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57" r:id="rId4"/>
    <p:sldId id="262" r:id="rId5"/>
    <p:sldId id="263" r:id="rId6"/>
    <p:sldId id="266" r:id="rId7"/>
    <p:sldId id="264" r:id="rId8"/>
    <p:sldId id="265" r:id="rId9"/>
    <p:sldId id="270" r:id="rId10"/>
    <p:sldId id="259" r:id="rId11"/>
    <p:sldId id="267" r:id="rId12"/>
    <p:sldId id="280" r:id="rId13"/>
    <p:sldId id="279" r:id="rId14"/>
    <p:sldId id="278" r:id="rId15"/>
    <p:sldId id="277" r:id="rId16"/>
    <p:sldId id="276" r:id="rId17"/>
    <p:sldId id="275" r:id="rId18"/>
    <p:sldId id="274" r:id="rId19"/>
    <p:sldId id="260" r:id="rId20"/>
    <p:sldId id="268" r:id="rId21"/>
    <p:sldId id="286" r:id="rId22"/>
    <p:sldId id="288" r:id="rId23"/>
    <p:sldId id="289" r:id="rId24"/>
    <p:sldId id="293" r:id="rId25"/>
    <p:sldId id="294" r:id="rId26"/>
    <p:sldId id="295" r:id="rId27"/>
    <p:sldId id="297" r:id="rId28"/>
    <p:sldId id="298" r:id="rId29"/>
    <p:sldId id="300" r:id="rId30"/>
    <p:sldId id="302" r:id="rId31"/>
    <p:sldId id="305" r:id="rId32"/>
    <p:sldId id="304" r:id="rId33"/>
    <p:sldId id="303" r:id="rId34"/>
    <p:sldId id="285" r:id="rId35"/>
    <p:sldId id="308" r:id="rId36"/>
    <p:sldId id="261" r:id="rId37"/>
    <p:sldId id="306" r:id="rId38"/>
    <p:sldId id="269" r:id="rId39"/>
    <p:sldId id="307" r:id="rId40"/>
    <p:sldId id="291" r:id="rId41"/>
    <p:sldId id="292" r:id="rId42"/>
    <p:sldId id="299"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8" autoAdjust="0"/>
    <p:restoredTop sz="94531" autoAdjust="0"/>
  </p:normalViewPr>
  <p:slideViewPr>
    <p:cSldViewPr>
      <p:cViewPr varScale="1">
        <p:scale>
          <a:sx n="102" d="100"/>
          <a:sy n="102" d="100"/>
        </p:scale>
        <p:origin x="-1122" y="-102"/>
      </p:cViewPr>
      <p:guideLst>
        <p:guide orient="horz" pos="2160"/>
        <p:guide pos="2880"/>
      </p:guideLst>
    </p:cSldViewPr>
  </p:slideViewPr>
  <p:outlineViewPr>
    <p:cViewPr>
      <p:scale>
        <a:sx n="33" d="100"/>
        <a:sy n="33" d="100"/>
      </p:scale>
      <p:origin x="0" y="295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38.emf"/><Relationship Id="rId4"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4" Type="http://schemas.openxmlformats.org/officeDocument/2006/relationships/image" Target="../media/image63.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 Id="rId4" Type="http://schemas.openxmlformats.org/officeDocument/2006/relationships/image" Target="../media/image8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 Id="rId4" Type="http://schemas.openxmlformats.org/officeDocument/2006/relationships/image" Target="../media/image9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EB781-9F42-4224-9A65-168C643B32E6}" type="datetimeFigureOut">
              <a:rPr kumimoji="1" lang="ja-JP" altLang="en-US" smtClean="0"/>
              <a:pPr/>
              <a:t>2016/4/5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85B53-3F77-4C98-8C35-404BC5D4B5BB}" type="slidenum">
              <a:rPr kumimoji="1" lang="ja-JP" altLang="en-US" smtClean="0"/>
              <a:pPr/>
              <a:t>‹#›</a:t>
            </a:fld>
            <a:endParaRPr kumimoji="1" lang="ja-JP" altLang="en-US"/>
          </a:p>
        </p:txBody>
      </p:sp>
    </p:spTree>
    <p:extLst>
      <p:ext uri="{BB962C8B-B14F-4D97-AF65-F5344CB8AC3E}">
        <p14:creationId xmlns:p14="http://schemas.microsoft.com/office/powerpoint/2010/main" val="41114233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E67FD-8EC5-4777-9323-3716E6037594}" type="slidenum">
              <a:rPr lang="ja-JP" altLang="en-US" smtClean="0">
                <a:ea typeface="ＭＳ Ｐゴシック" charset="-128"/>
              </a:rPr>
              <a:pPr/>
              <a:t>23</a:t>
            </a:fld>
            <a:endParaRPr lang="ja-JP" altLang="en-US"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96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D403D0-484B-419F-89F4-A24F4E319F81}" type="slidenum">
              <a:rPr lang="ja-JP" altLang="en-US" smtClean="0">
                <a:ea typeface="ＭＳ Ｐゴシック" charset="-128"/>
              </a:rPr>
              <a:pPr/>
              <a:t>24</a:t>
            </a:fld>
            <a:endParaRPr lang="ja-JP" altLang="en-US"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6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DB0A04-02F3-4116-AD6F-9EF73C827AB2}" type="slidenum">
              <a:rPr lang="ja-JP" altLang="en-US" smtClean="0">
                <a:ea typeface="ＭＳ Ｐゴシック" charset="-128"/>
              </a:rPr>
              <a:pPr/>
              <a:t>25</a:t>
            </a:fld>
            <a:endParaRPr lang="ja-JP" altLang="en-US"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16B9AE-DE0C-4D2C-AA6D-1214510B21D1}" type="slidenum">
              <a:rPr lang="ja-JP" altLang="en-US" smtClean="0">
                <a:ea typeface="ＭＳ Ｐゴシック" charset="-128"/>
              </a:rPr>
              <a:pPr/>
              <a:t>26</a:t>
            </a:fld>
            <a:endParaRPr lang="ja-JP" altLang="en-US"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98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9A9C6B-9CCB-4FAC-AC2D-10C41EEF5E2C}" type="slidenum">
              <a:rPr lang="ja-JP" altLang="en-US" smtClean="0">
                <a:ea typeface="ＭＳ Ｐゴシック" charset="-128"/>
              </a:rPr>
              <a:pPr/>
              <a:t>27</a:t>
            </a:fld>
            <a:endParaRPr lang="ja-JP" altLang="en-US"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19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B25CAD-8DCF-4CE0-A624-EDEA756EAC5D}" type="slidenum">
              <a:rPr lang="ja-JP" altLang="en-US" smtClean="0">
                <a:ea typeface="ＭＳ Ｐゴシック" charset="-128"/>
              </a:rPr>
              <a:pPr/>
              <a:t>28</a:t>
            </a:fld>
            <a:endParaRPr lang="ja-JP" altLang="en-US"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29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29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3ABCF-6B57-4F92-AC5B-942443A708DE}" type="slidenum">
              <a:rPr lang="ja-JP" altLang="en-US" smtClean="0">
                <a:ea typeface="ＭＳ Ｐゴシック" charset="-128"/>
              </a:rPr>
              <a:pPr/>
              <a:t>29</a:t>
            </a:fld>
            <a:endParaRPr lang="ja-JP" alt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49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FC8B8A-A2CE-4603-B46E-BFDA6E3B8C17}" type="slidenum">
              <a:rPr lang="ja-JP" altLang="en-US" smtClean="0">
                <a:ea typeface="ＭＳ Ｐゴシック" charset="-128"/>
              </a:rPr>
              <a:pPr/>
              <a:t>30</a:t>
            </a:fld>
            <a:endParaRPr lang="ja-JP" altLang="en-US"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70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870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95BF71-638D-4395-BF2F-1861E69F3D33}" type="slidenum">
              <a:rPr lang="ja-JP" altLang="en-US" smtClean="0">
                <a:ea typeface="ＭＳ Ｐゴシック" charset="-128"/>
              </a:rPr>
              <a:pPr/>
              <a:t>31</a:t>
            </a:fld>
            <a:endParaRPr lang="ja-JP" altLang="en-US"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90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890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2DAA41-DAA3-4F93-90FF-18DE974023B1}" type="slidenum">
              <a:rPr lang="ja-JP" altLang="en-US" smtClean="0">
                <a:ea typeface="ＭＳ Ｐゴシック" charset="-128"/>
              </a:rPr>
              <a:pPr/>
              <a:t>32</a:t>
            </a:fld>
            <a:endParaRPr lang="ja-JP" altLang="en-US"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1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911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041591-40CB-441B-ADE4-5CE30D077F76}" type="slidenum">
              <a:rPr lang="ja-JP" altLang="en-US" smtClean="0">
                <a:ea typeface="ＭＳ Ｐゴシック" charset="-128"/>
              </a:rPr>
              <a:pPr/>
              <a:t>33</a:t>
            </a:fld>
            <a:endParaRPr lang="ja-JP" altLang="en-US"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36</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37</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38</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39</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65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0CC963-A802-45F2-AE97-CC2B09DCCB98}" type="slidenum">
              <a:rPr lang="ja-JP" altLang="en-US" smtClean="0">
                <a:ea typeface="ＭＳ Ｐゴシック" charset="-128"/>
              </a:rPr>
              <a:pPr/>
              <a:t>40</a:t>
            </a:fld>
            <a:endParaRPr lang="ja-JP" alt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41</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42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D885B53-3F77-4C98-8C35-404BC5D4B5B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491329-7B3B-43BD-93E1-911D17CD3F01}" type="datetimeFigureOut">
              <a:rPr kumimoji="1" lang="ja-JP" altLang="en-US" smtClean="0"/>
              <a:pPr/>
              <a:t>2016/4/5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6D15D40-93AE-4E69-A8A4-8D0371B7AF9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91329-7B3B-43BD-93E1-911D17CD3F01}" type="datetimeFigureOut">
              <a:rPr kumimoji="1" lang="ja-JP" altLang="en-US" smtClean="0"/>
              <a:pPr/>
              <a:t>2016/4/5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15D40-93AE-4E69-A8A4-8D0371B7AF9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7.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6.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17.wmf"/><Relationship Id="rId4" Type="http://schemas.openxmlformats.org/officeDocument/2006/relationships/oleObject" Target="../embeddings/oleObject17.bin"/><Relationship Id="rId9"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0.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24.wmf"/><Relationship Id="rId4" Type="http://schemas.openxmlformats.org/officeDocument/2006/relationships/oleObject" Target="../embeddings/oleObject24.bin"/><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7.w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28.wmf"/><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3.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1.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2.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8.emf"/><Relationship Id="rId3" Type="http://schemas.openxmlformats.org/officeDocument/2006/relationships/notesSlide" Target="../notesSlides/notesSlide24.xml"/><Relationship Id="rId7" Type="http://schemas.openxmlformats.org/officeDocument/2006/relationships/image" Target="../media/image35.e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5.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0.bin"/><Relationship Id="rId5" Type="http://schemas.openxmlformats.org/officeDocument/2006/relationships/image" Target="../media/image39.emf"/><Relationship Id="rId4"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5.emf"/><Relationship Id="rId3" Type="http://schemas.openxmlformats.org/officeDocument/2006/relationships/notesSlide" Target="../notesSlides/notesSlide26.xml"/><Relationship Id="rId7" Type="http://schemas.openxmlformats.org/officeDocument/2006/relationships/image" Target="../media/image42.emf"/><Relationship Id="rId12" Type="http://schemas.openxmlformats.org/officeDocument/2006/relationships/oleObject" Target="../embeddings/oleObject45.bin"/><Relationship Id="rId17" Type="http://schemas.openxmlformats.org/officeDocument/2006/relationships/image" Target="../media/image47.emf"/><Relationship Id="rId2" Type="http://schemas.openxmlformats.org/officeDocument/2006/relationships/slideLayout" Target="../slideLayouts/slideLayout4.xml"/><Relationship Id="rId16" Type="http://schemas.openxmlformats.org/officeDocument/2006/relationships/oleObject" Target="../embeddings/oleObject47.bin"/><Relationship Id="rId1" Type="http://schemas.openxmlformats.org/officeDocument/2006/relationships/vmlDrawing" Target="../drawings/vmlDrawing18.vml"/><Relationship Id="rId6" Type="http://schemas.openxmlformats.org/officeDocument/2006/relationships/oleObject" Target="../embeddings/oleObject42.bin"/><Relationship Id="rId11" Type="http://schemas.openxmlformats.org/officeDocument/2006/relationships/image" Target="../media/image44.emf"/><Relationship Id="rId5" Type="http://schemas.openxmlformats.org/officeDocument/2006/relationships/image" Target="../media/image41.emf"/><Relationship Id="rId15" Type="http://schemas.openxmlformats.org/officeDocument/2006/relationships/image" Target="../media/image46.e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3.emf"/><Relationship Id="rId14" Type="http://schemas.openxmlformats.org/officeDocument/2006/relationships/oleObject" Target="../embeddings/oleObject4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2.emf"/><Relationship Id="rId3" Type="http://schemas.openxmlformats.org/officeDocument/2006/relationships/notesSlide" Target="../notesSlides/notesSlide27.xml"/><Relationship Id="rId7" Type="http://schemas.openxmlformats.org/officeDocument/2006/relationships/image" Target="../media/image49.e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9.bin"/><Relationship Id="rId11" Type="http://schemas.openxmlformats.org/officeDocument/2006/relationships/image" Target="../media/image51.emf"/><Relationship Id="rId5" Type="http://schemas.openxmlformats.org/officeDocument/2006/relationships/image" Target="../media/image48.emf"/><Relationship Id="rId15" Type="http://schemas.openxmlformats.org/officeDocument/2006/relationships/image" Target="../media/image53.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0.emf"/><Relationship Id="rId1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1.xml"/><Relationship Id="rId1" Type="http://schemas.openxmlformats.org/officeDocument/2006/relationships/vmlDrawing" Target="../drawings/vmlDrawing20.vml"/><Relationship Id="rId6" Type="http://schemas.openxmlformats.org/officeDocument/2006/relationships/image" Target="../media/image54.emf"/><Relationship Id="rId5" Type="http://schemas.openxmlformats.org/officeDocument/2006/relationships/oleObject" Target="../embeddings/oleObject54.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29.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7.bin"/><Relationship Id="rId5" Type="http://schemas.openxmlformats.org/officeDocument/2006/relationships/image" Target="../media/image56.emf"/><Relationship Id="rId10" Type="http://schemas.openxmlformats.org/officeDocument/2006/relationships/image" Target="../media/image59.wmf"/><Relationship Id="rId4" Type="http://schemas.openxmlformats.org/officeDocument/2006/relationships/oleObject" Target="../embeddings/oleObject56.bin"/><Relationship Id="rId9" Type="http://schemas.openxmlformats.org/officeDocument/2006/relationships/image" Target="../media/image5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30.xml"/><Relationship Id="rId7"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0.bin"/><Relationship Id="rId11" Type="http://schemas.openxmlformats.org/officeDocument/2006/relationships/image" Target="../media/image63.emf"/><Relationship Id="rId5" Type="http://schemas.openxmlformats.org/officeDocument/2006/relationships/image" Target="../media/image60.e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2.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8.emf"/><Relationship Id="rId3" Type="http://schemas.openxmlformats.org/officeDocument/2006/relationships/notesSlide" Target="../notesSlides/notesSlide31.xml"/><Relationship Id="rId7" Type="http://schemas.openxmlformats.org/officeDocument/2006/relationships/image" Target="../media/image65.e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4.bin"/><Relationship Id="rId11" Type="http://schemas.openxmlformats.org/officeDocument/2006/relationships/image" Target="../media/image67.emf"/><Relationship Id="rId5" Type="http://schemas.openxmlformats.org/officeDocument/2006/relationships/image" Target="../media/image64.emf"/><Relationship Id="rId15" Type="http://schemas.openxmlformats.org/officeDocument/2006/relationships/image" Target="../media/image69.e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6.emf"/><Relationship Id="rId14" Type="http://schemas.openxmlformats.org/officeDocument/2006/relationships/oleObject" Target="../embeddings/oleObject68.bin"/></Relationships>
</file>

<file path=ppt/slides/_rels/slide32.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notesSlide" Target="../notesSlides/notesSlide32.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0.emf"/><Relationship Id="rId5" Type="http://schemas.openxmlformats.org/officeDocument/2006/relationships/oleObject" Target="../embeddings/oleObject69.bin"/><Relationship Id="rId10" Type="http://schemas.openxmlformats.org/officeDocument/2006/relationships/image" Target="../media/image72.emf"/><Relationship Id="rId4" Type="http://schemas.openxmlformats.org/officeDocument/2006/relationships/image" Target="../media/image73.wmf"/><Relationship Id="rId9" Type="http://schemas.openxmlformats.org/officeDocument/2006/relationships/oleObject" Target="../embeddings/oleObject71.bin"/></Relationships>
</file>

<file path=ppt/slides/_rels/slide33.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6.wmf"/><Relationship Id="rId4" Type="http://schemas.openxmlformats.org/officeDocument/2006/relationships/image" Target="../media/image75.wmf"/></Relationships>
</file>

<file path=ppt/slides/_rels/slide34.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notesSlide" Target="../notesSlides/notesSlide34.xml"/><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7.emf"/><Relationship Id="rId5" Type="http://schemas.openxmlformats.org/officeDocument/2006/relationships/oleObject" Target="../embeddings/oleObject72.bin"/><Relationship Id="rId4" Type="http://schemas.openxmlformats.org/officeDocument/2006/relationships/image" Target="../media/image79.wmf"/></Relationships>
</file>

<file path=ppt/slides/_rels/slide3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39.xml"/><Relationship Id="rId7"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75.bin"/><Relationship Id="rId11" Type="http://schemas.openxmlformats.org/officeDocument/2006/relationships/image" Target="../media/image85.emf"/><Relationship Id="rId5" Type="http://schemas.openxmlformats.org/officeDocument/2006/relationships/image" Target="../media/image82.e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84.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86.emf"/><Relationship Id="rId4" Type="http://schemas.openxmlformats.org/officeDocument/2006/relationships/oleObject" Target="../embeddings/oleObject78.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notesSlide" Target="../notesSlides/notesSlide41.xml"/><Relationship Id="rId7"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80.bin"/><Relationship Id="rId11" Type="http://schemas.openxmlformats.org/officeDocument/2006/relationships/image" Target="../media/image90.emf"/><Relationship Id="rId5" Type="http://schemas.openxmlformats.org/officeDocument/2006/relationships/image" Target="../media/image87.e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66887"/>
            <a:ext cx="7772400" cy="1470025"/>
          </a:xfrm>
        </p:spPr>
        <p:txBody>
          <a:bodyPr>
            <a:normAutofit/>
          </a:bodyPr>
          <a:lstStyle/>
          <a:p>
            <a:r>
              <a:rPr kumimoji="1" lang="ja-JP" altLang="en-US" sz="3200" dirty="0" smtClean="0">
                <a:solidFill>
                  <a:srgbClr val="002060"/>
                </a:solidFill>
              </a:rPr>
              <a:t>量子重力理論とホログラフィー原理</a:t>
            </a:r>
            <a:endParaRPr kumimoji="1" lang="ja-JP" altLang="en-US" sz="3200" dirty="0">
              <a:solidFill>
                <a:srgbClr val="002060"/>
              </a:solidFill>
            </a:endParaRPr>
          </a:p>
        </p:txBody>
      </p:sp>
      <p:sp>
        <p:nvSpPr>
          <p:cNvPr id="3" name="サブタイトル 2"/>
          <p:cNvSpPr>
            <a:spLocks noGrp="1"/>
          </p:cNvSpPr>
          <p:nvPr>
            <p:ph type="subTitle" idx="1"/>
          </p:nvPr>
        </p:nvSpPr>
        <p:spPr>
          <a:xfrm>
            <a:off x="1331640" y="3212976"/>
            <a:ext cx="6264696" cy="2736304"/>
          </a:xfrm>
        </p:spPr>
        <p:txBody>
          <a:bodyPr>
            <a:normAutofit/>
          </a:bodyPr>
          <a:lstStyle/>
          <a:p>
            <a:r>
              <a:rPr lang="ja-JP" altLang="en-US" sz="2800" dirty="0" smtClean="0">
                <a:solidFill>
                  <a:schemeClr val="tx1"/>
                </a:solidFill>
              </a:rPr>
              <a:t>高柳　匡　</a:t>
            </a:r>
            <a:endParaRPr lang="en-US" altLang="ja-JP" sz="2800" dirty="0" smtClean="0">
              <a:solidFill>
                <a:schemeClr val="tx1"/>
              </a:solidFill>
            </a:endParaRPr>
          </a:p>
          <a:p>
            <a:endParaRPr lang="en-US" altLang="ja-JP" sz="2800" dirty="0" smtClean="0">
              <a:solidFill>
                <a:schemeClr val="tx1"/>
              </a:solidFill>
            </a:endParaRPr>
          </a:p>
          <a:p>
            <a:endParaRPr lang="en-US" altLang="ja-JP" sz="2800" dirty="0" smtClean="0">
              <a:solidFill>
                <a:schemeClr val="tx1"/>
              </a:solidFill>
            </a:endParaRPr>
          </a:p>
          <a:p>
            <a:r>
              <a:rPr lang="ja-JP" altLang="en-US" sz="2400" dirty="0" smtClean="0">
                <a:solidFill>
                  <a:schemeClr val="tx1"/>
                </a:solidFill>
              </a:rPr>
              <a:t>東京大学数物連携宇宙研究機構</a:t>
            </a:r>
            <a:r>
              <a:rPr lang="en-US" altLang="ja-JP" sz="2400" dirty="0">
                <a:solidFill>
                  <a:schemeClr val="tx1"/>
                </a:solidFill>
              </a:rPr>
              <a:t> </a:t>
            </a:r>
            <a:r>
              <a:rPr lang="en-US" altLang="ja-JP" sz="2400" dirty="0" smtClean="0">
                <a:solidFill>
                  <a:schemeClr val="tx1"/>
                </a:solidFill>
              </a:rPr>
              <a:t>(IPMU)</a:t>
            </a:r>
          </a:p>
          <a:p>
            <a:endParaRPr kumimoji="1" lang="ja-JP" altLang="en-US" sz="2800" dirty="0">
              <a:solidFill>
                <a:schemeClr val="tx1"/>
              </a:solidFill>
            </a:endParaRPr>
          </a:p>
        </p:txBody>
      </p:sp>
      <p:sp>
        <p:nvSpPr>
          <p:cNvPr id="4" name="テキスト ボックス 3"/>
          <p:cNvSpPr txBox="1"/>
          <p:nvPr/>
        </p:nvSpPr>
        <p:spPr>
          <a:xfrm>
            <a:off x="666515" y="188640"/>
            <a:ext cx="8586005" cy="338554"/>
          </a:xfrm>
          <a:prstGeom prst="rect">
            <a:avLst/>
          </a:prstGeom>
          <a:noFill/>
        </p:spPr>
        <p:txBody>
          <a:bodyPr wrap="none" rtlCol="0">
            <a:spAutoFit/>
          </a:bodyPr>
          <a:lstStyle/>
          <a:p>
            <a:r>
              <a:rPr lang="ja-JP" altLang="en-US" sz="1600" dirty="0" smtClean="0"/>
              <a:t>湯川記念財団・木村利栄理論物理学賞記念講演　於京都大学基礎物理学研究所 </a:t>
            </a:r>
            <a:r>
              <a:rPr lang="en-US" altLang="ja-JP" sz="1600" dirty="0" smtClean="0"/>
              <a:t>2011</a:t>
            </a:r>
            <a:r>
              <a:rPr lang="ja-JP" altLang="en-US" sz="1600" dirty="0" smtClean="0"/>
              <a:t>年</a:t>
            </a:r>
            <a:r>
              <a:rPr lang="en-US" altLang="ja-JP" sz="1600" dirty="0" smtClean="0"/>
              <a:t>1</a:t>
            </a:r>
            <a:r>
              <a:rPr lang="ja-JP" altLang="en-US" sz="1600" dirty="0" smtClean="0"/>
              <a:t>月</a:t>
            </a:r>
            <a:r>
              <a:rPr lang="en-US" altLang="ja-JP" sz="1600" dirty="0" smtClean="0"/>
              <a:t>19</a:t>
            </a:r>
            <a:r>
              <a:rPr lang="ja-JP" altLang="en-US" sz="1600" dirty="0" smtClean="0"/>
              <a:t>日</a:t>
            </a:r>
            <a:endParaRPr kumimoji="1" lang="ja-JP"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②　ホログラフィーの最も簡単な例： ２次元超弦理論</a:t>
            </a:r>
            <a:endParaRPr kumimoji="1" lang="ja-JP" altLang="en-US" sz="2800" dirty="0"/>
          </a:p>
        </p:txBody>
      </p:sp>
      <p:sp>
        <p:nvSpPr>
          <p:cNvPr id="3" name="コンテンツ プレースホルダ 2"/>
          <p:cNvSpPr>
            <a:spLocks noGrp="1"/>
          </p:cNvSpPr>
          <p:nvPr>
            <p:ph idx="1"/>
          </p:nvPr>
        </p:nvSpPr>
        <p:spPr>
          <a:xfrm>
            <a:off x="457200" y="1600200"/>
            <a:ext cx="8435280" cy="5257800"/>
          </a:xfrm>
        </p:spPr>
        <p:txBody>
          <a:bodyPr>
            <a:normAutofit/>
          </a:bodyPr>
          <a:lstStyle/>
          <a:p>
            <a:pPr>
              <a:buNone/>
            </a:pPr>
            <a:r>
              <a:rPr kumimoji="1" lang="ja-JP" altLang="en-US" sz="2400" dirty="0" smtClean="0"/>
              <a:t>ホログラフィーの</a:t>
            </a:r>
            <a:r>
              <a:rPr lang="ja-JP" altLang="en-US" sz="2400" dirty="0" smtClean="0"/>
              <a:t>成り立つ最も簡単な例は、</a:t>
            </a:r>
            <a:r>
              <a:rPr lang="ja-JP" altLang="en-US" sz="2400" dirty="0" smtClean="0">
                <a:solidFill>
                  <a:srgbClr val="C00000"/>
                </a:solidFill>
              </a:rPr>
              <a:t>時空の次元が２次</a:t>
            </a:r>
            <a:endParaRPr lang="en-US" altLang="ja-JP" sz="2400" dirty="0" smtClean="0">
              <a:solidFill>
                <a:srgbClr val="C00000"/>
              </a:solidFill>
            </a:endParaRPr>
          </a:p>
          <a:p>
            <a:pPr>
              <a:buNone/>
            </a:pPr>
            <a:r>
              <a:rPr lang="ja-JP" altLang="en-US" sz="2400" dirty="0" smtClean="0">
                <a:solidFill>
                  <a:srgbClr val="C00000"/>
                </a:solidFill>
              </a:rPr>
              <a:t>元の超弦理論</a:t>
            </a:r>
            <a:r>
              <a:rPr lang="ja-JP" altLang="en-US" sz="2400" dirty="0" smtClean="0"/>
              <a:t>である。２次元では、重力がダイナミカルでは</a:t>
            </a:r>
            <a:r>
              <a:rPr lang="ja-JP" altLang="en-US" sz="2400" dirty="0" err="1" smtClean="0"/>
              <a:t>な</a:t>
            </a:r>
            <a:endParaRPr lang="en-US" altLang="ja-JP" sz="2400" dirty="0" smtClean="0"/>
          </a:p>
          <a:p>
            <a:pPr>
              <a:buNone/>
            </a:pPr>
            <a:r>
              <a:rPr lang="ja-JP" altLang="en-US" sz="2400" dirty="0" smtClean="0"/>
              <a:t>いが、他にスカラー場なども付随するので、全体としてダイナミ</a:t>
            </a:r>
            <a:endParaRPr lang="en-US" altLang="ja-JP" sz="2400" dirty="0" smtClean="0"/>
          </a:p>
          <a:p>
            <a:pPr>
              <a:buNone/>
            </a:pPr>
            <a:r>
              <a:rPr lang="ja-JP" altLang="en-US" sz="2400" dirty="0" smtClean="0"/>
              <a:t>クスを持った系になる。</a:t>
            </a:r>
            <a:endParaRPr lang="en-US" altLang="ja-JP" sz="2400" dirty="0" smtClean="0"/>
          </a:p>
          <a:p>
            <a:pPr>
              <a:buNone/>
            </a:pPr>
            <a:endParaRPr lang="en-US" altLang="ja-JP" sz="2400" dirty="0" smtClean="0"/>
          </a:p>
          <a:p>
            <a:pPr>
              <a:buNone/>
            </a:pPr>
            <a:r>
              <a:rPr lang="ja-JP" altLang="en-US" sz="2400" dirty="0" smtClean="0"/>
              <a:t>この理論は、２次元</a:t>
            </a:r>
            <a:r>
              <a:rPr lang="en-US" altLang="ja-JP" sz="2400" dirty="0" smtClean="0"/>
              <a:t>Type 0</a:t>
            </a:r>
            <a:r>
              <a:rPr lang="ja-JP" altLang="en-US" sz="2400" dirty="0" smtClean="0"/>
              <a:t>超弦理論と呼ばれ、非摂動的に安</a:t>
            </a:r>
            <a:endParaRPr lang="en-US" altLang="ja-JP" sz="2400" dirty="0" smtClean="0"/>
          </a:p>
          <a:p>
            <a:pPr>
              <a:buNone/>
            </a:pPr>
            <a:r>
              <a:rPr lang="ja-JP" altLang="en-US" sz="2400" dirty="0" smtClean="0"/>
              <a:t>定で、厳密に解けるダイナミカルな量子重力理論として貴重な</a:t>
            </a:r>
            <a:endParaRPr lang="en-US" altLang="ja-JP" sz="2400" dirty="0" smtClean="0"/>
          </a:p>
          <a:p>
            <a:pPr>
              <a:buNone/>
            </a:pPr>
            <a:r>
              <a:rPr lang="ja-JP" altLang="en-US" sz="2400" dirty="0" smtClean="0"/>
              <a:t>模型である。このホログラフィック双対は、行列量子力学で与え</a:t>
            </a:r>
            <a:endParaRPr lang="en-US" altLang="ja-JP" sz="2400" dirty="0" smtClean="0"/>
          </a:p>
          <a:p>
            <a:pPr>
              <a:buNone/>
            </a:pPr>
            <a:r>
              <a:rPr lang="ja-JP" altLang="en-US" sz="2400" dirty="0" smtClean="0"/>
              <a:t>られる。</a:t>
            </a:r>
            <a:endParaRPr lang="en-US" altLang="ja-JP" sz="2400" dirty="0" smtClean="0"/>
          </a:p>
          <a:p>
            <a:pPr>
              <a:buNone/>
            </a:pPr>
            <a:r>
              <a:rPr kumimoji="1" lang="en-US" altLang="ja-JP" sz="1800" dirty="0" smtClean="0">
                <a:solidFill>
                  <a:schemeClr val="accent6">
                    <a:lumMod val="50000"/>
                  </a:schemeClr>
                </a:solidFill>
              </a:rPr>
              <a:t>[Toumbas-</a:t>
            </a:r>
            <a:r>
              <a:rPr kumimoji="1" lang="ja-JP" altLang="en-US" sz="1800" dirty="0" smtClean="0">
                <a:solidFill>
                  <a:schemeClr val="accent6">
                    <a:lumMod val="50000"/>
                  </a:schemeClr>
                </a:solidFill>
              </a:rPr>
              <a:t>高柳</a:t>
            </a:r>
            <a:r>
              <a:rPr kumimoji="1" lang="en-US" altLang="ja-JP" sz="1800" dirty="0" smtClean="0">
                <a:solidFill>
                  <a:schemeClr val="accent6">
                    <a:lumMod val="50000"/>
                  </a:schemeClr>
                </a:solidFill>
              </a:rPr>
              <a:t> 03’, Douglas-Klebanov-</a:t>
            </a:r>
            <a:r>
              <a:rPr kumimoji="1" lang="en-US" altLang="ja-JP" sz="1800" dirty="0" err="1" smtClean="0">
                <a:solidFill>
                  <a:schemeClr val="accent6">
                    <a:lumMod val="50000"/>
                  </a:schemeClr>
                </a:solidFill>
              </a:rPr>
              <a:t>Kutasov</a:t>
            </a:r>
            <a:r>
              <a:rPr kumimoji="1" lang="en-US" altLang="ja-JP" sz="1800" dirty="0" smtClean="0">
                <a:solidFill>
                  <a:schemeClr val="accent6">
                    <a:lumMod val="50000"/>
                  </a:schemeClr>
                </a:solidFill>
              </a:rPr>
              <a:t>-</a:t>
            </a:r>
            <a:r>
              <a:rPr kumimoji="1" lang="en-US" altLang="ja-JP" sz="1800" dirty="0" err="1" smtClean="0">
                <a:solidFill>
                  <a:schemeClr val="accent6">
                    <a:lumMod val="50000"/>
                  </a:schemeClr>
                </a:solidFill>
              </a:rPr>
              <a:t>Maldacena</a:t>
            </a:r>
            <a:r>
              <a:rPr kumimoji="1" lang="en-US" altLang="ja-JP" sz="1800" dirty="0" smtClean="0">
                <a:solidFill>
                  <a:schemeClr val="accent6">
                    <a:lumMod val="50000"/>
                  </a:schemeClr>
                </a:solidFill>
              </a:rPr>
              <a:t>-</a:t>
            </a:r>
            <a:r>
              <a:rPr kumimoji="1" lang="en-US" altLang="ja-JP" sz="1800" dirty="0" err="1" smtClean="0">
                <a:solidFill>
                  <a:schemeClr val="accent6">
                    <a:lumMod val="50000"/>
                  </a:schemeClr>
                </a:solidFill>
              </a:rPr>
              <a:t>Martinec</a:t>
            </a:r>
            <a:r>
              <a:rPr lang="en-US" altLang="ja-JP" sz="1800" dirty="0" smtClean="0">
                <a:solidFill>
                  <a:schemeClr val="accent6">
                    <a:lumMod val="50000"/>
                  </a:schemeClr>
                </a:solidFill>
              </a:rPr>
              <a:t>-</a:t>
            </a:r>
            <a:r>
              <a:rPr lang="en-US" altLang="ja-JP" sz="1800" dirty="0" err="1" smtClean="0">
                <a:solidFill>
                  <a:schemeClr val="accent6">
                    <a:lumMod val="50000"/>
                  </a:schemeClr>
                </a:solidFill>
              </a:rPr>
              <a:t>Seiberg</a:t>
            </a:r>
            <a:r>
              <a:rPr lang="en-US" altLang="ja-JP" sz="1800" dirty="0" smtClean="0">
                <a:solidFill>
                  <a:schemeClr val="accent6">
                    <a:lumMod val="50000"/>
                  </a:schemeClr>
                </a:solidFill>
              </a:rPr>
              <a:t> 03’]</a:t>
            </a:r>
            <a:r>
              <a:rPr kumimoji="1" lang="en-US" altLang="ja-JP" sz="1800" dirty="0" smtClean="0">
                <a:solidFill>
                  <a:schemeClr val="accent6">
                    <a:lumMod val="50000"/>
                  </a:schemeClr>
                </a:solidFill>
              </a:rPr>
              <a:t> </a:t>
            </a:r>
          </a:p>
          <a:p>
            <a:pPr>
              <a:buNone/>
            </a:pPr>
            <a:r>
              <a:rPr lang="en-US" altLang="ja-JP" sz="1800" dirty="0" smtClean="0">
                <a:solidFill>
                  <a:schemeClr val="accent6">
                    <a:lumMod val="50000"/>
                  </a:schemeClr>
                </a:solidFill>
              </a:rPr>
              <a:t>  </a:t>
            </a:r>
            <a:endParaRPr kumimoji="1" lang="ja-JP" altLang="en-US" sz="1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552" y="404664"/>
            <a:ext cx="8229600" cy="6264696"/>
          </a:xfrm>
        </p:spPr>
        <p:txBody>
          <a:bodyPr>
            <a:normAutofit/>
          </a:bodyPr>
          <a:lstStyle/>
          <a:p>
            <a:pPr>
              <a:buNone/>
            </a:pPr>
            <a:r>
              <a:rPr kumimoji="1" lang="ja-JP" altLang="en-US" sz="2400" u="sng" dirty="0" smtClean="0">
                <a:solidFill>
                  <a:srgbClr val="002060"/>
                </a:solidFill>
              </a:rPr>
              <a:t>２次元</a:t>
            </a:r>
            <a:r>
              <a:rPr kumimoji="1" lang="en-US" altLang="ja-JP" sz="2400" u="sng" dirty="0" smtClean="0">
                <a:solidFill>
                  <a:srgbClr val="002060"/>
                </a:solidFill>
              </a:rPr>
              <a:t>Type 0</a:t>
            </a:r>
            <a:r>
              <a:rPr kumimoji="1" lang="ja-JP" altLang="en-US" sz="2400" u="sng" dirty="0" smtClean="0">
                <a:solidFill>
                  <a:srgbClr val="002060"/>
                </a:solidFill>
              </a:rPr>
              <a:t>超弦理論</a:t>
            </a:r>
            <a:endParaRPr kumimoji="1" lang="en-US" altLang="ja-JP" sz="2400" u="sng" dirty="0" smtClean="0">
              <a:solidFill>
                <a:srgbClr val="002060"/>
              </a:solidFill>
            </a:endParaRPr>
          </a:p>
          <a:p>
            <a:pPr>
              <a:buNone/>
            </a:pPr>
            <a:endParaRPr lang="en-US" altLang="ja-JP" sz="2400" u="sng" dirty="0" smtClean="0"/>
          </a:p>
          <a:p>
            <a:pPr>
              <a:buNone/>
            </a:pPr>
            <a:r>
              <a:rPr lang="ja-JP" altLang="en-US" sz="2400" dirty="0" smtClean="0"/>
              <a:t>通常、超弦理論の時空の次元（臨界次元）は、１０次元である。</a:t>
            </a:r>
            <a:endParaRPr lang="en-US" altLang="ja-JP" sz="2400" dirty="0" smtClean="0"/>
          </a:p>
          <a:p>
            <a:pPr>
              <a:buNone/>
            </a:pPr>
            <a:r>
              <a:rPr lang="ja-JP" altLang="en-US" sz="2400" dirty="0" smtClean="0"/>
              <a:t>しかし、ディラトンを空間座標に依存させる（</a:t>
            </a:r>
            <a:r>
              <a:rPr lang="en-US" altLang="ja-JP" sz="2400" dirty="0" smtClean="0"/>
              <a:t>linear </a:t>
            </a:r>
            <a:r>
              <a:rPr lang="en-US" altLang="ja-JP" sz="2400" dirty="0" err="1" smtClean="0"/>
              <a:t>dilaton</a:t>
            </a:r>
            <a:r>
              <a:rPr lang="en-US" altLang="ja-JP" sz="2400" dirty="0" smtClean="0"/>
              <a:t>)</a:t>
            </a:r>
            <a:r>
              <a:rPr lang="ja-JP" altLang="en-US" sz="2400" dirty="0" smtClean="0"/>
              <a:t>と臨</a:t>
            </a:r>
            <a:endParaRPr lang="en-US" altLang="ja-JP" sz="2400" dirty="0" smtClean="0"/>
          </a:p>
          <a:p>
            <a:pPr>
              <a:buNone/>
            </a:pPr>
            <a:r>
              <a:rPr lang="ja-JP" altLang="en-US" sz="2400" dirty="0" smtClean="0"/>
              <a:t>界次元を変わる。非臨界弦理論とも呼ぶ。</a:t>
            </a:r>
            <a:r>
              <a:rPr lang="en-US" altLang="ja-JP" sz="1600" dirty="0" smtClean="0">
                <a:solidFill>
                  <a:schemeClr val="accent6">
                    <a:lumMod val="50000"/>
                  </a:schemeClr>
                </a:solidFill>
              </a:rPr>
              <a:t>[Polyakov81’…]</a:t>
            </a:r>
            <a:endParaRPr lang="en-US" altLang="ja-JP" sz="2400" dirty="0" smtClean="0"/>
          </a:p>
          <a:p>
            <a:pPr>
              <a:buNone/>
            </a:pPr>
            <a:endParaRPr kumimoji="1" lang="en-US" altLang="ja-JP" sz="2400" dirty="0" smtClean="0"/>
          </a:p>
          <a:p>
            <a:pPr>
              <a:buNone/>
            </a:pPr>
            <a:r>
              <a:rPr lang="ja-JP" altLang="en-US" sz="2400" dirty="0" smtClean="0"/>
              <a:t>世界面の超対称性</a:t>
            </a:r>
            <a:r>
              <a:rPr lang="en-US" altLang="ja-JP" sz="2400" dirty="0" smtClean="0"/>
              <a:t>N=1</a:t>
            </a:r>
            <a:r>
              <a:rPr lang="ja-JP" altLang="en-US" sz="2400" dirty="0" smtClean="0"/>
              <a:t>を仮定する（             </a:t>
            </a:r>
            <a:r>
              <a:rPr lang="en-US" altLang="ja-JP" sz="2400" dirty="0" smtClean="0"/>
              <a:t>String </a:t>
            </a:r>
            <a:r>
              <a:rPr lang="ja-JP" altLang="en-US" sz="2400" dirty="0" smtClean="0"/>
              <a:t>とも呼ばれる</a:t>
            </a:r>
            <a:r>
              <a:rPr lang="en-US" altLang="ja-JP" sz="2400" dirty="0" smtClean="0"/>
              <a:t>)</a:t>
            </a:r>
            <a:r>
              <a:rPr lang="ja-JP" altLang="en-US" sz="2400" dirty="0" err="1" smtClean="0"/>
              <a:t>。</a:t>
            </a:r>
            <a:endParaRPr lang="en-US" altLang="ja-JP" sz="2400" dirty="0" smtClean="0"/>
          </a:p>
          <a:p>
            <a:pPr>
              <a:buNone/>
            </a:pPr>
            <a:endParaRPr kumimoji="1" lang="en-US" altLang="ja-JP" sz="2400" dirty="0" smtClean="0"/>
          </a:p>
          <a:p>
            <a:pPr>
              <a:buNone/>
            </a:pPr>
            <a:r>
              <a:rPr lang="ja-JP" altLang="en-US" sz="2400" dirty="0" smtClean="0"/>
              <a:t>　弦の世界面上の場：　</a:t>
            </a:r>
            <a:endParaRPr lang="en-US" altLang="ja-JP" sz="2400" dirty="0" smtClean="0"/>
          </a:p>
          <a:p>
            <a:pPr>
              <a:buNone/>
            </a:pPr>
            <a:endParaRPr kumimoji="1" lang="en-US" altLang="ja-JP" sz="2400" dirty="0" smtClean="0"/>
          </a:p>
          <a:p>
            <a:pPr>
              <a:buNone/>
            </a:pPr>
            <a:endParaRPr lang="en-US" altLang="ja-JP" sz="2400" dirty="0" smtClean="0"/>
          </a:p>
          <a:p>
            <a:pPr>
              <a:buNone/>
            </a:pPr>
            <a:endParaRPr kumimoji="1" lang="en-US" altLang="ja-JP" sz="2400" dirty="0" smtClean="0"/>
          </a:p>
        </p:txBody>
      </p:sp>
      <p:graphicFrame>
        <p:nvGraphicFramePr>
          <p:cNvPr id="4" name="オブジェクト 3"/>
          <p:cNvGraphicFramePr>
            <a:graphicFrameLocks noChangeAspect="1"/>
          </p:cNvGraphicFramePr>
          <p:nvPr/>
        </p:nvGraphicFramePr>
        <p:xfrm>
          <a:off x="3539500" y="3861048"/>
          <a:ext cx="3528392" cy="1071119"/>
        </p:xfrm>
        <a:graphic>
          <a:graphicData uri="http://schemas.openxmlformats.org/presentationml/2006/ole">
            <mc:AlternateContent xmlns:mc="http://schemas.openxmlformats.org/markup-compatibility/2006">
              <mc:Choice xmlns:v="urn:schemas-microsoft-com:vml" Requires="v">
                <p:oleObj spid="_x0000_s24580" name="数式" r:id="rId4" imgW="1422360" imgH="431640" progId="Equation.3">
                  <p:embed/>
                </p:oleObj>
              </mc:Choice>
              <mc:Fallback>
                <p:oleObj name="数式" r:id="rId4" imgW="142236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500" y="3861048"/>
                        <a:ext cx="3528392" cy="107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テキスト ボックス 4"/>
          <p:cNvSpPr txBox="1"/>
          <p:nvPr/>
        </p:nvSpPr>
        <p:spPr>
          <a:xfrm>
            <a:off x="3491880" y="5055567"/>
            <a:ext cx="1415772" cy="461665"/>
          </a:xfrm>
          <a:prstGeom prst="rect">
            <a:avLst/>
          </a:prstGeom>
          <a:noFill/>
        </p:spPr>
        <p:txBody>
          <a:bodyPr wrap="none" rtlCol="0">
            <a:spAutoFit/>
          </a:bodyPr>
          <a:lstStyle/>
          <a:p>
            <a:r>
              <a:rPr kumimoji="1" lang="ja-JP" altLang="en-US" sz="2400" dirty="0" smtClean="0">
                <a:solidFill>
                  <a:srgbClr val="C00000"/>
                </a:solidFill>
              </a:rPr>
              <a:t>時間方向</a:t>
            </a:r>
            <a:endParaRPr kumimoji="1" lang="ja-JP" altLang="en-US" sz="2400" dirty="0">
              <a:solidFill>
                <a:srgbClr val="C00000"/>
              </a:solidFill>
            </a:endParaRPr>
          </a:p>
        </p:txBody>
      </p:sp>
      <p:sp>
        <p:nvSpPr>
          <p:cNvPr id="6" name="テキスト ボックス 5"/>
          <p:cNvSpPr txBox="1"/>
          <p:nvPr/>
        </p:nvSpPr>
        <p:spPr>
          <a:xfrm>
            <a:off x="5843756" y="5055567"/>
            <a:ext cx="2592288" cy="830997"/>
          </a:xfrm>
          <a:prstGeom prst="rect">
            <a:avLst/>
          </a:prstGeom>
          <a:noFill/>
        </p:spPr>
        <p:txBody>
          <a:bodyPr wrap="square" rtlCol="0">
            <a:spAutoFit/>
          </a:bodyPr>
          <a:lstStyle/>
          <a:p>
            <a:r>
              <a:rPr kumimoji="1" lang="ja-JP" altLang="en-US" sz="2400" dirty="0" smtClean="0">
                <a:solidFill>
                  <a:srgbClr val="C00000"/>
                </a:solidFill>
              </a:rPr>
              <a:t>空間方向</a:t>
            </a:r>
            <a:endParaRPr kumimoji="1" lang="en-US" altLang="ja-JP" sz="2400" dirty="0" smtClean="0">
              <a:solidFill>
                <a:srgbClr val="C00000"/>
              </a:solidFill>
            </a:endParaRPr>
          </a:p>
          <a:p>
            <a:r>
              <a:rPr lang="ja-JP" altLang="en-US" sz="2400" dirty="0" smtClean="0">
                <a:solidFill>
                  <a:srgbClr val="C00000"/>
                </a:solidFill>
              </a:rPr>
              <a:t>（リュービル理論）</a:t>
            </a:r>
            <a:endParaRPr kumimoji="1" lang="ja-JP" altLang="en-US" sz="2400" dirty="0">
              <a:solidFill>
                <a:srgbClr val="C00000"/>
              </a:solidFill>
            </a:endParaRPr>
          </a:p>
        </p:txBody>
      </p:sp>
      <p:graphicFrame>
        <p:nvGraphicFramePr>
          <p:cNvPr id="24579" name="Object 3"/>
          <p:cNvGraphicFramePr>
            <a:graphicFrameLocks noChangeAspect="1"/>
          </p:cNvGraphicFramePr>
          <p:nvPr/>
        </p:nvGraphicFramePr>
        <p:xfrm>
          <a:off x="5121002" y="3068960"/>
          <a:ext cx="747142" cy="402530"/>
        </p:xfrm>
        <a:graphic>
          <a:graphicData uri="http://schemas.openxmlformats.org/presentationml/2006/ole">
            <mc:AlternateContent xmlns:mc="http://schemas.openxmlformats.org/markup-compatibility/2006">
              <mc:Choice xmlns:v="urn:schemas-microsoft-com:vml" Requires="v">
                <p:oleObj spid="_x0000_s24581" name="数式" r:id="rId6" imgW="330120" imgH="177480" progId="Equation.3">
                  <p:embed/>
                </p:oleObj>
              </mc:Choice>
              <mc:Fallback>
                <p:oleObj name="数式" r:id="rId6" imgW="330120" imgH="177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1002" y="3068960"/>
                        <a:ext cx="747142" cy="4025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700809"/>
            <a:ext cx="8229600" cy="1080120"/>
          </a:xfrm>
        </p:spPr>
        <p:txBody>
          <a:bodyPr>
            <a:normAutofit/>
          </a:bodyPr>
          <a:lstStyle/>
          <a:p>
            <a:pPr>
              <a:buNone/>
            </a:pPr>
            <a:r>
              <a:rPr lang="ja-JP" altLang="en-US" sz="2400" dirty="0" smtClean="0"/>
              <a:t>そこでリュービルポテンシャルを導入して次の世界面の作用を</a:t>
            </a:r>
            <a:endParaRPr lang="en-US" altLang="ja-JP" sz="2400" dirty="0" smtClean="0"/>
          </a:p>
          <a:p>
            <a:pPr>
              <a:buNone/>
            </a:pPr>
            <a:r>
              <a:rPr lang="ja-JP" altLang="en-US" sz="2400" dirty="0" smtClean="0"/>
              <a:t>考える。</a:t>
            </a:r>
            <a:endParaRPr kumimoji="1" lang="ja-JP" altLang="en-US" sz="2400" dirty="0"/>
          </a:p>
        </p:txBody>
      </p:sp>
      <p:cxnSp>
        <p:nvCxnSpPr>
          <p:cNvPr id="5" name="直線矢印コネクタ 4"/>
          <p:cNvCxnSpPr/>
          <p:nvPr/>
        </p:nvCxnSpPr>
        <p:spPr>
          <a:xfrm>
            <a:off x="1619672" y="5703638"/>
            <a:ext cx="5832648" cy="158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524328" y="5487615"/>
            <a:ext cx="720080" cy="461665"/>
          </a:xfrm>
          <a:prstGeom prst="rect">
            <a:avLst/>
          </a:prstGeom>
          <a:noFill/>
        </p:spPr>
        <p:txBody>
          <a:bodyPr wrap="square" rtlCol="0">
            <a:spAutoFit/>
          </a:bodyPr>
          <a:lstStyle/>
          <a:p>
            <a:r>
              <a:rPr lang="en-US" altLang="ja-JP" sz="2400" dirty="0" smtClean="0"/>
              <a:t>φ</a:t>
            </a:r>
            <a:endParaRPr kumimoji="1" lang="ja-JP" altLang="en-US" sz="2400" dirty="0"/>
          </a:p>
        </p:txBody>
      </p:sp>
      <p:sp>
        <p:nvSpPr>
          <p:cNvPr id="8" name="テキスト ボックス 7"/>
          <p:cNvSpPr txBox="1"/>
          <p:nvPr/>
        </p:nvSpPr>
        <p:spPr>
          <a:xfrm>
            <a:off x="6516216" y="5877272"/>
            <a:ext cx="1107996" cy="461665"/>
          </a:xfrm>
          <a:prstGeom prst="rect">
            <a:avLst/>
          </a:prstGeom>
          <a:noFill/>
        </p:spPr>
        <p:txBody>
          <a:bodyPr wrap="none" rtlCol="0">
            <a:spAutoFit/>
          </a:bodyPr>
          <a:lstStyle/>
          <a:p>
            <a:r>
              <a:rPr kumimoji="1" lang="ja-JP" altLang="en-US" sz="2400" dirty="0" smtClean="0">
                <a:solidFill>
                  <a:srgbClr val="C00000"/>
                </a:solidFill>
              </a:rPr>
              <a:t>強結合</a:t>
            </a:r>
            <a:endParaRPr kumimoji="1" lang="ja-JP" altLang="en-US" sz="2400" dirty="0">
              <a:solidFill>
                <a:srgbClr val="C00000"/>
              </a:solidFill>
            </a:endParaRPr>
          </a:p>
        </p:txBody>
      </p:sp>
      <p:sp>
        <p:nvSpPr>
          <p:cNvPr id="9" name="テキスト ボックス 8"/>
          <p:cNvSpPr txBox="1"/>
          <p:nvPr/>
        </p:nvSpPr>
        <p:spPr>
          <a:xfrm>
            <a:off x="1475656" y="5805264"/>
            <a:ext cx="1107996" cy="461665"/>
          </a:xfrm>
          <a:prstGeom prst="rect">
            <a:avLst/>
          </a:prstGeom>
          <a:noFill/>
        </p:spPr>
        <p:txBody>
          <a:bodyPr wrap="none" rtlCol="0">
            <a:spAutoFit/>
          </a:bodyPr>
          <a:lstStyle/>
          <a:p>
            <a:r>
              <a:rPr lang="ja-JP" altLang="en-US" sz="2400" dirty="0" smtClean="0">
                <a:solidFill>
                  <a:srgbClr val="C00000"/>
                </a:solidFill>
              </a:rPr>
              <a:t>弱</a:t>
            </a:r>
            <a:r>
              <a:rPr kumimoji="1" lang="ja-JP" altLang="en-US" sz="2400" dirty="0" smtClean="0">
                <a:solidFill>
                  <a:srgbClr val="C00000"/>
                </a:solidFill>
              </a:rPr>
              <a:t>結合</a:t>
            </a:r>
            <a:endParaRPr kumimoji="1" lang="ja-JP" altLang="en-US" sz="2400" dirty="0">
              <a:solidFill>
                <a:srgbClr val="C00000"/>
              </a:solidFill>
            </a:endParaRPr>
          </a:p>
        </p:txBody>
      </p:sp>
      <p:graphicFrame>
        <p:nvGraphicFramePr>
          <p:cNvPr id="25602" name="Object 2"/>
          <p:cNvGraphicFramePr>
            <a:graphicFrameLocks noChangeAspect="1"/>
          </p:cNvGraphicFramePr>
          <p:nvPr/>
        </p:nvGraphicFramePr>
        <p:xfrm>
          <a:off x="1475656" y="480300"/>
          <a:ext cx="5472608" cy="1004484"/>
        </p:xfrm>
        <a:graphic>
          <a:graphicData uri="http://schemas.openxmlformats.org/presentationml/2006/ole">
            <mc:AlternateContent xmlns:mc="http://schemas.openxmlformats.org/markup-compatibility/2006">
              <mc:Choice xmlns:v="urn:schemas-microsoft-com:vml" Requires="v">
                <p:oleObj spid="_x0000_s25604" name="数式" r:id="rId4" imgW="2489040" imgH="457200" progId="Equation.3">
                  <p:embed/>
                </p:oleObj>
              </mc:Choice>
              <mc:Fallback>
                <p:oleObj name="数式" r:id="rId4" imgW="248904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80300"/>
                        <a:ext cx="5472608" cy="1004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1611313" y="2565400"/>
          <a:ext cx="5611812" cy="992188"/>
        </p:xfrm>
        <a:graphic>
          <a:graphicData uri="http://schemas.openxmlformats.org/presentationml/2006/ole">
            <mc:AlternateContent xmlns:mc="http://schemas.openxmlformats.org/markup-compatibility/2006">
              <mc:Choice xmlns:v="urn:schemas-microsoft-com:vml" Requires="v">
                <p:oleObj spid="_x0000_s25605" name="数式" r:id="rId6" imgW="2222280" imgH="393480" progId="Equation.3">
                  <p:embed/>
                </p:oleObj>
              </mc:Choice>
              <mc:Fallback>
                <p:oleObj name="数式" r:id="rId6" imgW="222228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313" y="2565400"/>
                        <a:ext cx="5611812"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フリーフォーム 12"/>
          <p:cNvSpPr/>
          <p:nvPr/>
        </p:nvSpPr>
        <p:spPr>
          <a:xfrm>
            <a:off x="1691680" y="3645024"/>
            <a:ext cx="5688632" cy="1929184"/>
          </a:xfrm>
          <a:custGeom>
            <a:avLst/>
            <a:gdLst>
              <a:gd name="connsiteX0" fmla="*/ 0 w 4800600"/>
              <a:gd name="connsiteY0" fmla="*/ 3108960 h 3108960"/>
              <a:gd name="connsiteX1" fmla="*/ 2392680 w 4800600"/>
              <a:gd name="connsiteY1" fmla="*/ 3002280 h 3108960"/>
              <a:gd name="connsiteX2" fmla="*/ 4053840 w 4800600"/>
              <a:gd name="connsiteY2" fmla="*/ 2545080 h 3108960"/>
              <a:gd name="connsiteX3" fmla="*/ 4800600 w 4800600"/>
              <a:gd name="connsiteY3" fmla="*/ 0 h 3108960"/>
              <a:gd name="connsiteX0" fmla="*/ 0 w 4800600"/>
              <a:gd name="connsiteY0" fmla="*/ 3108960 h 3182130"/>
              <a:gd name="connsiteX1" fmla="*/ 2430684 w 4800600"/>
              <a:gd name="connsiteY1" fmla="*/ 3088150 h 3182130"/>
              <a:gd name="connsiteX2" fmla="*/ 4053840 w 4800600"/>
              <a:gd name="connsiteY2" fmla="*/ 2545080 h 3182130"/>
              <a:gd name="connsiteX3" fmla="*/ 4800600 w 4800600"/>
              <a:gd name="connsiteY3" fmla="*/ 0 h 3182130"/>
            </a:gdLst>
            <a:ahLst/>
            <a:cxnLst>
              <a:cxn ang="0">
                <a:pos x="connsiteX0" y="connsiteY0"/>
              </a:cxn>
              <a:cxn ang="0">
                <a:pos x="connsiteX1" y="connsiteY1"/>
              </a:cxn>
              <a:cxn ang="0">
                <a:pos x="connsiteX2" y="connsiteY2"/>
              </a:cxn>
              <a:cxn ang="0">
                <a:pos x="connsiteX3" y="connsiteY3"/>
              </a:cxn>
            </a:cxnLst>
            <a:rect l="l" t="t" r="r" b="b"/>
            <a:pathLst>
              <a:path w="4800600" h="3182130">
                <a:moveTo>
                  <a:pt x="0" y="3108960"/>
                </a:moveTo>
                <a:cubicBezTo>
                  <a:pt x="858520" y="3102610"/>
                  <a:pt x="1755044" y="3182130"/>
                  <a:pt x="2430684" y="3088150"/>
                </a:cubicBezTo>
                <a:cubicBezTo>
                  <a:pt x="3106324" y="2994170"/>
                  <a:pt x="3658854" y="3059772"/>
                  <a:pt x="4053840" y="2545080"/>
                </a:cubicBezTo>
                <a:cubicBezTo>
                  <a:pt x="4448826" y="2030388"/>
                  <a:pt x="4627880" y="1022350"/>
                  <a:pt x="4800600"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6804248" y="4725144"/>
            <a:ext cx="2085827" cy="400110"/>
          </a:xfrm>
          <a:prstGeom prst="rect">
            <a:avLst/>
          </a:prstGeom>
          <a:noFill/>
        </p:spPr>
        <p:txBody>
          <a:bodyPr wrap="none" rtlCol="0">
            <a:spAutoFit/>
          </a:bodyPr>
          <a:lstStyle/>
          <a:p>
            <a:r>
              <a:rPr kumimoji="1" lang="ja-JP" altLang="en-US" sz="2000" dirty="0" smtClean="0">
                <a:solidFill>
                  <a:srgbClr val="C00000"/>
                </a:solidFill>
              </a:rPr>
              <a:t>ポテンシャルの壁</a:t>
            </a:r>
            <a:endParaRPr kumimoji="1" lang="ja-JP" altLang="en-US" sz="2000" dirty="0">
              <a:solidFill>
                <a:srgbClr val="C00000"/>
              </a:solidFill>
            </a:endParaRPr>
          </a:p>
        </p:txBody>
      </p:sp>
      <p:sp>
        <p:nvSpPr>
          <p:cNvPr id="15" name="フリーフォーム 14"/>
          <p:cNvSpPr/>
          <p:nvPr/>
        </p:nvSpPr>
        <p:spPr>
          <a:xfrm>
            <a:off x="2339752" y="4365104"/>
            <a:ext cx="4625052" cy="385296"/>
          </a:xfrm>
          <a:custGeom>
            <a:avLst/>
            <a:gdLst>
              <a:gd name="connsiteX0" fmla="*/ 0 w 4813300"/>
              <a:gd name="connsiteY0" fmla="*/ 340360 h 373380"/>
              <a:gd name="connsiteX1" fmla="*/ 350520 w 4813300"/>
              <a:gd name="connsiteY1" fmla="*/ 279400 h 373380"/>
              <a:gd name="connsiteX2" fmla="*/ 777240 w 4813300"/>
              <a:gd name="connsiteY2" fmla="*/ 325120 h 373380"/>
              <a:gd name="connsiteX3" fmla="*/ 1112520 w 4813300"/>
              <a:gd name="connsiteY3" fmla="*/ 264160 h 373380"/>
              <a:gd name="connsiteX4" fmla="*/ 1463040 w 4813300"/>
              <a:gd name="connsiteY4" fmla="*/ 370840 h 373380"/>
              <a:gd name="connsiteX5" fmla="*/ 1798320 w 4813300"/>
              <a:gd name="connsiteY5" fmla="*/ 248920 h 373380"/>
              <a:gd name="connsiteX6" fmla="*/ 2194560 w 4813300"/>
              <a:gd name="connsiteY6" fmla="*/ 355600 h 373380"/>
              <a:gd name="connsiteX7" fmla="*/ 2514600 w 4813300"/>
              <a:gd name="connsiteY7" fmla="*/ 248920 h 373380"/>
              <a:gd name="connsiteX8" fmla="*/ 2773680 w 4813300"/>
              <a:gd name="connsiteY8" fmla="*/ 355600 h 373380"/>
              <a:gd name="connsiteX9" fmla="*/ 3093720 w 4813300"/>
              <a:gd name="connsiteY9" fmla="*/ 233680 h 373380"/>
              <a:gd name="connsiteX10" fmla="*/ 3352800 w 4813300"/>
              <a:gd name="connsiteY10" fmla="*/ 355600 h 373380"/>
              <a:gd name="connsiteX11" fmla="*/ 3657600 w 4813300"/>
              <a:gd name="connsiteY11" fmla="*/ 203200 h 373380"/>
              <a:gd name="connsiteX12" fmla="*/ 3947160 w 4813300"/>
              <a:gd name="connsiteY12" fmla="*/ 355600 h 373380"/>
              <a:gd name="connsiteX13" fmla="*/ 4251960 w 4813300"/>
              <a:gd name="connsiteY13" fmla="*/ 187960 h 373380"/>
              <a:gd name="connsiteX14" fmla="*/ 4602480 w 4813300"/>
              <a:gd name="connsiteY14" fmla="*/ 340360 h 373380"/>
              <a:gd name="connsiteX15" fmla="*/ 4800600 w 4813300"/>
              <a:gd name="connsiteY15" fmla="*/ 157480 h 373380"/>
              <a:gd name="connsiteX16" fmla="*/ 4526280 w 4813300"/>
              <a:gd name="connsiteY16" fmla="*/ 5080 h 373380"/>
              <a:gd name="connsiteX17" fmla="*/ 4328160 w 4813300"/>
              <a:gd name="connsiteY17" fmla="*/ 127000 h 373380"/>
              <a:gd name="connsiteX18" fmla="*/ 4038600 w 4813300"/>
              <a:gd name="connsiteY18" fmla="*/ 35560 h 373380"/>
              <a:gd name="connsiteX19" fmla="*/ 3779520 w 4813300"/>
              <a:gd name="connsiteY19" fmla="*/ 187960 h 373380"/>
              <a:gd name="connsiteX20" fmla="*/ 3596640 w 4813300"/>
              <a:gd name="connsiteY20" fmla="*/ 20320 h 373380"/>
              <a:gd name="connsiteX21" fmla="*/ 3352800 w 4813300"/>
              <a:gd name="connsiteY21" fmla="*/ 187960 h 373380"/>
              <a:gd name="connsiteX22" fmla="*/ 3093720 w 4813300"/>
              <a:gd name="connsiteY22" fmla="*/ 96520 h 373380"/>
              <a:gd name="connsiteX23" fmla="*/ 2773680 w 4813300"/>
              <a:gd name="connsiteY23" fmla="*/ 233680 h 373380"/>
              <a:gd name="connsiteX24" fmla="*/ 2529840 w 4813300"/>
              <a:gd name="connsiteY24" fmla="*/ 96520 h 373380"/>
              <a:gd name="connsiteX25" fmla="*/ 2225040 w 4813300"/>
              <a:gd name="connsiteY25" fmla="*/ 264160 h 373380"/>
              <a:gd name="connsiteX26" fmla="*/ 1981200 w 4813300"/>
              <a:gd name="connsiteY26" fmla="*/ 96520 h 373380"/>
              <a:gd name="connsiteX27" fmla="*/ 1645920 w 4813300"/>
              <a:gd name="connsiteY27" fmla="*/ 172720 h 373380"/>
              <a:gd name="connsiteX28" fmla="*/ 1463040 w 4813300"/>
              <a:gd name="connsiteY28" fmla="*/ 81280 h 373380"/>
              <a:gd name="connsiteX29" fmla="*/ 1173480 w 4813300"/>
              <a:gd name="connsiteY29" fmla="*/ 203200 h 373380"/>
              <a:gd name="connsiteX30" fmla="*/ 899160 w 4813300"/>
              <a:gd name="connsiteY30" fmla="*/ 81280 h 373380"/>
              <a:gd name="connsiteX31" fmla="*/ 594360 w 4813300"/>
              <a:gd name="connsiteY31" fmla="*/ 248920 h 373380"/>
              <a:gd name="connsiteX32" fmla="*/ 274320 w 4813300"/>
              <a:gd name="connsiteY32" fmla="*/ 96520 h 373380"/>
              <a:gd name="connsiteX0" fmla="*/ 0 w 4625052"/>
              <a:gd name="connsiteY0" fmla="*/ 385296 h 385296"/>
              <a:gd name="connsiteX1" fmla="*/ 162272 w 4625052"/>
              <a:gd name="connsiteY1" fmla="*/ 279400 h 385296"/>
              <a:gd name="connsiteX2" fmla="*/ 588992 w 4625052"/>
              <a:gd name="connsiteY2" fmla="*/ 325120 h 385296"/>
              <a:gd name="connsiteX3" fmla="*/ 924272 w 4625052"/>
              <a:gd name="connsiteY3" fmla="*/ 264160 h 385296"/>
              <a:gd name="connsiteX4" fmla="*/ 1274792 w 4625052"/>
              <a:gd name="connsiteY4" fmla="*/ 370840 h 385296"/>
              <a:gd name="connsiteX5" fmla="*/ 1610072 w 4625052"/>
              <a:gd name="connsiteY5" fmla="*/ 248920 h 385296"/>
              <a:gd name="connsiteX6" fmla="*/ 2006312 w 4625052"/>
              <a:gd name="connsiteY6" fmla="*/ 355600 h 385296"/>
              <a:gd name="connsiteX7" fmla="*/ 2326352 w 4625052"/>
              <a:gd name="connsiteY7" fmla="*/ 248920 h 385296"/>
              <a:gd name="connsiteX8" fmla="*/ 2585432 w 4625052"/>
              <a:gd name="connsiteY8" fmla="*/ 355600 h 385296"/>
              <a:gd name="connsiteX9" fmla="*/ 2905472 w 4625052"/>
              <a:gd name="connsiteY9" fmla="*/ 233680 h 385296"/>
              <a:gd name="connsiteX10" fmla="*/ 3164552 w 4625052"/>
              <a:gd name="connsiteY10" fmla="*/ 355600 h 385296"/>
              <a:gd name="connsiteX11" fmla="*/ 3469352 w 4625052"/>
              <a:gd name="connsiteY11" fmla="*/ 203200 h 385296"/>
              <a:gd name="connsiteX12" fmla="*/ 3758912 w 4625052"/>
              <a:gd name="connsiteY12" fmla="*/ 355600 h 385296"/>
              <a:gd name="connsiteX13" fmla="*/ 4063712 w 4625052"/>
              <a:gd name="connsiteY13" fmla="*/ 187960 h 385296"/>
              <a:gd name="connsiteX14" fmla="*/ 4414232 w 4625052"/>
              <a:gd name="connsiteY14" fmla="*/ 340360 h 385296"/>
              <a:gd name="connsiteX15" fmla="*/ 4612352 w 4625052"/>
              <a:gd name="connsiteY15" fmla="*/ 157480 h 385296"/>
              <a:gd name="connsiteX16" fmla="*/ 4338032 w 4625052"/>
              <a:gd name="connsiteY16" fmla="*/ 5080 h 385296"/>
              <a:gd name="connsiteX17" fmla="*/ 4139912 w 4625052"/>
              <a:gd name="connsiteY17" fmla="*/ 127000 h 385296"/>
              <a:gd name="connsiteX18" fmla="*/ 3850352 w 4625052"/>
              <a:gd name="connsiteY18" fmla="*/ 35560 h 385296"/>
              <a:gd name="connsiteX19" fmla="*/ 3591272 w 4625052"/>
              <a:gd name="connsiteY19" fmla="*/ 187960 h 385296"/>
              <a:gd name="connsiteX20" fmla="*/ 3408392 w 4625052"/>
              <a:gd name="connsiteY20" fmla="*/ 20320 h 385296"/>
              <a:gd name="connsiteX21" fmla="*/ 3164552 w 4625052"/>
              <a:gd name="connsiteY21" fmla="*/ 187960 h 385296"/>
              <a:gd name="connsiteX22" fmla="*/ 2905472 w 4625052"/>
              <a:gd name="connsiteY22" fmla="*/ 96520 h 385296"/>
              <a:gd name="connsiteX23" fmla="*/ 2585432 w 4625052"/>
              <a:gd name="connsiteY23" fmla="*/ 233680 h 385296"/>
              <a:gd name="connsiteX24" fmla="*/ 2341592 w 4625052"/>
              <a:gd name="connsiteY24" fmla="*/ 96520 h 385296"/>
              <a:gd name="connsiteX25" fmla="*/ 2036792 w 4625052"/>
              <a:gd name="connsiteY25" fmla="*/ 264160 h 385296"/>
              <a:gd name="connsiteX26" fmla="*/ 1792952 w 4625052"/>
              <a:gd name="connsiteY26" fmla="*/ 96520 h 385296"/>
              <a:gd name="connsiteX27" fmla="*/ 1457672 w 4625052"/>
              <a:gd name="connsiteY27" fmla="*/ 172720 h 385296"/>
              <a:gd name="connsiteX28" fmla="*/ 1274792 w 4625052"/>
              <a:gd name="connsiteY28" fmla="*/ 81280 h 385296"/>
              <a:gd name="connsiteX29" fmla="*/ 985232 w 4625052"/>
              <a:gd name="connsiteY29" fmla="*/ 203200 h 385296"/>
              <a:gd name="connsiteX30" fmla="*/ 710912 w 4625052"/>
              <a:gd name="connsiteY30" fmla="*/ 81280 h 385296"/>
              <a:gd name="connsiteX31" fmla="*/ 406112 w 4625052"/>
              <a:gd name="connsiteY31" fmla="*/ 248920 h 385296"/>
              <a:gd name="connsiteX32" fmla="*/ 86072 w 4625052"/>
              <a:gd name="connsiteY32" fmla="*/ 96520 h 38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25052" h="385296">
                <a:moveTo>
                  <a:pt x="0" y="385296"/>
                </a:moveTo>
                <a:cubicBezTo>
                  <a:pt x="110490" y="356086"/>
                  <a:pt x="64107" y="289429"/>
                  <a:pt x="162272" y="279400"/>
                </a:cubicBezTo>
                <a:cubicBezTo>
                  <a:pt x="260437" y="269371"/>
                  <a:pt x="461992" y="327660"/>
                  <a:pt x="588992" y="325120"/>
                </a:cubicBezTo>
                <a:cubicBezTo>
                  <a:pt x="715992" y="322580"/>
                  <a:pt x="809972" y="256540"/>
                  <a:pt x="924272" y="264160"/>
                </a:cubicBezTo>
                <a:cubicBezTo>
                  <a:pt x="1038572" y="271780"/>
                  <a:pt x="1160492" y="373380"/>
                  <a:pt x="1274792" y="370840"/>
                </a:cubicBezTo>
                <a:cubicBezTo>
                  <a:pt x="1389092" y="368300"/>
                  <a:pt x="1488152" y="251460"/>
                  <a:pt x="1610072" y="248920"/>
                </a:cubicBezTo>
                <a:cubicBezTo>
                  <a:pt x="1731992" y="246380"/>
                  <a:pt x="1886932" y="355600"/>
                  <a:pt x="2006312" y="355600"/>
                </a:cubicBezTo>
                <a:cubicBezTo>
                  <a:pt x="2125692" y="355600"/>
                  <a:pt x="2229832" y="248920"/>
                  <a:pt x="2326352" y="248920"/>
                </a:cubicBezTo>
                <a:cubicBezTo>
                  <a:pt x="2422872" y="248920"/>
                  <a:pt x="2488912" y="358140"/>
                  <a:pt x="2585432" y="355600"/>
                </a:cubicBezTo>
                <a:cubicBezTo>
                  <a:pt x="2681952" y="353060"/>
                  <a:pt x="2808952" y="233680"/>
                  <a:pt x="2905472" y="233680"/>
                </a:cubicBezTo>
                <a:cubicBezTo>
                  <a:pt x="3001992" y="233680"/>
                  <a:pt x="3070572" y="360680"/>
                  <a:pt x="3164552" y="355600"/>
                </a:cubicBezTo>
                <a:cubicBezTo>
                  <a:pt x="3258532" y="350520"/>
                  <a:pt x="3370292" y="203200"/>
                  <a:pt x="3469352" y="203200"/>
                </a:cubicBezTo>
                <a:cubicBezTo>
                  <a:pt x="3568412" y="203200"/>
                  <a:pt x="3659852" y="358140"/>
                  <a:pt x="3758912" y="355600"/>
                </a:cubicBezTo>
                <a:cubicBezTo>
                  <a:pt x="3857972" y="353060"/>
                  <a:pt x="3954492" y="190500"/>
                  <a:pt x="4063712" y="187960"/>
                </a:cubicBezTo>
                <a:cubicBezTo>
                  <a:pt x="4172932" y="185420"/>
                  <a:pt x="4322792" y="345440"/>
                  <a:pt x="4414232" y="340360"/>
                </a:cubicBezTo>
                <a:cubicBezTo>
                  <a:pt x="4505672" y="335280"/>
                  <a:pt x="4625052" y="213360"/>
                  <a:pt x="4612352" y="157480"/>
                </a:cubicBezTo>
                <a:cubicBezTo>
                  <a:pt x="4599652" y="101600"/>
                  <a:pt x="4416772" y="10160"/>
                  <a:pt x="4338032" y="5080"/>
                </a:cubicBezTo>
                <a:cubicBezTo>
                  <a:pt x="4259292" y="0"/>
                  <a:pt x="4221192" y="121920"/>
                  <a:pt x="4139912" y="127000"/>
                </a:cubicBezTo>
                <a:cubicBezTo>
                  <a:pt x="4058632" y="132080"/>
                  <a:pt x="3941792" y="25400"/>
                  <a:pt x="3850352" y="35560"/>
                </a:cubicBezTo>
                <a:cubicBezTo>
                  <a:pt x="3758912" y="45720"/>
                  <a:pt x="3664932" y="190500"/>
                  <a:pt x="3591272" y="187960"/>
                </a:cubicBezTo>
                <a:cubicBezTo>
                  <a:pt x="3517612" y="185420"/>
                  <a:pt x="3479512" y="20320"/>
                  <a:pt x="3408392" y="20320"/>
                </a:cubicBezTo>
                <a:cubicBezTo>
                  <a:pt x="3337272" y="20320"/>
                  <a:pt x="3248372" y="175260"/>
                  <a:pt x="3164552" y="187960"/>
                </a:cubicBezTo>
                <a:cubicBezTo>
                  <a:pt x="3080732" y="200660"/>
                  <a:pt x="3001992" y="88900"/>
                  <a:pt x="2905472" y="96520"/>
                </a:cubicBezTo>
                <a:cubicBezTo>
                  <a:pt x="2808952" y="104140"/>
                  <a:pt x="2679412" y="233680"/>
                  <a:pt x="2585432" y="233680"/>
                </a:cubicBezTo>
                <a:cubicBezTo>
                  <a:pt x="2491452" y="233680"/>
                  <a:pt x="2433032" y="91440"/>
                  <a:pt x="2341592" y="96520"/>
                </a:cubicBezTo>
                <a:cubicBezTo>
                  <a:pt x="2250152" y="101600"/>
                  <a:pt x="2128232" y="264160"/>
                  <a:pt x="2036792" y="264160"/>
                </a:cubicBezTo>
                <a:cubicBezTo>
                  <a:pt x="1945352" y="264160"/>
                  <a:pt x="1889472" y="111760"/>
                  <a:pt x="1792952" y="96520"/>
                </a:cubicBezTo>
                <a:cubicBezTo>
                  <a:pt x="1696432" y="81280"/>
                  <a:pt x="1544032" y="175260"/>
                  <a:pt x="1457672" y="172720"/>
                </a:cubicBezTo>
                <a:cubicBezTo>
                  <a:pt x="1371312" y="170180"/>
                  <a:pt x="1353532" y="76200"/>
                  <a:pt x="1274792" y="81280"/>
                </a:cubicBezTo>
                <a:cubicBezTo>
                  <a:pt x="1196052" y="86360"/>
                  <a:pt x="1079212" y="203200"/>
                  <a:pt x="985232" y="203200"/>
                </a:cubicBezTo>
                <a:cubicBezTo>
                  <a:pt x="891252" y="203200"/>
                  <a:pt x="807432" y="73660"/>
                  <a:pt x="710912" y="81280"/>
                </a:cubicBezTo>
                <a:cubicBezTo>
                  <a:pt x="614392" y="88900"/>
                  <a:pt x="510252" y="246380"/>
                  <a:pt x="406112" y="248920"/>
                </a:cubicBezTo>
                <a:cubicBezTo>
                  <a:pt x="301972" y="251460"/>
                  <a:pt x="194022" y="173990"/>
                  <a:pt x="86072" y="96520"/>
                </a:cubicBezTo>
              </a:path>
            </a:pathLst>
          </a:custGeom>
          <a:ln w="25400">
            <a:solidFill>
              <a:schemeClr val="accent3">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3707904" y="4869160"/>
            <a:ext cx="2225289" cy="461665"/>
          </a:xfrm>
          <a:prstGeom prst="rect">
            <a:avLst/>
          </a:prstGeom>
          <a:noFill/>
        </p:spPr>
        <p:txBody>
          <a:bodyPr wrap="none" rtlCol="0">
            <a:spAutoFit/>
          </a:bodyPr>
          <a:lstStyle/>
          <a:p>
            <a:r>
              <a:rPr lang="ja-JP" altLang="en-US" sz="2400" dirty="0" smtClean="0"/>
              <a:t>波は反射される</a:t>
            </a:r>
            <a:endParaRPr kumimoji="1" lang="ja-JP"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normAutofit/>
          </a:bodyPr>
          <a:lstStyle/>
          <a:p>
            <a:pPr>
              <a:buNone/>
            </a:pPr>
            <a:r>
              <a:rPr kumimoji="1" lang="en-US" altLang="ja-JP" sz="2400" dirty="0" smtClean="0"/>
              <a:t>GSO projection</a:t>
            </a:r>
            <a:r>
              <a:rPr kumimoji="1" lang="ja-JP" altLang="en-US" sz="2400" dirty="0" smtClean="0"/>
              <a:t>の取り方で、</a:t>
            </a:r>
            <a:r>
              <a:rPr kumimoji="1" lang="en-US" altLang="ja-JP" sz="2400" dirty="0" smtClean="0"/>
              <a:t>Type 0A</a:t>
            </a:r>
            <a:r>
              <a:rPr kumimoji="1" lang="ja-JP" altLang="en-US" sz="2400" dirty="0" smtClean="0"/>
              <a:t>と</a:t>
            </a:r>
            <a:r>
              <a:rPr lang="en-US" altLang="ja-JP" sz="2400" dirty="0" smtClean="0"/>
              <a:t>Type0B</a:t>
            </a:r>
            <a:r>
              <a:rPr lang="ja-JP" altLang="en-US" sz="2400" dirty="0" smtClean="0"/>
              <a:t>の二種類の超弦</a:t>
            </a:r>
            <a:endParaRPr lang="en-US" altLang="ja-JP" sz="2400" dirty="0" smtClean="0"/>
          </a:p>
          <a:p>
            <a:pPr>
              <a:buNone/>
            </a:pPr>
            <a:r>
              <a:rPr lang="ja-JP" altLang="en-US" sz="2400" dirty="0" smtClean="0"/>
              <a:t>理論が定義できる。それぞれの</a:t>
            </a:r>
            <a:r>
              <a:rPr lang="en-US" altLang="ja-JP" sz="2400" dirty="0" err="1" smtClean="0"/>
              <a:t>massless</a:t>
            </a:r>
            <a:r>
              <a:rPr lang="ja-JP" altLang="en-US" sz="2400" dirty="0" smtClean="0"/>
              <a:t>場は以下の通り。</a:t>
            </a:r>
            <a:endParaRPr lang="en-US" altLang="ja-JP" sz="2400" dirty="0" smtClean="0"/>
          </a:p>
          <a:p>
            <a:pPr>
              <a:buNone/>
            </a:pPr>
            <a:endParaRPr lang="en-US" altLang="ja-JP" sz="2400" dirty="0" smtClean="0"/>
          </a:p>
          <a:p>
            <a:pPr>
              <a:buNone/>
            </a:pPr>
            <a:r>
              <a:rPr lang="en-US" altLang="ja-JP" sz="2400" u="sng" dirty="0" smtClean="0">
                <a:solidFill>
                  <a:srgbClr val="002060"/>
                </a:solidFill>
              </a:rPr>
              <a:t>Type 0A </a:t>
            </a:r>
            <a:r>
              <a:rPr lang="ja-JP" altLang="en-US" sz="2400" u="sng" dirty="0" smtClean="0">
                <a:solidFill>
                  <a:srgbClr val="002060"/>
                </a:solidFill>
              </a:rPr>
              <a:t>理論</a:t>
            </a:r>
            <a:r>
              <a:rPr lang="en-US" altLang="ja-JP" sz="2400" dirty="0" smtClean="0">
                <a:solidFill>
                  <a:srgbClr val="002060"/>
                </a:solidFill>
              </a:rPr>
              <a:t>   </a:t>
            </a:r>
          </a:p>
          <a:p>
            <a:pPr>
              <a:buNone/>
            </a:pPr>
            <a:r>
              <a:rPr lang="en-US" altLang="ja-JP" sz="2400" dirty="0" smtClean="0"/>
              <a:t>NSNS </a:t>
            </a:r>
            <a:r>
              <a:rPr lang="ja-JP" altLang="en-US" sz="2400" dirty="0" smtClean="0"/>
              <a:t>セクター：　　</a:t>
            </a:r>
            <a:r>
              <a:rPr lang="en-US" altLang="ja-JP" sz="1800" dirty="0" smtClean="0"/>
              <a:t> </a:t>
            </a:r>
            <a:r>
              <a:rPr lang="ja-JP" altLang="en-US" sz="1800" dirty="0" smtClean="0"/>
              <a:t>　　　　　　　　　　　</a:t>
            </a:r>
            <a:r>
              <a:rPr lang="ja-JP" altLang="en-US" sz="2400" dirty="0" smtClean="0"/>
              <a:t>⇒　</a:t>
            </a:r>
            <a:r>
              <a:rPr lang="en-US" altLang="ja-JP" sz="2400" dirty="0" err="1" smtClean="0"/>
              <a:t>massless</a:t>
            </a:r>
            <a:r>
              <a:rPr lang="en-US" altLang="ja-JP" sz="2400" dirty="0" smtClean="0"/>
              <a:t> </a:t>
            </a:r>
            <a:r>
              <a:rPr lang="ja-JP" altLang="en-US" sz="2400" dirty="0" smtClean="0"/>
              <a:t>スカラー場</a:t>
            </a:r>
            <a:endParaRPr lang="en-US" altLang="ja-JP" sz="2400" dirty="0" smtClean="0"/>
          </a:p>
          <a:p>
            <a:pPr>
              <a:buNone/>
            </a:pPr>
            <a:r>
              <a:rPr lang="ja-JP" altLang="en-US" sz="2400" dirty="0" smtClean="0"/>
              <a:t>　</a:t>
            </a:r>
            <a:r>
              <a:rPr lang="en-US" altLang="ja-JP" sz="2400" dirty="0" smtClean="0"/>
              <a:t>RR</a:t>
            </a:r>
            <a:r>
              <a:rPr lang="ja-JP" altLang="en-US" sz="2400" dirty="0" smtClean="0"/>
              <a:t>セクター　：　　　　　　　　　　  ⇒   ２種類の</a:t>
            </a:r>
            <a:r>
              <a:rPr lang="en-US" altLang="ja-JP" sz="2400" dirty="0" smtClean="0"/>
              <a:t>RR</a:t>
            </a:r>
            <a:r>
              <a:rPr lang="ja-JP" altLang="en-US" sz="2400" dirty="0" smtClean="0"/>
              <a:t>ベクトル場</a:t>
            </a:r>
            <a:endParaRPr lang="en-US" altLang="ja-JP" sz="2400" dirty="0" smtClean="0"/>
          </a:p>
          <a:p>
            <a:pPr>
              <a:buNone/>
            </a:pPr>
            <a:r>
              <a:rPr lang="ja-JP" altLang="en-US" sz="2400" dirty="0" smtClean="0"/>
              <a:t>　　　　　　　　　　　　　　　　　　　　　　　</a:t>
            </a:r>
            <a:r>
              <a:rPr lang="ja-JP" altLang="en-US" sz="1800" dirty="0" smtClean="0"/>
              <a:t>（ダイナミカルな自由度なし）</a:t>
            </a:r>
            <a:endParaRPr lang="en-US" altLang="ja-JP" sz="1800" dirty="0" smtClean="0"/>
          </a:p>
          <a:p>
            <a:pPr>
              <a:buNone/>
            </a:pPr>
            <a:endParaRPr lang="en-US" altLang="ja-JP" sz="1800" dirty="0" smtClean="0"/>
          </a:p>
          <a:p>
            <a:pPr>
              <a:buNone/>
            </a:pPr>
            <a:r>
              <a:rPr lang="en-US" altLang="ja-JP" sz="2400" u="sng" dirty="0" smtClean="0"/>
              <a:t>Type 0B </a:t>
            </a:r>
            <a:r>
              <a:rPr lang="ja-JP" altLang="en-US" sz="2400" u="sng" dirty="0" smtClean="0"/>
              <a:t>理論</a:t>
            </a:r>
            <a:r>
              <a:rPr lang="en-US" altLang="ja-JP" sz="2400" dirty="0" smtClean="0"/>
              <a:t>   </a:t>
            </a:r>
          </a:p>
          <a:p>
            <a:pPr>
              <a:buNone/>
            </a:pPr>
            <a:r>
              <a:rPr lang="en-US" altLang="ja-JP" sz="2400" dirty="0" smtClean="0"/>
              <a:t>NSNS </a:t>
            </a:r>
            <a:r>
              <a:rPr lang="ja-JP" altLang="en-US" sz="2400" dirty="0" smtClean="0"/>
              <a:t>セクター：　　</a:t>
            </a:r>
            <a:r>
              <a:rPr lang="en-US" altLang="ja-JP" sz="2400" dirty="0" smtClean="0"/>
              <a:t> </a:t>
            </a:r>
            <a:r>
              <a:rPr lang="ja-JP" altLang="en-US" sz="2400" dirty="0" smtClean="0"/>
              <a:t>　　　　　　　　 ⇒　</a:t>
            </a:r>
            <a:r>
              <a:rPr lang="en-US" altLang="ja-JP" sz="2400" dirty="0" err="1" smtClean="0"/>
              <a:t>massless</a:t>
            </a:r>
            <a:r>
              <a:rPr lang="en-US" altLang="ja-JP" sz="2400" dirty="0" smtClean="0"/>
              <a:t> </a:t>
            </a:r>
            <a:r>
              <a:rPr lang="ja-JP" altLang="en-US" sz="2400" dirty="0" smtClean="0"/>
              <a:t>スカラー場</a:t>
            </a:r>
            <a:endParaRPr lang="en-US" altLang="ja-JP" sz="2400" dirty="0" smtClean="0"/>
          </a:p>
          <a:p>
            <a:pPr>
              <a:buNone/>
            </a:pPr>
            <a:r>
              <a:rPr lang="ja-JP" altLang="en-US" sz="2400" dirty="0" smtClean="0"/>
              <a:t>　</a:t>
            </a:r>
            <a:r>
              <a:rPr lang="en-US" altLang="ja-JP" sz="2400" dirty="0" smtClean="0"/>
              <a:t>RR</a:t>
            </a:r>
            <a:r>
              <a:rPr lang="ja-JP" altLang="en-US" sz="2400" dirty="0" smtClean="0"/>
              <a:t>セクター　：　　　　　　　　　　  ⇒   </a:t>
            </a:r>
            <a:r>
              <a:rPr lang="en-US" altLang="ja-JP" sz="2400" dirty="0" smtClean="0"/>
              <a:t>RR </a:t>
            </a:r>
            <a:r>
              <a:rPr lang="ja-JP" altLang="en-US" sz="2400" dirty="0" smtClean="0"/>
              <a:t>スカラー場</a:t>
            </a:r>
            <a:endParaRPr lang="en-US" altLang="ja-JP" sz="2400" dirty="0" smtClean="0"/>
          </a:p>
          <a:p>
            <a:pPr>
              <a:buNone/>
            </a:pPr>
            <a:r>
              <a:rPr lang="ja-JP" altLang="en-US" sz="2400" dirty="0" smtClean="0"/>
              <a:t>　　　　　　　　　　　　　　　　　　　　　　　</a:t>
            </a:r>
            <a:endParaRPr lang="en-US" altLang="ja-JP" sz="2400" dirty="0" smtClean="0"/>
          </a:p>
          <a:p>
            <a:pPr>
              <a:buNone/>
            </a:pPr>
            <a:r>
              <a:rPr lang="ja-JP" altLang="en-US" sz="2400" dirty="0" smtClean="0"/>
              <a:t>両者は、</a:t>
            </a:r>
            <a:r>
              <a:rPr lang="en-US" altLang="ja-JP" sz="2400" dirty="0" smtClean="0"/>
              <a:t>T-duality</a:t>
            </a:r>
            <a:r>
              <a:rPr lang="ja-JP" altLang="en-US" sz="2400" dirty="0" smtClean="0"/>
              <a:t>で関係付き、以下では主に</a:t>
            </a:r>
            <a:r>
              <a:rPr lang="en-US" altLang="ja-JP" sz="2400" dirty="0" smtClean="0"/>
              <a:t>0B</a:t>
            </a:r>
            <a:r>
              <a:rPr lang="ja-JP" altLang="en-US" sz="2400" dirty="0" smtClean="0"/>
              <a:t>理論を考える。</a:t>
            </a:r>
            <a:endParaRPr lang="en-US" altLang="ja-JP" sz="2400" dirty="0" smtClean="0"/>
          </a:p>
        </p:txBody>
      </p:sp>
      <p:graphicFrame>
        <p:nvGraphicFramePr>
          <p:cNvPr id="26626" name="Object 2"/>
          <p:cNvGraphicFramePr>
            <a:graphicFrameLocks noChangeAspect="1"/>
          </p:cNvGraphicFramePr>
          <p:nvPr/>
        </p:nvGraphicFramePr>
        <p:xfrm>
          <a:off x="2555776" y="2060848"/>
          <a:ext cx="630237" cy="566738"/>
        </p:xfrm>
        <a:graphic>
          <a:graphicData uri="http://schemas.openxmlformats.org/presentationml/2006/ole">
            <mc:AlternateContent xmlns:mc="http://schemas.openxmlformats.org/markup-compatibility/2006">
              <mc:Choice xmlns:v="urn:schemas-microsoft-com:vml" Requires="v">
                <p:oleObj spid="_x0000_s26632" name="数式" r:id="rId4" imgW="253800" imgH="228600" progId="Equation.3">
                  <p:embed/>
                </p:oleObj>
              </mc:Choice>
              <mc:Fallback>
                <p:oleObj name="数式" r:id="rId4" imgW="253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060848"/>
                        <a:ext cx="630237"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2555776" y="2564905"/>
          <a:ext cx="1584176" cy="575932"/>
        </p:xfrm>
        <a:graphic>
          <a:graphicData uri="http://schemas.openxmlformats.org/presentationml/2006/ole">
            <mc:AlternateContent xmlns:mc="http://schemas.openxmlformats.org/markup-compatibility/2006">
              <mc:Choice xmlns:v="urn:schemas-microsoft-com:vml" Requires="v">
                <p:oleObj spid="_x0000_s26633" name="数式" r:id="rId6" imgW="698400" imgH="253800" progId="Equation.3">
                  <p:embed/>
                </p:oleObj>
              </mc:Choice>
              <mc:Fallback>
                <p:oleObj name="数式" r:id="rId6" imgW="69840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2564905"/>
                        <a:ext cx="1584176" cy="575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nvGraphicFramePr>
        <p:xfrm>
          <a:off x="2555776" y="4158406"/>
          <a:ext cx="630238" cy="566738"/>
        </p:xfrm>
        <a:graphic>
          <a:graphicData uri="http://schemas.openxmlformats.org/presentationml/2006/ole">
            <mc:AlternateContent xmlns:mc="http://schemas.openxmlformats.org/markup-compatibility/2006">
              <mc:Choice xmlns:v="urn:schemas-microsoft-com:vml" Requires="v">
                <p:oleObj spid="_x0000_s26634" name="数式" r:id="rId8" imgW="253800" imgH="228600" progId="Equation.3">
                  <p:embed/>
                </p:oleObj>
              </mc:Choice>
              <mc:Fallback>
                <p:oleObj name="数式" r:id="rId8" imgW="253800" imgH="2286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4158406"/>
                        <a:ext cx="630238"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1" name="Object 7"/>
          <p:cNvGraphicFramePr>
            <a:graphicFrameLocks noChangeAspect="1"/>
          </p:cNvGraphicFramePr>
          <p:nvPr/>
        </p:nvGraphicFramePr>
        <p:xfrm>
          <a:off x="2628602" y="4622205"/>
          <a:ext cx="503238" cy="534987"/>
        </p:xfrm>
        <a:graphic>
          <a:graphicData uri="http://schemas.openxmlformats.org/presentationml/2006/ole">
            <mc:AlternateContent xmlns:mc="http://schemas.openxmlformats.org/markup-compatibility/2006">
              <mc:Choice xmlns:v="urn:schemas-microsoft-com:vml" Requires="v">
                <p:oleObj spid="_x0000_s26635" name="数式" r:id="rId10" imgW="203040" imgH="215640" progId="Equation.3">
                  <p:embed/>
                </p:oleObj>
              </mc:Choice>
              <mc:Fallback>
                <p:oleObj name="数式" r:id="rId10" imgW="203040" imgH="21564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8602" y="4622205"/>
                        <a:ext cx="503238"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normAutofit/>
          </a:bodyPr>
          <a:lstStyle/>
          <a:p>
            <a:pPr>
              <a:buNone/>
            </a:pPr>
            <a:r>
              <a:rPr kumimoji="1" lang="ja-JP" altLang="en-US" sz="2400" u="sng" dirty="0" smtClean="0">
                <a:solidFill>
                  <a:srgbClr val="002060"/>
                </a:solidFill>
              </a:rPr>
              <a:t>ホログラフィック双対：</a:t>
            </a:r>
            <a:r>
              <a:rPr kumimoji="1" lang="en-US" altLang="ja-JP" sz="2400" u="sng" dirty="0" smtClean="0">
                <a:solidFill>
                  <a:srgbClr val="002060"/>
                </a:solidFill>
              </a:rPr>
              <a:t>Type0B</a:t>
            </a:r>
            <a:r>
              <a:rPr lang="ja-JP" altLang="en-US" sz="2400" u="sng" dirty="0" smtClean="0">
                <a:solidFill>
                  <a:srgbClr val="002060"/>
                </a:solidFill>
              </a:rPr>
              <a:t>行列模型</a:t>
            </a:r>
            <a:endParaRPr lang="en-US" altLang="ja-JP" sz="2400" u="sng" dirty="0" smtClean="0">
              <a:solidFill>
                <a:srgbClr val="002060"/>
              </a:solidFill>
            </a:endParaRPr>
          </a:p>
          <a:p>
            <a:pPr>
              <a:buNone/>
            </a:pPr>
            <a:endParaRPr lang="en-US" altLang="ja-JP" sz="2400" u="sng" dirty="0" smtClean="0"/>
          </a:p>
          <a:p>
            <a:pPr>
              <a:buNone/>
            </a:pPr>
            <a:r>
              <a:rPr lang="en-US" altLang="ja-JP" sz="2400" dirty="0" smtClean="0"/>
              <a:t>(1+1)</a:t>
            </a:r>
            <a:r>
              <a:rPr lang="ja-JP" altLang="en-US" sz="2400" dirty="0" smtClean="0"/>
              <a:t>次元の</a:t>
            </a:r>
            <a:r>
              <a:rPr lang="en-US" altLang="ja-JP" sz="2400" dirty="0" smtClean="0"/>
              <a:t>Type0</a:t>
            </a:r>
            <a:r>
              <a:rPr lang="ja-JP" altLang="en-US" sz="2400" dirty="0" smtClean="0"/>
              <a:t>超弦理論＝</a:t>
            </a:r>
            <a:r>
              <a:rPr lang="en-US" altLang="ja-JP" sz="2400" dirty="0" smtClean="0"/>
              <a:t>(0+1)</a:t>
            </a:r>
            <a:r>
              <a:rPr lang="ja-JP" altLang="en-US" sz="2400" dirty="0" smtClean="0"/>
              <a:t>次元の‘ゲージ理論’</a:t>
            </a:r>
            <a:endParaRPr lang="en-US" altLang="ja-JP" sz="2400" dirty="0" smtClean="0"/>
          </a:p>
          <a:p>
            <a:pPr>
              <a:buNone/>
            </a:pPr>
            <a:r>
              <a:rPr kumimoji="1" lang="ja-JP" altLang="en-US" sz="2400" dirty="0" smtClean="0"/>
              <a:t>　　　　　　　　　　　　　　　　　　　　　　　　　　　（行列模型）</a:t>
            </a:r>
            <a:r>
              <a:rPr kumimoji="1" lang="ja-JP" altLang="en-US" sz="2400" u="sng" dirty="0" smtClean="0"/>
              <a:t>　　　　　　　　　　　　　　　　　　　　　　　　</a:t>
            </a:r>
            <a:endParaRPr kumimoji="1" lang="en-US" altLang="ja-JP" sz="2400" u="sng" dirty="0" smtClean="0"/>
          </a:p>
          <a:p>
            <a:pPr>
              <a:buNone/>
            </a:pPr>
            <a:endParaRPr kumimoji="1" lang="ja-JP" altLang="en-US" sz="2400" u="sng" dirty="0"/>
          </a:p>
        </p:txBody>
      </p:sp>
      <p:graphicFrame>
        <p:nvGraphicFramePr>
          <p:cNvPr id="27650" name="Object 2"/>
          <p:cNvGraphicFramePr>
            <a:graphicFrameLocks noChangeAspect="1"/>
          </p:cNvGraphicFramePr>
          <p:nvPr/>
        </p:nvGraphicFramePr>
        <p:xfrm>
          <a:off x="1296988" y="2205038"/>
          <a:ext cx="6167437" cy="936625"/>
        </p:xfrm>
        <a:graphic>
          <a:graphicData uri="http://schemas.openxmlformats.org/presentationml/2006/ole">
            <mc:AlternateContent xmlns:mc="http://schemas.openxmlformats.org/markup-compatibility/2006">
              <mc:Choice xmlns:v="urn:schemas-microsoft-com:vml" Requires="v">
                <p:oleObj spid="_x0000_s27652" name="数式" r:id="rId4" imgW="2171520" imgH="330120" progId="Equation.3">
                  <p:embed/>
                </p:oleObj>
              </mc:Choice>
              <mc:Fallback>
                <p:oleObj name="数式" r:id="rId4" imgW="2171520" imgH="3301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2205038"/>
                        <a:ext cx="61674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1" name="Object 3"/>
          <p:cNvGraphicFramePr>
            <a:graphicFrameLocks noChangeAspect="1"/>
          </p:cNvGraphicFramePr>
          <p:nvPr/>
        </p:nvGraphicFramePr>
        <p:xfrm>
          <a:off x="611560" y="3382963"/>
          <a:ext cx="8467725" cy="3154362"/>
        </p:xfrm>
        <a:graphic>
          <a:graphicData uri="http://schemas.openxmlformats.org/presentationml/2006/ole">
            <mc:AlternateContent xmlns:mc="http://schemas.openxmlformats.org/markup-compatibility/2006">
              <mc:Choice xmlns:v="urn:schemas-microsoft-com:vml" Requires="v">
                <p:oleObj spid="_x0000_s27653" name="数式" r:id="rId6" imgW="4457520" imgH="1663560" progId="Equation.3">
                  <p:embed/>
                </p:oleObj>
              </mc:Choice>
              <mc:Fallback>
                <p:oleObj name="数式" r:id="rId6" imgW="4457520" imgH="16635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382963"/>
                        <a:ext cx="8467725" cy="315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120680"/>
          </a:xfrm>
        </p:spPr>
        <p:txBody>
          <a:bodyPr>
            <a:normAutofit/>
          </a:bodyPr>
          <a:lstStyle/>
          <a:p>
            <a:pPr>
              <a:buNone/>
            </a:pPr>
            <a:r>
              <a:rPr lang="ja-JP" altLang="en-US" sz="2400" dirty="0" smtClean="0"/>
              <a:t>ゲージ対称性を用いて、Ｍを対角化する。</a:t>
            </a: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r>
              <a:rPr lang="ja-JP" altLang="en-US" sz="2400" dirty="0" smtClean="0"/>
              <a:t>この時、Ｎ粒子の自由なフェルミオン系と等価になる。</a:t>
            </a: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r>
              <a:rPr lang="ja-JP" altLang="en-US" sz="2400" dirty="0" smtClean="0"/>
              <a:t>従って、非摂動的に厳密に解くことができる。</a:t>
            </a: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p:txBody>
      </p:sp>
      <p:graphicFrame>
        <p:nvGraphicFramePr>
          <p:cNvPr id="28674" name="Object 2"/>
          <p:cNvGraphicFramePr>
            <a:graphicFrameLocks noChangeAspect="1"/>
          </p:cNvGraphicFramePr>
          <p:nvPr/>
        </p:nvGraphicFramePr>
        <p:xfrm>
          <a:off x="2411760" y="980728"/>
          <a:ext cx="3744416" cy="1977005"/>
        </p:xfrm>
        <a:graphic>
          <a:graphicData uri="http://schemas.openxmlformats.org/presentationml/2006/ole">
            <mc:AlternateContent xmlns:mc="http://schemas.openxmlformats.org/markup-compatibility/2006">
              <mc:Choice xmlns:v="urn:schemas-microsoft-com:vml" Requires="v">
                <p:oleObj spid="_x0000_s28676" name="数式" r:id="rId4" imgW="1777680" imgH="939600" progId="Equation.3">
                  <p:embed/>
                </p:oleObj>
              </mc:Choice>
              <mc:Fallback>
                <p:oleObj name="数式" r:id="rId4" imgW="1777680" imgH="939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980728"/>
                        <a:ext cx="3744416" cy="1977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nvGraphicFramePr>
        <p:xfrm>
          <a:off x="1907704" y="3645024"/>
          <a:ext cx="5275263" cy="2055812"/>
        </p:xfrm>
        <a:graphic>
          <a:graphicData uri="http://schemas.openxmlformats.org/presentationml/2006/ole">
            <mc:AlternateContent xmlns:mc="http://schemas.openxmlformats.org/markup-compatibility/2006">
              <mc:Choice xmlns:v="urn:schemas-microsoft-com:vml" Requires="v">
                <p:oleObj spid="_x0000_s28677" name="数式" r:id="rId6" imgW="2539800" imgH="990360" progId="Equation.3">
                  <p:embed/>
                </p:oleObj>
              </mc:Choice>
              <mc:Fallback>
                <p:oleObj name="数式" r:id="rId6" imgW="2539800" imgH="9903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3645024"/>
                        <a:ext cx="5275263" cy="205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264696"/>
          </a:xfrm>
        </p:spPr>
        <p:txBody>
          <a:bodyPr>
            <a:normAutofit/>
          </a:bodyPr>
          <a:lstStyle/>
          <a:p>
            <a:pPr>
              <a:buNone/>
            </a:pPr>
            <a:r>
              <a:rPr lang="ja-JP" altLang="en-US" sz="2400" dirty="0" smtClean="0"/>
              <a:t>自由な多体フェルミオン系なので、フェルミ面ができる。</a:t>
            </a:r>
            <a:endParaRPr lang="en-US" altLang="ja-JP" sz="2400" dirty="0" smtClean="0"/>
          </a:p>
          <a:p>
            <a:pPr>
              <a:buNone/>
            </a:pPr>
            <a:r>
              <a:rPr kumimoji="1" lang="ja-JP" altLang="en-US" sz="2400" dirty="0" smtClean="0"/>
              <a:t>　</a:t>
            </a:r>
            <a:r>
              <a:rPr kumimoji="1" lang="ja-JP" altLang="en-US" sz="2400" dirty="0" smtClean="0">
                <a:solidFill>
                  <a:srgbClr val="C00000"/>
                </a:solidFill>
              </a:rPr>
              <a:t>フェルミ面上の波の散乱振幅＝２次元超弦理論のＳ行列</a:t>
            </a:r>
            <a:r>
              <a:rPr kumimoji="1" lang="ja-JP" altLang="en-US" sz="2400" dirty="0" smtClean="0"/>
              <a:t>　</a:t>
            </a:r>
            <a:endParaRPr kumimoji="1" lang="en-US" altLang="ja-JP" sz="2400" dirty="0" smtClean="0"/>
          </a:p>
          <a:p>
            <a:pPr>
              <a:buNone/>
            </a:pPr>
            <a:r>
              <a:rPr lang="ja-JP" altLang="en-US" sz="2400" dirty="0" smtClean="0"/>
              <a:t>が確かめられる。　</a:t>
            </a:r>
            <a:endParaRPr lang="en-US" altLang="ja-JP" sz="2400" dirty="0" smtClean="0"/>
          </a:p>
          <a:p>
            <a:pPr>
              <a:buNone/>
            </a:pPr>
            <a:endParaRPr kumimoji="1" lang="en-US" altLang="ja-JP" sz="2400" dirty="0" smtClean="0"/>
          </a:p>
          <a:p>
            <a:pPr>
              <a:buNone/>
            </a:pPr>
            <a:endParaRPr kumimoji="1" lang="en-US" altLang="ja-JP" sz="2400" dirty="0" smtClean="0"/>
          </a:p>
          <a:p>
            <a:pPr>
              <a:buNone/>
            </a:pPr>
            <a:endParaRPr lang="en-US" altLang="ja-JP" sz="2400" dirty="0" smtClean="0"/>
          </a:p>
          <a:p>
            <a:pPr>
              <a:buNone/>
            </a:pPr>
            <a:r>
              <a:rPr kumimoji="1" lang="ja-JP" altLang="en-US" sz="2400" dirty="0" smtClean="0"/>
              <a:t>　　スカラー場＝</a:t>
            </a:r>
            <a:endParaRPr kumimoji="1" lang="en-US" altLang="ja-JP" sz="2400" dirty="0" smtClean="0"/>
          </a:p>
          <a:p>
            <a:pPr>
              <a:buNone/>
            </a:pPr>
            <a:r>
              <a:rPr lang="ja-JP" altLang="en-US" sz="2400" dirty="0" smtClean="0"/>
              <a:t>　　フェルミ面上の波　　　　　　　　　　　　　　　　フェルミ面</a:t>
            </a:r>
            <a:endParaRPr lang="en-US" altLang="ja-JP" sz="2400" dirty="0" smtClean="0"/>
          </a:p>
          <a:p>
            <a:pPr>
              <a:buNone/>
            </a:pPr>
            <a:endParaRPr kumimoji="1" lang="en-US" altLang="ja-JP" sz="2400" dirty="0" smtClean="0"/>
          </a:p>
          <a:p>
            <a:pPr>
              <a:buNone/>
            </a:pPr>
            <a:endParaRPr lang="en-US" altLang="ja-JP" sz="2400" dirty="0" smtClean="0"/>
          </a:p>
          <a:p>
            <a:pPr>
              <a:buNone/>
            </a:pPr>
            <a:endParaRPr kumimoji="1" lang="en-US" altLang="ja-JP" sz="2400" dirty="0" smtClean="0"/>
          </a:p>
          <a:p>
            <a:pPr>
              <a:buNone/>
            </a:pPr>
            <a:endParaRPr lang="en-US" altLang="ja-JP" sz="2400" dirty="0" smtClean="0"/>
          </a:p>
          <a:p>
            <a:pPr>
              <a:buNone/>
            </a:pPr>
            <a:endParaRPr kumimoji="1" lang="en-US" altLang="ja-JP" sz="2400" dirty="0" smtClean="0"/>
          </a:p>
          <a:p>
            <a:pPr>
              <a:buNone/>
            </a:pPr>
            <a:r>
              <a:rPr lang="en-US" altLang="ja-JP" sz="2400" dirty="0" smtClean="0"/>
              <a:t>  cf.   </a:t>
            </a:r>
            <a:r>
              <a:rPr lang="ja-JP" altLang="en-US" sz="2400" dirty="0" smtClean="0"/>
              <a:t>２次元</a:t>
            </a:r>
            <a:r>
              <a:rPr lang="en-US" altLang="ja-JP" sz="2400" dirty="0" err="1" smtClean="0"/>
              <a:t>Bosonic</a:t>
            </a:r>
            <a:r>
              <a:rPr lang="ja-JP" altLang="en-US" sz="2400" dirty="0" smtClean="0"/>
              <a:t>弦理論　⇒　</a:t>
            </a:r>
            <a:r>
              <a:rPr lang="en-US" altLang="ja-JP" sz="2400" dirty="0" smtClean="0"/>
              <a:t> </a:t>
            </a:r>
            <a:r>
              <a:rPr lang="ja-JP" altLang="en-US" sz="2400" dirty="0" smtClean="0"/>
              <a:t>非摂動的に不安定</a:t>
            </a:r>
            <a:endParaRPr kumimoji="1" lang="ja-JP" altLang="en-US" sz="2400" dirty="0"/>
          </a:p>
        </p:txBody>
      </p:sp>
      <p:sp>
        <p:nvSpPr>
          <p:cNvPr id="4" name="フリーフォーム 3"/>
          <p:cNvSpPr/>
          <p:nvPr/>
        </p:nvSpPr>
        <p:spPr>
          <a:xfrm>
            <a:off x="2987824" y="2852142"/>
            <a:ext cx="2560320" cy="3097138"/>
          </a:xfrm>
          <a:custGeom>
            <a:avLst/>
            <a:gdLst>
              <a:gd name="connsiteX0" fmla="*/ 0 w 2560320"/>
              <a:gd name="connsiteY0" fmla="*/ 3571240 h 3571240"/>
              <a:gd name="connsiteX1" fmla="*/ 381000 w 2560320"/>
              <a:gd name="connsiteY1" fmla="*/ 1254760 h 3571240"/>
              <a:gd name="connsiteX2" fmla="*/ 1295400 w 2560320"/>
              <a:gd name="connsiteY2" fmla="*/ 20320 h 3571240"/>
              <a:gd name="connsiteX3" fmla="*/ 2270760 w 2560320"/>
              <a:gd name="connsiteY3" fmla="*/ 1376680 h 3571240"/>
              <a:gd name="connsiteX4" fmla="*/ 2560320 w 2560320"/>
              <a:gd name="connsiteY4" fmla="*/ 3510280 h 3571240"/>
              <a:gd name="connsiteX0" fmla="*/ 0 w 2560320"/>
              <a:gd name="connsiteY0" fmla="*/ 3572193 h 3572193"/>
              <a:gd name="connsiteX1" fmla="*/ 381000 w 2560320"/>
              <a:gd name="connsiteY1" fmla="*/ 1255713 h 3572193"/>
              <a:gd name="connsiteX2" fmla="*/ 1295400 w 2560320"/>
              <a:gd name="connsiteY2" fmla="*/ 21273 h 3572193"/>
              <a:gd name="connsiteX3" fmla="*/ 2158360 w 2560320"/>
              <a:gd name="connsiteY3" fmla="*/ 1383353 h 3572193"/>
              <a:gd name="connsiteX4" fmla="*/ 2560320 w 2560320"/>
              <a:gd name="connsiteY4" fmla="*/ 3511233 h 3572193"/>
              <a:gd name="connsiteX0" fmla="*/ 0 w 2560320"/>
              <a:gd name="connsiteY0" fmla="*/ 3550920 h 3550920"/>
              <a:gd name="connsiteX1" fmla="*/ 502176 w 2560320"/>
              <a:gd name="connsiteY1" fmla="*/ 1362081 h 3550920"/>
              <a:gd name="connsiteX2" fmla="*/ 1295400 w 2560320"/>
              <a:gd name="connsiteY2" fmla="*/ 0 h 3550920"/>
              <a:gd name="connsiteX3" fmla="*/ 2158360 w 2560320"/>
              <a:gd name="connsiteY3" fmla="*/ 1362080 h 3550920"/>
              <a:gd name="connsiteX4" fmla="*/ 2560320 w 2560320"/>
              <a:gd name="connsiteY4" fmla="*/ 3489960 h 3550920"/>
              <a:gd name="connsiteX0" fmla="*/ 0 w 2560320"/>
              <a:gd name="connsiteY0" fmla="*/ 3551932 h 3551932"/>
              <a:gd name="connsiteX1" fmla="*/ 432048 w 2560320"/>
              <a:gd name="connsiteY1" fmla="*/ 1369164 h 3551932"/>
              <a:gd name="connsiteX2" fmla="*/ 1295400 w 2560320"/>
              <a:gd name="connsiteY2" fmla="*/ 1012 h 3551932"/>
              <a:gd name="connsiteX3" fmla="*/ 2158360 w 2560320"/>
              <a:gd name="connsiteY3" fmla="*/ 1363092 h 3551932"/>
              <a:gd name="connsiteX4" fmla="*/ 2560320 w 2560320"/>
              <a:gd name="connsiteY4" fmla="*/ 3490972 h 3551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3551932">
                <a:moveTo>
                  <a:pt x="0" y="3551932"/>
                </a:moveTo>
                <a:cubicBezTo>
                  <a:pt x="82550" y="2689602"/>
                  <a:pt x="216148" y="1960984"/>
                  <a:pt x="432048" y="1369164"/>
                </a:cubicBezTo>
                <a:cubicBezTo>
                  <a:pt x="647948" y="777344"/>
                  <a:pt x="1007681" y="2024"/>
                  <a:pt x="1295400" y="1012"/>
                </a:cubicBezTo>
                <a:cubicBezTo>
                  <a:pt x="1583119" y="0"/>
                  <a:pt x="1947540" y="781432"/>
                  <a:pt x="2158360" y="1363092"/>
                </a:cubicBezTo>
                <a:cubicBezTo>
                  <a:pt x="2369180" y="1944752"/>
                  <a:pt x="2504440" y="3140452"/>
                  <a:pt x="2560320" y="3490972"/>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a:off x="930246" y="4221088"/>
            <a:ext cx="2448272" cy="1776513"/>
          </a:xfrm>
          <a:custGeom>
            <a:avLst/>
            <a:gdLst>
              <a:gd name="connsiteX0" fmla="*/ 289560 w 2529840"/>
              <a:gd name="connsiteY0" fmla="*/ 30480 h 2316480"/>
              <a:gd name="connsiteX1" fmla="*/ 2529840 w 2529840"/>
              <a:gd name="connsiteY1" fmla="*/ 0 h 2316480"/>
              <a:gd name="connsiteX2" fmla="*/ 2316480 w 2529840"/>
              <a:gd name="connsiteY2" fmla="*/ 457200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15736 w 2529840"/>
              <a:gd name="connsiteY2" fmla="*/ 491872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87744 w 2529840"/>
              <a:gd name="connsiteY2" fmla="*/ 563880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243728 w 2529840"/>
              <a:gd name="connsiteY2" fmla="*/ 779904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443348 w 2529840"/>
              <a:gd name="connsiteY2" fmla="*/ 833933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66994 w 2529840"/>
              <a:gd name="connsiteY2" fmla="*/ 833933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290639 w 2529840"/>
              <a:gd name="connsiteY2" fmla="*/ 741274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290639 w 2529840"/>
              <a:gd name="connsiteY2" fmla="*/ 741274 h 2316480"/>
              <a:gd name="connsiteX3" fmla="*/ 2214284 w 2529840"/>
              <a:gd name="connsiteY3" fmla="*/ 1760525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290639 w 2529840"/>
              <a:gd name="connsiteY2" fmla="*/ 741274 h 2316480"/>
              <a:gd name="connsiteX3" fmla="*/ 2214284 w 2529840"/>
              <a:gd name="connsiteY3" fmla="*/ 1760525 h 2316480"/>
              <a:gd name="connsiteX4" fmla="*/ 213793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443348 w 2529840"/>
              <a:gd name="connsiteY2" fmla="*/ 741274 h 2316480"/>
              <a:gd name="connsiteX3" fmla="*/ 2214284 w 2529840"/>
              <a:gd name="connsiteY3" fmla="*/ 1760525 h 2316480"/>
              <a:gd name="connsiteX4" fmla="*/ 213793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66994 w 2529840"/>
              <a:gd name="connsiteY2" fmla="*/ 741274 h 2316480"/>
              <a:gd name="connsiteX3" fmla="*/ 2214284 w 2529840"/>
              <a:gd name="connsiteY3" fmla="*/ 1760525 h 2316480"/>
              <a:gd name="connsiteX4" fmla="*/ 213793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19703"/>
              <a:gd name="connsiteY0" fmla="*/ 30480 h 2316480"/>
              <a:gd name="connsiteX1" fmla="*/ 2519703 w 2519703"/>
              <a:gd name="connsiteY1" fmla="*/ 0 h 2316480"/>
              <a:gd name="connsiteX2" fmla="*/ 2366994 w 2519703"/>
              <a:gd name="connsiteY2" fmla="*/ 741274 h 2316480"/>
              <a:gd name="connsiteX3" fmla="*/ 2214284 w 2519703"/>
              <a:gd name="connsiteY3" fmla="*/ 1760525 h 2316480"/>
              <a:gd name="connsiteX4" fmla="*/ 2137930 w 2519703"/>
              <a:gd name="connsiteY4" fmla="*/ 2316480 h 2316480"/>
              <a:gd name="connsiteX5" fmla="*/ 15240 w 2519703"/>
              <a:gd name="connsiteY5" fmla="*/ 2316480 h 2316480"/>
              <a:gd name="connsiteX6" fmla="*/ 0 w 2519703"/>
              <a:gd name="connsiteY6" fmla="*/ 30480 h 2316480"/>
              <a:gd name="connsiteX7" fmla="*/ 518160 w 2519703"/>
              <a:gd name="connsiteY7" fmla="*/ 30480 h 2316480"/>
              <a:gd name="connsiteX0" fmla="*/ 289560 w 2596058"/>
              <a:gd name="connsiteY0" fmla="*/ 0 h 2286000"/>
              <a:gd name="connsiteX1" fmla="*/ 2596058 w 2596058"/>
              <a:gd name="connsiteY1" fmla="*/ 62179 h 2286000"/>
              <a:gd name="connsiteX2" fmla="*/ 2366994 w 2596058"/>
              <a:gd name="connsiteY2" fmla="*/ 710794 h 2286000"/>
              <a:gd name="connsiteX3" fmla="*/ 2214284 w 2596058"/>
              <a:gd name="connsiteY3" fmla="*/ 1730045 h 2286000"/>
              <a:gd name="connsiteX4" fmla="*/ 2137930 w 2596058"/>
              <a:gd name="connsiteY4" fmla="*/ 2286000 h 2286000"/>
              <a:gd name="connsiteX5" fmla="*/ 15240 w 2596058"/>
              <a:gd name="connsiteY5" fmla="*/ 2286000 h 2286000"/>
              <a:gd name="connsiteX6" fmla="*/ 0 w 2596058"/>
              <a:gd name="connsiteY6" fmla="*/ 0 h 2286000"/>
              <a:gd name="connsiteX7" fmla="*/ 518160 w 2596058"/>
              <a:gd name="connsiteY7" fmla="*/ 0 h 2286000"/>
              <a:gd name="connsiteX0" fmla="*/ 289560 w 2596058"/>
              <a:gd name="connsiteY0" fmla="*/ 0 h 2286000"/>
              <a:gd name="connsiteX1" fmla="*/ 2596058 w 2596058"/>
              <a:gd name="connsiteY1" fmla="*/ 62179 h 2286000"/>
              <a:gd name="connsiteX2" fmla="*/ 2366994 w 2596058"/>
              <a:gd name="connsiteY2" fmla="*/ 803453 h 2286000"/>
              <a:gd name="connsiteX3" fmla="*/ 2214284 w 2596058"/>
              <a:gd name="connsiteY3" fmla="*/ 1730045 h 2286000"/>
              <a:gd name="connsiteX4" fmla="*/ 2137930 w 2596058"/>
              <a:gd name="connsiteY4" fmla="*/ 2286000 h 2286000"/>
              <a:gd name="connsiteX5" fmla="*/ 15240 w 2596058"/>
              <a:gd name="connsiteY5" fmla="*/ 2286000 h 2286000"/>
              <a:gd name="connsiteX6" fmla="*/ 0 w 2596058"/>
              <a:gd name="connsiteY6" fmla="*/ 0 h 2286000"/>
              <a:gd name="connsiteX7" fmla="*/ 518160 w 2596058"/>
              <a:gd name="connsiteY7" fmla="*/ 0 h 2286000"/>
              <a:gd name="connsiteX0" fmla="*/ 289560 w 2596058"/>
              <a:gd name="connsiteY0" fmla="*/ 0 h 2286000"/>
              <a:gd name="connsiteX1" fmla="*/ 2596058 w 2596058"/>
              <a:gd name="connsiteY1" fmla="*/ 62179 h 2286000"/>
              <a:gd name="connsiteX2" fmla="*/ 2366994 w 2596058"/>
              <a:gd name="connsiteY2" fmla="*/ 803453 h 2286000"/>
              <a:gd name="connsiteX3" fmla="*/ 2214285 w 2596058"/>
              <a:gd name="connsiteY3" fmla="*/ 1730045 h 2286000"/>
              <a:gd name="connsiteX4" fmla="*/ 2137930 w 2596058"/>
              <a:gd name="connsiteY4" fmla="*/ 2286000 h 2286000"/>
              <a:gd name="connsiteX5" fmla="*/ 15240 w 2596058"/>
              <a:gd name="connsiteY5" fmla="*/ 2286000 h 2286000"/>
              <a:gd name="connsiteX6" fmla="*/ 0 w 2596058"/>
              <a:gd name="connsiteY6" fmla="*/ 0 h 2286000"/>
              <a:gd name="connsiteX7" fmla="*/ 518160 w 2596058"/>
              <a:gd name="connsiteY7"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058" h="2286000">
                <a:moveTo>
                  <a:pt x="289560" y="0"/>
                </a:moveTo>
                <a:lnTo>
                  <a:pt x="2596058" y="62179"/>
                </a:lnTo>
                <a:lnTo>
                  <a:pt x="2366994" y="803453"/>
                </a:lnTo>
                <a:lnTo>
                  <a:pt x="2214285" y="1730045"/>
                </a:lnTo>
                <a:lnTo>
                  <a:pt x="2137930" y="2286000"/>
                </a:lnTo>
                <a:lnTo>
                  <a:pt x="15240" y="2286000"/>
                </a:lnTo>
                <a:lnTo>
                  <a:pt x="0" y="0"/>
                </a:lnTo>
                <a:lnTo>
                  <a:pt x="518160" y="0"/>
                </a:lnTo>
              </a:path>
            </a:pathLst>
          </a:custGeom>
          <a:solidFill>
            <a:srgbClr val="00B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flipH="1">
            <a:off x="5220072" y="4077072"/>
            <a:ext cx="2376264" cy="1800200"/>
          </a:xfrm>
          <a:custGeom>
            <a:avLst/>
            <a:gdLst>
              <a:gd name="connsiteX0" fmla="*/ 289560 w 2529840"/>
              <a:gd name="connsiteY0" fmla="*/ 30480 h 2316480"/>
              <a:gd name="connsiteX1" fmla="*/ 2529840 w 2529840"/>
              <a:gd name="connsiteY1" fmla="*/ 0 h 2316480"/>
              <a:gd name="connsiteX2" fmla="*/ 2316480 w 2529840"/>
              <a:gd name="connsiteY2" fmla="*/ 457200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15736 w 2529840"/>
              <a:gd name="connsiteY2" fmla="*/ 491872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87744 w 2529840"/>
              <a:gd name="connsiteY2" fmla="*/ 563880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243728 w 2529840"/>
              <a:gd name="connsiteY2" fmla="*/ 779904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06619 w 2529840"/>
              <a:gd name="connsiteY2" fmla="*/ 844577 h 2316480"/>
              <a:gd name="connsiteX3" fmla="*/ 2103120 w 2529840"/>
              <a:gd name="connsiteY3" fmla="*/ 1691640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06619 w 2529840"/>
              <a:gd name="connsiteY2" fmla="*/ 844577 h 2316480"/>
              <a:gd name="connsiteX3" fmla="*/ 2157805 w 2529840"/>
              <a:gd name="connsiteY3" fmla="*/ 1672522 h 2316480"/>
              <a:gd name="connsiteX4" fmla="*/ 1996440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529840"/>
              <a:gd name="connsiteY0" fmla="*/ 30480 h 2316480"/>
              <a:gd name="connsiteX1" fmla="*/ 2529840 w 2529840"/>
              <a:gd name="connsiteY1" fmla="*/ 0 h 2316480"/>
              <a:gd name="connsiteX2" fmla="*/ 2306619 w 2529840"/>
              <a:gd name="connsiteY2" fmla="*/ 844577 h 2316480"/>
              <a:gd name="connsiteX3" fmla="*/ 2157805 w 2529840"/>
              <a:gd name="connsiteY3" fmla="*/ 1672522 h 2316480"/>
              <a:gd name="connsiteX4" fmla="*/ 2083398 w 2529840"/>
              <a:gd name="connsiteY4" fmla="*/ 2316480 h 2316480"/>
              <a:gd name="connsiteX5" fmla="*/ 15240 w 2529840"/>
              <a:gd name="connsiteY5" fmla="*/ 2316480 h 2316480"/>
              <a:gd name="connsiteX6" fmla="*/ 0 w 2529840"/>
              <a:gd name="connsiteY6" fmla="*/ 30480 h 2316480"/>
              <a:gd name="connsiteX7" fmla="*/ 518160 w 2529840"/>
              <a:gd name="connsiteY7" fmla="*/ 30480 h 2316480"/>
              <a:gd name="connsiteX0" fmla="*/ 289560 w 2455433"/>
              <a:gd name="connsiteY0" fmla="*/ 13849 h 2299849"/>
              <a:gd name="connsiteX1" fmla="*/ 2455433 w 2455433"/>
              <a:gd name="connsiteY1" fmla="*/ 0 h 2299849"/>
              <a:gd name="connsiteX2" fmla="*/ 2306619 w 2455433"/>
              <a:gd name="connsiteY2" fmla="*/ 827946 h 2299849"/>
              <a:gd name="connsiteX3" fmla="*/ 2157805 w 2455433"/>
              <a:gd name="connsiteY3" fmla="*/ 1655891 h 2299849"/>
              <a:gd name="connsiteX4" fmla="*/ 2083398 w 2455433"/>
              <a:gd name="connsiteY4" fmla="*/ 2299849 h 2299849"/>
              <a:gd name="connsiteX5" fmla="*/ 15240 w 2455433"/>
              <a:gd name="connsiteY5" fmla="*/ 2299849 h 2299849"/>
              <a:gd name="connsiteX6" fmla="*/ 0 w 2455433"/>
              <a:gd name="connsiteY6" fmla="*/ 13849 h 2299849"/>
              <a:gd name="connsiteX7" fmla="*/ 518160 w 2455433"/>
              <a:gd name="connsiteY7" fmla="*/ 13849 h 22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5433" h="2299849">
                <a:moveTo>
                  <a:pt x="289560" y="13849"/>
                </a:moveTo>
                <a:lnTo>
                  <a:pt x="2455433" y="0"/>
                </a:lnTo>
                <a:lnTo>
                  <a:pt x="2306619" y="827946"/>
                </a:lnTo>
                <a:lnTo>
                  <a:pt x="2157805" y="1655891"/>
                </a:lnTo>
                <a:lnTo>
                  <a:pt x="2083398" y="2299849"/>
                </a:lnTo>
                <a:lnTo>
                  <a:pt x="15240" y="2299849"/>
                </a:lnTo>
                <a:lnTo>
                  <a:pt x="0" y="13849"/>
                </a:lnTo>
                <a:lnTo>
                  <a:pt x="518160" y="13849"/>
                </a:lnTo>
              </a:path>
            </a:pathLst>
          </a:custGeom>
          <a:solidFill>
            <a:srgbClr val="00B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矢印コネクタ 10"/>
          <p:cNvCxnSpPr/>
          <p:nvPr/>
        </p:nvCxnSpPr>
        <p:spPr>
          <a:xfrm rot="5400000" flipH="1" flipV="1">
            <a:off x="2375756" y="4040274"/>
            <a:ext cx="3817218"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971600" y="2852142"/>
            <a:ext cx="6624736" cy="91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698" name="Object 2"/>
          <p:cNvGraphicFramePr>
            <a:graphicFrameLocks noChangeAspect="1"/>
          </p:cNvGraphicFramePr>
          <p:nvPr/>
        </p:nvGraphicFramePr>
        <p:xfrm>
          <a:off x="7596336" y="2492896"/>
          <a:ext cx="523250" cy="661094"/>
        </p:xfrm>
        <a:graphic>
          <a:graphicData uri="http://schemas.openxmlformats.org/presentationml/2006/ole">
            <mc:AlternateContent xmlns:mc="http://schemas.openxmlformats.org/markup-compatibility/2006">
              <mc:Choice xmlns:v="urn:schemas-microsoft-com:vml" Requires="v">
                <p:oleObj spid="_x0000_s29701" name="数式" r:id="rId4" imgW="139680" imgH="177480" progId="Equation.3">
                  <p:embed/>
                </p:oleObj>
              </mc:Choice>
              <mc:Fallback>
                <p:oleObj name="数式" r:id="rId4" imgW="1396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2492896"/>
                        <a:ext cx="523250" cy="661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9" name="Object 3"/>
          <p:cNvGraphicFramePr>
            <a:graphicFrameLocks noChangeAspect="1"/>
          </p:cNvGraphicFramePr>
          <p:nvPr/>
        </p:nvGraphicFramePr>
        <p:xfrm>
          <a:off x="3995936" y="1484784"/>
          <a:ext cx="571500" cy="614362"/>
        </p:xfrm>
        <a:graphic>
          <a:graphicData uri="http://schemas.openxmlformats.org/presentationml/2006/ole">
            <mc:AlternateContent xmlns:mc="http://schemas.openxmlformats.org/markup-compatibility/2006">
              <mc:Choice xmlns:v="urn:schemas-microsoft-com:vml" Requires="v">
                <p:oleObj spid="_x0000_s29702" name="数式" r:id="rId6" imgW="152280" imgH="164880" progId="Equation.3">
                  <p:embed/>
                </p:oleObj>
              </mc:Choice>
              <mc:Fallback>
                <p:oleObj name="数式" r:id="rId6" imgW="152280" imgH="1648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1484784"/>
                        <a:ext cx="5715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4"/>
          <p:cNvGraphicFramePr>
            <a:graphicFrameLocks noChangeAspect="1"/>
          </p:cNvGraphicFramePr>
          <p:nvPr/>
        </p:nvGraphicFramePr>
        <p:xfrm>
          <a:off x="3491880" y="3861048"/>
          <a:ext cx="1524322" cy="605918"/>
        </p:xfrm>
        <a:graphic>
          <a:graphicData uri="http://schemas.openxmlformats.org/presentationml/2006/ole">
            <mc:AlternateContent xmlns:mc="http://schemas.openxmlformats.org/markup-compatibility/2006">
              <mc:Choice xmlns:v="urn:schemas-microsoft-com:vml" Requires="v">
                <p:oleObj spid="_x0000_s29703" name="数式" r:id="rId8" imgW="507960" imgH="203040" progId="Equation.3">
                  <p:embed/>
                </p:oleObj>
              </mc:Choice>
              <mc:Fallback>
                <p:oleObj name="数式" r:id="rId8" imgW="507960" imgH="203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80" y="3861048"/>
                        <a:ext cx="1524322" cy="605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フリーフォーム 18"/>
          <p:cNvSpPr/>
          <p:nvPr/>
        </p:nvSpPr>
        <p:spPr>
          <a:xfrm>
            <a:off x="1341120" y="3838188"/>
            <a:ext cx="1021080" cy="546100"/>
          </a:xfrm>
          <a:custGeom>
            <a:avLst/>
            <a:gdLst>
              <a:gd name="connsiteX0" fmla="*/ 0 w 1021080"/>
              <a:gd name="connsiteY0" fmla="*/ 266700 h 546100"/>
              <a:gd name="connsiteX1" fmla="*/ 167640 w 1021080"/>
              <a:gd name="connsiteY1" fmla="*/ 281940 h 546100"/>
              <a:gd name="connsiteX2" fmla="*/ 350520 w 1021080"/>
              <a:gd name="connsiteY2" fmla="*/ 38100 h 546100"/>
              <a:gd name="connsiteX3" fmla="*/ 594360 w 1021080"/>
              <a:gd name="connsiteY3" fmla="*/ 510540 h 546100"/>
              <a:gd name="connsiteX4" fmla="*/ 777240 w 1021080"/>
              <a:gd name="connsiteY4" fmla="*/ 251460 h 546100"/>
              <a:gd name="connsiteX5" fmla="*/ 1021080 w 1021080"/>
              <a:gd name="connsiteY5" fmla="*/ 28194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080" h="546100">
                <a:moveTo>
                  <a:pt x="0" y="266700"/>
                </a:moveTo>
                <a:cubicBezTo>
                  <a:pt x="54610" y="293370"/>
                  <a:pt x="109220" y="320040"/>
                  <a:pt x="167640" y="281940"/>
                </a:cubicBezTo>
                <a:cubicBezTo>
                  <a:pt x="226060" y="243840"/>
                  <a:pt x="279400" y="0"/>
                  <a:pt x="350520" y="38100"/>
                </a:cubicBezTo>
                <a:cubicBezTo>
                  <a:pt x="421640" y="76200"/>
                  <a:pt x="523240" y="474980"/>
                  <a:pt x="594360" y="510540"/>
                </a:cubicBezTo>
                <a:cubicBezTo>
                  <a:pt x="665480" y="546100"/>
                  <a:pt x="706120" y="289560"/>
                  <a:pt x="777240" y="251460"/>
                </a:cubicBezTo>
                <a:cubicBezTo>
                  <a:pt x="848360" y="213360"/>
                  <a:pt x="985520" y="271780"/>
                  <a:pt x="1021080" y="281940"/>
                </a:cubicBezTo>
              </a:path>
            </a:pathLst>
          </a:cu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右矢印 19"/>
          <p:cNvSpPr/>
          <p:nvPr/>
        </p:nvSpPr>
        <p:spPr>
          <a:xfrm>
            <a:off x="2339752" y="3861048"/>
            <a:ext cx="57606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192688"/>
          </a:xfrm>
        </p:spPr>
        <p:txBody>
          <a:bodyPr>
            <a:normAutofit lnSpcReduction="10000"/>
          </a:bodyPr>
          <a:lstStyle/>
          <a:p>
            <a:pPr>
              <a:buNone/>
            </a:pPr>
            <a:r>
              <a:rPr kumimoji="1" lang="ja-JP" altLang="en-US" sz="2400" u="sng" dirty="0" smtClean="0"/>
              <a:t>ホログラフィーとタキオン場</a:t>
            </a:r>
            <a:endParaRPr kumimoji="1" lang="en-US" altLang="ja-JP" sz="2400" u="sng" dirty="0" smtClean="0"/>
          </a:p>
          <a:p>
            <a:pPr>
              <a:buNone/>
            </a:pPr>
            <a:endParaRPr lang="en-US" altLang="ja-JP" sz="2400" u="sng" dirty="0" smtClean="0"/>
          </a:p>
          <a:p>
            <a:pPr>
              <a:buNone/>
            </a:pPr>
            <a:r>
              <a:rPr lang="ja-JP" altLang="en-US" sz="2200" dirty="0" smtClean="0"/>
              <a:t>では、</a:t>
            </a:r>
            <a:r>
              <a:rPr kumimoji="1" lang="ja-JP" altLang="en-US" sz="2200" dirty="0" smtClean="0"/>
              <a:t>タイプゼロ行列模型は、どのように超弦理論のホログラ</a:t>
            </a:r>
            <a:r>
              <a:rPr lang="ja-JP" altLang="en-US" sz="2200" dirty="0" smtClean="0"/>
              <a:t>フ</a:t>
            </a:r>
            <a:r>
              <a:rPr kumimoji="1" lang="ja-JP" altLang="en-US" sz="2200" dirty="0" smtClean="0"/>
              <a:t>ィー</a:t>
            </a:r>
            <a:endParaRPr kumimoji="1" lang="en-US" altLang="ja-JP" sz="2200" dirty="0" smtClean="0"/>
          </a:p>
          <a:p>
            <a:pPr>
              <a:buNone/>
            </a:pPr>
            <a:r>
              <a:rPr kumimoji="1" lang="ja-JP" altLang="en-US" sz="2200" dirty="0" smtClean="0"/>
              <a:t>から理解できるだろうか？</a:t>
            </a:r>
            <a:endParaRPr kumimoji="1" lang="en-US" altLang="ja-JP" sz="2200" dirty="0" smtClean="0"/>
          </a:p>
          <a:p>
            <a:pPr>
              <a:buNone/>
            </a:pPr>
            <a:endParaRPr kumimoji="1" lang="en-US" altLang="ja-JP" sz="2400" dirty="0" smtClean="0"/>
          </a:p>
          <a:p>
            <a:pPr>
              <a:buNone/>
            </a:pPr>
            <a:r>
              <a:rPr lang="ja-JP" altLang="en-US" sz="2400" dirty="0" smtClean="0"/>
              <a:t>　</a:t>
            </a:r>
            <a:r>
              <a:rPr lang="ja-JP" altLang="en-US" sz="2400" dirty="0" smtClean="0">
                <a:solidFill>
                  <a:srgbClr val="C00000"/>
                </a:solidFill>
              </a:rPr>
              <a:t>タイプゼロ行列模型　＝　Ｎ個の</a:t>
            </a:r>
            <a:r>
              <a:rPr lang="en-US" altLang="ja-JP" sz="2400" dirty="0" smtClean="0">
                <a:solidFill>
                  <a:srgbClr val="C00000"/>
                </a:solidFill>
              </a:rPr>
              <a:t>D0</a:t>
            </a:r>
            <a:r>
              <a:rPr lang="ja-JP" altLang="en-US" sz="2400" dirty="0" smtClean="0">
                <a:solidFill>
                  <a:srgbClr val="C00000"/>
                </a:solidFill>
              </a:rPr>
              <a:t>ブレイン と解釈できる！</a:t>
            </a:r>
            <a:endParaRPr lang="en-US" altLang="ja-JP" sz="2400" dirty="0" smtClean="0">
              <a:solidFill>
                <a:srgbClr val="C00000"/>
              </a:solidFill>
            </a:endParaRPr>
          </a:p>
          <a:p>
            <a:pPr>
              <a:buNone/>
            </a:pPr>
            <a:r>
              <a:rPr lang="ja-JP" altLang="en-US" sz="2400" dirty="0" smtClean="0">
                <a:solidFill>
                  <a:srgbClr val="C00000"/>
                </a:solidFill>
              </a:rPr>
              <a:t>　　　　　　　　　　　　　　　　　  </a:t>
            </a:r>
            <a:endParaRPr lang="en-US" altLang="ja-JP" sz="2400" dirty="0" smtClean="0">
              <a:solidFill>
                <a:srgbClr val="C00000"/>
              </a:solidFill>
            </a:endParaRPr>
          </a:p>
          <a:p>
            <a:pPr>
              <a:buNone/>
            </a:pPr>
            <a:r>
              <a:rPr lang="ja-JP" altLang="en-US" sz="2200" dirty="0" smtClean="0"/>
              <a:t>一般に、超弦理論には通常の安定なＤブレインのほかに</a:t>
            </a:r>
            <a:endParaRPr lang="en-US" altLang="ja-JP" sz="2200" dirty="0" smtClean="0"/>
          </a:p>
          <a:p>
            <a:pPr>
              <a:buNone/>
            </a:pPr>
            <a:r>
              <a:rPr lang="ja-JP" altLang="en-US" sz="2200" dirty="0" smtClean="0"/>
              <a:t>不安定なＤブレイン（</a:t>
            </a:r>
            <a:r>
              <a:rPr lang="en-US" altLang="ja-JP" sz="2200" dirty="0" err="1" smtClean="0"/>
              <a:t>brane-antibrane</a:t>
            </a:r>
            <a:r>
              <a:rPr lang="ja-JP" altLang="en-US" sz="2200" dirty="0" smtClean="0"/>
              <a:t>と</a:t>
            </a:r>
            <a:r>
              <a:rPr lang="en-US" altLang="ja-JP" sz="2200" dirty="0" smtClean="0"/>
              <a:t>non-BPS </a:t>
            </a:r>
            <a:r>
              <a:rPr lang="en-US" altLang="ja-JP" sz="2200" dirty="0" err="1" smtClean="0"/>
              <a:t>brane</a:t>
            </a:r>
            <a:r>
              <a:rPr lang="en-US" altLang="ja-JP" sz="2200" dirty="0" smtClean="0"/>
              <a:t>)</a:t>
            </a:r>
            <a:r>
              <a:rPr lang="ja-JP" altLang="en-US" sz="2200" dirty="0" smtClean="0"/>
              <a:t>が存在する。</a:t>
            </a:r>
            <a:endParaRPr lang="en-US" altLang="ja-JP" sz="2200" dirty="0" smtClean="0"/>
          </a:p>
          <a:p>
            <a:pPr>
              <a:buNone/>
            </a:pPr>
            <a:r>
              <a:rPr lang="ja-JP" altLang="en-US" sz="2200" dirty="0" smtClean="0"/>
              <a:t>２次元の</a:t>
            </a:r>
            <a:r>
              <a:rPr lang="en-US" altLang="ja-JP" sz="2200" dirty="0" smtClean="0"/>
              <a:t>Type0B</a:t>
            </a:r>
            <a:r>
              <a:rPr lang="ja-JP" altLang="en-US" sz="2200" dirty="0" smtClean="0"/>
              <a:t>超弦理論の</a:t>
            </a:r>
            <a:r>
              <a:rPr lang="en-US" altLang="ja-JP" sz="2200" dirty="0" smtClean="0"/>
              <a:t>D0</a:t>
            </a:r>
            <a:r>
              <a:rPr lang="ja-JP" altLang="en-US" sz="2200" dirty="0" smtClean="0"/>
              <a:t>ブレインも、不安定ブレインである。</a:t>
            </a:r>
            <a:endParaRPr lang="en-US" altLang="ja-JP" sz="2200" dirty="0" smtClean="0"/>
          </a:p>
          <a:p>
            <a:pPr>
              <a:buNone/>
            </a:pPr>
            <a:endParaRPr lang="en-US" altLang="ja-JP" sz="2200" dirty="0" smtClean="0"/>
          </a:p>
          <a:p>
            <a:pPr>
              <a:buNone/>
            </a:pPr>
            <a:r>
              <a:rPr lang="ja-JP" altLang="en-US" sz="2200" dirty="0" smtClean="0"/>
              <a:t>そのようなＤブレイン上には、</a:t>
            </a:r>
            <a:r>
              <a:rPr lang="ja-JP" altLang="en-US" sz="2200" dirty="0" smtClean="0">
                <a:solidFill>
                  <a:srgbClr val="C00000"/>
                </a:solidFill>
              </a:rPr>
              <a:t>タキオン場Ｔが存在し</a:t>
            </a:r>
            <a:r>
              <a:rPr lang="ja-JP" altLang="en-US" sz="2200" dirty="0" smtClean="0"/>
              <a:t>、有効作用には、</a:t>
            </a:r>
            <a:endParaRPr lang="en-US" altLang="ja-JP" sz="2200" dirty="0" smtClean="0"/>
          </a:p>
          <a:p>
            <a:pPr>
              <a:buNone/>
            </a:pPr>
            <a:r>
              <a:rPr lang="ja-JP" altLang="en-US" sz="2200" dirty="0" smtClean="0"/>
              <a:t>タキオンポテンシャル</a:t>
            </a:r>
            <a:r>
              <a:rPr lang="en-US" altLang="ja-JP" sz="2200" dirty="0" smtClean="0"/>
              <a:t>U(T)</a:t>
            </a:r>
            <a:r>
              <a:rPr lang="ja-JP" altLang="en-US" sz="2200" dirty="0" smtClean="0"/>
              <a:t>が存在する。</a:t>
            </a:r>
            <a:endParaRPr lang="en-US" altLang="ja-JP" sz="2200" dirty="0" smtClean="0"/>
          </a:p>
          <a:p>
            <a:pPr>
              <a:buNone/>
            </a:pPr>
            <a:endParaRPr lang="en-US" altLang="ja-JP" sz="2200" dirty="0" smtClean="0"/>
          </a:p>
          <a:p>
            <a:pPr>
              <a:buNone/>
            </a:pPr>
            <a:r>
              <a:rPr lang="en-US" altLang="ja-JP" sz="1800" dirty="0" smtClean="0">
                <a:solidFill>
                  <a:schemeClr val="accent6">
                    <a:lumMod val="75000"/>
                  </a:schemeClr>
                </a:solidFill>
              </a:rPr>
              <a:t>[</a:t>
            </a:r>
            <a:r>
              <a:rPr lang="en-US" altLang="ja-JP" sz="1800" dirty="0" err="1" smtClean="0">
                <a:solidFill>
                  <a:schemeClr val="accent6">
                    <a:lumMod val="75000"/>
                  </a:schemeClr>
                </a:solidFill>
              </a:rPr>
              <a:t>bosonic</a:t>
            </a:r>
            <a:r>
              <a:rPr lang="en-US" altLang="ja-JP" sz="1800" dirty="0" smtClean="0">
                <a:solidFill>
                  <a:schemeClr val="accent6">
                    <a:lumMod val="75000"/>
                  </a:schemeClr>
                </a:solidFill>
              </a:rPr>
              <a:t> 2D string: </a:t>
            </a:r>
            <a:r>
              <a:rPr lang="en-US" altLang="ja-JP" sz="1800" dirty="0" err="1" smtClean="0">
                <a:solidFill>
                  <a:schemeClr val="accent6">
                    <a:lumMod val="75000"/>
                  </a:schemeClr>
                </a:solidFill>
              </a:rPr>
              <a:t>Mcgreevy-Verlinde</a:t>
            </a:r>
            <a:r>
              <a:rPr lang="en-US" altLang="ja-JP" sz="1800" dirty="0" smtClean="0">
                <a:solidFill>
                  <a:schemeClr val="accent6">
                    <a:lumMod val="75000"/>
                  </a:schemeClr>
                </a:solidFill>
              </a:rPr>
              <a:t> 03’]</a:t>
            </a:r>
            <a:r>
              <a:rPr lang="ja-JP" altLang="en-US" sz="2200" dirty="0" smtClean="0">
                <a:solidFill>
                  <a:schemeClr val="accent6">
                    <a:lumMod val="75000"/>
                  </a:schemeClr>
                </a:solidFill>
              </a:rPr>
              <a:t>　　</a:t>
            </a:r>
            <a:endParaRPr lang="en-US" altLang="ja-JP" sz="2200" dirty="0" smtClean="0">
              <a:solidFill>
                <a:schemeClr val="accent6">
                  <a:lumMod val="75000"/>
                </a:schemeClr>
              </a:solidFill>
            </a:endParaRPr>
          </a:p>
          <a:p>
            <a:pPr>
              <a:buNone/>
            </a:pPr>
            <a:r>
              <a:rPr lang="ja-JP" altLang="en-US" sz="2200" dirty="0" smtClean="0">
                <a:solidFill>
                  <a:schemeClr val="accent6">
                    <a:lumMod val="75000"/>
                  </a:schemeClr>
                </a:solidFill>
              </a:rPr>
              <a:t>　　　　　　　　　　　　　　　　　　　　　　　　　　　　　</a:t>
            </a:r>
            <a:r>
              <a:rPr lang="ja-JP" altLang="en-US" sz="2400" dirty="0" smtClean="0">
                <a:solidFill>
                  <a:srgbClr val="C00000"/>
                </a:solidFill>
              </a:rPr>
              <a:t>⇒</a:t>
            </a:r>
            <a:r>
              <a:rPr lang="en-US" altLang="ja-JP" sz="2400" dirty="0" smtClean="0">
                <a:solidFill>
                  <a:srgbClr val="C00000"/>
                </a:solidFill>
              </a:rPr>
              <a:t>Type 0 </a:t>
            </a:r>
            <a:r>
              <a:rPr lang="ja-JP" altLang="en-US" sz="2400" dirty="0" smtClean="0">
                <a:solidFill>
                  <a:srgbClr val="C00000"/>
                </a:solidFill>
              </a:rPr>
              <a:t>行列模型</a:t>
            </a:r>
            <a:endParaRPr lang="en-US" altLang="ja-JP" sz="2400" dirty="0" smtClean="0">
              <a:solidFill>
                <a:srgbClr val="C00000"/>
              </a:solidFill>
            </a:endParaRPr>
          </a:p>
          <a:p>
            <a:pPr>
              <a:buNone/>
            </a:pPr>
            <a:endParaRPr lang="en-US" altLang="ja-JP" sz="2400" dirty="0" smtClean="0"/>
          </a:p>
          <a:p>
            <a:pPr>
              <a:buNone/>
            </a:pPr>
            <a:endParaRPr lang="en-US" altLang="ja-JP" sz="2400" dirty="0" smtClean="0"/>
          </a:p>
          <a:p>
            <a:pPr>
              <a:buNone/>
            </a:pPr>
            <a:endParaRPr kumimoji="1" lang="en-US" altLang="ja-JP" sz="2400" u="sng" dirty="0" smtClean="0"/>
          </a:p>
          <a:p>
            <a:pPr>
              <a:buNone/>
            </a:pPr>
            <a:endParaRPr lang="en-US" altLang="ja-JP" sz="2400" u="sng" dirty="0" smtClean="0"/>
          </a:p>
          <a:p>
            <a:pPr>
              <a:buNone/>
            </a:pPr>
            <a:endParaRPr kumimoji="1" lang="en-US" altLang="ja-JP" sz="2400" u="sng" dirty="0" smtClean="0"/>
          </a:p>
          <a:p>
            <a:pPr>
              <a:buNone/>
            </a:pPr>
            <a:endParaRPr lang="en-US" altLang="ja-JP" sz="2400" u="sng" dirty="0" smtClean="0"/>
          </a:p>
          <a:p>
            <a:pPr>
              <a:buNone/>
            </a:pPr>
            <a:endParaRPr kumimoji="1" lang="en-US" altLang="ja-JP" sz="2400" u="sng" dirty="0" smtClean="0"/>
          </a:p>
          <a:p>
            <a:pPr>
              <a:buNone/>
            </a:pPr>
            <a:endParaRPr lang="en-US" altLang="ja-JP" sz="2400" u="sng" dirty="0" smtClean="0"/>
          </a:p>
          <a:p>
            <a:pPr>
              <a:buNone/>
            </a:pPr>
            <a:endParaRPr lang="en-US" altLang="ja-JP" sz="2400" u="sng" dirty="0" smtClean="0"/>
          </a:p>
          <a:p>
            <a:pPr>
              <a:buNone/>
            </a:pPr>
            <a:endParaRPr kumimoji="1" lang="ja-JP" altLang="en-US" sz="2400" u="sng" dirty="0"/>
          </a:p>
        </p:txBody>
      </p:sp>
      <p:graphicFrame>
        <p:nvGraphicFramePr>
          <p:cNvPr id="36865" name="Object 1"/>
          <p:cNvGraphicFramePr>
            <a:graphicFrameLocks noChangeAspect="1"/>
          </p:cNvGraphicFramePr>
          <p:nvPr/>
        </p:nvGraphicFramePr>
        <p:xfrm>
          <a:off x="5519738" y="5084763"/>
          <a:ext cx="2552700" cy="936625"/>
        </p:xfrm>
        <a:graphic>
          <a:graphicData uri="http://schemas.openxmlformats.org/presentationml/2006/ole">
            <mc:AlternateContent xmlns:mc="http://schemas.openxmlformats.org/markup-compatibility/2006">
              <mc:Choice xmlns:v="urn:schemas-microsoft-com:vml" Requires="v">
                <p:oleObj spid="_x0000_s36866" name="数式" r:id="rId4" imgW="1066680" imgH="393480" progId="Equation.3">
                  <p:embed/>
                </p:oleObj>
              </mc:Choice>
              <mc:Fallback>
                <p:oleObj name="数式" r:id="rId4" imgW="1066680" imgH="3934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38" y="5084763"/>
                        <a:ext cx="25527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404664"/>
            <a:ext cx="8686800" cy="6453336"/>
          </a:xfrm>
        </p:spPr>
        <p:txBody>
          <a:bodyPr>
            <a:normAutofit/>
          </a:bodyPr>
          <a:lstStyle/>
          <a:p>
            <a:pPr>
              <a:buNone/>
            </a:pPr>
            <a:r>
              <a:rPr kumimoji="1" lang="ja-JP" altLang="en-US" sz="2400" u="sng" dirty="0" smtClean="0">
                <a:solidFill>
                  <a:srgbClr val="002060"/>
                </a:solidFill>
              </a:rPr>
              <a:t>タキオン凝縮</a:t>
            </a:r>
            <a:endParaRPr kumimoji="1" lang="en-US" altLang="ja-JP" sz="2400" u="sng" dirty="0" smtClean="0">
              <a:solidFill>
                <a:srgbClr val="002060"/>
              </a:solidFill>
            </a:endParaRPr>
          </a:p>
          <a:p>
            <a:pPr>
              <a:buNone/>
            </a:pPr>
            <a:endParaRPr lang="en-US" altLang="ja-JP" sz="2400" u="sng" dirty="0" smtClean="0"/>
          </a:p>
          <a:p>
            <a:pPr>
              <a:buNone/>
            </a:pPr>
            <a:endParaRPr kumimoji="1" lang="en-US" altLang="ja-JP" sz="2400" u="sng" dirty="0" smtClean="0"/>
          </a:p>
          <a:p>
            <a:pPr>
              <a:buNone/>
            </a:pPr>
            <a:endParaRPr lang="en-US" altLang="ja-JP" sz="2400" u="sng" dirty="0" smtClean="0"/>
          </a:p>
          <a:p>
            <a:pPr>
              <a:buNone/>
            </a:pPr>
            <a:endParaRPr kumimoji="1" lang="en-US" altLang="ja-JP" sz="2400" u="sng" dirty="0" smtClean="0"/>
          </a:p>
          <a:p>
            <a:pPr>
              <a:buNone/>
            </a:pPr>
            <a:endParaRPr lang="en-US" altLang="ja-JP" sz="2400" u="sng" dirty="0" smtClean="0"/>
          </a:p>
          <a:p>
            <a:pPr>
              <a:buNone/>
            </a:pPr>
            <a:endParaRPr lang="en-US" altLang="ja-JP" sz="2400" u="sng" dirty="0" smtClean="0"/>
          </a:p>
          <a:p>
            <a:pPr>
              <a:buNone/>
            </a:pPr>
            <a:r>
              <a:rPr kumimoji="1" lang="ja-JP" altLang="en-US" sz="2000" dirty="0" smtClean="0"/>
              <a:t>通常の１０次元の超弦理論でも</a:t>
            </a:r>
            <a:r>
              <a:rPr lang="ja-JP" altLang="en-US" sz="2000" dirty="0" smtClean="0"/>
              <a:t>不安定なブレインは存在する。その場合のタ</a:t>
            </a:r>
            <a:endParaRPr lang="en-US" altLang="ja-JP" sz="2000" dirty="0" smtClean="0"/>
          </a:p>
          <a:p>
            <a:pPr>
              <a:buNone/>
            </a:pPr>
            <a:r>
              <a:rPr lang="ja-JP" altLang="en-US" sz="2000" dirty="0" smtClean="0"/>
              <a:t>キオン凝縮は、時間に依存する背景で実際に</a:t>
            </a:r>
            <a:r>
              <a:rPr kumimoji="1" lang="ja-JP" altLang="en-US" sz="2000" dirty="0" smtClean="0"/>
              <a:t>解析</a:t>
            </a:r>
            <a:r>
              <a:rPr lang="ja-JP" altLang="en-US" sz="2000" dirty="0" smtClean="0"/>
              <a:t>できる系として貴重で</a:t>
            </a:r>
            <a:r>
              <a:rPr lang="ja-JP" altLang="en-US" sz="2000" dirty="0" err="1" smtClean="0"/>
              <a:t>あ</a:t>
            </a:r>
            <a:endParaRPr lang="en-US" altLang="ja-JP" sz="2000" dirty="0" smtClean="0"/>
          </a:p>
          <a:p>
            <a:pPr>
              <a:buNone/>
            </a:pPr>
            <a:r>
              <a:rPr lang="ja-JP" altLang="en-US" sz="2000" dirty="0" smtClean="0"/>
              <a:t>り、宇宙論</a:t>
            </a:r>
            <a:r>
              <a:rPr lang="en-US" altLang="ja-JP" sz="2000" dirty="0" smtClean="0"/>
              <a:t>(</a:t>
            </a:r>
            <a:r>
              <a:rPr lang="ja-JP" altLang="en-US" sz="2000" dirty="0" smtClean="0"/>
              <a:t>インフレーション）への応用も行われてきた。</a:t>
            </a:r>
            <a:endParaRPr lang="en-US" altLang="ja-JP" sz="2000" dirty="0" smtClean="0"/>
          </a:p>
          <a:p>
            <a:pPr>
              <a:buNone/>
            </a:pPr>
            <a:endParaRPr kumimoji="1" lang="en-US" altLang="ja-JP" sz="1800" dirty="0" smtClean="0">
              <a:solidFill>
                <a:schemeClr val="accent6">
                  <a:lumMod val="75000"/>
                </a:schemeClr>
              </a:solidFill>
            </a:endParaRPr>
          </a:p>
          <a:p>
            <a:pPr>
              <a:buNone/>
            </a:pPr>
            <a:r>
              <a:rPr kumimoji="1" lang="ja-JP" altLang="en-US" sz="1800" dirty="0" smtClean="0">
                <a:solidFill>
                  <a:schemeClr val="accent6">
                    <a:lumMod val="75000"/>
                  </a:schemeClr>
                </a:solidFill>
              </a:rPr>
              <a:t>タキオン</a:t>
            </a:r>
            <a:r>
              <a:rPr lang="ja-JP" altLang="en-US" sz="1800" dirty="0" smtClean="0">
                <a:solidFill>
                  <a:schemeClr val="accent6">
                    <a:lumMod val="75000"/>
                  </a:schemeClr>
                </a:solidFill>
              </a:rPr>
              <a:t>場有効作用</a:t>
            </a:r>
            <a:r>
              <a:rPr kumimoji="1" lang="ja-JP" altLang="en-US" sz="1800" dirty="0" smtClean="0">
                <a:solidFill>
                  <a:schemeClr val="accent6">
                    <a:lumMod val="75000"/>
                  </a:schemeClr>
                </a:solidFill>
              </a:rPr>
              <a:t>の計算：　</a:t>
            </a:r>
            <a:r>
              <a:rPr kumimoji="1" lang="en-US" altLang="ja-JP" sz="1800" dirty="0" err="1" smtClean="0">
                <a:solidFill>
                  <a:schemeClr val="accent6">
                    <a:lumMod val="75000"/>
                  </a:schemeClr>
                </a:solidFill>
              </a:rPr>
              <a:t>Sen-Zwiebach</a:t>
            </a:r>
            <a:r>
              <a:rPr kumimoji="1" lang="en-US" altLang="ja-JP" sz="1800" dirty="0" smtClean="0">
                <a:solidFill>
                  <a:schemeClr val="accent6">
                    <a:lumMod val="75000"/>
                  </a:schemeClr>
                </a:solidFill>
              </a:rPr>
              <a:t>  99’  (Cubic SFT)</a:t>
            </a:r>
          </a:p>
          <a:p>
            <a:pPr>
              <a:buNone/>
            </a:pPr>
            <a:r>
              <a:rPr kumimoji="1" lang="en-US" altLang="ja-JP" sz="1800" dirty="0" smtClean="0">
                <a:solidFill>
                  <a:schemeClr val="accent6">
                    <a:lumMod val="75000"/>
                  </a:schemeClr>
                </a:solidFill>
              </a:rPr>
              <a:t>                                                          </a:t>
            </a:r>
            <a:r>
              <a:rPr kumimoji="1" lang="en-US" altLang="ja-JP" sz="1800" dirty="0" err="1" smtClean="0">
                <a:solidFill>
                  <a:schemeClr val="accent6">
                    <a:lumMod val="75000"/>
                  </a:schemeClr>
                </a:solidFill>
              </a:rPr>
              <a:t>Kutasov</a:t>
            </a:r>
            <a:r>
              <a:rPr kumimoji="1" lang="en-US" altLang="ja-JP" sz="1800" dirty="0" smtClean="0">
                <a:solidFill>
                  <a:schemeClr val="accent6">
                    <a:lumMod val="75000"/>
                  </a:schemeClr>
                </a:solidFill>
              </a:rPr>
              <a:t>-Marino-Moore 00’   (non-BPS D-</a:t>
            </a:r>
            <a:r>
              <a:rPr kumimoji="1" lang="en-US" altLang="ja-JP" sz="1800" dirty="0" err="1" smtClean="0">
                <a:solidFill>
                  <a:schemeClr val="accent6">
                    <a:lumMod val="75000"/>
                  </a:schemeClr>
                </a:solidFill>
              </a:rPr>
              <a:t>brane</a:t>
            </a:r>
            <a:r>
              <a:rPr kumimoji="1" lang="en-US" altLang="ja-JP" sz="1800" dirty="0" smtClean="0">
                <a:solidFill>
                  <a:schemeClr val="accent6">
                    <a:lumMod val="75000"/>
                  </a:schemeClr>
                </a:solidFill>
              </a:rPr>
              <a:t> BSFT)</a:t>
            </a:r>
          </a:p>
          <a:p>
            <a:pPr>
              <a:buNone/>
            </a:pPr>
            <a:r>
              <a:rPr lang="en-US" altLang="ja-JP" sz="1800" dirty="0" smtClean="0">
                <a:solidFill>
                  <a:schemeClr val="accent6">
                    <a:lumMod val="75000"/>
                  </a:schemeClr>
                </a:solidFill>
              </a:rPr>
              <a:t>                                                          </a:t>
            </a:r>
            <a:r>
              <a:rPr lang="ja-JP" altLang="en-US" sz="1800" dirty="0" smtClean="0">
                <a:solidFill>
                  <a:schemeClr val="accent6">
                    <a:lumMod val="75000"/>
                  </a:schemeClr>
                </a:solidFill>
              </a:rPr>
              <a:t>寺嶋</a:t>
            </a:r>
            <a:r>
              <a:rPr kumimoji="1" lang="en-US" altLang="ja-JP" sz="1800" dirty="0" smtClean="0">
                <a:solidFill>
                  <a:schemeClr val="accent6">
                    <a:lumMod val="75000"/>
                  </a:schemeClr>
                </a:solidFill>
              </a:rPr>
              <a:t>-</a:t>
            </a:r>
            <a:r>
              <a:rPr kumimoji="1" lang="ja-JP" altLang="en-US" sz="1800" dirty="0" smtClean="0">
                <a:solidFill>
                  <a:schemeClr val="accent6">
                    <a:lumMod val="75000"/>
                  </a:schemeClr>
                </a:solidFill>
              </a:rPr>
              <a:t>上杉</a:t>
            </a:r>
            <a:r>
              <a:rPr kumimoji="1" lang="en-US" altLang="ja-JP" sz="1800" dirty="0" smtClean="0">
                <a:solidFill>
                  <a:schemeClr val="accent6">
                    <a:lumMod val="75000"/>
                  </a:schemeClr>
                </a:solidFill>
              </a:rPr>
              <a:t>-</a:t>
            </a:r>
            <a:r>
              <a:rPr kumimoji="1" lang="ja-JP" altLang="en-US" sz="1800" dirty="0" smtClean="0">
                <a:solidFill>
                  <a:schemeClr val="accent6">
                    <a:lumMod val="75000"/>
                  </a:schemeClr>
                </a:solidFill>
              </a:rPr>
              <a:t>高柳</a:t>
            </a:r>
            <a:r>
              <a:rPr kumimoji="1" lang="en-US" altLang="ja-JP" sz="1800" dirty="0" smtClean="0">
                <a:solidFill>
                  <a:schemeClr val="accent6">
                    <a:lumMod val="75000"/>
                  </a:schemeClr>
                </a:solidFill>
              </a:rPr>
              <a:t>  00’  (</a:t>
            </a:r>
            <a:r>
              <a:rPr kumimoji="1" lang="en-US" altLang="ja-JP" sz="1800" dirty="0" err="1" smtClean="0">
                <a:solidFill>
                  <a:schemeClr val="accent6">
                    <a:lumMod val="75000"/>
                  </a:schemeClr>
                </a:solidFill>
              </a:rPr>
              <a:t>brane-antibrane</a:t>
            </a:r>
            <a:r>
              <a:rPr kumimoji="1" lang="en-US" altLang="ja-JP" sz="1800" dirty="0" smtClean="0">
                <a:solidFill>
                  <a:schemeClr val="accent6">
                    <a:lumMod val="75000"/>
                  </a:schemeClr>
                </a:solidFill>
              </a:rPr>
              <a:t> BSFT)</a:t>
            </a:r>
            <a:endParaRPr lang="en-US" altLang="ja-JP" sz="1800" dirty="0" smtClean="0">
              <a:solidFill>
                <a:schemeClr val="accent6">
                  <a:lumMod val="75000"/>
                </a:schemeClr>
              </a:solidFill>
            </a:endParaRPr>
          </a:p>
          <a:p>
            <a:pPr>
              <a:buNone/>
            </a:pPr>
            <a:r>
              <a:rPr lang="en-US" altLang="ja-JP" sz="1800" dirty="0" smtClean="0">
                <a:solidFill>
                  <a:schemeClr val="accent6">
                    <a:lumMod val="75000"/>
                  </a:schemeClr>
                </a:solidFill>
              </a:rPr>
              <a:t>                     Rolling Tachyon</a:t>
            </a:r>
            <a:r>
              <a:rPr lang="ja-JP" altLang="en-US" sz="1800" dirty="0" smtClean="0">
                <a:solidFill>
                  <a:schemeClr val="accent6">
                    <a:lumMod val="75000"/>
                  </a:schemeClr>
                </a:solidFill>
              </a:rPr>
              <a:t>：        </a:t>
            </a:r>
            <a:r>
              <a:rPr lang="en-US" altLang="ja-JP" sz="1800" dirty="0" err="1" smtClean="0">
                <a:solidFill>
                  <a:schemeClr val="accent6">
                    <a:lumMod val="75000"/>
                  </a:schemeClr>
                </a:solidFill>
              </a:rPr>
              <a:t>Sen</a:t>
            </a:r>
            <a:r>
              <a:rPr lang="en-US" altLang="ja-JP" sz="1800" dirty="0" smtClean="0">
                <a:solidFill>
                  <a:schemeClr val="accent6">
                    <a:lumMod val="75000"/>
                  </a:schemeClr>
                </a:solidFill>
              </a:rPr>
              <a:t>   02’  (Open String)  </a:t>
            </a:r>
          </a:p>
          <a:p>
            <a:pPr>
              <a:buNone/>
            </a:pPr>
            <a:r>
              <a:rPr lang="en-US" altLang="ja-JP" sz="1800" dirty="0" smtClean="0">
                <a:solidFill>
                  <a:schemeClr val="accent6">
                    <a:lumMod val="75000"/>
                  </a:schemeClr>
                </a:solidFill>
              </a:rPr>
              <a:t>                                                          Strominger-</a:t>
            </a:r>
            <a:r>
              <a:rPr lang="ja-JP" altLang="en-US" sz="1800" dirty="0" smtClean="0">
                <a:solidFill>
                  <a:schemeClr val="accent6">
                    <a:lumMod val="75000"/>
                  </a:schemeClr>
                </a:solidFill>
              </a:rPr>
              <a:t>高柳</a:t>
            </a:r>
            <a:r>
              <a:rPr lang="en-US" altLang="ja-JP" sz="1800" dirty="0" smtClean="0">
                <a:solidFill>
                  <a:schemeClr val="accent6">
                    <a:lumMod val="75000"/>
                  </a:schemeClr>
                </a:solidFill>
              </a:rPr>
              <a:t> 03’  (Closed String)</a:t>
            </a:r>
          </a:p>
        </p:txBody>
      </p:sp>
      <p:sp>
        <p:nvSpPr>
          <p:cNvPr id="4" name="フリーフォーム 3"/>
          <p:cNvSpPr/>
          <p:nvPr/>
        </p:nvSpPr>
        <p:spPr>
          <a:xfrm>
            <a:off x="395536" y="908720"/>
            <a:ext cx="7632848" cy="1656184"/>
          </a:xfrm>
          <a:custGeom>
            <a:avLst/>
            <a:gdLst>
              <a:gd name="connsiteX0" fmla="*/ 0 w 2560320"/>
              <a:gd name="connsiteY0" fmla="*/ 3571240 h 3571240"/>
              <a:gd name="connsiteX1" fmla="*/ 381000 w 2560320"/>
              <a:gd name="connsiteY1" fmla="*/ 1254760 h 3571240"/>
              <a:gd name="connsiteX2" fmla="*/ 1295400 w 2560320"/>
              <a:gd name="connsiteY2" fmla="*/ 20320 h 3571240"/>
              <a:gd name="connsiteX3" fmla="*/ 2270760 w 2560320"/>
              <a:gd name="connsiteY3" fmla="*/ 1376680 h 3571240"/>
              <a:gd name="connsiteX4" fmla="*/ 2560320 w 2560320"/>
              <a:gd name="connsiteY4" fmla="*/ 3510280 h 3571240"/>
              <a:gd name="connsiteX0" fmla="*/ 0 w 2560320"/>
              <a:gd name="connsiteY0" fmla="*/ 3572193 h 3572193"/>
              <a:gd name="connsiteX1" fmla="*/ 381000 w 2560320"/>
              <a:gd name="connsiteY1" fmla="*/ 1255713 h 3572193"/>
              <a:gd name="connsiteX2" fmla="*/ 1295400 w 2560320"/>
              <a:gd name="connsiteY2" fmla="*/ 21273 h 3572193"/>
              <a:gd name="connsiteX3" fmla="*/ 2158360 w 2560320"/>
              <a:gd name="connsiteY3" fmla="*/ 1383353 h 3572193"/>
              <a:gd name="connsiteX4" fmla="*/ 2560320 w 2560320"/>
              <a:gd name="connsiteY4" fmla="*/ 3511233 h 3572193"/>
              <a:gd name="connsiteX0" fmla="*/ 0 w 2560320"/>
              <a:gd name="connsiteY0" fmla="*/ 3550920 h 3550920"/>
              <a:gd name="connsiteX1" fmla="*/ 502176 w 2560320"/>
              <a:gd name="connsiteY1" fmla="*/ 1362081 h 3550920"/>
              <a:gd name="connsiteX2" fmla="*/ 1295400 w 2560320"/>
              <a:gd name="connsiteY2" fmla="*/ 0 h 3550920"/>
              <a:gd name="connsiteX3" fmla="*/ 2158360 w 2560320"/>
              <a:gd name="connsiteY3" fmla="*/ 1362080 h 3550920"/>
              <a:gd name="connsiteX4" fmla="*/ 2560320 w 2560320"/>
              <a:gd name="connsiteY4" fmla="*/ 3489960 h 3550920"/>
              <a:gd name="connsiteX0" fmla="*/ 0 w 2560320"/>
              <a:gd name="connsiteY0" fmla="*/ 3551932 h 3551932"/>
              <a:gd name="connsiteX1" fmla="*/ 432048 w 2560320"/>
              <a:gd name="connsiteY1" fmla="*/ 1369164 h 3551932"/>
              <a:gd name="connsiteX2" fmla="*/ 1295400 w 2560320"/>
              <a:gd name="connsiteY2" fmla="*/ 1012 h 3551932"/>
              <a:gd name="connsiteX3" fmla="*/ 2158360 w 2560320"/>
              <a:gd name="connsiteY3" fmla="*/ 1363092 h 3551932"/>
              <a:gd name="connsiteX4" fmla="*/ 2560320 w 2560320"/>
              <a:gd name="connsiteY4" fmla="*/ 3490972 h 3551932"/>
              <a:gd name="connsiteX0" fmla="*/ 0 w 4504536"/>
              <a:gd name="connsiteY0" fmla="*/ 1584176 h 3490972"/>
              <a:gd name="connsiteX1" fmla="*/ 2376264 w 4504536"/>
              <a:gd name="connsiteY1" fmla="*/ 1369164 h 3490972"/>
              <a:gd name="connsiteX2" fmla="*/ 3239616 w 4504536"/>
              <a:gd name="connsiteY2" fmla="*/ 1012 h 3490972"/>
              <a:gd name="connsiteX3" fmla="*/ 4102576 w 4504536"/>
              <a:gd name="connsiteY3" fmla="*/ 1363092 h 3490972"/>
              <a:gd name="connsiteX4" fmla="*/ 4504536 w 4504536"/>
              <a:gd name="connsiteY4" fmla="*/ 3490972 h 3490972"/>
              <a:gd name="connsiteX0" fmla="*/ 0 w 4504536"/>
              <a:gd name="connsiteY0" fmla="*/ 1584176 h 3490972"/>
              <a:gd name="connsiteX1" fmla="*/ 2376264 w 4504536"/>
              <a:gd name="connsiteY1" fmla="*/ 1369164 h 3490972"/>
              <a:gd name="connsiteX2" fmla="*/ 3239616 w 4504536"/>
              <a:gd name="connsiteY2" fmla="*/ 1012 h 3490972"/>
              <a:gd name="connsiteX3" fmla="*/ 4102576 w 4504536"/>
              <a:gd name="connsiteY3" fmla="*/ 1363092 h 3490972"/>
              <a:gd name="connsiteX4" fmla="*/ 4504536 w 4504536"/>
              <a:gd name="connsiteY4" fmla="*/ 3490972 h 3490972"/>
              <a:gd name="connsiteX0" fmla="*/ 0 w 6408712"/>
              <a:gd name="connsiteY0" fmla="*/ 1584176 h 1656184"/>
              <a:gd name="connsiteX1" fmla="*/ 2376264 w 6408712"/>
              <a:gd name="connsiteY1" fmla="*/ 1369164 h 1656184"/>
              <a:gd name="connsiteX2" fmla="*/ 3239616 w 6408712"/>
              <a:gd name="connsiteY2" fmla="*/ 1012 h 1656184"/>
              <a:gd name="connsiteX3" fmla="*/ 4102576 w 6408712"/>
              <a:gd name="connsiteY3" fmla="*/ 1363092 h 1656184"/>
              <a:gd name="connsiteX4" fmla="*/ 6408712 w 6408712"/>
              <a:gd name="connsiteY4" fmla="*/ 1656184 h 1656184"/>
              <a:gd name="connsiteX0" fmla="*/ 0 w 6408712"/>
              <a:gd name="connsiteY0" fmla="*/ 1584176 h 1656184"/>
              <a:gd name="connsiteX1" fmla="*/ 2376264 w 6408712"/>
              <a:gd name="connsiteY1" fmla="*/ 1369164 h 1656184"/>
              <a:gd name="connsiteX2" fmla="*/ 3239616 w 6408712"/>
              <a:gd name="connsiteY2" fmla="*/ 1012 h 1656184"/>
              <a:gd name="connsiteX3" fmla="*/ 4102576 w 6408712"/>
              <a:gd name="connsiteY3" fmla="*/ 1363092 h 1656184"/>
              <a:gd name="connsiteX4" fmla="*/ 6408712 w 6408712"/>
              <a:gd name="connsiteY4" fmla="*/ 1656184 h 1656184"/>
              <a:gd name="connsiteX0" fmla="*/ 0 w 6480720"/>
              <a:gd name="connsiteY0" fmla="*/ 1656184 h 1656184"/>
              <a:gd name="connsiteX1" fmla="*/ 2448272 w 6480720"/>
              <a:gd name="connsiteY1" fmla="*/ 1369164 h 1656184"/>
              <a:gd name="connsiteX2" fmla="*/ 3311624 w 6480720"/>
              <a:gd name="connsiteY2" fmla="*/ 1012 h 1656184"/>
              <a:gd name="connsiteX3" fmla="*/ 4174584 w 6480720"/>
              <a:gd name="connsiteY3" fmla="*/ 1363092 h 1656184"/>
              <a:gd name="connsiteX4" fmla="*/ 6480720 w 6480720"/>
              <a:gd name="connsiteY4" fmla="*/ 1656184 h 165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0" h="1656184">
                <a:moveTo>
                  <a:pt x="0" y="1656184"/>
                </a:moveTo>
                <a:cubicBezTo>
                  <a:pt x="948134" y="1631270"/>
                  <a:pt x="1896335" y="1645026"/>
                  <a:pt x="2448272" y="1369164"/>
                </a:cubicBezTo>
                <a:cubicBezTo>
                  <a:pt x="3000209" y="1093302"/>
                  <a:pt x="3023905" y="2024"/>
                  <a:pt x="3311624" y="1012"/>
                </a:cubicBezTo>
                <a:cubicBezTo>
                  <a:pt x="3599343" y="0"/>
                  <a:pt x="3646401" y="1087230"/>
                  <a:pt x="4174584" y="1363092"/>
                </a:cubicBezTo>
                <a:cubicBezTo>
                  <a:pt x="4702767" y="1638954"/>
                  <a:pt x="6146368" y="1593304"/>
                  <a:pt x="6480720" y="1656184"/>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矢印コネクタ 6"/>
          <p:cNvCxnSpPr/>
          <p:nvPr/>
        </p:nvCxnSpPr>
        <p:spPr>
          <a:xfrm rot="5400000" flipH="1" flipV="1">
            <a:off x="2987427" y="1916435"/>
            <a:ext cx="2592288"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395536" y="2636912"/>
            <a:ext cx="7848872" cy="8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2"/>
          <p:cNvGraphicFramePr>
            <a:graphicFrameLocks noChangeAspect="1"/>
          </p:cNvGraphicFramePr>
          <p:nvPr/>
        </p:nvGraphicFramePr>
        <p:xfrm>
          <a:off x="8316416" y="1988840"/>
          <a:ext cx="523875" cy="614362"/>
        </p:xfrm>
        <a:graphic>
          <a:graphicData uri="http://schemas.openxmlformats.org/presentationml/2006/ole">
            <mc:AlternateContent xmlns:mc="http://schemas.openxmlformats.org/markup-compatibility/2006">
              <mc:Choice xmlns:v="urn:schemas-microsoft-com:vml" Requires="v">
                <p:oleObj spid="_x0000_s35843" name="数式" r:id="rId4" imgW="139680" imgH="164880" progId="Equation.3">
                  <p:embed/>
                </p:oleObj>
              </mc:Choice>
              <mc:Fallback>
                <p:oleObj name="数式" r:id="rId4" imgW="139680" imgH="1648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416" y="1988840"/>
                        <a:ext cx="523875"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
          <p:cNvGraphicFramePr>
            <a:graphicFrameLocks noChangeAspect="1"/>
          </p:cNvGraphicFramePr>
          <p:nvPr/>
        </p:nvGraphicFramePr>
        <p:xfrm>
          <a:off x="3161277" y="332656"/>
          <a:ext cx="1050683" cy="576064"/>
        </p:xfrm>
        <a:graphic>
          <a:graphicData uri="http://schemas.openxmlformats.org/presentationml/2006/ole">
            <mc:AlternateContent xmlns:mc="http://schemas.openxmlformats.org/markup-compatibility/2006">
              <mc:Choice xmlns:v="urn:schemas-microsoft-com:vml" Requires="v">
                <p:oleObj spid="_x0000_s35844" name="数式" r:id="rId6" imgW="368280" imgH="203040" progId="Equation.3">
                  <p:embed/>
                </p:oleObj>
              </mc:Choice>
              <mc:Fallback>
                <p:oleObj name="数式" r:id="rId6" imgW="368280" imgH="2030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1277" y="332656"/>
                        <a:ext cx="1050683"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円/楕円 10"/>
          <p:cNvSpPr/>
          <p:nvPr/>
        </p:nvSpPr>
        <p:spPr>
          <a:xfrm>
            <a:off x="4283968" y="692696"/>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cxnSp>
        <p:nvCxnSpPr>
          <p:cNvPr id="13" name="直線矢印コネクタ 12"/>
          <p:cNvCxnSpPr/>
          <p:nvPr/>
        </p:nvCxnSpPr>
        <p:spPr>
          <a:xfrm>
            <a:off x="5796136" y="2204864"/>
            <a:ext cx="1512168" cy="216024"/>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5436096" y="2060848"/>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572000" y="476672"/>
            <a:ext cx="2440092" cy="461665"/>
          </a:xfrm>
          <a:prstGeom prst="rect">
            <a:avLst/>
          </a:prstGeom>
          <a:noFill/>
        </p:spPr>
        <p:txBody>
          <a:bodyPr wrap="none" rtlCol="0">
            <a:spAutoFit/>
          </a:bodyPr>
          <a:lstStyle/>
          <a:p>
            <a:r>
              <a:rPr lang="ja-JP" altLang="en-US" sz="2400" dirty="0" smtClean="0">
                <a:solidFill>
                  <a:srgbClr val="002060"/>
                </a:solidFill>
              </a:rPr>
              <a:t>不安定なブレイン</a:t>
            </a:r>
            <a:endParaRPr kumimoji="1" lang="ja-JP" altLang="en-US" sz="2400" dirty="0">
              <a:solidFill>
                <a:srgbClr val="002060"/>
              </a:solidFill>
            </a:endParaRPr>
          </a:p>
        </p:txBody>
      </p:sp>
      <p:sp>
        <p:nvSpPr>
          <p:cNvPr id="22" name="テキスト ボックス 21"/>
          <p:cNvSpPr txBox="1"/>
          <p:nvPr/>
        </p:nvSpPr>
        <p:spPr>
          <a:xfrm>
            <a:off x="5065078" y="1268760"/>
            <a:ext cx="3323346" cy="830997"/>
          </a:xfrm>
          <a:prstGeom prst="rect">
            <a:avLst/>
          </a:prstGeom>
          <a:noFill/>
        </p:spPr>
        <p:txBody>
          <a:bodyPr wrap="none" rtlCol="0">
            <a:spAutoFit/>
          </a:bodyPr>
          <a:lstStyle/>
          <a:p>
            <a:r>
              <a:rPr lang="ja-JP" altLang="en-US" sz="2400" dirty="0" smtClean="0">
                <a:solidFill>
                  <a:srgbClr val="002060"/>
                </a:solidFill>
              </a:rPr>
              <a:t>タキオン凝縮による崩壊</a:t>
            </a:r>
            <a:endParaRPr lang="en-US" altLang="ja-JP" sz="2400" dirty="0" smtClean="0">
              <a:solidFill>
                <a:srgbClr val="002060"/>
              </a:solidFill>
            </a:endParaRPr>
          </a:p>
          <a:p>
            <a:r>
              <a:rPr kumimoji="1" lang="ja-JP" altLang="en-US" sz="2400" dirty="0" smtClean="0">
                <a:solidFill>
                  <a:srgbClr val="002060"/>
                </a:solidFill>
              </a:rPr>
              <a:t>（</a:t>
            </a:r>
            <a:r>
              <a:rPr kumimoji="1" lang="en-US" altLang="ja-JP" sz="2400" dirty="0" smtClean="0">
                <a:solidFill>
                  <a:srgbClr val="002060"/>
                </a:solidFill>
              </a:rPr>
              <a:t>Rolling Tachyon) </a:t>
            </a:r>
            <a:endParaRPr kumimoji="1" lang="ja-JP" altLang="en-US" dirty="0">
              <a:solidFill>
                <a:schemeClr val="accent6">
                  <a:lumMod val="75000"/>
                </a:schemeClr>
              </a:solidFill>
            </a:endParaRPr>
          </a:p>
        </p:txBody>
      </p:sp>
      <p:sp>
        <p:nvSpPr>
          <p:cNvPr id="24" name="円/楕円 23"/>
          <p:cNvSpPr/>
          <p:nvPr/>
        </p:nvSpPr>
        <p:spPr>
          <a:xfrm>
            <a:off x="7812360" y="2348880"/>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686427" y="2670011"/>
            <a:ext cx="2206053" cy="830997"/>
          </a:xfrm>
          <a:prstGeom prst="rect">
            <a:avLst/>
          </a:prstGeom>
          <a:noFill/>
        </p:spPr>
        <p:txBody>
          <a:bodyPr wrap="none" rtlCol="0">
            <a:spAutoFit/>
          </a:bodyPr>
          <a:lstStyle/>
          <a:p>
            <a:r>
              <a:rPr kumimoji="1" lang="ja-JP" altLang="en-US" sz="2400" dirty="0" smtClean="0">
                <a:solidFill>
                  <a:srgbClr val="002060"/>
                </a:solidFill>
              </a:rPr>
              <a:t>ブレインが消滅</a:t>
            </a:r>
            <a:endParaRPr kumimoji="1" lang="en-US" altLang="ja-JP" sz="2400" dirty="0" smtClean="0">
              <a:solidFill>
                <a:srgbClr val="002060"/>
              </a:solidFill>
            </a:endParaRPr>
          </a:p>
          <a:p>
            <a:r>
              <a:rPr lang="ja-JP" altLang="en-US" sz="2400" dirty="0" smtClean="0">
                <a:solidFill>
                  <a:srgbClr val="002060"/>
                </a:solidFill>
              </a:rPr>
              <a:t>して真空になる</a:t>
            </a:r>
            <a:endParaRPr kumimoji="1" lang="ja-JP" altLang="en-US" sz="2400"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41784"/>
            <a:ext cx="8640960" cy="1143000"/>
          </a:xfrm>
        </p:spPr>
        <p:txBody>
          <a:bodyPr>
            <a:normAutofit fontScale="90000"/>
          </a:bodyPr>
          <a:lstStyle/>
          <a:p>
            <a:r>
              <a:rPr lang="ja-JP" altLang="en-US" sz="2800" dirty="0" smtClean="0">
                <a:solidFill>
                  <a:prstClr val="black"/>
                </a:solidFill>
                <a:cs typeface="+mn-cs"/>
              </a:rPr>
              <a:t>③　ホログラフィーとエンタングルメント：量子情報の幾何学化</a:t>
            </a:r>
            <a:r>
              <a:rPr lang="en-US" altLang="ja-JP" sz="2800" dirty="0" smtClean="0">
                <a:solidFill>
                  <a:prstClr val="black"/>
                </a:solidFill>
                <a:cs typeface="+mn-cs"/>
              </a:rPr>
              <a:t/>
            </a:r>
            <a:br>
              <a:rPr lang="en-US" altLang="ja-JP" sz="2800" dirty="0" smtClean="0">
                <a:solidFill>
                  <a:prstClr val="black"/>
                </a:solidFill>
                <a:cs typeface="+mn-cs"/>
              </a:rPr>
            </a:br>
            <a:r>
              <a:rPr lang="ja-JP" altLang="en-US" sz="2800" dirty="0" smtClean="0">
                <a:solidFill>
                  <a:prstClr val="black"/>
                </a:solidFill>
                <a:cs typeface="+mn-cs"/>
              </a:rPr>
              <a:t>　　　　　　　　　　　</a:t>
            </a:r>
            <a:endParaRPr kumimoji="1" lang="ja-JP" altLang="en-US" sz="2800" dirty="0"/>
          </a:p>
        </p:txBody>
      </p:sp>
      <p:sp>
        <p:nvSpPr>
          <p:cNvPr id="3" name="コンテンツ プレースホルダ 2"/>
          <p:cNvSpPr>
            <a:spLocks noGrp="1"/>
          </p:cNvSpPr>
          <p:nvPr>
            <p:ph idx="1"/>
          </p:nvPr>
        </p:nvSpPr>
        <p:spPr>
          <a:xfrm>
            <a:off x="708720" y="1412776"/>
            <a:ext cx="8435280" cy="4525963"/>
          </a:xfrm>
        </p:spPr>
        <p:txBody>
          <a:bodyPr>
            <a:normAutofit/>
          </a:bodyPr>
          <a:lstStyle/>
          <a:p>
            <a:pPr>
              <a:buNone/>
            </a:pPr>
            <a:r>
              <a:rPr lang="ja-JP" altLang="en-US" sz="2400" dirty="0" smtClean="0"/>
              <a:t>２次元量子重力のホログラフィーは、厳密に解析できるので理</a:t>
            </a:r>
            <a:endParaRPr lang="en-US" altLang="ja-JP" sz="2400" dirty="0" smtClean="0"/>
          </a:p>
          <a:p>
            <a:pPr>
              <a:buNone/>
            </a:pPr>
            <a:r>
              <a:rPr lang="ja-JP" altLang="en-US" sz="2400" dirty="0" smtClean="0"/>
              <a:t>想的だが、トイ・モデルである。現実的には、より高次元の</a:t>
            </a:r>
            <a:endParaRPr lang="en-US" altLang="ja-JP" sz="2400" dirty="0" smtClean="0"/>
          </a:p>
          <a:p>
            <a:pPr>
              <a:buNone/>
            </a:pPr>
            <a:r>
              <a:rPr lang="ja-JP" altLang="en-US" sz="2400" dirty="0" smtClean="0"/>
              <a:t>ホログラフィーが必要。</a:t>
            </a:r>
            <a:endParaRPr lang="en-US" altLang="ja-JP" sz="2400" dirty="0" smtClean="0"/>
          </a:p>
          <a:p>
            <a:pPr>
              <a:buNone/>
            </a:pPr>
            <a:endParaRPr kumimoji="1" lang="en-US" altLang="ja-JP" sz="2400" dirty="0" smtClean="0"/>
          </a:p>
          <a:p>
            <a:pPr>
              <a:buNone/>
            </a:pPr>
            <a:r>
              <a:rPr lang="ja-JP" altLang="en-US" sz="2400" dirty="0" smtClean="0"/>
              <a:t>その代表的な例が、超弦理論における</a:t>
            </a:r>
            <a:r>
              <a:rPr lang="en-US" altLang="ja-JP" sz="2400" dirty="0" err="1" smtClean="0"/>
              <a:t>AdS</a:t>
            </a:r>
            <a:r>
              <a:rPr lang="en-US" altLang="ja-JP" sz="2400" dirty="0" smtClean="0"/>
              <a:t>/CFT</a:t>
            </a:r>
            <a:r>
              <a:rPr lang="ja-JP" altLang="en-US" sz="2400" dirty="0" smtClean="0"/>
              <a:t>対応である。</a:t>
            </a:r>
            <a:endParaRPr lang="en-US" altLang="ja-JP" sz="2400" dirty="0" smtClean="0"/>
          </a:p>
          <a:p>
            <a:pPr>
              <a:buNone/>
            </a:pPr>
            <a:r>
              <a:rPr lang="en-US" altLang="ja-JP" sz="2400" dirty="0" smtClean="0"/>
              <a:t>T</a:t>
            </a:r>
            <a:r>
              <a:rPr kumimoji="1" lang="en-US" altLang="ja-JP" sz="2400" dirty="0" smtClean="0"/>
              <a:t>ype IIB</a:t>
            </a:r>
            <a:r>
              <a:rPr kumimoji="1" lang="ja-JP" altLang="en-US" sz="2400" dirty="0" smtClean="0"/>
              <a:t>超弦理論</a:t>
            </a:r>
            <a:r>
              <a:rPr lang="ja-JP" altLang="en-US" sz="2400" dirty="0" smtClean="0"/>
              <a:t>における</a:t>
            </a:r>
            <a:r>
              <a:rPr lang="en-US" altLang="ja-JP" sz="2400" dirty="0" smtClean="0"/>
              <a:t>D3</a:t>
            </a:r>
            <a:r>
              <a:rPr lang="ja-JP" altLang="en-US" sz="2400" dirty="0" smtClean="0"/>
              <a:t>ブレインを考える。</a:t>
            </a:r>
            <a:r>
              <a:rPr lang="en-US" altLang="ja-JP" sz="1800" dirty="0" smtClean="0">
                <a:solidFill>
                  <a:schemeClr val="accent6">
                    <a:lumMod val="50000"/>
                  </a:schemeClr>
                </a:solidFill>
              </a:rPr>
              <a:t>[</a:t>
            </a:r>
            <a:r>
              <a:rPr lang="en-US" altLang="ja-JP" sz="1800" dirty="0" err="1" smtClean="0">
                <a:solidFill>
                  <a:schemeClr val="accent6">
                    <a:lumMod val="50000"/>
                  </a:schemeClr>
                </a:solidFill>
              </a:rPr>
              <a:t>Maldacena</a:t>
            </a:r>
            <a:r>
              <a:rPr lang="en-US" altLang="ja-JP" sz="1800" dirty="0" smtClean="0">
                <a:solidFill>
                  <a:schemeClr val="accent6">
                    <a:lumMod val="50000"/>
                  </a:schemeClr>
                </a:solidFill>
              </a:rPr>
              <a:t> 97’]</a:t>
            </a:r>
          </a:p>
          <a:p>
            <a:pPr>
              <a:buNone/>
            </a:pPr>
            <a:r>
              <a:rPr kumimoji="1" lang="ja-JP" altLang="en-US" sz="2400" dirty="0" smtClean="0"/>
              <a:t>　　　　　　　　　                                                              </a:t>
            </a:r>
            <a:endParaRPr lang="en-US" altLang="ja-JP" sz="2400" dirty="0" smtClean="0"/>
          </a:p>
          <a:p>
            <a:pPr>
              <a:buNone/>
            </a:pPr>
            <a:endParaRPr kumimoji="1" lang="en-US" altLang="ja-JP" sz="1800" dirty="0" smtClean="0">
              <a:solidFill>
                <a:schemeClr val="accent6">
                  <a:lumMod val="50000"/>
                </a:schemeClr>
              </a:solidFill>
            </a:endParaRPr>
          </a:p>
          <a:p>
            <a:pPr>
              <a:buNone/>
            </a:pPr>
            <a:r>
              <a:rPr kumimoji="1" lang="en-US" altLang="ja-JP" sz="2400" b="1" dirty="0" smtClean="0">
                <a:solidFill>
                  <a:schemeClr val="accent6">
                    <a:lumMod val="50000"/>
                  </a:schemeClr>
                </a:solidFill>
              </a:rPr>
              <a:t>N D3</a:t>
            </a:r>
            <a:endParaRPr kumimoji="1" lang="ja-JP" altLang="en-US" sz="2400" b="1" dirty="0">
              <a:solidFill>
                <a:schemeClr val="accent6">
                  <a:lumMod val="50000"/>
                </a:schemeClr>
              </a:solidFill>
            </a:endParaRPr>
          </a:p>
        </p:txBody>
      </p:sp>
      <p:grpSp>
        <p:nvGrpSpPr>
          <p:cNvPr id="15" name="グループ化 14"/>
          <p:cNvGrpSpPr/>
          <p:nvPr/>
        </p:nvGrpSpPr>
        <p:grpSpPr>
          <a:xfrm>
            <a:off x="827584" y="4518412"/>
            <a:ext cx="1440160" cy="1530587"/>
            <a:chOff x="1451134" y="2985641"/>
            <a:chExt cx="2877527" cy="2910050"/>
          </a:xfrm>
        </p:grpSpPr>
        <p:sp>
          <p:nvSpPr>
            <p:cNvPr id="5" name="平行四辺形 4"/>
            <p:cNvSpPr/>
            <p:nvPr/>
          </p:nvSpPr>
          <p:spPr>
            <a:xfrm rot="20476056">
              <a:off x="1595150" y="3036461"/>
              <a:ext cx="2581111" cy="2838042"/>
            </a:xfrm>
            <a:prstGeom prst="parallelogram">
              <a:avLst>
                <a:gd name="adj" fmla="val 36532"/>
              </a:avLst>
            </a:prstGeom>
            <a:solidFill>
              <a:srgbClr val="7030A0">
                <a:alpha val="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平行四辺形 5"/>
            <p:cNvSpPr/>
            <p:nvPr/>
          </p:nvSpPr>
          <p:spPr>
            <a:xfrm rot="20476056">
              <a:off x="1747550" y="3057649"/>
              <a:ext cx="2581111" cy="2838042"/>
            </a:xfrm>
            <a:prstGeom prst="parallelogram">
              <a:avLst>
                <a:gd name="adj" fmla="val 36532"/>
              </a:avLst>
            </a:prstGeom>
            <a:solidFill>
              <a:srgbClr val="7030A0">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平行四辺形 6"/>
            <p:cNvSpPr/>
            <p:nvPr/>
          </p:nvSpPr>
          <p:spPr>
            <a:xfrm rot="20476056">
              <a:off x="1451134" y="2985641"/>
              <a:ext cx="2581111" cy="2838042"/>
            </a:xfrm>
            <a:prstGeom prst="parallelogram">
              <a:avLst>
                <a:gd name="adj" fmla="val 36532"/>
              </a:avLst>
            </a:prstGeom>
            <a:solidFill>
              <a:srgbClr val="7030A0">
                <a:alpha val="1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2" name="下矢印 11"/>
          <p:cNvSpPr/>
          <p:nvPr/>
        </p:nvSpPr>
        <p:spPr>
          <a:xfrm rot="15117795">
            <a:off x="2871770" y="4104975"/>
            <a:ext cx="432048" cy="158417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17035581">
            <a:off x="2872517" y="4910190"/>
            <a:ext cx="432048" cy="158417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27784" y="4293096"/>
            <a:ext cx="6120680" cy="1569660"/>
          </a:xfrm>
          <a:prstGeom prst="rect">
            <a:avLst/>
          </a:prstGeom>
          <a:noFill/>
        </p:spPr>
        <p:txBody>
          <a:bodyPr wrap="square" rtlCol="0">
            <a:spAutoFit/>
          </a:bodyPr>
          <a:lstStyle/>
          <a:p>
            <a:r>
              <a:rPr lang="ja-JP" altLang="en-US" sz="2400" b="1" dirty="0" smtClean="0"/>
              <a:t>開弦          ４次元　</a:t>
            </a:r>
            <a:r>
              <a:rPr lang="en-US" altLang="ja-JP" sz="2400" b="1" dirty="0" smtClean="0"/>
              <a:t>N=4 </a:t>
            </a:r>
            <a:r>
              <a:rPr lang="ja-JP" altLang="en-US" sz="2400" b="1" dirty="0" smtClean="0"/>
              <a:t>超対称性ゲージ理論</a:t>
            </a:r>
            <a:endParaRPr lang="en-US" altLang="ja-JP" sz="2400" b="1" dirty="0" smtClean="0"/>
          </a:p>
          <a:p>
            <a:r>
              <a:rPr lang="en-US" altLang="ja-JP" sz="2400" b="1" dirty="0" smtClean="0"/>
              <a:t>                         </a:t>
            </a:r>
            <a:r>
              <a:rPr lang="ja-JP" altLang="en-US" sz="2400" b="1" dirty="0" smtClean="0"/>
              <a:t>⇒ 共形場理論</a:t>
            </a:r>
            <a:r>
              <a:rPr lang="en-US" altLang="ja-JP" sz="2400" b="1" dirty="0" smtClean="0"/>
              <a:t>(CFT)</a:t>
            </a:r>
            <a:r>
              <a:rPr lang="ja-JP" altLang="en-US" sz="2400" b="1" dirty="0" smtClean="0"/>
              <a:t>   </a:t>
            </a:r>
            <a:endParaRPr lang="en-US" altLang="ja-JP" sz="2400" b="1" dirty="0" smtClean="0"/>
          </a:p>
          <a:p>
            <a:endParaRPr kumimoji="1" lang="en-US" altLang="ja-JP" sz="2400" b="1" dirty="0" smtClean="0"/>
          </a:p>
          <a:p>
            <a:r>
              <a:rPr lang="ja-JP" altLang="en-US" sz="2400" b="1" dirty="0" smtClean="0"/>
              <a:t>　　　　　　　　　　　　　　　　　　</a:t>
            </a:r>
            <a:r>
              <a:rPr lang="ja-JP" altLang="en-US" sz="2400" dirty="0" smtClean="0">
                <a:solidFill>
                  <a:srgbClr val="C00000"/>
                </a:solidFill>
              </a:rPr>
              <a:t>等価</a:t>
            </a:r>
            <a:endParaRPr kumimoji="1" lang="ja-JP" altLang="en-US" sz="2400" dirty="0">
              <a:solidFill>
                <a:srgbClr val="C00000"/>
              </a:solidFill>
            </a:endParaRPr>
          </a:p>
        </p:txBody>
      </p:sp>
      <p:sp>
        <p:nvSpPr>
          <p:cNvPr id="18" name="テキスト ボックス 17"/>
          <p:cNvSpPr txBox="1"/>
          <p:nvPr/>
        </p:nvSpPr>
        <p:spPr>
          <a:xfrm>
            <a:off x="2627784" y="5877272"/>
            <a:ext cx="6120680" cy="461665"/>
          </a:xfrm>
          <a:prstGeom prst="rect">
            <a:avLst/>
          </a:prstGeom>
          <a:noFill/>
        </p:spPr>
        <p:txBody>
          <a:bodyPr wrap="square" rtlCol="0">
            <a:spAutoFit/>
          </a:bodyPr>
          <a:lstStyle/>
          <a:p>
            <a:r>
              <a:rPr lang="ja-JP" altLang="en-US" sz="2400" b="1" dirty="0" smtClean="0"/>
              <a:t>閉弦　　　　</a:t>
            </a:r>
            <a:r>
              <a:rPr lang="en-US" altLang="ja-JP" sz="2400" b="1" dirty="0" smtClean="0"/>
              <a:t>Type IIB </a:t>
            </a:r>
            <a:r>
              <a:rPr lang="ja-JP" altLang="en-US" sz="2400" b="1" dirty="0" smtClean="0"/>
              <a:t>超弦理論　</a:t>
            </a:r>
            <a:r>
              <a:rPr lang="en-US" altLang="ja-JP" sz="2400" b="1" dirty="0" smtClean="0"/>
              <a:t>on </a:t>
            </a:r>
            <a:endParaRPr kumimoji="1" lang="ja-JP" altLang="en-US" sz="2400" b="1" dirty="0"/>
          </a:p>
        </p:txBody>
      </p:sp>
      <p:graphicFrame>
        <p:nvGraphicFramePr>
          <p:cNvPr id="34819" name="Object 3"/>
          <p:cNvGraphicFramePr>
            <a:graphicFrameLocks noChangeAspect="1"/>
          </p:cNvGraphicFramePr>
          <p:nvPr/>
        </p:nvGraphicFramePr>
        <p:xfrm>
          <a:off x="7069782" y="5814556"/>
          <a:ext cx="1390650" cy="506412"/>
        </p:xfrm>
        <a:graphic>
          <a:graphicData uri="http://schemas.openxmlformats.org/presentationml/2006/ole">
            <mc:AlternateContent xmlns:mc="http://schemas.openxmlformats.org/markup-compatibility/2006">
              <mc:Choice xmlns:v="urn:schemas-microsoft-com:vml" Requires="v">
                <p:oleObj spid="_x0000_s34820" name="数式" r:id="rId4" imgW="660240" imgH="241200" progId="Equation.3">
                  <p:embed/>
                </p:oleObj>
              </mc:Choice>
              <mc:Fallback>
                <p:oleObj name="数式" r:id="rId4" imgW="66024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782" y="5814556"/>
                        <a:ext cx="1390650"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上下矢印 12"/>
          <p:cNvSpPr/>
          <p:nvPr/>
        </p:nvSpPr>
        <p:spPr>
          <a:xfrm>
            <a:off x="5868144" y="5229200"/>
            <a:ext cx="288032" cy="576064"/>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20688"/>
            <a:ext cx="8435280" cy="5505475"/>
          </a:xfrm>
        </p:spPr>
        <p:txBody>
          <a:bodyPr/>
          <a:lstStyle/>
          <a:p>
            <a:pPr>
              <a:buNone/>
            </a:pPr>
            <a:r>
              <a:rPr kumimoji="1" lang="en-US" altLang="ja-JP" dirty="0" smtClean="0"/>
              <a:t>                                      </a:t>
            </a:r>
            <a:r>
              <a:rPr lang="ja-JP" altLang="en-US" sz="2800" u="sng" dirty="0" smtClean="0"/>
              <a:t>内容</a:t>
            </a:r>
            <a:endParaRPr lang="en-US" altLang="ja-JP" sz="2800" u="sng" dirty="0" smtClean="0"/>
          </a:p>
          <a:p>
            <a:pPr>
              <a:buNone/>
            </a:pPr>
            <a:endParaRPr kumimoji="1" lang="en-US" altLang="ja-JP" sz="2800" u="sng" dirty="0"/>
          </a:p>
          <a:p>
            <a:pPr>
              <a:buNone/>
            </a:pPr>
            <a:r>
              <a:rPr lang="ja-JP" altLang="en-US" sz="2400" dirty="0" smtClean="0"/>
              <a:t>①　</a:t>
            </a:r>
            <a:r>
              <a:rPr kumimoji="1" lang="ja-JP" altLang="en-US" sz="2400" dirty="0" smtClean="0"/>
              <a:t>ホログラフィー原理とは</a:t>
            </a:r>
            <a:endParaRPr kumimoji="1" lang="en-US" altLang="ja-JP" sz="2400" dirty="0" smtClean="0"/>
          </a:p>
          <a:p>
            <a:pPr>
              <a:buNone/>
            </a:pPr>
            <a:r>
              <a:rPr lang="ja-JP" altLang="en-US" sz="2400" dirty="0" smtClean="0"/>
              <a:t>②　ホログラフィーの最も簡単な例： ２次元超弦理論とタキオン場</a:t>
            </a:r>
            <a:endParaRPr lang="en-US" altLang="ja-JP" sz="2400" dirty="0" smtClean="0"/>
          </a:p>
          <a:p>
            <a:pPr>
              <a:buNone/>
            </a:pPr>
            <a:r>
              <a:rPr kumimoji="1" lang="ja-JP" altLang="en-US" sz="2400" dirty="0" smtClean="0"/>
              <a:t>③　ホログラフィー</a:t>
            </a:r>
            <a:r>
              <a:rPr lang="ja-JP" altLang="en-US" sz="2400" dirty="0" smtClean="0"/>
              <a:t>と</a:t>
            </a:r>
            <a:r>
              <a:rPr kumimoji="1" lang="ja-JP" altLang="en-US" sz="2400" dirty="0" smtClean="0"/>
              <a:t>エンタングルメント：量子情報の幾何学化</a:t>
            </a:r>
            <a:endParaRPr kumimoji="1" lang="en-US" altLang="ja-JP" sz="2400" dirty="0" smtClean="0"/>
          </a:p>
          <a:p>
            <a:pPr>
              <a:buNone/>
            </a:pPr>
            <a:r>
              <a:rPr lang="ja-JP" altLang="en-US" sz="2400" dirty="0" smtClean="0"/>
              <a:t>④　結論と今後の展望</a:t>
            </a:r>
            <a:endParaRPr kumimoji="1" lang="ja-JP"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lstStyle/>
          <a:p>
            <a:pPr>
              <a:buNone/>
            </a:pPr>
            <a:r>
              <a:rPr kumimoji="1" lang="en-US" altLang="ja-JP" sz="2800" u="sng" dirty="0" err="1" smtClean="0">
                <a:solidFill>
                  <a:srgbClr val="002060"/>
                </a:solidFill>
              </a:rPr>
              <a:t>AdS</a:t>
            </a:r>
            <a:r>
              <a:rPr kumimoji="1" lang="en-US" altLang="ja-JP" sz="2800" u="sng" dirty="0" smtClean="0">
                <a:solidFill>
                  <a:srgbClr val="002060"/>
                </a:solidFill>
              </a:rPr>
              <a:t>/CFT</a:t>
            </a:r>
          </a:p>
          <a:p>
            <a:pPr>
              <a:buNone/>
            </a:pPr>
            <a:endParaRPr lang="en-US" altLang="ja-JP" u="sng" dirty="0" smtClean="0">
              <a:solidFill>
                <a:srgbClr val="002060"/>
              </a:solidFill>
            </a:endParaRPr>
          </a:p>
          <a:p>
            <a:pPr>
              <a:buNone/>
            </a:pPr>
            <a:r>
              <a:rPr kumimoji="1" lang="en-US" altLang="ja-JP" sz="2400" dirty="0" smtClean="0"/>
              <a:t>  (d+2)</a:t>
            </a:r>
            <a:r>
              <a:rPr kumimoji="1" lang="ja-JP" altLang="en-US" sz="2400" dirty="0" smtClean="0"/>
              <a:t>次元反ドジッター</a:t>
            </a:r>
            <a:r>
              <a:rPr kumimoji="1" lang="en-US" altLang="ja-JP" sz="2400" dirty="0" smtClean="0"/>
              <a:t>(</a:t>
            </a:r>
            <a:r>
              <a:rPr kumimoji="1" lang="en-US" altLang="ja-JP" sz="2400" dirty="0" err="1" smtClean="0"/>
              <a:t>AdS</a:t>
            </a:r>
            <a:r>
              <a:rPr kumimoji="1" lang="en-US" altLang="ja-JP" sz="2400" dirty="0" smtClean="0"/>
              <a:t>)                  (d+1)</a:t>
            </a:r>
            <a:r>
              <a:rPr kumimoji="1" lang="ja-JP" altLang="en-US" sz="2400" dirty="0" smtClean="0"/>
              <a:t>次元空間上の</a:t>
            </a:r>
            <a:r>
              <a:rPr kumimoji="1" lang="en-US" altLang="ja-JP" sz="2400" dirty="0" smtClean="0"/>
              <a:t>   </a:t>
            </a:r>
            <a:endParaRPr kumimoji="1" lang="en-US" altLang="ja-JP" sz="4400" dirty="0" smtClean="0"/>
          </a:p>
          <a:p>
            <a:pPr>
              <a:buNone/>
            </a:pPr>
            <a:r>
              <a:rPr kumimoji="1" lang="ja-JP" altLang="en-US" sz="2400" dirty="0" smtClean="0"/>
              <a:t>空間上の（量子）重力理論      　　　　　　</a:t>
            </a:r>
            <a:r>
              <a:rPr lang="ja-JP" altLang="en-US" sz="2400" dirty="0" smtClean="0"/>
              <a:t>共形場理論</a:t>
            </a:r>
            <a:r>
              <a:rPr lang="en-US" altLang="ja-JP" sz="2400" dirty="0" smtClean="0"/>
              <a:t>(CFT)</a:t>
            </a:r>
          </a:p>
          <a:p>
            <a:pPr>
              <a:buNone/>
            </a:pPr>
            <a:r>
              <a:rPr kumimoji="1" lang="ja-JP" altLang="en-US" sz="2400" dirty="0" smtClean="0"/>
              <a:t>　　　　　　　　　　　　　　　　　　　　　　　　（</a:t>
            </a:r>
            <a:r>
              <a:rPr lang="ja-JP" altLang="en-US" sz="2400" dirty="0" smtClean="0"/>
              <a:t>ラージ</a:t>
            </a:r>
            <a:r>
              <a:rPr kumimoji="1" lang="en-US" altLang="ja-JP" sz="2400" dirty="0" smtClean="0"/>
              <a:t>N </a:t>
            </a:r>
            <a:r>
              <a:rPr kumimoji="1" lang="ja-JP" altLang="en-US" sz="2400" dirty="0" smtClean="0"/>
              <a:t>ゲージ理論）</a:t>
            </a:r>
            <a:endParaRPr kumimoji="1" lang="en-US" altLang="ja-JP" sz="2400" dirty="0" smtClean="0"/>
          </a:p>
          <a:p>
            <a:pPr>
              <a:buNone/>
            </a:pPr>
            <a:endParaRPr lang="en-US" altLang="ja-JP" sz="2400" dirty="0" smtClean="0"/>
          </a:p>
          <a:p>
            <a:pPr>
              <a:buNone/>
            </a:pPr>
            <a:endParaRPr kumimoji="1" lang="en-US" altLang="ja-JP" sz="2400" dirty="0" smtClean="0"/>
          </a:p>
          <a:p>
            <a:pPr>
              <a:buNone/>
            </a:pPr>
            <a:r>
              <a:rPr kumimoji="1" lang="en-US" altLang="ja-JP" sz="2400" dirty="0" err="1" smtClean="0"/>
              <a:t>AdS</a:t>
            </a:r>
            <a:r>
              <a:rPr kumimoji="1" lang="ja-JP" altLang="en-US" sz="2400" dirty="0" smtClean="0"/>
              <a:t>空間</a:t>
            </a:r>
            <a:r>
              <a:rPr kumimoji="1" lang="en-US" altLang="ja-JP" sz="2400" dirty="0" smtClean="0"/>
              <a:t>:</a:t>
            </a:r>
            <a:r>
              <a:rPr kumimoji="1" lang="ja-JP" altLang="en-US" sz="2400" dirty="0" smtClean="0"/>
              <a:t>　</a:t>
            </a:r>
            <a:endParaRPr kumimoji="1" lang="ja-JP" altLang="en-US" sz="2400" dirty="0"/>
          </a:p>
        </p:txBody>
      </p:sp>
      <p:graphicFrame>
        <p:nvGraphicFramePr>
          <p:cNvPr id="41986" name="Object 2"/>
          <p:cNvGraphicFramePr>
            <a:graphicFrameLocks noChangeAspect="1"/>
          </p:cNvGraphicFramePr>
          <p:nvPr/>
        </p:nvGraphicFramePr>
        <p:xfrm>
          <a:off x="4427984" y="1628800"/>
          <a:ext cx="542875" cy="433656"/>
        </p:xfrm>
        <a:graphic>
          <a:graphicData uri="http://schemas.openxmlformats.org/presentationml/2006/ole">
            <mc:AlternateContent xmlns:mc="http://schemas.openxmlformats.org/markup-compatibility/2006">
              <mc:Choice xmlns:v="urn:schemas-microsoft-com:vml" Requires="v">
                <p:oleObj spid="_x0000_s41989" name="数式" r:id="rId4" imgW="126720" imgH="101520" progId="Equation.3">
                  <p:embed/>
                </p:oleObj>
              </mc:Choice>
              <mc:Fallback>
                <p:oleObj name="数式" r:id="rId4" imgW="126720" imgH="1015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628800"/>
                        <a:ext cx="542875" cy="433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p:cNvSpPr/>
          <p:nvPr/>
        </p:nvSpPr>
        <p:spPr>
          <a:xfrm>
            <a:off x="323528" y="1196752"/>
            <a:ext cx="8352928" cy="19442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1987" name="Object 3"/>
          <p:cNvGraphicFramePr>
            <a:graphicFrameLocks noChangeAspect="1"/>
          </p:cNvGraphicFramePr>
          <p:nvPr/>
        </p:nvGraphicFramePr>
        <p:xfrm>
          <a:off x="1907704" y="3356992"/>
          <a:ext cx="4973638" cy="987425"/>
        </p:xfrm>
        <a:graphic>
          <a:graphicData uri="http://schemas.openxmlformats.org/presentationml/2006/ole">
            <mc:AlternateContent xmlns:mc="http://schemas.openxmlformats.org/markup-compatibility/2006">
              <mc:Choice xmlns:v="urn:schemas-microsoft-com:vml" Requires="v">
                <p:oleObj spid="_x0000_s41990" name="数式" r:id="rId6" imgW="2361960" imgH="469800" progId="Equation.3">
                  <p:embed/>
                </p:oleObj>
              </mc:Choice>
              <mc:Fallback>
                <p:oleObj name="数式" r:id="rId6" imgW="2361960" imgH="469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3356992"/>
                        <a:ext cx="4973638"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平行四辺形 8"/>
          <p:cNvSpPr/>
          <p:nvPr/>
        </p:nvSpPr>
        <p:spPr>
          <a:xfrm rot="20490311">
            <a:off x="1876992" y="4573179"/>
            <a:ext cx="1618922" cy="1885927"/>
          </a:xfrm>
          <a:prstGeom prst="parallelogram">
            <a:avLst>
              <a:gd name="adj" fmla="val 36532"/>
            </a:avLst>
          </a:prstGeom>
          <a:solidFill>
            <a:srgbClr val="7030A0">
              <a:alpha val="1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フリーフォーム 9"/>
          <p:cNvSpPr/>
          <p:nvPr/>
        </p:nvSpPr>
        <p:spPr>
          <a:xfrm>
            <a:off x="3347864" y="4555924"/>
            <a:ext cx="3528392" cy="745284"/>
          </a:xfrm>
          <a:custGeom>
            <a:avLst/>
            <a:gdLst>
              <a:gd name="connsiteX0" fmla="*/ 0 w 2590800"/>
              <a:gd name="connsiteY0" fmla="*/ 0 h 716280"/>
              <a:gd name="connsiteX1" fmla="*/ 381000 w 2590800"/>
              <a:gd name="connsiteY1" fmla="*/ 350520 h 716280"/>
              <a:gd name="connsiteX2" fmla="*/ 1219200 w 2590800"/>
              <a:gd name="connsiteY2" fmla="*/ 655320 h 716280"/>
              <a:gd name="connsiteX3" fmla="*/ 2590800 w 2590800"/>
              <a:gd name="connsiteY3" fmla="*/ 716280 h 716280"/>
            </a:gdLst>
            <a:ahLst/>
            <a:cxnLst>
              <a:cxn ang="0">
                <a:pos x="connsiteX0" y="connsiteY0"/>
              </a:cxn>
              <a:cxn ang="0">
                <a:pos x="connsiteX1" y="connsiteY1"/>
              </a:cxn>
              <a:cxn ang="0">
                <a:pos x="connsiteX2" y="connsiteY2"/>
              </a:cxn>
              <a:cxn ang="0">
                <a:pos x="connsiteX3" y="connsiteY3"/>
              </a:cxn>
            </a:cxnLst>
            <a:rect l="l" t="t" r="r" b="b"/>
            <a:pathLst>
              <a:path w="2590800" h="716280">
                <a:moveTo>
                  <a:pt x="0" y="0"/>
                </a:moveTo>
                <a:cubicBezTo>
                  <a:pt x="88900" y="120650"/>
                  <a:pt x="177800" y="241300"/>
                  <a:pt x="381000" y="350520"/>
                </a:cubicBezTo>
                <a:cubicBezTo>
                  <a:pt x="584200" y="459740"/>
                  <a:pt x="850900" y="594360"/>
                  <a:pt x="1219200" y="655320"/>
                </a:cubicBezTo>
                <a:cubicBezTo>
                  <a:pt x="1587500" y="716280"/>
                  <a:pt x="2089150" y="716280"/>
                  <a:pt x="2590800" y="716280"/>
                </a:cubicBez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flipV="1">
            <a:off x="3347864" y="5589240"/>
            <a:ext cx="3528392" cy="718852"/>
          </a:xfrm>
          <a:custGeom>
            <a:avLst/>
            <a:gdLst>
              <a:gd name="connsiteX0" fmla="*/ 0 w 2590800"/>
              <a:gd name="connsiteY0" fmla="*/ 0 h 716280"/>
              <a:gd name="connsiteX1" fmla="*/ 381000 w 2590800"/>
              <a:gd name="connsiteY1" fmla="*/ 350520 h 716280"/>
              <a:gd name="connsiteX2" fmla="*/ 1219200 w 2590800"/>
              <a:gd name="connsiteY2" fmla="*/ 655320 h 716280"/>
              <a:gd name="connsiteX3" fmla="*/ 2590800 w 2590800"/>
              <a:gd name="connsiteY3" fmla="*/ 716280 h 716280"/>
            </a:gdLst>
            <a:ahLst/>
            <a:cxnLst>
              <a:cxn ang="0">
                <a:pos x="connsiteX0" y="connsiteY0"/>
              </a:cxn>
              <a:cxn ang="0">
                <a:pos x="connsiteX1" y="connsiteY1"/>
              </a:cxn>
              <a:cxn ang="0">
                <a:pos x="connsiteX2" y="connsiteY2"/>
              </a:cxn>
              <a:cxn ang="0">
                <a:pos x="connsiteX3" y="connsiteY3"/>
              </a:cxn>
            </a:cxnLst>
            <a:rect l="l" t="t" r="r" b="b"/>
            <a:pathLst>
              <a:path w="2590800" h="716280">
                <a:moveTo>
                  <a:pt x="0" y="0"/>
                </a:moveTo>
                <a:cubicBezTo>
                  <a:pt x="88900" y="120650"/>
                  <a:pt x="177800" y="241300"/>
                  <a:pt x="381000" y="350520"/>
                </a:cubicBezTo>
                <a:cubicBezTo>
                  <a:pt x="584200" y="459740"/>
                  <a:pt x="850900" y="594360"/>
                  <a:pt x="1219200" y="655320"/>
                </a:cubicBezTo>
                <a:cubicBezTo>
                  <a:pt x="1587500" y="716280"/>
                  <a:pt x="2089150" y="716280"/>
                  <a:pt x="2590800" y="716280"/>
                </a:cubicBez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矢印コネクタ 12"/>
          <p:cNvCxnSpPr/>
          <p:nvPr/>
        </p:nvCxnSpPr>
        <p:spPr>
          <a:xfrm>
            <a:off x="2771800" y="5445224"/>
            <a:ext cx="439248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88" name="Object 4"/>
          <p:cNvGraphicFramePr>
            <a:graphicFrameLocks noChangeAspect="1"/>
          </p:cNvGraphicFramePr>
          <p:nvPr/>
        </p:nvGraphicFramePr>
        <p:xfrm>
          <a:off x="7236296" y="5157192"/>
          <a:ext cx="527025" cy="523906"/>
        </p:xfrm>
        <a:graphic>
          <a:graphicData uri="http://schemas.openxmlformats.org/presentationml/2006/ole">
            <mc:AlternateContent xmlns:mc="http://schemas.openxmlformats.org/markup-compatibility/2006">
              <mc:Choice xmlns:v="urn:schemas-microsoft-com:vml" Requires="v">
                <p:oleObj spid="_x0000_s41991" name="数式" r:id="rId8" imgW="126720" imgH="126720" progId="Equation.3">
                  <p:embed/>
                </p:oleObj>
              </mc:Choice>
              <mc:Fallback>
                <p:oleObj name="数式" r:id="rId8" imgW="126720" imgH="12672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6296" y="5157192"/>
                        <a:ext cx="527025" cy="523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テキスト ボックス 14"/>
          <p:cNvSpPr txBox="1"/>
          <p:nvPr/>
        </p:nvSpPr>
        <p:spPr>
          <a:xfrm>
            <a:off x="6732240" y="5661248"/>
            <a:ext cx="2204450" cy="461665"/>
          </a:xfrm>
          <a:prstGeom prst="rect">
            <a:avLst/>
          </a:prstGeom>
          <a:noFill/>
        </p:spPr>
        <p:txBody>
          <a:bodyPr wrap="none" rtlCol="0">
            <a:spAutoFit/>
          </a:bodyPr>
          <a:lstStyle/>
          <a:p>
            <a:r>
              <a:rPr kumimoji="1" lang="ja-JP" altLang="en-US" sz="2400" dirty="0" smtClean="0">
                <a:solidFill>
                  <a:srgbClr val="C00000"/>
                </a:solidFill>
              </a:rPr>
              <a:t>長さのスケール</a:t>
            </a:r>
            <a:endParaRPr kumimoji="1" lang="ja-JP" altLang="en-US" sz="2400" dirty="0">
              <a:solidFill>
                <a:srgbClr val="C00000"/>
              </a:solidFill>
            </a:endParaRPr>
          </a:p>
        </p:txBody>
      </p:sp>
      <p:sp>
        <p:nvSpPr>
          <p:cNvPr id="16" name="テキスト ボックス 15"/>
          <p:cNvSpPr txBox="1"/>
          <p:nvPr/>
        </p:nvSpPr>
        <p:spPr>
          <a:xfrm>
            <a:off x="4788024" y="4581128"/>
            <a:ext cx="1281120" cy="461665"/>
          </a:xfrm>
          <a:prstGeom prst="rect">
            <a:avLst/>
          </a:prstGeom>
          <a:noFill/>
        </p:spPr>
        <p:txBody>
          <a:bodyPr wrap="none" rtlCol="0">
            <a:spAutoFit/>
          </a:bodyPr>
          <a:lstStyle/>
          <a:p>
            <a:r>
              <a:rPr kumimoji="1" lang="en-US" altLang="ja-JP" sz="2400" dirty="0" err="1" smtClean="0">
                <a:solidFill>
                  <a:srgbClr val="C00000"/>
                </a:solidFill>
              </a:rPr>
              <a:t>AdS</a:t>
            </a:r>
            <a:r>
              <a:rPr kumimoji="1" lang="ja-JP" altLang="en-US" sz="2400" dirty="0" smtClean="0">
                <a:solidFill>
                  <a:srgbClr val="C00000"/>
                </a:solidFill>
              </a:rPr>
              <a:t>空間</a:t>
            </a:r>
            <a:endParaRPr kumimoji="1" lang="ja-JP" altLang="en-US" sz="2400" dirty="0">
              <a:solidFill>
                <a:srgbClr val="C00000"/>
              </a:solidFill>
            </a:endParaRPr>
          </a:p>
        </p:txBody>
      </p:sp>
      <p:sp>
        <p:nvSpPr>
          <p:cNvPr id="17" name="テキスト ボックス 16"/>
          <p:cNvSpPr txBox="1"/>
          <p:nvPr/>
        </p:nvSpPr>
        <p:spPr>
          <a:xfrm>
            <a:off x="2267744" y="4797152"/>
            <a:ext cx="800219" cy="461665"/>
          </a:xfrm>
          <a:prstGeom prst="rect">
            <a:avLst/>
          </a:prstGeom>
          <a:noFill/>
        </p:spPr>
        <p:txBody>
          <a:bodyPr wrap="none" rtlCol="0">
            <a:spAutoFit/>
          </a:bodyPr>
          <a:lstStyle/>
          <a:p>
            <a:r>
              <a:rPr lang="ja-JP" altLang="en-US" sz="2400" dirty="0" smtClean="0">
                <a:solidFill>
                  <a:srgbClr val="C00000"/>
                </a:solidFill>
              </a:rPr>
              <a:t>境界</a:t>
            </a:r>
            <a:endParaRPr kumimoji="1" lang="ja-JP" altLang="en-US" sz="2400" dirty="0">
              <a:solidFill>
                <a:srgbClr val="C00000"/>
              </a:solidFill>
            </a:endParaRPr>
          </a:p>
        </p:txBody>
      </p:sp>
      <p:sp>
        <p:nvSpPr>
          <p:cNvPr id="18" name="テキスト ボックス 17"/>
          <p:cNvSpPr txBox="1"/>
          <p:nvPr/>
        </p:nvSpPr>
        <p:spPr>
          <a:xfrm>
            <a:off x="3347864" y="6093296"/>
            <a:ext cx="3688830" cy="461665"/>
          </a:xfrm>
          <a:prstGeom prst="rect">
            <a:avLst/>
          </a:prstGeom>
          <a:noFill/>
        </p:spPr>
        <p:txBody>
          <a:bodyPr wrap="none" rtlCol="0">
            <a:spAutoFit/>
          </a:bodyPr>
          <a:lstStyle/>
          <a:p>
            <a:r>
              <a:rPr lang="en-US" altLang="ja-JP" sz="2400" dirty="0" smtClean="0">
                <a:solidFill>
                  <a:srgbClr val="C00000"/>
                </a:solidFill>
              </a:rPr>
              <a:t>UV   </a:t>
            </a:r>
            <a:r>
              <a:rPr lang="ja-JP" altLang="en-US" sz="2400" dirty="0" smtClean="0">
                <a:solidFill>
                  <a:srgbClr val="C00000"/>
                </a:solidFill>
              </a:rPr>
              <a:t>⇒   </a:t>
            </a:r>
            <a:r>
              <a:rPr lang="en-US" altLang="ja-JP" sz="2400" dirty="0" smtClean="0">
                <a:solidFill>
                  <a:srgbClr val="C00000"/>
                </a:solidFill>
              </a:rPr>
              <a:t>(</a:t>
            </a:r>
            <a:r>
              <a:rPr lang="ja-JP" altLang="en-US" sz="2400" dirty="0" smtClean="0">
                <a:solidFill>
                  <a:srgbClr val="C00000"/>
                </a:solidFill>
              </a:rPr>
              <a:t>繰りこみ群</a:t>
            </a:r>
            <a:r>
              <a:rPr lang="en-US" altLang="ja-JP" sz="2400" dirty="0" smtClean="0">
                <a:solidFill>
                  <a:srgbClr val="C00000"/>
                </a:solidFill>
              </a:rPr>
              <a:t>)  </a:t>
            </a:r>
            <a:r>
              <a:rPr lang="ja-JP" altLang="en-US" sz="2400" dirty="0" smtClean="0">
                <a:solidFill>
                  <a:srgbClr val="C00000"/>
                </a:solidFill>
              </a:rPr>
              <a:t>⇒  </a:t>
            </a:r>
            <a:r>
              <a:rPr lang="en-US" altLang="ja-JP" sz="2400" dirty="0" smtClean="0">
                <a:solidFill>
                  <a:srgbClr val="C00000"/>
                </a:solidFill>
              </a:rPr>
              <a:t>IR</a:t>
            </a:r>
            <a:endParaRPr kumimoji="1" lang="ja-JP" altLang="en-US" sz="2400" dirty="0">
              <a:solidFill>
                <a:srgbClr val="C00000"/>
              </a:solidFill>
            </a:endParaRPr>
          </a:p>
        </p:txBody>
      </p:sp>
      <p:sp>
        <p:nvSpPr>
          <p:cNvPr id="19" name="右矢印 18"/>
          <p:cNvSpPr/>
          <p:nvPr/>
        </p:nvSpPr>
        <p:spPr>
          <a:xfrm rot="19969983">
            <a:off x="1738964" y="5725444"/>
            <a:ext cx="1388901" cy="22177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95536" y="5589240"/>
            <a:ext cx="1501117" cy="830997"/>
          </a:xfrm>
          <a:prstGeom prst="rect">
            <a:avLst/>
          </a:prstGeom>
          <a:noFill/>
        </p:spPr>
        <p:txBody>
          <a:bodyPr wrap="none" rtlCol="0">
            <a:spAutoFit/>
          </a:bodyPr>
          <a:lstStyle/>
          <a:p>
            <a:r>
              <a:rPr kumimoji="1" lang="en-US" altLang="ja-JP" sz="2400" dirty="0" smtClean="0">
                <a:solidFill>
                  <a:srgbClr val="C00000"/>
                </a:solidFill>
              </a:rPr>
              <a:t>UV</a:t>
            </a:r>
            <a:r>
              <a:rPr kumimoji="1" lang="ja-JP" altLang="en-US" sz="2400" dirty="0" smtClean="0">
                <a:solidFill>
                  <a:srgbClr val="C00000"/>
                </a:solidFill>
              </a:rPr>
              <a:t>　</a:t>
            </a:r>
            <a:r>
              <a:rPr kumimoji="1" lang="en-US" altLang="ja-JP" sz="2400" dirty="0" smtClean="0">
                <a:solidFill>
                  <a:srgbClr val="C00000"/>
                </a:solidFill>
              </a:rPr>
              <a:t>cutoff</a:t>
            </a:r>
          </a:p>
          <a:p>
            <a:r>
              <a:rPr lang="ja-JP" altLang="en-US" sz="2400" dirty="0" smtClean="0">
                <a:solidFill>
                  <a:srgbClr val="C00000"/>
                </a:solidFill>
              </a:rPr>
              <a:t>　　</a:t>
            </a:r>
            <a:r>
              <a:rPr lang="en-US" altLang="ja-JP" sz="2400" smtClean="0">
                <a:solidFill>
                  <a:srgbClr val="C00000"/>
                </a:solidFill>
              </a:rPr>
              <a:t>z&gt;a</a:t>
            </a:r>
            <a:endParaRPr kumimoji="1" lang="ja-JP" altLang="en-US" sz="24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552" y="404664"/>
            <a:ext cx="8229600" cy="5721499"/>
          </a:xfrm>
        </p:spPr>
        <p:txBody>
          <a:bodyPr>
            <a:normAutofit/>
          </a:bodyPr>
          <a:lstStyle/>
          <a:p>
            <a:pPr>
              <a:buNone/>
            </a:pPr>
            <a:r>
              <a:rPr kumimoji="1" lang="ja-JP" altLang="en-US" sz="2400" dirty="0" smtClean="0"/>
              <a:t>ホログラフィーで最も重要な点は、二つの等価の理論で、次元</a:t>
            </a:r>
            <a:endParaRPr kumimoji="1" lang="en-US" altLang="ja-JP" sz="2400" dirty="0" smtClean="0"/>
          </a:p>
          <a:p>
            <a:pPr>
              <a:buNone/>
            </a:pPr>
            <a:r>
              <a:rPr kumimoji="1" lang="ja-JP" altLang="en-US" sz="2400" dirty="0" smtClean="0"/>
              <a:t>が変わることである。</a:t>
            </a:r>
            <a:r>
              <a:rPr lang="ja-JP" altLang="en-US" sz="2400" dirty="0" smtClean="0"/>
              <a:t>そこで次のような疑問が生じる。</a:t>
            </a:r>
            <a:endParaRPr lang="en-US" altLang="ja-JP" sz="2400" dirty="0" smtClean="0"/>
          </a:p>
          <a:p>
            <a:pPr>
              <a:buNone/>
            </a:pPr>
            <a:endParaRPr kumimoji="1" lang="en-US" altLang="ja-JP" sz="2400" dirty="0" smtClean="0"/>
          </a:p>
          <a:p>
            <a:pPr>
              <a:buNone/>
            </a:pPr>
            <a:r>
              <a:rPr lang="en-US" altLang="ja-JP" sz="2400" b="1" u="sng" dirty="0" smtClean="0">
                <a:solidFill>
                  <a:srgbClr val="C00000"/>
                </a:solidFill>
              </a:rPr>
              <a:t>Question</a:t>
            </a:r>
            <a:r>
              <a:rPr lang="en-US" altLang="ja-JP" sz="2400" dirty="0" smtClean="0">
                <a:solidFill>
                  <a:srgbClr val="C00000"/>
                </a:solidFill>
              </a:rPr>
              <a:t> </a:t>
            </a:r>
          </a:p>
          <a:p>
            <a:pPr>
              <a:buNone/>
            </a:pPr>
            <a:r>
              <a:rPr lang="en-US" altLang="ja-JP" sz="2400" dirty="0" smtClean="0">
                <a:solidFill>
                  <a:srgbClr val="C00000"/>
                </a:solidFill>
              </a:rPr>
              <a:t>(d+1)</a:t>
            </a:r>
            <a:r>
              <a:rPr lang="ja-JP" altLang="en-US" sz="2400" dirty="0" smtClean="0">
                <a:solidFill>
                  <a:srgbClr val="C00000"/>
                </a:solidFill>
              </a:rPr>
              <a:t>次元の共形場理論のある領域Ａの情報は、</a:t>
            </a:r>
            <a:endParaRPr lang="en-US" altLang="ja-JP" sz="2400" dirty="0" smtClean="0">
              <a:solidFill>
                <a:srgbClr val="C00000"/>
              </a:solidFill>
            </a:endParaRPr>
          </a:p>
          <a:p>
            <a:pPr>
              <a:buNone/>
            </a:pPr>
            <a:r>
              <a:rPr kumimoji="1" lang="en-US" altLang="ja-JP" sz="2400" dirty="0" smtClean="0">
                <a:solidFill>
                  <a:srgbClr val="C00000"/>
                </a:solidFill>
              </a:rPr>
              <a:t>(d+2)</a:t>
            </a:r>
            <a:r>
              <a:rPr kumimoji="1" lang="ja-JP" altLang="en-US" sz="2400" dirty="0" smtClean="0">
                <a:solidFill>
                  <a:srgbClr val="C00000"/>
                </a:solidFill>
              </a:rPr>
              <a:t>次元の</a:t>
            </a:r>
            <a:r>
              <a:rPr kumimoji="1" lang="en-US" altLang="ja-JP" sz="2400" dirty="0" err="1" smtClean="0">
                <a:solidFill>
                  <a:srgbClr val="C00000"/>
                </a:solidFill>
              </a:rPr>
              <a:t>AdS</a:t>
            </a:r>
            <a:r>
              <a:rPr lang="ja-JP" altLang="en-US" sz="2400" dirty="0" smtClean="0">
                <a:solidFill>
                  <a:srgbClr val="C00000"/>
                </a:solidFill>
              </a:rPr>
              <a:t>重力理論のどの部分に対応するのか？</a:t>
            </a:r>
            <a:endParaRPr lang="en-US" altLang="ja-JP" sz="2400" dirty="0" smtClean="0">
              <a:solidFill>
                <a:srgbClr val="C00000"/>
              </a:solidFill>
            </a:endParaRPr>
          </a:p>
          <a:p>
            <a:pPr>
              <a:buNone/>
            </a:pPr>
            <a:endParaRPr kumimoji="1" lang="en-US" altLang="ja-JP" sz="2400" dirty="0" smtClean="0">
              <a:solidFill>
                <a:srgbClr val="C00000"/>
              </a:solidFill>
            </a:endParaRPr>
          </a:p>
          <a:p>
            <a:pPr>
              <a:buNone/>
            </a:pPr>
            <a:endParaRPr kumimoji="1" lang="en-US" altLang="ja-JP" sz="2400" dirty="0" smtClean="0">
              <a:solidFill>
                <a:srgbClr val="C00000"/>
              </a:solidFill>
            </a:endParaRPr>
          </a:p>
          <a:p>
            <a:pPr>
              <a:buNone/>
            </a:pPr>
            <a:endParaRPr kumimoji="1" lang="ja-JP" altLang="en-US" sz="2400" dirty="0"/>
          </a:p>
        </p:txBody>
      </p:sp>
      <p:sp>
        <p:nvSpPr>
          <p:cNvPr id="4" name="平行四辺形 3"/>
          <p:cNvSpPr/>
          <p:nvPr/>
        </p:nvSpPr>
        <p:spPr>
          <a:xfrm rot="20548219">
            <a:off x="1250021" y="3702197"/>
            <a:ext cx="2225722" cy="2670042"/>
          </a:xfrm>
          <a:prstGeom prst="parallelogram">
            <a:avLst>
              <a:gd name="adj" fmla="val 36532"/>
            </a:avLst>
          </a:prstGeom>
          <a:solidFill>
            <a:srgbClr val="7030A0">
              <a:alpha val="1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フリーフォーム 4"/>
          <p:cNvSpPr/>
          <p:nvPr/>
        </p:nvSpPr>
        <p:spPr>
          <a:xfrm>
            <a:off x="3347864" y="3356992"/>
            <a:ext cx="3528392" cy="1393356"/>
          </a:xfrm>
          <a:custGeom>
            <a:avLst/>
            <a:gdLst>
              <a:gd name="connsiteX0" fmla="*/ 0 w 2590800"/>
              <a:gd name="connsiteY0" fmla="*/ 0 h 716280"/>
              <a:gd name="connsiteX1" fmla="*/ 381000 w 2590800"/>
              <a:gd name="connsiteY1" fmla="*/ 350520 h 716280"/>
              <a:gd name="connsiteX2" fmla="*/ 1219200 w 2590800"/>
              <a:gd name="connsiteY2" fmla="*/ 655320 h 716280"/>
              <a:gd name="connsiteX3" fmla="*/ 2590800 w 2590800"/>
              <a:gd name="connsiteY3" fmla="*/ 716280 h 716280"/>
            </a:gdLst>
            <a:ahLst/>
            <a:cxnLst>
              <a:cxn ang="0">
                <a:pos x="connsiteX0" y="connsiteY0"/>
              </a:cxn>
              <a:cxn ang="0">
                <a:pos x="connsiteX1" y="connsiteY1"/>
              </a:cxn>
              <a:cxn ang="0">
                <a:pos x="connsiteX2" y="connsiteY2"/>
              </a:cxn>
              <a:cxn ang="0">
                <a:pos x="connsiteX3" y="connsiteY3"/>
              </a:cxn>
            </a:cxnLst>
            <a:rect l="l" t="t" r="r" b="b"/>
            <a:pathLst>
              <a:path w="2590800" h="716280">
                <a:moveTo>
                  <a:pt x="0" y="0"/>
                </a:moveTo>
                <a:cubicBezTo>
                  <a:pt x="88900" y="120650"/>
                  <a:pt x="177800" y="241300"/>
                  <a:pt x="381000" y="350520"/>
                </a:cubicBezTo>
                <a:cubicBezTo>
                  <a:pt x="584200" y="459740"/>
                  <a:pt x="850900" y="594360"/>
                  <a:pt x="1219200" y="655320"/>
                </a:cubicBezTo>
                <a:cubicBezTo>
                  <a:pt x="1587500" y="716280"/>
                  <a:pt x="2089150" y="716280"/>
                  <a:pt x="2590800" y="716280"/>
                </a:cubicBez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リーフォーム 5"/>
          <p:cNvSpPr/>
          <p:nvPr/>
        </p:nvSpPr>
        <p:spPr>
          <a:xfrm flipV="1">
            <a:off x="3347864" y="5014404"/>
            <a:ext cx="3528392" cy="1438932"/>
          </a:xfrm>
          <a:custGeom>
            <a:avLst/>
            <a:gdLst>
              <a:gd name="connsiteX0" fmla="*/ 0 w 2590800"/>
              <a:gd name="connsiteY0" fmla="*/ 0 h 716280"/>
              <a:gd name="connsiteX1" fmla="*/ 381000 w 2590800"/>
              <a:gd name="connsiteY1" fmla="*/ 350520 h 716280"/>
              <a:gd name="connsiteX2" fmla="*/ 1219200 w 2590800"/>
              <a:gd name="connsiteY2" fmla="*/ 655320 h 716280"/>
              <a:gd name="connsiteX3" fmla="*/ 2590800 w 2590800"/>
              <a:gd name="connsiteY3" fmla="*/ 716280 h 716280"/>
            </a:gdLst>
            <a:ahLst/>
            <a:cxnLst>
              <a:cxn ang="0">
                <a:pos x="connsiteX0" y="connsiteY0"/>
              </a:cxn>
              <a:cxn ang="0">
                <a:pos x="connsiteX1" y="connsiteY1"/>
              </a:cxn>
              <a:cxn ang="0">
                <a:pos x="connsiteX2" y="connsiteY2"/>
              </a:cxn>
              <a:cxn ang="0">
                <a:pos x="connsiteX3" y="connsiteY3"/>
              </a:cxn>
            </a:cxnLst>
            <a:rect l="l" t="t" r="r" b="b"/>
            <a:pathLst>
              <a:path w="2590800" h="716280">
                <a:moveTo>
                  <a:pt x="0" y="0"/>
                </a:moveTo>
                <a:cubicBezTo>
                  <a:pt x="88900" y="120650"/>
                  <a:pt x="177800" y="241300"/>
                  <a:pt x="381000" y="350520"/>
                </a:cubicBezTo>
                <a:cubicBezTo>
                  <a:pt x="584200" y="459740"/>
                  <a:pt x="850900" y="594360"/>
                  <a:pt x="1219200" y="655320"/>
                </a:cubicBezTo>
                <a:cubicBezTo>
                  <a:pt x="1587500" y="716280"/>
                  <a:pt x="2089150" y="716280"/>
                  <a:pt x="2590800" y="716280"/>
                </a:cubicBez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楕円 6"/>
          <p:cNvSpPr/>
          <p:nvPr/>
        </p:nvSpPr>
        <p:spPr>
          <a:xfrm>
            <a:off x="2123728" y="4365104"/>
            <a:ext cx="648072"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453640" y="4358640"/>
            <a:ext cx="1573024" cy="1158240"/>
          </a:xfrm>
          <a:custGeom>
            <a:avLst/>
            <a:gdLst>
              <a:gd name="connsiteX0" fmla="*/ 0 w 1645920"/>
              <a:gd name="connsiteY0" fmla="*/ 0 h 1158240"/>
              <a:gd name="connsiteX1" fmla="*/ 1234440 w 1645920"/>
              <a:gd name="connsiteY1" fmla="*/ 182880 h 1158240"/>
              <a:gd name="connsiteX2" fmla="*/ 1569720 w 1645920"/>
              <a:gd name="connsiteY2" fmla="*/ 502920 h 1158240"/>
              <a:gd name="connsiteX3" fmla="*/ 1386840 w 1645920"/>
              <a:gd name="connsiteY3" fmla="*/ 822960 h 1158240"/>
              <a:gd name="connsiteX4" fmla="*/ 15240 w 1645920"/>
              <a:gd name="connsiteY4" fmla="*/ 1158240 h 1158240"/>
              <a:gd name="connsiteX0" fmla="*/ 0 w 1573024"/>
              <a:gd name="connsiteY0" fmla="*/ 0 h 1158240"/>
              <a:gd name="connsiteX1" fmla="*/ 1234440 w 1573024"/>
              <a:gd name="connsiteY1" fmla="*/ 182880 h 1158240"/>
              <a:gd name="connsiteX2" fmla="*/ 1569720 w 1573024"/>
              <a:gd name="connsiteY2" fmla="*/ 502920 h 1158240"/>
              <a:gd name="connsiteX3" fmla="*/ 1254264 w 1573024"/>
              <a:gd name="connsiteY3" fmla="*/ 870560 h 1158240"/>
              <a:gd name="connsiteX4" fmla="*/ 15240 w 1573024"/>
              <a:gd name="connsiteY4" fmla="*/ 1158240 h 115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024" h="1158240">
                <a:moveTo>
                  <a:pt x="0" y="0"/>
                </a:moveTo>
                <a:cubicBezTo>
                  <a:pt x="486410" y="49530"/>
                  <a:pt x="972820" y="99060"/>
                  <a:pt x="1234440" y="182880"/>
                </a:cubicBezTo>
                <a:cubicBezTo>
                  <a:pt x="1496060" y="266700"/>
                  <a:pt x="1566416" y="388307"/>
                  <a:pt x="1569720" y="502920"/>
                </a:cubicBezTo>
                <a:cubicBezTo>
                  <a:pt x="1573024" y="617533"/>
                  <a:pt x="1513344" y="761340"/>
                  <a:pt x="1254264" y="870560"/>
                </a:cubicBezTo>
                <a:cubicBezTo>
                  <a:pt x="995184" y="979780"/>
                  <a:pt x="571500" y="1045210"/>
                  <a:pt x="15240" y="1158240"/>
                </a:cubicBez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267744" y="4725144"/>
            <a:ext cx="362600" cy="461665"/>
          </a:xfrm>
          <a:prstGeom prst="rect">
            <a:avLst/>
          </a:prstGeom>
          <a:noFill/>
        </p:spPr>
        <p:txBody>
          <a:bodyPr wrap="none" rtlCol="0">
            <a:spAutoFit/>
          </a:bodyPr>
          <a:lstStyle/>
          <a:p>
            <a:r>
              <a:rPr kumimoji="1" lang="en-US" altLang="ja-JP" sz="2400" dirty="0" smtClean="0"/>
              <a:t>A</a:t>
            </a:r>
            <a:endParaRPr kumimoji="1" lang="ja-JP" altLang="en-US" sz="2400" dirty="0"/>
          </a:p>
        </p:txBody>
      </p:sp>
      <p:graphicFrame>
        <p:nvGraphicFramePr>
          <p:cNvPr id="43010" name="Object 2"/>
          <p:cNvGraphicFramePr>
            <a:graphicFrameLocks noChangeAspect="1"/>
          </p:cNvGraphicFramePr>
          <p:nvPr/>
        </p:nvGraphicFramePr>
        <p:xfrm>
          <a:off x="3203848" y="4581127"/>
          <a:ext cx="419424" cy="648073"/>
        </p:xfrm>
        <a:graphic>
          <a:graphicData uri="http://schemas.openxmlformats.org/presentationml/2006/ole">
            <mc:AlternateContent xmlns:mc="http://schemas.openxmlformats.org/markup-compatibility/2006">
              <mc:Choice xmlns:v="urn:schemas-microsoft-com:vml" Requires="v">
                <p:oleObj spid="_x0000_s43011" name="数式" r:id="rId4" imgW="114120" imgH="177480" progId="Equation.3">
                  <p:embed/>
                </p:oleObj>
              </mc:Choice>
              <mc:Fallback>
                <p:oleObj name="数式" r:id="rId4" imgW="11412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581127"/>
                        <a:ext cx="419424" cy="648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normAutofit/>
          </a:bodyPr>
          <a:lstStyle/>
          <a:p>
            <a:pPr>
              <a:buNone/>
            </a:pPr>
            <a:r>
              <a:rPr kumimoji="1" lang="ja-JP" altLang="en-US" sz="2400" dirty="0" smtClean="0"/>
              <a:t>議論を明確にするために、次のような量を考える。</a:t>
            </a:r>
            <a:endParaRPr kumimoji="1" lang="en-US" altLang="ja-JP" sz="2400" dirty="0" smtClean="0"/>
          </a:p>
          <a:p>
            <a:pPr>
              <a:buNone/>
            </a:pPr>
            <a:endParaRPr lang="en-US" altLang="ja-JP" sz="2400" dirty="0" smtClean="0"/>
          </a:p>
          <a:p>
            <a:pPr>
              <a:buNone/>
            </a:pPr>
            <a:r>
              <a:rPr lang="ja-JP" altLang="en-US" sz="2400" dirty="0" smtClean="0"/>
              <a:t>空間を</a:t>
            </a:r>
            <a:r>
              <a:rPr lang="en-US" altLang="ja-JP" sz="2400" dirty="0" smtClean="0"/>
              <a:t>A</a:t>
            </a:r>
            <a:r>
              <a:rPr lang="ja-JP" altLang="en-US" sz="2400" dirty="0" smtClean="0"/>
              <a:t>と</a:t>
            </a:r>
            <a:r>
              <a:rPr lang="en-US" altLang="ja-JP" sz="2400" dirty="0" smtClean="0"/>
              <a:t>B</a:t>
            </a:r>
            <a:r>
              <a:rPr lang="ja-JP" altLang="en-US" sz="2400" dirty="0" smtClean="0"/>
              <a:t>に分けたとする。そのとき、観測者は、</a:t>
            </a:r>
            <a:r>
              <a:rPr lang="en-US" altLang="ja-JP" sz="2400" dirty="0" smtClean="0"/>
              <a:t>B</a:t>
            </a:r>
            <a:r>
              <a:rPr lang="ja-JP" altLang="en-US" sz="2400" dirty="0" smtClean="0"/>
              <a:t>に関する情</a:t>
            </a:r>
            <a:endParaRPr lang="en-US" altLang="ja-JP" sz="2400" dirty="0" smtClean="0"/>
          </a:p>
          <a:p>
            <a:pPr>
              <a:buNone/>
            </a:pPr>
            <a:r>
              <a:rPr lang="ja-JP" altLang="en-US" sz="2400" dirty="0" smtClean="0"/>
              <a:t>報を得ることができないとする。その場合に、生じる情報の不確</a:t>
            </a:r>
            <a:endParaRPr lang="en-US" altLang="ja-JP" sz="2400" dirty="0" smtClean="0"/>
          </a:p>
          <a:p>
            <a:pPr>
              <a:buNone/>
            </a:pPr>
            <a:r>
              <a:rPr lang="ja-JP" altLang="en-US" sz="2400" dirty="0" smtClean="0"/>
              <a:t>定性は、エントロピーとして見積もれる。</a:t>
            </a:r>
            <a:endParaRPr kumimoji="1" lang="en-US" altLang="ja-JP" sz="2400" dirty="0" smtClean="0"/>
          </a:p>
          <a:p>
            <a:pPr>
              <a:buNone/>
            </a:pPr>
            <a:endParaRPr lang="en-US" altLang="ja-JP" sz="2400" dirty="0" smtClean="0"/>
          </a:p>
          <a:p>
            <a:pPr>
              <a:buNone/>
            </a:pPr>
            <a:r>
              <a:rPr lang="ja-JP" altLang="en-US" sz="2400" dirty="0" smtClean="0"/>
              <a:t>このようなエントロピーは、量子多体系において、</a:t>
            </a:r>
            <a:endParaRPr lang="en-US" altLang="ja-JP" sz="2400" dirty="0" smtClean="0"/>
          </a:p>
          <a:p>
            <a:pPr>
              <a:buNone/>
            </a:pPr>
            <a:r>
              <a:rPr lang="ja-JP" altLang="en-US" sz="2400" dirty="0" smtClean="0">
                <a:solidFill>
                  <a:srgbClr val="C00000"/>
                </a:solidFill>
              </a:rPr>
              <a:t>エンタングルメント・エントロピー</a:t>
            </a:r>
            <a:r>
              <a:rPr lang="ja-JP" altLang="en-US" sz="2400" dirty="0" smtClean="0"/>
              <a:t>と呼ばれる。</a:t>
            </a:r>
            <a:endParaRPr lang="en-US" altLang="ja-JP" sz="2400" dirty="0" smtClean="0"/>
          </a:p>
          <a:p>
            <a:pPr>
              <a:buNone/>
            </a:pPr>
            <a:endParaRPr lang="en-US" altLang="ja-JP" sz="2400" dirty="0" smtClean="0"/>
          </a:p>
          <a:p>
            <a:pPr>
              <a:buNone/>
            </a:pPr>
            <a:endParaRPr lang="en-US" altLang="ja-JP" sz="2400" dirty="0" smtClean="0"/>
          </a:p>
        </p:txBody>
      </p:sp>
      <p:graphicFrame>
        <p:nvGraphicFramePr>
          <p:cNvPr id="44034" name="Object 2"/>
          <p:cNvGraphicFramePr>
            <a:graphicFrameLocks noChangeAspect="1"/>
          </p:cNvGraphicFramePr>
          <p:nvPr/>
        </p:nvGraphicFramePr>
        <p:xfrm>
          <a:off x="971600" y="4365104"/>
          <a:ext cx="3772024" cy="1309783"/>
        </p:xfrm>
        <a:graphic>
          <a:graphicData uri="http://schemas.openxmlformats.org/presentationml/2006/ole">
            <mc:AlternateContent xmlns:mc="http://schemas.openxmlformats.org/markup-compatibility/2006">
              <mc:Choice xmlns:v="urn:schemas-microsoft-com:vml" Requires="v">
                <p:oleObj spid="_x0000_s44036" name="数式" r:id="rId4" imgW="1307880" imgH="457200" progId="Equation.3">
                  <p:embed/>
                </p:oleObj>
              </mc:Choice>
              <mc:Fallback>
                <p:oleObj name="数式" r:id="rId4" imgW="130788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365104"/>
                        <a:ext cx="3772024" cy="1309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平行四辺形 3"/>
          <p:cNvSpPr/>
          <p:nvPr/>
        </p:nvSpPr>
        <p:spPr>
          <a:xfrm rot="5400000">
            <a:off x="5799009" y="3930183"/>
            <a:ext cx="1800200" cy="2670042"/>
          </a:xfrm>
          <a:prstGeom prst="parallelogram">
            <a:avLst>
              <a:gd name="adj" fmla="val 0"/>
            </a:avLst>
          </a:prstGeom>
          <a:solidFill>
            <a:srgbClr val="7030A0">
              <a:alpha val="1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p:cNvSpPr/>
          <p:nvPr/>
        </p:nvSpPr>
        <p:spPr>
          <a:xfrm>
            <a:off x="6012160" y="4725144"/>
            <a:ext cx="1224136" cy="1080120"/>
          </a:xfrm>
          <a:prstGeom prst="ellipse">
            <a:avLst/>
          </a:prstGeom>
          <a:solidFill>
            <a:srgbClr val="C00000">
              <a:alpha val="1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423888" y="4941168"/>
            <a:ext cx="452368" cy="646331"/>
          </a:xfrm>
          <a:prstGeom prst="rect">
            <a:avLst/>
          </a:prstGeom>
          <a:noFill/>
        </p:spPr>
        <p:txBody>
          <a:bodyPr wrap="none" rtlCol="0">
            <a:spAutoFit/>
          </a:bodyPr>
          <a:lstStyle/>
          <a:p>
            <a:r>
              <a:rPr kumimoji="1" lang="en-US" altLang="ja-JP" sz="3600" dirty="0" smtClean="0"/>
              <a:t>A</a:t>
            </a:r>
            <a:endParaRPr kumimoji="1" lang="ja-JP" altLang="en-US" sz="3600" dirty="0"/>
          </a:p>
        </p:txBody>
      </p:sp>
      <p:sp>
        <p:nvSpPr>
          <p:cNvPr id="7" name="テキスト ボックス 6"/>
          <p:cNvSpPr txBox="1"/>
          <p:nvPr/>
        </p:nvSpPr>
        <p:spPr>
          <a:xfrm>
            <a:off x="7380312" y="4437112"/>
            <a:ext cx="436338" cy="646331"/>
          </a:xfrm>
          <a:prstGeom prst="rect">
            <a:avLst/>
          </a:prstGeom>
          <a:noFill/>
        </p:spPr>
        <p:txBody>
          <a:bodyPr wrap="none" rtlCol="0">
            <a:spAutoFit/>
          </a:bodyPr>
          <a:lstStyle/>
          <a:p>
            <a:r>
              <a:rPr kumimoji="1" lang="en-US" altLang="ja-JP" sz="3600" dirty="0" smtClean="0"/>
              <a:t>B</a:t>
            </a:r>
            <a:endParaRPr kumimoji="1" lang="ja-JP" altLang="en-US" sz="3600" dirty="0"/>
          </a:p>
        </p:txBody>
      </p:sp>
      <p:graphicFrame>
        <p:nvGraphicFramePr>
          <p:cNvPr id="44035" name="Object 3"/>
          <p:cNvGraphicFramePr>
            <a:graphicFrameLocks noChangeAspect="1"/>
          </p:cNvGraphicFramePr>
          <p:nvPr/>
        </p:nvGraphicFramePr>
        <p:xfrm>
          <a:off x="5652120" y="3861048"/>
          <a:ext cx="1944216" cy="449109"/>
        </p:xfrm>
        <a:graphic>
          <a:graphicData uri="http://schemas.openxmlformats.org/presentationml/2006/ole">
            <mc:AlternateContent xmlns:mc="http://schemas.openxmlformats.org/markup-compatibility/2006">
              <mc:Choice xmlns:v="urn:schemas-microsoft-com:vml" Requires="v">
                <p:oleObj spid="_x0000_s44037" name="数式" r:id="rId6" imgW="927000" imgH="215640" progId="Equation.3">
                  <p:embed/>
                </p:oleObj>
              </mc:Choice>
              <mc:Fallback>
                <p:oleObj name="数式" r:id="rId6" imgW="92700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3861048"/>
                        <a:ext cx="1944216" cy="4491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5436096" y="6207695"/>
            <a:ext cx="2952328" cy="461665"/>
          </a:xfrm>
          <a:prstGeom prst="rect">
            <a:avLst/>
          </a:prstGeom>
          <a:noFill/>
        </p:spPr>
        <p:txBody>
          <a:bodyPr wrap="square" rtlCol="0">
            <a:spAutoFit/>
          </a:bodyPr>
          <a:lstStyle/>
          <a:p>
            <a:r>
              <a:rPr kumimoji="1" lang="en-US" altLang="ja-JP" sz="2400" dirty="0" smtClean="0"/>
              <a:t>CFT</a:t>
            </a:r>
            <a:r>
              <a:rPr kumimoji="1" lang="ja-JP" altLang="en-US" sz="2400" dirty="0" smtClean="0"/>
              <a:t>の時間一定面</a:t>
            </a:r>
            <a:endParaRPr kumimoji="1" lang="ja-JP" alt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385763" y="549275"/>
            <a:ext cx="7499350" cy="504825"/>
          </a:xfrm>
        </p:spPr>
        <p:txBody>
          <a:bodyPr/>
          <a:lstStyle/>
          <a:p>
            <a:pPr algn="l" eaLnBrk="1" hangingPunct="1"/>
            <a:r>
              <a:rPr lang="ja-JP" altLang="en-US" sz="2400" b="1" u="sng" smtClean="0">
                <a:solidFill>
                  <a:srgbClr val="660066"/>
                </a:solidFill>
              </a:rPr>
              <a:t>簡単な例</a:t>
            </a:r>
            <a:r>
              <a:rPr lang="ja-JP" altLang="en-US" sz="2400" smtClean="0">
                <a:solidFill>
                  <a:srgbClr val="660066"/>
                </a:solidFill>
              </a:rPr>
              <a:t> </a:t>
            </a:r>
            <a:r>
              <a:rPr lang="en-US" altLang="ja-JP" sz="2400" smtClean="0">
                <a:solidFill>
                  <a:srgbClr val="660066"/>
                </a:solidFill>
              </a:rPr>
              <a:t>: </a:t>
            </a:r>
            <a:r>
              <a:rPr lang="ja-JP" altLang="en-US" sz="2400" smtClean="0">
                <a:solidFill>
                  <a:srgbClr val="660066"/>
                </a:solidFill>
              </a:rPr>
              <a:t>　スピン</a:t>
            </a:r>
            <a:r>
              <a:rPr lang="en-US" altLang="ja-JP" sz="2400" smtClean="0">
                <a:solidFill>
                  <a:srgbClr val="660066"/>
                </a:solidFill>
              </a:rPr>
              <a:t>1/2</a:t>
            </a:r>
            <a:r>
              <a:rPr lang="ja-JP" altLang="en-US" sz="2400" smtClean="0">
                <a:solidFill>
                  <a:srgbClr val="660066"/>
                </a:solidFill>
              </a:rPr>
              <a:t>を持つ二つの粒子系（</a:t>
            </a:r>
            <a:r>
              <a:rPr lang="en-US" altLang="ja-JP" sz="2400" smtClean="0">
                <a:solidFill>
                  <a:srgbClr val="660066"/>
                </a:solidFill>
              </a:rPr>
              <a:t>2 qubit)</a:t>
            </a:r>
            <a:endParaRPr lang="en-US" altLang="ja-JP" sz="2400" b="1" u="sng" smtClean="0">
              <a:solidFill>
                <a:srgbClr val="660066"/>
              </a:solidFill>
            </a:endParaRPr>
          </a:p>
        </p:txBody>
      </p:sp>
      <p:sp>
        <p:nvSpPr>
          <p:cNvPr id="195587" name="Rectangle 3"/>
          <p:cNvSpPr>
            <a:spLocks noGrp="1" noChangeArrowheads="1"/>
          </p:cNvSpPr>
          <p:nvPr>
            <p:ph type="body" idx="1"/>
          </p:nvPr>
        </p:nvSpPr>
        <p:spPr>
          <a:xfrm>
            <a:off x="457200" y="1125538"/>
            <a:ext cx="8229600" cy="5000625"/>
          </a:xfrm>
        </p:spPr>
        <p:txBody>
          <a:bodyPr/>
          <a:lstStyle/>
          <a:p>
            <a:pPr eaLnBrk="1" hangingPunct="1">
              <a:buFontTx/>
              <a:buNone/>
            </a:pPr>
            <a:endParaRPr lang="en-US" altLang="ja-JP" sz="2400" smtClean="0">
              <a:solidFill>
                <a:schemeClr val="accent2"/>
              </a:solidFill>
            </a:endParaRPr>
          </a:p>
          <a:p>
            <a:pPr eaLnBrk="1" hangingPunct="1">
              <a:buFontTx/>
              <a:buNone/>
            </a:pPr>
            <a:endParaRPr lang="en-US" altLang="ja-JP" sz="2400" smtClean="0">
              <a:solidFill>
                <a:schemeClr val="accent2"/>
              </a:solidFill>
            </a:endParaRPr>
          </a:p>
          <a:p>
            <a:pPr eaLnBrk="1" hangingPunct="1">
              <a:buFontTx/>
              <a:buNone/>
            </a:pPr>
            <a:endParaRPr lang="en-US" altLang="ja-JP" smtClean="0">
              <a:solidFill>
                <a:schemeClr val="accent2"/>
              </a:solidFill>
            </a:endParaRPr>
          </a:p>
          <a:p>
            <a:pPr eaLnBrk="1" hangingPunct="1">
              <a:buFontTx/>
              <a:buNone/>
            </a:pPr>
            <a:endParaRPr lang="en-US" altLang="ja-JP" smtClean="0">
              <a:solidFill>
                <a:schemeClr val="accent2"/>
              </a:solidFill>
            </a:endParaRPr>
          </a:p>
        </p:txBody>
      </p:sp>
      <p:graphicFrame>
        <p:nvGraphicFramePr>
          <p:cNvPr id="195588" name="Object 4"/>
          <p:cNvGraphicFramePr>
            <a:graphicFrameLocks noChangeAspect="1"/>
          </p:cNvGraphicFramePr>
          <p:nvPr/>
        </p:nvGraphicFramePr>
        <p:xfrm>
          <a:off x="468313" y="1322388"/>
          <a:ext cx="5616575" cy="882650"/>
        </p:xfrm>
        <a:graphic>
          <a:graphicData uri="http://schemas.openxmlformats.org/presentationml/2006/ole">
            <mc:AlternateContent xmlns:mc="http://schemas.openxmlformats.org/markup-compatibility/2006">
              <mc:Choice xmlns:v="urn:schemas-microsoft-com:vml" Requires="v">
                <p:oleObj spid="_x0000_s45062" name="数式" r:id="rId4" imgW="2679480" imgH="393480" progId="Equation.3">
                  <p:embed/>
                </p:oleObj>
              </mc:Choice>
              <mc:Fallback>
                <p:oleObj name="数式" r:id="rId4" imgW="26794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322388"/>
                        <a:ext cx="5616575"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589" name="Object 5"/>
          <p:cNvGraphicFramePr>
            <a:graphicFrameLocks noChangeAspect="1"/>
          </p:cNvGraphicFramePr>
          <p:nvPr/>
        </p:nvGraphicFramePr>
        <p:xfrm>
          <a:off x="395288" y="3860800"/>
          <a:ext cx="5905500" cy="681038"/>
        </p:xfrm>
        <a:graphic>
          <a:graphicData uri="http://schemas.openxmlformats.org/presentationml/2006/ole">
            <mc:AlternateContent xmlns:mc="http://schemas.openxmlformats.org/markup-compatibility/2006">
              <mc:Choice xmlns:v="urn:schemas-microsoft-com:vml" Requires="v">
                <p:oleObj spid="_x0000_s45063" name="数式" r:id="rId6" imgW="2717640" imgH="291960" progId="Equation.3">
                  <p:embed/>
                </p:oleObj>
              </mc:Choice>
              <mc:Fallback>
                <p:oleObj name="数式" r:id="rId6" imgW="2717640" imgH="29196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860800"/>
                        <a:ext cx="59055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590" name="Oval 6"/>
          <p:cNvSpPr>
            <a:spLocks noChangeArrowheads="1"/>
          </p:cNvSpPr>
          <p:nvPr/>
        </p:nvSpPr>
        <p:spPr bwMode="auto">
          <a:xfrm>
            <a:off x="1258888" y="2498725"/>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591" name="AutoShape 7"/>
          <p:cNvSpPr>
            <a:spLocks noChangeArrowheads="1"/>
          </p:cNvSpPr>
          <p:nvPr/>
        </p:nvSpPr>
        <p:spPr bwMode="auto">
          <a:xfrm>
            <a:off x="1403350" y="2209800"/>
            <a:ext cx="142875" cy="865188"/>
          </a:xfrm>
          <a:prstGeom prst="upArrow">
            <a:avLst>
              <a:gd name="adj1" fmla="val 50000"/>
              <a:gd name="adj2" fmla="val 151389"/>
            </a:avLst>
          </a:prstGeom>
          <a:solidFill>
            <a:srgbClr val="FF0000"/>
          </a:solidFill>
          <a:ln w="9525">
            <a:solidFill>
              <a:schemeClr val="tx1"/>
            </a:solidFill>
            <a:miter lim="800000"/>
            <a:headEnd/>
            <a:tailEnd/>
          </a:ln>
        </p:spPr>
        <p:txBody>
          <a:bodyPr vert="eaVert" wrap="none" anchor="ctr"/>
          <a:lstStyle/>
          <a:p>
            <a:endParaRPr lang="ja-JP" altLang="en-US"/>
          </a:p>
        </p:txBody>
      </p:sp>
      <p:sp>
        <p:nvSpPr>
          <p:cNvPr id="195592" name="AutoShape 8"/>
          <p:cNvSpPr>
            <a:spLocks noChangeArrowheads="1"/>
          </p:cNvSpPr>
          <p:nvPr/>
        </p:nvSpPr>
        <p:spPr bwMode="auto">
          <a:xfrm>
            <a:off x="2700338" y="2643188"/>
            <a:ext cx="576262" cy="215900"/>
          </a:xfrm>
          <a:prstGeom prst="rightArrow">
            <a:avLst>
              <a:gd name="adj1" fmla="val 50000"/>
              <a:gd name="adj2" fmla="val 66728"/>
            </a:avLst>
          </a:prstGeom>
          <a:solidFill>
            <a:srgbClr val="00FFFF"/>
          </a:solidFill>
          <a:ln w="9525">
            <a:noFill/>
            <a:miter lim="800000"/>
            <a:headEnd/>
            <a:tailEnd/>
          </a:ln>
        </p:spPr>
        <p:txBody>
          <a:bodyPr wrap="none" anchor="ctr"/>
          <a:lstStyle/>
          <a:p>
            <a:endParaRPr lang="ja-JP" altLang="en-US"/>
          </a:p>
        </p:txBody>
      </p:sp>
      <p:sp>
        <p:nvSpPr>
          <p:cNvPr id="195593" name="Oval 9"/>
          <p:cNvSpPr>
            <a:spLocks noChangeArrowheads="1"/>
          </p:cNvSpPr>
          <p:nvPr/>
        </p:nvSpPr>
        <p:spPr bwMode="auto">
          <a:xfrm>
            <a:off x="1979613" y="2498725"/>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594" name="Text Box 10"/>
          <p:cNvSpPr txBox="1">
            <a:spLocks noChangeArrowheads="1"/>
          </p:cNvSpPr>
          <p:nvPr/>
        </p:nvSpPr>
        <p:spPr bwMode="auto">
          <a:xfrm>
            <a:off x="2028825" y="2859088"/>
            <a:ext cx="382588" cy="519112"/>
          </a:xfrm>
          <a:prstGeom prst="rect">
            <a:avLst/>
          </a:prstGeom>
          <a:noFill/>
          <a:ln w="9525">
            <a:noFill/>
            <a:miter lim="800000"/>
            <a:headEnd/>
            <a:tailEnd/>
          </a:ln>
        </p:spPr>
        <p:txBody>
          <a:bodyPr wrap="none">
            <a:spAutoFit/>
          </a:bodyPr>
          <a:lstStyle/>
          <a:p>
            <a:r>
              <a:rPr lang="en-US" altLang="ja-JP" sz="2800">
                <a:solidFill>
                  <a:srgbClr val="CC0000"/>
                </a:solidFill>
              </a:rPr>
              <a:t>?</a:t>
            </a:r>
          </a:p>
        </p:txBody>
      </p:sp>
      <p:sp>
        <p:nvSpPr>
          <p:cNvPr id="195595" name="Oval 11"/>
          <p:cNvSpPr>
            <a:spLocks noChangeArrowheads="1"/>
          </p:cNvSpPr>
          <p:nvPr/>
        </p:nvSpPr>
        <p:spPr bwMode="auto">
          <a:xfrm>
            <a:off x="3730625" y="2498725"/>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596" name="AutoShape 12"/>
          <p:cNvSpPr>
            <a:spLocks noChangeArrowheads="1"/>
          </p:cNvSpPr>
          <p:nvPr/>
        </p:nvSpPr>
        <p:spPr bwMode="auto">
          <a:xfrm>
            <a:off x="3875088" y="2209800"/>
            <a:ext cx="142875" cy="865188"/>
          </a:xfrm>
          <a:prstGeom prst="upArrow">
            <a:avLst>
              <a:gd name="adj1" fmla="val 50000"/>
              <a:gd name="adj2" fmla="val 151389"/>
            </a:avLst>
          </a:prstGeom>
          <a:solidFill>
            <a:srgbClr val="FF0000"/>
          </a:solidFill>
          <a:ln w="9525">
            <a:solidFill>
              <a:schemeClr val="tx1"/>
            </a:solidFill>
            <a:miter lim="800000"/>
            <a:headEnd/>
            <a:tailEnd/>
          </a:ln>
        </p:spPr>
        <p:txBody>
          <a:bodyPr vert="eaVert" wrap="none" anchor="ctr"/>
          <a:lstStyle/>
          <a:p>
            <a:endParaRPr lang="ja-JP" altLang="en-US"/>
          </a:p>
        </p:txBody>
      </p:sp>
      <p:sp>
        <p:nvSpPr>
          <p:cNvPr id="195597" name="Oval 13"/>
          <p:cNvSpPr>
            <a:spLocks noChangeArrowheads="1"/>
          </p:cNvSpPr>
          <p:nvPr/>
        </p:nvSpPr>
        <p:spPr bwMode="auto">
          <a:xfrm>
            <a:off x="4451350" y="2498725"/>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598" name="Text Box 14"/>
          <p:cNvSpPr txBox="1">
            <a:spLocks noChangeArrowheads="1"/>
          </p:cNvSpPr>
          <p:nvPr/>
        </p:nvSpPr>
        <p:spPr bwMode="auto">
          <a:xfrm>
            <a:off x="4500563" y="2859088"/>
            <a:ext cx="382587" cy="519112"/>
          </a:xfrm>
          <a:prstGeom prst="rect">
            <a:avLst/>
          </a:prstGeom>
          <a:noFill/>
          <a:ln w="9525">
            <a:noFill/>
            <a:miter lim="800000"/>
            <a:headEnd/>
            <a:tailEnd/>
          </a:ln>
        </p:spPr>
        <p:txBody>
          <a:bodyPr wrap="none">
            <a:spAutoFit/>
          </a:bodyPr>
          <a:lstStyle/>
          <a:p>
            <a:r>
              <a:rPr lang="en-US" altLang="ja-JP" sz="2800">
                <a:solidFill>
                  <a:srgbClr val="CC0000"/>
                </a:solidFill>
              </a:rPr>
              <a:t>?</a:t>
            </a:r>
          </a:p>
        </p:txBody>
      </p:sp>
      <p:sp>
        <p:nvSpPr>
          <p:cNvPr id="195599" name="Oval 15"/>
          <p:cNvSpPr>
            <a:spLocks noChangeArrowheads="1"/>
          </p:cNvSpPr>
          <p:nvPr/>
        </p:nvSpPr>
        <p:spPr bwMode="auto">
          <a:xfrm>
            <a:off x="1293813" y="4943475"/>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600" name="AutoShape 16"/>
          <p:cNvSpPr>
            <a:spLocks noChangeArrowheads="1"/>
          </p:cNvSpPr>
          <p:nvPr/>
        </p:nvSpPr>
        <p:spPr bwMode="auto">
          <a:xfrm>
            <a:off x="1438275" y="4654550"/>
            <a:ext cx="142875" cy="865188"/>
          </a:xfrm>
          <a:prstGeom prst="upArrow">
            <a:avLst>
              <a:gd name="adj1" fmla="val 50000"/>
              <a:gd name="adj2" fmla="val 151389"/>
            </a:avLst>
          </a:prstGeom>
          <a:solidFill>
            <a:srgbClr val="FF0000"/>
          </a:solidFill>
          <a:ln w="9525">
            <a:solidFill>
              <a:schemeClr val="tx1"/>
            </a:solidFill>
            <a:miter lim="800000"/>
            <a:headEnd/>
            <a:tailEnd/>
          </a:ln>
        </p:spPr>
        <p:txBody>
          <a:bodyPr vert="eaVert" wrap="none" anchor="ctr"/>
          <a:lstStyle/>
          <a:p>
            <a:endParaRPr lang="ja-JP" altLang="en-US"/>
          </a:p>
        </p:txBody>
      </p:sp>
      <p:sp>
        <p:nvSpPr>
          <p:cNvPr id="195601" name="Oval 17"/>
          <p:cNvSpPr>
            <a:spLocks noChangeArrowheads="1"/>
          </p:cNvSpPr>
          <p:nvPr/>
        </p:nvSpPr>
        <p:spPr bwMode="auto">
          <a:xfrm>
            <a:off x="2014538" y="4943475"/>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602" name="Text Box 18"/>
          <p:cNvSpPr txBox="1">
            <a:spLocks noChangeArrowheads="1"/>
          </p:cNvSpPr>
          <p:nvPr/>
        </p:nvSpPr>
        <p:spPr bwMode="auto">
          <a:xfrm>
            <a:off x="2063750" y="5303838"/>
            <a:ext cx="382588" cy="519112"/>
          </a:xfrm>
          <a:prstGeom prst="rect">
            <a:avLst/>
          </a:prstGeom>
          <a:noFill/>
          <a:ln w="9525">
            <a:noFill/>
            <a:miter lim="800000"/>
            <a:headEnd/>
            <a:tailEnd/>
          </a:ln>
        </p:spPr>
        <p:txBody>
          <a:bodyPr wrap="none">
            <a:spAutoFit/>
          </a:bodyPr>
          <a:lstStyle/>
          <a:p>
            <a:r>
              <a:rPr lang="en-US" altLang="ja-JP" sz="2800">
                <a:solidFill>
                  <a:srgbClr val="CC0000"/>
                </a:solidFill>
              </a:rPr>
              <a:t>?</a:t>
            </a:r>
          </a:p>
        </p:txBody>
      </p:sp>
      <p:sp>
        <p:nvSpPr>
          <p:cNvPr id="195603" name="AutoShape 19"/>
          <p:cNvSpPr>
            <a:spLocks noChangeArrowheads="1"/>
          </p:cNvSpPr>
          <p:nvPr/>
        </p:nvSpPr>
        <p:spPr bwMode="auto">
          <a:xfrm>
            <a:off x="2733675" y="5086350"/>
            <a:ext cx="576263" cy="215900"/>
          </a:xfrm>
          <a:prstGeom prst="rightArrow">
            <a:avLst>
              <a:gd name="adj1" fmla="val 50000"/>
              <a:gd name="adj2" fmla="val 66728"/>
            </a:avLst>
          </a:prstGeom>
          <a:solidFill>
            <a:srgbClr val="00FFFF"/>
          </a:solidFill>
          <a:ln w="9525">
            <a:noFill/>
            <a:miter lim="800000"/>
            <a:headEnd/>
            <a:tailEnd/>
          </a:ln>
        </p:spPr>
        <p:txBody>
          <a:bodyPr wrap="none" anchor="ctr"/>
          <a:lstStyle/>
          <a:p>
            <a:endParaRPr lang="ja-JP" altLang="en-US"/>
          </a:p>
        </p:txBody>
      </p:sp>
      <p:sp>
        <p:nvSpPr>
          <p:cNvPr id="195604" name="Oval 20"/>
          <p:cNvSpPr>
            <a:spLocks noChangeArrowheads="1"/>
          </p:cNvSpPr>
          <p:nvPr/>
        </p:nvSpPr>
        <p:spPr bwMode="auto">
          <a:xfrm>
            <a:off x="3692525" y="4941888"/>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605" name="AutoShape 21"/>
          <p:cNvSpPr>
            <a:spLocks noChangeArrowheads="1"/>
          </p:cNvSpPr>
          <p:nvPr/>
        </p:nvSpPr>
        <p:spPr bwMode="auto">
          <a:xfrm>
            <a:off x="3836988" y="4652963"/>
            <a:ext cx="142875" cy="865187"/>
          </a:xfrm>
          <a:prstGeom prst="upArrow">
            <a:avLst>
              <a:gd name="adj1" fmla="val 50000"/>
              <a:gd name="adj2" fmla="val 151389"/>
            </a:avLst>
          </a:prstGeom>
          <a:solidFill>
            <a:srgbClr val="FF0000"/>
          </a:solidFill>
          <a:ln w="9525">
            <a:solidFill>
              <a:schemeClr val="tx1"/>
            </a:solidFill>
            <a:miter lim="800000"/>
            <a:headEnd/>
            <a:tailEnd/>
          </a:ln>
        </p:spPr>
        <p:txBody>
          <a:bodyPr vert="eaVert" wrap="none" anchor="ctr"/>
          <a:lstStyle/>
          <a:p>
            <a:endParaRPr lang="ja-JP" altLang="en-US"/>
          </a:p>
        </p:txBody>
      </p:sp>
      <p:sp>
        <p:nvSpPr>
          <p:cNvPr id="195606" name="Oval 22"/>
          <p:cNvSpPr>
            <a:spLocks noChangeArrowheads="1"/>
          </p:cNvSpPr>
          <p:nvPr/>
        </p:nvSpPr>
        <p:spPr bwMode="auto">
          <a:xfrm>
            <a:off x="4413250" y="4941888"/>
            <a:ext cx="431800" cy="431800"/>
          </a:xfrm>
          <a:prstGeom prst="ellipse">
            <a:avLst/>
          </a:prstGeom>
          <a:solidFill>
            <a:srgbClr val="006600"/>
          </a:solidFill>
          <a:ln w="9525">
            <a:solidFill>
              <a:schemeClr val="tx1"/>
            </a:solidFill>
            <a:round/>
            <a:headEnd/>
            <a:tailEnd/>
          </a:ln>
        </p:spPr>
        <p:txBody>
          <a:bodyPr wrap="none" anchor="ctr"/>
          <a:lstStyle/>
          <a:p>
            <a:endParaRPr lang="ja-JP" altLang="en-US"/>
          </a:p>
        </p:txBody>
      </p:sp>
      <p:sp>
        <p:nvSpPr>
          <p:cNvPr id="195607" name="AutoShape 23"/>
          <p:cNvSpPr>
            <a:spLocks noChangeArrowheads="1"/>
          </p:cNvSpPr>
          <p:nvPr/>
        </p:nvSpPr>
        <p:spPr bwMode="auto">
          <a:xfrm rot="10800000">
            <a:off x="4533900" y="4725988"/>
            <a:ext cx="142875" cy="863600"/>
          </a:xfrm>
          <a:prstGeom prst="upArrow">
            <a:avLst>
              <a:gd name="adj1" fmla="val 50000"/>
              <a:gd name="adj2" fmla="val 151111"/>
            </a:avLst>
          </a:prstGeom>
          <a:solidFill>
            <a:srgbClr val="FF0000"/>
          </a:solidFill>
          <a:ln w="9525">
            <a:solidFill>
              <a:schemeClr val="tx1"/>
            </a:solidFill>
            <a:miter lim="800000"/>
            <a:headEnd/>
            <a:tailEnd/>
          </a:ln>
        </p:spPr>
        <p:txBody>
          <a:bodyPr vert="eaVert" wrap="none" anchor="ctr"/>
          <a:lstStyle/>
          <a:p>
            <a:endParaRPr lang="ja-JP" altLang="en-US"/>
          </a:p>
        </p:txBody>
      </p:sp>
      <p:sp>
        <p:nvSpPr>
          <p:cNvPr id="195608" name="Text Box 24"/>
          <p:cNvSpPr txBox="1">
            <a:spLocks noChangeArrowheads="1"/>
          </p:cNvSpPr>
          <p:nvPr/>
        </p:nvSpPr>
        <p:spPr bwMode="auto">
          <a:xfrm>
            <a:off x="5470525" y="5014913"/>
            <a:ext cx="1622425" cy="457200"/>
          </a:xfrm>
          <a:prstGeom prst="rect">
            <a:avLst/>
          </a:prstGeom>
          <a:noFill/>
          <a:ln w="9525">
            <a:noFill/>
            <a:miter lim="800000"/>
            <a:headEnd/>
            <a:tailEnd/>
          </a:ln>
        </p:spPr>
        <p:txBody>
          <a:bodyPr wrap="none">
            <a:spAutoFit/>
          </a:bodyPr>
          <a:lstStyle/>
          <a:p>
            <a:r>
              <a:rPr lang="en-US" altLang="ja-JP"/>
              <a:t> </a:t>
            </a:r>
            <a:r>
              <a:rPr lang="en-US" altLang="ja-JP" sz="2400">
                <a:solidFill>
                  <a:srgbClr val="990033"/>
                </a:solidFill>
              </a:rPr>
              <a:t>Entangled</a:t>
            </a:r>
          </a:p>
        </p:txBody>
      </p:sp>
      <p:sp>
        <p:nvSpPr>
          <p:cNvPr id="195609" name="Text Box 25"/>
          <p:cNvSpPr txBox="1">
            <a:spLocks noChangeArrowheads="1"/>
          </p:cNvSpPr>
          <p:nvPr/>
        </p:nvSpPr>
        <p:spPr bwMode="auto">
          <a:xfrm>
            <a:off x="5580063" y="2425700"/>
            <a:ext cx="2117725" cy="457200"/>
          </a:xfrm>
          <a:prstGeom prst="rect">
            <a:avLst/>
          </a:prstGeom>
          <a:noFill/>
          <a:ln w="9525">
            <a:noFill/>
            <a:miter lim="800000"/>
            <a:headEnd/>
            <a:tailEnd/>
          </a:ln>
        </p:spPr>
        <p:txBody>
          <a:bodyPr wrap="none">
            <a:spAutoFit/>
          </a:bodyPr>
          <a:lstStyle/>
          <a:p>
            <a:r>
              <a:rPr lang="en-US" altLang="ja-JP" sz="2400">
                <a:solidFill>
                  <a:srgbClr val="990033"/>
                </a:solidFill>
              </a:rPr>
              <a:t>Not Entangled</a:t>
            </a:r>
          </a:p>
        </p:txBody>
      </p:sp>
      <p:graphicFrame>
        <p:nvGraphicFramePr>
          <p:cNvPr id="195610" name="Object 26"/>
          <p:cNvGraphicFramePr>
            <a:graphicFrameLocks noChangeAspect="1"/>
          </p:cNvGraphicFramePr>
          <p:nvPr/>
        </p:nvGraphicFramePr>
        <p:xfrm>
          <a:off x="5940425" y="2997200"/>
          <a:ext cx="1366838" cy="655638"/>
        </p:xfrm>
        <a:graphic>
          <a:graphicData uri="http://schemas.openxmlformats.org/presentationml/2006/ole">
            <mc:AlternateContent xmlns:mc="http://schemas.openxmlformats.org/markup-compatibility/2006">
              <mc:Choice xmlns:v="urn:schemas-microsoft-com:vml" Requires="v">
                <p:oleObj spid="_x0000_s45064" name="数式" r:id="rId8" imgW="482400" imgH="215640" progId="Equation.3">
                  <p:embed/>
                </p:oleObj>
              </mc:Choice>
              <mc:Fallback>
                <p:oleObj name="数式" r:id="rId8" imgW="482400" imgH="215640"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2997200"/>
                        <a:ext cx="136683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611" name="Object 27"/>
          <p:cNvGraphicFramePr>
            <a:graphicFrameLocks noChangeAspect="1"/>
          </p:cNvGraphicFramePr>
          <p:nvPr/>
        </p:nvGraphicFramePr>
        <p:xfrm>
          <a:off x="6011863" y="5445125"/>
          <a:ext cx="1871662" cy="655638"/>
        </p:xfrm>
        <a:graphic>
          <a:graphicData uri="http://schemas.openxmlformats.org/presentationml/2006/ole">
            <mc:AlternateContent xmlns:mc="http://schemas.openxmlformats.org/markup-compatibility/2006">
              <mc:Choice xmlns:v="urn:schemas-microsoft-com:vml" Requires="v">
                <p:oleObj spid="_x0000_s45065" name="数式" r:id="rId10" imgW="660240" imgH="215640" progId="Equation.3">
                  <p:embed/>
                </p:oleObj>
              </mc:Choice>
              <mc:Fallback>
                <p:oleObj name="数式" r:id="rId10" imgW="660240" imgH="215640" progId="Equation.3">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1863" y="5445125"/>
                        <a:ext cx="1871662"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457200" y="274639"/>
            <a:ext cx="6491064" cy="346050"/>
          </a:xfrm>
        </p:spPr>
        <p:txBody>
          <a:bodyPr>
            <a:normAutofit fontScale="90000"/>
          </a:bodyPr>
          <a:lstStyle/>
          <a:p>
            <a:pPr algn="l" eaLnBrk="1" hangingPunct="1"/>
            <a:r>
              <a:rPr lang="ja-JP" altLang="en-US" sz="2400" u="sng" dirty="0" smtClean="0">
                <a:solidFill>
                  <a:srgbClr val="990033"/>
                </a:solidFill>
              </a:rPr>
              <a:t>エンタングルメント・エントロピーの面積則</a:t>
            </a:r>
          </a:p>
        </p:txBody>
      </p:sp>
      <p:sp>
        <p:nvSpPr>
          <p:cNvPr id="202755" name="Rectangle 3"/>
          <p:cNvSpPr>
            <a:spLocks noGrp="1" noChangeArrowheads="1"/>
          </p:cNvSpPr>
          <p:nvPr>
            <p:ph type="body" idx="1"/>
          </p:nvPr>
        </p:nvSpPr>
        <p:spPr>
          <a:xfrm>
            <a:off x="457200" y="908050"/>
            <a:ext cx="8229600" cy="5218113"/>
          </a:xfrm>
        </p:spPr>
        <p:txBody>
          <a:bodyPr/>
          <a:lstStyle/>
          <a:p>
            <a:pPr eaLnBrk="1" hangingPunct="1">
              <a:buFontTx/>
              <a:buNone/>
            </a:pPr>
            <a:r>
              <a:rPr lang="ja-JP" altLang="en-US" sz="2400" dirty="0" smtClean="0"/>
              <a:t>場の理論は、無限の自由度を有するので、</a:t>
            </a:r>
            <a:r>
              <a:rPr lang="ja-JP" altLang="en-US" sz="2400" dirty="0" smtClean="0">
                <a:solidFill>
                  <a:schemeClr val="tx2"/>
                </a:solidFill>
              </a:rPr>
              <a:t>幾何学的エントロ</a:t>
            </a:r>
          </a:p>
          <a:p>
            <a:pPr eaLnBrk="1" hangingPunct="1">
              <a:buFontTx/>
              <a:buNone/>
            </a:pPr>
            <a:r>
              <a:rPr lang="ja-JP" altLang="en-US" sz="2400" dirty="0" smtClean="0">
                <a:solidFill>
                  <a:schemeClr val="tx2"/>
                </a:solidFill>
              </a:rPr>
              <a:t>ピーは紫外発散する。そのとき、最高次の項に関して次の</a:t>
            </a:r>
          </a:p>
          <a:p>
            <a:pPr eaLnBrk="1" hangingPunct="1">
              <a:buFontTx/>
              <a:buNone/>
            </a:pPr>
            <a:r>
              <a:rPr lang="ja-JP" altLang="en-US" sz="2400" dirty="0" smtClean="0">
                <a:solidFill>
                  <a:schemeClr val="tx2"/>
                </a:solidFill>
              </a:rPr>
              <a:t>面積則が知られている（</a:t>
            </a:r>
            <a:r>
              <a:rPr lang="en-US" altLang="ja-JP" sz="2400" dirty="0" smtClean="0">
                <a:solidFill>
                  <a:schemeClr val="accent2"/>
                </a:solidFill>
              </a:rPr>
              <a:t>a</a:t>
            </a:r>
            <a:r>
              <a:rPr lang="ja-JP" altLang="en-US" sz="2400" dirty="0" smtClean="0">
                <a:solidFill>
                  <a:schemeClr val="tx2"/>
                </a:solidFill>
              </a:rPr>
              <a:t>は正規化のための格子間隔）。</a:t>
            </a:r>
          </a:p>
          <a:p>
            <a:pPr eaLnBrk="1" hangingPunct="1">
              <a:buFontTx/>
              <a:buNone/>
            </a:pPr>
            <a:endParaRPr lang="ja-JP" altLang="en-US" sz="2400" dirty="0" smtClean="0">
              <a:solidFill>
                <a:schemeClr val="tx2"/>
              </a:solidFill>
            </a:endParaRPr>
          </a:p>
          <a:p>
            <a:pPr eaLnBrk="1" hangingPunct="1">
              <a:buFontTx/>
              <a:buNone/>
            </a:pPr>
            <a:endParaRPr lang="ja-JP" altLang="en-US" sz="2400" dirty="0" smtClean="0">
              <a:solidFill>
                <a:schemeClr val="tx2"/>
              </a:solidFill>
            </a:endParaRPr>
          </a:p>
          <a:p>
            <a:pPr eaLnBrk="1" hangingPunct="1">
              <a:buFontTx/>
              <a:buNone/>
            </a:pPr>
            <a:endParaRPr lang="ja-JP" altLang="en-US" sz="2400" dirty="0" smtClean="0">
              <a:solidFill>
                <a:schemeClr val="tx2"/>
              </a:solidFill>
            </a:endParaRPr>
          </a:p>
          <a:p>
            <a:pPr eaLnBrk="1" hangingPunct="1">
              <a:buFontTx/>
              <a:buNone/>
            </a:pPr>
            <a:r>
              <a:rPr lang="ja-JP" altLang="en-US" sz="1800" dirty="0" smtClean="0">
                <a:solidFill>
                  <a:srgbClr val="996600"/>
                </a:solidFill>
              </a:rPr>
              <a:t>　　　　　　　　　　　　　　　　　　　　　　</a:t>
            </a:r>
            <a:r>
              <a:rPr lang="en-US" altLang="ja-JP" sz="1800" dirty="0" smtClean="0">
                <a:solidFill>
                  <a:srgbClr val="CC6600"/>
                </a:solidFill>
              </a:rPr>
              <a:t>[</a:t>
            </a:r>
            <a:r>
              <a:rPr lang="en-US" altLang="ja-JP" sz="1800" dirty="0" err="1" smtClean="0">
                <a:solidFill>
                  <a:srgbClr val="CC6600"/>
                </a:solidFill>
              </a:rPr>
              <a:t>Bombelli</a:t>
            </a:r>
            <a:r>
              <a:rPr lang="en-US" altLang="ja-JP" sz="1800" dirty="0" smtClean="0">
                <a:solidFill>
                  <a:srgbClr val="CC6600"/>
                </a:solidFill>
              </a:rPr>
              <a:t>-</a:t>
            </a:r>
            <a:r>
              <a:rPr lang="en-US" altLang="ja-JP" sz="1800" dirty="0" err="1" smtClean="0">
                <a:solidFill>
                  <a:srgbClr val="CC6600"/>
                </a:solidFill>
              </a:rPr>
              <a:t>Koul</a:t>
            </a:r>
            <a:r>
              <a:rPr lang="en-US" altLang="ja-JP" sz="1800" dirty="0" smtClean="0">
                <a:solidFill>
                  <a:srgbClr val="CC6600"/>
                </a:solidFill>
              </a:rPr>
              <a:t>-Lee-</a:t>
            </a:r>
            <a:r>
              <a:rPr lang="en-US" altLang="ja-JP" sz="1800" dirty="0" err="1" smtClean="0">
                <a:solidFill>
                  <a:srgbClr val="CC6600"/>
                </a:solidFill>
              </a:rPr>
              <a:t>Sorkin</a:t>
            </a:r>
            <a:r>
              <a:rPr lang="en-US" altLang="ja-JP" sz="1800" dirty="0" smtClean="0">
                <a:solidFill>
                  <a:srgbClr val="CC6600"/>
                </a:solidFill>
              </a:rPr>
              <a:t> 86’,  </a:t>
            </a:r>
            <a:r>
              <a:rPr lang="en-US" altLang="ja-JP" sz="1800" dirty="0" err="1" smtClean="0">
                <a:solidFill>
                  <a:srgbClr val="CC6600"/>
                </a:solidFill>
              </a:rPr>
              <a:t>Srednicki</a:t>
            </a:r>
            <a:r>
              <a:rPr lang="en-US" altLang="ja-JP" sz="1800" dirty="0" smtClean="0">
                <a:solidFill>
                  <a:srgbClr val="CC6600"/>
                </a:solidFill>
              </a:rPr>
              <a:t> 93’]</a:t>
            </a:r>
          </a:p>
          <a:p>
            <a:pPr eaLnBrk="1" hangingPunct="1">
              <a:buFontTx/>
              <a:buNone/>
            </a:pPr>
            <a:r>
              <a:rPr lang="ja-JP" altLang="en-US" sz="2400" dirty="0" smtClean="0">
                <a:solidFill>
                  <a:schemeClr val="tx2"/>
                </a:solidFill>
              </a:rPr>
              <a:t>これはブラックホールのエントロピーの面積則に似ている。</a:t>
            </a:r>
          </a:p>
          <a:p>
            <a:pPr eaLnBrk="1" hangingPunct="1">
              <a:buFontTx/>
              <a:buNone/>
            </a:pPr>
            <a:r>
              <a:rPr lang="ja-JP" altLang="en-US" sz="2400" dirty="0" smtClean="0">
                <a:solidFill>
                  <a:schemeClr val="tx2"/>
                </a:solidFill>
              </a:rPr>
              <a:t>　　　　　　　　　　　　　　　　　　　　　　</a:t>
            </a:r>
          </a:p>
          <a:p>
            <a:pPr eaLnBrk="1" hangingPunct="1">
              <a:buFontTx/>
              <a:buNone/>
            </a:pPr>
            <a:r>
              <a:rPr lang="ja-JP" altLang="en-US" sz="2400" dirty="0" smtClean="0">
                <a:solidFill>
                  <a:schemeClr val="tx2"/>
                </a:solidFill>
              </a:rPr>
              <a:t>　　　　　　　　　　　　　　　　　　　　　　　</a:t>
            </a:r>
          </a:p>
          <a:p>
            <a:pPr eaLnBrk="1" hangingPunct="1">
              <a:buFontTx/>
              <a:buNone/>
            </a:pPr>
            <a:r>
              <a:rPr lang="ja-JP" altLang="en-US" sz="2400" dirty="0" smtClean="0">
                <a:solidFill>
                  <a:schemeClr val="tx2"/>
                </a:solidFill>
              </a:rPr>
              <a:t>　　　　　　　　　　　　　　　　　　　　　重力理論的な解釈が</a:t>
            </a:r>
            <a:endParaRPr lang="en-US" altLang="ja-JP" sz="2400" dirty="0" smtClean="0">
              <a:solidFill>
                <a:schemeClr val="tx2"/>
              </a:solidFill>
            </a:endParaRPr>
          </a:p>
          <a:p>
            <a:pPr eaLnBrk="1" hangingPunct="1">
              <a:buFontTx/>
              <a:buNone/>
            </a:pPr>
            <a:r>
              <a:rPr lang="ja-JP" altLang="en-US" sz="2400" dirty="0" smtClean="0">
                <a:solidFill>
                  <a:schemeClr val="tx2"/>
                </a:solidFill>
              </a:rPr>
              <a:t>　　　　　　　　　　　　　　　　　　　　　　　　　あるのでは。　　　　　　　　　　　　　　</a:t>
            </a:r>
          </a:p>
        </p:txBody>
      </p:sp>
      <p:graphicFrame>
        <p:nvGraphicFramePr>
          <p:cNvPr id="202756" name="Object 4"/>
          <p:cNvGraphicFramePr>
            <a:graphicFrameLocks noChangeAspect="1"/>
          </p:cNvGraphicFramePr>
          <p:nvPr/>
        </p:nvGraphicFramePr>
        <p:xfrm>
          <a:off x="1884363" y="2420938"/>
          <a:ext cx="4802187" cy="1069975"/>
        </p:xfrm>
        <a:graphic>
          <a:graphicData uri="http://schemas.openxmlformats.org/presentationml/2006/ole">
            <mc:AlternateContent xmlns:mc="http://schemas.openxmlformats.org/markup-compatibility/2006">
              <mc:Choice xmlns:v="urn:schemas-microsoft-com:vml" Requires="v">
                <p:oleObj spid="_x0000_s49159" name="数式" r:id="rId4" imgW="1752480" imgH="393480" progId="Equation.3">
                  <p:embed/>
                </p:oleObj>
              </mc:Choice>
              <mc:Fallback>
                <p:oleObj name="数式" r:id="rId4" imgW="17524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363" y="2420938"/>
                        <a:ext cx="4802187"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57" name="Oval 5"/>
          <p:cNvSpPr>
            <a:spLocks noChangeArrowheads="1"/>
          </p:cNvSpPr>
          <p:nvPr/>
        </p:nvSpPr>
        <p:spPr bwMode="auto">
          <a:xfrm>
            <a:off x="971550" y="5014913"/>
            <a:ext cx="792163" cy="720725"/>
          </a:xfrm>
          <a:prstGeom prst="ellipse">
            <a:avLst/>
          </a:prstGeom>
          <a:solidFill>
            <a:schemeClr val="hlink">
              <a:alpha val="25882"/>
            </a:schemeClr>
          </a:solidFill>
          <a:ln w="25400">
            <a:solidFill>
              <a:srgbClr val="990033"/>
            </a:solidFill>
            <a:round/>
            <a:headEnd/>
            <a:tailEnd/>
          </a:ln>
        </p:spPr>
        <p:txBody>
          <a:bodyPr wrap="none" anchor="ctr"/>
          <a:lstStyle/>
          <a:p>
            <a:endParaRPr lang="ja-JP" altLang="en-US"/>
          </a:p>
        </p:txBody>
      </p:sp>
      <p:sp>
        <p:nvSpPr>
          <p:cNvPr id="202758" name="AutoShape 6"/>
          <p:cNvSpPr>
            <a:spLocks noChangeArrowheads="1"/>
          </p:cNvSpPr>
          <p:nvPr/>
        </p:nvSpPr>
        <p:spPr bwMode="auto">
          <a:xfrm>
            <a:off x="2627313" y="4941888"/>
            <a:ext cx="360362" cy="358775"/>
          </a:xfrm>
          <a:prstGeom prst="smileyFace">
            <a:avLst>
              <a:gd name="adj" fmla="val 4653"/>
            </a:avLst>
          </a:prstGeom>
          <a:noFill/>
          <a:ln w="22225">
            <a:solidFill>
              <a:schemeClr val="tx1"/>
            </a:solidFill>
            <a:round/>
            <a:headEnd/>
            <a:tailEnd/>
          </a:ln>
        </p:spPr>
        <p:txBody>
          <a:bodyPr wrap="none" anchor="ctr"/>
          <a:lstStyle/>
          <a:p>
            <a:endParaRPr lang="ja-JP" altLang="en-US"/>
          </a:p>
        </p:txBody>
      </p:sp>
      <p:graphicFrame>
        <p:nvGraphicFramePr>
          <p:cNvPr id="202759" name="Object 7"/>
          <p:cNvGraphicFramePr>
            <a:graphicFrameLocks noChangeAspect="1"/>
          </p:cNvGraphicFramePr>
          <p:nvPr/>
        </p:nvGraphicFramePr>
        <p:xfrm>
          <a:off x="1116013" y="5230813"/>
          <a:ext cx="503237" cy="296862"/>
        </p:xfrm>
        <a:graphic>
          <a:graphicData uri="http://schemas.openxmlformats.org/presentationml/2006/ole">
            <mc:AlternateContent xmlns:mc="http://schemas.openxmlformats.org/markup-compatibility/2006">
              <mc:Choice xmlns:v="urn:schemas-microsoft-com:vml" Requires="v">
                <p:oleObj spid="_x0000_s49160" name="数式" r:id="rId6" imgW="266400" imgH="164880" progId="Equation.3">
                  <p:embed/>
                </p:oleObj>
              </mc:Choice>
              <mc:Fallback>
                <p:oleObj name="数式" r:id="rId6" imgW="266400" imgH="16488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5230813"/>
                        <a:ext cx="5032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accent2"/>
                            </a:solidFill>
                            <a:miter lim="800000"/>
                            <a:headEnd/>
                            <a:tailEnd/>
                          </a14:hiddenLine>
                        </a:ext>
                      </a:extLst>
                    </p:spPr>
                  </p:pic>
                </p:oleObj>
              </mc:Fallback>
            </mc:AlternateContent>
          </a:graphicData>
        </a:graphic>
      </p:graphicFrame>
      <p:sp>
        <p:nvSpPr>
          <p:cNvPr id="202760" name="AutoShape 8"/>
          <p:cNvSpPr>
            <a:spLocks noChangeArrowheads="1"/>
          </p:cNvSpPr>
          <p:nvPr/>
        </p:nvSpPr>
        <p:spPr bwMode="auto">
          <a:xfrm rot="10168091">
            <a:off x="1906588" y="5230813"/>
            <a:ext cx="581025" cy="96837"/>
          </a:xfrm>
          <a:prstGeom prst="rightArrow">
            <a:avLst>
              <a:gd name="adj1" fmla="val 50000"/>
              <a:gd name="adj2" fmla="val 150001"/>
            </a:avLst>
          </a:prstGeom>
          <a:solidFill>
            <a:srgbClr val="993366"/>
          </a:solidFill>
          <a:ln w="22225">
            <a:solidFill>
              <a:schemeClr val="tx1"/>
            </a:solidFill>
            <a:miter lim="800000"/>
            <a:headEnd/>
            <a:tailEnd/>
          </a:ln>
        </p:spPr>
        <p:txBody>
          <a:bodyPr wrap="none" anchor="ctr"/>
          <a:lstStyle/>
          <a:p>
            <a:endParaRPr lang="ja-JP" altLang="en-US"/>
          </a:p>
        </p:txBody>
      </p:sp>
      <p:sp>
        <p:nvSpPr>
          <p:cNvPr id="202761" name="Rectangle 9"/>
          <p:cNvSpPr>
            <a:spLocks noChangeArrowheads="1"/>
          </p:cNvSpPr>
          <p:nvPr/>
        </p:nvSpPr>
        <p:spPr bwMode="auto">
          <a:xfrm>
            <a:off x="539750" y="4581525"/>
            <a:ext cx="3384550" cy="1439863"/>
          </a:xfrm>
          <a:prstGeom prst="rect">
            <a:avLst/>
          </a:prstGeom>
          <a:solidFill>
            <a:srgbClr val="00FF00">
              <a:alpha val="12157"/>
            </a:srgbClr>
          </a:solidFill>
          <a:ln w="9525">
            <a:solidFill>
              <a:schemeClr val="tx1"/>
            </a:solidFill>
            <a:miter lim="800000"/>
            <a:headEnd/>
            <a:tailEnd/>
          </a:ln>
        </p:spPr>
        <p:txBody>
          <a:bodyPr wrap="none" anchor="ctr"/>
          <a:lstStyle/>
          <a:p>
            <a:endParaRPr lang="ja-JP" altLang="en-US"/>
          </a:p>
        </p:txBody>
      </p:sp>
      <p:graphicFrame>
        <p:nvGraphicFramePr>
          <p:cNvPr id="202762" name="Object 10"/>
          <p:cNvGraphicFramePr>
            <a:graphicFrameLocks noChangeAspect="1"/>
          </p:cNvGraphicFramePr>
          <p:nvPr/>
        </p:nvGraphicFramePr>
        <p:xfrm>
          <a:off x="2195513" y="4725988"/>
          <a:ext cx="400050" cy="333375"/>
        </p:xfrm>
        <a:graphic>
          <a:graphicData uri="http://schemas.openxmlformats.org/presentationml/2006/ole">
            <mc:AlternateContent xmlns:mc="http://schemas.openxmlformats.org/markup-compatibility/2006">
              <mc:Choice xmlns:v="urn:schemas-microsoft-com:vml" Requires="v">
                <p:oleObj spid="_x0000_s49161" name="数式" r:id="rId8" imgW="203040" imgH="177480" progId="Equation.3">
                  <p:embed/>
                </p:oleObj>
              </mc:Choice>
              <mc:Fallback>
                <p:oleObj name="数式" r:id="rId8" imgW="203040" imgH="177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4725988"/>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2763" name="Object 11"/>
          <p:cNvGraphicFramePr>
            <a:graphicFrameLocks noChangeAspect="1"/>
          </p:cNvGraphicFramePr>
          <p:nvPr/>
        </p:nvGraphicFramePr>
        <p:xfrm>
          <a:off x="939800" y="4706938"/>
          <a:ext cx="804863" cy="314325"/>
        </p:xfrm>
        <a:graphic>
          <a:graphicData uri="http://schemas.openxmlformats.org/presentationml/2006/ole">
            <mc:AlternateContent xmlns:mc="http://schemas.openxmlformats.org/markup-compatibility/2006">
              <mc:Choice xmlns:v="urn:schemas-microsoft-com:vml" Requires="v">
                <p:oleObj spid="_x0000_s49162" name="数式" r:id="rId10" imgW="495000" imgH="203040" progId="Equation.3">
                  <p:embed/>
                </p:oleObj>
              </mc:Choice>
              <mc:Fallback>
                <p:oleObj name="数式" r:id="rId10" imgW="495000" imgH="20304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9800" y="4706938"/>
                        <a:ext cx="80486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2764" name="Object 12"/>
          <p:cNvGraphicFramePr>
            <a:graphicFrameLocks noChangeAspect="1"/>
          </p:cNvGraphicFramePr>
          <p:nvPr/>
        </p:nvGraphicFramePr>
        <p:xfrm>
          <a:off x="2495550" y="5354638"/>
          <a:ext cx="836613" cy="317500"/>
        </p:xfrm>
        <a:graphic>
          <a:graphicData uri="http://schemas.openxmlformats.org/presentationml/2006/ole">
            <mc:AlternateContent xmlns:mc="http://schemas.openxmlformats.org/markup-compatibility/2006">
              <mc:Choice xmlns:v="urn:schemas-microsoft-com:vml" Requires="v">
                <p:oleObj spid="_x0000_s49163" name="数式" r:id="rId12" imgW="507960" imgH="203040" progId="Equation.3">
                  <p:embed/>
                </p:oleObj>
              </mc:Choice>
              <mc:Fallback>
                <p:oleObj name="数式" r:id="rId12" imgW="507960" imgH="20304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95550" y="5354638"/>
                        <a:ext cx="83661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65" name="AutoShape 13"/>
          <p:cNvSpPr>
            <a:spLocks noChangeArrowheads="1"/>
          </p:cNvSpPr>
          <p:nvPr/>
        </p:nvSpPr>
        <p:spPr bwMode="auto">
          <a:xfrm>
            <a:off x="4211960" y="5517232"/>
            <a:ext cx="503238" cy="215900"/>
          </a:xfrm>
          <a:prstGeom prst="rightArrow">
            <a:avLst>
              <a:gd name="adj1" fmla="val 50000"/>
              <a:gd name="adj2" fmla="val 58272"/>
            </a:avLst>
          </a:prstGeom>
          <a:solidFill>
            <a:srgbClr val="993366"/>
          </a:solidFill>
          <a:ln w="9525">
            <a:solidFill>
              <a:schemeClr val="tx1"/>
            </a:solidFill>
            <a:miter lim="800000"/>
            <a:headEnd/>
            <a:tailEnd/>
          </a:ln>
        </p:spPr>
        <p:txBody>
          <a:bodyPr wrap="none" anchor="ctr"/>
          <a:lstStyle/>
          <a:p>
            <a:endParaRPr lang="ja-JP" altLang="en-US"/>
          </a:p>
        </p:txBody>
      </p:sp>
      <p:sp>
        <p:nvSpPr>
          <p:cNvPr id="202766" name="Rectangle 14"/>
          <p:cNvSpPr>
            <a:spLocks noChangeArrowheads="1"/>
          </p:cNvSpPr>
          <p:nvPr/>
        </p:nvSpPr>
        <p:spPr bwMode="auto">
          <a:xfrm>
            <a:off x="828675" y="2349500"/>
            <a:ext cx="6911975" cy="1152525"/>
          </a:xfrm>
          <a:prstGeom prst="rect">
            <a:avLst/>
          </a:prstGeom>
          <a:noFill/>
          <a:ln w="25400">
            <a:solidFill>
              <a:srgbClr val="800080"/>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type="body" idx="1"/>
          </p:nvPr>
        </p:nvSpPr>
        <p:spPr>
          <a:xfrm>
            <a:off x="457200" y="1125538"/>
            <a:ext cx="8291513" cy="5327650"/>
          </a:xfrm>
        </p:spPr>
        <p:txBody>
          <a:bodyPr/>
          <a:lstStyle/>
          <a:p>
            <a:pPr marL="660400" indent="-660400" eaLnBrk="1" hangingPunct="1">
              <a:buFontTx/>
              <a:buNone/>
            </a:pPr>
            <a:r>
              <a:rPr lang="ja-JP" altLang="en-US" sz="2400" dirty="0" smtClean="0"/>
              <a:t>　　漸近的に</a:t>
            </a:r>
            <a:r>
              <a:rPr lang="en-US" altLang="ja-JP" sz="2400" dirty="0" smtClean="0"/>
              <a:t>AdS</a:t>
            </a:r>
            <a:r>
              <a:rPr lang="en-US" altLang="ja-JP" sz="1800" dirty="0" smtClean="0"/>
              <a:t>d+2</a:t>
            </a:r>
            <a:r>
              <a:rPr lang="ja-JP" altLang="en-US" sz="2400" dirty="0" smtClean="0"/>
              <a:t>に近づく空間　　　　　　</a:t>
            </a:r>
          </a:p>
          <a:p>
            <a:pPr marL="660400" indent="-660400" eaLnBrk="1" hangingPunct="1">
              <a:buFontTx/>
              <a:buNone/>
            </a:pPr>
            <a:r>
              <a:rPr lang="ja-JP" altLang="en-US" sz="2400" dirty="0" smtClean="0"/>
              <a:t>　　　　　　　　　　　　　　　ＵＶ固定点を持つ</a:t>
            </a:r>
            <a:r>
              <a:rPr lang="en-US" altLang="ja-JP" sz="2400" dirty="0" smtClean="0"/>
              <a:t>d+1</a:t>
            </a:r>
            <a:r>
              <a:rPr lang="ja-JP" altLang="en-US" sz="2400" dirty="0" smtClean="0"/>
              <a:t>次元の場の理論</a:t>
            </a:r>
            <a:r>
              <a:rPr lang="ja-JP" altLang="en-US" sz="2400" dirty="0" smtClean="0">
                <a:solidFill>
                  <a:schemeClr val="tx2"/>
                </a:solidFill>
              </a:rPr>
              <a:t>　</a:t>
            </a:r>
          </a:p>
          <a:p>
            <a:pPr marL="660400" indent="-660400" eaLnBrk="1" hangingPunct="1">
              <a:buFontTx/>
              <a:buNone/>
            </a:pPr>
            <a:r>
              <a:rPr lang="ja-JP" altLang="en-US" sz="2400" dirty="0" smtClean="0">
                <a:solidFill>
                  <a:schemeClr val="tx2"/>
                </a:solidFill>
              </a:rPr>
              <a:t>　　　</a:t>
            </a:r>
          </a:p>
          <a:p>
            <a:pPr marL="660400" indent="-660400" eaLnBrk="1" hangingPunct="1">
              <a:buFontTx/>
              <a:buNone/>
            </a:pPr>
            <a:r>
              <a:rPr lang="ja-JP" altLang="en-US" sz="2400" dirty="0" smtClean="0">
                <a:solidFill>
                  <a:schemeClr val="tx2"/>
                </a:solidFill>
              </a:rPr>
              <a:t>　　　　　　　　　　　　　　　　　　　　　　</a:t>
            </a:r>
          </a:p>
          <a:p>
            <a:pPr marL="660400" indent="-660400" eaLnBrk="1" hangingPunct="1">
              <a:buFontTx/>
              <a:buNone/>
            </a:pPr>
            <a:r>
              <a:rPr lang="ja-JP" altLang="en-US" sz="2400" dirty="0" smtClean="0"/>
              <a:t>この場合には、　　　　　　　　　　　</a:t>
            </a:r>
          </a:p>
          <a:p>
            <a:pPr marL="660400" indent="-660400" eaLnBrk="1" hangingPunct="1">
              <a:buFontTx/>
              <a:buNone/>
            </a:pPr>
            <a:endParaRPr lang="ja-JP" altLang="en-US" sz="2400" dirty="0" smtClean="0"/>
          </a:p>
          <a:p>
            <a:pPr marL="660400" indent="-660400" eaLnBrk="1" hangingPunct="1">
              <a:buFontTx/>
              <a:buNone/>
            </a:pPr>
            <a:endParaRPr lang="ja-JP" altLang="en-US" sz="2400" dirty="0" smtClean="0"/>
          </a:p>
          <a:p>
            <a:pPr marL="660400" indent="-660400" eaLnBrk="1" hangingPunct="1">
              <a:buFontTx/>
              <a:buNone/>
            </a:pPr>
            <a:endParaRPr lang="ja-JP" altLang="en-US" sz="2400" dirty="0" smtClean="0"/>
          </a:p>
          <a:p>
            <a:pPr marL="660400" indent="-660400" eaLnBrk="1" hangingPunct="1">
              <a:buFontTx/>
              <a:buNone/>
            </a:pPr>
            <a:r>
              <a:rPr lang="ja-JP" altLang="en-US" sz="2400" dirty="0" smtClean="0"/>
              <a:t>ここで、      </a:t>
            </a:r>
            <a:r>
              <a:rPr lang="ja-JP" altLang="en-US" sz="2400" dirty="0" smtClean="0">
                <a:solidFill>
                  <a:srgbClr val="C00000"/>
                </a:solidFill>
              </a:rPr>
              <a:t>は、</a:t>
            </a:r>
            <a:r>
              <a:rPr lang="en-US" altLang="ja-JP" sz="2400" dirty="0" smtClean="0">
                <a:solidFill>
                  <a:srgbClr val="C00000"/>
                </a:solidFill>
              </a:rPr>
              <a:t>d+2</a:t>
            </a:r>
            <a:r>
              <a:rPr lang="ja-JP" altLang="en-US" sz="2400" dirty="0" smtClean="0">
                <a:solidFill>
                  <a:srgbClr val="C00000"/>
                </a:solidFill>
              </a:rPr>
              <a:t>次元時空中の</a:t>
            </a:r>
            <a:r>
              <a:rPr lang="en-US" altLang="ja-JP" sz="2400" dirty="0" smtClean="0">
                <a:solidFill>
                  <a:srgbClr val="C00000"/>
                </a:solidFill>
              </a:rPr>
              <a:t>d</a:t>
            </a:r>
            <a:r>
              <a:rPr lang="ja-JP" altLang="en-US" sz="2400" dirty="0" smtClean="0">
                <a:solidFill>
                  <a:srgbClr val="C00000"/>
                </a:solidFill>
              </a:rPr>
              <a:t>次元の</a:t>
            </a:r>
            <a:r>
              <a:rPr lang="ja-JP" altLang="en-US" sz="2400" u="sng" dirty="0" smtClean="0">
                <a:solidFill>
                  <a:srgbClr val="C00000"/>
                </a:solidFill>
              </a:rPr>
              <a:t>最小曲面</a:t>
            </a:r>
          </a:p>
          <a:p>
            <a:pPr marL="660400" indent="-660400" eaLnBrk="1" hangingPunct="1">
              <a:buFontTx/>
              <a:buNone/>
            </a:pPr>
            <a:r>
              <a:rPr lang="ja-JP" altLang="en-US" sz="2400" dirty="0" smtClean="0"/>
              <a:t>で、境界が部分系</a:t>
            </a:r>
            <a:r>
              <a:rPr lang="en-US" altLang="ja-JP" sz="2400" dirty="0" smtClean="0"/>
              <a:t>A</a:t>
            </a:r>
            <a:r>
              <a:rPr lang="ja-JP" altLang="en-US" sz="2400" dirty="0" smtClean="0"/>
              <a:t>の境界と一致するもの。</a:t>
            </a:r>
            <a:endParaRPr lang="en-US" altLang="ja-JP" sz="2000" dirty="0" smtClean="0">
              <a:solidFill>
                <a:srgbClr val="CC6600"/>
              </a:solidFill>
            </a:endParaRPr>
          </a:p>
          <a:p>
            <a:pPr marL="660400" indent="-660400" eaLnBrk="1" hangingPunct="1">
              <a:buFontTx/>
              <a:buNone/>
            </a:pPr>
            <a:endParaRPr lang="en-US" altLang="ja-JP" sz="2000" dirty="0" smtClean="0">
              <a:solidFill>
                <a:schemeClr val="tx2"/>
              </a:solidFill>
            </a:endParaRPr>
          </a:p>
        </p:txBody>
      </p:sp>
      <p:sp>
        <p:nvSpPr>
          <p:cNvPr id="15366" name="AutoShape 4"/>
          <p:cNvSpPr>
            <a:spLocks noChangeArrowheads="1"/>
          </p:cNvSpPr>
          <p:nvPr/>
        </p:nvSpPr>
        <p:spPr bwMode="auto">
          <a:xfrm>
            <a:off x="2916238" y="1628775"/>
            <a:ext cx="576262" cy="288925"/>
          </a:xfrm>
          <a:prstGeom prst="leftRightArrow">
            <a:avLst>
              <a:gd name="adj1" fmla="val 50000"/>
              <a:gd name="adj2" fmla="val 39890"/>
            </a:avLst>
          </a:prstGeom>
          <a:solidFill>
            <a:srgbClr val="800080"/>
          </a:solidFill>
          <a:ln w="9525">
            <a:solidFill>
              <a:schemeClr val="tx1"/>
            </a:solidFill>
            <a:miter lim="800000"/>
            <a:headEnd/>
            <a:tailEnd/>
          </a:ln>
        </p:spPr>
        <p:txBody>
          <a:bodyPr wrap="none" anchor="ctr"/>
          <a:lstStyle/>
          <a:p>
            <a:endParaRPr lang="ja-JP" altLang="en-US"/>
          </a:p>
        </p:txBody>
      </p:sp>
      <p:graphicFrame>
        <p:nvGraphicFramePr>
          <p:cNvPr id="213000" name="Object 8"/>
          <p:cNvGraphicFramePr>
            <a:graphicFrameLocks noChangeAspect="1"/>
          </p:cNvGraphicFramePr>
          <p:nvPr/>
        </p:nvGraphicFramePr>
        <p:xfrm>
          <a:off x="2989263" y="2636838"/>
          <a:ext cx="3168650" cy="1427162"/>
        </p:xfrm>
        <a:graphic>
          <a:graphicData uri="http://schemas.openxmlformats.org/presentationml/2006/ole">
            <mc:AlternateContent xmlns:mc="http://schemas.openxmlformats.org/markup-compatibility/2006">
              <mc:Choice xmlns:v="urn:schemas-microsoft-com:vml" Requires="v">
                <p:oleObj spid="_x0000_s50180" name="数式" r:id="rId4" imgW="990360" imgH="431640" progId="Equation.3">
                  <p:embed/>
                </p:oleObj>
              </mc:Choice>
              <mc:Fallback>
                <p:oleObj name="数式" r:id="rId4" imgW="990360" imgH="4316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2636838"/>
                        <a:ext cx="3168650" cy="142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001" name="Rectangle 9"/>
          <p:cNvSpPr>
            <a:spLocks noChangeArrowheads="1"/>
          </p:cNvSpPr>
          <p:nvPr/>
        </p:nvSpPr>
        <p:spPr bwMode="auto">
          <a:xfrm>
            <a:off x="2916238" y="2565400"/>
            <a:ext cx="3455987" cy="1584325"/>
          </a:xfrm>
          <a:prstGeom prst="rect">
            <a:avLst/>
          </a:prstGeom>
          <a:noFill/>
          <a:ln w="25400">
            <a:solidFill>
              <a:srgbClr val="800080"/>
            </a:solidFill>
            <a:miter lim="800000"/>
            <a:headEnd/>
            <a:tailEnd/>
          </a:ln>
        </p:spPr>
        <p:txBody>
          <a:bodyPr wrap="none" anchor="ctr"/>
          <a:lstStyle/>
          <a:p>
            <a:endParaRPr lang="ja-JP" altLang="en-US"/>
          </a:p>
        </p:txBody>
      </p:sp>
      <p:graphicFrame>
        <p:nvGraphicFramePr>
          <p:cNvPr id="213004" name="Object 12"/>
          <p:cNvGraphicFramePr>
            <a:graphicFrameLocks noChangeAspect="1"/>
          </p:cNvGraphicFramePr>
          <p:nvPr/>
        </p:nvGraphicFramePr>
        <p:xfrm>
          <a:off x="1476375" y="4508500"/>
          <a:ext cx="495300" cy="576263"/>
        </p:xfrm>
        <a:graphic>
          <a:graphicData uri="http://schemas.openxmlformats.org/presentationml/2006/ole">
            <mc:AlternateContent xmlns:mc="http://schemas.openxmlformats.org/markup-compatibility/2006">
              <mc:Choice xmlns:v="urn:schemas-microsoft-com:vml" Requires="v">
                <p:oleObj spid="_x0000_s50181" name="数式" r:id="rId6" imgW="190440" imgH="215640" progId="Equation.3">
                  <p:embed/>
                </p:oleObj>
              </mc:Choice>
              <mc:Fallback>
                <p:oleObj name="数式" r:id="rId6" imgW="190440" imgH="2156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4508500"/>
                        <a:ext cx="4953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7"/>
          <p:cNvSpPr>
            <a:spLocks noGrp="1"/>
          </p:cNvSpPr>
          <p:nvPr>
            <p:ph type="title"/>
          </p:nvPr>
        </p:nvSpPr>
        <p:spPr>
          <a:xfrm>
            <a:off x="323528" y="332656"/>
            <a:ext cx="8229600" cy="1143000"/>
          </a:xfrm>
        </p:spPr>
        <p:txBody>
          <a:bodyPr>
            <a:normAutofit fontScale="90000"/>
          </a:bodyPr>
          <a:lstStyle/>
          <a:p>
            <a:r>
              <a:rPr lang="ja-JP" altLang="en-US" sz="2700" u="sng" dirty="0" smtClean="0">
                <a:solidFill>
                  <a:srgbClr val="002060"/>
                </a:solidFill>
              </a:rPr>
              <a:t>ホログラフィック・エンタングルメントエントロピー </a:t>
            </a:r>
            <a:r>
              <a:rPr lang="en-US" altLang="ja-JP" sz="2000" dirty="0" smtClean="0">
                <a:solidFill>
                  <a:schemeClr val="accent6">
                    <a:lumMod val="75000"/>
                  </a:schemeClr>
                </a:solidFill>
              </a:rPr>
              <a:t>[</a:t>
            </a:r>
            <a:r>
              <a:rPr lang="ja-JP" altLang="en-US" sz="2000" dirty="0" smtClean="0">
                <a:solidFill>
                  <a:schemeClr val="accent6">
                    <a:lumMod val="75000"/>
                  </a:schemeClr>
                </a:solidFill>
              </a:rPr>
              <a:t>笠</a:t>
            </a:r>
            <a:r>
              <a:rPr lang="en-US" altLang="ja-JP" sz="2000" dirty="0" smtClean="0">
                <a:solidFill>
                  <a:schemeClr val="accent6">
                    <a:lumMod val="75000"/>
                  </a:schemeClr>
                </a:solidFill>
              </a:rPr>
              <a:t>-</a:t>
            </a:r>
            <a:r>
              <a:rPr lang="ja-JP" altLang="en-US" sz="2000" dirty="0" smtClean="0">
                <a:solidFill>
                  <a:schemeClr val="accent6">
                    <a:lumMod val="75000"/>
                  </a:schemeClr>
                </a:solidFill>
              </a:rPr>
              <a:t>高柳</a:t>
            </a:r>
            <a:r>
              <a:rPr lang="en-US" altLang="ja-JP" sz="2000" dirty="0" smtClean="0">
                <a:solidFill>
                  <a:schemeClr val="accent6">
                    <a:lumMod val="75000"/>
                  </a:schemeClr>
                </a:solidFill>
              </a:rPr>
              <a:t> 06’]</a:t>
            </a:r>
            <a:r>
              <a:rPr lang="en-US" altLang="ja-JP" dirty="0" smtClean="0">
                <a:solidFill>
                  <a:schemeClr val="accent6">
                    <a:lumMod val="75000"/>
                  </a:schemeClr>
                </a:solidFill>
              </a:rPr>
              <a:t/>
            </a:r>
            <a:br>
              <a:rPr lang="en-US" altLang="ja-JP" dirty="0" smtClean="0">
                <a:solidFill>
                  <a:schemeClr val="accent6">
                    <a:lumMod val="75000"/>
                  </a:schemeClr>
                </a:solidFill>
              </a:rPr>
            </a:br>
            <a:endParaRPr kumimoji="1" lang="ja-JP"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AutoShape 2"/>
          <p:cNvSpPr>
            <a:spLocks noChangeArrowheads="1"/>
          </p:cNvSpPr>
          <p:nvPr/>
        </p:nvSpPr>
        <p:spPr bwMode="auto">
          <a:xfrm rot="16226246" flipH="1">
            <a:off x="-109537" y="2635250"/>
            <a:ext cx="4751388" cy="865187"/>
          </a:xfrm>
          <a:prstGeom prst="parallelogram">
            <a:avLst>
              <a:gd name="adj" fmla="val 137294"/>
            </a:avLst>
          </a:prstGeom>
          <a:solidFill>
            <a:srgbClr val="00FF00">
              <a:alpha val="25882"/>
            </a:srgbClr>
          </a:solidFill>
          <a:ln w="9525">
            <a:solidFill>
              <a:schemeClr val="tx1"/>
            </a:solidFill>
            <a:miter lim="800000"/>
            <a:headEnd/>
            <a:tailEnd/>
          </a:ln>
        </p:spPr>
        <p:txBody>
          <a:bodyPr wrap="none" anchor="ctr"/>
          <a:lstStyle/>
          <a:p>
            <a:endParaRPr lang="ja-JP" altLang="en-US"/>
          </a:p>
        </p:txBody>
      </p:sp>
      <p:sp>
        <p:nvSpPr>
          <p:cNvPr id="16394" name="Line 3"/>
          <p:cNvSpPr>
            <a:spLocks noChangeShapeType="1"/>
          </p:cNvSpPr>
          <p:nvPr/>
        </p:nvSpPr>
        <p:spPr bwMode="auto">
          <a:xfrm>
            <a:off x="2195513" y="4508500"/>
            <a:ext cx="3744912" cy="0"/>
          </a:xfrm>
          <a:prstGeom prst="line">
            <a:avLst/>
          </a:prstGeom>
          <a:noFill/>
          <a:ln w="50800">
            <a:solidFill>
              <a:srgbClr val="FF0000"/>
            </a:solidFill>
            <a:round/>
            <a:headEnd/>
            <a:tailEnd type="triangle" w="med" len="med"/>
          </a:ln>
        </p:spPr>
        <p:txBody>
          <a:bodyPr/>
          <a:lstStyle/>
          <a:p>
            <a:endParaRPr lang="ja-JP" altLang="en-US"/>
          </a:p>
        </p:txBody>
      </p:sp>
      <p:graphicFrame>
        <p:nvGraphicFramePr>
          <p:cNvPr id="16386" name="Object 4"/>
          <p:cNvGraphicFramePr>
            <a:graphicFrameLocks noChangeAspect="1"/>
          </p:cNvGraphicFramePr>
          <p:nvPr/>
        </p:nvGraphicFramePr>
        <p:xfrm>
          <a:off x="3524250" y="3716338"/>
          <a:ext cx="3751263" cy="620712"/>
        </p:xfrm>
        <a:graphic>
          <a:graphicData uri="http://schemas.openxmlformats.org/presentationml/2006/ole">
            <mc:AlternateContent xmlns:mc="http://schemas.openxmlformats.org/markup-compatibility/2006">
              <mc:Choice xmlns:v="urn:schemas-microsoft-com:vml" Requires="v">
                <p:oleObj spid="_x0000_s51209" name="数式" r:id="rId4" imgW="1422360" imgH="228600" progId="Equation.3">
                  <p:embed/>
                </p:oleObj>
              </mc:Choice>
              <mc:Fallback>
                <p:oleObj name="数式" r:id="rId4" imgW="142236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3716338"/>
                        <a:ext cx="3751263"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5"/>
          <p:cNvGraphicFramePr>
            <a:graphicFrameLocks noChangeAspect="1"/>
          </p:cNvGraphicFramePr>
          <p:nvPr/>
        </p:nvGraphicFramePr>
        <p:xfrm>
          <a:off x="1692275" y="908050"/>
          <a:ext cx="517525" cy="576263"/>
        </p:xfrm>
        <a:graphic>
          <a:graphicData uri="http://schemas.openxmlformats.org/presentationml/2006/ole">
            <mc:AlternateContent xmlns:mc="http://schemas.openxmlformats.org/markup-compatibility/2006">
              <mc:Choice xmlns:v="urn:schemas-microsoft-com:vml" Requires="v">
                <p:oleObj spid="_x0000_s51210" name="数式" r:id="rId6" imgW="164880" imgH="177480" progId="Equation.3">
                  <p:embed/>
                </p:oleObj>
              </mc:Choice>
              <mc:Fallback>
                <p:oleObj name="数式" r:id="rId6" imgW="164880" imgH="177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908050"/>
                        <a:ext cx="5175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6"/>
          <p:cNvGraphicFramePr>
            <a:graphicFrameLocks noChangeAspect="1"/>
          </p:cNvGraphicFramePr>
          <p:nvPr/>
        </p:nvGraphicFramePr>
        <p:xfrm>
          <a:off x="6011863" y="4364038"/>
          <a:ext cx="419100" cy="431800"/>
        </p:xfrm>
        <a:graphic>
          <a:graphicData uri="http://schemas.openxmlformats.org/presentationml/2006/ole">
            <mc:AlternateContent xmlns:mc="http://schemas.openxmlformats.org/markup-compatibility/2006">
              <mc:Choice xmlns:v="urn:schemas-microsoft-com:vml" Requires="v">
                <p:oleObj spid="_x0000_s51211" name="数式" r:id="rId8" imgW="126720" imgH="126720" progId="Equation.3">
                  <p:embed/>
                </p:oleObj>
              </mc:Choice>
              <mc:Fallback>
                <p:oleObj name="数式" r:id="rId8" imgW="126720" imgH="12672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863" y="4364038"/>
                        <a:ext cx="419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Oval 7"/>
          <p:cNvSpPr>
            <a:spLocks noChangeArrowheads="1"/>
          </p:cNvSpPr>
          <p:nvPr/>
        </p:nvSpPr>
        <p:spPr bwMode="auto">
          <a:xfrm>
            <a:off x="2051050" y="2276475"/>
            <a:ext cx="504825" cy="1368425"/>
          </a:xfrm>
          <a:prstGeom prst="ellipse">
            <a:avLst/>
          </a:prstGeom>
          <a:solidFill>
            <a:srgbClr val="006600">
              <a:alpha val="41176"/>
            </a:srgbClr>
          </a:solidFill>
          <a:ln w="25400">
            <a:solidFill>
              <a:schemeClr val="tx1"/>
            </a:solidFill>
            <a:round/>
            <a:headEnd/>
            <a:tailEnd/>
          </a:ln>
        </p:spPr>
        <p:txBody>
          <a:bodyPr wrap="none" anchor="ctr"/>
          <a:lstStyle/>
          <a:p>
            <a:endParaRPr lang="ja-JP" altLang="en-US"/>
          </a:p>
        </p:txBody>
      </p:sp>
      <p:sp>
        <p:nvSpPr>
          <p:cNvPr id="16396" name="Arc 8"/>
          <p:cNvSpPr>
            <a:spLocks/>
          </p:cNvSpPr>
          <p:nvPr/>
        </p:nvSpPr>
        <p:spPr bwMode="auto">
          <a:xfrm>
            <a:off x="2339975" y="2276475"/>
            <a:ext cx="1871663" cy="1368425"/>
          </a:xfrm>
          <a:custGeom>
            <a:avLst/>
            <a:gdLst>
              <a:gd name="T0" fmla="*/ 0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00"/>
                  <a:pt x="11973" y="43159"/>
                  <a:pt x="72" y="43199"/>
                </a:cubicBezTo>
              </a:path>
              <a:path w="21600" h="43200" stroke="0" extrusionOk="0">
                <a:moveTo>
                  <a:pt x="-1" y="0"/>
                </a:moveTo>
                <a:cubicBezTo>
                  <a:pt x="11929" y="0"/>
                  <a:pt x="21600" y="9670"/>
                  <a:pt x="21600" y="21600"/>
                </a:cubicBezTo>
                <a:cubicBezTo>
                  <a:pt x="21600" y="33500"/>
                  <a:pt x="11973" y="43159"/>
                  <a:pt x="72" y="43199"/>
                </a:cubicBezTo>
                <a:lnTo>
                  <a:pt x="0" y="21600"/>
                </a:lnTo>
                <a:close/>
              </a:path>
            </a:pathLst>
          </a:custGeom>
          <a:noFill/>
          <a:ln w="25400">
            <a:solidFill>
              <a:srgbClr val="800080"/>
            </a:solidFill>
            <a:round/>
            <a:headEnd/>
            <a:tailEnd/>
          </a:ln>
        </p:spPr>
        <p:txBody>
          <a:bodyPr wrap="none" anchor="ctr"/>
          <a:lstStyle/>
          <a:p>
            <a:endParaRPr lang="ja-JP" altLang="en-US"/>
          </a:p>
        </p:txBody>
      </p:sp>
      <p:sp>
        <p:nvSpPr>
          <p:cNvPr id="16397" name="Line 9"/>
          <p:cNvSpPr>
            <a:spLocks noChangeShapeType="1"/>
          </p:cNvSpPr>
          <p:nvPr/>
        </p:nvSpPr>
        <p:spPr bwMode="auto">
          <a:xfrm flipH="1">
            <a:off x="2051050" y="2276475"/>
            <a:ext cx="504825" cy="503238"/>
          </a:xfrm>
          <a:prstGeom prst="line">
            <a:avLst/>
          </a:prstGeom>
          <a:noFill/>
          <a:ln w="22225">
            <a:solidFill>
              <a:srgbClr val="800080"/>
            </a:solidFill>
            <a:round/>
            <a:headEnd/>
            <a:tailEnd/>
          </a:ln>
        </p:spPr>
        <p:txBody>
          <a:bodyPr/>
          <a:lstStyle/>
          <a:p>
            <a:endParaRPr lang="ja-JP" altLang="en-US"/>
          </a:p>
        </p:txBody>
      </p:sp>
      <p:sp>
        <p:nvSpPr>
          <p:cNvPr id="16398" name="Line 10"/>
          <p:cNvSpPr>
            <a:spLocks noChangeShapeType="1"/>
          </p:cNvSpPr>
          <p:nvPr/>
        </p:nvSpPr>
        <p:spPr bwMode="auto">
          <a:xfrm flipH="1">
            <a:off x="2051050" y="2276475"/>
            <a:ext cx="792163" cy="792163"/>
          </a:xfrm>
          <a:prstGeom prst="line">
            <a:avLst/>
          </a:prstGeom>
          <a:noFill/>
          <a:ln w="22225">
            <a:solidFill>
              <a:srgbClr val="800080"/>
            </a:solidFill>
            <a:round/>
            <a:headEnd/>
            <a:tailEnd/>
          </a:ln>
        </p:spPr>
        <p:txBody>
          <a:bodyPr/>
          <a:lstStyle/>
          <a:p>
            <a:endParaRPr lang="ja-JP" altLang="en-US"/>
          </a:p>
        </p:txBody>
      </p:sp>
      <p:sp>
        <p:nvSpPr>
          <p:cNvPr id="16399" name="Line 11"/>
          <p:cNvSpPr>
            <a:spLocks noChangeShapeType="1"/>
          </p:cNvSpPr>
          <p:nvPr/>
        </p:nvSpPr>
        <p:spPr bwMode="auto">
          <a:xfrm flipH="1">
            <a:off x="2124075" y="2347913"/>
            <a:ext cx="1008063" cy="1008062"/>
          </a:xfrm>
          <a:prstGeom prst="line">
            <a:avLst/>
          </a:prstGeom>
          <a:noFill/>
          <a:ln w="22225">
            <a:solidFill>
              <a:srgbClr val="800080"/>
            </a:solidFill>
            <a:round/>
            <a:headEnd/>
            <a:tailEnd/>
          </a:ln>
        </p:spPr>
        <p:txBody>
          <a:bodyPr/>
          <a:lstStyle/>
          <a:p>
            <a:endParaRPr lang="ja-JP" altLang="en-US"/>
          </a:p>
        </p:txBody>
      </p:sp>
      <p:sp>
        <p:nvSpPr>
          <p:cNvPr id="16400" name="Line 12"/>
          <p:cNvSpPr>
            <a:spLocks noChangeShapeType="1"/>
          </p:cNvSpPr>
          <p:nvPr/>
        </p:nvSpPr>
        <p:spPr bwMode="auto">
          <a:xfrm flipH="1">
            <a:off x="2268538" y="2419350"/>
            <a:ext cx="1150937" cy="1152525"/>
          </a:xfrm>
          <a:prstGeom prst="line">
            <a:avLst/>
          </a:prstGeom>
          <a:noFill/>
          <a:ln w="22225">
            <a:solidFill>
              <a:srgbClr val="800080"/>
            </a:solidFill>
            <a:round/>
            <a:headEnd/>
            <a:tailEnd/>
          </a:ln>
        </p:spPr>
        <p:txBody>
          <a:bodyPr/>
          <a:lstStyle/>
          <a:p>
            <a:endParaRPr lang="ja-JP" altLang="en-US"/>
          </a:p>
        </p:txBody>
      </p:sp>
      <p:sp>
        <p:nvSpPr>
          <p:cNvPr id="16401" name="Line 13"/>
          <p:cNvSpPr>
            <a:spLocks noChangeShapeType="1"/>
          </p:cNvSpPr>
          <p:nvPr/>
        </p:nvSpPr>
        <p:spPr bwMode="auto">
          <a:xfrm flipH="1">
            <a:off x="2484438" y="2492375"/>
            <a:ext cx="1150937" cy="1152525"/>
          </a:xfrm>
          <a:prstGeom prst="line">
            <a:avLst/>
          </a:prstGeom>
          <a:noFill/>
          <a:ln w="22225">
            <a:solidFill>
              <a:srgbClr val="800080"/>
            </a:solidFill>
            <a:round/>
            <a:headEnd/>
            <a:tailEnd/>
          </a:ln>
        </p:spPr>
        <p:txBody>
          <a:bodyPr/>
          <a:lstStyle/>
          <a:p>
            <a:endParaRPr lang="ja-JP" altLang="en-US"/>
          </a:p>
        </p:txBody>
      </p:sp>
      <p:sp>
        <p:nvSpPr>
          <p:cNvPr id="16402" name="Line 14"/>
          <p:cNvSpPr>
            <a:spLocks noChangeShapeType="1"/>
          </p:cNvSpPr>
          <p:nvPr/>
        </p:nvSpPr>
        <p:spPr bwMode="auto">
          <a:xfrm flipH="1">
            <a:off x="2771775" y="2563813"/>
            <a:ext cx="1079500" cy="1081087"/>
          </a:xfrm>
          <a:prstGeom prst="line">
            <a:avLst/>
          </a:prstGeom>
          <a:noFill/>
          <a:ln w="22225">
            <a:solidFill>
              <a:srgbClr val="800080"/>
            </a:solidFill>
            <a:round/>
            <a:headEnd/>
            <a:tailEnd/>
          </a:ln>
        </p:spPr>
        <p:txBody>
          <a:bodyPr/>
          <a:lstStyle/>
          <a:p>
            <a:endParaRPr lang="ja-JP" altLang="en-US"/>
          </a:p>
        </p:txBody>
      </p:sp>
      <p:sp>
        <p:nvSpPr>
          <p:cNvPr id="16403" name="Line 15"/>
          <p:cNvSpPr>
            <a:spLocks noChangeShapeType="1"/>
          </p:cNvSpPr>
          <p:nvPr/>
        </p:nvSpPr>
        <p:spPr bwMode="auto">
          <a:xfrm flipH="1">
            <a:off x="3203575" y="2708275"/>
            <a:ext cx="863600" cy="863600"/>
          </a:xfrm>
          <a:prstGeom prst="line">
            <a:avLst/>
          </a:prstGeom>
          <a:noFill/>
          <a:ln w="22225">
            <a:solidFill>
              <a:srgbClr val="800080"/>
            </a:solidFill>
            <a:round/>
            <a:headEnd/>
            <a:tailEnd/>
          </a:ln>
        </p:spPr>
        <p:txBody>
          <a:bodyPr/>
          <a:lstStyle/>
          <a:p>
            <a:endParaRPr lang="ja-JP" altLang="en-US"/>
          </a:p>
        </p:txBody>
      </p:sp>
      <p:sp>
        <p:nvSpPr>
          <p:cNvPr id="16404" name="Line 16"/>
          <p:cNvSpPr>
            <a:spLocks noChangeShapeType="1"/>
          </p:cNvSpPr>
          <p:nvPr/>
        </p:nvSpPr>
        <p:spPr bwMode="auto">
          <a:xfrm flipH="1">
            <a:off x="3563938" y="2852738"/>
            <a:ext cx="647700" cy="647700"/>
          </a:xfrm>
          <a:prstGeom prst="line">
            <a:avLst/>
          </a:prstGeom>
          <a:noFill/>
          <a:ln w="22225">
            <a:solidFill>
              <a:srgbClr val="800080"/>
            </a:solidFill>
            <a:round/>
            <a:headEnd/>
            <a:tailEnd/>
          </a:ln>
        </p:spPr>
        <p:txBody>
          <a:bodyPr/>
          <a:lstStyle/>
          <a:p>
            <a:endParaRPr lang="ja-JP" altLang="en-US"/>
          </a:p>
        </p:txBody>
      </p:sp>
      <p:graphicFrame>
        <p:nvGraphicFramePr>
          <p:cNvPr id="16389" name="Object 17"/>
          <p:cNvGraphicFramePr>
            <a:graphicFrameLocks noChangeAspect="1"/>
          </p:cNvGraphicFramePr>
          <p:nvPr/>
        </p:nvGraphicFramePr>
        <p:xfrm>
          <a:off x="2195513" y="1771650"/>
          <a:ext cx="320675" cy="360363"/>
        </p:xfrm>
        <a:graphic>
          <a:graphicData uri="http://schemas.openxmlformats.org/presentationml/2006/ole">
            <mc:AlternateContent xmlns:mc="http://schemas.openxmlformats.org/markup-compatibility/2006">
              <mc:Choice xmlns:v="urn:schemas-microsoft-com:vml" Requires="v">
                <p:oleObj spid="_x0000_s51212" name="数式" r:id="rId10" imgW="152280" imgH="164880" progId="Equation.3">
                  <p:embed/>
                </p:oleObj>
              </mc:Choice>
              <mc:Fallback>
                <p:oleObj name="数式" r:id="rId10" imgW="152280" imgH="16488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513" y="1771650"/>
                        <a:ext cx="320675"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0" name="Object 18"/>
          <p:cNvGraphicFramePr>
            <a:graphicFrameLocks noChangeAspect="1"/>
          </p:cNvGraphicFramePr>
          <p:nvPr/>
        </p:nvGraphicFramePr>
        <p:xfrm>
          <a:off x="2195513" y="2779713"/>
          <a:ext cx="347662" cy="360362"/>
        </p:xfrm>
        <a:graphic>
          <a:graphicData uri="http://schemas.openxmlformats.org/presentationml/2006/ole">
            <mc:AlternateContent xmlns:mc="http://schemas.openxmlformats.org/markup-compatibility/2006">
              <mc:Choice xmlns:v="urn:schemas-microsoft-com:vml" Requires="v">
                <p:oleObj spid="_x0000_s51213" name="数式" r:id="rId12" imgW="164880" imgH="164880" progId="Equation.3">
                  <p:embed/>
                </p:oleObj>
              </mc:Choice>
              <mc:Fallback>
                <p:oleObj name="数式" r:id="rId12" imgW="164880" imgH="16488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513" y="2779713"/>
                        <a:ext cx="34766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1" name="Object 19"/>
          <p:cNvGraphicFramePr>
            <a:graphicFrameLocks noChangeAspect="1"/>
          </p:cNvGraphicFramePr>
          <p:nvPr/>
        </p:nvGraphicFramePr>
        <p:xfrm>
          <a:off x="4595813" y="1412875"/>
          <a:ext cx="2208212" cy="571500"/>
        </p:xfrm>
        <a:graphic>
          <a:graphicData uri="http://schemas.openxmlformats.org/presentationml/2006/ole">
            <mc:AlternateContent xmlns:mc="http://schemas.openxmlformats.org/markup-compatibility/2006">
              <mc:Choice xmlns:v="urn:schemas-microsoft-com:vml" Requires="v">
                <p:oleObj spid="_x0000_s51214" name="数式" r:id="rId14" imgW="863280" imgH="215640" progId="Equation.3">
                  <p:embed/>
                </p:oleObj>
              </mc:Choice>
              <mc:Fallback>
                <p:oleObj name="数式" r:id="rId14" imgW="863280" imgH="21564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5813" y="1412875"/>
                        <a:ext cx="2208212"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5" name="AutoShape 20"/>
          <p:cNvSpPr>
            <a:spLocks noChangeArrowheads="1"/>
          </p:cNvSpPr>
          <p:nvPr/>
        </p:nvSpPr>
        <p:spPr bwMode="auto">
          <a:xfrm rot="8176382">
            <a:off x="3851275" y="2132013"/>
            <a:ext cx="792163" cy="142875"/>
          </a:xfrm>
          <a:prstGeom prst="rightArrow">
            <a:avLst>
              <a:gd name="adj1" fmla="val 50000"/>
              <a:gd name="adj2" fmla="val 138611"/>
            </a:avLst>
          </a:prstGeom>
          <a:solidFill>
            <a:srgbClr val="800080"/>
          </a:solidFill>
          <a:ln w="9525">
            <a:solidFill>
              <a:schemeClr val="tx1"/>
            </a:solidFill>
            <a:miter lim="800000"/>
            <a:headEnd/>
            <a:tailEnd/>
          </a:ln>
        </p:spPr>
        <p:txBody>
          <a:bodyPr wrap="none" anchor="ctr"/>
          <a:lstStyle/>
          <a:p>
            <a:endParaRPr lang="ja-JP" altLang="en-US"/>
          </a:p>
        </p:txBody>
      </p:sp>
      <p:graphicFrame>
        <p:nvGraphicFramePr>
          <p:cNvPr id="16392" name="Object 21"/>
          <p:cNvGraphicFramePr>
            <a:graphicFrameLocks noGrp="1" noChangeAspect="1"/>
          </p:cNvGraphicFramePr>
          <p:nvPr>
            <p:ph sz="half" idx="1"/>
          </p:nvPr>
        </p:nvGraphicFramePr>
        <p:xfrm>
          <a:off x="3132138" y="836613"/>
          <a:ext cx="2389187" cy="341312"/>
        </p:xfrm>
        <a:graphic>
          <a:graphicData uri="http://schemas.openxmlformats.org/presentationml/2006/ole">
            <mc:AlternateContent xmlns:mc="http://schemas.openxmlformats.org/markup-compatibility/2006">
              <mc:Choice xmlns:v="urn:schemas-microsoft-com:vml" Requires="v">
                <p:oleObj spid="_x0000_s51215" name="数式" r:id="rId16" imgW="1511280" imgH="215640" progId="Equation.3">
                  <p:embed/>
                </p:oleObj>
              </mc:Choice>
              <mc:Fallback>
                <p:oleObj name="数式" r:id="rId16" imgW="1511280" imgH="215640" progId="Equation.3">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32138" y="836613"/>
                        <a:ext cx="2389187"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3"/>
          <p:cNvSpPr>
            <a:spLocks noGrp="1" noChangeArrowheads="1"/>
          </p:cNvSpPr>
          <p:nvPr>
            <p:ph type="body" idx="1"/>
          </p:nvPr>
        </p:nvSpPr>
        <p:spPr>
          <a:xfrm>
            <a:off x="457200" y="476250"/>
            <a:ext cx="8229600" cy="5649913"/>
          </a:xfrm>
        </p:spPr>
        <p:txBody>
          <a:bodyPr/>
          <a:lstStyle/>
          <a:p>
            <a:pPr eaLnBrk="1" hangingPunct="1">
              <a:buFontTx/>
              <a:buNone/>
            </a:pPr>
            <a:r>
              <a:rPr lang="ja-JP" altLang="en-US" sz="2400" u="sng" dirty="0" smtClean="0">
                <a:solidFill>
                  <a:srgbClr val="002060"/>
                </a:solidFill>
              </a:rPr>
              <a:t>直感的解釈</a:t>
            </a:r>
          </a:p>
          <a:p>
            <a:pPr eaLnBrk="1" hangingPunct="1">
              <a:buFontTx/>
              <a:buNone/>
            </a:pPr>
            <a:endParaRPr lang="ja-JP" altLang="en-US" sz="2400" u="sng" dirty="0" smtClean="0">
              <a:solidFill>
                <a:srgbClr val="990033"/>
              </a:solidFill>
            </a:endParaRPr>
          </a:p>
          <a:p>
            <a:pPr eaLnBrk="1" hangingPunct="1">
              <a:buFontTx/>
              <a:buNone/>
            </a:pPr>
            <a:endParaRPr lang="ja-JP" altLang="en-US" sz="2400" u="sng" dirty="0" smtClean="0">
              <a:solidFill>
                <a:srgbClr val="990033"/>
              </a:solidFill>
            </a:endParaRPr>
          </a:p>
          <a:p>
            <a:pPr eaLnBrk="1" hangingPunct="1">
              <a:buFontTx/>
              <a:buNone/>
            </a:pPr>
            <a:endParaRPr lang="ja-JP" altLang="en-US" sz="2400" u="sng" dirty="0" smtClean="0">
              <a:solidFill>
                <a:srgbClr val="990033"/>
              </a:solidFill>
            </a:endParaRPr>
          </a:p>
          <a:p>
            <a:pPr eaLnBrk="1" hangingPunct="1">
              <a:buFontTx/>
              <a:buNone/>
            </a:pPr>
            <a:endParaRPr lang="ja-JP" altLang="en-US" sz="2400" u="sng" dirty="0" smtClean="0">
              <a:solidFill>
                <a:srgbClr val="990033"/>
              </a:solidFill>
            </a:endParaRPr>
          </a:p>
          <a:p>
            <a:pPr eaLnBrk="1" hangingPunct="1">
              <a:buFontTx/>
              <a:buNone/>
            </a:pPr>
            <a:endParaRPr lang="ja-JP" altLang="en-US" sz="2400" u="sng" dirty="0" smtClean="0">
              <a:solidFill>
                <a:srgbClr val="990033"/>
              </a:solidFill>
            </a:endParaRPr>
          </a:p>
          <a:p>
            <a:pPr eaLnBrk="1" hangingPunct="1">
              <a:buFontTx/>
              <a:buNone/>
            </a:pPr>
            <a:endParaRPr lang="ja-JP" altLang="en-US" sz="2400" u="sng" dirty="0" smtClean="0">
              <a:solidFill>
                <a:srgbClr val="990033"/>
              </a:solidFill>
            </a:endParaRPr>
          </a:p>
          <a:p>
            <a:pPr eaLnBrk="1" hangingPunct="1">
              <a:buFontTx/>
              <a:buNone/>
            </a:pPr>
            <a:endParaRPr lang="ja-JP" altLang="en-US" sz="2400" u="sng" dirty="0" smtClean="0">
              <a:solidFill>
                <a:srgbClr val="990033"/>
              </a:solidFill>
            </a:endParaRPr>
          </a:p>
          <a:p>
            <a:pPr eaLnBrk="1" hangingPunct="1">
              <a:buFontTx/>
              <a:buNone/>
            </a:pPr>
            <a:endParaRPr lang="ja-JP" altLang="en-US" sz="2400" u="sng" dirty="0" smtClean="0">
              <a:solidFill>
                <a:srgbClr val="990033"/>
              </a:solidFill>
            </a:endParaRPr>
          </a:p>
          <a:p>
            <a:pPr eaLnBrk="1" hangingPunct="1">
              <a:buFontTx/>
              <a:buNone/>
            </a:pPr>
            <a:r>
              <a:rPr lang="ja-JP" altLang="en-US" sz="2400" dirty="0" smtClean="0">
                <a:solidFill>
                  <a:srgbClr val="990033"/>
                </a:solidFill>
              </a:rPr>
              <a:t>　　　　　</a:t>
            </a:r>
            <a:r>
              <a:rPr lang="ja-JP" altLang="en-US" sz="2400" dirty="0" smtClean="0">
                <a:solidFill>
                  <a:srgbClr val="000066"/>
                </a:solidFill>
              </a:rPr>
              <a:t>があたかもブラックホールのホライズンであるかのように振る舞い、Ｂの情報を中に隠している</a:t>
            </a:r>
            <a:r>
              <a:rPr lang="ja-JP" altLang="en-US" sz="2400" dirty="0" smtClean="0">
                <a:solidFill>
                  <a:srgbClr val="990033"/>
                </a:solidFill>
              </a:rPr>
              <a:t>。</a:t>
            </a:r>
          </a:p>
        </p:txBody>
      </p:sp>
      <p:sp>
        <p:nvSpPr>
          <p:cNvPr id="18441" name="Oval 4"/>
          <p:cNvSpPr>
            <a:spLocks noChangeArrowheads="1"/>
          </p:cNvSpPr>
          <p:nvPr/>
        </p:nvSpPr>
        <p:spPr bwMode="auto">
          <a:xfrm>
            <a:off x="2771775" y="1125538"/>
            <a:ext cx="3384550" cy="3240087"/>
          </a:xfrm>
          <a:prstGeom prst="ellipse">
            <a:avLst/>
          </a:prstGeom>
          <a:solidFill>
            <a:srgbClr val="800080">
              <a:alpha val="12157"/>
            </a:srgbClr>
          </a:solidFill>
          <a:ln w="38100">
            <a:solidFill>
              <a:srgbClr val="990033"/>
            </a:solidFill>
            <a:round/>
            <a:headEnd/>
            <a:tailEnd/>
          </a:ln>
        </p:spPr>
        <p:txBody>
          <a:bodyPr wrap="none" anchor="ctr"/>
          <a:lstStyle/>
          <a:p>
            <a:endParaRPr lang="ja-JP" altLang="en-US"/>
          </a:p>
        </p:txBody>
      </p:sp>
      <p:sp>
        <p:nvSpPr>
          <p:cNvPr id="18442" name="Freeform 5"/>
          <p:cNvSpPr>
            <a:spLocks/>
          </p:cNvSpPr>
          <p:nvPr/>
        </p:nvSpPr>
        <p:spPr bwMode="auto">
          <a:xfrm>
            <a:off x="3132138" y="1701800"/>
            <a:ext cx="574675" cy="2016125"/>
          </a:xfrm>
          <a:custGeom>
            <a:avLst/>
            <a:gdLst>
              <a:gd name="T0" fmla="*/ 0 w 325"/>
              <a:gd name="T1" fmla="*/ 0 h 1678"/>
              <a:gd name="T2" fmla="*/ 2147483647 w 325"/>
              <a:gd name="T3" fmla="*/ 2147483647 h 1678"/>
              <a:gd name="T4" fmla="*/ 2147483647 w 325"/>
              <a:gd name="T5" fmla="*/ 2147483647 h 1678"/>
              <a:gd name="T6" fmla="*/ 2147483647 w 325"/>
              <a:gd name="T7" fmla="*/ 2147483647 h 1678"/>
              <a:gd name="T8" fmla="*/ 2147483647 w 325"/>
              <a:gd name="T9" fmla="*/ 2147483647 h 1678"/>
              <a:gd name="T10" fmla="*/ 2147483647 w 325"/>
              <a:gd name="T11" fmla="*/ 2147483647 h 1678"/>
              <a:gd name="T12" fmla="*/ 0 w 325"/>
              <a:gd name="T13" fmla="*/ 2147483647 h 1678"/>
              <a:gd name="T14" fmla="*/ 0 60000 65536"/>
              <a:gd name="T15" fmla="*/ 0 60000 65536"/>
              <a:gd name="T16" fmla="*/ 0 60000 65536"/>
              <a:gd name="T17" fmla="*/ 0 60000 65536"/>
              <a:gd name="T18" fmla="*/ 0 60000 65536"/>
              <a:gd name="T19" fmla="*/ 0 60000 65536"/>
              <a:gd name="T20" fmla="*/ 0 60000 65536"/>
              <a:gd name="T21" fmla="*/ 0 w 325"/>
              <a:gd name="T22" fmla="*/ 0 h 1678"/>
              <a:gd name="T23" fmla="*/ 325 w 325"/>
              <a:gd name="T24" fmla="*/ 1678 h 1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5" h="1678">
                <a:moveTo>
                  <a:pt x="0" y="0"/>
                </a:moveTo>
                <a:cubicBezTo>
                  <a:pt x="26" y="34"/>
                  <a:pt x="53" y="68"/>
                  <a:pt x="91" y="136"/>
                </a:cubicBezTo>
                <a:cubicBezTo>
                  <a:pt x="129" y="204"/>
                  <a:pt x="189" y="287"/>
                  <a:pt x="227" y="408"/>
                </a:cubicBezTo>
                <a:cubicBezTo>
                  <a:pt x="265" y="529"/>
                  <a:pt x="325" y="695"/>
                  <a:pt x="317" y="861"/>
                </a:cubicBezTo>
                <a:cubicBezTo>
                  <a:pt x="309" y="1027"/>
                  <a:pt x="226" y="1277"/>
                  <a:pt x="181" y="1406"/>
                </a:cubicBezTo>
                <a:cubicBezTo>
                  <a:pt x="136" y="1535"/>
                  <a:pt x="75" y="1588"/>
                  <a:pt x="45" y="1633"/>
                </a:cubicBezTo>
                <a:cubicBezTo>
                  <a:pt x="15" y="1678"/>
                  <a:pt x="7" y="1671"/>
                  <a:pt x="0" y="1678"/>
                </a:cubicBezTo>
              </a:path>
            </a:pathLst>
          </a:custGeom>
          <a:noFill/>
          <a:ln w="63500">
            <a:solidFill>
              <a:srgbClr val="FF0000"/>
            </a:solidFill>
            <a:round/>
            <a:headEnd/>
            <a:tailEnd/>
          </a:ln>
        </p:spPr>
        <p:txBody>
          <a:bodyPr/>
          <a:lstStyle/>
          <a:p>
            <a:endParaRPr lang="ja-JP" altLang="en-US"/>
          </a:p>
        </p:txBody>
      </p:sp>
      <p:graphicFrame>
        <p:nvGraphicFramePr>
          <p:cNvPr id="18434" name="Object 6"/>
          <p:cNvGraphicFramePr>
            <a:graphicFrameLocks noChangeAspect="1"/>
          </p:cNvGraphicFramePr>
          <p:nvPr/>
        </p:nvGraphicFramePr>
        <p:xfrm>
          <a:off x="3779838" y="2278063"/>
          <a:ext cx="647700" cy="720725"/>
        </p:xfrm>
        <a:graphic>
          <a:graphicData uri="http://schemas.openxmlformats.org/presentationml/2006/ole">
            <mc:AlternateContent xmlns:mc="http://schemas.openxmlformats.org/markup-compatibility/2006">
              <mc:Choice xmlns:v="urn:schemas-microsoft-com:vml" Requires="v">
                <p:oleObj spid="_x0000_s53256" name="数式" r:id="rId4" imgW="190440" imgH="215640" progId="Equation.3">
                  <p:embed/>
                </p:oleObj>
              </mc:Choice>
              <mc:Fallback>
                <p:oleObj name="数式" r:id="rId4" imgW="190440" imgH="215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278063"/>
                        <a:ext cx="647700" cy="720725"/>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graphicFrame>
        <p:nvGraphicFramePr>
          <p:cNvPr id="18435" name="Object 7"/>
          <p:cNvGraphicFramePr>
            <a:graphicFrameLocks noChangeAspect="1"/>
          </p:cNvGraphicFramePr>
          <p:nvPr/>
        </p:nvGraphicFramePr>
        <p:xfrm>
          <a:off x="2124075" y="2422525"/>
          <a:ext cx="474663" cy="503238"/>
        </p:xfrm>
        <a:graphic>
          <a:graphicData uri="http://schemas.openxmlformats.org/presentationml/2006/ole">
            <mc:AlternateContent xmlns:mc="http://schemas.openxmlformats.org/markup-compatibility/2006">
              <mc:Choice xmlns:v="urn:schemas-microsoft-com:vml" Requires="v">
                <p:oleObj spid="_x0000_s53257" name="数式" r:id="rId6" imgW="152280" imgH="164880" progId="Equation.3">
                  <p:embed/>
                </p:oleObj>
              </mc:Choice>
              <mc:Fallback>
                <p:oleObj name="数式" r:id="rId6" imgW="152280" imgH="16488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2422525"/>
                        <a:ext cx="474663"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8"/>
          <p:cNvGraphicFramePr>
            <a:graphicFrameLocks noChangeAspect="1"/>
          </p:cNvGraphicFramePr>
          <p:nvPr/>
        </p:nvGraphicFramePr>
        <p:xfrm>
          <a:off x="6372225" y="2422525"/>
          <a:ext cx="576263" cy="563563"/>
        </p:xfrm>
        <a:graphic>
          <a:graphicData uri="http://schemas.openxmlformats.org/presentationml/2006/ole">
            <mc:AlternateContent xmlns:mc="http://schemas.openxmlformats.org/markup-compatibility/2006">
              <mc:Choice xmlns:v="urn:schemas-microsoft-com:vml" Requires="v">
                <p:oleObj spid="_x0000_s53258" name="数式" r:id="rId8" imgW="164880" imgH="164880" progId="Equation.3">
                  <p:embed/>
                </p:oleObj>
              </mc:Choice>
              <mc:Fallback>
                <p:oleObj name="数式" r:id="rId8" imgW="164880" imgH="1648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25" y="2422525"/>
                        <a:ext cx="57626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3" name="AutoShape 9"/>
          <p:cNvSpPr>
            <a:spLocks noChangeArrowheads="1"/>
          </p:cNvSpPr>
          <p:nvPr/>
        </p:nvSpPr>
        <p:spPr bwMode="auto">
          <a:xfrm>
            <a:off x="5219700" y="3573463"/>
            <a:ext cx="358775" cy="358775"/>
          </a:xfrm>
          <a:prstGeom prst="smileyFace">
            <a:avLst>
              <a:gd name="adj" fmla="val 4653"/>
            </a:avLst>
          </a:prstGeom>
          <a:noFill/>
          <a:ln w="25400">
            <a:solidFill>
              <a:srgbClr val="006600"/>
            </a:solidFill>
            <a:round/>
            <a:headEnd/>
            <a:tailEnd/>
          </a:ln>
        </p:spPr>
        <p:txBody>
          <a:bodyPr wrap="none" anchor="ctr"/>
          <a:lstStyle/>
          <a:p>
            <a:endParaRPr lang="ja-JP" altLang="en-US"/>
          </a:p>
        </p:txBody>
      </p:sp>
      <p:sp>
        <p:nvSpPr>
          <p:cNvPr id="18444" name="Line 10"/>
          <p:cNvSpPr>
            <a:spLocks noChangeShapeType="1"/>
          </p:cNvSpPr>
          <p:nvPr/>
        </p:nvSpPr>
        <p:spPr bwMode="auto">
          <a:xfrm flipH="1" flipV="1">
            <a:off x="3708400" y="3141663"/>
            <a:ext cx="1368425" cy="503237"/>
          </a:xfrm>
          <a:prstGeom prst="line">
            <a:avLst/>
          </a:prstGeom>
          <a:noFill/>
          <a:ln w="25400">
            <a:solidFill>
              <a:schemeClr val="tx1"/>
            </a:solidFill>
            <a:prstDash val="dash"/>
            <a:round/>
            <a:headEnd/>
            <a:tailEnd type="triangle" w="lg" len="lg"/>
          </a:ln>
        </p:spPr>
        <p:txBody>
          <a:bodyPr/>
          <a:lstStyle/>
          <a:p>
            <a:endParaRPr lang="ja-JP" altLang="en-US"/>
          </a:p>
        </p:txBody>
      </p:sp>
      <p:graphicFrame>
        <p:nvGraphicFramePr>
          <p:cNvPr id="18437" name="Object 11"/>
          <p:cNvGraphicFramePr>
            <a:graphicFrameLocks noChangeAspect="1"/>
          </p:cNvGraphicFramePr>
          <p:nvPr/>
        </p:nvGraphicFramePr>
        <p:xfrm>
          <a:off x="2843213" y="2422525"/>
          <a:ext cx="769937" cy="555625"/>
        </p:xfrm>
        <a:graphic>
          <a:graphicData uri="http://schemas.openxmlformats.org/presentationml/2006/ole">
            <mc:AlternateContent xmlns:mc="http://schemas.openxmlformats.org/markup-compatibility/2006">
              <mc:Choice xmlns:v="urn:schemas-microsoft-com:vml" Requires="v">
                <p:oleObj spid="_x0000_s53259" name="数式" r:id="rId10" imgW="241200" imgH="177480" progId="Equation.3">
                  <p:embed/>
                </p:oleObj>
              </mc:Choice>
              <mc:Fallback>
                <p:oleObj name="数式" r:id="rId10" imgW="241200" imgH="17748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2422525"/>
                        <a:ext cx="769937" cy="555625"/>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006600"/>
                            </a:solidFill>
                            <a:miter lim="800000"/>
                            <a:headEnd/>
                            <a:tailEnd/>
                          </a14:hiddenLine>
                        </a:ext>
                      </a:extLst>
                    </p:spPr>
                  </p:pic>
                </p:oleObj>
              </mc:Fallback>
            </mc:AlternateContent>
          </a:graphicData>
        </a:graphic>
      </p:graphicFrame>
      <p:graphicFrame>
        <p:nvGraphicFramePr>
          <p:cNvPr id="18438" name="Object 12"/>
          <p:cNvGraphicFramePr>
            <a:graphicFrameLocks noChangeAspect="1"/>
          </p:cNvGraphicFramePr>
          <p:nvPr/>
        </p:nvGraphicFramePr>
        <p:xfrm>
          <a:off x="4716463" y="2997200"/>
          <a:ext cx="1368425" cy="536575"/>
        </p:xfrm>
        <a:graphic>
          <a:graphicData uri="http://schemas.openxmlformats.org/presentationml/2006/ole">
            <mc:AlternateContent xmlns:mc="http://schemas.openxmlformats.org/markup-compatibility/2006">
              <mc:Choice xmlns:v="urn:schemas-microsoft-com:vml" Requires="v">
                <p:oleObj spid="_x0000_s53260" name="数式" r:id="rId12" imgW="507960" imgH="203040" progId="Equation.3">
                  <p:embed/>
                </p:oleObj>
              </mc:Choice>
              <mc:Fallback>
                <p:oleObj name="数式" r:id="rId12" imgW="507960" imgH="20304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6463" y="2997200"/>
                        <a:ext cx="1368425" cy="536575"/>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graphicFrame>
        <p:nvGraphicFramePr>
          <p:cNvPr id="18439" name="Object 17"/>
          <p:cNvGraphicFramePr>
            <a:graphicFrameLocks noChangeAspect="1"/>
          </p:cNvGraphicFramePr>
          <p:nvPr/>
        </p:nvGraphicFramePr>
        <p:xfrm>
          <a:off x="1030288" y="4292600"/>
          <a:ext cx="517525" cy="576263"/>
        </p:xfrm>
        <a:graphic>
          <a:graphicData uri="http://schemas.openxmlformats.org/presentationml/2006/ole">
            <mc:AlternateContent xmlns:mc="http://schemas.openxmlformats.org/markup-compatibility/2006">
              <mc:Choice xmlns:v="urn:schemas-microsoft-com:vml" Requires="v">
                <p:oleObj spid="_x0000_s53261" name="数式" r:id="rId14" imgW="190440" imgH="215640" progId="Equation.3">
                  <p:embed/>
                </p:oleObj>
              </mc:Choice>
              <mc:Fallback>
                <p:oleObj name="数式" r:id="rId14" imgW="190440" imgH="215640" progId="Equation.3">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0288" y="4292600"/>
                        <a:ext cx="517525" cy="576263"/>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395288" y="476250"/>
            <a:ext cx="8229600" cy="5832475"/>
          </a:xfrm>
        </p:spPr>
        <p:txBody>
          <a:bodyPr/>
          <a:lstStyle/>
          <a:p>
            <a:pPr eaLnBrk="1" hangingPunct="1">
              <a:buFontTx/>
              <a:buNone/>
            </a:pPr>
            <a:r>
              <a:rPr lang="ja-JP" altLang="en-US" sz="2400" u="sng" dirty="0" smtClean="0">
                <a:solidFill>
                  <a:srgbClr val="002060"/>
                </a:solidFill>
              </a:rPr>
              <a:t>コメント</a:t>
            </a:r>
            <a:endParaRPr lang="en-US" altLang="ja-JP" sz="2400" u="sng" dirty="0" smtClean="0">
              <a:solidFill>
                <a:srgbClr val="002060"/>
              </a:solidFill>
            </a:endParaRPr>
          </a:p>
          <a:p>
            <a:pPr eaLnBrk="1" hangingPunct="1">
              <a:buFontTx/>
              <a:buNone/>
            </a:pPr>
            <a:endParaRPr lang="en-US" altLang="ja-JP" sz="2400" dirty="0" smtClean="0">
              <a:solidFill>
                <a:srgbClr val="990033"/>
              </a:solidFill>
            </a:endParaRPr>
          </a:p>
          <a:p>
            <a:pPr eaLnBrk="1" hangingPunct="1">
              <a:buFontTx/>
              <a:buNone/>
            </a:pPr>
            <a:r>
              <a:rPr lang="ja-JP" altLang="en-US" sz="2400" dirty="0" smtClean="0"/>
              <a:t>幾何学的エントロピーの面積則の導出は、この公式を用いると</a:t>
            </a:r>
          </a:p>
          <a:p>
            <a:pPr eaLnBrk="1" hangingPunct="1">
              <a:buFontTx/>
              <a:buNone/>
            </a:pPr>
            <a:r>
              <a:rPr lang="ja-JP" altLang="en-US" sz="2400" dirty="0" smtClean="0"/>
              <a:t>とても容易である。</a:t>
            </a:r>
          </a:p>
          <a:p>
            <a:pPr eaLnBrk="1" hangingPunct="1">
              <a:buFontTx/>
              <a:buNone/>
            </a:pPr>
            <a:endParaRPr lang="ja-JP" altLang="en-US" sz="2400" dirty="0" smtClean="0"/>
          </a:p>
          <a:p>
            <a:pPr eaLnBrk="1" hangingPunct="1">
              <a:buFontTx/>
              <a:buNone/>
            </a:pPr>
            <a:endParaRPr lang="ja-JP" altLang="en-US" sz="2400" dirty="0" smtClean="0"/>
          </a:p>
          <a:p>
            <a:pPr eaLnBrk="1" hangingPunct="1">
              <a:buFontTx/>
              <a:buNone/>
            </a:pPr>
            <a:endParaRPr lang="ja-JP" altLang="en-US" sz="2400" dirty="0" smtClean="0"/>
          </a:p>
          <a:p>
            <a:pPr eaLnBrk="1" hangingPunct="1">
              <a:buFontTx/>
              <a:buNone/>
            </a:pPr>
            <a:endParaRPr lang="ja-JP" altLang="en-US" sz="2400" dirty="0" smtClean="0"/>
          </a:p>
          <a:p>
            <a:pPr eaLnBrk="1" hangingPunct="1">
              <a:buFontTx/>
              <a:buNone/>
            </a:pPr>
            <a:endParaRPr lang="ja-JP" altLang="en-US" sz="2400" dirty="0" smtClean="0"/>
          </a:p>
          <a:p>
            <a:pPr eaLnBrk="1" hangingPunct="1">
              <a:buFontTx/>
              <a:buNone/>
            </a:pPr>
            <a:r>
              <a:rPr lang="ja-JP" altLang="en-US" sz="2400" dirty="0" smtClean="0"/>
              <a:t>なぜならば、</a:t>
            </a:r>
            <a:r>
              <a:rPr lang="en-US" altLang="ja-JP" sz="2400" dirty="0" err="1" smtClean="0"/>
              <a:t>AdS</a:t>
            </a:r>
            <a:r>
              <a:rPr lang="ja-JP" altLang="en-US" sz="2400" dirty="0" smtClean="0"/>
              <a:t>の計量は、境界付近（紫外領域）で発散する</a:t>
            </a:r>
          </a:p>
          <a:p>
            <a:pPr eaLnBrk="1" hangingPunct="1">
              <a:buFontTx/>
              <a:buNone/>
            </a:pPr>
            <a:r>
              <a:rPr lang="ja-JP" altLang="en-US" sz="2400" dirty="0" smtClean="0"/>
              <a:t>からである。</a:t>
            </a:r>
          </a:p>
        </p:txBody>
      </p:sp>
      <p:graphicFrame>
        <p:nvGraphicFramePr>
          <p:cNvPr id="139269" name="Object 5"/>
          <p:cNvGraphicFramePr>
            <a:graphicFrameLocks noChangeAspect="1"/>
          </p:cNvGraphicFramePr>
          <p:nvPr/>
        </p:nvGraphicFramePr>
        <p:xfrm>
          <a:off x="1903413" y="2262188"/>
          <a:ext cx="5162550" cy="971550"/>
        </p:xfrm>
        <a:graphic>
          <a:graphicData uri="http://schemas.openxmlformats.org/presentationml/2006/ole">
            <mc:AlternateContent xmlns:mc="http://schemas.openxmlformats.org/markup-compatibility/2006">
              <mc:Choice xmlns:v="urn:schemas-microsoft-com:vml" Requires="v">
                <p:oleObj spid="_x0000_s54276" name="数式" r:id="rId5" imgW="2120760" imgH="406080" progId="Equation.3">
                  <p:embed/>
                </p:oleObj>
              </mc:Choice>
              <mc:Fallback>
                <p:oleObj name="数式" r:id="rId5" imgW="2120760" imgH="4060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13" y="2262188"/>
                        <a:ext cx="516255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70" name="Object 6"/>
          <p:cNvGraphicFramePr>
            <a:graphicFrameLocks noChangeAspect="1"/>
          </p:cNvGraphicFramePr>
          <p:nvPr/>
        </p:nvGraphicFramePr>
        <p:xfrm>
          <a:off x="4716463" y="3357563"/>
          <a:ext cx="1368425" cy="466725"/>
        </p:xfrm>
        <a:graphic>
          <a:graphicData uri="http://schemas.openxmlformats.org/presentationml/2006/ole">
            <mc:AlternateContent xmlns:mc="http://schemas.openxmlformats.org/markup-compatibility/2006">
              <mc:Choice xmlns:v="urn:schemas-microsoft-com:vml" Requires="v">
                <p:oleObj spid="_x0000_s54277" name="数式" r:id="rId7" imgW="622080" imgH="215640" progId="Equation.3">
                  <p:embed/>
                </p:oleObj>
              </mc:Choice>
              <mc:Fallback>
                <p:oleObj name="数式" r:id="rId7" imgW="622080" imgH="215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3357563"/>
                        <a:ext cx="13684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476250"/>
            <a:ext cx="8507413" cy="5649913"/>
          </a:xfrm>
        </p:spPr>
        <p:txBody>
          <a:bodyPr/>
          <a:lstStyle/>
          <a:p>
            <a:pPr eaLnBrk="1" hangingPunct="1">
              <a:buFontTx/>
              <a:buNone/>
            </a:pPr>
            <a:endParaRPr lang="en-US" altLang="ja-JP" sz="2400" dirty="0" smtClean="0">
              <a:solidFill>
                <a:schemeClr val="accent2"/>
              </a:solidFill>
            </a:endParaRPr>
          </a:p>
          <a:p>
            <a:pPr eaLnBrk="1" hangingPunct="1">
              <a:buFontTx/>
              <a:buNone/>
            </a:pPr>
            <a:r>
              <a:rPr lang="en-US" altLang="ja-JP" sz="2400" dirty="0" smtClean="0"/>
              <a:t>d+2</a:t>
            </a:r>
            <a:r>
              <a:rPr lang="ja-JP" altLang="en-US" sz="2400" dirty="0" smtClean="0"/>
              <a:t>次元の</a:t>
            </a:r>
            <a:r>
              <a:rPr lang="en-US" altLang="ja-JP" sz="2400" dirty="0" err="1" smtClean="0"/>
              <a:t>AdS</a:t>
            </a:r>
            <a:r>
              <a:rPr lang="ja-JP" altLang="en-US" sz="2400" dirty="0" smtClean="0"/>
              <a:t>空間の場合に、ホログラフィックな公式を用いると、</a:t>
            </a:r>
            <a:endParaRPr lang="en-US" altLang="ja-JP" sz="2400" dirty="0" smtClean="0"/>
          </a:p>
          <a:p>
            <a:pPr eaLnBrk="1" hangingPunct="1">
              <a:buFontTx/>
              <a:buNone/>
            </a:pPr>
            <a:r>
              <a:rPr lang="ja-JP" altLang="en-US" sz="2400" dirty="0" smtClean="0"/>
              <a:t>次の</a:t>
            </a:r>
            <a:r>
              <a:rPr lang="en-US" altLang="ja-JP" sz="2400" dirty="0" smtClean="0"/>
              <a:t>2</a:t>
            </a:r>
            <a:r>
              <a:rPr lang="ja-JP" altLang="en-US" sz="2400" dirty="0" err="1" smtClean="0"/>
              <a:t>つの</a:t>
            </a:r>
            <a:r>
              <a:rPr lang="ja-JP" altLang="en-US" sz="2400" dirty="0" smtClean="0"/>
              <a:t>場合にエントロピーを解析的に計算できる。</a:t>
            </a:r>
          </a:p>
          <a:p>
            <a:pPr eaLnBrk="1" hangingPunct="1">
              <a:buFontTx/>
              <a:buNone/>
            </a:pPr>
            <a:endParaRPr lang="ja-JP" altLang="en-US" sz="2400" dirty="0" smtClean="0">
              <a:solidFill>
                <a:schemeClr val="accent2"/>
              </a:solidFill>
            </a:endParaRPr>
          </a:p>
          <a:p>
            <a:pPr eaLnBrk="1" hangingPunct="1">
              <a:buFontTx/>
              <a:buNone/>
            </a:pPr>
            <a:r>
              <a:rPr lang="ja-JP" altLang="en-US" sz="2400" dirty="0" smtClean="0">
                <a:solidFill>
                  <a:schemeClr val="accent2"/>
                </a:solidFill>
              </a:rPr>
              <a:t>              　</a:t>
            </a:r>
            <a:r>
              <a:rPr lang="en-US" altLang="ja-JP" sz="2000" b="1" dirty="0" smtClean="0">
                <a:solidFill>
                  <a:srgbClr val="006600"/>
                </a:solidFill>
              </a:rPr>
              <a:t>(a) </a:t>
            </a:r>
            <a:r>
              <a:rPr lang="ja-JP" altLang="en-US" sz="2000" b="1" dirty="0" smtClean="0">
                <a:solidFill>
                  <a:srgbClr val="006600"/>
                </a:solidFill>
              </a:rPr>
              <a:t>帯状</a:t>
            </a:r>
            <a:r>
              <a:rPr lang="ja-JP" altLang="en-US" sz="2400" b="1" dirty="0" smtClean="0">
                <a:solidFill>
                  <a:schemeClr val="accent2"/>
                </a:solidFill>
              </a:rPr>
              <a:t>                           　　　　</a:t>
            </a:r>
            <a:r>
              <a:rPr lang="en-US" altLang="ja-JP" sz="2000" b="1" dirty="0" smtClean="0">
                <a:solidFill>
                  <a:srgbClr val="006600"/>
                </a:solidFill>
              </a:rPr>
              <a:t>(b) </a:t>
            </a:r>
            <a:r>
              <a:rPr lang="ja-JP" altLang="en-US" sz="2000" b="1" dirty="0" smtClean="0">
                <a:solidFill>
                  <a:srgbClr val="006600"/>
                </a:solidFill>
              </a:rPr>
              <a:t>球殻</a:t>
            </a:r>
          </a:p>
        </p:txBody>
      </p:sp>
      <p:sp>
        <p:nvSpPr>
          <p:cNvPr id="147459" name="Rectangle 3"/>
          <p:cNvSpPr>
            <a:spLocks noChangeArrowheads="1"/>
          </p:cNvSpPr>
          <p:nvPr/>
        </p:nvSpPr>
        <p:spPr bwMode="auto">
          <a:xfrm>
            <a:off x="1331913" y="2924175"/>
            <a:ext cx="2663825" cy="1368425"/>
          </a:xfrm>
          <a:prstGeom prst="rect">
            <a:avLst/>
          </a:prstGeom>
          <a:solidFill>
            <a:schemeClr val="accent1">
              <a:alpha val="25882"/>
            </a:schemeClr>
          </a:solidFill>
          <a:ln w="25400">
            <a:solidFill>
              <a:srgbClr val="990033"/>
            </a:solidFill>
            <a:miter lim="800000"/>
            <a:headEnd/>
            <a:tailEnd/>
          </a:ln>
        </p:spPr>
        <p:txBody>
          <a:bodyPr wrap="none" anchor="ctr"/>
          <a:lstStyle/>
          <a:p>
            <a:endParaRPr lang="ja-JP" altLang="en-US"/>
          </a:p>
        </p:txBody>
      </p:sp>
      <p:sp>
        <p:nvSpPr>
          <p:cNvPr id="147460" name="Rectangle 4"/>
          <p:cNvSpPr>
            <a:spLocks noChangeArrowheads="1"/>
          </p:cNvSpPr>
          <p:nvPr/>
        </p:nvSpPr>
        <p:spPr bwMode="auto">
          <a:xfrm>
            <a:off x="5219700" y="2924175"/>
            <a:ext cx="2663825" cy="1368425"/>
          </a:xfrm>
          <a:prstGeom prst="rect">
            <a:avLst/>
          </a:prstGeom>
          <a:solidFill>
            <a:schemeClr val="accent1">
              <a:alpha val="25882"/>
            </a:schemeClr>
          </a:solidFill>
          <a:ln w="25400">
            <a:solidFill>
              <a:srgbClr val="990033"/>
            </a:solidFill>
            <a:miter lim="800000"/>
            <a:headEnd/>
            <a:tailEnd/>
          </a:ln>
        </p:spPr>
        <p:txBody>
          <a:bodyPr wrap="none" anchor="ctr"/>
          <a:lstStyle/>
          <a:p>
            <a:endParaRPr lang="ja-JP" altLang="en-US"/>
          </a:p>
        </p:txBody>
      </p:sp>
      <p:sp>
        <p:nvSpPr>
          <p:cNvPr id="147461" name="Oval 5"/>
          <p:cNvSpPr>
            <a:spLocks noChangeArrowheads="1"/>
          </p:cNvSpPr>
          <p:nvPr/>
        </p:nvSpPr>
        <p:spPr bwMode="auto">
          <a:xfrm>
            <a:off x="6084888" y="3211513"/>
            <a:ext cx="936625" cy="863600"/>
          </a:xfrm>
          <a:prstGeom prst="ellipse">
            <a:avLst/>
          </a:prstGeom>
          <a:solidFill>
            <a:srgbClr val="006600">
              <a:alpha val="61176"/>
            </a:srgbClr>
          </a:solidFill>
          <a:ln w="9525">
            <a:solidFill>
              <a:schemeClr val="tx1"/>
            </a:solidFill>
            <a:round/>
            <a:headEnd/>
            <a:tailEnd/>
          </a:ln>
        </p:spPr>
        <p:txBody>
          <a:bodyPr wrap="none" anchor="ctr"/>
          <a:lstStyle/>
          <a:p>
            <a:endParaRPr lang="ja-JP" altLang="en-US"/>
          </a:p>
        </p:txBody>
      </p:sp>
      <p:sp>
        <p:nvSpPr>
          <p:cNvPr id="147462" name="Rectangle 6"/>
          <p:cNvSpPr>
            <a:spLocks noChangeArrowheads="1"/>
          </p:cNvSpPr>
          <p:nvPr/>
        </p:nvSpPr>
        <p:spPr bwMode="auto">
          <a:xfrm>
            <a:off x="2339975" y="2924175"/>
            <a:ext cx="647700" cy="1368425"/>
          </a:xfrm>
          <a:prstGeom prst="rect">
            <a:avLst/>
          </a:prstGeom>
          <a:solidFill>
            <a:srgbClr val="006600">
              <a:alpha val="63136"/>
            </a:srgbClr>
          </a:solidFill>
          <a:ln w="9525">
            <a:solidFill>
              <a:schemeClr val="tx1"/>
            </a:solidFill>
            <a:miter lim="800000"/>
            <a:headEnd/>
            <a:tailEnd/>
          </a:ln>
        </p:spPr>
        <p:txBody>
          <a:bodyPr wrap="none" anchor="ctr"/>
          <a:lstStyle/>
          <a:p>
            <a:endParaRPr lang="ja-JP" altLang="en-US"/>
          </a:p>
        </p:txBody>
      </p:sp>
      <p:sp>
        <p:nvSpPr>
          <p:cNvPr id="147463" name="Line 7"/>
          <p:cNvSpPr>
            <a:spLocks noChangeShapeType="1"/>
          </p:cNvSpPr>
          <p:nvPr/>
        </p:nvSpPr>
        <p:spPr bwMode="auto">
          <a:xfrm>
            <a:off x="2339975" y="4365625"/>
            <a:ext cx="647700" cy="0"/>
          </a:xfrm>
          <a:prstGeom prst="line">
            <a:avLst/>
          </a:prstGeom>
          <a:noFill/>
          <a:ln w="25400">
            <a:solidFill>
              <a:schemeClr val="tx1"/>
            </a:solidFill>
            <a:round/>
            <a:headEnd type="triangle" w="lg" len="lg"/>
            <a:tailEnd type="triangle" w="lg" len="lg"/>
          </a:ln>
        </p:spPr>
        <p:txBody>
          <a:bodyPr/>
          <a:lstStyle/>
          <a:p>
            <a:endParaRPr lang="ja-JP" altLang="en-US"/>
          </a:p>
        </p:txBody>
      </p:sp>
      <p:sp>
        <p:nvSpPr>
          <p:cNvPr id="147464" name="Line 8"/>
          <p:cNvSpPr>
            <a:spLocks noChangeShapeType="1"/>
          </p:cNvSpPr>
          <p:nvPr/>
        </p:nvSpPr>
        <p:spPr bwMode="auto">
          <a:xfrm>
            <a:off x="6084888" y="4148138"/>
            <a:ext cx="504825" cy="0"/>
          </a:xfrm>
          <a:prstGeom prst="line">
            <a:avLst/>
          </a:prstGeom>
          <a:noFill/>
          <a:ln w="25400">
            <a:solidFill>
              <a:schemeClr val="tx1"/>
            </a:solidFill>
            <a:round/>
            <a:headEnd type="triangle" w="lg" len="lg"/>
            <a:tailEnd type="triangle" w="lg" len="lg"/>
          </a:ln>
        </p:spPr>
        <p:txBody>
          <a:bodyPr/>
          <a:lstStyle/>
          <a:p>
            <a:endParaRPr lang="ja-JP" altLang="en-US"/>
          </a:p>
        </p:txBody>
      </p:sp>
      <p:graphicFrame>
        <p:nvGraphicFramePr>
          <p:cNvPr id="147465" name="Object 9"/>
          <p:cNvGraphicFramePr>
            <a:graphicFrameLocks noChangeAspect="1"/>
          </p:cNvGraphicFramePr>
          <p:nvPr/>
        </p:nvGraphicFramePr>
        <p:xfrm>
          <a:off x="6227763" y="4295775"/>
          <a:ext cx="180975" cy="357188"/>
        </p:xfrm>
        <a:graphic>
          <a:graphicData uri="http://schemas.openxmlformats.org/presentationml/2006/ole">
            <mc:AlternateContent xmlns:mc="http://schemas.openxmlformats.org/markup-compatibility/2006">
              <mc:Choice xmlns:v="urn:schemas-microsoft-com:vml" Requires="v">
                <p:oleObj spid="_x0000_s56325" name="数式" r:id="rId4" imgW="88560" imgH="177480" progId="Equation.3">
                  <p:embed/>
                </p:oleObj>
              </mc:Choice>
              <mc:Fallback>
                <p:oleObj name="数式" r:id="rId4" imgW="88560" imgH="1774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295775"/>
                        <a:ext cx="180975" cy="357188"/>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graphicFrame>
        <p:nvGraphicFramePr>
          <p:cNvPr id="147466" name="Object 10"/>
          <p:cNvGraphicFramePr>
            <a:graphicFrameLocks noChangeAspect="1"/>
          </p:cNvGraphicFramePr>
          <p:nvPr/>
        </p:nvGraphicFramePr>
        <p:xfrm>
          <a:off x="2555875" y="4365625"/>
          <a:ext cx="180975" cy="357188"/>
        </p:xfrm>
        <a:graphic>
          <a:graphicData uri="http://schemas.openxmlformats.org/presentationml/2006/ole">
            <mc:AlternateContent xmlns:mc="http://schemas.openxmlformats.org/markup-compatibility/2006">
              <mc:Choice xmlns:v="urn:schemas-microsoft-com:vml" Requires="v">
                <p:oleObj spid="_x0000_s56326" name="数式" r:id="rId6" imgW="88560" imgH="177480" progId="Equation.3">
                  <p:embed/>
                </p:oleObj>
              </mc:Choice>
              <mc:Fallback>
                <p:oleObj name="数式" r:id="rId6" imgW="88560" imgH="177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365625"/>
                        <a:ext cx="180975" cy="357188"/>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147467" name="Line 11"/>
          <p:cNvSpPr>
            <a:spLocks noChangeShapeType="1"/>
          </p:cNvSpPr>
          <p:nvPr/>
        </p:nvSpPr>
        <p:spPr bwMode="auto">
          <a:xfrm>
            <a:off x="1116013" y="2924175"/>
            <a:ext cx="0" cy="1368425"/>
          </a:xfrm>
          <a:prstGeom prst="line">
            <a:avLst/>
          </a:prstGeom>
          <a:noFill/>
          <a:ln w="25400">
            <a:solidFill>
              <a:schemeClr val="tx1"/>
            </a:solidFill>
            <a:round/>
            <a:headEnd type="triangle" w="lg" len="lg"/>
            <a:tailEnd type="triangle" w="lg" len="lg"/>
          </a:ln>
        </p:spPr>
        <p:txBody>
          <a:bodyPr/>
          <a:lstStyle/>
          <a:p>
            <a:endParaRPr lang="ja-JP" altLang="en-US"/>
          </a:p>
        </p:txBody>
      </p:sp>
      <p:graphicFrame>
        <p:nvGraphicFramePr>
          <p:cNvPr id="147468" name="Object 12"/>
          <p:cNvGraphicFramePr>
            <a:graphicFrameLocks noChangeAspect="1"/>
          </p:cNvGraphicFramePr>
          <p:nvPr/>
        </p:nvGraphicFramePr>
        <p:xfrm>
          <a:off x="555625" y="3403600"/>
          <a:ext cx="542925" cy="382588"/>
        </p:xfrm>
        <a:graphic>
          <a:graphicData uri="http://schemas.openxmlformats.org/presentationml/2006/ole">
            <mc:AlternateContent xmlns:mc="http://schemas.openxmlformats.org/markup-compatibility/2006">
              <mc:Choice xmlns:v="urn:schemas-microsoft-com:vml" Requires="v">
                <p:oleObj spid="_x0000_s56327" name="数式" r:id="rId8" imgW="266400" imgH="190440" progId="Equation.3">
                  <p:embed/>
                </p:oleObj>
              </mc:Choice>
              <mc:Fallback>
                <p:oleObj name="数式" r:id="rId8" imgW="266400" imgH="19044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 y="3403600"/>
                        <a:ext cx="542925" cy="382588"/>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21517" name="Rectangle 13"/>
          <p:cNvSpPr>
            <a:spLocks noGrp="1" noChangeArrowheads="1"/>
          </p:cNvSpPr>
          <p:nvPr>
            <p:ph type="title"/>
          </p:nvPr>
        </p:nvSpPr>
        <p:spPr>
          <a:xfrm>
            <a:off x="395288" y="188913"/>
            <a:ext cx="1728787" cy="576262"/>
          </a:xfrm>
          <a:noFill/>
        </p:spPr>
        <p:txBody>
          <a:bodyPr/>
          <a:lstStyle/>
          <a:p>
            <a:pPr algn="l" eaLnBrk="1" hangingPunct="1"/>
            <a:r>
              <a:rPr lang="ja-JP" altLang="en-US" sz="2400" u="sng" dirty="0" smtClean="0">
                <a:solidFill>
                  <a:srgbClr val="002060"/>
                </a:solidFill>
              </a:rPr>
              <a:t>具体的計算</a:t>
            </a:r>
          </a:p>
        </p:txBody>
      </p:sp>
      <p:pic>
        <p:nvPicPr>
          <p:cNvPr id="147470" name="Picture 14" descr="min_surfsold"/>
          <p:cNvPicPr>
            <a:picLocks noChangeAspect="1" noChangeArrowheads="1"/>
          </p:cNvPicPr>
          <p:nvPr/>
        </p:nvPicPr>
        <p:blipFill>
          <a:blip r:embed="rId10" cstate="print"/>
          <a:srcRect/>
          <a:stretch>
            <a:fillRect/>
          </a:stretch>
        </p:blipFill>
        <p:spPr bwMode="auto">
          <a:xfrm>
            <a:off x="1692275" y="4724400"/>
            <a:ext cx="5400675" cy="1570038"/>
          </a:xfrm>
          <a:prstGeom prst="rect">
            <a:avLst/>
          </a:prstGeom>
          <a:noFill/>
          <a:ln w="9525">
            <a:noFill/>
            <a:miter lim="800000"/>
            <a:headEnd/>
            <a:tailEnd/>
          </a:ln>
        </p:spPr>
      </p:pic>
      <p:sp>
        <p:nvSpPr>
          <p:cNvPr id="147471" name="Text Box 15"/>
          <p:cNvSpPr txBox="1">
            <a:spLocks noChangeArrowheads="1"/>
          </p:cNvSpPr>
          <p:nvPr/>
        </p:nvSpPr>
        <p:spPr bwMode="auto">
          <a:xfrm>
            <a:off x="1692275" y="3429000"/>
            <a:ext cx="336550" cy="366713"/>
          </a:xfrm>
          <a:prstGeom prst="rect">
            <a:avLst/>
          </a:prstGeom>
          <a:noFill/>
          <a:ln w="9525">
            <a:noFill/>
            <a:miter lim="800000"/>
            <a:headEnd/>
            <a:tailEnd/>
          </a:ln>
        </p:spPr>
        <p:txBody>
          <a:bodyPr wrap="none">
            <a:spAutoFit/>
          </a:bodyPr>
          <a:lstStyle/>
          <a:p>
            <a:r>
              <a:rPr lang="en-US" altLang="ja-JP">
                <a:solidFill>
                  <a:srgbClr val="990033"/>
                </a:solidFill>
              </a:rPr>
              <a:t>A</a:t>
            </a:r>
          </a:p>
        </p:txBody>
      </p:sp>
      <p:sp>
        <p:nvSpPr>
          <p:cNvPr id="147472" name="Text Box 16"/>
          <p:cNvSpPr txBox="1">
            <a:spLocks noChangeArrowheads="1"/>
          </p:cNvSpPr>
          <p:nvPr/>
        </p:nvSpPr>
        <p:spPr bwMode="auto">
          <a:xfrm>
            <a:off x="2484438" y="3429000"/>
            <a:ext cx="336550" cy="366713"/>
          </a:xfrm>
          <a:prstGeom prst="rect">
            <a:avLst/>
          </a:prstGeom>
          <a:noFill/>
          <a:ln w="9525">
            <a:noFill/>
            <a:miter lim="800000"/>
            <a:headEnd/>
            <a:tailEnd/>
          </a:ln>
        </p:spPr>
        <p:txBody>
          <a:bodyPr wrap="none">
            <a:spAutoFit/>
          </a:bodyPr>
          <a:lstStyle/>
          <a:p>
            <a:r>
              <a:rPr lang="en-US" altLang="ja-JP">
                <a:solidFill>
                  <a:srgbClr val="990033"/>
                </a:solidFill>
              </a:rPr>
              <a:t>B</a:t>
            </a:r>
          </a:p>
        </p:txBody>
      </p:sp>
      <p:sp>
        <p:nvSpPr>
          <p:cNvPr id="147473" name="Text Box 17"/>
          <p:cNvSpPr txBox="1">
            <a:spLocks noChangeArrowheads="1"/>
          </p:cNvSpPr>
          <p:nvPr/>
        </p:nvSpPr>
        <p:spPr bwMode="auto">
          <a:xfrm>
            <a:off x="5508625" y="3429000"/>
            <a:ext cx="336550" cy="366713"/>
          </a:xfrm>
          <a:prstGeom prst="rect">
            <a:avLst/>
          </a:prstGeom>
          <a:noFill/>
          <a:ln w="9525">
            <a:noFill/>
            <a:miter lim="800000"/>
            <a:headEnd/>
            <a:tailEnd/>
          </a:ln>
        </p:spPr>
        <p:txBody>
          <a:bodyPr wrap="none">
            <a:spAutoFit/>
          </a:bodyPr>
          <a:lstStyle/>
          <a:p>
            <a:r>
              <a:rPr lang="en-US" altLang="ja-JP">
                <a:solidFill>
                  <a:srgbClr val="990033"/>
                </a:solidFill>
              </a:rPr>
              <a:t>A</a:t>
            </a:r>
          </a:p>
        </p:txBody>
      </p:sp>
      <p:sp>
        <p:nvSpPr>
          <p:cNvPr id="147474" name="Text Box 18"/>
          <p:cNvSpPr txBox="1">
            <a:spLocks noChangeArrowheads="1"/>
          </p:cNvSpPr>
          <p:nvPr/>
        </p:nvSpPr>
        <p:spPr bwMode="auto">
          <a:xfrm>
            <a:off x="6372225" y="3429000"/>
            <a:ext cx="336550" cy="366713"/>
          </a:xfrm>
          <a:prstGeom prst="rect">
            <a:avLst/>
          </a:prstGeom>
          <a:noFill/>
          <a:ln w="9525">
            <a:noFill/>
            <a:miter lim="800000"/>
            <a:headEnd/>
            <a:tailEnd/>
          </a:ln>
        </p:spPr>
        <p:txBody>
          <a:bodyPr wrap="none">
            <a:spAutoFit/>
          </a:bodyPr>
          <a:lstStyle/>
          <a:p>
            <a:r>
              <a:rPr lang="en-US" altLang="ja-JP">
                <a:solidFill>
                  <a:srgbClr val="990033"/>
                </a:solidFill>
              </a:rPr>
              <a:t>B</a:t>
            </a:r>
          </a:p>
        </p:txBody>
      </p:sp>
      <p:sp>
        <p:nvSpPr>
          <p:cNvPr id="147475" name="Text Box 19"/>
          <p:cNvSpPr txBox="1">
            <a:spLocks noChangeArrowheads="1"/>
          </p:cNvSpPr>
          <p:nvPr/>
        </p:nvSpPr>
        <p:spPr bwMode="auto">
          <a:xfrm>
            <a:off x="3298825" y="3422650"/>
            <a:ext cx="336550" cy="366713"/>
          </a:xfrm>
          <a:prstGeom prst="rect">
            <a:avLst/>
          </a:prstGeom>
          <a:noFill/>
          <a:ln w="9525">
            <a:noFill/>
            <a:miter lim="800000"/>
            <a:headEnd/>
            <a:tailEnd/>
          </a:ln>
        </p:spPr>
        <p:txBody>
          <a:bodyPr wrap="none">
            <a:spAutoFit/>
          </a:bodyPr>
          <a:lstStyle/>
          <a:p>
            <a:r>
              <a:rPr lang="en-US" altLang="ja-JP">
                <a:solidFill>
                  <a:srgbClr val="990033"/>
                </a:solidFill>
              </a:rPr>
              <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①　</a:t>
            </a:r>
            <a:r>
              <a:rPr lang="ja-JP" altLang="en-US" sz="2800" dirty="0" smtClean="0"/>
              <a:t>ホログラフィー原理とは</a:t>
            </a:r>
            <a:endParaRPr kumimoji="1" lang="ja-JP" altLang="en-US" sz="2800" dirty="0"/>
          </a:p>
        </p:txBody>
      </p:sp>
      <p:sp>
        <p:nvSpPr>
          <p:cNvPr id="3" name="コンテンツ プレースホルダ 2"/>
          <p:cNvSpPr>
            <a:spLocks noGrp="1"/>
          </p:cNvSpPr>
          <p:nvPr>
            <p:ph idx="1"/>
          </p:nvPr>
        </p:nvSpPr>
        <p:spPr/>
        <p:txBody>
          <a:bodyPr>
            <a:normAutofit/>
          </a:bodyPr>
          <a:lstStyle/>
          <a:p>
            <a:pPr>
              <a:buNone/>
            </a:pPr>
            <a:r>
              <a:rPr kumimoji="1" lang="ja-JP" altLang="en-US" sz="2400" dirty="0" smtClean="0"/>
              <a:t>　  重力理論の量子化（量子重力理論）は、理論物理の最大の</a:t>
            </a:r>
            <a:endParaRPr kumimoji="1" lang="en-US" altLang="ja-JP" sz="2400" dirty="0" smtClean="0"/>
          </a:p>
          <a:p>
            <a:pPr>
              <a:buNone/>
            </a:pPr>
            <a:r>
              <a:rPr kumimoji="1" lang="ja-JP" altLang="en-US" sz="2400" dirty="0" smtClean="0"/>
              <a:t>問題の一つ。理論的な興味のみならず、たとえば、宇宙がビッ</a:t>
            </a:r>
            <a:endParaRPr kumimoji="1" lang="en-US" altLang="ja-JP" sz="2400" dirty="0" smtClean="0"/>
          </a:p>
          <a:p>
            <a:pPr>
              <a:buNone/>
            </a:pPr>
            <a:r>
              <a:rPr kumimoji="1" lang="ja-JP" altLang="en-US" sz="2400" dirty="0" smtClean="0"/>
              <a:t>クバン</a:t>
            </a:r>
            <a:r>
              <a:rPr lang="ja-JP" altLang="en-US" sz="2400" dirty="0"/>
              <a:t>など</a:t>
            </a:r>
            <a:r>
              <a:rPr lang="ja-JP" altLang="en-US" sz="2400" dirty="0" smtClean="0"/>
              <a:t>を通して</a:t>
            </a:r>
            <a:r>
              <a:rPr lang="ja-JP" altLang="en-US" sz="2400" dirty="0"/>
              <a:t>どのよう</a:t>
            </a:r>
            <a:r>
              <a:rPr lang="ja-JP" altLang="en-US" sz="2400" dirty="0" smtClean="0"/>
              <a:t>に無から生まれたか理解する上で</a:t>
            </a:r>
            <a:endParaRPr lang="en-US" altLang="ja-JP" sz="2400" dirty="0" smtClean="0"/>
          </a:p>
          <a:p>
            <a:pPr>
              <a:buNone/>
            </a:pPr>
            <a:r>
              <a:rPr lang="ja-JP" altLang="en-US" sz="2400" dirty="0" smtClean="0"/>
              <a:t>必要不可欠。</a:t>
            </a:r>
            <a:endParaRPr kumimoji="1" lang="en-US" altLang="ja-JP" sz="2400" dirty="0" smtClean="0"/>
          </a:p>
          <a:p>
            <a:pPr>
              <a:buNone/>
            </a:pPr>
            <a:r>
              <a:rPr lang="ja-JP" altLang="en-US" sz="2400" dirty="0" smtClean="0"/>
              <a:t>　　</a:t>
            </a:r>
            <a:endParaRPr lang="en-US" altLang="ja-JP" sz="2400" dirty="0" smtClean="0"/>
          </a:p>
          <a:p>
            <a:pPr>
              <a:buNone/>
            </a:pPr>
            <a:r>
              <a:rPr lang="ja-JP" altLang="en-US" sz="2400" dirty="0"/>
              <a:t>　</a:t>
            </a:r>
            <a:r>
              <a:rPr lang="ja-JP" altLang="en-US" sz="2400" dirty="0" smtClean="0"/>
              <a:t>　</a:t>
            </a:r>
            <a:r>
              <a:rPr lang="ja-JP" altLang="en-US" sz="2400" dirty="0" smtClean="0">
                <a:solidFill>
                  <a:srgbClr val="C00000"/>
                </a:solidFill>
              </a:rPr>
              <a:t>量子重力理論の最有力候補 ⇒ 超弦理論 </a:t>
            </a:r>
            <a:r>
              <a:rPr lang="en-US" altLang="ja-JP" sz="2400" dirty="0" smtClean="0">
                <a:solidFill>
                  <a:srgbClr val="C00000"/>
                </a:solidFill>
              </a:rPr>
              <a:t>(Superstring)</a:t>
            </a:r>
            <a:r>
              <a:rPr lang="ja-JP" altLang="en-US" sz="2400" dirty="0" smtClean="0"/>
              <a:t> </a:t>
            </a:r>
            <a:endParaRPr lang="en-US" altLang="ja-JP" sz="2400" dirty="0" smtClean="0"/>
          </a:p>
          <a:p>
            <a:pPr>
              <a:buNone/>
            </a:pPr>
            <a:endParaRPr lang="en-US" altLang="ja-JP" sz="2400" dirty="0"/>
          </a:p>
          <a:p>
            <a:pPr>
              <a:buNone/>
            </a:pPr>
            <a:r>
              <a:rPr lang="ja-JP" altLang="en-US" sz="2400" dirty="0" smtClean="0"/>
              <a:t>　　成功例：</a:t>
            </a:r>
            <a:r>
              <a:rPr lang="ja-JP" altLang="en-US" sz="2400" dirty="0"/>
              <a:t>　</a:t>
            </a:r>
            <a:r>
              <a:rPr lang="ja-JP" altLang="en-US" sz="2400" dirty="0" smtClean="0"/>
              <a:t>ブラックホールのエントロピーの微視的導出</a:t>
            </a:r>
            <a:endParaRPr lang="en-US" altLang="ja-JP" sz="2400" dirty="0" smtClean="0"/>
          </a:p>
          <a:p>
            <a:pPr>
              <a:buNone/>
            </a:pPr>
            <a:r>
              <a:rPr lang="ja-JP" altLang="en-US" sz="2400" dirty="0"/>
              <a:t>　</a:t>
            </a:r>
            <a:r>
              <a:rPr lang="ja-JP" altLang="en-US" sz="2400" dirty="0" smtClean="0"/>
              <a:t>　　　　　　　　　　　　　　　　　　　　     　　</a:t>
            </a:r>
            <a:r>
              <a:rPr lang="en-US" altLang="ja-JP" sz="1800" dirty="0" smtClean="0">
                <a:solidFill>
                  <a:schemeClr val="accent6">
                    <a:lumMod val="75000"/>
                  </a:schemeClr>
                </a:solidFill>
              </a:rPr>
              <a:t>[</a:t>
            </a:r>
            <a:r>
              <a:rPr lang="en-US" altLang="ja-JP" sz="1800" dirty="0" err="1" smtClean="0">
                <a:solidFill>
                  <a:schemeClr val="accent6">
                    <a:lumMod val="75000"/>
                  </a:schemeClr>
                </a:solidFill>
              </a:rPr>
              <a:t>Strominger-Vafa</a:t>
            </a:r>
            <a:r>
              <a:rPr lang="en-US" altLang="ja-JP" sz="1800" smtClean="0">
                <a:solidFill>
                  <a:schemeClr val="accent6">
                    <a:lumMod val="75000"/>
                  </a:schemeClr>
                </a:solidFill>
              </a:rPr>
              <a:t> </a:t>
            </a:r>
            <a:r>
              <a:rPr lang="en-US" altLang="ja-JP" sz="1800" smtClean="0">
                <a:solidFill>
                  <a:schemeClr val="accent6">
                    <a:lumMod val="75000"/>
                  </a:schemeClr>
                </a:solidFill>
              </a:rPr>
              <a:t>96</a:t>
            </a:r>
            <a:r>
              <a:rPr lang="en-US" altLang="ja-JP" sz="1800" dirty="0" smtClean="0">
                <a:solidFill>
                  <a:schemeClr val="accent6">
                    <a:lumMod val="75000"/>
                  </a:schemeClr>
                </a:solidFill>
              </a:rPr>
              <a:t>’,…]</a:t>
            </a:r>
          </a:p>
          <a:p>
            <a:pPr>
              <a:buNone/>
            </a:pPr>
            <a:r>
              <a:rPr lang="ja-JP" altLang="en-US" sz="1800" dirty="0">
                <a:solidFill>
                  <a:schemeClr val="accent6">
                    <a:lumMod val="75000"/>
                  </a:schemeClr>
                </a:solidFill>
              </a:rPr>
              <a:t>　</a:t>
            </a:r>
            <a:r>
              <a:rPr lang="ja-JP" altLang="en-US" sz="2400" dirty="0" smtClean="0"/>
              <a:t>この時、超対称性が重要な役割　⇒　静的</a:t>
            </a:r>
            <a:r>
              <a:rPr lang="en-US" altLang="ja-JP" sz="2400" dirty="0" smtClean="0"/>
              <a:t>(Static)</a:t>
            </a:r>
            <a:r>
              <a:rPr lang="ja-JP" altLang="en-US" sz="2400" dirty="0" smtClean="0"/>
              <a:t>　な背景　　　　</a:t>
            </a:r>
            <a:endParaRPr kumimoji="1" lang="ja-JP"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2"/>
          <p:cNvSpPr>
            <a:spLocks noGrp="1" noChangeArrowheads="1"/>
          </p:cNvSpPr>
          <p:nvPr>
            <p:ph type="body" idx="1"/>
          </p:nvPr>
        </p:nvSpPr>
        <p:spPr>
          <a:xfrm>
            <a:off x="457200" y="404813"/>
            <a:ext cx="2819400" cy="503237"/>
          </a:xfrm>
          <a:noFill/>
        </p:spPr>
        <p:txBody>
          <a:bodyPr/>
          <a:lstStyle/>
          <a:p>
            <a:pPr eaLnBrk="1" hangingPunct="1">
              <a:buFontTx/>
              <a:buNone/>
            </a:pPr>
            <a:r>
              <a:rPr lang="en-US" altLang="ja-JP" sz="2400" dirty="0" smtClean="0">
                <a:solidFill>
                  <a:srgbClr val="990033"/>
                </a:solidFill>
              </a:rPr>
              <a:t> </a:t>
            </a:r>
            <a:r>
              <a:rPr lang="ja-JP" altLang="en-US" sz="2400" u="sng" dirty="0" smtClean="0">
                <a:solidFill>
                  <a:srgbClr val="002060"/>
                </a:solidFill>
              </a:rPr>
              <a:t>球殻の場合</a:t>
            </a:r>
          </a:p>
        </p:txBody>
      </p:sp>
      <p:graphicFrame>
        <p:nvGraphicFramePr>
          <p:cNvPr id="23554" name="Object 3"/>
          <p:cNvGraphicFramePr>
            <a:graphicFrameLocks noChangeAspect="1"/>
          </p:cNvGraphicFramePr>
          <p:nvPr/>
        </p:nvGraphicFramePr>
        <p:xfrm>
          <a:off x="1331913" y="1052513"/>
          <a:ext cx="6059487" cy="3927475"/>
        </p:xfrm>
        <a:graphic>
          <a:graphicData uri="http://schemas.openxmlformats.org/presentationml/2006/ole">
            <mc:AlternateContent xmlns:mc="http://schemas.openxmlformats.org/markup-compatibility/2006">
              <mc:Choice xmlns:v="urn:schemas-microsoft-com:vml" Requires="v">
                <p:oleObj spid="_x0000_s58374" name="数式" r:id="rId4" imgW="2984400" imgH="1955520" progId="Equation.3">
                  <p:embed/>
                </p:oleObj>
              </mc:Choice>
              <mc:Fallback>
                <p:oleObj name="数式" r:id="rId4" imgW="2984400" imgH="19555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052513"/>
                        <a:ext cx="6059487" cy="3927475"/>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23559" name="Line 4"/>
          <p:cNvSpPr>
            <a:spLocks noChangeShapeType="1"/>
          </p:cNvSpPr>
          <p:nvPr/>
        </p:nvSpPr>
        <p:spPr bwMode="auto">
          <a:xfrm>
            <a:off x="4067175" y="2060575"/>
            <a:ext cx="719138" cy="0"/>
          </a:xfrm>
          <a:prstGeom prst="line">
            <a:avLst/>
          </a:prstGeom>
          <a:noFill/>
          <a:ln w="28575">
            <a:solidFill>
              <a:srgbClr val="990033"/>
            </a:solidFill>
            <a:round/>
            <a:headEnd/>
            <a:tailEnd/>
          </a:ln>
        </p:spPr>
        <p:txBody>
          <a:bodyPr/>
          <a:lstStyle/>
          <a:p>
            <a:endParaRPr lang="ja-JP" altLang="en-US"/>
          </a:p>
        </p:txBody>
      </p:sp>
      <p:sp>
        <p:nvSpPr>
          <p:cNvPr id="23560" name="Line 5"/>
          <p:cNvSpPr>
            <a:spLocks noChangeShapeType="1"/>
          </p:cNvSpPr>
          <p:nvPr/>
        </p:nvSpPr>
        <p:spPr bwMode="auto">
          <a:xfrm flipV="1">
            <a:off x="4284663" y="692696"/>
            <a:ext cx="1943521" cy="1367879"/>
          </a:xfrm>
          <a:prstGeom prst="line">
            <a:avLst/>
          </a:prstGeom>
          <a:noFill/>
          <a:ln w="25400">
            <a:solidFill>
              <a:srgbClr val="990033"/>
            </a:solidFill>
            <a:round/>
            <a:headEnd/>
            <a:tailEnd type="triangle" w="lg" len="lg"/>
          </a:ln>
        </p:spPr>
        <p:txBody>
          <a:bodyPr/>
          <a:lstStyle/>
          <a:p>
            <a:endParaRPr lang="ja-JP" altLang="en-US"/>
          </a:p>
        </p:txBody>
      </p:sp>
      <p:graphicFrame>
        <p:nvGraphicFramePr>
          <p:cNvPr id="23555" name="Object 6"/>
          <p:cNvGraphicFramePr>
            <a:graphicFrameLocks noChangeAspect="1"/>
          </p:cNvGraphicFramePr>
          <p:nvPr/>
        </p:nvGraphicFramePr>
        <p:xfrm>
          <a:off x="6300192" y="260648"/>
          <a:ext cx="2166938" cy="347663"/>
        </p:xfrm>
        <a:graphic>
          <a:graphicData uri="http://schemas.openxmlformats.org/presentationml/2006/ole">
            <mc:AlternateContent xmlns:mc="http://schemas.openxmlformats.org/markup-compatibility/2006">
              <mc:Choice xmlns:v="urn:schemas-microsoft-com:vml" Requires="v">
                <p:oleObj spid="_x0000_s58375" name="数式" r:id="rId6" imgW="1257120" imgH="203040" progId="Equation.3">
                  <p:embed/>
                </p:oleObj>
              </mc:Choice>
              <mc:Fallback>
                <p:oleObj name="数式" r:id="rId6" imgW="1257120" imgH="2030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260648"/>
                        <a:ext cx="2166938" cy="347663"/>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23561" name="Line 7"/>
          <p:cNvSpPr>
            <a:spLocks noChangeShapeType="1"/>
          </p:cNvSpPr>
          <p:nvPr/>
        </p:nvSpPr>
        <p:spPr bwMode="auto">
          <a:xfrm>
            <a:off x="3995738" y="2924175"/>
            <a:ext cx="504825" cy="0"/>
          </a:xfrm>
          <a:prstGeom prst="line">
            <a:avLst/>
          </a:prstGeom>
          <a:noFill/>
          <a:ln w="31750">
            <a:solidFill>
              <a:srgbClr val="FF0000"/>
            </a:solidFill>
            <a:round/>
            <a:headEnd/>
            <a:tailEnd/>
          </a:ln>
        </p:spPr>
        <p:txBody>
          <a:bodyPr/>
          <a:lstStyle/>
          <a:p>
            <a:endParaRPr lang="ja-JP" altLang="en-US"/>
          </a:p>
        </p:txBody>
      </p:sp>
      <p:sp>
        <p:nvSpPr>
          <p:cNvPr id="23562" name="Line 8"/>
          <p:cNvSpPr>
            <a:spLocks noChangeShapeType="1"/>
          </p:cNvSpPr>
          <p:nvPr/>
        </p:nvSpPr>
        <p:spPr bwMode="auto">
          <a:xfrm>
            <a:off x="3779838" y="3789363"/>
            <a:ext cx="288925" cy="0"/>
          </a:xfrm>
          <a:prstGeom prst="line">
            <a:avLst/>
          </a:prstGeom>
          <a:noFill/>
          <a:ln w="31750">
            <a:solidFill>
              <a:srgbClr val="FF0000"/>
            </a:solidFill>
            <a:round/>
            <a:headEnd/>
            <a:tailEnd/>
          </a:ln>
        </p:spPr>
        <p:txBody>
          <a:bodyPr/>
          <a:lstStyle/>
          <a:p>
            <a:endParaRPr lang="ja-JP" altLang="en-US"/>
          </a:p>
        </p:txBody>
      </p:sp>
      <p:sp>
        <p:nvSpPr>
          <p:cNvPr id="23563" name="Line 9"/>
          <p:cNvSpPr>
            <a:spLocks noChangeShapeType="1"/>
          </p:cNvSpPr>
          <p:nvPr/>
        </p:nvSpPr>
        <p:spPr bwMode="auto">
          <a:xfrm flipH="1">
            <a:off x="2051050" y="2924175"/>
            <a:ext cx="2160588" cy="2233613"/>
          </a:xfrm>
          <a:prstGeom prst="line">
            <a:avLst/>
          </a:prstGeom>
          <a:noFill/>
          <a:ln w="19050">
            <a:solidFill>
              <a:srgbClr val="FF0000"/>
            </a:solidFill>
            <a:round/>
            <a:headEnd/>
            <a:tailEnd type="triangle" w="lg" len="lg"/>
          </a:ln>
        </p:spPr>
        <p:txBody>
          <a:bodyPr/>
          <a:lstStyle/>
          <a:p>
            <a:endParaRPr lang="ja-JP" altLang="en-US"/>
          </a:p>
        </p:txBody>
      </p:sp>
      <p:sp>
        <p:nvSpPr>
          <p:cNvPr id="23564" name="Line 10"/>
          <p:cNvSpPr>
            <a:spLocks noChangeShapeType="1"/>
          </p:cNvSpPr>
          <p:nvPr/>
        </p:nvSpPr>
        <p:spPr bwMode="auto">
          <a:xfrm>
            <a:off x="3924301" y="3789363"/>
            <a:ext cx="2015852" cy="1367829"/>
          </a:xfrm>
          <a:prstGeom prst="line">
            <a:avLst/>
          </a:prstGeom>
          <a:noFill/>
          <a:ln w="19050">
            <a:solidFill>
              <a:srgbClr val="FF0000"/>
            </a:solidFill>
            <a:round/>
            <a:headEnd/>
            <a:tailEnd type="triangle" w="lg" len="lg"/>
          </a:ln>
        </p:spPr>
        <p:txBody>
          <a:bodyPr/>
          <a:lstStyle/>
          <a:p>
            <a:endParaRPr lang="ja-JP" altLang="en-US"/>
          </a:p>
        </p:txBody>
      </p:sp>
      <p:graphicFrame>
        <p:nvGraphicFramePr>
          <p:cNvPr id="23556" name="Object 11"/>
          <p:cNvGraphicFramePr>
            <a:graphicFrameLocks noChangeAspect="1"/>
          </p:cNvGraphicFramePr>
          <p:nvPr/>
        </p:nvGraphicFramePr>
        <p:xfrm>
          <a:off x="323528" y="5157192"/>
          <a:ext cx="3528391" cy="1038225"/>
        </p:xfrm>
        <a:graphic>
          <a:graphicData uri="http://schemas.openxmlformats.org/presentationml/2006/ole">
            <mc:AlternateContent xmlns:mc="http://schemas.openxmlformats.org/markup-compatibility/2006">
              <mc:Choice xmlns:v="urn:schemas-microsoft-com:vml" Requires="v">
                <p:oleObj spid="_x0000_s58376" name="数式" r:id="rId8" imgW="2361960" imgH="672840" progId="Equation.3">
                  <p:embed/>
                </p:oleObj>
              </mc:Choice>
              <mc:Fallback>
                <p:oleObj name="数式" r:id="rId8" imgW="2361960" imgH="6728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5157192"/>
                        <a:ext cx="3528391" cy="1038225"/>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graphicFrame>
        <p:nvGraphicFramePr>
          <p:cNvPr id="23557" name="Object 18"/>
          <p:cNvGraphicFramePr>
            <a:graphicFrameLocks noChangeAspect="1"/>
          </p:cNvGraphicFramePr>
          <p:nvPr/>
        </p:nvGraphicFramePr>
        <p:xfrm>
          <a:off x="4788024" y="5229200"/>
          <a:ext cx="3806825" cy="1150937"/>
        </p:xfrm>
        <a:graphic>
          <a:graphicData uri="http://schemas.openxmlformats.org/presentationml/2006/ole">
            <mc:AlternateContent xmlns:mc="http://schemas.openxmlformats.org/markup-compatibility/2006">
              <mc:Choice xmlns:v="urn:schemas-microsoft-com:vml" Requires="v">
                <p:oleObj spid="_x0000_s58377" name="数式" r:id="rId10" imgW="2133360" imgH="672840" progId="Equation.3">
                  <p:embed/>
                </p:oleObj>
              </mc:Choice>
              <mc:Fallback>
                <p:oleObj name="数式" r:id="rId10" imgW="2133360" imgH="67284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024" y="5229200"/>
                        <a:ext cx="3806825" cy="1150937"/>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13" name="正方形/長方形 12"/>
          <p:cNvSpPr/>
          <p:nvPr/>
        </p:nvSpPr>
        <p:spPr>
          <a:xfrm>
            <a:off x="1115616" y="6165304"/>
            <a:ext cx="1886670" cy="369332"/>
          </a:xfrm>
          <a:prstGeom prst="rect">
            <a:avLst/>
          </a:prstGeom>
        </p:spPr>
        <p:txBody>
          <a:bodyPr wrap="none">
            <a:spAutoFit/>
          </a:bodyPr>
          <a:lstStyle/>
          <a:p>
            <a:r>
              <a:rPr lang="en-US" altLang="ja-JP" dirty="0" smtClean="0">
                <a:solidFill>
                  <a:schemeClr val="accent6">
                    <a:lumMod val="50000"/>
                  </a:schemeClr>
                </a:solidFill>
              </a:rPr>
              <a:t>[</a:t>
            </a:r>
            <a:r>
              <a:rPr lang="en-US" altLang="ja-JP" dirty="0" err="1" smtClean="0">
                <a:solidFill>
                  <a:schemeClr val="accent6">
                    <a:lumMod val="50000"/>
                  </a:schemeClr>
                </a:solidFill>
              </a:rPr>
              <a:t>Sinha</a:t>
            </a:r>
            <a:r>
              <a:rPr lang="en-US" altLang="ja-JP" dirty="0" smtClean="0">
                <a:solidFill>
                  <a:schemeClr val="accent6">
                    <a:lumMod val="50000"/>
                  </a:schemeClr>
                </a:solidFill>
              </a:rPr>
              <a:t>-Myers 10’] </a:t>
            </a:r>
            <a:endParaRPr lang="ja-JP" altLang="en-US" dirty="0">
              <a:solidFill>
                <a:schemeClr val="accent6">
                  <a:lumMod val="50000"/>
                </a:schemeClr>
              </a:solidFill>
            </a:endParaRPr>
          </a:p>
        </p:txBody>
      </p:sp>
      <p:sp>
        <p:nvSpPr>
          <p:cNvPr id="14" name="正方形/長方形 13"/>
          <p:cNvSpPr/>
          <p:nvPr/>
        </p:nvSpPr>
        <p:spPr>
          <a:xfrm>
            <a:off x="4139952" y="6300028"/>
            <a:ext cx="4693208" cy="369332"/>
          </a:xfrm>
          <a:prstGeom prst="rect">
            <a:avLst/>
          </a:prstGeom>
        </p:spPr>
        <p:txBody>
          <a:bodyPr wrap="none">
            <a:spAutoFit/>
          </a:bodyPr>
          <a:lstStyle/>
          <a:p>
            <a:r>
              <a:rPr lang="en-US" altLang="ja-JP" dirty="0" smtClean="0">
                <a:solidFill>
                  <a:schemeClr val="accent6">
                    <a:lumMod val="50000"/>
                  </a:schemeClr>
                </a:solidFill>
              </a:rPr>
              <a:t>[</a:t>
            </a:r>
            <a:r>
              <a:rPr lang="en-US" altLang="ja-JP" dirty="0" err="1" smtClean="0">
                <a:solidFill>
                  <a:schemeClr val="accent6">
                    <a:lumMod val="50000"/>
                  </a:schemeClr>
                </a:solidFill>
              </a:rPr>
              <a:t>Theisen</a:t>
            </a:r>
            <a:r>
              <a:rPr lang="en-US" altLang="ja-JP" dirty="0" smtClean="0">
                <a:solidFill>
                  <a:schemeClr val="accent6">
                    <a:lumMod val="50000"/>
                  </a:schemeClr>
                </a:solidFill>
              </a:rPr>
              <a:t> et.al. 09’,  </a:t>
            </a:r>
            <a:r>
              <a:rPr lang="en-US" altLang="ja-JP" dirty="0" err="1" smtClean="0">
                <a:solidFill>
                  <a:schemeClr val="accent6">
                    <a:lumMod val="50000"/>
                  </a:schemeClr>
                </a:solidFill>
              </a:rPr>
              <a:t>Casini</a:t>
            </a:r>
            <a:r>
              <a:rPr lang="en-US" altLang="ja-JP" dirty="0" smtClean="0">
                <a:solidFill>
                  <a:schemeClr val="accent6">
                    <a:lumMod val="50000"/>
                  </a:schemeClr>
                </a:solidFill>
              </a:rPr>
              <a:t> et.al., </a:t>
            </a:r>
            <a:r>
              <a:rPr lang="en-US" altLang="ja-JP" dirty="0" err="1" smtClean="0">
                <a:solidFill>
                  <a:schemeClr val="accent6">
                    <a:lumMod val="50000"/>
                  </a:schemeClr>
                </a:solidFill>
              </a:rPr>
              <a:t>Solodukhin</a:t>
            </a:r>
            <a:r>
              <a:rPr lang="en-US" altLang="ja-JP" dirty="0" smtClean="0">
                <a:solidFill>
                  <a:schemeClr val="accent6">
                    <a:lumMod val="50000"/>
                  </a:schemeClr>
                </a:solidFill>
              </a:rPr>
              <a:t> 10’] </a:t>
            </a:r>
            <a:endParaRPr lang="ja-JP" alt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2"/>
          <p:cNvSpPr>
            <a:spLocks noGrp="1" noChangeArrowheads="1"/>
          </p:cNvSpPr>
          <p:nvPr>
            <p:ph type="body" idx="1"/>
          </p:nvPr>
        </p:nvSpPr>
        <p:spPr>
          <a:xfrm>
            <a:off x="323850" y="428625"/>
            <a:ext cx="8534400" cy="5721350"/>
          </a:xfrm>
        </p:spPr>
        <p:txBody>
          <a:bodyPr>
            <a:normAutofit fontScale="92500" lnSpcReduction="10000"/>
          </a:bodyPr>
          <a:lstStyle/>
          <a:p>
            <a:pPr eaLnBrk="1" hangingPunct="1">
              <a:buFontTx/>
              <a:buNone/>
            </a:pPr>
            <a:r>
              <a:rPr lang="ja-JP" altLang="en-US" sz="2600" u="sng" dirty="0" smtClean="0">
                <a:solidFill>
                  <a:srgbClr val="002060"/>
                </a:solidFill>
              </a:rPr>
              <a:t>閉じ込め・非閉じ込め相転移への応用</a:t>
            </a:r>
            <a:endParaRPr lang="en-US" altLang="ja-JP" sz="2600" u="sng" dirty="0" smtClean="0">
              <a:solidFill>
                <a:srgbClr val="002060"/>
              </a:solidFill>
            </a:endParaRPr>
          </a:p>
          <a:p>
            <a:pPr eaLnBrk="1" hangingPunct="1">
              <a:buFontTx/>
              <a:buNone/>
            </a:pPr>
            <a:endParaRPr lang="en-US" altLang="ja-JP" sz="2400" dirty="0" smtClean="0">
              <a:solidFill>
                <a:srgbClr val="000066"/>
              </a:solidFill>
            </a:endParaRPr>
          </a:p>
          <a:p>
            <a:pPr eaLnBrk="1" hangingPunct="1">
              <a:buFontTx/>
              <a:buNone/>
            </a:pPr>
            <a:r>
              <a:rPr lang="en-US" altLang="ja-JP" sz="2400" dirty="0" smtClean="0"/>
              <a:t>IR</a:t>
            </a:r>
            <a:r>
              <a:rPr lang="ja-JP" altLang="en-US" sz="2400" dirty="0" smtClean="0"/>
              <a:t>で閉じ込めが起こるゲージ理論の重力双対を考える。その</a:t>
            </a:r>
            <a:endParaRPr lang="en-US" altLang="ja-JP" sz="2400" dirty="0" smtClean="0"/>
          </a:p>
          <a:p>
            <a:pPr eaLnBrk="1" hangingPunct="1">
              <a:buFontTx/>
              <a:buNone/>
            </a:pPr>
            <a:r>
              <a:rPr lang="ja-JP" altLang="en-US" sz="2400" dirty="0" smtClean="0"/>
              <a:t>一つ良い例は、</a:t>
            </a:r>
            <a:r>
              <a:rPr lang="en-US" altLang="ja-JP" sz="2400" dirty="0" err="1" smtClean="0"/>
              <a:t>AdS</a:t>
            </a:r>
            <a:r>
              <a:rPr lang="ja-JP" altLang="en-US" sz="2400" dirty="0" smtClean="0"/>
              <a:t>ソリトンと呼ばれる背景であり、</a:t>
            </a:r>
            <a:r>
              <a:rPr lang="en-US" altLang="ja-JP" sz="2400" dirty="0" smtClean="0"/>
              <a:t>Pure</a:t>
            </a:r>
            <a:r>
              <a:rPr lang="ja-JP" altLang="en-US" sz="2400" dirty="0" smtClean="0"/>
              <a:t>な</a:t>
            </a:r>
            <a:r>
              <a:rPr lang="en-US" altLang="ja-JP" sz="2400" dirty="0" smtClean="0"/>
              <a:t>SU(N)</a:t>
            </a:r>
            <a:r>
              <a:rPr lang="ja-JP" altLang="en-US" sz="2400" dirty="0" smtClean="0"/>
              <a:t>ゲージ</a:t>
            </a:r>
            <a:endParaRPr lang="en-US" altLang="ja-JP" sz="2400" dirty="0" smtClean="0"/>
          </a:p>
          <a:p>
            <a:pPr eaLnBrk="1" hangingPunct="1">
              <a:buFontTx/>
              <a:buNone/>
            </a:pPr>
            <a:r>
              <a:rPr lang="ja-JP" altLang="en-US" sz="2400" dirty="0" smtClean="0"/>
              <a:t>理論と（近似的に）</a:t>
            </a:r>
            <a:r>
              <a:rPr lang="en-US" altLang="ja-JP" sz="2400" dirty="0" err="1" smtClean="0"/>
              <a:t>AdS</a:t>
            </a:r>
            <a:r>
              <a:rPr lang="en-US" altLang="ja-JP" sz="2400" dirty="0" smtClean="0"/>
              <a:t>/CFT</a:t>
            </a:r>
            <a:r>
              <a:rPr lang="ja-JP" altLang="en-US" sz="2400" dirty="0" smtClean="0"/>
              <a:t>によって双対になることが知られている。</a:t>
            </a:r>
            <a:endParaRPr lang="en-US" altLang="ja-JP" sz="2400" dirty="0" smtClean="0"/>
          </a:p>
          <a:p>
            <a:pPr eaLnBrk="1" hangingPunct="1">
              <a:buFontTx/>
              <a:buNone/>
            </a:pPr>
            <a:r>
              <a:rPr lang="ja-JP" altLang="en-US" sz="2400" dirty="0" smtClean="0"/>
              <a:t>その背景でエンタングルメント・エントロピーを考えてみる。</a:t>
            </a:r>
            <a:r>
              <a:rPr lang="en-US" altLang="ja-JP" sz="1900" dirty="0" smtClean="0">
                <a:solidFill>
                  <a:schemeClr val="accent6">
                    <a:lumMod val="50000"/>
                  </a:schemeClr>
                </a:solidFill>
              </a:rPr>
              <a:t>[Witten 98’]</a:t>
            </a:r>
            <a:r>
              <a:rPr lang="ja-JP" altLang="en-US" sz="2400" dirty="0" smtClean="0">
                <a:solidFill>
                  <a:srgbClr val="000066"/>
                </a:solidFill>
              </a:rPr>
              <a:t>　　　　　</a:t>
            </a:r>
            <a:r>
              <a:rPr lang="ja-JP" altLang="en-US" sz="2000" dirty="0" smtClean="0">
                <a:solidFill>
                  <a:srgbClr val="000066"/>
                </a:solidFill>
              </a:rPr>
              <a:t>　　　　　　　　　　　　</a:t>
            </a:r>
            <a:r>
              <a:rPr lang="ja-JP" altLang="en-US" sz="1900" dirty="0" smtClean="0">
                <a:solidFill>
                  <a:schemeClr val="accent6">
                    <a:lumMod val="50000"/>
                  </a:schemeClr>
                </a:solidFill>
              </a:rPr>
              <a:t>   </a:t>
            </a:r>
            <a:endParaRPr lang="en-US" altLang="ja-JP" sz="1900" dirty="0" smtClean="0">
              <a:solidFill>
                <a:schemeClr val="accent6">
                  <a:lumMod val="50000"/>
                </a:schemeClr>
              </a:solidFill>
            </a:endParaRPr>
          </a:p>
          <a:p>
            <a:pPr eaLnBrk="1" hangingPunct="1">
              <a:buFontTx/>
              <a:buNone/>
            </a:pPr>
            <a:endParaRPr lang="en-US" altLang="ja-JP" sz="2000" dirty="0" smtClean="0">
              <a:solidFill>
                <a:srgbClr val="000066"/>
              </a:solidFill>
            </a:endParaRPr>
          </a:p>
          <a:p>
            <a:pPr eaLnBrk="1" hangingPunct="1">
              <a:buFontTx/>
              <a:buNone/>
            </a:pPr>
            <a:endParaRPr lang="en-US" altLang="ja-JP" sz="2000" dirty="0" smtClean="0">
              <a:solidFill>
                <a:srgbClr val="000066"/>
              </a:solidFill>
            </a:endParaRPr>
          </a:p>
          <a:p>
            <a:pPr eaLnBrk="1" hangingPunct="1">
              <a:buFontTx/>
              <a:buNone/>
            </a:pPr>
            <a:endParaRPr lang="en-US" altLang="ja-JP" sz="2000" dirty="0" smtClean="0">
              <a:solidFill>
                <a:srgbClr val="000066"/>
              </a:solidFill>
            </a:endParaRPr>
          </a:p>
          <a:p>
            <a:pPr eaLnBrk="1" hangingPunct="1">
              <a:buFontTx/>
              <a:buNone/>
            </a:pPr>
            <a:endParaRPr lang="en-US" altLang="ja-JP" sz="2000" dirty="0" smtClean="0">
              <a:solidFill>
                <a:srgbClr val="000066"/>
              </a:solidFill>
            </a:endParaRPr>
          </a:p>
          <a:p>
            <a:pPr eaLnBrk="1" hangingPunct="1">
              <a:buFontTx/>
              <a:buNone/>
            </a:pPr>
            <a:endParaRPr lang="en-US" altLang="ja-JP" sz="2000" dirty="0" smtClean="0">
              <a:solidFill>
                <a:srgbClr val="000066"/>
              </a:solidFill>
            </a:endParaRPr>
          </a:p>
          <a:p>
            <a:pPr eaLnBrk="1" hangingPunct="1">
              <a:buFontTx/>
              <a:buNone/>
            </a:pPr>
            <a:endParaRPr lang="en-US" altLang="ja-JP" sz="2000" dirty="0" smtClean="0">
              <a:solidFill>
                <a:srgbClr val="000066"/>
              </a:solidFill>
            </a:endParaRPr>
          </a:p>
          <a:p>
            <a:pPr eaLnBrk="1" hangingPunct="1">
              <a:buFontTx/>
              <a:buNone/>
            </a:pPr>
            <a:r>
              <a:rPr lang="en-US" altLang="ja-JP" sz="2000" dirty="0" smtClean="0">
                <a:solidFill>
                  <a:srgbClr val="000066"/>
                </a:solidFill>
              </a:rPr>
              <a:t>                                                                            </a:t>
            </a:r>
            <a:endParaRPr lang="en-US" altLang="ja-JP" sz="2000" dirty="0" smtClean="0"/>
          </a:p>
          <a:p>
            <a:pPr eaLnBrk="1" hangingPunct="1">
              <a:buFontTx/>
              <a:buNone/>
            </a:pPr>
            <a:r>
              <a:rPr lang="en-US" altLang="ja-JP" sz="2400" dirty="0" smtClean="0"/>
              <a:t>                                </a:t>
            </a:r>
          </a:p>
          <a:p>
            <a:pPr eaLnBrk="1" hangingPunct="1">
              <a:buFontTx/>
              <a:buNone/>
            </a:pPr>
            <a:r>
              <a:rPr lang="en-US" altLang="ja-JP" sz="2400" dirty="0" smtClean="0"/>
              <a:t>                                 </a:t>
            </a:r>
          </a:p>
          <a:p>
            <a:pPr eaLnBrk="1" hangingPunct="1">
              <a:buFontTx/>
              <a:buNone/>
            </a:pPr>
            <a:r>
              <a:rPr lang="en-US" altLang="ja-JP" sz="2400" dirty="0" smtClean="0"/>
              <a:t>                                     </a:t>
            </a:r>
            <a:endParaRPr lang="en-US" altLang="ja-JP" sz="2400" dirty="0" smtClean="0">
              <a:solidFill>
                <a:srgbClr val="800000"/>
              </a:solidFill>
            </a:endParaRPr>
          </a:p>
        </p:txBody>
      </p:sp>
      <p:sp>
        <p:nvSpPr>
          <p:cNvPr id="24583" name="AutoShape 15"/>
          <p:cNvSpPr>
            <a:spLocks noChangeArrowheads="1"/>
          </p:cNvSpPr>
          <p:nvPr/>
        </p:nvSpPr>
        <p:spPr bwMode="auto">
          <a:xfrm rot="16226246" flipH="1">
            <a:off x="27782" y="4205386"/>
            <a:ext cx="2127250" cy="309563"/>
          </a:xfrm>
          <a:prstGeom prst="parallelogram">
            <a:avLst>
              <a:gd name="adj" fmla="val 171795"/>
            </a:avLst>
          </a:prstGeom>
          <a:solidFill>
            <a:srgbClr val="0070C0">
              <a:alpha val="65881"/>
            </a:srgbClr>
          </a:solidFill>
          <a:ln w="9525">
            <a:solidFill>
              <a:schemeClr val="tx1"/>
            </a:solidFill>
            <a:miter lim="800000"/>
            <a:headEnd/>
            <a:tailEnd/>
          </a:ln>
        </p:spPr>
        <p:txBody>
          <a:bodyPr vert="eaVert" wrap="none" anchor="ctr"/>
          <a:lstStyle/>
          <a:p>
            <a:pPr algn="ctr"/>
            <a:endParaRPr lang="ja-JP" altLang="ja-JP"/>
          </a:p>
        </p:txBody>
      </p:sp>
      <p:sp>
        <p:nvSpPr>
          <p:cNvPr id="24584" name="Line 16"/>
          <p:cNvSpPr>
            <a:spLocks noChangeShapeType="1"/>
          </p:cNvSpPr>
          <p:nvPr/>
        </p:nvSpPr>
        <p:spPr bwMode="auto">
          <a:xfrm>
            <a:off x="1116013" y="4304606"/>
            <a:ext cx="2341562" cy="0"/>
          </a:xfrm>
          <a:prstGeom prst="line">
            <a:avLst/>
          </a:prstGeom>
          <a:noFill/>
          <a:ln w="50800">
            <a:solidFill>
              <a:srgbClr val="FF0000"/>
            </a:solidFill>
            <a:round/>
            <a:headEnd/>
            <a:tailEnd type="triangle" w="med" len="med"/>
          </a:ln>
        </p:spPr>
        <p:txBody>
          <a:bodyPr/>
          <a:lstStyle/>
          <a:p>
            <a:endParaRPr lang="ja-JP" altLang="en-US"/>
          </a:p>
        </p:txBody>
      </p:sp>
      <p:graphicFrame>
        <p:nvGraphicFramePr>
          <p:cNvPr id="24578" name="Object 20"/>
          <p:cNvGraphicFramePr>
            <a:graphicFrameLocks noChangeAspect="1"/>
          </p:cNvGraphicFramePr>
          <p:nvPr/>
        </p:nvGraphicFramePr>
        <p:xfrm>
          <a:off x="3500438" y="4117281"/>
          <a:ext cx="357187" cy="454025"/>
        </p:xfrm>
        <a:graphic>
          <a:graphicData uri="http://schemas.openxmlformats.org/presentationml/2006/ole">
            <mc:AlternateContent xmlns:mc="http://schemas.openxmlformats.org/markup-compatibility/2006">
              <mc:Choice xmlns:v="urn:schemas-microsoft-com:vml" Requires="v">
                <p:oleObj spid="_x0000_s60424" name="数式" r:id="rId4" imgW="126720" imgH="126720" progId="Equation.3">
                  <p:embed/>
                </p:oleObj>
              </mc:Choice>
              <mc:Fallback>
                <p:oleObj name="数式" r:id="rId4" imgW="126720" imgH="12672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4117281"/>
                        <a:ext cx="35718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21"/>
          <p:cNvGraphicFramePr>
            <a:graphicFrameLocks noChangeAspect="1"/>
          </p:cNvGraphicFramePr>
          <p:nvPr/>
        </p:nvGraphicFramePr>
        <p:xfrm>
          <a:off x="3143250" y="3831531"/>
          <a:ext cx="357188" cy="315912"/>
        </p:xfrm>
        <a:graphic>
          <a:graphicData uri="http://schemas.openxmlformats.org/presentationml/2006/ole">
            <mc:AlternateContent xmlns:mc="http://schemas.openxmlformats.org/markup-compatibility/2006">
              <mc:Choice xmlns:v="urn:schemas-microsoft-com:vml" Requires="v">
                <p:oleObj spid="_x0000_s60425" name="数式" r:id="rId6" imgW="241200" imgH="164880" progId="Equation.3">
                  <p:embed/>
                </p:oleObj>
              </mc:Choice>
              <mc:Fallback>
                <p:oleObj name="数式" r:id="rId6" imgW="241200" imgH="16488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3831531"/>
                        <a:ext cx="357188"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22"/>
          <p:cNvGraphicFramePr>
            <a:graphicFrameLocks noChangeAspect="1"/>
          </p:cNvGraphicFramePr>
          <p:nvPr/>
        </p:nvGraphicFramePr>
        <p:xfrm>
          <a:off x="785813" y="5331718"/>
          <a:ext cx="527050" cy="376238"/>
        </p:xfrm>
        <a:graphic>
          <a:graphicData uri="http://schemas.openxmlformats.org/presentationml/2006/ole">
            <mc:AlternateContent xmlns:mc="http://schemas.openxmlformats.org/markup-compatibility/2006">
              <mc:Choice xmlns:v="urn:schemas-microsoft-com:vml" Requires="v">
                <p:oleObj spid="_x0000_s60426" name="数式" r:id="rId8" imgW="317160" imgH="177480" progId="Equation.3">
                  <p:embed/>
                </p:oleObj>
              </mc:Choice>
              <mc:Fallback>
                <p:oleObj name="数式" r:id="rId8" imgW="317160" imgH="17748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813" y="5331718"/>
                        <a:ext cx="52705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Text Box 29"/>
          <p:cNvSpPr txBox="1">
            <a:spLocks noChangeArrowheads="1"/>
          </p:cNvSpPr>
          <p:nvPr/>
        </p:nvSpPr>
        <p:spPr bwMode="auto">
          <a:xfrm>
            <a:off x="1143000" y="3974406"/>
            <a:ext cx="1638300" cy="400050"/>
          </a:xfrm>
          <a:prstGeom prst="rect">
            <a:avLst/>
          </a:prstGeom>
          <a:noFill/>
          <a:ln w="9525">
            <a:noFill/>
            <a:miter lim="800000"/>
            <a:headEnd/>
            <a:tailEnd/>
          </a:ln>
        </p:spPr>
        <p:txBody>
          <a:bodyPr wrap="none">
            <a:spAutoFit/>
          </a:bodyPr>
          <a:lstStyle/>
          <a:p>
            <a:r>
              <a:rPr lang="en-US" altLang="ja-JP" sz="2000" b="1">
                <a:solidFill>
                  <a:srgbClr val="990033"/>
                </a:solidFill>
              </a:rPr>
              <a:t>AdS Soliton</a:t>
            </a:r>
          </a:p>
        </p:txBody>
      </p:sp>
      <p:sp>
        <p:nvSpPr>
          <p:cNvPr id="24586" name="Text Box 29"/>
          <p:cNvSpPr txBox="1">
            <a:spLocks noChangeArrowheads="1"/>
          </p:cNvSpPr>
          <p:nvPr/>
        </p:nvSpPr>
        <p:spPr bwMode="auto">
          <a:xfrm>
            <a:off x="2357438" y="4688781"/>
            <a:ext cx="1236662" cy="646112"/>
          </a:xfrm>
          <a:prstGeom prst="rect">
            <a:avLst/>
          </a:prstGeom>
          <a:noFill/>
          <a:ln w="9525">
            <a:noFill/>
            <a:miter lim="800000"/>
            <a:headEnd/>
            <a:tailEnd/>
          </a:ln>
        </p:spPr>
        <p:txBody>
          <a:bodyPr wrap="none">
            <a:spAutoFit/>
          </a:bodyPr>
          <a:lstStyle/>
          <a:p>
            <a:r>
              <a:rPr lang="en-US" altLang="ja-JP" b="1">
                <a:solidFill>
                  <a:srgbClr val="006600"/>
                </a:solidFill>
              </a:rPr>
              <a:t>Cap off:</a:t>
            </a:r>
          </a:p>
          <a:p>
            <a:r>
              <a:rPr lang="en-US" altLang="ja-JP" b="1">
                <a:solidFill>
                  <a:srgbClr val="006600"/>
                </a:solidFill>
              </a:rPr>
              <a:t>Mass gap</a:t>
            </a:r>
          </a:p>
        </p:txBody>
      </p:sp>
      <p:sp>
        <p:nvSpPr>
          <p:cNvPr id="24587" name="Line 12"/>
          <p:cNvSpPr>
            <a:spLocks noChangeShapeType="1"/>
          </p:cNvSpPr>
          <p:nvPr/>
        </p:nvSpPr>
        <p:spPr bwMode="auto">
          <a:xfrm flipV="1">
            <a:off x="6072188" y="5403156"/>
            <a:ext cx="357187" cy="117475"/>
          </a:xfrm>
          <a:prstGeom prst="line">
            <a:avLst/>
          </a:prstGeom>
          <a:noFill/>
          <a:ln w="25400">
            <a:solidFill>
              <a:schemeClr val="tx1"/>
            </a:solidFill>
            <a:round/>
            <a:headEnd type="triangle" w="lg" len="lg"/>
            <a:tailEnd type="triangle" w="lg" len="lg"/>
          </a:ln>
        </p:spPr>
        <p:txBody>
          <a:bodyPr/>
          <a:lstStyle/>
          <a:p>
            <a:endParaRPr lang="ja-JP" altLang="en-US"/>
          </a:p>
        </p:txBody>
      </p:sp>
      <p:graphicFrame>
        <p:nvGraphicFramePr>
          <p:cNvPr id="121874" name="Object 18"/>
          <p:cNvGraphicFramePr>
            <a:graphicFrameLocks noChangeAspect="1"/>
          </p:cNvGraphicFramePr>
          <p:nvPr/>
        </p:nvGraphicFramePr>
        <p:xfrm>
          <a:off x="6228184" y="5495131"/>
          <a:ext cx="254000" cy="500063"/>
        </p:xfrm>
        <a:graphic>
          <a:graphicData uri="http://schemas.openxmlformats.org/presentationml/2006/ole">
            <mc:AlternateContent xmlns:mc="http://schemas.openxmlformats.org/markup-compatibility/2006">
              <mc:Choice xmlns:v="urn:schemas-microsoft-com:vml" Requires="v">
                <p:oleObj spid="_x0000_s60427" name="数式" r:id="rId10" imgW="88560" imgH="177480" progId="Equation.3">
                  <p:embed/>
                </p:oleObj>
              </mc:Choice>
              <mc:Fallback>
                <p:oleObj name="数式" r:id="rId10" imgW="88560" imgH="17748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8184" y="5495131"/>
                        <a:ext cx="254000" cy="500063"/>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41" name="平行四辺形 40"/>
          <p:cNvSpPr/>
          <p:nvPr/>
        </p:nvSpPr>
        <p:spPr>
          <a:xfrm rot="20825855">
            <a:off x="5416550" y="3417193"/>
            <a:ext cx="1612900" cy="1865313"/>
          </a:xfrm>
          <a:prstGeom prst="parallelogram">
            <a:avLst/>
          </a:prstGeom>
          <a:solidFill>
            <a:srgbClr val="0070C0">
              <a:alpha val="24000"/>
            </a:srgb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平行四辺形 42"/>
          <p:cNvSpPr/>
          <p:nvPr/>
        </p:nvSpPr>
        <p:spPr>
          <a:xfrm rot="20543555">
            <a:off x="5810250" y="3410843"/>
            <a:ext cx="925513" cy="1827213"/>
          </a:xfrm>
          <a:prstGeom prst="parallelogram">
            <a:avLst>
              <a:gd name="adj" fmla="val 62432"/>
            </a:avLst>
          </a:prstGeom>
          <a:solidFill>
            <a:srgbClr val="0070C0">
              <a:alpha val="41000"/>
            </a:srgb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平行四辺形 44"/>
          <p:cNvSpPr/>
          <p:nvPr/>
        </p:nvSpPr>
        <p:spPr>
          <a:xfrm rot="16200000">
            <a:off x="5822156" y="3652938"/>
            <a:ext cx="2428875" cy="1928812"/>
          </a:xfrm>
          <a:prstGeom prst="parallelogram">
            <a:avLst/>
          </a:prstGeom>
          <a:solidFill>
            <a:srgbClr val="006600">
              <a:alpha val="2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平行四辺形 45"/>
          <p:cNvSpPr/>
          <p:nvPr/>
        </p:nvSpPr>
        <p:spPr>
          <a:xfrm rot="16200000">
            <a:off x="6143625" y="3617218"/>
            <a:ext cx="2428875" cy="1857375"/>
          </a:xfrm>
          <a:prstGeom prst="parallelogram">
            <a:avLst/>
          </a:prstGeom>
          <a:solidFill>
            <a:srgbClr val="006600">
              <a:alpha val="2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7" name="フリーフォーム 46"/>
          <p:cNvSpPr/>
          <p:nvPr/>
        </p:nvSpPr>
        <p:spPr>
          <a:xfrm>
            <a:off x="1301750" y="3140968"/>
            <a:ext cx="1824038" cy="2197100"/>
          </a:xfrm>
          <a:custGeom>
            <a:avLst/>
            <a:gdLst>
              <a:gd name="connsiteX0" fmla="*/ 0 w 1727688"/>
              <a:gd name="connsiteY0" fmla="*/ 0 h 2198077"/>
              <a:gd name="connsiteX1" fmla="*/ 589084 w 1727688"/>
              <a:gd name="connsiteY1" fmla="*/ 597877 h 2198077"/>
              <a:gd name="connsiteX2" fmla="*/ 1477107 w 1727688"/>
              <a:gd name="connsiteY2" fmla="*/ 905608 h 2198077"/>
              <a:gd name="connsiteX3" fmla="*/ 1696915 w 1727688"/>
              <a:gd name="connsiteY3" fmla="*/ 1151793 h 2198077"/>
              <a:gd name="connsiteX4" fmla="*/ 1573823 w 1727688"/>
              <a:gd name="connsiteY4" fmla="*/ 1459523 h 2198077"/>
              <a:gd name="connsiteX5" fmla="*/ 773723 w 1727688"/>
              <a:gd name="connsiteY5" fmla="*/ 1556239 h 2198077"/>
              <a:gd name="connsiteX6" fmla="*/ 175846 w 1727688"/>
              <a:gd name="connsiteY6" fmla="*/ 1916723 h 2198077"/>
              <a:gd name="connsiteX7" fmla="*/ 0 w 1727688"/>
              <a:gd name="connsiteY7" fmla="*/ 2198077 h 2198077"/>
              <a:gd name="connsiteX0" fmla="*/ 0 w 1707541"/>
              <a:gd name="connsiteY0" fmla="*/ 0 h 2198077"/>
              <a:gd name="connsiteX1" fmla="*/ 589084 w 1707541"/>
              <a:gd name="connsiteY1" fmla="*/ 597877 h 2198077"/>
              <a:gd name="connsiteX2" fmla="*/ 1477107 w 1707541"/>
              <a:gd name="connsiteY2" fmla="*/ 905608 h 2198077"/>
              <a:gd name="connsiteX3" fmla="*/ 1696915 w 1707541"/>
              <a:gd name="connsiteY3" fmla="*/ 1151793 h 2198077"/>
              <a:gd name="connsiteX4" fmla="*/ 1413350 w 1707541"/>
              <a:gd name="connsiteY4" fmla="*/ 1405682 h 2198077"/>
              <a:gd name="connsiteX5" fmla="*/ 773723 w 1707541"/>
              <a:gd name="connsiteY5" fmla="*/ 1556239 h 2198077"/>
              <a:gd name="connsiteX6" fmla="*/ 175846 w 1707541"/>
              <a:gd name="connsiteY6" fmla="*/ 1916723 h 2198077"/>
              <a:gd name="connsiteX7" fmla="*/ 0 w 1707541"/>
              <a:gd name="connsiteY7" fmla="*/ 2198077 h 2198077"/>
              <a:gd name="connsiteX0" fmla="*/ 0 w 1781167"/>
              <a:gd name="connsiteY0" fmla="*/ 0 h 2198077"/>
              <a:gd name="connsiteX1" fmla="*/ 589084 w 1781167"/>
              <a:gd name="connsiteY1" fmla="*/ 597877 h 2198077"/>
              <a:gd name="connsiteX2" fmla="*/ 1477107 w 1781167"/>
              <a:gd name="connsiteY2" fmla="*/ 905608 h 2198077"/>
              <a:gd name="connsiteX3" fmla="*/ 1770541 w 1781167"/>
              <a:gd name="connsiteY3" fmla="*/ 1191368 h 2198077"/>
              <a:gd name="connsiteX4" fmla="*/ 1413350 w 1781167"/>
              <a:gd name="connsiteY4" fmla="*/ 1405682 h 2198077"/>
              <a:gd name="connsiteX5" fmla="*/ 773723 w 1781167"/>
              <a:gd name="connsiteY5" fmla="*/ 1556239 h 2198077"/>
              <a:gd name="connsiteX6" fmla="*/ 175846 w 1781167"/>
              <a:gd name="connsiteY6" fmla="*/ 1916723 h 2198077"/>
              <a:gd name="connsiteX7" fmla="*/ 0 w 1781167"/>
              <a:gd name="connsiteY7" fmla="*/ 2198077 h 2198077"/>
              <a:gd name="connsiteX0" fmla="*/ 0 w 1824575"/>
              <a:gd name="connsiteY0" fmla="*/ 0 h 2198077"/>
              <a:gd name="connsiteX1" fmla="*/ 589084 w 1824575"/>
              <a:gd name="connsiteY1" fmla="*/ 597877 h 2198077"/>
              <a:gd name="connsiteX2" fmla="*/ 1627665 w 1824575"/>
              <a:gd name="connsiteY2" fmla="*/ 977054 h 2198077"/>
              <a:gd name="connsiteX3" fmla="*/ 1770541 w 1824575"/>
              <a:gd name="connsiteY3" fmla="*/ 1191368 h 2198077"/>
              <a:gd name="connsiteX4" fmla="*/ 1413350 w 1824575"/>
              <a:gd name="connsiteY4" fmla="*/ 1405682 h 2198077"/>
              <a:gd name="connsiteX5" fmla="*/ 773723 w 1824575"/>
              <a:gd name="connsiteY5" fmla="*/ 1556239 h 2198077"/>
              <a:gd name="connsiteX6" fmla="*/ 175846 w 1824575"/>
              <a:gd name="connsiteY6" fmla="*/ 1916723 h 2198077"/>
              <a:gd name="connsiteX7" fmla="*/ 0 w 1824575"/>
              <a:gd name="connsiteY7" fmla="*/ 2198077 h 2198077"/>
              <a:gd name="connsiteX0" fmla="*/ 0 w 1949136"/>
              <a:gd name="connsiteY0" fmla="*/ 0 h 2198077"/>
              <a:gd name="connsiteX1" fmla="*/ 589084 w 1949136"/>
              <a:gd name="connsiteY1" fmla="*/ 597877 h 2198077"/>
              <a:gd name="connsiteX2" fmla="*/ 1627665 w 1949136"/>
              <a:gd name="connsiteY2" fmla="*/ 977054 h 2198077"/>
              <a:gd name="connsiteX3" fmla="*/ 1913417 w 1949136"/>
              <a:gd name="connsiteY3" fmla="*/ 1191368 h 2198077"/>
              <a:gd name="connsiteX4" fmla="*/ 1413350 w 1949136"/>
              <a:gd name="connsiteY4" fmla="*/ 1405682 h 2198077"/>
              <a:gd name="connsiteX5" fmla="*/ 773723 w 1949136"/>
              <a:gd name="connsiteY5" fmla="*/ 1556239 h 2198077"/>
              <a:gd name="connsiteX6" fmla="*/ 175846 w 1949136"/>
              <a:gd name="connsiteY6" fmla="*/ 1916723 h 2198077"/>
              <a:gd name="connsiteX7" fmla="*/ 0 w 1949136"/>
              <a:gd name="connsiteY7" fmla="*/ 2198077 h 2198077"/>
              <a:gd name="connsiteX0" fmla="*/ 0 w 1824574"/>
              <a:gd name="connsiteY0" fmla="*/ 0 h 2198077"/>
              <a:gd name="connsiteX1" fmla="*/ 589084 w 1824574"/>
              <a:gd name="connsiteY1" fmla="*/ 597877 h 2198077"/>
              <a:gd name="connsiteX2" fmla="*/ 1627665 w 1824574"/>
              <a:gd name="connsiteY2" fmla="*/ 977054 h 2198077"/>
              <a:gd name="connsiteX3" fmla="*/ 1770540 w 1824574"/>
              <a:gd name="connsiteY3" fmla="*/ 1191368 h 2198077"/>
              <a:gd name="connsiteX4" fmla="*/ 1413350 w 1824574"/>
              <a:gd name="connsiteY4" fmla="*/ 1405682 h 2198077"/>
              <a:gd name="connsiteX5" fmla="*/ 773723 w 1824574"/>
              <a:gd name="connsiteY5" fmla="*/ 1556239 h 2198077"/>
              <a:gd name="connsiteX6" fmla="*/ 175846 w 1824574"/>
              <a:gd name="connsiteY6" fmla="*/ 1916723 h 2198077"/>
              <a:gd name="connsiteX7" fmla="*/ 0 w 1824574"/>
              <a:gd name="connsiteY7" fmla="*/ 2198077 h 219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574" h="2198077">
                <a:moveTo>
                  <a:pt x="0" y="0"/>
                </a:moveTo>
                <a:cubicBezTo>
                  <a:pt x="171450" y="223471"/>
                  <a:pt x="317807" y="435035"/>
                  <a:pt x="589084" y="597877"/>
                </a:cubicBezTo>
                <a:cubicBezTo>
                  <a:pt x="860362" y="760719"/>
                  <a:pt x="1430756" y="878139"/>
                  <a:pt x="1627665" y="977054"/>
                </a:cubicBezTo>
                <a:cubicBezTo>
                  <a:pt x="1824574" y="1075969"/>
                  <a:pt x="1806259" y="1119930"/>
                  <a:pt x="1770540" y="1191368"/>
                </a:cubicBezTo>
                <a:cubicBezTo>
                  <a:pt x="1734821" y="1262806"/>
                  <a:pt x="1579486" y="1344870"/>
                  <a:pt x="1413350" y="1405682"/>
                </a:cubicBezTo>
                <a:cubicBezTo>
                  <a:pt x="1247214" y="1466494"/>
                  <a:pt x="979974" y="1471066"/>
                  <a:pt x="773723" y="1556239"/>
                </a:cubicBezTo>
                <a:cubicBezTo>
                  <a:pt x="567472" y="1641412"/>
                  <a:pt x="304800" y="1809750"/>
                  <a:pt x="175846" y="1916723"/>
                </a:cubicBezTo>
                <a:cubicBezTo>
                  <a:pt x="46892" y="2023696"/>
                  <a:pt x="23446" y="2110886"/>
                  <a:pt x="0" y="2198077"/>
                </a:cubicBezTo>
              </a:path>
            </a:pathLst>
          </a:custGeom>
          <a:ln w="25400">
            <a:solidFill>
              <a:srgbClr val="99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593" name="テキスト ボックス 47"/>
          <p:cNvSpPr txBox="1">
            <a:spLocks noChangeArrowheads="1"/>
          </p:cNvSpPr>
          <p:nvPr/>
        </p:nvSpPr>
        <p:spPr bwMode="auto">
          <a:xfrm>
            <a:off x="6858000" y="4188718"/>
            <a:ext cx="1107996" cy="369332"/>
          </a:xfrm>
          <a:prstGeom prst="rect">
            <a:avLst/>
          </a:prstGeom>
          <a:noFill/>
          <a:ln w="9525">
            <a:noFill/>
            <a:miter lim="800000"/>
            <a:headEnd/>
            <a:tailEnd/>
          </a:ln>
        </p:spPr>
        <p:txBody>
          <a:bodyPr wrap="none">
            <a:spAutoFit/>
          </a:bodyPr>
          <a:lstStyle/>
          <a:p>
            <a:r>
              <a:rPr lang="ja-JP" altLang="en-US" dirty="0" smtClean="0"/>
              <a:t>最小曲面</a:t>
            </a:r>
            <a:endParaRPr lang="en-US" altLang="ja-JP" dirty="0"/>
          </a:p>
        </p:txBody>
      </p:sp>
      <p:graphicFrame>
        <p:nvGraphicFramePr>
          <p:cNvPr id="2" name="Object 18"/>
          <p:cNvGraphicFramePr>
            <a:graphicFrameLocks noChangeAspect="1"/>
          </p:cNvGraphicFramePr>
          <p:nvPr/>
        </p:nvGraphicFramePr>
        <p:xfrm>
          <a:off x="6084168" y="4126979"/>
          <a:ext cx="321948" cy="343098"/>
        </p:xfrm>
        <a:graphic>
          <a:graphicData uri="http://schemas.openxmlformats.org/presentationml/2006/ole">
            <mc:AlternateContent xmlns:mc="http://schemas.openxmlformats.org/markup-compatibility/2006">
              <mc:Choice xmlns:v="urn:schemas-microsoft-com:vml" Requires="v">
                <p:oleObj spid="_x0000_s60428" name="数式" r:id="rId12" imgW="152280" imgH="164880" progId="Equation.3">
                  <p:embed/>
                </p:oleObj>
              </mc:Choice>
              <mc:Fallback>
                <p:oleObj name="数式" r:id="rId12" imgW="152280" imgH="1648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4168" y="4126979"/>
                        <a:ext cx="321948" cy="343098"/>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graphicFrame>
        <p:nvGraphicFramePr>
          <p:cNvPr id="3" name="Object 18"/>
          <p:cNvGraphicFramePr>
            <a:graphicFrameLocks noChangeAspect="1"/>
          </p:cNvGraphicFramePr>
          <p:nvPr/>
        </p:nvGraphicFramePr>
        <p:xfrm>
          <a:off x="5652120" y="4126979"/>
          <a:ext cx="337846" cy="360040"/>
        </p:xfrm>
        <a:graphic>
          <a:graphicData uri="http://schemas.openxmlformats.org/presentationml/2006/ole">
            <mc:AlternateContent xmlns:mc="http://schemas.openxmlformats.org/markup-compatibility/2006">
              <mc:Choice xmlns:v="urn:schemas-microsoft-com:vml" Requires="v">
                <p:oleObj spid="_x0000_s60429" name="数式" r:id="rId14" imgW="152280" imgH="164880" progId="Equation.3">
                  <p:embed/>
                </p:oleObj>
              </mc:Choice>
              <mc:Fallback>
                <p:oleObj name="数式" r:id="rId14" imgW="152280" imgH="1648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2120" y="4126979"/>
                        <a:ext cx="337846" cy="360040"/>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body" idx="1"/>
          </p:nvPr>
        </p:nvSpPr>
        <p:spPr>
          <a:xfrm>
            <a:off x="457200" y="1019175"/>
            <a:ext cx="8229600" cy="5218113"/>
          </a:xfrm>
        </p:spPr>
        <p:txBody>
          <a:bodyPr/>
          <a:lstStyle/>
          <a:p>
            <a:pPr eaLnBrk="1" hangingPunct="1">
              <a:buFontTx/>
              <a:buNone/>
            </a:pPr>
            <a:r>
              <a:rPr lang="en-US" altLang="ja-JP" sz="1600" dirty="0" smtClean="0">
                <a:solidFill>
                  <a:srgbClr val="CC6600"/>
                </a:solidFill>
              </a:rPr>
              <a:t>                                                [</a:t>
            </a:r>
            <a:r>
              <a:rPr lang="ja-JP" altLang="en-US" sz="1600" dirty="0" smtClean="0">
                <a:solidFill>
                  <a:srgbClr val="CC6600"/>
                </a:solidFill>
              </a:rPr>
              <a:t>西岡</a:t>
            </a:r>
            <a:r>
              <a:rPr lang="en-US" altLang="ja-JP" sz="1600" dirty="0" smtClean="0">
                <a:solidFill>
                  <a:srgbClr val="CC6600"/>
                </a:solidFill>
              </a:rPr>
              <a:t>-</a:t>
            </a:r>
            <a:r>
              <a:rPr lang="ja-JP" altLang="en-US" sz="1600" dirty="0" smtClean="0">
                <a:solidFill>
                  <a:srgbClr val="CC6600"/>
                </a:solidFill>
              </a:rPr>
              <a:t>高柳</a:t>
            </a:r>
            <a:r>
              <a:rPr lang="en-US" altLang="ja-JP" sz="1600" dirty="0" smtClean="0">
                <a:solidFill>
                  <a:srgbClr val="CC6600"/>
                </a:solidFill>
              </a:rPr>
              <a:t> 06’, Klebanov-</a:t>
            </a:r>
            <a:r>
              <a:rPr lang="en-US" altLang="ja-JP" sz="1600" dirty="0" err="1" smtClean="0">
                <a:solidFill>
                  <a:srgbClr val="CC6600"/>
                </a:solidFill>
              </a:rPr>
              <a:t>Kutasov</a:t>
            </a:r>
            <a:r>
              <a:rPr lang="en-US" altLang="ja-JP" sz="1600" dirty="0" smtClean="0">
                <a:solidFill>
                  <a:srgbClr val="CC6600"/>
                </a:solidFill>
              </a:rPr>
              <a:t>-</a:t>
            </a:r>
            <a:r>
              <a:rPr lang="en-US" altLang="ja-JP" sz="1600" dirty="0" err="1" smtClean="0">
                <a:solidFill>
                  <a:srgbClr val="CC6600"/>
                </a:solidFill>
              </a:rPr>
              <a:t>Murugan</a:t>
            </a:r>
            <a:r>
              <a:rPr lang="en-US" altLang="ja-JP" sz="1600" dirty="0" smtClean="0">
                <a:solidFill>
                  <a:srgbClr val="CC6600"/>
                </a:solidFill>
              </a:rPr>
              <a:t> 07’]</a:t>
            </a:r>
          </a:p>
        </p:txBody>
      </p:sp>
      <p:pic>
        <p:nvPicPr>
          <p:cNvPr id="26630" name="Picture 4" descr="entropy"/>
          <p:cNvPicPr>
            <a:picLocks noChangeAspect="1" noChangeArrowheads="1"/>
          </p:cNvPicPr>
          <p:nvPr/>
        </p:nvPicPr>
        <p:blipFill>
          <a:blip r:embed="rId4" cstate="print"/>
          <a:srcRect/>
          <a:stretch>
            <a:fillRect/>
          </a:stretch>
        </p:blipFill>
        <p:spPr bwMode="auto">
          <a:xfrm>
            <a:off x="971550" y="2347913"/>
            <a:ext cx="3313113" cy="3313112"/>
          </a:xfrm>
          <a:prstGeom prst="rect">
            <a:avLst/>
          </a:prstGeom>
          <a:noFill/>
          <a:ln w="9525">
            <a:noFill/>
            <a:miter lim="800000"/>
            <a:headEnd/>
            <a:tailEnd/>
          </a:ln>
        </p:spPr>
      </p:pic>
      <p:sp>
        <p:nvSpPr>
          <p:cNvPr id="26631" name="Text Box 5"/>
          <p:cNvSpPr txBox="1">
            <a:spLocks noChangeArrowheads="1"/>
          </p:cNvSpPr>
          <p:nvPr/>
        </p:nvSpPr>
        <p:spPr bwMode="auto">
          <a:xfrm>
            <a:off x="900113" y="2205038"/>
            <a:ext cx="874712" cy="457200"/>
          </a:xfrm>
          <a:prstGeom prst="rect">
            <a:avLst/>
          </a:prstGeom>
          <a:noFill/>
          <a:ln w="9525">
            <a:noFill/>
            <a:miter lim="800000"/>
            <a:headEnd/>
            <a:tailEnd/>
          </a:ln>
        </p:spPr>
        <p:txBody>
          <a:bodyPr wrap="none">
            <a:spAutoFit/>
          </a:bodyPr>
          <a:lstStyle/>
          <a:p>
            <a:r>
              <a:rPr lang="en-US" altLang="ja-JP" sz="2400" b="1">
                <a:solidFill>
                  <a:srgbClr val="006600"/>
                </a:solidFill>
              </a:rPr>
              <a:t>S</a:t>
            </a:r>
            <a:r>
              <a:rPr lang="en-US" altLang="ja-JP" sz="2400" b="1" baseline="-25000">
                <a:solidFill>
                  <a:srgbClr val="006600"/>
                </a:solidFill>
              </a:rPr>
              <a:t>finite</a:t>
            </a:r>
          </a:p>
        </p:txBody>
      </p:sp>
      <p:sp>
        <p:nvSpPr>
          <p:cNvPr id="26632" name="Line 7"/>
          <p:cNvSpPr>
            <a:spLocks noChangeShapeType="1"/>
          </p:cNvSpPr>
          <p:nvPr/>
        </p:nvSpPr>
        <p:spPr bwMode="auto">
          <a:xfrm>
            <a:off x="1260475" y="3429000"/>
            <a:ext cx="2951163" cy="0"/>
          </a:xfrm>
          <a:prstGeom prst="line">
            <a:avLst/>
          </a:prstGeom>
          <a:noFill/>
          <a:ln w="38100">
            <a:solidFill>
              <a:srgbClr val="00FF00"/>
            </a:solidFill>
            <a:round/>
            <a:headEnd/>
            <a:tailEnd/>
          </a:ln>
        </p:spPr>
        <p:txBody>
          <a:bodyPr/>
          <a:lstStyle/>
          <a:p>
            <a:endParaRPr lang="ja-JP" altLang="en-US"/>
          </a:p>
        </p:txBody>
      </p:sp>
      <p:sp>
        <p:nvSpPr>
          <p:cNvPr id="26633" name="AutoShape 8"/>
          <p:cNvSpPr>
            <a:spLocks noChangeArrowheads="1"/>
          </p:cNvSpPr>
          <p:nvPr/>
        </p:nvSpPr>
        <p:spPr bwMode="auto">
          <a:xfrm>
            <a:off x="5508625" y="3716338"/>
            <a:ext cx="287338" cy="720725"/>
          </a:xfrm>
          <a:prstGeom prst="upDownArrow">
            <a:avLst>
              <a:gd name="adj1" fmla="val 50000"/>
              <a:gd name="adj2" fmla="val 50166"/>
            </a:avLst>
          </a:prstGeom>
          <a:solidFill>
            <a:srgbClr val="800080"/>
          </a:solidFill>
          <a:ln w="9525">
            <a:solidFill>
              <a:schemeClr val="tx1"/>
            </a:solidFill>
            <a:miter lim="800000"/>
            <a:headEnd/>
            <a:tailEnd/>
          </a:ln>
        </p:spPr>
        <p:txBody>
          <a:bodyPr vert="eaVert" wrap="none" anchor="ctr"/>
          <a:lstStyle/>
          <a:p>
            <a:endParaRPr lang="ja-JP" altLang="en-US"/>
          </a:p>
        </p:txBody>
      </p:sp>
      <p:sp>
        <p:nvSpPr>
          <p:cNvPr id="26634" name="Text Box 9"/>
          <p:cNvSpPr txBox="1">
            <a:spLocks noChangeArrowheads="1"/>
          </p:cNvSpPr>
          <p:nvPr/>
        </p:nvSpPr>
        <p:spPr bwMode="auto">
          <a:xfrm>
            <a:off x="5940425" y="3717032"/>
            <a:ext cx="2505814" cy="707886"/>
          </a:xfrm>
          <a:prstGeom prst="rect">
            <a:avLst/>
          </a:prstGeom>
          <a:noFill/>
          <a:ln w="9525">
            <a:noFill/>
            <a:miter lim="800000"/>
            <a:headEnd/>
            <a:tailEnd/>
          </a:ln>
        </p:spPr>
        <p:txBody>
          <a:bodyPr wrap="none">
            <a:spAutoFit/>
          </a:bodyPr>
          <a:lstStyle/>
          <a:p>
            <a:r>
              <a:rPr lang="ja-JP" altLang="en-US" sz="2000" b="1" dirty="0" smtClean="0">
                <a:solidFill>
                  <a:srgbClr val="800080"/>
                </a:solidFill>
              </a:rPr>
              <a:t>閉じ込め・非閉じ込め</a:t>
            </a:r>
            <a:endParaRPr lang="en-US" altLang="ja-JP" sz="2000" b="1" dirty="0" smtClean="0">
              <a:solidFill>
                <a:srgbClr val="800080"/>
              </a:solidFill>
            </a:endParaRPr>
          </a:p>
          <a:p>
            <a:r>
              <a:rPr lang="ja-JP" altLang="en-US" sz="2000" b="1" dirty="0" smtClean="0">
                <a:solidFill>
                  <a:srgbClr val="800080"/>
                </a:solidFill>
              </a:rPr>
              <a:t>相転移</a:t>
            </a:r>
            <a:endParaRPr lang="en-US" altLang="ja-JP" sz="2000" b="1" dirty="0">
              <a:solidFill>
                <a:srgbClr val="800080"/>
              </a:solidFill>
            </a:endParaRPr>
          </a:p>
        </p:txBody>
      </p:sp>
      <p:sp>
        <p:nvSpPr>
          <p:cNvPr id="26635" name="Line 10"/>
          <p:cNvSpPr>
            <a:spLocks noChangeShapeType="1"/>
          </p:cNvSpPr>
          <p:nvPr/>
        </p:nvSpPr>
        <p:spPr bwMode="auto">
          <a:xfrm>
            <a:off x="3348038" y="4797425"/>
            <a:ext cx="1295400" cy="793750"/>
          </a:xfrm>
          <a:prstGeom prst="line">
            <a:avLst/>
          </a:prstGeom>
          <a:noFill/>
          <a:ln w="38100">
            <a:solidFill>
              <a:srgbClr val="FF0000"/>
            </a:solidFill>
            <a:round/>
            <a:headEnd/>
            <a:tailEnd type="triangle" w="med" len="med"/>
          </a:ln>
        </p:spPr>
        <p:txBody>
          <a:bodyPr/>
          <a:lstStyle/>
          <a:p>
            <a:endParaRPr lang="ja-JP" altLang="en-US"/>
          </a:p>
        </p:txBody>
      </p:sp>
      <p:sp>
        <p:nvSpPr>
          <p:cNvPr id="26636" name="Line 11"/>
          <p:cNvSpPr>
            <a:spLocks noChangeShapeType="1"/>
          </p:cNvSpPr>
          <p:nvPr/>
        </p:nvSpPr>
        <p:spPr bwMode="auto">
          <a:xfrm flipV="1">
            <a:off x="4211638" y="2781300"/>
            <a:ext cx="576262" cy="361950"/>
          </a:xfrm>
          <a:prstGeom prst="line">
            <a:avLst/>
          </a:prstGeom>
          <a:noFill/>
          <a:ln w="38100">
            <a:solidFill>
              <a:srgbClr val="00FF00"/>
            </a:solidFill>
            <a:round/>
            <a:headEnd/>
            <a:tailEnd type="triangle" w="med" len="med"/>
          </a:ln>
        </p:spPr>
        <p:txBody>
          <a:bodyPr/>
          <a:lstStyle/>
          <a:p>
            <a:endParaRPr lang="ja-JP" altLang="en-US"/>
          </a:p>
        </p:txBody>
      </p:sp>
      <p:sp>
        <p:nvSpPr>
          <p:cNvPr id="26637" name="Line 12"/>
          <p:cNvSpPr>
            <a:spLocks noChangeShapeType="1"/>
          </p:cNvSpPr>
          <p:nvPr/>
        </p:nvSpPr>
        <p:spPr bwMode="auto">
          <a:xfrm>
            <a:off x="5108575" y="4941888"/>
            <a:ext cx="0" cy="1512887"/>
          </a:xfrm>
          <a:prstGeom prst="line">
            <a:avLst/>
          </a:prstGeom>
          <a:noFill/>
          <a:ln w="25400">
            <a:solidFill>
              <a:srgbClr val="993300"/>
            </a:solidFill>
            <a:round/>
            <a:headEnd/>
            <a:tailEnd/>
          </a:ln>
        </p:spPr>
        <p:txBody>
          <a:bodyPr/>
          <a:lstStyle/>
          <a:p>
            <a:endParaRPr lang="ja-JP" altLang="en-US"/>
          </a:p>
        </p:txBody>
      </p:sp>
      <p:sp>
        <p:nvSpPr>
          <p:cNvPr id="26638" name="Freeform 13"/>
          <p:cNvSpPr>
            <a:spLocks/>
          </p:cNvSpPr>
          <p:nvPr/>
        </p:nvSpPr>
        <p:spPr bwMode="auto">
          <a:xfrm>
            <a:off x="5108575" y="5372100"/>
            <a:ext cx="1047750" cy="720725"/>
          </a:xfrm>
          <a:custGeom>
            <a:avLst/>
            <a:gdLst>
              <a:gd name="T0" fmla="*/ 0 w 862"/>
              <a:gd name="T1" fmla="*/ 0 h 499"/>
              <a:gd name="T2" fmla="*/ 2147483647 w 862"/>
              <a:gd name="T3" fmla="*/ 2147483647 h 499"/>
              <a:gd name="T4" fmla="*/ 0 w 862"/>
              <a:gd name="T5" fmla="*/ 2147483647 h 499"/>
              <a:gd name="T6" fmla="*/ 0 60000 65536"/>
              <a:gd name="T7" fmla="*/ 0 60000 65536"/>
              <a:gd name="T8" fmla="*/ 0 60000 65536"/>
              <a:gd name="T9" fmla="*/ 0 w 862"/>
              <a:gd name="T10" fmla="*/ 0 h 499"/>
              <a:gd name="T11" fmla="*/ 862 w 862"/>
              <a:gd name="T12" fmla="*/ 499 h 499"/>
            </a:gdLst>
            <a:ahLst/>
            <a:cxnLst>
              <a:cxn ang="T6">
                <a:pos x="T0" y="T1"/>
              </a:cxn>
              <a:cxn ang="T7">
                <a:pos x="T2" y="T3"/>
              </a:cxn>
              <a:cxn ang="T8">
                <a:pos x="T4" y="T5"/>
              </a:cxn>
            </a:cxnLst>
            <a:rect l="T9" t="T10" r="T11" b="T12"/>
            <a:pathLst>
              <a:path w="862" h="499">
                <a:moveTo>
                  <a:pt x="0" y="0"/>
                </a:moveTo>
                <a:cubicBezTo>
                  <a:pt x="431" y="72"/>
                  <a:pt x="862" y="144"/>
                  <a:pt x="862" y="227"/>
                </a:cubicBezTo>
                <a:cubicBezTo>
                  <a:pt x="862" y="310"/>
                  <a:pt x="431" y="404"/>
                  <a:pt x="0" y="499"/>
                </a:cubicBezTo>
              </a:path>
            </a:pathLst>
          </a:custGeom>
          <a:noFill/>
          <a:ln w="50800">
            <a:solidFill>
              <a:srgbClr val="FF0000"/>
            </a:solidFill>
            <a:round/>
            <a:headEnd/>
            <a:tailEnd/>
          </a:ln>
        </p:spPr>
        <p:txBody>
          <a:bodyPr/>
          <a:lstStyle/>
          <a:p>
            <a:endParaRPr lang="ja-JP" altLang="en-US"/>
          </a:p>
        </p:txBody>
      </p:sp>
      <p:sp>
        <p:nvSpPr>
          <p:cNvPr id="26639" name="Line 16"/>
          <p:cNvSpPr>
            <a:spLocks noChangeShapeType="1"/>
          </p:cNvSpPr>
          <p:nvPr/>
        </p:nvSpPr>
        <p:spPr bwMode="auto">
          <a:xfrm flipH="1">
            <a:off x="5003800" y="5373688"/>
            <a:ext cx="0" cy="792162"/>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26640" name="Text Box 18"/>
          <p:cNvSpPr txBox="1">
            <a:spLocks noChangeArrowheads="1"/>
          </p:cNvSpPr>
          <p:nvPr/>
        </p:nvSpPr>
        <p:spPr bwMode="auto">
          <a:xfrm>
            <a:off x="5724525" y="5013325"/>
            <a:ext cx="2128838" cy="396875"/>
          </a:xfrm>
          <a:prstGeom prst="rect">
            <a:avLst/>
          </a:prstGeom>
          <a:noFill/>
          <a:ln w="9525">
            <a:noFill/>
            <a:miter lim="800000"/>
            <a:headEnd/>
            <a:tailEnd/>
          </a:ln>
        </p:spPr>
        <p:txBody>
          <a:bodyPr wrap="none">
            <a:spAutoFit/>
          </a:bodyPr>
          <a:lstStyle/>
          <a:p>
            <a:r>
              <a:rPr lang="en-US" altLang="ja-JP" sz="2000" b="1">
                <a:solidFill>
                  <a:srgbClr val="CC0000"/>
                </a:solidFill>
              </a:rPr>
              <a:t>Minimal Surface</a:t>
            </a:r>
          </a:p>
        </p:txBody>
      </p:sp>
      <p:sp>
        <p:nvSpPr>
          <p:cNvPr id="26641" name="Line 19"/>
          <p:cNvSpPr>
            <a:spLocks noChangeShapeType="1"/>
          </p:cNvSpPr>
          <p:nvPr/>
        </p:nvSpPr>
        <p:spPr bwMode="auto">
          <a:xfrm>
            <a:off x="5035550" y="2132013"/>
            <a:ext cx="1439863" cy="0"/>
          </a:xfrm>
          <a:prstGeom prst="line">
            <a:avLst/>
          </a:prstGeom>
          <a:noFill/>
          <a:ln w="50800">
            <a:solidFill>
              <a:srgbClr val="00FF00"/>
            </a:solidFill>
            <a:round/>
            <a:headEnd/>
            <a:tailEnd/>
          </a:ln>
        </p:spPr>
        <p:txBody>
          <a:bodyPr/>
          <a:lstStyle/>
          <a:p>
            <a:endParaRPr lang="ja-JP" altLang="en-US"/>
          </a:p>
        </p:txBody>
      </p:sp>
      <p:sp>
        <p:nvSpPr>
          <p:cNvPr id="26642" name="Line 20"/>
          <p:cNvSpPr>
            <a:spLocks noChangeShapeType="1"/>
          </p:cNvSpPr>
          <p:nvPr/>
        </p:nvSpPr>
        <p:spPr bwMode="auto">
          <a:xfrm>
            <a:off x="5035550" y="3140075"/>
            <a:ext cx="1439863" cy="0"/>
          </a:xfrm>
          <a:prstGeom prst="line">
            <a:avLst/>
          </a:prstGeom>
          <a:noFill/>
          <a:ln w="50800">
            <a:solidFill>
              <a:srgbClr val="00FF00"/>
            </a:solidFill>
            <a:round/>
            <a:headEnd/>
            <a:tailEnd/>
          </a:ln>
        </p:spPr>
        <p:txBody>
          <a:bodyPr/>
          <a:lstStyle/>
          <a:p>
            <a:endParaRPr lang="ja-JP" altLang="en-US"/>
          </a:p>
        </p:txBody>
      </p:sp>
      <p:sp>
        <p:nvSpPr>
          <p:cNvPr id="26643" name="Line 21"/>
          <p:cNvSpPr>
            <a:spLocks noChangeShapeType="1"/>
          </p:cNvSpPr>
          <p:nvPr/>
        </p:nvSpPr>
        <p:spPr bwMode="auto">
          <a:xfrm>
            <a:off x="5033963" y="1916113"/>
            <a:ext cx="0" cy="1512887"/>
          </a:xfrm>
          <a:prstGeom prst="line">
            <a:avLst/>
          </a:prstGeom>
          <a:noFill/>
          <a:ln w="38100">
            <a:solidFill>
              <a:srgbClr val="993300"/>
            </a:solidFill>
            <a:round/>
            <a:headEnd/>
            <a:tailEnd/>
          </a:ln>
        </p:spPr>
        <p:txBody>
          <a:bodyPr/>
          <a:lstStyle/>
          <a:p>
            <a:endParaRPr lang="ja-JP" altLang="en-US"/>
          </a:p>
        </p:txBody>
      </p:sp>
      <p:sp>
        <p:nvSpPr>
          <p:cNvPr id="26644" name="Text Box 22"/>
          <p:cNvSpPr txBox="1">
            <a:spLocks noChangeArrowheads="1"/>
          </p:cNvSpPr>
          <p:nvPr/>
        </p:nvSpPr>
        <p:spPr bwMode="auto">
          <a:xfrm>
            <a:off x="5508625" y="2420938"/>
            <a:ext cx="2994025" cy="396875"/>
          </a:xfrm>
          <a:prstGeom prst="rect">
            <a:avLst/>
          </a:prstGeom>
          <a:noFill/>
          <a:ln w="9525">
            <a:noFill/>
            <a:miter lim="800000"/>
            <a:headEnd/>
            <a:tailEnd/>
          </a:ln>
        </p:spPr>
        <p:txBody>
          <a:bodyPr wrap="none">
            <a:spAutoFit/>
          </a:bodyPr>
          <a:lstStyle/>
          <a:p>
            <a:r>
              <a:rPr lang="en-US" altLang="ja-JP" sz="2000" b="1" dirty="0">
                <a:solidFill>
                  <a:srgbClr val="33CC33"/>
                </a:solidFill>
              </a:rPr>
              <a:t>Disconnected Surfaces</a:t>
            </a:r>
          </a:p>
        </p:txBody>
      </p:sp>
      <p:sp>
        <p:nvSpPr>
          <p:cNvPr id="26645" name="Line 24"/>
          <p:cNvSpPr>
            <a:spLocks noChangeShapeType="1"/>
          </p:cNvSpPr>
          <p:nvPr/>
        </p:nvSpPr>
        <p:spPr bwMode="auto">
          <a:xfrm>
            <a:off x="5106988" y="2132013"/>
            <a:ext cx="0" cy="107950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26646" name="Rectangle 25"/>
          <p:cNvSpPr>
            <a:spLocks noChangeArrowheads="1"/>
          </p:cNvSpPr>
          <p:nvPr/>
        </p:nvSpPr>
        <p:spPr bwMode="auto">
          <a:xfrm>
            <a:off x="755650" y="519063"/>
            <a:ext cx="6875600" cy="461665"/>
          </a:xfrm>
          <a:prstGeom prst="rect">
            <a:avLst/>
          </a:prstGeom>
          <a:noFill/>
          <a:ln w="9525">
            <a:noFill/>
            <a:miter lim="800000"/>
            <a:headEnd/>
            <a:tailEnd/>
          </a:ln>
        </p:spPr>
        <p:txBody>
          <a:bodyPr wrap="none">
            <a:spAutoFit/>
          </a:bodyPr>
          <a:lstStyle/>
          <a:p>
            <a:r>
              <a:rPr lang="ja-JP" altLang="en-US" sz="2400" dirty="0" smtClean="0">
                <a:solidFill>
                  <a:srgbClr val="000066"/>
                </a:solidFill>
              </a:rPr>
              <a:t>２種類の最小曲面が競合するので相転移が起こる。</a:t>
            </a:r>
            <a:endParaRPr lang="en-US" altLang="ja-JP" sz="2400" dirty="0">
              <a:solidFill>
                <a:srgbClr val="000066"/>
              </a:solidFill>
            </a:endParaRPr>
          </a:p>
        </p:txBody>
      </p:sp>
      <p:sp>
        <p:nvSpPr>
          <p:cNvPr id="26647" name="Line 27"/>
          <p:cNvSpPr>
            <a:spLocks noChangeShapeType="1"/>
          </p:cNvSpPr>
          <p:nvPr/>
        </p:nvSpPr>
        <p:spPr bwMode="auto">
          <a:xfrm>
            <a:off x="6443663" y="1916113"/>
            <a:ext cx="0" cy="1512887"/>
          </a:xfrm>
          <a:prstGeom prst="line">
            <a:avLst/>
          </a:prstGeom>
          <a:noFill/>
          <a:ln w="9525">
            <a:solidFill>
              <a:schemeClr val="tx1"/>
            </a:solidFill>
            <a:prstDash val="dash"/>
            <a:round/>
            <a:headEnd/>
            <a:tailEnd/>
          </a:ln>
        </p:spPr>
        <p:txBody>
          <a:bodyPr/>
          <a:lstStyle/>
          <a:p>
            <a:endParaRPr lang="ja-JP" altLang="en-US"/>
          </a:p>
        </p:txBody>
      </p:sp>
      <p:sp>
        <p:nvSpPr>
          <p:cNvPr id="26648" name="Text Box 28"/>
          <p:cNvSpPr txBox="1">
            <a:spLocks noChangeArrowheads="1"/>
          </p:cNvSpPr>
          <p:nvPr/>
        </p:nvSpPr>
        <p:spPr bwMode="auto">
          <a:xfrm>
            <a:off x="6156325" y="1484313"/>
            <a:ext cx="668338" cy="461962"/>
          </a:xfrm>
          <a:prstGeom prst="rect">
            <a:avLst/>
          </a:prstGeom>
          <a:noFill/>
          <a:ln w="9525">
            <a:noFill/>
            <a:miter lim="800000"/>
            <a:headEnd/>
            <a:tailEnd/>
          </a:ln>
        </p:spPr>
        <p:txBody>
          <a:bodyPr wrap="none">
            <a:spAutoFit/>
          </a:bodyPr>
          <a:lstStyle/>
          <a:p>
            <a:r>
              <a:rPr lang="en-US" altLang="ja-JP" sz="2400"/>
              <a:t>r=r</a:t>
            </a:r>
            <a:r>
              <a:rPr lang="en-US" altLang="ja-JP" sz="1400"/>
              <a:t>0</a:t>
            </a:r>
          </a:p>
        </p:txBody>
      </p:sp>
      <p:sp>
        <p:nvSpPr>
          <p:cNvPr id="26649" name="Line 29"/>
          <p:cNvSpPr>
            <a:spLocks noChangeShapeType="1"/>
          </p:cNvSpPr>
          <p:nvPr/>
        </p:nvSpPr>
        <p:spPr bwMode="auto">
          <a:xfrm>
            <a:off x="6443663" y="4941888"/>
            <a:ext cx="0" cy="1512887"/>
          </a:xfrm>
          <a:prstGeom prst="line">
            <a:avLst/>
          </a:prstGeom>
          <a:noFill/>
          <a:ln w="9525">
            <a:solidFill>
              <a:schemeClr val="tx1"/>
            </a:solidFill>
            <a:prstDash val="dash"/>
            <a:round/>
            <a:headEnd/>
            <a:tailEnd/>
          </a:ln>
        </p:spPr>
        <p:txBody>
          <a:bodyPr/>
          <a:lstStyle/>
          <a:p>
            <a:endParaRPr lang="ja-JP" altLang="en-US"/>
          </a:p>
        </p:txBody>
      </p:sp>
      <p:graphicFrame>
        <p:nvGraphicFramePr>
          <p:cNvPr id="26626" name="Object 30"/>
          <p:cNvGraphicFramePr>
            <a:graphicFrameLocks noChangeAspect="1"/>
          </p:cNvGraphicFramePr>
          <p:nvPr/>
        </p:nvGraphicFramePr>
        <p:xfrm>
          <a:off x="3856038" y="3646488"/>
          <a:ext cx="355600" cy="503237"/>
        </p:xfrm>
        <a:graphic>
          <a:graphicData uri="http://schemas.openxmlformats.org/presentationml/2006/ole">
            <mc:AlternateContent xmlns:mc="http://schemas.openxmlformats.org/markup-compatibility/2006">
              <mc:Choice xmlns:v="urn:schemas-microsoft-com:vml" Requires="v">
                <p:oleObj spid="_x0000_s59397" name="数式" r:id="rId5" imgW="88560" imgH="177480" progId="Equation.3">
                  <p:embed/>
                </p:oleObj>
              </mc:Choice>
              <mc:Fallback>
                <p:oleObj name="数式" r:id="rId5" imgW="88560" imgH="177480" progId="Equation.3">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6038" y="3646488"/>
                        <a:ext cx="355600" cy="503237"/>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graphicFrame>
        <p:nvGraphicFramePr>
          <p:cNvPr id="26627" name="Object 33"/>
          <p:cNvGraphicFramePr>
            <a:graphicFrameLocks noChangeAspect="1"/>
          </p:cNvGraphicFramePr>
          <p:nvPr/>
        </p:nvGraphicFramePr>
        <p:xfrm>
          <a:off x="5148263" y="5516563"/>
          <a:ext cx="355600" cy="503237"/>
        </p:xfrm>
        <a:graphic>
          <a:graphicData uri="http://schemas.openxmlformats.org/presentationml/2006/ole">
            <mc:AlternateContent xmlns:mc="http://schemas.openxmlformats.org/markup-compatibility/2006">
              <mc:Choice xmlns:v="urn:schemas-microsoft-com:vml" Requires="v">
                <p:oleObj spid="_x0000_s59398" name="数式" r:id="rId7" imgW="88560" imgH="177480" progId="Equation.3">
                  <p:embed/>
                </p:oleObj>
              </mc:Choice>
              <mc:Fallback>
                <p:oleObj name="数式" r:id="rId7" imgW="88560" imgH="177480" progId="Equation.3">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516563"/>
                        <a:ext cx="355600" cy="503237"/>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graphicFrame>
        <p:nvGraphicFramePr>
          <p:cNvPr id="26628" name="Object 34"/>
          <p:cNvGraphicFramePr>
            <a:graphicFrameLocks noChangeAspect="1"/>
          </p:cNvGraphicFramePr>
          <p:nvPr/>
        </p:nvGraphicFramePr>
        <p:xfrm>
          <a:off x="5076825" y="2420938"/>
          <a:ext cx="355600" cy="503237"/>
        </p:xfrm>
        <a:graphic>
          <a:graphicData uri="http://schemas.openxmlformats.org/presentationml/2006/ole">
            <mc:AlternateContent xmlns:mc="http://schemas.openxmlformats.org/markup-compatibility/2006">
              <mc:Choice xmlns:v="urn:schemas-microsoft-com:vml" Requires="v">
                <p:oleObj spid="_x0000_s59399" name="数式" r:id="rId9" imgW="88560" imgH="177480" progId="Equation.3">
                  <p:embed/>
                </p:oleObj>
              </mc:Choice>
              <mc:Fallback>
                <p:oleObj name="数式" r:id="rId9" imgW="88560" imgH="177480" progId="Equation.3">
                  <p:embed/>
                  <p:pic>
                    <p:nvPicPr>
                      <p:cNvPr id="0"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2420938"/>
                        <a:ext cx="355600" cy="503237"/>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26650" name="Freeform 35"/>
          <p:cNvSpPr>
            <a:spLocks/>
          </p:cNvSpPr>
          <p:nvPr/>
        </p:nvSpPr>
        <p:spPr bwMode="auto">
          <a:xfrm>
            <a:off x="3216275" y="3500438"/>
            <a:ext cx="419100" cy="1714500"/>
          </a:xfrm>
          <a:custGeom>
            <a:avLst/>
            <a:gdLst>
              <a:gd name="T0" fmla="*/ 0 w 264"/>
              <a:gd name="T1" fmla="*/ 2147483647 h 1080"/>
              <a:gd name="T2" fmla="*/ 2147483647 w 264"/>
              <a:gd name="T3" fmla="*/ 2147483647 h 1080"/>
              <a:gd name="T4" fmla="*/ 2147483647 w 264"/>
              <a:gd name="T5" fmla="*/ 0 h 1080"/>
              <a:gd name="T6" fmla="*/ 0 60000 65536"/>
              <a:gd name="T7" fmla="*/ 0 60000 65536"/>
              <a:gd name="T8" fmla="*/ 0 60000 65536"/>
              <a:gd name="T9" fmla="*/ 0 w 264"/>
              <a:gd name="T10" fmla="*/ 0 h 1080"/>
              <a:gd name="T11" fmla="*/ 264 w 264"/>
              <a:gd name="T12" fmla="*/ 1080 h 1080"/>
            </a:gdLst>
            <a:ahLst/>
            <a:cxnLst>
              <a:cxn ang="T6">
                <a:pos x="T0" y="T1"/>
              </a:cxn>
              <a:cxn ang="T7">
                <a:pos x="T2" y="T3"/>
              </a:cxn>
              <a:cxn ang="T8">
                <a:pos x="T4" y="T5"/>
              </a:cxn>
            </a:cxnLst>
            <a:rect l="T9" t="T10" r="T11" b="T12"/>
            <a:pathLst>
              <a:path w="264" h="1080">
                <a:moveTo>
                  <a:pt x="0" y="1080"/>
                </a:moveTo>
                <a:cubicBezTo>
                  <a:pt x="16" y="984"/>
                  <a:pt x="52" y="684"/>
                  <a:pt x="96" y="504"/>
                </a:cubicBezTo>
                <a:cubicBezTo>
                  <a:pt x="140" y="324"/>
                  <a:pt x="229" y="105"/>
                  <a:pt x="264" y="0"/>
                </a:cubicBezTo>
              </a:path>
            </a:pathLst>
          </a:custGeom>
          <a:noFill/>
          <a:ln w="25400">
            <a:solidFill>
              <a:schemeClr val="tx1"/>
            </a:solidFill>
            <a:round/>
            <a:headEnd/>
            <a:tailEnd/>
          </a:ln>
        </p:spPr>
        <p:txBody>
          <a:bodyPr/>
          <a:lstStyle/>
          <a:p>
            <a:endParaRPr lang="ja-JP" altLang="en-US"/>
          </a:p>
        </p:txBody>
      </p:sp>
      <p:sp>
        <p:nvSpPr>
          <p:cNvPr id="26651" name="Line 38"/>
          <p:cNvSpPr>
            <a:spLocks noChangeShapeType="1"/>
          </p:cNvSpPr>
          <p:nvPr/>
        </p:nvSpPr>
        <p:spPr bwMode="auto">
          <a:xfrm>
            <a:off x="3635375" y="3500438"/>
            <a:ext cx="504825" cy="0"/>
          </a:xfrm>
          <a:prstGeom prst="line">
            <a:avLst/>
          </a:prstGeom>
          <a:noFill/>
          <a:ln w="25400">
            <a:solidFill>
              <a:schemeClr val="tx2"/>
            </a:solidFill>
            <a:round/>
            <a:headEnd/>
            <a:tailEnd type="triangle" w="med" len="med"/>
          </a:ln>
        </p:spPr>
        <p:txBody>
          <a:bodyPr/>
          <a:lstStyle/>
          <a:p>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395288" y="260350"/>
            <a:ext cx="5711372" cy="677108"/>
          </a:xfrm>
          <a:prstGeom prst="rect">
            <a:avLst/>
          </a:prstGeom>
          <a:noFill/>
          <a:ln w="9525">
            <a:noFill/>
            <a:miter lim="800000"/>
            <a:headEnd/>
            <a:tailEnd/>
          </a:ln>
        </p:spPr>
        <p:txBody>
          <a:bodyPr wrap="none">
            <a:spAutoFit/>
          </a:bodyPr>
          <a:lstStyle/>
          <a:p>
            <a:r>
              <a:rPr lang="ja-JP" altLang="en-US" sz="2000" u="sng" dirty="0" smtClean="0">
                <a:solidFill>
                  <a:srgbClr val="002060"/>
                </a:solidFill>
              </a:rPr>
              <a:t>格子ゲージ理論の結果</a:t>
            </a:r>
            <a:r>
              <a:rPr lang="ja-JP" altLang="en-US" sz="2000" dirty="0" smtClean="0">
                <a:solidFill>
                  <a:srgbClr val="002060"/>
                </a:solidFill>
              </a:rPr>
              <a:t>（４次元ＹＭ）</a:t>
            </a:r>
            <a:r>
              <a:rPr lang="en-US" altLang="ja-JP" sz="2000" dirty="0" smtClean="0">
                <a:solidFill>
                  <a:srgbClr val="002060"/>
                </a:solidFill>
              </a:rPr>
              <a:t> </a:t>
            </a:r>
            <a:endParaRPr lang="en-US" altLang="ja-JP" sz="2000" dirty="0">
              <a:solidFill>
                <a:srgbClr val="002060"/>
              </a:solidFill>
            </a:endParaRPr>
          </a:p>
          <a:p>
            <a:r>
              <a:rPr lang="en-US" altLang="ja-JP" dirty="0">
                <a:solidFill>
                  <a:srgbClr val="D09E00"/>
                </a:solidFill>
              </a:rPr>
              <a:t>[SU(3):  Nakagawa-Nakamura-Motoki-</a:t>
            </a:r>
            <a:r>
              <a:rPr lang="en-US" altLang="ja-JP" dirty="0" err="1">
                <a:solidFill>
                  <a:srgbClr val="D09E00"/>
                </a:solidFill>
              </a:rPr>
              <a:t>Zakharov</a:t>
            </a:r>
            <a:r>
              <a:rPr lang="en-US" altLang="ja-JP" dirty="0">
                <a:solidFill>
                  <a:srgbClr val="D09E00"/>
                </a:solidFill>
              </a:rPr>
              <a:t> 0911.2596]</a:t>
            </a:r>
          </a:p>
        </p:txBody>
      </p:sp>
      <p:pic>
        <p:nvPicPr>
          <p:cNvPr id="47107" name="Picture 4" descr="C:\Users\Tadashi\Desktop\0911\dSdl_SU3.eps"/>
          <p:cNvPicPr>
            <a:picLocks noChangeAspect="1" noChangeArrowheads="1"/>
          </p:cNvPicPr>
          <p:nvPr/>
        </p:nvPicPr>
        <p:blipFill>
          <a:blip r:embed="rId3" cstate="print"/>
          <a:srcRect/>
          <a:stretch>
            <a:fillRect/>
          </a:stretch>
        </p:blipFill>
        <p:spPr bwMode="auto">
          <a:xfrm>
            <a:off x="539750" y="1093788"/>
            <a:ext cx="3600450" cy="2840037"/>
          </a:xfrm>
          <a:prstGeom prst="rect">
            <a:avLst/>
          </a:prstGeom>
          <a:noFill/>
          <a:ln w="9525">
            <a:noFill/>
            <a:miter lim="800000"/>
            <a:headEnd/>
            <a:tailEnd/>
          </a:ln>
        </p:spPr>
      </p:pic>
      <p:pic>
        <p:nvPicPr>
          <p:cNvPr id="47108" name="Picture 5" descr="C:\Users\Tadashi\Desktop\0911\dSdl_SU3_zoom.eps"/>
          <p:cNvPicPr>
            <a:picLocks noChangeAspect="1" noChangeArrowheads="1"/>
          </p:cNvPicPr>
          <p:nvPr/>
        </p:nvPicPr>
        <p:blipFill>
          <a:blip r:embed="rId4" cstate="print"/>
          <a:srcRect/>
          <a:stretch>
            <a:fillRect/>
          </a:stretch>
        </p:blipFill>
        <p:spPr bwMode="auto">
          <a:xfrm>
            <a:off x="4859338" y="1125538"/>
            <a:ext cx="3236912" cy="2579687"/>
          </a:xfrm>
          <a:prstGeom prst="rect">
            <a:avLst/>
          </a:prstGeom>
          <a:noFill/>
          <a:ln w="9525">
            <a:noFill/>
            <a:miter lim="800000"/>
            <a:headEnd/>
            <a:tailEnd/>
          </a:ln>
        </p:spPr>
      </p:pic>
      <p:sp>
        <p:nvSpPr>
          <p:cNvPr id="6" name="円/楕円 5"/>
          <p:cNvSpPr/>
          <p:nvPr/>
        </p:nvSpPr>
        <p:spPr>
          <a:xfrm>
            <a:off x="1547813" y="2997200"/>
            <a:ext cx="1554162" cy="712788"/>
          </a:xfrm>
          <a:prstGeom prst="ellipse">
            <a:avLst/>
          </a:prstGeom>
          <a:solidFill>
            <a:schemeClr val="accent1">
              <a:alpha val="3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右矢印 6"/>
          <p:cNvSpPr/>
          <p:nvPr/>
        </p:nvSpPr>
        <p:spPr>
          <a:xfrm rot="21260844">
            <a:off x="3138488" y="3079750"/>
            <a:ext cx="1706562" cy="223838"/>
          </a:xfrm>
          <a:prstGeom prst="rightArrow">
            <a:avLst/>
          </a:prstGeom>
          <a:solidFill>
            <a:srgbClr val="7030A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 name="直線矢印コネクタ 8"/>
          <p:cNvCxnSpPr/>
          <p:nvPr/>
        </p:nvCxnSpPr>
        <p:spPr>
          <a:xfrm rot="5400000">
            <a:off x="6263481" y="1377157"/>
            <a:ext cx="1081087" cy="431800"/>
          </a:xfrm>
          <a:prstGeom prst="straightConnector1">
            <a:avLst/>
          </a:prstGeom>
          <a:ln w="25400">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47112" name="テキスト ボックス 9"/>
          <p:cNvSpPr txBox="1">
            <a:spLocks noChangeArrowheads="1"/>
          </p:cNvSpPr>
          <p:nvPr/>
        </p:nvSpPr>
        <p:spPr bwMode="auto">
          <a:xfrm>
            <a:off x="6804025" y="692150"/>
            <a:ext cx="930063" cy="369332"/>
          </a:xfrm>
          <a:prstGeom prst="rect">
            <a:avLst/>
          </a:prstGeom>
          <a:noFill/>
          <a:ln w="9525">
            <a:noFill/>
            <a:miter lim="800000"/>
            <a:headEnd/>
            <a:tailEnd/>
          </a:ln>
        </p:spPr>
        <p:txBody>
          <a:bodyPr wrap="none">
            <a:spAutoFit/>
          </a:bodyPr>
          <a:lstStyle/>
          <a:p>
            <a:r>
              <a:rPr lang="en-US" altLang="ja-JP" dirty="0">
                <a:solidFill>
                  <a:srgbClr val="990033"/>
                </a:solidFill>
              </a:rPr>
              <a:t> </a:t>
            </a:r>
            <a:r>
              <a:rPr lang="ja-JP" altLang="en-US" dirty="0" smtClean="0">
                <a:solidFill>
                  <a:srgbClr val="990033"/>
                </a:solidFill>
              </a:rPr>
              <a:t>相転移</a:t>
            </a:r>
            <a:endParaRPr lang="ja-JP" altLang="en-US" dirty="0">
              <a:solidFill>
                <a:srgbClr val="990033"/>
              </a:solidFill>
            </a:endParaRPr>
          </a:p>
        </p:txBody>
      </p:sp>
      <p:sp>
        <p:nvSpPr>
          <p:cNvPr id="47113" name="Rectangle 11"/>
          <p:cNvSpPr>
            <a:spLocks noChangeArrowheads="1"/>
          </p:cNvSpPr>
          <p:nvPr/>
        </p:nvSpPr>
        <p:spPr bwMode="auto">
          <a:xfrm>
            <a:off x="468313" y="4076700"/>
            <a:ext cx="6983412" cy="369888"/>
          </a:xfrm>
          <a:prstGeom prst="rect">
            <a:avLst/>
          </a:prstGeom>
          <a:noFill/>
          <a:ln w="9525">
            <a:noFill/>
            <a:miter lim="800000"/>
            <a:headEnd/>
            <a:tailEnd/>
          </a:ln>
        </p:spPr>
        <p:txBody>
          <a:bodyPr>
            <a:spAutoFit/>
          </a:bodyPr>
          <a:lstStyle/>
          <a:p>
            <a:r>
              <a:rPr lang="en-US" altLang="ja-JP">
                <a:solidFill>
                  <a:srgbClr val="D09E00"/>
                </a:solidFill>
              </a:rPr>
              <a:t>[SU(2):  </a:t>
            </a:r>
            <a:r>
              <a:rPr lang="sv-SE" altLang="ja-JP">
                <a:solidFill>
                  <a:srgbClr val="D09E00"/>
                </a:solidFill>
              </a:rPr>
              <a:t>Buividovich-Polikarpov </a:t>
            </a:r>
            <a:r>
              <a:rPr lang="en-US" altLang="ja-JP">
                <a:solidFill>
                  <a:srgbClr val="D09E00"/>
                </a:solidFill>
              </a:rPr>
              <a:t>0802.4247]</a:t>
            </a:r>
          </a:p>
        </p:txBody>
      </p:sp>
      <p:pic>
        <p:nvPicPr>
          <p:cNvPr id="47114" name="Picture 4" descr="Sphys_vs_lphys_PT"/>
          <p:cNvPicPr>
            <a:picLocks noChangeAspect="1" noChangeArrowheads="1"/>
          </p:cNvPicPr>
          <p:nvPr/>
        </p:nvPicPr>
        <p:blipFill>
          <a:blip r:embed="rId5" cstate="print"/>
          <a:srcRect/>
          <a:stretch>
            <a:fillRect/>
          </a:stretch>
        </p:blipFill>
        <p:spPr bwMode="auto">
          <a:xfrm rot="5400000">
            <a:off x="1353344" y="3983832"/>
            <a:ext cx="2117725" cy="3024187"/>
          </a:xfrm>
          <a:prstGeom prst="rect">
            <a:avLst/>
          </a:prstGeom>
          <a:noFill/>
          <a:ln w="9525">
            <a:noFill/>
            <a:miter lim="800000"/>
            <a:headEnd/>
            <a:tailEnd/>
          </a:ln>
        </p:spPr>
      </p:pic>
      <p:cxnSp>
        <p:nvCxnSpPr>
          <p:cNvPr id="12" name="直線矢印コネクタ 8"/>
          <p:cNvCxnSpPr/>
          <p:nvPr/>
        </p:nvCxnSpPr>
        <p:spPr>
          <a:xfrm rot="10800000" flipV="1">
            <a:off x="2771775" y="5013325"/>
            <a:ext cx="1008063" cy="649288"/>
          </a:xfrm>
          <a:prstGeom prst="straightConnector1">
            <a:avLst/>
          </a:prstGeom>
          <a:ln w="25400">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47116" name="テキスト ボックス 9"/>
          <p:cNvSpPr txBox="1">
            <a:spLocks noChangeArrowheads="1"/>
          </p:cNvSpPr>
          <p:nvPr/>
        </p:nvSpPr>
        <p:spPr bwMode="auto">
          <a:xfrm>
            <a:off x="3627438" y="4714875"/>
            <a:ext cx="930063" cy="369332"/>
          </a:xfrm>
          <a:prstGeom prst="rect">
            <a:avLst/>
          </a:prstGeom>
          <a:noFill/>
          <a:ln w="9525">
            <a:noFill/>
            <a:miter lim="800000"/>
            <a:headEnd/>
            <a:tailEnd/>
          </a:ln>
        </p:spPr>
        <p:txBody>
          <a:bodyPr wrap="none">
            <a:spAutoFit/>
          </a:bodyPr>
          <a:lstStyle/>
          <a:p>
            <a:r>
              <a:rPr lang="en-US" altLang="ja-JP" dirty="0">
                <a:solidFill>
                  <a:srgbClr val="990033"/>
                </a:solidFill>
              </a:rPr>
              <a:t> </a:t>
            </a:r>
            <a:r>
              <a:rPr lang="ja-JP" altLang="en-US" dirty="0" smtClean="0">
                <a:solidFill>
                  <a:srgbClr val="990033"/>
                </a:solidFill>
              </a:rPr>
              <a:t>相転移</a:t>
            </a:r>
            <a:endParaRPr lang="ja-JP" altLang="en-US" dirty="0">
              <a:solidFill>
                <a:srgbClr val="990033"/>
              </a:solidFill>
            </a:endParaRPr>
          </a:p>
        </p:txBody>
      </p:sp>
      <p:sp>
        <p:nvSpPr>
          <p:cNvPr id="47117" name="Rectangle 11"/>
          <p:cNvSpPr>
            <a:spLocks noChangeArrowheads="1"/>
          </p:cNvSpPr>
          <p:nvPr/>
        </p:nvSpPr>
        <p:spPr bwMode="auto">
          <a:xfrm>
            <a:off x="4211638" y="5516563"/>
            <a:ext cx="4681537" cy="862012"/>
          </a:xfrm>
          <a:prstGeom prst="rect">
            <a:avLst/>
          </a:prstGeom>
          <a:noFill/>
          <a:ln w="9525">
            <a:noFill/>
            <a:miter lim="800000"/>
            <a:headEnd/>
            <a:tailEnd/>
          </a:ln>
        </p:spPr>
        <p:txBody>
          <a:bodyPr>
            <a:spAutoFit/>
          </a:bodyPr>
          <a:lstStyle/>
          <a:p>
            <a:r>
              <a:rPr lang="en-US" altLang="ja-JP" sz="1600">
                <a:solidFill>
                  <a:srgbClr val="D09E00"/>
                </a:solidFill>
              </a:rPr>
              <a:t>[See for other calculations of EE in lattice gauge theory: Velytsky 0801.4111, 0809.4502;</a:t>
            </a:r>
          </a:p>
          <a:p>
            <a:r>
              <a:rPr lang="sv-SE" altLang="ja-JP" sz="1600">
                <a:solidFill>
                  <a:srgbClr val="D09E00"/>
                </a:solidFill>
              </a:rPr>
              <a:t>Buividovich-Polikarpov 0806.3376, 0811.3824</a:t>
            </a:r>
            <a:r>
              <a:rPr lang="en-US" altLang="ja-JP" sz="1600">
                <a:solidFill>
                  <a:srgbClr val="D09E00"/>
                </a:solidFill>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60648"/>
            <a:ext cx="8640960" cy="5721499"/>
          </a:xfrm>
        </p:spPr>
        <p:txBody>
          <a:bodyPr>
            <a:normAutofit/>
          </a:bodyPr>
          <a:lstStyle/>
          <a:p>
            <a:pPr>
              <a:buNone/>
            </a:pPr>
            <a:r>
              <a:rPr kumimoji="1" lang="ja-JP" altLang="en-US" sz="2400" u="sng" dirty="0" smtClean="0">
                <a:solidFill>
                  <a:srgbClr val="002060"/>
                </a:solidFill>
              </a:rPr>
              <a:t>最近の話題：</a:t>
            </a:r>
            <a:r>
              <a:rPr lang="ja-JP" altLang="en-US" sz="2400" u="sng" dirty="0" smtClean="0">
                <a:solidFill>
                  <a:srgbClr val="002060"/>
                </a:solidFill>
              </a:rPr>
              <a:t>強結合系</a:t>
            </a:r>
            <a:r>
              <a:rPr kumimoji="1" lang="ja-JP" altLang="en-US" sz="2400" u="sng" dirty="0" smtClean="0">
                <a:solidFill>
                  <a:srgbClr val="002060"/>
                </a:solidFill>
              </a:rPr>
              <a:t>の熱化現象への応用</a:t>
            </a:r>
            <a:endParaRPr lang="en-US" altLang="ja-JP" sz="2400" u="sng" dirty="0" smtClean="0">
              <a:solidFill>
                <a:srgbClr val="002060"/>
              </a:solidFill>
            </a:endParaRPr>
          </a:p>
          <a:p>
            <a:pPr>
              <a:buNone/>
            </a:pPr>
            <a:r>
              <a:rPr kumimoji="1" lang="ja-JP" altLang="en-US" sz="2000" dirty="0" smtClean="0"/>
              <a:t>量子多体系を励起した場合に起こる熱化現象は、相互作用が重要なので、</a:t>
            </a:r>
            <a:endParaRPr kumimoji="1" lang="en-US" altLang="ja-JP" sz="2000" dirty="0" smtClean="0"/>
          </a:p>
          <a:p>
            <a:pPr>
              <a:buNone/>
            </a:pPr>
            <a:r>
              <a:rPr kumimoji="1" lang="ja-JP" altLang="en-US" sz="2000" dirty="0" smtClean="0"/>
              <a:t>直接的な解析は困難。しかし</a:t>
            </a:r>
            <a:r>
              <a:rPr kumimoji="1" lang="en-US" altLang="ja-JP" sz="2000" dirty="0" err="1" smtClean="0"/>
              <a:t>AdS</a:t>
            </a:r>
            <a:r>
              <a:rPr kumimoji="1" lang="en-US" altLang="ja-JP" sz="2000" dirty="0" smtClean="0"/>
              <a:t>/CFT</a:t>
            </a:r>
            <a:r>
              <a:rPr lang="ja-JP" altLang="en-US" sz="2000" dirty="0" smtClean="0"/>
              <a:t>対応を用いると、ブラックホールの生</a:t>
            </a:r>
            <a:endParaRPr lang="en-US" altLang="ja-JP" sz="2000" dirty="0" smtClean="0"/>
          </a:p>
          <a:p>
            <a:pPr>
              <a:buNone/>
            </a:pPr>
            <a:r>
              <a:rPr lang="ja-JP" altLang="en-US" sz="2000" dirty="0" smtClean="0"/>
              <a:t>成過程として古典的に記述することができる。</a:t>
            </a:r>
            <a:endParaRPr lang="en-US" altLang="ja-JP" sz="2000" dirty="0" smtClean="0"/>
          </a:p>
          <a:p>
            <a:pPr>
              <a:buNone/>
            </a:pPr>
            <a:r>
              <a:rPr kumimoji="1" lang="ja-JP" altLang="en-US" sz="2200" dirty="0" smtClean="0">
                <a:solidFill>
                  <a:srgbClr val="C00000"/>
                </a:solidFill>
              </a:rPr>
              <a:t>エンタングルメント・エントロピー   ＝ 　粗視化したエントロピー</a:t>
            </a:r>
            <a:endParaRPr kumimoji="1" lang="en-US" altLang="ja-JP" sz="2200" dirty="0" smtClean="0">
              <a:solidFill>
                <a:srgbClr val="C00000"/>
              </a:solidFill>
            </a:endParaRPr>
          </a:p>
          <a:p>
            <a:pPr>
              <a:buNone/>
            </a:pPr>
            <a:r>
              <a:rPr kumimoji="1" lang="ja-JP" altLang="en-US" sz="2200" dirty="0" smtClean="0">
                <a:solidFill>
                  <a:srgbClr val="C00000"/>
                </a:solidFill>
              </a:rPr>
              <a:t>　　　　　　　　　　　　　　　　　　　     </a:t>
            </a:r>
            <a:r>
              <a:rPr lang="ja-JP" altLang="en-US" sz="2200" dirty="0" smtClean="0">
                <a:solidFill>
                  <a:srgbClr val="C00000"/>
                </a:solidFill>
              </a:rPr>
              <a:t>＝　</a:t>
            </a:r>
            <a:r>
              <a:rPr kumimoji="1" lang="ja-JP" altLang="en-US" sz="2200" dirty="0" smtClean="0">
                <a:solidFill>
                  <a:srgbClr val="C00000"/>
                </a:solidFill>
              </a:rPr>
              <a:t>生成されたブラックホールの大きさ</a:t>
            </a:r>
            <a:endParaRPr kumimoji="1" lang="en-US" altLang="ja-JP" sz="2200" dirty="0" smtClean="0">
              <a:solidFill>
                <a:srgbClr val="C00000"/>
              </a:solidFill>
            </a:endParaRPr>
          </a:p>
          <a:p>
            <a:pPr>
              <a:buNone/>
            </a:pPr>
            <a:r>
              <a:rPr kumimoji="1" lang="en-US" altLang="ja-JP" sz="1600" dirty="0" smtClean="0">
                <a:solidFill>
                  <a:schemeClr val="accent6"/>
                </a:solidFill>
              </a:rPr>
              <a:t>                                                                                                                                        [</a:t>
            </a:r>
            <a:r>
              <a:rPr lang="ja-JP" altLang="en-US" sz="1600" dirty="0" smtClean="0">
                <a:solidFill>
                  <a:schemeClr val="accent6"/>
                </a:solidFill>
              </a:rPr>
              <a:t>宇賀神</a:t>
            </a:r>
            <a:r>
              <a:rPr kumimoji="1" lang="en-US" altLang="ja-JP" sz="1600" dirty="0" smtClean="0">
                <a:solidFill>
                  <a:schemeClr val="accent6"/>
                </a:solidFill>
              </a:rPr>
              <a:t>-</a:t>
            </a:r>
            <a:r>
              <a:rPr kumimoji="1" lang="ja-JP" altLang="en-US" sz="1600" dirty="0" smtClean="0">
                <a:solidFill>
                  <a:schemeClr val="accent6"/>
                </a:solidFill>
              </a:rPr>
              <a:t>高柳</a:t>
            </a:r>
            <a:r>
              <a:rPr kumimoji="1" lang="en-US" altLang="ja-JP" sz="1600" dirty="0" smtClean="0">
                <a:solidFill>
                  <a:schemeClr val="accent6"/>
                </a:solidFill>
              </a:rPr>
              <a:t> 10’]</a:t>
            </a:r>
          </a:p>
          <a:p>
            <a:pPr>
              <a:buNone/>
            </a:pPr>
            <a:r>
              <a:rPr kumimoji="1" lang="en-US" altLang="ja-JP" sz="2200" b="1" dirty="0" err="1" smtClean="0">
                <a:solidFill>
                  <a:srgbClr val="002060"/>
                </a:solidFill>
              </a:rPr>
              <a:t>Vaidya</a:t>
            </a:r>
            <a:r>
              <a:rPr lang="ja-JP" altLang="en-US" sz="2200" b="1" dirty="0" smtClean="0">
                <a:solidFill>
                  <a:srgbClr val="002060"/>
                </a:solidFill>
              </a:rPr>
              <a:t>時空を用いた解析</a:t>
            </a:r>
            <a:endParaRPr lang="en-US" altLang="ja-JP" sz="2200" b="1" dirty="0" smtClean="0">
              <a:solidFill>
                <a:srgbClr val="002060"/>
              </a:solidFill>
            </a:endParaRPr>
          </a:p>
          <a:p>
            <a:pPr>
              <a:buNone/>
            </a:pPr>
            <a:endParaRPr kumimoji="1" lang="ja-JP" altLang="en-US" sz="2200" b="1" dirty="0">
              <a:solidFill>
                <a:srgbClr val="002060"/>
              </a:solidFill>
            </a:endParaRPr>
          </a:p>
        </p:txBody>
      </p:sp>
      <p:sp>
        <p:nvSpPr>
          <p:cNvPr id="4" name="AutoShape 4"/>
          <p:cNvSpPr>
            <a:spLocks noChangeArrowheads="1"/>
          </p:cNvSpPr>
          <p:nvPr/>
        </p:nvSpPr>
        <p:spPr bwMode="auto">
          <a:xfrm>
            <a:off x="7020247" y="2925266"/>
            <a:ext cx="1800225" cy="3744094"/>
          </a:xfrm>
          <a:prstGeom prst="can">
            <a:avLst>
              <a:gd name="adj" fmla="val 57859"/>
            </a:avLst>
          </a:prstGeom>
          <a:solidFill>
            <a:schemeClr val="accent1">
              <a:alpha val="52156"/>
            </a:schemeClr>
          </a:solidFill>
          <a:ln w="9525">
            <a:solidFill>
              <a:schemeClr val="tx1"/>
            </a:solidFill>
            <a:round/>
            <a:headEnd/>
            <a:tailEnd/>
          </a:ln>
        </p:spPr>
        <p:txBody>
          <a:bodyPr wrap="none" anchor="ctr"/>
          <a:lstStyle/>
          <a:p>
            <a:endParaRPr lang="ja-JP" altLang="en-US" sz="2400">
              <a:solidFill>
                <a:srgbClr val="FF0000"/>
              </a:solidFill>
            </a:endParaRPr>
          </a:p>
          <a:p>
            <a:endParaRPr lang="ja-JP" altLang="en-US" sz="2400">
              <a:solidFill>
                <a:srgbClr val="FF0000"/>
              </a:solidFill>
            </a:endParaRPr>
          </a:p>
        </p:txBody>
      </p:sp>
      <p:sp>
        <p:nvSpPr>
          <p:cNvPr id="5" name="Line 9"/>
          <p:cNvSpPr>
            <a:spLocks noChangeShapeType="1"/>
          </p:cNvSpPr>
          <p:nvPr/>
        </p:nvSpPr>
        <p:spPr bwMode="auto">
          <a:xfrm flipV="1">
            <a:off x="6876256" y="4077791"/>
            <a:ext cx="0" cy="1681162"/>
          </a:xfrm>
          <a:prstGeom prst="line">
            <a:avLst/>
          </a:prstGeom>
          <a:noFill/>
          <a:ln w="38100">
            <a:solidFill>
              <a:srgbClr val="006600"/>
            </a:solidFill>
            <a:round/>
            <a:headEnd/>
            <a:tailEnd type="triangle" w="lg" len="lg"/>
          </a:ln>
        </p:spPr>
        <p:txBody>
          <a:bodyPr/>
          <a:lstStyle/>
          <a:p>
            <a:endParaRPr lang="ja-JP" altLang="en-US"/>
          </a:p>
        </p:txBody>
      </p:sp>
      <p:sp>
        <p:nvSpPr>
          <p:cNvPr id="8" name="円/楕円 7"/>
          <p:cNvSpPr/>
          <p:nvPr/>
        </p:nvSpPr>
        <p:spPr>
          <a:xfrm>
            <a:off x="7307585" y="3141166"/>
            <a:ext cx="1225550" cy="6477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27"/>
          <p:cNvSpPr txBox="1">
            <a:spLocks noChangeArrowheads="1"/>
          </p:cNvSpPr>
          <p:nvPr/>
        </p:nvSpPr>
        <p:spPr bwMode="auto">
          <a:xfrm>
            <a:off x="7668418" y="4437112"/>
            <a:ext cx="612668" cy="523220"/>
          </a:xfrm>
          <a:prstGeom prst="rect">
            <a:avLst/>
          </a:prstGeom>
          <a:noFill/>
          <a:ln w="9525">
            <a:noFill/>
            <a:miter lim="800000"/>
            <a:headEnd/>
            <a:tailEnd/>
          </a:ln>
        </p:spPr>
        <p:txBody>
          <a:bodyPr wrap="none">
            <a:spAutoFit/>
          </a:bodyPr>
          <a:lstStyle/>
          <a:p>
            <a:r>
              <a:rPr lang="en-US" altLang="ja-JP" sz="2800" b="1" dirty="0">
                <a:solidFill>
                  <a:srgbClr val="990033"/>
                </a:solidFill>
              </a:rPr>
              <a:t>BH</a:t>
            </a:r>
            <a:endParaRPr lang="ja-JP" altLang="en-US" sz="2800" b="1" dirty="0">
              <a:solidFill>
                <a:srgbClr val="990033"/>
              </a:solidFill>
            </a:endParaRPr>
          </a:p>
        </p:txBody>
      </p:sp>
      <p:sp>
        <p:nvSpPr>
          <p:cNvPr id="13" name="フリーフォーム 12"/>
          <p:cNvSpPr/>
          <p:nvPr/>
        </p:nvSpPr>
        <p:spPr>
          <a:xfrm>
            <a:off x="7300817" y="3519972"/>
            <a:ext cx="655052" cy="2759242"/>
          </a:xfrm>
          <a:custGeom>
            <a:avLst/>
            <a:gdLst>
              <a:gd name="connsiteX0" fmla="*/ 655052 w 655052"/>
              <a:gd name="connsiteY0" fmla="*/ 2759242 h 2759242"/>
              <a:gd name="connsiteX1" fmla="*/ 558800 w 655052"/>
              <a:gd name="connsiteY1" fmla="*/ 2310063 h 2759242"/>
              <a:gd name="connsiteX2" fmla="*/ 189831 w 655052"/>
              <a:gd name="connsiteY2" fmla="*/ 1892968 h 2759242"/>
              <a:gd name="connsiteX3" fmla="*/ 29410 w 655052"/>
              <a:gd name="connsiteY3" fmla="*/ 561473 h 2759242"/>
              <a:gd name="connsiteX4" fmla="*/ 13368 w 655052"/>
              <a:gd name="connsiteY4" fmla="*/ 0 h 275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52" h="2759242">
                <a:moveTo>
                  <a:pt x="655052" y="2759242"/>
                </a:moveTo>
                <a:cubicBezTo>
                  <a:pt x="645694" y="2606842"/>
                  <a:pt x="636337" y="2454442"/>
                  <a:pt x="558800" y="2310063"/>
                </a:cubicBezTo>
                <a:cubicBezTo>
                  <a:pt x="481263" y="2165684"/>
                  <a:pt x="278063" y="2184400"/>
                  <a:pt x="189831" y="1892968"/>
                </a:cubicBezTo>
                <a:cubicBezTo>
                  <a:pt x="101599" y="1601536"/>
                  <a:pt x="58820" y="876968"/>
                  <a:pt x="29410" y="561473"/>
                </a:cubicBezTo>
                <a:cubicBezTo>
                  <a:pt x="0" y="245978"/>
                  <a:pt x="6684" y="122989"/>
                  <a:pt x="13368"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flipH="1">
            <a:off x="7956450" y="3406062"/>
            <a:ext cx="569084" cy="2759242"/>
          </a:xfrm>
          <a:custGeom>
            <a:avLst/>
            <a:gdLst>
              <a:gd name="connsiteX0" fmla="*/ 655052 w 655052"/>
              <a:gd name="connsiteY0" fmla="*/ 2759242 h 2759242"/>
              <a:gd name="connsiteX1" fmla="*/ 558800 w 655052"/>
              <a:gd name="connsiteY1" fmla="*/ 2310063 h 2759242"/>
              <a:gd name="connsiteX2" fmla="*/ 189831 w 655052"/>
              <a:gd name="connsiteY2" fmla="*/ 1892968 h 2759242"/>
              <a:gd name="connsiteX3" fmla="*/ 29410 w 655052"/>
              <a:gd name="connsiteY3" fmla="*/ 561473 h 2759242"/>
              <a:gd name="connsiteX4" fmla="*/ 13368 w 655052"/>
              <a:gd name="connsiteY4" fmla="*/ 0 h 275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52" h="2759242">
                <a:moveTo>
                  <a:pt x="655052" y="2759242"/>
                </a:moveTo>
                <a:cubicBezTo>
                  <a:pt x="645694" y="2606842"/>
                  <a:pt x="636337" y="2454442"/>
                  <a:pt x="558800" y="2310063"/>
                </a:cubicBezTo>
                <a:cubicBezTo>
                  <a:pt x="481263" y="2165684"/>
                  <a:pt x="278063" y="2184400"/>
                  <a:pt x="189831" y="1892968"/>
                </a:cubicBezTo>
                <a:cubicBezTo>
                  <a:pt x="101599" y="1601536"/>
                  <a:pt x="58820" y="876968"/>
                  <a:pt x="29410" y="561473"/>
                </a:cubicBezTo>
                <a:cubicBezTo>
                  <a:pt x="0" y="245978"/>
                  <a:pt x="6684" y="122989"/>
                  <a:pt x="13368"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6394266" y="4409817"/>
            <a:ext cx="553998" cy="1323439"/>
          </a:xfrm>
          <a:prstGeom prst="rect">
            <a:avLst/>
          </a:prstGeom>
          <a:noFill/>
        </p:spPr>
        <p:txBody>
          <a:bodyPr vert="eaVert" wrap="none" rtlCol="0">
            <a:spAutoFit/>
          </a:bodyPr>
          <a:lstStyle/>
          <a:p>
            <a:r>
              <a:rPr lang="ja-JP" altLang="en-US" sz="2400" dirty="0" smtClean="0">
                <a:solidFill>
                  <a:srgbClr val="00B050"/>
                </a:solidFill>
              </a:rPr>
              <a:t>時間発展</a:t>
            </a:r>
            <a:endParaRPr kumimoji="1" lang="ja-JP" altLang="en-US" sz="2400" dirty="0">
              <a:solidFill>
                <a:srgbClr val="00B050"/>
              </a:solidFill>
            </a:endParaRPr>
          </a:p>
        </p:txBody>
      </p:sp>
      <p:pic>
        <p:nvPicPr>
          <p:cNvPr id="10" name="Picture 4" descr="C:\Users\Tadashi\Desktop\1006\Lfunciontm1_2.eps"/>
          <p:cNvPicPr>
            <a:picLocks noChangeAspect="1" noChangeArrowheads="1"/>
          </p:cNvPicPr>
          <p:nvPr/>
        </p:nvPicPr>
        <p:blipFill>
          <a:blip r:embed="rId4" cstate="print"/>
          <a:srcRect/>
          <a:stretch>
            <a:fillRect/>
          </a:stretch>
        </p:blipFill>
        <p:spPr bwMode="auto">
          <a:xfrm>
            <a:off x="3563888" y="4221088"/>
            <a:ext cx="2676029" cy="2052637"/>
          </a:xfrm>
          <a:prstGeom prst="rect">
            <a:avLst/>
          </a:prstGeom>
          <a:noFill/>
          <a:ln w="9525">
            <a:noFill/>
            <a:miter lim="800000"/>
            <a:headEnd/>
            <a:tailEnd/>
          </a:ln>
        </p:spPr>
      </p:pic>
      <p:graphicFrame>
        <p:nvGraphicFramePr>
          <p:cNvPr id="12" name="Object 10"/>
          <p:cNvGraphicFramePr>
            <a:graphicFrameLocks noChangeAspect="1"/>
          </p:cNvGraphicFramePr>
          <p:nvPr/>
        </p:nvGraphicFramePr>
        <p:xfrm>
          <a:off x="611560" y="5091729"/>
          <a:ext cx="1872208" cy="1361606"/>
        </p:xfrm>
        <a:graphic>
          <a:graphicData uri="http://schemas.openxmlformats.org/presentationml/2006/ole">
            <mc:AlternateContent xmlns:mc="http://schemas.openxmlformats.org/markup-compatibility/2006">
              <mc:Choice xmlns:v="urn:schemas-microsoft-com:vml" Requires="v">
                <p:oleObj spid="_x0000_s72708" name="Acrobat Document" r:id="rId5" imgW="7857360" imgH="8356320" progId="AcroExch.Document.7">
                  <p:embed/>
                </p:oleObj>
              </mc:Choice>
              <mc:Fallback>
                <p:oleObj name="Acrobat Document" r:id="rId5" imgW="7857360" imgH="8356320" progId="AcroExch.Document.7">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5091729"/>
                        <a:ext cx="1872208" cy="136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1"/>
          <p:cNvGraphicFramePr>
            <a:graphicFrameLocks noChangeAspect="1"/>
          </p:cNvGraphicFramePr>
          <p:nvPr/>
        </p:nvGraphicFramePr>
        <p:xfrm>
          <a:off x="1338883" y="3474453"/>
          <a:ext cx="4097213" cy="400679"/>
        </p:xfrm>
        <a:graphic>
          <a:graphicData uri="http://schemas.openxmlformats.org/presentationml/2006/ole">
            <mc:AlternateContent xmlns:mc="http://schemas.openxmlformats.org/markup-compatibility/2006">
              <mc:Choice xmlns:v="urn:schemas-microsoft-com:vml" Requires="v">
                <p:oleObj spid="_x0000_s72709" name="数式" r:id="rId7" imgW="2412720" imgH="228600" progId="Equation.3">
                  <p:embed/>
                </p:oleObj>
              </mc:Choice>
              <mc:Fallback>
                <p:oleObj name="数式" r:id="rId7" imgW="241272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8883" y="3474453"/>
                        <a:ext cx="4097213" cy="400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直線矢印コネクタ 16"/>
          <p:cNvCxnSpPr/>
          <p:nvPr/>
        </p:nvCxnSpPr>
        <p:spPr>
          <a:xfrm rot="16200000" flipV="1">
            <a:off x="44103" y="4500511"/>
            <a:ext cx="1152128" cy="17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22883" y="4797422"/>
            <a:ext cx="2015629" cy="20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flipH="1" flipV="1">
            <a:off x="754982" y="4509218"/>
            <a:ext cx="576756" cy="496"/>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043608" y="4221088"/>
            <a:ext cx="936625" cy="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sp>
        <p:nvSpPr>
          <p:cNvPr id="21" name="テキスト ボックス 19"/>
          <p:cNvSpPr txBox="1">
            <a:spLocks noChangeArrowheads="1"/>
          </p:cNvSpPr>
          <p:nvPr/>
        </p:nvSpPr>
        <p:spPr bwMode="auto">
          <a:xfrm>
            <a:off x="0" y="3717032"/>
            <a:ext cx="695325" cy="400050"/>
          </a:xfrm>
          <a:prstGeom prst="rect">
            <a:avLst/>
          </a:prstGeom>
          <a:noFill/>
          <a:ln w="9525">
            <a:noFill/>
            <a:miter lim="800000"/>
            <a:headEnd/>
            <a:tailEnd/>
          </a:ln>
        </p:spPr>
        <p:txBody>
          <a:bodyPr wrap="square">
            <a:spAutoFit/>
          </a:bodyPr>
          <a:lstStyle/>
          <a:p>
            <a:r>
              <a:rPr lang="en-US" altLang="ja-JP" sz="2000" dirty="0"/>
              <a:t>m(v)</a:t>
            </a:r>
            <a:endParaRPr lang="ja-JP" altLang="en-US" sz="2000" dirty="0"/>
          </a:p>
        </p:txBody>
      </p:sp>
      <p:sp>
        <p:nvSpPr>
          <p:cNvPr id="22" name="テキスト ボックス 20"/>
          <p:cNvSpPr txBox="1">
            <a:spLocks noChangeArrowheads="1"/>
          </p:cNvSpPr>
          <p:nvPr/>
        </p:nvSpPr>
        <p:spPr bwMode="auto">
          <a:xfrm>
            <a:off x="2051720" y="4293193"/>
            <a:ext cx="324128" cy="461665"/>
          </a:xfrm>
          <a:prstGeom prst="rect">
            <a:avLst/>
          </a:prstGeom>
          <a:noFill/>
          <a:ln w="9525">
            <a:noFill/>
            <a:miter lim="800000"/>
            <a:headEnd/>
            <a:tailEnd/>
          </a:ln>
        </p:spPr>
        <p:txBody>
          <a:bodyPr wrap="none">
            <a:spAutoFit/>
          </a:bodyPr>
          <a:lstStyle/>
          <a:p>
            <a:r>
              <a:rPr lang="en-US" altLang="ja-JP" sz="2400" dirty="0" smtClean="0"/>
              <a:t>v</a:t>
            </a:r>
            <a:endParaRPr lang="ja-JP" altLang="en-US" sz="2400" dirty="0"/>
          </a:p>
        </p:txBody>
      </p:sp>
      <p:cxnSp>
        <p:nvCxnSpPr>
          <p:cNvPr id="23" name="直線コネクタ 22"/>
          <p:cNvCxnSpPr/>
          <p:nvPr/>
        </p:nvCxnSpPr>
        <p:spPr>
          <a:xfrm>
            <a:off x="250875" y="4797422"/>
            <a:ext cx="792237" cy="422"/>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sp>
        <p:nvSpPr>
          <p:cNvPr id="24" name="テキスト ボックス 66"/>
          <p:cNvSpPr txBox="1">
            <a:spLocks noChangeArrowheads="1"/>
          </p:cNvSpPr>
          <p:nvPr/>
        </p:nvSpPr>
        <p:spPr bwMode="auto">
          <a:xfrm>
            <a:off x="827584" y="4787860"/>
            <a:ext cx="792088" cy="369332"/>
          </a:xfrm>
          <a:prstGeom prst="rect">
            <a:avLst/>
          </a:prstGeom>
          <a:noFill/>
          <a:ln w="9525">
            <a:noFill/>
            <a:miter lim="800000"/>
            <a:headEnd/>
            <a:tailEnd/>
          </a:ln>
        </p:spPr>
        <p:txBody>
          <a:bodyPr wrap="square">
            <a:spAutoFit/>
          </a:bodyPr>
          <a:lstStyle/>
          <a:p>
            <a:r>
              <a:rPr lang="en-US" altLang="ja-JP" dirty="0"/>
              <a:t>t*</a:t>
            </a:r>
            <a:endParaRPr lang="ja-JP" altLang="en-US" dirty="0"/>
          </a:p>
        </p:txBody>
      </p:sp>
      <p:sp>
        <p:nvSpPr>
          <p:cNvPr id="31" name="正方形/長方形 30"/>
          <p:cNvSpPr/>
          <p:nvPr/>
        </p:nvSpPr>
        <p:spPr>
          <a:xfrm>
            <a:off x="323528" y="6228021"/>
            <a:ext cx="7560840" cy="369332"/>
          </a:xfrm>
          <a:prstGeom prst="rect">
            <a:avLst/>
          </a:prstGeom>
        </p:spPr>
        <p:txBody>
          <a:bodyPr wrap="square">
            <a:spAutoFit/>
          </a:bodyPr>
          <a:lstStyle/>
          <a:p>
            <a:pPr>
              <a:buFontTx/>
              <a:buNone/>
            </a:pPr>
            <a:r>
              <a:rPr lang="en-US" altLang="ja-JP" dirty="0" smtClean="0">
                <a:solidFill>
                  <a:schemeClr val="accent6">
                    <a:lumMod val="75000"/>
                  </a:schemeClr>
                </a:solidFill>
              </a:rPr>
              <a:t>[</a:t>
            </a:r>
            <a:r>
              <a:rPr lang="en-US" altLang="ja-JP" dirty="0" err="1" smtClean="0">
                <a:solidFill>
                  <a:schemeClr val="accent6">
                    <a:lumMod val="75000"/>
                  </a:schemeClr>
                </a:solidFill>
              </a:rPr>
              <a:t>Arrastia</a:t>
            </a:r>
            <a:r>
              <a:rPr lang="en-US" altLang="ja-JP" dirty="0" smtClean="0">
                <a:solidFill>
                  <a:schemeClr val="accent6">
                    <a:lumMod val="75000"/>
                  </a:schemeClr>
                </a:solidFill>
              </a:rPr>
              <a:t>-</a:t>
            </a:r>
            <a:r>
              <a:rPr lang="en-US" altLang="ja-JP" dirty="0" err="1" smtClean="0">
                <a:solidFill>
                  <a:schemeClr val="accent6">
                    <a:lumMod val="75000"/>
                  </a:schemeClr>
                </a:solidFill>
              </a:rPr>
              <a:t>Aparicio</a:t>
            </a:r>
            <a:r>
              <a:rPr lang="en-US" altLang="ja-JP" dirty="0" smtClean="0">
                <a:solidFill>
                  <a:schemeClr val="accent6">
                    <a:lumMod val="75000"/>
                  </a:schemeClr>
                </a:solidFill>
              </a:rPr>
              <a:t>-Lopez 10’ (also </a:t>
            </a:r>
            <a:r>
              <a:rPr lang="en-US" altLang="ja-JP" dirty="0" err="1" smtClean="0">
                <a:solidFill>
                  <a:schemeClr val="accent6">
                    <a:lumMod val="75000"/>
                  </a:schemeClr>
                </a:solidFill>
              </a:rPr>
              <a:t>Albash</a:t>
            </a:r>
            <a:r>
              <a:rPr lang="en-US" altLang="ja-JP" dirty="0" smtClean="0">
                <a:solidFill>
                  <a:schemeClr val="accent6">
                    <a:lumMod val="75000"/>
                  </a:schemeClr>
                </a:solidFill>
              </a:rPr>
              <a:t>-Johnson 10’, de Boer et.al 10’)]</a:t>
            </a:r>
          </a:p>
        </p:txBody>
      </p:sp>
      <p:sp>
        <p:nvSpPr>
          <p:cNvPr id="32" name="テキスト ボックス 31"/>
          <p:cNvSpPr txBox="1"/>
          <p:nvPr/>
        </p:nvSpPr>
        <p:spPr>
          <a:xfrm>
            <a:off x="3923928" y="3861048"/>
            <a:ext cx="482824" cy="523220"/>
          </a:xfrm>
          <a:prstGeom prst="rect">
            <a:avLst/>
          </a:prstGeom>
          <a:noFill/>
        </p:spPr>
        <p:txBody>
          <a:bodyPr wrap="none" rtlCol="0">
            <a:spAutoFit/>
          </a:bodyPr>
          <a:lstStyle/>
          <a:p>
            <a:r>
              <a:rPr kumimoji="1" lang="en-US" altLang="ja-JP" sz="2800" dirty="0" smtClean="0"/>
              <a:t>S</a:t>
            </a:r>
            <a:r>
              <a:rPr kumimoji="1" lang="en-US" altLang="ja-JP" dirty="0" smtClean="0"/>
              <a:t>A</a:t>
            </a:r>
            <a:endParaRPr kumimoji="1" lang="ja-JP" altLang="en-US" dirty="0"/>
          </a:p>
        </p:txBody>
      </p:sp>
      <p:sp>
        <p:nvSpPr>
          <p:cNvPr id="33" name="テキスト ボックス 20"/>
          <p:cNvSpPr txBox="1">
            <a:spLocks noChangeArrowheads="1"/>
          </p:cNvSpPr>
          <p:nvPr/>
        </p:nvSpPr>
        <p:spPr bwMode="auto">
          <a:xfrm>
            <a:off x="5796136" y="5805264"/>
            <a:ext cx="304892" cy="523220"/>
          </a:xfrm>
          <a:prstGeom prst="rect">
            <a:avLst/>
          </a:prstGeom>
          <a:noFill/>
          <a:ln w="9525">
            <a:noFill/>
            <a:miter lim="800000"/>
            <a:headEnd/>
            <a:tailEnd/>
          </a:ln>
        </p:spPr>
        <p:txBody>
          <a:bodyPr wrap="none">
            <a:spAutoFit/>
          </a:bodyPr>
          <a:lstStyle/>
          <a:p>
            <a:r>
              <a:rPr lang="en-US" altLang="ja-JP" sz="2800" dirty="0" smtClean="0"/>
              <a:t>t</a:t>
            </a:r>
            <a:endParaRPr lang="ja-JP" altLang="en-US" sz="2800" dirty="0"/>
          </a:p>
        </p:txBody>
      </p:sp>
      <p:sp>
        <p:nvSpPr>
          <p:cNvPr id="34" name="テキスト ボックス 33"/>
          <p:cNvSpPr txBox="1"/>
          <p:nvPr/>
        </p:nvSpPr>
        <p:spPr>
          <a:xfrm>
            <a:off x="4427984" y="4365104"/>
            <a:ext cx="1916743" cy="461665"/>
          </a:xfrm>
          <a:prstGeom prst="rect">
            <a:avLst/>
          </a:prstGeom>
          <a:noFill/>
        </p:spPr>
        <p:txBody>
          <a:bodyPr wrap="none" rtlCol="0">
            <a:spAutoFit/>
          </a:bodyPr>
          <a:lstStyle/>
          <a:p>
            <a:r>
              <a:rPr lang="en-US" altLang="ja-JP" sz="2400" dirty="0" smtClean="0">
                <a:solidFill>
                  <a:srgbClr val="C00000"/>
                </a:solidFill>
              </a:rPr>
              <a:t>Linear growth</a:t>
            </a:r>
            <a:endParaRPr kumimoji="1" lang="ja-JP" altLang="en-US" sz="2400"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649491"/>
          </a:xfrm>
        </p:spPr>
        <p:txBody>
          <a:bodyPr>
            <a:normAutofit/>
          </a:bodyPr>
          <a:lstStyle/>
          <a:p>
            <a:pPr>
              <a:buNone/>
            </a:pPr>
            <a:r>
              <a:rPr kumimoji="1" lang="ja-JP" altLang="en-US" sz="2400" u="sng" dirty="0" smtClean="0"/>
              <a:t>実空間繰りこみ群</a:t>
            </a:r>
            <a:r>
              <a:rPr kumimoji="1" lang="en-US" altLang="ja-JP" sz="2400" u="sng" dirty="0" smtClean="0"/>
              <a:t>(Entanglement Renormalization)</a:t>
            </a:r>
            <a:r>
              <a:rPr kumimoji="1" lang="ja-JP" altLang="en-US" sz="2400" u="sng" dirty="0" smtClean="0"/>
              <a:t>と</a:t>
            </a:r>
            <a:r>
              <a:rPr kumimoji="1" lang="en-US" altLang="ja-JP" sz="2400" u="sng" dirty="0" err="1" smtClean="0"/>
              <a:t>AdS</a:t>
            </a:r>
            <a:r>
              <a:rPr kumimoji="1" lang="en-US" altLang="ja-JP" sz="2400" u="sng" dirty="0" smtClean="0"/>
              <a:t>/CFT</a:t>
            </a:r>
          </a:p>
          <a:p>
            <a:pPr>
              <a:buNone/>
            </a:pPr>
            <a:r>
              <a:rPr lang="ja-JP" altLang="en-US" sz="2400" dirty="0" smtClean="0"/>
              <a:t>　　　　　　　　　　　　　　　</a:t>
            </a:r>
            <a:r>
              <a:rPr lang="ja-JP" altLang="en-US" sz="1800" dirty="0" smtClean="0">
                <a:solidFill>
                  <a:schemeClr val="accent6">
                    <a:lumMod val="50000"/>
                  </a:schemeClr>
                </a:solidFill>
              </a:rPr>
              <a:t>　                                  　［</a:t>
            </a:r>
            <a:r>
              <a:rPr lang="en-US" altLang="ja-JP" sz="1800" dirty="0" smtClean="0">
                <a:solidFill>
                  <a:schemeClr val="accent6">
                    <a:lumMod val="50000"/>
                  </a:schemeClr>
                </a:solidFill>
              </a:rPr>
              <a:t>Vidal et.al. 06’  </a:t>
            </a:r>
            <a:r>
              <a:rPr lang="en-US" altLang="ja-JP" sz="1800" dirty="0" err="1" smtClean="0">
                <a:solidFill>
                  <a:schemeClr val="accent6">
                    <a:lumMod val="50000"/>
                  </a:schemeClr>
                </a:solidFill>
              </a:rPr>
              <a:t>Swingle</a:t>
            </a:r>
            <a:r>
              <a:rPr lang="en-US" altLang="ja-JP" sz="1800" dirty="0" smtClean="0">
                <a:solidFill>
                  <a:schemeClr val="accent6">
                    <a:lumMod val="50000"/>
                  </a:schemeClr>
                </a:solidFill>
              </a:rPr>
              <a:t> 09’]</a:t>
            </a:r>
            <a:endParaRPr kumimoji="1" lang="ja-JP" altLang="en-US" sz="1800" dirty="0">
              <a:solidFill>
                <a:schemeClr val="accent6">
                  <a:lumMod val="50000"/>
                </a:schemeClr>
              </a:solidFill>
            </a:endParaRPr>
          </a:p>
        </p:txBody>
      </p:sp>
      <p:pic>
        <p:nvPicPr>
          <p:cNvPr id="99330" name="Picture 2" descr="C:\Documents and Settings\Administrator\デスクトップ\fig1.eps"/>
          <p:cNvPicPr>
            <a:picLocks noChangeAspect="1" noChangeArrowheads="1"/>
          </p:cNvPicPr>
          <p:nvPr/>
        </p:nvPicPr>
        <p:blipFill>
          <a:blip r:embed="rId2" cstate="print"/>
          <a:srcRect/>
          <a:stretch>
            <a:fillRect/>
          </a:stretch>
        </p:blipFill>
        <p:spPr bwMode="auto">
          <a:xfrm>
            <a:off x="-432481" y="1844824"/>
            <a:ext cx="5940585" cy="7687816"/>
          </a:xfrm>
          <a:prstGeom prst="rect">
            <a:avLst/>
          </a:prstGeom>
          <a:noFill/>
        </p:spPr>
      </p:pic>
      <p:pic>
        <p:nvPicPr>
          <p:cNvPr id="99331" name="Picture 3" descr="C:\Documents and Settings\Administrator\デスクトップ\fig2.eps"/>
          <p:cNvPicPr>
            <a:picLocks noChangeAspect="1" noChangeArrowheads="1"/>
          </p:cNvPicPr>
          <p:nvPr/>
        </p:nvPicPr>
        <p:blipFill>
          <a:blip r:embed="rId3" cstate="print"/>
          <a:srcRect/>
          <a:stretch>
            <a:fillRect/>
          </a:stretch>
        </p:blipFill>
        <p:spPr bwMode="auto">
          <a:xfrm>
            <a:off x="4572000" y="2348880"/>
            <a:ext cx="6480720" cy="8386814"/>
          </a:xfrm>
          <a:prstGeom prst="rect">
            <a:avLst/>
          </a:prstGeom>
          <a:noFill/>
        </p:spPr>
      </p:pic>
      <p:sp>
        <p:nvSpPr>
          <p:cNvPr id="6" name="正方形/長方形 5"/>
          <p:cNvSpPr/>
          <p:nvPr/>
        </p:nvSpPr>
        <p:spPr>
          <a:xfrm>
            <a:off x="-756592" y="5805264"/>
            <a:ext cx="12025336"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436096" y="4509120"/>
            <a:ext cx="5104184"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852048" y="2924944"/>
            <a:ext cx="2583904" cy="157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rot="16200000">
            <a:off x="-115416" y="3796297"/>
            <a:ext cx="1107996" cy="461665"/>
          </a:xfrm>
          <a:prstGeom prst="rect">
            <a:avLst/>
          </a:prstGeom>
          <a:noFill/>
        </p:spPr>
        <p:txBody>
          <a:bodyPr wrap="none" rtlCol="0">
            <a:spAutoFit/>
          </a:bodyPr>
          <a:lstStyle/>
          <a:p>
            <a:r>
              <a:rPr lang="ja-JP" altLang="en-US" sz="2400" dirty="0" smtClean="0"/>
              <a:t>粗視化</a:t>
            </a:r>
            <a:endParaRPr kumimoji="1" lang="ja-JP" altLang="en-US" sz="2400" dirty="0"/>
          </a:p>
        </p:txBody>
      </p:sp>
      <p:sp>
        <p:nvSpPr>
          <p:cNvPr id="10" name="テキスト ボックス 9"/>
          <p:cNvSpPr txBox="1"/>
          <p:nvPr/>
        </p:nvSpPr>
        <p:spPr>
          <a:xfrm>
            <a:off x="1907704" y="2060848"/>
            <a:ext cx="1723549" cy="461665"/>
          </a:xfrm>
          <a:prstGeom prst="rect">
            <a:avLst/>
          </a:prstGeom>
          <a:noFill/>
        </p:spPr>
        <p:txBody>
          <a:bodyPr wrap="none" rtlCol="0">
            <a:spAutoFit/>
          </a:bodyPr>
          <a:lstStyle/>
          <a:p>
            <a:r>
              <a:rPr kumimoji="1" lang="ja-JP" altLang="en-US" sz="2400" dirty="0" smtClean="0"/>
              <a:t>一次元空間</a:t>
            </a:r>
            <a:endParaRPr kumimoji="1" lang="ja-JP" altLang="en-US" sz="2400" dirty="0"/>
          </a:p>
        </p:txBody>
      </p:sp>
      <p:sp>
        <p:nvSpPr>
          <p:cNvPr id="12" name="テキスト ボックス 11"/>
          <p:cNvSpPr txBox="1"/>
          <p:nvPr/>
        </p:nvSpPr>
        <p:spPr>
          <a:xfrm>
            <a:off x="5288658" y="2093947"/>
            <a:ext cx="2667718" cy="830997"/>
          </a:xfrm>
          <a:prstGeom prst="rect">
            <a:avLst/>
          </a:prstGeom>
          <a:noFill/>
        </p:spPr>
        <p:txBody>
          <a:bodyPr wrap="none" rtlCol="0">
            <a:spAutoFit/>
          </a:bodyPr>
          <a:lstStyle/>
          <a:p>
            <a:r>
              <a:rPr lang="ja-JP" altLang="en-US" sz="2400" dirty="0" smtClean="0"/>
              <a:t>エンタングルメント・</a:t>
            </a:r>
            <a:endParaRPr lang="en-US" altLang="ja-JP" sz="2400" dirty="0" smtClean="0"/>
          </a:p>
          <a:p>
            <a:r>
              <a:rPr kumimoji="1" lang="ja-JP" altLang="en-US" sz="2400" dirty="0" smtClean="0"/>
              <a:t>エントロピーの計算</a:t>
            </a:r>
            <a:endParaRPr kumimoji="1" lang="ja-JP"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lang="ja-JP" altLang="en-US" sz="2800" dirty="0">
                <a:solidFill>
                  <a:prstClr val="black"/>
                </a:solidFill>
                <a:cs typeface="+mn-cs"/>
              </a:rPr>
              <a:t>④</a:t>
            </a:r>
            <a:r>
              <a:rPr lang="ja-JP" altLang="en-US" sz="2800" dirty="0" smtClean="0">
                <a:solidFill>
                  <a:prstClr val="black"/>
                </a:solidFill>
                <a:cs typeface="+mn-cs"/>
              </a:rPr>
              <a:t>　結論と今後の展望</a:t>
            </a:r>
            <a:endParaRPr kumimoji="1" lang="ja-JP" altLang="en-US" sz="2800" dirty="0"/>
          </a:p>
        </p:txBody>
      </p:sp>
      <p:sp>
        <p:nvSpPr>
          <p:cNvPr id="3" name="コンテンツ プレースホルダ 2"/>
          <p:cNvSpPr>
            <a:spLocks noGrp="1"/>
          </p:cNvSpPr>
          <p:nvPr>
            <p:ph idx="1"/>
          </p:nvPr>
        </p:nvSpPr>
        <p:spPr>
          <a:xfrm>
            <a:off x="395536" y="1052736"/>
            <a:ext cx="8496944" cy="5400600"/>
          </a:xfrm>
        </p:spPr>
        <p:txBody>
          <a:bodyPr>
            <a:normAutofit/>
          </a:bodyPr>
          <a:lstStyle/>
          <a:p>
            <a:r>
              <a:rPr kumimoji="1" lang="ja-JP" altLang="en-US" sz="2200" dirty="0" smtClean="0"/>
              <a:t>ホログラフィー原理は、現在でも</a:t>
            </a:r>
            <a:r>
              <a:rPr lang="ja-JP" altLang="en-US" sz="2200" dirty="0" smtClean="0"/>
              <a:t>理解されて</a:t>
            </a:r>
            <a:r>
              <a:rPr lang="ja-JP" altLang="en-US" sz="2200" dirty="0" err="1" smtClean="0"/>
              <a:t>いない</a:t>
            </a:r>
            <a:r>
              <a:rPr kumimoji="1" lang="ja-JP" altLang="en-US" sz="2200" dirty="0" err="1" smtClean="0"/>
              <a:t>の</a:t>
            </a:r>
            <a:r>
              <a:rPr kumimoji="1" lang="ja-JP" altLang="en-US" sz="2200" dirty="0" smtClean="0"/>
              <a:t>量子重力の問</a:t>
            </a:r>
            <a:endParaRPr kumimoji="1" lang="en-US" altLang="ja-JP" sz="2200" dirty="0" smtClean="0"/>
          </a:p>
          <a:p>
            <a:pPr>
              <a:buNone/>
            </a:pPr>
            <a:r>
              <a:rPr kumimoji="1" lang="ja-JP" altLang="en-US" sz="2200" dirty="0" smtClean="0"/>
              <a:t>　題を</a:t>
            </a:r>
            <a:r>
              <a:rPr lang="ja-JP" altLang="en-US" sz="2200" dirty="0" smtClean="0"/>
              <a:t>解決する上で、最も重要な鍵となると期待される。</a:t>
            </a:r>
            <a:endParaRPr lang="en-US" altLang="ja-JP" sz="2200" dirty="0" smtClean="0"/>
          </a:p>
          <a:p>
            <a:pPr>
              <a:buNone/>
            </a:pPr>
            <a:endParaRPr lang="en-US" altLang="ja-JP" sz="2200" dirty="0" smtClean="0"/>
          </a:p>
          <a:p>
            <a:r>
              <a:rPr kumimoji="1" lang="ja-JP" altLang="en-US" sz="2200" dirty="0" smtClean="0"/>
              <a:t>ホログラフィーの最もシンプルな例が、２次元</a:t>
            </a:r>
            <a:r>
              <a:rPr kumimoji="1" lang="en-US" altLang="ja-JP" sz="2200" dirty="0" smtClean="0"/>
              <a:t>Type0</a:t>
            </a:r>
            <a:r>
              <a:rPr kumimoji="1" lang="ja-JP" altLang="en-US" sz="2200" dirty="0" smtClean="0"/>
              <a:t>超弦理論の行列模型による記述である。低次元であるが、非摂動的に安定で厳密に解ける貴重な模型である。量子重力のダイナミクスも計算されてきた。</a:t>
            </a:r>
            <a:endParaRPr kumimoji="1" lang="en-US" altLang="ja-JP" sz="2200" dirty="0" smtClean="0"/>
          </a:p>
          <a:p>
            <a:endParaRPr lang="en-US" altLang="ja-JP" sz="2200" dirty="0" smtClean="0"/>
          </a:p>
          <a:p>
            <a:r>
              <a:rPr lang="ja-JP" altLang="en-US" sz="2200" dirty="0" smtClean="0"/>
              <a:t>２</a:t>
            </a:r>
            <a:r>
              <a:rPr kumimoji="1" lang="ja-JP" altLang="en-US" sz="2200" dirty="0" smtClean="0"/>
              <a:t>次元超弦理論では、ダイナミカルに系を励起してもブラックホールは生成されない。しかし、２次元超重力理論の近似では生成する</a:t>
            </a:r>
            <a:endParaRPr kumimoji="1" lang="en-US" altLang="ja-JP" sz="2200" dirty="0" smtClean="0"/>
          </a:p>
          <a:p>
            <a:pPr>
              <a:buNone/>
            </a:pPr>
            <a:r>
              <a:rPr lang="ja-JP" altLang="en-US" sz="2200" dirty="0" smtClean="0"/>
              <a:t>　　ことが知られている</a:t>
            </a:r>
            <a:r>
              <a:rPr lang="en-US" altLang="ja-JP" sz="1800" dirty="0" smtClean="0">
                <a:solidFill>
                  <a:schemeClr val="accent6">
                    <a:lumMod val="50000"/>
                  </a:schemeClr>
                </a:solidFill>
              </a:rPr>
              <a:t>[CGHS BH</a:t>
            </a:r>
            <a:r>
              <a:rPr lang="ja-JP" altLang="en-US" sz="1800" dirty="0" smtClean="0">
                <a:solidFill>
                  <a:schemeClr val="accent6">
                    <a:lumMod val="50000"/>
                  </a:schemeClr>
                </a:solidFill>
              </a:rPr>
              <a:t>　</a:t>
            </a:r>
            <a:r>
              <a:rPr lang="en-US" altLang="ja-JP" sz="1800" dirty="0" smtClean="0">
                <a:solidFill>
                  <a:schemeClr val="accent6">
                    <a:lumMod val="50000"/>
                  </a:schemeClr>
                </a:solidFill>
              </a:rPr>
              <a:t>92’]</a:t>
            </a:r>
            <a:r>
              <a:rPr lang="ja-JP" altLang="en-US" sz="2200" dirty="0" err="1" smtClean="0"/>
              <a:t>。</a:t>
            </a:r>
            <a:endParaRPr kumimoji="1" lang="en-US" altLang="ja-JP" sz="2200" dirty="0" smtClean="0"/>
          </a:p>
          <a:p>
            <a:pPr>
              <a:buNone/>
            </a:pPr>
            <a:r>
              <a:rPr lang="ja-JP" altLang="en-US" sz="2200" dirty="0" smtClean="0"/>
              <a:t>　　⇒</a:t>
            </a:r>
            <a:r>
              <a:rPr kumimoji="1" lang="ja-JP" altLang="en-US" sz="2200" dirty="0" smtClean="0"/>
              <a:t>行列量子力学が可解系だからか？</a:t>
            </a:r>
            <a:endParaRPr kumimoji="1" lang="en-US" altLang="ja-JP" sz="2200" dirty="0" smtClean="0"/>
          </a:p>
          <a:p>
            <a:pPr>
              <a:buNone/>
            </a:pPr>
            <a:r>
              <a:rPr lang="ja-JP" altLang="en-US" sz="2200" dirty="0" smtClean="0"/>
              <a:t>          弦理論の補正がとても大きいので超重力理論を信頼できない。</a:t>
            </a:r>
            <a:endParaRPr lang="en-US" altLang="ja-JP" sz="2200" dirty="0" smtClean="0"/>
          </a:p>
          <a:p>
            <a:pPr>
              <a:buNone/>
            </a:pPr>
            <a:r>
              <a:rPr lang="ja-JP" altLang="en-US" sz="2200" dirty="0" smtClean="0"/>
              <a:t>　　 </a:t>
            </a:r>
            <a:r>
              <a:rPr lang="en-US" altLang="ja-JP" sz="1800" dirty="0" smtClean="0">
                <a:solidFill>
                  <a:schemeClr val="accent6">
                    <a:lumMod val="50000"/>
                  </a:schemeClr>
                </a:solidFill>
              </a:rPr>
              <a:t>[</a:t>
            </a:r>
            <a:r>
              <a:rPr lang="ja-JP" altLang="en-US" sz="1800" dirty="0" smtClean="0">
                <a:solidFill>
                  <a:schemeClr val="accent6">
                    <a:lumMod val="50000"/>
                  </a:schemeClr>
                </a:solidFill>
              </a:rPr>
              <a:t>最近の </a:t>
            </a:r>
            <a:r>
              <a:rPr lang="en-US" altLang="ja-JP" sz="1800" dirty="0" smtClean="0">
                <a:solidFill>
                  <a:schemeClr val="accent6">
                    <a:lumMod val="50000"/>
                  </a:schemeClr>
                </a:solidFill>
              </a:rPr>
              <a:t>3 dim. SL(n) </a:t>
            </a:r>
            <a:r>
              <a:rPr lang="en-US" altLang="ja-JP" sz="1800" dirty="0" err="1" smtClean="0">
                <a:solidFill>
                  <a:schemeClr val="accent6">
                    <a:lumMod val="50000"/>
                  </a:schemeClr>
                </a:solidFill>
              </a:rPr>
              <a:t>Chern</a:t>
            </a:r>
            <a:r>
              <a:rPr lang="en-US" altLang="ja-JP" sz="1800" dirty="0" smtClean="0">
                <a:solidFill>
                  <a:schemeClr val="accent6">
                    <a:lumMod val="50000"/>
                  </a:schemeClr>
                </a:solidFill>
              </a:rPr>
              <a:t>-Simons + matter </a:t>
            </a:r>
            <a:r>
              <a:rPr lang="ja-JP" altLang="en-US" sz="1800" dirty="0" smtClean="0">
                <a:solidFill>
                  <a:schemeClr val="accent6">
                    <a:lumMod val="50000"/>
                  </a:schemeClr>
                </a:solidFill>
              </a:rPr>
              <a:t>　⇔　</a:t>
            </a:r>
            <a:r>
              <a:rPr lang="en-US" altLang="ja-JP" sz="1800" dirty="0" smtClean="0">
                <a:solidFill>
                  <a:schemeClr val="accent6">
                    <a:lumMod val="50000"/>
                  </a:schemeClr>
                </a:solidFill>
              </a:rPr>
              <a:t>2D W-minimal model </a:t>
            </a:r>
            <a:r>
              <a:rPr lang="ja-JP" altLang="en-US" sz="1800" dirty="0" smtClean="0">
                <a:solidFill>
                  <a:schemeClr val="accent6">
                    <a:lumMod val="50000"/>
                  </a:schemeClr>
                </a:solidFill>
              </a:rPr>
              <a:t>ではどう  </a:t>
            </a:r>
            <a:endParaRPr lang="en-US" altLang="ja-JP" sz="1800" dirty="0" smtClean="0">
              <a:solidFill>
                <a:schemeClr val="accent6">
                  <a:lumMod val="50000"/>
                </a:schemeClr>
              </a:solidFill>
            </a:endParaRPr>
          </a:p>
          <a:p>
            <a:pPr>
              <a:buNone/>
            </a:pPr>
            <a:r>
              <a:rPr lang="en-US" altLang="ja-JP" sz="1800" dirty="0" smtClean="0">
                <a:solidFill>
                  <a:schemeClr val="accent6">
                    <a:lumMod val="50000"/>
                  </a:schemeClr>
                </a:solidFill>
              </a:rPr>
              <a:t>           </a:t>
            </a:r>
            <a:r>
              <a:rPr lang="ja-JP" altLang="en-US" sz="1800" dirty="0" smtClean="0">
                <a:solidFill>
                  <a:schemeClr val="accent6">
                    <a:lumMod val="50000"/>
                  </a:schemeClr>
                </a:solidFill>
              </a:rPr>
              <a:t>か？ </a:t>
            </a:r>
            <a:r>
              <a:rPr lang="en-US" altLang="ja-JP" sz="1800" dirty="0" err="1" smtClean="0">
                <a:solidFill>
                  <a:schemeClr val="accent6">
                    <a:lumMod val="50000"/>
                  </a:schemeClr>
                </a:solidFill>
              </a:rPr>
              <a:t>Gaberdiel-Gopakumar</a:t>
            </a:r>
            <a:r>
              <a:rPr lang="en-US" altLang="ja-JP" sz="1800" dirty="0" smtClean="0">
                <a:solidFill>
                  <a:schemeClr val="accent6">
                    <a:lumMod val="50000"/>
                  </a:schemeClr>
                </a:solidFill>
              </a:rPr>
              <a:t> 10’]</a:t>
            </a:r>
            <a:r>
              <a:rPr lang="ja-JP" altLang="en-US" sz="1800" dirty="0" smtClean="0">
                <a:solidFill>
                  <a:schemeClr val="accent6">
                    <a:lumMod val="50000"/>
                  </a:schemeClr>
                </a:solidFill>
              </a:rPr>
              <a:t>　　　　　　</a:t>
            </a:r>
            <a:endParaRPr lang="en-US" altLang="ja-JP" sz="1800"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836712"/>
            <a:ext cx="8229600" cy="5688632"/>
          </a:xfrm>
        </p:spPr>
        <p:txBody>
          <a:bodyPr>
            <a:normAutofit/>
          </a:bodyPr>
          <a:lstStyle/>
          <a:p>
            <a:r>
              <a:rPr lang="ja-JP" altLang="en-US" sz="2200" dirty="0" smtClean="0"/>
              <a:t>エンタングルメント・エントロピー</a:t>
            </a:r>
            <a:r>
              <a:rPr lang="en-US" altLang="ja-JP" sz="2200" dirty="0" smtClean="0"/>
              <a:t>(EE)</a:t>
            </a:r>
            <a:r>
              <a:rPr lang="ja-JP" altLang="en-US" sz="2200" dirty="0" smtClean="0"/>
              <a:t>は、</a:t>
            </a:r>
            <a:r>
              <a:rPr lang="en-US" altLang="ja-JP" sz="2200" dirty="0" err="1" smtClean="0"/>
              <a:t>AdS</a:t>
            </a:r>
            <a:r>
              <a:rPr lang="en-US" altLang="ja-JP" sz="2200" dirty="0" smtClean="0"/>
              <a:t>/CFT</a:t>
            </a:r>
            <a:r>
              <a:rPr lang="ja-JP" altLang="en-US" sz="2200" dirty="0" err="1" smtClean="0"/>
              <a:t>のような</a:t>
            </a:r>
            <a:r>
              <a:rPr lang="ja-JP" altLang="en-US" sz="2200" dirty="0" smtClean="0"/>
              <a:t>高次元のホログラフィーにおいて、量子多体系の量子情報がどのように重力背景に蓄積されているか明らかにする。</a:t>
            </a:r>
            <a:endParaRPr lang="en-US" altLang="ja-JP" sz="2200" dirty="0" smtClean="0"/>
          </a:p>
          <a:p>
            <a:pPr>
              <a:buNone/>
            </a:pPr>
            <a:endParaRPr lang="en-US" altLang="ja-JP" sz="2200" dirty="0" smtClean="0"/>
          </a:p>
          <a:p>
            <a:r>
              <a:rPr lang="ja-JP" altLang="en-US" sz="2200" dirty="0" smtClean="0"/>
              <a:t>また</a:t>
            </a:r>
            <a:r>
              <a:rPr lang="en-US" altLang="ja-JP" sz="2200" dirty="0" smtClean="0"/>
              <a:t>EE</a:t>
            </a:r>
            <a:r>
              <a:rPr lang="ja-JP" altLang="en-US" sz="2200" dirty="0" smtClean="0"/>
              <a:t>は、物性物理でも最近、重要な役割を果たし、盛んに研究されている。我々のホログラフィックな計算は、強結合の量子凝縮系におけるエンタングルメント・エントロピーに対して強力な予言を与える。</a:t>
            </a:r>
            <a:endParaRPr lang="en-US" altLang="ja-JP" sz="2200" dirty="0" smtClean="0"/>
          </a:p>
          <a:p>
            <a:pPr>
              <a:buNone/>
            </a:pPr>
            <a:endParaRPr lang="en-US" altLang="ja-JP" sz="2200" dirty="0" smtClean="0"/>
          </a:p>
          <a:p>
            <a:r>
              <a:rPr lang="en-US" altLang="ja-JP" sz="2200" dirty="0" err="1" smtClean="0"/>
              <a:t>AdS</a:t>
            </a:r>
            <a:r>
              <a:rPr lang="en-US" altLang="ja-JP" sz="2200" dirty="0" smtClean="0"/>
              <a:t>/CFT</a:t>
            </a:r>
            <a:r>
              <a:rPr lang="ja-JP" altLang="en-US" sz="2200" dirty="0" smtClean="0"/>
              <a:t>よりも一般のホログラフィーを理解する上でも役に立つ。</a:t>
            </a:r>
            <a:endParaRPr lang="en-US" altLang="ja-JP" sz="2200" dirty="0" smtClean="0"/>
          </a:p>
          <a:p>
            <a:pPr>
              <a:buNone/>
            </a:pPr>
            <a:r>
              <a:rPr lang="ja-JP" altLang="en-US" sz="2200" dirty="0" smtClean="0"/>
              <a:t>　　例えば、平坦な時空の重力に関してホログラフィーが成り立つと</a:t>
            </a:r>
            <a:endParaRPr lang="en-US" altLang="ja-JP" sz="2200" dirty="0" smtClean="0"/>
          </a:p>
          <a:p>
            <a:pPr>
              <a:buNone/>
            </a:pPr>
            <a:r>
              <a:rPr lang="ja-JP" altLang="en-US" sz="2200" dirty="0" smtClean="0"/>
              <a:t>　すると、それと双対な非重力理論は、非局所的な場の理論になり、</a:t>
            </a:r>
            <a:endParaRPr lang="en-US" altLang="ja-JP" sz="2200" dirty="0" smtClean="0"/>
          </a:p>
          <a:p>
            <a:pPr>
              <a:buNone/>
            </a:pPr>
            <a:r>
              <a:rPr lang="ja-JP" altLang="en-US" sz="2200" dirty="0" smtClean="0"/>
              <a:t>　基底状態が強くエンタングルしていることが分かる。</a:t>
            </a:r>
            <a:r>
              <a:rPr lang="en-US" altLang="ja-JP" sz="1800" dirty="0" smtClean="0">
                <a:solidFill>
                  <a:srgbClr val="F79646">
                    <a:lumMod val="50000"/>
                  </a:srgbClr>
                </a:solidFill>
              </a:rPr>
              <a:t> [</a:t>
            </a:r>
            <a:r>
              <a:rPr lang="ja-JP" altLang="en-US" sz="1800" dirty="0" smtClean="0">
                <a:solidFill>
                  <a:srgbClr val="F79646">
                    <a:lumMod val="50000"/>
                  </a:srgbClr>
                </a:solidFill>
              </a:rPr>
              <a:t>李</a:t>
            </a:r>
            <a:r>
              <a:rPr lang="en-US" altLang="ja-JP" sz="1800" dirty="0" smtClean="0">
                <a:solidFill>
                  <a:srgbClr val="F79646">
                    <a:lumMod val="50000"/>
                  </a:srgbClr>
                </a:solidFill>
              </a:rPr>
              <a:t>-</a:t>
            </a:r>
            <a:r>
              <a:rPr lang="ja-JP" altLang="en-US" sz="1800" dirty="0" smtClean="0">
                <a:solidFill>
                  <a:srgbClr val="F79646">
                    <a:lumMod val="50000"/>
                  </a:srgbClr>
                </a:solidFill>
              </a:rPr>
              <a:t>高柳</a:t>
            </a:r>
            <a:r>
              <a:rPr lang="en-US" altLang="ja-JP" sz="1800" dirty="0" smtClean="0">
                <a:solidFill>
                  <a:srgbClr val="F79646">
                    <a:lumMod val="50000"/>
                  </a:srgbClr>
                </a:solidFill>
              </a:rPr>
              <a:t> 10’]</a:t>
            </a:r>
            <a:endParaRPr lang="en-US" altLang="ja-JP" sz="2200" dirty="0" smtClean="0"/>
          </a:p>
          <a:p>
            <a:pPr>
              <a:buNone/>
            </a:pPr>
            <a:endParaRPr lang="en-US" altLang="ja-JP" sz="2200" dirty="0" smtClean="0"/>
          </a:p>
          <a:p>
            <a:pPr>
              <a:buNone/>
            </a:pP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normAutofit/>
          </a:bodyPr>
          <a:lstStyle/>
          <a:p>
            <a:pPr>
              <a:buNone/>
            </a:pPr>
            <a:r>
              <a:rPr kumimoji="1" lang="ja-JP" altLang="en-US" sz="2400" u="sng" dirty="0" smtClean="0">
                <a:solidFill>
                  <a:srgbClr val="002060"/>
                </a:solidFill>
              </a:rPr>
              <a:t>今後の</a:t>
            </a:r>
            <a:r>
              <a:rPr lang="ja-JP" altLang="en-US" sz="2400" u="sng" dirty="0" smtClean="0">
                <a:solidFill>
                  <a:srgbClr val="002060"/>
                </a:solidFill>
              </a:rPr>
              <a:t>展望</a:t>
            </a:r>
            <a:endParaRPr kumimoji="1" lang="en-US" altLang="ja-JP" sz="2400" u="sng" dirty="0" smtClean="0">
              <a:solidFill>
                <a:srgbClr val="002060"/>
              </a:solidFill>
            </a:endParaRPr>
          </a:p>
          <a:p>
            <a:pPr>
              <a:buNone/>
            </a:pPr>
            <a:endParaRPr lang="en-US" altLang="ja-JP" sz="2400" dirty="0" smtClean="0"/>
          </a:p>
          <a:p>
            <a:pPr>
              <a:buNone/>
            </a:pPr>
            <a:r>
              <a:rPr lang="en-US" altLang="ja-JP" sz="2400" dirty="0" smtClean="0">
                <a:solidFill>
                  <a:srgbClr val="002060"/>
                </a:solidFill>
              </a:rPr>
              <a:t>(1) </a:t>
            </a:r>
            <a:r>
              <a:rPr lang="ja-JP" altLang="en-US" sz="2400" dirty="0" smtClean="0">
                <a:solidFill>
                  <a:srgbClr val="002060"/>
                </a:solidFill>
              </a:rPr>
              <a:t>ドジッター時空や初期宇宙のホログラフィー</a:t>
            </a:r>
            <a:endParaRPr lang="en-US" altLang="ja-JP" sz="2400" dirty="0" smtClean="0">
              <a:solidFill>
                <a:srgbClr val="002060"/>
              </a:solidFill>
            </a:endParaRPr>
          </a:p>
          <a:p>
            <a:pPr>
              <a:buNone/>
            </a:pPr>
            <a:r>
              <a:rPr lang="ja-JP" altLang="en-US" sz="2400" dirty="0" smtClean="0"/>
              <a:t>　　⇒エンタングルメント・エントロピーでプローブ？</a:t>
            </a:r>
            <a:endParaRPr lang="en-US" altLang="ja-JP" sz="1800" dirty="0" smtClean="0">
              <a:solidFill>
                <a:schemeClr val="accent6">
                  <a:lumMod val="50000"/>
                </a:schemeClr>
              </a:solidFill>
            </a:endParaRPr>
          </a:p>
          <a:p>
            <a:pPr>
              <a:buNone/>
            </a:pPr>
            <a:r>
              <a:rPr lang="ja-JP" altLang="en-US" sz="2400" dirty="0" smtClean="0"/>
              <a:t>　　　　行列量子力学におけるアナロジー？</a:t>
            </a:r>
            <a:endParaRPr lang="en-US" altLang="ja-JP" sz="2400" dirty="0" smtClean="0"/>
          </a:p>
          <a:p>
            <a:pPr>
              <a:buNone/>
            </a:pPr>
            <a:endParaRPr lang="en-US" altLang="ja-JP" sz="2400" dirty="0" smtClean="0"/>
          </a:p>
          <a:p>
            <a:pPr>
              <a:buNone/>
            </a:pPr>
            <a:r>
              <a:rPr lang="en-US" altLang="ja-JP" sz="2400" dirty="0" smtClean="0">
                <a:solidFill>
                  <a:srgbClr val="002060"/>
                </a:solidFill>
              </a:rPr>
              <a:t>(2)</a:t>
            </a:r>
            <a:r>
              <a:rPr lang="ja-JP" altLang="en-US" sz="2400" dirty="0" smtClean="0">
                <a:solidFill>
                  <a:srgbClr val="002060"/>
                </a:solidFill>
              </a:rPr>
              <a:t>ブラックホールの情報問題の解決</a:t>
            </a:r>
            <a:endParaRPr lang="en-US" altLang="ja-JP" sz="2400" dirty="0" smtClean="0">
              <a:solidFill>
                <a:srgbClr val="002060"/>
              </a:solidFill>
            </a:endParaRPr>
          </a:p>
          <a:p>
            <a:pPr>
              <a:buNone/>
            </a:pPr>
            <a:r>
              <a:rPr lang="ja-JP" altLang="en-US" sz="2400" dirty="0" smtClean="0"/>
              <a:t>　　⇒ブラックホールと輻射の量子エンタングルメント？</a:t>
            </a:r>
            <a:endParaRPr lang="en-US" altLang="ja-JP" sz="2400" dirty="0" smtClean="0"/>
          </a:p>
          <a:p>
            <a:pPr>
              <a:buNone/>
            </a:pPr>
            <a:endParaRPr kumimoji="1" lang="en-US" altLang="ja-JP" sz="2400" dirty="0" smtClean="0"/>
          </a:p>
          <a:p>
            <a:pPr>
              <a:buNone/>
            </a:pPr>
            <a:r>
              <a:rPr lang="en-US" altLang="ja-JP" sz="2400" dirty="0" smtClean="0">
                <a:solidFill>
                  <a:srgbClr val="002060"/>
                </a:solidFill>
              </a:rPr>
              <a:t>(3)</a:t>
            </a:r>
            <a:r>
              <a:rPr lang="en-US" altLang="ja-JP" sz="2400" dirty="0" err="1" smtClean="0">
                <a:solidFill>
                  <a:srgbClr val="002060"/>
                </a:solidFill>
              </a:rPr>
              <a:t>AdS</a:t>
            </a:r>
            <a:r>
              <a:rPr lang="en-US" altLang="ja-JP" sz="2400" dirty="0" smtClean="0">
                <a:solidFill>
                  <a:srgbClr val="002060"/>
                </a:solidFill>
              </a:rPr>
              <a:t>/CFT</a:t>
            </a:r>
            <a:r>
              <a:rPr lang="ja-JP" altLang="en-US" sz="2400" dirty="0" smtClean="0">
                <a:solidFill>
                  <a:srgbClr val="002060"/>
                </a:solidFill>
              </a:rPr>
              <a:t>対応の物性物理への応用</a:t>
            </a:r>
            <a:endParaRPr lang="en-US" altLang="ja-JP" sz="2400" dirty="0" smtClean="0">
              <a:solidFill>
                <a:srgbClr val="002060"/>
              </a:solidFill>
            </a:endParaRPr>
          </a:p>
          <a:p>
            <a:pPr>
              <a:buNone/>
            </a:pPr>
            <a:r>
              <a:rPr kumimoji="1" lang="ja-JP" altLang="en-US" sz="2400" dirty="0" smtClean="0"/>
              <a:t>　　⇒ランダム系の記述？</a:t>
            </a:r>
            <a:endParaRPr kumimoji="1" lang="en-US" altLang="ja-JP" sz="2400" dirty="0" smtClean="0"/>
          </a:p>
          <a:p>
            <a:pPr>
              <a:buNone/>
            </a:pPr>
            <a:r>
              <a:rPr kumimoji="1" lang="en-US" altLang="ja-JP" sz="2400"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92696"/>
            <a:ext cx="8229600" cy="5433467"/>
          </a:xfrm>
        </p:spPr>
        <p:txBody>
          <a:bodyPr/>
          <a:lstStyle/>
          <a:p>
            <a:pPr>
              <a:buNone/>
            </a:pPr>
            <a:endParaRPr kumimoji="1" lang="en-US" altLang="ja-JP" dirty="0" smtClean="0"/>
          </a:p>
          <a:p>
            <a:pPr>
              <a:buNone/>
            </a:pPr>
            <a:endParaRPr lang="en-US" altLang="ja-JP" dirty="0" smtClean="0"/>
          </a:p>
          <a:p>
            <a:pPr>
              <a:buNone/>
            </a:pPr>
            <a:endParaRPr kumimoji="1" lang="en-US" altLang="ja-JP" dirty="0" smtClean="0"/>
          </a:p>
          <a:p>
            <a:pPr>
              <a:buNone/>
            </a:pPr>
            <a:r>
              <a:rPr lang="ja-JP" altLang="en-US" dirty="0" smtClean="0"/>
              <a:t>　　　ご清聴どうもありがとうございました。</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363272" cy="6120680"/>
          </a:xfrm>
        </p:spPr>
        <p:txBody>
          <a:bodyPr>
            <a:normAutofit lnSpcReduction="10000"/>
          </a:bodyPr>
          <a:lstStyle/>
          <a:p>
            <a:pPr>
              <a:buNone/>
            </a:pPr>
            <a:r>
              <a:rPr kumimoji="1" lang="ja-JP" altLang="en-US" sz="2400" dirty="0" smtClean="0"/>
              <a:t>しかしながら</a:t>
            </a:r>
            <a:r>
              <a:rPr lang="ja-JP" altLang="en-US" sz="2400" dirty="0" smtClean="0"/>
              <a:t>、現在でも</a:t>
            </a:r>
            <a:r>
              <a:rPr lang="ja-JP" altLang="en-US" sz="2400" dirty="0" smtClean="0">
                <a:solidFill>
                  <a:srgbClr val="C00000"/>
                </a:solidFill>
              </a:rPr>
              <a:t>時間に依存する（ダイナミカルな）時空</a:t>
            </a:r>
            <a:endParaRPr lang="en-US" altLang="ja-JP" sz="2400" dirty="0" smtClean="0">
              <a:solidFill>
                <a:srgbClr val="C00000"/>
              </a:solidFill>
            </a:endParaRPr>
          </a:p>
          <a:p>
            <a:pPr>
              <a:buNone/>
            </a:pPr>
            <a:r>
              <a:rPr lang="ja-JP" altLang="en-US" sz="2400" dirty="0" err="1" smtClean="0">
                <a:solidFill>
                  <a:srgbClr val="C00000"/>
                </a:solidFill>
              </a:rPr>
              <a:t>の超</a:t>
            </a:r>
            <a:r>
              <a:rPr lang="ja-JP" altLang="en-US" sz="2400" dirty="0" smtClean="0">
                <a:solidFill>
                  <a:srgbClr val="C00000"/>
                </a:solidFill>
              </a:rPr>
              <a:t>弦理論による記述</a:t>
            </a:r>
            <a:r>
              <a:rPr lang="ja-JP" altLang="en-US" sz="2400" dirty="0" smtClean="0"/>
              <a:t>は、特別な例を除いてよく理解されて</a:t>
            </a:r>
            <a:r>
              <a:rPr lang="ja-JP" altLang="en-US" sz="2400" dirty="0" err="1" smtClean="0"/>
              <a:t>い</a:t>
            </a:r>
            <a:endParaRPr lang="en-US" altLang="ja-JP" sz="2400" dirty="0" smtClean="0"/>
          </a:p>
          <a:p>
            <a:pPr>
              <a:buNone/>
            </a:pPr>
            <a:r>
              <a:rPr lang="ja-JP" altLang="en-US" sz="2400" dirty="0" smtClean="0"/>
              <a:t>ない。例えば、宇宙創成や、ドジッター時空の量子重力理論が</a:t>
            </a:r>
            <a:endParaRPr lang="en-US" altLang="ja-JP" sz="2400" dirty="0" smtClean="0"/>
          </a:p>
          <a:p>
            <a:pPr>
              <a:buNone/>
            </a:pPr>
            <a:r>
              <a:rPr lang="ja-JP" altLang="en-US" sz="2400" dirty="0" smtClean="0"/>
              <a:t>どのようなものか分かっていない。</a:t>
            </a:r>
            <a:endParaRPr lang="en-US" altLang="ja-JP" sz="2400" dirty="0" smtClean="0"/>
          </a:p>
          <a:p>
            <a:pPr>
              <a:buNone/>
            </a:pPr>
            <a:endParaRPr lang="en-US" altLang="ja-JP" sz="2400" dirty="0"/>
          </a:p>
          <a:p>
            <a:pPr>
              <a:buNone/>
            </a:pPr>
            <a:r>
              <a:rPr lang="ja-JP" altLang="en-US" sz="2400" dirty="0" smtClean="0"/>
              <a:t>この理由は、</a:t>
            </a:r>
            <a:endParaRPr lang="en-US" altLang="ja-JP" sz="2400" dirty="0" smtClean="0"/>
          </a:p>
          <a:p>
            <a:pPr>
              <a:buNone/>
            </a:pPr>
            <a:endParaRPr lang="en-US" altLang="ja-JP" sz="2400" dirty="0" smtClean="0"/>
          </a:p>
          <a:p>
            <a:pPr marL="457200" indent="-457200">
              <a:buAutoNum type="arabicParenBoth"/>
            </a:pPr>
            <a:r>
              <a:rPr lang="ja-JP" altLang="en-US" sz="2400" dirty="0" smtClean="0"/>
              <a:t>超弦理論が非摂動的に定式化されていない。</a:t>
            </a:r>
            <a:endParaRPr lang="en-US" altLang="ja-JP" sz="2400" dirty="0" smtClean="0"/>
          </a:p>
          <a:p>
            <a:pPr>
              <a:buNone/>
            </a:pPr>
            <a:r>
              <a:rPr kumimoji="1" lang="en-US" altLang="ja-JP" sz="2400" dirty="0" smtClean="0"/>
              <a:t>(2)  </a:t>
            </a:r>
            <a:r>
              <a:rPr kumimoji="1" lang="ja-JP" altLang="en-US" sz="2400" dirty="0" smtClean="0"/>
              <a:t>超弦理論の摂動計算も、曲がった時空では、技術的に困難。</a:t>
            </a:r>
            <a:endParaRPr kumimoji="1" lang="en-US" altLang="ja-JP" sz="2400" dirty="0"/>
          </a:p>
          <a:p>
            <a:pPr>
              <a:buNone/>
            </a:pPr>
            <a:endParaRPr kumimoji="1" lang="en-US" altLang="ja-JP" sz="2400" dirty="0" smtClean="0"/>
          </a:p>
          <a:p>
            <a:pPr>
              <a:buNone/>
            </a:pPr>
            <a:r>
              <a:rPr lang="ja-JP" altLang="en-US" sz="2400" dirty="0" smtClean="0"/>
              <a:t>この問題点を大きく改善するアイデアが、</a:t>
            </a:r>
            <a:r>
              <a:rPr lang="ja-JP" altLang="en-US" sz="2400" dirty="0" smtClean="0">
                <a:solidFill>
                  <a:srgbClr val="C00000"/>
                </a:solidFill>
              </a:rPr>
              <a:t>ホログラフィー原理</a:t>
            </a:r>
            <a:r>
              <a:rPr lang="ja-JP" altLang="en-US" sz="2400" dirty="0" smtClean="0"/>
              <a:t>で</a:t>
            </a:r>
            <a:endParaRPr lang="en-US" altLang="ja-JP" sz="2400" dirty="0" smtClean="0"/>
          </a:p>
          <a:p>
            <a:pPr>
              <a:buNone/>
            </a:pPr>
            <a:r>
              <a:rPr lang="ja-JP" altLang="en-US" sz="2400" dirty="0" smtClean="0"/>
              <a:t>ある。</a:t>
            </a:r>
            <a:r>
              <a:rPr kumimoji="1" lang="ja-JP" altLang="en-US" sz="2400" dirty="0" smtClean="0"/>
              <a:t>これを用いると、量子重力の計算を我々のよく知っている</a:t>
            </a:r>
            <a:endParaRPr kumimoji="1" lang="en-US" altLang="ja-JP" sz="2400" dirty="0" smtClean="0"/>
          </a:p>
          <a:p>
            <a:pPr>
              <a:buNone/>
            </a:pPr>
            <a:r>
              <a:rPr kumimoji="1" lang="ja-JP" altLang="en-US" sz="2400" dirty="0" smtClean="0"/>
              <a:t>量子多体系</a:t>
            </a:r>
            <a:r>
              <a:rPr lang="ja-JP" altLang="en-US" sz="2400" dirty="0" smtClean="0"/>
              <a:t>の計算に置き換えることができると期待される。</a:t>
            </a:r>
            <a:endParaRPr kumimoji="1" lang="en-US" altLang="ja-JP" sz="2400" dirty="0" smtClean="0"/>
          </a:p>
          <a:p>
            <a:pPr>
              <a:buNone/>
            </a:pPr>
            <a:r>
              <a:rPr lang="ja-JP" altLang="en-US" sz="2400" dirty="0" smtClean="0"/>
              <a:t>　</a:t>
            </a:r>
            <a:endParaRPr kumimoji="1" lang="en-US" altLang="ja-JP"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457200" y="404813"/>
            <a:ext cx="8229600" cy="5721350"/>
          </a:xfrm>
        </p:spPr>
        <p:txBody>
          <a:bodyPr/>
          <a:lstStyle/>
          <a:p>
            <a:pPr marL="660400" indent="-660400" eaLnBrk="1" hangingPunct="1">
              <a:buFontTx/>
              <a:buNone/>
            </a:pPr>
            <a:r>
              <a:rPr lang="ja-JP" altLang="en-US" sz="2400" u="sng" dirty="0" smtClean="0">
                <a:solidFill>
                  <a:srgbClr val="002060"/>
                </a:solidFill>
              </a:rPr>
              <a:t>エンタングルメント・エントロピーの基本的性質</a:t>
            </a:r>
          </a:p>
          <a:p>
            <a:pPr marL="660400" indent="-660400" eaLnBrk="1" hangingPunct="1">
              <a:buFontTx/>
              <a:buNone/>
            </a:pPr>
            <a:endParaRPr lang="ja-JP" altLang="en-US" sz="2400" u="sng" dirty="0" smtClean="0">
              <a:solidFill>
                <a:srgbClr val="990033"/>
              </a:solidFill>
            </a:endParaRPr>
          </a:p>
          <a:p>
            <a:pPr marL="660400" indent="-660400" eaLnBrk="1" hangingPunct="1">
              <a:buFontTx/>
              <a:buAutoNum type="romanLcParenBoth"/>
            </a:pPr>
            <a:r>
              <a:rPr lang="en-US" altLang="ja-JP" sz="2400" dirty="0" smtClean="0">
                <a:solidFill>
                  <a:schemeClr val="accent2"/>
                </a:solidFill>
              </a:rPr>
              <a:t>A</a:t>
            </a:r>
            <a:r>
              <a:rPr lang="ja-JP" altLang="en-US" sz="2400" dirty="0" smtClean="0">
                <a:solidFill>
                  <a:schemeClr val="accent2"/>
                </a:solidFill>
              </a:rPr>
              <a:t>と </a:t>
            </a:r>
            <a:r>
              <a:rPr lang="en-US" altLang="ja-JP" sz="2400" dirty="0" smtClean="0">
                <a:solidFill>
                  <a:schemeClr val="accent2"/>
                </a:solidFill>
              </a:rPr>
              <a:t>B</a:t>
            </a:r>
            <a:r>
              <a:rPr lang="ja-JP" altLang="en-US" sz="2400" dirty="0" smtClean="0">
                <a:solidFill>
                  <a:schemeClr val="accent2"/>
                </a:solidFill>
              </a:rPr>
              <a:t>の間に相互作用がなく独立　</a:t>
            </a:r>
          </a:p>
          <a:p>
            <a:pPr marL="660400" indent="-660400" eaLnBrk="1" hangingPunct="1">
              <a:buFontTx/>
              <a:buAutoNum type="romanLcParenBoth"/>
            </a:pPr>
            <a:endParaRPr lang="ja-JP" altLang="en-US" sz="2400" dirty="0" smtClean="0">
              <a:solidFill>
                <a:schemeClr val="accent2"/>
              </a:solidFill>
            </a:endParaRPr>
          </a:p>
          <a:p>
            <a:pPr marL="660400" indent="-660400" eaLnBrk="1" hangingPunct="1">
              <a:buFontTx/>
              <a:buAutoNum type="romanLcParenBoth"/>
            </a:pPr>
            <a:r>
              <a:rPr lang="ja-JP" altLang="en-US" sz="2400" dirty="0" smtClean="0">
                <a:solidFill>
                  <a:schemeClr val="accent2"/>
                </a:solidFill>
              </a:rPr>
              <a:t>全体系が純粋状態の場合</a:t>
            </a:r>
          </a:p>
          <a:p>
            <a:pPr marL="660400" indent="-660400" eaLnBrk="1" hangingPunct="1">
              <a:buFontTx/>
              <a:buNone/>
            </a:pPr>
            <a:r>
              <a:rPr lang="ja-JP" altLang="en-US" sz="2400" dirty="0" smtClean="0">
                <a:solidFill>
                  <a:schemeClr val="accent2"/>
                </a:solidFill>
              </a:rPr>
              <a:t>　　　　　　　　　</a:t>
            </a:r>
          </a:p>
          <a:p>
            <a:pPr marL="660400" indent="-660400" eaLnBrk="1" hangingPunct="1">
              <a:buFontTx/>
              <a:buNone/>
            </a:pPr>
            <a:r>
              <a:rPr lang="ja-JP" altLang="en-US" sz="2400" dirty="0" smtClean="0">
                <a:solidFill>
                  <a:schemeClr val="accent2"/>
                </a:solidFill>
              </a:rPr>
              <a:t>　　　　</a:t>
            </a:r>
            <a:r>
              <a:rPr lang="ja-JP" altLang="en-US" sz="2000" dirty="0" smtClean="0">
                <a:solidFill>
                  <a:srgbClr val="800080"/>
                </a:solidFill>
              </a:rPr>
              <a:t>熱力学エントロピーと違って示量的ではない！</a:t>
            </a:r>
          </a:p>
          <a:p>
            <a:pPr marL="660400" indent="-660400" eaLnBrk="1" hangingPunct="1">
              <a:buFontTx/>
              <a:buNone/>
            </a:pPr>
            <a:r>
              <a:rPr lang="ja-JP" altLang="en-US" sz="2400" dirty="0" smtClean="0">
                <a:solidFill>
                  <a:schemeClr val="accent2"/>
                </a:solidFill>
              </a:rPr>
              <a:t>      　　 </a:t>
            </a:r>
          </a:p>
          <a:p>
            <a:pPr marL="660400" indent="-660400" eaLnBrk="1" hangingPunct="1">
              <a:buFontTx/>
              <a:buNone/>
            </a:pPr>
            <a:r>
              <a:rPr lang="en-US" altLang="ja-JP" sz="2000" dirty="0" smtClean="0">
                <a:solidFill>
                  <a:schemeClr val="accent2"/>
                </a:solidFill>
              </a:rPr>
              <a:t>(</a:t>
            </a:r>
            <a:r>
              <a:rPr lang="en-US" altLang="ja-JP" sz="2400" dirty="0" smtClean="0">
                <a:solidFill>
                  <a:schemeClr val="accent2"/>
                </a:solidFill>
              </a:rPr>
              <a:t>iii)</a:t>
            </a:r>
            <a:r>
              <a:rPr lang="ja-JP" altLang="en-US" sz="2400" dirty="0" smtClean="0">
                <a:solidFill>
                  <a:schemeClr val="accent2"/>
                </a:solidFill>
              </a:rPr>
              <a:t>　有限温度では、一般に　　　　　　　　である。</a:t>
            </a:r>
          </a:p>
          <a:p>
            <a:pPr marL="660400" indent="-660400" eaLnBrk="1" hangingPunct="1">
              <a:buFontTx/>
              <a:buNone/>
            </a:pPr>
            <a:r>
              <a:rPr lang="ja-JP" altLang="en-US" sz="2400" dirty="0" smtClean="0">
                <a:solidFill>
                  <a:schemeClr val="accent2"/>
                </a:solidFill>
              </a:rPr>
              <a:t>　　　特に高温極限では、</a:t>
            </a:r>
          </a:p>
          <a:p>
            <a:pPr marL="660400" indent="-660400" eaLnBrk="1" hangingPunct="1">
              <a:buFontTx/>
              <a:buNone/>
            </a:pPr>
            <a:r>
              <a:rPr lang="ja-JP" altLang="en-US" sz="2400" dirty="0" smtClean="0">
                <a:solidFill>
                  <a:schemeClr val="accent2"/>
                </a:solidFill>
              </a:rPr>
              <a:t>　　　</a:t>
            </a:r>
          </a:p>
        </p:txBody>
      </p:sp>
      <p:sp>
        <p:nvSpPr>
          <p:cNvPr id="188420" name="AutoShape 4"/>
          <p:cNvSpPr>
            <a:spLocks noChangeArrowheads="1"/>
          </p:cNvSpPr>
          <p:nvPr/>
        </p:nvSpPr>
        <p:spPr bwMode="auto">
          <a:xfrm>
            <a:off x="5724525" y="1412875"/>
            <a:ext cx="431800" cy="215900"/>
          </a:xfrm>
          <a:prstGeom prst="rightArrow">
            <a:avLst>
              <a:gd name="adj1" fmla="val 50000"/>
              <a:gd name="adj2" fmla="val 50000"/>
            </a:avLst>
          </a:prstGeom>
          <a:solidFill>
            <a:srgbClr val="006600"/>
          </a:solidFill>
          <a:ln w="9525">
            <a:solidFill>
              <a:schemeClr val="tx1"/>
            </a:solidFill>
            <a:miter lim="800000"/>
            <a:headEnd/>
            <a:tailEnd/>
          </a:ln>
        </p:spPr>
        <p:txBody>
          <a:bodyPr wrap="none" anchor="ctr"/>
          <a:lstStyle/>
          <a:p>
            <a:endParaRPr lang="ja-JP" altLang="en-US"/>
          </a:p>
        </p:txBody>
      </p:sp>
      <p:graphicFrame>
        <p:nvGraphicFramePr>
          <p:cNvPr id="188421" name="Object 5"/>
          <p:cNvGraphicFramePr>
            <a:graphicFrameLocks noChangeAspect="1"/>
          </p:cNvGraphicFramePr>
          <p:nvPr/>
        </p:nvGraphicFramePr>
        <p:xfrm>
          <a:off x="6370638" y="1222375"/>
          <a:ext cx="2233612" cy="550863"/>
        </p:xfrm>
        <a:graphic>
          <a:graphicData uri="http://schemas.openxmlformats.org/presentationml/2006/ole">
            <mc:AlternateContent xmlns:mc="http://schemas.openxmlformats.org/markup-compatibility/2006">
              <mc:Choice xmlns:v="urn:schemas-microsoft-com:vml" Requires="v">
                <p:oleObj spid="_x0000_s47110" name="数式" r:id="rId4" imgW="876240" imgH="215640" progId="Equation.3">
                  <p:embed/>
                </p:oleObj>
              </mc:Choice>
              <mc:Fallback>
                <p:oleObj name="数式" r:id="rId4" imgW="87624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1222375"/>
                        <a:ext cx="2233612"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2" name="AutoShape 6"/>
          <p:cNvSpPr>
            <a:spLocks noChangeArrowheads="1"/>
          </p:cNvSpPr>
          <p:nvPr/>
        </p:nvSpPr>
        <p:spPr bwMode="auto">
          <a:xfrm>
            <a:off x="4787900" y="2276475"/>
            <a:ext cx="431800" cy="215900"/>
          </a:xfrm>
          <a:prstGeom prst="rightArrow">
            <a:avLst>
              <a:gd name="adj1" fmla="val 50000"/>
              <a:gd name="adj2" fmla="val 50000"/>
            </a:avLst>
          </a:prstGeom>
          <a:solidFill>
            <a:srgbClr val="006600"/>
          </a:solidFill>
          <a:ln w="9525">
            <a:solidFill>
              <a:schemeClr val="tx1"/>
            </a:solidFill>
            <a:miter lim="800000"/>
            <a:headEnd/>
            <a:tailEnd/>
          </a:ln>
        </p:spPr>
        <p:txBody>
          <a:bodyPr wrap="none" anchor="ctr"/>
          <a:lstStyle/>
          <a:p>
            <a:endParaRPr lang="ja-JP" altLang="en-US"/>
          </a:p>
        </p:txBody>
      </p:sp>
      <p:graphicFrame>
        <p:nvGraphicFramePr>
          <p:cNvPr id="188423" name="Object 7"/>
          <p:cNvGraphicFramePr>
            <a:graphicFrameLocks noChangeAspect="1"/>
          </p:cNvGraphicFramePr>
          <p:nvPr/>
        </p:nvGraphicFramePr>
        <p:xfrm>
          <a:off x="5540375" y="2133600"/>
          <a:ext cx="1552575" cy="550863"/>
        </p:xfrm>
        <a:graphic>
          <a:graphicData uri="http://schemas.openxmlformats.org/presentationml/2006/ole">
            <mc:AlternateContent xmlns:mc="http://schemas.openxmlformats.org/markup-compatibility/2006">
              <mc:Choice xmlns:v="urn:schemas-microsoft-com:vml" Requires="v">
                <p:oleObj spid="_x0000_s47111" name="数式" r:id="rId6" imgW="609480" imgH="215640" progId="Equation.3">
                  <p:embed/>
                </p:oleObj>
              </mc:Choice>
              <mc:Fallback>
                <p:oleObj name="数式" r:id="rId6" imgW="609480" imgH="2156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0375" y="2133600"/>
                        <a:ext cx="155257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5" name="AutoShape 9"/>
          <p:cNvSpPr>
            <a:spLocks noChangeArrowheads="1"/>
          </p:cNvSpPr>
          <p:nvPr/>
        </p:nvSpPr>
        <p:spPr bwMode="auto">
          <a:xfrm rot="8750418">
            <a:off x="5076825" y="2781300"/>
            <a:ext cx="431800" cy="187325"/>
          </a:xfrm>
          <a:prstGeom prst="rightArrow">
            <a:avLst>
              <a:gd name="adj1" fmla="val 50000"/>
              <a:gd name="adj2" fmla="val 57627"/>
            </a:avLst>
          </a:prstGeom>
          <a:solidFill>
            <a:srgbClr val="006600"/>
          </a:solidFill>
          <a:ln w="9525">
            <a:solidFill>
              <a:schemeClr val="tx1"/>
            </a:solidFill>
            <a:miter lim="800000"/>
            <a:headEnd/>
            <a:tailEnd/>
          </a:ln>
        </p:spPr>
        <p:txBody>
          <a:bodyPr wrap="none" anchor="ctr"/>
          <a:lstStyle/>
          <a:p>
            <a:endParaRPr lang="ja-JP" altLang="en-US"/>
          </a:p>
        </p:txBody>
      </p:sp>
      <p:graphicFrame>
        <p:nvGraphicFramePr>
          <p:cNvPr id="188426" name="Object 10"/>
          <p:cNvGraphicFramePr>
            <a:graphicFrameLocks noChangeAspect="1"/>
          </p:cNvGraphicFramePr>
          <p:nvPr/>
        </p:nvGraphicFramePr>
        <p:xfrm>
          <a:off x="4140200" y="3860800"/>
          <a:ext cx="1519238" cy="550863"/>
        </p:xfrm>
        <a:graphic>
          <a:graphicData uri="http://schemas.openxmlformats.org/presentationml/2006/ole">
            <mc:AlternateContent xmlns:mc="http://schemas.openxmlformats.org/markup-compatibility/2006">
              <mc:Choice xmlns:v="urn:schemas-microsoft-com:vml" Requires="v">
                <p:oleObj spid="_x0000_s47112" name="数式" r:id="rId8" imgW="596880" imgH="215640" progId="Equation.3">
                  <p:embed/>
                </p:oleObj>
              </mc:Choice>
              <mc:Fallback>
                <p:oleObj name="数式" r:id="rId8" imgW="596880" imgH="2156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0200" y="3860800"/>
                        <a:ext cx="1519238"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8427" name="Object 11"/>
          <p:cNvGraphicFramePr>
            <a:graphicFrameLocks noChangeAspect="1"/>
          </p:cNvGraphicFramePr>
          <p:nvPr/>
        </p:nvGraphicFramePr>
        <p:xfrm>
          <a:off x="1692275" y="4941888"/>
          <a:ext cx="5400675" cy="528637"/>
        </p:xfrm>
        <a:graphic>
          <a:graphicData uri="http://schemas.openxmlformats.org/presentationml/2006/ole">
            <mc:AlternateContent xmlns:mc="http://schemas.openxmlformats.org/markup-compatibility/2006">
              <mc:Choice xmlns:v="urn:schemas-microsoft-com:vml" Requires="v">
                <p:oleObj spid="_x0000_s47113" name="数式" r:id="rId10" imgW="2209680" imgH="215640" progId="Equation.3">
                  <p:embed/>
                </p:oleObj>
              </mc:Choice>
              <mc:Fallback>
                <p:oleObj name="数式" r:id="rId10" imgW="2209680" imgH="21564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2275" y="4941888"/>
                        <a:ext cx="5400675"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908050"/>
            <a:ext cx="8229600" cy="5218113"/>
          </a:xfrm>
        </p:spPr>
        <p:txBody>
          <a:bodyPr/>
          <a:lstStyle/>
          <a:p>
            <a:pPr eaLnBrk="1" hangingPunct="1">
              <a:buFontTx/>
              <a:buNone/>
            </a:pPr>
            <a:r>
              <a:rPr lang="ja-JP" altLang="en-US" sz="2400" smtClean="0">
                <a:solidFill>
                  <a:schemeClr val="accent2"/>
                </a:solidFill>
              </a:rPr>
              <a:t>（</a:t>
            </a:r>
            <a:r>
              <a:rPr lang="en-US" altLang="ja-JP" sz="2400" smtClean="0">
                <a:solidFill>
                  <a:schemeClr val="accent2"/>
                </a:solidFill>
              </a:rPr>
              <a:t>i</a:t>
            </a:r>
            <a:r>
              <a:rPr lang="ja-JP" altLang="en-US" sz="2400" smtClean="0">
                <a:solidFill>
                  <a:schemeClr val="accent2"/>
                </a:solidFill>
              </a:rPr>
              <a:t>ｖ</a:t>
            </a:r>
            <a:r>
              <a:rPr lang="en-US" altLang="ja-JP" sz="2400" smtClean="0">
                <a:solidFill>
                  <a:schemeClr val="accent2"/>
                </a:solidFill>
              </a:rPr>
              <a:t>) </a:t>
            </a:r>
            <a:r>
              <a:rPr lang="ja-JP" altLang="en-US" sz="2400" smtClean="0">
                <a:solidFill>
                  <a:schemeClr val="accent2"/>
                </a:solidFill>
              </a:rPr>
              <a:t>強劣加法性（</a:t>
            </a:r>
            <a:r>
              <a:rPr lang="en-US" altLang="ja-JP" sz="2400" smtClean="0">
                <a:solidFill>
                  <a:schemeClr val="accent2"/>
                </a:solidFill>
              </a:rPr>
              <a:t>Strong Subadditivity)</a:t>
            </a:r>
          </a:p>
          <a:p>
            <a:pPr eaLnBrk="1" hangingPunct="1">
              <a:buFontTx/>
              <a:buNone/>
            </a:pPr>
            <a:r>
              <a:rPr lang="en-US" altLang="ja-JP" sz="1800" smtClean="0">
                <a:solidFill>
                  <a:srgbClr val="CC6600"/>
                </a:solidFill>
              </a:rPr>
              <a:t>                             </a:t>
            </a:r>
            <a:r>
              <a:rPr lang="ja-JP" altLang="en-US" sz="1800" smtClean="0">
                <a:solidFill>
                  <a:srgbClr val="CC6600"/>
                </a:solidFill>
              </a:rPr>
              <a:t>　</a:t>
            </a:r>
            <a:r>
              <a:rPr lang="en-US" altLang="ja-JP" sz="1800" smtClean="0">
                <a:solidFill>
                  <a:srgbClr val="CC6600"/>
                </a:solidFill>
              </a:rPr>
              <a:t>[Lieb-Ruskai 73’ ;  See also Nielsen-Chuang’ text book 00’]</a:t>
            </a:r>
          </a:p>
          <a:p>
            <a:pPr eaLnBrk="1" hangingPunct="1">
              <a:buFontTx/>
              <a:buNone/>
            </a:pPr>
            <a:endParaRPr lang="en-US" altLang="ja-JP" sz="2000" b="1" smtClean="0">
              <a:solidFill>
                <a:schemeClr val="accent2"/>
              </a:solidFill>
            </a:endParaRPr>
          </a:p>
          <a:p>
            <a:pPr eaLnBrk="1" hangingPunct="1">
              <a:buFontTx/>
              <a:buNone/>
            </a:pPr>
            <a:endParaRPr lang="en-US" altLang="ja-JP" sz="2000" b="1" smtClean="0">
              <a:solidFill>
                <a:schemeClr val="accent2"/>
              </a:solidFill>
            </a:endParaRPr>
          </a:p>
          <a:p>
            <a:pPr eaLnBrk="1" hangingPunct="1">
              <a:buFontTx/>
              <a:buNone/>
            </a:pPr>
            <a:endParaRPr lang="en-US" altLang="ja-JP" sz="2000" b="1" smtClean="0">
              <a:solidFill>
                <a:schemeClr val="accent2"/>
              </a:solidFill>
            </a:endParaRPr>
          </a:p>
          <a:p>
            <a:pPr eaLnBrk="1" hangingPunct="1">
              <a:buFontTx/>
              <a:buNone/>
            </a:pPr>
            <a:endParaRPr lang="en-US" altLang="ja-JP" sz="2000" b="1" smtClean="0">
              <a:solidFill>
                <a:schemeClr val="accent2"/>
              </a:solidFill>
            </a:endParaRPr>
          </a:p>
          <a:p>
            <a:pPr eaLnBrk="1" hangingPunct="1">
              <a:buFontTx/>
              <a:buNone/>
            </a:pPr>
            <a:endParaRPr lang="en-US" altLang="ja-JP" sz="2000" b="1" smtClean="0">
              <a:solidFill>
                <a:schemeClr val="accent2"/>
              </a:solidFill>
            </a:endParaRPr>
          </a:p>
          <a:p>
            <a:pPr eaLnBrk="1" hangingPunct="1">
              <a:buFontTx/>
              <a:buNone/>
            </a:pPr>
            <a:r>
              <a:rPr lang="en-US" altLang="ja-JP" sz="2000" b="1" smtClean="0">
                <a:solidFill>
                  <a:schemeClr val="accent2"/>
                </a:solidFill>
              </a:rPr>
              <a:t>                          </a:t>
            </a:r>
            <a:r>
              <a:rPr lang="ja-JP" altLang="en-US" sz="2000" smtClean="0">
                <a:solidFill>
                  <a:schemeClr val="accent2"/>
                </a:solidFill>
              </a:rPr>
              <a:t>ある種の凸性</a:t>
            </a:r>
            <a:r>
              <a:rPr lang="en-US" altLang="ja-JP" sz="2000" smtClean="0">
                <a:solidFill>
                  <a:schemeClr val="accent2"/>
                </a:solidFill>
              </a:rPr>
              <a:t>(Concavity)</a:t>
            </a:r>
            <a:r>
              <a:rPr lang="ja-JP" altLang="en-US" sz="2000" smtClean="0">
                <a:solidFill>
                  <a:schemeClr val="accent2"/>
                </a:solidFill>
              </a:rPr>
              <a:t>を表す</a:t>
            </a:r>
          </a:p>
          <a:p>
            <a:pPr eaLnBrk="1" hangingPunct="1">
              <a:buFontTx/>
              <a:buNone/>
            </a:pPr>
            <a:endParaRPr lang="en-US" altLang="ja-JP" sz="2000" smtClean="0">
              <a:solidFill>
                <a:schemeClr val="accent2"/>
              </a:solidFill>
            </a:endParaRPr>
          </a:p>
        </p:txBody>
      </p:sp>
      <p:graphicFrame>
        <p:nvGraphicFramePr>
          <p:cNvPr id="8194" name="Object 4"/>
          <p:cNvGraphicFramePr>
            <a:graphicFrameLocks noChangeAspect="1"/>
          </p:cNvGraphicFramePr>
          <p:nvPr/>
        </p:nvGraphicFramePr>
        <p:xfrm>
          <a:off x="1979613" y="2420938"/>
          <a:ext cx="4537075" cy="622300"/>
        </p:xfrm>
        <a:graphic>
          <a:graphicData uri="http://schemas.openxmlformats.org/presentationml/2006/ole">
            <mc:AlternateContent xmlns:mc="http://schemas.openxmlformats.org/markup-compatibility/2006">
              <mc:Choice xmlns:v="urn:schemas-microsoft-com:vml" Requires="v">
                <p:oleObj spid="_x0000_s48131" name="数式" r:id="rId4" imgW="1726920" imgH="228600" progId="Equation.3">
                  <p:embed/>
                </p:oleObj>
              </mc:Choice>
              <mc:Fallback>
                <p:oleObj name="数式" r:id="rId4" imgW="172692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20938"/>
                        <a:ext cx="453707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9"/>
          <p:cNvSpPr>
            <a:spLocks noChangeArrowheads="1"/>
          </p:cNvSpPr>
          <p:nvPr/>
        </p:nvSpPr>
        <p:spPr bwMode="auto">
          <a:xfrm>
            <a:off x="1763713" y="2276475"/>
            <a:ext cx="4895850" cy="865188"/>
          </a:xfrm>
          <a:prstGeom prst="rect">
            <a:avLst/>
          </a:prstGeom>
          <a:noFill/>
          <a:ln w="25400">
            <a:solidFill>
              <a:srgbClr val="00FF00"/>
            </a:solidFill>
            <a:miter lim="800000"/>
            <a:headEnd/>
            <a:tailEnd/>
          </a:ln>
        </p:spPr>
        <p:txBody>
          <a:bodyPr wrap="none" anchor="ctr"/>
          <a:lstStyle/>
          <a:p>
            <a:endParaRPr lang="ja-JP" altLang="en-US"/>
          </a:p>
        </p:txBody>
      </p:sp>
      <p:grpSp>
        <p:nvGrpSpPr>
          <p:cNvPr id="2" name="Group 16"/>
          <p:cNvGrpSpPr>
            <a:grpSpLocks/>
          </p:cNvGrpSpPr>
          <p:nvPr/>
        </p:nvGrpSpPr>
        <p:grpSpPr bwMode="auto">
          <a:xfrm>
            <a:off x="1979613" y="4437063"/>
            <a:ext cx="4535487" cy="1873250"/>
            <a:chOff x="1066" y="2387"/>
            <a:chExt cx="3538" cy="1316"/>
          </a:xfrm>
        </p:grpSpPr>
        <p:sp>
          <p:nvSpPr>
            <p:cNvPr id="8198" name="Rectangle 5"/>
            <p:cNvSpPr>
              <a:spLocks noChangeArrowheads="1"/>
            </p:cNvSpPr>
            <p:nvPr/>
          </p:nvSpPr>
          <p:spPr bwMode="auto">
            <a:xfrm>
              <a:off x="1066" y="2387"/>
              <a:ext cx="3538" cy="1316"/>
            </a:xfrm>
            <a:prstGeom prst="rect">
              <a:avLst/>
            </a:prstGeom>
            <a:noFill/>
            <a:ln w="25400">
              <a:solidFill>
                <a:srgbClr val="993300"/>
              </a:solidFill>
              <a:miter lim="800000"/>
              <a:headEnd/>
              <a:tailEnd/>
            </a:ln>
          </p:spPr>
          <p:txBody>
            <a:bodyPr wrap="none" anchor="ctr"/>
            <a:lstStyle/>
            <a:p>
              <a:endParaRPr lang="ja-JP" altLang="en-US"/>
            </a:p>
          </p:txBody>
        </p:sp>
        <p:sp>
          <p:nvSpPr>
            <p:cNvPr id="8199" name="Oval 6"/>
            <p:cNvSpPr>
              <a:spLocks noChangeArrowheads="1"/>
            </p:cNvSpPr>
            <p:nvPr/>
          </p:nvSpPr>
          <p:spPr bwMode="auto">
            <a:xfrm>
              <a:off x="1610" y="2569"/>
              <a:ext cx="2541" cy="998"/>
            </a:xfrm>
            <a:prstGeom prst="ellipse">
              <a:avLst/>
            </a:prstGeom>
            <a:solidFill>
              <a:srgbClr val="00FFFF">
                <a:alpha val="23137"/>
              </a:srgbClr>
            </a:solidFill>
            <a:ln w="25400">
              <a:solidFill>
                <a:srgbClr val="FF0000"/>
              </a:solidFill>
              <a:round/>
              <a:headEnd/>
              <a:tailEnd/>
            </a:ln>
          </p:spPr>
          <p:txBody>
            <a:bodyPr wrap="none" anchor="ctr"/>
            <a:lstStyle/>
            <a:p>
              <a:endParaRPr lang="ja-JP" altLang="en-US"/>
            </a:p>
          </p:txBody>
        </p:sp>
        <p:sp>
          <p:nvSpPr>
            <p:cNvPr id="8200" name="Oval 7"/>
            <p:cNvSpPr>
              <a:spLocks noChangeArrowheads="1"/>
            </p:cNvSpPr>
            <p:nvPr/>
          </p:nvSpPr>
          <p:spPr bwMode="auto">
            <a:xfrm>
              <a:off x="2608" y="2886"/>
              <a:ext cx="590" cy="317"/>
            </a:xfrm>
            <a:prstGeom prst="ellipse">
              <a:avLst/>
            </a:prstGeom>
            <a:solidFill>
              <a:srgbClr val="99CC00">
                <a:alpha val="27058"/>
              </a:srgbClr>
            </a:solidFill>
            <a:ln w="25400">
              <a:solidFill>
                <a:srgbClr val="FF0000"/>
              </a:solidFill>
              <a:round/>
              <a:headEnd/>
              <a:tailEnd/>
            </a:ln>
          </p:spPr>
          <p:txBody>
            <a:bodyPr wrap="none" anchor="ctr"/>
            <a:lstStyle/>
            <a:p>
              <a:endParaRPr lang="ja-JP" altLang="en-US"/>
            </a:p>
          </p:txBody>
        </p:sp>
        <p:sp>
          <p:nvSpPr>
            <p:cNvPr id="8201" name="Oval 8"/>
            <p:cNvSpPr>
              <a:spLocks noChangeArrowheads="1"/>
            </p:cNvSpPr>
            <p:nvPr/>
          </p:nvSpPr>
          <p:spPr bwMode="auto">
            <a:xfrm>
              <a:off x="2019" y="2750"/>
              <a:ext cx="1769" cy="590"/>
            </a:xfrm>
            <a:prstGeom prst="ellipse">
              <a:avLst/>
            </a:prstGeom>
            <a:solidFill>
              <a:srgbClr val="FF9900">
                <a:alpha val="23137"/>
              </a:srgbClr>
            </a:solidFill>
            <a:ln w="25400">
              <a:solidFill>
                <a:srgbClr val="FF0000"/>
              </a:solidFill>
              <a:round/>
              <a:headEnd/>
              <a:tailEnd/>
            </a:ln>
          </p:spPr>
          <p:txBody>
            <a:bodyPr wrap="none" anchor="ctr"/>
            <a:lstStyle/>
            <a:p>
              <a:endParaRPr lang="ja-JP" altLang="en-US"/>
            </a:p>
          </p:txBody>
        </p:sp>
        <p:sp>
          <p:nvSpPr>
            <p:cNvPr id="8202" name="Text Box 10"/>
            <p:cNvSpPr txBox="1">
              <a:spLocks noChangeArrowheads="1"/>
            </p:cNvSpPr>
            <p:nvPr/>
          </p:nvSpPr>
          <p:spPr bwMode="auto">
            <a:xfrm>
              <a:off x="2291" y="2932"/>
              <a:ext cx="262" cy="258"/>
            </a:xfrm>
            <a:prstGeom prst="rect">
              <a:avLst/>
            </a:prstGeom>
            <a:noFill/>
            <a:ln w="9525">
              <a:noFill/>
              <a:miter lim="800000"/>
              <a:headEnd/>
              <a:tailEnd/>
            </a:ln>
          </p:spPr>
          <p:txBody>
            <a:bodyPr wrap="none">
              <a:spAutoFit/>
            </a:bodyPr>
            <a:lstStyle/>
            <a:p>
              <a:r>
                <a:rPr lang="en-US" altLang="ja-JP"/>
                <a:t>B</a:t>
              </a:r>
            </a:p>
          </p:txBody>
        </p:sp>
        <p:sp>
          <p:nvSpPr>
            <p:cNvPr id="8203" name="Rectangle 11"/>
            <p:cNvSpPr>
              <a:spLocks noChangeArrowheads="1"/>
            </p:cNvSpPr>
            <p:nvPr/>
          </p:nvSpPr>
          <p:spPr bwMode="auto">
            <a:xfrm>
              <a:off x="2790" y="2932"/>
              <a:ext cx="262" cy="258"/>
            </a:xfrm>
            <a:prstGeom prst="rect">
              <a:avLst/>
            </a:prstGeom>
            <a:noFill/>
            <a:ln w="9525">
              <a:noFill/>
              <a:miter lim="800000"/>
              <a:headEnd/>
              <a:tailEnd/>
            </a:ln>
          </p:spPr>
          <p:txBody>
            <a:bodyPr wrap="none">
              <a:spAutoFit/>
            </a:bodyPr>
            <a:lstStyle/>
            <a:p>
              <a:r>
                <a:rPr lang="en-US" altLang="ja-JP"/>
                <a:t>A</a:t>
              </a:r>
            </a:p>
          </p:txBody>
        </p:sp>
        <p:sp>
          <p:nvSpPr>
            <p:cNvPr id="8204" name="Rectangle 12"/>
            <p:cNvSpPr>
              <a:spLocks noChangeArrowheads="1"/>
            </p:cNvSpPr>
            <p:nvPr/>
          </p:nvSpPr>
          <p:spPr bwMode="auto">
            <a:xfrm>
              <a:off x="1747" y="2932"/>
              <a:ext cx="212" cy="258"/>
            </a:xfrm>
            <a:prstGeom prst="rect">
              <a:avLst/>
            </a:prstGeom>
            <a:noFill/>
            <a:ln w="9525">
              <a:noFill/>
              <a:miter lim="800000"/>
              <a:headEnd/>
              <a:tailEnd/>
            </a:ln>
          </p:spPr>
          <p:txBody>
            <a:bodyPr>
              <a:spAutoFit/>
            </a:bodyPr>
            <a:lstStyle/>
            <a:p>
              <a:r>
                <a:rPr lang="en-US" altLang="ja-JP"/>
                <a:t>C</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body" idx="1"/>
          </p:nvPr>
        </p:nvSpPr>
        <p:spPr>
          <a:xfrm>
            <a:off x="457200" y="476250"/>
            <a:ext cx="8229600" cy="6121400"/>
          </a:xfrm>
        </p:spPr>
        <p:txBody>
          <a:bodyPr/>
          <a:lstStyle/>
          <a:p>
            <a:pPr eaLnBrk="1" hangingPunct="1">
              <a:buFontTx/>
              <a:buNone/>
            </a:pPr>
            <a:r>
              <a:rPr lang="ja-JP" altLang="en-US" sz="2400" u="sng" dirty="0" smtClean="0">
                <a:solidFill>
                  <a:srgbClr val="990033"/>
                </a:solidFill>
              </a:rPr>
              <a:t>コメント</a:t>
            </a:r>
            <a:r>
              <a:rPr lang="en-US" altLang="ja-JP" sz="2400" u="sng" dirty="0" smtClean="0">
                <a:solidFill>
                  <a:srgbClr val="990033"/>
                </a:solidFill>
              </a:rPr>
              <a:t>(3) </a:t>
            </a:r>
            <a:r>
              <a:rPr lang="ja-JP" altLang="en-US" sz="2400" u="sng" dirty="0" smtClean="0">
                <a:solidFill>
                  <a:srgbClr val="990033"/>
                </a:solidFill>
              </a:rPr>
              <a:t>強劣加法性の</a:t>
            </a:r>
            <a:r>
              <a:rPr lang="en-US" altLang="ja-JP" sz="2400" u="sng" dirty="0" err="1" smtClean="0">
                <a:solidFill>
                  <a:srgbClr val="990033"/>
                </a:solidFill>
              </a:rPr>
              <a:t>AdS</a:t>
            </a:r>
            <a:r>
              <a:rPr lang="en-US" altLang="ja-JP" sz="2400" u="sng" dirty="0" smtClean="0">
                <a:solidFill>
                  <a:srgbClr val="990033"/>
                </a:solidFill>
              </a:rPr>
              <a:t>/CFT</a:t>
            </a:r>
            <a:r>
              <a:rPr lang="ja-JP" altLang="en-US" sz="2400" u="sng" dirty="0" smtClean="0">
                <a:solidFill>
                  <a:srgbClr val="990033"/>
                </a:solidFill>
              </a:rPr>
              <a:t>による証明</a:t>
            </a:r>
            <a:r>
              <a:rPr lang="ja-JP" altLang="en-US" sz="3600" dirty="0" smtClean="0">
                <a:solidFill>
                  <a:srgbClr val="800080"/>
                </a:solidFill>
              </a:rPr>
              <a:t>              </a:t>
            </a:r>
          </a:p>
          <a:p>
            <a:pPr eaLnBrk="1" hangingPunct="1">
              <a:buFontTx/>
              <a:buNone/>
            </a:pPr>
            <a:r>
              <a:rPr lang="ja-JP" altLang="en-US" sz="3600" dirty="0" smtClean="0">
                <a:solidFill>
                  <a:srgbClr val="800080"/>
                </a:solidFill>
              </a:rPr>
              <a:t>　　　　　　　　　　　　　　　</a:t>
            </a:r>
            <a:r>
              <a:rPr lang="en-US" altLang="ja-JP" sz="1800" dirty="0" smtClean="0">
                <a:solidFill>
                  <a:srgbClr val="CC6600"/>
                </a:solidFill>
              </a:rPr>
              <a:t>[07’ </a:t>
            </a:r>
            <a:r>
              <a:rPr lang="en-US" altLang="ja-JP" sz="1800" dirty="0" err="1" smtClean="0">
                <a:solidFill>
                  <a:srgbClr val="CC6600"/>
                </a:solidFill>
              </a:rPr>
              <a:t>Headrick</a:t>
            </a:r>
            <a:r>
              <a:rPr lang="en-US" altLang="ja-JP" sz="1800" dirty="0" smtClean="0">
                <a:solidFill>
                  <a:srgbClr val="CC6600"/>
                </a:solidFill>
              </a:rPr>
              <a:t>-TT, 06’ Hirata-TT]</a:t>
            </a:r>
            <a:endParaRPr lang="en-US" altLang="ja-JP" sz="1800" u="sng" dirty="0" smtClean="0">
              <a:solidFill>
                <a:srgbClr val="CC6600"/>
              </a:solidFill>
            </a:endParaRPr>
          </a:p>
          <a:p>
            <a:pPr eaLnBrk="1" hangingPunct="1">
              <a:buFontTx/>
              <a:buNone/>
            </a:pPr>
            <a:endParaRPr lang="en-US" altLang="ja-JP" sz="1800" dirty="0" smtClean="0">
              <a:solidFill>
                <a:srgbClr val="CC6600"/>
              </a:solidFill>
            </a:endParaRPr>
          </a:p>
          <a:p>
            <a:pPr eaLnBrk="1" hangingPunct="1">
              <a:buFontTx/>
              <a:buNone/>
            </a:pPr>
            <a:endParaRPr lang="en-US" altLang="ja-JP" sz="5400" dirty="0" smtClean="0"/>
          </a:p>
          <a:p>
            <a:pPr eaLnBrk="1" hangingPunct="1">
              <a:buFontTx/>
              <a:buNone/>
            </a:pPr>
            <a:endParaRPr lang="en-US" altLang="ja-JP" sz="5400" dirty="0" smtClean="0"/>
          </a:p>
        </p:txBody>
      </p:sp>
      <p:graphicFrame>
        <p:nvGraphicFramePr>
          <p:cNvPr id="20482" name="Object 27"/>
          <p:cNvGraphicFramePr>
            <a:graphicFrameLocks noChangeAspect="1"/>
          </p:cNvGraphicFramePr>
          <p:nvPr/>
        </p:nvGraphicFramePr>
        <p:xfrm>
          <a:off x="4211638" y="2133600"/>
          <a:ext cx="4970462" cy="622300"/>
        </p:xfrm>
        <a:graphic>
          <a:graphicData uri="http://schemas.openxmlformats.org/presentationml/2006/ole">
            <mc:AlternateContent xmlns:mc="http://schemas.openxmlformats.org/markup-compatibility/2006">
              <mc:Choice xmlns:v="urn:schemas-microsoft-com:vml" Requires="v">
                <p:oleObj spid="_x0000_s55302" name="数式" r:id="rId4" imgW="1892160" imgH="228600" progId="Equation.3">
                  <p:embed/>
                </p:oleObj>
              </mc:Choice>
              <mc:Fallback>
                <p:oleObj name="数式" r:id="rId4" imgW="1892160" imgH="228600"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2133600"/>
                        <a:ext cx="497046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3"/>
          <p:cNvGrpSpPr>
            <a:grpSpLocks/>
          </p:cNvGrpSpPr>
          <p:nvPr/>
        </p:nvGrpSpPr>
        <p:grpSpPr bwMode="auto">
          <a:xfrm>
            <a:off x="395288" y="1557338"/>
            <a:ext cx="3671887" cy="1584325"/>
            <a:chOff x="249" y="1389"/>
            <a:chExt cx="2314" cy="778"/>
          </a:xfrm>
        </p:grpSpPr>
        <p:sp>
          <p:nvSpPr>
            <p:cNvPr id="20509" name="Line 32"/>
            <p:cNvSpPr>
              <a:spLocks noChangeShapeType="1"/>
            </p:cNvSpPr>
            <p:nvPr/>
          </p:nvSpPr>
          <p:spPr bwMode="auto">
            <a:xfrm>
              <a:off x="483" y="1389"/>
              <a:ext cx="1" cy="754"/>
            </a:xfrm>
            <a:prstGeom prst="line">
              <a:avLst/>
            </a:prstGeom>
            <a:noFill/>
            <a:ln w="25400">
              <a:solidFill>
                <a:schemeClr val="tx1"/>
              </a:solidFill>
              <a:round/>
              <a:headEnd/>
              <a:tailEnd/>
            </a:ln>
          </p:spPr>
          <p:txBody>
            <a:bodyPr/>
            <a:lstStyle/>
            <a:p>
              <a:endParaRPr lang="ja-JP" altLang="en-US"/>
            </a:p>
          </p:txBody>
        </p:sp>
        <p:sp>
          <p:nvSpPr>
            <p:cNvPr id="20510" name="Freeform 33"/>
            <p:cNvSpPr>
              <a:spLocks/>
            </p:cNvSpPr>
            <p:nvPr/>
          </p:nvSpPr>
          <p:spPr bwMode="auto">
            <a:xfrm>
              <a:off x="483" y="1509"/>
              <a:ext cx="308" cy="345"/>
            </a:xfrm>
            <a:custGeom>
              <a:avLst/>
              <a:gdLst>
                <a:gd name="T0" fmla="*/ 0 w 272"/>
                <a:gd name="T1" fmla="*/ 0 h 635"/>
                <a:gd name="T2" fmla="*/ 263 w 272"/>
                <a:gd name="T3" fmla="*/ 15 h 635"/>
                <a:gd name="T4" fmla="*/ 395 w 272"/>
                <a:gd name="T5" fmla="*/ 43 h 635"/>
                <a:gd name="T6" fmla="*/ 263 w 272"/>
                <a:gd name="T7" fmla="*/ 80 h 635"/>
                <a:gd name="T8" fmla="*/ 0 w 272"/>
                <a:gd name="T9" fmla="*/ 102 h 635"/>
                <a:gd name="T10" fmla="*/ 0 60000 65536"/>
                <a:gd name="T11" fmla="*/ 0 60000 65536"/>
                <a:gd name="T12" fmla="*/ 0 60000 65536"/>
                <a:gd name="T13" fmla="*/ 0 60000 65536"/>
                <a:gd name="T14" fmla="*/ 0 60000 65536"/>
                <a:gd name="T15" fmla="*/ 0 w 272"/>
                <a:gd name="T16" fmla="*/ 0 h 635"/>
                <a:gd name="T17" fmla="*/ 272 w 272"/>
                <a:gd name="T18" fmla="*/ 635 h 635"/>
              </a:gdLst>
              <a:ahLst/>
              <a:cxnLst>
                <a:cxn ang="T10">
                  <a:pos x="T0" y="T1"/>
                </a:cxn>
                <a:cxn ang="T11">
                  <a:pos x="T2" y="T3"/>
                </a:cxn>
                <a:cxn ang="T12">
                  <a:pos x="T4" y="T5"/>
                </a:cxn>
                <a:cxn ang="T13">
                  <a:pos x="T6" y="T7"/>
                </a:cxn>
                <a:cxn ang="T14">
                  <a:pos x="T8" y="T9"/>
                </a:cxn>
              </a:cxnLst>
              <a:rect l="T15" t="T16" r="T17" b="T18"/>
              <a:pathLst>
                <a:path w="272" h="635">
                  <a:moveTo>
                    <a:pt x="0" y="0"/>
                  </a:moveTo>
                  <a:cubicBezTo>
                    <a:pt x="68" y="23"/>
                    <a:pt x="136" y="46"/>
                    <a:pt x="181" y="91"/>
                  </a:cubicBezTo>
                  <a:cubicBezTo>
                    <a:pt x="226" y="136"/>
                    <a:pt x="272" y="204"/>
                    <a:pt x="272" y="272"/>
                  </a:cubicBezTo>
                  <a:cubicBezTo>
                    <a:pt x="272" y="340"/>
                    <a:pt x="226" y="439"/>
                    <a:pt x="181" y="499"/>
                  </a:cubicBezTo>
                  <a:cubicBezTo>
                    <a:pt x="136" y="559"/>
                    <a:pt x="30" y="612"/>
                    <a:pt x="0" y="635"/>
                  </a:cubicBezTo>
                </a:path>
              </a:pathLst>
            </a:custGeom>
            <a:noFill/>
            <a:ln w="38100">
              <a:solidFill>
                <a:srgbClr val="CC0000"/>
              </a:solidFill>
              <a:round/>
              <a:headEnd/>
              <a:tailEnd/>
            </a:ln>
          </p:spPr>
          <p:txBody>
            <a:bodyPr/>
            <a:lstStyle/>
            <a:p>
              <a:endParaRPr lang="ja-JP" altLang="en-US"/>
            </a:p>
          </p:txBody>
        </p:sp>
        <p:sp>
          <p:nvSpPr>
            <p:cNvPr id="20511" name="Freeform 34"/>
            <p:cNvSpPr>
              <a:spLocks/>
            </p:cNvSpPr>
            <p:nvPr/>
          </p:nvSpPr>
          <p:spPr bwMode="auto">
            <a:xfrm>
              <a:off x="483" y="1724"/>
              <a:ext cx="308" cy="344"/>
            </a:xfrm>
            <a:custGeom>
              <a:avLst/>
              <a:gdLst>
                <a:gd name="T0" fmla="*/ 0 w 272"/>
                <a:gd name="T1" fmla="*/ 0 h 635"/>
                <a:gd name="T2" fmla="*/ 263 w 272"/>
                <a:gd name="T3" fmla="*/ 15 h 635"/>
                <a:gd name="T4" fmla="*/ 395 w 272"/>
                <a:gd name="T5" fmla="*/ 43 h 635"/>
                <a:gd name="T6" fmla="*/ 263 w 272"/>
                <a:gd name="T7" fmla="*/ 79 h 635"/>
                <a:gd name="T8" fmla="*/ 0 w 272"/>
                <a:gd name="T9" fmla="*/ 101 h 635"/>
                <a:gd name="T10" fmla="*/ 0 60000 65536"/>
                <a:gd name="T11" fmla="*/ 0 60000 65536"/>
                <a:gd name="T12" fmla="*/ 0 60000 65536"/>
                <a:gd name="T13" fmla="*/ 0 60000 65536"/>
                <a:gd name="T14" fmla="*/ 0 60000 65536"/>
                <a:gd name="T15" fmla="*/ 0 w 272"/>
                <a:gd name="T16" fmla="*/ 0 h 635"/>
                <a:gd name="T17" fmla="*/ 272 w 272"/>
                <a:gd name="T18" fmla="*/ 635 h 635"/>
              </a:gdLst>
              <a:ahLst/>
              <a:cxnLst>
                <a:cxn ang="T10">
                  <a:pos x="T0" y="T1"/>
                </a:cxn>
                <a:cxn ang="T11">
                  <a:pos x="T2" y="T3"/>
                </a:cxn>
                <a:cxn ang="T12">
                  <a:pos x="T4" y="T5"/>
                </a:cxn>
                <a:cxn ang="T13">
                  <a:pos x="T6" y="T7"/>
                </a:cxn>
                <a:cxn ang="T14">
                  <a:pos x="T8" y="T9"/>
                </a:cxn>
              </a:cxnLst>
              <a:rect l="T15" t="T16" r="T17" b="T18"/>
              <a:pathLst>
                <a:path w="272" h="635">
                  <a:moveTo>
                    <a:pt x="0" y="0"/>
                  </a:moveTo>
                  <a:cubicBezTo>
                    <a:pt x="68" y="23"/>
                    <a:pt x="136" y="46"/>
                    <a:pt x="181" y="91"/>
                  </a:cubicBezTo>
                  <a:cubicBezTo>
                    <a:pt x="226" y="136"/>
                    <a:pt x="272" y="204"/>
                    <a:pt x="272" y="272"/>
                  </a:cubicBezTo>
                  <a:cubicBezTo>
                    <a:pt x="272" y="340"/>
                    <a:pt x="226" y="439"/>
                    <a:pt x="181" y="499"/>
                  </a:cubicBezTo>
                  <a:cubicBezTo>
                    <a:pt x="136" y="559"/>
                    <a:pt x="30" y="612"/>
                    <a:pt x="0" y="635"/>
                  </a:cubicBezTo>
                </a:path>
              </a:pathLst>
            </a:custGeom>
            <a:noFill/>
            <a:ln w="38100">
              <a:solidFill>
                <a:srgbClr val="000080"/>
              </a:solidFill>
              <a:round/>
              <a:headEnd/>
              <a:tailEnd/>
            </a:ln>
          </p:spPr>
          <p:txBody>
            <a:bodyPr/>
            <a:lstStyle/>
            <a:p>
              <a:endParaRPr lang="ja-JP" altLang="en-US"/>
            </a:p>
          </p:txBody>
        </p:sp>
        <p:sp>
          <p:nvSpPr>
            <p:cNvPr id="20512" name="Text Box 35"/>
            <p:cNvSpPr txBox="1">
              <a:spLocks noChangeArrowheads="1"/>
            </p:cNvSpPr>
            <p:nvPr/>
          </p:nvSpPr>
          <p:spPr bwMode="auto">
            <a:xfrm>
              <a:off x="249" y="1480"/>
              <a:ext cx="244" cy="225"/>
            </a:xfrm>
            <a:prstGeom prst="rect">
              <a:avLst/>
            </a:prstGeom>
            <a:noFill/>
            <a:ln w="9525">
              <a:noFill/>
              <a:miter lim="800000"/>
              <a:headEnd/>
              <a:tailEnd/>
            </a:ln>
          </p:spPr>
          <p:txBody>
            <a:bodyPr wrap="none">
              <a:spAutoFit/>
            </a:bodyPr>
            <a:lstStyle/>
            <a:p>
              <a:r>
                <a:rPr lang="en-US" altLang="ja-JP" sz="2400">
                  <a:solidFill>
                    <a:srgbClr val="006600"/>
                  </a:solidFill>
                </a:rPr>
                <a:t>A</a:t>
              </a:r>
            </a:p>
          </p:txBody>
        </p:sp>
        <p:sp>
          <p:nvSpPr>
            <p:cNvPr id="20513" name="Rectangle 36"/>
            <p:cNvSpPr>
              <a:spLocks noChangeArrowheads="1"/>
            </p:cNvSpPr>
            <p:nvPr/>
          </p:nvSpPr>
          <p:spPr bwMode="auto">
            <a:xfrm>
              <a:off x="249" y="1661"/>
              <a:ext cx="244" cy="225"/>
            </a:xfrm>
            <a:prstGeom prst="rect">
              <a:avLst/>
            </a:prstGeom>
            <a:noFill/>
            <a:ln w="9525">
              <a:noFill/>
              <a:miter lim="800000"/>
              <a:headEnd/>
              <a:tailEnd/>
            </a:ln>
          </p:spPr>
          <p:txBody>
            <a:bodyPr wrap="none">
              <a:spAutoFit/>
            </a:bodyPr>
            <a:lstStyle/>
            <a:p>
              <a:r>
                <a:rPr lang="en-US" altLang="ja-JP" sz="2400">
                  <a:solidFill>
                    <a:srgbClr val="006600"/>
                  </a:solidFill>
                </a:rPr>
                <a:t>B</a:t>
              </a:r>
            </a:p>
          </p:txBody>
        </p:sp>
        <p:sp>
          <p:nvSpPr>
            <p:cNvPr id="20514" name="Rectangle 37"/>
            <p:cNvSpPr>
              <a:spLocks noChangeArrowheads="1"/>
            </p:cNvSpPr>
            <p:nvPr/>
          </p:nvSpPr>
          <p:spPr bwMode="auto">
            <a:xfrm>
              <a:off x="249" y="1842"/>
              <a:ext cx="255" cy="224"/>
            </a:xfrm>
            <a:prstGeom prst="rect">
              <a:avLst/>
            </a:prstGeom>
            <a:noFill/>
            <a:ln w="9525">
              <a:noFill/>
              <a:miter lim="800000"/>
              <a:headEnd/>
              <a:tailEnd/>
            </a:ln>
          </p:spPr>
          <p:txBody>
            <a:bodyPr wrap="none">
              <a:spAutoFit/>
            </a:bodyPr>
            <a:lstStyle/>
            <a:p>
              <a:r>
                <a:rPr lang="en-US" altLang="ja-JP" sz="2400">
                  <a:solidFill>
                    <a:srgbClr val="006600"/>
                  </a:solidFill>
                </a:rPr>
                <a:t>C</a:t>
              </a:r>
            </a:p>
          </p:txBody>
        </p:sp>
        <p:sp>
          <p:nvSpPr>
            <p:cNvPr id="20515" name="Text Box 38"/>
            <p:cNvSpPr txBox="1">
              <a:spLocks noChangeArrowheads="1"/>
            </p:cNvSpPr>
            <p:nvPr/>
          </p:nvSpPr>
          <p:spPr bwMode="auto">
            <a:xfrm>
              <a:off x="857" y="1690"/>
              <a:ext cx="228" cy="255"/>
            </a:xfrm>
            <a:prstGeom prst="rect">
              <a:avLst/>
            </a:prstGeom>
            <a:noFill/>
            <a:ln w="9525">
              <a:noFill/>
              <a:miter lim="800000"/>
              <a:headEnd/>
              <a:tailEnd/>
            </a:ln>
          </p:spPr>
          <p:txBody>
            <a:bodyPr>
              <a:spAutoFit/>
            </a:bodyPr>
            <a:lstStyle/>
            <a:p>
              <a:r>
                <a:rPr lang="en-US" altLang="ja-JP" sz="2800"/>
                <a:t>=</a:t>
              </a:r>
            </a:p>
          </p:txBody>
        </p:sp>
        <p:sp>
          <p:nvSpPr>
            <p:cNvPr id="20516" name="Line 39"/>
            <p:cNvSpPr>
              <a:spLocks noChangeShapeType="1"/>
            </p:cNvSpPr>
            <p:nvPr/>
          </p:nvSpPr>
          <p:spPr bwMode="auto">
            <a:xfrm>
              <a:off x="1317" y="1413"/>
              <a:ext cx="0" cy="754"/>
            </a:xfrm>
            <a:prstGeom prst="line">
              <a:avLst/>
            </a:prstGeom>
            <a:noFill/>
            <a:ln w="25400">
              <a:solidFill>
                <a:schemeClr val="tx1"/>
              </a:solidFill>
              <a:round/>
              <a:headEnd/>
              <a:tailEnd/>
            </a:ln>
          </p:spPr>
          <p:txBody>
            <a:bodyPr/>
            <a:lstStyle/>
            <a:p>
              <a:endParaRPr lang="ja-JP" altLang="en-US"/>
            </a:p>
          </p:txBody>
        </p:sp>
        <p:sp>
          <p:nvSpPr>
            <p:cNvPr id="20517" name="Text Box 40"/>
            <p:cNvSpPr txBox="1">
              <a:spLocks noChangeArrowheads="1"/>
            </p:cNvSpPr>
            <p:nvPr/>
          </p:nvSpPr>
          <p:spPr bwMode="auto">
            <a:xfrm>
              <a:off x="1073" y="1525"/>
              <a:ext cx="244" cy="224"/>
            </a:xfrm>
            <a:prstGeom prst="rect">
              <a:avLst/>
            </a:prstGeom>
            <a:noFill/>
            <a:ln w="9525">
              <a:noFill/>
              <a:miter lim="800000"/>
              <a:headEnd/>
              <a:tailEnd/>
            </a:ln>
          </p:spPr>
          <p:txBody>
            <a:bodyPr wrap="none">
              <a:spAutoFit/>
            </a:bodyPr>
            <a:lstStyle/>
            <a:p>
              <a:r>
                <a:rPr lang="en-US" altLang="ja-JP" sz="2400">
                  <a:solidFill>
                    <a:srgbClr val="006600"/>
                  </a:solidFill>
                </a:rPr>
                <a:t>A</a:t>
              </a:r>
            </a:p>
          </p:txBody>
        </p:sp>
        <p:sp>
          <p:nvSpPr>
            <p:cNvPr id="20518" name="Rectangle 41"/>
            <p:cNvSpPr>
              <a:spLocks noChangeArrowheads="1"/>
            </p:cNvSpPr>
            <p:nvPr/>
          </p:nvSpPr>
          <p:spPr bwMode="auto">
            <a:xfrm>
              <a:off x="1073" y="1706"/>
              <a:ext cx="244" cy="225"/>
            </a:xfrm>
            <a:prstGeom prst="rect">
              <a:avLst/>
            </a:prstGeom>
            <a:noFill/>
            <a:ln w="9525">
              <a:noFill/>
              <a:miter lim="800000"/>
              <a:headEnd/>
              <a:tailEnd/>
            </a:ln>
          </p:spPr>
          <p:txBody>
            <a:bodyPr wrap="none">
              <a:spAutoFit/>
            </a:bodyPr>
            <a:lstStyle/>
            <a:p>
              <a:r>
                <a:rPr lang="en-US" altLang="ja-JP" sz="2400">
                  <a:solidFill>
                    <a:srgbClr val="006600"/>
                  </a:solidFill>
                </a:rPr>
                <a:t>B</a:t>
              </a:r>
            </a:p>
          </p:txBody>
        </p:sp>
        <p:sp>
          <p:nvSpPr>
            <p:cNvPr id="20519" name="Rectangle 42"/>
            <p:cNvSpPr>
              <a:spLocks noChangeArrowheads="1"/>
            </p:cNvSpPr>
            <p:nvPr/>
          </p:nvSpPr>
          <p:spPr bwMode="auto">
            <a:xfrm>
              <a:off x="1073" y="1872"/>
              <a:ext cx="255" cy="225"/>
            </a:xfrm>
            <a:prstGeom prst="rect">
              <a:avLst/>
            </a:prstGeom>
            <a:noFill/>
            <a:ln w="9525">
              <a:noFill/>
              <a:miter lim="800000"/>
              <a:headEnd/>
              <a:tailEnd/>
            </a:ln>
          </p:spPr>
          <p:txBody>
            <a:bodyPr wrap="none">
              <a:spAutoFit/>
            </a:bodyPr>
            <a:lstStyle/>
            <a:p>
              <a:r>
                <a:rPr lang="en-US" altLang="ja-JP" sz="2400">
                  <a:solidFill>
                    <a:srgbClr val="006600"/>
                  </a:solidFill>
                </a:rPr>
                <a:t>C</a:t>
              </a:r>
            </a:p>
          </p:txBody>
        </p:sp>
        <p:sp>
          <p:nvSpPr>
            <p:cNvPr id="20520" name="Freeform 43"/>
            <p:cNvSpPr>
              <a:spLocks/>
            </p:cNvSpPr>
            <p:nvPr/>
          </p:nvSpPr>
          <p:spPr bwMode="auto">
            <a:xfrm>
              <a:off x="1317" y="1556"/>
              <a:ext cx="322" cy="540"/>
            </a:xfrm>
            <a:custGeom>
              <a:avLst/>
              <a:gdLst>
                <a:gd name="T0" fmla="*/ 0 w 427"/>
                <a:gd name="T1" fmla="*/ 0 h 1134"/>
                <a:gd name="T2" fmla="*/ 108 w 427"/>
                <a:gd name="T3" fmla="*/ 8 h 1134"/>
                <a:gd name="T4" fmla="*/ 175 w 427"/>
                <a:gd name="T5" fmla="*/ 24 h 1134"/>
                <a:gd name="T6" fmla="*/ 156 w 427"/>
                <a:gd name="T7" fmla="*/ 44 h 1134"/>
                <a:gd name="T8" fmla="*/ 115 w 427"/>
                <a:gd name="T9" fmla="*/ 57 h 1134"/>
                <a:gd name="T10" fmla="*/ 151 w 427"/>
                <a:gd name="T11" fmla="*/ 67 h 1134"/>
                <a:gd name="T12" fmla="*/ 175 w 427"/>
                <a:gd name="T13" fmla="*/ 83 h 1134"/>
                <a:gd name="T14" fmla="*/ 117 w 427"/>
                <a:gd name="T15" fmla="*/ 108 h 1134"/>
                <a:gd name="T16" fmla="*/ 59 w 427"/>
                <a:gd name="T17" fmla="*/ 118 h 1134"/>
                <a:gd name="T18" fmla="*/ 0 w 427"/>
                <a:gd name="T19" fmla="*/ 122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7"/>
                <a:gd name="T31" fmla="*/ 0 h 1134"/>
                <a:gd name="T32" fmla="*/ 427 w 427"/>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7" h="1134">
                  <a:moveTo>
                    <a:pt x="0" y="0"/>
                  </a:moveTo>
                  <a:cubicBezTo>
                    <a:pt x="42" y="12"/>
                    <a:pt x="183" y="33"/>
                    <a:pt x="251" y="71"/>
                  </a:cubicBezTo>
                  <a:cubicBezTo>
                    <a:pt x="319" y="109"/>
                    <a:pt x="389" y="171"/>
                    <a:pt x="408" y="227"/>
                  </a:cubicBezTo>
                  <a:cubicBezTo>
                    <a:pt x="427" y="283"/>
                    <a:pt x="386" y="358"/>
                    <a:pt x="363" y="408"/>
                  </a:cubicBezTo>
                  <a:cubicBezTo>
                    <a:pt x="340" y="458"/>
                    <a:pt x="271" y="493"/>
                    <a:pt x="269" y="528"/>
                  </a:cubicBezTo>
                  <a:cubicBezTo>
                    <a:pt x="267" y="563"/>
                    <a:pt x="328" y="580"/>
                    <a:pt x="351" y="620"/>
                  </a:cubicBezTo>
                  <a:cubicBezTo>
                    <a:pt x="374" y="660"/>
                    <a:pt x="421" y="708"/>
                    <a:pt x="408" y="771"/>
                  </a:cubicBezTo>
                  <a:cubicBezTo>
                    <a:pt x="395" y="834"/>
                    <a:pt x="317" y="945"/>
                    <a:pt x="272" y="998"/>
                  </a:cubicBezTo>
                  <a:cubicBezTo>
                    <a:pt x="227" y="1051"/>
                    <a:pt x="181" y="1066"/>
                    <a:pt x="136" y="1089"/>
                  </a:cubicBezTo>
                  <a:cubicBezTo>
                    <a:pt x="91" y="1112"/>
                    <a:pt x="23" y="1127"/>
                    <a:pt x="0" y="1134"/>
                  </a:cubicBezTo>
                </a:path>
              </a:pathLst>
            </a:custGeom>
            <a:noFill/>
            <a:ln w="38100">
              <a:solidFill>
                <a:srgbClr val="003300"/>
              </a:solidFill>
              <a:round/>
              <a:headEnd/>
              <a:tailEnd/>
            </a:ln>
          </p:spPr>
          <p:txBody>
            <a:bodyPr/>
            <a:lstStyle/>
            <a:p>
              <a:endParaRPr lang="ja-JP" altLang="en-US"/>
            </a:p>
          </p:txBody>
        </p:sp>
        <p:sp>
          <p:nvSpPr>
            <p:cNvPr id="20521" name="Freeform 44"/>
            <p:cNvSpPr>
              <a:spLocks/>
            </p:cNvSpPr>
            <p:nvPr/>
          </p:nvSpPr>
          <p:spPr bwMode="auto">
            <a:xfrm>
              <a:off x="1314" y="1748"/>
              <a:ext cx="211" cy="155"/>
            </a:xfrm>
            <a:custGeom>
              <a:avLst/>
              <a:gdLst>
                <a:gd name="T0" fmla="*/ 0 w 280"/>
                <a:gd name="T1" fmla="*/ 0 h 326"/>
                <a:gd name="T2" fmla="*/ 63 w 280"/>
                <a:gd name="T3" fmla="*/ 4 h 326"/>
                <a:gd name="T4" fmla="*/ 118 w 280"/>
                <a:gd name="T5" fmla="*/ 15 h 326"/>
                <a:gd name="T6" fmla="*/ 70 w 280"/>
                <a:gd name="T7" fmla="*/ 28 h 326"/>
                <a:gd name="T8" fmla="*/ 2 w 280"/>
                <a:gd name="T9" fmla="*/ 35 h 326"/>
                <a:gd name="T10" fmla="*/ 0 60000 65536"/>
                <a:gd name="T11" fmla="*/ 0 60000 65536"/>
                <a:gd name="T12" fmla="*/ 0 60000 65536"/>
                <a:gd name="T13" fmla="*/ 0 60000 65536"/>
                <a:gd name="T14" fmla="*/ 0 60000 65536"/>
                <a:gd name="T15" fmla="*/ 0 w 280"/>
                <a:gd name="T16" fmla="*/ 0 h 326"/>
                <a:gd name="T17" fmla="*/ 280 w 280"/>
                <a:gd name="T18" fmla="*/ 326 h 326"/>
              </a:gdLst>
              <a:ahLst/>
              <a:cxnLst>
                <a:cxn ang="T10">
                  <a:pos x="T0" y="T1"/>
                </a:cxn>
                <a:cxn ang="T11">
                  <a:pos x="T2" y="T3"/>
                </a:cxn>
                <a:cxn ang="T12">
                  <a:pos x="T4" y="T5"/>
                </a:cxn>
                <a:cxn ang="T13">
                  <a:pos x="T6" y="T7"/>
                </a:cxn>
                <a:cxn ang="T14">
                  <a:pos x="T8" y="T9"/>
                </a:cxn>
              </a:cxnLst>
              <a:rect l="T15" t="T16" r="T17" b="T18"/>
              <a:pathLst>
                <a:path w="280" h="326">
                  <a:moveTo>
                    <a:pt x="0" y="0"/>
                  </a:moveTo>
                  <a:cubicBezTo>
                    <a:pt x="24" y="6"/>
                    <a:pt x="100" y="13"/>
                    <a:pt x="146" y="37"/>
                  </a:cubicBezTo>
                  <a:cubicBezTo>
                    <a:pt x="192" y="61"/>
                    <a:pt x="274" y="107"/>
                    <a:pt x="277" y="144"/>
                  </a:cubicBezTo>
                  <a:cubicBezTo>
                    <a:pt x="280" y="181"/>
                    <a:pt x="209" y="227"/>
                    <a:pt x="164" y="257"/>
                  </a:cubicBezTo>
                  <a:cubicBezTo>
                    <a:pt x="119" y="287"/>
                    <a:pt x="38" y="312"/>
                    <a:pt x="5" y="326"/>
                  </a:cubicBezTo>
                </a:path>
              </a:pathLst>
            </a:custGeom>
            <a:noFill/>
            <a:ln w="38100">
              <a:solidFill>
                <a:srgbClr val="800000"/>
              </a:solidFill>
              <a:round/>
              <a:headEnd/>
              <a:tailEnd/>
            </a:ln>
          </p:spPr>
          <p:txBody>
            <a:bodyPr/>
            <a:lstStyle/>
            <a:p>
              <a:endParaRPr lang="ja-JP" altLang="en-US"/>
            </a:p>
          </p:txBody>
        </p:sp>
        <p:graphicFrame>
          <p:nvGraphicFramePr>
            <p:cNvPr id="20485" name="Object 45"/>
            <p:cNvGraphicFramePr>
              <a:graphicFrameLocks noChangeAspect="1"/>
            </p:cNvGraphicFramePr>
            <p:nvPr/>
          </p:nvGraphicFramePr>
          <p:xfrm>
            <a:off x="1799" y="1700"/>
            <a:ext cx="194" cy="174"/>
          </p:xfrm>
          <a:graphic>
            <a:graphicData uri="http://schemas.openxmlformats.org/presentationml/2006/ole">
              <mc:AlternateContent xmlns:mc="http://schemas.openxmlformats.org/markup-compatibility/2006">
                <mc:Choice xmlns:v="urn:schemas-microsoft-com:vml" Requires="v">
                  <p:oleObj spid="_x0000_s55303" name="数式" r:id="rId6" imgW="126720" imgH="152280" progId="Equation.3">
                    <p:embed/>
                  </p:oleObj>
                </mc:Choice>
                <mc:Fallback>
                  <p:oleObj name="数式" r:id="rId6" imgW="126720" imgH="152280" progId="Equation.3">
                    <p:embed/>
                    <p:pic>
                      <p:nvPicPr>
                        <p:cNvPr id="0"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9" y="1700"/>
                          <a:ext cx="194" cy="174"/>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20522" name="Line 46"/>
            <p:cNvSpPr>
              <a:spLocks noChangeShapeType="1"/>
            </p:cNvSpPr>
            <p:nvPr/>
          </p:nvSpPr>
          <p:spPr bwMode="auto">
            <a:xfrm>
              <a:off x="2233" y="1413"/>
              <a:ext cx="0" cy="754"/>
            </a:xfrm>
            <a:prstGeom prst="line">
              <a:avLst/>
            </a:prstGeom>
            <a:noFill/>
            <a:ln w="25400">
              <a:solidFill>
                <a:schemeClr val="tx1"/>
              </a:solidFill>
              <a:round/>
              <a:headEnd/>
              <a:tailEnd/>
            </a:ln>
          </p:spPr>
          <p:txBody>
            <a:bodyPr/>
            <a:lstStyle/>
            <a:p>
              <a:endParaRPr lang="ja-JP" altLang="en-US"/>
            </a:p>
          </p:txBody>
        </p:sp>
        <p:sp>
          <p:nvSpPr>
            <p:cNvPr id="20523" name="Text Box 47"/>
            <p:cNvSpPr txBox="1">
              <a:spLocks noChangeArrowheads="1"/>
            </p:cNvSpPr>
            <p:nvPr/>
          </p:nvSpPr>
          <p:spPr bwMode="auto">
            <a:xfrm>
              <a:off x="2013" y="1480"/>
              <a:ext cx="244" cy="225"/>
            </a:xfrm>
            <a:prstGeom prst="rect">
              <a:avLst/>
            </a:prstGeom>
            <a:noFill/>
            <a:ln w="9525">
              <a:noFill/>
              <a:miter lim="800000"/>
              <a:headEnd/>
              <a:tailEnd/>
            </a:ln>
          </p:spPr>
          <p:txBody>
            <a:bodyPr wrap="none">
              <a:spAutoFit/>
            </a:bodyPr>
            <a:lstStyle/>
            <a:p>
              <a:r>
                <a:rPr lang="en-US" altLang="ja-JP" sz="2400">
                  <a:solidFill>
                    <a:srgbClr val="006600"/>
                  </a:solidFill>
                </a:rPr>
                <a:t>A</a:t>
              </a:r>
            </a:p>
          </p:txBody>
        </p:sp>
        <p:sp>
          <p:nvSpPr>
            <p:cNvPr id="20524" name="Rectangle 48"/>
            <p:cNvSpPr>
              <a:spLocks noChangeArrowheads="1"/>
            </p:cNvSpPr>
            <p:nvPr/>
          </p:nvSpPr>
          <p:spPr bwMode="auto">
            <a:xfrm>
              <a:off x="2013" y="1706"/>
              <a:ext cx="244" cy="225"/>
            </a:xfrm>
            <a:prstGeom prst="rect">
              <a:avLst/>
            </a:prstGeom>
            <a:noFill/>
            <a:ln w="9525">
              <a:noFill/>
              <a:miter lim="800000"/>
              <a:headEnd/>
              <a:tailEnd/>
            </a:ln>
          </p:spPr>
          <p:txBody>
            <a:bodyPr wrap="none">
              <a:spAutoFit/>
            </a:bodyPr>
            <a:lstStyle/>
            <a:p>
              <a:r>
                <a:rPr lang="en-US" altLang="ja-JP" sz="2400">
                  <a:solidFill>
                    <a:srgbClr val="006600"/>
                  </a:solidFill>
                </a:rPr>
                <a:t>B</a:t>
              </a:r>
            </a:p>
          </p:txBody>
        </p:sp>
        <p:sp>
          <p:nvSpPr>
            <p:cNvPr id="20525" name="Rectangle 49"/>
            <p:cNvSpPr>
              <a:spLocks noChangeArrowheads="1"/>
            </p:cNvSpPr>
            <p:nvPr/>
          </p:nvSpPr>
          <p:spPr bwMode="auto">
            <a:xfrm>
              <a:off x="2013" y="1888"/>
              <a:ext cx="255" cy="224"/>
            </a:xfrm>
            <a:prstGeom prst="rect">
              <a:avLst/>
            </a:prstGeom>
            <a:noFill/>
            <a:ln w="9525">
              <a:noFill/>
              <a:miter lim="800000"/>
              <a:headEnd/>
              <a:tailEnd/>
            </a:ln>
          </p:spPr>
          <p:txBody>
            <a:bodyPr wrap="none">
              <a:spAutoFit/>
            </a:bodyPr>
            <a:lstStyle/>
            <a:p>
              <a:r>
                <a:rPr lang="en-US" altLang="ja-JP" sz="2400">
                  <a:solidFill>
                    <a:srgbClr val="006600"/>
                  </a:solidFill>
                </a:rPr>
                <a:t>C</a:t>
              </a:r>
            </a:p>
          </p:txBody>
        </p:sp>
        <p:sp>
          <p:nvSpPr>
            <p:cNvPr id="20526" name="Freeform 50"/>
            <p:cNvSpPr>
              <a:spLocks/>
            </p:cNvSpPr>
            <p:nvPr/>
          </p:nvSpPr>
          <p:spPr bwMode="auto">
            <a:xfrm>
              <a:off x="2233" y="1772"/>
              <a:ext cx="102" cy="150"/>
            </a:xfrm>
            <a:custGeom>
              <a:avLst/>
              <a:gdLst>
                <a:gd name="T0" fmla="*/ 0 w 117"/>
                <a:gd name="T1" fmla="*/ 0 h 408"/>
                <a:gd name="T2" fmla="*/ 66 w 117"/>
                <a:gd name="T3" fmla="*/ 7 h 408"/>
                <a:gd name="T4" fmla="*/ 66 w 117"/>
                <a:gd name="T5" fmla="*/ 15 h 408"/>
                <a:gd name="T6" fmla="*/ 0 w 117"/>
                <a:gd name="T7" fmla="*/ 20 h 408"/>
                <a:gd name="T8" fmla="*/ 0 60000 65536"/>
                <a:gd name="T9" fmla="*/ 0 60000 65536"/>
                <a:gd name="T10" fmla="*/ 0 60000 65536"/>
                <a:gd name="T11" fmla="*/ 0 60000 65536"/>
                <a:gd name="T12" fmla="*/ 0 w 117"/>
                <a:gd name="T13" fmla="*/ 0 h 408"/>
                <a:gd name="T14" fmla="*/ 117 w 117"/>
                <a:gd name="T15" fmla="*/ 408 h 408"/>
              </a:gdLst>
              <a:ahLst/>
              <a:cxnLst>
                <a:cxn ang="T8">
                  <a:pos x="T0" y="T1"/>
                </a:cxn>
                <a:cxn ang="T9">
                  <a:pos x="T2" y="T3"/>
                </a:cxn>
                <a:cxn ang="T10">
                  <a:pos x="T4" y="T5"/>
                </a:cxn>
                <a:cxn ang="T11">
                  <a:pos x="T6" y="T7"/>
                </a:cxn>
              </a:cxnLst>
              <a:rect l="T12" t="T13" r="T14" b="T15"/>
              <a:pathLst>
                <a:path w="117" h="408">
                  <a:moveTo>
                    <a:pt x="0" y="0"/>
                  </a:moveTo>
                  <a:cubicBezTo>
                    <a:pt x="17" y="23"/>
                    <a:pt x="83" y="86"/>
                    <a:pt x="100" y="138"/>
                  </a:cubicBezTo>
                  <a:cubicBezTo>
                    <a:pt x="117" y="190"/>
                    <a:pt x="117" y="267"/>
                    <a:pt x="100" y="312"/>
                  </a:cubicBezTo>
                  <a:cubicBezTo>
                    <a:pt x="83" y="357"/>
                    <a:pt x="21" y="388"/>
                    <a:pt x="0" y="408"/>
                  </a:cubicBezTo>
                </a:path>
              </a:pathLst>
            </a:custGeom>
            <a:noFill/>
            <a:ln w="38100">
              <a:solidFill>
                <a:srgbClr val="800000"/>
              </a:solidFill>
              <a:round/>
              <a:headEnd/>
              <a:tailEnd/>
            </a:ln>
          </p:spPr>
          <p:txBody>
            <a:bodyPr/>
            <a:lstStyle/>
            <a:p>
              <a:endParaRPr lang="ja-JP" altLang="en-US"/>
            </a:p>
          </p:txBody>
        </p:sp>
        <p:sp>
          <p:nvSpPr>
            <p:cNvPr id="20527" name="Freeform 51"/>
            <p:cNvSpPr>
              <a:spLocks/>
            </p:cNvSpPr>
            <p:nvPr/>
          </p:nvSpPr>
          <p:spPr bwMode="auto">
            <a:xfrm>
              <a:off x="2225" y="1532"/>
              <a:ext cx="338" cy="599"/>
            </a:xfrm>
            <a:custGeom>
              <a:avLst/>
              <a:gdLst>
                <a:gd name="T0" fmla="*/ 5 w 448"/>
                <a:gd name="T1" fmla="*/ 0 h 1260"/>
                <a:gd name="T2" fmla="*/ 82 w 448"/>
                <a:gd name="T3" fmla="*/ 14 h 1260"/>
                <a:gd name="T4" fmla="*/ 149 w 448"/>
                <a:gd name="T5" fmla="*/ 32 h 1260"/>
                <a:gd name="T6" fmla="*/ 189 w 448"/>
                <a:gd name="T7" fmla="*/ 69 h 1260"/>
                <a:gd name="T8" fmla="*/ 126 w 448"/>
                <a:gd name="T9" fmla="*/ 110 h 1260"/>
                <a:gd name="T10" fmla="*/ 0 w 448"/>
                <a:gd name="T11" fmla="*/ 135 h 1260"/>
                <a:gd name="T12" fmla="*/ 0 60000 65536"/>
                <a:gd name="T13" fmla="*/ 0 60000 65536"/>
                <a:gd name="T14" fmla="*/ 0 60000 65536"/>
                <a:gd name="T15" fmla="*/ 0 60000 65536"/>
                <a:gd name="T16" fmla="*/ 0 60000 65536"/>
                <a:gd name="T17" fmla="*/ 0 60000 65536"/>
                <a:gd name="T18" fmla="*/ 0 w 448"/>
                <a:gd name="T19" fmla="*/ 0 h 1260"/>
                <a:gd name="T20" fmla="*/ 448 w 448"/>
                <a:gd name="T21" fmla="*/ 1260 h 1260"/>
              </a:gdLst>
              <a:ahLst/>
              <a:cxnLst>
                <a:cxn ang="T12">
                  <a:pos x="T0" y="T1"/>
                </a:cxn>
                <a:cxn ang="T13">
                  <a:pos x="T2" y="T3"/>
                </a:cxn>
                <a:cxn ang="T14">
                  <a:pos x="T4" y="T5"/>
                </a:cxn>
                <a:cxn ang="T15">
                  <a:pos x="T6" y="T7"/>
                </a:cxn>
                <a:cxn ang="T16">
                  <a:pos x="T8" y="T9"/>
                </a:cxn>
                <a:cxn ang="T17">
                  <a:pos x="T10" y="T11"/>
                </a:cxn>
              </a:cxnLst>
              <a:rect l="T18" t="T19" r="T20" b="T21"/>
              <a:pathLst>
                <a:path w="448" h="1260">
                  <a:moveTo>
                    <a:pt x="10" y="0"/>
                  </a:moveTo>
                  <a:cubicBezTo>
                    <a:pt x="40" y="21"/>
                    <a:pt x="136" y="76"/>
                    <a:pt x="192" y="126"/>
                  </a:cubicBezTo>
                  <a:cubicBezTo>
                    <a:pt x="248" y="176"/>
                    <a:pt x="307" y="213"/>
                    <a:pt x="348" y="300"/>
                  </a:cubicBezTo>
                  <a:cubicBezTo>
                    <a:pt x="389" y="387"/>
                    <a:pt x="448" y="528"/>
                    <a:pt x="439" y="648"/>
                  </a:cubicBezTo>
                  <a:cubicBezTo>
                    <a:pt x="430" y="768"/>
                    <a:pt x="366" y="920"/>
                    <a:pt x="293" y="1022"/>
                  </a:cubicBezTo>
                  <a:cubicBezTo>
                    <a:pt x="220" y="1124"/>
                    <a:pt x="61" y="1211"/>
                    <a:pt x="0" y="1260"/>
                  </a:cubicBezTo>
                </a:path>
              </a:pathLst>
            </a:custGeom>
            <a:noFill/>
            <a:ln w="38100">
              <a:solidFill>
                <a:srgbClr val="003300"/>
              </a:solidFill>
              <a:round/>
              <a:headEnd/>
              <a:tailEnd/>
            </a:ln>
          </p:spPr>
          <p:txBody>
            <a:bodyPr/>
            <a:lstStyle/>
            <a:p>
              <a:endParaRPr lang="ja-JP" altLang="en-US"/>
            </a:p>
          </p:txBody>
        </p:sp>
      </p:grpSp>
      <p:graphicFrame>
        <p:nvGraphicFramePr>
          <p:cNvPr id="20483" name="Object 61"/>
          <p:cNvGraphicFramePr>
            <a:graphicFrameLocks noChangeAspect="1"/>
          </p:cNvGraphicFramePr>
          <p:nvPr/>
        </p:nvGraphicFramePr>
        <p:xfrm>
          <a:off x="4211638" y="4076700"/>
          <a:ext cx="4337050" cy="622300"/>
        </p:xfrm>
        <a:graphic>
          <a:graphicData uri="http://schemas.openxmlformats.org/presentationml/2006/ole">
            <mc:AlternateContent xmlns:mc="http://schemas.openxmlformats.org/markup-compatibility/2006">
              <mc:Choice xmlns:v="urn:schemas-microsoft-com:vml" Requires="v">
                <p:oleObj spid="_x0000_s55304" name="数式" r:id="rId8" imgW="1650960" imgH="228600" progId="Equation.3">
                  <p:embed/>
                </p:oleObj>
              </mc:Choice>
              <mc:Fallback>
                <p:oleObj name="数式" r:id="rId8" imgW="1650960" imgH="228600" progId="Equation.3">
                  <p:embed/>
                  <p:pic>
                    <p:nvPicPr>
                      <p:cNvPr id="0" name="Object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638" y="4076700"/>
                        <a:ext cx="43370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4"/>
          <p:cNvGrpSpPr>
            <a:grpSpLocks/>
          </p:cNvGrpSpPr>
          <p:nvPr/>
        </p:nvGrpSpPr>
        <p:grpSpPr bwMode="auto">
          <a:xfrm>
            <a:off x="395288" y="3449638"/>
            <a:ext cx="3600450" cy="1708150"/>
            <a:chOff x="340" y="2614"/>
            <a:chExt cx="2223" cy="778"/>
          </a:xfrm>
        </p:grpSpPr>
        <p:sp>
          <p:nvSpPr>
            <p:cNvPr id="20490" name="Line 4"/>
            <p:cNvSpPr>
              <a:spLocks noChangeShapeType="1"/>
            </p:cNvSpPr>
            <p:nvPr/>
          </p:nvSpPr>
          <p:spPr bwMode="auto">
            <a:xfrm>
              <a:off x="574" y="2614"/>
              <a:ext cx="1" cy="754"/>
            </a:xfrm>
            <a:prstGeom prst="line">
              <a:avLst/>
            </a:prstGeom>
            <a:noFill/>
            <a:ln w="25400">
              <a:solidFill>
                <a:schemeClr val="tx1"/>
              </a:solidFill>
              <a:round/>
              <a:headEnd/>
              <a:tailEnd/>
            </a:ln>
          </p:spPr>
          <p:txBody>
            <a:bodyPr/>
            <a:lstStyle/>
            <a:p>
              <a:endParaRPr lang="ja-JP" altLang="en-US"/>
            </a:p>
          </p:txBody>
        </p:sp>
        <p:sp>
          <p:nvSpPr>
            <p:cNvPr id="20491" name="Freeform 5"/>
            <p:cNvSpPr>
              <a:spLocks/>
            </p:cNvSpPr>
            <p:nvPr/>
          </p:nvSpPr>
          <p:spPr bwMode="auto">
            <a:xfrm>
              <a:off x="574" y="2734"/>
              <a:ext cx="308" cy="345"/>
            </a:xfrm>
            <a:custGeom>
              <a:avLst/>
              <a:gdLst>
                <a:gd name="T0" fmla="*/ 0 w 272"/>
                <a:gd name="T1" fmla="*/ 0 h 635"/>
                <a:gd name="T2" fmla="*/ 263 w 272"/>
                <a:gd name="T3" fmla="*/ 15 h 635"/>
                <a:gd name="T4" fmla="*/ 395 w 272"/>
                <a:gd name="T5" fmla="*/ 43 h 635"/>
                <a:gd name="T6" fmla="*/ 263 w 272"/>
                <a:gd name="T7" fmla="*/ 80 h 635"/>
                <a:gd name="T8" fmla="*/ 0 w 272"/>
                <a:gd name="T9" fmla="*/ 102 h 635"/>
                <a:gd name="T10" fmla="*/ 0 60000 65536"/>
                <a:gd name="T11" fmla="*/ 0 60000 65536"/>
                <a:gd name="T12" fmla="*/ 0 60000 65536"/>
                <a:gd name="T13" fmla="*/ 0 60000 65536"/>
                <a:gd name="T14" fmla="*/ 0 60000 65536"/>
                <a:gd name="T15" fmla="*/ 0 w 272"/>
                <a:gd name="T16" fmla="*/ 0 h 635"/>
                <a:gd name="T17" fmla="*/ 272 w 272"/>
                <a:gd name="T18" fmla="*/ 635 h 635"/>
              </a:gdLst>
              <a:ahLst/>
              <a:cxnLst>
                <a:cxn ang="T10">
                  <a:pos x="T0" y="T1"/>
                </a:cxn>
                <a:cxn ang="T11">
                  <a:pos x="T2" y="T3"/>
                </a:cxn>
                <a:cxn ang="T12">
                  <a:pos x="T4" y="T5"/>
                </a:cxn>
                <a:cxn ang="T13">
                  <a:pos x="T6" y="T7"/>
                </a:cxn>
                <a:cxn ang="T14">
                  <a:pos x="T8" y="T9"/>
                </a:cxn>
              </a:cxnLst>
              <a:rect l="T15" t="T16" r="T17" b="T18"/>
              <a:pathLst>
                <a:path w="272" h="635">
                  <a:moveTo>
                    <a:pt x="0" y="0"/>
                  </a:moveTo>
                  <a:cubicBezTo>
                    <a:pt x="68" y="23"/>
                    <a:pt x="136" y="46"/>
                    <a:pt x="181" y="91"/>
                  </a:cubicBezTo>
                  <a:cubicBezTo>
                    <a:pt x="226" y="136"/>
                    <a:pt x="272" y="204"/>
                    <a:pt x="272" y="272"/>
                  </a:cubicBezTo>
                  <a:cubicBezTo>
                    <a:pt x="272" y="340"/>
                    <a:pt x="226" y="439"/>
                    <a:pt x="181" y="499"/>
                  </a:cubicBezTo>
                  <a:cubicBezTo>
                    <a:pt x="136" y="559"/>
                    <a:pt x="30" y="612"/>
                    <a:pt x="0" y="635"/>
                  </a:cubicBezTo>
                </a:path>
              </a:pathLst>
            </a:custGeom>
            <a:noFill/>
            <a:ln w="38100">
              <a:solidFill>
                <a:srgbClr val="CC0000"/>
              </a:solidFill>
              <a:round/>
              <a:headEnd/>
              <a:tailEnd/>
            </a:ln>
          </p:spPr>
          <p:txBody>
            <a:bodyPr/>
            <a:lstStyle/>
            <a:p>
              <a:endParaRPr lang="ja-JP" altLang="en-US"/>
            </a:p>
          </p:txBody>
        </p:sp>
        <p:sp>
          <p:nvSpPr>
            <p:cNvPr id="20492" name="Freeform 6"/>
            <p:cNvSpPr>
              <a:spLocks/>
            </p:cNvSpPr>
            <p:nvPr/>
          </p:nvSpPr>
          <p:spPr bwMode="auto">
            <a:xfrm>
              <a:off x="574" y="2949"/>
              <a:ext cx="308" cy="344"/>
            </a:xfrm>
            <a:custGeom>
              <a:avLst/>
              <a:gdLst>
                <a:gd name="T0" fmla="*/ 0 w 272"/>
                <a:gd name="T1" fmla="*/ 0 h 635"/>
                <a:gd name="T2" fmla="*/ 263 w 272"/>
                <a:gd name="T3" fmla="*/ 15 h 635"/>
                <a:gd name="T4" fmla="*/ 395 w 272"/>
                <a:gd name="T5" fmla="*/ 43 h 635"/>
                <a:gd name="T6" fmla="*/ 263 w 272"/>
                <a:gd name="T7" fmla="*/ 79 h 635"/>
                <a:gd name="T8" fmla="*/ 0 w 272"/>
                <a:gd name="T9" fmla="*/ 101 h 635"/>
                <a:gd name="T10" fmla="*/ 0 60000 65536"/>
                <a:gd name="T11" fmla="*/ 0 60000 65536"/>
                <a:gd name="T12" fmla="*/ 0 60000 65536"/>
                <a:gd name="T13" fmla="*/ 0 60000 65536"/>
                <a:gd name="T14" fmla="*/ 0 60000 65536"/>
                <a:gd name="T15" fmla="*/ 0 w 272"/>
                <a:gd name="T16" fmla="*/ 0 h 635"/>
                <a:gd name="T17" fmla="*/ 272 w 272"/>
                <a:gd name="T18" fmla="*/ 635 h 635"/>
              </a:gdLst>
              <a:ahLst/>
              <a:cxnLst>
                <a:cxn ang="T10">
                  <a:pos x="T0" y="T1"/>
                </a:cxn>
                <a:cxn ang="T11">
                  <a:pos x="T2" y="T3"/>
                </a:cxn>
                <a:cxn ang="T12">
                  <a:pos x="T4" y="T5"/>
                </a:cxn>
                <a:cxn ang="T13">
                  <a:pos x="T6" y="T7"/>
                </a:cxn>
                <a:cxn ang="T14">
                  <a:pos x="T8" y="T9"/>
                </a:cxn>
              </a:cxnLst>
              <a:rect l="T15" t="T16" r="T17" b="T18"/>
              <a:pathLst>
                <a:path w="272" h="635">
                  <a:moveTo>
                    <a:pt x="0" y="0"/>
                  </a:moveTo>
                  <a:cubicBezTo>
                    <a:pt x="68" y="23"/>
                    <a:pt x="136" y="46"/>
                    <a:pt x="181" y="91"/>
                  </a:cubicBezTo>
                  <a:cubicBezTo>
                    <a:pt x="226" y="136"/>
                    <a:pt x="272" y="204"/>
                    <a:pt x="272" y="272"/>
                  </a:cubicBezTo>
                  <a:cubicBezTo>
                    <a:pt x="272" y="340"/>
                    <a:pt x="226" y="439"/>
                    <a:pt x="181" y="499"/>
                  </a:cubicBezTo>
                  <a:cubicBezTo>
                    <a:pt x="136" y="559"/>
                    <a:pt x="30" y="612"/>
                    <a:pt x="0" y="635"/>
                  </a:cubicBezTo>
                </a:path>
              </a:pathLst>
            </a:custGeom>
            <a:noFill/>
            <a:ln w="38100">
              <a:solidFill>
                <a:srgbClr val="000080"/>
              </a:solidFill>
              <a:round/>
              <a:headEnd/>
              <a:tailEnd/>
            </a:ln>
          </p:spPr>
          <p:txBody>
            <a:bodyPr/>
            <a:lstStyle/>
            <a:p>
              <a:endParaRPr lang="ja-JP" altLang="en-US"/>
            </a:p>
          </p:txBody>
        </p:sp>
        <p:sp>
          <p:nvSpPr>
            <p:cNvPr id="20493" name="Text Box 7"/>
            <p:cNvSpPr txBox="1">
              <a:spLocks noChangeArrowheads="1"/>
            </p:cNvSpPr>
            <p:nvPr/>
          </p:nvSpPr>
          <p:spPr bwMode="auto">
            <a:xfrm>
              <a:off x="340" y="2689"/>
              <a:ext cx="239" cy="208"/>
            </a:xfrm>
            <a:prstGeom prst="rect">
              <a:avLst/>
            </a:prstGeom>
            <a:noFill/>
            <a:ln w="9525">
              <a:noFill/>
              <a:miter lim="800000"/>
              <a:headEnd/>
              <a:tailEnd/>
            </a:ln>
          </p:spPr>
          <p:txBody>
            <a:bodyPr wrap="none">
              <a:spAutoFit/>
            </a:bodyPr>
            <a:lstStyle/>
            <a:p>
              <a:r>
                <a:rPr lang="en-US" altLang="ja-JP" sz="2400">
                  <a:solidFill>
                    <a:srgbClr val="006600"/>
                  </a:solidFill>
                </a:rPr>
                <a:t>A</a:t>
              </a:r>
            </a:p>
          </p:txBody>
        </p:sp>
        <p:sp>
          <p:nvSpPr>
            <p:cNvPr id="20494" name="Rectangle 8"/>
            <p:cNvSpPr>
              <a:spLocks noChangeArrowheads="1"/>
            </p:cNvSpPr>
            <p:nvPr/>
          </p:nvSpPr>
          <p:spPr bwMode="auto">
            <a:xfrm>
              <a:off x="340" y="2886"/>
              <a:ext cx="239" cy="208"/>
            </a:xfrm>
            <a:prstGeom prst="rect">
              <a:avLst/>
            </a:prstGeom>
            <a:noFill/>
            <a:ln w="9525">
              <a:noFill/>
              <a:miter lim="800000"/>
              <a:headEnd/>
              <a:tailEnd/>
            </a:ln>
          </p:spPr>
          <p:txBody>
            <a:bodyPr wrap="none">
              <a:spAutoFit/>
            </a:bodyPr>
            <a:lstStyle/>
            <a:p>
              <a:r>
                <a:rPr lang="en-US" altLang="ja-JP" sz="2400">
                  <a:solidFill>
                    <a:srgbClr val="006600"/>
                  </a:solidFill>
                </a:rPr>
                <a:t>B</a:t>
              </a:r>
            </a:p>
          </p:txBody>
        </p:sp>
        <p:sp>
          <p:nvSpPr>
            <p:cNvPr id="20495" name="Rectangle 9"/>
            <p:cNvSpPr>
              <a:spLocks noChangeArrowheads="1"/>
            </p:cNvSpPr>
            <p:nvPr/>
          </p:nvSpPr>
          <p:spPr bwMode="auto">
            <a:xfrm>
              <a:off x="340" y="3068"/>
              <a:ext cx="250" cy="208"/>
            </a:xfrm>
            <a:prstGeom prst="rect">
              <a:avLst/>
            </a:prstGeom>
            <a:noFill/>
            <a:ln w="9525">
              <a:noFill/>
              <a:miter lim="800000"/>
              <a:headEnd/>
              <a:tailEnd/>
            </a:ln>
          </p:spPr>
          <p:txBody>
            <a:bodyPr wrap="none">
              <a:spAutoFit/>
            </a:bodyPr>
            <a:lstStyle/>
            <a:p>
              <a:r>
                <a:rPr lang="en-US" altLang="ja-JP" sz="2400">
                  <a:solidFill>
                    <a:srgbClr val="006600"/>
                  </a:solidFill>
                </a:rPr>
                <a:t>C</a:t>
              </a:r>
            </a:p>
          </p:txBody>
        </p:sp>
        <p:sp>
          <p:nvSpPr>
            <p:cNvPr id="20496" name="Text Box 10"/>
            <p:cNvSpPr txBox="1">
              <a:spLocks noChangeArrowheads="1"/>
            </p:cNvSpPr>
            <p:nvPr/>
          </p:nvSpPr>
          <p:spPr bwMode="auto">
            <a:xfrm>
              <a:off x="948" y="2915"/>
              <a:ext cx="228" cy="236"/>
            </a:xfrm>
            <a:prstGeom prst="rect">
              <a:avLst/>
            </a:prstGeom>
            <a:noFill/>
            <a:ln w="9525">
              <a:noFill/>
              <a:miter lim="800000"/>
              <a:headEnd/>
              <a:tailEnd/>
            </a:ln>
          </p:spPr>
          <p:txBody>
            <a:bodyPr>
              <a:spAutoFit/>
            </a:bodyPr>
            <a:lstStyle/>
            <a:p>
              <a:r>
                <a:rPr lang="en-US" altLang="ja-JP" sz="2800"/>
                <a:t>=</a:t>
              </a:r>
            </a:p>
          </p:txBody>
        </p:sp>
        <p:sp>
          <p:nvSpPr>
            <p:cNvPr id="20497" name="Line 11"/>
            <p:cNvSpPr>
              <a:spLocks noChangeShapeType="1"/>
            </p:cNvSpPr>
            <p:nvPr/>
          </p:nvSpPr>
          <p:spPr bwMode="auto">
            <a:xfrm>
              <a:off x="1408" y="2638"/>
              <a:ext cx="0" cy="754"/>
            </a:xfrm>
            <a:prstGeom prst="line">
              <a:avLst/>
            </a:prstGeom>
            <a:noFill/>
            <a:ln w="25400">
              <a:solidFill>
                <a:schemeClr val="tx1"/>
              </a:solidFill>
              <a:round/>
              <a:headEnd/>
              <a:tailEnd/>
            </a:ln>
          </p:spPr>
          <p:txBody>
            <a:bodyPr/>
            <a:lstStyle/>
            <a:p>
              <a:endParaRPr lang="ja-JP" altLang="en-US"/>
            </a:p>
          </p:txBody>
        </p:sp>
        <p:sp>
          <p:nvSpPr>
            <p:cNvPr id="20498" name="Text Box 12"/>
            <p:cNvSpPr txBox="1">
              <a:spLocks noChangeArrowheads="1"/>
            </p:cNvSpPr>
            <p:nvPr/>
          </p:nvSpPr>
          <p:spPr bwMode="auto">
            <a:xfrm>
              <a:off x="1164" y="2705"/>
              <a:ext cx="239" cy="208"/>
            </a:xfrm>
            <a:prstGeom prst="rect">
              <a:avLst/>
            </a:prstGeom>
            <a:noFill/>
            <a:ln w="9525">
              <a:noFill/>
              <a:miter lim="800000"/>
              <a:headEnd/>
              <a:tailEnd/>
            </a:ln>
          </p:spPr>
          <p:txBody>
            <a:bodyPr wrap="none">
              <a:spAutoFit/>
            </a:bodyPr>
            <a:lstStyle/>
            <a:p>
              <a:r>
                <a:rPr lang="en-US" altLang="ja-JP" sz="2400">
                  <a:solidFill>
                    <a:srgbClr val="006600"/>
                  </a:solidFill>
                </a:rPr>
                <a:t>A</a:t>
              </a:r>
            </a:p>
          </p:txBody>
        </p:sp>
        <p:sp>
          <p:nvSpPr>
            <p:cNvPr id="20499" name="Rectangle 13"/>
            <p:cNvSpPr>
              <a:spLocks noChangeArrowheads="1"/>
            </p:cNvSpPr>
            <p:nvPr/>
          </p:nvSpPr>
          <p:spPr bwMode="auto">
            <a:xfrm>
              <a:off x="1164" y="2886"/>
              <a:ext cx="239" cy="208"/>
            </a:xfrm>
            <a:prstGeom prst="rect">
              <a:avLst/>
            </a:prstGeom>
            <a:noFill/>
            <a:ln w="9525">
              <a:noFill/>
              <a:miter lim="800000"/>
              <a:headEnd/>
              <a:tailEnd/>
            </a:ln>
          </p:spPr>
          <p:txBody>
            <a:bodyPr wrap="none">
              <a:spAutoFit/>
            </a:bodyPr>
            <a:lstStyle/>
            <a:p>
              <a:r>
                <a:rPr lang="en-US" altLang="ja-JP" sz="2400">
                  <a:solidFill>
                    <a:srgbClr val="006600"/>
                  </a:solidFill>
                </a:rPr>
                <a:t>B</a:t>
              </a:r>
            </a:p>
          </p:txBody>
        </p:sp>
        <p:sp>
          <p:nvSpPr>
            <p:cNvPr id="20500" name="Rectangle 14"/>
            <p:cNvSpPr>
              <a:spLocks noChangeArrowheads="1"/>
            </p:cNvSpPr>
            <p:nvPr/>
          </p:nvSpPr>
          <p:spPr bwMode="auto">
            <a:xfrm>
              <a:off x="1164" y="3068"/>
              <a:ext cx="250" cy="208"/>
            </a:xfrm>
            <a:prstGeom prst="rect">
              <a:avLst/>
            </a:prstGeom>
            <a:noFill/>
            <a:ln w="9525">
              <a:noFill/>
              <a:miter lim="800000"/>
              <a:headEnd/>
              <a:tailEnd/>
            </a:ln>
          </p:spPr>
          <p:txBody>
            <a:bodyPr wrap="none">
              <a:spAutoFit/>
            </a:bodyPr>
            <a:lstStyle/>
            <a:p>
              <a:r>
                <a:rPr lang="en-US" altLang="ja-JP" sz="2400">
                  <a:solidFill>
                    <a:srgbClr val="006600"/>
                  </a:solidFill>
                </a:rPr>
                <a:t>C</a:t>
              </a:r>
            </a:p>
          </p:txBody>
        </p:sp>
        <p:graphicFrame>
          <p:nvGraphicFramePr>
            <p:cNvPr id="20484" name="Object 17"/>
            <p:cNvGraphicFramePr>
              <a:graphicFrameLocks noChangeAspect="1"/>
            </p:cNvGraphicFramePr>
            <p:nvPr/>
          </p:nvGraphicFramePr>
          <p:xfrm>
            <a:off x="1890" y="2925"/>
            <a:ext cx="194" cy="174"/>
          </p:xfrm>
          <a:graphic>
            <a:graphicData uri="http://schemas.openxmlformats.org/presentationml/2006/ole">
              <mc:AlternateContent xmlns:mc="http://schemas.openxmlformats.org/markup-compatibility/2006">
                <mc:Choice xmlns:v="urn:schemas-microsoft-com:vml" Requires="v">
                  <p:oleObj spid="_x0000_s55305" name="数式" r:id="rId10" imgW="126720" imgH="152280" progId="Equation.3">
                    <p:embed/>
                  </p:oleObj>
                </mc:Choice>
                <mc:Fallback>
                  <p:oleObj name="数式" r:id="rId10" imgW="126720" imgH="15228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0" y="2925"/>
                          <a:ext cx="194" cy="174"/>
                        </a:xfrm>
                        <a:prstGeom prst="rect">
                          <a:avLst/>
                        </a:prstGeom>
                        <a:noFill/>
                        <a:ln>
                          <a:noFill/>
                        </a:ln>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rgbClr val="990033"/>
                              </a:solidFill>
                              <a:miter lim="800000"/>
                              <a:headEnd/>
                              <a:tailEnd/>
                            </a14:hiddenLine>
                          </a:ext>
                        </a:extLst>
                      </p:spPr>
                    </p:pic>
                  </p:oleObj>
                </mc:Fallback>
              </mc:AlternateContent>
            </a:graphicData>
          </a:graphic>
        </p:graphicFrame>
        <p:sp>
          <p:nvSpPr>
            <p:cNvPr id="20501" name="Line 18"/>
            <p:cNvSpPr>
              <a:spLocks noChangeShapeType="1"/>
            </p:cNvSpPr>
            <p:nvPr/>
          </p:nvSpPr>
          <p:spPr bwMode="auto">
            <a:xfrm>
              <a:off x="2336" y="2638"/>
              <a:ext cx="0" cy="754"/>
            </a:xfrm>
            <a:prstGeom prst="line">
              <a:avLst/>
            </a:prstGeom>
            <a:noFill/>
            <a:ln w="25400">
              <a:solidFill>
                <a:schemeClr val="tx1"/>
              </a:solidFill>
              <a:round/>
              <a:headEnd/>
              <a:tailEnd/>
            </a:ln>
          </p:spPr>
          <p:txBody>
            <a:bodyPr/>
            <a:lstStyle/>
            <a:p>
              <a:endParaRPr lang="ja-JP" altLang="en-US"/>
            </a:p>
          </p:txBody>
        </p:sp>
        <p:sp>
          <p:nvSpPr>
            <p:cNvPr id="20502" name="Text Box 19"/>
            <p:cNvSpPr txBox="1">
              <a:spLocks noChangeArrowheads="1"/>
            </p:cNvSpPr>
            <p:nvPr/>
          </p:nvSpPr>
          <p:spPr bwMode="auto">
            <a:xfrm>
              <a:off x="2104" y="2750"/>
              <a:ext cx="239" cy="208"/>
            </a:xfrm>
            <a:prstGeom prst="rect">
              <a:avLst/>
            </a:prstGeom>
            <a:noFill/>
            <a:ln w="9525">
              <a:noFill/>
              <a:miter lim="800000"/>
              <a:headEnd/>
              <a:tailEnd/>
            </a:ln>
          </p:spPr>
          <p:txBody>
            <a:bodyPr wrap="none">
              <a:spAutoFit/>
            </a:bodyPr>
            <a:lstStyle/>
            <a:p>
              <a:r>
                <a:rPr lang="en-US" altLang="ja-JP" sz="2400">
                  <a:solidFill>
                    <a:srgbClr val="006600"/>
                  </a:solidFill>
                </a:rPr>
                <a:t>A</a:t>
              </a:r>
            </a:p>
          </p:txBody>
        </p:sp>
        <p:sp>
          <p:nvSpPr>
            <p:cNvPr id="20503" name="Rectangle 20"/>
            <p:cNvSpPr>
              <a:spLocks noChangeArrowheads="1"/>
            </p:cNvSpPr>
            <p:nvPr/>
          </p:nvSpPr>
          <p:spPr bwMode="auto">
            <a:xfrm>
              <a:off x="2104" y="2932"/>
              <a:ext cx="239" cy="208"/>
            </a:xfrm>
            <a:prstGeom prst="rect">
              <a:avLst/>
            </a:prstGeom>
            <a:noFill/>
            <a:ln w="9525">
              <a:noFill/>
              <a:miter lim="800000"/>
              <a:headEnd/>
              <a:tailEnd/>
            </a:ln>
          </p:spPr>
          <p:txBody>
            <a:bodyPr wrap="none">
              <a:spAutoFit/>
            </a:bodyPr>
            <a:lstStyle/>
            <a:p>
              <a:r>
                <a:rPr lang="en-US" altLang="ja-JP" sz="2400">
                  <a:solidFill>
                    <a:srgbClr val="006600"/>
                  </a:solidFill>
                </a:rPr>
                <a:t>B</a:t>
              </a:r>
            </a:p>
          </p:txBody>
        </p:sp>
        <p:sp>
          <p:nvSpPr>
            <p:cNvPr id="20504" name="Rectangle 21"/>
            <p:cNvSpPr>
              <a:spLocks noChangeArrowheads="1"/>
            </p:cNvSpPr>
            <p:nvPr/>
          </p:nvSpPr>
          <p:spPr bwMode="auto">
            <a:xfrm>
              <a:off x="2104" y="3113"/>
              <a:ext cx="250" cy="208"/>
            </a:xfrm>
            <a:prstGeom prst="rect">
              <a:avLst/>
            </a:prstGeom>
            <a:noFill/>
            <a:ln w="9525">
              <a:noFill/>
              <a:miter lim="800000"/>
              <a:headEnd/>
              <a:tailEnd/>
            </a:ln>
          </p:spPr>
          <p:txBody>
            <a:bodyPr wrap="none">
              <a:spAutoFit/>
            </a:bodyPr>
            <a:lstStyle/>
            <a:p>
              <a:r>
                <a:rPr lang="en-US" altLang="ja-JP" sz="2400">
                  <a:solidFill>
                    <a:srgbClr val="006600"/>
                  </a:solidFill>
                </a:rPr>
                <a:t>C</a:t>
              </a:r>
            </a:p>
          </p:txBody>
        </p:sp>
        <p:sp>
          <p:nvSpPr>
            <p:cNvPr id="20505" name="Freeform 54"/>
            <p:cNvSpPr>
              <a:spLocks/>
            </p:cNvSpPr>
            <p:nvPr/>
          </p:nvSpPr>
          <p:spPr bwMode="auto">
            <a:xfrm>
              <a:off x="1395" y="3026"/>
              <a:ext cx="396" cy="268"/>
            </a:xfrm>
            <a:custGeom>
              <a:avLst/>
              <a:gdLst>
                <a:gd name="T0" fmla="*/ 0 w 444"/>
                <a:gd name="T1" fmla="*/ 97 h 268"/>
                <a:gd name="T2" fmla="*/ 210 w 444"/>
                <a:gd name="T3" fmla="*/ 7 h 268"/>
                <a:gd name="T4" fmla="*/ 281 w 444"/>
                <a:gd name="T5" fmla="*/ 142 h 268"/>
                <a:gd name="T6" fmla="*/ 8 w 444"/>
                <a:gd name="T7" fmla="*/ 268 h 268"/>
                <a:gd name="T8" fmla="*/ 0 60000 65536"/>
                <a:gd name="T9" fmla="*/ 0 60000 65536"/>
                <a:gd name="T10" fmla="*/ 0 60000 65536"/>
                <a:gd name="T11" fmla="*/ 0 60000 65536"/>
                <a:gd name="T12" fmla="*/ 0 w 444"/>
                <a:gd name="T13" fmla="*/ 0 h 268"/>
                <a:gd name="T14" fmla="*/ 444 w 444"/>
                <a:gd name="T15" fmla="*/ 268 h 268"/>
              </a:gdLst>
              <a:ahLst/>
              <a:cxnLst>
                <a:cxn ang="T8">
                  <a:pos x="T0" y="T1"/>
                </a:cxn>
                <a:cxn ang="T9">
                  <a:pos x="T2" y="T3"/>
                </a:cxn>
                <a:cxn ang="T10">
                  <a:pos x="T4" y="T5"/>
                </a:cxn>
                <a:cxn ang="T11">
                  <a:pos x="T6" y="T7"/>
                </a:cxn>
              </a:cxnLst>
              <a:rect l="T12" t="T13" r="T14" b="T15"/>
              <a:pathLst>
                <a:path w="444" h="268">
                  <a:moveTo>
                    <a:pt x="0" y="97"/>
                  </a:moveTo>
                  <a:cubicBezTo>
                    <a:pt x="49" y="82"/>
                    <a:pt x="231" y="0"/>
                    <a:pt x="297" y="7"/>
                  </a:cubicBezTo>
                  <a:cubicBezTo>
                    <a:pt x="363" y="14"/>
                    <a:pt x="444" y="99"/>
                    <a:pt x="396" y="142"/>
                  </a:cubicBezTo>
                  <a:cubicBezTo>
                    <a:pt x="348" y="185"/>
                    <a:pt x="91" y="242"/>
                    <a:pt x="11" y="268"/>
                  </a:cubicBezTo>
                </a:path>
              </a:pathLst>
            </a:custGeom>
            <a:noFill/>
            <a:ln w="38100">
              <a:solidFill>
                <a:srgbClr val="993300"/>
              </a:solidFill>
              <a:round/>
              <a:headEnd/>
              <a:tailEnd/>
            </a:ln>
          </p:spPr>
          <p:txBody>
            <a:bodyPr/>
            <a:lstStyle/>
            <a:p>
              <a:endParaRPr lang="ja-JP" altLang="en-US"/>
            </a:p>
          </p:txBody>
        </p:sp>
        <p:sp>
          <p:nvSpPr>
            <p:cNvPr id="20506" name="Freeform 55"/>
            <p:cNvSpPr>
              <a:spLocks/>
            </p:cNvSpPr>
            <p:nvPr/>
          </p:nvSpPr>
          <p:spPr bwMode="auto">
            <a:xfrm>
              <a:off x="2336" y="2795"/>
              <a:ext cx="227" cy="182"/>
            </a:xfrm>
            <a:custGeom>
              <a:avLst/>
              <a:gdLst>
                <a:gd name="T0" fmla="*/ 0 w 227"/>
                <a:gd name="T1" fmla="*/ 0 h 317"/>
                <a:gd name="T2" fmla="*/ 227 w 227"/>
                <a:gd name="T3" fmla="*/ 26 h 317"/>
                <a:gd name="T4" fmla="*/ 0 w 227"/>
                <a:gd name="T5" fmla="*/ 60 h 317"/>
                <a:gd name="T6" fmla="*/ 0 60000 65536"/>
                <a:gd name="T7" fmla="*/ 0 60000 65536"/>
                <a:gd name="T8" fmla="*/ 0 60000 65536"/>
                <a:gd name="T9" fmla="*/ 0 w 227"/>
                <a:gd name="T10" fmla="*/ 0 h 317"/>
                <a:gd name="T11" fmla="*/ 227 w 227"/>
                <a:gd name="T12" fmla="*/ 317 h 317"/>
              </a:gdLst>
              <a:ahLst/>
              <a:cxnLst>
                <a:cxn ang="T6">
                  <a:pos x="T0" y="T1"/>
                </a:cxn>
                <a:cxn ang="T7">
                  <a:pos x="T2" y="T3"/>
                </a:cxn>
                <a:cxn ang="T8">
                  <a:pos x="T4" y="T5"/>
                </a:cxn>
              </a:cxnLst>
              <a:rect l="T9" t="T10" r="T11" b="T12"/>
              <a:pathLst>
                <a:path w="227" h="317">
                  <a:moveTo>
                    <a:pt x="0" y="0"/>
                  </a:moveTo>
                  <a:cubicBezTo>
                    <a:pt x="113" y="41"/>
                    <a:pt x="227" y="83"/>
                    <a:pt x="227" y="136"/>
                  </a:cubicBezTo>
                  <a:cubicBezTo>
                    <a:pt x="227" y="189"/>
                    <a:pt x="38" y="287"/>
                    <a:pt x="0" y="317"/>
                  </a:cubicBezTo>
                </a:path>
              </a:pathLst>
            </a:custGeom>
            <a:noFill/>
            <a:ln w="38100">
              <a:solidFill>
                <a:srgbClr val="003300"/>
              </a:solidFill>
              <a:round/>
              <a:headEnd/>
              <a:tailEnd/>
            </a:ln>
          </p:spPr>
          <p:txBody>
            <a:bodyPr/>
            <a:lstStyle/>
            <a:p>
              <a:endParaRPr lang="ja-JP" altLang="en-US"/>
            </a:p>
          </p:txBody>
        </p:sp>
        <p:sp>
          <p:nvSpPr>
            <p:cNvPr id="20507" name="Freeform 56"/>
            <p:cNvSpPr>
              <a:spLocks/>
            </p:cNvSpPr>
            <p:nvPr/>
          </p:nvSpPr>
          <p:spPr bwMode="auto">
            <a:xfrm>
              <a:off x="2336" y="3158"/>
              <a:ext cx="227" cy="137"/>
            </a:xfrm>
            <a:custGeom>
              <a:avLst/>
              <a:gdLst>
                <a:gd name="T0" fmla="*/ 0 w 227"/>
                <a:gd name="T1" fmla="*/ 0 h 272"/>
                <a:gd name="T2" fmla="*/ 227 w 227"/>
                <a:gd name="T3" fmla="*/ 18 h 272"/>
                <a:gd name="T4" fmla="*/ 0 w 227"/>
                <a:gd name="T5" fmla="*/ 35 h 272"/>
                <a:gd name="T6" fmla="*/ 0 60000 65536"/>
                <a:gd name="T7" fmla="*/ 0 60000 65536"/>
                <a:gd name="T8" fmla="*/ 0 60000 65536"/>
                <a:gd name="T9" fmla="*/ 0 w 227"/>
                <a:gd name="T10" fmla="*/ 0 h 272"/>
                <a:gd name="T11" fmla="*/ 227 w 227"/>
                <a:gd name="T12" fmla="*/ 272 h 272"/>
              </a:gdLst>
              <a:ahLst/>
              <a:cxnLst>
                <a:cxn ang="T6">
                  <a:pos x="T0" y="T1"/>
                </a:cxn>
                <a:cxn ang="T7">
                  <a:pos x="T2" y="T3"/>
                </a:cxn>
                <a:cxn ang="T8">
                  <a:pos x="T4" y="T5"/>
                </a:cxn>
              </a:cxnLst>
              <a:rect l="T9" t="T10" r="T11" b="T12"/>
              <a:pathLst>
                <a:path w="227" h="272">
                  <a:moveTo>
                    <a:pt x="0" y="0"/>
                  </a:moveTo>
                  <a:cubicBezTo>
                    <a:pt x="113" y="45"/>
                    <a:pt x="227" y="91"/>
                    <a:pt x="227" y="136"/>
                  </a:cubicBezTo>
                  <a:cubicBezTo>
                    <a:pt x="227" y="181"/>
                    <a:pt x="38" y="249"/>
                    <a:pt x="0" y="272"/>
                  </a:cubicBezTo>
                </a:path>
              </a:pathLst>
            </a:custGeom>
            <a:noFill/>
            <a:ln w="38100">
              <a:solidFill>
                <a:srgbClr val="993300"/>
              </a:solidFill>
              <a:round/>
              <a:headEnd/>
              <a:tailEnd/>
            </a:ln>
          </p:spPr>
          <p:txBody>
            <a:bodyPr/>
            <a:lstStyle/>
            <a:p>
              <a:endParaRPr lang="ja-JP" altLang="en-US"/>
            </a:p>
          </p:txBody>
        </p:sp>
        <p:sp>
          <p:nvSpPr>
            <p:cNvPr id="20508" name="Freeform 62"/>
            <p:cNvSpPr>
              <a:spLocks/>
            </p:cNvSpPr>
            <p:nvPr/>
          </p:nvSpPr>
          <p:spPr bwMode="auto">
            <a:xfrm>
              <a:off x="1401" y="2750"/>
              <a:ext cx="345" cy="278"/>
            </a:xfrm>
            <a:custGeom>
              <a:avLst/>
              <a:gdLst>
                <a:gd name="T0" fmla="*/ 0 w 366"/>
                <a:gd name="T1" fmla="*/ 0 h 278"/>
                <a:gd name="T2" fmla="*/ 213 w 366"/>
                <a:gd name="T3" fmla="*/ 94 h 278"/>
                <a:gd name="T4" fmla="*/ 304 w 366"/>
                <a:gd name="T5" fmla="*/ 184 h 278"/>
                <a:gd name="T6" fmla="*/ 228 w 366"/>
                <a:gd name="T7" fmla="*/ 274 h 278"/>
                <a:gd name="T8" fmla="*/ 131 w 366"/>
                <a:gd name="T9" fmla="*/ 211 h 278"/>
                <a:gd name="T10" fmla="*/ 0 w 366"/>
                <a:gd name="T11" fmla="*/ 181 h 278"/>
                <a:gd name="T12" fmla="*/ 0 60000 65536"/>
                <a:gd name="T13" fmla="*/ 0 60000 65536"/>
                <a:gd name="T14" fmla="*/ 0 60000 65536"/>
                <a:gd name="T15" fmla="*/ 0 60000 65536"/>
                <a:gd name="T16" fmla="*/ 0 60000 65536"/>
                <a:gd name="T17" fmla="*/ 0 60000 65536"/>
                <a:gd name="T18" fmla="*/ 0 w 366"/>
                <a:gd name="T19" fmla="*/ 0 h 278"/>
                <a:gd name="T20" fmla="*/ 366 w 366"/>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366" h="278">
                  <a:moveTo>
                    <a:pt x="0" y="0"/>
                  </a:moveTo>
                  <a:cubicBezTo>
                    <a:pt x="42" y="16"/>
                    <a:pt x="195" y="63"/>
                    <a:pt x="255" y="94"/>
                  </a:cubicBezTo>
                  <a:cubicBezTo>
                    <a:pt x="315" y="125"/>
                    <a:pt x="360" y="154"/>
                    <a:pt x="363" y="184"/>
                  </a:cubicBezTo>
                  <a:cubicBezTo>
                    <a:pt x="366" y="214"/>
                    <a:pt x="307" y="270"/>
                    <a:pt x="273" y="274"/>
                  </a:cubicBezTo>
                  <a:cubicBezTo>
                    <a:pt x="239" y="278"/>
                    <a:pt x="201" y="226"/>
                    <a:pt x="156" y="211"/>
                  </a:cubicBezTo>
                  <a:cubicBezTo>
                    <a:pt x="111" y="196"/>
                    <a:pt x="32" y="187"/>
                    <a:pt x="0" y="181"/>
                  </a:cubicBezTo>
                </a:path>
              </a:pathLst>
            </a:custGeom>
            <a:noFill/>
            <a:ln w="38100">
              <a:solidFill>
                <a:srgbClr val="003300"/>
              </a:solidFill>
              <a:round/>
              <a:headEnd/>
              <a:tailEnd/>
            </a:ln>
          </p:spPr>
          <p:txBody>
            <a:bodyPr/>
            <a:lstStyle/>
            <a:p>
              <a:endParaRPr lang="ja-JP" altLang="en-US"/>
            </a:p>
          </p:txBody>
        </p:sp>
      </p:grpSp>
      <p:sp>
        <p:nvSpPr>
          <p:cNvPr id="20489" name="Text Box 65"/>
          <p:cNvSpPr txBox="1">
            <a:spLocks noChangeArrowheads="1"/>
          </p:cNvSpPr>
          <p:nvPr/>
        </p:nvSpPr>
        <p:spPr bwMode="auto">
          <a:xfrm>
            <a:off x="519113" y="5451475"/>
            <a:ext cx="7366000" cy="641350"/>
          </a:xfrm>
          <a:prstGeom prst="rect">
            <a:avLst/>
          </a:prstGeom>
          <a:noFill/>
          <a:ln w="9525">
            <a:noFill/>
            <a:miter lim="800000"/>
            <a:headEnd/>
            <a:tailEnd/>
          </a:ln>
        </p:spPr>
        <p:txBody>
          <a:bodyPr>
            <a:spAutoFit/>
          </a:bodyPr>
          <a:lstStyle/>
          <a:p>
            <a:r>
              <a:rPr lang="ja-JP" altLang="en-US"/>
              <a:t>この証明で明らかなように、余次元が重要な役割をする。</a:t>
            </a:r>
          </a:p>
          <a:p>
            <a:r>
              <a:rPr lang="ja-JP" altLang="en-US"/>
              <a:t>強劣加法性は、一般の量子多体系のホログラフィーの存在を示唆する。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120680"/>
          </a:xfrm>
        </p:spPr>
        <p:txBody>
          <a:bodyPr>
            <a:normAutofit lnSpcReduction="10000"/>
          </a:bodyPr>
          <a:lstStyle/>
          <a:p>
            <a:pPr>
              <a:buNone/>
            </a:pPr>
            <a:r>
              <a:rPr kumimoji="1" lang="ja-JP" altLang="en-US" sz="2400" u="sng" dirty="0" smtClean="0">
                <a:solidFill>
                  <a:srgbClr val="002060"/>
                </a:solidFill>
              </a:rPr>
              <a:t>ホログラフィー原理とは</a:t>
            </a:r>
            <a:endParaRPr kumimoji="1" lang="en-US" altLang="ja-JP" sz="2400" u="sng" dirty="0" smtClean="0">
              <a:solidFill>
                <a:srgbClr val="002060"/>
              </a:solidFill>
            </a:endParaRPr>
          </a:p>
          <a:p>
            <a:pPr>
              <a:buNone/>
            </a:pPr>
            <a:endParaRPr lang="en-US" altLang="ja-JP" sz="2400" dirty="0"/>
          </a:p>
          <a:p>
            <a:pPr>
              <a:buNone/>
            </a:pPr>
            <a:r>
              <a:rPr kumimoji="1" lang="ja-JP" altLang="en-US" sz="2400" dirty="0" smtClean="0"/>
              <a:t>重力理論において、多くの物質を十分小さな空間に詰め込んで</a:t>
            </a:r>
            <a:endParaRPr kumimoji="1" lang="en-US" altLang="ja-JP" sz="2400" dirty="0" smtClean="0"/>
          </a:p>
          <a:p>
            <a:pPr>
              <a:buNone/>
            </a:pPr>
            <a:r>
              <a:rPr lang="ja-JP" altLang="en-US" sz="2400" dirty="0"/>
              <a:t>行く</a:t>
            </a:r>
            <a:r>
              <a:rPr lang="ja-JP" altLang="en-US" sz="2400" dirty="0" smtClean="0"/>
              <a:t>と、ある質量に達したところで重力崩壊してブラックホール</a:t>
            </a:r>
            <a:endParaRPr lang="en-US" altLang="ja-JP" sz="2400" dirty="0" smtClean="0"/>
          </a:p>
          <a:p>
            <a:pPr>
              <a:buNone/>
            </a:pPr>
            <a:r>
              <a:rPr lang="ja-JP" altLang="en-US" sz="2400" dirty="0" smtClean="0"/>
              <a:t>になる。</a:t>
            </a:r>
            <a:endParaRPr kumimoji="1" lang="en-US" altLang="ja-JP" sz="2400" dirty="0" smtClean="0"/>
          </a:p>
          <a:p>
            <a:pPr>
              <a:buNone/>
            </a:pPr>
            <a:r>
              <a:rPr lang="ja-JP" altLang="en-US" sz="2400" dirty="0" smtClean="0"/>
              <a:t>　　　　　　</a:t>
            </a:r>
            <a:r>
              <a:rPr lang="ja-JP" altLang="en-US" sz="2400" dirty="0" smtClean="0">
                <a:solidFill>
                  <a:srgbClr val="C00000"/>
                </a:solidFill>
              </a:rPr>
              <a:t>大量の物質　</a:t>
            </a:r>
            <a:r>
              <a:rPr lang="ja-JP" altLang="en-US" sz="2400" dirty="0" smtClean="0"/>
              <a:t>　　　　　　　ブラックホール</a:t>
            </a:r>
            <a:endParaRPr lang="en-US" altLang="ja-JP" sz="2400" dirty="0"/>
          </a:p>
          <a:p>
            <a:pPr>
              <a:buNone/>
            </a:pPr>
            <a:r>
              <a:rPr kumimoji="1" lang="ja-JP" altLang="en-US" sz="2400" dirty="0" smtClean="0"/>
              <a:t>　　　　　　　　　　　　　　　　　　　　　　　　　　　　　　　　　　　　</a:t>
            </a:r>
            <a:endParaRPr kumimoji="1" lang="en-US" altLang="ja-JP" sz="2400" dirty="0" smtClean="0"/>
          </a:p>
          <a:p>
            <a:pPr>
              <a:buNone/>
            </a:pPr>
            <a:r>
              <a:rPr lang="ja-JP" altLang="en-US" sz="2400" dirty="0"/>
              <a:t>　</a:t>
            </a:r>
            <a:r>
              <a:rPr lang="ja-JP" altLang="en-US" sz="2400" dirty="0" smtClean="0"/>
              <a:t>　　　　　　　　　　　　　　　　　　　　　　　　　　　　　　</a:t>
            </a:r>
            <a:r>
              <a:rPr lang="ja-JP" altLang="en-US" sz="2400" dirty="0" smtClean="0">
                <a:solidFill>
                  <a:srgbClr val="C00000"/>
                </a:solidFill>
              </a:rPr>
              <a:t>地平線</a:t>
            </a:r>
            <a:endParaRPr kumimoji="1" lang="en-US" altLang="ja-JP" sz="2400" dirty="0" smtClean="0">
              <a:solidFill>
                <a:srgbClr val="C00000"/>
              </a:solidFill>
            </a:endParaRPr>
          </a:p>
          <a:p>
            <a:pPr>
              <a:buNone/>
            </a:pPr>
            <a:endParaRPr lang="en-US" altLang="ja-JP" sz="2400" dirty="0" smtClean="0"/>
          </a:p>
          <a:p>
            <a:pPr>
              <a:buNone/>
            </a:pPr>
            <a:endParaRPr kumimoji="1" lang="en-US" altLang="ja-JP" sz="2400" dirty="0" smtClean="0"/>
          </a:p>
          <a:p>
            <a:pPr>
              <a:buNone/>
            </a:pPr>
            <a:r>
              <a:rPr lang="ja-JP" altLang="en-US" sz="2400" dirty="0" smtClean="0"/>
              <a:t>ブラックホールは、その中の状態を外にいる観測者が知ること</a:t>
            </a:r>
            <a:endParaRPr lang="en-US" altLang="ja-JP" sz="2400" dirty="0" smtClean="0"/>
          </a:p>
          <a:p>
            <a:pPr>
              <a:buNone/>
            </a:pPr>
            <a:r>
              <a:rPr lang="ja-JP" altLang="en-US" sz="2400" dirty="0" smtClean="0"/>
              <a:t>ができない。光ですら、地平線から外に出ることが不可能。</a:t>
            </a:r>
            <a:endParaRPr lang="en-US" altLang="ja-JP" sz="2400" dirty="0" smtClean="0"/>
          </a:p>
          <a:p>
            <a:pPr>
              <a:buNone/>
            </a:pPr>
            <a:r>
              <a:rPr kumimoji="1" lang="ja-JP" altLang="en-US" sz="2400" dirty="0"/>
              <a:t>　</a:t>
            </a:r>
            <a:r>
              <a:rPr kumimoji="1" lang="ja-JP" altLang="en-US" sz="2400" dirty="0" smtClean="0"/>
              <a:t>　　　　　</a:t>
            </a:r>
            <a:r>
              <a:rPr lang="ja-JP" altLang="en-US" sz="2400" dirty="0"/>
              <a:t>　</a:t>
            </a:r>
            <a:endParaRPr lang="en-US" altLang="ja-JP" sz="2400" dirty="0" smtClean="0"/>
          </a:p>
          <a:p>
            <a:pPr>
              <a:buNone/>
            </a:pPr>
            <a:r>
              <a:rPr lang="ja-JP" altLang="en-US" sz="2400" dirty="0" smtClean="0"/>
              <a:t>　　　　　　</a:t>
            </a:r>
            <a:r>
              <a:rPr lang="ja-JP" altLang="en-US" sz="2400" dirty="0" smtClean="0">
                <a:solidFill>
                  <a:srgbClr val="002060"/>
                </a:solidFill>
              </a:rPr>
              <a:t>ブラックホールの内部には隠された情報がある。　　　　　</a:t>
            </a:r>
            <a:endParaRPr lang="en-US" altLang="ja-JP" sz="2400" dirty="0">
              <a:solidFill>
                <a:srgbClr val="002060"/>
              </a:solidFill>
            </a:endParaRPr>
          </a:p>
          <a:p>
            <a:pPr>
              <a:buNone/>
            </a:pPr>
            <a:r>
              <a:rPr lang="ja-JP" altLang="en-US" sz="2400" dirty="0" smtClean="0">
                <a:solidFill>
                  <a:srgbClr val="002060"/>
                </a:solidFill>
              </a:rPr>
              <a:t>　　　　　　　　＝ブラックホールの</a:t>
            </a:r>
            <a:r>
              <a:rPr lang="ja-JP" altLang="en-US" sz="2400" dirty="0" smtClean="0">
                <a:solidFill>
                  <a:srgbClr val="C00000"/>
                </a:solidFill>
              </a:rPr>
              <a:t>エントロピー</a:t>
            </a:r>
            <a:endParaRPr lang="en-US" altLang="ja-JP" sz="2400" dirty="0">
              <a:solidFill>
                <a:srgbClr val="C00000"/>
              </a:solidFill>
            </a:endParaRPr>
          </a:p>
        </p:txBody>
      </p:sp>
      <p:sp>
        <p:nvSpPr>
          <p:cNvPr id="4" name="下矢印 3"/>
          <p:cNvSpPr/>
          <p:nvPr/>
        </p:nvSpPr>
        <p:spPr>
          <a:xfrm rot="16200000">
            <a:off x="4045100" y="3321049"/>
            <a:ext cx="360362" cy="576263"/>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Flowchart: Connector 6"/>
          <p:cNvSpPr/>
          <p:nvPr/>
        </p:nvSpPr>
        <p:spPr>
          <a:xfrm>
            <a:off x="2547714" y="3357935"/>
            <a:ext cx="71438" cy="71437"/>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Flowchart: Connector 7"/>
          <p:cNvSpPr/>
          <p:nvPr/>
        </p:nvSpPr>
        <p:spPr>
          <a:xfrm>
            <a:off x="2474689" y="3646860"/>
            <a:ext cx="73025" cy="71437"/>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Flowchart: Connector 8"/>
          <p:cNvSpPr/>
          <p:nvPr/>
        </p:nvSpPr>
        <p:spPr>
          <a:xfrm>
            <a:off x="2619152" y="3502397"/>
            <a:ext cx="71437" cy="7143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Flowchart: Connector 9"/>
          <p:cNvSpPr/>
          <p:nvPr/>
        </p:nvSpPr>
        <p:spPr>
          <a:xfrm>
            <a:off x="2474689" y="3789735"/>
            <a:ext cx="73025" cy="73025"/>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Flowchart: Connector 10"/>
          <p:cNvSpPr/>
          <p:nvPr/>
        </p:nvSpPr>
        <p:spPr>
          <a:xfrm>
            <a:off x="2763614" y="3357935"/>
            <a:ext cx="71438" cy="71437"/>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Flowchart: Connector 11"/>
          <p:cNvSpPr/>
          <p:nvPr/>
        </p:nvSpPr>
        <p:spPr>
          <a:xfrm>
            <a:off x="2403252" y="3502397"/>
            <a:ext cx="71437" cy="7143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Flowchart: Connector 12"/>
          <p:cNvSpPr/>
          <p:nvPr/>
        </p:nvSpPr>
        <p:spPr>
          <a:xfrm>
            <a:off x="2339752" y="3726235"/>
            <a:ext cx="71437" cy="73025"/>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Flowchart: Connector 13"/>
          <p:cNvSpPr/>
          <p:nvPr/>
        </p:nvSpPr>
        <p:spPr>
          <a:xfrm>
            <a:off x="2763614" y="3646860"/>
            <a:ext cx="71438" cy="71437"/>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Flowchart: Connector 14"/>
          <p:cNvSpPr/>
          <p:nvPr/>
        </p:nvSpPr>
        <p:spPr>
          <a:xfrm>
            <a:off x="2619152" y="3789735"/>
            <a:ext cx="71437" cy="73025"/>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Flowchart: Connector 15"/>
          <p:cNvSpPr/>
          <p:nvPr/>
        </p:nvSpPr>
        <p:spPr>
          <a:xfrm>
            <a:off x="2835052" y="3502397"/>
            <a:ext cx="71437" cy="7143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Flowchart: Connector 17"/>
          <p:cNvSpPr/>
          <p:nvPr/>
        </p:nvSpPr>
        <p:spPr>
          <a:xfrm flipV="1">
            <a:off x="5449317" y="3356992"/>
            <a:ext cx="647700" cy="647700"/>
          </a:xfrm>
          <a:prstGeom prst="flowChartConnector">
            <a:avLst/>
          </a:prstGeom>
          <a:solidFill>
            <a:schemeClr val="tx1"/>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6600"/>
              </a:solidFill>
            </a:endParaRPr>
          </a:p>
        </p:txBody>
      </p:sp>
      <p:cxnSp>
        <p:nvCxnSpPr>
          <p:cNvPr id="20" name="直線矢印コネクタ 19"/>
          <p:cNvCxnSpPr/>
          <p:nvPr/>
        </p:nvCxnSpPr>
        <p:spPr>
          <a:xfrm rot="10800000" flipV="1">
            <a:off x="6156176" y="3429000"/>
            <a:ext cx="576064" cy="28644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下矢印 23"/>
          <p:cNvSpPr/>
          <p:nvPr/>
        </p:nvSpPr>
        <p:spPr>
          <a:xfrm rot="16200000">
            <a:off x="1007544" y="5553297"/>
            <a:ext cx="360362" cy="57626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Grp="1" noChangeAspect="1"/>
          </p:cNvGraphicFramePr>
          <p:nvPr>
            <p:ph idx="1"/>
          </p:nvPr>
        </p:nvGraphicFramePr>
        <p:xfrm>
          <a:off x="2261741" y="1628800"/>
          <a:ext cx="3514725" cy="1171575"/>
        </p:xfrm>
        <a:graphic>
          <a:graphicData uri="http://schemas.openxmlformats.org/presentationml/2006/ole">
            <mc:AlternateContent xmlns:mc="http://schemas.openxmlformats.org/markup-compatibility/2006">
              <mc:Choice xmlns:v="urn:schemas-microsoft-com:vml" Requires="v">
                <p:oleObj spid="_x0000_s3076" name="数式" r:id="rId4" imgW="1333440" imgH="444240" progId="Equation.3">
                  <p:embed/>
                </p:oleObj>
              </mc:Choice>
              <mc:Fallback>
                <p:oleObj name="数式" r:id="rId4" imgW="1333440" imgH="4442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741" y="1628800"/>
                        <a:ext cx="3514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4" name="テキスト ボックス 3"/>
          <p:cNvSpPr txBox="1"/>
          <p:nvPr/>
        </p:nvSpPr>
        <p:spPr>
          <a:xfrm>
            <a:off x="467544" y="460985"/>
            <a:ext cx="8339142" cy="6370975"/>
          </a:xfrm>
          <a:prstGeom prst="rect">
            <a:avLst/>
          </a:prstGeom>
          <a:noFill/>
        </p:spPr>
        <p:txBody>
          <a:bodyPr wrap="square" rtlCol="0">
            <a:spAutoFit/>
          </a:bodyPr>
          <a:lstStyle/>
          <a:p>
            <a:r>
              <a:rPr kumimoji="1" lang="ja-JP" altLang="en-US" sz="2400" dirty="0" smtClean="0"/>
              <a:t>ブラックホールのエントロピーは、</a:t>
            </a:r>
            <a:r>
              <a:rPr kumimoji="1" lang="en-US" altLang="ja-JP" sz="2400" dirty="0" err="1" smtClean="0"/>
              <a:t>Bekenstein</a:t>
            </a:r>
            <a:r>
              <a:rPr kumimoji="1" lang="en-US" altLang="ja-JP" sz="2400" dirty="0" smtClean="0"/>
              <a:t>-Hawking</a:t>
            </a:r>
            <a:r>
              <a:rPr lang="ja-JP" altLang="en-US" sz="2400" dirty="0" smtClean="0"/>
              <a:t>の</a:t>
            </a:r>
            <a:endParaRPr lang="en-US" altLang="ja-JP" sz="2400" dirty="0" smtClean="0"/>
          </a:p>
          <a:p>
            <a:r>
              <a:rPr lang="ja-JP" altLang="en-US" sz="2400" dirty="0" smtClean="0"/>
              <a:t>面積公式で与えられる。（熱力学とのアナロジー）</a:t>
            </a:r>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a:p>
          <a:p>
            <a:endParaRPr lang="en-US" altLang="ja-JP" sz="2400" dirty="0"/>
          </a:p>
          <a:p>
            <a:r>
              <a:rPr lang="ja-JP" altLang="en-US" sz="2400" dirty="0">
                <a:solidFill>
                  <a:srgbClr val="C00000"/>
                </a:solidFill>
              </a:rPr>
              <a:t>このよう</a:t>
            </a:r>
            <a:r>
              <a:rPr lang="ja-JP" altLang="en-US" sz="2400" dirty="0" smtClean="0">
                <a:solidFill>
                  <a:srgbClr val="C00000"/>
                </a:solidFill>
              </a:rPr>
              <a:t>な考察から、重力理論において、与えられた領域Ａ内の</a:t>
            </a:r>
            <a:endParaRPr lang="en-US" altLang="ja-JP" sz="2400" dirty="0" smtClean="0">
              <a:solidFill>
                <a:srgbClr val="C00000"/>
              </a:solidFill>
            </a:endParaRPr>
          </a:p>
          <a:p>
            <a:r>
              <a:rPr lang="ja-JP" altLang="en-US" sz="2400" dirty="0" smtClean="0">
                <a:solidFill>
                  <a:srgbClr val="C00000"/>
                </a:solidFill>
              </a:rPr>
              <a:t>エントロピーの上限が、</a:t>
            </a:r>
            <a:endParaRPr lang="en-US" altLang="ja-JP" sz="2400" dirty="0" smtClean="0">
              <a:solidFill>
                <a:srgbClr val="C00000"/>
              </a:solidFill>
            </a:endParaRPr>
          </a:p>
          <a:p>
            <a:endParaRPr lang="en-US" altLang="ja-JP" sz="2400" dirty="0" smtClean="0">
              <a:solidFill>
                <a:srgbClr val="C00000"/>
              </a:solidFill>
            </a:endParaRPr>
          </a:p>
          <a:p>
            <a:endParaRPr lang="en-US" altLang="ja-JP" sz="2400" dirty="0">
              <a:solidFill>
                <a:srgbClr val="C00000"/>
              </a:solidFill>
            </a:endParaRPr>
          </a:p>
          <a:p>
            <a:endParaRPr lang="en-US" altLang="ja-JP" sz="2400" dirty="0" smtClean="0">
              <a:solidFill>
                <a:srgbClr val="C00000"/>
              </a:solidFill>
            </a:endParaRPr>
          </a:p>
          <a:p>
            <a:endParaRPr kumimoji="1" lang="en-US" altLang="ja-JP" sz="2400" dirty="0" smtClean="0">
              <a:solidFill>
                <a:srgbClr val="C00000"/>
              </a:solidFill>
            </a:endParaRPr>
          </a:p>
          <a:p>
            <a:r>
              <a:rPr lang="ja-JP" altLang="en-US" sz="2400" dirty="0" smtClean="0">
                <a:solidFill>
                  <a:srgbClr val="C00000"/>
                </a:solidFill>
              </a:rPr>
              <a:t>と求められる。</a:t>
            </a:r>
            <a:r>
              <a:rPr lang="ja-JP" altLang="en-US" sz="2400" dirty="0" smtClean="0"/>
              <a:t>（∂</a:t>
            </a:r>
            <a:r>
              <a:rPr lang="en-US" altLang="ja-JP" sz="2400" dirty="0" smtClean="0"/>
              <a:t>A</a:t>
            </a:r>
            <a:r>
              <a:rPr lang="ja-JP" altLang="en-US" sz="2400" dirty="0" smtClean="0"/>
              <a:t>は、</a:t>
            </a:r>
            <a:r>
              <a:rPr lang="en-US" altLang="ja-JP" sz="2400" dirty="0" smtClean="0"/>
              <a:t>A</a:t>
            </a:r>
            <a:r>
              <a:rPr lang="ja-JP" altLang="en-US" sz="2400" dirty="0" smtClean="0"/>
              <a:t>の境界部分）</a:t>
            </a:r>
            <a:endParaRPr lang="en-US" altLang="ja-JP" sz="2400" dirty="0"/>
          </a:p>
          <a:p>
            <a:r>
              <a:rPr kumimoji="1" lang="ja-JP" altLang="en-US" sz="2400" dirty="0" smtClean="0"/>
              <a:t>この不等式をエントロピーバウンドと呼ぶ。（</a:t>
            </a:r>
            <a:r>
              <a:rPr kumimoji="1" lang="en-US" altLang="ja-JP" sz="2400" dirty="0" err="1" smtClean="0"/>
              <a:t>Bousso</a:t>
            </a:r>
            <a:r>
              <a:rPr kumimoji="1" lang="ja-JP" altLang="en-US" sz="2400" dirty="0" smtClean="0"/>
              <a:t>バウンド）</a:t>
            </a:r>
            <a:endParaRPr kumimoji="1" lang="en-US" altLang="ja-JP" sz="2400" dirty="0" smtClean="0"/>
          </a:p>
          <a:p>
            <a:endParaRPr lang="en-US" altLang="ja-JP" sz="2400" dirty="0"/>
          </a:p>
          <a:p>
            <a:endParaRPr kumimoji="1" lang="ja-JP" altLang="en-US" sz="2400" dirty="0"/>
          </a:p>
        </p:txBody>
      </p:sp>
      <p:graphicFrame>
        <p:nvGraphicFramePr>
          <p:cNvPr id="3075" name="Object 5"/>
          <p:cNvGraphicFramePr>
            <a:graphicFrameLocks noChangeAspect="1"/>
          </p:cNvGraphicFramePr>
          <p:nvPr/>
        </p:nvGraphicFramePr>
        <p:xfrm>
          <a:off x="2729657" y="3861048"/>
          <a:ext cx="3138487" cy="1176338"/>
        </p:xfrm>
        <a:graphic>
          <a:graphicData uri="http://schemas.openxmlformats.org/presentationml/2006/ole">
            <mc:AlternateContent xmlns:mc="http://schemas.openxmlformats.org/markup-compatibility/2006">
              <mc:Choice xmlns:v="urn:schemas-microsoft-com:vml" Requires="v">
                <p:oleObj spid="_x0000_s3077" name="数式" r:id="rId6" imgW="1180800" imgH="431640" progId="Equation.3">
                  <p:embed/>
                </p:oleObj>
              </mc:Choice>
              <mc:Fallback>
                <p:oleObj name="数式" r:id="rId6" imgW="118080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9657" y="3861048"/>
                        <a:ext cx="313848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332656"/>
            <a:ext cx="8435280" cy="6192688"/>
          </a:xfrm>
        </p:spPr>
        <p:txBody>
          <a:bodyPr>
            <a:normAutofit/>
          </a:bodyPr>
          <a:lstStyle/>
          <a:p>
            <a:pPr>
              <a:buNone/>
            </a:pPr>
            <a:r>
              <a:rPr lang="ja-JP" altLang="en-US" sz="2400" dirty="0"/>
              <a:t>従って</a:t>
            </a:r>
            <a:r>
              <a:rPr kumimoji="1" lang="ja-JP" altLang="en-US" sz="2400" dirty="0" smtClean="0"/>
              <a:t>重力理論では、ある領域内のエントロピーは、高々表面積</a:t>
            </a:r>
            <a:endParaRPr kumimoji="1" lang="en-US" altLang="ja-JP" sz="2400" dirty="0" smtClean="0"/>
          </a:p>
          <a:p>
            <a:pPr>
              <a:buNone/>
            </a:pPr>
            <a:r>
              <a:rPr kumimoji="1" lang="ja-JP" altLang="en-US" sz="2400" dirty="0" smtClean="0"/>
              <a:t>に比例する。</a:t>
            </a:r>
            <a:r>
              <a:rPr lang="ja-JP" altLang="en-US" sz="2400" dirty="0"/>
              <a:t>　</a:t>
            </a:r>
            <a:r>
              <a:rPr lang="en-US" altLang="ja-JP" sz="2200" dirty="0" smtClean="0"/>
              <a:t>cf. </a:t>
            </a:r>
            <a:r>
              <a:rPr lang="ja-JP" altLang="en-US" sz="2200" dirty="0" smtClean="0"/>
              <a:t>場の量子論、もっと一般に量子多体系では、エント　</a:t>
            </a:r>
            <a:endParaRPr lang="en-US" altLang="ja-JP" sz="2200" dirty="0" smtClean="0"/>
          </a:p>
          <a:p>
            <a:pPr>
              <a:buNone/>
            </a:pPr>
            <a:r>
              <a:rPr lang="ja-JP" altLang="en-US" sz="2200" dirty="0"/>
              <a:t>　</a:t>
            </a:r>
            <a:r>
              <a:rPr lang="ja-JP" altLang="en-US" sz="2200" dirty="0" smtClean="0"/>
              <a:t>　　　　　　　　　　ロピーは体積に比例する。</a:t>
            </a:r>
            <a:endParaRPr lang="en-US" altLang="ja-JP" sz="2200" dirty="0" smtClean="0"/>
          </a:p>
          <a:p>
            <a:pPr>
              <a:buNone/>
            </a:pPr>
            <a:endParaRPr kumimoji="1" lang="en-US" altLang="ja-JP" sz="2200" dirty="0"/>
          </a:p>
          <a:p>
            <a:pPr>
              <a:buNone/>
            </a:pPr>
            <a:r>
              <a:rPr lang="ja-JP" altLang="en-US" sz="2200" dirty="0" smtClean="0"/>
              <a:t>　　　　　　　　</a:t>
            </a:r>
            <a:r>
              <a:rPr lang="ja-JP" altLang="en-US" sz="2200" dirty="0" smtClean="0">
                <a:solidFill>
                  <a:srgbClr val="C00000"/>
                </a:solidFill>
              </a:rPr>
              <a:t>重力理論の自由度は、体積ではなく、面積に比例する。　</a:t>
            </a:r>
            <a:endParaRPr lang="en-US" altLang="ja-JP" sz="2200" dirty="0" smtClean="0">
              <a:solidFill>
                <a:srgbClr val="C00000"/>
              </a:solidFill>
            </a:endParaRPr>
          </a:p>
          <a:p>
            <a:pPr>
              <a:buNone/>
            </a:pPr>
            <a:endParaRPr lang="en-US" altLang="ja-JP" sz="2200" dirty="0">
              <a:solidFill>
                <a:srgbClr val="002060"/>
              </a:solidFill>
            </a:endParaRPr>
          </a:p>
          <a:p>
            <a:pPr>
              <a:buNone/>
            </a:pPr>
            <a:r>
              <a:rPr lang="ja-JP" altLang="en-US" sz="2200" dirty="0" smtClean="0">
                <a:solidFill>
                  <a:srgbClr val="002060"/>
                </a:solidFill>
              </a:rPr>
              <a:t>このようにしてホログラフィー原理が提案された。</a:t>
            </a:r>
            <a:r>
              <a:rPr lang="en-US" altLang="ja-JP" sz="1800" dirty="0" smtClean="0">
                <a:solidFill>
                  <a:schemeClr val="accent6">
                    <a:lumMod val="50000"/>
                  </a:schemeClr>
                </a:solidFill>
              </a:rPr>
              <a:t>[‘t </a:t>
            </a:r>
            <a:r>
              <a:rPr lang="en-US" altLang="ja-JP" sz="1800" dirty="0" err="1" smtClean="0">
                <a:solidFill>
                  <a:schemeClr val="accent6">
                    <a:lumMod val="50000"/>
                  </a:schemeClr>
                </a:solidFill>
              </a:rPr>
              <a:t>Hooft</a:t>
            </a:r>
            <a:r>
              <a:rPr lang="en-US" altLang="ja-JP" sz="1800" dirty="0" smtClean="0">
                <a:solidFill>
                  <a:schemeClr val="accent6">
                    <a:lumMod val="50000"/>
                  </a:schemeClr>
                </a:solidFill>
              </a:rPr>
              <a:t> 93’, Susskind 94’]</a:t>
            </a:r>
          </a:p>
          <a:p>
            <a:pPr>
              <a:buNone/>
            </a:pPr>
            <a:endParaRPr lang="en-US" altLang="ja-JP" sz="1800" dirty="0">
              <a:solidFill>
                <a:schemeClr val="accent6">
                  <a:lumMod val="50000"/>
                </a:schemeClr>
              </a:solidFill>
            </a:endParaRPr>
          </a:p>
          <a:p>
            <a:pPr>
              <a:buNone/>
            </a:pPr>
            <a:r>
              <a:rPr lang="ja-JP" altLang="en-US" sz="2400" dirty="0" smtClean="0">
                <a:solidFill>
                  <a:srgbClr val="C00000"/>
                </a:solidFill>
              </a:rPr>
              <a:t>　　　　　　　　　　　　　　　</a:t>
            </a:r>
            <a:r>
              <a:rPr lang="ja-JP" altLang="en-US" sz="2400" b="1" u="sng" dirty="0" smtClean="0">
                <a:solidFill>
                  <a:srgbClr val="C00000"/>
                </a:solidFill>
              </a:rPr>
              <a:t>ホログラフィー原理</a:t>
            </a:r>
            <a:endParaRPr lang="en-US" altLang="ja-JP" sz="2400" b="1" u="sng" dirty="0" smtClean="0">
              <a:solidFill>
                <a:srgbClr val="C00000"/>
              </a:solidFill>
            </a:endParaRPr>
          </a:p>
          <a:p>
            <a:pPr>
              <a:buNone/>
            </a:pPr>
            <a:r>
              <a:rPr lang="ja-JP" altLang="en-US" sz="2400" b="1" dirty="0">
                <a:solidFill>
                  <a:srgbClr val="C00000"/>
                </a:solidFill>
              </a:rPr>
              <a:t>　</a:t>
            </a:r>
            <a:r>
              <a:rPr lang="ja-JP" altLang="en-US" sz="2400" b="1" dirty="0" smtClean="0">
                <a:solidFill>
                  <a:srgbClr val="C00000"/>
                </a:solidFill>
              </a:rPr>
              <a:t>　</a:t>
            </a:r>
            <a:r>
              <a:rPr lang="en-US" altLang="ja-JP" sz="2400" b="1" dirty="0" smtClean="0">
                <a:solidFill>
                  <a:srgbClr val="002060"/>
                </a:solidFill>
              </a:rPr>
              <a:t>(d+2)</a:t>
            </a:r>
            <a:r>
              <a:rPr lang="ja-JP" altLang="en-US" sz="2400" b="1" dirty="0" smtClean="0">
                <a:solidFill>
                  <a:srgbClr val="002060"/>
                </a:solidFill>
              </a:rPr>
              <a:t>次元の（量子）重力理論　</a:t>
            </a:r>
            <a:r>
              <a:rPr lang="en-US" altLang="ja-JP" sz="2400" b="1" dirty="0" smtClean="0">
                <a:solidFill>
                  <a:srgbClr val="002060"/>
                </a:solidFill>
              </a:rPr>
              <a:t>on M</a:t>
            </a:r>
          </a:p>
          <a:p>
            <a:pPr>
              <a:buNone/>
            </a:pPr>
            <a:r>
              <a:rPr lang="en-US" altLang="ja-JP" sz="2400" b="1" dirty="0">
                <a:solidFill>
                  <a:srgbClr val="002060"/>
                </a:solidFill>
              </a:rPr>
              <a:t> </a:t>
            </a:r>
            <a:r>
              <a:rPr lang="en-US" altLang="ja-JP" sz="2400" b="1" dirty="0" smtClean="0">
                <a:solidFill>
                  <a:srgbClr val="002060"/>
                </a:solidFill>
              </a:rPr>
              <a:t>                </a:t>
            </a:r>
            <a:r>
              <a:rPr lang="ja-JP" altLang="en-US" sz="2400" b="1" dirty="0" smtClean="0">
                <a:solidFill>
                  <a:srgbClr val="002060"/>
                </a:solidFill>
              </a:rPr>
              <a:t>＝ </a:t>
            </a:r>
            <a:r>
              <a:rPr lang="en-US" altLang="ja-JP" sz="2400" b="1" dirty="0" smtClean="0">
                <a:solidFill>
                  <a:srgbClr val="002060"/>
                </a:solidFill>
              </a:rPr>
              <a:t>(d+1)</a:t>
            </a:r>
            <a:r>
              <a:rPr lang="ja-JP" altLang="en-US" sz="2400" b="1" dirty="0" smtClean="0">
                <a:solidFill>
                  <a:srgbClr val="002060"/>
                </a:solidFill>
              </a:rPr>
              <a:t>次元の非重力理論</a:t>
            </a:r>
            <a:r>
              <a:rPr lang="en-US" altLang="ja-JP" sz="2400" b="1" dirty="0">
                <a:solidFill>
                  <a:srgbClr val="002060"/>
                </a:solidFill>
              </a:rPr>
              <a:t> </a:t>
            </a:r>
            <a:r>
              <a:rPr lang="ja-JP" altLang="en-US" sz="2400" b="1" dirty="0" smtClean="0">
                <a:solidFill>
                  <a:srgbClr val="002060"/>
                </a:solidFill>
              </a:rPr>
              <a:t>（～量子多体系） </a:t>
            </a:r>
            <a:r>
              <a:rPr lang="en-US" altLang="ja-JP" sz="2400" b="1" dirty="0" smtClean="0">
                <a:solidFill>
                  <a:srgbClr val="002060"/>
                </a:solidFill>
              </a:rPr>
              <a:t>on </a:t>
            </a:r>
            <a:r>
              <a:rPr lang="ja-JP" altLang="en-US" sz="2400" b="1" dirty="0" smtClean="0">
                <a:solidFill>
                  <a:srgbClr val="002060"/>
                </a:solidFill>
              </a:rPr>
              <a:t>∂</a:t>
            </a:r>
            <a:r>
              <a:rPr lang="en-US" altLang="ja-JP" sz="2400" b="1" dirty="0" smtClean="0">
                <a:solidFill>
                  <a:srgbClr val="002060"/>
                </a:solidFill>
              </a:rPr>
              <a:t>M </a:t>
            </a:r>
          </a:p>
          <a:p>
            <a:pPr>
              <a:buNone/>
            </a:pPr>
            <a:r>
              <a:rPr lang="ja-JP" altLang="en-US" sz="2200" dirty="0" smtClean="0"/>
              <a:t>　　　　　　　　　　　　　　　　　　　　　　　　　　　　　</a:t>
            </a:r>
            <a:endParaRPr lang="en-US" altLang="ja-JP" sz="2200" dirty="0" smtClean="0"/>
          </a:p>
          <a:p>
            <a:pPr>
              <a:buNone/>
            </a:pPr>
            <a:endParaRPr kumimoji="1" lang="en-US" altLang="ja-JP" sz="2200" dirty="0"/>
          </a:p>
          <a:p>
            <a:pPr>
              <a:buNone/>
            </a:pPr>
            <a:r>
              <a:rPr lang="en-US" altLang="ja-JP" sz="2200" dirty="0" smtClean="0"/>
              <a:t>                                                                                    </a:t>
            </a:r>
            <a:r>
              <a:rPr lang="ja-JP" altLang="en-US" sz="2200" dirty="0" smtClean="0"/>
              <a:t>非摂動的に定義された</a:t>
            </a:r>
            <a:endParaRPr lang="en-US" altLang="ja-JP" sz="2200" dirty="0" smtClean="0"/>
          </a:p>
          <a:p>
            <a:pPr>
              <a:buNone/>
            </a:pPr>
            <a:r>
              <a:rPr kumimoji="1" lang="ja-JP" altLang="en-US" sz="2200" dirty="0" smtClean="0"/>
              <a:t>　　　　　　　　　　　　　　　　　　　　　　　　　　　　　計算可能な理論</a:t>
            </a:r>
            <a:r>
              <a:rPr kumimoji="1" lang="ja-JP" altLang="en-US" sz="2200" dirty="0"/>
              <a:t>　</a:t>
            </a:r>
            <a:r>
              <a:rPr kumimoji="1" lang="ja-JP" altLang="en-US" sz="2200" dirty="0" smtClean="0"/>
              <a:t>　　　　　　　　　　　　　　　　　　　　　　　　　　　　</a:t>
            </a:r>
            <a:endParaRPr kumimoji="1" lang="ja-JP" altLang="en-US" sz="2200" dirty="0"/>
          </a:p>
        </p:txBody>
      </p:sp>
      <p:sp>
        <p:nvSpPr>
          <p:cNvPr id="4" name="下矢印 3"/>
          <p:cNvSpPr/>
          <p:nvPr/>
        </p:nvSpPr>
        <p:spPr>
          <a:xfrm rot="16200000">
            <a:off x="1007544" y="1952898"/>
            <a:ext cx="360362" cy="576263"/>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コネクタ 5"/>
          <p:cNvCxnSpPr/>
          <p:nvPr/>
        </p:nvCxnSpPr>
        <p:spPr>
          <a:xfrm rot="10800000">
            <a:off x="539552" y="3789039"/>
            <a:ext cx="266429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flipH="1" flipV="1">
            <a:off x="-72516" y="4401108"/>
            <a:ext cx="122413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flipH="1" flipV="1">
            <a:off x="8100392" y="4365104"/>
            <a:ext cx="1296144"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10800000">
            <a:off x="6012160" y="3717032"/>
            <a:ext cx="2736304"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flipV="1">
            <a:off x="539552" y="5013176"/>
            <a:ext cx="8208912" cy="2515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AutoShape 8"/>
          <p:cNvSpPr>
            <a:spLocks noChangeArrowheads="1"/>
          </p:cNvSpPr>
          <p:nvPr/>
        </p:nvSpPr>
        <p:spPr bwMode="auto">
          <a:xfrm>
            <a:off x="2339727" y="5301208"/>
            <a:ext cx="1800225" cy="1224135"/>
          </a:xfrm>
          <a:prstGeom prst="flowChartDelay">
            <a:avLst/>
          </a:prstGeom>
          <a:solidFill>
            <a:srgbClr val="FFCC99"/>
          </a:solidFill>
          <a:ln w="25400">
            <a:solidFill>
              <a:schemeClr val="tx1"/>
            </a:solidFill>
            <a:miter lim="800000"/>
            <a:headEnd/>
            <a:tailEnd/>
          </a:ln>
        </p:spPr>
        <p:txBody>
          <a:bodyPr wrap="none" anchor="ctr"/>
          <a:lstStyle/>
          <a:p>
            <a:pPr algn="ctr"/>
            <a:endParaRPr lang="ja-JP" altLang="ja-JP"/>
          </a:p>
        </p:txBody>
      </p:sp>
      <p:sp>
        <p:nvSpPr>
          <p:cNvPr id="26" name="Line 9"/>
          <p:cNvSpPr>
            <a:spLocks noChangeShapeType="1"/>
          </p:cNvSpPr>
          <p:nvPr/>
        </p:nvSpPr>
        <p:spPr bwMode="auto">
          <a:xfrm>
            <a:off x="2322637" y="5301208"/>
            <a:ext cx="17090" cy="1224135"/>
          </a:xfrm>
          <a:prstGeom prst="line">
            <a:avLst/>
          </a:prstGeom>
          <a:noFill/>
          <a:ln w="63500">
            <a:solidFill>
              <a:srgbClr val="FF0000"/>
            </a:solidFill>
            <a:round/>
            <a:headEnd/>
            <a:tailEnd/>
          </a:ln>
        </p:spPr>
        <p:txBody>
          <a:bodyPr/>
          <a:lstStyle/>
          <a:p>
            <a:endParaRPr lang="ja-JP" altLang="en-US"/>
          </a:p>
        </p:txBody>
      </p:sp>
      <p:graphicFrame>
        <p:nvGraphicFramePr>
          <p:cNvPr id="27" name="Object 10"/>
          <p:cNvGraphicFramePr>
            <a:graphicFrameLocks noChangeAspect="1"/>
          </p:cNvGraphicFramePr>
          <p:nvPr/>
        </p:nvGraphicFramePr>
        <p:xfrm flipV="1">
          <a:off x="882477" y="5589240"/>
          <a:ext cx="1169987" cy="597992"/>
        </p:xfrm>
        <a:graphic>
          <a:graphicData uri="http://schemas.openxmlformats.org/presentationml/2006/ole">
            <mc:AlternateContent xmlns:mc="http://schemas.openxmlformats.org/markup-compatibility/2006">
              <mc:Choice xmlns:v="urn:schemas-microsoft-com:vml" Requires="v">
                <p:oleObj spid="_x0000_s4100" name="数式" r:id="rId4" imgW="419040" imgH="228600" progId="Equation.3">
                  <p:embed/>
                </p:oleObj>
              </mc:Choice>
              <mc:Fallback>
                <p:oleObj name="数式" r:id="rId4" imgW="419040" imgH="2286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882477" y="5589240"/>
                        <a:ext cx="1169987" cy="5979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1"/>
          <p:cNvGraphicFramePr>
            <a:graphicFrameLocks noChangeAspect="1"/>
          </p:cNvGraphicFramePr>
          <p:nvPr/>
        </p:nvGraphicFramePr>
        <p:xfrm>
          <a:off x="2671167" y="5422354"/>
          <a:ext cx="1163638" cy="742950"/>
        </p:xfrm>
        <a:graphic>
          <a:graphicData uri="http://schemas.openxmlformats.org/presentationml/2006/ole">
            <mc:AlternateContent xmlns:mc="http://schemas.openxmlformats.org/markup-compatibility/2006">
              <mc:Choice xmlns:v="urn:schemas-microsoft-com:vml" Requires="v">
                <p:oleObj spid="_x0000_s4101" name="数式" r:id="rId6" imgW="355320" imgH="228600" progId="Equation.3">
                  <p:embed/>
                </p:oleObj>
              </mc:Choice>
              <mc:Fallback>
                <p:oleObj name="数式" r:id="rId6" imgW="355320" imgH="2286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1167" y="5422354"/>
                        <a:ext cx="1163638"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12"/>
          <p:cNvSpPr txBox="1">
            <a:spLocks noChangeArrowheads="1"/>
          </p:cNvSpPr>
          <p:nvPr/>
        </p:nvSpPr>
        <p:spPr bwMode="auto">
          <a:xfrm rot="-5400000">
            <a:off x="1334171" y="5568875"/>
            <a:ext cx="1512887" cy="400050"/>
          </a:xfrm>
          <a:prstGeom prst="rect">
            <a:avLst/>
          </a:prstGeom>
          <a:noFill/>
          <a:ln w="9525">
            <a:noFill/>
            <a:miter lim="800000"/>
            <a:headEnd/>
            <a:tailEnd/>
          </a:ln>
        </p:spPr>
        <p:txBody>
          <a:bodyPr>
            <a:spAutoFit/>
          </a:bodyPr>
          <a:lstStyle/>
          <a:p>
            <a:r>
              <a:rPr lang="en-US" altLang="ja-JP" sz="2000" b="1" dirty="0">
                <a:solidFill>
                  <a:srgbClr val="C00000"/>
                </a:solidFill>
              </a:rPr>
              <a:t>Boundary</a:t>
            </a:r>
          </a:p>
        </p:txBody>
      </p:sp>
      <p:sp>
        <p:nvSpPr>
          <p:cNvPr id="30" name="Text Box 14"/>
          <p:cNvSpPr txBox="1">
            <a:spLocks noChangeArrowheads="1"/>
          </p:cNvSpPr>
          <p:nvPr/>
        </p:nvSpPr>
        <p:spPr bwMode="auto">
          <a:xfrm>
            <a:off x="2700090" y="6051699"/>
            <a:ext cx="1117600" cy="401637"/>
          </a:xfrm>
          <a:prstGeom prst="rect">
            <a:avLst/>
          </a:prstGeom>
          <a:noFill/>
          <a:ln w="9525">
            <a:noFill/>
            <a:miter lim="800000"/>
            <a:headEnd/>
            <a:tailEnd/>
          </a:ln>
        </p:spPr>
        <p:txBody>
          <a:bodyPr>
            <a:spAutoFit/>
          </a:bodyPr>
          <a:lstStyle/>
          <a:p>
            <a:r>
              <a:rPr lang="en-US" altLang="ja-JP" sz="2000" b="1">
                <a:solidFill>
                  <a:srgbClr val="990033"/>
                </a:solidFill>
              </a:rPr>
              <a:t>Bulk</a:t>
            </a:r>
          </a:p>
        </p:txBody>
      </p:sp>
      <p:cxnSp>
        <p:nvCxnSpPr>
          <p:cNvPr id="32" name="直線コネクタ 31"/>
          <p:cNvCxnSpPr/>
          <p:nvPr/>
        </p:nvCxnSpPr>
        <p:spPr>
          <a:xfrm>
            <a:off x="1835696" y="4869160"/>
            <a:ext cx="63367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16200000" flipH="1">
            <a:off x="5724128" y="5085184"/>
            <a:ext cx="720080" cy="2880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048672"/>
          </a:xfrm>
        </p:spPr>
        <p:txBody>
          <a:bodyPr>
            <a:normAutofit/>
          </a:bodyPr>
          <a:lstStyle/>
          <a:p>
            <a:pPr>
              <a:buNone/>
            </a:pPr>
            <a:r>
              <a:rPr lang="ja-JP" altLang="en-US" sz="2400" u="sng" dirty="0" smtClean="0"/>
              <a:t>超弦理論におけるホログラフィー</a:t>
            </a:r>
            <a:endParaRPr lang="en-US" altLang="ja-JP" sz="2400" u="sng" dirty="0" smtClean="0"/>
          </a:p>
          <a:p>
            <a:pPr>
              <a:buNone/>
            </a:pPr>
            <a:endParaRPr lang="en-US" altLang="ja-JP" sz="2400" dirty="0" smtClean="0"/>
          </a:p>
          <a:p>
            <a:pPr>
              <a:buNone/>
            </a:pPr>
            <a:r>
              <a:rPr kumimoji="1" lang="ja-JP" altLang="en-US" sz="2400" dirty="0" smtClean="0"/>
              <a:t>このように、ホログラフィー原理は、量子重力の非摂動的な定</a:t>
            </a:r>
            <a:endParaRPr kumimoji="1" lang="en-US" altLang="ja-JP" sz="2400" dirty="0" smtClean="0"/>
          </a:p>
          <a:p>
            <a:pPr>
              <a:buNone/>
            </a:pPr>
            <a:r>
              <a:rPr kumimoji="1" lang="ja-JP" altLang="en-US" sz="2400" dirty="0" smtClean="0"/>
              <a:t>式化を与えると期待される。その具体的な例は、超弦理論の</a:t>
            </a:r>
            <a:endParaRPr lang="en-US" altLang="ja-JP" sz="2400" dirty="0"/>
          </a:p>
          <a:p>
            <a:pPr>
              <a:buNone/>
            </a:pPr>
            <a:r>
              <a:rPr kumimoji="1" lang="ja-JP" altLang="en-US" sz="2400" dirty="0" smtClean="0"/>
              <a:t>様々な</a:t>
            </a:r>
            <a:r>
              <a:rPr lang="ja-JP" altLang="en-US" sz="2400" dirty="0" smtClean="0"/>
              <a:t>場合を考察することで得られる。超弦理論においては、</a:t>
            </a:r>
            <a:endParaRPr lang="en-US" altLang="ja-JP" sz="2400" dirty="0" smtClean="0"/>
          </a:p>
          <a:p>
            <a:pPr>
              <a:buNone/>
            </a:pPr>
            <a:endParaRPr lang="en-US" altLang="ja-JP" sz="2400" dirty="0" smtClean="0"/>
          </a:p>
          <a:p>
            <a:pPr>
              <a:buNone/>
            </a:pPr>
            <a:r>
              <a:rPr lang="ja-JP" altLang="en-US" sz="2400" dirty="0" smtClean="0"/>
              <a:t>　　　</a:t>
            </a:r>
            <a:r>
              <a:rPr lang="ja-JP" altLang="en-US" sz="2400" dirty="0" smtClean="0">
                <a:solidFill>
                  <a:srgbClr val="C00000"/>
                </a:solidFill>
              </a:rPr>
              <a:t>ホログラフィー　＝　開弦と閉弦の双対性（の極限）</a:t>
            </a:r>
            <a:endParaRPr lang="en-US" altLang="ja-JP" sz="2400" dirty="0" smtClean="0">
              <a:solidFill>
                <a:srgbClr val="C00000"/>
              </a:solidFill>
            </a:endParaRPr>
          </a:p>
          <a:p>
            <a:pPr>
              <a:buNone/>
            </a:pPr>
            <a:r>
              <a:rPr lang="en-US" altLang="ja-JP" sz="2400" dirty="0" smtClean="0"/>
              <a:t>                                              </a:t>
            </a:r>
            <a:r>
              <a:rPr lang="en-US" altLang="ja-JP" sz="2400" dirty="0" smtClean="0">
                <a:solidFill>
                  <a:srgbClr val="C00000"/>
                </a:solidFill>
              </a:rPr>
              <a:t>open-closed duality</a:t>
            </a:r>
          </a:p>
          <a:p>
            <a:pPr>
              <a:buNone/>
            </a:pPr>
            <a:r>
              <a:rPr lang="ja-JP" altLang="en-US" sz="2400" dirty="0" smtClean="0"/>
              <a:t>と解釈される。</a:t>
            </a:r>
            <a:endParaRPr lang="en-US" altLang="ja-JP" sz="2400" dirty="0" smtClean="0"/>
          </a:p>
          <a:p>
            <a:pPr>
              <a:buNone/>
            </a:pPr>
            <a:endParaRPr lang="en-US" altLang="ja-JP" sz="2400" dirty="0" smtClean="0"/>
          </a:p>
          <a:p>
            <a:pPr>
              <a:buNone/>
            </a:pPr>
            <a:r>
              <a:rPr lang="ja-JP" altLang="en-US" sz="2400" dirty="0" smtClean="0"/>
              <a:t>　　　　　</a:t>
            </a:r>
            <a:r>
              <a:rPr lang="ja-JP" altLang="en-US" sz="2400" dirty="0" smtClean="0">
                <a:solidFill>
                  <a:srgbClr val="002060"/>
                </a:solidFill>
              </a:rPr>
              <a:t>　</a:t>
            </a:r>
            <a:r>
              <a:rPr lang="ja-JP" altLang="en-US" sz="2400" dirty="0" smtClean="0">
                <a:solidFill>
                  <a:schemeClr val="accent3">
                    <a:lumMod val="50000"/>
                  </a:schemeClr>
                </a:solidFill>
              </a:rPr>
              <a:t>開弦                        ⇒　　ゲージ理論  （非重力）</a:t>
            </a:r>
            <a:endParaRPr lang="en-US" altLang="ja-JP" sz="2400" dirty="0" smtClean="0">
              <a:solidFill>
                <a:schemeClr val="accent3">
                  <a:lumMod val="50000"/>
                </a:schemeClr>
              </a:solidFill>
            </a:endParaRPr>
          </a:p>
          <a:p>
            <a:pPr>
              <a:buNone/>
            </a:pPr>
            <a:r>
              <a:rPr lang="ja-JP" altLang="en-US" sz="2400" dirty="0" smtClean="0"/>
              <a:t>　</a:t>
            </a:r>
            <a:endParaRPr lang="en-US" altLang="ja-JP" sz="2400" dirty="0" smtClean="0"/>
          </a:p>
          <a:p>
            <a:pPr>
              <a:buNone/>
            </a:pPr>
            <a:r>
              <a:rPr lang="ja-JP" altLang="en-US" sz="2400" dirty="0" smtClean="0"/>
              <a:t>　　　　　　</a:t>
            </a:r>
            <a:r>
              <a:rPr lang="ja-JP" altLang="en-US" sz="2400" dirty="0" smtClean="0">
                <a:solidFill>
                  <a:srgbClr val="002060"/>
                </a:solidFill>
              </a:rPr>
              <a:t>閉弦　　　　　　　　⇒　　重力理論　　</a:t>
            </a:r>
            <a:r>
              <a:rPr lang="ja-JP" altLang="en-US" sz="2400" dirty="0" smtClean="0"/>
              <a:t>　　　　　</a:t>
            </a: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pPr>
              <a:buNone/>
            </a:pPr>
            <a:endParaRPr kumimoji="1" lang="en-US" altLang="ja-JP" sz="2400" dirty="0"/>
          </a:p>
          <a:p>
            <a:pPr>
              <a:buNone/>
            </a:pPr>
            <a:endParaRPr lang="en-US" altLang="ja-JP" sz="2400" u="sng" dirty="0" smtClean="0"/>
          </a:p>
          <a:p>
            <a:pPr>
              <a:buNone/>
            </a:pPr>
            <a:endParaRPr lang="en-US" altLang="ja-JP" sz="2400" u="sng" dirty="0" smtClean="0"/>
          </a:p>
        </p:txBody>
      </p:sp>
      <p:sp>
        <p:nvSpPr>
          <p:cNvPr id="4" name="フリーフォーム 3"/>
          <p:cNvSpPr/>
          <p:nvPr/>
        </p:nvSpPr>
        <p:spPr>
          <a:xfrm>
            <a:off x="2699792" y="5517232"/>
            <a:ext cx="899160" cy="911860"/>
          </a:xfrm>
          <a:custGeom>
            <a:avLst/>
            <a:gdLst>
              <a:gd name="connsiteX0" fmla="*/ 101600 w 899160"/>
              <a:gd name="connsiteY0" fmla="*/ 604520 h 911860"/>
              <a:gd name="connsiteX1" fmla="*/ 116840 w 899160"/>
              <a:gd name="connsiteY1" fmla="*/ 116840 h 911860"/>
              <a:gd name="connsiteX2" fmla="*/ 421640 w 899160"/>
              <a:gd name="connsiteY2" fmla="*/ 116840 h 911860"/>
              <a:gd name="connsiteX3" fmla="*/ 711200 w 899160"/>
              <a:gd name="connsiteY3" fmla="*/ 25400 h 911860"/>
              <a:gd name="connsiteX4" fmla="*/ 680720 w 899160"/>
              <a:gd name="connsiteY4" fmla="*/ 269240 h 911860"/>
              <a:gd name="connsiteX5" fmla="*/ 894080 w 899160"/>
              <a:gd name="connsiteY5" fmla="*/ 375920 h 911860"/>
              <a:gd name="connsiteX6" fmla="*/ 650240 w 899160"/>
              <a:gd name="connsiteY6" fmla="*/ 665480 h 911860"/>
              <a:gd name="connsiteX7" fmla="*/ 695960 w 899160"/>
              <a:gd name="connsiteY7" fmla="*/ 863600 h 911860"/>
              <a:gd name="connsiteX8" fmla="*/ 299720 w 899160"/>
              <a:gd name="connsiteY8" fmla="*/ 878840 h 911860"/>
              <a:gd name="connsiteX9" fmla="*/ 330200 w 899160"/>
              <a:gd name="connsiteY9" fmla="*/ 665480 h 911860"/>
              <a:gd name="connsiteX10" fmla="*/ 40640 w 899160"/>
              <a:gd name="connsiteY10" fmla="*/ 726440 h 911860"/>
              <a:gd name="connsiteX11" fmla="*/ 101600 w 899160"/>
              <a:gd name="connsiteY11" fmla="*/ 604520 h 9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9160" h="911860">
                <a:moveTo>
                  <a:pt x="101600" y="604520"/>
                </a:moveTo>
                <a:cubicBezTo>
                  <a:pt x="114300" y="502920"/>
                  <a:pt x="63500" y="198120"/>
                  <a:pt x="116840" y="116840"/>
                </a:cubicBezTo>
                <a:cubicBezTo>
                  <a:pt x="170180" y="35560"/>
                  <a:pt x="322580" y="132080"/>
                  <a:pt x="421640" y="116840"/>
                </a:cubicBezTo>
                <a:cubicBezTo>
                  <a:pt x="520700" y="101600"/>
                  <a:pt x="668020" y="0"/>
                  <a:pt x="711200" y="25400"/>
                </a:cubicBezTo>
                <a:cubicBezTo>
                  <a:pt x="754380" y="50800"/>
                  <a:pt x="650240" y="210820"/>
                  <a:pt x="680720" y="269240"/>
                </a:cubicBezTo>
                <a:cubicBezTo>
                  <a:pt x="711200" y="327660"/>
                  <a:pt x="899160" y="309880"/>
                  <a:pt x="894080" y="375920"/>
                </a:cubicBezTo>
                <a:cubicBezTo>
                  <a:pt x="889000" y="441960"/>
                  <a:pt x="683260" y="584200"/>
                  <a:pt x="650240" y="665480"/>
                </a:cubicBezTo>
                <a:cubicBezTo>
                  <a:pt x="617220" y="746760"/>
                  <a:pt x="754380" y="828040"/>
                  <a:pt x="695960" y="863600"/>
                </a:cubicBezTo>
                <a:cubicBezTo>
                  <a:pt x="637540" y="899160"/>
                  <a:pt x="360680" y="911860"/>
                  <a:pt x="299720" y="878840"/>
                </a:cubicBezTo>
                <a:cubicBezTo>
                  <a:pt x="238760" y="845820"/>
                  <a:pt x="373380" y="690880"/>
                  <a:pt x="330200" y="665480"/>
                </a:cubicBezTo>
                <a:cubicBezTo>
                  <a:pt x="287020" y="640080"/>
                  <a:pt x="81280" y="741680"/>
                  <a:pt x="40640" y="726440"/>
                </a:cubicBezTo>
                <a:cubicBezTo>
                  <a:pt x="0" y="711200"/>
                  <a:pt x="88900" y="706120"/>
                  <a:pt x="101600" y="604520"/>
                </a:cubicBez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2712720" y="4587240"/>
            <a:ext cx="853440" cy="563880"/>
          </a:xfrm>
          <a:custGeom>
            <a:avLst/>
            <a:gdLst>
              <a:gd name="connsiteX0" fmla="*/ 0 w 853440"/>
              <a:gd name="connsiteY0" fmla="*/ 563880 h 563880"/>
              <a:gd name="connsiteX1" fmla="*/ 106680 w 853440"/>
              <a:gd name="connsiteY1" fmla="*/ 411480 h 563880"/>
              <a:gd name="connsiteX2" fmla="*/ 365760 w 853440"/>
              <a:gd name="connsiteY2" fmla="*/ 441960 h 563880"/>
              <a:gd name="connsiteX3" fmla="*/ 472440 w 853440"/>
              <a:gd name="connsiteY3" fmla="*/ 213360 h 563880"/>
              <a:gd name="connsiteX4" fmla="*/ 685800 w 853440"/>
              <a:gd name="connsiteY4" fmla="*/ 243840 h 563880"/>
              <a:gd name="connsiteX5" fmla="*/ 853440 w 853440"/>
              <a:gd name="connsiteY5" fmla="*/ 0 h 5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440" h="563880">
                <a:moveTo>
                  <a:pt x="0" y="563880"/>
                </a:moveTo>
                <a:cubicBezTo>
                  <a:pt x="22860" y="497840"/>
                  <a:pt x="45720" y="431800"/>
                  <a:pt x="106680" y="411480"/>
                </a:cubicBezTo>
                <a:cubicBezTo>
                  <a:pt x="167640" y="391160"/>
                  <a:pt x="304800" y="474980"/>
                  <a:pt x="365760" y="441960"/>
                </a:cubicBezTo>
                <a:cubicBezTo>
                  <a:pt x="426720" y="408940"/>
                  <a:pt x="419100" y="246380"/>
                  <a:pt x="472440" y="213360"/>
                </a:cubicBezTo>
                <a:cubicBezTo>
                  <a:pt x="525780" y="180340"/>
                  <a:pt x="622300" y="279400"/>
                  <a:pt x="685800" y="243840"/>
                </a:cubicBezTo>
                <a:cubicBezTo>
                  <a:pt x="749300" y="208280"/>
                  <a:pt x="801370" y="104140"/>
                  <a:pt x="853440" y="0"/>
                </a:cubicBezTo>
              </a:path>
            </a:pathLst>
          </a:cu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楕円 5"/>
          <p:cNvSpPr/>
          <p:nvPr/>
        </p:nvSpPr>
        <p:spPr>
          <a:xfrm>
            <a:off x="3491880" y="4509120"/>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627784" y="508518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辺形 6"/>
          <p:cNvSpPr/>
          <p:nvPr/>
        </p:nvSpPr>
        <p:spPr>
          <a:xfrm rot="20476056">
            <a:off x="3251334" y="794777"/>
            <a:ext cx="2581111" cy="2838042"/>
          </a:xfrm>
          <a:prstGeom prst="parallelogram">
            <a:avLst>
              <a:gd name="adj" fmla="val 36532"/>
            </a:avLst>
          </a:prstGeom>
          <a:solidFill>
            <a:srgbClr val="7030A0">
              <a:alpha val="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平行四辺形 10"/>
          <p:cNvSpPr/>
          <p:nvPr/>
        </p:nvSpPr>
        <p:spPr>
          <a:xfrm rot="20476056">
            <a:off x="3403734" y="815965"/>
            <a:ext cx="2581111" cy="2838042"/>
          </a:xfrm>
          <a:prstGeom prst="parallelogram">
            <a:avLst>
              <a:gd name="adj" fmla="val 36532"/>
            </a:avLst>
          </a:prstGeom>
          <a:solidFill>
            <a:srgbClr val="7030A0">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平行四辺形 11"/>
          <p:cNvSpPr/>
          <p:nvPr/>
        </p:nvSpPr>
        <p:spPr>
          <a:xfrm rot="20476056">
            <a:off x="3107318" y="743957"/>
            <a:ext cx="2581111" cy="2838042"/>
          </a:xfrm>
          <a:prstGeom prst="parallelogram">
            <a:avLst>
              <a:gd name="adj" fmla="val 36532"/>
            </a:avLst>
          </a:prstGeom>
          <a:solidFill>
            <a:srgbClr val="7030A0">
              <a:alpha val="1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4232131" y="1256996"/>
            <a:ext cx="576064" cy="57606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334054" y="2458601"/>
            <a:ext cx="576064" cy="57606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17" name="フリーフォーム 16"/>
          <p:cNvSpPr/>
          <p:nvPr/>
        </p:nvSpPr>
        <p:spPr>
          <a:xfrm>
            <a:off x="4592171" y="1256996"/>
            <a:ext cx="936104" cy="1800200"/>
          </a:xfrm>
          <a:custGeom>
            <a:avLst/>
            <a:gdLst>
              <a:gd name="connsiteX0" fmla="*/ 0 w 975360"/>
              <a:gd name="connsiteY0" fmla="*/ 0 h 1828800"/>
              <a:gd name="connsiteX1" fmla="*/ 655320 w 975360"/>
              <a:gd name="connsiteY1" fmla="*/ 228600 h 1828800"/>
              <a:gd name="connsiteX2" fmla="*/ 960120 w 975360"/>
              <a:gd name="connsiteY2" fmla="*/ 990600 h 1828800"/>
              <a:gd name="connsiteX3" fmla="*/ 746760 w 975360"/>
              <a:gd name="connsiteY3" fmla="*/ 1584960 h 1828800"/>
              <a:gd name="connsiteX4" fmla="*/ 30480 w 97536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0" h="1828800">
                <a:moveTo>
                  <a:pt x="0" y="0"/>
                </a:moveTo>
                <a:cubicBezTo>
                  <a:pt x="247650" y="31750"/>
                  <a:pt x="495300" y="63500"/>
                  <a:pt x="655320" y="228600"/>
                </a:cubicBezTo>
                <a:cubicBezTo>
                  <a:pt x="815340" y="393700"/>
                  <a:pt x="944880" y="764540"/>
                  <a:pt x="960120" y="990600"/>
                </a:cubicBezTo>
                <a:cubicBezTo>
                  <a:pt x="975360" y="1216660"/>
                  <a:pt x="901700" y="1445260"/>
                  <a:pt x="746760" y="1584960"/>
                </a:cubicBezTo>
                <a:cubicBezTo>
                  <a:pt x="591820" y="1724660"/>
                  <a:pt x="311150" y="1776730"/>
                  <a:pt x="30480" y="1828800"/>
                </a:cubicBezTo>
              </a:path>
            </a:pathLst>
          </a:cu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4694094" y="1772816"/>
            <a:ext cx="432048" cy="685785"/>
          </a:xfrm>
          <a:custGeom>
            <a:avLst/>
            <a:gdLst>
              <a:gd name="connsiteX0" fmla="*/ 0 w 975360"/>
              <a:gd name="connsiteY0" fmla="*/ 0 h 1828800"/>
              <a:gd name="connsiteX1" fmla="*/ 655320 w 975360"/>
              <a:gd name="connsiteY1" fmla="*/ 228600 h 1828800"/>
              <a:gd name="connsiteX2" fmla="*/ 960120 w 975360"/>
              <a:gd name="connsiteY2" fmla="*/ 990600 h 1828800"/>
              <a:gd name="connsiteX3" fmla="*/ 746760 w 975360"/>
              <a:gd name="connsiteY3" fmla="*/ 1584960 h 1828800"/>
              <a:gd name="connsiteX4" fmla="*/ 30480 w 97536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0" h="1828800">
                <a:moveTo>
                  <a:pt x="0" y="0"/>
                </a:moveTo>
                <a:cubicBezTo>
                  <a:pt x="247650" y="31750"/>
                  <a:pt x="495300" y="63500"/>
                  <a:pt x="655320" y="228600"/>
                </a:cubicBezTo>
                <a:cubicBezTo>
                  <a:pt x="815340" y="393700"/>
                  <a:pt x="944880" y="764540"/>
                  <a:pt x="960120" y="990600"/>
                </a:cubicBezTo>
                <a:cubicBezTo>
                  <a:pt x="975360" y="1216660"/>
                  <a:pt x="901700" y="1445260"/>
                  <a:pt x="746760" y="1584960"/>
                </a:cubicBezTo>
                <a:cubicBezTo>
                  <a:pt x="591820" y="1724660"/>
                  <a:pt x="311150" y="1776730"/>
                  <a:pt x="30480" y="1828800"/>
                </a:cubicBezTo>
              </a:path>
            </a:pathLst>
          </a:cu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下矢印 19"/>
          <p:cNvSpPr/>
          <p:nvPr/>
        </p:nvSpPr>
        <p:spPr>
          <a:xfrm rot="2477706">
            <a:off x="2592736" y="3086555"/>
            <a:ext cx="432048" cy="158417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8906476">
            <a:off x="5932147" y="3219447"/>
            <a:ext cx="432048" cy="158417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83568" y="4653136"/>
            <a:ext cx="4583306" cy="646331"/>
          </a:xfrm>
          <a:prstGeom prst="rect">
            <a:avLst/>
          </a:prstGeom>
          <a:noFill/>
        </p:spPr>
        <p:txBody>
          <a:bodyPr wrap="none" rtlCol="0">
            <a:spAutoFit/>
          </a:bodyPr>
          <a:lstStyle/>
          <a:p>
            <a:r>
              <a:rPr kumimoji="1" lang="en-US" altLang="ja-JP" sz="2400" b="1" dirty="0" smtClean="0">
                <a:solidFill>
                  <a:srgbClr val="C00000"/>
                </a:solidFill>
              </a:rPr>
              <a:t>(p+1)</a:t>
            </a:r>
            <a:r>
              <a:rPr kumimoji="1" lang="ja-JP" altLang="en-US" sz="2400" b="1" dirty="0" smtClean="0">
                <a:solidFill>
                  <a:srgbClr val="C00000"/>
                </a:solidFill>
              </a:rPr>
              <a:t>次元の</a:t>
            </a:r>
            <a:r>
              <a:rPr kumimoji="1" lang="en-US" altLang="ja-JP" sz="2400" b="1" dirty="0" smtClean="0">
                <a:solidFill>
                  <a:srgbClr val="C00000"/>
                </a:solidFill>
              </a:rPr>
              <a:t>SU(N)</a:t>
            </a:r>
            <a:r>
              <a:rPr kumimoji="1" lang="ja-JP" altLang="en-US" sz="2400" b="1" dirty="0" smtClean="0">
                <a:solidFill>
                  <a:srgbClr val="C00000"/>
                </a:solidFill>
              </a:rPr>
              <a:t>ゲージ理論     </a:t>
            </a:r>
            <a:r>
              <a:rPr kumimoji="1" lang="en-US" altLang="ja-JP" sz="3600" b="1" dirty="0" smtClean="0">
                <a:solidFill>
                  <a:srgbClr val="C00000"/>
                </a:solidFill>
              </a:rPr>
              <a:t>=</a:t>
            </a:r>
            <a:endParaRPr kumimoji="1" lang="ja-JP" altLang="en-US" sz="3600" b="1" dirty="0">
              <a:solidFill>
                <a:srgbClr val="C00000"/>
              </a:solidFill>
            </a:endParaRPr>
          </a:p>
        </p:txBody>
      </p:sp>
      <p:sp>
        <p:nvSpPr>
          <p:cNvPr id="23" name="テキスト ボックス 22"/>
          <p:cNvSpPr txBox="1"/>
          <p:nvPr/>
        </p:nvSpPr>
        <p:spPr>
          <a:xfrm>
            <a:off x="5652120" y="4653136"/>
            <a:ext cx="3098925" cy="830997"/>
          </a:xfrm>
          <a:prstGeom prst="rect">
            <a:avLst/>
          </a:prstGeom>
          <a:noFill/>
        </p:spPr>
        <p:txBody>
          <a:bodyPr wrap="square" rtlCol="0">
            <a:spAutoFit/>
          </a:bodyPr>
          <a:lstStyle/>
          <a:p>
            <a:r>
              <a:rPr kumimoji="1" lang="ja-JP" altLang="en-US" sz="2400" b="1" dirty="0" smtClean="0">
                <a:solidFill>
                  <a:srgbClr val="C00000"/>
                </a:solidFill>
              </a:rPr>
              <a:t>曲がった空間における</a:t>
            </a:r>
            <a:endParaRPr kumimoji="1" lang="en-US" altLang="ja-JP" sz="2400" b="1" dirty="0" smtClean="0">
              <a:solidFill>
                <a:srgbClr val="C00000"/>
              </a:solidFill>
            </a:endParaRPr>
          </a:p>
          <a:p>
            <a:r>
              <a:rPr lang="ja-JP" altLang="en-US" sz="2400" b="1" dirty="0" smtClean="0">
                <a:solidFill>
                  <a:srgbClr val="C00000"/>
                </a:solidFill>
              </a:rPr>
              <a:t>超弦理論</a:t>
            </a:r>
            <a:endParaRPr lang="en-US" altLang="ja-JP" sz="2400" b="1" dirty="0" smtClean="0">
              <a:solidFill>
                <a:srgbClr val="C00000"/>
              </a:solidFill>
            </a:endParaRPr>
          </a:p>
        </p:txBody>
      </p:sp>
      <p:sp>
        <p:nvSpPr>
          <p:cNvPr id="24" name="テキスト ボックス 23"/>
          <p:cNvSpPr txBox="1"/>
          <p:nvPr/>
        </p:nvSpPr>
        <p:spPr>
          <a:xfrm>
            <a:off x="1115616" y="764704"/>
            <a:ext cx="2395207" cy="1200329"/>
          </a:xfrm>
          <a:prstGeom prst="rect">
            <a:avLst/>
          </a:prstGeom>
          <a:noFill/>
        </p:spPr>
        <p:txBody>
          <a:bodyPr wrap="none" rtlCol="0">
            <a:spAutoFit/>
          </a:bodyPr>
          <a:lstStyle/>
          <a:p>
            <a:r>
              <a:rPr kumimoji="1" lang="ja-JP" altLang="en-US" sz="2400" b="1" dirty="0" smtClean="0"/>
              <a:t>Ｄ</a:t>
            </a:r>
            <a:r>
              <a:rPr kumimoji="1" lang="en-US" altLang="ja-JP" sz="2400" b="1" dirty="0" smtClean="0"/>
              <a:t>p</a:t>
            </a:r>
            <a:r>
              <a:rPr kumimoji="1" lang="ja-JP" altLang="en-US" sz="2400" b="1" dirty="0" smtClean="0"/>
              <a:t>ブレイン　Ｎ枚</a:t>
            </a:r>
            <a:endParaRPr kumimoji="1" lang="en-US" altLang="ja-JP" sz="2400" b="1" dirty="0" smtClean="0"/>
          </a:p>
          <a:p>
            <a:r>
              <a:rPr lang="ja-JP" altLang="en-US" sz="2400" b="1" dirty="0" smtClean="0"/>
              <a:t>＝</a:t>
            </a:r>
            <a:r>
              <a:rPr lang="en-US" altLang="ja-JP" sz="2400" b="1" dirty="0" smtClean="0"/>
              <a:t>(p+1)</a:t>
            </a:r>
            <a:r>
              <a:rPr lang="ja-JP" altLang="en-US" sz="2400" b="1" dirty="0" smtClean="0"/>
              <a:t>次元の</a:t>
            </a:r>
            <a:endParaRPr lang="en-US" altLang="ja-JP" sz="2400" b="1" dirty="0" smtClean="0"/>
          </a:p>
          <a:p>
            <a:r>
              <a:rPr lang="ja-JP" altLang="en-US" sz="2400" b="1" dirty="0" smtClean="0"/>
              <a:t>　とても重い板</a:t>
            </a:r>
            <a:endParaRPr kumimoji="1" lang="en-US" altLang="ja-JP" sz="2400" b="1" dirty="0" smtClean="0"/>
          </a:p>
        </p:txBody>
      </p:sp>
      <p:sp>
        <p:nvSpPr>
          <p:cNvPr id="25" name="フリーフォーム 24"/>
          <p:cNvSpPr/>
          <p:nvPr/>
        </p:nvSpPr>
        <p:spPr>
          <a:xfrm>
            <a:off x="6588224" y="1484784"/>
            <a:ext cx="899160" cy="911860"/>
          </a:xfrm>
          <a:custGeom>
            <a:avLst/>
            <a:gdLst>
              <a:gd name="connsiteX0" fmla="*/ 101600 w 899160"/>
              <a:gd name="connsiteY0" fmla="*/ 604520 h 911860"/>
              <a:gd name="connsiteX1" fmla="*/ 116840 w 899160"/>
              <a:gd name="connsiteY1" fmla="*/ 116840 h 911860"/>
              <a:gd name="connsiteX2" fmla="*/ 421640 w 899160"/>
              <a:gd name="connsiteY2" fmla="*/ 116840 h 911860"/>
              <a:gd name="connsiteX3" fmla="*/ 711200 w 899160"/>
              <a:gd name="connsiteY3" fmla="*/ 25400 h 911860"/>
              <a:gd name="connsiteX4" fmla="*/ 680720 w 899160"/>
              <a:gd name="connsiteY4" fmla="*/ 269240 h 911860"/>
              <a:gd name="connsiteX5" fmla="*/ 894080 w 899160"/>
              <a:gd name="connsiteY5" fmla="*/ 375920 h 911860"/>
              <a:gd name="connsiteX6" fmla="*/ 650240 w 899160"/>
              <a:gd name="connsiteY6" fmla="*/ 665480 h 911860"/>
              <a:gd name="connsiteX7" fmla="*/ 695960 w 899160"/>
              <a:gd name="connsiteY7" fmla="*/ 863600 h 911860"/>
              <a:gd name="connsiteX8" fmla="*/ 299720 w 899160"/>
              <a:gd name="connsiteY8" fmla="*/ 878840 h 911860"/>
              <a:gd name="connsiteX9" fmla="*/ 330200 w 899160"/>
              <a:gd name="connsiteY9" fmla="*/ 665480 h 911860"/>
              <a:gd name="connsiteX10" fmla="*/ 40640 w 899160"/>
              <a:gd name="connsiteY10" fmla="*/ 726440 h 911860"/>
              <a:gd name="connsiteX11" fmla="*/ 101600 w 899160"/>
              <a:gd name="connsiteY11" fmla="*/ 604520 h 9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9160" h="911860">
                <a:moveTo>
                  <a:pt x="101600" y="604520"/>
                </a:moveTo>
                <a:cubicBezTo>
                  <a:pt x="114300" y="502920"/>
                  <a:pt x="63500" y="198120"/>
                  <a:pt x="116840" y="116840"/>
                </a:cubicBezTo>
                <a:cubicBezTo>
                  <a:pt x="170180" y="35560"/>
                  <a:pt x="322580" y="132080"/>
                  <a:pt x="421640" y="116840"/>
                </a:cubicBezTo>
                <a:cubicBezTo>
                  <a:pt x="520700" y="101600"/>
                  <a:pt x="668020" y="0"/>
                  <a:pt x="711200" y="25400"/>
                </a:cubicBezTo>
                <a:cubicBezTo>
                  <a:pt x="754380" y="50800"/>
                  <a:pt x="650240" y="210820"/>
                  <a:pt x="680720" y="269240"/>
                </a:cubicBezTo>
                <a:cubicBezTo>
                  <a:pt x="711200" y="327660"/>
                  <a:pt x="899160" y="309880"/>
                  <a:pt x="894080" y="375920"/>
                </a:cubicBezTo>
                <a:cubicBezTo>
                  <a:pt x="889000" y="441960"/>
                  <a:pt x="683260" y="584200"/>
                  <a:pt x="650240" y="665480"/>
                </a:cubicBezTo>
                <a:cubicBezTo>
                  <a:pt x="617220" y="746760"/>
                  <a:pt x="754380" y="828040"/>
                  <a:pt x="695960" y="863600"/>
                </a:cubicBezTo>
                <a:cubicBezTo>
                  <a:pt x="637540" y="899160"/>
                  <a:pt x="360680" y="911860"/>
                  <a:pt x="299720" y="878840"/>
                </a:cubicBezTo>
                <a:cubicBezTo>
                  <a:pt x="238760" y="845820"/>
                  <a:pt x="373380" y="690880"/>
                  <a:pt x="330200" y="665480"/>
                </a:cubicBezTo>
                <a:cubicBezTo>
                  <a:pt x="287020" y="640080"/>
                  <a:pt x="81280" y="741680"/>
                  <a:pt x="40640" y="726440"/>
                </a:cubicBezTo>
                <a:cubicBezTo>
                  <a:pt x="0" y="711200"/>
                  <a:pt x="88900" y="706120"/>
                  <a:pt x="101600" y="604520"/>
                </a:cubicBezTo>
                <a:close/>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3779912" y="3212976"/>
            <a:ext cx="840740" cy="688340"/>
          </a:xfrm>
          <a:custGeom>
            <a:avLst/>
            <a:gdLst>
              <a:gd name="connsiteX0" fmla="*/ 701040 w 840740"/>
              <a:gd name="connsiteY0" fmla="*/ 0 h 688340"/>
              <a:gd name="connsiteX1" fmla="*/ 822960 w 840740"/>
              <a:gd name="connsiteY1" fmla="*/ 152400 h 688340"/>
              <a:gd name="connsiteX2" fmla="*/ 594360 w 840740"/>
              <a:gd name="connsiteY2" fmla="*/ 274320 h 688340"/>
              <a:gd name="connsiteX3" fmla="*/ 640080 w 840740"/>
              <a:gd name="connsiteY3" fmla="*/ 426720 h 688340"/>
              <a:gd name="connsiteX4" fmla="*/ 381000 w 840740"/>
              <a:gd name="connsiteY4" fmla="*/ 457200 h 688340"/>
              <a:gd name="connsiteX5" fmla="*/ 350520 w 840740"/>
              <a:gd name="connsiteY5" fmla="*/ 640080 h 688340"/>
              <a:gd name="connsiteX6" fmla="*/ 0 w 840740"/>
              <a:gd name="connsiteY6" fmla="*/ 167640 h 688340"/>
              <a:gd name="connsiteX7" fmla="*/ 0 w 840740"/>
              <a:gd name="connsiteY7" fmla="*/ 167640 h 6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740" h="688340">
                <a:moveTo>
                  <a:pt x="701040" y="0"/>
                </a:moveTo>
                <a:cubicBezTo>
                  <a:pt x="770890" y="53340"/>
                  <a:pt x="840740" y="106680"/>
                  <a:pt x="822960" y="152400"/>
                </a:cubicBezTo>
                <a:cubicBezTo>
                  <a:pt x="805180" y="198120"/>
                  <a:pt x="624840" y="228600"/>
                  <a:pt x="594360" y="274320"/>
                </a:cubicBezTo>
                <a:cubicBezTo>
                  <a:pt x="563880" y="320040"/>
                  <a:pt x="675640" y="396240"/>
                  <a:pt x="640080" y="426720"/>
                </a:cubicBezTo>
                <a:cubicBezTo>
                  <a:pt x="604520" y="457200"/>
                  <a:pt x="429260" y="421640"/>
                  <a:pt x="381000" y="457200"/>
                </a:cubicBezTo>
                <a:cubicBezTo>
                  <a:pt x="332740" y="492760"/>
                  <a:pt x="414020" y="688340"/>
                  <a:pt x="350520" y="640080"/>
                </a:cubicBezTo>
                <a:cubicBezTo>
                  <a:pt x="287020" y="591820"/>
                  <a:pt x="0" y="167640"/>
                  <a:pt x="0" y="167640"/>
                </a:cubicBezTo>
                <a:lnTo>
                  <a:pt x="0" y="167640"/>
                </a:lnTo>
              </a:path>
            </a:pathLst>
          </a:cu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6732240" y="980728"/>
            <a:ext cx="800219" cy="461665"/>
          </a:xfrm>
          <a:prstGeom prst="rect">
            <a:avLst/>
          </a:prstGeom>
          <a:noFill/>
        </p:spPr>
        <p:txBody>
          <a:bodyPr wrap="none" rtlCol="0">
            <a:spAutoFit/>
          </a:bodyPr>
          <a:lstStyle/>
          <a:p>
            <a:r>
              <a:rPr lang="ja-JP" altLang="en-US" sz="2400" dirty="0" smtClean="0">
                <a:solidFill>
                  <a:srgbClr val="C00000"/>
                </a:solidFill>
              </a:rPr>
              <a:t>閉弦</a:t>
            </a:r>
            <a:endParaRPr kumimoji="1" lang="ja-JP" altLang="en-US" sz="2400" dirty="0">
              <a:solidFill>
                <a:srgbClr val="C00000"/>
              </a:solidFill>
            </a:endParaRPr>
          </a:p>
        </p:txBody>
      </p:sp>
      <p:sp>
        <p:nvSpPr>
          <p:cNvPr id="28" name="テキスト ボックス 27"/>
          <p:cNvSpPr txBox="1"/>
          <p:nvPr/>
        </p:nvSpPr>
        <p:spPr>
          <a:xfrm>
            <a:off x="3995936" y="4005064"/>
            <a:ext cx="800219" cy="461665"/>
          </a:xfrm>
          <a:prstGeom prst="rect">
            <a:avLst/>
          </a:prstGeom>
          <a:noFill/>
        </p:spPr>
        <p:txBody>
          <a:bodyPr wrap="none" rtlCol="0">
            <a:spAutoFit/>
          </a:bodyPr>
          <a:lstStyle/>
          <a:p>
            <a:r>
              <a:rPr lang="ja-JP" altLang="en-US" sz="2400" dirty="0" smtClean="0">
                <a:solidFill>
                  <a:srgbClr val="C00000"/>
                </a:solidFill>
              </a:rPr>
              <a:t>開弦</a:t>
            </a:r>
            <a:endParaRPr kumimoji="1" lang="ja-JP" altLang="en-US" sz="2400" dirty="0">
              <a:solidFill>
                <a:srgbClr val="C00000"/>
              </a:solidFill>
            </a:endParaRPr>
          </a:p>
        </p:txBody>
      </p:sp>
      <p:sp>
        <p:nvSpPr>
          <p:cNvPr id="29" name="テキスト ボックス 28"/>
          <p:cNvSpPr txBox="1"/>
          <p:nvPr/>
        </p:nvSpPr>
        <p:spPr>
          <a:xfrm>
            <a:off x="5868144" y="2564904"/>
            <a:ext cx="3139001" cy="1015663"/>
          </a:xfrm>
          <a:prstGeom prst="rect">
            <a:avLst/>
          </a:prstGeom>
          <a:noFill/>
        </p:spPr>
        <p:txBody>
          <a:bodyPr wrap="none" rtlCol="0">
            <a:spAutoFit/>
          </a:bodyPr>
          <a:lstStyle/>
          <a:p>
            <a:r>
              <a:rPr kumimoji="1" lang="ja-JP" altLang="en-US" sz="2000" b="1" dirty="0" smtClean="0">
                <a:solidFill>
                  <a:srgbClr val="002060"/>
                </a:solidFill>
              </a:rPr>
              <a:t>ブレインを重力理論の背景</a:t>
            </a:r>
            <a:endParaRPr kumimoji="1" lang="en-US" altLang="ja-JP" sz="2000" b="1" dirty="0" smtClean="0">
              <a:solidFill>
                <a:srgbClr val="002060"/>
              </a:solidFill>
            </a:endParaRPr>
          </a:p>
          <a:p>
            <a:r>
              <a:rPr kumimoji="1" lang="ja-JP" altLang="en-US" sz="2000" b="1" dirty="0" smtClean="0">
                <a:solidFill>
                  <a:srgbClr val="002060"/>
                </a:solidFill>
              </a:rPr>
              <a:t>と思う</a:t>
            </a:r>
            <a:r>
              <a:rPr lang="ja-JP" altLang="en-US" sz="2000" b="1" dirty="0" smtClean="0">
                <a:solidFill>
                  <a:srgbClr val="002060"/>
                </a:solidFill>
              </a:rPr>
              <a:t>＝時空が曲がる</a:t>
            </a:r>
            <a:endParaRPr lang="en-US" altLang="ja-JP" sz="2000" b="1" dirty="0" smtClean="0">
              <a:solidFill>
                <a:srgbClr val="002060"/>
              </a:solidFill>
            </a:endParaRPr>
          </a:p>
          <a:p>
            <a:r>
              <a:rPr kumimoji="1" lang="ja-JP" altLang="en-US" sz="2000" b="1" dirty="0" smtClean="0">
                <a:solidFill>
                  <a:srgbClr val="002060"/>
                </a:solidFill>
              </a:rPr>
              <a:t>さらに、ブレイン近傍を拡大</a:t>
            </a:r>
            <a:endParaRPr kumimoji="1" lang="ja-JP" altLang="en-US" sz="2000" b="1" dirty="0">
              <a:solidFill>
                <a:srgbClr val="002060"/>
              </a:solidFill>
            </a:endParaRPr>
          </a:p>
        </p:txBody>
      </p:sp>
      <p:sp>
        <p:nvSpPr>
          <p:cNvPr id="30" name="テキスト ボックス 29"/>
          <p:cNvSpPr txBox="1"/>
          <p:nvPr/>
        </p:nvSpPr>
        <p:spPr>
          <a:xfrm>
            <a:off x="323528" y="2852936"/>
            <a:ext cx="2698175" cy="707886"/>
          </a:xfrm>
          <a:prstGeom prst="rect">
            <a:avLst/>
          </a:prstGeom>
          <a:noFill/>
        </p:spPr>
        <p:txBody>
          <a:bodyPr wrap="none" rtlCol="0">
            <a:spAutoFit/>
          </a:bodyPr>
          <a:lstStyle/>
          <a:p>
            <a:r>
              <a:rPr kumimoji="1" lang="ja-JP" altLang="en-US" sz="2000" b="1" dirty="0" smtClean="0">
                <a:solidFill>
                  <a:srgbClr val="002060"/>
                </a:solidFill>
              </a:rPr>
              <a:t>ブレイン上の</a:t>
            </a:r>
            <a:endParaRPr kumimoji="1" lang="en-US" altLang="ja-JP" sz="2000" b="1" dirty="0" smtClean="0">
              <a:solidFill>
                <a:srgbClr val="002060"/>
              </a:solidFill>
            </a:endParaRPr>
          </a:p>
          <a:p>
            <a:r>
              <a:rPr kumimoji="1" lang="ja-JP" altLang="en-US" sz="2000" b="1" dirty="0" smtClean="0">
                <a:solidFill>
                  <a:srgbClr val="002060"/>
                </a:solidFill>
              </a:rPr>
              <a:t>低エネルギー有効理論</a:t>
            </a:r>
            <a:endParaRPr kumimoji="1" lang="en-US" altLang="ja-JP" sz="2000" b="1" dirty="0" smtClean="0">
              <a:solidFill>
                <a:srgbClr val="00206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31.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1751</Words>
  <Application>Microsoft Office PowerPoint</Application>
  <PresentationFormat>画面に合わせる (4:3)</PresentationFormat>
  <Paragraphs>540</Paragraphs>
  <Slides>42</Slides>
  <Notes>41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42</vt:i4>
      </vt:variant>
    </vt:vector>
  </HeadingPairs>
  <TitlesOfParts>
    <vt:vector size="45" baseType="lpstr">
      <vt:lpstr>Office テーマ</vt:lpstr>
      <vt:lpstr>数式</vt:lpstr>
      <vt:lpstr>Acrobat Document</vt:lpstr>
      <vt:lpstr>量子重力理論とホログラフィー原理</vt:lpstr>
      <vt:lpstr>PowerPoint プレゼンテーション</vt:lpstr>
      <vt:lpstr>①　ホログラフィー原理とは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②　ホログラフィーの最も簡単な例： ２次元超弦理論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③　ホログラフィーとエンタングルメント：量子情報の幾何学化 　　　　　　　　　　　</vt:lpstr>
      <vt:lpstr>PowerPoint プレゼンテーション</vt:lpstr>
      <vt:lpstr>PowerPoint プレゼンテーション</vt:lpstr>
      <vt:lpstr>PowerPoint プレゼンテーション</vt:lpstr>
      <vt:lpstr>簡単な例 : 　スピン1/2を持つ二つの粒子系（2 qubit)</vt:lpstr>
      <vt:lpstr>エンタングルメント・エントロピーの面積則</vt:lpstr>
      <vt:lpstr>ホログラフィック・エンタングルメントエントロピー [笠-高柳 06’] </vt:lpstr>
      <vt:lpstr>PowerPoint プレゼンテーション</vt:lpstr>
      <vt:lpstr>PowerPoint プレゼンテーション</vt:lpstr>
      <vt:lpstr>PowerPoint プレゼンテーション</vt:lpstr>
      <vt:lpstr>具体的計算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④　結論と今後の展望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量子重力理論とホログラフィー原理</dc:title>
  <dc:creator>高柳</dc:creator>
  <cp:lastModifiedBy>Tadashi Takayanagi</cp:lastModifiedBy>
  <cp:revision>271</cp:revision>
  <dcterms:created xsi:type="dcterms:W3CDTF">2011-01-07T06:08:44Z</dcterms:created>
  <dcterms:modified xsi:type="dcterms:W3CDTF">2016-04-05T04:37:10Z</dcterms:modified>
</cp:coreProperties>
</file>