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1.xml" ContentType="application/vnd.openxmlformats-officedocument.presentationml.notesSlide+xml"/>
  <Override PartName="/ppt/tags/tag1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7"/>
  </p:notesMasterIdLst>
  <p:sldIdLst>
    <p:sldId id="256" r:id="rId2"/>
    <p:sldId id="289" r:id="rId3"/>
    <p:sldId id="257" r:id="rId4"/>
    <p:sldId id="262" r:id="rId5"/>
    <p:sldId id="290" r:id="rId6"/>
    <p:sldId id="265" r:id="rId7"/>
    <p:sldId id="275" r:id="rId8"/>
    <p:sldId id="276" r:id="rId9"/>
    <p:sldId id="278" r:id="rId10"/>
    <p:sldId id="283" r:id="rId11"/>
    <p:sldId id="281" r:id="rId12"/>
    <p:sldId id="291" r:id="rId13"/>
    <p:sldId id="297" r:id="rId14"/>
    <p:sldId id="273" r:id="rId15"/>
    <p:sldId id="266" r:id="rId16"/>
    <p:sldId id="267" r:id="rId17"/>
    <p:sldId id="287" r:id="rId18"/>
    <p:sldId id="288" r:id="rId19"/>
    <p:sldId id="271" r:id="rId20"/>
    <p:sldId id="284" r:id="rId21"/>
    <p:sldId id="272" r:id="rId22"/>
    <p:sldId id="260" r:id="rId23"/>
    <p:sldId id="302" r:id="rId24"/>
    <p:sldId id="303" r:id="rId25"/>
    <p:sldId id="304" r:id="rId26"/>
    <p:sldId id="298" r:id="rId27"/>
    <p:sldId id="285" r:id="rId28"/>
    <p:sldId id="286" r:id="rId29"/>
    <p:sldId id="293" r:id="rId30"/>
    <p:sldId id="294" r:id="rId31"/>
    <p:sldId id="295" r:id="rId32"/>
    <p:sldId id="299" r:id="rId33"/>
    <p:sldId id="300" r:id="rId34"/>
    <p:sldId id="301" r:id="rId35"/>
    <p:sldId id="258" r:id="rId3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857" autoAdjust="0"/>
  </p:normalViewPr>
  <p:slideViewPr>
    <p:cSldViewPr snapToGrid="0" snapToObjects="1">
      <p:cViewPr>
        <p:scale>
          <a:sx n="100" d="100"/>
          <a:sy n="100" d="100"/>
        </p:scale>
        <p:origin x="-912" y="-1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notesMaster" Target="notesMasters/notesMaster1.xml"/><Relationship Id="rId38" Type="http://schemas.openxmlformats.org/officeDocument/2006/relationships/printerSettings" Target="printerSettings/printerSettings1.bin"/><Relationship Id="rId39" Type="http://schemas.openxmlformats.org/officeDocument/2006/relationships/presProps" Target="presProps.xml"/><Relationship Id="rId40" Type="http://schemas.openxmlformats.org/officeDocument/2006/relationships/viewProps" Target="viewProps.xml"/><Relationship Id="rId41" Type="http://schemas.openxmlformats.org/officeDocument/2006/relationships/theme" Target="theme/theme1.xml"/><Relationship Id="rId4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702410-70EE-5349-9CD6-C1960C433125}" type="datetimeFigureOut">
              <a:rPr lang="en-US" smtClean="0"/>
              <a:t>11/27/12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7786A7-4613-C145-9522-FB4FFCA21D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4126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2F07C0-252F-4A11-AABA-286A94C79799}" type="slidenum">
              <a:rPr kumimoji="1" lang="ja-JP" altLang="en-US" smtClean="0"/>
              <a:pPr/>
              <a:t>25</a:t>
            </a:fld>
            <a:endParaRPr kumimoji="1" lang="ja-JP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altLang="ja-JP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ja-JP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C8E48-1DB9-0742-B5FE-3EEB7D6D6941}" type="datetimeFigureOut">
              <a:rPr lang="en-US" smtClean="0"/>
              <a:t>11/27/12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690AC-72B4-E64D-9A1E-79315381D4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413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C8E48-1DB9-0742-B5FE-3EEB7D6D6941}" type="datetimeFigureOut">
              <a:rPr lang="en-US" smtClean="0"/>
              <a:t>11/27/12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690AC-72B4-E64D-9A1E-79315381D4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0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C8E48-1DB9-0742-B5FE-3EEB7D6D6941}" type="datetimeFigureOut">
              <a:rPr lang="en-US" smtClean="0"/>
              <a:t>11/27/12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690AC-72B4-E64D-9A1E-79315381D4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9006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C8E48-1DB9-0742-B5FE-3EEB7D6D6941}" type="datetimeFigureOut">
              <a:rPr lang="en-US" smtClean="0"/>
              <a:t>11/27/12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690AC-72B4-E64D-9A1E-79315381D4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7954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C8E48-1DB9-0742-B5FE-3EEB7D6D6941}" type="datetimeFigureOut">
              <a:rPr lang="en-US" smtClean="0"/>
              <a:t>11/27/12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690AC-72B4-E64D-9A1E-79315381D4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9931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C8E48-1DB9-0742-B5FE-3EEB7D6D6941}" type="datetimeFigureOut">
              <a:rPr lang="en-US" smtClean="0"/>
              <a:t>11/27/12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690AC-72B4-E64D-9A1E-79315381D4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539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C8E48-1DB9-0742-B5FE-3EEB7D6D6941}" type="datetimeFigureOut">
              <a:rPr lang="en-US" smtClean="0"/>
              <a:t>11/27/12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690AC-72B4-E64D-9A1E-79315381D4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691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C8E48-1DB9-0742-B5FE-3EEB7D6D6941}" type="datetimeFigureOut">
              <a:rPr lang="en-US" smtClean="0"/>
              <a:t>11/27/12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690AC-72B4-E64D-9A1E-79315381D4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6898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C8E48-1DB9-0742-B5FE-3EEB7D6D6941}" type="datetimeFigureOut">
              <a:rPr lang="en-US" smtClean="0"/>
              <a:t>11/27/12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690AC-72B4-E64D-9A1E-79315381D4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35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C8E48-1DB9-0742-B5FE-3EEB7D6D6941}" type="datetimeFigureOut">
              <a:rPr lang="en-US" smtClean="0"/>
              <a:t>11/27/12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690AC-72B4-E64D-9A1E-79315381D4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7240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C8E48-1DB9-0742-B5FE-3EEB7D6D6941}" type="datetimeFigureOut">
              <a:rPr lang="en-US" smtClean="0"/>
              <a:t>11/27/12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690AC-72B4-E64D-9A1E-79315381D4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8233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ja-JP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0C8E48-1DB9-0742-B5FE-3EEB7D6D6941}" type="datetimeFigureOut">
              <a:rPr lang="en-US" smtClean="0"/>
              <a:t>11/27/12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4690AC-72B4-E64D-9A1E-79315381D4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51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1" Type="http://schemas.openxmlformats.org/officeDocument/2006/relationships/tags" Target="../tags/tag2.xml"/><Relationship Id="rId2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1" Type="http://schemas.openxmlformats.org/officeDocument/2006/relationships/tags" Target="../tags/tag3.xml"/><Relationship Id="rId2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emf"/><Relationship Id="rId3" Type="http://schemas.openxmlformats.org/officeDocument/2006/relationships/image" Target="../media/image18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5" Type="http://schemas.openxmlformats.org/officeDocument/2006/relationships/image" Target="../media/image22.png"/><Relationship Id="rId6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4" Type="http://schemas.openxmlformats.org/officeDocument/2006/relationships/image" Target="../media/image26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4" Type="http://schemas.openxmlformats.org/officeDocument/2006/relationships/image" Target="../media/image28.wmf"/><Relationship Id="rId5" Type="http://schemas.openxmlformats.org/officeDocument/2006/relationships/image" Target="../media/image29.png"/><Relationship Id="rId1" Type="http://schemas.openxmlformats.org/officeDocument/2006/relationships/tags" Target="../tags/tag4.xml"/><Relationship Id="rId2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30.wmf"/><Relationship Id="rId5" Type="http://schemas.openxmlformats.org/officeDocument/2006/relationships/image" Target="../media/image31.png"/><Relationship Id="rId6" Type="http://schemas.openxmlformats.org/officeDocument/2006/relationships/image" Target="../media/image32.png"/><Relationship Id="rId1" Type="http://schemas.openxmlformats.org/officeDocument/2006/relationships/tags" Target="../tags/tag5.xml"/><Relationship Id="rId2" Type="http://schemas.openxmlformats.org/officeDocument/2006/relationships/tags" Target="../tags/tag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4" Type="http://schemas.openxmlformats.org/officeDocument/2006/relationships/tags" Target="../tags/tag10.xml"/><Relationship Id="rId5" Type="http://schemas.openxmlformats.org/officeDocument/2006/relationships/slideLayout" Target="../slideLayouts/slideLayout7.xml"/><Relationship Id="rId6" Type="http://schemas.openxmlformats.org/officeDocument/2006/relationships/notesSlide" Target="../notesSlides/notesSlide1.xml"/><Relationship Id="rId7" Type="http://schemas.openxmlformats.org/officeDocument/2006/relationships/image" Target="../media/image33.png"/><Relationship Id="rId8" Type="http://schemas.openxmlformats.org/officeDocument/2006/relationships/image" Target="../media/image34.wmf"/><Relationship Id="rId9" Type="http://schemas.openxmlformats.org/officeDocument/2006/relationships/image" Target="../media/image35.png"/><Relationship Id="rId10" Type="http://schemas.openxmlformats.org/officeDocument/2006/relationships/image" Target="../media/image36.png"/><Relationship Id="rId11" Type="http://schemas.openxmlformats.org/officeDocument/2006/relationships/image" Target="../media/image37.png"/><Relationship Id="rId1" Type="http://schemas.openxmlformats.org/officeDocument/2006/relationships/tags" Target="../tags/tag7.xml"/><Relationship Id="rId2" Type="http://schemas.openxmlformats.org/officeDocument/2006/relationships/tags" Target="../tags/tag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em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wmf"/><Relationship Id="rId4" Type="http://schemas.openxmlformats.org/officeDocument/2006/relationships/image" Target="../media/image41.png"/><Relationship Id="rId1" Type="http://schemas.openxmlformats.org/officeDocument/2006/relationships/tags" Target="../tags/tag11.xml"/><Relationship Id="rId2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j-parc-th.kek.jp/html/English/e-index.html" TargetMode="External"/><Relationship Id="rId3" Type="http://schemas.openxmlformats.org/officeDocument/2006/relationships/image" Target="../media/image1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3.emf"/><Relationship Id="rId3" Type="http://schemas.openxmlformats.org/officeDocument/2006/relationships/image" Target="../media/image44.emf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5.png"/><Relationship Id="rId3" Type="http://schemas.openxmlformats.org/officeDocument/2006/relationships/image" Target="../media/image46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47.png"/><Relationship Id="rId5" Type="http://schemas.openxmlformats.org/officeDocument/2006/relationships/image" Target="../media/image48.png"/><Relationship Id="rId6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emf"/><Relationship Id="rId3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800" y="1431925"/>
            <a:ext cx="9080500" cy="1470025"/>
          </a:xfrm>
        </p:spPr>
        <p:txBody>
          <a:bodyPr>
            <a:noAutofit/>
          </a:bodyPr>
          <a:lstStyle/>
          <a:p>
            <a:pPr>
              <a:lnSpc>
                <a:spcPct val="130000"/>
              </a:lnSpc>
            </a:pPr>
            <a:r>
              <a:rPr lang="en-US" sz="3600" b="1" dirty="0" smtClean="0">
                <a:solidFill>
                  <a:schemeClr val="accent1"/>
                </a:solidFill>
              </a:rPr>
              <a:t>Neutrino-induced meson production model </a:t>
            </a:r>
            <a:br>
              <a:rPr lang="en-US" sz="3600" b="1" dirty="0" smtClean="0">
                <a:solidFill>
                  <a:schemeClr val="accent1"/>
                </a:solidFill>
              </a:rPr>
            </a:br>
            <a:r>
              <a:rPr lang="en-US" sz="3600" b="1" dirty="0" smtClean="0">
                <a:solidFill>
                  <a:schemeClr val="accent1"/>
                </a:solidFill>
              </a:rPr>
              <a:t>for neutrino oscillation experiments</a:t>
            </a:r>
            <a:endParaRPr lang="en-US" sz="3600" b="1" dirty="0">
              <a:solidFill>
                <a:schemeClr val="accent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0899" y="3873500"/>
            <a:ext cx="7453279" cy="1346200"/>
          </a:xfrm>
        </p:spPr>
        <p:txBody>
          <a:bodyPr>
            <a:normAutofit/>
          </a:bodyPr>
          <a:lstStyle/>
          <a:p>
            <a:r>
              <a:rPr lang="en-US" dirty="0" smtClean="0"/>
              <a:t>Satoshi Nakamura</a:t>
            </a:r>
          </a:p>
          <a:p>
            <a:pPr>
              <a:lnSpc>
                <a:spcPct val="130000"/>
              </a:lnSpc>
            </a:pPr>
            <a:r>
              <a:rPr lang="en-US" sz="2400" dirty="0" smtClean="0"/>
              <a:t>Nuclear Theory Group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283829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1e_dc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" y="0"/>
            <a:ext cx="5143500" cy="6858000"/>
          </a:xfrm>
          <a:prstGeom prst="rect">
            <a:avLst/>
          </a:prstGeom>
        </p:spPr>
      </p:pic>
      <p:pic>
        <p:nvPicPr>
          <p:cNvPr id="6" name="Picture 17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5700" y="152400"/>
            <a:ext cx="1003300" cy="163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257800" y="276612"/>
            <a:ext cx="246734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>
                <a:solidFill>
                  <a:srgbClr val="FF0000"/>
                </a:solidFill>
              </a:rPr>
              <a:t>Kamano</a:t>
            </a:r>
            <a:r>
              <a:rPr lang="en-US" sz="1200" dirty="0" smtClean="0">
                <a:solidFill>
                  <a:srgbClr val="FF0000"/>
                </a:solidFill>
              </a:rPr>
              <a:t>,  Nakamura, Lee, Sato, 2012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22900" y="1918732"/>
            <a:ext cx="3327165" cy="7986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dirty="0" smtClean="0"/>
              <a:t>Vector current (Q</a:t>
            </a:r>
            <a:r>
              <a:rPr lang="en-US" baseline="30000" dirty="0" smtClean="0"/>
              <a:t>2</a:t>
            </a:r>
            <a:r>
              <a:rPr lang="en-US" dirty="0" smtClean="0"/>
              <a:t>=0) for </a:t>
            </a:r>
            <a:r>
              <a:rPr lang="en-US" i="1" dirty="0" smtClean="0">
                <a:latin typeface="Symbol" charset="2"/>
                <a:cs typeface="Symbol" charset="2"/>
              </a:rPr>
              <a:t>h </a:t>
            </a:r>
          </a:p>
          <a:p>
            <a:pPr>
              <a:lnSpc>
                <a:spcPct val="130000"/>
              </a:lnSpc>
            </a:pPr>
            <a:r>
              <a:rPr lang="en-US" dirty="0" smtClean="0">
                <a:cs typeface="Symbol" charset="2"/>
              </a:rPr>
              <a:t>Production </a:t>
            </a:r>
            <a:r>
              <a:rPr lang="en-US" dirty="0"/>
              <a:t>i</a:t>
            </a:r>
            <a:r>
              <a:rPr lang="en-US" dirty="0" smtClean="0"/>
              <a:t>s well-tested by data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7387914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kl_dc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00" y="0"/>
            <a:ext cx="6429375" cy="6629400"/>
          </a:xfrm>
          <a:prstGeom prst="rect">
            <a:avLst/>
          </a:prstGeom>
        </p:spPr>
      </p:pic>
      <p:pic>
        <p:nvPicPr>
          <p:cNvPr id="5" name="図 50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7007" y="152400"/>
            <a:ext cx="1259368" cy="28437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429375" y="285574"/>
            <a:ext cx="246734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>
                <a:solidFill>
                  <a:srgbClr val="FF0000"/>
                </a:solidFill>
              </a:rPr>
              <a:t>Kamano</a:t>
            </a:r>
            <a:r>
              <a:rPr lang="en-US" sz="1200" dirty="0" smtClean="0">
                <a:solidFill>
                  <a:srgbClr val="FF0000"/>
                </a:solidFill>
              </a:rPr>
              <a:t>,  Nakamura, Lee, Sato, 2012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918200" y="1918732"/>
            <a:ext cx="3327165" cy="7986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dirty="0" smtClean="0"/>
              <a:t>Vector current (Q</a:t>
            </a:r>
            <a:r>
              <a:rPr lang="en-US" baseline="30000" dirty="0" smtClean="0"/>
              <a:t>2</a:t>
            </a:r>
            <a:r>
              <a:rPr lang="en-US" dirty="0" smtClean="0"/>
              <a:t>=0) for </a:t>
            </a:r>
            <a:r>
              <a:rPr lang="en-US" i="1" dirty="0" smtClean="0">
                <a:latin typeface="Symbol" charset="2"/>
                <a:cs typeface="Symbol" charset="2"/>
              </a:rPr>
              <a:t>K </a:t>
            </a:r>
          </a:p>
          <a:p>
            <a:pPr>
              <a:lnSpc>
                <a:spcPct val="130000"/>
              </a:lnSpc>
            </a:pPr>
            <a:r>
              <a:rPr lang="en-US" dirty="0" smtClean="0">
                <a:cs typeface="Symbol" charset="2"/>
              </a:rPr>
              <a:t>Production </a:t>
            </a:r>
            <a:r>
              <a:rPr lang="en-US" dirty="0"/>
              <a:t>i</a:t>
            </a:r>
            <a:r>
              <a:rPr lang="en-US" dirty="0" smtClean="0"/>
              <a:t>s well-tested by data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7998048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7800"/>
            <a:ext cx="9144000" cy="6482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54249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Short  Summary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5600" y="1574800"/>
            <a:ext cx="8610600" cy="4368800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en-US" sz="2300" dirty="0" smtClean="0">
                <a:sym typeface="Zapf Dingbats"/>
              </a:rPr>
              <a:t>DCC </a:t>
            </a:r>
            <a:r>
              <a:rPr lang="en-US" sz="2300" dirty="0">
                <a:sym typeface="Zapf Dingbats"/>
              </a:rPr>
              <a:t>model for </a:t>
            </a:r>
            <a:r>
              <a:rPr lang="en-US" sz="2300" i="1" dirty="0" err="1" smtClean="0">
                <a:latin typeface="Symbol" charset="2"/>
                <a:cs typeface="Symbol" charset="2"/>
              </a:rPr>
              <a:t>gN</a:t>
            </a:r>
            <a:r>
              <a:rPr lang="en-US" sz="2300" i="1" dirty="0" smtClean="0">
                <a:latin typeface="Symbol" charset="2"/>
                <a:cs typeface="Symbol" charset="2"/>
              </a:rPr>
              <a:t>,  </a:t>
            </a:r>
            <a:r>
              <a:rPr lang="en-US" sz="2300" i="1" dirty="0" err="1" smtClean="0">
                <a:latin typeface="Symbol" charset="2"/>
                <a:cs typeface="Symbol" charset="2"/>
              </a:rPr>
              <a:t>pN</a:t>
            </a:r>
            <a:r>
              <a:rPr lang="en-US" sz="2300" i="1" dirty="0" smtClean="0">
                <a:latin typeface="Symbol" charset="2"/>
                <a:cs typeface="Symbol" charset="2"/>
              </a:rPr>
              <a:t>  </a:t>
            </a:r>
            <a:r>
              <a:rPr lang="en-US" sz="2300" i="1" dirty="0" smtClean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sz="2300" i="1" dirty="0" smtClean="0">
                <a:latin typeface="Symbol" charset="2"/>
                <a:cs typeface="Symbol" charset="2"/>
              </a:rPr>
              <a:t>  </a:t>
            </a:r>
            <a:r>
              <a:rPr lang="en-US" sz="2300" i="1" dirty="0" err="1" smtClean="0">
                <a:latin typeface="Symbol" charset="2"/>
                <a:cs typeface="Symbol" charset="2"/>
              </a:rPr>
              <a:t>pN</a:t>
            </a:r>
            <a:r>
              <a:rPr lang="en-US" sz="2300" i="1" dirty="0" smtClean="0">
                <a:latin typeface="Symbol" charset="2"/>
                <a:cs typeface="Symbol" charset="2"/>
              </a:rPr>
              <a:t>, </a:t>
            </a:r>
            <a:r>
              <a:rPr lang="en-US" sz="2300" i="1" dirty="0" err="1" smtClean="0">
                <a:latin typeface="Symbol" charset="2"/>
                <a:cs typeface="Symbol" charset="2"/>
              </a:rPr>
              <a:t>ppN</a:t>
            </a:r>
            <a:r>
              <a:rPr lang="en-US" sz="2300" i="1" dirty="0" smtClean="0">
                <a:latin typeface="Symbol" charset="2"/>
                <a:cs typeface="Symbol" charset="2"/>
              </a:rPr>
              <a:t>, </a:t>
            </a:r>
            <a:r>
              <a:rPr lang="en-US" sz="2300" i="1" dirty="0" err="1" smtClean="0">
                <a:latin typeface="Symbol" charset="2"/>
                <a:cs typeface="Symbol" charset="2"/>
              </a:rPr>
              <a:t>hN</a:t>
            </a:r>
            <a:r>
              <a:rPr lang="en-US" sz="2300" i="1" dirty="0" smtClean="0">
                <a:latin typeface="Symbol" charset="2"/>
                <a:cs typeface="Symbol" charset="2"/>
              </a:rPr>
              <a:t>, KL, KS </a:t>
            </a:r>
            <a:r>
              <a:rPr lang="en-US" sz="2300" dirty="0" smtClean="0">
                <a:cs typeface="Symbol" charset="2"/>
              </a:rPr>
              <a:t> </a:t>
            </a:r>
            <a:r>
              <a:rPr lang="en-US" sz="2300" dirty="0" smtClean="0">
                <a:cs typeface="Symbol" charset="2"/>
              </a:rPr>
              <a:t>developed</a:t>
            </a:r>
            <a:r>
              <a:rPr lang="en-US" sz="2300" i="1" dirty="0" smtClean="0">
                <a:solidFill>
                  <a:schemeClr val="accent6"/>
                </a:solidFill>
                <a:latin typeface="Symbol" charset="2"/>
                <a:cs typeface="Symbol" charset="2"/>
              </a:rPr>
              <a:t> </a:t>
            </a:r>
          </a:p>
          <a:p>
            <a:pPr>
              <a:lnSpc>
                <a:spcPct val="200000"/>
              </a:lnSpc>
            </a:pPr>
            <a:r>
              <a:rPr lang="en-US" sz="2300" dirty="0" smtClean="0">
                <a:solidFill>
                  <a:srgbClr val="C0504D"/>
                </a:solidFill>
              </a:rPr>
              <a:t>Model </a:t>
            </a:r>
            <a:r>
              <a:rPr lang="en-US" sz="2300" dirty="0" smtClean="0">
                <a:solidFill>
                  <a:srgbClr val="C0504D"/>
                </a:solidFill>
              </a:rPr>
              <a:t>has been extensively </a:t>
            </a:r>
            <a:r>
              <a:rPr lang="en-US" sz="2300" dirty="0" smtClean="0">
                <a:solidFill>
                  <a:srgbClr val="C0504D"/>
                </a:solidFill>
              </a:rPr>
              <a:t>tested by </a:t>
            </a:r>
            <a:r>
              <a:rPr lang="en-US" sz="2300" dirty="0" smtClean="0">
                <a:solidFill>
                  <a:srgbClr val="C0504D"/>
                </a:solidFill>
                <a:cs typeface="Symbol" charset="2"/>
              </a:rPr>
              <a:t>data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en-US" sz="2300" dirty="0">
                <a:solidFill>
                  <a:srgbClr val="C0504D"/>
                </a:solidFill>
                <a:cs typeface="Symbol" charset="2"/>
              </a:rPr>
              <a:t> </a:t>
            </a:r>
            <a:r>
              <a:rPr lang="en-US" sz="2300" dirty="0" smtClean="0">
                <a:solidFill>
                  <a:srgbClr val="C0504D"/>
                </a:solidFill>
                <a:cs typeface="Symbol" charset="2"/>
              </a:rPr>
              <a:t>   </a:t>
            </a:r>
            <a:r>
              <a:rPr lang="en-US" sz="2300" dirty="0" smtClean="0">
                <a:solidFill>
                  <a:srgbClr val="C0504D"/>
                </a:solidFill>
                <a:cs typeface="Symbol" charset="2"/>
              </a:rPr>
              <a:t>  </a:t>
            </a:r>
            <a:r>
              <a:rPr lang="en-US" sz="2300" dirty="0" smtClean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sz="2300" dirty="0" smtClean="0">
                <a:ea typeface="Wingdings"/>
                <a:cs typeface="Wingdings"/>
                <a:sym typeface="Wingdings"/>
              </a:rPr>
              <a:t>  reliable vector current to be applied to </a:t>
            </a:r>
            <a:r>
              <a:rPr lang="en-US" sz="2300" dirty="0" smtClean="0">
                <a:latin typeface="Symbol" charset="2"/>
                <a:ea typeface="Wingdings"/>
                <a:cs typeface="Symbol" charset="2"/>
                <a:sym typeface="Wingdings"/>
              </a:rPr>
              <a:t>n</a:t>
            </a:r>
            <a:r>
              <a:rPr lang="en-US" sz="2300" dirty="0" smtClean="0">
                <a:ea typeface="Wingdings"/>
                <a:cs typeface="Symbol" charset="2"/>
                <a:sym typeface="Wingdings"/>
              </a:rPr>
              <a:t>-</a:t>
            </a:r>
            <a:r>
              <a:rPr lang="en-US" sz="2300" dirty="0" smtClean="0">
                <a:ea typeface="Wingdings"/>
                <a:cs typeface="Symbol" charset="2"/>
                <a:sym typeface="Wingdings"/>
              </a:rPr>
              <a:t>scattering</a:t>
            </a:r>
          </a:p>
          <a:p>
            <a:pPr>
              <a:lnSpc>
                <a:spcPct val="200000"/>
              </a:lnSpc>
            </a:pPr>
            <a:r>
              <a:rPr lang="en-US" sz="2300" dirty="0" smtClean="0">
                <a:ea typeface="Wingdings"/>
                <a:cs typeface="Symbol" charset="2"/>
                <a:sym typeface="Wingdings"/>
              </a:rPr>
              <a:t>Check out JPS monthly magazine next (X 2,3) months for a review</a:t>
            </a:r>
            <a:endParaRPr lang="en-US" sz="2300" dirty="0">
              <a:solidFill>
                <a:schemeClr val="accent6"/>
              </a:solidFill>
              <a:sym typeface="Zapf Dingbats"/>
            </a:endParaRPr>
          </a:p>
          <a:p>
            <a:pPr marL="0" indent="0">
              <a:lnSpc>
                <a:spcPct val="200000"/>
              </a:lnSpc>
              <a:buNone/>
            </a:pPr>
            <a:endParaRPr lang="en-US" sz="2300" dirty="0" smtClean="0">
              <a:cs typeface="Symbol" charset="2"/>
            </a:endParaRPr>
          </a:p>
          <a:p>
            <a:pPr marL="0" indent="0">
              <a:lnSpc>
                <a:spcPct val="200000"/>
              </a:lnSpc>
              <a:buNone/>
            </a:pPr>
            <a:endParaRPr lang="en-US" sz="2300" dirty="0">
              <a:cs typeface="Symbol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1036691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200" y="1511300"/>
            <a:ext cx="8686800" cy="205740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4000" dirty="0">
                <a:solidFill>
                  <a:schemeClr val="accent1"/>
                </a:solidFill>
              </a:rPr>
              <a:t>PCAC-based application of DCC model </a:t>
            </a:r>
            <a:r>
              <a:rPr lang="en-US" sz="4000" dirty="0" smtClean="0">
                <a:solidFill>
                  <a:schemeClr val="accent1"/>
                </a:solidFill>
              </a:rPr>
              <a:t>to </a:t>
            </a:r>
            <a:br>
              <a:rPr lang="en-US" sz="4000" dirty="0" smtClean="0">
                <a:solidFill>
                  <a:schemeClr val="accent1"/>
                </a:solidFill>
              </a:rPr>
            </a:br>
            <a:r>
              <a:rPr lang="en-US" sz="4000" dirty="0" smtClean="0">
                <a:solidFill>
                  <a:schemeClr val="accent1"/>
                </a:solidFill>
              </a:rPr>
              <a:t>forward</a:t>
            </a:r>
            <a:r>
              <a:rPr lang="en-US" sz="3600" dirty="0">
                <a:solidFill>
                  <a:schemeClr val="accent1"/>
                </a:solidFill>
              </a:rPr>
              <a:t> </a:t>
            </a:r>
            <a:r>
              <a:rPr lang="en-US" sz="3600" dirty="0" smtClean="0">
                <a:solidFill>
                  <a:schemeClr val="accent1"/>
                </a:solidFill>
              </a:rPr>
              <a:t> </a:t>
            </a:r>
            <a:r>
              <a:rPr lang="en-US" sz="3600" i="1" dirty="0" err="1">
                <a:solidFill>
                  <a:schemeClr val="accent1"/>
                </a:solidFill>
                <a:latin typeface="Symbol" charset="2"/>
                <a:cs typeface="Symbol" charset="2"/>
              </a:rPr>
              <a:t>nN</a:t>
            </a:r>
            <a:r>
              <a:rPr lang="en-US" sz="3600" i="1" dirty="0">
                <a:solidFill>
                  <a:schemeClr val="accent1"/>
                </a:solidFill>
                <a:latin typeface="Symbol" charset="2"/>
                <a:cs typeface="Symbol" charset="2"/>
              </a:rPr>
              <a:t>  </a:t>
            </a:r>
            <a:r>
              <a:rPr lang="en-US" sz="3600" i="1" dirty="0">
                <a:solidFill>
                  <a:schemeClr val="accent1"/>
                </a:solidFill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sz="3600" i="1" dirty="0">
                <a:solidFill>
                  <a:schemeClr val="accent1"/>
                </a:solidFill>
                <a:latin typeface="Symbol" charset="2"/>
                <a:cs typeface="Symbol" charset="2"/>
              </a:rPr>
              <a:t>  </a:t>
            </a:r>
            <a:r>
              <a:rPr lang="en-US" sz="3600" i="1" dirty="0" err="1">
                <a:solidFill>
                  <a:schemeClr val="accent1"/>
                </a:solidFill>
                <a:latin typeface="Symbol" charset="2"/>
                <a:cs typeface="Symbol" charset="2"/>
              </a:rPr>
              <a:t>pN</a:t>
            </a:r>
            <a:r>
              <a:rPr lang="en-US" sz="3600" i="1" dirty="0" smtClean="0">
                <a:solidFill>
                  <a:schemeClr val="accent1"/>
                </a:solidFill>
                <a:latin typeface="Symbol" charset="2"/>
                <a:cs typeface="Symbol" charset="2"/>
              </a:rPr>
              <a:t>, </a:t>
            </a:r>
            <a:r>
              <a:rPr lang="en-US" sz="3600" i="1" dirty="0" err="1" smtClean="0">
                <a:solidFill>
                  <a:schemeClr val="accent1"/>
                </a:solidFill>
                <a:latin typeface="Symbol" charset="2"/>
                <a:cs typeface="Symbol" charset="2"/>
              </a:rPr>
              <a:t>ppN</a:t>
            </a:r>
            <a:r>
              <a:rPr lang="en-US" sz="3600" i="1" dirty="0" smtClean="0">
                <a:solidFill>
                  <a:schemeClr val="accent1"/>
                </a:solidFill>
                <a:latin typeface="Symbol" charset="2"/>
                <a:cs typeface="Symbol" charset="2"/>
              </a:rPr>
              <a:t>, </a:t>
            </a:r>
            <a:r>
              <a:rPr lang="en-US" sz="3600" i="1" dirty="0" err="1">
                <a:solidFill>
                  <a:schemeClr val="accent1"/>
                </a:solidFill>
                <a:latin typeface="Symbol" charset="2"/>
                <a:cs typeface="Symbol" charset="2"/>
              </a:rPr>
              <a:t>hN</a:t>
            </a:r>
            <a:r>
              <a:rPr lang="en-US" sz="3600" i="1" dirty="0">
                <a:solidFill>
                  <a:schemeClr val="accent1"/>
                </a:solidFill>
                <a:latin typeface="Symbol" charset="2"/>
                <a:cs typeface="Symbol" charset="2"/>
              </a:rPr>
              <a:t>, KL, </a:t>
            </a:r>
            <a:r>
              <a:rPr lang="en-US" sz="3600" i="1" dirty="0" smtClean="0">
                <a:solidFill>
                  <a:schemeClr val="accent1"/>
                </a:solidFill>
                <a:latin typeface="Symbol" charset="2"/>
                <a:cs typeface="Symbol" charset="2"/>
              </a:rPr>
              <a:t>KS</a:t>
            </a:r>
            <a:endParaRPr lang="en-US" sz="3600" dirty="0">
              <a:solidFill>
                <a:schemeClr val="accent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768033" y="4695279"/>
            <a:ext cx="593606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err="1" smtClean="0">
                <a:solidFill>
                  <a:schemeClr val="bg1">
                    <a:lumMod val="50000"/>
                  </a:schemeClr>
                </a:solidFill>
              </a:rPr>
              <a:t>Kamano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, Nakamura, Lee, Sato, PRD 86, 097503 (2012)</a:t>
            </a:r>
            <a:endParaRPr lang="en-US" sz="20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96194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5738"/>
            <a:ext cx="8229600" cy="881062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4F81BD"/>
                </a:solidFill>
              </a:rPr>
              <a:t>Objectives </a:t>
            </a:r>
            <a:endParaRPr lang="en-US" sz="3600" dirty="0">
              <a:solidFill>
                <a:srgbClr val="4F81BD"/>
              </a:solidFill>
            </a:endParaRPr>
          </a:p>
        </p:txBody>
      </p:sp>
      <p:sp>
        <p:nvSpPr>
          <p:cNvPr id="4" name="Content Placeholder 3"/>
          <p:cNvSpPr txBox="1">
            <a:spLocks noGrp="1"/>
          </p:cNvSpPr>
          <p:nvPr>
            <p:ph idx="1"/>
          </p:nvPr>
        </p:nvSpPr>
        <p:spPr>
          <a:xfrm>
            <a:off x="901700" y="1041400"/>
            <a:ext cx="7738016" cy="24991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charset="0"/>
              <a:buChar char=""/>
            </a:pPr>
            <a:r>
              <a:rPr lang="en-US" sz="2400" dirty="0" smtClean="0"/>
              <a:t>Set a starting point for full dynamical </a:t>
            </a:r>
            <a:r>
              <a:rPr lang="en-US" sz="2400" dirty="0" smtClean="0"/>
              <a:t>model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400" dirty="0" smtClean="0"/>
              <a:t>                 …  we study only </a:t>
            </a:r>
            <a:r>
              <a:rPr lang="en-US" sz="2400" i="1" dirty="0" smtClean="0"/>
              <a:t>Q</a:t>
            </a:r>
            <a:r>
              <a:rPr lang="en-US" sz="2400" baseline="30000" dirty="0" smtClean="0"/>
              <a:t>2</a:t>
            </a:r>
            <a:r>
              <a:rPr lang="en-US" sz="2400" dirty="0" smtClean="0"/>
              <a:t>=0 here.</a:t>
            </a:r>
            <a:endParaRPr lang="en-US" sz="2400" dirty="0" smtClean="0"/>
          </a:p>
          <a:p>
            <a:pPr marL="342900" indent="-342900">
              <a:lnSpc>
                <a:spcPct val="150000"/>
              </a:lnSpc>
              <a:buFont typeface="Wingdings" charset="0"/>
              <a:buChar char=""/>
            </a:pPr>
            <a:r>
              <a:rPr lang="en-US" sz="2400" dirty="0" smtClean="0"/>
              <a:t>Relative importance of different </a:t>
            </a:r>
            <a:r>
              <a:rPr lang="en-US" sz="2400" dirty="0" smtClean="0"/>
              <a:t>channels (</a:t>
            </a:r>
            <a:r>
              <a:rPr lang="en-US" sz="2400" i="1" dirty="0" err="1" smtClean="0">
                <a:latin typeface="Symbol" charset="2"/>
                <a:cs typeface="Symbol" charset="2"/>
              </a:rPr>
              <a:t>pN</a:t>
            </a:r>
            <a:r>
              <a:rPr lang="en-US" sz="2400" i="1" dirty="0" smtClean="0">
                <a:latin typeface="Symbol" charset="2"/>
                <a:cs typeface="Symbol" charset="2"/>
              </a:rPr>
              <a:t>, </a:t>
            </a:r>
            <a:r>
              <a:rPr lang="en-US" sz="2400" i="1" dirty="0" err="1" smtClean="0">
                <a:latin typeface="Symbol" charset="2"/>
                <a:cs typeface="Symbol" charset="2"/>
              </a:rPr>
              <a:t>ppN</a:t>
            </a:r>
            <a:r>
              <a:rPr lang="en-US" sz="2400" i="1" dirty="0" smtClean="0">
                <a:latin typeface="Symbol" charset="2"/>
                <a:cs typeface="Symbol" charset="2"/>
              </a:rPr>
              <a:t>, K</a:t>
            </a:r>
            <a:r>
              <a:rPr lang="en-US" sz="2400" i="1" dirty="0" smtClean="0">
                <a:cs typeface="Symbol" charset="2"/>
              </a:rPr>
              <a:t>Y</a:t>
            </a:r>
            <a:r>
              <a:rPr lang="en-US" sz="2400" dirty="0" smtClean="0">
                <a:cs typeface="Symbol" charset="2"/>
              </a:rPr>
              <a:t>..)</a:t>
            </a:r>
            <a:endParaRPr lang="en-US" sz="2400" dirty="0" smtClean="0"/>
          </a:p>
          <a:p>
            <a:pPr marL="342900" indent="-342900">
              <a:lnSpc>
                <a:spcPct val="150000"/>
              </a:lnSpc>
              <a:buFont typeface="Wingdings" charset="0"/>
              <a:buChar char=""/>
            </a:pPr>
            <a:r>
              <a:rPr lang="en-US" sz="2400" dirty="0" smtClean="0"/>
              <a:t>Comparison with Rein-</a:t>
            </a:r>
            <a:r>
              <a:rPr lang="en-US" sz="2400" dirty="0" err="1" smtClean="0"/>
              <a:t>Sehgal</a:t>
            </a:r>
            <a:r>
              <a:rPr lang="en-US" sz="2400" dirty="0" smtClean="0"/>
              <a:t> model </a:t>
            </a:r>
            <a:r>
              <a:rPr lang="en-US" sz="2400" dirty="0" smtClean="0"/>
              <a:t>(in most MC code)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447800" y="4394200"/>
            <a:ext cx="5942652" cy="17312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Tx/>
              <a:buChar char="•"/>
            </a:pPr>
            <a:r>
              <a:rPr lang="en-US" i="1" dirty="0" err="1" smtClean="0">
                <a:latin typeface="Symbol" charset="2"/>
                <a:cs typeface="Symbol" charset="2"/>
              </a:rPr>
              <a:t>nN</a:t>
            </a:r>
            <a:r>
              <a:rPr lang="en-US" dirty="0" smtClean="0">
                <a:latin typeface="Symbol" charset="2"/>
                <a:cs typeface="Symbol" charset="2"/>
              </a:rPr>
              <a:t> </a:t>
            </a:r>
            <a:r>
              <a:rPr lang="en-US" dirty="0" smtClean="0">
                <a:cs typeface="Symbol" charset="2"/>
              </a:rPr>
              <a:t>reaction, vector and axial currents contribute.</a:t>
            </a:r>
          </a:p>
          <a:p>
            <a:pPr marL="285750" indent="-285750">
              <a:lnSpc>
                <a:spcPct val="150000"/>
              </a:lnSpc>
              <a:buFontTx/>
              <a:buChar char="•"/>
            </a:pPr>
            <a:r>
              <a:rPr lang="en-US" dirty="0" smtClean="0"/>
              <a:t>For </a:t>
            </a:r>
            <a:r>
              <a:rPr lang="en-US" i="1" dirty="0"/>
              <a:t>Q</a:t>
            </a:r>
            <a:r>
              <a:rPr lang="en-US" baseline="30000" dirty="0"/>
              <a:t>2</a:t>
            </a:r>
            <a:r>
              <a:rPr lang="en-US" dirty="0"/>
              <a:t>=0 </a:t>
            </a:r>
            <a:r>
              <a:rPr lang="en-US" dirty="0" smtClean="0"/>
              <a:t>,  only                  survives.</a:t>
            </a:r>
          </a:p>
          <a:p>
            <a:pPr marL="285750" indent="-285750">
              <a:lnSpc>
                <a:spcPct val="150000"/>
              </a:lnSpc>
              <a:buFontTx/>
              <a:buChar char="•"/>
            </a:pPr>
            <a:r>
              <a:rPr lang="en-US" dirty="0" smtClean="0"/>
              <a:t>PCAC relation,                                                is used.</a:t>
            </a:r>
          </a:p>
          <a:p>
            <a:pPr marL="285750" indent="-285750">
              <a:lnSpc>
                <a:spcPct val="150000"/>
              </a:lnSpc>
              <a:buFontTx/>
              <a:buChar char="•"/>
            </a:pPr>
            <a:r>
              <a:rPr lang="en-US" i="1" dirty="0" err="1" smtClean="0">
                <a:latin typeface="Symbol" charset="2"/>
                <a:cs typeface="Symbol" charset="2"/>
              </a:rPr>
              <a:t>nN</a:t>
            </a:r>
            <a:r>
              <a:rPr lang="en-US" dirty="0" smtClean="0">
                <a:latin typeface="Symbol" charset="2"/>
                <a:cs typeface="Symbol" charset="2"/>
              </a:rPr>
              <a:t> </a:t>
            </a:r>
            <a:r>
              <a:rPr lang="en-US" dirty="0" smtClean="0">
                <a:cs typeface="Symbol" charset="2"/>
              </a:rPr>
              <a:t>reaction amplitude is related to </a:t>
            </a:r>
            <a:r>
              <a:rPr lang="en-US" i="1" dirty="0" err="1" smtClean="0">
                <a:latin typeface="Symbol" charset="2"/>
                <a:cs typeface="Symbol" charset="2"/>
              </a:rPr>
              <a:t>pN</a:t>
            </a:r>
            <a:r>
              <a:rPr lang="en-US" dirty="0" smtClean="0">
                <a:latin typeface="Symbol" charset="2"/>
                <a:cs typeface="Symbol" charset="2"/>
              </a:rPr>
              <a:t> </a:t>
            </a:r>
            <a:r>
              <a:rPr lang="en-US" dirty="0" smtClean="0">
                <a:cs typeface="Symbol" charset="2"/>
              </a:rPr>
              <a:t>reaction amplitude</a:t>
            </a:r>
            <a:endParaRPr lang="en-US" dirty="0"/>
          </a:p>
        </p:txBody>
      </p:sp>
      <p:pic>
        <p:nvPicPr>
          <p:cNvPr id="6" name="Picture 5" descr="Untitl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7253" y="4953127"/>
            <a:ext cx="694898" cy="341353"/>
          </a:xfrm>
          <a:prstGeom prst="rect">
            <a:avLst/>
          </a:prstGeom>
        </p:spPr>
      </p:pic>
      <p:pic>
        <p:nvPicPr>
          <p:cNvPr id="7" name="Picture 6" descr="Untitle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9362" y="5342141"/>
            <a:ext cx="2224892" cy="39011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01700" y="3975100"/>
            <a:ext cx="38484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/>
                </a:solidFill>
              </a:rPr>
              <a:t>PCAC-based calculation of  </a:t>
            </a:r>
            <a:r>
              <a:rPr lang="en-US" i="1" dirty="0" err="1">
                <a:solidFill>
                  <a:schemeClr val="accent6"/>
                </a:solidFill>
                <a:latin typeface="Symbol" charset="2"/>
                <a:cs typeface="Symbol" charset="2"/>
              </a:rPr>
              <a:t>nN</a:t>
            </a:r>
            <a:r>
              <a:rPr lang="en-US" dirty="0">
                <a:solidFill>
                  <a:schemeClr val="accent6"/>
                </a:solidFill>
                <a:latin typeface="Symbol" charset="2"/>
                <a:cs typeface="Symbol" charset="2"/>
              </a:rPr>
              <a:t> </a:t>
            </a:r>
            <a:r>
              <a:rPr lang="en-US" dirty="0">
                <a:solidFill>
                  <a:schemeClr val="accent6"/>
                </a:solidFill>
                <a:cs typeface="Symbol" charset="2"/>
              </a:rPr>
              <a:t>reaction</a:t>
            </a:r>
            <a:r>
              <a:rPr lang="en-US" dirty="0" smtClean="0">
                <a:solidFill>
                  <a:schemeClr val="accent6"/>
                </a:solidFill>
              </a:rPr>
              <a:t>  </a:t>
            </a:r>
            <a:endParaRPr lang="en-US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18835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2100" y="147638"/>
            <a:ext cx="1930400" cy="766762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accent1"/>
                </a:solidFill>
              </a:rPr>
              <a:t>Results</a:t>
            </a:r>
            <a:endParaRPr lang="en-US" sz="3600" dirty="0">
              <a:solidFill>
                <a:schemeClr val="accent1"/>
              </a:solidFill>
            </a:endParaRPr>
          </a:p>
        </p:txBody>
      </p:sp>
      <p:pic>
        <p:nvPicPr>
          <p:cNvPr id="4" name="Content Placeholder 3" descr="fig2.eps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6" t="33021" r="8796" b="23130"/>
          <a:stretch/>
        </p:blipFill>
        <p:spPr>
          <a:xfrm>
            <a:off x="419099" y="927099"/>
            <a:ext cx="8341591" cy="3175001"/>
          </a:xfrm>
        </p:spPr>
      </p:pic>
      <p:sp>
        <p:nvSpPr>
          <p:cNvPr id="5" name="TextBox 4"/>
          <p:cNvSpPr txBox="1"/>
          <p:nvPr/>
        </p:nvSpPr>
        <p:spPr>
          <a:xfrm>
            <a:off x="1549400" y="1943100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SL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64011" y="1796534"/>
            <a:ext cx="5422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 smtClean="0">
                <a:solidFill>
                  <a:srgbClr val="FF0000"/>
                </a:solidFill>
                <a:latin typeface="Symbol" charset="2"/>
                <a:cs typeface="Symbol" charset="2"/>
              </a:rPr>
              <a:t>p</a:t>
            </a:r>
            <a:r>
              <a:rPr lang="en-US" i="1" dirty="0" err="1" smtClean="0">
                <a:solidFill>
                  <a:srgbClr val="FF0000"/>
                </a:solidFill>
                <a:latin typeface="Times"/>
                <a:cs typeface="Times"/>
              </a:rPr>
              <a:t>N</a:t>
            </a:r>
            <a:endParaRPr lang="en-US" i="1" dirty="0">
              <a:solidFill>
                <a:srgbClr val="FF0000"/>
              </a:solidFill>
              <a:latin typeface="Symbol" charset="2"/>
              <a:cs typeface="Symbol" charset="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46241" y="2850634"/>
            <a:ext cx="6689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 smtClean="0">
                <a:solidFill>
                  <a:schemeClr val="accent4"/>
                </a:solidFill>
                <a:latin typeface="Symbol" charset="2"/>
                <a:cs typeface="Symbol" charset="2"/>
              </a:rPr>
              <a:t>pp</a:t>
            </a:r>
            <a:r>
              <a:rPr lang="en-US" i="1" dirty="0" err="1" smtClean="0">
                <a:solidFill>
                  <a:schemeClr val="accent4"/>
                </a:solidFill>
                <a:latin typeface="Times"/>
                <a:cs typeface="Times"/>
              </a:rPr>
              <a:t>N</a:t>
            </a:r>
            <a:endParaRPr lang="en-US" i="1" dirty="0">
              <a:solidFill>
                <a:schemeClr val="accent4"/>
              </a:solidFill>
              <a:latin typeface="Symbol" charset="2"/>
              <a:cs typeface="Symbol" charset="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86041" y="2863334"/>
            <a:ext cx="5649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chemeClr val="accent6"/>
                </a:solidFill>
                <a:latin typeface="Symbol" charset="2"/>
                <a:cs typeface="Symbol" charset="2"/>
              </a:rPr>
              <a:t>KS</a:t>
            </a:r>
            <a:endParaRPr lang="en-US" i="1" dirty="0">
              <a:solidFill>
                <a:schemeClr val="accent6"/>
              </a:solidFill>
              <a:latin typeface="Symbol" charset="2"/>
              <a:cs typeface="Symbol" charset="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353602" y="2583934"/>
            <a:ext cx="5547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 smtClean="0">
                <a:solidFill>
                  <a:srgbClr val="008000"/>
                </a:solidFill>
                <a:latin typeface="Symbol" charset="2"/>
                <a:cs typeface="Symbol" charset="2"/>
              </a:rPr>
              <a:t>h</a:t>
            </a:r>
            <a:r>
              <a:rPr lang="en-US" i="1" dirty="0" err="1" smtClean="0">
                <a:solidFill>
                  <a:srgbClr val="008000"/>
                </a:solidFill>
                <a:latin typeface="Times"/>
                <a:cs typeface="Times"/>
              </a:rPr>
              <a:t>N</a:t>
            </a:r>
            <a:endParaRPr lang="en-US" i="1" dirty="0">
              <a:solidFill>
                <a:srgbClr val="008000"/>
              </a:solidFill>
              <a:latin typeface="Symbol" charset="2"/>
              <a:cs typeface="Symbol" charset="2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871002" y="3015734"/>
            <a:ext cx="5866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3366FF"/>
                </a:solidFill>
                <a:latin typeface="Symbol" charset="2"/>
                <a:cs typeface="Symbol" charset="2"/>
              </a:rPr>
              <a:t>KL</a:t>
            </a:r>
            <a:endParaRPr lang="en-US" i="1" dirty="0">
              <a:solidFill>
                <a:srgbClr val="3366FF"/>
              </a:solidFill>
              <a:latin typeface="Symbol" charset="2"/>
              <a:cs typeface="Symbol" charset="2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524000" y="4381500"/>
            <a:ext cx="6263253" cy="19133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charset="0"/>
              <a:buChar char=""/>
            </a:pPr>
            <a:r>
              <a:rPr lang="en-US" sz="2000" dirty="0">
                <a:cs typeface="Symbol" charset="2"/>
                <a:sym typeface="Wingdings"/>
              </a:rPr>
              <a:t>Prediction based on model well tested by </a:t>
            </a:r>
            <a:r>
              <a:rPr lang="en-US" sz="2000" dirty="0" smtClean="0">
                <a:cs typeface="Symbol" charset="2"/>
                <a:sym typeface="Wingdings"/>
              </a:rPr>
              <a:t>data</a:t>
            </a:r>
            <a:endParaRPr lang="en-US" sz="2000" i="1" dirty="0" smtClean="0">
              <a:latin typeface="Symbol" charset="2"/>
              <a:cs typeface="Symbol" charset="2"/>
              <a:sym typeface="Wingdings"/>
            </a:endParaRPr>
          </a:p>
          <a:p>
            <a:pPr marL="285750" indent="-285750">
              <a:lnSpc>
                <a:spcPct val="150000"/>
              </a:lnSpc>
              <a:buFont typeface="Wingdings" charset="0"/>
              <a:buChar char=""/>
            </a:pPr>
            <a:r>
              <a:rPr lang="en-US" sz="2000" i="1" dirty="0" err="1" smtClean="0">
                <a:latin typeface="Symbol" charset="2"/>
                <a:cs typeface="Symbol" charset="2"/>
                <a:sym typeface="Wingdings"/>
              </a:rPr>
              <a:t>pN</a:t>
            </a:r>
            <a:r>
              <a:rPr lang="en-US" sz="2000" dirty="0" smtClean="0">
                <a:latin typeface="Symbol" charset="2"/>
                <a:cs typeface="Symbol" charset="2"/>
                <a:sym typeface="Wingdings"/>
              </a:rPr>
              <a:t> </a:t>
            </a:r>
            <a:r>
              <a:rPr lang="en-US" sz="2000" dirty="0" smtClean="0">
                <a:cs typeface="Symbol" charset="2"/>
                <a:sym typeface="Wingdings"/>
              </a:rPr>
              <a:t>dominates for </a:t>
            </a:r>
            <a:r>
              <a:rPr lang="en-US" sz="2000" i="1" dirty="0" smtClean="0">
                <a:latin typeface="Times"/>
                <a:cs typeface="Times"/>
                <a:sym typeface="Wingdings"/>
              </a:rPr>
              <a:t>W </a:t>
            </a:r>
            <a:r>
              <a:rPr lang="en-US" sz="2000" dirty="0" smtClean="0">
                <a:latin typeface="Times"/>
                <a:cs typeface="Times"/>
                <a:sym typeface="Wingdings"/>
              </a:rPr>
              <a:t>≤ </a:t>
            </a:r>
            <a:r>
              <a:rPr lang="en-US" sz="2000" dirty="0" smtClean="0">
                <a:cs typeface="Times"/>
                <a:sym typeface="Wingdings"/>
              </a:rPr>
              <a:t>1.5 </a:t>
            </a:r>
            <a:r>
              <a:rPr lang="en-US" sz="2000" dirty="0" err="1" smtClean="0">
                <a:cs typeface="Times"/>
                <a:sym typeface="Wingdings"/>
              </a:rPr>
              <a:t>GeV</a:t>
            </a:r>
            <a:endParaRPr lang="en-US" sz="2000" dirty="0" smtClean="0">
              <a:cs typeface="Times"/>
              <a:sym typeface="Wingdings"/>
            </a:endParaRPr>
          </a:p>
          <a:p>
            <a:pPr marL="285750" indent="-285750">
              <a:lnSpc>
                <a:spcPct val="150000"/>
              </a:lnSpc>
              <a:buFont typeface="Wingdings" charset="0"/>
              <a:buChar char=""/>
            </a:pPr>
            <a:r>
              <a:rPr lang="en-US" sz="2000" i="1" dirty="0" err="1" smtClean="0">
                <a:solidFill>
                  <a:schemeClr val="accent2"/>
                </a:solidFill>
                <a:latin typeface="Symbol" charset="2"/>
                <a:cs typeface="Symbol" charset="2"/>
                <a:sym typeface="Wingdings"/>
              </a:rPr>
              <a:t>ppN</a:t>
            </a:r>
            <a:r>
              <a:rPr lang="en-US" sz="2000" dirty="0" smtClean="0">
                <a:solidFill>
                  <a:schemeClr val="accent2"/>
                </a:solidFill>
                <a:latin typeface="Symbol" charset="2"/>
                <a:cs typeface="Symbol" charset="2"/>
                <a:sym typeface="Wingdings"/>
              </a:rPr>
              <a:t> </a:t>
            </a:r>
            <a:r>
              <a:rPr lang="en-US" sz="2000" dirty="0" smtClean="0">
                <a:solidFill>
                  <a:schemeClr val="accent2"/>
                </a:solidFill>
                <a:cs typeface="Symbol" charset="2"/>
                <a:sym typeface="Wingdings"/>
              </a:rPr>
              <a:t>becomes comparable to </a:t>
            </a:r>
            <a:r>
              <a:rPr lang="en-US" sz="2000" i="1" dirty="0" err="1" smtClean="0">
                <a:solidFill>
                  <a:schemeClr val="accent2"/>
                </a:solidFill>
                <a:latin typeface="Symbol" charset="2"/>
                <a:cs typeface="Symbol" charset="2"/>
                <a:sym typeface="Wingdings"/>
              </a:rPr>
              <a:t>pN</a:t>
            </a:r>
            <a:r>
              <a:rPr lang="en-US" sz="2000" i="1" dirty="0" smtClean="0">
                <a:latin typeface="Symbol" charset="2"/>
                <a:cs typeface="Symbol" charset="2"/>
                <a:sym typeface="Wingdings"/>
              </a:rPr>
              <a:t>  </a:t>
            </a:r>
            <a:r>
              <a:rPr lang="en-US" sz="2000" dirty="0">
                <a:cs typeface="Symbol" charset="2"/>
                <a:sym typeface="Wingdings"/>
              </a:rPr>
              <a:t>for </a:t>
            </a:r>
            <a:r>
              <a:rPr lang="en-US" sz="2000" i="1" dirty="0">
                <a:latin typeface="Times"/>
                <a:cs typeface="Times"/>
                <a:sym typeface="Wingdings"/>
              </a:rPr>
              <a:t>W </a:t>
            </a:r>
            <a:r>
              <a:rPr lang="en-US" sz="2000" i="1" dirty="0" smtClean="0">
                <a:latin typeface="Times"/>
                <a:cs typeface="Times"/>
                <a:sym typeface="Wingdings"/>
              </a:rPr>
              <a:t>≥</a:t>
            </a:r>
            <a:r>
              <a:rPr lang="en-US" sz="2000" dirty="0" smtClean="0">
                <a:latin typeface="Times"/>
                <a:cs typeface="Times"/>
                <a:sym typeface="Wingdings"/>
              </a:rPr>
              <a:t> </a:t>
            </a:r>
            <a:r>
              <a:rPr lang="en-US" sz="2000" dirty="0">
                <a:cs typeface="Times"/>
                <a:sym typeface="Wingdings"/>
              </a:rPr>
              <a:t>1.5 </a:t>
            </a:r>
            <a:r>
              <a:rPr lang="en-US" sz="2000" dirty="0" err="1">
                <a:cs typeface="Times"/>
                <a:sym typeface="Wingdings"/>
              </a:rPr>
              <a:t>GeV</a:t>
            </a:r>
            <a:endParaRPr lang="en-US" sz="2000" dirty="0">
              <a:cs typeface="Times"/>
              <a:sym typeface="Wingdings"/>
            </a:endParaRPr>
          </a:p>
          <a:p>
            <a:pPr marL="285750" indent="-285750">
              <a:lnSpc>
                <a:spcPct val="150000"/>
              </a:lnSpc>
              <a:buFont typeface="Wingdings" charset="0"/>
              <a:buChar char=""/>
            </a:pPr>
            <a:r>
              <a:rPr lang="en-US" sz="2000" dirty="0" smtClean="0">
                <a:solidFill>
                  <a:srgbClr val="C0504D"/>
                </a:solidFill>
              </a:rPr>
              <a:t>Smaller contribution</a:t>
            </a:r>
            <a:r>
              <a:rPr lang="en-US" sz="2000" i="1" dirty="0" smtClean="0">
                <a:solidFill>
                  <a:srgbClr val="C0504D"/>
                </a:solidFill>
                <a:latin typeface="Times"/>
                <a:cs typeface="Times"/>
              </a:rPr>
              <a:t> </a:t>
            </a:r>
            <a:r>
              <a:rPr lang="en-US" sz="2000" dirty="0">
                <a:solidFill>
                  <a:srgbClr val="C0504D"/>
                </a:solidFill>
              </a:rPr>
              <a:t>from </a:t>
            </a:r>
            <a:r>
              <a:rPr lang="en-US" sz="2000" i="1" dirty="0" err="1">
                <a:solidFill>
                  <a:srgbClr val="C0504D"/>
                </a:solidFill>
                <a:latin typeface="Symbol" charset="2"/>
                <a:cs typeface="Symbol" charset="2"/>
                <a:sym typeface="Wingdings"/>
              </a:rPr>
              <a:t>hN</a:t>
            </a:r>
            <a:r>
              <a:rPr lang="en-US" sz="2000" i="1" dirty="0">
                <a:solidFill>
                  <a:srgbClr val="C0504D"/>
                </a:solidFill>
                <a:latin typeface="Symbol" charset="2"/>
                <a:cs typeface="Symbol" charset="2"/>
                <a:sym typeface="Wingdings"/>
              </a:rPr>
              <a:t> </a:t>
            </a:r>
            <a:r>
              <a:rPr lang="en-US" sz="2000" dirty="0">
                <a:solidFill>
                  <a:srgbClr val="C0504D"/>
                </a:solidFill>
                <a:cs typeface="Symbol" charset="2"/>
                <a:sym typeface="Wingdings"/>
              </a:rPr>
              <a:t> and </a:t>
            </a:r>
            <a:r>
              <a:rPr lang="en-US" sz="2000" i="1" dirty="0" smtClean="0">
                <a:solidFill>
                  <a:srgbClr val="C0504D"/>
                </a:solidFill>
                <a:latin typeface="Symbol" charset="2"/>
                <a:cs typeface="Symbol" charset="2"/>
                <a:sym typeface="Wingdings"/>
              </a:rPr>
              <a:t>K</a:t>
            </a:r>
            <a:r>
              <a:rPr lang="en-US" sz="2000" i="1" dirty="0" smtClean="0">
                <a:solidFill>
                  <a:srgbClr val="C0504D"/>
                </a:solidFill>
                <a:latin typeface="Times"/>
                <a:cs typeface="Times"/>
                <a:sym typeface="Wingdings"/>
              </a:rPr>
              <a:t>Y  </a:t>
            </a:r>
            <a:r>
              <a:rPr lang="en-US" sz="2000" i="1" dirty="0" smtClean="0">
                <a:latin typeface="Times"/>
                <a:cs typeface="Times"/>
              </a:rPr>
              <a:t>O</a:t>
            </a:r>
            <a:r>
              <a:rPr lang="en-US" sz="2000" dirty="0" smtClean="0"/>
              <a:t>(10</a:t>
            </a:r>
            <a:r>
              <a:rPr lang="en-US" sz="2000" baseline="30000" dirty="0" smtClean="0"/>
              <a:t>-1</a:t>
            </a:r>
            <a:r>
              <a:rPr lang="en-US" sz="2000" dirty="0" smtClean="0"/>
              <a:t>) - </a:t>
            </a:r>
            <a:r>
              <a:rPr lang="en-US" sz="2000" i="1" dirty="0" smtClean="0">
                <a:latin typeface="Times"/>
                <a:cs typeface="Times"/>
              </a:rPr>
              <a:t>O</a:t>
            </a:r>
            <a:r>
              <a:rPr lang="en-US" sz="2000" dirty="0" smtClean="0"/>
              <a:t>(10</a:t>
            </a:r>
            <a:r>
              <a:rPr lang="en-US" sz="2000" baseline="30000" dirty="0" smtClean="0"/>
              <a:t>-2</a:t>
            </a:r>
            <a:r>
              <a:rPr lang="en-US" sz="2000" dirty="0" smtClean="0"/>
              <a:t>)</a:t>
            </a:r>
            <a:endParaRPr lang="en-US" sz="2000" i="1" dirty="0" smtClean="0">
              <a:latin typeface="Times"/>
              <a:cs typeface="Times"/>
              <a:sym typeface="Wingdings"/>
            </a:endParaRPr>
          </a:p>
        </p:txBody>
      </p:sp>
    </p:spTree>
    <p:extLst>
      <p:ext uri="{BB962C8B-B14F-4D97-AF65-F5344CB8AC3E}">
        <p14:creationId xmlns:p14="http://schemas.microsoft.com/office/powerpoint/2010/main" val="23309379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54062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accent1"/>
                </a:solidFill>
              </a:rPr>
              <a:t>Comparison with Rein-</a:t>
            </a:r>
            <a:r>
              <a:rPr lang="en-US" sz="3200" dirty="0" err="1" smtClean="0">
                <a:solidFill>
                  <a:schemeClr val="accent1"/>
                </a:solidFill>
              </a:rPr>
              <a:t>Sehgal</a:t>
            </a:r>
            <a:r>
              <a:rPr lang="en-US" sz="3200" dirty="0" smtClean="0">
                <a:solidFill>
                  <a:schemeClr val="accent1"/>
                </a:solidFill>
              </a:rPr>
              <a:t> model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63600" y="5168900"/>
            <a:ext cx="7981672" cy="9900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charset="0"/>
              <a:buChar char=""/>
            </a:pPr>
            <a:r>
              <a:rPr lang="en-US" sz="2000" dirty="0" smtClean="0">
                <a:solidFill>
                  <a:srgbClr val="C0504D"/>
                </a:solidFill>
                <a:cs typeface="Symbol" charset="2"/>
                <a:sym typeface="Wingdings"/>
              </a:rPr>
              <a:t>Lower </a:t>
            </a:r>
            <a:r>
              <a:rPr lang="en-US" sz="2000" dirty="0" smtClean="0">
                <a:solidFill>
                  <a:srgbClr val="C0504D"/>
                </a:solidFill>
                <a:latin typeface="Symbol" charset="2"/>
                <a:cs typeface="Symbol" charset="2"/>
                <a:sym typeface="Wingdings"/>
              </a:rPr>
              <a:t>D </a:t>
            </a:r>
            <a:r>
              <a:rPr lang="en-US" sz="2000" dirty="0" smtClean="0">
                <a:solidFill>
                  <a:srgbClr val="C0504D"/>
                </a:solidFill>
                <a:cs typeface="Symbol" charset="2"/>
                <a:sym typeface="Wingdings"/>
              </a:rPr>
              <a:t>peak of RS model</a:t>
            </a:r>
            <a:endParaRPr lang="en-US" sz="2000" dirty="0" smtClean="0">
              <a:solidFill>
                <a:srgbClr val="C0504D"/>
              </a:solidFill>
              <a:cs typeface="Times"/>
              <a:sym typeface="Wingdings"/>
            </a:endParaRPr>
          </a:p>
          <a:p>
            <a:pPr marL="285750" indent="-285750">
              <a:lnSpc>
                <a:spcPct val="150000"/>
              </a:lnSpc>
              <a:buFont typeface="Wingdings" charset="0"/>
              <a:buChar char=""/>
            </a:pPr>
            <a:r>
              <a:rPr lang="en-US" sz="2000" dirty="0" smtClean="0">
                <a:solidFill>
                  <a:srgbClr val="C0504D"/>
                </a:solidFill>
                <a:cs typeface="Symbol" charset="2"/>
                <a:sym typeface="Wingdings"/>
              </a:rPr>
              <a:t>RS overestimate in higher energy regions   </a:t>
            </a:r>
            <a:r>
              <a:rPr lang="en-US" sz="2000" dirty="0" smtClean="0">
                <a:cs typeface="Symbol" charset="2"/>
                <a:sym typeface="Wingdings"/>
              </a:rPr>
              <a:t>(DCC model is tested by data)</a:t>
            </a:r>
            <a:endParaRPr lang="en-US" sz="2000" dirty="0">
              <a:cs typeface="Times"/>
              <a:sym typeface="Wingdings"/>
            </a:endParaRPr>
          </a:p>
        </p:txBody>
      </p:sp>
      <p:pic>
        <p:nvPicPr>
          <p:cNvPr id="3" name="Picture 2" descr="f2-pipp.eps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28" t="47962" r="10610" b="5001"/>
          <a:stretch/>
        </p:blipFill>
        <p:spPr>
          <a:xfrm>
            <a:off x="1511300" y="988942"/>
            <a:ext cx="5638800" cy="4250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79694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54062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accent1"/>
                </a:solidFill>
              </a:rPr>
              <a:t>Comparison with Rein-</a:t>
            </a:r>
            <a:r>
              <a:rPr lang="en-US" sz="3200" dirty="0" err="1" smtClean="0">
                <a:solidFill>
                  <a:schemeClr val="accent1"/>
                </a:solidFill>
              </a:rPr>
              <a:t>Sehgal</a:t>
            </a:r>
            <a:r>
              <a:rPr lang="en-US" sz="3200" dirty="0" smtClean="0">
                <a:solidFill>
                  <a:schemeClr val="accent1"/>
                </a:solidFill>
              </a:rPr>
              <a:t> model</a:t>
            </a:r>
            <a:endParaRPr lang="en-US" sz="3200" dirty="0">
              <a:solidFill>
                <a:schemeClr val="accent1"/>
              </a:solidFill>
            </a:endParaRPr>
          </a:p>
        </p:txBody>
      </p:sp>
      <p:pic>
        <p:nvPicPr>
          <p:cNvPr id="3" name="Picture 2" descr="f2-pi0p.eps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28" t="47962" r="11328" b="5741"/>
          <a:stretch/>
        </p:blipFill>
        <p:spPr>
          <a:xfrm>
            <a:off x="139700" y="1435100"/>
            <a:ext cx="4241800" cy="3175000"/>
          </a:xfrm>
          <a:prstGeom prst="rect">
            <a:avLst/>
          </a:prstGeom>
        </p:spPr>
      </p:pic>
      <p:pic>
        <p:nvPicPr>
          <p:cNvPr id="7" name="Picture 6" descr="f2-pipn.eps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82" t="48518" r="8627" b="4260"/>
          <a:stretch/>
        </p:blipFill>
        <p:spPr>
          <a:xfrm>
            <a:off x="4584700" y="1485900"/>
            <a:ext cx="4000500" cy="323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68952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Summary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22401"/>
            <a:ext cx="8420100" cy="3530599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2400" dirty="0" smtClean="0">
                <a:solidFill>
                  <a:schemeClr val="accent6"/>
                </a:solidFill>
              </a:rPr>
              <a:t>DCC </a:t>
            </a:r>
            <a:r>
              <a:rPr lang="en-US" sz="2400" dirty="0">
                <a:solidFill>
                  <a:schemeClr val="accent6"/>
                </a:solidFill>
              </a:rPr>
              <a:t>model </a:t>
            </a:r>
            <a:r>
              <a:rPr lang="en-US" sz="2400" dirty="0" smtClean="0">
                <a:solidFill>
                  <a:schemeClr val="accent6"/>
                </a:solidFill>
              </a:rPr>
              <a:t>for forward  </a:t>
            </a:r>
            <a:r>
              <a:rPr lang="en-US" sz="2400" i="1" dirty="0" err="1">
                <a:solidFill>
                  <a:schemeClr val="accent6"/>
                </a:solidFill>
                <a:latin typeface="Symbol" charset="2"/>
                <a:cs typeface="Symbol" charset="2"/>
              </a:rPr>
              <a:t>nN</a:t>
            </a:r>
            <a:r>
              <a:rPr lang="en-US" sz="2400" i="1" dirty="0">
                <a:solidFill>
                  <a:schemeClr val="accent6"/>
                </a:solidFill>
                <a:latin typeface="Symbol" charset="2"/>
                <a:cs typeface="Symbol" charset="2"/>
              </a:rPr>
              <a:t>  </a:t>
            </a:r>
            <a:r>
              <a:rPr lang="en-US" sz="2400" i="1" dirty="0">
                <a:solidFill>
                  <a:schemeClr val="accent6"/>
                </a:solidFill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sz="2400" i="1" dirty="0">
                <a:solidFill>
                  <a:schemeClr val="accent6"/>
                </a:solidFill>
                <a:latin typeface="Symbol" charset="2"/>
                <a:cs typeface="Symbol" charset="2"/>
              </a:rPr>
              <a:t>  </a:t>
            </a:r>
            <a:r>
              <a:rPr lang="en-US" sz="2400" i="1" dirty="0" err="1">
                <a:solidFill>
                  <a:schemeClr val="accent6"/>
                </a:solidFill>
                <a:latin typeface="Symbol" charset="2"/>
                <a:cs typeface="Symbol" charset="2"/>
              </a:rPr>
              <a:t>pN</a:t>
            </a:r>
            <a:r>
              <a:rPr lang="en-US" sz="2400" i="1" dirty="0">
                <a:solidFill>
                  <a:schemeClr val="accent6"/>
                </a:solidFill>
                <a:latin typeface="Symbol" charset="2"/>
                <a:cs typeface="Symbol" charset="2"/>
              </a:rPr>
              <a:t>, </a:t>
            </a:r>
            <a:r>
              <a:rPr lang="en-US" sz="2400" i="1" dirty="0" err="1" smtClean="0">
                <a:solidFill>
                  <a:schemeClr val="accent6"/>
                </a:solidFill>
                <a:latin typeface="Symbol" charset="2"/>
                <a:cs typeface="Symbol" charset="2"/>
              </a:rPr>
              <a:t>ppN</a:t>
            </a:r>
            <a:r>
              <a:rPr lang="en-US" sz="2400" i="1" dirty="0" smtClean="0">
                <a:solidFill>
                  <a:schemeClr val="accent6"/>
                </a:solidFill>
                <a:latin typeface="Symbol" charset="2"/>
                <a:cs typeface="Symbol" charset="2"/>
              </a:rPr>
              <a:t>, </a:t>
            </a:r>
            <a:r>
              <a:rPr lang="en-US" sz="2400" i="1" dirty="0" err="1" smtClean="0">
                <a:solidFill>
                  <a:schemeClr val="accent6"/>
                </a:solidFill>
                <a:latin typeface="Symbol" charset="2"/>
                <a:cs typeface="Symbol" charset="2"/>
              </a:rPr>
              <a:t>hN</a:t>
            </a:r>
            <a:r>
              <a:rPr lang="en-US" sz="2400" i="1" dirty="0">
                <a:solidFill>
                  <a:schemeClr val="accent6"/>
                </a:solidFill>
                <a:latin typeface="Symbol" charset="2"/>
                <a:cs typeface="Symbol" charset="2"/>
              </a:rPr>
              <a:t>, KL, </a:t>
            </a:r>
            <a:r>
              <a:rPr lang="en-US" sz="2400" i="1" dirty="0" smtClean="0">
                <a:solidFill>
                  <a:schemeClr val="accent6"/>
                </a:solidFill>
                <a:latin typeface="Symbol" charset="2"/>
                <a:cs typeface="Symbol" charset="2"/>
              </a:rPr>
              <a:t>KS </a:t>
            </a:r>
            <a:r>
              <a:rPr lang="en-US" sz="2400" dirty="0" smtClean="0">
                <a:solidFill>
                  <a:schemeClr val="accent6"/>
                </a:solidFill>
                <a:cs typeface="Symbol" charset="2"/>
              </a:rPr>
              <a:t> via PCAC</a:t>
            </a:r>
            <a:endParaRPr lang="en-US" sz="2400" i="1" dirty="0" smtClean="0">
              <a:solidFill>
                <a:schemeClr val="accent6"/>
              </a:solidFill>
              <a:latin typeface="Symbol" charset="2"/>
              <a:cs typeface="Symbol" charset="2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altLang="ja-JP" sz="2800" i="1" dirty="0" smtClean="0">
                <a:latin typeface="Symbol" charset="2"/>
                <a:cs typeface="Symbol" charset="2"/>
              </a:rPr>
              <a:t> </a:t>
            </a:r>
            <a:endParaRPr lang="en-US" sz="2800" dirty="0">
              <a:cs typeface="Symbol" charset="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74085" y="2146300"/>
            <a:ext cx="8276625" cy="17235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charset="0"/>
              <a:buChar char=""/>
            </a:pPr>
            <a:r>
              <a:rPr lang="en-US" sz="2400" dirty="0" smtClean="0">
                <a:cs typeface="Symbol" charset="2"/>
                <a:sym typeface="Wingdings"/>
              </a:rPr>
              <a:t>Prediction based on model well tested by data</a:t>
            </a:r>
            <a:endParaRPr lang="en-US" sz="2400" dirty="0" smtClean="0">
              <a:cs typeface="Times"/>
              <a:sym typeface="Wingdings"/>
            </a:endParaRPr>
          </a:p>
          <a:p>
            <a:pPr marL="285750" indent="-285750">
              <a:lnSpc>
                <a:spcPct val="150000"/>
              </a:lnSpc>
              <a:buFont typeface="Wingdings" charset="0"/>
              <a:buChar char=""/>
            </a:pPr>
            <a:r>
              <a:rPr lang="en-US" sz="2400" i="1" dirty="0" err="1">
                <a:solidFill>
                  <a:schemeClr val="accent2"/>
                </a:solidFill>
                <a:latin typeface="Symbol" charset="2"/>
                <a:cs typeface="Symbol" charset="2"/>
                <a:sym typeface="Wingdings"/>
              </a:rPr>
              <a:t>ppN</a:t>
            </a:r>
            <a:r>
              <a:rPr lang="en-US" sz="2400" dirty="0">
                <a:solidFill>
                  <a:schemeClr val="accent2"/>
                </a:solidFill>
                <a:latin typeface="Symbol" charset="2"/>
                <a:cs typeface="Symbol" charset="2"/>
                <a:sym typeface="Wingdings"/>
              </a:rPr>
              <a:t> </a:t>
            </a:r>
            <a:r>
              <a:rPr lang="en-US" sz="2400" dirty="0">
                <a:solidFill>
                  <a:schemeClr val="accent2"/>
                </a:solidFill>
                <a:cs typeface="Symbol" charset="2"/>
                <a:sym typeface="Wingdings"/>
              </a:rPr>
              <a:t> comparable to </a:t>
            </a:r>
            <a:r>
              <a:rPr lang="en-US" sz="2400" i="1" dirty="0" err="1">
                <a:solidFill>
                  <a:schemeClr val="accent2"/>
                </a:solidFill>
                <a:latin typeface="Symbol" charset="2"/>
                <a:cs typeface="Symbol" charset="2"/>
                <a:sym typeface="Wingdings"/>
              </a:rPr>
              <a:t>pN</a:t>
            </a:r>
            <a:r>
              <a:rPr lang="en-US" sz="2400" i="1" dirty="0">
                <a:solidFill>
                  <a:schemeClr val="accent2"/>
                </a:solidFill>
                <a:latin typeface="Symbol" charset="2"/>
                <a:cs typeface="Symbol" charset="2"/>
                <a:sym typeface="Wingdings"/>
              </a:rPr>
              <a:t> </a:t>
            </a:r>
            <a:r>
              <a:rPr lang="en-US" sz="2400" i="1" dirty="0">
                <a:latin typeface="Symbol" charset="2"/>
                <a:cs typeface="Symbol" charset="2"/>
                <a:sym typeface="Wingdings"/>
              </a:rPr>
              <a:t> </a:t>
            </a:r>
            <a:r>
              <a:rPr lang="en-US" sz="2400" dirty="0">
                <a:cs typeface="Symbol" charset="2"/>
                <a:sym typeface="Wingdings"/>
              </a:rPr>
              <a:t>for </a:t>
            </a:r>
            <a:r>
              <a:rPr lang="en-US" sz="2400" i="1" dirty="0">
                <a:latin typeface="Times"/>
                <a:cs typeface="Times"/>
                <a:sym typeface="Wingdings"/>
              </a:rPr>
              <a:t>W ≥</a:t>
            </a:r>
            <a:r>
              <a:rPr lang="en-US" sz="2400" dirty="0">
                <a:latin typeface="Times"/>
                <a:cs typeface="Times"/>
                <a:sym typeface="Wingdings"/>
              </a:rPr>
              <a:t> </a:t>
            </a:r>
            <a:r>
              <a:rPr lang="en-US" sz="2400" dirty="0">
                <a:cs typeface="Times"/>
                <a:sym typeface="Wingdings"/>
              </a:rPr>
              <a:t>1.5 </a:t>
            </a:r>
            <a:r>
              <a:rPr lang="en-US" sz="2400" dirty="0" err="1" smtClean="0">
                <a:cs typeface="Times"/>
                <a:sym typeface="Wingdings"/>
              </a:rPr>
              <a:t>GeV</a:t>
            </a:r>
            <a:r>
              <a:rPr lang="en-US" sz="2400" dirty="0" smtClean="0">
                <a:cs typeface="Times"/>
                <a:sym typeface="Wingdings"/>
              </a:rPr>
              <a:t>   (first </a:t>
            </a:r>
            <a:r>
              <a:rPr lang="en-US" sz="2400" i="1" dirty="0" err="1">
                <a:solidFill>
                  <a:srgbClr val="000000"/>
                </a:solidFill>
                <a:latin typeface="Symbol" charset="2"/>
                <a:cs typeface="Symbol" charset="2"/>
              </a:rPr>
              <a:t>nN</a:t>
            </a:r>
            <a:r>
              <a:rPr lang="en-US" sz="2400" i="1" dirty="0">
                <a:solidFill>
                  <a:srgbClr val="000000"/>
                </a:solidFill>
                <a:latin typeface="Symbol" charset="2"/>
                <a:cs typeface="Symbol" charset="2"/>
              </a:rPr>
              <a:t>  </a:t>
            </a:r>
            <a:r>
              <a:rPr lang="en-US" sz="2400" i="1" dirty="0">
                <a:solidFill>
                  <a:srgbClr val="000000"/>
                </a:solidFill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sz="2400" i="1" dirty="0">
                <a:solidFill>
                  <a:srgbClr val="000000"/>
                </a:solidFill>
                <a:latin typeface="Symbol" charset="2"/>
                <a:cs typeface="Symbol" charset="2"/>
              </a:rPr>
              <a:t> </a:t>
            </a:r>
            <a:r>
              <a:rPr lang="en-US" sz="2400" i="1" dirty="0" err="1" smtClean="0">
                <a:solidFill>
                  <a:srgbClr val="000000"/>
                </a:solidFill>
                <a:latin typeface="Symbol" charset="2"/>
                <a:cs typeface="Symbol" charset="2"/>
              </a:rPr>
              <a:t>ppN</a:t>
            </a:r>
            <a:r>
              <a:rPr lang="en-US" sz="2400" dirty="0" smtClean="0">
                <a:solidFill>
                  <a:srgbClr val="000000"/>
                </a:solidFill>
                <a:latin typeface="Symbol" charset="2"/>
                <a:cs typeface="Symbol" charset="2"/>
              </a:rPr>
              <a:t>)</a:t>
            </a:r>
            <a:r>
              <a:rPr lang="en-US" sz="2400" dirty="0" smtClean="0">
                <a:solidFill>
                  <a:srgbClr val="000000"/>
                </a:solidFill>
                <a:cs typeface="Times"/>
                <a:sym typeface="Wingdings"/>
              </a:rPr>
              <a:t> </a:t>
            </a:r>
            <a:endParaRPr lang="en-US" sz="2400" i="1" dirty="0">
              <a:solidFill>
                <a:srgbClr val="000000"/>
              </a:solidFill>
              <a:latin typeface="Times"/>
              <a:cs typeface="Times"/>
              <a:sym typeface="Wingdings"/>
            </a:endParaRPr>
          </a:p>
          <a:p>
            <a:pPr marL="285750" indent="-285750">
              <a:lnSpc>
                <a:spcPct val="150000"/>
              </a:lnSpc>
              <a:buFont typeface="Wingdings" charset="0"/>
              <a:buChar char=""/>
            </a:pPr>
            <a:r>
              <a:rPr lang="en-US" sz="2400" dirty="0" smtClean="0"/>
              <a:t>First </a:t>
            </a:r>
            <a:r>
              <a:rPr lang="en-US" sz="2400" dirty="0" smtClean="0"/>
              <a:t>data-based prediction for  </a:t>
            </a:r>
            <a:r>
              <a:rPr lang="en-US" sz="2400" i="1" dirty="0" err="1">
                <a:solidFill>
                  <a:srgbClr val="000000"/>
                </a:solidFill>
                <a:latin typeface="Symbol" charset="2"/>
                <a:cs typeface="Symbol" charset="2"/>
              </a:rPr>
              <a:t>nN</a:t>
            </a:r>
            <a:r>
              <a:rPr lang="en-US" sz="2400" i="1" dirty="0">
                <a:solidFill>
                  <a:srgbClr val="000000"/>
                </a:solidFill>
                <a:latin typeface="Symbol" charset="2"/>
                <a:cs typeface="Symbol" charset="2"/>
              </a:rPr>
              <a:t>  </a:t>
            </a:r>
            <a:r>
              <a:rPr lang="en-US" sz="2400" i="1" dirty="0">
                <a:solidFill>
                  <a:srgbClr val="000000"/>
                </a:solidFill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sz="2400" i="1" dirty="0">
                <a:solidFill>
                  <a:srgbClr val="000000"/>
                </a:solidFill>
                <a:latin typeface="Symbol" charset="2"/>
                <a:cs typeface="Symbol" charset="2"/>
              </a:rPr>
              <a:t> </a:t>
            </a:r>
            <a:r>
              <a:rPr lang="en-US" sz="2400" i="1" dirty="0" smtClean="0">
                <a:solidFill>
                  <a:srgbClr val="000000"/>
                </a:solidFill>
                <a:latin typeface="Symbol" charset="2"/>
                <a:cs typeface="Symbol" charset="2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Symbol" charset="2"/>
                <a:cs typeface="Symbol" charset="2"/>
              </a:rPr>
              <a:t>hN</a:t>
            </a:r>
            <a:r>
              <a:rPr lang="en-US" sz="2400" i="1" dirty="0">
                <a:solidFill>
                  <a:srgbClr val="000000"/>
                </a:solidFill>
                <a:latin typeface="Symbol" charset="2"/>
                <a:cs typeface="Symbol" charset="2"/>
              </a:rPr>
              <a:t>, </a:t>
            </a:r>
            <a:r>
              <a:rPr lang="en-US" sz="2400" i="1" dirty="0" smtClean="0">
                <a:solidFill>
                  <a:srgbClr val="000000"/>
                </a:solidFill>
                <a:latin typeface="Symbol" charset="2"/>
                <a:cs typeface="Symbol" charset="2"/>
              </a:rPr>
              <a:t>K</a:t>
            </a:r>
            <a:r>
              <a:rPr lang="en-US" sz="2400" i="1" dirty="0" smtClean="0">
                <a:solidFill>
                  <a:srgbClr val="000000"/>
                </a:solidFill>
                <a:cs typeface="Symbol" charset="2"/>
              </a:rPr>
              <a:t>Y </a:t>
            </a:r>
            <a:endParaRPr lang="en-US" sz="2400" dirty="0" smtClean="0">
              <a:solidFill>
                <a:srgbClr val="0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4267200"/>
            <a:ext cx="48641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6"/>
                </a:solidFill>
              </a:rPr>
              <a:t>Comparison with Rein-</a:t>
            </a:r>
            <a:r>
              <a:rPr lang="en-US" sz="2400" dirty="0" err="1" smtClean="0">
                <a:solidFill>
                  <a:schemeClr val="accent6"/>
                </a:solidFill>
              </a:rPr>
              <a:t>Sehgal</a:t>
            </a:r>
            <a:r>
              <a:rPr lang="en-US" sz="2400" dirty="0" smtClean="0">
                <a:solidFill>
                  <a:schemeClr val="accent6"/>
                </a:solidFill>
              </a:rPr>
              <a:t> model :</a:t>
            </a:r>
            <a:endParaRPr lang="en-US" sz="2400" dirty="0">
              <a:solidFill>
                <a:schemeClr val="accent6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05885" y="4749800"/>
            <a:ext cx="3095719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charset="0"/>
              <a:buChar char=""/>
            </a:pPr>
            <a:r>
              <a:rPr lang="en-US" sz="2400" dirty="0" smtClean="0"/>
              <a:t>Significant difference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66800" y="6045200"/>
            <a:ext cx="72805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accent2"/>
                </a:solidFill>
                <a:cs typeface="Symbol" charset="2"/>
              </a:rPr>
              <a:t>Full development of dynamical axial current is </a:t>
            </a:r>
            <a:r>
              <a:rPr lang="en-US" sz="2400" i="1" dirty="0" smtClean="0">
                <a:solidFill>
                  <a:schemeClr val="accent2"/>
                </a:solidFill>
                <a:cs typeface="Symbol" charset="2"/>
              </a:rPr>
              <a:t>underway</a:t>
            </a:r>
            <a:endParaRPr lang="en-US" sz="2400" i="1" dirty="0">
              <a:solidFill>
                <a:schemeClr val="accent2"/>
              </a:solidFill>
              <a:cs typeface="Symbol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360064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27038"/>
            <a:ext cx="2120900" cy="766762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accent1"/>
                </a:solidFill>
              </a:rPr>
              <a:t>Contents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2600" y="1574800"/>
            <a:ext cx="8216900" cy="4762500"/>
          </a:xfrm>
        </p:spPr>
        <p:txBody>
          <a:bodyPr>
            <a:noAutofit/>
          </a:bodyPr>
          <a:lstStyle/>
          <a:p>
            <a:pPr>
              <a:buFont typeface="Zapf Dingbats" charset="0"/>
              <a:buChar char="★"/>
            </a:pPr>
            <a:r>
              <a:rPr lang="en-US" sz="2400" dirty="0" smtClean="0">
                <a:sym typeface="Zapf Dingbats"/>
              </a:rPr>
              <a:t> Introduction                </a:t>
            </a:r>
            <a:r>
              <a:rPr lang="en-US" sz="2400" i="1" dirty="0" err="1">
                <a:solidFill>
                  <a:schemeClr val="accent6"/>
                </a:solidFill>
                <a:latin typeface="Symbol" charset="2"/>
                <a:cs typeface="Symbol" charset="2"/>
              </a:rPr>
              <a:t>nN</a:t>
            </a:r>
            <a:r>
              <a:rPr lang="en-US" sz="2400" dirty="0" smtClean="0">
                <a:solidFill>
                  <a:schemeClr val="accent6"/>
                </a:solidFill>
                <a:sym typeface="Zapf Dingbats"/>
              </a:rPr>
              <a:t>   scattering </a:t>
            </a:r>
            <a:r>
              <a:rPr lang="en-US" sz="2400" dirty="0" smtClean="0">
                <a:solidFill>
                  <a:schemeClr val="accent6"/>
                </a:solidFill>
                <a:sym typeface="Zapf Dingbats"/>
              </a:rPr>
              <a:t>for neutrino exp.</a:t>
            </a:r>
          </a:p>
          <a:p>
            <a:pPr marL="0" indent="0">
              <a:buNone/>
            </a:pPr>
            <a:r>
              <a:rPr lang="en-US" sz="2400" i="1" dirty="0" smtClean="0">
                <a:solidFill>
                  <a:schemeClr val="accent6"/>
                </a:solidFill>
                <a:latin typeface="Symbol" charset="2"/>
                <a:cs typeface="Symbol" charset="2"/>
                <a:sym typeface="Zapf Dingbats"/>
              </a:rPr>
              <a:t> </a:t>
            </a:r>
          </a:p>
          <a:p>
            <a:pPr marL="0" indent="0">
              <a:buNone/>
            </a:pPr>
            <a:endParaRPr lang="en-US" sz="2400" dirty="0">
              <a:solidFill>
                <a:schemeClr val="accent6"/>
              </a:solidFill>
              <a:sym typeface="Zapf Dingbats"/>
            </a:endParaRPr>
          </a:p>
          <a:p>
            <a:pPr>
              <a:buFont typeface="Zapf Dingbats" charset="0"/>
              <a:buChar char="★"/>
            </a:pPr>
            <a:r>
              <a:rPr lang="en-US" sz="2400" dirty="0">
                <a:sym typeface="Zapf Dingbats"/>
              </a:rPr>
              <a:t> Dynamical coupled-channels (DCC) model for </a:t>
            </a:r>
          </a:p>
          <a:p>
            <a:pPr>
              <a:lnSpc>
                <a:spcPct val="150000"/>
              </a:lnSpc>
              <a:buFont typeface="Symbol" charset="0"/>
              <a:buChar char=" "/>
            </a:pPr>
            <a:r>
              <a:rPr lang="en-US" sz="2400" i="1" dirty="0" smtClean="0">
                <a:solidFill>
                  <a:schemeClr val="accent6"/>
                </a:solidFill>
                <a:latin typeface="Symbol" charset="2"/>
                <a:cs typeface="Symbol" charset="2"/>
              </a:rPr>
              <a:t>                                   </a:t>
            </a:r>
            <a:r>
              <a:rPr lang="en-US" sz="2400" i="1" dirty="0" err="1" smtClean="0">
                <a:solidFill>
                  <a:schemeClr val="accent6"/>
                </a:solidFill>
                <a:latin typeface="Symbol" charset="2"/>
                <a:cs typeface="Symbol" charset="2"/>
              </a:rPr>
              <a:t>gN</a:t>
            </a:r>
            <a:r>
              <a:rPr lang="en-US" sz="2400" i="1" dirty="0">
                <a:solidFill>
                  <a:schemeClr val="accent6"/>
                </a:solidFill>
                <a:latin typeface="Symbol" charset="2"/>
                <a:cs typeface="Symbol" charset="2"/>
              </a:rPr>
              <a:t>,  </a:t>
            </a:r>
            <a:r>
              <a:rPr lang="en-US" sz="2400" i="1" dirty="0" err="1">
                <a:solidFill>
                  <a:schemeClr val="accent6"/>
                </a:solidFill>
                <a:latin typeface="Symbol" charset="2"/>
                <a:cs typeface="Symbol" charset="2"/>
              </a:rPr>
              <a:t>pN</a:t>
            </a:r>
            <a:r>
              <a:rPr lang="en-US" sz="2400" i="1" dirty="0">
                <a:solidFill>
                  <a:schemeClr val="accent6"/>
                </a:solidFill>
                <a:latin typeface="Symbol" charset="2"/>
                <a:cs typeface="Symbol" charset="2"/>
              </a:rPr>
              <a:t>  </a:t>
            </a:r>
            <a:r>
              <a:rPr lang="en-US" sz="2400" i="1" dirty="0">
                <a:solidFill>
                  <a:schemeClr val="accent6"/>
                </a:solidFill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sz="2400" i="1" dirty="0">
                <a:solidFill>
                  <a:schemeClr val="accent6"/>
                </a:solidFill>
                <a:latin typeface="Symbol" charset="2"/>
                <a:cs typeface="Symbol" charset="2"/>
              </a:rPr>
              <a:t>  </a:t>
            </a:r>
            <a:r>
              <a:rPr lang="en-US" sz="2400" i="1" dirty="0" err="1">
                <a:solidFill>
                  <a:schemeClr val="accent6"/>
                </a:solidFill>
                <a:latin typeface="Symbol" charset="2"/>
                <a:cs typeface="Symbol" charset="2"/>
              </a:rPr>
              <a:t>pN</a:t>
            </a:r>
            <a:r>
              <a:rPr lang="en-US" sz="2400" i="1" dirty="0">
                <a:solidFill>
                  <a:schemeClr val="accent6"/>
                </a:solidFill>
                <a:latin typeface="Symbol" charset="2"/>
                <a:cs typeface="Symbol" charset="2"/>
              </a:rPr>
              <a:t>, </a:t>
            </a:r>
            <a:r>
              <a:rPr lang="en-US" sz="2400" i="1" dirty="0" err="1" smtClean="0">
                <a:solidFill>
                  <a:schemeClr val="accent6"/>
                </a:solidFill>
                <a:latin typeface="Symbol" charset="2"/>
                <a:cs typeface="Symbol" charset="2"/>
              </a:rPr>
              <a:t>ppN</a:t>
            </a:r>
            <a:r>
              <a:rPr lang="en-US" sz="2400" i="1" dirty="0" smtClean="0">
                <a:solidFill>
                  <a:schemeClr val="accent6"/>
                </a:solidFill>
                <a:latin typeface="Symbol" charset="2"/>
                <a:cs typeface="Symbol" charset="2"/>
              </a:rPr>
              <a:t>, </a:t>
            </a:r>
            <a:r>
              <a:rPr lang="en-US" sz="2400" i="1" dirty="0" err="1" smtClean="0">
                <a:solidFill>
                  <a:schemeClr val="accent6"/>
                </a:solidFill>
                <a:latin typeface="Symbol" charset="2"/>
                <a:cs typeface="Symbol" charset="2"/>
              </a:rPr>
              <a:t>hN</a:t>
            </a:r>
            <a:r>
              <a:rPr lang="en-US" sz="2400" i="1" dirty="0">
                <a:solidFill>
                  <a:schemeClr val="accent6"/>
                </a:solidFill>
                <a:latin typeface="Symbol" charset="2"/>
                <a:cs typeface="Symbol" charset="2"/>
              </a:rPr>
              <a:t>, KL, KS </a:t>
            </a:r>
            <a:endParaRPr lang="en-US" sz="2000" dirty="0">
              <a:solidFill>
                <a:srgbClr val="000000"/>
              </a:solidFill>
              <a:sym typeface="Zapf Dingbats"/>
            </a:endParaRPr>
          </a:p>
          <a:p>
            <a:pPr>
              <a:lnSpc>
                <a:spcPct val="130000"/>
              </a:lnSpc>
              <a:buFont typeface="Zapf Dingbats" charset="0"/>
              <a:buChar char="★"/>
            </a:pPr>
            <a:endParaRPr lang="en-US" sz="2400" dirty="0" smtClean="0">
              <a:sym typeface="Zapf Dingbats"/>
            </a:endParaRPr>
          </a:p>
          <a:p>
            <a:pPr>
              <a:buFont typeface="Zapf Dingbats" charset="0"/>
              <a:buChar char="★"/>
            </a:pPr>
            <a:r>
              <a:rPr lang="en-US" sz="2400" dirty="0" smtClean="0"/>
              <a:t> </a:t>
            </a:r>
            <a:r>
              <a:rPr lang="en-US" sz="2400" dirty="0"/>
              <a:t>A</a:t>
            </a:r>
            <a:r>
              <a:rPr lang="en-US" sz="2400" dirty="0" smtClean="0"/>
              <a:t>pplication </a:t>
            </a:r>
            <a:r>
              <a:rPr lang="en-US" sz="2400" dirty="0" smtClean="0"/>
              <a:t>of DCC model to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400" dirty="0" smtClean="0"/>
              <a:t>                                            </a:t>
            </a:r>
            <a:r>
              <a:rPr lang="en-US" sz="2400" i="1" dirty="0" err="1" smtClean="0">
                <a:solidFill>
                  <a:srgbClr val="F79646"/>
                </a:solidFill>
                <a:latin typeface="Symbol" charset="2"/>
                <a:cs typeface="Symbol" charset="2"/>
              </a:rPr>
              <a:t>nN</a:t>
            </a:r>
            <a:r>
              <a:rPr lang="en-US" sz="2400" i="1" dirty="0" smtClean="0">
                <a:solidFill>
                  <a:srgbClr val="F79646"/>
                </a:solidFill>
                <a:latin typeface="Symbol" charset="2"/>
                <a:cs typeface="Symbol" charset="2"/>
              </a:rPr>
              <a:t>  </a:t>
            </a:r>
            <a:r>
              <a:rPr lang="en-US" sz="2400" i="1" dirty="0" smtClean="0">
                <a:solidFill>
                  <a:srgbClr val="F79646"/>
                </a:solidFill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sz="2400" i="1" dirty="0" smtClean="0">
                <a:solidFill>
                  <a:srgbClr val="F79646"/>
                </a:solidFill>
                <a:latin typeface="Symbol" charset="2"/>
                <a:cs typeface="Symbol" charset="2"/>
              </a:rPr>
              <a:t>  </a:t>
            </a:r>
            <a:r>
              <a:rPr lang="en-US" sz="2400" i="1" dirty="0" err="1" smtClean="0">
                <a:solidFill>
                  <a:srgbClr val="F79646"/>
                </a:solidFill>
                <a:latin typeface="Symbol" charset="2"/>
                <a:cs typeface="Symbol" charset="2"/>
              </a:rPr>
              <a:t>pN</a:t>
            </a:r>
            <a:r>
              <a:rPr lang="en-US" sz="2400" i="1" dirty="0" smtClean="0">
                <a:solidFill>
                  <a:srgbClr val="F79646"/>
                </a:solidFill>
                <a:latin typeface="Symbol" charset="2"/>
                <a:cs typeface="Symbol" charset="2"/>
              </a:rPr>
              <a:t>, </a:t>
            </a:r>
            <a:r>
              <a:rPr lang="en-US" sz="2400" i="1" dirty="0" err="1" smtClean="0">
                <a:solidFill>
                  <a:srgbClr val="F79646"/>
                </a:solidFill>
                <a:latin typeface="Symbol" charset="2"/>
                <a:cs typeface="Symbol" charset="2"/>
              </a:rPr>
              <a:t>ppN</a:t>
            </a:r>
            <a:r>
              <a:rPr lang="en-US" sz="2400" i="1" dirty="0" smtClean="0">
                <a:solidFill>
                  <a:srgbClr val="F79646"/>
                </a:solidFill>
                <a:latin typeface="Symbol" charset="2"/>
                <a:cs typeface="Symbol" charset="2"/>
              </a:rPr>
              <a:t>, </a:t>
            </a:r>
            <a:r>
              <a:rPr lang="en-US" sz="2400" i="1" dirty="0" err="1" smtClean="0">
                <a:solidFill>
                  <a:srgbClr val="F79646"/>
                </a:solidFill>
                <a:latin typeface="Symbol" charset="2"/>
                <a:cs typeface="Symbol" charset="2"/>
              </a:rPr>
              <a:t>hN</a:t>
            </a:r>
            <a:r>
              <a:rPr lang="en-US" sz="2400" i="1" dirty="0" smtClean="0">
                <a:solidFill>
                  <a:srgbClr val="F79646"/>
                </a:solidFill>
                <a:latin typeface="Symbol" charset="2"/>
                <a:cs typeface="Symbol" charset="2"/>
              </a:rPr>
              <a:t>, KL, KS </a:t>
            </a:r>
            <a:endParaRPr lang="en-US" sz="2400" dirty="0" smtClean="0">
              <a:sym typeface="Zapf Dingbats"/>
            </a:endParaRPr>
          </a:p>
          <a:p>
            <a:pPr marL="0" indent="0">
              <a:lnSpc>
                <a:spcPct val="140000"/>
              </a:lnSpc>
              <a:buNone/>
            </a:pPr>
            <a:r>
              <a:rPr lang="en-US" sz="2000" dirty="0">
                <a:solidFill>
                  <a:srgbClr val="000000"/>
                </a:solidFill>
                <a:sym typeface="Zapf Dingbats"/>
              </a:rPr>
              <a:t> </a:t>
            </a:r>
            <a:r>
              <a:rPr lang="en-US" sz="2000" dirty="0" smtClean="0">
                <a:solidFill>
                  <a:srgbClr val="000000"/>
                </a:solidFill>
                <a:sym typeface="Zapf Dingbats"/>
              </a:rPr>
              <a:t>                  </a:t>
            </a: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37101041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BACKUP</a:t>
            </a:r>
            <a:endParaRPr lang="en-US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71078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900" y="160338"/>
            <a:ext cx="2628900" cy="588962"/>
          </a:xfrm>
        </p:spPr>
        <p:txBody>
          <a:bodyPr>
            <a:normAutofit fontScale="90000"/>
          </a:bodyPr>
          <a:lstStyle/>
          <a:p>
            <a:r>
              <a:rPr lang="en-US" sz="4000" dirty="0" smtClean="0">
                <a:solidFill>
                  <a:schemeClr val="accent1"/>
                </a:solidFill>
              </a:rPr>
              <a:t>Formalism </a:t>
            </a:r>
            <a:endParaRPr lang="en-US" sz="4000" dirty="0">
              <a:solidFill>
                <a:schemeClr val="accent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4700" y="1790700"/>
            <a:ext cx="6896100" cy="84689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33400" y="1149866"/>
            <a:ext cx="54775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/>
                </a:solidFill>
              </a:rPr>
              <a:t>Cross section for </a:t>
            </a:r>
            <a:r>
              <a:rPr lang="en-US" i="1" dirty="0" err="1" smtClean="0">
                <a:solidFill>
                  <a:schemeClr val="accent6"/>
                </a:solidFill>
                <a:latin typeface="Symbol" charset="2"/>
                <a:cs typeface="Symbol" charset="2"/>
              </a:rPr>
              <a:t>nN</a:t>
            </a:r>
            <a:r>
              <a:rPr lang="en-US" dirty="0" smtClean="0">
                <a:solidFill>
                  <a:schemeClr val="accent6"/>
                </a:solidFill>
                <a:latin typeface="Symbol" charset="2"/>
                <a:cs typeface="Symbol" charset="2"/>
              </a:rPr>
              <a:t> </a:t>
            </a:r>
            <a:r>
              <a:rPr lang="en-US" sz="1600" dirty="0" smtClean="0">
                <a:solidFill>
                  <a:schemeClr val="accent6"/>
                </a:solidFill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dirty="0" smtClean="0">
                <a:solidFill>
                  <a:schemeClr val="accent6"/>
                </a:solidFill>
                <a:sym typeface="Wingdings"/>
              </a:rPr>
              <a:t> </a:t>
            </a:r>
            <a:r>
              <a:rPr lang="en-US" i="1" dirty="0" smtClean="0">
                <a:solidFill>
                  <a:schemeClr val="accent6"/>
                </a:solidFill>
                <a:sym typeface="Wingdings"/>
              </a:rPr>
              <a:t>X    </a:t>
            </a:r>
            <a:r>
              <a:rPr lang="en-US" dirty="0" smtClean="0">
                <a:sym typeface="Wingdings"/>
              </a:rPr>
              <a:t>( </a:t>
            </a:r>
            <a:r>
              <a:rPr lang="en-US" i="1" dirty="0" smtClean="0">
                <a:sym typeface="Wingdings"/>
              </a:rPr>
              <a:t>X = </a:t>
            </a:r>
            <a:r>
              <a:rPr lang="en-US" i="1" dirty="0" err="1" smtClean="0">
                <a:latin typeface="Symbol" charset="2"/>
                <a:cs typeface="Symbol" charset="2"/>
              </a:rPr>
              <a:t>pN</a:t>
            </a:r>
            <a:r>
              <a:rPr lang="en-US" i="1" dirty="0">
                <a:latin typeface="Symbol" charset="2"/>
                <a:cs typeface="Symbol" charset="2"/>
              </a:rPr>
              <a:t>, </a:t>
            </a:r>
            <a:r>
              <a:rPr lang="en-US" i="1" dirty="0" err="1" smtClean="0">
                <a:latin typeface="Symbol" charset="2"/>
                <a:cs typeface="Symbol" charset="2"/>
              </a:rPr>
              <a:t>ppN</a:t>
            </a:r>
            <a:r>
              <a:rPr lang="en-US" i="1" dirty="0" smtClean="0">
                <a:latin typeface="Symbol" charset="2"/>
                <a:cs typeface="Symbol" charset="2"/>
              </a:rPr>
              <a:t>, </a:t>
            </a:r>
            <a:r>
              <a:rPr lang="en-US" i="1" dirty="0" err="1" smtClean="0">
                <a:latin typeface="Symbol" charset="2"/>
                <a:cs typeface="Symbol" charset="2"/>
              </a:rPr>
              <a:t>hN</a:t>
            </a:r>
            <a:r>
              <a:rPr lang="en-US" i="1" dirty="0">
                <a:latin typeface="Symbol" charset="2"/>
                <a:cs typeface="Symbol" charset="2"/>
              </a:rPr>
              <a:t>, KL, KS</a:t>
            </a:r>
            <a:r>
              <a:rPr lang="en-US" i="1" dirty="0" smtClean="0">
                <a:sym typeface="Wingdings"/>
              </a:rPr>
              <a:t> </a:t>
            </a:r>
            <a:r>
              <a:rPr lang="en-US" dirty="0" smtClean="0">
                <a:sym typeface="Wingdings"/>
              </a:rPr>
              <a:t>)</a:t>
            </a:r>
            <a:endParaRPr lang="en-US" i="1" dirty="0"/>
          </a:p>
        </p:txBody>
      </p:sp>
      <p:sp>
        <p:nvSpPr>
          <p:cNvPr id="8" name="TextBox 7"/>
          <p:cNvSpPr txBox="1"/>
          <p:nvPr/>
        </p:nvSpPr>
        <p:spPr>
          <a:xfrm>
            <a:off x="825500" y="2019300"/>
            <a:ext cx="8509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>
                <a:solidFill>
                  <a:schemeClr val="accent2"/>
                </a:solidFill>
                <a:latin typeface="Symbol" charset="2"/>
                <a:cs typeface="Symbol" charset="2"/>
              </a:rPr>
              <a:t>q </a:t>
            </a:r>
            <a:r>
              <a:rPr lang="en-US" sz="1600" dirty="0" smtClean="0">
                <a:solidFill>
                  <a:schemeClr val="accent2"/>
                </a:solidFill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sz="2000" dirty="0">
                <a:solidFill>
                  <a:schemeClr val="accent2"/>
                </a:solidFill>
                <a:latin typeface="Symbol" charset="2"/>
                <a:cs typeface="Symbol" charset="2"/>
                <a:sym typeface="Wingdings"/>
              </a:rPr>
              <a:t>0</a:t>
            </a:r>
            <a:endParaRPr lang="en-US" sz="2000" dirty="0">
              <a:solidFill>
                <a:schemeClr val="accent2"/>
              </a:solidFill>
              <a:latin typeface="Symbol" charset="2"/>
              <a:cs typeface="Symbol" charset="2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flipH="1">
            <a:off x="4203700" y="2197100"/>
            <a:ext cx="113030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6858000" y="2197100"/>
            <a:ext cx="179070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1700" y="2959100"/>
            <a:ext cx="6311900" cy="838719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815042" y="3136900"/>
            <a:ext cx="8232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smtClean="0">
                <a:solidFill>
                  <a:srgbClr val="C0504D"/>
                </a:solidFill>
                <a:latin typeface="Times"/>
                <a:cs typeface="Times"/>
              </a:rPr>
              <a:t>Q</a:t>
            </a:r>
            <a:r>
              <a:rPr lang="en-US" sz="2000" i="1" baseline="30000" dirty="0" smtClean="0">
                <a:solidFill>
                  <a:srgbClr val="C0504D"/>
                </a:solidFill>
                <a:latin typeface="Times"/>
                <a:cs typeface="Times"/>
              </a:rPr>
              <a:t>2</a:t>
            </a:r>
            <a:r>
              <a:rPr lang="en-US" sz="1600" dirty="0">
                <a:solidFill>
                  <a:srgbClr val="C0504D"/>
                </a:solidFill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sz="2000" dirty="0">
                <a:solidFill>
                  <a:srgbClr val="C0504D"/>
                </a:solidFill>
                <a:latin typeface="Symbol" charset="2"/>
                <a:cs typeface="Symbol" charset="2"/>
                <a:sym typeface="Wingdings"/>
              </a:rPr>
              <a:t>0</a:t>
            </a:r>
            <a:endParaRPr lang="en-US" sz="1600" dirty="0">
              <a:solidFill>
                <a:srgbClr val="C0504D"/>
              </a:solidFill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 flipH="1">
            <a:off x="3873500" y="3340100"/>
            <a:ext cx="189230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6540500" y="3365500"/>
            <a:ext cx="45720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584200" y="4203700"/>
            <a:ext cx="13260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504D"/>
                </a:solidFill>
              </a:rPr>
              <a:t>CVC &amp; PCAC</a:t>
            </a:r>
            <a:endParaRPr lang="en-US" dirty="0">
              <a:solidFill>
                <a:srgbClr val="C0504D"/>
              </a:solidFill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25700" y="4876800"/>
            <a:ext cx="4762500" cy="743818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406400" y="5080000"/>
            <a:ext cx="19432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504D"/>
                </a:solidFill>
              </a:rPr>
              <a:t>LSZ  &amp; smoothness</a:t>
            </a:r>
            <a:endParaRPr lang="en-US" dirty="0">
              <a:solidFill>
                <a:srgbClr val="C0504D"/>
              </a:solidFill>
            </a:endParaRP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49500" y="5969000"/>
            <a:ext cx="2832100" cy="643659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850900" y="6070600"/>
            <a:ext cx="787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504D"/>
                </a:solidFill>
              </a:rPr>
              <a:t>Finally </a:t>
            </a:r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676900" y="6045200"/>
            <a:ext cx="33300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err="1" smtClean="0">
                <a:solidFill>
                  <a:srgbClr val="FF0000"/>
                </a:solidFill>
                <a:latin typeface="Symbol" charset="2"/>
                <a:cs typeface="Symbol" charset="2"/>
              </a:rPr>
              <a:t>s</a:t>
            </a:r>
            <a:r>
              <a:rPr lang="en-US" sz="2000" i="1" baseline="-25000" dirty="0" err="1" smtClean="0">
                <a:solidFill>
                  <a:srgbClr val="FF0000"/>
                </a:solidFill>
                <a:latin typeface="Symbol" charset="2"/>
                <a:cs typeface="Symbol" charset="2"/>
              </a:rPr>
              <a:t>pN</a:t>
            </a:r>
            <a:r>
              <a:rPr lang="en-US" i="1" baseline="-25000" dirty="0" err="1" smtClean="0">
                <a:solidFill>
                  <a:srgbClr val="FF0000"/>
                </a:solidFill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sz="2000" i="1" baseline="-25000" dirty="0" err="1" smtClean="0">
                <a:solidFill>
                  <a:srgbClr val="FF0000"/>
                </a:solidFill>
                <a:latin typeface="Times"/>
                <a:cs typeface="Times"/>
                <a:sym typeface="Wingdings"/>
              </a:rPr>
              <a:t>X</a:t>
            </a:r>
            <a:r>
              <a:rPr lang="en-US" sz="2000" baseline="-25000" dirty="0" smtClean="0">
                <a:solidFill>
                  <a:srgbClr val="FF0000"/>
                </a:solidFill>
                <a:latin typeface="Symbol" charset="2"/>
                <a:cs typeface="Symbol" charset="2"/>
              </a:rPr>
              <a:t> </a:t>
            </a:r>
            <a:r>
              <a:rPr lang="en-US" sz="2000" dirty="0" smtClean="0">
                <a:solidFill>
                  <a:srgbClr val="FF0000"/>
                </a:solidFill>
                <a:cs typeface="Symbol" charset="2"/>
              </a:rPr>
              <a:t> is from our DCC model</a:t>
            </a:r>
            <a:endParaRPr lang="en-US" sz="2000" dirty="0">
              <a:solidFill>
                <a:srgbClr val="FF0000"/>
              </a:solidFill>
              <a:latin typeface="Symbol" charset="2"/>
              <a:cs typeface="Symbol" charset="2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49698" y="4203700"/>
            <a:ext cx="4038600" cy="444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1708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4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4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9" grpId="0"/>
      <p:bldP spid="26" grpId="0"/>
      <p:bldP spid="28" grpId="0"/>
      <p:bldP spid="30" grpId="0"/>
      <p:bldP spid="3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393700" y="390274"/>
            <a:ext cx="83971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1"/>
                </a:solidFill>
              </a:rPr>
              <a:t>Previous models for</a:t>
            </a:r>
            <a:r>
              <a:rPr lang="en-US" sz="2400" i="1" dirty="0" smtClean="0">
                <a:solidFill>
                  <a:schemeClr val="accent1"/>
                </a:solidFill>
              </a:rPr>
              <a:t> </a:t>
            </a:r>
            <a:r>
              <a:rPr lang="en-US" sz="2400" i="1" dirty="0" smtClean="0">
                <a:solidFill>
                  <a:schemeClr val="accent1"/>
                </a:solidFill>
                <a:latin typeface="Symbol" charset="2"/>
                <a:cs typeface="Symbol" charset="2"/>
              </a:rPr>
              <a:t>n</a:t>
            </a:r>
            <a:r>
              <a:rPr lang="en-US" sz="2400" dirty="0" smtClean="0">
                <a:solidFill>
                  <a:schemeClr val="accent1"/>
                </a:solidFill>
                <a:latin typeface="Symbol" charset="2"/>
                <a:cs typeface="Symbol" charset="2"/>
              </a:rPr>
              <a:t>-</a:t>
            </a:r>
            <a:r>
              <a:rPr lang="en-US" sz="2400" dirty="0" smtClean="0">
                <a:solidFill>
                  <a:schemeClr val="accent1"/>
                </a:solidFill>
                <a:cs typeface="Symbol" charset="2"/>
              </a:rPr>
              <a:t>induced 1</a:t>
            </a:r>
            <a:r>
              <a:rPr lang="en-US" sz="2400" i="1" dirty="0" smtClean="0">
                <a:solidFill>
                  <a:schemeClr val="accent1"/>
                </a:solidFill>
                <a:latin typeface="Symbol" charset="2"/>
                <a:cs typeface="Symbol" charset="2"/>
              </a:rPr>
              <a:t>p</a:t>
            </a:r>
            <a:r>
              <a:rPr lang="en-US" sz="2400" dirty="0" smtClean="0">
                <a:solidFill>
                  <a:schemeClr val="accent1"/>
                </a:solidFill>
                <a:latin typeface="Symbol" charset="2"/>
                <a:cs typeface="Symbol" charset="2"/>
              </a:rPr>
              <a:t> </a:t>
            </a:r>
            <a:r>
              <a:rPr lang="en-US" sz="2400" dirty="0" smtClean="0">
                <a:solidFill>
                  <a:schemeClr val="accent1"/>
                </a:solidFill>
                <a:cs typeface="Symbol" charset="2"/>
              </a:rPr>
              <a:t>production in resonance region</a:t>
            </a:r>
            <a:endParaRPr lang="en-US" sz="2400" dirty="0">
              <a:solidFill>
                <a:schemeClr val="accent1"/>
              </a:solidFill>
            </a:endParaRPr>
          </a:p>
        </p:txBody>
      </p:sp>
      <p:pic>
        <p:nvPicPr>
          <p:cNvPr id="20" name="Picture 19" descr="type1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016" y="1919059"/>
            <a:ext cx="1908764" cy="750989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3829242" y="1316629"/>
            <a:ext cx="49845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Rein et al.  (1981), (1987) ;   </a:t>
            </a:r>
            <a:r>
              <a:rPr lang="en-US" sz="1600" dirty="0" err="1" smtClean="0"/>
              <a:t>Lalalulich</a:t>
            </a:r>
            <a:r>
              <a:rPr lang="en-US" sz="1600" dirty="0" smtClean="0"/>
              <a:t> et al. (2005), (2006) </a:t>
            </a:r>
            <a:endParaRPr lang="en-US" sz="1600" dirty="0"/>
          </a:p>
        </p:txBody>
      </p:sp>
      <p:pic>
        <p:nvPicPr>
          <p:cNvPr id="23" name="Picture 22" descr="type2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204" y="3756460"/>
            <a:ext cx="7128270" cy="831766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24" name="TextBox 23"/>
          <p:cNvSpPr txBox="1"/>
          <p:nvPr/>
        </p:nvSpPr>
        <p:spPr>
          <a:xfrm>
            <a:off x="3830192" y="3189306"/>
            <a:ext cx="4837883" cy="338554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sz="1600" dirty="0" smtClean="0"/>
              <a:t>Hernandez et al. (2007), (2010) ;  </a:t>
            </a:r>
            <a:r>
              <a:rPr lang="en-US" sz="1600" dirty="0" err="1" smtClean="0"/>
              <a:t>Lalakulich</a:t>
            </a:r>
            <a:r>
              <a:rPr lang="en-US" sz="1600" dirty="0" smtClean="0"/>
              <a:t> et al. (2010)</a:t>
            </a:r>
            <a:endParaRPr lang="en-US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3784600" y="5147677"/>
            <a:ext cx="2552700" cy="338554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Sato,  Lee   (2003),  (2005)</a:t>
            </a:r>
            <a:endParaRPr lang="en-US" sz="1600" dirty="0"/>
          </a:p>
        </p:txBody>
      </p:sp>
      <p:pic>
        <p:nvPicPr>
          <p:cNvPr id="6" name="Picture 5" descr="type3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5702300"/>
            <a:ext cx="7543800" cy="827978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4" name="TextBox 3"/>
          <p:cNvSpPr txBox="1"/>
          <p:nvPr/>
        </p:nvSpPr>
        <p:spPr>
          <a:xfrm>
            <a:off x="622300" y="1282700"/>
            <a:ext cx="14750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r</a:t>
            </a:r>
            <a:r>
              <a:rPr lang="en-US" dirty="0" smtClean="0">
                <a:solidFill>
                  <a:schemeClr val="accent2"/>
                </a:solidFill>
              </a:rPr>
              <a:t>esonant only 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22300" y="3149600"/>
            <a:ext cx="26516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504D"/>
                </a:solidFill>
              </a:rPr>
              <a:t>+ non-resonant  </a:t>
            </a:r>
            <a:r>
              <a:rPr lang="en-US" sz="1600" dirty="0" smtClean="0"/>
              <a:t>(tree-level)</a:t>
            </a:r>
            <a:endParaRPr lang="en-US" sz="1600" dirty="0"/>
          </a:p>
        </p:txBody>
      </p:sp>
      <p:sp>
        <p:nvSpPr>
          <p:cNvPr id="25" name="TextBox 24"/>
          <p:cNvSpPr txBox="1"/>
          <p:nvPr/>
        </p:nvSpPr>
        <p:spPr>
          <a:xfrm>
            <a:off x="622300" y="5105400"/>
            <a:ext cx="2751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504D"/>
                </a:solidFill>
              </a:rPr>
              <a:t>+ </a:t>
            </a:r>
            <a:r>
              <a:rPr lang="en-US" dirty="0" err="1" smtClean="0">
                <a:solidFill>
                  <a:srgbClr val="C0504D"/>
                </a:solidFill>
              </a:rPr>
              <a:t>rescattering</a:t>
            </a:r>
            <a:r>
              <a:rPr lang="en-US" dirty="0" smtClean="0">
                <a:solidFill>
                  <a:srgbClr val="C0504D"/>
                </a:solidFill>
              </a:rPr>
              <a:t>  </a:t>
            </a:r>
            <a:r>
              <a:rPr lang="en-US" sz="1600" dirty="0" smtClean="0"/>
              <a:t>(</a:t>
            </a:r>
            <a:r>
              <a:rPr lang="en-US" sz="1600" i="1" dirty="0" smtClean="0">
                <a:latin typeface="Symbol" charset="2"/>
                <a:cs typeface="Symbol" charset="2"/>
              </a:rPr>
              <a:t>p </a:t>
            </a:r>
            <a:r>
              <a:rPr lang="en-US" sz="1600" i="1" dirty="0" smtClean="0"/>
              <a:t>N</a:t>
            </a:r>
            <a:r>
              <a:rPr lang="en-US" sz="1600" dirty="0" smtClean="0"/>
              <a:t> </a:t>
            </a:r>
            <a:r>
              <a:rPr lang="en-US" sz="1600" dirty="0" err="1" smtClean="0"/>
              <a:t>unitarity</a:t>
            </a:r>
            <a:r>
              <a:rPr lang="en-US" sz="1600" dirty="0" smtClean="0"/>
              <a:t>)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8454503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4" grpId="0" animBg="1"/>
      <p:bldP spid="5" grpId="0" animBg="1"/>
      <p:bldP spid="4" grpId="0"/>
      <p:bldP spid="21" grpId="0"/>
      <p:bldP spid="2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図 1"/>
          <p:cNvPicPr preferRelativeResize="0"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11" y="762000"/>
            <a:ext cx="5400000" cy="34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図 2"/>
          <p:cNvPicPr preferRelativeResize="0"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6" y="3352800"/>
            <a:ext cx="5400000" cy="34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4" name="Rectangle 8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88913"/>
            <a:ext cx="9144000" cy="576262"/>
          </a:xfrm>
        </p:spPr>
        <p:txBody>
          <a:bodyPr lIns="91424" tIns="45711" rIns="91424" bIns="45711"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ja-JP" sz="3200" dirty="0" smtClean="0">
                <a:solidFill>
                  <a:srgbClr val="0000FF"/>
                </a:solidFill>
                <a:latin typeface="Arial Black" pitchFamily="34" charset="0"/>
                <a:cs typeface="Arial" charset="0"/>
              </a:rPr>
              <a:t>Partial wave amplitudes of pi N scattering</a:t>
            </a:r>
          </a:p>
        </p:txBody>
      </p:sp>
      <p:sp>
        <p:nvSpPr>
          <p:cNvPr id="489475" name="18 CuadroTexto"/>
          <p:cNvSpPr txBox="1">
            <a:spLocks noChangeArrowheads="1"/>
          </p:cNvSpPr>
          <p:nvPr/>
        </p:nvSpPr>
        <p:spPr bwMode="auto">
          <a:xfrm>
            <a:off x="838200" y="4648200"/>
            <a:ext cx="2581276" cy="393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4" tIns="45711" rIns="91424" bIns="45711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  <a:defRPr/>
            </a:pPr>
            <a:r>
              <a:rPr lang="en-US" altLang="ja-JP" sz="1200" b="1" dirty="0" err="1" smtClean="0">
                <a:solidFill>
                  <a:srgbClr val="FF0000"/>
                </a:solidFill>
                <a:latin typeface="Arial" charset="0"/>
                <a:ea typeface="ＭＳ Ｐゴシック" pitchFamily="50" charset="-128"/>
              </a:rPr>
              <a:t>Kamano</a:t>
            </a:r>
            <a:r>
              <a:rPr lang="en-US" altLang="ja-JP" sz="1200" b="1" dirty="0" smtClean="0">
                <a:solidFill>
                  <a:srgbClr val="FF0000"/>
                </a:solidFill>
                <a:latin typeface="Arial" charset="0"/>
                <a:ea typeface="ＭＳ Ｐゴシック" pitchFamily="50" charset="-128"/>
              </a:rPr>
              <a:t>, Nakamura, Lee, Sato, 2012</a:t>
            </a:r>
            <a:r>
              <a:rPr lang="en-US" altLang="ja-JP" sz="1200" b="1" dirty="0" smtClean="0">
                <a:latin typeface="Arial" charset="0"/>
                <a:ea typeface="ＭＳ Ｐゴシック" pitchFamily="50" charset="-128"/>
              </a:rPr>
              <a:t> </a:t>
            </a:r>
            <a:r>
              <a:rPr lang="en-US" altLang="ja-JP" sz="1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pitchFamily="50" charset="-128"/>
              </a:rPr>
              <a:t> </a:t>
            </a:r>
            <a:endParaRPr lang="en-US" altLang="ja-JP" sz="1200" b="1" dirty="0" smtClean="0">
              <a:latin typeface="Arial" charset="0"/>
              <a:ea typeface="ＭＳ Ｐゴシック" pitchFamily="50" charset="-128"/>
            </a:endParaRPr>
          </a:p>
        </p:txBody>
      </p:sp>
      <p:sp>
        <p:nvSpPr>
          <p:cNvPr id="14342" name="19 CuadroTexto"/>
          <p:cNvSpPr txBox="1">
            <a:spLocks noChangeArrowheads="1"/>
          </p:cNvSpPr>
          <p:nvPr/>
        </p:nvSpPr>
        <p:spPr bwMode="auto">
          <a:xfrm>
            <a:off x="971551" y="5411688"/>
            <a:ext cx="2281238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4" tIns="45711" rIns="91424" bIns="45711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</a:pPr>
            <a:r>
              <a:rPr lang="en-US" altLang="ja-JP" sz="1200"/>
              <a:t>Previous model 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</a:pPr>
            <a:r>
              <a:rPr lang="en-US" altLang="ja-JP" sz="1200"/>
              <a:t>(fitted to </a:t>
            </a:r>
            <a:r>
              <a:rPr lang="en-US" altLang="ja-JP" sz="1200">
                <a:solidFill>
                  <a:srgbClr val="0000FF"/>
                </a:solidFill>
                <a:latin typeface="Symbol" pitchFamily="18" charset="2"/>
              </a:rPr>
              <a:t>p</a:t>
            </a:r>
            <a:r>
              <a:rPr lang="en-US" altLang="ja-JP" sz="1200">
                <a:solidFill>
                  <a:srgbClr val="0000FF"/>
                </a:solidFill>
              </a:rPr>
              <a:t>N </a:t>
            </a:r>
            <a:r>
              <a:rPr lang="en-US" altLang="ja-JP" sz="1200">
                <a:solidFill>
                  <a:srgbClr val="0000FF"/>
                </a:solidFill>
                <a:sym typeface="Wingdings" pitchFamily="2" charset="2"/>
              </a:rPr>
              <a:t> </a:t>
            </a:r>
            <a:r>
              <a:rPr lang="en-US" altLang="ja-JP" sz="1200">
                <a:solidFill>
                  <a:srgbClr val="0000FF"/>
                </a:solidFill>
                <a:latin typeface="Symbol" pitchFamily="18" charset="2"/>
                <a:sym typeface="Wingdings" pitchFamily="2" charset="2"/>
              </a:rPr>
              <a:t>p</a:t>
            </a:r>
            <a:r>
              <a:rPr lang="en-US" altLang="ja-JP" sz="1200">
                <a:solidFill>
                  <a:srgbClr val="0000FF"/>
                </a:solidFill>
                <a:sym typeface="Wingdings" pitchFamily="2" charset="2"/>
              </a:rPr>
              <a:t>N data</a:t>
            </a:r>
            <a:r>
              <a:rPr lang="en-US" altLang="ja-JP" sz="1200">
                <a:sym typeface="Wingdings" pitchFamily="2" charset="2"/>
              </a:rPr>
              <a:t> </a:t>
            </a:r>
            <a:r>
              <a:rPr lang="en-US" altLang="ja-JP" sz="1200">
                <a:solidFill>
                  <a:srgbClr val="0000FF"/>
                </a:solidFill>
                <a:sym typeface="Wingdings" pitchFamily="2" charset="2"/>
              </a:rPr>
              <a:t>only</a:t>
            </a:r>
            <a:r>
              <a:rPr lang="en-US" altLang="ja-JP" sz="1200">
                <a:sym typeface="Wingdings" pitchFamily="2" charset="2"/>
              </a:rPr>
              <a:t>)</a:t>
            </a:r>
            <a:endParaRPr lang="en-US" altLang="ja-JP" sz="1200"/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</a:pPr>
            <a:r>
              <a:rPr lang="en-US" altLang="ja-JP" sz="1200"/>
              <a:t>[PRC76 065201 (2007)]</a:t>
            </a:r>
          </a:p>
        </p:txBody>
      </p:sp>
      <p:sp>
        <p:nvSpPr>
          <p:cNvPr id="14343" name="Line 5"/>
          <p:cNvSpPr>
            <a:spLocks noChangeShapeType="1"/>
          </p:cNvSpPr>
          <p:nvPr/>
        </p:nvSpPr>
        <p:spPr bwMode="auto">
          <a:xfrm>
            <a:off x="238126" y="4797325"/>
            <a:ext cx="539750" cy="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endParaRPr lang="ja-JP" altLang="en-US"/>
          </a:p>
        </p:txBody>
      </p:sp>
      <p:sp>
        <p:nvSpPr>
          <p:cNvPr id="14344" name="Line 6"/>
          <p:cNvSpPr>
            <a:spLocks noChangeShapeType="1"/>
          </p:cNvSpPr>
          <p:nvPr/>
        </p:nvSpPr>
        <p:spPr bwMode="auto">
          <a:xfrm>
            <a:off x="279400" y="5733950"/>
            <a:ext cx="539750" cy="0"/>
          </a:xfrm>
          <a:prstGeom prst="line">
            <a:avLst/>
          </a:prstGeom>
          <a:noFill/>
          <a:ln w="25400">
            <a:solidFill>
              <a:srgbClr val="00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endParaRPr lang="ja-JP" altLang="en-US"/>
          </a:p>
        </p:txBody>
      </p:sp>
      <p:pic>
        <p:nvPicPr>
          <p:cNvPr id="14345" name="図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6714" y="1703388"/>
            <a:ext cx="828675" cy="811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346" name="グループ化 11"/>
          <p:cNvGrpSpPr>
            <a:grpSpLocks/>
          </p:cNvGrpSpPr>
          <p:nvPr/>
        </p:nvGrpSpPr>
        <p:grpSpPr bwMode="auto">
          <a:xfrm>
            <a:off x="5939879" y="1066800"/>
            <a:ext cx="1368425" cy="457200"/>
            <a:chOff x="5868144" y="836712"/>
            <a:chExt cx="1368152" cy="457309"/>
          </a:xfrm>
        </p:grpSpPr>
        <p:sp>
          <p:nvSpPr>
            <p:cNvPr id="13" name="角丸四角形吹き出し 12"/>
            <p:cNvSpPr/>
            <p:nvPr/>
          </p:nvSpPr>
          <p:spPr>
            <a:xfrm>
              <a:off x="5868144" y="836712"/>
              <a:ext cx="1368152" cy="457309"/>
            </a:xfrm>
            <a:prstGeom prst="wedgeRoundRectCallout">
              <a:avLst>
                <a:gd name="adj1" fmla="val -71494"/>
                <a:gd name="adj2" fmla="val 32299"/>
                <a:gd name="adj3" fmla="val 16667"/>
              </a:avLst>
            </a:prstGeom>
            <a:solidFill>
              <a:schemeClr val="bg1"/>
            </a:solidFill>
            <a:ln>
              <a:solidFill>
                <a:srgbClr val="FF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kumimoji="1" lang="ja-JP" altLang="en-US" dirty="0"/>
            </a:p>
          </p:txBody>
        </p:sp>
        <p:sp>
          <p:nvSpPr>
            <p:cNvPr id="14351" name="テキスト ボックス 13"/>
            <p:cNvSpPr txBox="1">
              <a:spLocks noChangeArrowheads="1"/>
            </p:cNvSpPr>
            <p:nvPr/>
          </p:nvSpPr>
          <p:spPr bwMode="auto">
            <a:xfrm>
              <a:off x="6012160" y="896089"/>
              <a:ext cx="1062900" cy="3386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kumimoji="1" lang="en-US" altLang="ja-JP" sz="1600"/>
                <a:t>Real part</a:t>
              </a:r>
              <a:endParaRPr kumimoji="1" lang="ja-JP" altLang="en-US" sz="1600"/>
            </a:p>
          </p:txBody>
        </p:sp>
      </p:grpSp>
      <p:grpSp>
        <p:nvGrpSpPr>
          <p:cNvPr id="14347" name="グループ化 14"/>
          <p:cNvGrpSpPr>
            <a:grpSpLocks/>
          </p:cNvGrpSpPr>
          <p:nvPr/>
        </p:nvGrpSpPr>
        <p:grpSpPr bwMode="auto">
          <a:xfrm>
            <a:off x="5943600" y="6140152"/>
            <a:ext cx="1765300" cy="457200"/>
            <a:chOff x="6552100" y="6092677"/>
            <a:chExt cx="1764316" cy="457309"/>
          </a:xfrm>
        </p:grpSpPr>
        <p:sp>
          <p:nvSpPr>
            <p:cNvPr id="16" name="角丸四角形吹き出し 15"/>
            <p:cNvSpPr/>
            <p:nvPr/>
          </p:nvSpPr>
          <p:spPr>
            <a:xfrm>
              <a:off x="6552100" y="6092677"/>
              <a:ext cx="1764316" cy="457309"/>
            </a:xfrm>
            <a:prstGeom prst="wedgeRoundRectCallout">
              <a:avLst>
                <a:gd name="adj1" fmla="val -33900"/>
                <a:gd name="adj2" fmla="val -102669"/>
                <a:gd name="adj3" fmla="val 16667"/>
              </a:avLst>
            </a:prstGeom>
            <a:solidFill>
              <a:schemeClr val="bg1"/>
            </a:solidFill>
            <a:ln>
              <a:solidFill>
                <a:srgbClr val="0000FF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kumimoji="1" lang="ja-JP" altLang="en-US" dirty="0"/>
            </a:p>
          </p:txBody>
        </p:sp>
        <p:sp>
          <p:nvSpPr>
            <p:cNvPr id="14349" name="テキスト ボックス 16"/>
            <p:cNvSpPr txBox="1">
              <a:spLocks noChangeArrowheads="1"/>
            </p:cNvSpPr>
            <p:nvPr/>
          </p:nvSpPr>
          <p:spPr bwMode="auto">
            <a:xfrm>
              <a:off x="6644290" y="6152054"/>
              <a:ext cx="1599226" cy="3386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kumimoji="1" lang="en-US" altLang="ja-JP" sz="1600"/>
                <a:t>Imaginary part</a:t>
              </a:r>
              <a:endParaRPr kumimoji="1" lang="ja-JP" altLang="en-US" sz="1600"/>
            </a:p>
          </p:txBody>
        </p:sp>
      </p:grpSp>
    </p:spTree>
    <p:extLst>
      <p:ext uri="{BB962C8B-B14F-4D97-AF65-F5344CB8AC3E}">
        <p14:creationId xmlns:p14="http://schemas.microsoft.com/office/powerpoint/2010/main" val="310974587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6" name="Picture 13" descr="etan-0930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008534"/>
            <a:ext cx="5924780" cy="403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7" name="Rectangle 14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762000"/>
          </a:xfrm>
        </p:spPr>
        <p:txBody>
          <a:bodyPr/>
          <a:lstStyle/>
          <a:p>
            <a:pPr eaLnBrk="1" hangingPunct="1"/>
            <a:r>
              <a:rPr lang="en-US" altLang="ja-JP" sz="3200" dirty="0" smtClean="0">
                <a:solidFill>
                  <a:srgbClr val="0000FF"/>
                </a:solidFill>
                <a:latin typeface="Arial Black" pitchFamily="34" charset="0"/>
              </a:rPr>
              <a:t>Eta production reactions</a:t>
            </a:r>
          </a:p>
        </p:txBody>
      </p:sp>
      <p:pic>
        <p:nvPicPr>
          <p:cNvPr id="44041" name="Picture 18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4213" y="1851214"/>
            <a:ext cx="1539875" cy="239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4043" name="AutoShape 20"/>
          <p:cNvSpPr>
            <a:spLocks noChangeArrowheads="1"/>
          </p:cNvSpPr>
          <p:nvPr/>
        </p:nvSpPr>
        <p:spPr bwMode="auto">
          <a:xfrm>
            <a:off x="3733800" y="1143000"/>
            <a:ext cx="1439862" cy="433387"/>
          </a:xfrm>
          <a:prstGeom prst="flowChartAlternateProcess">
            <a:avLst/>
          </a:prstGeom>
          <a:solidFill>
            <a:schemeClr val="bg1"/>
          </a:solidFill>
          <a:ln w="25400">
            <a:solidFill>
              <a:srgbClr val="FF0000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lIns="90000" tIns="46800" rIns="90000" bIns="46800" anchor="ctr"/>
          <a:lstStyle/>
          <a:p>
            <a:endParaRPr lang="ja-JP" altLang="en-US"/>
          </a:p>
        </p:txBody>
      </p:sp>
      <p:pic>
        <p:nvPicPr>
          <p:cNvPr id="44044" name="Picture 21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0962" y="1244599"/>
            <a:ext cx="1125537" cy="230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テキスト ボックス 41"/>
          <p:cNvSpPr txBox="1"/>
          <p:nvPr/>
        </p:nvSpPr>
        <p:spPr>
          <a:xfrm>
            <a:off x="5707982" y="4724400"/>
            <a:ext cx="324089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b="1" dirty="0" smtClean="0">
                <a:solidFill>
                  <a:srgbClr val="FF0000"/>
                </a:solidFill>
              </a:rPr>
              <a:t>Kamano, Nakamura, Lee, Sato</a:t>
            </a:r>
            <a:r>
              <a:rPr lang="en-US" altLang="ja-JP" sz="1600" b="1" dirty="0" smtClean="0">
                <a:solidFill>
                  <a:srgbClr val="FF0000"/>
                </a:solidFill>
              </a:rPr>
              <a:t>, 2012</a:t>
            </a:r>
            <a:endParaRPr kumimoji="1" lang="ja-JP" altLang="en-US" sz="1600" b="1" dirty="0">
              <a:solidFill>
                <a:srgbClr val="FF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766158" y="4789073"/>
            <a:ext cx="3124539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24905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76200"/>
            <a:ext cx="9144000" cy="762000"/>
          </a:xfrm>
        </p:spPr>
        <p:txBody>
          <a:bodyPr/>
          <a:lstStyle/>
          <a:p>
            <a:pPr eaLnBrk="1" hangingPunct="1"/>
            <a:r>
              <a:rPr lang="en-US" altLang="ja-JP" sz="3200" b="1" dirty="0" smtClean="0">
                <a:solidFill>
                  <a:srgbClr val="0000FF"/>
                </a:solidFill>
                <a:latin typeface="Arial Black" pitchFamily="34" charset="0"/>
                <a:sym typeface="Wingdings" pitchFamily="2" charset="2"/>
              </a:rPr>
              <a:t>KY production reactions </a:t>
            </a:r>
            <a:endParaRPr lang="en-US" altLang="ja-JP" sz="3200" b="1" dirty="0" smtClean="0">
              <a:solidFill>
                <a:srgbClr val="0000FF"/>
              </a:solidFill>
              <a:latin typeface="Arial Black" pitchFamily="34" charset="0"/>
            </a:endParaRPr>
          </a:p>
        </p:txBody>
      </p:sp>
      <p:pic>
        <p:nvPicPr>
          <p:cNvPr id="45097" name="Picture 8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1331" y="1441236"/>
            <a:ext cx="1476375" cy="239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060" name="Picture 4" descr="pin-ky-dcs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7219" y="2125409"/>
            <a:ext cx="6324600" cy="4013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84" name="Text Box 17"/>
          <p:cNvSpPr txBox="1">
            <a:spLocks noChangeArrowheads="1"/>
          </p:cNvSpPr>
          <p:nvPr/>
        </p:nvSpPr>
        <p:spPr bwMode="auto">
          <a:xfrm>
            <a:off x="1981563" y="2318823"/>
            <a:ext cx="1634599" cy="3914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ja-JP" sz="1000"/>
              <a:t>1732 MeV</a:t>
            </a:r>
          </a:p>
        </p:txBody>
      </p:sp>
      <p:sp>
        <p:nvSpPr>
          <p:cNvPr id="45085" name="Text Box 18"/>
          <p:cNvSpPr txBox="1">
            <a:spLocks noChangeArrowheads="1"/>
          </p:cNvSpPr>
          <p:nvPr/>
        </p:nvSpPr>
        <p:spPr bwMode="auto">
          <a:xfrm>
            <a:off x="1981563" y="3136866"/>
            <a:ext cx="1634599" cy="3914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ja-JP" sz="1000" dirty="0"/>
              <a:t>1845 </a:t>
            </a:r>
            <a:r>
              <a:rPr lang="en-US" altLang="ja-JP" sz="1000" dirty="0" err="1"/>
              <a:t>MeV</a:t>
            </a:r>
            <a:endParaRPr lang="en-US" altLang="ja-JP" sz="1000" dirty="0"/>
          </a:p>
        </p:txBody>
      </p:sp>
      <p:sp>
        <p:nvSpPr>
          <p:cNvPr id="45086" name="Text Box 19"/>
          <p:cNvSpPr txBox="1">
            <a:spLocks noChangeArrowheads="1"/>
          </p:cNvSpPr>
          <p:nvPr/>
        </p:nvSpPr>
        <p:spPr bwMode="auto">
          <a:xfrm>
            <a:off x="1981563" y="4057684"/>
            <a:ext cx="1634599" cy="3914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ja-JP" sz="1000" dirty="0"/>
              <a:t>1985 </a:t>
            </a:r>
            <a:r>
              <a:rPr lang="en-US" altLang="ja-JP" sz="1000" dirty="0" err="1"/>
              <a:t>MeV</a:t>
            </a:r>
            <a:endParaRPr lang="en-US" altLang="ja-JP" sz="1000" dirty="0"/>
          </a:p>
        </p:txBody>
      </p:sp>
      <p:sp>
        <p:nvSpPr>
          <p:cNvPr id="45087" name="Text Box 20"/>
          <p:cNvSpPr txBox="1">
            <a:spLocks noChangeArrowheads="1"/>
          </p:cNvSpPr>
          <p:nvPr/>
        </p:nvSpPr>
        <p:spPr bwMode="auto">
          <a:xfrm>
            <a:off x="1981563" y="4921780"/>
            <a:ext cx="1634599" cy="3914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ja-JP" sz="1000" dirty="0"/>
              <a:t>2031 </a:t>
            </a:r>
            <a:r>
              <a:rPr lang="en-US" altLang="ja-JP" sz="1000" dirty="0" err="1"/>
              <a:t>MeV</a:t>
            </a:r>
            <a:endParaRPr lang="en-US" altLang="ja-JP" sz="1000" dirty="0"/>
          </a:p>
        </p:txBody>
      </p:sp>
      <p:sp>
        <p:nvSpPr>
          <p:cNvPr id="45088" name="Text Box 21"/>
          <p:cNvSpPr txBox="1">
            <a:spLocks noChangeArrowheads="1"/>
          </p:cNvSpPr>
          <p:nvPr/>
        </p:nvSpPr>
        <p:spPr bwMode="auto">
          <a:xfrm>
            <a:off x="4076836" y="2298058"/>
            <a:ext cx="1634599" cy="3914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ja-JP" sz="1000" dirty="0"/>
              <a:t>1757 </a:t>
            </a:r>
            <a:r>
              <a:rPr lang="en-US" altLang="ja-JP" sz="1000" dirty="0" err="1"/>
              <a:t>MeV</a:t>
            </a:r>
            <a:endParaRPr lang="en-US" altLang="ja-JP" sz="1000" dirty="0"/>
          </a:p>
        </p:txBody>
      </p:sp>
      <p:sp>
        <p:nvSpPr>
          <p:cNvPr id="45089" name="Text Box 22"/>
          <p:cNvSpPr txBox="1">
            <a:spLocks noChangeArrowheads="1"/>
          </p:cNvSpPr>
          <p:nvPr/>
        </p:nvSpPr>
        <p:spPr bwMode="auto">
          <a:xfrm>
            <a:off x="4099507" y="3090146"/>
            <a:ext cx="1634599" cy="3914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ja-JP" sz="1000" dirty="0"/>
              <a:t>1879 </a:t>
            </a:r>
            <a:r>
              <a:rPr lang="en-US" altLang="ja-JP" sz="1000" dirty="0" err="1"/>
              <a:t>MeV</a:t>
            </a:r>
            <a:endParaRPr lang="en-US" altLang="ja-JP" sz="1000" dirty="0"/>
          </a:p>
        </p:txBody>
      </p:sp>
      <p:sp>
        <p:nvSpPr>
          <p:cNvPr id="45090" name="Text Box 23"/>
          <p:cNvSpPr txBox="1">
            <a:spLocks noChangeArrowheads="1"/>
          </p:cNvSpPr>
          <p:nvPr/>
        </p:nvSpPr>
        <p:spPr bwMode="auto">
          <a:xfrm>
            <a:off x="4076836" y="3985676"/>
            <a:ext cx="1634599" cy="3914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ja-JP" sz="1000" dirty="0"/>
              <a:t>1966 </a:t>
            </a:r>
            <a:r>
              <a:rPr lang="en-US" altLang="ja-JP" sz="1000" dirty="0" err="1"/>
              <a:t>MeV</a:t>
            </a:r>
            <a:endParaRPr lang="en-US" altLang="ja-JP" sz="1000" dirty="0"/>
          </a:p>
        </p:txBody>
      </p:sp>
      <p:sp>
        <p:nvSpPr>
          <p:cNvPr id="45091" name="Text Box 24"/>
          <p:cNvSpPr txBox="1">
            <a:spLocks noChangeArrowheads="1"/>
          </p:cNvSpPr>
          <p:nvPr/>
        </p:nvSpPr>
        <p:spPr bwMode="auto">
          <a:xfrm>
            <a:off x="4076836" y="4921780"/>
            <a:ext cx="1634599" cy="3914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ja-JP" sz="1000" dirty="0"/>
              <a:t>2059 </a:t>
            </a:r>
            <a:r>
              <a:rPr lang="en-US" altLang="ja-JP" sz="1000" dirty="0" err="1"/>
              <a:t>MeV</a:t>
            </a:r>
            <a:endParaRPr lang="en-US" altLang="ja-JP" sz="1000" dirty="0"/>
          </a:p>
        </p:txBody>
      </p:sp>
      <p:sp>
        <p:nvSpPr>
          <p:cNvPr id="45092" name="Text Box 25"/>
          <p:cNvSpPr txBox="1">
            <a:spLocks noChangeArrowheads="1"/>
          </p:cNvSpPr>
          <p:nvPr/>
        </p:nvSpPr>
        <p:spPr bwMode="auto">
          <a:xfrm>
            <a:off x="6137316" y="2298058"/>
            <a:ext cx="1634599" cy="3914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ja-JP" sz="1000" dirty="0"/>
              <a:t>1792 </a:t>
            </a:r>
            <a:r>
              <a:rPr lang="en-US" altLang="ja-JP" sz="1000" dirty="0" err="1"/>
              <a:t>MeV</a:t>
            </a:r>
            <a:endParaRPr lang="en-US" altLang="ja-JP" sz="1000" dirty="0"/>
          </a:p>
        </p:txBody>
      </p:sp>
      <p:sp>
        <p:nvSpPr>
          <p:cNvPr id="45093" name="Text Box 26"/>
          <p:cNvSpPr txBox="1">
            <a:spLocks noChangeArrowheads="1"/>
          </p:cNvSpPr>
          <p:nvPr/>
        </p:nvSpPr>
        <p:spPr bwMode="auto">
          <a:xfrm>
            <a:off x="6137316" y="3193588"/>
            <a:ext cx="1634599" cy="3914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ja-JP" sz="1000" dirty="0"/>
              <a:t>1879 </a:t>
            </a:r>
            <a:r>
              <a:rPr lang="en-US" altLang="ja-JP" sz="1000" dirty="0" err="1"/>
              <a:t>MeV</a:t>
            </a:r>
            <a:endParaRPr lang="en-US" altLang="ja-JP" sz="1000" dirty="0"/>
          </a:p>
        </p:txBody>
      </p:sp>
      <p:sp>
        <p:nvSpPr>
          <p:cNvPr id="45094" name="Text Box 27"/>
          <p:cNvSpPr txBox="1">
            <a:spLocks noChangeArrowheads="1"/>
          </p:cNvSpPr>
          <p:nvPr/>
        </p:nvSpPr>
        <p:spPr bwMode="auto">
          <a:xfrm>
            <a:off x="6137316" y="4057684"/>
            <a:ext cx="1634599" cy="3914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ja-JP" sz="1000" dirty="0"/>
              <a:t>1966 </a:t>
            </a:r>
            <a:r>
              <a:rPr lang="en-US" altLang="ja-JP" sz="1000" dirty="0" err="1"/>
              <a:t>MeV</a:t>
            </a:r>
            <a:endParaRPr lang="en-US" altLang="ja-JP" sz="1000" dirty="0"/>
          </a:p>
        </p:txBody>
      </p:sp>
      <p:sp>
        <p:nvSpPr>
          <p:cNvPr id="45095" name="Text Box 28"/>
          <p:cNvSpPr txBox="1">
            <a:spLocks noChangeArrowheads="1"/>
          </p:cNvSpPr>
          <p:nvPr/>
        </p:nvSpPr>
        <p:spPr bwMode="auto">
          <a:xfrm>
            <a:off x="6137316" y="4921780"/>
            <a:ext cx="1634599" cy="3914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ja-JP" sz="1000" dirty="0"/>
              <a:t>2059 </a:t>
            </a:r>
            <a:r>
              <a:rPr lang="en-US" altLang="ja-JP" sz="1000" dirty="0" err="1"/>
              <a:t>MeV</a:t>
            </a:r>
            <a:endParaRPr lang="en-US" altLang="ja-JP" sz="1000" dirty="0"/>
          </a:p>
        </p:txBody>
      </p:sp>
      <p:sp>
        <p:nvSpPr>
          <p:cNvPr id="42" name="テキスト ボックス 41"/>
          <p:cNvSpPr txBox="1"/>
          <p:nvPr/>
        </p:nvSpPr>
        <p:spPr>
          <a:xfrm>
            <a:off x="4419600" y="738773"/>
            <a:ext cx="324089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b="1" dirty="0" smtClean="0">
                <a:solidFill>
                  <a:srgbClr val="FF0000"/>
                </a:solidFill>
              </a:rPr>
              <a:t>Kamano, Nakamura, Lee, Sato</a:t>
            </a:r>
            <a:r>
              <a:rPr lang="en-US" altLang="ja-JP" sz="1600" b="1" dirty="0" smtClean="0">
                <a:solidFill>
                  <a:srgbClr val="FF0000"/>
                </a:solidFill>
              </a:rPr>
              <a:t>, 2012</a:t>
            </a:r>
            <a:endParaRPr kumimoji="1" lang="ja-JP" altLang="en-US" sz="1600" b="1" dirty="0">
              <a:solidFill>
                <a:srgbClr val="FF0000"/>
              </a:solidFill>
            </a:endParaRPr>
          </a:p>
        </p:txBody>
      </p:sp>
      <p:pic>
        <p:nvPicPr>
          <p:cNvPr id="21" name="Picture 10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4894" y="1907920"/>
            <a:ext cx="1152525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12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617" y="1876172"/>
            <a:ext cx="1111250" cy="24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14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4243" y="1876172"/>
            <a:ext cx="1131888" cy="24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401116" y="707995"/>
            <a:ext cx="3735891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069824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65138"/>
            <a:ext cx="8229600" cy="1465262"/>
          </a:xfrm>
        </p:spPr>
        <p:txBody>
          <a:bodyPr>
            <a:normAutofit fontScale="90000"/>
          </a:bodyPr>
          <a:lstStyle/>
          <a:p>
            <a:pPr>
              <a:lnSpc>
                <a:spcPct val="120000"/>
              </a:lnSpc>
            </a:pPr>
            <a:r>
              <a:rPr lang="en-US" altLang="ja-JP" sz="3200" dirty="0" smtClean="0">
                <a:solidFill>
                  <a:schemeClr val="accent1"/>
                </a:solidFill>
              </a:rPr>
              <a:t>J-PARC proposal</a:t>
            </a:r>
            <a:br>
              <a:rPr lang="en-US" altLang="ja-JP" sz="3200" dirty="0" smtClean="0">
                <a:solidFill>
                  <a:schemeClr val="accent1"/>
                </a:solidFill>
              </a:rPr>
            </a:br>
            <a:r>
              <a:rPr lang="en-US" altLang="ja-JP" sz="3200" dirty="0" smtClean="0">
                <a:solidFill>
                  <a:schemeClr val="accent1"/>
                </a:solidFill>
              </a:rPr>
              <a:t>πN</a:t>
            </a:r>
            <a:r>
              <a:rPr lang="ja-JP" altLang="en-US" sz="3200" dirty="0" smtClean="0">
                <a:solidFill>
                  <a:schemeClr val="accent1"/>
                </a:solidFill>
              </a:rPr>
              <a:t> </a:t>
            </a:r>
            <a:r>
              <a:rPr lang="en-US" altLang="ja-JP" sz="3200" dirty="0">
                <a:solidFill>
                  <a:schemeClr val="accent1"/>
                </a:solidFill>
                <a:sym typeface="Wingdings" pitchFamily="2" charset="2"/>
              </a:rPr>
              <a:t> </a:t>
            </a:r>
            <a:r>
              <a:rPr lang="en-US" altLang="ja-JP" sz="3200" dirty="0" smtClean="0">
                <a:solidFill>
                  <a:schemeClr val="accent1"/>
                </a:solidFill>
                <a:sym typeface="Wingdings" pitchFamily="2" charset="2"/>
              </a:rPr>
              <a:t>ππN </a:t>
            </a:r>
            <a:r>
              <a:rPr lang="en-US" altLang="ja-JP" sz="3200" dirty="0">
                <a:solidFill>
                  <a:schemeClr val="accent1"/>
                </a:solidFill>
                <a:sym typeface="Wingdings" pitchFamily="2" charset="2"/>
              </a:rPr>
              <a:t>in high-mass N* </a:t>
            </a:r>
            <a:r>
              <a:rPr lang="en-US" altLang="ja-JP" sz="3200" dirty="0" smtClean="0">
                <a:solidFill>
                  <a:schemeClr val="accent1"/>
                </a:solidFill>
                <a:sym typeface="Wingdings" pitchFamily="2" charset="2"/>
              </a:rPr>
              <a:t>region</a:t>
            </a:r>
            <a:br>
              <a:rPr lang="en-US" altLang="ja-JP" sz="3200" dirty="0" smtClean="0">
                <a:solidFill>
                  <a:schemeClr val="accent1"/>
                </a:solidFill>
                <a:sym typeface="Wingdings" pitchFamily="2" charset="2"/>
              </a:rPr>
            </a:br>
            <a:r>
              <a:rPr lang="en-US" altLang="ja-JP" sz="3200" dirty="0">
                <a:solidFill>
                  <a:schemeClr val="accent1"/>
                </a:solidFill>
                <a:sym typeface="Wingdings" pitchFamily="2" charset="2"/>
              </a:rPr>
              <a:t>(K. Hicks, K. Imai et al.)</a:t>
            </a:r>
            <a:br>
              <a:rPr lang="en-US" altLang="ja-JP" sz="3200" dirty="0">
                <a:solidFill>
                  <a:schemeClr val="accent1"/>
                </a:solidFill>
                <a:sym typeface="Wingdings" pitchFamily="2" charset="2"/>
              </a:rPr>
            </a:b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4" name="テキスト ボックス 5"/>
          <p:cNvSpPr txBox="1"/>
          <p:nvPr/>
        </p:nvSpPr>
        <p:spPr>
          <a:xfrm>
            <a:off x="815008" y="2154702"/>
            <a:ext cx="773209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FF"/>
              </a:buClr>
            </a:pPr>
            <a:r>
              <a:rPr kumimoji="1" lang="en-US" altLang="ja-JP" sz="2000" dirty="0" smtClean="0">
                <a:sym typeface="Wingdings" pitchFamily="2" charset="2"/>
              </a:rPr>
              <a:t>  </a:t>
            </a:r>
            <a:r>
              <a:rPr kumimoji="1" lang="en-US" altLang="ja-JP" sz="2000" dirty="0">
                <a:solidFill>
                  <a:srgbClr val="000000"/>
                </a:solidFill>
              </a:rPr>
              <a:t>There is </a:t>
            </a:r>
            <a:r>
              <a:rPr kumimoji="1" lang="en-US" altLang="ja-JP" sz="2000" i="1" dirty="0">
                <a:solidFill>
                  <a:srgbClr val="FF0000"/>
                </a:solidFill>
              </a:rPr>
              <a:t>NO</a:t>
            </a:r>
            <a:r>
              <a:rPr kumimoji="1" lang="en-US" altLang="ja-JP" sz="2000" dirty="0">
                <a:solidFill>
                  <a:srgbClr val="000000"/>
                </a:solidFill>
              </a:rPr>
              <a:t> practical data that can be used for testing models</a:t>
            </a:r>
          </a:p>
          <a:p>
            <a:pPr>
              <a:buClr>
                <a:srgbClr val="0000FF"/>
              </a:buClr>
            </a:pPr>
            <a:r>
              <a:rPr kumimoji="1" lang="en-US" altLang="ja-JP" sz="2000" dirty="0"/>
              <a:t>       for </a:t>
            </a:r>
            <a:r>
              <a:rPr lang="en-US" altLang="ja-JP" sz="2000" dirty="0">
                <a:solidFill>
                  <a:srgbClr val="000000"/>
                </a:solidFill>
              </a:rPr>
              <a:t>πN</a:t>
            </a:r>
            <a:r>
              <a:rPr lang="ja-JP" altLang="en-US" sz="2000" dirty="0">
                <a:solidFill>
                  <a:srgbClr val="000000"/>
                </a:solidFill>
              </a:rPr>
              <a:t> </a:t>
            </a:r>
            <a:r>
              <a:rPr lang="en-US" altLang="ja-JP" sz="2000" dirty="0">
                <a:solidFill>
                  <a:srgbClr val="000000"/>
                </a:solidFill>
                <a:sym typeface="Wingdings" pitchFamily="2" charset="2"/>
              </a:rPr>
              <a:t> ππN</a:t>
            </a:r>
            <a:r>
              <a:rPr lang="en-US" altLang="ja-JP" sz="2000" dirty="0">
                <a:solidFill>
                  <a:srgbClr val="000000"/>
                </a:solidFill>
              </a:rPr>
              <a:t>  </a:t>
            </a:r>
            <a:r>
              <a:rPr lang="en-US" altLang="ja-JP" sz="2000" dirty="0"/>
              <a:t>above W &gt; 1.5 </a:t>
            </a:r>
            <a:r>
              <a:rPr lang="en-US" altLang="ja-JP" sz="2000" dirty="0" err="1"/>
              <a:t>GeV</a:t>
            </a:r>
            <a:r>
              <a:rPr kumimoji="1" lang="en-US" altLang="ja-JP" sz="2000" dirty="0"/>
              <a:t>.</a:t>
            </a:r>
          </a:p>
          <a:p>
            <a:pPr>
              <a:buClr>
                <a:srgbClr val="0000FF"/>
              </a:buClr>
            </a:pPr>
            <a:endParaRPr lang="en-US" altLang="ja-JP" sz="2000" dirty="0">
              <a:sym typeface="Wingdings" pitchFamily="2" charset="2"/>
            </a:endParaRPr>
          </a:p>
          <a:p>
            <a:pPr>
              <a:buClr>
                <a:srgbClr val="0000FF"/>
              </a:buClr>
            </a:pPr>
            <a:r>
              <a:rPr kumimoji="1" lang="en-US" altLang="ja-JP" sz="2000" dirty="0">
                <a:sym typeface="Wingdings" pitchFamily="2" charset="2"/>
              </a:rPr>
              <a:t> </a:t>
            </a:r>
            <a:r>
              <a:rPr kumimoji="1" lang="en-US" altLang="ja-JP" sz="2000" dirty="0"/>
              <a:t> </a:t>
            </a:r>
            <a:r>
              <a:rPr kumimoji="1" lang="en-US" altLang="ja-JP" sz="2000" dirty="0" smtClean="0"/>
              <a:t>For </a:t>
            </a:r>
            <a:r>
              <a:rPr kumimoji="1" lang="en-US" altLang="ja-JP" sz="2000" dirty="0"/>
              <a:t>W &gt; 1.5 </a:t>
            </a:r>
            <a:r>
              <a:rPr kumimoji="1" lang="en-US" altLang="ja-JP" sz="2000" dirty="0" err="1"/>
              <a:t>GeV</a:t>
            </a:r>
            <a:r>
              <a:rPr kumimoji="1" lang="en-US" altLang="ja-JP" sz="2000" dirty="0"/>
              <a:t>, </a:t>
            </a:r>
            <a:r>
              <a:rPr lang="en-US" altLang="ja-JP" sz="2000" dirty="0"/>
              <a:t>πN</a:t>
            </a:r>
            <a:r>
              <a:rPr lang="ja-JP" altLang="en-US" sz="2000" dirty="0"/>
              <a:t> </a:t>
            </a:r>
            <a:r>
              <a:rPr lang="en-US" altLang="ja-JP" sz="2000" dirty="0">
                <a:sym typeface="Wingdings" pitchFamily="2" charset="2"/>
              </a:rPr>
              <a:t> ππN</a:t>
            </a:r>
            <a:r>
              <a:rPr lang="ja-JP" altLang="en-US" sz="2000" dirty="0">
                <a:sym typeface="Wingdings" pitchFamily="2" charset="2"/>
              </a:rPr>
              <a:t> </a:t>
            </a:r>
            <a:r>
              <a:rPr lang="en-US" altLang="ja-JP" sz="2000" dirty="0">
                <a:sym typeface="Wingdings" pitchFamily="2" charset="2"/>
              </a:rPr>
              <a:t>becomes the </a:t>
            </a:r>
            <a:r>
              <a:rPr lang="en-US" altLang="ja-JP" sz="2000" dirty="0">
                <a:solidFill>
                  <a:srgbClr val="FF0000"/>
                </a:solidFill>
                <a:sym typeface="Wingdings" pitchFamily="2" charset="2"/>
              </a:rPr>
              <a:t>dominant</a:t>
            </a:r>
            <a:r>
              <a:rPr lang="en-US" altLang="ja-JP" sz="2000" dirty="0">
                <a:sym typeface="Wingdings" pitchFamily="2" charset="2"/>
              </a:rPr>
              <a:t> process of</a:t>
            </a:r>
          </a:p>
          <a:p>
            <a:pPr>
              <a:buClr>
                <a:srgbClr val="0000FF"/>
              </a:buClr>
            </a:pPr>
            <a:r>
              <a:rPr lang="en-US" altLang="ja-JP" sz="2000" dirty="0">
                <a:sym typeface="Wingdings" pitchFamily="2" charset="2"/>
              </a:rPr>
              <a:t>      the </a:t>
            </a:r>
            <a:r>
              <a:rPr lang="en-US" altLang="ja-JP" sz="2000" dirty="0"/>
              <a:t>π</a:t>
            </a:r>
            <a:r>
              <a:rPr lang="en-US" altLang="ja-JP" sz="2000" dirty="0">
                <a:sym typeface="Wingdings" pitchFamily="2" charset="2"/>
              </a:rPr>
              <a:t>N reactions.  (same applied to </a:t>
            </a:r>
            <a:r>
              <a:rPr lang="en-US" altLang="ja-JP" sz="2000" dirty="0">
                <a:latin typeface="Symbol" charset="2"/>
                <a:cs typeface="Symbol" charset="2"/>
                <a:sym typeface="Wingdings" pitchFamily="2" charset="2"/>
              </a:rPr>
              <a:t>n</a:t>
            </a:r>
            <a:r>
              <a:rPr lang="en-US" altLang="ja-JP" sz="2000" dirty="0">
                <a:cs typeface="Symbol" charset="2"/>
                <a:sym typeface="Wingdings" pitchFamily="2" charset="2"/>
              </a:rPr>
              <a:t>-scattering)</a:t>
            </a:r>
            <a:endParaRPr lang="en-US" altLang="ja-JP" sz="2000" dirty="0">
              <a:sym typeface="Wingdings" pitchFamily="2" charset="2"/>
            </a:endParaRPr>
          </a:p>
          <a:p>
            <a:pPr>
              <a:buClr>
                <a:srgbClr val="0000FF"/>
              </a:buClr>
            </a:pPr>
            <a:endParaRPr lang="en-US" altLang="ja-JP" sz="2000" dirty="0" smtClean="0">
              <a:sym typeface="Wingdings" pitchFamily="2" charset="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82700" y="4165600"/>
            <a:ext cx="6345958" cy="8771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000" dirty="0" smtClean="0">
                <a:solidFill>
                  <a:srgbClr val="000000"/>
                </a:solidFill>
              </a:rPr>
              <a:t>Model for </a:t>
            </a:r>
            <a:r>
              <a:rPr lang="en-US" altLang="ja-JP" sz="2000" dirty="0" err="1" smtClean="0">
                <a:solidFill>
                  <a:srgbClr val="000000"/>
                </a:solidFill>
                <a:latin typeface="Symbol" charset="2"/>
                <a:cs typeface="Symbol" charset="2"/>
              </a:rPr>
              <a:t>nN</a:t>
            </a:r>
            <a:r>
              <a:rPr lang="ja-JP" altLang="en-US" sz="2000" dirty="0" smtClean="0">
                <a:solidFill>
                  <a:srgbClr val="000000"/>
                </a:solidFill>
              </a:rPr>
              <a:t> </a:t>
            </a:r>
            <a:r>
              <a:rPr lang="en-US" altLang="ja-JP" sz="2000" dirty="0">
                <a:solidFill>
                  <a:srgbClr val="000000"/>
                </a:solidFill>
                <a:sym typeface="Wingdings" pitchFamily="2" charset="2"/>
              </a:rPr>
              <a:t> ππN </a:t>
            </a:r>
            <a:r>
              <a:rPr lang="en-US" altLang="ja-JP" sz="2000" dirty="0" smtClean="0">
                <a:solidFill>
                  <a:srgbClr val="000000"/>
                </a:solidFill>
                <a:sym typeface="Wingdings" pitchFamily="2" charset="2"/>
              </a:rPr>
              <a:t> will be </a:t>
            </a:r>
            <a:r>
              <a:rPr lang="en-US" altLang="ja-JP" sz="2000" dirty="0" err="1" smtClean="0">
                <a:solidFill>
                  <a:srgbClr val="000000"/>
                </a:solidFill>
                <a:sym typeface="Wingdings" pitchFamily="2" charset="2"/>
              </a:rPr>
              <a:t>essetial</a:t>
            </a:r>
            <a:r>
              <a:rPr lang="en-US" altLang="ja-JP" sz="2000" dirty="0" smtClean="0">
                <a:solidFill>
                  <a:srgbClr val="000000"/>
                </a:solidFill>
                <a:sym typeface="Wingdings" pitchFamily="2" charset="2"/>
              </a:rPr>
              <a:t> piece in MC</a:t>
            </a:r>
          </a:p>
          <a:p>
            <a:pPr>
              <a:lnSpc>
                <a:spcPct val="130000"/>
              </a:lnSpc>
            </a:pPr>
            <a:r>
              <a:rPr lang="en-US" altLang="ja-JP" sz="2000" dirty="0">
                <a:solidFill>
                  <a:schemeClr val="accent2"/>
                </a:solidFill>
              </a:rPr>
              <a:t>πN</a:t>
            </a:r>
            <a:r>
              <a:rPr lang="ja-JP" altLang="en-US" sz="2000" dirty="0">
                <a:solidFill>
                  <a:schemeClr val="accent2"/>
                </a:solidFill>
              </a:rPr>
              <a:t> </a:t>
            </a:r>
            <a:r>
              <a:rPr lang="en-US" altLang="ja-JP" sz="2000" dirty="0">
                <a:solidFill>
                  <a:schemeClr val="accent2"/>
                </a:solidFill>
                <a:sym typeface="Wingdings" pitchFamily="2" charset="2"/>
              </a:rPr>
              <a:t> ππN </a:t>
            </a:r>
            <a:r>
              <a:rPr lang="en-US" altLang="ja-JP" sz="2000" dirty="0" smtClean="0">
                <a:solidFill>
                  <a:schemeClr val="accent2"/>
                </a:solidFill>
                <a:sym typeface="Wingdings" pitchFamily="2" charset="2"/>
              </a:rPr>
              <a:t>data are essential to develop </a:t>
            </a:r>
            <a:r>
              <a:rPr lang="en-US" altLang="ja-JP" sz="2000" dirty="0" err="1">
                <a:solidFill>
                  <a:schemeClr val="accent2"/>
                </a:solidFill>
                <a:latin typeface="Symbol" charset="2"/>
                <a:cs typeface="Symbol" charset="2"/>
              </a:rPr>
              <a:t>nN</a:t>
            </a:r>
            <a:r>
              <a:rPr lang="ja-JP" altLang="en-US" sz="2000" dirty="0">
                <a:solidFill>
                  <a:schemeClr val="accent2"/>
                </a:solidFill>
              </a:rPr>
              <a:t> </a:t>
            </a:r>
            <a:r>
              <a:rPr lang="en-US" altLang="ja-JP" sz="2000" dirty="0">
                <a:solidFill>
                  <a:schemeClr val="accent2"/>
                </a:solidFill>
                <a:sym typeface="Wingdings" pitchFamily="2" charset="2"/>
              </a:rPr>
              <a:t> ππN </a:t>
            </a:r>
            <a:r>
              <a:rPr lang="en-US" altLang="ja-JP" sz="2000" dirty="0" smtClean="0">
                <a:solidFill>
                  <a:schemeClr val="accent2"/>
                </a:solidFill>
                <a:sym typeface="Wingdings" pitchFamily="2" charset="2"/>
              </a:rPr>
              <a:t> model </a:t>
            </a:r>
            <a:endParaRPr lang="en-US" sz="2000" dirty="0">
              <a:solidFill>
                <a:schemeClr val="accent2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17800" y="5588000"/>
            <a:ext cx="38951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/>
              <a:t>Please support the proposal !</a:t>
            </a:r>
            <a:endParaRPr lang="en-US" sz="2400" i="1" dirty="0"/>
          </a:p>
        </p:txBody>
      </p:sp>
    </p:spTree>
    <p:extLst>
      <p:ext uri="{BB962C8B-B14F-4D97-AF65-F5344CB8AC3E}">
        <p14:creationId xmlns:p14="http://schemas.microsoft.com/office/powerpoint/2010/main" val="32155456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4F81BD"/>
                </a:solidFill>
              </a:rPr>
              <a:t>F</a:t>
            </a:r>
            <a:r>
              <a:rPr lang="en-US" baseline="-25000" dirty="0" smtClean="0">
                <a:solidFill>
                  <a:srgbClr val="4F81BD"/>
                </a:solidFill>
              </a:rPr>
              <a:t>2</a:t>
            </a:r>
            <a:r>
              <a:rPr lang="en-US" dirty="0" smtClean="0">
                <a:solidFill>
                  <a:srgbClr val="4F81BD"/>
                </a:solidFill>
              </a:rPr>
              <a:t> from RS model</a:t>
            </a:r>
            <a:endParaRPr lang="en-US" dirty="0">
              <a:solidFill>
                <a:srgbClr val="4F81BD"/>
              </a:solidFill>
            </a:endParaRPr>
          </a:p>
        </p:txBody>
      </p:sp>
      <p:pic>
        <p:nvPicPr>
          <p:cNvPr id="4" name="Content Placeholder 3" descr="f2.eps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35" t="45177" r="7150" b="3753"/>
          <a:stretch/>
        </p:blipFill>
        <p:spPr>
          <a:xfrm>
            <a:off x="1925514" y="1866900"/>
            <a:ext cx="5415086" cy="4089401"/>
          </a:xfrm>
        </p:spPr>
      </p:pic>
    </p:spTree>
    <p:extLst>
      <p:ext uri="{BB962C8B-B14F-4D97-AF65-F5344CB8AC3E}">
        <p14:creationId xmlns:p14="http://schemas.microsoft.com/office/powerpoint/2010/main" val="25820393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4F81BD"/>
                </a:solidFill>
              </a:rPr>
              <a:t>F</a:t>
            </a:r>
            <a:r>
              <a:rPr lang="en-US" baseline="-25000" dirty="0">
                <a:solidFill>
                  <a:srgbClr val="4F81BD"/>
                </a:solidFill>
              </a:rPr>
              <a:t>2</a:t>
            </a:r>
            <a:r>
              <a:rPr lang="en-US" dirty="0">
                <a:solidFill>
                  <a:srgbClr val="4F81BD"/>
                </a:solidFill>
              </a:rPr>
              <a:t> from RS model</a:t>
            </a:r>
            <a:endParaRPr lang="en-US" dirty="0"/>
          </a:p>
        </p:txBody>
      </p:sp>
      <p:pic>
        <p:nvPicPr>
          <p:cNvPr id="4" name="Content Placeholder 3" descr="f2 (dragged).pdf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34" t="46580" r="6061"/>
          <a:stretch/>
        </p:blipFill>
        <p:spPr>
          <a:xfrm>
            <a:off x="1581438" y="1612900"/>
            <a:ext cx="5784562" cy="4513263"/>
          </a:xfrm>
        </p:spPr>
      </p:pic>
    </p:spTree>
    <p:extLst>
      <p:ext uri="{BB962C8B-B14F-4D97-AF65-F5344CB8AC3E}">
        <p14:creationId xmlns:p14="http://schemas.microsoft.com/office/powerpoint/2010/main" val="34199172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0" y="2704"/>
            <a:ext cx="91440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3200" dirty="0" smtClean="0">
                <a:solidFill>
                  <a:srgbClr val="0000FF"/>
                </a:solidFill>
                <a:latin typeface="Arial Black" pitchFamily="34" charset="0"/>
              </a:rPr>
              <a:t>Spectrum of N* resonances</a:t>
            </a: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087" y="1383494"/>
            <a:ext cx="7511825" cy="5258278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-5400000">
            <a:off x="-626817" y="3458365"/>
            <a:ext cx="2585745" cy="414535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2979878" y="1011137"/>
            <a:ext cx="38690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 smtClean="0"/>
              <a:t>Real parts of N* pole </a:t>
            </a:r>
            <a:r>
              <a:rPr lang="en-US" altLang="ja-JP" sz="2400" b="1" dirty="0" smtClean="0"/>
              <a:t>value</a:t>
            </a:r>
            <a:r>
              <a:rPr kumimoji="1" lang="en-US" altLang="ja-JP" sz="2400" b="1" dirty="0" smtClean="0"/>
              <a:t>s  </a:t>
            </a:r>
            <a:endParaRPr kumimoji="1" lang="ja-JP" altLang="en-US" sz="2400" b="1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4424184" y="6334581"/>
            <a:ext cx="8114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b="1" i="1" dirty="0" smtClean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altLang="ja-JP" sz="2400" b="1" i="1" baseline="-25000" dirty="0" smtClean="0">
                <a:latin typeface="Times New Roman" pitchFamily="18" charset="0"/>
                <a:cs typeface="Times New Roman" pitchFamily="18" charset="0"/>
              </a:rPr>
              <a:t>2I 2J</a:t>
            </a:r>
            <a:endParaRPr kumimoji="1" lang="ja-JP" altLang="en-US" sz="2400" b="1" i="1" baseline="-25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表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4342212"/>
              </p:ext>
            </p:extLst>
          </p:nvPr>
        </p:nvGraphicFramePr>
        <p:xfrm>
          <a:off x="6516216" y="5051452"/>
          <a:ext cx="2497831" cy="82296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{5940675A-B579-460E-94D1-54222C63F5DA}</a:tableStyleId>
              </a:tblPr>
              <a:tblGrid>
                <a:gridCol w="1205849"/>
                <a:gridCol w="720434"/>
                <a:gridCol w="571548"/>
              </a:tblGrid>
              <a:tr h="274320">
                <a:tc>
                  <a:txBody>
                    <a:bodyPr/>
                    <a:lstStyle/>
                    <a:p>
                      <a:pPr algn="ctr"/>
                      <a:endParaRPr kumimoji="1" lang="ja-JP" altLang="en-US" sz="12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b="1" dirty="0" smtClean="0"/>
                        <a:t>PDG</a:t>
                      </a:r>
                      <a:endParaRPr kumimoji="1" lang="ja-JP" altLang="en-US" sz="12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b="1" dirty="0" smtClean="0"/>
                        <a:t>Ours</a:t>
                      </a:r>
                      <a:endParaRPr kumimoji="1" lang="ja-JP" altLang="en-US" sz="12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138824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b="1" dirty="0" smtClean="0"/>
                        <a:t>N* with 3*,</a:t>
                      </a:r>
                      <a:r>
                        <a:rPr kumimoji="1" lang="en-US" altLang="ja-JP" sz="1200" b="1" baseline="0" dirty="0" smtClean="0"/>
                        <a:t> 4*</a:t>
                      </a:r>
                      <a:endParaRPr kumimoji="1" lang="ja-JP" altLang="en-US" sz="12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b="1" dirty="0" smtClean="0"/>
                        <a:t>18</a:t>
                      </a:r>
                      <a:endParaRPr kumimoji="1" lang="ja-JP" altLang="en-US" sz="12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kumimoji="1" lang="en-US" altLang="ja-JP" sz="1200" b="1" dirty="0" smtClean="0"/>
                        <a:t>16</a:t>
                      </a:r>
                      <a:endParaRPr kumimoji="1" lang="ja-JP" altLang="en-US" sz="12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138824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b="1" dirty="0" smtClean="0"/>
                        <a:t>N* with 1*, 2*</a:t>
                      </a:r>
                      <a:endParaRPr kumimoji="1" lang="ja-JP" altLang="en-US" sz="12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b="1" dirty="0" smtClean="0"/>
                        <a:t>5</a:t>
                      </a:r>
                      <a:endParaRPr kumimoji="1" lang="ja-JP" altLang="en-US" sz="12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kumimoji="1" lang="ja-JP" altLang="en-US" sz="12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pSp>
        <p:nvGrpSpPr>
          <p:cNvPr id="19" name="グループ化 18"/>
          <p:cNvGrpSpPr/>
          <p:nvPr/>
        </p:nvGrpSpPr>
        <p:grpSpPr>
          <a:xfrm>
            <a:off x="1979712" y="4812382"/>
            <a:ext cx="1296144" cy="972736"/>
            <a:chOff x="1475656" y="4742264"/>
            <a:chExt cx="1296144" cy="972736"/>
          </a:xfrm>
        </p:grpSpPr>
        <p:sp>
          <p:nvSpPr>
            <p:cNvPr id="11" name="正方形/長方形 10"/>
            <p:cNvSpPr/>
            <p:nvPr/>
          </p:nvSpPr>
          <p:spPr>
            <a:xfrm>
              <a:off x="1603748" y="5019263"/>
              <a:ext cx="360040" cy="216024"/>
            </a:xfrm>
            <a:prstGeom prst="rect">
              <a:avLst/>
            </a:prstGeom>
            <a:solidFill>
              <a:srgbClr val="9999F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 smtClean="0"/>
            </a:p>
          </p:txBody>
        </p:sp>
        <p:sp>
          <p:nvSpPr>
            <p:cNvPr id="13" name="正方形/長方形 12"/>
            <p:cNvSpPr/>
            <p:nvPr/>
          </p:nvSpPr>
          <p:spPr>
            <a:xfrm>
              <a:off x="1605422" y="5392814"/>
              <a:ext cx="360040" cy="216024"/>
            </a:xfrm>
            <a:prstGeom prst="rect">
              <a:avLst/>
            </a:prstGeom>
            <a:solidFill>
              <a:srgbClr val="E4B398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 smtClean="0"/>
            </a:p>
          </p:txBody>
        </p:sp>
        <p:sp>
          <p:nvSpPr>
            <p:cNvPr id="12" name="テキスト ボックス 11"/>
            <p:cNvSpPr txBox="1"/>
            <p:nvPr/>
          </p:nvSpPr>
          <p:spPr>
            <a:xfrm>
              <a:off x="2066158" y="5024209"/>
              <a:ext cx="70564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200" b="1" dirty="0" smtClean="0"/>
                <a:t>PDG 4*</a:t>
              </a:r>
              <a:endParaRPr kumimoji="1" lang="ja-JP" altLang="en-US" sz="1200" b="1" dirty="0"/>
            </a:p>
          </p:txBody>
        </p:sp>
        <p:sp>
          <p:nvSpPr>
            <p:cNvPr id="15" name="テキスト ボックス 14"/>
            <p:cNvSpPr txBox="1"/>
            <p:nvPr/>
          </p:nvSpPr>
          <p:spPr>
            <a:xfrm>
              <a:off x="2066158" y="5384249"/>
              <a:ext cx="70564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200" b="1" dirty="0" smtClean="0"/>
                <a:t>PDG 3*</a:t>
              </a:r>
              <a:endParaRPr kumimoji="1" lang="ja-JP" altLang="en-US" sz="1200" b="1" dirty="0"/>
            </a:p>
          </p:txBody>
        </p:sp>
        <p:cxnSp>
          <p:nvCxnSpPr>
            <p:cNvPr id="16" name="直線コネクタ 15"/>
            <p:cNvCxnSpPr/>
            <p:nvPr/>
          </p:nvCxnSpPr>
          <p:spPr>
            <a:xfrm>
              <a:off x="1605422" y="4869160"/>
              <a:ext cx="360040" cy="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テキスト ボックス 16"/>
            <p:cNvSpPr txBox="1"/>
            <p:nvPr/>
          </p:nvSpPr>
          <p:spPr>
            <a:xfrm>
              <a:off x="2082232" y="4742264"/>
              <a:ext cx="54373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200" b="1" dirty="0" smtClean="0"/>
                <a:t>Ours</a:t>
              </a:r>
              <a:endParaRPr kumimoji="1" lang="ja-JP" altLang="en-US" sz="1200" b="1" dirty="0"/>
            </a:p>
          </p:txBody>
        </p:sp>
        <p:sp>
          <p:nvSpPr>
            <p:cNvPr id="18" name="正方形/長方形 17"/>
            <p:cNvSpPr/>
            <p:nvPr/>
          </p:nvSpPr>
          <p:spPr>
            <a:xfrm>
              <a:off x="1475656" y="4742264"/>
              <a:ext cx="1296144" cy="972736"/>
            </a:xfrm>
            <a:prstGeom prst="rect">
              <a:avLst/>
            </a:prstGeom>
            <a:noFill/>
            <a:ln w="952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 smtClean="0"/>
            </a:p>
          </p:txBody>
        </p:sp>
      </p:grpSp>
      <p:sp>
        <p:nvSpPr>
          <p:cNvPr id="20" name="テキスト ボックス 19"/>
          <p:cNvSpPr txBox="1"/>
          <p:nvPr/>
        </p:nvSpPr>
        <p:spPr>
          <a:xfrm>
            <a:off x="5943600" y="685800"/>
            <a:ext cx="324268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b="1" dirty="0" smtClean="0">
                <a:solidFill>
                  <a:srgbClr val="FF0000"/>
                </a:solidFill>
              </a:rPr>
              <a:t>Kamano, Nakamura, Lee, Sato </a:t>
            </a:r>
            <a:r>
              <a:rPr lang="en-US" altLang="ja-JP" sz="1600" b="1" dirty="0" smtClean="0">
                <a:solidFill>
                  <a:srgbClr val="FF0000"/>
                </a:solidFill>
              </a:rPr>
              <a:t>,2012</a:t>
            </a:r>
            <a:endParaRPr kumimoji="1" lang="ja-JP" altLang="en-US" sz="1600" b="1" dirty="0">
              <a:solidFill>
                <a:srgbClr val="FF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969942" y="732345"/>
            <a:ext cx="3159718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585131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1752600" y="4229100"/>
            <a:ext cx="149718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Near detector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Far detector </a:t>
            </a:r>
            <a:endParaRPr lang="en-US" dirty="0"/>
          </a:p>
        </p:txBody>
      </p:sp>
      <p:sp>
        <p:nvSpPr>
          <p:cNvPr id="14" name="Up-Down Arrow 13"/>
          <p:cNvSpPr/>
          <p:nvPr/>
        </p:nvSpPr>
        <p:spPr>
          <a:xfrm>
            <a:off x="2424287" y="4571309"/>
            <a:ext cx="355600" cy="546100"/>
          </a:xfrm>
          <a:prstGeom prst="upDownArrow">
            <a:avLst>
              <a:gd name="adj1" fmla="val 13312"/>
              <a:gd name="adj2" fmla="val 42138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3441700" y="4699000"/>
            <a:ext cx="36896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Comparison </a:t>
            </a:r>
            <a:r>
              <a:rPr lang="en-US" dirty="0" smtClean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dirty="0">
                <a:sym typeface="Wingdings"/>
              </a:rPr>
              <a:t> </a:t>
            </a:r>
            <a:r>
              <a:rPr lang="en-US" dirty="0" smtClean="0">
                <a:sym typeface="Wingdings"/>
              </a:rPr>
              <a:t>oscillation  </a:t>
            </a:r>
            <a:r>
              <a:rPr lang="en-US" dirty="0" smtClean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dirty="0">
                <a:sym typeface="Wingdings"/>
              </a:rPr>
              <a:t> </a:t>
            </a:r>
            <a:r>
              <a:rPr lang="en-US" dirty="0" smtClean="0">
                <a:sym typeface="Wingdings"/>
              </a:rPr>
              <a:t> </a:t>
            </a:r>
            <a:r>
              <a:rPr lang="en-US" dirty="0" smtClean="0">
                <a:latin typeface="Symbol" charset="2"/>
                <a:cs typeface="Symbol" charset="2"/>
                <a:sym typeface="Wingdings"/>
              </a:rPr>
              <a:t>q, D</a:t>
            </a:r>
            <a:r>
              <a:rPr lang="en-US" i="1" dirty="0" smtClean="0">
                <a:latin typeface="Times"/>
                <a:cs typeface="Times"/>
                <a:sym typeface="Wingdings"/>
              </a:rPr>
              <a:t>m</a:t>
            </a:r>
            <a:r>
              <a:rPr lang="en-US" i="1" baseline="30000" dirty="0" smtClean="0">
                <a:latin typeface="Times"/>
                <a:cs typeface="Times"/>
                <a:sym typeface="Wingdings"/>
              </a:rPr>
              <a:t>2</a:t>
            </a:r>
            <a:r>
              <a:rPr lang="en-US" dirty="0" smtClean="0">
                <a:latin typeface="Symbol" charset="2"/>
                <a:cs typeface="Symbol" charset="2"/>
                <a:sym typeface="Wingdings"/>
              </a:rPr>
              <a:t> </a:t>
            </a:r>
            <a:r>
              <a:rPr lang="en-US" dirty="0" smtClean="0">
                <a:sym typeface="Wingdings"/>
              </a:rPr>
              <a:t> 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532"/>
            <a:ext cx="8229600" cy="1143000"/>
          </a:xfrm>
        </p:spPr>
        <p:txBody>
          <a:bodyPr>
            <a:noAutofit/>
          </a:bodyPr>
          <a:lstStyle/>
          <a:p>
            <a:r>
              <a:rPr lang="en-US" sz="3600" i="1" dirty="0" smtClean="0">
                <a:solidFill>
                  <a:schemeClr val="accent1"/>
                </a:solidFill>
                <a:latin typeface="Symbol" charset="2"/>
                <a:cs typeface="Symbol" charset="2"/>
              </a:rPr>
              <a:t>q</a:t>
            </a:r>
            <a:r>
              <a:rPr lang="en-US" sz="3600" baseline="-25000" dirty="0" smtClean="0">
                <a:solidFill>
                  <a:schemeClr val="accent1"/>
                </a:solidFill>
                <a:latin typeface="Symbol" charset="2"/>
                <a:cs typeface="Symbol" charset="2"/>
              </a:rPr>
              <a:t>13</a:t>
            </a:r>
            <a:r>
              <a:rPr lang="en-US" sz="3600" i="1" baseline="-25000" dirty="0" smtClean="0">
                <a:solidFill>
                  <a:schemeClr val="accent1"/>
                </a:solidFill>
                <a:latin typeface="Symbol" charset="2"/>
                <a:cs typeface="Symbol" charset="2"/>
              </a:rPr>
              <a:t> </a:t>
            </a:r>
            <a:r>
              <a:rPr lang="en-US" sz="3600" dirty="0" smtClean="0">
                <a:solidFill>
                  <a:schemeClr val="accent1"/>
                </a:solidFill>
                <a:latin typeface="Symbol" charset="2"/>
                <a:cs typeface="Symbol" charset="2"/>
              </a:rPr>
              <a:t>≠ 0     </a:t>
            </a:r>
            <a:r>
              <a:rPr lang="en-US" sz="2400" dirty="0" smtClean="0">
                <a:solidFill>
                  <a:schemeClr val="accent1"/>
                </a:solidFill>
                <a:latin typeface="Symbol" charset="2"/>
                <a:cs typeface="Symbol" charset="2"/>
              </a:rPr>
              <a:t>(</a:t>
            </a:r>
            <a:r>
              <a:rPr lang="en-US" sz="2400" dirty="0" err="1" smtClean="0">
                <a:solidFill>
                  <a:schemeClr val="accent1"/>
                </a:solidFill>
                <a:cs typeface="Symbol" charset="2"/>
              </a:rPr>
              <a:t>Daya</a:t>
            </a:r>
            <a:r>
              <a:rPr lang="en-US" sz="2400" dirty="0" smtClean="0">
                <a:solidFill>
                  <a:schemeClr val="accent1"/>
                </a:solidFill>
                <a:cs typeface="Symbol" charset="2"/>
              </a:rPr>
              <a:t>-Bay, RENO, T2K, MINOS, Double-</a:t>
            </a:r>
            <a:r>
              <a:rPr lang="en-US" sz="2400" dirty="0" err="1" smtClean="0">
                <a:solidFill>
                  <a:schemeClr val="accent1"/>
                </a:solidFill>
                <a:cs typeface="Symbol" charset="2"/>
              </a:rPr>
              <a:t>Chooz</a:t>
            </a:r>
            <a:r>
              <a:rPr lang="en-US" sz="2400" dirty="0" smtClean="0">
                <a:solidFill>
                  <a:schemeClr val="accent1"/>
                </a:solidFill>
                <a:cs typeface="Symbol" charset="2"/>
              </a:rPr>
              <a:t>)</a:t>
            </a:r>
            <a:endParaRPr lang="en-US" sz="2400" dirty="0">
              <a:solidFill>
                <a:schemeClr val="accent1"/>
              </a:solidFill>
              <a:latin typeface="Symbol" charset="2"/>
              <a:cs typeface="Symbol" charset="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5542"/>
            <a:ext cx="8229600" cy="45914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400" dirty="0" smtClean="0"/>
              <a:t>Next-generation exp.   </a:t>
            </a:r>
            <a:r>
              <a:rPr lang="en-US" sz="2400" dirty="0" smtClean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sz="2400" dirty="0">
                <a:sym typeface="Wingdings"/>
              </a:rPr>
              <a:t> </a:t>
            </a:r>
            <a:r>
              <a:rPr lang="en-US" sz="2400" dirty="0" smtClean="0">
                <a:sym typeface="Wingdings"/>
              </a:rPr>
              <a:t>  </a:t>
            </a:r>
            <a:r>
              <a:rPr lang="en-US" sz="2400" dirty="0" err="1" smtClean="0">
                <a:sym typeface="Wingdings"/>
              </a:rPr>
              <a:t>leptonic</a:t>
            </a:r>
            <a:r>
              <a:rPr lang="en-US" sz="2400" dirty="0" smtClean="0">
                <a:sym typeface="Wingdings"/>
              </a:rPr>
              <a:t> CP, mass hierarchy</a:t>
            </a:r>
            <a:endParaRPr lang="en-US" sz="2400" dirty="0" smtClean="0"/>
          </a:p>
        </p:txBody>
      </p:sp>
      <p:cxnSp>
        <p:nvCxnSpPr>
          <p:cNvPr id="6" name="Straight Connector 5"/>
          <p:cNvCxnSpPr/>
          <p:nvPr/>
        </p:nvCxnSpPr>
        <p:spPr>
          <a:xfrm flipH="1">
            <a:off x="5671962" y="1364289"/>
            <a:ext cx="223102" cy="30031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1204994" y="2139434"/>
            <a:ext cx="6844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Symbol" charset="2"/>
                <a:cs typeface="Symbol" charset="2"/>
              </a:rPr>
              <a:t>n-</a:t>
            </a:r>
            <a:r>
              <a:rPr lang="en-US" dirty="0" smtClean="0">
                <a:cs typeface="Symbol" charset="2"/>
              </a:rPr>
              <a:t>nucleon (nucleus)  </a:t>
            </a:r>
            <a:r>
              <a:rPr lang="en-US" dirty="0" smtClean="0">
                <a:cs typeface="Symbol" charset="2"/>
              </a:rPr>
              <a:t>scattering needs to be understood more precisely</a:t>
            </a:r>
            <a:endParaRPr lang="en-US" dirty="0">
              <a:latin typeface="Symbol" charset="2"/>
              <a:cs typeface="Symbol" charset="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6000" y="5499100"/>
            <a:ext cx="5582966" cy="7986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dirty="0" smtClean="0"/>
              <a:t>         Wide kinematical region with different characteristic</a:t>
            </a:r>
          </a:p>
          <a:p>
            <a:pPr>
              <a:lnSpc>
                <a:spcPct val="130000"/>
              </a:lnSpc>
            </a:pPr>
            <a:r>
              <a:rPr lang="en-US" dirty="0" smtClean="0">
                <a:latin typeface="Wingdings"/>
                <a:ea typeface="Wingdings"/>
                <a:cs typeface="Wingdings"/>
                <a:sym typeface="Wingdings"/>
              </a:rPr>
              <a:t> </a:t>
            </a:r>
            <a:r>
              <a:rPr lang="en-US" dirty="0" smtClean="0"/>
              <a:t>Combination of different expertise is necessary 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139762" y="5484452"/>
            <a:ext cx="5689478" cy="89255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accent2"/>
                </a:solidFill>
                <a:ea typeface="Wingdings"/>
                <a:cs typeface="Wingdings"/>
                <a:sym typeface="Wingdings"/>
              </a:rPr>
              <a:t>Collaboration at J-PARC Branch of KEK Theory </a:t>
            </a:r>
            <a:r>
              <a:rPr lang="en-US" sz="2000" dirty="0">
                <a:solidFill>
                  <a:schemeClr val="accent2"/>
                </a:solidFill>
                <a:ea typeface="Wingdings"/>
                <a:cs typeface="Wingdings"/>
                <a:sym typeface="Wingdings"/>
              </a:rPr>
              <a:t>C</a:t>
            </a:r>
            <a:r>
              <a:rPr lang="en-US" sz="2000" dirty="0" smtClean="0">
                <a:solidFill>
                  <a:schemeClr val="accent2"/>
                </a:solidFill>
                <a:ea typeface="Wingdings"/>
                <a:cs typeface="Wingdings"/>
                <a:sym typeface="Wingdings"/>
              </a:rPr>
              <a:t>enter</a:t>
            </a:r>
          </a:p>
          <a:p>
            <a:pPr algn="ctr"/>
            <a:r>
              <a:rPr lang="en-US" dirty="0" smtClean="0">
                <a:ea typeface="Wingdings"/>
                <a:cs typeface="Wingdings"/>
                <a:sym typeface="Wingdings"/>
              </a:rPr>
              <a:t>   </a:t>
            </a:r>
          </a:p>
          <a:p>
            <a:pPr algn="ctr"/>
            <a:r>
              <a:rPr lang="en-US" sz="1400" b="1" dirty="0" smtClean="0">
                <a:hlinkClick r:id="rId2"/>
              </a:rPr>
              <a:t>http</a:t>
            </a:r>
            <a:r>
              <a:rPr lang="en-US" sz="1400" b="1" dirty="0">
                <a:hlinkClick r:id="rId2"/>
              </a:rPr>
              <a:t>://j-parc-th.kek.jp/html/English/e-index.html</a:t>
            </a:r>
            <a:r>
              <a:rPr lang="en-US" sz="1400" b="1" dirty="0"/>
              <a:t>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828800" y="3549134"/>
            <a:ext cx="5500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Neutrino flux     </a:t>
            </a:r>
            <a:r>
              <a:rPr lang="en-US" dirty="0" smtClean="0">
                <a:latin typeface="Wingdings"/>
                <a:ea typeface="Wingdings"/>
                <a:cs typeface="Wingdings"/>
                <a:sym typeface="Wingdings"/>
              </a:rPr>
              <a:t></a:t>
            </a:r>
            <a:r>
              <a:rPr lang="en-US" dirty="0">
                <a:sym typeface="Wingdings"/>
              </a:rPr>
              <a:t> </a:t>
            </a:r>
            <a:r>
              <a:rPr lang="en-US" dirty="0" smtClean="0">
                <a:sym typeface="Wingdings"/>
              </a:rPr>
              <a:t>   # of events of </a:t>
            </a:r>
            <a:r>
              <a:rPr lang="en-US" dirty="0">
                <a:latin typeface="Symbol" charset="2"/>
                <a:cs typeface="Symbol" charset="2"/>
              </a:rPr>
              <a:t>n</a:t>
            </a:r>
            <a:r>
              <a:rPr lang="en-US" dirty="0" smtClean="0">
                <a:latin typeface="Symbol" charset="2"/>
                <a:cs typeface="Symbol" charset="2"/>
              </a:rPr>
              <a:t>-</a:t>
            </a:r>
            <a:r>
              <a:rPr lang="en-US" dirty="0" smtClean="0">
                <a:cs typeface="Symbol" charset="2"/>
              </a:rPr>
              <a:t>nucleus interaction 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451100" y="2722602"/>
            <a:ext cx="2451174" cy="7986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dirty="0" smtClean="0">
                <a:solidFill>
                  <a:schemeClr val="accent6"/>
                </a:solidFill>
                <a:latin typeface="Symbol" charset="2"/>
                <a:cs typeface="Symbol" charset="2"/>
              </a:rPr>
              <a:t>n-</a:t>
            </a:r>
            <a:r>
              <a:rPr lang="en-US" dirty="0" smtClean="0">
                <a:solidFill>
                  <a:schemeClr val="accent6"/>
                </a:solidFill>
                <a:cs typeface="Symbol" charset="2"/>
              </a:rPr>
              <a:t>nucleus  cross section</a:t>
            </a:r>
          </a:p>
          <a:p>
            <a:pPr>
              <a:lnSpc>
                <a:spcPct val="130000"/>
              </a:lnSpc>
            </a:pPr>
            <a:r>
              <a:rPr lang="en-US" dirty="0" smtClean="0">
                <a:latin typeface="Wingdings"/>
                <a:ea typeface="Wingdings"/>
                <a:cs typeface="Wingdings"/>
                <a:sym typeface="Wingdings"/>
              </a:rPr>
              <a:t>    </a:t>
            </a:r>
            <a:r>
              <a:rPr lang="en-US" dirty="0" smtClean="0">
                <a:solidFill>
                  <a:schemeClr val="accent3"/>
                </a:solidFill>
                <a:latin typeface="Wingdings"/>
                <a:ea typeface="Wingdings"/>
                <a:cs typeface="Wingdings"/>
                <a:sym typeface="Wingdings"/>
              </a:rPr>
              <a:t></a:t>
            </a:r>
            <a:endParaRPr lang="en-US" dirty="0">
              <a:solidFill>
                <a:schemeClr val="accent3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77249" y="1817578"/>
            <a:ext cx="6844091" cy="3693319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US" altLang="ja-JP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4702" y="1930958"/>
            <a:ext cx="5112414" cy="3623860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11" name="TextBox 10"/>
          <p:cNvSpPr txBox="1"/>
          <p:nvPr/>
        </p:nvSpPr>
        <p:spPr>
          <a:xfrm>
            <a:off x="2361702" y="4706088"/>
            <a:ext cx="595035" cy="43088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200" b="1" dirty="0" smtClean="0">
                <a:solidFill>
                  <a:srgbClr val="0000FF"/>
                </a:solidFill>
              </a:rPr>
              <a:t>LBL</a:t>
            </a:r>
            <a:endParaRPr lang="en-US" sz="22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01842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animBg="1"/>
      <p:bldP spid="15" grpId="0"/>
      <p:bldP spid="4" grpId="0"/>
      <p:bldP spid="7" grpId="0"/>
      <p:bldP spid="10" grpId="0" animBg="1"/>
      <p:bldP spid="8" grpId="0"/>
      <p:bldP spid="12" grpId="0"/>
      <p:bldP spid="5" grpId="0" animBg="1"/>
      <p:bldP spid="11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000" y="147638"/>
            <a:ext cx="8699500" cy="1143000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</a:pPr>
            <a:r>
              <a:rPr lang="en-US" sz="3200" dirty="0" smtClean="0">
                <a:solidFill>
                  <a:schemeClr val="accent1"/>
                </a:solidFill>
              </a:rPr>
              <a:t>SL model applied to </a:t>
            </a:r>
            <a:r>
              <a:rPr lang="en-US" sz="3200" dirty="0" smtClean="0">
                <a:solidFill>
                  <a:schemeClr val="accent1"/>
                </a:solidFill>
                <a:latin typeface="Symbol" charset="2"/>
                <a:cs typeface="Symbol" charset="2"/>
              </a:rPr>
              <a:t>n-</a:t>
            </a:r>
            <a:r>
              <a:rPr lang="en-US" sz="3200" dirty="0" smtClean="0">
                <a:solidFill>
                  <a:schemeClr val="accent1"/>
                </a:solidFill>
                <a:cs typeface="Symbol" charset="2"/>
              </a:rPr>
              <a:t>nucleus scattering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900" y="1384301"/>
            <a:ext cx="2070100" cy="5206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>
                <a:solidFill>
                  <a:schemeClr val="accent6"/>
                </a:solidFill>
              </a:rPr>
              <a:t>1 </a:t>
            </a:r>
            <a:r>
              <a:rPr lang="en-US" sz="2400" dirty="0" smtClean="0">
                <a:solidFill>
                  <a:schemeClr val="accent6"/>
                </a:solidFill>
                <a:latin typeface="Symbol" charset="2"/>
                <a:cs typeface="Symbol" charset="2"/>
              </a:rPr>
              <a:t>p </a:t>
            </a:r>
            <a:r>
              <a:rPr lang="en-US" sz="2400" dirty="0" smtClean="0">
                <a:solidFill>
                  <a:schemeClr val="accent6"/>
                </a:solidFill>
                <a:cs typeface="Symbol" charset="2"/>
              </a:rPr>
              <a:t>production</a:t>
            </a:r>
            <a:endParaRPr lang="en-US" sz="2400" dirty="0">
              <a:solidFill>
                <a:schemeClr val="accent6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700" y="2222500"/>
            <a:ext cx="8028123" cy="4267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029200" y="6019800"/>
            <a:ext cx="34163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Szczerbinska</a:t>
            </a:r>
            <a:r>
              <a:rPr lang="en-US" dirty="0" smtClean="0"/>
              <a:t> et al. (2007)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6762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000" y="147638"/>
            <a:ext cx="8699500" cy="1143000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</a:pPr>
            <a:r>
              <a:rPr lang="en-US" sz="3200" dirty="0" smtClean="0">
                <a:solidFill>
                  <a:schemeClr val="accent1"/>
                </a:solidFill>
              </a:rPr>
              <a:t>SL model applied to </a:t>
            </a:r>
            <a:r>
              <a:rPr lang="en-US" sz="3200" dirty="0" smtClean="0">
                <a:solidFill>
                  <a:schemeClr val="accent1"/>
                </a:solidFill>
                <a:latin typeface="Symbol" charset="2"/>
                <a:cs typeface="Symbol" charset="2"/>
              </a:rPr>
              <a:t>n-</a:t>
            </a:r>
            <a:r>
              <a:rPr lang="en-US" sz="3200" dirty="0" smtClean="0">
                <a:solidFill>
                  <a:schemeClr val="accent1"/>
                </a:solidFill>
                <a:cs typeface="Symbol" charset="2"/>
              </a:rPr>
              <a:t>nucleus scattering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900" y="1384301"/>
            <a:ext cx="2997200" cy="5206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>
                <a:solidFill>
                  <a:schemeClr val="accent6"/>
                </a:solidFill>
              </a:rPr>
              <a:t>coherent </a:t>
            </a:r>
            <a:r>
              <a:rPr lang="en-US" sz="2400" dirty="0" smtClean="0">
                <a:solidFill>
                  <a:schemeClr val="accent6"/>
                </a:solidFill>
                <a:latin typeface="Symbol" charset="2"/>
                <a:cs typeface="Symbol" charset="2"/>
              </a:rPr>
              <a:t>p </a:t>
            </a:r>
            <a:r>
              <a:rPr lang="en-US" sz="2400" dirty="0" smtClean="0">
                <a:solidFill>
                  <a:schemeClr val="accent6"/>
                </a:solidFill>
                <a:cs typeface="Symbol" charset="2"/>
              </a:rPr>
              <a:t>production</a:t>
            </a:r>
            <a:endParaRPr lang="en-US" sz="2400" dirty="0">
              <a:solidFill>
                <a:schemeClr val="accent6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11300" y="2286000"/>
            <a:ext cx="21702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smtClean="0">
                <a:latin typeface="Symbol" charset="2"/>
                <a:cs typeface="Symbol" charset="2"/>
              </a:rPr>
              <a:t>g</a:t>
            </a:r>
            <a:r>
              <a:rPr lang="en-US" sz="2000" dirty="0" smtClean="0">
                <a:latin typeface="Symbol" charset="2"/>
                <a:cs typeface="Symbol" charset="2"/>
              </a:rPr>
              <a:t> + </a:t>
            </a:r>
            <a:r>
              <a:rPr lang="en-US" sz="2000" baseline="30000" dirty="0" smtClean="0">
                <a:latin typeface="Symbol" charset="2"/>
                <a:cs typeface="Symbol" charset="2"/>
              </a:rPr>
              <a:t>12</a:t>
            </a:r>
            <a:r>
              <a:rPr lang="en-US" sz="2000" dirty="0" smtClean="0">
                <a:latin typeface="Times"/>
                <a:cs typeface="Times"/>
              </a:rPr>
              <a:t>C</a:t>
            </a:r>
            <a:r>
              <a:rPr lang="en-US" sz="2000" dirty="0" smtClean="0">
                <a:latin typeface="Calibri"/>
                <a:cs typeface="Calibri"/>
              </a:rPr>
              <a:t> </a:t>
            </a:r>
            <a:r>
              <a:rPr lang="en-US" sz="2000" dirty="0" smtClean="0">
                <a:latin typeface="Symbol" charset="2"/>
                <a:cs typeface="Symbol" charset="2"/>
              </a:rPr>
              <a:t> </a:t>
            </a:r>
            <a:r>
              <a:rPr lang="en-US" sz="1600" dirty="0" smtClean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sz="1600" dirty="0" smtClean="0">
                <a:ea typeface="Wingdings"/>
                <a:cs typeface="Wingdings"/>
                <a:sym typeface="Wingdings"/>
              </a:rPr>
              <a:t>  </a:t>
            </a:r>
            <a:r>
              <a:rPr lang="en-US" sz="2000" i="1" dirty="0" smtClean="0">
                <a:latin typeface="Symbol" charset="2"/>
                <a:ea typeface="Wingdings"/>
                <a:cs typeface="Symbol" charset="2"/>
                <a:sym typeface="Wingdings"/>
              </a:rPr>
              <a:t>p</a:t>
            </a:r>
            <a:r>
              <a:rPr lang="en-US" sz="2000" baseline="30000" dirty="0" smtClean="0">
                <a:latin typeface="Symbol" charset="2"/>
                <a:ea typeface="Wingdings"/>
                <a:cs typeface="Symbol" charset="2"/>
                <a:sym typeface="Wingdings"/>
              </a:rPr>
              <a:t>0 </a:t>
            </a:r>
            <a:r>
              <a:rPr lang="en-US" sz="2000" dirty="0">
                <a:latin typeface="Symbol" charset="2"/>
                <a:cs typeface="Symbol" charset="2"/>
              </a:rPr>
              <a:t>+ </a:t>
            </a:r>
            <a:r>
              <a:rPr lang="en-US" sz="2000" baseline="30000" dirty="0">
                <a:latin typeface="Symbol" charset="2"/>
                <a:cs typeface="Symbol" charset="2"/>
              </a:rPr>
              <a:t>12</a:t>
            </a:r>
            <a:r>
              <a:rPr lang="en-US" sz="2000" dirty="0">
                <a:latin typeface="Times"/>
                <a:cs typeface="Times"/>
              </a:rPr>
              <a:t>C</a:t>
            </a:r>
            <a:r>
              <a:rPr lang="en-US" sz="2000" dirty="0">
                <a:cs typeface="Calibri"/>
              </a:rPr>
              <a:t> </a:t>
            </a:r>
            <a:endParaRPr lang="en-US" sz="2000" dirty="0">
              <a:latin typeface="Symbol" charset="2"/>
              <a:cs typeface="Symbol" charset="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689600" y="2286000"/>
            <a:ext cx="2812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smtClean="0">
                <a:latin typeface="Symbol" charset="2"/>
                <a:cs typeface="Symbol" charset="2"/>
              </a:rPr>
              <a:t>n</a:t>
            </a:r>
            <a:r>
              <a:rPr lang="en-US" sz="2000" i="1" baseline="-25000" dirty="0" smtClean="0">
                <a:latin typeface="Symbol" charset="2"/>
                <a:cs typeface="Symbol" charset="2"/>
              </a:rPr>
              <a:t>m</a:t>
            </a:r>
            <a:r>
              <a:rPr lang="en-US" sz="2000" dirty="0" smtClean="0">
                <a:latin typeface="Symbol" charset="2"/>
                <a:cs typeface="Symbol" charset="2"/>
              </a:rPr>
              <a:t> + </a:t>
            </a:r>
            <a:r>
              <a:rPr lang="en-US" sz="2000" baseline="30000" dirty="0" smtClean="0">
                <a:latin typeface="Symbol" charset="2"/>
                <a:cs typeface="Symbol" charset="2"/>
              </a:rPr>
              <a:t>12</a:t>
            </a:r>
            <a:r>
              <a:rPr lang="en-US" sz="2000" dirty="0" smtClean="0">
                <a:latin typeface="Times"/>
                <a:cs typeface="Times"/>
              </a:rPr>
              <a:t>C</a:t>
            </a:r>
            <a:r>
              <a:rPr lang="en-US" sz="2000" dirty="0" smtClean="0">
                <a:latin typeface="Calibri"/>
                <a:cs typeface="Calibri"/>
              </a:rPr>
              <a:t> </a:t>
            </a:r>
            <a:r>
              <a:rPr lang="en-US" sz="2000" dirty="0" smtClean="0">
                <a:latin typeface="Symbol" charset="2"/>
                <a:cs typeface="Symbol" charset="2"/>
              </a:rPr>
              <a:t> </a:t>
            </a:r>
            <a:r>
              <a:rPr lang="en-US" sz="1600" dirty="0" smtClean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sz="1600" dirty="0" smtClean="0">
                <a:ea typeface="Wingdings"/>
                <a:cs typeface="Wingdings"/>
                <a:sym typeface="Wingdings"/>
              </a:rPr>
              <a:t>  </a:t>
            </a:r>
            <a:r>
              <a:rPr lang="en-US" sz="2000" i="1" dirty="0" smtClean="0">
                <a:latin typeface="Symbol" charset="2"/>
                <a:ea typeface="Wingdings"/>
                <a:cs typeface="Symbol" charset="2"/>
                <a:sym typeface="Wingdings"/>
              </a:rPr>
              <a:t>m</a:t>
            </a:r>
            <a:r>
              <a:rPr lang="en-US" sz="2400" i="1" baseline="30000" dirty="0" smtClean="0">
                <a:latin typeface="Times"/>
                <a:ea typeface="Wingdings"/>
                <a:cs typeface="Times"/>
                <a:sym typeface="Wingdings"/>
              </a:rPr>
              <a:t>-</a:t>
            </a:r>
            <a:r>
              <a:rPr lang="en-US" sz="2000" i="1" dirty="0" smtClean="0">
                <a:latin typeface="Times"/>
                <a:ea typeface="Wingdings"/>
                <a:cs typeface="Times"/>
                <a:sym typeface="Wingdings"/>
              </a:rPr>
              <a:t> +</a:t>
            </a:r>
            <a:r>
              <a:rPr lang="en-US" sz="2000" i="1" dirty="0" smtClean="0">
                <a:latin typeface="Symbol" charset="2"/>
                <a:ea typeface="Wingdings"/>
                <a:cs typeface="Symbol" charset="2"/>
                <a:sym typeface="Wingdings"/>
              </a:rPr>
              <a:t> p</a:t>
            </a:r>
            <a:r>
              <a:rPr lang="en-US" sz="2000" baseline="30000" dirty="0" smtClean="0">
                <a:latin typeface="Symbol" charset="2"/>
                <a:ea typeface="Wingdings"/>
                <a:cs typeface="Symbol" charset="2"/>
                <a:sym typeface="Wingdings"/>
              </a:rPr>
              <a:t>0 </a:t>
            </a:r>
            <a:r>
              <a:rPr lang="en-US" sz="2000" dirty="0">
                <a:latin typeface="Symbol" charset="2"/>
                <a:cs typeface="Symbol" charset="2"/>
              </a:rPr>
              <a:t>+ </a:t>
            </a:r>
            <a:r>
              <a:rPr lang="en-US" sz="2000" baseline="30000" dirty="0">
                <a:latin typeface="Symbol" charset="2"/>
                <a:cs typeface="Symbol" charset="2"/>
              </a:rPr>
              <a:t>12</a:t>
            </a:r>
            <a:r>
              <a:rPr lang="en-US" sz="2000" dirty="0">
                <a:latin typeface="Times"/>
                <a:cs typeface="Times"/>
              </a:rPr>
              <a:t>C</a:t>
            </a:r>
            <a:r>
              <a:rPr lang="en-US" sz="2000" dirty="0">
                <a:cs typeface="Calibri"/>
              </a:rPr>
              <a:t> </a:t>
            </a:r>
            <a:endParaRPr lang="en-US" sz="2000" dirty="0">
              <a:latin typeface="Symbol" charset="2"/>
              <a:cs typeface="Symbol" charset="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00" y="6057900"/>
            <a:ext cx="23349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Nakamura et al. (2010)</a:t>
            </a:r>
            <a:endParaRPr lang="en-US" dirty="0"/>
          </a:p>
        </p:txBody>
      </p:sp>
      <p:pic>
        <p:nvPicPr>
          <p:cNvPr id="9" name="Picture 8" descr="krusche-290_col.eps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67" t="49260" r="11569" b="6280"/>
          <a:stretch/>
        </p:blipFill>
        <p:spPr>
          <a:xfrm>
            <a:off x="165099" y="2919968"/>
            <a:ext cx="4339337" cy="3137932"/>
          </a:xfrm>
          <a:prstGeom prst="rect">
            <a:avLst/>
          </a:prstGeom>
        </p:spPr>
      </p:pic>
      <p:pic>
        <p:nvPicPr>
          <p:cNvPr id="10" name="Picture 9" descr="pmom.med.cc.1gev_col.eps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74" t="49258" r="9586" b="6282"/>
          <a:stretch/>
        </p:blipFill>
        <p:spPr>
          <a:xfrm>
            <a:off x="4533900" y="2908299"/>
            <a:ext cx="4512899" cy="3149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7936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accent1"/>
                </a:solidFill>
              </a:rPr>
              <a:t>Dealing with multi-channel reaction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100" y="1511301"/>
            <a:ext cx="3759200" cy="7238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i="1" dirty="0" smtClean="0">
                <a:cs typeface="Symbol" charset="2"/>
              </a:rPr>
              <a:t>e.g., </a:t>
            </a:r>
            <a:r>
              <a:rPr lang="en-US" sz="2000" i="1" dirty="0" smtClean="0">
                <a:solidFill>
                  <a:schemeClr val="accent6"/>
                </a:solidFill>
                <a:latin typeface="Symbol" charset="2"/>
                <a:cs typeface="Symbol" charset="2"/>
              </a:rPr>
              <a:t>n</a:t>
            </a:r>
            <a:r>
              <a:rPr lang="en-US" sz="2000" dirty="0" smtClean="0">
                <a:solidFill>
                  <a:schemeClr val="accent6"/>
                </a:solidFill>
                <a:cs typeface="Symbol" charset="2"/>
              </a:rPr>
              <a:t>-induced </a:t>
            </a:r>
            <a:r>
              <a:rPr lang="en-US" sz="2000" i="1" dirty="0" smtClean="0">
                <a:solidFill>
                  <a:schemeClr val="accent6"/>
                </a:solidFill>
                <a:latin typeface="Symbol" charset="2"/>
                <a:cs typeface="Symbol" charset="2"/>
              </a:rPr>
              <a:t>K</a:t>
            </a:r>
            <a:r>
              <a:rPr lang="en-US" sz="2000" dirty="0" smtClean="0">
                <a:solidFill>
                  <a:schemeClr val="accent6"/>
                </a:solidFill>
                <a:cs typeface="Symbol" charset="2"/>
              </a:rPr>
              <a:t> production </a:t>
            </a:r>
            <a:endParaRPr lang="en-US" sz="2000" dirty="0">
              <a:solidFill>
                <a:schemeClr val="accent6"/>
              </a:solidFill>
              <a:latin typeface="Symbol" charset="2"/>
              <a:cs typeface="Symbol" charset="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73100" y="2157968"/>
            <a:ext cx="20412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Tree-level models  </a:t>
            </a:r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1333500" y="2794000"/>
            <a:ext cx="29562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Symbol" charset="2"/>
                <a:cs typeface="Symbol" charset="2"/>
              </a:rPr>
              <a:t>D</a:t>
            </a:r>
            <a:r>
              <a:rPr lang="en-US" sz="2000" dirty="0" smtClean="0">
                <a:cs typeface="Symbol" charset="2"/>
              </a:rPr>
              <a:t>S=0  : </a:t>
            </a:r>
            <a:r>
              <a:rPr lang="en-US" sz="2000" dirty="0" err="1" smtClean="0">
                <a:cs typeface="Symbol" charset="2"/>
              </a:rPr>
              <a:t>Adera</a:t>
            </a:r>
            <a:r>
              <a:rPr lang="en-US" sz="2000" dirty="0" smtClean="0">
                <a:cs typeface="Symbol" charset="2"/>
              </a:rPr>
              <a:t> et al., (2010) </a:t>
            </a:r>
            <a:endParaRPr lang="en-US" sz="2000" dirty="0">
              <a:latin typeface="Symbol" charset="2"/>
              <a:cs typeface="Symbol" charset="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33500" y="3390900"/>
            <a:ext cx="41215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Symbol" charset="2"/>
                <a:cs typeface="Symbol" charset="2"/>
              </a:rPr>
              <a:t>D</a:t>
            </a:r>
            <a:r>
              <a:rPr lang="en-US" sz="2000" dirty="0" smtClean="0">
                <a:cs typeface="Symbol" charset="2"/>
              </a:rPr>
              <a:t>S=1  : Rafi </a:t>
            </a:r>
            <a:r>
              <a:rPr lang="en-US" sz="2000" dirty="0" err="1" smtClean="0">
                <a:cs typeface="Symbol" charset="2"/>
              </a:rPr>
              <a:t>Alam</a:t>
            </a:r>
            <a:r>
              <a:rPr lang="en-US" sz="2000" dirty="0" smtClean="0">
                <a:cs typeface="Symbol" charset="2"/>
              </a:rPr>
              <a:t> et al., (2010), (2012) </a:t>
            </a:r>
            <a:endParaRPr lang="en-US" sz="2000" dirty="0">
              <a:latin typeface="Symbol" charset="2"/>
              <a:cs typeface="Symbol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9190328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47156" y="329160"/>
            <a:ext cx="7777876" cy="615553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dirty="0">
                <a:solidFill>
                  <a:srgbClr val="3366FF"/>
                </a:solidFill>
              </a:rPr>
              <a:t>DCC </a:t>
            </a:r>
            <a:r>
              <a:rPr lang="en-US" sz="2400" dirty="0" smtClean="0">
                <a:solidFill>
                  <a:srgbClr val="3366FF"/>
                </a:solidFill>
              </a:rPr>
              <a:t>model for   </a:t>
            </a:r>
            <a:r>
              <a:rPr lang="en-US" sz="2400" i="1" dirty="0" err="1">
                <a:solidFill>
                  <a:srgbClr val="3366FF"/>
                </a:solidFill>
                <a:latin typeface="Symbol" charset="2"/>
                <a:cs typeface="Symbol" charset="2"/>
              </a:rPr>
              <a:t>gN</a:t>
            </a:r>
            <a:r>
              <a:rPr lang="en-US" sz="2400" i="1" dirty="0">
                <a:solidFill>
                  <a:srgbClr val="3366FF"/>
                </a:solidFill>
                <a:latin typeface="Symbol" charset="2"/>
                <a:cs typeface="Symbol" charset="2"/>
              </a:rPr>
              <a:t>,  </a:t>
            </a:r>
            <a:r>
              <a:rPr lang="en-US" sz="2400" i="1" dirty="0" err="1">
                <a:solidFill>
                  <a:srgbClr val="3366FF"/>
                </a:solidFill>
                <a:latin typeface="Symbol" charset="2"/>
                <a:cs typeface="Symbol" charset="2"/>
              </a:rPr>
              <a:t>pN</a:t>
            </a:r>
            <a:r>
              <a:rPr lang="en-US" sz="2400" i="1" dirty="0">
                <a:solidFill>
                  <a:srgbClr val="3366FF"/>
                </a:solidFill>
                <a:latin typeface="Symbol" charset="2"/>
                <a:cs typeface="Symbol" charset="2"/>
              </a:rPr>
              <a:t>  </a:t>
            </a:r>
            <a:r>
              <a:rPr lang="en-US" sz="2400" i="1" dirty="0">
                <a:solidFill>
                  <a:srgbClr val="3366FF"/>
                </a:solidFill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sz="2400" i="1" dirty="0">
                <a:solidFill>
                  <a:srgbClr val="3366FF"/>
                </a:solidFill>
                <a:latin typeface="Symbol" charset="2"/>
                <a:cs typeface="Symbol" charset="2"/>
              </a:rPr>
              <a:t>  </a:t>
            </a:r>
            <a:r>
              <a:rPr lang="en-US" sz="2400" i="1" dirty="0" err="1">
                <a:solidFill>
                  <a:srgbClr val="3366FF"/>
                </a:solidFill>
                <a:latin typeface="Symbol" charset="2"/>
                <a:cs typeface="Symbol" charset="2"/>
              </a:rPr>
              <a:t>pN</a:t>
            </a:r>
            <a:r>
              <a:rPr lang="en-US" sz="2400" i="1" dirty="0">
                <a:solidFill>
                  <a:srgbClr val="3366FF"/>
                </a:solidFill>
                <a:latin typeface="Symbol" charset="2"/>
                <a:cs typeface="Symbol" charset="2"/>
              </a:rPr>
              <a:t>, </a:t>
            </a:r>
            <a:r>
              <a:rPr lang="en-US" sz="2400" i="1" dirty="0" err="1">
                <a:solidFill>
                  <a:srgbClr val="3366FF"/>
                </a:solidFill>
                <a:latin typeface="Symbol" charset="2"/>
                <a:cs typeface="Symbol" charset="2"/>
              </a:rPr>
              <a:t>hN</a:t>
            </a:r>
            <a:r>
              <a:rPr lang="en-US" sz="2400" i="1" dirty="0">
                <a:solidFill>
                  <a:srgbClr val="3366FF"/>
                </a:solidFill>
                <a:latin typeface="Symbol" charset="2"/>
                <a:cs typeface="Symbol" charset="2"/>
              </a:rPr>
              <a:t>, KL, KS  </a:t>
            </a:r>
            <a:r>
              <a:rPr lang="en-US" sz="2400" dirty="0" smtClean="0">
                <a:solidFill>
                  <a:srgbClr val="3366FF"/>
                </a:solidFill>
                <a:cs typeface="Symbol" charset="2"/>
              </a:rPr>
              <a:t>reactions</a:t>
            </a:r>
            <a:endParaRPr lang="en-US" sz="2400" i="1" dirty="0">
              <a:solidFill>
                <a:srgbClr val="3366FF"/>
              </a:solidFill>
              <a:latin typeface="Symbol" charset="2"/>
              <a:cs typeface="Symbol" charset="2"/>
            </a:endParaRPr>
          </a:p>
        </p:txBody>
      </p:sp>
      <p:pic>
        <p:nvPicPr>
          <p:cNvPr id="5" name="Picture 4" descr="meson-exchang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7452" y="2220574"/>
            <a:ext cx="4626556" cy="2084693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2" name="TextBox 1"/>
          <p:cNvSpPr txBox="1"/>
          <p:nvPr/>
        </p:nvSpPr>
        <p:spPr>
          <a:xfrm>
            <a:off x="1156777" y="1572184"/>
            <a:ext cx="69742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For analyzing data to identify nucleon resonances (</a:t>
            </a:r>
            <a:r>
              <a:rPr lang="en-US" dirty="0" smtClean="0">
                <a:solidFill>
                  <a:schemeClr val="accent2"/>
                </a:solidFill>
              </a:rPr>
              <a:t>Baryon spectroscopy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33204" y="1434654"/>
            <a:ext cx="7694992" cy="646331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* Well-established </a:t>
            </a:r>
            <a:r>
              <a:rPr lang="en-US" dirty="0" smtClean="0">
                <a:solidFill>
                  <a:srgbClr val="FF00FF"/>
                </a:solidFill>
              </a:rPr>
              <a:t>meson-exchange mechanism </a:t>
            </a:r>
            <a:r>
              <a:rPr lang="en-US" dirty="0" smtClean="0"/>
              <a:t>for meson-baryon interactions </a:t>
            </a:r>
          </a:p>
          <a:p>
            <a:endParaRPr lang="en-US" dirty="0" smtClean="0"/>
          </a:p>
        </p:txBody>
      </p:sp>
      <p:sp>
        <p:nvSpPr>
          <p:cNvPr id="36" name="TextBox 35"/>
          <p:cNvSpPr txBox="1"/>
          <p:nvPr/>
        </p:nvSpPr>
        <p:spPr>
          <a:xfrm>
            <a:off x="1504617" y="2370261"/>
            <a:ext cx="5557384" cy="1981964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857473" y="2117110"/>
            <a:ext cx="39514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* Description of nucleon resonance (</a:t>
            </a:r>
            <a:r>
              <a:rPr lang="en-US" i="1" dirty="0" smtClean="0"/>
              <a:t>N*</a:t>
            </a:r>
            <a:r>
              <a:rPr lang="en-US" dirty="0" smtClean="0"/>
              <a:t>) </a:t>
            </a:r>
            <a:endParaRPr lang="en-US" dirty="0"/>
          </a:p>
        </p:txBody>
      </p:sp>
      <p:grpSp>
        <p:nvGrpSpPr>
          <p:cNvPr id="38" name="Group 37"/>
          <p:cNvGrpSpPr/>
          <p:nvPr/>
        </p:nvGrpSpPr>
        <p:grpSpPr>
          <a:xfrm>
            <a:off x="2660185" y="2960394"/>
            <a:ext cx="3344320" cy="1466958"/>
            <a:chOff x="1432560" y="2428240"/>
            <a:chExt cx="6277411" cy="2469950"/>
          </a:xfrm>
        </p:grpSpPr>
        <p:grpSp>
          <p:nvGrpSpPr>
            <p:cNvPr id="39" name="Group 38"/>
            <p:cNvGrpSpPr/>
            <p:nvPr/>
          </p:nvGrpSpPr>
          <p:grpSpPr>
            <a:xfrm>
              <a:off x="2509520" y="2885438"/>
              <a:ext cx="4226560" cy="1645921"/>
              <a:chOff x="1828800" y="3728720"/>
              <a:chExt cx="3698240" cy="1158240"/>
            </a:xfrm>
          </p:grpSpPr>
          <p:cxnSp>
            <p:nvCxnSpPr>
              <p:cNvPr id="45" name="Straight Connector 44"/>
              <p:cNvCxnSpPr/>
              <p:nvPr/>
            </p:nvCxnSpPr>
            <p:spPr>
              <a:xfrm flipV="1">
                <a:off x="1828800" y="4876800"/>
                <a:ext cx="3698240" cy="10160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>
              <a:xfrm flipH="1">
                <a:off x="4358640" y="3872194"/>
                <a:ext cx="1046480" cy="811566"/>
              </a:xfrm>
              <a:prstGeom prst="line">
                <a:avLst/>
              </a:prstGeom>
              <a:ln>
                <a:solidFill>
                  <a:schemeClr val="accent3"/>
                </a:solidFill>
                <a:prstDash val="sys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7" name="Freeform 46"/>
              <p:cNvSpPr/>
              <p:nvPr/>
            </p:nvSpPr>
            <p:spPr>
              <a:xfrm rot="16200000" flipV="1">
                <a:off x="1911315" y="3698238"/>
                <a:ext cx="1158240" cy="1219203"/>
              </a:xfrm>
              <a:custGeom>
                <a:avLst/>
                <a:gdLst>
                  <a:gd name="connsiteX0" fmla="*/ 17849 w 650026"/>
                  <a:gd name="connsiteY0" fmla="*/ 0 h 924560"/>
                  <a:gd name="connsiteX1" fmla="*/ 28009 w 650026"/>
                  <a:gd name="connsiteY1" fmla="*/ 81280 h 924560"/>
                  <a:gd name="connsiteX2" fmla="*/ 282009 w 650026"/>
                  <a:gd name="connsiteY2" fmla="*/ 142240 h 924560"/>
                  <a:gd name="connsiteX3" fmla="*/ 149929 w 650026"/>
                  <a:gd name="connsiteY3" fmla="*/ 284480 h 924560"/>
                  <a:gd name="connsiteX4" fmla="*/ 414089 w 650026"/>
                  <a:gd name="connsiteY4" fmla="*/ 375920 h 924560"/>
                  <a:gd name="connsiteX5" fmla="*/ 251529 w 650026"/>
                  <a:gd name="connsiteY5" fmla="*/ 528320 h 924560"/>
                  <a:gd name="connsiteX6" fmla="*/ 464889 w 650026"/>
                  <a:gd name="connsiteY6" fmla="*/ 579120 h 924560"/>
                  <a:gd name="connsiteX7" fmla="*/ 332809 w 650026"/>
                  <a:gd name="connsiteY7" fmla="*/ 690880 h 924560"/>
                  <a:gd name="connsiteX8" fmla="*/ 596969 w 650026"/>
                  <a:gd name="connsiteY8" fmla="*/ 772160 h 924560"/>
                  <a:gd name="connsiteX9" fmla="*/ 403929 w 650026"/>
                  <a:gd name="connsiteY9" fmla="*/ 853440 h 924560"/>
                  <a:gd name="connsiteX10" fmla="*/ 617289 w 650026"/>
                  <a:gd name="connsiteY10" fmla="*/ 914400 h 924560"/>
                  <a:gd name="connsiteX11" fmla="*/ 647769 w 650026"/>
                  <a:gd name="connsiteY11" fmla="*/ 914400 h 924560"/>
                  <a:gd name="connsiteX12" fmla="*/ 647769 w 650026"/>
                  <a:gd name="connsiteY12" fmla="*/ 924560 h 9245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650026" h="924560">
                    <a:moveTo>
                      <a:pt x="17849" y="0"/>
                    </a:moveTo>
                    <a:cubicBezTo>
                      <a:pt x="915" y="28786"/>
                      <a:pt x="-16018" y="57573"/>
                      <a:pt x="28009" y="81280"/>
                    </a:cubicBezTo>
                    <a:cubicBezTo>
                      <a:pt x="72036" y="104987"/>
                      <a:pt x="261689" y="108373"/>
                      <a:pt x="282009" y="142240"/>
                    </a:cubicBezTo>
                    <a:cubicBezTo>
                      <a:pt x="302329" y="176107"/>
                      <a:pt x="127916" y="245533"/>
                      <a:pt x="149929" y="284480"/>
                    </a:cubicBezTo>
                    <a:cubicBezTo>
                      <a:pt x="171942" y="323427"/>
                      <a:pt x="397156" y="335280"/>
                      <a:pt x="414089" y="375920"/>
                    </a:cubicBezTo>
                    <a:cubicBezTo>
                      <a:pt x="431022" y="416560"/>
                      <a:pt x="243062" y="494453"/>
                      <a:pt x="251529" y="528320"/>
                    </a:cubicBezTo>
                    <a:cubicBezTo>
                      <a:pt x="259996" y="562187"/>
                      <a:pt x="451342" y="552027"/>
                      <a:pt x="464889" y="579120"/>
                    </a:cubicBezTo>
                    <a:cubicBezTo>
                      <a:pt x="478436" y="606213"/>
                      <a:pt x="310796" y="658707"/>
                      <a:pt x="332809" y="690880"/>
                    </a:cubicBezTo>
                    <a:cubicBezTo>
                      <a:pt x="354822" y="723053"/>
                      <a:pt x="585116" y="745067"/>
                      <a:pt x="596969" y="772160"/>
                    </a:cubicBezTo>
                    <a:cubicBezTo>
                      <a:pt x="608822" y="799253"/>
                      <a:pt x="400542" y="829733"/>
                      <a:pt x="403929" y="853440"/>
                    </a:cubicBezTo>
                    <a:cubicBezTo>
                      <a:pt x="407316" y="877147"/>
                      <a:pt x="576649" y="904240"/>
                      <a:pt x="617289" y="914400"/>
                    </a:cubicBezTo>
                    <a:cubicBezTo>
                      <a:pt x="657929" y="924560"/>
                      <a:pt x="642689" y="912707"/>
                      <a:pt x="647769" y="914400"/>
                    </a:cubicBezTo>
                    <a:cubicBezTo>
                      <a:pt x="652849" y="916093"/>
                      <a:pt x="647769" y="924560"/>
                      <a:pt x="647769" y="924560"/>
                    </a:cubicBezTo>
                  </a:path>
                </a:pathLst>
              </a:custGeom>
              <a:ln>
                <a:solidFill>
                  <a:schemeClr val="accent3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Rounded Rectangle 47"/>
              <p:cNvSpPr/>
              <p:nvPr/>
            </p:nvSpPr>
            <p:spPr>
              <a:xfrm>
                <a:off x="3037840" y="4663440"/>
                <a:ext cx="1320800" cy="223520"/>
              </a:xfrm>
              <a:prstGeom prst="roundRect">
                <a:avLst/>
              </a:prstGeom>
              <a:solidFill>
                <a:srgbClr val="3366FF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0" name="TextBox 39"/>
            <p:cNvSpPr txBox="1"/>
            <p:nvPr/>
          </p:nvSpPr>
          <p:spPr>
            <a:xfrm>
              <a:off x="1432560" y="2428240"/>
              <a:ext cx="1195837" cy="6218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Symbol" charset="2"/>
                  <a:cs typeface="Symbol" charset="2"/>
                </a:rPr>
                <a:t>g ,  p</a:t>
              </a:r>
              <a:endParaRPr lang="en-US" dirty="0">
                <a:latin typeface="Symbol" charset="2"/>
                <a:cs typeface="Symbol" charset="2"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1778000" y="4328159"/>
              <a:ext cx="706751" cy="5700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i="1" dirty="0" smtClean="0">
                  <a:latin typeface="Times"/>
                  <a:cs typeface="Times"/>
                </a:rPr>
                <a:t>N</a:t>
              </a:r>
              <a:endParaRPr lang="en-US" sz="1600" i="1" dirty="0">
                <a:latin typeface="Times"/>
                <a:cs typeface="Times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7000239" y="4293402"/>
              <a:ext cx="685126" cy="5700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i="1" dirty="0">
                  <a:latin typeface="Times"/>
                  <a:cs typeface="Times"/>
                </a:rPr>
                <a:t>B</a:t>
              </a: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6939280" y="2706090"/>
              <a:ext cx="770691" cy="5700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i="1" dirty="0">
                  <a:latin typeface="Times"/>
                  <a:cs typeface="Times"/>
                </a:rPr>
                <a:t>M</a:t>
              </a: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4450080" y="3576320"/>
              <a:ext cx="968408" cy="6218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>
                  <a:solidFill>
                    <a:srgbClr val="FF0000"/>
                  </a:solidFill>
                  <a:latin typeface="Times"/>
                  <a:cs typeface="Times"/>
                </a:rPr>
                <a:t>N*</a:t>
              </a:r>
              <a:endParaRPr lang="en-US" i="1" dirty="0">
                <a:solidFill>
                  <a:srgbClr val="FF0000"/>
                </a:solidFill>
                <a:latin typeface="Times"/>
                <a:cs typeface="Times"/>
              </a:endParaRPr>
            </a:p>
          </p:txBody>
        </p:sp>
      </p:grpSp>
      <p:pic>
        <p:nvPicPr>
          <p:cNvPr id="49" name="Picture 48" descr="Untitle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9187" y="2797938"/>
            <a:ext cx="6457647" cy="282309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32020" y="2715276"/>
            <a:ext cx="7614908" cy="3251768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856601" y="2816960"/>
            <a:ext cx="73917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* </a:t>
            </a:r>
            <a:r>
              <a:rPr lang="en-US" dirty="0" err="1" smtClean="0"/>
              <a:t>Unitarity</a:t>
            </a:r>
            <a:r>
              <a:rPr lang="en-US" dirty="0" smtClean="0"/>
              <a:t>   </a:t>
            </a:r>
            <a:r>
              <a:rPr lang="en-US" sz="1600" dirty="0" smtClean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dirty="0" smtClean="0">
                <a:sym typeface="Wingdings"/>
              </a:rPr>
              <a:t>   </a:t>
            </a:r>
            <a:r>
              <a:rPr lang="en-US" i="1" dirty="0" err="1" smtClean="0">
                <a:solidFill>
                  <a:srgbClr val="000000"/>
                </a:solidFill>
                <a:latin typeface="Symbol" charset="2"/>
                <a:cs typeface="Symbol" charset="2"/>
              </a:rPr>
              <a:t>gN</a:t>
            </a:r>
            <a:r>
              <a:rPr lang="en-US" i="1" dirty="0" smtClean="0">
                <a:solidFill>
                  <a:srgbClr val="000000"/>
                </a:solidFill>
                <a:latin typeface="Symbol" charset="2"/>
                <a:cs typeface="Symbol" charset="2"/>
              </a:rPr>
              <a:t>, </a:t>
            </a:r>
            <a:r>
              <a:rPr lang="en-US" i="1" dirty="0" err="1" smtClean="0">
                <a:solidFill>
                  <a:srgbClr val="000000"/>
                </a:solidFill>
                <a:latin typeface="Symbol" charset="2"/>
                <a:cs typeface="Symbol" charset="2"/>
              </a:rPr>
              <a:t>pN</a:t>
            </a:r>
            <a:r>
              <a:rPr lang="en-US" i="1" dirty="0" smtClean="0">
                <a:solidFill>
                  <a:srgbClr val="000000"/>
                </a:solidFill>
                <a:latin typeface="Symbol" charset="2"/>
                <a:cs typeface="Symbol" charset="2"/>
              </a:rPr>
              <a:t>, </a:t>
            </a:r>
            <a:r>
              <a:rPr lang="en-US" i="1" dirty="0" err="1">
                <a:solidFill>
                  <a:srgbClr val="000000"/>
                </a:solidFill>
                <a:latin typeface="Symbol" charset="2"/>
                <a:cs typeface="Symbol" charset="2"/>
              </a:rPr>
              <a:t>hN</a:t>
            </a:r>
            <a:r>
              <a:rPr lang="en-US" i="1" dirty="0">
                <a:solidFill>
                  <a:srgbClr val="000000"/>
                </a:solidFill>
                <a:latin typeface="Symbol" charset="2"/>
                <a:cs typeface="Symbol" charset="2"/>
              </a:rPr>
              <a:t>, </a:t>
            </a:r>
            <a:r>
              <a:rPr lang="en-US" i="1" dirty="0" err="1" smtClean="0">
                <a:solidFill>
                  <a:srgbClr val="000000"/>
                </a:solidFill>
                <a:latin typeface="Symbol" charset="2"/>
                <a:cs typeface="Symbol" charset="2"/>
              </a:rPr>
              <a:t>ppN</a:t>
            </a:r>
            <a:r>
              <a:rPr lang="en-US" i="1" dirty="0" smtClean="0">
                <a:solidFill>
                  <a:srgbClr val="000000"/>
                </a:solidFill>
                <a:latin typeface="Symbol" charset="2"/>
                <a:cs typeface="Symbol" charset="2"/>
              </a:rPr>
              <a:t> ( </a:t>
            </a:r>
            <a:r>
              <a:rPr lang="en-US" i="1" dirty="0" err="1" smtClean="0">
                <a:solidFill>
                  <a:srgbClr val="000000"/>
                </a:solidFill>
                <a:latin typeface="Symbol" charset="2"/>
                <a:cs typeface="Symbol" charset="2"/>
              </a:rPr>
              <a:t>pD</a:t>
            </a:r>
            <a:r>
              <a:rPr lang="en-US" i="1" dirty="0" smtClean="0">
                <a:solidFill>
                  <a:srgbClr val="000000"/>
                </a:solidFill>
                <a:latin typeface="Symbol" charset="2"/>
                <a:cs typeface="Symbol" charset="2"/>
              </a:rPr>
              <a:t>, </a:t>
            </a:r>
            <a:r>
              <a:rPr lang="en-US" i="1" dirty="0" err="1" smtClean="0">
                <a:solidFill>
                  <a:srgbClr val="000000"/>
                </a:solidFill>
                <a:latin typeface="Symbol" charset="2"/>
                <a:cs typeface="Symbol" charset="2"/>
              </a:rPr>
              <a:t>rN</a:t>
            </a:r>
            <a:r>
              <a:rPr lang="en-US" i="1" dirty="0" smtClean="0">
                <a:solidFill>
                  <a:srgbClr val="000000"/>
                </a:solidFill>
                <a:latin typeface="Symbol" charset="2"/>
                <a:cs typeface="Symbol" charset="2"/>
              </a:rPr>
              <a:t>, </a:t>
            </a:r>
            <a:r>
              <a:rPr lang="en-US" i="1" dirty="0" err="1" smtClean="0">
                <a:solidFill>
                  <a:srgbClr val="000000"/>
                </a:solidFill>
                <a:latin typeface="Symbol" charset="2"/>
                <a:cs typeface="Symbol" charset="2"/>
              </a:rPr>
              <a:t>sN</a:t>
            </a:r>
            <a:r>
              <a:rPr lang="en-US" i="1" dirty="0" smtClean="0">
                <a:solidFill>
                  <a:srgbClr val="000000"/>
                </a:solidFill>
                <a:latin typeface="Symbol" charset="2"/>
                <a:cs typeface="Symbol" charset="2"/>
              </a:rPr>
              <a:t>),  KL</a:t>
            </a:r>
            <a:r>
              <a:rPr lang="en-US" i="1" dirty="0">
                <a:solidFill>
                  <a:srgbClr val="000000"/>
                </a:solidFill>
                <a:latin typeface="Symbol" charset="2"/>
                <a:cs typeface="Symbol" charset="2"/>
              </a:rPr>
              <a:t>, KS </a:t>
            </a:r>
            <a:r>
              <a:rPr lang="en-US" i="1" dirty="0" smtClean="0">
                <a:solidFill>
                  <a:srgbClr val="000000"/>
                </a:solidFill>
                <a:latin typeface="Symbol" charset="2"/>
                <a:cs typeface="Symbol" charset="2"/>
              </a:rPr>
              <a:t> </a:t>
            </a:r>
            <a:r>
              <a:rPr lang="en-US" dirty="0" smtClean="0">
                <a:solidFill>
                  <a:srgbClr val="000000"/>
                </a:solidFill>
                <a:cs typeface="Symbol" charset="2"/>
              </a:rPr>
              <a:t>coupled-channels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55591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6" grpId="0" animBg="1"/>
      <p:bldP spid="37" grpId="0"/>
      <p:bldP spid="6" grpId="0" animBg="1"/>
      <p:bldP spid="21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482" r="2614" b="20645"/>
          <a:stretch/>
        </p:blipFill>
        <p:spPr>
          <a:xfrm>
            <a:off x="304799" y="-454142"/>
            <a:ext cx="8514081" cy="5563267"/>
          </a:xfrm>
        </p:spPr>
      </p:pic>
      <p:sp>
        <p:nvSpPr>
          <p:cNvPr id="2" name="TextBox 1"/>
          <p:cNvSpPr txBox="1"/>
          <p:nvPr/>
        </p:nvSpPr>
        <p:spPr>
          <a:xfrm>
            <a:off x="1828282" y="4072940"/>
            <a:ext cx="544097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963875"/>
            <a:ext cx="9144000" cy="415542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799" y="3821953"/>
            <a:ext cx="9144000" cy="323165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552499" y="3821953"/>
            <a:ext cx="9144000" cy="278822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785" y="3821953"/>
            <a:ext cx="9144000" cy="3913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59038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p-pin-tcs.eps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27" t="49444" r="8708" b="5135"/>
          <a:stretch/>
        </p:blipFill>
        <p:spPr>
          <a:xfrm>
            <a:off x="1485901" y="1337684"/>
            <a:ext cx="6176415" cy="43341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3085"/>
            <a:ext cx="8229600" cy="746447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accent1"/>
                </a:solidFill>
              </a:rPr>
              <a:t>Resonance region</a:t>
            </a:r>
            <a:endParaRPr lang="en-US" sz="3600" dirty="0">
              <a:solidFill>
                <a:schemeClr val="accent1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3188671" y="3746702"/>
            <a:ext cx="0" cy="329778"/>
          </a:xfrm>
          <a:prstGeom prst="straightConnector1">
            <a:avLst/>
          </a:prstGeom>
          <a:ln>
            <a:solidFill>
              <a:schemeClr val="accent5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4640566" y="3207091"/>
            <a:ext cx="0" cy="310950"/>
          </a:xfrm>
          <a:prstGeom prst="straightConnector1">
            <a:avLst/>
          </a:prstGeom>
          <a:ln>
            <a:solidFill>
              <a:schemeClr val="accent5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5626689" y="3227726"/>
            <a:ext cx="0" cy="333878"/>
          </a:xfrm>
          <a:prstGeom prst="straightConnector1">
            <a:avLst/>
          </a:prstGeom>
          <a:ln>
            <a:solidFill>
              <a:schemeClr val="accent5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3042886" y="4067893"/>
            <a:ext cx="3129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accent5"/>
                </a:solidFill>
                <a:latin typeface="Symbol" charset="2"/>
                <a:cs typeface="Symbol" charset="2"/>
              </a:rPr>
              <a:t>D</a:t>
            </a:r>
            <a:endParaRPr lang="en-US" sz="1600" dirty="0">
              <a:solidFill>
                <a:schemeClr val="accent5"/>
              </a:solidFill>
              <a:latin typeface="Symbol" charset="2"/>
              <a:cs typeface="Symbol" charset="2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385621" y="2762965"/>
            <a:ext cx="5042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4BACC6"/>
                </a:solidFill>
              </a:rPr>
              <a:t>2nd</a:t>
            </a:r>
            <a:endParaRPr lang="en-US" sz="1600" dirty="0">
              <a:solidFill>
                <a:srgbClr val="4BACC6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397496" y="2813076"/>
            <a:ext cx="4679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4BACC6"/>
                </a:solidFill>
              </a:rPr>
              <a:t>3rd</a:t>
            </a:r>
            <a:endParaRPr lang="en-US" sz="1600" dirty="0">
              <a:solidFill>
                <a:srgbClr val="4BACC6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43100" y="5905500"/>
            <a:ext cx="55804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Many nucleon resonances in 2</a:t>
            </a:r>
            <a:r>
              <a:rPr lang="en-US" baseline="30000" dirty="0" smtClean="0"/>
              <a:t>nd</a:t>
            </a:r>
            <a:r>
              <a:rPr lang="en-US" dirty="0" smtClean="0"/>
              <a:t> and 3</a:t>
            </a:r>
            <a:r>
              <a:rPr lang="en-US" baseline="30000" dirty="0" smtClean="0"/>
              <a:t>rd</a:t>
            </a:r>
            <a:r>
              <a:rPr lang="en-US" dirty="0" smtClean="0"/>
              <a:t> resonance region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820756" y="5200877"/>
            <a:ext cx="767833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(MeV)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25028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1943100" y="5905500"/>
            <a:ext cx="55804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Many nucleon resonances in 2</a:t>
            </a:r>
            <a:r>
              <a:rPr lang="en-US" baseline="30000" dirty="0" smtClean="0"/>
              <a:t>nd</a:t>
            </a:r>
            <a:r>
              <a:rPr lang="en-US" dirty="0" smtClean="0"/>
              <a:t> and 3</a:t>
            </a:r>
            <a:r>
              <a:rPr lang="en-US" baseline="30000" dirty="0" smtClean="0"/>
              <a:t>rd</a:t>
            </a:r>
            <a:r>
              <a:rPr lang="en-US" dirty="0" smtClean="0"/>
              <a:t> resonance region</a:t>
            </a:r>
            <a:endParaRPr lang="en-US" dirty="0"/>
          </a:p>
        </p:txBody>
      </p:sp>
      <p:pic>
        <p:nvPicPr>
          <p:cNvPr id="3" name="Picture 2" descr="gp-pin-tcs.eps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27" t="49444" r="8708" b="5135"/>
          <a:stretch/>
        </p:blipFill>
        <p:spPr>
          <a:xfrm>
            <a:off x="1485901" y="1337684"/>
            <a:ext cx="6176415" cy="43341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3085"/>
            <a:ext cx="8229600" cy="746447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accent1"/>
                </a:solidFill>
              </a:rPr>
              <a:t>Resonance region</a:t>
            </a:r>
            <a:endParaRPr lang="en-US" sz="3600" dirty="0">
              <a:solidFill>
                <a:schemeClr val="accent1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3188671" y="3746702"/>
            <a:ext cx="0" cy="329778"/>
          </a:xfrm>
          <a:prstGeom prst="straightConnector1">
            <a:avLst/>
          </a:prstGeom>
          <a:ln>
            <a:solidFill>
              <a:schemeClr val="accent5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4640566" y="3207091"/>
            <a:ext cx="0" cy="310950"/>
          </a:xfrm>
          <a:prstGeom prst="straightConnector1">
            <a:avLst/>
          </a:prstGeom>
          <a:ln>
            <a:solidFill>
              <a:schemeClr val="accent5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5626689" y="3227726"/>
            <a:ext cx="0" cy="333878"/>
          </a:xfrm>
          <a:prstGeom prst="straightConnector1">
            <a:avLst/>
          </a:prstGeom>
          <a:ln>
            <a:solidFill>
              <a:schemeClr val="accent5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3042886" y="4067893"/>
            <a:ext cx="3129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accent5"/>
                </a:solidFill>
                <a:latin typeface="Symbol" charset="2"/>
                <a:cs typeface="Symbol" charset="2"/>
              </a:rPr>
              <a:t>D</a:t>
            </a:r>
            <a:endParaRPr lang="en-US" sz="1600" dirty="0">
              <a:solidFill>
                <a:schemeClr val="accent5"/>
              </a:solidFill>
              <a:latin typeface="Symbol" charset="2"/>
              <a:cs typeface="Symbol" charset="2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385621" y="2762965"/>
            <a:ext cx="5042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4BACC6"/>
                </a:solidFill>
              </a:rPr>
              <a:t>2nd</a:t>
            </a:r>
            <a:endParaRPr lang="en-US" sz="1600" dirty="0">
              <a:solidFill>
                <a:srgbClr val="4BACC6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397496" y="2813076"/>
            <a:ext cx="4679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4BACC6"/>
                </a:solidFill>
              </a:rPr>
              <a:t>3rd</a:t>
            </a:r>
            <a:endParaRPr lang="en-US" sz="1600" dirty="0">
              <a:solidFill>
                <a:srgbClr val="4BACC6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19300" y="5954141"/>
            <a:ext cx="5580485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          Not </a:t>
            </a:r>
            <a:r>
              <a:rPr lang="en-US" sz="2000" dirty="0" smtClean="0"/>
              <a:t>only 1</a:t>
            </a:r>
            <a:r>
              <a:rPr lang="en-US" sz="2000" dirty="0" smtClean="0">
                <a:latin typeface="Symbol" charset="2"/>
                <a:cs typeface="Symbol" charset="2"/>
              </a:rPr>
              <a:t>p </a:t>
            </a:r>
            <a:r>
              <a:rPr lang="en-US" sz="2000" dirty="0" smtClean="0">
                <a:cs typeface="Symbol" charset="2"/>
              </a:rPr>
              <a:t>production but also …</a:t>
            </a:r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1707431" y="5579143"/>
            <a:ext cx="5907261" cy="1241365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3366FF"/>
                </a:solidFill>
                <a:ea typeface="Wingdings"/>
                <a:cs typeface="Wingdings"/>
                <a:sym typeface="Wingdings"/>
              </a:rPr>
              <a:t>Multi-channel reaction</a:t>
            </a:r>
          </a:p>
          <a:p>
            <a:pPr>
              <a:lnSpc>
                <a:spcPct val="140000"/>
              </a:lnSpc>
            </a:pPr>
            <a:r>
              <a:rPr lang="en-US" sz="2000" dirty="0" smtClean="0"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rPr lang="en-US" sz="2000" dirty="0" smtClean="0">
                <a:sym typeface="Wingdings"/>
              </a:rPr>
              <a:t>  </a:t>
            </a:r>
            <a:r>
              <a:rPr lang="en-US" sz="2000" dirty="0" smtClean="0">
                <a:solidFill>
                  <a:schemeClr val="accent2"/>
                </a:solidFill>
              </a:rPr>
              <a:t>2</a:t>
            </a:r>
            <a:r>
              <a:rPr lang="en-US" sz="2000" i="1" dirty="0" smtClean="0">
                <a:solidFill>
                  <a:schemeClr val="accent2"/>
                </a:solidFill>
                <a:latin typeface="Symbol" charset="2"/>
                <a:cs typeface="Symbol" charset="2"/>
              </a:rPr>
              <a:t>p</a:t>
            </a:r>
            <a:r>
              <a:rPr lang="en-US" sz="2000" dirty="0" smtClean="0">
                <a:latin typeface="Symbol" charset="2"/>
                <a:cs typeface="Symbol" charset="2"/>
              </a:rPr>
              <a:t> </a:t>
            </a:r>
            <a:r>
              <a:rPr lang="en-US" sz="2000" dirty="0" smtClean="0">
                <a:cs typeface="Symbol" charset="2"/>
              </a:rPr>
              <a:t>production is comparable to 1</a:t>
            </a:r>
            <a:r>
              <a:rPr lang="en-US" sz="2000" i="1" dirty="0" smtClean="0">
                <a:latin typeface="Symbol" charset="2"/>
                <a:cs typeface="Symbol" charset="2"/>
              </a:rPr>
              <a:t>p</a:t>
            </a:r>
          </a:p>
          <a:p>
            <a:pPr>
              <a:lnSpc>
                <a:spcPct val="140000"/>
              </a:lnSpc>
            </a:pPr>
            <a:r>
              <a:rPr lang="en-US" sz="2000" dirty="0" smtClean="0"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rPr lang="en-US" sz="2000" dirty="0" smtClean="0">
                <a:ea typeface="Wingdings"/>
                <a:cs typeface="Wingdings"/>
                <a:sym typeface="Wingdings"/>
              </a:rPr>
              <a:t>  </a:t>
            </a:r>
            <a:r>
              <a:rPr lang="en-US" sz="2000" i="1" dirty="0" smtClean="0">
                <a:solidFill>
                  <a:srgbClr val="C0504D"/>
                </a:solidFill>
                <a:latin typeface="Symbol" charset="2"/>
                <a:cs typeface="Symbol" charset="2"/>
              </a:rPr>
              <a:t>h</a:t>
            </a:r>
            <a:r>
              <a:rPr lang="en-US" sz="2000" i="1" dirty="0" smtClean="0">
                <a:latin typeface="Symbol" charset="2"/>
                <a:cs typeface="Symbol" charset="2"/>
              </a:rPr>
              <a:t>, </a:t>
            </a:r>
            <a:r>
              <a:rPr lang="en-US" sz="2000" i="1" dirty="0" smtClean="0">
                <a:solidFill>
                  <a:srgbClr val="C0504D"/>
                </a:solidFill>
                <a:latin typeface="Symbol" charset="2"/>
                <a:cs typeface="Symbol" charset="2"/>
              </a:rPr>
              <a:t>K</a:t>
            </a:r>
            <a:r>
              <a:rPr lang="en-US" sz="2000" i="1" dirty="0" smtClean="0">
                <a:cs typeface="Symbol" charset="2"/>
              </a:rPr>
              <a:t>  </a:t>
            </a:r>
            <a:r>
              <a:rPr lang="en-US" sz="2000" dirty="0" smtClean="0">
                <a:cs typeface="Symbol" charset="2"/>
              </a:rPr>
              <a:t>productions (background of proton decay exp.)</a:t>
            </a:r>
            <a:r>
              <a:rPr lang="en-US" sz="2000" dirty="0" smtClean="0">
                <a:latin typeface="Symbol" charset="2"/>
                <a:cs typeface="Symbol" charset="2"/>
              </a:rPr>
              <a:t> </a:t>
            </a:r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4769956" y="5213577"/>
            <a:ext cx="767833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(MeV)</a:t>
            </a:r>
            <a:endParaRPr lang="en-US" dirty="0"/>
          </a:p>
        </p:txBody>
      </p:sp>
      <p:pic>
        <p:nvPicPr>
          <p:cNvPr id="10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14869" t="14807" r="16306" b="17155"/>
          <a:stretch/>
        </p:blipFill>
        <p:spPr>
          <a:xfrm>
            <a:off x="1652828" y="982392"/>
            <a:ext cx="6013558" cy="4596751"/>
          </a:xfrm>
        </p:spPr>
      </p:pic>
      <p:sp>
        <p:nvSpPr>
          <p:cNvPr id="6" name="TextBox 5"/>
          <p:cNvSpPr txBox="1"/>
          <p:nvPr/>
        </p:nvSpPr>
        <p:spPr>
          <a:xfrm>
            <a:off x="6936703" y="1693592"/>
            <a:ext cx="765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(Data)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89426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accent1"/>
                </a:solidFill>
              </a:rPr>
              <a:t>Dealing with multi-channel reaction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48676" y="4191000"/>
            <a:ext cx="70514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2"/>
                </a:solidFill>
              </a:rPr>
              <a:t>Unitary coupled-channel </a:t>
            </a:r>
            <a:r>
              <a:rPr lang="en-US" sz="2400" dirty="0" smtClean="0"/>
              <a:t>model needs to be developed 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1244600" y="2247900"/>
            <a:ext cx="7494359" cy="12772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30000"/>
              </a:lnSpc>
              <a:buFont typeface="Wingdings" charset="0"/>
              <a:buChar char=""/>
            </a:pPr>
            <a:r>
              <a:rPr lang="en-US" sz="2000" dirty="0" err="1" smtClean="0"/>
              <a:t>Unitarity</a:t>
            </a:r>
            <a:r>
              <a:rPr lang="en-US" sz="2000" dirty="0" smtClean="0"/>
              <a:t> is missing in previous models</a:t>
            </a:r>
          </a:p>
          <a:p>
            <a:pPr marL="285750" indent="-285750">
              <a:lnSpc>
                <a:spcPct val="130000"/>
              </a:lnSpc>
              <a:buFont typeface="Wingdings" charset="0"/>
              <a:buChar char=""/>
            </a:pPr>
            <a:r>
              <a:rPr lang="en-US" sz="2000" dirty="0" smtClean="0"/>
              <a:t>Important </a:t>
            </a:r>
            <a:r>
              <a:rPr lang="en-US" sz="2000" dirty="0" smtClean="0">
                <a:solidFill>
                  <a:schemeClr val="accent2"/>
                </a:solidFill>
              </a:rPr>
              <a:t>2 </a:t>
            </a:r>
            <a:r>
              <a:rPr lang="en-US" sz="2000" dirty="0" smtClean="0">
                <a:solidFill>
                  <a:schemeClr val="accent2"/>
                </a:solidFill>
                <a:latin typeface="Symbol" charset="2"/>
                <a:cs typeface="Symbol" charset="2"/>
              </a:rPr>
              <a:t>p </a:t>
            </a:r>
            <a:r>
              <a:rPr lang="en-US" sz="2000" dirty="0" smtClean="0">
                <a:solidFill>
                  <a:schemeClr val="accent2"/>
                </a:solidFill>
                <a:cs typeface="Symbol" charset="2"/>
              </a:rPr>
              <a:t>production </a:t>
            </a:r>
            <a:r>
              <a:rPr lang="en-US" sz="2000" dirty="0" smtClean="0">
                <a:cs typeface="Symbol" charset="2"/>
              </a:rPr>
              <a:t>model is missing</a:t>
            </a:r>
          </a:p>
          <a:p>
            <a:pPr marL="285750" indent="-285750">
              <a:lnSpc>
                <a:spcPct val="130000"/>
              </a:lnSpc>
              <a:buFont typeface="Wingdings" charset="0"/>
              <a:buChar char=""/>
            </a:pPr>
            <a:r>
              <a:rPr lang="en-US" sz="2000" dirty="0" smtClean="0">
                <a:cs typeface="Symbol" charset="2"/>
              </a:rPr>
              <a:t>Previous models for </a:t>
            </a:r>
            <a:r>
              <a:rPr lang="en-US" sz="2000" i="1" dirty="0" smtClean="0">
                <a:latin typeface="Symbol" charset="2"/>
                <a:cs typeface="Symbol" charset="2"/>
              </a:rPr>
              <a:t>K</a:t>
            </a:r>
            <a:r>
              <a:rPr lang="en-US" sz="2000" dirty="0" smtClean="0">
                <a:cs typeface="Symbol" charset="2"/>
              </a:rPr>
              <a:t> and </a:t>
            </a:r>
            <a:r>
              <a:rPr lang="en-US" sz="2000" i="1" dirty="0" smtClean="0">
                <a:latin typeface="Symbol" charset="2"/>
                <a:cs typeface="Symbol" charset="2"/>
              </a:rPr>
              <a:t>h</a:t>
            </a:r>
            <a:r>
              <a:rPr lang="en-US" sz="2000" dirty="0" smtClean="0">
                <a:latin typeface="Symbol" charset="2"/>
                <a:cs typeface="Symbol" charset="2"/>
              </a:rPr>
              <a:t> </a:t>
            </a:r>
            <a:r>
              <a:rPr lang="en-US" sz="2000" dirty="0" smtClean="0">
                <a:cs typeface="Symbol" charset="2"/>
              </a:rPr>
              <a:t>production are not well tested by data</a:t>
            </a:r>
            <a:endParaRPr lang="en-US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571500" y="1638300"/>
            <a:ext cx="13649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79646"/>
                </a:solidFill>
              </a:rPr>
              <a:t>Problems </a:t>
            </a:r>
            <a:endParaRPr lang="en-US" sz="2400" dirty="0">
              <a:solidFill>
                <a:srgbClr val="F79646"/>
              </a:solidFill>
            </a:endParaRPr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355600" y="4597400"/>
            <a:ext cx="8623300" cy="1943100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endParaRPr lang="en-US" sz="2000" dirty="0">
              <a:solidFill>
                <a:schemeClr val="accent6"/>
              </a:solidFill>
              <a:sym typeface="Zapf Dingbats"/>
            </a:endParaRPr>
          </a:p>
          <a:p>
            <a:pPr>
              <a:lnSpc>
                <a:spcPct val="150000"/>
              </a:lnSpc>
              <a:buFont typeface="Zapf Dingbats" charset="0"/>
              <a:buChar char="★"/>
            </a:pPr>
            <a:r>
              <a:rPr lang="en-US" sz="2000" dirty="0">
                <a:sym typeface="Zapf Dingbats"/>
              </a:rPr>
              <a:t> Dynamical coupled-</a:t>
            </a:r>
            <a:r>
              <a:rPr lang="en-US" sz="2000" dirty="0" smtClean="0">
                <a:sym typeface="Zapf Dingbats"/>
              </a:rPr>
              <a:t>channels </a:t>
            </a:r>
            <a:r>
              <a:rPr lang="en-US" sz="2000" dirty="0">
                <a:sym typeface="Zapf Dingbats"/>
              </a:rPr>
              <a:t>model for </a:t>
            </a:r>
            <a:r>
              <a:rPr lang="en-US" sz="2000" i="1" dirty="0" smtClean="0">
                <a:solidFill>
                  <a:schemeClr val="accent6"/>
                </a:solidFill>
                <a:latin typeface="Symbol" charset="2"/>
                <a:cs typeface="Symbol" charset="2"/>
                <a:sym typeface="Zapf Dingbats"/>
              </a:rPr>
              <a:t> </a:t>
            </a:r>
            <a:r>
              <a:rPr lang="en-US" sz="2000" i="1" dirty="0" err="1" smtClean="0">
                <a:solidFill>
                  <a:schemeClr val="accent6"/>
                </a:solidFill>
                <a:latin typeface="Symbol" charset="2"/>
                <a:cs typeface="Symbol" charset="2"/>
              </a:rPr>
              <a:t>gN</a:t>
            </a:r>
            <a:r>
              <a:rPr lang="en-US" sz="2000" i="1" dirty="0">
                <a:solidFill>
                  <a:schemeClr val="accent6"/>
                </a:solidFill>
                <a:latin typeface="Symbol" charset="2"/>
                <a:cs typeface="Symbol" charset="2"/>
              </a:rPr>
              <a:t>,  </a:t>
            </a:r>
            <a:r>
              <a:rPr lang="en-US" sz="2000" i="1" dirty="0" err="1">
                <a:solidFill>
                  <a:schemeClr val="accent6"/>
                </a:solidFill>
                <a:latin typeface="Symbol" charset="2"/>
                <a:cs typeface="Symbol" charset="2"/>
              </a:rPr>
              <a:t>pN</a:t>
            </a:r>
            <a:r>
              <a:rPr lang="en-US" sz="2000" i="1" dirty="0">
                <a:solidFill>
                  <a:schemeClr val="accent6"/>
                </a:solidFill>
                <a:latin typeface="Symbol" charset="2"/>
                <a:cs typeface="Symbol" charset="2"/>
              </a:rPr>
              <a:t>  </a:t>
            </a:r>
            <a:r>
              <a:rPr lang="en-US" sz="2000" i="1" dirty="0">
                <a:solidFill>
                  <a:schemeClr val="accent6"/>
                </a:solidFill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sz="2000" i="1" dirty="0">
                <a:solidFill>
                  <a:schemeClr val="accent6"/>
                </a:solidFill>
                <a:latin typeface="Symbol" charset="2"/>
                <a:cs typeface="Symbol" charset="2"/>
              </a:rPr>
              <a:t>  </a:t>
            </a:r>
            <a:r>
              <a:rPr lang="en-US" sz="2000" i="1" dirty="0" err="1">
                <a:solidFill>
                  <a:schemeClr val="accent6"/>
                </a:solidFill>
                <a:latin typeface="Symbol" charset="2"/>
                <a:cs typeface="Symbol" charset="2"/>
              </a:rPr>
              <a:t>pN</a:t>
            </a:r>
            <a:r>
              <a:rPr lang="en-US" sz="2000" i="1" dirty="0" smtClean="0">
                <a:solidFill>
                  <a:schemeClr val="accent6"/>
                </a:solidFill>
                <a:latin typeface="Symbol" charset="2"/>
                <a:cs typeface="Symbol" charset="2"/>
              </a:rPr>
              <a:t>, </a:t>
            </a:r>
            <a:r>
              <a:rPr lang="en-US" sz="2000" i="1" dirty="0" err="1" smtClean="0">
                <a:solidFill>
                  <a:schemeClr val="accent6"/>
                </a:solidFill>
                <a:latin typeface="Symbol" charset="2"/>
                <a:cs typeface="Symbol" charset="2"/>
              </a:rPr>
              <a:t>ppN</a:t>
            </a:r>
            <a:r>
              <a:rPr lang="en-US" sz="2000" i="1" dirty="0" smtClean="0">
                <a:solidFill>
                  <a:schemeClr val="accent6"/>
                </a:solidFill>
                <a:latin typeface="Symbol" charset="2"/>
                <a:cs typeface="Symbol" charset="2"/>
              </a:rPr>
              <a:t>, </a:t>
            </a:r>
            <a:r>
              <a:rPr lang="en-US" sz="2000" i="1" dirty="0" err="1" smtClean="0">
                <a:solidFill>
                  <a:schemeClr val="accent6"/>
                </a:solidFill>
                <a:latin typeface="Symbol" charset="2"/>
                <a:cs typeface="Symbol" charset="2"/>
              </a:rPr>
              <a:t>hN</a:t>
            </a:r>
            <a:r>
              <a:rPr lang="en-US" sz="2000" i="1" dirty="0">
                <a:solidFill>
                  <a:schemeClr val="accent6"/>
                </a:solidFill>
                <a:latin typeface="Symbol" charset="2"/>
                <a:cs typeface="Symbol" charset="2"/>
              </a:rPr>
              <a:t>, KL, KS </a:t>
            </a:r>
            <a:endParaRPr lang="en-US" sz="2000" dirty="0" smtClean="0">
              <a:sym typeface="Zapf Dingbats"/>
            </a:endParaRPr>
          </a:p>
          <a:p>
            <a:pPr>
              <a:lnSpc>
                <a:spcPct val="150000"/>
              </a:lnSpc>
              <a:buFont typeface="Zapf Dingbats" charset="0"/>
              <a:buChar char="★"/>
            </a:pPr>
            <a:r>
              <a:rPr lang="en-US" sz="2000" dirty="0" smtClean="0"/>
              <a:t> </a:t>
            </a:r>
            <a:r>
              <a:rPr lang="en-US" sz="2000" dirty="0"/>
              <a:t>A</a:t>
            </a:r>
            <a:r>
              <a:rPr lang="en-US" sz="2000" dirty="0" smtClean="0"/>
              <a:t>pplication to                                              </a:t>
            </a:r>
            <a:r>
              <a:rPr lang="en-US" sz="2000" i="1" dirty="0" err="1" smtClean="0">
                <a:solidFill>
                  <a:srgbClr val="F79646"/>
                </a:solidFill>
                <a:latin typeface="Symbol" charset="2"/>
                <a:cs typeface="Symbol" charset="2"/>
              </a:rPr>
              <a:t>nN</a:t>
            </a:r>
            <a:r>
              <a:rPr lang="en-US" sz="2000" i="1" dirty="0" smtClean="0">
                <a:solidFill>
                  <a:srgbClr val="F79646"/>
                </a:solidFill>
                <a:latin typeface="Symbol" charset="2"/>
                <a:cs typeface="Symbol" charset="2"/>
              </a:rPr>
              <a:t>  </a:t>
            </a:r>
            <a:r>
              <a:rPr lang="en-US" sz="2000" i="1" dirty="0" smtClean="0">
                <a:solidFill>
                  <a:srgbClr val="F79646"/>
                </a:solidFill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sz="2000" i="1" dirty="0" smtClean="0">
                <a:solidFill>
                  <a:srgbClr val="F79646"/>
                </a:solidFill>
                <a:latin typeface="Symbol" charset="2"/>
                <a:cs typeface="Symbol" charset="2"/>
              </a:rPr>
              <a:t>  </a:t>
            </a:r>
            <a:r>
              <a:rPr lang="en-US" sz="2000" i="1" dirty="0" err="1" smtClean="0">
                <a:solidFill>
                  <a:srgbClr val="F79646"/>
                </a:solidFill>
                <a:latin typeface="Symbol" charset="2"/>
                <a:cs typeface="Symbol" charset="2"/>
              </a:rPr>
              <a:t>pN</a:t>
            </a:r>
            <a:r>
              <a:rPr lang="en-US" sz="2000" i="1" dirty="0" smtClean="0">
                <a:solidFill>
                  <a:srgbClr val="F79646"/>
                </a:solidFill>
                <a:latin typeface="Symbol" charset="2"/>
                <a:cs typeface="Symbol" charset="2"/>
              </a:rPr>
              <a:t>, </a:t>
            </a:r>
            <a:r>
              <a:rPr lang="en-US" sz="2000" i="1" dirty="0" err="1" smtClean="0">
                <a:solidFill>
                  <a:srgbClr val="F79646"/>
                </a:solidFill>
                <a:latin typeface="Symbol" charset="2"/>
                <a:cs typeface="Symbol" charset="2"/>
              </a:rPr>
              <a:t>ppN</a:t>
            </a:r>
            <a:r>
              <a:rPr lang="en-US" sz="2000" i="1" dirty="0" smtClean="0">
                <a:solidFill>
                  <a:srgbClr val="F79646"/>
                </a:solidFill>
                <a:latin typeface="Symbol" charset="2"/>
                <a:cs typeface="Symbol" charset="2"/>
              </a:rPr>
              <a:t>, </a:t>
            </a:r>
            <a:r>
              <a:rPr lang="en-US" sz="2000" i="1" dirty="0" err="1" smtClean="0">
                <a:solidFill>
                  <a:srgbClr val="F79646"/>
                </a:solidFill>
                <a:latin typeface="Symbol" charset="2"/>
                <a:cs typeface="Symbol" charset="2"/>
              </a:rPr>
              <a:t>hN</a:t>
            </a:r>
            <a:r>
              <a:rPr lang="en-US" sz="2000" i="1" dirty="0" smtClean="0">
                <a:solidFill>
                  <a:srgbClr val="F79646"/>
                </a:solidFill>
                <a:latin typeface="Symbol" charset="2"/>
                <a:cs typeface="Symbol" charset="2"/>
              </a:rPr>
              <a:t>, KL, KS  </a:t>
            </a:r>
            <a:endParaRPr lang="en-US" sz="2000" dirty="0" smtClean="0">
              <a:sym typeface="Zapf Dingbats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23056028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200" y="1511300"/>
            <a:ext cx="8686800" cy="205740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4000" dirty="0" smtClean="0">
                <a:solidFill>
                  <a:schemeClr val="accent1"/>
                </a:solidFill>
              </a:rPr>
              <a:t>Dynamical Coupled-Channel </a:t>
            </a:r>
            <a:r>
              <a:rPr lang="en-US" sz="4000" dirty="0">
                <a:solidFill>
                  <a:schemeClr val="accent1"/>
                </a:solidFill>
              </a:rPr>
              <a:t>model </a:t>
            </a:r>
            <a:r>
              <a:rPr lang="en-US" sz="4000" dirty="0" smtClean="0">
                <a:solidFill>
                  <a:schemeClr val="accent1"/>
                </a:solidFill>
              </a:rPr>
              <a:t>for </a:t>
            </a:r>
            <a:br>
              <a:rPr lang="en-US" sz="4000" dirty="0" smtClean="0">
                <a:solidFill>
                  <a:schemeClr val="accent1"/>
                </a:solidFill>
              </a:rPr>
            </a:br>
            <a:r>
              <a:rPr lang="en-US" sz="3600" i="1" dirty="0" err="1" smtClean="0">
                <a:solidFill>
                  <a:schemeClr val="accent1"/>
                </a:solidFill>
                <a:latin typeface="Symbol" charset="2"/>
                <a:cs typeface="Symbol" charset="2"/>
              </a:rPr>
              <a:t>gN</a:t>
            </a:r>
            <a:r>
              <a:rPr lang="en-US" sz="3600" i="1" dirty="0" smtClean="0">
                <a:solidFill>
                  <a:schemeClr val="accent1"/>
                </a:solidFill>
                <a:latin typeface="Symbol" charset="2"/>
                <a:cs typeface="Symbol" charset="2"/>
              </a:rPr>
              <a:t>, </a:t>
            </a:r>
            <a:r>
              <a:rPr lang="en-US" sz="3600" i="1" dirty="0" err="1" smtClean="0">
                <a:solidFill>
                  <a:schemeClr val="accent1"/>
                </a:solidFill>
                <a:latin typeface="Symbol" charset="2"/>
                <a:cs typeface="Symbol" charset="2"/>
              </a:rPr>
              <a:t>pN</a:t>
            </a:r>
            <a:r>
              <a:rPr lang="en-US" sz="3600" i="1" dirty="0" smtClean="0">
                <a:solidFill>
                  <a:schemeClr val="accent1"/>
                </a:solidFill>
                <a:latin typeface="Symbol" charset="2"/>
                <a:cs typeface="Symbol" charset="2"/>
              </a:rPr>
              <a:t>  </a:t>
            </a:r>
            <a:r>
              <a:rPr lang="en-US" sz="3600" i="1" dirty="0">
                <a:solidFill>
                  <a:schemeClr val="accent1"/>
                </a:solidFill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sz="3600" i="1" dirty="0">
                <a:solidFill>
                  <a:schemeClr val="accent1"/>
                </a:solidFill>
                <a:latin typeface="Symbol" charset="2"/>
                <a:cs typeface="Symbol" charset="2"/>
              </a:rPr>
              <a:t>  </a:t>
            </a:r>
            <a:r>
              <a:rPr lang="en-US" sz="3600" i="1" dirty="0" err="1">
                <a:solidFill>
                  <a:schemeClr val="accent1"/>
                </a:solidFill>
                <a:latin typeface="Symbol" charset="2"/>
                <a:cs typeface="Symbol" charset="2"/>
              </a:rPr>
              <a:t>pN</a:t>
            </a:r>
            <a:r>
              <a:rPr lang="en-US" sz="3600" i="1" dirty="0">
                <a:solidFill>
                  <a:schemeClr val="accent1"/>
                </a:solidFill>
                <a:latin typeface="Symbol" charset="2"/>
                <a:cs typeface="Symbol" charset="2"/>
              </a:rPr>
              <a:t>, </a:t>
            </a:r>
            <a:r>
              <a:rPr lang="en-US" sz="3600" i="1" dirty="0" err="1" smtClean="0">
                <a:solidFill>
                  <a:schemeClr val="accent1"/>
                </a:solidFill>
                <a:latin typeface="Symbol" charset="2"/>
                <a:cs typeface="Symbol" charset="2"/>
              </a:rPr>
              <a:t>ppN</a:t>
            </a:r>
            <a:r>
              <a:rPr lang="en-US" sz="3600" i="1" dirty="0" smtClean="0">
                <a:solidFill>
                  <a:schemeClr val="accent1"/>
                </a:solidFill>
                <a:latin typeface="Symbol" charset="2"/>
                <a:cs typeface="Symbol" charset="2"/>
              </a:rPr>
              <a:t>, </a:t>
            </a:r>
            <a:r>
              <a:rPr lang="en-US" sz="3600" i="1" dirty="0" err="1" smtClean="0">
                <a:solidFill>
                  <a:schemeClr val="accent1"/>
                </a:solidFill>
                <a:latin typeface="Symbol" charset="2"/>
                <a:cs typeface="Symbol" charset="2"/>
              </a:rPr>
              <a:t>hN</a:t>
            </a:r>
            <a:r>
              <a:rPr lang="en-US" sz="3600" i="1" dirty="0">
                <a:solidFill>
                  <a:schemeClr val="accent1"/>
                </a:solidFill>
                <a:latin typeface="Symbol" charset="2"/>
                <a:cs typeface="Symbol" charset="2"/>
              </a:rPr>
              <a:t>, KL, </a:t>
            </a:r>
            <a:r>
              <a:rPr lang="en-US" sz="3600" i="1" dirty="0" smtClean="0">
                <a:solidFill>
                  <a:schemeClr val="accent1"/>
                </a:solidFill>
                <a:latin typeface="Symbol" charset="2"/>
                <a:cs typeface="Symbol" charset="2"/>
              </a:rPr>
              <a:t>KS</a:t>
            </a:r>
            <a:endParaRPr lang="en-US" sz="3600" dirty="0">
              <a:solidFill>
                <a:schemeClr val="accent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949133" y="4695279"/>
            <a:ext cx="337313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err="1" smtClean="0">
                <a:solidFill>
                  <a:schemeClr val="bg1">
                    <a:lumMod val="50000"/>
                  </a:schemeClr>
                </a:solidFill>
              </a:rPr>
              <a:t>Kamano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, Nakamura, Lee, Sato</a:t>
            </a:r>
            <a:endParaRPr lang="en-US" sz="20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66315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482" r="2614" b="20645"/>
          <a:stretch/>
        </p:blipFill>
        <p:spPr>
          <a:xfrm>
            <a:off x="304799" y="-454142"/>
            <a:ext cx="8514081" cy="5563267"/>
          </a:xfrm>
        </p:spPr>
      </p:pic>
      <p:sp>
        <p:nvSpPr>
          <p:cNvPr id="2" name="TextBox 1"/>
          <p:cNvSpPr txBox="1"/>
          <p:nvPr/>
        </p:nvSpPr>
        <p:spPr>
          <a:xfrm>
            <a:off x="1828282" y="3984040"/>
            <a:ext cx="544097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970890" y="3881408"/>
            <a:ext cx="49808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Coupled-channel </a:t>
            </a:r>
            <a:r>
              <a:rPr lang="en-US" dirty="0" err="1" smtClean="0"/>
              <a:t>unitarity</a:t>
            </a:r>
            <a:r>
              <a:rPr lang="en-US" dirty="0" smtClean="0"/>
              <a:t> is fully taken into </a:t>
            </a:r>
            <a:r>
              <a:rPr lang="en-US" dirty="0" err="1" smtClean="0"/>
              <a:t>acount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85" y="2894165"/>
            <a:ext cx="9144000" cy="415542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794500" y="3060700"/>
            <a:ext cx="889000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24613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accent1"/>
                </a:solidFill>
              </a:rPr>
              <a:t>DCC analysis of meson production data</a:t>
            </a:r>
            <a:endParaRPr lang="en-US" sz="3600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5067" y="1852028"/>
            <a:ext cx="8435005" cy="396174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>
                <a:solidFill>
                  <a:schemeClr val="accent2"/>
                </a:solidFill>
              </a:rPr>
              <a:t>Fully combined </a:t>
            </a:r>
            <a:r>
              <a:rPr lang="en-US" sz="2800" dirty="0" smtClean="0"/>
              <a:t>analysis of  </a:t>
            </a:r>
            <a:r>
              <a:rPr lang="en-US" sz="2800" i="1" dirty="0" err="1" smtClean="0">
                <a:solidFill>
                  <a:srgbClr val="000000"/>
                </a:solidFill>
                <a:latin typeface="Symbol" charset="2"/>
                <a:cs typeface="Symbol" charset="2"/>
              </a:rPr>
              <a:t>gN</a:t>
            </a:r>
            <a:r>
              <a:rPr lang="en-US" sz="2800" i="1" dirty="0">
                <a:solidFill>
                  <a:srgbClr val="000000"/>
                </a:solidFill>
                <a:latin typeface="Symbol" charset="2"/>
                <a:cs typeface="Symbol" charset="2"/>
              </a:rPr>
              <a:t>, </a:t>
            </a:r>
            <a:r>
              <a:rPr lang="en-US" sz="2800" i="1" dirty="0" err="1" smtClean="0">
                <a:solidFill>
                  <a:srgbClr val="000000"/>
                </a:solidFill>
                <a:latin typeface="Symbol" charset="2"/>
                <a:cs typeface="Symbol" charset="2"/>
              </a:rPr>
              <a:t>pN</a:t>
            </a:r>
            <a:r>
              <a:rPr lang="en-US" sz="2800" i="1" dirty="0" smtClean="0">
                <a:solidFill>
                  <a:srgbClr val="000000"/>
                </a:solidFill>
                <a:latin typeface="Symbol" charset="2"/>
                <a:cs typeface="Symbol" charset="2"/>
              </a:rPr>
              <a:t>  </a:t>
            </a:r>
            <a:r>
              <a:rPr lang="en-US" sz="2400" i="1" dirty="0" smtClean="0">
                <a:solidFill>
                  <a:srgbClr val="000000"/>
                </a:solidFill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sz="2800" i="1" dirty="0">
                <a:solidFill>
                  <a:srgbClr val="000000"/>
                </a:solidFill>
                <a:latin typeface="Symbol" charset="2"/>
                <a:cs typeface="Symbol" charset="2"/>
                <a:sym typeface="Wingdings"/>
              </a:rPr>
              <a:t> </a:t>
            </a:r>
            <a:r>
              <a:rPr lang="en-US" sz="2800" i="1" dirty="0" smtClean="0">
                <a:solidFill>
                  <a:srgbClr val="000000"/>
                </a:solidFill>
                <a:latin typeface="Symbol" charset="2"/>
                <a:cs typeface="Symbol" charset="2"/>
                <a:sym typeface="Wingdings"/>
              </a:rPr>
              <a:t> </a:t>
            </a:r>
            <a:r>
              <a:rPr lang="en-US" sz="2800" i="1" dirty="0" err="1" smtClean="0">
                <a:solidFill>
                  <a:srgbClr val="000000"/>
                </a:solidFill>
                <a:latin typeface="Symbol" charset="2"/>
                <a:cs typeface="Symbol" charset="2"/>
              </a:rPr>
              <a:t>pN</a:t>
            </a:r>
            <a:r>
              <a:rPr lang="en-US" sz="2800" i="1" dirty="0" smtClean="0">
                <a:solidFill>
                  <a:srgbClr val="000000"/>
                </a:solidFill>
                <a:latin typeface="Symbol" charset="2"/>
                <a:cs typeface="Symbol" charset="2"/>
              </a:rPr>
              <a:t>, </a:t>
            </a:r>
            <a:r>
              <a:rPr lang="en-US" sz="2800" i="1" dirty="0" err="1">
                <a:solidFill>
                  <a:srgbClr val="000000"/>
                </a:solidFill>
                <a:latin typeface="Symbol" charset="2"/>
                <a:cs typeface="Symbol" charset="2"/>
              </a:rPr>
              <a:t>hN</a:t>
            </a:r>
            <a:r>
              <a:rPr lang="en-US" sz="2800" i="1" dirty="0" smtClean="0">
                <a:solidFill>
                  <a:srgbClr val="000000"/>
                </a:solidFill>
                <a:latin typeface="Symbol" charset="2"/>
                <a:cs typeface="Symbol" charset="2"/>
              </a:rPr>
              <a:t>, KL</a:t>
            </a:r>
            <a:r>
              <a:rPr lang="en-US" sz="2800" i="1" dirty="0">
                <a:solidFill>
                  <a:srgbClr val="000000"/>
                </a:solidFill>
                <a:latin typeface="Symbol" charset="2"/>
                <a:cs typeface="Symbol" charset="2"/>
              </a:rPr>
              <a:t>, KS </a:t>
            </a:r>
            <a:r>
              <a:rPr lang="en-US" sz="2800" dirty="0" smtClean="0"/>
              <a:t> 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6196375" y="2605781"/>
            <a:ext cx="19187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(W ≤ 2.1 </a:t>
            </a:r>
            <a:r>
              <a:rPr lang="en-US" sz="2400" dirty="0" err="1" smtClean="0"/>
              <a:t>GeV</a:t>
            </a:r>
            <a:r>
              <a:rPr lang="en-US" sz="2400" dirty="0" smtClean="0"/>
              <a:t>)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146739" y="3773600"/>
            <a:ext cx="8879704" cy="13490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dirty="0" smtClean="0"/>
              <a:t>Fitting</a:t>
            </a:r>
            <a:r>
              <a:rPr lang="en-US" sz="2800" dirty="0" smtClean="0">
                <a:solidFill>
                  <a:srgbClr val="3366FF"/>
                </a:solidFill>
              </a:rPr>
              <a:t>  ~</a:t>
            </a:r>
            <a:r>
              <a:rPr lang="en-US" sz="2800" dirty="0" smtClean="0">
                <a:solidFill>
                  <a:srgbClr val="3366FF"/>
                </a:solidFill>
              </a:rPr>
              <a:t>380  </a:t>
            </a:r>
            <a:r>
              <a:rPr lang="en-US" sz="2800" dirty="0" smtClean="0"/>
              <a:t>parameters  </a:t>
            </a:r>
            <a:r>
              <a:rPr lang="en-US" sz="2400" dirty="0" smtClean="0"/>
              <a:t>(</a:t>
            </a:r>
            <a:r>
              <a:rPr lang="en-US" sz="2400" i="1" dirty="0" smtClean="0"/>
              <a:t>N* </a:t>
            </a:r>
            <a:r>
              <a:rPr lang="en-US" sz="2400" dirty="0" smtClean="0"/>
              <a:t>mass, </a:t>
            </a:r>
            <a:r>
              <a:rPr lang="en-US" sz="2400" i="1" dirty="0" smtClean="0"/>
              <a:t>N* </a:t>
            </a:r>
            <a:r>
              <a:rPr lang="en-US" i="1" dirty="0" smtClean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sz="2400" i="1" dirty="0" smtClean="0"/>
              <a:t> MB  </a:t>
            </a:r>
            <a:r>
              <a:rPr lang="en-US" sz="2400" dirty="0" smtClean="0"/>
              <a:t>couplings, cutoffs) </a:t>
            </a:r>
          </a:p>
          <a:p>
            <a:pPr algn="ctr">
              <a:lnSpc>
                <a:spcPct val="150000"/>
              </a:lnSpc>
            </a:pPr>
            <a:r>
              <a:rPr lang="en-US" sz="2400" dirty="0"/>
              <a:t>t</a:t>
            </a:r>
            <a:r>
              <a:rPr lang="en-US" sz="2400" dirty="0" smtClean="0"/>
              <a:t>o   </a:t>
            </a:r>
            <a:r>
              <a:rPr lang="en-US" sz="2800" dirty="0" smtClean="0">
                <a:solidFill>
                  <a:srgbClr val="3366FF"/>
                </a:solidFill>
              </a:rPr>
              <a:t>~ 20,000 </a:t>
            </a:r>
            <a:r>
              <a:rPr lang="en-US" sz="2800" dirty="0" smtClean="0">
                <a:solidFill>
                  <a:srgbClr val="000000"/>
                </a:solidFill>
              </a:rPr>
              <a:t>data points</a:t>
            </a:r>
            <a:endParaRPr lang="en-US" sz="2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54455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" y="609600"/>
            <a:ext cx="246734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>
                <a:solidFill>
                  <a:srgbClr val="FF0000"/>
                </a:solidFill>
              </a:rPr>
              <a:t>Kamano</a:t>
            </a:r>
            <a:r>
              <a:rPr lang="en-US" sz="1200" dirty="0" smtClean="0">
                <a:solidFill>
                  <a:srgbClr val="FF0000"/>
                </a:solidFill>
              </a:rPr>
              <a:t>,  Nakamura, Lee, Sato, 2012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2400" y="622300"/>
            <a:ext cx="2564324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4" name="Picture 3" descr="gpi0p_dc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800" y="0"/>
            <a:ext cx="5143500" cy="6858000"/>
          </a:xfrm>
          <a:prstGeom prst="rect">
            <a:avLst/>
          </a:prstGeom>
        </p:spPr>
      </p:pic>
      <p:pic>
        <p:nvPicPr>
          <p:cNvPr id="6" name="Picture 36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6350" y="0"/>
            <a:ext cx="1123950" cy="32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537200" y="1906032"/>
            <a:ext cx="3327165" cy="7986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dirty="0" smtClean="0"/>
              <a:t>Vector current (Q</a:t>
            </a:r>
            <a:r>
              <a:rPr lang="en-US" baseline="30000" dirty="0" smtClean="0"/>
              <a:t>2</a:t>
            </a:r>
            <a:r>
              <a:rPr lang="en-US" dirty="0" smtClean="0"/>
              <a:t>=0) for 1</a:t>
            </a:r>
            <a:r>
              <a:rPr lang="en-US" dirty="0" smtClean="0">
                <a:latin typeface="Symbol" charset="2"/>
                <a:cs typeface="Symbol" charset="2"/>
              </a:rPr>
              <a:t>p </a:t>
            </a:r>
          </a:p>
          <a:p>
            <a:pPr>
              <a:lnSpc>
                <a:spcPct val="130000"/>
              </a:lnSpc>
            </a:pPr>
            <a:r>
              <a:rPr lang="en-US" dirty="0" smtClean="0">
                <a:cs typeface="Symbol" charset="2"/>
              </a:rPr>
              <a:t>Production </a:t>
            </a:r>
            <a:r>
              <a:rPr lang="en-US" dirty="0" smtClean="0"/>
              <a:t>is well-tested by data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0073395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txfonts}&#10;\usepackage{color}&#10;\begin{document}&#10;$\gamma p \to \pi^0 p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58"/>
  <p:tag name="BOXHEIGHT" val="338"/>
  <p:tag name="BOXFONT" val="10"/>
  <p:tag name="BOXWRAP" val="False"/>
  <p:tag name="WORKAROUNDTRANSPARENCYBUG" val="False"/>
  <p:tag name="ALLOWFONTSUBSTITUTION" val="False"/>
  <p:tag name="BITMAPFORMAT" val="pngmono"/>
  <p:tag name="ORIGWIDTH" val="83"/>
  <p:tag name="PICTUREFILESIZE" val="444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txfonts}&#10;\begin{document}&#10;\begin{eqnarray*}&#10;\pi^- p \to K^0 \Lambda^0&#10;\end{eqnarray*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58"/>
  <p:tag name="BOXHEIGHT" val="338"/>
  <p:tag name="BOXFONT" val="10"/>
  <p:tag name="BOXWRAP" val="False"/>
  <p:tag name="WORKAROUNDTRANSPARENCYBUG" val="False"/>
  <p:tag name="ALLOWFONTSUBSTITUTION" val="False"/>
  <p:tag name="BITMAPFORMAT" val="pngmono"/>
  <p:tag name="ORIGWIDTH" val="109"/>
  <p:tag name="PICTUREFILESIZE" val="555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txfonts}&#10;\usepackage{color}&#10;\begin{document}&#10;${\rm Re}(M_{\rm pole})$ (GeV)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58"/>
  <p:tag name="BOXHEIGHT" val="338"/>
  <p:tag name="BOXFONT" val="10"/>
  <p:tag name="BOXWRAP" val="False"/>
  <p:tag name="WORKAROUNDTRANSPARENCYBUG" val="False"/>
  <p:tag name="ALLOWFONTSUBSTITUTION" val="False"/>
  <p:tag name="BITMAPFORMAT" val="pngmono"/>
  <p:tag name="ORIGWIDTH" val="136.9803"/>
  <p:tag name="PICTUREFILESIZE" val="930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txfonts}&#10;\usepackage{color}&#10;\begin{document}&#10;$\gamma p \to \eta p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58"/>
  <p:tag name="BOXHEIGHT" val="338"/>
  <p:tag name="BOXFONT" val="10"/>
  <p:tag name="BOXWRAP" val="False"/>
  <p:tag name="WORKAROUNDTRANSPARENCYBUG" val="False"/>
  <p:tag name="ALLOWFONTSUBSTITUTION" val="False"/>
  <p:tag name="BITMAPFORMAT" val="pngmono"/>
  <p:tag name="ORIGWIDTH" val="74"/>
  <p:tag name="PICTUREFILESIZE" val="365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txfonts}&#10;\usepackage{color}&#10;\begin{document}&#10;$\gamma p \to K^+\Lambda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58"/>
  <p:tag name="BOXHEIGHT" val="338"/>
  <p:tag name="BOXFONT" val="10"/>
  <p:tag name="BOXWRAP" val="False"/>
  <p:tag name="WORKAROUNDTRANSPARENCYBUG" val="False"/>
  <p:tag name="ALLOWFONTSUBSTITUTION" val="False"/>
  <p:tag name="BITMAPFORMAT" val="pngmono"/>
  <p:tag name="ORIGWIDTH" val="93.00016"/>
  <p:tag name="PICTUREFILESIZE" val="452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txfonts}&#10;\begin{document}&#10;\begin{eqnarray*}&#10;I=\frac{3}{2}&#10;\end{eqnarray*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74"/>
  <p:tag name="BOXHEIGHT" val="548"/>
  <p:tag name="BOXFONT" val="10"/>
  <p:tag name="BOXWRAP" val="False"/>
  <p:tag name="WORKAROUNDTRANSPARENCYBUG" val="False"/>
  <p:tag name="ALLOWFONTSUBSTITUTION" val="False"/>
  <p:tag name="BITMAPFORMAT" val="pngmono"/>
  <p:tag name="ORIGWIDTH" val="42.96008"/>
  <p:tag name="PICTUREFILESIZE" val="245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txfonts}&#10;\begin{document}&#10;$d\sigma/d\Omega$ (mb/sr)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58"/>
  <p:tag name="BOXHEIGHT" val="338"/>
  <p:tag name="BOXFONT" val="10"/>
  <p:tag name="BOXWRAP" val="False"/>
  <p:tag name="WORKAROUNDTRANSPARENCYBUG" val="False"/>
  <p:tag name="ALLOWFONTSUBSTITUTION" val="False"/>
  <p:tag name="BITMAPFORMAT" val="pngmono"/>
  <p:tag name="ORIGWIDTH" val="122"/>
  <p:tag name="PICTUREFILESIZE" val="718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txfonts}&#10;\usepackage{color}&#10;\begin{document}&#10;$\pi^- p \to \eta n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58"/>
  <p:tag name="BOXHEIGHT" val="338"/>
  <p:tag name="BOXFONT" val="10"/>
  <p:tag name="BOXWRAP" val="False"/>
  <p:tag name="WORKAROUNDTRANSPARENCYBUG" val="False"/>
  <p:tag name="ALLOWFONTSUBSTITUTION" val="False"/>
  <p:tag name="BITMAPFORMAT" val="pngmono"/>
  <p:tag name="ORIGWIDTH" val="83"/>
  <p:tag name="PICTUREFILESIZE" val="366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txfonts}&#10;\begin{document}&#10;$d\sigma/d\Omega$ ($\mu$b/sr)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58"/>
  <p:tag name="BOXHEIGHT" val="338"/>
  <p:tag name="BOXFONT" val="10"/>
  <p:tag name="BOXWRAP" val="False"/>
  <p:tag name="WORKAROUNDTRANSPARENCYBUG" val="False"/>
  <p:tag name="ALLOWFONTSUBSTITUTION" val="False"/>
  <p:tag name="BITMAPFORMAT" val="pngmono"/>
  <p:tag name="ORIGWIDTH" val="117"/>
  <p:tag name="PICTUREFILESIZE" val="736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txfonts}&#10;\begin{document}&#10;\begin{eqnarray*}&#10;\pi^+ p \to K^+ \Sigma^+&#10;\end{eqnarray*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58"/>
  <p:tag name="BOXHEIGHT" val="338"/>
  <p:tag name="BOXFONT" val="10"/>
  <p:tag name="BOXWRAP" val="False"/>
  <p:tag name="WORKAROUNDTRANSPARENCYBUG" val="False"/>
  <p:tag name="ALLOWFONTSUBSTITUTION" val="False"/>
  <p:tag name="BITMAPFORMAT" val="pngmono"/>
  <p:tag name="ORIGWIDTH" val="111"/>
  <p:tag name="PICTUREFILESIZE" val="463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txfonts}&#10;\begin{document}&#10;\begin{eqnarray*}&#10;\pi^- p \to K^0 \Sigma^0&#10;\end{eqnarray*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58"/>
  <p:tag name="BOXHEIGHT" val="338"/>
  <p:tag name="BOXFONT" val="10"/>
  <p:tag name="BOXWRAP" val="False"/>
  <p:tag name="WORKAROUNDTRANSPARENCYBUG" val="False"/>
  <p:tag name="ALLOWFONTSUBSTITUTION" val="False"/>
  <p:tag name="BITMAPFORMAT" val="pngmono"/>
  <p:tag name="ORIGWIDTH" val="107"/>
  <p:tag name="PICTUREFILESIZE" val="551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4805</TotalTime>
  <Words>1315</Words>
  <Application>Microsoft Macintosh PowerPoint</Application>
  <PresentationFormat>On-screen Show (4:3)</PresentationFormat>
  <Paragraphs>214</Paragraphs>
  <Slides>35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Office Theme</vt:lpstr>
      <vt:lpstr>Neutrino-induced meson production model  for neutrino oscillation experiments</vt:lpstr>
      <vt:lpstr>Contents</vt:lpstr>
      <vt:lpstr>q13 ≠ 0     (Daya-Bay, RENO, T2K, MINOS, Double-Chooz)</vt:lpstr>
      <vt:lpstr>Resonance region</vt:lpstr>
      <vt:lpstr>Dealing with multi-channel reaction</vt:lpstr>
      <vt:lpstr>Dynamical Coupled-Channel model for  gN, pN    pN, ppN, hN, KL, KS</vt:lpstr>
      <vt:lpstr>PowerPoint Presentation</vt:lpstr>
      <vt:lpstr>DCC analysis of meson production data</vt:lpstr>
      <vt:lpstr>PowerPoint Presentation</vt:lpstr>
      <vt:lpstr>PowerPoint Presentation</vt:lpstr>
      <vt:lpstr>PowerPoint Presentation</vt:lpstr>
      <vt:lpstr>PowerPoint Presentation</vt:lpstr>
      <vt:lpstr>Short  Summary</vt:lpstr>
      <vt:lpstr>PCAC-based application of DCC model to  forward  nN    pN, ppN, hN, KL, KS</vt:lpstr>
      <vt:lpstr>Objectives </vt:lpstr>
      <vt:lpstr>Results</vt:lpstr>
      <vt:lpstr>Comparison with Rein-Sehgal model</vt:lpstr>
      <vt:lpstr>Comparison with Rein-Sehgal model</vt:lpstr>
      <vt:lpstr>Summary</vt:lpstr>
      <vt:lpstr>BACKUP</vt:lpstr>
      <vt:lpstr>Formalism </vt:lpstr>
      <vt:lpstr>PowerPoint Presentation</vt:lpstr>
      <vt:lpstr>Partial wave amplitudes of pi N scattering</vt:lpstr>
      <vt:lpstr>Eta production reactions</vt:lpstr>
      <vt:lpstr>KY production reactions </vt:lpstr>
      <vt:lpstr>J-PARC proposal πN  ππN in high-mass N* region (K. Hicks, K. Imai et al.) </vt:lpstr>
      <vt:lpstr>F2 from RS model</vt:lpstr>
      <vt:lpstr>F2 from RS model</vt:lpstr>
      <vt:lpstr>PowerPoint Presentation</vt:lpstr>
      <vt:lpstr>SL model applied to n-nucleus scattering</vt:lpstr>
      <vt:lpstr>SL model applied to n-nucleus scattering</vt:lpstr>
      <vt:lpstr>Dealing with multi-channel reaction</vt:lpstr>
      <vt:lpstr>PowerPoint Presentation</vt:lpstr>
      <vt:lpstr>PowerPoint Presentation</vt:lpstr>
      <vt:lpstr>Resonance region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Neutrino-induced forward meson productions  in nucleon resonance region</dc:title>
  <dc:creator>Nakamura Satoshi</dc:creator>
  <cp:lastModifiedBy>Nakamura Satoshi</cp:lastModifiedBy>
  <cp:revision>116</cp:revision>
  <dcterms:created xsi:type="dcterms:W3CDTF">2012-10-11T09:56:36Z</dcterms:created>
  <dcterms:modified xsi:type="dcterms:W3CDTF">2012-11-28T02:35:11Z</dcterms:modified>
</cp:coreProperties>
</file>