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4" r:id="rId7"/>
    <p:sldId id="266" r:id="rId8"/>
    <p:sldId id="265" r:id="rId9"/>
    <p:sldId id="267" r:id="rId10"/>
    <p:sldId id="272" r:id="rId11"/>
    <p:sldId id="273" r:id="rId12"/>
    <p:sldId id="274" r:id="rId13"/>
    <p:sldId id="276" r:id="rId14"/>
    <p:sldId id="275" r:id="rId15"/>
  </p:sldIdLst>
  <p:sldSz cx="9144000" cy="6858000" type="screen4x3"/>
  <p:notesSz cx="6858000" cy="9144000"/>
  <p:custDataLst>
    <p:tags r:id="rId1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EC4FF-4BC1-43AA-BB6D-D7BAF6590586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C542-E06B-4435-979F-597351572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45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763" y="0"/>
            <a:ext cx="9140825" cy="762000"/>
          </a:xfrm>
          <a:prstGeom prst="rect">
            <a:avLst/>
          </a:prstGeom>
          <a:gradFill rotWithShape="0">
            <a:gsLst>
              <a:gs pos="0">
                <a:srgbClr val="6629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3D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kumimoji="1" lang="ja-JP" altLang="en-US" sz="16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762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762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913" y="58738"/>
            <a:ext cx="134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kumimoji="1" lang="en-US" altLang="ja-JP" sz="1600" b="1" smtClean="0">
                <a:solidFill>
                  <a:schemeClr val="bg1"/>
                </a:solidFill>
                <a:latin typeface="Arial" charset="0"/>
              </a:rPr>
              <a:t>Kenji Morita</a:t>
            </a:r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267200"/>
            <a:ext cx="73152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752600" cy="457200"/>
          </a:xfrm>
        </p:spPr>
        <p:txBody>
          <a:bodyPr/>
          <a:lstStyle>
            <a:lvl1pPr algn="ctr">
              <a:defRPr sz="1800" smtClean="0">
                <a:latin typeface="+mj-ea"/>
                <a:ea typeface="+mj-ea"/>
              </a:defRPr>
            </a:lvl1pPr>
          </a:lstStyle>
          <a:p>
            <a:r>
              <a:rPr lang="en-US" altLang="ja-JP" smtClean="0"/>
              <a:t>2015/10/21</a:t>
            </a:r>
            <a:endParaRPr lang="ja-JP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6913" y="6400800"/>
            <a:ext cx="827087" cy="457200"/>
          </a:xfrm>
        </p:spPr>
        <p:txBody>
          <a:bodyPr/>
          <a:lstStyle>
            <a:lvl1pPr algn="ctr">
              <a:defRPr sz="1800"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527425" y="0"/>
            <a:ext cx="5616575" cy="9080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ja-JP" smtClean="0"/>
              <a:t>Lunch Seminar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99782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89488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2095500" cy="5943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34100" cy="5943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24505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4332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7825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27555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39520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8300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9737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72652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14989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78600"/>
            <a:ext cx="406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400" smtClean="0">
                <a:latin typeface="+mj-ea"/>
                <a:ea typeface="+mj-ea"/>
              </a:defRPr>
            </a:lvl1pPr>
          </a:lstStyle>
          <a:p>
            <a:r>
              <a:rPr lang="en-US" altLang="ja-JP" smtClean="0"/>
              <a:t>2015/10/21</a:t>
            </a:r>
            <a:endParaRPr lang="ja-JP" altLang="en-US" dirty="0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913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400" smtClean="0">
                <a:latin typeface="+mj-ea"/>
                <a:ea typeface="+mj-ea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66981" name="Rectangle 5"/>
          <p:cNvSpPr>
            <a:spLocks noChangeArrowheads="1"/>
          </p:cNvSpPr>
          <p:nvPr/>
        </p:nvSpPr>
        <p:spPr bwMode="auto">
          <a:xfrm>
            <a:off x="4763" y="0"/>
            <a:ext cx="9140825" cy="3810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0000"/>
                  <a:invGamma/>
                </a:schemeClr>
              </a:gs>
              <a:gs pos="100000">
                <a:schemeClr val="hlink">
                  <a:alpha val="9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  <a:defRPr/>
            </a:pPr>
            <a:r>
              <a:rPr kumimoji="1" lang="en-US" altLang="ja-JP" sz="1600" b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Kenji Morita (YITP, Kyoto)</a:t>
            </a:r>
          </a:p>
        </p:txBody>
      </p:sp>
      <p:sp>
        <p:nvSpPr>
          <p:cNvPr id="7669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第</a:t>
            </a:r>
            <a:r>
              <a:rPr lang="en-US" altLang="ja-JP" smtClean="0"/>
              <a:t>1</a:t>
            </a:r>
            <a:r>
              <a:rPr lang="ja-JP" altLang="en-US" smtClean="0"/>
              <a:t>レベル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66983" name="Rectangle 7"/>
          <p:cNvSpPr>
            <a:spLocks noChangeArrowheads="1"/>
          </p:cNvSpPr>
          <p:nvPr/>
        </p:nvSpPr>
        <p:spPr bwMode="auto">
          <a:xfrm>
            <a:off x="0" y="381000"/>
            <a:ext cx="9144000" cy="76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219200" y="6667500"/>
            <a:ext cx="7924800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11188" y="6597650"/>
            <a:ext cx="8534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6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645275"/>
            <a:ext cx="59753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1" sz="1200" b="1">
                <a:latin typeface="+mj-ea"/>
                <a:ea typeface="+mj-ea"/>
              </a:defRPr>
            </a:lvl1pPr>
          </a:lstStyle>
          <a:p>
            <a:r>
              <a:rPr lang="en-US" altLang="ja-JP" smtClean="0"/>
              <a:t>Lunch Seminar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Blip>
          <a:blip r:embed="rId13"/>
        </a:buBlip>
        <a:defRPr kumimoji="1"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14"/>
        </a:buBlip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NFモトヤアポロ1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NFモトヤシータ゛1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Tahoma" pitchFamily="34" charset="0"/>
          <a:ea typeface="HG丸ｺﾞｼｯｸM-PRO" pitchFamily="4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3.emf"/><Relationship Id="rId2" Type="http://schemas.openxmlformats.org/officeDocument/2006/relationships/image" Target="../media/image33.emf"/><Relationship Id="rId16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5" Type="http://schemas.openxmlformats.org/officeDocument/2006/relationships/image" Target="../media/image4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Relationship Id="rId14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8208912" cy="2088232"/>
          </a:xfrm>
        </p:spPr>
        <p:txBody>
          <a:bodyPr/>
          <a:lstStyle/>
          <a:p>
            <a:r>
              <a:rPr lang="en-US" altLang="ja-JP" sz="4400" dirty="0" smtClean="0"/>
              <a:t>Yang-Lee Zeros from Canonical Partition Functions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7315200" cy="609600"/>
          </a:xfrm>
        </p:spPr>
        <p:txBody>
          <a:bodyPr/>
          <a:lstStyle/>
          <a:p>
            <a:r>
              <a:rPr lang="en-US" altLang="ja-JP" dirty="0" smtClean="0">
                <a:latin typeface="+mj-ea"/>
                <a:ea typeface="+mj-ea"/>
              </a:rPr>
              <a:t>Kenji Morita</a:t>
            </a:r>
            <a:endParaRPr lang="en-US" altLang="ja-JP" dirty="0" smtClean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60212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Ref) KM, </a:t>
            </a:r>
            <a:r>
              <a:rPr kumimoji="1" lang="en-US" altLang="ja-JP" sz="2800" dirty="0" err="1" smtClean="0"/>
              <a:t>A.Nakamura</a:t>
            </a:r>
            <a:r>
              <a:rPr kumimoji="1" lang="en-US" altLang="ja-JP" sz="2800" dirty="0" smtClean="0"/>
              <a:t>, arXiv:1505.05985</a:t>
            </a:r>
            <a:endParaRPr kumimoji="1" lang="ja-JP" altLang="en-US" sz="280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6531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Same behavior at other T</a:t>
            </a:r>
            <a:endParaRPr kumimoji="1" lang="ja-JP" altLang="en-US" dirty="0"/>
          </a:p>
        </p:txBody>
      </p:sp>
      <p:pic>
        <p:nvPicPr>
          <p:cNvPr id="2050" name="Picture 2" descr="C:\HOME\Dropbox\0902_TQFT\LYZ_Tcp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544052" cy="42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HOME\Dropbox\0902_TQFT\LYZ_T060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31" y="1164015"/>
            <a:ext cx="4544773" cy="42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67544" y="5491885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a typeface="+mj-ea"/>
              </a:rPr>
              <a:t>Critical point</a:t>
            </a:r>
            <a:r>
              <a:rPr lang="ja-JP" altLang="en-US" dirty="0">
                <a:ea typeface="+mj-ea"/>
              </a:rPr>
              <a:t> </a:t>
            </a:r>
            <a:r>
              <a:rPr lang="en-US" altLang="ja-JP" dirty="0" smtClean="0">
                <a:ea typeface="+mj-ea"/>
              </a:rPr>
              <a:t>(Branch point on the real axis)</a:t>
            </a:r>
            <a:endParaRPr kumimoji="1" lang="ja-JP" altLang="en-US" dirty="0"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55172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+mj-ea"/>
              </a:rPr>
              <a:t>1</a:t>
            </a:r>
            <a:r>
              <a:rPr lang="en-US" altLang="ja-JP" baseline="30000" dirty="0" smtClean="0">
                <a:ea typeface="+mj-ea"/>
              </a:rPr>
              <a:t>st</a:t>
            </a:r>
            <a:r>
              <a:rPr lang="en-US" altLang="ja-JP" dirty="0" smtClean="0">
                <a:ea typeface="+mj-ea"/>
              </a:rPr>
              <a:t> order (Cut across real axis)</a:t>
            </a:r>
            <a:endParaRPr kumimoji="1" lang="ja-JP" altLang="en-US" dirty="0">
              <a:ea typeface="+mj-ea"/>
            </a:endParaRPr>
          </a:p>
        </p:txBody>
      </p:sp>
      <p:sp>
        <p:nvSpPr>
          <p:cNvPr id="4" name="右矢印 3"/>
          <p:cNvSpPr/>
          <p:nvPr/>
        </p:nvSpPr>
        <p:spPr bwMode="auto">
          <a:xfrm>
            <a:off x="683568" y="6283123"/>
            <a:ext cx="432048" cy="216024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615572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+mj-ea"/>
                <a:ea typeface="+mj-ea"/>
              </a:rPr>
              <a:t>Closest zero to the real axis is stable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10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1828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Lattice QCD</a:t>
            </a:r>
            <a:endParaRPr kumimoji="1" lang="ja-JP" altLang="en-US" dirty="0"/>
          </a:p>
        </p:txBody>
      </p:sp>
      <p:pic>
        <p:nvPicPr>
          <p:cNvPr id="3074" name="Picture 2" descr="C:\HOME\Dropbox\0902_TQFT\LYZ_lattice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" y="1412063"/>
            <a:ext cx="5400359" cy="50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763688" y="53732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Nagata et al., PTEP2012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08104" y="1556792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+mj-ea"/>
              </a:rPr>
              <a:t>Similar behavior at </a:t>
            </a:r>
            <a:r>
              <a:rPr kumimoji="1" lang="en-US" altLang="ja-JP" dirty="0" smtClean="0">
                <a:ea typeface="+mj-ea"/>
              </a:rPr>
              <a:t>T </a:t>
            </a:r>
            <a:r>
              <a:rPr kumimoji="1" lang="en-US" altLang="ja-JP" dirty="0" smtClean="0">
                <a:ea typeface="+mj-ea"/>
              </a:rPr>
              <a:t>&gt;</a:t>
            </a:r>
            <a:r>
              <a:rPr lang="en-US" altLang="ja-JP" dirty="0" smtClean="0">
                <a:ea typeface="+mj-ea"/>
              </a:rPr>
              <a:t> </a:t>
            </a:r>
            <a:r>
              <a:rPr lang="en-US" altLang="ja-JP" dirty="0" smtClean="0">
                <a:ea typeface="+mj-ea"/>
              </a:rPr>
              <a:t>T</a:t>
            </a:r>
            <a:r>
              <a:rPr lang="en-US" altLang="ja-JP" baseline="-12000" dirty="0" smtClean="0">
                <a:ea typeface="+mj-ea"/>
              </a:rPr>
              <a:t>c</a:t>
            </a:r>
            <a:endParaRPr lang="en-US" altLang="ja-JP" dirty="0" smtClean="0"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r>
              <a:rPr lang="en-US" altLang="ja-JP" dirty="0" smtClean="0">
                <a:ea typeface="+mj-ea"/>
              </a:rPr>
              <a:t>Bifurcation of the distribution can be understood as a truncation effect</a:t>
            </a:r>
            <a:endParaRPr lang="en-US" altLang="ja-JP" dirty="0" smtClean="0">
              <a:ea typeface="+mj-ea"/>
            </a:endParaRPr>
          </a:p>
          <a:p>
            <a:endParaRPr kumimoji="1" lang="en-US" altLang="ja-JP" dirty="0">
              <a:ea typeface="+mj-ea"/>
            </a:endParaRPr>
          </a:p>
          <a:p>
            <a:r>
              <a:rPr lang="en-US" altLang="ja-JP" dirty="0" err="1" smtClean="0">
                <a:ea typeface="+mj-ea"/>
              </a:rPr>
              <a:t>Roberge</a:t>
            </a:r>
            <a:r>
              <a:rPr lang="en-US" altLang="ja-JP" dirty="0" smtClean="0">
                <a:ea typeface="+mj-ea"/>
              </a:rPr>
              <a:t>-Weiss </a:t>
            </a:r>
            <a:r>
              <a:rPr lang="en-US" altLang="ja-JP" dirty="0" smtClean="0">
                <a:ea typeface="+mj-ea"/>
              </a:rPr>
              <a:t>transition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11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1220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Model w/o phase transition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345976"/>
          </a:xfrm>
        </p:spPr>
        <p:txBody>
          <a:bodyPr/>
          <a:lstStyle/>
          <a:p>
            <a:r>
              <a:rPr kumimoji="1" lang="en-US" altLang="ja-JP" dirty="0" smtClean="0"/>
              <a:t>Reference : </a:t>
            </a:r>
            <a:r>
              <a:rPr kumimoji="1" lang="en-US" altLang="ja-JP" dirty="0" err="1" smtClean="0"/>
              <a:t>Skellam</a:t>
            </a:r>
            <a:r>
              <a:rPr lang="ja-JP" altLang="en-US" dirty="0"/>
              <a:t> </a:t>
            </a:r>
            <a:r>
              <a:rPr lang="en-US" altLang="ja-JP" dirty="0" smtClean="0"/>
              <a:t>distribution</a:t>
            </a:r>
            <a:endParaRPr kumimoji="1" lang="ja-JP" altLang="en-US" dirty="0"/>
          </a:p>
        </p:txBody>
      </p:sp>
      <p:pic>
        <p:nvPicPr>
          <p:cNvPr id="4098" name="Picture 2" descr="C:\HOME\Dropbox\0902_TQFT\equation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2841"/>
            <a:ext cx="3853425" cy="9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HOME\Dropbox\0902_TQFT\zn_skellam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960440" cy="35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HOME\Dropbox\0902_TQFT\LYZ_skellam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83086"/>
            <a:ext cx="4480280" cy="42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矢印コネクタ 4"/>
          <p:cNvCxnSpPr/>
          <p:nvPr/>
        </p:nvCxnSpPr>
        <p:spPr bwMode="auto">
          <a:xfrm>
            <a:off x="6668124" y="4437112"/>
            <a:ext cx="1288252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テキスト ボックス 5"/>
          <p:cNvSpPr txBox="1"/>
          <p:nvPr/>
        </p:nvSpPr>
        <p:spPr>
          <a:xfrm>
            <a:off x="5224393" y="4100831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ea typeface="+mj-ea"/>
              </a:rPr>
              <a:t>Move against cut</a:t>
            </a:r>
            <a:endParaRPr kumimoji="1" lang="ja-JP" altLang="en-US" sz="1600" dirty="0"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118260"/>
            <a:ext cx="448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a typeface="+mj-ea"/>
              </a:rPr>
              <a:t>All zeros go to infinity as </a:t>
            </a:r>
            <a:r>
              <a:rPr kumimoji="1" lang="en-US" altLang="ja-JP" dirty="0" err="1" smtClean="0">
                <a:latin typeface="+mj-ea"/>
                <a:ea typeface="+mj-ea"/>
              </a:rPr>
              <a:t>N</a:t>
            </a:r>
            <a:r>
              <a:rPr kumimoji="1" lang="en-US" altLang="ja-JP" baseline="-12000" dirty="0" err="1" smtClean="0">
                <a:latin typeface="+mj-ea"/>
                <a:ea typeface="+mj-ea"/>
              </a:rPr>
              <a:t>max</a:t>
            </a:r>
            <a:r>
              <a:rPr kumimoji="1" lang="ja-JP" altLang="en-US" dirty="0" smtClean="0">
                <a:latin typeface="+mj-ea"/>
                <a:ea typeface="+mj-ea"/>
              </a:rPr>
              <a:t>→</a:t>
            </a:r>
            <a:r>
              <a:rPr kumimoji="1" lang="ja-JP" altLang="en-US" dirty="0" smtClean="0">
                <a:latin typeface="+mj-ea"/>
                <a:ea typeface="+mj-ea"/>
              </a:rPr>
              <a:t>∞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12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844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Concluding Remarks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ea typeface="+mj-ea"/>
              </a:rPr>
              <a:t>Canonical approach to phase transition</a:t>
            </a:r>
            <a:endParaRPr lang="en-US" altLang="ja-JP" dirty="0" smtClean="0">
              <a:ea typeface="+mj-ea"/>
            </a:endParaRPr>
          </a:p>
          <a:p>
            <a:pPr lvl="1"/>
            <a:r>
              <a:rPr kumimoji="1" lang="en-US" altLang="ja-JP" dirty="0"/>
              <a:t> </a:t>
            </a:r>
            <a:r>
              <a:rPr kumimoji="1" lang="en-US" altLang="ja-JP" dirty="0" smtClean="0"/>
              <a:t>Higher order terms </a:t>
            </a:r>
            <a:r>
              <a:rPr lang="en-US" altLang="ja-JP" dirty="0" smtClean="0"/>
              <a:t>in </a:t>
            </a:r>
            <a:r>
              <a:rPr kumimoji="1" lang="en-US" altLang="ja-JP" dirty="0" smtClean="0"/>
              <a:t>λ-expansion?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Relevant for lattice QCD and HIC experiments</a:t>
            </a:r>
            <a:endParaRPr lang="en-US" altLang="ja-JP" dirty="0" smtClean="0"/>
          </a:p>
          <a:p>
            <a:r>
              <a:rPr lang="en-US" altLang="ja-JP" dirty="0" smtClean="0">
                <a:ea typeface="+mj-ea"/>
              </a:rPr>
              <a:t>Yang-Lee zeros</a:t>
            </a:r>
            <a:endParaRPr kumimoji="1" lang="en-US" altLang="ja-JP" dirty="0" smtClean="0">
              <a:ea typeface="+mj-ea"/>
            </a:endParaRP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Study with solvable models (</a:t>
            </a:r>
            <a:r>
              <a:rPr lang="en-US" altLang="ja-JP" dirty="0" err="1" smtClean="0"/>
              <a:t>ChRM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Skellam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pPr lvl="1"/>
            <a:r>
              <a:rPr kumimoji="1" lang="en-US" altLang="ja-JP" dirty="0"/>
              <a:t> </a:t>
            </a:r>
            <a:r>
              <a:rPr lang="en-US" altLang="ja-JP" dirty="0" smtClean="0"/>
              <a:t>Distribution is sensitive to cutting </a:t>
            </a:r>
            <a:r>
              <a:rPr lang="en-US" altLang="ja-JP" dirty="0" err="1" smtClean="0"/>
              <a:t>Nmax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smtClean="0"/>
              <a:t>Zero closest to real axis is stable against cut</a:t>
            </a:r>
            <a:endParaRPr lang="en-US" altLang="ja-JP" dirty="0" smtClean="0"/>
          </a:p>
          <a:p>
            <a:pPr lvl="2"/>
            <a:r>
              <a:rPr lang="en-US" altLang="ja-JP" dirty="0"/>
              <a:t> </a:t>
            </a:r>
            <a:r>
              <a:rPr lang="en-US" altLang="ja-JP" dirty="0" smtClean="0"/>
              <a:t>Useful check – stability against smaller </a:t>
            </a:r>
            <a:r>
              <a:rPr lang="en-US" altLang="ja-JP" dirty="0" err="1" smtClean="0"/>
              <a:t>Nmax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smtClean="0"/>
              <a:t>Too small </a:t>
            </a:r>
            <a:r>
              <a:rPr lang="en-US" altLang="ja-JP" dirty="0" err="1" smtClean="0"/>
              <a:t>Nmax</a:t>
            </a:r>
            <a:r>
              <a:rPr lang="en-US" altLang="ja-JP" dirty="0" smtClean="0"/>
              <a:t> : no information on the true phase boundary, similar to </a:t>
            </a:r>
            <a:r>
              <a:rPr lang="en-US" altLang="ja-JP" dirty="0" err="1" smtClean="0"/>
              <a:t>Skellam</a:t>
            </a:r>
            <a:r>
              <a:rPr lang="en-US" altLang="ja-JP" dirty="0" smtClean="0"/>
              <a:t> model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13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52388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Outlook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ea typeface="+mj-ea"/>
              </a:rPr>
              <a:t>Estimation of </a:t>
            </a:r>
            <a:r>
              <a:rPr lang="en-US" altLang="ja-JP" dirty="0" err="1" smtClean="0">
                <a:ea typeface="+mj-ea"/>
              </a:rPr>
              <a:t>N</a:t>
            </a:r>
            <a:r>
              <a:rPr lang="en-US" altLang="ja-JP" baseline="-12000" dirty="0" err="1" smtClean="0">
                <a:ea typeface="+mj-ea"/>
              </a:rPr>
              <a:t>max</a:t>
            </a:r>
            <a:endParaRPr lang="en-US" altLang="ja-JP" dirty="0" smtClean="0">
              <a:ea typeface="+mj-ea"/>
            </a:endParaRPr>
          </a:p>
          <a:p>
            <a:pPr lvl="1"/>
            <a:r>
              <a:rPr lang="en-US" altLang="ja-JP" dirty="0" smtClean="0">
                <a:ea typeface="+mj-ea"/>
              </a:rPr>
              <a:t>Comparison</a:t>
            </a:r>
            <a:r>
              <a:rPr lang="ja-JP" altLang="en-US" dirty="0" smtClean="0">
                <a:ea typeface="+mj-ea"/>
              </a:rPr>
              <a:t>：</a:t>
            </a:r>
            <a:r>
              <a:rPr lang="en-US" altLang="ja-JP" dirty="0" smtClean="0">
                <a:ea typeface="+mj-ea"/>
              </a:rPr>
              <a:t>6</a:t>
            </a:r>
            <a:r>
              <a:rPr lang="en-US" altLang="ja-JP" baseline="30000" dirty="0" smtClean="0">
                <a:ea typeface="+mj-ea"/>
              </a:rPr>
              <a:t>th</a:t>
            </a:r>
            <a:r>
              <a:rPr lang="en-US" altLang="ja-JP" dirty="0" smtClean="0">
                <a:ea typeface="+mj-ea"/>
              </a:rPr>
              <a:t> order </a:t>
            </a:r>
            <a:endParaRPr lang="en-US" altLang="ja-JP" dirty="0" smtClean="0">
              <a:ea typeface="+mj-ea"/>
            </a:endParaRPr>
          </a:p>
          <a:p>
            <a:pPr lvl="2"/>
            <a:r>
              <a:rPr kumimoji="1" lang="en-US" altLang="ja-JP" dirty="0">
                <a:latin typeface="+mj-ea"/>
                <a:ea typeface="+mj-ea"/>
              </a:rPr>
              <a:t> </a:t>
            </a:r>
            <a:r>
              <a:rPr kumimoji="1" lang="en-US" altLang="ja-JP" dirty="0" smtClean="0">
                <a:latin typeface="+mj-ea"/>
                <a:ea typeface="+mj-ea"/>
              </a:rPr>
              <a:t>Ns=60 RM : N</a:t>
            </a:r>
            <a:r>
              <a:rPr kumimoji="1" lang="en-US" altLang="ja-JP" baseline="-12000" dirty="0" smtClean="0">
                <a:latin typeface="+mj-ea"/>
                <a:ea typeface="+mj-ea"/>
              </a:rPr>
              <a:t>max</a:t>
            </a:r>
            <a:r>
              <a:rPr kumimoji="1" lang="en-US" altLang="ja-JP" dirty="0" smtClean="0">
                <a:latin typeface="+mj-ea"/>
                <a:ea typeface="+mj-ea"/>
              </a:rPr>
              <a:t>=6 for </a:t>
            </a:r>
            <a:r>
              <a:rPr kumimoji="1" lang="en-US" altLang="ja-JP" dirty="0" smtClean="0">
                <a:latin typeface="Mathematica1" panose="05000502060100000001" pitchFamily="2" charset="2"/>
                <a:ea typeface="+mj-ea"/>
              </a:rPr>
              <a:t>c</a:t>
            </a:r>
            <a:r>
              <a:rPr kumimoji="1" lang="en-US" altLang="ja-JP" baseline="-25000" dirty="0" smtClean="0">
                <a:latin typeface="+mj-ea"/>
                <a:ea typeface="+mj-ea"/>
              </a:rPr>
              <a:t>6</a:t>
            </a:r>
          </a:p>
          <a:p>
            <a:pPr marL="857250" lvl="2" indent="0">
              <a:buNone/>
            </a:pP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         100     : N</a:t>
            </a:r>
            <a:r>
              <a:rPr lang="en-US" altLang="ja-JP" baseline="-12000" dirty="0" smtClean="0">
                <a:latin typeface="+mj-ea"/>
                <a:ea typeface="+mj-ea"/>
              </a:rPr>
              <a:t>max</a:t>
            </a:r>
            <a:r>
              <a:rPr lang="en-US" altLang="ja-JP" dirty="0" smtClean="0">
                <a:latin typeface="+mj-ea"/>
                <a:ea typeface="+mj-ea"/>
              </a:rPr>
              <a:t>=7 for </a:t>
            </a:r>
            <a:r>
              <a:rPr lang="en-US" altLang="ja-JP" dirty="0" smtClean="0">
                <a:latin typeface="Mathematica1" panose="05000502060100000001" pitchFamily="2" charset="2"/>
                <a:ea typeface="+mj-ea"/>
              </a:rPr>
              <a:t>c</a:t>
            </a:r>
            <a:r>
              <a:rPr lang="en-US" altLang="ja-JP" baseline="-25000" dirty="0" smtClean="0">
                <a:latin typeface="+mj-ea"/>
                <a:ea typeface="+mj-ea"/>
              </a:rPr>
              <a:t>6</a:t>
            </a:r>
            <a:endParaRPr kumimoji="1" lang="ja-JP" altLang="en-US" baseline="-25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25780" y="1729414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ea typeface="+mj-ea"/>
              </a:rPr>
              <a:t>Closest zeros</a:t>
            </a:r>
            <a:endParaRPr lang="en-US" altLang="ja-JP" sz="2800" b="1" dirty="0" smtClean="0">
              <a:solidFill>
                <a:srgbClr val="FF0000"/>
              </a:solidFill>
              <a:ea typeface="+mj-ea"/>
            </a:endParaRPr>
          </a:p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  <a:latin typeface="+mj-ea"/>
                <a:ea typeface="+mj-ea"/>
              </a:rPr>
              <a:t>21</a:t>
            </a:r>
          </a:p>
          <a:p>
            <a:pPr algn="ctr"/>
            <a:r>
              <a:rPr lang="en-US" altLang="ja-JP" sz="2800" b="1" dirty="0" smtClean="0">
                <a:solidFill>
                  <a:srgbClr val="FF0000"/>
                </a:solidFill>
                <a:latin typeface="+mj-ea"/>
                <a:ea typeface="+mj-ea"/>
              </a:rPr>
              <a:t>30</a:t>
            </a:r>
            <a:endParaRPr kumimoji="1"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400506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Mathematica1" panose="05000502060100000001" pitchFamily="2" charset="2"/>
              </a:rPr>
              <a:t>s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～</a:t>
            </a:r>
            <a:r>
              <a:rPr kumimoji="1" lang="en-US" altLang="ja-JP" sz="2400" dirty="0" smtClean="0"/>
              <a:t> 0.5 even for Ns=100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RHIC : </a:t>
            </a:r>
            <a:r>
              <a:rPr kumimoji="1" lang="en-US" altLang="ja-JP" sz="2400" dirty="0" smtClean="0">
                <a:latin typeface="Mathematica1" panose="05000502060100000001" pitchFamily="2" charset="2"/>
              </a:rPr>
              <a:t>s</a:t>
            </a:r>
            <a:r>
              <a:rPr kumimoji="1" lang="en-US" altLang="ja-JP" sz="2400" baseline="30000" dirty="0" smtClean="0"/>
              <a:t>2</a:t>
            </a:r>
            <a:r>
              <a:rPr kumimoji="1" lang="ja-JP" altLang="en-US" sz="2400" dirty="0" smtClean="0"/>
              <a:t>～</a:t>
            </a:r>
            <a:r>
              <a:rPr kumimoji="1" lang="en-US" altLang="ja-JP" sz="2400" dirty="0" smtClean="0"/>
              <a:t>10,  LHC : </a:t>
            </a:r>
            <a:r>
              <a:rPr kumimoji="1" lang="en-US" altLang="ja-JP" sz="2400" dirty="0" smtClean="0">
                <a:latin typeface="Mathematica1" panose="05000502060100000001" pitchFamily="2" charset="2"/>
              </a:rPr>
              <a:t>s</a:t>
            </a:r>
            <a:r>
              <a:rPr kumimoji="1" lang="en-US" altLang="ja-JP" sz="2400" baseline="30000" dirty="0" smtClean="0"/>
              <a:t>2</a:t>
            </a:r>
            <a:r>
              <a:rPr lang="ja-JP" altLang="en-US" sz="2400" dirty="0" smtClean="0"/>
              <a:t>～</a:t>
            </a:r>
            <a:r>
              <a:rPr kumimoji="1" lang="en-US" altLang="ja-JP" sz="2400" dirty="0" smtClean="0"/>
              <a:t>15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 bwMode="auto">
          <a:xfrm>
            <a:off x="4788024" y="4461212"/>
            <a:ext cx="432048" cy="28803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4149079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a typeface="+mj-ea"/>
              </a:rPr>
              <a:t>Comparison Not straightforward</a:t>
            </a:r>
            <a:endParaRPr lang="en-US" altLang="ja-JP" sz="2400" dirty="0" smtClean="0">
              <a:ea typeface="+mj-ea"/>
            </a:endParaRPr>
          </a:p>
          <a:p>
            <a:r>
              <a:rPr lang="en-US" altLang="ja-JP" sz="2400" dirty="0" smtClean="0">
                <a:ea typeface="+mj-ea"/>
              </a:rPr>
              <a:t>Very challenging</a:t>
            </a:r>
            <a:endParaRPr kumimoji="1" lang="ja-JP" altLang="en-US" sz="2400" dirty="0">
              <a:ea typeface="+mj-ea"/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14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70001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144000" anchor="ctr" anchorCtr="0">
            <a:noAutofit/>
          </a:bodyPr>
          <a:lstStyle/>
          <a:p>
            <a:r>
              <a:rPr lang="en-US" altLang="ja-JP" dirty="0" smtClean="0"/>
              <a:t>How to look for Phase Transition?</a:t>
            </a:r>
            <a:endParaRPr kumimoji="1" lang="ja-JP" altLang="en-US" dirty="0"/>
          </a:p>
        </p:txBody>
      </p:sp>
      <p:pic>
        <p:nvPicPr>
          <p:cNvPr id="3" name="Picture 2" descr="C:\HOME\Dropbox\0902_TQFT\tip-of-the-ice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" y="1196752"/>
            <a:ext cx="908900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79912" y="472514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3"/>
                </a:solidFill>
              </a:rPr>
              <a:t>Critical Point?</a:t>
            </a:r>
          </a:p>
          <a:p>
            <a:r>
              <a:rPr lang="en-US" altLang="ja-JP" sz="2000" dirty="0" smtClean="0">
                <a:solidFill>
                  <a:schemeClr val="accent3"/>
                </a:solidFill>
              </a:rPr>
              <a:t>1</a:t>
            </a:r>
            <a:r>
              <a:rPr lang="en-US" altLang="ja-JP" sz="2000" baseline="30000" dirty="0" smtClean="0">
                <a:solidFill>
                  <a:schemeClr val="accent3"/>
                </a:solidFill>
              </a:rPr>
              <a:t>st</a:t>
            </a:r>
            <a:r>
              <a:rPr lang="en-US" altLang="ja-JP" sz="2000" dirty="0" smtClean="0">
                <a:solidFill>
                  <a:schemeClr val="accent3"/>
                </a:solidFill>
              </a:rPr>
              <a:t> Order PT?</a:t>
            </a:r>
            <a:endParaRPr kumimoji="1" lang="ja-JP" altLang="en-US" sz="2000" dirty="0">
              <a:solidFill>
                <a:schemeClr val="accent3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3888" y="243308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3"/>
                </a:solidFill>
              </a:rPr>
              <a:t>Critical Point?</a:t>
            </a:r>
          </a:p>
          <a:p>
            <a:r>
              <a:rPr lang="en-US" altLang="ja-JP" sz="2000" dirty="0" smtClean="0">
                <a:solidFill>
                  <a:schemeClr val="accent3"/>
                </a:solidFill>
              </a:rPr>
              <a:t>1</a:t>
            </a:r>
            <a:r>
              <a:rPr lang="en-US" altLang="ja-JP" sz="2000" baseline="30000" dirty="0" smtClean="0">
                <a:solidFill>
                  <a:schemeClr val="accent3"/>
                </a:solidFill>
              </a:rPr>
              <a:t>st</a:t>
            </a:r>
            <a:r>
              <a:rPr lang="en-US" altLang="ja-JP" sz="2000" dirty="0" smtClean="0">
                <a:solidFill>
                  <a:schemeClr val="accent3"/>
                </a:solidFill>
              </a:rPr>
              <a:t> Order PT?</a:t>
            </a:r>
            <a:endParaRPr kumimoji="1" lang="ja-JP" altLang="en-US" sz="2000" dirty="0">
              <a:solidFill>
                <a:schemeClr val="accent3"/>
              </a:solidFill>
            </a:endParaRPr>
          </a:p>
        </p:txBody>
      </p:sp>
      <p:sp>
        <p:nvSpPr>
          <p:cNvPr id="5" name="フリーフォーム 4"/>
          <p:cNvSpPr/>
          <p:nvPr/>
        </p:nvSpPr>
        <p:spPr bwMode="auto">
          <a:xfrm>
            <a:off x="2578685" y="1572394"/>
            <a:ext cx="3545797" cy="4483452"/>
          </a:xfrm>
          <a:custGeom>
            <a:avLst/>
            <a:gdLst>
              <a:gd name="connsiteX0" fmla="*/ 1318197 w 3545797"/>
              <a:gd name="connsiteY0" fmla="*/ 196585 h 4483452"/>
              <a:gd name="connsiteX1" fmla="*/ 1036186 w 3545797"/>
              <a:gd name="connsiteY1" fmla="*/ 598238 h 4483452"/>
              <a:gd name="connsiteX2" fmla="*/ 549076 w 3545797"/>
              <a:gd name="connsiteY2" fmla="*/ 871703 h 4483452"/>
              <a:gd name="connsiteX3" fmla="*/ 301248 w 3545797"/>
              <a:gd name="connsiteY3" fmla="*/ 948615 h 4483452"/>
              <a:gd name="connsiteX4" fmla="*/ 232881 w 3545797"/>
              <a:gd name="connsiteY4" fmla="*/ 1256264 h 4483452"/>
              <a:gd name="connsiteX5" fmla="*/ 27782 w 3545797"/>
              <a:gd name="connsiteY5" fmla="*/ 1529729 h 4483452"/>
              <a:gd name="connsiteX6" fmla="*/ 36328 w 3545797"/>
              <a:gd name="connsiteY6" fmla="*/ 1922836 h 4483452"/>
              <a:gd name="connsiteX7" fmla="*/ 343977 w 3545797"/>
              <a:gd name="connsiteY7" fmla="*/ 2008294 h 4483452"/>
              <a:gd name="connsiteX8" fmla="*/ 258519 w 3545797"/>
              <a:gd name="connsiteY8" fmla="*/ 2905602 h 4483452"/>
              <a:gd name="connsiteX9" fmla="*/ 1335289 w 3545797"/>
              <a:gd name="connsiteY9" fmla="*/ 4272929 h 4483452"/>
              <a:gd name="connsiteX10" fmla="*/ 2343693 w 3545797"/>
              <a:gd name="connsiteY10" fmla="*/ 4392570 h 4483452"/>
              <a:gd name="connsiteX11" fmla="*/ 2822257 w 3545797"/>
              <a:gd name="connsiteY11" fmla="*/ 3418350 h 4483452"/>
              <a:gd name="connsiteX12" fmla="*/ 3540104 w 3545797"/>
              <a:gd name="connsiteY12" fmla="*/ 2435584 h 4483452"/>
              <a:gd name="connsiteX13" fmla="*/ 3112814 w 3545797"/>
              <a:gd name="connsiteY13" fmla="*/ 965707 h 4483452"/>
              <a:gd name="connsiteX14" fmla="*/ 2309509 w 3545797"/>
              <a:gd name="connsiteY14" fmla="*/ 205131 h 4483452"/>
              <a:gd name="connsiteX15" fmla="*/ 1890765 w 3545797"/>
              <a:gd name="connsiteY15" fmla="*/ 32 h 4483452"/>
              <a:gd name="connsiteX16" fmla="*/ 1318197 w 3545797"/>
              <a:gd name="connsiteY16" fmla="*/ 196585 h 448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45797" h="4483452">
                <a:moveTo>
                  <a:pt x="1318197" y="196585"/>
                </a:moveTo>
                <a:cubicBezTo>
                  <a:pt x="1175767" y="296286"/>
                  <a:pt x="1164373" y="485718"/>
                  <a:pt x="1036186" y="598238"/>
                </a:cubicBezTo>
                <a:cubicBezTo>
                  <a:pt x="907999" y="710758"/>
                  <a:pt x="671566" y="813307"/>
                  <a:pt x="549076" y="871703"/>
                </a:cubicBezTo>
                <a:cubicBezTo>
                  <a:pt x="426586" y="930099"/>
                  <a:pt x="353947" y="884522"/>
                  <a:pt x="301248" y="948615"/>
                </a:cubicBezTo>
                <a:cubicBezTo>
                  <a:pt x="248549" y="1012709"/>
                  <a:pt x="278459" y="1159412"/>
                  <a:pt x="232881" y="1256264"/>
                </a:cubicBezTo>
                <a:cubicBezTo>
                  <a:pt x="187303" y="1353116"/>
                  <a:pt x="60541" y="1418634"/>
                  <a:pt x="27782" y="1529729"/>
                </a:cubicBezTo>
                <a:cubicBezTo>
                  <a:pt x="-4977" y="1640824"/>
                  <a:pt x="-16371" y="1843075"/>
                  <a:pt x="36328" y="1922836"/>
                </a:cubicBezTo>
                <a:cubicBezTo>
                  <a:pt x="89027" y="2002597"/>
                  <a:pt x="306945" y="1844500"/>
                  <a:pt x="343977" y="2008294"/>
                </a:cubicBezTo>
                <a:cubicBezTo>
                  <a:pt x="381009" y="2172088"/>
                  <a:pt x="93300" y="2528163"/>
                  <a:pt x="258519" y="2905602"/>
                </a:cubicBezTo>
                <a:cubicBezTo>
                  <a:pt x="423738" y="3283041"/>
                  <a:pt x="987760" y="4025101"/>
                  <a:pt x="1335289" y="4272929"/>
                </a:cubicBezTo>
                <a:cubicBezTo>
                  <a:pt x="1682818" y="4520757"/>
                  <a:pt x="2095865" y="4535000"/>
                  <a:pt x="2343693" y="4392570"/>
                </a:cubicBezTo>
                <a:cubicBezTo>
                  <a:pt x="2591521" y="4250140"/>
                  <a:pt x="2622855" y="3744514"/>
                  <a:pt x="2822257" y="3418350"/>
                </a:cubicBezTo>
                <a:cubicBezTo>
                  <a:pt x="3021659" y="3092186"/>
                  <a:pt x="3491678" y="2844358"/>
                  <a:pt x="3540104" y="2435584"/>
                </a:cubicBezTo>
                <a:cubicBezTo>
                  <a:pt x="3588530" y="2026810"/>
                  <a:pt x="3317913" y="1337449"/>
                  <a:pt x="3112814" y="965707"/>
                </a:cubicBezTo>
                <a:cubicBezTo>
                  <a:pt x="2907715" y="593965"/>
                  <a:pt x="2513184" y="366077"/>
                  <a:pt x="2309509" y="205131"/>
                </a:cubicBezTo>
                <a:cubicBezTo>
                  <a:pt x="2105834" y="44185"/>
                  <a:pt x="2063105" y="-1392"/>
                  <a:pt x="1890765" y="32"/>
                </a:cubicBezTo>
                <a:cubicBezTo>
                  <a:pt x="1718425" y="1456"/>
                  <a:pt x="1460627" y="96884"/>
                  <a:pt x="1318197" y="196585"/>
                </a:cubicBezTo>
                <a:close/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 flipH="1" flipV="1">
            <a:off x="5796136" y="2580506"/>
            <a:ext cx="1080120" cy="4164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59" y="1516722"/>
            <a:ext cx="5106882" cy="4216534"/>
          </a:xfrm>
          <a:prstGeom prst="rect">
            <a:avLst/>
          </a:prstGeom>
        </p:spPr>
      </p:pic>
      <p:pic>
        <p:nvPicPr>
          <p:cNvPr id="1029" name="Picture 5" descr="C:\HOME\Dropbox\0902_TQFT\equatio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41" y="2726863"/>
            <a:ext cx="1656418" cy="8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HOME\Dropbox\0902_TQFT\equatio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33030"/>
            <a:ext cx="2974379" cy="4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07504" y="4581128"/>
            <a:ext cx="218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Canonical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55768" y="3624989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Grand-Canonical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20" name="図 1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67" y="1546208"/>
            <a:ext cx="2536861" cy="1234720"/>
          </a:xfrm>
          <a:prstGeom prst="rect">
            <a:avLst/>
          </a:prstGeo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5131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548680"/>
            <a:ext cx="7848600" cy="533400"/>
          </a:xfrm>
        </p:spPr>
        <p:txBody>
          <a:bodyPr/>
          <a:lstStyle/>
          <a:p>
            <a:r>
              <a:rPr lang="en-US" altLang="ja-JP" dirty="0" smtClean="0"/>
              <a:t>Z(</a:t>
            </a:r>
            <a:r>
              <a:rPr lang="en-US" altLang="ja-JP" dirty="0" smtClean="0">
                <a:latin typeface="cmmi12" panose="020B0500000000000000" pitchFamily="34" charset="0"/>
              </a:rPr>
              <a:t>N</a:t>
            </a:r>
            <a:r>
              <a:rPr lang="en-US" altLang="ja-JP" dirty="0" smtClean="0"/>
              <a:t>)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cmsy10" panose="020B0500000000000000" pitchFamily="34" charset="0"/>
              </a:rPr>
              <a:t>Z</a:t>
            </a:r>
            <a:r>
              <a:rPr lang="en-US" altLang="ja-JP" dirty="0" smtClean="0"/>
              <a:t>(</a:t>
            </a:r>
            <a:r>
              <a:rPr lang="en-US" altLang="ja-JP" dirty="0" smtClean="0">
                <a:latin typeface="Mathematica1" panose="05000502060100000001" pitchFamily="2" charset="2"/>
              </a:rPr>
              <a:t>m</a:t>
            </a:r>
            <a:r>
              <a:rPr lang="en-US" altLang="ja-JP" dirty="0" smtClean="0"/>
              <a:t>)</a:t>
            </a:r>
            <a:r>
              <a:rPr lang="ja-JP" altLang="en-US" dirty="0"/>
              <a:t> </a:t>
            </a:r>
            <a:r>
              <a:rPr lang="en-US" altLang="ja-JP" dirty="0" smtClean="0"/>
              <a:t>and Phase Transition</a:t>
            </a:r>
            <a:endParaRPr kumimoji="1" lang="ja-JP" altLang="en-US" dirty="0"/>
          </a:p>
        </p:txBody>
      </p:sp>
      <p:pic>
        <p:nvPicPr>
          <p:cNvPr id="2050" name="Picture 2" descr="C:\HOME\Dropbox\0902_TQFT\pn_s77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" y="4545124"/>
            <a:ext cx="2520280" cy="19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HOME\Dropbox\0902_TQFT\LatticeQ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2" y="1381192"/>
            <a:ext cx="1778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0" y="311311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From jicfu</a:t>
            </a:r>
            <a:r>
              <a:rPr lang="en-US" altLang="ja-JP" sz="1200" dirty="0" smtClean="0"/>
              <a:t>s.jp</a:t>
            </a:r>
            <a:endParaRPr kumimoji="1"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9129" y="4012524"/>
            <a:ext cx="2710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ea typeface="+mj-ea"/>
              </a:rPr>
              <a:t>Multiplicity distribution of conserved charges</a:t>
            </a:r>
            <a:endParaRPr kumimoji="1" lang="ja-JP" altLang="en-US" sz="1400" dirty="0"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8816" y="1099480"/>
            <a:ext cx="244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+mj-ea"/>
              </a:rPr>
              <a:t>Lattice </a:t>
            </a:r>
            <a:r>
              <a:rPr lang="en-US" altLang="ja-JP" dirty="0" smtClean="0">
                <a:ea typeface="+mj-ea"/>
              </a:rPr>
              <a:t>QCD</a:t>
            </a:r>
            <a:endParaRPr kumimoji="1" lang="ja-JP" altLang="en-US" dirty="0">
              <a:ea typeface="+mj-ea"/>
            </a:endParaRPr>
          </a:p>
        </p:txBody>
      </p:sp>
      <p:pic>
        <p:nvPicPr>
          <p:cNvPr id="2052" name="Picture 4" descr="C:\HOME\Dropbox\0902_TQFT\zn_sample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0192"/>
            <a:ext cx="2541771" cy="23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357568" y="1860297"/>
            <a:ext cx="1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+mj-ea"/>
              </a:rPr>
              <a:t>Canonical</a:t>
            </a:r>
            <a:r>
              <a:rPr kumimoji="1" lang="ja-JP" altLang="en-US" dirty="0" smtClean="0">
                <a:ea typeface="+mj-ea"/>
              </a:rPr>
              <a:t> </a:t>
            </a:r>
            <a:r>
              <a:rPr kumimoji="1" lang="en-US" altLang="ja-JP" dirty="0" smtClean="0"/>
              <a:t>Z(N)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 bwMode="auto">
          <a:xfrm rot="20158632">
            <a:off x="2483768" y="4437112"/>
            <a:ext cx="648072" cy="216024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68769" y="1663151"/>
            <a:ext cx="12411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Ejiri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Nakamura, Nagata, </a:t>
            </a:r>
          </a:p>
          <a:p>
            <a:r>
              <a:rPr lang="en-US" altLang="ja-JP" sz="1400" dirty="0" smtClean="0"/>
              <a:t>Zn Coll.</a:t>
            </a:r>
          </a:p>
          <a:p>
            <a:r>
              <a:rPr kumimoji="1" lang="en-US" altLang="ja-JP" sz="1400" dirty="0" err="1" smtClean="0"/>
              <a:t>etc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74948" y="4621807"/>
            <a:ext cx="2528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Nakamura-Nagata</a:t>
            </a:r>
          </a:p>
        </p:txBody>
      </p:sp>
      <p:sp>
        <p:nvSpPr>
          <p:cNvPr id="9" name="右矢印 8"/>
          <p:cNvSpPr/>
          <p:nvPr/>
        </p:nvSpPr>
        <p:spPr bwMode="auto">
          <a:xfrm>
            <a:off x="2267059" y="2759060"/>
            <a:ext cx="432048" cy="28803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74772" y="10994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+mj-ea"/>
              </a:rPr>
              <a:t>Grand Canonical</a:t>
            </a:r>
            <a:r>
              <a:rPr kumimoji="1" lang="ja-JP" altLang="en-US" dirty="0" smtClean="0">
                <a:ea typeface="+mj-ea"/>
              </a:rPr>
              <a:t> </a:t>
            </a:r>
            <a:r>
              <a:rPr kumimoji="1" lang="en-US" altLang="ja-JP" dirty="0" smtClean="0">
                <a:latin typeface="cmsy10" panose="020B0500000000000000" pitchFamily="34" charset="0"/>
              </a:rPr>
              <a:t>Z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Mathematica1" panose="05000502060100000001" pitchFamily="2" charset="2"/>
              </a:rPr>
              <a:t>m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 bwMode="auto">
          <a:xfrm>
            <a:off x="6012160" y="899428"/>
            <a:ext cx="2898916" cy="151216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1" name="下矢印 10"/>
          <p:cNvSpPr/>
          <p:nvPr/>
        </p:nvSpPr>
        <p:spPr bwMode="auto">
          <a:xfrm>
            <a:off x="7226998" y="2450703"/>
            <a:ext cx="315926" cy="267707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2054" name="Picture 6" descr="C:\HOME\Dropbox\0902_TQFT\equatio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72" y="1573594"/>
            <a:ext cx="2574416" cy="6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012160" y="271841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+mj-ea"/>
              </a:rPr>
              <a:t>Thermodynamic quantities</a:t>
            </a:r>
            <a:endParaRPr kumimoji="1" lang="ja-JP" altLang="en-US" dirty="0">
              <a:ea typeface="+mj-ea"/>
            </a:endParaRPr>
          </a:p>
        </p:txBody>
      </p:sp>
      <p:pic>
        <p:nvPicPr>
          <p:cNvPr id="2056" name="Picture 8" descr="C:\HOME\Dropbox\0902_TQFT\equatio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10" y="3122175"/>
            <a:ext cx="1963547" cy="6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6012160" y="37797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+mj-ea"/>
              </a:rPr>
              <a:t>Yang-Lee zeros</a:t>
            </a:r>
            <a:endParaRPr kumimoji="1" lang="ja-JP" altLang="en-US" dirty="0">
              <a:ea typeface="+mj-ea"/>
            </a:endParaRPr>
          </a:p>
        </p:txBody>
      </p:sp>
      <p:cxnSp>
        <p:nvCxnSpPr>
          <p:cNvPr id="16" name="直線矢印コネクタ 15"/>
          <p:cNvCxnSpPr/>
          <p:nvPr/>
        </p:nvCxnSpPr>
        <p:spPr bwMode="auto">
          <a:xfrm flipV="1">
            <a:off x="5109069" y="2044963"/>
            <a:ext cx="2559275" cy="8079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7" name="Picture 9" descr="C:\HOME\Dropbox\0902_TQFT\LYZ_sample.e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72" y="4177023"/>
            <a:ext cx="2369485" cy="22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2740462" y="5569333"/>
            <a:ext cx="327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ea typeface="+mj-ea"/>
              </a:rPr>
              <a:t>How large N can we get?</a:t>
            </a:r>
            <a:endParaRPr lang="en-US" altLang="ja-JP" sz="2400" dirty="0" smtClean="0">
              <a:ea typeface="+mj-ea"/>
            </a:endParaRPr>
          </a:p>
        </p:txBody>
      </p:sp>
      <p:pic>
        <p:nvPicPr>
          <p:cNvPr id="5122" name="Picture 2" descr="C:\HOME\Dropbox\0902_TQFT\equatio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01178"/>
            <a:ext cx="1333654" cy="3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 bwMode="auto">
          <a:xfrm>
            <a:off x="2063792" y="1284146"/>
            <a:ext cx="3804352" cy="289448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1" name="十字形 20"/>
          <p:cNvSpPr/>
          <p:nvPr/>
        </p:nvSpPr>
        <p:spPr bwMode="auto">
          <a:xfrm rot="2614606">
            <a:off x="3585454" y="1092202"/>
            <a:ext cx="648072" cy="673336"/>
          </a:xfrm>
          <a:prstGeom prst="plus">
            <a:avLst>
              <a:gd name="adj" fmla="val 44780"/>
            </a:avLst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39952" y="9616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Sign Problem!</a:t>
            </a:r>
            <a:endParaRPr kumimoji="1" lang="ja-JP" altLang="en-US" dirty="0"/>
          </a:p>
        </p:txBody>
      </p:sp>
      <p:sp>
        <p:nvSpPr>
          <p:cNvPr id="25" name="スライド番号プレースホルダー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7387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Tail of Z(N) is important!</a:t>
            </a:r>
            <a:endParaRPr kumimoji="1" lang="ja-JP" altLang="en-US" dirty="0"/>
          </a:p>
        </p:txBody>
      </p:sp>
      <p:pic>
        <p:nvPicPr>
          <p:cNvPr id="4098" name="Picture 2" descr="C:\HOME\Dropbox\0902_TQFT\pn_skellam200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7724"/>
            <a:ext cx="3024336" cy="26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HOME\Dropbox\0902_TQFT\cum_nmax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861285"/>
            <a:ext cx="3600400" cy="25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983760" y="60212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KM et al., PRC88 ’13</a:t>
            </a:r>
          </a:p>
          <a:p>
            <a:pPr algn="r"/>
            <a:r>
              <a:rPr lang="en-US" altLang="ja-JP" dirty="0" smtClean="0"/>
              <a:t>PLB741 ‘15</a:t>
            </a:r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 bwMode="auto">
          <a:xfrm>
            <a:off x="2346139" y="3717032"/>
            <a:ext cx="209637" cy="216024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4101" name="Picture 5" descr="C:\HOME\Dropbox\0902_TQFT\equatio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03" y="1034952"/>
            <a:ext cx="4659298" cy="47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HOME\Dropbox\0902_TQFT\pnratio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51" y="1628800"/>
            <a:ext cx="3052969" cy="248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HOME\Dropbox\0902_TQFT\chi6chi2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67" y="3995212"/>
            <a:ext cx="2932453" cy="23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/楕円 5"/>
          <p:cNvSpPr/>
          <p:nvPr/>
        </p:nvSpPr>
        <p:spPr bwMode="auto">
          <a:xfrm>
            <a:off x="6660304" y="5229272"/>
            <a:ext cx="648000" cy="648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75848" y="5108183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athematica1" panose="05000502060100000001" pitchFamily="2" charset="2"/>
              </a:rPr>
              <a:t>c</a:t>
            </a:r>
            <a:r>
              <a:rPr lang="en-US" altLang="ja-JP" baseline="-12000" dirty="0" smtClean="0">
                <a:latin typeface="cmr10" panose="020B0500000000000000" pitchFamily="34" charset="0"/>
              </a:rPr>
              <a:t>6</a:t>
            </a:r>
            <a:r>
              <a:rPr lang="en-US" altLang="ja-JP" dirty="0" smtClean="0"/>
              <a:t> &lt; 0 </a:t>
            </a:r>
          </a:p>
          <a:p>
            <a:r>
              <a:rPr kumimoji="1" lang="en-US" altLang="ja-JP" dirty="0" smtClean="0"/>
              <a:t>O(4) crossover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4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69197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Limitation in obtaining Z(N)</a:t>
            </a:r>
            <a:endParaRPr kumimoji="1" lang="ja-JP" altLang="en-US" dirty="0"/>
          </a:p>
        </p:txBody>
      </p:sp>
      <p:pic>
        <p:nvPicPr>
          <p:cNvPr id="3" name="Picture 2" descr="C:\HOME\Dropbox\0902_TQFT\pn_s77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35718"/>
            <a:ext cx="2948505" cy="22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344040" y="13479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a typeface="+mj-ea"/>
              </a:rPr>
              <a:t>O(1</a:t>
            </a:r>
            <a:r>
              <a:rPr kumimoji="1" lang="en-US" altLang="ja-JP" dirty="0" smtClean="0">
                <a:ea typeface="+mj-ea"/>
              </a:rPr>
              <a:t>) </a:t>
            </a:r>
            <a:r>
              <a:rPr lang="en-US" altLang="ja-JP" dirty="0" smtClean="0">
                <a:ea typeface="+mj-ea"/>
              </a:rPr>
              <a:t>events for the tail</a:t>
            </a:r>
            <a:endParaRPr kumimoji="1" lang="ja-JP" altLang="en-US" dirty="0">
              <a:ea typeface="+mj-ea"/>
            </a:endParaRPr>
          </a:p>
        </p:txBody>
      </p:sp>
      <p:pic>
        <p:nvPicPr>
          <p:cNvPr id="3074" name="Picture 2" descr="C:\HOME\Dropbox\0902_TQFT\lattice_z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2" y="3434340"/>
            <a:ext cx="34103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27584" y="595462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Nakamura et al., arXiv:1504.04471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27334" y="3717032"/>
            <a:ext cx="245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+mj-ea"/>
              </a:rPr>
              <a:t>Suffer from stat. error</a:t>
            </a:r>
            <a:endParaRPr kumimoji="1" lang="ja-JP" altLang="en-US" dirty="0">
              <a:ea typeface="+mj-ea"/>
            </a:endParaRPr>
          </a:p>
        </p:txBody>
      </p:sp>
      <p:pic>
        <p:nvPicPr>
          <p:cNvPr id="3076" name="Picture 4" descr="C:\HOME\Dropbox\0902_TQFT\equatio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466260" cy="27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6"/>
          <p:cNvSpPr/>
          <p:nvPr/>
        </p:nvSpPr>
        <p:spPr bwMode="auto">
          <a:xfrm>
            <a:off x="4572000" y="4358334"/>
            <a:ext cx="4186340" cy="44267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rPr>
              <a:t>Summation over N : </a:t>
            </a: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rPr>
              <a:t>N</a:t>
            </a:r>
            <a:r>
              <a:rPr kumimoji="0" lang="en-US" altLang="ja-JP" sz="2000" b="0" i="0" u="none" strike="noStrike" cap="none" normalizeH="0" baseline="-12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rPr>
              <a:t>max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rPr>
              <a:t>&lt; N* 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96544" y="5013176"/>
            <a:ext cx="3779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ea typeface="+mj-ea"/>
              </a:rPr>
              <a:t>Effects on fluctuations and Yang-Lee zeros?</a:t>
            </a:r>
            <a:endParaRPr kumimoji="1" lang="en-US" altLang="ja-JP" sz="2400" dirty="0" smtClean="0">
              <a:ea typeface="+mj-ea"/>
            </a:endParaRPr>
          </a:p>
          <a:p>
            <a:endParaRPr lang="en-US" altLang="ja-JP" sz="2400" dirty="0">
              <a:latin typeface="+mj-ea"/>
              <a:ea typeface="+mj-ea"/>
            </a:endParaRPr>
          </a:p>
          <a:p>
            <a:r>
              <a:rPr kumimoji="1" lang="en-US" altLang="ja-JP" sz="2400" dirty="0" smtClean="0">
                <a:solidFill>
                  <a:srgbClr val="FF0000"/>
                </a:solidFill>
                <a:ea typeface="+mj-ea"/>
              </a:rPr>
              <a:t>Check with solvable models</a:t>
            </a:r>
            <a:endParaRPr kumimoji="1" lang="ja-JP" altLang="en-US" sz="2400" dirty="0"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46587" y="1209446"/>
            <a:ext cx="174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max. </a:t>
            </a:r>
            <a:r>
              <a:rPr lang="en-US" altLang="ja-JP" dirty="0" smtClean="0">
                <a:solidFill>
                  <a:srgbClr val="0000FF"/>
                </a:solidFill>
              </a:rPr>
              <a:t>baryon</a:t>
            </a:r>
            <a:r>
              <a:rPr kumimoji="1" lang="en-US" altLang="ja-JP" dirty="0" smtClean="0">
                <a:solidFill>
                  <a:srgbClr val="0000FF"/>
                </a:solidFill>
              </a:rPr>
              <a:t> number in a box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92280" y="4005064"/>
            <a:ext cx="239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inevitable truncation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22432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Chiral Random Matrix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+mj-ea"/>
                <a:ea typeface="+mj-ea"/>
              </a:rPr>
              <a:t>Grand Partition Function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5122" name="Picture 2" descr="C:\HOME\Dropbox\0902_TQFT\equation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5712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444208" y="11967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M.Stephanov</a:t>
            </a:r>
            <a:r>
              <a:rPr kumimoji="1" lang="en-US" altLang="ja-JP" dirty="0" smtClean="0"/>
              <a:t>, PRD73 ‘06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4572000" y="3212976"/>
            <a:ext cx="136815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線コネクタ 8"/>
          <p:cNvCxnSpPr/>
          <p:nvPr/>
        </p:nvCxnSpPr>
        <p:spPr bwMode="auto">
          <a:xfrm>
            <a:off x="7020272" y="3212976"/>
            <a:ext cx="136815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5" name="Picture 5" descr="C:\HOME\Dropbox\0902_TQFT\equatio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03" y="3356992"/>
            <a:ext cx="1575623" cy="4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HOME\Dropbox\0902_TQFT\equatio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3849878"/>
            <a:ext cx="2657955" cy="5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HOME\Dropbox\0902_TQFT\equatio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6185"/>
            <a:ext cx="52133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419873" y="34290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ea typeface="+mj-ea"/>
              </a:rPr>
              <a:t>Periodicity in imaginary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Mathematica1" panose="05000502060100000001" pitchFamily="2" charset="2"/>
                <a:ea typeface="+mj-ea"/>
              </a:rPr>
              <a:t>m</a:t>
            </a:r>
            <a:endParaRPr kumimoji="1" lang="ja-JP" altLang="en-US" dirty="0">
              <a:solidFill>
                <a:srgbClr val="FF0000"/>
              </a:solidFill>
              <a:latin typeface="Mathematica1" panose="05000502060100000001" pitchFamily="2" charset="2"/>
              <a:ea typeface="+mj-ea"/>
            </a:endParaRPr>
          </a:p>
        </p:txBody>
      </p:sp>
      <p:sp>
        <p:nvSpPr>
          <p:cNvPr id="13" name="右矢印 12"/>
          <p:cNvSpPr/>
          <p:nvPr/>
        </p:nvSpPr>
        <p:spPr bwMode="auto">
          <a:xfrm>
            <a:off x="395536" y="5661248"/>
            <a:ext cx="432048" cy="28803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5131" name="Picture 11" descr="C:\HOME\Dropbox\0902_TQFT\equatio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10" y="5415766"/>
            <a:ext cx="4914545" cy="89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056488" y="5451321"/>
            <a:ext cx="3196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2"/>
                </a:solidFill>
                <a:ea typeface="+mj-ea"/>
              </a:rPr>
              <a:t>“truncated” partition function</a:t>
            </a:r>
          </a:p>
          <a:p>
            <a:r>
              <a:rPr kumimoji="1" lang="en-US" altLang="ja-JP" sz="2000" b="1" dirty="0" smtClean="0">
                <a:solidFill>
                  <a:schemeClr val="accent2"/>
                </a:solidFill>
                <a:ea typeface="+mj-ea"/>
              </a:rPr>
              <a:t>Tail of Z(N) not included</a:t>
            </a:r>
            <a:endParaRPr kumimoji="1" lang="ja-JP" altLang="en-US" sz="2000" b="1" dirty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873" y="3422425"/>
            <a:ext cx="220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Baryon number conservation U(1)</a:t>
            </a:r>
            <a:r>
              <a:rPr lang="en-US" altLang="ja-JP" baseline="-25000" dirty="0" smtClean="0"/>
              <a:t>B</a:t>
            </a:r>
            <a:endParaRPr kumimoji="1" lang="ja-JP" altLang="en-US" baseline="-25000" dirty="0"/>
          </a:p>
        </p:txBody>
      </p:sp>
      <p:sp>
        <p:nvSpPr>
          <p:cNvPr id="10" name="右矢印 9"/>
          <p:cNvSpPr/>
          <p:nvPr/>
        </p:nvSpPr>
        <p:spPr bwMode="auto">
          <a:xfrm>
            <a:off x="2777967" y="3599395"/>
            <a:ext cx="440282" cy="242404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6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52937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Solution of the model</a:t>
            </a:r>
            <a:endParaRPr kumimoji="1" lang="ja-JP" altLang="en-US" dirty="0"/>
          </a:p>
        </p:txBody>
      </p:sp>
      <p:pic>
        <p:nvPicPr>
          <p:cNvPr id="1026" name="Picture 2" descr="C:\HOME\Dropbox\0902_TQFT\mf_phasediagram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12" y="1340767"/>
            <a:ext cx="4568768" cy="35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HOME\Dropbox\0902_TQFT\mf_phase-theta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323712" cy="33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4" y="515719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imaginary </a:t>
            </a:r>
            <a:r>
              <a:rPr lang="en-US" altLang="ja-JP" dirty="0" smtClean="0">
                <a:latin typeface="Mathematica1" panose="05000502060100000001" pitchFamily="2" charset="2"/>
                <a:ea typeface="+mj-ea"/>
              </a:rPr>
              <a:t>m</a:t>
            </a:r>
            <a:r>
              <a:rPr lang="en-US" altLang="ja-JP" dirty="0" smtClean="0">
                <a:latin typeface="+mj-ea"/>
                <a:ea typeface="+mj-ea"/>
              </a:rPr>
              <a:t> </a:t>
            </a:r>
            <a:r>
              <a:rPr lang="en-US" altLang="ja-JP" dirty="0" smtClean="0">
                <a:ea typeface="+mj-ea"/>
              </a:rPr>
              <a:t>: </a:t>
            </a:r>
            <a:r>
              <a:rPr lang="en-US" altLang="ja-JP" dirty="0" smtClean="0">
                <a:ea typeface="+mj-ea"/>
              </a:rPr>
              <a:t>periodic order parameter, larger amplitude at higher T</a:t>
            </a:r>
          </a:p>
          <a:p>
            <a:r>
              <a:rPr kumimoji="1" lang="en-US" altLang="ja-JP" dirty="0" smtClean="0">
                <a:ea typeface="+mj-ea"/>
              </a:rPr>
              <a:t>(Consistent with QCD)</a:t>
            </a:r>
            <a:endParaRPr kumimoji="1" lang="ja-JP" altLang="en-US" dirty="0"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76056" y="515719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+mj-ea"/>
              </a:rPr>
              <a:t>real</a:t>
            </a:r>
            <a:r>
              <a:rPr lang="en-US" altLang="ja-JP" dirty="0" smtClean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Mathematica1" panose="05000502060100000001" pitchFamily="2" charset="2"/>
                <a:ea typeface="+mj-ea"/>
              </a:rPr>
              <a:t>m</a:t>
            </a:r>
            <a:r>
              <a:rPr lang="en-US" altLang="ja-JP" dirty="0" smtClean="0">
                <a:latin typeface="+mj-ea"/>
                <a:ea typeface="+mj-ea"/>
              </a:rPr>
              <a:t> </a:t>
            </a:r>
            <a:r>
              <a:rPr lang="en-US" altLang="ja-JP" dirty="0" smtClean="0">
                <a:ea typeface="+mj-ea"/>
              </a:rPr>
              <a:t>: </a:t>
            </a:r>
            <a:r>
              <a:rPr lang="en-US" altLang="ja-JP" dirty="0" err="1" smtClean="0">
                <a:ea typeface="+mj-ea"/>
              </a:rPr>
              <a:t>Tricritical</a:t>
            </a:r>
            <a:r>
              <a:rPr lang="en-US" altLang="ja-JP" dirty="0" smtClean="0">
                <a:ea typeface="+mj-ea"/>
              </a:rPr>
              <a:t>/Critical point </a:t>
            </a:r>
            <a:endParaRPr lang="en-US" altLang="ja-JP" dirty="0" smtClean="0">
              <a:ea typeface="+mj-ea"/>
            </a:endParaRPr>
          </a:p>
          <a:p>
            <a:r>
              <a:rPr kumimoji="1" lang="en-US" altLang="ja-JP" dirty="0">
                <a:ea typeface="+mj-ea"/>
              </a:rPr>
              <a:t> </a:t>
            </a:r>
            <a:r>
              <a:rPr kumimoji="1" lang="en-US" altLang="ja-JP" dirty="0" smtClean="0">
                <a:ea typeface="+mj-ea"/>
              </a:rPr>
              <a:t>          </a:t>
            </a:r>
            <a:r>
              <a:rPr kumimoji="1" lang="en-US" altLang="ja-JP" dirty="0" smtClean="0">
                <a:ea typeface="+mj-ea"/>
              </a:rPr>
              <a:t>   “</a:t>
            </a:r>
            <a:r>
              <a:rPr lang="en-US" altLang="ja-JP" dirty="0" smtClean="0">
                <a:ea typeface="+mj-ea"/>
              </a:rPr>
              <a:t>Expected” phase diagram</a:t>
            </a:r>
            <a:endParaRPr kumimoji="1" lang="ja-JP" altLang="en-US" dirty="0">
              <a:ea typeface="+mj-ea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73918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Distribution of Yang-Lee zero</a:t>
            </a:r>
            <a:endParaRPr kumimoji="1" lang="ja-JP" altLang="en-US" dirty="0"/>
          </a:p>
        </p:txBody>
      </p:sp>
      <p:pic>
        <p:nvPicPr>
          <p:cNvPr id="2052" name="Picture 4" descr="C:\HOME\Dropbox\0902_TQFT\LYZ_m0T099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4536846" cy="425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HOME\Dropbox\0902_TQFT\LYZ_m005T099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3876"/>
            <a:ext cx="4530645" cy="42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/>
          <p:cNvCxnSpPr/>
          <p:nvPr/>
        </p:nvCxnSpPr>
        <p:spPr bwMode="auto">
          <a:xfrm flipH="1">
            <a:off x="1763688" y="4221088"/>
            <a:ext cx="864096" cy="17281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4" name="Picture 6" descr="C:\HOME\Dropbox\0902_TQFT\equatio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15038"/>
            <a:ext cx="2599491" cy="29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HOME\Dropbox\0902_TQFT\equatio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04910"/>
            <a:ext cx="531751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8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71907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12000" dirty="0" err="1" smtClean="0"/>
              <a:t>max</a:t>
            </a:r>
            <a:r>
              <a:rPr lang="ja-JP" altLang="en-US" dirty="0"/>
              <a:t> </a:t>
            </a:r>
            <a:r>
              <a:rPr lang="en-US" altLang="ja-JP" dirty="0" smtClean="0"/>
              <a:t>dependence</a:t>
            </a:r>
            <a:endParaRPr kumimoji="1" lang="ja-JP" altLang="en-US" dirty="0"/>
          </a:p>
        </p:txBody>
      </p:sp>
      <p:pic>
        <p:nvPicPr>
          <p:cNvPr id="3" name="Picture 2" descr="C:\HOME\Dropbox\0902_TQFT\equation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3454000" cy="4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HOME\Dropbox\0902_TQFT\zn_n60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486"/>
            <a:ext cx="3281015" cy="29922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5" name="Picture 131" descr="C:\HOME\Dropbox\0902_TQFT\zn_n59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200"/>
            <a:ext cx="3281015" cy="299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HOME\Dropbox\0902_TQFT\LYZ_n60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493655"/>
            <a:ext cx="5315007" cy="49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HOME\Dropbox\0902_TQFT\LYZ_n59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0" y="1493655"/>
            <a:ext cx="5322247" cy="49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HOME\Dropbox\0902_TQFT\zn_n48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200"/>
            <a:ext cx="3279600" cy="29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HOME\Dropbox\0902_TQFT\LYZ_n48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0" y="1495116"/>
            <a:ext cx="5322247" cy="49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HOME\Dropbox\0902_TQFT\zn_n36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200"/>
            <a:ext cx="3279002" cy="2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HOME\Dropbox\0902_TQFT\LYZ_n36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0" y="1494000"/>
            <a:ext cx="5315005" cy="49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HOME\Dropbox\0902_TQFT\zn_n21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200"/>
            <a:ext cx="3279003" cy="2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HOME\Dropbox\0902_TQFT\LYZ_n21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0" y="1494000"/>
            <a:ext cx="5315007" cy="49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HOME\Dropbox\0902_TQFT\zn_n20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200"/>
            <a:ext cx="3279003" cy="2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HOME\Dropbox\0902_TQFT\LYZ_n20.e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0" y="1494000"/>
            <a:ext cx="5315007" cy="49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HOME\Dropbox\0902_TQFT\zn_n16.em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200"/>
            <a:ext cx="3279003" cy="2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HOME\Dropbox\0902_TQFT\LYZ_n16.em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0" y="1494000"/>
            <a:ext cx="5315007" cy="49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6372200" y="1011937"/>
            <a:ext cx="2771800" cy="544855"/>
            <a:chOff x="6372200" y="1011937"/>
            <a:chExt cx="2771800" cy="544855"/>
          </a:xfrm>
        </p:grpSpPr>
        <p:cxnSp>
          <p:nvCxnSpPr>
            <p:cNvPr id="5" name="直線矢印コネクタ 4"/>
            <p:cNvCxnSpPr/>
            <p:nvPr/>
          </p:nvCxnSpPr>
          <p:spPr bwMode="auto">
            <a:xfrm flipH="1">
              <a:off x="6372200" y="1340768"/>
              <a:ext cx="432048" cy="21602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直線矢印コネクタ 6"/>
            <p:cNvCxnSpPr/>
            <p:nvPr/>
          </p:nvCxnSpPr>
          <p:spPr bwMode="auto">
            <a:xfrm>
              <a:off x="7020272" y="1340768"/>
              <a:ext cx="216024" cy="21602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テキスト ボックス 7"/>
            <p:cNvSpPr txBox="1"/>
            <p:nvPr/>
          </p:nvSpPr>
          <p:spPr>
            <a:xfrm>
              <a:off x="6551712" y="1011937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ea typeface="+mj-ea"/>
                </a:rPr>
                <a:t>Odd order polynomials</a:t>
              </a:r>
              <a:endParaRPr kumimoji="1" lang="ja-JP" altLang="en-US" dirty="0">
                <a:ea typeface="+mj-ea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23528" y="3645024"/>
            <a:ext cx="5904656" cy="2023775"/>
            <a:chOff x="323528" y="3645024"/>
            <a:chExt cx="5904656" cy="2023775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323528" y="3645024"/>
              <a:ext cx="5904656" cy="1377444"/>
              <a:chOff x="323528" y="3645024"/>
              <a:chExt cx="5904656" cy="1377444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323528" y="4653136"/>
                <a:ext cx="3240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ea typeface="+mj-ea"/>
                  </a:rPr>
                  <a:t>Stable against cutting </a:t>
                </a:r>
                <a:r>
                  <a:rPr lang="en-US" altLang="ja-JP" dirty="0" err="1" smtClean="0">
                    <a:ea typeface="+mj-ea"/>
                  </a:rPr>
                  <a:t>N</a:t>
                </a:r>
                <a:r>
                  <a:rPr lang="en-US" altLang="ja-JP" baseline="-25000" dirty="0" err="1" smtClean="0">
                    <a:ea typeface="+mj-ea"/>
                  </a:rPr>
                  <a:t>max</a:t>
                </a:r>
                <a:endParaRPr kumimoji="1" lang="ja-JP" altLang="en-US" baseline="-25000" dirty="0">
                  <a:ea typeface="+mj-ea"/>
                </a:endParaRPr>
              </a:p>
            </p:txBody>
          </p:sp>
          <p:cxnSp>
            <p:nvCxnSpPr>
              <p:cNvPr id="12" name="直線矢印コネクタ 11"/>
              <p:cNvCxnSpPr/>
              <p:nvPr/>
            </p:nvCxnSpPr>
            <p:spPr bwMode="auto">
              <a:xfrm flipV="1">
                <a:off x="3279002" y="3645024"/>
                <a:ext cx="2949182" cy="119277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テキスト ボックス 13"/>
            <p:cNvSpPr txBox="1"/>
            <p:nvPr/>
          </p:nvSpPr>
          <p:spPr>
            <a:xfrm>
              <a:off x="323528" y="5022468"/>
              <a:ext cx="2813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ea typeface="+mj-ea"/>
                </a:rPr>
                <a:t>Closest to the real axis</a:t>
              </a:r>
              <a:r>
                <a:rPr lang="ja-JP" altLang="en-US" dirty="0" smtClean="0">
                  <a:latin typeface="+mj-ea"/>
                  <a:ea typeface="+mj-ea"/>
                </a:rPr>
                <a:t> </a:t>
              </a:r>
              <a:endParaRPr lang="en-US" altLang="ja-JP" dirty="0" smtClean="0">
                <a:latin typeface="+mj-ea"/>
                <a:ea typeface="+mj-ea"/>
              </a:endParaRPr>
            </a:p>
            <a:p>
              <a:r>
                <a:rPr lang="en-US" altLang="ja-JP" dirty="0" smtClean="0">
                  <a:ea typeface="+mj-ea"/>
                </a:rPr>
                <a:t>(Edge Singularity)</a:t>
              </a:r>
              <a:endParaRPr kumimoji="1" lang="ja-JP" altLang="en-US" dirty="0">
                <a:ea typeface="+mj-ea"/>
              </a:endParaRPr>
            </a:p>
          </p:txBody>
        </p:sp>
      </p:grp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2015/10/21</a:t>
            </a:r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Lunch Seminar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9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407029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2"/>
  <p:tag name="DEFAULTWIDTH" val="375"/>
  <p:tag name="DEFAULTHEIGHT" val="373"/>
</p:tagLst>
</file>

<file path=ppt/theme/theme1.xml><?xml version="1.0" encoding="utf-8"?>
<a:theme xmlns:a="http://schemas.openxmlformats.org/drawingml/2006/main" name="テーマ1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Constantia"/>
        <a:ea typeface="メイリオ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4326</TotalTime>
  <Words>510</Words>
  <Application>Microsoft Office PowerPoint</Application>
  <PresentationFormat>画面に合わせる (4:3)</PresentationFormat>
  <Paragraphs>138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テーマ1</vt:lpstr>
      <vt:lpstr>Yang-Lee Zeros from Canonical Partition Functions</vt:lpstr>
      <vt:lpstr>How to look for Phase Transition?</vt:lpstr>
      <vt:lpstr>Z(N), Z(m) and Phase Transition</vt:lpstr>
      <vt:lpstr>Tail of Z(N) is important!</vt:lpstr>
      <vt:lpstr>Limitation in obtaining Z(N)</vt:lpstr>
      <vt:lpstr>Chiral Random Matrix Model</vt:lpstr>
      <vt:lpstr>Solution of the model</vt:lpstr>
      <vt:lpstr>Distribution of Yang-Lee zero</vt:lpstr>
      <vt:lpstr>Nmax dependence</vt:lpstr>
      <vt:lpstr>Same behavior at other T</vt:lpstr>
      <vt:lpstr>Lattice QCD</vt:lpstr>
      <vt:lpstr>Model w/o phase transition</vt:lpstr>
      <vt:lpstr>Concluding Remarks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Kenji Morita</dc:creator>
  <cp:lastModifiedBy>metropolis38@hotmail.com</cp:lastModifiedBy>
  <cp:revision>66</cp:revision>
  <dcterms:created xsi:type="dcterms:W3CDTF">2015-08-24T10:14:54Z</dcterms:created>
  <dcterms:modified xsi:type="dcterms:W3CDTF">2015-10-15T06:16:15Z</dcterms:modified>
</cp:coreProperties>
</file>