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</p:sldMasterIdLst>
  <p:notesMasterIdLst>
    <p:notesMasterId r:id="rId74"/>
  </p:notesMasterIdLst>
  <p:sldIdLst>
    <p:sldId id="256" r:id="rId12"/>
    <p:sldId id="449" r:id="rId13"/>
    <p:sldId id="450" r:id="rId14"/>
    <p:sldId id="451" r:id="rId15"/>
    <p:sldId id="452" r:id="rId16"/>
    <p:sldId id="484" r:id="rId17"/>
    <p:sldId id="478" r:id="rId18"/>
    <p:sldId id="454" r:id="rId19"/>
    <p:sldId id="455" r:id="rId20"/>
    <p:sldId id="456" r:id="rId21"/>
    <p:sldId id="457" r:id="rId22"/>
    <p:sldId id="458" r:id="rId23"/>
    <p:sldId id="459" r:id="rId24"/>
    <p:sldId id="460" r:id="rId25"/>
    <p:sldId id="461" r:id="rId26"/>
    <p:sldId id="462" r:id="rId27"/>
    <p:sldId id="463" r:id="rId28"/>
    <p:sldId id="464" r:id="rId29"/>
    <p:sldId id="465" r:id="rId30"/>
    <p:sldId id="466" r:id="rId31"/>
    <p:sldId id="467" r:id="rId32"/>
    <p:sldId id="468" r:id="rId33"/>
    <p:sldId id="469" r:id="rId34"/>
    <p:sldId id="470" r:id="rId35"/>
    <p:sldId id="471" r:id="rId36"/>
    <p:sldId id="472" r:id="rId37"/>
    <p:sldId id="479" r:id="rId38"/>
    <p:sldId id="473" r:id="rId39"/>
    <p:sldId id="474" r:id="rId40"/>
    <p:sldId id="475" r:id="rId41"/>
    <p:sldId id="476" r:id="rId42"/>
    <p:sldId id="477" r:id="rId43"/>
    <p:sldId id="481" r:id="rId44"/>
    <p:sldId id="482" r:id="rId45"/>
    <p:sldId id="433" r:id="rId46"/>
    <p:sldId id="483" r:id="rId47"/>
    <p:sldId id="434" r:id="rId48"/>
    <p:sldId id="487" r:id="rId49"/>
    <p:sldId id="436" r:id="rId50"/>
    <p:sldId id="437" r:id="rId51"/>
    <p:sldId id="438" r:id="rId52"/>
    <p:sldId id="488" r:id="rId53"/>
    <p:sldId id="441" r:id="rId54"/>
    <p:sldId id="485" r:id="rId55"/>
    <p:sldId id="492" r:id="rId56"/>
    <p:sldId id="495" r:id="rId57"/>
    <p:sldId id="446" r:id="rId58"/>
    <p:sldId id="448" r:id="rId59"/>
    <p:sldId id="494" r:id="rId60"/>
    <p:sldId id="447" r:id="rId61"/>
    <p:sldId id="491" r:id="rId62"/>
    <p:sldId id="489" r:id="rId63"/>
    <p:sldId id="431" r:id="rId64"/>
    <p:sldId id="439" r:id="rId65"/>
    <p:sldId id="486" r:id="rId66"/>
    <p:sldId id="490" r:id="rId67"/>
    <p:sldId id="496" r:id="rId68"/>
    <p:sldId id="423" r:id="rId69"/>
    <p:sldId id="480" r:id="rId70"/>
    <p:sldId id="432" r:id="rId71"/>
    <p:sldId id="442" r:id="rId72"/>
    <p:sldId id="443" r:id="rId7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70C0"/>
    <a:srgbClr val="FA5D06"/>
    <a:srgbClr val="FF9900"/>
    <a:srgbClr val="FF0000"/>
    <a:srgbClr val="CC3300"/>
    <a:srgbClr val="F09494"/>
    <a:srgbClr val="008000"/>
    <a:srgbClr val="FFC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88" autoAdjust="0"/>
  </p:normalViewPr>
  <p:slideViewPr>
    <p:cSldViewPr>
      <p:cViewPr varScale="1">
        <p:scale>
          <a:sx n="75" d="100"/>
          <a:sy n="75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16" Type="http://schemas.openxmlformats.org/officeDocument/2006/relationships/slide" Target="slides/slide5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notesMaster" Target="notesMasters/notesMaster1.xml"/><Relationship Id="rId5" Type="http://schemas.openxmlformats.org/officeDocument/2006/relationships/slideMaster" Target="slideMasters/slideMaster4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7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9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6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838E-31EC-40C1-8940-369804504364}" type="datetimeFigureOut">
              <a:rPr kumimoji="1" lang="ja-JP" altLang="en-US" smtClean="0"/>
              <a:t>2013/5/2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0489-EC92-4AD8-80DC-FB4734E5B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772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184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18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2013/5/2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2013/5/2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0280-4ED6-4A04-B5D0-A616E49FF54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87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6E02-460C-457B-BF52-3B3A36E970B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146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9C9E-9DAA-4F43-809E-5A04F15C1B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01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5BC9-2E1D-4D8D-865C-C7C34CF3A2E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026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AFC4-BF84-49A6-B5A8-8F7781E6CE9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435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A7B8-C719-4913-9A61-9EE5201C35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278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7A17-1EA7-4B90-8BE0-62CC5CB1C7B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22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06C0-BDE6-4B5C-A869-5D0D59AB36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76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6310-EF35-47F1-98B6-F802197864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671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B955D-5B63-4586-90FB-AF3FC58B51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2013/5/2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8AF3-FD12-43C9-8FB8-C9859BC34E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2013/5/2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98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80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8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38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62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93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7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2013/5/2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2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45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9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ADCA2C-FC34-442B-B817-9B6FE2EB153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93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8AB4D4-16F2-491E-990B-27C0A1CE1C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25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2FA289-6C46-4373-B8AA-6EAC03ED18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72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B9FD4-6F8D-4D9B-8E5F-B4A8F3D5D02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14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946317-69C4-4A20-944B-C56A2BD219F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28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44CE9B-4878-400E-AE25-55AC03D8B4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3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2013/5/2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D1D449-36DE-46C3-B501-F9E0E01AAC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97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832D78-0839-4130-9AB6-AFC9B8BD68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92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2CABDA-C7BF-4804-B125-BABFB407CD7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7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B3EE71-6EE6-43BE-A199-25F91A8E1A4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21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72A77-EF65-4648-BDBF-1EED054B1FB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01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4F7714-AB2F-45B8-9CA4-688FE9C608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22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62058C-FD52-4BD6-B4E4-7F0BAA07DE1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88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6AB9F8-023F-46E3-A1C7-6F4E7D55B94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216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A23457-13E4-4286-A113-83315A7AE0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62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1E550-548F-4705-B63A-EBC23A483E5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0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2013/5/2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EF2AAC-CBD1-427A-B44F-0EA698E21E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8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FA7358-DF85-4CBC-BDD5-6C7BEF9F139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83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9F3AE5-E20A-4828-AEDE-C3481EF360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31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ED11B-958E-4B67-A403-29DFAF2C091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26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8D4C73-B2AE-49E1-A064-E7989C4F29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7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ECB298-1FC3-4E41-9CBB-4AC910D9B2F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22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0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77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84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8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2013/5/2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37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003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3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18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32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43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89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892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2013/5/2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87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531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5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130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794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144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922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84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6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2013/5/2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098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138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079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48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364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58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07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849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779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55DF1C-4B4B-462B-BF7F-7BA85D6187D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9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2013/5/2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429D18-ED90-401B-A5B7-CC9BB2E8D9E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160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F1BAEB-8563-4B0C-95CC-98AEC03CDE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672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2B84C4-FDED-4800-A3AA-46B8EC9B48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4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4902C0-B453-4519-A6B5-29ED20C2203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572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813A9-F6D3-44FC-97E1-7E13869CAFA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982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0DB02-23C8-41E7-8265-A70707B45DE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876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46665-68C8-434E-ACE0-726E59EA56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019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60ADD-3A42-48AE-BF29-6A69F0EA43B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408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B1DB3-DC79-4189-A92D-A270FD527A7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578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655B52-CDD2-40A9-A24D-99A41C0B87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8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2013/5/2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20314-A0AF-4EFD-8BD2-9452FAF952E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0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5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1B43D-4D5D-42D8-97AD-1495229DA0E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4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8EED0-6F72-4327-AEE0-8F59B10A11D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1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6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3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BC8EF1-B808-4DA1-96F6-7C2CCF4E364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8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6.png"/><Relationship Id="rId18" Type="http://schemas.openxmlformats.org/officeDocument/2006/relationships/image" Target="../media/image54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5.png"/><Relationship Id="rId17" Type="http://schemas.openxmlformats.org/officeDocument/2006/relationships/image" Target="../media/image58.png"/><Relationship Id="rId2" Type="http://schemas.openxmlformats.org/officeDocument/2006/relationships/image" Target="../media/image42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3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2.png"/><Relationship Id="rId5" Type="http://schemas.openxmlformats.org/officeDocument/2006/relationships/image" Target="../media/image35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8.png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6.png"/><Relationship Id="rId18" Type="http://schemas.openxmlformats.org/officeDocument/2006/relationships/image" Target="../media/image100.png"/><Relationship Id="rId3" Type="http://schemas.openxmlformats.org/officeDocument/2006/relationships/image" Target="../media/image45.png"/><Relationship Id="rId7" Type="http://schemas.openxmlformats.org/officeDocument/2006/relationships/image" Target="../media/image43.png"/><Relationship Id="rId12" Type="http://schemas.openxmlformats.org/officeDocument/2006/relationships/image" Target="../media/image95.png"/><Relationship Id="rId17" Type="http://schemas.openxmlformats.org/officeDocument/2006/relationships/image" Target="../media/image99.png"/><Relationship Id="rId2" Type="http://schemas.openxmlformats.org/officeDocument/2006/relationships/image" Target="../media/image44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1.png"/><Relationship Id="rId11" Type="http://schemas.openxmlformats.org/officeDocument/2006/relationships/image" Target="../media/image94.png"/><Relationship Id="rId5" Type="http://schemas.openxmlformats.org/officeDocument/2006/relationships/image" Target="../media/image90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19" Type="http://schemas.openxmlformats.org/officeDocument/2006/relationships/image" Target="../media/image101.png"/><Relationship Id="rId4" Type="http://schemas.openxmlformats.org/officeDocument/2006/relationships/image" Target="../media/image89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5.png"/><Relationship Id="rId5" Type="http://schemas.openxmlformats.org/officeDocument/2006/relationships/image" Target="../media/image102.png"/><Relationship Id="rId4" Type="http://schemas.openxmlformats.org/officeDocument/2006/relationships/image" Target="../media/image10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1.png"/><Relationship Id="rId7" Type="http://schemas.openxmlformats.org/officeDocument/2006/relationships/image" Target="../media/image108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0.png"/><Relationship Id="rId7" Type="http://schemas.openxmlformats.org/officeDocument/2006/relationships/image" Target="../media/image120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0.png"/><Relationship Id="rId7" Type="http://schemas.openxmlformats.org/officeDocument/2006/relationships/image" Target="../media/image121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3.png"/><Relationship Id="rId5" Type="http://schemas.openxmlformats.org/officeDocument/2006/relationships/image" Target="../media/image119.png"/><Relationship Id="rId4" Type="http://schemas.openxmlformats.org/officeDocument/2006/relationships/image" Target="../media/image11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0.png"/><Relationship Id="rId7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10" Type="http://schemas.openxmlformats.org/officeDocument/2006/relationships/image" Target="../media/image121.png"/><Relationship Id="rId4" Type="http://schemas.openxmlformats.org/officeDocument/2006/relationships/image" Target="../media/image117.png"/><Relationship Id="rId9" Type="http://schemas.openxmlformats.org/officeDocument/2006/relationships/image" Target="../media/image1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26.png"/><Relationship Id="rId7" Type="http://schemas.openxmlformats.org/officeDocument/2006/relationships/image" Target="../media/image129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0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5.png"/><Relationship Id="rId11" Type="http://schemas.openxmlformats.org/officeDocument/2006/relationships/image" Target="../media/image139.png"/><Relationship Id="rId5" Type="http://schemas.openxmlformats.org/officeDocument/2006/relationships/image" Target="../media/image134.png"/><Relationship Id="rId10" Type="http://schemas.openxmlformats.org/officeDocument/2006/relationships/image" Target="../media/image138.png"/><Relationship Id="rId4" Type="http://schemas.openxmlformats.org/officeDocument/2006/relationships/image" Target="../media/image133.png"/><Relationship Id="rId9" Type="http://schemas.openxmlformats.org/officeDocument/2006/relationships/image" Target="../media/image1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45.png"/><Relationship Id="rId4" Type="http://schemas.openxmlformats.org/officeDocument/2006/relationships/image" Target="../media/image14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1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1.png"/><Relationship Id="rId5" Type="http://schemas.openxmlformats.org/officeDocument/2006/relationships/image" Target="../media/image148.png"/><Relationship Id="rId4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openxmlformats.org/officeDocument/2006/relationships/image" Target="../media/image15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1.png"/><Relationship Id="rId5" Type="http://schemas.openxmlformats.org/officeDocument/2006/relationships/image" Target="../media/image17.png"/><Relationship Id="rId4" Type="http://schemas.openxmlformats.org/officeDocument/2006/relationships/image" Target="../media/image12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4.png"/><Relationship Id="rId7" Type="http://schemas.openxmlformats.org/officeDocument/2006/relationships/image" Target="../media/image161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5.png"/><Relationship Id="rId9" Type="http://schemas.openxmlformats.org/officeDocument/2006/relationships/image" Target="../media/image16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1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41.png"/><Relationship Id="rId4" Type="http://schemas.openxmlformats.org/officeDocument/2006/relationships/image" Target="../media/image14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323528" y="2895327"/>
            <a:ext cx="8424936" cy="254989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323528" y="260648"/>
            <a:ext cx="8424936" cy="24778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202532" y="260648"/>
            <a:ext cx="9544601" cy="1754326"/>
          </a:xfrm>
        </p:spPr>
        <p:txBody>
          <a:bodyPr wrap="square">
            <a:spAutoFit/>
          </a:bodyPr>
          <a:lstStyle/>
          <a:p>
            <a:r>
              <a:rPr lang="en-US" altLang="ja-JP" sz="5400" dirty="0" smtClean="0"/>
              <a:t>Baryon </a:t>
            </a:r>
            <a:r>
              <a:rPr lang="en-US" altLang="ja-JP" sz="5400" dirty="0" err="1" smtClean="0"/>
              <a:t>vs</a:t>
            </a:r>
            <a:r>
              <a:rPr lang="en-US" altLang="ja-JP" sz="5400" dirty="0" smtClean="0"/>
              <a:t> Proton Number Fluctuations</a:t>
            </a: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91127" y="5588425"/>
            <a:ext cx="4112344" cy="1224951"/>
          </a:xfrm>
        </p:spPr>
        <p:txBody>
          <a:bodyPr wrap="none">
            <a:spAutoFit/>
          </a:bodyPr>
          <a:lstStyle/>
          <a:p>
            <a:r>
              <a:rPr lang="en-US" altLang="ja-JP" sz="4000" dirty="0" err="1" smtClean="0">
                <a:solidFill>
                  <a:schemeClr val="tx1"/>
                </a:solidFill>
              </a:rPr>
              <a:t>Masakiyo</a:t>
            </a:r>
            <a:r>
              <a:rPr lang="en-US" altLang="ja-JP" sz="4000" dirty="0" smtClean="0">
                <a:solidFill>
                  <a:schemeClr val="tx1"/>
                </a:solidFill>
              </a:rPr>
              <a:t> Kitazawa</a:t>
            </a: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Osaka U.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9125" y="2924944"/>
            <a:ext cx="70071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400" dirty="0" smtClean="0"/>
              <a:t>Time Evolution of </a:t>
            </a:r>
          </a:p>
          <a:p>
            <a:pPr algn="ctr"/>
            <a:r>
              <a:rPr kumimoji="1" lang="en-US" altLang="ja-JP" sz="5400" dirty="0" smtClean="0"/>
              <a:t>Higher Order </a:t>
            </a:r>
            <a:r>
              <a:rPr kumimoji="1" lang="en-US" altLang="ja-JP" sz="5400" dirty="0" err="1" smtClean="0"/>
              <a:t>Cumulants</a:t>
            </a:r>
            <a:endParaRPr kumimoji="1" lang="ja-JP" altLang="en-US" sz="5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75730" y="2020778"/>
            <a:ext cx="6442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sz="2000" dirty="0">
                <a:solidFill>
                  <a:srgbClr val="002060"/>
                </a:solidFill>
              </a:rPr>
              <a:t>, </a:t>
            </a:r>
            <a:r>
              <a:rPr lang="en-US" altLang="ja-JP" sz="2000" dirty="0" smtClean="0">
                <a:solidFill>
                  <a:srgbClr val="002060"/>
                </a:solidFill>
              </a:rPr>
              <a:t>PRC85,021901C(2012); PRC86 , 024904(2012)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63326" y="4725144"/>
            <a:ext cx="2778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MK, et al., in preparation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66042" y="2276872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/>
                </a:solidFill>
              </a:rPr>
              <a:t>20min</a:t>
            </a:r>
            <a:endParaRPr kumimoji="1" lang="ja-JP" altLang="en-US" sz="2400" dirty="0">
              <a:solidFill>
                <a:schemeClr val="accent2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67944" y="4983559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chemeClr val="accent2"/>
                </a:solidFill>
              </a:rPr>
              <a:t>3</a:t>
            </a:r>
            <a:r>
              <a:rPr lang="en-US" altLang="ja-JP" sz="2400" dirty="0" smtClean="0">
                <a:solidFill>
                  <a:schemeClr val="accent2"/>
                </a:solidFill>
              </a:rPr>
              <a:t>0min</a:t>
            </a:r>
            <a:endParaRPr kumimoji="1" lang="ja-JP" alt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/>
          <a:stretch/>
        </p:blipFill>
        <p:spPr bwMode="auto">
          <a:xfrm>
            <a:off x="304428" y="908720"/>
            <a:ext cx="5419700" cy="432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596336" y="698793"/>
            <a:ext cx="1396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1207.6068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74856" y="5733256"/>
            <a:ext cx="7037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Charge fluctuation is strongly dependent on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.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The larger </a:t>
            </a:r>
            <a:r>
              <a:rPr lang="en-US" altLang="ja-JP" sz="2400" dirty="0" smtClean="0">
                <a:latin typeface="Symbol" pitchFamily="18" charset="2"/>
              </a:rPr>
              <a:t>Dh</a:t>
            </a:r>
            <a:r>
              <a:rPr lang="en-US" altLang="ja-JP" sz="2400" dirty="0" smtClean="0"/>
              <a:t>, the more significant suppression.</a:t>
            </a:r>
            <a:endParaRPr kumimoji="1" lang="ja-JP" altLang="en-US" sz="2400" dirty="0"/>
          </a:p>
        </p:txBody>
      </p:sp>
      <p:sp>
        <p:nvSpPr>
          <p:cNvPr id="6" name="二等辺三角形 5"/>
          <p:cNvSpPr/>
          <p:nvPr/>
        </p:nvSpPr>
        <p:spPr>
          <a:xfrm flipV="1">
            <a:off x="7017097" y="2423167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721023" y="4151359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291457" y="2207143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918271" y="2567183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5955949" y="2550634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6068339" y="2542259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63428" y="198884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9950" y="41422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14" name="フリーフォーム 13"/>
          <p:cNvSpPr/>
          <p:nvPr/>
        </p:nvSpPr>
        <p:spPr>
          <a:xfrm>
            <a:off x="6054175" y="2423167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7020272" y="2351159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588224" y="2843164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918271" y="2968328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876246" y="2808518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577447" y="2990506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5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右矢印 5"/>
          <p:cNvSpPr/>
          <p:nvPr/>
        </p:nvSpPr>
        <p:spPr>
          <a:xfrm>
            <a:off x="4860032" y="3462099"/>
            <a:ext cx="2736304" cy="825186"/>
          </a:xfrm>
          <a:prstGeom prst="rightArrow">
            <a:avLst/>
          </a:prstGeom>
          <a:gradFill>
            <a:gsLst>
              <a:gs pos="0">
                <a:srgbClr val="006600"/>
              </a:gs>
              <a:gs pos="100000">
                <a:srgbClr val="92D050"/>
              </a:gs>
            </a:gsLst>
            <a:lin ang="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331640" y="5956028"/>
            <a:ext cx="5688632" cy="4720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990469" cy="584775"/>
          </a:xfrm>
        </p:spPr>
        <p:txBody>
          <a:bodyPr/>
          <a:lstStyle/>
          <a:p>
            <a:r>
              <a:rPr kumimoji="1" lang="en-US" altLang="ja-JP" dirty="0" smtClean="0"/>
              <a:t> Evolution of Fluctuations  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"/>
          <a:stretch/>
        </p:blipFill>
        <p:spPr bwMode="auto">
          <a:xfrm>
            <a:off x="327100" y="1085834"/>
            <a:ext cx="8537542" cy="208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57987" y="3586659"/>
            <a:ext cx="1965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Fluctuation</a:t>
            </a:r>
          </a:p>
          <a:p>
            <a:pPr algn="ctr"/>
            <a:r>
              <a:rPr lang="en-US" altLang="ja-JP" sz="2400" dirty="0" smtClean="0"/>
              <a:t>in initial state</a:t>
            </a:r>
          </a:p>
        </p:txBody>
      </p:sp>
      <p:sp>
        <p:nvSpPr>
          <p:cNvPr id="4" name="右矢印 3"/>
          <p:cNvSpPr/>
          <p:nvPr/>
        </p:nvSpPr>
        <p:spPr>
          <a:xfrm>
            <a:off x="2555776" y="3462098"/>
            <a:ext cx="2376264" cy="825187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9900"/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99792" y="4398203"/>
            <a:ext cx="2177006" cy="830997"/>
          </a:xfrm>
          <a:prstGeom prst="rect">
            <a:avLst/>
          </a:prstGeom>
          <a:solidFill>
            <a:srgbClr val="FFC000">
              <a:alpha val="4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Time evolution</a:t>
            </a:r>
          </a:p>
          <a:p>
            <a:r>
              <a:rPr kumimoji="1" lang="en-US" altLang="ja-JP" sz="2400" dirty="0" smtClean="0"/>
              <a:t>in th</a:t>
            </a:r>
            <a:r>
              <a:rPr lang="en-US" altLang="ja-JP" sz="2400" dirty="0" smtClean="0"/>
              <a:t>e QGP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20072" y="4398203"/>
            <a:ext cx="2581156" cy="830997"/>
          </a:xfrm>
          <a:prstGeom prst="rect">
            <a:avLst/>
          </a:prstGeom>
          <a:solidFill>
            <a:srgbClr val="008000">
              <a:alpha val="26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approach to HRG</a:t>
            </a:r>
          </a:p>
          <a:p>
            <a:r>
              <a:rPr lang="en-US" altLang="ja-JP" sz="2400" dirty="0" smtClean="0"/>
              <a:t>by diffusion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43808" y="5949280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volume fluctuation</a:t>
            </a:r>
            <a:endParaRPr kumimoji="1" lang="ja-JP" altLang="en-US" sz="2400" dirty="0"/>
          </a:p>
        </p:txBody>
      </p:sp>
      <p:sp>
        <p:nvSpPr>
          <p:cNvPr id="13" name="角丸四角形 12"/>
          <p:cNvSpPr/>
          <p:nvPr/>
        </p:nvSpPr>
        <p:spPr>
          <a:xfrm>
            <a:off x="539552" y="3462099"/>
            <a:ext cx="2016224" cy="10801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7142067" y="4420425"/>
            <a:ext cx="2957861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experimental effects</a:t>
            </a:r>
          </a:p>
          <a:p>
            <a:r>
              <a:rPr kumimoji="1" lang="en-US" altLang="ja-JP" sz="2400" dirty="0" smtClean="0"/>
              <a:t>particle </a:t>
            </a:r>
            <a:r>
              <a:rPr kumimoji="1" lang="en-US" altLang="ja-JP" sz="2400" dirty="0" err="1" smtClean="0"/>
              <a:t>missID</a:t>
            </a:r>
            <a:r>
              <a:rPr kumimoji="1" lang="en-US" altLang="ja-JP" sz="2400" dirty="0" smtClean="0"/>
              <a:t>, etc.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163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1259632" y="908720"/>
            <a:ext cx="5544616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81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B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&gt; and &lt;</a:t>
            </a:r>
            <a:r>
              <a:rPr lang="en-US" altLang="ja-JP" i="1" dirty="0">
                <a:latin typeface="Symbol" pitchFamily="18" charset="2"/>
              </a:rPr>
              <a:t> 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/>
              <a:t>N</a:t>
            </a:r>
            <a:r>
              <a:rPr lang="en-US" altLang="ja-JP" i="1" baseline="-25000" dirty="0" smtClean="0"/>
              <a:t>p</a:t>
            </a:r>
            <a:r>
              <a:rPr lang="en-US" altLang="ja-JP" baseline="30000" dirty="0" smtClean="0"/>
              <a:t>2 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55533"/>
            <a:ext cx="6120680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4137707" y="4362374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851920" y="419915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10000" y="40605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396568" y="389856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173063" y="3697753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09817" y="313438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15700" y="2836672"/>
            <a:ext cx="234210" cy="3720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284819" y="2317002"/>
            <a:ext cx="198022" cy="4053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711770" y="3190466"/>
            <a:ext cx="265061" cy="2019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23828" y="345748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934637" y="3423685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07107" y="28476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388443" y="2492896"/>
            <a:ext cx="263805" cy="2648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2200600" y="2399107"/>
            <a:ext cx="2803448" cy="3117489"/>
            <a:chOff x="2200600" y="2399107"/>
            <a:chExt cx="2803448" cy="3117489"/>
          </a:xfrm>
        </p:grpSpPr>
        <p:sp>
          <p:nvSpPr>
            <p:cNvPr id="20" name="フリーフォーム 19"/>
            <p:cNvSpPr/>
            <p:nvPr/>
          </p:nvSpPr>
          <p:spPr>
            <a:xfrm>
              <a:off x="2200600" y="2399107"/>
              <a:ext cx="1690464" cy="2875856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  <a:gd name="connsiteX0" fmla="*/ 0 w 4143504"/>
                <a:gd name="connsiteY0" fmla="*/ 0 h 2080155"/>
                <a:gd name="connsiteX1" fmla="*/ 1257300 w 4143504"/>
                <a:gd name="connsiteY1" fmla="*/ 1003300 h 2080155"/>
                <a:gd name="connsiteX2" fmla="*/ 2717800 w 4143504"/>
                <a:gd name="connsiteY2" fmla="*/ 1727200 h 2080155"/>
                <a:gd name="connsiteX3" fmla="*/ 4038600 w 4143504"/>
                <a:gd name="connsiteY3" fmla="*/ 2057400 h 2080155"/>
                <a:gd name="connsiteX4" fmla="*/ 4062250 w 4143504"/>
                <a:gd name="connsiteY4" fmla="*/ 2051219 h 2080155"/>
                <a:gd name="connsiteX0" fmla="*/ 0 w 4446660"/>
                <a:gd name="connsiteY0" fmla="*/ 0 h 2080155"/>
                <a:gd name="connsiteX1" fmla="*/ 1257300 w 4446660"/>
                <a:gd name="connsiteY1" fmla="*/ 1003300 h 2080155"/>
                <a:gd name="connsiteX2" fmla="*/ 2717800 w 4446660"/>
                <a:gd name="connsiteY2" fmla="*/ 1727200 h 2080155"/>
                <a:gd name="connsiteX3" fmla="*/ 4038600 w 4446660"/>
                <a:gd name="connsiteY3" fmla="*/ 2057400 h 2080155"/>
                <a:gd name="connsiteX4" fmla="*/ 4446660 w 4446660"/>
                <a:gd name="connsiteY4" fmla="*/ 2051219 h 2080155"/>
                <a:gd name="connsiteX0" fmla="*/ 0 w 5557178"/>
                <a:gd name="connsiteY0" fmla="*/ 0 h 2118923"/>
                <a:gd name="connsiteX1" fmla="*/ 1257300 w 5557178"/>
                <a:gd name="connsiteY1" fmla="*/ 1003300 h 2118923"/>
                <a:gd name="connsiteX2" fmla="*/ 2717800 w 5557178"/>
                <a:gd name="connsiteY2" fmla="*/ 1727200 h 2118923"/>
                <a:gd name="connsiteX3" fmla="*/ 4038600 w 5557178"/>
                <a:gd name="connsiteY3" fmla="*/ 2057400 h 2118923"/>
                <a:gd name="connsiteX4" fmla="*/ 5557178 w 5557178"/>
                <a:gd name="connsiteY4" fmla="*/ 2118807 h 2118923"/>
                <a:gd name="connsiteX0" fmla="*/ 0 w 5642602"/>
                <a:gd name="connsiteY0" fmla="*/ 0 h 2157454"/>
                <a:gd name="connsiteX1" fmla="*/ 1257300 w 5642602"/>
                <a:gd name="connsiteY1" fmla="*/ 1003300 h 2157454"/>
                <a:gd name="connsiteX2" fmla="*/ 2717800 w 5642602"/>
                <a:gd name="connsiteY2" fmla="*/ 1727200 h 2157454"/>
                <a:gd name="connsiteX3" fmla="*/ 4038600 w 5642602"/>
                <a:gd name="connsiteY3" fmla="*/ 2057400 h 2157454"/>
                <a:gd name="connsiteX4" fmla="*/ 5642602 w 5642602"/>
                <a:gd name="connsiteY4" fmla="*/ 2157429 h 2157454"/>
                <a:gd name="connsiteX0" fmla="*/ 0 w 5685314"/>
                <a:gd name="connsiteY0" fmla="*/ 0 h 2186411"/>
                <a:gd name="connsiteX1" fmla="*/ 1257300 w 5685314"/>
                <a:gd name="connsiteY1" fmla="*/ 1003300 h 2186411"/>
                <a:gd name="connsiteX2" fmla="*/ 2717800 w 5685314"/>
                <a:gd name="connsiteY2" fmla="*/ 1727200 h 2186411"/>
                <a:gd name="connsiteX3" fmla="*/ 4038600 w 5685314"/>
                <a:gd name="connsiteY3" fmla="*/ 2057400 h 2186411"/>
                <a:gd name="connsiteX4" fmla="*/ 5685314 w 5685314"/>
                <a:gd name="connsiteY4" fmla="*/ 2186395 h 21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5314" h="2186411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  <a:cubicBezTo>
                    <a:pt x="4262675" y="2111403"/>
                    <a:pt x="5680387" y="2187683"/>
                    <a:pt x="5685314" y="2186395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464" y="5079869"/>
              <a:ext cx="977584" cy="43672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23" name="正方形/長方形 22"/>
          <p:cNvSpPr/>
          <p:nvPr/>
        </p:nvSpPr>
        <p:spPr>
          <a:xfrm>
            <a:off x="4319972" y="2591972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39446" y="1455167"/>
            <a:ext cx="5364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should</a:t>
            </a:r>
            <a:r>
              <a:rPr kumimoji="1" lang="en-US" altLang="ja-JP" sz="2400" dirty="0" smtClean="0"/>
              <a:t> have different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 dependence.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,&#10;\langle \delta N_B^2 \rangle,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218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53" y="1033291"/>
            <a:ext cx="2929027" cy="421876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60" y="4128061"/>
            <a:ext cx="839735" cy="421876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net)})^2 \rangle&#10;=&amp;amp; \frac14 \langle (\delta N_{\rm B}^{\rm (net)})^2 \rangle&#10;+ \frac14 \langle N_{\rm B}^{\rm (tot)} \rangle&#10;\end{align*}&lt;/body&gt;&#10;  &lt;fcolor&gt;FF000000&lt;/fcolor&gt;&#10;  &lt;bcolor&gt;FFFFFFFF&lt;/bcolor&gt;&#10;  &lt;transparent&gt;True&lt;/transparent&gt;&#10;  &lt;resolution&gt;1800&lt;/resolution&gt;&#10;  &lt;imageh&gt;505&lt;/imageh&gt;&#10;  &lt;imagew&gt;4305&lt;/imagew&gt;&#10;  &lt;scale&gt;50&lt;/scale&gt;&#10;  &lt;cursor&gt;14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6309320"/>
            <a:ext cx="4356484" cy="511039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2465910" y="2579740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597390" y="2916562"/>
            <a:ext cx="109717" cy="2527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 rot="20086231">
            <a:off x="2527292" y="2850394"/>
            <a:ext cx="146677" cy="2962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2231258" y="2271558"/>
            <a:ext cx="2906998" cy="1647011"/>
            <a:chOff x="2231258" y="2271558"/>
            <a:chExt cx="2906998" cy="1647011"/>
          </a:xfrm>
        </p:grpSpPr>
        <p:sp>
          <p:nvSpPr>
            <p:cNvPr id="4" name="フリーフォーム 3"/>
            <p:cNvSpPr/>
            <p:nvPr/>
          </p:nvSpPr>
          <p:spPr>
            <a:xfrm>
              <a:off x="2231258" y="2271558"/>
              <a:ext cx="1890589" cy="1406144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8600" h="2057400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596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3429000"/>
              <a:ext cx="926296" cy="48956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15674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79302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1597"/>
            <a:ext cx="6120680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4209715" y="4938438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923928" y="477521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82008" y="46365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468576" y="447463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37756" y="426650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69125" y="3703138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76488" y="333704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364430" y="2907219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2785483" y="3734161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95836" y="402794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013735" y="3999749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79115" y="34236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2566966" y="3156231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2267744" y="2960140"/>
            <a:ext cx="1296144" cy="2983825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447764" y="3002584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391980" y="3168036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2267744" y="2847621"/>
            <a:ext cx="2232248" cy="1620751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2915816" y="3703138"/>
            <a:ext cx="668273" cy="45562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flipH="1">
            <a:off x="2563695" y="4775216"/>
            <a:ext cx="640153" cy="45562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899592" y="842027"/>
            <a:ext cx="7128792" cy="17948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5331348" y="1643609"/>
            <a:ext cx="1739313" cy="811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1973673" y="1643609"/>
            <a:ext cx="2315377" cy="811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118922" y="1643609"/>
            <a:ext cx="2052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Left</a:t>
            </a:r>
          </a:p>
          <a:p>
            <a:pPr algn="ctr"/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(suppression)</a:t>
            </a:r>
            <a:endParaRPr kumimoji="1" lang="en-US" altLang="ja-JP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87624" y="1052736"/>
            <a:ext cx="666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How does               behave as a function of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?</a:t>
            </a:r>
            <a:endParaRPr kumimoji="1" lang="ja-JP" altLang="en-US" sz="24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740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31" y="1086260"/>
            <a:ext cx="1042193" cy="446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4" name="テキスト ボックス 43"/>
          <p:cNvSpPr txBox="1"/>
          <p:nvPr/>
        </p:nvSpPr>
        <p:spPr>
          <a:xfrm>
            <a:off x="5409011" y="1624013"/>
            <a:ext cx="1572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Right</a:t>
            </a:r>
          </a:p>
          <a:p>
            <a:pPr algn="ctr"/>
            <a:r>
              <a:rPr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3">
                    <a:lumMod val="50000"/>
                  </a:schemeClr>
                </a:solidFill>
              </a:rPr>
              <a:t>hadronic</a:t>
            </a:r>
            <a:r>
              <a:rPr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617276" y="178762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or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601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69710" y="5066020"/>
            <a:ext cx="4987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are experimentally observable</a:t>
            </a:r>
            <a:endParaRPr kumimoji="1" lang="ja-JP" altLang="en-US" sz="28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_B^n \rangle_c }&#10;{\langle \delta N_B^m \rangle_c }&#10;\ne&#10;\frac{\langle \delta N_p^n \rangle_c }&#10;{\langle \delta N_p^m \rangle_c }&#10;\end{align*}&lt;/body&gt;&#10;  &lt;fcolor&gt;FF000000&lt;/fcolor&gt;&#10;  &lt;bcolor&gt;FFFFFFFF&lt;/bcolor&gt;&#10;  &lt;transparent&gt;True&lt;/transparent&gt;&#10;  &lt;resolution&gt;1800&lt;/resolution&gt;&#10;  &lt;imageh&gt;646&lt;/imageh&gt;&#10;  &lt;imagew&gt;2056&lt;/imagew&gt;&#10;  &lt;scale&gt;50&lt;/scale&gt;&#10;  &lt;cursor&gt;16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51" y="3467324"/>
            <a:ext cx="3666834" cy="115212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&#10;\end{align*}&lt;/body&gt;&#10;  &lt;fcolor&gt;FF000000&lt;/fcolor&gt;&#10;  &lt;bcolor&gt;FFFFFFFF&lt;/bcolor&gt;&#10;  &lt;transparent&gt;True&lt;/transparent&gt;&#10;  &lt;resolution&gt;1800&lt;/resolution&gt;&#10;  &lt;imageh&gt;249&lt;/imageh&gt;&#10;  &lt;imagew&gt;742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51" y="5125989"/>
            <a:ext cx="1323342" cy="44408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71600" y="3774519"/>
            <a:ext cx="60465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 </a:t>
            </a: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p"/>
            </a:pPr>
            <a:endParaRPr lang="en-US" altLang="ja-JP" sz="2800" dirty="0"/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p"/>
            </a:pPr>
            <a:endParaRPr kumimoji="1" lang="en-US" altLang="ja-JP" sz="2800" dirty="0" smtClean="0"/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800" dirty="0" smtClean="0"/>
              <a:t> </a:t>
            </a:r>
            <a:endParaRPr kumimoji="1" lang="ja-JP" altLang="en-US" sz="2800" dirty="0"/>
          </a:p>
        </p:txBody>
      </p:sp>
      <p:sp>
        <p:nvSpPr>
          <p:cNvPr id="16" name="角丸四角形 15"/>
          <p:cNvSpPr/>
          <p:nvPr/>
        </p:nvSpPr>
        <p:spPr>
          <a:xfrm>
            <a:off x="323528" y="260648"/>
            <a:ext cx="8424936" cy="247788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-202532" y="260648"/>
            <a:ext cx="9544601" cy="17543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Baryon vs Proton Number Fluctuations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j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75730" y="2092786"/>
            <a:ext cx="6442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  <a:latin typeface="Calibri"/>
              </a:rPr>
              <a:t>MK, </a:t>
            </a:r>
            <a:r>
              <a:rPr lang="en-US" altLang="ja-JP" sz="2000" dirty="0" err="1" smtClean="0">
                <a:solidFill>
                  <a:srgbClr val="002060"/>
                </a:solidFill>
                <a:latin typeface="Calibri"/>
              </a:rPr>
              <a:t>Asakawa</a:t>
            </a:r>
            <a:r>
              <a:rPr lang="en-US" altLang="ja-JP" sz="2000" dirty="0">
                <a:solidFill>
                  <a:srgbClr val="002060"/>
                </a:solidFill>
                <a:latin typeface="Calibri"/>
              </a:rPr>
              <a:t>, </a:t>
            </a:r>
            <a:r>
              <a:rPr lang="en-US" altLang="ja-JP" sz="2000" dirty="0" smtClean="0">
                <a:solidFill>
                  <a:srgbClr val="002060"/>
                </a:solidFill>
                <a:latin typeface="Calibri"/>
              </a:rPr>
              <a:t>PRC85,021901C(2012); PRC86 , 024904(2012)</a:t>
            </a:r>
            <a:endParaRPr lang="ja-JP" altLang="en-US" sz="200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28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814960" cy="584775"/>
          </a:xfrm>
        </p:spPr>
        <p:txBody>
          <a:bodyPr/>
          <a:lstStyle/>
          <a:p>
            <a:r>
              <a:rPr kumimoji="1" lang="en-US" altLang="ja-JP" dirty="0" smtClean="0"/>
              <a:t> Nucleon </a:t>
            </a:r>
            <a:r>
              <a:rPr kumimoji="1" lang="en-US" altLang="ja-JP" dirty="0" err="1" smtClean="0"/>
              <a:t>Isospin</a:t>
            </a:r>
            <a:r>
              <a:rPr kumimoji="1" lang="en-US" altLang="ja-JP" dirty="0" smtClean="0"/>
              <a:t> as Two Sides of a Coin   </a:t>
            </a:r>
            <a:endParaRPr kumimoji="1"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1835696" y="1556792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左中かっこ 7"/>
          <p:cNvSpPr/>
          <p:nvPr/>
        </p:nvSpPr>
        <p:spPr>
          <a:xfrm rot="5400000">
            <a:off x="1907704" y="1268760"/>
            <a:ext cx="648072" cy="32403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805590" y="3429000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843808" y="3429000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15352" y="170080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/>
              <a:t>N</a:t>
            </a:r>
            <a:endParaRPr kumimoji="1" lang="ja-JP" altLang="en-US" sz="2800" i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09113" y="355200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/>
              <a:t>p</a:t>
            </a:r>
            <a:endParaRPr kumimoji="1" lang="ja-JP" altLang="en-US" sz="28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47331" y="35445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/>
              <a:t>n</a:t>
            </a:r>
            <a:endParaRPr kumimoji="1" lang="ja-JP" altLang="en-US" sz="2800" i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3159" y="4813701"/>
            <a:ext cx="2699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Nucleons have </a:t>
            </a:r>
          </a:p>
          <a:p>
            <a:r>
              <a:rPr kumimoji="1" lang="en-US" altLang="ja-JP" sz="2400" dirty="0" smtClean="0"/>
              <a:t>two </a:t>
            </a:r>
            <a:r>
              <a:rPr kumimoji="1" lang="en-US" altLang="ja-JP" sz="2400" dirty="0" err="1" smtClean="0"/>
              <a:t>isospin</a:t>
            </a:r>
            <a:r>
              <a:rPr kumimoji="1" lang="en-US" altLang="ja-JP" sz="2400" dirty="0" smtClean="0"/>
              <a:t> states.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88224" y="6165304"/>
            <a:ext cx="2379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MK, Asakawa,2012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7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814960" cy="584775"/>
          </a:xfrm>
        </p:spPr>
        <p:txBody>
          <a:bodyPr/>
          <a:lstStyle/>
          <a:p>
            <a:r>
              <a:rPr kumimoji="1" lang="en-US" altLang="ja-JP" dirty="0" smtClean="0"/>
              <a:t> Nucleon </a:t>
            </a:r>
            <a:r>
              <a:rPr kumimoji="1" lang="en-US" altLang="ja-JP" dirty="0" err="1" smtClean="0"/>
              <a:t>Isospin</a:t>
            </a:r>
            <a:r>
              <a:rPr kumimoji="1" lang="en-US" altLang="ja-JP" dirty="0" smtClean="0"/>
              <a:t> as Two Sides of a Coin   </a:t>
            </a:r>
            <a:endParaRPr kumimoji="1"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1835696" y="1556792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6218312" y="1556792"/>
            <a:ext cx="792088" cy="762556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241729" y="3411631"/>
            <a:ext cx="776783" cy="80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282208" y="3390602"/>
            <a:ext cx="817420" cy="84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左中かっこ 7"/>
          <p:cNvSpPr/>
          <p:nvPr/>
        </p:nvSpPr>
        <p:spPr>
          <a:xfrm rot="5400000">
            <a:off x="1907704" y="1268760"/>
            <a:ext cx="648072" cy="32403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805590" y="3429000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843808" y="3429000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15352" y="170080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/>
              <a:t>N</a:t>
            </a:r>
            <a:endParaRPr kumimoji="1" lang="ja-JP" altLang="en-US" sz="2800" i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09113" y="355200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/>
              <a:t>p</a:t>
            </a:r>
            <a:endParaRPr kumimoji="1" lang="ja-JP" altLang="en-US" sz="28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47331" y="35445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/>
              <a:t>n</a:t>
            </a:r>
            <a:endParaRPr kumimoji="1" lang="ja-JP" altLang="en-US" sz="2800" i="1" dirty="0"/>
          </a:p>
        </p:txBody>
      </p:sp>
      <p:sp>
        <p:nvSpPr>
          <p:cNvPr id="14" name="左中かっこ 13"/>
          <p:cNvSpPr/>
          <p:nvPr/>
        </p:nvSpPr>
        <p:spPr>
          <a:xfrm rot="5400000">
            <a:off x="6290320" y="1268760"/>
            <a:ext cx="648072" cy="32403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3159" y="4813701"/>
            <a:ext cx="2699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Nucleons have </a:t>
            </a:r>
          </a:p>
          <a:p>
            <a:r>
              <a:rPr kumimoji="1" lang="en-US" altLang="ja-JP" sz="2400" dirty="0" smtClean="0"/>
              <a:t>two </a:t>
            </a:r>
            <a:r>
              <a:rPr kumimoji="1" lang="en-US" altLang="ja-JP" sz="2400" dirty="0" err="1" smtClean="0"/>
              <a:t>isospin</a:t>
            </a:r>
            <a:r>
              <a:rPr kumimoji="1" lang="en-US" altLang="ja-JP" sz="2400" dirty="0" smtClean="0"/>
              <a:t> states.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07745" y="4814770"/>
            <a:ext cx="318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</a:t>
            </a:r>
            <a:r>
              <a:rPr kumimoji="1" lang="en-US" altLang="ja-JP" sz="2400" dirty="0" smtClean="0"/>
              <a:t>oins have two </a:t>
            </a:r>
            <a:r>
              <a:rPr lang="en-US" altLang="ja-JP" sz="2400" dirty="0" smtClean="0"/>
              <a:t>sides.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99628" y="1124744"/>
            <a:ext cx="1023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 coin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88224" y="6165304"/>
            <a:ext cx="2379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MK, Asakawa,2012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2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Slot Machine Analogy  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1259632" y="1173083"/>
            <a:ext cx="2076821" cy="239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1128"/>
            <a:ext cx="2989596" cy="152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7619415" y="2916233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N</a:t>
            </a:r>
            <a:endParaRPr kumimoji="1" lang="ja-JP" altLang="en-US" sz="3200" i="1" dirty="0"/>
          </a:p>
        </p:txBody>
      </p:sp>
      <p:sp>
        <p:nvSpPr>
          <p:cNvPr id="9" name="正方形/長方形 8"/>
          <p:cNvSpPr/>
          <p:nvPr/>
        </p:nvSpPr>
        <p:spPr>
          <a:xfrm>
            <a:off x="5387167" y="2416534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531183" y="3010600"/>
            <a:ext cx="144016" cy="198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675199" y="2812578"/>
            <a:ext cx="144016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819215" y="2488542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963230" y="2416534"/>
            <a:ext cx="144017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107247" y="2200510"/>
            <a:ext cx="14401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6251263" y="2056494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395279" y="2056494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539295" y="2272518"/>
            <a:ext cx="1440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6683311" y="2416534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6827327" y="2488542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6971343" y="2668562"/>
            <a:ext cx="144016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7115359" y="2920590"/>
            <a:ext cx="1440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7259375" y="3017596"/>
            <a:ext cx="144016" cy="19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44008" y="1188041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P</a:t>
            </a:r>
            <a:r>
              <a:rPr lang="en-US" altLang="ja-JP" sz="3200" dirty="0"/>
              <a:t> </a:t>
            </a:r>
            <a:r>
              <a:rPr lang="en-US" altLang="ja-JP" sz="3200" dirty="0" smtClean="0"/>
              <a:t>  </a:t>
            </a:r>
            <a:r>
              <a:rPr kumimoji="1" lang="en-US" altLang="ja-JP" sz="3200" dirty="0" smtClean="0"/>
              <a:t>(</a:t>
            </a:r>
            <a:r>
              <a:rPr kumimoji="1" lang="en-US" altLang="ja-JP" sz="3200" i="1" dirty="0" smtClean="0"/>
              <a:t>N</a:t>
            </a:r>
            <a:r>
              <a:rPr kumimoji="1" lang="en-US" altLang="ja-JP" sz="3200" dirty="0" smtClean="0"/>
              <a:t>)</a:t>
            </a:r>
            <a:endParaRPr kumimoji="1" lang="ja-JP" altLang="en-US" sz="32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634636" y="573761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N</a:t>
            </a:r>
            <a:endParaRPr kumimoji="1" lang="ja-JP" altLang="en-US" sz="3200" i="1" dirty="0"/>
          </a:p>
        </p:txBody>
      </p:sp>
      <p:sp>
        <p:nvSpPr>
          <p:cNvPr id="34" name="正方形/長方形 33"/>
          <p:cNvSpPr/>
          <p:nvPr/>
        </p:nvSpPr>
        <p:spPr>
          <a:xfrm>
            <a:off x="5402388" y="5237911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5546404" y="5669959"/>
            <a:ext cx="1440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5690420" y="5489939"/>
            <a:ext cx="128795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5834436" y="5309919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5978452" y="5237911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6122468" y="5489939"/>
            <a:ext cx="128795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6266484" y="5309919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6410500" y="5561947"/>
            <a:ext cx="144016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6554516" y="5795973"/>
            <a:ext cx="144016" cy="234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6698532" y="5669959"/>
            <a:ext cx="1440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6842548" y="5849979"/>
            <a:ext cx="144016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7125989" y="5930988"/>
            <a:ext cx="144016" cy="99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644008" y="3933056"/>
            <a:ext cx="1354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P  </a:t>
            </a:r>
            <a:r>
              <a:rPr lang="en-US" altLang="ja-JP" sz="3200" dirty="0" smtClean="0"/>
              <a:t> </a:t>
            </a:r>
            <a:r>
              <a:rPr kumimoji="1" lang="en-US" altLang="ja-JP" sz="3200" dirty="0" smtClean="0"/>
              <a:t>(</a:t>
            </a:r>
            <a:r>
              <a:rPr kumimoji="1" lang="en-US" altLang="ja-JP" sz="3200" i="1" dirty="0" smtClean="0"/>
              <a:t>N</a:t>
            </a:r>
            <a:r>
              <a:rPr kumimoji="1" lang="en-US" altLang="ja-JP" sz="3200" dirty="0" smtClean="0"/>
              <a:t>)</a:t>
            </a:r>
            <a:endParaRPr kumimoji="1" lang="ja-JP" altLang="en-US" sz="3200" dirty="0"/>
          </a:p>
        </p:txBody>
      </p:sp>
      <p:sp>
        <p:nvSpPr>
          <p:cNvPr id="26" name="下矢印 25"/>
          <p:cNvSpPr/>
          <p:nvPr/>
        </p:nvSpPr>
        <p:spPr>
          <a:xfrm>
            <a:off x="1619672" y="3789040"/>
            <a:ext cx="1584176" cy="584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6588224" y="690955"/>
            <a:ext cx="489653" cy="457934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116282" y="574438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=     +</a:t>
            </a:r>
            <a:endParaRPr kumimoji="1" lang="ja-JP" altLang="en-US" sz="3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579940" y="658084"/>
            <a:ext cx="520452" cy="5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444036" y="658084"/>
            <a:ext cx="520452" cy="5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988827" y="4251806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027194" y="6031171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円/楕円 59"/>
          <p:cNvSpPr/>
          <p:nvPr/>
        </p:nvSpPr>
        <p:spPr>
          <a:xfrm>
            <a:off x="7993445" y="3275563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b="16137"/>
          <a:stretch/>
        </p:blipFill>
        <p:spPr bwMode="auto">
          <a:xfrm>
            <a:off x="5002344" y="1531034"/>
            <a:ext cx="276857" cy="33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線矢印コネクタ 3"/>
          <p:cNvCxnSpPr/>
          <p:nvPr/>
        </p:nvCxnSpPr>
        <p:spPr>
          <a:xfrm flipV="1">
            <a:off x="5387167" y="1840470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5171143" y="3208622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V="1">
            <a:off x="5402388" y="4661847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5186364" y="6029999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69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966150" cy="584775"/>
          </a:xfrm>
        </p:spPr>
        <p:txBody>
          <a:bodyPr/>
          <a:lstStyle/>
          <a:p>
            <a:r>
              <a:rPr kumimoji="1" lang="en-US" altLang="ja-JP" dirty="0" smtClean="0"/>
              <a:t> Extreme Examples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107504" y="1252518"/>
            <a:ext cx="1513860" cy="174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383013" y="2552671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N</a:t>
            </a:r>
            <a:endParaRPr kumimoji="1" lang="ja-JP" altLang="en-US" sz="3200" i="1" dirty="0"/>
          </a:p>
        </p:txBody>
      </p:sp>
      <p:sp>
        <p:nvSpPr>
          <p:cNvPr id="18" name="正方形/長方形 17"/>
          <p:cNvSpPr/>
          <p:nvPr/>
        </p:nvSpPr>
        <p:spPr>
          <a:xfrm>
            <a:off x="4022973" y="1500370"/>
            <a:ext cx="144016" cy="1344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4757043" y="2912001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2150765" y="1476908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1934741" y="2845060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2015271" y="879103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Fixed # of coins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140802" y="2560547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N</a:t>
            </a:r>
            <a:endParaRPr kumimoji="1" lang="ja-JP" altLang="en-US" sz="3200" i="1" dirty="0"/>
          </a:p>
        </p:txBody>
      </p:sp>
      <p:sp>
        <p:nvSpPr>
          <p:cNvPr id="26" name="正方形/長方形 25"/>
          <p:cNvSpPr/>
          <p:nvPr/>
        </p:nvSpPr>
        <p:spPr>
          <a:xfrm>
            <a:off x="5908554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6052570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6196586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6340602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6484617" y="2132856"/>
            <a:ext cx="144017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6628634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6772650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6916666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7060682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7204698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7348714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7492730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7636746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7780762" y="2132856"/>
            <a:ext cx="144016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矢印コネクタ 40"/>
          <p:cNvCxnSpPr/>
          <p:nvPr/>
        </p:nvCxnSpPr>
        <p:spPr>
          <a:xfrm flipV="1">
            <a:off x="5908554" y="1484784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5692530" y="2852936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5527837" y="908720"/>
            <a:ext cx="3148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Constant</a:t>
            </a:r>
            <a:r>
              <a:rPr kumimoji="1" lang="en-US" altLang="ja-JP" sz="2400" dirty="0" smtClean="0"/>
              <a:t> probabilities</a:t>
            </a:r>
            <a:endParaRPr kumimoji="1" lang="ja-JP" altLang="en-US" sz="2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383013" y="528897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N</a:t>
            </a:r>
            <a:endParaRPr kumimoji="1" lang="ja-JP" altLang="en-US" sz="3200" i="1" dirty="0"/>
          </a:p>
        </p:txBody>
      </p:sp>
      <p:sp>
        <p:nvSpPr>
          <p:cNvPr id="47" name="正方形/長方形 46"/>
          <p:cNvSpPr/>
          <p:nvPr/>
        </p:nvSpPr>
        <p:spPr>
          <a:xfrm>
            <a:off x="2438797" y="5482352"/>
            <a:ext cx="144016" cy="9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2582813" y="5288974"/>
            <a:ext cx="144015" cy="292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2726828" y="5005300"/>
            <a:ext cx="144017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2870845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3014861" y="4429236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3158877" y="4429236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3302893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3446909" y="5005300"/>
            <a:ext cx="1440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3590925" y="5288974"/>
            <a:ext cx="144016" cy="292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3734941" y="5482352"/>
            <a:ext cx="144016" cy="9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矢印コネクタ 59"/>
          <p:cNvCxnSpPr/>
          <p:nvPr/>
        </p:nvCxnSpPr>
        <p:spPr>
          <a:xfrm flipV="1">
            <a:off x="2150765" y="4213212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1934741" y="5581364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8140802" y="528897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N</a:t>
            </a:r>
            <a:endParaRPr kumimoji="1" lang="ja-JP" altLang="en-US" sz="3200" i="1" dirty="0"/>
          </a:p>
        </p:txBody>
      </p:sp>
      <p:sp>
        <p:nvSpPr>
          <p:cNvPr id="65" name="正方形/長方形 64"/>
          <p:cNvSpPr/>
          <p:nvPr/>
        </p:nvSpPr>
        <p:spPr>
          <a:xfrm>
            <a:off x="5908554" y="4861284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6052570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/>
          <p:cNvSpPr/>
          <p:nvPr/>
        </p:nvSpPr>
        <p:spPr>
          <a:xfrm>
            <a:off x="6196586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6340602" y="4653136"/>
            <a:ext cx="144015" cy="928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/>
          <p:cNvSpPr/>
          <p:nvPr/>
        </p:nvSpPr>
        <p:spPr>
          <a:xfrm>
            <a:off x="6484617" y="4581128"/>
            <a:ext cx="144017" cy="1000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/>
          <p:cNvSpPr/>
          <p:nvPr/>
        </p:nvSpPr>
        <p:spPr>
          <a:xfrm>
            <a:off x="6628634" y="4581128"/>
            <a:ext cx="144016" cy="1000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6772650" y="4653136"/>
            <a:ext cx="144016" cy="928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6916666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7060682" y="5005300"/>
            <a:ext cx="1440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7204698" y="5153254"/>
            <a:ext cx="144016" cy="428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7348714" y="5293332"/>
            <a:ext cx="1440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7492730" y="5435168"/>
            <a:ext cx="144016" cy="146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7636746" y="5482352"/>
            <a:ext cx="144016" cy="9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0" name="直線矢印コネクタ 79"/>
          <p:cNvCxnSpPr/>
          <p:nvPr/>
        </p:nvCxnSpPr>
        <p:spPr>
          <a:xfrm flipV="1">
            <a:off x="5908554" y="4213212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>
            <a:off x="5692530" y="5581364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51520" y="4365103"/>
            <a:ext cx="1224136" cy="126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下矢印 82"/>
          <p:cNvSpPr/>
          <p:nvPr/>
        </p:nvSpPr>
        <p:spPr>
          <a:xfrm>
            <a:off x="2438798" y="3429000"/>
            <a:ext cx="1368152" cy="576064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下矢印 83"/>
          <p:cNvSpPr/>
          <p:nvPr/>
        </p:nvSpPr>
        <p:spPr>
          <a:xfrm>
            <a:off x="6383394" y="3429000"/>
            <a:ext cx="1368152" cy="576064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5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523392" y="558136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757043" y="5581362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円/楕円 86"/>
          <p:cNvSpPr/>
          <p:nvPr/>
        </p:nvSpPr>
        <p:spPr>
          <a:xfrm>
            <a:off x="8530755" y="2924944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11480" cy="584775"/>
          </a:xfrm>
        </p:spPr>
        <p:txBody>
          <a:bodyPr/>
          <a:lstStyle/>
          <a:p>
            <a:r>
              <a:rPr kumimoji="1" lang="en-US" altLang="ja-JP" dirty="0" smtClean="0"/>
              <a:t> Reconstructing Total Coin Number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5576" y="1484784"/>
            <a:ext cx="7379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i="1" dirty="0" smtClean="0"/>
              <a:t>P  </a:t>
            </a:r>
            <a:r>
              <a:rPr lang="en-US" altLang="ja-JP" sz="3600" dirty="0"/>
              <a:t> </a:t>
            </a:r>
            <a:r>
              <a:rPr kumimoji="1" lang="en-US" altLang="ja-JP" sz="3600" dirty="0" smtClean="0"/>
              <a:t>(</a:t>
            </a:r>
            <a:r>
              <a:rPr kumimoji="1" lang="en-US" altLang="ja-JP" sz="3600" i="1" dirty="0" smtClean="0"/>
              <a:t>N   </a:t>
            </a:r>
            <a:r>
              <a:rPr kumimoji="1" lang="en-US" altLang="ja-JP" sz="3600" dirty="0" smtClean="0"/>
              <a:t>)=      </a:t>
            </a:r>
            <a:r>
              <a:rPr kumimoji="1" lang="en-US" altLang="ja-JP" sz="3600" i="1" dirty="0" smtClean="0"/>
              <a:t>P</a:t>
            </a:r>
            <a:r>
              <a:rPr kumimoji="1" lang="en-US" altLang="ja-JP" sz="3600" dirty="0" smtClean="0"/>
              <a:t>   (</a:t>
            </a:r>
            <a:r>
              <a:rPr kumimoji="1" lang="en-US" altLang="ja-JP" sz="3600" i="1" dirty="0" smtClean="0"/>
              <a:t>N</a:t>
            </a:r>
            <a:r>
              <a:rPr kumimoji="1" lang="en-US" altLang="ja-JP" sz="3600" dirty="0" smtClean="0"/>
              <a:t>   )</a:t>
            </a:r>
            <a:r>
              <a:rPr kumimoji="1" lang="en-US" altLang="ja-JP" sz="3600" i="1" dirty="0" smtClean="0"/>
              <a:t>B</a:t>
            </a:r>
            <a:r>
              <a:rPr kumimoji="1" lang="en-US" altLang="ja-JP" sz="3600" baseline="-25000" dirty="0" smtClean="0"/>
              <a:t>1/2</a:t>
            </a:r>
            <a:r>
              <a:rPr kumimoji="1" lang="en-US" altLang="ja-JP" sz="3600" dirty="0" smtClean="0"/>
              <a:t>(</a:t>
            </a:r>
            <a:r>
              <a:rPr kumimoji="1" lang="en-US" altLang="ja-JP" sz="3600" i="1" dirty="0" smtClean="0"/>
              <a:t>N</a:t>
            </a:r>
            <a:r>
              <a:rPr kumimoji="1" lang="en-US" altLang="ja-JP" sz="3600" dirty="0" smtClean="0"/>
              <a:t>   ;</a:t>
            </a:r>
            <a:r>
              <a:rPr kumimoji="1" lang="en-US" altLang="ja-JP" sz="3600" i="1" dirty="0" smtClean="0"/>
              <a:t>N</a:t>
            </a:r>
            <a:r>
              <a:rPr kumimoji="1" lang="en-US" altLang="ja-JP" sz="3600" dirty="0" smtClean="0"/>
              <a:t>   )</a:t>
            </a:r>
            <a:endParaRPr kumimoji="1" lang="ja-JP" altLang="en-US" sz="36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139939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04035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472923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角丸四角形 9"/>
          <p:cNvSpPr/>
          <p:nvPr/>
        </p:nvSpPr>
        <p:spPr>
          <a:xfrm>
            <a:off x="467544" y="1196752"/>
            <a:ext cx="7667488" cy="136815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&#10;\end{align*}&lt;/body&gt;&#10;  &lt;fcolor&gt;FF000000&lt;/fcolor&gt;&#10;  &lt;bcolor&gt;FFFFFFFF&lt;/bcolor&gt;&#10;  &lt;transparent&gt;True&lt;/transparent&gt;&#10;  &lt;resolution&gt;1800&lt;/resolution&gt;&#10;  &lt;imageh&gt;349&lt;/imageh&gt;&#10;  &lt;imagew&gt;33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16" y="1541762"/>
            <a:ext cx="558956" cy="589353"/>
          </a:xfrm>
          <a:prstGeom prst="rect">
            <a:avLst/>
          </a:prstGeom>
        </p:spPr>
      </p:pic>
      <p:sp>
        <p:nvSpPr>
          <p:cNvPr id="13" name="円/楕円 12"/>
          <p:cNvSpPr/>
          <p:nvPr/>
        </p:nvSpPr>
        <p:spPr>
          <a:xfrm>
            <a:off x="3017981" y="2168083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4759222" y="1880828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7351510" y="1880827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5531483" y="2973283"/>
            <a:ext cx="2076821" cy="239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9722"/>
          <a:stretch/>
        </p:blipFill>
        <p:spPr bwMode="auto">
          <a:xfrm>
            <a:off x="587337" y="3317978"/>
            <a:ext cx="2675470" cy="163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左右矢印 18"/>
          <p:cNvSpPr/>
          <p:nvPr/>
        </p:nvSpPr>
        <p:spPr>
          <a:xfrm>
            <a:off x="3473196" y="3704743"/>
            <a:ext cx="1656184" cy="8640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b="16137"/>
          <a:stretch/>
        </p:blipFill>
        <p:spPr bwMode="auto">
          <a:xfrm>
            <a:off x="3852318" y="1861524"/>
            <a:ext cx="287634" cy="34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B_p ( k;N) = p^k (1-p)^{N-k} \phantom{|}_k C_N&#10;\end{align*}&lt;/body&gt;&#10;  &lt;fcolor&gt;FF000000&lt;/fcolor&gt;&#10;  &lt;bcolor&gt;FFFFFFFF&lt;/bcolor&gt;&#10;  &lt;transparent&gt;True&lt;/transparent&gt;&#10;  &lt;resolution&gt;1800&lt;/resolution&gt;&#10;  &lt;imageh&gt;296&lt;/imageh&gt;&#10;  &lt;imagew&gt;3282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35" y="6165304"/>
            <a:ext cx="4790473" cy="432048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6049102" y="6150495"/>
            <a:ext cx="300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:binomial distr. </a:t>
            </a:r>
            <a:r>
              <a:rPr lang="en-US" altLang="ja-JP" sz="2400" dirty="0" err="1" smtClean="0"/>
              <a:t>func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4176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17" name="下矢印 16"/>
          <p:cNvSpPr/>
          <p:nvPr/>
        </p:nvSpPr>
        <p:spPr>
          <a:xfrm rot="255889">
            <a:off x="1514218" y="261426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9" name="下矢印 18"/>
          <p:cNvSpPr/>
          <p:nvPr/>
        </p:nvSpPr>
        <p:spPr>
          <a:xfrm rot="687617">
            <a:off x="2078566" y="277757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 rot="1153134">
            <a:off x="2879157" y="302461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下矢印 20"/>
          <p:cNvSpPr/>
          <p:nvPr/>
        </p:nvSpPr>
        <p:spPr>
          <a:xfrm rot="1907133">
            <a:off x="3589847" y="3570942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1895590" y="1834023"/>
            <a:ext cx="2444443" cy="1267381"/>
          </a:xfrm>
          <a:custGeom>
            <a:avLst/>
            <a:gdLst>
              <a:gd name="connsiteX0" fmla="*/ 0 w 2292439"/>
              <a:gd name="connsiteY0" fmla="*/ 12540 h 682241"/>
              <a:gd name="connsiteX1" fmla="*/ 1133341 w 2292439"/>
              <a:gd name="connsiteY1" fmla="*/ 89813 h 682241"/>
              <a:gd name="connsiteX2" fmla="*/ 2292439 w 2292439"/>
              <a:gd name="connsiteY2" fmla="*/ 682241 h 682241"/>
              <a:gd name="connsiteX0" fmla="*/ 0 w 2292439"/>
              <a:gd name="connsiteY0" fmla="*/ 1253 h 670954"/>
              <a:gd name="connsiteX1" fmla="*/ 592428 w 2292439"/>
              <a:gd name="connsiteY1" fmla="*/ 258830 h 670954"/>
              <a:gd name="connsiteX2" fmla="*/ 2292439 w 2292439"/>
              <a:gd name="connsiteY2" fmla="*/ 670954 h 670954"/>
              <a:gd name="connsiteX0" fmla="*/ 0 w 2369712"/>
              <a:gd name="connsiteY0" fmla="*/ 873 h 747847"/>
              <a:gd name="connsiteX1" fmla="*/ 669701 w 2369712"/>
              <a:gd name="connsiteY1" fmla="*/ 335723 h 747847"/>
              <a:gd name="connsiteX2" fmla="*/ 2369712 w 2369712"/>
              <a:gd name="connsiteY2" fmla="*/ 747847 h 747847"/>
              <a:gd name="connsiteX0" fmla="*/ 0 w 2369712"/>
              <a:gd name="connsiteY0" fmla="*/ 0 h 746974"/>
              <a:gd name="connsiteX1" fmla="*/ 669701 w 2369712"/>
              <a:gd name="connsiteY1" fmla="*/ 334850 h 746974"/>
              <a:gd name="connsiteX2" fmla="*/ 2369712 w 2369712"/>
              <a:gd name="connsiteY2" fmla="*/ 746974 h 746974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395470"/>
              <a:gd name="connsiteY0" fmla="*/ 0 h 1171976"/>
              <a:gd name="connsiteX1" fmla="*/ 772732 w 2395470"/>
              <a:gd name="connsiteY1" fmla="*/ 579548 h 1171976"/>
              <a:gd name="connsiteX2" fmla="*/ 2395470 w 2395470"/>
              <a:gd name="connsiteY2" fmla="*/ 1171976 h 1171976"/>
              <a:gd name="connsiteX0" fmla="*/ 0 w 2421228"/>
              <a:gd name="connsiteY0" fmla="*/ 0 h 1094703"/>
              <a:gd name="connsiteX1" fmla="*/ 772732 w 2421228"/>
              <a:gd name="connsiteY1" fmla="*/ 579548 h 1094703"/>
              <a:gd name="connsiteX2" fmla="*/ 2421228 w 2421228"/>
              <a:gd name="connsiteY2" fmla="*/ 1094703 h 1094703"/>
              <a:gd name="connsiteX0" fmla="*/ 0 w 2421228"/>
              <a:gd name="connsiteY0" fmla="*/ 0 h 1094703"/>
              <a:gd name="connsiteX1" fmla="*/ 746974 w 2421228"/>
              <a:gd name="connsiteY1" fmla="*/ 476517 h 1094703"/>
              <a:gd name="connsiteX2" fmla="*/ 2421228 w 2421228"/>
              <a:gd name="connsiteY2" fmla="*/ 1094703 h 1094703"/>
              <a:gd name="connsiteX0" fmla="*/ 0 w 2408349"/>
              <a:gd name="connsiteY0" fmla="*/ 0 h 1159097"/>
              <a:gd name="connsiteX1" fmla="*/ 734095 w 2408349"/>
              <a:gd name="connsiteY1" fmla="*/ 540911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443" h="1267381">
                <a:moveTo>
                  <a:pt x="0" y="0"/>
                </a:moveTo>
                <a:cubicBezTo>
                  <a:pt x="195330" y="227527"/>
                  <a:pt x="339143" y="377778"/>
                  <a:pt x="721216" y="489395"/>
                </a:cubicBezTo>
                <a:cubicBezTo>
                  <a:pt x="1103289" y="601012"/>
                  <a:pt x="1964083" y="978849"/>
                  <a:pt x="2444443" y="1267381"/>
                </a:cubicBezTo>
              </a:path>
            </a:pathLst>
          </a:custGeom>
          <a:ln w="349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89698" y="1372358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high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24332" y="3067060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low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1279305">
            <a:off x="2425476" y="2161042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beam energy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27" name="下矢印 26"/>
          <p:cNvSpPr/>
          <p:nvPr/>
        </p:nvSpPr>
        <p:spPr>
          <a:xfrm rot="209270">
            <a:off x="1378803" y="2298190"/>
            <a:ext cx="454100" cy="129241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8" name="下矢印 27"/>
          <p:cNvSpPr/>
          <p:nvPr/>
        </p:nvSpPr>
        <p:spPr>
          <a:xfrm rot="156018">
            <a:off x="1253328" y="1869066"/>
            <a:ext cx="454100" cy="168573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25740" y="6165304"/>
            <a:ext cx="7070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LHC</a:t>
            </a:r>
            <a:r>
              <a:rPr kumimoji="1" lang="ja-JP" altLang="en-US" sz="3200" dirty="0" smtClean="0"/>
              <a:t>　</a:t>
            </a:r>
            <a:r>
              <a:rPr kumimoji="1" lang="en-US" altLang="ja-JP" sz="3200" b="1" dirty="0" smtClean="0"/>
              <a:t>RHIC-BES</a:t>
            </a:r>
            <a:r>
              <a:rPr kumimoji="1" lang="en-US" altLang="ja-JP" sz="3200" dirty="0" smtClean="0"/>
              <a:t>  SPS  FAIR,NICA,…</a:t>
            </a:r>
            <a:endParaRPr kumimoji="1" lang="ja-JP" altLang="en-US" sz="3200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4662984" y="260648"/>
            <a:ext cx="4277086" cy="3960440"/>
            <a:chOff x="4662984" y="260648"/>
            <a:chExt cx="4277086" cy="3960440"/>
          </a:xfrm>
        </p:grpSpPr>
        <p:pic>
          <p:nvPicPr>
            <p:cNvPr id="29" name="Picture 19" descr="tch_mub_strange_gce_w_sabita_la_pim_linear.gif"/>
            <p:cNvPicPr>
              <a:picLocks noChangeAspect="1"/>
            </p:cNvPicPr>
            <p:nvPr/>
          </p:nvPicPr>
          <p:blipFill>
            <a:blip r:embed="rId2"/>
            <a:srcRect l="1420" t="8372" r="8521" b="1674"/>
            <a:stretch>
              <a:fillRect/>
            </a:stretch>
          </p:blipFill>
          <p:spPr>
            <a:xfrm>
              <a:off x="4662984" y="597813"/>
              <a:ext cx="4277086" cy="3623275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7380312" y="260648"/>
              <a:ext cx="14929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70C0"/>
                  </a:solidFill>
                </a:rPr>
                <a:t>STAR 2012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73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7" grpId="0" animBg="1"/>
      <p:bldP spid="28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19940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Nucleon </a:t>
            </a:r>
            <a:r>
              <a:rPr lang="en-US" altLang="ja-JP" dirty="0" err="1" smtClean="0"/>
              <a:t>Isospin</a:t>
            </a:r>
            <a:r>
              <a:rPr kumimoji="1" lang="en-US" altLang="ja-JP" dirty="0" smtClean="0"/>
              <a:t>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Medium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504" y="836712"/>
            <a:ext cx="8060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ja-JP" sz="2400" dirty="0" err="1" smtClean="0"/>
              <a:t>Isospin</a:t>
            </a:r>
            <a:r>
              <a:rPr kumimoji="1" lang="en-US" altLang="ja-JP" sz="2400" dirty="0" smtClean="0"/>
              <a:t> of baryons can vary </a:t>
            </a:r>
            <a:r>
              <a:rPr kumimoji="1" lang="en-US" altLang="ja-JP" sz="2400" u="sng" dirty="0" smtClean="0"/>
              <a:t>after chemical </a:t>
            </a:r>
            <a:r>
              <a:rPr kumimoji="1" lang="en-US" altLang="ja-JP" sz="2400" u="sng" dirty="0" err="1" smtClean="0"/>
              <a:t>freezeout</a:t>
            </a:r>
            <a:r>
              <a:rPr kumimoji="1" lang="en-US" altLang="ja-JP" sz="2400" u="sng" dirty="0" smtClean="0"/>
              <a:t> </a:t>
            </a:r>
          </a:p>
          <a:p>
            <a:r>
              <a:rPr kumimoji="1" lang="en-US" altLang="ja-JP" sz="2400" dirty="0" smtClean="0"/>
              <a:t>     via charge exchange reactions mediated by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dirty="0" smtClean="0"/>
              <a:t>(1232):</a:t>
            </a:r>
            <a:endParaRPr kumimoji="1" lang="ja-JP" altLang="en-US" sz="24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02555"/>
            <a:ext cx="914400" cy="263525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p,n\\\pi~&#10;\end{align*}&lt;/body&gt;&#10;  &lt;fcolor&gt;FF000000&lt;/fcolor&gt;&#10;  &lt;bcolor&gt;FFFFFFFF&lt;/bcolor&gt;&#10;  &lt;transparent&gt;True&lt;/transparent&gt;&#10;  &lt;resolution&gt;1800&lt;/resolution&gt;&#10;  &lt;imageh&gt;561&lt;/imageh&gt;&#10;  &lt;imagew&gt;386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16832"/>
            <a:ext cx="523817" cy="761300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3563888" y="2066186"/>
            <a:ext cx="360040" cy="1363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5148064" y="2397895"/>
            <a:ext cx="360040" cy="1363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3563888" y="2466079"/>
            <a:ext cx="360040" cy="1111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5148064" y="2056452"/>
            <a:ext cx="360040" cy="1111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p,n\\\pi~~&#10;\end{align*}&lt;/body&gt;&#10;  &lt;fcolor&gt;FF000000&lt;/fcolor&gt;&#10;  &lt;bcolor&gt;FFFFFFFF&lt;/bcolor&gt;&#10;  &lt;transparent&gt;True&lt;/transparent&gt;&#10;  &lt;resolution&gt;1800&lt;/resolution&gt;&#10;  &lt;imageh&gt;561&lt;/imageh&gt;&#10;  &lt;imagew&gt;38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59" y="1929817"/>
            <a:ext cx="523817" cy="7613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28"/>
          <a:stretch/>
        </p:blipFill>
        <p:spPr bwMode="auto">
          <a:xfrm>
            <a:off x="922903" y="2905818"/>
            <a:ext cx="7033473" cy="376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pi^+ p_{\rm total}&#10;\end{align*}&lt;/body&gt;&#10;  &lt;fcolor&gt;FF000000&lt;/fcolor&gt;&#10;  &lt;bcolor&gt;FFFFFFFF&lt;/bcolor&gt;&#10;  &lt;transparent&gt;True&lt;/transparent&gt;&#10;  &lt;resolution&gt;1800&lt;/resolution&gt;&#10;  &lt;imageh&gt;259&lt;/imageh&gt;&#10;  &lt;imagew&gt;83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513" y="3823840"/>
            <a:ext cx="1261087" cy="390228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P_{\rm lab} {\rm [GeV]}&#10;\end{align*}&lt;/body&gt;&#10;  &lt;fcolor&gt;FF000000&lt;/fcolor&gt;&#10;  &lt;bcolor&gt;FFFFFFFF&lt;/bcolor&gt;&#10;  &lt;transparent&gt;True&lt;/transparent&gt;&#10;  &lt;resolution&gt;1800&lt;/resolution&gt;&#10;  &lt;imageh&gt;249&lt;/imageh&gt;&#10;  &lt;imagew&gt;1030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960" y="6042156"/>
            <a:ext cx="1237225" cy="2990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下矢印 14"/>
          <p:cNvSpPr/>
          <p:nvPr/>
        </p:nvSpPr>
        <p:spPr>
          <a:xfrm rot="4339890">
            <a:off x="2288450" y="3024387"/>
            <a:ext cx="314997" cy="558920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44509" y="3068960"/>
            <a:ext cx="210506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200mb=20fm</a:t>
            </a:r>
            <a:r>
              <a:rPr kumimoji="1" lang="en-US" altLang="ja-JP" sz="2400" baseline="30000" dirty="0" smtClean="0"/>
              <a:t>2</a:t>
            </a:r>
            <a:endParaRPr kumimoji="1" lang="ja-JP" altLang="en-US" sz="2400" baseline="300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&amp;amp;I=3/2\\&#10;&amp;amp;\Gamma \simeq 1.8\mbox{ [fm]}&#10;\end{align*}&lt;/body&gt;&#10;  &lt;fcolor&gt;FF000000&lt;/fcolor&gt;&#10;  &lt;bcolor&gt;FFFFFFFF&lt;/bcolor&gt;&#10;  &lt;transparent&gt;True&lt;/transparent&gt;&#10;  &lt;resolution&gt;1800&lt;/resolution&gt;&#10;  &lt;imageh&gt;698&lt;/imageh&gt;&#10;  &lt;imagew&gt;1275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081" y="1826188"/>
            <a:ext cx="1349375" cy="73871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 rot="16200000">
            <a:off x="-292440" y="4333000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cross section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628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0567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D</a:t>
            </a:r>
            <a:r>
              <a:rPr kumimoji="1" lang="en-US" altLang="ja-JP" dirty="0" smtClean="0"/>
              <a:t>(1232)  </a:t>
            </a:r>
            <a:endParaRPr kumimoji="1" lang="ja-JP" altLang="en-US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959084"/>
            <a:ext cx="953677" cy="338361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517571"/>
            <a:ext cx="887050" cy="34881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579264"/>
            <a:ext cx="947145" cy="259977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978603"/>
            <a:ext cx="900114" cy="313540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995999"/>
            <a:ext cx="965435" cy="303089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3551372"/>
            <a:ext cx="958902" cy="224704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Delta^{++}&#10;\end{align*}&lt;/body&gt;&#10;  &lt;fcolor&gt;FF000000&lt;/fcolor&gt;&#10;  &lt;bcolor&gt;FFFFFFFF&lt;/bcolor&gt;&#10;  &lt;transparent&gt;True&lt;/transparent&gt;&#10;  &lt;resolution&gt;1800&lt;/resolution&gt;&#10;  &lt;imageh&gt;211&lt;/imageh&gt;&#10;  &lt;imagew&gt;49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88" y="1002262"/>
            <a:ext cx="640139" cy="275654"/>
          </a:xfrm>
          <a:prstGeom prst="rect">
            <a:avLst/>
          </a:prstGeom>
        </p:spPr>
      </p:pic>
      <p:cxnSp>
        <p:nvCxnSpPr>
          <p:cNvPr id="41" name="直線矢印コネクタ 40"/>
          <p:cNvCxnSpPr/>
          <p:nvPr/>
        </p:nvCxnSpPr>
        <p:spPr>
          <a:xfrm>
            <a:off x="1383104" y="1140089"/>
            <a:ext cx="75990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カギ線コネクタ 42"/>
          <p:cNvCxnSpPr/>
          <p:nvPr/>
        </p:nvCxnSpPr>
        <p:spPr>
          <a:xfrm>
            <a:off x="1383104" y="17456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カギ線コネクタ 43"/>
          <p:cNvCxnSpPr/>
          <p:nvPr/>
        </p:nvCxnSpPr>
        <p:spPr>
          <a:xfrm>
            <a:off x="1383103" y="27311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カギ線コネクタ 44"/>
          <p:cNvCxnSpPr/>
          <p:nvPr/>
        </p:nvCxnSpPr>
        <p:spPr>
          <a:xfrm flipV="1">
            <a:off x="1382525" y="2080821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カギ線コネクタ 45"/>
          <p:cNvCxnSpPr/>
          <p:nvPr/>
        </p:nvCxnSpPr>
        <p:spPr>
          <a:xfrm flipV="1">
            <a:off x="1383104" y="3060857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1382524" y="361601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\Delta^+&#10;\end{align*}&lt;/body&gt;&#10;  &lt;fcolor&gt;FF000000&lt;/fcolor&gt;&#10;  &lt;bcolor&gt;FFFFFFFF&lt;/bcolor&gt;&#10;  &lt;transparent&gt;True&lt;/transparent&gt;&#10;  &lt;resolution&gt;1800&lt;/resolution&gt;&#10;  &lt;imageh&gt;211&lt;/imageh&gt;&#10;  &lt;imagew&gt;33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1858172"/>
            <a:ext cx="440259" cy="275654"/>
          </a:xfrm>
          <a:prstGeom prst="rect">
            <a:avLst/>
          </a:prstGeom>
        </p:spPr>
      </p:pic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\Delta^0&#10;\end{align*}&lt;/body&gt;&#10;  &lt;fcolor&gt;FF000000&lt;/fcolor&gt;&#10;  &lt;bcolor&gt;FFFFFFFF&lt;/bcolor&gt;&#10;  &lt;transparent&gt;True&lt;/transparent&gt;&#10;  &lt;resolution&gt;1800&lt;/resolution&gt;&#10;  &lt;imageh&gt;219&lt;/imageh&gt;&#10;  &lt;imagew&gt;28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2773685"/>
            <a:ext cx="374939" cy="286106"/>
          </a:xfrm>
          <a:prstGeom prst="rect">
            <a:avLst/>
          </a:prstGeom>
        </p:spPr>
      </p:pic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\Delta^-&#10;\end{align*}&lt;/body&gt;&#10;  &lt;fcolor&gt;FF000000&lt;/fcolor&gt;&#10;  &lt;bcolor&gt;FFFFFFFF&lt;/bcolor&gt;&#10;  &lt;transparent&gt;True&lt;/transparent&gt;&#10;  &lt;resolution&gt;1800&lt;/resolution&gt;&#10;  &lt;imageh&gt;178&lt;/imageh&gt;&#10;  &lt;imagew&gt;33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18" y="3543534"/>
            <a:ext cx="435034" cy="232542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959084"/>
            <a:ext cx="953677" cy="338361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517571"/>
            <a:ext cx="887050" cy="348813"/>
          </a:xfrm>
          <a:prstGeom prst="rect">
            <a:avLst/>
          </a:prstGeom>
        </p:spPr>
      </p:pic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579264"/>
            <a:ext cx="947145" cy="259977"/>
          </a:xfrm>
          <a:prstGeom prst="rect">
            <a:avLst/>
          </a:prstGeom>
        </p:spPr>
      </p:pic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978603"/>
            <a:ext cx="900114" cy="313540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995999"/>
            <a:ext cx="965435" cy="303089"/>
          </a:xfrm>
          <a:prstGeom prst="rect">
            <a:avLst/>
          </a:prstGeom>
        </p:spPr>
      </p:pic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3551372"/>
            <a:ext cx="958902" cy="224704"/>
          </a:xfrm>
          <a:prstGeom prst="rect">
            <a:avLst/>
          </a:prstGeom>
        </p:spPr>
      </p:pic>
      <p:cxnSp>
        <p:nvCxnSpPr>
          <p:cNvPr id="60" name="直線矢印コネクタ 59"/>
          <p:cNvCxnSpPr/>
          <p:nvPr/>
        </p:nvCxnSpPr>
        <p:spPr>
          <a:xfrm>
            <a:off x="3068092" y="114025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カギ線コネクタ 60"/>
          <p:cNvCxnSpPr/>
          <p:nvPr/>
        </p:nvCxnSpPr>
        <p:spPr>
          <a:xfrm flipV="1">
            <a:off x="3068092" y="17457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カギ線コネクタ 61"/>
          <p:cNvCxnSpPr/>
          <p:nvPr/>
        </p:nvCxnSpPr>
        <p:spPr>
          <a:xfrm flipV="1">
            <a:off x="3068091" y="27312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カギ線コネクタ 62"/>
          <p:cNvCxnSpPr/>
          <p:nvPr/>
        </p:nvCxnSpPr>
        <p:spPr>
          <a:xfrm>
            <a:off x="3067512" y="2080986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カギ線コネクタ 63"/>
          <p:cNvCxnSpPr/>
          <p:nvPr/>
        </p:nvCxnSpPr>
        <p:spPr>
          <a:xfrm>
            <a:off x="3068092" y="3061022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3067511" y="3616179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1405526" y="1087177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3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405526" y="1696844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1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405526" y="2666260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2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rot="16200000">
            <a:off x="3356682" y="1815948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2:1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3375023" y="2836392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1:2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81391" y="836712"/>
            <a:ext cx="4860540" cy="3068977"/>
          </a:xfrm>
          <a:prstGeom prst="roundRect">
            <a:avLst>
              <a:gd name="adj" fmla="val 74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1433607" y="1087177"/>
            <a:ext cx="266520" cy="1981783"/>
          </a:xfrm>
          <a:prstGeom prst="round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66166" y="404664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cross sections of </a:t>
            </a:r>
            <a:r>
              <a:rPr kumimoji="1" lang="en-US" altLang="ja-JP" i="1" dirty="0" smtClean="0">
                <a:solidFill>
                  <a:srgbClr val="C00000"/>
                </a:solidFill>
              </a:rPr>
              <a:t>p</a:t>
            </a:r>
            <a:endParaRPr kumimoji="1" lang="ja-JP" altLang="en-US" i="1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390374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decay rates of </a:t>
            </a:r>
            <a:r>
              <a:rPr kumimoji="1" lang="en-US" altLang="ja-JP" dirty="0" smtClean="0">
                <a:solidFill>
                  <a:srgbClr val="00B050"/>
                </a:solidFill>
                <a:latin typeface="Symbol" pitchFamily="18" charset="2"/>
              </a:rPr>
              <a:t>D</a:t>
            </a:r>
            <a:endParaRPr kumimoji="1" lang="ja-JP" altLang="en-US" dirty="0">
              <a:solidFill>
                <a:srgbClr val="00B050"/>
              </a:solidFill>
              <a:latin typeface="Symbol" pitchFamily="18" charset="2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1700128" y="692696"/>
            <a:ext cx="650460" cy="39448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3347864" y="3157145"/>
            <a:ext cx="180050" cy="84791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12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0567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D</a:t>
            </a:r>
            <a:r>
              <a:rPr kumimoji="1" lang="en-US" altLang="ja-JP" dirty="0" smtClean="0"/>
              <a:t>(1232)  </a:t>
            </a:r>
            <a:endParaRPr kumimoji="1" lang="ja-JP" altLang="en-US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959084"/>
            <a:ext cx="953677" cy="338361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517571"/>
            <a:ext cx="887050" cy="34881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579264"/>
            <a:ext cx="947145" cy="259977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978603"/>
            <a:ext cx="900114" cy="313540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995999"/>
            <a:ext cx="965435" cy="303089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3551372"/>
            <a:ext cx="958902" cy="224704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Delta^{++}&#10;\end{align*}&lt;/body&gt;&#10;  &lt;fcolor&gt;FF000000&lt;/fcolor&gt;&#10;  &lt;bcolor&gt;FFFFFFFF&lt;/bcolor&gt;&#10;  &lt;transparent&gt;True&lt;/transparent&gt;&#10;  &lt;resolution&gt;1800&lt;/resolution&gt;&#10;  &lt;imageh&gt;211&lt;/imageh&gt;&#10;  &lt;imagew&gt;49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88" y="1002262"/>
            <a:ext cx="640139" cy="275654"/>
          </a:xfrm>
          <a:prstGeom prst="rect">
            <a:avLst/>
          </a:prstGeom>
        </p:spPr>
      </p:pic>
      <p:cxnSp>
        <p:nvCxnSpPr>
          <p:cNvPr id="41" name="直線矢印コネクタ 40"/>
          <p:cNvCxnSpPr/>
          <p:nvPr/>
        </p:nvCxnSpPr>
        <p:spPr>
          <a:xfrm>
            <a:off x="1383104" y="1140089"/>
            <a:ext cx="75990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カギ線コネクタ 42"/>
          <p:cNvCxnSpPr/>
          <p:nvPr/>
        </p:nvCxnSpPr>
        <p:spPr>
          <a:xfrm>
            <a:off x="1383104" y="17456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カギ線コネクタ 43"/>
          <p:cNvCxnSpPr/>
          <p:nvPr/>
        </p:nvCxnSpPr>
        <p:spPr>
          <a:xfrm>
            <a:off x="1383103" y="27311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カギ線コネクタ 44"/>
          <p:cNvCxnSpPr/>
          <p:nvPr/>
        </p:nvCxnSpPr>
        <p:spPr>
          <a:xfrm flipV="1">
            <a:off x="1382525" y="2080821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カギ線コネクタ 45"/>
          <p:cNvCxnSpPr/>
          <p:nvPr/>
        </p:nvCxnSpPr>
        <p:spPr>
          <a:xfrm flipV="1">
            <a:off x="1383104" y="3060857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1382524" y="361601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\Delta^+&#10;\end{align*}&lt;/body&gt;&#10;  &lt;fcolor&gt;FF000000&lt;/fcolor&gt;&#10;  &lt;bcolor&gt;FFFFFFFF&lt;/bcolor&gt;&#10;  &lt;transparent&gt;True&lt;/transparent&gt;&#10;  &lt;resolution&gt;1800&lt;/resolution&gt;&#10;  &lt;imageh&gt;211&lt;/imageh&gt;&#10;  &lt;imagew&gt;33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1858172"/>
            <a:ext cx="440259" cy="275654"/>
          </a:xfrm>
          <a:prstGeom prst="rect">
            <a:avLst/>
          </a:prstGeom>
        </p:spPr>
      </p:pic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\Delta^0&#10;\end{align*}&lt;/body&gt;&#10;  &lt;fcolor&gt;FF000000&lt;/fcolor&gt;&#10;  &lt;bcolor&gt;FFFFFFFF&lt;/bcolor&gt;&#10;  &lt;transparent&gt;True&lt;/transparent&gt;&#10;  &lt;resolution&gt;1800&lt;/resolution&gt;&#10;  &lt;imageh&gt;219&lt;/imageh&gt;&#10;  &lt;imagew&gt;28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2773685"/>
            <a:ext cx="374939" cy="286106"/>
          </a:xfrm>
          <a:prstGeom prst="rect">
            <a:avLst/>
          </a:prstGeom>
        </p:spPr>
      </p:pic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\Delta^-&#10;\end{align*}&lt;/body&gt;&#10;  &lt;fcolor&gt;FF000000&lt;/fcolor&gt;&#10;  &lt;bcolor&gt;FFFFFFFF&lt;/bcolor&gt;&#10;  &lt;transparent&gt;True&lt;/transparent&gt;&#10;  &lt;resolution&gt;1800&lt;/resolution&gt;&#10;  &lt;imageh&gt;178&lt;/imageh&gt;&#10;  &lt;imagew&gt;33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18" y="3543534"/>
            <a:ext cx="435034" cy="232542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959084"/>
            <a:ext cx="953677" cy="338361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517571"/>
            <a:ext cx="887050" cy="348813"/>
          </a:xfrm>
          <a:prstGeom prst="rect">
            <a:avLst/>
          </a:prstGeom>
        </p:spPr>
      </p:pic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579264"/>
            <a:ext cx="947145" cy="259977"/>
          </a:xfrm>
          <a:prstGeom prst="rect">
            <a:avLst/>
          </a:prstGeom>
        </p:spPr>
      </p:pic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978603"/>
            <a:ext cx="900114" cy="313540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995999"/>
            <a:ext cx="965435" cy="303089"/>
          </a:xfrm>
          <a:prstGeom prst="rect">
            <a:avLst/>
          </a:prstGeom>
        </p:spPr>
      </p:pic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3551372"/>
            <a:ext cx="958902" cy="224704"/>
          </a:xfrm>
          <a:prstGeom prst="rect">
            <a:avLst/>
          </a:prstGeom>
        </p:spPr>
      </p:pic>
      <p:cxnSp>
        <p:nvCxnSpPr>
          <p:cNvPr id="60" name="直線矢印コネクタ 59"/>
          <p:cNvCxnSpPr/>
          <p:nvPr/>
        </p:nvCxnSpPr>
        <p:spPr>
          <a:xfrm>
            <a:off x="3068092" y="114025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カギ線コネクタ 60"/>
          <p:cNvCxnSpPr/>
          <p:nvPr/>
        </p:nvCxnSpPr>
        <p:spPr>
          <a:xfrm flipV="1">
            <a:off x="3068092" y="17457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カギ線コネクタ 61"/>
          <p:cNvCxnSpPr/>
          <p:nvPr/>
        </p:nvCxnSpPr>
        <p:spPr>
          <a:xfrm flipV="1">
            <a:off x="3068091" y="27312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カギ線コネクタ 62"/>
          <p:cNvCxnSpPr/>
          <p:nvPr/>
        </p:nvCxnSpPr>
        <p:spPr>
          <a:xfrm>
            <a:off x="3067512" y="2080986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カギ線コネクタ 63"/>
          <p:cNvCxnSpPr/>
          <p:nvPr/>
        </p:nvCxnSpPr>
        <p:spPr>
          <a:xfrm>
            <a:off x="3068092" y="3061022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3067511" y="3616179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1405526" y="1087177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3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405526" y="1696844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1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405526" y="2666260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2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rot="16200000">
            <a:off x="3356682" y="1815948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2:1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3375023" y="2836392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1:2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81391" y="836712"/>
            <a:ext cx="4860540" cy="3068977"/>
          </a:xfrm>
          <a:prstGeom prst="roundRect">
            <a:avLst>
              <a:gd name="adj" fmla="val 74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07504" y="1448155"/>
            <a:ext cx="5042438" cy="2021952"/>
          </a:xfrm>
          <a:prstGeom prst="roundRect">
            <a:avLst>
              <a:gd name="adj" fmla="val 971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p:n&#10;\end{align*}&lt;/body&gt;&#10;  &lt;fcolor&gt;FF000000&lt;/fcolor&gt;&#10;  &lt;bcolor&gt;FFFFFFFF&lt;/bcolor&gt;&#10;  &lt;transparent&gt;True&lt;/transparent&gt;&#10;  &lt;resolution&gt;1800&lt;/resolution&gt;&#10;  &lt;imageh&gt;158&lt;/imageh&gt;&#10;  &lt;imagew&gt;483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21" y="2273614"/>
            <a:ext cx="913923" cy="29896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=5:4&#10;\end{align*}&lt;/body&gt;&#10;  &lt;fcolor&gt;FF000000&lt;/fcolor&gt;&#10;  &lt;bcolor&gt;FFFFFFFF&lt;/bcolor&gt;&#10;  &lt;transparent&gt;True&lt;/transparent&gt;&#10;  &lt;resolution&gt;1800&lt;/resolution&gt;&#10;  &lt;imageh&gt;173&lt;/imageh&gt;&#10;  &lt;imagew&gt;698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38" y="2809718"/>
            <a:ext cx="1320742" cy="327348"/>
          </a:xfrm>
          <a:prstGeom prst="rect">
            <a:avLst/>
          </a:prstGeom>
        </p:spPr>
      </p:pic>
      <p:sp>
        <p:nvSpPr>
          <p:cNvPr id="32" name="角丸四角形 31"/>
          <p:cNvSpPr/>
          <p:nvPr/>
        </p:nvSpPr>
        <p:spPr>
          <a:xfrm>
            <a:off x="1433607" y="1087177"/>
            <a:ext cx="266520" cy="1981783"/>
          </a:xfrm>
          <a:prstGeom prst="round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角丸四角形 71"/>
          <p:cNvSpPr/>
          <p:nvPr/>
        </p:nvSpPr>
        <p:spPr>
          <a:xfrm>
            <a:off x="5724128" y="1473457"/>
            <a:ext cx="2376264" cy="1811527"/>
          </a:xfrm>
          <a:prstGeom prst="roundRect">
            <a:avLst>
              <a:gd name="adj" fmla="val 1226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&amp;amp;p+\pi &#10; \to \Delta^{+,0} \\&#10;&amp;amp;~~~\to&#10;\end{align*}&lt;/body&gt;&#10;  &lt;fcolor&gt;FF000000&lt;/fcolor&gt;&#10;  &lt;bcolor&gt;FFFFFFFF&lt;/bcolor&gt;&#10;  &lt;transparent&gt;True&lt;/transparent&gt;&#10;  &lt;resolution&gt;1800&lt;/resolution&gt;&#10;  &lt;imageh&gt;671&lt;/imageh&gt;&#10;  &lt;imagew&gt;1487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42" y="1582094"/>
            <a:ext cx="1991526" cy="898665"/>
          </a:xfrm>
          <a:prstGeom prst="rect">
            <a:avLst/>
          </a:prstGeom>
        </p:spPr>
      </p:pic>
      <p:sp>
        <p:nvSpPr>
          <p:cNvPr id="73" name="右矢印 72"/>
          <p:cNvSpPr/>
          <p:nvPr/>
        </p:nvSpPr>
        <p:spPr>
          <a:xfrm>
            <a:off x="5149942" y="1920035"/>
            <a:ext cx="574186" cy="45116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66166" y="404664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cross sections of </a:t>
            </a:r>
            <a:r>
              <a:rPr kumimoji="1" lang="en-US" altLang="ja-JP" i="1" dirty="0" smtClean="0">
                <a:solidFill>
                  <a:srgbClr val="C00000"/>
                </a:solidFill>
              </a:rPr>
              <a:t>p</a:t>
            </a:r>
            <a:endParaRPr kumimoji="1" lang="ja-JP" altLang="en-US" i="1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390374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decay rates of </a:t>
            </a:r>
            <a:r>
              <a:rPr kumimoji="1" lang="en-US" altLang="ja-JP" dirty="0" smtClean="0">
                <a:solidFill>
                  <a:srgbClr val="00B050"/>
                </a:solidFill>
                <a:latin typeface="Symbol" pitchFamily="18" charset="2"/>
              </a:rPr>
              <a:t>D</a:t>
            </a:r>
            <a:endParaRPr kumimoji="1" lang="ja-JP" altLang="en-US" dirty="0">
              <a:solidFill>
                <a:srgbClr val="00B050"/>
              </a:solidFill>
              <a:latin typeface="Symbol" pitchFamily="18" charset="2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1700128" y="692696"/>
            <a:ext cx="650460" cy="39448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3347864" y="3157145"/>
            <a:ext cx="180050" cy="84791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93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0567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D</a:t>
            </a:r>
            <a:r>
              <a:rPr kumimoji="1" lang="en-US" altLang="ja-JP" dirty="0" smtClean="0"/>
              <a:t>(1232)  </a:t>
            </a:r>
            <a:endParaRPr kumimoji="1" lang="ja-JP" altLang="en-US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959084"/>
            <a:ext cx="953677" cy="338361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517571"/>
            <a:ext cx="887050" cy="34881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579264"/>
            <a:ext cx="947145" cy="259977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978603"/>
            <a:ext cx="900114" cy="313540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995999"/>
            <a:ext cx="965435" cy="303089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3551372"/>
            <a:ext cx="958902" cy="224704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Delta^{++}&#10;\end{align*}&lt;/body&gt;&#10;  &lt;fcolor&gt;FF000000&lt;/fcolor&gt;&#10;  &lt;bcolor&gt;FFFFFFFF&lt;/bcolor&gt;&#10;  &lt;transparent&gt;True&lt;/transparent&gt;&#10;  &lt;resolution&gt;1800&lt;/resolution&gt;&#10;  &lt;imageh&gt;211&lt;/imageh&gt;&#10;  &lt;imagew&gt;49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88" y="1002262"/>
            <a:ext cx="640139" cy="275654"/>
          </a:xfrm>
          <a:prstGeom prst="rect">
            <a:avLst/>
          </a:prstGeom>
        </p:spPr>
      </p:pic>
      <p:cxnSp>
        <p:nvCxnSpPr>
          <p:cNvPr id="41" name="直線矢印コネクタ 40"/>
          <p:cNvCxnSpPr/>
          <p:nvPr/>
        </p:nvCxnSpPr>
        <p:spPr>
          <a:xfrm>
            <a:off x="1383104" y="1140089"/>
            <a:ext cx="75990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カギ線コネクタ 42"/>
          <p:cNvCxnSpPr/>
          <p:nvPr/>
        </p:nvCxnSpPr>
        <p:spPr>
          <a:xfrm>
            <a:off x="1383104" y="17456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カギ線コネクタ 43"/>
          <p:cNvCxnSpPr/>
          <p:nvPr/>
        </p:nvCxnSpPr>
        <p:spPr>
          <a:xfrm>
            <a:off x="1383103" y="27311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カギ線コネクタ 44"/>
          <p:cNvCxnSpPr/>
          <p:nvPr/>
        </p:nvCxnSpPr>
        <p:spPr>
          <a:xfrm flipV="1">
            <a:off x="1382525" y="2080821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カギ線コネクタ 45"/>
          <p:cNvCxnSpPr/>
          <p:nvPr/>
        </p:nvCxnSpPr>
        <p:spPr>
          <a:xfrm flipV="1">
            <a:off x="1383104" y="3060857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1382524" y="361601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\Delta^+&#10;\end{align*}&lt;/body&gt;&#10;  &lt;fcolor&gt;FF000000&lt;/fcolor&gt;&#10;  &lt;bcolor&gt;FFFFFFFF&lt;/bcolor&gt;&#10;  &lt;transparent&gt;True&lt;/transparent&gt;&#10;  &lt;resolution&gt;1800&lt;/resolution&gt;&#10;  &lt;imageh&gt;211&lt;/imageh&gt;&#10;  &lt;imagew&gt;33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1858172"/>
            <a:ext cx="440259" cy="275654"/>
          </a:xfrm>
          <a:prstGeom prst="rect">
            <a:avLst/>
          </a:prstGeom>
        </p:spPr>
      </p:pic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\Delta^0&#10;\end{align*}&lt;/body&gt;&#10;  &lt;fcolor&gt;FF000000&lt;/fcolor&gt;&#10;  &lt;bcolor&gt;FFFFFFFF&lt;/bcolor&gt;&#10;  &lt;transparent&gt;True&lt;/transparent&gt;&#10;  &lt;resolution&gt;1800&lt;/resolution&gt;&#10;  &lt;imageh&gt;219&lt;/imageh&gt;&#10;  &lt;imagew&gt;28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2773685"/>
            <a:ext cx="374939" cy="286106"/>
          </a:xfrm>
          <a:prstGeom prst="rect">
            <a:avLst/>
          </a:prstGeom>
        </p:spPr>
      </p:pic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\Delta^-&#10;\end{align*}&lt;/body&gt;&#10;  &lt;fcolor&gt;FF000000&lt;/fcolor&gt;&#10;  &lt;bcolor&gt;FFFFFFFF&lt;/bcolor&gt;&#10;  &lt;transparent&gt;True&lt;/transparent&gt;&#10;  &lt;resolution&gt;1800&lt;/resolution&gt;&#10;  &lt;imageh&gt;178&lt;/imageh&gt;&#10;  &lt;imagew&gt;33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18" y="3543534"/>
            <a:ext cx="435034" cy="232542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959084"/>
            <a:ext cx="953677" cy="338361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517571"/>
            <a:ext cx="887050" cy="348813"/>
          </a:xfrm>
          <a:prstGeom prst="rect">
            <a:avLst/>
          </a:prstGeom>
        </p:spPr>
      </p:pic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579264"/>
            <a:ext cx="947145" cy="259977"/>
          </a:xfrm>
          <a:prstGeom prst="rect">
            <a:avLst/>
          </a:prstGeom>
        </p:spPr>
      </p:pic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978603"/>
            <a:ext cx="900114" cy="313540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995999"/>
            <a:ext cx="965435" cy="303089"/>
          </a:xfrm>
          <a:prstGeom prst="rect">
            <a:avLst/>
          </a:prstGeom>
        </p:spPr>
      </p:pic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3551372"/>
            <a:ext cx="958902" cy="224704"/>
          </a:xfrm>
          <a:prstGeom prst="rect">
            <a:avLst/>
          </a:prstGeom>
        </p:spPr>
      </p:pic>
      <p:cxnSp>
        <p:nvCxnSpPr>
          <p:cNvPr id="60" name="直線矢印コネクタ 59"/>
          <p:cNvCxnSpPr/>
          <p:nvPr/>
        </p:nvCxnSpPr>
        <p:spPr>
          <a:xfrm>
            <a:off x="3068092" y="114025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カギ線コネクタ 60"/>
          <p:cNvCxnSpPr/>
          <p:nvPr/>
        </p:nvCxnSpPr>
        <p:spPr>
          <a:xfrm flipV="1">
            <a:off x="3068092" y="17457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カギ線コネクタ 61"/>
          <p:cNvCxnSpPr/>
          <p:nvPr/>
        </p:nvCxnSpPr>
        <p:spPr>
          <a:xfrm flipV="1">
            <a:off x="3068091" y="27312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カギ線コネクタ 62"/>
          <p:cNvCxnSpPr/>
          <p:nvPr/>
        </p:nvCxnSpPr>
        <p:spPr>
          <a:xfrm>
            <a:off x="3067512" y="2080986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カギ線コネクタ 63"/>
          <p:cNvCxnSpPr/>
          <p:nvPr/>
        </p:nvCxnSpPr>
        <p:spPr>
          <a:xfrm>
            <a:off x="3068092" y="3061022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3067511" y="3616179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1405526" y="1087177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3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405526" y="1696844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1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405526" y="2666260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2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rot="16200000">
            <a:off x="3356682" y="1815948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2:1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3375023" y="2836392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1:2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81391" y="836712"/>
            <a:ext cx="4860540" cy="3068977"/>
          </a:xfrm>
          <a:prstGeom prst="roundRect">
            <a:avLst>
              <a:gd name="adj" fmla="val 74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4362840"/>
            <a:ext cx="3684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Lifetime to create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baseline="30000" dirty="0" smtClean="0"/>
              <a:t>+</a:t>
            </a:r>
            <a:r>
              <a:rPr kumimoji="1" lang="en-US" altLang="ja-JP" sz="2400" dirty="0" smtClean="0"/>
              <a:t> or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baseline="30000" dirty="0" smtClean="0"/>
              <a:t>0</a:t>
            </a:r>
            <a:endParaRPr kumimoji="1" lang="ja-JP" altLang="en-US" sz="2400" baseline="30000" dirty="0"/>
          </a:p>
        </p:txBody>
      </p:sp>
      <p:sp>
        <p:nvSpPr>
          <p:cNvPr id="10" name="角丸四角形 9"/>
          <p:cNvSpPr/>
          <p:nvPr/>
        </p:nvSpPr>
        <p:spPr>
          <a:xfrm>
            <a:off x="107504" y="1448155"/>
            <a:ext cx="5042438" cy="2021952"/>
          </a:xfrm>
          <a:prstGeom prst="roundRect">
            <a:avLst>
              <a:gd name="adj" fmla="val 971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24" y="4869161"/>
            <a:ext cx="3760020" cy="70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" b="7268"/>
          <a:stretch/>
        </p:blipFill>
        <p:spPr bwMode="auto">
          <a:xfrm>
            <a:off x="5112061" y="3776076"/>
            <a:ext cx="3989397" cy="303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p:n&#10;\end{align*}&lt;/body&gt;&#10;  &lt;fcolor&gt;FF000000&lt;/fcolor&gt;&#10;  &lt;bcolor&gt;FFFFFFFF&lt;/bcolor&gt;&#10;  &lt;transparent&gt;True&lt;/transparent&gt;&#10;  &lt;resolution&gt;1800&lt;/resolution&gt;&#10;  &lt;imageh&gt;158&lt;/imageh&gt;&#10;  &lt;imagew&gt;483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21" y="2273614"/>
            <a:ext cx="913923" cy="29896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=5:4&#10;\end{align*}&lt;/body&gt;&#10;  &lt;fcolor&gt;FF000000&lt;/fcolor&gt;&#10;  &lt;bcolor&gt;FFFFFFFF&lt;/bcolor&gt;&#10;  &lt;transparent&gt;True&lt;/transparent&gt;&#10;  &lt;resolution&gt;1800&lt;/resolution&gt;&#10;  &lt;imageh&gt;173&lt;/imageh&gt;&#10;  &lt;imagew&gt;698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38" y="2809718"/>
            <a:ext cx="1320742" cy="327348"/>
          </a:xfrm>
          <a:prstGeom prst="rect">
            <a:avLst/>
          </a:prstGeom>
        </p:spPr>
      </p:pic>
      <p:sp>
        <p:nvSpPr>
          <p:cNvPr id="32" name="角丸四角形 31"/>
          <p:cNvSpPr/>
          <p:nvPr/>
        </p:nvSpPr>
        <p:spPr>
          <a:xfrm>
            <a:off x="1433607" y="1087177"/>
            <a:ext cx="266520" cy="1981783"/>
          </a:xfrm>
          <a:prstGeom prst="round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\tau {\rm [fm]}&#10;\end{align*}&lt;/body&gt;&#10;  &lt;fcolor&gt;FF000000&lt;/fcolor&gt;&#10;  &lt;bcolor&gt;FFFFFFFF&lt;/bcolor&gt;&#10;  &lt;transparent&gt;True&lt;/transparent&gt;&#10;  &lt;resolution&gt;1800&lt;/resolution&gt;&#10;  &lt;imageh&gt;249&lt;/imageh&gt;&#10;  &lt;imagew&gt;524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4627" y="5060550"/>
            <a:ext cx="729367" cy="346588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T {\rm [MeV]}&#10;\end{align*}&lt;/body&gt;&#10;  &lt;fcolor&gt;FF000000&lt;/fcolor&gt;&#10;  &lt;bcolor&gt;FFFFFFFF&lt;/bcolor&gt;&#10;  &lt;transparent&gt;True&lt;/transparent&gt;&#10;  &lt;resolution&gt;1800&lt;/resolution&gt;&#10;  &lt;imageh&gt;249&lt;/imageh&gt;&#10;  &lt;imagew&gt;80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343" y="6106748"/>
            <a:ext cx="1126065" cy="346588"/>
          </a:xfrm>
          <a:prstGeom prst="rect">
            <a:avLst/>
          </a:prstGeom>
        </p:spPr>
      </p:pic>
      <p:sp>
        <p:nvSpPr>
          <p:cNvPr id="72" name="角丸四角形 71"/>
          <p:cNvSpPr/>
          <p:nvPr/>
        </p:nvSpPr>
        <p:spPr>
          <a:xfrm>
            <a:off x="5724128" y="1473457"/>
            <a:ext cx="2376264" cy="1811527"/>
          </a:xfrm>
          <a:prstGeom prst="roundRect">
            <a:avLst>
              <a:gd name="adj" fmla="val 1226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&amp;amp;p+\pi &#10; \to \Delta^{+,0} \\&#10;&amp;amp;~~~\to&#10;\end{align*}&lt;/body&gt;&#10;  &lt;fcolor&gt;FF000000&lt;/fcolor&gt;&#10;  &lt;bcolor&gt;FFFFFFFF&lt;/bcolor&gt;&#10;  &lt;transparent&gt;True&lt;/transparent&gt;&#10;  &lt;resolution&gt;1800&lt;/resolution&gt;&#10;  &lt;imageh&gt;671&lt;/imageh&gt;&#10;  &lt;imagew&gt;1487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42" y="1582094"/>
            <a:ext cx="1991526" cy="898665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6086314" y="3905689"/>
            <a:ext cx="2888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BW for </a:t>
            </a:r>
            <a:r>
              <a:rPr kumimoji="1" lang="en-US" altLang="ja-JP" sz="2000" dirty="0" smtClean="0">
                <a:latin typeface="Symbol" pitchFamily="18" charset="2"/>
              </a:rPr>
              <a:t>s</a:t>
            </a:r>
            <a:r>
              <a:rPr kumimoji="1" lang="en-US" altLang="ja-JP" sz="2000" dirty="0" smtClean="0"/>
              <a:t> &amp; thermal pion</a:t>
            </a:r>
            <a:endParaRPr kumimoji="1" lang="ja-JP" altLang="en-US" sz="2000" dirty="0"/>
          </a:p>
        </p:txBody>
      </p:sp>
      <p:sp>
        <p:nvSpPr>
          <p:cNvPr id="73" name="右矢印 72"/>
          <p:cNvSpPr/>
          <p:nvPr/>
        </p:nvSpPr>
        <p:spPr>
          <a:xfrm>
            <a:off x="5149942" y="1920035"/>
            <a:ext cx="574186" cy="45116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右矢印 73"/>
          <p:cNvSpPr/>
          <p:nvPr/>
        </p:nvSpPr>
        <p:spPr>
          <a:xfrm>
            <a:off x="4139951" y="4362841"/>
            <a:ext cx="711380" cy="402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角丸四角形 79"/>
          <p:cNvSpPr/>
          <p:nvPr/>
        </p:nvSpPr>
        <p:spPr>
          <a:xfrm>
            <a:off x="181390" y="4305799"/>
            <a:ext cx="3958561" cy="1292729"/>
          </a:xfrm>
          <a:prstGeom prst="roundRect">
            <a:avLst>
              <a:gd name="adj" fmla="val 74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211382" y="3853350"/>
            <a:ext cx="889010" cy="2694499"/>
          </a:xfrm>
          <a:prstGeom prst="rect">
            <a:avLst/>
          </a:prstGeom>
          <a:solidFill>
            <a:srgbClr val="FFC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5424156" y="5514284"/>
            <a:ext cx="3538211" cy="503729"/>
          </a:xfrm>
          <a:prstGeom prst="rect">
            <a:avLst/>
          </a:prstGeom>
          <a:solidFill>
            <a:srgbClr val="FFC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66166" y="404664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cross sections of </a:t>
            </a:r>
            <a:r>
              <a:rPr kumimoji="1" lang="en-US" altLang="ja-JP" i="1" dirty="0" smtClean="0">
                <a:solidFill>
                  <a:srgbClr val="C00000"/>
                </a:solidFill>
              </a:rPr>
              <a:t>p</a:t>
            </a:r>
            <a:endParaRPr kumimoji="1" lang="ja-JP" altLang="en-US" i="1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390374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decay rates of </a:t>
            </a:r>
            <a:r>
              <a:rPr kumimoji="1" lang="en-US" altLang="ja-JP" dirty="0" smtClean="0">
                <a:solidFill>
                  <a:srgbClr val="00B050"/>
                </a:solidFill>
                <a:latin typeface="Symbol" pitchFamily="18" charset="2"/>
              </a:rPr>
              <a:t>D</a:t>
            </a:r>
            <a:endParaRPr kumimoji="1" lang="ja-JP" altLang="en-US" dirty="0">
              <a:solidFill>
                <a:srgbClr val="00B050"/>
              </a:solidFill>
              <a:latin typeface="Symbol" pitchFamily="18" charset="2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1700128" y="692696"/>
            <a:ext cx="650460" cy="39448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3347864" y="3157145"/>
            <a:ext cx="180050" cy="84791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{\rm (freezeout ~time)}\simeq 20 {\rm [fm]}&#10;\end{align*}&lt;/body&gt;&#10;  &lt;fcolor&gt;FF000000&lt;/fcolor&gt;&#10;  &lt;bcolor&gt;FFFFFFFF&lt;/bcolor&gt;&#10;  &lt;transparent&gt;True&lt;/transparent&gt;&#10;  &lt;resolution&gt;1800&lt;/resolution&gt;&#10;  &lt;imageh&gt;249&lt;/imageh&gt;&#10;  &lt;imagew&gt;268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80374"/>
            <a:ext cx="3343178" cy="309807"/>
          </a:xfrm>
          <a:prstGeom prst="rect">
            <a:avLst/>
          </a:prstGeom>
        </p:spPr>
      </p:pic>
      <p:sp>
        <p:nvSpPr>
          <p:cNvPr id="13" name="左右矢印 12"/>
          <p:cNvSpPr/>
          <p:nvPr/>
        </p:nvSpPr>
        <p:spPr>
          <a:xfrm>
            <a:off x="3935542" y="6021288"/>
            <a:ext cx="106850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56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/>
          <p:cNvSpPr/>
          <p:nvPr/>
        </p:nvSpPr>
        <p:spPr>
          <a:xfrm>
            <a:off x="5364088" y="4293096"/>
            <a:ext cx="3071299" cy="444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46862" y="897270"/>
            <a:ext cx="8889634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chemeClr val="accent6">
                  <a:lumMod val="4000"/>
                  <a:lumOff val="96000"/>
                </a:schemeClr>
              </a:gs>
              <a:gs pos="100000">
                <a:schemeClr val="accent6">
                  <a:lumMod val="4000"/>
                  <a:lumOff val="96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97394" cy="584775"/>
          </a:xfrm>
        </p:spPr>
        <p:txBody>
          <a:bodyPr/>
          <a:lstStyle/>
          <a:p>
            <a:r>
              <a:rPr kumimoji="1" lang="en-US" altLang="ja-JP" dirty="0" smtClean="0"/>
              <a:t> Nucleons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43748" y="4388790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hadronize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435810" y="4386385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chem. </a:t>
            </a:r>
            <a:r>
              <a:rPr kumimoji="1" lang="en-US" altLang="ja-JP" sz="2000" dirty="0" err="1" smtClean="0"/>
              <a:t>f.o</a:t>
            </a:r>
            <a:r>
              <a:rPr kumimoji="1" lang="en-US" altLang="ja-JP" sz="2000" dirty="0" smtClean="0"/>
              <a:t>.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247458" y="4401615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kinetic </a:t>
            </a:r>
            <a:r>
              <a:rPr kumimoji="1" lang="en-US" altLang="ja-JP" sz="2000" dirty="0" err="1" smtClean="0"/>
              <a:t>f.o</a:t>
            </a:r>
            <a:r>
              <a:rPr kumimoji="1" lang="en-US" altLang="ja-JP" sz="2000" dirty="0" smtClean="0"/>
              <a:t>.</a:t>
            </a:r>
            <a:endParaRPr kumimoji="1" lang="ja-JP" altLang="en-US" sz="2000" dirty="0"/>
          </a:p>
        </p:txBody>
      </p:sp>
      <p:cxnSp>
        <p:nvCxnSpPr>
          <p:cNvPr id="303" name="直線矢印コネクタ 302"/>
          <p:cNvCxnSpPr/>
          <p:nvPr/>
        </p:nvCxnSpPr>
        <p:spPr>
          <a:xfrm>
            <a:off x="1633785" y="4783679"/>
            <a:ext cx="273135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テキスト ボックス 305"/>
          <p:cNvSpPr txBox="1"/>
          <p:nvPr/>
        </p:nvSpPr>
        <p:spPr>
          <a:xfrm>
            <a:off x="2483768" y="4437112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10~20fm</a:t>
            </a:r>
            <a:endParaRPr kumimoji="1" lang="ja-JP" altLang="en-US" sz="2000" dirty="0"/>
          </a:p>
        </p:txBody>
      </p:sp>
      <p:sp>
        <p:nvSpPr>
          <p:cNvPr id="318" name="円/楕円 317"/>
          <p:cNvSpPr/>
          <p:nvPr/>
        </p:nvSpPr>
        <p:spPr>
          <a:xfrm>
            <a:off x="4524849" y="13498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円/楕円 319"/>
          <p:cNvSpPr/>
          <p:nvPr/>
        </p:nvSpPr>
        <p:spPr>
          <a:xfrm>
            <a:off x="2800150" y="29057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円/楕円 320"/>
          <p:cNvSpPr/>
          <p:nvPr/>
        </p:nvSpPr>
        <p:spPr>
          <a:xfrm>
            <a:off x="878432" y="2401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円/楕円 321"/>
          <p:cNvSpPr/>
          <p:nvPr/>
        </p:nvSpPr>
        <p:spPr>
          <a:xfrm>
            <a:off x="1029003" y="29249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円/楕円 322"/>
          <p:cNvSpPr/>
          <p:nvPr/>
        </p:nvSpPr>
        <p:spPr>
          <a:xfrm>
            <a:off x="853162" y="173298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円/楕円 323"/>
          <p:cNvSpPr/>
          <p:nvPr/>
        </p:nvSpPr>
        <p:spPr>
          <a:xfrm>
            <a:off x="2335514" y="22357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円/楕円 324"/>
          <p:cNvSpPr/>
          <p:nvPr/>
        </p:nvSpPr>
        <p:spPr>
          <a:xfrm>
            <a:off x="1486426" y="34654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円/楕円 325"/>
          <p:cNvSpPr/>
          <p:nvPr/>
        </p:nvSpPr>
        <p:spPr>
          <a:xfrm>
            <a:off x="2335514" y="32850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円/楕円 326"/>
          <p:cNvSpPr/>
          <p:nvPr/>
        </p:nvSpPr>
        <p:spPr>
          <a:xfrm>
            <a:off x="1861268" y="2627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円/楕円 327"/>
          <p:cNvSpPr/>
          <p:nvPr/>
        </p:nvSpPr>
        <p:spPr>
          <a:xfrm>
            <a:off x="3646666" y="31409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円/楕円 328"/>
          <p:cNvSpPr/>
          <p:nvPr/>
        </p:nvSpPr>
        <p:spPr>
          <a:xfrm>
            <a:off x="1431888" y="2483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円/楕円 329"/>
          <p:cNvSpPr/>
          <p:nvPr/>
        </p:nvSpPr>
        <p:spPr>
          <a:xfrm>
            <a:off x="3173130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円/楕円 330"/>
          <p:cNvSpPr/>
          <p:nvPr/>
        </p:nvSpPr>
        <p:spPr>
          <a:xfrm>
            <a:off x="6386649" y="104127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円/楕円 331"/>
          <p:cNvSpPr/>
          <p:nvPr/>
        </p:nvSpPr>
        <p:spPr>
          <a:xfrm>
            <a:off x="1521301" y="1763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円/楕円 332"/>
          <p:cNvSpPr/>
          <p:nvPr/>
        </p:nvSpPr>
        <p:spPr>
          <a:xfrm>
            <a:off x="4365139" y="1043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円/楕円 333"/>
          <p:cNvSpPr/>
          <p:nvPr/>
        </p:nvSpPr>
        <p:spPr>
          <a:xfrm>
            <a:off x="1011395" y="36565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円/楕円 334"/>
          <p:cNvSpPr/>
          <p:nvPr/>
        </p:nvSpPr>
        <p:spPr>
          <a:xfrm>
            <a:off x="5004048" y="256490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円/楕円 335"/>
          <p:cNvSpPr/>
          <p:nvPr/>
        </p:nvSpPr>
        <p:spPr>
          <a:xfrm>
            <a:off x="4788024" y="1484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円/楕円 336"/>
          <p:cNvSpPr/>
          <p:nvPr/>
        </p:nvSpPr>
        <p:spPr>
          <a:xfrm>
            <a:off x="4856001" y="1115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円/楕円 337"/>
          <p:cNvSpPr/>
          <p:nvPr/>
        </p:nvSpPr>
        <p:spPr>
          <a:xfrm>
            <a:off x="5529356" y="197846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円/楕円 338"/>
          <p:cNvSpPr/>
          <p:nvPr/>
        </p:nvSpPr>
        <p:spPr>
          <a:xfrm>
            <a:off x="5457071" y="11339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円/楕円 339"/>
          <p:cNvSpPr/>
          <p:nvPr/>
        </p:nvSpPr>
        <p:spPr>
          <a:xfrm>
            <a:off x="5385071" y="36818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円/楕円 340"/>
          <p:cNvSpPr/>
          <p:nvPr/>
        </p:nvSpPr>
        <p:spPr>
          <a:xfrm>
            <a:off x="6454962" y="3737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円/楕円 341"/>
          <p:cNvSpPr/>
          <p:nvPr/>
        </p:nvSpPr>
        <p:spPr>
          <a:xfrm>
            <a:off x="4928001" y="2056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円/楕円 342"/>
          <p:cNvSpPr/>
          <p:nvPr/>
        </p:nvSpPr>
        <p:spPr>
          <a:xfrm>
            <a:off x="6094922" y="207917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円/楕円 343"/>
          <p:cNvSpPr/>
          <p:nvPr/>
        </p:nvSpPr>
        <p:spPr>
          <a:xfrm>
            <a:off x="2422514" y="11247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円/楕円 344"/>
          <p:cNvSpPr/>
          <p:nvPr/>
        </p:nvSpPr>
        <p:spPr>
          <a:xfrm>
            <a:off x="5746356" y="27381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円/楕円 345"/>
          <p:cNvSpPr/>
          <p:nvPr/>
        </p:nvSpPr>
        <p:spPr>
          <a:xfrm>
            <a:off x="3284332" y="18334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円/楕円 346"/>
          <p:cNvSpPr/>
          <p:nvPr/>
        </p:nvSpPr>
        <p:spPr>
          <a:xfrm>
            <a:off x="1633785" y="10535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円/楕円 347"/>
          <p:cNvSpPr/>
          <p:nvPr/>
        </p:nvSpPr>
        <p:spPr>
          <a:xfrm>
            <a:off x="3459289" y="105513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円/楕円 348"/>
          <p:cNvSpPr/>
          <p:nvPr/>
        </p:nvSpPr>
        <p:spPr>
          <a:xfrm>
            <a:off x="2166827" y="105275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円/楕円 349"/>
          <p:cNvSpPr/>
          <p:nvPr/>
        </p:nvSpPr>
        <p:spPr>
          <a:xfrm>
            <a:off x="2154440" y="201598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円/楕円 350"/>
          <p:cNvSpPr/>
          <p:nvPr/>
        </p:nvSpPr>
        <p:spPr>
          <a:xfrm>
            <a:off x="1794890" y="14848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円/楕円 351"/>
          <p:cNvSpPr/>
          <p:nvPr/>
        </p:nvSpPr>
        <p:spPr>
          <a:xfrm>
            <a:off x="2237451" y="139279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円/楕円 352"/>
          <p:cNvSpPr/>
          <p:nvPr/>
        </p:nvSpPr>
        <p:spPr>
          <a:xfrm>
            <a:off x="3155913" y="227687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円/楕円 353"/>
          <p:cNvSpPr/>
          <p:nvPr/>
        </p:nvSpPr>
        <p:spPr>
          <a:xfrm>
            <a:off x="2565085" y="2747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円/楕円 354"/>
          <p:cNvSpPr/>
          <p:nvPr/>
        </p:nvSpPr>
        <p:spPr>
          <a:xfrm>
            <a:off x="4078714" y="220486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円/楕円 355"/>
          <p:cNvSpPr/>
          <p:nvPr/>
        </p:nvSpPr>
        <p:spPr>
          <a:xfrm>
            <a:off x="4300160" y="2987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円/楕円 356"/>
          <p:cNvSpPr/>
          <p:nvPr/>
        </p:nvSpPr>
        <p:spPr>
          <a:xfrm>
            <a:off x="4453936" y="2675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円/楕円 357"/>
          <p:cNvSpPr/>
          <p:nvPr/>
        </p:nvSpPr>
        <p:spPr>
          <a:xfrm>
            <a:off x="4854459" y="29438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円/楕円 358"/>
          <p:cNvSpPr/>
          <p:nvPr/>
        </p:nvSpPr>
        <p:spPr>
          <a:xfrm>
            <a:off x="3958883" y="12669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円/楕円 359"/>
          <p:cNvSpPr/>
          <p:nvPr/>
        </p:nvSpPr>
        <p:spPr>
          <a:xfrm>
            <a:off x="3146117" y="12585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円/楕円 360"/>
          <p:cNvSpPr/>
          <p:nvPr/>
        </p:nvSpPr>
        <p:spPr>
          <a:xfrm>
            <a:off x="389630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円/楕円 361"/>
          <p:cNvSpPr/>
          <p:nvPr/>
        </p:nvSpPr>
        <p:spPr>
          <a:xfrm>
            <a:off x="4079682" y="1525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円/楕円 362"/>
          <p:cNvSpPr/>
          <p:nvPr/>
        </p:nvSpPr>
        <p:spPr>
          <a:xfrm>
            <a:off x="3408639" y="1453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円/楕円 363"/>
          <p:cNvSpPr/>
          <p:nvPr/>
        </p:nvSpPr>
        <p:spPr>
          <a:xfrm>
            <a:off x="3749783" y="1597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円/楕円 364"/>
          <p:cNvSpPr/>
          <p:nvPr/>
        </p:nvSpPr>
        <p:spPr>
          <a:xfrm>
            <a:off x="3548890" y="242088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円/楕円 365"/>
          <p:cNvSpPr/>
          <p:nvPr/>
        </p:nvSpPr>
        <p:spPr>
          <a:xfrm>
            <a:off x="3534372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円/楕円 366"/>
          <p:cNvSpPr/>
          <p:nvPr/>
        </p:nvSpPr>
        <p:spPr>
          <a:xfrm>
            <a:off x="4544542" y="323605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円/楕円 367"/>
          <p:cNvSpPr/>
          <p:nvPr/>
        </p:nvSpPr>
        <p:spPr>
          <a:xfrm>
            <a:off x="4654778" y="3659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円/楕円 368"/>
          <p:cNvSpPr/>
          <p:nvPr/>
        </p:nvSpPr>
        <p:spPr>
          <a:xfrm>
            <a:off x="3796894" y="3665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円/楕円 369"/>
          <p:cNvSpPr/>
          <p:nvPr/>
        </p:nvSpPr>
        <p:spPr>
          <a:xfrm>
            <a:off x="4138038" y="3809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円/楕円 370"/>
          <p:cNvSpPr/>
          <p:nvPr/>
        </p:nvSpPr>
        <p:spPr>
          <a:xfrm>
            <a:off x="5000001" y="37513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円/楕円 371"/>
          <p:cNvSpPr/>
          <p:nvPr/>
        </p:nvSpPr>
        <p:spPr>
          <a:xfrm>
            <a:off x="1861268" y="205577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円/楕円 372"/>
          <p:cNvSpPr/>
          <p:nvPr/>
        </p:nvSpPr>
        <p:spPr>
          <a:xfrm>
            <a:off x="2459350" y="36832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円/楕円 373"/>
          <p:cNvSpPr/>
          <p:nvPr/>
        </p:nvSpPr>
        <p:spPr>
          <a:xfrm>
            <a:off x="3218117" y="296756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円/楕円 374"/>
          <p:cNvSpPr/>
          <p:nvPr/>
        </p:nvSpPr>
        <p:spPr>
          <a:xfrm>
            <a:off x="1853994" y="30767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円/楕円 375"/>
          <p:cNvSpPr/>
          <p:nvPr/>
        </p:nvSpPr>
        <p:spPr>
          <a:xfrm>
            <a:off x="2813161" y="1340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円/楕円 376"/>
          <p:cNvSpPr/>
          <p:nvPr/>
        </p:nvSpPr>
        <p:spPr>
          <a:xfrm>
            <a:off x="1918474" y="350484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円/楕円 377"/>
          <p:cNvSpPr/>
          <p:nvPr/>
        </p:nvSpPr>
        <p:spPr>
          <a:xfrm>
            <a:off x="1012839" y="33629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円/楕円 378"/>
          <p:cNvSpPr/>
          <p:nvPr/>
        </p:nvSpPr>
        <p:spPr>
          <a:xfrm>
            <a:off x="1691696" y="3623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円/楕円 379"/>
          <p:cNvSpPr/>
          <p:nvPr/>
        </p:nvSpPr>
        <p:spPr>
          <a:xfrm>
            <a:off x="1948043" y="376368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円/楕円 380"/>
          <p:cNvSpPr/>
          <p:nvPr/>
        </p:nvSpPr>
        <p:spPr>
          <a:xfrm>
            <a:off x="357973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円/楕円 381"/>
          <p:cNvSpPr/>
          <p:nvPr/>
        </p:nvSpPr>
        <p:spPr>
          <a:xfrm>
            <a:off x="1547664" y="37890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円/楕円 382"/>
          <p:cNvSpPr/>
          <p:nvPr/>
        </p:nvSpPr>
        <p:spPr>
          <a:xfrm>
            <a:off x="2200791" y="374194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円/楕円 383"/>
          <p:cNvSpPr/>
          <p:nvPr/>
        </p:nvSpPr>
        <p:spPr>
          <a:xfrm>
            <a:off x="3961558" y="2915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円/楕円 384"/>
          <p:cNvSpPr/>
          <p:nvPr/>
        </p:nvSpPr>
        <p:spPr>
          <a:xfrm>
            <a:off x="256654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円/楕円 385"/>
          <p:cNvSpPr/>
          <p:nvPr/>
        </p:nvSpPr>
        <p:spPr>
          <a:xfrm>
            <a:off x="2885161" y="263692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円/楕円 386"/>
          <p:cNvSpPr/>
          <p:nvPr/>
        </p:nvSpPr>
        <p:spPr>
          <a:xfrm>
            <a:off x="2009946" y="2415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円/楕円 387"/>
          <p:cNvSpPr/>
          <p:nvPr/>
        </p:nvSpPr>
        <p:spPr>
          <a:xfrm>
            <a:off x="2351090" y="2559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円/楕円 388"/>
          <p:cNvSpPr/>
          <p:nvPr/>
        </p:nvSpPr>
        <p:spPr>
          <a:xfrm>
            <a:off x="1029976" y="154281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円/楕円 389"/>
          <p:cNvSpPr/>
          <p:nvPr/>
        </p:nvSpPr>
        <p:spPr>
          <a:xfrm>
            <a:off x="2207118" y="30163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円/楕円 390"/>
          <p:cNvSpPr/>
          <p:nvPr/>
        </p:nvSpPr>
        <p:spPr>
          <a:xfrm>
            <a:off x="3029161" y="374112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円/楕円 391"/>
          <p:cNvSpPr/>
          <p:nvPr/>
        </p:nvSpPr>
        <p:spPr>
          <a:xfrm>
            <a:off x="1138037" y="2169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円/楕円 392"/>
          <p:cNvSpPr/>
          <p:nvPr/>
        </p:nvSpPr>
        <p:spPr>
          <a:xfrm>
            <a:off x="1431888" y="157080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円/楕円 393"/>
          <p:cNvSpPr/>
          <p:nvPr/>
        </p:nvSpPr>
        <p:spPr>
          <a:xfrm>
            <a:off x="2697202" y="37611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円/楕円 394"/>
          <p:cNvSpPr/>
          <p:nvPr/>
        </p:nvSpPr>
        <p:spPr>
          <a:xfrm>
            <a:off x="1170172" y="96937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円/楕円 395"/>
          <p:cNvSpPr/>
          <p:nvPr/>
        </p:nvSpPr>
        <p:spPr>
          <a:xfrm>
            <a:off x="3210392" y="2707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円/楕円 396"/>
          <p:cNvSpPr/>
          <p:nvPr/>
        </p:nvSpPr>
        <p:spPr>
          <a:xfrm>
            <a:off x="82758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円/楕円 397"/>
          <p:cNvSpPr/>
          <p:nvPr/>
        </p:nvSpPr>
        <p:spPr>
          <a:xfrm>
            <a:off x="1290971" y="11967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円/楕円 398"/>
          <p:cNvSpPr/>
          <p:nvPr/>
        </p:nvSpPr>
        <p:spPr>
          <a:xfrm>
            <a:off x="1739117" y="23501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円/楕円 399"/>
          <p:cNvSpPr/>
          <p:nvPr/>
        </p:nvSpPr>
        <p:spPr>
          <a:xfrm>
            <a:off x="961072" y="120812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円/楕円 400"/>
          <p:cNvSpPr/>
          <p:nvPr/>
        </p:nvSpPr>
        <p:spPr>
          <a:xfrm>
            <a:off x="1558434" y="2780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円/楕円 401"/>
          <p:cNvSpPr/>
          <p:nvPr/>
        </p:nvSpPr>
        <p:spPr>
          <a:xfrm>
            <a:off x="2828651" y="318270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円/楕円 402"/>
          <p:cNvSpPr/>
          <p:nvPr/>
        </p:nvSpPr>
        <p:spPr>
          <a:xfrm>
            <a:off x="639284" y="2924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円/楕円 403"/>
          <p:cNvSpPr/>
          <p:nvPr/>
        </p:nvSpPr>
        <p:spPr>
          <a:xfrm>
            <a:off x="2782570" y="2128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円/楕円 404"/>
          <p:cNvSpPr/>
          <p:nvPr/>
        </p:nvSpPr>
        <p:spPr>
          <a:xfrm>
            <a:off x="2479514" y="162880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円/楕円 405"/>
          <p:cNvSpPr/>
          <p:nvPr/>
        </p:nvSpPr>
        <p:spPr>
          <a:xfrm>
            <a:off x="709908" y="334811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円/楕円 406"/>
          <p:cNvSpPr/>
          <p:nvPr/>
        </p:nvSpPr>
        <p:spPr>
          <a:xfrm>
            <a:off x="1494932" y="31324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円/楕円 407"/>
          <p:cNvSpPr/>
          <p:nvPr/>
        </p:nvSpPr>
        <p:spPr>
          <a:xfrm>
            <a:off x="885976" y="2025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円/楕円 408"/>
          <p:cNvSpPr/>
          <p:nvPr/>
        </p:nvSpPr>
        <p:spPr>
          <a:xfrm>
            <a:off x="1146971" y="18735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円/楕円 409"/>
          <p:cNvSpPr/>
          <p:nvPr/>
        </p:nvSpPr>
        <p:spPr>
          <a:xfrm>
            <a:off x="840460" y="26698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円/楕円 410"/>
          <p:cNvSpPr/>
          <p:nvPr/>
        </p:nvSpPr>
        <p:spPr>
          <a:xfrm>
            <a:off x="1187159" y="248205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円/楕円 411"/>
          <p:cNvSpPr/>
          <p:nvPr/>
        </p:nvSpPr>
        <p:spPr>
          <a:xfrm>
            <a:off x="1269561" y="2748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円/楕円 412"/>
          <p:cNvSpPr/>
          <p:nvPr/>
        </p:nvSpPr>
        <p:spPr>
          <a:xfrm>
            <a:off x="1250487" y="3767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円/楕円 413"/>
          <p:cNvSpPr/>
          <p:nvPr/>
        </p:nvSpPr>
        <p:spPr>
          <a:xfrm>
            <a:off x="2160238" y="1619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円/楕円 414"/>
          <p:cNvSpPr/>
          <p:nvPr/>
        </p:nvSpPr>
        <p:spPr>
          <a:xfrm>
            <a:off x="3029130" y="158452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円/楕円 415"/>
          <p:cNvSpPr/>
          <p:nvPr/>
        </p:nvSpPr>
        <p:spPr>
          <a:xfrm>
            <a:off x="454292" y="172259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円/楕円 416"/>
          <p:cNvSpPr/>
          <p:nvPr/>
        </p:nvSpPr>
        <p:spPr>
          <a:xfrm>
            <a:off x="1883199" y="1187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円/楕円 417"/>
          <p:cNvSpPr/>
          <p:nvPr/>
        </p:nvSpPr>
        <p:spPr>
          <a:xfrm>
            <a:off x="1566932" y="130431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円/楕円 418"/>
          <p:cNvSpPr/>
          <p:nvPr/>
        </p:nvSpPr>
        <p:spPr>
          <a:xfrm>
            <a:off x="3664864" y="268421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円/楕円 419"/>
          <p:cNvSpPr/>
          <p:nvPr/>
        </p:nvSpPr>
        <p:spPr>
          <a:xfrm>
            <a:off x="5878922" y="110890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円/楕円 421"/>
          <p:cNvSpPr/>
          <p:nvPr/>
        </p:nvSpPr>
        <p:spPr>
          <a:xfrm>
            <a:off x="3408639" y="373161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円/楕円 423"/>
          <p:cNvSpPr/>
          <p:nvPr/>
        </p:nvSpPr>
        <p:spPr>
          <a:xfrm>
            <a:off x="2699816" y="98075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円/楕円 424"/>
          <p:cNvSpPr/>
          <p:nvPr/>
        </p:nvSpPr>
        <p:spPr>
          <a:xfrm>
            <a:off x="1539413" y="204063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円/楕円 426"/>
          <p:cNvSpPr/>
          <p:nvPr/>
        </p:nvSpPr>
        <p:spPr>
          <a:xfrm>
            <a:off x="262274" y="2852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円/楕円 427"/>
          <p:cNvSpPr/>
          <p:nvPr/>
        </p:nvSpPr>
        <p:spPr>
          <a:xfrm>
            <a:off x="531994" y="2756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円/楕円 428"/>
          <p:cNvSpPr/>
          <p:nvPr/>
        </p:nvSpPr>
        <p:spPr>
          <a:xfrm>
            <a:off x="370672" y="2047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円/楕円 429"/>
          <p:cNvSpPr/>
          <p:nvPr/>
        </p:nvSpPr>
        <p:spPr>
          <a:xfrm>
            <a:off x="441912" y="35674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円/楕円 430"/>
          <p:cNvSpPr/>
          <p:nvPr/>
        </p:nvSpPr>
        <p:spPr>
          <a:xfrm>
            <a:off x="169365" y="37843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円/楕円 431"/>
          <p:cNvSpPr/>
          <p:nvPr/>
        </p:nvSpPr>
        <p:spPr>
          <a:xfrm>
            <a:off x="423994" y="3036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円/楕円 432"/>
          <p:cNvSpPr/>
          <p:nvPr/>
        </p:nvSpPr>
        <p:spPr>
          <a:xfrm>
            <a:off x="503560" y="10167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円/楕円 433"/>
          <p:cNvSpPr/>
          <p:nvPr/>
        </p:nvSpPr>
        <p:spPr>
          <a:xfrm>
            <a:off x="388131" y="12546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円/楕円 434"/>
          <p:cNvSpPr/>
          <p:nvPr/>
        </p:nvSpPr>
        <p:spPr>
          <a:xfrm>
            <a:off x="346791" y="14292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円/楕円 435"/>
          <p:cNvSpPr/>
          <p:nvPr/>
        </p:nvSpPr>
        <p:spPr>
          <a:xfrm>
            <a:off x="389903" y="22814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円/楕円 436"/>
          <p:cNvSpPr/>
          <p:nvPr/>
        </p:nvSpPr>
        <p:spPr>
          <a:xfrm>
            <a:off x="585257" y="21120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円/楕円 437"/>
          <p:cNvSpPr/>
          <p:nvPr/>
        </p:nvSpPr>
        <p:spPr>
          <a:xfrm>
            <a:off x="223365" y="34731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円/楕円 438"/>
          <p:cNvSpPr/>
          <p:nvPr/>
        </p:nvSpPr>
        <p:spPr>
          <a:xfrm>
            <a:off x="590020" y="25669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円/楕円 439"/>
          <p:cNvSpPr/>
          <p:nvPr/>
        </p:nvSpPr>
        <p:spPr>
          <a:xfrm>
            <a:off x="804460" y="31827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円/楕円 440"/>
          <p:cNvSpPr/>
          <p:nvPr/>
        </p:nvSpPr>
        <p:spPr>
          <a:xfrm>
            <a:off x="182924" y="22411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円/楕円 441"/>
          <p:cNvSpPr/>
          <p:nvPr/>
        </p:nvSpPr>
        <p:spPr>
          <a:xfrm>
            <a:off x="517621" y="37885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円/楕円 442"/>
          <p:cNvSpPr/>
          <p:nvPr/>
        </p:nvSpPr>
        <p:spPr>
          <a:xfrm>
            <a:off x="694322" y="23128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円/楕円 443"/>
          <p:cNvSpPr/>
          <p:nvPr/>
        </p:nvSpPr>
        <p:spPr>
          <a:xfrm>
            <a:off x="655908" y="19054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円/楕円 444"/>
          <p:cNvSpPr/>
          <p:nvPr/>
        </p:nvSpPr>
        <p:spPr>
          <a:xfrm>
            <a:off x="262274" y="13187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円/楕円 445"/>
          <p:cNvSpPr/>
          <p:nvPr/>
        </p:nvSpPr>
        <p:spPr>
          <a:xfrm>
            <a:off x="218479" y="2591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円/楕円 446"/>
          <p:cNvSpPr/>
          <p:nvPr/>
        </p:nvSpPr>
        <p:spPr>
          <a:xfrm>
            <a:off x="578225" y="15320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円/楕円 447"/>
          <p:cNvSpPr/>
          <p:nvPr/>
        </p:nvSpPr>
        <p:spPr>
          <a:xfrm>
            <a:off x="744247" y="36472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円/楕円 448"/>
          <p:cNvSpPr/>
          <p:nvPr/>
        </p:nvSpPr>
        <p:spPr>
          <a:xfrm>
            <a:off x="226282" y="30689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円/楕円 449"/>
          <p:cNvSpPr/>
          <p:nvPr/>
        </p:nvSpPr>
        <p:spPr>
          <a:xfrm>
            <a:off x="358994" y="25093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3" name="直線コネクタ 172"/>
          <p:cNvCxnSpPr/>
          <p:nvPr/>
        </p:nvCxnSpPr>
        <p:spPr>
          <a:xfrm>
            <a:off x="410560" y="5695068"/>
            <a:ext cx="428597" cy="0"/>
          </a:xfrm>
          <a:prstGeom prst="line">
            <a:avLst/>
          </a:prstGeom>
          <a:ln w="57150">
            <a:solidFill>
              <a:srgbClr val="CC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410560" y="6021288"/>
            <a:ext cx="428597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410560" y="6381328"/>
            <a:ext cx="428597" cy="0"/>
          </a:xfrm>
          <a:prstGeom prst="line">
            <a:avLst/>
          </a:prstGeom>
          <a:ln w="101600" cmpd="tri">
            <a:solidFill>
              <a:srgbClr val="00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000000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5563844"/>
            <a:ext cx="521415" cy="27259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000000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4" y="5935036"/>
            <a:ext cx="517238" cy="255345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276059"/>
            <a:ext cx="1025472" cy="295535"/>
          </a:xfrm>
          <a:prstGeom prst="rect">
            <a:avLst/>
          </a:prstGeom>
        </p:spPr>
      </p:pic>
      <p:sp>
        <p:nvSpPr>
          <p:cNvPr id="188" name="円/楕円 187"/>
          <p:cNvSpPr/>
          <p:nvPr/>
        </p:nvSpPr>
        <p:spPr>
          <a:xfrm>
            <a:off x="2228049" y="55881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11760" y="5445224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mesons</a:t>
            </a:r>
            <a:endParaRPr kumimoji="1" lang="ja-JP" altLang="en-US" sz="2000" dirty="0"/>
          </a:p>
        </p:txBody>
      </p:sp>
      <p:sp>
        <p:nvSpPr>
          <p:cNvPr id="190" name="円/楕円 189"/>
          <p:cNvSpPr/>
          <p:nvPr/>
        </p:nvSpPr>
        <p:spPr>
          <a:xfrm>
            <a:off x="2195736" y="59492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11760" y="5837202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baryons</a:t>
            </a:r>
            <a:endParaRPr kumimoji="1" lang="ja-JP" altLang="en-US" sz="2000" dirty="0"/>
          </a:p>
        </p:txBody>
      </p:sp>
      <p:grpSp>
        <p:nvGrpSpPr>
          <p:cNvPr id="195" name="グループ化 194"/>
          <p:cNvGrpSpPr/>
          <p:nvPr/>
        </p:nvGrpSpPr>
        <p:grpSpPr>
          <a:xfrm>
            <a:off x="1055775" y="3220715"/>
            <a:ext cx="7415411" cy="461153"/>
            <a:chOff x="973013" y="3436739"/>
            <a:chExt cx="7415411" cy="461153"/>
          </a:xfrm>
        </p:grpSpPr>
        <p:cxnSp>
          <p:nvCxnSpPr>
            <p:cNvPr id="196" name="直線コネクタ 195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ln w="57150">
              <a:solidFill>
                <a:srgbClr val="C00000"/>
              </a:soli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グループ化 206"/>
          <p:cNvGrpSpPr/>
          <p:nvPr/>
        </p:nvGrpSpPr>
        <p:grpSpPr>
          <a:xfrm>
            <a:off x="1064175" y="2319204"/>
            <a:ext cx="7407011" cy="887800"/>
            <a:chOff x="981413" y="2535228"/>
            <a:chExt cx="7407011" cy="887800"/>
          </a:xfrm>
        </p:grpSpPr>
        <p:cxnSp>
          <p:nvCxnSpPr>
            <p:cNvPr id="208" name="直線コネクタ 207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グループ化 218"/>
          <p:cNvGrpSpPr/>
          <p:nvPr/>
        </p:nvGrpSpPr>
        <p:grpSpPr>
          <a:xfrm>
            <a:off x="466994" y="1241818"/>
            <a:ext cx="8004192" cy="819030"/>
            <a:chOff x="384232" y="1457842"/>
            <a:chExt cx="8004192" cy="819030"/>
          </a:xfrm>
        </p:grpSpPr>
        <p:cxnSp>
          <p:nvCxnSpPr>
            <p:cNvPr id="220" name="直線コネクタ 219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円/楕円 235"/>
          <p:cNvSpPr/>
          <p:nvPr/>
        </p:nvSpPr>
        <p:spPr>
          <a:xfrm>
            <a:off x="531994" y="332174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>
            <a:off x="623653" y="1160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>
            <a:off x="218479" y="16468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858362" y="836712"/>
            <a:ext cx="98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18402" y="836712"/>
            <a:ext cx="4382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074896" y="836712"/>
            <a:ext cx="0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7740352" y="692696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668344" y="30303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time</a:t>
            </a:r>
            <a:endParaRPr kumimoji="1" lang="ja-JP" altLang="en-US" sz="2400" dirty="0"/>
          </a:p>
        </p:txBody>
      </p:sp>
      <p:sp>
        <p:nvSpPr>
          <p:cNvPr id="240" name="円/楕円 239"/>
          <p:cNvSpPr/>
          <p:nvPr/>
        </p:nvSpPr>
        <p:spPr>
          <a:xfrm>
            <a:off x="226282" y="18856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>
            <a:off x="226282" y="1016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>
            <a:off x="316672" y="32510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22707" y="5118555"/>
            <a:ext cx="2946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/>
              <a:t>rare NN collisions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/>
              <a:t>no quantum corr.</a:t>
            </a:r>
            <a:endParaRPr kumimoji="1" lang="ja-JP" altLang="en-US" sz="24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m_\pi \simeq T \ll m_N-\mu_N&#10;\end{align*}&lt;/body&gt;&#10;  &lt;fcolor&gt;FF000000&lt;/fcolor&gt;&#10;  &lt;bcolor&gt;FFFFFFFF&lt;/bcolor&gt;&#10;  &lt;transparent&gt;True&lt;/transparent&gt;&#10;  &lt;resolution&gt;1800&lt;/resolution&gt;&#10;  &lt;imageh&gt;223&lt;/imageh&gt;&#10;  &lt;imagew&gt;2275&lt;/imagew&gt;&#10;  &lt;scale&gt;50&lt;/scale&gt;&#10;  &lt;cursor&gt;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62" y="4402576"/>
            <a:ext cx="2938118" cy="288000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6012160" y="6165280"/>
            <a:ext cx="2106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/>
              <a:t>many </a:t>
            </a:r>
            <a:r>
              <a:rPr kumimoji="1" lang="en-US" altLang="ja-JP" sz="2400" dirty="0" err="1" smtClean="0"/>
              <a:t>pions</a:t>
            </a:r>
            <a:endParaRPr kumimoji="1" lang="ja-JP" altLang="en-US" sz="2400" dirty="0"/>
          </a:p>
        </p:txBody>
      </p: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n_N \ll 1&#10;\end{align*}&lt;/body&gt;&#10;  &lt;fcolor&gt;FF000000&lt;/fcolor&gt;&#10;  &lt;bcolor&gt;FFFFFFFF&lt;/bcolor&gt;&#10;  &lt;transparent&gt;True&lt;/transparent&gt;&#10;  &lt;resolution&gt;1800&lt;/resolution&gt;&#10;  &lt;imageh&gt;204&lt;/imageh&gt;&#10;  &lt;imagew&gt;82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913683"/>
            <a:ext cx="1062888" cy="263462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n_N \ll n_\pi&#10;\end{align*}&lt;/body&gt;&#10;  &lt;fcolor&gt;FF000000&lt;/fcolor&gt;&#10;  &lt;bcolor&gt;FFFFFFFF&lt;/bcolor&gt;&#10;  &lt;transparent&gt;True&lt;/transparent&gt;&#10;  &lt;resolution&gt;1800&lt;/resolution&gt;&#10;  &lt;imageh&gt;180&lt;/imageh&gt;&#10;  &lt;imagew&gt;98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075" y="5952315"/>
            <a:ext cx="1266942" cy="232466"/>
          </a:xfrm>
          <a:prstGeom prst="rect">
            <a:avLst/>
          </a:prstGeom>
        </p:spPr>
      </p:pic>
      <p:sp>
        <p:nvSpPr>
          <p:cNvPr id="40" name="角丸四角形 39"/>
          <p:cNvSpPr/>
          <p:nvPr/>
        </p:nvSpPr>
        <p:spPr>
          <a:xfrm>
            <a:off x="218479" y="5445224"/>
            <a:ext cx="3312810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角丸四角形 196"/>
          <p:cNvSpPr/>
          <p:nvPr/>
        </p:nvSpPr>
        <p:spPr>
          <a:xfrm>
            <a:off x="5275423" y="4221089"/>
            <a:ext cx="3761073" cy="2520280"/>
          </a:xfrm>
          <a:prstGeom prst="roundRect">
            <a:avLst>
              <a:gd name="adj" fmla="val 48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790915" cy="584775"/>
          </a:xfrm>
        </p:spPr>
        <p:txBody>
          <a:bodyPr/>
          <a:lstStyle/>
          <a:p>
            <a:r>
              <a:rPr kumimoji="1" lang="en-US" altLang="ja-JP" dirty="0" smtClean="0"/>
              <a:t> Probability Distribution                              </a:t>
            </a:r>
            <a:endParaRPr kumimoji="1" lang="ja-JP" altLang="en-US" dirty="0"/>
          </a:p>
        </p:txBody>
      </p:sp>
      <p:pic>
        <p:nvPicPr>
          <p:cNvPr id="3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220351" y="908720"/>
            <a:ext cx="1636515" cy="117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39552" y="4111207"/>
            <a:ext cx="302433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Detector</a:t>
            </a:r>
            <a:endParaRPr kumimoji="1" lang="ja-JP" altLang="en-US" sz="2400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467544" y="1556791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H="1" flipV="1">
            <a:off x="2051720" y="1556791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899592" y="2238999"/>
            <a:ext cx="792088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1796455" y="2238999"/>
            <a:ext cx="110248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2068541" y="2238999"/>
            <a:ext cx="507425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2192498" y="2238999"/>
            <a:ext cx="766936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1331640" y="2238999"/>
            <a:ext cx="464815" cy="1703965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2007101" y="2238999"/>
            <a:ext cx="185397" cy="172819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2322253" y="2238999"/>
            <a:ext cx="925213" cy="172819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 F(N_N,N_{\bar N}) \end{align*}&lt;/body&gt;&#10;  &lt;fcolor&gt;FF000000&lt;/fcolor&gt;&#10;  &lt;bcolor&gt;FFFFFFFF&lt;/bcolor&gt;&#10;  &lt;transparent&gt;True&lt;/transparent&gt;&#10;  &lt;resolution&gt;1800&lt;/resolution&gt;&#10;  &lt;imageh&gt;249&lt;/imageh&gt;&#10;  &lt;imagew&gt;124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3" y="1966640"/>
            <a:ext cx="1928337" cy="385977"/>
          </a:xfrm>
          <a:prstGeom prst="rect">
            <a:avLst/>
          </a:prstGeom>
        </p:spPr>
      </p:pic>
      <p:sp>
        <p:nvSpPr>
          <p:cNvPr id="37" name="角丸四角形 36"/>
          <p:cNvSpPr/>
          <p:nvPr/>
        </p:nvSpPr>
        <p:spPr>
          <a:xfrm>
            <a:off x="971600" y="4869160"/>
            <a:ext cx="6840760" cy="151216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4775863" y="1124744"/>
            <a:ext cx="55058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4775863" y="1556792"/>
            <a:ext cx="550582" cy="0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N_N \mbox{ nucleons}&#10;\\&#10;&amp;amp;N_{\bar N} \mbox{ anti-nucleons}&#10;\end{align*}&lt;/body&gt;&#10;  &lt;fcolor&gt;FF000000&lt;/fcolor&gt;&#10;  &lt;bcolor&gt;FFFFFFFF&lt;/bcolor&gt;&#10;  &lt;transparent&gt;True&lt;/transparent&gt;&#10;  &lt;resolution&gt;1800&lt;/resolution&gt;&#10;  &lt;imageh&gt;680&lt;/imageh&gt;&#10;  &lt;imagew&gt;1880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462" y="1004957"/>
            <a:ext cx="1872208" cy="677181"/>
          </a:xfrm>
          <a:prstGeom prst="rect">
            <a:avLst/>
          </a:prstGeom>
        </p:spPr>
      </p:pic>
      <p:sp>
        <p:nvSpPr>
          <p:cNvPr id="12" name="左中かっこ 11"/>
          <p:cNvSpPr/>
          <p:nvPr/>
        </p:nvSpPr>
        <p:spPr>
          <a:xfrm>
            <a:off x="4462350" y="980729"/>
            <a:ext cx="216024" cy="79208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N_N&#10;\end{align*}&lt;/body&gt;&#10;  &lt;fcolor&gt;FF000000&lt;/fcolor&gt;&#10;  &lt;bcolor&gt;FFFFFFFF&lt;/bcolor&gt;&#10;  &lt;transparent&gt;True&lt;/transparent&gt;&#10;  &lt;resolution&gt;1800&lt;/resolution&gt;&#10;  &lt;imageh&gt;208&lt;/imageh&gt;&#10;  &lt;imagew&gt;35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11" y="3071535"/>
            <a:ext cx="355520" cy="207138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&amp;amp;N_p \mbox{ protons}&#10;\\&#10;&amp;amp;N_n \mbox{ neutrons}&#10;\end{align*}&lt;/body&gt;&#10;  &lt;fcolor&gt;FF000000&lt;/fcolor&gt;&#10;  &lt;bcolor&gt;FFFFFFFF&lt;/bcolor&gt;&#10;  &lt;transparent&gt;True&lt;/transparent&gt;&#10;  &lt;resolution&gt;1800&lt;/resolution&gt;&#10;  &lt;imageh&gt;657&lt;/imageh&gt;&#10;  &lt;imagew&gt;1344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60" y="2836513"/>
            <a:ext cx="1338430" cy="654276"/>
          </a:xfrm>
          <a:prstGeom prst="rect">
            <a:avLst/>
          </a:prstGeom>
        </p:spPr>
      </p:pic>
      <p:sp>
        <p:nvSpPr>
          <p:cNvPr id="33" name="左中かっこ 32"/>
          <p:cNvSpPr/>
          <p:nvPr/>
        </p:nvSpPr>
        <p:spPr>
          <a:xfrm>
            <a:off x="4958486" y="2780928"/>
            <a:ext cx="216024" cy="79208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958409" y="4397042"/>
            <a:ext cx="3078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binomial distribution </a:t>
            </a:r>
            <a:r>
              <a:rPr lang="en-US" altLang="ja-JP" sz="2000" dirty="0" err="1" smtClean="0"/>
              <a:t>func</a:t>
            </a:r>
            <a:r>
              <a:rPr lang="en-US" altLang="ja-JP" sz="2000" dirty="0" smtClean="0"/>
              <a:t>.</a:t>
            </a:r>
            <a:endParaRPr kumimoji="1" lang="ja-JP" altLang="en-US" sz="2000" dirty="0"/>
          </a:p>
        </p:txBody>
      </p:sp>
      <p:sp>
        <p:nvSpPr>
          <p:cNvPr id="24" name="右矢印 23"/>
          <p:cNvSpPr/>
          <p:nvPr/>
        </p:nvSpPr>
        <p:spPr>
          <a:xfrm>
            <a:off x="4958486" y="1966640"/>
            <a:ext cx="439968" cy="344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右矢印 38"/>
          <p:cNvSpPr/>
          <p:nvPr/>
        </p:nvSpPr>
        <p:spPr>
          <a:xfrm>
            <a:off x="4966406" y="3734519"/>
            <a:ext cx="439968" cy="344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&#10;B(N_p;N_N)&#10;\end{align*}&lt;/body&gt;&#10;  &lt;fcolor&gt;FF000000&lt;/fcolor&gt;&#10;  &lt;bcolor&gt;FFFFFFFF&lt;/bcolor&gt;&#10;  &lt;transparent&gt;True&lt;/transparent&gt;&#10;  &lt;resolution&gt;1800&lt;/resolution&gt;&#10;  &lt;imageh&gt;259&lt;/imageh&gt;&#10;  &lt;imagew&gt;117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299" y="3765089"/>
            <a:ext cx="1821379" cy="401478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4030302" y="1167135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030302" y="2942431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41" name="角丸四角形吹き出し 40"/>
          <p:cNvSpPr/>
          <p:nvPr/>
        </p:nvSpPr>
        <p:spPr>
          <a:xfrm>
            <a:off x="5886401" y="4399240"/>
            <a:ext cx="3150095" cy="397912"/>
          </a:xfrm>
          <a:prstGeom prst="wedgeRoundRectCallout">
            <a:avLst>
              <a:gd name="adj1" fmla="val -37420"/>
              <a:gd name="adj2" fmla="val -8363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043608" y="6388823"/>
            <a:ext cx="7147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000" dirty="0" smtClean="0"/>
              <a:t>for</a:t>
            </a:r>
            <a:r>
              <a:rPr kumimoji="1" lang="en-US" altLang="ja-JP" sz="2000" dirty="0" smtClean="0"/>
              <a:t> any phase space in the final state.</a:t>
            </a: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efteqn{ {\cal P}(N_p,N_n,N_{\bar p},N_{\bar n}) }\\&#10;&amp;amp;= F(N_N,N_{\bar N}) B(N_p;N_N) B(N_{\bar p};N_{\bar N})&#10;\end{align*}&lt;/body&gt;&#10;  &lt;fcolor&gt;FF000000&lt;/fcolor&gt;&#10;  &lt;bcolor&gt;FFFFFFFF&lt;/bcolor&gt;&#10;  &lt;transparent&gt;True&lt;/transparent&gt;&#10;  &lt;resolution&gt;1800&lt;/resolution&gt;&#10;  &lt;imageh&gt;707&lt;/imageh&gt;&#10;  &lt;imagew&gt;400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120325"/>
            <a:ext cx="6200438" cy="1095928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efteqn{ {\cal P}(N_p,N_n,N_{\bar p},N_{\bar n}) }&#10;\end{align*}&lt;/body&gt;&#10;  &lt;fcolor&gt;FF000000&lt;/fcolor&gt;&#10;  &lt;bcolor&gt;FFFFFFFF&lt;/bcolor&gt;&#10;  &lt;transparent&gt;True&lt;/transparent&gt;&#10;  &lt;resolution&gt;1800&lt;/resolution&gt;&#10;  &lt;imageh&gt;259&lt;/imageh&gt;&#10;  &lt;imagew&gt;1992&lt;/imagew&gt;&#10;  &lt;scale&gt;50&lt;/scale&gt;&#10;  &lt;cursor&gt;6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98" y="248127"/>
            <a:ext cx="3087818" cy="40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5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632218" cy="584775"/>
          </a:xfrm>
        </p:spPr>
        <p:txBody>
          <a:bodyPr/>
          <a:lstStyle/>
          <a:p>
            <a:r>
              <a:rPr kumimoji="1" lang="en-US" altLang="ja-JP" dirty="0" smtClean="0"/>
              <a:t> Nucleon &amp; </a:t>
            </a:r>
            <a:r>
              <a:rPr lang="en-US" altLang="ja-JP" dirty="0"/>
              <a:t>P</a:t>
            </a:r>
            <a:r>
              <a:rPr kumimoji="1" lang="en-US" altLang="ja-JP" dirty="0" smtClean="0"/>
              <a:t>roton Number Fluctuations  </a:t>
            </a:r>
            <a:endParaRPr kumimoji="1" lang="ja-JP" altLang="en-US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{\rm N}^{\rm (net)})^2 \rangle&#10;=&amp;amp; 4 \langle (\delta N_p^{\rm (net)})^2 \rangle&#10;-2 \langle N_p^{\rm (tot)} \rangle \end{align*}&lt;/body&gt;&#10;  &lt;fcolor&gt;FF000000&lt;/fcolor&gt;&#10;  &lt;bcolor&gt;FFFFFFFF&lt;/bcolor&gt;&#10;  &lt;transparent&gt;True&lt;/transparent&gt;&#10;  &lt;resolution&gt;1800&lt;/resolution&gt;&#10;  &lt;imageh&gt;356&lt;/imageh&gt;&#10;  &lt;imagew&gt;4187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437112"/>
            <a:ext cx="5832648" cy="495921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net)})^2 \rangle&#10;=&amp;amp; \frac14 \langle (\delta N_{\rm N}^{\rm (net)})^2 \rangle&#10;+ \frac14 \langle N_{\rm N}^{\rm (tot)} \rangle&#10;\end{align*}&lt;/body&gt;&#10;  &lt;fcolor&gt;FF000000&lt;/fcolor&gt;&#10;  &lt;bcolor&gt;FFFFFFFF&lt;/bcolor&gt;&#10;  &lt;transparent&gt;True&lt;/transparent&gt;&#10;  &lt;resolution&gt;1800&lt;/resolution&gt;&#10;  &lt;imageh&gt;505&lt;/imageh&gt;&#10;  &lt;imagew&gt;4305&lt;/imagew&gt;&#10;  &lt;scale&gt;50&lt;/scale&gt;&#10;  &lt;cursor&gt;14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91" y="3356992"/>
            <a:ext cx="5643411" cy="662003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5639131" y="5517232"/>
            <a:ext cx="1564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For free gas</a:t>
            </a:r>
            <a:endParaRPr kumimoji="1" lang="ja-JP" altLang="en-US" sz="2000" dirty="0"/>
          </a:p>
        </p:txBody>
      </p:sp>
      <p:sp>
        <p:nvSpPr>
          <p:cNvPr id="26" name="角丸四角形 25"/>
          <p:cNvSpPr/>
          <p:nvPr/>
        </p:nvSpPr>
        <p:spPr>
          <a:xfrm>
            <a:off x="5580112" y="5460185"/>
            <a:ext cx="3408589" cy="11371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net)})^2 \rangle&#10;=&#10;\frac12&#10;\langle (\delta N_{\rm N}^{\rm (net)})^2 \rangle &#10;\end{align*}&lt;/body&gt;&#10;  &lt;fcolor&gt;FF000000&lt;/fcolor&gt;&#10;  &lt;bcolor&gt;FFFFFFFF&lt;/bcolor&gt;&#10;  &lt;transparent&gt;True&lt;/transparent&gt;&#10;  &lt;resolution&gt;1800&lt;/resolution&gt;&#10;  &lt;imageh&gt;505&lt;/imageh&gt;&#10;  &lt;imagew&gt;3042&lt;/imagew&gt;&#10;  &lt;scale&gt;50&lt;/scale&gt;&#10;  &lt;cursor&gt;1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183" y="5912760"/>
            <a:ext cx="3256298" cy="540576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239221" y="5589240"/>
            <a:ext cx="49808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ja-JP" sz="2400" dirty="0" smtClean="0"/>
              <a:t>for </a:t>
            </a:r>
            <a:r>
              <a:rPr lang="en-US" altLang="ja-JP" sz="2400" dirty="0" err="1" smtClean="0"/>
              <a:t>isospin</a:t>
            </a:r>
            <a:r>
              <a:rPr lang="en-US" altLang="ja-JP" sz="2400" dirty="0" smtClean="0"/>
              <a:t> symmetric medium</a:t>
            </a:r>
          </a:p>
          <a:p>
            <a:pPr marL="342900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ja-JP" sz="2400" dirty="0" smtClean="0"/>
              <a:t>effect of </a:t>
            </a:r>
            <a:r>
              <a:rPr lang="en-US" altLang="ja-JP" sz="2400" dirty="0" err="1" smtClean="0"/>
              <a:t>isospin</a:t>
            </a:r>
            <a:r>
              <a:rPr lang="en-US" altLang="ja-JP" sz="2400" dirty="0" smtClean="0"/>
              <a:t> density &lt;10%</a:t>
            </a:r>
          </a:p>
          <a:p>
            <a:pPr marL="342900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ja-JP" sz="2400" dirty="0" smtClean="0"/>
              <a:t>Similar formulas up to any order!</a:t>
            </a:r>
            <a:endParaRPr kumimoji="1" lang="ja-JP" altLang="en-US" sz="2400" dirty="0"/>
          </a:p>
        </p:txBody>
      </p:sp>
      <p:sp>
        <p:nvSpPr>
          <p:cNvPr id="35" name="左中かっこ 34"/>
          <p:cNvSpPr/>
          <p:nvPr/>
        </p:nvSpPr>
        <p:spPr>
          <a:xfrm>
            <a:off x="1187624" y="3370924"/>
            <a:ext cx="288032" cy="164225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83568" y="3975447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22" name="正方形/長方形 21"/>
          <p:cNvSpPr/>
          <p:nvPr/>
        </p:nvSpPr>
        <p:spPr>
          <a:xfrm>
            <a:off x="416191" y="1916832"/>
            <a:ext cx="6984776" cy="504056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左右矢印 32"/>
          <p:cNvSpPr/>
          <p:nvPr/>
        </p:nvSpPr>
        <p:spPr>
          <a:xfrm>
            <a:off x="6635666" y="2492896"/>
            <a:ext cx="1557389" cy="432048"/>
          </a:xfrm>
          <a:prstGeom prst="leftRigh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807308" y="1412776"/>
            <a:ext cx="3593659" cy="504056"/>
          </a:xfrm>
          <a:prstGeom prst="rect">
            <a:avLst/>
          </a:prstGeom>
          <a:solidFill>
            <a:srgbClr val="2D2D8A">
              <a:lumMod val="20000"/>
              <a:lumOff val="80000"/>
              <a:alpha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N_N&#10;\end{align*}&lt;/body&gt;&#10;  &lt;fcolor&gt;FF000000&lt;/fcolor&gt;&#10;  &lt;bcolor&gt;FFFFFFFF&lt;/bcolor&gt;&#10;  &lt;transparent&gt;True&lt;/transparent&gt;&#10;  &lt;resolution&gt;1800&lt;/resolution&gt;&#10;  &lt;imageh&gt;208&lt;/imageh&gt;&#10;  &lt;imagew&gt;357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559" y="2005814"/>
            <a:ext cx="559686" cy="326091"/>
          </a:xfrm>
          <a:prstGeom prst="rect">
            <a:avLst/>
          </a:prstGeom>
        </p:spPr>
      </p:pic>
      <p:sp>
        <p:nvSpPr>
          <p:cNvPr id="38" name="正方形/長方形 37"/>
          <p:cNvSpPr/>
          <p:nvPr/>
        </p:nvSpPr>
        <p:spPr>
          <a:xfrm>
            <a:off x="416191" y="1412776"/>
            <a:ext cx="3816424" cy="504056"/>
          </a:xfrm>
          <a:prstGeom prst="rect">
            <a:avLst/>
          </a:prstGeom>
          <a:solidFill>
            <a:srgbClr val="F09494">
              <a:alpha val="69804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N_p&#10;\end{align*}&lt;/body&gt;&#10;  &lt;fcolor&gt;FF000000&lt;/fcolor&gt;&#10;  &lt;bcolor&gt;FFFFFFFF&lt;/bcolor&gt;&#10;  &lt;transparent&gt;True&lt;/transparent&gt;&#10;  &lt;resolution&gt;1800&lt;/resolution&gt;&#10;  &lt;imageh&gt;242&lt;/imageh&gt;&#10;  &lt;imagew&gt;287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76" y="1501758"/>
            <a:ext cx="449944" cy="379394"/>
          </a:xfrm>
          <a:prstGeom prst="rect">
            <a:avLst/>
          </a:prstGeom>
        </p:spPr>
      </p:pic>
      <p:sp>
        <p:nvSpPr>
          <p:cNvPr id="40" name="左右矢印 39"/>
          <p:cNvSpPr/>
          <p:nvPr/>
        </p:nvSpPr>
        <p:spPr>
          <a:xfrm>
            <a:off x="3512535" y="908720"/>
            <a:ext cx="1008112" cy="432048"/>
          </a:xfrm>
          <a:prstGeom prst="leftRightArrow">
            <a:avLst/>
          </a:prstGeom>
          <a:solidFill>
            <a:srgbClr val="F09494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N_n&#10;\end{align*}&lt;/body&gt;&#10;  &lt;fcolor&gt;FF000000&lt;/fcolor&gt;&#10;  &lt;bcolor&gt;FFFFFFFF&lt;/bcolor&gt;&#10;  &lt;transparent&gt;True&lt;/transparent&gt;&#10;  &lt;resolution&gt;1800&lt;/resolution&gt;&#10;  &lt;imageh&gt;209&lt;/imageh&gt;&#10;  &lt;imagew&gt;30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38314"/>
            <a:ext cx="478163" cy="327659"/>
          </a:xfrm>
          <a:prstGeom prst="rect">
            <a:avLst/>
          </a:prstGeom>
        </p:spPr>
      </p:pic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)^2 \rangle&#10;\end{align*}&lt;/body&gt;&#10;  &lt;fcolor&gt;FF000000&lt;/fcolor&gt;&#10;  &lt;bcolor&gt;FFFFFFFF&lt;/bcolor&gt;&#10;  &lt;transparent&gt;True&lt;/transparent&gt;&#10;  &lt;resolution&gt;1800&lt;/resolution&gt;&#10;  &lt;imageh&gt;291&lt;/imageh&gt;&#10;  &lt;imagew&gt;877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655" y="836712"/>
            <a:ext cx="1221693" cy="405373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{\rm N})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922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983" y="2029445"/>
            <a:ext cx="1284380" cy="39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323528" y="980728"/>
            <a:ext cx="1728192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37707" cy="584775"/>
          </a:xfrm>
        </p:spPr>
        <p:txBody>
          <a:bodyPr/>
          <a:lstStyle/>
          <a:p>
            <a:r>
              <a:rPr kumimoji="1" lang="en-US" altLang="ja-JP" dirty="0" smtClean="0"/>
              <a:t> 3</a:t>
            </a:r>
            <a:r>
              <a:rPr kumimoji="1" lang="en-US" altLang="ja-JP" baseline="30000" dirty="0" smtClean="0"/>
              <a:t>rd</a:t>
            </a:r>
            <a:r>
              <a:rPr kumimoji="1" lang="en-US" altLang="ja-JP" dirty="0" smtClean="0"/>
              <a:t> &amp;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Fluctuations  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net)})^3 \rangle&#10;=&amp;amp; \frac18 \langle (\delta N_{\rm B}^{\rm (net)})^3 \rangle&#10;+ \frac38 \langle \delta N_{\rm B}^{\rm (net)} \delta N_{\rm B}^{\rm (tot)} \rangle,&#10;\\&#10;\langle (\delta N_p^{\rm (net)})^4 \rangle_c&#10;=&amp;amp; \frac1{16} \langle (\delta N_{\rm B}^{\rm (net)})^4 \rangle_c&#10;+ \frac38 \langle (\delta N_{\rm B}^{\rm (net)})^2 \delta N_{\rm B}^{\rm (tot)} \rangle&#10;\nonumber \\&#10;&amp;amp;&#10;+ \frac3{16} \langle (\delta N_{\rm B}^{\rm (tot)})^2 \rangle&#10;- \frac18 \langle N_{\rm B}^{\rm (tot)} \rangle,&#10;\end{align*}&lt;/body&gt;&#10;  &lt;fcolor&gt;FF000000&lt;/fcolor&gt;&#10;  &lt;bcolor&gt;FFFFFFFF&lt;/bcolor&gt;&#10;  &lt;transparent&gt;True&lt;/transparent&gt;&#10;  &lt;resolution&gt;1800&lt;/resolution&gt;&#10;  &lt;imageh&gt;1708&lt;/imageh&gt;&#10;  &lt;imagew&gt;5851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58766"/>
            <a:ext cx="6480720" cy="1891826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{\rm B}^{\rm (net)})^3 \rangle&#10;=&amp;amp; 8 \langle (\delta N_p^{\rm (net)})^3 \rangle&#10;-12 \langle \delta N_p^{\rm (net)} \delta N_p^{\rm (tot)} \rangle&#10;\nonumber \\&#10;&amp;amp;+6 \langle N_p^{\rm (net)} \rangle ,&#10;\\&#10;\langle (\delta N_{\rm B}^{\rm (net)})^4 \rangle_c&#10;=&amp;amp; 16 \langle (\delta N_p^{\rm (net)})^4 \rangle_c&#10;-48 \langle (\delta N_p^{\rm (net)})^2 \delta N_p^{\rm (tot)} \rangle&#10;\nonumber \\&#10;&amp;amp;&#10;+ 48 \langle (\delta N_p^{\rm (net)})^2 \rangle&#10;+ 12 \langle (\delta N_p^{\rm (tot)})^2 \rangle&#10;- 26 \langle N_p^{\rm (tot)} \rangle ,&#10;\end{align*}&lt;/body&gt;&#10;  &lt;fcolor&gt;FF000000&lt;/fcolor&gt;&#10;  &lt;bcolor&gt;FFFFFFFF&lt;/bcolor&gt;&#10;  &lt;transparent&gt;True&lt;/transparent&gt;&#10;  &lt;resolution&gt;1800&lt;/resolution&gt;&#10;  &lt;imageh&gt;1701&lt;/imageh&gt;&#10;  &lt;imagew&gt;6742&lt;/imagew&gt;&#10;  &lt;scale&gt;50&lt;/scale&gt;&#10;  &lt;cursor&gt;51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09120"/>
            <a:ext cx="7416824" cy="1871257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N_{\rm B} \to N_p&#10;\end{align*}&lt;/body&gt;&#10;  &lt;fcolor&gt;FF000000&lt;/fcolor&gt;&#10;  &lt;bcolor&gt;FFFFFFFF&lt;/bcolor&gt;&#10;  &lt;transparent&gt;True&lt;/transparent&gt;&#10;  &lt;resolution&gt;1800&lt;/resolution&gt;&#10;  &lt;imageh&gt;242&lt;/imageh&gt;&#10;  &lt;imagew&gt;1026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1124744"/>
            <a:ext cx="1292771" cy="304923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323528" y="3717032"/>
            <a:ext cx="1728192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N_p \to N_{\rm B}&#10;\end{align*}&lt;/body&gt;&#10;  &lt;fcolor&gt;FF000000&lt;/fcolor&gt;&#10;  &lt;bcolor&gt;FFFFFFFF&lt;/bcolor&gt;&#10;  &lt;transparent&gt;True&lt;/transparent&gt;&#10;  &lt;resolution&gt;1800&lt;/resolution&gt;&#10;  &lt;imageh&gt;242&lt;/imageh&gt;&#10;  &lt;imagew&gt;101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3861048"/>
            <a:ext cx="1283951" cy="30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246168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Difference btw Baryon and Proton Numbers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N_B^{\rm (net)} = N_B-N_{\bar B}&#10;\end{align*}&lt;/body&gt;&#10;  &lt;fcolor&gt;FF000000&lt;/fcolor&gt;&#10;  &lt;bcolor&gt;FFFFFFFF&lt;/bcolor&gt;&#10;  &lt;transparent&gt;True&lt;/transparent&gt;&#10;  &lt;resolution&gt;1800&lt;/resolution&gt;&#10;  &lt;imageh&gt;333&lt;/imageh&gt;&#10;  &lt;imagew&gt;2016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20" y="1342494"/>
            <a:ext cx="2427536" cy="40097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251877" y="1298272"/>
            <a:ext cx="5014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deviates from the equilibrium value.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28" y="1298272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(1)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528" y="1831945"/>
            <a:ext cx="5593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(2) Boltzmann (Poisson) distribution for </a:t>
            </a:r>
            <a:endParaRPr kumimoji="1" lang="ja-JP" altLang="en-US" sz="2400" dirty="0"/>
          </a:p>
        </p:txBody>
      </p:sp>
      <p:sp>
        <p:nvSpPr>
          <p:cNvPr id="26" name="角丸四角形 25"/>
          <p:cNvSpPr/>
          <p:nvPr/>
        </p:nvSpPr>
        <p:spPr>
          <a:xfrm>
            <a:off x="251521" y="1196752"/>
            <a:ext cx="8014870" cy="122413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N_B, N_{\bar B}.&#10;\end{align*}&lt;/body&gt;&#10;  &lt;fcolor&gt;FF000000&lt;/fcolor&gt;&#10;  &lt;bcolor&gt;FFFFFFFF&lt;/bcolor&gt;&#10;  &lt;transparent&gt;True&lt;/transparent&gt;&#10;  &lt;resolution&gt;1800&lt;/resolution&gt;&#10;  &lt;imageh&gt;229&lt;/imageh&gt;&#10;  &lt;imagew&gt;892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75961"/>
            <a:ext cx="1041987" cy="26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5940152" y="2751311"/>
            <a:ext cx="2448272" cy="2160240"/>
          </a:xfrm>
          <a:prstGeom prst="roundRect">
            <a:avLst>
              <a:gd name="adj" fmla="val 7247"/>
            </a:avLst>
          </a:prstGeom>
          <a:solidFill>
            <a:srgbClr val="FF9900">
              <a:alpha val="1961"/>
            </a:srgb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3923928" y="2751311"/>
            <a:ext cx="1800200" cy="2160240"/>
          </a:xfrm>
          <a:prstGeom prst="roundRect">
            <a:avLst>
              <a:gd name="adj" fmla="val 7366"/>
            </a:avLst>
          </a:prstGeom>
          <a:solidFill>
            <a:srgbClr val="008000">
              <a:alpha val="1961"/>
            </a:srgbClr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223726" cy="584775"/>
          </a:xfrm>
        </p:spPr>
        <p:txBody>
          <a:bodyPr/>
          <a:lstStyle/>
          <a:p>
            <a:r>
              <a:rPr lang="en-US" altLang="ja-JP" dirty="0"/>
              <a:t> Difference btw Baryon and Proton Numbers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N_B^{\rm (net)} = N_B-N_{\bar B}&#10;\end{align*}&lt;/body&gt;&#10;  &lt;fcolor&gt;FF000000&lt;/fcolor&gt;&#10;  &lt;bcolor&gt;FFFFFFFF&lt;/bcolor&gt;&#10;  &lt;transparent&gt;True&lt;/transparent&gt;&#10;  &lt;resolution&gt;1800&lt;/resolution&gt;&#10;  &lt;imageh&gt;333&lt;/imageh&gt;&#10;  &lt;imagew&gt;2016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20" y="1342494"/>
            <a:ext cx="2427536" cy="40097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251877" y="1298272"/>
            <a:ext cx="5014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deviates from the equilibrium value.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28" y="1298272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(1)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528" y="1831945"/>
            <a:ext cx="5593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(2) Boltzmann (Poisson) distribution for </a:t>
            </a:r>
            <a:endParaRPr kumimoji="1" lang="ja-JP" altLang="en-US" sz="2400" dirty="0"/>
          </a:p>
        </p:txBody>
      </p:sp>
      <p:sp>
        <p:nvSpPr>
          <p:cNvPr id="26" name="角丸四角形 25"/>
          <p:cNvSpPr/>
          <p:nvPr/>
        </p:nvSpPr>
        <p:spPr>
          <a:xfrm>
            <a:off x="251521" y="1196752"/>
            <a:ext cx="8014870" cy="122413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左中かっこ 26"/>
          <p:cNvSpPr/>
          <p:nvPr/>
        </p:nvSpPr>
        <p:spPr>
          <a:xfrm>
            <a:off x="1477961" y="2895327"/>
            <a:ext cx="360040" cy="1800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>
            <a:off x="683568" y="3543399"/>
            <a:ext cx="72238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88024" y="5589240"/>
            <a:ext cx="1564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For free gas</a:t>
            </a:r>
            <a:endParaRPr kumimoji="1" lang="ja-JP" altLang="en-US" sz="2000" dirty="0"/>
          </a:p>
        </p:txBody>
      </p:sp>
      <p:sp>
        <p:nvSpPr>
          <p:cNvPr id="18" name="角丸四角形 17"/>
          <p:cNvSpPr/>
          <p:nvPr/>
        </p:nvSpPr>
        <p:spPr>
          <a:xfrm>
            <a:off x="4788024" y="5532193"/>
            <a:ext cx="3840636" cy="10651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25310" y="4911551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B050"/>
                </a:solidFill>
              </a:rPr>
              <a:t>genuine info.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38385" y="4911551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9900"/>
                </a:solidFill>
              </a:rPr>
              <a:t>noise</a:t>
            </a:r>
            <a:endParaRPr kumimoji="1" lang="ja-JP" altLang="en-US" sz="2400" dirty="0">
              <a:solidFill>
                <a:srgbClr val="FF9900"/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2\langle (\delta N_p^{\rm (net)})^n \rangle_c&#10;=&#10;\langle (\delta N_{\rm N}^{\rm (net)})^n \rangle_c &#10;\end{align*}&lt;/body&gt;&#10;  &lt;fcolor&gt;FF000000&lt;/fcolor&gt;&#10;  &lt;bcolor&gt;FFFFFFFF&lt;/bcolor&gt;&#10;  &lt;transparent&gt;True&lt;/transparent&gt;&#10;  &lt;resolution&gt;1800&lt;/resolution&gt;&#10;  &lt;imageh&gt;356&lt;/imageh&gt;&#10;  &lt;imagew&gt;3262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6072257"/>
            <a:ext cx="3491797" cy="381079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N_B, N_{\bar B}.&#10;\end{align*}&lt;/body&gt;&#10;  &lt;fcolor&gt;FF000000&lt;/fcolor&gt;&#10;  &lt;bcolor&gt;FFFFFFFF&lt;/bcolor&gt;&#10;  &lt;transparent&gt;True&lt;/transparent&gt;&#10;  &lt;resolution&gt;1800&lt;/resolution&gt;&#10;  &lt;imageh&gt;229&lt;/imageh&gt;&#10;  &lt;imagew&gt;892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75961"/>
            <a:ext cx="1041987" cy="267505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2\langle (\delta N_p^{\rm (net)})^2 \rangle&#10;=&amp;amp; \frac12 \langle (\delta N_{\rm B}^{\rm (net)})^2 \rangle&#10;+\frac12 \langle (\delta N_{\rm B}^{\rm (net)})^2 \rangle_{\rm free}&#10;\\&#10;2\langle (\delta N_p^{\rm (net)})^3 \rangle&#10;=&amp;amp; \frac14 \langle (\delta N_{\rm B}^{\rm (net)})^3 \rangle&#10;+\frac34 \langle (\delta N_{\rm B}^{\rm (net)})^3 \rangle_{\rm free}&#10;\\&#10;2\langle (\delta N_p^{\rm (net)})^4 \rangle_c&#10;=&amp;amp; \frac18 \langle (\delta N_{\rm B}^{\rm (net)})^4 \rangle_c&#10;+\cdots&#10;\end{align*}&lt;/body&gt;&#10;  &lt;fcolor&gt;FF000000&lt;/fcolor&gt;&#10;  &lt;bcolor&gt;FFFFFFFF&lt;/bcolor&gt;&#10;  &lt;transparent&gt;True&lt;/transparent&gt;&#10;  &lt;resolution&gt;1800&lt;/resolution&gt;&#10;  &lt;imageh&gt;1708&lt;/imageh&gt;&#10;  &lt;imagew&gt;5332&lt;/imagew&gt;&#10;  &lt;scale&gt;50&lt;/scale&gt;&#10;  &lt;cursor&gt;48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17" y="2823319"/>
            <a:ext cx="6050702" cy="193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8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  <p:bldP spid="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</p:spPr>
        <p:txBody>
          <a:bodyPr/>
          <a:lstStyle/>
          <a:p>
            <a:r>
              <a:rPr kumimoji="1" lang="en-US" altLang="ja-JP" dirty="0" smtClean="0"/>
              <a:t> Fluctuations  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7504" y="836712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Fluctuations reflect properties of matter.</a:t>
            </a: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Enhancement near the critical point</a:t>
            </a:r>
          </a:p>
          <a:p>
            <a:pPr lvl="1" algn="r">
              <a:buClr>
                <a:srgbClr val="002060"/>
              </a:buClr>
            </a:pPr>
            <a:r>
              <a:rPr lang="en-US" altLang="ja-JP" sz="1600" dirty="0" err="1" smtClean="0">
                <a:solidFill>
                  <a:srgbClr val="0070C0"/>
                </a:solidFill>
              </a:rPr>
              <a:t>Stephanov,Rajagopal,Shuryak</a:t>
            </a:r>
            <a:r>
              <a:rPr lang="en-US" altLang="ja-JP" sz="1600" dirty="0" smtClean="0">
                <a:solidFill>
                  <a:srgbClr val="0070C0"/>
                </a:solidFill>
              </a:rPr>
              <a:t>(’98);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Hatta,Stephanov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(’02);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(’09);…</a:t>
            </a:r>
            <a:endParaRPr kumimoji="1" lang="en-US" altLang="ja-JP" sz="2000" dirty="0" smtClean="0">
              <a:solidFill>
                <a:srgbClr val="0070C0"/>
              </a:solidFill>
            </a:endParaRP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Ratios between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of conserved charges</a:t>
            </a:r>
          </a:p>
          <a:p>
            <a:pPr lvl="1" algn="r">
              <a:buClr>
                <a:srgbClr val="002060"/>
              </a:buClr>
            </a:pPr>
            <a:r>
              <a:rPr lang="en-US" altLang="ja-JP" sz="1600" dirty="0" smtClean="0">
                <a:solidFill>
                  <a:srgbClr val="0070C0"/>
                </a:solidFill>
              </a:rPr>
              <a:t>       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Asakawa,Heintz,Muller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(’00);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Jeon</a:t>
            </a:r>
            <a:r>
              <a:rPr lang="en-US" altLang="ja-JP" sz="1600" dirty="0" smtClean="0">
                <a:solidFill>
                  <a:srgbClr val="0070C0"/>
                </a:solidFill>
              </a:rPr>
              <a:t>, Koch(’00);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Ejiri,Karsch,Redlich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(’06)</a:t>
            </a: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Signs of higher order </a:t>
            </a:r>
            <a:r>
              <a:rPr kumimoji="1" lang="en-US" altLang="ja-JP" sz="2400" dirty="0" err="1" smtClean="0"/>
              <a:t>cumulants</a:t>
            </a:r>
            <a:endParaRPr kumimoji="1" lang="en-US" altLang="ja-JP" sz="2400" dirty="0" smtClean="0"/>
          </a:p>
          <a:p>
            <a:pPr lvl="1" algn="r">
              <a:buClr>
                <a:srgbClr val="002060"/>
              </a:buClr>
            </a:pPr>
            <a:r>
              <a:rPr lang="en-US" altLang="ja-JP" sz="1600" dirty="0" err="1" smtClean="0">
                <a:solidFill>
                  <a:srgbClr val="0070C0"/>
                </a:solidFill>
              </a:rPr>
              <a:t>Asakawa,Ejiri,MK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(’09);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Friman,et</a:t>
            </a:r>
            <a:r>
              <a:rPr lang="en-US" altLang="ja-JP" sz="1600" dirty="0" smtClean="0">
                <a:solidFill>
                  <a:srgbClr val="0070C0"/>
                </a:solidFill>
              </a:rPr>
              <a:t> al.(’11);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(’11)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35496" y="3601518"/>
            <a:ext cx="3206360" cy="227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41"/>
          <p:cNvGrpSpPr>
            <a:grpSpLocks/>
          </p:cNvGrpSpPr>
          <p:nvPr/>
        </p:nvGrpSpPr>
        <p:grpSpPr bwMode="auto">
          <a:xfrm>
            <a:off x="5906152" y="3645024"/>
            <a:ext cx="3130344" cy="2520280"/>
            <a:chOff x="2894" y="1979"/>
            <a:chExt cx="2925" cy="2295"/>
          </a:xfrm>
        </p:grpSpPr>
        <p:sp>
          <p:nvSpPr>
            <p:cNvPr id="17" name="Rectangle 42"/>
            <p:cNvSpPr>
              <a:spLocks noChangeArrowheads="1"/>
            </p:cNvSpPr>
            <p:nvPr/>
          </p:nvSpPr>
          <p:spPr bwMode="auto">
            <a:xfrm>
              <a:off x="4921" y="2229"/>
              <a:ext cx="590" cy="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18" name="Picture 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" y="1979"/>
              <a:ext cx="2925" cy="2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6" t="6644" r="8319" b="74336"/>
            <a:stretch>
              <a:fillRect/>
            </a:stretch>
          </p:blipFill>
          <p:spPr bwMode="auto">
            <a:xfrm>
              <a:off x="3380" y="3113"/>
              <a:ext cx="1088" cy="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45"/>
            <p:cNvSpPr>
              <a:spLocks noChangeArrowheads="1"/>
            </p:cNvSpPr>
            <p:nvPr/>
          </p:nvSpPr>
          <p:spPr bwMode="auto">
            <a:xfrm>
              <a:off x="4876" y="2123"/>
              <a:ext cx="635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95" name="グループ化 94"/>
          <p:cNvGrpSpPr/>
          <p:nvPr/>
        </p:nvGrpSpPr>
        <p:grpSpPr>
          <a:xfrm>
            <a:off x="3429175" y="3796677"/>
            <a:ext cx="2222945" cy="2296619"/>
            <a:chOff x="755576" y="1714241"/>
            <a:chExt cx="3483121" cy="4073015"/>
          </a:xfrm>
        </p:grpSpPr>
        <p:sp>
          <p:nvSpPr>
            <p:cNvPr id="96" name="正方形/長方形 95"/>
            <p:cNvSpPr/>
            <p:nvPr/>
          </p:nvSpPr>
          <p:spPr>
            <a:xfrm>
              <a:off x="755576" y="3933056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30000"/>
                  </a:srgbClr>
                </a:gs>
                <a:gs pos="100000">
                  <a:srgbClr val="00B0F0">
                    <a:alpha val="30000"/>
                  </a:srgbClr>
                </a:gs>
              </a:gsLst>
              <a:lin ang="135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760477" y="1714241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30000"/>
                  </a:srgbClr>
                </a:gs>
                <a:gs pos="100000">
                  <a:srgbClr val="FA5D06">
                    <a:alpha val="30000"/>
                  </a:srgbClr>
                </a:gs>
              </a:gsLst>
              <a:lin ang="27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2475725" y="329468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3347864" y="338263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3607833" y="3173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円/楕円 100"/>
            <p:cNvSpPr/>
            <p:nvPr/>
          </p:nvSpPr>
          <p:spPr>
            <a:xfrm>
              <a:off x="1223616" y="316663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3491880" y="23474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1640419" y="263506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円/楕円 103"/>
            <p:cNvSpPr/>
            <p:nvPr/>
          </p:nvSpPr>
          <p:spPr>
            <a:xfrm>
              <a:off x="1994403" y="24424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1115616" y="210703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3203824" y="2957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2027035" y="306521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3955873" y="195829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1701045" y="322063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3715833" y="261577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2608457" y="281922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2427957" y="22995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899592" y="242720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円/楕円 113"/>
            <p:cNvSpPr/>
            <p:nvPr/>
          </p:nvSpPr>
          <p:spPr>
            <a:xfrm>
              <a:off x="2718116" y="244492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2679702" y="203753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円/楕円 115"/>
            <p:cNvSpPr/>
            <p:nvPr/>
          </p:nvSpPr>
          <p:spPr>
            <a:xfrm>
              <a:off x="1588266" y="1924333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3160578" y="256177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4067944" y="2390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3955873" y="328715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946728" y="187033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円/楕円 120"/>
            <p:cNvSpPr/>
            <p:nvPr/>
          </p:nvSpPr>
          <p:spPr>
            <a:xfrm>
              <a:off x="2209154" y="2718911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円/楕円 121"/>
            <p:cNvSpPr/>
            <p:nvPr/>
          </p:nvSpPr>
          <p:spPr>
            <a:xfrm>
              <a:off x="892728" y="328581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円/楕円 122"/>
            <p:cNvSpPr/>
            <p:nvPr/>
          </p:nvSpPr>
          <p:spPr>
            <a:xfrm>
              <a:off x="2879824" y="333829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円/楕円 123"/>
            <p:cNvSpPr/>
            <p:nvPr/>
          </p:nvSpPr>
          <p:spPr>
            <a:xfrm>
              <a:off x="2242273" y="17788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円/楕円 124"/>
            <p:cNvSpPr/>
            <p:nvPr/>
          </p:nvSpPr>
          <p:spPr>
            <a:xfrm>
              <a:off x="2250076" y="20176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1475656" y="237775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円/楕円 126"/>
            <p:cNvSpPr/>
            <p:nvPr/>
          </p:nvSpPr>
          <p:spPr>
            <a:xfrm>
              <a:off x="3347864" y="20139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円/楕円 127"/>
            <p:cNvSpPr/>
            <p:nvPr/>
          </p:nvSpPr>
          <p:spPr>
            <a:xfrm>
              <a:off x="2048403" y="548121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円/楕円 128"/>
            <p:cNvSpPr/>
            <p:nvPr/>
          </p:nvSpPr>
          <p:spPr>
            <a:xfrm>
              <a:off x="3810575" y="541159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円/楕円 129"/>
            <p:cNvSpPr/>
            <p:nvPr/>
          </p:nvSpPr>
          <p:spPr>
            <a:xfrm>
              <a:off x="3217605" y="470935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1563801" y="51202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3271605" y="481127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1498657" y="5018448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円/楕円 133"/>
            <p:cNvSpPr/>
            <p:nvPr/>
          </p:nvSpPr>
          <p:spPr>
            <a:xfrm>
              <a:off x="2663398" y="408498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円/楕円 134"/>
            <p:cNvSpPr/>
            <p:nvPr/>
          </p:nvSpPr>
          <p:spPr>
            <a:xfrm>
              <a:off x="1221599" y="42264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円/楕円 135"/>
            <p:cNvSpPr/>
            <p:nvPr/>
          </p:nvSpPr>
          <p:spPr>
            <a:xfrm>
              <a:off x="3691743" y="535759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円/楕円 136"/>
            <p:cNvSpPr/>
            <p:nvPr/>
          </p:nvSpPr>
          <p:spPr>
            <a:xfrm>
              <a:off x="982958" y="533054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円/楕円 137"/>
            <p:cNvSpPr/>
            <p:nvPr/>
          </p:nvSpPr>
          <p:spPr>
            <a:xfrm>
              <a:off x="3845277" y="416582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円/楕円 138"/>
            <p:cNvSpPr/>
            <p:nvPr/>
          </p:nvSpPr>
          <p:spPr>
            <a:xfrm>
              <a:off x="935584" y="522254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円/楕円 139"/>
            <p:cNvSpPr/>
            <p:nvPr/>
          </p:nvSpPr>
          <p:spPr>
            <a:xfrm>
              <a:off x="3325605" y="468513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円/楕円 140"/>
            <p:cNvSpPr/>
            <p:nvPr/>
          </p:nvSpPr>
          <p:spPr>
            <a:xfrm>
              <a:off x="2159693" y="55418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円/楕円 141"/>
            <p:cNvSpPr/>
            <p:nvPr/>
          </p:nvSpPr>
          <p:spPr>
            <a:xfrm>
              <a:off x="2526624" y="4075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円/楕円 142"/>
            <p:cNvSpPr/>
            <p:nvPr/>
          </p:nvSpPr>
          <p:spPr>
            <a:xfrm>
              <a:off x="1223217" y="43661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円/楕円 143"/>
            <p:cNvSpPr/>
            <p:nvPr/>
          </p:nvSpPr>
          <p:spPr>
            <a:xfrm>
              <a:off x="2597594" y="414010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2172025" y="47007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円/楕円 145"/>
            <p:cNvSpPr/>
            <p:nvPr/>
          </p:nvSpPr>
          <p:spPr>
            <a:xfrm>
              <a:off x="2691580" y="488515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円/楕円 146"/>
            <p:cNvSpPr/>
            <p:nvPr/>
          </p:nvSpPr>
          <p:spPr>
            <a:xfrm>
              <a:off x="2616354" y="49931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円/楕円 147"/>
            <p:cNvSpPr/>
            <p:nvPr/>
          </p:nvSpPr>
          <p:spPr>
            <a:xfrm>
              <a:off x="3899277" y="429905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円/楕円 148"/>
            <p:cNvSpPr/>
            <p:nvPr/>
          </p:nvSpPr>
          <p:spPr>
            <a:xfrm>
              <a:off x="3798327" y="53035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円/楕円 149"/>
            <p:cNvSpPr/>
            <p:nvPr/>
          </p:nvSpPr>
          <p:spPr>
            <a:xfrm>
              <a:off x="1455801" y="51126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2583725" y="487424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円/楕円 151"/>
            <p:cNvSpPr/>
            <p:nvPr/>
          </p:nvSpPr>
          <p:spPr>
            <a:xfrm>
              <a:off x="873395" y="53265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円/楕円 152"/>
            <p:cNvSpPr/>
            <p:nvPr/>
          </p:nvSpPr>
          <p:spPr>
            <a:xfrm>
              <a:off x="2155552" y="542721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円/楕円 153"/>
            <p:cNvSpPr/>
            <p:nvPr/>
          </p:nvSpPr>
          <p:spPr>
            <a:xfrm>
              <a:off x="2101154" y="464670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円/楕円 154"/>
            <p:cNvSpPr/>
            <p:nvPr/>
          </p:nvSpPr>
          <p:spPr>
            <a:xfrm>
              <a:off x="2114880" y="477752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円/楕円 155"/>
            <p:cNvSpPr/>
            <p:nvPr/>
          </p:nvSpPr>
          <p:spPr>
            <a:xfrm>
              <a:off x="1331217" y="431674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円/楕円 156"/>
            <p:cNvSpPr/>
            <p:nvPr/>
          </p:nvSpPr>
          <p:spPr>
            <a:xfrm>
              <a:off x="3774583" y="427382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円/楕円 157"/>
            <p:cNvSpPr/>
            <p:nvPr/>
          </p:nvSpPr>
          <p:spPr>
            <a:xfrm>
              <a:off x="3743944" y="4131072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円/楕円 158"/>
            <p:cNvSpPr/>
            <p:nvPr/>
          </p:nvSpPr>
          <p:spPr>
            <a:xfrm>
              <a:off x="2015752" y="4599160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円/楕円 159"/>
            <p:cNvSpPr/>
            <p:nvPr/>
          </p:nvSpPr>
          <p:spPr>
            <a:xfrm>
              <a:off x="2483768" y="3987056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円/楕円 160"/>
            <p:cNvSpPr/>
            <p:nvPr/>
          </p:nvSpPr>
          <p:spPr>
            <a:xfrm>
              <a:off x="2015752" y="5373216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円/楕円 161"/>
            <p:cNvSpPr/>
            <p:nvPr/>
          </p:nvSpPr>
          <p:spPr>
            <a:xfrm>
              <a:off x="2519808" y="4802407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円/楕円 162"/>
            <p:cNvSpPr/>
            <p:nvPr/>
          </p:nvSpPr>
          <p:spPr>
            <a:xfrm>
              <a:off x="3648575" y="5231225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円/楕円 163"/>
            <p:cNvSpPr/>
            <p:nvPr/>
          </p:nvSpPr>
          <p:spPr>
            <a:xfrm>
              <a:off x="827584" y="5175224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円/楕円 164"/>
            <p:cNvSpPr/>
            <p:nvPr/>
          </p:nvSpPr>
          <p:spPr>
            <a:xfrm>
              <a:off x="3156693" y="462105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円/楕円 165"/>
            <p:cNvSpPr/>
            <p:nvPr/>
          </p:nvSpPr>
          <p:spPr>
            <a:xfrm>
              <a:off x="1403648" y="4959200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円/楕円 166"/>
            <p:cNvSpPr/>
            <p:nvPr/>
          </p:nvSpPr>
          <p:spPr>
            <a:xfrm>
              <a:off x="1151656" y="418449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正方形/長方形 167"/>
            <p:cNvSpPr/>
            <p:nvPr/>
          </p:nvSpPr>
          <p:spPr>
            <a:xfrm>
              <a:off x="1907704" y="2221702"/>
              <a:ext cx="1150392" cy="786639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正方形/長方形 168"/>
            <p:cNvSpPr/>
            <p:nvPr/>
          </p:nvSpPr>
          <p:spPr>
            <a:xfrm>
              <a:off x="1907704" y="4419104"/>
              <a:ext cx="1150392" cy="786639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下矢印 169"/>
            <p:cNvSpPr/>
            <p:nvPr/>
          </p:nvSpPr>
          <p:spPr>
            <a:xfrm>
              <a:off x="1809045" y="3490637"/>
              <a:ext cx="1347648" cy="5144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464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/>
        </p:nvSpPr>
        <p:spPr>
          <a:xfrm>
            <a:off x="7095019" y="1504521"/>
            <a:ext cx="285293" cy="25841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7092280" y="2729412"/>
            <a:ext cx="285293" cy="25841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7092280" y="3720891"/>
            <a:ext cx="285293" cy="25841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7092280" y="1933570"/>
            <a:ext cx="285293" cy="25841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7092280" y="3153847"/>
            <a:ext cx="285293" cy="25841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7092280" y="4140060"/>
            <a:ext cx="285293" cy="25841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/>
        </p:nvSpPr>
        <p:spPr>
          <a:xfrm>
            <a:off x="7092280" y="4666015"/>
            <a:ext cx="285293" cy="25841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578224" cy="584775"/>
          </a:xfrm>
        </p:spPr>
        <p:txBody>
          <a:bodyPr/>
          <a:lstStyle/>
          <a:p>
            <a:r>
              <a:rPr kumimoji="1" lang="en-US" altLang="ja-JP" dirty="0" smtClean="0"/>
              <a:t> Strange Baryons  </a:t>
            </a:r>
            <a:endParaRPr kumimoji="1" lang="ja-JP" altLang="en-US" dirty="0"/>
          </a:p>
        </p:txBody>
      </p:sp>
      <p:cxnSp>
        <p:nvCxnSpPr>
          <p:cNvPr id="6" name="カギ線コネクタ 5"/>
          <p:cNvCxnSpPr/>
          <p:nvPr/>
        </p:nvCxnSpPr>
        <p:spPr>
          <a:xfrm flipV="1">
            <a:off x="5916731" y="1636417"/>
            <a:ext cx="1073034" cy="18906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69" y="1483099"/>
            <a:ext cx="929616" cy="255163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69" y="1875784"/>
            <a:ext cx="883456" cy="307734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mbda&#10;\end{align*}&lt;/body&gt;&#10;  &lt;fcolor&gt;FF000000&lt;/fcolor&gt;&#10;  &lt;bcolor&gt;FFFFFFFF&lt;/bcolor&gt;&#10;  &lt;transparent&gt;True&lt;/transparent&gt;&#10;  &lt;resolution&gt;1800&lt;/resolution&gt;&#10;  &lt;imageh&gt;178&lt;/imageh&gt;&#10;  &lt;imagew&gt;15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605" y="1711366"/>
            <a:ext cx="201310" cy="228236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Sigma^+&#10;\end{align*}&lt;/body&gt;&#10;  &lt;fcolor&gt;FF000000&lt;/fcolor&gt;&#10;  &lt;bcolor&gt;FFFFFFFF&lt;/bcolor&gt;&#10;  &lt;transparent&gt;True&lt;/transparent&gt;&#10;  &lt;resolution&gt;1800&lt;/resolution&gt;&#10;  &lt;imageh&gt;211&lt;/imageh&gt;&#10;  &lt;imagew&gt;3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01" y="2922990"/>
            <a:ext cx="393644" cy="270549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m_\Lambda \simeq 1116 {\rm [MeV]}&#10;\end{align*}&lt;/body&gt;&#10;  &lt;fcolor&gt;FF000000&lt;/fcolor&gt;&#10;  &lt;bcolor&gt;FFFFFFFF&lt;/bcolor&gt;&#10;  &lt;transparent&gt;True&lt;/transparent&gt;&#10;  &lt;resolution&gt;1800&lt;/resolution&gt;&#10;  &lt;imageh&gt;249&lt;/imageh&gt;&#10;  &lt;imagew&gt;1827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1933575" cy="26352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22" y="2624033"/>
            <a:ext cx="870634" cy="342354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781" y="3099965"/>
            <a:ext cx="947567" cy="297476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64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050" y="1507554"/>
            <a:ext cx="553923" cy="257727"/>
          </a:xfrm>
          <a:prstGeom prst="rect">
            <a:avLst/>
          </a:prstGeom>
          <a:solidFill>
            <a:srgbClr val="FF0000">
              <a:alpha val="20000"/>
            </a:srgbClr>
          </a:solidFill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36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3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68" y="1932519"/>
            <a:ext cx="555205" cy="257727"/>
          </a:xfrm>
          <a:prstGeom prst="rect">
            <a:avLst/>
          </a:prstGeom>
          <a:solidFill>
            <a:srgbClr val="0070C0">
              <a:alpha val="20000"/>
            </a:srgbClr>
          </a:solidFill>
        </p:spPr>
      </p:pic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52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1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332" y="2725901"/>
            <a:ext cx="552641" cy="257727"/>
          </a:xfrm>
          <a:prstGeom prst="rect">
            <a:avLst/>
          </a:prstGeom>
          <a:solidFill>
            <a:srgbClr val="FF0000">
              <a:alpha val="20000"/>
            </a:srgbClr>
          </a:solidFill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48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6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921" y="3150866"/>
            <a:ext cx="559052" cy="257727"/>
          </a:xfrm>
          <a:prstGeom prst="rect">
            <a:avLst/>
          </a:prstGeom>
          <a:solidFill>
            <a:srgbClr val="0070C0">
              <a:alpha val="20000"/>
            </a:srgbClr>
          </a:solidFill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m_\Sigma \simeq 1190 {\rm [MeV]}&#10;\end{align*}&lt;/body&gt;&#10;  &lt;fcolor&gt;FF000000&lt;/fcolor&gt;&#10;  &lt;bcolor&gt;FFFFFFFF&lt;/bcolor&gt;&#10;  &lt;transparent&gt;True&lt;/transparent&gt;&#10;  &lt;resolution&gt;1800&lt;/resolution&gt;&#10;  &lt;imageh&gt;249&lt;/imageh&gt;&#10;  &lt;imagew&gt;1833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94632"/>
            <a:ext cx="1939925" cy="263525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\Sigma^0&#10;\end{align*}&lt;/body&gt;&#10;  &lt;fcolor&gt;FF000000&lt;/fcolor&gt;&#10;  &lt;bcolor&gt;FFFFFFFF&lt;/bcolor&gt;&#10;  &lt;transparent&gt;True&lt;/transparent&gt;&#10;  &lt;resolution&gt;1800&lt;/resolution&gt;&#10;  &lt;imageh&gt;219&lt;/imageh&gt;&#10;  &lt;imagew&gt;25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11400"/>
            <a:ext cx="329533" cy="280807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\Sigma^-&#10;\end{align*}&lt;/body&gt;&#10;  &lt;fcolor&gt;FF000000&lt;/fcolor&gt;&#10;  &lt;bcolor&gt;FFFFFFFF&lt;/bcolor&gt;&#10;  &lt;transparent&gt;True&lt;/transparent&gt;&#10;  &lt;resolution&gt;1800&lt;/resolution&gt;&#10;  &lt;imageh&gt;170&lt;/imageh&gt;&#10;  &lt;imagew&gt;30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129" y="4723190"/>
            <a:ext cx="388516" cy="217978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69" y="3695376"/>
            <a:ext cx="929616" cy="255163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781" y="4100940"/>
            <a:ext cx="883456" cy="307734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64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050" y="3719831"/>
            <a:ext cx="553923" cy="257727"/>
          </a:xfrm>
          <a:prstGeom prst="rect">
            <a:avLst/>
          </a:prstGeom>
          <a:solidFill>
            <a:srgbClr val="FF0000">
              <a:alpha val="20000"/>
            </a:srgbClr>
          </a:solidFill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36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3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68" y="4144796"/>
            <a:ext cx="555205" cy="257727"/>
          </a:xfrm>
          <a:prstGeom prst="rect">
            <a:avLst/>
          </a:prstGeom>
          <a:solidFill>
            <a:srgbClr val="0070C0">
              <a:alpha val="20000"/>
            </a:srgbClr>
          </a:solidFill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608" y="4690609"/>
            <a:ext cx="941156" cy="220543"/>
          </a:xfrm>
          <a:prstGeom prst="rect">
            <a:avLst/>
          </a:prstGeom>
        </p:spPr>
      </p:pic>
      <p:cxnSp>
        <p:nvCxnSpPr>
          <p:cNvPr id="29" name="カギ線コネクタ 28"/>
          <p:cNvCxnSpPr/>
          <p:nvPr/>
        </p:nvCxnSpPr>
        <p:spPr>
          <a:xfrm>
            <a:off x="5913188" y="1901542"/>
            <a:ext cx="1076577" cy="15984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カギ線コネクタ 33"/>
          <p:cNvCxnSpPr/>
          <p:nvPr/>
        </p:nvCxnSpPr>
        <p:spPr>
          <a:xfrm flipV="1">
            <a:off x="5913188" y="2891436"/>
            <a:ext cx="1076577" cy="16682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カギ線コネクタ 36"/>
          <p:cNvCxnSpPr/>
          <p:nvPr/>
        </p:nvCxnSpPr>
        <p:spPr>
          <a:xfrm>
            <a:off x="5913188" y="3156561"/>
            <a:ext cx="1076577" cy="15984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カギ線コネクタ 38"/>
          <p:cNvCxnSpPr/>
          <p:nvPr/>
        </p:nvCxnSpPr>
        <p:spPr>
          <a:xfrm flipV="1">
            <a:off x="6486676" y="3839392"/>
            <a:ext cx="465314" cy="138166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カギ線コネクタ 39"/>
          <p:cNvCxnSpPr/>
          <p:nvPr/>
        </p:nvCxnSpPr>
        <p:spPr>
          <a:xfrm>
            <a:off x="6486676" y="4113819"/>
            <a:ext cx="465314" cy="15053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\Lambda&#10;\end{align*}&lt;/body&gt;&#10;  &lt;fcolor&gt;FF000000&lt;/fcolor&gt;&#10;  &lt;bcolor&gt;FFFFFFFF&lt;/bcolor&gt;&#10;  &lt;transparent&gt;True&lt;/transparent&gt;&#10;  &lt;resolution&gt;1800&lt;/resolution&gt;&#10;  &lt;imageh&gt;178&lt;/imageh&gt;&#10;  &lt;imagew&gt;15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30719"/>
            <a:ext cx="288032" cy="326557"/>
          </a:xfrm>
          <a:prstGeom prst="rect">
            <a:avLst/>
          </a:prstGeom>
        </p:spPr>
      </p:pic>
      <p:sp>
        <p:nvSpPr>
          <p:cNvPr id="48" name="角丸四角形 47"/>
          <p:cNvSpPr/>
          <p:nvPr/>
        </p:nvSpPr>
        <p:spPr>
          <a:xfrm>
            <a:off x="527908" y="1916832"/>
            <a:ext cx="613466" cy="5795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角丸四角形 52"/>
          <p:cNvSpPr/>
          <p:nvPr/>
        </p:nvSpPr>
        <p:spPr>
          <a:xfrm>
            <a:off x="539552" y="3501008"/>
            <a:ext cx="613466" cy="5795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70&lt;/imageh&gt;&#10;  &lt;imagew&gt;151&lt;/imagew&gt;&#10;  &lt;scale&gt;50&lt;/scale&gt;&#10;  &lt;cursor&gt;3&lt;/cursor&gt;&#10;&lt;/TeXTeX&gt;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2" y="3614895"/>
            <a:ext cx="277024" cy="311880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\Lambda&#10;\end{align*}&lt;/body&gt;&#10;  &lt;fcolor&gt;FF000000&lt;/fcolor&gt;&#10;  &lt;bcolor&gt;FFFFFFFF&lt;/bcolor&gt;&#10;  &lt;transparent&gt;True&lt;/transparent&gt;&#10;  &lt;resolution&gt;1800&lt;/resolution&gt;&#10;  &lt;imageh&gt;178&lt;/imageh&gt;&#10;  &lt;imagew&gt;15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391" y="3937685"/>
            <a:ext cx="201310" cy="228236"/>
          </a:xfrm>
          <a:prstGeom prst="rect">
            <a:avLst/>
          </a:prstGeom>
        </p:spPr>
      </p:pic>
      <p:cxnSp>
        <p:nvCxnSpPr>
          <p:cNvPr id="61" name="直線矢印コネクタ 60"/>
          <p:cNvCxnSpPr/>
          <p:nvPr/>
        </p:nvCxnSpPr>
        <p:spPr>
          <a:xfrm>
            <a:off x="5907710" y="4051803"/>
            <a:ext cx="2899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5916731" y="4795198"/>
            <a:ext cx="10010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TexTeXPicture" descr="&lt;?xml version=&quot;1.0&quot; encoding=&quot;utf-16&quot;?&gt;&#10;&lt;TeXTeX&gt;&#10;  &lt;preamble&gt;\documentclass{jarticle}&#10;\usepackage{amsmath}&#10;\pagestyle{empty}&lt;/preamble&gt;&#10;  &lt;body&gt;\begin{align*} &#10;p:n\simeq 1.6:1&#10;\end{align*}&lt;/body&gt;&#10;  &lt;fcolor&gt;FF000000&lt;/fcolor&gt;&#10;  &lt;bcolor&gt;FFFFFFFF&lt;/bcolor&gt;&#10;  &lt;transparent&gt;True&lt;/transparent&gt;&#10;  &lt;resolution&gt;1800&lt;/resolution&gt;&#10;  &lt;imageh&gt;214&lt;/imageh&gt;&#10;  &lt;imagew&gt;145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87358"/>
            <a:ext cx="2589187" cy="381602"/>
          </a:xfrm>
          <a:prstGeom prst="rect">
            <a:avLst/>
          </a:prstGeom>
        </p:spPr>
      </p:pic>
      <p:pic>
        <p:nvPicPr>
          <p:cNvPr id="68" name="TexTeXPicture" descr="&lt;?xml version=&quot;1.0&quot; encoding=&quot;utf-16&quot;?&gt;&#10;&lt;TeXTeX&gt;&#10;  &lt;preamble&gt;\documentclass{jarticle}&#10;\usepackage{amsmath}&#10;\pagestyle{empty}&lt;/preamble&gt;&#10;  &lt;body&gt;\begin{align*} &#10;p:n\simeq 1:1.8&#10;\end{align*}&lt;/body&gt;&#10;  &lt;fcolor&gt;FF000000&lt;/fcolor&gt;&#10;  &lt;bcolor&gt;FFFFFFFF&lt;/bcolor&gt;&#10;  &lt;transparent&gt;True&lt;/transparent&gt;&#10;  &lt;resolution&gt;1800&lt;/resolution&gt;&#10;  &lt;imageh&gt;214&lt;/imageh&gt;&#10;  &lt;imagew&gt;146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71534"/>
            <a:ext cx="2607019" cy="381602"/>
          </a:xfrm>
          <a:prstGeom prst="rect">
            <a:avLst/>
          </a:prstGeom>
        </p:spPr>
      </p:pic>
      <p:sp>
        <p:nvSpPr>
          <p:cNvPr id="69" name="右矢印 68"/>
          <p:cNvSpPr/>
          <p:nvPr/>
        </p:nvSpPr>
        <p:spPr>
          <a:xfrm>
            <a:off x="972236" y="2720729"/>
            <a:ext cx="503420" cy="381602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右矢印 69"/>
          <p:cNvSpPr/>
          <p:nvPr/>
        </p:nvSpPr>
        <p:spPr>
          <a:xfrm>
            <a:off x="971600" y="4271534"/>
            <a:ext cx="503420" cy="381602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角丸四角形 70"/>
          <p:cNvSpPr/>
          <p:nvPr/>
        </p:nvSpPr>
        <p:spPr>
          <a:xfrm>
            <a:off x="5153542" y="1154361"/>
            <a:ext cx="3882954" cy="4074839"/>
          </a:xfrm>
          <a:prstGeom prst="roundRect">
            <a:avLst>
              <a:gd name="adj" fmla="val 67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76056" y="951111"/>
            <a:ext cx="21531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Decay modes:</a:t>
            </a:r>
            <a:endParaRPr kumimoji="1" lang="ja-JP" altLang="en-US" sz="2400" dirty="0"/>
          </a:p>
        </p:txBody>
      </p:sp>
      <p:sp>
        <p:nvSpPr>
          <p:cNvPr id="81" name="正方形/長方形 80"/>
          <p:cNvSpPr/>
          <p:nvPr/>
        </p:nvSpPr>
        <p:spPr>
          <a:xfrm>
            <a:off x="2195736" y="2636912"/>
            <a:ext cx="360040" cy="436364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/>
          <p:cNvSpPr/>
          <p:nvPr/>
        </p:nvSpPr>
        <p:spPr>
          <a:xfrm>
            <a:off x="2195737" y="4209279"/>
            <a:ext cx="360040" cy="436364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593914" y="2636912"/>
            <a:ext cx="325619" cy="4363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1594964" y="4212576"/>
            <a:ext cx="325619" cy="4363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198812" y="1045889"/>
            <a:ext cx="2342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Decay Rates:</a:t>
            </a:r>
            <a:endParaRPr kumimoji="1" lang="ja-JP" altLang="en-US" sz="28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395536" y="5589240"/>
            <a:ext cx="8178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Regarding these ratios even, </a:t>
            </a:r>
            <a:r>
              <a:rPr lang="en-US" altLang="ja-JP" sz="2400" dirty="0" smtClean="0"/>
              <a:t>protons from these decays</a:t>
            </a:r>
          </a:p>
          <a:p>
            <a:r>
              <a:rPr lang="en-US" altLang="ja-JP" sz="2400" dirty="0" smtClean="0"/>
              <a:t>is incorporated into the binomial distribution. Then, </a:t>
            </a:r>
            <a:r>
              <a:rPr lang="en-US" altLang="ja-JP" sz="2400" i="1" dirty="0" smtClean="0"/>
              <a:t>N</a:t>
            </a:r>
            <a:r>
              <a:rPr lang="en-US" altLang="ja-JP" sz="2400" baseline="-25000" dirty="0" smtClean="0"/>
              <a:t>N</a:t>
            </a:r>
            <a:r>
              <a:rPr lang="en-US" altLang="ja-JP" sz="2400" dirty="0" smtClean="0">
                <a:sym typeface="Wingdings" pitchFamily="2" charset="2"/>
              </a:rPr>
              <a:t></a:t>
            </a:r>
            <a:r>
              <a:rPr lang="en-US" altLang="ja-JP" sz="2400" i="1" dirty="0" smtClean="0">
                <a:sym typeface="Wingdings" pitchFamily="2" charset="2"/>
              </a:rPr>
              <a:t>N</a:t>
            </a:r>
            <a:r>
              <a:rPr lang="en-US" altLang="ja-JP" sz="2400" baseline="-25000" dirty="0" smtClean="0">
                <a:sym typeface="Wingdings" pitchFamily="2" charset="2"/>
              </a:rPr>
              <a:t>B</a:t>
            </a:r>
            <a:endParaRPr kumimoji="1" lang="ja-JP" alt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6365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238080" y="947207"/>
            <a:ext cx="1474771" cy="106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664385" y="188640"/>
            <a:ext cx="2664296" cy="2592288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0"/>
                </a:srgbClr>
              </a:gs>
              <a:gs pos="50000">
                <a:srgbClr val="FFC000">
                  <a:alpha val="19000"/>
                </a:srgbClr>
              </a:gs>
              <a:gs pos="100000">
                <a:srgbClr val="FFC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467544" y="4097822"/>
            <a:ext cx="302433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Measurement</a:t>
            </a:r>
            <a:endParaRPr kumimoji="1" lang="ja-JP" altLang="en-US" sz="2400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395536" y="1543406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H="1" flipV="1">
            <a:off x="1979712" y="1543406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827584" y="2225614"/>
            <a:ext cx="792088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1724447" y="2225614"/>
            <a:ext cx="110248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1996533" y="2225614"/>
            <a:ext cx="507425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2120490" y="2225614"/>
            <a:ext cx="766936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1259632" y="2225614"/>
            <a:ext cx="464815" cy="1703965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1935093" y="2225614"/>
            <a:ext cx="185397" cy="172819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2250245" y="2225614"/>
            <a:ext cx="925213" cy="172819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827584" y="1721558"/>
            <a:ext cx="913362" cy="105937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>
            <a:off x="2120490" y="1649550"/>
            <a:ext cx="1008159" cy="1240023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H="1">
            <a:off x="1935093" y="2297622"/>
            <a:ext cx="691690" cy="1656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1357478" y="2153606"/>
            <a:ext cx="190186" cy="18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爆発 1 37"/>
          <p:cNvSpPr/>
          <p:nvPr/>
        </p:nvSpPr>
        <p:spPr>
          <a:xfrm>
            <a:off x="1256442" y="2045594"/>
            <a:ext cx="216024" cy="216024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爆発 2 43"/>
          <p:cNvSpPr/>
          <p:nvPr/>
        </p:nvSpPr>
        <p:spPr>
          <a:xfrm>
            <a:off x="2518771" y="2153606"/>
            <a:ext cx="216024" cy="216024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四角形吹き出し 44"/>
          <p:cNvSpPr/>
          <p:nvPr/>
        </p:nvSpPr>
        <p:spPr>
          <a:xfrm>
            <a:off x="107504" y="1408694"/>
            <a:ext cx="1315718" cy="436130"/>
          </a:xfrm>
          <a:prstGeom prst="wedgeRectCallout">
            <a:avLst>
              <a:gd name="adj1" fmla="val 35898"/>
              <a:gd name="adj2" fmla="val 9848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rgbClr val="FFC000"/>
                </a:solidFill>
              </a:rPr>
              <a:t>detector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664385" y="188640"/>
            <a:ext cx="2664296" cy="652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011034" cy="584775"/>
          </a:xfrm>
        </p:spPr>
        <p:txBody>
          <a:bodyPr/>
          <a:lstStyle/>
          <a:p>
            <a:r>
              <a:rPr kumimoji="1" lang="en-US" altLang="ja-JP" dirty="0" smtClean="0"/>
              <a:t> Secondary Protons  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067944" y="1268760"/>
            <a:ext cx="497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20% of observed protons @ STAR </a:t>
            </a:r>
            <a:endParaRPr kumimoji="1" lang="ja-JP" altLang="en-US" sz="24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714075" y="836712"/>
            <a:ext cx="4293163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Secondary (knockout) protons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66" name="曲線コネクタ 65"/>
          <p:cNvCxnSpPr>
            <a:stCxn id="47" idx="1"/>
            <a:endCxn id="44" idx="3"/>
          </p:cNvCxnSpPr>
          <p:nvPr/>
        </p:nvCxnSpPr>
        <p:spPr>
          <a:xfrm rot="10800000" flipV="1">
            <a:off x="2734795" y="1067545"/>
            <a:ext cx="979280" cy="1152518"/>
          </a:xfrm>
          <a:prstGeom prst="curved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テキスト ボックス 79"/>
          <p:cNvSpPr txBox="1"/>
          <p:nvPr/>
        </p:nvSpPr>
        <p:spPr>
          <a:xfrm>
            <a:off x="5652120" y="4235741"/>
            <a:ext cx="3488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STAR, PRC79,034909(2009)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1"/>
          <a:stretch/>
        </p:blipFill>
        <p:spPr bwMode="auto">
          <a:xfrm>
            <a:off x="4590255" y="1772816"/>
            <a:ext cx="3942185" cy="247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テキスト ボックス 81"/>
          <p:cNvSpPr txBox="1"/>
          <p:nvPr/>
        </p:nvSpPr>
        <p:spPr>
          <a:xfrm>
            <a:off x="7416316" y="3670968"/>
            <a:ext cx="96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dca</a:t>
            </a:r>
            <a:r>
              <a:rPr kumimoji="1" lang="en-US" altLang="ja-JP" sz="1600" dirty="0" smtClean="0"/>
              <a:t> [cm]</a:t>
            </a:r>
            <a:endParaRPr kumimoji="1" lang="ja-JP" altLang="en-US" sz="1600" dirty="0"/>
          </a:p>
        </p:txBody>
      </p:sp>
      <p:sp>
        <p:nvSpPr>
          <p:cNvPr id="90" name="正方形/長方形 89"/>
          <p:cNvSpPr/>
          <p:nvPr/>
        </p:nvSpPr>
        <p:spPr>
          <a:xfrm>
            <a:off x="5256647" y="1844823"/>
            <a:ext cx="950734" cy="2186643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76256" y="116632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MK+, in preparation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9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238080" y="947207"/>
            <a:ext cx="1474771" cy="106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664385" y="188640"/>
            <a:ext cx="2664296" cy="2592288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0"/>
                </a:srgbClr>
              </a:gs>
              <a:gs pos="50000">
                <a:srgbClr val="FFC000">
                  <a:alpha val="19000"/>
                </a:srgbClr>
              </a:gs>
              <a:gs pos="100000">
                <a:srgbClr val="FFC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467544" y="4097822"/>
            <a:ext cx="302433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Measurement</a:t>
            </a:r>
            <a:endParaRPr kumimoji="1" lang="ja-JP" altLang="en-US" sz="2400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395536" y="1543406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H="1" flipV="1">
            <a:off x="1979712" y="1543406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827584" y="2225614"/>
            <a:ext cx="792088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1724447" y="2225614"/>
            <a:ext cx="110248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1996533" y="2225614"/>
            <a:ext cx="507425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2120490" y="2225614"/>
            <a:ext cx="766936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1259632" y="2225614"/>
            <a:ext cx="464815" cy="1703965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1935093" y="2225614"/>
            <a:ext cx="185397" cy="172819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2250245" y="2225614"/>
            <a:ext cx="925213" cy="172819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827584" y="1721558"/>
            <a:ext cx="913362" cy="105937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>
            <a:off x="2120490" y="1649550"/>
            <a:ext cx="1008159" cy="1240023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H="1">
            <a:off x="1935093" y="2297622"/>
            <a:ext cx="691690" cy="1656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1357478" y="2153606"/>
            <a:ext cx="190186" cy="18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爆発 1 37"/>
          <p:cNvSpPr/>
          <p:nvPr/>
        </p:nvSpPr>
        <p:spPr>
          <a:xfrm>
            <a:off x="1256442" y="2045594"/>
            <a:ext cx="216024" cy="216024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爆発 2 43"/>
          <p:cNvSpPr/>
          <p:nvPr/>
        </p:nvSpPr>
        <p:spPr>
          <a:xfrm>
            <a:off x="2518771" y="2153606"/>
            <a:ext cx="216024" cy="216024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四角形吹き出し 44"/>
          <p:cNvSpPr/>
          <p:nvPr/>
        </p:nvSpPr>
        <p:spPr>
          <a:xfrm>
            <a:off x="107504" y="1408694"/>
            <a:ext cx="1315718" cy="436130"/>
          </a:xfrm>
          <a:prstGeom prst="wedgeRectCallout">
            <a:avLst>
              <a:gd name="adj1" fmla="val 35898"/>
              <a:gd name="adj2" fmla="val 9848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rgbClr val="FFC000"/>
                </a:solidFill>
              </a:rPr>
              <a:t>detector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664385" y="188640"/>
            <a:ext cx="2664296" cy="652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011034" cy="584775"/>
          </a:xfrm>
        </p:spPr>
        <p:txBody>
          <a:bodyPr/>
          <a:lstStyle/>
          <a:p>
            <a:r>
              <a:rPr kumimoji="1" lang="en-US" altLang="ja-JP" dirty="0" smtClean="0"/>
              <a:t> Secondary Protons  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067944" y="1268760"/>
            <a:ext cx="497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20% of observed protons @ STAR </a:t>
            </a:r>
            <a:endParaRPr kumimoji="1" lang="ja-JP" altLang="en-US" sz="24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714075" y="836712"/>
            <a:ext cx="4293163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Secondary (knockout) protons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03037" y="5157192"/>
            <a:ext cx="5150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Their contribution can be eliminated!</a:t>
            </a:r>
            <a:endParaRPr kumimoji="1" lang="ja-JP" altLang="en-US" sz="2400" dirty="0"/>
          </a:p>
        </p:txBody>
      </p:sp>
      <p:cxnSp>
        <p:nvCxnSpPr>
          <p:cNvPr id="66" name="曲線コネクタ 65"/>
          <p:cNvCxnSpPr>
            <a:stCxn id="47" idx="1"/>
            <a:endCxn id="44" idx="3"/>
          </p:cNvCxnSpPr>
          <p:nvPr/>
        </p:nvCxnSpPr>
        <p:spPr>
          <a:xfrm rot="10800000" flipV="1">
            <a:off x="2734795" y="1067545"/>
            <a:ext cx="979280" cy="1152518"/>
          </a:xfrm>
          <a:prstGeom prst="curved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正方形/長方形 66"/>
          <p:cNvSpPr/>
          <p:nvPr/>
        </p:nvSpPr>
        <p:spPr>
          <a:xfrm>
            <a:off x="4816177" y="5733256"/>
            <a:ext cx="1195983" cy="432596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角丸四角形 67"/>
          <p:cNvSpPr/>
          <p:nvPr/>
        </p:nvSpPr>
        <p:spPr>
          <a:xfrm>
            <a:off x="107504" y="5157192"/>
            <a:ext cx="5976664" cy="122413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6372200" y="5229200"/>
            <a:ext cx="1356705" cy="533673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7080833" y="5229200"/>
            <a:ext cx="648072" cy="53367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7791214" y="5775647"/>
            <a:ext cx="669218" cy="53367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7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exp)})^2 \rangle&#10;\end{align*}&lt;/body&gt;&#10;  &lt;fcolor&gt;FF000000&lt;/fcolor&gt;&#10;  &lt;bcolor&gt;FFFFFFFF&lt;/bcolor&gt;&#10;  &lt;transparent&gt;True&lt;/transparent&gt;&#10;  &lt;resolution&gt;1800&lt;/resolution&gt;&#10;  &lt;imageh&gt;330&lt;/imageh&gt;&#10;  &lt;imagew&gt;1261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40" y="6381328"/>
            <a:ext cx="1334558" cy="349250"/>
          </a:xfrm>
          <a:prstGeom prst="rect">
            <a:avLst/>
          </a:prstGeom>
        </p:spPr>
      </p:pic>
      <p:pic>
        <p:nvPicPr>
          <p:cNvPr id="79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exp)})^3 \rangle&#10;\end{align*}&lt;/body&gt;&#10;  &lt;fcolor&gt;FF000000&lt;/fcolor&gt;&#10;  &lt;bcolor&gt;FFFFFFFF&lt;/bcolor&gt;&#10;  &lt;transparent&gt;True&lt;/transparent&gt;&#10;  &lt;resolution&gt;1800&lt;/resolution&gt;&#10;  &lt;imageh&gt;330&lt;/imageh&gt;&#10;  &lt;imagew&gt;1261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393" y="4869160"/>
            <a:ext cx="1334558" cy="34925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1"/>
          <a:stretch/>
        </p:blipFill>
        <p:spPr bwMode="auto">
          <a:xfrm>
            <a:off x="4590255" y="1772816"/>
            <a:ext cx="3942185" cy="247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テキスト ボックス 81"/>
          <p:cNvSpPr txBox="1"/>
          <p:nvPr/>
        </p:nvSpPr>
        <p:spPr>
          <a:xfrm>
            <a:off x="7416316" y="3670968"/>
            <a:ext cx="96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dca</a:t>
            </a:r>
            <a:r>
              <a:rPr kumimoji="1" lang="en-US" altLang="ja-JP" sz="1600" dirty="0" smtClean="0"/>
              <a:t> [cm]</a:t>
            </a:r>
            <a:endParaRPr kumimoji="1" lang="ja-JP" altLang="en-US" sz="1600" dirty="0"/>
          </a:p>
        </p:txBody>
      </p:sp>
      <p:sp>
        <p:nvSpPr>
          <p:cNvPr id="83" name="右矢印 82"/>
          <p:cNvSpPr/>
          <p:nvPr/>
        </p:nvSpPr>
        <p:spPr>
          <a:xfrm flipH="1">
            <a:off x="7020272" y="5301208"/>
            <a:ext cx="352552" cy="402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右矢印 85"/>
          <p:cNvSpPr/>
          <p:nvPr/>
        </p:nvSpPr>
        <p:spPr>
          <a:xfrm flipH="1">
            <a:off x="7747840" y="5834881"/>
            <a:ext cx="352552" cy="402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6372200" y="5775647"/>
            <a:ext cx="2088232" cy="533673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0" name="直線コネクタ 69"/>
          <p:cNvCxnSpPr/>
          <p:nvPr/>
        </p:nvCxnSpPr>
        <p:spPr>
          <a:xfrm>
            <a:off x="6372200" y="4869160"/>
            <a:ext cx="0" cy="1728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TexTeXPicture" descr="&lt;?xml version=&quot;1.0&quot; encoding=&quot;utf-16&quot;?&gt;&#10;&lt;TeXTeX&gt;&#10;  &lt;preamble&gt;\documentclass{jarticle}&#10;\usepackage{amsmath}&#10;\pagestyle{empty}&lt;/preamble&gt;&#10;  &lt;body&gt;\begin{align*} &#10;\langle N_p^{\rm (2nd)} \rangle&#10;\end{align*}&lt;/body&gt;&#10;  &lt;fcolor&gt;FF000000&lt;/fcolor&gt;&#10;  &lt;bcolor&gt;FFFFFFFF&lt;/bcolor&gt;&#10;  &lt;transparent&gt;True&lt;/transparent&gt;&#10;  &lt;resolution&gt;1800&lt;/resolution&gt;&#10;  &lt;imageh&gt;330&lt;/imageh&gt;&#10;  &lt;imagew&gt;851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111" y="5377780"/>
            <a:ext cx="900642" cy="349250"/>
          </a:xfrm>
          <a:prstGeom prst="rect">
            <a:avLst/>
          </a:prstGeom>
          <a:solidFill>
            <a:srgbClr val="FF0000">
              <a:alpha val="15000"/>
            </a:srgbClr>
          </a:solidFill>
        </p:spPr>
      </p:pic>
      <p:pic>
        <p:nvPicPr>
          <p:cNvPr id="88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QGP)})^n \rangle_c&#10;= \langle (\delta N_p^{\rm (exp)})^n \rangle_c&#10;- \langle N_p^{\rm (2nd)} \rangle&#10;\end{align*}&lt;/body&gt;&#10;  &lt;fcolor&gt;FF000000&lt;/fcolor&gt;&#10;  &lt;bcolor&gt;FFFFFFFF&lt;/bcolor&gt;&#10;  &lt;transparent&gt;True&lt;/transparent&gt;&#10;  &lt;resolution&gt;1800&lt;/resolution&gt;&#10;  &lt;imageh&gt;330&lt;/imageh&gt;&#10;  &lt;imagew&gt;4513&lt;/imagew&gt;&#10;  &lt;scale&gt;50&lt;/scale&gt;&#10;  &lt;cursor&gt;10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1" y="5733256"/>
            <a:ext cx="5699839" cy="416784"/>
          </a:xfrm>
          <a:prstGeom prst="rect">
            <a:avLst/>
          </a:prstGeom>
        </p:spPr>
      </p:pic>
      <p:sp>
        <p:nvSpPr>
          <p:cNvPr id="90" name="正方形/長方形 89"/>
          <p:cNvSpPr/>
          <p:nvPr/>
        </p:nvSpPr>
        <p:spPr>
          <a:xfrm>
            <a:off x="5256647" y="1844823"/>
            <a:ext cx="950734" cy="2186643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652120" y="4235741"/>
            <a:ext cx="3488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STAR, PRC79,034909(2009)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876256" y="116632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MK+, in preparation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323528" y="404664"/>
            <a:ext cx="8424936" cy="2549897"/>
            <a:chOff x="323528" y="2895327"/>
            <a:chExt cx="8424936" cy="2549897"/>
          </a:xfrm>
        </p:grpSpPr>
        <p:sp>
          <p:nvSpPr>
            <p:cNvPr id="10" name="角丸四角形 9"/>
            <p:cNvSpPr/>
            <p:nvPr/>
          </p:nvSpPr>
          <p:spPr>
            <a:xfrm>
              <a:off x="323528" y="2895327"/>
              <a:ext cx="8424936" cy="2549897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049125" y="2924944"/>
              <a:ext cx="7007175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5400" dirty="0" smtClean="0"/>
                <a:t>Time Evolution of </a:t>
              </a:r>
            </a:p>
            <a:p>
              <a:pPr algn="ctr"/>
              <a:r>
                <a:rPr kumimoji="1" lang="en-US" altLang="ja-JP" sz="5400" dirty="0" smtClean="0"/>
                <a:t>Higher Order </a:t>
              </a:r>
              <a:r>
                <a:rPr kumimoji="1" lang="en-US" altLang="ja-JP" sz="5400" dirty="0" err="1" smtClean="0"/>
                <a:t>Cumulants</a:t>
              </a:r>
              <a:endParaRPr kumimoji="1" lang="ja-JP" altLang="en-US" sz="54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163326" y="4871481"/>
              <a:ext cx="27787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2060"/>
                  </a:solidFill>
                </a:rPr>
                <a:t>MK, et al., in preparation</a:t>
              </a:r>
              <a:endParaRPr kumimoji="1" lang="ja-JP" altLang="en-US" sz="20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7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79302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1597"/>
            <a:ext cx="6120680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4209715" y="4938438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923928" y="477521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82008" y="46365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468576" y="447463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37756" y="426650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69125" y="3703138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76488" y="333704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364430" y="2907219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2785483" y="3734161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95836" y="402794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013735" y="3999749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79115" y="34236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2566966" y="3156231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2267744" y="2960140"/>
            <a:ext cx="1296144" cy="2983825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447764" y="3002584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391980" y="3168036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2267744" y="2847621"/>
            <a:ext cx="2232248" cy="1620751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2915816" y="3703138"/>
            <a:ext cx="668273" cy="45562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flipH="1">
            <a:off x="2563695" y="4775216"/>
            <a:ext cx="640153" cy="45562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899592" y="842027"/>
            <a:ext cx="7128792" cy="17948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5331348" y="1643609"/>
            <a:ext cx="1739313" cy="811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1973673" y="1643609"/>
            <a:ext cx="2315377" cy="811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118922" y="1643609"/>
            <a:ext cx="2052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Left</a:t>
            </a:r>
          </a:p>
          <a:p>
            <a:pPr algn="ctr"/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(suppression)</a:t>
            </a:r>
            <a:endParaRPr kumimoji="1" lang="en-US" altLang="ja-JP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87624" y="1052736"/>
            <a:ext cx="666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How does               behave as a function of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?</a:t>
            </a:r>
            <a:endParaRPr kumimoji="1" lang="ja-JP" altLang="en-US" sz="24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740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31" y="1086260"/>
            <a:ext cx="1042193" cy="446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4" name="テキスト ボックス 43"/>
          <p:cNvSpPr txBox="1"/>
          <p:nvPr/>
        </p:nvSpPr>
        <p:spPr>
          <a:xfrm>
            <a:off x="5409011" y="1624013"/>
            <a:ext cx="1572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Right</a:t>
            </a:r>
          </a:p>
          <a:p>
            <a:pPr algn="ctr"/>
            <a:r>
              <a:rPr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3">
                    <a:lumMod val="50000"/>
                  </a:schemeClr>
                </a:solidFill>
              </a:rPr>
              <a:t>hadronic</a:t>
            </a:r>
            <a:r>
              <a:rPr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617276" y="178762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or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6321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4572000" y="3356992"/>
            <a:ext cx="3600400" cy="1368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1259632" y="3356992"/>
            <a:ext cx="3168352" cy="1368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907704" y="980728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57694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Stochastic Diffusion Equation  </a:t>
            </a:r>
            <a:endParaRPr kumimoji="1" lang="ja-JP" altLang="en-US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j = - D \partial_\eta n + \xi&#10;\end{align*}&lt;/body&gt;&#10;  &lt;fcolor&gt;FF000000&lt;/fcolor&gt;&#10;  &lt;bcolor&gt;FFFFFFFF&lt;/bcolor&gt;&#10;  &lt;transparent&gt;True&lt;/transparent&gt;&#10;  &lt;resolution&gt;1800&lt;/resolution&gt;&#10;  &lt;imageh&gt;253&lt;/imageh&gt;&#10;  &lt;imagew&gt;1677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04047"/>
            <a:ext cx="3162311" cy="477081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1"/>
            <a:ext cx="4859437" cy="599651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-\partial_\eta j&#10;\end{align*}&lt;/body&gt;&#10;  &lt;fcolor&gt;FF000000&lt;/fcolor&gt;&#10;  &lt;bcolor&gt;FFFFFFFF&lt;/bcolor&gt;&#10;  &lt;transparent&gt;True&lt;/transparent&gt;&#10;  &lt;resolution&gt;1800&lt;/resolution&gt;&#10;  &lt;imageh&gt;253&lt;/imageh&gt;&#10;  &lt;imagew&gt;1274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620" y="4098423"/>
            <a:ext cx="2402376" cy="477081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547664" y="3450351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Conservation Law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580112" y="3492742"/>
            <a:ext cx="1616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Fick’s Law</a:t>
            </a:r>
            <a:endParaRPr kumimoji="1" lang="ja-JP" altLang="en-US" sz="2400" dirty="0"/>
          </a:p>
        </p:txBody>
      </p:sp>
      <p:sp>
        <p:nvSpPr>
          <p:cNvPr id="25" name="下矢印 24"/>
          <p:cNvSpPr/>
          <p:nvPr/>
        </p:nvSpPr>
        <p:spPr>
          <a:xfrm flipV="1">
            <a:off x="4049390" y="2132856"/>
            <a:ext cx="1008112" cy="100811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07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/>
          <p:cNvSpPr/>
          <p:nvPr/>
        </p:nvSpPr>
        <p:spPr>
          <a:xfrm>
            <a:off x="1259632" y="5538274"/>
            <a:ext cx="6336704" cy="10081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57694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Stochastic Diffusion Equation  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79" y="3934860"/>
            <a:ext cx="2524125" cy="66780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chi_2 : {\rm susceptibility}&#10;\end{align*}&lt;/body&gt;&#10;  &lt;fcolor&gt;FF000000&lt;/fcolor&gt;&#10;  &lt;bcolor&gt;FFFFFFFF&lt;/bcolor&gt;&#10;  &lt;transparent&gt;True&lt;/transparent&gt;&#10;  &lt;resolution&gt;1800&lt;/resolution&gt;&#10;  &lt;imageh&gt;224&lt;/imageh&gt;&#10;  &lt;imagew&gt;1890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26" y="4704102"/>
            <a:ext cx="2000253" cy="23706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79512" y="2204864"/>
            <a:ext cx="274145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Stochastic force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2852936"/>
            <a:ext cx="28488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correlation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n-US" altLang="ja-JP" sz="2000" dirty="0" smtClean="0"/>
              <a:t>      (hydrodynamics)</a:t>
            </a:r>
            <a:endParaRPr kumimoji="1" lang="ja-JP" altLang="en-US" sz="20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xi(\eta_1,\tau_1)\xi(\eta_2,\tau_2) \rangle&#10;\sim \delta(\eta_1-\eta_2) \delta(\tau_1-\tau_2)&#10;\end{align*}&lt;/body&gt;&#10;  &lt;fcolor&gt;FF000000&lt;/fcolor&gt;&#10;  &lt;bcolor&gt;FFFFFFFF&lt;/bcolor&gt;&#10;  &lt;transparent&gt;True&lt;/transparent&gt;&#10;  &lt;resolution&gt;1800&lt;/resolution&gt;&#10;  &lt;imageh&gt;249&lt;/imageh&gt;&#10;  &lt;imagew&gt;4382&lt;/imagew&gt;&#10;  &lt;scale&gt;50&lt;/scale&gt;&#10;  &lt;cursor&gt;1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61519"/>
            <a:ext cx="5328592" cy="30278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39552" y="3789040"/>
            <a:ext cx="2706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Equilibrium </a:t>
            </a:r>
            <a:r>
              <a:rPr lang="en-US" altLang="ja-JP" sz="2400" dirty="0" err="1" smtClean="0"/>
              <a:t>fluc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17" name="左中かっこ 16"/>
          <p:cNvSpPr/>
          <p:nvPr/>
        </p:nvSpPr>
        <p:spPr>
          <a:xfrm>
            <a:off x="179512" y="2852936"/>
            <a:ext cx="288032" cy="1440160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3720719" y="4941168"/>
            <a:ext cx="1427345" cy="52509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 \to \infty&#10;\end{align*}&lt;/body&gt;&#10;  &lt;fcolor&gt;FF000000&lt;/fcolor&gt;&#10;  &lt;bcolor&gt;FFFFFFFF&lt;/bcolor&gt;&#10;  &lt;transparent&gt;True&lt;/transparent&gt;&#10;  &lt;resolution&gt;1800&lt;/resolution&gt;&#10;  &lt;imageh&gt;159&lt;/imageh&gt;&#10;  &lt;imagew&gt;70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4221088"/>
            <a:ext cx="540060" cy="121628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(t)^2 \rangle&#10;\longrightarrow \chi_2 \Delta \eta&#10;\end{align*}&lt;/body&gt;&#10;  &lt;fcolor&gt;FF000000&lt;/fcolor&gt;&#10;  &lt;bcolor&gt;FFFFFFFF&lt;/bcolor&gt;&#10;  &lt;transparent&gt;True&lt;/transparent&gt;&#10;  &lt;resolution&gt;1800&lt;/resolution&gt;&#10;  &lt;imageh&gt;281&lt;/imageh&gt;&#10;  &lt;imagew&gt;2017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679" y="3811886"/>
            <a:ext cx="2789704" cy="388650"/>
          </a:xfrm>
          <a:prstGeom prst="rect">
            <a:avLst/>
          </a:prstGeom>
        </p:spPr>
      </p:pic>
      <p:sp>
        <p:nvSpPr>
          <p:cNvPr id="22" name="角丸四角形 21"/>
          <p:cNvSpPr/>
          <p:nvPr/>
        </p:nvSpPr>
        <p:spPr>
          <a:xfrm>
            <a:off x="1907704" y="980728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1"/>
            <a:ext cx="4859437" cy="599651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\xi(k_1,\tau_1)\xi(k_2,\tau_2) \rangle&#10;= \frac{2\chi_2}{D} \delta(k_1+k_2) \delta(\tau_1-\tau_2)&#10;\end{align*}&lt;/body&gt;&#10;  &lt;fcolor&gt;FF000000&lt;/fcolor&gt;&#10;  &lt;bcolor&gt;FFFFFFFF&lt;/bcolor&gt;&#10;  &lt;transparent&gt;True&lt;/transparent&gt;&#10;  &lt;resolution&gt;1800&lt;/resolution&gt;&#10;  &lt;imageh&gt;505&lt;/imageh&gt;&#10;  &lt;imagew&gt;4858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77" y="5754298"/>
            <a:ext cx="5907418" cy="61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1021076" y="2276872"/>
            <a:ext cx="5135100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8" y="3284984"/>
            <a:ext cx="483482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236784" cy="584775"/>
          </a:xfrm>
        </p:spPr>
        <p:txBody>
          <a:bodyPr/>
          <a:lstStyle/>
          <a:p>
            <a:r>
              <a:rPr kumimoji="1" lang="en-US" altLang="ja-JP" dirty="0" smtClean="0"/>
              <a:t> Time Evolution  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79" y="3669126"/>
            <a:ext cx="2524125" cy="66780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39552" y="1023119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/>
              <a:t>I</a:t>
            </a:r>
            <a:r>
              <a:rPr lang="en-US" altLang="ja-JP" sz="2400" dirty="0" smtClean="0"/>
              <a:t>nitial condition: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(\eta_1,0) \delta n(\eta_2,0) \rangle&#10;= \sigma_2 \delta( \eta_1-\eta_2)&#10;\end{align*}&lt;/body&gt;&#10;  &lt;fcolor&gt;FF000000&lt;/fcolor&gt;&#10;  &lt;bcolor&gt;FFFFFFFF&lt;/bcolor&gt;&#10;  &lt;transparent&gt;True&lt;/transparent&gt;&#10;  &lt;resolution&gt;1800&lt;/resolution&gt;&#10;  &lt;imageh&gt;249&lt;/imageh&gt;&#10;  &lt;imagew&gt;3684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80" y="1144384"/>
            <a:ext cx="4042916" cy="27325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9552" y="1527175"/>
            <a:ext cx="377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Translational invariance</a:t>
            </a:r>
            <a:endParaRPr kumimoji="1" lang="ja-JP" altLang="en-US" sz="2400" dirty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F_2(X)&#10;\end{align*}&lt;/body&gt;&#10;  &lt;fcolor&gt;FF000000&lt;/fcolor&gt;&#10;  &lt;bcolor&gt;FFFFFFFF&lt;/bcolor&gt;&#10;  &lt;transparent&gt;True&lt;/transparent&gt;&#10;  &lt;resolution&gt;1800&lt;/resolution&gt;&#10;  &lt;imageh&gt;249&lt;/imageh&gt;&#10;  &lt;imagew&gt;65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280" y="4653541"/>
            <a:ext cx="696383" cy="263525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(\tau)^2\rangle = &#10;\sigma_2 F_2(X)&#10;+ \chi_2 (1-F_2(X))&#10;\end{align*}&lt;/body&gt;&#10;  &lt;fcolor&gt;FF000000&lt;/fcolor&gt;&#10;  &lt;bcolor&gt;FFFFFFFF&lt;/bcolor&gt;&#10;  &lt;transparent&gt;True&lt;/transparent&gt;&#10;  &lt;resolution&gt;1800&lt;/resolution&gt;&#10;  &lt;imageh&gt;281&lt;/imageh&gt;&#10;  &lt;imagew&gt;4064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00" y="2492895"/>
            <a:ext cx="4551312" cy="314695"/>
          </a:xfrm>
          <a:prstGeom prst="rect">
            <a:avLst/>
          </a:prstGeom>
        </p:spPr>
      </p:pic>
      <p:sp>
        <p:nvSpPr>
          <p:cNvPr id="17" name="左中かっこ 16"/>
          <p:cNvSpPr/>
          <p:nvPr/>
        </p:nvSpPr>
        <p:spPr>
          <a:xfrm>
            <a:off x="179512" y="1052736"/>
            <a:ext cx="288032" cy="936104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X \sim \sqrt{t}&#10;\end{align*}&lt;/body&gt;&#10;  &lt;fcolor&gt;FF000000&lt;/fcolor&gt;&#10;  &lt;bcolor&gt;FFFFFFFF&lt;/bcolor&gt;&#10;  &lt;transparent&gt;True&lt;/transparent&gt;&#10;  &lt;resolution&gt;1800&lt;/resolution&gt;&#10;  &lt;imageh&gt;249&lt;/imageh&gt;&#10;  &lt;imagew&gt;84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477843"/>
            <a:ext cx="898524" cy="2635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右矢印 18"/>
          <p:cNvSpPr/>
          <p:nvPr/>
        </p:nvSpPr>
        <p:spPr>
          <a:xfrm>
            <a:off x="611560" y="2492896"/>
            <a:ext cx="360040" cy="4320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03594" y="285293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2699792" y="2852936"/>
            <a:ext cx="10081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067944" y="2852936"/>
            <a:ext cx="177766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306600" y="284364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56176" y="219998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Shuryak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Stephanov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2001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20" name="角丸四角形吹き出し 19"/>
          <p:cNvSpPr/>
          <p:nvPr/>
        </p:nvSpPr>
        <p:spPr>
          <a:xfrm>
            <a:off x="1551074" y="3309086"/>
            <a:ext cx="932694" cy="432048"/>
          </a:xfrm>
          <a:prstGeom prst="wedgeRoundRectCallout">
            <a:avLst>
              <a:gd name="adj1" fmla="val -95666"/>
              <a:gd name="adj2" fmla="val -1794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角丸四角形吹き出し 21"/>
          <p:cNvSpPr/>
          <p:nvPr/>
        </p:nvSpPr>
        <p:spPr>
          <a:xfrm>
            <a:off x="5220072" y="6021288"/>
            <a:ext cx="1512168" cy="504056"/>
          </a:xfrm>
          <a:prstGeom prst="wedgeRoundRectCallout">
            <a:avLst>
              <a:gd name="adj1" fmla="val -69692"/>
              <a:gd name="adj2" fmla="val -1877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X = \frac{2\sqrt{D \tau}}{\Delta\eta}&#10;\end{align*}&lt;/body&gt;&#10;  &lt;fcolor&gt;FF000000&lt;/fcolor&gt;&#10;  &lt;bcolor&gt;FFFFFFFF&lt;/bcolor&gt;&#10;  &lt;transparent&gt;True&lt;/transparent&gt;&#10;  &lt;resolution&gt;1800&lt;/resolution&gt;&#10;  &lt;imageh&gt;615&lt;/imageh&gt;&#10;  &lt;imagew&gt;1264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79" y="2708920"/>
            <a:ext cx="1644485" cy="800126"/>
          </a:xfrm>
          <a:prstGeom prst="rect">
            <a:avLst/>
          </a:prstGeom>
        </p:spPr>
      </p:pic>
      <p:grpSp>
        <p:nvGrpSpPr>
          <p:cNvPr id="24" name="グループ化 23"/>
          <p:cNvGrpSpPr/>
          <p:nvPr/>
        </p:nvGrpSpPr>
        <p:grpSpPr>
          <a:xfrm>
            <a:off x="6819470" y="4430173"/>
            <a:ext cx="2222945" cy="2296619"/>
            <a:chOff x="755576" y="1714241"/>
            <a:chExt cx="3483121" cy="4073015"/>
          </a:xfrm>
        </p:grpSpPr>
        <p:sp>
          <p:nvSpPr>
            <p:cNvPr id="27" name="正方形/長方形 26"/>
            <p:cNvSpPr/>
            <p:nvPr/>
          </p:nvSpPr>
          <p:spPr>
            <a:xfrm>
              <a:off x="755576" y="3933056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30000"/>
                  </a:srgbClr>
                </a:gs>
                <a:gs pos="100000">
                  <a:srgbClr val="00B0F0">
                    <a:alpha val="30000"/>
                  </a:srgbClr>
                </a:gs>
              </a:gsLst>
              <a:lin ang="135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760477" y="1714241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30000"/>
                  </a:srgbClr>
                </a:gs>
                <a:gs pos="100000">
                  <a:srgbClr val="FA5D06">
                    <a:alpha val="30000"/>
                  </a:srgbClr>
                </a:gs>
              </a:gsLst>
              <a:lin ang="27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2475725" y="329468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3347864" y="338263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3607833" y="3173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1223616" y="316663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3491880" y="23474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1640419" y="263506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1994403" y="24424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1115616" y="210703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3203824" y="2957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2027035" y="306521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3955873" y="195829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1701045" y="322063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3715833" y="261577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2608457" y="281922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2427957" y="22995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899592" y="242720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2718116" y="244492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2679702" y="203753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1588266" y="1924333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3160578" y="256177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4067944" y="2390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3955873" y="328715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946728" y="187033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2209154" y="2718911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892728" y="328581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2879824" y="333829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2242273" y="17788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2250076" y="20176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1475656" y="237775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3347864" y="20139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2048403" y="548121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3810575" y="541159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3217605" y="470935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1563801" y="51202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3271605" y="481127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1498657" y="5018448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2663398" y="408498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1221599" y="42264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3691743" y="535759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982958" y="533054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3845277" y="416582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935584" y="522254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3325605" y="468513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2159693" y="55418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2526624" y="4075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1223217" y="43661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2597594" y="414010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2172025" y="47007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2691580" y="488515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2616354" y="49931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3899277" y="429905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/>
          </p:nvSpPr>
          <p:spPr>
            <a:xfrm>
              <a:off x="3798327" y="53035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/>
          </p:nvSpPr>
          <p:spPr>
            <a:xfrm>
              <a:off x="1455801" y="51126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2583725" y="487424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/>
          </p:nvSpPr>
          <p:spPr>
            <a:xfrm>
              <a:off x="873395" y="53265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/>
          </p:nvSpPr>
          <p:spPr>
            <a:xfrm>
              <a:off x="2155552" y="542721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円/楕円 84"/>
            <p:cNvSpPr/>
            <p:nvPr/>
          </p:nvSpPr>
          <p:spPr>
            <a:xfrm>
              <a:off x="2101154" y="464670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円/楕円 85"/>
            <p:cNvSpPr/>
            <p:nvPr/>
          </p:nvSpPr>
          <p:spPr>
            <a:xfrm>
              <a:off x="2114880" y="477752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円/楕円 86"/>
            <p:cNvSpPr/>
            <p:nvPr/>
          </p:nvSpPr>
          <p:spPr>
            <a:xfrm>
              <a:off x="1331217" y="431674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/>
          </p:nvSpPr>
          <p:spPr>
            <a:xfrm>
              <a:off x="3774583" y="427382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/>
          </p:nvSpPr>
          <p:spPr>
            <a:xfrm>
              <a:off x="3743944" y="4131072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/>
          </p:nvSpPr>
          <p:spPr>
            <a:xfrm>
              <a:off x="2015752" y="4599160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/>
          </p:nvSpPr>
          <p:spPr>
            <a:xfrm>
              <a:off x="2483768" y="3987056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2015752" y="5373216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2519808" y="4802407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/>
          </p:nvSpPr>
          <p:spPr>
            <a:xfrm>
              <a:off x="3648575" y="5231225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/>
          </p:nvSpPr>
          <p:spPr>
            <a:xfrm>
              <a:off x="827584" y="5175224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/>
          </p:nvSpPr>
          <p:spPr>
            <a:xfrm>
              <a:off x="3156693" y="462105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円/楕円 96"/>
            <p:cNvSpPr/>
            <p:nvPr/>
          </p:nvSpPr>
          <p:spPr>
            <a:xfrm>
              <a:off x="1403648" y="4959200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1151656" y="418449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1907704" y="2221702"/>
              <a:ext cx="1150392" cy="786639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1907704" y="4419104"/>
              <a:ext cx="1150392" cy="786639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下矢印 100"/>
            <p:cNvSpPr/>
            <p:nvPr/>
          </p:nvSpPr>
          <p:spPr>
            <a:xfrm>
              <a:off x="1809045" y="3490637"/>
              <a:ext cx="1347648" cy="5144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05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0" y="3284984"/>
            <a:ext cx="4838357" cy="338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1021076" y="2276872"/>
            <a:ext cx="5135100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86852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i="1" dirty="0" smtClean="0">
                <a:latin typeface="Symbol" pitchFamily="18" charset="2"/>
              </a:rPr>
              <a:t>h</a:t>
            </a:r>
            <a:r>
              <a:rPr lang="en-US" altLang="ja-JP" dirty="0" smtClean="0"/>
              <a:t> Dependence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79" y="3669126"/>
            <a:ext cx="2524125" cy="66780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39552" y="1023119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/>
              <a:t>I</a:t>
            </a:r>
            <a:r>
              <a:rPr lang="en-US" altLang="ja-JP" sz="2400" dirty="0" smtClean="0"/>
              <a:t>nitial condition: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(\eta_1,0) \delta n(\eta_2,0) \rangle&#10;= \sigma_2 \delta( \eta_1-\eta_2)&#10;\end{align*}&lt;/body&gt;&#10;  &lt;fcolor&gt;FF000000&lt;/fcolor&gt;&#10;  &lt;bcolor&gt;FFFFFFFF&lt;/bcolor&gt;&#10;  &lt;transparent&gt;True&lt;/transparent&gt;&#10;  &lt;resolution&gt;1800&lt;/resolution&gt;&#10;  &lt;imageh&gt;249&lt;/imageh&gt;&#10;  &lt;imagew&gt;3684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80" y="1144384"/>
            <a:ext cx="4042916" cy="27325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9552" y="1527175"/>
            <a:ext cx="377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Translational invariance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(\tau)^2\rangle = &#10;\sigma_2 F_2(X)&#10;+ \chi_2 (1-F_2(X))&#10;\end{align*}&lt;/body&gt;&#10;  &lt;fcolor&gt;FF000000&lt;/fcolor&gt;&#10;  &lt;bcolor&gt;FFFFFFFF&lt;/bcolor&gt;&#10;  &lt;transparent&gt;True&lt;/transparent&gt;&#10;  &lt;resolution&gt;1800&lt;/resolution&gt;&#10;  &lt;imageh&gt;281&lt;/imageh&gt;&#10;  &lt;imagew&gt;4064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00" y="2492895"/>
            <a:ext cx="4551312" cy="314695"/>
          </a:xfrm>
          <a:prstGeom prst="rect">
            <a:avLst/>
          </a:prstGeom>
        </p:spPr>
      </p:pic>
      <p:sp>
        <p:nvSpPr>
          <p:cNvPr id="17" name="左中かっこ 16"/>
          <p:cNvSpPr/>
          <p:nvPr/>
        </p:nvSpPr>
        <p:spPr>
          <a:xfrm>
            <a:off x="179512" y="1052736"/>
            <a:ext cx="288032" cy="936104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611560" y="2492896"/>
            <a:ext cx="360040" cy="4320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03594" y="285293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2699792" y="2852936"/>
            <a:ext cx="10081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067944" y="2852936"/>
            <a:ext cx="177766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306600" y="284364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1/X \sim \Delta \eta&#10;\end{align*}&lt;/body&gt;&#10;  &lt;fcolor&gt;FF000000&lt;/fcolor&gt;&#10;  &lt;bcolor&gt;FFFFFFFF&lt;/bcolor&gt;&#10;  &lt;transparent&gt;True&lt;/transparent&gt;&#10;  &lt;resolution&gt;1800&lt;/resolution&gt;&#10;  &lt;imageh&gt;250&lt;/imageh&gt;&#10;  &lt;imagew&gt;111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723" y="6477843"/>
            <a:ext cx="1182157" cy="26458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角丸四角形吹き出し 27"/>
          <p:cNvSpPr/>
          <p:nvPr/>
        </p:nvSpPr>
        <p:spPr>
          <a:xfrm>
            <a:off x="1331640" y="3356992"/>
            <a:ext cx="1512168" cy="504056"/>
          </a:xfrm>
          <a:prstGeom prst="wedgeRoundRectCallout">
            <a:avLst>
              <a:gd name="adj1" fmla="val -69692"/>
              <a:gd name="adj2" fmla="val -1877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3158819" y="5805264"/>
            <a:ext cx="932694" cy="432048"/>
          </a:xfrm>
          <a:prstGeom prst="wedgeRoundRectCallout">
            <a:avLst>
              <a:gd name="adj1" fmla="val 118113"/>
              <a:gd name="adj2" fmla="val 3202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56176" y="219998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Shuryak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Stephanov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2001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X = \frac{2\sqrt{D \tau}}{\Delta\eta}&#10;\end{align*}&lt;/body&gt;&#10;  &lt;fcolor&gt;FF000000&lt;/fcolor&gt;&#10;  &lt;bcolor&gt;FFFFFFFF&lt;/bcolor&gt;&#10;  &lt;transparent&gt;True&lt;/transparent&gt;&#10;  &lt;resolution&gt;1800&lt;/resolution&gt;&#10;  &lt;imageh&gt;615&lt;/imageh&gt;&#10;  &lt;imagew&gt;1264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79" y="2708920"/>
            <a:ext cx="1644485" cy="800126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1-F_2(X)&#10;\end{align*}&lt;/body&gt;&#10;  &lt;fcolor&gt;FF000000&lt;/fcolor&gt;&#10;  &lt;bcolor&gt;FFFFFFFF&lt;/bcolor&gt;&#10;  &lt;transparent&gt;True&lt;/transparent&gt;&#10;  &lt;resolution&gt;1800&lt;/resolution&gt;&#10;  &lt;imageh&gt;249&lt;/imageh&gt;&#10;  &lt;imagew&gt;1073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2014" y="4653541"/>
            <a:ext cx="1135591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0" y="3284984"/>
            <a:ext cx="4838357" cy="338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1021076" y="2276872"/>
            <a:ext cx="5135100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86852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i="1" dirty="0" smtClean="0">
                <a:latin typeface="Symbol" pitchFamily="18" charset="2"/>
              </a:rPr>
              <a:t>h</a:t>
            </a:r>
            <a:r>
              <a:rPr lang="en-US" altLang="ja-JP" dirty="0" smtClean="0"/>
              <a:t> Dependence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79" y="3669126"/>
            <a:ext cx="2524125" cy="66780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39552" y="1023119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/>
              <a:t>I</a:t>
            </a:r>
            <a:r>
              <a:rPr lang="en-US" altLang="ja-JP" sz="2400" dirty="0" smtClean="0"/>
              <a:t>nitial condition: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(\eta_1,0) \delta n(\eta_2,0) \rangle&#10;= \sigma_2 \delta( \eta_1-\eta_2)&#10;\end{align*}&lt;/body&gt;&#10;  &lt;fcolor&gt;FF000000&lt;/fcolor&gt;&#10;  &lt;bcolor&gt;FFFFFFFF&lt;/bcolor&gt;&#10;  &lt;transparent&gt;True&lt;/transparent&gt;&#10;  &lt;resolution&gt;1800&lt;/resolution&gt;&#10;  &lt;imageh&gt;249&lt;/imageh&gt;&#10;  &lt;imagew&gt;3684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80" y="1144384"/>
            <a:ext cx="4042916" cy="27325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9552" y="1527175"/>
            <a:ext cx="377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Translational invariance</a:t>
            </a:r>
            <a:endParaRPr kumimoji="1" lang="ja-JP" altLang="en-US" sz="2400" dirty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F_2(X)&#10;\end{align*}&lt;/body&gt;&#10;  &lt;fcolor&gt;FF000000&lt;/fcolor&gt;&#10;  &lt;bcolor&gt;FFFFFFFF&lt;/bcolor&gt;&#10;  &lt;transparent&gt;True&lt;/transparent&gt;&#10;  &lt;resolution&gt;1800&lt;/resolution&gt;&#10;  &lt;imageh&gt;249&lt;/imageh&gt;&#10;  &lt;imagew&gt;65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280" y="4653541"/>
            <a:ext cx="696383" cy="263525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(\tau)^2\rangle = &#10;\sigma_2 F_2(X)&#10;+ \chi_2 (1-F_2(X))&#10;\end{align*}&lt;/body&gt;&#10;  &lt;fcolor&gt;FF000000&lt;/fcolor&gt;&#10;  &lt;bcolor&gt;FFFFFFFF&lt;/bcolor&gt;&#10;  &lt;transparent&gt;True&lt;/transparent&gt;&#10;  &lt;resolution&gt;1800&lt;/resolution&gt;&#10;  &lt;imageh&gt;281&lt;/imageh&gt;&#10;  &lt;imagew&gt;4064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00" y="2492895"/>
            <a:ext cx="4551312" cy="314695"/>
          </a:xfrm>
          <a:prstGeom prst="rect">
            <a:avLst/>
          </a:prstGeom>
        </p:spPr>
      </p:pic>
      <p:sp>
        <p:nvSpPr>
          <p:cNvPr id="17" name="左中かっこ 16"/>
          <p:cNvSpPr/>
          <p:nvPr/>
        </p:nvSpPr>
        <p:spPr>
          <a:xfrm>
            <a:off x="179512" y="1052736"/>
            <a:ext cx="288032" cy="936104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611560" y="2492896"/>
            <a:ext cx="360040" cy="4320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03594" y="285293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2699792" y="2852936"/>
            <a:ext cx="10081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067944" y="2852936"/>
            <a:ext cx="177766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306600" y="284364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1/X \sim \Delta \eta&#10;\end{align*}&lt;/body&gt;&#10;  &lt;fcolor&gt;FF000000&lt;/fcolor&gt;&#10;  &lt;bcolor&gt;FFFFFFFF&lt;/bcolor&gt;&#10;  &lt;transparent&gt;True&lt;/transparent&gt;&#10;  &lt;resolution&gt;1800&lt;/resolution&gt;&#10;  &lt;imageh&gt;250&lt;/imageh&gt;&#10;  &lt;imagew&gt;111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723" y="6477843"/>
            <a:ext cx="1182157" cy="26458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3"/>
          <a:stretch/>
        </p:blipFill>
        <p:spPr bwMode="auto">
          <a:xfrm>
            <a:off x="5462941" y="3645024"/>
            <a:ext cx="3645564" cy="292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^2 \rangle ~ {\rm  at  LHC}&#10;\end{align*}&lt;/body&gt;&#10;  &lt;fcolor&gt;FF000000&lt;/fcolor&gt;&#10;  &lt;bcolor&gt;FFFFFFFF&lt;/bcolor&gt;&#10;  &lt;transparent&gt;True&lt;/transparent&gt;&#10;  &lt;resolution&gt;1800&lt;/resolution&gt;&#10;  &lt;imageh&gt;281&lt;/imageh&gt;&#10;  &lt;imagew&gt;1408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365104"/>
            <a:ext cx="1983764" cy="3959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7" name="左右矢印 26"/>
          <p:cNvSpPr/>
          <p:nvPr/>
        </p:nvSpPr>
        <p:spPr>
          <a:xfrm>
            <a:off x="4572000" y="4581128"/>
            <a:ext cx="1152128" cy="864096"/>
          </a:xfrm>
          <a:prstGeom prst="leftRightArrow">
            <a:avLst>
              <a:gd name="adj1" fmla="val 50000"/>
              <a:gd name="adj2" fmla="val 4238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吹き出し 27"/>
          <p:cNvSpPr/>
          <p:nvPr/>
        </p:nvSpPr>
        <p:spPr>
          <a:xfrm>
            <a:off x="1331640" y="3356992"/>
            <a:ext cx="1512168" cy="504056"/>
          </a:xfrm>
          <a:prstGeom prst="wedgeRoundRectCallout">
            <a:avLst>
              <a:gd name="adj1" fmla="val -69692"/>
              <a:gd name="adj2" fmla="val -1877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3158819" y="5805264"/>
            <a:ext cx="932694" cy="432048"/>
          </a:xfrm>
          <a:prstGeom prst="wedgeRoundRectCallout">
            <a:avLst>
              <a:gd name="adj1" fmla="val 118113"/>
              <a:gd name="adj2" fmla="val 3202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56176" y="219998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Shuryak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Stephanov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2001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X = \frac{2\sqrt{D \tau}}{\Delta\eta}&#10;\end{align*}&lt;/body&gt;&#10;  &lt;fcolor&gt;FF000000&lt;/fcolor&gt;&#10;  &lt;bcolor&gt;FFFFFFFF&lt;/bcolor&gt;&#10;  &lt;transparent&gt;True&lt;/transparent&gt;&#10;  &lt;resolution&gt;1800&lt;/resolution&gt;&#10;  &lt;imageh&gt;615&lt;/imageh&gt;&#10;  &lt;imagew&gt;1264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79" y="2708920"/>
            <a:ext cx="1644485" cy="80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73" y="1071099"/>
            <a:ext cx="3911040" cy="260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610049" cy="584775"/>
          </a:xfrm>
        </p:spPr>
        <p:txBody>
          <a:bodyPr/>
          <a:lstStyle/>
          <a:p>
            <a:r>
              <a:rPr kumimoji="1" lang="en-US" altLang="ja-JP" dirty="0" smtClean="0"/>
              <a:t> Conserved Charges : Theoretical Advantage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908720"/>
            <a:ext cx="5610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kumimoji="1" lang="en-US" altLang="ja-JP" sz="2800" dirty="0" smtClean="0"/>
              <a:t>Definite definition for operators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556792"/>
            <a:ext cx="3853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kumimoji="1" lang="en-US" altLang="ja-JP" sz="2400" dirty="0" smtClean="0"/>
              <a:t>as a </a:t>
            </a:r>
            <a:r>
              <a:rPr kumimoji="1" lang="en-US" altLang="ja-JP" sz="2400" dirty="0" err="1" smtClean="0"/>
              <a:t>Noether</a:t>
            </a:r>
            <a:r>
              <a:rPr kumimoji="1" lang="en-US" altLang="ja-JP" sz="2400" dirty="0" smtClean="0"/>
              <a:t> current</a:t>
            </a:r>
          </a:p>
          <a:p>
            <a:pPr marL="342900" indent="-342900">
              <a:buFontTx/>
              <a:buChar char="-"/>
            </a:pPr>
            <a:r>
              <a:rPr lang="en-US" altLang="ja-JP" sz="2400" dirty="0" smtClean="0"/>
              <a:t>calculable on any theory</a:t>
            </a:r>
            <a:endParaRPr kumimoji="1" lang="en-US" altLang="ja-JP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23728" y="2463279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ex: on the lattice</a:t>
            </a:r>
            <a:endParaRPr kumimoji="1" lang="ja-JP" altLang="en-US" sz="2400" dirty="0"/>
          </a:p>
        </p:txBody>
      </p:sp>
      <p:sp>
        <p:nvSpPr>
          <p:cNvPr id="11" name="右矢印 10"/>
          <p:cNvSpPr/>
          <p:nvPr/>
        </p:nvSpPr>
        <p:spPr>
          <a:xfrm>
            <a:off x="4549392" y="2514248"/>
            <a:ext cx="720080" cy="410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8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766596" cy="584775"/>
          </a:xfrm>
        </p:spPr>
        <p:txBody>
          <a:bodyPr/>
          <a:lstStyle/>
          <a:p>
            <a:r>
              <a:rPr kumimoji="1" lang="en-US" altLang="ja-JP" dirty="0" smtClean="0"/>
              <a:t> Non-Gaussian Stochastic Force?? 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3048976"/>
            <a:ext cx="28488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correlation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n-US" altLang="ja-JP" sz="2000" dirty="0" smtClean="0"/>
              <a:t>      (hydrodynamics)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4324078"/>
            <a:ext cx="2706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Equilibrium </a:t>
            </a:r>
            <a:r>
              <a:rPr lang="en-US" altLang="ja-JP" sz="2400" dirty="0" err="1" smtClean="0"/>
              <a:t>fluc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10" name="左中かっこ 9"/>
          <p:cNvSpPr/>
          <p:nvPr/>
        </p:nvSpPr>
        <p:spPr>
          <a:xfrm>
            <a:off x="179512" y="3048975"/>
            <a:ext cx="288032" cy="1828779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t \to \infty&#10;\end{align*}&lt;/body&gt;&#10;  &lt;fcolor&gt;FF000000&lt;/fcolor&gt;&#10;  &lt;bcolor&gt;FFFFFFFF&lt;/bcolor&gt;&#10;  &lt;transparent&gt;True&lt;/transparent&gt;&#10;  &lt;resolution&gt;1800&lt;/resolution&gt;&#10;  &lt;imageh&gt;159&lt;/imageh&gt;&#10;  &lt;imagew&gt;70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4756126"/>
            <a:ext cx="540060" cy="121628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sim \delta(\eta_1-\eta_2) &#10;\delta(\eta_2-\eta_3)&#10;\delta(\tau_1-\tau_2)&#10;\delta(\tau_2-\tau_3)&#10;\end{align*}&lt;/body&gt;&#10;  &lt;fcolor&gt;FF000000&lt;/fcolor&gt;&#10;  &lt;bcolor&gt;FFFFFFFF&lt;/bcolor&gt;&#10;  &lt;transparent&gt;True&lt;/transparent&gt;&#10;  &lt;resolution&gt;1800&lt;/resolution&gt;&#10;  &lt;imageh&gt;249&lt;/imageh&gt;&#10;  &lt;imagew&gt;4521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17661"/>
            <a:ext cx="5497619" cy="302789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79512" y="2256888"/>
            <a:ext cx="454162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Stochastif</a:t>
            </a:r>
            <a:r>
              <a:rPr kumimoji="1" lang="en-US" altLang="ja-JP" sz="2800" dirty="0" smtClean="0"/>
              <a:t> Force : </a:t>
            </a:r>
            <a:r>
              <a:rPr lang="en-US" altLang="ja-JP" sz="2800" dirty="0" smtClean="0"/>
              <a:t>3</a:t>
            </a:r>
            <a:r>
              <a:rPr kumimoji="1" lang="en-US" altLang="ja-JP" sz="2800" dirty="0" smtClean="0"/>
              <a:t>rd order</a:t>
            </a:r>
            <a:endParaRPr kumimoji="1" lang="ja-JP" altLang="en-US" sz="2800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(t)^3 \rangle&#10;\longrightarrow \chi_3 \Delta \eta&#10;\end{align*}&lt;/body&gt;&#10;  &lt;fcolor&gt;FF000000&lt;/fcolor&gt;&#10;  &lt;bcolor&gt;FFFFFFFF&lt;/bcolor&gt;&#10;  &lt;transparent&gt;True&lt;/transparent&gt;&#10;  &lt;resolution&gt;1800&lt;/resolution&gt;&#10;  &lt;imageh&gt;281&lt;/imageh&gt;&#10;  &lt;imagew&gt;201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679" y="4346924"/>
            <a:ext cx="2789704" cy="38865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chi_3 : {\rm third-moment}&#10;\end{align*}&lt;/body&gt;&#10;  &lt;fcolor&gt;FF000000&lt;/fcolor&gt;&#10;  &lt;bcolor&gt;FFFFFFFF&lt;/bcolor&gt;&#10;  &lt;transparent&gt;True&lt;/transparent&gt;&#10;  &lt;resolution&gt;1800&lt;/resolution&gt;&#10;  &lt;imageh&gt;223&lt;/imageh&gt;&#10;  &lt;imagew&gt;2177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857288"/>
            <a:ext cx="2303995" cy="236008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075630"/>
            <a:ext cx="2524125" cy="667808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xi(\eta_1,\tau_1)\xi(\eta_2,\tau_2) \xi(\eta_3,\tau_3)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2780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994" y="3130907"/>
            <a:ext cx="3380531" cy="302789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1907704" y="980728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1"/>
            <a:ext cx="4859437" cy="59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4832739" y="1001803"/>
            <a:ext cx="1728192" cy="756145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52165" cy="584775"/>
          </a:xfrm>
        </p:spPr>
        <p:txBody>
          <a:bodyPr/>
          <a:lstStyle/>
          <a:p>
            <a:r>
              <a:rPr kumimoji="1" lang="en-US" altLang="ja-JP" dirty="0" smtClean="0"/>
              <a:t> Caution!  </a:t>
            </a:r>
            <a:endParaRPr kumimoji="1" lang="ja-JP" altLang="en-US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\xi(k_1,\tau_1)\xi(k_2,\tau_2) \xi(k_3,\tau_3)\rangle&#10;= \frac{\chi_3}{\gamma} &#10;\frac{k_1^2+k_2^2+k_3^2}{k_1 k_2 k_3}&#10;\delta(k_1+k_2+k_3) &#10;\\&#10;\times\delta(\tau_1-\tau_2)&#10;\delta(\tau_2-\tau_3)&#10;\end{align*}&lt;/body&gt;&#10;  &lt;fcolor&gt;FF000000&lt;/fcolor&gt;&#10;  &lt;bcolor&gt;FFFFFFFF&lt;/bcolor&gt;&#10;  &lt;transparent&gt;True&lt;/transparent&gt;&#10;  &lt;resolution&gt;1800&lt;/resolution&gt;&#10;  &lt;imageh&gt;1018&lt;/imageh&gt;&#10;  &lt;imagew&gt;6524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5" y="1016671"/>
            <a:ext cx="7933305" cy="1237908"/>
          </a:xfrm>
          <a:prstGeom prst="rect">
            <a:avLst/>
          </a:prstGeom>
        </p:spPr>
      </p:pic>
      <p:sp>
        <p:nvSpPr>
          <p:cNvPr id="10" name="角丸四角形吹き出し 9"/>
          <p:cNvSpPr/>
          <p:nvPr/>
        </p:nvSpPr>
        <p:spPr>
          <a:xfrm>
            <a:off x="5927727" y="260648"/>
            <a:ext cx="2016224" cy="612648"/>
          </a:xfrm>
          <a:prstGeom prst="wedgeRoundRectCallout">
            <a:avLst>
              <a:gd name="adj1" fmla="val -47381"/>
              <a:gd name="adj2" fmla="val 6856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diverge in long wavelength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7504" y="2492896"/>
            <a:ext cx="5710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Markov process + continuous variable</a:t>
            </a:r>
            <a:endParaRPr kumimoji="1" lang="ja-JP" altLang="en-US" sz="2400" dirty="0"/>
          </a:p>
        </p:txBody>
      </p:sp>
      <p:sp>
        <p:nvSpPr>
          <p:cNvPr id="13" name="右矢印 12"/>
          <p:cNvSpPr/>
          <p:nvPr/>
        </p:nvSpPr>
        <p:spPr>
          <a:xfrm>
            <a:off x="1691680" y="2996952"/>
            <a:ext cx="51591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95736" y="2924944"/>
            <a:ext cx="3709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Gaussian stochastic force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65259" y="3388707"/>
            <a:ext cx="406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70C0"/>
                </a:solidFill>
              </a:rPr>
              <a:t>cf</a:t>
            </a:r>
            <a:r>
              <a:rPr lang="en-US" altLang="ja-JP" sz="2000" dirty="0" smtClean="0">
                <a:solidFill>
                  <a:srgbClr val="0070C0"/>
                </a:solidFill>
              </a:rPr>
              <a:t>)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Gardiner, </a:t>
            </a:r>
            <a:r>
              <a:rPr lang="en-US" altLang="ja-JP" sz="2000" dirty="0" smtClean="0">
                <a:solidFill>
                  <a:srgbClr val="0070C0"/>
                </a:solidFill>
              </a:rPr>
              <a:t>“Stochastic Methods”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7504" y="4077072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Hydrodynamics</a:t>
            </a:r>
            <a:endParaRPr kumimoji="1" lang="ja-JP" altLang="en-US" sz="2400" dirty="0"/>
          </a:p>
        </p:txBody>
      </p:sp>
      <p:sp>
        <p:nvSpPr>
          <p:cNvPr id="17" name="右矢印 16"/>
          <p:cNvSpPr/>
          <p:nvPr/>
        </p:nvSpPr>
        <p:spPr>
          <a:xfrm>
            <a:off x="2744299" y="4163888"/>
            <a:ext cx="36597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079876" y="4077072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Huge particles in a small volume</a:t>
            </a:r>
            <a:endParaRPr kumimoji="1" lang="ja-JP" altLang="en-US" sz="2400" dirty="0"/>
          </a:p>
        </p:txBody>
      </p:sp>
      <p:sp>
        <p:nvSpPr>
          <p:cNvPr id="19" name="右矢印 18"/>
          <p:cNvSpPr/>
          <p:nvPr/>
        </p:nvSpPr>
        <p:spPr>
          <a:xfrm>
            <a:off x="2744298" y="4559178"/>
            <a:ext cx="36597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095574" y="4479503"/>
            <a:ext cx="5868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Gaussian distribution (central limit </a:t>
            </a:r>
            <a:r>
              <a:rPr kumimoji="1" lang="en-US" altLang="ja-JP" sz="2400" dirty="0" err="1" smtClean="0"/>
              <a:t>theor</a:t>
            </a:r>
            <a:r>
              <a:rPr kumimoji="1" lang="en-US" altLang="ja-JP" sz="2400" dirty="0" smtClean="0"/>
              <a:t>.)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7504" y="1167135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/>
              <a:t>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3814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239335" y="5557882"/>
            <a:ext cx="6993499" cy="1255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832739" y="1001803"/>
            <a:ext cx="1728192" cy="756145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52165" cy="584775"/>
          </a:xfrm>
        </p:spPr>
        <p:txBody>
          <a:bodyPr/>
          <a:lstStyle/>
          <a:p>
            <a:r>
              <a:rPr kumimoji="1" lang="en-US" altLang="ja-JP" dirty="0" smtClean="0"/>
              <a:t> Caution!  </a:t>
            </a:r>
            <a:endParaRPr kumimoji="1" lang="ja-JP" altLang="en-US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\xi(k_1,\tau_1)\xi(k_2,\tau_2) \xi(k_3,\tau_3)\rangle&#10;= \frac{\chi_3}{\gamma} &#10;\frac{k_1^2+k_2^2+k_3^2}{k_1 k_2 k_3}&#10;\delta(k_1+k_2+k_3) &#10;\\&#10;\times\delta(\tau_1-\tau_2)&#10;\delta(\tau_2-\tau_3)&#10;\end{align*}&lt;/body&gt;&#10;  &lt;fcolor&gt;FF000000&lt;/fcolor&gt;&#10;  &lt;bcolor&gt;FFFFFFFF&lt;/bcolor&gt;&#10;  &lt;transparent&gt;True&lt;/transparent&gt;&#10;  &lt;resolution&gt;1800&lt;/resolution&gt;&#10;  &lt;imageh&gt;1018&lt;/imageh&gt;&#10;  &lt;imagew&gt;6524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5" y="1016671"/>
            <a:ext cx="7933305" cy="1237908"/>
          </a:xfrm>
          <a:prstGeom prst="rect">
            <a:avLst/>
          </a:prstGeom>
        </p:spPr>
      </p:pic>
      <p:sp>
        <p:nvSpPr>
          <p:cNvPr id="10" name="角丸四角形吹き出し 9"/>
          <p:cNvSpPr/>
          <p:nvPr/>
        </p:nvSpPr>
        <p:spPr>
          <a:xfrm>
            <a:off x="5927727" y="260648"/>
            <a:ext cx="2016224" cy="612648"/>
          </a:xfrm>
          <a:prstGeom prst="wedgeRoundRectCallout">
            <a:avLst>
              <a:gd name="adj1" fmla="val -47381"/>
              <a:gd name="adj2" fmla="val 6856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diverge in long wavelength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7504" y="2492896"/>
            <a:ext cx="5710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Markov process + continuous variable</a:t>
            </a:r>
            <a:endParaRPr kumimoji="1" lang="ja-JP" altLang="en-US" sz="2400" dirty="0"/>
          </a:p>
        </p:txBody>
      </p:sp>
      <p:sp>
        <p:nvSpPr>
          <p:cNvPr id="13" name="右矢印 12"/>
          <p:cNvSpPr/>
          <p:nvPr/>
        </p:nvSpPr>
        <p:spPr>
          <a:xfrm>
            <a:off x="1691680" y="2996952"/>
            <a:ext cx="51591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95736" y="2924944"/>
            <a:ext cx="3709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Gaussian stochastic force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65259" y="3388707"/>
            <a:ext cx="406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70C0"/>
                </a:solidFill>
              </a:rPr>
              <a:t>cf</a:t>
            </a:r>
            <a:r>
              <a:rPr lang="en-US" altLang="ja-JP" sz="2000" dirty="0" smtClean="0">
                <a:solidFill>
                  <a:srgbClr val="0070C0"/>
                </a:solidFill>
              </a:rPr>
              <a:t>)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Gardiner, </a:t>
            </a:r>
            <a:r>
              <a:rPr lang="en-US" altLang="ja-JP" sz="2000" dirty="0" smtClean="0">
                <a:solidFill>
                  <a:srgbClr val="0070C0"/>
                </a:solidFill>
              </a:rPr>
              <a:t>“Stochastic Methods”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7504" y="4077072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Hydrodynamics</a:t>
            </a:r>
            <a:endParaRPr kumimoji="1" lang="ja-JP" altLang="en-US" sz="2400" dirty="0"/>
          </a:p>
        </p:txBody>
      </p:sp>
      <p:sp>
        <p:nvSpPr>
          <p:cNvPr id="17" name="右矢印 16"/>
          <p:cNvSpPr/>
          <p:nvPr/>
        </p:nvSpPr>
        <p:spPr>
          <a:xfrm>
            <a:off x="2744299" y="4163888"/>
            <a:ext cx="36597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079876" y="4077072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Huge particles in a small volume</a:t>
            </a:r>
            <a:endParaRPr kumimoji="1" lang="ja-JP" altLang="en-US" sz="2400" dirty="0"/>
          </a:p>
        </p:txBody>
      </p:sp>
      <p:sp>
        <p:nvSpPr>
          <p:cNvPr id="19" name="右矢印 18"/>
          <p:cNvSpPr/>
          <p:nvPr/>
        </p:nvSpPr>
        <p:spPr>
          <a:xfrm>
            <a:off x="2744298" y="4559178"/>
            <a:ext cx="36597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095574" y="4479503"/>
            <a:ext cx="5868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Gaussian distribution (central limit </a:t>
            </a:r>
            <a:r>
              <a:rPr kumimoji="1" lang="en-US" altLang="ja-JP" sz="2400" dirty="0" err="1" smtClean="0"/>
              <a:t>theor</a:t>
            </a:r>
            <a:r>
              <a:rPr kumimoji="1" lang="en-US" altLang="ja-JP" sz="2400" dirty="0" smtClean="0"/>
              <a:t>.)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7504" y="1167135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/>
              <a:t> 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24150" y="5661248"/>
            <a:ext cx="6808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000" dirty="0"/>
              <a:t>Near the CP, locality is violated.</a:t>
            </a:r>
            <a:endParaRPr lang="ja-JP" alt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000" dirty="0" smtClean="0"/>
              <a:t>Analysis of higher-order </a:t>
            </a:r>
            <a:r>
              <a:rPr kumimoji="1" lang="en-US" altLang="ja-JP" sz="2000" dirty="0" err="1" smtClean="0"/>
              <a:t>cumulants</a:t>
            </a:r>
            <a:r>
              <a:rPr kumimoji="1" lang="en-US" altLang="ja-JP" sz="2000" dirty="0" smtClean="0"/>
              <a:t> without a critical phenomena should be a </a:t>
            </a:r>
            <a:r>
              <a:rPr kumimoji="1" lang="en-US" altLang="ja-JP" sz="2000" b="1" dirty="0" smtClean="0"/>
              <a:t>particular</a:t>
            </a:r>
            <a:r>
              <a:rPr kumimoji="1" lang="en-US" altLang="ja-JP" sz="2000" dirty="0" smtClean="0"/>
              <a:t> problem in physics!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47422" y="5301208"/>
            <a:ext cx="97975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NOTES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91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8095" cy="584775"/>
          </a:xfrm>
        </p:spPr>
        <p:txBody>
          <a:bodyPr/>
          <a:lstStyle/>
          <a:p>
            <a:r>
              <a:rPr kumimoji="1" lang="en-US" altLang="ja-JP" dirty="0" smtClean="0"/>
              <a:t> Diffusion Master Equation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Divide spatial coordinate into discrete cells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09143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08236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probability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sp>
        <p:nvSpPr>
          <p:cNvPr id="50" name="正方形/長方形 49"/>
          <p:cNvSpPr/>
          <p:nvPr/>
        </p:nvSpPr>
        <p:spPr>
          <a:xfrm>
            <a:off x="395536" y="3201526"/>
            <a:ext cx="7848872" cy="3107794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30000"/>
                </a:srgbClr>
              </a:gs>
              <a:gs pos="100000">
                <a:srgbClr val="00B0F0">
                  <a:alpha val="20000"/>
                </a:srgbClr>
              </a:gs>
            </a:gsLst>
            <a:lin ang="27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4524849" y="36540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800150" y="521005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5868152" y="470528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1029003" y="522921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853162" y="403724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2335514" y="454003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1486426" y="57696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2335514" y="55892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5950922" y="384104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3646666" y="54452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1431888" y="47879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3173130" y="577467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6386649" y="334552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1521301" y="406732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4365139" y="334743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1011395" y="596085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>
            <a:off x="5004048" y="48691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>
            <a:off x="4788024" y="37890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>
            <a:off x="4856001" y="341943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>
            <a:off x="5529356" y="428271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5457071" y="343820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>
            <a:off x="5385071" y="598612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>
            <a:off x="6454962" y="604191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4928001" y="436057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6094922" y="438343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2422514" y="342901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>
            <a:off x="5746356" y="504237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/>
          <p:nvPr/>
        </p:nvSpPr>
        <p:spPr>
          <a:xfrm>
            <a:off x="3284332" y="41377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>
            <a:off x="1633785" y="335780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/>
          <p:nvPr/>
        </p:nvSpPr>
        <p:spPr>
          <a:xfrm>
            <a:off x="3459289" y="335938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>
            <a:off x="2166827" y="335700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>
            <a:off x="2154440" y="432023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>
            <a:off x="1794890" y="37890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>
            <a:off x="2237451" y="369704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>
            <a:off x="3155913" y="458112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2565085" y="505204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4078714" y="45091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>
            <a:off x="4300160" y="529191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>
            <a:off x="4453936" y="498004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>
            <a:off x="4854459" y="524808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/>
          <p:nvPr/>
        </p:nvSpPr>
        <p:spPr>
          <a:xfrm>
            <a:off x="3958883" y="357117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/>
        </p:nvSpPr>
        <p:spPr>
          <a:xfrm>
            <a:off x="3146117" y="356277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/>
          <p:nvPr/>
        </p:nvSpPr>
        <p:spPr>
          <a:xfrm>
            <a:off x="3896304" y="32850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/>
          <p:nvPr/>
        </p:nvSpPr>
        <p:spPr>
          <a:xfrm>
            <a:off x="4079682" y="383001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/>
          <p:cNvSpPr/>
          <p:nvPr/>
        </p:nvSpPr>
        <p:spPr>
          <a:xfrm>
            <a:off x="3408639" y="375801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/>
          <p:nvPr/>
        </p:nvSpPr>
        <p:spPr>
          <a:xfrm>
            <a:off x="3749783" y="390201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/>
          <p:nvPr/>
        </p:nvSpPr>
        <p:spPr>
          <a:xfrm>
            <a:off x="3548890" y="47251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/楕円 106"/>
          <p:cNvSpPr/>
          <p:nvPr/>
        </p:nvSpPr>
        <p:spPr>
          <a:xfrm>
            <a:off x="3534372" y="577467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円/楕円 107"/>
          <p:cNvSpPr/>
          <p:nvPr/>
        </p:nvSpPr>
        <p:spPr>
          <a:xfrm>
            <a:off x="4544542" y="55403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円/楕円 108"/>
          <p:cNvSpPr/>
          <p:nvPr/>
        </p:nvSpPr>
        <p:spPr>
          <a:xfrm>
            <a:off x="4654778" y="596387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/>
          <p:nvPr/>
        </p:nvSpPr>
        <p:spPr>
          <a:xfrm>
            <a:off x="3796894" y="596991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/>
          <p:nvPr/>
        </p:nvSpPr>
        <p:spPr>
          <a:xfrm>
            <a:off x="4138038" y="611391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/>
          <p:nvPr/>
        </p:nvSpPr>
        <p:spPr>
          <a:xfrm>
            <a:off x="5000001" y="605561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/>
          <p:nvPr/>
        </p:nvSpPr>
        <p:spPr>
          <a:xfrm>
            <a:off x="1861268" y="43600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/>
          <p:cNvSpPr/>
          <p:nvPr/>
        </p:nvSpPr>
        <p:spPr>
          <a:xfrm>
            <a:off x="2459350" y="59875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/>
          <p:cNvSpPr/>
          <p:nvPr/>
        </p:nvSpPr>
        <p:spPr>
          <a:xfrm>
            <a:off x="3218117" y="52718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/>
          <p:nvPr/>
        </p:nvSpPr>
        <p:spPr>
          <a:xfrm>
            <a:off x="1853994" y="538097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/>
          <p:nvPr/>
        </p:nvSpPr>
        <p:spPr>
          <a:xfrm>
            <a:off x="2813161" y="36450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/>
          <p:nvPr/>
        </p:nvSpPr>
        <p:spPr>
          <a:xfrm>
            <a:off x="1918474" y="58090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/>
          <p:nvPr/>
        </p:nvSpPr>
        <p:spPr>
          <a:xfrm>
            <a:off x="1012839" y="566719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/>
          <p:nvPr/>
        </p:nvSpPr>
        <p:spPr>
          <a:xfrm>
            <a:off x="4703828" y="46446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円/楕円 120"/>
          <p:cNvSpPr/>
          <p:nvPr/>
        </p:nvSpPr>
        <p:spPr>
          <a:xfrm>
            <a:off x="1948043" y="606794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円/楕円 121"/>
          <p:cNvSpPr/>
          <p:nvPr/>
        </p:nvSpPr>
        <p:spPr>
          <a:xfrm>
            <a:off x="3579736" y="429309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円/楕円 122"/>
          <p:cNvSpPr/>
          <p:nvPr/>
        </p:nvSpPr>
        <p:spPr>
          <a:xfrm>
            <a:off x="1547664" y="609329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円/楕円 123"/>
          <p:cNvSpPr/>
          <p:nvPr/>
        </p:nvSpPr>
        <p:spPr>
          <a:xfrm>
            <a:off x="5141978" y="572117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円/楕円 124"/>
          <p:cNvSpPr/>
          <p:nvPr/>
        </p:nvSpPr>
        <p:spPr>
          <a:xfrm>
            <a:off x="3961558" y="521991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円/楕円 125"/>
          <p:cNvSpPr/>
          <p:nvPr/>
        </p:nvSpPr>
        <p:spPr>
          <a:xfrm>
            <a:off x="2566546" y="429309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円/楕円 126"/>
          <p:cNvSpPr/>
          <p:nvPr/>
        </p:nvSpPr>
        <p:spPr>
          <a:xfrm>
            <a:off x="2885161" y="49411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円/楕円 127"/>
          <p:cNvSpPr/>
          <p:nvPr/>
        </p:nvSpPr>
        <p:spPr>
          <a:xfrm>
            <a:off x="2009946" y="472015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円/楕円 128"/>
          <p:cNvSpPr/>
          <p:nvPr/>
        </p:nvSpPr>
        <p:spPr>
          <a:xfrm>
            <a:off x="2351090" y="486415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円/楕円 129"/>
          <p:cNvSpPr/>
          <p:nvPr/>
        </p:nvSpPr>
        <p:spPr>
          <a:xfrm>
            <a:off x="539552" y="368056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円/楕円 130"/>
          <p:cNvSpPr/>
          <p:nvPr/>
        </p:nvSpPr>
        <p:spPr>
          <a:xfrm>
            <a:off x="2207118" y="532063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円/楕円 131"/>
          <p:cNvSpPr/>
          <p:nvPr/>
        </p:nvSpPr>
        <p:spPr>
          <a:xfrm>
            <a:off x="3029161" y="604538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円/楕円 132"/>
          <p:cNvSpPr/>
          <p:nvPr/>
        </p:nvSpPr>
        <p:spPr>
          <a:xfrm>
            <a:off x="1138037" y="447388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円/楕円 133"/>
          <p:cNvSpPr/>
          <p:nvPr/>
        </p:nvSpPr>
        <p:spPr>
          <a:xfrm>
            <a:off x="1431888" y="387506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円/楕円 134"/>
          <p:cNvSpPr/>
          <p:nvPr/>
        </p:nvSpPr>
        <p:spPr>
          <a:xfrm>
            <a:off x="2697202" y="606538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円/楕円 135"/>
          <p:cNvSpPr/>
          <p:nvPr/>
        </p:nvSpPr>
        <p:spPr>
          <a:xfrm>
            <a:off x="1170172" y="32736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3210392" y="501128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827584" y="32850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1290971" y="350102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739117" y="46543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6390941" y="396077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558434" y="50852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828651" y="548695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2782570" y="443257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2479514" y="393306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709908" y="565237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1494932" y="5436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630735" y="475800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1146971" y="417779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840460" y="497412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565908" y="532008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1269561" y="505284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1250487" y="607187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160238" y="392332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3029130" y="388877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1883199" y="349143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566932" y="360856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6242649" y="4770281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1450434" y="4383431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3979635" y="487204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円/楕円 225"/>
          <p:cNvSpPr/>
          <p:nvPr/>
        </p:nvSpPr>
        <p:spPr>
          <a:xfrm>
            <a:off x="6741389" y="47166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円/楕円 226"/>
          <p:cNvSpPr/>
          <p:nvPr/>
        </p:nvSpPr>
        <p:spPr>
          <a:xfrm>
            <a:off x="6891960" y="524056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円/楕円 227"/>
          <p:cNvSpPr/>
          <p:nvPr/>
        </p:nvSpPr>
        <p:spPr>
          <a:xfrm>
            <a:off x="6716119" y="404859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円/楕円 228"/>
          <p:cNvSpPr/>
          <p:nvPr/>
        </p:nvSpPr>
        <p:spPr>
          <a:xfrm>
            <a:off x="5252856" y="45103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円/楕円 229"/>
          <p:cNvSpPr/>
          <p:nvPr/>
        </p:nvSpPr>
        <p:spPr>
          <a:xfrm>
            <a:off x="4015635" y="563895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円/楕円 230"/>
          <p:cNvSpPr/>
          <p:nvPr/>
        </p:nvSpPr>
        <p:spPr>
          <a:xfrm>
            <a:off x="7294845" y="47993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円/楕円 231"/>
          <p:cNvSpPr/>
          <p:nvPr/>
        </p:nvSpPr>
        <p:spPr>
          <a:xfrm>
            <a:off x="7384258" y="407867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232"/>
          <p:cNvSpPr/>
          <p:nvPr/>
        </p:nvSpPr>
        <p:spPr>
          <a:xfrm>
            <a:off x="6874352" y="597220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233"/>
          <p:cNvSpPr/>
          <p:nvPr/>
        </p:nvSpPr>
        <p:spPr>
          <a:xfrm>
            <a:off x="7496742" y="33691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円/楕円 234"/>
          <p:cNvSpPr/>
          <p:nvPr/>
        </p:nvSpPr>
        <p:spPr>
          <a:xfrm>
            <a:off x="8029784" y="336835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235"/>
          <p:cNvSpPr/>
          <p:nvPr/>
        </p:nvSpPr>
        <p:spPr>
          <a:xfrm>
            <a:off x="8017397" y="43315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/楕円 236"/>
          <p:cNvSpPr/>
          <p:nvPr/>
        </p:nvSpPr>
        <p:spPr>
          <a:xfrm>
            <a:off x="7657847" y="380040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>
            <a:off x="5878922" y="354532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>
            <a:off x="7724225" y="437138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239"/>
          <p:cNvSpPr/>
          <p:nvPr/>
        </p:nvSpPr>
        <p:spPr>
          <a:xfrm>
            <a:off x="7716951" y="539232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240"/>
          <p:cNvSpPr/>
          <p:nvPr/>
        </p:nvSpPr>
        <p:spPr>
          <a:xfrm>
            <a:off x="6084152" y="528252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>
            <a:off x="6875796" y="56785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242"/>
          <p:cNvSpPr/>
          <p:nvPr/>
        </p:nvSpPr>
        <p:spPr>
          <a:xfrm>
            <a:off x="7554653" y="593922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>
            <a:off x="6022922" y="609329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>
            <a:off x="7410621" y="610464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245"/>
          <p:cNvSpPr/>
          <p:nvPr/>
        </p:nvSpPr>
        <p:spPr>
          <a:xfrm>
            <a:off x="8063748" y="605755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円/楕円 246"/>
          <p:cNvSpPr/>
          <p:nvPr/>
        </p:nvSpPr>
        <p:spPr>
          <a:xfrm>
            <a:off x="7872903" y="473150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円/楕円 247"/>
          <p:cNvSpPr/>
          <p:nvPr/>
        </p:nvSpPr>
        <p:spPr>
          <a:xfrm>
            <a:off x="6892933" y="385842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円/楕円 248"/>
          <p:cNvSpPr/>
          <p:nvPr/>
        </p:nvSpPr>
        <p:spPr>
          <a:xfrm>
            <a:off x="8070075" y="533198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円/楕円 249"/>
          <p:cNvSpPr/>
          <p:nvPr/>
        </p:nvSpPr>
        <p:spPr>
          <a:xfrm>
            <a:off x="7000994" y="448523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250"/>
          <p:cNvSpPr/>
          <p:nvPr/>
        </p:nvSpPr>
        <p:spPr>
          <a:xfrm>
            <a:off x="6451045" y="55664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円/楕円 251"/>
          <p:cNvSpPr/>
          <p:nvPr/>
        </p:nvSpPr>
        <p:spPr>
          <a:xfrm>
            <a:off x="7033129" y="32849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円/楕円 252"/>
          <p:cNvSpPr/>
          <p:nvPr/>
        </p:nvSpPr>
        <p:spPr>
          <a:xfrm>
            <a:off x="4434828" y="427208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円/楕円 253"/>
          <p:cNvSpPr/>
          <p:nvPr/>
        </p:nvSpPr>
        <p:spPr>
          <a:xfrm>
            <a:off x="7153928" y="351237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/楕円 254"/>
          <p:cNvSpPr/>
          <p:nvPr/>
        </p:nvSpPr>
        <p:spPr>
          <a:xfrm>
            <a:off x="7602074" y="466572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円/楕円 255"/>
          <p:cNvSpPr/>
          <p:nvPr/>
        </p:nvSpPr>
        <p:spPr>
          <a:xfrm>
            <a:off x="6824029" y="352373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円/楕円 256"/>
          <p:cNvSpPr/>
          <p:nvPr/>
        </p:nvSpPr>
        <p:spPr>
          <a:xfrm>
            <a:off x="7421391" y="509655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円/楕円 257"/>
          <p:cNvSpPr/>
          <p:nvPr/>
        </p:nvSpPr>
        <p:spPr>
          <a:xfrm>
            <a:off x="5360711" y="538456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円/楕円 258"/>
          <p:cNvSpPr/>
          <p:nvPr/>
        </p:nvSpPr>
        <p:spPr>
          <a:xfrm>
            <a:off x="7357889" y="544800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259"/>
          <p:cNvSpPr/>
          <p:nvPr/>
        </p:nvSpPr>
        <p:spPr>
          <a:xfrm>
            <a:off x="6748933" y="434123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/楕円 260"/>
          <p:cNvSpPr/>
          <p:nvPr/>
        </p:nvSpPr>
        <p:spPr>
          <a:xfrm>
            <a:off x="5252467" y="387240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円/楕円 261"/>
          <p:cNvSpPr/>
          <p:nvPr/>
        </p:nvSpPr>
        <p:spPr>
          <a:xfrm>
            <a:off x="6703417" y="498547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円/楕円 262"/>
          <p:cNvSpPr/>
          <p:nvPr/>
        </p:nvSpPr>
        <p:spPr>
          <a:xfrm>
            <a:off x="5473284" y="472028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円/楕円 263"/>
          <p:cNvSpPr/>
          <p:nvPr/>
        </p:nvSpPr>
        <p:spPr>
          <a:xfrm>
            <a:off x="7132518" y="506419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264"/>
          <p:cNvSpPr/>
          <p:nvPr/>
        </p:nvSpPr>
        <p:spPr>
          <a:xfrm>
            <a:off x="7113444" y="608322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円/楕円 265"/>
          <p:cNvSpPr/>
          <p:nvPr/>
        </p:nvSpPr>
        <p:spPr>
          <a:xfrm>
            <a:off x="8023195" y="393467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円/楕円 266"/>
          <p:cNvSpPr/>
          <p:nvPr/>
        </p:nvSpPr>
        <p:spPr>
          <a:xfrm>
            <a:off x="7746156" y="350278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/楕円 267"/>
          <p:cNvSpPr/>
          <p:nvPr/>
        </p:nvSpPr>
        <p:spPr>
          <a:xfrm>
            <a:off x="5746739" y="573919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7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08919"/>
            <a:ext cx="230076" cy="288033"/>
          </a:xfrm>
          <a:prstGeom prst="rect">
            <a:avLst/>
          </a:prstGeom>
        </p:spPr>
      </p:pic>
      <p:pic>
        <p:nvPicPr>
          <p:cNvPr id="18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08919"/>
            <a:ext cx="230076" cy="28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4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395536" y="3284984"/>
            <a:ext cx="8136904" cy="20162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8095" cy="584775"/>
          </a:xfrm>
        </p:spPr>
        <p:txBody>
          <a:bodyPr/>
          <a:lstStyle/>
          <a:p>
            <a:r>
              <a:rPr kumimoji="1" lang="en-US" altLang="ja-JP" dirty="0" smtClean="0"/>
              <a:t> Diffusion Master Equation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Divide spatial coordinate into discrete cells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09143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08236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83568" y="3356992"/>
            <a:ext cx="362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Master Equation for </a:t>
            </a:r>
            <a:r>
              <a:rPr lang="en-US" altLang="ja-JP" sz="2400" i="1" dirty="0" smtClean="0"/>
              <a:t>P</a:t>
            </a:r>
            <a:r>
              <a:rPr lang="en-US" altLang="ja-JP" sz="2400" dirty="0" smtClean="0"/>
              <a:t>(</a:t>
            </a:r>
            <a:r>
              <a:rPr lang="en-US" altLang="ja-JP" sz="2400" i="1" dirty="0" smtClean="0"/>
              <a:t>n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3" name="テキスト ボックス 72"/>
          <p:cNvSpPr txBox="1"/>
          <p:nvPr/>
        </p:nvSpPr>
        <p:spPr>
          <a:xfrm>
            <a:off x="5269041" y="4869160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x-hat: lattice-QCD notation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&#10;P({\bf n})&#10;= d \sum_x  &amp;amp; &#10;[ (n_x+1) &#10;\left\{ P({\bf n}+\hat{x}-\widehat{x+1})&#10;+P({\bf n}+\hat{x}-\widehat{x-1})&#10;\right\} &#10;\\&#10;&amp;amp;-2 n_x P({\bf n})  ]&#10;\end{align*}&lt;/body&gt;&#10;  &lt;fcolor&gt;FF000000&lt;/fcolor&gt;&#10;  &lt;bcolor&gt;FFFFFFFF&lt;/bcolor&gt;&#10;  &lt;transparent&gt;True&lt;/transparent&gt;&#10;  &lt;resolution&gt;1800&lt;/resolution&gt;&#10;  &lt;imageh&gt;1081&lt;/imageh&gt;&#10;  &lt;imagew&gt;7032&lt;/imagew&gt;&#10;  &lt;scale&gt;50&lt;/scale&gt;&#10;  &lt;cursor&gt;14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0" y="4013134"/>
            <a:ext cx="7442198" cy="114405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probability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88288" y="5487615"/>
            <a:ext cx="6202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Solve the DME </a:t>
            </a:r>
            <a:r>
              <a:rPr lang="en-US" altLang="ja-JP" sz="2400" b="1" dirty="0" smtClean="0"/>
              <a:t>exactly</a:t>
            </a:r>
            <a:r>
              <a:rPr kumimoji="1" lang="en-US" altLang="ja-JP" sz="2400" dirty="0" smtClean="0"/>
              <a:t>, </a:t>
            </a:r>
            <a:r>
              <a:rPr lang="en-US" altLang="ja-JP" sz="2400" dirty="0" smtClean="0"/>
              <a:t>and take </a:t>
            </a:r>
            <a:r>
              <a:rPr lang="en-US" altLang="ja-JP" sz="2400" i="1" dirty="0" smtClean="0"/>
              <a:t>a</a:t>
            </a:r>
            <a:r>
              <a:rPr lang="en-US" altLang="ja-JP" sz="2400" dirty="0" smtClean="0">
                <a:sym typeface="Wingdings" pitchFamily="2" charset="2"/>
              </a:rPr>
              <a:t>0 limit</a:t>
            </a:r>
            <a:endParaRPr kumimoji="1" lang="ja-JP" altLang="en-US" sz="2400" dirty="0"/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08919"/>
            <a:ext cx="230076" cy="288033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08919"/>
            <a:ext cx="230076" cy="28803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331640" y="6093296"/>
            <a:ext cx="6319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 approx., ex. van </a:t>
            </a:r>
            <a:r>
              <a:rPr kumimoji="1" lang="en-US" altLang="ja-JP" sz="2000" dirty="0" err="1" smtClean="0"/>
              <a:t>Kampen’s</a:t>
            </a:r>
            <a:r>
              <a:rPr kumimoji="1" lang="en-US" altLang="ja-JP" sz="2000" dirty="0" smtClean="0"/>
              <a:t> system size expansion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122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602268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Solution of DME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35441" y="2132856"/>
            <a:ext cx="5896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Deterministic part is the diffusion equation</a:t>
            </a:r>
          </a:p>
          <a:p>
            <a:r>
              <a:rPr lang="en-US" altLang="ja-JP" sz="2400" dirty="0" smtClean="0"/>
              <a:t>at long wave length (1/a&lt;&lt;k)</a:t>
            </a:r>
            <a:endParaRPr kumimoji="1" lang="en-US" altLang="ja-JP" sz="2400" dirty="0" smtClean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partial_t \langle n_x(t) \rangle&#10;= \gamma a^2 \partial_x^2 \langle n_x(t) \rangle &#10;\end{align*}&lt;/body&gt;&#10;  &lt;fcolor&gt;FF000000&lt;/fcolor&gt;&#10;  &lt;bcolor&gt;FFFFFFFF&lt;/bcolor&gt;&#10;  &lt;transparent&gt;True&lt;/transparent&gt;&#10;  &lt;resolution&gt;1800&lt;/resolution&gt;&#10;  &lt;imageh&gt;282&lt;/imageh&gt;&#10;  &lt;imagew&gt;2663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87" y="2987071"/>
            <a:ext cx="3493257" cy="36992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635441" y="3462099"/>
            <a:ext cx="545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Appropriate continuum limit with </a:t>
            </a:r>
            <a:r>
              <a:rPr lang="en-US" altLang="ja-JP" sz="2400" dirty="0" smtClean="0">
                <a:latin typeface="Symbol" pitchFamily="18" charset="2"/>
              </a:rPr>
              <a:t>g</a:t>
            </a:r>
            <a:r>
              <a:rPr lang="en-US" altLang="ja-JP" sz="2400" i="1" dirty="0" smtClean="0"/>
              <a:t>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</a:t>
            </a:r>
            <a:r>
              <a:rPr lang="en-US" altLang="ja-JP" sz="2400" i="1" dirty="0" smtClean="0"/>
              <a:t>D</a:t>
            </a:r>
            <a:endParaRPr kumimoji="1" lang="ja-JP" altLang="en-US" sz="2400" i="1" dirty="0"/>
          </a:p>
        </p:txBody>
      </p:sp>
      <p:sp>
        <p:nvSpPr>
          <p:cNvPr id="13" name="右矢印 12"/>
          <p:cNvSpPr/>
          <p:nvPr/>
        </p:nvSpPr>
        <p:spPr>
          <a:xfrm>
            <a:off x="2226977" y="2152476"/>
            <a:ext cx="38996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2245472" y="3471391"/>
            <a:ext cx="38996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83968" y="1660738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initial</a:t>
            </a:r>
            <a:endParaRPr kumimoji="1" lang="ja-JP" altLang="en-US" sz="2000" dirty="0"/>
          </a:p>
        </p:txBody>
      </p:sp>
      <p:sp>
        <p:nvSpPr>
          <p:cNvPr id="18" name="曲折矢印 17"/>
          <p:cNvSpPr/>
          <p:nvPr/>
        </p:nvSpPr>
        <p:spPr>
          <a:xfrm rot="16200000">
            <a:off x="3900636" y="1571733"/>
            <a:ext cx="296383" cy="39381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\tilde{n}_k \rangle(t)&#10;= e^{-\omega_k t} \langle \tilde{n}_k \rangle_0&#10;\end{align*}&lt;/body&gt;&#10;  &lt;fcolor&gt;FF000000&lt;/fcolor&gt;&#10;  &lt;bcolor&gt;FFFFFFFF&lt;/bcolor&gt;&#10;  &lt;transparent&gt;True&lt;/transparent&gt;&#10;  &lt;resolution&gt;1800&lt;/resolution&gt;&#10;  &lt;imageh&gt;274&lt;/imageh&gt;&#10;  &lt;imagew&gt;2203&lt;/imagew&gt;&#10;  &lt;scale&gt;50&lt;/scale&gt;&#10;  &lt;cursor&gt;9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76" y="1135506"/>
            <a:ext cx="3387191" cy="421286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79512" y="1079158"/>
            <a:ext cx="663964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1st</a:t>
            </a:r>
            <a:endParaRPr kumimoji="1" lang="ja-JP" altLang="en-US" sz="2800" dirty="0"/>
          </a:p>
        </p:txBody>
      </p:sp>
      <p:sp>
        <p:nvSpPr>
          <p:cNvPr id="21" name="左中かっこ 20"/>
          <p:cNvSpPr/>
          <p:nvPr/>
        </p:nvSpPr>
        <p:spPr>
          <a:xfrm>
            <a:off x="1619672" y="2060848"/>
            <a:ext cx="360040" cy="18722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omega_k \simeq \gamma a^2 k^2&#10;\end{align*}&lt;/body&gt;&#10;  &lt;fcolor&gt;FF000000&lt;/fcolor&gt;&#10;  &lt;bcolor&gt;FFFFFFFF&lt;/bcolor&gt;&#10;  &lt;transparent&gt;True&lt;/transparent&gt;&#10;  &lt;resolution&gt;1800&lt;/resolution&gt;&#10;  &lt;imageh&gt;273&lt;/imageh&gt;&#10;  &lt;imagew&gt;121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12" y="1191973"/>
            <a:ext cx="1628992" cy="3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602268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Solution of DME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35441" y="2132856"/>
            <a:ext cx="5896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Deterministic part is the diffusion equation</a:t>
            </a:r>
          </a:p>
          <a:p>
            <a:r>
              <a:rPr lang="en-US" altLang="ja-JP" sz="2400" dirty="0" smtClean="0"/>
              <a:t>at long wave length (1/a&lt;&lt;k)</a:t>
            </a:r>
            <a:endParaRPr kumimoji="1" lang="en-US" altLang="ja-JP" sz="2400" dirty="0" smtClean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partial_t \langle n_x(t) \rangle&#10;= \gamma a^2 \partial_x^2 \langle n_x(t) \rangle &#10;\end{align*}&lt;/body&gt;&#10;  &lt;fcolor&gt;FF000000&lt;/fcolor&gt;&#10;  &lt;bcolor&gt;FFFFFFFF&lt;/bcolor&gt;&#10;  &lt;transparent&gt;True&lt;/transparent&gt;&#10;  &lt;resolution&gt;1800&lt;/resolution&gt;&#10;  &lt;imageh&gt;282&lt;/imageh&gt;&#10;  &lt;imagew&gt;2663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87" y="2987071"/>
            <a:ext cx="3493257" cy="369921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omega_k = \gamma a^2 k^2&#10;\end{align*}&lt;/body&gt;&#10;  &lt;fcolor&gt;FF000000&lt;/fcolor&gt;&#10;  &lt;bcolor&gt;FFFFFFFF&lt;/bcolor&gt;&#10;  &lt;transparent&gt;True&lt;/transparent&gt;&#10;  &lt;resolution&gt;1800&lt;/resolution&gt;&#10;  &lt;imageh&gt;273&lt;/imageh&gt;&#10;  &lt;imagew&gt;121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12" y="1191973"/>
            <a:ext cx="1628992" cy="36481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635441" y="3462099"/>
            <a:ext cx="545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Appropriate continuum limit with </a:t>
            </a:r>
            <a:r>
              <a:rPr lang="en-US" altLang="ja-JP" sz="2400" dirty="0" smtClean="0">
                <a:latin typeface="Symbol" pitchFamily="18" charset="2"/>
              </a:rPr>
              <a:t>g</a:t>
            </a:r>
            <a:r>
              <a:rPr lang="en-US" altLang="ja-JP" sz="2400" i="1" dirty="0" smtClean="0"/>
              <a:t>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</a:t>
            </a:r>
            <a:r>
              <a:rPr lang="en-US" altLang="ja-JP" sz="2400" i="1" dirty="0" smtClean="0"/>
              <a:t>D</a:t>
            </a:r>
            <a:endParaRPr kumimoji="1" lang="ja-JP" altLang="en-US" sz="2400" i="1" dirty="0"/>
          </a:p>
        </p:txBody>
      </p:sp>
      <p:sp>
        <p:nvSpPr>
          <p:cNvPr id="13" name="右矢印 12"/>
          <p:cNvSpPr/>
          <p:nvPr/>
        </p:nvSpPr>
        <p:spPr>
          <a:xfrm>
            <a:off x="2226977" y="2152476"/>
            <a:ext cx="38996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2245472" y="3471391"/>
            <a:ext cx="38996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83968" y="1660738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initial</a:t>
            </a:r>
            <a:endParaRPr kumimoji="1" lang="ja-JP" altLang="en-US" sz="2000" dirty="0"/>
          </a:p>
        </p:txBody>
      </p:sp>
      <p:sp>
        <p:nvSpPr>
          <p:cNvPr id="18" name="曲折矢印 17"/>
          <p:cNvSpPr/>
          <p:nvPr/>
        </p:nvSpPr>
        <p:spPr>
          <a:xfrm rot="16200000">
            <a:off x="3900636" y="1571733"/>
            <a:ext cx="296383" cy="39381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\tilde{n}_k \rangle(t)&#10;= e^{-\omega_k t} \langle \tilde{n}_k \rangle_0&#10;\end{align*}&lt;/body&gt;&#10;  &lt;fcolor&gt;FF000000&lt;/fcolor&gt;&#10;  &lt;bcolor&gt;FFFFFFFF&lt;/bcolor&gt;&#10;  &lt;transparent&gt;True&lt;/transparent&gt;&#10;  &lt;resolution&gt;1800&lt;/resolution&gt;&#10;  &lt;imageh&gt;274&lt;/imageh&gt;&#10;  &lt;imagew&gt;2203&lt;/imagew&gt;&#10;  &lt;scale&gt;50&lt;/scale&gt;&#10;  &lt;cursor&gt;9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76" y="1135506"/>
            <a:ext cx="3387191" cy="421286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79512" y="1079158"/>
            <a:ext cx="663964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1st</a:t>
            </a:r>
            <a:endParaRPr kumimoji="1" lang="ja-JP" altLang="en-US" sz="2800" dirty="0"/>
          </a:p>
        </p:txBody>
      </p:sp>
      <p:sp>
        <p:nvSpPr>
          <p:cNvPr id="21" name="左中かっこ 20"/>
          <p:cNvSpPr/>
          <p:nvPr/>
        </p:nvSpPr>
        <p:spPr>
          <a:xfrm>
            <a:off x="1619672" y="2060848"/>
            <a:ext cx="360040" cy="18722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9512" y="4489956"/>
            <a:ext cx="785793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2nd</a:t>
            </a:r>
            <a:endParaRPr kumimoji="1" lang="ja-JP" altLang="en-US" sz="28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\tilde{n}_{k_1} \delta \tilde{n}_{k_2} \rangle (t)&#10;=&amp;amp; \langle \tilde{n}_{k_1+k_2} \rangle_0 ( e^{-\omega_{k_1+k_2} t} - e^{-(\omega_{k_1}+ \omega_{k_2})t})&#10;\\&#10;&amp;amp;+ \langle \delta \tilde{n}_{k_1}\delta \tilde{n}_{k_2} \rangle_0 e^{-(\omega_{k_1}+ \omega_{k_2})t}&#10;\end{align*}&lt;/body&gt;&#10;  &lt;fcolor&gt;FF000000&lt;/fcolor&gt;&#10;  &lt;bcolor&gt;FFFFFFFF&lt;/bcolor&gt;&#10;  &lt;transparent&gt;True&lt;/transparent&gt;&#10;  &lt;resolution&gt;1800&lt;/resolution&gt;&#10;  &lt;imageh&gt;745&lt;/imageh&gt;&#10;  &lt;imagew&gt;5518&lt;/imagew&gt;&#10;  &lt;scale&gt;50&lt;/scale&gt;&#10;  &lt;cursor&gt;18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521547"/>
            <a:ext cx="7908058" cy="106769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555776" y="5982379"/>
            <a:ext cx="6275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Consistent with stochastic diffusion eq.</a:t>
            </a:r>
          </a:p>
          <a:p>
            <a:r>
              <a:rPr lang="en-US" altLang="ja-JP" sz="2400" dirty="0" smtClean="0"/>
              <a:t>for sufficiently slowly-varying initial condition.</a:t>
            </a:r>
            <a:endParaRPr kumimoji="1" lang="ja-JP" altLang="en-US" sz="2400" dirty="0"/>
          </a:p>
        </p:txBody>
      </p:sp>
      <p:sp>
        <p:nvSpPr>
          <p:cNvPr id="25" name="右矢印 24"/>
          <p:cNvSpPr/>
          <p:nvPr/>
        </p:nvSpPr>
        <p:spPr>
          <a:xfrm>
            <a:off x="2165807" y="6021288"/>
            <a:ext cx="38996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5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角丸四角形 56"/>
          <p:cNvSpPr/>
          <p:nvPr/>
        </p:nvSpPr>
        <p:spPr>
          <a:xfrm>
            <a:off x="501822" y="908720"/>
            <a:ext cx="3024326" cy="9178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角丸四角形吹き出し 35"/>
          <p:cNvSpPr/>
          <p:nvPr/>
        </p:nvSpPr>
        <p:spPr>
          <a:xfrm>
            <a:off x="6385349" y="1700808"/>
            <a:ext cx="2651147" cy="2016224"/>
          </a:xfrm>
          <a:prstGeom prst="wedgeRoundRectCallout">
            <a:avLst>
              <a:gd name="adj1" fmla="val 18927"/>
              <a:gd name="adj2" fmla="val -6158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964547" cy="584775"/>
          </a:xfrm>
        </p:spPr>
        <p:txBody>
          <a:bodyPr/>
          <a:lstStyle/>
          <a:p>
            <a:r>
              <a:rPr kumimoji="1" lang="en-US" altLang="ja-JP" dirty="0" smtClean="0"/>
              <a:t> Total Charge in </a:t>
            </a:r>
            <a:r>
              <a:rPr kumimoji="1" lang="en-US" altLang="ja-JP" dirty="0" smtClean="0">
                <a:latin typeface="Symbol" pitchFamily="18" charset="2"/>
              </a:rPr>
              <a:t>D</a:t>
            </a:r>
            <a:r>
              <a:rPr kumimoji="1" lang="en-US" altLang="ja-JP" i="1" dirty="0" smtClean="0">
                <a:latin typeface="Symbol" pitchFamily="18" charset="2"/>
              </a:rPr>
              <a:t>h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93428"/>
            <a:ext cx="2808312" cy="742995"/>
          </a:xfrm>
          <a:prstGeom prst="rect">
            <a:avLst/>
          </a:prstGeom>
        </p:spPr>
      </p:pic>
      <p:cxnSp>
        <p:nvCxnSpPr>
          <p:cNvPr id="4" name="直線矢印コネクタ 3"/>
          <p:cNvCxnSpPr/>
          <p:nvPr/>
        </p:nvCxnSpPr>
        <p:spPr>
          <a:xfrm>
            <a:off x="-11825" y="2843563"/>
            <a:ext cx="483595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4249782" y="230077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649382" y="2344662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248301" y="2344663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873518" y="2344664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H="1">
            <a:off x="2487602" y="2333692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3673718" y="232271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3073061" y="2322719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円/楕円 15"/>
          <p:cNvSpPr/>
          <p:nvPr/>
        </p:nvSpPr>
        <p:spPr>
          <a:xfrm>
            <a:off x="3749967" y="2527001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3454148" y="2422971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951922" y="2588627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2816182" y="2625540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4393798" y="2493473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2593620" y="2525928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1626605" y="2536933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2034714" y="2481540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29822" y="2597928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3300356" y="2655041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854" y="2843563"/>
            <a:ext cx="149419" cy="134959"/>
          </a:xfrm>
          <a:prstGeom prst="rect">
            <a:avLst/>
          </a:prstGeom>
        </p:spPr>
      </p:pic>
      <p:sp>
        <p:nvSpPr>
          <p:cNvPr id="39" name="円/楕円 38"/>
          <p:cNvSpPr/>
          <p:nvPr/>
        </p:nvSpPr>
        <p:spPr>
          <a:xfrm>
            <a:off x="3980336" y="2441636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262154" y="2608933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2191012" y="2389231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738734" y="2428130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1344479" y="2669928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217334" y="2472510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248301" y="2322719"/>
            <a:ext cx="2425417" cy="531814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左中かっこ 45"/>
          <p:cNvSpPr/>
          <p:nvPr/>
        </p:nvSpPr>
        <p:spPr>
          <a:xfrm rot="5400000">
            <a:off x="2285674" y="879456"/>
            <a:ext cx="350667" cy="2425419"/>
          </a:xfrm>
          <a:prstGeom prst="leftBrace">
            <a:avLst>
              <a:gd name="adj1" fmla="val 8333"/>
              <a:gd name="adj2" fmla="val 69898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I(z,X) = \int \frac{dk}{2\pi} e^{-Xk^2} \int_0^1 dx e^{ik(x+z)}&#10;\end{align*}&lt;/body&gt;&#10;  &lt;fcolor&gt;FF000000&lt;/fcolor&gt;&#10;  &lt;bcolor&gt;FFFFFFFF&lt;/bcolor&gt;&#10;  &lt;transparent&gt;True&lt;/transparent&gt;&#10;  &lt;resolution&gt;1800&lt;/resolution&gt;&#10;  &lt;imageh&gt;623&lt;/imageh&gt;&#10;  &lt;imagew&gt;3921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18" y="883861"/>
            <a:ext cx="4306178" cy="684201"/>
          </a:xfrm>
          <a:prstGeom prst="rect">
            <a:avLst/>
          </a:prstGeom>
        </p:spPr>
      </p:pic>
      <p:cxnSp>
        <p:nvCxnSpPr>
          <p:cNvPr id="17" name="直線矢印コネクタ 16"/>
          <p:cNvCxnSpPr/>
          <p:nvPr/>
        </p:nvCxnSpPr>
        <p:spPr>
          <a:xfrm>
            <a:off x="6538359" y="3100898"/>
            <a:ext cx="23423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V="1">
            <a:off x="6892485" y="2204864"/>
            <a:ext cx="0" cy="12560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6892486" y="2564904"/>
            <a:ext cx="1058668" cy="5359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550215" y="310089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0</a:t>
            </a:r>
            <a:endParaRPr kumimoji="1" lang="ja-JP" altLang="en-US" sz="20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787486" y="310089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</a:t>
            </a:r>
            <a:endParaRPr kumimoji="1" lang="ja-JP" altLang="en-US" sz="20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579574" y="310089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x</a:t>
            </a:r>
            <a:endParaRPr kumimoji="1" lang="ja-JP" altLang="en-US" sz="20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748938" y="1772816"/>
            <a:ext cx="178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FT of step </a:t>
            </a:r>
            <a:r>
              <a:rPr kumimoji="1" lang="en-US" altLang="ja-JP" dirty="0" err="1" smtClean="0"/>
              <a:t>func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pic>
        <p:nvPicPr>
          <p:cNvPr id="61" name="TexTeXPicture" descr="&lt;?xml version=&quot;1.0&quot; encoding=&quot;utf-16&quot;?&gt;&#10;&lt;TeXTeX&gt;&#10;  &lt;preamble&gt;\documentclass{jarticle}&#10;\usepackage{amsmath}&#10;\pagestyle{empty}&lt;/preamble&gt;&#10;  &lt;body&gt;\begin{align*} &#10;\langle Q\rangle(\tau) &#10;=&amp;amp; \int dz \langle n(z) \rangle_0 I_{\Delta \eta}(z,X)&#10;\\&#10;\langle \delta Q^2 \rangle(\tau)&#10;=&amp;amp; \int dz_1 dz_2 \langle \delta n(z_1) \delta n(z_2) \rangle_0 I_{\Delta \eta}(z_1,X) I_{\Delta\eta}(z_2,X)&#10;\\&#10;&amp;amp;&#10;+ \int dz \langle n(z) \rangle_0 ( I_{\Delta\eta}(z,X) - I_{\Delta\eta}^2(z,X)&#10;\\&#10;\langle \delta Q^3 \rangle(t)&#10;=&amp;amp; \cdots&#10;\end{align*}&lt;/body&gt;&#10;  &lt;fcolor&gt;FF000000&lt;/fcolor&gt;&#10;  &lt;bcolor&gt;FFFFFFFF&lt;/bcolor&gt;&#10;  &lt;transparent&gt;True&lt;/transparent&gt;&#10;  &lt;resolution&gt;1800&lt;/resolution&gt;&#10;  &lt;imageh&gt;2283&lt;/imageh&gt;&#10;  &lt;imagew&gt;6202&lt;/imagew&gt;&#10;  &lt;scale&gt;50&lt;/scale&gt;&#10;  &lt;cursor&gt;36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4" y="4005064"/>
            <a:ext cx="7007961" cy="2579678"/>
          </a:xfrm>
          <a:prstGeom prst="rect">
            <a:avLst/>
          </a:prstGeom>
        </p:spPr>
      </p:pic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X = \frac{2\sqrt{D \tau}}{\Delta\eta}&#10;\end{align*}&lt;/body&gt;&#10;  &lt;fcolor&gt;FF000000&lt;/fcolor&gt;&#10;  &lt;bcolor&gt;FFFFFFFF&lt;/bcolor&gt;&#10;  &lt;transparent&gt;True&lt;/transparent&gt;&#10;  &lt;resolution&gt;1800&lt;/resolution&gt;&#10;  &lt;imageh&gt;615&lt;/imageh&gt;&#10;  &lt;imagew&gt;1264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01196"/>
            <a:ext cx="1389786" cy="67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66185" cy="584775"/>
          </a:xfrm>
        </p:spPr>
        <p:txBody>
          <a:bodyPr/>
          <a:lstStyle/>
          <a:p>
            <a:r>
              <a:rPr kumimoji="1" lang="en-US" altLang="ja-JP" dirty="0" smtClean="0"/>
              <a:t> Time Evolution of &lt;</a:t>
            </a:r>
            <a:r>
              <a:rPr kumimoji="1" lang="en-US" altLang="ja-JP" i="1" dirty="0" err="1" smtClean="0">
                <a:latin typeface="Symbol" pitchFamily="18" charset="2"/>
              </a:rPr>
              <a:t>d</a:t>
            </a:r>
            <a:r>
              <a:rPr kumimoji="1" lang="en-US" altLang="ja-JP" i="1" dirty="0" err="1" smtClean="0"/>
              <a:t>Q</a:t>
            </a:r>
            <a:r>
              <a:rPr kumimoji="1" lang="en-US" altLang="ja-JP" i="1" baseline="30000" dirty="0" err="1" smtClean="0"/>
              <a:t>n</a:t>
            </a:r>
            <a:r>
              <a:rPr kumimoji="1" lang="en-US" altLang="ja-JP" dirty="0" smtClean="0"/>
              <a:t>&gt;</a:t>
            </a:r>
            <a:r>
              <a:rPr kumimoji="1" lang="en-US" altLang="ja-JP" baseline="-25000" dirty="0" smtClean="0"/>
              <a:t>c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395536" y="1067544"/>
            <a:ext cx="6192689" cy="13095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9512" y="836712"/>
            <a:ext cx="472276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/>
              <a:t>Uniform and fixed I</a:t>
            </a:r>
            <a:r>
              <a:rPr kumimoji="1" lang="en-US" altLang="ja-JP" sz="2400" dirty="0" smtClean="0"/>
              <a:t>nitial condition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79912" y="1301859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Particle numbers in all cells are </a:t>
            </a:r>
            <a:r>
              <a:rPr kumimoji="1" lang="en-US" altLang="ja-JP" sz="2400" i="1" dirty="0" smtClean="0"/>
              <a:t>M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P({\bf n},0)&#10;= \prod_x \delta_{n_x,M}&#10;\end{align*}&lt;/body&gt;&#10;  &lt;fcolor&gt;FF000000&lt;/fcolor&gt;&#10;  &lt;bcolor&gt;FFFFFFFF&lt;/bcolor&gt;&#10;  &lt;transparent&gt;True&lt;/transparent&gt;&#10;  &lt;resolution&gt;1800&lt;/resolution&gt;&#10;  &lt;imageh&gt;524&lt;/imageh&gt;&#10;  &lt;imagew&gt;2068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46176"/>
            <a:ext cx="2710028" cy="68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5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66185" cy="584775"/>
          </a:xfrm>
        </p:spPr>
        <p:txBody>
          <a:bodyPr/>
          <a:lstStyle/>
          <a:p>
            <a:r>
              <a:rPr kumimoji="1" lang="en-US" altLang="ja-JP" dirty="0" smtClean="0"/>
              <a:t> Time Evolution of &lt;</a:t>
            </a:r>
            <a:r>
              <a:rPr kumimoji="1" lang="en-US" altLang="ja-JP" i="1" dirty="0" err="1" smtClean="0">
                <a:latin typeface="Symbol" pitchFamily="18" charset="2"/>
              </a:rPr>
              <a:t>d</a:t>
            </a:r>
            <a:r>
              <a:rPr kumimoji="1" lang="en-US" altLang="ja-JP" i="1" dirty="0" err="1" smtClean="0"/>
              <a:t>Q</a:t>
            </a:r>
            <a:r>
              <a:rPr kumimoji="1" lang="en-US" altLang="ja-JP" i="1" baseline="30000" dirty="0" err="1" smtClean="0"/>
              <a:t>n</a:t>
            </a:r>
            <a:r>
              <a:rPr kumimoji="1" lang="en-US" altLang="ja-JP" dirty="0" smtClean="0"/>
              <a:t>&gt;</a:t>
            </a:r>
            <a:r>
              <a:rPr kumimoji="1" lang="en-US" altLang="ja-JP" baseline="-25000" dirty="0" smtClean="0"/>
              <a:t>c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61419"/>
            <a:ext cx="5549234" cy="388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37256"/>
            <a:ext cx="2524125" cy="667808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X \sim \sqrt{t}&#10;\end{align*}&lt;/body&gt;&#10;  &lt;fcolor&gt;FF000000&lt;/fcolor&gt;&#10;  &lt;bcolor&gt;FFFFFFFF&lt;/bcolor&gt;&#10;  &lt;transparent&gt;True&lt;/transparent&gt;&#10;  &lt;resolution&gt;1800&lt;/resolution&gt;&#10;  &lt;imageh&gt;249&lt;/imageh&gt;&#10;  &lt;imagew&gt;84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364" y="6333827"/>
            <a:ext cx="898524" cy="2635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テキスト ボックス 2"/>
          <p:cNvSpPr txBox="1"/>
          <p:nvPr/>
        </p:nvSpPr>
        <p:spPr>
          <a:xfrm>
            <a:off x="5580112" y="4603651"/>
            <a:ext cx="3598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/>
              <a:t>Slow enhancement for higher order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Negative 4</a:t>
            </a:r>
            <a:r>
              <a:rPr lang="en-US" altLang="ja-JP" sz="2400" baseline="30000" dirty="0" smtClean="0"/>
              <a:t>th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cumulant</a:t>
            </a:r>
            <a:endParaRPr lang="en-US" altLang="ja-JP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/>
              <a:t>Similar behavior for small initial </a:t>
            </a:r>
            <a:r>
              <a:rPr kumimoji="1" lang="en-US" altLang="ja-JP" sz="2400" dirty="0" err="1" smtClean="0"/>
              <a:t>fluc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10" name="角丸四角形 9"/>
          <p:cNvSpPr/>
          <p:nvPr/>
        </p:nvSpPr>
        <p:spPr>
          <a:xfrm>
            <a:off x="395536" y="1067544"/>
            <a:ext cx="6192689" cy="13095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9512" y="836712"/>
            <a:ext cx="472276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/>
              <a:t>Uniform and fixed I</a:t>
            </a:r>
            <a:r>
              <a:rPr kumimoji="1" lang="en-US" altLang="ja-JP" sz="2400" dirty="0" smtClean="0"/>
              <a:t>nitial condition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79912" y="1301859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Particle numbers in all cells are </a:t>
            </a:r>
            <a:r>
              <a:rPr kumimoji="1" lang="en-US" altLang="ja-JP" sz="2400" i="1" dirty="0" smtClean="0"/>
              <a:t>M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P({\bf n},0)&#10;= \prod_x \delta_{n_x,M}&#10;\end{align*}&lt;/body&gt;&#10;  &lt;fcolor&gt;FF000000&lt;/fcolor&gt;&#10;  &lt;bcolor&gt;FFFFFFFF&lt;/bcolor&gt;&#10;  &lt;transparent&gt;True&lt;/transparent&gt;&#10;  &lt;resolution&gt;1800&lt;/resolution&gt;&#10;  &lt;imageh&gt;524&lt;/imageh&gt;&#10;  &lt;imagew&gt;2068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46176"/>
            <a:ext cx="2710028" cy="68668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 rot="18819817">
            <a:off x="1246377" y="353844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2nd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19580244">
            <a:off x="2054818" y="3911473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6600"/>
                </a:solidFill>
              </a:rPr>
              <a:t>3rd</a:t>
            </a:r>
            <a:endParaRPr kumimoji="1" lang="ja-JP" altLang="en-US" sz="2400" dirty="0">
              <a:solidFill>
                <a:srgbClr val="0066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 rot="19812379">
            <a:off x="3081253" y="4357803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4th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X = \frac{2\sqrt{D \tau}}{\Delta\eta}&#10;\end{align*}&lt;/body&gt;&#10;  &lt;fcolor&gt;FF000000&lt;/fcolor&gt;&#10;  &lt;bcolor&gt;FFFFFFFF&lt;/bcolor&gt;&#10;  &lt;transparent&gt;True&lt;/transparent&gt;&#10;  &lt;resolution&gt;1800&lt;/resolution&gt;&#10;  &lt;imageh&gt;615&lt;/imageh&gt;&#10;  &lt;imagew&gt;1264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377050"/>
            <a:ext cx="1644485" cy="800126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^n \rangle_c&#10;\end{align*}&lt;/body&gt;&#10;  &lt;fcolor&gt;FF000000&lt;/fcolor&gt;&#10;  &lt;bcolor&gt;FFFFFFFF&lt;/bcolor&gt;&#10;  &lt;transparent&gt;True&lt;/transparent&gt;&#10;  &lt;resolution&gt;1800&lt;/resolution&gt;&#10;  &lt;imageh&gt;249&lt;/imageh&gt;&#10;  &lt;imagew&gt;704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42" y="2708920"/>
            <a:ext cx="1300326" cy="4599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1984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73" y="1071099"/>
            <a:ext cx="3911040" cy="260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610049" cy="584775"/>
          </a:xfrm>
        </p:spPr>
        <p:txBody>
          <a:bodyPr/>
          <a:lstStyle/>
          <a:p>
            <a:r>
              <a:rPr kumimoji="1" lang="en-US" altLang="ja-JP" dirty="0" smtClean="0"/>
              <a:t> Conserved Charges : Theoretical Advantage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908720"/>
            <a:ext cx="5530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Definite definition for operators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3511895"/>
            <a:ext cx="5650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Simple thermodynamic relations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556792"/>
            <a:ext cx="3853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kumimoji="1" lang="en-US" altLang="ja-JP" sz="2400" dirty="0" smtClean="0"/>
              <a:t>as a </a:t>
            </a:r>
            <a:r>
              <a:rPr kumimoji="1" lang="en-US" altLang="ja-JP" sz="2400" dirty="0" err="1" smtClean="0"/>
              <a:t>Noether</a:t>
            </a:r>
            <a:r>
              <a:rPr kumimoji="1" lang="en-US" altLang="ja-JP" sz="2400" dirty="0" smtClean="0"/>
              <a:t> current</a:t>
            </a:r>
          </a:p>
          <a:p>
            <a:pPr marL="342900" indent="-342900">
              <a:buFontTx/>
              <a:buChar char="-"/>
            </a:pPr>
            <a:r>
              <a:rPr lang="en-US" altLang="ja-JP" sz="2400" dirty="0" smtClean="0"/>
              <a:t>calculable on any theory</a:t>
            </a:r>
            <a:endParaRPr kumimoji="1" lang="en-US" altLang="ja-JP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23728" y="2463279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ex: on the lattice</a:t>
            </a:r>
            <a:endParaRPr kumimoji="1" lang="ja-JP" altLang="en-US" sz="2400" dirty="0"/>
          </a:p>
        </p:txBody>
      </p:sp>
      <p:sp>
        <p:nvSpPr>
          <p:cNvPr id="8" name="右矢印 7"/>
          <p:cNvSpPr/>
          <p:nvPr/>
        </p:nvSpPr>
        <p:spPr>
          <a:xfrm>
            <a:off x="4549392" y="2514248"/>
            <a:ext cx="720080" cy="410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9552" y="5022977"/>
            <a:ext cx="4238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ja-JP" sz="2400" dirty="0" smtClean="0"/>
              <a:t>Intuitive </a:t>
            </a:r>
            <a:r>
              <a:rPr lang="en-US" altLang="ja-JP" sz="2400" dirty="0"/>
              <a:t>interpretation for </a:t>
            </a:r>
            <a:r>
              <a:rPr lang="en-US" altLang="ja-JP" sz="2400" dirty="0" smtClean="0"/>
              <a:t>the behaviors </a:t>
            </a:r>
            <a:r>
              <a:rPr lang="en-US" altLang="ja-JP" sz="2400" dirty="0"/>
              <a:t>of </a:t>
            </a:r>
            <a:r>
              <a:rPr lang="en-US" altLang="ja-JP" sz="2400" dirty="0" err="1"/>
              <a:t>cumulants</a:t>
            </a:r>
            <a:endParaRPr lang="en-US" altLang="ja-JP" sz="2400" dirty="0"/>
          </a:p>
        </p:txBody>
      </p:sp>
      <p:pic>
        <p:nvPicPr>
          <p:cNvPr id="14" name="Picture 23"/>
          <p:cNvPicPr>
            <a:picLocks noChangeAspect="1" noChangeArrowheads="1"/>
          </p:cNvPicPr>
          <p:nvPr/>
        </p:nvPicPr>
        <p:blipFill rotWithShape="1"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7559" r="6668" b="7281"/>
          <a:stretch/>
        </p:blipFill>
        <p:spPr bwMode="auto">
          <a:xfrm>
            <a:off x="5580112" y="4182646"/>
            <a:ext cx="3437245" cy="2256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c^n \rangle&#10;= \frac1{VT^{n-1}} \frac{ \partial^n \Omega }{\partial \mu_c^n }&#10;\end{align*}&lt;/body&gt;&#10;  &lt;fcolor&gt;FF000000&lt;/fcolor&gt;&#10;  &lt;bcolor&gt;FFFFFFFF&lt;/bcolor&gt;&#10;  &lt;transparent&gt;True&lt;/transparent&gt;&#10;  &lt;resolution&gt;1800&lt;/resolution&gt;&#10;  &lt;imageh&gt;580&lt;/imageh&gt;&#10;  &lt;imagew&gt;2303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91" y="4085725"/>
            <a:ext cx="3110777" cy="783435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3 \rangle&#10;= \frac1{VT^2} \frac{ \partial \langle \delta N_B^2 \rangle }{\partial \mu_B }&#10;\end{align*}&lt;/body&gt;&#10;  &lt;fcolor&gt;FF000000&lt;/fcolor&gt;&#10;  &lt;bcolor&gt;FFFFFFFF&lt;/bcolor&gt;&#10;  &lt;transparent&gt;True&lt;/transparent&gt;&#10;  &lt;resolution&gt;1800&lt;/resolution&gt;&#10;  &lt;imageh&gt;600&lt;/imageh&gt;&#10;  &lt;imagew&gt;2403&lt;/imagew&gt;&#10;  &lt;scale&gt;50&lt;/scale&gt;&#10;  &lt;cursor&gt;10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88" y="5930918"/>
            <a:ext cx="3245852" cy="81045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43608" y="6103097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ex: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631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90" y="2845736"/>
            <a:ext cx="5262813" cy="368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66185" cy="584775"/>
          </a:xfrm>
        </p:spPr>
        <p:txBody>
          <a:bodyPr/>
          <a:lstStyle/>
          <a:p>
            <a:r>
              <a:rPr kumimoji="1" lang="en-US" altLang="ja-JP" dirty="0" smtClean="0"/>
              <a:t> Time Evolution of &lt;</a:t>
            </a:r>
            <a:r>
              <a:rPr kumimoji="1" lang="en-US" altLang="ja-JP" i="1" dirty="0" err="1" smtClean="0">
                <a:latin typeface="Symbol" pitchFamily="18" charset="2"/>
              </a:rPr>
              <a:t>d</a:t>
            </a:r>
            <a:r>
              <a:rPr kumimoji="1" lang="en-US" altLang="ja-JP" i="1" dirty="0" err="1" smtClean="0"/>
              <a:t>Q</a:t>
            </a:r>
            <a:r>
              <a:rPr kumimoji="1" lang="en-US" altLang="ja-JP" i="1" baseline="30000" dirty="0" err="1" smtClean="0"/>
              <a:t>n</a:t>
            </a:r>
            <a:r>
              <a:rPr kumimoji="1" lang="en-US" altLang="ja-JP" dirty="0" smtClean="0"/>
              <a:t>&gt;</a:t>
            </a:r>
            <a:r>
              <a:rPr kumimoji="1" lang="en-US" altLang="ja-JP" baseline="-25000" dirty="0" smtClean="0"/>
              <a:t>c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395536" y="1067544"/>
            <a:ext cx="6192689" cy="11496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9512" y="836712"/>
            <a:ext cx="222368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/>
              <a:t>I</a:t>
            </a:r>
            <a:r>
              <a:rPr kumimoji="1" lang="en-US" altLang="ja-JP" sz="2400" dirty="0" smtClean="0"/>
              <a:t>nitial condition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79912" y="119675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Particle numbers in all cells are </a:t>
            </a:r>
            <a:r>
              <a:rPr kumimoji="1" lang="en-US" altLang="ja-JP" sz="2400" i="1" dirty="0" smtClean="0"/>
              <a:t>M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P({\bf n},0)&#10;= \prod_x \delta_{n_x,M}&#10;\end{align*}&lt;/body&gt;&#10;  &lt;fcolor&gt;FF000000&lt;/fcolor&gt;&#10;  &lt;bcolor&gt;FFFFFFFF&lt;/bcolor&gt;&#10;  &lt;transparent&gt;True&lt;/transparent&gt;&#10;  &lt;resolution&gt;1800&lt;/resolution&gt;&#10;  &lt;imageh&gt;524&lt;/imageh&gt;&#10;  &lt;imagew&gt;2068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91993"/>
            <a:ext cx="2710028" cy="686680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1/X \sim \Delta \eta&#10;\end{align*}&lt;/body&gt;&#10;  &lt;fcolor&gt;FF000000&lt;/fcolor&gt;&#10;  &lt;bcolor&gt;FFFFFFFF&lt;/bcolor&gt;&#10;  &lt;transparent&gt;True&lt;/transparent&gt;&#10;  &lt;resolution&gt;1800&lt;/resolution&gt;&#10;  &lt;imageh&gt;250&lt;/imageh&gt;&#10;  &lt;imagew&gt;111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55" y="6345551"/>
            <a:ext cx="1182157" cy="26458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3"/>
          <a:stretch/>
        </p:blipFill>
        <p:spPr bwMode="auto">
          <a:xfrm>
            <a:off x="5508103" y="3645024"/>
            <a:ext cx="3600402" cy="288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 rot="2092412">
            <a:off x="2368263" y="408832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2nd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 rot="2575610">
            <a:off x="1780645" y="4758724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6600"/>
                </a:solidFill>
              </a:rPr>
              <a:t>3rd</a:t>
            </a:r>
            <a:endParaRPr kumimoji="1" lang="ja-JP" altLang="en-US" sz="2400" dirty="0">
              <a:solidFill>
                <a:srgbClr val="0066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3193534">
            <a:off x="1377097" y="5262874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4th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X = \frac{2\sqrt{D \tau}}{\Delta\eta}&#10;\end{align*}&lt;/body&gt;&#10;  &lt;fcolor&gt;FF000000&lt;/fcolor&gt;&#10;  &lt;bcolor&gt;FFFFFFFF&lt;/bcolor&gt;&#10;  &lt;transparent&gt;True&lt;/transparent&gt;&#10;  &lt;resolution&gt;1800&lt;/resolution&gt;&#10;  &lt;imageh&gt;615&lt;/imageh&gt;&#10;  &lt;imagew&gt;1264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2377050"/>
            <a:ext cx="1644485" cy="800126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^n \rangle_c&#10;\end{align*}&lt;/body&gt;&#10;  &lt;fcolor&gt;FF000000&lt;/fcolor&gt;&#10;  &lt;bcolor&gt;FFFFFFFF&lt;/bcolor&gt;&#10;  &lt;transparent&gt;True&lt;/transparent&gt;&#10;  &lt;resolution&gt;1800&lt;/resolution&gt;&#10;  &lt;imageh&gt;249&lt;/imageh&gt;&#10;  &lt;imagew&gt;704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78" y="3257116"/>
            <a:ext cx="1300326" cy="4599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798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2173" cy="584775"/>
          </a:xfrm>
        </p:spPr>
        <p:txBody>
          <a:bodyPr/>
          <a:lstStyle/>
          <a:p>
            <a:r>
              <a:rPr kumimoji="1" lang="en-US" altLang="ja-JP" dirty="0" smtClean="0"/>
              <a:t> Net Charge Number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655884" y="2780928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943916" y="2249112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808012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672108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536204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4400300" y="2271057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264396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6128492" y="2249112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83386" y="1124744"/>
            <a:ext cx="672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Prepare 2 species of (non-interacting) particles</a:t>
            </a:r>
            <a:endParaRPr kumimoji="1" lang="ja-JP" altLang="en-US" sz="2400" dirty="0"/>
          </a:p>
        </p:txBody>
      </p:sp>
      <p:sp>
        <p:nvSpPr>
          <p:cNvPr id="34" name="円/楕円 33"/>
          <p:cNvSpPr/>
          <p:nvPr/>
        </p:nvSpPr>
        <p:spPr>
          <a:xfrm>
            <a:off x="3958734" y="242088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662915" y="231685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759559" y="205195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952949" y="236642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465361" y="252371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6662465" y="247800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5377501" y="2476281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461610" y="205195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927197" y="243403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2033661" y="243403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549913" y="224911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2161904" y="210336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1071099" y="2271057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877" y="3001480"/>
            <a:ext cx="149419" cy="134959"/>
          </a:xfrm>
          <a:prstGeom prst="rect">
            <a:avLst/>
          </a:prstGeom>
        </p:spPr>
      </p:pic>
      <p:sp>
        <p:nvSpPr>
          <p:cNvPr id="32" name="円/楕円 31"/>
          <p:cNvSpPr/>
          <p:nvPr/>
        </p:nvSpPr>
        <p:spPr>
          <a:xfrm>
            <a:off x="4060683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3764864" y="205195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3270898" y="251502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3054898" y="2101518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2736949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6257130" y="2416394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5702655" y="246124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5716514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5029146" y="2169124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919610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4651862" y="253060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325243" y="2407008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1173048" y="2487081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60415" y="4542219"/>
            <a:ext cx="4411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Same time evolution except fo</a:t>
            </a:r>
            <a:r>
              <a:rPr lang="en-US" altLang="ja-JP" sz="2400" dirty="0" smtClean="0"/>
              <a:t>r</a:t>
            </a:r>
          </a:p>
          <a:p>
            <a:pPr algn="ctr"/>
            <a:r>
              <a:rPr kumimoji="1" lang="en-US" altLang="ja-JP" sz="2400" dirty="0" smtClean="0"/>
              <a:t>Poisson </a:t>
            </a:r>
            <a:r>
              <a:rPr kumimoji="1" lang="en-US" altLang="ja-JP" sz="2400" dirty="0" smtClean="0">
                <a:sym typeface="Wingdings" pitchFamily="2" charset="2"/>
              </a:rPr>
              <a:t> </a:t>
            </a:r>
            <a:r>
              <a:rPr kumimoji="1" lang="en-US" altLang="ja-JP" sz="2400" dirty="0" err="1" smtClean="0">
                <a:sym typeface="Wingdings" pitchFamily="2" charset="2"/>
              </a:rPr>
              <a:t>Skellam</a:t>
            </a:r>
            <a:r>
              <a:rPr kumimoji="1" lang="en-US" altLang="ja-JP" sz="2400" dirty="0" smtClean="0">
                <a:sym typeface="Wingdings" pitchFamily="2" charset="2"/>
              </a:rPr>
              <a:t> </a:t>
            </a: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^n \rangle_c(t)&#10;\end{align*}&lt;/body&gt;&#10;  &lt;fcolor&gt;FF000000&lt;/fcolor&gt;&#10;  &lt;bcolor&gt;FFFFFFFF&lt;/bcolor&gt;&#10;  &lt;transparent&gt;True&lt;/transparent&gt;&#10;  &lt;resolution&gt;1800&lt;/resolution&gt;&#10;  &lt;imageh&gt;249&lt;/imageh&gt;&#10;  &lt;imagew&gt;978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82" y="3982963"/>
            <a:ext cx="1783766" cy="454149"/>
          </a:xfrm>
          <a:prstGeom prst="rect">
            <a:avLst/>
          </a:prstGeom>
        </p:spPr>
      </p:pic>
      <p:sp>
        <p:nvSpPr>
          <p:cNvPr id="7" name="下矢印 6"/>
          <p:cNvSpPr/>
          <p:nvPr/>
        </p:nvSpPr>
        <p:spPr>
          <a:xfrm>
            <a:off x="3486898" y="3136439"/>
            <a:ext cx="1164964" cy="436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15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5158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6120680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3273611" y="4799737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2987824" y="463651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2745904" y="4497884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2532472" y="433593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2301652" y="412780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1933021" y="356443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1740384" y="319834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1428326" y="2768518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1849379" y="3595460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159732" y="388923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077631" y="3861048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1843011" y="3284984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1630862" y="3017530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1331640" y="2821439"/>
            <a:ext cx="1296144" cy="2983825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511660" y="2863883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455876" y="3029335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flipH="1">
            <a:off x="1627591" y="4636515"/>
            <a:ext cx="640153" cy="45562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15839" y="980728"/>
            <a:ext cx="5240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err="1" smtClean="0"/>
              <a:t>Bjorken</a:t>
            </a:r>
            <a:r>
              <a:rPr kumimoji="1" lang="en-US" altLang="ja-JP" sz="2400" dirty="0" smtClean="0"/>
              <a:t> expansion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small fluctuations at </a:t>
            </a:r>
            <a:r>
              <a:rPr lang="en-US" altLang="ja-JP" sz="2400" dirty="0" err="1" smtClean="0"/>
              <a:t>hadronization</a:t>
            </a:r>
            <a:endParaRPr kumimoji="1" lang="en-US" altLang="ja-JP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short </a:t>
            </a:r>
            <a:r>
              <a:rPr lang="en-US" altLang="ja-JP" sz="2400" dirty="0" err="1" smtClean="0"/>
              <a:t>correlaition</a:t>
            </a:r>
            <a:r>
              <a:rPr lang="en-US" altLang="ja-JP" sz="2400" dirty="0" smtClean="0"/>
              <a:t> in </a:t>
            </a:r>
            <a:r>
              <a:rPr lang="en-US" altLang="ja-JP" sz="2400" dirty="0" err="1" smtClean="0"/>
              <a:t>hadronic</a:t>
            </a:r>
            <a:r>
              <a:rPr lang="en-US" altLang="ja-JP" sz="2400" dirty="0" smtClean="0"/>
              <a:t> stage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340768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Assumptions</a:t>
            </a:r>
            <a:endParaRPr kumimoji="1" lang="ja-JP" altLang="en-US" sz="2400" dirty="0"/>
          </a:p>
        </p:txBody>
      </p:sp>
      <p:sp>
        <p:nvSpPr>
          <p:cNvPr id="7" name="左中かっこ 6"/>
          <p:cNvSpPr/>
          <p:nvPr/>
        </p:nvSpPr>
        <p:spPr>
          <a:xfrm>
            <a:off x="2267744" y="1052736"/>
            <a:ext cx="295951" cy="112832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67944" y="4421284"/>
            <a:ext cx="4461506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2800" dirty="0"/>
              <a:t>S</a:t>
            </a:r>
            <a:r>
              <a:rPr kumimoji="1" lang="en-US" altLang="ja-JP" sz="2800" dirty="0" smtClean="0"/>
              <a:t>trong suppression of </a:t>
            </a:r>
          </a:p>
          <a:p>
            <a:r>
              <a:rPr kumimoji="1" lang="en-US" altLang="ja-JP" sz="2800" dirty="0" smtClean="0"/>
              <a:t>4</a:t>
            </a:r>
            <a:r>
              <a:rPr kumimoji="1" lang="en-US" altLang="ja-JP" sz="2800" baseline="30000" dirty="0" smtClean="0"/>
              <a:t>th</a:t>
            </a:r>
            <a:r>
              <a:rPr lang="en-US" altLang="ja-JP" sz="2800" dirty="0" smtClean="0"/>
              <a:t>-order </a:t>
            </a:r>
            <a:r>
              <a:rPr lang="en-US" altLang="ja-JP" sz="2800" dirty="0" err="1" smtClean="0"/>
              <a:t>cumulant</a:t>
            </a:r>
            <a:r>
              <a:rPr lang="en-US" altLang="ja-JP" sz="2800" dirty="0" smtClean="0"/>
              <a:t> </a:t>
            </a:r>
            <a:r>
              <a:rPr kumimoji="1" lang="en-US" altLang="ja-JP" sz="2800" dirty="0" smtClean="0"/>
              <a:t>is anticipated at LHC energy!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523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323528" y="4307904"/>
            <a:ext cx="7704856" cy="228075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323528" y="2204864"/>
            <a:ext cx="8280920" cy="13681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2921076" y="860809"/>
            <a:ext cx="2160240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307589" cy="584775"/>
          </a:xfrm>
        </p:spPr>
        <p:txBody>
          <a:bodyPr/>
          <a:lstStyle/>
          <a:p>
            <a:r>
              <a:rPr kumimoji="1" lang="en-US" altLang="ja-JP" dirty="0" smtClean="0"/>
              <a:t> Chemical Reaction 1  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X \rightleftharpoons A&#10;\end{align*}&lt;/body&gt;&#10;  &lt;fcolor&gt;FF000000&lt;/fcolor&gt;&#10;  &lt;bcolor&gt;FFFFFFFF&lt;/bcolor&gt;&#10;  &lt;transparent&gt;True&lt;/transparent&gt;&#10;  &lt;resolution&gt;1800&lt;/resolution&gt;&#10;  &lt;imageh&gt;190&lt;/imageh&gt;&#10;  &lt;imagew&gt;78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08" y="1156125"/>
            <a:ext cx="1563491" cy="377943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k_1&#10;\end{align*}&lt;/body&gt;&#10;  &lt;fcolor&gt;FF000000&lt;/fcolor&gt;&#10;  &lt;bcolor&gt;FFFFFFFF&lt;/bcolor&gt;&#10;  &lt;transparent&gt;True&lt;/transparent&gt;&#10;  &lt;resolution&gt;1800&lt;/resolution&gt;&#10;  &lt;imageh&gt;211&lt;/imageh&gt;&#10;  &lt;imagew&gt;198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88" y="932817"/>
            <a:ext cx="209550" cy="22330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k_2&#10;\end{align*}&lt;/body&gt;&#10;  &lt;fcolor&gt;FF000000&lt;/fcolor&gt;&#10;  &lt;bcolor&gt;FFFFFFFF&lt;/bcolor&gt;&#10;  &lt;transparent&gt;True&lt;/transparent&gt;&#10;  &lt;resolution&gt;1800&lt;/resolution&gt;&#10;  &lt;imageh&gt;211&lt;/imageh&gt;&#10;  &lt;imagew&gt;20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13" y="1525694"/>
            <a:ext cx="215900" cy="22330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&#10;P(x,t)&#10;=&amp;amp; k_2 a  P(x-1,t)&#10;+k_1 ( x+1 ) P(x+1,t)&#10;\\&#10;&amp;amp;-(k_1 x+k_2 a) P(x,t)&#10;\end{align*}&lt;/body&gt;&#10;  &lt;fcolor&gt;FF000000&lt;/fcolor&gt;&#10;  &lt;bcolor&gt;FFFFFFFF&lt;/bcolor&gt;&#10;  &lt;transparent&gt;True&lt;/transparent&gt;&#10;  &lt;resolution&gt;1800&lt;/resolution&gt;&#10;  &lt;imageh&gt;940&lt;/imageh&gt;&#10;  &lt;imagew&gt;5239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77" y="2362160"/>
            <a:ext cx="5544607" cy="99483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9552" y="4335487"/>
            <a:ext cx="513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with fixed initial condition</a:t>
            </a:r>
            <a:endParaRPr kumimoji="1" lang="ja-JP" altLang="en-US" sz="2400" i="1" baseline="-25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2187" y="239127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Master eq.: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16216" y="1154328"/>
            <a:ext cx="2303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x: # of X</a:t>
            </a:r>
          </a:p>
          <a:p>
            <a:r>
              <a:rPr lang="en-US" altLang="ja-JP" sz="2400" dirty="0" smtClean="0"/>
              <a:t>a: # of A (</a:t>
            </a:r>
            <a:r>
              <a:rPr lang="en-US" altLang="ja-JP" sz="2400" b="1" dirty="0" smtClean="0"/>
              <a:t>fixed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225658" y="5949280"/>
            <a:ext cx="3528392" cy="32543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005570" y="5949280"/>
            <a:ext cx="1728192" cy="32543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225658" y="5479833"/>
            <a:ext cx="2231034" cy="32543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225658" y="5013176"/>
            <a:ext cx="1013372" cy="32543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4709938" y="5479833"/>
            <a:ext cx="1728192" cy="32543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3487821" y="5013176"/>
            <a:ext cx="1728192" cy="32543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x(t) \rangle&#10;&amp;amp;= N_0 e^{-k_1t}+N_{eq} (1-e^{-k_1t})&#10;\\&#10;\langle \delta x(t)^2 \rangle&#10;&amp;amp;= N_0 ( e^{-k_1t}-e^{-2k_1t} )&#10;+ N_{eq} (1-e^{-k_1t})&#10;\\&#10;\langle \delta x(t)^3 \rangle&#10;&amp;amp;= N_0 ( e^{-k_1t}-3e^{-2k_1t} +2e^{-3k_1t})&#10;+ N_{eq} (1-e^{-k_1t})&#10;\end{align*}&lt;/body&gt;&#10;  &lt;fcolor&gt;FF000000&lt;/fcolor&gt;&#10;  &lt;bcolor&gt;FFFFFFFF&lt;/bcolor&gt;&#10;  &lt;transparent&gt;True&lt;/transparent&gt;&#10;  &lt;resolution&gt;1800&lt;/resolution&gt;&#10;  &lt;imageh&gt;1192&lt;/imageh&gt;&#10;  &lt;imagew&gt;6274&lt;/imagew&gt;&#10;  &lt;scale&gt;50&lt;/scale&gt;&#10;  &lt;cursor&gt;20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13176"/>
            <a:ext cx="6639984" cy="1261535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449794" y="622802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85050" y="621932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P(x,0) = \delta_{x,N_0}&#10;\end{align*}&lt;/body&gt;&#10;  &lt;fcolor&gt;FF000000&lt;/fcolor&gt;&#10;  &lt;bcolor&gt;FFFFFFFF&lt;/bcolor&gt;&#10;  &lt;transparent&gt;True&lt;/transparent&gt;&#10;  &lt;resolution&gt;1800&lt;/resolution&gt;&#10;  &lt;imageh&gt;258&lt;/imageh&gt;&#10;  &lt;imagew&gt;1604&lt;/imagew&gt;&#10;  &lt;scale&gt;50&lt;/scale&gt;&#10;  &lt;cursor&gt;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466372"/>
            <a:ext cx="1829668" cy="294298"/>
          </a:xfrm>
          <a:prstGeom prst="rect">
            <a:avLst/>
          </a:prstGeom>
        </p:spPr>
      </p:pic>
      <p:sp>
        <p:nvSpPr>
          <p:cNvPr id="14" name="下矢印 13"/>
          <p:cNvSpPr/>
          <p:nvPr/>
        </p:nvSpPr>
        <p:spPr>
          <a:xfrm>
            <a:off x="3301748" y="3717032"/>
            <a:ext cx="1254880" cy="5188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899592" y="2348880"/>
            <a:ext cx="1792707" cy="64807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2921076" y="860809"/>
            <a:ext cx="2160240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307589" cy="584775"/>
          </a:xfrm>
        </p:spPr>
        <p:txBody>
          <a:bodyPr/>
          <a:lstStyle/>
          <a:p>
            <a:r>
              <a:rPr kumimoji="1" lang="en-US" altLang="ja-JP" dirty="0" smtClean="0"/>
              <a:t> Chemical Reaction 2  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X \rightleftharpoons A&#10;\end{align*}&lt;/body&gt;&#10;  &lt;fcolor&gt;FF000000&lt;/fcolor&gt;&#10;  &lt;bcolor&gt;FFFFFFFF&lt;/bcolor&gt;&#10;  &lt;transparent&gt;True&lt;/transparent&gt;&#10;  &lt;resolution&gt;1800&lt;/resolution&gt;&#10;  &lt;imageh&gt;190&lt;/imageh&gt;&#10;  &lt;imagew&gt;78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08" y="1156125"/>
            <a:ext cx="1563491" cy="377943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k_1&#10;\end{align*}&lt;/body&gt;&#10;  &lt;fcolor&gt;FF000000&lt;/fcolor&gt;&#10;  &lt;bcolor&gt;FFFFFFFF&lt;/bcolor&gt;&#10;  &lt;transparent&gt;True&lt;/transparent&gt;&#10;  &lt;resolution&gt;1800&lt;/resolution&gt;&#10;  &lt;imageh&gt;211&lt;/imageh&gt;&#10;  &lt;imagew&gt;198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88" y="932817"/>
            <a:ext cx="209550" cy="22330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k_2&#10;\end{align*}&lt;/body&gt;&#10;  &lt;fcolor&gt;FF000000&lt;/fcolor&gt;&#10;  &lt;bcolor&gt;FFFFFFFF&lt;/bcolor&gt;&#10;  &lt;transparent&gt;True&lt;/transparent&gt;&#10;  &lt;resolution&gt;1800&lt;/resolution&gt;&#10;  &lt;imageh&gt;211&lt;/imageh&gt;&#10;  &lt;imagew&gt;20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13" y="1525694"/>
            <a:ext cx="215900" cy="223308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N_0 = N_{eq}&#10;\end{align*}&lt;/body&gt;&#10;  &lt;fcolor&gt;FF000000&lt;/fcolor&gt;&#10;  &lt;bcolor&gt;FFFFFFFF&lt;/bcolor&gt;&#10;  &lt;transparent&gt;True&lt;/transparent&gt;&#10;  &lt;resolution&gt;1800&lt;/resolution&gt;&#10;  &lt;imageh&gt;242&lt;/imageh&gt;&#10;  &lt;imagew&gt;1018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79" y="2492896"/>
            <a:ext cx="1595170" cy="379206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x(t) \rangle&#10;&amp;amp;= N_{eq}&#10;\\&#10;\langle \delta x(t)^2 \rangle&#10;&amp;amp;= N_{eq} ( 1 - e^{-2k_1t} )&#10;\\&#10;\langle \delta x(t)^3 \rangle&#10;&amp;amp;= N_{eq} ( 1-3e^{-2k_1t} +2e^{-3k_1t})&#10;\end{align*}&lt;/body&gt;&#10;  &lt;fcolor&gt;FF000000&lt;/fcolor&gt;&#10;  &lt;bcolor&gt;FFFFFFFF&lt;/bcolor&gt;&#10;  &lt;transparent&gt;True&lt;/transparent&gt;&#10;  &lt;resolution&gt;1800&lt;/resolution&gt;&#10;  &lt;imageh&gt;1155&lt;/imageh&gt;&#10;  &lt;imagew&gt;4034&lt;/imagew&gt;&#10;  &lt;scale&gt;50&lt;/scale&gt;&#10;  &lt;cursor&gt;15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75" y="2060848"/>
            <a:ext cx="4269317" cy="1222377"/>
          </a:xfrm>
          <a:prstGeom prst="rect">
            <a:avLst/>
          </a:prstGeom>
        </p:spPr>
      </p:pic>
      <p:sp>
        <p:nvSpPr>
          <p:cNvPr id="25" name="左中かっこ 24"/>
          <p:cNvSpPr/>
          <p:nvPr/>
        </p:nvSpPr>
        <p:spPr>
          <a:xfrm>
            <a:off x="3327019" y="1988840"/>
            <a:ext cx="288032" cy="1368152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/>
          <p:cNvSpPr/>
          <p:nvPr/>
        </p:nvSpPr>
        <p:spPr>
          <a:xfrm>
            <a:off x="2822963" y="2420888"/>
            <a:ext cx="432048" cy="50405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1"/>
          <a:stretch/>
        </p:blipFill>
        <p:spPr bwMode="auto">
          <a:xfrm>
            <a:off x="1368031" y="3493378"/>
            <a:ext cx="5220194" cy="323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x(t)^n \rangle_c/N_{eq}&#10;\end{align*}&lt;/body&gt;&#10;  &lt;fcolor&gt;FF000000&lt;/fcolor&gt;&#10;  &lt;bcolor&gt;FFFFFFFF&lt;/bcolor&gt;&#10;  &lt;transparent&gt;True&lt;/transparent&gt;&#10;  &lt;resolution&gt;1800&lt;/resolution&gt;&#10;  &lt;imageh&gt;259&lt;/imageh&gt;&#10;  &lt;imagew&gt;1443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3380" y="4891317"/>
            <a:ext cx="2160240" cy="387734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 rot="18819817">
            <a:off x="2642027" y="442261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2nd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 rot="19002028">
            <a:off x="3341641" y="4542175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6600"/>
                </a:solidFill>
              </a:rPr>
              <a:t>3rd</a:t>
            </a:r>
            <a:endParaRPr kumimoji="1" lang="ja-JP" altLang="en-US" sz="2400" dirty="0">
              <a:solidFill>
                <a:srgbClr val="0066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 rot="19409739">
            <a:off x="4217445" y="470259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4th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k_1 t&#10;\end{align*}&lt;/body&gt;&#10;  &lt;fcolor&gt;FF000000&lt;/fcolor&gt;&#10;  &lt;bcolor&gt;FFFFFFFF&lt;/bcolor&gt;&#10;  &lt;transparent&gt;True&lt;/transparent&gt;&#10;  &lt;resolution&gt;1800&lt;/resolution&gt;&#10;  &lt;imageh&gt;211&lt;/imageh&gt;&#10;  &lt;imagew&gt;310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989233"/>
            <a:ext cx="576064" cy="3920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804247" y="5118467"/>
            <a:ext cx="2051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Higher-order </a:t>
            </a:r>
          </a:p>
          <a:p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</a:t>
            </a:r>
          </a:p>
          <a:p>
            <a:r>
              <a:rPr lang="en-US" altLang="ja-JP" sz="2400" dirty="0" smtClean="0"/>
              <a:t>grow slower.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0618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908720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 dependence of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encodes plenty of physics.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endParaRPr lang="en-US" altLang="ja-JP" sz="24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err="1"/>
              <a:t>C</a:t>
            </a:r>
            <a:r>
              <a:rPr kumimoji="1" lang="en-US" altLang="ja-JP" sz="2400" dirty="0" err="1" smtClean="0"/>
              <a:t>umulants</a:t>
            </a:r>
            <a:r>
              <a:rPr kumimoji="1" lang="en-US" altLang="ja-JP" sz="2400" dirty="0" smtClean="0"/>
              <a:t> with different order have different time evolution.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endParaRPr lang="en-US" altLang="ja-JP" sz="2400" dirty="0" smtClean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endParaRPr lang="en-US" altLang="ja-JP" sz="24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Our analysis with a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diffusion master equation </a:t>
            </a:r>
            <a:r>
              <a:rPr kumimoji="1" lang="en-US" altLang="ja-JP" sz="2400" dirty="0" smtClean="0"/>
              <a:t>shows that</a:t>
            </a:r>
          </a:p>
          <a:p>
            <a:pPr marL="800100" lvl="1" indent="-342900">
              <a:buClr>
                <a:srgbClr val="0070C0"/>
              </a:buClr>
              <a:buFont typeface="Wingdings" pitchFamily="2" charset="2"/>
              <a:buChar char="p"/>
            </a:pPr>
            <a:endParaRPr lang="en-US" altLang="ja-JP" sz="2400" dirty="0" smtClean="0"/>
          </a:p>
          <a:p>
            <a:pPr marL="800100" lvl="1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Approach to equilibrium from small fluctuation is slower for higher orders.</a:t>
            </a:r>
          </a:p>
          <a:p>
            <a:pPr marL="800100" lvl="1" indent="-342900">
              <a:buClr>
                <a:srgbClr val="0070C0"/>
              </a:buClr>
              <a:buFont typeface="Wingdings" pitchFamily="2" charset="2"/>
              <a:buChar char="p"/>
            </a:pPr>
            <a:endParaRPr lang="en-US" altLang="ja-JP" sz="2400" dirty="0"/>
          </a:p>
          <a:p>
            <a:pPr marL="800100" lvl="1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>
                <a:solidFill>
                  <a:srgbClr val="FF0000"/>
                </a:solidFill>
              </a:rPr>
              <a:t>ALICE will observe a small</a:t>
            </a:r>
          </a:p>
          <a:p>
            <a:pPr lvl="1">
              <a:buClr>
                <a:srgbClr val="0070C0"/>
              </a:buClr>
            </a:pPr>
            <a:r>
              <a:rPr lang="en-US" altLang="ja-JP" sz="2400" dirty="0">
                <a:solidFill>
                  <a:srgbClr val="FF0000"/>
                </a:solidFill>
              </a:rPr>
              <a:t>    4</a:t>
            </a:r>
            <a:r>
              <a:rPr lang="en-US" altLang="ja-JP" sz="2400" baseline="30000" dirty="0">
                <a:solidFill>
                  <a:srgbClr val="FF0000"/>
                </a:solidFill>
              </a:rPr>
              <a:t>th</a:t>
            </a:r>
            <a:r>
              <a:rPr lang="en-US" altLang="ja-JP" sz="2400" dirty="0">
                <a:solidFill>
                  <a:srgbClr val="FF0000"/>
                </a:solidFill>
              </a:rPr>
              <a:t> order </a:t>
            </a:r>
            <a:r>
              <a:rPr lang="en-US" altLang="ja-JP" sz="2400" dirty="0" err="1">
                <a:solidFill>
                  <a:srgbClr val="FF0000"/>
                </a:solidFill>
              </a:rPr>
              <a:t>cumulant</a:t>
            </a:r>
            <a:r>
              <a:rPr lang="en-US" altLang="ja-JP" sz="2400" dirty="0" smtClean="0">
                <a:solidFill>
                  <a:srgbClr val="FF0000"/>
                </a:solidFill>
              </a:rPr>
              <a:t>.</a:t>
            </a:r>
            <a:endParaRPr lang="en-US" altLang="ja-JP" sz="2400" dirty="0" smtClean="0"/>
          </a:p>
          <a:p>
            <a:pPr marL="800100" lvl="1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or, we miss something…</a:t>
            </a:r>
            <a:endParaRPr lang="en-US" altLang="ja-JP" sz="2400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5052752" y="4176148"/>
            <a:ext cx="3983744" cy="2565220"/>
            <a:chOff x="395536" y="2492896"/>
            <a:chExt cx="6120680" cy="4181779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492896"/>
              <a:ext cx="6120680" cy="4181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正方形/長方形 4"/>
            <p:cNvSpPr/>
            <p:nvPr/>
          </p:nvSpPr>
          <p:spPr>
            <a:xfrm rot="222982">
              <a:off x="3273611" y="4799737"/>
              <a:ext cx="2450636" cy="4404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987824" y="4636515"/>
              <a:ext cx="396044" cy="4404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745904" y="4497884"/>
              <a:ext cx="396044" cy="4404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532472" y="4335930"/>
              <a:ext cx="396044" cy="4404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301652" y="4127801"/>
              <a:ext cx="396044" cy="4404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933021" y="3564437"/>
              <a:ext cx="396044" cy="4404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740384" y="3198346"/>
              <a:ext cx="396044" cy="4404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 rot="20070266">
              <a:off x="1428326" y="2768518"/>
              <a:ext cx="198022" cy="3699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 rot="19106447">
              <a:off x="1849379" y="3595460"/>
              <a:ext cx="265061" cy="1668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159732" y="3889239"/>
              <a:ext cx="396044" cy="4404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077631" y="3861048"/>
              <a:ext cx="297554" cy="2734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843011" y="3284984"/>
              <a:ext cx="396044" cy="4404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 rot="20304034">
              <a:off x="1630862" y="3017530"/>
              <a:ext cx="396044" cy="5130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1331640" y="2821439"/>
              <a:ext cx="1296144" cy="2983825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8600" h="2057400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</a:path>
              </a:pathLst>
            </a:cu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511660" y="2863883"/>
              <a:ext cx="396044" cy="3309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3455876" y="3029335"/>
              <a:ext cx="2124236" cy="1105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右矢印 20"/>
            <p:cNvSpPr/>
            <p:nvPr/>
          </p:nvSpPr>
          <p:spPr>
            <a:xfrm flipH="1">
              <a:off x="1627591" y="4636515"/>
              <a:ext cx="640153" cy="455628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曲折矢印 22"/>
          <p:cNvSpPr/>
          <p:nvPr/>
        </p:nvSpPr>
        <p:spPr>
          <a:xfrm flipV="1">
            <a:off x="4211960" y="5013176"/>
            <a:ext cx="756084" cy="378715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0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242415" cy="584775"/>
          </a:xfrm>
        </p:spPr>
        <p:txBody>
          <a:bodyPr/>
          <a:lstStyle/>
          <a:p>
            <a:r>
              <a:rPr kumimoji="1" lang="en-US" altLang="ja-JP" dirty="0" smtClean="0"/>
              <a:t> Open Questions &amp; Future Work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19" y="1124744"/>
            <a:ext cx="84249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Why the primordial fluctuations are observed only at the LHC, and not the RHIC ?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Extract more information on each stage of fireballs using fluctuations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Model refinement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9336" y="3731548"/>
            <a:ext cx="72170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Including the effects of </a:t>
            </a:r>
          </a:p>
          <a:p>
            <a:pPr>
              <a:buClr>
                <a:srgbClr val="0070C0"/>
              </a:buClr>
            </a:pPr>
            <a:r>
              <a:rPr lang="en-US" altLang="ja-JP" sz="2400" dirty="0" smtClean="0"/>
              <a:t>    nonzero correlation length / relaxation time</a:t>
            </a:r>
          </a:p>
          <a:p>
            <a:pPr>
              <a:buClr>
                <a:srgbClr val="0070C0"/>
              </a:buClr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global charge conservation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endParaRPr lang="en-US" altLang="ja-JP" sz="24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Non </a:t>
            </a:r>
            <a:r>
              <a:rPr lang="en-US" altLang="ja-JP" sz="2400" dirty="0" err="1" smtClean="0"/>
              <a:t>Poissonian</a:t>
            </a:r>
            <a:r>
              <a:rPr lang="en-US" altLang="ja-JP" sz="2400" dirty="0" smtClean="0"/>
              <a:t> system </a:t>
            </a:r>
            <a:r>
              <a:rPr lang="en-US" altLang="ja-JP" sz="2400" dirty="0" smtClean="0">
                <a:sym typeface="Wingdings" pitchFamily="2" charset="2"/>
              </a:rPr>
              <a:t> </a:t>
            </a:r>
            <a:r>
              <a:rPr kumimoji="1" lang="en-US" altLang="ja-JP" sz="2400" dirty="0" smtClean="0"/>
              <a:t>interaction of particles</a:t>
            </a:r>
          </a:p>
        </p:txBody>
      </p:sp>
    </p:spTree>
    <p:extLst>
      <p:ext uri="{BB962C8B-B14F-4D97-AF65-F5344CB8AC3E}">
        <p14:creationId xmlns:p14="http://schemas.microsoft.com/office/powerpoint/2010/main" val="4974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右矢印 5"/>
          <p:cNvSpPr/>
          <p:nvPr/>
        </p:nvSpPr>
        <p:spPr>
          <a:xfrm>
            <a:off x="4860032" y="3462099"/>
            <a:ext cx="2736304" cy="825186"/>
          </a:xfrm>
          <a:prstGeom prst="rightArrow">
            <a:avLst/>
          </a:prstGeom>
          <a:gradFill>
            <a:gsLst>
              <a:gs pos="0">
                <a:srgbClr val="006600"/>
              </a:gs>
              <a:gs pos="100000">
                <a:srgbClr val="92D050"/>
              </a:gs>
            </a:gsLst>
            <a:lin ang="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331640" y="5956028"/>
            <a:ext cx="5688632" cy="4720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990469" cy="584775"/>
          </a:xfrm>
        </p:spPr>
        <p:txBody>
          <a:bodyPr/>
          <a:lstStyle/>
          <a:p>
            <a:r>
              <a:rPr kumimoji="1" lang="en-US" altLang="ja-JP" dirty="0" smtClean="0"/>
              <a:t> Evolution of Fluctuations  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"/>
          <a:stretch/>
        </p:blipFill>
        <p:spPr bwMode="auto">
          <a:xfrm>
            <a:off x="327100" y="1085834"/>
            <a:ext cx="8537542" cy="208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57987" y="3586659"/>
            <a:ext cx="1965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Fluctuation</a:t>
            </a:r>
          </a:p>
          <a:p>
            <a:pPr algn="ctr"/>
            <a:r>
              <a:rPr lang="en-US" altLang="ja-JP" sz="2400" dirty="0" smtClean="0"/>
              <a:t>in initial state</a:t>
            </a:r>
          </a:p>
        </p:txBody>
      </p:sp>
      <p:sp>
        <p:nvSpPr>
          <p:cNvPr id="4" name="右矢印 3"/>
          <p:cNvSpPr/>
          <p:nvPr/>
        </p:nvSpPr>
        <p:spPr>
          <a:xfrm>
            <a:off x="2555776" y="3462098"/>
            <a:ext cx="2376264" cy="825187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9900"/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99792" y="4398203"/>
            <a:ext cx="2177006" cy="830997"/>
          </a:xfrm>
          <a:prstGeom prst="rect">
            <a:avLst/>
          </a:prstGeom>
          <a:solidFill>
            <a:srgbClr val="FFC000">
              <a:alpha val="4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Time evolution</a:t>
            </a:r>
          </a:p>
          <a:p>
            <a:r>
              <a:rPr kumimoji="1" lang="en-US" altLang="ja-JP" sz="2400" dirty="0" smtClean="0"/>
              <a:t>in th</a:t>
            </a:r>
            <a:r>
              <a:rPr lang="en-US" altLang="ja-JP" sz="2400" dirty="0" smtClean="0"/>
              <a:t>e QGP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20072" y="4398203"/>
            <a:ext cx="2581156" cy="830997"/>
          </a:xfrm>
          <a:prstGeom prst="rect">
            <a:avLst/>
          </a:prstGeom>
          <a:solidFill>
            <a:srgbClr val="008000">
              <a:alpha val="26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approach to HRG</a:t>
            </a:r>
          </a:p>
          <a:p>
            <a:r>
              <a:rPr lang="en-US" altLang="ja-JP" sz="2400" dirty="0" smtClean="0"/>
              <a:t>by diffusion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43808" y="5949280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volume fluctuation</a:t>
            </a:r>
            <a:endParaRPr kumimoji="1" lang="ja-JP" altLang="en-US" sz="2400" dirty="0"/>
          </a:p>
        </p:txBody>
      </p:sp>
      <p:sp>
        <p:nvSpPr>
          <p:cNvPr id="13" name="角丸四角形 12"/>
          <p:cNvSpPr/>
          <p:nvPr/>
        </p:nvSpPr>
        <p:spPr>
          <a:xfrm>
            <a:off x="539552" y="3462099"/>
            <a:ext cx="2016224" cy="10801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7142067" y="4420425"/>
            <a:ext cx="2957861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experimental effects</a:t>
            </a:r>
          </a:p>
          <a:p>
            <a:r>
              <a:rPr kumimoji="1" lang="en-US" altLang="ja-JP" sz="2400" dirty="0" smtClean="0"/>
              <a:t>particle </a:t>
            </a:r>
            <a:r>
              <a:rPr kumimoji="1" lang="en-US" altLang="ja-JP" sz="2400" dirty="0" err="1" smtClean="0"/>
              <a:t>missID</a:t>
            </a:r>
            <a:r>
              <a:rPr kumimoji="1" lang="en-US" altLang="ja-JP" sz="2400" dirty="0" smtClean="0"/>
              <a:t>, etc.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5023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121944" y="188640"/>
            <a:ext cx="4214248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正方形/長方形 273"/>
          <p:cNvSpPr/>
          <p:nvPr/>
        </p:nvSpPr>
        <p:spPr>
          <a:xfrm>
            <a:off x="755576" y="4383112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60477" y="1714241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Fluctuations 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475725" y="3294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円/楕円 427"/>
          <p:cNvSpPr/>
          <p:nvPr/>
        </p:nvSpPr>
        <p:spPr>
          <a:xfrm>
            <a:off x="3347864" y="33826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円/楕円 428"/>
          <p:cNvSpPr/>
          <p:nvPr/>
        </p:nvSpPr>
        <p:spPr>
          <a:xfrm>
            <a:off x="3607833" y="3173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円/楕円 429"/>
          <p:cNvSpPr/>
          <p:nvPr/>
        </p:nvSpPr>
        <p:spPr>
          <a:xfrm>
            <a:off x="1223616" y="31666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円/楕円 430"/>
          <p:cNvSpPr/>
          <p:nvPr/>
        </p:nvSpPr>
        <p:spPr>
          <a:xfrm>
            <a:off x="3491880" y="2347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円/楕円 431"/>
          <p:cNvSpPr/>
          <p:nvPr/>
        </p:nvSpPr>
        <p:spPr>
          <a:xfrm>
            <a:off x="1640419" y="26350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円/楕円 432"/>
          <p:cNvSpPr/>
          <p:nvPr/>
        </p:nvSpPr>
        <p:spPr>
          <a:xfrm>
            <a:off x="1994403" y="24424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円/楕円 433"/>
          <p:cNvSpPr/>
          <p:nvPr/>
        </p:nvSpPr>
        <p:spPr>
          <a:xfrm>
            <a:off x="1115616" y="21070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円/楕円 434"/>
          <p:cNvSpPr/>
          <p:nvPr/>
        </p:nvSpPr>
        <p:spPr>
          <a:xfrm>
            <a:off x="3203824" y="2957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円/楕円 435"/>
          <p:cNvSpPr/>
          <p:nvPr/>
        </p:nvSpPr>
        <p:spPr>
          <a:xfrm>
            <a:off x="2027035" y="30652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円/楕円 436"/>
          <p:cNvSpPr/>
          <p:nvPr/>
        </p:nvSpPr>
        <p:spPr>
          <a:xfrm>
            <a:off x="3955873" y="19582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円/楕円 437"/>
          <p:cNvSpPr/>
          <p:nvPr/>
        </p:nvSpPr>
        <p:spPr>
          <a:xfrm>
            <a:off x="1701045" y="32206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円/楕円 438"/>
          <p:cNvSpPr/>
          <p:nvPr/>
        </p:nvSpPr>
        <p:spPr>
          <a:xfrm>
            <a:off x="3715833" y="2615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円/楕円 439"/>
          <p:cNvSpPr/>
          <p:nvPr/>
        </p:nvSpPr>
        <p:spPr>
          <a:xfrm>
            <a:off x="2608457" y="28192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円/楕円 440"/>
          <p:cNvSpPr/>
          <p:nvPr/>
        </p:nvSpPr>
        <p:spPr>
          <a:xfrm>
            <a:off x="2427957" y="2299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円/楕円 441"/>
          <p:cNvSpPr/>
          <p:nvPr/>
        </p:nvSpPr>
        <p:spPr>
          <a:xfrm>
            <a:off x="899592" y="2427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円/楕円 442"/>
          <p:cNvSpPr/>
          <p:nvPr/>
        </p:nvSpPr>
        <p:spPr>
          <a:xfrm>
            <a:off x="2718116" y="24449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円/楕円 443"/>
          <p:cNvSpPr/>
          <p:nvPr/>
        </p:nvSpPr>
        <p:spPr>
          <a:xfrm>
            <a:off x="2679702" y="20375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円/楕円 444"/>
          <p:cNvSpPr/>
          <p:nvPr/>
        </p:nvSpPr>
        <p:spPr>
          <a:xfrm>
            <a:off x="1588266" y="19243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円/楕円 445"/>
          <p:cNvSpPr/>
          <p:nvPr/>
        </p:nvSpPr>
        <p:spPr>
          <a:xfrm>
            <a:off x="3160578" y="2561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円/楕円 446"/>
          <p:cNvSpPr/>
          <p:nvPr/>
        </p:nvSpPr>
        <p:spPr>
          <a:xfrm>
            <a:off x="4067944" y="23909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円/楕円 447"/>
          <p:cNvSpPr/>
          <p:nvPr/>
        </p:nvSpPr>
        <p:spPr>
          <a:xfrm>
            <a:off x="3955873" y="328715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円/楕円 448"/>
          <p:cNvSpPr/>
          <p:nvPr/>
        </p:nvSpPr>
        <p:spPr>
          <a:xfrm>
            <a:off x="946728" y="18703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円/楕円 449"/>
          <p:cNvSpPr/>
          <p:nvPr/>
        </p:nvSpPr>
        <p:spPr>
          <a:xfrm>
            <a:off x="2209154" y="27189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235"/>
          <p:cNvSpPr/>
          <p:nvPr/>
        </p:nvSpPr>
        <p:spPr>
          <a:xfrm>
            <a:off x="892728" y="3285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>
            <a:off x="2879824" y="3338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>
            <a:off x="2242273" y="1778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239"/>
          <p:cNvSpPr/>
          <p:nvPr/>
        </p:nvSpPr>
        <p:spPr>
          <a:xfrm>
            <a:off x="2250076" y="20176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>
            <a:off x="1475656" y="23777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>
            <a:off x="3347864" y="20139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/>
          <p:cNvSpPr/>
          <p:nvPr/>
        </p:nvSpPr>
        <p:spPr>
          <a:xfrm>
            <a:off x="2048403" y="59312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208"/>
          <p:cNvSpPr/>
          <p:nvPr/>
        </p:nvSpPr>
        <p:spPr>
          <a:xfrm>
            <a:off x="3810575" y="586165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円/楕円 216"/>
          <p:cNvSpPr/>
          <p:nvPr/>
        </p:nvSpPr>
        <p:spPr>
          <a:xfrm>
            <a:off x="3217605" y="51594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円/楕円 217"/>
          <p:cNvSpPr/>
          <p:nvPr/>
        </p:nvSpPr>
        <p:spPr>
          <a:xfrm>
            <a:off x="1563801" y="55703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220"/>
          <p:cNvSpPr/>
          <p:nvPr/>
        </p:nvSpPr>
        <p:spPr>
          <a:xfrm>
            <a:off x="3271605" y="52613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円/楕円 224"/>
          <p:cNvSpPr/>
          <p:nvPr/>
        </p:nvSpPr>
        <p:spPr>
          <a:xfrm>
            <a:off x="1498657" y="54685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円/楕円 230"/>
          <p:cNvSpPr/>
          <p:nvPr/>
        </p:nvSpPr>
        <p:spPr>
          <a:xfrm>
            <a:off x="2663398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232"/>
          <p:cNvSpPr/>
          <p:nvPr/>
        </p:nvSpPr>
        <p:spPr>
          <a:xfrm>
            <a:off x="1221599" y="4676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233"/>
          <p:cNvSpPr/>
          <p:nvPr/>
        </p:nvSpPr>
        <p:spPr>
          <a:xfrm>
            <a:off x="3691743" y="5807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/楕円 236"/>
          <p:cNvSpPr/>
          <p:nvPr/>
        </p:nvSpPr>
        <p:spPr>
          <a:xfrm>
            <a:off x="982958" y="57806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240"/>
          <p:cNvSpPr/>
          <p:nvPr/>
        </p:nvSpPr>
        <p:spPr>
          <a:xfrm>
            <a:off x="3845277" y="46158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242"/>
          <p:cNvSpPr/>
          <p:nvPr/>
        </p:nvSpPr>
        <p:spPr>
          <a:xfrm>
            <a:off x="935584" y="56726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>
            <a:off x="3325605" y="51351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245"/>
          <p:cNvSpPr/>
          <p:nvPr/>
        </p:nvSpPr>
        <p:spPr>
          <a:xfrm>
            <a:off x="2159693" y="59919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円/楕円 246"/>
          <p:cNvSpPr/>
          <p:nvPr/>
        </p:nvSpPr>
        <p:spPr>
          <a:xfrm>
            <a:off x="2526624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円/楕円 247"/>
          <p:cNvSpPr/>
          <p:nvPr/>
        </p:nvSpPr>
        <p:spPr>
          <a:xfrm>
            <a:off x="1223217" y="48162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円/楕円 248"/>
          <p:cNvSpPr/>
          <p:nvPr/>
        </p:nvSpPr>
        <p:spPr>
          <a:xfrm>
            <a:off x="2597594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円/楕円 249"/>
          <p:cNvSpPr/>
          <p:nvPr/>
        </p:nvSpPr>
        <p:spPr>
          <a:xfrm>
            <a:off x="2172025" y="51507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250"/>
          <p:cNvSpPr/>
          <p:nvPr/>
        </p:nvSpPr>
        <p:spPr>
          <a:xfrm>
            <a:off x="2691580" y="53352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円/楕円 251"/>
          <p:cNvSpPr/>
          <p:nvPr/>
        </p:nvSpPr>
        <p:spPr>
          <a:xfrm>
            <a:off x="2616354" y="54432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円/楕円 252"/>
          <p:cNvSpPr/>
          <p:nvPr/>
        </p:nvSpPr>
        <p:spPr>
          <a:xfrm>
            <a:off x="3899277" y="47491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円/楕円 253"/>
          <p:cNvSpPr/>
          <p:nvPr/>
        </p:nvSpPr>
        <p:spPr>
          <a:xfrm>
            <a:off x="3798327" y="57536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/楕円 254"/>
          <p:cNvSpPr/>
          <p:nvPr/>
        </p:nvSpPr>
        <p:spPr>
          <a:xfrm>
            <a:off x="1455801" y="55626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円/楕円 255"/>
          <p:cNvSpPr/>
          <p:nvPr/>
        </p:nvSpPr>
        <p:spPr>
          <a:xfrm>
            <a:off x="2583725" y="53242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円/楕円 256"/>
          <p:cNvSpPr/>
          <p:nvPr/>
        </p:nvSpPr>
        <p:spPr>
          <a:xfrm>
            <a:off x="873395" y="5776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円/楕円 257"/>
          <p:cNvSpPr/>
          <p:nvPr/>
        </p:nvSpPr>
        <p:spPr>
          <a:xfrm>
            <a:off x="2155552" y="58772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円/楕円 258"/>
          <p:cNvSpPr/>
          <p:nvPr/>
        </p:nvSpPr>
        <p:spPr>
          <a:xfrm>
            <a:off x="2101154" y="50967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259"/>
          <p:cNvSpPr/>
          <p:nvPr/>
        </p:nvSpPr>
        <p:spPr>
          <a:xfrm>
            <a:off x="2114880" y="5227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/楕円 260"/>
          <p:cNvSpPr/>
          <p:nvPr/>
        </p:nvSpPr>
        <p:spPr>
          <a:xfrm>
            <a:off x="1331217" y="4766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円/楕円 261"/>
          <p:cNvSpPr/>
          <p:nvPr/>
        </p:nvSpPr>
        <p:spPr>
          <a:xfrm>
            <a:off x="3774583" y="47238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円/楕円 263"/>
          <p:cNvSpPr/>
          <p:nvPr/>
        </p:nvSpPr>
        <p:spPr>
          <a:xfrm>
            <a:off x="3743944" y="458112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264"/>
          <p:cNvSpPr/>
          <p:nvPr/>
        </p:nvSpPr>
        <p:spPr>
          <a:xfrm>
            <a:off x="2015752" y="50492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円/楕円 265"/>
          <p:cNvSpPr/>
          <p:nvPr/>
        </p:nvSpPr>
        <p:spPr>
          <a:xfrm>
            <a:off x="2483768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円/楕円 266"/>
          <p:cNvSpPr/>
          <p:nvPr/>
        </p:nvSpPr>
        <p:spPr>
          <a:xfrm>
            <a:off x="2015752" y="58232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/楕円 267"/>
          <p:cNvSpPr/>
          <p:nvPr/>
        </p:nvSpPr>
        <p:spPr>
          <a:xfrm>
            <a:off x="2519808" y="525246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円/楕円 268"/>
          <p:cNvSpPr/>
          <p:nvPr/>
        </p:nvSpPr>
        <p:spPr>
          <a:xfrm>
            <a:off x="3648575" y="568128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円/楕円 269"/>
          <p:cNvSpPr/>
          <p:nvPr/>
        </p:nvSpPr>
        <p:spPr>
          <a:xfrm>
            <a:off x="827584" y="562528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円/楕円 270"/>
          <p:cNvSpPr/>
          <p:nvPr/>
        </p:nvSpPr>
        <p:spPr>
          <a:xfrm>
            <a:off x="3156693" y="507111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円/楕円 271"/>
          <p:cNvSpPr/>
          <p:nvPr/>
        </p:nvSpPr>
        <p:spPr>
          <a:xfrm>
            <a:off x="1403648" y="5409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円/楕円 272"/>
          <p:cNvSpPr/>
          <p:nvPr/>
        </p:nvSpPr>
        <p:spPr>
          <a:xfrm>
            <a:off x="1151656" y="46345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18333" y="260648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lang="en-US" altLang="ja-JP" sz="2400" dirty="0" smtClean="0"/>
              <a:t>ree Boltzmann </a:t>
            </a:r>
            <a:r>
              <a:rPr lang="en-US" altLang="ja-JP" sz="2400" dirty="0" smtClean="0">
                <a:sym typeface="Wingdings" pitchFamily="2" charset="2"/>
              </a:rPr>
              <a:t> Poisson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n \rangle_c = \langle N_q \rangle&#10;\end{align*}&lt;/body&gt;&#10;  &lt;fcolor&gt;FF000000&lt;/fcolor&gt;&#10;  &lt;bcolor&gt;FFFFFFFF&lt;/bcolor&gt;&#10;  &lt;transparent&gt;True&lt;/transparent&gt;&#10;  &lt;resolution&gt;1800&lt;/resolution&gt;&#10;  &lt;imageh&gt;283&lt;/imageh&gt;&#10;  &lt;imagew&gt;155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1083"/>
            <a:ext cx="2176523" cy="39560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langle N_B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62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82878"/>
            <a:ext cx="2274376" cy="34807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3 N_B = N_q&#10;\end{align*}&lt;/body&gt;&#10;  &lt;fcolor&gt;FF000000&lt;/fcolor&gt;&#10;  &lt;bcolor&gt;FFFFFFFF&lt;/bcolor&gt;&#10;  &lt;transparent&gt;True&lt;/transparent&gt;&#10;  &lt;resolution&gt;1800&lt;/resolution&gt;&#10;  &lt;imageh&gt;242&lt;/imageh&gt;&#10;  &lt;imagew&gt;11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7" y="3857307"/>
            <a:ext cx="1547470" cy="338291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4644008" y="2633171"/>
            <a:ext cx="504056" cy="34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frac1{3^{n-1}}\langle N_B\rangle&#10;\end{align*}&lt;/body&gt;&#10;  &lt;fcolor&gt;FF000000&lt;/fcolor&gt;&#10;  &lt;bcolor&gt;FFFFFFFF&lt;/bcolor&gt;&#10;  &lt;transparent&gt;True&lt;/transparent&gt;&#10;  &lt;resolution&gt;1800&lt;/resolution&gt;&#10;  &lt;imageh&gt;509&lt;/imageh&gt;&#10;  &lt;imagew&gt;220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28" y="2417147"/>
            <a:ext cx="3079564" cy="711529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_c =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47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08" y="764704"/>
            <a:ext cx="2061896" cy="34807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07704" y="2221702"/>
            <a:ext cx="1150392" cy="7866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907704" y="4869160"/>
            <a:ext cx="1150392" cy="7866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7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968027" cy="584775"/>
          </a:xfrm>
        </p:spPr>
        <p:txBody>
          <a:bodyPr/>
          <a:lstStyle/>
          <a:p>
            <a:r>
              <a:rPr kumimoji="1" lang="en-US" altLang="ja-JP" dirty="0" smtClean="0"/>
              <a:t> Nonzero </a:t>
            </a:r>
            <a:r>
              <a:rPr kumimoji="1" lang="en-US" altLang="ja-JP" dirty="0" err="1" smtClean="0"/>
              <a:t>Isospin</a:t>
            </a:r>
            <a:r>
              <a:rPr kumimoji="1" lang="en-US" altLang="ja-JP" dirty="0" smtClean="0"/>
              <a:t> Density  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1762"/>
            <a:ext cx="8892480" cy="194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77973"/>
            <a:ext cx="9144001" cy="262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 4"/>
          <p:cNvSpPr/>
          <p:nvPr/>
        </p:nvSpPr>
        <p:spPr>
          <a:xfrm>
            <a:off x="107504" y="836712"/>
            <a:ext cx="1728192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N_{\rm B} \to N_p&#10;\end{align*}&lt;/body&gt;&#10;  &lt;fcolor&gt;FF000000&lt;/fcolor&gt;&#10;  &lt;bcolor&gt;FFFFFFFF&lt;/bcolor&gt;&#10;  &lt;transparent&gt;True&lt;/transparent&gt;&#10;  &lt;resolution&gt;1800&lt;/resolution&gt;&#10;  &lt;imageh&gt;242&lt;/imageh&gt;&#10;  &lt;imagew&gt;1026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0" y="980728"/>
            <a:ext cx="1292771" cy="30492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676456" y="4077072"/>
            <a:ext cx="46754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8676456" y="5301208"/>
            <a:ext cx="467544" cy="289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8676456" y="6379655"/>
            <a:ext cx="467544" cy="289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07504" y="3501008"/>
            <a:ext cx="1728192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N_p \to N_{\rm B}&#10;\end{align*}&lt;/body&gt;&#10;  &lt;fcolor&gt;FF000000&lt;/fcolor&gt;&#10;  &lt;bcolor&gt;FFFFFFFF&lt;/bcolor&gt;&#10;  &lt;transparent&gt;True&lt;/transparent&gt;&#10;  &lt;resolution&gt;1800&lt;/resolution&gt;&#10;  &lt;imageh&gt;242&lt;/imageh&gt;&#10;  &lt;imagew&gt;101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0" y="3645024"/>
            <a:ext cx="1283951" cy="30492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27" y="835443"/>
            <a:ext cx="4322177" cy="64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244351" y="3534448"/>
            <a:ext cx="5654112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Effect of nonzero </a:t>
            </a:r>
            <a:r>
              <a:rPr kumimoji="1" lang="en-US" altLang="ja-JP" sz="2400" dirty="0" err="1" smtClean="0"/>
              <a:t>isospin</a:t>
            </a:r>
            <a:r>
              <a:rPr kumimoji="1" lang="en-US" altLang="ja-JP" sz="2400" dirty="0" smtClean="0"/>
              <a:t> density is</a:t>
            </a:r>
          </a:p>
          <a:p>
            <a:r>
              <a:rPr lang="en-US" altLang="ja-JP" sz="2400" dirty="0" smtClean="0"/>
              <a:t>well suppressed down to </a:t>
            </a:r>
            <a:r>
              <a:rPr lang="en-US" altLang="ja-JP" sz="2400" dirty="0" err="1" smtClean="0"/>
              <a:t>sqrt</a:t>
            </a:r>
            <a:r>
              <a:rPr lang="en-US" altLang="ja-JP" sz="2400" dirty="0" smtClean="0"/>
              <a:t>{s}~10GeV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4617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47736" cy="584775"/>
          </a:xfrm>
        </p:spPr>
        <p:txBody>
          <a:bodyPr/>
          <a:lstStyle/>
          <a:p>
            <a:r>
              <a:rPr kumimoji="1" lang="en-US" altLang="ja-JP" dirty="0" smtClean="0"/>
              <a:t> Fluctuations of Conserved Charges  </a:t>
            </a:r>
            <a:endParaRPr kumimoji="1" lang="ja-JP" altLang="en-US" dirty="0"/>
          </a:p>
        </p:txBody>
      </p:sp>
      <p:sp>
        <p:nvSpPr>
          <p:cNvPr id="16" name="二等辺三角形 15"/>
          <p:cNvSpPr/>
          <p:nvPr/>
        </p:nvSpPr>
        <p:spPr>
          <a:xfrm flipV="1">
            <a:off x="1907634" y="1844824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611560" y="3573016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2181994" y="1628800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1808808" y="1988840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 flipV="1">
            <a:off x="846486" y="1972291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フリーフォーム 20"/>
          <p:cNvSpPr/>
          <p:nvPr/>
        </p:nvSpPr>
        <p:spPr>
          <a:xfrm>
            <a:off x="958876" y="1963916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53965" y="1410497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660487" y="356388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24" name="フリーフォーム 23"/>
          <p:cNvSpPr/>
          <p:nvPr/>
        </p:nvSpPr>
        <p:spPr>
          <a:xfrm>
            <a:off x="944712" y="1844824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Text Box 66"/>
          <p:cNvSpPr txBox="1">
            <a:spLocks noChangeArrowheads="1"/>
          </p:cNvSpPr>
          <p:nvPr/>
        </p:nvSpPr>
        <p:spPr bwMode="auto">
          <a:xfrm>
            <a:off x="1910809" y="1772816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H="1" flipV="1">
            <a:off x="1478761" y="2264821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H="1" flipV="1">
            <a:off x="1808808" y="2389985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V="1">
            <a:off x="2766783" y="2230175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V="1">
            <a:off x="2467984" y="2412163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349750" y="886371"/>
            <a:ext cx="3991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Under </a:t>
            </a:r>
            <a:r>
              <a:rPr kumimoji="1" lang="en-US" altLang="ja-JP" sz="2400" dirty="0" err="1" smtClean="0"/>
              <a:t>Bjorken</a:t>
            </a:r>
            <a:r>
              <a:rPr kumimoji="1" lang="en-US" altLang="ja-JP" sz="2400" dirty="0" smtClean="0"/>
              <a:t> expansion</a:t>
            </a:r>
            <a:endParaRPr kumimoji="1" lang="ja-JP" altLang="en-US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95536" y="4983559"/>
            <a:ext cx="6708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V</a:t>
            </a:r>
            <a:r>
              <a:rPr kumimoji="1" lang="en-US" altLang="ja-JP" sz="2400" dirty="0" smtClean="0"/>
              <a:t>ariation of a conserved charge in </a:t>
            </a:r>
            <a:r>
              <a:rPr kumimoji="1" lang="en-US" altLang="ja-JP" sz="2400" dirty="0" err="1" smtClean="0">
                <a:latin typeface="Symbol" pitchFamily="18" charset="2"/>
              </a:rPr>
              <a:t>D</a:t>
            </a:r>
            <a:r>
              <a:rPr kumimoji="1" lang="en-US" altLang="ja-JP" sz="2400" dirty="0" err="1" smtClean="0"/>
              <a:t>y</a:t>
            </a:r>
            <a:r>
              <a:rPr kumimoji="1" lang="en-US" altLang="ja-JP" sz="2400" dirty="0" smtClean="0"/>
              <a:t> is </a:t>
            </a:r>
            <a:r>
              <a:rPr kumimoji="1" lang="en-US" altLang="ja-JP" sz="2400" b="1" dirty="0" smtClean="0"/>
              <a:t>slow</a:t>
            </a:r>
            <a:r>
              <a:rPr kumimoji="1" lang="en-US" altLang="ja-JP" sz="2400" dirty="0" smtClean="0"/>
              <a:t>, since it is achieved only through diffusion.</a:t>
            </a:r>
            <a:endParaRPr kumimoji="1" lang="ja-JP" altLang="en-US" sz="24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27584" y="5919663"/>
            <a:ext cx="776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The variation</a:t>
            </a:r>
            <a:r>
              <a:rPr kumimoji="1" lang="en-US" altLang="ja-JP" sz="2400" dirty="0" smtClean="0"/>
              <a:t> is controlled by </a:t>
            </a:r>
            <a:r>
              <a:rPr kumimoji="1" lang="en-US" altLang="ja-JP" sz="2400" b="1" dirty="0" smtClean="0"/>
              <a:t>transport coefficients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31" name="Rectangle 47"/>
          <p:cNvSpPr>
            <a:spLocks noChangeArrowheads="1"/>
          </p:cNvSpPr>
          <p:nvPr/>
        </p:nvSpPr>
        <p:spPr bwMode="auto">
          <a:xfrm>
            <a:off x="4836351" y="1772344"/>
            <a:ext cx="2762522" cy="180047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3300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" name="Oval 48"/>
          <p:cNvSpPr>
            <a:spLocks noChangeArrowheads="1"/>
          </p:cNvSpPr>
          <p:nvPr/>
        </p:nvSpPr>
        <p:spPr bwMode="auto">
          <a:xfrm>
            <a:off x="4645851" y="1772344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" name="Oval 49"/>
          <p:cNvSpPr>
            <a:spLocks noChangeArrowheads="1"/>
          </p:cNvSpPr>
          <p:nvPr/>
        </p:nvSpPr>
        <p:spPr bwMode="auto">
          <a:xfrm>
            <a:off x="7454857" y="1772344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" name="AutoShape 50"/>
          <p:cNvSpPr>
            <a:spLocks noChangeArrowheads="1"/>
          </p:cNvSpPr>
          <p:nvPr/>
        </p:nvSpPr>
        <p:spPr bwMode="auto">
          <a:xfrm>
            <a:off x="4358513" y="2348408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" name="AutoShape 51"/>
          <p:cNvSpPr>
            <a:spLocks noChangeArrowheads="1"/>
          </p:cNvSpPr>
          <p:nvPr/>
        </p:nvSpPr>
        <p:spPr bwMode="auto">
          <a:xfrm flipH="1">
            <a:off x="7667004" y="2348780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" name="Line 52"/>
          <p:cNvSpPr>
            <a:spLocks noChangeShapeType="1"/>
          </p:cNvSpPr>
          <p:nvPr/>
        </p:nvSpPr>
        <p:spPr bwMode="auto">
          <a:xfrm>
            <a:off x="5510641" y="1700336"/>
            <a:ext cx="0" cy="2448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" name="Line 53"/>
          <p:cNvSpPr>
            <a:spLocks noChangeShapeType="1"/>
          </p:cNvSpPr>
          <p:nvPr/>
        </p:nvSpPr>
        <p:spPr bwMode="auto">
          <a:xfrm>
            <a:off x="6948916" y="1700336"/>
            <a:ext cx="0" cy="2448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" name="Line 54"/>
          <p:cNvSpPr>
            <a:spLocks noChangeShapeType="1"/>
          </p:cNvSpPr>
          <p:nvPr/>
        </p:nvSpPr>
        <p:spPr bwMode="auto">
          <a:xfrm>
            <a:off x="5510641" y="4004617"/>
            <a:ext cx="1438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" name="Text Box 55"/>
          <p:cNvSpPr txBox="1">
            <a:spLocks noChangeArrowheads="1"/>
          </p:cNvSpPr>
          <p:nvPr/>
        </p:nvSpPr>
        <p:spPr bwMode="auto">
          <a:xfrm>
            <a:off x="5985304" y="2420416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ja-JP" sz="2400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43" name="Text Box 66"/>
          <p:cNvSpPr txBox="1">
            <a:spLocks noChangeArrowheads="1"/>
          </p:cNvSpPr>
          <p:nvPr/>
        </p:nvSpPr>
        <p:spPr bwMode="auto">
          <a:xfrm>
            <a:off x="5893229" y="3572817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536" y="4335487"/>
            <a:ext cx="7050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Count number of particles in </a:t>
            </a:r>
            <a:r>
              <a:rPr kumimoji="1" lang="en-US" altLang="ja-JP" sz="2400" dirty="0" err="1" smtClean="0">
                <a:latin typeface="Symbol" pitchFamily="18" charset="2"/>
              </a:rPr>
              <a:t>D</a:t>
            </a:r>
            <a:r>
              <a:rPr kumimoji="1" lang="en-US" altLang="ja-JP" sz="2400" dirty="0" err="1" smtClean="0"/>
              <a:t>y</a:t>
            </a:r>
            <a:r>
              <a:rPr kumimoji="1" lang="en-US" altLang="ja-JP" sz="2400" dirty="0" smtClean="0"/>
              <a:t> in the final state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0959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896947" cy="584775"/>
          </a:xfrm>
        </p:spPr>
        <p:txBody>
          <a:bodyPr/>
          <a:lstStyle/>
          <a:p>
            <a:r>
              <a:rPr kumimoji="1" lang="en-US" altLang="ja-JP" dirty="0" smtClean="0"/>
              <a:t> Solving DME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965919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(1) Factorial Generating </a:t>
            </a:r>
            <a:r>
              <a:rPr kumimoji="1" lang="en-US" altLang="ja-JP" sz="2400" dirty="0" err="1" smtClean="0"/>
              <a:t>Func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G({\bf s}) &#10;= \sum_{\bf n}&#10;\prod_x s_x^{n_x} P({\bf n})&#10;\end{align*}&lt;/body&gt;&#10;  &lt;fcolor&gt;FF000000&lt;/fcolor&gt;&#10;  &lt;bcolor&gt;FFFFFFFF&lt;/bcolor&gt;&#10;  &lt;transparent&gt;True&lt;/transparent&gt;&#10;  &lt;resolution&gt;1800&lt;/resolution&gt;&#10;  &lt;imageh&gt;524&lt;/imageh&gt;&#10;  &lt;imagew&gt;246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27" y="1557480"/>
            <a:ext cx="3595384" cy="76305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51519" y="3501008"/>
            <a:ext cx="5424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(2) Solution with Fixed Initial Condition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G({\bf s},t) &#10;= d \sum_{x}&#10;( s_{x+1} + s_{x-1} - 2s_x )&#10;\frac{\partial}{\partial s}&#10;G({\bf s},t)&#10;\end{align*}&lt;/body&gt;&#10;  &lt;fcolor&gt;FF000000&lt;/fcolor&gt;&#10;  &lt;bcolor&gt;FFFFFFFF&lt;/bcolor&gt;&#10;  &lt;transparent&gt;True&lt;/transparent&gt;&#10;  &lt;resolution&gt;1800&lt;/resolution&gt;&#10;  &lt;imageh&gt;634&lt;/imageh&gt;&#10;  &lt;imagew&gt;4995&lt;/imagew&gt;&#10;  &lt;scale&gt;50&lt;/scale&gt;&#10;  &lt;cursor&gt;13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28" y="2564904"/>
            <a:ext cx="5394120" cy="684658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251520" y="4293096"/>
            <a:ext cx="56275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(3) Time evolution of factorial </a:t>
            </a:r>
            <a:r>
              <a:rPr kumimoji="1" lang="en-US" altLang="ja-JP" sz="2400" dirty="0" err="1" smtClean="0"/>
              <a:t>cumulants</a:t>
            </a:r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r>
              <a:rPr lang="en-US" altLang="ja-JP" sz="2400" dirty="0" smtClean="0"/>
              <a:t>(4) Factorial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sym typeface="Wingdings" pitchFamily="2" charset="2"/>
              </a:rPr>
              <a:t> </a:t>
            </a:r>
            <a:r>
              <a:rPr lang="en-US" altLang="ja-JP" sz="2400" dirty="0" err="1" smtClean="0">
                <a:sym typeface="Wingdings" pitchFamily="2" charset="2"/>
              </a:rPr>
              <a:t>cumulants</a:t>
            </a:r>
            <a:endParaRPr lang="en-US" altLang="ja-JP" sz="2400" dirty="0" smtClean="0">
              <a:sym typeface="Wingdings" pitchFamily="2" charset="2"/>
            </a:endParaRPr>
          </a:p>
          <a:p>
            <a:endParaRPr kumimoji="1" lang="en-US" altLang="ja-JP" sz="2400" dirty="0" smtClean="0">
              <a:sym typeface="Wingdings" pitchFamily="2" charset="2"/>
            </a:endParaRPr>
          </a:p>
          <a:p>
            <a:r>
              <a:rPr kumimoji="1" lang="en-US" altLang="ja-JP" sz="2400" dirty="0" smtClean="0">
                <a:sym typeface="Wingdings" pitchFamily="2" charset="2"/>
              </a:rPr>
              <a:t>(5) Superposition of </a:t>
            </a:r>
            <a:r>
              <a:rPr kumimoji="1" lang="en-US" altLang="ja-JP" sz="2400" dirty="0" err="1" smtClean="0">
                <a:sym typeface="Wingdings" pitchFamily="2" charset="2"/>
              </a:rPr>
              <a:t>cumulants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8527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683568" y="1139552"/>
            <a:ext cx="7056784" cy="13533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764720" cy="584775"/>
          </a:xfrm>
        </p:spPr>
        <p:txBody>
          <a:bodyPr/>
          <a:lstStyle/>
          <a:p>
            <a:r>
              <a:rPr kumimoji="1" lang="en-US" altLang="ja-JP" dirty="0" smtClean="0"/>
              <a:t> Time Evolution of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908720"/>
            <a:ext cx="304602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/>
              <a:t>Fixed i</a:t>
            </a:r>
            <a:r>
              <a:rPr kumimoji="1" lang="en-US" altLang="ja-JP" sz="2400" dirty="0" smtClean="0"/>
              <a:t>nitial condition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P({\bf n},0)&#10;= \prod_x \delta_{n_x,M_x}&#10;\end{align*}&lt;/body&gt;&#10;  &lt;fcolor&gt;FF000000&lt;/fcolor&gt;&#10;  &lt;bcolor&gt;FFFFFFFF&lt;/bcolor&gt;&#10;  &lt;transparent&gt;True&lt;/transparent&gt;&#10;  &lt;resolution&gt;1800&lt;/resolution&gt;&#10;  &lt;imageh&gt;524&lt;/imageh&gt;&#10;  &lt;imagew&gt;2143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81406"/>
            <a:ext cx="2808312" cy="68668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139952" y="1458173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Particle number in each cell is fixed to </a:t>
            </a:r>
            <a:r>
              <a:rPr kumimoji="1" lang="en-US" altLang="ja-JP" sz="2400" i="1" dirty="0" err="1" smtClean="0"/>
              <a:t>M</a:t>
            </a:r>
            <a:r>
              <a:rPr kumimoji="1" lang="en-US" altLang="ja-JP" sz="2400" i="1" baseline="-25000" dirty="0" err="1" smtClean="0"/>
              <a:t>x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74247" y="5517232"/>
            <a:ext cx="6974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Deterministic part is controlled by the diffusion eq.</a:t>
            </a:r>
          </a:p>
          <a:p>
            <a:r>
              <a:rPr lang="en-US" altLang="ja-JP" sz="2400" dirty="0" smtClean="0"/>
              <a:t>Appropriate continuum limit with </a:t>
            </a:r>
            <a:r>
              <a:rPr lang="en-US" altLang="ja-JP" sz="2400" dirty="0" smtClean="0">
                <a:latin typeface="Symbol" pitchFamily="18" charset="2"/>
              </a:rPr>
              <a:t>g</a:t>
            </a:r>
            <a:r>
              <a:rPr lang="en-US" altLang="ja-JP" sz="2400" i="1" dirty="0" smtClean="0"/>
              <a:t>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</a:t>
            </a:r>
            <a:r>
              <a:rPr lang="en-US" altLang="ja-JP" sz="2400" i="1" dirty="0" smtClean="0"/>
              <a:t>D</a:t>
            </a:r>
            <a:endParaRPr kumimoji="1" lang="ja-JP" altLang="en-US" sz="2400" i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64135" y="4221088"/>
            <a:ext cx="4104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 coordinate space (1/a&lt;&lt;k</a:t>
            </a:r>
            <a:r>
              <a:rPr kumimoji="1" lang="en-US" altLang="ja-JP" sz="2400" dirty="0" smtClean="0">
                <a:sym typeface="Wingdings" pitchFamily="2" charset="2"/>
              </a:rPr>
              <a:t>)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4935" y="2780928"/>
            <a:ext cx="129875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Solution</a:t>
            </a:r>
            <a:endParaRPr kumimoji="1" lang="ja-JP" altLang="en-US" sz="2400" dirty="0"/>
          </a:p>
        </p:txBody>
      </p:sp>
      <p:sp>
        <p:nvSpPr>
          <p:cNvPr id="16" name="右矢印 15"/>
          <p:cNvSpPr/>
          <p:nvPr/>
        </p:nvSpPr>
        <p:spPr>
          <a:xfrm>
            <a:off x="1259632" y="4221088"/>
            <a:ext cx="38996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1283216" y="5536852"/>
            <a:ext cx="38996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n_k(t) \rangle&#10;= e^{-\omega_k t} M_k&#10;\end{align*}&lt;/body&gt;&#10;  &lt;fcolor&gt;FF000000&lt;/fcolor&gt;&#10;  &lt;bcolor&gt;FFFFFFFF&lt;/bcolor&gt;&#10;  &lt;transparent&gt;True&lt;/transparent&gt;&#10;  &lt;resolution&gt;1800&lt;/resolution&gt;&#10;  &lt;imageh&gt;274&lt;/imageh&gt;&#10;  &lt;imagew&gt;1988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2" y="3436431"/>
            <a:ext cx="3056621" cy="421286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omega_k = \gamma a^2 k^2&#10;\end{align*}&lt;/body&gt;&#10;  &lt;fcolor&gt;FF000000&lt;/fcolor&gt;&#10;  &lt;bcolor&gt;FFFFFFFF&lt;/bcolor&gt;&#10;  &lt;transparent&gt;True&lt;/transparent&gt;&#10;  &lt;resolution&gt;1800&lt;/resolution&gt;&#10;  &lt;imageh&gt;273&lt;/imageh&gt;&#10;  &lt;imagew&gt;121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83" y="3509529"/>
            <a:ext cx="1628992" cy="364819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partial_t \langle n_x(t) \rangle&#10;= \gamma a^2 \partial_x^2 \langle n_x(t) \rangle &#10;\end{align*}&lt;/body&gt;&#10;  &lt;fcolor&gt;FF000000&lt;/fcolor&gt;&#10;  &lt;bcolor&gt;FFFFFFFF&lt;/bcolor&gt;&#10;  &lt;transparent&gt;True&lt;/transparent&gt;&#10;  &lt;resolution&gt;1800&lt;/resolution&gt;&#10;  &lt;imageh&gt;282&lt;/imageh&gt;&#10;  &lt;imagew&gt;2663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843798"/>
            <a:ext cx="3493257" cy="36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683568" y="1139552"/>
            <a:ext cx="7056784" cy="13533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764720" cy="584775"/>
          </a:xfrm>
        </p:spPr>
        <p:txBody>
          <a:bodyPr/>
          <a:lstStyle/>
          <a:p>
            <a:r>
              <a:rPr kumimoji="1" lang="en-US" altLang="ja-JP" dirty="0" smtClean="0"/>
              <a:t> Time Evolution of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908720"/>
            <a:ext cx="304602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/>
              <a:t>Fixed i</a:t>
            </a:r>
            <a:r>
              <a:rPr kumimoji="1" lang="en-US" altLang="ja-JP" sz="2400" dirty="0" smtClean="0"/>
              <a:t>nitial condition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P({\bf n},0)&#10;= \prod_x \delta_{n_x,M_x}&#10;\end{align*}&lt;/body&gt;&#10;  &lt;fcolor&gt;FF000000&lt;/fcolor&gt;&#10;  &lt;bcolor&gt;FFFFFFFF&lt;/bcolor&gt;&#10;  &lt;transparent&gt;True&lt;/transparent&gt;&#10;  &lt;resolution&gt;1800&lt;/resolution&gt;&#10;  &lt;imageh&gt;524&lt;/imageh&gt;&#10;  &lt;imagew&gt;2143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81406"/>
            <a:ext cx="2808312" cy="68668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64935" y="2780928"/>
            <a:ext cx="129875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Solution</a:t>
            </a:r>
            <a:endParaRPr kumimoji="1" lang="ja-JP" altLang="en-US" sz="24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{k_1}(t) &#10;\delta n_{k_2}(t) \rangle&#10;= \cdots&#10;\end{align*}&lt;/body&gt;&#10;  &lt;fcolor&gt;FF000000&lt;/fcolor&gt;&#10;  &lt;bcolor&gt;FFFFFFFF&lt;/bcolor&gt;&#10;  &lt;transparent&gt;True&lt;/transparent&gt;&#10;  &lt;resolution&gt;1800&lt;/resolution&gt;&#10;  &lt;imageh&gt;250&lt;/imageh&gt;&#10;  &lt;imagew&gt;2304&lt;/imagew&gt;&#10;  &lt;scale&gt;50&lt;/scale&gt;&#10;  &lt;cursor&gt;7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68751"/>
            <a:ext cx="3542482" cy="38438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447764" y="5094465"/>
            <a:ext cx="5638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Consistent with stochastic diffusion eq.</a:t>
            </a:r>
          </a:p>
          <a:p>
            <a:r>
              <a:rPr lang="en-US" altLang="ja-JP" sz="2400" dirty="0" smtClean="0"/>
              <a:t>with sufficiently slow initial condition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39952" y="1458173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Particle number in each cell is fixed to </a:t>
            </a:r>
            <a:r>
              <a:rPr kumimoji="1" lang="en-US" altLang="ja-JP" sz="2400" i="1" dirty="0" err="1" smtClean="0"/>
              <a:t>M</a:t>
            </a:r>
            <a:r>
              <a:rPr kumimoji="1" lang="en-US" altLang="ja-JP" sz="2400" i="1" baseline="-25000" dirty="0" err="1" smtClean="0"/>
              <a:t>x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n_k(t) \rangle&#10;= e^{-\omega_k t} M_k&#10;\end{align*}&lt;/body&gt;&#10;  &lt;fcolor&gt;FF000000&lt;/fcolor&gt;&#10;  &lt;bcolor&gt;FFFFFFFF&lt;/bcolor&gt;&#10;  &lt;transparent&gt;True&lt;/transparent&gt;&#10;  &lt;resolution&gt;1800&lt;/resolution&gt;&#10;  &lt;imageh&gt;274&lt;/imageh&gt;&#10;  &lt;imagew&gt;1988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2" y="3436431"/>
            <a:ext cx="3056621" cy="42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3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 descr="SD_KV_POS_Energy.gif"/>
          <p:cNvPicPr>
            <a:picLocks noChangeAspect="1"/>
          </p:cNvPicPr>
          <p:nvPr/>
        </p:nvPicPr>
        <p:blipFill rotWithShape="1">
          <a:blip r:embed="rId3"/>
          <a:srcRect l="2526" t="33529" r="12439"/>
          <a:stretch/>
        </p:blipFill>
        <p:spPr>
          <a:xfrm>
            <a:off x="107504" y="836711"/>
            <a:ext cx="5616624" cy="440145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095212" cy="584775"/>
          </a:xfrm>
        </p:spPr>
        <p:txBody>
          <a:bodyPr/>
          <a:lstStyle/>
          <a:p>
            <a:r>
              <a:rPr kumimoji="1" lang="en-US" altLang="ja-JP" dirty="0" smtClean="0"/>
              <a:t> Proton # Fluctuations @ </a:t>
            </a:r>
            <a:r>
              <a:rPr lang="en-US" altLang="ja-JP" dirty="0"/>
              <a:t>STAR-BES  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2339752" y="836711"/>
            <a:ext cx="864096" cy="3672409"/>
          </a:xfrm>
          <a:prstGeom prst="rect">
            <a:avLst/>
          </a:prstGeom>
          <a:solidFill>
            <a:srgbClr val="0066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>
            <a:off x="174901" y="5301208"/>
            <a:ext cx="8789587" cy="1224136"/>
            <a:chOff x="174901" y="5301208"/>
            <a:chExt cx="8789587" cy="1224136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1129207" y="5445224"/>
              <a:ext cx="688098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chemeClr val="accent2">
                      <a:lumMod val="50000"/>
                    </a:schemeClr>
                  </a:solidFill>
                </a:rPr>
                <a:t>No characteristic signals on</a:t>
              </a:r>
            </a:p>
            <a:p>
              <a:pPr algn="ctr"/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phase transition to QGP </a:t>
              </a:r>
              <a:r>
                <a:rPr kumimoji="1" lang="en-US" altLang="ja-JP" sz="2800" dirty="0" smtClean="0">
                  <a:solidFill>
                    <a:schemeClr val="accent2">
                      <a:lumMod val="50000"/>
                    </a:schemeClr>
                  </a:solidFill>
                </a:rPr>
                <a:t>nor </a:t>
              </a:r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QCD CP</a:t>
              </a:r>
              <a:endParaRPr kumimoji="1" lang="ja-JP" altLang="en-US" sz="3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174901" y="5301208"/>
              <a:ext cx="8789587" cy="1224136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frac{C_3}{C_1}=\frac{C_3/C_2}{\rm Poissonian}&#10;\end{align*}&lt;/body&gt;&#10;  &lt;fcolor&gt;FF000000&lt;/fcolor&gt;&#10;  &lt;bcolor&gt;FFFFFFFF&lt;/bcolor&gt;&#10;  &lt;transparent&gt;True&lt;/transparent&gt;&#10;  &lt;resolution&gt;1800&lt;/resolution&gt;&#10;  &lt;imageh&gt;563&lt;/imageh&gt;&#10;  &lt;imagew&gt;18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47" y="3139281"/>
            <a:ext cx="3048241" cy="937791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C_4}{C_2}&#10;\end{align*}&lt;/body&gt;&#10;  &lt;fcolor&gt;FF000000&lt;/fcolor&gt;&#10;  &lt;bcolor&gt;FFFFFFFF&lt;/bcolor&gt;&#10;  &lt;transparent&gt;True&lt;/transparent&gt;&#10;  &lt;resolution&gt;1800&lt;/resolution&gt;&#10;  &lt;imageh&gt;551&lt;/imageh&gt;&#10;  &lt;imagew&gt;290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81" y="1484784"/>
            <a:ext cx="468213" cy="88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90028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Charge Fluctuations @ STAR-BES  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36"/>
          <a:stretch/>
        </p:blipFill>
        <p:spPr bwMode="auto">
          <a:xfrm>
            <a:off x="1691680" y="836711"/>
            <a:ext cx="5688632" cy="452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Q^3 \rangle }{ \langle \delta N_Q^2 \rangle }&#10;\end{align*}&lt;/body&gt;&#10;  &lt;fcolor&gt;FF000000&lt;/fcolor&gt;&#10;  &lt;bcolor&gt;FFFFFFFF&lt;/bcolor&gt;&#10;  &lt;transparent&gt;True&lt;/transparent&gt;&#10;  &lt;resolution&gt;1800&lt;/resolution&gt;&#10;  &lt;imageh&gt;684&lt;/imageh&gt;&#10;  &lt;imagew&gt;684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94562"/>
            <a:ext cx="948080" cy="9480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Q^4 \rangle_c }{ \langle \delta N_Q^2 \rangle }&#10;\end{align*}&lt;/body&gt;&#10;  &lt;fcolor&gt;FF000000&lt;/fcolor&gt;&#10;  &lt;bcolor&gt;FFFFFFFF&lt;/bcolor&gt;&#10;  &lt;transparent&gt;True&lt;/transparent&gt;&#10;  &lt;resolution&gt;1800&lt;/resolution&gt;&#10;  &lt;imageh&gt;686&lt;/imageh&gt;&#10;  &lt;imagew&gt;785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88825"/>
            <a:ext cx="1048466" cy="91623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7" name="直線コネクタ 16"/>
          <p:cNvCxnSpPr/>
          <p:nvPr/>
        </p:nvCxnSpPr>
        <p:spPr>
          <a:xfrm>
            <a:off x="2915816" y="2208364"/>
            <a:ext cx="396044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240299" y="839663"/>
            <a:ext cx="179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STAR, QM2012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74901" y="5301208"/>
            <a:ext cx="8789587" cy="1224136"/>
            <a:chOff x="174901" y="5301208"/>
            <a:chExt cx="8789587" cy="1224136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1129207" y="5445224"/>
              <a:ext cx="688098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chemeClr val="accent2">
                      <a:lumMod val="50000"/>
                    </a:schemeClr>
                  </a:solidFill>
                </a:rPr>
                <a:t>No characteristic signals on</a:t>
              </a:r>
            </a:p>
            <a:p>
              <a:pPr algn="ctr"/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phase transition to QGP </a:t>
              </a:r>
              <a:r>
                <a:rPr kumimoji="1" lang="en-US" altLang="ja-JP" sz="2800" dirty="0" smtClean="0">
                  <a:solidFill>
                    <a:schemeClr val="accent2">
                      <a:lumMod val="50000"/>
                    </a:schemeClr>
                  </a:solidFill>
                </a:rPr>
                <a:t>nor </a:t>
              </a:r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QCD CP</a:t>
              </a:r>
              <a:endParaRPr kumimoji="1" lang="ja-JP" altLang="en-US" sz="3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174901" y="5301208"/>
              <a:ext cx="8789587" cy="1224136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02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683568" y="6021289"/>
            <a:ext cx="7704856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5220072" y="1340768"/>
            <a:ext cx="3384376" cy="2376264"/>
          </a:xfrm>
          <a:prstGeom prst="wedgeRoundRectCallout">
            <a:avLst>
              <a:gd name="adj1" fmla="val -62424"/>
              <a:gd name="adj2" fmla="val -993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5213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Charge Fluctuation @ </a:t>
            </a:r>
            <a:r>
              <a:rPr lang="en-US" altLang="ja-JP" dirty="0" smtClean="0"/>
              <a:t>LHC 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3"/>
          <a:stretch/>
        </p:blipFill>
        <p:spPr bwMode="auto">
          <a:xfrm>
            <a:off x="683568" y="908720"/>
            <a:ext cx="406302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602199" y="908720"/>
            <a:ext cx="2279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ALICE, 1207.6068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64088" y="1412776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4">
                    <a:lumMod val="50000"/>
                  </a:schemeClr>
                </a:solidFill>
              </a:rPr>
              <a:t>D-measure</a:t>
            </a:r>
            <a:endParaRPr kumimoji="1" lang="ja-JP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52637" y="2886035"/>
            <a:ext cx="2810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3-4 </a:t>
            </a:r>
            <a:r>
              <a:rPr kumimoji="1" lang="en-US" altLang="ja-JP" sz="2400" dirty="0" err="1" smtClean="0">
                <a:solidFill>
                  <a:schemeClr val="accent4">
                    <a:lumMod val="50000"/>
                  </a:schemeClr>
                </a:solidFill>
              </a:rPr>
              <a:t>Hadronic</a:t>
            </a:r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1    Quark</a:t>
            </a:r>
            <a:endParaRPr kumimoji="1" lang="ja-JP" alt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上矢印 19"/>
          <p:cNvSpPr/>
          <p:nvPr/>
        </p:nvSpPr>
        <p:spPr>
          <a:xfrm rot="900763">
            <a:off x="1686096" y="2165022"/>
            <a:ext cx="545164" cy="2252616"/>
          </a:xfrm>
          <a:prstGeom prst="upArrow">
            <a:avLst/>
          </a:prstGeom>
          <a:solidFill>
            <a:schemeClr val="accent3">
              <a:alpha val="49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上矢印 21"/>
          <p:cNvSpPr/>
          <p:nvPr/>
        </p:nvSpPr>
        <p:spPr>
          <a:xfrm rot="19804435">
            <a:off x="4419520" y="2619930"/>
            <a:ext cx="404043" cy="1766557"/>
          </a:xfrm>
          <a:prstGeom prst="upArrow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02391" y="6135687"/>
            <a:ext cx="656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is 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not equilibrated </a:t>
            </a:r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at freeze-out 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at LHC energy!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D = &#10;4\frac{ \langle \delta N_Q^2 \rangle }{ \langle N_Q^+ + N_Q^- \rangle }&#10;\end{align*}&lt;/body&gt;&#10;  &lt;fcolor&gt;FF000000&lt;/fcolor&gt;&#10;  &lt;bcolor&gt;FFFFFFFF&lt;/bcolor&gt;&#10;  &lt;transparent&gt;True&lt;/transparent&gt;&#10;  &lt;resolution&gt;1800&lt;/resolution&gt;&#10;  &lt;imageh&gt;700&lt;/imageh&gt;&#10;  &lt;imagew&gt;1977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20" y="1939560"/>
            <a:ext cx="2376264" cy="841368"/>
          </a:xfrm>
          <a:prstGeom prst="rect">
            <a:avLst/>
          </a:prstGeom>
        </p:spPr>
      </p:pic>
      <p:sp>
        <p:nvSpPr>
          <p:cNvPr id="3" name="左中かっこ 2"/>
          <p:cNvSpPr/>
          <p:nvPr/>
        </p:nvSpPr>
        <p:spPr>
          <a:xfrm>
            <a:off x="5538686" y="2958043"/>
            <a:ext cx="213951" cy="6869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180684"/>
            <a:ext cx="730791" cy="367144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467544" y="4293096"/>
            <a:ext cx="2418998" cy="129614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1560" y="4365104"/>
            <a:ext cx="22749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RHIC:</a:t>
            </a:r>
          </a:p>
          <a:p>
            <a:r>
              <a:rPr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consistent with</a:t>
            </a:r>
          </a:p>
          <a:p>
            <a:r>
              <a:rPr lang="en-US" altLang="ja-JP" sz="2400" dirty="0" err="1">
                <a:solidFill>
                  <a:schemeClr val="accent3">
                    <a:lumMod val="50000"/>
                  </a:schemeClr>
                </a:solidFill>
              </a:rPr>
              <a:t>h</a:t>
            </a:r>
            <a:r>
              <a:rPr lang="en-US" altLang="ja-JP" sz="2400" dirty="0" err="1" smtClean="0">
                <a:solidFill>
                  <a:schemeClr val="accent3">
                    <a:lumMod val="50000"/>
                  </a:schemeClr>
                </a:solidFill>
              </a:rPr>
              <a:t>adronic</a:t>
            </a:r>
            <a:r>
              <a:rPr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 value 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4499992" y="4149080"/>
            <a:ext cx="3585763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584269" y="4221087"/>
            <a:ext cx="3302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LHC:</a:t>
            </a:r>
          </a:p>
          <a:p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significant suppression</a:t>
            </a:r>
          </a:p>
          <a:p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to quark-gluon value</a:t>
            </a:r>
            <a:endParaRPr kumimoji="1" lang="ja-JP" alt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75D22EA2-34B8-49A9-B8E1-BD2F8736AB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7976</TotalTime>
  <Words>1632</Words>
  <Application>Microsoft Office PowerPoint</Application>
  <PresentationFormat>画面に合わせる (4:3)</PresentationFormat>
  <Paragraphs>428</Paragraphs>
  <Slides>62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10</vt:i4>
      </vt:variant>
      <vt:variant>
        <vt:lpstr>スライド タイトル</vt:lpstr>
      </vt:variant>
      <vt:variant>
        <vt:i4>62</vt:i4>
      </vt:variant>
    </vt:vector>
  </HeadingPairs>
  <TitlesOfParts>
    <vt:vector size="72" baseType="lpstr">
      <vt:lpstr>Office テーマ</vt:lpstr>
      <vt:lpstr>1_標準デザイン</vt:lpstr>
      <vt:lpstr>2_標準デザイン</vt:lpstr>
      <vt:lpstr>3_標準デザイン</vt:lpstr>
      <vt:lpstr>4_標準デザイン</vt:lpstr>
      <vt:lpstr>5_標準デザイン</vt:lpstr>
      <vt:lpstr>6_標準デザイン</vt:lpstr>
      <vt:lpstr>7_標準デザイン</vt:lpstr>
      <vt:lpstr>8_標準デザイン</vt:lpstr>
      <vt:lpstr>9_標準デザイン</vt:lpstr>
      <vt:lpstr>Baryon vs Proton Number Fluctuations</vt:lpstr>
      <vt:lpstr> Beam-Energy Scan  </vt:lpstr>
      <vt:lpstr> Fluctuations  </vt:lpstr>
      <vt:lpstr> Conserved Charges : Theoretical Advantage  </vt:lpstr>
      <vt:lpstr> Conserved Charges : Theoretical Advantage  </vt:lpstr>
      <vt:lpstr> Fluctuations of Conserved Charges  </vt:lpstr>
      <vt:lpstr> Proton # Fluctuations @ STAR-BES  </vt:lpstr>
      <vt:lpstr> Charge Fluctuations @ STAR-BES  </vt:lpstr>
      <vt:lpstr> Charge Fluctuation @ LHC  </vt:lpstr>
      <vt:lpstr> Dh Dependence @ ALICE  </vt:lpstr>
      <vt:lpstr> Evolution of Fluctuations  </vt:lpstr>
      <vt:lpstr> &lt;dNB2&gt; and &lt; dNp2 &gt; @ LHC ?  </vt:lpstr>
      <vt:lpstr> &lt;dNQ4&gt; @ LHC ?  </vt:lpstr>
      <vt:lpstr>PowerPoint プレゼンテーション</vt:lpstr>
      <vt:lpstr> Nucleon Isospin as Two Sides of a Coin   </vt:lpstr>
      <vt:lpstr> Nucleon Isospin as Two Sides of a Coin   </vt:lpstr>
      <vt:lpstr> Slot Machine Analogy  </vt:lpstr>
      <vt:lpstr> Extreme Examples  </vt:lpstr>
      <vt:lpstr> Reconstructing Total Coin Number  </vt:lpstr>
      <vt:lpstr> Nucleon Isospin in Hadronic Medium  </vt:lpstr>
      <vt:lpstr> D(1232)  </vt:lpstr>
      <vt:lpstr> D(1232)  </vt:lpstr>
      <vt:lpstr> D(1232)  </vt:lpstr>
      <vt:lpstr> Nucleons in Hadronic Phase  </vt:lpstr>
      <vt:lpstr> Probability Distribution                              </vt:lpstr>
      <vt:lpstr> Nucleon &amp; Proton Number Fluctuations  </vt:lpstr>
      <vt:lpstr> 3rd &amp; 4th Order Fluctuations  </vt:lpstr>
      <vt:lpstr> Difference btw Baryon and Proton Numbers</vt:lpstr>
      <vt:lpstr> Difference btw Baryon and Proton Numbers</vt:lpstr>
      <vt:lpstr> Strange Baryons  </vt:lpstr>
      <vt:lpstr> Secondary Protons  </vt:lpstr>
      <vt:lpstr> Secondary Protons  </vt:lpstr>
      <vt:lpstr>PowerPoint プレゼンテーション</vt:lpstr>
      <vt:lpstr> &lt;dNQ4&gt; @ LHC ?  </vt:lpstr>
      <vt:lpstr> Stochastic Diffusion Equation  </vt:lpstr>
      <vt:lpstr> Stochastic Diffusion Equation  </vt:lpstr>
      <vt:lpstr> Time Evolution  </vt:lpstr>
      <vt:lpstr> Dh Dependence  </vt:lpstr>
      <vt:lpstr> Dh Dependence  </vt:lpstr>
      <vt:lpstr> Non-Gaussian Stochastic Force??  </vt:lpstr>
      <vt:lpstr> Caution!  </vt:lpstr>
      <vt:lpstr> Caution!  </vt:lpstr>
      <vt:lpstr> Diffusion Master Equation  </vt:lpstr>
      <vt:lpstr> Diffusion Master Equation  </vt:lpstr>
      <vt:lpstr> Solution of DME  </vt:lpstr>
      <vt:lpstr> Solution of DME  </vt:lpstr>
      <vt:lpstr> Total Charge in Dh  </vt:lpstr>
      <vt:lpstr> Time Evolution of &lt;dQn&gt;c  </vt:lpstr>
      <vt:lpstr> Time Evolution of &lt;dQn&gt;c  </vt:lpstr>
      <vt:lpstr> Time Evolution of &lt;dQn&gt;c  </vt:lpstr>
      <vt:lpstr> Net Charge Number  </vt:lpstr>
      <vt:lpstr> &lt;dNQ4&gt; @ LHC  </vt:lpstr>
      <vt:lpstr> Chemical Reaction 1  </vt:lpstr>
      <vt:lpstr> Chemical Reaction 2  </vt:lpstr>
      <vt:lpstr> Summary  </vt:lpstr>
      <vt:lpstr> Open Questions &amp; Future Work  </vt:lpstr>
      <vt:lpstr> Evolution of Fluctuations  </vt:lpstr>
      <vt:lpstr> Fluctuations  </vt:lpstr>
      <vt:lpstr> Nonzero Isospin Density  </vt:lpstr>
      <vt:lpstr> Solving DME  </vt:lpstr>
      <vt:lpstr> Time Evolution of Cumulants  </vt:lpstr>
      <vt:lpstr> Time Evolution of Cumulants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衝突エネルギー走査により QCD相構造に迫る試み</dc:title>
  <dc:creator>kitazawa</dc:creator>
  <cp:lastModifiedBy>kitazawa</cp:lastModifiedBy>
  <cp:revision>548</cp:revision>
  <dcterms:created xsi:type="dcterms:W3CDTF">2011-06-07T09:50:32Z</dcterms:created>
  <dcterms:modified xsi:type="dcterms:W3CDTF">2013-05-02T07:04:36Z</dcterms:modified>
</cp:coreProperties>
</file>