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44"/>
  </p:notesMasterIdLst>
  <p:sldIdLst>
    <p:sldId id="256" r:id="rId12"/>
    <p:sldId id="449" r:id="rId13"/>
    <p:sldId id="478" r:id="rId14"/>
    <p:sldId id="454" r:id="rId15"/>
    <p:sldId id="455" r:id="rId16"/>
    <p:sldId id="456" r:id="rId17"/>
    <p:sldId id="484" r:id="rId18"/>
    <p:sldId id="498" r:id="rId19"/>
    <p:sldId id="458" r:id="rId20"/>
    <p:sldId id="459" r:id="rId21"/>
    <p:sldId id="502" r:id="rId22"/>
    <p:sldId id="483" r:id="rId23"/>
    <p:sldId id="487" r:id="rId24"/>
    <p:sldId id="436" r:id="rId25"/>
    <p:sldId id="437" r:id="rId26"/>
    <p:sldId id="438" r:id="rId27"/>
    <p:sldId id="497" r:id="rId28"/>
    <p:sldId id="505" r:id="rId29"/>
    <p:sldId id="506" r:id="rId30"/>
    <p:sldId id="485" r:id="rId31"/>
    <p:sldId id="491" r:id="rId32"/>
    <p:sldId id="499" r:id="rId33"/>
    <p:sldId id="500" r:id="rId34"/>
    <p:sldId id="489" r:id="rId35"/>
    <p:sldId id="501" r:id="rId36"/>
    <p:sldId id="504" r:id="rId37"/>
    <p:sldId id="503" r:id="rId38"/>
    <p:sldId id="457" r:id="rId39"/>
    <p:sldId id="490" r:id="rId40"/>
    <p:sldId id="431" r:id="rId41"/>
    <p:sldId id="439" r:id="rId42"/>
    <p:sldId id="423" r:id="rId4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497D"/>
    <a:srgbClr val="006600"/>
    <a:srgbClr val="0070C0"/>
    <a:srgbClr val="FA5D06"/>
    <a:srgbClr val="FF9900"/>
    <a:srgbClr val="CC3300"/>
    <a:srgbClr val="F09494"/>
    <a:srgbClr val="008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88" autoAdjust="0"/>
  </p:normalViewPr>
  <p:slideViewPr>
    <p:cSldViewPr>
      <p:cViewPr varScale="1">
        <p:scale>
          <a:sx n="75" d="100"/>
          <a:sy n="75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41885" y="3429000"/>
            <a:ext cx="3740126" cy="1889748"/>
          </a:xfr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</a:rPr>
              <a:t>北沢正清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浅川正之、大野浩学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（大阪大学）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470025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重イオン衝突</a:t>
            </a:r>
            <a:r>
              <a:rPr lang="ja-JP" altLang="en-US" sz="4800" dirty="0" smtClean="0"/>
              <a:t>における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/>
              <a:t>保存電荷高次ゆらぎ</a:t>
            </a:r>
            <a:r>
              <a:rPr lang="ja-JP" altLang="en-US" sz="4800" dirty="0" smtClean="0"/>
              <a:t>の時間発展</a:t>
            </a:r>
            <a:endParaRPr kumimoji="1" lang="ja-JP" altLang="en-US" sz="4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9891" y="6351711"/>
            <a:ext cx="890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日本物理学会第</a:t>
            </a:r>
            <a:r>
              <a:rPr kumimoji="1" lang="en-US" altLang="ja-JP" sz="2400" dirty="0" smtClean="0"/>
              <a:t>68</a:t>
            </a:r>
            <a:r>
              <a:rPr lang="ja-JP" altLang="en-US" sz="2400" dirty="0" smtClean="0"/>
              <a:t>回年次大会、</a:t>
            </a:r>
            <a:r>
              <a:rPr lang="en-US" altLang="ja-JP" sz="2400" dirty="0" smtClean="0"/>
              <a:t>2013/3/26-29</a:t>
            </a:r>
            <a:r>
              <a:rPr lang="ja-JP" altLang="en-US" sz="2400" dirty="0" err="1" smtClean="0"/>
              <a:t>、</a:t>
            </a:r>
            <a:r>
              <a:rPr lang="ja-JP" altLang="en-US" sz="2400" dirty="0" smtClean="0"/>
              <a:t>広島大学、</a:t>
            </a:r>
            <a:r>
              <a:rPr lang="en-US" altLang="ja-JP" sz="2400" dirty="0" smtClean="0"/>
              <a:t>29aHA15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3703138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331348" y="1643609"/>
            <a:ext cx="1739313" cy="811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973673" y="1643609"/>
            <a:ext cx="2315377" cy="811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18922" y="1643609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(suppression)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409011" y="1624013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Right</a:t>
            </a:r>
          </a:p>
          <a:p>
            <a:pPr algn="ctr"/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17276" y="17876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55953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err="1" smtClean="0"/>
              <a:t>Stochasitc</a:t>
            </a:r>
            <a:r>
              <a:rPr lang="en-US" altLang="ja-JP" dirty="0" smtClean="0"/>
              <a:t> Hydrodynamics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88840"/>
            <a:ext cx="367240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4077072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835696" y="4653136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869159"/>
            <a:ext cx="4859437" cy="59965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204863"/>
            <a:ext cx="2528718" cy="599651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>
            <a:off x="3779912" y="3140968"/>
            <a:ext cx="108012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644008" y="4869159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20072" y="6021288"/>
            <a:ext cx="3318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ミクロ</a:t>
            </a:r>
            <a:r>
              <a:rPr lang="ja-JP" altLang="en-US" sz="2400" dirty="0" smtClean="0">
                <a:solidFill>
                  <a:srgbClr val="FF0000"/>
                </a:solidFill>
              </a:rPr>
              <a:t>な原子相互作用に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由来するノイズ項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flipV="1">
            <a:off x="5777582" y="5468810"/>
            <a:ext cx="450602" cy="5524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8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259632" y="5538274"/>
            <a:ext cx="6336704" cy="10081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8901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Fluctuation-Dissipation Relation  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3934860"/>
            <a:ext cx="2524125" cy="6678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chi_2 : {\rm susceptibility}&#10;\end{align*}&lt;/body&gt;&#10;  &lt;fcolor&gt;FF000000&lt;/fcolor&gt;&#10;  &lt;bcolor&gt;FFFFFFFF&lt;/bcolor&gt;&#10;  &lt;transparent&gt;True&lt;/transparent&gt;&#10;  &lt;resolution&gt;1800&lt;/resolution&gt;&#10;  &lt;imageh&gt;224&lt;/imageh&gt;&#10;  &lt;imagew&gt;189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26" y="4704102"/>
            <a:ext cx="2000253" cy="23706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79512" y="2204864"/>
            <a:ext cx="27414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Stochastic force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285293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rangle&#10;\sim \delta(\eta_1-\eta_2) \delta(\tau_1-\tau_2)&#10;\end{align*}&lt;/body&gt;&#10;  &lt;fcolor&gt;FF000000&lt;/fcolor&gt;&#10;  &lt;bcolor&gt;FFFFFFFF&lt;/bcolor&gt;&#10;  &lt;transparent&gt;True&lt;/transparent&gt;&#10;  &lt;resolution&gt;1800&lt;/resolution&gt;&#10;  &lt;imageh&gt;249&lt;/imageh&gt;&#10;  &lt;imagew&gt;438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61519"/>
            <a:ext cx="5328592" cy="3027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552" y="378904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7" name="左中かっこ 16"/>
          <p:cNvSpPr/>
          <p:nvPr/>
        </p:nvSpPr>
        <p:spPr>
          <a:xfrm>
            <a:off x="179512" y="2852936"/>
            <a:ext cx="288032" cy="144016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720719" y="4941168"/>
            <a:ext cx="1427345" cy="52509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221088"/>
            <a:ext cx="540060" cy="12162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2 \rangle&#10;\longrightarrow \chi_2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3811886"/>
            <a:ext cx="2789704" cy="388650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rangle&#10;= \frac{2\chi_2}{D} \delta(k_1+k_2) \delta(\tau_1-\tau_2)&#10;\end{align*}&lt;/body&gt;&#10;  &lt;fcolor&gt;FF000000&lt;/fcolor&gt;&#10;  &lt;bcolor&gt;FFFFFFFF&lt;/bcolor&gt;&#10;  &lt;transparent&gt;True&lt;/transparent&gt;&#10;  &lt;resolution&gt;1800&lt;/resolution&gt;&#10;  &lt;imageh&gt;505&lt;/imageh&gt;&#10;  &lt;imagew&gt;4858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77" y="5754298"/>
            <a:ext cx="5907418" cy="6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77843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16374"/>
            <a:ext cx="1360180" cy="661797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6819470" y="4430173"/>
            <a:ext cx="2222945" cy="2296619"/>
            <a:chOff x="755576" y="1714241"/>
            <a:chExt cx="3483121" cy="4073015"/>
          </a:xfrm>
        </p:grpSpPr>
        <p:sp>
          <p:nvSpPr>
            <p:cNvPr id="24" name="正方形/長方形 23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下矢印 102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65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10" y="4653541"/>
            <a:ext cx="696383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3669126"/>
            <a:ext cx="2524125" cy="6678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65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80" y="4653541"/>
            <a:ext cx="696383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77843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/>
          <a:stretch/>
        </p:blipFill>
        <p:spPr bwMode="auto">
          <a:xfrm>
            <a:off x="5462941" y="3645024"/>
            <a:ext cx="3645564" cy="292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65104"/>
            <a:ext cx="1983764" cy="3959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左右矢印 26"/>
          <p:cNvSpPr/>
          <p:nvPr/>
        </p:nvSpPr>
        <p:spPr>
          <a:xfrm>
            <a:off x="4572000" y="4581128"/>
            <a:ext cx="1152128" cy="864096"/>
          </a:xfrm>
          <a:prstGeom prst="leftRightArrow">
            <a:avLst>
              <a:gd name="adj1" fmla="val 50000"/>
              <a:gd name="adj2" fmla="val 4238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Non-Gaussian Stochastic Force ??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04897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324078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左中かっこ 9"/>
          <p:cNvSpPr/>
          <p:nvPr/>
        </p:nvSpPr>
        <p:spPr>
          <a:xfrm>
            <a:off x="179512" y="3048975"/>
            <a:ext cx="288032" cy="1828779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756126"/>
            <a:ext cx="540060" cy="12162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m \delta(\eta_1-\eta_2) &#10;\delta(\eta_2-\eta_3)&#10;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249&lt;/imageh&gt;&#10;  &lt;imagew&gt;452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17661"/>
            <a:ext cx="5497619" cy="30278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9512" y="2256888"/>
            <a:ext cx="454162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Stochastif</a:t>
            </a:r>
            <a:r>
              <a:rPr kumimoji="1" lang="en-US" altLang="ja-JP" sz="2800" dirty="0" smtClean="0"/>
              <a:t> Force : </a:t>
            </a:r>
            <a:r>
              <a:rPr lang="en-US" altLang="ja-JP" sz="2800" dirty="0" smtClean="0"/>
              <a:t>3</a:t>
            </a:r>
            <a:r>
              <a:rPr kumimoji="1" lang="en-US" altLang="ja-JP" sz="2800" dirty="0" smtClean="0"/>
              <a:t>rd order</a:t>
            </a:r>
            <a:endParaRPr kumimoji="1" lang="ja-JP" altLang="en-US" sz="2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3 \rangle&#10;\longrightarrow \chi_3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4346924"/>
            <a:ext cx="2789704" cy="38865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chi_3 : {\rm third-moment}&#10;\end{align*}&lt;/body&gt;&#10;  &lt;fcolor&gt;FF000000&lt;/fcolor&gt;&#10;  &lt;bcolor&gt;FFFFFFFF&lt;/bcolor&gt;&#10;  &lt;transparent&gt;True&lt;/transparent&gt;&#10;  &lt;resolution&gt;1800&lt;/resolution&gt;&#10;  &lt;imageh&gt;223&lt;/imageh&gt;&#10;  &lt;imagew&gt;217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57288"/>
            <a:ext cx="2303995" cy="23600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75630"/>
            <a:ext cx="2524125" cy="667808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xi(\eta_3,\tau_3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780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94" y="3130907"/>
            <a:ext cx="3380531" cy="30278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 rot="2700000">
            <a:off x="1331640" y="620688"/>
            <a:ext cx="6120680" cy="6120681"/>
          </a:xfrm>
          <a:prstGeom prst="plus">
            <a:avLst>
              <a:gd name="adj" fmla="val 41907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4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2927265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ja-JP" altLang="en-US" sz="2400" dirty="0" smtClean="0"/>
              <a:t>定理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5259" y="3933056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494116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ja-JP" altLang="en-US" sz="2400" dirty="0"/>
              <a:t>流体力学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1907705" y="5027984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43282" y="4941168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微小空間</a:t>
            </a:r>
            <a:r>
              <a:rPr lang="ja-JP" altLang="en-US" sz="2400" dirty="0" smtClean="0"/>
              <a:t>に多数の粒子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1907704" y="5423274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58980" y="5343599"/>
            <a:ext cx="448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中心極限定理により、ガウス分布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1167135"/>
            <a:ext cx="625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ja-JP" altLang="en-US" sz="2400" dirty="0"/>
              <a:t>揺動散逸関係</a:t>
            </a:r>
            <a:r>
              <a:rPr lang="ja-JP" altLang="en-US" sz="2400" dirty="0" smtClean="0"/>
              <a:t>の高次への拡張は、非自明。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19957" y="2702510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マルコフ過程＋連続</a:t>
            </a:r>
            <a:r>
              <a:rPr lang="ja-JP" altLang="en-US" sz="2400" dirty="0"/>
              <a:t>変化</a:t>
            </a:r>
            <a:r>
              <a:rPr lang="ja-JP" altLang="en-US" sz="2400" dirty="0" smtClean="0"/>
              <a:t>する</a:t>
            </a:r>
            <a:r>
              <a:rPr kumimoji="1" lang="ja-JP" altLang="en-US" sz="2400" dirty="0" smtClean="0"/>
              <a:t>確率変数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69417" y="3225750"/>
            <a:ext cx="390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</a:t>
            </a:r>
            <a:r>
              <a:rPr kumimoji="1" lang="ja-JP" altLang="en-US" sz="2400" dirty="0" smtClean="0"/>
              <a:t>ランダム力はガウスゆらぎ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1328810" y="2564904"/>
            <a:ext cx="5691462" cy="122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1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422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71416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重イオン衝突での高次ゆらぎの観測・解析は、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物理学として</a:t>
            </a:r>
            <a:r>
              <a:rPr lang="ja-JP" altLang="en-US" sz="2800" b="1" dirty="0" smtClean="0"/>
              <a:t>相当に</a:t>
            </a:r>
            <a:r>
              <a:rPr lang="ja-JP" altLang="en-US" sz="2800" dirty="0" smtClean="0"/>
              <a:t>特殊な問題である。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通常、高次ゆらぎは観測困難。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適度に小さい系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42273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>
              <a:buClr>
                <a:schemeClr val="tx2"/>
              </a:buClr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71416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重イオン衝突での高次ゆらぎの観測・解析は、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物理学として</a:t>
            </a:r>
            <a:r>
              <a:rPr lang="ja-JP" altLang="en-US" sz="2800" b="1" dirty="0" smtClean="0"/>
              <a:t>相当に</a:t>
            </a:r>
            <a:r>
              <a:rPr lang="ja-JP" altLang="en-US" sz="2800" dirty="0" smtClean="0"/>
              <a:t>特殊な問題である。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通常、高次ゆらぎは観測困難。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適度に小さい系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777" y="3711222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観測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されたゆらぎの値は、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自由ガスとたかだか２倍のずれ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7882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-equilibrium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71416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重イオン衝突での高次ゆらぎの観測・解析は、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物理学として</a:t>
            </a:r>
            <a:r>
              <a:rPr lang="ja-JP" altLang="en-US" sz="2800" b="1" dirty="0" smtClean="0"/>
              <a:t>相当に</a:t>
            </a:r>
            <a:r>
              <a:rPr lang="ja-JP" altLang="en-US" sz="2800" dirty="0" smtClean="0"/>
              <a:t>特殊な問題である。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通常、高次ゆらぎは観測困難。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適度に小さい系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50873" y="4974267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平衡に至る非定常過程を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記述する必要性。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777" y="3711222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観測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されたゆらぎの値は、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自由ガスとたかだか２倍のずれ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5269041" y="486916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x-hat: lattice-QCD notation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d \sum_x  &amp;amp; &#10;[ (n_x+1) &#10;\left\{ P({\bf n}+\hat{x}-\widehat{x+1})&#10;+P({\bf n}+\hat{x}-\widehat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32&lt;/imagew&gt;&#10;  &lt;scale&gt;50&lt;/scale&gt;&#10;  &lt;cursor&gt;14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42198" cy="114405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487615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093296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55884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943916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808012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672108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536204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400300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264396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128492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3958734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662915" y="23168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759559" y="205195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952949" y="236642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65361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662465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377501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461610" y="205195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927197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033661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549913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161904" y="210336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071099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77" y="3001480"/>
            <a:ext cx="149419" cy="134959"/>
          </a:xfrm>
          <a:prstGeom prst="rect">
            <a:avLst/>
          </a:prstGeom>
        </p:spPr>
      </p:pic>
      <p:sp>
        <p:nvSpPr>
          <p:cNvPr id="32" name="円/楕円 31"/>
          <p:cNvSpPr/>
          <p:nvPr/>
        </p:nvSpPr>
        <p:spPr>
          <a:xfrm>
            <a:off x="4060683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764864" y="205195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270898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054898" y="210151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7369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257130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702655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716514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5029146" y="216912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919610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651862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325243" y="240700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173048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3486898" y="3136439"/>
            <a:ext cx="1164964" cy="436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bar Q = \int_0^{\Delta\eta} d\eta \left(n_1(\eta)-n_2(\eta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04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34" y="3717032"/>
            <a:ext cx="4276496" cy="88619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62482" y="5301208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5832078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5867127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584765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220072" y="4503310"/>
            <a:ext cx="3816424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259632" y="4503310"/>
            <a:ext cx="3816424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547664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2515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Initial Condition at </a:t>
            </a:r>
            <a:r>
              <a:rPr lang="en-US" altLang="ja-JP" dirty="0" err="1"/>
              <a:t>H</a:t>
            </a:r>
            <a:r>
              <a:rPr lang="en-US" altLang="ja-JP" dirty="0" err="1" smtClean="0"/>
              <a:t>adronization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90091"/>
            <a:ext cx="786482" cy="39464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90091"/>
            <a:ext cx="786482" cy="39745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23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826456" y="1229851"/>
            <a:ext cx="59057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Initial fluctuations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12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3" name="テキスト ボックス 12"/>
          <p:cNvSpPr txBox="1"/>
          <p:nvPr/>
        </p:nvSpPr>
        <p:spPr>
          <a:xfrm>
            <a:off x="1396844" y="4503310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39650" y="4503310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 flipV="1">
            <a:off x="2339752" y="3894147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4067944" y="3894147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flipV="1">
            <a:off x="6078562" y="3894147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179512" y="1124745"/>
            <a:ext cx="430920" cy="446449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4401741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832" y="397941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27263" y="4149080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273611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987824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745904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32472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301652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33021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740384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428326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1849379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59732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077631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843011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630862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331640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511660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55876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1627591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5803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tiny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</a:t>
            </a:r>
            <a:r>
              <a:rPr lang="en-US" altLang="ja-JP" sz="2400" dirty="0" err="1" smtClean="0"/>
              <a:t>correlaition</a:t>
            </a:r>
            <a:r>
              <a:rPr lang="en-US" altLang="ja-JP" sz="2400" dirty="0" smtClean="0"/>
              <a:t>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6" y="2812702"/>
            <a:ext cx="446150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uppression of </a:t>
            </a:r>
          </a:p>
          <a:p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lang="en-US" altLang="ja-JP" sz="2800" dirty="0" smtClean="0"/>
              <a:t>-order </a:t>
            </a:r>
            <a:r>
              <a:rPr lang="en-US" altLang="ja-JP" sz="2800" dirty="0" err="1" smtClean="0"/>
              <a:t>cumulant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is anticipated at LHC energy!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604867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580112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442418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&#10;\end{align*}&lt;/body&gt;&#10;  &lt;fcolor&gt;FF000000&lt;/fcolor&gt;&#10;  &lt;bcolor&gt;FFFFFFFF&lt;/bcolor&gt;&#10;  &lt;transparent&gt;True&lt;/transparent&gt;&#10;  &lt;resolution&gt;1800&lt;/resolution&gt;&#10;  &lt;imageh&gt;310&lt;/imageh&gt;&#10;  &lt;imagew&gt;3705&lt;/imagew&gt;&#10;  &lt;scale&gt;50&lt;/scale&gt;&#10;  &lt;cursor&gt;1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5203421" cy="43537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427984" y="3717032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75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67544" y="3356992"/>
            <a:ext cx="2736304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608133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まとめ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キュムラント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ja-JP" altLang="en-US" sz="2400" dirty="0" smtClean="0"/>
              <a:t>依存性</a:t>
            </a:r>
            <a:endParaRPr kumimoji="1" lang="en-US" altLang="ja-JP" sz="2400" dirty="0" smtClean="0"/>
          </a:p>
          <a:p>
            <a:r>
              <a:rPr lang="ja-JP" altLang="en-US" sz="2400" dirty="0" err="1" smtClean="0"/>
              <a:t>には</a:t>
            </a:r>
            <a:r>
              <a:rPr lang="ja-JP" altLang="en-US" sz="2400" dirty="0" smtClean="0"/>
              <a:t>豊富な物理が</a:t>
            </a:r>
            <a:endParaRPr lang="en-US" altLang="ja-JP" sz="2400" dirty="0" smtClean="0"/>
          </a:p>
          <a:p>
            <a:r>
              <a:rPr lang="ja-JP" altLang="en-US" sz="2400" dirty="0" smtClean="0"/>
              <a:t>含まれている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3462099"/>
            <a:ext cx="2536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実験</a:t>
            </a:r>
            <a:r>
              <a:rPr lang="ja-JP" altLang="en-US" sz="2400" dirty="0" smtClean="0"/>
              <a:t>で観測される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ゆらぎが持つ物理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的意味の理解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780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ja-JP" altLang="en-US" sz="2400" b="1" dirty="0" smtClean="0">
                <a:solidFill>
                  <a:schemeClr val="tx2"/>
                </a:solidFill>
              </a:rPr>
              <a:t>高温物質の動的発展の情報</a:t>
            </a:r>
            <a:endParaRPr kumimoji="1" lang="en-US" altLang="ja-JP" sz="2400" b="1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ja-JP" altLang="en-US" sz="2400" dirty="0"/>
              <a:t>ビーム軸</a:t>
            </a:r>
            <a:r>
              <a:rPr lang="ja-JP" altLang="en-US" sz="2400" dirty="0" smtClean="0"/>
              <a:t>方向の時空発展の歴史</a:t>
            </a:r>
            <a:endParaRPr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ja-JP" altLang="en-US" sz="2400" dirty="0" smtClean="0"/>
              <a:t>ハドロン化の機構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ja-JP" altLang="en-US" sz="2400" dirty="0"/>
              <a:t>拡散係数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3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979712" y="5733256"/>
            <a:ext cx="3456384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608133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まとめ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キュムラント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ja-JP" altLang="en-US" sz="2400" dirty="0" smtClean="0"/>
              <a:t>依存性</a:t>
            </a:r>
            <a:endParaRPr kumimoji="1" lang="en-US" altLang="ja-JP" sz="2400" dirty="0" smtClean="0"/>
          </a:p>
          <a:p>
            <a:r>
              <a:rPr lang="ja-JP" altLang="en-US" sz="2400" dirty="0" err="1" smtClean="0"/>
              <a:t>には</a:t>
            </a:r>
            <a:r>
              <a:rPr lang="ja-JP" altLang="en-US" sz="2400" dirty="0" smtClean="0"/>
              <a:t>豊富な物理が</a:t>
            </a:r>
            <a:endParaRPr lang="en-US" altLang="ja-JP" sz="2400" dirty="0" smtClean="0"/>
          </a:p>
          <a:p>
            <a:r>
              <a:rPr lang="ja-JP" altLang="en-US" sz="2400" dirty="0" smtClean="0"/>
              <a:t>含まれている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780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ja-JP" altLang="en-US" sz="2400" b="1" dirty="0" smtClean="0">
                <a:solidFill>
                  <a:schemeClr val="tx2"/>
                </a:solidFill>
              </a:rPr>
              <a:t>高温物質の動的発展の情報</a:t>
            </a:r>
            <a:endParaRPr kumimoji="1" lang="en-US" altLang="ja-JP" sz="2400" b="1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ja-JP" altLang="en-US" sz="2400" dirty="0"/>
              <a:t>ビーム軸</a:t>
            </a:r>
            <a:r>
              <a:rPr lang="ja-JP" altLang="en-US" sz="2400" dirty="0" smtClean="0"/>
              <a:t>方向の時空発展の歴史</a:t>
            </a:r>
            <a:endParaRPr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ja-JP" altLang="en-US" sz="2400" dirty="0" smtClean="0"/>
              <a:t>ハドロン化の機構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ja-JP" altLang="en-US" sz="2400" dirty="0"/>
              <a:t>拡散係数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5842492"/>
            <a:ext cx="313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QCD</a:t>
            </a:r>
            <a:r>
              <a:rPr kumimoji="1" lang="ja-JP" altLang="en-US" sz="2800" b="1" dirty="0" smtClean="0"/>
              <a:t>相構造の探索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276128" y="4869160"/>
            <a:ext cx="648072" cy="777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211960" y="5013176"/>
            <a:ext cx="648072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467544" y="3356992"/>
            <a:ext cx="2736304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3462099"/>
            <a:ext cx="2536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実験</a:t>
            </a:r>
            <a:r>
              <a:rPr lang="ja-JP" altLang="en-US" sz="2400" dirty="0" smtClean="0"/>
              <a:t>で観測される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ゆらぎが持つ物理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的意味の理解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6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860032" y="3462099"/>
            <a:ext cx="2736304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31640" y="5956028"/>
            <a:ext cx="5688632" cy="472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90469" cy="584775"/>
          </a:xfrm>
        </p:spPr>
        <p:txBody>
          <a:bodyPr/>
          <a:lstStyle/>
          <a:p>
            <a:r>
              <a:rPr kumimoji="1" lang="en-US" altLang="ja-JP" dirty="0" smtClean="0"/>
              <a:t> Evolution of Fluctuations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327100" y="1085834"/>
            <a:ext cx="8537542" cy="2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57987" y="3586659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Fluctuation</a:t>
            </a:r>
          </a:p>
          <a:p>
            <a:pPr algn="ctr"/>
            <a:r>
              <a:rPr lang="en-US" altLang="ja-JP" sz="2400" dirty="0" smtClean="0"/>
              <a:t>in initial state</a:t>
            </a:r>
          </a:p>
        </p:txBody>
      </p:sp>
      <p:sp>
        <p:nvSpPr>
          <p:cNvPr id="4" name="右矢印 3"/>
          <p:cNvSpPr/>
          <p:nvPr/>
        </p:nvSpPr>
        <p:spPr>
          <a:xfrm>
            <a:off x="2555776" y="3462098"/>
            <a:ext cx="2376264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398203"/>
            <a:ext cx="2177006" cy="830997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evolution</a:t>
            </a:r>
          </a:p>
          <a:p>
            <a:r>
              <a:rPr kumimoji="1" lang="en-US" altLang="ja-JP" sz="2400" dirty="0" smtClean="0"/>
              <a:t>in th</a:t>
            </a:r>
            <a:r>
              <a:rPr lang="en-US" altLang="ja-JP" sz="2400" dirty="0" smtClean="0"/>
              <a:t>e QGP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4398203"/>
            <a:ext cx="2581156" cy="830997"/>
          </a:xfrm>
          <a:prstGeom prst="rect">
            <a:avLst/>
          </a:prstGeom>
          <a:solidFill>
            <a:srgbClr val="008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approach to HRG</a:t>
            </a:r>
          </a:p>
          <a:p>
            <a:r>
              <a:rPr lang="en-US" altLang="ja-JP" sz="2400" dirty="0" smtClean="0"/>
              <a:t>by diffusion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594928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volume fluctuation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539552" y="3462099"/>
            <a:ext cx="2016224" cy="10801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7142067" y="4420425"/>
            <a:ext cx="295786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experimental effects</a:t>
            </a:r>
          </a:p>
          <a:p>
            <a:r>
              <a:rPr kumimoji="1" lang="en-US" altLang="ja-JP" sz="2400" dirty="0" smtClean="0"/>
              <a:t>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63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the LHC, and not the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61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9002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Charge Fluctuations @ STAR-BES  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6"/>
          <a:stretch/>
        </p:blipFill>
        <p:spPr bwMode="auto">
          <a:xfrm>
            <a:off x="1691680" y="836711"/>
            <a:ext cx="5688632" cy="45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3 \rangle }{ \langle \delta N_Q^2 \rangle }&#10;\end{align*}&lt;/body&gt;&#10;  &lt;fcolor&gt;FF000000&lt;/fcolor&gt;&#10;  &lt;bcolor&gt;FFFFFFFF&lt;/bcolor&gt;&#10;  &lt;transparent&gt;True&lt;/transparent&gt;&#10;  &lt;resolution&gt;1800&lt;/resolution&gt;&#10;  &lt;imageh&gt;684&lt;/imageh&gt;&#10;  &lt;imagew&gt;684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4562"/>
            <a:ext cx="948080" cy="948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4 \rangle_c }{ \langle \delta N_Q^2 \rangle }&#10;\end{align*}&lt;/body&gt;&#10;  &lt;fcolor&gt;FF000000&lt;/fcolor&gt;&#10;  &lt;bcolor&gt;FFFFFFFF&lt;/bcolor&gt;&#10;  &lt;transparent&gt;True&lt;/transparent&gt;&#10;  &lt;resolution&gt;1800&lt;/resolution&gt;&#10;  &lt;imageh&gt;686&lt;/imageh&gt;&#10;  &lt;imagew&gt;78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88825"/>
            <a:ext cx="1048466" cy="91623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直線コネクタ 16"/>
          <p:cNvCxnSpPr/>
          <p:nvPr/>
        </p:nvCxnSpPr>
        <p:spPr>
          <a:xfrm>
            <a:off x="2915816" y="2361580"/>
            <a:ext cx="39604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40299" y="839663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STAR, QM2012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62424"/>
              <a:gd name="adj2" fmla="val -993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/>
          <a:stretch/>
        </p:blipFill>
        <p:spPr bwMode="auto">
          <a:xfrm>
            <a:off x="683568" y="908720"/>
            <a:ext cx="406302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02199" y="908720"/>
            <a:ext cx="227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1207.6068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   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804435">
            <a:off x="4419520" y="2619930"/>
            <a:ext cx="404043" cy="1766557"/>
          </a:xfrm>
          <a:prstGeom prst="upArrow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LHC energy!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4499992" y="4149080"/>
            <a:ext cx="3585763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84269" y="4221087"/>
            <a:ext cx="3302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LHC:</a:t>
            </a:r>
          </a:p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significant suppression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from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hadronic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value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/>
          <a:stretch/>
        </p:blipFill>
        <p:spPr bwMode="auto">
          <a:xfrm>
            <a:off x="304428" y="908720"/>
            <a:ext cx="5419700" cy="432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596336" y="698793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1207.6068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355976" y="5619300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高次ゆらぎは</a:t>
            </a:r>
            <a:r>
              <a:rPr lang="ja-JP" altLang="en-US" sz="2400" dirty="0" smtClean="0"/>
              <a:t>高温物質の温度計？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41294" y="6107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HotQCD,2012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5661248"/>
            <a:ext cx="290015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 smtClean="0"/>
              <a:t>検出器ラピディティ幅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83768" y="5238090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 of Conserved Charges  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 flipV="1">
            <a:off x="1907634" y="1844824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573016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181994" y="1628800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808808" y="1988840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846486" y="1972291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958876" y="1963916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3965" y="141049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60487" y="35638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24" name="フリーフォーム 23"/>
          <p:cNvSpPr/>
          <p:nvPr/>
        </p:nvSpPr>
        <p:spPr>
          <a:xfrm>
            <a:off x="944712" y="1844824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1910809" y="177281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1478761" y="2264821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1808808" y="238998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2766783" y="2230175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2467984" y="2412163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49750" y="886371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Under </a:t>
            </a: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expansion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4581128"/>
            <a:ext cx="670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ariation of a conserved charge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 is </a:t>
            </a:r>
            <a:r>
              <a:rPr kumimoji="1" lang="en-US" altLang="ja-JP" sz="2400" b="1" dirty="0" smtClean="0"/>
              <a:t>slow</a:t>
            </a:r>
            <a:r>
              <a:rPr kumimoji="1" lang="en-US" altLang="ja-JP" sz="2400" dirty="0" smtClean="0"/>
              <a:t>, since it is achieved only through diffusion.</a:t>
            </a:r>
            <a:endParaRPr kumimoji="1" lang="ja-JP" altLang="en-US" sz="2400" dirty="0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5124383" y="1916360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4933883" y="191636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7742889" y="191636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AutoShape 50"/>
          <p:cNvSpPr>
            <a:spLocks noChangeArrowheads="1"/>
          </p:cNvSpPr>
          <p:nvPr/>
        </p:nvSpPr>
        <p:spPr bwMode="auto">
          <a:xfrm>
            <a:off x="4646545" y="2492424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 flipH="1">
            <a:off x="7955036" y="2492796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>
            <a:off x="5798673" y="184435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7236948" y="184435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>
            <a:off x="5798673" y="4148633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6273336" y="256443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6181261" y="3716833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47491" y="5546849"/>
            <a:ext cx="629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r>
              <a:rPr lang="en-US" altLang="ja-JP" sz="2400" dirty="0" smtClean="0"/>
              <a:t>rimordial values can survive until </a:t>
            </a:r>
            <a:r>
              <a:rPr lang="en-US" altLang="ja-JP" sz="2400" dirty="0" err="1" smtClean="0"/>
              <a:t>freezeout</a:t>
            </a:r>
            <a:r>
              <a:rPr lang="en-US" altLang="ja-JP" sz="2400" dirty="0" smtClean="0"/>
              <a:t>.</a:t>
            </a:r>
          </a:p>
          <a:p>
            <a:r>
              <a:rPr kumimoji="1" lang="en-US" altLang="ja-JP" sz="2400" dirty="0" smtClean="0"/>
              <a:t>The wider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, more earlier fluctuation.</a:t>
            </a:r>
            <a:endParaRPr kumimoji="1" lang="ja-JP" altLang="en-US" sz="2400" dirty="0"/>
          </a:p>
        </p:txBody>
      </p:sp>
      <p:sp>
        <p:nvSpPr>
          <p:cNvPr id="4" name="右矢印 3"/>
          <p:cNvSpPr/>
          <p:nvPr/>
        </p:nvSpPr>
        <p:spPr>
          <a:xfrm>
            <a:off x="1377882" y="5690865"/>
            <a:ext cx="53404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55856" y="789309"/>
            <a:ext cx="328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Heintz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/>
          <a:stretch/>
        </p:blipFill>
        <p:spPr bwMode="auto">
          <a:xfrm>
            <a:off x="1960612" y="908720"/>
            <a:ext cx="5419700" cy="432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596336" y="698793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1207.6068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7802" y="5445224"/>
            <a:ext cx="877355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3600" dirty="0" smtClean="0"/>
              <a:t>保存電荷ゆらぎの</a:t>
            </a:r>
            <a:r>
              <a:rPr lang="en-US" altLang="ja-JP" sz="3600" dirty="0" err="1" smtClean="0"/>
              <a:t>Δη</a:t>
            </a:r>
            <a:r>
              <a:rPr lang="ja-JP" altLang="en-US" sz="3600" dirty="0" smtClean="0"/>
              <a:t>依存性には、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高温物質時間発展の歴史が刻まれている！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0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B}^{\rm (net)})^2 \rangle&#10;+ \frac14 \langle N_{\rm B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6309320"/>
            <a:ext cx="4356484" cy="511039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4" name="フリーフォーム 3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828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8352</TotalTime>
  <Words>941</Words>
  <Application>Microsoft Office PowerPoint</Application>
  <PresentationFormat>画面に合わせる (4:3)</PresentationFormat>
  <Paragraphs>241</Paragraphs>
  <Slides>32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32</vt:i4>
      </vt:variant>
    </vt:vector>
  </HeadingPairs>
  <TitlesOfParts>
    <vt:vector size="42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重イオン衝突における 保存電荷高次ゆらぎの時間発展</vt:lpstr>
      <vt:lpstr> Beam-Energy Scan  </vt:lpstr>
      <vt:lpstr> Proton # Cumulants @ STAR-BES  </vt:lpstr>
      <vt:lpstr> Charge Fluctuations @ STAR-BES  </vt:lpstr>
      <vt:lpstr> Charge Fluctuation @ LHC  </vt:lpstr>
      <vt:lpstr> Dh Dependence @ ALICE  </vt:lpstr>
      <vt:lpstr> Fluctuations of Conserved Charges  </vt:lpstr>
      <vt:lpstr> Dh Dependence @ ALICE  </vt:lpstr>
      <vt:lpstr> &lt;dNB2&gt; and &lt; dNp2 &gt; @ LHC ?  </vt:lpstr>
      <vt:lpstr> &lt;dNQ4&gt; @ LHC ?  </vt:lpstr>
      <vt:lpstr> Stochasitc Hydrodynamics  </vt:lpstr>
      <vt:lpstr> Fluctuation-Dissipation Relation  </vt:lpstr>
      <vt:lpstr> Dh Dependence  </vt:lpstr>
      <vt:lpstr> Dh Dependence  </vt:lpstr>
      <vt:lpstr> Non-Gaussian Stochastic Force ??  </vt:lpstr>
      <vt:lpstr> Caution!  </vt:lpstr>
      <vt:lpstr> Thee “NON”s  </vt:lpstr>
      <vt:lpstr> Thee “NON”s  </vt:lpstr>
      <vt:lpstr> Thee “NON”s  </vt:lpstr>
      <vt:lpstr> Diffusion Master Equation  </vt:lpstr>
      <vt:lpstr> Net Charge Number  </vt:lpstr>
      <vt:lpstr> Initial Condition at Hadronization  </vt:lpstr>
      <vt:lpstr> Dh Dependence at Freezeout  </vt:lpstr>
      <vt:lpstr> &lt;dNQ4&gt; @ LHC  </vt:lpstr>
      <vt:lpstr> Dh Dependence at Freezeout  </vt:lpstr>
      <vt:lpstr> まとめ  </vt:lpstr>
      <vt:lpstr> まとめ  </vt:lpstr>
      <vt:lpstr> Evolution of Fluctuations  </vt:lpstr>
      <vt:lpstr> Open Questions &amp; Future Work  </vt:lpstr>
      <vt:lpstr> Chemical Reaction 1  </vt:lpstr>
      <vt:lpstr> Chemical Reaction 2  </vt:lpstr>
      <vt:lpstr> Fluctuations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584</cp:revision>
  <dcterms:created xsi:type="dcterms:W3CDTF">2011-06-07T09:50:32Z</dcterms:created>
  <dcterms:modified xsi:type="dcterms:W3CDTF">2013-03-29T03:41:04Z</dcterms:modified>
</cp:coreProperties>
</file>