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72"/>
  </p:notesMasterIdLst>
  <p:sldIdLst>
    <p:sldId id="256" r:id="rId12"/>
    <p:sldId id="535" r:id="rId13"/>
    <p:sldId id="449" r:id="rId14"/>
    <p:sldId id="507" r:id="rId15"/>
    <p:sldId id="533" r:id="rId16"/>
    <p:sldId id="534" r:id="rId17"/>
    <p:sldId id="508" r:id="rId18"/>
    <p:sldId id="509" r:id="rId19"/>
    <p:sldId id="484" r:id="rId20"/>
    <p:sldId id="455" r:id="rId21"/>
    <p:sldId id="456" r:id="rId22"/>
    <p:sldId id="543" r:id="rId23"/>
    <p:sldId id="458" r:id="rId24"/>
    <p:sldId id="459" r:id="rId25"/>
    <p:sldId id="502" r:id="rId26"/>
    <p:sldId id="536" r:id="rId27"/>
    <p:sldId id="483" r:id="rId28"/>
    <p:sldId id="487" r:id="rId29"/>
    <p:sldId id="436" r:id="rId30"/>
    <p:sldId id="437" r:id="rId31"/>
    <p:sldId id="540" r:id="rId32"/>
    <p:sldId id="539" r:id="rId33"/>
    <p:sldId id="506" r:id="rId34"/>
    <p:sldId id="485" r:id="rId35"/>
    <p:sldId id="537" r:id="rId36"/>
    <p:sldId id="511" r:id="rId37"/>
    <p:sldId id="512" r:id="rId38"/>
    <p:sldId id="513" r:id="rId39"/>
    <p:sldId id="491" r:id="rId40"/>
    <p:sldId id="499" r:id="rId41"/>
    <p:sldId id="500" r:id="rId42"/>
    <p:sldId id="489" r:id="rId43"/>
    <p:sldId id="501" r:id="rId44"/>
    <p:sldId id="503" r:id="rId45"/>
    <p:sldId id="538" r:id="rId46"/>
    <p:sldId id="490" r:id="rId47"/>
    <p:sldId id="457" r:id="rId48"/>
    <p:sldId id="431" r:id="rId49"/>
    <p:sldId id="439" r:id="rId50"/>
    <p:sldId id="541" r:id="rId51"/>
    <p:sldId id="542" r:id="rId52"/>
    <p:sldId id="514" r:id="rId53"/>
    <p:sldId id="515" r:id="rId54"/>
    <p:sldId id="516" r:id="rId55"/>
    <p:sldId id="517" r:id="rId56"/>
    <p:sldId id="518" r:id="rId57"/>
    <p:sldId id="519" r:id="rId58"/>
    <p:sldId id="520" r:id="rId59"/>
    <p:sldId id="521" r:id="rId60"/>
    <p:sldId id="522" r:id="rId61"/>
    <p:sldId id="523" r:id="rId62"/>
    <p:sldId id="524" r:id="rId63"/>
    <p:sldId id="525" r:id="rId64"/>
    <p:sldId id="526" r:id="rId65"/>
    <p:sldId id="527" r:id="rId66"/>
    <p:sldId id="528" r:id="rId67"/>
    <p:sldId id="529" r:id="rId68"/>
    <p:sldId id="530" r:id="rId69"/>
    <p:sldId id="531" r:id="rId70"/>
    <p:sldId id="532" r:id="rId7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F497D"/>
    <a:srgbClr val="006600"/>
    <a:srgbClr val="0070C0"/>
    <a:srgbClr val="FA5D06"/>
    <a:srgbClr val="FF9900"/>
    <a:srgbClr val="CC3300"/>
    <a:srgbClr val="F09494"/>
    <a:srgbClr val="008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88" autoAdjust="0"/>
  </p:normalViewPr>
  <p:slideViewPr>
    <p:cSldViewPr>
      <p:cViewPr varScale="1">
        <p:scale>
          <a:sx n="75" d="100"/>
          <a:sy n="75" d="100"/>
        </p:scale>
        <p:origin x="-9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7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2013/5/2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5.png"/><Relationship Id="rId4" Type="http://schemas.openxmlformats.org/officeDocument/2006/relationships/image" Target="../media/image37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3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7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1.png"/><Relationship Id="rId7" Type="http://schemas.openxmlformats.org/officeDocument/2006/relationships/image" Target="../media/image8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2.png"/><Relationship Id="rId9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4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3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6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9.png"/><Relationship Id="rId18" Type="http://schemas.openxmlformats.org/officeDocument/2006/relationships/image" Target="../media/image127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8.png"/><Relationship Id="rId17" Type="http://schemas.openxmlformats.org/officeDocument/2006/relationships/image" Target="../media/image131.png"/><Relationship Id="rId2" Type="http://schemas.openxmlformats.org/officeDocument/2006/relationships/image" Target="../media/image115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6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3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5.png"/><Relationship Id="rId5" Type="http://schemas.openxmlformats.org/officeDocument/2006/relationships/image" Target="../media/image108.png"/><Relationship Id="rId4" Type="http://schemas.openxmlformats.org/officeDocument/2006/relationships/image" Target="../media/image13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1.png"/><Relationship Id="rId4" Type="http://schemas.openxmlformats.org/officeDocument/2006/relationships/image" Target="../media/image15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69.png"/><Relationship Id="rId18" Type="http://schemas.openxmlformats.org/officeDocument/2006/relationships/image" Target="../media/image173.png"/><Relationship Id="rId3" Type="http://schemas.openxmlformats.org/officeDocument/2006/relationships/image" Target="../media/image118.png"/><Relationship Id="rId7" Type="http://schemas.openxmlformats.org/officeDocument/2006/relationships/image" Target="../media/image116.png"/><Relationship Id="rId12" Type="http://schemas.openxmlformats.org/officeDocument/2006/relationships/image" Target="../media/image168.png"/><Relationship Id="rId17" Type="http://schemas.openxmlformats.org/officeDocument/2006/relationships/image" Target="../media/image172.png"/><Relationship Id="rId2" Type="http://schemas.openxmlformats.org/officeDocument/2006/relationships/image" Target="../media/image117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4.png"/><Relationship Id="rId11" Type="http://schemas.openxmlformats.org/officeDocument/2006/relationships/image" Target="../media/image167.png"/><Relationship Id="rId5" Type="http://schemas.openxmlformats.org/officeDocument/2006/relationships/image" Target="../media/image163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19" Type="http://schemas.openxmlformats.org/officeDocument/2006/relationships/image" Target="../media/image174.png"/><Relationship Id="rId4" Type="http://schemas.openxmlformats.org/officeDocument/2006/relationships/image" Target="../media/image162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179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8.png"/><Relationship Id="rId5" Type="http://schemas.openxmlformats.org/officeDocument/2006/relationships/image" Target="../media/image175.png"/><Relationship Id="rId4" Type="http://schemas.openxmlformats.org/officeDocument/2006/relationships/image" Target="../media/image17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15539" y="3528200"/>
            <a:ext cx="4516621" cy="1434239"/>
          </a:xfrm>
        </p:spPr>
        <p:txBody>
          <a:bodyPr wrap="none">
            <a:spAutoFit/>
          </a:bodyPr>
          <a:lstStyle/>
          <a:p>
            <a:r>
              <a:rPr lang="en-US" altLang="ja-JP" sz="44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4400" dirty="0" smtClean="0">
                <a:solidFill>
                  <a:schemeClr val="tx1"/>
                </a:solidFill>
              </a:rPr>
              <a:t> Kitazawa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r>
              <a:rPr lang="ja-JP" altLang="en-US" sz="3600" dirty="0" smtClean="0">
                <a:solidFill>
                  <a:schemeClr val="tx1"/>
                </a:solidFill>
              </a:rPr>
              <a:t>（</a:t>
            </a:r>
            <a:r>
              <a:rPr lang="en-US" altLang="ja-JP" sz="3600" dirty="0" smtClean="0">
                <a:solidFill>
                  <a:schemeClr val="tx1"/>
                </a:solidFill>
              </a:rPr>
              <a:t>Osaka U.</a:t>
            </a:r>
            <a:r>
              <a:rPr lang="ja-JP" altLang="en-US" sz="3600" dirty="0" smtClean="0">
                <a:solidFill>
                  <a:schemeClr val="tx1"/>
                </a:solidFill>
              </a:rPr>
              <a:t>）</a:t>
            </a:r>
            <a:endParaRPr lang="en-US" altLang="ja-JP" sz="3600" dirty="0" smtClean="0">
              <a:solidFill>
                <a:schemeClr val="tx1"/>
              </a:solidFill>
            </a:endParaRP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800" dirty="0" smtClean="0"/>
              <a:t>Time Evolution of Non-</a:t>
            </a:r>
            <a:r>
              <a:rPr lang="en-US" altLang="ja-JP" sz="4800" dirty="0" err="1" smtClean="0"/>
              <a:t>Gaussianity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>in Heavy-Ion Collisions</a:t>
            </a:r>
            <a:endParaRPr kumimoji="1" lang="ja-JP" altLang="en-US" sz="4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05112" y="5229448"/>
            <a:ext cx="5140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MK, </a:t>
            </a:r>
            <a:r>
              <a:rPr kumimoji="1" lang="en-US" altLang="ja-JP" sz="2800" dirty="0" err="1" smtClean="0"/>
              <a:t>Asakawa</a:t>
            </a:r>
            <a:r>
              <a:rPr kumimoji="1" lang="en-US" altLang="ja-JP" sz="2800" dirty="0" smtClean="0"/>
              <a:t>, Ono, in </a:t>
            </a:r>
            <a:r>
              <a:rPr kumimoji="1" lang="en-US" altLang="ja-JP" sz="2800" dirty="0" smtClean="0"/>
              <a:t>preparation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70064" y="6381328"/>
            <a:ext cx="242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TIFR, 2/May/2013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/>
          <a:stretch/>
        </p:blipFill>
        <p:spPr bwMode="auto">
          <a:xfrm>
            <a:off x="35496" y="908721"/>
            <a:ext cx="50713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683568" y="6021289"/>
            <a:ext cx="7704856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220072" y="1340768"/>
            <a:ext cx="3384376" cy="2376264"/>
          </a:xfrm>
          <a:prstGeom prst="wedgeRoundRectCallout">
            <a:avLst>
              <a:gd name="adj1" fmla="val -57170"/>
              <a:gd name="adj2" fmla="val -29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5213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Charge Fluctuation @ </a:t>
            </a:r>
            <a:r>
              <a:rPr lang="en-US" altLang="ja-JP" dirty="0" smtClean="0"/>
              <a:t>LHC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2040" y="836712"/>
            <a:ext cx="36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ALICE, PRL110,152301(2013)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41277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637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   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上矢印 21"/>
          <p:cNvSpPr/>
          <p:nvPr/>
        </p:nvSpPr>
        <p:spPr>
          <a:xfrm rot="19533872">
            <a:off x="4543743" y="2947297"/>
            <a:ext cx="404043" cy="1488243"/>
          </a:xfrm>
          <a:prstGeom prst="upArrow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02391" y="6135687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is 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not equilibrated </a:t>
            </a: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at freeze-out 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at LHC energy!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0" y="1939560"/>
            <a:ext cx="2376264" cy="841368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5538686" y="2958043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80684"/>
            <a:ext cx="730791" cy="36714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4874669" y="4149080"/>
            <a:ext cx="3585763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58946" y="4221087"/>
            <a:ext cx="3302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LHC:</a:t>
            </a:r>
          </a:p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significant suppression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from </a:t>
            </a:r>
            <a:r>
              <a:rPr kumimoji="1"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hadronic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value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638010" y="5619299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as </a:t>
            </a:r>
          </a:p>
          <a:p>
            <a:r>
              <a:rPr lang="en-US" altLang="ja-JP" sz="2400" dirty="0" smtClean="0"/>
              <a:t>thermometer?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41294" y="610705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</a:rPr>
              <a:t>HotQCD,2012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5703639"/>
            <a:ext cx="277031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</a:t>
            </a:r>
            <a:r>
              <a:rPr kumimoji="1" lang="en-US" altLang="ja-JP" sz="2400" dirty="0" err="1" smtClean="0"/>
              <a:t>acceptane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638010" y="5619299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as </a:t>
            </a:r>
          </a:p>
          <a:p>
            <a:r>
              <a:rPr lang="en-US" altLang="ja-JP" sz="2400" dirty="0" smtClean="0"/>
              <a:t>thermometer?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41294" y="610705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</a:rPr>
              <a:t>HotQCD,2012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5703639"/>
            <a:ext cx="277031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</a:t>
            </a:r>
            <a:r>
              <a:rPr kumimoji="1" lang="en-US" altLang="ja-JP" sz="2400" dirty="0" err="1" smtClean="0"/>
              <a:t>acceptane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8061" y="5448126"/>
            <a:ext cx="8015335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Symbol" pitchFamily="18" charset="2"/>
              </a:rPr>
              <a:t>Dh</a:t>
            </a:r>
            <a:r>
              <a:rPr lang="en-US" altLang="ja-JP" sz="3200" dirty="0" smtClean="0"/>
              <a:t> dependences of fluctuation observables</a:t>
            </a:r>
          </a:p>
          <a:p>
            <a:pPr algn="ctr"/>
            <a:r>
              <a:rPr lang="en-US" altLang="ja-JP" sz="3200" dirty="0" smtClean="0"/>
              <a:t>encode history of the hot medium!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60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803448" cy="3117489"/>
            <a:chOff x="2200600" y="2399107"/>
            <a:chExt cx="2803448" cy="3117489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690464" cy="2875856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464" y="5079869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amp;amp; \frac14 \langle (\delta N_{\rm B}^{\rm (net)})^2 \rangle&#10;+ \frac14 \langle N_{\rm B}^{\rm (tot)} \rangle&#10;\end{align*}&lt;/body&gt;&#10;  &lt;fcolor&gt;FF000000&lt;/fcolor&gt;&#10;  &lt;bcolor&gt;FFFFFFFF&lt;/bcolor&gt;&#10;  &lt;transparent&gt;True&lt;/transparent&gt;&#10;  &lt;resolution&gt;1800&lt;/resolution&gt;&#10;  &lt;imageh&gt;505&lt;/imageh&gt;&#10;  &lt;imagew&gt;4305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6309320"/>
            <a:ext cx="4356484" cy="511039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4" name="フリーフォーム 3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828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567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2915816" y="3703138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331348" y="1643609"/>
            <a:ext cx="1739313" cy="811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1973673" y="1643609"/>
            <a:ext cx="2315377" cy="811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18922" y="1643609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Left</a:t>
            </a: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(suppression)</a:t>
            </a:r>
            <a:endParaRPr kumimoji="1"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409011" y="1624013"/>
            <a:ext cx="1572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Right</a:t>
            </a:r>
          </a:p>
          <a:p>
            <a:pPr algn="ctr"/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3">
                    <a:lumMod val="50000"/>
                  </a:schemeClr>
                </a:solidFill>
              </a:rPr>
              <a:t>hadronic</a:t>
            </a:r>
            <a:r>
              <a:rPr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17276" y="17876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16832"/>
            <a:ext cx="36724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060848"/>
            <a:ext cx="2528718" cy="59965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763688" y="2852936"/>
            <a:ext cx="5256584" cy="2304256"/>
            <a:chOff x="1763688" y="2852936"/>
            <a:chExt cx="5256584" cy="230425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885979" y="3573016"/>
              <a:ext cx="49182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b="1" dirty="0" smtClean="0"/>
                <a:t>Stochastic</a:t>
              </a:r>
              <a:r>
                <a:rPr kumimoji="1" lang="en-US" altLang="ja-JP" sz="2800" dirty="0" smtClean="0"/>
                <a:t> diffusion equation</a:t>
              </a:r>
              <a:endParaRPr kumimoji="1" lang="ja-JP" altLang="en-US" sz="2800" dirty="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1763688" y="4149080"/>
              <a:ext cx="5256584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365103"/>
              <a:ext cx="4859437" cy="599651"/>
            </a:xfrm>
            <a:prstGeom prst="rect">
              <a:avLst/>
            </a:prstGeom>
          </p:spPr>
        </p:pic>
        <p:sp>
          <p:nvSpPr>
            <p:cNvPr id="10" name="下矢印 9"/>
            <p:cNvSpPr/>
            <p:nvPr/>
          </p:nvSpPr>
          <p:spPr>
            <a:xfrm>
              <a:off x="3779912" y="2852936"/>
              <a:ext cx="1080120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572000" y="4365103"/>
              <a:ext cx="2267149" cy="599651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09358" y="1412776"/>
            <a:ext cx="3058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D</a:t>
            </a:r>
            <a:r>
              <a:rPr kumimoji="1" lang="en-US" altLang="ja-JP" sz="2800" dirty="0" smtClean="0"/>
              <a:t>iffusion equation</a:t>
            </a:r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2555776" y="1916832"/>
            <a:ext cx="36724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357301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414908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65103"/>
            <a:ext cx="4859437" cy="59965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2" y="2060848"/>
            <a:ext cx="2528718" cy="599651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>
            <a:off x="3779912" y="2852936"/>
            <a:ext cx="10801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572000" y="436510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572000" y="5661248"/>
            <a:ext cx="3600400" cy="1037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259632" y="5661249"/>
            <a:ext cx="3168352" cy="1037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j = - D \partial_\eta n + \xi&#10;\end{align*}&lt;/body&gt;&#10;  &lt;fcolor&gt;FF000000&lt;/fcolor&gt;&#10;  &lt;bcolor&gt;FFFFFFFF&lt;/bcolor&gt;&#10;  &lt;transparent&gt;True&lt;/transparent&gt;&#10;  &lt;resolution&gt;1800&lt;/resolution&gt;&#10;  &lt;imageh&gt;253&lt;/imageh&gt;&#10;  &lt;imagew&gt;1677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194922"/>
            <a:ext cx="3162311" cy="477081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-\partial_\eta j&#10;\end{align*}&lt;/body&gt;&#10;  &lt;fcolor&gt;FF000000&lt;/fcolor&gt;&#10;  &lt;bcolor&gt;FFFFFFFF&lt;/bcolor&gt;&#10;  &lt;transparent&gt;True&lt;/transparent&gt;&#10;  &lt;resolution&gt;1800&lt;/resolution&gt;&#10;  &lt;imageh&gt;253&lt;/imageh&gt;&#10;  &lt;imagew&gt;127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20" y="6194922"/>
            <a:ext cx="2402376" cy="47708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547664" y="5661249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80112" y="5661249"/>
            <a:ext cx="1616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Fick’s Law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97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1259632" y="5538274"/>
            <a:ext cx="6336704" cy="10081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88901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Fluctuation-Dissipation Relation  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9" y="3934860"/>
            <a:ext cx="2524125" cy="6678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chi_2 : {\rm susceptibility}&#10;\end{align*}&lt;/body&gt;&#10;  &lt;fcolor&gt;FF000000&lt;/fcolor&gt;&#10;  &lt;bcolor&gt;FFFFFFFF&lt;/bcolor&gt;&#10;  &lt;transparent&gt;True&lt;/transparent&gt;&#10;  &lt;resolution&gt;1800&lt;/resolution&gt;&#10;  &lt;imageh&gt;224&lt;/imageh&gt;&#10;  &lt;imagew&gt;189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26" y="4704102"/>
            <a:ext cx="2000253" cy="23706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79512" y="2204864"/>
            <a:ext cx="27414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Stochastic force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2852936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correlation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ja-JP" sz="2000" dirty="0" smtClean="0"/>
              <a:t>      (hydrodynamics)</a:t>
            </a:r>
            <a:endParaRPr kumimoji="1" lang="ja-JP" altLang="en-US" sz="20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xi(\eta_1,\tau_1)\xi(\eta_2,\tau_2) \rangle&#10;\sim \delta(\eta_1-\eta_2) \delta(\tau_1-\tau_2)&#10;\end{align*}&lt;/body&gt;&#10;  &lt;fcolor&gt;FF000000&lt;/fcolor&gt;&#10;  &lt;bcolor&gt;FFFFFFFF&lt;/bcolor&gt;&#10;  &lt;transparent&gt;True&lt;/transparent&gt;&#10;  &lt;resolution&gt;1800&lt;/resolution&gt;&#10;  &lt;imageh&gt;249&lt;/imageh&gt;&#10;  &lt;imagew&gt;4382&lt;/imagew&gt;&#10;  &lt;scale&gt;50&lt;/scale&gt;&#10;  &lt;cursor&gt;1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61519"/>
            <a:ext cx="5328592" cy="3027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9552" y="378904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Equilibrium </a:t>
            </a:r>
            <a:r>
              <a:rPr lang="en-US" altLang="ja-JP" sz="2400" dirty="0" err="1" smtClean="0"/>
              <a:t>fluc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7" name="左中かっこ 16"/>
          <p:cNvSpPr/>
          <p:nvPr/>
        </p:nvSpPr>
        <p:spPr>
          <a:xfrm>
            <a:off x="179512" y="2852936"/>
            <a:ext cx="288032" cy="144016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3720719" y="4941168"/>
            <a:ext cx="1427345" cy="52509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 \to 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4221088"/>
            <a:ext cx="540060" cy="12162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t)^2 \rangle&#10;\longrightarrow \chi_2 \Delta \eta&#10;\end{align*}&lt;/body&gt;&#10;  &lt;fcolor&gt;FF000000&lt;/fcolor&gt;&#10;  &lt;bcolor&gt;FFFFFFFF&lt;/bcolor&gt;&#10;  &lt;transparent&gt;True&lt;/transparent&gt;&#10;  &lt;resolution&gt;1800&lt;/resolution&gt;&#10;  &lt;imageh&gt;281&lt;/imageh&gt;&#10;  &lt;imagew&gt;2017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79" y="3811886"/>
            <a:ext cx="2789704" cy="388650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1907704" y="980728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59437" cy="59965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rangle&#10;= \frac{2\chi_2}{D} \delta(k_1+k_2) \delta(\tau_1-\tau_2)&#10;\end{align*}&lt;/body&gt;&#10;  &lt;fcolor&gt;FF000000&lt;/fcolor&gt;&#10;  &lt;bcolor&gt;FFFFFFFF&lt;/bcolor&gt;&#10;  &lt;transparent&gt;True&lt;/transparent&gt;&#10;  &lt;resolution&gt;1800&lt;/resolution&gt;&#10;  &lt;imageh&gt;505&lt;/imageh&gt;&#10;  &lt;imagew&gt;4858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77" y="5754298"/>
            <a:ext cx="5907418" cy="6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021076" y="2276872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9234"/>
            <a:ext cx="2720361" cy="71972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0" y="2492895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611560" y="2492896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3594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2852936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67944" y="2852936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306600" y="28436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2967076" y="5774635"/>
            <a:ext cx="1512168" cy="504056"/>
          </a:xfrm>
          <a:prstGeom prst="wedgeRoundRectCallout">
            <a:avLst>
              <a:gd name="adj1" fmla="val 78962"/>
              <a:gd name="adj2" fmla="val 1902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1763688" y="3356166"/>
            <a:ext cx="932694" cy="432048"/>
          </a:xfrm>
          <a:prstGeom prst="wedgeRoundRectCallout">
            <a:avLst>
              <a:gd name="adj1" fmla="val -117452"/>
              <a:gd name="adj2" fmla="val -325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16374"/>
            <a:ext cx="1360180" cy="661797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6819470" y="4430173"/>
            <a:ext cx="2222945" cy="2296619"/>
            <a:chOff x="755576" y="1714241"/>
            <a:chExt cx="3483121" cy="4073015"/>
          </a:xfrm>
        </p:grpSpPr>
        <p:sp>
          <p:nvSpPr>
            <p:cNvPr id="24" name="正方形/長方形 23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下矢印 102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658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10" y="4653541"/>
            <a:ext cx="696383" cy="26352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X \sim \sqrt{\tau}&#10;\end{align*}&lt;/body&gt;&#10;  &lt;fcolor&gt;FF000000&lt;/fcolor&gt;&#10;  &lt;bcolor&gt;FFFFFFFF&lt;/bcolor&gt;&#10;  &lt;transparent&gt;True&lt;/transparent&gt;&#10;  &lt;resolution&gt;1800&lt;/resolution&gt;&#10;  &lt;imageh&gt;249&lt;/imageh&gt;&#10;  &lt;imagew&gt;896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6477843"/>
            <a:ext cx="948266" cy="2635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521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7396"/>
            <a:ext cx="4752529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1021076" y="2276872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00" y="2492895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611560" y="2492896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03594" y="28529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2699792" y="2852936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67944" y="2852936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306600" y="28436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1/X \sim \Delta 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23" y="6477843"/>
            <a:ext cx="1182157" cy="26458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グループ化 8"/>
          <p:cNvGrpSpPr/>
          <p:nvPr/>
        </p:nvGrpSpPr>
        <p:grpSpPr>
          <a:xfrm>
            <a:off x="4572000" y="3645024"/>
            <a:ext cx="4536505" cy="2923830"/>
            <a:chOff x="4572000" y="3645024"/>
            <a:chExt cx="4536505" cy="292383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3"/>
            <a:stretch/>
          </p:blipFill>
          <p:spPr bwMode="auto">
            <a:xfrm>
              <a:off x="5462941" y="3645024"/>
              <a:ext cx="3645564" cy="292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365104"/>
              <a:ext cx="1983764" cy="3959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左右矢印 26"/>
            <p:cNvSpPr/>
            <p:nvPr/>
          </p:nvSpPr>
          <p:spPr>
            <a:xfrm>
              <a:off x="4572000" y="4581128"/>
              <a:ext cx="1152128" cy="864096"/>
            </a:xfrm>
            <a:prstGeom prst="leftRightArrow">
              <a:avLst>
                <a:gd name="adj1" fmla="val 50000"/>
                <a:gd name="adj2" fmla="val 423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9234"/>
            <a:ext cx="2720361" cy="71972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1-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505" y="4653541"/>
            <a:ext cx="1135591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28571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80410" cy="584775"/>
          </a:xfrm>
        </p:spPr>
        <p:txBody>
          <a:bodyPr/>
          <a:lstStyle/>
          <a:p>
            <a:r>
              <a:rPr kumimoji="1" lang="en-US" altLang="ja-JP" dirty="0" smtClean="0"/>
              <a:t> Non-Gaussian Stochastic Force ??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3048976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correlation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ja-JP" sz="2000" dirty="0" smtClean="0"/>
              <a:t>      (hydrodynamics)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324078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Equilibrium </a:t>
            </a:r>
            <a:r>
              <a:rPr lang="en-US" altLang="ja-JP" sz="2400" dirty="0" err="1" smtClean="0"/>
              <a:t>fluc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" name="左中かっこ 9"/>
          <p:cNvSpPr/>
          <p:nvPr/>
        </p:nvSpPr>
        <p:spPr>
          <a:xfrm>
            <a:off x="179512" y="3048975"/>
            <a:ext cx="288032" cy="1828779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 \to \infty&#10;\end{align*}&lt;/body&gt;&#10;  &lt;fcolor&gt;FF000000&lt;/fcolor&gt;&#10;  &lt;bcolor&gt;FFFFFFFF&lt;/bcolor&gt;&#10;  &lt;transparent&gt;True&lt;/transparent&gt;&#10;  &lt;resolution&gt;1800&lt;/resolution&gt;&#10;  &lt;imageh&gt;159&lt;/imageh&gt;&#10;  &lt;imagew&gt;70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4756126"/>
            <a:ext cx="540060" cy="121628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im \delta(\eta_1-\eta_2) &#10;\delta(\eta_2-\eta_3)&#10;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249&lt;/imageh&gt;&#10;  &lt;imagew&gt;452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17661"/>
            <a:ext cx="5497619" cy="30278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79512" y="2256888"/>
            <a:ext cx="454162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Stochastif</a:t>
            </a:r>
            <a:r>
              <a:rPr kumimoji="1" lang="en-US" altLang="ja-JP" sz="2800" dirty="0" smtClean="0"/>
              <a:t> Force : </a:t>
            </a:r>
            <a:r>
              <a:rPr lang="en-US" altLang="ja-JP" sz="2800" dirty="0" smtClean="0"/>
              <a:t>3</a:t>
            </a:r>
            <a:r>
              <a:rPr kumimoji="1" lang="en-US" altLang="ja-JP" sz="2800" dirty="0" smtClean="0"/>
              <a:t>rd order</a:t>
            </a:r>
            <a:endParaRPr kumimoji="1" lang="ja-JP" altLang="en-US" sz="2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t)^3 \rangle&#10;\longrightarrow \chi_3 \Delta \eta&#10;\end{align*}&lt;/body&gt;&#10;  &lt;fcolor&gt;FF000000&lt;/fcolor&gt;&#10;  &lt;bcolor&gt;FFFFFFFF&lt;/bcolor&gt;&#10;  &lt;transparent&gt;True&lt;/transparent&gt;&#10;  &lt;resolution&gt;1800&lt;/resolution&gt;&#10;  &lt;imageh&gt;281&lt;/imageh&gt;&#10;  &lt;imagew&gt;201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79" y="4346924"/>
            <a:ext cx="2789704" cy="38865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chi_3 : {\rm third-moment}&#10;\end{align*}&lt;/body&gt;&#10;  &lt;fcolor&gt;FF000000&lt;/fcolor&gt;&#10;  &lt;bcolor&gt;FFFFFFFF&lt;/bcolor&gt;&#10;  &lt;transparent&gt;True&lt;/transparent&gt;&#10;  &lt;resolution&gt;1800&lt;/resolution&gt;&#10;  &lt;imageh&gt;223&lt;/imageh&gt;&#10;  &lt;imagew&gt;2177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857288"/>
            <a:ext cx="2303995" cy="23600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75630"/>
            <a:ext cx="2524125" cy="667808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xi(\eta_1,\tau_1)\xi(\eta_2,\tau_2) \xi(\eta_3,\tau_3)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780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94" y="3130907"/>
            <a:ext cx="3380531" cy="302789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1907704" y="980728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1"/>
            <a:ext cx="4859437" cy="599651"/>
          </a:xfrm>
          <a:prstGeom prst="rect">
            <a:avLst/>
          </a:prstGeom>
        </p:spPr>
      </p:pic>
      <p:sp>
        <p:nvSpPr>
          <p:cNvPr id="3" name="十字形 2"/>
          <p:cNvSpPr/>
          <p:nvPr/>
        </p:nvSpPr>
        <p:spPr>
          <a:xfrm rot="2700000">
            <a:off x="1331640" y="620688"/>
            <a:ext cx="6120680" cy="6120681"/>
          </a:xfrm>
          <a:prstGeom prst="plus">
            <a:avLst>
              <a:gd name="adj" fmla="val 41907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4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52165" cy="584775"/>
          </a:xfrm>
        </p:spPr>
        <p:txBody>
          <a:bodyPr/>
          <a:lstStyle/>
          <a:p>
            <a:r>
              <a:rPr kumimoji="1" lang="en-US" altLang="ja-JP" dirty="0" smtClean="0"/>
              <a:t> Caution!  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832739" y="908720"/>
            <a:ext cx="1728192" cy="75614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xi(k_3,\tau_3)\rangle&#10;= \frac{\chi_3}{\gamma} &#10;\frac{k_1^2+k_2^2+k_3^2}{k_1 k_2 k_3}&#10;\delta(k_1+k_2+k_3) &#10;\\&#10;\times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1018&lt;/imageh&gt;&#10;  &lt;imagew&gt;652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" y="923588"/>
            <a:ext cx="7933305" cy="1237908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>
          <a:xfrm>
            <a:off x="3347864" y="1801456"/>
            <a:ext cx="2016224" cy="612648"/>
          </a:xfrm>
          <a:prstGeom prst="wedgeRoundRectCallout">
            <a:avLst>
              <a:gd name="adj1" fmla="val 38284"/>
              <a:gd name="adj2" fmla="val -806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diverge in long wavelength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504" y="1074052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7504" y="2751311"/>
            <a:ext cx="753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 a priori extension of FD relation to higher orders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44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52165" cy="584775"/>
          </a:xfrm>
        </p:spPr>
        <p:txBody>
          <a:bodyPr/>
          <a:lstStyle/>
          <a:p>
            <a:r>
              <a:rPr kumimoji="1" lang="en-US" altLang="ja-JP" dirty="0" smtClean="0"/>
              <a:t> Caution!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4255347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Theorem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65259" y="5189130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70C0"/>
                </a:solidFill>
              </a:rPr>
              <a:t>cf</a:t>
            </a:r>
            <a:r>
              <a:rPr lang="en-US" altLang="ja-JP" sz="2000" dirty="0" smtClean="0">
                <a:solidFill>
                  <a:srgbClr val="0070C0"/>
                </a:solidFill>
              </a:rPr>
              <a:t>)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Gardiner, </a:t>
            </a:r>
            <a:r>
              <a:rPr lang="en-US" altLang="ja-JP" sz="2000" dirty="0" smtClean="0">
                <a:solidFill>
                  <a:srgbClr val="0070C0"/>
                </a:solidFill>
              </a:rPr>
              <a:t>“Stochastic Methods”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5805264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Hydrodynamics</a:t>
            </a:r>
            <a:endParaRPr kumimoji="1" lang="ja-JP" altLang="en-US" sz="2400" dirty="0"/>
          </a:p>
        </p:txBody>
      </p:sp>
      <p:sp>
        <p:nvSpPr>
          <p:cNvPr id="17" name="右矢印 16"/>
          <p:cNvSpPr/>
          <p:nvPr/>
        </p:nvSpPr>
        <p:spPr>
          <a:xfrm>
            <a:off x="2756332" y="5892080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91909" y="5805264"/>
            <a:ext cx="520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Local equilibrium with many particles</a:t>
            </a:r>
            <a:endParaRPr kumimoji="1" lang="ja-JP" altLang="en-US" sz="2400" dirty="0"/>
          </a:p>
        </p:txBody>
      </p:sp>
      <p:sp>
        <p:nvSpPr>
          <p:cNvPr id="19" name="右矢印 18"/>
          <p:cNvSpPr/>
          <p:nvPr/>
        </p:nvSpPr>
        <p:spPr>
          <a:xfrm>
            <a:off x="2756331" y="6287370"/>
            <a:ext cx="36597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07607" y="6207695"/>
            <a:ext cx="5285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Gaussian due to central limit theorem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96021" y="4030592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Markov process</a:t>
            </a:r>
            <a:r>
              <a:rPr kumimoji="1" lang="ja-JP" altLang="en-US" sz="2400" dirty="0" smtClean="0"/>
              <a:t>＋</a:t>
            </a:r>
            <a:r>
              <a:rPr kumimoji="1" lang="en-US" altLang="ja-JP" sz="2400" dirty="0" smtClean="0"/>
              <a:t>continuous variable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5481" y="4553832"/>
            <a:ext cx="371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ym typeface="Wingdings" pitchFamily="2" charset="2"/>
              </a:rPr>
              <a:t>Gaussian random force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1904874" y="3892986"/>
            <a:ext cx="5691462" cy="122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32739" y="908720"/>
            <a:ext cx="1728192" cy="75614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\xi(k_1,\tau_1)\xi(k_2,\tau_2) \xi(k_3,\tau_3)\rangle&#10;= \frac{\chi_3}{\gamma} &#10;\frac{k_1^2+k_2^2+k_3^2}{k_1 k_2 k_3}&#10;\delta(k_1+k_2+k_3) &#10;\\&#10;\times\delta(\tau_1-\tau_2)&#10;\delta(\tau_2-\tau_3)&#10;\end{align*}&lt;/body&gt;&#10;  &lt;fcolor&gt;FF000000&lt;/fcolor&gt;&#10;  &lt;bcolor&gt;FFFFFFFF&lt;/bcolor&gt;&#10;  &lt;transparent&gt;True&lt;/transparent&gt;&#10;  &lt;resolution&gt;1800&lt;/resolution&gt;&#10;  &lt;imageh&gt;1018&lt;/imageh&gt;&#10;  &lt;imagew&gt;652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" y="923588"/>
            <a:ext cx="7933305" cy="1237908"/>
          </a:xfrm>
          <a:prstGeom prst="rect">
            <a:avLst/>
          </a:prstGeom>
        </p:spPr>
      </p:pic>
      <p:sp>
        <p:nvSpPr>
          <p:cNvPr id="23" name="角丸四角形吹き出し 22"/>
          <p:cNvSpPr/>
          <p:nvPr/>
        </p:nvSpPr>
        <p:spPr>
          <a:xfrm>
            <a:off x="3347864" y="1801456"/>
            <a:ext cx="2016224" cy="612648"/>
          </a:xfrm>
          <a:prstGeom prst="wedgeRoundRectCallout">
            <a:avLst>
              <a:gd name="adj1" fmla="val 38284"/>
              <a:gd name="adj2" fmla="val -806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diverge in long wavelength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504" y="1074052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7504" y="2751311"/>
            <a:ext cx="753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 a priori extension of FD relation to higher orders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05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962671" cy="584775"/>
          </a:xfrm>
        </p:spPr>
        <p:txBody>
          <a:bodyPr/>
          <a:lstStyle/>
          <a:p>
            <a:r>
              <a:rPr kumimoji="1" lang="en-US" altLang="ja-JP" dirty="0" smtClean="0"/>
              <a:t> Thee “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dirty="0" smtClean="0"/>
              <a:t>”s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275" y="2598003"/>
            <a:ext cx="37882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-Gaussian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-critical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-equilibrium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7727" y="1052736"/>
            <a:ext cx="6561412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Physics of non-</a:t>
            </a:r>
            <a:r>
              <a:rPr lang="en-US" altLang="ja-JP" sz="2800" dirty="0" err="1"/>
              <a:t>Gaussianity</a:t>
            </a:r>
            <a:r>
              <a:rPr lang="en-US" altLang="ja-JP" sz="2800" dirty="0"/>
              <a:t> in heavy-ion</a:t>
            </a:r>
          </a:p>
          <a:p>
            <a:pPr algn="ctr"/>
            <a:r>
              <a:rPr lang="en-US" altLang="ja-JP" sz="2800" dirty="0"/>
              <a:t>collisions is a particular problem.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0833" y="2525995"/>
            <a:ext cx="3762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Gaussianitiy</a:t>
            </a:r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</a:p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irrelevant in large systems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50873" y="4974267"/>
            <a:ext cx="2888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Fluctuations are not</a:t>
            </a:r>
          </a:p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equilibrated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86777" y="3711222"/>
            <a:ext cx="4756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fluctuations observed so far</a:t>
            </a:r>
          </a:p>
          <a:p>
            <a:r>
              <a: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not show critical enhancement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09143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08236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08919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08919"/>
            <a:ext cx="230076" cy="2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09143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08236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3" name="テキスト ボックス 72"/>
          <p:cNvSpPr txBox="1"/>
          <p:nvPr/>
        </p:nvSpPr>
        <p:spPr>
          <a:xfrm>
            <a:off x="5269041" y="486916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x-hat: lattice-QCD notation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487615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08919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08919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093296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\hat{x}-\widehat{x+1})&#10;+P({\bf n}+\hat{x}-\widehat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44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54898" cy="11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5441" y="2132856"/>
            <a:ext cx="6275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follows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226977" y="2152476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245472" y="3471391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1660738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3900636" y="1571733"/>
            <a:ext cx="296383" cy="3938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6" y="1135506"/>
            <a:ext cx="3387191" cy="42128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9512" y="1079158"/>
            <a:ext cx="6639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1st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omega_k \simeq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60226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Solution of DME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5441" y="2132856"/>
            <a:ext cx="6103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Deterministic part </a:t>
            </a:r>
            <a:r>
              <a:rPr lang="en-US" altLang="ja-JP" sz="2400" dirty="0" smtClean="0"/>
              <a:t>follows</a:t>
            </a:r>
            <a:r>
              <a:rPr kumimoji="1" lang="en-US" altLang="ja-JP" sz="2400" dirty="0" smtClean="0"/>
              <a:t> diffusion equation</a:t>
            </a:r>
          </a:p>
          <a:p>
            <a:r>
              <a:rPr lang="en-US" altLang="ja-JP" sz="2400" dirty="0" smtClean="0"/>
              <a:t>at long wave length (1/a&lt;&lt;k)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\langle n_x(t) \rangle&#10;= \gamma a^2 \partial_x^2 \langle n_x(t) \rangle &#10;\end{align*}&lt;/body&gt;&#10;  &lt;fcolor&gt;FF000000&lt;/fcolor&gt;&#10;  &lt;bcolor&gt;FFFFFFFF&lt;/bcolor&gt;&#10;  &lt;transparent&gt;True&lt;/transparent&gt;&#10;  &lt;resolution&gt;1800&lt;/resolution&gt;&#10;  &lt;imageh&gt;282&lt;/imageh&gt;&#10;  &lt;imagew&gt;266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7" y="2987071"/>
            <a:ext cx="3493257" cy="36992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omega_k = \gamma a^2 k^2&#10;\end{align*}&lt;/body&gt;&#10;  &lt;fcolor&gt;FF000000&lt;/fcolor&gt;&#10;  &lt;bcolor&gt;FFFFFFFF&lt;/bcolor&gt;&#10;  &lt;transparent&gt;True&lt;/transparent&gt;&#10;  &lt;resolution&gt;1800&lt;/resolution&gt;&#10;  &lt;imageh&gt;273&lt;/imageh&gt;&#10;  &lt;imagew&gt;121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12" y="1191973"/>
            <a:ext cx="1628992" cy="36481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35441" y="3462099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Appropriate continuum limit with </a:t>
            </a:r>
            <a:r>
              <a:rPr lang="en-US" altLang="ja-JP" sz="2400" dirty="0" smtClean="0">
                <a:latin typeface="Symbol" pitchFamily="18" charset="2"/>
              </a:rPr>
              <a:t>g</a:t>
            </a:r>
            <a:r>
              <a:rPr lang="en-US" altLang="ja-JP" sz="2400" i="1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D</a:t>
            </a:r>
            <a:endParaRPr kumimoji="1" lang="ja-JP" altLang="en-US" sz="2400" i="1" dirty="0"/>
          </a:p>
        </p:txBody>
      </p:sp>
      <p:sp>
        <p:nvSpPr>
          <p:cNvPr id="13" name="右矢印 12"/>
          <p:cNvSpPr/>
          <p:nvPr/>
        </p:nvSpPr>
        <p:spPr>
          <a:xfrm>
            <a:off x="2226977" y="2152476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245472" y="3471391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1660738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initial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6200000">
            <a:off x="3900636" y="1571733"/>
            <a:ext cx="296383" cy="3938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tilde{n}_k \rangle(t)&#10;= e^{-\omega_k t} \langle \tilde{n}_k \rangle_0&#10;\end{align*}&lt;/body&gt;&#10;  &lt;fcolor&gt;FF000000&lt;/fcolor&gt;&#10;  &lt;bcolor&gt;FFFFFFFF&lt;/bcolor&gt;&#10;  &lt;transparent&gt;True&lt;/transparent&gt;&#10;  &lt;resolution&gt;1800&lt;/resolution&gt;&#10;  &lt;imageh&gt;274&lt;/imageh&gt;&#10;  &lt;imagew&gt;220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6" y="1135506"/>
            <a:ext cx="3387191" cy="42128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9512" y="1079158"/>
            <a:ext cx="6639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1st</a:t>
            </a:r>
            <a:endParaRPr kumimoji="1" lang="ja-JP" altLang="en-US" sz="2800" dirty="0"/>
          </a:p>
        </p:txBody>
      </p:sp>
      <p:sp>
        <p:nvSpPr>
          <p:cNvPr id="21" name="左中かっこ 20"/>
          <p:cNvSpPr/>
          <p:nvPr/>
        </p:nvSpPr>
        <p:spPr>
          <a:xfrm>
            <a:off x="1619672" y="2060848"/>
            <a:ext cx="360040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512" y="4489956"/>
            <a:ext cx="78579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2nd</a:t>
            </a:r>
            <a:endParaRPr kumimoji="1" lang="ja-JP" altLang="en-US" sz="28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\tilde{n}_{k_1} \delta \tilde{n}_{k_2} \rangle (t)&#10;=&amp;amp; \langle \tilde{n}_{k_1+k_2} \rangle_0 ( e^{-\omega_{k_1+k_2} t} - e^{-(\omega_{k_1}+ \omega_{k_2})t})&#10;\\&#10;&amp;amp;+ \langle \delta \tilde{n}_{k_1}\delta \tilde{n}_{k_2} \rangle_0 e^{-(\omega_{k_1}+ \omega_{k_2})t}&#10;\end{align*}&lt;/body&gt;&#10;  &lt;fcolor&gt;FF000000&lt;/fcolor&gt;&#10;  &lt;bcolor&gt;FFFFFFFF&lt;/bcolor&gt;&#10;  &lt;transparent&gt;True&lt;/transparent&gt;&#10;  &lt;resolution&gt;1800&lt;/resolution&gt;&#10;  &lt;imageh&gt;745&lt;/imageh&gt;&#10;  &lt;imagew&gt;5518&lt;/imagew&gt;&#10;  &lt;scale&gt;50&lt;/scale&gt;&#10;  &lt;cursor&gt;18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21547"/>
            <a:ext cx="7908058" cy="106769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555776" y="5982379"/>
            <a:ext cx="6275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Consistent with stochastic diffusion eq.</a:t>
            </a:r>
          </a:p>
          <a:p>
            <a:r>
              <a:rPr lang="en-US" altLang="ja-JP" sz="2400" dirty="0" smtClean="0"/>
              <a:t>for sufficiently slowly-varying initial condition.</a:t>
            </a:r>
            <a:endParaRPr kumimoji="1" lang="ja-JP" altLang="en-US" sz="2400" dirty="0"/>
          </a:p>
        </p:txBody>
      </p:sp>
      <p:sp>
        <p:nvSpPr>
          <p:cNvPr id="25" name="右矢印 24"/>
          <p:cNvSpPr/>
          <p:nvPr/>
        </p:nvSpPr>
        <p:spPr>
          <a:xfrm>
            <a:off x="2165807" y="6021288"/>
            <a:ext cx="38996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501822" y="908720"/>
            <a:ext cx="3024326" cy="9178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吹き出し 35"/>
          <p:cNvSpPr/>
          <p:nvPr/>
        </p:nvSpPr>
        <p:spPr>
          <a:xfrm>
            <a:off x="6385349" y="1700808"/>
            <a:ext cx="2651147" cy="2016224"/>
          </a:xfrm>
          <a:prstGeom prst="wedgeRoundRectCallout">
            <a:avLst>
              <a:gd name="adj1" fmla="val 18927"/>
              <a:gd name="adj2" fmla="val -615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4547" cy="584775"/>
          </a:xfrm>
        </p:spPr>
        <p:txBody>
          <a:bodyPr/>
          <a:lstStyle/>
          <a:p>
            <a:r>
              <a:rPr kumimoji="1" lang="en-US" altLang="ja-JP" dirty="0" smtClean="0"/>
              <a:t> Total Charge in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i="1" dirty="0" smtClean="0">
                <a:latin typeface="Symbol" pitchFamily="18" charset="2"/>
              </a:rPr>
              <a:t>h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93428"/>
            <a:ext cx="2808312" cy="742995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>
            <a:off x="-11825" y="2843563"/>
            <a:ext cx="48359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4249782" y="230077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649382" y="2344662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248301" y="2344663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873518" y="2344664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2487602" y="2333692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673718" y="232271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073061" y="2322719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3749967" y="2527001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454148" y="2422971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951922" y="2588627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816182" y="2625540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393798" y="2493473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593620" y="2525928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1626605" y="2536933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2034714" y="2481540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29822" y="2597928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300356" y="2655041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54" y="2843563"/>
            <a:ext cx="149419" cy="134959"/>
          </a:xfrm>
          <a:prstGeom prst="rect">
            <a:avLst/>
          </a:prstGeom>
        </p:spPr>
      </p:pic>
      <p:sp>
        <p:nvSpPr>
          <p:cNvPr id="39" name="円/楕円 38"/>
          <p:cNvSpPr/>
          <p:nvPr/>
        </p:nvSpPr>
        <p:spPr>
          <a:xfrm>
            <a:off x="3980336" y="2441636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262154" y="2608933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2191012" y="2389231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738734" y="2428130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344479" y="2669928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17334" y="2472510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248301" y="2322719"/>
            <a:ext cx="2425417" cy="531814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左中かっこ 45"/>
          <p:cNvSpPr/>
          <p:nvPr/>
        </p:nvSpPr>
        <p:spPr>
          <a:xfrm rot="5400000">
            <a:off x="2285674" y="879456"/>
            <a:ext cx="350667" cy="2425419"/>
          </a:xfrm>
          <a:prstGeom prst="leftBrace">
            <a:avLst>
              <a:gd name="adj1" fmla="val 8333"/>
              <a:gd name="adj2" fmla="val 6989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I(z,X) = \int \frac{dk}{2\pi} e^{-Xk^2} \int_0^1 dx e^{ik(x+z)}&#10;\end{align*}&lt;/body&gt;&#10;  &lt;fcolor&gt;FF000000&lt;/fcolor&gt;&#10;  &lt;bcolor&gt;FFFFFFFF&lt;/bcolor&gt;&#10;  &lt;transparent&gt;True&lt;/transparent&gt;&#10;  &lt;resolution&gt;1800&lt;/resolution&gt;&#10;  &lt;imageh&gt;623&lt;/imageh&gt;&#10;  &lt;imagew&gt;3921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18" y="883861"/>
            <a:ext cx="4306178" cy="684201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6538359" y="3100898"/>
            <a:ext cx="23423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6892485" y="2204864"/>
            <a:ext cx="0" cy="1256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6892486" y="2564904"/>
            <a:ext cx="1058668" cy="53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50215" y="31008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endParaRPr kumimoji="1" lang="ja-JP" altLang="en-US" sz="2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787486" y="31008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</a:t>
            </a:r>
            <a:endParaRPr kumimoji="1" lang="ja-JP" altLang="en-US" sz="2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579574" y="310089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x</a:t>
            </a:r>
            <a:endParaRPr kumimoji="1"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48938" y="1772816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FT of step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\langle Q\rangle(\tau) &#10;=&amp;amp; \int dz \langle n(z) \rangle_0 I_{\Delta \eta}(z,X)&#10;\\&#10;\langle \delta Q^2 \rangle(\tau)&#10;=&amp;amp; \int dz_1 dz_2 \langle \delta n(z_1) \delta n(z_2) \rangle_0 I_{\Delta \eta}(z_1,X) I_{\Delta\eta}(z_2,X)&#10;\\&#10;&amp;amp;&#10;+ \int dz \langle n(z) \rangle_0 ( I_{\Delta\eta}(z,X) - I_{\Delta\eta}^2(z,X)&#10;\\&#10;\langle \delta Q^3 \rangle(t)&#10;=&amp;amp; \cdots&#10;\end{align*}&lt;/body&gt;&#10;  &lt;fcolor&gt;FF000000&lt;/fcolor&gt;&#10;  &lt;bcolor&gt;FFFFFFFF&lt;/bcolor&gt;&#10;  &lt;transparent&gt;True&lt;/transparent&gt;&#10;  &lt;resolution&gt;1800&lt;/resolution&gt;&#10;  &lt;imageh&gt;2283&lt;/imageh&gt;&#10;  &lt;imagew&gt;6202&lt;/imagew&gt;&#10;  &lt;scale&gt;50&lt;/scale&gt;&#10;  &lt;cursor&gt;36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4" y="4005064"/>
            <a:ext cx="7007961" cy="2579678"/>
          </a:xfrm>
          <a:prstGeom prst="rect">
            <a:avLst/>
          </a:prstGeom>
        </p:spPr>
      </p:pic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X = \frac{2\sqrt{D \tau}}{\Delta\eta}&#10;\end{align*}&lt;/body&gt;&#10;  &lt;fcolor&gt;FF000000&lt;/fcolor&gt;&#10;  &lt;bcolor&gt;FFFFFFFF&lt;/bcolor&gt;&#10;  &lt;transparent&gt;True&lt;/transparent&gt;&#10;  &lt;resolution&gt;1800&lt;/resolution&gt;&#10;  &lt;imageh&gt;615&lt;/imageh&gt;&#10;  &lt;imagew&gt;126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01196"/>
            <a:ext cx="1389786" cy="6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55884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943916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808012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672108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536204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400300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264396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128492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Prepare 2 species of (non-interacting) particles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3958734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662915" y="231685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759559" y="205195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952949" y="236642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465361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662465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377501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461610" y="205195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927197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033661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549913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161904" y="210336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071099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77" y="3001480"/>
            <a:ext cx="149419" cy="134959"/>
          </a:xfrm>
          <a:prstGeom prst="rect">
            <a:avLst/>
          </a:prstGeom>
        </p:spPr>
      </p:pic>
      <p:sp>
        <p:nvSpPr>
          <p:cNvPr id="32" name="円/楕円 31"/>
          <p:cNvSpPr/>
          <p:nvPr/>
        </p:nvSpPr>
        <p:spPr>
          <a:xfrm>
            <a:off x="4060683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764864" y="205195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270898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054898" y="210151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736949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257130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702655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5716514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5029146" y="216912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919610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651862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325243" y="240700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173048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3486898" y="3136439"/>
            <a:ext cx="1164964" cy="436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bar Q = \int_0^{\Delta\eta} d\eta \left(n_1(\eta)-n_2(\eta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04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34" y="3717032"/>
            <a:ext cx="4276496" cy="88619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62482" y="5301208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/>
              <a:t>Let us investigate </a:t>
            </a:r>
            <a:endParaRPr kumimoji="1" lang="ja-JP" altLang="en-US" sz="24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5832078"/>
            <a:ext cx="786482" cy="39464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5867127"/>
            <a:ext cx="786482" cy="3974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229378" y="584765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</a:t>
            </a:r>
            <a:r>
              <a:rPr kumimoji="1" lang="en-US" altLang="ja-JP" sz="2400" dirty="0" err="1" smtClean="0"/>
              <a:t>freezeout</a:t>
            </a:r>
            <a:r>
              <a:rPr kumimoji="1" lang="en-US" altLang="ja-JP" sz="2400" dirty="0" smtClean="0"/>
              <a:t> time 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1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220072" y="4503310"/>
            <a:ext cx="3816424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259632" y="4503310"/>
            <a:ext cx="3816424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547664" y="3356753"/>
            <a:ext cx="2088232" cy="4653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25157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Initial Condition at </a:t>
            </a:r>
            <a:r>
              <a:rPr lang="en-US" altLang="ja-JP" dirty="0" err="1"/>
              <a:t>H</a:t>
            </a:r>
            <a:r>
              <a:rPr lang="en-US" altLang="ja-JP" dirty="0" err="1" smtClean="0"/>
              <a:t>adronization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90091"/>
            <a:ext cx="786482" cy="39464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90091"/>
            <a:ext cx="786482" cy="39745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23" y="3356753"/>
            <a:ext cx="1657230" cy="432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1" name="テキスト ボックス 10"/>
          <p:cNvSpPr txBox="1"/>
          <p:nvPr/>
        </p:nvSpPr>
        <p:spPr>
          <a:xfrm>
            <a:off x="826456" y="1229851"/>
            <a:ext cx="59057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Initial fluctuations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12" y="3357271"/>
            <a:ext cx="1223260" cy="464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3" name="テキスト ボックス 12"/>
          <p:cNvSpPr txBox="1"/>
          <p:nvPr/>
        </p:nvSpPr>
        <p:spPr>
          <a:xfrm>
            <a:off x="1396844" y="4503310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39650" y="4503310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 flipV="1">
            <a:off x="2339752" y="3894147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flipV="1">
            <a:off x="4067944" y="3894147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flipV="1">
            <a:off x="6078562" y="3894147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>
            <a:off x="179512" y="1124745"/>
            <a:ext cx="430920" cy="446449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0793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67725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4401741" y="335699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9832" y="397941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27263" y="4149080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1/X \sim \Delta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438222"/>
            <a:ext cx="1656184" cy="3706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968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5158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3273611" y="4799737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987824" y="463651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745904" y="44978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532472" y="433593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301652" y="412780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933021" y="356443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1740384" y="319834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1428326" y="2768518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1849379" y="3595460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159732" y="388923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077631" y="3861048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843011" y="3284984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1630862" y="3017530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1331640" y="2821439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511660" y="2863883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455876" y="3029335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flipH="1">
            <a:off x="1627591" y="4636515"/>
            <a:ext cx="640153" cy="4556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5839" y="980728"/>
            <a:ext cx="5803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boost invariant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tiny fluctuations of CC at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short </a:t>
            </a:r>
            <a:r>
              <a:rPr lang="en-US" altLang="ja-JP" sz="2400" dirty="0" err="1" smtClean="0"/>
              <a:t>correlaition</a:t>
            </a:r>
            <a:r>
              <a:rPr lang="en-US" altLang="ja-JP" sz="2400" dirty="0" smtClean="0"/>
              <a:t> in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stage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40768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Assumptions</a:t>
            </a:r>
            <a:endParaRPr kumimoji="1" lang="ja-JP" altLang="en-US" sz="2400" dirty="0"/>
          </a:p>
        </p:txBody>
      </p:sp>
      <p:sp>
        <p:nvSpPr>
          <p:cNvPr id="7" name="左中かっこ 6"/>
          <p:cNvSpPr/>
          <p:nvPr/>
        </p:nvSpPr>
        <p:spPr>
          <a:xfrm>
            <a:off x="2267744" y="1052736"/>
            <a:ext cx="295951" cy="112832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5896" y="2812702"/>
            <a:ext cx="4461506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dirty="0" smtClean="0"/>
              <a:t>S</a:t>
            </a:r>
            <a:r>
              <a:rPr kumimoji="1" lang="en-US" altLang="ja-JP" sz="2800" dirty="0" smtClean="0"/>
              <a:t>uppression of </a:t>
            </a:r>
          </a:p>
          <a:p>
            <a:r>
              <a:rPr kumimoji="1" lang="en-US" altLang="ja-JP" sz="2800" dirty="0" smtClean="0"/>
              <a:t>4</a:t>
            </a:r>
            <a:r>
              <a:rPr kumimoji="1" lang="en-US" altLang="ja-JP" sz="2800" baseline="30000" dirty="0" smtClean="0"/>
              <a:t>th</a:t>
            </a:r>
            <a:r>
              <a:rPr lang="en-US" altLang="ja-JP" sz="2800" dirty="0" smtClean="0"/>
              <a:t>-order </a:t>
            </a:r>
            <a:r>
              <a:rPr lang="en-US" altLang="ja-JP" sz="2800" dirty="0" err="1" smtClean="0"/>
              <a:t>cumulant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is anticipated at LHC energy!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23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0793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7128792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67725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テキスト ボックス 7"/>
          <p:cNvSpPr txBox="1"/>
          <p:nvPr/>
        </p:nvSpPr>
        <p:spPr>
          <a:xfrm>
            <a:off x="5580112" y="335699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7864" y="442418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27984" y="3717032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X \sim \Delta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111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438222"/>
            <a:ext cx="1656184" cy="3706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6324158" cy="4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err="1" smtClean="0">
                <a:solidFill>
                  <a:schemeClr val="tx2"/>
                </a:solidFill>
              </a:rPr>
              <a:t>Diagnozing</a:t>
            </a:r>
            <a:r>
              <a:rPr kumimoji="1" lang="en-US" altLang="ja-JP" sz="2400" b="1" dirty="0" smtClean="0">
                <a:solidFill>
                  <a:schemeClr val="tx2"/>
                </a:solidFill>
              </a:rPr>
              <a:t>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356992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462099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36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1115616" y="5733256"/>
            <a:ext cx="583264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995936" y="3140968"/>
            <a:ext cx="478853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23528" y="908720"/>
            <a:ext cx="792088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Plenty of physics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dependences of</a:t>
            </a:r>
          </a:p>
          <a:p>
            <a:r>
              <a:rPr lang="en-US" altLang="ja-JP" sz="2400" dirty="0" smtClean="0"/>
              <a:t>various </a:t>
            </a:r>
            <a:r>
              <a:rPr lang="en-US" altLang="ja-JP" sz="2400" dirty="0" err="1" smtClean="0"/>
              <a:t>cumulants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947" y="3227492"/>
            <a:ext cx="4472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/>
              </a:buClr>
            </a:pPr>
            <a:r>
              <a:rPr kumimoji="1" lang="en-US" altLang="ja-JP" sz="2400" b="1" dirty="0" err="1" smtClean="0">
                <a:solidFill>
                  <a:schemeClr val="tx2"/>
                </a:solidFill>
              </a:rPr>
              <a:t>Diagnozing</a:t>
            </a:r>
            <a:r>
              <a:rPr kumimoji="1" lang="en-US" altLang="ja-JP" sz="2400" b="1" dirty="0" smtClean="0">
                <a:solidFill>
                  <a:schemeClr val="tx2"/>
                </a:solidFill>
              </a:rPr>
              <a:t> dynamics of HIC 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history of hot medium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mechanism of </a:t>
            </a:r>
            <a:r>
              <a:rPr lang="en-US" altLang="ja-JP" sz="2400" dirty="0" err="1" smtClean="0"/>
              <a:t>hadronization</a:t>
            </a:r>
            <a:endParaRPr kumimoji="1" lang="en-US" altLang="ja-JP" sz="2400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diffusion constant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43364" y="5842492"/>
            <a:ext cx="5577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Search of QCD Phase Structure</a:t>
            </a:r>
            <a:endParaRPr kumimoji="1" lang="ja-JP" altLang="en-US" sz="2800" b="1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&#10;\langle N_Q^2 \rangle_c ,~&#10;\langle N_B^2 \rangle_c ,~&#10;\langle N_Q^4 \rangle_c ,~&#10;\langle N_B^4 \rangle_c ,~&#10;\\ &amp;amp;&#10;\langle N_{ch}^2 \rangle_c,&#10;\cdots&#10;\end{align*}&lt;/body&gt;&#10;  &lt;fcolor&gt;FF000000&lt;/fcolor&gt;&#10;  &lt;bcolor&gt;FFFFFFFF&lt;/bcolor&gt;&#10;  &lt;transparent&gt;True&lt;/transparent&gt;&#10;  &lt;resolution&gt;1800&lt;/resolution&gt;&#10;  &lt;imageh&gt;732&lt;/imageh&gt;&#10;  &lt;imagew&gt;3265&lt;/imagew&gt;&#10;  &lt;scale&gt;50&lt;/scale&gt;&#10;  &lt;cursor&gt;1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7" y="1196752"/>
            <a:ext cx="4274675" cy="958368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1475656" y="2420888"/>
            <a:ext cx="64807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076056" y="2420888"/>
            <a:ext cx="100811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2276128" y="4869160"/>
            <a:ext cx="648072" cy="777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4211960" y="5013176"/>
            <a:ext cx="648072" cy="64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51520" y="3356992"/>
            <a:ext cx="295232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3462099"/>
            <a:ext cx="275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Physical meanings</a:t>
            </a:r>
          </a:p>
          <a:p>
            <a:r>
              <a:rPr kumimoji="1" lang="en-US" altLang="ja-JP" sz="2400" dirty="0" smtClean="0"/>
              <a:t>of fluctuation obs.</a:t>
            </a:r>
          </a:p>
          <a:p>
            <a:r>
              <a:rPr lang="en-US" altLang="ja-JP" sz="2400" dirty="0" smtClean="0"/>
              <a:t>in experiments.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75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42415" cy="584775"/>
          </a:xfrm>
        </p:spPr>
        <p:txBody>
          <a:bodyPr/>
          <a:lstStyle/>
          <a:p>
            <a:r>
              <a:rPr kumimoji="1" lang="en-US" altLang="ja-JP" dirty="0" smtClean="0"/>
              <a:t> Open Questions &amp; Future Work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1124744"/>
            <a:ext cx="8424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Why the primordial fluctuations are observed only at the LHC, and not the RHIC ?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Extract more information on each stage of fireballs using fluctuations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Model refinement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9336" y="3731548"/>
            <a:ext cx="72170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Including the effects of </a:t>
            </a:r>
          </a:p>
          <a:p>
            <a:pPr>
              <a:buClr>
                <a:srgbClr val="0070C0"/>
              </a:buClr>
            </a:pPr>
            <a:r>
              <a:rPr lang="en-US" altLang="ja-JP" sz="2400" dirty="0" smtClean="0"/>
              <a:t>    nonzero correlation length / relaxation time</a:t>
            </a:r>
          </a:p>
          <a:p>
            <a:pPr>
              <a:buClr>
                <a:srgbClr val="0070C0"/>
              </a:buClr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global charge conservation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Non </a:t>
            </a:r>
            <a:r>
              <a:rPr lang="en-US" altLang="ja-JP" sz="2400" dirty="0" err="1" smtClean="0"/>
              <a:t>Poissonian</a:t>
            </a:r>
            <a:r>
              <a:rPr lang="en-US" altLang="ja-JP" sz="2400" dirty="0" smtClean="0"/>
              <a:t> system </a:t>
            </a:r>
            <a:r>
              <a:rPr lang="en-US" altLang="ja-JP" sz="2400" dirty="0" smtClean="0">
                <a:sym typeface="Wingdings" pitchFamily="2" charset="2"/>
              </a:rPr>
              <a:t> </a:t>
            </a:r>
            <a:r>
              <a:rPr kumimoji="1" lang="en-US" altLang="ja-JP" sz="2400" dirty="0" smtClean="0"/>
              <a:t>interaction of particles</a:t>
            </a:r>
          </a:p>
        </p:txBody>
      </p:sp>
    </p:spTree>
    <p:extLst>
      <p:ext uri="{BB962C8B-B14F-4D97-AF65-F5344CB8AC3E}">
        <p14:creationId xmlns:p14="http://schemas.microsoft.com/office/powerpoint/2010/main" val="497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>
            <a:off x="4860032" y="3462099"/>
            <a:ext cx="2736304" cy="825186"/>
          </a:xfrm>
          <a:prstGeom prst="rightArrow">
            <a:avLst/>
          </a:prstGeom>
          <a:gradFill>
            <a:gsLst>
              <a:gs pos="0">
                <a:srgbClr val="006600"/>
              </a:gs>
              <a:gs pos="100000">
                <a:srgbClr val="92D050"/>
              </a:gs>
            </a:gsLst>
            <a:lin ang="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31640" y="5956028"/>
            <a:ext cx="5688632" cy="472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90469" cy="584775"/>
          </a:xfrm>
        </p:spPr>
        <p:txBody>
          <a:bodyPr/>
          <a:lstStyle/>
          <a:p>
            <a:r>
              <a:rPr kumimoji="1" lang="en-US" altLang="ja-JP" dirty="0" smtClean="0"/>
              <a:t> Evolution of Fluctuations  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"/>
          <a:stretch/>
        </p:blipFill>
        <p:spPr bwMode="auto">
          <a:xfrm>
            <a:off x="327100" y="1085834"/>
            <a:ext cx="8537542" cy="20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57987" y="3586659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Fluctuation</a:t>
            </a:r>
          </a:p>
          <a:p>
            <a:pPr algn="ctr"/>
            <a:r>
              <a:rPr lang="en-US" altLang="ja-JP" sz="2400" dirty="0" smtClean="0"/>
              <a:t>in initial state</a:t>
            </a:r>
          </a:p>
        </p:txBody>
      </p:sp>
      <p:sp>
        <p:nvSpPr>
          <p:cNvPr id="4" name="右矢印 3"/>
          <p:cNvSpPr/>
          <p:nvPr/>
        </p:nvSpPr>
        <p:spPr>
          <a:xfrm>
            <a:off x="2555776" y="3462098"/>
            <a:ext cx="2376264" cy="8251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99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4398203"/>
            <a:ext cx="2177006" cy="830997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Time evolution</a:t>
            </a:r>
          </a:p>
          <a:p>
            <a:r>
              <a:rPr kumimoji="1" lang="en-US" altLang="ja-JP" sz="2400" dirty="0" smtClean="0"/>
              <a:t>in th</a:t>
            </a:r>
            <a:r>
              <a:rPr lang="en-US" altLang="ja-JP" sz="2400" dirty="0" smtClean="0"/>
              <a:t>e QGP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072" y="4398203"/>
            <a:ext cx="2581156" cy="830997"/>
          </a:xfrm>
          <a:prstGeom prst="rect">
            <a:avLst/>
          </a:prstGeom>
          <a:solidFill>
            <a:srgbClr val="008000">
              <a:alpha val="26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approach to HRG</a:t>
            </a:r>
          </a:p>
          <a:p>
            <a:r>
              <a:rPr lang="en-US" altLang="ja-JP" sz="2400" dirty="0" smtClean="0"/>
              <a:t>by diffusion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43808" y="594928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volume fluctuation</a:t>
            </a:r>
            <a:endParaRPr kumimoji="1"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>
            <a:off x="539552" y="3462099"/>
            <a:ext cx="2016224" cy="10801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7142067" y="4420425"/>
            <a:ext cx="2957861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experimental effects</a:t>
            </a:r>
          </a:p>
          <a:p>
            <a:r>
              <a:rPr kumimoji="1" lang="en-US" altLang="ja-JP" sz="2400" dirty="0" smtClean="0"/>
              <a:t>particle </a:t>
            </a:r>
            <a:r>
              <a:rPr kumimoji="1" lang="en-US" altLang="ja-JP" sz="2400" dirty="0" err="1" smtClean="0"/>
              <a:t>missID</a:t>
            </a:r>
            <a:r>
              <a:rPr kumimoji="1" lang="en-US" altLang="ja-JP" sz="2400" dirty="0" smtClean="0"/>
              <a:t>,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63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23528" y="4307904"/>
            <a:ext cx="7704856" cy="22807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23528" y="2204864"/>
            <a:ext cx="8280920" cy="13681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1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x,t)&#10;=&amp;amp; k_2 a  P(x-1,t)&#10;+k_1 ( x+1 ) P(x+1,t)&#10;\\&#10;&amp;amp;-(k_1 x+k_2 a) P(x,t)&#10;\end{align*}&lt;/body&gt;&#10;  &lt;fcolor&gt;FF000000&lt;/fcolor&gt;&#10;  &lt;bcolor&gt;FFFFFFFF&lt;/bcolor&gt;&#10;  &lt;transparent&gt;True&lt;/transparent&gt;&#10;  &lt;resolution&gt;1800&lt;/resolution&gt;&#10;  &lt;imageh&gt;940&lt;/imageh&gt;&#10;  &lt;imagew&gt;5239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7" y="2362160"/>
            <a:ext cx="5544607" cy="9948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4335487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with fixed initial condition</a:t>
            </a:r>
            <a:endParaRPr kumimoji="1" lang="ja-JP" altLang="en-US" sz="2400" i="1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87" y="239127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Master eq.: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216" y="1154328"/>
            <a:ext cx="230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x: # of X</a:t>
            </a:r>
          </a:p>
          <a:p>
            <a:r>
              <a:rPr lang="en-US" altLang="ja-JP" sz="2400" dirty="0" smtClean="0"/>
              <a:t>a: # of A (</a:t>
            </a:r>
            <a:r>
              <a:rPr lang="en-US" altLang="ja-JP" sz="2400" b="1" dirty="0" smtClean="0"/>
              <a:t>fixed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225658" y="5949280"/>
            <a:ext cx="352839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005570" y="5949280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25658" y="5479833"/>
            <a:ext cx="2231034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225658" y="5013176"/>
            <a:ext cx="1013372" cy="32543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709938" y="5479833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487821" y="5013176"/>
            <a:ext cx="1728192" cy="32543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0 e^{-k_1t}+N_{eq} (1-e^{-k_1t})&#10;\\&#10;\langle \delta x(t)^2 \rangle&#10;&amp;amp;= N_0 ( e^{-k_1t}-e^{-2k_1t} )&#10;+ N_{eq} (1-e^{-k_1t})&#10;\\&#10;\langle \delta x(t)^3 \rangle&#10;&amp;amp;= N_0 ( e^{-k_1t}-3e^{-2k_1t} +2e^{-3k_1t})&#10;+ N_{eq} (1-e^{-k_1t})&#10;\end{align*}&lt;/body&gt;&#10;  &lt;fcolor&gt;FF000000&lt;/fcolor&gt;&#10;  &lt;bcolor&gt;FFFFFFFF&lt;/bcolor&gt;&#10;  &lt;transparent&gt;True&lt;/transparent&gt;&#10;  &lt;resolution&gt;1800&lt;/resolution&gt;&#10;  &lt;imageh&gt;1192&lt;/imageh&gt;&#10;  &lt;imagew&gt;6274&lt;/imagew&gt;&#10;  &lt;scale&gt;50&lt;/scale&gt;&#10;  &lt;cursor&gt;20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3176"/>
            <a:ext cx="6639984" cy="126153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449794" y="62280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5050" y="621932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P(x,0) = \delta_{x,N_0}&#10;\end{align*}&lt;/body&gt;&#10;  &lt;fcolor&gt;FF000000&lt;/fcolor&gt;&#10;  &lt;bcolor&gt;FFFFFFFF&lt;/bcolor&gt;&#10;  &lt;transparent&gt;True&lt;/transparent&gt;&#10;  &lt;resolution&gt;1800&lt;/resolution&gt;&#10;  &lt;imageh&gt;258&lt;/imageh&gt;&#10;  &lt;imagew&gt;1604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66372"/>
            <a:ext cx="1829668" cy="294298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3301748" y="3717032"/>
            <a:ext cx="1254880" cy="5188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899592" y="2348880"/>
            <a:ext cx="1792707" cy="6480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921076" y="860809"/>
            <a:ext cx="216024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307589" cy="584775"/>
          </a:xfrm>
        </p:spPr>
        <p:txBody>
          <a:bodyPr/>
          <a:lstStyle/>
          <a:p>
            <a:r>
              <a:rPr kumimoji="1" lang="en-US" altLang="ja-JP" dirty="0" smtClean="0"/>
              <a:t> Chemical Reaction 2  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X \rightleftharpoons A&#10;\end{align*}&lt;/body&gt;&#10;  &lt;fcolor&gt;FF000000&lt;/fcolor&gt;&#10;  &lt;bcolor&gt;FFFFFFFF&lt;/bcolor&gt;&#10;  &lt;transparent&gt;True&lt;/transparent&gt;&#10;  &lt;resolution&gt;1800&lt;/resolution&gt;&#10;  &lt;imageh&gt;190&lt;/imageh&gt;&#10;  &lt;imagew&gt;78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1156125"/>
            <a:ext cx="1563491" cy="377943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k_1&#10;\end{align*}&lt;/body&gt;&#10;  &lt;fcolor&gt;FF000000&lt;/fcolor&gt;&#10;  &lt;bcolor&gt;FFFFFFFF&lt;/bcolor&gt;&#10;  &lt;transparent&gt;True&lt;/transparent&gt;&#10;  &lt;resolution&gt;1800&lt;/resolution&gt;&#10;  &lt;imageh&gt;211&lt;/imageh&gt;&#10;  &lt;imagew&gt;19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88" y="932817"/>
            <a:ext cx="209550" cy="2233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k_2&#10;\end{align*}&lt;/body&gt;&#10;  &lt;fcolor&gt;FF000000&lt;/fcolor&gt;&#10;  &lt;bcolor&gt;FFFFFFFF&lt;/bcolor&gt;&#10;  &lt;transparent&gt;True&lt;/transparent&gt;&#10;  &lt;resolution&gt;1800&lt;/resolution&gt;&#10;  &lt;imageh&gt;211&lt;/imageh&gt;&#10;  &lt;imagew&gt;20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3" y="1525694"/>
            <a:ext cx="215900" cy="22330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_0 = N_{eq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9" y="2492896"/>
            <a:ext cx="1595170" cy="379206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x(t) \rangle&#10;&amp;amp;= N_{eq}&#10;\\&#10;\langle \delta x(t)^2 \rangle&#10;&amp;amp;= N_{eq} ( 1 - e^{-2k_1t} )&#10;\\&#10;\langle \delta x(t)^3 \rangle&#10;&amp;amp;= N_{eq} ( 1-3e^{-2k_1t} +2e^{-3k_1t})&#10;\end{align*}&lt;/body&gt;&#10;  &lt;fcolor&gt;FF000000&lt;/fcolor&gt;&#10;  &lt;bcolor&gt;FFFFFFFF&lt;/bcolor&gt;&#10;  &lt;transparent&gt;True&lt;/transparent&gt;&#10;  &lt;resolution&gt;1800&lt;/resolution&gt;&#10;  &lt;imageh&gt;1155&lt;/imageh&gt;&#10;  &lt;imagew&gt;4034&lt;/imagew&gt;&#10;  &lt;scale&gt;50&lt;/scale&gt;&#10;  &lt;cursor&gt;15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75" y="2060848"/>
            <a:ext cx="4269317" cy="1222377"/>
          </a:xfrm>
          <a:prstGeom prst="rect">
            <a:avLst/>
          </a:prstGeom>
        </p:spPr>
      </p:pic>
      <p:sp>
        <p:nvSpPr>
          <p:cNvPr id="25" name="左中かっこ 24"/>
          <p:cNvSpPr/>
          <p:nvPr/>
        </p:nvSpPr>
        <p:spPr>
          <a:xfrm>
            <a:off x="3327019" y="1988840"/>
            <a:ext cx="288032" cy="1368152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2822963" y="2420888"/>
            <a:ext cx="432048" cy="5040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1"/>
          <a:stretch/>
        </p:blipFill>
        <p:spPr bwMode="auto">
          <a:xfrm>
            <a:off x="1368031" y="3493378"/>
            <a:ext cx="5220194" cy="32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x(t)^n \rangle_c/N_{eq}&#10;\end{align*}&lt;/body&gt;&#10;  &lt;fcolor&gt;FF000000&lt;/fcolor&gt;&#10;  &lt;bcolor&gt;FFFFFFFF&lt;/bcolor&gt;&#10;  &lt;transparent&gt;True&lt;/transparent&gt;&#10;  &lt;resolution&gt;1800&lt;/resolution&gt;&#10;  &lt;imageh&gt;259&lt;/imageh&gt;&#10;  &lt;imagew&gt;1443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380" y="4891317"/>
            <a:ext cx="2160240" cy="38773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 rot="18819817">
            <a:off x="2642027" y="442261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2nd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9002028">
            <a:off x="3341641" y="454217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00"/>
                </a:solidFill>
              </a:rPr>
              <a:t>3rd</a:t>
            </a:r>
            <a:endParaRPr kumimoji="1" lang="ja-JP" altLang="en-US" sz="2400" dirty="0">
              <a:solidFill>
                <a:srgbClr val="00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19409739">
            <a:off x="4217445" y="470259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4th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k_1 t&#10;\end{align*}&lt;/body&gt;&#10;  &lt;fcolor&gt;FF000000&lt;/fcolor&gt;&#10;  &lt;bcolor&gt;FFFFFFFF&lt;/bcolor&gt;&#10;  &lt;transparent&gt;True&lt;/transparent&gt;&#10;  &lt;resolution&gt;1800&lt;/resolution&gt;&#10;  &lt;imageh&gt;211&lt;/imageh&gt;&#10;  &lt;imagew&gt;31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89233"/>
            <a:ext cx="576064" cy="3920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04247" y="5118467"/>
            <a:ext cx="2051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</a:p>
          <a:p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</a:t>
            </a:r>
          </a:p>
          <a:p>
            <a:r>
              <a:rPr lang="en-US" altLang="ja-JP" sz="2400" dirty="0" smtClean="0"/>
              <a:t>grow slower.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61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</p:spPr>
        <p:txBody>
          <a:bodyPr/>
          <a:lstStyle/>
          <a:p>
            <a:r>
              <a:rPr kumimoji="1" lang="en-US" altLang="ja-JP" dirty="0" smtClean="0"/>
              <a:t> Fluctuations 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83671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Fluctuations reflect properties of matter.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Enhancement near the critical point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Stephanov,Rajagopal,Shuryak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(’98);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Hatta,Stephanov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(’02);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(’09);…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Ratios between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conserved charges</a:t>
            </a:r>
          </a:p>
          <a:p>
            <a:pPr lvl="1" algn="r">
              <a:buClr>
                <a:srgbClr val="002060"/>
              </a:buClr>
            </a:pPr>
            <a:r>
              <a:rPr lang="en-US" altLang="ja-JP" sz="1600" dirty="0" smtClean="0">
                <a:solidFill>
                  <a:srgbClr val="0070C0"/>
                </a:solidFill>
              </a:rPr>
              <a:t>       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Asakawa,Heintz,Muller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Jeon</a:t>
            </a:r>
            <a:r>
              <a:rPr lang="en-US" altLang="ja-JP" sz="1600" dirty="0" smtClean="0">
                <a:solidFill>
                  <a:srgbClr val="0070C0"/>
                </a:solidFill>
              </a:rPr>
              <a:t>, Koch(’00);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Ejiri,Karsch,Redlich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(’06)</a:t>
            </a:r>
          </a:p>
          <a:p>
            <a:pPr marL="800100" lvl="1" indent="-34290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Signs of higher order </a:t>
            </a:r>
            <a:r>
              <a:rPr kumimoji="1" lang="en-US" altLang="ja-JP" sz="2400" dirty="0" err="1" smtClean="0"/>
              <a:t>cumulants</a:t>
            </a:r>
            <a:endParaRPr kumimoji="1" lang="en-US" altLang="ja-JP" sz="2400" dirty="0" smtClean="0"/>
          </a:p>
          <a:p>
            <a:pPr lvl="1" algn="r">
              <a:buClr>
                <a:srgbClr val="002060"/>
              </a:buClr>
            </a:pPr>
            <a:r>
              <a:rPr lang="en-US" altLang="ja-JP" sz="1600" dirty="0" err="1" smtClean="0">
                <a:solidFill>
                  <a:srgbClr val="0070C0"/>
                </a:solidFill>
              </a:rPr>
              <a:t>Asakawa,Ejiri,MK</a:t>
            </a:r>
            <a:r>
              <a:rPr lang="en-US" altLang="ja-JP" sz="1600" dirty="0" smtClean="0">
                <a:solidFill>
                  <a:srgbClr val="0070C0"/>
                </a:solidFill>
              </a:rPr>
              <a:t>(’09);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Friman,et</a:t>
            </a:r>
            <a:r>
              <a:rPr lang="en-US" altLang="ja-JP" sz="1600" dirty="0" smtClean="0">
                <a:solidFill>
                  <a:srgbClr val="0070C0"/>
                </a:solidFill>
              </a:rPr>
              <a:t> al.(’11); </a:t>
            </a:r>
            <a:r>
              <a:rPr lang="en-US" altLang="ja-JP" sz="16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70C0"/>
                </a:solidFill>
              </a:rPr>
              <a:t>(’11)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5496" y="3601518"/>
            <a:ext cx="3206360" cy="2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5906152" y="3645024"/>
            <a:ext cx="3130344" cy="2520280"/>
            <a:chOff x="2894" y="1979"/>
            <a:chExt cx="2925" cy="2295"/>
          </a:xfrm>
        </p:grpSpPr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4921" y="2229"/>
              <a:ext cx="590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1979"/>
              <a:ext cx="2925" cy="2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3380" y="3113"/>
              <a:ext cx="1088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876" y="2123"/>
              <a:ext cx="63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429175" y="3796677"/>
            <a:ext cx="2222945" cy="2296619"/>
            <a:chOff x="755576" y="1714241"/>
            <a:chExt cx="3483121" cy="4073015"/>
          </a:xfrm>
        </p:grpSpPr>
        <p:sp>
          <p:nvSpPr>
            <p:cNvPr id="96" name="正方形/長方形 95"/>
            <p:cNvSpPr/>
            <p:nvPr/>
          </p:nvSpPr>
          <p:spPr>
            <a:xfrm>
              <a:off x="755576" y="3933056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760477" y="1714241"/>
              <a:ext cx="3478220" cy="18542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475725" y="32946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3347864" y="338263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3607833" y="3173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1223616" y="316663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3491880" y="23474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1640419" y="263506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94403" y="24424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115616" y="21070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3203824" y="2957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2027035" y="306521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3955873" y="195829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1701045" y="322063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3715833" y="261577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2608457" y="281922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2427957" y="22995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899592" y="24272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718116" y="244492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2679702" y="20375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1588266" y="192433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3160578" y="2561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067944" y="2390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3955873" y="328715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946728" y="187033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209154" y="271891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892728" y="328581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2879824" y="33382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242273" y="177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2250076" y="20176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1475656" y="23777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3347864" y="20139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048403" y="548121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3810575" y="541159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217605" y="470935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1563801" y="51202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3271605" y="481127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1498657" y="501844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663398" y="40849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1221599" y="42264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3691743" y="535759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982958" y="533054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3845277" y="416582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935584" y="522254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325605" y="468513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2159693" y="554189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526624" y="407592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1223217" y="436619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597594" y="41401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2172025" y="470070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691580" y="488515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2616354" y="49931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3899277" y="429905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3798327" y="53035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1455801" y="51126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2583725" y="487424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873395" y="53265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2155552" y="542721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2101154" y="464670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2114880" y="477752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155"/>
            <p:cNvSpPr/>
            <p:nvPr/>
          </p:nvSpPr>
          <p:spPr>
            <a:xfrm>
              <a:off x="1331217" y="431674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3774583" y="427382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3743944" y="4131072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015752" y="4599160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2483768" y="3987056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2015752" y="5373216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2519808" y="4802407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3648575" y="5231225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827584" y="5175224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3156693" y="462105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403648" y="4959200"/>
              <a:ext cx="324000" cy="3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  <a:effectLst>
              <a:glow rad="63500">
                <a:schemeClr val="accent3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1151656" y="4184497"/>
              <a:ext cx="324000" cy="324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prstDash val="dash"/>
            </a:ln>
            <a:effectLst>
              <a:glow rad="63500">
                <a:schemeClr val="accent6">
                  <a:satMod val="175000"/>
                  <a:alpha val="3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907704" y="2221702"/>
              <a:ext cx="1150392" cy="7866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1907704" y="4419104"/>
              <a:ext cx="1150392" cy="78663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下矢印 169"/>
            <p:cNvSpPr/>
            <p:nvPr/>
          </p:nvSpPr>
          <p:spPr>
            <a:xfrm>
              <a:off x="1809045" y="3490637"/>
              <a:ext cx="1347648" cy="5144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08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SD_KV_POS_Energy.gif"/>
          <p:cNvPicPr>
            <a:picLocks noChangeAspect="1"/>
          </p:cNvPicPr>
          <p:nvPr/>
        </p:nvPicPr>
        <p:blipFill rotWithShape="1">
          <a:blip r:embed="rId3"/>
          <a:srcRect l="2526" t="33529" r="12439"/>
          <a:stretch/>
        </p:blipFill>
        <p:spPr>
          <a:xfrm>
            <a:off x="107504" y="836711"/>
            <a:ext cx="5616624" cy="44014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45144" cy="584775"/>
          </a:xfrm>
        </p:spPr>
        <p:txBody>
          <a:bodyPr/>
          <a:lstStyle/>
          <a:p>
            <a:r>
              <a:rPr kumimoji="1" lang="en-US" altLang="ja-JP" dirty="0" smtClean="0"/>
              <a:t> Proton #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@ </a:t>
            </a:r>
            <a:r>
              <a:rPr lang="en-US" altLang="ja-JP" dirty="0"/>
              <a:t>STAR-BES  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74901" y="5301208"/>
            <a:ext cx="8789587" cy="1224136"/>
            <a:chOff x="174901" y="5301208"/>
            <a:chExt cx="8789587" cy="1224136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129207" y="5445224"/>
              <a:ext cx="6880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 characteristic signals on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phase transition to QGP </a:t>
              </a:r>
              <a:r>
                <a:rPr kumimoji="1"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nor </a:t>
              </a:r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QCD CP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74901" y="5301208"/>
              <a:ext cx="8789587" cy="12241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C_3}{C_1}=\frac{C_3/C_2}{\rm Poissonian}&#10;\end{align*}&lt;/body&gt;&#10;  &lt;fcolor&gt;FF000000&lt;/fcolor&gt;&#10;  &lt;bcolor&gt;FFFFFFFF&lt;/bcolor&gt;&#10;  &lt;transparent&gt;True&lt;/transparent&gt;&#10;  &lt;resolution&gt;1800&lt;/resolution&gt;&#10;  &lt;imageh&gt;563&lt;/imageh&gt;&#10;  &lt;imagew&gt;18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47" y="3139281"/>
            <a:ext cx="3048241" cy="93779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4}{C_2}&#10;\end{align*}&lt;/body&gt;&#10;  &lt;fcolor&gt;FF000000&lt;/fcolor&gt;&#10;  &lt;bcolor&gt;FFFFFFFF&lt;/bcolor&gt;&#10;  &lt;transparent&gt;True&lt;/transparent&gt;&#10;  &lt;resolution&gt;1800&lt;/resolution&gt;&#10;  &lt;imageh&gt;551&lt;/imageh&gt;&#10;  &lt;imagew&gt;29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81" y="1484784"/>
            <a:ext cx="468213" cy="8896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57753" y="868650"/>
            <a:ext cx="19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STAR,QM2012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90028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Charge Fluctuations @ STAR-BES  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6"/>
          <a:stretch/>
        </p:blipFill>
        <p:spPr bwMode="auto">
          <a:xfrm>
            <a:off x="1691680" y="836711"/>
            <a:ext cx="5688632" cy="45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3 \rangle }{ \langle \delta N_Q^2 \rangle }&#10;\end{align*}&lt;/body&gt;&#10;  &lt;fcolor&gt;FF000000&lt;/fcolor&gt;&#10;  &lt;bcolor&gt;FFFFFFFF&lt;/bcolor&gt;&#10;  &lt;transparent&gt;True&lt;/transparent&gt;&#10;  &lt;resolution&gt;1800&lt;/resolution&gt;&#10;  &lt;imageh&gt;684&lt;/imageh&gt;&#10;  &lt;imagew&gt;684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4562"/>
            <a:ext cx="948080" cy="948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Q^4 \rangle_c }{ \langle \delta N_Q^2 \rangle }&#10;\end{align*}&lt;/body&gt;&#10;  &lt;fcolor&gt;FF000000&lt;/fcolor&gt;&#10;  &lt;bcolor&gt;FFFFFFFF&lt;/bcolor&gt;&#10;  &lt;transparent&gt;True&lt;/transparent&gt;&#10;  &lt;resolution&gt;1800&lt;/resolution&gt;&#10;  &lt;imageh&gt;686&lt;/imageh&gt;&#10;  &lt;imagew&gt;785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88825"/>
            <a:ext cx="1048466" cy="91623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7" name="直線コネクタ 16"/>
          <p:cNvCxnSpPr/>
          <p:nvPr/>
        </p:nvCxnSpPr>
        <p:spPr>
          <a:xfrm>
            <a:off x="2915816" y="2361580"/>
            <a:ext cx="396044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240299" y="839663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STAR, QM2012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74901" y="5301208"/>
            <a:ext cx="8789587" cy="1224136"/>
            <a:chOff x="174901" y="5301208"/>
            <a:chExt cx="8789587" cy="122413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129207" y="5445224"/>
              <a:ext cx="6880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 characteristic signals on</a:t>
              </a:r>
            </a:p>
            <a:p>
              <a:pPr algn="ctr"/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phase transition to QGP </a:t>
              </a:r>
              <a:r>
                <a:rPr kumimoji="1" lang="en-US" altLang="ja-JP" sz="2800" dirty="0" smtClean="0">
                  <a:solidFill>
                    <a:schemeClr val="accent2">
                      <a:lumMod val="50000"/>
                    </a:schemeClr>
                  </a:solidFill>
                </a:rPr>
                <a:t>nor </a:t>
              </a:r>
              <a:r>
                <a:rPr kumimoji="1" lang="en-US" altLang="ja-JP" sz="3200" dirty="0" smtClean="0">
                  <a:solidFill>
                    <a:schemeClr val="accent2">
                      <a:lumMod val="50000"/>
                    </a:schemeClr>
                  </a:solidFill>
                </a:rPr>
                <a:t>QCD CP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74901" y="5301208"/>
              <a:ext cx="8789587" cy="122413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9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69710" y="5066020"/>
            <a:ext cx="498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are experimentally observable</a:t>
            </a:r>
            <a:endParaRPr kumimoji="1" lang="ja-JP" altLang="en-US" sz="28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_B^n \rangle_c }&#10;{\langle \delta N_B^m \rangle_c }&#10;\ne&#10;\frac{\langle \delta N_p^n \rangle_c }&#10;{\langle \delta N_p^m \rangle_c }&#10;\end{align*}&lt;/body&gt;&#10;  &lt;fcolor&gt;FF000000&lt;/fcolor&gt;&#10;  &lt;bcolor&gt;FFFFFFFF&lt;/bcolor&gt;&#10;  &lt;transparent&gt;True&lt;/transparent&gt;&#10;  &lt;resolution&gt;1800&lt;/resolution&gt;&#10;  &lt;imageh&gt;646&lt;/imageh&gt;&#10;  &lt;imagew&gt;2056&lt;/imagew&gt;&#10;  &lt;scale&gt;50&lt;/scale&gt;&#10;  &lt;cursor&gt;16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51" y="3467324"/>
            <a:ext cx="3666834" cy="11521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&#10;\end{align*}&lt;/body&gt;&#10;  &lt;fcolor&gt;FF000000&lt;/fcolor&gt;&#10;  &lt;bcolor&gt;FFFFFFFF&lt;/bcolor&gt;&#10;  &lt;transparent&gt;True&lt;/transparent&gt;&#10;  &lt;resolution&gt;1800&lt;/resolution&gt;&#10;  &lt;imageh&gt;249&lt;/imageh&gt;&#10;  &lt;imagew&gt;742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51" y="5125989"/>
            <a:ext cx="1323342" cy="44408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71600" y="3774519"/>
            <a:ext cx="6046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 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800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800" dirty="0" smtClean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16" name="角丸四角形 15"/>
          <p:cNvSpPr/>
          <p:nvPr/>
        </p:nvSpPr>
        <p:spPr>
          <a:xfrm>
            <a:off x="323528" y="260648"/>
            <a:ext cx="8424936" cy="247788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-202532" y="260648"/>
            <a:ext cx="9544601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  <a:cs typeface="+mj-cs"/>
              </a:rPr>
              <a:t>Baryon vs Proton Number Fluctuations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j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75730" y="2092786"/>
            <a:ext cx="644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MK, </a:t>
            </a:r>
            <a:r>
              <a:rPr lang="en-US" altLang="ja-JP" sz="2000" dirty="0" err="1" smtClean="0">
                <a:solidFill>
                  <a:srgbClr val="002060"/>
                </a:solidFill>
                <a:latin typeface="Calibri"/>
              </a:rPr>
              <a:t>Asakawa</a:t>
            </a:r>
            <a:r>
              <a:rPr lang="en-US" altLang="ja-JP" sz="2000" dirty="0">
                <a:solidFill>
                  <a:srgbClr val="002060"/>
                </a:solidFill>
                <a:latin typeface="Calibri"/>
              </a:rPr>
              <a:t>, 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</a:rPr>
              <a:t>PRC85,021901C(2012); PRC86 , 024904(2012)</a:t>
            </a:r>
            <a:endParaRPr lang="ja-JP" altLang="en-US" sz="20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7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814960" cy="584775"/>
          </a:xfrm>
        </p:spPr>
        <p:txBody>
          <a:bodyPr/>
          <a:lstStyle/>
          <a:p>
            <a:r>
              <a:rPr kumimoji="1" lang="en-US" altLang="ja-JP" dirty="0" smtClean="0"/>
              <a:t> 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as Two Sides of a Coin 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35696" y="15567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中かっこ 7"/>
          <p:cNvSpPr/>
          <p:nvPr/>
        </p:nvSpPr>
        <p:spPr>
          <a:xfrm rot="5400000">
            <a:off x="1907704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05590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843808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17008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N</a:t>
            </a:r>
            <a:endParaRPr kumimoji="1" lang="ja-JP" altLang="en-US" sz="2800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3552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p</a:t>
            </a:r>
            <a:endParaRPr kumimoji="1" lang="ja-JP" altLang="en-US" sz="28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35445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n</a:t>
            </a:r>
            <a:endParaRPr kumimoji="1" lang="ja-JP" altLang="en-US" sz="2800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159" y="48137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Nucleons have </a:t>
            </a:r>
          </a:p>
          <a:p>
            <a:r>
              <a:rPr kumimoji="1" lang="en-US" altLang="ja-JP" sz="2400" dirty="0" smtClean="0"/>
              <a:t>two </a:t>
            </a:r>
            <a:r>
              <a:rPr kumimoji="1" lang="en-US" altLang="ja-JP" sz="2400" dirty="0" err="1" smtClean="0"/>
              <a:t>isospin</a:t>
            </a:r>
            <a:r>
              <a:rPr kumimoji="1" lang="en-US" altLang="ja-JP" sz="2400" dirty="0" smtClean="0"/>
              <a:t> states.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88224" y="6165304"/>
            <a:ext cx="237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MK, Asakawa,2012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814960" cy="584775"/>
          </a:xfrm>
        </p:spPr>
        <p:txBody>
          <a:bodyPr/>
          <a:lstStyle/>
          <a:p>
            <a:r>
              <a:rPr kumimoji="1" lang="en-US" altLang="ja-JP" dirty="0" smtClean="0"/>
              <a:t> 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as Two Sides of a Coin   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835696" y="1556792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6218312" y="1556792"/>
            <a:ext cx="792088" cy="762556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241729" y="3411631"/>
            <a:ext cx="776783" cy="80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82208" y="3390602"/>
            <a:ext cx="817420" cy="8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左中かっこ 7"/>
          <p:cNvSpPr/>
          <p:nvPr/>
        </p:nvSpPr>
        <p:spPr>
          <a:xfrm rot="5400000">
            <a:off x="1907704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05590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843808" y="3429000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17008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N</a:t>
            </a:r>
            <a:endParaRPr kumimoji="1" lang="ja-JP" altLang="en-US" sz="2800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3552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p</a:t>
            </a:r>
            <a:endParaRPr kumimoji="1" lang="ja-JP" altLang="en-US" sz="28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35445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n</a:t>
            </a:r>
            <a:endParaRPr kumimoji="1" lang="ja-JP" altLang="en-US" sz="2800" i="1" dirty="0"/>
          </a:p>
        </p:txBody>
      </p:sp>
      <p:sp>
        <p:nvSpPr>
          <p:cNvPr id="14" name="左中かっこ 13"/>
          <p:cNvSpPr/>
          <p:nvPr/>
        </p:nvSpPr>
        <p:spPr>
          <a:xfrm rot="5400000">
            <a:off x="6290320" y="1268760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3159" y="4813701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Nucleons have </a:t>
            </a:r>
          </a:p>
          <a:p>
            <a:r>
              <a:rPr kumimoji="1" lang="en-US" altLang="ja-JP" sz="2400" dirty="0" smtClean="0"/>
              <a:t>two </a:t>
            </a:r>
            <a:r>
              <a:rPr kumimoji="1" lang="en-US" altLang="ja-JP" sz="2400" dirty="0" err="1" smtClean="0"/>
              <a:t>isospin</a:t>
            </a:r>
            <a:r>
              <a:rPr kumimoji="1" lang="en-US" altLang="ja-JP" sz="2400" dirty="0" smtClean="0"/>
              <a:t> states.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07745" y="4814770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</a:t>
            </a:r>
            <a:r>
              <a:rPr kumimoji="1" lang="en-US" altLang="ja-JP" sz="2400" dirty="0" smtClean="0"/>
              <a:t>oins have two </a:t>
            </a:r>
            <a:r>
              <a:rPr lang="en-US" altLang="ja-JP" sz="2400" dirty="0" smtClean="0"/>
              <a:t>sides.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9628" y="1124744"/>
            <a:ext cx="1023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coin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88224" y="6165304"/>
            <a:ext cx="237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MK, Asakawa,2012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9033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Slot Machine Analogy  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259632" y="11730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989596" cy="15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619415" y="2916233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9" name="正方形/長方形 8"/>
          <p:cNvSpPr/>
          <p:nvPr/>
        </p:nvSpPr>
        <p:spPr>
          <a:xfrm>
            <a:off x="5387167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531183" y="3010600"/>
            <a:ext cx="144016" cy="19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675199" y="2812578"/>
            <a:ext cx="144016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819215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963230" y="2416534"/>
            <a:ext cx="14401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107247" y="2200510"/>
            <a:ext cx="1440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251263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395279" y="2056494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539295" y="2272518"/>
            <a:ext cx="1440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683311" y="2416534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827327" y="2488542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971343" y="2668562"/>
            <a:ext cx="1440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115359" y="2920590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259375" y="3017596"/>
            <a:ext cx="144016" cy="19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188041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P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  </a:t>
            </a:r>
            <a:r>
              <a:rPr kumimoji="1" lang="en-US" altLang="ja-JP" sz="3200" dirty="0" smtClean="0"/>
              <a:t>(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34636" y="57376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5402388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546404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5690420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834436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5978452" y="5237911"/>
            <a:ext cx="1440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122468" y="5489939"/>
            <a:ext cx="128795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6266484" y="5309919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6410500" y="5561947"/>
            <a:ext cx="14401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6554516" y="5795973"/>
            <a:ext cx="144016" cy="234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6698532" y="5669959"/>
            <a:ext cx="1440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6842548" y="5849979"/>
            <a:ext cx="144016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7125989" y="5930988"/>
            <a:ext cx="144016" cy="99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644008" y="3933056"/>
            <a:ext cx="135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P  </a:t>
            </a:r>
            <a:r>
              <a:rPr lang="en-US" altLang="ja-JP" sz="3200" dirty="0" smtClean="0"/>
              <a:t> </a:t>
            </a:r>
            <a:r>
              <a:rPr kumimoji="1" lang="en-US" altLang="ja-JP" sz="3200" dirty="0" smtClean="0"/>
              <a:t>(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26" name="下矢印 25"/>
          <p:cNvSpPr/>
          <p:nvPr/>
        </p:nvSpPr>
        <p:spPr>
          <a:xfrm>
            <a:off x="1619672" y="3789040"/>
            <a:ext cx="1584176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=     +</a:t>
            </a:r>
            <a:endParaRPr kumimoji="1" lang="ja-JP" alt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79940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444036" y="658084"/>
            <a:ext cx="520452" cy="5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988827" y="4251806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027194" y="6031171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円/楕円 59"/>
          <p:cNvSpPr/>
          <p:nvPr/>
        </p:nvSpPr>
        <p:spPr>
          <a:xfrm>
            <a:off x="7993445" y="327556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5002344" y="1531034"/>
            <a:ext cx="276857" cy="3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V="1">
            <a:off x="5387167" y="1840470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171143" y="3208622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5402388" y="4661847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186364" y="6029999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1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6150" cy="584775"/>
          </a:xfrm>
        </p:spPr>
        <p:txBody>
          <a:bodyPr/>
          <a:lstStyle/>
          <a:p>
            <a:r>
              <a:rPr kumimoji="1" lang="en-US" altLang="ja-JP" dirty="0" smtClean="0"/>
              <a:t> Extreme Examples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504" y="1252518"/>
            <a:ext cx="1513860" cy="17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383013" y="255267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4022973" y="1500370"/>
            <a:ext cx="144016" cy="134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757043" y="2912001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2150765" y="1476908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1934741" y="2845060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015271" y="879103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Fixed # of coins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40802" y="256054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590855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05257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619658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34060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484617" y="2132856"/>
            <a:ext cx="14401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662863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77265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691666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7060682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7204698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7348714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7492730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636746" y="2132856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7780762" y="2132856"/>
            <a:ext cx="144016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5908554" y="1484784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5692530" y="2852936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527837" y="908720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Constant</a:t>
            </a:r>
            <a:r>
              <a:rPr kumimoji="1" lang="en-US" altLang="ja-JP" sz="2400" dirty="0" smtClean="0"/>
              <a:t> probabilities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83013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47" name="正方形/長方形 46"/>
          <p:cNvSpPr/>
          <p:nvPr/>
        </p:nvSpPr>
        <p:spPr>
          <a:xfrm>
            <a:off x="2438797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582813" y="5288974"/>
            <a:ext cx="144015" cy="29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2726828" y="5005300"/>
            <a:ext cx="14401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870845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3014861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3158877" y="4429236"/>
            <a:ext cx="1440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3302893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446909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3590925" y="5288974"/>
            <a:ext cx="144016" cy="29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3734941" y="5482352"/>
            <a:ext cx="144016" cy="9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矢印コネクタ 59"/>
          <p:cNvCxnSpPr/>
          <p:nvPr/>
        </p:nvCxnSpPr>
        <p:spPr>
          <a:xfrm flipV="1">
            <a:off x="2150765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1934741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8140802" y="528897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N</a:t>
            </a:r>
            <a:endParaRPr kumimoji="1" lang="ja-JP" altLang="en-US" sz="3200" i="1" dirty="0"/>
          </a:p>
        </p:txBody>
      </p:sp>
      <p:sp>
        <p:nvSpPr>
          <p:cNvPr id="65" name="正方形/長方形 64"/>
          <p:cNvSpPr/>
          <p:nvPr/>
        </p:nvSpPr>
        <p:spPr>
          <a:xfrm>
            <a:off x="5908554" y="4861284"/>
            <a:ext cx="1440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6052570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619658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6340602" y="4653136"/>
            <a:ext cx="144015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6484617" y="4581128"/>
            <a:ext cx="144017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6628634" y="4581128"/>
            <a:ext cx="144016" cy="1000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6772650" y="4653136"/>
            <a:ext cx="144016" cy="928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6916666" y="4725144"/>
            <a:ext cx="144016" cy="85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7060682" y="5005300"/>
            <a:ext cx="144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204698" y="5153254"/>
            <a:ext cx="144016" cy="42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348714" y="5293332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7492730" y="5435168"/>
            <a:ext cx="144016" cy="14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7636746" y="5482352"/>
            <a:ext cx="144016" cy="9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5908554" y="4213212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5692530" y="5581364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1520" y="4365103"/>
            <a:ext cx="1224136" cy="12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下矢印 82"/>
          <p:cNvSpPr/>
          <p:nvPr/>
        </p:nvSpPr>
        <p:spPr>
          <a:xfrm>
            <a:off x="2438798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下矢印 83"/>
          <p:cNvSpPr/>
          <p:nvPr/>
        </p:nvSpPr>
        <p:spPr>
          <a:xfrm>
            <a:off x="6383394" y="3429000"/>
            <a:ext cx="1368152" cy="57606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523392" y="558136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57043" y="5581362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円/楕円 86"/>
          <p:cNvSpPr/>
          <p:nvPr/>
        </p:nvSpPr>
        <p:spPr>
          <a:xfrm>
            <a:off x="8530755" y="2924944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0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811480" cy="584775"/>
          </a:xfrm>
        </p:spPr>
        <p:txBody>
          <a:bodyPr/>
          <a:lstStyle/>
          <a:p>
            <a:r>
              <a:rPr kumimoji="1" lang="en-US" altLang="ja-JP" dirty="0" smtClean="0"/>
              <a:t> Reconstructing Total Coin Number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484784"/>
            <a:ext cx="737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smtClean="0"/>
              <a:t>P  </a:t>
            </a:r>
            <a:r>
              <a:rPr lang="en-US" altLang="ja-JP" sz="3600" dirty="0"/>
              <a:t> </a:t>
            </a:r>
            <a:r>
              <a:rPr kumimoji="1" lang="en-US" altLang="ja-JP" sz="3600" dirty="0" smtClean="0"/>
              <a:t>(</a:t>
            </a:r>
            <a:r>
              <a:rPr kumimoji="1" lang="en-US" altLang="ja-JP" sz="3600" i="1" dirty="0" smtClean="0"/>
              <a:t>N   </a:t>
            </a:r>
            <a:r>
              <a:rPr kumimoji="1" lang="en-US" altLang="ja-JP" sz="3600" dirty="0" smtClean="0"/>
              <a:t>)=      </a:t>
            </a:r>
            <a:r>
              <a:rPr kumimoji="1" lang="en-US" altLang="ja-JP" sz="3600" i="1" dirty="0" smtClean="0"/>
              <a:t>P</a:t>
            </a:r>
            <a:r>
              <a:rPr kumimoji="1" lang="en-US" altLang="ja-JP" sz="3600" dirty="0" smtClean="0"/>
              <a:t>   (</a:t>
            </a:r>
            <a:r>
              <a:rPr kumimoji="1" lang="en-US" altLang="ja-JP" sz="3600" i="1" dirty="0" smtClean="0"/>
              <a:t>N</a:t>
            </a:r>
            <a:r>
              <a:rPr kumimoji="1" lang="en-US" altLang="ja-JP" sz="3600" dirty="0" smtClean="0"/>
              <a:t>   )</a:t>
            </a:r>
            <a:r>
              <a:rPr kumimoji="1" lang="en-US" altLang="ja-JP" sz="3600" i="1" dirty="0" smtClean="0"/>
              <a:t>B</a:t>
            </a:r>
            <a:r>
              <a:rPr kumimoji="1" lang="en-US" altLang="ja-JP" sz="3600" baseline="-25000" dirty="0" smtClean="0"/>
              <a:t>1/2</a:t>
            </a:r>
            <a:r>
              <a:rPr kumimoji="1" lang="en-US" altLang="ja-JP" sz="3600" dirty="0" smtClean="0"/>
              <a:t>(</a:t>
            </a:r>
            <a:r>
              <a:rPr kumimoji="1" lang="en-US" altLang="ja-JP" sz="3600" i="1" dirty="0" smtClean="0"/>
              <a:t>N</a:t>
            </a:r>
            <a:r>
              <a:rPr kumimoji="1" lang="en-US" altLang="ja-JP" sz="3600" dirty="0" smtClean="0"/>
              <a:t>   ;</a:t>
            </a:r>
            <a:r>
              <a:rPr kumimoji="1" lang="en-US" altLang="ja-JP" sz="3600" i="1" dirty="0" smtClean="0"/>
              <a:t>N</a:t>
            </a:r>
            <a:r>
              <a:rPr kumimoji="1" lang="en-US" altLang="ja-JP" sz="3600" dirty="0" smtClean="0"/>
              <a:t>   )</a:t>
            </a:r>
            <a:endParaRPr kumimoji="1" lang="ja-JP" altLang="en-US" sz="3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39939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04035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2923" y="1844824"/>
            <a:ext cx="297080" cy="3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467544" y="1196752"/>
            <a:ext cx="7667488" cy="13681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&#10;\end{align*}&lt;/body&gt;&#10;  &lt;fcolor&gt;FF000000&lt;/fcolor&gt;&#10;  &lt;bcolor&gt;FFFFFFFF&lt;/bcolor&gt;&#10;  &lt;transparent&gt;True&lt;/transparent&gt;&#10;  &lt;resolution&gt;1800&lt;/resolution&gt;&#10;  &lt;imageh&gt;349&lt;/imageh&gt;&#10;  &lt;imagew&gt;33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16" y="1541762"/>
            <a:ext cx="558956" cy="589353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3017981" y="2168083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759222" y="1880828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7351510" y="1880827"/>
            <a:ext cx="244826" cy="22896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5531483" y="2973283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9722"/>
          <a:stretch/>
        </p:blipFill>
        <p:spPr bwMode="auto">
          <a:xfrm>
            <a:off x="587337" y="3317978"/>
            <a:ext cx="2675470" cy="16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左右矢印 18"/>
          <p:cNvSpPr/>
          <p:nvPr/>
        </p:nvSpPr>
        <p:spPr>
          <a:xfrm>
            <a:off x="3473196" y="3704743"/>
            <a:ext cx="1656184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b="16137"/>
          <a:stretch/>
        </p:blipFill>
        <p:spPr bwMode="auto">
          <a:xfrm>
            <a:off x="3852318" y="1861524"/>
            <a:ext cx="287634" cy="3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B_p ( k;N) = p^k (1-p)^{N-k} \phantom{|}_k C_N&#10;\end{align*}&lt;/body&gt;&#10;  &lt;fcolor&gt;FF000000&lt;/fcolor&gt;&#10;  &lt;bcolor&gt;FFFFFFFF&lt;/bcolor&gt;&#10;  &lt;transparent&gt;True&lt;/transparent&gt;&#10;  &lt;resolution&gt;1800&lt;/resolution&gt;&#10;  &lt;imageh&gt;296&lt;/imageh&gt;&#10;  &lt;imagew&gt;3282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5" y="6165304"/>
            <a:ext cx="4790473" cy="43204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049102" y="6150495"/>
            <a:ext cx="300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:binomial distr.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82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19940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Nucleon </a:t>
            </a:r>
            <a:r>
              <a:rPr lang="en-US" altLang="ja-JP" dirty="0" err="1" smtClean="0"/>
              <a:t>Isospin</a:t>
            </a:r>
            <a:r>
              <a:rPr kumimoji="1" lang="en-US" altLang="ja-JP" dirty="0" smtClean="0"/>
              <a:t>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Medium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836712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sz="2400" dirty="0" err="1" smtClean="0"/>
              <a:t>Isospin</a:t>
            </a:r>
            <a:r>
              <a:rPr kumimoji="1" lang="en-US" altLang="ja-JP" sz="2400" dirty="0" smtClean="0"/>
              <a:t> of baryons can vary </a:t>
            </a:r>
            <a:r>
              <a:rPr kumimoji="1" lang="en-US" altLang="ja-JP" sz="2400" u="sng" dirty="0" smtClean="0"/>
              <a:t>after chemical </a:t>
            </a:r>
            <a:r>
              <a:rPr kumimoji="1" lang="en-US" altLang="ja-JP" sz="2400" u="sng" dirty="0" err="1" smtClean="0"/>
              <a:t>freezeout</a:t>
            </a:r>
            <a:r>
              <a:rPr kumimoji="1" lang="en-US" altLang="ja-JP" sz="2400" u="sng" dirty="0" smtClean="0"/>
              <a:t> </a:t>
            </a:r>
          </a:p>
          <a:p>
            <a:r>
              <a:rPr kumimoji="1" lang="en-US" altLang="ja-JP" sz="2400" dirty="0" smtClean="0"/>
              <a:t>     via charge exchange reactions mediated by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dirty="0" smtClean="0"/>
              <a:t>(1232):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2555"/>
            <a:ext cx="914400" cy="26352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,n\\\pi~&#10;\end{align*}&lt;/body&gt;&#10;  &lt;fcolor&gt;FF000000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16832"/>
            <a:ext cx="523817" cy="761300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3563888" y="2066186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5148064" y="2397895"/>
            <a:ext cx="360040" cy="1363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3563888" y="2466079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5148064" y="2056452"/>
            <a:ext cx="360040" cy="111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,n\\\pi~~&#10;\end{align*}&lt;/body&gt;&#10;  &lt;fcolor&gt;FF000000&lt;/fcolor&gt;&#10;  &lt;bcolor&gt;FFFFFFFF&lt;/bcolor&gt;&#10;  &lt;transparent&gt;True&lt;/transparent&gt;&#10;  &lt;resolution&gt;1800&lt;/resolution&gt;&#10;  &lt;imageh&gt;561&lt;/imageh&gt;&#10;  &lt;imagew&gt;38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59" y="1929817"/>
            <a:ext cx="523817" cy="7613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28"/>
          <a:stretch/>
        </p:blipFill>
        <p:spPr bwMode="auto">
          <a:xfrm>
            <a:off x="922903" y="2905818"/>
            <a:ext cx="7033473" cy="37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i^+ p_{\rm total}&#10;\end{align*}&lt;/body&gt;&#10;  &lt;fcolor&gt;FF000000&lt;/fcolor&gt;&#10;  &lt;bcolor&gt;FFFFFFFF&lt;/bcolor&gt;&#10;  &lt;transparent&gt;True&lt;/transparent&gt;&#10;  &lt;resolution&gt;1800&lt;/resolution&gt;&#10;  &lt;imageh&gt;259&lt;/imageh&gt;&#10;  &lt;imagew&gt;83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13" y="3823840"/>
            <a:ext cx="1261087" cy="39022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{\rm lab} {\rm [G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030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60" y="6042156"/>
            <a:ext cx="1237225" cy="299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下矢印 14"/>
          <p:cNvSpPr/>
          <p:nvPr/>
        </p:nvSpPr>
        <p:spPr>
          <a:xfrm rot="4339890">
            <a:off x="2288450" y="3024387"/>
            <a:ext cx="314997" cy="55892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4509" y="3068960"/>
            <a:ext cx="210506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200mb=20fm</a:t>
            </a:r>
            <a:r>
              <a:rPr kumimoji="1" lang="en-US" altLang="ja-JP" sz="2400" baseline="30000" dirty="0" smtClean="0"/>
              <a:t>2</a:t>
            </a:r>
            <a:endParaRPr kumimoji="1" lang="ja-JP" altLang="en-US" sz="2400" baseline="300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&amp;amp;I=3/2\\&#10;&amp;amp;\Gamma \simeq 1.8\mbox{ [fm]}&#10;\end{align*}&lt;/body&gt;&#10;  &lt;fcolor&gt;FF000000&lt;/fcolor&gt;&#10;  &lt;bcolor&gt;FFFFFFFF&lt;/bcolor&gt;&#10;  &lt;transparent&gt;True&lt;/transparent&gt;&#10;  &lt;resolution&gt;1800&lt;/resolution&gt;&#10;  &lt;imageh&gt;698&lt;/imageh&gt;&#10;  &lt;imagew&gt;1275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81" y="1826188"/>
            <a:ext cx="1349375" cy="73871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16200000">
            <a:off x="-292440" y="4333000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cross section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892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3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1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2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2:1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1:2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kumimoji="1" lang="en-US" altLang="ja-JP" i="1" dirty="0" smtClean="0">
                <a:solidFill>
                  <a:srgbClr val="C00000"/>
                </a:solidFill>
              </a:rPr>
              <a:t>p</a:t>
            </a:r>
            <a:endParaRPr kumimoji="1"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kumimoji="1"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kumimoji="1"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2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6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3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1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2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2:1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1:2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07504" y="1448155"/>
            <a:ext cx="5042438" cy="2021952"/>
          </a:xfrm>
          <a:prstGeom prst="roundRect">
            <a:avLst>
              <a:gd name="adj" fmla="val 97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21" y="2273614"/>
            <a:ext cx="913923" cy="29896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2809718"/>
            <a:ext cx="1320742" cy="32734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角丸四角形 71"/>
          <p:cNvSpPr/>
          <p:nvPr/>
        </p:nvSpPr>
        <p:spPr>
          <a:xfrm>
            <a:off x="5724128" y="1473457"/>
            <a:ext cx="2376264" cy="1811527"/>
          </a:xfrm>
          <a:prstGeom prst="roundRect">
            <a:avLst>
              <a:gd name="adj" fmla="val 12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1582094"/>
            <a:ext cx="1991526" cy="898665"/>
          </a:xfrm>
          <a:prstGeom prst="rect">
            <a:avLst/>
          </a:prstGeom>
        </p:spPr>
      </p:pic>
      <p:sp>
        <p:nvSpPr>
          <p:cNvPr id="73" name="右矢印 72"/>
          <p:cNvSpPr/>
          <p:nvPr/>
        </p:nvSpPr>
        <p:spPr>
          <a:xfrm>
            <a:off x="5149942" y="1920035"/>
            <a:ext cx="574186" cy="4511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kumimoji="1" lang="en-US" altLang="ja-JP" i="1" dirty="0" smtClean="0">
                <a:solidFill>
                  <a:srgbClr val="C00000"/>
                </a:solidFill>
              </a:rPr>
              <a:t>p</a:t>
            </a:r>
            <a:endParaRPr kumimoji="1"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kumimoji="1"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kumimoji="1"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0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567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itchFamily="18" charset="2"/>
              </a:rPr>
              <a:t>D</a:t>
            </a:r>
            <a:r>
              <a:rPr kumimoji="1" lang="en-US" altLang="ja-JP" dirty="0" smtClean="0"/>
              <a:t>(1232)  </a:t>
            </a:r>
            <a:endParaRPr kumimoji="1" lang="ja-JP" altLang="en-US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959084"/>
            <a:ext cx="953677" cy="33836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517571"/>
            <a:ext cx="887050" cy="34881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579264"/>
            <a:ext cx="947145" cy="25997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2978603"/>
            <a:ext cx="900114" cy="313540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1995999"/>
            <a:ext cx="965435" cy="303089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5" y="3551372"/>
            <a:ext cx="958902" cy="22470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8" y="1002262"/>
            <a:ext cx="640139" cy="275654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>
            <a:off x="1383104" y="1140089"/>
            <a:ext cx="75990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>
            <a:off x="1383104" y="17456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/>
          <p:nvPr/>
        </p:nvCxnSpPr>
        <p:spPr>
          <a:xfrm>
            <a:off x="1383103" y="2731128"/>
            <a:ext cx="759902" cy="1744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/>
          <p:nvPr/>
        </p:nvCxnSpPr>
        <p:spPr>
          <a:xfrm flipV="1">
            <a:off x="1382525" y="2080821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flipV="1">
            <a:off x="1383104" y="3060857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1382524" y="361601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1858172"/>
            <a:ext cx="440259" cy="275654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3" y="2773685"/>
            <a:ext cx="374939" cy="286106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8" y="3543534"/>
            <a:ext cx="435034" cy="232542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959084"/>
            <a:ext cx="953677" cy="33836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517571"/>
            <a:ext cx="887050" cy="348813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579264"/>
            <a:ext cx="947145" cy="259977"/>
          </a:xfrm>
          <a:prstGeom prst="rect">
            <a:avLst/>
          </a:prstGeom>
        </p:spPr>
      </p:pic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2978603"/>
            <a:ext cx="900114" cy="31354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1995999"/>
            <a:ext cx="965435" cy="303089"/>
          </a:xfrm>
          <a:prstGeom prst="rect">
            <a:avLst/>
          </a:prstGeom>
        </p:spPr>
      </p:pic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1" y="3551372"/>
            <a:ext cx="958902" cy="224704"/>
          </a:xfrm>
          <a:prstGeom prst="rect">
            <a:avLst/>
          </a:prstGeom>
        </p:spPr>
      </p:pic>
      <p:cxnSp>
        <p:nvCxnSpPr>
          <p:cNvPr id="60" name="直線矢印コネクタ 59"/>
          <p:cNvCxnSpPr/>
          <p:nvPr/>
        </p:nvCxnSpPr>
        <p:spPr>
          <a:xfrm>
            <a:off x="3068092" y="1140254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/>
          <p:nvPr/>
        </p:nvCxnSpPr>
        <p:spPr>
          <a:xfrm flipV="1">
            <a:off x="3068092" y="17457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/>
          <p:nvPr/>
        </p:nvCxnSpPr>
        <p:spPr>
          <a:xfrm flipV="1">
            <a:off x="3068091" y="2731293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カギ線コネクタ 62"/>
          <p:cNvCxnSpPr/>
          <p:nvPr/>
        </p:nvCxnSpPr>
        <p:spPr>
          <a:xfrm>
            <a:off x="3067512" y="2080986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/>
          <p:nvPr/>
        </p:nvCxnSpPr>
        <p:spPr>
          <a:xfrm>
            <a:off x="3068092" y="3061022"/>
            <a:ext cx="759902" cy="17440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3067511" y="3616179"/>
            <a:ext cx="7599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1405526" y="1087177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3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05526" y="1696844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1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05526" y="2666260"/>
            <a:ext cx="294601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2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3356682" y="1815948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2:1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3375023" y="2836392"/>
            <a:ext cx="486480" cy="36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1:2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81391" y="836712"/>
            <a:ext cx="4860540" cy="3068977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362840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Lifetime to create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baseline="30000" dirty="0" smtClean="0"/>
              <a:t>0</a:t>
            </a:r>
            <a:endParaRPr kumimoji="1" lang="ja-JP" altLang="en-US" sz="2400" baseline="30000" dirty="0"/>
          </a:p>
        </p:txBody>
      </p:sp>
      <p:sp>
        <p:nvSpPr>
          <p:cNvPr id="10" name="角丸四角形 9"/>
          <p:cNvSpPr/>
          <p:nvPr/>
        </p:nvSpPr>
        <p:spPr>
          <a:xfrm>
            <a:off x="107504" y="1448155"/>
            <a:ext cx="5042438" cy="2021952"/>
          </a:xfrm>
          <a:prstGeom prst="roundRect">
            <a:avLst>
              <a:gd name="adj" fmla="val 97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4" y="4869161"/>
            <a:ext cx="3760020" cy="70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b="7268"/>
          <a:stretch/>
        </p:blipFill>
        <p:spPr bwMode="auto">
          <a:xfrm>
            <a:off x="5112061" y="3776076"/>
            <a:ext cx="3989397" cy="303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21" y="2273614"/>
            <a:ext cx="913923" cy="29896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2809718"/>
            <a:ext cx="1320742" cy="327348"/>
          </a:xfrm>
          <a:prstGeom prst="rect">
            <a:avLst/>
          </a:prstGeom>
        </p:spPr>
      </p:pic>
      <p:sp>
        <p:nvSpPr>
          <p:cNvPr id="32" name="角丸四角形 31"/>
          <p:cNvSpPr/>
          <p:nvPr/>
        </p:nvSpPr>
        <p:spPr>
          <a:xfrm>
            <a:off x="1433607" y="1087177"/>
            <a:ext cx="266520" cy="1981783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tau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52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4627" y="5060550"/>
            <a:ext cx="729367" cy="346588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80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43" y="6106748"/>
            <a:ext cx="1126065" cy="346588"/>
          </a:xfrm>
          <a:prstGeom prst="rect">
            <a:avLst/>
          </a:prstGeom>
        </p:spPr>
      </p:pic>
      <p:sp>
        <p:nvSpPr>
          <p:cNvPr id="72" name="角丸四角形 71"/>
          <p:cNvSpPr/>
          <p:nvPr/>
        </p:nvSpPr>
        <p:spPr>
          <a:xfrm>
            <a:off x="5724128" y="1473457"/>
            <a:ext cx="2376264" cy="1811527"/>
          </a:xfrm>
          <a:prstGeom prst="roundRect">
            <a:avLst>
              <a:gd name="adj" fmla="val 1226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2" y="1582094"/>
            <a:ext cx="1991526" cy="898665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6086314" y="3905689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BW for </a:t>
            </a:r>
            <a:r>
              <a:rPr kumimoji="1" lang="en-US" altLang="ja-JP" sz="2000" dirty="0" smtClean="0">
                <a:latin typeface="Symbol" pitchFamily="18" charset="2"/>
              </a:rPr>
              <a:t>s</a:t>
            </a:r>
            <a:r>
              <a:rPr kumimoji="1" lang="en-US" altLang="ja-JP" sz="2000" dirty="0" smtClean="0"/>
              <a:t> &amp; thermal pion</a:t>
            </a:r>
            <a:endParaRPr kumimoji="1" lang="ja-JP" altLang="en-US" sz="2000" dirty="0"/>
          </a:p>
        </p:txBody>
      </p:sp>
      <p:sp>
        <p:nvSpPr>
          <p:cNvPr id="73" name="右矢印 72"/>
          <p:cNvSpPr/>
          <p:nvPr/>
        </p:nvSpPr>
        <p:spPr>
          <a:xfrm>
            <a:off x="5149942" y="1920035"/>
            <a:ext cx="574186" cy="4511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右矢印 73"/>
          <p:cNvSpPr/>
          <p:nvPr/>
        </p:nvSpPr>
        <p:spPr>
          <a:xfrm>
            <a:off x="4139951" y="4362841"/>
            <a:ext cx="711380" cy="402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角丸四角形 79"/>
          <p:cNvSpPr/>
          <p:nvPr/>
        </p:nvSpPr>
        <p:spPr>
          <a:xfrm>
            <a:off x="181390" y="4305799"/>
            <a:ext cx="3958561" cy="1292729"/>
          </a:xfrm>
          <a:prstGeom prst="roundRect">
            <a:avLst>
              <a:gd name="adj" fmla="val 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211382" y="3853350"/>
            <a:ext cx="889010" cy="2694499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5424156" y="5514284"/>
            <a:ext cx="3538211" cy="503729"/>
          </a:xfrm>
          <a:prstGeom prst="rect">
            <a:avLst/>
          </a:prstGeom>
          <a:solidFill>
            <a:srgbClr val="FFC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6166" y="40466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cross sections of </a:t>
            </a:r>
            <a:r>
              <a:rPr kumimoji="1" lang="en-US" altLang="ja-JP" i="1" dirty="0" smtClean="0">
                <a:solidFill>
                  <a:srgbClr val="C00000"/>
                </a:solidFill>
              </a:rPr>
              <a:t>p</a:t>
            </a:r>
            <a:endParaRPr kumimoji="1" lang="ja-JP" altLang="en-US" i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39037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decay rates of </a:t>
            </a:r>
            <a:r>
              <a:rPr kumimoji="1" lang="en-US" altLang="ja-JP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kumimoji="1" lang="ja-JP" altLang="en-US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700128" y="692696"/>
            <a:ext cx="650460" cy="3944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3347864" y="3157145"/>
            <a:ext cx="180050" cy="84791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{\rm (freezeout ~time)}\simeq 20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268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80374"/>
            <a:ext cx="3343178" cy="309807"/>
          </a:xfrm>
          <a:prstGeom prst="rect">
            <a:avLst/>
          </a:prstGeom>
        </p:spPr>
      </p:pic>
      <p:sp>
        <p:nvSpPr>
          <p:cNvPr id="13" name="左右矢印 12"/>
          <p:cNvSpPr/>
          <p:nvPr/>
        </p:nvSpPr>
        <p:spPr>
          <a:xfrm>
            <a:off x="3935542" y="6021288"/>
            <a:ext cx="106850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1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5364088" y="4293096"/>
            <a:ext cx="3071299" cy="444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7394" cy="584775"/>
          </a:xfrm>
        </p:spPr>
        <p:txBody>
          <a:bodyPr/>
          <a:lstStyle/>
          <a:p>
            <a:r>
              <a:rPr kumimoji="1" lang="en-US" altLang="ja-JP" dirty="0" smtClean="0"/>
              <a:t> Nucleons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hadronize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chem.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kinetic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10~20fm</a:t>
            </a:r>
            <a:endParaRPr kumimoji="1" lang="ja-JP" altLang="en-US" sz="2000" dirty="0"/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mesons</a:t>
            </a:r>
            <a:endParaRPr kumimoji="1" lang="ja-JP" altLang="en-US" sz="2000" dirty="0"/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baryons</a:t>
            </a:r>
            <a:endParaRPr kumimoji="1" lang="ja-JP" altLang="en-US" sz="2000" dirty="0"/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time</a:t>
            </a:r>
            <a:endParaRPr kumimoji="1" lang="ja-JP" altLang="en-US" sz="2400" dirty="0"/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22707" y="5118555"/>
            <a:ext cx="2946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rare NN collisions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no quantum corr.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m_\pi \simeq T \ll m_N-\mu_N&#10;\end{align*}&lt;/body&gt;&#10;  &lt;fcolor&gt;FF000000&lt;/fcolor&gt;&#10;  &lt;bcolor&gt;FFFFFFFF&lt;/bcolor&gt;&#10;  &lt;transparent&gt;True&lt;/transparent&gt;&#10;  &lt;resolution&gt;1800&lt;/resolution&gt;&#10;  &lt;imageh&gt;223&lt;/imageh&gt;&#10;  &lt;imagew&gt;2275&lt;/imagew&gt;&#10;  &lt;scale&gt;50&lt;/scale&gt;&#10;  &lt;cursor&gt;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62" y="4402576"/>
            <a:ext cx="2938118" cy="28800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012160" y="6165280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many </a:t>
            </a:r>
            <a:r>
              <a:rPr kumimoji="1" lang="en-US" altLang="ja-JP" sz="2400" dirty="0" err="1" smtClean="0"/>
              <a:t>pions</a:t>
            </a:r>
            <a:endParaRPr kumimoji="1" lang="ja-JP" altLang="en-US" sz="2400" dirty="0"/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n_N \ll 1&#10;\end{align*}&lt;/body&gt;&#10;  &lt;fcolor&gt;FF000000&lt;/fcolor&gt;&#10;  &lt;bcolor&gt;FFFFFFFF&lt;/bcolor&gt;&#10;  &lt;transparent&gt;True&lt;/transparent&gt;&#10;  &lt;resolution&gt;1800&lt;/resolution&gt;&#10;  &lt;imageh&gt;204&lt;/imageh&gt;&#10;  &lt;imagew&gt;82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13683"/>
            <a:ext cx="1062888" cy="263462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_N \ll n_\pi&#10;\end{align*}&lt;/body&gt;&#10;  &lt;fcolor&gt;FF000000&lt;/fcolor&gt;&#10;  &lt;bcolor&gt;FFFFFFFF&lt;/bcolor&gt;&#10;  &lt;transparent&gt;True&lt;/transparent&gt;&#10;  &lt;resolution&gt;1800&lt;/resolution&gt;&#10;  &lt;imageh&gt;180&lt;/imageh&gt;&#10;  &lt;imagew&gt;98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75" y="5952315"/>
            <a:ext cx="1266942" cy="232466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角丸四角形 196"/>
          <p:cNvSpPr/>
          <p:nvPr/>
        </p:nvSpPr>
        <p:spPr>
          <a:xfrm>
            <a:off x="5275423" y="4221089"/>
            <a:ext cx="3761073" cy="2520280"/>
          </a:xfrm>
          <a:prstGeom prst="roundRect">
            <a:avLst>
              <a:gd name="adj" fmla="val 48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9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790915" cy="584775"/>
          </a:xfrm>
        </p:spPr>
        <p:txBody>
          <a:bodyPr/>
          <a:lstStyle/>
          <a:p>
            <a:r>
              <a:rPr kumimoji="1" lang="en-US" altLang="ja-JP" dirty="0" smtClean="0"/>
              <a:t> Probability Distribution                              </a:t>
            </a:r>
            <a:endParaRPr kumimoji="1" lang="ja-JP" altLang="en-US" dirty="0"/>
          </a:p>
        </p:txBody>
      </p:sp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20351" y="908720"/>
            <a:ext cx="1636515" cy="117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39552" y="4111207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467544" y="1556791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2051720" y="1556791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99592" y="2238999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96455" y="2238999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068541" y="2238999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92498" y="2238999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331640" y="2238999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2007101" y="2238999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322253" y="2238999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 F(N_N,N_{\bar N}) \end{align*}&lt;/body&gt;&#10;  &lt;fcolor&gt;FF000000&lt;/fcolor&gt;&#10;  &lt;bcolor&gt;FFFFFFFF&lt;/bcolor&gt;&#10;  &lt;transparent&gt;True&lt;/transparent&gt;&#10;  &lt;resolution&gt;1800&lt;/resolution&gt;&#10;  &lt;imageh&gt;249&lt;/imageh&gt;&#10;  &lt;imagew&gt;124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83" y="1966640"/>
            <a:ext cx="1928337" cy="385977"/>
          </a:xfrm>
          <a:prstGeom prst="rect">
            <a:avLst/>
          </a:prstGeom>
        </p:spPr>
      </p:pic>
      <p:sp>
        <p:nvSpPr>
          <p:cNvPr id="37" name="角丸四角形 36"/>
          <p:cNvSpPr/>
          <p:nvPr/>
        </p:nvSpPr>
        <p:spPr>
          <a:xfrm>
            <a:off x="971600" y="4869160"/>
            <a:ext cx="6840760" cy="15121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775863" y="1124744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775863" y="1556792"/>
            <a:ext cx="550582" cy="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N_N \mbox{ nucleons}&#10;\\&#10;&amp;amp;N_{\bar N} \mbox{ anti-nucleons}&#10;\end{align*}&lt;/body&gt;&#10;  &lt;fcolor&gt;FF000000&lt;/fcolor&gt;&#10;  &lt;bcolor&gt;FFFFFFFF&lt;/bcolor&gt;&#10;  &lt;transparent&gt;True&lt;/transparent&gt;&#10;  &lt;resolution&gt;1800&lt;/resolution&gt;&#10;  &lt;imageh&gt;680&lt;/imageh&gt;&#10;  &lt;imagew&gt;188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62" y="1004957"/>
            <a:ext cx="1872208" cy="677181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4462350" y="980729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11" y="3071535"/>
            <a:ext cx="355520" cy="207138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&amp;amp;N_p \mbox{ protons}&#10;\\&#10;&amp;amp;N_n \mbox{ neutrons}&#10;\end{align*}&lt;/body&gt;&#10;  &lt;fcolor&gt;FF000000&lt;/fcolor&gt;&#10;  &lt;bcolor&gt;FFFFFFFF&lt;/bcolor&gt;&#10;  &lt;transparent&gt;True&lt;/transparent&gt;&#10;  &lt;resolution&gt;1800&lt;/resolution&gt;&#10;  &lt;imageh&gt;657&lt;/imageh&gt;&#10;  &lt;imagew&gt;1344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0" y="2836513"/>
            <a:ext cx="1338430" cy="654276"/>
          </a:xfrm>
          <a:prstGeom prst="rect">
            <a:avLst/>
          </a:prstGeom>
        </p:spPr>
      </p:pic>
      <p:sp>
        <p:nvSpPr>
          <p:cNvPr id="33" name="左中かっこ 32"/>
          <p:cNvSpPr/>
          <p:nvPr/>
        </p:nvSpPr>
        <p:spPr>
          <a:xfrm>
            <a:off x="4958486" y="2780928"/>
            <a:ext cx="216024" cy="79208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58409" y="4397042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binomial distribution </a:t>
            </a:r>
            <a:r>
              <a:rPr lang="en-US" altLang="ja-JP" sz="2000" dirty="0" err="1" smtClean="0"/>
              <a:t>func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24" name="右矢印 23"/>
          <p:cNvSpPr/>
          <p:nvPr/>
        </p:nvSpPr>
        <p:spPr>
          <a:xfrm>
            <a:off x="4958486" y="1966640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>
            <a:off x="4966406" y="3734519"/>
            <a:ext cx="439968" cy="34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&#10;B(N_p;N_N)&#10;\end{align*}&lt;/body&gt;&#10;  &lt;fcolor&gt;FF000000&lt;/fcolor&gt;&#10;  &lt;bcolor&gt;FFFFFFFF&lt;/bcolor&gt;&#10;  &lt;transparent&gt;True&lt;/transparent&gt;&#10;  &lt;resolution&gt;1800&lt;/resolution&gt;&#10;  &lt;imageh&gt;259&lt;/imageh&gt;&#10;  &lt;imagew&gt;117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99" y="3765089"/>
            <a:ext cx="1821379" cy="401478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030302" y="1167135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30302" y="2942431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1" name="角丸四角形吹き出し 40"/>
          <p:cNvSpPr/>
          <p:nvPr/>
        </p:nvSpPr>
        <p:spPr>
          <a:xfrm>
            <a:off x="5886401" y="4399240"/>
            <a:ext cx="3150095" cy="397912"/>
          </a:xfrm>
          <a:prstGeom prst="wedgeRoundRectCallout">
            <a:avLst>
              <a:gd name="adj1" fmla="val -37420"/>
              <a:gd name="adj2" fmla="val -836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43608" y="6388823"/>
            <a:ext cx="714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000" dirty="0" smtClean="0"/>
              <a:t>for</a:t>
            </a:r>
            <a:r>
              <a:rPr kumimoji="1" lang="en-US" altLang="ja-JP" sz="2000" dirty="0" smtClean="0"/>
              <a:t> any phase space in the final state.</a:t>
            </a: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\\&#10;&amp;amp;= F(N_N,N_{\bar N}) B(N_p;N_N) B(N_{\bar p};N_{\bar N})&#10;\end{align*}&lt;/body&gt;&#10;  &lt;fcolor&gt;FF000000&lt;/fcolor&gt;&#10;  &lt;bcolor&gt;FFFFFFFF&lt;/bcolor&gt;&#10;  &lt;transparent&gt;True&lt;/transparent&gt;&#10;  &lt;resolution&gt;1800&lt;/resolution&gt;&#10;  &lt;imageh&gt;707&lt;/imageh&gt;&#10;  &lt;imagew&gt;400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20325"/>
            <a:ext cx="6200438" cy="109592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efteqn{ {\cal P}(N_p,N_n,N_{\bar p},N_{\bar n}) }&#10;\end{align*}&lt;/body&gt;&#10;  &lt;fcolor&gt;FF000000&lt;/fcolor&gt;&#10;  &lt;bcolor&gt;FFFFFFFF&lt;/bcolor&gt;&#10;  &lt;transparent&gt;True&lt;/transparent&gt;&#10;  &lt;resolution&gt;1800&lt;/resolution&gt;&#10;  &lt;imageh&gt;259&lt;/imageh&gt;&#10;  &lt;imagew&gt;1992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98" y="248127"/>
            <a:ext cx="3087818" cy="4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632218" cy="584775"/>
          </a:xfrm>
        </p:spPr>
        <p:txBody>
          <a:bodyPr/>
          <a:lstStyle/>
          <a:p>
            <a:r>
              <a:rPr kumimoji="1" lang="en-US" altLang="ja-JP" dirty="0" smtClean="0"/>
              <a:t> Nucleon &amp; </a:t>
            </a:r>
            <a:r>
              <a:rPr lang="en-US" altLang="ja-JP" dirty="0"/>
              <a:t>P</a:t>
            </a:r>
            <a:r>
              <a:rPr kumimoji="1" lang="en-US" altLang="ja-JP" dirty="0" smtClean="0"/>
              <a:t>roton Number Fluctuations  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N}^{\rm (net)})^2 \rangle&#10;=&amp;amp; 4 \langle (\delta N_p^{\rm (net)})^2 \rangle&#10;-2 \langle N_p^{\rm (tot)} \rangle \end{align*}&lt;/body&gt;&#10;  &lt;fcolor&gt;FF000000&lt;/fcolor&gt;&#10;  &lt;bcolor&gt;FFFFFFFF&lt;/bcolor&gt;&#10;  &lt;transparent&gt;True&lt;/transparent&gt;&#10;  &lt;resolution&gt;1800&lt;/resolution&gt;&#10;  &lt;imageh&gt;356&lt;/imageh&gt;&#10;  &lt;imagew&gt;4187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37112"/>
            <a:ext cx="5832648" cy="49592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amp;amp; \frac14 \langle (\delta N_{\rm N}^{\rm (net)})^2 \rangle&#10;+ \frac14 \langle N_{\rm N}^{\rm (tot)} \rangle&#10;\end{align*}&lt;/body&gt;&#10;  &lt;fcolor&gt;FF000000&lt;/fcolor&gt;&#10;  &lt;bcolor&gt;FFFFFFFF&lt;/bcolor&gt;&#10;  &lt;transparent&gt;True&lt;/transparent&gt;&#10;  &lt;resolution&gt;1800&lt;/resolution&gt;&#10;  &lt;imageh&gt;505&lt;/imageh&gt;&#10;  &lt;imagew&gt;4305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91" y="3356992"/>
            <a:ext cx="5643411" cy="66200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639131" y="5517232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free gas</a:t>
            </a:r>
            <a:endParaRPr kumimoji="1" lang="ja-JP" altLang="en-US" sz="2000" dirty="0"/>
          </a:p>
        </p:txBody>
      </p:sp>
      <p:sp>
        <p:nvSpPr>
          <p:cNvPr id="26" name="角丸四角形 25"/>
          <p:cNvSpPr/>
          <p:nvPr/>
        </p:nvSpPr>
        <p:spPr>
          <a:xfrm>
            <a:off x="5580112" y="5460185"/>
            <a:ext cx="3408589" cy="11371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#10;\frac12&#10;\langle (\delta N_{\rm N}^{\rm (net)})^2 \rangle &#10;\end{align*}&lt;/body&gt;&#10;  &lt;fcolor&gt;FF000000&lt;/fcolor&gt;&#10;  &lt;bcolor&gt;FFFFFFFF&lt;/bcolor&gt;&#10;  &lt;transparent&gt;True&lt;/transparent&gt;&#10;  &lt;resolution&gt;1800&lt;/resolution&gt;&#10;  &lt;imageh&gt;505&lt;/imageh&gt;&#10;  &lt;imagew&gt;3042&lt;/imagew&gt;&#10;  &lt;scale&gt;50&lt;/scale&gt;&#10;  &lt;cursor&gt;1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83" y="5912760"/>
            <a:ext cx="3256298" cy="54057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39221" y="5589240"/>
            <a:ext cx="4980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for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symmetric medium</a:t>
            </a:r>
          </a:p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effect of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density &lt;10%</a:t>
            </a:r>
          </a:p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Similar formulas up to any order!</a:t>
            </a:r>
            <a:endParaRPr kumimoji="1" lang="ja-JP" altLang="en-US" sz="2400" dirty="0"/>
          </a:p>
        </p:txBody>
      </p:sp>
      <p:sp>
        <p:nvSpPr>
          <p:cNvPr id="35" name="左中かっこ 34"/>
          <p:cNvSpPr/>
          <p:nvPr/>
        </p:nvSpPr>
        <p:spPr>
          <a:xfrm>
            <a:off x="1187624" y="3370924"/>
            <a:ext cx="288032" cy="164225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3568" y="3975447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416191" y="1916832"/>
            <a:ext cx="6984776" cy="504056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左右矢印 32"/>
          <p:cNvSpPr/>
          <p:nvPr/>
        </p:nvSpPr>
        <p:spPr>
          <a:xfrm>
            <a:off x="6635666" y="2492896"/>
            <a:ext cx="1557389" cy="432048"/>
          </a:xfrm>
          <a:prstGeom prst="left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807308" y="1412776"/>
            <a:ext cx="3593659" cy="504056"/>
          </a:xfrm>
          <a:prstGeom prst="rect">
            <a:avLst/>
          </a:prstGeom>
          <a:solidFill>
            <a:srgbClr val="2D2D8A">
              <a:lumMod val="20000"/>
              <a:lumOff val="80000"/>
              <a:alpha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59" y="2005814"/>
            <a:ext cx="559686" cy="326091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>
            <a:off x="416191" y="1412776"/>
            <a:ext cx="3816424" cy="504056"/>
          </a:xfrm>
          <a:prstGeom prst="rect">
            <a:avLst/>
          </a:prstGeom>
          <a:solidFill>
            <a:srgbClr val="F09494">
              <a:alpha val="69804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N_p&#10;\end{align*}&lt;/body&gt;&#10;  &lt;fcolor&gt;FF000000&lt;/fcolor&gt;&#10;  &lt;bcolor&gt;FFFFFFFF&lt;/bcolor&gt;&#10;  &lt;transparent&gt;True&lt;/transparent&gt;&#10;  &lt;resolution&gt;1800&lt;/resolution&gt;&#10;  &lt;imageh&gt;242&lt;/imageh&gt;&#10;  &lt;imagew&gt;28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76" y="1501758"/>
            <a:ext cx="449944" cy="379394"/>
          </a:xfrm>
          <a:prstGeom prst="rect">
            <a:avLst/>
          </a:prstGeom>
        </p:spPr>
      </p:pic>
      <p:sp>
        <p:nvSpPr>
          <p:cNvPr id="40" name="左右矢印 39"/>
          <p:cNvSpPr/>
          <p:nvPr/>
        </p:nvSpPr>
        <p:spPr>
          <a:xfrm>
            <a:off x="3512535" y="908720"/>
            <a:ext cx="1008112" cy="432048"/>
          </a:xfrm>
          <a:prstGeom prst="leftRightArrow">
            <a:avLst/>
          </a:prstGeom>
          <a:solidFill>
            <a:srgbClr val="F09494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9&lt;/imageh&gt;&#10;  &lt;imagew&gt;30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38314"/>
            <a:ext cx="478163" cy="327659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)^2 \rangle&#10;\end{align*}&lt;/body&gt;&#10;  &lt;fcolor&gt;FF000000&lt;/fcolor&gt;&#10;  &lt;bcolor&gt;FFFFFFFF&lt;/bcolor&gt;&#10;  &lt;transparent&gt;True&lt;/transparent&gt;&#10;  &lt;resolution&gt;1800&lt;/resolution&gt;&#10;  &lt;imageh&gt;291&lt;/imageh&gt;&#10;  &lt;imagew&gt;877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55" y="836712"/>
            <a:ext cx="1221693" cy="405373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N})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922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83" y="2029445"/>
            <a:ext cx="1284380" cy="3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23528" y="980728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37707" cy="584775"/>
          </a:xfrm>
        </p:spPr>
        <p:txBody>
          <a:bodyPr/>
          <a:lstStyle/>
          <a:p>
            <a:r>
              <a:rPr kumimoji="1" lang="en-US" altLang="ja-JP" dirty="0" smtClean="0"/>
              <a:t>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&amp;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Fluctuations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3 \rangle&#10;=&amp;amp; \frac18 \langle (\delta N_{\rm B}^{\rm (net)})^3 \rangle&#10;+ \frac38 \langle \delta N_{\rm B}^{\rm (net)} \delta N_{\rm B}^{\rm (tot)} \rangle,&#10;\\&#10;\langle (\delta N_p^{\rm (net)})^4 \rangle_c&#10;=&amp;amp; \frac1{16} \langle (\delta N_{\rm B}^{\rm (net)})^4 \rangle_c&#10;+ \frac38 \langle (\delta N_{\rm B}^{\rm (net)})^2 \delta N_{\rm B}^{\rm (tot)} \rangle&#10;\nonumber \\&#10;&amp;amp;&#10;+ \frac3{16} \langle (\delta N_{\rm B}^{\rm (tot)})^2 \rangle&#10;- \frac18 \langle N_{\rm B}^{\rm (tot)} \rangle,&#10;\end{align*}&lt;/body&gt;&#10;  &lt;fcolor&gt;FF000000&lt;/fcolor&gt;&#10;  &lt;bcolor&gt;FFFFFFFF&lt;/bcolor&gt;&#10;  &lt;transparent&gt;True&lt;/transparent&gt;&#10;  &lt;resolution&gt;1800&lt;/resolution&gt;&#10;  &lt;imageh&gt;1708&lt;/imageh&gt;&#10;  &lt;imagew&gt;585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58766"/>
            <a:ext cx="6480720" cy="189182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B}^{\rm (net)})^3 \rangle&#10;=&amp;amp; 8 \langle (\delta N_p^{\rm (net)})^3 \rangle&#10;-12 \langle \delta N_p^{\rm (net)} \delta N_p^{\rm (tot)} \rangle&#10;\nonumber \\&#10;&amp;amp;+6 \langle N_p^{\rm (net)} \rangle ,&#10;\\&#10;\langle (\delta N_{\rm B}^{\rm (net)})^4 \rangle_c&#10;=&amp;amp; 16 \langle (\delta N_p^{\rm (net)})^4 \rangle_c&#10;-48 \langle (\delta N_p^{\rm (net)})^2 \delta N_p^{\rm (tot)} \rangle&#10;\nonumber \\&#10;&amp;amp;&#10;+ 48 \langle (\delta N_p^{\rm (net)})^2 \rangle&#10;+ 12 \langle (\delta N_p^{\rm (tot)})^2 \rangle&#10;- 26 \langle N_p^{\rm (tot)} \rangle ,&#10;\end{align*}&lt;/body&gt;&#10;  &lt;fcolor&gt;FF000000&lt;/fcolor&gt;&#10;  &lt;bcolor&gt;FFFFFFFF&lt;/bcolor&gt;&#10;  &lt;transparent&gt;True&lt;/transparent&gt;&#10;  &lt;resolution&gt;1800&lt;/resolution&gt;&#10;  &lt;imageh&gt;1701&lt;/imageh&gt;&#10;  &lt;imagew&gt;6742&lt;/imagew&gt;&#10;  &lt;scale&gt;50&lt;/scale&gt;&#10;  &lt;cursor&gt;5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09120"/>
            <a:ext cx="7416824" cy="187125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N_{\rm B} \to N_p&#10;\end{align*}&lt;/body&gt;&#10;  &lt;fcolor&gt;FF000000&lt;/fcolor&gt;&#10;  &lt;bcolor&gt;FFFFFFFF&lt;/bcolor&gt;&#10;  &lt;transparent&gt;True&lt;/transparent&gt;&#10;  &lt;resolution&gt;1800&lt;/resolution&gt;&#10;  &lt;imageh&gt;242&lt;/imageh&gt;&#10;  &lt;imagew&gt;1026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1124744"/>
            <a:ext cx="1292771" cy="304923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323528" y="3717032"/>
            <a:ext cx="172819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N_p \to N_{\rm B}&#10;\end{align*}&lt;/body&gt;&#10;  &lt;fcolor&gt;FF000000&lt;/fcolor&gt;&#10;  &lt;bcolor&gt;FFFFFFFF&lt;/bcolor&gt;&#10;  &lt;transparent&gt;True&lt;/transparent&gt;&#10;  &lt;resolution&gt;1800&lt;/resolution&gt;&#10;  &lt;imageh&gt;242&lt;/imageh&gt;&#10;  &lt;imagew&gt;101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1048"/>
            <a:ext cx="1283951" cy="30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246168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Difference btw Baryon and Proton Numbers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342494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298272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deviates from the equilibrium value.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29827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831945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(2) Boltzmann (Poisson) distribution for </a:t>
            </a:r>
            <a:endParaRPr kumimoji="1" lang="ja-JP" altLang="en-US" sz="2400" dirty="0"/>
          </a:p>
        </p:txBody>
      </p:sp>
      <p:sp>
        <p:nvSpPr>
          <p:cNvPr id="26" name="角丸四角形 25"/>
          <p:cNvSpPr/>
          <p:nvPr/>
        </p:nvSpPr>
        <p:spPr>
          <a:xfrm>
            <a:off x="251521" y="1196752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75961"/>
            <a:ext cx="1041987" cy="26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5940152" y="2751311"/>
            <a:ext cx="2448272" cy="2160240"/>
          </a:xfrm>
          <a:prstGeom prst="roundRect">
            <a:avLst>
              <a:gd name="adj" fmla="val 7247"/>
            </a:avLst>
          </a:prstGeom>
          <a:solidFill>
            <a:srgbClr val="FF9900">
              <a:alpha val="1961"/>
            </a:srgb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923928" y="2751311"/>
            <a:ext cx="1800200" cy="2160240"/>
          </a:xfrm>
          <a:prstGeom prst="roundRect">
            <a:avLst>
              <a:gd name="adj" fmla="val 7366"/>
            </a:avLst>
          </a:prstGeom>
          <a:solidFill>
            <a:srgbClr val="008000">
              <a:alpha val="1961"/>
            </a:srgbClr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223726" cy="584775"/>
          </a:xfrm>
        </p:spPr>
        <p:txBody>
          <a:bodyPr/>
          <a:lstStyle/>
          <a:p>
            <a:r>
              <a:rPr lang="en-US" altLang="ja-JP" dirty="0"/>
              <a:t> Difference btw Baryon and Proton Numbers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N_B^{\rm (net)} = N_B-N_{\bar B}&#10;\end{align*}&lt;/body&gt;&#10;  &lt;fcolor&gt;FF000000&lt;/fcolor&gt;&#10;  &lt;bcolor&gt;FFFFFFFF&lt;/bcolor&gt;&#10;  &lt;transparent&gt;True&lt;/transparent&gt;&#10;  &lt;resolution&gt;1800&lt;/resolution&gt;&#10;  &lt;imageh&gt;333&lt;/imageh&gt;&#10;  &lt;imagew&gt;2016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0" y="1342494"/>
            <a:ext cx="2427536" cy="4009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51877" y="1298272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deviates from the equilibrium value.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29827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(1)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831945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(2) Boltzmann (Poisson) distribution for </a:t>
            </a:r>
            <a:endParaRPr kumimoji="1" lang="ja-JP" altLang="en-US" sz="2400" dirty="0"/>
          </a:p>
        </p:txBody>
      </p:sp>
      <p:sp>
        <p:nvSpPr>
          <p:cNvPr id="26" name="角丸四角形 25"/>
          <p:cNvSpPr/>
          <p:nvPr/>
        </p:nvSpPr>
        <p:spPr>
          <a:xfrm>
            <a:off x="251521" y="1196752"/>
            <a:ext cx="8014870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中かっこ 26"/>
          <p:cNvSpPr/>
          <p:nvPr/>
        </p:nvSpPr>
        <p:spPr>
          <a:xfrm>
            <a:off x="1477961" y="2895327"/>
            <a:ext cx="360040" cy="1800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683568" y="3543399"/>
            <a:ext cx="72238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8024" y="5589240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free gas</a:t>
            </a:r>
            <a:endParaRPr kumimoji="1" lang="ja-JP" altLang="en-US" sz="2000" dirty="0"/>
          </a:p>
        </p:txBody>
      </p:sp>
      <p:sp>
        <p:nvSpPr>
          <p:cNvPr id="18" name="角丸四角形 17"/>
          <p:cNvSpPr/>
          <p:nvPr/>
        </p:nvSpPr>
        <p:spPr>
          <a:xfrm>
            <a:off x="4788024" y="5532193"/>
            <a:ext cx="3840636" cy="10651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25310" y="4911551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50"/>
                </a:solidFill>
              </a:rPr>
              <a:t>genuine info.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38385" y="4911551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9900"/>
                </a:solidFill>
              </a:rPr>
              <a:t>noise</a:t>
            </a:r>
            <a:endParaRPr kumimoji="1" lang="ja-JP" altLang="en-US" sz="2400" dirty="0">
              <a:solidFill>
                <a:srgbClr val="FF9900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n \rangle_c&#10;=&#10;\langle (\delta N_{\rm N}^{\rm (net)})^n \rangle_c &#10;\end{align*}&lt;/body&gt;&#10;  &lt;fcolor&gt;FF000000&lt;/fcolor&gt;&#10;  &lt;bcolor&gt;FFFFFFFF&lt;/bcolor&gt;&#10;  &lt;transparent&gt;True&lt;/transparent&gt;&#10;  &lt;resolution&gt;1800&lt;/resolution&gt;&#10;  &lt;imageh&gt;356&lt;/imageh&gt;&#10;  &lt;imagew&gt;3262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6072257"/>
            <a:ext cx="3491797" cy="38107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N_B, N_{\bar B}.&#10;\end{align*}&lt;/body&gt;&#10;  &lt;fcolor&gt;FF000000&lt;/fcolor&gt;&#10;  &lt;bcolor&gt;FFFFFFFF&lt;/bcolor&gt;&#10;  &lt;transparent&gt;True&lt;/transparent&gt;&#10;  &lt;resolution&gt;1800&lt;/resolution&gt;&#10;  &lt;imageh&gt;229&lt;/imageh&gt;&#10;  &lt;imagew&gt;89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75961"/>
            <a:ext cx="1041987" cy="26750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\langle (\delta N_p^{\rm (net)})^2 \rangle&#10;=&amp;amp; \frac12 \langle (\delta N_{\rm B}^{\rm (net)})^2 \rangle&#10;+\frac12 \langle (\delta N_{\rm B}^{\rm (net)})^2 \rangle_{\rm free}&#10;\\&#10;2\langle (\delta N_p^{\rm (net)})^3 \rangle&#10;=&amp;amp; \frac14 \langle (\delta N_{\rm B}^{\rm (net)})^3 \rangle&#10;+\frac34 \langle (\delta N_{\rm B}^{\rm (net)})^3 \rangle_{\rm free}&#10;\\&#10;2\langle (\delta N_p^{\rm (net)})^4 \rangle_c&#10;=&amp;amp; \frac18 \langle (\delta N_{\rm B}^{\rm (net)})^4 \rangle_c&#10;+\cdots&#10;\end{align*}&lt;/body&gt;&#10;  &lt;fcolor&gt;FF000000&lt;/fcolor&gt;&#10;  &lt;bcolor&gt;FFFFFFFF&lt;/bcolor&gt;&#10;  &lt;transparent&gt;True&lt;/transparent&gt;&#10;  &lt;resolution&gt;1800&lt;/resolution&gt;&#10;  &lt;imageh&gt;1708&lt;/imageh&gt;&#10;  &lt;imagew&gt;5332&lt;/imagew&gt;&#10;  &lt;scale&gt;50&lt;/scale&gt;&#10;  &lt;cursor&gt;48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7" y="2823319"/>
            <a:ext cx="6050702" cy="19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7095019" y="150452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7092280" y="2729412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092280" y="3720891"/>
            <a:ext cx="285293" cy="25841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092280" y="193357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7092280" y="3153847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7092280" y="4140060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7092280" y="4666015"/>
            <a:ext cx="285293" cy="25841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578224" cy="584775"/>
          </a:xfrm>
        </p:spPr>
        <p:txBody>
          <a:bodyPr/>
          <a:lstStyle/>
          <a:p>
            <a:r>
              <a:rPr kumimoji="1" lang="en-US" altLang="ja-JP" dirty="0" smtClean="0"/>
              <a:t> Strange Baryons  </a:t>
            </a:r>
            <a:endParaRPr kumimoji="1" lang="ja-JP" altLang="en-US" dirty="0"/>
          </a:p>
        </p:txBody>
      </p:sp>
      <p:cxnSp>
        <p:nvCxnSpPr>
          <p:cNvPr id="6" name="カギ線コネクタ 5"/>
          <p:cNvCxnSpPr/>
          <p:nvPr/>
        </p:nvCxnSpPr>
        <p:spPr>
          <a:xfrm flipV="1">
            <a:off x="5916731" y="1636417"/>
            <a:ext cx="1073034" cy="18906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483099"/>
            <a:ext cx="929616" cy="25516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1875784"/>
            <a:ext cx="883456" cy="307734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05" y="1711366"/>
            <a:ext cx="201310" cy="228236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igm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01" y="2922990"/>
            <a:ext cx="393644" cy="270549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m_\Lambda \simeq 1116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2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1933575" cy="26352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22" y="2624033"/>
            <a:ext cx="870634" cy="34235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3099965"/>
            <a:ext cx="947567" cy="297476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1507554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1932519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52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1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32" y="2725901"/>
            <a:ext cx="552641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48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6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21" y="3150866"/>
            <a:ext cx="559052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m_\Sigma \simeq 1190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3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94632"/>
            <a:ext cx="1939925" cy="263525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Sigm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5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11400"/>
            <a:ext cx="329533" cy="28080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Sigma^-&#10;\end{align*}&lt;/body&gt;&#10;  &lt;fcolor&gt;FF000000&lt;/fcolor&gt;&#10;  &lt;bcolor&gt;FFFFFFFF&lt;/bcolor&gt;&#10;  &lt;transparent&gt;True&lt;/transparent&gt;&#10;  &lt;resolution&gt;1800&lt;/resolution&gt;&#10;  &lt;imageh&gt;170&lt;/imageh&gt;&#10;  &lt;imagew&gt;30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29" y="4723190"/>
            <a:ext cx="388516" cy="217978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9" y="3695376"/>
            <a:ext cx="929616" cy="255163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81" y="4100940"/>
            <a:ext cx="883456" cy="307734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50" y="3719831"/>
            <a:ext cx="553923" cy="2577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68" y="4144796"/>
            <a:ext cx="555205" cy="257727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08" y="4690609"/>
            <a:ext cx="941156" cy="220543"/>
          </a:xfrm>
          <a:prstGeom prst="rect">
            <a:avLst/>
          </a:prstGeom>
        </p:spPr>
      </p:pic>
      <p:cxnSp>
        <p:nvCxnSpPr>
          <p:cNvPr id="29" name="カギ線コネクタ 28"/>
          <p:cNvCxnSpPr/>
          <p:nvPr/>
        </p:nvCxnSpPr>
        <p:spPr>
          <a:xfrm>
            <a:off x="5913188" y="1901542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/>
          <p:nvPr/>
        </p:nvCxnSpPr>
        <p:spPr>
          <a:xfrm flipV="1">
            <a:off x="5913188" y="2891436"/>
            <a:ext cx="1076577" cy="16682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/>
          <p:nvPr/>
        </p:nvCxnSpPr>
        <p:spPr>
          <a:xfrm>
            <a:off x="5913188" y="3156561"/>
            <a:ext cx="1076577" cy="15984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カギ線コネクタ 38"/>
          <p:cNvCxnSpPr/>
          <p:nvPr/>
        </p:nvCxnSpPr>
        <p:spPr>
          <a:xfrm flipV="1">
            <a:off x="6486676" y="3839392"/>
            <a:ext cx="465314" cy="13816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/>
          <p:nvPr/>
        </p:nvCxnSpPr>
        <p:spPr>
          <a:xfrm>
            <a:off x="6486676" y="4113819"/>
            <a:ext cx="465314" cy="15053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30719"/>
            <a:ext cx="288032" cy="326557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27908" y="1916832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539552" y="3501008"/>
            <a:ext cx="613466" cy="579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70&lt;/imageh&gt;&#10;  &lt;imagew&gt;151&lt;/imagew&gt;&#10;  &lt;scale&gt;50&lt;/scale&gt;&#10;  &lt;cursor&gt;3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2" y="3614895"/>
            <a:ext cx="277024" cy="311880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91" y="3937685"/>
            <a:ext cx="201310" cy="228236"/>
          </a:xfrm>
          <a:prstGeom prst="rect">
            <a:avLst/>
          </a:prstGeom>
        </p:spPr>
      </p:pic>
      <p:cxnSp>
        <p:nvCxnSpPr>
          <p:cNvPr id="61" name="直線矢印コネクタ 60"/>
          <p:cNvCxnSpPr/>
          <p:nvPr/>
        </p:nvCxnSpPr>
        <p:spPr>
          <a:xfrm>
            <a:off x="5907710" y="4051803"/>
            <a:ext cx="2899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5916731" y="4795198"/>
            <a:ext cx="10010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p:n\simeq 1.6:1&#10;\end{align*}&lt;/body&gt;&#10;  &lt;fcolor&gt;FF000000&lt;/fcolor&gt;&#10;  &lt;bcolor&gt;FFFFFFFF&lt;/bcolor&gt;&#10;  &lt;transparent&gt;True&lt;/transparent&gt;&#10;  &lt;resolution&gt;1800&lt;/resolution&gt;&#10;  &lt;imageh&gt;214&lt;/imageh&gt;&#10;  &lt;imagew&gt;145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87358"/>
            <a:ext cx="2589187" cy="381602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p:n\simeq 1:1.8&#10;\end{align*}&lt;/body&gt;&#10;  &lt;fcolor&gt;FF000000&lt;/fcolor&gt;&#10;  &lt;bcolor&gt;FFFFFFFF&lt;/bcolor&gt;&#10;  &lt;transparent&gt;True&lt;/transparent&gt;&#10;  &lt;resolution&gt;1800&lt;/resolution&gt;&#10;  &lt;imageh&gt;214&lt;/imageh&gt;&#10;  &lt;imagew&gt;146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71534"/>
            <a:ext cx="2607019" cy="381602"/>
          </a:xfrm>
          <a:prstGeom prst="rect">
            <a:avLst/>
          </a:prstGeom>
        </p:spPr>
      </p:pic>
      <p:sp>
        <p:nvSpPr>
          <p:cNvPr id="69" name="右矢印 68"/>
          <p:cNvSpPr/>
          <p:nvPr/>
        </p:nvSpPr>
        <p:spPr>
          <a:xfrm>
            <a:off x="972236" y="2720729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右矢印 69"/>
          <p:cNvSpPr/>
          <p:nvPr/>
        </p:nvSpPr>
        <p:spPr>
          <a:xfrm>
            <a:off x="971600" y="4271534"/>
            <a:ext cx="503420" cy="38160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 70"/>
          <p:cNvSpPr/>
          <p:nvPr/>
        </p:nvSpPr>
        <p:spPr>
          <a:xfrm>
            <a:off x="5153542" y="1154361"/>
            <a:ext cx="3882954" cy="4074839"/>
          </a:xfrm>
          <a:prstGeom prst="roundRect">
            <a:avLst>
              <a:gd name="adj" fmla="val 67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76056" y="951111"/>
            <a:ext cx="21531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Decay modes:</a:t>
            </a:r>
            <a:endParaRPr kumimoji="1" lang="ja-JP" altLang="en-US" sz="2400" dirty="0"/>
          </a:p>
        </p:txBody>
      </p:sp>
      <p:sp>
        <p:nvSpPr>
          <p:cNvPr id="81" name="正方形/長方形 80"/>
          <p:cNvSpPr/>
          <p:nvPr/>
        </p:nvSpPr>
        <p:spPr>
          <a:xfrm>
            <a:off x="2195736" y="2636912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2195737" y="4209279"/>
            <a:ext cx="360040" cy="43636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593914" y="2636912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1594964" y="4212576"/>
            <a:ext cx="325619" cy="4363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98812" y="1045889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Decay Rates:</a:t>
            </a:r>
            <a:endParaRPr kumimoji="1" lang="ja-JP" altLang="en-US" sz="28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95536" y="5589240"/>
            <a:ext cx="8178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Regarding these ratios even, </a:t>
            </a:r>
            <a:r>
              <a:rPr lang="en-US" altLang="ja-JP" sz="2400" dirty="0" smtClean="0"/>
              <a:t>protons from these decays</a:t>
            </a:r>
          </a:p>
          <a:p>
            <a:r>
              <a:rPr lang="en-US" altLang="ja-JP" sz="2400" dirty="0" smtClean="0"/>
              <a:t>is incorporated into the binomial distribution. Then, </a:t>
            </a:r>
            <a:r>
              <a:rPr lang="en-US" altLang="ja-JP" sz="2400" i="1" dirty="0" smtClean="0"/>
              <a:t>N</a:t>
            </a:r>
            <a:r>
              <a:rPr lang="en-US" altLang="ja-JP" sz="2400" baseline="-25000" dirty="0" smtClean="0"/>
              <a:t>N</a:t>
            </a:r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i="1" dirty="0" smtClean="0">
                <a:sym typeface="Wingdings" pitchFamily="2" charset="2"/>
              </a:rPr>
              <a:t>N</a:t>
            </a:r>
            <a:r>
              <a:rPr lang="en-US" altLang="ja-JP" sz="2400" baseline="-25000" dirty="0" smtClean="0">
                <a:sym typeface="Wingdings" pitchFamily="2" charset="2"/>
              </a:rPr>
              <a:t>B</a:t>
            </a:r>
            <a:endParaRPr kumimoji="1" lang="ja-JP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5439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38080" y="947207"/>
            <a:ext cx="1474771" cy="106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664385" y="188640"/>
            <a:ext cx="2664296" cy="259228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0"/>
                </a:srgbClr>
              </a:gs>
              <a:gs pos="50000">
                <a:srgbClr val="FFC000">
                  <a:alpha val="19000"/>
                </a:srgbClr>
              </a:gs>
              <a:gs pos="100000">
                <a:srgbClr val="FFC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67544" y="4097822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Measurement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395536" y="1543406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1979712" y="1543406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27584" y="2225614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24447" y="2225614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996533" y="2225614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20490" y="2225614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259632" y="2225614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935093" y="2225614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250245" y="2225614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827584" y="1721558"/>
            <a:ext cx="913362" cy="105937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2120490" y="1649550"/>
            <a:ext cx="1008159" cy="1240023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1935093" y="2297622"/>
            <a:ext cx="691690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1357478" y="2153606"/>
            <a:ext cx="190186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爆発 1 37"/>
          <p:cNvSpPr/>
          <p:nvPr/>
        </p:nvSpPr>
        <p:spPr>
          <a:xfrm>
            <a:off x="1256442" y="2045594"/>
            <a:ext cx="216024" cy="216024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爆発 2 43"/>
          <p:cNvSpPr/>
          <p:nvPr/>
        </p:nvSpPr>
        <p:spPr>
          <a:xfrm>
            <a:off x="2518771" y="2153606"/>
            <a:ext cx="216024" cy="216024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吹き出し 44"/>
          <p:cNvSpPr/>
          <p:nvPr/>
        </p:nvSpPr>
        <p:spPr>
          <a:xfrm>
            <a:off x="107504" y="1408694"/>
            <a:ext cx="1315718" cy="436130"/>
          </a:xfrm>
          <a:prstGeom prst="wedgeRectCallout">
            <a:avLst>
              <a:gd name="adj1" fmla="val 35898"/>
              <a:gd name="adj2" fmla="val 9848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C000"/>
                </a:solidFill>
              </a:rPr>
              <a:t>detector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64385" y="188640"/>
            <a:ext cx="2664296" cy="65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11034" cy="584775"/>
          </a:xfrm>
        </p:spPr>
        <p:txBody>
          <a:bodyPr/>
          <a:lstStyle/>
          <a:p>
            <a:r>
              <a:rPr kumimoji="1" lang="en-US" altLang="ja-JP" dirty="0" smtClean="0"/>
              <a:t> Secondary Protons  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67944" y="1268760"/>
            <a:ext cx="497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20% of observed protons @ STAR 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714075" y="836712"/>
            <a:ext cx="429316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Secondary (knockout) protons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66" name="曲線コネクタ 65"/>
          <p:cNvCxnSpPr>
            <a:stCxn id="47" idx="1"/>
            <a:endCxn id="44" idx="3"/>
          </p:cNvCxnSpPr>
          <p:nvPr/>
        </p:nvCxnSpPr>
        <p:spPr>
          <a:xfrm rot="10800000" flipV="1">
            <a:off x="2734795" y="1067545"/>
            <a:ext cx="979280" cy="1152518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/>
          <p:cNvSpPr txBox="1"/>
          <p:nvPr/>
        </p:nvSpPr>
        <p:spPr>
          <a:xfrm>
            <a:off x="5652120" y="4235741"/>
            <a:ext cx="3488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STAR, PRC79,034909(2009)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1"/>
          <a:stretch/>
        </p:blipFill>
        <p:spPr bwMode="auto">
          <a:xfrm>
            <a:off x="4590255" y="1772816"/>
            <a:ext cx="3942185" cy="247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テキスト ボックス 81"/>
          <p:cNvSpPr txBox="1"/>
          <p:nvPr/>
        </p:nvSpPr>
        <p:spPr>
          <a:xfrm>
            <a:off x="7416316" y="3670968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dca</a:t>
            </a:r>
            <a:r>
              <a:rPr kumimoji="1" lang="en-US" altLang="ja-JP" sz="1600" dirty="0" smtClean="0"/>
              <a:t> [cm]</a:t>
            </a:r>
            <a:endParaRPr kumimoji="1" lang="ja-JP" altLang="en-US" sz="1600" dirty="0"/>
          </a:p>
        </p:txBody>
      </p:sp>
      <p:sp>
        <p:nvSpPr>
          <p:cNvPr id="90" name="正方形/長方形 89"/>
          <p:cNvSpPr/>
          <p:nvPr/>
        </p:nvSpPr>
        <p:spPr>
          <a:xfrm>
            <a:off x="5256647" y="1844823"/>
            <a:ext cx="950734" cy="2186643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6256" y="116632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MK+, in preparation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121944" y="188640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7350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8333" y="26064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4644008" y="2633171"/>
            <a:ext cx="504056" cy="34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28" y="2417147"/>
            <a:ext cx="3079564" cy="71152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08" y="764704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2415"/>
            <a:ext cx="4648123" cy="32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4860032" y="3645024"/>
            <a:ext cx="21275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333399"/>
                </a:solidFill>
                <a:latin typeface="Times New Roman" pitchFamily="18" charset="0"/>
              </a:rPr>
              <a:t>RBC-Bielefeld ’09</a:t>
            </a:r>
          </a:p>
        </p:txBody>
      </p:sp>
    </p:spTree>
    <p:extLst>
      <p:ext uri="{BB962C8B-B14F-4D97-AF65-F5344CB8AC3E}">
        <p14:creationId xmlns:p14="http://schemas.microsoft.com/office/powerpoint/2010/main" val="42184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238080" y="947207"/>
            <a:ext cx="1474771" cy="106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664385" y="188640"/>
            <a:ext cx="2664296" cy="2592288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0"/>
                </a:srgbClr>
              </a:gs>
              <a:gs pos="50000">
                <a:srgbClr val="FFC000">
                  <a:alpha val="19000"/>
                </a:srgbClr>
              </a:gs>
              <a:gs pos="100000">
                <a:srgbClr val="FFC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67544" y="4097822"/>
            <a:ext cx="302433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Measurement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395536" y="1543406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 flipV="1">
            <a:off x="1979712" y="1543406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27584" y="2225614"/>
            <a:ext cx="79208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1724447" y="2225614"/>
            <a:ext cx="110248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996533" y="2225614"/>
            <a:ext cx="507425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120490" y="2225614"/>
            <a:ext cx="766936" cy="17281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259632" y="2225614"/>
            <a:ext cx="464815" cy="170396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935093" y="2225614"/>
            <a:ext cx="185397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250245" y="2225614"/>
            <a:ext cx="925213" cy="1728192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827584" y="1721558"/>
            <a:ext cx="913362" cy="105937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2120490" y="1649550"/>
            <a:ext cx="1008159" cy="1240023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1935093" y="2297622"/>
            <a:ext cx="691690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1357478" y="2153606"/>
            <a:ext cx="190186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爆発 1 37"/>
          <p:cNvSpPr/>
          <p:nvPr/>
        </p:nvSpPr>
        <p:spPr>
          <a:xfrm>
            <a:off x="1256442" y="2045594"/>
            <a:ext cx="216024" cy="216024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爆発 2 43"/>
          <p:cNvSpPr/>
          <p:nvPr/>
        </p:nvSpPr>
        <p:spPr>
          <a:xfrm>
            <a:off x="2518771" y="2153606"/>
            <a:ext cx="216024" cy="216024"/>
          </a:xfrm>
          <a:prstGeom prst="irregularSeal2">
            <a:avLst/>
          </a:prstGeom>
          <a:solidFill>
            <a:srgbClr val="FF0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吹き出し 44"/>
          <p:cNvSpPr/>
          <p:nvPr/>
        </p:nvSpPr>
        <p:spPr>
          <a:xfrm>
            <a:off x="107504" y="1408694"/>
            <a:ext cx="1315718" cy="436130"/>
          </a:xfrm>
          <a:prstGeom prst="wedgeRectCallout">
            <a:avLst>
              <a:gd name="adj1" fmla="val 35898"/>
              <a:gd name="adj2" fmla="val 9848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FFC000"/>
                </a:solidFill>
              </a:rPr>
              <a:t>detector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64385" y="188640"/>
            <a:ext cx="2664296" cy="65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11034" cy="584775"/>
          </a:xfrm>
        </p:spPr>
        <p:txBody>
          <a:bodyPr/>
          <a:lstStyle/>
          <a:p>
            <a:r>
              <a:rPr kumimoji="1" lang="en-US" altLang="ja-JP" dirty="0" smtClean="0"/>
              <a:t> Secondary Protons  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67944" y="1268760"/>
            <a:ext cx="497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20% of observed protons @ STAR 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714075" y="836712"/>
            <a:ext cx="429316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Secondary (knockout) protons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03037" y="5157192"/>
            <a:ext cx="515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Their contribution can be eliminated!</a:t>
            </a:r>
            <a:endParaRPr kumimoji="1" lang="ja-JP" altLang="en-US" sz="2400" dirty="0"/>
          </a:p>
        </p:txBody>
      </p:sp>
      <p:cxnSp>
        <p:nvCxnSpPr>
          <p:cNvPr id="66" name="曲線コネクタ 65"/>
          <p:cNvCxnSpPr>
            <a:stCxn id="47" idx="1"/>
            <a:endCxn id="44" idx="3"/>
          </p:cNvCxnSpPr>
          <p:nvPr/>
        </p:nvCxnSpPr>
        <p:spPr>
          <a:xfrm rot="10800000" flipV="1">
            <a:off x="2734795" y="1067545"/>
            <a:ext cx="979280" cy="1152518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4816177" y="5733256"/>
            <a:ext cx="1195983" cy="43259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角丸四角形 67"/>
          <p:cNvSpPr/>
          <p:nvPr/>
        </p:nvSpPr>
        <p:spPr>
          <a:xfrm>
            <a:off x="107504" y="5157192"/>
            <a:ext cx="5976664" cy="122413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6372200" y="5229200"/>
            <a:ext cx="1356705" cy="533673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7080833" y="5229200"/>
            <a:ext cx="648072" cy="53367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7791214" y="5775647"/>
            <a:ext cx="669218" cy="53367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7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exp)})^2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126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40" y="6381328"/>
            <a:ext cx="1334558" cy="349250"/>
          </a:xfrm>
          <a:prstGeom prst="rect">
            <a:avLst/>
          </a:prstGeom>
        </p:spPr>
      </p:pic>
      <p:pic>
        <p:nvPicPr>
          <p:cNvPr id="79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exp)})^3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126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93" y="4869160"/>
            <a:ext cx="1334558" cy="3492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1"/>
          <a:stretch/>
        </p:blipFill>
        <p:spPr bwMode="auto">
          <a:xfrm>
            <a:off x="4590255" y="1772816"/>
            <a:ext cx="3942185" cy="247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テキスト ボックス 81"/>
          <p:cNvSpPr txBox="1"/>
          <p:nvPr/>
        </p:nvSpPr>
        <p:spPr>
          <a:xfrm>
            <a:off x="7416316" y="3670968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dca</a:t>
            </a:r>
            <a:r>
              <a:rPr kumimoji="1" lang="en-US" altLang="ja-JP" sz="1600" dirty="0" smtClean="0"/>
              <a:t> [cm]</a:t>
            </a:r>
            <a:endParaRPr kumimoji="1" lang="ja-JP" altLang="en-US" sz="1600" dirty="0"/>
          </a:p>
        </p:txBody>
      </p:sp>
      <p:sp>
        <p:nvSpPr>
          <p:cNvPr id="83" name="右矢印 82"/>
          <p:cNvSpPr/>
          <p:nvPr/>
        </p:nvSpPr>
        <p:spPr>
          <a:xfrm flipH="1">
            <a:off x="7020272" y="5301208"/>
            <a:ext cx="352552" cy="402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右矢印 85"/>
          <p:cNvSpPr/>
          <p:nvPr/>
        </p:nvSpPr>
        <p:spPr>
          <a:xfrm flipH="1">
            <a:off x="7747840" y="5834881"/>
            <a:ext cx="352552" cy="402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6372200" y="5775647"/>
            <a:ext cx="2088232" cy="533673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コネクタ 69"/>
          <p:cNvCxnSpPr/>
          <p:nvPr/>
        </p:nvCxnSpPr>
        <p:spPr>
          <a:xfrm>
            <a:off x="6372200" y="4869160"/>
            <a:ext cx="0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\langle N_p^{\rm (2nd)}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851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11" y="5377780"/>
            <a:ext cx="900642" cy="349250"/>
          </a:xfrm>
          <a:prstGeom prst="rect">
            <a:avLst/>
          </a:prstGeom>
          <a:solidFill>
            <a:srgbClr val="FF0000">
              <a:alpha val="15000"/>
            </a:srgbClr>
          </a:solidFill>
        </p:spPr>
      </p:pic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QGP)})^n \rangle_c&#10;= \langle (\delta N_p^{\rm (exp)})^n \rangle_c&#10;- \langle N_p^{\rm (2nd)} \rangle&#10;\end{align*}&lt;/body&gt;&#10;  &lt;fcolor&gt;FF000000&lt;/fcolor&gt;&#10;  &lt;bcolor&gt;FFFFFFFF&lt;/bcolor&gt;&#10;  &lt;transparent&gt;True&lt;/transparent&gt;&#10;  &lt;resolution&gt;1800&lt;/resolution&gt;&#10;  &lt;imageh&gt;330&lt;/imageh&gt;&#10;  &lt;imagew&gt;4513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1" y="5733256"/>
            <a:ext cx="5699839" cy="416784"/>
          </a:xfrm>
          <a:prstGeom prst="rect">
            <a:avLst/>
          </a:prstGeom>
        </p:spPr>
      </p:pic>
      <p:sp>
        <p:nvSpPr>
          <p:cNvPr id="90" name="正方形/長方形 89"/>
          <p:cNvSpPr/>
          <p:nvPr/>
        </p:nvSpPr>
        <p:spPr>
          <a:xfrm>
            <a:off x="5256647" y="1844823"/>
            <a:ext cx="950734" cy="2186643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652120" y="4235741"/>
            <a:ext cx="3488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STAR, PRC79,034909(2009)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876256" y="116632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MK+, in preparation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5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3" y="1071099"/>
            <a:ext cx="3911040" cy="26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610049" cy="584775"/>
          </a:xfrm>
        </p:spPr>
        <p:txBody>
          <a:bodyPr/>
          <a:lstStyle/>
          <a:p>
            <a:r>
              <a:rPr kumimoji="1" lang="en-US" altLang="ja-JP" dirty="0" smtClean="0"/>
              <a:t> Conserved Charges : Theoretical Advantage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908720"/>
            <a:ext cx="554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Definite definition for operators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511895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800" dirty="0" smtClean="0"/>
              <a:t>Simple thermodynamic relations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1556792"/>
            <a:ext cx="3853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as a </a:t>
            </a:r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calculable on any theory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246327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ex: on the lattice</a:t>
            </a:r>
            <a:endParaRPr kumimoji="1" lang="ja-JP" altLang="en-US" sz="2400" dirty="0"/>
          </a:p>
        </p:txBody>
      </p:sp>
      <p:sp>
        <p:nvSpPr>
          <p:cNvPr id="8" name="右矢印 7"/>
          <p:cNvSpPr/>
          <p:nvPr/>
        </p:nvSpPr>
        <p:spPr>
          <a:xfrm>
            <a:off x="4549392" y="2514248"/>
            <a:ext cx="720080" cy="41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2977"/>
            <a:ext cx="423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ja-JP" sz="2400" dirty="0" smtClean="0"/>
              <a:t>Intuitive </a:t>
            </a:r>
            <a:r>
              <a:rPr lang="en-US" altLang="ja-JP" sz="2400" dirty="0"/>
              <a:t>interpretation for </a:t>
            </a:r>
            <a:r>
              <a:rPr lang="en-US" altLang="ja-JP" sz="2400" dirty="0" smtClean="0"/>
              <a:t>the behaviors </a:t>
            </a:r>
            <a:r>
              <a:rPr lang="en-US" altLang="ja-JP" sz="2400" dirty="0"/>
              <a:t>of </a:t>
            </a:r>
            <a:r>
              <a:rPr lang="en-US" altLang="ja-JP" sz="2400" dirty="0" err="1"/>
              <a:t>cumulants</a:t>
            </a:r>
            <a:endParaRPr lang="en-US" altLang="ja-JP" sz="2400" dirty="0"/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7559" r="6668" b="7281"/>
          <a:stretch/>
        </p:blipFill>
        <p:spPr bwMode="auto">
          <a:xfrm>
            <a:off x="5580112" y="4182646"/>
            <a:ext cx="3437245" cy="225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c^n \rangle&#10;= \frac1{VT^{n-1}} \frac{ \partial^n \Omega }{\partial \mu_c^n }&#10;\end{align*}&lt;/body&gt;&#10;  &lt;fcolor&gt;FF000000&lt;/fcolor&gt;&#10;  &lt;bcolor&gt;FFFFFFFF&lt;/bcolor&gt;&#10;  &lt;transparent&gt;True&lt;/transparent&gt;&#10;  &lt;resolution&gt;1800&lt;/resolution&gt;&#10;  &lt;imageh&gt;580&lt;/imageh&gt;&#10;  &lt;imagew&gt;2303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1" y="4085725"/>
            <a:ext cx="3110777" cy="78343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3 \rangle&#10;= \frac1{VT^2} \frac{ \partial \langle \delta N_B^2 \rangle }{\partial \mu_B }&#10;\end{align*}&lt;/body&gt;&#10;  &lt;fcolor&gt;FF000000&lt;/fcolor&gt;&#10;  &lt;bcolor&gt;FFFFFFFF&lt;/bcolor&gt;&#10;  &lt;transparent&gt;True&lt;/transparent&gt;&#10;  &lt;resolution&gt;1800&lt;/resolution&gt;&#10;  &lt;imageh&gt;600&lt;/imageh&gt;&#10;  &lt;imagew&gt;2403&lt;/imagew&gt;&#10;  &lt;scale&gt;50&lt;/scale&gt;&#10;  &lt;cursor&gt;10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88" y="5930918"/>
            <a:ext cx="3245852" cy="8104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610309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17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47736" cy="584775"/>
          </a:xfrm>
        </p:spPr>
        <p:txBody>
          <a:bodyPr/>
          <a:lstStyle/>
          <a:p>
            <a:r>
              <a:rPr kumimoji="1" lang="en-US" altLang="ja-JP" dirty="0" smtClean="0"/>
              <a:t> Fluctuations of Conserved Charges  </a:t>
            </a:r>
            <a:endParaRPr kumimoji="1" lang="ja-JP" altLang="en-US" dirty="0"/>
          </a:p>
        </p:txBody>
      </p:sp>
      <p:sp>
        <p:nvSpPr>
          <p:cNvPr id="16" name="二等辺三角形 15"/>
          <p:cNvSpPr/>
          <p:nvPr/>
        </p:nvSpPr>
        <p:spPr>
          <a:xfrm flipV="1">
            <a:off x="1907634" y="1844824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11560" y="3573016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181994" y="1628800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808808" y="1988840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 flipV="1">
            <a:off x="846486" y="1972291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958876" y="1963916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53965" y="141049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60487" y="35638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24" name="フリーフォーム 23"/>
          <p:cNvSpPr/>
          <p:nvPr/>
        </p:nvSpPr>
        <p:spPr>
          <a:xfrm>
            <a:off x="944712" y="1844824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1910809" y="1772816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1478761" y="2264821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1808808" y="2389985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2766783" y="2230175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2467984" y="2412163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49750" y="886371"/>
            <a:ext cx="399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Under </a:t>
            </a:r>
            <a:r>
              <a:rPr kumimoji="1" lang="en-US" altLang="ja-JP" sz="2400" dirty="0" err="1" smtClean="0"/>
              <a:t>Bjorken</a:t>
            </a:r>
            <a:r>
              <a:rPr kumimoji="1" lang="en-US" altLang="ja-JP" sz="2400" dirty="0" smtClean="0"/>
              <a:t> expansion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5536" y="4581128"/>
            <a:ext cx="6708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V</a:t>
            </a:r>
            <a:r>
              <a:rPr kumimoji="1" lang="en-US" altLang="ja-JP" sz="2400" dirty="0" smtClean="0"/>
              <a:t>ariation of a conserved charge in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kumimoji="1" lang="en-US" altLang="ja-JP" sz="2400" dirty="0" smtClean="0"/>
              <a:t> is </a:t>
            </a:r>
            <a:r>
              <a:rPr kumimoji="1" lang="en-US" altLang="ja-JP" sz="2400" b="1" dirty="0" smtClean="0"/>
              <a:t>slow</a:t>
            </a:r>
            <a:r>
              <a:rPr kumimoji="1" lang="en-US" altLang="ja-JP" sz="2400" dirty="0" smtClean="0"/>
              <a:t>, since it is achieved only through diffusion.</a:t>
            </a:r>
            <a:endParaRPr kumimoji="1" lang="ja-JP" altLang="en-US" sz="2400" dirty="0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5124383" y="1916360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4933883" y="1916360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Oval 49"/>
          <p:cNvSpPr>
            <a:spLocks noChangeArrowheads="1"/>
          </p:cNvSpPr>
          <p:nvPr/>
        </p:nvSpPr>
        <p:spPr bwMode="auto">
          <a:xfrm>
            <a:off x="7742889" y="1916360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" name="AutoShape 50"/>
          <p:cNvSpPr>
            <a:spLocks noChangeArrowheads="1"/>
          </p:cNvSpPr>
          <p:nvPr/>
        </p:nvSpPr>
        <p:spPr bwMode="auto">
          <a:xfrm>
            <a:off x="4646545" y="2492424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 flipH="1">
            <a:off x="7955036" y="2492796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>
            <a:off x="5798673" y="1844352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>
            <a:off x="7236948" y="1844352"/>
            <a:ext cx="0" cy="2448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>
            <a:off x="5798673" y="4148633"/>
            <a:ext cx="143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6273336" y="256443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sz="24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6181261" y="3716833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47491" y="5546849"/>
            <a:ext cx="6296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</a:t>
            </a:r>
            <a:r>
              <a:rPr lang="en-US" altLang="ja-JP" sz="2400" dirty="0" smtClean="0"/>
              <a:t>rimordial values can survive until </a:t>
            </a:r>
            <a:r>
              <a:rPr lang="en-US" altLang="ja-JP" sz="2400" dirty="0" err="1" smtClean="0"/>
              <a:t>freezeout</a:t>
            </a:r>
            <a:r>
              <a:rPr lang="en-US" altLang="ja-JP" sz="2400" dirty="0" smtClean="0"/>
              <a:t>.</a:t>
            </a:r>
          </a:p>
          <a:p>
            <a:r>
              <a:rPr kumimoji="1" lang="en-US" altLang="ja-JP" sz="2400" dirty="0" smtClean="0"/>
              <a:t>The wider </a:t>
            </a:r>
            <a:r>
              <a:rPr kumimoji="1" lang="en-US" altLang="ja-JP" sz="2400" dirty="0" smtClean="0">
                <a:latin typeface="Symbol" pitchFamily="18" charset="2"/>
              </a:rPr>
              <a:t>D</a:t>
            </a:r>
            <a:r>
              <a:rPr kumimoji="1" lang="en-US" altLang="ja-JP" sz="2400" i="1" dirty="0" smtClean="0">
                <a:latin typeface="Symbol" pitchFamily="18" charset="2"/>
              </a:rPr>
              <a:t>h</a:t>
            </a:r>
            <a:r>
              <a:rPr kumimoji="1" lang="en-US" altLang="ja-JP" sz="2400" dirty="0" smtClean="0"/>
              <a:t>, more earlier fluctuation.</a:t>
            </a:r>
            <a:endParaRPr kumimoji="1" lang="ja-JP" altLang="en-US" sz="2400" dirty="0"/>
          </a:p>
        </p:txBody>
      </p:sp>
      <p:sp>
        <p:nvSpPr>
          <p:cNvPr id="4" name="右矢印 3"/>
          <p:cNvSpPr/>
          <p:nvPr/>
        </p:nvSpPr>
        <p:spPr>
          <a:xfrm>
            <a:off x="1377882" y="5690865"/>
            <a:ext cx="53404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55856" y="789309"/>
            <a:ext cx="3288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Heintz</a:t>
            </a:r>
            <a:r>
              <a:rPr lang="en-US" altLang="ja-JP" dirty="0" smtClean="0">
                <a:solidFill>
                  <a:schemeClr val="tx2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Jeon</a:t>
            </a:r>
            <a:r>
              <a:rPr kumimoji="1" lang="en-US" altLang="ja-JP" dirty="0" smtClean="0">
                <a:solidFill>
                  <a:schemeClr val="tx2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Shuryak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lang="en-US" altLang="ja-JP" dirty="0" smtClean="0">
                <a:solidFill>
                  <a:schemeClr val="tx2"/>
                </a:solidFill>
              </a:rPr>
              <a:t>, 2001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8799</TotalTime>
  <Words>1488</Words>
  <Application>Microsoft Office PowerPoint</Application>
  <PresentationFormat>画面に合わせる (4:3)</PresentationFormat>
  <Paragraphs>423</Paragraphs>
  <Slides>60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10</vt:i4>
      </vt:variant>
      <vt:variant>
        <vt:lpstr>スライド タイトル</vt:lpstr>
      </vt:variant>
      <vt:variant>
        <vt:i4>60</vt:i4>
      </vt:variant>
    </vt:vector>
  </HeadingPairs>
  <TitlesOfParts>
    <vt:vector size="70" baseType="lpstr"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Time Evolution of Non-Gaussianity in Heavy-Ion Collisions</vt:lpstr>
      <vt:lpstr> Beam-Energy Scan  </vt:lpstr>
      <vt:lpstr> Beam-Energy Scan  </vt:lpstr>
      <vt:lpstr> Fluctuations  </vt:lpstr>
      <vt:lpstr> Fluctuations  </vt:lpstr>
      <vt:lpstr> Fluctuations  </vt:lpstr>
      <vt:lpstr> Conserved Charges : Theoretical Advantage  </vt:lpstr>
      <vt:lpstr> Conserved Charges : Theoretical Advantage  </vt:lpstr>
      <vt:lpstr> Fluctuations of Conserved Charges  </vt:lpstr>
      <vt:lpstr> Charge Fluctuation @ LHC  </vt:lpstr>
      <vt:lpstr> Dh Dependence @ ALICE  </vt:lpstr>
      <vt:lpstr> Dh Dependence @ ALICE  </vt:lpstr>
      <vt:lpstr> &lt;dNB2&gt; and &lt; dNp2 &gt; @ LHC ?  </vt:lpstr>
      <vt:lpstr> &lt;dNQ4&gt; @ LHC ?  </vt:lpstr>
      <vt:lpstr> Hydrodynamic Fluctuations  </vt:lpstr>
      <vt:lpstr> Hydrodynamic Fluctuations  </vt:lpstr>
      <vt:lpstr> Fluctuation-Dissipation Relation  </vt:lpstr>
      <vt:lpstr> Dh Dependence  </vt:lpstr>
      <vt:lpstr> Dh Dependence  </vt:lpstr>
      <vt:lpstr> Non-Gaussian Stochastic Force ??  </vt:lpstr>
      <vt:lpstr> Caution!  </vt:lpstr>
      <vt:lpstr> Caution!  </vt:lpstr>
      <vt:lpstr> Thee “NON”s  </vt:lpstr>
      <vt:lpstr> Diffusion Master Equation  </vt:lpstr>
      <vt:lpstr> Diffusion Master Equation  </vt:lpstr>
      <vt:lpstr> Solution of DME  </vt:lpstr>
      <vt:lpstr> Solution of DME  </vt:lpstr>
      <vt:lpstr> Total Charge in Dh  </vt:lpstr>
      <vt:lpstr> Net Charge Number  </vt:lpstr>
      <vt:lpstr> Initial Condition at Hadronization  </vt:lpstr>
      <vt:lpstr> Dh Dependence at Freezeout  </vt:lpstr>
      <vt:lpstr> &lt;dNQ4&gt; @ LHC  </vt:lpstr>
      <vt:lpstr> Dh Dependence at Freezeout  </vt:lpstr>
      <vt:lpstr> Summary  </vt:lpstr>
      <vt:lpstr> Summary  </vt:lpstr>
      <vt:lpstr> Open Questions &amp; Future Work  </vt:lpstr>
      <vt:lpstr> Evolution of Fluctuations  </vt:lpstr>
      <vt:lpstr> Chemical Reaction 1  </vt:lpstr>
      <vt:lpstr> Chemical Reaction 2  </vt:lpstr>
      <vt:lpstr> Proton # Cumulants @ STAR-BES  </vt:lpstr>
      <vt:lpstr> Charge Fluctuations @ STAR-BES  </vt:lpstr>
      <vt:lpstr>PowerPoint プレゼンテーション</vt:lpstr>
      <vt:lpstr> Nucleon Isospin as Two Sides of a Coin   </vt:lpstr>
      <vt:lpstr> Nucleon Isospin as Two Sides of a Coin   </vt:lpstr>
      <vt:lpstr> Slot Machine Analogy  </vt:lpstr>
      <vt:lpstr> Extreme Examples  </vt:lpstr>
      <vt:lpstr> Reconstructing Total Coin Number  </vt:lpstr>
      <vt:lpstr> Nucleon Isospin in Hadronic Medium  </vt:lpstr>
      <vt:lpstr> D(1232)  </vt:lpstr>
      <vt:lpstr> D(1232)  </vt:lpstr>
      <vt:lpstr> D(1232)  </vt:lpstr>
      <vt:lpstr> Nucleons in Hadronic Phase  </vt:lpstr>
      <vt:lpstr> Probability Distribution                              </vt:lpstr>
      <vt:lpstr> Nucleon &amp; Proton Number Fluctuations  </vt:lpstr>
      <vt:lpstr> 3rd &amp; 4th Order Fluctuations  </vt:lpstr>
      <vt:lpstr> Difference btw Baryon and Proton Numbers</vt:lpstr>
      <vt:lpstr> Difference btw Baryon and Proton Numbers</vt:lpstr>
      <vt:lpstr> Strange Baryons  </vt:lpstr>
      <vt:lpstr> Secondary Protons  </vt:lpstr>
      <vt:lpstr> Secondary Protons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</cp:lastModifiedBy>
  <cp:revision>613</cp:revision>
  <dcterms:created xsi:type="dcterms:W3CDTF">2011-06-07T09:50:32Z</dcterms:created>
  <dcterms:modified xsi:type="dcterms:W3CDTF">2013-05-02T07:18:09Z</dcterms:modified>
</cp:coreProperties>
</file>