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66"/>
  </p:notesMasterIdLst>
  <p:sldIdLst>
    <p:sldId id="256" r:id="rId12"/>
    <p:sldId id="554" r:id="rId13"/>
    <p:sldId id="535" r:id="rId14"/>
    <p:sldId id="449" r:id="rId15"/>
    <p:sldId id="544" r:id="rId16"/>
    <p:sldId id="545" r:id="rId17"/>
    <p:sldId id="546" r:id="rId18"/>
    <p:sldId id="547" r:id="rId19"/>
    <p:sldId id="507" r:id="rId20"/>
    <p:sldId id="533" r:id="rId21"/>
    <p:sldId id="534" r:id="rId22"/>
    <p:sldId id="556" r:id="rId23"/>
    <p:sldId id="557" r:id="rId24"/>
    <p:sldId id="548" r:id="rId25"/>
    <p:sldId id="553" r:id="rId26"/>
    <p:sldId id="455" r:id="rId27"/>
    <p:sldId id="456" r:id="rId28"/>
    <p:sldId id="549" r:id="rId29"/>
    <p:sldId id="552" r:id="rId30"/>
    <p:sldId id="559" r:id="rId31"/>
    <p:sldId id="558" r:id="rId32"/>
    <p:sldId id="560" r:id="rId33"/>
    <p:sldId id="543" r:id="rId34"/>
    <p:sldId id="561" r:id="rId35"/>
    <p:sldId id="562" r:id="rId36"/>
    <p:sldId id="563" r:id="rId37"/>
    <p:sldId id="458" r:id="rId38"/>
    <p:sldId id="459" r:id="rId39"/>
    <p:sldId id="502" r:id="rId40"/>
    <p:sldId id="536" r:id="rId41"/>
    <p:sldId id="483" r:id="rId42"/>
    <p:sldId id="487" r:id="rId43"/>
    <p:sldId id="436" r:id="rId44"/>
    <p:sldId id="437" r:id="rId45"/>
    <p:sldId id="540" r:id="rId46"/>
    <p:sldId id="539" r:id="rId47"/>
    <p:sldId id="506" r:id="rId48"/>
    <p:sldId id="485" r:id="rId49"/>
    <p:sldId id="537" r:id="rId50"/>
    <p:sldId id="511" r:id="rId51"/>
    <p:sldId id="512" r:id="rId52"/>
    <p:sldId id="513" r:id="rId53"/>
    <p:sldId id="491" r:id="rId54"/>
    <p:sldId id="499" r:id="rId55"/>
    <p:sldId id="500" r:id="rId56"/>
    <p:sldId id="489" r:id="rId57"/>
    <p:sldId id="555" r:id="rId58"/>
    <p:sldId id="550" r:id="rId59"/>
    <p:sldId id="551" r:id="rId60"/>
    <p:sldId id="501" r:id="rId61"/>
    <p:sldId id="503" r:id="rId62"/>
    <p:sldId id="538" r:id="rId63"/>
    <p:sldId id="490" r:id="rId64"/>
    <p:sldId id="457" r:id="rId6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4BACC6"/>
    <a:srgbClr val="3333FF"/>
    <a:srgbClr val="FF0000"/>
    <a:srgbClr val="006600"/>
    <a:srgbClr val="0070C0"/>
    <a:srgbClr val="FA5D06"/>
    <a:srgbClr val="FF9900"/>
    <a:srgbClr val="CC3300"/>
    <a:srgbClr val="F0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88" autoAdjust="0"/>
  </p:normalViewPr>
  <p:slideViewPr>
    <p:cSldViewPr>
      <p:cViewPr varScale="1">
        <p:scale>
          <a:sx n="75" d="100"/>
          <a:sy n="75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2013/6/23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3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1.png"/><Relationship Id="rId7" Type="http://schemas.openxmlformats.org/officeDocument/2006/relationships/image" Target="../media/image4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4.png"/><Relationship Id="rId4" Type="http://schemas.openxmlformats.org/officeDocument/2006/relationships/image" Target="../media/image66.png"/><Relationship Id="rId9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8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2.png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8.png"/><Relationship Id="rId7" Type="http://schemas.openxmlformats.org/officeDocument/2006/relationships/image" Target="../media/image11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9.png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50410" y="3803556"/>
            <a:ext cx="2646878" cy="1569660"/>
          </a:xfrm>
        </p:spPr>
        <p:txBody>
          <a:bodyPr wrap="none">
            <a:spAutoFit/>
          </a:bodyPr>
          <a:lstStyle/>
          <a:p>
            <a:r>
              <a:rPr lang="ja-JP" altLang="en-US" sz="4800" dirty="0" smtClean="0">
                <a:solidFill>
                  <a:schemeClr val="tx1"/>
                </a:solidFill>
              </a:rPr>
              <a:t>北沢正清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r>
              <a:rPr lang="ja-JP" altLang="en-US" sz="4000" dirty="0" smtClean="0">
                <a:solidFill>
                  <a:schemeClr val="tx1"/>
                </a:solidFill>
              </a:rPr>
              <a:t>（</a:t>
            </a:r>
            <a:r>
              <a:rPr lang="ja-JP" altLang="en-US" sz="4000" dirty="0">
                <a:solidFill>
                  <a:schemeClr val="tx1"/>
                </a:solidFill>
              </a:rPr>
              <a:t>阪</a:t>
            </a:r>
            <a:r>
              <a:rPr lang="ja-JP" altLang="en-US" sz="4000" dirty="0" smtClean="0">
                <a:solidFill>
                  <a:schemeClr val="tx1"/>
                </a:solidFill>
              </a:rPr>
              <a:t>大理）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470025"/>
          </a:xfrm>
        </p:spPr>
        <p:txBody>
          <a:bodyPr>
            <a:noAutofit/>
          </a:bodyPr>
          <a:lstStyle/>
          <a:p>
            <a:r>
              <a:rPr lang="ja-JP" altLang="en-US" sz="6600" dirty="0" smtClean="0"/>
              <a:t>重イオン衝突実験と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6600" dirty="0" smtClean="0"/>
              <a:t>非ガウスゆらぎ</a:t>
            </a:r>
            <a:endParaRPr kumimoji="1" lang="ja-JP" altLang="en-US" sz="6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05112" y="5642084"/>
            <a:ext cx="5140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MK, </a:t>
            </a:r>
            <a:r>
              <a:rPr kumimoji="1" lang="en-US" altLang="ja-JP" sz="2800" dirty="0" err="1" smtClean="0"/>
              <a:t>Asakawa</a:t>
            </a:r>
            <a:r>
              <a:rPr kumimoji="1" lang="en-US" altLang="ja-JP" sz="2800" dirty="0" smtClean="0"/>
              <a:t>, Ono, in preparation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16163" y="6381328"/>
            <a:ext cx="353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松本研究会</a:t>
            </a:r>
            <a:r>
              <a:rPr kumimoji="1" lang="en-US" altLang="ja-JP" sz="2400" dirty="0" smtClean="0"/>
              <a:t>, 2013/Jun./22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6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42184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2051720" y="1052736"/>
            <a:ext cx="4968552" cy="17281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7849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Central Limit Theorem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9752" y="1897668"/>
            <a:ext cx="441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Large system </a:t>
            </a:r>
            <a:r>
              <a:rPr kumimoji="1" lang="en-US" altLang="ja-JP" sz="2800" dirty="0" smtClean="0">
                <a:sym typeface="Wingdings" pitchFamily="2" charset="2"/>
              </a:rPr>
              <a:t> Gaussian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38212" y="4077072"/>
            <a:ext cx="5907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H</a:t>
            </a:r>
            <a:r>
              <a:rPr kumimoji="1" lang="en-US" altLang="ja-JP" sz="2800" dirty="0" smtClean="0"/>
              <a:t>igher-order </a:t>
            </a:r>
            <a:r>
              <a:rPr kumimoji="1" lang="en-US" altLang="ja-JP" sz="2800" dirty="0" err="1" smtClean="0"/>
              <a:t>cumulants</a:t>
            </a:r>
            <a:r>
              <a:rPr kumimoji="1" lang="en-US" altLang="ja-JP" sz="2800" dirty="0" smtClean="0"/>
              <a:t> suppressed</a:t>
            </a:r>
            <a:endParaRPr lang="en-US" altLang="ja-JP" sz="2800" dirty="0" smtClean="0"/>
          </a:p>
          <a:p>
            <a:pPr algn="ctr"/>
            <a:r>
              <a:rPr lang="en-US" altLang="ja-JP" sz="2800" dirty="0" smtClean="0"/>
              <a:t>as system volume becomes larger</a:t>
            </a:r>
            <a:r>
              <a:rPr kumimoji="1" lang="en-US" altLang="ja-JP" sz="2800" dirty="0" smtClean="0"/>
              <a:t>?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1071900"/>
            <a:ext cx="1048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accent4">
                    <a:lumMod val="50000"/>
                  </a:schemeClr>
                </a:solidFill>
              </a:rPr>
              <a:t>CLT</a:t>
            </a:r>
            <a:endParaRPr kumimoji="1" lang="ja-JP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3612554" y="3068960"/>
            <a:ext cx="1814870" cy="5760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7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619672" y="1052736"/>
            <a:ext cx="5832648" cy="30963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7849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Central Limit Theorem 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34335" y="19888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:Gaussian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bar{n} = \frac N{\sqrt{V}}&#10;\end{align*}&lt;/body&gt;&#10;  &lt;fcolor&gt;FF000000&lt;/fcolor&gt;&#10;  &lt;bcolor&gt;FFFFFFFF&lt;/bcolor&gt;&#10;  &lt;transparent&gt;True&lt;/transparent&gt;&#10;  &lt;resolution&gt;1800&lt;/resolution&gt;&#10;  &lt;imageh&gt;570&lt;/imageh&gt;&#10;  &lt;imagew&gt;9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3" y="1844824"/>
            <a:ext cx="1277676" cy="79680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995936" y="1071900"/>
            <a:ext cx="1048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accent4">
                    <a:lumMod val="50000"/>
                  </a:schemeClr>
                </a:solidFill>
              </a:rPr>
              <a:t>CLT</a:t>
            </a:r>
            <a:endParaRPr kumimoji="1" lang="ja-JP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bar{n}^k \rangle_c}{\langle \bar{n}^2 \rangle_c} = \frac {\langle N^k \rangle_c}{\langle N^2 \rangle_c}V^{(2-k)/2}\to 0&#10;\end{align*}&lt;/body&gt;&#10;  &lt;fcolor&gt;FF000000&lt;/fcolor&gt;&#10;  &lt;bcolor&gt;FFFFFFFF&lt;/bcolor&gt;&#10;  &lt;transparent&gt;True&lt;/transparent&gt;&#10;  &lt;resolution&gt;1800&lt;/resolution&gt;&#10;  &lt;imageh&gt;612&lt;/imageh&gt;&#10;  &lt;imagew&gt;3072&lt;/imagew&gt;&#10;  &lt;scale&gt;50&lt;/scale&gt;&#10;  &lt;cursor&gt;1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9" y="2852936"/>
            <a:ext cx="4294332" cy="855513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k\ge 3&#10;\end{align*}&lt;/body&gt;&#10;  &lt;fcolor&gt;FF000000&lt;/fcolor&gt;&#10;  &lt;bcolor&gt;FFFFFFFF&lt;/bcolor&gt;&#10;  &lt;transparent&gt;True&lt;/transparent&gt;&#10;  &lt;resolution&gt;1800&lt;/resolution&gt;&#10;  &lt;imageh&gt;207&lt;/imageh&gt;&#10;  &lt;imagew&gt;57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01008"/>
            <a:ext cx="432048" cy="15690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207928" y="5262299"/>
            <a:ext cx="6892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           are nonzero.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Their experimental measurements are difficult.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1560" y="4797152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 a large system,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N^k \rangle_c&#10;\end{align*}&lt;/body&gt;&#10;  &lt;fcolor&gt;FF000000&lt;/fcolor&gt;&#10;  &lt;bcolor&gt;FFFFFFFF&lt;/bcolor&gt;&#10;  &lt;transparent&gt;True&lt;/transparent&gt;&#10;  &lt;resolution&gt;1800&lt;/resolution&gt;&#10;  &lt;imageh&gt;286&lt;/imageh&gt;&#10;  &lt;imagew&gt;60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57" y="5309729"/>
            <a:ext cx="720080" cy="3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9002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Charge Fluctuations @ STAR-BES  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6"/>
          <a:stretch/>
        </p:blipFill>
        <p:spPr bwMode="auto">
          <a:xfrm>
            <a:off x="1691680" y="836711"/>
            <a:ext cx="5688632" cy="45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3 \rangle }{ \langle \delta N_Q^2 \rangle }&#10;\end{align*}&lt;/body&gt;&#10;  &lt;fcolor&gt;FF000000&lt;/fcolor&gt;&#10;  &lt;bcolor&gt;FFFFFFFF&lt;/bcolor&gt;&#10;  &lt;transparent&gt;True&lt;/transparent&gt;&#10;  &lt;resolution&gt;1800&lt;/resolution&gt;&#10;  &lt;imageh&gt;684&lt;/imageh&gt;&#10;  &lt;imagew&gt;684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4562"/>
            <a:ext cx="948080" cy="948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4 \rangle_c }{ \langle \delta N_Q^2 \rangle }&#10;\end{align*}&lt;/body&gt;&#10;  &lt;fcolor&gt;FF000000&lt;/fcolor&gt;&#10;  &lt;bcolor&gt;FFFFFFFF&lt;/bcolor&gt;&#10;  &lt;transparent&gt;True&lt;/transparent&gt;&#10;  &lt;resolution&gt;1800&lt;/resolution&gt;&#10;  &lt;imageh&gt;686&lt;/imageh&gt;&#10;  &lt;imagew&gt;785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88825"/>
            <a:ext cx="1048466" cy="91623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" name="直線コネクタ 16"/>
          <p:cNvCxnSpPr/>
          <p:nvPr/>
        </p:nvCxnSpPr>
        <p:spPr>
          <a:xfrm>
            <a:off x="2915816" y="2361580"/>
            <a:ext cx="39604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240299" y="839663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STAR, QM2012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53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2" y="1340768"/>
            <a:ext cx="3384376" cy="2376264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   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at LHC energy!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4874669" y="4149080"/>
            <a:ext cx="3585763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58946" y="4221087"/>
            <a:ext cx="3302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LHC:</a:t>
            </a:r>
          </a:p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significant suppression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from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hadronic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value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95536" y="5703639"/>
            <a:ext cx="277031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</a:t>
            </a:r>
            <a:r>
              <a:rPr kumimoji="1" lang="en-US" altLang="ja-JP" sz="2400" dirty="0" err="1" smtClean="0"/>
              <a:t>acceptane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Dissipation of a Conserved Charge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1" y="1628799"/>
            <a:ext cx="4873474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28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84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045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0205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629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4885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7046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9206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630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886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6047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8207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0631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2887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5048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7208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632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1888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049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6209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633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1268760"/>
            <a:ext cx="781950" cy="25328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3933056"/>
            <a:ext cx="1039655" cy="234143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3724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981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8141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0301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2725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982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7142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9302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26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23983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6143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303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0727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2984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5144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7304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9728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1985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4145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6305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8729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51520" y="4330359"/>
            <a:ext cx="4873475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628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172926" y="506844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18100" y="45099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0205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1396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4885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704614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9206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22985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653772" y="468992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653772" y="490989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568710" y="438436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0631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2887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630828" y="467796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593466" y="439485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9632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41888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754730" y="475440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37960" y="444676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48633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418100" y="522942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904278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724134" y="522541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669560" y="536831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319670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14982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714244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408210" y="468214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2308310" y="520559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3983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2020278" y="502961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892746" y="439561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3198780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3298420" y="4878335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362738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4224522" y="484959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4239938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783302" y="440667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4616870" y="501744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3998414" y="506416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87296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1730988" y="1107371"/>
            <a:ext cx="9630" cy="50346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243156" y="1124744"/>
            <a:ext cx="4815" cy="50058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1740618" y="5842527"/>
            <a:ext cx="145816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995527"/>
            <a:ext cx="490615" cy="270063"/>
          </a:xfrm>
          <a:prstGeom prst="rect">
            <a:avLst/>
          </a:prstGeom>
        </p:spPr>
      </p:pic>
      <p:sp>
        <p:nvSpPr>
          <p:cNvPr id="125" name="正方形/長方形 124"/>
          <p:cNvSpPr/>
          <p:nvPr/>
        </p:nvSpPr>
        <p:spPr>
          <a:xfrm>
            <a:off x="1740618" y="1628799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740618" y="4335843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80" y="1329769"/>
            <a:ext cx="221192" cy="179917"/>
          </a:xfrm>
          <a:prstGeom prst="rect">
            <a:avLst/>
          </a:prstGeom>
        </p:spPr>
      </p:pic>
      <p:sp>
        <p:nvSpPr>
          <p:cNvPr id="130" name="下矢印 129"/>
          <p:cNvSpPr/>
          <p:nvPr/>
        </p:nvSpPr>
        <p:spPr>
          <a:xfrm>
            <a:off x="721087" y="3029720"/>
            <a:ext cx="826577" cy="78881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4" y="3286144"/>
            <a:ext cx="80433" cy="167217"/>
          </a:xfrm>
          <a:prstGeom prst="rect">
            <a:avLst/>
          </a:prstGeom>
        </p:spPr>
      </p:pic>
      <p:cxnSp>
        <p:nvCxnSpPr>
          <p:cNvPr id="100" name="直線矢印コネクタ 99"/>
          <p:cNvCxnSpPr/>
          <p:nvPr/>
        </p:nvCxnSpPr>
        <p:spPr>
          <a:xfrm>
            <a:off x="6458173" y="205977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V="1">
            <a:off x="6818213" y="1375698"/>
            <a:ext cx="0" cy="9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784225" cy="579967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7" y="2180549"/>
            <a:ext cx="346075" cy="190500"/>
          </a:xfrm>
          <a:prstGeom prst="rect">
            <a:avLst/>
          </a:prstGeom>
        </p:spPr>
      </p:pic>
      <p:cxnSp>
        <p:nvCxnSpPr>
          <p:cNvPr id="108" name="直線コネクタ 107"/>
          <p:cNvCxnSpPr/>
          <p:nvPr/>
        </p:nvCxnSpPr>
        <p:spPr>
          <a:xfrm>
            <a:off x="6818213" y="205977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Dissipation of a Conserved Charge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1" y="1628799"/>
            <a:ext cx="4873474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28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84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045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0205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629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4885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7046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9206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630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886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6047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8207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0631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2887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5048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7208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632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1888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049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6209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633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1268760"/>
            <a:ext cx="781950" cy="253287"/>
          </a:xfrm>
          <a:prstGeom prst="rect">
            <a:avLst/>
          </a:prstGeom>
        </p:spPr>
      </p:pic>
      <p:cxnSp>
        <p:nvCxnSpPr>
          <p:cNvPr id="29" name="直線矢印コネクタ 28"/>
          <p:cNvCxnSpPr/>
          <p:nvPr/>
        </p:nvCxnSpPr>
        <p:spPr>
          <a:xfrm>
            <a:off x="6458173" y="205977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6818213" y="1375698"/>
            <a:ext cx="0" cy="9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3933056"/>
            <a:ext cx="1039655" cy="234143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3724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981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8141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0301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2725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982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7142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9302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26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23983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6143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303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0727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2984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5144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7304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9728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1985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4145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6305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8729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51520" y="4330359"/>
            <a:ext cx="4873475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628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172926" y="506844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18100" y="45099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0205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1396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4885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704614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9206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22985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653772" y="468992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653772" y="490989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568710" y="438436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0631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2887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630828" y="467796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593466" y="439485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9632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41888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754730" y="475440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37960" y="444676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48633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418100" y="522942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904278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724134" y="522541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669560" y="536831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319670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14982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714244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408210" y="468214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2308310" y="520559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3983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2020278" y="502961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892746" y="439561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3198780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3298420" y="4878335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362738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4224522" y="484959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4239938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783302" y="440667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4616870" y="501744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3998414" y="506416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487296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1730988" y="1107371"/>
            <a:ext cx="9630" cy="50346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243156" y="1124744"/>
            <a:ext cx="4815" cy="50058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1740618" y="5842527"/>
            <a:ext cx="145816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995527"/>
            <a:ext cx="490615" cy="270063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784225" cy="579967"/>
          </a:xfrm>
          <a:prstGeom prst="rect">
            <a:avLst/>
          </a:prstGeom>
        </p:spPr>
      </p:pic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7" y="2180549"/>
            <a:ext cx="346075" cy="190500"/>
          </a:xfrm>
          <a:prstGeom prst="rect">
            <a:avLst/>
          </a:prstGeom>
        </p:spPr>
      </p:pic>
      <p:cxnSp>
        <p:nvCxnSpPr>
          <p:cNvPr id="110" name="直線コネクタ 109"/>
          <p:cNvCxnSpPr/>
          <p:nvPr/>
        </p:nvCxnSpPr>
        <p:spPr>
          <a:xfrm>
            <a:off x="6818213" y="205977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5940151" y="5110450"/>
            <a:ext cx="2880321" cy="1335935"/>
            <a:chOff x="5940151" y="5110450"/>
            <a:chExt cx="2880321" cy="1335935"/>
          </a:xfrm>
        </p:grpSpPr>
        <p:cxnSp>
          <p:nvCxnSpPr>
            <p:cNvPr id="111" name="直線矢印コネクタ 110"/>
            <p:cNvCxnSpPr/>
            <p:nvPr/>
          </p:nvCxnSpPr>
          <p:spPr>
            <a:xfrm>
              <a:off x="6458173" y="613511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 flipV="1">
              <a:off x="6818213" y="5190517"/>
              <a:ext cx="0" cy="1160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1" y="5110450"/>
              <a:ext cx="784225" cy="579967"/>
            </a:xfrm>
            <a:prstGeom prst="rect">
              <a:avLst/>
            </a:prstGeom>
          </p:spPr>
        </p:pic>
        <p:pic>
          <p:nvPicPr>
  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97" y="6255885"/>
              <a:ext cx="346075" cy="190500"/>
            </a:xfrm>
            <a:prstGeom prst="rect">
              <a:avLst/>
            </a:prstGeom>
          </p:spPr>
        </p:pic>
        <p:cxnSp>
          <p:nvCxnSpPr>
            <p:cNvPr id="115" name="直線コネクタ 114"/>
            <p:cNvCxnSpPr/>
            <p:nvPr/>
          </p:nvCxnSpPr>
          <p:spPr>
            <a:xfrm>
              <a:off x="6818213" y="5510281"/>
              <a:ext cx="1656184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5" name="正方形/長方形 124"/>
          <p:cNvSpPr/>
          <p:nvPr/>
        </p:nvSpPr>
        <p:spPr>
          <a:xfrm>
            <a:off x="1740618" y="1628799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1740618" y="4335843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80" y="1329769"/>
            <a:ext cx="221192" cy="179917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5940152" y="2845985"/>
            <a:ext cx="2880320" cy="1401044"/>
            <a:chOff x="5940152" y="2845985"/>
            <a:chExt cx="2880320" cy="1401044"/>
          </a:xfrm>
        </p:grpSpPr>
        <p:cxnSp>
          <p:nvCxnSpPr>
            <p:cNvPr id="119" name="直線矢印コネクタ 118"/>
            <p:cNvCxnSpPr/>
            <p:nvPr/>
          </p:nvCxnSpPr>
          <p:spPr>
            <a:xfrm>
              <a:off x="6458173" y="3935754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 flipV="1">
              <a:off x="6818213" y="2991161"/>
              <a:ext cx="0" cy="1160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97" y="4056529"/>
              <a:ext cx="346075" cy="190500"/>
            </a:xfrm>
            <a:prstGeom prst="rect">
              <a:avLst/>
            </a:prstGeom>
          </p:spPr>
        </p:pic>
        <p:sp>
          <p:nvSpPr>
            <p:cNvPr id="124" name="フリーフォーム 123"/>
            <p:cNvSpPr/>
            <p:nvPr/>
          </p:nvSpPr>
          <p:spPr>
            <a:xfrm>
              <a:off x="6820953" y="3230943"/>
              <a:ext cx="1704441" cy="585216"/>
            </a:xfrm>
            <a:custGeom>
              <a:avLst/>
              <a:gdLst>
                <a:gd name="connsiteX0" fmla="*/ 0 w 1704441"/>
                <a:gd name="connsiteY0" fmla="*/ 0 h 585216"/>
                <a:gd name="connsiteX1" fmla="*/ 402336 w 1704441"/>
                <a:gd name="connsiteY1" fmla="*/ 285293 h 585216"/>
                <a:gd name="connsiteX2" fmla="*/ 1009497 w 1704441"/>
                <a:gd name="connsiteY2" fmla="*/ 504749 h 585216"/>
                <a:gd name="connsiteX3" fmla="*/ 1704441 w 1704441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441" h="585216">
                  <a:moveTo>
                    <a:pt x="0" y="0"/>
                  </a:moveTo>
                  <a:cubicBezTo>
                    <a:pt x="117043" y="100584"/>
                    <a:pt x="234087" y="201168"/>
                    <a:pt x="402336" y="285293"/>
                  </a:cubicBezTo>
                  <a:cubicBezTo>
                    <a:pt x="570585" y="369418"/>
                    <a:pt x="792480" y="454762"/>
                    <a:pt x="1009497" y="504749"/>
                  </a:cubicBezTo>
                  <a:cubicBezTo>
                    <a:pt x="1226515" y="554736"/>
                    <a:pt x="1465478" y="569976"/>
                    <a:pt x="1704441" y="585216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845985"/>
              <a:ext cx="784225" cy="579967"/>
            </a:xfrm>
            <a:prstGeom prst="rect">
              <a:avLst/>
            </a:prstGeom>
          </p:spPr>
        </p:pic>
      </p:grpSp>
      <p:sp>
        <p:nvSpPr>
          <p:cNvPr id="129" name="下矢印 128"/>
          <p:cNvSpPr/>
          <p:nvPr/>
        </p:nvSpPr>
        <p:spPr>
          <a:xfrm>
            <a:off x="5292080" y="2114854"/>
            <a:ext cx="576064" cy="30767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下矢印 129"/>
          <p:cNvSpPr/>
          <p:nvPr/>
        </p:nvSpPr>
        <p:spPr>
          <a:xfrm>
            <a:off x="721087" y="3029720"/>
            <a:ext cx="826577" cy="78881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4" y="3286144"/>
            <a:ext cx="80433" cy="167217"/>
          </a:xfrm>
          <a:prstGeom prst="rect">
            <a:avLst/>
          </a:prstGeom>
        </p:spPr>
      </p:pic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5" y="3369752"/>
            <a:ext cx="80433" cy="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320140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北沢の生い立ち  </a:t>
            </a:r>
            <a:endParaRPr kumimoji="1" lang="ja-JP" altLang="en-US" dirty="0"/>
          </a:p>
        </p:txBody>
      </p:sp>
      <p:pic>
        <p:nvPicPr>
          <p:cNvPr id="1026" name="Picture 2" descr="http://www.eheya.net/common/images/map/map_nag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48082"/>
            <a:ext cx="6336704" cy="60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4190768" y="3319526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57368" y="3173426"/>
            <a:ext cx="432000" cy="432000"/>
          </a:xfrm>
          <a:prstGeom prst="ellipse">
            <a:avLst/>
          </a:prstGeom>
          <a:solidFill>
            <a:srgbClr val="4BACC6">
              <a:alpha val="25098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1475656" y="5517232"/>
            <a:ext cx="1193721" cy="919401"/>
          </a:xfrm>
          <a:prstGeom prst="wedgeRoundRectCallout">
            <a:avLst>
              <a:gd name="adj1" fmla="val 145840"/>
              <a:gd name="adj2" fmla="val -46196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2400" dirty="0" smtClean="0"/>
              <a:t>飯田市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実家</a:t>
            </a:r>
          </a:p>
        </p:txBody>
      </p:sp>
      <p:sp>
        <p:nvSpPr>
          <p:cNvPr id="20" name="角丸四角形吹き出し 19"/>
          <p:cNvSpPr/>
          <p:nvPr/>
        </p:nvSpPr>
        <p:spPr>
          <a:xfrm>
            <a:off x="827584" y="2609259"/>
            <a:ext cx="1915100" cy="919401"/>
          </a:xfrm>
          <a:prstGeom prst="wedgeRoundRectCallout">
            <a:avLst>
              <a:gd name="adj1" fmla="val 111895"/>
              <a:gd name="adj2" fmla="val -61390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2400" dirty="0" smtClean="0"/>
              <a:t>大町市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誕生～</a:t>
            </a:r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1.5</a:t>
            </a:r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歳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5148064" y="4813855"/>
            <a:ext cx="1830420" cy="919401"/>
          </a:xfrm>
          <a:prstGeom prst="wedgeRoundRectCallout">
            <a:avLst>
              <a:gd name="adj1" fmla="val -96856"/>
              <a:gd name="adj2" fmla="val -82110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2400" dirty="0"/>
              <a:t>南箕輪村</a:t>
            </a:r>
            <a:endParaRPr lang="en-US" altLang="ja-JP" sz="2400" dirty="0" smtClean="0"/>
          </a:p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1.5</a:t>
            </a:r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歳～小１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1964281" y="1088925"/>
            <a:ext cx="1601870" cy="919401"/>
          </a:xfrm>
          <a:prstGeom prst="wedgeRoundRectCallout">
            <a:avLst>
              <a:gd name="adj1" fmla="val 104356"/>
              <a:gd name="adj2" fmla="val 80887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2400" dirty="0" smtClean="0"/>
              <a:t>信州新町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小２～小６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6156176" y="2149559"/>
            <a:ext cx="1193721" cy="919401"/>
          </a:xfrm>
          <a:prstGeom prst="wedgeRoundRectCallout">
            <a:avLst>
              <a:gd name="adj1" fmla="val -157364"/>
              <a:gd name="adj2" fmla="val -54484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2400" dirty="0"/>
              <a:t>長野市</a:t>
            </a:r>
            <a:endParaRPr lang="en-US" altLang="ja-JP" sz="2400" dirty="0"/>
          </a:p>
          <a:p>
            <a:pPr algn="ctr"/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中、高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7335649" y="5373216"/>
            <a:ext cx="1548298" cy="1296144"/>
            <a:chOff x="7335649" y="5373216"/>
            <a:chExt cx="1548298" cy="1296144"/>
          </a:xfrm>
        </p:grpSpPr>
        <p:sp>
          <p:nvSpPr>
            <p:cNvPr id="26" name="右矢印 25"/>
            <p:cNvSpPr/>
            <p:nvPr/>
          </p:nvSpPr>
          <p:spPr>
            <a:xfrm>
              <a:off x="7335649" y="5373216"/>
              <a:ext cx="1072872" cy="792088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7386022" y="5749959"/>
              <a:ext cx="1497925" cy="919401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lvl="0" algn="ctr"/>
              <a:r>
                <a:rPr lang="ja-JP" altLang="en-US" sz="2400" dirty="0" smtClean="0">
                  <a:solidFill>
                    <a:prstClr val="black"/>
                  </a:solidFill>
                </a:rPr>
                <a:t>茨城県へ</a:t>
              </a:r>
              <a:endParaRPr lang="en-US" altLang="ja-JP" sz="2400" dirty="0">
                <a:solidFill>
                  <a:prstClr val="black"/>
                </a:solidFill>
              </a:endParaRPr>
            </a:p>
            <a:p>
              <a:pPr lvl="0" algn="ctr"/>
              <a:r>
                <a:rPr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8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6698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209031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209031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177281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6698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30988" y="1233418"/>
            <a:ext cx="9630" cy="5435942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3049" y="1250791"/>
            <a:ext cx="4815" cy="5418569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251520" y="1160848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alpha val="4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273720"/>
            <a:ext cx="784225" cy="6350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59074" y="735087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Pre-Equilibrium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sp>
        <p:nvSpPr>
          <p:cNvPr id="93" name="円/楕円 92"/>
          <p:cNvSpPr/>
          <p:nvPr/>
        </p:nvSpPr>
        <p:spPr>
          <a:xfrm>
            <a:off x="2447776" y="1808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1223640" y="1628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427984" y="1322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6193825" y="186602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 flipV="1">
            <a:off x="6553865" y="98072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743307"/>
            <a:ext cx="338667" cy="245533"/>
          </a:xfrm>
          <a:prstGeom prst="rect">
            <a:avLst/>
          </a:prstGeom>
        </p:spPr>
      </p:pic>
      <p:pic>
        <p:nvPicPr>
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05982"/>
            <a:ext cx="829737" cy="261720"/>
          </a:xfrm>
          <a:prstGeom prst="rect">
            <a:avLst/>
          </a:prstGeom>
        </p:spPr>
      </p:pic>
      <p:pic>
        <p:nvPicPr>
          <p:cNvPr id="11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9936"/>
            <a:ext cx="834051" cy="230084"/>
          </a:xfrm>
          <a:prstGeom prst="rect">
            <a:avLst/>
          </a:prstGeom>
        </p:spPr>
      </p:pic>
      <p:cxnSp>
        <p:nvCxnSpPr>
          <p:cNvPr id="116" name="直線コネクタ 115"/>
          <p:cNvCxnSpPr/>
          <p:nvPr/>
        </p:nvCxnSpPr>
        <p:spPr>
          <a:xfrm flipV="1">
            <a:off x="6567830" y="164169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6553865" y="121795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6588224" y="1772816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下矢印 176"/>
          <p:cNvSpPr/>
          <p:nvPr/>
        </p:nvSpPr>
        <p:spPr>
          <a:xfrm>
            <a:off x="4445992" y="198244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7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267301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34028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33210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3281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3274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3069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2743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27343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3011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30653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3357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3348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3328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27238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3141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27238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2781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2766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3378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3081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26698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27971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33952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34020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3010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3393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34464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2973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31193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27090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28511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9691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30988" y="1233418"/>
            <a:ext cx="9630" cy="5435942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3049" y="1250791"/>
            <a:ext cx="4815" cy="5418569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49328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251520" y="1160848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alpha val="4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273720"/>
            <a:ext cx="784225" cy="6350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59074" y="735087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Pre-Equilibrium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22409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3543399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505556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453336"/>
            <a:ext cx="480113" cy="348081"/>
          </a:xfrm>
          <a:prstGeom prst="rect">
            <a:avLst/>
          </a:prstGeom>
        </p:spPr>
      </p:pic>
      <p:sp>
        <p:nvSpPr>
          <p:cNvPr id="93" name="円/楕円 92"/>
          <p:cNvSpPr/>
          <p:nvPr/>
        </p:nvSpPr>
        <p:spPr>
          <a:xfrm>
            <a:off x="2447776" y="1808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1223640" y="1628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4427984" y="1322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矢印コネクタ 97"/>
          <p:cNvCxnSpPr/>
          <p:nvPr/>
        </p:nvCxnSpPr>
        <p:spPr>
          <a:xfrm>
            <a:off x="6193825" y="337818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249289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316408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27667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594184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815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210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315386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273011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6193825" y="186602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 flipV="1">
            <a:off x="6553865" y="98072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743307"/>
            <a:ext cx="338667" cy="245533"/>
          </a:xfrm>
          <a:prstGeom prst="rect">
            <a:avLst/>
          </a:prstGeom>
        </p:spPr>
      </p:pic>
      <p:pic>
        <p:nvPicPr>
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05982"/>
            <a:ext cx="829737" cy="261720"/>
          </a:xfrm>
          <a:prstGeom prst="rect">
            <a:avLst/>
          </a:prstGeom>
        </p:spPr>
      </p:pic>
      <p:pic>
        <p:nvPicPr>
          <p:cNvPr id="11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9936"/>
            <a:ext cx="834051" cy="230084"/>
          </a:xfrm>
          <a:prstGeom prst="rect">
            <a:avLst/>
          </a:prstGeom>
        </p:spPr>
      </p:pic>
      <p:cxnSp>
        <p:nvCxnSpPr>
          <p:cNvPr id="116" name="直線コネクタ 115"/>
          <p:cNvCxnSpPr/>
          <p:nvPr/>
        </p:nvCxnSpPr>
        <p:spPr>
          <a:xfrm flipV="1">
            <a:off x="6567830" y="164169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6553865" y="121795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7971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91185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69563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106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457282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414908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62373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35201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6135795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1226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601298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58924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6588224" y="1772816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458112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790761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下矢印 176"/>
          <p:cNvSpPr/>
          <p:nvPr/>
        </p:nvSpPr>
        <p:spPr>
          <a:xfrm>
            <a:off x="4445992" y="198244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3501009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/>
          <p:cNvSpPr/>
          <p:nvPr/>
        </p:nvSpPr>
        <p:spPr>
          <a:xfrm>
            <a:off x="6588224" y="3180266"/>
            <a:ext cx="1704441" cy="155065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/>
          <p:cNvSpPr/>
          <p:nvPr/>
        </p:nvSpPr>
        <p:spPr>
          <a:xfrm>
            <a:off x="6588224" y="4599230"/>
            <a:ext cx="1704441" cy="152847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/>
          <p:cNvSpPr/>
          <p:nvPr/>
        </p:nvSpPr>
        <p:spPr>
          <a:xfrm>
            <a:off x="6539967" y="5589240"/>
            <a:ext cx="1704441" cy="50233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3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as </a:t>
            </a:r>
          </a:p>
          <a:p>
            <a:r>
              <a:rPr lang="en-US" altLang="ja-JP" sz="2400" dirty="0" smtClean="0"/>
              <a:t>thermometer?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41294" y="6107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HotQCD,2012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5703639"/>
            <a:ext cx="277031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</a:t>
            </a:r>
            <a:r>
              <a:rPr kumimoji="1" lang="en-US" altLang="ja-JP" sz="2400" dirty="0" err="1" smtClean="0"/>
              <a:t>acceptane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8061" y="5448126"/>
            <a:ext cx="801533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dependences of fluctuation observables</a:t>
            </a:r>
          </a:p>
          <a:p>
            <a:pPr algn="ctr"/>
            <a:r>
              <a:rPr lang="en-US" altLang="ja-JP" sz="3200" dirty="0" smtClean="0"/>
              <a:t>encode history of the hot medium!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3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903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47736" cy="584775"/>
          </a:xfrm>
        </p:spPr>
        <p:txBody>
          <a:bodyPr/>
          <a:lstStyle/>
          <a:p>
            <a:r>
              <a:rPr kumimoji="1" lang="en-US" altLang="ja-JP" dirty="0" smtClean="0"/>
              <a:t> Fluctuations of Conserved Charges  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 flipV="1">
            <a:off x="1907634" y="1844824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1560" y="3573016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181994" y="1628800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808808" y="1988840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846486" y="1972291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958876" y="1963916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53965" y="141049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60487" y="35638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24" name="フリーフォーム 23"/>
          <p:cNvSpPr/>
          <p:nvPr/>
        </p:nvSpPr>
        <p:spPr>
          <a:xfrm>
            <a:off x="944712" y="1844824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1910809" y="177281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1478761" y="2264821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1808808" y="2389985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2766783" y="2230175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2467984" y="2412163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49750" y="886371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Under </a:t>
            </a: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expansion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536" y="4581128"/>
            <a:ext cx="670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ariation of a conserved charge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kumimoji="1" lang="en-US" altLang="ja-JP" sz="2400" dirty="0" smtClean="0"/>
              <a:t> is </a:t>
            </a:r>
            <a:r>
              <a:rPr kumimoji="1" lang="en-US" altLang="ja-JP" sz="2400" b="1" dirty="0" smtClean="0"/>
              <a:t>slow</a:t>
            </a:r>
            <a:r>
              <a:rPr kumimoji="1" lang="en-US" altLang="ja-JP" sz="2400" dirty="0" smtClean="0"/>
              <a:t>, since it is achieved only through diffusion.</a:t>
            </a:r>
            <a:endParaRPr kumimoji="1" lang="ja-JP" altLang="en-US" sz="2400" dirty="0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5124383" y="1916360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4933883" y="1916360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7742889" y="1916360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AutoShape 50"/>
          <p:cNvSpPr>
            <a:spLocks noChangeArrowheads="1"/>
          </p:cNvSpPr>
          <p:nvPr/>
        </p:nvSpPr>
        <p:spPr bwMode="auto">
          <a:xfrm>
            <a:off x="4646545" y="2492424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 flipH="1">
            <a:off x="7955036" y="2492796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>
            <a:off x="5798673" y="1844352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>
            <a:off x="7236948" y="1844352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>
            <a:off x="5798673" y="4148633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6273336" y="256443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6181261" y="3716833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47491" y="5546849"/>
            <a:ext cx="629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</a:t>
            </a:r>
            <a:r>
              <a:rPr lang="en-US" altLang="ja-JP" sz="2400" dirty="0" smtClean="0"/>
              <a:t>rimordial values can survive until </a:t>
            </a:r>
            <a:r>
              <a:rPr lang="en-US" altLang="ja-JP" sz="2400" dirty="0" err="1" smtClean="0"/>
              <a:t>freezeout</a:t>
            </a:r>
            <a:r>
              <a:rPr lang="en-US" altLang="ja-JP" sz="2400" dirty="0" smtClean="0"/>
              <a:t>.</a:t>
            </a:r>
          </a:p>
          <a:p>
            <a:r>
              <a:rPr kumimoji="1" lang="en-US" altLang="ja-JP" sz="2400" dirty="0" smtClean="0"/>
              <a:t>The wider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kumimoji="1" lang="en-US" altLang="ja-JP" sz="2400" dirty="0" smtClean="0"/>
              <a:t>, more earlier fluctuation.</a:t>
            </a:r>
            <a:endParaRPr kumimoji="1" lang="ja-JP" altLang="en-US" sz="2400" dirty="0"/>
          </a:p>
        </p:txBody>
      </p:sp>
      <p:sp>
        <p:nvSpPr>
          <p:cNvPr id="4" name="右矢印 3"/>
          <p:cNvSpPr/>
          <p:nvPr/>
        </p:nvSpPr>
        <p:spPr>
          <a:xfrm>
            <a:off x="1377882" y="5690865"/>
            <a:ext cx="53404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55856" y="789309"/>
            <a:ext cx="328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Heintz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Shuryak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lang="en-US" altLang="ja-JP" dirty="0" smtClean="0">
                <a:solidFill>
                  <a:schemeClr val="tx2"/>
                </a:solidFill>
              </a:rPr>
              <a:t>, 2001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B}^{\rm (net)})^2 \rangle&#10;+ \frac14 \langle N_{\rm B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6309320"/>
            <a:ext cx="4356484" cy="511039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4" name="フリーフォーム 3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828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3703138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331348" y="1643609"/>
            <a:ext cx="1739313" cy="811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973673" y="1643609"/>
            <a:ext cx="2315377" cy="811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18922" y="1643609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Left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(suppression)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409011" y="1624013"/>
            <a:ext cx="157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Right</a:t>
            </a:r>
          </a:p>
          <a:p>
            <a:pPr algn="ctr"/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17276" y="17876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763688" y="2852936"/>
            <a:ext cx="5256584" cy="2304256"/>
            <a:chOff x="1763688" y="2852936"/>
            <a:chExt cx="5256584" cy="230425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885979" y="3573016"/>
              <a:ext cx="491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Stochastic</a:t>
              </a:r>
              <a:r>
                <a:rPr kumimoji="1" lang="en-US" altLang="ja-JP" sz="2800" dirty="0" smtClean="0"/>
                <a:t> diffusion equation</a:t>
              </a:r>
              <a:endParaRPr kumimoji="1" lang="ja-JP" altLang="en-US" sz="28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5256584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365103"/>
              <a:ext cx="4859437" cy="599651"/>
            </a:xfrm>
            <a:prstGeom prst="rect">
              <a:avLst/>
            </a:prstGeom>
          </p:spPr>
        </p:pic>
        <p:sp>
          <p:nvSpPr>
            <p:cNvPr id="10" name="下矢印 9"/>
            <p:cNvSpPr/>
            <p:nvPr/>
          </p:nvSpPr>
          <p:spPr>
            <a:xfrm>
              <a:off x="3779912" y="2852936"/>
              <a:ext cx="108012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572000" y="4365103"/>
              <a:ext cx="2267149" cy="59965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8571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357301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414908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65103"/>
            <a:ext cx="4859437" cy="59965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>
            <a:off x="3779912" y="2852936"/>
            <a:ext cx="10801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572000" y="436510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572000" y="5661248"/>
            <a:ext cx="3600400" cy="1037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259632" y="5661249"/>
            <a:ext cx="3168352" cy="1037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j = - D \partial_\eta n + \xi&#10;\end{align*}&lt;/body&gt;&#10;  &lt;fcolor&gt;FF000000&lt;/fcolor&gt;&#10;  &lt;bcolor&gt;FFFFFFFF&lt;/bcolor&gt;&#10;  &lt;transparent&gt;True&lt;/transparent&gt;&#10;  &lt;resolution&gt;1800&lt;/resolution&gt;&#10;  &lt;imageh&gt;253&lt;/imageh&gt;&#10;  &lt;imagew&gt;1677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194922"/>
            <a:ext cx="3162311" cy="477081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-\partial_\eta j&#10;\end{align*}&lt;/body&gt;&#10;  &lt;fcolor&gt;FF000000&lt;/fcolor&gt;&#10;  &lt;bcolor&gt;FFFFFFFF&lt;/bcolor&gt;&#10;  &lt;transparent&gt;True&lt;/transparent&gt;&#10;  &lt;resolution&gt;1800&lt;/resolution&gt;&#10;  &lt;imageh&gt;253&lt;/imageh&gt;&#10;  &lt;imagew&gt;127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20" y="6194922"/>
            <a:ext cx="2402376" cy="47708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547664" y="5661249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0112" y="5661249"/>
            <a:ext cx="161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Fick’s Law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97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259632" y="5538274"/>
            <a:ext cx="6336704" cy="10081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8901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Fluctuation-Dissipation Relation  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3934860"/>
            <a:ext cx="2524125" cy="6678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chi_2 : {\rm susceptibility}&#10;\end{align*}&lt;/body&gt;&#10;  &lt;fcolor&gt;FF000000&lt;/fcolor&gt;&#10;  &lt;bcolor&gt;FFFFFFFF&lt;/bcolor&gt;&#10;  &lt;transparent&gt;True&lt;/transparent&gt;&#10;  &lt;resolution&gt;1800&lt;/resolution&gt;&#10;  &lt;imageh&gt;224&lt;/imageh&gt;&#10;  &lt;imagew&gt;189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26" y="4704102"/>
            <a:ext cx="2000253" cy="23706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79512" y="2204864"/>
            <a:ext cx="27414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Stochastic force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285293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rangle&#10;\sim \delta(\eta_1-\eta_2) \delta(\tau_1-\tau_2)&#10;\end{align*}&lt;/body&gt;&#10;  &lt;fcolor&gt;FF000000&lt;/fcolor&gt;&#10;  &lt;bcolor&gt;FFFFFFFF&lt;/bcolor&gt;&#10;  &lt;transparent&gt;True&lt;/transparent&gt;&#10;  &lt;resolution&gt;1800&lt;/resolution&gt;&#10;  &lt;imageh&gt;249&lt;/imageh&gt;&#10;  &lt;imagew&gt;4382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61519"/>
            <a:ext cx="5328592" cy="3027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9552" y="378904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7" name="左中かっこ 16"/>
          <p:cNvSpPr/>
          <p:nvPr/>
        </p:nvSpPr>
        <p:spPr>
          <a:xfrm>
            <a:off x="179512" y="2852936"/>
            <a:ext cx="288032" cy="144016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720719" y="4941168"/>
            <a:ext cx="1427345" cy="52509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221088"/>
            <a:ext cx="540060" cy="12162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2 \rangle&#10;\longrightarrow \chi_2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3811886"/>
            <a:ext cx="2789704" cy="388650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rangle&#10;= \frac{2\chi_2}{D} \delta(k_1+k_2) \delta(\tau_1-\tau_2)&#10;\end{align*}&lt;/body&gt;&#10;  &lt;fcolor&gt;FF000000&lt;/fcolor&gt;&#10;  &lt;bcolor&gt;FFFFFFFF&lt;/bcolor&gt;&#10;  &lt;transparent&gt;True&lt;/transparent&gt;&#10;  &lt;resolution&gt;1800&lt;/resolution&gt;&#10;  &lt;imageh&gt;505&lt;/imageh&gt;&#10;  &lt;imagew&gt;4858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77" y="5754298"/>
            <a:ext cx="5907418" cy="6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9234"/>
            <a:ext cx="2720361" cy="7197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2967076" y="5774635"/>
            <a:ext cx="1512168" cy="504056"/>
          </a:xfrm>
          <a:prstGeom prst="wedgeRoundRectCallout">
            <a:avLst>
              <a:gd name="adj1" fmla="val 78962"/>
              <a:gd name="adj2" fmla="val 1902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1763688" y="3356166"/>
            <a:ext cx="932694" cy="432048"/>
          </a:xfrm>
          <a:prstGeom prst="wedgeRoundRectCallout">
            <a:avLst>
              <a:gd name="adj1" fmla="val -117452"/>
              <a:gd name="adj2" fmla="val -325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16374"/>
            <a:ext cx="1360180" cy="661797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6819470" y="4430173"/>
            <a:ext cx="2222945" cy="2296619"/>
            <a:chOff x="755576" y="1714241"/>
            <a:chExt cx="3483121" cy="4073015"/>
          </a:xfrm>
        </p:grpSpPr>
        <p:sp>
          <p:nvSpPr>
            <p:cNvPr id="24" name="正方形/長方形 23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下矢印 102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65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10" y="4653541"/>
            <a:ext cx="696383" cy="26352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X \sim \sqrt{\tau}&#10;\end{align*}&lt;/body&gt;&#10;  &lt;fcolor&gt;FF000000&lt;/fcolor&gt;&#10;  &lt;bcolor&gt;FFFFFFFF&lt;/bcolor&gt;&#10;  &lt;transparent&gt;True&lt;/transparent&gt;&#10;  &lt;resolution&gt;1800&lt;/resolution&gt;&#10;  &lt;imageh&gt;249&lt;/imageh&gt;&#10;  &lt;imagew&gt;896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77843"/>
            <a:ext cx="948266" cy="2635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521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77843"/>
            <a:ext cx="1182157" cy="26458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グループ化 8"/>
          <p:cNvGrpSpPr/>
          <p:nvPr/>
        </p:nvGrpSpPr>
        <p:grpSpPr>
          <a:xfrm>
            <a:off x="4572000" y="3645024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510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9234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Non-Gaussian Stochastic Force ??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304897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324078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" name="左中かっこ 9"/>
          <p:cNvSpPr/>
          <p:nvPr/>
        </p:nvSpPr>
        <p:spPr>
          <a:xfrm>
            <a:off x="179512" y="3048975"/>
            <a:ext cx="288032" cy="1828779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756126"/>
            <a:ext cx="540060" cy="12162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m \delta(\eta_1-\eta_2) &#10;\delta(\eta_2-\eta_3)&#10;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249&lt;/imageh&gt;&#10;  &lt;imagew&gt;452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17661"/>
            <a:ext cx="5497619" cy="30278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79512" y="2256888"/>
            <a:ext cx="454162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Stochastif</a:t>
            </a:r>
            <a:r>
              <a:rPr kumimoji="1" lang="en-US" altLang="ja-JP" sz="2800" dirty="0" smtClean="0"/>
              <a:t> Force : </a:t>
            </a:r>
            <a:r>
              <a:rPr lang="en-US" altLang="ja-JP" sz="2800" dirty="0" smtClean="0"/>
              <a:t>3</a:t>
            </a:r>
            <a:r>
              <a:rPr kumimoji="1" lang="en-US" altLang="ja-JP" sz="2800" dirty="0" smtClean="0"/>
              <a:t>rd order</a:t>
            </a:r>
            <a:endParaRPr kumimoji="1" lang="ja-JP" altLang="en-US" sz="2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3 \rangle&#10;\longrightarrow \chi_3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4346924"/>
            <a:ext cx="2789704" cy="38865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chi_3 : {\rm third-moment}&#10;\end{align*}&lt;/body&gt;&#10;  &lt;fcolor&gt;FF000000&lt;/fcolor&gt;&#10;  &lt;bcolor&gt;FFFFFFFF&lt;/bcolor&gt;&#10;  &lt;transparent&gt;True&lt;/transparent&gt;&#10;  &lt;resolution&gt;1800&lt;/resolution&gt;&#10;  &lt;imageh&gt;223&lt;/imageh&gt;&#10;  &lt;imagew&gt;217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57288"/>
            <a:ext cx="2303995" cy="23600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75630"/>
            <a:ext cx="2524125" cy="667808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xi(\eta_3,\tau_3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780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94" y="3130907"/>
            <a:ext cx="3380531" cy="30278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sp>
        <p:nvSpPr>
          <p:cNvPr id="3" name="十字形 2"/>
          <p:cNvSpPr/>
          <p:nvPr/>
        </p:nvSpPr>
        <p:spPr>
          <a:xfrm rot="2700000">
            <a:off x="1331640" y="620688"/>
            <a:ext cx="6120680" cy="6120681"/>
          </a:xfrm>
          <a:prstGeom prst="plus">
            <a:avLst>
              <a:gd name="adj" fmla="val 41907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4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832739" y="908720"/>
            <a:ext cx="1728192" cy="75614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xi(k_3,\tau_3)\rangle&#10;= \frac{\chi_3}{\gamma} &#10;\frac{k_1^2+k_2^2+k_3^2}{k_1 k_2 k_3}&#10;\delta(k_1+k_2+k_3) &#10;\\&#10;\times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1018&lt;/imageh&gt;&#10;  &lt;imagew&gt;652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" y="923588"/>
            <a:ext cx="7933305" cy="1237908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3347864" y="1801456"/>
            <a:ext cx="2016224" cy="612648"/>
          </a:xfrm>
          <a:prstGeom prst="wedgeRoundRectCallout">
            <a:avLst>
              <a:gd name="adj1" fmla="val 38284"/>
              <a:gd name="adj2" fmla="val -806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diverge in long wavelength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074052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504" y="2751311"/>
            <a:ext cx="753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 to higher orders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44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255347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Theorem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65259" y="5189130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5805264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Hydrodynamics</a:t>
            </a:r>
            <a:endParaRPr kumimoji="1" lang="ja-JP" altLang="en-US" sz="2400" dirty="0"/>
          </a:p>
        </p:txBody>
      </p:sp>
      <p:sp>
        <p:nvSpPr>
          <p:cNvPr id="17" name="右矢印 16"/>
          <p:cNvSpPr/>
          <p:nvPr/>
        </p:nvSpPr>
        <p:spPr>
          <a:xfrm>
            <a:off x="2756332" y="5892080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91909" y="5805264"/>
            <a:ext cx="520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Local equilibrium with many particles</a:t>
            </a:r>
            <a:endParaRPr kumimoji="1" lang="ja-JP" altLang="en-US" sz="2400" dirty="0"/>
          </a:p>
        </p:txBody>
      </p:sp>
      <p:sp>
        <p:nvSpPr>
          <p:cNvPr id="19" name="右矢印 18"/>
          <p:cNvSpPr/>
          <p:nvPr/>
        </p:nvSpPr>
        <p:spPr>
          <a:xfrm>
            <a:off x="2756331" y="6287370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07607" y="6207695"/>
            <a:ext cx="528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Gaussian due to central limit theorem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96021" y="4030592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Markov process</a:t>
            </a:r>
            <a:r>
              <a:rPr kumimoji="1" lang="ja-JP" altLang="en-US" sz="2400" dirty="0" smtClean="0"/>
              <a:t>＋</a:t>
            </a:r>
            <a:r>
              <a:rPr kumimoji="1" lang="en-US" altLang="ja-JP" sz="2400" dirty="0" smtClean="0"/>
              <a:t>continuous variable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5481" y="4553832"/>
            <a:ext cx="37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Gaussian random force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1904874" y="3892986"/>
            <a:ext cx="5691462" cy="122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32739" y="908720"/>
            <a:ext cx="1728192" cy="75614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xi(k_3,\tau_3)\rangle&#10;= \frac{\chi_3}{\gamma} &#10;\frac{k_1^2+k_2^2+k_3^2}{k_1 k_2 k_3}&#10;\delta(k_1+k_2+k_3) &#10;\\&#10;\times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1018&lt;/imageh&gt;&#10;  &lt;imagew&gt;652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" y="923588"/>
            <a:ext cx="7933305" cy="1237908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3347864" y="1801456"/>
            <a:ext cx="2016224" cy="612648"/>
          </a:xfrm>
          <a:prstGeom prst="wedgeRoundRectCallout">
            <a:avLst>
              <a:gd name="adj1" fmla="val 38284"/>
              <a:gd name="adj2" fmla="val -806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diverge in long wavelength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074052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504" y="2751311"/>
            <a:ext cx="753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 to higher orders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05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098925" cy="584775"/>
          </a:xfrm>
        </p:spPr>
        <p:txBody>
          <a:bodyPr/>
          <a:lstStyle/>
          <a:p>
            <a:r>
              <a:rPr kumimoji="1" lang="en-US" altLang="ja-JP" dirty="0" smtClean="0"/>
              <a:t> Three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7882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-equilibrium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7727" y="1052736"/>
            <a:ext cx="656141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Physics of non-</a:t>
            </a:r>
            <a:r>
              <a:rPr lang="en-US" altLang="ja-JP" sz="2800" dirty="0" err="1"/>
              <a:t>Gaussianity</a:t>
            </a:r>
            <a:r>
              <a:rPr lang="en-US" altLang="ja-JP" sz="2800" dirty="0"/>
              <a:t> in heavy-ion</a:t>
            </a:r>
          </a:p>
          <a:p>
            <a:pPr algn="ctr"/>
            <a:r>
              <a:rPr lang="en-US" altLang="ja-JP" sz="2800" dirty="0"/>
              <a:t>collisions is a particular problem.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376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Gaussianitiy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</a:p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irrelevant in large systems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50873" y="4974267"/>
            <a:ext cx="2888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Fluctuations are not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equilibrated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6777" y="3711222"/>
            <a:ext cx="475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fluctuations observed so far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not show critical enhancement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5269041" y="486916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x-hat: lattice-QCD notation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487615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093296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\hat{x}-\widehat{x+1})&#10;+P({\bf n}+\hat{x}-\widehat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44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54898" cy="1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226977" y="2152476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45472" y="3471391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1660738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3900636" y="1571733"/>
            <a:ext cx="296383" cy="3938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" y="1135506"/>
            <a:ext cx="3387191" cy="42128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9512" y="1079158"/>
            <a:ext cx="6639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1st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615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omega_k =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226977" y="2152476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45472" y="3471391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1660738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3900636" y="1571733"/>
            <a:ext cx="296383" cy="3938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" y="1135506"/>
            <a:ext cx="3387191" cy="42128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9512" y="1079158"/>
            <a:ext cx="6639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1st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4489956"/>
            <a:ext cx="78579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2nd</a:t>
            </a:r>
            <a:endParaRPr kumimoji="1" lang="ja-JP" altLang="en-US" sz="28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\tilde{n}_{k_1} \delta \tilde{n}_{k_2} \rangle (t)&#10;=&amp;amp; \langle \tilde{n}_{k_1+k_2} \rangle_0 ( e^{-\omega_{k_1+k_2} t} - e^{-(\omega_{k_1}+ \omega_{k_2})t})&#10;\\&#10;&amp;amp;+ \langle \delta \tilde{n}_{k_1}\delta \tilde{n}_{k_2} \rangle_0 e^{-(\omega_{k_1}+ \omega_{k_2})t}&#10;\end{align*}&lt;/body&gt;&#10;  &lt;fcolor&gt;FF000000&lt;/fcolor&gt;&#10;  &lt;bcolor&gt;FFFFFFFF&lt;/bcolor&gt;&#10;  &lt;transparent&gt;True&lt;/transparent&gt;&#10;  &lt;resolution&gt;1800&lt;/resolution&gt;&#10;  &lt;imageh&gt;745&lt;/imageh&gt;&#10;  &lt;imagew&gt;5518&lt;/imagew&gt;&#10;  &lt;scale&gt;50&lt;/scale&gt;&#10;  &lt;cursor&gt;18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21547"/>
            <a:ext cx="7908058" cy="10676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555776" y="5982379"/>
            <a:ext cx="5520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stochastic diffusion eq.</a:t>
            </a:r>
          </a:p>
          <a:p>
            <a:r>
              <a:rPr lang="en-US" altLang="ja-JP" sz="2400" dirty="0" smtClean="0"/>
              <a:t>(for sufficiently smooth initial condition)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2165807" y="6021288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501822" y="908720"/>
            <a:ext cx="3024326" cy="9178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吹き出し 35"/>
          <p:cNvSpPr/>
          <p:nvPr/>
        </p:nvSpPr>
        <p:spPr>
          <a:xfrm>
            <a:off x="6385349" y="1700808"/>
            <a:ext cx="2651147" cy="2016224"/>
          </a:xfrm>
          <a:prstGeom prst="wedgeRoundRectCallout">
            <a:avLst>
              <a:gd name="adj1" fmla="val 18927"/>
              <a:gd name="adj2" fmla="val -615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4547" cy="584775"/>
          </a:xfrm>
        </p:spPr>
        <p:txBody>
          <a:bodyPr/>
          <a:lstStyle/>
          <a:p>
            <a:r>
              <a:rPr kumimoji="1" lang="en-US" altLang="ja-JP" dirty="0" smtClean="0"/>
              <a:t> Total Charge in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i="1" dirty="0" smtClean="0">
                <a:latin typeface="Symbol" pitchFamily="18" charset="2"/>
              </a:rPr>
              <a:t>h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3428"/>
            <a:ext cx="2808312" cy="742995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>
            <a:off x="-11825" y="2843563"/>
            <a:ext cx="48359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249782" y="230077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649382" y="2344662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248301" y="2344663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873518" y="2344664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2487602" y="2333692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673718" y="232271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073061" y="2322719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3749967" y="252700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454148" y="242297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951922" y="2588627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16182" y="262554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393798" y="2493473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593620" y="252592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1626605" y="2536933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034714" y="248154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29822" y="259792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300356" y="265504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54" y="2843563"/>
            <a:ext cx="149419" cy="134959"/>
          </a:xfrm>
          <a:prstGeom prst="rect">
            <a:avLst/>
          </a:prstGeom>
        </p:spPr>
      </p:pic>
      <p:sp>
        <p:nvSpPr>
          <p:cNvPr id="39" name="円/楕円 38"/>
          <p:cNvSpPr/>
          <p:nvPr/>
        </p:nvSpPr>
        <p:spPr>
          <a:xfrm>
            <a:off x="3980336" y="2441636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262154" y="2608933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2191012" y="238923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738734" y="242813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344479" y="266992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334" y="247251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248301" y="2322719"/>
            <a:ext cx="2425417" cy="531814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左中かっこ 45"/>
          <p:cNvSpPr/>
          <p:nvPr/>
        </p:nvSpPr>
        <p:spPr>
          <a:xfrm rot="5400000">
            <a:off x="2285674" y="879456"/>
            <a:ext cx="350667" cy="2425419"/>
          </a:xfrm>
          <a:prstGeom prst="leftBrace">
            <a:avLst>
              <a:gd name="adj1" fmla="val 8333"/>
              <a:gd name="adj2" fmla="val 6989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I(z,X) = \int \frac{dk}{2\pi} e^{-Xk^2} \int_0^1 dx e^{ik(x+z)}&#10;\end{align*}&lt;/body&gt;&#10;  &lt;fcolor&gt;FF000000&lt;/fcolor&gt;&#10;  &lt;bcolor&gt;FFFFFFFF&lt;/bcolor&gt;&#10;  &lt;transparent&gt;True&lt;/transparent&gt;&#10;  &lt;resolution&gt;1800&lt;/resolution&gt;&#10;  &lt;imageh&gt;623&lt;/imageh&gt;&#10;  &lt;imagew&gt;3921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18" y="883861"/>
            <a:ext cx="4306178" cy="684201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6538359" y="3100898"/>
            <a:ext cx="2342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6892485" y="2204864"/>
            <a:ext cx="0" cy="125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6892486" y="2564904"/>
            <a:ext cx="1058668" cy="53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50215" y="31008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endParaRPr kumimoji="1" lang="ja-JP" altLang="en-US" sz="2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787486" y="31008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79574" y="310089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48938" y="177281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FT of step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\langle Q\rangle(\tau) &#10;=&amp;amp; \int dz \langle n(z) \rangle_0 I_{\Delta \eta}(z,X)&#10;\\&#10;\langle \delta Q^2 \rangle(\tau)&#10;=&amp;amp; \int dz_1 dz_2 \langle \delta n(z_1) \delta n(z_2) \rangle_0 I_{\Delta \eta}(z_1,X) I_{\Delta\eta}(z_2,X)&#10;\\&#10;&amp;amp;&#10;+ \int dz \langle n(z) \rangle_0 ( I_{\Delta\eta}(z,X) - I_{\Delta\eta}^2(z,X)&#10;\\&#10;\langle \delta Q^3 \rangle(t)&#10;=&amp;amp; \cdots&#10;\end{align*}&lt;/body&gt;&#10;  &lt;fcolor&gt;FF000000&lt;/fcolor&gt;&#10;  &lt;bcolor&gt;FFFFFFFF&lt;/bcolor&gt;&#10;  &lt;transparent&gt;True&lt;/transparent&gt;&#10;  &lt;resolution&gt;1800&lt;/resolution&gt;&#10;  &lt;imageh&gt;2283&lt;/imageh&gt;&#10;  &lt;imagew&gt;6202&lt;/imagew&gt;&#10;  &lt;scale&gt;50&lt;/scale&gt;&#10;  &lt;cursor&gt;36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4" y="4005064"/>
            <a:ext cx="7007961" cy="2579678"/>
          </a:xfrm>
          <a:prstGeom prst="rect">
            <a:avLst/>
          </a:prstGeom>
        </p:spPr>
      </p:pic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01196"/>
            <a:ext cx="1389786" cy="6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55884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943916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808012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672108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536204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400300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264396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128492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3958734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662915" y="231685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759559" y="205195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952949" y="236642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65361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662465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377501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461610" y="205195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927197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033661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549913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161904" y="210336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071099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77" y="3001480"/>
            <a:ext cx="149419" cy="134959"/>
          </a:xfrm>
          <a:prstGeom prst="rect">
            <a:avLst/>
          </a:prstGeom>
        </p:spPr>
      </p:pic>
      <p:sp>
        <p:nvSpPr>
          <p:cNvPr id="32" name="円/楕円 31"/>
          <p:cNvSpPr/>
          <p:nvPr/>
        </p:nvSpPr>
        <p:spPr>
          <a:xfrm>
            <a:off x="4060683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764864" y="205195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270898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054898" y="210151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7369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257130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702655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716514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5029146" y="216912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919610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651862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325243" y="240700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173048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3486898" y="3136439"/>
            <a:ext cx="1164964" cy="436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bar Q = \int_0^{\Delta\eta} d\eta \left(n_1(\eta)-n_2(\eta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04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34" y="3717032"/>
            <a:ext cx="4276496" cy="88619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62482" y="5301208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5832078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5867127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584765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220072" y="4503310"/>
            <a:ext cx="3816424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259632" y="4503310"/>
            <a:ext cx="3816424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547664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2515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Initial Condition at </a:t>
            </a:r>
            <a:r>
              <a:rPr lang="en-US" altLang="ja-JP" dirty="0" err="1"/>
              <a:t>H</a:t>
            </a:r>
            <a:r>
              <a:rPr lang="en-US" altLang="ja-JP" dirty="0" err="1" smtClean="0"/>
              <a:t>adronization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90091"/>
            <a:ext cx="786482" cy="39464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90091"/>
            <a:ext cx="786482" cy="39745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23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826456" y="1229851"/>
            <a:ext cx="59057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Initial fluctuations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12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3" name="テキスト ボックス 12"/>
          <p:cNvSpPr txBox="1"/>
          <p:nvPr/>
        </p:nvSpPr>
        <p:spPr>
          <a:xfrm>
            <a:off x="1396844" y="4503310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39650" y="4503310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 flipV="1">
            <a:off x="2339752" y="3894147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4067944" y="3894147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flipV="1">
            <a:off x="6078562" y="3894147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179512" y="1124745"/>
            <a:ext cx="430920" cy="446449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0793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67725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4401741" y="335699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832" y="397941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27263" y="4149080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1/X \sim \Delta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438222"/>
            <a:ext cx="1656184" cy="3706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273611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987824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745904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532472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301652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933021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740384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428326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1849379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59732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077631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843011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630862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331640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511660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55876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1627591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5803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boost invariant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tiny fluctuations of CC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</a:t>
            </a:r>
            <a:r>
              <a:rPr lang="en-US" altLang="ja-JP" sz="2400" dirty="0" err="1" smtClean="0"/>
              <a:t>correlaition</a:t>
            </a:r>
            <a:r>
              <a:rPr lang="en-US" altLang="ja-JP" sz="2400" dirty="0" smtClean="0"/>
              <a:t>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5896" y="2812702"/>
            <a:ext cx="446150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S</a:t>
            </a:r>
            <a:r>
              <a:rPr kumimoji="1" lang="en-US" altLang="ja-JP" sz="2800" dirty="0" smtClean="0"/>
              <a:t>uppression of </a:t>
            </a:r>
          </a:p>
          <a:p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lang="en-US" altLang="ja-JP" sz="2800" dirty="0" smtClean="0"/>
              <a:t>-order </a:t>
            </a:r>
            <a:r>
              <a:rPr lang="en-US" altLang="ja-JP" sz="2800" dirty="0" err="1" smtClean="0"/>
              <a:t>cumulant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is anticipated at LHC energy!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57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F497D"/>
                </a:solidFill>
              </a:rPr>
              <a:t>STAR, QM2012</a:t>
            </a:r>
            <a:endParaRPr kumimoji="1"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594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decreases as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becomes larger at RHIC.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1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23528" y="4307904"/>
            <a:ext cx="7704856" cy="2280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3528" y="2204864"/>
            <a:ext cx="8280920" cy="1368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1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x,t)&#10;=&amp;amp; k_2 a  P(x-1,t)&#10;+k_1 ( x+1 ) P(x+1,t)&#10;\\&#10;&amp;amp;-(k_1 x+k_2 a) P(x,t)&#10;\end{align*}&lt;/body&gt;&#10;  &lt;fcolor&gt;FF000000&lt;/fcolor&gt;&#10;  &lt;bcolor&gt;FFFFFFFF&lt;/bcolor&gt;&#10;  &lt;transparent&gt;True&lt;/transparent&gt;&#10;  &lt;resolution&gt;1800&lt;/resolution&gt;&#10;  &lt;imageh&gt;940&lt;/imageh&gt;&#10;  &lt;imagew&gt;523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7" y="2362160"/>
            <a:ext cx="5544607" cy="99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433548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with fixed initial condition</a:t>
            </a:r>
            <a:endParaRPr kumimoji="1" lang="ja-JP" altLang="en-US" sz="2400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87" y="23912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eq.: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1154328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x: # of X</a:t>
            </a:r>
          </a:p>
          <a:p>
            <a:r>
              <a:rPr lang="en-US" altLang="ja-JP" sz="2400" dirty="0" smtClean="0"/>
              <a:t>a: # of A (</a:t>
            </a:r>
            <a:r>
              <a:rPr lang="en-US" altLang="ja-JP" sz="2400" b="1" dirty="0" smtClean="0"/>
              <a:t>fixed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225658" y="5949280"/>
            <a:ext cx="352839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05570" y="5949280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25658" y="5479833"/>
            <a:ext cx="2231034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25658" y="5013176"/>
            <a:ext cx="101337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09938" y="5479833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487821" y="5013176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0 e^{-k_1t}+N_{eq} (1-e^{-k_1t})&#10;\\&#10;\langle \delta x(t)^2 \rangle&#10;&amp;amp;= N_0 ( e^{-k_1t}-e^{-2k_1t} )&#10;+ N_{eq} (1-e^{-k_1t})&#10;\\&#10;\langle \delta x(t)^3 \rangle&#10;&amp;amp;= N_0 ( e^{-k_1t}-3e^{-2k_1t} +2e^{-3k_1t})&#10;+ N_{eq} (1-e^{-k_1t})&#10;\end{align*}&lt;/body&gt;&#10;  &lt;fcolor&gt;FF000000&lt;/fcolor&gt;&#10;  &lt;bcolor&gt;FFFFFFFF&lt;/bcolor&gt;&#10;  &lt;transparent&gt;True&lt;/transparent&gt;&#10;  &lt;resolution&gt;1800&lt;/resolution&gt;&#10;  &lt;imageh&gt;1192&lt;/imageh&gt;&#10;  &lt;imagew&gt;6274&lt;/imagew&gt;&#10;  &lt;scale&gt;50&lt;/scale&gt;&#10;  &lt;cursor&gt;20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639984" cy="1261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49794" y="6228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5050" y="621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x,0) = \delta_{x,N_0}&#10;\end{align*}&lt;/body&gt;&#10;  &lt;fcolor&gt;FF000000&lt;/fcolor&gt;&#10;  &lt;bcolor&gt;FFFFFFFF&lt;/bcolor&gt;&#10;  &lt;transparent&gt;True&lt;/transparent&gt;&#10;  &lt;resolution&gt;1800&lt;/resolution&gt;&#10;  &lt;imageh&gt;258&lt;/imageh&gt;&#10;  &lt;imagew&gt;1604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6372"/>
            <a:ext cx="1829668" cy="294298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3301748" y="3717032"/>
            <a:ext cx="1254880" cy="5188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3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99592" y="2348880"/>
            <a:ext cx="1792707" cy="6480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2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0 = N_{eq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9" y="2492896"/>
            <a:ext cx="1595170" cy="37920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{eq}&#10;\\&#10;\langle \delta x(t)^2 \rangle&#10;&amp;amp;= N_{eq} ( 1 - e^{-2k_1t} )&#10;\\&#10;\langle \delta x(t)^3 \rangle&#10;&amp;amp;= N_{eq} ( 1-3e^{-2k_1t} +2e^{-3k_1t})&#10;\end{align*}&lt;/body&gt;&#10;  &lt;fcolor&gt;FF000000&lt;/fcolor&gt;&#10;  &lt;bcolor&gt;FFFFFFFF&lt;/bcolor&gt;&#10;  &lt;transparent&gt;True&lt;/transparent&gt;&#10;  &lt;resolution&gt;1800&lt;/resolution&gt;&#10;  &lt;imageh&gt;1155&lt;/imageh&gt;&#10;  &lt;imagew&gt;4034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5" y="2060848"/>
            <a:ext cx="4269317" cy="1222377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3327019" y="1988840"/>
            <a:ext cx="288032" cy="1368152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2822963" y="2420888"/>
            <a:ext cx="432048" cy="504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 bwMode="auto">
          <a:xfrm>
            <a:off x="1368031" y="3493378"/>
            <a:ext cx="5220194" cy="32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x(t)^n \rangle_c/N_{eq}&#10;\end{align*}&lt;/body&gt;&#10;  &lt;fcolor&gt;FF000000&lt;/fcolor&gt;&#10;  &lt;bcolor&gt;FFFFFFFF&lt;/bcolor&gt;&#10;  &lt;transparent&gt;True&lt;/transparent&gt;&#10;  &lt;resolution&gt;1800&lt;/resolution&gt;&#10;  &lt;imageh&gt;259&lt;/imageh&gt;&#10;  &lt;imagew&gt;14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4891317"/>
            <a:ext cx="2160240" cy="38773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8819817">
            <a:off x="2642027" y="442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9002028">
            <a:off x="3341641" y="454217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9409739">
            <a:off x="4217445" y="47025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k_1 t&#10;\end{align*}&lt;/body&gt;&#10;  &lt;fcolor&gt;FF000000&lt;/fcolor&gt;&#10;  &lt;bcolor&gt;FFFFFFFF&lt;/bcolor&gt;&#10;  &lt;transparent&gt;True&lt;/transparent&gt;&#10;  &lt;resolution&gt;1800&lt;/resolution&gt;&#10;  &lt;imageh&gt;211&lt;/imageh&gt;&#10;  &lt;imagew&gt;31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89233"/>
            <a:ext cx="576064" cy="392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04247" y="5118467"/>
            <a:ext cx="205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grow slower.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366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0793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67725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580112" y="335699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442418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27984" y="3717032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X \sim \Delta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438222"/>
            <a:ext cx="1656184" cy="3706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err="1" smtClean="0">
                <a:solidFill>
                  <a:schemeClr val="tx2"/>
                </a:solidFill>
              </a:rPr>
              <a:t>Diagnozing</a:t>
            </a:r>
            <a:r>
              <a:rPr kumimoji="1" lang="en-US" altLang="ja-JP" sz="2400" b="1" dirty="0" smtClean="0">
                <a:solidFill>
                  <a:schemeClr val="tx2"/>
                </a:solidFill>
              </a:rPr>
              <a:t>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6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115616" y="5733256"/>
            <a:ext cx="583264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err="1" smtClean="0">
                <a:solidFill>
                  <a:schemeClr val="tx2"/>
                </a:solidFill>
              </a:rPr>
              <a:t>Diagnozing</a:t>
            </a:r>
            <a:r>
              <a:rPr kumimoji="1" lang="en-US" altLang="ja-JP" sz="2400" b="1" dirty="0" smtClean="0">
                <a:solidFill>
                  <a:schemeClr val="tx2"/>
                </a:solidFill>
              </a:rPr>
              <a:t>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43364" y="5842492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Search of QCD Phase Structure</a:t>
            </a:r>
            <a:endParaRPr kumimoji="1" lang="ja-JP" altLang="en-US" sz="2800" b="1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276128" y="4869160"/>
            <a:ext cx="648072" cy="777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211960" y="5013176"/>
            <a:ext cx="648072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75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2415" cy="584775"/>
          </a:xfrm>
        </p:spPr>
        <p:txBody>
          <a:bodyPr/>
          <a:lstStyle/>
          <a:p>
            <a:r>
              <a:rPr kumimoji="1" lang="en-US" altLang="ja-JP" dirty="0" smtClean="0"/>
              <a:t> Open Questions &amp; Future Work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124744"/>
            <a:ext cx="8424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Why the primordial fluctuations are observed only at the LHC, and not the RHIC ?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Extract more information on each stage of fireballs using fluctuations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Model refinement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336" y="3731548"/>
            <a:ext cx="721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Including the effects of </a:t>
            </a:r>
          </a:p>
          <a:p>
            <a:pPr>
              <a:buClr>
                <a:srgbClr val="0070C0"/>
              </a:buClr>
            </a:pPr>
            <a:r>
              <a:rPr lang="en-US" altLang="ja-JP" sz="2400" dirty="0" smtClean="0"/>
              <a:t>    nonzero correlation length / relaxation time</a:t>
            </a:r>
          </a:p>
          <a:p>
            <a:pPr>
              <a:buClr>
                <a:srgbClr val="0070C0"/>
              </a:buClr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global charge conservation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Non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system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kumimoji="1" lang="en-US" altLang="ja-JP" sz="2400" dirty="0" smtClean="0"/>
              <a:t>interaction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497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860032" y="3462099"/>
            <a:ext cx="2736304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31640" y="5956028"/>
            <a:ext cx="5688632" cy="472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90469" cy="584775"/>
          </a:xfrm>
        </p:spPr>
        <p:txBody>
          <a:bodyPr/>
          <a:lstStyle/>
          <a:p>
            <a:r>
              <a:rPr kumimoji="1" lang="en-US" altLang="ja-JP" dirty="0" smtClean="0"/>
              <a:t> Evolution of Fluctuations  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 bwMode="auto">
          <a:xfrm>
            <a:off x="327100" y="1085834"/>
            <a:ext cx="8537542" cy="20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57987" y="3586659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Fluctuation</a:t>
            </a:r>
          </a:p>
          <a:p>
            <a:pPr algn="ctr"/>
            <a:r>
              <a:rPr lang="en-US" altLang="ja-JP" sz="2400" dirty="0" smtClean="0"/>
              <a:t>in initial state</a:t>
            </a:r>
          </a:p>
        </p:txBody>
      </p:sp>
      <p:sp>
        <p:nvSpPr>
          <p:cNvPr id="4" name="右矢印 3"/>
          <p:cNvSpPr/>
          <p:nvPr/>
        </p:nvSpPr>
        <p:spPr>
          <a:xfrm>
            <a:off x="2555776" y="3462098"/>
            <a:ext cx="2376264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4398203"/>
            <a:ext cx="2177006" cy="830997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evolution</a:t>
            </a:r>
          </a:p>
          <a:p>
            <a:r>
              <a:rPr kumimoji="1" lang="en-US" altLang="ja-JP" sz="2400" dirty="0" smtClean="0"/>
              <a:t>in th</a:t>
            </a:r>
            <a:r>
              <a:rPr lang="en-US" altLang="ja-JP" sz="2400" dirty="0" smtClean="0"/>
              <a:t>e QGP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4398203"/>
            <a:ext cx="2581156" cy="830997"/>
          </a:xfrm>
          <a:prstGeom prst="rect">
            <a:avLst/>
          </a:prstGeom>
          <a:solidFill>
            <a:srgbClr val="0080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approach to HRG</a:t>
            </a:r>
          </a:p>
          <a:p>
            <a:r>
              <a:rPr lang="en-US" altLang="ja-JP" sz="2400" dirty="0" smtClean="0"/>
              <a:t>by diffusion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594928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volume fluctuation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539552" y="3462099"/>
            <a:ext cx="2016224" cy="10801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7142067" y="4420425"/>
            <a:ext cx="295786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experimental effects</a:t>
            </a:r>
          </a:p>
          <a:p>
            <a:r>
              <a:rPr kumimoji="1" lang="en-US" altLang="ja-JP" sz="2400" dirty="0" smtClean="0"/>
              <a:t>particle </a:t>
            </a:r>
            <a:r>
              <a:rPr kumimoji="1" lang="en-US" altLang="ja-JP" sz="2400" dirty="0" err="1" smtClean="0"/>
              <a:t>missID</a:t>
            </a:r>
            <a:r>
              <a:rPr kumimoji="1" lang="en-US" altLang="ja-JP" sz="2400" dirty="0" smtClean="0"/>
              <a:t>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63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>
                <a:solidFill>
                  <a:srgbClr val="000000"/>
                </a:solidFill>
              </a:rPr>
              <a:t>Skewness</a:t>
            </a:r>
            <a:r>
              <a:rPr lang="en-US" altLang="ja-JP" sz="2400" dirty="0">
                <a:solidFill>
                  <a:srgbClr val="000000"/>
                </a:solidFill>
              </a:rPr>
              <a:t>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Variance: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6" y="4066327"/>
            <a:ext cx="1914516" cy="299256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Kurtosis: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65" name="左中かっこ 64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292080" y="2132856"/>
            <a:ext cx="2952328" cy="2958425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56176" y="2996953"/>
            <a:ext cx="11521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75119" y="36967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0000"/>
                </a:solidFill>
              </a:rPr>
              <a:t>V</a:t>
            </a:r>
            <a:endParaRPr lang="ja-JP" altLang="en-US" sz="2400" i="1" dirty="0">
              <a:solidFill>
                <a:srgbClr val="000000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524328" y="3680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678240" y="276490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092256" y="361934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995549" y="3252749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652120" y="249289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940152" y="44731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652120" y="333577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784205" y="26735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402969" y="3626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505413" y="322139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786240" y="384964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7740352" y="318891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048176" y="270892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378303" y="256490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984256" y="468915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505413" y="4383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7794352" y="404156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7417147" y="4329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529039" y="406787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5890121" y="3651463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左右矢印 2"/>
          <p:cNvSpPr/>
          <p:nvPr/>
        </p:nvSpPr>
        <p:spPr>
          <a:xfrm>
            <a:off x="3779912" y="2996953"/>
            <a:ext cx="1296144" cy="1009039"/>
          </a:xfrm>
          <a:prstGeom prst="leftRightArrow">
            <a:avLst>
              <a:gd name="adj1" fmla="val 50000"/>
              <a:gd name="adj2" fmla="val 3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Asakawa,Heintz,Muller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8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9313</TotalTime>
  <Words>1242</Words>
  <Application>Microsoft Office PowerPoint</Application>
  <PresentationFormat>画面に合わせる (4:3)</PresentationFormat>
  <Paragraphs>360</Paragraphs>
  <Slides>54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54</vt:i4>
      </vt:variant>
    </vt:vector>
  </HeadingPairs>
  <TitlesOfParts>
    <vt:vector size="64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重イオン衝突実験と 非ガウスゆらぎ</vt:lpstr>
      <vt:lpstr> 北沢の生い立ち  </vt:lpstr>
      <vt:lpstr> Beam-Energy Scan  </vt:lpstr>
      <vt:lpstr> Beam-Energy Scan  </vt:lpstr>
      <vt:lpstr> Fluctuations  </vt:lpstr>
      <vt:lpstr> Fluctuations  </vt:lpstr>
      <vt:lpstr> Event-by-Event Analysis @ HIC  </vt:lpstr>
      <vt:lpstr> Event-by-Event Analysis @ HIC  </vt:lpstr>
      <vt:lpstr> Fluctuations  </vt:lpstr>
      <vt:lpstr> Fluctuations  </vt:lpstr>
      <vt:lpstr> Fluctuations  </vt:lpstr>
      <vt:lpstr> Central Limit Theorem  </vt:lpstr>
      <vt:lpstr> Central Limit Theorem  </vt:lpstr>
      <vt:lpstr> Proton # Cumulants @ STAR-BES  </vt:lpstr>
      <vt:lpstr> Charge Fluctuations @ STAR-BES  </vt:lpstr>
      <vt:lpstr> Charge Fluctuation @ LHC  </vt:lpstr>
      <vt:lpstr> Dh Dependence @ ALICE  </vt:lpstr>
      <vt:lpstr> Dissipation of a Conserved Charge  </vt:lpstr>
      <vt:lpstr> Dissipation of a Conserved Charge  </vt:lpstr>
      <vt:lpstr> Time Evolution in HIC  </vt:lpstr>
      <vt:lpstr> Time Evolution in HIC  </vt:lpstr>
      <vt:lpstr> Time Evolution in HIC  </vt:lpstr>
      <vt:lpstr> Dh Dependence @ ALICE  </vt:lpstr>
      <vt:lpstr> Conserved Charges : Theoretical Advantage  </vt:lpstr>
      <vt:lpstr> Conserved Charges : Theoretical Advantage  </vt:lpstr>
      <vt:lpstr> Fluctuations of Conserved Charges  </vt:lpstr>
      <vt:lpstr> &lt;dNB2&gt; and &lt; dNp2 &gt; @ LHC ?  </vt:lpstr>
      <vt:lpstr> &lt;dNQ4&gt; @ LHC ?  </vt:lpstr>
      <vt:lpstr> Hydrodynamic Fluctuations  </vt:lpstr>
      <vt:lpstr> Hydrodynamic Fluctuations  </vt:lpstr>
      <vt:lpstr> Fluctuation-Dissipation Relation  </vt:lpstr>
      <vt:lpstr> Dh Dependence  </vt:lpstr>
      <vt:lpstr> Dh Dependence  </vt:lpstr>
      <vt:lpstr> Non-Gaussian Stochastic Force ??  </vt:lpstr>
      <vt:lpstr> Caution!  </vt:lpstr>
      <vt:lpstr> Caution!  </vt:lpstr>
      <vt:lpstr> Three “NON”s  </vt:lpstr>
      <vt:lpstr> Diffusion Master Equation  </vt:lpstr>
      <vt:lpstr> Diffusion Master Equation  </vt:lpstr>
      <vt:lpstr> Solution of DME  </vt:lpstr>
      <vt:lpstr> Solution of DME  </vt:lpstr>
      <vt:lpstr> Total Charge in Dh  </vt:lpstr>
      <vt:lpstr> Net Charge Number  </vt:lpstr>
      <vt:lpstr> Initial Condition at Hadronization  </vt:lpstr>
      <vt:lpstr> Dh Dependence at Freezeout  </vt:lpstr>
      <vt:lpstr> &lt;dNQ4&gt; @ LHC  </vt:lpstr>
      <vt:lpstr> Dh Dependence at STAR  </vt:lpstr>
      <vt:lpstr> Chemical Reaction 1  </vt:lpstr>
      <vt:lpstr> Chemical Reaction 2  </vt:lpstr>
      <vt:lpstr> Dh Dependence at Freezeout  </vt:lpstr>
      <vt:lpstr> Summary  </vt:lpstr>
      <vt:lpstr> Summary  </vt:lpstr>
      <vt:lpstr> Open Questions &amp; Future Work  </vt:lpstr>
      <vt:lpstr> Evolution of Fluctuations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648</cp:revision>
  <dcterms:created xsi:type="dcterms:W3CDTF">2011-06-07T09:50:32Z</dcterms:created>
  <dcterms:modified xsi:type="dcterms:W3CDTF">2013-06-23T03:09:24Z</dcterms:modified>
</cp:coreProperties>
</file>