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</p:sldMasterIdLst>
  <p:notesMasterIdLst>
    <p:notesMasterId r:id="rId89"/>
  </p:notesMasterIdLst>
  <p:sldIdLst>
    <p:sldId id="256" r:id="rId13"/>
    <p:sldId id="596" r:id="rId14"/>
    <p:sldId id="535" r:id="rId15"/>
    <p:sldId id="449" r:id="rId16"/>
    <p:sldId id="544" r:id="rId17"/>
    <p:sldId id="545" r:id="rId18"/>
    <p:sldId id="546" r:id="rId19"/>
    <p:sldId id="547" r:id="rId20"/>
    <p:sldId id="507" r:id="rId21"/>
    <p:sldId id="533" r:id="rId22"/>
    <p:sldId id="534" r:id="rId23"/>
    <p:sldId id="590" r:id="rId24"/>
    <p:sldId id="591" r:id="rId25"/>
    <p:sldId id="592" r:id="rId26"/>
    <p:sldId id="564" r:id="rId27"/>
    <p:sldId id="548" r:id="rId28"/>
    <p:sldId id="553" r:id="rId29"/>
    <p:sldId id="455" r:id="rId30"/>
    <p:sldId id="456" r:id="rId31"/>
    <p:sldId id="549" r:id="rId32"/>
    <p:sldId id="552" r:id="rId33"/>
    <p:sldId id="559" r:id="rId34"/>
    <p:sldId id="543" r:id="rId35"/>
    <p:sldId id="458" r:id="rId36"/>
    <p:sldId id="459" r:id="rId37"/>
    <p:sldId id="567" r:id="rId38"/>
    <p:sldId id="568" r:id="rId39"/>
    <p:sldId id="587" r:id="rId40"/>
    <p:sldId id="569" r:id="rId41"/>
    <p:sldId id="570" r:id="rId42"/>
    <p:sldId id="571" r:id="rId43"/>
    <p:sldId id="572" r:id="rId44"/>
    <p:sldId id="573" r:id="rId45"/>
    <p:sldId id="574" r:id="rId46"/>
    <p:sldId id="575" r:id="rId47"/>
    <p:sldId id="576" r:id="rId48"/>
    <p:sldId id="577" r:id="rId49"/>
    <p:sldId id="578" r:id="rId50"/>
    <p:sldId id="579" r:id="rId51"/>
    <p:sldId id="580" r:id="rId52"/>
    <p:sldId id="581" r:id="rId53"/>
    <p:sldId id="582" r:id="rId54"/>
    <p:sldId id="583" r:id="rId55"/>
    <p:sldId id="584" r:id="rId56"/>
    <p:sldId id="586" r:id="rId57"/>
    <p:sldId id="585" r:id="rId58"/>
    <p:sldId id="502" r:id="rId59"/>
    <p:sldId id="536" r:id="rId60"/>
    <p:sldId id="483" r:id="rId61"/>
    <p:sldId id="487" r:id="rId62"/>
    <p:sldId id="436" r:id="rId63"/>
    <p:sldId id="437" r:id="rId64"/>
    <p:sldId id="540" r:id="rId65"/>
    <p:sldId id="539" r:id="rId66"/>
    <p:sldId id="506" r:id="rId67"/>
    <p:sldId id="485" r:id="rId68"/>
    <p:sldId id="537" r:id="rId69"/>
    <p:sldId id="511" r:id="rId70"/>
    <p:sldId id="512" r:id="rId71"/>
    <p:sldId id="491" r:id="rId72"/>
    <p:sldId id="499" r:id="rId73"/>
    <p:sldId id="500" r:id="rId74"/>
    <p:sldId id="489" r:id="rId75"/>
    <p:sldId id="555" r:id="rId76"/>
    <p:sldId id="501" r:id="rId77"/>
    <p:sldId id="503" r:id="rId78"/>
    <p:sldId id="538" r:id="rId79"/>
    <p:sldId id="490" r:id="rId80"/>
    <p:sldId id="565" r:id="rId81"/>
    <p:sldId id="566" r:id="rId82"/>
    <p:sldId id="457" r:id="rId83"/>
    <p:sldId id="588" r:id="rId84"/>
    <p:sldId id="589" r:id="rId85"/>
    <p:sldId id="595" r:id="rId86"/>
    <p:sldId id="593" r:id="rId87"/>
    <p:sldId id="594" r:id="rId8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4BACC6"/>
    <a:srgbClr val="3333FF"/>
    <a:srgbClr val="FF0000"/>
    <a:srgbClr val="006600"/>
    <a:srgbClr val="0070C0"/>
    <a:srgbClr val="FA5D06"/>
    <a:srgbClr val="FF9900"/>
    <a:srgbClr val="CC3300"/>
    <a:srgbClr val="F0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88" autoAdjust="0"/>
  </p:normalViewPr>
  <p:slideViewPr>
    <p:cSldViewPr>
      <p:cViewPr varScale="1">
        <p:scale>
          <a:sx n="51" d="100"/>
          <a:sy n="5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0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5" Type="http://schemas.openxmlformats.org/officeDocument/2006/relationships/slideMaster" Target="slideMasters/slideMaster4.xml"/><Relationship Id="rId90" Type="http://schemas.openxmlformats.org/officeDocument/2006/relationships/presProps" Target="presProps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5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06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558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580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118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006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8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686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562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08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909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4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30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3.png"/><Relationship Id="rId18" Type="http://schemas.openxmlformats.org/officeDocument/2006/relationships/image" Target="../media/image81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82.png"/><Relationship Id="rId17" Type="http://schemas.openxmlformats.org/officeDocument/2006/relationships/image" Target="../media/image85.png"/><Relationship Id="rId2" Type="http://schemas.openxmlformats.org/officeDocument/2006/relationships/image" Target="../media/image69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9.png"/><Relationship Id="rId5" Type="http://schemas.openxmlformats.org/officeDocument/2006/relationships/image" Target="../media/image62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4.png"/><Relationship Id="rId4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22.png"/><Relationship Id="rId18" Type="http://schemas.openxmlformats.org/officeDocument/2006/relationships/image" Target="../media/image126.png"/><Relationship Id="rId3" Type="http://schemas.openxmlformats.org/officeDocument/2006/relationships/image" Target="../media/image72.png"/><Relationship Id="rId7" Type="http://schemas.openxmlformats.org/officeDocument/2006/relationships/image" Target="../media/image70.png"/><Relationship Id="rId12" Type="http://schemas.openxmlformats.org/officeDocument/2006/relationships/image" Target="../media/image121.png"/><Relationship Id="rId17" Type="http://schemas.openxmlformats.org/officeDocument/2006/relationships/image" Target="../media/image125.png"/><Relationship Id="rId2" Type="http://schemas.openxmlformats.org/officeDocument/2006/relationships/image" Target="../media/image7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7.png"/><Relationship Id="rId11" Type="http://schemas.openxmlformats.org/officeDocument/2006/relationships/image" Target="../media/image120.png"/><Relationship Id="rId5" Type="http://schemas.openxmlformats.org/officeDocument/2006/relationships/image" Target="../media/image116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7.png"/><Relationship Id="rId4" Type="http://schemas.openxmlformats.org/officeDocument/2006/relationships/image" Target="../media/image115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3.png"/><Relationship Id="rId7" Type="http://schemas.openxmlformats.org/officeDocument/2006/relationships/image" Target="../media/image129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2.png"/><Relationship Id="rId7" Type="http://schemas.openxmlformats.org/officeDocument/2006/relationships/image" Target="../media/image142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8.png"/><Relationship Id="rId7" Type="http://schemas.openxmlformats.org/officeDocument/2006/relationships/image" Target="../media/image14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0.png"/><Relationship Id="rId11" Type="http://schemas.openxmlformats.org/officeDocument/2006/relationships/image" Target="../media/image147.png"/><Relationship Id="rId5" Type="http://schemas.openxmlformats.org/officeDocument/2006/relationships/image" Target="../media/image139.png"/><Relationship Id="rId10" Type="http://schemas.openxmlformats.org/officeDocument/2006/relationships/image" Target="../media/image132.png"/><Relationship Id="rId4" Type="http://schemas.openxmlformats.org/officeDocument/2006/relationships/image" Target="../media/image144.png"/><Relationship Id="rId9" Type="http://schemas.openxmlformats.org/officeDocument/2006/relationships/image" Target="../media/image14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48.png"/><Relationship Id="rId7" Type="http://schemas.openxmlformats.org/officeDocument/2006/relationships/image" Target="../media/image15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2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5.png"/><Relationship Id="rId4" Type="http://schemas.openxmlformats.org/officeDocument/2006/relationships/image" Target="../media/image1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5.png"/><Relationship Id="rId4" Type="http://schemas.openxmlformats.org/officeDocument/2006/relationships/image" Target="../media/image17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9.png"/><Relationship Id="rId4" Type="http://schemas.openxmlformats.org/officeDocument/2006/relationships/image" Target="../media/image14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2.png"/><Relationship Id="rId7" Type="http://schemas.openxmlformats.org/officeDocument/2006/relationships/image" Target="../media/image18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3.png"/><Relationship Id="rId9" Type="http://schemas.openxmlformats.org/officeDocument/2006/relationships/image" Target="../media/image19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19911" y="3717032"/>
            <a:ext cx="4907882" cy="1569660"/>
          </a:xfrm>
        </p:spPr>
        <p:txBody>
          <a:bodyPr wrap="none">
            <a:spAutoFit/>
          </a:bodyPr>
          <a:lstStyle/>
          <a:p>
            <a:r>
              <a:rPr lang="en-US" altLang="ja-JP" sz="48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4800" dirty="0" smtClean="0">
                <a:solidFill>
                  <a:schemeClr val="tx1"/>
                </a:solidFill>
              </a:rPr>
              <a:t> Kitazawa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r>
              <a:rPr lang="ja-JP" altLang="en-US" sz="4000" dirty="0" smtClean="0">
                <a:solidFill>
                  <a:schemeClr val="tx1"/>
                </a:solidFill>
              </a:rPr>
              <a:t>（</a:t>
            </a:r>
            <a:r>
              <a:rPr lang="en-US" altLang="ja-JP" sz="4000" dirty="0" smtClean="0">
                <a:solidFill>
                  <a:schemeClr val="tx1"/>
                </a:solidFill>
              </a:rPr>
              <a:t>Osaka U.</a:t>
            </a:r>
            <a:r>
              <a:rPr lang="ja-JP" altLang="en-US" sz="4000" dirty="0" smtClean="0">
                <a:solidFill>
                  <a:schemeClr val="tx1"/>
                </a:solidFill>
              </a:rPr>
              <a:t>）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Autofit/>
          </a:bodyPr>
          <a:lstStyle/>
          <a:p>
            <a:r>
              <a:rPr kumimoji="1" lang="en-US" altLang="ja-JP" sz="6600" dirty="0" smtClean="0"/>
              <a:t>Non-</a:t>
            </a:r>
            <a:r>
              <a:rPr kumimoji="1" lang="en-US" altLang="ja-JP" sz="6600" dirty="0" err="1" smtClean="0"/>
              <a:t>Gaussianity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en-US" altLang="ja-JP" sz="6600" dirty="0" smtClean="0"/>
              <a:t>in Heavy Ion Collisions</a:t>
            </a:r>
            <a:endParaRPr kumimoji="1" lang="ja-JP" altLang="en-US" sz="6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47664" y="5555560"/>
            <a:ext cx="6186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MK, </a:t>
            </a:r>
            <a:r>
              <a:rPr kumimoji="1" lang="en-US" altLang="ja-JP" sz="2800" dirty="0" err="1" smtClean="0"/>
              <a:t>Asakawa</a:t>
            </a:r>
            <a:r>
              <a:rPr kumimoji="1" lang="en-US" altLang="ja-JP" sz="2800" dirty="0" smtClean="0"/>
              <a:t>, Ono, </a:t>
            </a:r>
            <a:r>
              <a:rPr lang="en-US" altLang="ja-JP" sz="2800" dirty="0" smtClean="0"/>
              <a:t>to be submitted soon</a:t>
            </a:r>
            <a:endParaRPr kumimoji="1" lang="en-US" altLang="ja-JP" sz="28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97347" y="6381328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RIKEN Seminar</a:t>
            </a:r>
            <a:r>
              <a:rPr kumimoji="1" lang="en-US" altLang="ja-JP" sz="2400" dirty="0" smtClean="0"/>
              <a:t>, 2013/Jul./8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6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415"/>
            <a:ext cx="4648123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4860032" y="364502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</p:spTree>
    <p:extLst>
      <p:ext uri="{BB962C8B-B14F-4D97-AF65-F5344CB8AC3E}">
        <p14:creationId xmlns:p14="http://schemas.microsoft.com/office/powerpoint/2010/main" val="42184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6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Simple thermodynamic relations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Intuitive </a:t>
            </a:r>
            <a:r>
              <a:rPr lang="en-US" altLang="ja-JP" sz="2400" dirty="0"/>
              <a:t>interpretation for </a:t>
            </a:r>
            <a:r>
              <a:rPr lang="en-US" altLang="ja-JP" sz="2400" dirty="0" smtClean="0"/>
              <a:t>the behaviors </a:t>
            </a:r>
            <a:r>
              <a:rPr lang="en-US" altLang="ja-JP" sz="2400" dirty="0"/>
              <a:t>of </a:t>
            </a:r>
            <a:r>
              <a:rPr lang="en-US" altLang="ja-JP" sz="2400" dirty="0" err="1"/>
              <a:t>cumulants</a:t>
            </a:r>
            <a:endParaRPr lang="en-US" altLang="ja-JP" sz="2400" dirty="0"/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48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47736" cy="584775"/>
          </a:xfrm>
        </p:spPr>
        <p:txBody>
          <a:bodyPr/>
          <a:lstStyle/>
          <a:p>
            <a:r>
              <a:rPr kumimoji="1" lang="en-US" altLang="ja-JP" dirty="0" smtClean="0"/>
              <a:t> Fluctuations of Conserved Charges  </a:t>
            </a:r>
            <a:endParaRPr kumimoji="1" lang="ja-JP" altLang="en-US" dirty="0"/>
          </a:p>
        </p:txBody>
      </p:sp>
      <p:sp>
        <p:nvSpPr>
          <p:cNvPr id="16" name="二等辺三角形 15"/>
          <p:cNvSpPr/>
          <p:nvPr/>
        </p:nvSpPr>
        <p:spPr>
          <a:xfrm flipV="1">
            <a:off x="1907634" y="1844824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11560" y="3573016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181994" y="1628800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808808" y="1988840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846486" y="1972291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958876" y="1963916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53965" y="141049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60487" y="35638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24" name="フリーフォーム 23"/>
          <p:cNvSpPr/>
          <p:nvPr/>
        </p:nvSpPr>
        <p:spPr>
          <a:xfrm>
            <a:off x="944712" y="1844824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1910809" y="1772816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1478761" y="2264821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1808808" y="2389985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2766783" y="2230175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2467984" y="2412163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49750" y="886371"/>
            <a:ext cx="399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Under </a:t>
            </a:r>
            <a:r>
              <a:rPr kumimoji="1" lang="en-US" altLang="ja-JP" sz="2400" dirty="0" err="1" smtClean="0"/>
              <a:t>Bjorken</a:t>
            </a:r>
            <a:r>
              <a:rPr kumimoji="1" lang="en-US" altLang="ja-JP" sz="2400" dirty="0" smtClean="0"/>
              <a:t> expansion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5536" y="4581128"/>
            <a:ext cx="670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V</a:t>
            </a:r>
            <a:r>
              <a:rPr kumimoji="1" lang="en-US" altLang="ja-JP" sz="2400" dirty="0" smtClean="0"/>
              <a:t>ariation of a conserved charge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kumimoji="1" lang="en-US" altLang="ja-JP" sz="2400" dirty="0" smtClean="0"/>
              <a:t> is </a:t>
            </a:r>
            <a:r>
              <a:rPr kumimoji="1" lang="en-US" altLang="ja-JP" sz="2400" b="1" dirty="0" smtClean="0"/>
              <a:t>slow</a:t>
            </a:r>
            <a:r>
              <a:rPr kumimoji="1" lang="en-US" altLang="ja-JP" sz="2400" dirty="0" smtClean="0"/>
              <a:t>, since it is achieved only through diffusion.</a:t>
            </a:r>
            <a:endParaRPr kumimoji="1" lang="ja-JP" altLang="en-US" sz="2400" dirty="0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5124383" y="1916360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4933883" y="1916360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7742889" y="1916360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AutoShape 50"/>
          <p:cNvSpPr>
            <a:spLocks noChangeArrowheads="1"/>
          </p:cNvSpPr>
          <p:nvPr/>
        </p:nvSpPr>
        <p:spPr bwMode="auto">
          <a:xfrm>
            <a:off x="4646545" y="2492424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 flipH="1">
            <a:off x="7955036" y="2492796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>
            <a:off x="5798673" y="1844352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>
            <a:off x="7236948" y="1844352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>
            <a:off x="5798673" y="4148633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6273336" y="256443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6181261" y="3716833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47491" y="5546849"/>
            <a:ext cx="6296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</a:t>
            </a:r>
            <a:r>
              <a:rPr lang="en-US" altLang="ja-JP" sz="2400" dirty="0" smtClean="0"/>
              <a:t>rimordial values can survive until </a:t>
            </a:r>
            <a:r>
              <a:rPr lang="en-US" altLang="ja-JP" sz="2400" dirty="0" err="1" smtClean="0"/>
              <a:t>freezeout</a:t>
            </a:r>
            <a:r>
              <a:rPr lang="en-US" altLang="ja-JP" sz="2400" dirty="0" smtClean="0"/>
              <a:t>.</a:t>
            </a:r>
          </a:p>
          <a:p>
            <a:r>
              <a:rPr kumimoji="1" lang="en-US" altLang="ja-JP" sz="2400" dirty="0" smtClean="0"/>
              <a:t>The wider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kumimoji="1" lang="en-US" altLang="ja-JP" sz="2400" dirty="0" smtClean="0"/>
              <a:t>, more earlier fluctuation.</a:t>
            </a:r>
            <a:endParaRPr kumimoji="1" lang="ja-JP" altLang="en-US" sz="2400" dirty="0"/>
          </a:p>
        </p:txBody>
      </p:sp>
      <p:sp>
        <p:nvSpPr>
          <p:cNvPr id="4" name="右矢印 3"/>
          <p:cNvSpPr/>
          <p:nvPr/>
        </p:nvSpPr>
        <p:spPr>
          <a:xfrm>
            <a:off x="1377882" y="5690865"/>
            <a:ext cx="53404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55856" y="789309"/>
            <a:ext cx="3288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Heintz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Shuryak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lang="en-US" altLang="ja-JP" dirty="0" smtClean="0">
                <a:solidFill>
                  <a:schemeClr val="tx2"/>
                </a:solidFill>
              </a:rPr>
              <a:t>, 2001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526" t="33529" r="12439"/>
          <a:stretch/>
        </p:blipFill>
        <p:spPr>
          <a:xfrm>
            <a:off x="107504" y="836711"/>
            <a:ext cx="5616624" cy="44014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7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1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57753" y="868650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STAR,QM2012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526" t="33529" r="12439"/>
          <a:stretch/>
        </p:blipFill>
        <p:spPr>
          <a:xfrm>
            <a:off x="107504" y="836711"/>
            <a:ext cx="5616624" cy="44014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7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1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57753" y="868650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STAR,QM2012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97" y="3739480"/>
            <a:ext cx="5020399" cy="3001888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テキスト ボックス 5"/>
          <p:cNvSpPr txBox="1"/>
          <p:nvPr/>
        </p:nvSpPr>
        <p:spPr>
          <a:xfrm>
            <a:off x="4499992" y="4941168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2060"/>
                </a:solidFill>
              </a:rPr>
              <a:t>Athanasiou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Rajagopal</a:t>
            </a:r>
            <a:r>
              <a:rPr lang="en-US" altLang="ja-JP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2010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9002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Charge Fluctuations @ STAR-BES  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6"/>
          <a:stretch/>
        </p:blipFill>
        <p:spPr bwMode="auto">
          <a:xfrm>
            <a:off x="1691680" y="836711"/>
            <a:ext cx="5688632" cy="45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3 \rangle }{ \langle \delta N_Q^2 \rangle }&#10;\end{align*}&lt;/body&gt;&#10;  &lt;fcolor&gt;FF000000&lt;/fcolor&gt;&#10;  &lt;bcolor&gt;FFFFFFFF&lt;/bcolor&gt;&#10;  &lt;transparent&gt;True&lt;/transparent&gt;&#10;  &lt;resolution&gt;1800&lt;/resolution&gt;&#10;  &lt;imageh&gt;684&lt;/imageh&gt;&#10;  &lt;imagew&gt;684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4562"/>
            <a:ext cx="948080" cy="948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4 \rangle_c }{ \langle \delta N_Q^2 \rangle }&#10;\end{align*}&lt;/body&gt;&#10;  &lt;fcolor&gt;FF000000&lt;/fcolor&gt;&#10;  &lt;bcolor&gt;FFFFFFFF&lt;/bcolor&gt;&#10;  &lt;transparent&gt;True&lt;/transparent&gt;&#10;  &lt;resolution&gt;1800&lt;/resolution&gt;&#10;  &lt;imageh&gt;686&lt;/imageh&gt;&#10;  &lt;imagew&gt;785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88825"/>
            <a:ext cx="1048466" cy="91623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" name="直線コネクタ 16"/>
          <p:cNvCxnSpPr/>
          <p:nvPr/>
        </p:nvCxnSpPr>
        <p:spPr>
          <a:xfrm>
            <a:off x="2915816" y="2361580"/>
            <a:ext cx="39604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240299" y="839663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STAR, QM2012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53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35496" y="908721"/>
            <a:ext cx="5071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683568" y="6021289"/>
            <a:ext cx="7704856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220072" y="1340768"/>
            <a:ext cx="3384376" cy="2376264"/>
          </a:xfrm>
          <a:prstGeom prst="wedgeRoundRectCallout">
            <a:avLst>
              <a:gd name="adj1" fmla="val -57170"/>
              <a:gd name="adj2" fmla="val -29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5213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Charge Fluctuation 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836712"/>
            <a:ext cx="36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PRL110,152301(2013)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   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 rot="19533872">
            <a:off x="4543743" y="2947297"/>
            <a:ext cx="404043" cy="1488243"/>
          </a:xfrm>
          <a:prstGeom prst="upArrow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02391" y="6135687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is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not equilibrated 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at freeze-out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at LHC energy!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80684"/>
            <a:ext cx="730791" cy="36714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4874669" y="4149080"/>
            <a:ext cx="3585763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58946" y="4221087"/>
            <a:ext cx="3302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LHC:</a:t>
            </a:r>
          </a:p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significant suppression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from </a:t>
            </a:r>
            <a:r>
              <a:rPr kumimoji="1"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hadronic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value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window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23528" y="3277815"/>
            <a:ext cx="8424936" cy="25498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23528" y="375047"/>
            <a:ext cx="8424936" cy="24778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02532" y="375047"/>
            <a:ext cx="9544601" cy="1754326"/>
          </a:xfrm>
        </p:spPr>
        <p:txBody>
          <a:bodyPr wrap="square">
            <a:spAutoFit/>
          </a:bodyPr>
          <a:lstStyle/>
          <a:p>
            <a:r>
              <a:rPr lang="en-US" altLang="ja-JP" sz="5400" dirty="0" smtClean="0"/>
              <a:t>Baryon </a:t>
            </a:r>
            <a:r>
              <a:rPr lang="en-US" altLang="ja-JP" sz="5400" dirty="0" err="1" smtClean="0"/>
              <a:t>vs</a:t>
            </a:r>
            <a:r>
              <a:rPr lang="en-US" altLang="ja-JP" sz="5400" dirty="0" smtClean="0"/>
              <a:t> Proton Number Fluctuations</a:t>
            </a:r>
            <a:endParaRPr kumimoji="1" lang="ja-JP" altLang="en-US" sz="5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9125" y="3307432"/>
            <a:ext cx="7007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Time Evolution of </a:t>
            </a:r>
          </a:p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Higher Order </a:t>
            </a:r>
            <a:r>
              <a:rPr lang="en-US" altLang="ja-JP" sz="5400" dirty="0" err="1" smtClean="0">
                <a:solidFill>
                  <a:prstClr val="black"/>
                </a:solidFill>
              </a:rPr>
              <a:t>Cumulants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75730" y="2135177"/>
            <a:ext cx="644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>
                <a:solidFill>
                  <a:srgbClr val="002060"/>
                </a:solidFill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</a:rPr>
              <a:t>PRC85,021901C(2012); PRC86, 024904(2012)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7784" y="5107632"/>
            <a:ext cx="386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Ono, arXiv:1307.xxxx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6042" y="2391271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504D"/>
                </a:solidFill>
              </a:rPr>
              <a:t>1</a:t>
            </a:r>
            <a:r>
              <a:rPr lang="en-US" altLang="ja-JP" sz="2400" dirty="0" smtClean="0">
                <a:solidFill>
                  <a:srgbClr val="C0504D"/>
                </a:solidFill>
              </a:rPr>
              <a:t>0min</a:t>
            </a:r>
            <a:endParaRPr lang="ja-JP" altLang="en-US" sz="2400" dirty="0">
              <a:solidFill>
                <a:srgbClr val="C0504D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67944" y="536604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504D"/>
                </a:solidFill>
              </a:rPr>
              <a:t>3</a:t>
            </a:r>
            <a:r>
              <a:rPr lang="en-US" altLang="ja-JP" sz="2400" dirty="0" smtClean="0">
                <a:solidFill>
                  <a:srgbClr val="C0504D"/>
                </a:solidFill>
              </a:rPr>
              <a:t>0min</a:t>
            </a:r>
            <a:endParaRPr lang="ja-JP" alt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Dissipation of a Conserved Charge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1" y="1628799"/>
            <a:ext cx="4873474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28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884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045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0205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2629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4885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7046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9206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1630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3886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6047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8207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0631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2887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5048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7208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632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1888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049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6209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633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000000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1268760"/>
            <a:ext cx="781950" cy="25328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3933056"/>
            <a:ext cx="1039655" cy="234143"/>
          </a:xfrm>
          <a:prstGeom prst="rect">
            <a:avLst/>
          </a:prstGeom>
        </p:spPr>
      </p:pic>
      <p:sp>
        <p:nvSpPr>
          <p:cNvPr id="36" name="円/楕円 35"/>
          <p:cNvSpPr/>
          <p:nvPr/>
        </p:nvSpPr>
        <p:spPr>
          <a:xfrm>
            <a:off x="3724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981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8141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0301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2725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982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7142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9302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1726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23983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6143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303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0727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2984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5144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7304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9728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1985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4145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6305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8729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51520" y="4330359"/>
            <a:ext cx="4873475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628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172926" y="506844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418100" y="45099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0205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1396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4885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704614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19206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22985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2653772" y="468992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653772" y="490989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568710" y="438436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0631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2887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630828" y="467796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593466" y="439485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39632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41888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754730" y="475440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37960" y="444676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48633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418100" y="522942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904278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724134" y="522541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2669560" y="536831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319670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14982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714244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408210" y="468214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2308310" y="520559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23983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2020278" y="502961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2892746" y="439561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3198780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3298420" y="4878335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362738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4224522" y="484959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4239938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783302" y="440667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4616870" y="501744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3998414" y="506416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487296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/>
          <p:nvPr/>
        </p:nvCxnSpPr>
        <p:spPr>
          <a:xfrm>
            <a:off x="1730988" y="1107371"/>
            <a:ext cx="9630" cy="50346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243156" y="1124744"/>
            <a:ext cx="4815" cy="50058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1740618" y="5842527"/>
            <a:ext cx="145816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995527"/>
            <a:ext cx="490615" cy="270063"/>
          </a:xfrm>
          <a:prstGeom prst="rect">
            <a:avLst/>
          </a:prstGeom>
        </p:spPr>
      </p:pic>
      <p:sp>
        <p:nvSpPr>
          <p:cNvPr id="125" name="正方形/長方形 124"/>
          <p:cNvSpPr/>
          <p:nvPr/>
        </p:nvSpPr>
        <p:spPr>
          <a:xfrm>
            <a:off x="1740618" y="1628799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740618" y="4335843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80" y="1329769"/>
            <a:ext cx="221192" cy="179917"/>
          </a:xfrm>
          <a:prstGeom prst="rect">
            <a:avLst/>
          </a:prstGeom>
        </p:spPr>
      </p:pic>
      <p:cxnSp>
        <p:nvCxnSpPr>
          <p:cNvPr id="100" name="直線矢印コネクタ 99"/>
          <p:cNvCxnSpPr/>
          <p:nvPr/>
        </p:nvCxnSpPr>
        <p:spPr>
          <a:xfrm>
            <a:off x="6458173" y="205977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V="1">
            <a:off x="6818213" y="1375698"/>
            <a:ext cx="0" cy="900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784225" cy="579967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97" y="2180549"/>
            <a:ext cx="346075" cy="190500"/>
          </a:xfrm>
          <a:prstGeom prst="rect">
            <a:avLst/>
          </a:prstGeom>
        </p:spPr>
      </p:pic>
      <p:cxnSp>
        <p:nvCxnSpPr>
          <p:cNvPr id="108" name="直線コネクタ 107"/>
          <p:cNvCxnSpPr/>
          <p:nvPr/>
        </p:nvCxnSpPr>
        <p:spPr>
          <a:xfrm>
            <a:off x="6818213" y="2059774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9" name="下矢印 108"/>
          <p:cNvSpPr/>
          <p:nvPr/>
        </p:nvSpPr>
        <p:spPr>
          <a:xfrm>
            <a:off x="5292080" y="2114854"/>
            <a:ext cx="576064" cy="30767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95" y="3369752"/>
            <a:ext cx="80433" cy="1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Dissipation of a Conserved Charge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1" y="1628799"/>
            <a:ext cx="4873474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28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884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045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0205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2629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4885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7046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9206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1630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3886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6047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8207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0631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2887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5048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7208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632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1888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049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6209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633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000000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1268760"/>
            <a:ext cx="781950" cy="253287"/>
          </a:xfrm>
          <a:prstGeom prst="rect">
            <a:avLst/>
          </a:prstGeom>
        </p:spPr>
      </p:pic>
      <p:cxnSp>
        <p:nvCxnSpPr>
          <p:cNvPr id="29" name="直線矢印コネクタ 28"/>
          <p:cNvCxnSpPr/>
          <p:nvPr/>
        </p:nvCxnSpPr>
        <p:spPr>
          <a:xfrm>
            <a:off x="6458173" y="205977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6818213" y="1375698"/>
            <a:ext cx="0" cy="900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3933056"/>
            <a:ext cx="1039655" cy="234143"/>
          </a:xfrm>
          <a:prstGeom prst="rect">
            <a:avLst/>
          </a:prstGeom>
        </p:spPr>
      </p:pic>
      <p:sp>
        <p:nvSpPr>
          <p:cNvPr id="36" name="円/楕円 35"/>
          <p:cNvSpPr/>
          <p:nvPr/>
        </p:nvSpPr>
        <p:spPr>
          <a:xfrm>
            <a:off x="3724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981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8141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0301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2725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982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7142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9302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1726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23983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6143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303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0727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2984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5144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7304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9728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1985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4145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6305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8729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51520" y="4330359"/>
            <a:ext cx="4873475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628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172926" y="506844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418100" y="45099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0205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1396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4885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704614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19206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22985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2653772" y="468992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653772" y="490989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568710" y="438436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0631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2887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630828" y="467796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593466" y="439485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39632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41888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754730" y="475440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37960" y="444676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48633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418100" y="522942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904278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724134" y="522541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2669560" y="536831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319670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14982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714244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408210" y="468214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2308310" y="520559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23983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2020278" y="502961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2892746" y="439561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3198780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3298420" y="4878335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362738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4224522" y="484959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4239938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783302" y="440667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4616870" y="501744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3998414" y="506416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487296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/>
          <p:nvPr/>
        </p:nvCxnSpPr>
        <p:spPr>
          <a:xfrm>
            <a:off x="1730988" y="1107371"/>
            <a:ext cx="9630" cy="50346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243156" y="1124744"/>
            <a:ext cx="4815" cy="50058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1740618" y="5842527"/>
            <a:ext cx="145816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995527"/>
            <a:ext cx="490615" cy="270063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784225" cy="579967"/>
          </a:xfrm>
          <a:prstGeom prst="rect">
            <a:avLst/>
          </a:prstGeom>
        </p:spPr>
      </p:pic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97" y="2180549"/>
            <a:ext cx="346075" cy="190500"/>
          </a:xfrm>
          <a:prstGeom prst="rect">
            <a:avLst/>
          </a:prstGeom>
        </p:spPr>
      </p:pic>
      <p:cxnSp>
        <p:nvCxnSpPr>
          <p:cNvPr id="110" name="直線コネクタ 109"/>
          <p:cNvCxnSpPr/>
          <p:nvPr/>
        </p:nvCxnSpPr>
        <p:spPr>
          <a:xfrm>
            <a:off x="6818213" y="2059774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5940151" y="5110450"/>
            <a:ext cx="2880321" cy="1335935"/>
            <a:chOff x="5940151" y="5110450"/>
            <a:chExt cx="2880321" cy="1335935"/>
          </a:xfrm>
        </p:grpSpPr>
        <p:cxnSp>
          <p:nvCxnSpPr>
            <p:cNvPr id="111" name="直線矢印コネクタ 110"/>
            <p:cNvCxnSpPr/>
            <p:nvPr/>
          </p:nvCxnSpPr>
          <p:spPr>
            <a:xfrm>
              <a:off x="6458173" y="613511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/>
            <p:nvPr/>
          </p:nvCxnSpPr>
          <p:spPr>
            <a:xfrm flipV="1">
              <a:off x="6818213" y="5190517"/>
              <a:ext cx="0" cy="1160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1" y="5110450"/>
              <a:ext cx="784225" cy="579967"/>
            </a:xfrm>
            <a:prstGeom prst="rect">
              <a:avLst/>
            </a:prstGeom>
          </p:spPr>
        </p:pic>
        <p:pic>
          <p:nvPicPr>
  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397" y="6255885"/>
              <a:ext cx="346075" cy="190500"/>
            </a:xfrm>
            <a:prstGeom prst="rect">
              <a:avLst/>
            </a:prstGeom>
          </p:spPr>
        </p:pic>
        <p:cxnSp>
          <p:nvCxnSpPr>
            <p:cNvPr id="115" name="直線コネクタ 114"/>
            <p:cNvCxnSpPr/>
            <p:nvPr/>
          </p:nvCxnSpPr>
          <p:spPr>
            <a:xfrm>
              <a:off x="6818213" y="5510281"/>
              <a:ext cx="1656184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5" name="正方形/長方形 124"/>
          <p:cNvSpPr/>
          <p:nvPr/>
        </p:nvSpPr>
        <p:spPr>
          <a:xfrm>
            <a:off x="1740618" y="1628799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740618" y="4335843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80" y="1329769"/>
            <a:ext cx="221192" cy="179917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5940152" y="2845985"/>
            <a:ext cx="2880320" cy="1401044"/>
            <a:chOff x="5940152" y="2845985"/>
            <a:chExt cx="2880320" cy="1401044"/>
          </a:xfrm>
        </p:grpSpPr>
        <p:cxnSp>
          <p:nvCxnSpPr>
            <p:cNvPr id="119" name="直線矢印コネクタ 118"/>
            <p:cNvCxnSpPr/>
            <p:nvPr/>
          </p:nvCxnSpPr>
          <p:spPr>
            <a:xfrm>
              <a:off x="6458173" y="3935754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/>
            <p:nvPr/>
          </p:nvCxnSpPr>
          <p:spPr>
            <a:xfrm flipV="1">
              <a:off x="6818213" y="2991161"/>
              <a:ext cx="0" cy="1160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397" y="4056529"/>
              <a:ext cx="346075" cy="190500"/>
            </a:xfrm>
            <a:prstGeom prst="rect">
              <a:avLst/>
            </a:prstGeom>
          </p:spPr>
        </p:pic>
        <p:sp>
          <p:nvSpPr>
            <p:cNvPr id="124" name="フリーフォーム 123"/>
            <p:cNvSpPr/>
            <p:nvPr/>
          </p:nvSpPr>
          <p:spPr>
            <a:xfrm>
              <a:off x="6820953" y="3230943"/>
              <a:ext cx="1704441" cy="585216"/>
            </a:xfrm>
            <a:custGeom>
              <a:avLst/>
              <a:gdLst>
                <a:gd name="connsiteX0" fmla="*/ 0 w 1704441"/>
                <a:gd name="connsiteY0" fmla="*/ 0 h 585216"/>
                <a:gd name="connsiteX1" fmla="*/ 402336 w 1704441"/>
                <a:gd name="connsiteY1" fmla="*/ 285293 h 585216"/>
                <a:gd name="connsiteX2" fmla="*/ 1009497 w 1704441"/>
                <a:gd name="connsiteY2" fmla="*/ 504749 h 585216"/>
                <a:gd name="connsiteX3" fmla="*/ 1704441 w 1704441"/>
                <a:gd name="connsiteY3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441" h="585216">
                  <a:moveTo>
                    <a:pt x="0" y="0"/>
                  </a:moveTo>
                  <a:cubicBezTo>
                    <a:pt x="117043" y="100584"/>
                    <a:pt x="234087" y="201168"/>
                    <a:pt x="402336" y="285293"/>
                  </a:cubicBezTo>
                  <a:cubicBezTo>
                    <a:pt x="570585" y="369418"/>
                    <a:pt x="792480" y="454762"/>
                    <a:pt x="1009497" y="504749"/>
                  </a:cubicBezTo>
                  <a:cubicBezTo>
                    <a:pt x="1226515" y="554736"/>
                    <a:pt x="1465478" y="569976"/>
                    <a:pt x="1704441" y="585216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2845985"/>
              <a:ext cx="784225" cy="579967"/>
            </a:xfrm>
            <a:prstGeom prst="rect">
              <a:avLst/>
            </a:prstGeom>
          </p:spPr>
        </p:pic>
      </p:grpSp>
      <p:sp>
        <p:nvSpPr>
          <p:cNvPr id="129" name="下矢印 128"/>
          <p:cNvSpPr/>
          <p:nvPr/>
        </p:nvSpPr>
        <p:spPr>
          <a:xfrm>
            <a:off x="5292080" y="2114854"/>
            <a:ext cx="576064" cy="30767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95" y="3369752"/>
            <a:ext cx="80433" cy="1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62880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23585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22768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2237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2230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20248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698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690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96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2021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23128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2304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22845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6796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2096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67967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736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7225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23345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2037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7007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752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2351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23578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9665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2349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4021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929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2075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664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806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2849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860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35732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8579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914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9599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8121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8508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3434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35192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9089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34276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8009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8337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921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841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35745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9059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35304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3511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6196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35608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34652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9063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3500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9049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8069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34764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6073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352514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353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33928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3428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752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3428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7536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7696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2172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69269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119675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859223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7794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17726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22980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41277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208396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19655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318111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803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98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207374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64999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0770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19177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97555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098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85274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342900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961237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075945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859722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01199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05153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736911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313167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86104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14268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8903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511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707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4922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809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3904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4110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445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457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8831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4919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7751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6832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9510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402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5848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4662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86476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8459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9539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6251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403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484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835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8791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8363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8107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9415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5354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5999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45718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576322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3131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7823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57632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3311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57278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6192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3311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4031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456895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638010" y="5619299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as </a:t>
            </a:r>
          </a:p>
          <a:p>
            <a:r>
              <a:rPr lang="en-US" altLang="ja-JP" sz="2400" dirty="0" smtClean="0"/>
              <a:t>thermometer?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8061" y="5448126"/>
            <a:ext cx="801533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Symbol" pitchFamily="18" charset="2"/>
              </a:rPr>
              <a:t>Dh</a:t>
            </a:r>
            <a:r>
              <a:rPr lang="en-US" altLang="ja-JP" sz="3200" dirty="0" smtClean="0"/>
              <a:t> dependences of fluctuation observables</a:t>
            </a:r>
          </a:p>
          <a:p>
            <a:pPr algn="ctr"/>
            <a:r>
              <a:rPr lang="en-US" altLang="ja-JP" sz="3200" dirty="0" smtClean="0"/>
              <a:t>encode history of the hot medium!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6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803448" cy="3117489"/>
            <a:chOff x="2200600" y="2399107"/>
            <a:chExt cx="2803448" cy="3117489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690464" cy="2875856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464" y="5079869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B}^{\rm (net)})^2 \rangle&#10;+ \frac14 \langle N_{\rm B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6309320"/>
            <a:ext cx="4356484" cy="511039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4" name="フリーフォーム 3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828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2915816" y="3703138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331348" y="1643609"/>
            <a:ext cx="1739313" cy="811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1973673" y="1643609"/>
            <a:ext cx="2315377" cy="811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18922" y="1643609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Left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(suppression)</a:t>
            </a:r>
            <a:endParaRPr kumimoji="1"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409011" y="1624013"/>
            <a:ext cx="1572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Right</a:t>
            </a:r>
          </a:p>
          <a:p>
            <a:pPr algn="ctr"/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3">
                    <a:lumMod val="50000"/>
                  </a:schemeClr>
                </a:solidFill>
              </a:rPr>
              <a:t>hadronic</a:t>
            </a:r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17276" y="17876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23528" y="3277815"/>
            <a:ext cx="8424936" cy="25498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23528" y="375047"/>
            <a:ext cx="8424936" cy="24778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02532" y="375047"/>
            <a:ext cx="9544601" cy="1754326"/>
          </a:xfrm>
        </p:spPr>
        <p:txBody>
          <a:bodyPr wrap="square">
            <a:spAutoFit/>
          </a:bodyPr>
          <a:lstStyle/>
          <a:p>
            <a:r>
              <a:rPr lang="en-US" altLang="ja-JP" sz="5400" dirty="0" smtClean="0"/>
              <a:t>Baryon </a:t>
            </a:r>
            <a:r>
              <a:rPr lang="en-US" altLang="ja-JP" sz="5400" dirty="0" err="1" smtClean="0"/>
              <a:t>vs</a:t>
            </a:r>
            <a:r>
              <a:rPr lang="en-US" altLang="ja-JP" sz="5400" dirty="0" smtClean="0"/>
              <a:t> Proton Number Fluctuations</a:t>
            </a:r>
            <a:endParaRPr kumimoji="1" lang="ja-JP" altLang="en-US" sz="5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9125" y="3307432"/>
            <a:ext cx="7007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Time Evolution of </a:t>
            </a:r>
          </a:p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Higher Order </a:t>
            </a:r>
            <a:r>
              <a:rPr lang="en-US" altLang="ja-JP" sz="5400" dirty="0" err="1" smtClean="0">
                <a:solidFill>
                  <a:prstClr val="black"/>
                </a:solidFill>
              </a:rPr>
              <a:t>Cumulants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75730" y="2135177"/>
            <a:ext cx="644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>
                <a:solidFill>
                  <a:srgbClr val="002060"/>
                </a:solidFill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</a:rPr>
              <a:t>PRC85,021901C(2012); PRC86, 024904(2012)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7784" y="5107632"/>
            <a:ext cx="386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Ono, arXiv:1307.xxxx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6042" y="2391271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504D"/>
                </a:solidFill>
              </a:rPr>
              <a:t>1</a:t>
            </a:r>
            <a:r>
              <a:rPr lang="en-US" altLang="ja-JP" sz="2400" dirty="0" smtClean="0">
                <a:solidFill>
                  <a:srgbClr val="C0504D"/>
                </a:solidFill>
              </a:rPr>
              <a:t>0min</a:t>
            </a:r>
            <a:endParaRPr lang="ja-JP" altLang="en-US" sz="2400" dirty="0">
              <a:solidFill>
                <a:srgbClr val="C0504D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67944" y="536604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504D"/>
                </a:solidFill>
              </a:rPr>
              <a:t>3</a:t>
            </a:r>
            <a:r>
              <a:rPr lang="en-US" altLang="ja-JP" sz="2400" dirty="0" smtClean="0">
                <a:solidFill>
                  <a:srgbClr val="C0504D"/>
                </a:solidFill>
              </a:rPr>
              <a:t>0min</a:t>
            </a:r>
            <a:endParaRPr lang="ja-JP" alt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17185" y="5424899"/>
            <a:ext cx="498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are experimentally observable</a:t>
            </a:r>
            <a:endParaRPr kumimoji="1" lang="ja-JP" altLang="en-US" sz="28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B^n \rangle_c }&#10;{\langle \delta N_B^m \rangle_c }&#10;\ne&#10;\frac{\langle \delta N_p^n \rangle_c }&#10;{\langle \delta N_p^m \rangle_c }&#10;\end{align*}&lt;/body&gt;&#10;  &lt;fcolor&gt;FF000000&lt;/fcolor&gt;&#10;  &lt;bcolor&gt;FFFFFFFF&lt;/bcolor&gt;&#10;  &lt;transparent&gt;True&lt;/transparent&gt;&#10;  &lt;resolution&gt;1800&lt;/resolution&gt;&#10;  &lt;imageh&gt;646&lt;/imageh&gt;&#10;  &lt;imagew&gt;2056&lt;/imagew&gt;&#10;  &lt;scale&gt;50&lt;/scale&gt;&#10;  &lt;cursor&gt;16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26" y="3826203"/>
            <a:ext cx="3666834" cy="11521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&#10;\end{align*}&lt;/body&gt;&#10;  &lt;fcolor&gt;FF000000&lt;/fcolor&gt;&#10;  &lt;bcolor&gt;FFFFFFFF&lt;/bcolor&gt;&#10;  &lt;transparent&gt;True&lt;/transparent&gt;&#10;  &lt;resolution&gt;1800&lt;/resolution&gt;&#10;  &lt;imageh&gt;249&lt;/imageh&gt;&#10;  &lt;imagew&gt;742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26" y="5484868"/>
            <a:ext cx="1323342" cy="44408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19075" y="4133398"/>
            <a:ext cx="6046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 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800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800" dirty="0" smtClean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16" name="角丸四角形 15"/>
          <p:cNvSpPr/>
          <p:nvPr/>
        </p:nvSpPr>
        <p:spPr>
          <a:xfrm>
            <a:off x="323528" y="619527"/>
            <a:ext cx="8424936" cy="24778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-202532" y="619527"/>
            <a:ext cx="9544601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Baryon vs Proton Number Fluctuations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75730" y="2451665"/>
            <a:ext cx="644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</a:rPr>
              <a:t>Asakawa</a:t>
            </a:r>
            <a:r>
              <a:rPr lang="en-US" altLang="ja-JP" sz="2000" dirty="0">
                <a:solidFill>
                  <a:srgbClr val="002060"/>
                </a:solidFill>
                <a:latin typeface="Calibri"/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PRC85,021901C(2012); PRC86, 024904(2012)</a:t>
            </a:r>
            <a:endParaRPr lang="ja-JP" altLang="en-US" sz="20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7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1F497D"/>
              </a:buClr>
              <a:buFont typeface="Wingdings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Definite definition for operators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1F497D"/>
              </a:buClr>
              <a:buFont typeface="Wingdings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Simple thermodynamic relations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as a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Noether</a:t>
            </a:r>
            <a:r>
              <a:rPr lang="en-US" altLang="ja-JP" sz="2400" dirty="0" smtClean="0">
                <a:solidFill>
                  <a:prstClr val="black"/>
                </a:solidFill>
              </a:rPr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calculable on any theory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ex: on the lattice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Intuitive </a:t>
            </a:r>
            <a:r>
              <a:rPr lang="en-US" altLang="ja-JP" sz="2400" dirty="0">
                <a:solidFill>
                  <a:prstClr val="black"/>
                </a:solidFill>
              </a:rPr>
              <a:t>interpretation for </a:t>
            </a:r>
            <a:r>
              <a:rPr lang="en-US" altLang="ja-JP" sz="2400" dirty="0" smtClean="0">
                <a:solidFill>
                  <a:prstClr val="black"/>
                </a:solidFill>
              </a:rPr>
              <a:t>the behaviors </a:t>
            </a:r>
            <a:r>
              <a:rPr lang="en-US" altLang="ja-JP" sz="2400" dirty="0">
                <a:solidFill>
                  <a:prstClr val="black"/>
                </a:solidFill>
              </a:rPr>
              <a:t>of </a:t>
            </a:r>
            <a:r>
              <a:rPr lang="en-US" altLang="ja-JP" sz="2400" dirty="0" err="1">
                <a:solidFill>
                  <a:prstClr val="black"/>
                </a:solidFill>
              </a:rPr>
              <a:t>cumulants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ex: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814960" cy="584775"/>
          </a:xfrm>
        </p:spPr>
        <p:txBody>
          <a:bodyPr/>
          <a:lstStyle/>
          <a:p>
            <a:r>
              <a:rPr kumimoji="1" lang="en-US" altLang="ja-JP" dirty="0" smtClean="0"/>
              <a:t> 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as Two Sides of a Coin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15567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左中かっこ 7"/>
          <p:cNvSpPr/>
          <p:nvPr/>
        </p:nvSpPr>
        <p:spPr>
          <a:xfrm rot="5400000">
            <a:off x="1907704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17008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3552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p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3544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159" y="48137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Nucleons have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two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states.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8224" y="6165304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MK, Asakawa,2012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28571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814960" cy="584775"/>
          </a:xfrm>
        </p:spPr>
        <p:txBody>
          <a:bodyPr/>
          <a:lstStyle/>
          <a:p>
            <a:r>
              <a:rPr kumimoji="1" lang="en-US" altLang="ja-JP" dirty="0" smtClean="0"/>
              <a:t> 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as Two Sides of a Coin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15567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218312" y="1556792"/>
            <a:ext cx="792088" cy="762556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241729" y="3411631"/>
            <a:ext cx="776783" cy="80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82208" y="3390602"/>
            <a:ext cx="817420" cy="8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左中かっこ 7"/>
          <p:cNvSpPr/>
          <p:nvPr/>
        </p:nvSpPr>
        <p:spPr>
          <a:xfrm rot="5400000">
            <a:off x="1907704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17008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3552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p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3544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4" name="左中かっこ 13"/>
          <p:cNvSpPr/>
          <p:nvPr/>
        </p:nvSpPr>
        <p:spPr>
          <a:xfrm rot="5400000">
            <a:off x="6290320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159" y="48137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Nucleons have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two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states.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07745" y="4814770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Coins have two sides.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9628" y="1124744"/>
            <a:ext cx="1023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a coin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6165304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MK, Asakawa,2012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Slot Machine Analogy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259632" y="11730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619415" y="29162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87167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31183" y="3010600"/>
            <a:ext cx="144016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675199" y="2812578"/>
            <a:ext cx="14401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19215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963230" y="2416534"/>
            <a:ext cx="1440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07247" y="2200510"/>
            <a:ext cx="1440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51263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395279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539295" y="2272518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683311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827327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971343" y="2668562"/>
            <a:ext cx="1440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115359" y="2920590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259375" y="3017596"/>
            <a:ext cx="144016" cy="19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188041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P</a:t>
            </a:r>
            <a:r>
              <a:rPr lang="en-US" altLang="ja-JP" sz="3200" dirty="0">
                <a:solidFill>
                  <a:prstClr val="black"/>
                </a:solidFill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</a:rPr>
              <a:t>  (</a:t>
            </a:r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200" dirty="0" smtClean="0">
                <a:solidFill>
                  <a:prstClr val="black"/>
                </a:solidFill>
              </a:rPr>
              <a:t>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34636" y="57376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402388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546404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690420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834436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978452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122468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266484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410500" y="5561947"/>
            <a:ext cx="14401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554516" y="5795973"/>
            <a:ext cx="144016" cy="23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698532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842548" y="5849979"/>
            <a:ext cx="144016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7125989" y="5930988"/>
            <a:ext cx="144016" cy="99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644008" y="3933056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P  </a:t>
            </a:r>
            <a:r>
              <a:rPr lang="en-US" altLang="ja-JP" sz="3200" dirty="0" smtClean="0">
                <a:solidFill>
                  <a:prstClr val="black"/>
                </a:solidFill>
              </a:rPr>
              <a:t> (</a:t>
            </a:r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200" dirty="0" smtClean="0">
                <a:solidFill>
                  <a:prstClr val="black"/>
                </a:solidFill>
              </a:rPr>
              <a:t>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1619672" y="3789040"/>
            <a:ext cx="1584176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</a:rPr>
              <a:t>=     +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79940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44036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88827" y="425180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27194" y="6031171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円/楕円 59"/>
          <p:cNvSpPr/>
          <p:nvPr/>
        </p:nvSpPr>
        <p:spPr>
          <a:xfrm>
            <a:off x="7993445" y="327556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5002344" y="1531034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5387167" y="184047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171143" y="3208622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5402388" y="4661847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186364" y="6029999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6150" cy="584775"/>
          </a:xfrm>
        </p:spPr>
        <p:txBody>
          <a:bodyPr/>
          <a:lstStyle/>
          <a:p>
            <a:r>
              <a:rPr kumimoji="1" lang="en-US" altLang="ja-JP" dirty="0" smtClean="0"/>
              <a:t> Extreme Examples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504" y="1252518"/>
            <a:ext cx="1513860" cy="17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383013" y="255267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22973" y="1500370"/>
            <a:ext cx="144016" cy="134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757043" y="2912001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2150765" y="1476908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1934741" y="2845060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015271" y="879103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Fixed # of coins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40802" y="256054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90855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05257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19658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34060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484617" y="2132856"/>
            <a:ext cx="14401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62863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77265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91666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06068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204698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34871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49273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63674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780762" y="2132856"/>
            <a:ext cx="144016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908554" y="1484784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692530" y="2852936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527837" y="908720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Constant probabilities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83013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438797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582813" y="5288974"/>
            <a:ext cx="144015" cy="29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726828" y="5005300"/>
            <a:ext cx="14401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870845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014861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158877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302893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3446909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590925" y="5288974"/>
            <a:ext cx="144016" cy="29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3734941" y="5482352"/>
            <a:ext cx="144016" cy="9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2150765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1934741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8140802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908554" y="4861284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052570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619658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6340602" y="4653136"/>
            <a:ext cx="144015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484617" y="4581128"/>
            <a:ext cx="144017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628634" y="4581128"/>
            <a:ext cx="144016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772650" y="4653136"/>
            <a:ext cx="144016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691666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7060682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7204698" y="5153254"/>
            <a:ext cx="144016" cy="42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348714" y="5293332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492730" y="5435168"/>
            <a:ext cx="144016" cy="14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636746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5908554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5692530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4365103"/>
            <a:ext cx="1224136" cy="1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下矢印 82"/>
          <p:cNvSpPr/>
          <p:nvPr/>
        </p:nvSpPr>
        <p:spPr>
          <a:xfrm>
            <a:off x="2438798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下矢印 83"/>
          <p:cNvSpPr/>
          <p:nvPr/>
        </p:nvSpPr>
        <p:spPr>
          <a:xfrm>
            <a:off x="6383394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523392" y="558136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57043" y="558136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円/楕円 86"/>
          <p:cNvSpPr/>
          <p:nvPr/>
        </p:nvSpPr>
        <p:spPr>
          <a:xfrm>
            <a:off x="8530755" y="2924944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11480" cy="584775"/>
          </a:xfrm>
        </p:spPr>
        <p:txBody>
          <a:bodyPr/>
          <a:lstStyle/>
          <a:p>
            <a:r>
              <a:rPr kumimoji="1" lang="en-US" altLang="ja-JP" dirty="0" smtClean="0"/>
              <a:t> Reconstructing Total Coin Number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484784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 smtClean="0">
                <a:solidFill>
                  <a:prstClr val="black"/>
                </a:solidFill>
              </a:rPr>
              <a:t>P  </a:t>
            </a:r>
            <a:r>
              <a:rPr lang="en-US" altLang="ja-JP" sz="3600" dirty="0">
                <a:solidFill>
                  <a:prstClr val="black"/>
                </a:solidFill>
              </a:rPr>
              <a:t> </a:t>
            </a:r>
            <a:r>
              <a:rPr lang="en-US" altLang="ja-JP" sz="3600" dirty="0" smtClean="0">
                <a:solidFill>
                  <a:prstClr val="black"/>
                </a:solidFill>
              </a:rPr>
              <a:t>(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   </a:t>
            </a:r>
            <a:r>
              <a:rPr lang="en-US" altLang="ja-JP" sz="3600" dirty="0" smtClean="0">
                <a:solidFill>
                  <a:prstClr val="black"/>
                </a:solidFill>
              </a:rPr>
              <a:t>)=      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P</a:t>
            </a:r>
            <a:r>
              <a:rPr lang="en-US" altLang="ja-JP" sz="3600" dirty="0" smtClean="0">
                <a:solidFill>
                  <a:prstClr val="black"/>
                </a:solidFill>
              </a:rPr>
              <a:t>   (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</a:rPr>
              <a:t>   )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B</a:t>
            </a:r>
            <a:r>
              <a:rPr lang="en-US" altLang="ja-JP" sz="3600" baseline="-25000" dirty="0" smtClean="0">
                <a:solidFill>
                  <a:prstClr val="black"/>
                </a:solidFill>
              </a:rPr>
              <a:t>1/2</a:t>
            </a:r>
            <a:r>
              <a:rPr lang="en-US" altLang="ja-JP" sz="3600" dirty="0" smtClean="0">
                <a:solidFill>
                  <a:prstClr val="black"/>
                </a:solidFill>
              </a:rPr>
              <a:t>(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</a:rPr>
              <a:t>   ;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</a:rPr>
              <a:t>   )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9939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403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2923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467544" y="1196752"/>
            <a:ext cx="7667488" cy="13681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6" y="1541762"/>
            <a:ext cx="558956" cy="589353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3017981" y="216808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759222" y="1880828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351510" y="18808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5531483" y="29732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9722"/>
          <a:stretch/>
        </p:blipFill>
        <p:spPr bwMode="auto">
          <a:xfrm>
            <a:off x="587337" y="3317978"/>
            <a:ext cx="2675470" cy="16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左右矢印 18"/>
          <p:cNvSpPr/>
          <p:nvPr/>
        </p:nvSpPr>
        <p:spPr>
          <a:xfrm>
            <a:off x="3473196" y="3704743"/>
            <a:ext cx="1656184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3852318" y="1861524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B_p ( k;N) = p^k (1-p)^{N-k} \phantom{|}_k C_N&#10;\end{align*}&lt;/body&gt;&#10;  &lt;fcolor&gt;FF000000&lt;/fcolor&gt;&#10;  &lt;bcolor&gt;FFFFFFFF&lt;/bcolor&gt;&#10;  &lt;transparent&gt;True&lt;/transparent&gt;&#10;  &lt;resolution&gt;1800&lt;/resolution&gt;&#10;  &lt;imageh&gt;296&lt;/imageh&gt;&#10;  &lt;imagew&gt;3282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5" y="6165304"/>
            <a:ext cx="4790473" cy="43204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049102" y="6150495"/>
            <a:ext cx="300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:binomial distr.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func</a:t>
            </a:r>
            <a:r>
              <a:rPr lang="en-US" altLang="ja-JP" sz="2400" dirty="0" smtClean="0">
                <a:solidFill>
                  <a:prstClr val="black"/>
                </a:solidFill>
              </a:rPr>
              <a:t>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19940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Nucleon </a:t>
            </a:r>
            <a:r>
              <a:rPr lang="en-US" altLang="ja-JP" dirty="0" err="1" smtClean="0"/>
              <a:t>Isospin</a:t>
            </a:r>
            <a:r>
              <a:rPr kumimoji="1" lang="en-US" altLang="ja-JP" dirty="0" smtClean="0"/>
              <a:t>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Medium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836712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of baryons can vary </a:t>
            </a:r>
            <a:r>
              <a:rPr lang="en-US" altLang="ja-JP" sz="2400" u="sng" dirty="0" smtClean="0">
                <a:solidFill>
                  <a:prstClr val="black"/>
                </a:solidFill>
              </a:rPr>
              <a:t>after chemical </a:t>
            </a:r>
            <a:r>
              <a:rPr lang="en-US" altLang="ja-JP" sz="2400" u="sng" dirty="0" err="1" smtClean="0">
                <a:solidFill>
                  <a:prstClr val="black"/>
                </a:solidFill>
              </a:rPr>
              <a:t>freezeout</a:t>
            </a:r>
            <a:r>
              <a:rPr lang="en-US" altLang="ja-JP" sz="2400" u="sng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     via charge exchange reactions mediated by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</a:rPr>
              <a:t>(1232):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2555"/>
            <a:ext cx="914400" cy="26352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,n\\\pi~&#10;\end{align*}&lt;/body&gt;&#10;  &lt;fcolor&gt;FF000000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523817" cy="761300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3563888" y="2066186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5148064" y="2397895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3563888" y="2466079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5148064" y="2056452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,n\\\pi~~&#10;\end{align*}&lt;/body&gt;&#10;  &lt;fcolor&gt;FF000000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59" y="1929817"/>
            <a:ext cx="523817" cy="7613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28"/>
          <a:stretch/>
        </p:blipFill>
        <p:spPr bwMode="auto">
          <a:xfrm>
            <a:off x="922903" y="2905818"/>
            <a:ext cx="7033473" cy="37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i^+ p_{\rm total}&#10;\end{align*}&lt;/body&gt;&#10;  &lt;fcolor&gt;FF000000&lt;/fcolor&gt;&#10;  &lt;bcolor&gt;FFFFFFFF&lt;/bcolor&gt;&#10;  &lt;transparent&gt;True&lt;/transparent&gt;&#10;  &lt;resolution&gt;1800&lt;/resolution&gt;&#10;  &lt;imageh&gt;259&lt;/imageh&gt;&#10;  &lt;imagew&gt;83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13" y="3823840"/>
            <a:ext cx="1261087" cy="39022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{\rm lab} {\rm [G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030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60" y="6042156"/>
            <a:ext cx="1237225" cy="299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rot="4339890">
            <a:off x="2288450" y="3024387"/>
            <a:ext cx="314997" cy="55892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4509" y="3068960"/>
            <a:ext cx="21050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200mb=20fm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2</a:t>
            </a:r>
            <a:endParaRPr lang="ja-JP" altLang="en-US" sz="2400" baseline="30000" dirty="0">
              <a:solidFill>
                <a:prstClr val="black"/>
              </a:solidFill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&amp;amp;I=3/2\\&#10;&amp;amp;\Gamma \simeq 1.8\mbox{ [fm]}&#10;\end{align*}&lt;/body&gt;&#10;  &lt;fcolor&gt;FF000000&lt;/fcolor&gt;&#10;  &lt;bcolor&gt;FFFFFFFF&lt;/bcolor&gt;&#10;  &lt;transparent&gt;True&lt;/transparent&gt;&#10;  &lt;resolution&gt;1800&lt;/resolution&gt;&#10;  &lt;imageh&gt;698&lt;/imageh&gt;&#10;  &lt;imagew&gt;1275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81" y="1826188"/>
            <a:ext cx="1349375" cy="73871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16200000">
            <a:off x="-292440" y="4333000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cross section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3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1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2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2:1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1:2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lang="en-US" altLang="ja-JP" i="1" dirty="0" smtClean="0">
                <a:solidFill>
                  <a:srgbClr val="C00000"/>
                </a:solidFill>
              </a:rPr>
              <a:t>p</a:t>
            </a:r>
            <a:endParaRPr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0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3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1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2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2:1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1:2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lang="en-US" altLang="ja-JP" i="1" dirty="0" smtClean="0">
                <a:solidFill>
                  <a:srgbClr val="C00000"/>
                </a:solidFill>
              </a:rPr>
              <a:t>p</a:t>
            </a:r>
            <a:endParaRPr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3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3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1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2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2:1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1:2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362840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Lifetime to create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+</a:t>
            </a:r>
            <a:r>
              <a:rPr lang="en-US" altLang="ja-JP" sz="2400" dirty="0" smtClean="0">
                <a:solidFill>
                  <a:prstClr val="black"/>
                </a:solidFill>
              </a:rPr>
              <a:t> or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0</a:t>
            </a:r>
            <a:endParaRPr lang="ja-JP" alt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4" y="4869161"/>
            <a:ext cx="3760020" cy="70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b="7268"/>
          <a:stretch/>
        </p:blipFill>
        <p:spPr bwMode="auto">
          <a:xfrm>
            <a:off x="5112061" y="3776076"/>
            <a:ext cx="3989397" cy="303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tau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52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4627" y="5060550"/>
            <a:ext cx="729367" cy="346588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80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43" y="6106748"/>
            <a:ext cx="1126065" cy="346588"/>
          </a:xfrm>
          <a:prstGeom prst="rect">
            <a:avLst/>
          </a:prstGeom>
        </p:spPr>
      </p:pic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6086314" y="3905689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BW for </a:t>
            </a:r>
            <a:r>
              <a:rPr lang="en-US" altLang="ja-JP" sz="2000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2000" dirty="0" smtClean="0">
                <a:solidFill>
                  <a:prstClr val="black"/>
                </a:solidFill>
              </a:rPr>
              <a:t> &amp; thermal pion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右矢印 73"/>
          <p:cNvSpPr/>
          <p:nvPr/>
        </p:nvSpPr>
        <p:spPr>
          <a:xfrm>
            <a:off x="4139951" y="4362841"/>
            <a:ext cx="711380" cy="402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181390" y="4305799"/>
            <a:ext cx="3958561" cy="1292729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211382" y="3853350"/>
            <a:ext cx="889010" cy="2694499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424156" y="5514284"/>
            <a:ext cx="3538211" cy="503729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lang="en-US" altLang="ja-JP" i="1" dirty="0" smtClean="0">
                <a:solidFill>
                  <a:srgbClr val="C00000"/>
                </a:solidFill>
              </a:rPr>
              <a:t>p</a:t>
            </a:r>
            <a:endParaRPr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{\rm (freezeout ~time)}\simeq 20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268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80374"/>
            <a:ext cx="3343178" cy="309807"/>
          </a:xfrm>
          <a:prstGeom prst="rect">
            <a:avLst/>
          </a:prstGeom>
        </p:spPr>
      </p:pic>
      <p:sp>
        <p:nvSpPr>
          <p:cNvPr id="13" name="左右矢印 12"/>
          <p:cNvSpPr/>
          <p:nvPr/>
        </p:nvSpPr>
        <p:spPr>
          <a:xfrm>
            <a:off x="3935542" y="6021288"/>
            <a:ext cx="106850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5364088" y="4293096"/>
            <a:ext cx="3071299" cy="444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7394" cy="584775"/>
          </a:xfrm>
        </p:spPr>
        <p:txBody>
          <a:bodyPr/>
          <a:lstStyle/>
          <a:p>
            <a:r>
              <a:rPr kumimoji="1" lang="en-US" altLang="ja-JP" dirty="0" smtClean="0"/>
              <a:t> 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22707" y="5118555"/>
            <a:ext cx="294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rare NN collisions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no quantum corr.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m_\pi \simeq T \ll m_N-\mu_N&#10;\end{align*}&lt;/body&gt;&#10;  &lt;fcolor&gt;FF000000&lt;/fcolor&gt;&#10;  &lt;bcolor&gt;FFFFFFFF&lt;/bcolor&gt;&#10;  &lt;transparent&gt;True&lt;/transparent&gt;&#10;  &lt;resolution&gt;1800&lt;/resolution&gt;&#10;  &lt;imageh&gt;223&lt;/imageh&gt;&#10;  &lt;imagew&gt;2275&lt;/imagew&gt;&#10;  &lt;scale&gt;50&lt;/scale&gt;&#10;  &lt;cursor&gt;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2" y="4402576"/>
            <a:ext cx="2938118" cy="28800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012160" y="6165280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many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pions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n_N \ll 1&#10;\end{align*}&lt;/body&gt;&#10;  &lt;fcolor&gt;FF000000&lt;/fcolor&gt;&#10;  &lt;bcolor&gt;FFFFFFFF&lt;/bcolor&gt;&#10;  &lt;transparent&gt;True&lt;/transparent&gt;&#10;  &lt;resolution&gt;1800&lt;/resolution&gt;&#10;  &lt;imageh&gt;204&lt;/imageh&gt;&#10;  &lt;imagew&gt;82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13683"/>
            <a:ext cx="1062888" cy="263462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_N \ll n_\pi&#10;\end{align*}&lt;/body&gt;&#10;  &lt;fcolor&gt;FF000000&lt;/fcolor&gt;&#10;  &lt;bcolor&gt;FFFFFFFF&lt;/bcolor&gt;&#10;  &lt;transparent&gt;True&lt;/transparent&gt;&#10;  &lt;resolution&gt;1800&lt;/resolution&gt;&#10;  &lt;imageh&gt;180&lt;/imageh&gt;&#10;  &lt;imagew&gt;98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75" y="5952315"/>
            <a:ext cx="1266942" cy="232466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7" name="角丸四角形 196"/>
          <p:cNvSpPr/>
          <p:nvPr/>
        </p:nvSpPr>
        <p:spPr>
          <a:xfrm>
            <a:off x="5275423" y="4221089"/>
            <a:ext cx="3761073" cy="2520280"/>
          </a:xfrm>
          <a:prstGeom prst="roundRect">
            <a:avLst>
              <a:gd name="adj" fmla="val 48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790915" cy="584775"/>
          </a:xfrm>
        </p:spPr>
        <p:txBody>
          <a:bodyPr/>
          <a:lstStyle/>
          <a:p>
            <a:r>
              <a:rPr kumimoji="1" lang="en-US" altLang="ja-JP" dirty="0" smtClean="0"/>
              <a:t> Probability Distribution                              </a:t>
            </a:r>
            <a:endParaRPr kumimoji="1" lang="ja-JP" altLang="en-US" dirty="0"/>
          </a:p>
        </p:txBody>
      </p:sp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20351" y="908720"/>
            <a:ext cx="1636515" cy="117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39552" y="4111207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467544" y="1556791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2051720" y="1556791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99592" y="2238999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96455" y="2238999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068541" y="2238999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92498" y="2238999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331640" y="2238999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007101" y="2238999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322253" y="2238999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 F(N_N,N_{\bar N}) \end{align*}&lt;/body&gt;&#10;  &lt;fcolor&gt;FF000000&lt;/fcolor&gt;&#10;  &lt;bcolor&gt;FFFFFFFF&lt;/bcolor&gt;&#10;  &lt;transparent&gt;True&lt;/transparent&gt;&#10;  &lt;resolution&gt;1800&lt;/resolution&gt;&#10;  &lt;imageh&gt;249&lt;/imageh&gt;&#10;  &lt;imagew&gt;124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3" y="1966640"/>
            <a:ext cx="1928337" cy="385977"/>
          </a:xfrm>
          <a:prstGeom prst="rect">
            <a:avLst/>
          </a:prstGeom>
        </p:spPr>
      </p:pic>
      <p:sp>
        <p:nvSpPr>
          <p:cNvPr id="37" name="角丸四角形 36"/>
          <p:cNvSpPr/>
          <p:nvPr/>
        </p:nvSpPr>
        <p:spPr>
          <a:xfrm>
            <a:off x="971600" y="4869160"/>
            <a:ext cx="6840760" cy="15121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775863" y="1124744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775863" y="1556792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N_N \mbox{ nucleons}&#10;\\&#10;&amp;amp;N_{\bar N} \mbox{ anti-nucleons}&#10;\end{align*}&lt;/body&gt;&#10;  &lt;fcolor&gt;FF000000&lt;/fcolor&gt;&#10;  &lt;bcolor&gt;FFFFFFFF&lt;/bcolor&gt;&#10;  &lt;transparent&gt;True&lt;/transparent&gt;&#10;  &lt;resolution&gt;1800&lt;/resolution&gt;&#10;  &lt;imageh&gt;680&lt;/imageh&gt;&#10;  &lt;imagew&gt;188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62" y="1004957"/>
            <a:ext cx="1872208" cy="677181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4462350" y="980729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1" y="3071535"/>
            <a:ext cx="355520" cy="207138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&amp;amp;N_p \mbox{ protons}&#10;\\&#10;&amp;amp;N_n \mbox{ neutrons}&#10;\end{align*}&lt;/body&gt;&#10;  &lt;fcolor&gt;FF000000&lt;/fcolor&gt;&#10;  &lt;bcolor&gt;FFFFFFFF&lt;/bcolor&gt;&#10;  &lt;transparent&gt;True&lt;/transparent&gt;&#10;  &lt;resolution&gt;1800&lt;/resolution&gt;&#10;  &lt;imageh&gt;657&lt;/imageh&gt;&#10;  &lt;imagew&gt;1344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0" y="2836513"/>
            <a:ext cx="1338430" cy="654276"/>
          </a:xfrm>
          <a:prstGeom prst="rect">
            <a:avLst/>
          </a:prstGeom>
        </p:spPr>
      </p:pic>
      <p:sp>
        <p:nvSpPr>
          <p:cNvPr id="33" name="左中かっこ 32"/>
          <p:cNvSpPr/>
          <p:nvPr/>
        </p:nvSpPr>
        <p:spPr>
          <a:xfrm>
            <a:off x="4958486" y="2780928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58409" y="4397042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binomial distribution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func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4958486" y="1966640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4966406" y="3734519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&#10;B(N_p;N_N)&#10;\end{align*}&lt;/body&gt;&#10;  &lt;fcolor&gt;FF000000&lt;/fcolor&gt;&#10;  &lt;bcolor&gt;FFFFFFFF&lt;/bcolor&gt;&#10;  &lt;transparent&gt;True&lt;/transparent&gt;&#10;  &lt;resolution&gt;1800&lt;/resolution&gt;&#10;  &lt;imageh&gt;259&lt;/imageh&gt;&#10;  &lt;imagew&gt;117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99" y="3765089"/>
            <a:ext cx="1821379" cy="401478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030302" y="1167135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30302" y="2942431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5886401" y="4399240"/>
            <a:ext cx="3150095" cy="397912"/>
          </a:xfrm>
          <a:prstGeom prst="wedgeRoundRectCallout">
            <a:avLst>
              <a:gd name="adj1" fmla="val -37420"/>
              <a:gd name="adj2" fmla="val -836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43608" y="6388823"/>
            <a:ext cx="714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</a:rPr>
              <a:t>for any phase space in the final state.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\\&#10;&amp;amp;= F(N_N,N_{\bar N}) B(N_p;N_N) B(N_{\bar p};N_{\bar N})&#10;\end{align*}&lt;/body&gt;&#10;  &lt;fcolor&gt;FF000000&lt;/fcolor&gt;&#10;  &lt;bcolor&gt;FFFFFFFF&lt;/bcolor&gt;&#10;  &lt;transparent&gt;True&lt;/transparent&gt;&#10;  &lt;resolution&gt;1800&lt;/resolution&gt;&#10;  &lt;imageh&gt;707&lt;/imageh&gt;&#10;  &lt;imagew&gt;40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20325"/>
            <a:ext cx="6200438" cy="109592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&#10;\end{align*}&lt;/body&gt;&#10;  &lt;fcolor&gt;FF000000&lt;/fcolor&gt;&#10;  &lt;bcolor&gt;FFFFFFFF&lt;/bcolor&gt;&#10;  &lt;transparent&gt;True&lt;/transparent&gt;&#10;  &lt;resolution&gt;1800&lt;/resolution&gt;&#10;  &lt;imageh&gt;259&lt;/imageh&gt;&#10;  &lt;imagew&gt;1992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98" y="248127"/>
            <a:ext cx="3087818" cy="4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632218" cy="584775"/>
          </a:xfrm>
        </p:spPr>
        <p:txBody>
          <a:bodyPr/>
          <a:lstStyle/>
          <a:p>
            <a:r>
              <a:rPr kumimoji="1" lang="en-US" altLang="ja-JP" dirty="0" smtClean="0"/>
              <a:t> Nucleon &amp; </a:t>
            </a:r>
            <a:r>
              <a:rPr lang="en-US" altLang="ja-JP" dirty="0"/>
              <a:t>P</a:t>
            </a:r>
            <a:r>
              <a:rPr kumimoji="1" lang="en-US" altLang="ja-JP" dirty="0" smtClean="0"/>
              <a:t>roton Number Fluctuations  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N}^{\rm (net)})^2 \rangle&#10;=&amp;amp; 4 \langle (\delta N_p^{\rm (net)})^2 \rangle&#10;-2 \langle N_p^{\rm (tot)} \rangle \end{align*}&lt;/body&gt;&#10;  &lt;fcolor&gt;FF000000&lt;/fcolor&gt;&#10;  &lt;bcolor&gt;FFFFFFFF&lt;/bcolor&gt;&#10;  &lt;transparent&gt;True&lt;/transparent&gt;&#10;  &lt;resolution&gt;1800&lt;/resolution&gt;&#10;  &lt;imageh&gt;356&lt;/imageh&gt;&#10;  &lt;imagew&gt;4187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37112"/>
            <a:ext cx="5832648" cy="49592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N}^{\rm (net)})^2 \rangle&#10;+ \frac14 \langle N_{\rm N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91" y="3356992"/>
            <a:ext cx="5643411" cy="66200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639131" y="5517232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For free gas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580112" y="5460185"/>
            <a:ext cx="3408589" cy="11371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#10;\frac12&#10;\langle (\delta N_{\rm N}^{\rm (net)})^2 \rangle &#10;\end{align*}&lt;/body&gt;&#10;  &lt;fcolor&gt;FF000000&lt;/fcolor&gt;&#10;  &lt;bcolor&gt;FFFFFFFF&lt;/bcolor&gt;&#10;  &lt;transparent&gt;True&lt;/transparent&gt;&#10;  &lt;resolution&gt;1800&lt;/resolution&gt;&#10;  &lt;imageh&gt;505&lt;/imageh&gt;&#10;  &lt;imagew&gt;3042&lt;/imagew&gt;&#10;  &lt;scale&gt;50&lt;/scale&gt;&#10;  &lt;cursor&gt;1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83" y="5912760"/>
            <a:ext cx="3256298" cy="54057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39221" y="5589240"/>
            <a:ext cx="4980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for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symmetric medium</a:t>
            </a:r>
          </a:p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effect of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density &lt;10%</a:t>
            </a:r>
          </a:p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Similar formulas up to any order!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5" name="左中かっこ 34"/>
          <p:cNvSpPr/>
          <p:nvPr/>
        </p:nvSpPr>
        <p:spPr>
          <a:xfrm>
            <a:off x="1187624" y="3370924"/>
            <a:ext cx="288032" cy="164225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3568" y="3975447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16191" y="1916832"/>
            <a:ext cx="6984776" cy="504056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rgbClr val="FFFFFF"/>
              </a:solidFill>
            </a:endParaRPr>
          </a:p>
        </p:txBody>
      </p:sp>
      <p:sp>
        <p:nvSpPr>
          <p:cNvPr id="33" name="左右矢印 32"/>
          <p:cNvSpPr/>
          <p:nvPr/>
        </p:nvSpPr>
        <p:spPr>
          <a:xfrm>
            <a:off x="6635666" y="2492896"/>
            <a:ext cx="1557389" cy="432048"/>
          </a:xfrm>
          <a:prstGeom prst="left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rgbClr val="FFFFFF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807308" y="1412776"/>
            <a:ext cx="3593659" cy="504056"/>
          </a:xfrm>
          <a:prstGeom prst="rect">
            <a:avLst/>
          </a:prstGeom>
          <a:solidFill>
            <a:srgbClr val="2D2D8A">
              <a:lumMod val="20000"/>
              <a:lumOff val="80000"/>
              <a:alpha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rgbClr val="FFFFFF"/>
              </a:solidFill>
            </a:endParaRP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59" y="2005814"/>
            <a:ext cx="559686" cy="326091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416191" y="1412776"/>
            <a:ext cx="3816424" cy="504056"/>
          </a:xfrm>
          <a:prstGeom prst="rect">
            <a:avLst/>
          </a:prstGeom>
          <a:solidFill>
            <a:srgbClr val="F09494">
              <a:alpha val="69804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rgbClr val="FFFFFF"/>
              </a:solidFill>
            </a:endParaRP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N_p&#10;\end{align*}&lt;/body&gt;&#10;  &lt;fcolor&gt;FF000000&lt;/fcolor&gt;&#10;  &lt;bcolor&gt;FFFFFFFF&lt;/bcolor&gt;&#10;  &lt;transparent&gt;True&lt;/transparent&gt;&#10;  &lt;resolution&gt;1800&lt;/resolution&gt;&#10;  &lt;imageh&gt;242&lt;/imageh&gt;&#10;  &lt;imagew&gt;28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6" y="1501758"/>
            <a:ext cx="449944" cy="379394"/>
          </a:xfrm>
          <a:prstGeom prst="rect">
            <a:avLst/>
          </a:prstGeom>
        </p:spPr>
      </p:pic>
      <p:sp>
        <p:nvSpPr>
          <p:cNvPr id="40" name="左右矢印 39"/>
          <p:cNvSpPr/>
          <p:nvPr/>
        </p:nvSpPr>
        <p:spPr>
          <a:xfrm>
            <a:off x="3512535" y="908720"/>
            <a:ext cx="1008112" cy="432048"/>
          </a:xfrm>
          <a:prstGeom prst="leftRightArrow">
            <a:avLst/>
          </a:prstGeom>
          <a:solidFill>
            <a:srgbClr val="F09494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rgbClr val="FFFFFF"/>
              </a:solidFill>
            </a:endParaRPr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9&lt;/imageh&gt;&#10;  &lt;imagew&gt;30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38314"/>
            <a:ext cx="478163" cy="327659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)^2 \rangle&#10;\end{align*}&lt;/body&gt;&#10;  &lt;fcolor&gt;FF000000&lt;/fcolor&gt;&#10;  &lt;bcolor&gt;FFFFFFFF&lt;/bcolor&gt;&#10;  &lt;transparent&gt;True&lt;/transparent&gt;&#10;  &lt;resolution&gt;1800&lt;/resolution&gt;&#10;  &lt;imageh&gt;291&lt;/imageh&gt;&#10;  &lt;imagew&gt;877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55" y="836712"/>
            <a:ext cx="1221693" cy="405373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N})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922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83" y="2029445"/>
            <a:ext cx="1284380" cy="3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23528" y="980728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37707" cy="584775"/>
          </a:xfrm>
        </p:spPr>
        <p:txBody>
          <a:bodyPr/>
          <a:lstStyle/>
          <a:p>
            <a:r>
              <a:rPr kumimoji="1" lang="en-US" altLang="ja-JP" dirty="0" smtClean="0"/>
              <a:t>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&amp;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Fluctuations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3 \rangle&#10;=&amp;amp; \frac18 \langle (\delta N_{\rm B}^{\rm (net)})^3 \rangle&#10;+ \frac38 \langle \delta N_{\rm B}^{\rm (net)} \delta N_{\rm B}^{\rm (tot)} \rangle,&#10;\\&#10;\langle (\delta N_p^{\rm (net)})^4 \rangle_c&#10;=&amp;amp; \frac1{16} \langle (\delta N_{\rm B}^{\rm (net)})^4 \rangle_c&#10;+ \frac38 \langle (\delta N_{\rm B}^{\rm (net)})^2 \delta N_{\rm B}^{\rm (tot)} \rangle&#10;\nonumber \\&#10;&amp;amp;&#10;+ \frac3{16} \langle (\delta N_{\rm B}^{\rm (tot)})^2 \rangle&#10;- \frac18 \langle N_{\rm B}^{\rm (tot)} \rangle,&#10;\end{align*}&lt;/body&gt;&#10;  &lt;fcolor&gt;FF000000&lt;/fcolor&gt;&#10;  &lt;bcolor&gt;FFFFFFFF&lt;/bcolor&gt;&#10;  &lt;transparent&gt;True&lt;/transparent&gt;&#10;  &lt;resolution&gt;1800&lt;/resolution&gt;&#10;  &lt;imageh&gt;1708&lt;/imageh&gt;&#10;  &lt;imagew&gt;585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58766"/>
            <a:ext cx="6480720" cy="189182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B}^{\rm (net)})^3 \rangle&#10;=&amp;amp; 8 \langle (\delta N_p^{\rm (net)})^3 \rangle&#10;-12 \langle \delta N_p^{\rm (net)} \delta N_p^{\rm (tot)} \rangle&#10;\nonumber \\&#10;&amp;amp;+6 \langle N_p^{\rm (net)} \rangle ,&#10;\\&#10;\langle (\delta N_{\rm B}^{\rm (net)})^4 \rangle_c&#10;=&amp;amp; 16 \langle (\delta N_p^{\rm (net)})^4 \rangle_c&#10;-48 \langle (\delta N_p^{\rm (net)})^2 \delta N_p^{\rm (tot)} \rangle&#10;\nonumber \\&#10;&amp;amp;&#10;+ 48 \langle (\delta N_p^{\rm (net)})^2 \rangle&#10;+ 12 \langle (\delta N_p^{\rm (tot)})^2 \rangle&#10;- 26 \langle N_p^{\rm (tot)} \rangle ,&#10;\end{align*}&lt;/body&gt;&#10;  &lt;fcolor&gt;FF000000&lt;/fcolor&gt;&#10;  &lt;bcolor&gt;FFFFFFFF&lt;/bcolor&gt;&#10;  &lt;transparent&gt;True&lt;/transparent&gt;&#10;  &lt;resolution&gt;1800&lt;/resolution&gt;&#10;  &lt;imageh&gt;1701&lt;/imageh&gt;&#10;  &lt;imagew&gt;6742&lt;/imagew&gt;&#10;  &lt;scale&gt;50&lt;/scale&gt;&#10;  &lt;cursor&gt;5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9120"/>
            <a:ext cx="7416824" cy="187125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N_{\rm B} \to N_p&#10;\end{align*}&lt;/body&gt;&#10;  &lt;fcolor&gt;FF000000&lt;/fcolor&gt;&#10;  &lt;bcolor&gt;FFFFFFFF&lt;/bcolor&gt;&#10;  &lt;transparent&gt;True&lt;/transparent&gt;&#10;  &lt;resolution&gt;1800&lt;/resolution&gt;&#10;  &lt;imageh&gt;242&lt;/imageh&gt;&#10;  &lt;imagew&gt;1026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1124744"/>
            <a:ext cx="1292771" cy="304923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323528" y="3717032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N_p \to N_{\rm B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1048"/>
            <a:ext cx="1283951" cy="3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246168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Difference btw Baryon and Proton Numbers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342494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298272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deviates from the equilibrium value.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29827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(1)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831945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(2) Boltzmann (Poisson) distribution for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1521" y="1196752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75961"/>
            <a:ext cx="1041987" cy="2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5940152" y="2751311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923928" y="2751311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223726" cy="584775"/>
          </a:xfrm>
        </p:spPr>
        <p:txBody>
          <a:bodyPr/>
          <a:lstStyle/>
          <a:p>
            <a:r>
              <a:rPr lang="en-US" altLang="ja-JP" dirty="0"/>
              <a:t> Difference btw Baryon and Proton Numbers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342494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298272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deviates from the equilibrium value.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29827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(1)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831945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(2) Boltzmann (Poisson) distribution for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1521" y="1196752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左中かっこ 26"/>
          <p:cNvSpPr/>
          <p:nvPr/>
        </p:nvSpPr>
        <p:spPr>
          <a:xfrm>
            <a:off x="1477961" y="2895327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683568" y="3543399"/>
            <a:ext cx="72238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8024" y="5589240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For free gas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788024" y="5532193"/>
            <a:ext cx="3840636" cy="10651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5310" y="4911551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</a:rPr>
              <a:t>genuine info.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38385" y="491155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00"/>
                </a:solidFill>
              </a:rPr>
              <a:t>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n \rangle_c&#10;=&#10;\langle (\delta N_{\rm N}^{\rm (net)})^n \rangle_c &#10;\end{align*}&lt;/body&gt;&#10;  &lt;fcolor&gt;FF000000&lt;/fcolor&gt;&#10;  &lt;bcolor&gt;FFFFFFFF&lt;/bcolor&gt;&#10;  &lt;transparent&gt;True&lt;/transparent&gt;&#10;  &lt;resolution&gt;1800&lt;/resolution&gt;&#10;  &lt;imageh&gt;356&lt;/imageh&gt;&#10;  &lt;imagew&gt;3262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6072257"/>
            <a:ext cx="3491797" cy="38107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75961"/>
            <a:ext cx="1041987" cy="26750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7" y="2823319"/>
            <a:ext cx="6050702" cy="19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7095019" y="150452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7092280" y="2729412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7092280" y="372089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092280" y="193357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092280" y="3153847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092280" y="414006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7092280" y="4666015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78224" cy="584775"/>
          </a:xfrm>
        </p:spPr>
        <p:txBody>
          <a:bodyPr/>
          <a:lstStyle/>
          <a:p>
            <a:r>
              <a:rPr kumimoji="1" lang="en-US" altLang="ja-JP" dirty="0" smtClean="0"/>
              <a:t> Strange Baryons  </a:t>
            </a:r>
            <a:endParaRPr kumimoji="1" lang="ja-JP" altLang="en-US" dirty="0"/>
          </a:p>
        </p:txBody>
      </p:sp>
      <p:cxnSp>
        <p:nvCxnSpPr>
          <p:cNvPr id="6" name="カギ線コネクタ 5"/>
          <p:cNvCxnSpPr/>
          <p:nvPr/>
        </p:nvCxnSpPr>
        <p:spPr>
          <a:xfrm flipV="1">
            <a:off x="5916731" y="1636417"/>
            <a:ext cx="1073034" cy="18906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483099"/>
            <a:ext cx="929616" cy="25516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875784"/>
            <a:ext cx="883456" cy="30773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05" y="1711366"/>
            <a:ext cx="201310" cy="228236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igm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1" y="2922990"/>
            <a:ext cx="393644" cy="270549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m_\Lambda \simeq 1116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2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1933575" cy="26352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22" y="2624033"/>
            <a:ext cx="870634" cy="34235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3099965"/>
            <a:ext cx="947567" cy="297476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1507554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1932519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52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1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32" y="2725901"/>
            <a:ext cx="552641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48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6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21" y="3150866"/>
            <a:ext cx="559052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m_\Sigma \simeq 1190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3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94632"/>
            <a:ext cx="1939925" cy="263525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Sigm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5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11400"/>
            <a:ext cx="329533" cy="28080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Sigma^-&#10;\end{align*}&lt;/body&gt;&#10;  &lt;fcolor&gt;FF000000&lt;/fcolor&gt;&#10;  &lt;bcolor&gt;FFFFFFFF&lt;/bcolor&gt;&#10;  &lt;transparent&gt;True&lt;/transparent&gt;&#10;  &lt;resolution&gt;1800&lt;/resolution&gt;&#10;  &lt;imageh&gt;170&lt;/imageh&gt;&#10;  &lt;imagew&gt;30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29" y="4723190"/>
            <a:ext cx="388516" cy="21797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3695376"/>
            <a:ext cx="929616" cy="255163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4100940"/>
            <a:ext cx="883456" cy="307734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3719831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4144796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08" y="4690609"/>
            <a:ext cx="941156" cy="220543"/>
          </a:xfrm>
          <a:prstGeom prst="rect">
            <a:avLst/>
          </a:prstGeom>
        </p:spPr>
      </p:pic>
      <p:cxnSp>
        <p:nvCxnSpPr>
          <p:cNvPr id="29" name="カギ線コネクタ 28"/>
          <p:cNvCxnSpPr/>
          <p:nvPr/>
        </p:nvCxnSpPr>
        <p:spPr>
          <a:xfrm>
            <a:off x="5913188" y="1901542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/>
        </p:nvCxnSpPr>
        <p:spPr>
          <a:xfrm flipV="1">
            <a:off x="5913188" y="2891436"/>
            <a:ext cx="1076577" cy="1668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/>
          <p:nvPr/>
        </p:nvCxnSpPr>
        <p:spPr>
          <a:xfrm>
            <a:off x="5913188" y="3156561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カギ線コネクタ 38"/>
          <p:cNvCxnSpPr/>
          <p:nvPr/>
        </p:nvCxnSpPr>
        <p:spPr>
          <a:xfrm flipV="1">
            <a:off x="6486676" y="3839392"/>
            <a:ext cx="465314" cy="13816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>
            <a:off x="6486676" y="4113819"/>
            <a:ext cx="465314" cy="15053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30719"/>
            <a:ext cx="288032" cy="326557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27908" y="1916832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539552" y="3501008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70&lt;/imageh&gt;&#10;  &lt;imagew&gt;151&lt;/imagew&gt;&#10;  &lt;scale&gt;50&lt;/scale&gt;&#10;  &lt;cursor&gt;3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2" y="3614895"/>
            <a:ext cx="277024" cy="31188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1" y="3937685"/>
            <a:ext cx="201310" cy="228236"/>
          </a:xfrm>
          <a:prstGeom prst="rect">
            <a:avLst/>
          </a:prstGeom>
        </p:spPr>
      </p:pic>
      <p:cxnSp>
        <p:nvCxnSpPr>
          <p:cNvPr id="61" name="直線矢印コネクタ 60"/>
          <p:cNvCxnSpPr/>
          <p:nvPr/>
        </p:nvCxnSpPr>
        <p:spPr>
          <a:xfrm>
            <a:off x="5907710" y="4051803"/>
            <a:ext cx="2899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5916731" y="4795198"/>
            <a:ext cx="10010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:n\simeq 1.6:1&#10;\end{align*}&lt;/body&gt;&#10;  &lt;fcolor&gt;FF000000&lt;/fcolor&gt;&#10;  &lt;bcolor&gt;FFFFFFFF&lt;/bcolor&gt;&#10;  &lt;transparent&gt;True&lt;/transparent&gt;&#10;  &lt;resolution&gt;1800&lt;/resolution&gt;&#10;  &lt;imageh&gt;214&lt;/imageh&gt;&#10;  &lt;imagew&gt;145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87358"/>
            <a:ext cx="2589187" cy="381602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p:n\simeq 1:1.8&#10;\end{align*}&lt;/body&gt;&#10;  &lt;fcolor&gt;FF000000&lt;/fcolor&gt;&#10;  &lt;bcolor&gt;FFFFFFFF&lt;/bcolor&gt;&#10;  &lt;transparent&gt;True&lt;/transparent&gt;&#10;  &lt;resolution&gt;1800&lt;/resolution&gt;&#10;  &lt;imageh&gt;214&lt;/imageh&gt;&#10;  &lt;imagew&gt;146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71534"/>
            <a:ext cx="2607019" cy="381602"/>
          </a:xfrm>
          <a:prstGeom prst="rect">
            <a:avLst/>
          </a:prstGeom>
        </p:spPr>
      </p:pic>
      <p:sp>
        <p:nvSpPr>
          <p:cNvPr id="69" name="右矢印 68"/>
          <p:cNvSpPr/>
          <p:nvPr/>
        </p:nvSpPr>
        <p:spPr>
          <a:xfrm>
            <a:off x="972236" y="2720729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右矢印 69"/>
          <p:cNvSpPr/>
          <p:nvPr/>
        </p:nvSpPr>
        <p:spPr>
          <a:xfrm>
            <a:off x="971600" y="4271534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5153542" y="1154361"/>
            <a:ext cx="3882954" cy="4074839"/>
          </a:xfrm>
          <a:prstGeom prst="roundRect">
            <a:avLst>
              <a:gd name="adj" fmla="val 67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76056" y="951111"/>
            <a:ext cx="21531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Decay modes: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2195736" y="2636912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2195737" y="4209279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593914" y="2636912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1594964" y="4212576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98812" y="1045889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Decay Rates: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95536" y="5589240"/>
            <a:ext cx="8178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Regarding these ratios even, protons from these decays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is incorporated into the binomial distribution. Then,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r>
              <a:rPr lang="en-US" altLang="ja-JP" sz="2400" baseline="-25000" dirty="0" smtClean="0">
                <a:solidFill>
                  <a:prstClr val="black"/>
                </a:solidFill>
              </a:rPr>
              <a:t>N</a:t>
            </a:r>
            <a:r>
              <a:rPr lang="en-US" altLang="ja-JP" sz="2400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en-US" altLang="ja-JP" sz="2400" i="1" dirty="0" smtClean="0">
                <a:solidFill>
                  <a:prstClr val="black"/>
                </a:solidFill>
                <a:sym typeface="Wingdings" pitchFamily="2" charset="2"/>
              </a:rPr>
              <a:t>N</a:t>
            </a:r>
            <a:r>
              <a:rPr lang="en-US" altLang="ja-JP" sz="2400" baseline="-25000" dirty="0" smtClean="0">
                <a:solidFill>
                  <a:prstClr val="black"/>
                </a:solidFill>
                <a:sym typeface="Wingdings" pitchFamily="2" charset="2"/>
              </a:rPr>
              <a:t>B</a:t>
            </a:r>
            <a:endParaRPr lang="ja-JP" altLang="en-US" sz="2400" baseline="-2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23528" y="908720"/>
            <a:ext cx="8424936" cy="25498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9125" y="938337"/>
            <a:ext cx="7007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Time Evolution of </a:t>
            </a:r>
          </a:p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Higher Order </a:t>
            </a:r>
            <a:r>
              <a:rPr lang="en-US" altLang="ja-JP" sz="5400" dirty="0" err="1" smtClean="0">
                <a:solidFill>
                  <a:prstClr val="black"/>
                </a:solidFill>
              </a:rPr>
              <a:t>Cumulants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7784" y="2738537"/>
            <a:ext cx="386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Ono, arXiv:1307.xxxx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67944" y="2996952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504D"/>
                </a:solidFill>
              </a:rPr>
              <a:t>3</a:t>
            </a:r>
            <a:r>
              <a:rPr lang="en-US" altLang="ja-JP" sz="2400" dirty="0" smtClean="0">
                <a:solidFill>
                  <a:srgbClr val="C0504D"/>
                </a:solidFill>
              </a:rPr>
              <a:t>0min</a:t>
            </a:r>
            <a:endParaRPr lang="ja-JP" alt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2915816" y="3703138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331348" y="1643609"/>
            <a:ext cx="1739313" cy="811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1973673" y="1643609"/>
            <a:ext cx="2315377" cy="811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18922" y="1643609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Left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(suppression)</a:t>
            </a:r>
            <a:endParaRPr kumimoji="1"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409011" y="1624013"/>
            <a:ext cx="1572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Right</a:t>
            </a:r>
          </a:p>
          <a:p>
            <a:pPr algn="ctr"/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3">
                    <a:lumMod val="50000"/>
                  </a:schemeClr>
                </a:solidFill>
              </a:rPr>
              <a:t>hadronic</a:t>
            </a:r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17276" y="17876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4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763688" y="2852936"/>
            <a:ext cx="5256584" cy="2304256"/>
            <a:chOff x="1763688" y="2852936"/>
            <a:chExt cx="5256584" cy="230425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885979" y="3573016"/>
              <a:ext cx="4918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 smtClean="0"/>
                <a:t>Stochastic</a:t>
              </a:r>
              <a:r>
                <a:rPr kumimoji="1" lang="en-US" altLang="ja-JP" sz="2800" dirty="0" smtClean="0"/>
                <a:t> diffusion equation</a:t>
              </a:r>
              <a:endParaRPr kumimoji="1" lang="ja-JP" altLang="en-US" sz="2800" dirty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4149080"/>
              <a:ext cx="5256584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365103"/>
              <a:ext cx="4859437" cy="599651"/>
            </a:xfrm>
            <a:prstGeom prst="rect">
              <a:avLst/>
            </a:prstGeom>
          </p:spPr>
        </p:pic>
        <p:sp>
          <p:nvSpPr>
            <p:cNvPr id="10" name="下矢印 9"/>
            <p:cNvSpPr/>
            <p:nvPr/>
          </p:nvSpPr>
          <p:spPr>
            <a:xfrm>
              <a:off x="3779912" y="2852936"/>
              <a:ext cx="108012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572000" y="4365103"/>
              <a:ext cx="2267149" cy="599651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357301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414908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65103"/>
            <a:ext cx="4859437" cy="59965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>
            <a:off x="3779912" y="2852936"/>
            <a:ext cx="10801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572000" y="436510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572000" y="5661248"/>
            <a:ext cx="3600400" cy="1037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259632" y="5661249"/>
            <a:ext cx="3168352" cy="1037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j = - D \partial_\eta n + \xi&#10;\end{align*}&lt;/body&gt;&#10;  &lt;fcolor&gt;FF000000&lt;/fcolor&gt;&#10;  &lt;bcolor&gt;FFFFFFFF&lt;/bcolor&gt;&#10;  &lt;transparent&gt;True&lt;/transparent&gt;&#10;  &lt;resolution&gt;1800&lt;/resolution&gt;&#10;  &lt;imageh&gt;253&lt;/imageh&gt;&#10;  &lt;imagew&gt;1677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194922"/>
            <a:ext cx="3162311" cy="477081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-\partial_\eta j&#10;\end{align*}&lt;/body&gt;&#10;  &lt;fcolor&gt;FF000000&lt;/fcolor&gt;&#10;  &lt;bcolor&gt;FFFFFFFF&lt;/bcolor&gt;&#10;  &lt;transparent&gt;True&lt;/transparent&gt;&#10;  &lt;resolution&gt;1800&lt;/resolution&gt;&#10;  &lt;imageh&gt;253&lt;/imageh&gt;&#10;  &lt;imagew&gt;127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20" y="6194922"/>
            <a:ext cx="2402376" cy="47708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547664" y="5661249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80112" y="5661249"/>
            <a:ext cx="161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Fick’s Law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97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1259632" y="5661248"/>
            <a:ext cx="6336704" cy="10081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88901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Fluctuation-Dissipation Relation  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61" y="4222892"/>
            <a:ext cx="2524125" cy="6678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chi_2 : {\rm susceptibility}&#10;\end{align*}&lt;/body&gt;&#10;  &lt;fcolor&gt;FF000000&lt;/fcolor&gt;&#10;  &lt;bcolor&gt;FFFFFFFF&lt;/bcolor&gt;&#10;  &lt;transparent&gt;True&lt;/transparent&gt;&#10;  &lt;resolution&gt;1800&lt;/resolution&gt;&#10;  &lt;imageh&gt;224&lt;/imageh&gt;&#10;  &lt;imagew&gt;189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92134"/>
            <a:ext cx="2000253" cy="23706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79512" y="2204864"/>
            <a:ext cx="27414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Stochastic force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2852936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correlation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ja-JP" sz="2000" dirty="0" smtClean="0"/>
              <a:t>      (hydrodynamics)</a:t>
            </a:r>
            <a:endParaRPr kumimoji="1" lang="ja-JP" altLang="en-US" sz="2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xi(\eta_1,\tau_1)\xi(\eta_2,\tau_2) \rangle&#10;\sim \delta(\eta_1-\eta_2) \delta(\tau_1-\tau_2)&#10;\end{align*}&lt;/body&gt;&#10;  &lt;fcolor&gt;FF000000&lt;/fcolor&gt;&#10;  &lt;bcolor&gt;FFFFFFFF&lt;/bcolor&gt;&#10;  &lt;transparent&gt;True&lt;/transparent&gt;&#10;  &lt;resolution&gt;1800&lt;/resolution&gt;&#10;  &lt;imageh&gt;249&lt;/imageh&gt;&#10;  &lt;imagew&gt;4382&lt;/imagew&gt;&#10;  &lt;scale&gt;50&lt;/scale&gt;&#10;  &lt;cursor&gt;1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61519"/>
            <a:ext cx="5328592" cy="3027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9552" y="378904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Equilibrium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7" name="左中かっこ 16"/>
          <p:cNvSpPr/>
          <p:nvPr/>
        </p:nvSpPr>
        <p:spPr>
          <a:xfrm>
            <a:off x="179512" y="2852936"/>
            <a:ext cx="288032" cy="144016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3720719" y="5064142"/>
            <a:ext cx="1427345" cy="52509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 \to 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221088"/>
            <a:ext cx="540060" cy="12162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t)^2 \rangle&#10;\longrightarrow \chi_2 \Delta \eta&#10;\end{align*}&lt;/body&gt;&#10;  &lt;fcolor&gt;FF000000&lt;/fcolor&gt;&#10;  &lt;bcolor&gt;FFFFFFFF&lt;/bcolor&gt;&#10;  &lt;transparent&gt;True&lt;/transparent&gt;&#10;  &lt;resolution&gt;1800&lt;/resolution&gt;&#10;  &lt;imageh&gt;281&lt;/imageh&gt;&#10;  &lt;imagew&gt;2017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79" y="3811886"/>
            <a:ext cx="2789704" cy="388650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rangle&#10;= \frac{2\chi_2}{D} \delta(k_1+k_2) \delta(\tau_1-\tau_2)&#10;\end{align*}&lt;/body&gt;&#10;  &lt;fcolor&gt;FF000000&lt;/fcolor&gt;&#10;  &lt;bcolor&gt;FFFFFFFF&lt;/bcolor&gt;&#10;  &lt;transparent&gt;True&lt;/transparent&gt;&#10;  &lt;resolution&gt;1800&lt;/resolution&gt;&#10;  &lt;imageh&gt;505&lt;/imageh&gt;&#10;  &lt;imagew&gt;4858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77" y="5877272"/>
            <a:ext cx="5907418" cy="6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Observables in equilibrium are fluctuating.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9234"/>
            <a:ext cx="2720361" cy="71972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2967076" y="5774635"/>
            <a:ext cx="1512168" cy="504056"/>
          </a:xfrm>
          <a:prstGeom prst="wedgeRoundRectCallout">
            <a:avLst>
              <a:gd name="adj1" fmla="val 78962"/>
              <a:gd name="adj2" fmla="val 1902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1763688" y="3356166"/>
            <a:ext cx="932694" cy="432048"/>
          </a:xfrm>
          <a:prstGeom prst="wedgeRoundRectCallout">
            <a:avLst>
              <a:gd name="adj1" fmla="val -117452"/>
              <a:gd name="adj2" fmla="val -325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16374"/>
            <a:ext cx="1360180" cy="661797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6819470" y="4430173"/>
            <a:ext cx="2222945" cy="2296619"/>
            <a:chOff x="755576" y="1714241"/>
            <a:chExt cx="3483121" cy="4073015"/>
          </a:xfrm>
        </p:grpSpPr>
        <p:sp>
          <p:nvSpPr>
            <p:cNvPr id="24" name="正方形/長方形 23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下矢印 102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65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10" y="4653541"/>
            <a:ext cx="696383" cy="26352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X \sim \sqrt{\tau}&#10;\end{align*}&lt;/body&gt;&#10;  &lt;fcolor&gt;FF000000&lt;/fcolor&gt;&#10;  &lt;bcolor&gt;FFFFFFFF&lt;/bcolor&gt;&#10;  &lt;transparent&gt;True&lt;/transparent&gt;&#10;  &lt;resolution&gt;1800&lt;/resolution&gt;&#10;  &lt;imageh&gt;249&lt;/imageh&gt;&#10;  &lt;imagew&gt;896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6477843"/>
            <a:ext cx="948266" cy="2635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521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16374"/>
            <a:ext cx="1360180" cy="661797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7396"/>
            <a:ext cx="475252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6453779"/>
            <a:ext cx="1182157" cy="26458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グループ化 8"/>
          <p:cNvGrpSpPr/>
          <p:nvPr/>
        </p:nvGrpSpPr>
        <p:grpSpPr>
          <a:xfrm>
            <a:off x="4572000" y="3645024"/>
            <a:ext cx="4536505" cy="2923830"/>
            <a:chOff x="4572000" y="3645024"/>
            <a:chExt cx="4536505" cy="292383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3"/>
            <a:stretch/>
          </p:blipFill>
          <p:spPr bwMode="auto">
            <a:xfrm>
              <a:off x="5462941" y="3645024"/>
              <a:ext cx="3645564" cy="29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5104"/>
              <a:ext cx="1983764" cy="3959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左右矢印 26"/>
            <p:cNvSpPr/>
            <p:nvPr/>
          </p:nvSpPr>
          <p:spPr>
            <a:xfrm>
              <a:off x="4572000" y="4581128"/>
              <a:ext cx="1152128" cy="864096"/>
            </a:xfrm>
            <a:prstGeom prst="leftRightArrow">
              <a:avLst>
                <a:gd name="adj1" fmla="val 50000"/>
                <a:gd name="adj2" fmla="val 423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9234"/>
            <a:ext cx="2720361" cy="71972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05" y="4653541"/>
            <a:ext cx="1135591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Non-Gaussian Stochastic Force ??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3048976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correlation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ja-JP" sz="2000" dirty="0" smtClean="0"/>
              <a:t>      (hydrodynamics)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324078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Equilibrium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" name="左中かっこ 9"/>
          <p:cNvSpPr/>
          <p:nvPr/>
        </p:nvSpPr>
        <p:spPr>
          <a:xfrm>
            <a:off x="179512" y="3048975"/>
            <a:ext cx="288032" cy="1828779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 \to 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756126"/>
            <a:ext cx="540060" cy="12162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im \delta(\eta_1-\eta_2) &#10;\delta(\eta_2-\eta_3)&#10;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249&lt;/imageh&gt;&#10;  &lt;imagew&gt;452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17661"/>
            <a:ext cx="5497619" cy="30278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79512" y="2256888"/>
            <a:ext cx="454162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Stochastif</a:t>
            </a:r>
            <a:r>
              <a:rPr kumimoji="1" lang="en-US" altLang="ja-JP" sz="2800" dirty="0" smtClean="0"/>
              <a:t> Force : </a:t>
            </a:r>
            <a:r>
              <a:rPr lang="en-US" altLang="ja-JP" sz="2800" dirty="0" smtClean="0"/>
              <a:t>3</a:t>
            </a:r>
            <a:r>
              <a:rPr kumimoji="1" lang="en-US" altLang="ja-JP" sz="2800" dirty="0" smtClean="0"/>
              <a:t>rd order</a:t>
            </a:r>
            <a:endParaRPr kumimoji="1" lang="ja-JP" altLang="en-US" sz="2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t)^3 \rangle&#10;\longrightarrow \chi_3 \Delta \eta&#10;\end{align*}&lt;/body&gt;&#10;  &lt;fcolor&gt;FF000000&lt;/fcolor&gt;&#10;  &lt;bcolor&gt;FFFFFFFF&lt;/bcolor&gt;&#10;  &lt;transparent&gt;True&lt;/transparent&gt;&#10;  &lt;resolution&gt;1800&lt;/resolution&gt;&#10;  &lt;imageh&gt;281&lt;/imageh&gt;&#10;  &lt;imagew&gt;201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79" y="4346924"/>
            <a:ext cx="2789704" cy="38865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chi_3 : {\rm third-moment}&#10;\end{align*}&lt;/body&gt;&#10;  &lt;fcolor&gt;FF000000&lt;/fcolor&gt;&#10;  &lt;bcolor&gt;FFFFFFFF&lt;/bcolor&gt;&#10;  &lt;transparent&gt;True&lt;/transparent&gt;&#10;  &lt;resolution&gt;1800&lt;/resolution&gt;&#10;  &lt;imageh&gt;223&lt;/imageh&gt;&#10;  &lt;imagew&gt;2177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857288"/>
            <a:ext cx="2303995" cy="23600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75630"/>
            <a:ext cx="2524125" cy="667808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xi(\eta_1,\tau_1)\xi(\eta_2,\tau_2) \xi(\eta_3,\tau_3)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780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94" y="3130907"/>
            <a:ext cx="3380531" cy="302789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  <p:sp>
        <p:nvSpPr>
          <p:cNvPr id="3" name="十字形 2"/>
          <p:cNvSpPr/>
          <p:nvPr/>
        </p:nvSpPr>
        <p:spPr>
          <a:xfrm rot="2700000">
            <a:off x="1331640" y="620688"/>
            <a:ext cx="6120680" cy="6120681"/>
          </a:xfrm>
          <a:prstGeom prst="plus">
            <a:avLst>
              <a:gd name="adj" fmla="val 41907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4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52165" cy="584775"/>
          </a:xfrm>
        </p:spPr>
        <p:txBody>
          <a:bodyPr/>
          <a:lstStyle/>
          <a:p>
            <a:r>
              <a:rPr kumimoji="1" lang="en-US" altLang="ja-JP" dirty="0" smtClean="0"/>
              <a:t> Caution!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832739" y="908720"/>
            <a:ext cx="1728192" cy="75614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xi(k_3,\tau_3)\rangle&#10;= \frac{\chi_3}{\gamma} &#10;\frac{k_1^2+k_2^2+k_3^2}{k_1 k_2 k_3}&#10;\delta(k_1+k_2+k_3) &#10;\\&#10;\times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1018&lt;/imageh&gt;&#10;  &lt;imagew&gt;652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" y="923588"/>
            <a:ext cx="7933305" cy="1237908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3347864" y="1801456"/>
            <a:ext cx="2016224" cy="612648"/>
          </a:xfrm>
          <a:prstGeom prst="wedgeRoundRectCallout">
            <a:avLst>
              <a:gd name="adj1" fmla="val 38284"/>
              <a:gd name="adj2" fmla="val -806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diverge in long wavelength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1074052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504" y="2751311"/>
            <a:ext cx="753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 a priori extension of FD relation to higher orders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44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52165" cy="584775"/>
          </a:xfrm>
        </p:spPr>
        <p:txBody>
          <a:bodyPr/>
          <a:lstStyle/>
          <a:p>
            <a:r>
              <a:rPr kumimoji="1" lang="en-US" altLang="ja-JP" dirty="0" smtClean="0"/>
              <a:t> Caution!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4255347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Theorem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65259" y="5189130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cf</a:t>
            </a:r>
            <a:r>
              <a:rPr lang="en-US" altLang="ja-JP" sz="2000" dirty="0" smtClean="0">
                <a:solidFill>
                  <a:srgbClr val="0070C0"/>
                </a:solidFill>
              </a:rPr>
              <a:t>)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Gardiner, </a:t>
            </a:r>
            <a:r>
              <a:rPr lang="en-US" altLang="ja-JP" sz="2000" dirty="0" smtClean="0">
                <a:solidFill>
                  <a:srgbClr val="0070C0"/>
                </a:solidFill>
              </a:rPr>
              <a:t>“Stochastic Methods”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5805264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Hydrodynamics</a:t>
            </a:r>
            <a:endParaRPr kumimoji="1" lang="ja-JP" altLang="en-US" sz="2400" dirty="0"/>
          </a:p>
        </p:txBody>
      </p:sp>
      <p:sp>
        <p:nvSpPr>
          <p:cNvPr id="17" name="右矢印 16"/>
          <p:cNvSpPr/>
          <p:nvPr/>
        </p:nvSpPr>
        <p:spPr>
          <a:xfrm>
            <a:off x="2756332" y="5892080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91909" y="5805264"/>
            <a:ext cx="520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Local equilibrium with many particles</a:t>
            </a:r>
            <a:endParaRPr kumimoji="1" lang="ja-JP" altLang="en-US" sz="2400" dirty="0"/>
          </a:p>
        </p:txBody>
      </p:sp>
      <p:sp>
        <p:nvSpPr>
          <p:cNvPr id="19" name="右矢印 18"/>
          <p:cNvSpPr/>
          <p:nvPr/>
        </p:nvSpPr>
        <p:spPr>
          <a:xfrm>
            <a:off x="2756331" y="6287370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07607" y="6207695"/>
            <a:ext cx="5285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Gaussian due to central limit theorem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96021" y="4030592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Markov process</a:t>
            </a:r>
            <a:r>
              <a:rPr kumimoji="1" lang="ja-JP" altLang="en-US" sz="2400" dirty="0" smtClean="0"/>
              <a:t>＋</a:t>
            </a:r>
            <a:r>
              <a:rPr kumimoji="1" lang="en-US" altLang="ja-JP" sz="2400" dirty="0" smtClean="0"/>
              <a:t>continuous variable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5481" y="4553832"/>
            <a:ext cx="371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ym typeface="Wingdings" pitchFamily="2" charset="2"/>
              </a:rPr>
              <a:t>Gaussian random force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1904874" y="3892986"/>
            <a:ext cx="5691462" cy="122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32739" y="908720"/>
            <a:ext cx="1728192" cy="75614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xi(k_3,\tau_3)\rangle&#10;= \frac{\chi_3}{\gamma} &#10;\frac{k_1^2+k_2^2+k_3^2}{k_1 k_2 k_3}&#10;\delta(k_1+k_2+k_3) &#10;\\&#10;\times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1018&lt;/imageh&gt;&#10;  &lt;imagew&gt;652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" y="923588"/>
            <a:ext cx="7933305" cy="1237908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3347864" y="1801456"/>
            <a:ext cx="2016224" cy="612648"/>
          </a:xfrm>
          <a:prstGeom prst="wedgeRoundRectCallout">
            <a:avLst>
              <a:gd name="adj1" fmla="val 38284"/>
              <a:gd name="adj2" fmla="val -806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diverge in long wavelength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1074052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504" y="2751311"/>
            <a:ext cx="753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 a priori extension of FD relation to higher orders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05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098925" cy="584775"/>
          </a:xfrm>
        </p:spPr>
        <p:txBody>
          <a:bodyPr/>
          <a:lstStyle/>
          <a:p>
            <a:r>
              <a:rPr kumimoji="1" lang="en-US" altLang="ja-JP" dirty="0" smtClean="0"/>
              <a:t> Three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275" y="2598003"/>
            <a:ext cx="37882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-critical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-equilibrium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6395" y="1052736"/>
            <a:ext cx="6704078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Physics of non-</a:t>
            </a:r>
            <a:r>
              <a:rPr lang="en-US" altLang="ja-JP" sz="2800" dirty="0" err="1"/>
              <a:t>Gaussianity</a:t>
            </a:r>
            <a:r>
              <a:rPr lang="en-US" altLang="ja-JP" sz="2800" dirty="0"/>
              <a:t> in heavy-ion</a:t>
            </a:r>
          </a:p>
          <a:p>
            <a:pPr algn="ctr"/>
            <a:r>
              <a:rPr lang="en-US" altLang="ja-JP" sz="2800" dirty="0"/>
              <a:t>collisions is a particular </a:t>
            </a:r>
            <a:r>
              <a:rPr lang="en-US" altLang="ja-JP" sz="2800" dirty="0" smtClean="0"/>
              <a:t>problem!</a:t>
            </a:r>
            <a:endParaRPr lang="en-US" altLang="ja-JP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0833" y="2525995"/>
            <a:ext cx="3762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Gaussianitiy</a:t>
            </a:r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</a:p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irrelevant in large systems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50873" y="4974267"/>
            <a:ext cx="2888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Fluctuations are not</a:t>
            </a: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equilibrated in HIC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88784" y="3711222"/>
            <a:ext cx="3760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 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enhancement is </a:t>
            </a: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observed in HIC so far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3" name="テキスト ボックス 72"/>
          <p:cNvSpPr txBox="1"/>
          <p:nvPr/>
        </p:nvSpPr>
        <p:spPr>
          <a:xfrm>
            <a:off x="5269041" y="486916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x-hat: lattice-QCD notation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487615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093296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\hat{x}-\widehat{x+1})&#10;+P({\bf n}+\hat{x}-\widehat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44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54898" cy="11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226977" y="2152476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245472" y="3471391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1660738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3900636" y="1571733"/>
            <a:ext cx="296383" cy="3938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6" y="1135506"/>
            <a:ext cx="3387191" cy="42128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9512" y="1079158"/>
            <a:ext cx="6639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1st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635441" y="2132856"/>
            <a:ext cx="584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>
                <a:sym typeface="Wingdings" pitchFamily="2" charset="2"/>
              </a:rPr>
              <a:t>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4615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584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>
                <a:sym typeface="Wingdings" pitchFamily="2" charset="2"/>
              </a:rPr>
              <a:t>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226977" y="2152476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245472" y="3471391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1660738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3900636" y="1571733"/>
            <a:ext cx="296383" cy="3938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6" y="1135506"/>
            <a:ext cx="3387191" cy="42128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9512" y="1079158"/>
            <a:ext cx="6639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1st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512" y="4489956"/>
            <a:ext cx="78579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2nd</a:t>
            </a:r>
            <a:endParaRPr kumimoji="1" lang="ja-JP" altLang="en-US" sz="28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\tilde{n}_{k_1} \delta \tilde{n}_{k_2} \rangle (t)&#10;=&amp;amp; \langle \tilde{n}_{k_1+k_2} \rangle_0 ( e^{-\omega_{k_1+k_2} t} - e^{-(\omega_{k_1}+ \omega_{k_2})t})&#10;\\&#10;&amp;amp;+ \langle \delta \tilde{n}_{k_1}\delta \tilde{n}_{k_2} \rangle_0 e^{-(\omega_{k_1}+ \omega_{k_2})t}&#10;\end{align*}&lt;/body&gt;&#10;  &lt;fcolor&gt;FF000000&lt;/fcolor&gt;&#10;  &lt;bcolor&gt;FFFFFFFF&lt;/bcolor&gt;&#10;  &lt;transparent&gt;True&lt;/transparent&gt;&#10;  &lt;resolution&gt;1800&lt;/resolution&gt;&#10;  &lt;imageh&gt;745&lt;/imageh&gt;&#10;  &lt;imagew&gt;5518&lt;/imagew&gt;&#10;  &lt;scale&gt;50&lt;/scale&gt;&#10;  &lt;cursor&gt;18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21547"/>
            <a:ext cx="7908058" cy="10676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555776" y="5982379"/>
            <a:ext cx="5520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with stochastic diffusion eq.</a:t>
            </a:r>
          </a:p>
          <a:p>
            <a:r>
              <a:rPr lang="en-US" altLang="ja-JP" sz="2400" dirty="0" smtClean="0"/>
              <a:t>(for sufficiently smooth initial condition)</a:t>
            </a:r>
            <a:endParaRPr kumimoji="1" lang="ja-JP" altLang="en-US" sz="2400" dirty="0"/>
          </a:p>
        </p:txBody>
      </p:sp>
      <p:sp>
        <p:nvSpPr>
          <p:cNvPr id="25" name="右矢印 24"/>
          <p:cNvSpPr/>
          <p:nvPr/>
        </p:nvSpPr>
        <p:spPr>
          <a:xfrm>
            <a:off x="2165807" y="6021288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>
            <a:off x="4788023" y="3356992"/>
            <a:ext cx="941807" cy="577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4817914"/>
            <a:ext cx="1653839" cy="775282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907752" y="497909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>
                <a:solidFill>
                  <a:srgbClr val="000000"/>
                </a:solidFill>
              </a:rPr>
              <a:t>Skewness</a:t>
            </a:r>
            <a:r>
              <a:rPr lang="en-US" altLang="ja-JP" sz="2400" dirty="0">
                <a:solidFill>
                  <a:srgbClr val="000000"/>
                </a:solidFill>
              </a:rPr>
              <a:t>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9592" y="4068144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Variance: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4134709"/>
            <a:ext cx="2822421" cy="397544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66" y="4066327"/>
            <a:ext cx="1914516" cy="299256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921861" y="585161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Kurtosis: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000000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5679324"/>
            <a:ext cx="3309095" cy="846020"/>
          </a:xfrm>
          <a:prstGeom prst="rect">
            <a:avLst/>
          </a:prstGeom>
        </p:spPr>
      </p:pic>
      <p:sp>
        <p:nvSpPr>
          <p:cNvPr id="65" name="左中かっこ 64"/>
          <p:cNvSpPr/>
          <p:nvPr/>
        </p:nvSpPr>
        <p:spPr>
          <a:xfrm>
            <a:off x="403696" y="4005064"/>
            <a:ext cx="423888" cy="25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Observables in equilibrium are fluctuating.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1159945" y="3645024"/>
            <a:ext cx="5926932" cy="11199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808335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96367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0463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824559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688655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552751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416847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280943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4111185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815366" y="238886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495705" y="217992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105400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617812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561807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529952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734826" y="237658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079648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186112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702364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314355" y="216222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223550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213134" y="222799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917315" y="212396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423349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2073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889400" y="2210446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308627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855106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868965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765292" y="229709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2072061" y="221484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804313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477694" y="246587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325499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2482" y="551723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Let us investigate 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6048102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6083151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606367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time t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bar Q(\tau) = \int_0^{\Delta\eta} d\eta \left(n_1(\eta,\tau)-n_2(\eta,\tau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87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66938"/>
            <a:ext cx="5436557" cy="88619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8" y="3001480"/>
            <a:ext cx="140984" cy="197619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1964083" y="2101518"/>
            <a:ext cx="4316860" cy="67941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左中かっこ 53"/>
          <p:cNvSpPr/>
          <p:nvPr/>
        </p:nvSpPr>
        <p:spPr>
          <a:xfrm rot="5400000" flipH="1">
            <a:off x="3868911" y="1088977"/>
            <a:ext cx="499528" cy="4324533"/>
          </a:xfrm>
          <a:prstGeom prst="leftBrace">
            <a:avLst>
              <a:gd name="adj1" fmla="val 8333"/>
              <a:gd name="adj2" fmla="val 501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220072" y="4503310"/>
            <a:ext cx="3816424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259632" y="4503310"/>
            <a:ext cx="3816424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547664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2515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Initial Condition at </a:t>
            </a:r>
            <a:r>
              <a:rPr lang="en-US" altLang="ja-JP" dirty="0" err="1"/>
              <a:t>H</a:t>
            </a:r>
            <a:r>
              <a:rPr lang="en-US" altLang="ja-JP" dirty="0" err="1" smtClean="0"/>
              <a:t>adronization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90091"/>
            <a:ext cx="786482" cy="39464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90091"/>
            <a:ext cx="786482" cy="39745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23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826456" y="1229851"/>
            <a:ext cx="59057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Initial fluctuations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12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3" name="テキスト ボックス 12"/>
          <p:cNvSpPr txBox="1"/>
          <p:nvPr/>
        </p:nvSpPr>
        <p:spPr>
          <a:xfrm>
            <a:off x="1396844" y="4503310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39650" y="4503310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 flipV="1">
            <a:off x="2339752" y="3894147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flipV="1">
            <a:off x="4067944" y="3894147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flipV="1">
            <a:off x="6078562" y="3894147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>
            <a:off x="179512" y="1124745"/>
            <a:ext cx="430920" cy="446449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0793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67725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4401741" y="335699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9832" y="397941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27263" y="4149080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1/X \sim \Delta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438222"/>
            <a:ext cx="1656184" cy="3706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968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5158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3273611" y="4799737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987824" y="463651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745904" y="44978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532472" y="433593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301652" y="412780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933021" y="356443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740384" y="319834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1428326" y="2768518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1849379" y="3595460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159732" y="388923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077631" y="3861048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843011" y="32849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1630862" y="3017530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1331640" y="2821439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511660" y="2863883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455876" y="3029335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1627591" y="4636515"/>
            <a:ext cx="640153" cy="455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5839" y="980728"/>
            <a:ext cx="6043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boost invariant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small fluctuations of CC at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short correlation 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Assumptions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2267744" y="1052736"/>
            <a:ext cx="295951" cy="11283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5896" y="2812702"/>
            <a:ext cx="446150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 smtClean="0"/>
              <a:t>S</a:t>
            </a:r>
            <a:r>
              <a:rPr kumimoji="1" lang="en-US" altLang="ja-JP" sz="2800" dirty="0" smtClean="0"/>
              <a:t>uppression of </a:t>
            </a:r>
          </a:p>
          <a:p>
            <a:r>
              <a:rPr kumimoji="1" lang="en-US" altLang="ja-JP" sz="2800" dirty="0" smtClean="0"/>
              <a:t>4</a:t>
            </a:r>
            <a:r>
              <a:rPr kumimoji="1" lang="en-US" altLang="ja-JP" sz="2800" baseline="30000" dirty="0" smtClean="0"/>
              <a:t>th</a:t>
            </a:r>
            <a:r>
              <a:rPr lang="en-US" altLang="ja-JP" sz="2800" dirty="0" smtClean="0"/>
              <a:t>-order </a:t>
            </a:r>
            <a:r>
              <a:rPr lang="en-US" altLang="ja-JP" sz="2800" dirty="0" err="1" smtClean="0"/>
              <a:t>cumulant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is anticipated at LHC energy!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2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05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1F497D"/>
                </a:solidFill>
              </a:rPr>
              <a:t>STAR, QM2012</a:t>
            </a:r>
            <a:endParaRPr kumimoji="1"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2" y="5661248"/>
            <a:ext cx="1008397" cy="8908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07312" y="5889972"/>
            <a:ext cx="5949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decreases as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becomes larger at RHIC.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" y="1196752"/>
            <a:ext cx="130413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0793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67725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580112" y="335699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442418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27984" y="3717032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X \sim \Delta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438222"/>
            <a:ext cx="1656184" cy="3706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smtClean="0">
                <a:solidFill>
                  <a:schemeClr val="tx2"/>
                </a:solidFill>
              </a:rPr>
              <a:t>Diagnosing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62099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36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115616" y="5733256"/>
            <a:ext cx="583264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smtClean="0">
                <a:solidFill>
                  <a:schemeClr val="tx2"/>
                </a:solidFill>
              </a:rPr>
              <a:t>Diagnosing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43364" y="5842492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Search of QCD Phase Structure</a:t>
            </a:r>
            <a:endParaRPr kumimoji="1" lang="ja-JP" altLang="en-US" sz="2800" b="1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2276128" y="4869160"/>
            <a:ext cx="648072" cy="777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4211960" y="5013176"/>
            <a:ext cx="648072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62099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75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42415" cy="584775"/>
          </a:xfrm>
        </p:spPr>
        <p:txBody>
          <a:bodyPr/>
          <a:lstStyle/>
          <a:p>
            <a:r>
              <a:rPr kumimoji="1" lang="en-US" altLang="ja-JP" dirty="0" smtClean="0"/>
              <a:t> Open Questions &amp; Future Work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1124744"/>
            <a:ext cx="8424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Why the primordial fluctuations are observed only at LHC, and not RHIC ?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Extract more information on each stage of fireballs using fluctuations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Model refinement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9336" y="3731548"/>
            <a:ext cx="7217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Including the effects of </a:t>
            </a:r>
          </a:p>
          <a:p>
            <a:pPr>
              <a:buClr>
                <a:srgbClr val="0070C0"/>
              </a:buClr>
            </a:pPr>
            <a:r>
              <a:rPr lang="en-US" altLang="ja-JP" sz="2400" dirty="0" smtClean="0"/>
              <a:t>    nonzero correlation length / relaxation time</a:t>
            </a:r>
          </a:p>
          <a:p>
            <a:pPr>
              <a:buClr>
                <a:srgbClr val="0070C0"/>
              </a:buClr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global charge conservation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Non </a:t>
            </a:r>
            <a:r>
              <a:rPr lang="en-US" altLang="ja-JP" sz="2400" dirty="0" err="1" smtClean="0"/>
              <a:t>Poissonian</a:t>
            </a:r>
            <a:r>
              <a:rPr lang="en-US" altLang="ja-JP" sz="2400" dirty="0" smtClean="0"/>
              <a:t> system </a:t>
            </a:r>
            <a:r>
              <a:rPr lang="en-US" altLang="ja-JP" sz="2400" dirty="0" smtClean="0">
                <a:sym typeface="Wingdings" pitchFamily="2" charset="2"/>
              </a:rPr>
              <a:t> </a:t>
            </a:r>
            <a:r>
              <a:rPr kumimoji="1" lang="en-US" altLang="ja-JP" sz="2400" dirty="0" smtClean="0"/>
              <a:t>interaction of particles</a:t>
            </a:r>
          </a:p>
        </p:txBody>
      </p:sp>
    </p:spTree>
    <p:extLst>
      <p:ext uri="{BB962C8B-B14F-4D97-AF65-F5344CB8AC3E}">
        <p14:creationId xmlns:p14="http://schemas.microsoft.com/office/powerpoint/2010/main" val="497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23528" y="4307904"/>
            <a:ext cx="7704856" cy="22807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3528" y="2204864"/>
            <a:ext cx="8280920" cy="13681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1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x,t)&#10;=&amp;amp; k_2 a  P(x-1,t)&#10;+k_1 ( x+1 ) P(x+1,t)&#10;\\&#10;&amp;amp;-(k_1 x+k_2 a) P(x,t)&#10;\end{align*}&lt;/body&gt;&#10;  &lt;fcolor&gt;FF000000&lt;/fcolor&gt;&#10;  &lt;bcolor&gt;FFFFFFFF&lt;/bcolor&gt;&#10;  &lt;transparent&gt;True&lt;/transparent&gt;&#10;  &lt;resolution&gt;1800&lt;/resolution&gt;&#10;  &lt;imageh&gt;940&lt;/imageh&gt;&#10;  &lt;imagew&gt;523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7" y="2362160"/>
            <a:ext cx="5544607" cy="9948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4335487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with fixed initial condition</a:t>
            </a:r>
            <a:endParaRPr kumimoji="1" lang="ja-JP" altLang="en-US" sz="2400" i="1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87" y="239127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Master eq.: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216" y="1154328"/>
            <a:ext cx="230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x: # of X</a:t>
            </a:r>
          </a:p>
          <a:p>
            <a:r>
              <a:rPr lang="en-US" altLang="ja-JP" sz="2400" dirty="0" smtClean="0"/>
              <a:t>a: # of A (</a:t>
            </a:r>
            <a:r>
              <a:rPr lang="en-US" altLang="ja-JP" sz="2400" b="1" dirty="0" smtClean="0"/>
              <a:t>fixed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225658" y="5949280"/>
            <a:ext cx="352839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05570" y="5949280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25658" y="5479833"/>
            <a:ext cx="2231034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25658" y="5013176"/>
            <a:ext cx="101337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709938" y="5479833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487821" y="5013176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0 e^{-k_1t}+N_{eq} (1-e^{-k_1t})&#10;\\&#10;\langle \delta x(t)^2 \rangle&#10;&amp;amp;= N_0 ( e^{-k_1t}-e^{-2k_1t} )&#10;+ N_{eq} (1-e^{-k_1t})&#10;\\&#10;\langle \delta x(t)^3 \rangle&#10;&amp;amp;= N_0 ( e^{-k_1t}-3e^{-2k_1t} +2e^{-3k_1t})&#10;+ N_{eq} (1-e^{-k_1t})&#10;\end{align*}&lt;/body&gt;&#10;  &lt;fcolor&gt;FF000000&lt;/fcolor&gt;&#10;  &lt;bcolor&gt;FFFFFFFF&lt;/bcolor&gt;&#10;  &lt;transparent&gt;True&lt;/transparent&gt;&#10;  &lt;resolution&gt;1800&lt;/resolution&gt;&#10;  &lt;imageh&gt;1192&lt;/imageh&gt;&#10;  &lt;imagew&gt;6274&lt;/imagew&gt;&#10;  &lt;scale&gt;50&lt;/scale&gt;&#10;  &lt;cursor&gt;20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3176"/>
            <a:ext cx="6639984" cy="126153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49794" y="62280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5050" y="621932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P(x,0) = \delta_{x,N_0}&#10;\end{align*}&lt;/body&gt;&#10;  &lt;fcolor&gt;FF000000&lt;/fcolor&gt;&#10;  &lt;bcolor&gt;FFFFFFFF&lt;/bcolor&gt;&#10;  &lt;transparent&gt;True&lt;/transparent&gt;&#10;  &lt;resolution&gt;1800&lt;/resolution&gt;&#10;  &lt;imageh&gt;258&lt;/imageh&gt;&#10;  &lt;imagew&gt;1604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66372"/>
            <a:ext cx="1829668" cy="294298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3301748" y="3717032"/>
            <a:ext cx="1254880" cy="5188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0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292080" y="2132856"/>
            <a:ext cx="2952328" cy="2958425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56176" y="2996953"/>
            <a:ext cx="115212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75119" y="36967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000000"/>
                </a:solidFill>
              </a:rPr>
              <a:t>V</a:t>
            </a:r>
            <a:endParaRPr lang="ja-JP" altLang="en-US" sz="2400" i="1" dirty="0">
              <a:solidFill>
                <a:srgbClr val="000000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524328" y="368006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678240" y="276490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7092256" y="361934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995549" y="3252749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652120" y="249289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940152" y="44731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652120" y="333577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784205" y="26735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402969" y="362606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505413" y="322139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786240" y="384964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7740352" y="318891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048176" y="270892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378303" y="256490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984256" y="468915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505413" y="438311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7794352" y="404156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7417147" y="432911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5529039" y="406787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5890121" y="3651463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左右矢印 2"/>
          <p:cNvSpPr/>
          <p:nvPr/>
        </p:nvSpPr>
        <p:spPr>
          <a:xfrm>
            <a:off x="3779912" y="2996953"/>
            <a:ext cx="1296144" cy="1009039"/>
          </a:xfrm>
          <a:prstGeom prst="leftRightArrow">
            <a:avLst>
              <a:gd name="adj1" fmla="val 50000"/>
              <a:gd name="adj2" fmla="val 38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899592" y="2348880"/>
            <a:ext cx="1792707" cy="6480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2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_0 = N_{eq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9" y="2492896"/>
            <a:ext cx="1595170" cy="37920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{eq}&#10;\\&#10;\langle \delta x(t)^2 \rangle&#10;&amp;amp;= N_{eq} ( 1 - e^{-2k_1t} )&#10;\\&#10;\langle \delta x(t)^3 \rangle&#10;&amp;amp;= N_{eq} ( 1-3e^{-2k_1t} +2e^{-3k_1t})&#10;\end{align*}&lt;/body&gt;&#10;  &lt;fcolor&gt;FF000000&lt;/fcolor&gt;&#10;  &lt;bcolor&gt;FFFFFFFF&lt;/bcolor&gt;&#10;  &lt;transparent&gt;True&lt;/transparent&gt;&#10;  &lt;resolution&gt;1800&lt;/resolution&gt;&#10;  &lt;imageh&gt;1155&lt;/imageh&gt;&#10;  &lt;imagew&gt;4034&lt;/imagew&gt;&#10;  &lt;scale&gt;50&lt;/scale&gt;&#10;  &lt;cursor&gt;1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5" y="2060848"/>
            <a:ext cx="4269317" cy="1222377"/>
          </a:xfrm>
          <a:prstGeom prst="rect">
            <a:avLst/>
          </a:prstGeom>
        </p:spPr>
      </p:pic>
      <p:sp>
        <p:nvSpPr>
          <p:cNvPr id="25" name="左中かっこ 24"/>
          <p:cNvSpPr/>
          <p:nvPr/>
        </p:nvSpPr>
        <p:spPr>
          <a:xfrm>
            <a:off x="3327019" y="1988840"/>
            <a:ext cx="288032" cy="1368152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2822963" y="2420888"/>
            <a:ext cx="432048" cy="504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1"/>
          <a:stretch/>
        </p:blipFill>
        <p:spPr bwMode="auto">
          <a:xfrm>
            <a:off x="1368031" y="3493378"/>
            <a:ext cx="5220194" cy="32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x(t)^n \rangle_c/N_{eq}&#10;\end{align*}&lt;/body&gt;&#10;  &lt;fcolor&gt;FF000000&lt;/fcolor&gt;&#10;  &lt;bcolor&gt;FFFFFFFF&lt;/bcolor&gt;&#10;  &lt;transparent&gt;True&lt;/transparent&gt;&#10;  &lt;resolution&gt;1800&lt;/resolution&gt;&#10;  &lt;imageh&gt;259&lt;/imageh&gt;&#10;  &lt;imagew&gt;144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380" y="4891317"/>
            <a:ext cx="2160240" cy="38773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 rot="18819817">
            <a:off x="2642027" y="442261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9002028">
            <a:off x="3341641" y="454217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</a:rPr>
              <a:t>3rd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9409739">
            <a:off x="4217445" y="470259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4th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k_1 t&#10;\end{align*}&lt;/body&gt;&#10;  &lt;fcolor&gt;FF000000&lt;/fcolor&gt;&#10;  &lt;bcolor&gt;FFFFFFFF&lt;/bcolor&gt;&#10;  &lt;transparent&gt;True&lt;/transparent&gt;&#10;  &lt;resolution&gt;1800&lt;/resolution&gt;&#10;  &lt;imageh&gt;211&lt;/imageh&gt;&#10;  &lt;imagew&gt;31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89233"/>
            <a:ext cx="576064" cy="3920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04247" y="5118467"/>
            <a:ext cx="205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</a:p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grow slower.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4860032" y="3462099"/>
            <a:ext cx="2736304" cy="825186"/>
          </a:xfrm>
          <a:prstGeom prst="rightArrow">
            <a:avLst/>
          </a:prstGeom>
          <a:gradFill>
            <a:gsLst>
              <a:gs pos="0">
                <a:srgbClr val="006600"/>
              </a:gs>
              <a:gs pos="100000">
                <a:srgbClr val="92D050"/>
              </a:gs>
            </a:gsLst>
            <a:lin ang="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31640" y="5956028"/>
            <a:ext cx="5688632" cy="472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90469" cy="584775"/>
          </a:xfrm>
        </p:spPr>
        <p:txBody>
          <a:bodyPr/>
          <a:lstStyle/>
          <a:p>
            <a:r>
              <a:rPr kumimoji="1" lang="en-US" altLang="ja-JP" dirty="0" smtClean="0"/>
              <a:t> Evolution of Fluctuations  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/>
          <a:stretch/>
        </p:blipFill>
        <p:spPr bwMode="auto">
          <a:xfrm>
            <a:off x="327100" y="1085834"/>
            <a:ext cx="8537542" cy="20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57987" y="3586659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Fluctuation</a:t>
            </a:r>
          </a:p>
          <a:p>
            <a:pPr algn="ctr"/>
            <a:r>
              <a:rPr lang="en-US" altLang="ja-JP" sz="2400" dirty="0" smtClean="0"/>
              <a:t>in initial state</a:t>
            </a:r>
          </a:p>
        </p:txBody>
      </p:sp>
      <p:sp>
        <p:nvSpPr>
          <p:cNvPr id="4" name="右矢印 3"/>
          <p:cNvSpPr/>
          <p:nvPr/>
        </p:nvSpPr>
        <p:spPr>
          <a:xfrm>
            <a:off x="2555776" y="3462098"/>
            <a:ext cx="2376264" cy="8251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99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4398203"/>
            <a:ext cx="2177006" cy="830997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Time evolution</a:t>
            </a:r>
          </a:p>
          <a:p>
            <a:r>
              <a:rPr kumimoji="1" lang="en-US" altLang="ja-JP" sz="2400" dirty="0" smtClean="0"/>
              <a:t>in th</a:t>
            </a:r>
            <a:r>
              <a:rPr lang="en-US" altLang="ja-JP" sz="2400" dirty="0" smtClean="0"/>
              <a:t>e QGP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4398203"/>
            <a:ext cx="2581156" cy="830997"/>
          </a:xfrm>
          <a:prstGeom prst="rect">
            <a:avLst/>
          </a:prstGeom>
          <a:solidFill>
            <a:srgbClr val="008000">
              <a:alpha val="26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approach to HRG</a:t>
            </a:r>
          </a:p>
          <a:p>
            <a:r>
              <a:rPr lang="en-US" altLang="ja-JP" sz="2400" dirty="0" smtClean="0"/>
              <a:t>by diffusion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594928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volume fluctuation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539552" y="3462099"/>
            <a:ext cx="2016224" cy="10801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7142067" y="4420425"/>
            <a:ext cx="295786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experimental effects</a:t>
            </a:r>
          </a:p>
          <a:p>
            <a:r>
              <a:rPr kumimoji="1" lang="en-US" altLang="ja-JP" sz="2400" dirty="0" smtClean="0"/>
              <a:t>particle </a:t>
            </a:r>
            <a:r>
              <a:rPr kumimoji="1" lang="en-US" altLang="ja-JP" sz="2400" dirty="0" err="1" smtClean="0"/>
              <a:t>missID</a:t>
            </a:r>
            <a:r>
              <a:rPr kumimoji="1" lang="en-US" altLang="ja-JP" sz="2400" dirty="0" smtClean="0"/>
              <a:t>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63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2051720" y="1052736"/>
            <a:ext cx="4968552" cy="17281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7849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Central Limit Theorem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39752" y="1897668"/>
            <a:ext cx="4413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Large system </a:t>
            </a:r>
            <a:r>
              <a:rPr kumimoji="1" lang="en-US" altLang="ja-JP" sz="2800" dirty="0" smtClean="0">
                <a:sym typeface="Wingdings" pitchFamily="2" charset="2"/>
              </a:rPr>
              <a:t> Gaussian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38212" y="4077072"/>
            <a:ext cx="5907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H</a:t>
            </a:r>
            <a:r>
              <a:rPr kumimoji="1" lang="en-US" altLang="ja-JP" sz="2800" dirty="0" smtClean="0"/>
              <a:t>igher-order </a:t>
            </a:r>
            <a:r>
              <a:rPr kumimoji="1" lang="en-US" altLang="ja-JP" sz="2800" dirty="0" err="1" smtClean="0"/>
              <a:t>cumulants</a:t>
            </a:r>
            <a:r>
              <a:rPr kumimoji="1" lang="en-US" altLang="ja-JP" sz="2800" dirty="0" smtClean="0"/>
              <a:t> suppressed</a:t>
            </a:r>
            <a:endParaRPr lang="en-US" altLang="ja-JP" sz="2800" dirty="0" smtClean="0"/>
          </a:p>
          <a:p>
            <a:pPr algn="ctr"/>
            <a:r>
              <a:rPr lang="en-US" altLang="ja-JP" sz="2800" dirty="0" smtClean="0"/>
              <a:t>as system volume becomes larger</a:t>
            </a:r>
            <a:r>
              <a:rPr kumimoji="1" lang="en-US" altLang="ja-JP" sz="2800" dirty="0" smtClean="0"/>
              <a:t>?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1071900"/>
            <a:ext cx="1048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accent4">
                    <a:lumMod val="50000"/>
                  </a:schemeClr>
                </a:solidFill>
              </a:rPr>
              <a:t>CLT</a:t>
            </a:r>
            <a:endParaRPr kumimoji="1" lang="ja-JP" alt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3612554" y="3068960"/>
            <a:ext cx="1814870" cy="5760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6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619672" y="1052736"/>
            <a:ext cx="5832648" cy="30963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7849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Central Limit Theorem 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34335" y="19888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:Gaussian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bar{n} = \frac N{\sqrt{V}}&#10;\end{align*}&lt;/body&gt;&#10;  &lt;fcolor&gt;FF000000&lt;/fcolor&gt;&#10;  &lt;bcolor&gt;FFFFFFFF&lt;/bcolor&gt;&#10;  &lt;transparent&gt;True&lt;/transparent&gt;&#10;  &lt;resolution&gt;1800&lt;/resolution&gt;&#10;  &lt;imageh&gt;570&lt;/imageh&gt;&#10;  &lt;imagew&gt;91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3" y="1844824"/>
            <a:ext cx="1277676" cy="79680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995936" y="1071900"/>
            <a:ext cx="1048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accent4">
                    <a:lumMod val="50000"/>
                  </a:schemeClr>
                </a:solidFill>
              </a:rPr>
              <a:t>CLT</a:t>
            </a:r>
            <a:endParaRPr kumimoji="1" lang="ja-JP" alt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bar{n}^k \rangle_c}{\langle \bar{n}^2 \rangle_c} = \frac {\langle N^k \rangle_c}{\langle N^2 \rangle_c}V^{(2-k)/2}\to 0&#10;\end{align*}&lt;/body&gt;&#10;  &lt;fcolor&gt;FF000000&lt;/fcolor&gt;&#10;  &lt;bcolor&gt;FFFFFFFF&lt;/bcolor&gt;&#10;  &lt;transparent&gt;True&lt;/transparent&gt;&#10;  &lt;resolution&gt;1800&lt;/resolution&gt;&#10;  &lt;imageh&gt;612&lt;/imageh&gt;&#10;  &lt;imagew&gt;3072&lt;/imagew&gt;&#10;  &lt;scale&gt;50&lt;/scale&gt;&#10;  &lt;cursor&gt;1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9" y="2852936"/>
            <a:ext cx="4294332" cy="855513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k\ge 3&#10;\end{align*}&lt;/body&gt;&#10;  &lt;fcolor&gt;FF000000&lt;/fcolor&gt;&#10;  &lt;bcolor&gt;FFFFFFFF&lt;/bcolor&gt;&#10;  &lt;transparent&gt;True&lt;/transparent&gt;&#10;  &lt;resolution&gt;1800&lt;/resolution&gt;&#10;  &lt;imageh&gt;207&lt;/imageh&gt;&#10;  &lt;imagew&gt;570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01008"/>
            <a:ext cx="432048" cy="15690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207928" y="5262299"/>
            <a:ext cx="6892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           are nonzero.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Their experimental measurements are difficult.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1560" y="4797152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 a large system,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N^k \rangle_c&#10;\end{align*}&lt;/body&gt;&#10;  &lt;fcolor&gt;FF000000&lt;/fcolor&gt;&#10;  &lt;bcolor&gt;FFFFFFFF&lt;/bcolor&gt;&#10;  &lt;transparent&gt;True&lt;/transparent&gt;&#10;  &lt;resolution&gt;1800&lt;/resolution&gt;&#10;  &lt;imageh&gt;286&lt;/imageh&gt;&#10;  &lt;imagew&gt;60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57" y="5309729"/>
            <a:ext cx="720080" cy="3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67301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34028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33210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3281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3274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3069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2743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27343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3011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3065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3357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3348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3328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27238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3141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2723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2781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2766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3378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3081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27449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2797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33952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34020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3010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3393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34464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2973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3119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27090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28511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9691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209031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209031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49328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177281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22409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35433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05556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453336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337818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249289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316408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27667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594184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815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210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315386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273011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7971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91185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69563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106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457282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414908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62373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35201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6135795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1226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601298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58924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458112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790761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3501009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7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67301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34028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33210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3281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3274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3069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2743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27343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3011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3065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3357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3348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3328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27238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3141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2723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2781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2766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3378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3081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27449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2797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33952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34020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3010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3393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34464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2973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3119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27090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28511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9691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30988" y="1233418"/>
            <a:ext cx="9630" cy="5435942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3049" y="1250791"/>
            <a:ext cx="4815" cy="5418569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49328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251520" y="1160848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alpha val="4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273720"/>
            <a:ext cx="784225" cy="63500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59074" y="735087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Pre-Equilibrium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1371" y="22409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35433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05556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453336"/>
            <a:ext cx="480113" cy="348081"/>
          </a:xfrm>
          <a:prstGeom prst="rect">
            <a:avLst/>
          </a:prstGeom>
        </p:spPr>
      </p:pic>
      <p:sp>
        <p:nvSpPr>
          <p:cNvPr id="93" name="円/楕円 92"/>
          <p:cNvSpPr/>
          <p:nvPr/>
        </p:nvSpPr>
        <p:spPr>
          <a:xfrm>
            <a:off x="2447776" y="1808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1223640" y="1628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427984" y="1322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矢印コネクタ 97"/>
          <p:cNvCxnSpPr/>
          <p:nvPr/>
        </p:nvCxnSpPr>
        <p:spPr>
          <a:xfrm>
            <a:off x="6193825" y="337818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249289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316408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27667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594184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815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210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315386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273011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>
            <a:off x="6193825" y="186602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 flipV="1">
            <a:off x="6553865" y="98072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743307"/>
            <a:ext cx="338667" cy="245533"/>
          </a:xfrm>
          <a:prstGeom prst="rect">
            <a:avLst/>
          </a:prstGeom>
        </p:spPr>
      </p:pic>
      <p:pic>
        <p:nvPicPr>
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05982"/>
            <a:ext cx="829737" cy="261720"/>
          </a:xfrm>
          <a:prstGeom prst="rect">
            <a:avLst/>
          </a:prstGeom>
        </p:spPr>
      </p:pic>
      <p:pic>
        <p:nvPicPr>
          <p:cNvPr id="115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09936"/>
            <a:ext cx="834051" cy="230084"/>
          </a:xfrm>
          <a:prstGeom prst="rect">
            <a:avLst/>
          </a:prstGeom>
        </p:spPr>
      </p:pic>
      <p:cxnSp>
        <p:nvCxnSpPr>
          <p:cNvPr id="116" name="直線コネクタ 115"/>
          <p:cNvCxnSpPr/>
          <p:nvPr/>
        </p:nvCxnSpPr>
        <p:spPr>
          <a:xfrm flipV="1">
            <a:off x="6567830" y="164169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6553865" y="121795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7971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91185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69563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106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457282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414908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62373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35201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6135795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1226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601298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58924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6588224" y="1772816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458112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790761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下矢印 176"/>
          <p:cNvSpPr/>
          <p:nvPr/>
        </p:nvSpPr>
        <p:spPr>
          <a:xfrm>
            <a:off x="4445992" y="198244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3501009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0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67301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34028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33210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3281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3274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3069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2743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27343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3011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3065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3357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3348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3328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27238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3141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2723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2781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2766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3378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3081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27449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2797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33952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34020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3010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3393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34464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2973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3119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27090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28511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9691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30988" y="1233418"/>
            <a:ext cx="9630" cy="5435942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3049" y="1250791"/>
            <a:ext cx="4815" cy="5418569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49328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251520" y="1160848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alpha val="4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273720"/>
            <a:ext cx="784225" cy="63500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59074" y="735087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Pre-Equilibrium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1371" y="22409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35433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05556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453336"/>
            <a:ext cx="480113" cy="348081"/>
          </a:xfrm>
          <a:prstGeom prst="rect">
            <a:avLst/>
          </a:prstGeom>
        </p:spPr>
      </p:pic>
      <p:sp>
        <p:nvSpPr>
          <p:cNvPr id="93" name="円/楕円 92"/>
          <p:cNvSpPr/>
          <p:nvPr/>
        </p:nvSpPr>
        <p:spPr>
          <a:xfrm>
            <a:off x="2447776" y="1808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1223640" y="1628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427984" y="1322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矢印コネクタ 97"/>
          <p:cNvCxnSpPr/>
          <p:nvPr/>
        </p:nvCxnSpPr>
        <p:spPr>
          <a:xfrm>
            <a:off x="6193825" y="337818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249289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316408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27667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594184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815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210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315386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273011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>
            <a:off x="6193825" y="186602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 flipV="1">
            <a:off x="6553865" y="98072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743307"/>
            <a:ext cx="338667" cy="245533"/>
          </a:xfrm>
          <a:prstGeom prst="rect">
            <a:avLst/>
          </a:prstGeom>
        </p:spPr>
      </p:pic>
      <p:pic>
        <p:nvPicPr>
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05982"/>
            <a:ext cx="829737" cy="261720"/>
          </a:xfrm>
          <a:prstGeom prst="rect">
            <a:avLst/>
          </a:prstGeom>
        </p:spPr>
      </p:pic>
      <p:pic>
        <p:nvPicPr>
          <p:cNvPr id="115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09936"/>
            <a:ext cx="834051" cy="230084"/>
          </a:xfrm>
          <a:prstGeom prst="rect">
            <a:avLst/>
          </a:prstGeom>
        </p:spPr>
      </p:pic>
      <p:cxnSp>
        <p:nvCxnSpPr>
          <p:cNvPr id="116" name="直線コネクタ 115"/>
          <p:cNvCxnSpPr/>
          <p:nvPr/>
        </p:nvCxnSpPr>
        <p:spPr>
          <a:xfrm flipV="1">
            <a:off x="6567830" y="164169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6553865" y="121795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7971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91185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69563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106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457282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414908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62373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35201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6135795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1226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601298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58924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6588224" y="1772816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458112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790761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下矢印 176"/>
          <p:cNvSpPr/>
          <p:nvPr/>
        </p:nvSpPr>
        <p:spPr>
          <a:xfrm>
            <a:off x="4445992" y="198244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3501009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/>
          <p:cNvSpPr/>
          <p:nvPr/>
        </p:nvSpPr>
        <p:spPr>
          <a:xfrm>
            <a:off x="6588224" y="3180266"/>
            <a:ext cx="1704441" cy="155065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/>
          <p:cNvSpPr/>
          <p:nvPr/>
        </p:nvSpPr>
        <p:spPr>
          <a:xfrm>
            <a:off x="6588224" y="4599230"/>
            <a:ext cx="1704441" cy="152847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/>
          <p:cNvSpPr/>
          <p:nvPr/>
        </p:nvSpPr>
        <p:spPr>
          <a:xfrm>
            <a:off x="6539967" y="5589240"/>
            <a:ext cx="1704441" cy="50233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2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2" y="2329811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545570" y="2009139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2010)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Ratios between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Asakawa,Heintz,Muller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Signs of higher order </a:t>
            </a:r>
            <a:r>
              <a:rPr kumimoji="1" lang="en-US" altLang="ja-JP" sz="2400" dirty="0" err="1" smtClean="0"/>
              <a:t>cumulants</a:t>
            </a:r>
            <a:endParaRPr kumimoji="1" lang="en-US" altLang="ja-JP" sz="2400" dirty="0" smtClean="0"/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08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9638</TotalTime>
  <Words>1744</Words>
  <Application>Microsoft Office PowerPoint</Application>
  <PresentationFormat>画面に合わせる (4:3)</PresentationFormat>
  <Paragraphs>495</Paragraphs>
  <Slides>76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11</vt:i4>
      </vt:variant>
      <vt:variant>
        <vt:lpstr>スライド タイトル</vt:lpstr>
      </vt:variant>
      <vt:variant>
        <vt:i4>76</vt:i4>
      </vt:variant>
    </vt:vector>
  </HeadingPairs>
  <TitlesOfParts>
    <vt:vector size="87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1_Office テーマ</vt:lpstr>
      <vt:lpstr>Non-Gaussianity in Heavy Ion Collisions</vt:lpstr>
      <vt:lpstr>Baryon vs Proton Number Fluctuations</vt:lpstr>
      <vt:lpstr> Beam-Energy Scan  </vt:lpstr>
      <vt:lpstr> Beam-Energy Scan  </vt:lpstr>
      <vt:lpstr> Fluctuations  </vt:lpstr>
      <vt:lpstr> Fluctuations  </vt:lpstr>
      <vt:lpstr> Event-by-Event Analysis @ HIC  </vt:lpstr>
      <vt:lpstr> Event-by-Event Analysis @ HIC  </vt:lpstr>
      <vt:lpstr> Fluctuations  </vt:lpstr>
      <vt:lpstr> Fluctuations  </vt:lpstr>
      <vt:lpstr> Fluctuations  </vt:lpstr>
      <vt:lpstr> Conserved Charges : Theoretical Advantage  </vt:lpstr>
      <vt:lpstr> Conserved Charges : Theoretical Advantage  </vt:lpstr>
      <vt:lpstr> Fluctuations of Conserved Charges  </vt:lpstr>
      <vt:lpstr> Proton # Cumulants @ STAR-BES  </vt:lpstr>
      <vt:lpstr> Proton # Cumulants @ STAR-BES  </vt:lpstr>
      <vt:lpstr> Charge Fluctuations @ STAR-BES  </vt:lpstr>
      <vt:lpstr> Charge Fluctuation @ LHC  </vt:lpstr>
      <vt:lpstr> Dh Dependence @ ALICE  </vt:lpstr>
      <vt:lpstr> Dissipation of a Conserved Charge  </vt:lpstr>
      <vt:lpstr> Dissipation of a Conserved Charge  </vt:lpstr>
      <vt:lpstr> Time Evolution in HIC  </vt:lpstr>
      <vt:lpstr> Dh Dependence @ ALICE  </vt:lpstr>
      <vt:lpstr> &lt;dNB2&gt; and &lt; dNp2 &gt; @ LHC ?  </vt:lpstr>
      <vt:lpstr> &lt;dNQ4&gt; @ LHC ?  </vt:lpstr>
      <vt:lpstr>Baryon vs Proton Number Fluctuations</vt:lpstr>
      <vt:lpstr>PowerPoint プレゼンテーション</vt:lpstr>
      <vt:lpstr> Conserved Charges : Theoretical Advantage  </vt:lpstr>
      <vt:lpstr> Nucleon Isospin as Two Sides of a Coin   </vt:lpstr>
      <vt:lpstr> Nucleon Isospin as Two Sides of a Coin   </vt:lpstr>
      <vt:lpstr> Slot Machine Analogy  </vt:lpstr>
      <vt:lpstr> Extreme Examples  </vt:lpstr>
      <vt:lpstr> Reconstructing Total Coin Number  </vt:lpstr>
      <vt:lpstr> Nucleon Isospin in Hadronic Medium  </vt:lpstr>
      <vt:lpstr> D(1232)  </vt:lpstr>
      <vt:lpstr> D(1232)  </vt:lpstr>
      <vt:lpstr> D(1232)  </vt:lpstr>
      <vt:lpstr> Nucleons in Hadronic Phase  </vt:lpstr>
      <vt:lpstr> Probability Distribution                              </vt:lpstr>
      <vt:lpstr> Nucleon &amp; Proton Number Fluctuations  </vt:lpstr>
      <vt:lpstr> 3rd &amp; 4th Order Fluctuations  </vt:lpstr>
      <vt:lpstr> Difference btw Baryon and Proton Numbers</vt:lpstr>
      <vt:lpstr> Difference btw Baryon and Proton Numbers</vt:lpstr>
      <vt:lpstr> Strange Baryons  </vt:lpstr>
      <vt:lpstr>PowerPoint プレゼンテーション</vt:lpstr>
      <vt:lpstr> &lt;dNQ4&gt; @ LHC ?  </vt:lpstr>
      <vt:lpstr> Hydrodynamic Fluctuations  </vt:lpstr>
      <vt:lpstr> Hydrodynamic Fluctuations  </vt:lpstr>
      <vt:lpstr> Fluctuation-Dissipation Relation  </vt:lpstr>
      <vt:lpstr> Dh Dependence  </vt:lpstr>
      <vt:lpstr> Dh Dependence  </vt:lpstr>
      <vt:lpstr> Non-Gaussian Stochastic Force ??  </vt:lpstr>
      <vt:lpstr> Caution!  </vt:lpstr>
      <vt:lpstr> Caution!  </vt:lpstr>
      <vt:lpstr> Three “NON”s  </vt:lpstr>
      <vt:lpstr> Diffusion Master Equation  </vt:lpstr>
      <vt:lpstr> Diffusion Master Equation  </vt:lpstr>
      <vt:lpstr> Solution of DME  </vt:lpstr>
      <vt:lpstr> Solution of DME  </vt:lpstr>
      <vt:lpstr> Net Charge Number  </vt:lpstr>
      <vt:lpstr> Initial Condition at Hadronization  </vt:lpstr>
      <vt:lpstr> Dh Dependence at Freezeout  </vt:lpstr>
      <vt:lpstr> &lt;dNQ4&gt; @ LHC  </vt:lpstr>
      <vt:lpstr> Dh Dependence at STAR  </vt:lpstr>
      <vt:lpstr> Dh Dependence at Freezeout  </vt:lpstr>
      <vt:lpstr> Summary  </vt:lpstr>
      <vt:lpstr> Summary  </vt:lpstr>
      <vt:lpstr> Open Questions &amp; Future Work  </vt:lpstr>
      <vt:lpstr> Chemical Reaction 1  </vt:lpstr>
      <vt:lpstr> Chemical Reaction 2  </vt:lpstr>
      <vt:lpstr> Evolution of Fluctuations  </vt:lpstr>
      <vt:lpstr> Central Limit Theorem  </vt:lpstr>
      <vt:lpstr> Central Limit Theorem  </vt:lpstr>
      <vt:lpstr> Time Evolution in HIC  </vt:lpstr>
      <vt:lpstr> Time Evolution in HIC  </vt:lpstr>
      <vt:lpstr> Time Evolution in HIC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</cp:lastModifiedBy>
  <cp:revision>665</cp:revision>
  <dcterms:created xsi:type="dcterms:W3CDTF">2011-06-07T09:50:32Z</dcterms:created>
  <dcterms:modified xsi:type="dcterms:W3CDTF">2013-07-08T07:42:42Z</dcterms:modified>
</cp:coreProperties>
</file>