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51"/>
  </p:notesMasterIdLst>
  <p:sldIdLst>
    <p:sldId id="256" r:id="rId12"/>
    <p:sldId id="449" r:id="rId13"/>
    <p:sldId id="613" r:id="rId14"/>
    <p:sldId id="590" r:id="rId15"/>
    <p:sldId id="591" r:id="rId16"/>
    <p:sldId id="534" r:id="rId17"/>
    <p:sldId id="598" r:id="rId18"/>
    <p:sldId id="455" r:id="rId19"/>
    <p:sldId id="456" r:id="rId20"/>
    <p:sldId id="609" r:id="rId21"/>
    <p:sldId id="543" r:id="rId22"/>
    <p:sldId id="611" r:id="rId23"/>
    <p:sldId id="458" r:id="rId24"/>
    <p:sldId id="612" r:id="rId25"/>
    <p:sldId id="459" r:id="rId26"/>
    <p:sldId id="608" r:id="rId27"/>
    <p:sldId id="610" r:id="rId28"/>
    <p:sldId id="485" r:id="rId29"/>
    <p:sldId id="537" r:id="rId30"/>
    <p:sldId id="603" r:id="rId31"/>
    <p:sldId id="512" r:id="rId32"/>
    <p:sldId id="491" r:id="rId33"/>
    <p:sldId id="602" r:id="rId34"/>
    <p:sldId id="597" r:id="rId35"/>
    <p:sldId id="500" r:id="rId36"/>
    <p:sldId id="501" r:id="rId37"/>
    <p:sldId id="489" r:id="rId38"/>
    <p:sldId id="503" r:id="rId39"/>
    <p:sldId id="538" r:id="rId40"/>
    <p:sldId id="490" r:id="rId41"/>
    <p:sldId id="555" r:id="rId42"/>
    <p:sldId id="565" r:id="rId43"/>
    <p:sldId id="566" r:id="rId44"/>
    <p:sldId id="559" r:id="rId45"/>
    <p:sldId id="604" r:id="rId46"/>
    <p:sldId id="605" r:id="rId47"/>
    <p:sldId id="607" r:id="rId48"/>
    <p:sldId id="547" r:id="rId49"/>
    <p:sldId id="593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79646"/>
    <a:srgbClr val="1F497D"/>
    <a:srgbClr val="4BACC6"/>
    <a:srgbClr val="FF0000"/>
    <a:srgbClr val="006600"/>
    <a:srgbClr val="0070C0"/>
    <a:srgbClr val="FA5D06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88" autoAdjust="0"/>
  </p:normalViewPr>
  <p:slideViewPr>
    <p:cSldViewPr>
      <p:cViewPr varScale="1">
        <p:scale>
          <a:sx n="79" d="100"/>
          <a:sy n="79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7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png"/><Relationship Id="rId5" Type="http://schemas.openxmlformats.org/officeDocument/2006/relationships/image" Target="../media/image26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9911" y="3573016"/>
            <a:ext cx="4907882" cy="1569660"/>
          </a:xfrm>
        </p:spPr>
        <p:txBody>
          <a:bodyPr wrap="none">
            <a:spAutoFit/>
          </a:bodyPr>
          <a:lstStyle/>
          <a:p>
            <a:r>
              <a:rPr lang="en-US" altLang="ja-JP" sz="48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800" dirty="0" smtClean="0">
                <a:solidFill>
                  <a:schemeClr val="tx1"/>
                </a:solidFill>
              </a:rPr>
              <a:t> Kitazawa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r>
              <a:rPr lang="ja-JP" altLang="en-US" sz="4000" dirty="0" smtClean="0">
                <a:solidFill>
                  <a:schemeClr val="tx1"/>
                </a:solidFill>
              </a:rPr>
              <a:t>（</a:t>
            </a:r>
            <a:r>
              <a:rPr lang="en-US" altLang="ja-JP" sz="4000" dirty="0" smtClean="0">
                <a:solidFill>
                  <a:schemeClr val="tx1"/>
                </a:solidFill>
              </a:rPr>
              <a:t>Osaka U.</a:t>
            </a:r>
            <a:r>
              <a:rPr lang="ja-JP" altLang="en-US" sz="4000" dirty="0" smtClean="0">
                <a:solidFill>
                  <a:schemeClr val="tx1"/>
                </a:solidFill>
              </a:rPr>
              <a:t>）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6000" dirty="0" smtClean="0"/>
              <a:t>Diffusion of Non-</a:t>
            </a:r>
            <a:r>
              <a:rPr kumimoji="1" lang="en-US" altLang="ja-JP" sz="6000" dirty="0" err="1" smtClean="0"/>
              <a:t>Gaussianity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lang="en-US" altLang="ja-JP" sz="6000" dirty="0" smtClean="0"/>
              <a:t>in Heavy Ion Collisions</a:t>
            </a:r>
            <a:endParaRPr kumimoji="1" lang="ja-JP" altLang="en-US" sz="6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82318" y="5483552"/>
            <a:ext cx="6202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MK, </a:t>
            </a:r>
            <a:r>
              <a:rPr kumimoji="1" lang="en-US" altLang="ja-JP" sz="3200" dirty="0" err="1" smtClean="0"/>
              <a:t>Asakawa</a:t>
            </a:r>
            <a:r>
              <a:rPr kumimoji="1" lang="en-US" altLang="ja-JP" sz="3200" dirty="0" smtClean="0"/>
              <a:t>, Ono, arXiv:1307.2978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69532" y="6381328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SQM</a:t>
            </a:r>
            <a:r>
              <a:rPr kumimoji="1" lang="en-US" altLang="ja-JP" sz="2400" dirty="0" smtClean="0"/>
              <a:t>, Birmingham, </a:t>
            </a:r>
            <a:r>
              <a:rPr lang="en-US" altLang="ja-JP" sz="2400" dirty="0" smtClean="0"/>
              <a:t>2</a:t>
            </a:r>
            <a:r>
              <a:rPr kumimoji="1" lang="en-US" altLang="ja-JP" sz="2400" dirty="0" smtClean="0"/>
              <a:t>3, July 2013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15616" y="5661248"/>
            <a:ext cx="604867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98961" cy="584775"/>
          </a:xfrm>
        </p:spPr>
        <p:txBody>
          <a:bodyPr/>
          <a:lstStyle/>
          <a:p>
            <a:r>
              <a:rPr kumimoji="1" lang="en-US" altLang="ja-JP" dirty="0" smtClean="0"/>
              <a:t> Time Evolution of CC  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 flipV="1">
            <a:off x="1907634" y="134304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07123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181994" y="112702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808808" y="148706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46486" y="147051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958876" y="146213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3965" y="9087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60487" y="30621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44712" y="134304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1910809" y="127103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478761" y="176304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1808808" y="188820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766783" y="172839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467984" y="191038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15603" y="4293096"/>
            <a:ext cx="67087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ariation of a conserved charge in </a:t>
            </a:r>
            <a:r>
              <a:rPr kumimoji="1" lang="en-US" altLang="ja-JP" sz="2400" dirty="0" err="1" smtClean="0">
                <a:latin typeface="Symbol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is achieved only through diffusion.</a:t>
            </a:r>
          </a:p>
          <a:p>
            <a:pPr marL="342900" indent="-342900" algn="ctr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 smtClean="0"/>
          </a:p>
          <a:p>
            <a:pPr marL="342900" indent="-342900" algn="ctr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algn="ctr">
              <a:buClr>
                <a:srgbClr val="0070C0"/>
              </a:buClr>
            </a:pPr>
            <a:r>
              <a:rPr kumimoji="1" lang="en-US" altLang="ja-JP" sz="2800" dirty="0" smtClean="0"/>
              <a:t>The larger </a:t>
            </a:r>
            <a:r>
              <a:rPr kumimoji="1" lang="en-US" altLang="ja-JP" sz="2800" dirty="0" err="1" smtClean="0">
                <a:latin typeface="Symbol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lang="en-US" altLang="ja-JP" sz="2800" dirty="0" smtClean="0"/>
              <a:t>, the slower diffusion</a:t>
            </a:r>
            <a:endParaRPr kumimoji="1" lang="ja-JP" altLang="en-US" sz="2800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4836351" y="1270567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4645851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7454857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auto">
          <a:xfrm>
            <a:off x="4358513" y="1846631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 flipH="1">
            <a:off x="7667004" y="184700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>
            <a:off x="5510641" y="1198559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6948916" y="1198559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>
            <a:off x="5510641" y="3502840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5985304" y="191863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5893229" y="307104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430336" y="5157192"/>
            <a:ext cx="136156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8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098925" cy="584775"/>
          </a:xfrm>
        </p:spPr>
        <p:txBody>
          <a:bodyPr/>
          <a:lstStyle/>
          <a:p>
            <a:r>
              <a:rPr kumimoji="1" lang="en-US" altLang="ja-JP" dirty="0" smtClean="0"/>
              <a:t> Three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258" y="2276872"/>
            <a:ext cx="378821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6395" y="1052736"/>
            <a:ext cx="670407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Physics of </a:t>
            </a:r>
            <a:r>
              <a:rPr lang="en-US" altLang="ja-JP" sz="2800" dirty="0" smtClean="0"/>
              <a:t>non-</a:t>
            </a:r>
            <a:r>
              <a:rPr lang="en-US" altLang="ja-JP" sz="2800" dirty="0" err="1" smtClean="0"/>
              <a:t>Gaussianity</a:t>
            </a:r>
            <a:r>
              <a:rPr lang="en-US" altLang="ja-JP" sz="2800" dirty="0" smtClean="0"/>
              <a:t> in heavy-ion</a:t>
            </a:r>
            <a:endParaRPr lang="en-US" altLang="ja-JP" sz="2800" dirty="0"/>
          </a:p>
          <a:p>
            <a:pPr algn="ctr"/>
            <a:r>
              <a:rPr lang="en-US" altLang="ja-JP" sz="2800" dirty="0" smtClean="0"/>
              <a:t> </a:t>
            </a:r>
            <a:r>
              <a:rPr lang="en-US" altLang="ja-JP" sz="2800" dirty="0"/>
              <a:t>is a </a:t>
            </a:r>
            <a:r>
              <a:rPr lang="en-US" altLang="ja-JP" sz="2800" b="1" dirty="0"/>
              <a:t>particular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problem!</a:t>
            </a:r>
            <a:endParaRPr lang="en-US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5816" y="2204864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Gaussianitiy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</a:p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irrelevant in large systems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5856" y="4254187"/>
            <a:ext cx="288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Fluctuations are not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equilibrated in HIC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3767" y="3174067"/>
            <a:ext cx="3760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enhancement is 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observed in HIC so far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098925" cy="584775"/>
          </a:xfrm>
        </p:spPr>
        <p:txBody>
          <a:bodyPr/>
          <a:lstStyle/>
          <a:p>
            <a:r>
              <a:rPr kumimoji="1" lang="en-US" altLang="ja-JP" dirty="0" smtClean="0"/>
              <a:t> Three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258" y="2276872"/>
            <a:ext cx="378821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6395" y="1052736"/>
            <a:ext cx="670407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Physics of </a:t>
            </a:r>
            <a:r>
              <a:rPr lang="en-US" altLang="ja-JP" sz="2800" dirty="0" smtClean="0"/>
              <a:t>non-</a:t>
            </a:r>
            <a:r>
              <a:rPr lang="en-US" altLang="ja-JP" sz="2800" dirty="0" err="1" smtClean="0"/>
              <a:t>Gaussianity</a:t>
            </a:r>
            <a:r>
              <a:rPr lang="en-US" altLang="ja-JP" sz="2800" dirty="0" smtClean="0"/>
              <a:t> in heavy-ion</a:t>
            </a:r>
            <a:endParaRPr lang="en-US" altLang="ja-JP" sz="2800" dirty="0"/>
          </a:p>
          <a:p>
            <a:pPr algn="ctr"/>
            <a:r>
              <a:rPr lang="en-US" altLang="ja-JP" sz="2800" dirty="0" smtClean="0"/>
              <a:t> </a:t>
            </a:r>
            <a:r>
              <a:rPr lang="en-US" altLang="ja-JP" sz="2800" dirty="0"/>
              <a:t>is a </a:t>
            </a:r>
            <a:r>
              <a:rPr lang="en-US" altLang="ja-JP" sz="2800" b="1" dirty="0"/>
              <a:t>particular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problem!</a:t>
            </a:r>
            <a:endParaRPr lang="en-US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5816" y="2204864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Gaussianitiy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</a:p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irrelevant in large systems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5856" y="4254187"/>
            <a:ext cx="288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Fluctuations are not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equilibrated in HIC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3767" y="3174067"/>
            <a:ext cx="3760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enhancement is 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observed in HIC so far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80258" y="5538718"/>
            <a:ext cx="7564150" cy="1058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964" y="5574814"/>
            <a:ext cx="7435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It is 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impossible</a:t>
            </a:r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 to directly extend the 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theory 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hydro fluctuations</a:t>
            </a:r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to treat higher orders.</a:t>
            </a:r>
            <a:endParaRPr kumimoji="1" lang="ja-JP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5269041" y="48691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x-hat: lattice-QCD notation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487615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093296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\hat{x}-\widehat{x+1})&#10;+P({\bf n}+\hat{x}-\widehat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44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548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251520" y="908720"/>
            <a:ext cx="4824536" cy="824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195736" y="2152476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195736" y="3471391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20715" y="173274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4137383" y="1643741"/>
            <a:ext cx="296383" cy="393814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56" y="1135506"/>
            <a:ext cx="3225665" cy="40119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16259" y="1079158"/>
            <a:ext cx="76335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1st 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251520" y="908720"/>
            <a:ext cx="4824536" cy="824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65717" y="4293096"/>
            <a:ext cx="8482747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195736" y="2152476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195736" y="3471391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20715" y="173274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4137383" y="1643741"/>
            <a:ext cx="296383" cy="393814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56" y="1135506"/>
            <a:ext cx="3225665" cy="40119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16259" y="1079158"/>
            <a:ext cx="76335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1st 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4489956"/>
            <a:ext cx="88517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2nd </a:t>
            </a:r>
            <a:endParaRPr kumimoji="1" lang="ja-JP" altLang="en-US" sz="28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\tilde{n}_{k_1} \delta \tilde{n}_{k_2} \rangle (t)&#10;=&amp;amp; \langle \tilde{n}_{k_1+k_2} \rangle_0 ( e^{-\omega_{k_1+k_2} t} - e^{-(\omega_{k_1}+ \omega_{k_2})t})&#10;\\&#10;&amp;amp;+ \langle \delta \tilde{n}_{k_1}\delta \tilde{n}_{k_2} \rangle_0 e^{-(\omega_{k_1}+ \omega_{k_2})t}&#10;\end{align*}&lt;/body&gt;&#10;  &lt;fcolor&gt;FF000000&lt;/fcolor&gt;&#10;  &lt;bcolor&gt;FFFFFFFF&lt;/bcolor&gt;&#10;  &lt;transparent&gt;True&lt;/transparent&gt;&#10;  &lt;resolution&gt;1800&lt;/resolution&gt;&#10;  &lt;imageh&gt;745&lt;/imageh&gt;&#10;  &lt;imagew&gt;5518&lt;/imagew&gt;&#10;  &lt;scale&gt;50&lt;/scale&gt;&#10;  &lt;cursor&gt;18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70" y="4521547"/>
            <a:ext cx="7115970" cy="96075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652106" y="5805264"/>
            <a:ext cx="5520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(for smooth initial condition)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195736" y="5844173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66281" y="6516052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85717" y="320503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3808" y="382746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11239" y="3997127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91064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600" y="3683105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6777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364088" y="314096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31840" y="42930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211960" y="3573016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91064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600" y="3683105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/>
          <a:stretch/>
        </p:blipFill>
        <p:spPr bwMode="auto">
          <a:xfrm>
            <a:off x="1564104" y="2492896"/>
            <a:ext cx="527707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610603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324816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82896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869464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638644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270013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077376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765318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186371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496724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14623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180003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967854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668632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848652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792868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1964583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604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small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correlation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492896"/>
            <a:ext cx="454853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4</a:t>
            </a:r>
            <a:r>
              <a:rPr kumimoji="1" lang="en-US" altLang="ja-JP" sz="4000" baseline="30000" dirty="0" smtClean="0"/>
              <a:t>th</a:t>
            </a:r>
            <a:r>
              <a:rPr lang="en-US" altLang="ja-JP" sz="4000" dirty="0" smtClean="0"/>
              <a:t>-order </a:t>
            </a:r>
            <a:r>
              <a:rPr lang="en-US" altLang="ja-JP" sz="4000" dirty="0" err="1" smtClean="0"/>
              <a:t>cumulant</a:t>
            </a:r>
            <a:r>
              <a:rPr lang="en-US" altLang="ja-JP" sz="4000" dirty="0" smtClean="0"/>
              <a:t> will be</a:t>
            </a:r>
            <a:r>
              <a:rPr kumimoji="1" lang="en-US" altLang="ja-JP" sz="4000" dirty="0" smtClean="0"/>
              <a:t> </a:t>
            </a:r>
            <a:r>
              <a:rPr lang="en-US" altLang="ja-JP" sz="4000" dirty="0" smtClean="0"/>
              <a:t>suppressed </a:t>
            </a:r>
            <a:r>
              <a:rPr kumimoji="1" lang="en-US" altLang="ja-JP" sz="4000" dirty="0" smtClean="0"/>
              <a:t>at LHC energy!</a:t>
            </a:r>
            <a:endParaRPr kumimoji="1" lang="ja-JP" altLang="en-US" sz="40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395" y="3683105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263484" y="2420888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1600" y="5127575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0.5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43944" y="4653136"/>
            <a:ext cx="454853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Symbol" pitchFamily="18" charset="2"/>
              </a:rPr>
              <a:t>Dh</a:t>
            </a:r>
            <a:r>
              <a:rPr kumimoji="1" lang="en-US" altLang="ja-JP" sz="2800" dirty="0" smtClean="0"/>
              <a:t> dependences encode various information on the dynamics of HIC!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6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115616" y="5733256"/>
            <a:ext cx="58326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43364" y="5842492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Search of QCD Phase Structure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4869160"/>
            <a:ext cx="648072" cy="7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572000" y="5013176"/>
            <a:ext cx="648072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75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Asakawa,Heintz,Muller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17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LHC, and not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695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decreases as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becomes larger at RHIC energy.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286705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60091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5391" y="5661248"/>
            <a:ext cx="63850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Stochastic Force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determined by fluctuation-dissipation relation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flipV="1">
            <a:off x="5364088" y="4964754"/>
            <a:ext cx="576064" cy="62448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829388" y="2204864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2" y="2420887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419872" y="2420888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11906" y="27809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508104" y="278092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76256" y="2780928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14912" y="27716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72000" y="3889546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071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7226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Delta\eta /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7" y="6453336"/>
            <a:ext cx="1218182" cy="3566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9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40520" y="1124744"/>
            <a:ext cx="833593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40847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Fluctuating Hydro?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0520" y="1268760"/>
            <a:ext cx="8335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It is </a:t>
            </a:r>
            <a:r>
              <a:rPr kumimoji="1" lang="en-US" altLang="ja-JP" sz="3200" b="1" dirty="0" smtClean="0">
                <a:solidFill>
                  <a:schemeClr val="accent2">
                    <a:lumMod val="50000"/>
                  </a:schemeClr>
                </a:solidFill>
              </a:rPr>
              <a:t>impossible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 to directly extend the theory </a:t>
            </a:r>
          </a:p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hydro fluctuations 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to treat higher orders.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4471371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b="1" dirty="0" smtClean="0"/>
              <a:t>Theorem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7457" y="5405154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38219" y="4246616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Markov process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continuous variable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7679" y="4769856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Gaussian random force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2847072" y="4109010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3183359"/>
            <a:ext cx="768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relations to higher orders</a:t>
            </a:r>
            <a:endParaRPr kumimoji="1" lang="ja-JP" altLang="en-US" sz="2400" dirty="0"/>
          </a:p>
        </p:txBody>
      </p:sp>
      <p:sp>
        <p:nvSpPr>
          <p:cNvPr id="11" name="左中かっこ 10"/>
          <p:cNvSpPr/>
          <p:nvPr/>
        </p:nvSpPr>
        <p:spPr>
          <a:xfrm>
            <a:off x="412529" y="3068960"/>
            <a:ext cx="487063" cy="26642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HIC.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6228184" y="5661248"/>
            <a:ext cx="129614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, \langle \delta N^3 \rangle,&#10;\langle \delta N^4 \rangle_c,\cdots&#10;\end{align*}&lt;/body&gt;&#10;  &lt;fcolor&gt;FF000000&lt;/fcolor&gt;&#10;  &lt;bcolor&gt;FFFFFFFF&lt;/bcolor&gt;&#10;  &lt;transparent&gt;True&lt;/transparent&gt;&#10;  &lt;resolution&gt;1800&lt;/resolution&gt;&#10;  &lt;imageh&gt;283&lt;/imageh&gt;&#10;  &lt;imagew&gt;2632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75" y="6200142"/>
            <a:ext cx="3694189" cy="3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center.lbl.gov/wp-content/uploads/Planck-and-CMB-sim-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583"/>
            <a:ext cx="9143999" cy="4485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971600" y="995536"/>
            <a:ext cx="7416824" cy="13829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5782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7894" y="764704"/>
            <a:ext cx="3626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(correlations)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9586" y="181520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Gaussianity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 \delta n_3 \rangle, &#10;\langle \delta n_1 \delta n_2  \delta n_3 \delta n_4\rangle_c, \cdots&#10;\end{align*}&lt;/body&gt;&#10;  &lt;fcolor&gt;FF000000&lt;/fcolor&gt;&#10;  &lt;bcolor&gt;FFFFFFFF&lt;/bcolor&gt;&#10;  &lt;transparent&gt;True&lt;/transparent&gt;&#10;  &lt;resolution&gt;1800&lt;/resolution&gt;&#10;  &lt;imageh&gt;249&lt;/imageh&gt;&#10;  &lt;imagew&gt;3620&lt;/imagew&gt;&#10;  &lt;scale&gt;50&lt;/scale&gt;&#10;  &lt;cursor&gt;1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1" y="1442393"/>
            <a:ext cx="5234319" cy="3600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\rangle,&#10;\end{align*}&lt;/body&gt;&#10;  &lt;fcolor&gt;FF000000&lt;/fcolor&gt;&#10;  &lt;bcolor&gt;FFFFFFFF&lt;/bcolor&gt;&#10;  &lt;transparent&gt;True&lt;/transparent&gt;&#10;  &lt;resolution&gt;1800&lt;/resolution&gt;&#10;  &lt;imageh&gt;249&lt;/imageh&gt;&#10;  &lt;imagew&gt;97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2393"/>
            <a:ext cx="1414134" cy="36004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2843808" y="1658417"/>
            <a:ext cx="0" cy="474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43808" y="20608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677304" y="6381328"/>
            <a:ext cx="750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statistics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sufficient to see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…(2013)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4304" y="63813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PLANCK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32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7025" y="645333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2009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73485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Conserved Charge Fluctuations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59" y="1023065"/>
            <a:ext cx="5656235" cy="399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2252323" y="1228690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4\rangle_c }{ \langle \delta N_B^2 \rangle}&#10;\end{align*}&lt;/body&gt;&#10;  &lt;fcolor&gt;FF000000&lt;/fcolor&gt;&#10;  &lt;bcolor&gt;FFFFFFFF&lt;/bcolor&gt;&#10;  &lt;transparent&gt;True&lt;/transparent&gt;&#10;  &lt;resolution&gt;1800&lt;/resolution&gt;&#10;  &lt;imageh&gt;621&lt;/imageh&gt;&#10;  &lt;imagew&gt;787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2" y="2488899"/>
            <a:ext cx="1100144" cy="86809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345323" y="5949280"/>
            <a:ext cx="5763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Heintz</a:t>
            </a:r>
            <a:r>
              <a:rPr lang="en-US" altLang="ja-JP" dirty="0" smtClean="0">
                <a:solidFill>
                  <a:srgbClr val="002060"/>
                </a:solidFill>
              </a:rPr>
              <a:t>, Muller, 2000;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Jeon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Koch, 2000; 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Karsch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Redlich</a:t>
            </a:r>
            <a:r>
              <a:rPr lang="en-US" altLang="ja-JP" dirty="0" smtClean="0">
                <a:solidFill>
                  <a:srgbClr val="002060"/>
                </a:solidFill>
              </a:rPr>
              <a:t>, 2006;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2009; </a:t>
            </a:r>
          </a:p>
          <a:p>
            <a:r>
              <a:rPr lang="en-US" altLang="ja-JP" dirty="0" err="1" smtClean="0">
                <a:solidFill>
                  <a:srgbClr val="002060"/>
                </a:solidFill>
              </a:rPr>
              <a:t>Friman</a:t>
            </a:r>
            <a:r>
              <a:rPr lang="en-US" altLang="ja-JP" dirty="0" smtClean="0">
                <a:solidFill>
                  <a:srgbClr val="002060"/>
                </a:solidFill>
              </a:rPr>
              <a:t>, et al., 2011;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2011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5199583"/>
            <a:ext cx="736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C</a:t>
            </a:r>
            <a:r>
              <a:rPr kumimoji="1" lang="en-US" altLang="ja-JP" sz="2400" dirty="0" err="1" smtClean="0"/>
              <a:t>umulants</a:t>
            </a:r>
            <a:r>
              <a:rPr kumimoji="1" lang="en-US" altLang="ja-JP" sz="2400" dirty="0" smtClean="0"/>
              <a:t> of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B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Q</a:t>
            </a:r>
            <a:r>
              <a:rPr kumimoji="1" lang="en-US" altLang="ja-JP" sz="2400" dirty="0" smtClean="0"/>
              <a:t> are </a:t>
            </a:r>
            <a:r>
              <a:rPr kumimoji="1" lang="en-US" altLang="ja-JP" sz="2400" b="1" dirty="0" smtClean="0"/>
              <a:t>suppressed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at high </a:t>
            </a: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8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868650"/>
            <a:ext cx="936104" cy="364047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187" y="5238166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Something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interesting??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359789" flipV="1">
            <a:off x="1932887" y="4267077"/>
            <a:ext cx="432048" cy="964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21264738">
            <a:off x="3264128" y="4959439"/>
            <a:ext cx="5614769" cy="1512168"/>
            <a:chOff x="3421727" y="5157192"/>
            <a:chExt cx="5614769" cy="1512168"/>
          </a:xfrm>
        </p:grpSpPr>
        <p:sp>
          <p:nvSpPr>
            <p:cNvPr id="13" name="角丸四角形 12"/>
            <p:cNvSpPr/>
            <p:nvPr/>
          </p:nvSpPr>
          <p:spPr>
            <a:xfrm>
              <a:off x="3421727" y="5449579"/>
              <a:ext cx="5614769" cy="12197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6056" y="5157192"/>
              <a:ext cx="23727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 CAUTION! 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93735" y="5752420"/>
              <a:ext cx="252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proton number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87531" y="5752421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baryon number</a:t>
              </a:r>
              <a:endParaRPr kumimoji="1" lang="ja-JP" altLang="en-US" sz="28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015" y="5824429"/>
              <a:ext cx="288032" cy="40255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644008" y="6228020"/>
              <a:ext cx="307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MK,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2011;2012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3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tx2"/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at LHC energy!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 rot="21350318">
            <a:off x="4404917" y="4026144"/>
            <a:ext cx="4438623" cy="1510108"/>
            <a:chOff x="4874669" y="4149080"/>
            <a:chExt cx="4438623" cy="1510108"/>
          </a:xfrm>
        </p:grpSpPr>
        <p:sp>
          <p:nvSpPr>
            <p:cNvPr id="16" name="角丸四角形 15"/>
            <p:cNvSpPr/>
            <p:nvPr/>
          </p:nvSpPr>
          <p:spPr>
            <a:xfrm>
              <a:off x="4874669" y="4149080"/>
              <a:ext cx="4438623" cy="15101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958946" y="4221087"/>
              <a:ext cx="42210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significant suppression</a:t>
              </a:r>
            </a:p>
            <a:p>
              <a:pPr algn="ctr"/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from </a:t>
              </a:r>
              <a:r>
                <a:rPr kumimoji="1" lang="en-US" altLang="ja-JP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hadronic</a:t>
              </a:r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value</a:t>
              </a:r>
            </a:p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at LHC energy!</a:t>
              </a:r>
              <a:endParaRPr kumimoji="1" lang="ja-JP" alt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10129</TotalTime>
  <Words>1162</Words>
  <Application>Microsoft Office PowerPoint</Application>
  <PresentationFormat>画面に合わせる (4:3)</PresentationFormat>
  <Paragraphs>293</Paragraphs>
  <Slides>39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39</vt:i4>
      </vt:variant>
    </vt:vector>
  </HeadingPairs>
  <TitlesOfParts>
    <vt:vector size="49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Diffusion of Non-Gaussianity in Heavy Ion Collisions</vt:lpstr>
      <vt:lpstr> Beam-Energy Scan  </vt:lpstr>
      <vt:lpstr> Fluctuations  </vt:lpstr>
      <vt:lpstr> Conserved Charges : Theoretical Advantage  </vt:lpstr>
      <vt:lpstr> Conserved Charges : Theoretical Advantage  </vt:lpstr>
      <vt:lpstr> Conserved Charge Fluctuations </vt:lpstr>
      <vt:lpstr> Proton # Cumulants @ STAR-BES  </vt:lpstr>
      <vt:lpstr> Charge Fluctuation @ LHC  </vt:lpstr>
      <vt:lpstr> Dh Dependence @ ALICE  </vt:lpstr>
      <vt:lpstr> Time Evolution of CC  </vt:lpstr>
      <vt:lpstr> Dh Dependence @ ALICE  </vt:lpstr>
      <vt:lpstr> &lt;dNB2&gt; and &lt; dNp2 &gt; @ LHC ?  </vt:lpstr>
      <vt:lpstr> &lt;dNB2&gt; and &lt; dNp2 &gt; @ LHC ?  </vt:lpstr>
      <vt:lpstr> &lt;dNB2&gt; and &lt; dNp2 &gt; @ LHC ?  </vt:lpstr>
      <vt:lpstr> &lt;dNQ4&gt; @ LHC ?  </vt:lpstr>
      <vt:lpstr> Three “NON”s  </vt:lpstr>
      <vt:lpstr> Three “NON”s  </vt:lpstr>
      <vt:lpstr> Diffusion Master Equation  </vt:lpstr>
      <vt:lpstr> Diffusion Master Equation  </vt:lpstr>
      <vt:lpstr> Solution of DME  </vt:lpstr>
      <vt:lpstr> Solution of DME  </vt:lpstr>
      <vt:lpstr> Net Charge Number  </vt:lpstr>
      <vt:lpstr> Time Evolution in Hadronic Phase  </vt:lpstr>
      <vt:lpstr> Time Evolution in Hadronic Phase  </vt:lpstr>
      <vt:lpstr> Dh Dependence at Freezeout  </vt:lpstr>
      <vt:lpstr> Dh Dependence at Freezeout  </vt:lpstr>
      <vt:lpstr> &lt;dNQ4&gt; @ LHC  </vt:lpstr>
      <vt:lpstr> Summary  </vt:lpstr>
      <vt:lpstr> Summary  </vt:lpstr>
      <vt:lpstr> Open Questions &amp; Future Work  </vt:lpstr>
      <vt:lpstr> Dh Dependence at STAR  </vt:lpstr>
      <vt:lpstr> Chemical Reaction 1  </vt:lpstr>
      <vt:lpstr> Chemical Reaction 2  </vt:lpstr>
      <vt:lpstr> Time Evolution in HIC  </vt:lpstr>
      <vt:lpstr> Hydrodynamic Fluctuations  </vt:lpstr>
      <vt:lpstr> Dh Dependence  </vt:lpstr>
      <vt:lpstr> Non-Gaussianity in Fluctuating Hydro?  </vt:lpstr>
      <vt:lpstr> Event-by-Event Analysis @ HIC  </vt:lpstr>
      <vt:lpstr> Non-Gaussianity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707</cp:revision>
  <dcterms:created xsi:type="dcterms:W3CDTF">2011-06-07T09:50:32Z</dcterms:created>
  <dcterms:modified xsi:type="dcterms:W3CDTF">2013-07-23T14:04:37Z</dcterms:modified>
</cp:coreProperties>
</file>