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0" r:id="rId3"/>
    <p:sldMasterId id="2147483672" r:id="rId4"/>
    <p:sldMasterId id="2147483684" r:id="rId5"/>
    <p:sldMasterId id="2147483696" r:id="rId6"/>
    <p:sldMasterId id="2147483708" r:id="rId7"/>
    <p:sldMasterId id="2147483720" r:id="rId8"/>
    <p:sldMasterId id="2147483732" r:id="rId9"/>
    <p:sldMasterId id="2147483744" r:id="rId10"/>
    <p:sldMasterId id="2147483756" r:id="rId11"/>
    <p:sldMasterId id="2147483768" r:id="rId12"/>
  </p:sldMasterIdLst>
  <p:notesMasterIdLst>
    <p:notesMasterId r:id="rId80"/>
  </p:notesMasterIdLst>
  <p:sldIdLst>
    <p:sldId id="256" r:id="rId13"/>
    <p:sldId id="535" r:id="rId14"/>
    <p:sldId id="449" r:id="rId15"/>
    <p:sldId id="544" r:id="rId16"/>
    <p:sldId id="545" r:id="rId17"/>
    <p:sldId id="546" r:id="rId18"/>
    <p:sldId id="547" r:id="rId19"/>
    <p:sldId id="601" r:id="rId20"/>
    <p:sldId id="602" r:id="rId21"/>
    <p:sldId id="603" r:id="rId22"/>
    <p:sldId id="590" r:id="rId23"/>
    <p:sldId id="591" r:id="rId24"/>
    <p:sldId id="507" r:id="rId25"/>
    <p:sldId id="533" r:id="rId26"/>
    <p:sldId id="534" r:id="rId27"/>
    <p:sldId id="597" r:id="rId28"/>
    <p:sldId id="598" r:id="rId29"/>
    <p:sldId id="599" r:id="rId30"/>
    <p:sldId id="564" r:id="rId31"/>
    <p:sldId id="548" r:id="rId32"/>
    <p:sldId id="553" r:id="rId33"/>
    <p:sldId id="455" r:id="rId34"/>
    <p:sldId id="456" r:id="rId35"/>
    <p:sldId id="549" r:id="rId36"/>
    <p:sldId id="552" r:id="rId37"/>
    <p:sldId id="559" r:id="rId38"/>
    <p:sldId id="543" r:id="rId39"/>
    <p:sldId id="458" r:id="rId40"/>
    <p:sldId id="459" r:id="rId41"/>
    <p:sldId id="568" r:id="rId42"/>
    <p:sldId id="569" r:id="rId43"/>
    <p:sldId id="570" r:id="rId44"/>
    <p:sldId id="571" r:id="rId45"/>
    <p:sldId id="572" r:id="rId46"/>
    <p:sldId id="573" r:id="rId47"/>
    <p:sldId id="574" r:id="rId48"/>
    <p:sldId id="575" r:id="rId49"/>
    <p:sldId id="576" r:id="rId50"/>
    <p:sldId id="577" r:id="rId51"/>
    <p:sldId id="578" r:id="rId52"/>
    <p:sldId id="579" r:id="rId53"/>
    <p:sldId id="583" r:id="rId54"/>
    <p:sldId id="604" r:id="rId55"/>
    <p:sldId id="605" r:id="rId56"/>
    <p:sldId id="586" r:id="rId57"/>
    <p:sldId id="606" r:id="rId58"/>
    <p:sldId id="607" r:id="rId59"/>
    <p:sldId id="611" r:id="rId60"/>
    <p:sldId id="612" r:id="rId61"/>
    <p:sldId id="613" r:id="rId62"/>
    <p:sldId id="614" r:id="rId63"/>
    <p:sldId id="485" r:id="rId64"/>
    <p:sldId id="537" r:id="rId65"/>
    <p:sldId id="511" r:id="rId66"/>
    <p:sldId id="512" r:id="rId67"/>
    <p:sldId id="491" r:id="rId68"/>
    <p:sldId id="499" r:id="rId69"/>
    <p:sldId id="500" r:id="rId70"/>
    <p:sldId id="489" r:id="rId71"/>
    <p:sldId id="555" r:id="rId72"/>
    <p:sldId id="501" r:id="rId73"/>
    <p:sldId id="615" r:id="rId74"/>
    <p:sldId id="600" r:id="rId75"/>
    <p:sldId id="457" r:id="rId76"/>
    <p:sldId id="595" r:id="rId77"/>
    <p:sldId id="593" r:id="rId78"/>
    <p:sldId id="594" r:id="rId79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97D"/>
    <a:srgbClr val="4BACC6"/>
    <a:srgbClr val="3333FF"/>
    <a:srgbClr val="FF0000"/>
    <a:srgbClr val="006600"/>
    <a:srgbClr val="0070C0"/>
    <a:srgbClr val="FA5D06"/>
    <a:srgbClr val="FF9900"/>
    <a:srgbClr val="CC3300"/>
    <a:srgbClr val="F09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488" autoAdjust="0"/>
  </p:normalViewPr>
  <p:slideViewPr>
    <p:cSldViewPr>
      <p:cViewPr varScale="1">
        <p:scale>
          <a:sx n="79" d="100"/>
          <a:sy n="79" d="100"/>
        </p:scale>
        <p:origin x="-88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4.xml"/><Relationship Id="rId21" Type="http://schemas.openxmlformats.org/officeDocument/2006/relationships/slide" Target="slides/slide9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63" Type="http://schemas.openxmlformats.org/officeDocument/2006/relationships/slide" Target="slides/slide51.xml"/><Relationship Id="rId68" Type="http://schemas.openxmlformats.org/officeDocument/2006/relationships/slide" Target="slides/slide56.xml"/><Relationship Id="rId84" Type="http://schemas.openxmlformats.org/officeDocument/2006/relationships/tableStyles" Target="tableStyles.xml"/><Relationship Id="rId16" Type="http://schemas.openxmlformats.org/officeDocument/2006/relationships/slide" Target="slides/slide4.xml"/><Relationship Id="rId11" Type="http://schemas.openxmlformats.org/officeDocument/2006/relationships/slideMaster" Target="slideMasters/slideMaster10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53" Type="http://schemas.openxmlformats.org/officeDocument/2006/relationships/slide" Target="slides/slide41.xml"/><Relationship Id="rId58" Type="http://schemas.openxmlformats.org/officeDocument/2006/relationships/slide" Target="slides/slide46.xml"/><Relationship Id="rId74" Type="http://schemas.openxmlformats.org/officeDocument/2006/relationships/slide" Target="slides/slide62.xml"/><Relationship Id="rId79" Type="http://schemas.openxmlformats.org/officeDocument/2006/relationships/slide" Target="slides/slide67.xml"/><Relationship Id="rId5" Type="http://schemas.openxmlformats.org/officeDocument/2006/relationships/slideMaster" Target="slideMasters/slideMaster4.xml"/><Relationship Id="rId61" Type="http://schemas.openxmlformats.org/officeDocument/2006/relationships/slide" Target="slides/slide49.xml"/><Relationship Id="rId82" Type="http://schemas.openxmlformats.org/officeDocument/2006/relationships/viewProps" Target="viewProps.xml"/><Relationship Id="rId19" Type="http://schemas.openxmlformats.org/officeDocument/2006/relationships/slide" Target="slides/slide7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slide" Target="slides/slide44.xml"/><Relationship Id="rId64" Type="http://schemas.openxmlformats.org/officeDocument/2006/relationships/slide" Target="slides/slide52.xml"/><Relationship Id="rId69" Type="http://schemas.openxmlformats.org/officeDocument/2006/relationships/slide" Target="slides/slide57.xml"/><Relationship Id="rId77" Type="http://schemas.openxmlformats.org/officeDocument/2006/relationships/slide" Target="slides/slide65.xml"/><Relationship Id="rId8" Type="http://schemas.openxmlformats.org/officeDocument/2006/relationships/slideMaster" Target="slideMasters/slideMaster7.xml"/><Relationship Id="rId51" Type="http://schemas.openxmlformats.org/officeDocument/2006/relationships/slide" Target="slides/slide39.xml"/><Relationship Id="rId72" Type="http://schemas.openxmlformats.org/officeDocument/2006/relationships/slide" Target="slides/slide60.xml"/><Relationship Id="rId80" Type="http://schemas.openxmlformats.org/officeDocument/2006/relationships/notesMaster" Target="notesMasters/notesMaster1.xml"/><Relationship Id="rId3" Type="http://schemas.openxmlformats.org/officeDocument/2006/relationships/slideMaster" Target="slideMasters/slideMaster2.xml"/><Relationship Id="rId12" Type="http://schemas.openxmlformats.org/officeDocument/2006/relationships/slideMaster" Target="slideMasters/slideMaster11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slide" Target="slides/slide47.xml"/><Relationship Id="rId67" Type="http://schemas.openxmlformats.org/officeDocument/2006/relationships/slide" Target="slides/slide55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62" Type="http://schemas.openxmlformats.org/officeDocument/2006/relationships/slide" Target="slides/slide50.xml"/><Relationship Id="rId70" Type="http://schemas.openxmlformats.org/officeDocument/2006/relationships/slide" Target="slides/slide58.xml"/><Relationship Id="rId75" Type="http://schemas.openxmlformats.org/officeDocument/2006/relationships/slide" Target="slides/slide63.xml"/><Relationship Id="rId83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slide" Target="slides/slide45.xml"/><Relationship Id="rId10" Type="http://schemas.openxmlformats.org/officeDocument/2006/relationships/slideMaster" Target="slideMasters/slideMaster9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slide" Target="slides/slide48.xml"/><Relationship Id="rId65" Type="http://schemas.openxmlformats.org/officeDocument/2006/relationships/slide" Target="slides/slide53.xml"/><Relationship Id="rId73" Type="http://schemas.openxmlformats.org/officeDocument/2006/relationships/slide" Target="slides/slide61.xml"/><Relationship Id="rId78" Type="http://schemas.openxmlformats.org/officeDocument/2006/relationships/slide" Target="slides/slide66.xml"/><Relationship Id="rId81" Type="http://schemas.openxmlformats.org/officeDocument/2006/relationships/presProps" Target="presProps.xml"/><Relationship Id="rId4" Type="http://schemas.openxmlformats.org/officeDocument/2006/relationships/slideMaster" Target="slideMasters/slideMaster3.xml"/><Relationship Id="rId9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39" Type="http://schemas.openxmlformats.org/officeDocument/2006/relationships/slide" Target="slides/slide27.xml"/><Relationship Id="rId34" Type="http://schemas.openxmlformats.org/officeDocument/2006/relationships/slide" Target="slides/slide22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76" Type="http://schemas.openxmlformats.org/officeDocument/2006/relationships/slide" Target="slides/slide64.xml"/><Relationship Id="rId7" Type="http://schemas.openxmlformats.org/officeDocument/2006/relationships/slideMaster" Target="slideMasters/slideMaster6.xml"/><Relationship Id="rId71" Type="http://schemas.openxmlformats.org/officeDocument/2006/relationships/slide" Target="slides/slide59.xml"/><Relationship Id="rId2" Type="http://schemas.openxmlformats.org/officeDocument/2006/relationships/slideMaster" Target="slideMasters/slideMaster1.xml"/><Relationship Id="rId29" Type="http://schemas.openxmlformats.org/officeDocument/2006/relationships/slide" Target="slides/slide17.xml"/><Relationship Id="rId24" Type="http://schemas.openxmlformats.org/officeDocument/2006/relationships/slide" Target="slides/slide12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66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6C838E-31EC-40C1-8940-369804504364}" type="datetimeFigureOut">
              <a:rPr kumimoji="1" lang="ja-JP" altLang="en-US" smtClean="0"/>
              <a:t>2013/7/9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030489-EC92-4AD8-80DC-FB4734E5B9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98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lang="ja-JP" altLang="en-US" smtClean="0">
                <a:solidFill>
                  <a:prstClr val="black"/>
                </a:solidFill>
              </a:rPr>
              <a:pPr/>
              <a:t>4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387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lang="ja-JP" altLang="en-US" smtClean="0">
                <a:solidFill>
                  <a:prstClr val="black"/>
                </a:solidFill>
              </a:rPr>
              <a:pPr/>
              <a:t>5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387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6184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6184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4772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47727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47727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47727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lang="ja-JP" altLang="en-US" smtClean="0">
                <a:solidFill>
                  <a:prstClr val="black"/>
                </a:solidFill>
              </a:rPr>
              <a:pPr/>
              <a:t>40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184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2013/7/9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2013/7/9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90280-4ED6-4A04-B5D0-A616E49FF54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9879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46E02-460C-457B-BF52-3B3A36E970B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31466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C9C9E-9DAA-4F43-809E-5A04F15C1BA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5010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B5BC9-2E1D-4D8D-865C-C7C34CF3A2E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20263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CAFC4-BF84-49A6-B5A8-8F7781E6CE9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1435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8A7B8-C719-4913-9A61-9EE5201C356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0278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F7A17-1EA7-4B90-8BE0-62CC5CB1C7B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16226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D06C0-BDE6-4B5C-A869-5D0D59AB36C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7762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36310-EF35-47F1-98B6-F802197864C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26716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B955D-5B63-4586-90FB-AF3FC58B51D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666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2013/7/9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B8AF3-FD12-43C9-8FB8-C9859BC34E3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6631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2013/7/9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98062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2013/7/9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05581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2013/7/9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65806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2013/7/9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21185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2013/7/9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70060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2013/7/9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988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2013/7/9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66867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2013/7/9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65622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2013/7/9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008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9BA512-35E8-4945-BB66-7C75C7A9A5D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73687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2013/7/9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49097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2013/7/9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264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64B2FA-F574-46F2-AF1C-A2680DFEBA3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104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0F91CF-C1EE-40EB-B802-8F459F546B2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939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81F9BD-0A74-446D-B320-346F566E18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319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4B56DDD-71C9-46F5-BC45-019488E3936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030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BA56AD-AD03-42A2-9106-7954672CD08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330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8EF6A9-588B-4AEC-9349-908E5F15EC8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4285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F78D39-C9EA-4E9A-AA9B-9D7C874FC60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816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2013/7/9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A2CFDE-7AE8-495B-A323-72A40F5E4E8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8008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1147FB-E1B1-46AE-8150-718A0694FBE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6646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39412D-31DA-458A-9D7F-A98F41294AF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2512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9BA512-35E8-4945-BB66-7C75C7A9A5D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2983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64B2FA-F574-46F2-AF1C-A2680DFEBA3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5804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0F91CF-C1EE-40EB-B802-8F459F546B2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8587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81F9BD-0A74-446D-B320-346F566E18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8382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4B56DDD-71C9-46F5-BC45-019488E3936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3628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BA56AD-AD03-42A2-9106-7954672CD08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9936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8EF6A9-588B-4AEC-9349-908E5F15EC8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973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2013/7/9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F78D39-C9EA-4E9A-AA9B-9D7C874FC60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627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A2CFDE-7AE8-495B-A323-72A40F5E4E8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8457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1147FB-E1B1-46AE-8150-718A0694FBE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629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39412D-31DA-458A-9D7F-A98F41294AF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690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ADCA2C-FC34-442B-B817-9B6FE2EB153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8938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28AB4D4-16F2-491E-990B-27C0A1CE1CA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2250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2FA289-6C46-4373-B8AA-6EAC03ED183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5721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2B9FD4-6F8D-4D9B-8E5F-B4A8F3D5D02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6140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6946317-69C4-4A20-944B-C56A2BD219F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7280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44CE9B-4878-400E-AE25-55AC03D8B4C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032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2013/7/9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CD1D449-36DE-46C3-B501-F9E0E01AAC8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7970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B832D78-0839-4130-9AB6-AFC9B8BD68A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8921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2CABDA-C7BF-4804-B125-BABFB407CD7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5174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2B3EE71-6EE6-43BE-A199-25F91A8E1A4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1211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F72A77-EF65-4648-BDBF-1EED054B1FB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4017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4F7714-AB2F-45B8-9CA4-688FE9C6085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0222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62058C-FD52-4BD6-B4E4-7F0BAA07DE1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9888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96AB9F8-023F-46E3-A1C7-6F4E7D55B94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5216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A23457-13E4-4286-A113-83315A7AE03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9626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1E550-548F-4705-B63A-EBC23A483E5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808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2013/7/9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BEF2AAC-CBD1-427A-B44F-0EA698E21E0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186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7FA7358-DF85-4CBC-BDD5-6C7BEF9F139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0830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9F3AE5-E20A-4828-AEDE-C3481EF360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4313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C5ED11B-958E-4B67-A403-29DFAF2C091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6268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F8D4C73-B2AE-49E1-A064-E7989C4F297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279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ECB298-1FC3-4E41-9CBB-4AC910D9B2F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52267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9A622D-2CE1-4D87-8508-A8A69C3E5F1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9403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0457C1-F581-4961-8BE0-7042402C745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07744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01C4FC-FEA6-4C91-8000-81A3B9D9F9B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6841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15A1C5-A1C8-4AD2-A060-FAA00ADFB96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383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2013/7/9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AA8160-40F9-4B0C-8011-AD49D2476F7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345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EFD5D7-9E76-472C-B0DA-5B7441AE275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1379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250D03-85F9-4C09-8365-0F95B6A041E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00031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897561-09FE-4275-BAEF-FAB925655BF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034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F66BCE-5CFA-4227-8D31-7519DA42942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31872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E44D00-DEC2-4B23-80D8-431BB203539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0329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9DC333-1DE8-4E33-8311-1ED23ADC2F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5435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9A622D-2CE1-4D87-8508-A8A69C3E5F1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8894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0457C1-F581-4961-8BE0-7042402C745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78925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01C4FC-FEA6-4C91-8000-81A3B9D9F9B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38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2013/7/9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15A1C5-A1C8-4AD2-A060-FAA00ADFB96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78797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AA8160-40F9-4B0C-8011-AD49D2476F7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85317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EFD5D7-9E76-472C-B0DA-5B7441AE275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44351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250D03-85F9-4C09-8365-0F95B6A041E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71308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897561-09FE-4275-BAEF-FAB925655BF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57949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F66BCE-5CFA-4227-8D31-7519DA42942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41445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E44D00-DEC2-4B23-80D8-431BB203539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4033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9DC333-1DE8-4E33-8311-1ED23ADC2F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19227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9A622D-2CE1-4D87-8508-A8A69C3E5F1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7845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0457C1-F581-4961-8BE0-7042402C745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564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2013/7/9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01C4FC-FEA6-4C91-8000-81A3B9D9F9B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70986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15A1C5-A1C8-4AD2-A060-FAA00ADFB96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7138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AA8160-40F9-4B0C-8011-AD49D2476F7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90796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EFD5D7-9E76-472C-B0DA-5B7441AE275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64819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250D03-85F9-4C09-8365-0F95B6A041E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43645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897561-09FE-4275-BAEF-FAB925655BF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85883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F66BCE-5CFA-4227-8D31-7519DA42942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30788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E44D00-DEC2-4B23-80D8-431BB203539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38495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9DC333-1DE8-4E33-8311-1ED23ADC2F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47797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55DF1C-4B4B-462B-BF7F-7BA85D6187D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795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2013/7/9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429D18-ED90-401B-A5B7-CC9BB2E8D9E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81604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5F1BAEB-8563-4B0C-95CC-98AEC03CDE7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16724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B2B84C4-FDED-4800-A3AA-46B8EC9B48A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4483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24902C0-B453-4519-A6B5-29ED20C2203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05728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8D813A9-F6D3-44FC-97E1-7E13869CAFA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49822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40DB02-23C8-41E7-8265-A70707B45DE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08769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7446665-68C8-434E-ACE0-726E59EA56D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60194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460ADD-3A42-48AE-BF29-6A69F0EA43B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94088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1AB1DB3-DC79-4189-A92D-A270FD527A7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6578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3655B52-CDD2-40A9-A24D-99A41C0B87F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081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2013/7/9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820314-A0AF-4EFD-8BD2-9452FAF952E6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802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2013/7/9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947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E6713E-A067-4D1A-9ABF-A9979DBDEA26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890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E6713E-A067-4D1A-9ABF-A9979DBDEA26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753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61B43D-4D5D-42D8-97AD-1495229DA0E8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141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58EED0-6F72-4327-AEE0-8F59B10A11D2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711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49FAFC-F86A-4A21-B3CB-930A1F183CAC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264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49FAFC-F86A-4A21-B3CB-930A1F183CAC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237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49FAFC-F86A-4A21-B3CB-930A1F183CAC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032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BC8EF1-B808-4DA1-96F6-7C2CCF4E3646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980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3.png"/><Relationship Id="rId5" Type="http://schemas.openxmlformats.org/officeDocument/2006/relationships/image" Target="../media/image44.png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7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6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0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9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0" Type="http://schemas.openxmlformats.org/officeDocument/2006/relationships/image" Target="../media/image86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0" Type="http://schemas.openxmlformats.org/officeDocument/2006/relationships/image" Target="../media/image86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Relationship Id="rId14" Type="http://schemas.openxmlformats.org/officeDocument/2006/relationships/image" Target="../media/image9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92.png"/><Relationship Id="rId18" Type="http://schemas.openxmlformats.org/officeDocument/2006/relationships/image" Target="../media/image90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12" Type="http://schemas.openxmlformats.org/officeDocument/2006/relationships/image" Target="../media/image91.png"/><Relationship Id="rId17" Type="http://schemas.openxmlformats.org/officeDocument/2006/relationships/image" Target="../media/image94.png"/><Relationship Id="rId2" Type="http://schemas.openxmlformats.org/officeDocument/2006/relationships/image" Target="../media/image78.png"/><Relationship Id="rId16" Type="http://schemas.openxmlformats.org/officeDocument/2006/relationships/image" Target="../media/image9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5" Type="http://schemas.openxmlformats.org/officeDocument/2006/relationships/image" Target="../media/image89.png"/><Relationship Id="rId10" Type="http://schemas.openxmlformats.org/officeDocument/2006/relationships/image" Target="../media/image86.png"/><Relationship Id="rId19" Type="http://schemas.openxmlformats.org/officeDocument/2006/relationships/image" Target="../media/image95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Relationship Id="rId14" Type="http://schemas.openxmlformats.org/officeDocument/2006/relationships/image" Target="../media/image8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6.png"/><Relationship Id="rId7" Type="http://schemas.openxmlformats.org/officeDocument/2006/relationships/image" Target="../media/image9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8.png"/><Relationship Id="rId5" Type="http://schemas.openxmlformats.org/officeDocument/2006/relationships/image" Target="../media/image71.png"/><Relationship Id="rId4" Type="http://schemas.openxmlformats.org/officeDocument/2006/relationships/image" Target="../media/image97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Relationship Id="rId9" Type="http://schemas.openxmlformats.org/officeDocument/2006/relationships/image" Target="../media/image10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7" Type="http://schemas.openxmlformats.org/officeDocument/2006/relationships/image" Target="../media/image11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5.png"/><Relationship Id="rId5" Type="http://schemas.openxmlformats.org/officeDocument/2006/relationships/image" Target="../media/image112.png"/><Relationship Id="rId4" Type="http://schemas.openxmlformats.org/officeDocument/2006/relationships/image" Target="../media/image114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120.png"/><Relationship Id="rId7" Type="http://schemas.openxmlformats.org/officeDocument/2006/relationships/image" Target="../media/image124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3.png"/><Relationship Id="rId11" Type="http://schemas.openxmlformats.org/officeDocument/2006/relationships/image" Target="../media/image127.png"/><Relationship Id="rId5" Type="http://schemas.openxmlformats.org/officeDocument/2006/relationships/image" Target="../media/image122.png"/><Relationship Id="rId10" Type="http://schemas.openxmlformats.org/officeDocument/2006/relationships/image" Target="../media/image126.png"/><Relationship Id="rId4" Type="http://schemas.openxmlformats.org/officeDocument/2006/relationships/image" Target="../media/image121.png"/><Relationship Id="rId9" Type="http://schemas.openxmlformats.org/officeDocument/2006/relationships/image" Target="../media/image125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3" Type="http://schemas.openxmlformats.org/officeDocument/2006/relationships/image" Target="../media/image129.png"/><Relationship Id="rId7" Type="http://schemas.openxmlformats.org/officeDocument/2006/relationships/image" Target="../media/image133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32.png"/><Relationship Id="rId5" Type="http://schemas.openxmlformats.org/officeDocument/2006/relationships/image" Target="../media/image131.png"/><Relationship Id="rId10" Type="http://schemas.openxmlformats.org/officeDocument/2006/relationships/image" Target="../media/image136.png"/><Relationship Id="rId4" Type="http://schemas.openxmlformats.org/officeDocument/2006/relationships/image" Target="../media/image130.png"/><Relationship Id="rId9" Type="http://schemas.openxmlformats.org/officeDocument/2006/relationships/image" Target="../media/image135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3" Type="http://schemas.openxmlformats.org/officeDocument/2006/relationships/image" Target="../media/image129.png"/><Relationship Id="rId7" Type="http://schemas.openxmlformats.org/officeDocument/2006/relationships/image" Target="../media/image133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32.png"/><Relationship Id="rId11" Type="http://schemas.openxmlformats.org/officeDocument/2006/relationships/image" Target="../media/image137.png"/><Relationship Id="rId5" Type="http://schemas.openxmlformats.org/officeDocument/2006/relationships/image" Target="../media/image131.png"/><Relationship Id="rId10" Type="http://schemas.openxmlformats.org/officeDocument/2006/relationships/image" Target="../media/image136.png"/><Relationship Id="rId4" Type="http://schemas.openxmlformats.org/officeDocument/2006/relationships/image" Target="../media/image130.png"/><Relationship Id="rId9" Type="http://schemas.openxmlformats.org/officeDocument/2006/relationships/image" Target="../media/image13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4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4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45.png"/><Relationship Id="rId4" Type="http://schemas.openxmlformats.org/officeDocument/2006/relationships/image" Target="../media/image14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47.png"/><Relationship Id="rId4" Type="http://schemas.openxmlformats.org/officeDocument/2006/relationships/image" Target="../media/image14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24.png"/><Relationship Id="rId4" Type="http://schemas.openxmlformats.org/officeDocument/2006/relationships/image" Target="../media/image150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9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8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54.png"/><Relationship Id="rId4" Type="http://schemas.openxmlformats.org/officeDocument/2006/relationships/image" Target="../media/image124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2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1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397888" y="3854658"/>
            <a:ext cx="2351926" cy="1446550"/>
          </a:xfrm>
        </p:spPr>
        <p:txBody>
          <a:bodyPr wrap="none">
            <a:spAutoFit/>
          </a:bodyPr>
          <a:lstStyle/>
          <a:p>
            <a:r>
              <a:rPr lang="ja-JP" altLang="en-US" sz="4000" dirty="0" smtClean="0">
                <a:solidFill>
                  <a:schemeClr val="tx1"/>
                </a:solidFill>
              </a:rPr>
              <a:t>北沢 正清</a:t>
            </a:r>
            <a:endParaRPr lang="en-US" altLang="ja-JP" sz="4000" dirty="0" smtClean="0">
              <a:solidFill>
                <a:schemeClr val="tx1"/>
              </a:solidFill>
            </a:endParaRPr>
          </a:p>
          <a:p>
            <a:r>
              <a:rPr lang="ja-JP" altLang="en-US" sz="4000" dirty="0" smtClean="0">
                <a:solidFill>
                  <a:schemeClr val="tx1"/>
                </a:solidFill>
              </a:rPr>
              <a:t>（阪大）</a:t>
            </a:r>
            <a:endParaRPr lang="en-US" altLang="ja-JP" sz="4000" dirty="0" smtClean="0">
              <a:solidFill>
                <a:schemeClr val="tx1"/>
              </a:solidFill>
            </a:endParaRPr>
          </a:p>
        </p:txBody>
      </p:sp>
      <p:sp>
        <p:nvSpPr>
          <p:cNvPr id="11" name="タイトル 10"/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1470025"/>
          </a:xfrm>
        </p:spPr>
        <p:txBody>
          <a:bodyPr>
            <a:noAutofit/>
          </a:bodyPr>
          <a:lstStyle/>
          <a:p>
            <a:r>
              <a:rPr kumimoji="1" lang="ja-JP" altLang="en-US" sz="6600" dirty="0" smtClean="0"/>
              <a:t>重イオン衝突における</a:t>
            </a:r>
            <a:r>
              <a:rPr kumimoji="1" lang="en-US" altLang="ja-JP" sz="6600" dirty="0" smtClean="0"/>
              <a:t/>
            </a:r>
            <a:br>
              <a:rPr kumimoji="1" lang="en-US" altLang="ja-JP" sz="6600" dirty="0" smtClean="0"/>
            </a:br>
            <a:r>
              <a:rPr lang="ja-JP" altLang="en-US" sz="6600" dirty="0"/>
              <a:t>ゆらぎ</a:t>
            </a:r>
            <a:r>
              <a:rPr lang="ja-JP" altLang="en-US" sz="6600" dirty="0" smtClean="0"/>
              <a:t>の話</a:t>
            </a:r>
            <a:endParaRPr kumimoji="1" lang="ja-JP" altLang="en-US" sz="66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093484" y="6381328"/>
            <a:ext cx="2977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400" dirty="0" smtClean="0"/>
              <a:t>筑波大学</a:t>
            </a:r>
            <a:r>
              <a:rPr kumimoji="1" lang="en-US" altLang="ja-JP" sz="2400" dirty="0" smtClean="0"/>
              <a:t>, 2013/Jul./9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0204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二等辺三角形 45"/>
          <p:cNvSpPr/>
          <p:nvPr/>
        </p:nvSpPr>
        <p:spPr>
          <a:xfrm flipV="1">
            <a:off x="6945089" y="4221088"/>
            <a:ext cx="533400" cy="1761291"/>
          </a:xfrm>
          <a:prstGeom prst="triangle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8627683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ja-JP" altLang="en-US" dirty="0" smtClean="0"/>
              <a:t>観測にかかるゆらぎは、いつ形成されたのか？  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39552" y="4821393"/>
            <a:ext cx="1220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ＳＴＡＲ</a:t>
            </a:r>
            <a:endParaRPr kumimoji="1" lang="ja-JP" altLang="en-US" sz="2400" dirty="0"/>
          </a:p>
        </p:txBody>
      </p:sp>
      <p:sp>
        <p:nvSpPr>
          <p:cNvPr id="5" name="Rectangle 47"/>
          <p:cNvSpPr>
            <a:spLocks noChangeArrowheads="1"/>
          </p:cNvSpPr>
          <p:nvPr/>
        </p:nvSpPr>
        <p:spPr bwMode="auto">
          <a:xfrm>
            <a:off x="5796136" y="1123999"/>
            <a:ext cx="2762522" cy="1800473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rgbClr val="FF3300"/>
              </a:gs>
              <a:gs pos="100000">
                <a:srgbClr val="FF9900"/>
              </a:gs>
            </a:gsLst>
            <a:lin ang="0" scaled="1"/>
          </a:gra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Oval 48"/>
          <p:cNvSpPr>
            <a:spLocks noChangeArrowheads="1"/>
          </p:cNvSpPr>
          <p:nvPr/>
        </p:nvSpPr>
        <p:spPr bwMode="auto">
          <a:xfrm>
            <a:off x="5605636" y="1123999"/>
            <a:ext cx="358775" cy="1800473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Oval 49"/>
          <p:cNvSpPr>
            <a:spLocks noChangeArrowheads="1"/>
          </p:cNvSpPr>
          <p:nvPr/>
        </p:nvSpPr>
        <p:spPr bwMode="auto">
          <a:xfrm>
            <a:off x="8414642" y="1123999"/>
            <a:ext cx="358775" cy="1800473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" name="AutoShape 50"/>
          <p:cNvSpPr>
            <a:spLocks noChangeArrowheads="1"/>
          </p:cNvSpPr>
          <p:nvPr/>
        </p:nvSpPr>
        <p:spPr bwMode="auto">
          <a:xfrm>
            <a:off x="5318298" y="1700063"/>
            <a:ext cx="433388" cy="647700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 flipH="1">
            <a:off x="8626789" y="1700435"/>
            <a:ext cx="433388" cy="647700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" name="Line 52"/>
          <p:cNvSpPr>
            <a:spLocks noChangeShapeType="1"/>
          </p:cNvSpPr>
          <p:nvPr/>
        </p:nvSpPr>
        <p:spPr bwMode="auto">
          <a:xfrm>
            <a:off x="6470426" y="1051991"/>
            <a:ext cx="0" cy="244874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" name="Line 53"/>
          <p:cNvSpPr>
            <a:spLocks noChangeShapeType="1"/>
          </p:cNvSpPr>
          <p:nvPr/>
        </p:nvSpPr>
        <p:spPr bwMode="auto">
          <a:xfrm>
            <a:off x="7908701" y="1051991"/>
            <a:ext cx="0" cy="244874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" name="Line 54"/>
          <p:cNvSpPr>
            <a:spLocks noChangeShapeType="1"/>
          </p:cNvSpPr>
          <p:nvPr/>
        </p:nvSpPr>
        <p:spPr bwMode="auto">
          <a:xfrm>
            <a:off x="6470426" y="3356272"/>
            <a:ext cx="14382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" name="Text Box 55"/>
          <p:cNvSpPr txBox="1">
            <a:spLocks noChangeArrowheads="1"/>
          </p:cNvSpPr>
          <p:nvPr/>
        </p:nvSpPr>
        <p:spPr bwMode="auto">
          <a:xfrm>
            <a:off x="6945089" y="1772071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i="1" dirty="0" smtClean="0">
                <a:solidFill>
                  <a:srgbClr val="000000"/>
                </a:solidFill>
                <a:latin typeface="Times New Roman" pitchFamily="18" charset="0"/>
              </a:rPr>
              <a:t>N</a:t>
            </a:r>
            <a:r>
              <a:rPr lang="en-US" altLang="ja-JP" sz="2400" i="1" baseline="-25000" dirty="0" smtClean="0">
                <a:solidFill>
                  <a:srgbClr val="000000"/>
                </a:solidFill>
                <a:latin typeface="Times New Roman" pitchFamily="18" charset="0"/>
              </a:rPr>
              <a:t>Q</a:t>
            </a:r>
          </a:p>
        </p:txBody>
      </p:sp>
      <p:sp>
        <p:nvSpPr>
          <p:cNvPr id="14" name="Text Box 66"/>
          <p:cNvSpPr txBox="1">
            <a:spLocks noChangeArrowheads="1"/>
          </p:cNvSpPr>
          <p:nvPr/>
        </p:nvSpPr>
        <p:spPr bwMode="auto">
          <a:xfrm>
            <a:off x="6853014" y="2924472"/>
            <a:ext cx="50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i="1" dirty="0" err="1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altLang="ja-JP" sz="2400" i="1" dirty="0" err="1" smtClean="0">
                <a:solidFill>
                  <a:srgbClr val="000000"/>
                </a:solidFill>
                <a:latin typeface="Times New Roman" pitchFamily="18" charset="0"/>
              </a:rPr>
              <a:t>y</a:t>
            </a:r>
            <a:endParaRPr lang="en-US" altLang="ja-JP" sz="2400" i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" name="Text Box 42"/>
          <p:cNvSpPr txBox="1">
            <a:spLocks noChangeArrowheads="1"/>
          </p:cNvSpPr>
          <p:nvPr/>
        </p:nvSpPr>
        <p:spPr bwMode="auto">
          <a:xfrm>
            <a:off x="2072930" y="2505670"/>
            <a:ext cx="285565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dirty="0" err="1" smtClean="0">
                <a:solidFill>
                  <a:srgbClr val="333399"/>
                </a:solidFill>
                <a:latin typeface="Times New Roman" pitchFamily="18" charset="0"/>
              </a:rPr>
              <a:t>Asakawa</a:t>
            </a:r>
            <a:r>
              <a:rPr lang="en-US" altLang="ja-JP" dirty="0" smtClean="0">
                <a:solidFill>
                  <a:srgbClr val="333399"/>
                </a:solidFill>
                <a:latin typeface="Times New Roman" pitchFamily="18" charset="0"/>
              </a:rPr>
              <a:t>, Heinz, Muller, ’00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dirty="0" err="1" smtClean="0">
                <a:solidFill>
                  <a:srgbClr val="333399"/>
                </a:solidFill>
                <a:latin typeface="Times New Roman" pitchFamily="18" charset="0"/>
              </a:rPr>
              <a:t>Jeon</a:t>
            </a:r>
            <a:r>
              <a:rPr lang="en-US" altLang="ja-JP" dirty="0" smtClean="0">
                <a:solidFill>
                  <a:srgbClr val="333399"/>
                </a:solidFill>
                <a:latin typeface="Times New Roman" pitchFamily="18" charset="0"/>
              </a:rPr>
              <a:t>, Koch, ’00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dirty="0" err="1" smtClean="0">
                <a:solidFill>
                  <a:srgbClr val="333399"/>
                </a:solidFill>
                <a:latin typeface="Times New Roman" pitchFamily="18" charset="0"/>
              </a:rPr>
              <a:t>Shuryak</a:t>
            </a:r>
            <a:r>
              <a:rPr lang="en-US" altLang="ja-JP" dirty="0" smtClean="0">
                <a:solidFill>
                  <a:srgbClr val="333399"/>
                </a:solidFill>
                <a:latin typeface="Times New Roman" pitchFamily="18" charset="0"/>
              </a:rPr>
              <a:t>, </a:t>
            </a:r>
            <a:r>
              <a:rPr lang="en-US" altLang="ja-JP" dirty="0" err="1" smtClean="0">
                <a:solidFill>
                  <a:srgbClr val="333399"/>
                </a:solidFill>
                <a:latin typeface="Times New Roman" pitchFamily="18" charset="0"/>
              </a:rPr>
              <a:t>Stephanov</a:t>
            </a:r>
            <a:r>
              <a:rPr lang="en-US" altLang="ja-JP" dirty="0" smtClean="0">
                <a:solidFill>
                  <a:srgbClr val="333399"/>
                </a:solidFill>
                <a:latin typeface="Times New Roman" pitchFamily="18" charset="0"/>
              </a:rPr>
              <a:t>, ’02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20072" y="1388816"/>
            <a:ext cx="47830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i="1" dirty="0" smtClean="0">
                <a:latin typeface="Symbol" pitchFamily="18" charset="2"/>
              </a:rPr>
              <a:t>Dh</a:t>
            </a:r>
            <a:r>
              <a:rPr lang="ja-JP" altLang="en-US" sz="2400" dirty="0" smtClean="0"/>
              <a:t>内の保存電荷量は、初期段階のものが終状態まで生き残ることが期待できる。</a:t>
            </a:r>
            <a:endParaRPr kumimoji="1" lang="ja-JP" altLang="en-US" sz="2400" dirty="0"/>
          </a:p>
        </p:txBody>
      </p:sp>
      <p:cxnSp>
        <p:nvCxnSpPr>
          <p:cNvPr id="21" name="直線矢印コネクタ 20"/>
          <p:cNvCxnSpPr/>
          <p:nvPr/>
        </p:nvCxnSpPr>
        <p:spPr>
          <a:xfrm>
            <a:off x="5649015" y="5949280"/>
            <a:ext cx="330849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/>
          <p:nvPr/>
        </p:nvCxnSpPr>
        <p:spPr>
          <a:xfrm flipV="1">
            <a:off x="7219449" y="4005064"/>
            <a:ext cx="0" cy="24482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 flipV="1">
            <a:off x="6846263" y="4365104"/>
            <a:ext cx="1682402" cy="2032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 flipH="1" flipV="1">
            <a:off x="5883941" y="4348555"/>
            <a:ext cx="1682402" cy="2032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フリーフォーム 31"/>
          <p:cNvSpPr/>
          <p:nvPr/>
        </p:nvSpPr>
        <p:spPr>
          <a:xfrm>
            <a:off x="5996331" y="4340180"/>
            <a:ext cx="2485624" cy="1079309"/>
          </a:xfrm>
          <a:custGeom>
            <a:avLst/>
            <a:gdLst>
              <a:gd name="connsiteX0" fmla="*/ 0 w 2472744"/>
              <a:gd name="connsiteY0" fmla="*/ 0 h 1030889"/>
              <a:gd name="connsiteX1" fmla="*/ 1262130 w 2472744"/>
              <a:gd name="connsiteY1" fmla="*/ 1030310 h 1030889"/>
              <a:gd name="connsiteX2" fmla="*/ 2472744 w 2472744"/>
              <a:gd name="connsiteY2" fmla="*/ 115910 h 1030889"/>
              <a:gd name="connsiteX0" fmla="*/ 0 w 2434108"/>
              <a:gd name="connsiteY0" fmla="*/ 0 h 937518"/>
              <a:gd name="connsiteX1" fmla="*/ 1223494 w 2434108"/>
              <a:gd name="connsiteY1" fmla="*/ 937494 h 937518"/>
              <a:gd name="connsiteX2" fmla="*/ 2434108 w 2434108"/>
              <a:gd name="connsiteY2" fmla="*/ 23094 h 937518"/>
              <a:gd name="connsiteX0" fmla="*/ 0 w 2485624"/>
              <a:gd name="connsiteY0" fmla="*/ 0 h 937499"/>
              <a:gd name="connsiteX1" fmla="*/ 1223494 w 2485624"/>
              <a:gd name="connsiteY1" fmla="*/ 937494 h 937499"/>
              <a:gd name="connsiteX2" fmla="*/ 2485624 w 2485624"/>
              <a:gd name="connsiteY2" fmla="*/ 11492 h 937499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5624" h="972305">
                <a:moveTo>
                  <a:pt x="0" y="0"/>
                </a:moveTo>
                <a:cubicBezTo>
                  <a:pt x="425003" y="505496"/>
                  <a:pt x="822102" y="970385"/>
                  <a:pt x="1236373" y="972300"/>
                </a:cubicBezTo>
                <a:cubicBezTo>
                  <a:pt x="1650644" y="974215"/>
                  <a:pt x="2047742" y="478351"/>
                  <a:pt x="2485624" y="1149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7291420" y="3858769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/>
              <a:t>t</a:t>
            </a:r>
            <a:endParaRPr kumimoji="1" lang="ja-JP" altLang="en-US" sz="2400" i="1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8697942" y="594014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/>
              <a:t>z</a:t>
            </a:r>
            <a:endParaRPr kumimoji="1" lang="ja-JP" altLang="en-US" sz="2400" i="1" dirty="0"/>
          </a:p>
        </p:txBody>
      </p:sp>
      <p:sp>
        <p:nvSpPr>
          <p:cNvPr id="37" name="フリーフォーム 36"/>
          <p:cNvSpPr/>
          <p:nvPr/>
        </p:nvSpPr>
        <p:spPr>
          <a:xfrm>
            <a:off x="5982167" y="4221088"/>
            <a:ext cx="2485624" cy="839995"/>
          </a:xfrm>
          <a:custGeom>
            <a:avLst/>
            <a:gdLst>
              <a:gd name="connsiteX0" fmla="*/ 0 w 2472744"/>
              <a:gd name="connsiteY0" fmla="*/ 0 h 1030889"/>
              <a:gd name="connsiteX1" fmla="*/ 1262130 w 2472744"/>
              <a:gd name="connsiteY1" fmla="*/ 1030310 h 1030889"/>
              <a:gd name="connsiteX2" fmla="*/ 2472744 w 2472744"/>
              <a:gd name="connsiteY2" fmla="*/ 115910 h 1030889"/>
              <a:gd name="connsiteX0" fmla="*/ 0 w 2434108"/>
              <a:gd name="connsiteY0" fmla="*/ 0 h 937518"/>
              <a:gd name="connsiteX1" fmla="*/ 1223494 w 2434108"/>
              <a:gd name="connsiteY1" fmla="*/ 937494 h 937518"/>
              <a:gd name="connsiteX2" fmla="*/ 2434108 w 2434108"/>
              <a:gd name="connsiteY2" fmla="*/ 23094 h 937518"/>
              <a:gd name="connsiteX0" fmla="*/ 0 w 2485624"/>
              <a:gd name="connsiteY0" fmla="*/ 0 h 937499"/>
              <a:gd name="connsiteX1" fmla="*/ 1223494 w 2485624"/>
              <a:gd name="connsiteY1" fmla="*/ 937494 h 937499"/>
              <a:gd name="connsiteX2" fmla="*/ 2485624 w 2485624"/>
              <a:gd name="connsiteY2" fmla="*/ 11492 h 937499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5624" h="972305">
                <a:moveTo>
                  <a:pt x="0" y="0"/>
                </a:moveTo>
                <a:cubicBezTo>
                  <a:pt x="425003" y="505496"/>
                  <a:pt x="822102" y="970385"/>
                  <a:pt x="1236373" y="972300"/>
                </a:cubicBezTo>
                <a:cubicBezTo>
                  <a:pt x="1650644" y="974215"/>
                  <a:pt x="2047742" y="478351"/>
                  <a:pt x="2485624" y="1149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Text Box 66"/>
          <p:cNvSpPr txBox="1">
            <a:spLocks noChangeArrowheads="1"/>
          </p:cNvSpPr>
          <p:nvPr/>
        </p:nvSpPr>
        <p:spPr bwMode="auto">
          <a:xfrm>
            <a:off x="6948264" y="4149080"/>
            <a:ext cx="50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i="1" dirty="0" err="1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altLang="ja-JP" sz="2400" i="1" dirty="0" err="1" smtClean="0">
                <a:solidFill>
                  <a:srgbClr val="000000"/>
                </a:solidFill>
                <a:latin typeface="Times New Roman" pitchFamily="18" charset="0"/>
              </a:rPr>
              <a:t>y</a:t>
            </a:r>
            <a:endParaRPr lang="en-US" altLang="ja-JP" sz="2400" i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cxnSp>
        <p:nvCxnSpPr>
          <p:cNvPr id="49" name="直線矢印コネクタ 48"/>
          <p:cNvCxnSpPr/>
          <p:nvPr/>
        </p:nvCxnSpPr>
        <p:spPr>
          <a:xfrm flipH="1" flipV="1">
            <a:off x="6516216" y="4641085"/>
            <a:ext cx="208926" cy="4606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/>
          <p:cNvCxnSpPr/>
          <p:nvPr/>
        </p:nvCxnSpPr>
        <p:spPr>
          <a:xfrm flipH="1" flipV="1">
            <a:off x="6846263" y="4766249"/>
            <a:ext cx="111214" cy="44077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/>
          <p:cNvCxnSpPr/>
          <p:nvPr/>
        </p:nvCxnSpPr>
        <p:spPr>
          <a:xfrm flipV="1">
            <a:off x="7804238" y="4606439"/>
            <a:ext cx="208926" cy="4606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矢印コネクタ 53"/>
          <p:cNvCxnSpPr/>
          <p:nvPr/>
        </p:nvCxnSpPr>
        <p:spPr>
          <a:xfrm flipV="1">
            <a:off x="7505439" y="4788427"/>
            <a:ext cx="111214" cy="44077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&amp;amp;-0.5 &amp;lt; \eta &amp;lt; 0.5 \\&#10;&amp;amp;0.4 &amp;lt; p &amp;lt; 0.8 [GeV]&#10;\end{align*}&lt;/body&gt;&#10;  &lt;fcolor&gt;FF000000&lt;/fcolor&gt;&#10;  &lt;bcolor&gt;FFFFFFFF&lt;/bcolor&gt;&#10;  &lt;transparent&gt;True&lt;/transparent&gt;&#10;  &lt;resolution&gt;1800&lt;/resolution&gt;&#10;  &lt;imageh&gt;677&lt;/imageh&gt;&#10;  &lt;imagew&gt;2037&lt;/imagew&gt;&#10;  &lt;scale&gt;50&lt;/scale&gt;&#10;  &lt;cursor&gt;39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721" y="4701370"/>
            <a:ext cx="2454815" cy="815862"/>
          </a:xfrm>
          <a:prstGeom prst="rect">
            <a:avLst/>
          </a:prstGeom>
        </p:spPr>
      </p:pic>
      <p:sp>
        <p:nvSpPr>
          <p:cNvPr id="23" name="左中かっこ 22"/>
          <p:cNvSpPr/>
          <p:nvPr/>
        </p:nvSpPr>
        <p:spPr>
          <a:xfrm>
            <a:off x="1616216" y="4701370"/>
            <a:ext cx="288216" cy="76809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39187" y="4221088"/>
            <a:ext cx="920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Note: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33450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473" y="1071099"/>
            <a:ext cx="3911040" cy="2601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8610049" cy="584775"/>
          </a:xfrm>
        </p:spPr>
        <p:txBody>
          <a:bodyPr/>
          <a:lstStyle/>
          <a:p>
            <a:r>
              <a:rPr kumimoji="1" lang="en-US" altLang="ja-JP" dirty="0" smtClean="0"/>
              <a:t> Conserved Charges : Theoretical Advantage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79512" y="908720"/>
            <a:ext cx="5546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chemeClr val="tx2"/>
              </a:buClr>
              <a:buFont typeface="Wingdings" pitchFamily="2" charset="2"/>
              <a:buChar char="p"/>
            </a:pPr>
            <a:r>
              <a:rPr kumimoji="1" lang="en-US" altLang="ja-JP" sz="2800" dirty="0" smtClean="0"/>
              <a:t>Definite definition for operators</a:t>
            </a:r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9552" y="1556792"/>
            <a:ext cx="38539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kumimoji="1" lang="en-US" altLang="ja-JP" sz="2400" dirty="0" smtClean="0"/>
              <a:t>as a </a:t>
            </a:r>
            <a:r>
              <a:rPr kumimoji="1" lang="en-US" altLang="ja-JP" sz="2400" dirty="0" err="1" smtClean="0"/>
              <a:t>Noether</a:t>
            </a:r>
            <a:r>
              <a:rPr kumimoji="1" lang="en-US" altLang="ja-JP" sz="2400" dirty="0" smtClean="0"/>
              <a:t> current</a:t>
            </a:r>
          </a:p>
          <a:p>
            <a:pPr marL="342900" indent="-342900">
              <a:buFontTx/>
              <a:buChar char="-"/>
            </a:pPr>
            <a:r>
              <a:rPr lang="en-US" altLang="ja-JP" sz="2400" dirty="0" smtClean="0"/>
              <a:t>calculable on any theory</a:t>
            </a:r>
            <a:endParaRPr kumimoji="1" lang="en-US" altLang="ja-JP" sz="2400" dirty="0" smtClean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123728" y="2463279"/>
            <a:ext cx="2425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ex: on the lattice</a:t>
            </a:r>
            <a:endParaRPr kumimoji="1" lang="ja-JP" altLang="en-US" sz="2400" dirty="0"/>
          </a:p>
        </p:txBody>
      </p:sp>
      <p:sp>
        <p:nvSpPr>
          <p:cNvPr id="11" name="右矢印 10"/>
          <p:cNvSpPr/>
          <p:nvPr/>
        </p:nvSpPr>
        <p:spPr>
          <a:xfrm>
            <a:off x="4549392" y="2514248"/>
            <a:ext cx="720080" cy="4106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867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473" y="1071099"/>
            <a:ext cx="3911040" cy="2601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8610049" cy="584775"/>
          </a:xfrm>
        </p:spPr>
        <p:txBody>
          <a:bodyPr/>
          <a:lstStyle/>
          <a:p>
            <a:r>
              <a:rPr kumimoji="1" lang="en-US" altLang="ja-JP" dirty="0" smtClean="0"/>
              <a:t> Conserved Charges : Theoretical Advantage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79512" y="908720"/>
            <a:ext cx="5546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chemeClr val="tx2"/>
              </a:buClr>
              <a:buFont typeface="Wingdings" pitchFamily="2" charset="2"/>
              <a:buChar char="p"/>
            </a:pPr>
            <a:r>
              <a:rPr kumimoji="1" lang="en-US" altLang="ja-JP" sz="2800" dirty="0" smtClean="0"/>
              <a:t>Definite definition for operators</a:t>
            </a:r>
            <a:endParaRPr kumimoji="1" lang="ja-JP" altLang="en-US" sz="28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9512" y="3511895"/>
            <a:ext cx="56509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r>
              <a:rPr kumimoji="1" lang="en-US" altLang="ja-JP" sz="2800" dirty="0" smtClean="0"/>
              <a:t>Simple thermodynamic relations</a:t>
            </a:r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9552" y="1556792"/>
            <a:ext cx="38539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kumimoji="1" lang="en-US" altLang="ja-JP" sz="2400" dirty="0" smtClean="0"/>
              <a:t>as a </a:t>
            </a:r>
            <a:r>
              <a:rPr kumimoji="1" lang="en-US" altLang="ja-JP" sz="2400" dirty="0" err="1" smtClean="0"/>
              <a:t>Noether</a:t>
            </a:r>
            <a:r>
              <a:rPr kumimoji="1" lang="en-US" altLang="ja-JP" sz="2400" dirty="0" smtClean="0"/>
              <a:t> current</a:t>
            </a:r>
          </a:p>
          <a:p>
            <a:pPr marL="342900" indent="-342900">
              <a:buFontTx/>
              <a:buChar char="-"/>
            </a:pPr>
            <a:r>
              <a:rPr lang="en-US" altLang="ja-JP" sz="2400" dirty="0" smtClean="0"/>
              <a:t>calculable on any theory</a:t>
            </a:r>
            <a:endParaRPr kumimoji="1" lang="en-US" altLang="ja-JP" sz="24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123728" y="2463279"/>
            <a:ext cx="2425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ex: on the lattice</a:t>
            </a:r>
            <a:endParaRPr kumimoji="1" lang="ja-JP" altLang="en-US" sz="2400" dirty="0"/>
          </a:p>
        </p:txBody>
      </p:sp>
      <p:sp>
        <p:nvSpPr>
          <p:cNvPr id="8" name="右矢印 7"/>
          <p:cNvSpPr/>
          <p:nvPr/>
        </p:nvSpPr>
        <p:spPr>
          <a:xfrm>
            <a:off x="4549392" y="2514248"/>
            <a:ext cx="720080" cy="4106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39552" y="5022977"/>
            <a:ext cx="42380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altLang="ja-JP" sz="2400" dirty="0" smtClean="0"/>
              <a:t>Intuitive </a:t>
            </a:r>
            <a:r>
              <a:rPr lang="en-US" altLang="ja-JP" sz="2400" dirty="0"/>
              <a:t>interpretation for </a:t>
            </a:r>
            <a:r>
              <a:rPr lang="en-US" altLang="ja-JP" sz="2400" dirty="0" smtClean="0"/>
              <a:t>the behaviors </a:t>
            </a:r>
            <a:r>
              <a:rPr lang="en-US" altLang="ja-JP" sz="2400" dirty="0"/>
              <a:t>of </a:t>
            </a:r>
            <a:r>
              <a:rPr lang="en-US" altLang="ja-JP" sz="2400" dirty="0" err="1"/>
              <a:t>cumulants</a:t>
            </a:r>
            <a:endParaRPr lang="en-US" altLang="ja-JP" sz="2400" dirty="0"/>
          </a:p>
        </p:txBody>
      </p:sp>
      <p:pic>
        <p:nvPicPr>
          <p:cNvPr id="14" name="Picture 23"/>
          <p:cNvPicPr>
            <a:picLocks noChangeAspect="1" noChangeArrowheads="1"/>
          </p:cNvPicPr>
          <p:nvPr/>
        </p:nvPicPr>
        <p:blipFill rotWithShape="1"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5" t="7559" r="6668" b="7281"/>
          <a:stretch/>
        </p:blipFill>
        <p:spPr bwMode="auto">
          <a:xfrm>
            <a:off x="5580112" y="4182646"/>
            <a:ext cx="3437245" cy="22562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c^n \rangle&#10;= \frac1{VT^{n-1}} \frac{ \partial^n \Omega }{\partial \mu_c^n }&#10;\end{align*}&lt;/body&gt;&#10;  &lt;fcolor&gt;FF000000&lt;/fcolor&gt;&#10;  &lt;bcolor&gt;FFFFFFFF&lt;/bcolor&gt;&#10;  &lt;transparent&gt;True&lt;/transparent&gt;&#10;  &lt;resolution&gt;1800&lt;/resolution&gt;&#10;  &lt;imageh&gt;580&lt;/imageh&gt;&#10;  &lt;imagew&gt;2303&lt;/imagew&gt;&#10;  &lt;scale&gt;50&lt;/scale&gt;&#10;  &lt;cursor&gt;6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191" y="4085725"/>
            <a:ext cx="3110777" cy="783435"/>
          </a:xfrm>
          <a:prstGeom prst="rect">
            <a:avLst/>
          </a:prstGeom>
        </p:spPr>
      </p:pic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B^3 \rangle&#10;= \frac1{VT^2} \frac{ \partial \langle \delta N_B^2 \rangle }{\partial \mu_B }&#10;\end{align*}&lt;/body&gt;&#10;  &lt;fcolor&gt;FF000000&lt;/fcolor&gt;&#10;  &lt;bcolor&gt;FFFFFFFF&lt;/bcolor&gt;&#10;  &lt;transparent&gt;True&lt;/transparent&gt;&#10;  &lt;resolution&gt;1800&lt;/resolution&gt;&#10;  &lt;imageh&gt;600&lt;/imageh&gt;&#10;  &lt;imagew&gt;2403&lt;/imagew&gt;&#10;  &lt;scale&gt;50&lt;/scale&gt;&#10;  &lt;cursor&gt;10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188" y="5930918"/>
            <a:ext cx="3245852" cy="81045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1043608" y="6103097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ex: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5483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2735044" cy="584775"/>
          </a:xfrm>
        </p:spPr>
        <p:txBody>
          <a:bodyPr/>
          <a:lstStyle/>
          <a:p>
            <a:r>
              <a:rPr kumimoji="1" lang="en-US" altLang="ja-JP" dirty="0" smtClean="0"/>
              <a:t> Fluctuations  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07504" y="836712"/>
            <a:ext cx="88569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2060"/>
              </a:buClr>
              <a:buFont typeface="Wingdings" pitchFamily="2" charset="2"/>
              <a:buChar char="p"/>
            </a:pPr>
            <a:r>
              <a:rPr lang="en-US" altLang="ja-JP" sz="2400" dirty="0" smtClean="0"/>
              <a:t>Fluctuations reflect properties of matter.</a:t>
            </a:r>
          </a:p>
          <a:p>
            <a:pPr marL="800100" lvl="1" indent="-342900">
              <a:buClr>
                <a:srgbClr val="002060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Enhancement near the critical point</a:t>
            </a:r>
          </a:p>
          <a:p>
            <a:pPr lvl="1" algn="r">
              <a:buClr>
                <a:srgbClr val="002060"/>
              </a:buClr>
            </a:pPr>
            <a:r>
              <a:rPr lang="en-US" altLang="ja-JP" sz="1600" dirty="0" err="1" smtClean="0">
                <a:solidFill>
                  <a:srgbClr val="0070C0"/>
                </a:solidFill>
              </a:rPr>
              <a:t>Stephanov,Rajagopal,Shuryak</a:t>
            </a:r>
            <a:r>
              <a:rPr lang="en-US" altLang="ja-JP" sz="1600" dirty="0" smtClean="0">
                <a:solidFill>
                  <a:srgbClr val="0070C0"/>
                </a:solidFill>
              </a:rPr>
              <a:t>(’98); </a:t>
            </a:r>
            <a:r>
              <a:rPr lang="en-US" altLang="ja-JP" sz="1600" dirty="0" err="1" smtClean="0">
                <a:solidFill>
                  <a:srgbClr val="0070C0"/>
                </a:solidFill>
              </a:rPr>
              <a:t>Hatta,Stephanov</a:t>
            </a:r>
            <a:r>
              <a:rPr lang="en-US" altLang="ja-JP" sz="1600" dirty="0" smtClean="0">
                <a:solidFill>
                  <a:srgbClr val="0070C0"/>
                </a:solidFill>
              </a:rPr>
              <a:t>(’02); </a:t>
            </a:r>
            <a:r>
              <a:rPr lang="en-US" altLang="ja-JP" sz="1600" dirty="0" err="1" smtClean="0">
                <a:solidFill>
                  <a:srgbClr val="0070C0"/>
                </a:solidFill>
              </a:rPr>
              <a:t>Stephanov</a:t>
            </a:r>
            <a:r>
              <a:rPr lang="en-US" altLang="ja-JP" sz="1600" dirty="0" smtClean="0">
                <a:solidFill>
                  <a:srgbClr val="0070C0"/>
                </a:solidFill>
              </a:rPr>
              <a:t>(’09);…</a:t>
            </a:r>
            <a:endParaRPr kumimoji="1" lang="en-US" altLang="ja-JP" sz="2000" dirty="0" smtClean="0">
              <a:solidFill>
                <a:srgbClr val="0070C0"/>
              </a:solidFill>
            </a:endParaRPr>
          </a:p>
          <a:p>
            <a:pPr marL="800100" lvl="1" indent="-342900">
              <a:buClr>
                <a:srgbClr val="002060"/>
              </a:buClr>
              <a:buFont typeface="Wingdings" pitchFamily="2" charset="2"/>
              <a:buChar char="p"/>
            </a:pPr>
            <a:r>
              <a:rPr lang="en-US" altLang="ja-JP" sz="2400" dirty="0" smtClean="0"/>
              <a:t>Ratios between </a:t>
            </a:r>
            <a:r>
              <a:rPr lang="en-US" altLang="ja-JP" sz="2400" dirty="0" err="1" smtClean="0"/>
              <a:t>cumulants</a:t>
            </a:r>
            <a:r>
              <a:rPr lang="en-US" altLang="ja-JP" sz="2400" dirty="0" smtClean="0"/>
              <a:t> of conserved charges</a:t>
            </a:r>
          </a:p>
          <a:p>
            <a:pPr lvl="1" algn="r">
              <a:buClr>
                <a:srgbClr val="002060"/>
              </a:buClr>
            </a:pPr>
            <a:r>
              <a:rPr lang="en-US" altLang="ja-JP" sz="1600" dirty="0" smtClean="0">
                <a:solidFill>
                  <a:srgbClr val="0070C0"/>
                </a:solidFill>
              </a:rPr>
              <a:t>        </a:t>
            </a:r>
            <a:r>
              <a:rPr lang="en-US" altLang="ja-JP" sz="1600" dirty="0" err="1" smtClean="0">
                <a:solidFill>
                  <a:srgbClr val="0070C0"/>
                </a:solidFill>
              </a:rPr>
              <a:t>Asakawa,Heintz,Muller</a:t>
            </a:r>
            <a:r>
              <a:rPr lang="en-US" altLang="ja-JP" sz="1600" dirty="0" smtClean="0">
                <a:solidFill>
                  <a:srgbClr val="0070C0"/>
                </a:solidFill>
              </a:rPr>
              <a:t>(’00); </a:t>
            </a:r>
            <a:r>
              <a:rPr lang="en-US" altLang="ja-JP" sz="1600" dirty="0" err="1" smtClean="0">
                <a:solidFill>
                  <a:srgbClr val="0070C0"/>
                </a:solidFill>
              </a:rPr>
              <a:t>Jeon</a:t>
            </a:r>
            <a:r>
              <a:rPr lang="en-US" altLang="ja-JP" sz="1600" dirty="0" smtClean="0">
                <a:solidFill>
                  <a:srgbClr val="0070C0"/>
                </a:solidFill>
              </a:rPr>
              <a:t>, Koch(’00); </a:t>
            </a:r>
            <a:r>
              <a:rPr lang="en-US" altLang="ja-JP" sz="1600" dirty="0" err="1" smtClean="0">
                <a:solidFill>
                  <a:srgbClr val="0070C0"/>
                </a:solidFill>
              </a:rPr>
              <a:t>Ejiri,Karsch,Redlich</a:t>
            </a:r>
            <a:r>
              <a:rPr lang="en-US" altLang="ja-JP" sz="1600" dirty="0" smtClean="0">
                <a:solidFill>
                  <a:srgbClr val="0070C0"/>
                </a:solidFill>
              </a:rPr>
              <a:t>(’06)</a:t>
            </a:r>
          </a:p>
          <a:p>
            <a:pPr marL="800100" lvl="1" indent="-342900">
              <a:buClr>
                <a:srgbClr val="002060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Signs of higher order </a:t>
            </a:r>
            <a:r>
              <a:rPr kumimoji="1" lang="en-US" altLang="ja-JP" sz="2400" dirty="0" err="1" smtClean="0"/>
              <a:t>cumulants</a:t>
            </a:r>
            <a:endParaRPr kumimoji="1" lang="en-US" altLang="ja-JP" sz="2400" dirty="0" smtClean="0"/>
          </a:p>
          <a:p>
            <a:pPr lvl="1" algn="r">
              <a:buClr>
                <a:srgbClr val="002060"/>
              </a:buClr>
            </a:pPr>
            <a:r>
              <a:rPr lang="en-US" altLang="ja-JP" sz="1600" dirty="0" err="1" smtClean="0">
                <a:solidFill>
                  <a:srgbClr val="0070C0"/>
                </a:solidFill>
              </a:rPr>
              <a:t>Asakawa,Ejiri,MK</a:t>
            </a:r>
            <a:r>
              <a:rPr lang="en-US" altLang="ja-JP" sz="1600" dirty="0" smtClean="0">
                <a:solidFill>
                  <a:srgbClr val="0070C0"/>
                </a:solidFill>
              </a:rPr>
              <a:t>(’09); </a:t>
            </a:r>
            <a:r>
              <a:rPr lang="en-US" altLang="ja-JP" sz="1600" dirty="0" err="1" smtClean="0">
                <a:solidFill>
                  <a:srgbClr val="0070C0"/>
                </a:solidFill>
              </a:rPr>
              <a:t>Friman,et</a:t>
            </a:r>
            <a:r>
              <a:rPr lang="en-US" altLang="ja-JP" sz="1600" dirty="0" smtClean="0">
                <a:solidFill>
                  <a:srgbClr val="0070C0"/>
                </a:solidFill>
              </a:rPr>
              <a:t> al.(’11); </a:t>
            </a:r>
            <a:r>
              <a:rPr lang="en-US" altLang="ja-JP" sz="1600" dirty="0" err="1" smtClean="0">
                <a:solidFill>
                  <a:srgbClr val="0070C0"/>
                </a:solidFill>
              </a:rPr>
              <a:t>Stephanov</a:t>
            </a:r>
            <a:r>
              <a:rPr lang="en-US" altLang="ja-JP" sz="1600" dirty="0" smtClean="0">
                <a:solidFill>
                  <a:srgbClr val="0070C0"/>
                </a:solidFill>
              </a:rPr>
              <a:t>(’11)</a:t>
            </a:r>
            <a:endParaRPr kumimoji="1" lang="ja-JP" altLang="en-US" sz="1600" dirty="0">
              <a:solidFill>
                <a:srgbClr val="0070C0"/>
              </a:solidFill>
            </a:endParaRPr>
          </a:p>
        </p:txBody>
      </p:sp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57"/>
          <a:stretch>
            <a:fillRect/>
          </a:stretch>
        </p:blipFill>
        <p:spPr bwMode="auto">
          <a:xfrm>
            <a:off x="35496" y="3601518"/>
            <a:ext cx="3206360" cy="2275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Group 41"/>
          <p:cNvGrpSpPr>
            <a:grpSpLocks/>
          </p:cNvGrpSpPr>
          <p:nvPr/>
        </p:nvGrpSpPr>
        <p:grpSpPr bwMode="auto">
          <a:xfrm>
            <a:off x="5906152" y="3645024"/>
            <a:ext cx="3130344" cy="2520280"/>
            <a:chOff x="2894" y="1979"/>
            <a:chExt cx="2925" cy="2295"/>
          </a:xfrm>
        </p:grpSpPr>
        <p:sp>
          <p:nvSpPr>
            <p:cNvPr id="17" name="Rectangle 42"/>
            <p:cNvSpPr>
              <a:spLocks noChangeArrowheads="1"/>
            </p:cNvSpPr>
            <p:nvPr/>
          </p:nvSpPr>
          <p:spPr bwMode="auto">
            <a:xfrm>
              <a:off x="4921" y="2229"/>
              <a:ext cx="590" cy="4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pic>
          <p:nvPicPr>
            <p:cNvPr id="18" name="Picture 4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4" y="1979"/>
              <a:ext cx="2925" cy="2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4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756" t="6644" r="8319" b="74336"/>
            <a:stretch>
              <a:fillRect/>
            </a:stretch>
          </p:blipFill>
          <p:spPr bwMode="auto">
            <a:xfrm>
              <a:off x="3380" y="3113"/>
              <a:ext cx="1088" cy="7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Rectangle 45"/>
            <p:cNvSpPr>
              <a:spLocks noChangeArrowheads="1"/>
            </p:cNvSpPr>
            <p:nvPr/>
          </p:nvSpPr>
          <p:spPr bwMode="auto">
            <a:xfrm>
              <a:off x="4876" y="2123"/>
              <a:ext cx="635" cy="4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95" name="グループ化 94"/>
          <p:cNvGrpSpPr/>
          <p:nvPr/>
        </p:nvGrpSpPr>
        <p:grpSpPr>
          <a:xfrm>
            <a:off x="3429175" y="3796677"/>
            <a:ext cx="2222945" cy="2296619"/>
            <a:chOff x="755576" y="1714241"/>
            <a:chExt cx="3483121" cy="4073015"/>
          </a:xfrm>
        </p:grpSpPr>
        <p:sp>
          <p:nvSpPr>
            <p:cNvPr id="96" name="正方形/長方形 95"/>
            <p:cNvSpPr/>
            <p:nvPr/>
          </p:nvSpPr>
          <p:spPr>
            <a:xfrm>
              <a:off x="755576" y="3933056"/>
              <a:ext cx="3478220" cy="1854200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alpha val="30000"/>
                  </a:srgbClr>
                </a:gs>
                <a:gs pos="100000">
                  <a:srgbClr val="00B0F0">
                    <a:alpha val="30000"/>
                  </a:srgbClr>
                </a:gs>
              </a:gsLst>
              <a:lin ang="13500000" scaled="1"/>
              <a:tileRect/>
            </a:gra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" name="正方形/長方形 96"/>
            <p:cNvSpPr/>
            <p:nvPr/>
          </p:nvSpPr>
          <p:spPr>
            <a:xfrm>
              <a:off x="760477" y="1714241"/>
              <a:ext cx="3478220" cy="185420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alpha val="30000"/>
                  </a:srgbClr>
                </a:gs>
                <a:gs pos="100000">
                  <a:srgbClr val="FA5D06">
                    <a:alpha val="30000"/>
                  </a:srgbClr>
                </a:gs>
              </a:gsLst>
              <a:lin ang="2700000" scaled="1"/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" name="円/楕円 97"/>
            <p:cNvSpPr/>
            <p:nvPr/>
          </p:nvSpPr>
          <p:spPr>
            <a:xfrm>
              <a:off x="2475725" y="3294688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" name="円/楕円 98"/>
            <p:cNvSpPr/>
            <p:nvPr/>
          </p:nvSpPr>
          <p:spPr>
            <a:xfrm>
              <a:off x="3347864" y="3382637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" name="円/楕円 99"/>
            <p:cNvSpPr/>
            <p:nvPr/>
          </p:nvSpPr>
          <p:spPr>
            <a:xfrm>
              <a:off x="3607833" y="3173219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円/楕円 100"/>
            <p:cNvSpPr/>
            <p:nvPr/>
          </p:nvSpPr>
          <p:spPr>
            <a:xfrm>
              <a:off x="1223616" y="3166637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円/楕円 101"/>
            <p:cNvSpPr/>
            <p:nvPr/>
          </p:nvSpPr>
          <p:spPr>
            <a:xfrm>
              <a:off x="3491880" y="2347428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" name="円/楕円 102"/>
            <p:cNvSpPr/>
            <p:nvPr/>
          </p:nvSpPr>
          <p:spPr>
            <a:xfrm>
              <a:off x="1640419" y="2635066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" name="円/楕円 103"/>
            <p:cNvSpPr/>
            <p:nvPr/>
          </p:nvSpPr>
          <p:spPr>
            <a:xfrm>
              <a:off x="1994403" y="2442440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" name="円/楕円 104"/>
            <p:cNvSpPr/>
            <p:nvPr/>
          </p:nvSpPr>
          <p:spPr>
            <a:xfrm>
              <a:off x="1115616" y="2107030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" name="円/楕円 105"/>
            <p:cNvSpPr/>
            <p:nvPr/>
          </p:nvSpPr>
          <p:spPr>
            <a:xfrm>
              <a:off x="3203824" y="2957219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円/楕円 106"/>
            <p:cNvSpPr/>
            <p:nvPr/>
          </p:nvSpPr>
          <p:spPr>
            <a:xfrm>
              <a:off x="2027035" y="3065219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" name="円/楕円 107"/>
            <p:cNvSpPr/>
            <p:nvPr/>
          </p:nvSpPr>
          <p:spPr>
            <a:xfrm>
              <a:off x="3955873" y="1958297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" name="円/楕円 108"/>
            <p:cNvSpPr/>
            <p:nvPr/>
          </p:nvSpPr>
          <p:spPr>
            <a:xfrm>
              <a:off x="1701045" y="3220637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円/楕円 109"/>
            <p:cNvSpPr/>
            <p:nvPr/>
          </p:nvSpPr>
          <p:spPr>
            <a:xfrm>
              <a:off x="3715833" y="2615774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" name="円/楕円 110"/>
            <p:cNvSpPr/>
            <p:nvPr/>
          </p:nvSpPr>
          <p:spPr>
            <a:xfrm>
              <a:off x="2608457" y="2819226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円/楕円 111"/>
            <p:cNvSpPr/>
            <p:nvPr/>
          </p:nvSpPr>
          <p:spPr>
            <a:xfrm>
              <a:off x="2427957" y="2299505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円/楕円 112"/>
            <p:cNvSpPr/>
            <p:nvPr/>
          </p:nvSpPr>
          <p:spPr>
            <a:xfrm>
              <a:off x="899592" y="2427207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" name="円/楕円 113"/>
            <p:cNvSpPr/>
            <p:nvPr/>
          </p:nvSpPr>
          <p:spPr>
            <a:xfrm>
              <a:off x="2718116" y="2444920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" name="円/楕円 114"/>
            <p:cNvSpPr/>
            <p:nvPr/>
          </p:nvSpPr>
          <p:spPr>
            <a:xfrm>
              <a:off x="2679702" y="2037530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" name="円/楕円 115"/>
            <p:cNvSpPr/>
            <p:nvPr/>
          </p:nvSpPr>
          <p:spPr>
            <a:xfrm>
              <a:off x="1588266" y="1924333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" name="円/楕円 116"/>
            <p:cNvSpPr/>
            <p:nvPr/>
          </p:nvSpPr>
          <p:spPr>
            <a:xfrm>
              <a:off x="3160578" y="2561774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" name="円/楕円 117"/>
            <p:cNvSpPr/>
            <p:nvPr/>
          </p:nvSpPr>
          <p:spPr>
            <a:xfrm>
              <a:off x="4067944" y="2390920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" name="円/楕円 118"/>
            <p:cNvSpPr/>
            <p:nvPr/>
          </p:nvSpPr>
          <p:spPr>
            <a:xfrm>
              <a:off x="3955873" y="3287152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円/楕円 119"/>
            <p:cNvSpPr/>
            <p:nvPr/>
          </p:nvSpPr>
          <p:spPr>
            <a:xfrm>
              <a:off x="946728" y="1870333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" name="円/楕円 120"/>
            <p:cNvSpPr/>
            <p:nvPr/>
          </p:nvSpPr>
          <p:spPr>
            <a:xfrm>
              <a:off x="2209154" y="2718911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" name="円/楕円 121"/>
            <p:cNvSpPr/>
            <p:nvPr/>
          </p:nvSpPr>
          <p:spPr>
            <a:xfrm>
              <a:off x="892728" y="3285816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" name="円/楕円 122"/>
            <p:cNvSpPr/>
            <p:nvPr/>
          </p:nvSpPr>
          <p:spPr>
            <a:xfrm>
              <a:off x="2879824" y="3338296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" name="円/楕円 123"/>
            <p:cNvSpPr/>
            <p:nvPr/>
          </p:nvSpPr>
          <p:spPr>
            <a:xfrm>
              <a:off x="2242273" y="1778840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" name="円/楕円 124"/>
            <p:cNvSpPr/>
            <p:nvPr/>
          </p:nvSpPr>
          <p:spPr>
            <a:xfrm>
              <a:off x="2250076" y="2017659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" name="円/楕円 125"/>
            <p:cNvSpPr/>
            <p:nvPr/>
          </p:nvSpPr>
          <p:spPr>
            <a:xfrm>
              <a:off x="1475656" y="2377752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" name="円/楕円 126"/>
            <p:cNvSpPr/>
            <p:nvPr/>
          </p:nvSpPr>
          <p:spPr>
            <a:xfrm>
              <a:off x="3347864" y="2013999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" name="円/楕円 127"/>
            <p:cNvSpPr/>
            <p:nvPr/>
          </p:nvSpPr>
          <p:spPr>
            <a:xfrm>
              <a:off x="2048403" y="5481216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" name="円/楕円 128"/>
            <p:cNvSpPr/>
            <p:nvPr/>
          </p:nvSpPr>
          <p:spPr>
            <a:xfrm>
              <a:off x="3810575" y="5411595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" name="円/楕円 129"/>
            <p:cNvSpPr/>
            <p:nvPr/>
          </p:nvSpPr>
          <p:spPr>
            <a:xfrm>
              <a:off x="3217605" y="4709355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" name="円/楕円 130"/>
            <p:cNvSpPr/>
            <p:nvPr/>
          </p:nvSpPr>
          <p:spPr>
            <a:xfrm>
              <a:off x="1563801" y="5120295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" name="円/楕円 131"/>
            <p:cNvSpPr/>
            <p:nvPr/>
          </p:nvSpPr>
          <p:spPr>
            <a:xfrm>
              <a:off x="3271605" y="4811278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" name="円/楕円 132"/>
            <p:cNvSpPr/>
            <p:nvPr/>
          </p:nvSpPr>
          <p:spPr>
            <a:xfrm>
              <a:off x="1498657" y="5018448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" name="円/楕円 133"/>
            <p:cNvSpPr/>
            <p:nvPr/>
          </p:nvSpPr>
          <p:spPr>
            <a:xfrm>
              <a:off x="2663398" y="4084980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" name="円/楕円 134"/>
            <p:cNvSpPr/>
            <p:nvPr/>
          </p:nvSpPr>
          <p:spPr>
            <a:xfrm>
              <a:off x="1221599" y="4226494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" name="円/楕円 135"/>
            <p:cNvSpPr/>
            <p:nvPr/>
          </p:nvSpPr>
          <p:spPr>
            <a:xfrm>
              <a:off x="3691743" y="5357595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" name="円/楕円 136"/>
            <p:cNvSpPr/>
            <p:nvPr/>
          </p:nvSpPr>
          <p:spPr>
            <a:xfrm>
              <a:off x="982958" y="5330546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" name="円/楕円 137"/>
            <p:cNvSpPr/>
            <p:nvPr/>
          </p:nvSpPr>
          <p:spPr>
            <a:xfrm>
              <a:off x="3845277" y="4165821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" name="円/楕円 138"/>
            <p:cNvSpPr/>
            <p:nvPr/>
          </p:nvSpPr>
          <p:spPr>
            <a:xfrm>
              <a:off x="935584" y="5222546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" name="円/楕円 139"/>
            <p:cNvSpPr/>
            <p:nvPr/>
          </p:nvSpPr>
          <p:spPr>
            <a:xfrm>
              <a:off x="3325605" y="4685134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" name="円/楕円 140"/>
            <p:cNvSpPr/>
            <p:nvPr/>
          </p:nvSpPr>
          <p:spPr>
            <a:xfrm>
              <a:off x="2159693" y="5541894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" name="円/楕円 141"/>
            <p:cNvSpPr/>
            <p:nvPr/>
          </p:nvSpPr>
          <p:spPr>
            <a:xfrm>
              <a:off x="2526624" y="4075920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" name="円/楕円 142"/>
            <p:cNvSpPr/>
            <p:nvPr/>
          </p:nvSpPr>
          <p:spPr>
            <a:xfrm>
              <a:off x="1223217" y="4366199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" name="円/楕円 143"/>
            <p:cNvSpPr/>
            <p:nvPr/>
          </p:nvSpPr>
          <p:spPr>
            <a:xfrm>
              <a:off x="2597594" y="4140105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" name="円/楕円 144"/>
            <p:cNvSpPr/>
            <p:nvPr/>
          </p:nvSpPr>
          <p:spPr>
            <a:xfrm>
              <a:off x="2172025" y="4700705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" name="円/楕円 145"/>
            <p:cNvSpPr/>
            <p:nvPr/>
          </p:nvSpPr>
          <p:spPr>
            <a:xfrm>
              <a:off x="2691580" y="4885159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" name="円/楕円 146"/>
            <p:cNvSpPr/>
            <p:nvPr/>
          </p:nvSpPr>
          <p:spPr>
            <a:xfrm>
              <a:off x="2616354" y="4993159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" name="円/楕円 147"/>
            <p:cNvSpPr/>
            <p:nvPr/>
          </p:nvSpPr>
          <p:spPr>
            <a:xfrm>
              <a:off x="3899277" y="4299054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" name="円/楕円 148"/>
            <p:cNvSpPr/>
            <p:nvPr/>
          </p:nvSpPr>
          <p:spPr>
            <a:xfrm>
              <a:off x="3798327" y="5303595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" name="円/楕円 149"/>
            <p:cNvSpPr/>
            <p:nvPr/>
          </p:nvSpPr>
          <p:spPr>
            <a:xfrm>
              <a:off x="1455801" y="5112628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" name="円/楕円 150"/>
            <p:cNvSpPr/>
            <p:nvPr/>
          </p:nvSpPr>
          <p:spPr>
            <a:xfrm>
              <a:off x="2583725" y="4874243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" name="円/楕円 151"/>
            <p:cNvSpPr/>
            <p:nvPr/>
          </p:nvSpPr>
          <p:spPr>
            <a:xfrm>
              <a:off x="873395" y="5326528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" name="円/楕円 152"/>
            <p:cNvSpPr/>
            <p:nvPr/>
          </p:nvSpPr>
          <p:spPr>
            <a:xfrm>
              <a:off x="2155552" y="5427216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" name="円/楕円 153"/>
            <p:cNvSpPr/>
            <p:nvPr/>
          </p:nvSpPr>
          <p:spPr>
            <a:xfrm>
              <a:off x="2101154" y="4646705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" name="円/楕円 154"/>
            <p:cNvSpPr/>
            <p:nvPr/>
          </p:nvSpPr>
          <p:spPr>
            <a:xfrm>
              <a:off x="2114880" y="4777524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" name="円/楕円 155"/>
            <p:cNvSpPr/>
            <p:nvPr/>
          </p:nvSpPr>
          <p:spPr>
            <a:xfrm>
              <a:off x="1331217" y="4316744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" name="円/楕円 156"/>
            <p:cNvSpPr/>
            <p:nvPr/>
          </p:nvSpPr>
          <p:spPr>
            <a:xfrm>
              <a:off x="3774583" y="4273821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" name="円/楕円 157"/>
            <p:cNvSpPr/>
            <p:nvPr/>
          </p:nvSpPr>
          <p:spPr>
            <a:xfrm>
              <a:off x="3743944" y="4131072"/>
              <a:ext cx="324000" cy="324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  <a:alpha val="40000"/>
              </a:schemeClr>
            </a:solidFill>
            <a:ln w="19050">
              <a:solidFill>
                <a:schemeClr val="accent3">
                  <a:lumMod val="75000"/>
                </a:schemeClr>
              </a:solidFill>
              <a:prstDash val="dash"/>
            </a:ln>
            <a:effectLst>
              <a:glow rad="63500">
                <a:schemeClr val="accent3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" name="円/楕円 158"/>
            <p:cNvSpPr/>
            <p:nvPr/>
          </p:nvSpPr>
          <p:spPr>
            <a:xfrm>
              <a:off x="2015752" y="4599160"/>
              <a:ext cx="324000" cy="324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40000"/>
              </a:schemeClr>
            </a:solidFill>
            <a:ln w="19050">
              <a:solidFill>
                <a:schemeClr val="accent6">
                  <a:lumMod val="75000"/>
                </a:schemeClr>
              </a:solidFill>
              <a:prstDash val="dash"/>
            </a:ln>
            <a:effectLst>
              <a:glow rad="63500">
                <a:schemeClr val="accent6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" name="円/楕円 159"/>
            <p:cNvSpPr/>
            <p:nvPr/>
          </p:nvSpPr>
          <p:spPr>
            <a:xfrm>
              <a:off x="2483768" y="3987056"/>
              <a:ext cx="324000" cy="324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  <a:alpha val="40000"/>
              </a:schemeClr>
            </a:solidFill>
            <a:ln w="19050">
              <a:solidFill>
                <a:schemeClr val="accent3">
                  <a:lumMod val="75000"/>
                </a:schemeClr>
              </a:solidFill>
              <a:prstDash val="dash"/>
            </a:ln>
            <a:effectLst>
              <a:glow rad="63500">
                <a:schemeClr val="accent3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" name="円/楕円 160"/>
            <p:cNvSpPr/>
            <p:nvPr/>
          </p:nvSpPr>
          <p:spPr>
            <a:xfrm>
              <a:off x="2015752" y="5373216"/>
              <a:ext cx="324000" cy="324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40000"/>
              </a:schemeClr>
            </a:solidFill>
            <a:ln w="19050">
              <a:solidFill>
                <a:schemeClr val="accent6">
                  <a:lumMod val="75000"/>
                </a:schemeClr>
              </a:solidFill>
              <a:prstDash val="dash"/>
            </a:ln>
            <a:effectLst>
              <a:glow rad="63500">
                <a:schemeClr val="accent6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" name="円/楕円 161"/>
            <p:cNvSpPr/>
            <p:nvPr/>
          </p:nvSpPr>
          <p:spPr>
            <a:xfrm>
              <a:off x="2519808" y="4802407"/>
              <a:ext cx="324000" cy="324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  <a:alpha val="40000"/>
              </a:schemeClr>
            </a:solidFill>
            <a:ln w="19050">
              <a:solidFill>
                <a:schemeClr val="accent3">
                  <a:lumMod val="75000"/>
                </a:schemeClr>
              </a:solidFill>
              <a:prstDash val="dash"/>
            </a:ln>
            <a:effectLst>
              <a:glow rad="63500">
                <a:schemeClr val="accent3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" name="円/楕円 162"/>
            <p:cNvSpPr/>
            <p:nvPr/>
          </p:nvSpPr>
          <p:spPr>
            <a:xfrm>
              <a:off x="3648575" y="5231225"/>
              <a:ext cx="324000" cy="324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40000"/>
              </a:schemeClr>
            </a:solidFill>
            <a:ln w="19050">
              <a:solidFill>
                <a:schemeClr val="accent6">
                  <a:lumMod val="75000"/>
                </a:schemeClr>
              </a:solidFill>
              <a:prstDash val="dash"/>
            </a:ln>
            <a:effectLst>
              <a:glow rad="63500">
                <a:schemeClr val="accent6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" name="円/楕円 163"/>
            <p:cNvSpPr/>
            <p:nvPr/>
          </p:nvSpPr>
          <p:spPr>
            <a:xfrm>
              <a:off x="827584" y="5175224"/>
              <a:ext cx="324000" cy="324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  <a:alpha val="40000"/>
              </a:schemeClr>
            </a:solidFill>
            <a:ln w="19050">
              <a:solidFill>
                <a:schemeClr val="accent3">
                  <a:lumMod val="75000"/>
                </a:schemeClr>
              </a:solidFill>
              <a:prstDash val="dash"/>
            </a:ln>
            <a:effectLst>
              <a:glow rad="63500">
                <a:schemeClr val="accent3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" name="円/楕円 164"/>
            <p:cNvSpPr/>
            <p:nvPr/>
          </p:nvSpPr>
          <p:spPr>
            <a:xfrm>
              <a:off x="3156693" y="4621057"/>
              <a:ext cx="324000" cy="324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40000"/>
              </a:schemeClr>
            </a:solidFill>
            <a:ln w="19050">
              <a:solidFill>
                <a:schemeClr val="accent6">
                  <a:lumMod val="75000"/>
                </a:schemeClr>
              </a:solidFill>
              <a:prstDash val="dash"/>
            </a:ln>
            <a:effectLst>
              <a:glow rad="63500">
                <a:schemeClr val="accent6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" name="円/楕円 165"/>
            <p:cNvSpPr/>
            <p:nvPr/>
          </p:nvSpPr>
          <p:spPr>
            <a:xfrm>
              <a:off x="1403648" y="4959200"/>
              <a:ext cx="324000" cy="324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  <a:alpha val="40000"/>
              </a:schemeClr>
            </a:solidFill>
            <a:ln w="19050">
              <a:solidFill>
                <a:schemeClr val="accent3">
                  <a:lumMod val="75000"/>
                </a:schemeClr>
              </a:solidFill>
              <a:prstDash val="dash"/>
            </a:ln>
            <a:effectLst>
              <a:glow rad="63500">
                <a:schemeClr val="accent3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" name="円/楕円 166"/>
            <p:cNvSpPr/>
            <p:nvPr/>
          </p:nvSpPr>
          <p:spPr>
            <a:xfrm>
              <a:off x="1151656" y="4184497"/>
              <a:ext cx="324000" cy="324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40000"/>
              </a:schemeClr>
            </a:solidFill>
            <a:ln w="19050">
              <a:solidFill>
                <a:schemeClr val="accent6">
                  <a:lumMod val="75000"/>
                </a:schemeClr>
              </a:solidFill>
              <a:prstDash val="dash"/>
            </a:ln>
            <a:effectLst>
              <a:glow rad="63500">
                <a:schemeClr val="accent6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" name="正方形/長方形 167"/>
            <p:cNvSpPr/>
            <p:nvPr/>
          </p:nvSpPr>
          <p:spPr>
            <a:xfrm>
              <a:off x="1907704" y="2221702"/>
              <a:ext cx="1150392" cy="786639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" name="正方形/長方形 168"/>
            <p:cNvSpPr/>
            <p:nvPr/>
          </p:nvSpPr>
          <p:spPr>
            <a:xfrm>
              <a:off x="1907704" y="4419104"/>
              <a:ext cx="1150392" cy="786639"/>
            </a:xfrm>
            <a:prstGeom prst="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" name="下矢印 169"/>
            <p:cNvSpPr/>
            <p:nvPr/>
          </p:nvSpPr>
          <p:spPr>
            <a:xfrm>
              <a:off x="1809045" y="3490637"/>
              <a:ext cx="1347648" cy="51442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17083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/>
          <p:nvPr/>
        </p:nvSpPr>
        <p:spPr>
          <a:xfrm>
            <a:off x="4121944" y="188640"/>
            <a:ext cx="4214248" cy="108012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4" name="正方形/長方形 273"/>
          <p:cNvSpPr/>
          <p:nvPr/>
        </p:nvSpPr>
        <p:spPr>
          <a:xfrm>
            <a:off x="755576" y="4383112"/>
            <a:ext cx="3478220" cy="18542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760477" y="1714241"/>
            <a:ext cx="3478220" cy="1854200"/>
          </a:xfrm>
          <a:prstGeom prst="rect">
            <a:avLst/>
          </a:prstGeom>
          <a:gradFill flip="none" rotWithShape="1">
            <a:gsLst>
              <a:gs pos="0">
                <a:srgbClr val="FF0000">
                  <a:alpha val="30000"/>
                </a:srgbClr>
              </a:gs>
              <a:gs pos="100000">
                <a:srgbClr val="FA5D06">
                  <a:alpha val="30000"/>
                </a:srgbClr>
              </a:gs>
            </a:gsLst>
            <a:lin ang="27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2735044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 </a:t>
            </a:r>
            <a:r>
              <a:rPr lang="en-US" altLang="ja-JP" dirty="0" smtClean="0">
                <a:solidFill>
                  <a:schemeClr val="tx1"/>
                </a:solidFill>
              </a:rPr>
              <a:t>Fluctuations </a:t>
            </a:r>
            <a:r>
              <a:rPr kumimoji="1" lang="en-US" altLang="ja-JP" dirty="0" smtClean="0">
                <a:solidFill>
                  <a:schemeClr val="tx1"/>
                </a:solidFill>
              </a:rPr>
              <a:t> 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27" name="円/楕円 426"/>
          <p:cNvSpPr/>
          <p:nvPr/>
        </p:nvSpPr>
        <p:spPr>
          <a:xfrm>
            <a:off x="2475725" y="329468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8" name="円/楕円 427"/>
          <p:cNvSpPr/>
          <p:nvPr/>
        </p:nvSpPr>
        <p:spPr>
          <a:xfrm>
            <a:off x="3347864" y="338263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9" name="円/楕円 428"/>
          <p:cNvSpPr/>
          <p:nvPr/>
        </p:nvSpPr>
        <p:spPr>
          <a:xfrm>
            <a:off x="3607833" y="317321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0" name="円/楕円 429"/>
          <p:cNvSpPr/>
          <p:nvPr/>
        </p:nvSpPr>
        <p:spPr>
          <a:xfrm>
            <a:off x="1223616" y="316663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1" name="円/楕円 430"/>
          <p:cNvSpPr/>
          <p:nvPr/>
        </p:nvSpPr>
        <p:spPr>
          <a:xfrm>
            <a:off x="3491880" y="234742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2" name="円/楕円 431"/>
          <p:cNvSpPr/>
          <p:nvPr/>
        </p:nvSpPr>
        <p:spPr>
          <a:xfrm>
            <a:off x="1640419" y="263506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3" name="円/楕円 432"/>
          <p:cNvSpPr/>
          <p:nvPr/>
        </p:nvSpPr>
        <p:spPr>
          <a:xfrm>
            <a:off x="1994403" y="244244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4" name="円/楕円 433"/>
          <p:cNvSpPr/>
          <p:nvPr/>
        </p:nvSpPr>
        <p:spPr>
          <a:xfrm>
            <a:off x="1115616" y="210703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5" name="円/楕円 434"/>
          <p:cNvSpPr/>
          <p:nvPr/>
        </p:nvSpPr>
        <p:spPr>
          <a:xfrm>
            <a:off x="3203824" y="295721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6" name="円/楕円 435"/>
          <p:cNvSpPr/>
          <p:nvPr/>
        </p:nvSpPr>
        <p:spPr>
          <a:xfrm>
            <a:off x="2027035" y="306521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7" name="円/楕円 436"/>
          <p:cNvSpPr/>
          <p:nvPr/>
        </p:nvSpPr>
        <p:spPr>
          <a:xfrm>
            <a:off x="3955873" y="195829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8" name="円/楕円 437"/>
          <p:cNvSpPr/>
          <p:nvPr/>
        </p:nvSpPr>
        <p:spPr>
          <a:xfrm>
            <a:off x="1701045" y="322063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9" name="円/楕円 438"/>
          <p:cNvSpPr/>
          <p:nvPr/>
        </p:nvSpPr>
        <p:spPr>
          <a:xfrm>
            <a:off x="3715833" y="261577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0" name="円/楕円 439"/>
          <p:cNvSpPr/>
          <p:nvPr/>
        </p:nvSpPr>
        <p:spPr>
          <a:xfrm>
            <a:off x="2608457" y="281922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1" name="円/楕円 440"/>
          <p:cNvSpPr/>
          <p:nvPr/>
        </p:nvSpPr>
        <p:spPr>
          <a:xfrm>
            <a:off x="2427957" y="229950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2" name="円/楕円 441"/>
          <p:cNvSpPr/>
          <p:nvPr/>
        </p:nvSpPr>
        <p:spPr>
          <a:xfrm>
            <a:off x="899592" y="242720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3" name="円/楕円 442"/>
          <p:cNvSpPr/>
          <p:nvPr/>
        </p:nvSpPr>
        <p:spPr>
          <a:xfrm>
            <a:off x="2718116" y="244492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4" name="円/楕円 443"/>
          <p:cNvSpPr/>
          <p:nvPr/>
        </p:nvSpPr>
        <p:spPr>
          <a:xfrm>
            <a:off x="2679702" y="203753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5" name="円/楕円 444"/>
          <p:cNvSpPr/>
          <p:nvPr/>
        </p:nvSpPr>
        <p:spPr>
          <a:xfrm>
            <a:off x="1588266" y="192433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6" name="円/楕円 445"/>
          <p:cNvSpPr/>
          <p:nvPr/>
        </p:nvSpPr>
        <p:spPr>
          <a:xfrm>
            <a:off x="3160578" y="256177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7" name="円/楕円 446"/>
          <p:cNvSpPr/>
          <p:nvPr/>
        </p:nvSpPr>
        <p:spPr>
          <a:xfrm>
            <a:off x="4067944" y="239092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8" name="円/楕円 447"/>
          <p:cNvSpPr/>
          <p:nvPr/>
        </p:nvSpPr>
        <p:spPr>
          <a:xfrm>
            <a:off x="3955873" y="328715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9" name="円/楕円 448"/>
          <p:cNvSpPr/>
          <p:nvPr/>
        </p:nvSpPr>
        <p:spPr>
          <a:xfrm>
            <a:off x="946728" y="187033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0" name="円/楕円 449"/>
          <p:cNvSpPr/>
          <p:nvPr/>
        </p:nvSpPr>
        <p:spPr>
          <a:xfrm>
            <a:off x="2209154" y="271891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" name="円/楕円 235"/>
          <p:cNvSpPr/>
          <p:nvPr/>
        </p:nvSpPr>
        <p:spPr>
          <a:xfrm>
            <a:off x="892728" y="328581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" name="円/楕円 237"/>
          <p:cNvSpPr/>
          <p:nvPr/>
        </p:nvSpPr>
        <p:spPr>
          <a:xfrm>
            <a:off x="2879824" y="333829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" name="円/楕円 238"/>
          <p:cNvSpPr/>
          <p:nvPr/>
        </p:nvSpPr>
        <p:spPr>
          <a:xfrm>
            <a:off x="2242273" y="177884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" name="円/楕円 239"/>
          <p:cNvSpPr/>
          <p:nvPr/>
        </p:nvSpPr>
        <p:spPr>
          <a:xfrm>
            <a:off x="2250076" y="2017659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" name="円/楕円 241"/>
          <p:cNvSpPr/>
          <p:nvPr/>
        </p:nvSpPr>
        <p:spPr>
          <a:xfrm>
            <a:off x="1475656" y="237775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" name="円/楕円 243"/>
          <p:cNvSpPr/>
          <p:nvPr/>
        </p:nvSpPr>
        <p:spPr>
          <a:xfrm>
            <a:off x="3347864" y="201399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" name="円/楕円 199"/>
          <p:cNvSpPr/>
          <p:nvPr/>
        </p:nvSpPr>
        <p:spPr>
          <a:xfrm>
            <a:off x="2048403" y="593127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円/楕円 208"/>
          <p:cNvSpPr/>
          <p:nvPr/>
        </p:nvSpPr>
        <p:spPr>
          <a:xfrm>
            <a:off x="3810575" y="586165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円/楕円 216"/>
          <p:cNvSpPr/>
          <p:nvPr/>
        </p:nvSpPr>
        <p:spPr>
          <a:xfrm>
            <a:off x="3217605" y="515941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円/楕円 217"/>
          <p:cNvSpPr/>
          <p:nvPr/>
        </p:nvSpPr>
        <p:spPr>
          <a:xfrm>
            <a:off x="1563801" y="557035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" name="円/楕円 220"/>
          <p:cNvSpPr/>
          <p:nvPr/>
        </p:nvSpPr>
        <p:spPr>
          <a:xfrm>
            <a:off x="3271605" y="526133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円/楕円 224"/>
          <p:cNvSpPr/>
          <p:nvPr/>
        </p:nvSpPr>
        <p:spPr>
          <a:xfrm>
            <a:off x="1498657" y="546850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" name="円/楕円 230"/>
          <p:cNvSpPr/>
          <p:nvPr/>
        </p:nvSpPr>
        <p:spPr>
          <a:xfrm>
            <a:off x="2663398" y="453503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円/楕円 232"/>
          <p:cNvSpPr/>
          <p:nvPr/>
        </p:nvSpPr>
        <p:spPr>
          <a:xfrm>
            <a:off x="1221599" y="467655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円/楕円 233"/>
          <p:cNvSpPr/>
          <p:nvPr/>
        </p:nvSpPr>
        <p:spPr>
          <a:xfrm>
            <a:off x="3691743" y="580765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" name="円/楕円 236"/>
          <p:cNvSpPr/>
          <p:nvPr/>
        </p:nvSpPr>
        <p:spPr>
          <a:xfrm>
            <a:off x="982958" y="578060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" name="円/楕円 240"/>
          <p:cNvSpPr/>
          <p:nvPr/>
        </p:nvSpPr>
        <p:spPr>
          <a:xfrm>
            <a:off x="3845277" y="461587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" name="円/楕円 242"/>
          <p:cNvSpPr/>
          <p:nvPr/>
        </p:nvSpPr>
        <p:spPr>
          <a:xfrm>
            <a:off x="935584" y="567260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" name="円/楕円 244"/>
          <p:cNvSpPr/>
          <p:nvPr/>
        </p:nvSpPr>
        <p:spPr>
          <a:xfrm>
            <a:off x="3325605" y="513519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" name="円/楕円 245"/>
          <p:cNvSpPr/>
          <p:nvPr/>
        </p:nvSpPr>
        <p:spPr>
          <a:xfrm>
            <a:off x="2159693" y="599195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" name="円/楕円 246"/>
          <p:cNvSpPr/>
          <p:nvPr/>
        </p:nvSpPr>
        <p:spPr>
          <a:xfrm>
            <a:off x="2526624" y="452597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" name="円/楕円 247"/>
          <p:cNvSpPr/>
          <p:nvPr/>
        </p:nvSpPr>
        <p:spPr>
          <a:xfrm>
            <a:off x="1223217" y="481625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" name="円/楕円 248"/>
          <p:cNvSpPr/>
          <p:nvPr/>
        </p:nvSpPr>
        <p:spPr>
          <a:xfrm>
            <a:off x="2597594" y="459016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" name="円/楕円 249"/>
          <p:cNvSpPr/>
          <p:nvPr/>
        </p:nvSpPr>
        <p:spPr>
          <a:xfrm>
            <a:off x="2172025" y="515076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" name="円/楕円 250"/>
          <p:cNvSpPr/>
          <p:nvPr/>
        </p:nvSpPr>
        <p:spPr>
          <a:xfrm>
            <a:off x="2691580" y="533521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" name="円/楕円 251"/>
          <p:cNvSpPr/>
          <p:nvPr/>
        </p:nvSpPr>
        <p:spPr>
          <a:xfrm>
            <a:off x="2616354" y="544321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" name="円/楕円 252"/>
          <p:cNvSpPr/>
          <p:nvPr/>
        </p:nvSpPr>
        <p:spPr>
          <a:xfrm>
            <a:off x="3899277" y="474911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" name="円/楕円 253"/>
          <p:cNvSpPr/>
          <p:nvPr/>
        </p:nvSpPr>
        <p:spPr>
          <a:xfrm>
            <a:off x="3798327" y="575365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" name="円/楕円 254"/>
          <p:cNvSpPr/>
          <p:nvPr/>
        </p:nvSpPr>
        <p:spPr>
          <a:xfrm>
            <a:off x="1455801" y="556268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" name="円/楕円 255"/>
          <p:cNvSpPr/>
          <p:nvPr/>
        </p:nvSpPr>
        <p:spPr>
          <a:xfrm>
            <a:off x="2583725" y="532429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" name="円/楕円 256"/>
          <p:cNvSpPr/>
          <p:nvPr/>
        </p:nvSpPr>
        <p:spPr>
          <a:xfrm>
            <a:off x="873395" y="577658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" name="円/楕円 257"/>
          <p:cNvSpPr/>
          <p:nvPr/>
        </p:nvSpPr>
        <p:spPr>
          <a:xfrm>
            <a:off x="2155552" y="587727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" name="円/楕円 258"/>
          <p:cNvSpPr/>
          <p:nvPr/>
        </p:nvSpPr>
        <p:spPr>
          <a:xfrm>
            <a:off x="2101154" y="509676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" name="円/楕円 259"/>
          <p:cNvSpPr/>
          <p:nvPr/>
        </p:nvSpPr>
        <p:spPr>
          <a:xfrm>
            <a:off x="2114880" y="522758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" name="円/楕円 260"/>
          <p:cNvSpPr/>
          <p:nvPr/>
        </p:nvSpPr>
        <p:spPr>
          <a:xfrm>
            <a:off x="1331217" y="476680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2" name="円/楕円 261"/>
          <p:cNvSpPr/>
          <p:nvPr/>
        </p:nvSpPr>
        <p:spPr>
          <a:xfrm>
            <a:off x="3774583" y="472387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4" name="円/楕円 263"/>
          <p:cNvSpPr/>
          <p:nvPr/>
        </p:nvSpPr>
        <p:spPr>
          <a:xfrm>
            <a:off x="3743944" y="4581128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5" name="円/楕円 264"/>
          <p:cNvSpPr/>
          <p:nvPr/>
        </p:nvSpPr>
        <p:spPr>
          <a:xfrm>
            <a:off x="2015752" y="5049216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6" name="円/楕円 265"/>
          <p:cNvSpPr/>
          <p:nvPr/>
        </p:nvSpPr>
        <p:spPr>
          <a:xfrm>
            <a:off x="2483768" y="4437112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7" name="円/楕円 266"/>
          <p:cNvSpPr/>
          <p:nvPr/>
        </p:nvSpPr>
        <p:spPr>
          <a:xfrm>
            <a:off x="2015752" y="5823272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8" name="円/楕円 267"/>
          <p:cNvSpPr/>
          <p:nvPr/>
        </p:nvSpPr>
        <p:spPr>
          <a:xfrm>
            <a:off x="2519808" y="5252463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9" name="円/楕円 268"/>
          <p:cNvSpPr/>
          <p:nvPr/>
        </p:nvSpPr>
        <p:spPr>
          <a:xfrm>
            <a:off x="3648575" y="5681281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0" name="円/楕円 269"/>
          <p:cNvSpPr/>
          <p:nvPr/>
        </p:nvSpPr>
        <p:spPr>
          <a:xfrm>
            <a:off x="827584" y="5625280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1" name="円/楕円 270"/>
          <p:cNvSpPr/>
          <p:nvPr/>
        </p:nvSpPr>
        <p:spPr>
          <a:xfrm>
            <a:off x="3156693" y="507111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2" name="円/楕円 271"/>
          <p:cNvSpPr/>
          <p:nvPr/>
        </p:nvSpPr>
        <p:spPr>
          <a:xfrm>
            <a:off x="1403648" y="5409256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3" name="円/楕円 272"/>
          <p:cNvSpPr/>
          <p:nvPr/>
        </p:nvSpPr>
        <p:spPr>
          <a:xfrm>
            <a:off x="1151656" y="463455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318333" y="260648"/>
            <a:ext cx="3926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F</a:t>
            </a:r>
            <a:r>
              <a:rPr lang="en-US" altLang="ja-JP" sz="2400" dirty="0" smtClean="0"/>
              <a:t>ree Boltzmann </a:t>
            </a:r>
            <a:r>
              <a:rPr lang="en-US" altLang="ja-JP" sz="2400" dirty="0" smtClean="0">
                <a:sym typeface="Wingdings" pitchFamily="2" charset="2"/>
              </a:rPr>
              <a:t> Poisson</a:t>
            </a:r>
            <a:endParaRPr kumimoji="1" lang="ja-JP" altLang="en-US" sz="2400" dirty="0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q^n \rangle_c = \langle N_q \rangle&#10;\end{align*}&lt;/body&gt;&#10;  &lt;fcolor&gt;FF000000&lt;/fcolor&gt;&#10;  &lt;bcolor&gt;FFFFFFFF&lt;/bcolor&gt;&#10;  &lt;transparent&gt;True&lt;/transparent&gt;&#10;  &lt;resolution&gt;1800&lt;/resolution&gt;&#10;  &lt;imageh&gt;283&lt;/imageh&gt;&#10;  &lt;imagew&gt;1557&lt;/imagew&gt;&#10;  &lt;scale&gt;50&lt;/scale&gt;&#10;  &lt;cursor&gt;68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841083"/>
            <a:ext cx="2176523" cy="395605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B^n \rangle_c = \langle N_B\rangle&#10;\end{align*}&lt;/body&gt;&#10;  &lt;fcolor&gt;FF000000&lt;/fcolor&gt;&#10;  &lt;bcolor&gt;FFFFFFFF&lt;/bcolor&gt;&#10;  &lt;transparent&gt;True&lt;/transparent&gt;&#10;  &lt;resolution&gt;1800&lt;/resolution&gt;&#10;  &lt;imageh&gt;249&lt;/imageh&gt;&#10;  &lt;imagew&gt;1627&lt;/imagew&gt;&#10;  &lt;scale&gt;50&lt;/scale&gt;&#10;  &lt;cursor&gt;6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482878"/>
            <a:ext cx="2274376" cy="348076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3 N_B = N_q&#10;\end{align*}&lt;/body&gt;&#10;  &lt;fcolor&gt;FF000000&lt;/fcolor&gt;&#10;  &lt;bcolor&gt;FFFFFFFF&lt;/bcolor&gt;&#10;  &lt;transparent&gt;True&lt;/transparent&gt;&#10;  &lt;resolution&gt;1800&lt;/resolution&gt;&#10;  &lt;imageh&gt;242&lt;/imageh&gt;&#10;  &lt;imagew&gt;1107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987" y="3857307"/>
            <a:ext cx="1547470" cy="338291"/>
          </a:xfrm>
          <a:prstGeom prst="rect">
            <a:avLst/>
          </a:prstGeom>
        </p:spPr>
      </p:pic>
      <p:sp>
        <p:nvSpPr>
          <p:cNvPr id="24" name="右矢印 23"/>
          <p:cNvSpPr/>
          <p:nvPr/>
        </p:nvSpPr>
        <p:spPr>
          <a:xfrm>
            <a:off x="4644008" y="2633171"/>
            <a:ext cx="504056" cy="3414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5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B^n \rangle_c = \frac1{3^{n-1}}\langle N_B\rangle&#10;\end{align*}&lt;/body&gt;&#10;  &lt;fcolor&gt;FF000000&lt;/fcolor&gt;&#10;  &lt;bcolor&gt;FFFFFFFF&lt;/bcolor&gt;&#10;  &lt;transparent&gt;True&lt;/transparent&gt;&#10;  &lt;resolution&gt;1800&lt;/resolution&gt;&#10;  &lt;imageh&gt;509&lt;/imageh&gt;&#10;  &lt;imagew&gt;2203&lt;/imagew&gt;&#10;  &lt;scale&gt;50&lt;/scale&gt;&#10;  &lt;cursor&gt;64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628" y="2417147"/>
            <a:ext cx="3079564" cy="711529"/>
          </a:xfrm>
          <a:prstGeom prst="rect">
            <a:avLst/>
          </a:prstGeom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n \rangle_c = \langle N \rangle&#10;\end{align*}&lt;/body&gt;&#10;  &lt;fcolor&gt;FF000000&lt;/fcolor&gt;&#10;  &lt;bcolor&gt;FFFFFFFF&lt;/bcolor&gt;&#10;  &lt;transparent&gt;True&lt;/transparent&gt;&#10;  &lt;resolution&gt;1800&lt;/resolution&gt;&#10;  &lt;imageh&gt;249&lt;/imageh&gt;&#10;  &lt;imagew&gt;1475&lt;/imagew&gt;&#10;  &lt;scale&gt;50&lt;/scale&gt;&#10;  &lt;cursor&gt;56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108" y="764704"/>
            <a:ext cx="2061896" cy="348076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1907704" y="2221702"/>
            <a:ext cx="1150392" cy="786639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正方形/長方形 83"/>
          <p:cNvSpPr/>
          <p:nvPr/>
        </p:nvSpPr>
        <p:spPr>
          <a:xfrm>
            <a:off x="1907704" y="4869160"/>
            <a:ext cx="1150392" cy="78663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264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/>
          <p:nvPr/>
        </p:nvSpPr>
        <p:spPr>
          <a:xfrm>
            <a:off x="4121944" y="188640"/>
            <a:ext cx="4214248" cy="108012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4" name="正方形/長方形 273"/>
          <p:cNvSpPr/>
          <p:nvPr/>
        </p:nvSpPr>
        <p:spPr>
          <a:xfrm>
            <a:off x="755576" y="4383112"/>
            <a:ext cx="3478220" cy="18542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760477" y="1714241"/>
            <a:ext cx="3478220" cy="1854200"/>
          </a:xfrm>
          <a:prstGeom prst="rect">
            <a:avLst/>
          </a:prstGeom>
          <a:gradFill flip="none" rotWithShape="1">
            <a:gsLst>
              <a:gs pos="0">
                <a:srgbClr val="FF0000">
                  <a:alpha val="30000"/>
                </a:srgbClr>
              </a:gs>
              <a:gs pos="100000">
                <a:srgbClr val="FA5D06">
                  <a:alpha val="30000"/>
                </a:srgbClr>
              </a:gs>
            </a:gsLst>
            <a:lin ang="27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2735044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 </a:t>
            </a:r>
            <a:r>
              <a:rPr lang="en-US" altLang="ja-JP" dirty="0" smtClean="0">
                <a:solidFill>
                  <a:schemeClr val="tx1"/>
                </a:solidFill>
              </a:rPr>
              <a:t>Fluctuations </a:t>
            </a:r>
            <a:r>
              <a:rPr kumimoji="1" lang="en-US" altLang="ja-JP" dirty="0" smtClean="0">
                <a:solidFill>
                  <a:schemeClr val="tx1"/>
                </a:solidFill>
              </a:rPr>
              <a:t> 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27" name="円/楕円 426"/>
          <p:cNvSpPr/>
          <p:nvPr/>
        </p:nvSpPr>
        <p:spPr>
          <a:xfrm>
            <a:off x="2475725" y="329468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8" name="円/楕円 427"/>
          <p:cNvSpPr/>
          <p:nvPr/>
        </p:nvSpPr>
        <p:spPr>
          <a:xfrm>
            <a:off x="3347864" y="338263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9" name="円/楕円 428"/>
          <p:cNvSpPr/>
          <p:nvPr/>
        </p:nvSpPr>
        <p:spPr>
          <a:xfrm>
            <a:off x="3607833" y="317321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0" name="円/楕円 429"/>
          <p:cNvSpPr/>
          <p:nvPr/>
        </p:nvSpPr>
        <p:spPr>
          <a:xfrm>
            <a:off x="1223616" y="316663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1" name="円/楕円 430"/>
          <p:cNvSpPr/>
          <p:nvPr/>
        </p:nvSpPr>
        <p:spPr>
          <a:xfrm>
            <a:off x="3491880" y="234742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2" name="円/楕円 431"/>
          <p:cNvSpPr/>
          <p:nvPr/>
        </p:nvSpPr>
        <p:spPr>
          <a:xfrm>
            <a:off x="1640419" y="263506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3" name="円/楕円 432"/>
          <p:cNvSpPr/>
          <p:nvPr/>
        </p:nvSpPr>
        <p:spPr>
          <a:xfrm>
            <a:off x="1994403" y="244244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4" name="円/楕円 433"/>
          <p:cNvSpPr/>
          <p:nvPr/>
        </p:nvSpPr>
        <p:spPr>
          <a:xfrm>
            <a:off x="1115616" y="210703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5" name="円/楕円 434"/>
          <p:cNvSpPr/>
          <p:nvPr/>
        </p:nvSpPr>
        <p:spPr>
          <a:xfrm>
            <a:off x="3203824" y="295721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6" name="円/楕円 435"/>
          <p:cNvSpPr/>
          <p:nvPr/>
        </p:nvSpPr>
        <p:spPr>
          <a:xfrm>
            <a:off x="2027035" y="306521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7" name="円/楕円 436"/>
          <p:cNvSpPr/>
          <p:nvPr/>
        </p:nvSpPr>
        <p:spPr>
          <a:xfrm>
            <a:off x="3955873" y="195829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8" name="円/楕円 437"/>
          <p:cNvSpPr/>
          <p:nvPr/>
        </p:nvSpPr>
        <p:spPr>
          <a:xfrm>
            <a:off x="1701045" y="322063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9" name="円/楕円 438"/>
          <p:cNvSpPr/>
          <p:nvPr/>
        </p:nvSpPr>
        <p:spPr>
          <a:xfrm>
            <a:off x="3715833" y="261577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0" name="円/楕円 439"/>
          <p:cNvSpPr/>
          <p:nvPr/>
        </p:nvSpPr>
        <p:spPr>
          <a:xfrm>
            <a:off x="2608457" y="281922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1" name="円/楕円 440"/>
          <p:cNvSpPr/>
          <p:nvPr/>
        </p:nvSpPr>
        <p:spPr>
          <a:xfrm>
            <a:off x="2427957" y="229950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2" name="円/楕円 441"/>
          <p:cNvSpPr/>
          <p:nvPr/>
        </p:nvSpPr>
        <p:spPr>
          <a:xfrm>
            <a:off x="899592" y="242720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3" name="円/楕円 442"/>
          <p:cNvSpPr/>
          <p:nvPr/>
        </p:nvSpPr>
        <p:spPr>
          <a:xfrm>
            <a:off x="2718116" y="244492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4" name="円/楕円 443"/>
          <p:cNvSpPr/>
          <p:nvPr/>
        </p:nvSpPr>
        <p:spPr>
          <a:xfrm>
            <a:off x="2679702" y="203753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5" name="円/楕円 444"/>
          <p:cNvSpPr/>
          <p:nvPr/>
        </p:nvSpPr>
        <p:spPr>
          <a:xfrm>
            <a:off x="1588266" y="192433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6" name="円/楕円 445"/>
          <p:cNvSpPr/>
          <p:nvPr/>
        </p:nvSpPr>
        <p:spPr>
          <a:xfrm>
            <a:off x="3160578" y="256177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7" name="円/楕円 446"/>
          <p:cNvSpPr/>
          <p:nvPr/>
        </p:nvSpPr>
        <p:spPr>
          <a:xfrm>
            <a:off x="4067944" y="239092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8" name="円/楕円 447"/>
          <p:cNvSpPr/>
          <p:nvPr/>
        </p:nvSpPr>
        <p:spPr>
          <a:xfrm>
            <a:off x="3955873" y="328715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9" name="円/楕円 448"/>
          <p:cNvSpPr/>
          <p:nvPr/>
        </p:nvSpPr>
        <p:spPr>
          <a:xfrm>
            <a:off x="946728" y="187033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0" name="円/楕円 449"/>
          <p:cNvSpPr/>
          <p:nvPr/>
        </p:nvSpPr>
        <p:spPr>
          <a:xfrm>
            <a:off x="2209154" y="271891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" name="円/楕円 235"/>
          <p:cNvSpPr/>
          <p:nvPr/>
        </p:nvSpPr>
        <p:spPr>
          <a:xfrm>
            <a:off x="892728" y="328581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" name="円/楕円 237"/>
          <p:cNvSpPr/>
          <p:nvPr/>
        </p:nvSpPr>
        <p:spPr>
          <a:xfrm>
            <a:off x="2879824" y="333829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" name="円/楕円 238"/>
          <p:cNvSpPr/>
          <p:nvPr/>
        </p:nvSpPr>
        <p:spPr>
          <a:xfrm>
            <a:off x="2242273" y="177884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" name="円/楕円 239"/>
          <p:cNvSpPr/>
          <p:nvPr/>
        </p:nvSpPr>
        <p:spPr>
          <a:xfrm>
            <a:off x="2250076" y="2017659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" name="円/楕円 241"/>
          <p:cNvSpPr/>
          <p:nvPr/>
        </p:nvSpPr>
        <p:spPr>
          <a:xfrm>
            <a:off x="1475656" y="237775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" name="円/楕円 243"/>
          <p:cNvSpPr/>
          <p:nvPr/>
        </p:nvSpPr>
        <p:spPr>
          <a:xfrm>
            <a:off x="3347864" y="201399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" name="円/楕円 199"/>
          <p:cNvSpPr/>
          <p:nvPr/>
        </p:nvSpPr>
        <p:spPr>
          <a:xfrm>
            <a:off x="2048403" y="593127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円/楕円 208"/>
          <p:cNvSpPr/>
          <p:nvPr/>
        </p:nvSpPr>
        <p:spPr>
          <a:xfrm>
            <a:off x="3810575" y="586165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円/楕円 216"/>
          <p:cNvSpPr/>
          <p:nvPr/>
        </p:nvSpPr>
        <p:spPr>
          <a:xfrm>
            <a:off x="3217605" y="515941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円/楕円 217"/>
          <p:cNvSpPr/>
          <p:nvPr/>
        </p:nvSpPr>
        <p:spPr>
          <a:xfrm>
            <a:off x="1563801" y="557035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" name="円/楕円 220"/>
          <p:cNvSpPr/>
          <p:nvPr/>
        </p:nvSpPr>
        <p:spPr>
          <a:xfrm>
            <a:off x="3271605" y="526133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円/楕円 224"/>
          <p:cNvSpPr/>
          <p:nvPr/>
        </p:nvSpPr>
        <p:spPr>
          <a:xfrm>
            <a:off x="1498657" y="546850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" name="円/楕円 230"/>
          <p:cNvSpPr/>
          <p:nvPr/>
        </p:nvSpPr>
        <p:spPr>
          <a:xfrm>
            <a:off x="2663398" y="453503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円/楕円 232"/>
          <p:cNvSpPr/>
          <p:nvPr/>
        </p:nvSpPr>
        <p:spPr>
          <a:xfrm>
            <a:off x="1221599" y="467655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円/楕円 233"/>
          <p:cNvSpPr/>
          <p:nvPr/>
        </p:nvSpPr>
        <p:spPr>
          <a:xfrm>
            <a:off x="3691743" y="580765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" name="円/楕円 236"/>
          <p:cNvSpPr/>
          <p:nvPr/>
        </p:nvSpPr>
        <p:spPr>
          <a:xfrm>
            <a:off x="982958" y="578060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" name="円/楕円 240"/>
          <p:cNvSpPr/>
          <p:nvPr/>
        </p:nvSpPr>
        <p:spPr>
          <a:xfrm>
            <a:off x="3845277" y="461587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" name="円/楕円 242"/>
          <p:cNvSpPr/>
          <p:nvPr/>
        </p:nvSpPr>
        <p:spPr>
          <a:xfrm>
            <a:off x="935584" y="567260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" name="円/楕円 244"/>
          <p:cNvSpPr/>
          <p:nvPr/>
        </p:nvSpPr>
        <p:spPr>
          <a:xfrm>
            <a:off x="3325605" y="513519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" name="円/楕円 245"/>
          <p:cNvSpPr/>
          <p:nvPr/>
        </p:nvSpPr>
        <p:spPr>
          <a:xfrm>
            <a:off x="2159693" y="599195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" name="円/楕円 246"/>
          <p:cNvSpPr/>
          <p:nvPr/>
        </p:nvSpPr>
        <p:spPr>
          <a:xfrm>
            <a:off x="2526624" y="452597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" name="円/楕円 247"/>
          <p:cNvSpPr/>
          <p:nvPr/>
        </p:nvSpPr>
        <p:spPr>
          <a:xfrm>
            <a:off x="1223217" y="481625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" name="円/楕円 248"/>
          <p:cNvSpPr/>
          <p:nvPr/>
        </p:nvSpPr>
        <p:spPr>
          <a:xfrm>
            <a:off x="2597594" y="459016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" name="円/楕円 249"/>
          <p:cNvSpPr/>
          <p:nvPr/>
        </p:nvSpPr>
        <p:spPr>
          <a:xfrm>
            <a:off x="2172025" y="515076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" name="円/楕円 250"/>
          <p:cNvSpPr/>
          <p:nvPr/>
        </p:nvSpPr>
        <p:spPr>
          <a:xfrm>
            <a:off x="2691580" y="533521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" name="円/楕円 251"/>
          <p:cNvSpPr/>
          <p:nvPr/>
        </p:nvSpPr>
        <p:spPr>
          <a:xfrm>
            <a:off x="2616354" y="544321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" name="円/楕円 252"/>
          <p:cNvSpPr/>
          <p:nvPr/>
        </p:nvSpPr>
        <p:spPr>
          <a:xfrm>
            <a:off x="3899277" y="474911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" name="円/楕円 253"/>
          <p:cNvSpPr/>
          <p:nvPr/>
        </p:nvSpPr>
        <p:spPr>
          <a:xfrm>
            <a:off x="3798327" y="575365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" name="円/楕円 254"/>
          <p:cNvSpPr/>
          <p:nvPr/>
        </p:nvSpPr>
        <p:spPr>
          <a:xfrm>
            <a:off x="1455801" y="556268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" name="円/楕円 255"/>
          <p:cNvSpPr/>
          <p:nvPr/>
        </p:nvSpPr>
        <p:spPr>
          <a:xfrm>
            <a:off x="2583725" y="532429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" name="円/楕円 256"/>
          <p:cNvSpPr/>
          <p:nvPr/>
        </p:nvSpPr>
        <p:spPr>
          <a:xfrm>
            <a:off x="873395" y="577658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" name="円/楕円 257"/>
          <p:cNvSpPr/>
          <p:nvPr/>
        </p:nvSpPr>
        <p:spPr>
          <a:xfrm>
            <a:off x="2155552" y="587727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" name="円/楕円 258"/>
          <p:cNvSpPr/>
          <p:nvPr/>
        </p:nvSpPr>
        <p:spPr>
          <a:xfrm>
            <a:off x="2101154" y="509676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" name="円/楕円 259"/>
          <p:cNvSpPr/>
          <p:nvPr/>
        </p:nvSpPr>
        <p:spPr>
          <a:xfrm>
            <a:off x="2114880" y="522758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" name="円/楕円 260"/>
          <p:cNvSpPr/>
          <p:nvPr/>
        </p:nvSpPr>
        <p:spPr>
          <a:xfrm>
            <a:off x="1331217" y="476680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2" name="円/楕円 261"/>
          <p:cNvSpPr/>
          <p:nvPr/>
        </p:nvSpPr>
        <p:spPr>
          <a:xfrm>
            <a:off x="3774583" y="472387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4" name="円/楕円 263"/>
          <p:cNvSpPr/>
          <p:nvPr/>
        </p:nvSpPr>
        <p:spPr>
          <a:xfrm>
            <a:off x="3743944" y="4581128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5" name="円/楕円 264"/>
          <p:cNvSpPr/>
          <p:nvPr/>
        </p:nvSpPr>
        <p:spPr>
          <a:xfrm>
            <a:off x="2015752" y="5049216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6" name="円/楕円 265"/>
          <p:cNvSpPr/>
          <p:nvPr/>
        </p:nvSpPr>
        <p:spPr>
          <a:xfrm>
            <a:off x="2483768" y="4437112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7" name="円/楕円 266"/>
          <p:cNvSpPr/>
          <p:nvPr/>
        </p:nvSpPr>
        <p:spPr>
          <a:xfrm>
            <a:off x="2015752" y="5823272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8" name="円/楕円 267"/>
          <p:cNvSpPr/>
          <p:nvPr/>
        </p:nvSpPr>
        <p:spPr>
          <a:xfrm>
            <a:off x="2519808" y="5252463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9" name="円/楕円 268"/>
          <p:cNvSpPr/>
          <p:nvPr/>
        </p:nvSpPr>
        <p:spPr>
          <a:xfrm>
            <a:off x="3648575" y="5681281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0" name="円/楕円 269"/>
          <p:cNvSpPr/>
          <p:nvPr/>
        </p:nvSpPr>
        <p:spPr>
          <a:xfrm>
            <a:off x="827584" y="5625280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1" name="円/楕円 270"/>
          <p:cNvSpPr/>
          <p:nvPr/>
        </p:nvSpPr>
        <p:spPr>
          <a:xfrm>
            <a:off x="3156693" y="507111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2" name="円/楕円 271"/>
          <p:cNvSpPr/>
          <p:nvPr/>
        </p:nvSpPr>
        <p:spPr>
          <a:xfrm>
            <a:off x="1403648" y="5409256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3" name="円/楕円 272"/>
          <p:cNvSpPr/>
          <p:nvPr/>
        </p:nvSpPr>
        <p:spPr>
          <a:xfrm>
            <a:off x="1151656" y="463455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318333" y="260648"/>
            <a:ext cx="3926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F</a:t>
            </a:r>
            <a:r>
              <a:rPr lang="en-US" altLang="ja-JP" sz="2400" dirty="0" smtClean="0"/>
              <a:t>ree Boltzmann </a:t>
            </a:r>
            <a:r>
              <a:rPr lang="en-US" altLang="ja-JP" sz="2400" dirty="0" smtClean="0">
                <a:sym typeface="Wingdings" pitchFamily="2" charset="2"/>
              </a:rPr>
              <a:t> Poisson</a:t>
            </a:r>
            <a:endParaRPr kumimoji="1" lang="ja-JP" altLang="en-US" sz="2400" dirty="0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q^n \rangle_c = \langle N_q \rangle&#10;\end{align*}&lt;/body&gt;&#10;  &lt;fcolor&gt;FF000000&lt;/fcolor&gt;&#10;  &lt;bcolor&gt;FFFFFFFF&lt;/bcolor&gt;&#10;  &lt;transparent&gt;True&lt;/transparent&gt;&#10;  &lt;resolution&gt;1800&lt;/resolution&gt;&#10;  &lt;imageh&gt;283&lt;/imageh&gt;&#10;  &lt;imagew&gt;1557&lt;/imagew&gt;&#10;  &lt;scale&gt;50&lt;/scale&gt;&#10;  &lt;cursor&gt;68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841083"/>
            <a:ext cx="2176523" cy="395605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B^n \rangle_c = \langle N_B\rangle&#10;\end{align*}&lt;/body&gt;&#10;  &lt;fcolor&gt;FF000000&lt;/fcolor&gt;&#10;  &lt;bcolor&gt;FFFFFFFF&lt;/bcolor&gt;&#10;  &lt;transparent&gt;True&lt;/transparent&gt;&#10;  &lt;resolution&gt;1800&lt;/resolution&gt;&#10;  &lt;imageh&gt;249&lt;/imageh&gt;&#10;  &lt;imagew&gt;1627&lt;/imagew&gt;&#10;  &lt;scale&gt;50&lt;/scale&gt;&#10;  &lt;cursor&gt;6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482878"/>
            <a:ext cx="2274376" cy="348076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3 N_B = N_q&#10;\end{align*}&lt;/body&gt;&#10;  &lt;fcolor&gt;FF000000&lt;/fcolor&gt;&#10;  &lt;bcolor&gt;FFFFFFFF&lt;/bcolor&gt;&#10;  &lt;transparent&gt;True&lt;/transparent&gt;&#10;  &lt;resolution&gt;1800&lt;/resolution&gt;&#10;  &lt;imageh&gt;242&lt;/imageh&gt;&#10;  &lt;imagew&gt;1107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987" y="3857307"/>
            <a:ext cx="1547470" cy="338291"/>
          </a:xfrm>
          <a:prstGeom prst="rect">
            <a:avLst/>
          </a:prstGeom>
        </p:spPr>
      </p:pic>
      <p:sp>
        <p:nvSpPr>
          <p:cNvPr id="24" name="右矢印 23"/>
          <p:cNvSpPr/>
          <p:nvPr/>
        </p:nvSpPr>
        <p:spPr>
          <a:xfrm>
            <a:off x="4644008" y="2633171"/>
            <a:ext cx="504056" cy="3414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5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B^n \rangle_c = \frac1{3^{n-1}}\langle N_B\rangle&#10;\end{align*}&lt;/body&gt;&#10;  &lt;fcolor&gt;FF000000&lt;/fcolor&gt;&#10;  &lt;bcolor&gt;FFFFFFFF&lt;/bcolor&gt;&#10;  &lt;transparent&gt;True&lt;/transparent&gt;&#10;  &lt;resolution&gt;1800&lt;/resolution&gt;&#10;  &lt;imageh&gt;509&lt;/imageh&gt;&#10;  &lt;imagew&gt;2203&lt;/imagew&gt;&#10;  &lt;scale&gt;50&lt;/scale&gt;&#10;  &lt;cursor&gt;64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628" y="2417147"/>
            <a:ext cx="3079564" cy="711529"/>
          </a:xfrm>
          <a:prstGeom prst="rect">
            <a:avLst/>
          </a:prstGeom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n \rangle_c = \langle N \rangle&#10;\end{align*}&lt;/body&gt;&#10;  &lt;fcolor&gt;FF000000&lt;/fcolor&gt;&#10;  &lt;bcolor&gt;FFFFFFFF&lt;/bcolor&gt;&#10;  &lt;transparent&gt;True&lt;/transparent&gt;&#10;  &lt;resolution&gt;1800&lt;/resolution&gt;&#10;  &lt;imageh&gt;249&lt;/imageh&gt;&#10;  &lt;imagew&gt;1475&lt;/imagew&gt;&#10;  &lt;scale&gt;50&lt;/scale&gt;&#10;  &lt;cursor&gt;56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108" y="764704"/>
            <a:ext cx="2061896" cy="348076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1907704" y="2221702"/>
            <a:ext cx="1150392" cy="786639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正方形/長方形 83"/>
          <p:cNvSpPr/>
          <p:nvPr/>
        </p:nvSpPr>
        <p:spPr>
          <a:xfrm>
            <a:off x="1907704" y="4869160"/>
            <a:ext cx="1150392" cy="78663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462415"/>
            <a:ext cx="4648123" cy="3278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" name="Text Box 15"/>
          <p:cNvSpPr txBox="1">
            <a:spLocks noChangeArrowheads="1"/>
          </p:cNvSpPr>
          <p:nvPr/>
        </p:nvSpPr>
        <p:spPr bwMode="auto">
          <a:xfrm>
            <a:off x="4860032" y="3645024"/>
            <a:ext cx="212750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 smtClean="0">
                <a:solidFill>
                  <a:srgbClr val="333399"/>
                </a:solidFill>
                <a:latin typeface="Times New Roman" pitchFamily="18" charset="0"/>
              </a:rPr>
              <a:t>RBC-Bielefeld ’09</a:t>
            </a:r>
          </a:p>
        </p:txBody>
      </p:sp>
    </p:spTree>
    <p:extLst>
      <p:ext uri="{BB962C8B-B14F-4D97-AF65-F5344CB8AC3E}">
        <p14:creationId xmlns:p14="http://schemas.microsoft.com/office/powerpoint/2010/main" val="421849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3" y="1307397"/>
            <a:ext cx="3973118" cy="3715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7095212" cy="584775"/>
          </a:xfrm>
        </p:spPr>
        <p:txBody>
          <a:bodyPr/>
          <a:lstStyle/>
          <a:p>
            <a:r>
              <a:rPr kumimoji="1" lang="en-US" altLang="ja-JP" dirty="0" smtClean="0"/>
              <a:t> Proton # Fluctuations @ STAR-BES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39552" y="908720"/>
            <a:ext cx="2438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STAR, PRL2010</a:t>
            </a:r>
            <a:endParaRPr kumimoji="1" lang="ja-JP" altLang="en-US" sz="2400" dirty="0"/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S\sigma &#10;= \frac{&#10;\langle (\delta N_p^{\rm (net)})^3\rangle}{&#10;\langle (\delta N_p^{\rm (net)})^2 \rangle },&#10;\end{align*}&lt;/body&gt;&#10;  &lt;fcolor&gt;FF000000&lt;/fcolor&gt;&#10;  &lt;bcolor&gt;FFFFFFFF&lt;/bcolor&gt;&#10;  &lt;transparent&gt;True&lt;/transparent&gt;&#10;  &lt;resolution&gt;1800&lt;/resolution&gt;&#10;  &lt;imageh&gt;725&lt;/imageh&gt;&#10;  &lt;imagew&gt;2038&lt;/imagew&gt;&#10;  &lt;scale&gt;50&lt;/scale&gt;&#10;  &lt;cursor&gt;12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1" y="5686044"/>
            <a:ext cx="2156884" cy="767292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kappa\sigma^2 &#10;= \frac{&#10;\langle (\delta N_p^{\rm (net)})^4\rangle_c}{&#10;\langle (\delta N_p^{\rm (net)})^2 \rangle }&#10;\end{align*}&lt;/body&gt;&#10;  &lt;fcolor&gt;FF000000&lt;/fcolor&gt;&#10;  &lt;bcolor&gt;FFFFFFFF&lt;/bcolor&gt;&#10;  &lt;transparent&gt;True&lt;/transparent&gt;&#10;  &lt;resolution&gt;1800&lt;/resolution&gt;&#10;  &lt;imageh&gt;725&lt;/imageh&gt;&#10;  &lt;imagew&gt;2148&lt;/imagew&gt;&#10;  &lt;scale&gt;50&lt;/scale&gt;&#10;  &lt;cursor&gt;8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715" y="5660674"/>
            <a:ext cx="2273301" cy="76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75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72082"/>
            <a:ext cx="4280708" cy="4752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3" y="1307397"/>
            <a:ext cx="3973118" cy="3715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7095212" cy="584775"/>
          </a:xfrm>
        </p:spPr>
        <p:txBody>
          <a:bodyPr/>
          <a:lstStyle/>
          <a:p>
            <a:r>
              <a:rPr kumimoji="1" lang="en-US" altLang="ja-JP" dirty="0" smtClean="0"/>
              <a:t> Proton # Fluctuations @ </a:t>
            </a:r>
            <a:r>
              <a:rPr lang="en-US" altLang="ja-JP" dirty="0"/>
              <a:t>STAR-BES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39552" y="908720"/>
            <a:ext cx="2438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STAR, PRL2010</a:t>
            </a:r>
            <a:endParaRPr kumimoji="1" lang="ja-JP" altLang="en-US" sz="2400" dirty="0"/>
          </a:p>
        </p:txBody>
      </p:sp>
      <p:sp>
        <p:nvSpPr>
          <p:cNvPr id="4" name="右矢印 3"/>
          <p:cNvSpPr/>
          <p:nvPr/>
        </p:nvSpPr>
        <p:spPr>
          <a:xfrm>
            <a:off x="4139952" y="1307397"/>
            <a:ext cx="792088" cy="5374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492551" y="894510"/>
            <a:ext cx="1815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STAR, 2011</a:t>
            </a:r>
            <a:endParaRPr kumimoji="1" lang="ja-JP" altLang="en-US" sz="2400" dirty="0"/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S\sigma &#10;= \frac{&#10;\langle (\delta N_p^{\rm (net)})^3\rangle}{&#10;\langle (\delta N_p^{\rm (net)})^2 \rangle },&#10;\end{align*}&lt;/body&gt;&#10;  &lt;fcolor&gt;FF000000&lt;/fcolor&gt;&#10;  &lt;bcolor&gt;FFFFFFFF&lt;/bcolor&gt;&#10;  &lt;transparent&gt;True&lt;/transparent&gt;&#10;  &lt;resolution&gt;1800&lt;/resolution&gt;&#10;  &lt;imageh&gt;725&lt;/imageh&gt;&#10;  &lt;imagew&gt;2038&lt;/imagew&gt;&#10;  &lt;scale&gt;50&lt;/scale&gt;&#10;  &lt;cursor&gt;123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1" y="5686044"/>
            <a:ext cx="2156884" cy="767292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kappa\sigma^2 &#10;= \frac{&#10;\langle (\delta N_p^{\rm (net)})^4\rangle_c}{&#10;\langle (\delta N_p^{\rm (net)})^2 \rangle }&#10;\end{align*}&lt;/body&gt;&#10;  &lt;fcolor&gt;FF000000&lt;/fcolor&gt;&#10;  &lt;bcolor&gt;FFFFFFFF&lt;/bcolor&gt;&#10;  &lt;transparent&gt;True&lt;/transparent&gt;&#10;  &lt;resolution&gt;1800&lt;/resolution&gt;&#10;  &lt;imageh&gt;725&lt;/imageh&gt;&#10;  &lt;imagew&gt;2148&lt;/imagew&gt;&#10;  &lt;scale&gt;50&lt;/scale&gt;&#10;  &lt;cursor&gt;84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715" y="5660674"/>
            <a:ext cx="2273301" cy="767292"/>
          </a:xfrm>
          <a:prstGeom prst="rect">
            <a:avLst/>
          </a:prstGeom>
        </p:spPr>
      </p:pic>
      <p:sp>
        <p:nvSpPr>
          <p:cNvPr id="6" name="右矢印 5"/>
          <p:cNvSpPr/>
          <p:nvPr/>
        </p:nvSpPr>
        <p:spPr>
          <a:xfrm>
            <a:off x="8028384" y="6453336"/>
            <a:ext cx="100811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027195" y="6165304"/>
            <a:ext cx="7889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low </a:t>
            </a:r>
            <a:r>
              <a:rPr kumimoji="1" lang="en-US" altLang="ja-JP" sz="2000" i="1" dirty="0" smtClean="0">
                <a:latin typeface="Symbol" pitchFamily="18" charset="2"/>
              </a:rPr>
              <a:t>m</a:t>
            </a:r>
            <a:endParaRPr kumimoji="1" lang="ja-JP" altLang="en-US" sz="2000" i="1" dirty="0">
              <a:latin typeface="Symbol" pitchFamily="18" charset="2"/>
            </a:endParaRPr>
          </a:p>
        </p:txBody>
      </p:sp>
      <p:sp>
        <p:nvSpPr>
          <p:cNvPr id="12" name="右矢印 11"/>
          <p:cNvSpPr/>
          <p:nvPr/>
        </p:nvSpPr>
        <p:spPr>
          <a:xfrm flipH="1">
            <a:off x="5503826" y="6453336"/>
            <a:ext cx="100811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619275" y="6165304"/>
            <a:ext cx="8883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high </a:t>
            </a:r>
            <a:r>
              <a:rPr kumimoji="1" lang="en-US" altLang="ja-JP" sz="2000" i="1" dirty="0" smtClean="0">
                <a:latin typeface="Symbol" pitchFamily="18" charset="2"/>
              </a:rPr>
              <a:t>m</a:t>
            </a:r>
            <a:endParaRPr kumimoji="1" lang="ja-JP" altLang="en-US" sz="2000" i="1" dirty="0">
              <a:latin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0238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9" descr="SD_KV_POS_Energy.gif"/>
          <p:cNvPicPr>
            <a:picLocks noChangeAspect="1"/>
          </p:cNvPicPr>
          <p:nvPr/>
        </p:nvPicPr>
        <p:blipFill rotWithShape="1">
          <a:blip r:embed="rId3"/>
          <a:srcRect l="2526" r="12439" b="36925"/>
          <a:stretch/>
        </p:blipFill>
        <p:spPr>
          <a:xfrm>
            <a:off x="-36512" y="739304"/>
            <a:ext cx="4680520" cy="470592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72082"/>
            <a:ext cx="4280708" cy="4752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7095212" cy="584775"/>
          </a:xfrm>
        </p:spPr>
        <p:txBody>
          <a:bodyPr/>
          <a:lstStyle/>
          <a:p>
            <a:r>
              <a:rPr kumimoji="1" lang="en-US" altLang="ja-JP" dirty="0" smtClean="0"/>
              <a:t> Proton # Fluctuations @ </a:t>
            </a:r>
            <a:r>
              <a:rPr lang="en-US" altLang="ja-JP" dirty="0"/>
              <a:t>STAR-BES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39552" y="879103"/>
            <a:ext cx="39240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STAR, 2012 (Quark Matter)</a:t>
            </a:r>
            <a:endParaRPr kumimoji="1" lang="ja-JP" altLang="en-US" sz="2400" dirty="0"/>
          </a:p>
        </p:txBody>
      </p:sp>
      <p:sp>
        <p:nvSpPr>
          <p:cNvPr id="4" name="右矢印 3"/>
          <p:cNvSpPr/>
          <p:nvPr/>
        </p:nvSpPr>
        <p:spPr>
          <a:xfrm flipH="1">
            <a:off x="4644008" y="1307397"/>
            <a:ext cx="792088" cy="5374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492551" y="894510"/>
            <a:ext cx="1815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STAR, 2011</a:t>
            </a:r>
            <a:endParaRPr kumimoji="1" lang="ja-JP" altLang="en-US" sz="2400" dirty="0"/>
          </a:p>
        </p:txBody>
      </p:sp>
      <p:sp>
        <p:nvSpPr>
          <p:cNvPr id="6" name="右矢印 5"/>
          <p:cNvSpPr/>
          <p:nvPr/>
        </p:nvSpPr>
        <p:spPr>
          <a:xfrm>
            <a:off x="8028384" y="6453336"/>
            <a:ext cx="100811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027195" y="6165304"/>
            <a:ext cx="7889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low </a:t>
            </a:r>
            <a:r>
              <a:rPr kumimoji="1" lang="en-US" altLang="ja-JP" sz="2000" i="1" dirty="0" smtClean="0">
                <a:latin typeface="Symbol" pitchFamily="18" charset="2"/>
              </a:rPr>
              <a:t>m</a:t>
            </a:r>
            <a:endParaRPr kumimoji="1" lang="ja-JP" altLang="en-US" sz="2000" i="1" dirty="0">
              <a:latin typeface="Symbol" pitchFamily="18" charset="2"/>
            </a:endParaRPr>
          </a:p>
        </p:txBody>
      </p:sp>
      <p:sp>
        <p:nvSpPr>
          <p:cNvPr id="12" name="右矢印 11"/>
          <p:cNvSpPr/>
          <p:nvPr/>
        </p:nvSpPr>
        <p:spPr>
          <a:xfrm flipH="1">
            <a:off x="5503826" y="6453336"/>
            <a:ext cx="100811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619275" y="6165304"/>
            <a:ext cx="8883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high </a:t>
            </a:r>
            <a:r>
              <a:rPr kumimoji="1" lang="en-US" altLang="ja-JP" sz="2000" i="1" dirty="0" smtClean="0">
                <a:latin typeface="Symbol" pitchFamily="18" charset="2"/>
              </a:rPr>
              <a:t>m</a:t>
            </a:r>
            <a:endParaRPr kumimoji="1" lang="ja-JP" altLang="en-US" sz="2000" i="1" dirty="0">
              <a:latin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05353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9" descr="SD_KV_POS_Energy.gif"/>
          <p:cNvPicPr>
            <a:picLocks noChangeAspect="1"/>
          </p:cNvPicPr>
          <p:nvPr/>
        </p:nvPicPr>
        <p:blipFill rotWithShape="1">
          <a:blip r:embed="rId3"/>
          <a:srcRect l="2526" t="33529" r="12439"/>
          <a:stretch/>
        </p:blipFill>
        <p:spPr>
          <a:xfrm>
            <a:off x="107504" y="836711"/>
            <a:ext cx="5616624" cy="440145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845144" cy="584775"/>
          </a:xfrm>
        </p:spPr>
        <p:txBody>
          <a:bodyPr/>
          <a:lstStyle/>
          <a:p>
            <a:r>
              <a:rPr kumimoji="1" lang="en-US" altLang="ja-JP" dirty="0" smtClean="0"/>
              <a:t> Proton # </a:t>
            </a:r>
            <a:r>
              <a:rPr kumimoji="1" lang="en-US" altLang="ja-JP" dirty="0" err="1" smtClean="0"/>
              <a:t>Cumulants</a:t>
            </a:r>
            <a:r>
              <a:rPr kumimoji="1" lang="en-US" altLang="ja-JP" dirty="0" smtClean="0"/>
              <a:t> @ </a:t>
            </a:r>
            <a:r>
              <a:rPr lang="en-US" altLang="ja-JP" dirty="0"/>
              <a:t>STAR-BES  </a:t>
            </a:r>
            <a:endParaRPr kumimoji="1" lang="ja-JP" altLang="en-US" dirty="0"/>
          </a:p>
        </p:txBody>
      </p:sp>
      <p:grpSp>
        <p:nvGrpSpPr>
          <p:cNvPr id="17" name="グループ化 16"/>
          <p:cNvGrpSpPr/>
          <p:nvPr/>
        </p:nvGrpSpPr>
        <p:grpSpPr>
          <a:xfrm>
            <a:off x="174901" y="5301208"/>
            <a:ext cx="8789587" cy="1224136"/>
            <a:chOff x="174901" y="5301208"/>
            <a:chExt cx="8789587" cy="1224136"/>
          </a:xfrm>
        </p:grpSpPr>
        <p:sp>
          <p:nvSpPr>
            <p:cNvPr id="11" name="テキスト ボックス 10"/>
            <p:cNvSpPr txBox="1"/>
            <p:nvPr/>
          </p:nvSpPr>
          <p:spPr>
            <a:xfrm>
              <a:off x="1129207" y="5445224"/>
              <a:ext cx="688098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800" dirty="0" smtClean="0">
                  <a:solidFill>
                    <a:schemeClr val="accent2">
                      <a:lumMod val="50000"/>
                    </a:schemeClr>
                  </a:solidFill>
                </a:rPr>
                <a:t>No characteristic signals on</a:t>
              </a:r>
            </a:p>
            <a:p>
              <a:pPr algn="ctr"/>
              <a:r>
                <a:rPr kumimoji="1" lang="en-US" altLang="ja-JP" sz="3200" dirty="0" smtClean="0">
                  <a:solidFill>
                    <a:schemeClr val="accent2">
                      <a:lumMod val="50000"/>
                    </a:schemeClr>
                  </a:solidFill>
                </a:rPr>
                <a:t>phase transition to QGP </a:t>
              </a:r>
              <a:r>
                <a:rPr kumimoji="1" lang="en-US" altLang="ja-JP" sz="2800" dirty="0" smtClean="0">
                  <a:solidFill>
                    <a:schemeClr val="accent2">
                      <a:lumMod val="50000"/>
                    </a:schemeClr>
                  </a:solidFill>
                </a:rPr>
                <a:t>nor </a:t>
              </a:r>
              <a:r>
                <a:rPr kumimoji="1" lang="en-US" altLang="ja-JP" sz="3200" dirty="0" smtClean="0">
                  <a:solidFill>
                    <a:schemeClr val="accent2">
                      <a:lumMod val="50000"/>
                    </a:schemeClr>
                  </a:solidFill>
                </a:rPr>
                <a:t>QCD CP</a:t>
              </a:r>
              <a:endParaRPr kumimoji="1" lang="ja-JP" altLang="en-US" sz="3200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18" name="角丸四角形 17"/>
            <p:cNvSpPr/>
            <p:nvPr/>
          </p:nvSpPr>
          <p:spPr>
            <a:xfrm>
              <a:off x="174901" y="5301208"/>
              <a:ext cx="8789587" cy="1224136"/>
            </a:xfrm>
            <a:prstGeom prst="round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frac{C_3}{C_1}=\frac{C_3/C_2}{\rm Poissonian}&#10;\end{align*}&lt;/body&gt;&#10;  &lt;fcolor&gt;FF000000&lt;/fcolor&gt;&#10;  &lt;bcolor&gt;FFFFFFFF&lt;/bcolor&gt;&#10;  &lt;transparent&gt;True&lt;/transparent&gt;&#10;  &lt;resolution&gt;1800&lt;/resolution&gt;&#10;  &lt;imageh&gt;563&lt;/imageh&gt;&#10;  &lt;imagew&gt;1830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247" y="3139281"/>
            <a:ext cx="3048241" cy="937791"/>
          </a:xfrm>
          <a:prstGeom prst="rect">
            <a:avLst/>
          </a:prstGeom>
        </p:spPr>
      </p:pic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frac{C_4}{C_2}&#10;\end{align*}&lt;/body&gt;&#10;  &lt;fcolor&gt;FF000000&lt;/fcolor&gt;&#10;  &lt;bcolor&gt;FFFFFFFF&lt;/bcolor&gt;&#10;  &lt;transparent&gt;True&lt;/transparent&gt;&#10;  &lt;resolution&gt;1800&lt;/resolution&gt;&#10;  &lt;imageh&gt;551&lt;/imageh&gt;&#10;  &lt;imagew&gt;290&lt;/imagew&gt;&#10;  &lt;scale&gt;50&lt;/scale&gt;&#10;  &lt;cursor&gt;31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581" y="1484784"/>
            <a:ext cx="468213" cy="889603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7057753" y="868650"/>
            <a:ext cx="19048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2060"/>
                </a:solidFill>
              </a:rPr>
              <a:t>STAR,QM2012</a:t>
            </a:r>
            <a:endParaRPr kumimoji="1" lang="ja-JP" alt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85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193777" cy="584775"/>
          </a:xfrm>
        </p:spPr>
        <p:txBody>
          <a:bodyPr/>
          <a:lstStyle/>
          <a:p>
            <a:r>
              <a:rPr kumimoji="1" lang="en-US" altLang="ja-JP" dirty="0" smtClean="0"/>
              <a:t> Beam-Energy Scan</a:t>
            </a:r>
            <a:r>
              <a:rPr kumimoji="1" lang="ja-JP" altLang="en-US" dirty="0" smtClean="0"/>
              <a:t>  </a:t>
            </a:r>
            <a:endParaRPr kumimoji="1" lang="ja-JP" altLang="en-US" dirty="0"/>
          </a:p>
        </p:txBody>
      </p:sp>
      <p:sp>
        <p:nvSpPr>
          <p:cNvPr id="4" name="Freeform 5"/>
          <p:cNvSpPr>
            <a:spLocks/>
          </p:cNvSpPr>
          <p:nvPr/>
        </p:nvSpPr>
        <p:spPr bwMode="auto">
          <a:xfrm>
            <a:off x="4355455" y="4257346"/>
            <a:ext cx="2879725" cy="1312862"/>
          </a:xfrm>
          <a:custGeom>
            <a:avLst/>
            <a:gdLst>
              <a:gd name="T0" fmla="*/ 94 w 2009"/>
              <a:gd name="T1" fmla="*/ 827 h 827"/>
              <a:gd name="T2" fmla="*/ 50 w 2009"/>
              <a:gd name="T3" fmla="*/ 525 h 827"/>
              <a:gd name="T4" fmla="*/ 0 w 2009"/>
              <a:gd name="T5" fmla="*/ 325 h 827"/>
              <a:gd name="T6" fmla="*/ 345 w 2009"/>
              <a:gd name="T7" fmla="*/ 199 h 827"/>
              <a:gd name="T8" fmla="*/ 679 w 2009"/>
              <a:gd name="T9" fmla="*/ 117 h 827"/>
              <a:gd name="T10" fmla="*/ 964 w 2009"/>
              <a:gd name="T11" fmla="*/ 63 h 827"/>
              <a:gd name="T12" fmla="*/ 1400 w 2009"/>
              <a:gd name="T13" fmla="*/ 31 h 827"/>
              <a:gd name="T14" fmla="*/ 1748 w 2009"/>
              <a:gd name="T15" fmla="*/ 15 h 827"/>
              <a:gd name="T16" fmla="*/ 2009 w 2009"/>
              <a:gd name="T17" fmla="*/ 81 h 827"/>
              <a:gd name="T18" fmla="*/ 1996 w 2009"/>
              <a:gd name="T19" fmla="*/ 812 h 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09" h="827">
                <a:moveTo>
                  <a:pt x="94" y="827"/>
                </a:moveTo>
                <a:cubicBezTo>
                  <a:pt x="87" y="777"/>
                  <a:pt x="66" y="609"/>
                  <a:pt x="50" y="525"/>
                </a:cubicBezTo>
                <a:cubicBezTo>
                  <a:pt x="34" y="441"/>
                  <a:pt x="32" y="425"/>
                  <a:pt x="0" y="325"/>
                </a:cubicBezTo>
                <a:cubicBezTo>
                  <a:pt x="93" y="280"/>
                  <a:pt x="232" y="234"/>
                  <a:pt x="345" y="199"/>
                </a:cubicBezTo>
                <a:cubicBezTo>
                  <a:pt x="458" y="164"/>
                  <a:pt x="576" y="140"/>
                  <a:pt x="679" y="117"/>
                </a:cubicBezTo>
                <a:cubicBezTo>
                  <a:pt x="782" y="94"/>
                  <a:pt x="844" y="78"/>
                  <a:pt x="964" y="63"/>
                </a:cubicBezTo>
                <a:cubicBezTo>
                  <a:pt x="1084" y="49"/>
                  <a:pt x="1269" y="39"/>
                  <a:pt x="1400" y="31"/>
                </a:cubicBezTo>
                <a:cubicBezTo>
                  <a:pt x="1531" y="23"/>
                  <a:pt x="1647" y="7"/>
                  <a:pt x="1748" y="15"/>
                </a:cubicBezTo>
                <a:cubicBezTo>
                  <a:pt x="1849" y="23"/>
                  <a:pt x="1842" y="0"/>
                  <a:pt x="2009" y="81"/>
                </a:cubicBezTo>
                <a:cubicBezTo>
                  <a:pt x="2002" y="446"/>
                  <a:pt x="1996" y="812"/>
                  <a:pt x="1996" y="812"/>
                </a:cubicBezTo>
              </a:path>
            </a:pathLst>
          </a:custGeom>
          <a:gradFill rotWithShape="1">
            <a:gsLst>
              <a:gs pos="0">
                <a:srgbClr val="3366FF">
                  <a:alpha val="20000"/>
                </a:srgbClr>
              </a:gs>
              <a:gs pos="100000">
                <a:srgbClr val="3366FF">
                  <a:gamma/>
                  <a:invGamma/>
                  <a:alpha val="50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5" name="Freeform 6"/>
          <p:cNvSpPr>
            <a:spLocks/>
          </p:cNvSpPr>
          <p:nvPr/>
        </p:nvSpPr>
        <p:spPr bwMode="auto">
          <a:xfrm>
            <a:off x="1186805" y="3176258"/>
            <a:ext cx="3333750" cy="2379663"/>
          </a:xfrm>
          <a:custGeom>
            <a:avLst/>
            <a:gdLst>
              <a:gd name="T0" fmla="*/ 4 w 2100"/>
              <a:gd name="T1" fmla="*/ 1491 h 1499"/>
              <a:gd name="T2" fmla="*/ 0 w 2100"/>
              <a:gd name="T3" fmla="*/ 9 h 1499"/>
              <a:gd name="T4" fmla="*/ 434 w 2100"/>
              <a:gd name="T5" fmla="*/ 13 h 1499"/>
              <a:gd name="T6" fmla="*/ 710 w 2100"/>
              <a:gd name="T7" fmla="*/ 67 h 1499"/>
              <a:gd name="T8" fmla="*/ 1164 w 2100"/>
              <a:gd name="T9" fmla="*/ 217 h 1499"/>
              <a:gd name="T10" fmla="*/ 1719 w 2100"/>
              <a:gd name="T11" fmla="*/ 630 h 1499"/>
              <a:gd name="T12" fmla="*/ 2027 w 2100"/>
              <a:gd name="T13" fmla="*/ 1078 h 1499"/>
              <a:gd name="T14" fmla="*/ 2100 w 2100"/>
              <a:gd name="T15" fmla="*/ 1499 h 1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00" h="1499">
                <a:moveTo>
                  <a:pt x="4" y="1491"/>
                </a:moveTo>
                <a:cubicBezTo>
                  <a:pt x="3" y="1244"/>
                  <a:pt x="0" y="359"/>
                  <a:pt x="0" y="9"/>
                </a:cubicBezTo>
                <a:cubicBezTo>
                  <a:pt x="115" y="17"/>
                  <a:pt x="316" y="0"/>
                  <a:pt x="434" y="13"/>
                </a:cubicBezTo>
                <a:cubicBezTo>
                  <a:pt x="552" y="23"/>
                  <a:pt x="589" y="33"/>
                  <a:pt x="710" y="67"/>
                </a:cubicBezTo>
                <a:cubicBezTo>
                  <a:pt x="832" y="101"/>
                  <a:pt x="996" y="123"/>
                  <a:pt x="1164" y="217"/>
                </a:cubicBezTo>
                <a:cubicBezTo>
                  <a:pt x="1332" y="311"/>
                  <a:pt x="1575" y="487"/>
                  <a:pt x="1719" y="630"/>
                </a:cubicBezTo>
                <a:cubicBezTo>
                  <a:pt x="1863" y="773"/>
                  <a:pt x="1964" y="933"/>
                  <a:pt x="2027" y="1078"/>
                </a:cubicBezTo>
                <a:cubicBezTo>
                  <a:pt x="2100" y="1386"/>
                  <a:pt x="2085" y="1411"/>
                  <a:pt x="2100" y="1499"/>
                </a:cubicBez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1043930" y="5554333"/>
            <a:ext cx="64087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H="1" flipV="1">
            <a:off x="1186805" y="2384096"/>
            <a:ext cx="0" cy="34559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802630" y="5517821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2" name="Freeform 14"/>
          <p:cNvSpPr>
            <a:spLocks/>
          </p:cNvSpPr>
          <p:nvPr/>
        </p:nvSpPr>
        <p:spPr bwMode="auto">
          <a:xfrm>
            <a:off x="4355455" y="4257346"/>
            <a:ext cx="2663825" cy="503237"/>
          </a:xfrm>
          <a:custGeom>
            <a:avLst/>
            <a:gdLst>
              <a:gd name="T0" fmla="*/ 0 w 1709"/>
              <a:gd name="T1" fmla="*/ 404 h 404"/>
              <a:gd name="T2" fmla="*/ 363 w 1709"/>
              <a:gd name="T3" fmla="*/ 255 h 404"/>
              <a:gd name="T4" fmla="*/ 800 w 1709"/>
              <a:gd name="T5" fmla="*/ 123 h 404"/>
              <a:gd name="T6" fmla="*/ 1213 w 1709"/>
              <a:gd name="T7" fmla="*/ 54 h 404"/>
              <a:gd name="T8" fmla="*/ 1709 w 1709"/>
              <a:gd name="T9" fmla="*/ 0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09" h="404">
                <a:moveTo>
                  <a:pt x="0" y="404"/>
                </a:moveTo>
                <a:cubicBezTo>
                  <a:pt x="60" y="379"/>
                  <a:pt x="230" y="302"/>
                  <a:pt x="363" y="255"/>
                </a:cubicBezTo>
                <a:cubicBezTo>
                  <a:pt x="496" y="208"/>
                  <a:pt x="658" y="157"/>
                  <a:pt x="800" y="123"/>
                </a:cubicBezTo>
                <a:cubicBezTo>
                  <a:pt x="942" y="89"/>
                  <a:pt x="1062" y="74"/>
                  <a:pt x="1213" y="54"/>
                </a:cubicBezTo>
                <a:cubicBezTo>
                  <a:pt x="1364" y="34"/>
                  <a:pt x="1606" y="11"/>
                  <a:pt x="1709" y="0"/>
                </a:cubicBezTo>
              </a:path>
            </a:pathLst>
          </a:custGeom>
          <a:noFill/>
          <a:ln w="19050" cap="flat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5300018" y="4765346"/>
            <a:ext cx="142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>
                <a:solidFill>
                  <a:srgbClr val="0000FF"/>
                </a:solidFill>
              </a:rPr>
              <a:t>Color SC</a:t>
            </a: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7433618" y="5401933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>
                <a:solidFill>
                  <a:srgbClr val="000000"/>
                </a:solidFill>
                <a:latin typeface="Symbol" pitchFamily="18" charset="2"/>
              </a:rPr>
              <a:t>m</a:t>
            </a: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2626668" y="3392158"/>
            <a:ext cx="1885950" cy="2122488"/>
          </a:xfrm>
          <a:custGeom>
            <a:avLst/>
            <a:gdLst>
              <a:gd name="T0" fmla="*/ 2049 w 2049"/>
              <a:gd name="T1" fmla="*/ 2115 h 2115"/>
              <a:gd name="T2" fmla="*/ 1976 w 2049"/>
              <a:gd name="T3" fmla="*/ 1691 h 2115"/>
              <a:gd name="T4" fmla="*/ 1777 w 2049"/>
              <a:gd name="T5" fmla="*/ 1201 h 2115"/>
              <a:gd name="T6" fmla="*/ 1360 w 2049"/>
              <a:gd name="T7" fmla="*/ 731 h 2115"/>
              <a:gd name="T8" fmla="*/ 817 w 2049"/>
              <a:gd name="T9" fmla="*/ 321 h 2115"/>
              <a:gd name="T10" fmla="*/ 426 w 2049"/>
              <a:gd name="T11" fmla="*/ 119 h 2115"/>
              <a:gd name="T12" fmla="*/ 0 w 2049"/>
              <a:gd name="T13" fmla="*/ 0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49" h="2115">
                <a:moveTo>
                  <a:pt x="2049" y="2115"/>
                </a:moveTo>
                <a:cubicBezTo>
                  <a:pt x="2036" y="2044"/>
                  <a:pt x="2021" y="1843"/>
                  <a:pt x="1976" y="1691"/>
                </a:cubicBezTo>
                <a:cubicBezTo>
                  <a:pt x="1931" y="1539"/>
                  <a:pt x="1880" y="1361"/>
                  <a:pt x="1777" y="1201"/>
                </a:cubicBezTo>
                <a:cubicBezTo>
                  <a:pt x="1674" y="1041"/>
                  <a:pt x="1520" y="878"/>
                  <a:pt x="1360" y="731"/>
                </a:cubicBezTo>
                <a:cubicBezTo>
                  <a:pt x="1200" y="584"/>
                  <a:pt x="973" y="423"/>
                  <a:pt x="817" y="321"/>
                </a:cubicBezTo>
                <a:cubicBezTo>
                  <a:pt x="661" y="219"/>
                  <a:pt x="562" y="172"/>
                  <a:pt x="426" y="119"/>
                </a:cubicBezTo>
                <a:cubicBezTo>
                  <a:pt x="290" y="66"/>
                  <a:pt x="89" y="25"/>
                  <a:pt x="0" y="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683568" y="2339646"/>
            <a:ext cx="3722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2555230" y="3320721"/>
            <a:ext cx="144463" cy="144462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1694033" y="4224802"/>
            <a:ext cx="1338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rgbClr val="00B050"/>
                </a:solidFill>
              </a:rPr>
              <a:t>Hadrons</a:t>
            </a:r>
          </a:p>
        </p:txBody>
      </p:sp>
    </p:spTree>
    <p:extLst>
      <p:ext uri="{BB962C8B-B14F-4D97-AF65-F5344CB8AC3E}">
        <p14:creationId xmlns:p14="http://schemas.microsoft.com/office/powerpoint/2010/main" val="285717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9" descr="SD_KV_POS_Energy.gif"/>
          <p:cNvPicPr>
            <a:picLocks noChangeAspect="1"/>
          </p:cNvPicPr>
          <p:nvPr/>
        </p:nvPicPr>
        <p:blipFill rotWithShape="1">
          <a:blip r:embed="rId3"/>
          <a:srcRect l="2526" t="33529" r="12439"/>
          <a:stretch/>
        </p:blipFill>
        <p:spPr>
          <a:xfrm>
            <a:off x="107504" y="836711"/>
            <a:ext cx="5616624" cy="440145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845144" cy="584775"/>
          </a:xfrm>
        </p:spPr>
        <p:txBody>
          <a:bodyPr/>
          <a:lstStyle/>
          <a:p>
            <a:r>
              <a:rPr kumimoji="1" lang="en-US" altLang="ja-JP" dirty="0" smtClean="0"/>
              <a:t> Proton # </a:t>
            </a:r>
            <a:r>
              <a:rPr kumimoji="1" lang="en-US" altLang="ja-JP" dirty="0" err="1" smtClean="0"/>
              <a:t>Cumulants</a:t>
            </a:r>
            <a:r>
              <a:rPr kumimoji="1" lang="en-US" altLang="ja-JP" dirty="0" smtClean="0"/>
              <a:t> @ </a:t>
            </a:r>
            <a:r>
              <a:rPr lang="en-US" altLang="ja-JP" dirty="0"/>
              <a:t>STAR-BES  </a:t>
            </a:r>
            <a:endParaRPr kumimoji="1" lang="ja-JP" altLang="en-US" dirty="0"/>
          </a:p>
        </p:txBody>
      </p:sp>
      <p:grpSp>
        <p:nvGrpSpPr>
          <p:cNvPr id="17" name="グループ化 16"/>
          <p:cNvGrpSpPr/>
          <p:nvPr/>
        </p:nvGrpSpPr>
        <p:grpSpPr>
          <a:xfrm>
            <a:off x="174901" y="5301208"/>
            <a:ext cx="8789587" cy="1224136"/>
            <a:chOff x="174901" y="5301208"/>
            <a:chExt cx="8789587" cy="1224136"/>
          </a:xfrm>
        </p:grpSpPr>
        <p:sp>
          <p:nvSpPr>
            <p:cNvPr id="11" name="テキスト ボックス 10"/>
            <p:cNvSpPr txBox="1"/>
            <p:nvPr/>
          </p:nvSpPr>
          <p:spPr>
            <a:xfrm>
              <a:off x="1129207" y="5445224"/>
              <a:ext cx="688098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800" dirty="0" smtClean="0">
                  <a:solidFill>
                    <a:schemeClr val="accent2">
                      <a:lumMod val="50000"/>
                    </a:schemeClr>
                  </a:solidFill>
                </a:rPr>
                <a:t>No characteristic signals on</a:t>
              </a:r>
            </a:p>
            <a:p>
              <a:pPr algn="ctr"/>
              <a:r>
                <a:rPr kumimoji="1" lang="en-US" altLang="ja-JP" sz="3200" dirty="0" smtClean="0">
                  <a:solidFill>
                    <a:schemeClr val="accent2">
                      <a:lumMod val="50000"/>
                    </a:schemeClr>
                  </a:solidFill>
                </a:rPr>
                <a:t>phase transition to QGP </a:t>
              </a:r>
              <a:r>
                <a:rPr kumimoji="1" lang="en-US" altLang="ja-JP" sz="2800" dirty="0" smtClean="0">
                  <a:solidFill>
                    <a:schemeClr val="accent2">
                      <a:lumMod val="50000"/>
                    </a:schemeClr>
                  </a:solidFill>
                </a:rPr>
                <a:t>nor </a:t>
              </a:r>
              <a:r>
                <a:rPr kumimoji="1" lang="en-US" altLang="ja-JP" sz="3200" dirty="0" smtClean="0">
                  <a:solidFill>
                    <a:schemeClr val="accent2">
                      <a:lumMod val="50000"/>
                    </a:schemeClr>
                  </a:solidFill>
                </a:rPr>
                <a:t>QCD CP</a:t>
              </a:r>
              <a:endParaRPr kumimoji="1" lang="ja-JP" altLang="en-US" sz="3200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18" name="角丸四角形 17"/>
            <p:cNvSpPr/>
            <p:nvPr/>
          </p:nvSpPr>
          <p:spPr>
            <a:xfrm>
              <a:off x="174901" y="5301208"/>
              <a:ext cx="8789587" cy="1224136"/>
            </a:xfrm>
            <a:prstGeom prst="round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frac{C_3}{C_1}=\frac{C_3/C_2}{\rm Poissonian}&#10;\end{align*}&lt;/body&gt;&#10;  &lt;fcolor&gt;FF000000&lt;/fcolor&gt;&#10;  &lt;bcolor&gt;FFFFFFFF&lt;/bcolor&gt;&#10;  &lt;transparent&gt;True&lt;/transparent&gt;&#10;  &lt;resolution&gt;1800&lt;/resolution&gt;&#10;  &lt;imageh&gt;563&lt;/imageh&gt;&#10;  &lt;imagew&gt;1830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247" y="3139281"/>
            <a:ext cx="3048241" cy="937791"/>
          </a:xfrm>
          <a:prstGeom prst="rect">
            <a:avLst/>
          </a:prstGeom>
        </p:spPr>
      </p:pic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frac{C_4}{C_2}&#10;\end{align*}&lt;/body&gt;&#10;  &lt;fcolor&gt;FF000000&lt;/fcolor&gt;&#10;  &lt;bcolor&gt;FFFFFFFF&lt;/bcolor&gt;&#10;  &lt;transparent&gt;True&lt;/transparent&gt;&#10;  &lt;resolution&gt;1800&lt;/resolution&gt;&#10;  &lt;imageh&gt;551&lt;/imageh&gt;&#10;  &lt;imagew&gt;290&lt;/imagew&gt;&#10;  &lt;scale&gt;50&lt;/scale&gt;&#10;  &lt;cursor&gt;31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581" y="1484784"/>
            <a:ext cx="468213" cy="889603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7057753" y="868650"/>
            <a:ext cx="19048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2060"/>
                </a:solidFill>
              </a:rPr>
              <a:t>STAR,QM2012</a:t>
            </a:r>
            <a:endParaRPr kumimoji="1" lang="ja-JP" altLang="en-US" sz="2000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097" y="3739480"/>
            <a:ext cx="5020399" cy="3001888"/>
          </a:xfrm>
          <a:prstGeom prst="rect">
            <a:avLst/>
          </a:prstGeom>
          <a:ln/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6" name="テキスト ボックス 5"/>
          <p:cNvSpPr txBox="1"/>
          <p:nvPr/>
        </p:nvSpPr>
        <p:spPr>
          <a:xfrm>
            <a:off x="4499992" y="4941168"/>
            <a:ext cx="2634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>
                <a:solidFill>
                  <a:srgbClr val="002060"/>
                </a:solidFill>
              </a:rPr>
              <a:t>Athanasiou</a:t>
            </a:r>
            <a:r>
              <a:rPr lang="en-US" altLang="ja-JP" dirty="0" smtClean="0">
                <a:solidFill>
                  <a:srgbClr val="002060"/>
                </a:solidFill>
              </a:rPr>
              <a:t>, </a:t>
            </a:r>
            <a:r>
              <a:rPr lang="en-US" altLang="ja-JP" dirty="0" err="1" smtClean="0">
                <a:solidFill>
                  <a:srgbClr val="002060"/>
                </a:solidFill>
              </a:rPr>
              <a:t>Rajagopal</a:t>
            </a:r>
            <a:r>
              <a:rPr lang="en-US" altLang="ja-JP" dirty="0" smtClean="0">
                <a:solidFill>
                  <a:srgbClr val="002060"/>
                </a:solidFill>
              </a:rPr>
              <a:t>,</a:t>
            </a:r>
          </a:p>
          <a:p>
            <a:r>
              <a:rPr lang="en-US" altLang="ja-JP" dirty="0" err="1" smtClean="0">
                <a:solidFill>
                  <a:srgbClr val="002060"/>
                </a:solidFill>
              </a:rPr>
              <a:t>Stephanov</a:t>
            </a:r>
            <a:r>
              <a:rPr lang="en-US" altLang="ja-JP" dirty="0" smtClean="0">
                <a:solidFill>
                  <a:srgbClr val="002060"/>
                </a:solidFill>
              </a:rPr>
              <a:t>, 2010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34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890028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Charge Fluctuations @ STAR-BES  </a:t>
            </a:r>
            <a:endParaRPr kumimoji="1" lang="ja-JP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36"/>
          <a:stretch/>
        </p:blipFill>
        <p:spPr bwMode="auto">
          <a:xfrm>
            <a:off x="755576" y="836711"/>
            <a:ext cx="5688632" cy="4521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frac{ \langle \delta N_Q^3 \rangle }{ \langle \delta N_Q^2 \rangle }&#10;\end{align*}&lt;/body&gt;&#10;  &lt;fcolor&gt;FF000000&lt;/fcolor&gt;&#10;  &lt;bcolor&gt;FFFFFFFF&lt;/bcolor&gt;&#10;  &lt;transparent&gt;True&lt;/transparent&gt;&#10;  &lt;resolution&gt;1800&lt;/resolution&gt;&#10;  &lt;imageh&gt;684&lt;/imageh&gt;&#10;  &lt;imagew&gt;684&lt;/imagew&gt;&#10;  &lt;scale&gt;50&lt;/scale&gt;&#10;  &lt;cursor&gt;5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94562"/>
            <a:ext cx="948080" cy="94808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frac{ \langle \delta N_Q^4 \rangle_c }{ \langle \delta N_Q^2 \rangle }&#10;\end{align*}&lt;/body&gt;&#10;  &lt;fcolor&gt;FF000000&lt;/fcolor&gt;&#10;  &lt;bcolor&gt;FFFFFFFF&lt;/bcolor&gt;&#10;  &lt;transparent&gt;True&lt;/transparent&gt;&#10;  &lt;resolution&gt;1800&lt;/resolution&gt;&#10;  &lt;imageh&gt;686&lt;/imageh&gt;&#10;  &lt;imagew&gt;785&lt;/imagew&gt;&#10;  &lt;scale&gt;50&lt;/scale&gt;&#10;  &lt;cursor&gt;5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088825"/>
            <a:ext cx="1048466" cy="916239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17" name="直線コネクタ 16"/>
          <p:cNvCxnSpPr/>
          <p:nvPr/>
        </p:nvCxnSpPr>
        <p:spPr>
          <a:xfrm>
            <a:off x="2123728" y="2361580"/>
            <a:ext cx="3960440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7240299" y="839663"/>
            <a:ext cx="1796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STAR, QM2012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grpSp>
        <p:nvGrpSpPr>
          <p:cNvPr id="12" name="グループ化 11"/>
          <p:cNvGrpSpPr/>
          <p:nvPr/>
        </p:nvGrpSpPr>
        <p:grpSpPr>
          <a:xfrm>
            <a:off x="5112568" y="2679303"/>
            <a:ext cx="3923928" cy="3990057"/>
            <a:chOff x="0" y="2175247"/>
            <a:chExt cx="3923928" cy="4360441"/>
          </a:xfrm>
        </p:grpSpPr>
        <p:grpSp>
          <p:nvGrpSpPr>
            <p:cNvPr id="13" name="Group 16"/>
            <p:cNvGrpSpPr>
              <a:grpSpLocks/>
            </p:cNvGrpSpPr>
            <p:nvPr/>
          </p:nvGrpSpPr>
          <p:grpSpPr bwMode="auto">
            <a:xfrm>
              <a:off x="0" y="2611110"/>
              <a:ext cx="3923928" cy="3924578"/>
              <a:chOff x="0" y="480"/>
              <a:chExt cx="3456" cy="3840"/>
            </a:xfrm>
          </p:grpSpPr>
          <p:grpSp>
            <p:nvGrpSpPr>
              <p:cNvPr id="15" name="Group 17"/>
              <p:cNvGrpSpPr>
                <a:grpSpLocks/>
              </p:cNvGrpSpPr>
              <p:nvPr/>
            </p:nvGrpSpPr>
            <p:grpSpPr bwMode="auto">
              <a:xfrm>
                <a:off x="0" y="480"/>
                <a:ext cx="3456" cy="3840"/>
                <a:chOff x="0" y="480"/>
                <a:chExt cx="3456" cy="3840"/>
              </a:xfrm>
            </p:grpSpPr>
            <p:pic>
              <p:nvPicPr>
                <p:cNvPr id="18" name="Picture 2" descr="energydepofprodofmoments.png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480"/>
                  <a:ext cx="3456" cy="38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9" name="AutoShape 19"/>
                <p:cNvSpPr>
                  <a:spLocks noChangeArrowheads="1"/>
                </p:cNvSpPr>
                <p:nvPr/>
              </p:nvSpPr>
              <p:spPr bwMode="auto">
                <a:xfrm>
                  <a:off x="1440" y="1353"/>
                  <a:ext cx="96" cy="96"/>
                </a:xfrm>
                <a:prstGeom prst="triangle">
                  <a:avLst>
                    <a:gd name="adj" fmla="val 39583"/>
                  </a:avLst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ja-JP" altLang="en-US"/>
                </a:p>
              </p:txBody>
            </p:sp>
            <p:sp>
              <p:nvSpPr>
                <p:cNvPr id="20" name="AutoShape 20"/>
                <p:cNvSpPr>
                  <a:spLocks noChangeArrowheads="1"/>
                </p:cNvSpPr>
                <p:nvPr/>
              </p:nvSpPr>
              <p:spPr bwMode="auto">
                <a:xfrm>
                  <a:off x="2208" y="1776"/>
                  <a:ext cx="96" cy="96"/>
                </a:xfrm>
                <a:prstGeom prst="triangle">
                  <a:avLst>
                    <a:gd name="adj" fmla="val 39583"/>
                  </a:avLst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ja-JP" altLang="en-US"/>
                </a:p>
              </p:txBody>
            </p:sp>
            <p:sp>
              <p:nvSpPr>
                <p:cNvPr id="21" name="AutoShape 21"/>
                <p:cNvSpPr>
                  <a:spLocks noChangeArrowheads="1"/>
                </p:cNvSpPr>
                <p:nvPr/>
              </p:nvSpPr>
              <p:spPr bwMode="auto">
                <a:xfrm>
                  <a:off x="2448" y="1894"/>
                  <a:ext cx="96" cy="96"/>
                </a:xfrm>
                <a:prstGeom prst="triangle">
                  <a:avLst>
                    <a:gd name="adj" fmla="val 39583"/>
                  </a:avLst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ja-JP" altLang="en-US"/>
                </a:p>
              </p:txBody>
            </p:sp>
            <p:sp>
              <p:nvSpPr>
                <p:cNvPr id="22" name="AutoShape 22"/>
                <p:cNvSpPr>
                  <a:spLocks noChangeArrowheads="1"/>
                </p:cNvSpPr>
                <p:nvPr/>
              </p:nvSpPr>
              <p:spPr bwMode="auto">
                <a:xfrm>
                  <a:off x="2976" y="1824"/>
                  <a:ext cx="96" cy="96"/>
                </a:xfrm>
                <a:prstGeom prst="triangle">
                  <a:avLst>
                    <a:gd name="adj" fmla="val 39583"/>
                  </a:avLst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ja-JP" altLang="en-US"/>
                </a:p>
              </p:txBody>
            </p:sp>
            <p:sp>
              <p:nvSpPr>
                <p:cNvPr id="23" name="AutoShape 23"/>
                <p:cNvSpPr>
                  <a:spLocks noChangeArrowheads="1"/>
                </p:cNvSpPr>
                <p:nvPr/>
              </p:nvSpPr>
              <p:spPr bwMode="auto">
                <a:xfrm>
                  <a:off x="624" y="1728"/>
                  <a:ext cx="96" cy="96"/>
                </a:xfrm>
                <a:prstGeom prst="triangle">
                  <a:avLst>
                    <a:gd name="adj" fmla="val 39583"/>
                  </a:avLst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ja-JP" altLang="en-US"/>
                </a:p>
              </p:txBody>
            </p:sp>
          </p:grpSp>
          <p:sp>
            <p:nvSpPr>
              <p:cNvPr id="16" name="Text Box 24"/>
              <p:cNvSpPr txBox="1">
                <a:spLocks noChangeArrowheads="1"/>
              </p:cNvSpPr>
              <p:nvPr/>
            </p:nvSpPr>
            <p:spPr bwMode="auto">
              <a:xfrm>
                <a:off x="710" y="1659"/>
                <a:ext cx="60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altLang="ja-JP"/>
                  <a:t>UrQMD</a:t>
                </a:r>
              </a:p>
            </p:txBody>
          </p:sp>
        </p:grpSp>
        <p:sp>
          <p:nvSpPr>
            <p:cNvPr id="14" name="テキスト ボックス 13"/>
            <p:cNvSpPr txBox="1"/>
            <p:nvPr/>
          </p:nvSpPr>
          <p:spPr>
            <a:xfrm>
              <a:off x="329674" y="2175247"/>
              <a:ext cx="35942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FF0000"/>
                  </a:solidFill>
                </a:rPr>
                <a:t>Similar result @ PHENIX</a:t>
              </a:r>
              <a:endParaRPr kumimoji="1" lang="ja-JP" altLang="en-US" sz="2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3024155" y="1482874"/>
            <a:ext cx="3861172" cy="1049354"/>
            <a:chOff x="3024155" y="1482874"/>
            <a:chExt cx="3861172" cy="1049354"/>
          </a:xfrm>
        </p:grpSpPr>
        <p:sp>
          <p:nvSpPr>
            <p:cNvPr id="24" name="円/楕円 23"/>
            <p:cNvSpPr/>
            <p:nvPr/>
          </p:nvSpPr>
          <p:spPr>
            <a:xfrm rot="571622">
              <a:off x="3024155" y="1629894"/>
              <a:ext cx="1828643" cy="902334"/>
            </a:xfrm>
            <a:prstGeom prst="ellipse">
              <a:avLst/>
            </a:prstGeom>
            <a:noFill/>
            <a:ln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下矢印 24"/>
            <p:cNvSpPr/>
            <p:nvPr/>
          </p:nvSpPr>
          <p:spPr>
            <a:xfrm>
              <a:off x="3779912" y="1482874"/>
              <a:ext cx="432048" cy="433958"/>
            </a:xfrm>
            <a:prstGeom prst="downArrow">
              <a:avLst/>
            </a:prstGeom>
            <a:solidFill>
              <a:srgbClr val="FFC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4644008" y="1556792"/>
              <a:ext cx="22413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CC3300"/>
                  </a:solidFill>
                </a:rPr>
                <a:t>Suppression??</a:t>
              </a:r>
              <a:endParaRPr kumimoji="1" lang="ja-JP" altLang="en-US" sz="2400" dirty="0">
                <a:solidFill>
                  <a:srgbClr val="CC33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537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3"/>
          <a:stretch/>
        </p:blipFill>
        <p:spPr bwMode="auto">
          <a:xfrm>
            <a:off x="35496" y="908721"/>
            <a:ext cx="5071347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角丸四角形吹き出し 8"/>
          <p:cNvSpPr/>
          <p:nvPr/>
        </p:nvSpPr>
        <p:spPr>
          <a:xfrm>
            <a:off x="5220072" y="1340768"/>
            <a:ext cx="3384376" cy="2376264"/>
          </a:xfrm>
          <a:prstGeom prst="wedgeRoundRectCallout">
            <a:avLst>
              <a:gd name="adj1" fmla="val -57170"/>
              <a:gd name="adj2" fmla="val -2990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452134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/>
          <a:p>
            <a:r>
              <a:rPr lang="en-US" altLang="ja-JP" dirty="0"/>
              <a:t> Charge Fluctuation @ </a:t>
            </a:r>
            <a:r>
              <a:rPr lang="en-US" altLang="ja-JP" dirty="0" smtClean="0"/>
              <a:t>LHC  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932040" y="836712"/>
            <a:ext cx="36874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000" dirty="0" smtClean="0">
                <a:solidFill>
                  <a:srgbClr val="0070C0"/>
                </a:solidFill>
              </a:rPr>
              <a:t>ALICE, PRL110,152301(2013)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64088" y="1412776"/>
            <a:ext cx="1965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accent4">
                    <a:lumMod val="50000"/>
                  </a:schemeClr>
                </a:solidFill>
              </a:rPr>
              <a:t>D-measure</a:t>
            </a:r>
            <a:endParaRPr kumimoji="1" lang="ja-JP" altLang="en-US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752637" y="2886035"/>
            <a:ext cx="28103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kumimoji="1" lang="en-US" altLang="ja-JP" sz="2400" i="1" dirty="0" smtClean="0">
                <a:solidFill>
                  <a:schemeClr val="accent4">
                    <a:lumMod val="50000"/>
                  </a:schemeClr>
                </a:solidFill>
              </a:rPr>
              <a:t>D</a:t>
            </a:r>
            <a:r>
              <a:rPr kumimoji="1" lang="en-US" altLang="ja-JP" sz="2400" dirty="0" smtClean="0">
                <a:solidFill>
                  <a:schemeClr val="accent4">
                    <a:lumMod val="50000"/>
                  </a:schemeClr>
                </a:solidFill>
              </a:rPr>
              <a:t> ~ 3-4 </a:t>
            </a:r>
            <a:r>
              <a:rPr kumimoji="1" lang="en-US" altLang="ja-JP" sz="2400" dirty="0" err="1" smtClean="0">
                <a:solidFill>
                  <a:schemeClr val="accent4">
                    <a:lumMod val="50000"/>
                  </a:schemeClr>
                </a:solidFill>
              </a:rPr>
              <a:t>Hadronic</a:t>
            </a:r>
            <a:endParaRPr kumimoji="1" lang="en-US" altLang="ja-JP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altLang="ja-JP" sz="2400" i="1" dirty="0" smtClean="0">
                <a:solidFill>
                  <a:schemeClr val="accent4">
                    <a:lumMod val="50000"/>
                  </a:schemeClr>
                </a:solidFill>
              </a:rPr>
              <a:t>D</a:t>
            </a:r>
            <a:r>
              <a:rPr lang="en-US" altLang="ja-JP" sz="2400" dirty="0" smtClean="0">
                <a:solidFill>
                  <a:schemeClr val="accent4">
                    <a:lumMod val="50000"/>
                  </a:schemeClr>
                </a:solidFill>
              </a:rPr>
              <a:t> ~ 1    Quark</a:t>
            </a:r>
            <a:endParaRPr kumimoji="1" lang="ja-JP" altLang="en-US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2" name="上矢印 21"/>
          <p:cNvSpPr/>
          <p:nvPr/>
        </p:nvSpPr>
        <p:spPr>
          <a:xfrm rot="19533872">
            <a:off x="4543743" y="2947297"/>
            <a:ext cx="404043" cy="1488243"/>
          </a:xfrm>
          <a:prstGeom prst="upArrow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D = &#10;4\frac{ \langle \delta N_Q^2 \rangle }{ \langle N_Q^+ + N_Q^- \rangle }&#10;\end{align*}&lt;/body&gt;&#10;  &lt;fcolor&gt;FF000000&lt;/fcolor&gt;&#10;  &lt;bcolor&gt;FFFFFFFF&lt;/bcolor&gt;&#10;  &lt;transparent&gt;True&lt;/transparent&gt;&#10;  &lt;resolution&gt;1800&lt;/resolution&gt;&#10;  &lt;imageh&gt;700&lt;/imageh&gt;&#10;  &lt;imagew&gt;1977&lt;/imagew&gt;&#10;  &lt;scale&gt;50&lt;/scale&gt;&#10;  &lt;cursor&gt;9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820" y="1939560"/>
            <a:ext cx="2376264" cy="841368"/>
          </a:xfrm>
          <a:prstGeom prst="rect">
            <a:avLst/>
          </a:prstGeom>
        </p:spPr>
      </p:pic>
      <p:sp>
        <p:nvSpPr>
          <p:cNvPr id="3" name="左中かっこ 2"/>
          <p:cNvSpPr/>
          <p:nvPr/>
        </p:nvSpPr>
        <p:spPr>
          <a:xfrm>
            <a:off x="5538686" y="2958043"/>
            <a:ext cx="213951" cy="68698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角丸四角形 15"/>
          <p:cNvSpPr/>
          <p:nvPr/>
        </p:nvSpPr>
        <p:spPr>
          <a:xfrm>
            <a:off x="4874669" y="4149080"/>
            <a:ext cx="3585763" cy="129614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958946" y="4221087"/>
            <a:ext cx="33025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tx2">
                    <a:lumMod val="75000"/>
                  </a:schemeClr>
                </a:solidFill>
              </a:rPr>
              <a:t>LHC:</a:t>
            </a:r>
          </a:p>
          <a:p>
            <a:r>
              <a:rPr lang="en-US" altLang="ja-JP" sz="2400" dirty="0" smtClean="0">
                <a:solidFill>
                  <a:schemeClr val="tx2">
                    <a:lumMod val="75000"/>
                  </a:schemeClr>
                </a:solidFill>
              </a:rPr>
              <a:t>significant suppression</a:t>
            </a:r>
          </a:p>
          <a:p>
            <a:r>
              <a:rPr kumimoji="1" lang="en-US" altLang="ja-JP" sz="2400" dirty="0" smtClean="0">
                <a:solidFill>
                  <a:schemeClr val="tx2">
                    <a:lumMod val="75000"/>
                  </a:schemeClr>
                </a:solidFill>
              </a:rPr>
              <a:t>from </a:t>
            </a:r>
            <a:r>
              <a:rPr kumimoji="1" lang="en-US" altLang="ja-JP" sz="2400" dirty="0" err="1" smtClean="0">
                <a:solidFill>
                  <a:schemeClr val="tx2">
                    <a:lumMod val="75000"/>
                  </a:schemeClr>
                </a:solidFill>
              </a:rPr>
              <a:t>hadronic</a:t>
            </a:r>
            <a:r>
              <a:rPr kumimoji="1" lang="en-US" altLang="ja-JP" sz="2400" dirty="0" smtClean="0">
                <a:solidFill>
                  <a:schemeClr val="tx2">
                    <a:lumMod val="75000"/>
                  </a:schemeClr>
                </a:solidFill>
              </a:rPr>
              <a:t> value</a:t>
            </a:r>
            <a:endParaRPr kumimoji="1" lang="ja-JP" alt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1187624" y="5715253"/>
            <a:ext cx="7388434" cy="95410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右矢印 17"/>
          <p:cNvSpPr/>
          <p:nvPr/>
        </p:nvSpPr>
        <p:spPr>
          <a:xfrm>
            <a:off x="547262" y="5787261"/>
            <a:ext cx="568354" cy="792087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394583" y="5715253"/>
            <a:ext cx="67778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ＬＨＣ終状態の電荷ゆらぎは、ハドロン化</a:t>
            </a:r>
            <a:endParaRPr kumimoji="1" lang="en-US" altLang="ja-JP" sz="2800" dirty="0" smtClean="0"/>
          </a:p>
          <a:p>
            <a:r>
              <a:rPr kumimoji="1" lang="ja-JP" altLang="en-US" sz="2800" dirty="0" smtClean="0"/>
              <a:t>以前に生成されたものを</a:t>
            </a:r>
            <a:r>
              <a:rPr lang="ja-JP" altLang="en-US" sz="2800" dirty="0"/>
              <a:t>強く</a:t>
            </a:r>
            <a:r>
              <a:rPr kumimoji="1" lang="ja-JP" altLang="en-US" sz="2800" dirty="0" smtClean="0"/>
              <a:t>反映している！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9687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4"/>
          <a:stretch/>
        </p:blipFill>
        <p:spPr bwMode="auto">
          <a:xfrm>
            <a:off x="142251" y="967637"/>
            <a:ext cx="5481301" cy="4270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405647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>
                <a:latin typeface="Symbol" pitchFamily="18" charset="2"/>
              </a:rPr>
              <a:t>Dh</a:t>
            </a:r>
            <a:r>
              <a:rPr lang="en-US" altLang="ja-JP" dirty="0" smtClean="0"/>
              <a:t> Dependence @ ALICE  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676358" y="698793"/>
            <a:ext cx="13165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000" dirty="0" smtClean="0">
                <a:solidFill>
                  <a:srgbClr val="0070C0"/>
                </a:solidFill>
              </a:rPr>
              <a:t>ALICE</a:t>
            </a:r>
          </a:p>
          <a:p>
            <a:pPr algn="r"/>
            <a:r>
              <a:rPr kumimoji="1" lang="en-US" altLang="ja-JP" sz="2000" dirty="0" smtClean="0">
                <a:solidFill>
                  <a:srgbClr val="0070C0"/>
                </a:solidFill>
              </a:rPr>
              <a:t>PRL 2013</a:t>
            </a:r>
          </a:p>
        </p:txBody>
      </p:sp>
      <p:sp>
        <p:nvSpPr>
          <p:cNvPr id="6" name="二等辺三角形 5"/>
          <p:cNvSpPr/>
          <p:nvPr/>
        </p:nvSpPr>
        <p:spPr>
          <a:xfrm flipV="1">
            <a:off x="7017097" y="2423167"/>
            <a:ext cx="533400" cy="1761291"/>
          </a:xfrm>
          <a:prstGeom prst="triangle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矢印コネクタ 6"/>
          <p:cNvCxnSpPr/>
          <p:nvPr/>
        </p:nvCxnSpPr>
        <p:spPr>
          <a:xfrm>
            <a:off x="5721023" y="4151359"/>
            <a:ext cx="330849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 flipV="1">
            <a:off x="7291457" y="2207143"/>
            <a:ext cx="0" cy="24482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 flipV="1">
            <a:off x="6918271" y="2567183"/>
            <a:ext cx="1682402" cy="2032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 flipH="1" flipV="1">
            <a:off x="5955949" y="2550634"/>
            <a:ext cx="1682402" cy="2032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フリーフォーム 10"/>
          <p:cNvSpPr/>
          <p:nvPr/>
        </p:nvSpPr>
        <p:spPr>
          <a:xfrm>
            <a:off x="6068339" y="2542259"/>
            <a:ext cx="2485624" cy="1079309"/>
          </a:xfrm>
          <a:custGeom>
            <a:avLst/>
            <a:gdLst>
              <a:gd name="connsiteX0" fmla="*/ 0 w 2472744"/>
              <a:gd name="connsiteY0" fmla="*/ 0 h 1030889"/>
              <a:gd name="connsiteX1" fmla="*/ 1262130 w 2472744"/>
              <a:gd name="connsiteY1" fmla="*/ 1030310 h 1030889"/>
              <a:gd name="connsiteX2" fmla="*/ 2472744 w 2472744"/>
              <a:gd name="connsiteY2" fmla="*/ 115910 h 1030889"/>
              <a:gd name="connsiteX0" fmla="*/ 0 w 2434108"/>
              <a:gd name="connsiteY0" fmla="*/ 0 h 937518"/>
              <a:gd name="connsiteX1" fmla="*/ 1223494 w 2434108"/>
              <a:gd name="connsiteY1" fmla="*/ 937494 h 937518"/>
              <a:gd name="connsiteX2" fmla="*/ 2434108 w 2434108"/>
              <a:gd name="connsiteY2" fmla="*/ 23094 h 937518"/>
              <a:gd name="connsiteX0" fmla="*/ 0 w 2485624"/>
              <a:gd name="connsiteY0" fmla="*/ 0 h 937499"/>
              <a:gd name="connsiteX1" fmla="*/ 1223494 w 2485624"/>
              <a:gd name="connsiteY1" fmla="*/ 937494 h 937499"/>
              <a:gd name="connsiteX2" fmla="*/ 2485624 w 2485624"/>
              <a:gd name="connsiteY2" fmla="*/ 11492 h 937499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5624" h="972305">
                <a:moveTo>
                  <a:pt x="0" y="0"/>
                </a:moveTo>
                <a:cubicBezTo>
                  <a:pt x="425003" y="505496"/>
                  <a:pt x="822102" y="970385"/>
                  <a:pt x="1236373" y="972300"/>
                </a:cubicBezTo>
                <a:cubicBezTo>
                  <a:pt x="1650644" y="974215"/>
                  <a:pt x="2047742" y="478351"/>
                  <a:pt x="2485624" y="1149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363428" y="1988840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/>
              <a:t>t</a:t>
            </a:r>
            <a:endParaRPr kumimoji="1" lang="ja-JP" altLang="en-US" sz="2400" i="1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769950" y="414222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/>
              <a:t>z</a:t>
            </a:r>
            <a:endParaRPr kumimoji="1" lang="ja-JP" altLang="en-US" sz="2400" i="1" dirty="0"/>
          </a:p>
        </p:txBody>
      </p:sp>
      <p:sp>
        <p:nvSpPr>
          <p:cNvPr id="14" name="フリーフォーム 13"/>
          <p:cNvSpPr/>
          <p:nvPr/>
        </p:nvSpPr>
        <p:spPr>
          <a:xfrm>
            <a:off x="6054175" y="2423167"/>
            <a:ext cx="2485624" cy="839995"/>
          </a:xfrm>
          <a:custGeom>
            <a:avLst/>
            <a:gdLst>
              <a:gd name="connsiteX0" fmla="*/ 0 w 2472744"/>
              <a:gd name="connsiteY0" fmla="*/ 0 h 1030889"/>
              <a:gd name="connsiteX1" fmla="*/ 1262130 w 2472744"/>
              <a:gd name="connsiteY1" fmla="*/ 1030310 h 1030889"/>
              <a:gd name="connsiteX2" fmla="*/ 2472744 w 2472744"/>
              <a:gd name="connsiteY2" fmla="*/ 115910 h 1030889"/>
              <a:gd name="connsiteX0" fmla="*/ 0 w 2434108"/>
              <a:gd name="connsiteY0" fmla="*/ 0 h 937518"/>
              <a:gd name="connsiteX1" fmla="*/ 1223494 w 2434108"/>
              <a:gd name="connsiteY1" fmla="*/ 937494 h 937518"/>
              <a:gd name="connsiteX2" fmla="*/ 2434108 w 2434108"/>
              <a:gd name="connsiteY2" fmla="*/ 23094 h 937518"/>
              <a:gd name="connsiteX0" fmla="*/ 0 w 2485624"/>
              <a:gd name="connsiteY0" fmla="*/ 0 h 937499"/>
              <a:gd name="connsiteX1" fmla="*/ 1223494 w 2485624"/>
              <a:gd name="connsiteY1" fmla="*/ 937494 h 937499"/>
              <a:gd name="connsiteX2" fmla="*/ 2485624 w 2485624"/>
              <a:gd name="connsiteY2" fmla="*/ 11492 h 937499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5624" h="972305">
                <a:moveTo>
                  <a:pt x="0" y="0"/>
                </a:moveTo>
                <a:cubicBezTo>
                  <a:pt x="425003" y="505496"/>
                  <a:pt x="822102" y="970385"/>
                  <a:pt x="1236373" y="972300"/>
                </a:cubicBezTo>
                <a:cubicBezTo>
                  <a:pt x="1650644" y="974215"/>
                  <a:pt x="2047742" y="478351"/>
                  <a:pt x="2485624" y="1149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Text Box 66"/>
          <p:cNvSpPr txBox="1">
            <a:spLocks noChangeArrowheads="1"/>
          </p:cNvSpPr>
          <p:nvPr/>
        </p:nvSpPr>
        <p:spPr bwMode="auto">
          <a:xfrm>
            <a:off x="7020272" y="2351159"/>
            <a:ext cx="5581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i="1" dirty="0" smtClean="0">
                <a:solidFill>
                  <a:srgbClr val="000000"/>
                </a:solidFill>
                <a:latin typeface="Symbol" pitchFamily="18" charset="2"/>
              </a:rPr>
              <a:t>Dh</a:t>
            </a:r>
            <a:endParaRPr lang="en-US" altLang="ja-JP" sz="2400" i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cxnSp>
        <p:nvCxnSpPr>
          <p:cNvPr id="16" name="直線矢印コネクタ 15"/>
          <p:cNvCxnSpPr/>
          <p:nvPr/>
        </p:nvCxnSpPr>
        <p:spPr>
          <a:xfrm flipH="1" flipV="1">
            <a:off x="6588224" y="2843164"/>
            <a:ext cx="208926" cy="4606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H="1" flipV="1">
            <a:off x="6918271" y="2968328"/>
            <a:ext cx="111214" cy="44077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V="1">
            <a:off x="7876246" y="2808518"/>
            <a:ext cx="208926" cy="4606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 flipV="1">
            <a:off x="7577447" y="2990506"/>
            <a:ext cx="111214" cy="44077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/>
          <p:cNvSpPr txBox="1"/>
          <p:nvPr/>
        </p:nvSpPr>
        <p:spPr>
          <a:xfrm>
            <a:off x="1415289" y="5703639"/>
            <a:ext cx="2292615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rapidity window</a:t>
            </a:r>
            <a:endParaRPr kumimoji="1" lang="ja-JP" altLang="en-US" sz="2400" dirty="0"/>
          </a:p>
        </p:txBody>
      </p:sp>
      <p:sp>
        <p:nvSpPr>
          <p:cNvPr id="20" name="下矢印 19"/>
          <p:cNvSpPr/>
          <p:nvPr/>
        </p:nvSpPr>
        <p:spPr>
          <a:xfrm flipV="1">
            <a:off x="2411760" y="5280481"/>
            <a:ext cx="386494" cy="423157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159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880410" cy="584775"/>
          </a:xfrm>
        </p:spPr>
        <p:txBody>
          <a:bodyPr/>
          <a:lstStyle/>
          <a:p>
            <a:r>
              <a:rPr kumimoji="1" lang="en-US" altLang="ja-JP" dirty="0" smtClean="0"/>
              <a:t> Dissipation of a Conserved Charge  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251521" y="1628799"/>
            <a:ext cx="4873474" cy="12241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362836" y="202484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588490" y="1772816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804514" y="202484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1020538" y="1772816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1262936" y="202484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1488590" y="1772816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1704614" y="202484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1920638" y="1772816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2163036" y="202484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2388690" y="1772816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2604714" y="202484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2820738" y="1772816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>
            <a:off x="3063136" y="202484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3288790" y="1772816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3504814" y="202484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3720838" y="1772816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3963236" y="202484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4188890" y="1772816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4404914" y="202484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/>
        </p:nvSpPr>
        <p:spPr>
          <a:xfrm>
            <a:off x="4620938" y="1772816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/>
        </p:nvSpPr>
        <p:spPr>
          <a:xfrm>
            <a:off x="4863336" y="202484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t=0&#10;\end{align*}&lt;/body&gt;&#10;  &lt;fcolor&gt;FF000000&lt;/fcolor&gt;&#10;  &lt;bcolor&gt;FFFFFFFF&lt;/bcolor&gt;&#10;  &lt;transparent&gt;True&lt;/transparent&gt;&#10;  &lt;resolution&gt;1800&lt;/resolution&gt;&#10;  &lt;imageh&gt;172&lt;/imageh&gt;&#10;  &lt;imagew&gt;531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50" y="1268760"/>
            <a:ext cx="781950" cy="253287"/>
          </a:xfrm>
          <a:prstGeom prst="rect">
            <a:avLst/>
          </a:prstGeom>
        </p:spPr>
      </p:pic>
      <p:pic>
        <p:nvPicPr>
          <p:cNvPr id="35" name="TexTeXPicture" descr="&lt;?xml version=&quot;1.0&quot; encoding=&quot;utf-16&quot;?&gt;&#10;&lt;TeXTeX&gt;&#10;  &lt;preamble&gt;\documentclass{jarticle}&#10;\usepackage{amsmath}&#10;\pagestyle{empty}&lt;/preamble&gt;&#10;  &lt;body&gt;\begin{align*} &#10;t\to\infty&#10;\end{align*}&lt;/body&gt;&#10;  &lt;fcolor&gt;FF000000&lt;/fcolor&gt;&#10;  &lt;bcolor&gt;FFFFFFFF&lt;/bcolor&gt;&#10;  &lt;transparent&gt;True&lt;/transparent&gt;&#10;  &lt;resolution&gt;1800&lt;/resolution&gt;&#10;  &lt;imageh&gt;159&lt;/imageh&gt;&#10;  &lt;imagew&gt;706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50" y="3933056"/>
            <a:ext cx="1039655" cy="234143"/>
          </a:xfrm>
          <a:prstGeom prst="rect">
            <a:avLst/>
          </a:prstGeom>
        </p:spPr>
      </p:pic>
      <p:sp>
        <p:nvSpPr>
          <p:cNvPr id="36" name="円/楕円 35"/>
          <p:cNvSpPr/>
          <p:nvPr/>
        </p:nvSpPr>
        <p:spPr>
          <a:xfrm>
            <a:off x="372466" y="2528900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/>
        </p:nvSpPr>
        <p:spPr>
          <a:xfrm>
            <a:off x="598120" y="227687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/>
        </p:nvSpPr>
        <p:spPr>
          <a:xfrm>
            <a:off x="814144" y="2528900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1030168" y="227687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1272566" y="2528900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1498220" y="227687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1714244" y="2528900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1930268" y="227687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>
            <a:off x="2172666" y="2528900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/>
        </p:nvSpPr>
        <p:spPr>
          <a:xfrm>
            <a:off x="2398320" y="227687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>
            <a:off x="2614344" y="2528900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2830368" y="227687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/>
        </p:nvSpPr>
        <p:spPr>
          <a:xfrm>
            <a:off x="3072766" y="2528900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3298420" y="227687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/>
        </p:nvSpPr>
        <p:spPr>
          <a:xfrm>
            <a:off x="3514444" y="2528900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/>
        </p:nvSpPr>
        <p:spPr>
          <a:xfrm>
            <a:off x="3730468" y="227687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/>
        </p:nvSpPr>
        <p:spPr>
          <a:xfrm>
            <a:off x="3972866" y="2528900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円/楕円 52"/>
          <p:cNvSpPr/>
          <p:nvPr/>
        </p:nvSpPr>
        <p:spPr>
          <a:xfrm>
            <a:off x="4198520" y="227687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/>
        </p:nvSpPr>
        <p:spPr>
          <a:xfrm>
            <a:off x="4414544" y="2528900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/>
        </p:nvSpPr>
        <p:spPr>
          <a:xfrm>
            <a:off x="4630568" y="227687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/>
        </p:nvSpPr>
        <p:spPr>
          <a:xfrm>
            <a:off x="4872966" y="2528900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正方形/長方形 56"/>
          <p:cNvSpPr/>
          <p:nvPr/>
        </p:nvSpPr>
        <p:spPr>
          <a:xfrm>
            <a:off x="251520" y="4330359"/>
            <a:ext cx="4873475" cy="12241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/>
          <p:cNvSpPr/>
          <p:nvPr/>
        </p:nvSpPr>
        <p:spPr>
          <a:xfrm>
            <a:off x="362836" y="472640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58"/>
          <p:cNvSpPr/>
          <p:nvPr/>
        </p:nvSpPr>
        <p:spPr>
          <a:xfrm>
            <a:off x="1172926" y="506844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/>
        </p:nvSpPr>
        <p:spPr>
          <a:xfrm>
            <a:off x="418100" y="450990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円/楕円 60"/>
          <p:cNvSpPr/>
          <p:nvPr/>
        </p:nvSpPr>
        <p:spPr>
          <a:xfrm>
            <a:off x="1020538" y="4474376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円/楕円 61"/>
          <p:cNvSpPr/>
          <p:nvPr/>
        </p:nvSpPr>
        <p:spPr>
          <a:xfrm>
            <a:off x="1139650" y="472640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円/楕円 62"/>
          <p:cNvSpPr/>
          <p:nvPr/>
        </p:nvSpPr>
        <p:spPr>
          <a:xfrm>
            <a:off x="1488590" y="4474376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円/楕円 63"/>
          <p:cNvSpPr/>
          <p:nvPr/>
        </p:nvSpPr>
        <p:spPr>
          <a:xfrm>
            <a:off x="1704614" y="472640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円/楕円 64"/>
          <p:cNvSpPr/>
          <p:nvPr/>
        </p:nvSpPr>
        <p:spPr>
          <a:xfrm>
            <a:off x="1920638" y="4474376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円/楕円 65"/>
          <p:cNvSpPr/>
          <p:nvPr/>
        </p:nvSpPr>
        <p:spPr>
          <a:xfrm>
            <a:off x="2298550" y="472640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円/楕円 66"/>
          <p:cNvSpPr/>
          <p:nvPr/>
        </p:nvSpPr>
        <p:spPr>
          <a:xfrm>
            <a:off x="2653772" y="468992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円/楕円 67"/>
          <p:cNvSpPr/>
          <p:nvPr/>
        </p:nvSpPr>
        <p:spPr>
          <a:xfrm>
            <a:off x="2653772" y="490989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円/楕円 68"/>
          <p:cNvSpPr/>
          <p:nvPr/>
        </p:nvSpPr>
        <p:spPr>
          <a:xfrm>
            <a:off x="2568710" y="4384366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円/楕円 69"/>
          <p:cNvSpPr/>
          <p:nvPr/>
        </p:nvSpPr>
        <p:spPr>
          <a:xfrm>
            <a:off x="3063136" y="472640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円/楕円 70"/>
          <p:cNvSpPr/>
          <p:nvPr/>
        </p:nvSpPr>
        <p:spPr>
          <a:xfrm>
            <a:off x="3288790" y="4474376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円/楕円 71"/>
          <p:cNvSpPr/>
          <p:nvPr/>
        </p:nvSpPr>
        <p:spPr>
          <a:xfrm>
            <a:off x="3630828" y="467796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円/楕円 72"/>
          <p:cNvSpPr/>
          <p:nvPr/>
        </p:nvSpPr>
        <p:spPr>
          <a:xfrm>
            <a:off x="3593466" y="4394853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円/楕円 73"/>
          <p:cNvSpPr/>
          <p:nvPr/>
        </p:nvSpPr>
        <p:spPr>
          <a:xfrm>
            <a:off x="3963236" y="472640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円/楕円 74"/>
          <p:cNvSpPr/>
          <p:nvPr/>
        </p:nvSpPr>
        <p:spPr>
          <a:xfrm>
            <a:off x="4188890" y="4474376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円/楕円 75"/>
          <p:cNvSpPr/>
          <p:nvPr/>
        </p:nvSpPr>
        <p:spPr>
          <a:xfrm>
            <a:off x="754730" y="4754409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円/楕円 76"/>
          <p:cNvSpPr/>
          <p:nvPr/>
        </p:nvSpPr>
        <p:spPr>
          <a:xfrm>
            <a:off x="4437960" y="4446763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円/楕円 77"/>
          <p:cNvSpPr/>
          <p:nvPr/>
        </p:nvSpPr>
        <p:spPr>
          <a:xfrm>
            <a:off x="4863336" y="472640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円/楕円 78"/>
          <p:cNvSpPr/>
          <p:nvPr/>
        </p:nvSpPr>
        <p:spPr>
          <a:xfrm>
            <a:off x="418100" y="522942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円/楕円 79"/>
          <p:cNvSpPr/>
          <p:nvPr/>
        </p:nvSpPr>
        <p:spPr>
          <a:xfrm>
            <a:off x="904278" y="497843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円/楕円 80"/>
          <p:cNvSpPr/>
          <p:nvPr/>
        </p:nvSpPr>
        <p:spPr>
          <a:xfrm>
            <a:off x="724134" y="5225413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円/楕円 81"/>
          <p:cNvSpPr/>
          <p:nvPr/>
        </p:nvSpPr>
        <p:spPr>
          <a:xfrm>
            <a:off x="2669560" y="5368319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円/楕円 82"/>
          <p:cNvSpPr/>
          <p:nvPr/>
        </p:nvSpPr>
        <p:spPr>
          <a:xfrm>
            <a:off x="1319670" y="5295607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円/楕円 83"/>
          <p:cNvSpPr/>
          <p:nvPr/>
        </p:nvSpPr>
        <p:spPr>
          <a:xfrm>
            <a:off x="1498220" y="497843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円/楕円 84"/>
          <p:cNvSpPr/>
          <p:nvPr/>
        </p:nvSpPr>
        <p:spPr>
          <a:xfrm>
            <a:off x="1714244" y="5230460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円/楕円 85"/>
          <p:cNvSpPr/>
          <p:nvPr/>
        </p:nvSpPr>
        <p:spPr>
          <a:xfrm>
            <a:off x="1408210" y="4682147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円/楕円 86"/>
          <p:cNvSpPr/>
          <p:nvPr/>
        </p:nvSpPr>
        <p:spPr>
          <a:xfrm>
            <a:off x="2308310" y="5205597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円/楕円 87"/>
          <p:cNvSpPr/>
          <p:nvPr/>
        </p:nvSpPr>
        <p:spPr>
          <a:xfrm>
            <a:off x="2398320" y="497843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円/楕円 88"/>
          <p:cNvSpPr/>
          <p:nvPr/>
        </p:nvSpPr>
        <p:spPr>
          <a:xfrm>
            <a:off x="2020278" y="5029611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円/楕円 89"/>
          <p:cNvSpPr/>
          <p:nvPr/>
        </p:nvSpPr>
        <p:spPr>
          <a:xfrm>
            <a:off x="2892746" y="4395618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円/楕円 90"/>
          <p:cNvSpPr/>
          <p:nvPr/>
        </p:nvSpPr>
        <p:spPr>
          <a:xfrm>
            <a:off x="3198780" y="5230460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円/楕円 91"/>
          <p:cNvSpPr/>
          <p:nvPr/>
        </p:nvSpPr>
        <p:spPr>
          <a:xfrm>
            <a:off x="3298420" y="4878335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円/楕円 92"/>
          <p:cNvSpPr/>
          <p:nvPr/>
        </p:nvSpPr>
        <p:spPr>
          <a:xfrm>
            <a:off x="3627386" y="5230460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円/楕円 93"/>
          <p:cNvSpPr/>
          <p:nvPr/>
        </p:nvSpPr>
        <p:spPr>
          <a:xfrm>
            <a:off x="4224522" y="4849591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円/楕円 94"/>
          <p:cNvSpPr/>
          <p:nvPr/>
        </p:nvSpPr>
        <p:spPr>
          <a:xfrm>
            <a:off x="4239938" y="5295607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円/楕円 95"/>
          <p:cNvSpPr/>
          <p:nvPr/>
        </p:nvSpPr>
        <p:spPr>
          <a:xfrm>
            <a:off x="4783302" y="440667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円/楕円 96"/>
          <p:cNvSpPr/>
          <p:nvPr/>
        </p:nvSpPr>
        <p:spPr>
          <a:xfrm>
            <a:off x="4616870" y="5017448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円/楕円 97"/>
          <p:cNvSpPr/>
          <p:nvPr/>
        </p:nvSpPr>
        <p:spPr>
          <a:xfrm>
            <a:off x="3998414" y="5064167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円/楕円 98"/>
          <p:cNvSpPr/>
          <p:nvPr/>
        </p:nvSpPr>
        <p:spPr>
          <a:xfrm>
            <a:off x="4872966" y="5230460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1" name="直線コネクタ 100"/>
          <p:cNvCxnSpPr/>
          <p:nvPr/>
        </p:nvCxnSpPr>
        <p:spPr>
          <a:xfrm>
            <a:off x="1730988" y="1107371"/>
            <a:ext cx="9630" cy="5034690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2" name="直線コネクタ 101"/>
          <p:cNvCxnSpPr/>
          <p:nvPr/>
        </p:nvCxnSpPr>
        <p:spPr>
          <a:xfrm>
            <a:off x="3243156" y="1124744"/>
            <a:ext cx="4815" cy="5005814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4" name="直線矢印コネクタ 103"/>
          <p:cNvCxnSpPr/>
          <p:nvPr/>
        </p:nvCxnSpPr>
        <p:spPr>
          <a:xfrm>
            <a:off x="1740618" y="5842527"/>
            <a:ext cx="1458162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5" name="TexTeXPicture" descr="&lt;?xml version=&quot;1.0&quot; encoding=&quot;utf-16&quot;?&gt;&#10;&lt;TeXTeX&gt;&#10;  &lt;preamble&gt;\documentclass{jarticle}&#10;\usepackage{amsmath}&#10;\pagestyle{empty}&lt;/preamble&gt;&#10;  &lt;body&gt;\begin{align*} &#10;\Delta x&#10;\end{align*}&lt;/body&gt;&#10;  &lt;fcolor&gt;FF000000&lt;/fcolor&gt;&#10;  &lt;bcolor&gt;FFFFFFFF&lt;/bcolor&gt;&#10;  &lt;transparent&gt;True&lt;/transparent&gt;&#10;  &lt;resolution&gt;1800&lt;/resolution&gt;&#10;  &lt;imageh&gt;180&lt;/imageh&gt;&#10;  &lt;imagew&gt;327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739" y="5995527"/>
            <a:ext cx="490615" cy="270063"/>
          </a:xfrm>
          <a:prstGeom prst="rect">
            <a:avLst/>
          </a:prstGeom>
        </p:spPr>
      </p:pic>
      <p:sp>
        <p:nvSpPr>
          <p:cNvPr id="125" name="正方形/長方形 124"/>
          <p:cNvSpPr/>
          <p:nvPr/>
        </p:nvSpPr>
        <p:spPr>
          <a:xfrm>
            <a:off x="1740618" y="1628799"/>
            <a:ext cx="1502538" cy="1224137"/>
          </a:xfrm>
          <a:prstGeom prst="rect">
            <a:avLst/>
          </a:prstGeom>
          <a:solidFill>
            <a:srgbClr val="3333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正方形/長方形 125"/>
          <p:cNvSpPr/>
          <p:nvPr/>
        </p:nvSpPr>
        <p:spPr>
          <a:xfrm>
            <a:off x="1740618" y="4335843"/>
            <a:ext cx="1502538" cy="1224137"/>
          </a:xfrm>
          <a:prstGeom prst="rect">
            <a:avLst/>
          </a:prstGeom>
          <a:solidFill>
            <a:srgbClr val="3333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7" name="TexTeXPicture" descr="&lt;?xml version=&quot;1.0&quot; encoding=&quot;utf-16&quot;?&gt;&#10;&lt;TeXTeX&gt;&#10;  &lt;preamble&gt;\documentclass{jarticle}&#10;\usepackage{amsmath}&#10;\pagestyle{empty}&lt;/preamble&gt;&#10;  &lt;body&gt;\begin{align*} &#10;N&#10;\end{align*}&lt;/body&gt;&#10;  &lt;fcolor&gt;FF000000&lt;/fcolor&gt;&#10;  &lt;bcolor&gt;FFFFFFFF&lt;/bcolor&gt;&#10;  &lt;transparent&gt;True&lt;/transparent&gt;&#10;  &lt;resolution&gt;1800&lt;/resolution&gt;&#10;  &lt;imageh&gt;170&lt;/imageh&gt;&#10;  &lt;imagew&gt;20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580" y="1329769"/>
            <a:ext cx="221192" cy="179917"/>
          </a:xfrm>
          <a:prstGeom prst="rect">
            <a:avLst/>
          </a:prstGeom>
        </p:spPr>
      </p:pic>
      <p:cxnSp>
        <p:nvCxnSpPr>
          <p:cNvPr id="100" name="直線矢印コネクタ 99"/>
          <p:cNvCxnSpPr/>
          <p:nvPr/>
        </p:nvCxnSpPr>
        <p:spPr>
          <a:xfrm>
            <a:off x="6458173" y="2059774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3" name="直線矢印コネクタ 102"/>
          <p:cNvCxnSpPr/>
          <p:nvPr/>
        </p:nvCxnSpPr>
        <p:spPr>
          <a:xfrm flipV="1">
            <a:off x="6818213" y="1375698"/>
            <a:ext cx="0" cy="9001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6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2 \rangle}{\Delta x}&#10;\end{align*}&lt;/body&gt;&#10;  &lt;fcolor&gt;FF000000&lt;/fcolor&gt;&#10;  &lt;bcolor&gt;FFFFFFFF&lt;/bcolor&gt;&#10;  &lt;transparent&gt;True&lt;/transparent&gt;&#10;  &lt;resolution&gt;1800&lt;/resolution&gt;&#10;  &lt;imageh&gt;548&lt;/imageh&gt;&#10;  &lt;imagew&gt;741&lt;/imagew&gt;&#10;  &lt;scale&gt;50&lt;/scale&gt;&#10;  &lt;cursor&gt;5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124744"/>
            <a:ext cx="784225" cy="579967"/>
          </a:xfrm>
          <a:prstGeom prst="rect">
            <a:avLst/>
          </a:prstGeom>
        </p:spPr>
      </p:pic>
      <p:pic>
        <p:nvPicPr>
          <p:cNvPr id="107" name="TexTeXPicture" descr="&lt;?xml version=&quot;1.0&quot; encoding=&quot;utf-16&quot;?&gt;&#10;&lt;TeXTeX&gt;&#10;  &lt;preamble&gt;\documentclass{jarticle}&#10;\usepackage{amsmath}&#10;\pagestyle{empty}&lt;/preamble&gt;&#10;  &lt;body&gt;\begin{align*} &#10;\Delta x&#10;\end{align*}&lt;/body&gt;&#10;  &lt;fcolor&gt;FF000000&lt;/fcolor&gt;&#10;  &lt;bcolor&gt;FFFFFFFF&lt;/bcolor&gt;&#10;  &lt;transparent&gt;True&lt;/transparent&gt;&#10;  &lt;resolution&gt;1800&lt;/resolution&gt;&#10;  &lt;imageh&gt;180&lt;/imageh&gt;&#10;  &lt;imagew&gt;327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397" y="2180549"/>
            <a:ext cx="346075" cy="190500"/>
          </a:xfrm>
          <a:prstGeom prst="rect">
            <a:avLst/>
          </a:prstGeom>
        </p:spPr>
      </p:pic>
      <p:cxnSp>
        <p:nvCxnSpPr>
          <p:cNvPr id="108" name="直線コネクタ 107"/>
          <p:cNvCxnSpPr/>
          <p:nvPr/>
        </p:nvCxnSpPr>
        <p:spPr>
          <a:xfrm>
            <a:off x="6818213" y="2059774"/>
            <a:ext cx="165618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9" name="下矢印 108"/>
          <p:cNvSpPr/>
          <p:nvPr/>
        </p:nvSpPr>
        <p:spPr>
          <a:xfrm>
            <a:off x="5292080" y="2114854"/>
            <a:ext cx="576064" cy="3076737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0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000000&lt;/fcolor&gt;&#10;  &lt;bcolor&gt;FFFFFFFF&lt;/bcolor&gt;&#10;  &lt;transparent&gt;True&lt;/transparent&gt;&#10;  &lt;resolution&gt;1800&lt;/resolution&gt;&#10;  &lt;imageh&gt;158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895" y="3369752"/>
            <a:ext cx="80433" cy="16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88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880410" cy="584775"/>
          </a:xfrm>
        </p:spPr>
        <p:txBody>
          <a:bodyPr/>
          <a:lstStyle/>
          <a:p>
            <a:r>
              <a:rPr kumimoji="1" lang="en-US" altLang="ja-JP" dirty="0" smtClean="0"/>
              <a:t> Dissipation of a Conserved Charge  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251521" y="1628799"/>
            <a:ext cx="4873474" cy="12241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362836" y="202484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588490" y="1772816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804514" y="202484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1020538" y="1772816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1262936" y="202484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1488590" y="1772816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1704614" y="202484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1920638" y="1772816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2163036" y="202484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2388690" y="1772816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2604714" y="202484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2820738" y="1772816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>
            <a:off x="3063136" y="202484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3288790" y="1772816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3504814" y="202484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3720838" y="1772816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3963236" y="202484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4188890" y="1772816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4404914" y="202484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/>
        </p:nvSpPr>
        <p:spPr>
          <a:xfrm>
            <a:off x="4620938" y="1772816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/>
        </p:nvSpPr>
        <p:spPr>
          <a:xfrm>
            <a:off x="4863336" y="202484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t=0&#10;\end{align*}&lt;/body&gt;&#10;  &lt;fcolor&gt;FF000000&lt;/fcolor&gt;&#10;  &lt;bcolor&gt;FFFFFFFF&lt;/bcolor&gt;&#10;  &lt;transparent&gt;True&lt;/transparent&gt;&#10;  &lt;resolution&gt;1800&lt;/resolution&gt;&#10;  &lt;imageh&gt;172&lt;/imageh&gt;&#10;  &lt;imagew&gt;531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50" y="1268760"/>
            <a:ext cx="781950" cy="253287"/>
          </a:xfrm>
          <a:prstGeom prst="rect">
            <a:avLst/>
          </a:prstGeom>
        </p:spPr>
      </p:pic>
      <p:cxnSp>
        <p:nvCxnSpPr>
          <p:cNvPr id="29" name="直線矢印コネクタ 28"/>
          <p:cNvCxnSpPr/>
          <p:nvPr/>
        </p:nvCxnSpPr>
        <p:spPr>
          <a:xfrm>
            <a:off x="6458173" y="2059774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 flipV="1">
            <a:off x="6818213" y="1375698"/>
            <a:ext cx="0" cy="9001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5" name="TexTeXPicture" descr="&lt;?xml version=&quot;1.0&quot; encoding=&quot;utf-16&quot;?&gt;&#10;&lt;TeXTeX&gt;&#10;  &lt;preamble&gt;\documentclass{jarticle}&#10;\usepackage{amsmath}&#10;\pagestyle{empty}&lt;/preamble&gt;&#10;  &lt;body&gt;\begin{align*} &#10;t\to\infty&#10;\end{align*}&lt;/body&gt;&#10;  &lt;fcolor&gt;FF000000&lt;/fcolor&gt;&#10;  &lt;bcolor&gt;FFFFFFFF&lt;/bcolor&gt;&#10;  &lt;transparent&gt;True&lt;/transparent&gt;&#10;  &lt;resolution&gt;1800&lt;/resolution&gt;&#10;  &lt;imageh&gt;159&lt;/imageh&gt;&#10;  &lt;imagew&gt;706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50" y="3933056"/>
            <a:ext cx="1039655" cy="234143"/>
          </a:xfrm>
          <a:prstGeom prst="rect">
            <a:avLst/>
          </a:prstGeom>
        </p:spPr>
      </p:pic>
      <p:sp>
        <p:nvSpPr>
          <p:cNvPr id="36" name="円/楕円 35"/>
          <p:cNvSpPr/>
          <p:nvPr/>
        </p:nvSpPr>
        <p:spPr>
          <a:xfrm>
            <a:off x="372466" y="2528900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/>
        </p:nvSpPr>
        <p:spPr>
          <a:xfrm>
            <a:off x="598120" y="227687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/>
        </p:nvSpPr>
        <p:spPr>
          <a:xfrm>
            <a:off x="814144" y="2528900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1030168" y="227687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1272566" y="2528900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1498220" y="227687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1714244" y="2528900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1930268" y="227687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>
            <a:off x="2172666" y="2528900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/>
        </p:nvSpPr>
        <p:spPr>
          <a:xfrm>
            <a:off x="2398320" y="227687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>
            <a:off x="2614344" y="2528900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2830368" y="227687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/>
        </p:nvSpPr>
        <p:spPr>
          <a:xfrm>
            <a:off x="3072766" y="2528900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3298420" y="227687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/>
        </p:nvSpPr>
        <p:spPr>
          <a:xfrm>
            <a:off x="3514444" y="2528900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/>
        </p:nvSpPr>
        <p:spPr>
          <a:xfrm>
            <a:off x="3730468" y="227687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/>
        </p:nvSpPr>
        <p:spPr>
          <a:xfrm>
            <a:off x="3972866" y="2528900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円/楕円 52"/>
          <p:cNvSpPr/>
          <p:nvPr/>
        </p:nvSpPr>
        <p:spPr>
          <a:xfrm>
            <a:off x="4198520" y="227687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/>
        </p:nvSpPr>
        <p:spPr>
          <a:xfrm>
            <a:off x="4414544" y="2528900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/>
        </p:nvSpPr>
        <p:spPr>
          <a:xfrm>
            <a:off x="4630568" y="227687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/>
        </p:nvSpPr>
        <p:spPr>
          <a:xfrm>
            <a:off x="4872966" y="2528900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正方形/長方形 56"/>
          <p:cNvSpPr/>
          <p:nvPr/>
        </p:nvSpPr>
        <p:spPr>
          <a:xfrm>
            <a:off x="251520" y="4330359"/>
            <a:ext cx="4873475" cy="12241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/>
          <p:cNvSpPr/>
          <p:nvPr/>
        </p:nvSpPr>
        <p:spPr>
          <a:xfrm>
            <a:off x="362836" y="472640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58"/>
          <p:cNvSpPr/>
          <p:nvPr/>
        </p:nvSpPr>
        <p:spPr>
          <a:xfrm>
            <a:off x="1172926" y="506844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/>
        </p:nvSpPr>
        <p:spPr>
          <a:xfrm>
            <a:off x="418100" y="450990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円/楕円 60"/>
          <p:cNvSpPr/>
          <p:nvPr/>
        </p:nvSpPr>
        <p:spPr>
          <a:xfrm>
            <a:off x="1020538" y="4474376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円/楕円 61"/>
          <p:cNvSpPr/>
          <p:nvPr/>
        </p:nvSpPr>
        <p:spPr>
          <a:xfrm>
            <a:off x="1139650" y="472640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円/楕円 62"/>
          <p:cNvSpPr/>
          <p:nvPr/>
        </p:nvSpPr>
        <p:spPr>
          <a:xfrm>
            <a:off x="1488590" y="4474376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円/楕円 63"/>
          <p:cNvSpPr/>
          <p:nvPr/>
        </p:nvSpPr>
        <p:spPr>
          <a:xfrm>
            <a:off x="1704614" y="472640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円/楕円 64"/>
          <p:cNvSpPr/>
          <p:nvPr/>
        </p:nvSpPr>
        <p:spPr>
          <a:xfrm>
            <a:off x="1920638" y="4474376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円/楕円 65"/>
          <p:cNvSpPr/>
          <p:nvPr/>
        </p:nvSpPr>
        <p:spPr>
          <a:xfrm>
            <a:off x="2298550" y="472640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円/楕円 66"/>
          <p:cNvSpPr/>
          <p:nvPr/>
        </p:nvSpPr>
        <p:spPr>
          <a:xfrm>
            <a:off x="2653772" y="468992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円/楕円 67"/>
          <p:cNvSpPr/>
          <p:nvPr/>
        </p:nvSpPr>
        <p:spPr>
          <a:xfrm>
            <a:off x="2653772" y="490989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円/楕円 68"/>
          <p:cNvSpPr/>
          <p:nvPr/>
        </p:nvSpPr>
        <p:spPr>
          <a:xfrm>
            <a:off x="2568710" y="4384366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円/楕円 69"/>
          <p:cNvSpPr/>
          <p:nvPr/>
        </p:nvSpPr>
        <p:spPr>
          <a:xfrm>
            <a:off x="3063136" y="472640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円/楕円 70"/>
          <p:cNvSpPr/>
          <p:nvPr/>
        </p:nvSpPr>
        <p:spPr>
          <a:xfrm>
            <a:off x="3288790" y="4474376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円/楕円 71"/>
          <p:cNvSpPr/>
          <p:nvPr/>
        </p:nvSpPr>
        <p:spPr>
          <a:xfrm>
            <a:off x="3630828" y="467796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円/楕円 72"/>
          <p:cNvSpPr/>
          <p:nvPr/>
        </p:nvSpPr>
        <p:spPr>
          <a:xfrm>
            <a:off x="3593466" y="4394853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円/楕円 73"/>
          <p:cNvSpPr/>
          <p:nvPr/>
        </p:nvSpPr>
        <p:spPr>
          <a:xfrm>
            <a:off x="3963236" y="472640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円/楕円 74"/>
          <p:cNvSpPr/>
          <p:nvPr/>
        </p:nvSpPr>
        <p:spPr>
          <a:xfrm>
            <a:off x="4188890" y="4474376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円/楕円 75"/>
          <p:cNvSpPr/>
          <p:nvPr/>
        </p:nvSpPr>
        <p:spPr>
          <a:xfrm>
            <a:off x="754730" y="4754409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円/楕円 76"/>
          <p:cNvSpPr/>
          <p:nvPr/>
        </p:nvSpPr>
        <p:spPr>
          <a:xfrm>
            <a:off x="4437960" y="4446763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円/楕円 77"/>
          <p:cNvSpPr/>
          <p:nvPr/>
        </p:nvSpPr>
        <p:spPr>
          <a:xfrm>
            <a:off x="4863336" y="472640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円/楕円 78"/>
          <p:cNvSpPr/>
          <p:nvPr/>
        </p:nvSpPr>
        <p:spPr>
          <a:xfrm>
            <a:off x="418100" y="522942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円/楕円 79"/>
          <p:cNvSpPr/>
          <p:nvPr/>
        </p:nvSpPr>
        <p:spPr>
          <a:xfrm>
            <a:off x="904278" y="497843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円/楕円 80"/>
          <p:cNvSpPr/>
          <p:nvPr/>
        </p:nvSpPr>
        <p:spPr>
          <a:xfrm>
            <a:off x="724134" y="5225413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円/楕円 81"/>
          <p:cNvSpPr/>
          <p:nvPr/>
        </p:nvSpPr>
        <p:spPr>
          <a:xfrm>
            <a:off x="2669560" y="5368319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円/楕円 82"/>
          <p:cNvSpPr/>
          <p:nvPr/>
        </p:nvSpPr>
        <p:spPr>
          <a:xfrm>
            <a:off x="1319670" y="5295607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円/楕円 83"/>
          <p:cNvSpPr/>
          <p:nvPr/>
        </p:nvSpPr>
        <p:spPr>
          <a:xfrm>
            <a:off x="1498220" y="497843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円/楕円 84"/>
          <p:cNvSpPr/>
          <p:nvPr/>
        </p:nvSpPr>
        <p:spPr>
          <a:xfrm>
            <a:off x="1714244" y="5230460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円/楕円 85"/>
          <p:cNvSpPr/>
          <p:nvPr/>
        </p:nvSpPr>
        <p:spPr>
          <a:xfrm>
            <a:off x="1408210" y="4682147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円/楕円 86"/>
          <p:cNvSpPr/>
          <p:nvPr/>
        </p:nvSpPr>
        <p:spPr>
          <a:xfrm>
            <a:off x="2308310" y="5205597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円/楕円 87"/>
          <p:cNvSpPr/>
          <p:nvPr/>
        </p:nvSpPr>
        <p:spPr>
          <a:xfrm>
            <a:off x="2398320" y="497843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円/楕円 88"/>
          <p:cNvSpPr/>
          <p:nvPr/>
        </p:nvSpPr>
        <p:spPr>
          <a:xfrm>
            <a:off x="2020278" y="5029611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円/楕円 89"/>
          <p:cNvSpPr/>
          <p:nvPr/>
        </p:nvSpPr>
        <p:spPr>
          <a:xfrm>
            <a:off x="2892746" y="4395618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円/楕円 90"/>
          <p:cNvSpPr/>
          <p:nvPr/>
        </p:nvSpPr>
        <p:spPr>
          <a:xfrm>
            <a:off x="3198780" y="5230460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円/楕円 91"/>
          <p:cNvSpPr/>
          <p:nvPr/>
        </p:nvSpPr>
        <p:spPr>
          <a:xfrm>
            <a:off x="3298420" y="4878335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円/楕円 92"/>
          <p:cNvSpPr/>
          <p:nvPr/>
        </p:nvSpPr>
        <p:spPr>
          <a:xfrm>
            <a:off x="3627386" y="5230460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円/楕円 93"/>
          <p:cNvSpPr/>
          <p:nvPr/>
        </p:nvSpPr>
        <p:spPr>
          <a:xfrm>
            <a:off x="4224522" y="4849591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円/楕円 94"/>
          <p:cNvSpPr/>
          <p:nvPr/>
        </p:nvSpPr>
        <p:spPr>
          <a:xfrm>
            <a:off x="4239938" y="5295607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円/楕円 95"/>
          <p:cNvSpPr/>
          <p:nvPr/>
        </p:nvSpPr>
        <p:spPr>
          <a:xfrm>
            <a:off x="4783302" y="440667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円/楕円 96"/>
          <p:cNvSpPr/>
          <p:nvPr/>
        </p:nvSpPr>
        <p:spPr>
          <a:xfrm>
            <a:off x="4616870" y="5017448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円/楕円 97"/>
          <p:cNvSpPr/>
          <p:nvPr/>
        </p:nvSpPr>
        <p:spPr>
          <a:xfrm>
            <a:off x="3998414" y="5064167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円/楕円 98"/>
          <p:cNvSpPr/>
          <p:nvPr/>
        </p:nvSpPr>
        <p:spPr>
          <a:xfrm>
            <a:off x="4872966" y="5230460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1" name="直線コネクタ 100"/>
          <p:cNvCxnSpPr/>
          <p:nvPr/>
        </p:nvCxnSpPr>
        <p:spPr>
          <a:xfrm>
            <a:off x="1730988" y="1107371"/>
            <a:ext cx="9630" cy="5034690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2" name="直線コネクタ 101"/>
          <p:cNvCxnSpPr/>
          <p:nvPr/>
        </p:nvCxnSpPr>
        <p:spPr>
          <a:xfrm>
            <a:off x="3243156" y="1124744"/>
            <a:ext cx="4815" cy="5005814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4" name="直線矢印コネクタ 103"/>
          <p:cNvCxnSpPr/>
          <p:nvPr/>
        </p:nvCxnSpPr>
        <p:spPr>
          <a:xfrm>
            <a:off x="1740618" y="5842527"/>
            <a:ext cx="1458162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5" name="TexTeXPicture" descr="&lt;?xml version=&quot;1.0&quot; encoding=&quot;utf-16&quot;?&gt;&#10;&lt;TeXTeX&gt;&#10;  &lt;preamble&gt;\documentclass{jarticle}&#10;\usepackage{amsmath}&#10;\pagestyle{empty}&lt;/preamble&gt;&#10;  &lt;body&gt;\begin{align*} &#10;\Delta x&#10;\end{align*}&lt;/body&gt;&#10;  &lt;fcolor&gt;FF000000&lt;/fcolor&gt;&#10;  &lt;bcolor&gt;FFFFFFFF&lt;/bcolor&gt;&#10;  &lt;transparent&gt;True&lt;/transparent&gt;&#10;  &lt;resolution&gt;1800&lt;/resolution&gt;&#10;  &lt;imageh&gt;180&lt;/imageh&gt;&#10;  &lt;imagew&gt;327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739" y="5995527"/>
            <a:ext cx="490615" cy="270063"/>
          </a:xfrm>
          <a:prstGeom prst="rect">
            <a:avLst/>
          </a:prstGeom>
        </p:spPr>
      </p:pic>
      <p:pic>
        <p:nvPicPr>
          <p:cNvPr id="107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2 \rangle}{\Delta x}&#10;\end{align*}&lt;/body&gt;&#10;  &lt;fcolor&gt;FF000000&lt;/fcolor&gt;&#10;  &lt;bcolor&gt;FFFFFFFF&lt;/bcolor&gt;&#10;  &lt;transparent&gt;True&lt;/transparent&gt;&#10;  &lt;resolution&gt;1800&lt;/resolution&gt;&#10;  &lt;imageh&gt;548&lt;/imageh&gt;&#10;  &lt;imagew&gt;741&lt;/imagew&gt;&#10;  &lt;scale&gt;50&lt;/scale&gt;&#10;  &lt;cursor&gt;5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124744"/>
            <a:ext cx="784225" cy="579967"/>
          </a:xfrm>
          <a:prstGeom prst="rect">
            <a:avLst/>
          </a:prstGeom>
        </p:spPr>
      </p:pic>
      <p:pic>
        <p:nvPicPr>
          <p:cNvPr id="108" name="TexTeXPicture" descr="&lt;?xml version=&quot;1.0&quot; encoding=&quot;utf-16&quot;?&gt;&#10;&lt;TeXTeX&gt;&#10;  &lt;preamble&gt;\documentclass{jarticle}&#10;\usepackage{amsmath}&#10;\pagestyle{empty}&lt;/preamble&gt;&#10;  &lt;body&gt;\begin{align*} &#10;\Delta x&#10;\end{align*}&lt;/body&gt;&#10;  &lt;fcolor&gt;FF000000&lt;/fcolor&gt;&#10;  &lt;bcolor&gt;FFFFFFFF&lt;/bcolor&gt;&#10;  &lt;transparent&gt;True&lt;/transparent&gt;&#10;  &lt;resolution&gt;1800&lt;/resolution&gt;&#10;  &lt;imageh&gt;180&lt;/imageh&gt;&#10;  &lt;imagew&gt;327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397" y="2180549"/>
            <a:ext cx="346075" cy="190500"/>
          </a:xfrm>
          <a:prstGeom prst="rect">
            <a:avLst/>
          </a:prstGeom>
        </p:spPr>
      </p:pic>
      <p:cxnSp>
        <p:nvCxnSpPr>
          <p:cNvPr id="110" name="直線コネクタ 109"/>
          <p:cNvCxnSpPr/>
          <p:nvPr/>
        </p:nvCxnSpPr>
        <p:spPr>
          <a:xfrm>
            <a:off x="6818213" y="2059774"/>
            <a:ext cx="165618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5" name="グループ化 4"/>
          <p:cNvGrpSpPr/>
          <p:nvPr/>
        </p:nvGrpSpPr>
        <p:grpSpPr>
          <a:xfrm>
            <a:off x="5940151" y="5110450"/>
            <a:ext cx="2880321" cy="1335935"/>
            <a:chOff x="5940151" y="5110450"/>
            <a:chExt cx="2880321" cy="1335935"/>
          </a:xfrm>
        </p:grpSpPr>
        <p:cxnSp>
          <p:nvCxnSpPr>
            <p:cNvPr id="111" name="直線矢印コネクタ 110"/>
            <p:cNvCxnSpPr/>
            <p:nvPr/>
          </p:nvCxnSpPr>
          <p:spPr>
            <a:xfrm>
              <a:off x="6458173" y="6135110"/>
              <a:ext cx="223224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直線矢印コネクタ 111"/>
            <p:cNvCxnSpPr/>
            <p:nvPr/>
          </p:nvCxnSpPr>
          <p:spPr>
            <a:xfrm flipV="1">
              <a:off x="6818213" y="5190517"/>
              <a:ext cx="0" cy="116061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113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2 \rangle}{\Delta x}&#10;\end{align*}&lt;/body&gt;&#10;  &lt;fcolor&gt;FF000000&lt;/fcolor&gt;&#10;  &lt;bcolor&gt;FFFFFFFF&lt;/bcolor&gt;&#10;  &lt;transparent&gt;True&lt;/transparent&gt;&#10;  &lt;resolution&gt;1800&lt;/resolution&gt;&#10;  &lt;imageh&gt;548&lt;/imageh&gt;&#10;  &lt;imagew&gt;741&lt;/imagew&gt;&#10;  &lt;scale&gt;50&lt;/scale&gt;&#10;  &lt;cursor&gt;59&lt;/cursor&gt;&#10;&lt;/TeXTeX&gt;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0151" y="5110450"/>
              <a:ext cx="784225" cy="579967"/>
            </a:xfrm>
            <a:prstGeom prst="rect">
              <a:avLst/>
            </a:prstGeom>
          </p:spPr>
        </p:pic>
        <p:pic>
          <p:nvPicPr>
            <p:cNvPr id="114" name="TexTeXPicture" descr="&lt;?xml version=&quot;1.0&quot; encoding=&quot;utf-16&quot;?&gt;&#10;&lt;TeXTeX&gt;&#10;  &lt;preamble&gt;\documentclass{jarticle}&#10;\usepackage{amsmath}&#10;\pagestyle{empty}&lt;/preamble&gt;&#10;  &lt;body&gt;\begin{align*} &#10;\Delta x&#10;\end{align*}&lt;/body&gt;&#10;  &lt;fcolor&gt;FF000000&lt;/fcolor&gt;&#10;  &lt;bcolor&gt;FFFFFFFF&lt;/bcolor&gt;&#10;  &lt;transparent&gt;True&lt;/transparent&gt;&#10;  &lt;resolution&gt;1800&lt;/resolution&gt;&#10;  &lt;imageh&gt;180&lt;/imageh&gt;&#10;  &lt;imagew&gt;327&lt;/imagew&gt;&#10;  &lt;scale&gt;50&lt;/scale&gt;&#10;  &lt;cursor&gt;24&lt;/cursor&gt;&#10;&lt;/TeXTeX&gt;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4397" y="6255885"/>
              <a:ext cx="346075" cy="190500"/>
            </a:xfrm>
            <a:prstGeom prst="rect">
              <a:avLst/>
            </a:prstGeom>
          </p:spPr>
        </p:pic>
        <p:cxnSp>
          <p:nvCxnSpPr>
            <p:cNvPr id="115" name="直線コネクタ 114"/>
            <p:cNvCxnSpPr/>
            <p:nvPr/>
          </p:nvCxnSpPr>
          <p:spPr>
            <a:xfrm>
              <a:off x="6818213" y="5510281"/>
              <a:ext cx="1656184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25" name="正方形/長方形 124"/>
          <p:cNvSpPr/>
          <p:nvPr/>
        </p:nvSpPr>
        <p:spPr>
          <a:xfrm>
            <a:off x="1740618" y="1628799"/>
            <a:ext cx="1502538" cy="1224137"/>
          </a:xfrm>
          <a:prstGeom prst="rect">
            <a:avLst/>
          </a:prstGeom>
          <a:solidFill>
            <a:srgbClr val="3333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正方形/長方形 125"/>
          <p:cNvSpPr/>
          <p:nvPr/>
        </p:nvSpPr>
        <p:spPr>
          <a:xfrm>
            <a:off x="1740618" y="4335843"/>
            <a:ext cx="1502538" cy="1224137"/>
          </a:xfrm>
          <a:prstGeom prst="rect">
            <a:avLst/>
          </a:prstGeom>
          <a:solidFill>
            <a:srgbClr val="3333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7" name="TexTeXPicture" descr="&lt;?xml version=&quot;1.0&quot; encoding=&quot;utf-16&quot;?&gt;&#10;&lt;TeXTeX&gt;&#10;  &lt;preamble&gt;\documentclass{jarticle}&#10;\usepackage{amsmath}&#10;\pagestyle{empty}&lt;/preamble&gt;&#10;  &lt;body&gt;\begin{align*} &#10;N&#10;\end{align*}&lt;/body&gt;&#10;  &lt;fcolor&gt;FF000000&lt;/fcolor&gt;&#10;  &lt;bcolor&gt;FFFFFFFF&lt;/bcolor&gt;&#10;  &lt;transparent&gt;True&lt;/transparent&gt;&#10;  &lt;resolution&gt;1800&lt;/resolution&gt;&#10;  &lt;imageh&gt;170&lt;/imageh&gt;&#10;  &lt;imagew&gt;20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580" y="1329769"/>
            <a:ext cx="221192" cy="179917"/>
          </a:xfrm>
          <a:prstGeom prst="rect">
            <a:avLst/>
          </a:prstGeom>
        </p:spPr>
      </p:pic>
      <p:grpSp>
        <p:nvGrpSpPr>
          <p:cNvPr id="4" name="グループ化 3"/>
          <p:cNvGrpSpPr/>
          <p:nvPr/>
        </p:nvGrpSpPr>
        <p:grpSpPr>
          <a:xfrm>
            <a:off x="5940152" y="2845985"/>
            <a:ext cx="2880320" cy="1401044"/>
            <a:chOff x="5940152" y="2845985"/>
            <a:chExt cx="2880320" cy="1401044"/>
          </a:xfrm>
        </p:grpSpPr>
        <p:cxnSp>
          <p:nvCxnSpPr>
            <p:cNvPr id="119" name="直線矢印コネクタ 118"/>
            <p:cNvCxnSpPr/>
            <p:nvPr/>
          </p:nvCxnSpPr>
          <p:spPr>
            <a:xfrm>
              <a:off x="6458173" y="3935754"/>
              <a:ext cx="223224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直線矢印コネクタ 119"/>
            <p:cNvCxnSpPr/>
            <p:nvPr/>
          </p:nvCxnSpPr>
          <p:spPr>
            <a:xfrm flipV="1">
              <a:off x="6818213" y="2991161"/>
              <a:ext cx="0" cy="116061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122" name="TexTeXPicture" descr="&lt;?xml version=&quot;1.0&quot; encoding=&quot;utf-16&quot;?&gt;&#10;&lt;TeXTeX&gt;&#10;  &lt;preamble&gt;\documentclass{jarticle}&#10;\usepackage{amsmath}&#10;\pagestyle{empty}&lt;/preamble&gt;&#10;  &lt;body&gt;\begin{align*} &#10;\Delta x&#10;\end{align*}&lt;/body&gt;&#10;  &lt;fcolor&gt;FF000000&lt;/fcolor&gt;&#10;  &lt;bcolor&gt;FFFFFFFF&lt;/bcolor&gt;&#10;  &lt;transparent&gt;True&lt;/transparent&gt;&#10;  &lt;resolution&gt;1800&lt;/resolution&gt;&#10;  &lt;imageh&gt;180&lt;/imageh&gt;&#10;  &lt;imagew&gt;327&lt;/imagew&gt;&#10;  &lt;scale&gt;50&lt;/scale&gt;&#10;  &lt;cursor&gt;24&lt;/cursor&gt;&#10;&lt;/TeXTeX&gt;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4397" y="4056529"/>
              <a:ext cx="346075" cy="190500"/>
            </a:xfrm>
            <a:prstGeom prst="rect">
              <a:avLst/>
            </a:prstGeom>
          </p:spPr>
        </p:pic>
        <p:sp>
          <p:nvSpPr>
            <p:cNvPr id="124" name="フリーフォーム 123"/>
            <p:cNvSpPr/>
            <p:nvPr/>
          </p:nvSpPr>
          <p:spPr>
            <a:xfrm>
              <a:off x="6820953" y="3230943"/>
              <a:ext cx="1704441" cy="585216"/>
            </a:xfrm>
            <a:custGeom>
              <a:avLst/>
              <a:gdLst>
                <a:gd name="connsiteX0" fmla="*/ 0 w 1704441"/>
                <a:gd name="connsiteY0" fmla="*/ 0 h 585216"/>
                <a:gd name="connsiteX1" fmla="*/ 402336 w 1704441"/>
                <a:gd name="connsiteY1" fmla="*/ 285293 h 585216"/>
                <a:gd name="connsiteX2" fmla="*/ 1009497 w 1704441"/>
                <a:gd name="connsiteY2" fmla="*/ 504749 h 585216"/>
                <a:gd name="connsiteX3" fmla="*/ 1704441 w 1704441"/>
                <a:gd name="connsiteY3" fmla="*/ 585216 h 585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04441" h="585216">
                  <a:moveTo>
                    <a:pt x="0" y="0"/>
                  </a:moveTo>
                  <a:cubicBezTo>
                    <a:pt x="117043" y="100584"/>
                    <a:pt x="234087" y="201168"/>
                    <a:pt x="402336" y="285293"/>
                  </a:cubicBezTo>
                  <a:cubicBezTo>
                    <a:pt x="570585" y="369418"/>
                    <a:pt x="792480" y="454762"/>
                    <a:pt x="1009497" y="504749"/>
                  </a:cubicBezTo>
                  <a:cubicBezTo>
                    <a:pt x="1226515" y="554736"/>
                    <a:pt x="1465478" y="569976"/>
                    <a:pt x="1704441" y="585216"/>
                  </a:cubicBezTo>
                </a:path>
              </a:pathLst>
            </a:cu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28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2 \rangle}{\Delta x}&#10;\end{align*}&lt;/body&gt;&#10;  &lt;fcolor&gt;FF000000&lt;/fcolor&gt;&#10;  &lt;bcolor&gt;FFFFFFFF&lt;/bcolor&gt;&#10;  &lt;transparent&gt;True&lt;/transparent&gt;&#10;  &lt;resolution&gt;1800&lt;/resolution&gt;&#10;  &lt;imageh&gt;548&lt;/imageh&gt;&#10;  &lt;imagew&gt;741&lt;/imagew&gt;&#10;  &lt;scale&gt;50&lt;/scale&gt;&#10;  &lt;cursor&gt;59&lt;/cursor&gt;&#10;&lt;/TeXTeX&gt;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0152" y="2845985"/>
              <a:ext cx="784225" cy="579967"/>
            </a:xfrm>
            <a:prstGeom prst="rect">
              <a:avLst/>
            </a:prstGeom>
          </p:spPr>
        </p:pic>
      </p:grpSp>
      <p:sp>
        <p:nvSpPr>
          <p:cNvPr id="129" name="下矢印 128"/>
          <p:cNvSpPr/>
          <p:nvPr/>
        </p:nvSpPr>
        <p:spPr>
          <a:xfrm>
            <a:off x="5292080" y="2114854"/>
            <a:ext cx="576064" cy="3076737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2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000000&lt;/fcolor&gt;&#10;  &lt;bcolor&gt;FFFFFFFF&lt;/bcolor&gt;&#10;  &lt;transparent&gt;True&lt;/transparent&gt;&#10;  &lt;resolution&gt;1800&lt;/resolution&gt;&#10;  &lt;imageh&gt;158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895" y="3369752"/>
            <a:ext cx="80433" cy="16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21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490332" cy="584775"/>
          </a:xfrm>
        </p:spPr>
        <p:txBody>
          <a:bodyPr/>
          <a:lstStyle/>
          <a:p>
            <a:r>
              <a:rPr kumimoji="1" lang="en-US" altLang="ja-JP" dirty="0" smtClean="0"/>
              <a:t> Time Evolution in HIC  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251520" y="1628800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FF0000">
                  <a:alpha val="30000"/>
                </a:srgbClr>
              </a:gs>
              <a:gs pos="100000">
                <a:srgbClr val="FA5D06">
                  <a:alpha val="30000"/>
                </a:srgbClr>
              </a:gs>
            </a:gsLst>
            <a:lin ang="27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>
          <a:xfrm>
            <a:off x="2475725" y="235858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3347864" y="227687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3607833" y="223711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1223616" y="223053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4572000" y="202485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1640419" y="169896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1994403" y="169010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960644" y="196711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3203824" y="202111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2027035" y="231288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4788024" y="230458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1701045" y="228453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3715833" y="167967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2608457" y="209686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>
            <a:off x="575544" y="167967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899592" y="173682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2718116" y="172255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4337968" y="233456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3903992" y="203724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3160578" y="170072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4283968" y="175296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/>
        </p:nvSpPr>
        <p:spPr>
          <a:xfrm>
            <a:off x="3955873" y="235104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/>
        </p:nvSpPr>
        <p:spPr>
          <a:xfrm>
            <a:off x="412188" y="235786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/>
          <p:cNvSpPr/>
          <p:nvPr/>
        </p:nvSpPr>
        <p:spPr>
          <a:xfrm>
            <a:off x="2209154" y="196658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/>
        </p:nvSpPr>
        <p:spPr>
          <a:xfrm>
            <a:off x="892728" y="234971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/楕円 28"/>
          <p:cNvSpPr/>
          <p:nvPr/>
        </p:nvSpPr>
        <p:spPr>
          <a:xfrm>
            <a:off x="2879824" y="240219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/>
        </p:nvSpPr>
        <p:spPr>
          <a:xfrm>
            <a:off x="467544" y="192924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/>
        </p:nvSpPr>
        <p:spPr>
          <a:xfrm>
            <a:off x="1694419" y="207511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/>
          <p:cNvSpPr/>
          <p:nvPr/>
        </p:nvSpPr>
        <p:spPr>
          <a:xfrm>
            <a:off x="1259632" y="166481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/>
        </p:nvSpPr>
        <p:spPr>
          <a:xfrm>
            <a:off x="4734024" y="180696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>
            <a:off x="251520" y="3284984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35"/>
          <p:cNvSpPr/>
          <p:nvPr/>
        </p:nvSpPr>
        <p:spPr>
          <a:xfrm>
            <a:off x="4208643" y="386093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/>
        </p:nvSpPr>
        <p:spPr>
          <a:xfrm>
            <a:off x="4734000" y="357326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/>
        </p:nvSpPr>
        <p:spPr>
          <a:xfrm>
            <a:off x="3372808" y="385797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1383817" y="391403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3426808" y="395990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1318673" y="381218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2555422" y="385086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861559" y="343489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>
            <a:off x="4615168" y="351926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/>
        </p:nvSpPr>
        <p:spPr>
          <a:xfrm>
            <a:off x="478902" y="390894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>
            <a:off x="3845277" y="342764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431528" y="380094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/>
        </p:nvSpPr>
        <p:spPr>
          <a:xfrm>
            <a:off x="3480808" y="383375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4319933" y="392161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/>
        </p:nvSpPr>
        <p:spPr>
          <a:xfrm>
            <a:off x="2418648" y="384180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/>
        </p:nvSpPr>
        <p:spPr>
          <a:xfrm>
            <a:off x="863177" y="357459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/>
        </p:nvSpPr>
        <p:spPr>
          <a:xfrm>
            <a:off x="2489618" y="390598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円/楕円 52"/>
          <p:cNvSpPr/>
          <p:nvPr/>
        </p:nvSpPr>
        <p:spPr>
          <a:xfrm>
            <a:off x="2028009" y="353048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/>
        </p:nvSpPr>
        <p:spPr>
          <a:xfrm>
            <a:off x="2979612" y="351168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/>
        </p:nvSpPr>
        <p:spPr>
          <a:xfrm>
            <a:off x="2904386" y="361968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/>
        </p:nvSpPr>
        <p:spPr>
          <a:xfrm>
            <a:off x="3899277" y="356087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円/楕円 56"/>
          <p:cNvSpPr/>
          <p:nvPr/>
        </p:nvSpPr>
        <p:spPr>
          <a:xfrm>
            <a:off x="4721752" y="346526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/>
          <p:cNvSpPr/>
          <p:nvPr/>
        </p:nvSpPr>
        <p:spPr>
          <a:xfrm>
            <a:off x="1275817" y="390636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58"/>
          <p:cNvSpPr/>
          <p:nvPr/>
        </p:nvSpPr>
        <p:spPr>
          <a:xfrm>
            <a:off x="2871757" y="350077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/>
        </p:nvSpPr>
        <p:spPr>
          <a:xfrm>
            <a:off x="369339" y="390492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円/楕円 60"/>
          <p:cNvSpPr/>
          <p:nvPr/>
        </p:nvSpPr>
        <p:spPr>
          <a:xfrm>
            <a:off x="4315792" y="380693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円/楕円 61"/>
          <p:cNvSpPr/>
          <p:nvPr/>
        </p:nvSpPr>
        <p:spPr>
          <a:xfrm>
            <a:off x="1957138" y="347648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円/楕円 62"/>
          <p:cNvSpPr/>
          <p:nvPr/>
        </p:nvSpPr>
        <p:spPr>
          <a:xfrm>
            <a:off x="1970864" y="360730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円/楕円 63"/>
          <p:cNvSpPr/>
          <p:nvPr/>
        </p:nvSpPr>
        <p:spPr>
          <a:xfrm>
            <a:off x="971177" y="352514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円/楕円 64"/>
          <p:cNvSpPr/>
          <p:nvPr/>
        </p:nvSpPr>
        <p:spPr>
          <a:xfrm>
            <a:off x="3774583" y="353564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円/楕円 65"/>
          <p:cNvSpPr/>
          <p:nvPr/>
        </p:nvSpPr>
        <p:spPr>
          <a:xfrm>
            <a:off x="3743944" y="3392896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円/楕円 66"/>
          <p:cNvSpPr/>
          <p:nvPr/>
        </p:nvSpPr>
        <p:spPr>
          <a:xfrm>
            <a:off x="1871736" y="3428936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円/楕円 67"/>
          <p:cNvSpPr/>
          <p:nvPr/>
        </p:nvSpPr>
        <p:spPr>
          <a:xfrm>
            <a:off x="2375792" y="3752936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円/楕円 68"/>
          <p:cNvSpPr/>
          <p:nvPr/>
        </p:nvSpPr>
        <p:spPr>
          <a:xfrm>
            <a:off x="4175992" y="3752936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円/楕円 69"/>
          <p:cNvSpPr/>
          <p:nvPr/>
        </p:nvSpPr>
        <p:spPr>
          <a:xfrm>
            <a:off x="2807840" y="3428936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円/楕円 70"/>
          <p:cNvSpPr/>
          <p:nvPr/>
        </p:nvSpPr>
        <p:spPr>
          <a:xfrm>
            <a:off x="4572000" y="3392896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円/楕円 71"/>
          <p:cNvSpPr/>
          <p:nvPr/>
        </p:nvSpPr>
        <p:spPr>
          <a:xfrm>
            <a:off x="323528" y="3753623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円/楕円 72"/>
          <p:cNvSpPr/>
          <p:nvPr/>
        </p:nvSpPr>
        <p:spPr>
          <a:xfrm>
            <a:off x="3311896" y="3769680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円/楕円 73"/>
          <p:cNvSpPr/>
          <p:nvPr/>
        </p:nvSpPr>
        <p:spPr>
          <a:xfrm>
            <a:off x="1223664" y="3752936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円/楕円 74"/>
          <p:cNvSpPr/>
          <p:nvPr/>
        </p:nvSpPr>
        <p:spPr>
          <a:xfrm>
            <a:off x="791616" y="3392896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7" name="直線コネクタ 76"/>
          <p:cNvCxnSpPr/>
          <p:nvPr/>
        </p:nvCxnSpPr>
        <p:spPr>
          <a:xfrm>
            <a:off x="1740618" y="1730276"/>
            <a:ext cx="0" cy="4579044"/>
          </a:xfrm>
          <a:prstGeom prst="line">
            <a:avLst/>
          </a:prstGeom>
          <a:ln w="9525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直線コネクタ 77"/>
          <p:cNvCxnSpPr/>
          <p:nvPr/>
        </p:nvCxnSpPr>
        <p:spPr>
          <a:xfrm>
            <a:off x="3347864" y="1730276"/>
            <a:ext cx="0" cy="4579044"/>
          </a:xfrm>
          <a:prstGeom prst="line">
            <a:avLst/>
          </a:prstGeom>
          <a:ln w="9525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1" name="正方形/長方形 80"/>
          <p:cNvSpPr/>
          <p:nvPr/>
        </p:nvSpPr>
        <p:spPr>
          <a:xfrm>
            <a:off x="251520" y="5217214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20000"/>
                </a:srgbClr>
              </a:gs>
              <a:gs pos="100000">
                <a:srgbClr val="00B0F0">
                  <a:alpha val="2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6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2 \rangle}{\Delta \eta}&#10;\end{align*}&lt;/body&gt;&#10;  &lt;fcolor&gt;FF000000&lt;/fcolor&gt;&#10;  &lt;bcolor&gt;FFFFFFFF&lt;/bcolor&gt;&#10;  &lt;transparent&gt;True&lt;/transparent&gt;&#10;  &lt;resolution&gt;1800&lt;/resolution&gt;&#10;  &lt;imageh&gt;600&lt;/imageh&gt;&#10;  &lt;imagew&gt;741&lt;/imagew&gt;&#10;  &lt;scale&gt;50&lt;/scale&gt;&#10;  &lt;cursor&gt;61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031" y="692696"/>
            <a:ext cx="784225" cy="635000"/>
          </a:xfrm>
          <a:prstGeom prst="rect">
            <a:avLst/>
          </a:prstGeom>
        </p:spPr>
      </p:pic>
      <p:sp>
        <p:nvSpPr>
          <p:cNvPr id="76" name="テキスト ボックス 75"/>
          <p:cNvSpPr txBox="1"/>
          <p:nvPr/>
        </p:nvSpPr>
        <p:spPr>
          <a:xfrm>
            <a:off x="251371" y="1196752"/>
            <a:ext cx="3060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Quark-Gluon Plasma</a:t>
            </a:r>
            <a:endParaRPr kumimoji="1" lang="ja-JP" altLang="en-US" sz="2400" dirty="0"/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251371" y="2859223"/>
            <a:ext cx="2087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Hadronization</a:t>
            </a:r>
            <a:endParaRPr kumimoji="1" lang="ja-JP" altLang="en-US" sz="2400" dirty="0"/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251520" y="4779494"/>
            <a:ext cx="1571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Freezeout</a:t>
            </a:r>
            <a:endParaRPr kumimoji="1" lang="ja-JP" altLang="en-US" sz="2400" dirty="0"/>
          </a:p>
        </p:txBody>
      </p:sp>
      <p:pic>
        <p:nvPicPr>
          <p:cNvPr id="91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739" y="6177263"/>
            <a:ext cx="480113" cy="348081"/>
          </a:xfrm>
          <a:prstGeom prst="rect">
            <a:avLst/>
          </a:prstGeom>
        </p:spPr>
      </p:pic>
      <p:cxnSp>
        <p:nvCxnSpPr>
          <p:cNvPr id="98" name="直線矢印コネクタ 97"/>
          <p:cNvCxnSpPr/>
          <p:nvPr/>
        </p:nvCxnSpPr>
        <p:spPr>
          <a:xfrm>
            <a:off x="6193825" y="2298068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9" name="直線矢印コネクタ 98"/>
          <p:cNvCxnSpPr/>
          <p:nvPr/>
        </p:nvCxnSpPr>
        <p:spPr>
          <a:xfrm flipV="1">
            <a:off x="6553865" y="1412776"/>
            <a:ext cx="0" cy="11013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0" name="直線コネクタ 99"/>
          <p:cNvCxnSpPr/>
          <p:nvPr/>
        </p:nvCxnSpPr>
        <p:spPr>
          <a:xfrm>
            <a:off x="6567830" y="2083963"/>
            <a:ext cx="165618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1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89" y="2196553"/>
            <a:ext cx="338667" cy="245533"/>
          </a:xfrm>
          <a:prstGeom prst="rect">
            <a:avLst/>
          </a:prstGeom>
        </p:spPr>
      </p:pic>
      <p:sp>
        <p:nvSpPr>
          <p:cNvPr id="102" name="フリーフォーム 101"/>
          <p:cNvSpPr/>
          <p:nvPr/>
        </p:nvSpPr>
        <p:spPr>
          <a:xfrm>
            <a:off x="6558838" y="5318111"/>
            <a:ext cx="1704441" cy="413948"/>
          </a:xfrm>
          <a:custGeom>
            <a:avLst/>
            <a:gdLst>
              <a:gd name="connsiteX0" fmla="*/ 0 w 1704441"/>
              <a:gd name="connsiteY0" fmla="*/ 0 h 585216"/>
              <a:gd name="connsiteX1" fmla="*/ 402336 w 1704441"/>
              <a:gd name="connsiteY1" fmla="*/ 285293 h 585216"/>
              <a:gd name="connsiteX2" fmla="*/ 1009497 w 1704441"/>
              <a:gd name="connsiteY2" fmla="*/ 504749 h 585216"/>
              <a:gd name="connsiteX3" fmla="*/ 1704441 w 1704441"/>
              <a:gd name="connsiteY3" fmla="*/ 585216 h 585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4441" h="585216">
                <a:moveTo>
                  <a:pt x="0" y="0"/>
                </a:moveTo>
                <a:cubicBezTo>
                  <a:pt x="117043" y="100584"/>
                  <a:pt x="234087" y="201168"/>
                  <a:pt x="402336" y="285293"/>
                </a:cubicBezTo>
                <a:cubicBezTo>
                  <a:pt x="570585" y="369418"/>
                  <a:pt x="792480" y="454762"/>
                  <a:pt x="1009497" y="504749"/>
                </a:cubicBezTo>
                <a:cubicBezTo>
                  <a:pt x="1226515" y="554736"/>
                  <a:pt x="1465478" y="569976"/>
                  <a:pt x="1704441" y="585216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5" name="TexTeXPicture" descr="&lt;?xml version=&quot;1.0&quot; encoding=&quot;utf-16&quot;?&gt;&#10;&lt;TeXTeX&gt;&#10;  &lt;preamble&gt;\documentclass{jarticle}&#10;\usepackage{amsmath}&#10;\pagestyle{empty}&lt;/preamble&gt;&#10;  &lt;body&gt;\begin{align*} &#10;\chi_{\rm QGP}&#10;\end{align*}&lt;/body&gt;&#10;  &lt;fcolor&gt;FF000000&lt;/fcolor&gt;&#10;  &lt;bcolor&gt;FFFFFFFF&lt;/bcolor&gt;&#10;  &lt;transparent&gt;True&lt;/transparent&gt;&#10;  &lt;resolution&gt;1800&lt;/resolution&gt;&#10;  &lt;imageh&gt;182&lt;/imageh&gt;&#10;  &lt;imagew&gt;577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938030"/>
            <a:ext cx="829737" cy="261720"/>
          </a:xfrm>
          <a:prstGeom prst="rect">
            <a:avLst/>
          </a:prstGeom>
        </p:spPr>
      </p:pic>
      <p:pic>
        <p:nvPicPr>
          <p:cNvPr id="107" name="TexTeXPicture" descr="&lt;?xml version=&quot;1.0&quot; encoding=&quot;utf-16&quot;?&gt;&#10;&lt;TeXTeX&gt;&#10;  &lt;preamble&gt;\documentclass{jarticle}&#10;\usepackage{amsmath}&#10;\pagestyle{empty}&lt;/preamble&gt;&#10;  &lt;body&gt;\begin{align*} &#10;\chi_{\rm HAD}&#10;\end{align*}&lt;/body&gt;&#10;  &lt;fcolor&gt;FF000000&lt;/fcolor&gt;&#10;  &lt;bcolor&gt;FFFFFFFF&lt;/bcolor&gt;&#10;  &lt;transparent&gt;True&lt;/transparent&gt;&#10;  &lt;resolution&gt;1800&lt;/resolution&gt;&#10;  &lt;imageh&gt;160&lt;/imageh&gt;&#10;  &lt;imagew&gt;580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541984"/>
            <a:ext cx="834051" cy="230084"/>
          </a:xfrm>
          <a:prstGeom prst="rect">
            <a:avLst/>
          </a:prstGeom>
        </p:spPr>
      </p:pic>
      <p:cxnSp>
        <p:nvCxnSpPr>
          <p:cNvPr id="109" name="直線コネクタ 108"/>
          <p:cNvCxnSpPr/>
          <p:nvPr/>
        </p:nvCxnSpPr>
        <p:spPr>
          <a:xfrm flipV="1">
            <a:off x="6567830" y="2073742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コネクタ 109"/>
          <p:cNvCxnSpPr/>
          <p:nvPr/>
        </p:nvCxnSpPr>
        <p:spPr>
          <a:xfrm flipV="1">
            <a:off x="6553865" y="1649998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線矢印コネクタ 117"/>
          <p:cNvCxnSpPr/>
          <p:nvPr/>
        </p:nvCxnSpPr>
        <p:spPr>
          <a:xfrm>
            <a:off x="6193825" y="4077070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9" name="直線矢印コネクタ 118"/>
          <p:cNvCxnSpPr/>
          <p:nvPr/>
        </p:nvCxnSpPr>
        <p:spPr>
          <a:xfrm flipV="1">
            <a:off x="6553865" y="3191778"/>
            <a:ext cx="0" cy="11013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0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89" y="3975555"/>
            <a:ext cx="338667" cy="245533"/>
          </a:xfrm>
          <a:prstGeom prst="rect">
            <a:avLst/>
          </a:prstGeom>
        </p:spPr>
      </p:pic>
      <p:pic>
        <p:nvPicPr>
          <p:cNvPr id="121" name="TexTeXPicture" descr="&lt;?xml version=&quot;1.0&quot; encoding=&quot;utf-16&quot;?&gt;&#10;&lt;TeXTeX&gt;&#10;  &lt;preamble&gt;\documentclass{jarticle}&#10;\usepackage{amsmath}&#10;\pagestyle{empty}&lt;/preamble&gt;&#10;  &lt;body&gt;\begin{align*} &#10;\chi_{\rm QGP}&#10;\end{align*}&lt;/body&gt;&#10;  &lt;fcolor&gt;FF000000&lt;/fcolor&gt;&#10;  &lt;bcolor&gt;FFFFFFFF&lt;/bcolor&gt;&#10;  &lt;transparent&gt;True&lt;/transparent&gt;&#10;  &lt;resolution&gt;1800&lt;/resolution&gt;&#10;  &lt;imageh&gt;182&lt;/imageh&gt;&#10;  &lt;imagew&gt;577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717032"/>
            <a:ext cx="829737" cy="261720"/>
          </a:xfrm>
          <a:prstGeom prst="rect">
            <a:avLst/>
          </a:prstGeom>
        </p:spPr>
      </p:pic>
      <p:pic>
        <p:nvPicPr>
          <p:cNvPr id="122" name="TexTeXPicture" descr="&lt;?xml version=&quot;1.0&quot; encoding=&quot;utf-16&quot;?&gt;&#10;&lt;TeXTeX&gt;&#10;  &lt;preamble&gt;\documentclass{jarticle}&#10;\usepackage{amsmath}&#10;\pagestyle{empty}&lt;/preamble&gt;&#10;  &lt;body&gt;\begin{align*} &#10;\chi_{\rm HAD}&#10;\end{align*}&lt;/body&gt;&#10;  &lt;fcolor&gt;FF000000&lt;/fcolor&gt;&#10;  &lt;bcolor&gt;FFFFFFFF&lt;/bcolor&gt;&#10;  &lt;transparent&gt;True&lt;/transparent&gt;&#10;  &lt;resolution&gt;1800&lt;/resolution&gt;&#10;  &lt;imageh&gt;160&lt;/imageh&gt;&#10;  &lt;imagew&gt;580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320986"/>
            <a:ext cx="834051" cy="230084"/>
          </a:xfrm>
          <a:prstGeom prst="rect">
            <a:avLst/>
          </a:prstGeom>
        </p:spPr>
      </p:pic>
      <p:cxnSp>
        <p:nvCxnSpPr>
          <p:cNvPr id="123" name="直線コネクタ 122"/>
          <p:cNvCxnSpPr/>
          <p:nvPr/>
        </p:nvCxnSpPr>
        <p:spPr>
          <a:xfrm flipV="1">
            <a:off x="6567830" y="3852744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線コネクタ 123"/>
          <p:cNvCxnSpPr/>
          <p:nvPr/>
        </p:nvCxnSpPr>
        <p:spPr>
          <a:xfrm flipV="1">
            <a:off x="6553865" y="3429000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線矢印コネクタ 124"/>
          <p:cNvCxnSpPr/>
          <p:nvPr/>
        </p:nvCxnSpPr>
        <p:spPr>
          <a:xfrm>
            <a:off x="6193825" y="5961237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6" name="直線矢印コネクタ 125"/>
          <p:cNvCxnSpPr/>
          <p:nvPr/>
        </p:nvCxnSpPr>
        <p:spPr>
          <a:xfrm flipV="1">
            <a:off x="6553865" y="5075945"/>
            <a:ext cx="0" cy="11013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7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89" y="5859722"/>
            <a:ext cx="338667" cy="245533"/>
          </a:xfrm>
          <a:prstGeom prst="rect">
            <a:avLst/>
          </a:prstGeom>
        </p:spPr>
      </p:pic>
      <p:pic>
        <p:nvPicPr>
          <p:cNvPr id="128" name="TexTeXPicture" descr="&lt;?xml version=&quot;1.0&quot; encoding=&quot;utf-16&quot;?&gt;&#10;&lt;TeXTeX&gt;&#10;  &lt;preamble&gt;\documentclass{jarticle}&#10;\usepackage{amsmath}&#10;\pagestyle{empty}&lt;/preamble&gt;&#10;  &lt;body&gt;\begin{align*} &#10;\chi_{\rm QGP}&#10;\end{align*}&lt;/body&gt;&#10;  &lt;fcolor&gt;FF000000&lt;/fcolor&gt;&#10;  &lt;bcolor&gt;FFFFFFFF&lt;/bcolor&gt;&#10;  &lt;transparent&gt;True&lt;/transparent&gt;&#10;  &lt;resolution&gt;1800&lt;/resolution&gt;&#10;  &lt;imageh&gt;182&lt;/imageh&gt;&#10;  &lt;imagew&gt;577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601199"/>
            <a:ext cx="829737" cy="261720"/>
          </a:xfrm>
          <a:prstGeom prst="rect">
            <a:avLst/>
          </a:prstGeom>
        </p:spPr>
      </p:pic>
      <p:pic>
        <p:nvPicPr>
          <p:cNvPr id="129" name="TexTeXPicture" descr="&lt;?xml version=&quot;1.0&quot; encoding=&quot;utf-16&quot;?&gt;&#10;&lt;TeXTeX&gt;&#10;  &lt;preamble&gt;\documentclass{jarticle}&#10;\usepackage{amsmath}&#10;\pagestyle{empty}&lt;/preamble&gt;&#10;  &lt;body&gt;\begin{align*} &#10;\chi_{\rm HAD}&#10;\end{align*}&lt;/body&gt;&#10;  &lt;fcolor&gt;FF000000&lt;/fcolor&gt;&#10;  &lt;bcolor&gt;FFFFFFFF&lt;/bcolor&gt;&#10;  &lt;transparent&gt;True&lt;/transparent&gt;&#10;  &lt;resolution&gt;1800&lt;/resolution&gt;&#10;  &lt;imageh&gt;160&lt;/imageh&gt;&#10;  &lt;imagew&gt;580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205153"/>
            <a:ext cx="834051" cy="230084"/>
          </a:xfrm>
          <a:prstGeom prst="rect">
            <a:avLst/>
          </a:prstGeom>
        </p:spPr>
      </p:pic>
      <p:cxnSp>
        <p:nvCxnSpPr>
          <p:cNvPr id="130" name="直線コネクタ 129"/>
          <p:cNvCxnSpPr/>
          <p:nvPr/>
        </p:nvCxnSpPr>
        <p:spPr>
          <a:xfrm flipV="1">
            <a:off x="6567830" y="5736911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線コネクタ 130"/>
          <p:cNvCxnSpPr/>
          <p:nvPr/>
        </p:nvCxnSpPr>
        <p:spPr>
          <a:xfrm flipV="1">
            <a:off x="6553865" y="5313167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線コネクタ 134"/>
          <p:cNvCxnSpPr/>
          <p:nvPr/>
        </p:nvCxnSpPr>
        <p:spPr>
          <a:xfrm>
            <a:off x="6588224" y="3861048"/>
            <a:ext cx="165618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6" name="下矢印 135"/>
          <p:cNvSpPr/>
          <p:nvPr/>
        </p:nvSpPr>
        <p:spPr>
          <a:xfrm>
            <a:off x="4445992" y="4142689"/>
            <a:ext cx="702072" cy="798479"/>
          </a:xfrm>
          <a:prstGeom prst="downArrow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alpha val="8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円/楕円 136"/>
          <p:cNvSpPr/>
          <p:nvPr/>
        </p:nvSpPr>
        <p:spPr>
          <a:xfrm>
            <a:off x="4145019" y="589038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円/楕円 137"/>
          <p:cNvSpPr/>
          <p:nvPr/>
        </p:nvSpPr>
        <p:spPr>
          <a:xfrm>
            <a:off x="4725812" y="551154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円/楕円 138"/>
          <p:cNvSpPr/>
          <p:nvPr/>
        </p:nvSpPr>
        <p:spPr>
          <a:xfrm>
            <a:off x="3081973" y="570750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円/楕円 139"/>
          <p:cNvSpPr/>
          <p:nvPr/>
        </p:nvSpPr>
        <p:spPr>
          <a:xfrm>
            <a:off x="1536217" y="549227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円/楕円 140"/>
          <p:cNvSpPr/>
          <p:nvPr/>
        </p:nvSpPr>
        <p:spPr>
          <a:xfrm>
            <a:off x="3135973" y="580942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円/楕円 141"/>
          <p:cNvSpPr/>
          <p:nvPr/>
        </p:nvSpPr>
        <p:spPr>
          <a:xfrm>
            <a:off x="1471073" y="539042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円/楕円 142"/>
          <p:cNvSpPr/>
          <p:nvPr/>
        </p:nvSpPr>
        <p:spPr>
          <a:xfrm>
            <a:off x="2455758" y="541109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円/楕円 143"/>
          <p:cNvSpPr/>
          <p:nvPr/>
        </p:nvSpPr>
        <p:spPr>
          <a:xfrm>
            <a:off x="789551" y="544518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円/楕円 144"/>
          <p:cNvSpPr/>
          <p:nvPr/>
        </p:nvSpPr>
        <p:spPr>
          <a:xfrm>
            <a:off x="4606980" y="545754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円/楕円 145"/>
          <p:cNvSpPr/>
          <p:nvPr/>
        </p:nvSpPr>
        <p:spPr>
          <a:xfrm>
            <a:off x="550910" y="588312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円/楕円 146"/>
          <p:cNvSpPr/>
          <p:nvPr/>
        </p:nvSpPr>
        <p:spPr>
          <a:xfrm>
            <a:off x="3709645" y="549193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円/楕円 147"/>
          <p:cNvSpPr/>
          <p:nvPr/>
        </p:nvSpPr>
        <p:spPr>
          <a:xfrm>
            <a:off x="503536" y="577512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円/楕円 148"/>
          <p:cNvSpPr/>
          <p:nvPr/>
        </p:nvSpPr>
        <p:spPr>
          <a:xfrm>
            <a:off x="3189973" y="568328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円/楕円 149"/>
          <p:cNvSpPr/>
          <p:nvPr/>
        </p:nvSpPr>
        <p:spPr>
          <a:xfrm>
            <a:off x="4256309" y="595106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円/楕円 150"/>
          <p:cNvSpPr/>
          <p:nvPr/>
        </p:nvSpPr>
        <p:spPr>
          <a:xfrm>
            <a:off x="2318984" y="540203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円/楕円 151"/>
          <p:cNvSpPr/>
          <p:nvPr/>
        </p:nvSpPr>
        <p:spPr>
          <a:xfrm>
            <a:off x="791169" y="558488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円/楕円 152"/>
          <p:cNvSpPr/>
          <p:nvPr/>
        </p:nvSpPr>
        <p:spPr>
          <a:xfrm>
            <a:off x="2389954" y="546621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円/楕円 153"/>
          <p:cNvSpPr/>
          <p:nvPr/>
        </p:nvSpPr>
        <p:spPr>
          <a:xfrm>
            <a:off x="2108401" y="586476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円/楕円 154"/>
          <p:cNvSpPr/>
          <p:nvPr/>
        </p:nvSpPr>
        <p:spPr>
          <a:xfrm>
            <a:off x="2627956" y="584597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円/楕円 155"/>
          <p:cNvSpPr/>
          <p:nvPr/>
        </p:nvSpPr>
        <p:spPr>
          <a:xfrm>
            <a:off x="2552730" y="595397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円/楕円 156"/>
          <p:cNvSpPr/>
          <p:nvPr/>
        </p:nvSpPr>
        <p:spPr>
          <a:xfrm>
            <a:off x="3763645" y="562516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円/楕円 157"/>
          <p:cNvSpPr/>
          <p:nvPr/>
        </p:nvSpPr>
        <p:spPr>
          <a:xfrm>
            <a:off x="4713564" y="540354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円/楕円 158"/>
          <p:cNvSpPr/>
          <p:nvPr/>
        </p:nvSpPr>
        <p:spPr>
          <a:xfrm>
            <a:off x="1428217" y="548460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円/楕円 159"/>
          <p:cNvSpPr/>
          <p:nvPr/>
        </p:nvSpPr>
        <p:spPr>
          <a:xfrm>
            <a:off x="2520101" y="583505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円/楕円 160"/>
          <p:cNvSpPr/>
          <p:nvPr/>
        </p:nvSpPr>
        <p:spPr>
          <a:xfrm>
            <a:off x="441347" y="587911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円/楕円 161"/>
          <p:cNvSpPr/>
          <p:nvPr/>
        </p:nvSpPr>
        <p:spPr>
          <a:xfrm>
            <a:off x="4252168" y="583638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円/楕円 162"/>
          <p:cNvSpPr/>
          <p:nvPr/>
        </p:nvSpPr>
        <p:spPr>
          <a:xfrm>
            <a:off x="2037530" y="581076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円/楕円 163"/>
          <p:cNvSpPr/>
          <p:nvPr/>
        </p:nvSpPr>
        <p:spPr>
          <a:xfrm>
            <a:off x="2051256" y="594158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円/楕円 164"/>
          <p:cNvSpPr/>
          <p:nvPr/>
        </p:nvSpPr>
        <p:spPr>
          <a:xfrm>
            <a:off x="899169" y="553543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円/楕円 165"/>
          <p:cNvSpPr/>
          <p:nvPr/>
        </p:nvSpPr>
        <p:spPr>
          <a:xfrm>
            <a:off x="3638951" y="559993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円/楕円 166"/>
          <p:cNvSpPr/>
          <p:nvPr/>
        </p:nvSpPr>
        <p:spPr>
          <a:xfrm>
            <a:off x="3608312" y="5457183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円/楕円 167"/>
          <p:cNvSpPr/>
          <p:nvPr/>
        </p:nvSpPr>
        <p:spPr>
          <a:xfrm>
            <a:off x="1952128" y="576322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円/楕円 168"/>
          <p:cNvSpPr/>
          <p:nvPr/>
        </p:nvSpPr>
        <p:spPr>
          <a:xfrm>
            <a:off x="2276128" y="5313167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円/楕円 169"/>
          <p:cNvSpPr/>
          <p:nvPr/>
        </p:nvSpPr>
        <p:spPr>
          <a:xfrm>
            <a:off x="4112368" y="578238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円/楕円 170"/>
          <p:cNvSpPr/>
          <p:nvPr/>
        </p:nvSpPr>
        <p:spPr>
          <a:xfrm>
            <a:off x="2456184" y="5763223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円/楕円 171"/>
          <p:cNvSpPr/>
          <p:nvPr/>
        </p:nvSpPr>
        <p:spPr>
          <a:xfrm>
            <a:off x="4563812" y="5331175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円/楕円 172"/>
          <p:cNvSpPr/>
          <p:nvPr/>
        </p:nvSpPr>
        <p:spPr>
          <a:xfrm>
            <a:off x="395536" y="5727806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円/楕円 173"/>
          <p:cNvSpPr/>
          <p:nvPr/>
        </p:nvSpPr>
        <p:spPr>
          <a:xfrm>
            <a:off x="3021061" y="5619207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円/楕円 174"/>
          <p:cNvSpPr/>
          <p:nvPr/>
        </p:nvSpPr>
        <p:spPr>
          <a:xfrm>
            <a:off x="1376064" y="5331175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円/楕円 175"/>
          <p:cNvSpPr/>
          <p:nvPr/>
        </p:nvSpPr>
        <p:spPr>
          <a:xfrm>
            <a:off x="719608" y="540318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下矢印 177"/>
          <p:cNvSpPr/>
          <p:nvPr/>
        </p:nvSpPr>
        <p:spPr>
          <a:xfrm>
            <a:off x="4427984" y="2456895"/>
            <a:ext cx="702072" cy="540057"/>
          </a:xfrm>
          <a:prstGeom prst="downArrow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alpha val="8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44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4"/>
          <a:stretch/>
        </p:blipFill>
        <p:spPr bwMode="auto">
          <a:xfrm>
            <a:off x="142251" y="967637"/>
            <a:ext cx="5481301" cy="4270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405647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>
                <a:latin typeface="Symbol" pitchFamily="18" charset="2"/>
              </a:rPr>
              <a:t>Dh</a:t>
            </a:r>
            <a:r>
              <a:rPr lang="en-US" altLang="ja-JP" dirty="0" smtClean="0"/>
              <a:t> Dependence @ ALICE  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676358" y="698793"/>
            <a:ext cx="13165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000" dirty="0" smtClean="0">
                <a:solidFill>
                  <a:srgbClr val="0070C0"/>
                </a:solidFill>
              </a:rPr>
              <a:t>ALICE</a:t>
            </a:r>
          </a:p>
          <a:p>
            <a:pPr algn="r"/>
            <a:r>
              <a:rPr kumimoji="1" lang="en-US" altLang="ja-JP" sz="2000" dirty="0" smtClean="0">
                <a:solidFill>
                  <a:srgbClr val="0070C0"/>
                </a:solidFill>
              </a:rPr>
              <a:t>PRL 2013</a:t>
            </a:r>
          </a:p>
        </p:txBody>
      </p:sp>
      <p:sp>
        <p:nvSpPr>
          <p:cNvPr id="6" name="二等辺三角形 5"/>
          <p:cNvSpPr/>
          <p:nvPr/>
        </p:nvSpPr>
        <p:spPr>
          <a:xfrm flipV="1">
            <a:off x="7017097" y="2423167"/>
            <a:ext cx="533400" cy="1761291"/>
          </a:xfrm>
          <a:prstGeom prst="triangle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矢印コネクタ 6"/>
          <p:cNvCxnSpPr/>
          <p:nvPr/>
        </p:nvCxnSpPr>
        <p:spPr>
          <a:xfrm>
            <a:off x="5721023" y="4151359"/>
            <a:ext cx="330849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 flipV="1">
            <a:off x="7291457" y="2207143"/>
            <a:ext cx="0" cy="24482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 flipV="1">
            <a:off x="6918271" y="2567183"/>
            <a:ext cx="1682402" cy="2032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 flipH="1" flipV="1">
            <a:off x="5955949" y="2550634"/>
            <a:ext cx="1682402" cy="2032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フリーフォーム 10"/>
          <p:cNvSpPr/>
          <p:nvPr/>
        </p:nvSpPr>
        <p:spPr>
          <a:xfrm>
            <a:off x="6068339" y="2542259"/>
            <a:ext cx="2485624" cy="1079309"/>
          </a:xfrm>
          <a:custGeom>
            <a:avLst/>
            <a:gdLst>
              <a:gd name="connsiteX0" fmla="*/ 0 w 2472744"/>
              <a:gd name="connsiteY0" fmla="*/ 0 h 1030889"/>
              <a:gd name="connsiteX1" fmla="*/ 1262130 w 2472744"/>
              <a:gd name="connsiteY1" fmla="*/ 1030310 h 1030889"/>
              <a:gd name="connsiteX2" fmla="*/ 2472744 w 2472744"/>
              <a:gd name="connsiteY2" fmla="*/ 115910 h 1030889"/>
              <a:gd name="connsiteX0" fmla="*/ 0 w 2434108"/>
              <a:gd name="connsiteY0" fmla="*/ 0 h 937518"/>
              <a:gd name="connsiteX1" fmla="*/ 1223494 w 2434108"/>
              <a:gd name="connsiteY1" fmla="*/ 937494 h 937518"/>
              <a:gd name="connsiteX2" fmla="*/ 2434108 w 2434108"/>
              <a:gd name="connsiteY2" fmla="*/ 23094 h 937518"/>
              <a:gd name="connsiteX0" fmla="*/ 0 w 2485624"/>
              <a:gd name="connsiteY0" fmla="*/ 0 h 937499"/>
              <a:gd name="connsiteX1" fmla="*/ 1223494 w 2485624"/>
              <a:gd name="connsiteY1" fmla="*/ 937494 h 937499"/>
              <a:gd name="connsiteX2" fmla="*/ 2485624 w 2485624"/>
              <a:gd name="connsiteY2" fmla="*/ 11492 h 937499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5624" h="972305">
                <a:moveTo>
                  <a:pt x="0" y="0"/>
                </a:moveTo>
                <a:cubicBezTo>
                  <a:pt x="425003" y="505496"/>
                  <a:pt x="822102" y="970385"/>
                  <a:pt x="1236373" y="972300"/>
                </a:cubicBezTo>
                <a:cubicBezTo>
                  <a:pt x="1650644" y="974215"/>
                  <a:pt x="2047742" y="478351"/>
                  <a:pt x="2485624" y="1149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363428" y="1988840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/>
              <a:t>t</a:t>
            </a:r>
            <a:endParaRPr kumimoji="1" lang="ja-JP" altLang="en-US" sz="2400" i="1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769950" y="414222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/>
              <a:t>z</a:t>
            </a:r>
            <a:endParaRPr kumimoji="1" lang="ja-JP" altLang="en-US" sz="2400" i="1" dirty="0"/>
          </a:p>
        </p:txBody>
      </p:sp>
      <p:sp>
        <p:nvSpPr>
          <p:cNvPr id="14" name="フリーフォーム 13"/>
          <p:cNvSpPr/>
          <p:nvPr/>
        </p:nvSpPr>
        <p:spPr>
          <a:xfrm>
            <a:off x="6054175" y="2423167"/>
            <a:ext cx="2485624" cy="839995"/>
          </a:xfrm>
          <a:custGeom>
            <a:avLst/>
            <a:gdLst>
              <a:gd name="connsiteX0" fmla="*/ 0 w 2472744"/>
              <a:gd name="connsiteY0" fmla="*/ 0 h 1030889"/>
              <a:gd name="connsiteX1" fmla="*/ 1262130 w 2472744"/>
              <a:gd name="connsiteY1" fmla="*/ 1030310 h 1030889"/>
              <a:gd name="connsiteX2" fmla="*/ 2472744 w 2472744"/>
              <a:gd name="connsiteY2" fmla="*/ 115910 h 1030889"/>
              <a:gd name="connsiteX0" fmla="*/ 0 w 2434108"/>
              <a:gd name="connsiteY0" fmla="*/ 0 h 937518"/>
              <a:gd name="connsiteX1" fmla="*/ 1223494 w 2434108"/>
              <a:gd name="connsiteY1" fmla="*/ 937494 h 937518"/>
              <a:gd name="connsiteX2" fmla="*/ 2434108 w 2434108"/>
              <a:gd name="connsiteY2" fmla="*/ 23094 h 937518"/>
              <a:gd name="connsiteX0" fmla="*/ 0 w 2485624"/>
              <a:gd name="connsiteY0" fmla="*/ 0 h 937499"/>
              <a:gd name="connsiteX1" fmla="*/ 1223494 w 2485624"/>
              <a:gd name="connsiteY1" fmla="*/ 937494 h 937499"/>
              <a:gd name="connsiteX2" fmla="*/ 2485624 w 2485624"/>
              <a:gd name="connsiteY2" fmla="*/ 11492 h 937499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5624" h="972305">
                <a:moveTo>
                  <a:pt x="0" y="0"/>
                </a:moveTo>
                <a:cubicBezTo>
                  <a:pt x="425003" y="505496"/>
                  <a:pt x="822102" y="970385"/>
                  <a:pt x="1236373" y="972300"/>
                </a:cubicBezTo>
                <a:cubicBezTo>
                  <a:pt x="1650644" y="974215"/>
                  <a:pt x="2047742" y="478351"/>
                  <a:pt x="2485624" y="1149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Text Box 66"/>
          <p:cNvSpPr txBox="1">
            <a:spLocks noChangeArrowheads="1"/>
          </p:cNvSpPr>
          <p:nvPr/>
        </p:nvSpPr>
        <p:spPr bwMode="auto">
          <a:xfrm>
            <a:off x="7020272" y="2351159"/>
            <a:ext cx="5581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i="1" dirty="0" smtClean="0">
                <a:solidFill>
                  <a:srgbClr val="000000"/>
                </a:solidFill>
                <a:latin typeface="Symbol" pitchFamily="18" charset="2"/>
              </a:rPr>
              <a:t>Dh</a:t>
            </a:r>
            <a:endParaRPr lang="en-US" altLang="ja-JP" sz="2400" i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cxnSp>
        <p:nvCxnSpPr>
          <p:cNvPr id="16" name="直線矢印コネクタ 15"/>
          <p:cNvCxnSpPr/>
          <p:nvPr/>
        </p:nvCxnSpPr>
        <p:spPr>
          <a:xfrm flipH="1" flipV="1">
            <a:off x="6588224" y="2843164"/>
            <a:ext cx="208926" cy="4606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H="1" flipV="1">
            <a:off x="6918271" y="2968328"/>
            <a:ext cx="111214" cy="44077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V="1">
            <a:off x="7876246" y="2808518"/>
            <a:ext cx="208926" cy="4606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 flipV="1">
            <a:off x="7577447" y="2990506"/>
            <a:ext cx="111214" cy="44077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1244525" y="5448126"/>
            <a:ext cx="6662401" cy="107721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ja-JP" altLang="en-US" sz="3200" dirty="0"/>
              <a:t>ゆらぎの</a:t>
            </a:r>
            <a:r>
              <a:rPr lang="en-US" altLang="ja-JP" sz="3200" dirty="0" smtClean="0">
                <a:latin typeface="Symbol" pitchFamily="18" charset="2"/>
              </a:rPr>
              <a:t>Dh</a:t>
            </a:r>
            <a:r>
              <a:rPr lang="en-US" altLang="ja-JP" sz="3200" dirty="0" smtClean="0"/>
              <a:t> </a:t>
            </a:r>
            <a:r>
              <a:rPr lang="ja-JP" altLang="en-US" sz="3200" dirty="0" smtClean="0"/>
              <a:t>依存性には、高温物質の</a:t>
            </a:r>
            <a:endParaRPr lang="en-US" altLang="ja-JP" sz="3200" dirty="0" smtClean="0"/>
          </a:p>
          <a:p>
            <a:pPr algn="ctr"/>
            <a:r>
              <a:rPr kumimoji="1" lang="ja-JP" altLang="en-US" sz="3200" dirty="0" smtClean="0"/>
              <a:t>時間発展の情報が刻まれている！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99605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角丸四角形 11"/>
          <p:cNvSpPr/>
          <p:nvPr/>
        </p:nvSpPr>
        <p:spPr>
          <a:xfrm>
            <a:off x="1259632" y="908720"/>
            <a:ext cx="5544616" cy="100811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098144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&lt;</a:t>
            </a:r>
            <a:r>
              <a:rPr lang="en-US" altLang="ja-JP" i="1" dirty="0" smtClean="0">
                <a:latin typeface="Symbol" pitchFamily="18" charset="2"/>
              </a:rPr>
              <a:t>d</a:t>
            </a:r>
            <a:r>
              <a:rPr lang="en-US" altLang="ja-JP" i="1" dirty="0" smtClean="0"/>
              <a:t>N</a:t>
            </a:r>
            <a:r>
              <a:rPr lang="en-US" altLang="ja-JP" baseline="-25000" dirty="0" smtClean="0"/>
              <a:t>B</a:t>
            </a:r>
            <a:r>
              <a:rPr lang="en-US" altLang="ja-JP" baseline="30000" dirty="0" smtClean="0"/>
              <a:t>2</a:t>
            </a:r>
            <a:r>
              <a:rPr lang="en-US" altLang="ja-JP" dirty="0" smtClean="0"/>
              <a:t>&gt; and &lt;</a:t>
            </a:r>
            <a:r>
              <a:rPr lang="en-US" altLang="ja-JP" i="1" dirty="0">
                <a:latin typeface="Symbol" pitchFamily="18" charset="2"/>
              </a:rPr>
              <a:t> </a:t>
            </a:r>
            <a:r>
              <a:rPr lang="en-US" altLang="ja-JP" i="1" dirty="0" smtClean="0">
                <a:latin typeface="Symbol" pitchFamily="18" charset="2"/>
              </a:rPr>
              <a:t>d</a:t>
            </a:r>
            <a:r>
              <a:rPr lang="en-US" altLang="ja-JP" i="1" dirty="0"/>
              <a:t>N</a:t>
            </a:r>
            <a:r>
              <a:rPr lang="en-US" altLang="ja-JP" i="1" baseline="-25000" dirty="0" smtClean="0"/>
              <a:t>p</a:t>
            </a:r>
            <a:r>
              <a:rPr lang="en-US" altLang="ja-JP" baseline="30000" dirty="0" smtClean="0"/>
              <a:t>2 </a:t>
            </a:r>
            <a:r>
              <a:rPr lang="en-US" altLang="ja-JP" dirty="0" smtClean="0"/>
              <a:t>&gt; @ LHC ?  </a:t>
            </a:r>
            <a:endParaRPr kumimoji="1" lang="ja-JP" alt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4"/>
          <a:stretch/>
        </p:blipFill>
        <p:spPr bwMode="auto">
          <a:xfrm>
            <a:off x="2108200" y="2055533"/>
            <a:ext cx="5272112" cy="4181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正方形/長方形 5"/>
          <p:cNvSpPr/>
          <p:nvPr/>
        </p:nvSpPr>
        <p:spPr>
          <a:xfrm rot="222982">
            <a:off x="4137707" y="4362374"/>
            <a:ext cx="2450636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3851920" y="4199152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3610000" y="4060521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/>
        </p:nvSpPr>
        <p:spPr>
          <a:xfrm>
            <a:off x="3396568" y="3898567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3173063" y="3697753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/>
        </p:nvSpPr>
        <p:spPr>
          <a:xfrm>
            <a:off x="2809817" y="3134389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/>
        </p:nvSpPr>
        <p:spPr>
          <a:xfrm>
            <a:off x="2615700" y="2836672"/>
            <a:ext cx="234210" cy="37205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/>
        </p:nvSpPr>
        <p:spPr>
          <a:xfrm rot="20070266">
            <a:off x="2284819" y="2317002"/>
            <a:ext cx="198022" cy="40530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>
            <a:off x="2711770" y="3190466"/>
            <a:ext cx="265061" cy="20191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3023828" y="3457486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2934637" y="3423685"/>
            <a:ext cx="297554" cy="2734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2707107" y="2847621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2388443" y="2492896"/>
            <a:ext cx="263805" cy="26483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5" name="グループ化 14"/>
          <p:cNvGrpSpPr/>
          <p:nvPr/>
        </p:nvGrpSpPr>
        <p:grpSpPr>
          <a:xfrm>
            <a:off x="2200600" y="2399107"/>
            <a:ext cx="2803448" cy="3117489"/>
            <a:chOff x="2200600" y="2399107"/>
            <a:chExt cx="2803448" cy="3117489"/>
          </a:xfrm>
        </p:grpSpPr>
        <p:sp>
          <p:nvSpPr>
            <p:cNvPr id="20" name="フリーフォーム 19"/>
            <p:cNvSpPr/>
            <p:nvPr/>
          </p:nvSpPr>
          <p:spPr>
            <a:xfrm>
              <a:off x="2200600" y="2399107"/>
              <a:ext cx="1690464" cy="2875856"/>
            </a:xfrm>
            <a:custGeom>
              <a:avLst/>
              <a:gdLst>
                <a:gd name="connsiteX0" fmla="*/ 0 w 4038600"/>
                <a:gd name="connsiteY0" fmla="*/ 0 h 2057400"/>
                <a:gd name="connsiteX1" fmla="*/ 1257300 w 4038600"/>
                <a:gd name="connsiteY1" fmla="*/ 1003300 h 2057400"/>
                <a:gd name="connsiteX2" fmla="*/ 2717800 w 4038600"/>
                <a:gd name="connsiteY2" fmla="*/ 1727200 h 2057400"/>
                <a:gd name="connsiteX3" fmla="*/ 4038600 w 4038600"/>
                <a:gd name="connsiteY3" fmla="*/ 2057400 h 2057400"/>
                <a:gd name="connsiteX0" fmla="*/ 0 w 4143504"/>
                <a:gd name="connsiteY0" fmla="*/ 0 h 2080155"/>
                <a:gd name="connsiteX1" fmla="*/ 1257300 w 4143504"/>
                <a:gd name="connsiteY1" fmla="*/ 1003300 h 2080155"/>
                <a:gd name="connsiteX2" fmla="*/ 2717800 w 4143504"/>
                <a:gd name="connsiteY2" fmla="*/ 1727200 h 2080155"/>
                <a:gd name="connsiteX3" fmla="*/ 4038600 w 4143504"/>
                <a:gd name="connsiteY3" fmla="*/ 2057400 h 2080155"/>
                <a:gd name="connsiteX4" fmla="*/ 4062250 w 4143504"/>
                <a:gd name="connsiteY4" fmla="*/ 2051219 h 2080155"/>
                <a:gd name="connsiteX0" fmla="*/ 0 w 4446660"/>
                <a:gd name="connsiteY0" fmla="*/ 0 h 2080155"/>
                <a:gd name="connsiteX1" fmla="*/ 1257300 w 4446660"/>
                <a:gd name="connsiteY1" fmla="*/ 1003300 h 2080155"/>
                <a:gd name="connsiteX2" fmla="*/ 2717800 w 4446660"/>
                <a:gd name="connsiteY2" fmla="*/ 1727200 h 2080155"/>
                <a:gd name="connsiteX3" fmla="*/ 4038600 w 4446660"/>
                <a:gd name="connsiteY3" fmla="*/ 2057400 h 2080155"/>
                <a:gd name="connsiteX4" fmla="*/ 4446660 w 4446660"/>
                <a:gd name="connsiteY4" fmla="*/ 2051219 h 2080155"/>
                <a:gd name="connsiteX0" fmla="*/ 0 w 5557178"/>
                <a:gd name="connsiteY0" fmla="*/ 0 h 2118923"/>
                <a:gd name="connsiteX1" fmla="*/ 1257300 w 5557178"/>
                <a:gd name="connsiteY1" fmla="*/ 1003300 h 2118923"/>
                <a:gd name="connsiteX2" fmla="*/ 2717800 w 5557178"/>
                <a:gd name="connsiteY2" fmla="*/ 1727200 h 2118923"/>
                <a:gd name="connsiteX3" fmla="*/ 4038600 w 5557178"/>
                <a:gd name="connsiteY3" fmla="*/ 2057400 h 2118923"/>
                <a:gd name="connsiteX4" fmla="*/ 5557178 w 5557178"/>
                <a:gd name="connsiteY4" fmla="*/ 2118807 h 2118923"/>
                <a:gd name="connsiteX0" fmla="*/ 0 w 5642602"/>
                <a:gd name="connsiteY0" fmla="*/ 0 h 2157454"/>
                <a:gd name="connsiteX1" fmla="*/ 1257300 w 5642602"/>
                <a:gd name="connsiteY1" fmla="*/ 1003300 h 2157454"/>
                <a:gd name="connsiteX2" fmla="*/ 2717800 w 5642602"/>
                <a:gd name="connsiteY2" fmla="*/ 1727200 h 2157454"/>
                <a:gd name="connsiteX3" fmla="*/ 4038600 w 5642602"/>
                <a:gd name="connsiteY3" fmla="*/ 2057400 h 2157454"/>
                <a:gd name="connsiteX4" fmla="*/ 5642602 w 5642602"/>
                <a:gd name="connsiteY4" fmla="*/ 2157429 h 2157454"/>
                <a:gd name="connsiteX0" fmla="*/ 0 w 5685314"/>
                <a:gd name="connsiteY0" fmla="*/ 0 h 2186411"/>
                <a:gd name="connsiteX1" fmla="*/ 1257300 w 5685314"/>
                <a:gd name="connsiteY1" fmla="*/ 1003300 h 2186411"/>
                <a:gd name="connsiteX2" fmla="*/ 2717800 w 5685314"/>
                <a:gd name="connsiteY2" fmla="*/ 1727200 h 2186411"/>
                <a:gd name="connsiteX3" fmla="*/ 4038600 w 5685314"/>
                <a:gd name="connsiteY3" fmla="*/ 2057400 h 2186411"/>
                <a:gd name="connsiteX4" fmla="*/ 5685314 w 5685314"/>
                <a:gd name="connsiteY4" fmla="*/ 2186395 h 2186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85314" h="2186411">
                  <a:moveTo>
                    <a:pt x="0" y="0"/>
                  </a:moveTo>
                  <a:cubicBezTo>
                    <a:pt x="402166" y="357716"/>
                    <a:pt x="804333" y="715433"/>
                    <a:pt x="1257300" y="1003300"/>
                  </a:cubicBezTo>
                  <a:cubicBezTo>
                    <a:pt x="1710267" y="1291167"/>
                    <a:pt x="2254250" y="1551517"/>
                    <a:pt x="2717800" y="1727200"/>
                  </a:cubicBezTo>
                  <a:cubicBezTo>
                    <a:pt x="3181350" y="1902883"/>
                    <a:pt x="3609975" y="1980141"/>
                    <a:pt x="4038600" y="2057400"/>
                  </a:cubicBezTo>
                  <a:cubicBezTo>
                    <a:pt x="4262675" y="2111403"/>
                    <a:pt x="5680387" y="2187683"/>
                    <a:pt x="5685314" y="2186395"/>
                  </a:cubicBezTo>
                </a:path>
              </a:pathLst>
            </a:cu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B^2 \rangle&#10;\end{align*}&lt;/body&gt;&#10;  &lt;fcolor&gt;FF000000&lt;/fcolor&gt;&#10;  &lt;bcolor&gt;FFFFFFFF&lt;/bcolor&gt;&#10;  &lt;transparent&gt;True&lt;/transparent&gt;&#10;  &lt;resolution&gt;1800&lt;/resolution&gt;&#10;  &lt;imageh&gt;281&lt;/imageh&gt;&#10;  &lt;imagew&gt;629&lt;/imagew&gt;&#10;  &lt;scale&gt;50&lt;/scale&gt;&#10;  &lt;cursor&gt;44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6464" y="5079869"/>
              <a:ext cx="977584" cy="43672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</p:grpSp>
      <p:sp>
        <p:nvSpPr>
          <p:cNvPr id="23" name="正方形/長方形 22"/>
          <p:cNvSpPr/>
          <p:nvPr/>
        </p:nvSpPr>
        <p:spPr>
          <a:xfrm>
            <a:off x="4319972" y="2591972"/>
            <a:ext cx="2124236" cy="11051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439446" y="1455167"/>
            <a:ext cx="5364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should</a:t>
            </a:r>
            <a:r>
              <a:rPr kumimoji="1" lang="en-US" altLang="ja-JP" sz="2400" dirty="0" smtClean="0"/>
              <a:t> have different </a:t>
            </a:r>
            <a:r>
              <a:rPr kumimoji="1" lang="en-US" altLang="ja-JP" sz="2400" dirty="0" smtClean="0">
                <a:latin typeface="Symbol" pitchFamily="18" charset="2"/>
              </a:rPr>
              <a:t>Dh</a:t>
            </a:r>
            <a:r>
              <a:rPr kumimoji="1" lang="en-US" altLang="ja-JP" sz="2400" dirty="0" smtClean="0"/>
              <a:t> dependence.</a:t>
            </a:r>
            <a:endParaRPr kumimoji="1" lang="ja-JP" altLang="en-US" sz="2400" dirty="0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Q^2 \rangle,&#10;\langle \delta N_B^2 \rangle,&#10;\langle \delta N_p^2 \rangle&#10;\end{align*}&lt;/body&gt;&#10;  &lt;fcolor&gt;FF000000&lt;/fcolor&gt;&#10;  &lt;bcolor&gt;FFFFFFFF&lt;/bcolor&gt;&#10;  &lt;transparent&gt;True&lt;/transparent&gt;&#10;  &lt;resolution&gt;1800&lt;/resolution&gt;&#10;  &lt;imageh&gt;315&lt;/imageh&gt;&#10;  &lt;imagew&gt;2187&lt;/imagew&gt;&#10;  &lt;scale&gt;50&lt;/scale&gt;&#10;  &lt;cursor&gt;5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153" y="1033291"/>
            <a:ext cx="2929027" cy="421876"/>
          </a:xfrm>
          <a:prstGeom prst="rect">
            <a:avLst/>
          </a:prstGeom>
        </p:spPr>
      </p:pic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Q^2 \rangle&#10;\end{align*}&lt;/body&gt;&#10;  &lt;fcolor&gt;FF000000&lt;/fcolor&gt;&#10;  &lt;bcolor&gt;FFFFFFFF&lt;/bcolor&gt;&#10;  &lt;transparent&gt;True&lt;/transparent&gt;&#10;  &lt;resolution&gt;1800&lt;/resolution&gt;&#10;  &lt;imageh&gt;315&lt;/imageh&gt;&#10;  &lt;imagew&gt;627&lt;/imagew&gt;&#10;  &lt;scale&gt;50&lt;/scale&gt;&#10;  &lt;cursor&gt;4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360" y="4128061"/>
            <a:ext cx="839735" cy="421876"/>
          </a:xfrm>
          <a:prstGeom prst="rect">
            <a:avLst/>
          </a:prstGeom>
        </p:spPr>
      </p:pic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\langle (\delta N_p^{\rm (net)})^2 \rangle&#10;=&amp;amp; \frac14 \langle (\delta N_{\rm B}^{\rm (net)})^2 \rangle&#10;+ \frac14 \langle N_{\rm B}^{\rm (tot)} \rangle&#10;\end{align*}&lt;/body&gt;&#10;  &lt;fcolor&gt;FF000000&lt;/fcolor&gt;&#10;  &lt;bcolor&gt;FFFFFFFF&lt;/bcolor&gt;&#10;  &lt;transparent&gt;True&lt;/transparent&gt;&#10;  &lt;resolution&gt;1800&lt;/resolution&gt;&#10;  &lt;imageh&gt;505&lt;/imageh&gt;&#10;  &lt;imagew&gt;4305&lt;/imagew&gt;&#10;  &lt;scale&gt;50&lt;/scale&gt;&#10;  &lt;cursor&gt;145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04" y="6309320"/>
            <a:ext cx="4356484" cy="511039"/>
          </a:xfrm>
          <a:prstGeom prst="rect">
            <a:avLst/>
          </a:prstGeom>
        </p:spPr>
      </p:pic>
      <p:sp>
        <p:nvSpPr>
          <p:cNvPr id="31" name="正方形/長方形 30"/>
          <p:cNvSpPr/>
          <p:nvPr/>
        </p:nvSpPr>
        <p:spPr>
          <a:xfrm>
            <a:off x="2465910" y="2579740"/>
            <a:ext cx="396044" cy="33090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/>
        </p:nvSpPr>
        <p:spPr>
          <a:xfrm>
            <a:off x="2597390" y="2916562"/>
            <a:ext cx="109717" cy="25276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/>
          <p:cNvSpPr/>
          <p:nvPr/>
        </p:nvSpPr>
        <p:spPr>
          <a:xfrm rot="20086231">
            <a:off x="2527292" y="2850394"/>
            <a:ext cx="146677" cy="29625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4" name="グループ化 13"/>
          <p:cNvGrpSpPr/>
          <p:nvPr/>
        </p:nvGrpSpPr>
        <p:grpSpPr>
          <a:xfrm>
            <a:off x="2231258" y="2271558"/>
            <a:ext cx="2906998" cy="1647011"/>
            <a:chOff x="2231258" y="2271558"/>
            <a:chExt cx="2906998" cy="1647011"/>
          </a:xfrm>
        </p:grpSpPr>
        <p:sp>
          <p:nvSpPr>
            <p:cNvPr id="4" name="フリーフォーム 3"/>
            <p:cNvSpPr/>
            <p:nvPr/>
          </p:nvSpPr>
          <p:spPr>
            <a:xfrm>
              <a:off x="2231258" y="2271558"/>
              <a:ext cx="1890589" cy="1406144"/>
            </a:xfrm>
            <a:custGeom>
              <a:avLst/>
              <a:gdLst>
                <a:gd name="connsiteX0" fmla="*/ 0 w 4038600"/>
                <a:gd name="connsiteY0" fmla="*/ 0 h 2057400"/>
                <a:gd name="connsiteX1" fmla="*/ 1257300 w 4038600"/>
                <a:gd name="connsiteY1" fmla="*/ 1003300 h 2057400"/>
                <a:gd name="connsiteX2" fmla="*/ 2717800 w 4038600"/>
                <a:gd name="connsiteY2" fmla="*/ 1727200 h 2057400"/>
                <a:gd name="connsiteX3" fmla="*/ 4038600 w 4038600"/>
                <a:gd name="connsiteY3" fmla="*/ 2057400 h 205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38600" h="2057400">
                  <a:moveTo>
                    <a:pt x="0" y="0"/>
                  </a:moveTo>
                  <a:cubicBezTo>
                    <a:pt x="402166" y="357716"/>
                    <a:pt x="804333" y="715433"/>
                    <a:pt x="1257300" y="1003300"/>
                  </a:cubicBezTo>
                  <a:cubicBezTo>
                    <a:pt x="1710267" y="1291167"/>
                    <a:pt x="2254250" y="1551517"/>
                    <a:pt x="2717800" y="1727200"/>
                  </a:cubicBezTo>
                  <a:cubicBezTo>
                    <a:pt x="3181350" y="1902883"/>
                    <a:pt x="3609975" y="1980141"/>
                    <a:pt x="4038600" y="2057400"/>
                  </a:cubicBezTo>
                </a:path>
              </a:pathLst>
            </a:cu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p^2 \rangle&#10;\end{align*}&lt;/body&gt;&#10;  &lt;fcolor&gt;FF000000&lt;/fcolor&gt;&#10;  &lt;bcolor&gt;FFFFFFFF&lt;/bcolor&gt;&#10;  &lt;transparent&gt;True&lt;/transparent&gt;&#10;  &lt;resolution&gt;1800&lt;/resolution&gt;&#10;  &lt;imageh&gt;315&lt;/imageh&gt;&#10;  &lt;imagew&gt;596&lt;/imagew&gt;&#10;  &lt;scale&gt;50&lt;/scale&gt;&#10;  &lt;cursor&gt;34&lt;/cursor&gt;&#10;&lt;/TeXTeX&gt;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1960" y="3429000"/>
              <a:ext cx="926296" cy="489569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pic>
      </p:grp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2 \rangle(\eta)}{\langle \delta N^2 \rangle (0)}&#10;\end{align*}&lt;/body&gt;&#10;  &lt;fcolor&gt;FF000000&lt;/fcolor&gt;&#10;  &lt;bcolor&gt;FFFFFFFF&lt;/bcolor&gt;&#10;  &lt;transparent&gt;True&lt;/transparent&gt;&#10;  &lt;resolution&gt;1800&lt;/resolution&gt;&#10;  &lt;imageh&gt;608&lt;/imageh&gt;&#10;  &lt;imagew&gt;980&lt;/imagew&gt;&#10;  &lt;scale&gt;50&lt;/scale&gt;&#10;  &lt;cursor&gt;87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62828" y="3402848"/>
            <a:ext cx="1536496" cy="95325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15674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3793026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&lt;</a:t>
            </a:r>
            <a:r>
              <a:rPr lang="en-US" altLang="ja-JP" i="1" dirty="0" smtClean="0">
                <a:latin typeface="Symbol" pitchFamily="18" charset="2"/>
              </a:rPr>
              <a:t>d</a:t>
            </a:r>
            <a:r>
              <a:rPr lang="en-US" altLang="ja-JP" i="1" dirty="0" smtClean="0"/>
              <a:t>N</a:t>
            </a:r>
            <a:r>
              <a:rPr lang="en-US" altLang="ja-JP" baseline="-25000" dirty="0" smtClean="0"/>
              <a:t>Q</a:t>
            </a:r>
            <a:r>
              <a:rPr lang="en-US" altLang="ja-JP" baseline="30000" dirty="0" smtClean="0"/>
              <a:t>4</a:t>
            </a:r>
            <a:r>
              <a:rPr lang="en-US" altLang="ja-JP" dirty="0" smtClean="0"/>
              <a:t>&gt; @ LHC ?  </a:t>
            </a:r>
            <a:endParaRPr kumimoji="1" lang="ja-JP" alt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31597"/>
            <a:ext cx="6120680" cy="4181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正方形/長方形 5"/>
          <p:cNvSpPr/>
          <p:nvPr/>
        </p:nvSpPr>
        <p:spPr>
          <a:xfrm rot="222982">
            <a:off x="4209715" y="4938438"/>
            <a:ext cx="2450636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3923928" y="4775216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3682008" y="4636585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/>
        </p:nvSpPr>
        <p:spPr>
          <a:xfrm>
            <a:off x="3468576" y="4474631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3237756" y="4266502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/>
        </p:nvSpPr>
        <p:spPr>
          <a:xfrm>
            <a:off x="2869125" y="3703138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/>
        </p:nvSpPr>
        <p:spPr>
          <a:xfrm>
            <a:off x="2676488" y="3337047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/>
        </p:nvSpPr>
        <p:spPr>
          <a:xfrm rot="20070266">
            <a:off x="2364430" y="2907219"/>
            <a:ext cx="198022" cy="36997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 rot="19106447">
            <a:off x="2785483" y="3734161"/>
            <a:ext cx="265061" cy="16687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3095836" y="4027940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3013735" y="3999749"/>
            <a:ext cx="297554" cy="2734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2779115" y="3423685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 rot="20304034">
            <a:off x="2566966" y="3156231"/>
            <a:ext cx="396044" cy="51301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/>
          <p:cNvSpPr/>
          <p:nvPr/>
        </p:nvSpPr>
        <p:spPr>
          <a:xfrm>
            <a:off x="2267744" y="2960140"/>
            <a:ext cx="1296144" cy="2983825"/>
          </a:xfrm>
          <a:custGeom>
            <a:avLst/>
            <a:gdLst>
              <a:gd name="connsiteX0" fmla="*/ 0 w 4038600"/>
              <a:gd name="connsiteY0" fmla="*/ 0 h 2057400"/>
              <a:gd name="connsiteX1" fmla="*/ 1257300 w 4038600"/>
              <a:gd name="connsiteY1" fmla="*/ 1003300 h 2057400"/>
              <a:gd name="connsiteX2" fmla="*/ 2717800 w 4038600"/>
              <a:gd name="connsiteY2" fmla="*/ 1727200 h 2057400"/>
              <a:gd name="connsiteX3" fmla="*/ 4038600 w 4038600"/>
              <a:gd name="connsiteY3" fmla="*/ 205740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8600" h="2057400">
                <a:moveTo>
                  <a:pt x="0" y="0"/>
                </a:moveTo>
                <a:cubicBezTo>
                  <a:pt x="402166" y="357716"/>
                  <a:pt x="804333" y="715433"/>
                  <a:pt x="1257300" y="1003300"/>
                </a:cubicBezTo>
                <a:cubicBezTo>
                  <a:pt x="1710267" y="1291167"/>
                  <a:pt x="2254250" y="1551517"/>
                  <a:pt x="2717800" y="1727200"/>
                </a:cubicBezTo>
                <a:cubicBezTo>
                  <a:pt x="3181350" y="1902883"/>
                  <a:pt x="3609975" y="1980141"/>
                  <a:pt x="4038600" y="2057400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2447764" y="3002584"/>
            <a:ext cx="396044" cy="33090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4391980" y="3168036"/>
            <a:ext cx="2124236" cy="11051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/>
          <p:cNvSpPr/>
          <p:nvPr/>
        </p:nvSpPr>
        <p:spPr>
          <a:xfrm>
            <a:off x="2267744" y="2847621"/>
            <a:ext cx="2232248" cy="1620751"/>
          </a:xfrm>
          <a:custGeom>
            <a:avLst/>
            <a:gdLst>
              <a:gd name="connsiteX0" fmla="*/ 0 w 4038600"/>
              <a:gd name="connsiteY0" fmla="*/ 0 h 2057400"/>
              <a:gd name="connsiteX1" fmla="*/ 1257300 w 4038600"/>
              <a:gd name="connsiteY1" fmla="*/ 1003300 h 2057400"/>
              <a:gd name="connsiteX2" fmla="*/ 2717800 w 4038600"/>
              <a:gd name="connsiteY2" fmla="*/ 1727200 h 2057400"/>
              <a:gd name="connsiteX3" fmla="*/ 4038600 w 4038600"/>
              <a:gd name="connsiteY3" fmla="*/ 205740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8600" h="2057400">
                <a:moveTo>
                  <a:pt x="0" y="0"/>
                </a:moveTo>
                <a:cubicBezTo>
                  <a:pt x="402166" y="357716"/>
                  <a:pt x="804333" y="715433"/>
                  <a:pt x="1257300" y="1003300"/>
                </a:cubicBezTo>
                <a:cubicBezTo>
                  <a:pt x="1710267" y="1291167"/>
                  <a:pt x="2254250" y="1551517"/>
                  <a:pt x="2717800" y="1727200"/>
                </a:cubicBezTo>
                <a:cubicBezTo>
                  <a:pt x="3181350" y="1902883"/>
                  <a:pt x="3609975" y="1980141"/>
                  <a:pt x="4038600" y="2057400"/>
                </a:cubicBez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右矢印 9"/>
          <p:cNvSpPr/>
          <p:nvPr/>
        </p:nvSpPr>
        <p:spPr>
          <a:xfrm>
            <a:off x="2915816" y="3703138"/>
            <a:ext cx="668273" cy="455628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右矢印 28"/>
          <p:cNvSpPr/>
          <p:nvPr/>
        </p:nvSpPr>
        <p:spPr>
          <a:xfrm flipH="1">
            <a:off x="2563695" y="4775216"/>
            <a:ext cx="640153" cy="455628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角丸四角形 37"/>
          <p:cNvSpPr/>
          <p:nvPr/>
        </p:nvSpPr>
        <p:spPr>
          <a:xfrm>
            <a:off x="899592" y="842027"/>
            <a:ext cx="7128792" cy="179488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角丸四角形 38"/>
          <p:cNvSpPr/>
          <p:nvPr/>
        </p:nvSpPr>
        <p:spPr>
          <a:xfrm>
            <a:off x="5331348" y="1643609"/>
            <a:ext cx="1739313" cy="81140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角丸四角形 39"/>
          <p:cNvSpPr/>
          <p:nvPr/>
        </p:nvSpPr>
        <p:spPr>
          <a:xfrm>
            <a:off x="1973673" y="1643609"/>
            <a:ext cx="2315377" cy="81140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2118922" y="1643609"/>
            <a:ext cx="20521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accent6">
                    <a:lumMod val="50000"/>
                  </a:schemeClr>
                </a:solidFill>
              </a:rPr>
              <a:t>Left</a:t>
            </a:r>
          </a:p>
          <a:p>
            <a:pPr algn="ctr"/>
            <a:r>
              <a:rPr lang="en-US" altLang="ja-JP" sz="2400" dirty="0" smtClean="0">
                <a:solidFill>
                  <a:schemeClr val="accent6">
                    <a:lumMod val="50000"/>
                  </a:schemeClr>
                </a:solidFill>
              </a:rPr>
              <a:t>(suppression)</a:t>
            </a:r>
            <a:endParaRPr kumimoji="1" lang="en-US" altLang="ja-JP" sz="24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1187624" y="1052736"/>
            <a:ext cx="6664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How does               behave as a function of </a:t>
            </a:r>
            <a:r>
              <a:rPr kumimoji="1" lang="en-US" altLang="ja-JP" sz="2400" dirty="0" smtClean="0">
                <a:latin typeface="Symbol" pitchFamily="18" charset="2"/>
              </a:rPr>
              <a:t>Dh</a:t>
            </a:r>
            <a:r>
              <a:rPr kumimoji="1" lang="en-US" altLang="ja-JP" sz="2400" dirty="0" smtClean="0"/>
              <a:t>?</a:t>
            </a:r>
            <a:endParaRPr kumimoji="1" lang="ja-JP" altLang="en-US" sz="2400" dirty="0"/>
          </a:p>
        </p:txBody>
      </p:sp>
      <p:pic>
        <p:nvPicPr>
          <p:cNvPr id="4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Q^4 \rangle_c&#10;\end{align*}&lt;/body&gt;&#10;  &lt;fcolor&gt;FF000000&lt;/fcolor&gt;&#10;  &lt;bcolor&gt;FFFFFFFF&lt;/bcolor&gt;&#10;  &lt;transparent&gt;True&lt;/transparent&gt;&#10;  &lt;resolution&gt;1800&lt;/resolution&gt;&#10;  &lt;imageh&gt;317&lt;/imageh&gt;&#10;  &lt;imagew&gt;740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931" y="1086260"/>
            <a:ext cx="1042193" cy="446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4" name="テキスト ボックス 43"/>
          <p:cNvSpPr txBox="1"/>
          <p:nvPr/>
        </p:nvSpPr>
        <p:spPr>
          <a:xfrm>
            <a:off x="5409011" y="1624013"/>
            <a:ext cx="15728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accent3">
                    <a:lumMod val="50000"/>
                  </a:schemeClr>
                </a:solidFill>
              </a:rPr>
              <a:t>Right</a:t>
            </a:r>
          </a:p>
          <a:p>
            <a:pPr algn="ctr"/>
            <a:r>
              <a:rPr lang="en-US" altLang="ja-JP" sz="2400" dirty="0" smtClean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en-US" altLang="ja-JP" sz="2400" dirty="0" err="1" smtClean="0">
                <a:solidFill>
                  <a:schemeClr val="accent3">
                    <a:lumMod val="50000"/>
                  </a:schemeClr>
                </a:solidFill>
              </a:rPr>
              <a:t>hadronic</a:t>
            </a:r>
            <a:r>
              <a:rPr lang="en-US" altLang="ja-JP" sz="2400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  <a:endParaRPr kumimoji="1" lang="ja-JP" alt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4617276" y="1787625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or</a:t>
            </a:r>
            <a:endParaRPr kumimoji="1" lang="ja-JP" altLang="en-US" sz="2400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n\rangle(\eta)}{\langle \delta N^n \rangle (0)}&#10;\end{align*}&lt;/body&gt;&#10;  &lt;fcolor&gt;FF000000&lt;/fcolor&gt;&#10;  &lt;bcolor&gt;FFFFFFFF&lt;/bcolor&gt;&#10;  &lt;transparent&gt;True&lt;/transparent&gt;&#10;  &lt;resolution&gt;1800&lt;/resolution&gt;&#10;  &lt;imageh&gt;588&lt;/imageh&gt;&#10;  &lt;imagew&gt;1004&lt;/imagew&gt;&#10;  &lt;scale&gt;50&lt;/scale&gt;&#10;  &lt;cursor&gt;7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18812" y="3912316"/>
            <a:ext cx="1574124" cy="92189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46017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193777" cy="584775"/>
          </a:xfrm>
        </p:spPr>
        <p:txBody>
          <a:bodyPr/>
          <a:lstStyle/>
          <a:p>
            <a:r>
              <a:rPr kumimoji="1" lang="en-US" altLang="ja-JP" dirty="0" smtClean="0"/>
              <a:t> Beam-Energy Scan</a:t>
            </a:r>
            <a:r>
              <a:rPr kumimoji="1" lang="ja-JP" altLang="en-US" dirty="0" smtClean="0"/>
              <a:t>  </a:t>
            </a:r>
            <a:endParaRPr kumimoji="1" lang="ja-JP" altLang="en-US" dirty="0"/>
          </a:p>
        </p:txBody>
      </p:sp>
      <p:sp>
        <p:nvSpPr>
          <p:cNvPr id="4" name="Freeform 5"/>
          <p:cNvSpPr>
            <a:spLocks/>
          </p:cNvSpPr>
          <p:nvPr/>
        </p:nvSpPr>
        <p:spPr bwMode="auto">
          <a:xfrm>
            <a:off x="4355455" y="4257346"/>
            <a:ext cx="2879725" cy="1312862"/>
          </a:xfrm>
          <a:custGeom>
            <a:avLst/>
            <a:gdLst>
              <a:gd name="T0" fmla="*/ 94 w 2009"/>
              <a:gd name="T1" fmla="*/ 827 h 827"/>
              <a:gd name="T2" fmla="*/ 50 w 2009"/>
              <a:gd name="T3" fmla="*/ 525 h 827"/>
              <a:gd name="T4" fmla="*/ 0 w 2009"/>
              <a:gd name="T5" fmla="*/ 325 h 827"/>
              <a:gd name="T6" fmla="*/ 345 w 2009"/>
              <a:gd name="T7" fmla="*/ 199 h 827"/>
              <a:gd name="T8" fmla="*/ 679 w 2009"/>
              <a:gd name="T9" fmla="*/ 117 h 827"/>
              <a:gd name="T10" fmla="*/ 964 w 2009"/>
              <a:gd name="T11" fmla="*/ 63 h 827"/>
              <a:gd name="T12" fmla="*/ 1400 w 2009"/>
              <a:gd name="T13" fmla="*/ 31 h 827"/>
              <a:gd name="T14" fmla="*/ 1748 w 2009"/>
              <a:gd name="T15" fmla="*/ 15 h 827"/>
              <a:gd name="T16" fmla="*/ 2009 w 2009"/>
              <a:gd name="T17" fmla="*/ 81 h 827"/>
              <a:gd name="T18" fmla="*/ 1996 w 2009"/>
              <a:gd name="T19" fmla="*/ 812 h 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09" h="827">
                <a:moveTo>
                  <a:pt x="94" y="827"/>
                </a:moveTo>
                <a:cubicBezTo>
                  <a:pt x="87" y="777"/>
                  <a:pt x="66" y="609"/>
                  <a:pt x="50" y="525"/>
                </a:cubicBezTo>
                <a:cubicBezTo>
                  <a:pt x="34" y="441"/>
                  <a:pt x="32" y="425"/>
                  <a:pt x="0" y="325"/>
                </a:cubicBezTo>
                <a:cubicBezTo>
                  <a:pt x="93" y="280"/>
                  <a:pt x="232" y="234"/>
                  <a:pt x="345" y="199"/>
                </a:cubicBezTo>
                <a:cubicBezTo>
                  <a:pt x="458" y="164"/>
                  <a:pt x="576" y="140"/>
                  <a:pt x="679" y="117"/>
                </a:cubicBezTo>
                <a:cubicBezTo>
                  <a:pt x="782" y="94"/>
                  <a:pt x="844" y="78"/>
                  <a:pt x="964" y="63"/>
                </a:cubicBezTo>
                <a:cubicBezTo>
                  <a:pt x="1084" y="49"/>
                  <a:pt x="1269" y="39"/>
                  <a:pt x="1400" y="31"/>
                </a:cubicBezTo>
                <a:cubicBezTo>
                  <a:pt x="1531" y="23"/>
                  <a:pt x="1647" y="7"/>
                  <a:pt x="1748" y="15"/>
                </a:cubicBezTo>
                <a:cubicBezTo>
                  <a:pt x="1849" y="23"/>
                  <a:pt x="1842" y="0"/>
                  <a:pt x="2009" y="81"/>
                </a:cubicBezTo>
                <a:cubicBezTo>
                  <a:pt x="2002" y="446"/>
                  <a:pt x="1996" y="812"/>
                  <a:pt x="1996" y="812"/>
                </a:cubicBezTo>
              </a:path>
            </a:pathLst>
          </a:custGeom>
          <a:gradFill rotWithShape="1">
            <a:gsLst>
              <a:gs pos="0">
                <a:srgbClr val="3366FF">
                  <a:alpha val="20000"/>
                </a:srgbClr>
              </a:gs>
              <a:gs pos="100000">
                <a:srgbClr val="3366FF">
                  <a:gamma/>
                  <a:invGamma/>
                  <a:alpha val="50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5" name="Freeform 6"/>
          <p:cNvSpPr>
            <a:spLocks/>
          </p:cNvSpPr>
          <p:nvPr/>
        </p:nvSpPr>
        <p:spPr bwMode="auto">
          <a:xfrm>
            <a:off x="1186805" y="3176258"/>
            <a:ext cx="3333750" cy="2379663"/>
          </a:xfrm>
          <a:custGeom>
            <a:avLst/>
            <a:gdLst>
              <a:gd name="T0" fmla="*/ 4 w 2100"/>
              <a:gd name="T1" fmla="*/ 1491 h 1499"/>
              <a:gd name="T2" fmla="*/ 0 w 2100"/>
              <a:gd name="T3" fmla="*/ 9 h 1499"/>
              <a:gd name="T4" fmla="*/ 434 w 2100"/>
              <a:gd name="T5" fmla="*/ 13 h 1499"/>
              <a:gd name="T6" fmla="*/ 710 w 2100"/>
              <a:gd name="T7" fmla="*/ 67 h 1499"/>
              <a:gd name="T8" fmla="*/ 1164 w 2100"/>
              <a:gd name="T9" fmla="*/ 217 h 1499"/>
              <a:gd name="T10" fmla="*/ 1719 w 2100"/>
              <a:gd name="T11" fmla="*/ 630 h 1499"/>
              <a:gd name="T12" fmla="*/ 2027 w 2100"/>
              <a:gd name="T13" fmla="*/ 1078 h 1499"/>
              <a:gd name="T14" fmla="*/ 2100 w 2100"/>
              <a:gd name="T15" fmla="*/ 1499 h 1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00" h="1499">
                <a:moveTo>
                  <a:pt x="4" y="1491"/>
                </a:moveTo>
                <a:cubicBezTo>
                  <a:pt x="3" y="1244"/>
                  <a:pt x="0" y="359"/>
                  <a:pt x="0" y="9"/>
                </a:cubicBezTo>
                <a:cubicBezTo>
                  <a:pt x="115" y="17"/>
                  <a:pt x="316" y="0"/>
                  <a:pt x="434" y="13"/>
                </a:cubicBezTo>
                <a:cubicBezTo>
                  <a:pt x="552" y="23"/>
                  <a:pt x="589" y="33"/>
                  <a:pt x="710" y="67"/>
                </a:cubicBezTo>
                <a:cubicBezTo>
                  <a:pt x="832" y="101"/>
                  <a:pt x="996" y="123"/>
                  <a:pt x="1164" y="217"/>
                </a:cubicBezTo>
                <a:cubicBezTo>
                  <a:pt x="1332" y="311"/>
                  <a:pt x="1575" y="487"/>
                  <a:pt x="1719" y="630"/>
                </a:cubicBezTo>
                <a:cubicBezTo>
                  <a:pt x="1863" y="773"/>
                  <a:pt x="1964" y="933"/>
                  <a:pt x="2027" y="1078"/>
                </a:cubicBezTo>
                <a:cubicBezTo>
                  <a:pt x="2100" y="1386"/>
                  <a:pt x="2085" y="1411"/>
                  <a:pt x="2100" y="1499"/>
                </a:cubicBez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1043930" y="5554333"/>
            <a:ext cx="64087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H="1" flipV="1">
            <a:off x="1186805" y="2384096"/>
            <a:ext cx="0" cy="34559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802630" y="5517821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2" name="Freeform 14"/>
          <p:cNvSpPr>
            <a:spLocks/>
          </p:cNvSpPr>
          <p:nvPr/>
        </p:nvSpPr>
        <p:spPr bwMode="auto">
          <a:xfrm>
            <a:off x="4355455" y="4257346"/>
            <a:ext cx="2663825" cy="503237"/>
          </a:xfrm>
          <a:custGeom>
            <a:avLst/>
            <a:gdLst>
              <a:gd name="T0" fmla="*/ 0 w 1709"/>
              <a:gd name="T1" fmla="*/ 404 h 404"/>
              <a:gd name="T2" fmla="*/ 363 w 1709"/>
              <a:gd name="T3" fmla="*/ 255 h 404"/>
              <a:gd name="T4" fmla="*/ 800 w 1709"/>
              <a:gd name="T5" fmla="*/ 123 h 404"/>
              <a:gd name="T6" fmla="*/ 1213 w 1709"/>
              <a:gd name="T7" fmla="*/ 54 h 404"/>
              <a:gd name="T8" fmla="*/ 1709 w 1709"/>
              <a:gd name="T9" fmla="*/ 0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09" h="404">
                <a:moveTo>
                  <a:pt x="0" y="404"/>
                </a:moveTo>
                <a:cubicBezTo>
                  <a:pt x="60" y="379"/>
                  <a:pt x="230" y="302"/>
                  <a:pt x="363" y="255"/>
                </a:cubicBezTo>
                <a:cubicBezTo>
                  <a:pt x="496" y="208"/>
                  <a:pt x="658" y="157"/>
                  <a:pt x="800" y="123"/>
                </a:cubicBezTo>
                <a:cubicBezTo>
                  <a:pt x="942" y="89"/>
                  <a:pt x="1062" y="74"/>
                  <a:pt x="1213" y="54"/>
                </a:cubicBezTo>
                <a:cubicBezTo>
                  <a:pt x="1364" y="34"/>
                  <a:pt x="1606" y="11"/>
                  <a:pt x="1709" y="0"/>
                </a:cubicBezTo>
              </a:path>
            </a:pathLst>
          </a:custGeom>
          <a:noFill/>
          <a:ln w="19050" cap="flat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5300018" y="4765346"/>
            <a:ext cx="142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>
                <a:solidFill>
                  <a:srgbClr val="0000FF"/>
                </a:solidFill>
              </a:rPr>
              <a:t>Color SC</a:t>
            </a: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7433618" y="5401933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>
                <a:solidFill>
                  <a:srgbClr val="000000"/>
                </a:solidFill>
                <a:latin typeface="Symbol" pitchFamily="18" charset="2"/>
              </a:rPr>
              <a:t>m</a:t>
            </a: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2626668" y="3392158"/>
            <a:ext cx="1885950" cy="2122488"/>
          </a:xfrm>
          <a:custGeom>
            <a:avLst/>
            <a:gdLst>
              <a:gd name="T0" fmla="*/ 2049 w 2049"/>
              <a:gd name="T1" fmla="*/ 2115 h 2115"/>
              <a:gd name="T2" fmla="*/ 1976 w 2049"/>
              <a:gd name="T3" fmla="*/ 1691 h 2115"/>
              <a:gd name="T4" fmla="*/ 1777 w 2049"/>
              <a:gd name="T5" fmla="*/ 1201 h 2115"/>
              <a:gd name="T6" fmla="*/ 1360 w 2049"/>
              <a:gd name="T7" fmla="*/ 731 h 2115"/>
              <a:gd name="T8" fmla="*/ 817 w 2049"/>
              <a:gd name="T9" fmla="*/ 321 h 2115"/>
              <a:gd name="T10" fmla="*/ 426 w 2049"/>
              <a:gd name="T11" fmla="*/ 119 h 2115"/>
              <a:gd name="T12" fmla="*/ 0 w 2049"/>
              <a:gd name="T13" fmla="*/ 0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49" h="2115">
                <a:moveTo>
                  <a:pt x="2049" y="2115"/>
                </a:moveTo>
                <a:cubicBezTo>
                  <a:pt x="2036" y="2044"/>
                  <a:pt x="2021" y="1843"/>
                  <a:pt x="1976" y="1691"/>
                </a:cubicBezTo>
                <a:cubicBezTo>
                  <a:pt x="1931" y="1539"/>
                  <a:pt x="1880" y="1361"/>
                  <a:pt x="1777" y="1201"/>
                </a:cubicBezTo>
                <a:cubicBezTo>
                  <a:pt x="1674" y="1041"/>
                  <a:pt x="1520" y="878"/>
                  <a:pt x="1360" y="731"/>
                </a:cubicBezTo>
                <a:cubicBezTo>
                  <a:pt x="1200" y="584"/>
                  <a:pt x="973" y="423"/>
                  <a:pt x="817" y="321"/>
                </a:cubicBezTo>
                <a:cubicBezTo>
                  <a:pt x="661" y="219"/>
                  <a:pt x="562" y="172"/>
                  <a:pt x="426" y="119"/>
                </a:cubicBezTo>
                <a:cubicBezTo>
                  <a:pt x="290" y="66"/>
                  <a:pt x="89" y="25"/>
                  <a:pt x="0" y="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683568" y="2339646"/>
            <a:ext cx="3722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2555230" y="3320721"/>
            <a:ext cx="144463" cy="144462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1694033" y="4224802"/>
            <a:ext cx="1338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rgbClr val="00B050"/>
                </a:solidFill>
              </a:rPr>
              <a:t>Hadrons</a:t>
            </a:r>
          </a:p>
        </p:txBody>
      </p:sp>
      <p:sp>
        <p:nvSpPr>
          <p:cNvPr id="17" name="下矢印 16"/>
          <p:cNvSpPr/>
          <p:nvPr/>
        </p:nvSpPr>
        <p:spPr>
          <a:xfrm rot="255889">
            <a:off x="1514218" y="2614268"/>
            <a:ext cx="454100" cy="1040631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9" name="下矢印 18"/>
          <p:cNvSpPr/>
          <p:nvPr/>
        </p:nvSpPr>
        <p:spPr>
          <a:xfrm rot="687617">
            <a:off x="2078566" y="2777578"/>
            <a:ext cx="454100" cy="1040631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0" name="下矢印 19"/>
          <p:cNvSpPr/>
          <p:nvPr/>
        </p:nvSpPr>
        <p:spPr>
          <a:xfrm rot="1153134">
            <a:off x="2879157" y="3024618"/>
            <a:ext cx="454100" cy="1040631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1" name="下矢印 20"/>
          <p:cNvSpPr/>
          <p:nvPr/>
        </p:nvSpPr>
        <p:spPr>
          <a:xfrm rot="1907133">
            <a:off x="3589847" y="3570942"/>
            <a:ext cx="454100" cy="1040631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2" name="フリーフォーム 21"/>
          <p:cNvSpPr/>
          <p:nvPr/>
        </p:nvSpPr>
        <p:spPr>
          <a:xfrm>
            <a:off x="1895590" y="1834023"/>
            <a:ext cx="2444443" cy="1267381"/>
          </a:xfrm>
          <a:custGeom>
            <a:avLst/>
            <a:gdLst>
              <a:gd name="connsiteX0" fmla="*/ 0 w 2292439"/>
              <a:gd name="connsiteY0" fmla="*/ 12540 h 682241"/>
              <a:gd name="connsiteX1" fmla="*/ 1133341 w 2292439"/>
              <a:gd name="connsiteY1" fmla="*/ 89813 h 682241"/>
              <a:gd name="connsiteX2" fmla="*/ 2292439 w 2292439"/>
              <a:gd name="connsiteY2" fmla="*/ 682241 h 682241"/>
              <a:gd name="connsiteX0" fmla="*/ 0 w 2292439"/>
              <a:gd name="connsiteY0" fmla="*/ 1253 h 670954"/>
              <a:gd name="connsiteX1" fmla="*/ 592428 w 2292439"/>
              <a:gd name="connsiteY1" fmla="*/ 258830 h 670954"/>
              <a:gd name="connsiteX2" fmla="*/ 2292439 w 2292439"/>
              <a:gd name="connsiteY2" fmla="*/ 670954 h 670954"/>
              <a:gd name="connsiteX0" fmla="*/ 0 w 2369712"/>
              <a:gd name="connsiteY0" fmla="*/ 873 h 747847"/>
              <a:gd name="connsiteX1" fmla="*/ 669701 w 2369712"/>
              <a:gd name="connsiteY1" fmla="*/ 335723 h 747847"/>
              <a:gd name="connsiteX2" fmla="*/ 2369712 w 2369712"/>
              <a:gd name="connsiteY2" fmla="*/ 747847 h 747847"/>
              <a:gd name="connsiteX0" fmla="*/ 0 w 2369712"/>
              <a:gd name="connsiteY0" fmla="*/ 0 h 746974"/>
              <a:gd name="connsiteX1" fmla="*/ 669701 w 2369712"/>
              <a:gd name="connsiteY1" fmla="*/ 334850 h 746974"/>
              <a:gd name="connsiteX2" fmla="*/ 2369712 w 2369712"/>
              <a:gd name="connsiteY2" fmla="*/ 746974 h 746974"/>
              <a:gd name="connsiteX0" fmla="*/ 0 w 2472743"/>
              <a:gd name="connsiteY0" fmla="*/ 0 h 991672"/>
              <a:gd name="connsiteX1" fmla="*/ 772732 w 2472743"/>
              <a:gd name="connsiteY1" fmla="*/ 579548 h 991672"/>
              <a:gd name="connsiteX2" fmla="*/ 2472743 w 2472743"/>
              <a:gd name="connsiteY2" fmla="*/ 991672 h 991672"/>
              <a:gd name="connsiteX0" fmla="*/ 0 w 2472743"/>
              <a:gd name="connsiteY0" fmla="*/ 0 h 991672"/>
              <a:gd name="connsiteX1" fmla="*/ 772732 w 2472743"/>
              <a:gd name="connsiteY1" fmla="*/ 579548 h 991672"/>
              <a:gd name="connsiteX2" fmla="*/ 2472743 w 2472743"/>
              <a:gd name="connsiteY2" fmla="*/ 991672 h 991672"/>
              <a:gd name="connsiteX0" fmla="*/ 0 w 2472743"/>
              <a:gd name="connsiteY0" fmla="*/ 0 h 991672"/>
              <a:gd name="connsiteX1" fmla="*/ 772732 w 2472743"/>
              <a:gd name="connsiteY1" fmla="*/ 579548 h 991672"/>
              <a:gd name="connsiteX2" fmla="*/ 2472743 w 2472743"/>
              <a:gd name="connsiteY2" fmla="*/ 991672 h 991672"/>
              <a:gd name="connsiteX0" fmla="*/ 0 w 2395470"/>
              <a:gd name="connsiteY0" fmla="*/ 0 h 1171976"/>
              <a:gd name="connsiteX1" fmla="*/ 772732 w 2395470"/>
              <a:gd name="connsiteY1" fmla="*/ 579548 h 1171976"/>
              <a:gd name="connsiteX2" fmla="*/ 2395470 w 2395470"/>
              <a:gd name="connsiteY2" fmla="*/ 1171976 h 1171976"/>
              <a:gd name="connsiteX0" fmla="*/ 0 w 2421228"/>
              <a:gd name="connsiteY0" fmla="*/ 0 h 1094703"/>
              <a:gd name="connsiteX1" fmla="*/ 772732 w 2421228"/>
              <a:gd name="connsiteY1" fmla="*/ 579548 h 1094703"/>
              <a:gd name="connsiteX2" fmla="*/ 2421228 w 2421228"/>
              <a:gd name="connsiteY2" fmla="*/ 1094703 h 1094703"/>
              <a:gd name="connsiteX0" fmla="*/ 0 w 2421228"/>
              <a:gd name="connsiteY0" fmla="*/ 0 h 1094703"/>
              <a:gd name="connsiteX1" fmla="*/ 746974 w 2421228"/>
              <a:gd name="connsiteY1" fmla="*/ 476517 h 1094703"/>
              <a:gd name="connsiteX2" fmla="*/ 2421228 w 2421228"/>
              <a:gd name="connsiteY2" fmla="*/ 1094703 h 1094703"/>
              <a:gd name="connsiteX0" fmla="*/ 0 w 2408349"/>
              <a:gd name="connsiteY0" fmla="*/ 0 h 1159097"/>
              <a:gd name="connsiteX1" fmla="*/ 734095 w 2408349"/>
              <a:gd name="connsiteY1" fmla="*/ 540911 h 1159097"/>
              <a:gd name="connsiteX2" fmla="*/ 2408349 w 2408349"/>
              <a:gd name="connsiteY2" fmla="*/ 1159097 h 1159097"/>
              <a:gd name="connsiteX0" fmla="*/ 0 w 2408349"/>
              <a:gd name="connsiteY0" fmla="*/ 0 h 1159097"/>
              <a:gd name="connsiteX1" fmla="*/ 721216 w 2408349"/>
              <a:gd name="connsiteY1" fmla="*/ 489395 h 1159097"/>
              <a:gd name="connsiteX2" fmla="*/ 2408349 w 2408349"/>
              <a:gd name="connsiteY2" fmla="*/ 1159097 h 1159097"/>
              <a:gd name="connsiteX0" fmla="*/ 0 w 2408349"/>
              <a:gd name="connsiteY0" fmla="*/ 0 h 1159097"/>
              <a:gd name="connsiteX1" fmla="*/ 721216 w 2408349"/>
              <a:gd name="connsiteY1" fmla="*/ 489395 h 1159097"/>
              <a:gd name="connsiteX2" fmla="*/ 2408349 w 2408349"/>
              <a:gd name="connsiteY2" fmla="*/ 1159097 h 1159097"/>
              <a:gd name="connsiteX0" fmla="*/ 0 w 2408349"/>
              <a:gd name="connsiteY0" fmla="*/ 0 h 1159097"/>
              <a:gd name="connsiteX1" fmla="*/ 721216 w 2408349"/>
              <a:gd name="connsiteY1" fmla="*/ 489395 h 1159097"/>
              <a:gd name="connsiteX2" fmla="*/ 2408349 w 2408349"/>
              <a:gd name="connsiteY2" fmla="*/ 1159097 h 1159097"/>
              <a:gd name="connsiteX0" fmla="*/ 0 w 2444443"/>
              <a:gd name="connsiteY0" fmla="*/ 0 h 1267381"/>
              <a:gd name="connsiteX1" fmla="*/ 721216 w 2444443"/>
              <a:gd name="connsiteY1" fmla="*/ 489395 h 1267381"/>
              <a:gd name="connsiteX2" fmla="*/ 2444443 w 2444443"/>
              <a:gd name="connsiteY2" fmla="*/ 1267381 h 1267381"/>
              <a:gd name="connsiteX0" fmla="*/ 0 w 2444443"/>
              <a:gd name="connsiteY0" fmla="*/ 0 h 1267381"/>
              <a:gd name="connsiteX1" fmla="*/ 721216 w 2444443"/>
              <a:gd name="connsiteY1" fmla="*/ 489395 h 1267381"/>
              <a:gd name="connsiteX2" fmla="*/ 2444443 w 2444443"/>
              <a:gd name="connsiteY2" fmla="*/ 1267381 h 126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4443" h="1267381">
                <a:moveTo>
                  <a:pt x="0" y="0"/>
                </a:moveTo>
                <a:cubicBezTo>
                  <a:pt x="195330" y="227527"/>
                  <a:pt x="339143" y="377778"/>
                  <a:pt x="721216" y="489395"/>
                </a:cubicBezTo>
                <a:cubicBezTo>
                  <a:pt x="1103289" y="601012"/>
                  <a:pt x="1964083" y="978849"/>
                  <a:pt x="2444443" y="1267381"/>
                </a:cubicBezTo>
              </a:path>
            </a:pathLst>
          </a:custGeom>
          <a:ln w="34925">
            <a:solidFill>
              <a:srgbClr val="C0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589698" y="1372358"/>
            <a:ext cx="768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CC3300"/>
                </a:solidFill>
              </a:rPr>
              <a:t>high</a:t>
            </a:r>
            <a:endParaRPr lang="ja-JP" altLang="en-US" sz="2400" dirty="0">
              <a:solidFill>
                <a:srgbClr val="CC3300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924332" y="3067060"/>
            <a:ext cx="647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CC3300"/>
                </a:solidFill>
              </a:rPr>
              <a:t>low</a:t>
            </a:r>
            <a:endParaRPr lang="ja-JP" altLang="en-US" sz="2400" dirty="0">
              <a:solidFill>
                <a:srgbClr val="CC3300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 rot="1279305">
            <a:off x="2425476" y="2161042"/>
            <a:ext cx="1680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C00000"/>
                </a:solidFill>
              </a:rPr>
              <a:t>beam energy</a:t>
            </a:r>
            <a:endParaRPr lang="ja-JP" altLang="en-US" sz="2000" dirty="0">
              <a:solidFill>
                <a:srgbClr val="C00000"/>
              </a:solidFill>
            </a:endParaRPr>
          </a:p>
        </p:txBody>
      </p:sp>
      <p:sp>
        <p:nvSpPr>
          <p:cNvPr id="27" name="下矢印 26"/>
          <p:cNvSpPr/>
          <p:nvPr/>
        </p:nvSpPr>
        <p:spPr>
          <a:xfrm rot="209270">
            <a:off x="1378803" y="2298190"/>
            <a:ext cx="454100" cy="1292415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8" name="下矢印 27"/>
          <p:cNvSpPr/>
          <p:nvPr/>
        </p:nvSpPr>
        <p:spPr>
          <a:xfrm rot="156018">
            <a:off x="1253328" y="1869066"/>
            <a:ext cx="454100" cy="1685735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grpSp>
        <p:nvGrpSpPr>
          <p:cNvPr id="16" name="グループ化 15"/>
          <p:cNvGrpSpPr/>
          <p:nvPr/>
        </p:nvGrpSpPr>
        <p:grpSpPr>
          <a:xfrm>
            <a:off x="4662984" y="260648"/>
            <a:ext cx="4277086" cy="3960440"/>
            <a:chOff x="4662984" y="260648"/>
            <a:chExt cx="4277086" cy="3960440"/>
          </a:xfrm>
        </p:grpSpPr>
        <p:pic>
          <p:nvPicPr>
            <p:cNvPr id="29" name="Picture 19" descr="tch_mub_strange_gce_w_sabita_la_pim_linear.gif"/>
            <p:cNvPicPr>
              <a:picLocks noChangeAspect="1"/>
            </p:cNvPicPr>
            <p:nvPr/>
          </p:nvPicPr>
          <p:blipFill>
            <a:blip r:embed="rId2"/>
            <a:srcRect l="1420" t="8372" r="8521" b="1674"/>
            <a:stretch>
              <a:fillRect/>
            </a:stretch>
          </p:blipFill>
          <p:spPr>
            <a:xfrm>
              <a:off x="4662984" y="597813"/>
              <a:ext cx="4277086" cy="3623275"/>
            </a:xfrm>
            <a:prstGeom prst="rect">
              <a:avLst/>
            </a:prstGeom>
          </p:spPr>
        </p:pic>
        <p:sp>
          <p:nvSpPr>
            <p:cNvPr id="30" name="テキスト ボックス 29"/>
            <p:cNvSpPr txBox="1"/>
            <p:nvPr/>
          </p:nvSpPr>
          <p:spPr>
            <a:xfrm>
              <a:off x="7380312" y="260648"/>
              <a:ext cx="14929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solidFill>
                    <a:srgbClr val="0070C0"/>
                  </a:solidFill>
                </a:rPr>
                <a:t>STAR 2012</a:t>
              </a:r>
              <a:endParaRPr kumimoji="1" lang="ja-JP" altLang="en-US" sz="2000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073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617185" y="5424899"/>
            <a:ext cx="49872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are experimentally observable</a:t>
            </a:r>
            <a:endParaRPr kumimoji="1" lang="ja-JP" altLang="en-US" sz="2800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_B^n \rangle_c }&#10;{\langle \delta N_B^m \rangle_c }&#10;\ne&#10;\frac{\langle \delta N_p^n \rangle_c }&#10;{\langle \delta N_p^m \rangle_c }&#10;\end{align*}&lt;/body&gt;&#10;  &lt;fcolor&gt;FF000000&lt;/fcolor&gt;&#10;  &lt;bcolor&gt;FFFFFFFF&lt;/bcolor&gt;&#10;  &lt;transparent&gt;True&lt;/transparent&gt;&#10;  &lt;resolution&gt;1800&lt;/resolution&gt;&#10;  &lt;imageh&gt;646&lt;/imageh&gt;&#10;  &lt;imagew&gt;2056&lt;/imagew&gt;&#10;  &lt;scale&gt;50&lt;/scale&gt;&#10;  &lt;cursor&gt;165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026" y="3826203"/>
            <a:ext cx="3666834" cy="1152128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B^n \rangle_c&#10;\end{align*}&lt;/body&gt;&#10;  &lt;fcolor&gt;FF000000&lt;/fcolor&gt;&#10;  &lt;bcolor&gt;FFFFFFFF&lt;/bcolor&gt;&#10;  &lt;transparent&gt;True&lt;/transparent&gt;&#10;  &lt;resolution&gt;1800&lt;/resolution&gt;&#10;  &lt;imageh&gt;249&lt;/imageh&gt;&#10;  &lt;imagew&gt;742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026" y="5484868"/>
            <a:ext cx="1323342" cy="444087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519075" y="4133398"/>
            <a:ext cx="60465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Wingdings" pitchFamily="2" charset="2"/>
              <a:buChar char="p"/>
            </a:pPr>
            <a:r>
              <a:rPr kumimoji="1" lang="en-US" altLang="ja-JP" sz="2800" dirty="0" smtClean="0"/>
              <a:t> </a:t>
            </a:r>
          </a:p>
          <a:p>
            <a:pPr marL="285750" indent="-285750">
              <a:buClr>
                <a:srgbClr val="0070C0"/>
              </a:buClr>
              <a:buFont typeface="Wingdings" pitchFamily="2" charset="2"/>
              <a:buChar char="p"/>
            </a:pPr>
            <a:endParaRPr lang="en-US" altLang="ja-JP" sz="2800" dirty="0"/>
          </a:p>
          <a:p>
            <a:pPr marL="285750" indent="-285750">
              <a:buClr>
                <a:srgbClr val="0070C0"/>
              </a:buClr>
              <a:buFont typeface="Wingdings" pitchFamily="2" charset="2"/>
              <a:buChar char="p"/>
            </a:pPr>
            <a:endParaRPr kumimoji="1" lang="en-US" altLang="ja-JP" sz="2800" dirty="0" smtClean="0"/>
          </a:p>
          <a:p>
            <a:pPr marL="285750" indent="-285750">
              <a:buClr>
                <a:srgbClr val="0070C0"/>
              </a:buClr>
              <a:buFont typeface="Wingdings" pitchFamily="2" charset="2"/>
              <a:buChar char="p"/>
            </a:pPr>
            <a:r>
              <a:rPr lang="en-US" altLang="ja-JP" sz="2800" dirty="0" smtClean="0"/>
              <a:t> </a:t>
            </a:r>
            <a:endParaRPr kumimoji="1" lang="ja-JP" altLang="en-US" sz="2800" dirty="0"/>
          </a:p>
        </p:txBody>
      </p:sp>
      <p:sp>
        <p:nvSpPr>
          <p:cNvPr id="16" name="角丸四角形 15"/>
          <p:cNvSpPr/>
          <p:nvPr/>
        </p:nvSpPr>
        <p:spPr>
          <a:xfrm>
            <a:off x="323528" y="619527"/>
            <a:ext cx="8424936" cy="247788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7" name="タイトル 1"/>
          <p:cNvSpPr txBox="1">
            <a:spLocks/>
          </p:cNvSpPr>
          <p:nvPr/>
        </p:nvSpPr>
        <p:spPr>
          <a:xfrm>
            <a:off x="-202532" y="619527"/>
            <a:ext cx="9544601" cy="175432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j-cs"/>
              </a:rPr>
              <a:t>Baryon vs Proton Number Fluctuations</a:t>
            </a:r>
            <a:endParaRPr kumimoji="1" lang="ja-JP" altLang="en-US" sz="5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/>
              <a:cs typeface="+mj-cs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375730" y="2451665"/>
            <a:ext cx="64421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002060"/>
                </a:solidFill>
                <a:latin typeface="Calibri"/>
              </a:rPr>
              <a:t>MK, </a:t>
            </a:r>
            <a:r>
              <a:rPr lang="en-US" altLang="ja-JP" sz="2000" dirty="0" err="1" smtClean="0">
                <a:solidFill>
                  <a:srgbClr val="002060"/>
                </a:solidFill>
                <a:latin typeface="Calibri"/>
              </a:rPr>
              <a:t>Asakawa</a:t>
            </a:r>
            <a:r>
              <a:rPr lang="en-US" altLang="ja-JP" sz="2000" dirty="0">
                <a:solidFill>
                  <a:srgbClr val="002060"/>
                </a:solidFill>
                <a:latin typeface="Calibri"/>
              </a:rPr>
              <a:t>, </a:t>
            </a:r>
            <a:r>
              <a:rPr lang="en-US" altLang="ja-JP" sz="2000" dirty="0" smtClean="0">
                <a:solidFill>
                  <a:srgbClr val="002060"/>
                </a:solidFill>
                <a:latin typeface="Calibri"/>
              </a:rPr>
              <a:t>PRC85,021901C(2012); PRC86, 024904(2012)</a:t>
            </a:r>
            <a:endParaRPr lang="ja-JP" altLang="en-US" sz="2000" dirty="0">
              <a:solidFill>
                <a:srgbClr val="00206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277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7814960" cy="584775"/>
          </a:xfrm>
        </p:spPr>
        <p:txBody>
          <a:bodyPr/>
          <a:lstStyle/>
          <a:p>
            <a:r>
              <a:rPr kumimoji="1" lang="en-US" altLang="ja-JP" dirty="0" smtClean="0"/>
              <a:t> Nucleon </a:t>
            </a:r>
            <a:r>
              <a:rPr kumimoji="1" lang="en-US" altLang="ja-JP" dirty="0" err="1" smtClean="0"/>
              <a:t>Isospin</a:t>
            </a:r>
            <a:r>
              <a:rPr kumimoji="1" lang="en-US" altLang="ja-JP" dirty="0" smtClean="0"/>
              <a:t> as Two Sides of a Coin   </a:t>
            </a:r>
            <a:endParaRPr kumimoji="1" lang="ja-JP" altLang="en-US" dirty="0"/>
          </a:p>
        </p:txBody>
      </p:sp>
      <p:sp>
        <p:nvSpPr>
          <p:cNvPr id="3" name="円/楕円 2"/>
          <p:cNvSpPr/>
          <p:nvPr/>
        </p:nvSpPr>
        <p:spPr>
          <a:xfrm>
            <a:off x="1835696" y="1556792"/>
            <a:ext cx="792088" cy="792088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100000">
                <a:srgbClr val="FFEBFA"/>
              </a:gs>
            </a:gsLst>
            <a:lin ang="14400000" scaled="0"/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" name="左中かっこ 7"/>
          <p:cNvSpPr/>
          <p:nvPr/>
        </p:nvSpPr>
        <p:spPr>
          <a:xfrm rot="5400000">
            <a:off x="1907704" y="1268760"/>
            <a:ext cx="648072" cy="324036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805590" y="3429000"/>
            <a:ext cx="792088" cy="792088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EBFA"/>
              </a:gs>
            </a:gsLst>
            <a:lin ang="14400000" scaled="0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2843808" y="3429000"/>
            <a:ext cx="792088" cy="792088"/>
          </a:xfrm>
          <a:prstGeom prst="ellipse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FFEBFA"/>
              </a:gs>
            </a:gsLst>
            <a:lin ang="14400000" scaled="0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015352" y="1700808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i="1" dirty="0" smtClean="0">
                <a:solidFill>
                  <a:prstClr val="black"/>
                </a:solidFill>
              </a:rPr>
              <a:t>N</a:t>
            </a:r>
            <a:endParaRPr lang="ja-JP" altLang="en-US" sz="2800" i="1" dirty="0">
              <a:solidFill>
                <a:prstClr val="black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009113" y="3552007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i="1" dirty="0" smtClean="0">
                <a:solidFill>
                  <a:prstClr val="black"/>
                </a:solidFill>
              </a:rPr>
              <a:t>p</a:t>
            </a:r>
            <a:endParaRPr lang="ja-JP" altLang="en-US" sz="2800" i="1" dirty="0">
              <a:solidFill>
                <a:prstClr val="black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047331" y="354459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i="1" dirty="0" smtClean="0">
                <a:solidFill>
                  <a:prstClr val="black"/>
                </a:solidFill>
              </a:rPr>
              <a:t>n</a:t>
            </a:r>
            <a:endParaRPr lang="ja-JP" altLang="en-US" sz="2800" i="1" dirty="0">
              <a:solidFill>
                <a:prstClr val="black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63159" y="4813701"/>
            <a:ext cx="26997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Nucleons have </a:t>
            </a:r>
          </a:p>
          <a:p>
            <a:r>
              <a:rPr lang="en-US" altLang="ja-JP" sz="2400" dirty="0" smtClean="0">
                <a:solidFill>
                  <a:prstClr val="black"/>
                </a:solidFill>
              </a:rPr>
              <a:t>two </a:t>
            </a:r>
            <a:r>
              <a:rPr lang="en-US" altLang="ja-JP" sz="2400" dirty="0" err="1" smtClean="0">
                <a:solidFill>
                  <a:prstClr val="black"/>
                </a:solidFill>
              </a:rPr>
              <a:t>isospin</a:t>
            </a:r>
            <a:r>
              <a:rPr lang="en-US" altLang="ja-JP" sz="2400" dirty="0" smtClean="0">
                <a:solidFill>
                  <a:prstClr val="black"/>
                </a:solidFill>
              </a:rPr>
              <a:t> states.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588224" y="6165304"/>
            <a:ext cx="23794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0070C0"/>
                </a:solidFill>
              </a:rPr>
              <a:t>MK, Asakawa,2012</a:t>
            </a:r>
            <a:endParaRPr lang="ja-JP" alt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82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7814960" cy="584775"/>
          </a:xfrm>
        </p:spPr>
        <p:txBody>
          <a:bodyPr/>
          <a:lstStyle/>
          <a:p>
            <a:r>
              <a:rPr kumimoji="1" lang="en-US" altLang="ja-JP" dirty="0" smtClean="0"/>
              <a:t> Nucleon </a:t>
            </a:r>
            <a:r>
              <a:rPr kumimoji="1" lang="en-US" altLang="ja-JP" dirty="0" err="1" smtClean="0"/>
              <a:t>Isospin</a:t>
            </a:r>
            <a:r>
              <a:rPr kumimoji="1" lang="en-US" altLang="ja-JP" dirty="0" smtClean="0"/>
              <a:t> as Two Sides of a Coin   </a:t>
            </a:r>
            <a:endParaRPr kumimoji="1" lang="ja-JP" altLang="en-US" dirty="0"/>
          </a:p>
        </p:txBody>
      </p:sp>
      <p:sp>
        <p:nvSpPr>
          <p:cNvPr id="3" name="円/楕円 2"/>
          <p:cNvSpPr/>
          <p:nvPr/>
        </p:nvSpPr>
        <p:spPr>
          <a:xfrm>
            <a:off x="1835696" y="1556792"/>
            <a:ext cx="792088" cy="792088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100000">
                <a:srgbClr val="FFEBFA"/>
              </a:gs>
            </a:gsLst>
            <a:lin ang="14400000" scaled="0"/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" name="円/楕円 3"/>
          <p:cNvSpPr/>
          <p:nvPr/>
        </p:nvSpPr>
        <p:spPr>
          <a:xfrm>
            <a:off x="6218312" y="1556792"/>
            <a:ext cx="792088" cy="762556"/>
          </a:xfrm>
          <a:prstGeom prst="ellipse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  <a:tileRect r="-100000" b="-100000"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7241729" y="3411631"/>
            <a:ext cx="776783" cy="803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5282208" y="3390602"/>
            <a:ext cx="817420" cy="846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左中かっこ 7"/>
          <p:cNvSpPr/>
          <p:nvPr/>
        </p:nvSpPr>
        <p:spPr>
          <a:xfrm rot="5400000">
            <a:off x="1907704" y="1268760"/>
            <a:ext cx="648072" cy="324036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805590" y="3429000"/>
            <a:ext cx="792088" cy="792088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EBFA"/>
              </a:gs>
            </a:gsLst>
            <a:lin ang="14400000" scaled="0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2843808" y="3429000"/>
            <a:ext cx="792088" cy="792088"/>
          </a:xfrm>
          <a:prstGeom prst="ellipse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FFEBFA"/>
              </a:gs>
            </a:gsLst>
            <a:lin ang="14400000" scaled="0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015352" y="1700808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i="1" dirty="0" smtClean="0">
                <a:solidFill>
                  <a:prstClr val="black"/>
                </a:solidFill>
              </a:rPr>
              <a:t>N</a:t>
            </a:r>
            <a:endParaRPr lang="ja-JP" altLang="en-US" sz="2800" i="1" dirty="0">
              <a:solidFill>
                <a:prstClr val="black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009113" y="3552007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i="1" dirty="0" smtClean="0">
                <a:solidFill>
                  <a:prstClr val="black"/>
                </a:solidFill>
              </a:rPr>
              <a:t>p</a:t>
            </a:r>
            <a:endParaRPr lang="ja-JP" altLang="en-US" sz="2800" i="1" dirty="0">
              <a:solidFill>
                <a:prstClr val="black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047331" y="354459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i="1" dirty="0" smtClean="0">
                <a:solidFill>
                  <a:prstClr val="black"/>
                </a:solidFill>
              </a:rPr>
              <a:t>n</a:t>
            </a:r>
            <a:endParaRPr lang="ja-JP" altLang="en-US" sz="2800" i="1" dirty="0">
              <a:solidFill>
                <a:prstClr val="black"/>
              </a:solidFill>
            </a:endParaRPr>
          </a:p>
        </p:txBody>
      </p:sp>
      <p:sp>
        <p:nvSpPr>
          <p:cNvPr id="14" name="左中かっこ 13"/>
          <p:cNvSpPr/>
          <p:nvPr/>
        </p:nvSpPr>
        <p:spPr>
          <a:xfrm rot="5400000">
            <a:off x="6290320" y="1268760"/>
            <a:ext cx="648072" cy="324036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63159" y="4813701"/>
            <a:ext cx="26997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Nucleons have </a:t>
            </a:r>
          </a:p>
          <a:p>
            <a:r>
              <a:rPr lang="en-US" altLang="ja-JP" sz="2400" dirty="0" smtClean="0">
                <a:solidFill>
                  <a:prstClr val="black"/>
                </a:solidFill>
              </a:rPr>
              <a:t>two </a:t>
            </a:r>
            <a:r>
              <a:rPr lang="en-US" altLang="ja-JP" sz="2400" dirty="0" err="1" smtClean="0">
                <a:solidFill>
                  <a:prstClr val="black"/>
                </a:solidFill>
              </a:rPr>
              <a:t>isospin</a:t>
            </a:r>
            <a:r>
              <a:rPr lang="en-US" altLang="ja-JP" sz="2400" dirty="0" smtClean="0">
                <a:solidFill>
                  <a:prstClr val="black"/>
                </a:solidFill>
              </a:rPr>
              <a:t> states.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207745" y="4814770"/>
            <a:ext cx="3180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Coins have two sides.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099628" y="1124744"/>
            <a:ext cx="10236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a coin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588224" y="6165304"/>
            <a:ext cx="23794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0070C0"/>
                </a:solidFill>
              </a:rPr>
              <a:t>MK, Asakawa,2012</a:t>
            </a:r>
            <a:endParaRPr lang="ja-JP" alt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41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490332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Slot Machine Analogy  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7" b="10450"/>
          <a:stretch/>
        </p:blipFill>
        <p:spPr bwMode="auto">
          <a:xfrm>
            <a:off x="1259632" y="1173083"/>
            <a:ext cx="2076821" cy="2399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581128"/>
            <a:ext cx="2989596" cy="1526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7619415" y="2916233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i="1" dirty="0" smtClean="0">
                <a:solidFill>
                  <a:prstClr val="black"/>
                </a:solidFill>
              </a:rPr>
              <a:t>N</a:t>
            </a:r>
            <a:endParaRPr lang="ja-JP" altLang="en-US" sz="3200" i="1" dirty="0">
              <a:solidFill>
                <a:prstClr val="black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387167" y="2416534"/>
            <a:ext cx="14401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5531183" y="3010600"/>
            <a:ext cx="144016" cy="1980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5675199" y="2812578"/>
            <a:ext cx="144016" cy="3960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5819215" y="2488542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5963230" y="2416534"/>
            <a:ext cx="144017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6107247" y="2200510"/>
            <a:ext cx="144016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6251263" y="2056494"/>
            <a:ext cx="14401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6395279" y="2056494"/>
            <a:ext cx="14401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6539295" y="2272518"/>
            <a:ext cx="144016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6683311" y="2416534"/>
            <a:ext cx="14401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6827327" y="2488542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6971343" y="2668562"/>
            <a:ext cx="144016" cy="5400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7115359" y="2920590"/>
            <a:ext cx="14401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7259375" y="3017596"/>
            <a:ext cx="144016" cy="191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644008" y="1188041"/>
            <a:ext cx="1369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i="1" dirty="0" smtClean="0">
                <a:solidFill>
                  <a:prstClr val="black"/>
                </a:solidFill>
              </a:rPr>
              <a:t>P</a:t>
            </a:r>
            <a:r>
              <a:rPr lang="en-US" altLang="ja-JP" sz="3200" dirty="0">
                <a:solidFill>
                  <a:prstClr val="black"/>
                </a:solidFill>
              </a:rPr>
              <a:t> </a:t>
            </a:r>
            <a:r>
              <a:rPr lang="en-US" altLang="ja-JP" sz="3200" dirty="0" smtClean="0">
                <a:solidFill>
                  <a:prstClr val="black"/>
                </a:solidFill>
              </a:rPr>
              <a:t>  (</a:t>
            </a:r>
            <a:r>
              <a:rPr lang="en-US" altLang="ja-JP" sz="3200" i="1" dirty="0" smtClean="0">
                <a:solidFill>
                  <a:prstClr val="black"/>
                </a:solidFill>
              </a:rPr>
              <a:t>N</a:t>
            </a:r>
            <a:r>
              <a:rPr lang="en-US" altLang="ja-JP" sz="3200" dirty="0" smtClean="0">
                <a:solidFill>
                  <a:prstClr val="black"/>
                </a:solidFill>
              </a:rPr>
              <a:t>)</a:t>
            </a:r>
            <a:endParaRPr lang="ja-JP" altLang="en-US" sz="3200" dirty="0">
              <a:solidFill>
                <a:prstClr val="black"/>
              </a:solidFill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7634636" y="573761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i="1" dirty="0" smtClean="0">
                <a:solidFill>
                  <a:prstClr val="black"/>
                </a:solidFill>
              </a:rPr>
              <a:t>N</a:t>
            </a:r>
            <a:endParaRPr lang="ja-JP" altLang="en-US" sz="3200" i="1" dirty="0">
              <a:solidFill>
                <a:prstClr val="black"/>
              </a:solidFill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5402388" y="5237911"/>
            <a:ext cx="14401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5546404" y="5669959"/>
            <a:ext cx="14401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5690420" y="5489939"/>
            <a:ext cx="128795" cy="5400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5834436" y="5309919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5978452" y="5237911"/>
            <a:ext cx="14401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6122468" y="5489939"/>
            <a:ext cx="128795" cy="5400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6266484" y="5309919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6410500" y="5561947"/>
            <a:ext cx="144016" cy="4680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" name="正方形/長方形 41"/>
          <p:cNvSpPr/>
          <p:nvPr/>
        </p:nvSpPr>
        <p:spPr>
          <a:xfrm>
            <a:off x="6554516" y="5795973"/>
            <a:ext cx="144016" cy="2340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" name="正方形/長方形 42"/>
          <p:cNvSpPr/>
          <p:nvPr/>
        </p:nvSpPr>
        <p:spPr>
          <a:xfrm>
            <a:off x="6698532" y="5669959"/>
            <a:ext cx="14401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6842548" y="5849979"/>
            <a:ext cx="144016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5" name="正方形/長方形 44"/>
          <p:cNvSpPr/>
          <p:nvPr/>
        </p:nvSpPr>
        <p:spPr>
          <a:xfrm>
            <a:off x="7125989" y="5930988"/>
            <a:ext cx="144016" cy="990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4644008" y="3933056"/>
            <a:ext cx="1354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i="1" dirty="0" smtClean="0">
                <a:solidFill>
                  <a:prstClr val="black"/>
                </a:solidFill>
              </a:rPr>
              <a:t>P  </a:t>
            </a:r>
            <a:r>
              <a:rPr lang="en-US" altLang="ja-JP" sz="3200" dirty="0" smtClean="0">
                <a:solidFill>
                  <a:prstClr val="black"/>
                </a:solidFill>
              </a:rPr>
              <a:t> (</a:t>
            </a:r>
            <a:r>
              <a:rPr lang="en-US" altLang="ja-JP" sz="3200" i="1" dirty="0" smtClean="0">
                <a:solidFill>
                  <a:prstClr val="black"/>
                </a:solidFill>
              </a:rPr>
              <a:t>N</a:t>
            </a:r>
            <a:r>
              <a:rPr lang="en-US" altLang="ja-JP" sz="3200" dirty="0" smtClean="0">
                <a:solidFill>
                  <a:prstClr val="black"/>
                </a:solidFill>
              </a:rPr>
              <a:t>)</a:t>
            </a:r>
            <a:endParaRPr lang="ja-JP" altLang="en-US" sz="3200" dirty="0">
              <a:solidFill>
                <a:prstClr val="black"/>
              </a:solidFill>
            </a:endParaRPr>
          </a:p>
        </p:txBody>
      </p:sp>
      <p:sp>
        <p:nvSpPr>
          <p:cNvPr id="26" name="下矢印 25"/>
          <p:cNvSpPr/>
          <p:nvPr/>
        </p:nvSpPr>
        <p:spPr>
          <a:xfrm>
            <a:off x="1619672" y="3789040"/>
            <a:ext cx="1584176" cy="584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3" name="円/楕円 52"/>
          <p:cNvSpPr/>
          <p:nvPr/>
        </p:nvSpPr>
        <p:spPr>
          <a:xfrm>
            <a:off x="6588224" y="690955"/>
            <a:ext cx="489653" cy="457934"/>
          </a:xfrm>
          <a:prstGeom prst="ellipse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  <a:tileRect r="-100000" b="-100000"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7116282" y="574438"/>
            <a:ext cx="1364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 smtClean="0">
                <a:solidFill>
                  <a:prstClr val="black"/>
                </a:solidFill>
              </a:rPr>
              <a:t>=     +</a:t>
            </a:r>
            <a:endParaRPr lang="ja-JP" altLang="en-US" sz="3600" dirty="0">
              <a:solidFill>
                <a:prstClr val="black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7579940" y="658084"/>
            <a:ext cx="520452" cy="538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8444036" y="658084"/>
            <a:ext cx="520452" cy="538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4988827" y="4251806"/>
            <a:ext cx="297080" cy="307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8027194" y="6031171"/>
            <a:ext cx="297080" cy="307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" name="円/楕円 59"/>
          <p:cNvSpPr/>
          <p:nvPr/>
        </p:nvSpPr>
        <p:spPr>
          <a:xfrm>
            <a:off x="7993445" y="3275563"/>
            <a:ext cx="244826" cy="228967"/>
          </a:xfrm>
          <a:prstGeom prst="ellipse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  <a:tileRect r="-100000" b="-100000"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61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55" b="16137"/>
          <a:stretch/>
        </p:blipFill>
        <p:spPr bwMode="auto">
          <a:xfrm>
            <a:off x="5002344" y="1531034"/>
            <a:ext cx="276857" cy="332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直線矢印コネクタ 3"/>
          <p:cNvCxnSpPr/>
          <p:nvPr/>
        </p:nvCxnSpPr>
        <p:spPr>
          <a:xfrm flipV="1">
            <a:off x="5387167" y="1840470"/>
            <a:ext cx="0" cy="16561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/>
          <p:cNvCxnSpPr/>
          <p:nvPr/>
        </p:nvCxnSpPr>
        <p:spPr>
          <a:xfrm>
            <a:off x="5171143" y="3208622"/>
            <a:ext cx="244827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/>
          <p:nvPr/>
        </p:nvCxnSpPr>
        <p:spPr>
          <a:xfrm flipV="1">
            <a:off x="5402388" y="4661847"/>
            <a:ext cx="0" cy="16561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>
            <a:off x="5186364" y="6029999"/>
            <a:ext cx="244827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343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3966150" cy="584775"/>
          </a:xfrm>
        </p:spPr>
        <p:txBody>
          <a:bodyPr/>
          <a:lstStyle/>
          <a:p>
            <a:r>
              <a:rPr kumimoji="1" lang="en-US" altLang="ja-JP" dirty="0" smtClean="0"/>
              <a:t> Extreme Examples  </a:t>
            </a:r>
            <a:endParaRPr kumimoji="1" lang="ja-JP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7" b="10450"/>
          <a:stretch/>
        </p:blipFill>
        <p:spPr bwMode="auto">
          <a:xfrm>
            <a:off x="107504" y="1252518"/>
            <a:ext cx="1513860" cy="1749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4383013" y="2552671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i="1" dirty="0" smtClean="0">
                <a:solidFill>
                  <a:prstClr val="black"/>
                </a:solidFill>
              </a:rPr>
              <a:t>N</a:t>
            </a:r>
            <a:endParaRPr lang="ja-JP" altLang="en-US" sz="3200" i="1" dirty="0">
              <a:solidFill>
                <a:prstClr val="black"/>
              </a:solidFill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4022973" y="1500370"/>
            <a:ext cx="144016" cy="13446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0" name="円/楕円 19"/>
          <p:cNvSpPr/>
          <p:nvPr/>
        </p:nvSpPr>
        <p:spPr>
          <a:xfrm>
            <a:off x="4757043" y="2912001"/>
            <a:ext cx="244826" cy="228967"/>
          </a:xfrm>
          <a:prstGeom prst="ellipse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  <a:tileRect r="-100000" b="-100000"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22" name="直線矢印コネクタ 21"/>
          <p:cNvCxnSpPr/>
          <p:nvPr/>
        </p:nvCxnSpPr>
        <p:spPr>
          <a:xfrm flipV="1">
            <a:off x="2150765" y="1476908"/>
            <a:ext cx="0" cy="16561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>
            <a:off x="1934741" y="2845060"/>
            <a:ext cx="244827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2015271" y="879103"/>
            <a:ext cx="2340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Fixed # of coins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8140802" y="2560547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i="1" dirty="0" smtClean="0">
                <a:solidFill>
                  <a:prstClr val="black"/>
                </a:solidFill>
              </a:rPr>
              <a:t>N</a:t>
            </a:r>
            <a:endParaRPr lang="ja-JP" altLang="en-US" sz="3200" i="1" dirty="0">
              <a:solidFill>
                <a:prstClr val="black"/>
              </a:solidFill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5908554" y="2132856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6052570" y="2132856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6196586" y="2132856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6340602" y="2132856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6484617" y="2132856"/>
            <a:ext cx="144017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6628634" y="2132856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6772650" y="2132856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6916666" y="2132856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7060682" y="2132856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7204698" y="2132856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7348714" y="2132856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7492730" y="2132856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7636746" y="2132856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7780762" y="2132856"/>
            <a:ext cx="144016" cy="7200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41" name="直線矢印コネクタ 40"/>
          <p:cNvCxnSpPr/>
          <p:nvPr/>
        </p:nvCxnSpPr>
        <p:spPr>
          <a:xfrm flipV="1">
            <a:off x="5908554" y="1484784"/>
            <a:ext cx="0" cy="16561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/>
          <p:cNvCxnSpPr/>
          <p:nvPr/>
        </p:nvCxnSpPr>
        <p:spPr>
          <a:xfrm>
            <a:off x="5692530" y="2852936"/>
            <a:ext cx="244827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テキスト ボックス 42"/>
          <p:cNvSpPr txBox="1"/>
          <p:nvPr/>
        </p:nvSpPr>
        <p:spPr>
          <a:xfrm>
            <a:off x="5527837" y="908720"/>
            <a:ext cx="31486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Constant probabilities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4383013" y="5288975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i="1" dirty="0" smtClean="0">
                <a:solidFill>
                  <a:prstClr val="black"/>
                </a:solidFill>
              </a:rPr>
              <a:t>N</a:t>
            </a:r>
            <a:endParaRPr lang="ja-JP" altLang="en-US" sz="3200" i="1" dirty="0">
              <a:solidFill>
                <a:prstClr val="black"/>
              </a:solidFill>
            </a:endParaRPr>
          </a:p>
        </p:txBody>
      </p:sp>
      <p:sp>
        <p:nvSpPr>
          <p:cNvPr id="47" name="正方形/長方形 46"/>
          <p:cNvSpPr/>
          <p:nvPr/>
        </p:nvSpPr>
        <p:spPr>
          <a:xfrm>
            <a:off x="2438797" y="5482352"/>
            <a:ext cx="144016" cy="99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8" name="正方形/長方形 47"/>
          <p:cNvSpPr/>
          <p:nvPr/>
        </p:nvSpPr>
        <p:spPr>
          <a:xfrm>
            <a:off x="2582813" y="5288974"/>
            <a:ext cx="144015" cy="2923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9" name="正方形/長方形 48"/>
          <p:cNvSpPr/>
          <p:nvPr/>
        </p:nvSpPr>
        <p:spPr>
          <a:xfrm>
            <a:off x="2726828" y="5005300"/>
            <a:ext cx="144017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0" name="正方形/長方形 49"/>
          <p:cNvSpPr/>
          <p:nvPr/>
        </p:nvSpPr>
        <p:spPr>
          <a:xfrm>
            <a:off x="2870845" y="4725144"/>
            <a:ext cx="144016" cy="856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1" name="正方形/長方形 50"/>
          <p:cNvSpPr/>
          <p:nvPr/>
        </p:nvSpPr>
        <p:spPr>
          <a:xfrm>
            <a:off x="3014861" y="4429236"/>
            <a:ext cx="14401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2" name="正方形/長方形 51"/>
          <p:cNvSpPr/>
          <p:nvPr/>
        </p:nvSpPr>
        <p:spPr>
          <a:xfrm>
            <a:off x="3158877" y="4429236"/>
            <a:ext cx="14401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3" name="正方形/長方形 52"/>
          <p:cNvSpPr/>
          <p:nvPr/>
        </p:nvSpPr>
        <p:spPr>
          <a:xfrm>
            <a:off x="3302893" y="4725144"/>
            <a:ext cx="144016" cy="856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4" name="正方形/長方形 53"/>
          <p:cNvSpPr/>
          <p:nvPr/>
        </p:nvSpPr>
        <p:spPr>
          <a:xfrm>
            <a:off x="3446909" y="5005300"/>
            <a:ext cx="14401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5" name="正方形/長方形 54"/>
          <p:cNvSpPr/>
          <p:nvPr/>
        </p:nvSpPr>
        <p:spPr>
          <a:xfrm>
            <a:off x="3590925" y="5288974"/>
            <a:ext cx="144016" cy="2923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6" name="正方形/長方形 55"/>
          <p:cNvSpPr/>
          <p:nvPr/>
        </p:nvSpPr>
        <p:spPr>
          <a:xfrm>
            <a:off x="3734941" y="5482352"/>
            <a:ext cx="144016" cy="990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60" name="直線矢印コネクタ 59"/>
          <p:cNvCxnSpPr/>
          <p:nvPr/>
        </p:nvCxnSpPr>
        <p:spPr>
          <a:xfrm flipV="1">
            <a:off x="2150765" y="4213212"/>
            <a:ext cx="0" cy="16561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矢印コネクタ 60"/>
          <p:cNvCxnSpPr/>
          <p:nvPr/>
        </p:nvCxnSpPr>
        <p:spPr>
          <a:xfrm>
            <a:off x="1934741" y="5581364"/>
            <a:ext cx="244827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テキスト ボックス 63"/>
          <p:cNvSpPr txBox="1"/>
          <p:nvPr/>
        </p:nvSpPr>
        <p:spPr>
          <a:xfrm>
            <a:off x="8140802" y="5288975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i="1" dirty="0" smtClean="0">
                <a:solidFill>
                  <a:prstClr val="black"/>
                </a:solidFill>
              </a:rPr>
              <a:t>N</a:t>
            </a:r>
            <a:endParaRPr lang="ja-JP" altLang="en-US" sz="3200" i="1" dirty="0">
              <a:solidFill>
                <a:prstClr val="black"/>
              </a:solidFill>
            </a:endParaRPr>
          </a:p>
        </p:txBody>
      </p:sp>
      <p:sp>
        <p:nvSpPr>
          <p:cNvPr id="65" name="正方形/長方形 64"/>
          <p:cNvSpPr/>
          <p:nvPr/>
        </p:nvSpPr>
        <p:spPr>
          <a:xfrm>
            <a:off x="5908554" y="4861284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6" name="正方形/長方形 65"/>
          <p:cNvSpPr/>
          <p:nvPr/>
        </p:nvSpPr>
        <p:spPr>
          <a:xfrm>
            <a:off x="6052570" y="4725144"/>
            <a:ext cx="144016" cy="856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7" name="正方形/長方形 66"/>
          <p:cNvSpPr/>
          <p:nvPr/>
        </p:nvSpPr>
        <p:spPr>
          <a:xfrm>
            <a:off x="6196586" y="4725144"/>
            <a:ext cx="144016" cy="856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8" name="正方形/長方形 67"/>
          <p:cNvSpPr/>
          <p:nvPr/>
        </p:nvSpPr>
        <p:spPr>
          <a:xfrm>
            <a:off x="6340602" y="4653136"/>
            <a:ext cx="144015" cy="9282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9" name="正方形/長方形 68"/>
          <p:cNvSpPr/>
          <p:nvPr/>
        </p:nvSpPr>
        <p:spPr>
          <a:xfrm>
            <a:off x="6484617" y="4581128"/>
            <a:ext cx="144017" cy="1000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0" name="正方形/長方形 69"/>
          <p:cNvSpPr/>
          <p:nvPr/>
        </p:nvSpPr>
        <p:spPr>
          <a:xfrm>
            <a:off x="6628634" y="4581128"/>
            <a:ext cx="144016" cy="1000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1" name="正方形/長方形 70"/>
          <p:cNvSpPr/>
          <p:nvPr/>
        </p:nvSpPr>
        <p:spPr>
          <a:xfrm>
            <a:off x="6772650" y="4653136"/>
            <a:ext cx="144016" cy="9282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2" name="正方形/長方形 71"/>
          <p:cNvSpPr/>
          <p:nvPr/>
        </p:nvSpPr>
        <p:spPr>
          <a:xfrm>
            <a:off x="6916666" y="4725144"/>
            <a:ext cx="144016" cy="856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3" name="正方形/長方形 72"/>
          <p:cNvSpPr/>
          <p:nvPr/>
        </p:nvSpPr>
        <p:spPr>
          <a:xfrm>
            <a:off x="7060682" y="5005300"/>
            <a:ext cx="14401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4" name="正方形/長方形 73"/>
          <p:cNvSpPr/>
          <p:nvPr/>
        </p:nvSpPr>
        <p:spPr>
          <a:xfrm>
            <a:off x="7204698" y="5153254"/>
            <a:ext cx="144016" cy="428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5" name="正方形/長方形 74"/>
          <p:cNvSpPr/>
          <p:nvPr/>
        </p:nvSpPr>
        <p:spPr>
          <a:xfrm>
            <a:off x="7348714" y="5293332"/>
            <a:ext cx="14401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6" name="正方形/長方形 75"/>
          <p:cNvSpPr/>
          <p:nvPr/>
        </p:nvSpPr>
        <p:spPr>
          <a:xfrm>
            <a:off x="7492730" y="5435168"/>
            <a:ext cx="144016" cy="1461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7" name="正方形/長方形 76"/>
          <p:cNvSpPr/>
          <p:nvPr/>
        </p:nvSpPr>
        <p:spPr>
          <a:xfrm>
            <a:off x="7636746" y="5482352"/>
            <a:ext cx="144016" cy="99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80" name="直線矢印コネクタ 79"/>
          <p:cNvCxnSpPr/>
          <p:nvPr/>
        </p:nvCxnSpPr>
        <p:spPr>
          <a:xfrm flipV="1">
            <a:off x="5908554" y="4213212"/>
            <a:ext cx="0" cy="16561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矢印コネクタ 80"/>
          <p:cNvCxnSpPr/>
          <p:nvPr/>
        </p:nvCxnSpPr>
        <p:spPr>
          <a:xfrm>
            <a:off x="5692530" y="5581364"/>
            <a:ext cx="244827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51520" y="4365103"/>
            <a:ext cx="1224136" cy="1266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" name="下矢印 82"/>
          <p:cNvSpPr/>
          <p:nvPr/>
        </p:nvSpPr>
        <p:spPr>
          <a:xfrm>
            <a:off x="2438798" y="3429000"/>
            <a:ext cx="1368152" cy="576064"/>
          </a:xfrm>
          <a:prstGeom prst="down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4" name="下矢印 83"/>
          <p:cNvSpPr/>
          <p:nvPr/>
        </p:nvSpPr>
        <p:spPr>
          <a:xfrm>
            <a:off x="6383394" y="3429000"/>
            <a:ext cx="1368152" cy="576064"/>
          </a:xfrm>
          <a:prstGeom prst="down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85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8523392" y="5581364"/>
            <a:ext cx="297080" cy="307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4757043" y="5581362"/>
            <a:ext cx="297080" cy="307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" name="円/楕円 86"/>
          <p:cNvSpPr/>
          <p:nvPr/>
        </p:nvSpPr>
        <p:spPr>
          <a:xfrm>
            <a:off x="8530755" y="2924944"/>
            <a:ext cx="244826" cy="228967"/>
          </a:xfrm>
          <a:prstGeom prst="ellipse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  <a:tileRect r="-100000" b="-100000"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87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811480" cy="584775"/>
          </a:xfrm>
        </p:spPr>
        <p:txBody>
          <a:bodyPr/>
          <a:lstStyle/>
          <a:p>
            <a:r>
              <a:rPr kumimoji="1" lang="en-US" altLang="ja-JP" dirty="0" smtClean="0"/>
              <a:t> Reconstructing Total Coin Number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55576" y="1484784"/>
            <a:ext cx="73794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i="1" dirty="0" smtClean="0">
                <a:solidFill>
                  <a:prstClr val="black"/>
                </a:solidFill>
              </a:rPr>
              <a:t>P  </a:t>
            </a:r>
            <a:r>
              <a:rPr lang="en-US" altLang="ja-JP" sz="3600" dirty="0">
                <a:solidFill>
                  <a:prstClr val="black"/>
                </a:solidFill>
              </a:rPr>
              <a:t> </a:t>
            </a:r>
            <a:r>
              <a:rPr lang="en-US" altLang="ja-JP" sz="3600" dirty="0" smtClean="0">
                <a:solidFill>
                  <a:prstClr val="black"/>
                </a:solidFill>
              </a:rPr>
              <a:t>(</a:t>
            </a:r>
            <a:r>
              <a:rPr lang="en-US" altLang="ja-JP" sz="3600" i="1" dirty="0" smtClean="0">
                <a:solidFill>
                  <a:prstClr val="black"/>
                </a:solidFill>
              </a:rPr>
              <a:t>N   </a:t>
            </a:r>
            <a:r>
              <a:rPr lang="en-US" altLang="ja-JP" sz="3600" dirty="0" smtClean="0">
                <a:solidFill>
                  <a:prstClr val="black"/>
                </a:solidFill>
              </a:rPr>
              <a:t>)=      </a:t>
            </a:r>
            <a:r>
              <a:rPr lang="en-US" altLang="ja-JP" sz="3600" i="1" dirty="0" smtClean="0">
                <a:solidFill>
                  <a:prstClr val="black"/>
                </a:solidFill>
              </a:rPr>
              <a:t>P</a:t>
            </a:r>
            <a:r>
              <a:rPr lang="en-US" altLang="ja-JP" sz="3600" dirty="0" smtClean="0">
                <a:solidFill>
                  <a:prstClr val="black"/>
                </a:solidFill>
              </a:rPr>
              <a:t>   (</a:t>
            </a:r>
            <a:r>
              <a:rPr lang="en-US" altLang="ja-JP" sz="3600" i="1" dirty="0" smtClean="0">
                <a:solidFill>
                  <a:prstClr val="black"/>
                </a:solidFill>
              </a:rPr>
              <a:t>N</a:t>
            </a:r>
            <a:r>
              <a:rPr lang="en-US" altLang="ja-JP" sz="3600" dirty="0" smtClean="0">
                <a:solidFill>
                  <a:prstClr val="black"/>
                </a:solidFill>
              </a:rPr>
              <a:t>   )</a:t>
            </a:r>
            <a:r>
              <a:rPr lang="en-US" altLang="ja-JP" sz="3600" i="1" dirty="0" smtClean="0">
                <a:solidFill>
                  <a:prstClr val="black"/>
                </a:solidFill>
              </a:rPr>
              <a:t>B</a:t>
            </a:r>
            <a:r>
              <a:rPr lang="en-US" altLang="ja-JP" sz="3600" baseline="-25000" dirty="0" smtClean="0">
                <a:solidFill>
                  <a:prstClr val="black"/>
                </a:solidFill>
              </a:rPr>
              <a:t>1/2</a:t>
            </a:r>
            <a:r>
              <a:rPr lang="en-US" altLang="ja-JP" sz="3600" dirty="0" smtClean="0">
                <a:solidFill>
                  <a:prstClr val="black"/>
                </a:solidFill>
              </a:rPr>
              <a:t>(</a:t>
            </a:r>
            <a:r>
              <a:rPr lang="en-US" altLang="ja-JP" sz="3600" i="1" dirty="0" smtClean="0">
                <a:solidFill>
                  <a:prstClr val="black"/>
                </a:solidFill>
              </a:rPr>
              <a:t>N</a:t>
            </a:r>
            <a:r>
              <a:rPr lang="en-US" altLang="ja-JP" sz="3600" dirty="0" smtClean="0">
                <a:solidFill>
                  <a:prstClr val="black"/>
                </a:solidFill>
              </a:rPr>
              <a:t>   ;</a:t>
            </a:r>
            <a:r>
              <a:rPr lang="en-US" altLang="ja-JP" sz="3600" i="1" dirty="0" smtClean="0">
                <a:solidFill>
                  <a:prstClr val="black"/>
                </a:solidFill>
              </a:rPr>
              <a:t>N</a:t>
            </a:r>
            <a:r>
              <a:rPr lang="en-US" altLang="ja-JP" sz="3600" dirty="0" smtClean="0">
                <a:solidFill>
                  <a:prstClr val="black"/>
                </a:solidFill>
              </a:rPr>
              <a:t>   )</a:t>
            </a:r>
            <a:endParaRPr lang="ja-JP" altLang="en-US" sz="3600" dirty="0">
              <a:solidFill>
                <a:prstClr val="black"/>
              </a:solidFill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139939" y="1844824"/>
            <a:ext cx="297080" cy="307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04035" y="1844824"/>
            <a:ext cx="297080" cy="307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6472923" y="1844824"/>
            <a:ext cx="297080" cy="307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角丸四角形 9"/>
          <p:cNvSpPr/>
          <p:nvPr/>
        </p:nvSpPr>
        <p:spPr>
          <a:xfrm>
            <a:off x="467544" y="1196752"/>
            <a:ext cx="7667488" cy="1368152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sum&#10;\end{align*}&lt;/body&gt;&#10;  &lt;fcolor&gt;FF000000&lt;/fcolor&gt;&#10;  &lt;bcolor&gt;FFFFFFFF&lt;/bcolor&gt;&#10;  &lt;transparent&gt;True&lt;/transparent&gt;&#10;  &lt;resolution&gt;1800&lt;/resolution&gt;&#10;  &lt;imageh&gt;349&lt;/imageh&gt;&#10;  &lt;imagew&gt;331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916" y="1541762"/>
            <a:ext cx="558956" cy="589353"/>
          </a:xfrm>
          <a:prstGeom prst="rect">
            <a:avLst/>
          </a:prstGeom>
        </p:spPr>
      </p:pic>
      <p:sp>
        <p:nvSpPr>
          <p:cNvPr id="13" name="円/楕円 12"/>
          <p:cNvSpPr/>
          <p:nvPr/>
        </p:nvSpPr>
        <p:spPr>
          <a:xfrm>
            <a:off x="3017981" y="2168083"/>
            <a:ext cx="244826" cy="228967"/>
          </a:xfrm>
          <a:prstGeom prst="ellipse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  <a:tileRect r="-100000" b="-100000"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5" name="円/楕円 14"/>
          <p:cNvSpPr/>
          <p:nvPr/>
        </p:nvSpPr>
        <p:spPr>
          <a:xfrm>
            <a:off x="4759222" y="1880828"/>
            <a:ext cx="244826" cy="228967"/>
          </a:xfrm>
          <a:prstGeom prst="ellipse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  <a:tileRect r="-100000" b="-100000"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6" name="円/楕円 15"/>
          <p:cNvSpPr/>
          <p:nvPr/>
        </p:nvSpPr>
        <p:spPr>
          <a:xfrm>
            <a:off x="7351510" y="1880827"/>
            <a:ext cx="244826" cy="228967"/>
          </a:xfrm>
          <a:prstGeom prst="ellipse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  <a:tileRect r="-100000" b="-100000"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7" b="10450"/>
          <a:stretch/>
        </p:blipFill>
        <p:spPr bwMode="auto">
          <a:xfrm>
            <a:off x="5531483" y="2973283"/>
            <a:ext cx="2076821" cy="2399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2" r="9722"/>
          <a:stretch/>
        </p:blipFill>
        <p:spPr bwMode="auto">
          <a:xfrm>
            <a:off x="587337" y="3317978"/>
            <a:ext cx="2675470" cy="1637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左右矢印 18"/>
          <p:cNvSpPr/>
          <p:nvPr/>
        </p:nvSpPr>
        <p:spPr>
          <a:xfrm>
            <a:off x="3473196" y="3704743"/>
            <a:ext cx="1656184" cy="86409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55" b="16137"/>
          <a:stretch/>
        </p:blipFill>
        <p:spPr bwMode="auto">
          <a:xfrm>
            <a:off x="3852318" y="1861524"/>
            <a:ext cx="287634" cy="345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B_p ( k;N) = p^k (1-p)^{N-k} \phantom{|}_k C_N&#10;\end{align*}&lt;/body&gt;&#10;  &lt;fcolor&gt;FF000000&lt;/fcolor&gt;&#10;  &lt;bcolor&gt;FFFFFFFF&lt;/bcolor&gt;&#10;  &lt;transparent&gt;True&lt;/transparent&gt;&#10;  &lt;resolution&gt;1800&lt;/resolution&gt;&#10;  &lt;imageh&gt;296&lt;/imageh&gt;&#10;  &lt;imagew&gt;3282&lt;/imagew&gt;&#10;  &lt;scale&gt;50&lt;/scale&gt;&#10;  &lt;cursor&gt;56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35" y="6165304"/>
            <a:ext cx="4790473" cy="432048"/>
          </a:xfrm>
          <a:prstGeom prst="rect">
            <a:avLst/>
          </a:prstGeom>
        </p:spPr>
      </p:pic>
      <p:sp>
        <p:nvSpPr>
          <p:cNvPr id="23" name="テキスト ボックス 22"/>
          <p:cNvSpPr txBox="1"/>
          <p:nvPr/>
        </p:nvSpPr>
        <p:spPr>
          <a:xfrm>
            <a:off x="6049102" y="6150495"/>
            <a:ext cx="3008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:binomial distr. </a:t>
            </a:r>
            <a:r>
              <a:rPr lang="en-US" altLang="ja-JP" sz="2400" dirty="0" err="1" smtClean="0">
                <a:solidFill>
                  <a:prstClr val="black"/>
                </a:solidFill>
              </a:rPr>
              <a:t>func</a:t>
            </a:r>
            <a:r>
              <a:rPr lang="en-US" altLang="ja-JP" sz="2400" dirty="0" smtClean="0">
                <a:solidFill>
                  <a:prstClr val="black"/>
                </a:solidFill>
              </a:rPr>
              <a:t>.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24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7199407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lang="en-US" altLang="ja-JP" dirty="0" smtClean="0"/>
              <a:t>Nucleon </a:t>
            </a:r>
            <a:r>
              <a:rPr lang="en-US" altLang="ja-JP" dirty="0" err="1" smtClean="0"/>
              <a:t>Isospin</a:t>
            </a:r>
            <a:r>
              <a:rPr kumimoji="1" lang="en-US" altLang="ja-JP" dirty="0" smtClean="0"/>
              <a:t> in </a:t>
            </a:r>
            <a:r>
              <a:rPr kumimoji="1" lang="en-US" altLang="ja-JP" dirty="0" err="1" smtClean="0"/>
              <a:t>Hadronic</a:t>
            </a:r>
            <a:r>
              <a:rPr kumimoji="1" lang="en-US" altLang="ja-JP" dirty="0" smtClean="0"/>
              <a:t> </a:t>
            </a:r>
            <a:r>
              <a:rPr lang="en-US" altLang="ja-JP" dirty="0" smtClean="0"/>
              <a:t>Medium</a:t>
            </a:r>
            <a:r>
              <a:rPr kumimoji="1" lang="en-US" altLang="ja-JP" dirty="0" smtClean="0"/>
              <a:t>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07504" y="836712"/>
            <a:ext cx="80602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altLang="ja-JP" sz="2400" dirty="0" err="1" smtClean="0">
                <a:solidFill>
                  <a:prstClr val="black"/>
                </a:solidFill>
              </a:rPr>
              <a:t>Isospin</a:t>
            </a:r>
            <a:r>
              <a:rPr lang="en-US" altLang="ja-JP" sz="2400" dirty="0" smtClean="0">
                <a:solidFill>
                  <a:prstClr val="black"/>
                </a:solidFill>
              </a:rPr>
              <a:t> of baryons can vary </a:t>
            </a:r>
            <a:r>
              <a:rPr lang="en-US" altLang="ja-JP" sz="2400" u="sng" dirty="0" smtClean="0">
                <a:solidFill>
                  <a:prstClr val="black"/>
                </a:solidFill>
              </a:rPr>
              <a:t>after chemical </a:t>
            </a:r>
            <a:r>
              <a:rPr lang="en-US" altLang="ja-JP" sz="2400" u="sng" dirty="0" err="1" smtClean="0">
                <a:solidFill>
                  <a:prstClr val="black"/>
                </a:solidFill>
              </a:rPr>
              <a:t>freezeout</a:t>
            </a:r>
            <a:r>
              <a:rPr lang="en-US" altLang="ja-JP" sz="2400" u="sng" dirty="0" smtClean="0">
                <a:solidFill>
                  <a:prstClr val="black"/>
                </a:solidFill>
              </a:rPr>
              <a:t> </a:t>
            </a:r>
          </a:p>
          <a:p>
            <a:r>
              <a:rPr lang="en-US" altLang="ja-JP" sz="2400" dirty="0" smtClean="0">
                <a:solidFill>
                  <a:prstClr val="black"/>
                </a:solidFill>
              </a:rPr>
              <a:t>     via charge exchange reactions mediated by </a:t>
            </a:r>
            <a:r>
              <a:rPr lang="en-US" altLang="ja-JP" sz="2400" dirty="0" smtClean="0">
                <a:solidFill>
                  <a:prstClr val="black"/>
                </a:solidFill>
                <a:latin typeface="Symbol" pitchFamily="18" charset="2"/>
              </a:rPr>
              <a:t>D</a:t>
            </a:r>
            <a:r>
              <a:rPr lang="en-US" altLang="ja-JP" sz="2400" dirty="0" smtClean="0">
                <a:solidFill>
                  <a:prstClr val="black"/>
                </a:solidFill>
              </a:rPr>
              <a:t>(1232):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Delta(1232)&#10;\end{align*}&lt;/body&gt;&#10;  &lt;fcolor&gt;FF000000&lt;/fcolor&gt;&#10;  &lt;bcolor&gt;FFFFFFFF&lt;/bcolor&gt;&#10;  &lt;transparent&gt;True&lt;/transparent&gt;&#10;  &lt;resolution&gt;1800&lt;/resolution&gt;&#10;  &lt;imageh&gt;249&lt;/imageh&gt;&#10;  &lt;imagew&gt;86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202555"/>
            <a:ext cx="914400" cy="263525"/>
          </a:xfrm>
          <a:prstGeom prst="rect">
            <a:avLst/>
          </a:prstGeom>
        </p:spPr>
      </p:pic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p,n\\\pi~&#10;\end{align*}&lt;/body&gt;&#10;  &lt;fcolor&gt;FF000000&lt;/fcolor&gt;&#10;  &lt;bcolor&gt;FFFFFFFF&lt;/bcolor&gt;&#10;  &lt;transparent&gt;True&lt;/transparent&gt;&#10;  &lt;resolution&gt;1800&lt;/resolution&gt;&#10;  &lt;imageh&gt;561&lt;/imageh&gt;&#10;  &lt;imagew&gt;386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916832"/>
            <a:ext cx="523817" cy="761300"/>
          </a:xfrm>
          <a:prstGeom prst="rect">
            <a:avLst/>
          </a:prstGeom>
        </p:spPr>
      </p:pic>
      <p:cxnSp>
        <p:nvCxnSpPr>
          <p:cNvPr id="6" name="直線矢印コネクタ 5"/>
          <p:cNvCxnSpPr/>
          <p:nvPr/>
        </p:nvCxnSpPr>
        <p:spPr>
          <a:xfrm>
            <a:off x="3563888" y="2066186"/>
            <a:ext cx="360040" cy="13636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/>
          <p:cNvCxnSpPr/>
          <p:nvPr/>
        </p:nvCxnSpPr>
        <p:spPr>
          <a:xfrm>
            <a:off x="5148064" y="2397895"/>
            <a:ext cx="360040" cy="13636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 flipV="1">
            <a:off x="3563888" y="2466079"/>
            <a:ext cx="360040" cy="1111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/>
          <p:nvPr/>
        </p:nvCxnSpPr>
        <p:spPr>
          <a:xfrm flipV="1">
            <a:off x="5148064" y="2056452"/>
            <a:ext cx="360040" cy="1111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p,n\\\pi~~&#10;\end{align*}&lt;/body&gt;&#10;  &lt;fcolor&gt;FF000000&lt;/fcolor&gt;&#10;  &lt;bcolor&gt;FFFFFFFF&lt;/bcolor&gt;&#10;  &lt;transparent&gt;True&lt;/transparent&gt;&#10;  &lt;resolution&gt;1800&lt;/resolution&gt;&#10;  &lt;imageh&gt;561&lt;/imageh&gt;&#10;  &lt;imagew&gt;386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359" y="1929817"/>
            <a:ext cx="523817" cy="761300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828"/>
          <a:stretch/>
        </p:blipFill>
        <p:spPr bwMode="auto">
          <a:xfrm>
            <a:off x="922903" y="2905818"/>
            <a:ext cx="7033473" cy="3763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pi^+ p_{\rm total}&#10;\end{align*}&lt;/body&gt;&#10;  &lt;fcolor&gt;FF000000&lt;/fcolor&gt;&#10;  &lt;bcolor&gt;FFFFFFFF&lt;/bcolor&gt;&#10;  &lt;transparent&gt;True&lt;/transparent&gt;&#10;  &lt;resolution&gt;1800&lt;/resolution&gt;&#10;  &lt;imageh&gt;259&lt;/imageh&gt;&#10;  &lt;imagew&gt;837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513" y="3823840"/>
            <a:ext cx="1261087" cy="390228"/>
          </a:xfrm>
          <a:prstGeom prst="rect">
            <a:avLst/>
          </a:prstGeom>
        </p:spPr>
      </p:pic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P_{\rm lab} {\rm [GeV]}&#10;\end{align*}&lt;/body&gt;&#10;  &lt;fcolor&gt;FF000000&lt;/fcolor&gt;&#10;  &lt;bcolor&gt;FFFFFFFF&lt;/bcolor&gt;&#10;  &lt;transparent&gt;True&lt;/transparent&gt;&#10;  &lt;resolution&gt;1800&lt;/resolution&gt;&#10;  &lt;imageh&gt;249&lt;/imageh&gt;&#10;  &lt;imagew&gt;1030&lt;/imagew&gt;&#10;  &lt;scale&gt;50&lt;/scale&gt;&#10;  &lt;cursor&gt;38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960" y="6042156"/>
            <a:ext cx="1237225" cy="29909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5" name="下矢印 14"/>
          <p:cNvSpPr/>
          <p:nvPr/>
        </p:nvSpPr>
        <p:spPr>
          <a:xfrm rot="4339890">
            <a:off x="2288450" y="3024387"/>
            <a:ext cx="314997" cy="558920"/>
          </a:xfrm>
          <a:prstGeom prst="downArrow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544509" y="3068960"/>
            <a:ext cx="2105063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200mb=20fm</a:t>
            </a:r>
            <a:r>
              <a:rPr lang="en-US" altLang="ja-JP" sz="2400" baseline="30000" dirty="0" smtClean="0">
                <a:solidFill>
                  <a:prstClr val="black"/>
                </a:solidFill>
              </a:rPr>
              <a:t>2</a:t>
            </a:r>
            <a:endParaRPr lang="ja-JP" altLang="en-US" sz="2400" baseline="30000" dirty="0">
              <a:solidFill>
                <a:prstClr val="black"/>
              </a:solidFill>
            </a:endParaRPr>
          </a:p>
        </p:txBody>
      </p:sp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&amp;amp;I=3/2\\&#10;&amp;amp;\Gamma \simeq 1.8\mbox{ [fm]}&#10;\end{align*}&lt;/body&gt;&#10;  &lt;fcolor&gt;FF000000&lt;/fcolor&gt;&#10;  &lt;bcolor&gt;FFFFFFFF&lt;/bcolor&gt;&#10;  &lt;transparent&gt;True&lt;/transparent&gt;&#10;  &lt;resolution&gt;1800&lt;/resolution&gt;&#10;  &lt;imageh&gt;698&lt;/imageh&gt;&#10;  &lt;imagew&gt;1275&lt;/imagew&gt;&#10;  &lt;scale&gt;50&lt;/scale&gt;&#10;  &lt;cursor&gt;54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081" y="1826188"/>
            <a:ext cx="1349375" cy="738716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 rot="16200000">
            <a:off x="-292440" y="4333000"/>
            <a:ext cx="1981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cross section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56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2005677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kumimoji="1" lang="en-US" altLang="ja-JP" dirty="0" smtClean="0">
                <a:latin typeface="Symbol" pitchFamily="18" charset="2"/>
              </a:rPr>
              <a:t>D</a:t>
            </a:r>
            <a:r>
              <a:rPr kumimoji="1" lang="en-US" altLang="ja-JP" dirty="0" smtClean="0"/>
              <a:t>(1232)  </a:t>
            </a:r>
            <a:endParaRPr kumimoji="1" lang="ja-JP" altLang="en-US" dirty="0"/>
          </a:p>
        </p:txBody>
      </p:sp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p+\pi^+&#10;\end{align*}&lt;/body&gt;&#10;  &lt;fcolor&gt;FF000000&lt;/fcolor&gt;&#10;  &lt;bcolor&gt;FFFFFFFF&lt;/bcolor&gt;&#10;  &lt;transparent&gt;True&lt;/transparent&gt;&#10;  &lt;resolution&gt;1800&lt;/resolution&gt;&#10;  &lt;imageh&gt;259&lt;/imageh&gt;&#10;  &lt;imagew&gt;730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05" y="959084"/>
            <a:ext cx="953677" cy="338361"/>
          </a:xfrm>
          <a:prstGeom prst="rect">
            <a:avLst/>
          </a:prstGeom>
        </p:spPr>
      </p:pic>
      <p:pic>
        <p:nvPicPr>
          <p:cNvPr id="28" name="TexTeXPicture" descr="&lt;?xml version=&quot;1.0&quot; encoding=&quot;utf-16&quot;?&gt;&#10;&lt;TeXTeX&gt;&#10;  &lt;preamble&gt;\documentclass{jarticle}&#10;\usepackage{amsmath}&#10;\pagestyle{empty}&lt;/preamble&gt;&#10;  &lt;body&gt;\begin{align*} &#10;p+\pi^0&#10;\end{align*}&lt;/body&gt;&#10;  &lt;fcolor&gt;FF000000&lt;/fcolor&gt;&#10;  &lt;bcolor&gt;FFFFFFFF&lt;/bcolor&gt;&#10;  &lt;transparent&gt;True&lt;/transparent&gt;&#10;  &lt;resolution&gt;1800&lt;/resolution&gt;&#10;  &lt;imageh&gt;267&lt;/imageh&gt;&#10;  &lt;imagew&gt;679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05" y="1517571"/>
            <a:ext cx="887050" cy="348813"/>
          </a:xfrm>
          <a:prstGeom prst="rect">
            <a:avLst/>
          </a:prstGeom>
        </p:spPr>
      </p:pic>
      <p:pic>
        <p:nvPicPr>
          <p:cNvPr id="29" name="TexTeXPicture" descr="&lt;?xml version=&quot;1.0&quot; encoding=&quot;utf-16&quot;?&gt;&#10;&lt;TeXTeX&gt;&#10;  &lt;preamble&gt;\documentclass{jarticle}&#10;\usepackage{amsmath}&#10;\pagestyle{empty}&lt;/preamble&gt;&#10;  &lt;body&gt;\begin{align*} &#10;p+\pi^-&#10;\end{align*}&lt;/body&gt;&#10;  &lt;fcolor&gt;FF000000&lt;/fcolor&gt;&#10;  &lt;bcolor&gt;FFFFFFFF&lt;/bcolor&gt;&#10;  &lt;transparent&gt;True&lt;/transparent&gt;&#10;  &lt;resolution&gt;1800&lt;/resolution&gt;&#10;  &lt;imageh&gt;199&lt;/imageh&gt;&#10;  &lt;imagew&gt;725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05" y="2579264"/>
            <a:ext cx="947145" cy="259977"/>
          </a:xfrm>
          <a:prstGeom prst="rect">
            <a:avLst/>
          </a:prstGeom>
        </p:spPr>
      </p:pic>
      <p:pic>
        <p:nvPicPr>
          <p:cNvPr id="33" name="TexTeXPicture" descr="&lt;?xml version=&quot;1.0&quot; encoding=&quot;utf-16&quot;?&gt;&#10;&lt;TeXTeX&gt;&#10;  &lt;preamble&gt;\documentclass{jarticle}&#10;\usepackage{amsmath}&#10;\pagestyle{empty}&lt;/preamble&gt;&#10;  &lt;body&gt;\begin{align*} &#10;n+\pi^0&#10;\end{align*}&lt;/body&gt;&#10;  &lt;fcolor&gt;FF000000&lt;/fcolor&gt;&#10;  &lt;bcolor&gt;FFFFFFFF&lt;/bcolor&gt;&#10;  &lt;transparent&gt;True&lt;/transparent&gt;&#10;  &lt;resolution&gt;1800&lt;/resolution&gt;&#10;  &lt;imageh&gt;240&lt;/imageh&gt;&#10;  &lt;imagew&gt;68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05" y="2978603"/>
            <a:ext cx="900114" cy="313540"/>
          </a:xfrm>
          <a:prstGeom prst="rect">
            <a:avLst/>
          </a:prstGeom>
        </p:spPr>
      </p:pic>
      <p:pic>
        <p:nvPicPr>
          <p:cNvPr id="35" name="TexTeXPicture" descr="&lt;?xml version=&quot;1.0&quot; encoding=&quot;utf-16&quot;?&gt;&#10;&lt;TeXTeX&gt;&#10;  &lt;preamble&gt;\documentclass{jarticle}&#10;\usepackage{amsmath}&#10;\pagestyle{empty}&lt;/preamble&gt;&#10;  &lt;body&gt;\begin{align*} &#10;n+\pi^+&#10;\end{align*}&lt;/body&gt;&#10;  &lt;fcolor&gt;FF000000&lt;/fcolor&gt;&#10;  &lt;bcolor&gt;FFFFFFFF&lt;/bcolor&gt;&#10;  &lt;transparent&gt;True&lt;/transparent&gt;&#10;  &lt;resolution&gt;1800&lt;/resolution&gt;&#10;  &lt;imageh&gt;232&lt;/imageh&gt;&#10;  &lt;imagew&gt;73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05" y="1995999"/>
            <a:ext cx="965435" cy="303089"/>
          </a:xfrm>
          <a:prstGeom prst="rect">
            <a:avLst/>
          </a:prstGeom>
        </p:spPr>
      </p:pic>
      <p:pic>
        <p:nvPicPr>
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n+\pi^-&#10;\end{align*}&lt;/body&gt;&#10;  &lt;fcolor&gt;FF000000&lt;/fcolor&gt;&#10;  &lt;bcolor&gt;FFFFFFFF&lt;/bcolor&gt;&#10;  &lt;transparent&gt;True&lt;/transparent&gt;&#10;  &lt;resolution&gt;1800&lt;/resolution&gt;&#10;  &lt;imageh&gt;172&lt;/imageh&gt;&#10;  &lt;imagew&gt;73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05" y="3551372"/>
            <a:ext cx="958902" cy="224704"/>
          </a:xfrm>
          <a:prstGeom prst="rect">
            <a:avLst/>
          </a:prstGeom>
        </p:spPr>
      </p:pic>
      <p:pic>
        <p:nvPicPr>
          <p:cNvPr id="39" name="TexTeXPicture" descr="&lt;?xml version=&quot;1.0&quot; encoding=&quot;utf-16&quot;?&gt;&#10;&lt;TeXTeX&gt;&#10;  &lt;preamble&gt;\documentclass{jarticle}&#10;\usepackage{amsmath}&#10;\pagestyle{empty}&lt;/preamble&gt;&#10;  &lt;body&gt;\begin{align*} &#10;\Delta^{++}&#10;\end{align*}&lt;/body&gt;&#10;  &lt;fcolor&gt;FF000000&lt;/fcolor&gt;&#10;  &lt;bcolor&gt;FFFFFFFF&lt;/bcolor&gt;&#10;  &lt;transparent&gt;True&lt;/transparent&gt;&#10;  &lt;resolution&gt;1800&lt;/resolution&gt;&#10;  &lt;imageh&gt;211&lt;/imageh&gt;&#10;  &lt;imagew&gt;49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588" y="1002262"/>
            <a:ext cx="640139" cy="275654"/>
          </a:xfrm>
          <a:prstGeom prst="rect">
            <a:avLst/>
          </a:prstGeom>
        </p:spPr>
      </p:pic>
      <p:cxnSp>
        <p:nvCxnSpPr>
          <p:cNvPr id="41" name="直線矢印コネクタ 40"/>
          <p:cNvCxnSpPr/>
          <p:nvPr/>
        </p:nvCxnSpPr>
        <p:spPr>
          <a:xfrm>
            <a:off x="1383104" y="1140089"/>
            <a:ext cx="75990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カギ線コネクタ 42"/>
          <p:cNvCxnSpPr/>
          <p:nvPr/>
        </p:nvCxnSpPr>
        <p:spPr>
          <a:xfrm>
            <a:off x="1383104" y="1745628"/>
            <a:ext cx="759902" cy="174407"/>
          </a:xfrm>
          <a:prstGeom prst="bent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カギ線コネクタ 43"/>
          <p:cNvCxnSpPr/>
          <p:nvPr/>
        </p:nvCxnSpPr>
        <p:spPr>
          <a:xfrm>
            <a:off x="1383103" y="2731128"/>
            <a:ext cx="759902" cy="174407"/>
          </a:xfrm>
          <a:prstGeom prst="bent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カギ線コネクタ 44"/>
          <p:cNvCxnSpPr/>
          <p:nvPr/>
        </p:nvCxnSpPr>
        <p:spPr>
          <a:xfrm flipV="1">
            <a:off x="1382525" y="2080821"/>
            <a:ext cx="759902" cy="174407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カギ線コネクタ 45"/>
          <p:cNvCxnSpPr/>
          <p:nvPr/>
        </p:nvCxnSpPr>
        <p:spPr>
          <a:xfrm flipV="1">
            <a:off x="1383104" y="3060857"/>
            <a:ext cx="759902" cy="174407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/>
          <p:cNvCxnSpPr/>
          <p:nvPr/>
        </p:nvCxnSpPr>
        <p:spPr>
          <a:xfrm>
            <a:off x="1382524" y="3616014"/>
            <a:ext cx="75990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TexTeXPicture" descr="&lt;?xml version=&quot;1.0&quot; encoding=&quot;utf-16&quot;?&gt;&#10;&lt;TeXTeX&gt;&#10;  &lt;preamble&gt;\documentclass{jarticle}&#10;\usepackage{amsmath}&#10;\pagestyle{empty}&lt;/preamble&gt;&#10;  &lt;body&gt;\begin{align*} &#10;\Delta^+&#10;\end{align*}&lt;/body&gt;&#10;  &lt;fcolor&gt;FF000000&lt;/fcolor&gt;&#10;  &lt;bcolor&gt;FFFFFFFF&lt;/bcolor&gt;&#10;  &lt;transparent&gt;True&lt;/transparent&gt;&#10;  &lt;resolution&gt;1800&lt;/resolution&gt;&#10;  &lt;imageh&gt;211&lt;/imageh&gt;&#10;  &lt;imagew&gt;337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293" y="1858172"/>
            <a:ext cx="440259" cy="275654"/>
          </a:xfrm>
          <a:prstGeom prst="rect">
            <a:avLst/>
          </a:prstGeom>
        </p:spPr>
      </p:pic>
      <p:pic>
        <p:nvPicPr>
          <p:cNvPr id="51" name="TexTeXPicture" descr="&lt;?xml version=&quot;1.0&quot; encoding=&quot;utf-16&quot;?&gt;&#10;&lt;TeXTeX&gt;&#10;  &lt;preamble&gt;\documentclass{jarticle}&#10;\usepackage{amsmath}&#10;\pagestyle{empty}&lt;/preamble&gt;&#10;  &lt;body&gt;\begin{align*} &#10;\Delta^0&#10;\end{align*}&lt;/body&gt;&#10;  &lt;fcolor&gt;FF000000&lt;/fcolor&gt;&#10;  &lt;bcolor&gt;FFFFFFFF&lt;/bcolor&gt;&#10;  &lt;transparent&gt;True&lt;/transparent&gt;&#10;  &lt;resolution&gt;1800&lt;/resolution&gt;&#10;  &lt;imageh&gt;219&lt;/imageh&gt;&#10;  &lt;imagew&gt;287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293" y="2773685"/>
            <a:ext cx="374939" cy="286106"/>
          </a:xfrm>
          <a:prstGeom prst="rect">
            <a:avLst/>
          </a:prstGeom>
        </p:spPr>
      </p:pic>
      <p:pic>
        <p:nvPicPr>
          <p:cNvPr id="53" name="TexTeXPicture" descr="&lt;?xml version=&quot;1.0&quot; encoding=&quot;utf-16&quot;?&gt;&#10;&lt;TeXTeX&gt;&#10;  &lt;preamble&gt;\documentclass{jarticle}&#10;\usepackage{amsmath}&#10;\pagestyle{empty}&lt;/preamble&gt;&#10;  &lt;body&gt;\begin{align*} &#10;\Delta^-&#10;\end{align*}&lt;/body&gt;&#10;  &lt;fcolor&gt;FF000000&lt;/fcolor&gt;&#10;  &lt;bcolor&gt;FFFFFFFF&lt;/bcolor&gt;&#10;  &lt;transparent&gt;True&lt;/transparent&gt;&#10;  &lt;resolution&gt;1800&lt;/resolution&gt;&#10;  &lt;imageh&gt;178&lt;/imageh&gt;&#10;  &lt;imagew&gt;333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518" y="3543534"/>
            <a:ext cx="435034" cy="232542"/>
          </a:xfrm>
          <a:prstGeom prst="rect">
            <a:avLst/>
          </a:prstGeom>
        </p:spPr>
      </p:pic>
      <p:pic>
        <p:nvPicPr>
          <p:cNvPr id="54" name="TexTeXPicture" descr="&lt;?xml version=&quot;1.0&quot; encoding=&quot;utf-16&quot;?&gt;&#10;&lt;TeXTeX&gt;&#10;  &lt;preamble&gt;\documentclass{jarticle}&#10;\usepackage{amsmath}&#10;\pagestyle{empty}&lt;/preamble&gt;&#10;  &lt;body&gt;\begin{align*} &#10;p+\pi^+&#10;\end{align*}&lt;/body&gt;&#10;  &lt;fcolor&gt;FF000000&lt;/fcolor&gt;&#10;  &lt;bcolor&gt;FFFFFFFF&lt;/bcolor&gt;&#10;  &lt;transparent&gt;True&lt;/transparent&gt;&#10;  &lt;resolution&gt;1800&lt;/resolution&gt;&#10;  &lt;imageh&gt;259&lt;/imageh&gt;&#10;  &lt;imagew&gt;730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81" y="959084"/>
            <a:ext cx="953677" cy="338361"/>
          </a:xfrm>
          <a:prstGeom prst="rect">
            <a:avLst/>
          </a:prstGeom>
        </p:spPr>
      </p:pic>
      <p:pic>
        <p:nvPicPr>
          <p:cNvPr id="55" name="TexTeXPicture" descr="&lt;?xml version=&quot;1.0&quot; encoding=&quot;utf-16&quot;?&gt;&#10;&lt;TeXTeX&gt;&#10;  &lt;preamble&gt;\documentclass{jarticle}&#10;\usepackage{amsmath}&#10;\pagestyle{empty}&lt;/preamble&gt;&#10;  &lt;body&gt;\begin{align*} &#10;p+\pi^0&#10;\end{align*}&lt;/body&gt;&#10;  &lt;fcolor&gt;FF000000&lt;/fcolor&gt;&#10;  &lt;bcolor&gt;FFFFFFFF&lt;/bcolor&gt;&#10;  &lt;transparent&gt;True&lt;/transparent&gt;&#10;  &lt;resolution&gt;1800&lt;/resolution&gt;&#10;  &lt;imageh&gt;267&lt;/imageh&gt;&#10;  &lt;imagew&gt;679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81" y="1517571"/>
            <a:ext cx="887050" cy="348813"/>
          </a:xfrm>
          <a:prstGeom prst="rect">
            <a:avLst/>
          </a:prstGeom>
        </p:spPr>
      </p:pic>
      <p:pic>
        <p:nvPicPr>
          <p:cNvPr id="56" name="TexTeXPicture" descr="&lt;?xml version=&quot;1.0&quot; encoding=&quot;utf-16&quot;?&gt;&#10;&lt;TeXTeX&gt;&#10;  &lt;preamble&gt;\documentclass{jarticle}&#10;\usepackage{amsmath}&#10;\pagestyle{empty}&lt;/preamble&gt;&#10;  &lt;body&gt;\begin{align*} &#10;p+\pi^-&#10;\end{align*}&lt;/body&gt;&#10;  &lt;fcolor&gt;FF000000&lt;/fcolor&gt;&#10;  &lt;bcolor&gt;FFFFFFFF&lt;/bcolor&gt;&#10;  &lt;transparent&gt;True&lt;/transparent&gt;&#10;  &lt;resolution&gt;1800&lt;/resolution&gt;&#10;  &lt;imageh&gt;199&lt;/imageh&gt;&#10;  &lt;imagew&gt;725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81" y="2579264"/>
            <a:ext cx="947145" cy="259977"/>
          </a:xfrm>
          <a:prstGeom prst="rect">
            <a:avLst/>
          </a:prstGeom>
        </p:spPr>
      </p:pic>
      <p:pic>
        <p:nvPicPr>
          <p:cNvPr id="57" name="TexTeXPicture" descr="&lt;?xml version=&quot;1.0&quot; encoding=&quot;utf-16&quot;?&gt;&#10;&lt;TeXTeX&gt;&#10;  &lt;preamble&gt;\documentclass{jarticle}&#10;\usepackage{amsmath}&#10;\pagestyle{empty}&lt;/preamble&gt;&#10;  &lt;body&gt;\begin{align*} &#10;n+\pi^0&#10;\end{align*}&lt;/body&gt;&#10;  &lt;fcolor&gt;FF000000&lt;/fcolor&gt;&#10;  &lt;bcolor&gt;FFFFFFFF&lt;/bcolor&gt;&#10;  &lt;transparent&gt;True&lt;/transparent&gt;&#10;  &lt;resolution&gt;1800&lt;/resolution&gt;&#10;  &lt;imageh&gt;240&lt;/imageh&gt;&#10;  &lt;imagew&gt;68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81" y="2978603"/>
            <a:ext cx="900114" cy="313540"/>
          </a:xfrm>
          <a:prstGeom prst="rect">
            <a:avLst/>
          </a:prstGeom>
        </p:spPr>
      </p:pic>
      <p:pic>
        <p:nvPicPr>
          <p:cNvPr id="58" name="TexTeXPicture" descr="&lt;?xml version=&quot;1.0&quot; encoding=&quot;utf-16&quot;?&gt;&#10;&lt;TeXTeX&gt;&#10;  &lt;preamble&gt;\documentclass{jarticle}&#10;\usepackage{amsmath}&#10;\pagestyle{empty}&lt;/preamble&gt;&#10;  &lt;body&gt;\begin{align*} &#10;n+\pi^+&#10;\end{align*}&lt;/body&gt;&#10;  &lt;fcolor&gt;FF000000&lt;/fcolor&gt;&#10;  &lt;bcolor&gt;FFFFFFFF&lt;/bcolor&gt;&#10;  &lt;transparent&gt;True&lt;/transparent&gt;&#10;  &lt;resolution&gt;1800&lt;/resolution&gt;&#10;  &lt;imageh&gt;232&lt;/imageh&gt;&#10;  &lt;imagew&gt;73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81" y="1995999"/>
            <a:ext cx="965435" cy="303089"/>
          </a:xfrm>
          <a:prstGeom prst="rect">
            <a:avLst/>
          </a:prstGeom>
        </p:spPr>
      </p:pic>
      <p:pic>
        <p:nvPicPr>
          <p:cNvPr id="59" name="TexTeXPicture" descr="&lt;?xml version=&quot;1.0&quot; encoding=&quot;utf-16&quot;?&gt;&#10;&lt;TeXTeX&gt;&#10;  &lt;preamble&gt;\documentclass{jarticle}&#10;\usepackage{amsmath}&#10;\pagestyle{empty}&lt;/preamble&gt;&#10;  &lt;body&gt;\begin{align*} &#10;n+\pi^-&#10;\end{align*}&lt;/body&gt;&#10;  &lt;fcolor&gt;FF000000&lt;/fcolor&gt;&#10;  &lt;bcolor&gt;FFFFFFFF&lt;/bcolor&gt;&#10;  &lt;transparent&gt;True&lt;/transparent&gt;&#10;  &lt;resolution&gt;1800&lt;/resolution&gt;&#10;  &lt;imageh&gt;172&lt;/imageh&gt;&#10;  &lt;imagew&gt;73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81" y="3551372"/>
            <a:ext cx="958902" cy="224704"/>
          </a:xfrm>
          <a:prstGeom prst="rect">
            <a:avLst/>
          </a:prstGeom>
        </p:spPr>
      </p:pic>
      <p:cxnSp>
        <p:nvCxnSpPr>
          <p:cNvPr id="60" name="直線矢印コネクタ 59"/>
          <p:cNvCxnSpPr/>
          <p:nvPr/>
        </p:nvCxnSpPr>
        <p:spPr>
          <a:xfrm>
            <a:off x="3068092" y="1140254"/>
            <a:ext cx="75990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カギ線コネクタ 60"/>
          <p:cNvCxnSpPr/>
          <p:nvPr/>
        </p:nvCxnSpPr>
        <p:spPr>
          <a:xfrm flipV="1">
            <a:off x="3068092" y="1745793"/>
            <a:ext cx="759902" cy="174407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カギ線コネクタ 61"/>
          <p:cNvCxnSpPr/>
          <p:nvPr/>
        </p:nvCxnSpPr>
        <p:spPr>
          <a:xfrm flipV="1">
            <a:off x="3068091" y="2731293"/>
            <a:ext cx="759902" cy="174407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カギ線コネクタ 62"/>
          <p:cNvCxnSpPr/>
          <p:nvPr/>
        </p:nvCxnSpPr>
        <p:spPr>
          <a:xfrm>
            <a:off x="3067512" y="2080986"/>
            <a:ext cx="759902" cy="174407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カギ線コネクタ 63"/>
          <p:cNvCxnSpPr/>
          <p:nvPr/>
        </p:nvCxnSpPr>
        <p:spPr>
          <a:xfrm>
            <a:off x="3068092" y="3061022"/>
            <a:ext cx="759902" cy="174407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矢印コネクタ 64"/>
          <p:cNvCxnSpPr/>
          <p:nvPr/>
        </p:nvCxnSpPr>
        <p:spPr>
          <a:xfrm>
            <a:off x="3067511" y="3616179"/>
            <a:ext cx="75990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テキスト ボックス 67"/>
          <p:cNvSpPr txBox="1"/>
          <p:nvPr/>
        </p:nvSpPr>
        <p:spPr>
          <a:xfrm>
            <a:off x="1405526" y="1087177"/>
            <a:ext cx="294601" cy="36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C00000"/>
                </a:solidFill>
              </a:rPr>
              <a:t>3</a:t>
            </a:r>
            <a:endParaRPr lang="ja-JP" altLang="en-US" sz="2000" dirty="0">
              <a:solidFill>
                <a:srgbClr val="C00000"/>
              </a:solidFill>
            </a:endParaRP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1405526" y="1696844"/>
            <a:ext cx="294601" cy="36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C00000"/>
                </a:solidFill>
              </a:rPr>
              <a:t>1</a:t>
            </a:r>
            <a:endParaRPr lang="ja-JP" altLang="en-US" sz="2000" dirty="0">
              <a:solidFill>
                <a:srgbClr val="C00000"/>
              </a:solidFill>
            </a:endParaRP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1405526" y="2666260"/>
            <a:ext cx="294601" cy="36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C00000"/>
                </a:solidFill>
              </a:rPr>
              <a:t>2</a:t>
            </a:r>
            <a:endParaRPr lang="ja-JP" altLang="en-US" sz="2000" dirty="0">
              <a:solidFill>
                <a:srgbClr val="C0000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 rot="16200000">
            <a:off x="3356682" y="1815948"/>
            <a:ext cx="486480" cy="36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00B050"/>
                </a:solidFill>
              </a:rPr>
              <a:t>2:1</a:t>
            </a:r>
            <a:endParaRPr lang="ja-JP" altLang="en-US" sz="2000" dirty="0">
              <a:solidFill>
                <a:srgbClr val="00B05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 rot="16200000">
            <a:off x="3375023" y="2836392"/>
            <a:ext cx="486480" cy="36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00B050"/>
                </a:solidFill>
              </a:rPr>
              <a:t>1:2</a:t>
            </a:r>
            <a:endParaRPr lang="ja-JP" altLang="en-US" sz="2000" dirty="0">
              <a:solidFill>
                <a:srgbClr val="00B050"/>
              </a:solidFill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181391" y="836712"/>
            <a:ext cx="4860540" cy="3068977"/>
          </a:xfrm>
          <a:prstGeom prst="roundRect">
            <a:avLst>
              <a:gd name="adj" fmla="val 744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" name="角丸四角形 31"/>
          <p:cNvSpPr/>
          <p:nvPr/>
        </p:nvSpPr>
        <p:spPr>
          <a:xfrm>
            <a:off x="1433607" y="1087177"/>
            <a:ext cx="266520" cy="1981783"/>
          </a:xfrm>
          <a:prstGeom prst="roundRect">
            <a:avLst/>
          </a:prstGeom>
          <a:noFill/>
          <a:ln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266166" y="404664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C00000"/>
                </a:solidFill>
              </a:rPr>
              <a:t>cross sections of </a:t>
            </a:r>
            <a:r>
              <a:rPr lang="en-US" altLang="ja-JP" i="1" dirty="0" smtClean="0">
                <a:solidFill>
                  <a:srgbClr val="C00000"/>
                </a:solidFill>
              </a:rPr>
              <a:t>p</a:t>
            </a:r>
            <a:endParaRPr lang="ja-JP" altLang="en-US" i="1" dirty="0">
              <a:solidFill>
                <a:srgbClr val="C0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339752" y="3903744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B050"/>
                </a:solidFill>
              </a:rPr>
              <a:t>decay rates of </a:t>
            </a:r>
            <a:r>
              <a:rPr lang="en-US" altLang="ja-JP" dirty="0" smtClean="0">
                <a:solidFill>
                  <a:srgbClr val="00B050"/>
                </a:solidFill>
                <a:latin typeface="Symbol" pitchFamily="18" charset="2"/>
              </a:rPr>
              <a:t>D</a:t>
            </a:r>
            <a:endParaRPr lang="ja-JP" altLang="en-US" dirty="0">
              <a:solidFill>
                <a:srgbClr val="00B050"/>
              </a:solidFill>
              <a:latin typeface="Symbol" pitchFamily="18" charset="2"/>
            </a:endParaRPr>
          </a:p>
        </p:txBody>
      </p:sp>
      <p:cxnSp>
        <p:nvCxnSpPr>
          <p:cNvPr id="12" name="直線矢印コネクタ 11"/>
          <p:cNvCxnSpPr/>
          <p:nvPr/>
        </p:nvCxnSpPr>
        <p:spPr>
          <a:xfrm flipH="1">
            <a:off x="1700128" y="692696"/>
            <a:ext cx="650460" cy="394481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flipV="1">
            <a:off x="3347864" y="3157145"/>
            <a:ext cx="180050" cy="847919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905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2005677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kumimoji="1" lang="en-US" altLang="ja-JP" dirty="0" smtClean="0">
                <a:latin typeface="Symbol" pitchFamily="18" charset="2"/>
              </a:rPr>
              <a:t>D</a:t>
            </a:r>
            <a:r>
              <a:rPr kumimoji="1" lang="en-US" altLang="ja-JP" dirty="0" smtClean="0"/>
              <a:t>(1232)  </a:t>
            </a:r>
            <a:endParaRPr kumimoji="1" lang="ja-JP" altLang="en-US" dirty="0"/>
          </a:p>
        </p:txBody>
      </p:sp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p+\pi^+&#10;\end{align*}&lt;/body&gt;&#10;  &lt;fcolor&gt;FF000000&lt;/fcolor&gt;&#10;  &lt;bcolor&gt;FFFFFFFF&lt;/bcolor&gt;&#10;  &lt;transparent&gt;True&lt;/transparent&gt;&#10;  &lt;resolution&gt;1800&lt;/resolution&gt;&#10;  &lt;imageh&gt;259&lt;/imageh&gt;&#10;  &lt;imagew&gt;730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05" y="959084"/>
            <a:ext cx="953677" cy="338361"/>
          </a:xfrm>
          <a:prstGeom prst="rect">
            <a:avLst/>
          </a:prstGeom>
        </p:spPr>
      </p:pic>
      <p:pic>
        <p:nvPicPr>
          <p:cNvPr id="28" name="TexTeXPicture" descr="&lt;?xml version=&quot;1.0&quot; encoding=&quot;utf-16&quot;?&gt;&#10;&lt;TeXTeX&gt;&#10;  &lt;preamble&gt;\documentclass{jarticle}&#10;\usepackage{amsmath}&#10;\pagestyle{empty}&lt;/preamble&gt;&#10;  &lt;body&gt;\begin{align*} &#10;p+\pi^0&#10;\end{align*}&lt;/body&gt;&#10;  &lt;fcolor&gt;FF000000&lt;/fcolor&gt;&#10;  &lt;bcolor&gt;FFFFFFFF&lt;/bcolor&gt;&#10;  &lt;transparent&gt;True&lt;/transparent&gt;&#10;  &lt;resolution&gt;1800&lt;/resolution&gt;&#10;  &lt;imageh&gt;267&lt;/imageh&gt;&#10;  &lt;imagew&gt;679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05" y="1517571"/>
            <a:ext cx="887050" cy="348813"/>
          </a:xfrm>
          <a:prstGeom prst="rect">
            <a:avLst/>
          </a:prstGeom>
        </p:spPr>
      </p:pic>
      <p:pic>
        <p:nvPicPr>
          <p:cNvPr id="29" name="TexTeXPicture" descr="&lt;?xml version=&quot;1.0&quot; encoding=&quot;utf-16&quot;?&gt;&#10;&lt;TeXTeX&gt;&#10;  &lt;preamble&gt;\documentclass{jarticle}&#10;\usepackage{amsmath}&#10;\pagestyle{empty}&lt;/preamble&gt;&#10;  &lt;body&gt;\begin{align*} &#10;p+\pi^-&#10;\end{align*}&lt;/body&gt;&#10;  &lt;fcolor&gt;FF000000&lt;/fcolor&gt;&#10;  &lt;bcolor&gt;FFFFFFFF&lt;/bcolor&gt;&#10;  &lt;transparent&gt;True&lt;/transparent&gt;&#10;  &lt;resolution&gt;1800&lt;/resolution&gt;&#10;  &lt;imageh&gt;199&lt;/imageh&gt;&#10;  &lt;imagew&gt;725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05" y="2579264"/>
            <a:ext cx="947145" cy="259977"/>
          </a:xfrm>
          <a:prstGeom prst="rect">
            <a:avLst/>
          </a:prstGeom>
        </p:spPr>
      </p:pic>
      <p:pic>
        <p:nvPicPr>
          <p:cNvPr id="33" name="TexTeXPicture" descr="&lt;?xml version=&quot;1.0&quot; encoding=&quot;utf-16&quot;?&gt;&#10;&lt;TeXTeX&gt;&#10;  &lt;preamble&gt;\documentclass{jarticle}&#10;\usepackage{amsmath}&#10;\pagestyle{empty}&lt;/preamble&gt;&#10;  &lt;body&gt;\begin{align*} &#10;n+\pi^0&#10;\end{align*}&lt;/body&gt;&#10;  &lt;fcolor&gt;FF000000&lt;/fcolor&gt;&#10;  &lt;bcolor&gt;FFFFFFFF&lt;/bcolor&gt;&#10;  &lt;transparent&gt;True&lt;/transparent&gt;&#10;  &lt;resolution&gt;1800&lt;/resolution&gt;&#10;  &lt;imageh&gt;240&lt;/imageh&gt;&#10;  &lt;imagew&gt;68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05" y="2978603"/>
            <a:ext cx="900114" cy="313540"/>
          </a:xfrm>
          <a:prstGeom prst="rect">
            <a:avLst/>
          </a:prstGeom>
        </p:spPr>
      </p:pic>
      <p:pic>
        <p:nvPicPr>
          <p:cNvPr id="35" name="TexTeXPicture" descr="&lt;?xml version=&quot;1.0&quot; encoding=&quot;utf-16&quot;?&gt;&#10;&lt;TeXTeX&gt;&#10;  &lt;preamble&gt;\documentclass{jarticle}&#10;\usepackage{amsmath}&#10;\pagestyle{empty}&lt;/preamble&gt;&#10;  &lt;body&gt;\begin{align*} &#10;n+\pi^+&#10;\end{align*}&lt;/body&gt;&#10;  &lt;fcolor&gt;FF000000&lt;/fcolor&gt;&#10;  &lt;bcolor&gt;FFFFFFFF&lt;/bcolor&gt;&#10;  &lt;transparent&gt;True&lt;/transparent&gt;&#10;  &lt;resolution&gt;1800&lt;/resolution&gt;&#10;  &lt;imageh&gt;232&lt;/imageh&gt;&#10;  &lt;imagew&gt;73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05" y="1995999"/>
            <a:ext cx="965435" cy="303089"/>
          </a:xfrm>
          <a:prstGeom prst="rect">
            <a:avLst/>
          </a:prstGeom>
        </p:spPr>
      </p:pic>
      <p:pic>
        <p:nvPicPr>
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n+\pi^-&#10;\end{align*}&lt;/body&gt;&#10;  &lt;fcolor&gt;FF000000&lt;/fcolor&gt;&#10;  &lt;bcolor&gt;FFFFFFFF&lt;/bcolor&gt;&#10;  &lt;transparent&gt;True&lt;/transparent&gt;&#10;  &lt;resolution&gt;1800&lt;/resolution&gt;&#10;  &lt;imageh&gt;172&lt;/imageh&gt;&#10;  &lt;imagew&gt;73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05" y="3551372"/>
            <a:ext cx="958902" cy="224704"/>
          </a:xfrm>
          <a:prstGeom prst="rect">
            <a:avLst/>
          </a:prstGeom>
        </p:spPr>
      </p:pic>
      <p:pic>
        <p:nvPicPr>
          <p:cNvPr id="39" name="TexTeXPicture" descr="&lt;?xml version=&quot;1.0&quot; encoding=&quot;utf-16&quot;?&gt;&#10;&lt;TeXTeX&gt;&#10;  &lt;preamble&gt;\documentclass{jarticle}&#10;\usepackage{amsmath}&#10;\pagestyle{empty}&lt;/preamble&gt;&#10;  &lt;body&gt;\begin{align*} &#10;\Delta^{++}&#10;\end{align*}&lt;/body&gt;&#10;  &lt;fcolor&gt;FF000000&lt;/fcolor&gt;&#10;  &lt;bcolor&gt;FFFFFFFF&lt;/bcolor&gt;&#10;  &lt;transparent&gt;True&lt;/transparent&gt;&#10;  &lt;resolution&gt;1800&lt;/resolution&gt;&#10;  &lt;imageh&gt;211&lt;/imageh&gt;&#10;  &lt;imagew&gt;49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588" y="1002262"/>
            <a:ext cx="640139" cy="275654"/>
          </a:xfrm>
          <a:prstGeom prst="rect">
            <a:avLst/>
          </a:prstGeom>
        </p:spPr>
      </p:pic>
      <p:cxnSp>
        <p:nvCxnSpPr>
          <p:cNvPr id="41" name="直線矢印コネクタ 40"/>
          <p:cNvCxnSpPr/>
          <p:nvPr/>
        </p:nvCxnSpPr>
        <p:spPr>
          <a:xfrm>
            <a:off x="1383104" y="1140089"/>
            <a:ext cx="75990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カギ線コネクタ 42"/>
          <p:cNvCxnSpPr/>
          <p:nvPr/>
        </p:nvCxnSpPr>
        <p:spPr>
          <a:xfrm>
            <a:off x="1383104" y="1745628"/>
            <a:ext cx="759902" cy="174407"/>
          </a:xfrm>
          <a:prstGeom prst="bent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カギ線コネクタ 43"/>
          <p:cNvCxnSpPr/>
          <p:nvPr/>
        </p:nvCxnSpPr>
        <p:spPr>
          <a:xfrm>
            <a:off x="1383103" y="2731128"/>
            <a:ext cx="759902" cy="174407"/>
          </a:xfrm>
          <a:prstGeom prst="bent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カギ線コネクタ 44"/>
          <p:cNvCxnSpPr/>
          <p:nvPr/>
        </p:nvCxnSpPr>
        <p:spPr>
          <a:xfrm flipV="1">
            <a:off x="1382525" y="2080821"/>
            <a:ext cx="759902" cy="174407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カギ線コネクタ 45"/>
          <p:cNvCxnSpPr/>
          <p:nvPr/>
        </p:nvCxnSpPr>
        <p:spPr>
          <a:xfrm flipV="1">
            <a:off x="1383104" y="3060857"/>
            <a:ext cx="759902" cy="174407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/>
          <p:cNvCxnSpPr/>
          <p:nvPr/>
        </p:nvCxnSpPr>
        <p:spPr>
          <a:xfrm>
            <a:off x="1382524" y="3616014"/>
            <a:ext cx="75990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TexTeXPicture" descr="&lt;?xml version=&quot;1.0&quot; encoding=&quot;utf-16&quot;?&gt;&#10;&lt;TeXTeX&gt;&#10;  &lt;preamble&gt;\documentclass{jarticle}&#10;\usepackage{amsmath}&#10;\pagestyle{empty}&lt;/preamble&gt;&#10;  &lt;body&gt;\begin{align*} &#10;\Delta^+&#10;\end{align*}&lt;/body&gt;&#10;  &lt;fcolor&gt;FF000000&lt;/fcolor&gt;&#10;  &lt;bcolor&gt;FFFFFFFF&lt;/bcolor&gt;&#10;  &lt;transparent&gt;True&lt;/transparent&gt;&#10;  &lt;resolution&gt;1800&lt;/resolution&gt;&#10;  &lt;imageh&gt;211&lt;/imageh&gt;&#10;  &lt;imagew&gt;337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293" y="1858172"/>
            <a:ext cx="440259" cy="275654"/>
          </a:xfrm>
          <a:prstGeom prst="rect">
            <a:avLst/>
          </a:prstGeom>
        </p:spPr>
      </p:pic>
      <p:pic>
        <p:nvPicPr>
          <p:cNvPr id="51" name="TexTeXPicture" descr="&lt;?xml version=&quot;1.0&quot; encoding=&quot;utf-16&quot;?&gt;&#10;&lt;TeXTeX&gt;&#10;  &lt;preamble&gt;\documentclass{jarticle}&#10;\usepackage{amsmath}&#10;\pagestyle{empty}&lt;/preamble&gt;&#10;  &lt;body&gt;\begin{align*} &#10;\Delta^0&#10;\end{align*}&lt;/body&gt;&#10;  &lt;fcolor&gt;FF000000&lt;/fcolor&gt;&#10;  &lt;bcolor&gt;FFFFFFFF&lt;/bcolor&gt;&#10;  &lt;transparent&gt;True&lt;/transparent&gt;&#10;  &lt;resolution&gt;1800&lt;/resolution&gt;&#10;  &lt;imageh&gt;219&lt;/imageh&gt;&#10;  &lt;imagew&gt;287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293" y="2773685"/>
            <a:ext cx="374939" cy="286106"/>
          </a:xfrm>
          <a:prstGeom prst="rect">
            <a:avLst/>
          </a:prstGeom>
        </p:spPr>
      </p:pic>
      <p:pic>
        <p:nvPicPr>
          <p:cNvPr id="53" name="TexTeXPicture" descr="&lt;?xml version=&quot;1.0&quot; encoding=&quot;utf-16&quot;?&gt;&#10;&lt;TeXTeX&gt;&#10;  &lt;preamble&gt;\documentclass{jarticle}&#10;\usepackage{amsmath}&#10;\pagestyle{empty}&lt;/preamble&gt;&#10;  &lt;body&gt;\begin{align*} &#10;\Delta^-&#10;\end{align*}&lt;/body&gt;&#10;  &lt;fcolor&gt;FF000000&lt;/fcolor&gt;&#10;  &lt;bcolor&gt;FFFFFFFF&lt;/bcolor&gt;&#10;  &lt;transparent&gt;True&lt;/transparent&gt;&#10;  &lt;resolution&gt;1800&lt;/resolution&gt;&#10;  &lt;imageh&gt;178&lt;/imageh&gt;&#10;  &lt;imagew&gt;333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518" y="3543534"/>
            <a:ext cx="435034" cy="232542"/>
          </a:xfrm>
          <a:prstGeom prst="rect">
            <a:avLst/>
          </a:prstGeom>
        </p:spPr>
      </p:pic>
      <p:pic>
        <p:nvPicPr>
          <p:cNvPr id="54" name="TexTeXPicture" descr="&lt;?xml version=&quot;1.0&quot; encoding=&quot;utf-16&quot;?&gt;&#10;&lt;TeXTeX&gt;&#10;  &lt;preamble&gt;\documentclass{jarticle}&#10;\usepackage{amsmath}&#10;\pagestyle{empty}&lt;/preamble&gt;&#10;  &lt;body&gt;\begin{align*} &#10;p+\pi^+&#10;\end{align*}&lt;/body&gt;&#10;  &lt;fcolor&gt;FF000000&lt;/fcolor&gt;&#10;  &lt;bcolor&gt;FFFFFFFF&lt;/bcolor&gt;&#10;  &lt;transparent&gt;True&lt;/transparent&gt;&#10;  &lt;resolution&gt;1800&lt;/resolution&gt;&#10;  &lt;imageh&gt;259&lt;/imageh&gt;&#10;  &lt;imagew&gt;730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81" y="959084"/>
            <a:ext cx="953677" cy="338361"/>
          </a:xfrm>
          <a:prstGeom prst="rect">
            <a:avLst/>
          </a:prstGeom>
        </p:spPr>
      </p:pic>
      <p:pic>
        <p:nvPicPr>
          <p:cNvPr id="55" name="TexTeXPicture" descr="&lt;?xml version=&quot;1.0&quot; encoding=&quot;utf-16&quot;?&gt;&#10;&lt;TeXTeX&gt;&#10;  &lt;preamble&gt;\documentclass{jarticle}&#10;\usepackage{amsmath}&#10;\pagestyle{empty}&lt;/preamble&gt;&#10;  &lt;body&gt;\begin{align*} &#10;p+\pi^0&#10;\end{align*}&lt;/body&gt;&#10;  &lt;fcolor&gt;FF000000&lt;/fcolor&gt;&#10;  &lt;bcolor&gt;FFFFFFFF&lt;/bcolor&gt;&#10;  &lt;transparent&gt;True&lt;/transparent&gt;&#10;  &lt;resolution&gt;1800&lt;/resolution&gt;&#10;  &lt;imageh&gt;267&lt;/imageh&gt;&#10;  &lt;imagew&gt;679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81" y="1517571"/>
            <a:ext cx="887050" cy="348813"/>
          </a:xfrm>
          <a:prstGeom prst="rect">
            <a:avLst/>
          </a:prstGeom>
        </p:spPr>
      </p:pic>
      <p:pic>
        <p:nvPicPr>
          <p:cNvPr id="56" name="TexTeXPicture" descr="&lt;?xml version=&quot;1.0&quot; encoding=&quot;utf-16&quot;?&gt;&#10;&lt;TeXTeX&gt;&#10;  &lt;preamble&gt;\documentclass{jarticle}&#10;\usepackage{amsmath}&#10;\pagestyle{empty}&lt;/preamble&gt;&#10;  &lt;body&gt;\begin{align*} &#10;p+\pi^-&#10;\end{align*}&lt;/body&gt;&#10;  &lt;fcolor&gt;FF000000&lt;/fcolor&gt;&#10;  &lt;bcolor&gt;FFFFFFFF&lt;/bcolor&gt;&#10;  &lt;transparent&gt;True&lt;/transparent&gt;&#10;  &lt;resolution&gt;1800&lt;/resolution&gt;&#10;  &lt;imageh&gt;199&lt;/imageh&gt;&#10;  &lt;imagew&gt;725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81" y="2579264"/>
            <a:ext cx="947145" cy="259977"/>
          </a:xfrm>
          <a:prstGeom prst="rect">
            <a:avLst/>
          </a:prstGeom>
        </p:spPr>
      </p:pic>
      <p:pic>
        <p:nvPicPr>
          <p:cNvPr id="57" name="TexTeXPicture" descr="&lt;?xml version=&quot;1.0&quot; encoding=&quot;utf-16&quot;?&gt;&#10;&lt;TeXTeX&gt;&#10;  &lt;preamble&gt;\documentclass{jarticle}&#10;\usepackage{amsmath}&#10;\pagestyle{empty}&lt;/preamble&gt;&#10;  &lt;body&gt;\begin{align*} &#10;n+\pi^0&#10;\end{align*}&lt;/body&gt;&#10;  &lt;fcolor&gt;FF000000&lt;/fcolor&gt;&#10;  &lt;bcolor&gt;FFFFFFFF&lt;/bcolor&gt;&#10;  &lt;transparent&gt;True&lt;/transparent&gt;&#10;  &lt;resolution&gt;1800&lt;/resolution&gt;&#10;  &lt;imageh&gt;240&lt;/imageh&gt;&#10;  &lt;imagew&gt;68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81" y="2978603"/>
            <a:ext cx="900114" cy="313540"/>
          </a:xfrm>
          <a:prstGeom prst="rect">
            <a:avLst/>
          </a:prstGeom>
        </p:spPr>
      </p:pic>
      <p:pic>
        <p:nvPicPr>
          <p:cNvPr id="58" name="TexTeXPicture" descr="&lt;?xml version=&quot;1.0&quot; encoding=&quot;utf-16&quot;?&gt;&#10;&lt;TeXTeX&gt;&#10;  &lt;preamble&gt;\documentclass{jarticle}&#10;\usepackage{amsmath}&#10;\pagestyle{empty}&lt;/preamble&gt;&#10;  &lt;body&gt;\begin{align*} &#10;n+\pi^+&#10;\end{align*}&lt;/body&gt;&#10;  &lt;fcolor&gt;FF000000&lt;/fcolor&gt;&#10;  &lt;bcolor&gt;FFFFFFFF&lt;/bcolor&gt;&#10;  &lt;transparent&gt;True&lt;/transparent&gt;&#10;  &lt;resolution&gt;1800&lt;/resolution&gt;&#10;  &lt;imageh&gt;232&lt;/imageh&gt;&#10;  &lt;imagew&gt;73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81" y="1995999"/>
            <a:ext cx="965435" cy="303089"/>
          </a:xfrm>
          <a:prstGeom prst="rect">
            <a:avLst/>
          </a:prstGeom>
        </p:spPr>
      </p:pic>
      <p:pic>
        <p:nvPicPr>
          <p:cNvPr id="59" name="TexTeXPicture" descr="&lt;?xml version=&quot;1.0&quot; encoding=&quot;utf-16&quot;?&gt;&#10;&lt;TeXTeX&gt;&#10;  &lt;preamble&gt;\documentclass{jarticle}&#10;\usepackage{amsmath}&#10;\pagestyle{empty}&lt;/preamble&gt;&#10;  &lt;body&gt;\begin{align*} &#10;n+\pi^-&#10;\end{align*}&lt;/body&gt;&#10;  &lt;fcolor&gt;FF000000&lt;/fcolor&gt;&#10;  &lt;bcolor&gt;FFFFFFFF&lt;/bcolor&gt;&#10;  &lt;transparent&gt;True&lt;/transparent&gt;&#10;  &lt;resolution&gt;1800&lt;/resolution&gt;&#10;  &lt;imageh&gt;172&lt;/imageh&gt;&#10;  &lt;imagew&gt;73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81" y="3551372"/>
            <a:ext cx="958902" cy="224704"/>
          </a:xfrm>
          <a:prstGeom prst="rect">
            <a:avLst/>
          </a:prstGeom>
        </p:spPr>
      </p:pic>
      <p:cxnSp>
        <p:nvCxnSpPr>
          <p:cNvPr id="60" name="直線矢印コネクタ 59"/>
          <p:cNvCxnSpPr/>
          <p:nvPr/>
        </p:nvCxnSpPr>
        <p:spPr>
          <a:xfrm>
            <a:off x="3068092" y="1140254"/>
            <a:ext cx="75990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カギ線コネクタ 60"/>
          <p:cNvCxnSpPr/>
          <p:nvPr/>
        </p:nvCxnSpPr>
        <p:spPr>
          <a:xfrm flipV="1">
            <a:off x="3068092" y="1745793"/>
            <a:ext cx="759902" cy="174407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カギ線コネクタ 61"/>
          <p:cNvCxnSpPr/>
          <p:nvPr/>
        </p:nvCxnSpPr>
        <p:spPr>
          <a:xfrm flipV="1">
            <a:off x="3068091" y="2731293"/>
            <a:ext cx="759902" cy="174407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カギ線コネクタ 62"/>
          <p:cNvCxnSpPr/>
          <p:nvPr/>
        </p:nvCxnSpPr>
        <p:spPr>
          <a:xfrm>
            <a:off x="3067512" y="2080986"/>
            <a:ext cx="759902" cy="174407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カギ線コネクタ 63"/>
          <p:cNvCxnSpPr/>
          <p:nvPr/>
        </p:nvCxnSpPr>
        <p:spPr>
          <a:xfrm>
            <a:off x="3068092" y="3061022"/>
            <a:ext cx="759902" cy="174407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矢印コネクタ 64"/>
          <p:cNvCxnSpPr/>
          <p:nvPr/>
        </p:nvCxnSpPr>
        <p:spPr>
          <a:xfrm>
            <a:off x="3067511" y="3616179"/>
            <a:ext cx="75990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テキスト ボックス 67"/>
          <p:cNvSpPr txBox="1"/>
          <p:nvPr/>
        </p:nvSpPr>
        <p:spPr>
          <a:xfrm>
            <a:off x="1405526" y="1087177"/>
            <a:ext cx="294601" cy="36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C00000"/>
                </a:solidFill>
              </a:rPr>
              <a:t>3</a:t>
            </a:r>
            <a:endParaRPr lang="ja-JP" altLang="en-US" sz="2000" dirty="0">
              <a:solidFill>
                <a:srgbClr val="C00000"/>
              </a:solidFill>
            </a:endParaRP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1405526" y="1696844"/>
            <a:ext cx="294601" cy="36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C00000"/>
                </a:solidFill>
              </a:rPr>
              <a:t>1</a:t>
            </a:r>
            <a:endParaRPr lang="ja-JP" altLang="en-US" sz="2000" dirty="0">
              <a:solidFill>
                <a:srgbClr val="C00000"/>
              </a:solidFill>
            </a:endParaRP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1405526" y="2666260"/>
            <a:ext cx="294601" cy="36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C00000"/>
                </a:solidFill>
              </a:rPr>
              <a:t>2</a:t>
            </a:r>
            <a:endParaRPr lang="ja-JP" altLang="en-US" sz="2000" dirty="0">
              <a:solidFill>
                <a:srgbClr val="C0000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 rot="16200000">
            <a:off x="3356682" y="1815948"/>
            <a:ext cx="486480" cy="36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00B050"/>
                </a:solidFill>
              </a:rPr>
              <a:t>2:1</a:t>
            </a:r>
            <a:endParaRPr lang="ja-JP" altLang="en-US" sz="2000" dirty="0">
              <a:solidFill>
                <a:srgbClr val="00B05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 rot="16200000">
            <a:off x="3375023" y="2836392"/>
            <a:ext cx="486480" cy="36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00B050"/>
                </a:solidFill>
              </a:rPr>
              <a:t>1:2</a:t>
            </a:r>
            <a:endParaRPr lang="ja-JP" altLang="en-US" sz="2000" dirty="0">
              <a:solidFill>
                <a:srgbClr val="00B050"/>
              </a:solidFill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181391" y="836712"/>
            <a:ext cx="4860540" cy="3068977"/>
          </a:xfrm>
          <a:prstGeom prst="roundRect">
            <a:avLst>
              <a:gd name="adj" fmla="val 744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107504" y="1448155"/>
            <a:ext cx="5042438" cy="2021952"/>
          </a:xfrm>
          <a:prstGeom prst="roundRect">
            <a:avLst>
              <a:gd name="adj" fmla="val 9712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p:n&#10;\end{align*}&lt;/body&gt;&#10;  &lt;fcolor&gt;FF000000&lt;/fcolor&gt;&#10;  &lt;bcolor&gt;FFFFFFFF&lt;/bcolor&gt;&#10;  &lt;transparent&gt;True&lt;/transparent&gt;&#10;  &lt;resolution&gt;1800&lt;/resolution&gt;&#10;  &lt;imageh&gt;158&lt;/imageh&gt;&#10;  &lt;imagew&gt;483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421" y="2273614"/>
            <a:ext cx="913923" cy="298965"/>
          </a:xfrm>
          <a:prstGeom prst="rect">
            <a:avLst/>
          </a:prstGeom>
        </p:spPr>
      </p:pic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=5:4&#10;\end{align*}&lt;/body&gt;&#10;  &lt;fcolor&gt;FF000000&lt;/fcolor&gt;&#10;  &lt;bcolor&gt;FFFFFFFF&lt;/bcolor&gt;&#10;  &lt;transparent&gt;True&lt;/transparent&gt;&#10;  &lt;resolution&gt;1800&lt;/resolution&gt;&#10;  &lt;imageh&gt;173&lt;/imageh&gt;&#10;  &lt;imagew&gt;698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338" y="2809718"/>
            <a:ext cx="1320742" cy="327348"/>
          </a:xfrm>
          <a:prstGeom prst="rect">
            <a:avLst/>
          </a:prstGeom>
        </p:spPr>
      </p:pic>
      <p:sp>
        <p:nvSpPr>
          <p:cNvPr id="32" name="角丸四角形 31"/>
          <p:cNvSpPr/>
          <p:nvPr/>
        </p:nvSpPr>
        <p:spPr>
          <a:xfrm>
            <a:off x="1433607" y="1087177"/>
            <a:ext cx="266520" cy="1981783"/>
          </a:xfrm>
          <a:prstGeom prst="roundRect">
            <a:avLst/>
          </a:prstGeom>
          <a:noFill/>
          <a:ln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2" name="角丸四角形 71"/>
          <p:cNvSpPr/>
          <p:nvPr/>
        </p:nvSpPr>
        <p:spPr>
          <a:xfrm>
            <a:off x="5724128" y="1473457"/>
            <a:ext cx="2376264" cy="1811527"/>
          </a:xfrm>
          <a:prstGeom prst="roundRect">
            <a:avLst>
              <a:gd name="adj" fmla="val 1226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38" name="TexTeXPicture" descr="&lt;?xml version=&quot;1.0&quot; encoding=&quot;utf-16&quot;?&gt;&#10;&lt;TeXTeX&gt;&#10;  &lt;preamble&gt;\documentclass{jarticle}&#10;\usepackage{amsmath}&#10;\pagestyle{empty}&lt;/preamble&gt;&#10;  &lt;body&gt;\begin{align*} &#10;&amp;amp;p+\pi &#10; \to \Delta^{+,0} \\&#10;&amp;amp;~~~\to&#10;\end{align*}&lt;/body&gt;&#10;  &lt;fcolor&gt;FF000000&lt;/fcolor&gt;&#10;  &lt;bcolor&gt;FFFFFFFF&lt;/bcolor&gt;&#10;  &lt;transparent&gt;True&lt;/transparent&gt;&#10;  &lt;resolution&gt;1800&lt;/resolution&gt;&#10;  &lt;imageh&gt;671&lt;/imageh&gt;&#10;  &lt;imagew&gt;1487&lt;/imagew&gt;&#10;  &lt;scale&gt;50&lt;/scale&gt;&#10;  &lt;cursor&gt;49&lt;/cursor&gt;&#10;&lt;/TeXTeX&gt;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842" y="1582094"/>
            <a:ext cx="1991526" cy="898665"/>
          </a:xfrm>
          <a:prstGeom prst="rect">
            <a:avLst/>
          </a:prstGeom>
        </p:spPr>
      </p:pic>
      <p:sp>
        <p:nvSpPr>
          <p:cNvPr id="73" name="右矢印 72"/>
          <p:cNvSpPr/>
          <p:nvPr/>
        </p:nvSpPr>
        <p:spPr>
          <a:xfrm>
            <a:off x="5149942" y="1920035"/>
            <a:ext cx="574186" cy="451165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266166" y="404664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C00000"/>
                </a:solidFill>
              </a:rPr>
              <a:t>cross sections of </a:t>
            </a:r>
            <a:r>
              <a:rPr lang="en-US" altLang="ja-JP" i="1" dirty="0" smtClean="0">
                <a:solidFill>
                  <a:srgbClr val="C00000"/>
                </a:solidFill>
              </a:rPr>
              <a:t>p</a:t>
            </a:r>
            <a:endParaRPr lang="ja-JP" altLang="en-US" i="1" dirty="0">
              <a:solidFill>
                <a:srgbClr val="C0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339752" y="3903744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B050"/>
                </a:solidFill>
              </a:rPr>
              <a:t>decay rates of </a:t>
            </a:r>
            <a:r>
              <a:rPr lang="en-US" altLang="ja-JP" dirty="0" smtClean="0">
                <a:solidFill>
                  <a:srgbClr val="00B050"/>
                </a:solidFill>
                <a:latin typeface="Symbol" pitchFamily="18" charset="2"/>
              </a:rPr>
              <a:t>D</a:t>
            </a:r>
            <a:endParaRPr lang="ja-JP" altLang="en-US" dirty="0">
              <a:solidFill>
                <a:srgbClr val="00B050"/>
              </a:solidFill>
              <a:latin typeface="Symbol" pitchFamily="18" charset="2"/>
            </a:endParaRPr>
          </a:p>
        </p:txBody>
      </p:sp>
      <p:cxnSp>
        <p:nvCxnSpPr>
          <p:cNvPr id="12" name="直線矢印コネクタ 11"/>
          <p:cNvCxnSpPr/>
          <p:nvPr/>
        </p:nvCxnSpPr>
        <p:spPr>
          <a:xfrm flipH="1">
            <a:off x="1700128" y="692696"/>
            <a:ext cx="650460" cy="394481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flipV="1">
            <a:off x="3347864" y="3157145"/>
            <a:ext cx="180050" cy="847919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137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2005677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kumimoji="1" lang="en-US" altLang="ja-JP" dirty="0" smtClean="0">
                <a:latin typeface="Symbol" pitchFamily="18" charset="2"/>
              </a:rPr>
              <a:t>D</a:t>
            </a:r>
            <a:r>
              <a:rPr kumimoji="1" lang="en-US" altLang="ja-JP" dirty="0" smtClean="0"/>
              <a:t>(1232)  </a:t>
            </a:r>
            <a:endParaRPr kumimoji="1" lang="ja-JP" altLang="en-US" dirty="0"/>
          </a:p>
        </p:txBody>
      </p:sp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p+\pi^+&#10;\end{align*}&lt;/body&gt;&#10;  &lt;fcolor&gt;FF000000&lt;/fcolor&gt;&#10;  &lt;bcolor&gt;FFFFFFFF&lt;/bcolor&gt;&#10;  &lt;transparent&gt;True&lt;/transparent&gt;&#10;  &lt;resolution&gt;1800&lt;/resolution&gt;&#10;  &lt;imageh&gt;259&lt;/imageh&gt;&#10;  &lt;imagew&gt;730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05" y="959084"/>
            <a:ext cx="953677" cy="338361"/>
          </a:xfrm>
          <a:prstGeom prst="rect">
            <a:avLst/>
          </a:prstGeom>
        </p:spPr>
      </p:pic>
      <p:pic>
        <p:nvPicPr>
          <p:cNvPr id="28" name="TexTeXPicture" descr="&lt;?xml version=&quot;1.0&quot; encoding=&quot;utf-16&quot;?&gt;&#10;&lt;TeXTeX&gt;&#10;  &lt;preamble&gt;\documentclass{jarticle}&#10;\usepackage{amsmath}&#10;\pagestyle{empty}&lt;/preamble&gt;&#10;  &lt;body&gt;\begin{align*} &#10;p+\pi^0&#10;\end{align*}&lt;/body&gt;&#10;  &lt;fcolor&gt;FF000000&lt;/fcolor&gt;&#10;  &lt;bcolor&gt;FFFFFFFF&lt;/bcolor&gt;&#10;  &lt;transparent&gt;True&lt;/transparent&gt;&#10;  &lt;resolution&gt;1800&lt;/resolution&gt;&#10;  &lt;imageh&gt;267&lt;/imageh&gt;&#10;  &lt;imagew&gt;679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05" y="1517571"/>
            <a:ext cx="887050" cy="348813"/>
          </a:xfrm>
          <a:prstGeom prst="rect">
            <a:avLst/>
          </a:prstGeom>
        </p:spPr>
      </p:pic>
      <p:pic>
        <p:nvPicPr>
          <p:cNvPr id="29" name="TexTeXPicture" descr="&lt;?xml version=&quot;1.0&quot; encoding=&quot;utf-16&quot;?&gt;&#10;&lt;TeXTeX&gt;&#10;  &lt;preamble&gt;\documentclass{jarticle}&#10;\usepackage{amsmath}&#10;\pagestyle{empty}&lt;/preamble&gt;&#10;  &lt;body&gt;\begin{align*} &#10;p+\pi^-&#10;\end{align*}&lt;/body&gt;&#10;  &lt;fcolor&gt;FF000000&lt;/fcolor&gt;&#10;  &lt;bcolor&gt;FFFFFFFF&lt;/bcolor&gt;&#10;  &lt;transparent&gt;True&lt;/transparent&gt;&#10;  &lt;resolution&gt;1800&lt;/resolution&gt;&#10;  &lt;imageh&gt;199&lt;/imageh&gt;&#10;  &lt;imagew&gt;725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05" y="2579264"/>
            <a:ext cx="947145" cy="259977"/>
          </a:xfrm>
          <a:prstGeom prst="rect">
            <a:avLst/>
          </a:prstGeom>
        </p:spPr>
      </p:pic>
      <p:pic>
        <p:nvPicPr>
          <p:cNvPr id="33" name="TexTeXPicture" descr="&lt;?xml version=&quot;1.0&quot; encoding=&quot;utf-16&quot;?&gt;&#10;&lt;TeXTeX&gt;&#10;  &lt;preamble&gt;\documentclass{jarticle}&#10;\usepackage{amsmath}&#10;\pagestyle{empty}&lt;/preamble&gt;&#10;  &lt;body&gt;\begin{align*} &#10;n+\pi^0&#10;\end{align*}&lt;/body&gt;&#10;  &lt;fcolor&gt;FF000000&lt;/fcolor&gt;&#10;  &lt;bcolor&gt;FFFFFFFF&lt;/bcolor&gt;&#10;  &lt;transparent&gt;True&lt;/transparent&gt;&#10;  &lt;resolution&gt;1800&lt;/resolution&gt;&#10;  &lt;imageh&gt;240&lt;/imageh&gt;&#10;  &lt;imagew&gt;68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05" y="2978603"/>
            <a:ext cx="900114" cy="313540"/>
          </a:xfrm>
          <a:prstGeom prst="rect">
            <a:avLst/>
          </a:prstGeom>
        </p:spPr>
      </p:pic>
      <p:pic>
        <p:nvPicPr>
          <p:cNvPr id="35" name="TexTeXPicture" descr="&lt;?xml version=&quot;1.0&quot; encoding=&quot;utf-16&quot;?&gt;&#10;&lt;TeXTeX&gt;&#10;  &lt;preamble&gt;\documentclass{jarticle}&#10;\usepackage{amsmath}&#10;\pagestyle{empty}&lt;/preamble&gt;&#10;  &lt;body&gt;\begin{align*} &#10;n+\pi^+&#10;\end{align*}&lt;/body&gt;&#10;  &lt;fcolor&gt;FF000000&lt;/fcolor&gt;&#10;  &lt;bcolor&gt;FFFFFFFF&lt;/bcolor&gt;&#10;  &lt;transparent&gt;True&lt;/transparent&gt;&#10;  &lt;resolution&gt;1800&lt;/resolution&gt;&#10;  &lt;imageh&gt;232&lt;/imageh&gt;&#10;  &lt;imagew&gt;73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05" y="1995999"/>
            <a:ext cx="965435" cy="303089"/>
          </a:xfrm>
          <a:prstGeom prst="rect">
            <a:avLst/>
          </a:prstGeom>
        </p:spPr>
      </p:pic>
      <p:pic>
        <p:nvPicPr>
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n+\pi^-&#10;\end{align*}&lt;/body&gt;&#10;  &lt;fcolor&gt;FF000000&lt;/fcolor&gt;&#10;  &lt;bcolor&gt;FFFFFFFF&lt;/bcolor&gt;&#10;  &lt;transparent&gt;True&lt;/transparent&gt;&#10;  &lt;resolution&gt;1800&lt;/resolution&gt;&#10;  &lt;imageh&gt;172&lt;/imageh&gt;&#10;  &lt;imagew&gt;73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05" y="3551372"/>
            <a:ext cx="958902" cy="224704"/>
          </a:xfrm>
          <a:prstGeom prst="rect">
            <a:avLst/>
          </a:prstGeom>
        </p:spPr>
      </p:pic>
      <p:pic>
        <p:nvPicPr>
          <p:cNvPr id="39" name="TexTeXPicture" descr="&lt;?xml version=&quot;1.0&quot; encoding=&quot;utf-16&quot;?&gt;&#10;&lt;TeXTeX&gt;&#10;  &lt;preamble&gt;\documentclass{jarticle}&#10;\usepackage{amsmath}&#10;\pagestyle{empty}&lt;/preamble&gt;&#10;  &lt;body&gt;\begin{align*} &#10;\Delta^{++}&#10;\end{align*}&lt;/body&gt;&#10;  &lt;fcolor&gt;FF000000&lt;/fcolor&gt;&#10;  &lt;bcolor&gt;FFFFFFFF&lt;/bcolor&gt;&#10;  &lt;transparent&gt;True&lt;/transparent&gt;&#10;  &lt;resolution&gt;1800&lt;/resolution&gt;&#10;  &lt;imageh&gt;211&lt;/imageh&gt;&#10;  &lt;imagew&gt;49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588" y="1002262"/>
            <a:ext cx="640139" cy="275654"/>
          </a:xfrm>
          <a:prstGeom prst="rect">
            <a:avLst/>
          </a:prstGeom>
        </p:spPr>
      </p:pic>
      <p:cxnSp>
        <p:nvCxnSpPr>
          <p:cNvPr id="41" name="直線矢印コネクタ 40"/>
          <p:cNvCxnSpPr/>
          <p:nvPr/>
        </p:nvCxnSpPr>
        <p:spPr>
          <a:xfrm>
            <a:off x="1383104" y="1140089"/>
            <a:ext cx="75990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カギ線コネクタ 42"/>
          <p:cNvCxnSpPr/>
          <p:nvPr/>
        </p:nvCxnSpPr>
        <p:spPr>
          <a:xfrm>
            <a:off x="1383104" y="1745628"/>
            <a:ext cx="759902" cy="174407"/>
          </a:xfrm>
          <a:prstGeom prst="bent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カギ線コネクタ 43"/>
          <p:cNvCxnSpPr/>
          <p:nvPr/>
        </p:nvCxnSpPr>
        <p:spPr>
          <a:xfrm>
            <a:off x="1383103" y="2731128"/>
            <a:ext cx="759902" cy="174407"/>
          </a:xfrm>
          <a:prstGeom prst="bent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カギ線コネクタ 44"/>
          <p:cNvCxnSpPr/>
          <p:nvPr/>
        </p:nvCxnSpPr>
        <p:spPr>
          <a:xfrm flipV="1">
            <a:off x="1382525" y="2080821"/>
            <a:ext cx="759902" cy="174407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カギ線コネクタ 45"/>
          <p:cNvCxnSpPr/>
          <p:nvPr/>
        </p:nvCxnSpPr>
        <p:spPr>
          <a:xfrm flipV="1">
            <a:off x="1383104" y="3060857"/>
            <a:ext cx="759902" cy="174407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/>
          <p:cNvCxnSpPr/>
          <p:nvPr/>
        </p:nvCxnSpPr>
        <p:spPr>
          <a:xfrm>
            <a:off x="1382524" y="3616014"/>
            <a:ext cx="75990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TexTeXPicture" descr="&lt;?xml version=&quot;1.0&quot; encoding=&quot;utf-16&quot;?&gt;&#10;&lt;TeXTeX&gt;&#10;  &lt;preamble&gt;\documentclass{jarticle}&#10;\usepackage{amsmath}&#10;\pagestyle{empty}&lt;/preamble&gt;&#10;  &lt;body&gt;\begin{align*} &#10;\Delta^+&#10;\end{align*}&lt;/body&gt;&#10;  &lt;fcolor&gt;FF000000&lt;/fcolor&gt;&#10;  &lt;bcolor&gt;FFFFFFFF&lt;/bcolor&gt;&#10;  &lt;transparent&gt;True&lt;/transparent&gt;&#10;  &lt;resolution&gt;1800&lt;/resolution&gt;&#10;  &lt;imageh&gt;211&lt;/imageh&gt;&#10;  &lt;imagew&gt;337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293" y="1858172"/>
            <a:ext cx="440259" cy="275654"/>
          </a:xfrm>
          <a:prstGeom prst="rect">
            <a:avLst/>
          </a:prstGeom>
        </p:spPr>
      </p:pic>
      <p:pic>
        <p:nvPicPr>
          <p:cNvPr id="51" name="TexTeXPicture" descr="&lt;?xml version=&quot;1.0&quot; encoding=&quot;utf-16&quot;?&gt;&#10;&lt;TeXTeX&gt;&#10;  &lt;preamble&gt;\documentclass{jarticle}&#10;\usepackage{amsmath}&#10;\pagestyle{empty}&lt;/preamble&gt;&#10;  &lt;body&gt;\begin{align*} &#10;\Delta^0&#10;\end{align*}&lt;/body&gt;&#10;  &lt;fcolor&gt;FF000000&lt;/fcolor&gt;&#10;  &lt;bcolor&gt;FFFFFFFF&lt;/bcolor&gt;&#10;  &lt;transparent&gt;True&lt;/transparent&gt;&#10;  &lt;resolution&gt;1800&lt;/resolution&gt;&#10;  &lt;imageh&gt;219&lt;/imageh&gt;&#10;  &lt;imagew&gt;287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293" y="2773685"/>
            <a:ext cx="374939" cy="286106"/>
          </a:xfrm>
          <a:prstGeom prst="rect">
            <a:avLst/>
          </a:prstGeom>
        </p:spPr>
      </p:pic>
      <p:pic>
        <p:nvPicPr>
          <p:cNvPr id="53" name="TexTeXPicture" descr="&lt;?xml version=&quot;1.0&quot; encoding=&quot;utf-16&quot;?&gt;&#10;&lt;TeXTeX&gt;&#10;  &lt;preamble&gt;\documentclass{jarticle}&#10;\usepackage{amsmath}&#10;\pagestyle{empty}&lt;/preamble&gt;&#10;  &lt;body&gt;\begin{align*} &#10;\Delta^-&#10;\end{align*}&lt;/body&gt;&#10;  &lt;fcolor&gt;FF000000&lt;/fcolor&gt;&#10;  &lt;bcolor&gt;FFFFFFFF&lt;/bcolor&gt;&#10;  &lt;transparent&gt;True&lt;/transparent&gt;&#10;  &lt;resolution&gt;1800&lt;/resolution&gt;&#10;  &lt;imageh&gt;178&lt;/imageh&gt;&#10;  &lt;imagew&gt;333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518" y="3543534"/>
            <a:ext cx="435034" cy="232542"/>
          </a:xfrm>
          <a:prstGeom prst="rect">
            <a:avLst/>
          </a:prstGeom>
        </p:spPr>
      </p:pic>
      <p:pic>
        <p:nvPicPr>
          <p:cNvPr id="54" name="TexTeXPicture" descr="&lt;?xml version=&quot;1.0&quot; encoding=&quot;utf-16&quot;?&gt;&#10;&lt;TeXTeX&gt;&#10;  &lt;preamble&gt;\documentclass{jarticle}&#10;\usepackage{amsmath}&#10;\pagestyle{empty}&lt;/preamble&gt;&#10;  &lt;body&gt;\begin{align*} &#10;p+\pi^+&#10;\end{align*}&lt;/body&gt;&#10;  &lt;fcolor&gt;FF000000&lt;/fcolor&gt;&#10;  &lt;bcolor&gt;FFFFFFFF&lt;/bcolor&gt;&#10;  &lt;transparent&gt;True&lt;/transparent&gt;&#10;  &lt;resolution&gt;1800&lt;/resolution&gt;&#10;  &lt;imageh&gt;259&lt;/imageh&gt;&#10;  &lt;imagew&gt;730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81" y="959084"/>
            <a:ext cx="953677" cy="338361"/>
          </a:xfrm>
          <a:prstGeom prst="rect">
            <a:avLst/>
          </a:prstGeom>
        </p:spPr>
      </p:pic>
      <p:pic>
        <p:nvPicPr>
          <p:cNvPr id="55" name="TexTeXPicture" descr="&lt;?xml version=&quot;1.0&quot; encoding=&quot;utf-16&quot;?&gt;&#10;&lt;TeXTeX&gt;&#10;  &lt;preamble&gt;\documentclass{jarticle}&#10;\usepackage{amsmath}&#10;\pagestyle{empty}&lt;/preamble&gt;&#10;  &lt;body&gt;\begin{align*} &#10;p+\pi^0&#10;\end{align*}&lt;/body&gt;&#10;  &lt;fcolor&gt;FF000000&lt;/fcolor&gt;&#10;  &lt;bcolor&gt;FFFFFFFF&lt;/bcolor&gt;&#10;  &lt;transparent&gt;True&lt;/transparent&gt;&#10;  &lt;resolution&gt;1800&lt;/resolution&gt;&#10;  &lt;imageh&gt;267&lt;/imageh&gt;&#10;  &lt;imagew&gt;679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81" y="1517571"/>
            <a:ext cx="887050" cy="348813"/>
          </a:xfrm>
          <a:prstGeom prst="rect">
            <a:avLst/>
          </a:prstGeom>
        </p:spPr>
      </p:pic>
      <p:pic>
        <p:nvPicPr>
          <p:cNvPr id="56" name="TexTeXPicture" descr="&lt;?xml version=&quot;1.0&quot; encoding=&quot;utf-16&quot;?&gt;&#10;&lt;TeXTeX&gt;&#10;  &lt;preamble&gt;\documentclass{jarticle}&#10;\usepackage{amsmath}&#10;\pagestyle{empty}&lt;/preamble&gt;&#10;  &lt;body&gt;\begin{align*} &#10;p+\pi^-&#10;\end{align*}&lt;/body&gt;&#10;  &lt;fcolor&gt;FF000000&lt;/fcolor&gt;&#10;  &lt;bcolor&gt;FFFFFFFF&lt;/bcolor&gt;&#10;  &lt;transparent&gt;True&lt;/transparent&gt;&#10;  &lt;resolution&gt;1800&lt;/resolution&gt;&#10;  &lt;imageh&gt;199&lt;/imageh&gt;&#10;  &lt;imagew&gt;725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81" y="2579264"/>
            <a:ext cx="947145" cy="259977"/>
          </a:xfrm>
          <a:prstGeom prst="rect">
            <a:avLst/>
          </a:prstGeom>
        </p:spPr>
      </p:pic>
      <p:pic>
        <p:nvPicPr>
          <p:cNvPr id="57" name="TexTeXPicture" descr="&lt;?xml version=&quot;1.0&quot; encoding=&quot;utf-16&quot;?&gt;&#10;&lt;TeXTeX&gt;&#10;  &lt;preamble&gt;\documentclass{jarticle}&#10;\usepackage{amsmath}&#10;\pagestyle{empty}&lt;/preamble&gt;&#10;  &lt;body&gt;\begin{align*} &#10;n+\pi^0&#10;\end{align*}&lt;/body&gt;&#10;  &lt;fcolor&gt;FF000000&lt;/fcolor&gt;&#10;  &lt;bcolor&gt;FFFFFFFF&lt;/bcolor&gt;&#10;  &lt;transparent&gt;True&lt;/transparent&gt;&#10;  &lt;resolution&gt;1800&lt;/resolution&gt;&#10;  &lt;imageh&gt;240&lt;/imageh&gt;&#10;  &lt;imagew&gt;68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81" y="2978603"/>
            <a:ext cx="900114" cy="313540"/>
          </a:xfrm>
          <a:prstGeom prst="rect">
            <a:avLst/>
          </a:prstGeom>
        </p:spPr>
      </p:pic>
      <p:pic>
        <p:nvPicPr>
          <p:cNvPr id="58" name="TexTeXPicture" descr="&lt;?xml version=&quot;1.0&quot; encoding=&quot;utf-16&quot;?&gt;&#10;&lt;TeXTeX&gt;&#10;  &lt;preamble&gt;\documentclass{jarticle}&#10;\usepackage{amsmath}&#10;\pagestyle{empty}&lt;/preamble&gt;&#10;  &lt;body&gt;\begin{align*} &#10;n+\pi^+&#10;\end{align*}&lt;/body&gt;&#10;  &lt;fcolor&gt;FF000000&lt;/fcolor&gt;&#10;  &lt;bcolor&gt;FFFFFFFF&lt;/bcolor&gt;&#10;  &lt;transparent&gt;True&lt;/transparent&gt;&#10;  &lt;resolution&gt;1800&lt;/resolution&gt;&#10;  &lt;imageh&gt;232&lt;/imageh&gt;&#10;  &lt;imagew&gt;73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81" y="1995999"/>
            <a:ext cx="965435" cy="303089"/>
          </a:xfrm>
          <a:prstGeom prst="rect">
            <a:avLst/>
          </a:prstGeom>
        </p:spPr>
      </p:pic>
      <p:pic>
        <p:nvPicPr>
          <p:cNvPr id="59" name="TexTeXPicture" descr="&lt;?xml version=&quot;1.0&quot; encoding=&quot;utf-16&quot;?&gt;&#10;&lt;TeXTeX&gt;&#10;  &lt;preamble&gt;\documentclass{jarticle}&#10;\usepackage{amsmath}&#10;\pagestyle{empty}&lt;/preamble&gt;&#10;  &lt;body&gt;\begin{align*} &#10;n+\pi^-&#10;\end{align*}&lt;/body&gt;&#10;  &lt;fcolor&gt;FF000000&lt;/fcolor&gt;&#10;  &lt;bcolor&gt;FFFFFFFF&lt;/bcolor&gt;&#10;  &lt;transparent&gt;True&lt;/transparent&gt;&#10;  &lt;resolution&gt;1800&lt;/resolution&gt;&#10;  &lt;imageh&gt;172&lt;/imageh&gt;&#10;  &lt;imagew&gt;73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81" y="3551372"/>
            <a:ext cx="958902" cy="224704"/>
          </a:xfrm>
          <a:prstGeom prst="rect">
            <a:avLst/>
          </a:prstGeom>
        </p:spPr>
      </p:pic>
      <p:cxnSp>
        <p:nvCxnSpPr>
          <p:cNvPr id="60" name="直線矢印コネクタ 59"/>
          <p:cNvCxnSpPr/>
          <p:nvPr/>
        </p:nvCxnSpPr>
        <p:spPr>
          <a:xfrm>
            <a:off x="3068092" y="1140254"/>
            <a:ext cx="75990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カギ線コネクタ 60"/>
          <p:cNvCxnSpPr/>
          <p:nvPr/>
        </p:nvCxnSpPr>
        <p:spPr>
          <a:xfrm flipV="1">
            <a:off x="3068092" y="1745793"/>
            <a:ext cx="759902" cy="174407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カギ線コネクタ 61"/>
          <p:cNvCxnSpPr/>
          <p:nvPr/>
        </p:nvCxnSpPr>
        <p:spPr>
          <a:xfrm flipV="1">
            <a:off x="3068091" y="2731293"/>
            <a:ext cx="759902" cy="174407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カギ線コネクタ 62"/>
          <p:cNvCxnSpPr/>
          <p:nvPr/>
        </p:nvCxnSpPr>
        <p:spPr>
          <a:xfrm>
            <a:off x="3067512" y="2080986"/>
            <a:ext cx="759902" cy="174407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カギ線コネクタ 63"/>
          <p:cNvCxnSpPr/>
          <p:nvPr/>
        </p:nvCxnSpPr>
        <p:spPr>
          <a:xfrm>
            <a:off x="3068092" y="3061022"/>
            <a:ext cx="759902" cy="174407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矢印コネクタ 64"/>
          <p:cNvCxnSpPr/>
          <p:nvPr/>
        </p:nvCxnSpPr>
        <p:spPr>
          <a:xfrm>
            <a:off x="3067511" y="3616179"/>
            <a:ext cx="75990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テキスト ボックス 67"/>
          <p:cNvSpPr txBox="1"/>
          <p:nvPr/>
        </p:nvSpPr>
        <p:spPr>
          <a:xfrm>
            <a:off x="1405526" y="1087177"/>
            <a:ext cx="294601" cy="36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C00000"/>
                </a:solidFill>
              </a:rPr>
              <a:t>3</a:t>
            </a:r>
            <a:endParaRPr lang="ja-JP" altLang="en-US" sz="2000" dirty="0">
              <a:solidFill>
                <a:srgbClr val="C00000"/>
              </a:solidFill>
            </a:endParaRP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1405526" y="1696844"/>
            <a:ext cx="294601" cy="36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C00000"/>
                </a:solidFill>
              </a:rPr>
              <a:t>1</a:t>
            </a:r>
            <a:endParaRPr lang="ja-JP" altLang="en-US" sz="2000" dirty="0">
              <a:solidFill>
                <a:srgbClr val="C00000"/>
              </a:solidFill>
            </a:endParaRP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1405526" y="2666260"/>
            <a:ext cx="294601" cy="36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C00000"/>
                </a:solidFill>
              </a:rPr>
              <a:t>2</a:t>
            </a:r>
            <a:endParaRPr lang="ja-JP" altLang="en-US" sz="2000" dirty="0">
              <a:solidFill>
                <a:srgbClr val="C0000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 rot="16200000">
            <a:off x="3356682" y="1815948"/>
            <a:ext cx="486480" cy="36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00B050"/>
                </a:solidFill>
              </a:rPr>
              <a:t>2:1</a:t>
            </a:r>
            <a:endParaRPr lang="ja-JP" altLang="en-US" sz="2000" dirty="0">
              <a:solidFill>
                <a:srgbClr val="00B05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 rot="16200000">
            <a:off x="3375023" y="2836392"/>
            <a:ext cx="486480" cy="36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00B050"/>
                </a:solidFill>
              </a:rPr>
              <a:t>1:2</a:t>
            </a:r>
            <a:endParaRPr lang="ja-JP" altLang="en-US" sz="2000" dirty="0">
              <a:solidFill>
                <a:srgbClr val="00B050"/>
              </a:solidFill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181391" y="836712"/>
            <a:ext cx="4860540" cy="3068977"/>
          </a:xfrm>
          <a:prstGeom prst="roundRect">
            <a:avLst>
              <a:gd name="adj" fmla="val 744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1520" y="4362840"/>
            <a:ext cx="3684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Lifetime to create </a:t>
            </a:r>
            <a:r>
              <a:rPr lang="en-US" altLang="ja-JP" sz="2400" dirty="0" smtClean="0">
                <a:solidFill>
                  <a:prstClr val="black"/>
                </a:solidFill>
                <a:latin typeface="Symbol" pitchFamily="18" charset="2"/>
              </a:rPr>
              <a:t>D</a:t>
            </a:r>
            <a:r>
              <a:rPr lang="en-US" altLang="ja-JP" sz="2400" baseline="30000" dirty="0" smtClean="0">
                <a:solidFill>
                  <a:prstClr val="black"/>
                </a:solidFill>
              </a:rPr>
              <a:t>+</a:t>
            </a:r>
            <a:r>
              <a:rPr lang="en-US" altLang="ja-JP" sz="2400" dirty="0" smtClean="0">
                <a:solidFill>
                  <a:prstClr val="black"/>
                </a:solidFill>
              </a:rPr>
              <a:t> or </a:t>
            </a:r>
            <a:r>
              <a:rPr lang="en-US" altLang="ja-JP" sz="2400" dirty="0" smtClean="0">
                <a:solidFill>
                  <a:prstClr val="black"/>
                </a:solidFill>
                <a:latin typeface="Symbol" pitchFamily="18" charset="2"/>
              </a:rPr>
              <a:t>D</a:t>
            </a:r>
            <a:r>
              <a:rPr lang="en-US" altLang="ja-JP" sz="2400" baseline="30000" dirty="0" smtClean="0">
                <a:solidFill>
                  <a:prstClr val="black"/>
                </a:solidFill>
              </a:rPr>
              <a:t>0</a:t>
            </a:r>
            <a:endParaRPr lang="ja-JP" altLang="en-US" sz="2400" baseline="30000" dirty="0">
              <a:solidFill>
                <a:prstClr val="black"/>
              </a:solidFill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107504" y="1448155"/>
            <a:ext cx="5042438" cy="2021952"/>
          </a:xfrm>
          <a:prstGeom prst="roundRect">
            <a:avLst>
              <a:gd name="adj" fmla="val 9712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24" y="4869161"/>
            <a:ext cx="3760020" cy="709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6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7" b="7268"/>
          <a:stretch/>
        </p:blipFill>
        <p:spPr bwMode="auto">
          <a:xfrm>
            <a:off x="5112061" y="3776076"/>
            <a:ext cx="3989397" cy="3037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p:n&#10;\end{align*}&lt;/body&gt;&#10;  &lt;fcolor&gt;FF000000&lt;/fcolor&gt;&#10;  &lt;bcolor&gt;FFFFFFFF&lt;/bcolor&gt;&#10;  &lt;transparent&gt;True&lt;/transparent&gt;&#10;  &lt;resolution&gt;1800&lt;/resolution&gt;&#10;  &lt;imageh&gt;158&lt;/imageh&gt;&#10;  &lt;imagew&gt;483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421" y="2273614"/>
            <a:ext cx="913923" cy="298965"/>
          </a:xfrm>
          <a:prstGeom prst="rect">
            <a:avLst/>
          </a:prstGeom>
        </p:spPr>
      </p:pic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=5:4&#10;\end{align*}&lt;/body&gt;&#10;  &lt;fcolor&gt;FF000000&lt;/fcolor&gt;&#10;  &lt;bcolor&gt;FFFFFFFF&lt;/bcolor&gt;&#10;  &lt;transparent&gt;True&lt;/transparent&gt;&#10;  &lt;resolution&gt;1800&lt;/resolution&gt;&#10;  &lt;imageh&gt;173&lt;/imageh&gt;&#10;  &lt;imagew&gt;698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338" y="2809718"/>
            <a:ext cx="1320742" cy="327348"/>
          </a:xfrm>
          <a:prstGeom prst="rect">
            <a:avLst/>
          </a:prstGeom>
        </p:spPr>
      </p:pic>
      <p:sp>
        <p:nvSpPr>
          <p:cNvPr id="32" name="角丸四角形 31"/>
          <p:cNvSpPr/>
          <p:nvPr/>
        </p:nvSpPr>
        <p:spPr>
          <a:xfrm>
            <a:off x="1433607" y="1087177"/>
            <a:ext cx="266520" cy="1981783"/>
          </a:xfrm>
          <a:prstGeom prst="roundRect">
            <a:avLst/>
          </a:prstGeom>
          <a:noFill/>
          <a:ln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34" name="TexTeXPicture" descr="&lt;?xml version=&quot;1.0&quot; encoding=&quot;utf-16&quot;?&gt;&#10;&lt;TeXTeX&gt;&#10;  &lt;preamble&gt;\documentclass{jarticle}&#10;\usepackage{amsmath}&#10;\pagestyle{empty}&lt;/preamble&gt;&#10;  &lt;body&gt;\begin{align*} &#10;\tau {\rm [fm]}&#10;\end{align*}&lt;/body&gt;&#10;  &lt;fcolor&gt;FF000000&lt;/fcolor&gt;&#10;  &lt;bcolor&gt;FFFFFFFF&lt;/bcolor&gt;&#10;  &lt;transparent&gt;True&lt;/transparent&gt;&#10;  &lt;resolution&gt;1800&lt;/resolution&gt;&#10;  &lt;imageh&gt;249&lt;/imageh&gt;&#10;  &lt;imagew&gt;524&lt;/imagew&gt;&#10;  &lt;scale&gt;50&lt;/scale&gt;&#10;  &lt;cursor&gt;31&lt;/cursor&gt;&#10;&lt;/TeXTeX&gt;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24627" y="5060550"/>
            <a:ext cx="729367" cy="346588"/>
          </a:xfrm>
          <a:prstGeom prst="rect">
            <a:avLst/>
          </a:prstGeom>
        </p:spPr>
      </p:pic>
      <p:pic>
        <p:nvPicPr>
          <p:cNvPr id="36" name="TexTeXPicture" descr="&lt;?xml version=&quot;1.0&quot; encoding=&quot;utf-16&quot;?&gt;&#10;&lt;TeXTeX&gt;&#10;  &lt;preamble&gt;\documentclass{jarticle}&#10;\usepackage{amsmath}&#10;\pagestyle{empty}&lt;/preamble&gt;&#10;  &lt;body&gt;\begin{align*} &#10;T {\rm [MeV]}&#10;\end{align*}&lt;/body&gt;&#10;  &lt;fcolor&gt;FF000000&lt;/fcolor&gt;&#10;  &lt;bcolor&gt;FFFFFFFF&lt;/bcolor&gt;&#10;  &lt;transparent&gt;True&lt;/transparent&gt;&#10;  &lt;resolution&gt;1800&lt;/resolution&gt;&#10;  &lt;imageh&gt;249&lt;/imageh&gt;&#10;  &lt;imagew&gt;809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343" y="6106748"/>
            <a:ext cx="1126065" cy="346588"/>
          </a:xfrm>
          <a:prstGeom prst="rect">
            <a:avLst/>
          </a:prstGeom>
        </p:spPr>
      </p:pic>
      <p:sp>
        <p:nvSpPr>
          <p:cNvPr id="72" name="角丸四角形 71"/>
          <p:cNvSpPr/>
          <p:nvPr/>
        </p:nvSpPr>
        <p:spPr>
          <a:xfrm>
            <a:off x="5724128" y="1473457"/>
            <a:ext cx="2376264" cy="1811527"/>
          </a:xfrm>
          <a:prstGeom prst="roundRect">
            <a:avLst>
              <a:gd name="adj" fmla="val 1226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38" name="TexTeXPicture" descr="&lt;?xml version=&quot;1.0&quot; encoding=&quot;utf-16&quot;?&gt;&#10;&lt;TeXTeX&gt;&#10;  &lt;preamble&gt;\documentclass{jarticle}&#10;\usepackage{amsmath}&#10;\pagestyle{empty}&lt;/preamble&gt;&#10;  &lt;body&gt;\begin{align*} &#10;&amp;amp;p+\pi &#10; \to \Delta^{+,0} \\&#10;&amp;amp;~~~\to&#10;\end{align*}&lt;/body&gt;&#10;  &lt;fcolor&gt;FF000000&lt;/fcolor&gt;&#10;  &lt;bcolor&gt;FFFFFFFF&lt;/bcolor&gt;&#10;  &lt;transparent&gt;True&lt;/transparent&gt;&#10;  &lt;resolution&gt;1800&lt;/resolution&gt;&#10;  &lt;imageh&gt;671&lt;/imageh&gt;&#10;  &lt;imagew&gt;1487&lt;/imagew&gt;&#10;  &lt;scale&gt;50&lt;/scale&gt;&#10;  &lt;cursor&gt;49&lt;/cursor&gt;&#10;&lt;/TeXTeX&gt;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842" y="1582094"/>
            <a:ext cx="1991526" cy="898665"/>
          </a:xfrm>
          <a:prstGeom prst="rect">
            <a:avLst/>
          </a:prstGeom>
        </p:spPr>
      </p:pic>
      <p:sp>
        <p:nvSpPr>
          <p:cNvPr id="40" name="テキスト ボックス 39"/>
          <p:cNvSpPr txBox="1"/>
          <p:nvPr/>
        </p:nvSpPr>
        <p:spPr>
          <a:xfrm>
            <a:off x="6086314" y="3905689"/>
            <a:ext cx="28889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prstClr val="black"/>
                </a:solidFill>
              </a:rPr>
              <a:t>BW for </a:t>
            </a:r>
            <a:r>
              <a:rPr lang="en-US" altLang="ja-JP" sz="2000" dirty="0" smtClean="0">
                <a:solidFill>
                  <a:prstClr val="black"/>
                </a:solidFill>
                <a:latin typeface="Symbol" pitchFamily="18" charset="2"/>
              </a:rPr>
              <a:t>s</a:t>
            </a:r>
            <a:r>
              <a:rPr lang="en-US" altLang="ja-JP" sz="2000" dirty="0" smtClean="0">
                <a:solidFill>
                  <a:prstClr val="black"/>
                </a:solidFill>
              </a:rPr>
              <a:t> &amp; thermal pion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sp>
        <p:nvSpPr>
          <p:cNvPr id="73" name="右矢印 72"/>
          <p:cNvSpPr/>
          <p:nvPr/>
        </p:nvSpPr>
        <p:spPr>
          <a:xfrm>
            <a:off x="5149942" y="1920035"/>
            <a:ext cx="574186" cy="451165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4" name="右矢印 73"/>
          <p:cNvSpPr/>
          <p:nvPr/>
        </p:nvSpPr>
        <p:spPr>
          <a:xfrm>
            <a:off x="4139951" y="4362841"/>
            <a:ext cx="711380" cy="4025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0" name="角丸四角形 79"/>
          <p:cNvSpPr/>
          <p:nvPr/>
        </p:nvSpPr>
        <p:spPr>
          <a:xfrm>
            <a:off x="181390" y="4305799"/>
            <a:ext cx="3958561" cy="1292729"/>
          </a:xfrm>
          <a:prstGeom prst="roundRect">
            <a:avLst>
              <a:gd name="adj" fmla="val 744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7211382" y="3853350"/>
            <a:ext cx="889010" cy="2694499"/>
          </a:xfrm>
          <a:prstGeom prst="rect">
            <a:avLst/>
          </a:prstGeom>
          <a:solidFill>
            <a:srgbClr val="FFC0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6" name="正方形/長方形 65"/>
          <p:cNvSpPr/>
          <p:nvPr/>
        </p:nvSpPr>
        <p:spPr>
          <a:xfrm>
            <a:off x="5424156" y="5514284"/>
            <a:ext cx="3538211" cy="503729"/>
          </a:xfrm>
          <a:prstGeom prst="rect">
            <a:avLst/>
          </a:prstGeom>
          <a:solidFill>
            <a:srgbClr val="FFC0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266166" y="404664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C00000"/>
                </a:solidFill>
              </a:rPr>
              <a:t>cross sections of </a:t>
            </a:r>
            <a:r>
              <a:rPr lang="en-US" altLang="ja-JP" i="1" dirty="0" smtClean="0">
                <a:solidFill>
                  <a:srgbClr val="C00000"/>
                </a:solidFill>
              </a:rPr>
              <a:t>p</a:t>
            </a:r>
            <a:endParaRPr lang="ja-JP" altLang="en-US" i="1" dirty="0">
              <a:solidFill>
                <a:srgbClr val="C0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339752" y="3903744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B050"/>
                </a:solidFill>
              </a:rPr>
              <a:t>decay rates of </a:t>
            </a:r>
            <a:r>
              <a:rPr lang="en-US" altLang="ja-JP" dirty="0" smtClean="0">
                <a:solidFill>
                  <a:srgbClr val="00B050"/>
                </a:solidFill>
                <a:latin typeface="Symbol" pitchFamily="18" charset="2"/>
              </a:rPr>
              <a:t>D</a:t>
            </a:r>
            <a:endParaRPr lang="ja-JP" altLang="en-US" dirty="0">
              <a:solidFill>
                <a:srgbClr val="00B050"/>
              </a:solidFill>
              <a:latin typeface="Symbol" pitchFamily="18" charset="2"/>
            </a:endParaRPr>
          </a:p>
        </p:txBody>
      </p:sp>
      <p:cxnSp>
        <p:nvCxnSpPr>
          <p:cNvPr id="12" name="直線矢印コネクタ 11"/>
          <p:cNvCxnSpPr/>
          <p:nvPr/>
        </p:nvCxnSpPr>
        <p:spPr>
          <a:xfrm flipH="1">
            <a:off x="1700128" y="692696"/>
            <a:ext cx="650460" cy="394481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flipV="1">
            <a:off x="3347864" y="3157145"/>
            <a:ext cx="180050" cy="847919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{\rm (freezeout ~time)}\simeq 20 {\rm [fm]}&#10;\end{align*}&lt;/body&gt;&#10;  &lt;fcolor&gt;FF000000&lt;/fcolor&gt;&#10;  &lt;bcolor&gt;FFFFFFFF&lt;/bcolor&gt;&#10;  &lt;transparent&gt;True&lt;/transparent&gt;&#10;  &lt;resolution&gt;1800&lt;/resolution&gt;&#10;  &lt;imageh&gt;249&lt;/imageh&gt;&#10;  &lt;imagew&gt;2687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080374"/>
            <a:ext cx="3343178" cy="309807"/>
          </a:xfrm>
          <a:prstGeom prst="rect">
            <a:avLst/>
          </a:prstGeom>
        </p:spPr>
      </p:pic>
      <p:sp>
        <p:nvSpPr>
          <p:cNvPr id="13" name="左右矢印 12"/>
          <p:cNvSpPr/>
          <p:nvPr/>
        </p:nvSpPr>
        <p:spPr>
          <a:xfrm>
            <a:off x="3935542" y="6021288"/>
            <a:ext cx="1068506" cy="43204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56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フリーフォーム 21"/>
          <p:cNvSpPr/>
          <p:nvPr/>
        </p:nvSpPr>
        <p:spPr>
          <a:xfrm>
            <a:off x="4847629" y="2240697"/>
            <a:ext cx="1764405" cy="880255"/>
          </a:xfrm>
          <a:custGeom>
            <a:avLst/>
            <a:gdLst>
              <a:gd name="connsiteX0" fmla="*/ 0 w 1764405"/>
              <a:gd name="connsiteY0" fmla="*/ 862889 h 891731"/>
              <a:gd name="connsiteX1" fmla="*/ 669701 w 1764405"/>
              <a:gd name="connsiteY1" fmla="*/ 785616 h 891731"/>
              <a:gd name="connsiteX2" fmla="*/ 850005 w 1764405"/>
              <a:gd name="connsiteY2" fmla="*/ 5 h 891731"/>
              <a:gd name="connsiteX3" fmla="*/ 1159098 w 1764405"/>
              <a:gd name="connsiteY3" fmla="*/ 772737 h 891731"/>
              <a:gd name="connsiteX4" fmla="*/ 1764405 w 1764405"/>
              <a:gd name="connsiteY4" fmla="*/ 875768 h 891731"/>
              <a:gd name="connsiteX0" fmla="*/ 0 w 1764405"/>
              <a:gd name="connsiteY0" fmla="*/ 862935 h 891184"/>
              <a:gd name="connsiteX1" fmla="*/ 643943 w 1764405"/>
              <a:gd name="connsiteY1" fmla="*/ 734146 h 891184"/>
              <a:gd name="connsiteX2" fmla="*/ 850005 w 1764405"/>
              <a:gd name="connsiteY2" fmla="*/ 51 h 891184"/>
              <a:gd name="connsiteX3" fmla="*/ 1159098 w 1764405"/>
              <a:gd name="connsiteY3" fmla="*/ 772783 h 891184"/>
              <a:gd name="connsiteX4" fmla="*/ 1764405 w 1764405"/>
              <a:gd name="connsiteY4" fmla="*/ 875814 h 891184"/>
              <a:gd name="connsiteX0" fmla="*/ 0 w 1764405"/>
              <a:gd name="connsiteY0" fmla="*/ 862935 h 891184"/>
              <a:gd name="connsiteX1" fmla="*/ 643943 w 1764405"/>
              <a:gd name="connsiteY1" fmla="*/ 734146 h 891184"/>
              <a:gd name="connsiteX2" fmla="*/ 850005 w 1764405"/>
              <a:gd name="connsiteY2" fmla="*/ 51 h 891184"/>
              <a:gd name="connsiteX3" fmla="*/ 1159098 w 1764405"/>
              <a:gd name="connsiteY3" fmla="*/ 772783 h 891184"/>
              <a:gd name="connsiteX4" fmla="*/ 1764405 w 1764405"/>
              <a:gd name="connsiteY4" fmla="*/ 875814 h 891184"/>
              <a:gd name="connsiteX0" fmla="*/ 0 w 1764405"/>
              <a:gd name="connsiteY0" fmla="*/ 862939 h 880255"/>
              <a:gd name="connsiteX1" fmla="*/ 643943 w 1764405"/>
              <a:gd name="connsiteY1" fmla="*/ 734150 h 880255"/>
              <a:gd name="connsiteX2" fmla="*/ 850005 w 1764405"/>
              <a:gd name="connsiteY2" fmla="*/ 55 h 880255"/>
              <a:gd name="connsiteX3" fmla="*/ 1210614 w 1764405"/>
              <a:gd name="connsiteY3" fmla="*/ 695514 h 880255"/>
              <a:gd name="connsiteX4" fmla="*/ 1764405 w 1764405"/>
              <a:gd name="connsiteY4" fmla="*/ 875818 h 880255"/>
              <a:gd name="connsiteX0" fmla="*/ 0 w 1764405"/>
              <a:gd name="connsiteY0" fmla="*/ 862939 h 880255"/>
              <a:gd name="connsiteX1" fmla="*/ 553791 w 1764405"/>
              <a:gd name="connsiteY1" fmla="*/ 734150 h 880255"/>
              <a:gd name="connsiteX2" fmla="*/ 850005 w 1764405"/>
              <a:gd name="connsiteY2" fmla="*/ 55 h 880255"/>
              <a:gd name="connsiteX3" fmla="*/ 1210614 w 1764405"/>
              <a:gd name="connsiteY3" fmla="*/ 695514 h 880255"/>
              <a:gd name="connsiteX4" fmla="*/ 1764405 w 1764405"/>
              <a:gd name="connsiteY4" fmla="*/ 875818 h 880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4405" h="880255">
                <a:moveTo>
                  <a:pt x="0" y="862939"/>
                </a:moveTo>
                <a:cubicBezTo>
                  <a:pt x="264017" y="896209"/>
                  <a:pt x="360608" y="877964"/>
                  <a:pt x="553791" y="734150"/>
                </a:cubicBezTo>
                <a:cubicBezTo>
                  <a:pt x="746974" y="590336"/>
                  <a:pt x="740535" y="6494"/>
                  <a:pt x="850005" y="55"/>
                </a:cubicBezTo>
                <a:cubicBezTo>
                  <a:pt x="959476" y="-6384"/>
                  <a:pt x="1058214" y="549554"/>
                  <a:pt x="1210614" y="695514"/>
                </a:cubicBezTo>
                <a:cubicBezTo>
                  <a:pt x="1363014" y="841474"/>
                  <a:pt x="1537951" y="897282"/>
                  <a:pt x="1764405" y="875818"/>
                </a:cubicBezTo>
              </a:path>
            </a:pathLst>
          </a:custGeom>
          <a:solidFill>
            <a:srgbClr val="F09494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2735044" cy="584775"/>
          </a:xfrm>
        </p:spPr>
        <p:txBody>
          <a:bodyPr/>
          <a:lstStyle/>
          <a:p>
            <a:r>
              <a:rPr kumimoji="1" lang="en-US" altLang="ja-JP" dirty="0" smtClean="0"/>
              <a:t> Fluctuations  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537300" y="980728"/>
            <a:ext cx="5921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000000"/>
                </a:solidFill>
              </a:rPr>
              <a:t>Observables in equilibrium are fluctuating.</a:t>
            </a:r>
            <a:endParaRPr lang="ja-JP" altLang="en-US" sz="2400" dirty="0">
              <a:solidFill>
                <a:srgbClr val="000000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1763688" y="1585189"/>
            <a:ext cx="2138046" cy="1696833"/>
          </a:xfrm>
          <a:prstGeom prst="rect">
            <a:avLst/>
          </a:prstGeom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cxnSp>
        <p:nvCxnSpPr>
          <p:cNvPr id="16" name="直線矢印コネクタ 15"/>
          <p:cNvCxnSpPr/>
          <p:nvPr/>
        </p:nvCxnSpPr>
        <p:spPr>
          <a:xfrm flipV="1">
            <a:off x="4714525" y="1769855"/>
            <a:ext cx="0" cy="15121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4786594" y="1585189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P(N)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cxnSp>
        <p:nvCxnSpPr>
          <p:cNvPr id="19" name="直線矢印コネクタ 18"/>
          <p:cNvCxnSpPr/>
          <p:nvPr/>
        </p:nvCxnSpPr>
        <p:spPr>
          <a:xfrm>
            <a:off x="4593562" y="3111479"/>
            <a:ext cx="220900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 flipV="1">
            <a:off x="5698065" y="1954521"/>
            <a:ext cx="0" cy="115695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正方形/長方形 37"/>
          <p:cNvSpPr/>
          <p:nvPr/>
        </p:nvSpPr>
        <p:spPr>
          <a:xfrm>
            <a:off x="2460452" y="2110441"/>
            <a:ext cx="798472" cy="7130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3252540" y="249615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BBE0E3">
                    <a:lumMod val="25000"/>
                  </a:srgbClr>
                </a:solidFill>
              </a:rPr>
              <a:t>V</a:t>
            </a:r>
            <a:endParaRPr lang="ja-JP" altLang="en-US" sz="2400" dirty="0">
              <a:solidFill>
                <a:srgbClr val="BBE0E3">
                  <a:lumMod val="25000"/>
                </a:srgbClr>
              </a:solidFill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2676476" y="2217766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N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6540780" y="263756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N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cxnSp>
        <p:nvCxnSpPr>
          <p:cNvPr id="33" name="直線矢印コネクタ 32"/>
          <p:cNvCxnSpPr/>
          <p:nvPr/>
        </p:nvCxnSpPr>
        <p:spPr>
          <a:xfrm>
            <a:off x="5407403" y="2674628"/>
            <a:ext cx="619125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\sigma&#10;\end{align*}&lt;/body&gt;&#10;  &lt;fcolor&gt;FF000000&lt;/fcolor&gt;&#10;  &lt;bcolor&gt;FFFFFFFF&lt;/bcolor&gt;&#10;  &lt;transparent&gt;True&lt;/transparent&gt;&#10;  &lt;resolution&gt;1800&lt;/resolution&gt;&#10;  &lt;imageh&gt;109&lt;/imageh&gt;&#10;  &lt;imagew&gt;131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550" y="2319391"/>
            <a:ext cx="221955" cy="18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63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角丸四角形 28"/>
          <p:cNvSpPr/>
          <p:nvPr/>
        </p:nvSpPr>
        <p:spPr>
          <a:xfrm>
            <a:off x="5364088" y="4293096"/>
            <a:ext cx="3071299" cy="4449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46862" y="897270"/>
            <a:ext cx="8889634" cy="3107794"/>
          </a:xfrm>
          <a:prstGeom prst="rect">
            <a:avLst/>
          </a:prstGeom>
          <a:gradFill flip="none" rotWithShape="1">
            <a:gsLst>
              <a:gs pos="35000">
                <a:srgbClr val="FFC000"/>
              </a:gs>
              <a:gs pos="0">
                <a:srgbClr val="FF0000"/>
              </a:gs>
              <a:gs pos="84000">
                <a:schemeClr val="accent6">
                  <a:lumMod val="4000"/>
                  <a:lumOff val="96000"/>
                </a:schemeClr>
              </a:gs>
              <a:gs pos="100000">
                <a:schemeClr val="accent6">
                  <a:lumMod val="4000"/>
                  <a:lumOff val="96000"/>
                </a:schemeClr>
              </a:gs>
            </a:gsLst>
            <a:lin ang="0" scaled="1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697394" cy="584775"/>
          </a:xfrm>
        </p:spPr>
        <p:txBody>
          <a:bodyPr/>
          <a:lstStyle/>
          <a:p>
            <a:r>
              <a:rPr kumimoji="1" lang="en-US" altLang="ja-JP" dirty="0" smtClean="0"/>
              <a:t> Nucleons in </a:t>
            </a:r>
            <a:r>
              <a:rPr kumimoji="1" lang="en-US" altLang="ja-JP" dirty="0" err="1" smtClean="0"/>
              <a:t>Hadronic</a:t>
            </a:r>
            <a:r>
              <a:rPr kumimoji="1" lang="en-US" altLang="ja-JP" dirty="0" smtClean="0"/>
              <a:t> Phase  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 rot="16200000">
            <a:off x="43748" y="4388790"/>
            <a:ext cx="1311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err="1" smtClean="0">
                <a:solidFill>
                  <a:prstClr val="black"/>
                </a:solidFill>
              </a:rPr>
              <a:t>hadronize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 rot="16200000">
            <a:off x="435810" y="4386385"/>
            <a:ext cx="13067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prstClr val="black"/>
                </a:solidFill>
              </a:rPr>
              <a:t>chem. </a:t>
            </a:r>
            <a:r>
              <a:rPr lang="en-US" altLang="ja-JP" sz="2000" dirty="0" err="1" smtClean="0">
                <a:solidFill>
                  <a:prstClr val="black"/>
                </a:solidFill>
              </a:rPr>
              <a:t>f.o</a:t>
            </a:r>
            <a:r>
              <a:rPr lang="en-US" altLang="ja-JP" sz="2000" dirty="0" smtClean="0">
                <a:solidFill>
                  <a:prstClr val="black"/>
                </a:solidFill>
              </a:rPr>
              <a:t>.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 rot="16200000">
            <a:off x="4247458" y="4401615"/>
            <a:ext cx="1337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prstClr val="black"/>
                </a:solidFill>
              </a:rPr>
              <a:t>kinetic </a:t>
            </a:r>
            <a:r>
              <a:rPr lang="en-US" altLang="ja-JP" sz="2000" dirty="0" err="1" smtClean="0">
                <a:solidFill>
                  <a:prstClr val="black"/>
                </a:solidFill>
              </a:rPr>
              <a:t>f.o</a:t>
            </a:r>
            <a:r>
              <a:rPr lang="en-US" altLang="ja-JP" sz="2000" dirty="0" smtClean="0">
                <a:solidFill>
                  <a:prstClr val="black"/>
                </a:solidFill>
              </a:rPr>
              <a:t>.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cxnSp>
        <p:nvCxnSpPr>
          <p:cNvPr id="303" name="直線矢印コネクタ 302"/>
          <p:cNvCxnSpPr/>
          <p:nvPr/>
        </p:nvCxnSpPr>
        <p:spPr>
          <a:xfrm>
            <a:off x="1633785" y="4783679"/>
            <a:ext cx="2731354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6" name="テキスト ボックス 305"/>
          <p:cNvSpPr txBox="1"/>
          <p:nvPr/>
        </p:nvSpPr>
        <p:spPr>
          <a:xfrm>
            <a:off x="2483768" y="4437112"/>
            <a:ext cx="1188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prstClr val="black"/>
                </a:solidFill>
              </a:rPr>
              <a:t>10~20fm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sp>
        <p:nvSpPr>
          <p:cNvPr id="318" name="円/楕円 317"/>
          <p:cNvSpPr/>
          <p:nvPr/>
        </p:nvSpPr>
        <p:spPr>
          <a:xfrm>
            <a:off x="4524849" y="134981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0" name="円/楕円 319"/>
          <p:cNvSpPr/>
          <p:nvPr/>
        </p:nvSpPr>
        <p:spPr>
          <a:xfrm>
            <a:off x="2800150" y="290579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1" name="円/楕円 320"/>
          <p:cNvSpPr/>
          <p:nvPr/>
        </p:nvSpPr>
        <p:spPr>
          <a:xfrm>
            <a:off x="878432" y="240103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2" name="円/楕円 321"/>
          <p:cNvSpPr/>
          <p:nvPr/>
        </p:nvSpPr>
        <p:spPr>
          <a:xfrm>
            <a:off x="1029003" y="292496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3" name="円/楕円 322"/>
          <p:cNvSpPr/>
          <p:nvPr/>
        </p:nvSpPr>
        <p:spPr>
          <a:xfrm>
            <a:off x="853162" y="173298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4" name="円/楕円 323"/>
          <p:cNvSpPr/>
          <p:nvPr/>
        </p:nvSpPr>
        <p:spPr>
          <a:xfrm>
            <a:off x="2335514" y="223577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5" name="円/楕円 324"/>
          <p:cNvSpPr/>
          <p:nvPr/>
        </p:nvSpPr>
        <p:spPr>
          <a:xfrm>
            <a:off x="1486426" y="346544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6" name="円/楕円 325"/>
          <p:cNvSpPr/>
          <p:nvPr/>
        </p:nvSpPr>
        <p:spPr>
          <a:xfrm>
            <a:off x="2335514" y="328500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7" name="円/楕円 326"/>
          <p:cNvSpPr/>
          <p:nvPr/>
        </p:nvSpPr>
        <p:spPr>
          <a:xfrm>
            <a:off x="1861268" y="262774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8" name="円/楕円 327"/>
          <p:cNvSpPr/>
          <p:nvPr/>
        </p:nvSpPr>
        <p:spPr>
          <a:xfrm>
            <a:off x="3646666" y="314098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9" name="円/楕円 328"/>
          <p:cNvSpPr/>
          <p:nvPr/>
        </p:nvSpPr>
        <p:spPr>
          <a:xfrm>
            <a:off x="1431888" y="248374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0" name="円/楕円 329"/>
          <p:cNvSpPr/>
          <p:nvPr/>
        </p:nvSpPr>
        <p:spPr>
          <a:xfrm>
            <a:off x="3173130" y="347041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1" name="円/楕円 330"/>
          <p:cNvSpPr/>
          <p:nvPr/>
        </p:nvSpPr>
        <p:spPr>
          <a:xfrm>
            <a:off x="6386649" y="104127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2" name="円/楕円 331"/>
          <p:cNvSpPr/>
          <p:nvPr/>
        </p:nvSpPr>
        <p:spPr>
          <a:xfrm>
            <a:off x="1521301" y="176306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3" name="円/楕円 332"/>
          <p:cNvSpPr/>
          <p:nvPr/>
        </p:nvSpPr>
        <p:spPr>
          <a:xfrm>
            <a:off x="4365139" y="104318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4" name="円/楕円 333"/>
          <p:cNvSpPr/>
          <p:nvPr/>
        </p:nvSpPr>
        <p:spPr>
          <a:xfrm>
            <a:off x="1011395" y="365659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5" name="円/楕円 334"/>
          <p:cNvSpPr/>
          <p:nvPr/>
        </p:nvSpPr>
        <p:spPr>
          <a:xfrm>
            <a:off x="5004048" y="256490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6" name="円/楕円 335"/>
          <p:cNvSpPr/>
          <p:nvPr/>
        </p:nvSpPr>
        <p:spPr>
          <a:xfrm>
            <a:off x="4788024" y="148478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7" name="円/楕円 336"/>
          <p:cNvSpPr/>
          <p:nvPr/>
        </p:nvSpPr>
        <p:spPr>
          <a:xfrm>
            <a:off x="4856001" y="111518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8" name="円/楕円 337"/>
          <p:cNvSpPr/>
          <p:nvPr/>
        </p:nvSpPr>
        <p:spPr>
          <a:xfrm>
            <a:off x="5529356" y="1978461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9" name="円/楕円 338"/>
          <p:cNvSpPr/>
          <p:nvPr/>
        </p:nvSpPr>
        <p:spPr>
          <a:xfrm>
            <a:off x="5457071" y="113394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0" name="円/楕円 339"/>
          <p:cNvSpPr/>
          <p:nvPr/>
        </p:nvSpPr>
        <p:spPr>
          <a:xfrm>
            <a:off x="5385071" y="368186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1" name="円/楕円 340"/>
          <p:cNvSpPr/>
          <p:nvPr/>
        </p:nvSpPr>
        <p:spPr>
          <a:xfrm>
            <a:off x="6454962" y="373765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2" name="円/楕円 341"/>
          <p:cNvSpPr/>
          <p:nvPr/>
        </p:nvSpPr>
        <p:spPr>
          <a:xfrm>
            <a:off x="4928001" y="205632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3" name="円/楕円 342"/>
          <p:cNvSpPr/>
          <p:nvPr/>
        </p:nvSpPr>
        <p:spPr>
          <a:xfrm>
            <a:off x="6094922" y="207917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4" name="円/楕円 343"/>
          <p:cNvSpPr/>
          <p:nvPr/>
        </p:nvSpPr>
        <p:spPr>
          <a:xfrm>
            <a:off x="2422514" y="112476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5" name="円/楕円 344"/>
          <p:cNvSpPr/>
          <p:nvPr/>
        </p:nvSpPr>
        <p:spPr>
          <a:xfrm>
            <a:off x="5746356" y="273811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6" name="円/楕円 345"/>
          <p:cNvSpPr/>
          <p:nvPr/>
        </p:nvSpPr>
        <p:spPr>
          <a:xfrm>
            <a:off x="3284332" y="183349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7" name="円/楕円 346"/>
          <p:cNvSpPr/>
          <p:nvPr/>
        </p:nvSpPr>
        <p:spPr>
          <a:xfrm>
            <a:off x="1633785" y="105354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8" name="円/楕円 347"/>
          <p:cNvSpPr/>
          <p:nvPr/>
        </p:nvSpPr>
        <p:spPr>
          <a:xfrm>
            <a:off x="3459289" y="105513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9" name="円/楕円 348"/>
          <p:cNvSpPr/>
          <p:nvPr/>
        </p:nvSpPr>
        <p:spPr>
          <a:xfrm>
            <a:off x="2166827" y="105275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0" name="円/楕円 349"/>
          <p:cNvSpPr/>
          <p:nvPr/>
        </p:nvSpPr>
        <p:spPr>
          <a:xfrm>
            <a:off x="2154440" y="201598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1" name="円/楕円 350"/>
          <p:cNvSpPr/>
          <p:nvPr/>
        </p:nvSpPr>
        <p:spPr>
          <a:xfrm>
            <a:off x="1794890" y="148480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2" name="円/楕円 351"/>
          <p:cNvSpPr/>
          <p:nvPr/>
        </p:nvSpPr>
        <p:spPr>
          <a:xfrm>
            <a:off x="2237451" y="1392791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3" name="円/楕円 352"/>
          <p:cNvSpPr/>
          <p:nvPr/>
        </p:nvSpPr>
        <p:spPr>
          <a:xfrm>
            <a:off x="3155913" y="227687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4" name="円/楕円 353"/>
          <p:cNvSpPr/>
          <p:nvPr/>
        </p:nvSpPr>
        <p:spPr>
          <a:xfrm>
            <a:off x="2565085" y="274779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5" name="円/楕円 354"/>
          <p:cNvSpPr/>
          <p:nvPr/>
        </p:nvSpPr>
        <p:spPr>
          <a:xfrm>
            <a:off x="4078714" y="220486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6" name="円/楕円 355"/>
          <p:cNvSpPr/>
          <p:nvPr/>
        </p:nvSpPr>
        <p:spPr>
          <a:xfrm>
            <a:off x="4300160" y="298765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7" name="円/楕円 356"/>
          <p:cNvSpPr/>
          <p:nvPr/>
        </p:nvSpPr>
        <p:spPr>
          <a:xfrm>
            <a:off x="4453936" y="267579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8" name="円/楕円 357"/>
          <p:cNvSpPr/>
          <p:nvPr/>
        </p:nvSpPr>
        <p:spPr>
          <a:xfrm>
            <a:off x="4854459" y="294382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9" name="円/楕円 358"/>
          <p:cNvSpPr/>
          <p:nvPr/>
        </p:nvSpPr>
        <p:spPr>
          <a:xfrm>
            <a:off x="3958883" y="126691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0" name="円/楕円 359"/>
          <p:cNvSpPr/>
          <p:nvPr/>
        </p:nvSpPr>
        <p:spPr>
          <a:xfrm>
            <a:off x="3146117" y="125851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1" name="円/楕円 360"/>
          <p:cNvSpPr/>
          <p:nvPr/>
        </p:nvSpPr>
        <p:spPr>
          <a:xfrm>
            <a:off x="3896304" y="98074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2" name="円/楕円 361"/>
          <p:cNvSpPr/>
          <p:nvPr/>
        </p:nvSpPr>
        <p:spPr>
          <a:xfrm>
            <a:off x="4079682" y="152575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3" name="円/楕円 362"/>
          <p:cNvSpPr/>
          <p:nvPr/>
        </p:nvSpPr>
        <p:spPr>
          <a:xfrm>
            <a:off x="3408639" y="145375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4" name="円/楕円 363"/>
          <p:cNvSpPr/>
          <p:nvPr/>
        </p:nvSpPr>
        <p:spPr>
          <a:xfrm>
            <a:off x="3749783" y="159775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5" name="円/楕円 364"/>
          <p:cNvSpPr/>
          <p:nvPr/>
        </p:nvSpPr>
        <p:spPr>
          <a:xfrm>
            <a:off x="3548890" y="242088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6" name="円/楕円 365"/>
          <p:cNvSpPr/>
          <p:nvPr/>
        </p:nvSpPr>
        <p:spPr>
          <a:xfrm>
            <a:off x="3534372" y="347041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7" name="円/楕円 366"/>
          <p:cNvSpPr/>
          <p:nvPr/>
        </p:nvSpPr>
        <p:spPr>
          <a:xfrm>
            <a:off x="4544542" y="323605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8" name="円/楕円 367"/>
          <p:cNvSpPr/>
          <p:nvPr/>
        </p:nvSpPr>
        <p:spPr>
          <a:xfrm>
            <a:off x="4654778" y="365961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9" name="円/楕円 368"/>
          <p:cNvSpPr/>
          <p:nvPr/>
        </p:nvSpPr>
        <p:spPr>
          <a:xfrm>
            <a:off x="3796894" y="366565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0" name="円/楕円 369"/>
          <p:cNvSpPr/>
          <p:nvPr/>
        </p:nvSpPr>
        <p:spPr>
          <a:xfrm>
            <a:off x="4138038" y="380965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1" name="円/楕円 370"/>
          <p:cNvSpPr/>
          <p:nvPr/>
        </p:nvSpPr>
        <p:spPr>
          <a:xfrm>
            <a:off x="5000001" y="375135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2" name="円/楕円 371"/>
          <p:cNvSpPr/>
          <p:nvPr/>
        </p:nvSpPr>
        <p:spPr>
          <a:xfrm>
            <a:off x="1861268" y="205577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3" name="円/楕円 372"/>
          <p:cNvSpPr/>
          <p:nvPr/>
        </p:nvSpPr>
        <p:spPr>
          <a:xfrm>
            <a:off x="2459350" y="368329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4" name="円/楕円 373"/>
          <p:cNvSpPr/>
          <p:nvPr/>
        </p:nvSpPr>
        <p:spPr>
          <a:xfrm>
            <a:off x="3218117" y="296756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5" name="円/楕円 374"/>
          <p:cNvSpPr/>
          <p:nvPr/>
        </p:nvSpPr>
        <p:spPr>
          <a:xfrm>
            <a:off x="1853994" y="307671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6" name="円/楕円 375"/>
          <p:cNvSpPr/>
          <p:nvPr/>
        </p:nvSpPr>
        <p:spPr>
          <a:xfrm>
            <a:off x="2813161" y="134078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7" name="円/楕円 376"/>
          <p:cNvSpPr/>
          <p:nvPr/>
        </p:nvSpPr>
        <p:spPr>
          <a:xfrm>
            <a:off x="1918474" y="350484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8" name="円/楕円 377"/>
          <p:cNvSpPr/>
          <p:nvPr/>
        </p:nvSpPr>
        <p:spPr>
          <a:xfrm>
            <a:off x="1012839" y="336293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9" name="円/楕円 378"/>
          <p:cNvSpPr/>
          <p:nvPr/>
        </p:nvSpPr>
        <p:spPr>
          <a:xfrm>
            <a:off x="1691696" y="362361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0" name="円/楕円 379"/>
          <p:cNvSpPr/>
          <p:nvPr/>
        </p:nvSpPr>
        <p:spPr>
          <a:xfrm>
            <a:off x="1948043" y="376368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1" name="円/楕円 380"/>
          <p:cNvSpPr/>
          <p:nvPr/>
        </p:nvSpPr>
        <p:spPr>
          <a:xfrm>
            <a:off x="3579736" y="198884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2" name="円/楕円 381"/>
          <p:cNvSpPr/>
          <p:nvPr/>
        </p:nvSpPr>
        <p:spPr>
          <a:xfrm>
            <a:off x="1547664" y="378904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3" name="円/楕円 382"/>
          <p:cNvSpPr/>
          <p:nvPr/>
        </p:nvSpPr>
        <p:spPr>
          <a:xfrm>
            <a:off x="2200791" y="374194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4" name="円/楕円 383"/>
          <p:cNvSpPr/>
          <p:nvPr/>
        </p:nvSpPr>
        <p:spPr>
          <a:xfrm>
            <a:off x="3961558" y="291565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5" name="円/楕円 384"/>
          <p:cNvSpPr/>
          <p:nvPr/>
        </p:nvSpPr>
        <p:spPr>
          <a:xfrm>
            <a:off x="2566546" y="198884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6" name="円/楕円 385"/>
          <p:cNvSpPr/>
          <p:nvPr/>
        </p:nvSpPr>
        <p:spPr>
          <a:xfrm>
            <a:off x="2885161" y="263692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7" name="円/楕円 386"/>
          <p:cNvSpPr/>
          <p:nvPr/>
        </p:nvSpPr>
        <p:spPr>
          <a:xfrm>
            <a:off x="2009946" y="241589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8" name="円/楕円 387"/>
          <p:cNvSpPr/>
          <p:nvPr/>
        </p:nvSpPr>
        <p:spPr>
          <a:xfrm>
            <a:off x="2351090" y="255989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9" name="円/楕円 388"/>
          <p:cNvSpPr/>
          <p:nvPr/>
        </p:nvSpPr>
        <p:spPr>
          <a:xfrm>
            <a:off x="1029976" y="154281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0" name="円/楕円 389"/>
          <p:cNvSpPr/>
          <p:nvPr/>
        </p:nvSpPr>
        <p:spPr>
          <a:xfrm>
            <a:off x="2207118" y="301637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1" name="円/楕円 390"/>
          <p:cNvSpPr/>
          <p:nvPr/>
        </p:nvSpPr>
        <p:spPr>
          <a:xfrm>
            <a:off x="3029161" y="374112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2" name="円/楕円 391"/>
          <p:cNvSpPr/>
          <p:nvPr/>
        </p:nvSpPr>
        <p:spPr>
          <a:xfrm>
            <a:off x="1138037" y="216962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3" name="円/楕円 392"/>
          <p:cNvSpPr/>
          <p:nvPr/>
        </p:nvSpPr>
        <p:spPr>
          <a:xfrm>
            <a:off x="1431888" y="157080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4" name="円/楕円 393"/>
          <p:cNvSpPr/>
          <p:nvPr/>
        </p:nvSpPr>
        <p:spPr>
          <a:xfrm>
            <a:off x="2697202" y="376113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5" name="円/楕円 394"/>
          <p:cNvSpPr/>
          <p:nvPr/>
        </p:nvSpPr>
        <p:spPr>
          <a:xfrm>
            <a:off x="1170172" y="96937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6" name="円/楕円 395"/>
          <p:cNvSpPr/>
          <p:nvPr/>
        </p:nvSpPr>
        <p:spPr>
          <a:xfrm>
            <a:off x="3210392" y="270703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7" name="円/楕円 396"/>
          <p:cNvSpPr/>
          <p:nvPr/>
        </p:nvSpPr>
        <p:spPr>
          <a:xfrm>
            <a:off x="827584" y="98074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8" name="円/楕円 397"/>
          <p:cNvSpPr/>
          <p:nvPr/>
        </p:nvSpPr>
        <p:spPr>
          <a:xfrm>
            <a:off x="1290971" y="119676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9" name="円/楕円 398"/>
          <p:cNvSpPr/>
          <p:nvPr/>
        </p:nvSpPr>
        <p:spPr>
          <a:xfrm>
            <a:off x="1739117" y="235011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0" name="円/楕円 399"/>
          <p:cNvSpPr/>
          <p:nvPr/>
        </p:nvSpPr>
        <p:spPr>
          <a:xfrm>
            <a:off x="961072" y="120812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1" name="円/楕円 400"/>
          <p:cNvSpPr/>
          <p:nvPr/>
        </p:nvSpPr>
        <p:spPr>
          <a:xfrm>
            <a:off x="1558434" y="278094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2" name="円/楕円 401"/>
          <p:cNvSpPr/>
          <p:nvPr/>
        </p:nvSpPr>
        <p:spPr>
          <a:xfrm>
            <a:off x="2828651" y="318270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3" name="円/楕円 402"/>
          <p:cNvSpPr/>
          <p:nvPr/>
        </p:nvSpPr>
        <p:spPr>
          <a:xfrm>
            <a:off x="639284" y="292494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4" name="円/楕円 403"/>
          <p:cNvSpPr/>
          <p:nvPr/>
        </p:nvSpPr>
        <p:spPr>
          <a:xfrm>
            <a:off x="2782570" y="212832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5" name="円/楕円 404"/>
          <p:cNvSpPr/>
          <p:nvPr/>
        </p:nvSpPr>
        <p:spPr>
          <a:xfrm>
            <a:off x="2479514" y="162880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6" name="円/楕円 405"/>
          <p:cNvSpPr/>
          <p:nvPr/>
        </p:nvSpPr>
        <p:spPr>
          <a:xfrm>
            <a:off x="709908" y="334811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7" name="円/楕円 406"/>
          <p:cNvSpPr/>
          <p:nvPr/>
        </p:nvSpPr>
        <p:spPr>
          <a:xfrm>
            <a:off x="1494932" y="313240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8" name="円/楕円 407"/>
          <p:cNvSpPr/>
          <p:nvPr/>
        </p:nvSpPr>
        <p:spPr>
          <a:xfrm>
            <a:off x="885976" y="202562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9" name="円/楕円 408"/>
          <p:cNvSpPr/>
          <p:nvPr/>
        </p:nvSpPr>
        <p:spPr>
          <a:xfrm>
            <a:off x="1146971" y="187353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0" name="円/楕円 409"/>
          <p:cNvSpPr/>
          <p:nvPr/>
        </p:nvSpPr>
        <p:spPr>
          <a:xfrm>
            <a:off x="840460" y="266986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1" name="円/楕円 410"/>
          <p:cNvSpPr/>
          <p:nvPr/>
        </p:nvSpPr>
        <p:spPr>
          <a:xfrm>
            <a:off x="1187159" y="248205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2" name="円/楕円 411"/>
          <p:cNvSpPr/>
          <p:nvPr/>
        </p:nvSpPr>
        <p:spPr>
          <a:xfrm>
            <a:off x="1269561" y="274858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3" name="円/楕円 412"/>
          <p:cNvSpPr/>
          <p:nvPr/>
        </p:nvSpPr>
        <p:spPr>
          <a:xfrm>
            <a:off x="1250487" y="376761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4" name="円/楕円 413"/>
          <p:cNvSpPr/>
          <p:nvPr/>
        </p:nvSpPr>
        <p:spPr>
          <a:xfrm>
            <a:off x="2160238" y="161906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5" name="円/楕円 414"/>
          <p:cNvSpPr/>
          <p:nvPr/>
        </p:nvSpPr>
        <p:spPr>
          <a:xfrm>
            <a:off x="3029130" y="1584521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6" name="円/楕円 415"/>
          <p:cNvSpPr/>
          <p:nvPr/>
        </p:nvSpPr>
        <p:spPr>
          <a:xfrm>
            <a:off x="454292" y="172259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7" name="円/楕円 416"/>
          <p:cNvSpPr/>
          <p:nvPr/>
        </p:nvSpPr>
        <p:spPr>
          <a:xfrm>
            <a:off x="1883199" y="118718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8" name="円/楕円 417"/>
          <p:cNvSpPr/>
          <p:nvPr/>
        </p:nvSpPr>
        <p:spPr>
          <a:xfrm>
            <a:off x="1566932" y="1304311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9" name="円/楕円 418"/>
          <p:cNvSpPr/>
          <p:nvPr/>
        </p:nvSpPr>
        <p:spPr>
          <a:xfrm>
            <a:off x="3664864" y="2684215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002060">
                  <a:lumMod val="80000"/>
                  <a:lumOff val="20000"/>
                </a:srgbClr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0" name="円/楕円 419"/>
          <p:cNvSpPr/>
          <p:nvPr/>
        </p:nvSpPr>
        <p:spPr>
          <a:xfrm>
            <a:off x="5878922" y="1108905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80000"/>
                  <a:lumOff val="2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2" name="円/楕円 421"/>
          <p:cNvSpPr/>
          <p:nvPr/>
        </p:nvSpPr>
        <p:spPr>
          <a:xfrm>
            <a:off x="3408639" y="3731614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80000"/>
                  <a:lumOff val="2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4" name="円/楕円 423"/>
          <p:cNvSpPr/>
          <p:nvPr/>
        </p:nvSpPr>
        <p:spPr>
          <a:xfrm>
            <a:off x="2699816" y="980752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80000"/>
                  <a:lumOff val="2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5" name="円/楕円 424"/>
          <p:cNvSpPr/>
          <p:nvPr/>
        </p:nvSpPr>
        <p:spPr>
          <a:xfrm>
            <a:off x="1539413" y="2040636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002060">
                  <a:lumMod val="80000"/>
                  <a:lumOff val="20000"/>
                </a:srgbClr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7" name="円/楕円 426"/>
          <p:cNvSpPr/>
          <p:nvPr/>
        </p:nvSpPr>
        <p:spPr>
          <a:xfrm>
            <a:off x="262274" y="285293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8" name="円/楕円 427"/>
          <p:cNvSpPr/>
          <p:nvPr/>
        </p:nvSpPr>
        <p:spPr>
          <a:xfrm>
            <a:off x="531994" y="275611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9" name="円/楕円 428"/>
          <p:cNvSpPr/>
          <p:nvPr/>
        </p:nvSpPr>
        <p:spPr>
          <a:xfrm>
            <a:off x="370672" y="204774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0" name="円/楕円 429"/>
          <p:cNvSpPr/>
          <p:nvPr/>
        </p:nvSpPr>
        <p:spPr>
          <a:xfrm>
            <a:off x="441912" y="356745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1" name="円/楕円 430"/>
          <p:cNvSpPr/>
          <p:nvPr/>
        </p:nvSpPr>
        <p:spPr>
          <a:xfrm>
            <a:off x="169365" y="378434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2" name="円/楕円 431"/>
          <p:cNvSpPr/>
          <p:nvPr/>
        </p:nvSpPr>
        <p:spPr>
          <a:xfrm>
            <a:off x="423994" y="303657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3" name="円/楕円 432"/>
          <p:cNvSpPr/>
          <p:nvPr/>
        </p:nvSpPr>
        <p:spPr>
          <a:xfrm>
            <a:off x="503560" y="101674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4" name="円/楕円 433"/>
          <p:cNvSpPr/>
          <p:nvPr/>
        </p:nvSpPr>
        <p:spPr>
          <a:xfrm>
            <a:off x="388131" y="125469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5" name="円/楕円 434"/>
          <p:cNvSpPr/>
          <p:nvPr/>
        </p:nvSpPr>
        <p:spPr>
          <a:xfrm>
            <a:off x="346791" y="142928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6" name="円/楕円 435"/>
          <p:cNvSpPr/>
          <p:nvPr/>
        </p:nvSpPr>
        <p:spPr>
          <a:xfrm>
            <a:off x="389903" y="228146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7" name="円/楕円 436"/>
          <p:cNvSpPr/>
          <p:nvPr/>
        </p:nvSpPr>
        <p:spPr>
          <a:xfrm>
            <a:off x="585257" y="211205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8" name="円/楕円 437"/>
          <p:cNvSpPr/>
          <p:nvPr/>
        </p:nvSpPr>
        <p:spPr>
          <a:xfrm>
            <a:off x="223365" y="347318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9" name="円/楕円 438"/>
          <p:cNvSpPr/>
          <p:nvPr/>
        </p:nvSpPr>
        <p:spPr>
          <a:xfrm>
            <a:off x="590020" y="256690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0" name="円/楕円 439"/>
          <p:cNvSpPr/>
          <p:nvPr/>
        </p:nvSpPr>
        <p:spPr>
          <a:xfrm>
            <a:off x="804460" y="318270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1" name="円/楕円 440"/>
          <p:cNvSpPr/>
          <p:nvPr/>
        </p:nvSpPr>
        <p:spPr>
          <a:xfrm>
            <a:off x="182924" y="224117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2" name="円/楕円 441"/>
          <p:cNvSpPr/>
          <p:nvPr/>
        </p:nvSpPr>
        <p:spPr>
          <a:xfrm>
            <a:off x="517621" y="378854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3" name="円/楕円 442"/>
          <p:cNvSpPr/>
          <p:nvPr/>
        </p:nvSpPr>
        <p:spPr>
          <a:xfrm>
            <a:off x="694322" y="231288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4" name="円/楕円 443"/>
          <p:cNvSpPr/>
          <p:nvPr/>
        </p:nvSpPr>
        <p:spPr>
          <a:xfrm>
            <a:off x="655908" y="190549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5" name="円/楕円 444"/>
          <p:cNvSpPr/>
          <p:nvPr/>
        </p:nvSpPr>
        <p:spPr>
          <a:xfrm>
            <a:off x="262274" y="131879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6" name="円/楕円 445"/>
          <p:cNvSpPr/>
          <p:nvPr/>
        </p:nvSpPr>
        <p:spPr>
          <a:xfrm>
            <a:off x="218479" y="259174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7" name="円/楕円 446"/>
          <p:cNvSpPr/>
          <p:nvPr/>
        </p:nvSpPr>
        <p:spPr>
          <a:xfrm>
            <a:off x="578225" y="153201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8" name="円/楕円 447"/>
          <p:cNvSpPr/>
          <p:nvPr/>
        </p:nvSpPr>
        <p:spPr>
          <a:xfrm>
            <a:off x="744247" y="364729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9" name="円/楕円 448"/>
          <p:cNvSpPr/>
          <p:nvPr/>
        </p:nvSpPr>
        <p:spPr>
          <a:xfrm>
            <a:off x="226282" y="306896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50" name="円/楕円 449"/>
          <p:cNvSpPr/>
          <p:nvPr/>
        </p:nvSpPr>
        <p:spPr>
          <a:xfrm>
            <a:off x="358994" y="250930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173" name="直線コネクタ 172"/>
          <p:cNvCxnSpPr/>
          <p:nvPr/>
        </p:nvCxnSpPr>
        <p:spPr>
          <a:xfrm>
            <a:off x="410560" y="5695068"/>
            <a:ext cx="428597" cy="0"/>
          </a:xfrm>
          <a:prstGeom prst="line">
            <a:avLst/>
          </a:prstGeom>
          <a:ln w="57150">
            <a:solidFill>
              <a:srgbClr val="CC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線コネクタ 174"/>
          <p:cNvCxnSpPr/>
          <p:nvPr/>
        </p:nvCxnSpPr>
        <p:spPr>
          <a:xfrm>
            <a:off x="410560" y="6021288"/>
            <a:ext cx="428597" cy="0"/>
          </a:xfrm>
          <a:prstGeom prst="line">
            <a:avLst/>
          </a:prstGeom>
          <a:ln w="57150">
            <a:solidFill>
              <a:srgbClr val="00206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直線コネクタ 179"/>
          <p:cNvCxnSpPr/>
          <p:nvPr/>
        </p:nvCxnSpPr>
        <p:spPr>
          <a:xfrm>
            <a:off x="410560" y="6381328"/>
            <a:ext cx="428597" cy="0"/>
          </a:xfrm>
          <a:prstGeom prst="line">
            <a:avLst/>
          </a:prstGeom>
          <a:ln w="101600" cmpd="tri">
            <a:solidFill>
              <a:srgbClr val="00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p,\bar p&#10;\end{align*}&lt;/body&gt;&#10;  &lt;fcolor&gt;FF000000&lt;/fcolor&gt;&#10;  &lt;bcolor&gt;FFFFFFFF&lt;/bcolor&gt;&#10;  &lt;transparent&gt;True&lt;/transparent&gt;&#10;  &lt;resolution&gt;1800&lt;/resolution&gt;&#10;  &lt;imageh&gt;195&lt;/imageh&gt;&#10;  &lt;imagew&gt;373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57" y="5563844"/>
            <a:ext cx="521415" cy="272590"/>
          </a:xfrm>
          <a:prstGeom prst="rect">
            <a:avLst/>
          </a:prstGeom>
        </p:spPr>
      </p:pic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n,\bar n&#10;\end{align*}&lt;/body&gt;&#10;  &lt;fcolor&gt;FF000000&lt;/fcolor&gt;&#10;  &lt;bcolor&gt;FFFFFFFF&lt;/bcolor&gt;&#10;  &lt;transparent&gt;True&lt;/transparent&gt;&#10;  &lt;resolution&gt;1800&lt;/resolution&gt;&#10;  &lt;imageh&gt;195&lt;/imageh&gt;&#10;  &lt;imagew&gt;395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34" y="5935036"/>
            <a:ext cx="517238" cy="255345"/>
          </a:xfrm>
          <a:prstGeom prst="rect">
            <a:avLst/>
          </a:prstGeom>
        </p:spPr>
      </p:pic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\Delta(1232)&#10;\end{align*}&lt;/body&gt;&#10;  &lt;fcolor&gt;FF000000&lt;/fcolor&gt;&#10;  &lt;bcolor&gt;FFFFFFFF&lt;/bcolor&gt;&#10;  &lt;transparent&gt;True&lt;/transparent&gt;&#10;  &lt;resolution&gt;1800&lt;/resolution&gt;&#10;  &lt;imageh&gt;249&lt;/imageh&gt;&#10;  &lt;imagew&gt;864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57" y="6276059"/>
            <a:ext cx="1025472" cy="295535"/>
          </a:xfrm>
          <a:prstGeom prst="rect">
            <a:avLst/>
          </a:prstGeom>
        </p:spPr>
      </p:pic>
      <p:sp>
        <p:nvSpPr>
          <p:cNvPr id="188" name="円/楕円 187"/>
          <p:cNvSpPr/>
          <p:nvPr/>
        </p:nvSpPr>
        <p:spPr>
          <a:xfrm>
            <a:off x="2228049" y="558818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411760" y="5445224"/>
            <a:ext cx="1082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prstClr val="black"/>
                </a:solidFill>
              </a:rPr>
              <a:t>mesons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sp>
        <p:nvSpPr>
          <p:cNvPr id="190" name="円/楕円 189"/>
          <p:cNvSpPr/>
          <p:nvPr/>
        </p:nvSpPr>
        <p:spPr>
          <a:xfrm>
            <a:off x="2195736" y="5949280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80000"/>
                  <a:lumOff val="2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411760" y="5837202"/>
            <a:ext cx="1096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prstClr val="black"/>
                </a:solidFill>
              </a:rPr>
              <a:t>baryons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grpSp>
        <p:nvGrpSpPr>
          <p:cNvPr id="195" name="グループ化 194"/>
          <p:cNvGrpSpPr/>
          <p:nvPr/>
        </p:nvGrpSpPr>
        <p:grpSpPr>
          <a:xfrm>
            <a:off x="1055775" y="3220715"/>
            <a:ext cx="7415411" cy="461153"/>
            <a:chOff x="973013" y="3436739"/>
            <a:chExt cx="7415411" cy="461153"/>
          </a:xfrm>
        </p:grpSpPr>
        <p:cxnSp>
          <p:nvCxnSpPr>
            <p:cNvPr id="196" name="直線コネクタ 195"/>
            <p:cNvCxnSpPr/>
            <p:nvPr/>
          </p:nvCxnSpPr>
          <p:spPr>
            <a:xfrm flipV="1">
              <a:off x="2482323" y="3717032"/>
              <a:ext cx="161203" cy="160345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直線コネクタ 197"/>
            <p:cNvCxnSpPr/>
            <p:nvPr/>
          </p:nvCxnSpPr>
          <p:spPr>
            <a:xfrm flipV="1">
              <a:off x="4626260" y="3709492"/>
              <a:ext cx="375992" cy="147972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直線コネクタ 198"/>
            <p:cNvCxnSpPr/>
            <p:nvPr/>
          </p:nvCxnSpPr>
          <p:spPr>
            <a:xfrm>
              <a:off x="3620998" y="3458605"/>
              <a:ext cx="218974" cy="130956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直線コネクタ 200"/>
            <p:cNvCxnSpPr/>
            <p:nvPr/>
          </p:nvCxnSpPr>
          <p:spPr>
            <a:xfrm flipV="1">
              <a:off x="1438612" y="3521092"/>
              <a:ext cx="298591" cy="136939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直線コネクタ 201"/>
            <p:cNvCxnSpPr/>
            <p:nvPr/>
          </p:nvCxnSpPr>
          <p:spPr>
            <a:xfrm>
              <a:off x="973013" y="3436739"/>
              <a:ext cx="483638" cy="211977"/>
            </a:xfrm>
            <a:prstGeom prst="line">
              <a:avLst/>
            </a:prstGeom>
            <a:ln w="57150">
              <a:gradFill>
                <a:gsLst>
                  <a:gs pos="0">
                    <a:srgbClr val="C00000">
                      <a:lumMod val="90000"/>
                      <a:lumOff val="10000"/>
                    </a:srgbClr>
                  </a:gs>
                  <a:gs pos="100000">
                    <a:srgbClr val="C0000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直線コネクタ 202"/>
            <p:cNvCxnSpPr/>
            <p:nvPr/>
          </p:nvCxnSpPr>
          <p:spPr>
            <a:xfrm>
              <a:off x="1716840" y="3521092"/>
              <a:ext cx="766928" cy="376800"/>
            </a:xfrm>
            <a:prstGeom prst="line">
              <a:avLst/>
            </a:prstGeom>
            <a:ln w="57150">
              <a:solidFill>
                <a:srgbClr val="C000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直線コネクタ 203"/>
            <p:cNvCxnSpPr/>
            <p:nvPr/>
          </p:nvCxnSpPr>
          <p:spPr>
            <a:xfrm flipV="1">
              <a:off x="4968596" y="3521092"/>
              <a:ext cx="3419828" cy="201868"/>
            </a:xfrm>
            <a:prstGeom prst="line">
              <a:avLst/>
            </a:prstGeom>
            <a:ln w="57150">
              <a:solidFill>
                <a:srgbClr val="C00000"/>
              </a:solidFill>
              <a:tailEnd type="arrow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直線コネクタ 204"/>
            <p:cNvCxnSpPr/>
            <p:nvPr/>
          </p:nvCxnSpPr>
          <p:spPr>
            <a:xfrm flipV="1">
              <a:off x="2643526" y="3458605"/>
              <a:ext cx="977472" cy="250887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線コネクタ 205"/>
            <p:cNvCxnSpPr/>
            <p:nvPr/>
          </p:nvCxnSpPr>
          <p:spPr>
            <a:xfrm flipH="1" flipV="1">
              <a:off x="3839972" y="3589561"/>
              <a:ext cx="804036" cy="266796"/>
            </a:xfrm>
            <a:prstGeom prst="line">
              <a:avLst/>
            </a:prstGeom>
            <a:ln w="57150">
              <a:solidFill>
                <a:srgbClr val="C000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7" name="グループ化 206"/>
          <p:cNvGrpSpPr/>
          <p:nvPr/>
        </p:nvGrpSpPr>
        <p:grpSpPr>
          <a:xfrm>
            <a:off x="1064175" y="2319204"/>
            <a:ext cx="7407011" cy="887800"/>
            <a:chOff x="981413" y="2535228"/>
            <a:chExt cx="7407011" cy="887800"/>
          </a:xfrm>
        </p:grpSpPr>
        <p:cxnSp>
          <p:nvCxnSpPr>
            <p:cNvPr id="208" name="直線コネクタ 207"/>
            <p:cNvCxnSpPr/>
            <p:nvPr/>
          </p:nvCxnSpPr>
          <p:spPr>
            <a:xfrm flipV="1">
              <a:off x="2482323" y="2733864"/>
              <a:ext cx="161203" cy="230748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直線コネクタ 209"/>
            <p:cNvCxnSpPr/>
            <p:nvPr/>
          </p:nvCxnSpPr>
          <p:spPr>
            <a:xfrm flipV="1">
              <a:off x="4045549" y="2535228"/>
              <a:ext cx="297779" cy="75817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直線コネクタ 210"/>
            <p:cNvCxnSpPr/>
            <p:nvPr/>
          </p:nvCxnSpPr>
          <p:spPr>
            <a:xfrm flipV="1">
              <a:off x="4932056" y="2564888"/>
              <a:ext cx="230072" cy="214445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直線コネクタ 211"/>
            <p:cNvCxnSpPr/>
            <p:nvPr/>
          </p:nvCxnSpPr>
          <p:spPr>
            <a:xfrm flipV="1">
              <a:off x="981413" y="2964611"/>
              <a:ext cx="1545579" cy="458417"/>
            </a:xfrm>
            <a:prstGeom prst="line">
              <a:avLst/>
            </a:prstGeom>
            <a:ln w="57150">
              <a:gradFill>
                <a:gsLst>
                  <a:gs pos="0">
                    <a:srgbClr val="C00000">
                      <a:lumMod val="90000"/>
                      <a:lumOff val="10000"/>
                    </a:srgbClr>
                  </a:gs>
                  <a:gs pos="100000">
                    <a:srgbClr val="C0000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線コネクタ 212"/>
            <p:cNvCxnSpPr/>
            <p:nvPr/>
          </p:nvCxnSpPr>
          <p:spPr>
            <a:xfrm flipV="1">
              <a:off x="3640974" y="2600909"/>
              <a:ext cx="404575" cy="298269"/>
            </a:xfrm>
            <a:prstGeom prst="line">
              <a:avLst/>
            </a:prstGeom>
            <a:ln w="57150">
              <a:solidFill>
                <a:srgbClr val="C000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線コネクタ 213"/>
            <p:cNvCxnSpPr/>
            <p:nvPr/>
          </p:nvCxnSpPr>
          <p:spPr>
            <a:xfrm>
              <a:off x="5162128" y="2564888"/>
              <a:ext cx="3226296" cy="268445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  <a:tailEnd type="arrow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直線コネクタ 214"/>
            <p:cNvCxnSpPr/>
            <p:nvPr/>
          </p:nvCxnSpPr>
          <p:spPr>
            <a:xfrm>
              <a:off x="2643526" y="2733864"/>
              <a:ext cx="977472" cy="186059"/>
            </a:xfrm>
            <a:prstGeom prst="line">
              <a:avLst/>
            </a:prstGeom>
            <a:ln w="57150">
              <a:solidFill>
                <a:srgbClr val="C000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直線コネクタ 215"/>
            <p:cNvCxnSpPr/>
            <p:nvPr/>
          </p:nvCxnSpPr>
          <p:spPr>
            <a:xfrm>
              <a:off x="4332024" y="2535228"/>
              <a:ext cx="583673" cy="244105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9" name="グループ化 218"/>
          <p:cNvGrpSpPr/>
          <p:nvPr/>
        </p:nvGrpSpPr>
        <p:grpSpPr>
          <a:xfrm>
            <a:off x="466994" y="1241818"/>
            <a:ext cx="8004192" cy="819030"/>
            <a:chOff x="384232" y="1457842"/>
            <a:chExt cx="8004192" cy="819030"/>
          </a:xfrm>
        </p:grpSpPr>
        <p:cxnSp>
          <p:nvCxnSpPr>
            <p:cNvPr id="220" name="直線コネクタ 219"/>
            <p:cNvCxnSpPr/>
            <p:nvPr/>
          </p:nvCxnSpPr>
          <p:spPr>
            <a:xfrm flipV="1">
              <a:off x="928633" y="1588814"/>
              <a:ext cx="216600" cy="184003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直線コネクタ 221"/>
            <p:cNvCxnSpPr/>
            <p:nvPr/>
          </p:nvCxnSpPr>
          <p:spPr>
            <a:xfrm>
              <a:off x="1695023" y="1825485"/>
              <a:ext cx="298591" cy="260515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直線コネクタ 222"/>
            <p:cNvCxnSpPr/>
            <p:nvPr/>
          </p:nvCxnSpPr>
          <p:spPr>
            <a:xfrm flipV="1">
              <a:off x="2526992" y="2116825"/>
              <a:ext cx="307276" cy="106115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直線コネクタ 223"/>
            <p:cNvCxnSpPr/>
            <p:nvPr/>
          </p:nvCxnSpPr>
          <p:spPr>
            <a:xfrm flipV="1">
              <a:off x="3501690" y="2044817"/>
              <a:ext cx="225986" cy="221668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直線コネクタ 225"/>
            <p:cNvCxnSpPr/>
            <p:nvPr/>
          </p:nvCxnSpPr>
          <p:spPr>
            <a:xfrm>
              <a:off x="4773239" y="1862832"/>
              <a:ext cx="308032" cy="92910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直線コネクタ 226"/>
            <p:cNvCxnSpPr/>
            <p:nvPr/>
          </p:nvCxnSpPr>
          <p:spPr>
            <a:xfrm>
              <a:off x="384232" y="1628800"/>
              <a:ext cx="597181" cy="144016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直線コネクタ 227"/>
            <p:cNvCxnSpPr/>
            <p:nvPr/>
          </p:nvCxnSpPr>
          <p:spPr>
            <a:xfrm>
              <a:off x="1959407" y="2086000"/>
              <a:ext cx="597181" cy="144016"/>
            </a:xfrm>
            <a:prstGeom prst="line">
              <a:avLst/>
            </a:prstGeom>
            <a:ln w="57150">
              <a:solidFill>
                <a:srgbClr val="C000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直線コネクタ 228"/>
            <p:cNvCxnSpPr/>
            <p:nvPr/>
          </p:nvCxnSpPr>
          <p:spPr>
            <a:xfrm>
              <a:off x="1140022" y="1588814"/>
              <a:ext cx="597181" cy="264394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直線コネクタ 229"/>
            <p:cNvCxnSpPr/>
            <p:nvPr/>
          </p:nvCxnSpPr>
          <p:spPr>
            <a:xfrm>
              <a:off x="2834268" y="2116833"/>
              <a:ext cx="662706" cy="160039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直線コネクタ 231"/>
            <p:cNvCxnSpPr/>
            <p:nvPr/>
          </p:nvCxnSpPr>
          <p:spPr>
            <a:xfrm flipV="1">
              <a:off x="3680561" y="1853208"/>
              <a:ext cx="1091136" cy="191611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直線コネクタ 234"/>
            <p:cNvCxnSpPr/>
            <p:nvPr/>
          </p:nvCxnSpPr>
          <p:spPr>
            <a:xfrm flipV="1">
              <a:off x="5076056" y="1457842"/>
              <a:ext cx="3312368" cy="512990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  <a:tailEnd type="arrow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6" name="円/楕円 235"/>
          <p:cNvSpPr/>
          <p:nvPr/>
        </p:nvSpPr>
        <p:spPr>
          <a:xfrm>
            <a:off x="531994" y="332174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38" name="円/楕円 237"/>
          <p:cNvSpPr/>
          <p:nvPr/>
        </p:nvSpPr>
        <p:spPr>
          <a:xfrm>
            <a:off x="623653" y="116076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39" name="円/楕円 238"/>
          <p:cNvSpPr/>
          <p:nvPr/>
        </p:nvSpPr>
        <p:spPr>
          <a:xfrm>
            <a:off x="218479" y="164680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5" name="直線コネクタ 4"/>
          <p:cNvCxnSpPr/>
          <p:nvPr/>
        </p:nvCxnSpPr>
        <p:spPr>
          <a:xfrm>
            <a:off x="858362" y="836712"/>
            <a:ext cx="98" cy="42087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1218402" y="836712"/>
            <a:ext cx="4382" cy="42087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5074896" y="836712"/>
            <a:ext cx="0" cy="42087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/>
          <p:nvPr/>
        </p:nvCxnSpPr>
        <p:spPr>
          <a:xfrm>
            <a:off x="7740352" y="692696"/>
            <a:ext cx="108012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/>
          <p:cNvSpPr txBox="1"/>
          <p:nvPr/>
        </p:nvSpPr>
        <p:spPr>
          <a:xfrm>
            <a:off x="7668344" y="303039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time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240" name="円/楕円 239"/>
          <p:cNvSpPr/>
          <p:nvPr/>
        </p:nvSpPr>
        <p:spPr>
          <a:xfrm>
            <a:off x="226282" y="188562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42" name="円/楕円 241"/>
          <p:cNvSpPr/>
          <p:nvPr/>
        </p:nvSpPr>
        <p:spPr>
          <a:xfrm>
            <a:off x="226282" y="101658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44" name="円/楕円 243"/>
          <p:cNvSpPr/>
          <p:nvPr/>
        </p:nvSpPr>
        <p:spPr>
          <a:xfrm>
            <a:off x="316672" y="325106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022707" y="5118555"/>
            <a:ext cx="29466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ja-JP" sz="2400" dirty="0" smtClean="0">
                <a:solidFill>
                  <a:prstClr val="black"/>
                </a:solidFill>
              </a:rPr>
              <a:t>rare NN collisions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ja-JP" sz="2400" dirty="0" smtClean="0">
                <a:solidFill>
                  <a:prstClr val="black"/>
                </a:solidFill>
              </a:rPr>
              <a:t>no quantum corr.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m_\pi \simeq T \ll m_N-\mu_N&#10;\end{align*}&lt;/body&gt;&#10;  &lt;fcolor&gt;FF000000&lt;/fcolor&gt;&#10;  &lt;bcolor&gt;FFFFFFFF&lt;/bcolor&gt;&#10;  &lt;transparent&gt;True&lt;/transparent&gt;&#10;  &lt;resolution&gt;1800&lt;/resolution&gt;&#10;  &lt;imageh&gt;223&lt;/imageh&gt;&#10;  &lt;imagew&gt;2275&lt;/imagew&gt;&#10;  &lt;scale&gt;50&lt;/scale&gt;&#10;  &lt;cursor&gt;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862" y="4402576"/>
            <a:ext cx="2938118" cy="288000"/>
          </a:xfrm>
          <a:prstGeom prst="rect">
            <a:avLst/>
          </a:prstGeom>
        </p:spPr>
      </p:pic>
      <p:sp>
        <p:nvSpPr>
          <p:cNvPr id="33" name="テキスト ボックス 32"/>
          <p:cNvSpPr txBox="1"/>
          <p:nvPr/>
        </p:nvSpPr>
        <p:spPr>
          <a:xfrm>
            <a:off x="6012160" y="6165280"/>
            <a:ext cx="2106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ja-JP" sz="2400" dirty="0" smtClean="0">
                <a:solidFill>
                  <a:prstClr val="black"/>
                </a:solidFill>
              </a:rPr>
              <a:t>many </a:t>
            </a:r>
            <a:r>
              <a:rPr lang="en-US" altLang="ja-JP" sz="2400" dirty="0" err="1" smtClean="0">
                <a:solidFill>
                  <a:prstClr val="black"/>
                </a:solidFill>
              </a:rPr>
              <a:t>pions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pic>
        <p:nvPicPr>
          <p:cNvPr id="34" name="TexTeXPicture" descr="&lt;?xml version=&quot;1.0&quot; encoding=&quot;utf-16&quot;?&gt;&#10;&lt;TeXTeX&gt;&#10;  &lt;preamble&gt;\documentclass{jarticle}&#10;\usepackage{amsmath}&#10;\pagestyle{empty}&lt;/preamble&gt;&#10;  &lt;body&gt;\begin{align*} &#10;n_N \ll 1&#10;\end{align*}&lt;/body&gt;&#10;  &lt;fcolor&gt;FF000000&lt;/fcolor&gt;&#10;  &lt;bcolor&gt;FFFFFFFF&lt;/bcolor&gt;&#10;  &lt;transparent&gt;True&lt;/transparent&gt;&#10;  &lt;resolution&gt;1800&lt;/resolution&gt;&#10;  &lt;imageh&gt;204&lt;/imageh&gt;&#10;  &lt;imagew&gt;823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913683"/>
            <a:ext cx="1062888" cy="263462"/>
          </a:xfrm>
          <a:prstGeom prst="rect">
            <a:avLst/>
          </a:prstGeom>
        </p:spPr>
      </p:pic>
      <p:pic>
        <p:nvPicPr>
          <p:cNvPr id="35" name="TexTeXPicture" descr="&lt;?xml version=&quot;1.0&quot; encoding=&quot;utf-16&quot;?&gt;&#10;&lt;TeXTeX&gt;&#10;  &lt;preamble&gt;\documentclass{jarticle}&#10;\usepackage{amsmath}&#10;\pagestyle{empty}&lt;/preamble&gt;&#10;  &lt;body&gt;\begin{align*} &#10;n_N \ll n_\pi&#10;\end{align*}&lt;/body&gt;&#10;  &lt;fcolor&gt;FF000000&lt;/fcolor&gt;&#10;  &lt;bcolor&gt;FFFFFFFF&lt;/bcolor&gt;&#10;  &lt;transparent&gt;True&lt;/transparent&gt;&#10;  &lt;resolution&gt;1800&lt;/resolution&gt;&#10;  &lt;imageh&gt;180&lt;/imageh&gt;&#10;  &lt;imagew&gt;981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075" y="5952315"/>
            <a:ext cx="1266942" cy="232466"/>
          </a:xfrm>
          <a:prstGeom prst="rect">
            <a:avLst/>
          </a:prstGeom>
        </p:spPr>
      </p:pic>
      <p:sp>
        <p:nvSpPr>
          <p:cNvPr id="40" name="角丸四角形 39"/>
          <p:cNvSpPr/>
          <p:nvPr/>
        </p:nvSpPr>
        <p:spPr>
          <a:xfrm>
            <a:off x="218479" y="5445224"/>
            <a:ext cx="3312810" cy="12241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97" name="角丸四角形 196"/>
          <p:cNvSpPr/>
          <p:nvPr/>
        </p:nvSpPr>
        <p:spPr>
          <a:xfrm>
            <a:off x="5275423" y="4221089"/>
            <a:ext cx="3761073" cy="2520280"/>
          </a:xfrm>
          <a:prstGeom prst="roundRect">
            <a:avLst>
              <a:gd name="adj" fmla="val 488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29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7790915" cy="584775"/>
          </a:xfrm>
        </p:spPr>
        <p:txBody>
          <a:bodyPr/>
          <a:lstStyle/>
          <a:p>
            <a:r>
              <a:rPr kumimoji="1" lang="en-US" altLang="ja-JP" dirty="0" smtClean="0"/>
              <a:t> Probability Distribution                              </a:t>
            </a:r>
            <a:endParaRPr kumimoji="1" lang="ja-JP" altLang="en-US" dirty="0"/>
          </a:p>
        </p:txBody>
      </p:sp>
      <p:pic>
        <p:nvPicPr>
          <p:cNvPr id="3" name="Picture 3" descr="H:\tex\paris01\carto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85"/>
          <a:stretch/>
        </p:blipFill>
        <p:spPr bwMode="auto">
          <a:xfrm>
            <a:off x="1220351" y="908720"/>
            <a:ext cx="1636515" cy="1178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539552" y="4111207"/>
            <a:ext cx="3024336" cy="4320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>
                <a:solidFill>
                  <a:prstClr val="black"/>
                </a:solidFill>
              </a:rPr>
              <a:t>Detector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cxnSp>
        <p:nvCxnSpPr>
          <p:cNvPr id="5" name="直線コネクタ 4"/>
          <p:cNvCxnSpPr/>
          <p:nvPr/>
        </p:nvCxnSpPr>
        <p:spPr>
          <a:xfrm flipV="1">
            <a:off x="467544" y="1556791"/>
            <a:ext cx="1539557" cy="269233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 flipH="1" flipV="1">
            <a:off x="2051720" y="1556791"/>
            <a:ext cx="1584176" cy="269233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 flipH="1">
            <a:off x="899592" y="2238999"/>
            <a:ext cx="792088" cy="172819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H="1">
            <a:off x="1796455" y="2238999"/>
            <a:ext cx="110248" cy="172819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>
            <a:off x="2068541" y="2238999"/>
            <a:ext cx="507425" cy="172819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>
            <a:off x="2192498" y="2238999"/>
            <a:ext cx="766936" cy="172819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 flipH="1">
            <a:off x="1331640" y="2238999"/>
            <a:ext cx="464815" cy="1703965"/>
          </a:xfrm>
          <a:prstGeom prst="straightConnector1">
            <a:avLst/>
          </a:prstGeom>
          <a:ln w="28575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>
            <a:off x="2007101" y="2238999"/>
            <a:ext cx="185397" cy="1728192"/>
          </a:xfrm>
          <a:prstGeom prst="straightConnector1">
            <a:avLst/>
          </a:prstGeom>
          <a:ln w="28575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/>
          <p:nvPr/>
        </p:nvCxnSpPr>
        <p:spPr>
          <a:xfrm>
            <a:off x="2322253" y="2238999"/>
            <a:ext cx="925213" cy="1728192"/>
          </a:xfrm>
          <a:prstGeom prst="straightConnector1">
            <a:avLst/>
          </a:prstGeom>
          <a:ln w="28575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TexTeXPicture" descr="&lt;?xml version=&quot;1.0&quot; encoding=&quot;utf-16&quot;?&gt;&#10;&lt;TeXTeX&gt;&#10;  &lt;preamble&gt;\documentclass{jarticle}&#10;\usepackage{amsmath}&#10;\pagestyle{empty}&lt;/preamble&gt;&#10;  &lt;body&gt;\begin{align*}  F(N_N,N_{\bar N}) \end{align*}&lt;/body&gt;&#10;  &lt;fcolor&gt;FF000000&lt;/fcolor&gt;&#10;  &lt;bcolor&gt;FFFFFFFF&lt;/bcolor&gt;&#10;  &lt;transparent&gt;True&lt;/transparent&gt;&#10;  &lt;resolution&gt;1800&lt;/resolution&gt;&#10;  &lt;imageh&gt;249&lt;/imageh&gt;&#10;  &lt;imagew&gt;1244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983" y="1966640"/>
            <a:ext cx="1928337" cy="385977"/>
          </a:xfrm>
          <a:prstGeom prst="rect">
            <a:avLst/>
          </a:prstGeom>
        </p:spPr>
      </p:pic>
      <p:sp>
        <p:nvSpPr>
          <p:cNvPr id="37" name="角丸四角形 36"/>
          <p:cNvSpPr/>
          <p:nvPr/>
        </p:nvSpPr>
        <p:spPr>
          <a:xfrm>
            <a:off x="971600" y="4869160"/>
            <a:ext cx="6840760" cy="1512168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21" name="直線矢印コネクタ 20"/>
          <p:cNvCxnSpPr/>
          <p:nvPr/>
        </p:nvCxnSpPr>
        <p:spPr>
          <a:xfrm>
            <a:off x="4775863" y="1124744"/>
            <a:ext cx="550582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>
            <a:off x="4775863" y="1556792"/>
            <a:ext cx="550582" cy="0"/>
          </a:xfrm>
          <a:prstGeom prst="straightConnector1">
            <a:avLst/>
          </a:prstGeom>
          <a:ln w="28575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&amp;amp;N_N \mbox{ nucleons}&#10;\\&#10;&amp;amp;N_{\bar N} \mbox{ anti-nucleons}&#10;\end{align*}&lt;/body&gt;&#10;  &lt;fcolor&gt;FF000000&lt;/fcolor&gt;&#10;  &lt;bcolor&gt;FFFFFFFF&lt;/bcolor&gt;&#10;  &lt;transparent&gt;True&lt;/transparent&gt;&#10;  &lt;resolution&gt;1800&lt;/resolution&gt;&#10;  &lt;imageh&gt;680&lt;/imageh&gt;&#10;  &lt;imagew&gt;1880&lt;/imagew&gt;&#10;  &lt;scale&gt;50&lt;/scale&gt;&#10;  &lt;cursor&gt;5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462" y="1004957"/>
            <a:ext cx="1872208" cy="677181"/>
          </a:xfrm>
          <a:prstGeom prst="rect">
            <a:avLst/>
          </a:prstGeom>
        </p:spPr>
      </p:pic>
      <p:sp>
        <p:nvSpPr>
          <p:cNvPr id="12" name="左中かっこ 11"/>
          <p:cNvSpPr/>
          <p:nvPr/>
        </p:nvSpPr>
        <p:spPr>
          <a:xfrm>
            <a:off x="4462350" y="980729"/>
            <a:ext cx="216024" cy="792087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N_N&#10;\end{align*}&lt;/body&gt;&#10;  &lt;fcolor&gt;FF000000&lt;/fcolor&gt;&#10;  &lt;bcolor&gt;FFFFFFFF&lt;/bcolor&gt;&#10;  &lt;transparent&gt;True&lt;/transparent&gt;&#10;  &lt;resolution&gt;1800&lt;/resolution&gt;&#10;  &lt;imageh&gt;208&lt;/imageh&gt;&#10;  &lt;imagew&gt;357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911" y="3071535"/>
            <a:ext cx="355520" cy="207138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&amp;amp;N_p \mbox{ protons}&#10;\\&#10;&amp;amp;N_n \mbox{ neutrons}&#10;\end{align*}&lt;/body&gt;&#10;  &lt;fcolor&gt;FF000000&lt;/fcolor&gt;&#10;  &lt;bcolor&gt;FFFFFFFF&lt;/bcolor&gt;&#10;  &lt;transparent&gt;True&lt;/transparent&gt;&#10;  &lt;resolution&gt;1800&lt;/resolution&gt;&#10;  &lt;imageh&gt;657&lt;/imageh&gt;&#10;  &lt;imagew&gt;1344&lt;/imagew&gt;&#10;  &lt;scale&gt;50&lt;/scale&gt;&#10;  &lt;cursor&gt;6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160" y="2836513"/>
            <a:ext cx="1338430" cy="654276"/>
          </a:xfrm>
          <a:prstGeom prst="rect">
            <a:avLst/>
          </a:prstGeom>
        </p:spPr>
      </p:pic>
      <p:sp>
        <p:nvSpPr>
          <p:cNvPr id="33" name="左中かっこ 32"/>
          <p:cNvSpPr/>
          <p:nvPr/>
        </p:nvSpPr>
        <p:spPr>
          <a:xfrm>
            <a:off x="4958486" y="2780928"/>
            <a:ext cx="216024" cy="792087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958409" y="4397042"/>
            <a:ext cx="30780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prstClr val="black"/>
                </a:solidFill>
              </a:rPr>
              <a:t>binomial distribution </a:t>
            </a:r>
            <a:r>
              <a:rPr lang="en-US" altLang="ja-JP" sz="2000" dirty="0" err="1" smtClean="0">
                <a:solidFill>
                  <a:prstClr val="black"/>
                </a:solidFill>
              </a:rPr>
              <a:t>func</a:t>
            </a:r>
            <a:r>
              <a:rPr lang="en-US" altLang="ja-JP" sz="2000" dirty="0" smtClean="0">
                <a:solidFill>
                  <a:prstClr val="black"/>
                </a:solidFill>
              </a:rPr>
              <a:t>.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sp>
        <p:nvSpPr>
          <p:cNvPr id="24" name="右矢印 23"/>
          <p:cNvSpPr/>
          <p:nvPr/>
        </p:nvSpPr>
        <p:spPr>
          <a:xfrm>
            <a:off x="4958486" y="1966640"/>
            <a:ext cx="439968" cy="3443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" name="右矢印 38"/>
          <p:cNvSpPr/>
          <p:nvPr/>
        </p:nvSpPr>
        <p:spPr>
          <a:xfrm>
            <a:off x="4966406" y="3734519"/>
            <a:ext cx="439968" cy="3443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&#10;B(N_p;N_N)&#10;\end{align*}&lt;/body&gt;&#10;  &lt;fcolor&gt;FF000000&lt;/fcolor&gt;&#10;  &lt;bcolor&gt;FFFFFFFF&lt;/bcolor&gt;&#10;  &lt;transparent&gt;True&lt;/transparent&gt;&#10;  &lt;resolution&gt;1800&lt;/resolution&gt;&#10;  &lt;imageh&gt;259&lt;/imageh&gt;&#10;  &lt;imagew&gt;1175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299" y="3765089"/>
            <a:ext cx="1821379" cy="401478"/>
          </a:xfrm>
          <a:prstGeom prst="rect">
            <a:avLst/>
          </a:prstGeom>
        </p:spPr>
      </p:pic>
      <p:sp>
        <p:nvSpPr>
          <p:cNvPr id="31" name="テキスト ボックス 30"/>
          <p:cNvSpPr txBox="1"/>
          <p:nvPr/>
        </p:nvSpPr>
        <p:spPr>
          <a:xfrm>
            <a:off x="4030302" y="1167135"/>
            <a:ext cx="558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2060"/>
              </a:buClr>
              <a:buFont typeface="Wingdings" pitchFamily="2" charset="2"/>
              <a:buChar char="p"/>
            </a:pPr>
            <a:r>
              <a:rPr lang="en-US" altLang="ja-JP" sz="2400" dirty="0" smtClean="0">
                <a:solidFill>
                  <a:prstClr val="black"/>
                </a:solidFill>
              </a:rPr>
              <a:t> 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4030302" y="2942431"/>
            <a:ext cx="558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2060"/>
              </a:buClr>
              <a:buFont typeface="Wingdings" pitchFamily="2" charset="2"/>
              <a:buChar char="p"/>
            </a:pPr>
            <a:r>
              <a:rPr lang="en-US" altLang="ja-JP" sz="2400" dirty="0" smtClean="0">
                <a:solidFill>
                  <a:prstClr val="black"/>
                </a:solidFill>
              </a:rPr>
              <a:t> 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41" name="角丸四角形吹き出し 40"/>
          <p:cNvSpPr/>
          <p:nvPr/>
        </p:nvSpPr>
        <p:spPr>
          <a:xfrm>
            <a:off x="5886401" y="4399240"/>
            <a:ext cx="3150095" cy="397912"/>
          </a:xfrm>
          <a:prstGeom prst="wedgeRoundRectCallout">
            <a:avLst>
              <a:gd name="adj1" fmla="val -37420"/>
              <a:gd name="adj2" fmla="val -8363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1043608" y="6388823"/>
            <a:ext cx="7147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altLang="ja-JP" sz="2000" dirty="0" smtClean="0">
                <a:solidFill>
                  <a:prstClr val="black"/>
                </a:solidFill>
              </a:rPr>
              <a:t>for any phase space in the final state.</a:t>
            </a:r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lefteqn{ {\cal P}(N_p,N_n,N_{\bar p},N_{\bar n}) }\\&#10;&amp;amp;= F(N_N,N_{\bar N}) B(N_p;N_N) B(N_{\bar p};N_{\bar N})&#10;\end{align*}&lt;/body&gt;&#10;  &lt;fcolor&gt;FF000000&lt;/fcolor&gt;&#10;  &lt;bcolor&gt;FFFFFFFF&lt;/bcolor&gt;&#10;  &lt;transparent&gt;True&lt;/transparent&gt;&#10;  &lt;resolution&gt;1800&lt;/resolution&gt;&#10;  &lt;imageh&gt;707&lt;/imageh&gt;&#10;  &lt;imagew&gt;4000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120325"/>
            <a:ext cx="6200438" cy="1095928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lefteqn{ {\cal P}(N_p,N_n,N_{\bar p},N_{\bar n}) }&#10;\end{align*}&lt;/body&gt;&#10;  &lt;fcolor&gt;FF000000&lt;/fcolor&gt;&#10;  &lt;bcolor&gt;FFFFFFFF&lt;/bcolor&gt;&#10;  &lt;transparent&gt;True&lt;/transparent&gt;&#10;  &lt;resolution&gt;1800&lt;/resolution&gt;&#10;  &lt;imageh&gt;259&lt;/imageh&gt;&#10;  &lt;imagew&gt;1992&lt;/imagew&gt;&#10;  &lt;scale&gt;50&lt;/scale&gt;&#10;  &lt;cursor&gt;67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498" y="248127"/>
            <a:ext cx="3087818" cy="40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55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角丸四角形 21"/>
          <p:cNvSpPr/>
          <p:nvPr/>
        </p:nvSpPr>
        <p:spPr>
          <a:xfrm>
            <a:off x="5940152" y="2751311"/>
            <a:ext cx="2448272" cy="2160240"/>
          </a:xfrm>
          <a:prstGeom prst="roundRect">
            <a:avLst>
              <a:gd name="adj" fmla="val 7247"/>
            </a:avLst>
          </a:prstGeom>
          <a:solidFill>
            <a:srgbClr val="FF9900">
              <a:alpha val="1961"/>
            </a:srgbClr>
          </a:solidFill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3923928" y="2751311"/>
            <a:ext cx="1800200" cy="2160240"/>
          </a:xfrm>
          <a:prstGeom prst="roundRect">
            <a:avLst>
              <a:gd name="adj" fmla="val 7366"/>
            </a:avLst>
          </a:prstGeom>
          <a:solidFill>
            <a:srgbClr val="008000">
              <a:alpha val="1961"/>
            </a:srgbClr>
          </a:solidFill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8223726" cy="584775"/>
          </a:xfrm>
        </p:spPr>
        <p:txBody>
          <a:bodyPr/>
          <a:lstStyle/>
          <a:p>
            <a:r>
              <a:rPr lang="en-US" altLang="ja-JP" dirty="0"/>
              <a:t> Difference btw Baryon and Proton Numbers</a:t>
            </a:r>
            <a:endParaRPr kumimoji="1" lang="ja-JP" altLang="en-US" dirty="0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N_B^{\rm (net)} = N_B-N_{\bar B}&#10;\end{align*}&lt;/body&gt;&#10;  &lt;fcolor&gt;FF000000&lt;/fcolor&gt;&#10;  &lt;bcolor&gt;FFFFFFFF&lt;/bcolor&gt;&#10;  &lt;transparent&gt;True&lt;/transparent&gt;&#10;  &lt;resolution&gt;1800&lt;/resolution&gt;&#10;  &lt;imageh&gt;333&lt;/imageh&gt;&#10;  &lt;imagew&gt;2016&lt;/imagew&gt;&#10;  &lt;scale&gt;50&lt;/scale&gt;&#10;  &lt;cursor&gt;48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20" y="1342494"/>
            <a:ext cx="2427536" cy="400977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3251877" y="1298272"/>
            <a:ext cx="5014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deviates from the equilibrium value.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23528" y="1298272"/>
            <a:ext cx="56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(1)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23528" y="1831945"/>
            <a:ext cx="5593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(2) Boltzmann (Poisson) distribution for 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26" name="角丸四角形 25"/>
          <p:cNvSpPr/>
          <p:nvPr/>
        </p:nvSpPr>
        <p:spPr>
          <a:xfrm>
            <a:off x="251521" y="1196752"/>
            <a:ext cx="8014870" cy="1224136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7" name="左中かっこ 26"/>
          <p:cNvSpPr/>
          <p:nvPr/>
        </p:nvSpPr>
        <p:spPr>
          <a:xfrm>
            <a:off x="1477961" y="2895327"/>
            <a:ext cx="360040" cy="18002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8" name="右矢印 27"/>
          <p:cNvSpPr/>
          <p:nvPr/>
        </p:nvSpPr>
        <p:spPr>
          <a:xfrm>
            <a:off x="683568" y="3543399"/>
            <a:ext cx="722385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788024" y="5589240"/>
            <a:ext cx="15648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prstClr val="black"/>
                </a:solidFill>
              </a:rPr>
              <a:t>For free gas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sp>
        <p:nvSpPr>
          <p:cNvPr id="18" name="角丸四角形 17"/>
          <p:cNvSpPr/>
          <p:nvPr/>
        </p:nvSpPr>
        <p:spPr>
          <a:xfrm>
            <a:off x="4788024" y="5532193"/>
            <a:ext cx="3840636" cy="106515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825310" y="4911551"/>
            <a:ext cx="1949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00B050"/>
                </a:solidFill>
              </a:rPr>
              <a:t>genuine info.</a:t>
            </a:r>
            <a:endParaRPr lang="ja-JP" altLang="en-US" sz="2400" dirty="0">
              <a:solidFill>
                <a:srgbClr val="00B05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538385" y="4911551"/>
            <a:ext cx="922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9900"/>
                </a:solidFill>
              </a:rPr>
              <a:t>noise</a:t>
            </a:r>
            <a:endParaRPr lang="ja-JP" altLang="en-US" sz="2400" dirty="0">
              <a:solidFill>
                <a:srgbClr val="FF9900"/>
              </a:solidFill>
            </a:endParaRPr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2\langle (\delta N_p^{\rm (net)})^n \rangle_c&#10;=&#10;\langle (\delta N_{\rm N}^{\rm (net)})^n \rangle_c &#10;\end{align*}&lt;/body&gt;&#10;  &lt;fcolor&gt;FF000000&lt;/fcolor&gt;&#10;  &lt;bcolor&gt;FFFFFFFF&lt;/bcolor&gt;&#10;  &lt;transparent&gt;True&lt;/transparent&gt;&#10;  &lt;resolution&gt;1800&lt;/resolution&gt;&#10;  &lt;imageh&gt;356&lt;/imageh&gt;&#10;  &lt;imagew&gt;3262&lt;/imagew&gt;&#10;  &lt;scale&gt;50&lt;/scale&gt;&#10;  &lt;cursor&gt;6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39" y="6072257"/>
            <a:ext cx="3491797" cy="381079"/>
          </a:xfrm>
          <a:prstGeom prst="rect">
            <a:avLst/>
          </a:prstGeom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N_B, N_{\bar B}.&#10;\end{align*}&lt;/body&gt;&#10;  &lt;fcolor&gt;FF000000&lt;/fcolor&gt;&#10;  &lt;bcolor&gt;FFFFFFFF&lt;/bcolor&gt;&#10;  &lt;transparent&gt;True&lt;/transparent&gt;&#10;  &lt;resolution&gt;1800&lt;/resolution&gt;&#10;  &lt;imageh&gt;229&lt;/imageh&gt;&#10;  &lt;imagew&gt;892&lt;/imagew&gt;&#10;  &lt;scale&gt;50&lt;/scale&gt;&#10;  &lt;cursor&gt;32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975961"/>
            <a:ext cx="1041987" cy="267505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2\langle (\delta N_p^{\rm (net)})^2 \rangle&#10;=&amp;amp; \frac12 \langle (\delta N_{\rm B}^{\rm (net)})^2 \rangle&#10;+\frac12 \langle (\delta N_{\rm B}^{\rm (net)})^2 \rangle_{\rm free}&#10;\\&#10;2\langle (\delta N_p^{\rm (net)})^3 \rangle&#10;=&amp;amp; \frac14 \langle (\delta N_{\rm B}^{\rm (net)})^3 \rangle&#10;+\frac34 \langle (\delta N_{\rm B}^{\rm (net)})^3 \rangle_{\rm free}&#10;\\&#10;2\langle (\delta N_p^{\rm (net)})^4 \rangle_c&#10;=&amp;amp; \frac18 \langle (\delta N_{\rm B}^{\rm (net)})^4 \rangle_c&#10;+\cdots&#10;\end{align*}&lt;/body&gt;&#10;  &lt;fcolor&gt;FF000000&lt;/fcolor&gt;&#10;  &lt;bcolor&gt;FFFFFFFF&lt;/bcolor&gt;&#10;  &lt;transparent&gt;True&lt;/transparent&gt;&#10;  &lt;resolution&gt;1800&lt;/resolution&gt;&#10;  &lt;imageh&gt;1708&lt;/imageh&gt;&#10;  &lt;imagew&gt;5332&lt;/imagew&gt;&#10;  &lt;scale&gt;50&lt;/scale&gt;&#10;  &lt;cursor&gt;48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017" y="2823319"/>
            <a:ext cx="6050702" cy="193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24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4" grpId="0" animBg="1"/>
      <p:bldP spid="5" grpId="0"/>
      <p:bldP spid="1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H:\tex\paris01\carto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85"/>
          <a:stretch/>
        </p:blipFill>
        <p:spPr bwMode="auto">
          <a:xfrm>
            <a:off x="1238080" y="947207"/>
            <a:ext cx="1474771" cy="1062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円/楕円 8"/>
          <p:cNvSpPr/>
          <p:nvPr/>
        </p:nvSpPr>
        <p:spPr>
          <a:xfrm>
            <a:off x="664385" y="188640"/>
            <a:ext cx="2664296" cy="2592288"/>
          </a:xfrm>
          <a:prstGeom prst="ellipse">
            <a:avLst/>
          </a:prstGeom>
          <a:gradFill flip="none" rotWithShape="1">
            <a:gsLst>
              <a:gs pos="0">
                <a:srgbClr val="FFC000">
                  <a:alpha val="0"/>
                </a:srgbClr>
              </a:gs>
              <a:gs pos="50000">
                <a:srgbClr val="FFC000">
                  <a:alpha val="19000"/>
                </a:srgbClr>
              </a:gs>
              <a:gs pos="100000">
                <a:srgbClr val="FFC000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467544" y="4097822"/>
            <a:ext cx="3024336" cy="4320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Measurement</a:t>
            </a:r>
            <a:endParaRPr kumimoji="1" lang="ja-JP" altLang="en-US" sz="2400" dirty="0"/>
          </a:p>
        </p:txBody>
      </p:sp>
      <p:cxnSp>
        <p:nvCxnSpPr>
          <p:cNvPr id="5" name="直線コネクタ 4"/>
          <p:cNvCxnSpPr/>
          <p:nvPr/>
        </p:nvCxnSpPr>
        <p:spPr>
          <a:xfrm flipV="1">
            <a:off x="395536" y="1543406"/>
            <a:ext cx="1539557" cy="269233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 flipH="1" flipV="1">
            <a:off x="1979712" y="1543406"/>
            <a:ext cx="1584176" cy="269233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 flipH="1">
            <a:off x="827584" y="2225614"/>
            <a:ext cx="792088" cy="172819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H="1">
            <a:off x="1724447" y="2225614"/>
            <a:ext cx="110248" cy="172819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>
            <a:off x="1996533" y="2225614"/>
            <a:ext cx="507425" cy="172819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>
            <a:off x="2120490" y="2225614"/>
            <a:ext cx="766936" cy="172819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 flipH="1">
            <a:off x="1259632" y="2225614"/>
            <a:ext cx="464815" cy="1703965"/>
          </a:xfrm>
          <a:prstGeom prst="straightConnector1">
            <a:avLst/>
          </a:prstGeom>
          <a:ln w="28575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>
            <a:off x="1935093" y="2225614"/>
            <a:ext cx="185397" cy="1728192"/>
          </a:xfrm>
          <a:prstGeom prst="straightConnector1">
            <a:avLst/>
          </a:prstGeom>
          <a:ln w="28575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/>
          <p:nvPr/>
        </p:nvCxnSpPr>
        <p:spPr>
          <a:xfrm>
            <a:off x="2250245" y="2225614"/>
            <a:ext cx="925213" cy="1728192"/>
          </a:xfrm>
          <a:prstGeom prst="straightConnector1">
            <a:avLst/>
          </a:prstGeom>
          <a:ln w="28575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/>
          <p:nvPr/>
        </p:nvCxnSpPr>
        <p:spPr>
          <a:xfrm flipH="1">
            <a:off x="827584" y="1721558"/>
            <a:ext cx="913362" cy="1059370"/>
          </a:xfrm>
          <a:prstGeom prst="straightConnector1">
            <a:avLst/>
          </a:prstGeom>
          <a:ln w="28575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/>
          <p:cNvCxnSpPr/>
          <p:nvPr/>
        </p:nvCxnSpPr>
        <p:spPr>
          <a:xfrm>
            <a:off x="2120490" y="1649550"/>
            <a:ext cx="1008159" cy="1240023"/>
          </a:xfrm>
          <a:prstGeom prst="straightConnector1">
            <a:avLst/>
          </a:prstGeom>
          <a:ln w="28575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/>
          <p:cNvCxnSpPr/>
          <p:nvPr/>
        </p:nvCxnSpPr>
        <p:spPr>
          <a:xfrm flipH="1">
            <a:off x="1935093" y="2297622"/>
            <a:ext cx="691690" cy="165618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/>
          <p:cNvCxnSpPr/>
          <p:nvPr/>
        </p:nvCxnSpPr>
        <p:spPr>
          <a:xfrm>
            <a:off x="1357478" y="2153606"/>
            <a:ext cx="190186" cy="1800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爆発 1 37"/>
          <p:cNvSpPr/>
          <p:nvPr/>
        </p:nvSpPr>
        <p:spPr>
          <a:xfrm>
            <a:off x="1256442" y="2045594"/>
            <a:ext cx="216024" cy="216024"/>
          </a:xfrm>
          <a:prstGeom prst="irregularSeal1">
            <a:avLst/>
          </a:prstGeom>
          <a:solidFill>
            <a:srgbClr val="FF0000"/>
          </a:solidFill>
          <a:ln w="95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爆発 2 43"/>
          <p:cNvSpPr/>
          <p:nvPr/>
        </p:nvSpPr>
        <p:spPr>
          <a:xfrm>
            <a:off x="2518771" y="2153606"/>
            <a:ext cx="216024" cy="216024"/>
          </a:xfrm>
          <a:prstGeom prst="irregularSeal2">
            <a:avLst/>
          </a:prstGeom>
          <a:solidFill>
            <a:srgbClr val="FF0000"/>
          </a:solidFill>
          <a:ln w="95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四角形吹き出し 44"/>
          <p:cNvSpPr/>
          <p:nvPr/>
        </p:nvSpPr>
        <p:spPr>
          <a:xfrm>
            <a:off x="107504" y="1408694"/>
            <a:ext cx="1315718" cy="436130"/>
          </a:xfrm>
          <a:prstGeom prst="wedgeRectCallout">
            <a:avLst>
              <a:gd name="adj1" fmla="val 35898"/>
              <a:gd name="adj2" fmla="val 98484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>
                <a:solidFill>
                  <a:srgbClr val="FFC000"/>
                </a:solidFill>
              </a:rPr>
              <a:t>detector</a:t>
            </a:r>
            <a:endParaRPr kumimoji="1" lang="ja-JP" altLang="en-US" sz="2400" dirty="0">
              <a:solidFill>
                <a:srgbClr val="FFC000"/>
              </a:solidFill>
            </a:endParaRPr>
          </a:p>
        </p:txBody>
      </p:sp>
      <p:sp>
        <p:nvSpPr>
          <p:cNvPr id="60" name="正方形/長方形 59"/>
          <p:cNvSpPr/>
          <p:nvPr/>
        </p:nvSpPr>
        <p:spPr>
          <a:xfrm>
            <a:off x="664385" y="188640"/>
            <a:ext cx="2664296" cy="652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011034" cy="584775"/>
          </a:xfrm>
        </p:spPr>
        <p:txBody>
          <a:bodyPr/>
          <a:lstStyle/>
          <a:p>
            <a:r>
              <a:rPr kumimoji="1" lang="en-US" altLang="ja-JP" dirty="0" smtClean="0"/>
              <a:t> Secondary Protons  </a:t>
            </a:r>
            <a:endParaRPr kumimoji="1" lang="ja-JP" altLang="en-US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4067944" y="1268760"/>
            <a:ext cx="4974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20% of observed protons @ STAR </a:t>
            </a:r>
            <a:endParaRPr kumimoji="1" lang="ja-JP" altLang="en-US" sz="2400" dirty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3714075" y="836712"/>
            <a:ext cx="4293163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Secondary (knockout) protons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cxnSp>
        <p:nvCxnSpPr>
          <p:cNvPr id="66" name="曲線コネクタ 65"/>
          <p:cNvCxnSpPr>
            <a:stCxn id="47" idx="1"/>
            <a:endCxn id="44" idx="3"/>
          </p:cNvCxnSpPr>
          <p:nvPr/>
        </p:nvCxnSpPr>
        <p:spPr>
          <a:xfrm rot="10800000" flipV="1">
            <a:off x="2734795" y="1067545"/>
            <a:ext cx="979280" cy="1152518"/>
          </a:xfrm>
          <a:prstGeom prst="curvedConnector3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テキスト ボックス 79"/>
          <p:cNvSpPr txBox="1"/>
          <p:nvPr/>
        </p:nvSpPr>
        <p:spPr>
          <a:xfrm>
            <a:off x="5652120" y="4235741"/>
            <a:ext cx="3488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70C0"/>
                </a:solidFill>
              </a:rPr>
              <a:t>STAR, PRC79,034909(2009)</a:t>
            </a:r>
            <a:endParaRPr kumimoji="1" lang="ja-JP" altLang="en-US" sz="2000" dirty="0">
              <a:solidFill>
                <a:srgbClr val="0070C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11"/>
          <a:stretch/>
        </p:blipFill>
        <p:spPr bwMode="auto">
          <a:xfrm>
            <a:off x="4590255" y="1772816"/>
            <a:ext cx="3942185" cy="2476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" name="テキスト ボックス 81"/>
          <p:cNvSpPr txBox="1"/>
          <p:nvPr/>
        </p:nvSpPr>
        <p:spPr>
          <a:xfrm>
            <a:off x="7416316" y="3670968"/>
            <a:ext cx="9621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err="1" smtClean="0"/>
              <a:t>dca</a:t>
            </a:r>
            <a:r>
              <a:rPr kumimoji="1" lang="en-US" altLang="ja-JP" sz="1600" dirty="0" smtClean="0"/>
              <a:t> [cm]</a:t>
            </a:r>
            <a:endParaRPr kumimoji="1" lang="ja-JP" altLang="en-US" sz="1600" dirty="0"/>
          </a:p>
        </p:txBody>
      </p:sp>
      <p:sp>
        <p:nvSpPr>
          <p:cNvPr id="90" name="正方形/長方形 89"/>
          <p:cNvSpPr/>
          <p:nvPr/>
        </p:nvSpPr>
        <p:spPr>
          <a:xfrm>
            <a:off x="5256647" y="1844823"/>
            <a:ext cx="950734" cy="2186643"/>
          </a:xfrm>
          <a:prstGeom prst="rect">
            <a:avLst/>
          </a:pr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876256" y="116632"/>
            <a:ext cx="2204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MK+, in preparation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44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H:\tex\paris01\carto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85"/>
          <a:stretch/>
        </p:blipFill>
        <p:spPr bwMode="auto">
          <a:xfrm>
            <a:off x="1238080" y="947207"/>
            <a:ext cx="1474771" cy="1062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円/楕円 8"/>
          <p:cNvSpPr/>
          <p:nvPr/>
        </p:nvSpPr>
        <p:spPr>
          <a:xfrm>
            <a:off x="664385" y="188640"/>
            <a:ext cx="2664296" cy="2592288"/>
          </a:xfrm>
          <a:prstGeom prst="ellipse">
            <a:avLst/>
          </a:prstGeom>
          <a:gradFill flip="none" rotWithShape="1">
            <a:gsLst>
              <a:gs pos="0">
                <a:srgbClr val="FFC000">
                  <a:alpha val="0"/>
                </a:srgbClr>
              </a:gs>
              <a:gs pos="50000">
                <a:srgbClr val="FFC000">
                  <a:alpha val="19000"/>
                </a:srgbClr>
              </a:gs>
              <a:gs pos="100000">
                <a:srgbClr val="FFC000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467544" y="4097822"/>
            <a:ext cx="3024336" cy="4320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Measurement</a:t>
            </a:r>
            <a:endParaRPr kumimoji="1" lang="ja-JP" altLang="en-US" sz="2400" dirty="0"/>
          </a:p>
        </p:txBody>
      </p:sp>
      <p:cxnSp>
        <p:nvCxnSpPr>
          <p:cNvPr id="5" name="直線コネクタ 4"/>
          <p:cNvCxnSpPr/>
          <p:nvPr/>
        </p:nvCxnSpPr>
        <p:spPr>
          <a:xfrm flipV="1">
            <a:off x="395536" y="1543406"/>
            <a:ext cx="1539557" cy="269233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 flipH="1" flipV="1">
            <a:off x="1979712" y="1543406"/>
            <a:ext cx="1584176" cy="269233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 flipH="1">
            <a:off x="827584" y="2225614"/>
            <a:ext cx="792088" cy="172819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H="1">
            <a:off x="1724447" y="2225614"/>
            <a:ext cx="110248" cy="172819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>
            <a:off x="1996533" y="2225614"/>
            <a:ext cx="507425" cy="172819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>
            <a:off x="2120490" y="2225614"/>
            <a:ext cx="766936" cy="172819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 flipH="1">
            <a:off x="1259632" y="2225614"/>
            <a:ext cx="464815" cy="1703965"/>
          </a:xfrm>
          <a:prstGeom prst="straightConnector1">
            <a:avLst/>
          </a:prstGeom>
          <a:ln w="28575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>
            <a:off x="1935093" y="2225614"/>
            <a:ext cx="185397" cy="1728192"/>
          </a:xfrm>
          <a:prstGeom prst="straightConnector1">
            <a:avLst/>
          </a:prstGeom>
          <a:ln w="28575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/>
          <p:nvPr/>
        </p:nvCxnSpPr>
        <p:spPr>
          <a:xfrm>
            <a:off x="2250245" y="2225614"/>
            <a:ext cx="925213" cy="1728192"/>
          </a:xfrm>
          <a:prstGeom prst="straightConnector1">
            <a:avLst/>
          </a:prstGeom>
          <a:ln w="28575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/>
          <p:nvPr/>
        </p:nvCxnSpPr>
        <p:spPr>
          <a:xfrm flipH="1">
            <a:off x="827584" y="1721558"/>
            <a:ext cx="913362" cy="1059370"/>
          </a:xfrm>
          <a:prstGeom prst="straightConnector1">
            <a:avLst/>
          </a:prstGeom>
          <a:ln w="28575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/>
          <p:cNvCxnSpPr/>
          <p:nvPr/>
        </p:nvCxnSpPr>
        <p:spPr>
          <a:xfrm>
            <a:off x="2120490" y="1649550"/>
            <a:ext cx="1008159" cy="1240023"/>
          </a:xfrm>
          <a:prstGeom prst="straightConnector1">
            <a:avLst/>
          </a:prstGeom>
          <a:ln w="28575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/>
          <p:cNvCxnSpPr/>
          <p:nvPr/>
        </p:nvCxnSpPr>
        <p:spPr>
          <a:xfrm flipH="1">
            <a:off x="1935093" y="2297622"/>
            <a:ext cx="691690" cy="165618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/>
          <p:cNvCxnSpPr/>
          <p:nvPr/>
        </p:nvCxnSpPr>
        <p:spPr>
          <a:xfrm>
            <a:off x="1357478" y="2153606"/>
            <a:ext cx="190186" cy="1800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爆発 1 37"/>
          <p:cNvSpPr/>
          <p:nvPr/>
        </p:nvSpPr>
        <p:spPr>
          <a:xfrm>
            <a:off x="1256442" y="2045594"/>
            <a:ext cx="216024" cy="216024"/>
          </a:xfrm>
          <a:prstGeom prst="irregularSeal1">
            <a:avLst/>
          </a:prstGeom>
          <a:solidFill>
            <a:srgbClr val="FF0000"/>
          </a:solidFill>
          <a:ln w="95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爆発 2 43"/>
          <p:cNvSpPr/>
          <p:nvPr/>
        </p:nvSpPr>
        <p:spPr>
          <a:xfrm>
            <a:off x="2518771" y="2153606"/>
            <a:ext cx="216024" cy="216024"/>
          </a:xfrm>
          <a:prstGeom prst="irregularSeal2">
            <a:avLst/>
          </a:prstGeom>
          <a:solidFill>
            <a:srgbClr val="FF0000"/>
          </a:solidFill>
          <a:ln w="95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四角形吹き出し 44"/>
          <p:cNvSpPr/>
          <p:nvPr/>
        </p:nvSpPr>
        <p:spPr>
          <a:xfrm>
            <a:off x="107504" y="1408694"/>
            <a:ext cx="1315718" cy="436130"/>
          </a:xfrm>
          <a:prstGeom prst="wedgeRectCallout">
            <a:avLst>
              <a:gd name="adj1" fmla="val 35898"/>
              <a:gd name="adj2" fmla="val 98484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>
                <a:solidFill>
                  <a:srgbClr val="FFC000"/>
                </a:solidFill>
              </a:rPr>
              <a:t>detector</a:t>
            </a:r>
            <a:endParaRPr kumimoji="1" lang="ja-JP" altLang="en-US" sz="2400" dirty="0">
              <a:solidFill>
                <a:srgbClr val="FFC000"/>
              </a:solidFill>
            </a:endParaRPr>
          </a:p>
        </p:txBody>
      </p:sp>
      <p:sp>
        <p:nvSpPr>
          <p:cNvPr id="60" name="正方形/長方形 59"/>
          <p:cNvSpPr/>
          <p:nvPr/>
        </p:nvSpPr>
        <p:spPr>
          <a:xfrm>
            <a:off x="664385" y="188640"/>
            <a:ext cx="2664296" cy="652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011034" cy="584775"/>
          </a:xfrm>
        </p:spPr>
        <p:txBody>
          <a:bodyPr/>
          <a:lstStyle/>
          <a:p>
            <a:r>
              <a:rPr kumimoji="1" lang="en-US" altLang="ja-JP" dirty="0" smtClean="0"/>
              <a:t> Secondary Protons  </a:t>
            </a:r>
            <a:endParaRPr kumimoji="1" lang="ja-JP" altLang="en-US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4067944" y="1268760"/>
            <a:ext cx="4974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20% of observed protons @ STAR </a:t>
            </a:r>
            <a:endParaRPr kumimoji="1" lang="ja-JP" altLang="en-US" sz="2400" dirty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3714075" y="836712"/>
            <a:ext cx="4293163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Secondary (knockout) protons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203037" y="5157192"/>
            <a:ext cx="5150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Their contribution can be eliminated!</a:t>
            </a:r>
            <a:endParaRPr kumimoji="1" lang="ja-JP" altLang="en-US" sz="2400" dirty="0"/>
          </a:p>
        </p:txBody>
      </p:sp>
      <p:cxnSp>
        <p:nvCxnSpPr>
          <p:cNvPr id="66" name="曲線コネクタ 65"/>
          <p:cNvCxnSpPr>
            <a:stCxn id="47" idx="1"/>
            <a:endCxn id="44" idx="3"/>
          </p:cNvCxnSpPr>
          <p:nvPr/>
        </p:nvCxnSpPr>
        <p:spPr>
          <a:xfrm rot="10800000" flipV="1">
            <a:off x="2734795" y="1067545"/>
            <a:ext cx="979280" cy="1152518"/>
          </a:xfrm>
          <a:prstGeom prst="curvedConnector3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正方形/長方形 66"/>
          <p:cNvSpPr/>
          <p:nvPr/>
        </p:nvSpPr>
        <p:spPr>
          <a:xfrm>
            <a:off x="4816177" y="5733256"/>
            <a:ext cx="1195983" cy="432596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角丸四角形 67"/>
          <p:cNvSpPr/>
          <p:nvPr/>
        </p:nvSpPr>
        <p:spPr>
          <a:xfrm>
            <a:off x="107504" y="5157192"/>
            <a:ext cx="5976664" cy="1224136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正方形/長方形 72"/>
          <p:cNvSpPr/>
          <p:nvPr/>
        </p:nvSpPr>
        <p:spPr>
          <a:xfrm>
            <a:off x="6372200" y="5229200"/>
            <a:ext cx="1356705" cy="533673"/>
          </a:xfrm>
          <a:prstGeom prst="rect">
            <a:avLst/>
          </a:prstGeom>
          <a:noFill/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正方形/長方形 73"/>
          <p:cNvSpPr/>
          <p:nvPr/>
        </p:nvSpPr>
        <p:spPr>
          <a:xfrm>
            <a:off x="7080833" y="5229200"/>
            <a:ext cx="648072" cy="533673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正方形/長方形 74"/>
          <p:cNvSpPr/>
          <p:nvPr/>
        </p:nvSpPr>
        <p:spPr>
          <a:xfrm>
            <a:off x="7791214" y="5775647"/>
            <a:ext cx="669218" cy="533673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7" name="TexTeXPicture" descr="&lt;?xml version=&quot;1.0&quot; encoding=&quot;utf-16&quot;?&gt;&#10;&lt;TeXTeX&gt;&#10;  &lt;preamble&gt;\documentclass{jarticle}&#10;\usepackage{amsmath}&#10;\pagestyle{empty}&lt;/preamble&gt;&#10;  &lt;body&gt;\begin{align*} &#10;\langle (\delta N_p^{\rm (exp)})^2 \rangle&#10;\end{align*}&lt;/body&gt;&#10;  &lt;fcolor&gt;FF000000&lt;/fcolor&gt;&#10;  &lt;bcolor&gt;FFFFFFFF&lt;/bcolor&gt;&#10;  &lt;transparent&gt;True&lt;/transparent&gt;&#10;  &lt;resolution&gt;1800&lt;/resolution&gt;&#10;  &lt;imageh&gt;330&lt;/imageh&gt;&#10;  &lt;imagew&gt;1261&lt;/imagew&gt;&#10;  &lt;scale&gt;50&lt;/scale&gt;&#10;  &lt;cursor&gt;5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40" y="6381328"/>
            <a:ext cx="1334558" cy="349250"/>
          </a:xfrm>
          <a:prstGeom prst="rect">
            <a:avLst/>
          </a:prstGeom>
        </p:spPr>
      </p:pic>
      <p:pic>
        <p:nvPicPr>
          <p:cNvPr id="79" name="TexTeXPicture" descr="&lt;?xml version=&quot;1.0&quot; encoding=&quot;utf-16&quot;?&gt;&#10;&lt;TeXTeX&gt;&#10;  &lt;preamble&gt;\documentclass{jarticle}&#10;\usepackage{amsmath}&#10;\pagestyle{empty}&lt;/preamble&gt;&#10;  &lt;body&gt;\begin{align*} &#10;\langle (\delta N_p^{\rm (exp)})^3 \rangle&#10;\end{align*}&lt;/body&gt;&#10;  &lt;fcolor&gt;FF000000&lt;/fcolor&gt;&#10;  &lt;bcolor&gt;FFFFFFFF&lt;/bcolor&gt;&#10;  &lt;transparent&gt;True&lt;/transparent&gt;&#10;  &lt;resolution&gt;1800&lt;/resolution&gt;&#10;  &lt;imageh&gt;330&lt;/imageh&gt;&#10;  &lt;imagew&gt;1261&lt;/imagew&gt;&#10;  &lt;scale&gt;50&lt;/scale&gt;&#10;  &lt;cursor&gt;5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393" y="4869160"/>
            <a:ext cx="1334558" cy="34925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11"/>
          <a:stretch/>
        </p:blipFill>
        <p:spPr bwMode="auto">
          <a:xfrm>
            <a:off x="4590255" y="1772816"/>
            <a:ext cx="3942185" cy="2476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" name="テキスト ボックス 81"/>
          <p:cNvSpPr txBox="1"/>
          <p:nvPr/>
        </p:nvSpPr>
        <p:spPr>
          <a:xfrm>
            <a:off x="7416316" y="3670968"/>
            <a:ext cx="9621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err="1" smtClean="0"/>
              <a:t>dca</a:t>
            </a:r>
            <a:r>
              <a:rPr kumimoji="1" lang="en-US" altLang="ja-JP" sz="1600" dirty="0" smtClean="0"/>
              <a:t> [cm]</a:t>
            </a:r>
            <a:endParaRPr kumimoji="1" lang="ja-JP" altLang="en-US" sz="1600" dirty="0"/>
          </a:p>
        </p:txBody>
      </p:sp>
      <p:sp>
        <p:nvSpPr>
          <p:cNvPr id="83" name="右矢印 82"/>
          <p:cNvSpPr/>
          <p:nvPr/>
        </p:nvSpPr>
        <p:spPr>
          <a:xfrm flipH="1">
            <a:off x="7020272" y="5301208"/>
            <a:ext cx="352552" cy="4024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右矢印 85"/>
          <p:cNvSpPr/>
          <p:nvPr/>
        </p:nvSpPr>
        <p:spPr>
          <a:xfrm flipH="1">
            <a:off x="7747840" y="5834881"/>
            <a:ext cx="352552" cy="4024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正方形/長方形 86"/>
          <p:cNvSpPr/>
          <p:nvPr/>
        </p:nvSpPr>
        <p:spPr>
          <a:xfrm>
            <a:off x="6372200" y="5775647"/>
            <a:ext cx="2088232" cy="533673"/>
          </a:xfrm>
          <a:prstGeom prst="rect">
            <a:avLst/>
          </a:prstGeom>
          <a:noFill/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0" name="直線コネクタ 69"/>
          <p:cNvCxnSpPr/>
          <p:nvPr/>
        </p:nvCxnSpPr>
        <p:spPr>
          <a:xfrm>
            <a:off x="6372200" y="4869160"/>
            <a:ext cx="0" cy="17281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TexTeXPicture" descr="&lt;?xml version=&quot;1.0&quot; encoding=&quot;utf-16&quot;?&gt;&#10;&lt;TeXTeX&gt;&#10;  &lt;preamble&gt;\documentclass{jarticle}&#10;\usepackage{amsmath}&#10;\pagestyle{empty}&lt;/preamble&gt;&#10;  &lt;body&gt;\begin{align*} &#10;\langle N_p^{\rm (2nd)} \rangle&#10;\end{align*}&lt;/body&gt;&#10;  &lt;fcolor&gt;FF000000&lt;/fcolor&gt;&#10;  &lt;bcolor&gt;FFFFFFFF&lt;/bcolor&gt;&#10;  &lt;transparent&gt;True&lt;/transparent&gt;&#10;  &lt;resolution&gt;1800&lt;/resolution&gt;&#10;  &lt;imageh&gt;330&lt;/imageh&gt;&#10;  &lt;imagew&gt;851&lt;/imagew&gt;&#10;  &lt;scale&gt;50&lt;/scale&gt;&#10;  &lt;cursor&gt;4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111" y="5377780"/>
            <a:ext cx="900642" cy="349250"/>
          </a:xfrm>
          <a:prstGeom prst="rect">
            <a:avLst/>
          </a:prstGeom>
          <a:solidFill>
            <a:srgbClr val="FF0000">
              <a:alpha val="15000"/>
            </a:srgbClr>
          </a:solidFill>
        </p:spPr>
      </p:pic>
      <p:pic>
        <p:nvPicPr>
          <p:cNvPr id="88" name="TexTeXPicture" descr="&lt;?xml version=&quot;1.0&quot; encoding=&quot;utf-16&quot;?&gt;&#10;&lt;TeXTeX&gt;&#10;  &lt;preamble&gt;\documentclass{jarticle}&#10;\usepackage{amsmath}&#10;\pagestyle{empty}&lt;/preamble&gt;&#10;  &lt;body&gt;\begin{align*} &#10;\langle (\delta N_p^{\rm (QGP)})^n \rangle_c&#10;= \langle (\delta N_p^{\rm (exp)})^n \rangle_c&#10;- \langle N_p^{\rm (2nd)} \rangle&#10;\end{align*}&lt;/body&gt;&#10;  &lt;fcolor&gt;FF000000&lt;/fcolor&gt;&#10;  &lt;bcolor&gt;FFFFFFFF&lt;/bcolor&gt;&#10;  &lt;transparent&gt;True&lt;/transparent&gt;&#10;  &lt;resolution&gt;1800&lt;/resolution&gt;&#10;  &lt;imageh&gt;330&lt;/imageh&gt;&#10;  &lt;imagew&gt;4513&lt;/imagew&gt;&#10;  &lt;scale&gt;50&lt;/scale&gt;&#10;  &lt;cursor&gt;10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41" y="5733256"/>
            <a:ext cx="5699839" cy="416784"/>
          </a:xfrm>
          <a:prstGeom prst="rect">
            <a:avLst/>
          </a:prstGeom>
        </p:spPr>
      </p:pic>
      <p:sp>
        <p:nvSpPr>
          <p:cNvPr id="90" name="正方形/長方形 89"/>
          <p:cNvSpPr/>
          <p:nvPr/>
        </p:nvSpPr>
        <p:spPr>
          <a:xfrm>
            <a:off x="5256647" y="1844823"/>
            <a:ext cx="950734" cy="2186643"/>
          </a:xfrm>
          <a:prstGeom prst="rect">
            <a:avLst/>
          </a:pr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5652120" y="4235741"/>
            <a:ext cx="3488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70C0"/>
                </a:solidFill>
              </a:rPr>
              <a:t>STAR, PRC79,034909(2009)</a:t>
            </a:r>
            <a:endParaRPr kumimoji="1" lang="ja-JP" altLang="en-US" sz="2000" dirty="0">
              <a:solidFill>
                <a:srgbClr val="0070C0"/>
              </a:solidFill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6876256" y="116632"/>
            <a:ext cx="2204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MK+, in preparation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64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角丸四角形 9"/>
          <p:cNvSpPr/>
          <p:nvPr/>
        </p:nvSpPr>
        <p:spPr>
          <a:xfrm>
            <a:off x="323528" y="908720"/>
            <a:ext cx="8424936" cy="254989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49125" y="938337"/>
            <a:ext cx="700717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5400" dirty="0" smtClean="0">
                <a:solidFill>
                  <a:prstClr val="black"/>
                </a:solidFill>
              </a:rPr>
              <a:t>Time Evolution of </a:t>
            </a:r>
          </a:p>
          <a:p>
            <a:pPr algn="ctr"/>
            <a:r>
              <a:rPr lang="en-US" altLang="ja-JP" sz="5400" dirty="0" smtClean="0">
                <a:solidFill>
                  <a:prstClr val="black"/>
                </a:solidFill>
              </a:rPr>
              <a:t>Higher Order </a:t>
            </a:r>
            <a:r>
              <a:rPr lang="en-US" altLang="ja-JP" sz="5400" dirty="0" err="1" smtClean="0">
                <a:solidFill>
                  <a:prstClr val="black"/>
                </a:solidFill>
              </a:rPr>
              <a:t>Cumulants</a:t>
            </a:r>
            <a:endParaRPr lang="ja-JP" altLang="en-US" sz="5400" dirty="0">
              <a:solidFill>
                <a:prstClr val="black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627784" y="2812866"/>
            <a:ext cx="3864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002060"/>
                </a:solidFill>
              </a:rPr>
              <a:t>MK, </a:t>
            </a:r>
            <a:r>
              <a:rPr lang="en-US" altLang="ja-JP" sz="2000" dirty="0" err="1" smtClean="0">
                <a:solidFill>
                  <a:srgbClr val="002060"/>
                </a:solidFill>
              </a:rPr>
              <a:t>Asakawa</a:t>
            </a:r>
            <a:r>
              <a:rPr lang="en-US" altLang="ja-JP" sz="2000" dirty="0" smtClean="0">
                <a:solidFill>
                  <a:srgbClr val="002060"/>
                </a:solidFill>
              </a:rPr>
              <a:t>, Ono, arXiv:1307.xxxx</a:t>
            </a:r>
            <a:endParaRPr lang="ja-JP" alt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70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490332" cy="584775"/>
          </a:xfrm>
        </p:spPr>
        <p:txBody>
          <a:bodyPr/>
          <a:lstStyle/>
          <a:p>
            <a:r>
              <a:rPr kumimoji="1" lang="en-US" altLang="ja-JP" dirty="0" smtClean="0"/>
              <a:t> Time Evolution in HIC  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251520" y="1628800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FF0000">
                  <a:alpha val="30000"/>
                </a:srgbClr>
              </a:gs>
              <a:gs pos="100000">
                <a:srgbClr val="FA5D06">
                  <a:alpha val="30000"/>
                </a:srgbClr>
              </a:gs>
            </a:gsLst>
            <a:lin ang="27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>
          <a:xfrm>
            <a:off x="2475725" y="235858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3347864" y="227687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3607833" y="223711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1223616" y="223053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4572000" y="202485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1640419" y="169896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1994403" y="169010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960644" y="196711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3203824" y="202111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2027035" y="231288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4788024" y="230458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1701045" y="228453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3715833" y="167967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2608457" y="209686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>
            <a:off x="575544" y="167967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899592" y="173682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2718116" y="172255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4337968" y="233456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3903992" y="203724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3160578" y="170072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4283968" y="175296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/>
        </p:nvSpPr>
        <p:spPr>
          <a:xfrm>
            <a:off x="3955873" y="235104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/>
        </p:nvSpPr>
        <p:spPr>
          <a:xfrm>
            <a:off x="412188" y="235786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/>
          <p:cNvSpPr/>
          <p:nvPr/>
        </p:nvSpPr>
        <p:spPr>
          <a:xfrm>
            <a:off x="2209154" y="196658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/>
        </p:nvSpPr>
        <p:spPr>
          <a:xfrm>
            <a:off x="892728" y="234971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/楕円 28"/>
          <p:cNvSpPr/>
          <p:nvPr/>
        </p:nvSpPr>
        <p:spPr>
          <a:xfrm>
            <a:off x="2879824" y="240219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/>
        </p:nvSpPr>
        <p:spPr>
          <a:xfrm>
            <a:off x="467544" y="192924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/>
        </p:nvSpPr>
        <p:spPr>
          <a:xfrm>
            <a:off x="1694419" y="207511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/>
          <p:cNvSpPr/>
          <p:nvPr/>
        </p:nvSpPr>
        <p:spPr>
          <a:xfrm>
            <a:off x="1259632" y="166481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/>
        </p:nvSpPr>
        <p:spPr>
          <a:xfrm>
            <a:off x="4734024" y="180696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>
            <a:off x="251520" y="3284984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35"/>
          <p:cNvSpPr/>
          <p:nvPr/>
        </p:nvSpPr>
        <p:spPr>
          <a:xfrm>
            <a:off x="4208643" y="386093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/>
        </p:nvSpPr>
        <p:spPr>
          <a:xfrm>
            <a:off x="4734000" y="357326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/>
        </p:nvSpPr>
        <p:spPr>
          <a:xfrm>
            <a:off x="3372808" y="385797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1383817" y="391403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3426808" y="395990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1318673" y="381218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2555422" y="385086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861559" y="343489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>
            <a:off x="4615168" y="351926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/>
        </p:nvSpPr>
        <p:spPr>
          <a:xfrm>
            <a:off x="478902" y="390894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>
            <a:off x="3845277" y="342764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431528" y="380094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/>
        </p:nvSpPr>
        <p:spPr>
          <a:xfrm>
            <a:off x="3480808" y="383375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4319933" y="392161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/>
        </p:nvSpPr>
        <p:spPr>
          <a:xfrm>
            <a:off x="2418648" y="384180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/>
        </p:nvSpPr>
        <p:spPr>
          <a:xfrm>
            <a:off x="863177" y="357459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/>
        </p:nvSpPr>
        <p:spPr>
          <a:xfrm>
            <a:off x="2489618" y="390598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円/楕円 52"/>
          <p:cNvSpPr/>
          <p:nvPr/>
        </p:nvSpPr>
        <p:spPr>
          <a:xfrm>
            <a:off x="2028009" y="353048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/>
        </p:nvSpPr>
        <p:spPr>
          <a:xfrm>
            <a:off x="2979612" y="351168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/>
        </p:nvSpPr>
        <p:spPr>
          <a:xfrm>
            <a:off x="2904386" y="361968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/>
        </p:nvSpPr>
        <p:spPr>
          <a:xfrm>
            <a:off x="3899277" y="356087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円/楕円 56"/>
          <p:cNvSpPr/>
          <p:nvPr/>
        </p:nvSpPr>
        <p:spPr>
          <a:xfrm>
            <a:off x="4721752" y="346526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/>
          <p:cNvSpPr/>
          <p:nvPr/>
        </p:nvSpPr>
        <p:spPr>
          <a:xfrm>
            <a:off x="1275817" y="390636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58"/>
          <p:cNvSpPr/>
          <p:nvPr/>
        </p:nvSpPr>
        <p:spPr>
          <a:xfrm>
            <a:off x="2871757" y="350077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/>
        </p:nvSpPr>
        <p:spPr>
          <a:xfrm>
            <a:off x="369339" y="390492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円/楕円 60"/>
          <p:cNvSpPr/>
          <p:nvPr/>
        </p:nvSpPr>
        <p:spPr>
          <a:xfrm>
            <a:off x="4315792" y="380693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円/楕円 61"/>
          <p:cNvSpPr/>
          <p:nvPr/>
        </p:nvSpPr>
        <p:spPr>
          <a:xfrm>
            <a:off x="1957138" y="347648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円/楕円 62"/>
          <p:cNvSpPr/>
          <p:nvPr/>
        </p:nvSpPr>
        <p:spPr>
          <a:xfrm>
            <a:off x="1970864" y="360730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円/楕円 63"/>
          <p:cNvSpPr/>
          <p:nvPr/>
        </p:nvSpPr>
        <p:spPr>
          <a:xfrm>
            <a:off x="971177" y="352514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円/楕円 64"/>
          <p:cNvSpPr/>
          <p:nvPr/>
        </p:nvSpPr>
        <p:spPr>
          <a:xfrm>
            <a:off x="3774583" y="353564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円/楕円 65"/>
          <p:cNvSpPr/>
          <p:nvPr/>
        </p:nvSpPr>
        <p:spPr>
          <a:xfrm>
            <a:off x="3743944" y="3392896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円/楕円 66"/>
          <p:cNvSpPr/>
          <p:nvPr/>
        </p:nvSpPr>
        <p:spPr>
          <a:xfrm>
            <a:off x="1871736" y="3428936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円/楕円 67"/>
          <p:cNvSpPr/>
          <p:nvPr/>
        </p:nvSpPr>
        <p:spPr>
          <a:xfrm>
            <a:off x="2375792" y="3752936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円/楕円 68"/>
          <p:cNvSpPr/>
          <p:nvPr/>
        </p:nvSpPr>
        <p:spPr>
          <a:xfrm>
            <a:off x="4175992" y="3752936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円/楕円 69"/>
          <p:cNvSpPr/>
          <p:nvPr/>
        </p:nvSpPr>
        <p:spPr>
          <a:xfrm>
            <a:off x="2807840" y="3428936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円/楕円 70"/>
          <p:cNvSpPr/>
          <p:nvPr/>
        </p:nvSpPr>
        <p:spPr>
          <a:xfrm>
            <a:off x="4572000" y="3392896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円/楕円 71"/>
          <p:cNvSpPr/>
          <p:nvPr/>
        </p:nvSpPr>
        <p:spPr>
          <a:xfrm>
            <a:off x="323528" y="3753623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円/楕円 72"/>
          <p:cNvSpPr/>
          <p:nvPr/>
        </p:nvSpPr>
        <p:spPr>
          <a:xfrm>
            <a:off x="3311896" y="3769680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円/楕円 73"/>
          <p:cNvSpPr/>
          <p:nvPr/>
        </p:nvSpPr>
        <p:spPr>
          <a:xfrm>
            <a:off x="1223664" y="3752936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円/楕円 74"/>
          <p:cNvSpPr/>
          <p:nvPr/>
        </p:nvSpPr>
        <p:spPr>
          <a:xfrm>
            <a:off x="791616" y="3392896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7" name="直線コネクタ 76"/>
          <p:cNvCxnSpPr/>
          <p:nvPr/>
        </p:nvCxnSpPr>
        <p:spPr>
          <a:xfrm>
            <a:off x="1740618" y="1730276"/>
            <a:ext cx="0" cy="4579044"/>
          </a:xfrm>
          <a:prstGeom prst="line">
            <a:avLst/>
          </a:prstGeom>
          <a:ln w="9525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直線コネクタ 77"/>
          <p:cNvCxnSpPr/>
          <p:nvPr/>
        </p:nvCxnSpPr>
        <p:spPr>
          <a:xfrm>
            <a:off x="3347864" y="1730276"/>
            <a:ext cx="0" cy="4579044"/>
          </a:xfrm>
          <a:prstGeom prst="line">
            <a:avLst/>
          </a:prstGeom>
          <a:ln w="9525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1" name="正方形/長方形 80"/>
          <p:cNvSpPr/>
          <p:nvPr/>
        </p:nvSpPr>
        <p:spPr>
          <a:xfrm>
            <a:off x="251520" y="5217214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20000"/>
                </a:srgbClr>
              </a:gs>
              <a:gs pos="100000">
                <a:srgbClr val="00B0F0">
                  <a:alpha val="2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6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2 \rangle}{\Delta \eta}&#10;\end{align*}&lt;/body&gt;&#10;  &lt;fcolor&gt;FF000000&lt;/fcolor&gt;&#10;  &lt;bcolor&gt;FFFFFFFF&lt;/bcolor&gt;&#10;  &lt;transparent&gt;True&lt;/transparent&gt;&#10;  &lt;resolution&gt;1800&lt;/resolution&gt;&#10;  &lt;imageh&gt;600&lt;/imageh&gt;&#10;  &lt;imagew&gt;741&lt;/imagew&gt;&#10;  &lt;scale&gt;50&lt;/scale&gt;&#10;  &lt;cursor&gt;61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031" y="692696"/>
            <a:ext cx="784225" cy="635000"/>
          </a:xfrm>
          <a:prstGeom prst="rect">
            <a:avLst/>
          </a:prstGeom>
        </p:spPr>
      </p:pic>
      <p:sp>
        <p:nvSpPr>
          <p:cNvPr id="76" name="テキスト ボックス 75"/>
          <p:cNvSpPr txBox="1"/>
          <p:nvPr/>
        </p:nvSpPr>
        <p:spPr>
          <a:xfrm>
            <a:off x="251371" y="1196752"/>
            <a:ext cx="3060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Quark-Gluon Plasma</a:t>
            </a:r>
            <a:endParaRPr kumimoji="1" lang="ja-JP" altLang="en-US" sz="2400" dirty="0"/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251371" y="2859223"/>
            <a:ext cx="2087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Hadronization</a:t>
            </a:r>
            <a:endParaRPr kumimoji="1" lang="ja-JP" altLang="en-US" sz="2400" dirty="0"/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251520" y="4779494"/>
            <a:ext cx="1571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Freezeout</a:t>
            </a:r>
            <a:endParaRPr kumimoji="1" lang="ja-JP" altLang="en-US" sz="2400" dirty="0"/>
          </a:p>
        </p:txBody>
      </p:sp>
      <p:pic>
        <p:nvPicPr>
          <p:cNvPr id="91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739" y="6177263"/>
            <a:ext cx="480113" cy="348081"/>
          </a:xfrm>
          <a:prstGeom prst="rect">
            <a:avLst/>
          </a:prstGeom>
        </p:spPr>
      </p:pic>
      <p:cxnSp>
        <p:nvCxnSpPr>
          <p:cNvPr id="98" name="直線矢印コネクタ 97"/>
          <p:cNvCxnSpPr/>
          <p:nvPr/>
        </p:nvCxnSpPr>
        <p:spPr>
          <a:xfrm>
            <a:off x="6193825" y="2298068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9" name="直線矢印コネクタ 98"/>
          <p:cNvCxnSpPr/>
          <p:nvPr/>
        </p:nvCxnSpPr>
        <p:spPr>
          <a:xfrm flipV="1">
            <a:off x="6553865" y="1412776"/>
            <a:ext cx="0" cy="11013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0" name="直線コネクタ 99"/>
          <p:cNvCxnSpPr/>
          <p:nvPr/>
        </p:nvCxnSpPr>
        <p:spPr>
          <a:xfrm>
            <a:off x="6567830" y="2083963"/>
            <a:ext cx="165618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1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89" y="2196553"/>
            <a:ext cx="338667" cy="245533"/>
          </a:xfrm>
          <a:prstGeom prst="rect">
            <a:avLst/>
          </a:prstGeom>
        </p:spPr>
      </p:pic>
      <p:sp>
        <p:nvSpPr>
          <p:cNvPr id="102" name="フリーフォーム 101"/>
          <p:cNvSpPr/>
          <p:nvPr/>
        </p:nvSpPr>
        <p:spPr>
          <a:xfrm>
            <a:off x="6558838" y="5318111"/>
            <a:ext cx="1704441" cy="413948"/>
          </a:xfrm>
          <a:custGeom>
            <a:avLst/>
            <a:gdLst>
              <a:gd name="connsiteX0" fmla="*/ 0 w 1704441"/>
              <a:gd name="connsiteY0" fmla="*/ 0 h 585216"/>
              <a:gd name="connsiteX1" fmla="*/ 402336 w 1704441"/>
              <a:gd name="connsiteY1" fmla="*/ 285293 h 585216"/>
              <a:gd name="connsiteX2" fmla="*/ 1009497 w 1704441"/>
              <a:gd name="connsiteY2" fmla="*/ 504749 h 585216"/>
              <a:gd name="connsiteX3" fmla="*/ 1704441 w 1704441"/>
              <a:gd name="connsiteY3" fmla="*/ 585216 h 585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4441" h="585216">
                <a:moveTo>
                  <a:pt x="0" y="0"/>
                </a:moveTo>
                <a:cubicBezTo>
                  <a:pt x="117043" y="100584"/>
                  <a:pt x="234087" y="201168"/>
                  <a:pt x="402336" y="285293"/>
                </a:cubicBezTo>
                <a:cubicBezTo>
                  <a:pt x="570585" y="369418"/>
                  <a:pt x="792480" y="454762"/>
                  <a:pt x="1009497" y="504749"/>
                </a:cubicBezTo>
                <a:cubicBezTo>
                  <a:pt x="1226515" y="554736"/>
                  <a:pt x="1465478" y="569976"/>
                  <a:pt x="1704441" y="585216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5" name="TexTeXPicture" descr="&lt;?xml version=&quot;1.0&quot; encoding=&quot;utf-16&quot;?&gt;&#10;&lt;TeXTeX&gt;&#10;  &lt;preamble&gt;\documentclass{jarticle}&#10;\usepackage{amsmath}&#10;\pagestyle{empty}&lt;/preamble&gt;&#10;  &lt;body&gt;\begin{align*} &#10;\chi_{\rm QGP}&#10;\end{align*}&lt;/body&gt;&#10;  &lt;fcolor&gt;FF000000&lt;/fcolor&gt;&#10;  &lt;bcolor&gt;FFFFFFFF&lt;/bcolor&gt;&#10;  &lt;transparent&gt;True&lt;/transparent&gt;&#10;  &lt;resolution&gt;1800&lt;/resolution&gt;&#10;  &lt;imageh&gt;182&lt;/imageh&gt;&#10;  &lt;imagew&gt;577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938030"/>
            <a:ext cx="829737" cy="261720"/>
          </a:xfrm>
          <a:prstGeom prst="rect">
            <a:avLst/>
          </a:prstGeom>
        </p:spPr>
      </p:pic>
      <p:pic>
        <p:nvPicPr>
          <p:cNvPr id="107" name="TexTeXPicture" descr="&lt;?xml version=&quot;1.0&quot; encoding=&quot;utf-16&quot;?&gt;&#10;&lt;TeXTeX&gt;&#10;  &lt;preamble&gt;\documentclass{jarticle}&#10;\usepackage{amsmath}&#10;\pagestyle{empty}&lt;/preamble&gt;&#10;  &lt;body&gt;\begin{align*} &#10;\chi_{\rm HAD}&#10;\end{align*}&lt;/body&gt;&#10;  &lt;fcolor&gt;FF000000&lt;/fcolor&gt;&#10;  &lt;bcolor&gt;FFFFFFFF&lt;/bcolor&gt;&#10;  &lt;transparent&gt;True&lt;/transparent&gt;&#10;  &lt;resolution&gt;1800&lt;/resolution&gt;&#10;  &lt;imageh&gt;160&lt;/imageh&gt;&#10;  &lt;imagew&gt;580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541984"/>
            <a:ext cx="834051" cy="230084"/>
          </a:xfrm>
          <a:prstGeom prst="rect">
            <a:avLst/>
          </a:prstGeom>
        </p:spPr>
      </p:pic>
      <p:cxnSp>
        <p:nvCxnSpPr>
          <p:cNvPr id="109" name="直線コネクタ 108"/>
          <p:cNvCxnSpPr/>
          <p:nvPr/>
        </p:nvCxnSpPr>
        <p:spPr>
          <a:xfrm flipV="1">
            <a:off x="6567830" y="2073742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コネクタ 109"/>
          <p:cNvCxnSpPr/>
          <p:nvPr/>
        </p:nvCxnSpPr>
        <p:spPr>
          <a:xfrm flipV="1">
            <a:off x="6553865" y="1649998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線矢印コネクタ 117"/>
          <p:cNvCxnSpPr/>
          <p:nvPr/>
        </p:nvCxnSpPr>
        <p:spPr>
          <a:xfrm>
            <a:off x="6193825" y="4077070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9" name="直線矢印コネクタ 118"/>
          <p:cNvCxnSpPr/>
          <p:nvPr/>
        </p:nvCxnSpPr>
        <p:spPr>
          <a:xfrm flipV="1">
            <a:off x="6553865" y="3191778"/>
            <a:ext cx="0" cy="11013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0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89" y="3975555"/>
            <a:ext cx="338667" cy="245533"/>
          </a:xfrm>
          <a:prstGeom prst="rect">
            <a:avLst/>
          </a:prstGeom>
        </p:spPr>
      </p:pic>
      <p:pic>
        <p:nvPicPr>
          <p:cNvPr id="121" name="TexTeXPicture" descr="&lt;?xml version=&quot;1.0&quot; encoding=&quot;utf-16&quot;?&gt;&#10;&lt;TeXTeX&gt;&#10;  &lt;preamble&gt;\documentclass{jarticle}&#10;\usepackage{amsmath}&#10;\pagestyle{empty}&lt;/preamble&gt;&#10;  &lt;body&gt;\begin{align*} &#10;\chi_{\rm QGP}&#10;\end{align*}&lt;/body&gt;&#10;  &lt;fcolor&gt;FF000000&lt;/fcolor&gt;&#10;  &lt;bcolor&gt;FFFFFFFF&lt;/bcolor&gt;&#10;  &lt;transparent&gt;True&lt;/transparent&gt;&#10;  &lt;resolution&gt;1800&lt;/resolution&gt;&#10;  &lt;imageh&gt;182&lt;/imageh&gt;&#10;  &lt;imagew&gt;577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717032"/>
            <a:ext cx="829737" cy="261720"/>
          </a:xfrm>
          <a:prstGeom prst="rect">
            <a:avLst/>
          </a:prstGeom>
        </p:spPr>
      </p:pic>
      <p:pic>
        <p:nvPicPr>
          <p:cNvPr id="122" name="TexTeXPicture" descr="&lt;?xml version=&quot;1.0&quot; encoding=&quot;utf-16&quot;?&gt;&#10;&lt;TeXTeX&gt;&#10;  &lt;preamble&gt;\documentclass{jarticle}&#10;\usepackage{amsmath}&#10;\pagestyle{empty}&lt;/preamble&gt;&#10;  &lt;body&gt;\begin{align*} &#10;\chi_{\rm HAD}&#10;\end{align*}&lt;/body&gt;&#10;  &lt;fcolor&gt;FF000000&lt;/fcolor&gt;&#10;  &lt;bcolor&gt;FFFFFFFF&lt;/bcolor&gt;&#10;  &lt;transparent&gt;True&lt;/transparent&gt;&#10;  &lt;resolution&gt;1800&lt;/resolution&gt;&#10;  &lt;imageh&gt;160&lt;/imageh&gt;&#10;  &lt;imagew&gt;580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320986"/>
            <a:ext cx="834051" cy="230084"/>
          </a:xfrm>
          <a:prstGeom prst="rect">
            <a:avLst/>
          </a:prstGeom>
        </p:spPr>
      </p:pic>
      <p:cxnSp>
        <p:nvCxnSpPr>
          <p:cNvPr id="123" name="直線コネクタ 122"/>
          <p:cNvCxnSpPr/>
          <p:nvPr/>
        </p:nvCxnSpPr>
        <p:spPr>
          <a:xfrm flipV="1">
            <a:off x="6567830" y="3852744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線コネクタ 123"/>
          <p:cNvCxnSpPr/>
          <p:nvPr/>
        </p:nvCxnSpPr>
        <p:spPr>
          <a:xfrm flipV="1">
            <a:off x="6553865" y="3429000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線矢印コネクタ 124"/>
          <p:cNvCxnSpPr/>
          <p:nvPr/>
        </p:nvCxnSpPr>
        <p:spPr>
          <a:xfrm>
            <a:off x="6193825" y="5961237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6" name="直線矢印コネクタ 125"/>
          <p:cNvCxnSpPr/>
          <p:nvPr/>
        </p:nvCxnSpPr>
        <p:spPr>
          <a:xfrm flipV="1">
            <a:off x="6553865" y="5075945"/>
            <a:ext cx="0" cy="11013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7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89" y="5859722"/>
            <a:ext cx="338667" cy="245533"/>
          </a:xfrm>
          <a:prstGeom prst="rect">
            <a:avLst/>
          </a:prstGeom>
        </p:spPr>
      </p:pic>
      <p:pic>
        <p:nvPicPr>
          <p:cNvPr id="128" name="TexTeXPicture" descr="&lt;?xml version=&quot;1.0&quot; encoding=&quot;utf-16&quot;?&gt;&#10;&lt;TeXTeX&gt;&#10;  &lt;preamble&gt;\documentclass{jarticle}&#10;\usepackage{amsmath}&#10;\pagestyle{empty}&lt;/preamble&gt;&#10;  &lt;body&gt;\begin{align*} &#10;\chi_{\rm QGP}&#10;\end{align*}&lt;/body&gt;&#10;  &lt;fcolor&gt;FF000000&lt;/fcolor&gt;&#10;  &lt;bcolor&gt;FFFFFFFF&lt;/bcolor&gt;&#10;  &lt;transparent&gt;True&lt;/transparent&gt;&#10;  &lt;resolution&gt;1800&lt;/resolution&gt;&#10;  &lt;imageh&gt;182&lt;/imageh&gt;&#10;  &lt;imagew&gt;577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601199"/>
            <a:ext cx="829737" cy="261720"/>
          </a:xfrm>
          <a:prstGeom prst="rect">
            <a:avLst/>
          </a:prstGeom>
        </p:spPr>
      </p:pic>
      <p:pic>
        <p:nvPicPr>
          <p:cNvPr id="129" name="TexTeXPicture" descr="&lt;?xml version=&quot;1.0&quot; encoding=&quot;utf-16&quot;?&gt;&#10;&lt;TeXTeX&gt;&#10;  &lt;preamble&gt;\documentclass{jarticle}&#10;\usepackage{amsmath}&#10;\pagestyle{empty}&lt;/preamble&gt;&#10;  &lt;body&gt;\begin{align*} &#10;\chi_{\rm HAD}&#10;\end{align*}&lt;/body&gt;&#10;  &lt;fcolor&gt;FF000000&lt;/fcolor&gt;&#10;  &lt;bcolor&gt;FFFFFFFF&lt;/bcolor&gt;&#10;  &lt;transparent&gt;True&lt;/transparent&gt;&#10;  &lt;resolution&gt;1800&lt;/resolution&gt;&#10;  &lt;imageh&gt;160&lt;/imageh&gt;&#10;  &lt;imagew&gt;580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205153"/>
            <a:ext cx="834051" cy="230084"/>
          </a:xfrm>
          <a:prstGeom prst="rect">
            <a:avLst/>
          </a:prstGeom>
        </p:spPr>
      </p:pic>
      <p:cxnSp>
        <p:nvCxnSpPr>
          <p:cNvPr id="130" name="直線コネクタ 129"/>
          <p:cNvCxnSpPr/>
          <p:nvPr/>
        </p:nvCxnSpPr>
        <p:spPr>
          <a:xfrm flipV="1">
            <a:off x="6567830" y="5736911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線コネクタ 130"/>
          <p:cNvCxnSpPr/>
          <p:nvPr/>
        </p:nvCxnSpPr>
        <p:spPr>
          <a:xfrm flipV="1">
            <a:off x="6553865" y="5313167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線コネクタ 134"/>
          <p:cNvCxnSpPr/>
          <p:nvPr/>
        </p:nvCxnSpPr>
        <p:spPr>
          <a:xfrm>
            <a:off x="6588224" y="3861048"/>
            <a:ext cx="165618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6" name="下矢印 135"/>
          <p:cNvSpPr/>
          <p:nvPr/>
        </p:nvSpPr>
        <p:spPr>
          <a:xfrm>
            <a:off x="4445992" y="4142689"/>
            <a:ext cx="702072" cy="798479"/>
          </a:xfrm>
          <a:prstGeom prst="downArrow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alpha val="8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円/楕円 136"/>
          <p:cNvSpPr/>
          <p:nvPr/>
        </p:nvSpPr>
        <p:spPr>
          <a:xfrm>
            <a:off x="4145019" y="589038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円/楕円 137"/>
          <p:cNvSpPr/>
          <p:nvPr/>
        </p:nvSpPr>
        <p:spPr>
          <a:xfrm>
            <a:off x="4725812" y="551154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円/楕円 138"/>
          <p:cNvSpPr/>
          <p:nvPr/>
        </p:nvSpPr>
        <p:spPr>
          <a:xfrm>
            <a:off x="3081973" y="570750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円/楕円 139"/>
          <p:cNvSpPr/>
          <p:nvPr/>
        </p:nvSpPr>
        <p:spPr>
          <a:xfrm>
            <a:off x="1536217" y="549227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円/楕円 140"/>
          <p:cNvSpPr/>
          <p:nvPr/>
        </p:nvSpPr>
        <p:spPr>
          <a:xfrm>
            <a:off x="3135973" y="580942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円/楕円 141"/>
          <p:cNvSpPr/>
          <p:nvPr/>
        </p:nvSpPr>
        <p:spPr>
          <a:xfrm>
            <a:off x="1471073" y="539042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円/楕円 142"/>
          <p:cNvSpPr/>
          <p:nvPr/>
        </p:nvSpPr>
        <p:spPr>
          <a:xfrm>
            <a:off x="2455758" y="541109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円/楕円 143"/>
          <p:cNvSpPr/>
          <p:nvPr/>
        </p:nvSpPr>
        <p:spPr>
          <a:xfrm>
            <a:off x="789551" y="544518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円/楕円 144"/>
          <p:cNvSpPr/>
          <p:nvPr/>
        </p:nvSpPr>
        <p:spPr>
          <a:xfrm>
            <a:off x="4606980" y="545754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円/楕円 145"/>
          <p:cNvSpPr/>
          <p:nvPr/>
        </p:nvSpPr>
        <p:spPr>
          <a:xfrm>
            <a:off x="550910" y="588312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円/楕円 146"/>
          <p:cNvSpPr/>
          <p:nvPr/>
        </p:nvSpPr>
        <p:spPr>
          <a:xfrm>
            <a:off x="3709645" y="549193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円/楕円 147"/>
          <p:cNvSpPr/>
          <p:nvPr/>
        </p:nvSpPr>
        <p:spPr>
          <a:xfrm>
            <a:off x="503536" y="577512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円/楕円 148"/>
          <p:cNvSpPr/>
          <p:nvPr/>
        </p:nvSpPr>
        <p:spPr>
          <a:xfrm>
            <a:off x="3189973" y="568328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円/楕円 149"/>
          <p:cNvSpPr/>
          <p:nvPr/>
        </p:nvSpPr>
        <p:spPr>
          <a:xfrm>
            <a:off x="4256309" y="595106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円/楕円 150"/>
          <p:cNvSpPr/>
          <p:nvPr/>
        </p:nvSpPr>
        <p:spPr>
          <a:xfrm>
            <a:off x="2318984" y="540203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円/楕円 151"/>
          <p:cNvSpPr/>
          <p:nvPr/>
        </p:nvSpPr>
        <p:spPr>
          <a:xfrm>
            <a:off x="791169" y="558488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円/楕円 152"/>
          <p:cNvSpPr/>
          <p:nvPr/>
        </p:nvSpPr>
        <p:spPr>
          <a:xfrm>
            <a:off x="2389954" y="546621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円/楕円 153"/>
          <p:cNvSpPr/>
          <p:nvPr/>
        </p:nvSpPr>
        <p:spPr>
          <a:xfrm>
            <a:off x="2108401" y="586476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円/楕円 154"/>
          <p:cNvSpPr/>
          <p:nvPr/>
        </p:nvSpPr>
        <p:spPr>
          <a:xfrm>
            <a:off x="2627956" y="584597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円/楕円 155"/>
          <p:cNvSpPr/>
          <p:nvPr/>
        </p:nvSpPr>
        <p:spPr>
          <a:xfrm>
            <a:off x="2552730" y="595397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円/楕円 156"/>
          <p:cNvSpPr/>
          <p:nvPr/>
        </p:nvSpPr>
        <p:spPr>
          <a:xfrm>
            <a:off x="3763645" y="562516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円/楕円 157"/>
          <p:cNvSpPr/>
          <p:nvPr/>
        </p:nvSpPr>
        <p:spPr>
          <a:xfrm>
            <a:off x="4713564" y="540354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円/楕円 158"/>
          <p:cNvSpPr/>
          <p:nvPr/>
        </p:nvSpPr>
        <p:spPr>
          <a:xfrm>
            <a:off x="1428217" y="548460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円/楕円 159"/>
          <p:cNvSpPr/>
          <p:nvPr/>
        </p:nvSpPr>
        <p:spPr>
          <a:xfrm>
            <a:off x="2520101" y="583505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円/楕円 160"/>
          <p:cNvSpPr/>
          <p:nvPr/>
        </p:nvSpPr>
        <p:spPr>
          <a:xfrm>
            <a:off x="441347" y="587911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円/楕円 161"/>
          <p:cNvSpPr/>
          <p:nvPr/>
        </p:nvSpPr>
        <p:spPr>
          <a:xfrm>
            <a:off x="4252168" y="583638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円/楕円 162"/>
          <p:cNvSpPr/>
          <p:nvPr/>
        </p:nvSpPr>
        <p:spPr>
          <a:xfrm>
            <a:off x="2037530" y="581076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円/楕円 163"/>
          <p:cNvSpPr/>
          <p:nvPr/>
        </p:nvSpPr>
        <p:spPr>
          <a:xfrm>
            <a:off x="2051256" y="594158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円/楕円 164"/>
          <p:cNvSpPr/>
          <p:nvPr/>
        </p:nvSpPr>
        <p:spPr>
          <a:xfrm>
            <a:off x="899169" y="553543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円/楕円 165"/>
          <p:cNvSpPr/>
          <p:nvPr/>
        </p:nvSpPr>
        <p:spPr>
          <a:xfrm>
            <a:off x="3638951" y="559993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円/楕円 166"/>
          <p:cNvSpPr/>
          <p:nvPr/>
        </p:nvSpPr>
        <p:spPr>
          <a:xfrm>
            <a:off x="3608312" y="5457183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円/楕円 167"/>
          <p:cNvSpPr/>
          <p:nvPr/>
        </p:nvSpPr>
        <p:spPr>
          <a:xfrm>
            <a:off x="1952128" y="576322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円/楕円 168"/>
          <p:cNvSpPr/>
          <p:nvPr/>
        </p:nvSpPr>
        <p:spPr>
          <a:xfrm>
            <a:off x="2276128" y="5313167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円/楕円 169"/>
          <p:cNvSpPr/>
          <p:nvPr/>
        </p:nvSpPr>
        <p:spPr>
          <a:xfrm>
            <a:off x="4112368" y="578238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円/楕円 170"/>
          <p:cNvSpPr/>
          <p:nvPr/>
        </p:nvSpPr>
        <p:spPr>
          <a:xfrm>
            <a:off x="2456184" y="5763223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円/楕円 171"/>
          <p:cNvSpPr/>
          <p:nvPr/>
        </p:nvSpPr>
        <p:spPr>
          <a:xfrm>
            <a:off x="4563812" y="5331175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円/楕円 172"/>
          <p:cNvSpPr/>
          <p:nvPr/>
        </p:nvSpPr>
        <p:spPr>
          <a:xfrm>
            <a:off x="395536" y="5727806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円/楕円 173"/>
          <p:cNvSpPr/>
          <p:nvPr/>
        </p:nvSpPr>
        <p:spPr>
          <a:xfrm>
            <a:off x="3021061" y="5619207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円/楕円 174"/>
          <p:cNvSpPr/>
          <p:nvPr/>
        </p:nvSpPr>
        <p:spPr>
          <a:xfrm>
            <a:off x="1376064" y="5331175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円/楕円 175"/>
          <p:cNvSpPr/>
          <p:nvPr/>
        </p:nvSpPr>
        <p:spPr>
          <a:xfrm>
            <a:off x="719608" y="540318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下矢印 177"/>
          <p:cNvSpPr/>
          <p:nvPr/>
        </p:nvSpPr>
        <p:spPr>
          <a:xfrm>
            <a:off x="4427984" y="2456895"/>
            <a:ext cx="702072" cy="540057"/>
          </a:xfrm>
          <a:prstGeom prst="downArrow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alpha val="8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056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468164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Hydrodynamic Fluctuations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809358" y="1412776"/>
            <a:ext cx="30587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/>
              <a:t>D</a:t>
            </a:r>
            <a:r>
              <a:rPr kumimoji="1" lang="en-US" altLang="ja-JP" sz="2800" dirty="0" smtClean="0"/>
              <a:t>iffusion equation</a:t>
            </a:r>
            <a:endParaRPr kumimoji="1" lang="ja-JP" altLang="en-US" sz="2800" dirty="0"/>
          </a:p>
        </p:txBody>
      </p:sp>
      <p:sp>
        <p:nvSpPr>
          <p:cNvPr id="4" name="角丸四角形 3"/>
          <p:cNvSpPr/>
          <p:nvPr/>
        </p:nvSpPr>
        <p:spPr>
          <a:xfrm>
            <a:off x="2555776" y="1916832"/>
            <a:ext cx="3672408" cy="86409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partial_\tau n = D \partial_\eta^2 n&#10;\end{align*}&lt;/body&gt;&#10;  &lt;fcolor&gt;FF000000&lt;/fcolor&gt;&#10;  &lt;bcolor&gt;FFFFFFFF&lt;/bcolor&gt;&#10;  &lt;transparent&gt;True&lt;/transparent&gt;&#10;  &lt;resolution&gt;1800&lt;/resolution&gt;&#10;  &lt;imageh&gt;318&lt;/imageh&gt;&#10;  &lt;imagew&gt;1341&lt;/imagew&gt;&#10;  &lt;scale&gt;50&lt;/scale&gt;&#10;  &lt;cursor&gt;5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402" y="2060848"/>
            <a:ext cx="2528718" cy="599651"/>
          </a:xfrm>
          <a:prstGeom prst="rect">
            <a:avLst/>
          </a:prstGeom>
        </p:spPr>
      </p:pic>
      <p:grpSp>
        <p:nvGrpSpPr>
          <p:cNvPr id="5" name="グループ化 4"/>
          <p:cNvGrpSpPr/>
          <p:nvPr/>
        </p:nvGrpSpPr>
        <p:grpSpPr>
          <a:xfrm>
            <a:off x="1763688" y="2852936"/>
            <a:ext cx="5256584" cy="2304256"/>
            <a:chOff x="1763688" y="2852936"/>
            <a:chExt cx="5256584" cy="2304256"/>
          </a:xfrm>
        </p:grpSpPr>
        <p:sp>
          <p:nvSpPr>
            <p:cNvPr id="6" name="テキスト ボックス 5"/>
            <p:cNvSpPr txBox="1"/>
            <p:nvPr/>
          </p:nvSpPr>
          <p:spPr>
            <a:xfrm>
              <a:off x="1885979" y="3573016"/>
              <a:ext cx="491826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800" b="1" dirty="0" smtClean="0"/>
                <a:t>Stochastic</a:t>
              </a:r>
              <a:r>
                <a:rPr kumimoji="1" lang="en-US" altLang="ja-JP" sz="2800" dirty="0" smtClean="0"/>
                <a:t> diffusion equation</a:t>
              </a:r>
              <a:endParaRPr kumimoji="1" lang="ja-JP" altLang="en-US" sz="2800" dirty="0"/>
            </a:p>
          </p:txBody>
        </p:sp>
        <p:sp>
          <p:nvSpPr>
            <p:cNvPr id="7" name="角丸四角形 6"/>
            <p:cNvSpPr/>
            <p:nvPr/>
          </p:nvSpPr>
          <p:spPr>
            <a:xfrm>
              <a:off x="1763688" y="4149080"/>
              <a:ext cx="5256584" cy="1008112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partial_\tau n = D \partial_\eta^2 n + \partial_\eta \xi(\eta,\tau)&#10;\end{align*}&lt;/body&gt;&#10;  &lt;fcolor&gt;FF000000&lt;/fcolor&gt;&#10;  &lt;bcolor&gt;FFFFFFFF&lt;/bcolor&gt;&#10;  &lt;transparent&gt;True&lt;/transparent&gt;&#10;  &lt;resolution&gt;1800&lt;/resolution&gt;&#10;  &lt;imageh&gt;318&lt;/imageh&gt;&#10;  &lt;imagew&gt;2577&lt;/imagew&gt;&#10;  &lt;scale&gt;50&lt;/scale&gt;&#10;  &lt;cursor&gt;36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9712" y="4365103"/>
              <a:ext cx="4859437" cy="599651"/>
            </a:xfrm>
            <a:prstGeom prst="rect">
              <a:avLst/>
            </a:prstGeom>
          </p:spPr>
        </p:pic>
        <p:sp>
          <p:nvSpPr>
            <p:cNvPr id="10" name="下矢印 9"/>
            <p:cNvSpPr/>
            <p:nvPr/>
          </p:nvSpPr>
          <p:spPr>
            <a:xfrm>
              <a:off x="3779912" y="2852936"/>
              <a:ext cx="1080120" cy="64807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4572000" y="4365103"/>
              <a:ext cx="2267149" cy="599651"/>
            </a:xfrm>
            <a:prstGeom prst="rect">
              <a:avLst/>
            </a:prstGeom>
            <a:solidFill>
              <a:srgbClr val="FF00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3" name="テキスト ボックス 12"/>
          <p:cNvSpPr txBox="1"/>
          <p:nvPr/>
        </p:nvSpPr>
        <p:spPr>
          <a:xfrm>
            <a:off x="4932040" y="766445"/>
            <a:ext cx="4288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tx2"/>
                </a:solidFill>
              </a:rPr>
              <a:t>Landau, </a:t>
            </a:r>
            <a:r>
              <a:rPr lang="en-US" altLang="ja-JP" dirty="0" err="1" smtClean="0">
                <a:solidFill>
                  <a:schemeClr val="tx2"/>
                </a:solidFill>
              </a:rPr>
              <a:t>Lifshitz</a:t>
            </a:r>
            <a:r>
              <a:rPr lang="en-US" altLang="ja-JP" dirty="0" smtClean="0">
                <a:solidFill>
                  <a:schemeClr val="tx2"/>
                </a:solidFill>
              </a:rPr>
              <a:t>, Statistical </a:t>
            </a:r>
            <a:r>
              <a:rPr lang="en-US" altLang="ja-JP" dirty="0" err="1" smtClean="0">
                <a:solidFill>
                  <a:schemeClr val="tx2"/>
                </a:solidFill>
              </a:rPr>
              <a:t>Mechaniqs</a:t>
            </a:r>
            <a:r>
              <a:rPr lang="en-US" altLang="ja-JP" dirty="0" smtClean="0">
                <a:solidFill>
                  <a:schemeClr val="tx2"/>
                </a:solidFill>
              </a:rPr>
              <a:t> II</a:t>
            </a:r>
          </a:p>
          <a:p>
            <a:r>
              <a:rPr kumimoji="1" lang="en-US" altLang="ja-JP" dirty="0" err="1" smtClean="0">
                <a:solidFill>
                  <a:schemeClr val="tx2"/>
                </a:solidFill>
              </a:rPr>
              <a:t>Kapusta</a:t>
            </a:r>
            <a:r>
              <a:rPr kumimoji="1" lang="en-US" altLang="ja-JP" dirty="0" smtClean="0">
                <a:solidFill>
                  <a:schemeClr val="tx2"/>
                </a:solidFill>
              </a:rPr>
              <a:t>, Muller, </a:t>
            </a:r>
            <a:r>
              <a:rPr kumimoji="1" lang="en-US" altLang="ja-JP" dirty="0" err="1" smtClean="0">
                <a:solidFill>
                  <a:schemeClr val="tx2"/>
                </a:solidFill>
              </a:rPr>
              <a:t>Stephanov</a:t>
            </a:r>
            <a:r>
              <a:rPr kumimoji="1" lang="en-US" altLang="ja-JP" dirty="0" smtClean="0">
                <a:solidFill>
                  <a:schemeClr val="tx2"/>
                </a:solidFill>
              </a:rPr>
              <a:t>, 2012</a:t>
            </a:r>
            <a:endParaRPr kumimoji="1" lang="ja-JP" alt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33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TexTeXPicture" descr="&lt;?xml version=&quot;1.0&quot; encoding=&quot;utf-16&quot;?&gt;&#10;&lt;TeXTeX&gt;&#10;  &lt;preamble&gt;\documentclass{jarticle}&#10;\usepackage{amsmath}&#10;\pagestyle{empty}&lt;/preamble&gt;&#10;  &lt;body&gt;\begin{align*} &#10;X = \frac{2\sqrt{D \tau}}{\Delta\eta}&#10;\end{align*}&lt;/body&gt;&#10;  &lt;fcolor&gt;FF000000&lt;/fcolor&gt;&#10;  &lt;bcolor&gt;FFFFFFFF&lt;/bcolor&gt;&#10;  &lt;transparent&gt;True&lt;/transparent&gt;&#10;  &lt;resolution&gt;1800&lt;/resolution&gt;&#10;  &lt;imageh&gt;615&lt;/imageh&gt;&#10;  &lt;imagew&gt;1264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316374"/>
            <a:ext cx="1360180" cy="661797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00" y="3284984"/>
            <a:ext cx="4838357" cy="3386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97396"/>
            <a:ext cx="4752529" cy="3326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角丸四角形 7"/>
          <p:cNvSpPr/>
          <p:nvPr/>
        </p:nvSpPr>
        <p:spPr>
          <a:xfrm>
            <a:off x="1021076" y="2276872"/>
            <a:ext cx="5135100" cy="93610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3486852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lang="en-US" altLang="ja-JP" dirty="0" smtClean="0">
                <a:latin typeface="Symbol" pitchFamily="18" charset="2"/>
              </a:rPr>
              <a:t>D</a:t>
            </a:r>
            <a:r>
              <a:rPr lang="en-US" altLang="ja-JP" i="1" dirty="0" smtClean="0">
                <a:latin typeface="Symbol" pitchFamily="18" charset="2"/>
              </a:rPr>
              <a:t>h</a:t>
            </a:r>
            <a:r>
              <a:rPr lang="en-US" altLang="ja-JP" dirty="0" smtClean="0"/>
              <a:t> Dependence</a:t>
            </a:r>
            <a:r>
              <a:rPr kumimoji="1" lang="en-US" altLang="ja-JP" dirty="0" smtClean="0"/>
              <a:t>  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9552" y="1023119"/>
            <a:ext cx="26548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4"/>
              </a:buClr>
              <a:buFont typeface="Wingdings" pitchFamily="2" charset="2"/>
              <a:buChar char="p"/>
            </a:pPr>
            <a:r>
              <a:rPr lang="en-US" altLang="ja-JP" sz="2400" dirty="0"/>
              <a:t>I</a:t>
            </a:r>
            <a:r>
              <a:rPr lang="en-US" altLang="ja-JP" sz="2400" dirty="0" smtClean="0"/>
              <a:t>nitial condition:</a:t>
            </a:r>
            <a:endParaRPr kumimoji="1" lang="ja-JP" altLang="en-US" sz="2400" dirty="0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(\eta_1,0) \delta n(\eta_2,0) \rangle&#10;= \sigma_2 \delta( \eta_1-\eta_2)&#10;\end{align*}&lt;/body&gt;&#10;  &lt;fcolor&gt;FF000000&lt;/fcolor&gt;&#10;  &lt;bcolor&gt;FFFFFFFF&lt;/bcolor&gt;&#10;  &lt;transparent&gt;True&lt;/transparent&gt;&#10;  &lt;resolution&gt;1800&lt;/resolution&gt;&#10;  &lt;imageh&gt;249&lt;/imageh&gt;&#10;  &lt;imagew&gt;3684&lt;/imagew&gt;&#10;  &lt;scale&gt;50&lt;/scale&gt;&#10;  &lt;cursor&gt;8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380" y="1144384"/>
            <a:ext cx="4042916" cy="273259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539552" y="1527175"/>
            <a:ext cx="3775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4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Translational invariance</a:t>
            </a:r>
            <a:endParaRPr kumimoji="1" lang="ja-JP" altLang="en-US" sz="2400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langle \delta Q(\tau)^2\rangle = &#10;\sigma_2 F_2(X)&#10;+ \chi_2 (1-F_2(X))&#10;\end{align*}&lt;/body&gt;&#10;  &lt;fcolor&gt;FF000000&lt;/fcolor&gt;&#10;  &lt;bcolor&gt;FFFFFFFF&lt;/bcolor&gt;&#10;  &lt;transparent&gt;True&lt;/transparent&gt;&#10;  &lt;resolution&gt;1800&lt;/resolution&gt;&#10;  &lt;imageh&gt;281&lt;/imageh&gt;&#10;  &lt;imagew&gt;4064&lt;/imagew&gt;&#10;  &lt;scale&gt;50&lt;/scale&gt;&#10;  &lt;cursor&gt;65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300" y="2492895"/>
            <a:ext cx="4551312" cy="314695"/>
          </a:xfrm>
          <a:prstGeom prst="rect">
            <a:avLst/>
          </a:prstGeom>
        </p:spPr>
      </p:pic>
      <p:sp>
        <p:nvSpPr>
          <p:cNvPr id="17" name="左中かっこ 16"/>
          <p:cNvSpPr/>
          <p:nvPr/>
        </p:nvSpPr>
        <p:spPr>
          <a:xfrm>
            <a:off x="179512" y="1052736"/>
            <a:ext cx="288032" cy="936104"/>
          </a:xfrm>
          <a:prstGeom prst="leftBrac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右矢印 18"/>
          <p:cNvSpPr/>
          <p:nvPr/>
        </p:nvSpPr>
        <p:spPr>
          <a:xfrm>
            <a:off x="611560" y="2492896"/>
            <a:ext cx="360040" cy="43204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803594" y="2852936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2">
                    <a:lumMod val="75000"/>
                  </a:schemeClr>
                </a:solidFill>
              </a:rPr>
              <a:t>initial</a:t>
            </a:r>
            <a:endParaRPr kumimoji="1" lang="ja-JP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23" name="直線コネクタ 22"/>
          <p:cNvCxnSpPr/>
          <p:nvPr/>
        </p:nvCxnSpPr>
        <p:spPr>
          <a:xfrm>
            <a:off x="2699792" y="2852936"/>
            <a:ext cx="1008112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4067944" y="2852936"/>
            <a:ext cx="1777668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4306600" y="2843644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5">
                    <a:lumMod val="50000"/>
                  </a:schemeClr>
                </a:solidFill>
              </a:rPr>
              <a:t>equilibrium</a:t>
            </a:r>
            <a:endParaRPr kumimoji="1" lang="ja-JP" alt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1/X \sim \Delta \eta&#10;\end{align*}&lt;/body&gt;&#10;  &lt;fcolor&gt;FF000000&lt;/fcolor&gt;&#10;  &lt;bcolor&gt;FFFFFFFF&lt;/bcolor&gt;&#10;  &lt;transparent&gt;True&lt;/transparent&gt;&#10;  &lt;resolution&gt;1800&lt;/resolution&gt;&#10;  &lt;imageh&gt;250&lt;/imageh&gt;&#10;  &lt;imagew&gt;1117&lt;/imagew&gt;&#10;  &lt;scale&gt;50&lt;/scale&gt;&#10;  &lt;cursor&gt;36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723" y="6453779"/>
            <a:ext cx="1182157" cy="264583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9" name="グループ化 8"/>
          <p:cNvGrpSpPr/>
          <p:nvPr/>
        </p:nvGrpSpPr>
        <p:grpSpPr>
          <a:xfrm>
            <a:off x="4572000" y="3645024"/>
            <a:ext cx="4536505" cy="2923830"/>
            <a:chOff x="4572000" y="3645024"/>
            <a:chExt cx="4536505" cy="2923830"/>
          </a:xfrm>
        </p:grpSpPr>
        <p:pic>
          <p:nvPicPr>
            <p:cNvPr id="22" name="Picture 3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13"/>
            <a:stretch/>
          </p:blipFill>
          <p:spPr bwMode="auto">
            <a:xfrm>
              <a:off x="5462941" y="3645024"/>
              <a:ext cx="3645564" cy="29238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\langle \delta Q^2 \rangle ~ {\rm  at  LHC}&#10;\end{align*}&lt;/body&gt;&#10;  &lt;fcolor&gt;FF000000&lt;/fcolor&gt;&#10;  &lt;bcolor&gt;FFFFFFFF&lt;/bcolor&gt;&#10;  &lt;transparent&gt;True&lt;/transparent&gt;&#10;  &lt;resolution&gt;1800&lt;/resolution&gt;&#10;  &lt;imageh&gt;281&lt;/imageh&gt;&#10;  &lt;imagew&gt;1408&lt;/imagew&gt;&#10;  &lt;scale&gt;50&lt;/scale&gt;&#10;  &lt;cursor&gt;43&lt;/cursor&gt;&#10;&lt;/TeXTeX&gt;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6216" y="4365104"/>
              <a:ext cx="1983764" cy="395908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27" name="左右矢印 26"/>
            <p:cNvSpPr/>
            <p:nvPr/>
          </p:nvSpPr>
          <p:spPr>
            <a:xfrm>
              <a:off x="4572000" y="4581128"/>
              <a:ext cx="1152128" cy="864096"/>
            </a:xfrm>
            <a:prstGeom prst="leftRightArrow">
              <a:avLst>
                <a:gd name="adj1" fmla="val 50000"/>
                <a:gd name="adj2" fmla="val 42381"/>
              </a:avLst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8" name="角丸四角形吹き出し 27"/>
          <p:cNvSpPr/>
          <p:nvPr/>
        </p:nvSpPr>
        <p:spPr>
          <a:xfrm>
            <a:off x="1331640" y="3356992"/>
            <a:ext cx="1512168" cy="504056"/>
          </a:xfrm>
          <a:prstGeom prst="wedgeRoundRectCallout">
            <a:avLst>
              <a:gd name="adj1" fmla="val -69692"/>
              <a:gd name="adj2" fmla="val -18771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>
                <a:solidFill>
                  <a:schemeClr val="accent5">
                    <a:lumMod val="50000"/>
                  </a:schemeClr>
                </a:solidFill>
              </a:rPr>
              <a:t>equilibrium</a:t>
            </a:r>
            <a:endParaRPr kumimoji="1" lang="ja-JP" altLang="en-US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9" name="角丸四角形吹き出し 28"/>
          <p:cNvSpPr/>
          <p:nvPr/>
        </p:nvSpPr>
        <p:spPr>
          <a:xfrm>
            <a:off x="3158819" y="5805264"/>
            <a:ext cx="932694" cy="432048"/>
          </a:xfrm>
          <a:prstGeom prst="wedgeRoundRectCallout">
            <a:avLst>
              <a:gd name="adj1" fmla="val 118113"/>
              <a:gd name="adj2" fmla="val 32023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>
                <a:solidFill>
                  <a:schemeClr val="accent2">
                    <a:lumMod val="50000"/>
                  </a:schemeClr>
                </a:solidFill>
              </a:rPr>
              <a:t>initial</a:t>
            </a:r>
            <a:endParaRPr kumimoji="1" lang="ja-JP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156176" y="219998"/>
            <a:ext cx="2886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0070C0"/>
                </a:solidFill>
              </a:rPr>
              <a:t>Shuryak</a:t>
            </a:r>
            <a:r>
              <a:rPr kumimoji="1" lang="en-US" altLang="ja-JP" dirty="0" smtClean="0">
                <a:solidFill>
                  <a:srgbClr val="0070C0"/>
                </a:solidFill>
              </a:rPr>
              <a:t>, </a:t>
            </a:r>
            <a:r>
              <a:rPr kumimoji="1" lang="en-US" altLang="ja-JP" dirty="0" err="1" smtClean="0">
                <a:solidFill>
                  <a:srgbClr val="0070C0"/>
                </a:solidFill>
              </a:rPr>
              <a:t>Stephanov</a:t>
            </a:r>
            <a:r>
              <a:rPr kumimoji="1" lang="en-US" altLang="ja-JP" dirty="0" smtClean="0">
                <a:solidFill>
                  <a:srgbClr val="0070C0"/>
                </a:solidFill>
              </a:rPr>
              <a:t>, 2001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Q(\tau) = \int_0^{\Delta\eta} d\eta n(\eta,\tau)&#10;\end{align*}&lt;/body&gt;&#10;  &lt;fcolor&gt;FF000000&lt;/fcolor&gt;&#10;  &lt;bcolor&gt;FFFFFFFF&lt;/bcolor&gt;&#10;  &lt;transparent&gt;True&lt;/transparent&gt;&#10;  &lt;resolution&gt;1800&lt;/resolution&gt;&#10;  &lt;imageh&gt;631&lt;/imageh&gt;&#10;  &lt;imagew&gt;2385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349234"/>
            <a:ext cx="2720361" cy="719726"/>
          </a:xfrm>
          <a:prstGeom prst="rect">
            <a:avLst/>
          </a:prstGeom>
        </p:spPr>
      </p:pic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1-F_2(X)&#10;\end{align*}&lt;/body&gt;&#10;  &lt;fcolor&gt;FF000000&lt;/fcolor&gt;&#10;  &lt;bcolor&gt;FFFFFFFF&lt;/bcolor&gt;&#10;  &lt;transparent&gt;True&lt;/transparent&gt;&#10;  &lt;resolution&gt;1800&lt;/resolution&gt;&#10;  &lt;imageh&gt;249&lt;/imageh&gt;&#10;  &lt;imagew&gt;1073&lt;/imagew&gt;&#10;  &lt;scale&gt;50&lt;/scale&gt;&#10;  &lt;cursor&gt;18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2505" y="4653541"/>
            <a:ext cx="1135591" cy="26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4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2962671" cy="584775"/>
          </a:xfrm>
        </p:spPr>
        <p:txBody>
          <a:bodyPr/>
          <a:lstStyle/>
          <a:p>
            <a:r>
              <a:rPr kumimoji="1" lang="en-US" altLang="ja-JP" dirty="0" smtClean="0"/>
              <a:t> Thee “</a:t>
            </a:r>
            <a:r>
              <a:rPr kumimoji="1" lang="en-US" altLang="ja-JP" dirty="0" smtClean="0">
                <a:solidFill>
                  <a:srgbClr val="FF0000"/>
                </a:solidFill>
              </a:rPr>
              <a:t>NON</a:t>
            </a:r>
            <a:r>
              <a:rPr kumimoji="1" lang="en-US" altLang="ja-JP" dirty="0" smtClean="0"/>
              <a:t>”s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05275" y="2598003"/>
            <a:ext cx="342273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chemeClr val="tx2"/>
              </a:buClr>
              <a:buFont typeface="Wingdings" pitchFamily="2" charset="2"/>
              <a:buChar char="p"/>
            </a:pPr>
            <a:r>
              <a:rPr kumimoji="1" lang="en-US" altLang="ja-JP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</a:t>
            </a:r>
            <a:r>
              <a:rPr kumimoji="1"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-Gaussian</a:t>
            </a: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endParaRPr kumimoji="1" lang="en-US" altLang="ja-JP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27584" y="1052736"/>
            <a:ext cx="7141699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ja-JP" altLang="en-US" sz="2800" dirty="0" smtClean="0"/>
              <a:t>重イオン衝突での高次ゆらぎの観測・解析は、</a:t>
            </a:r>
            <a:endParaRPr kumimoji="1" lang="en-US" altLang="ja-JP" sz="2800" dirty="0" smtClean="0"/>
          </a:p>
          <a:p>
            <a:pPr algn="ctr"/>
            <a:r>
              <a:rPr lang="ja-JP" altLang="en-US" sz="2800" dirty="0" smtClean="0"/>
              <a:t>物理学として</a:t>
            </a:r>
            <a:r>
              <a:rPr lang="ja-JP" altLang="en-US" sz="2800" b="1" dirty="0" smtClean="0"/>
              <a:t>相当に</a:t>
            </a:r>
            <a:r>
              <a:rPr lang="ja-JP" altLang="en-US" sz="2800" dirty="0" smtClean="0"/>
              <a:t>特殊な問題である。</a:t>
            </a:r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090833" y="2525995"/>
            <a:ext cx="41921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通常、高次ゆらぎは観測困難。</a:t>
            </a:r>
            <a:endParaRPr kumimoji="1" lang="en-US" altLang="ja-JP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ja-JP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適度に小さい系</a:t>
            </a:r>
            <a:endParaRPr kumimoji="1" lang="ja-JP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45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フリーフォーム 21"/>
          <p:cNvSpPr/>
          <p:nvPr/>
        </p:nvSpPr>
        <p:spPr>
          <a:xfrm>
            <a:off x="4847629" y="2240697"/>
            <a:ext cx="1764405" cy="880255"/>
          </a:xfrm>
          <a:custGeom>
            <a:avLst/>
            <a:gdLst>
              <a:gd name="connsiteX0" fmla="*/ 0 w 1764405"/>
              <a:gd name="connsiteY0" fmla="*/ 862889 h 891731"/>
              <a:gd name="connsiteX1" fmla="*/ 669701 w 1764405"/>
              <a:gd name="connsiteY1" fmla="*/ 785616 h 891731"/>
              <a:gd name="connsiteX2" fmla="*/ 850005 w 1764405"/>
              <a:gd name="connsiteY2" fmla="*/ 5 h 891731"/>
              <a:gd name="connsiteX3" fmla="*/ 1159098 w 1764405"/>
              <a:gd name="connsiteY3" fmla="*/ 772737 h 891731"/>
              <a:gd name="connsiteX4" fmla="*/ 1764405 w 1764405"/>
              <a:gd name="connsiteY4" fmla="*/ 875768 h 891731"/>
              <a:gd name="connsiteX0" fmla="*/ 0 w 1764405"/>
              <a:gd name="connsiteY0" fmla="*/ 862935 h 891184"/>
              <a:gd name="connsiteX1" fmla="*/ 643943 w 1764405"/>
              <a:gd name="connsiteY1" fmla="*/ 734146 h 891184"/>
              <a:gd name="connsiteX2" fmla="*/ 850005 w 1764405"/>
              <a:gd name="connsiteY2" fmla="*/ 51 h 891184"/>
              <a:gd name="connsiteX3" fmla="*/ 1159098 w 1764405"/>
              <a:gd name="connsiteY3" fmla="*/ 772783 h 891184"/>
              <a:gd name="connsiteX4" fmla="*/ 1764405 w 1764405"/>
              <a:gd name="connsiteY4" fmla="*/ 875814 h 891184"/>
              <a:gd name="connsiteX0" fmla="*/ 0 w 1764405"/>
              <a:gd name="connsiteY0" fmla="*/ 862935 h 891184"/>
              <a:gd name="connsiteX1" fmla="*/ 643943 w 1764405"/>
              <a:gd name="connsiteY1" fmla="*/ 734146 h 891184"/>
              <a:gd name="connsiteX2" fmla="*/ 850005 w 1764405"/>
              <a:gd name="connsiteY2" fmla="*/ 51 h 891184"/>
              <a:gd name="connsiteX3" fmla="*/ 1159098 w 1764405"/>
              <a:gd name="connsiteY3" fmla="*/ 772783 h 891184"/>
              <a:gd name="connsiteX4" fmla="*/ 1764405 w 1764405"/>
              <a:gd name="connsiteY4" fmla="*/ 875814 h 891184"/>
              <a:gd name="connsiteX0" fmla="*/ 0 w 1764405"/>
              <a:gd name="connsiteY0" fmla="*/ 862939 h 880255"/>
              <a:gd name="connsiteX1" fmla="*/ 643943 w 1764405"/>
              <a:gd name="connsiteY1" fmla="*/ 734150 h 880255"/>
              <a:gd name="connsiteX2" fmla="*/ 850005 w 1764405"/>
              <a:gd name="connsiteY2" fmla="*/ 55 h 880255"/>
              <a:gd name="connsiteX3" fmla="*/ 1210614 w 1764405"/>
              <a:gd name="connsiteY3" fmla="*/ 695514 h 880255"/>
              <a:gd name="connsiteX4" fmla="*/ 1764405 w 1764405"/>
              <a:gd name="connsiteY4" fmla="*/ 875818 h 880255"/>
              <a:gd name="connsiteX0" fmla="*/ 0 w 1764405"/>
              <a:gd name="connsiteY0" fmla="*/ 862939 h 880255"/>
              <a:gd name="connsiteX1" fmla="*/ 553791 w 1764405"/>
              <a:gd name="connsiteY1" fmla="*/ 734150 h 880255"/>
              <a:gd name="connsiteX2" fmla="*/ 850005 w 1764405"/>
              <a:gd name="connsiteY2" fmla="*/ 55 h 880255"/>
              <a:gd name="connsiteX3" fmla="*/ 1210614 w 1764405"/>
              <a:gd name="connsiteY3" fmla="*/ 695514 h 880255"/>
              <a:gd name="connsiteX4" fmla="*/ 1764405 w 1764405"/>
              <a:gd name="connsiteY4" fmla="*/ 875818 h 880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4405" h="880255">
                <a:moveTo>
                  <a:pt x="0" y="862939"/>
                </a:moveTo>
                <a:cubicBezTo>
                  <a:pt x="264017" y="896209"/>
                  <a:pt x="360608" y="877964"/>
                  <a:pt x="553791" y="734150"/>
                </a:cubicBezTo>
                <a:cubicBezTo>
                  <a:pt x="746974" y="590336"/>
                  <a:pt x="740535" y="6494"/>
                  <a:pt x="850005" y="55"/>
                </a:cubicBezTo>
                <a:cubicBezTo>
                  <a:pt x="959476" y="-6384"/>
                  <a:pt x="1058214" y="549554"/>
                  <a:pt x="1210614" y="695514"/>
                </a:cubicBezTo>
                <a:cubicBezTo>
                  <a:pt x="1363014" y="841474"/>
                  <a:pt x="1537951" y="897282"/>
                  <a:pt x="1764405" y="875818"/>
                </a:cubicBezTo>
              </a:path>
            </a:pathLst>
          </a:custGeom>
          <a:solidFill>
            <a:srgbClr val="F09494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2735044" cy="584775"/>
          </a:xfrm>
        </p:spPr>
        <p:txBody>
          <a:bodyPr/>
          <a:lstStyle/>
          <a:p>
            <a:r>
              <a:rPr kumimoji="1" lang="en-US" altLang="ja-JP" dirty="0" smtClean="0"/>
              <a:t> Fluctuations  </a:t>
            </a:r>
            <a:endParaRPr kumimoji="1" lang="ja-JP" altLang="en-US" dirty="0"/>
          </a:p>
        </p:txBody>
      </p:sp>
      <p:sp>
        <p:nvSpPr>
          <p:cNvPr id="14" name="正方形/長方形 13"/>
          <p:cNvSpPr/>
          <p:nvPr/>
        </p:nvSpPr>
        <p:spPr>
          <a:xfrm>
            <a:off x="1763688" y="1585189"/>
            <a:ext cx="2138046" cy="1696833"/>
          </a:xfrm>
          <a:prstGeom prst="rect">
            <a:avLst/>
          </a:prstGeom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cxnSp>
        <p:nvCxnSpPr>
          <p:cNvPr id="16" name="直線矢印コネクタ 15"/>
          <p:cNvCxnSpPr/>
          <p:nvPr/>
        </p:nvCxnSpPr>
        <p:spPr>
          <a:xfrm flipV="1">
            <a:off x="4714525" y="1769855"/>
            <a:ext cx="0" cy="15121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4786594" y="1585189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P(N)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cxnSp>
        <p:nvCxnSpPr>
          <p:cNvPr id="19" name="直線矢印コネクタ 18"/>
          <p:cNvCxnSpPr/>
          <p:nvPr/>
        </p:nvCxnSpPr>
        <p:spPr>
          <a:xfrm>
            <a:off x="4593562" y="3111479"/>
            <a:ext cx="220900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 flipV="1">
            <a:off x="5698065" y="1954521"/>
            <a:ext cx="0" cy="115695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正方形/長方形 37"/>
          <p:cNvSpPr/>
          <p:nvPr/>
        </p:nvSpPr>
        <p:spPr>
          <a:xfrm>
            <a:off x="2460452" y="2110441"/>
            <a:ext cx="798472" cy="7130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3252540" y="249615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BBE0E3">
                    <a:lumMod val="25000"/>
                  </a:srgbClr>
                </a:solidFill>
              </a:rPr>
              <a:t>V</a:t>
            </a:r>
            <a:endParaRPr lang="ja-JP" altLang="en-US" sz="2400" dirty="0">
              <a:solidFill>
                <a:srgbClr val="BBE0E3">
                  <a:lumMod val="25000"/>
                </a:srgbClr>
              </a:solidFill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2676476" y="2217766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N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6540780" y="263756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N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cxnSp>
        <p:nvCxnSpPr>
          <p:cNvPr id="33" name="直線矢印コネクタ 32"/>
          <p:cNvCxnSpPr/>
          <p:nvPr/>
        </p:nvCxnSpPr>
        <p:spPr>
          <a:xfrm>
            <a:off x="5407403" y="2674628"/>
            <a:ext cx="619125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\sigma&#10;\end{align*}&lt;/body&gt;&#10;  &lt;fcolor&gt;FF000000&lt;/fcolor&gt;&#10;  &lt;bcolor&gt;FFFFFFFF&lt;/bcolor&gt;&#10;  &lt;transparent&gt;True&lt;/transparent&gt;&#10;  &lt;resolution&gt;1800&lt;/resolution&gt;&#10;  &lt;imageh&gt;109&lt;/imageh&gt;&#10;  &lt;imagew&gt;131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550" y="2319391"/>
            <a:ext cx="221955" cy="184679"/>
          </a:xfrm>
          <a:prstGeom prst="rect">
            <a:avLst/>
          </a:prstGeom>
        </p:spPr>
      </p:pic>
      <p:sp>
        <p:nvSpPr>
          <p:cNvPr id="4" name="下矢印 3"/>
          <p:cNvSpPr/>
          <p:nvPr/>
        </p:nvSpPr>
        <p:spPr>
          <a:xfrm>
            <a:off x="4788023" y="3356992"/>
            <a:ext cx="941807" cy="5772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pic>
        <p:nvPicPr>
          <p:cNvPr id="45" name="TexTeXPicture" descr="&lt;?xml version=&quot;1.0&quot; encoding=&quot;utf-16&quot;?&gt;&#10;&lt;TeXTeX&gt;&#10;  &lt;preamble&gt;\documentclass{jarticle}&#10;\usepackage{amsmath}&#10;\pagestyle{empty}&lt;/preamble&gt;&#10;  &lt;body&gt;\begin{align*} &#10;S=\frac{ \langle \delta N^3 \rangle }{ \sigma^3 }&#10;\end{align*}&lt;/body&gt;&#10;  &lt;fcolor&gt;FF000000&lt;/fcolor&gt;&#10;  &lt;bcolor&gt;FFFFFFFF&lt;/bcolor&gt;&#10;  &lt;transparent&gt;True&lt;/transparent&gt;&#10;  &lt;resolution&gt;1800&lt;/resolution&gt;&#10;  &lt;imageh&gt;548&lt;/imageh&gt;&#10;  &lt;imagew&gt;1169&lt;/imagew&gt;&#10;  &lt;scale&gt;50&lt;/scale&gt;&#10;  &lt;cursor&gt;65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321" y="4817914"/>
            <a:ext cx="1653839" cy="775282"/>
          </a:xfrm>
          <a:prstGeom prst="rect">
            <a:avLst/>
          </a:prstGeom>
        </p:spPr>
      </p:pic>
      <p:sp>
        <p:nvSpPr>
          <p:cNvPr id="49" name="テキスト ボックス 48"/>
          <p:cNvSpPr txBox="1"/>
          <p:nvPr/>
        </p:nvSpPr>
        <p:spPr>
          <a:xfrm>
            <a:off x="907752" y="4979098"/>
            <a:ext cx="2020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altLang="ja-JP" sz="2400" dirty="0" err="1">
                <a:solidFill>
                  <a:srgbClr val="000000"/>
                </a:solidFill>
              </a:rPr>
              <a:t>Skewness</a:t>
            </a:r>
            <a:r>
              <a:rPr lang="en-US" altLang="ja-JP" sz="2400" dirty="0">
                <a:solidFill>
                  <a:srgbClr val="000000"/>
                </a:solidFill>
              </a:rPr>
              <a:t>:</a:t>
            </a:r>
            <a:endParaRPr lang="ja-JP" altLang="en-US" sz="2400" dirty="0">
              <a:solidFill>
                <a:srgbClr val="000000"/>
              </a:solidFill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899592" y="4068144"/>
            <a:ext cx="1809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altLang="ja-JP" sz="2400" dirty="0" smtClean="0">
                <a:solidFill>
                  <a:srgbClr val="000000"/>
                </a:solidFill>
              </a:rPr>
              <a:t>Variance:</a:t>
            </a:r>
            <a:endParaRPr lang="ja-JP" altLang="en-US" sz="2400" dirty="0">
              <a:solidFill>
                <a:srgbClr val="000000"/>
              </a:solidFill>
            </a:endParaRPr>
          </a:p>
        </p:txBody>
      </p:sp>
      <p:pic>
        <p:nvPicPr>
          <p:cNvPr id="5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2 \rangle&#10;=V\chi_2&#10;= \sigma^2&#10;\end{align*}&lt;/body&gt;&#10;  &lt;fcolor&gt;FF000000&lt;/fcolor&gt;&#10;  &lt;bcolor&gt;FFFFFFFF&lt;/bcolor&gt;&#10;  &lt;transparent&gt;True&lt;/transparent&gt;&#10;  &lt;resolution&gt;1800&lt;/resolution&gt;&#10;  &lt;imageh&gt;281&lt;/imageh&gt;&#10;  &lt;imagew&gt;1995&lt;/imagew&gt;&#10;  &lt;scale&gt;50&lt;/scale&gt;&#10;  &lt;cursor&gt;43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952" y="4134709"/>
            <a:ext cx="2822421" cy="397544"/>
          </a:xfrm>
          <a:prstGeom prst="rect">
            <a:avLst/>
          </a:prstGeom>
        </p:spPr>
      </p:pic>
      <p:pic>
        <p:nvPicPr>
          <p:cNvPr id="54" name="TexTeXPicture" descr="&lt;?xml version=&quot;1.0&quot; encoding=&quot;utf-16&quot;?&gt;&#10;&lt;TeXTeX&gt;&#10;  &lt;preamble&gt;\documentclass{jarticle}&#10;\usepackage{amsmath}&#10;\pagestyle{empty}&lt;/preamble&gt;&#10;  &lt;body&gt;\begin{align*} &#10;\delta N = N - \langle N \rangle&#10;\end{align*}&lt;/body&gt;&#10;  &lt;fcolor&gt;FF000000&lt;/fcolor&gt;&#10;  &lt;bcolor&gt;FFFFFFFF&lt;/bcolor&gt;&#10;  &lt;transparent&gt;True&lt;/transparent&gt;&#10;  &lt;resolution&gt;1800&lt;/resolution&gt;&#10;  &lt;imageh&gt;249&lt;/imageh&gt;&#10;  &lt;imagew&gt;1593&lt;/imagew&gt;&#10;  &lt;scale&gt;50&lt;/scale&gt;&#10;  &lt;cursor&gt;48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166" y="4066327"/>
            <a:ext cx="1914516" cy="299256"/>
          </a:xfrm>
          <a:prstGeom prst="rect">
            <a:avLst/>
          </a:prstGeom>
        </p:spPr>
      </p:pic>
      <p:sp>
        <p:nvSpPr>
          <p:cNvPr id="62" name="テキスト ボックス 61"/>
          <p:cNvSpPr txBox="1"/>
          <p:nvPr/>
        </p:nvSpPr>
        <p:spPr>
          <a:xfrm>
            <a:off x="921861" y="5851611"/>
            <a:ext cx="17283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altLang="ja-JP" sz="2400" dirty="0" smtClean="0">
                <a:solidFill>
                  <a:srgbClr val="000000"/>
                </a:solidFill>
              </a:rPr>
              <a:t>Kurtosis:</a:t>
            </a:r>
            <a:endParaRPr lang="ja-JP" altLang="en-US" sz="2400" dirty="0">
              <a:solidFill>
                <a:srgbClr val="000000"/>
              </a:solidFill>
            </a:endParaRPr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kappa &amp;amp;= \frac{ \langle \delta N^4 \rangle - 3\langle \delta N^2\rangle^2}{\chi_2\sigma^2} \end{align*}&lt;/body&gt;&#10;  &lt;fcolor&gt;FF000000&lt;/fcolor&gt;&#10;  &lt;bcolor&gt;FFFFFFFF&lt;/bcolor&gt;&#10;  &lt;transparent&gt;True&lt;/transparent&gt;&#10;  &lt;resolution&gt;1800&lt;/resolution&gt;&#10;  &lt;imageh&gt;598&lt;/imageh&gt;&#10;  &lt;imagew&gt;2339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112" y="5679324"/>
            <a:ext cx="3309095" cy="846020"/>
          </a:xfrm>
          <a:prstGeom prst="rect">
            <a:avLst/>
          </a:prstGeom>
        </p:spPr>
      </p:pic>
      <p:sp>
        <p:nvSpPr>
          <p:cNvPr id="65" name="左中かっこ 64"/>
          <p:cNvSpPr/>
          <p:nvPr/>
        </p:nvSpPr>
        <p:spPr>
          <a:xfrm>
            <a:off x="403696" y="4005064"/>
            <a:ext cx="423888" cy="259228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1537300" y="980728"/>
            <a:ext cx="5921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000000"/>
                </a:solidFill>
              </a:rPr>
              <a:t>Observables in equilibrium are fluctuating.</a:t>
            </a:r>
            <a:endParaRPr lang="ja-JP" alt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88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2962671" cy="584775"/>
          </a:xfrm>
        </p:spPr>
        <p:txBody>
          <a:bodyPr/>
          <a:lstStyle/>
          <a:p>
            <a:r>
              <a:rPr kumimoji="1" lang="en-US" altLang="ja-JP" dirty="0" smtClean="0"/>
              <a:t> Thee “</a:t>
            </a:r>
            <a:r>
              <a:rPr kumimoji="1" lang="en-US" altLang="ja-JP" dirty="0" smtClean="0">
                <a:solidFill>
                  <a:srgbClr val="FF0000"/>
                </a:solidFill>
              </a:rPr>
              <a:t>NON</a:t>
            </a:r>
            <a:r>
              <a:rPr kumimoji="1" lang="en-US" altLang="ja-JP" dirty="0" smtClean="0"/>
              <a:t>”s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05275" y="2598003"/>
            <a:ext cx="3422732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chemeClr val="tx2"/>
              </a:buClr>
              <a:buFont typeface="Wingdings" pitchFamily="2" charset="2"/>
              <a:buChar char="p"/>
            </a:pPr>
            <a:r>
              <a:rPr kumimoji="1" lang="en-US" altLang="ja-JP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</a:t>
            </a:r>
            <a:r>
              <a:rPr kumimoji="1"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-Gaussian</a:t>
            </a: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endParaRPr kumimoji="1" lang="en-US" altLang="ja-JP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endParaRPr kumimoji="1" lang="en-US" altLang="ja-JP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Clr>
                <a:schemeClr val="tx2"/>
              </a:buClr>
              <a:buFont typeface="Wingdings" pitchFamily="2" charset="2"/>
              <a:buChar char="p"/>
            </a:pPr>
            <a:r>
              <a:rPr kumimoji="1" lang="en-US" altLang="ja-JP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</a:t>
            </a:r>
            <a:r>
              <a:rPr kumimoji="1"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-critical</a:t>
            </a:r>
          </a:p>
          <a:p>
            <a:pPr>
              <a:buClr>
                <a:schemeClr val="tx2"/>
              </a:buClr>
            </a:pPr>
            <a:endParaRPr kumimoji="1" lang="en-US" altLang="ja-JP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27584" y="1052736"/>
            <a:ext cx="7141699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ja-JP" altLang="en-US" sz="2800" dirty="0" smtClean="0"/>
              <a:t>重イオン衝突での高次ゆらぎの観測・解析は、</a:t>
            </a:r>
            <a:endParaRPr kumimoji="1" lang="en-US" altLang="ja-JP" sz="2800" dirty="0" smtClean="0"/>
          </a:p>
          <a:p>
            <a:pPr algn="ctr"/>
            <a:r>
              <a:rPr lang="ja-JP" altLang="en-US" sz="2800" dirty="0" smtClean="0"/>
              <a:t>物理学として</a:t>
            </a:r>
            <a:r>
              <a:rPr lang="ja-JP" altLang="en-US" sz="2800" b="1" dirty="0" smtClean="0"/>
              <a:t>相当に</a:t>
            </a:r>
            <a:r>
              <a:rPr lang="ja-JP" altLang="en-US" sz="2800" dirty="0" smtClean="0"/>
              <a:t>特殊な問題である。</a:t>
            </a:r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090833" y="2525995"/>
            <a:ext cx="41921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通常、高次ゆらぎは観測困難。</a:t>
            </a:r>
            <a:endParaRPr kumimoji="1" lang="en-US" altLang="ja-JP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ja-JP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適度に小さい系</a:t>
            </a:r>
            <a:endParaRPr kumimoji="1" lang="ja-JP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586777" y="3711222"/>
            <a:ext cx="42146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観測</a:t>
            </a:r>
            <a:r>
              <a:rPr lang="ja-JP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されたゆらぎの値は、</a:t>
            </a:r>
            <a:endParaRPr lang="en-US" altLang="ja-JP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ja-JP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自由ガスとたかだか２倍のずれ</a:t>
            </a:r>
            <a:endParaRPr kumimoji="1" lang="ja-JP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79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2962671" cy="584775"/>
          </a:xfrm>
        </p:spPr>
        <p:txBody>
          <a:bodyPr/>
          <a:lstStyle/>
          <a:p>
            <a:r>
              <a:rPr kumimoji="1" lang="en-US" altLang="ja-JP" dirty="0" smtClean="0"/>
              <a:t> Thee “</a:t>
            </a:r>
            <a:r>
              <a:rPr kumimoji="1" lang="en-US" altLang="ja-JP" dirty="0" smtClean="0">
                <a:solidFill>
                  <a:srgbClr val="FF0000"/>
                </a:solidFill>
              </a:rPr>
              <a:t>NON</a:t>
            </a:r>
            <a:r>
              <a:rPr kumimoji="1" lang="en-US" altLang="ja-JP" dirty="0" smtClean="0"/>
              <a:t>”s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05275" y="2598003"/>
            <a:ext cx="378821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chemeClr val="tx2"/>
              </a:buClr>
              <a:buFont typeface="Wingdings" pitchFamily="2" charset="2"/>
              <a:buChar char="p"/>
            </a:pPr>
            <a:r>
              <a:rPr kumimoji="1" lang="en-US" altLang="ja-JP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</a:t>
            </a:r>
            <a:r>
              <a:rPr kumimoji="1"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-Gaussian</a:t>
            </a: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endParaRPr kumimoji="1" lang="en-US" altLang="ja-JP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endParaRPr kumimoji="1" lang="en-US" altLang="ja-JP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Clr>
                <a:schemeClr val="tx2"/>
              </a:buClr>
              <a:buFont typeface="Wingdings" pitchFamily="2" charset="2"/>
              <a:buChar char="p"/>
            </a:pPr>
            <a:r>
              <a:rPr kumimoji="1" lang="en-US" altLang="ja-JP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</a:t>
            </a:r>
            <a:r>
              <a:rPr kumimoji="1"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-critical</a:t>
            </a: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endParaRPr kumimoji="1" lang="en-US" altLang="ja-JP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endParaRPr kumimoji="1" lang="en-US" altLang="ja-JP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Clr>
                <a:schemeClr val="tx2"/>
              </a:buClr>
              <a:buFont typeface="Wingdings" pitchFamily="2" charset="2"/>
              <a:buChar char="p"/>
            </a:pPr>
            <a:r>
              <a:rPr lang="en-US" altLang="ja-JP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</a:t>
            </a:r>
            <a:r>
              <a:rPr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-equilibrium</a:t>
            </a:r>
            <a:endParaRPr lang="en-US" altLang="ja-JP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27584" y="1052736"/>
            <a:ext cx="7141699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ja-JP" altLang="en-US" sz="2800" dirty="0" smtClean="0"/>
              <a:t>重イオン衝突での高次ゆらぎの観測・解析は、</a:t>
            </a:r>
            <a:endParaRPr kumimoji="1" lang="en-US" altLang="ja-JP" sz="2800" dirty="0" smtClean="0"/>
          </a:p>
          <a:p>
            <a:pPr algn="ctr"/>
            <a:r>
              <a:rPr lang="ja-JP" altLang="en-US" sz="2800" dirty="0" smtClean="0"/>
              <a:t>物理学として</a:t>
            </a:r>
            <a:r>
              <a:rPr lang="ja-JP" altLang="en-US" sz="2800" b="1" dirty="0" smtClean="0"/>
              <a:t>相当に</a:t>
            </a:r>
            <a:r>
              <a:rPr lang="ja-JP" altLang="en-US" sz="2800" dirty="0" smtClean="0"/>
              <a:t>特殊な問題である。</a:t>
            </a:r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090833" y="2525995"/>
            <a:ext cx="41921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通常、高次ゆらぎは観測困難。</a:t>
            </a:r>
            <a:endParaRPr kumimoji="1" lang="en-US" altLang="ja-JP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ja-JP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適度に小さい系</a:t>
            </a:r>
            <a:endParaRPr kumimoji="1" lang="ja-JP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450873" y="4974267"/>
            <a:ext cx="34660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平衡に至る非定常過程を</a:t>
            </a:r>
            <a:endParaRPr kumimoji="1" lang="en-US" altLang="ja-JP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ja-JP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記述する必要性。</a:t>
            </a:r>
            <a:endParaRPr kumimoji="1" lang="ja-JP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586777" y="3711222"/>
            <a:ext cx="42146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観測</a:t>
            </a:r>
            <a:r>
              <a:rPr lang="ja-JP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されたゆらぎの値は、</a:t>
            </a:r>
            <a:endParaRPr lang="en-US" altLang="ja-JP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ja-JP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自由ガスとたかだか２倍のずれ</a:t>
            </a:r>
            <a:endParaRPr kumimoji="1" lang="ja-JP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68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角丸四角形 50"/>
          <p:cNvSpPr/>
          <p:nvPr/>
        </p:nvSpPr>
        <p:spPr>
          <a:xfrm>
            <a:off x="7236296" y="1442393"/>
            <a:ext cx="1800200" cy="119451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218095" cy="584775"/>
          </a:xfrm>
        </p:spPr>
        <p:txBody>
          <a:bodyPr/>
          <a:lstStyle/>
          <a:p>
            <a:r>
              <a:rPr kumimoji="1" lang="en-US" altLang="ja-JP" dirty="0" smtClean="0"/>
              <a:t> Diffusion Master Equation  </a:t>
            </a:r>
            <a:endParaRPr kumimoji="1" lang="ja-JP" altLang="en-US" dirty="0"/>
          </a:p>
        </p:txBody>
      </p:sp>
      <p:cxnSp>
        <p:nvCxnSpPr>
          <p:cNvPr id="4" name="直線矢印コネクタ 3"/>
          <p:cNvCxnSpPr/>
          <p:nvPr/>
        </p:nvCxnSpPr>
        <p:spPr>
          <a:xfrm>
            <a:off x="251520" y="2348880"/>
            <a:ext cx="655272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539552" y="1817064"/>
            <a:ext cx="0" cy="53181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1403648" y="1839009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2267744" y="1839009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3131840" y="1839009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 flipH="1">
            <a:off x="3995936" y="1839009"/>
            <a:ext cx="947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4860032" y="1839009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5724128" y="1817064"/>
            <a:ext cx="0" cy="53181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251520" y="980728"/>
            <a:ext cx="5990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Divide spatial coordinate into discrete cells</a:t>
            </a:r>
            <a:endParaRPr kumimoji="1" lang="ja-JP" altLang="en-US" sz="2400" dirty="0"/>
          </a:p>
        </p:txBody>
      </p:sp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n_{x+1}&#10;\end{align*}&lt;/body&gt;&#10;  &lt;fcolor&gt;FF000000&lt;/fcolor&gt;&#10;  &lt;bcolor&gt;FFFFFFFF&lt;/bcolor&gt;&#10;  &lt;transparent&gt;True&lt;/transparent&gt;&#10;  &lt;resolution&gt;1800&lt;/resolution&gt;&#10;  &lt;imageh&gt;169&lt;/imageh&gt;&#10;  &lt;imagew&gt;491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269" y="1564114"/>
            <a:ext cx="591651" cy="203643"/>
          </a:xfrm>
          <a:prstGeom prst="rect">
            <a:avLst/>
          </a:prstGeom>
        </p:spPr>
      </p:pic>
      <p:pic>
        <p:nvPicPr>
          <p:cNvPr id="29" name="TexTeXPicture" descr="&lt;?xml version=&quot;1.0&quot; encoding=&quot;utf-16&quot;?&gt;&#10;&lt;TeXTeX&gt;&#10;  &lt;preamble&gt;\documentclass{jarticle}&#10;\usepackage{amsmath}&#10;\pagestyle{empty}&lt;/preamble&gt;&#10;  &lt;body&gt;\begin{align*} &#10;n_x&#10;\end{align*}&lt;/body&gt;&#10;  &lt;fcolor&gt;FF000000&lt;/fcolor&gt;&#10;  &lt;bcolor&gt;FFFFFFFF&lt;/bcolor&gt;&#10;  &lt;transparent&gt;True&lt;/transparent&gt;&#10;  &lt;resolution&gt;1800&lt;/resolution&gt;&#10;  &lt;imageh&gt;149&lt;/imageh&gt;&#10;  &lt;imagew&gt;245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585" y="1556792"/>
            <a:ext cx="295223" cy="179543"/>
          </a:xfrm>
          <a:prstGeom prst="rect">
            <a:avLst/>
          </a:prstGeom>
        </p:spPr>
      </p:pic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n_{x-1}&#10;\end{align*}&lt;/body&gt;&#10;  &lt;fcolor&gt;FF000000&lt;/fcolor&gt;&#10;  &lt;bcolor&gt;FFFFFFFF&lt;/bcolor&gt;&#10;  &lt;transparent&gt;True&lt;/transparent&gt;&#10;  &lt;resolution&gt;1800&lt;/resolution&gt;&#10;  &lt;imageh&gt;149&lt;/imageh&gt;&#10;  &lt;imagew&gt;494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556792"/>
            <a:ext cx="595266" cy="179543"/>
          </a:xfrm>
          <a:prstGeom prst="rect">
            <a:avLst/>
          </a:prstGeom>
        </p:spPr>
      </p:pic>
      <p:pic>
        <p:nvPicPr>
          <p:cNvPr id="33" name="TexTeXPicture" descr="&lt;?xml version=&quot;1.0&quot; encoding=&quot;utf-16&quot;?&gt;&#10;&lt;TeXTeX&gt;&#10;  &lt;preamble&gt;\documentclass{jarticle}&#10;\usepackage{amsmath}&#10;\pagestyle{empty}&lt;/preamble&gt;&#10;  &lt;body&gt;\begin{align*} &#10;n_{x+2}&#10;\end{align*}&lt;/body&gt;&#10;  &lt;fcolor&gt;FF000000&lt;/fcolor&gt;&#10;  &lt;bcolor&gt;FFFFFFFF&lt;/bcolor&gt;&#10;  &lt;transparent&gt;True&lt;/transparent&gt;&#10;  &lt;resolution&gt;1800&lt;/resolution&gt;&#10;  &lt;imageh&gt;169&lt;/imageh&gt;&#10;  &lt;imagew&gt;497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602642"/>
            <a:ext cx="598881" cy="203643"/>
          </a:xfrm>
          <a:prstGeom prst="rect">
            <a:avLst/>
          </a:prstGeom>
        </p:spPr>
      </p:pic>
      <p:sp>
        <p:nvSpPr>
          <p:cNvPr id="34" name="円/楕円 33"/>
          <p:cNvSpPr/>
          <p:nvPr/>
        </p:nvSpPr>
        <p:spPr>
          <a:xfrm>
            <a:off x="3554370" y="1988840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6" name="TexTeXPicture" descr="&lt;?xml version=&quot;1.0&quot; encoding=&quot;utf-16&quot;?&gt;&#10;&lt;TeXTeX&gt;&#10;  &lt;preamble&gt;\documentclass{jarticle}&#10;\usepackage{amsmath}&#10;\pagestyle{empty}&lt;/preamble&gt;&#10;  &lt;body&gt;\begin{align*} &#10;\cdots&#10;\end{align*}&lt;/body&gt;&#10;  &lt;fcolor&gt;FF000000&lt;/fcolor&gt;&#10;  &lt;bcolor&gt;FFFFFFFF&lt;/bcolor&gt;&#10;  &lt;transparent&gt;True&lt;/transparent&gt;&#10;  &lt;resolution&gt;1800&lt;/resolution&gt;&#10;  &lt;imageh&gt;26&lt;/imageh&gt;&#10;  &lt;imagew&gt;247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651" y="1705005"/>
            <a:ext cx="297633" cy="31330"/>
          </a:xfrm>
          <a:prstGeom prst="rect">
            <a:avLst/>
          </a:prstGeom>
        </p:spPr>
      </p:pic>
      <p:pic>
        <p:nvPicPr>
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\cdots&#10;\end{align*}&lt;/body&gt;&#10;  &lt;fcolor&gt;FF000000&lt;/fcolor&gt;&#10;  &lt;bcolor&gt;FFFFFFFF&lt;/bcolor&gt;&#10;  &lt;transparent&gt;True&lt;/transparent&gt;&#10;  &lt;resolution&gt;1800&lt;/resolution&gt;&#10;  &lt;imageh&gt;26&lt;/imageh&gt;&#10;  &lt;imagew&gt;247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58757"/>
            <a:ext cx="297633" cy="31330"/>
          </a:xfrm>
          <a:prstGeom prst="rect">
            <a:avLst/>
          </a:prstGeom>
        </p:spPr>
      </p:pic>
      <p:sp>
        <p:nvSpPr>
          <p:cNvPr id="38" name="円/楕円 37"/>
          <p:cNvSpPr/>
          <p:nvPr/>
        </p:nvSpPr>
        <p:spPr>
          <a:xfrm>
            <a:off x="3258551" y="1884810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4223392" y="2060848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2548585" y="1934376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899592" y="2001982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5940152" y="2033228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4973137" y="2044233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>
            <a:off x="5381246" y="1988840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/>
        </p:nvSpPr>
        <p:spPr>
          <a:xfrm>
            <a:off x="4522833" y="2001982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>
            <a:off x="1629297" y="2001982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4145549" y="1817064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/>
        </p:nvSpPr>
        <p:spPr>
          <a:xfrm>
            <a:off x="1926930" y="1826364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666735" y="1839009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3" name="TexTeXPicture" descr="&lt;?xml version=&quot;1.0&quot; encoding=&quot;utf-16&quot;?&gt;&#10;&lt;TeXTeX&gt;&#10;  &lt;preamble&gt;\documentclass{jarticle}&#10;\usepackage{amsmath}&#10;\pagestyle{empty}&lt;/preamble&gt;&#10;  &lt;body&gt;\begin{align*} &#10;x&#10;\end{align*}&lt;/body&gt;&#10;  &lt;fcolor&gt;FF000000&lt;/fcolor&gt;&#10;  &lt;bcolor&gt;FFFFFFFF&lt;/bcolor&gt;&#10;  &lt;transparent&gt;True&lt;/transparent&gt;&#10;  &lt;resolution&gt;1800&lt;/resolution&gt;&#10;  &lt;imageh&gt;112&lt;/imageh&gt;&#10;  &lt;imagew&gt;124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513" y="2569432"/>
            <a:ext cx="149419" cy="134959"/>
          </a:xfrm>
          <a:prstGeom prst="rect">
            <a:avLst/>
          </a:prstGeom>
        </p:spPr>
      </p:pic>
      <p:sp>
        <p:nvSpPr>
          <p:cNvPr id="54" name="右カーブ矢印 53"/>
          <p:cNvSpPr/>
          <p:nvPr/>
        </p:nvSpPr>
        <p:spPr>
          <a:xfrm rot="16200000">
            <a:off x="3830100" y="2109143"/>
            <a:ext cx="333566" cy="669023"/>
          </a:xfrm>
          <a:prstGeom prst="curv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5" name="右カーブ矢印 54"/>
          <p:cNvSpPr/>
          <p:nvPr/>
        </p:nvSpPr>
        <p:spPr>
          <a:xfrm rot="5400000" flipH="1">
            <a:off x="3156461" y="2108236"/>
            <a:ext cx="333566" cy="670840"/>
          </a:xfrm>
          <a:prstGeom prst="curv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63" name="TexTeXPicture" descr="&lt;?xml version=&quot;1.0&quot; encoding=&quot;utf-16&quot;?&gt;&#10;&lt;TeXTeX&gt;&#10;  &lt;preamble&gt;\documentclass{jarticle}&#10;\usepackage{amsmath}&#10;\pagestyle{empty}&lt;/preamble&gt;&#10;  &lt;body&gt;\begin{align*} &#10;P(\bf{n})&#10;\end{align*}&lt;/body&gt;&#10;  &lt;fcolor&gt;FF000000&lt;/fcolor&gt;&#10;  &lt;bcolor&gt;FFFFFFFF&lt;/bcolor&gt;&#10;  &lt;transparent&gt;True&lt;/transparent&gt;&#10;  &lt;resolution&gt;1800&lt;/resolution&gt;&#10;  &lt;imageh&gt;249&lt;/imageh&gt;&#10;  &lt;imagew&gt;513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332" y="2160799"/>
            <a:ext cx="747036" cy="362596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7301980" y="1556792"/>
            <a:ext cx="1590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probability</a:t>
            </a:r>
            <a:endParaRPr kumimoji="1" lang="ja-JP" altLang="en-US" sz="2400" dirty="0"/>
          </a:p>
        </p:txBody>
      </p:sp>
      <p:sp>
        <p:nvSpPr>
          <p:cNvPr id="10" name="右矢印 9"/>
          <p:cNvSpPr/>
          <p:nvPr/>
        </p:nvSpPr>
        <p:spPr>
          <a:xfrm>
            <a:off x="6804248" y="1674421"/>
            <a:ext cx="432048" cy="602451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/>
          <p:cNvSpPr/>
          <p:nvPr/>
        </p:nvSpPr>
        <p:spPr>
          <a:xfrm>
            <a:off x="4847828" y="2362200"/>
            <a:ext cx="876300" cy="165191"/>
          </a:xfrm>
          <a:custGeom>
            <a:avLst/>
            <a:gdLst>
              <a:gd name="connsiteX0" fmla="*/ 0 w 876300"/>
              <a:gd name="connsiteY0" fmla="*/ 0 h 165191"/>
              <a:gd name="connsiteX1" fmla="*/ 431800 w 876300"/>
              <a:gd name="connsiteY1" fmla="*/ 165100 h 165191"/>
              <a:gd name="connsiteX2" fmla="*/ 876300 w 876300"/>
              <a:gd name="connsiteY2" fmla="*/ 25400 h 165191"/>
              <a:gd name="connsiteX3" fmla="*/ 876300 w 876300"/>
              <a:gd name="connsiteY3" fmla="*/ 25400 h 16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6300" h="165191">
                <a:moveTo>
                  <a:pt x="0" y="0"/>
                </a:moveTo>
                <a:cubicBezTo>
                  <a:pt x="142875" y="80433"/>
                  <a:pt x="285750" y="160867"/>
                  <a:pt x="431800" y="165100"/>
                </a:cubicBezTo>
                <a:cubicBezTo>
                  <a:pt x="577850" y="169333"/>
                  <a:pt x="876300" y="25400"/>
                  <a:pt x="876300" y="25400"/>
                </a:cubicBezTo>
                <a:lnTo>
                  <a:pt x="876300" y="25400"/>
                </a:lnTo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a&#10;\end{align*}&lt;/body&gt;&#10;  &lt;fcolor&gt;FF000000&lt;/fcolor&gt;&#10;  &lt;bcolor&gt;FFFFFFFF&lt;/bcolor&gt;&#10;  &lt;transparent&gt;True&lt;/transparent&gt;&#10;  &lt;resolution&gt;1800&lt;/resolution&gt;&#10;  &lt;imageh&gt;112&lt;/imageh&gt;&#10;  &lt;imagew&gt;11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516" y="2564904"/>
            <a:ext cx="167551" cy="164612"/>
          </a:xfrm>
          <a:prstGeom prst="rect">
            <a:avLst/>
          </a:prstGeom>
        </p:spPr>
      </p:pic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\gamma&#10;\end{align*}&lt;/body&gt;&#10;  &lt;fcolor&gt;FF000000&lt;/fcolor&gt;&#10;  &lt;bcolor&gt;FFFFFFFF&lt;/bcolor&gt;&#10;  &lt;transparent&gt;True&lt;/transparent&gt;&#10;  &lt;resolution&gt;1800&lt;/resolution&gt;&#10;  &lt;imageh&gt;164&lt;/imageh&gt;&#10;  &lt;imagew&gt;131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868" y="2708919"/>
            <a:ext cx="230076" cy="288033"/>
          </a:xfrm>
          <a:prstGeom prst="rect">
            <a:avLst/>
          </a:prstGeom>
        </p:spPr>
      </p:pic>
      <p:pic>
        <p:nvPicPr>
          <p:cNvPr id="50" name="TexTeXPicture" descr="&lt;?xml version=&quot;1.0&quot; encoding=&quot;utf-16&quot;?&gt;&#10;&lt;TeXTeX&gt;&#10;  &lt;preamble&gt;\documentclass{jarticle}&#10;\usepackage{amsmath}&#10;\pagestyle{empty}&lt;/preamble&gt;&#10;  &lt;body&gt;\begin{align*} &#10;\gamma&#10;\end{align*}&lt;/body&gt;&#10;  &lt;fcolor&gt;FF000000&lt;/fcolor&gt;&#10;  &lt;bcolor&gt;FFFFFFFF&lt;/bcolor&gt;&#10;  &lt;transparent&gt;True&lt;/transparent&gt;&#10;  &lt;resolution&gt;1800&lt;/resolution&gt;&#10;  &lt;imageh&gt;164&lt;/imageh&gt;&#10;  &lt;imagew&gt;131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475" y="2708919"/>
            <a:ext cx="230076" cy="28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26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角丸四角形 50"/>
          <p:cNvSpPr/>
          <p:nvPr/>
        </p:nvSpPr>
        <p:spPr>
          <a:xfrm>
            <a:off x="7236296" y="1442393"/>
            <a:ext cx="1800200" cy="119451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角丸四角形 2"/>
          <p:cNvSpPr/>
          <p:nvPr/>
        </p:nvSpPr>
        <p:spPr>
          <a:xfrm>
            <a:off x="395536" y="3284984"/>
            <a:ext cx="8136904" cy="201622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218095" cy="584775"/>
          </a:xfrm>
        </p:spPr>
        <p:txBody>
          <a:bodyPr/>
          <a:lstStyle/>
          <a:p>
            <a:r>
              <a:rPr kumimoji="1" lang="en-US" altLang="ja-JP" dirty="0" smtClean="0"/>
              <a:t> Diffusion Master Equation  </a:t>
            </a:r>
            <a:endParaRPr kumimoji="1" lang="ja-JP" altLang="en-US" dirty="0"/>
          </a:p>
        </p:txBody>
      </p:sp>
      <p:cxnSp>
        <p:nvCxnSpPr>
          <p:cNvPr id="4" name="直線矢印コネクタ 3"/>
          <p:cNvCxnSpPr/>
          <p:nvPr/>
        </p:nvCxnSpPr>
        <p:spPr>
          <a:xfrm>
            <a:off x="251520" y="2348880"/>
            <a:ext cx="655272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539552" y="1817064"/>
            <a:ext cx="0" cy="53181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1403648" y="1839009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2267744" y="1839009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3131840" y="1839009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 flipH="1">
            <a:off x="3995936" y="1839009"/>
            <a:ext cx="947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4860032" y="1839009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5724128" y="1817064"/>
            <a:ext cx="0" cy="53181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251520" y="980728"/>
            <a:ext cx="5990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Divide spatial coordinate into discrete cells</a:t>
            </a:r>
            <a:endParaRPr kumimoji="1" lang="ja-JP" altLang="en-US" sz="2400" dirty="0"/>
          </a:p>
        </p:txBody>
      </p:sp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n_{x+1}&#10;\end{align*}&lt;/body&gt;&#10;  &lt;fcolor&gt;FF000000&lt;/fcolor&gt;&#10;  &lt;bcolor&gt;FFFFFFFF&lt;/bcolor&gt;&#10;  &lt;transparent&gt;True&lt;/transparent&gt;&#10;  &lt;resolution&gt;1800&lt;/resolution&gt;&#10;  &lt;imageh&gt;169&lt;/imageh&gt;&#10;  &lt;imagew&gt;491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269" y="1564114"/>
            <a:ext cx="591651" cy="203643"/>
          </a:xfrm>
          <a:prstGeom prst="rect">
            <a:avLst/>
          </a:prstGeom>
        </p:spPr>
      </p:pic>
      <p:pic>
        <p:nvPicPr>
          <p:cNvPr id="29" name="TexTeXPicture" descr="&lt;?xml version=&quot;1.0&quot; encoding=&quot;utf-16&quot;?&gt;&#10;&lt;TeXTeX&gt;&#10;  &lt;preamble&gt;\documentclass{jarticle}&#10;\usepackage{amsmath}&#10;\pagestyle{empty}&lt;/preamble&gt;&#10;  &lt;body&gt;\begin{align*} &#10;n_x&#10;\end{align*}&lt;/body&gt;&#10;  &lt;fcolor&gt;FF000000&lt;/fcolor&gt;&#10;  &lt;bcolor&gt;FFFFFFFF&lt;/bcolor&gt;&#10;  &lt;transparent&gt;True&lt;/transparent&gt;&#10;  &lt;resolution&gt;1800&lt;/resolution&gt;&#10;  &lt;imageh&gt;149&lt;/imageh&gt;&#10;  &lt;imagew&gt;245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585" y="1556792"/>
            <a:ext cx="295223" cy="179543"/>
          </a:xfrm>
          <a:prstGeom prst="rect">
            <a:avLst/>
          </a:prstGeom>
        </p:spPr>
      </p:pic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n_{x-1}&#10;\end{align*}&lt;/body&gt;&#10;  &lt;fcolor&gt;FF000000&lt;/fcolor&gt;&#10;  &lt;bcolor&gt;FFFFFFFF&lt;/bcolor&gt;&#10;  &lt;transparent&gt;True&lt;/transparent&gt;&#10;  &lt;resolution&gt;1800&lt;/resolution&gt;&#10;  &lt;imageh&gt;149&lt;/imageh&gt;&#10;  &lt;imagew&gt;494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556792"/>
            <a:ext cx="595266" cy="179543"/>
          </a:xfrm>
          <a:prstGeom prst="rect">
            <a:avLst/>
          </a:prstGeom>
        </p:spPr>
      </p:pic>
      <p:pic>
        <p:nvPicPr>
          <p:cNvPr id="33" name="TexTeXPicture" descr="&lt;?xml version=&quot;1.0&quot; encoding=&quot;utf-16&quot;?&gt;&#10;&lt;TeXTeX&gt;&#10;  &lt;preamble&gt;\documentclass{jarticle}&#10;\usepackage{amsmath}&#10;\pagestyle{empty}&lt;/preamble&gt;&#10;  &lt;body&gt;\begin{align*} &#10;n_{x+2}&#10;\end{align*}&lt;/body&gt;&#10;  &lt;fcolor&gt;FF000000&lt;/fcolor&gt;&#10;  &lt;bcolor&gt;FFFFFFFF&lt;/bcolor&gt;&#10;  &lt;transparent&gt;True&lt;/transparent&gt;&#10;  &lt;resolution&gt;1800&lt;/resolution&gt;&#10;  &lt;imageh&gt;169&lt;/imageh&gt;&#10;  &lt;imagew&gt;497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602642"/>
            <a:ext cx="598881" cy="203643"/>
          </a:xfrm>
          <a:prstGeom prst="rect">
            <a:avLst/>
          </a:prstGeom>
        </p:spPr>
      </p:pic>
      <p:sp>
        <p:nvSpPr>
          <p:cNvPr id="34" name="円/楕円 33"/>
          <p:cNvSpPr/>
          <p:nvPr/>
        </p:nvSpPr>
        <p:spPr>
          <a:xfrm>
            <a:off x="3554370" y="1988840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6" name="TexTeXPicture" descr="&lt;?xml version=&quot;1.0&quot; encoding=&quot;utf-16&quot;?&gt;&#10;&lt;TeXTeX&gt;&#10;  &lt;preamble&gt;\documentclass{jarticle}&#10;\usepackage{amsmath}&#10;\pagestyle{empty}&lt;/preamble&gt;&#10;  &lt;body&gt;\begin{align*} &#10;\cdots&#10;\end{align*}&lt;/body&gt;&#10;  &lt;fcolor&gt;FF000000&lt;/fcolor&gt;&#10;  &lt;bcolor&gt;FFFFFFFF&lt;/bcolor&gt;&#10;  &lt;transparent&gt;True&lt;/transparent&gt;&#10;  &lt;resolution&gt;1800&lt;/resolution&gt;&#10;  &lt;imageh&gt;26&lt;/imageh&gt;&#10;  &lt;imagew&gt;247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651" y="1705005"/>
            <a:ext cx="297633" cy="31330"/>
          </a:xfrm>
          <a:prstGeom prst="rect">
            <a:avLst/>
          </a:prstGeom>
        </p:spPr>
      </p:pic>
      <p:pic>
        <p:nvPicPr>
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\cdots&#10;\end{align*}&lt;/body&gt;&#10;  &lt;fcolor&gt;FF000000&lt;/fcolor&gt;&#10;  &lt;bcolor&gt;FFFFFFFF&lt;/bcolor&gt;&#10;  &lt;transparent&gt;True&lt;/transparent&gt;&#10;  &lt;resolution&gt;1800&lt;/resolution&gt;&#10;  &lt;imageh&gt;26&lt;/imageh&gt;&#10;  &lt;imagew&gt;247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58757"/>
            <a:ext cx="297633" cy="31330"/>
          </a:xfrm>
          <a:prstGeom prst="rect">
            <a:avLst/>
          </a:prstGeom>
        </p:spPr>
      </p:pic>
      <p:sp>
        <p:nvSpPr>
          <p:cNvPr id="38" name="円/楕円 37"/>
          <p:cNvSpPr/>
          <p:nvPr/>
        </p:nvSpPr>
        <p:spPr>
          <a:xfrm>
            <a:off x="3258551" y="1884810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4223392" y="2060848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2548585" y="1934376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899592" y="2001982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5940152" y="2033228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4973137" y="2044233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>
            <a:off x="5381246" y="1988840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/>
        </p:nvSpPr>
        <p:spPr>
          <a:xfrm>
            <a:off x="4522833" y="2001982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>
            <a:off x="1629297" y="2001982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4145549" y="1817064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/>
        </p:nvSpPr>
        <p:spPr>
          <a:xfrm>
            <a:off x="1926930" y="1826364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666735" y="1839009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3" name="TexTeXPicture" descr="&lt;?xml version=&quot;1.0&quot; encoding=&quot;utf-16&quot;?&gt;&#10;&lt;TeXTeX&gt;&#10;  &lt;preamble&gt;\documentclass{jarticle}&#10;\usepackage{amsmath}&#10;\pagestyle{empty}&lt;/preamble&gt;&#10;  &lt;body&gt;\begin{align*} &#10;x&#10;\end{align*}&lt;/body&gt;&#10;  &lt;fcolor&gt;FF000000&lt;/fcolor&gt;&#10;  &lt;bcolor&gt;FFFFFFFF&lt;/bcolor&gt;&#10;  &lt;transparent&gt;True&lt;/transparent&gt;&#10;  &lt;resolution&gt;1800&lt;/resolution&gt;&#10;  &lt;imageh&gt;112&lt;/imageh&gt;&#10;  &lt;imagew&gt;124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513" y="2569432"/>
            <a:ext cx="149419" cy="134959"/>
          </a:xfrm>
          <a:prstGeom prst="rect">
            <a:avLst/>
          </a:prstGeom>
        </p:spPr>
      </p:pic>
      <p:sp>
        <p:nvSpPr>
          <p:cNvPr id="54" name="右カーブ矢印 53"/>
          <p:cNvSpPr/>
          <p:nvPr/>
        </p:nvSpPr>
        <p:spPr>
          <a:xfrm rot="16200000">
            <a:off x="3830100" y="2109143"/>
            <a:ext cx="333566" cy="669023"/>
          </a:xfrm>
          <a:prstGeom prst="curv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5" name="右カーブ矢印 54"/>
          <p:cNvSpPr/>
          <p:nvPr/>
        </p:nvSpPr>
        <p:spPr>
          <a:xfrm rot="5400000" flipH="1">
            <a:off x="3156461" y="2108236"/>
            <a:ext cx="333566" cy="670840"/>
          </a:xfrm>
          <a:prstGeom prst="curv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683568" y="3356992"/>
            <a:ext cx="3623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Master Equation for </a:t>
            </a:r>
            <a:r>
              <a:rPr lang="en-US" altLang="ja-JP" sz="2400" i="1" dirty="0" smtClean="0"/>
              <a:t>P</a:t>
            </a:r>
            <a:r>
              <a:rPr lang="en-US" altLang="ja-JP" sz="2400" dirty="0" smtClean="0"/>
              <a:t>(</a:t>
            </a:r>
            <a:r>
              <a:rPr lang="en-US" altLang="ja-JP" sz="2400" i="1" dirty="0" smtClean="0"/>
              <a:t>n</a:t>
            </a:r>
            <a:r>
              <a:rPr lang="en-US" altLang="ja-JP" sz="2400" dirty="0" smtClean="0"/>
              <a:t>)</a:t>
            </a:r>
            <a:endParaRPr kumimoji="1" lang="ja-JP" altLang="en-US" sz="2400" dirty="0"/>
          </a:p>
        </p:txBody>
      </p:sp>
      <p:pic>
        <p:nvPicPr>
          <p:cNvPr id="63" name="TexTeXPicture" descr="&lt;?xml version=&quot;1.0&quot; encoding=&quot;utf-16&quot;?&gt;&#10;&lt;TeXTeX&gt;&#10;  &lt;preamble&gt;\documentclass{jarticle}&#10;\usepackage{amsmath}&#10;\pagestyle{empty}&lt;/preamble&gt;&#10;  &lt;body&gt;\begin{align*} &#10;P(\bf{n})&#10;\end{align*}&lt;/body&gt;&#10;  &lt;fcolor&gt;FF000000&lt;/fcolor&gt;&#10;  &lt;bcolor&gt;FFFFFFFF&lt;/bcolor&gt;&#10;  &lt;transparent&gt;True&lt;/transparent&gt;&#10;  &lt;resolution&gt;1800&lt;/resolution&gt;&#10;  &lt;imageh&gt;249&lt;/imageh&gt;&#10;  &lt;imagew&gt;513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332" y="2160799"/>
            <a:ext cx="747036" cy="362596"/>
          </a:xfrm>
          <a:prstGeom prst="rect">
            <a:avLst/>
          </a:prstGeom>
        </p:spPr>
      </p:pic>
      <p:sp>
        <p:nvSpPr>
          <p:cNvPr id="73" name="テキスト ボックス 72"/>
          <p:cNvSpPr txBox="1"/>
          <p:nvPr/>
        </p:nvSpPr>
        <p:spPr>
          <a:xfrm>
            <a:off x="5269041" y="4869160"/>
            <a:ext cx="2903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x-hat: lattice-QCD notation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301980" y="1556792"/>
            <a:ext cx="1590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probability</a:t>
            </a:r>
            <a:endParaRPr kumimoji="1" lang="ja-JP" altLang="en-US" sz="2400" dirty="0"/>
          </a:p>
        </p:txBody>
      </p:sp>
      <p:sp>
        <p:nvSpPr>
          <p:cNvPr id="10" name="右矢印 9"/>
          <p:cNvSpPr/>
          <p:nvPr/>
        </p:nvSpPr>
        <p:spPr>
          <a:xfrm>
            <a:off x="6804248" y="1674421"/>
            <a:ext cx="432048" cy="602451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288288" y="5487615"/>
            <a:ext cx="6202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Solve the DME </a:t>
            </a:r>
            <a:r>
              <a:rPr lang="en-US" altLang="ja-JP" sz="2400" b="1" dirty="0" smtClean="0"/>
              <a:t>exactly</a:t>
            </a:r>
            <a:r>
              <a:rPr kumimoji="1" lang="en-US" altLang="ja-JP" sz="2400" dirty="0" smtClean="0"/>
              <a:t>, </a:t>
            </a:r>
            <a:r>
              <a:rPr lang="en-US" altLang="ja-JP" sz="2400" dirty="0" smtClean="0"/>
              <a:t>and take </a:t>
            </a:r>
            <a:r>
              <a:rPr lang="en-US" altLang="ja-JP" sz="2400" i="1" dirty="0" smtClean="0"/>
              <a:t>a</a:t>
            </a:r>
            <a:r>
              <a:rPr lang="en-US" altLang="ja-JP" sz="2400" dirty="0" smtClean="0">
                <a:sym typeface="Wingdings" pitchFamily="2" charset="2"/>
              </a:rPr>
              <a:t>0 limit</a:t>
            </a:r>
            <a:endParaRPr kumimoji="1" lang="ja-JP" altLang="en-US" sz="2400" dirty="0"/>
          </a:p>
        </p:txBody>
      </p:sp>
      <p:sp>
        <p:nvSpPr>
          <p:cNvPr id="13" name="フリーフォーム 12"/>
          <p:cNvSpPr/>
          <p:nvPr/>
        </p:nvSpPr>
        <p:spPr>
          <a:xfrm>
            <a:off x="4847828" y="2362200"/>
            <a:ext cx="876300" cy="165191"/>
          </a:xfrm>
          <a:custGeom>
            <a:avLst/>
            <a:gdLst>
              <a:gd name="connsiteX0" fmla="*/ 0 w 876300"/>
              <a:gd name="connsiteY0" fmla="*/ 0 h 165191"/>
              <a:gd name="connsiteX1" fmla="*/ 431800 w 876300"/>
              <a:gd name="connsiteY1" fmla="*/ 165100 h 165191"/>
              <a:gd name="connsiteX2" fmla="*/ 876300 w 876300"/>
              <a:gd name="connsiteY2" fmla="*/ 25400 h 165191"/>
              <a:gd name="connsiteX3" fmla="*/ 876300 w 876300"/>
              <a:gd name="connsiteY3" fmla="*/ 25400 h 16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6300" h="165191">
                <a:moveTo>
                  <a:pt x="0" y="0"/>
                </a:moveTo>
                <a:cubicBezTo>
                  <a:pt x="142875" y="80433"/>
                  <a:pt x="285750" y="160867"/>
                  <a:pt x="431800" y="165100"/>
                </a:cubicBezTo>
                <a:cubicBezTo>
                  <a:pt x="577850" y="169333"/>
                  <a:pt x="876300" y="25400"/>
                  <a:pt x="876300" y="25400"/>
                </a:cubicBezTo>
                <a:lnTo>
                  <a:pt x="876300" y="25400"/>
                </a:lnTo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a&#10;\end{align*}&lt;/body&gt;&#10;  &lt;fcolor&gt;FF000000&lt;/fcolor&gt;&#10;  &lt;bcolor&gt;FFFFFFFF&lt;/bcolor&gt;&#10;  &lt;transparent&gt;True&lt;/transparent&gt;&#10;  &lt;resolution&gt;1800&lt;/resolution&gt;&#10;  &lt;imageh&gt;112&lt;/imageh&gt;&#10;  &lt;imagew&gt;11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516" y="2564904"/>
            <a:ext cx="167551" cy="164612"/>
          </a:xfrm>
          <a:prstGeom prst="rect">
            <a:avLst/>
          </a:prstGeom>
        </p:spPr>
      </p:pic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\gamma&#10;\end{align*}&lt;/body&gt;&#10;  &lt;fcolor&gt;FF000000&lt;/fcolor&gt;&#10;  &lt;bcolor&gt;FFFFFFFF&lt;/bcolor&gt;&#10;  &lt;transparent&gt;True&lt;/transparent&gt;&#10;  &lt;resolution&gt;1800&lt;/resolution&gt;&#10;  &lt;imageh&gt;164&lt;/imageh&gt;&#10;  &lt;imagew&gt;131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868" y="2708919"/>
            <a:ext cx="230076" cy="288033"/>
          </a:xfrm>
          <a:prstGeom prst="rect">
            <a:avLst/>
          </a:prstGeom>
        </p:spPr>
      </p:pic>
      <p:pic>
        <p:nvPicPr>
          <p:cNvPr id="50" name="TexTeXPicture" descr="&lt;?xml version=&quot;1.0&quot; encoding=&quot;utf-16&quot;?&gt;&#10;&lt;TeXTeX&gt;&#10;  &lt;preamble&gt;\documentclass{jarticle}&#10;\usepackage{amsmath}&#10;\pagestyle{empty}&lt;/preamble&gt;&#10;  &lt;body&gt;\begin{align*} &#10;\gamma&#10;\end{align*}&lt;/body&gt;&#10;  &lt;fcolor&gt;FF000000&lt;/fcolor&gt;&#10;  &lt;bcolor&gt;FFFFFFFF&lt;/bcolor&gt;&#10;  &lt;transparent&gt;True&lt;/transparent&gt;&#10;  &lt;resolution&gt;1800&lt;/resolution&gt;&#10;  &lt;imageh&gt;164&lt;/imageh&gt;&#10;  &lt;imagew&gt;131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475" y="2708919"/>
            <a:ext cx="230076" cy="288033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1331640" y="6093296"/>
            <a:ext cx="63195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No approx., ex. van </a:t>
            </a:r>
            <a:r>
              <a:rPr kumimoji="1" lang="en-US" altLang="ja-JP" sz="2000" dirty="0" err="1" smtClean="0"/>
              <a:t>Kampen’s</a:t>
            </a:r>
            <a:r>
              <a:rPr kumimoji="1" lang="en-US" altLang="ja-JP" sz="2000" dirty="0" smtClean="0"/>
              <a:t> system size expansion</a:t>
            </a:r>
            <a:endParaRPr kumimoji="1" lang="ja-JP" altLang="en-US" sz="2000" dirty="0"/>
          </a:p>
        </p:txBody>
      </p:sp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\frac{\partial}{\partial t}&#10;P({\bf n})&#10;= \gamma \sum_x  &amp;amp; &#10;[ (n_x+1) &#10;\left\{ P({\bf n}+\hat{x}-\widehat{x+1})&#10;+P({\bf n}+\hat{x}-\widehat{x-1})&#10;\right\} &#10;\\&#10;&amp;amp;-2 n_x P({\bf n})  ]&#10;\end{align*}&lt;/body&gt;&#10;  &lt;fcolor&gt;FF000000&lt;/fcolor&gt;&#10;  &lt;bcolor&gt;FFFFFFFF&lt;/bcolor&gt;&#10;  &lt;transparent&gt;True&lt;/transparent&gt;&#10;  &lt;resolution&gt;1800&lt;/resolution&gt;&#10;  &lt;imageh&gt;1081&lt;/imageh&gt;&#10;  &lt;imagew&gt;7044&lt;/imagew&gt;&#10;  &lt;scale&gt;50&lt;/scale&gt;&#10;  &lt;cursor&gt;63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10" y="4013134"/>
            <a:ext cx="7454898" cy="114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09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3602268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Solution of DME  </a:t>
            </a:r>
            <a:endParaRPr kumimoji="1" lang="ja-JP" altLang="en-US" dirty="0"/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partial_t \langle n_x(t) \rangle&#10;= \gamma a^2 \partial_x^2 \langle n_x(t) \rangle &#10;\end{align*}&lt;/body&gt;&#10;  &lt;fcolor&gt;FF000000&lt;/fcolor&gt;&#10;  &lt;bcolor&gt;FFFFFFFF&lt;/bcolor&gt;&#10;  &lt;transparent&gt;True&lt;/transparent&gt;&#10;  &lt;resolution&gt;1800&lt;/resolution&gt;&#10;  &lt;imageh&gt;282&lt;/imageh&gt;&#10;  &lt;imagew&gt;2663&lt;/imagew&gt;&#10;  &lt;scale&gt;50&lt;/scale&gt;&#10;  &lt;cursor&gt;6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087" y="2987071"/>
            <a:ext cx="3493257" cy="369921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2635441" y="3462099"/>
            <a:ext cx="5450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Appropriate continuum limit with </a:t>
            </a:r>
            <a:r>
              <a:rPr lang="en-US" altLang="ja-JP" sz="2400" dirty="0" smtClean="0">
                <a:latin typeface="Symbol" pitchFamily="18" charset="2"/>
              </a:rPr>
              <a:t>g</a:t>
            </a:r>
            <a:r>
              <a:rPr lang="en-US" altLang="ja-JP" sz="2400" i="1" dirty="0" smtClean="0"/>
              <a:t>a</a:t>
            </a:r>
            <a:r>
              <a:rPr lang="en-US" altLang="ja-JP" sz="2400" baseline="30000" dirty="0" smtClean="0"/>
              <a:t>2</a:t>
            </a:r>
            <a:r>
              <a:rPr lang="en-US" altLang="ja-JP" sz="2400" dirty="0" smtClean="0"/>
              <a:t>=</a:t>
            </a:r>
            <a:r>
              <a:rPr lang="en-US" altLang="ja-JP" sz="2400" i="1" dirty="0" smtClean="0"/>
              <a:t>D</a:t>
            </a:r>
            <a:endParaRPr kumimoji="1" lang="ja-JP" altLang="en-US" sz="2400" i="1" dirty="0"/>
          </a:p>
        </p:txBody>
      </p:sp>
      <p:sp>
        <p:nvSpPr>
          <p:cNvPr id="13" name="右矢印 12"/>
          <p:cNvSpPr/>
          <p:nvPr/>
        </p:nvSpPr>
        <p:spPr>
          <a:xfrm>
            <a:off x="2226977" y="2152476"/>
            <a:ext cx="389969" cy="4616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右矢印 13"/>
          <p:cNvSpPr/>
          <p:nvPr/>
        </p:nvSpPr>
        <p:spPr>
          <a:xfrm>
            <a:off x="2245472" y="3471391"/>
            <a:ext cx="389969" cy="4616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283968" y="1660738"/>
            <a:ext cx="7713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initial</a:t>
            </a:r>
            <a:endParaRPr kumimoji="1" lang="ja-JP" altLang="en-US" sz="2000" dirty="0"/>
          </a:p>
        </p:txBody>
      </p:sp>
      <p:sp>
        <p:nvSpPr>
          <p:cNvPr id="18" name="曲折矢印 17"/>
          <p:cNvSpPr/>
          <p:nvPr/>
        </p:nvSpPr>
        <p:spPr>
          <a:xfrm rot="16200000">
            <a:off x="3900636" y="1571733"/>
            <a:ext cx="296383" cy="39381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\langle \tilde{n}_k \rangle(t)&#10;= e^{-\omega_k t} \langle \tilde{n}_k \rangle_0&#10;\end{align*}&lt;/body&gt;&#10;  &lt;fcolor&gt;FF000000&lt;/fcolor&gt;&#10;  &lt;bcolor&gt;FFFFFFFF&lt;/bcolor&gt;&#10;  &lt;transparent&gt;True&lt;/transparent&gt;&#10;  &lt;resolution&gt;1800&lt;/resolution&gt;&#10;  &lt;imageh&gt;274&lt;/imageh&gt;&#10;  &lt;imagew&gt;2203&lt;/imagew&gt;&#10;  &lt;scale&gt;50&lt;/scale&gt;&#10;  &lt;cursor&gt;9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76" y="1135506"/>
            <a:ext cx="3387191" cy="421286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179512" y="1079158"/>
            <a:ext cx="663964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1st</a:t>
            </a:r>
            <a:endParaRPr kumimoji="1" lang="ja-JP" altLang="en-US" sz="2800" dirty="0"/>
          </a:p>
        </p:txBody>
      </p:sp>
      <p:sp>
        <p:nvSpPr>
          <p:cNvPr id="21" name="左中かっこ 20"/>
          <p:cNvSpPr/>
          <p:nvPr/>
        </p:nvSpPr>
        <p:spPr>
          <a:xfrm>
            <a:off x="1619672" y="2060848"/>
            <a:ext cx="360040" cy="187220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\omega_k \simeq \gamma a^2 k^2&#10;\end{align*}&lt;/body&gt;&#10;  &lt;fcolor&gt;FF000000&lt;/fcolor&gt;&#10;  &lt;bcolor&gt;FFFFFFFF&lt;/bcolor&gt;&#10;  &lt;transparent&gt;True&lt;/transparent&gt;&#10;  &lt;resolution&gt;1800&lt;/resolution&gt;&#10;  &lt;imageh&gt;273&lt;/imageh&gt;&#10;  &lt;imagew&gt;1219&lt;/imagew&gt;&#10;  &lt;scale&gt;50&lt;/scale&gt;&#10;  &lt;cursor&gt;3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312" y="1191973"/>
            <a:ext cx="1628992" cy="364819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2635441" y="2132856"/>
            <a:ext cx="58473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Deterministic part </a:t>
            </a:r>
            <a:r>
              <a:rPr lang="en-US" altLang="ja-JP" sz="2400" dirty="0" smtClean="0">
                <a:sym typeface="Wingdings" pitchFamily="2" charset="2"/>
              </a:rPr>
              <a:t></a:t>
            </a:r>
            <a:r>
              <a:rPr kumimoji="1" lang="en-US" altLang="ja-JP" sz="2400" dirty="0" smtClean="0"/>
              <a:t> diffusion equation</a:t>
            </a:r>
          </a:p>
          <a:p>
            <a:r>
              <a:rPr lang="en-US" altLang="ja-JP" sz="2400" dirty="0" smtClean="0"/>
              <a:t>at long wave length (1/a&lt;&lt;k)</a:t>
            </a:r>
            <a:endParaRPr kumimoji="1" lang="en-US" altLang="ja-JP" sz="2400" dirty="0" smtClean="0"/>
          </a:p>
        </p:txBody>
      </p:sp>
    </p:spTree>
    <p:extLst>
      <p:ext uri="{BB962C8B-B14F-4D97-AF65-F5344CB8AC3E}">
        <p14:creationId xmlns:p14="http://schemas.microsoft.com/office/powerpoint/2010/main" val="46152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3602268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Solution of DME  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635441" y="2132856"/>
            <a:ext cx="58473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Deterministic part </a:t>
            </a:r>
            <a:r>
              <a:rPr lang="en-US" altLang="ja-JP" sz="2400" dirty="0" smtClean="0">
                <a:sym typeface="Wingdings" pitchFamily="2" charset="2"/>
              </a:rPr>
              <a:t></a:t>
            </a:r>
            <a:r>
              <a:rPr kumimoji="1" lang="en-US" altLang="ja-JP" sz="2400" dirty="0" smtClean="0"/>
              <a:t> diffusion equation</a:t>
            </a:r>
          </a:p>
          <a:p>
            <a:r>
              <a:rPr lang="en-US" altLang="ja-JP" sz="2400" dirty="0" smtClean="0"/>
              <a:t>at long wave length (1/a&lt;&lt;k)</a:t>
            </a:r>
            <a:endParaRPr kumimoji="1" lang="en-US" altLang="ja-JP" sz="2400" dirty="0" smtClean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635441" y="3212976"/>
            <a:ext cx="5450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Appropriate continuum limit with </a:t>
            </a:r>
            <a:r>
              <a:rPr lang="en-US" altLang="ja-JP" sz="2400" dirty="0" smtClean="0">
                <a:latin typeface="Symbol" pitchFamily="18" charset="2"/>
              </a:rPr>
              <a:t>g</a:t>
            </a:r>
            <a:r>
              <a:rPr lang="en-US" altLang="ja-JP" sz="2400" i="1" dirty="0" smtClean="0"/>
              <a:t>a</a:t>
            </a:r>
            <a:r>
              <a:rPr lang="en-US" altLang="ja-JP" sz="2400" baseline="30000" dirty="0" smtClean="0"/>
              <a:t>2</a:t>
            </a:r>
            <a:r>
              <a:rPr lang="en-US" altLang="ja-JP" sz="2400" dirty="0" smtClean="0"/>
              <a:t>=</a:t>
            </a:r>
            <a:r>
              <a:rPr lang="en-US" altLang="ja-JP" sz="2400" i="1" dirty="0" smtClean="0"/>
              <a:t>D</a:t>
            </a:r>
            <a:endParaRPr kumimoji="1" lang="ja-JP" altLang="en-US" sz="2400" i="1" dirty="0"/>
          </a:p>
        </p:txBody>
      </p:sp>
      <p:sp>
        <p:nvSpPr>
          <p:cNvPr id="13" name="右矢印 12"/>
          <p:cNvSpPr/>
          <p:nvPr/>
        </p:nvSpPr>
        <p:spPr>
          <a:xfrm>
            <a:off x="2226977" y="2152476"/>
            <a:ext cx="389969" cy="4616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右矢印 13"/>
          <p:cNvSpPr/>
          <p:nvPr/>
        </p:nvSpPr>
        <p:spPr>
          <a:xfrm>
            <a:off x="2245472" y="3222268"/>
            <a:ext cx="389969" cy="4616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283968" y="1660738"/>
            <a:ext cx="7713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initial</a:t>
            </a:r>
            <a:endParaRPr kumimoji="1" lang="ja-JP" altLang="en-US" sz="2000" dirty="0"/>
          </a:p>
        </p:txBody>
      </p:sp>
      <p:sp>
        <p:nvSpPr>
          <p:cNvPr id="18" name="曲折矢印 17"/>
          <p:cNvSpPr/>
          <p:nvPr/>
        </p:nvSpPr>
        <p:spPr>
          <a:xfrm rot="16200000">
            <a:off x="3900636" y="1571733"/>
            <a:ext cx="296383" cy="39381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\langle \tilde{n}_k \rangle(t)&#10;= e^{-\omega_k t} \langle \tilde{n}_k \rangle_0&#10;\end{align*}&lt;/body&gt;&#10;  &lt;fcolor&gt;FF000000&lt;/fcolor&gt;&#10;  &lt;bcolor&gt;FFFFFFFF&lt;/bcolor&gt;&#10;  &lt;transparent&gt;True&lt;/transparent&gt;&#10;  &lt;resolution&gt;1800&lt;/resolution&gt;&#10;  &lt;imageh&gt;274&lt;/imageh&gt;&#10;  &lt;imagew&gt;2203&lt;/imagew&gt;&#10;  &lt;scale&gt;50&lt;/scale&gt;&#10;  &lt;cursor&gt;94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76" y="1135506"/>
            <a:ext cx="3387191" cy="421286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179512" y="1079158"/>
            <a:ext cx="663964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1st</a:t>
            </a:r>
            <a:endParaRPr kumimoji="1" lang="ja-JP" altLang="en-US" sz="2800" dirty="0"/>
          </a:p>
        </p:txBody>
      </p:sp>
      <p:sp>
        <p:nvSpPr>
          <p:cNvPr id="21" name="左中かっこ 20"/>
          <p:cNvSpPr/>
          <p:nvPr/>
        </p:nvSpPr>
        <p:spPr>
          <a:xfrm>
            <a:off x="1619672" y="2060848"/>
            <a:ext cx="360040" cy="172819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79512" y="4489956"/>
            <a:ext cx="785793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2nd</a:t>
            </a:r>
            <a:endParaRPr kumimoji="1" lang="ja-JP" altLang="en-US" sz="2800" dirty="0"/>
          </a:p>
        </p:txBody>
      </p:sp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\tilde{n}_{k_1} \delta \tilde{n}_{k_2} \rangle (t)&#10;=&amp;amp; \langle \tilde{n}_{k_1+k_2} \rangle_0 ( e^{-\omega_{k_1+k_2} t} - e^{-(\omega_{k_1}+ \omega_{k_2})t})&#10;\\&#10;&amp;amp;+ \langle \delta \tilde{n}_{k_1}\delta \tilde{n}_{k_2} \rangle_0 e^{-(\omega_{k_1}+ \omega_{k_2})t}&#10;\end{align*}&lt;/body&gt;&#10;  &lt;fcolor&gt;FF000000&lt;/fcolor&gt;&#10;  &lt;bcolor&gt;FFFFFFFF&lt;/bcolor&gt;&#10;  &lt;transparent&gt;True&lt;/transparent&gt;&#10;  &lt;resolution&gt;1800&lt;/resolution&gt;&#10;  &lt;imageh&gt;745&lt;/imageh&gt;&#10;  &lt;imagew&gt;5518&lt;/imagew&gt;&#10;  &lt;scale&gt;50&lt;/scale&gt;&#10;  &lt;cursor&gt;18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521547"/>
            <a:ext cx="7908058" cy="1067693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2555776" y="5982379"/>
            <a:ext cx="55202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Consistent with stochastic diffusion eq.</a:t>
            </a:r>
          </a:p>
          <a:p>
            <a:r>
              <a:rPr lang="en-US" altLang="ja-JP" sz="2400" dirty="0" smtClean="0"/>
              <a:t>(for sufficiently smooth initial condition)</a:t>
            </a:r>
            <a:endParaRPr kumimoji="1" lang="ja-JP" altLang="en-US" sz="2400" dirty="0"/>
          </a:p>
        </p:txBody>
      </p:sp>
      <p:sp>
        <p:nvSpPr>
          <p:cNvPr id="25" name="右矢印 24"/>
          <p:cNvSpPr/>
          <p:nvPr/>
        </p:nvSpPr>
        <p:spPr>
          <a:xfrm>
            <a:off x="2165807" y="6021288"/>
            <a:ext cx="389969" cy="4616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omega_k \simeq \gamma a^2 k^2&#10;\end{align*}&lt;/body&gt;&#10;  &lt;fcolor&gt;FF000000&lt;/fcolor&gt;&#10;  &lt;bcolor&gt;FFFFFFFF&lt;/bcolor&gt;&#10;  &lt;transparent&gt;True&lt;/transparent&gt;&#10;  &lt;resolution&gt;1800&lt;/resolution&gt;&#10;  &lt;imageh&gt;273&lt;/imageh&gt;&#10;  &lt;imagew&gt;1219&lt;/imagew&gt;&#10;  &lt;scale&gt;50&lt;/scale&gt;&#10;  &lt;cursor&gt;3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312" y="1191973"/>
            <a:ext cx="1628992" cy="36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8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角丸四角形 54"/>
          <p:cNvSpPr/>
          <p:nvPr/>
        </p:nvSpPr>
        <p:spPr>
          <a:xfrm>
            <a:off x="1159945" y="3645024"/>
            <a:ext cx="5926932" cy="111997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192173" cy="584775"/>
          </a:xfrm>
        </p:spPr>
        <p:txBody>
          <a:bodyPr/>
          <a:lstStyle/>
          <a:p>
            <a:r>
              <a:rPr kumimoji="1" lang="en-US" altLang="ja-JP" dirty="0" smtClean="0"/>
              <a:t> Net Charge Number  </a:t>
            </a:r>
            <a:endParaRPr kumimoji="1" lang="ja-JP" altLang="en-US" dirty="0"/>
          </a:p>
        </p:txBody>
      </p:sp>
      <p:cxnSp>
        <p:nvCxnSpPr>
          <p:cNvPr id="4" name="直線矢印コネクタ 3"/>
          <p:cNvCxnSpPr/>
          <p:nvPr/>
        </p:nvCxnSpPr>
        <p:spPr>
          <a:xfrm>
            <a:off x="808335" y="2780928"/>
            <a:ext cx="655272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1096367" y="2249112"/>
            <a:ext cx="0" cy="53181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1960463" y="2271057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2824559" y="2271057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3688655" y="2271057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 flipH="1">
            <a:off x="4552751" y="2271057"/>
            <a:ext cx="947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5416847" y="2271057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6280943" y="2249112"/>
            <a:ext cx="0" cy="53181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583386" y="1124744"/>
            <a:ext cx="6724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Prepare 2 species of (non-interacting) particles</a:t>
            </a:r>
            <a:endParaRPr kumimoji="1" lang="ja-JP" altLang="en-US" sz="2400" dirty="0"/>
          </a:p>
        </p:txBody>
      </p:sp>
      <p:sp>
        <p:nvSpPr>
          <p:cNvPr id="34" name="円/楕円 33"/>
          <p:cNvSpPr/>
          <p:nvPr/>
        </p:nvSpPr>
        <p:spPr>
          <a:xfrm>
            <a:off x="4111185" y="2492896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/>
        </p:nvSpPr>
        <p:spPr>
          <a:xfrm>
            <a:off x="3815366" y="2388866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6495705" y="2179926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3105400" y="2420888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1617812" y="2523718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6561807" y="2478008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5529952" y="2476281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>
            <a:off x="734826" y="2376580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/>
        </p:nvSpPr>
        <p:spPr>
          <a:xfrm>
            <a:off x="5079648" y="2434030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>
            <a:off x="2186112" y="2492896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4702364" y="2249112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/>
        </p:nvSpPr>
        <p:spPr>
          <a:xfrm>
            <a:off x="2314355" y="2162229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1223550" y="2271057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/>
          <p:cNvSpPr/>
          <p:nvPr/>
        </p:nvSpPr>
        <p:spPr>
          <a:xfrm>
            <a:off x="4213134" y="2227990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/>
        </p:nvSpPr>
        <p:spPr>
          <a:xfrm>
            <a:off x="3917315" y="2123960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34"/>
          <p:cNvSpPr/>
          <p:nvPr/>
        </p:nvSpPr>
        <p:spPr>
          <a:xfrm>
            <a:off x="3423349" y="2515020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35"/>
          <p:cNvSpPr/>
          <p:nvPr/>
        </p:nvSpPr>
        <p:spPr>
          <a:xfrm>
            <a:off x="3207349" y="2155982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/>
        </p:nvSpPr>
        <p:spPr>
          <a:xfrm>
            <a:off x="2889400" y="2210446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/>
        </p:nvSpPr>
        <p:spPr>
          <a:xfrm>
            <a:off x="6308627" y="2416394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/>
        </p:nvSpPr>
        <p:spPr>
          <a:xfrm>
            <a:off x="5855106" y="2461240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/>
        </p:nvSpPr>
        <p:spPr>
          <a:xfrm>
            <a:off x="5868965" y="2155982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円/楕円 56"/>
          <p:cNvSpPr/>
          <p:nvPr/>
        </p:nvSpPr>
        <p:spPr>
          <a:xfrm>
            <a:off x="6765292" y="2297098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/>
          <p:cNvSpPr/>
          <p:nvPr/>
        </p:nvSpPr>
        <p:spPr>
          <a:xfrm>
            <a:off x="2072061" y="2214848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58"/>
          <p:cNvSpPr/>
          <p:nvPr/>
        </p:nvSpPr>
        <p:spPr>
          <a:xfrm>
            <a:off x="4804313" y="2530602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/>
        </p:nvSpPr>
        <p:spPr>
          <a:xfrm>
            <a:off x="2477694" y="2465874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円/楕円 60"/>
          <p:cNvSpPr/>
          <p:nvPr/>
        </p:nvSpPr>
        <p:spPr>
          <a:xfrm>
            <a:off x="1325499" y="2487081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362482" y="5517232"/>
            <a:ext cx="2666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smtClean="0"/>
              <a:t>Let us investigate </a:t>
            </a:r>
            <a:endParaRPr kumimoji="1" lang="ja-JP" altLang="en-US" sz="2400" dirty="0"/>
          </a:p>
        </p:txBody>
      </p:sp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2 \rangle_c \end{align*}&lt;/body&gt;&#10;  &lt;fcolor&gt;FF000000&lt;/fcolor&gt;&#10;  &lt;bcolor&gt;FFFFFFFF&lt;/bcolor&gt;&#10;  &lt;transparent&gt;True&lt;/transparent&gt;&#10;  &lt;resolution&gt;1800&lt;/resolution&gt;&#10;  &lt;imageh&gt;281&lt;/imageh&gt;&#10;  &lt;imagew&gt;560&lt;/imagew&gt;&#10;  &lt;scale&gt;50&lt;/scale&gt;&#10;  &lt;cursor&gt;4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554" y="6048102"/>
            <a:ext cx="786482" cy="394646"/>
          </a:xfrm>
          <a:prstGeom prst="rect">
            <a:avLst/>
          </a:prstGeom>
        </p:spPr>
      </p:pic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4 \rangle_c&#10;\end{align*}&lt;/body&gt;&#10;  &lt;fcolor&gt;FF000000&lt;/fcolor&gt;&#10;  &lt;bcolor&gt;FFFFFFFF&lt;/bcolor&gt;&#10;  &lt;transparent&gt;True&lt;/transparent&gt;&#10;  &lt;resolution&gt;1800&lt;/resolution&gt;&#10;  &lt;imageh&gt;283&lt;/imageh&gt;&#10;  &lt;imagew&gt;560&lt;/imagew&gt;&#10;  &lt;scale&gt;50&lt;/scale&gt;&#10;  &lt;cursor&gt;1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184" y="6083151"/>
            <a:ext cx="786482" cy="397455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4229378" y="6063679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at </a:t>
            </a:r>
            <a:r>
              <a:rPr kumimoji="1" lang="en-US" altLang="ja-JP" sz="2400" dirty="0" err="1" smtClean="0"/>
              <a:t>freezeout</a:t>
            </a:r>
            <a:r>
              <a:rPr kumimoji="1" lang="en-US" altLang="ja-JP" sz="2400" dirty="0" smtClean="0"/>
              <a:t> time t</a:t>
            </a:r>
            <a:endParaRPr kumimoji="1" lang="ja-JP" altLang="en-US" sz="2400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bar Q(\tau) = \int_0^{\Delta\eta} d\eta \left(n_1(\eta,\tau)-n_2(\eta,\tau) \right)&#10;\end{align*}&lt;/body&gt;&#10;  &lt;fcolor&gt;FF000000&lt;/fcolor&gt;&#10;  &lt;bcolor&gt;FFFFFFFF&lt;/bcolor&gt;&#10;  &lt;transparent&gt;True&lt;/transparent&gt;&#10;  &lt;resolution&gt;1800&lt;/resolution&gt;&#10;  &lt;imageh&gt;631&lt;/imageh&gt;&#10;  &lt;imagew&gt;3871&lt;/imagew&gt;&#10;  &lt;scale&gt;50&lt;/scale&gt;&#10;  &lt;cursor&gt;9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766938"/>
            <a:ext cx="5436557" cy="886197"/>
          </a:xfrm>
          <a:prstGeom prst="rect">
            <a:avLst/>
          </a:prstGeom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eta&#10;\end{align*}&lt;/body&gt;&#10;  &lt;fcolor&gt;FF000000&lt;/fcolor&gt;&#10;  &lt;bcolor&gt;FFFFFFFF&lt;/bcolor&gt;&#10;  &lt;transparent&gt;True&lt;/transparent&gt;&#10;  &lt;resolution&gt;1800&lt;/resolution&gt;&#10;  &lt;imageh&gt;164&lt;/imageh&gt;&#10;  &lt;imagew&gt;117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328" y="3001480"/>
            <a:ext cx="140984" cy="197619"/>
          </a:xfrm>
          <a:prstGeom prst="rect">
            <a:avLst/>
          </a:prstGeom>
        </p:spPr>
      </p:pic>
      <p:sp>
        <p:nvSpPr>
          <p:cNvPr id="50" name="正方形/長方形 49"/>
          <p:cNvSpPr/>
          <p:nvPr/>
        </p:nvSpPr>
        <p:spPr>
          <a:xfrm>
            <a:off x="1964083" y="2101518"/>
            <a:ext cx="4316860" cy="679410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左中かっこ 53"/>
          <p:cNvSpPr/>
          <p:nvPr/>
        </p:nvSpPr>
        <p:spPr>
          <a:xfrm rot="5400000" flipH="1">
            <a:off x="3868911" y="1088977"/>
            <a:ext cx="499528" cy="4324533"/>
          </a:xfrm>
          <a:prstGeom prst="leftBrace">
            <a:avLst>
              <a:gd name="adj1" fmla="val 8333"/>
              <a:gd name="adj2" fmla="val 50145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159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/>
        </p:nvSpPr>
        <p:spPr>
          <a:xfrm>
            <a:off x="5220072" y="4503310"/>
            <a:ext cx="3816424" cy="86990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角丸四角形 2"/>
          <p:cNvSpPr/>
          <p:nvPr/>
        </p:nvSpPr>
        <p:spPr>
          <a:xfrm>
            <a:off x="1259632" y="4503310"/>
            <a:ext cx="3816424" cy="869906"/>
          </a:xfrm>
          <a:prstGeom prst="round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1547664" y="3356753"/>
            <a:ext cx="2088232" cy="4653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425157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Initial Condition at </a:t>
            </a:r>
            <a:r>
              <a:rPr lang="en-US" altLang="ja-JP" dirty="0" err="1"/>
              <a:t>H</a:t>
            </a:r>
            <a:r>
              <a:rPr lang="en-US" altLang="ja-JP" dirty="0" err="1" smtClean="0"/>
              <a:t>adronization</a:t>
            </a:r>
            <a:r>
              <a:rPr lang="en-US" altLang="ja-JP" dirty="0" smtClean="0"/>
              <a:t>  </a:t>
            </a:r>
            <a:endParaRPr kumimoji="1" lang="ja-JP" altLang="en-US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2 \rangle_c \end{align*}&lt;/body&gt;&#10;  &lt;fcolor&gt;FF000000&lt;/fcolor&gt;&#10;  &lt;bcolor&gt;FFFFFFFF&lt;/bcolor&gt;&#10;  &lt;transparent&gt;True&lt;/transparent&gt;&#10;  &lt;resolution&gt;1800&lt;/resolution&gt;&#10;  &lt;imageh&gt;281&lt;/imageh&gt;&#10;  &lt;imagew&gt;560&lt;/imagew&gt;&#10;  &lt;scale&gt;50&lt;/scale&gt;&#10;  &lt;cursor&gt;4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390091"/>
            <a:ext cx="786482" cy="394646"/>
          </a:xfrm>
          <a:prstGeom prst="rect">
            <a:avLst/>
          </a:prstGeom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4 \rangle_c&#10;\end{align*}&lt;/body&gt;&#10;  &lt;fcolor&gt;FF000000&lt;/fcolor&gt;&#10;  &lt;bcolor&gt;FFFFFFFF&lt;/bcolor&gt;&#10;  &lt;transparent&gt;True&lt;/transparent&gt;&#10;  &lt;resolution&gt;1800&lt;/resolution&gt;&#10;  &lt;imageh&gt;283&lt;/imageh&gt;&#10;  &lt;imagew&gt;560&lt;/imagew&gt;&#10;  &lt;scale&gt;50&lt;/scale&gt;&#10;  &lt;cursor&gt;1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390091"/>
            <a:ext cx="786482" cy="397455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2 Q_{\rm(tot)} \rangle_c&#10;\end{align*}&lt;/body&gt;&#10;  &lt;fcolor&gt;FF000000&lt;/fcolor&gt;&#10;  &lt;bcolor&gt;FFFFFFFF&lt;/bcolor&gt;&#10;  &lt;transparent&gt;True&lt;/transparent&gt;&#10;  &lt;resolution&gt;1800&lt;/resolution&gt;&#10;  &lt;imageh&gt;308&lt;/imageh&gt;&#10;  &lt;imagew&gt;1180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523" y="3356753"/>
            <a:ext cx="1657230" cy="4325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11" name="テキスト ボックス 10"/>
          <p:cNvSpPr txBox="1"/>
          <p:nvPr/>
        </p:nvSpPr>
        <p:spPr>
          <a:xfrm>
            <a:off x="826456" y="1229851"/>
            <a:ext cx="590578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Boost invariance / infinitely long system</a:t>
            </a: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endParaRPr kumimoji="1" lang="en-US" altLang="ja-JP" sz="2400" dirty="0" smtClean="0"/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Local equilibration / local correlation</a:t>
            </a: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endParaRPr kumimoji="1" lang="en-US" altLang="ja-JP" sz="2400" dirty="0" smtClean="0"/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Initial fluctuations</a:t>
            </a:r>
            <a:endParaRPr kumimoji="1" lang="ja-JP" altLang="en-US" sz="2400" dirty="0"/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\langle Q_{\rm(tot)}^2\rangle_c&#10;\end{align*}&lt;/body&gt;&#10;  &lt;fcolor&gt;FF000000&lt;/fcolor&gt;&#10;  &lt;bcolor&gt;FFFFFFFF&lt;/bcolor&gt;&#10;  &lt;transparent&gt;True&lt;/transparent&gt;&#10;  &lt;resolution&gt;1800&lt;/resolution&gt;&#10;  &lt;imageh&gt;331&lt;/imageh&gt;&#10;  &lt;imagew&gt;871&lt;/imagew&gt;&#10;  &lt;scale&gt;50&lt;/scale&gt;&#10;  &lt;cursor&gt;3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012" y="3357271"/>
            <a:ext cx="1223260" cy="46486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  <p:sp>
        <p:nvSpPr>
          <p:cNvPr id="13" name="テキスト ボックス 12"/>
          <p:cNvSpPr txBox="1"/>
          <p:nvPr/>
        </p:nvSpPr>
        <p:spPr>
          <a:xfrm>
            <a:off x="1396844" y="4503310"/>
            <a:ext cx="36792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>
                <a:solidFill>
                  <a:schemeClr val="tx2">
                    <a:lumMod val="50000"/>
                  </a:schemeClr>
                </a:solidFill>
              </a:rPr>
              <a:t>suppression owing to</a:t>
            </a:r>
          </a:p>
          <a:p>
            <a:pPr algn="ctr"/>
            <a:r>
              <a:rPr kumimoji="1" lang="en-US" altLang="ja-JP" sz="2400" dirty="0" smtClean="0">
                <a:solidFill>
                  <a:schemeClr val="tx2">
                    <a:lumMod val="50000"/>
                  </a:schemeClr>
                </a:solidFill>
              </a:rPr>
              <a:t>local charge conservation</a:t>
            </a:r>
            <a:endParaRPr kumimoji="1" lang="ja-JP" alt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339650" y="4503310"/>
            <a:ext cx="36968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strongly dependent on</a:t>
            </a:r>
          </a:p>
          <a:p>
            <a:r>
              <a:rPr kumimoji="1" lang="en-US" altLang="ja-JP" sz="2400" dirty="0" err="1" smtClean="0">
                <a:solidFill>
                  <a:schemeClr val="accent2">
                    <a:lumMod val="50000"/>
                  </a:schemeClr>
                </a:solidFill>
              </a:rPr>
              <a:t>hadronization</a:t>
            </a:r>
            <a:r>
              <a:rPr kumimoji="1"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 mechanism</a:t>
            </a:r>
            <a:endParaRPr kumimoji="1" lang="ja-JP" alt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下矢印 3"/>
          <p:cNvSpPr/>
          <p:nvPr/>
        </p:nvSpPr>
        <p:spPr>
          <a:xfrm flipV="1">
            <a:off x="2339752" y="3894147"/>
            <a:ext cx="581670" cy="5206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下矢印 16"/>
          <p:cNvSpPr/>
          <p:nvPr/>
        </p:nvSpPr>
        <p:spPr>
          <a:xfrm flipV="1">
            <a:off x="4067944" y="3894147"/>
            <a:ext cx="581670" cy="520605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下矢印 17"/>
          <p:cNvSpPr/>
          <p:nvPr/>
        </p:nvSpPr>
        <p:spPr>
          <a:xfrm flipV="1">
            <a:off x="6078562" y="3894147"/>
            <a:ext cx="581670" cy="520605"/>
          </a:xfrm>
          <a:prstGeom prst="down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左中かっこ 8"/>
          <p:cNvSpPr/>
          <p:nvPr/>
        </p:nvSpPr>
        <p:spPr>
          <a:xfrm>
            <a:off x="179512" y="1124745"/>
            <a:ext cx="430920" cy="4464496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51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角丸四角形 12"/>
          <p:cNvSpPr/>
          <p:nvPr/>
        </p:nvSpPr>
        <p:spPr>
          <a:xfrm>
            <a:off x="323528" y="980728"/>
            <a:ext cx="5904656" cy="108012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899372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i="1" dirty="0" smtClean="0">
                <a:latin typeface="Symbol" pitchFamily="18" charset="2"/>
              </a:rPr>
              <a:t>Dh</a:t>
            </a:r>
            <a:r>
              <a:rPr lang="en-US" altLang="ja-JP" dirty="0" smtClean="0"/>
              <a:t> Dependence at </a:t>
            </a:r>
            <a:r>
              <a:rPr lang="en-US" altLang="ja-JP" dirty="0" err="1" smtClean="0"/>
              <a:t>Freezeout</a:t>
            </a:r>
            <a:r>
              <a:rPr lang="en-US" altLang="ja-JP" dirty="0" smtClean="0"/>
              <a:t>  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67544" y="980728"/>
            <a:ext cx="2632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Initial fluctuations:</a:t>
            </a:r>
            <a:endParaRPr kumimoji="1" lang="ja-JP" altLang="en-US" sz="2400" dirty="0"/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2 \rangle_c &#10;=&#10;\langle \bar{Q}^4 \rangle_c &#10;=&#10;\langle \bar{Q}^2 Q_{\rm(tot)} \rangle_c &#10;=0&#10;\end{align*}&lt;/body&gt;&#10;  &lt;fcolor&gt;FF000000&lt;/fcolor&gt;&#10;  &lt;bcolor&gt;FFFFFFFF&lt;/bcolor&gt;&#10;  &lt;transparent&gt;True&lt;/transparent&gt;&#10;  &lt;resolution&gt;1800&lt;/resolution&gt;&#10;  &lt;imageh&gt;310&lt;/imageh&gt;&#10;  &lt;imagew&gt;3514&lt;/imagew&gt;&#10;  &lt;scale&gt;50&lt;/scale&gt;&#10;  &lt;cursor&gt;12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70" y="1484784"/>
            <a:ext cx="4935174" cy="43537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40793"/>
            <a:ext cx="6572250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c = &#10;\frac{\langle Q_{\rm(tot)}^2\rangle_c}&#10;{ \langle Q_{\rm(tot)} \rangle }&#10;\end{align*}&lt;/body&gt;&#10;  &lt;fcolor&gt;FF000000&lt;/fcolor&gt;&#10;  &lt;bcolor&gt;FFFFFFFF&lt;/bcolor&gt;&#10;  &lt;transparent&gt;True&lt;/transparent&gt;&#10;  &lt;resolution&gt;1800&lt;/resolution&gt;&#10;  &lt;imageh&gt;687&lt;/imageh&gt;&#10;  &lt;imagew&gt;1375&lt;/imagew&gt;&#10;  &lt;scale&gt;50&lt;/scale&gt;&#10;  &lt;cursor&gt;92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467725"/>
            <a:ext cx="1931094" cy="96484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8" name="テキスト ボックス 7"/>
          <p:cNvSpPr txBox="1"/>
          <p:nvPr/>
        </p:nvSpPr>
        <p:spPr>
          <a:xfrm>
            <a:off x="4401741" y="3356992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2060"/>
                </a:solidFill>
              </a:rPr>
              <a:t>2nd</a:t>
            </a:r>
            <a:endParaRPr kumimoji="1" lang="ja-JP" altLang="en-US" sz="2400" dirty="0">
              <a:solidFill>
                <a:srgbClr val="00206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059832" y="3979415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4th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4327263" y="4149080"/>
            <a:ext cx="720080" cy="3583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1/X \sim \Delta\eta&#10;\end{align*}&lt;/body&gt;&#10;  &lt;fcolor&gt;FF000000&lt;/fcolor&gt;&#10;  &lt;bcolor&gt;FFFFFFFF&lt;/bcolor&gt;&#10;  &lt;transparent&gt;True&lt;/transparent&gt;&#10;  &lt;resolution&gt;1800&lt;/resolution&gt;&#10;  &lt;imageh&gt;250&lt;/imageh&gt;&#10;  &lt;imagew&gt;1117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6438222"/>
            <a:ext cx="1656184" cy="37067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59684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3451586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&lt;</a:t>
            </a:r>
            <a:r>
              <a:rPr lang="en-US" altLang="ja-JP" i="1" dirty="0" smtClean="0">
                <a:latin typeface="Symbol" pitchFamily="18" charset="2"/>
              </a:rPr>
              <a:t>d</a:t>
            </a:r>
            <a:r>
              <a:rPr lang="en-US" altLang="ja-JP" i="1" dirty="0" smtClean="0"/>
              <a:t>N</a:t>
            </a:r>
            <a:r>
              <a:rPr lang="en-US" altLang="ja-JP" baseline="-25000" dirty="0" smtClean="0"/>
              <a:t>Q</a:t>
            </a:r>
            <a:r>
              <a:rPr lang="en-US" altLang="ja-JP" baseline="30000" dirty="0" smtClean="0"/>
              <a:t>4</a:t>
            </a:r>
            <a:r>
              <a:rPr lang="en-US" altLang="ja-JP" dirty="0" smtClean="0"/>
              <a:t>&gt; @ LHC  </a:t>
            </a:r>
            <a:endParaRPr kumimoji="1" lang="ja-JP" alt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92896"/>
            <a:ext cx="6120680" cy="4181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正方形/長方形 5"/>
          <p:cNvSpPr/>
          <p:nvPr/>
        </p:nvSpPr>
        <p:spPr>
          <a:xfrm rot="222982">
            <a:off x="3273611" y="4799737"/>
            <a:ext cx="2450636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2987824" y="4636515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2745904" y="4497884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/>
        </p:nvSpPr>
        <p:spPr>
          <a:xfrm>
            <a:off x="2532472" y="4335930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2301652" y="4127801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/>
        </p:nvSpPr>
        <p:spPr>
          <a:xfrm>
            <a:off x="1933021" y="3564437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/>
        </p:nvSpPr>
        <p:spPr>
          <a:xfrm>
            <a:off x="1740384" y="3198346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/>
        </p:nvSpPr>
        <p:spPr>
          <a:xfrm rot="20070266">
            <a:off x="1428326" y="2768518"/>
            <a:ext cx="198022" cy="36997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 rot="19106447">
            <a:off x="1849379" y="3595460"/>
            <a:ext cx="265061" cy="16687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2159732" y="3889239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2077631" y="3861048"/>
            <a:ext cx="297554" cy="2734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1843011" y="3284984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 rot="20304034">
            <a:off x="1630862" y="3017530"/>
            <a:ext cx="396044" cy="51301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/>
          <p:cNvSpPr/>
          <p:nvPr/>
        </p:nvSpPr>
        <p:spPr>
          <a:xfrm>
            <a:off x="1331640" y="2821439"/>
            <a:ext cx="1296144" cy="2983825"/>
          </a:xfrm>
          <a:custGeom>
            <a:avLst/>
            <a:gdLst>
              <a:gd name="connsiteX0" fmla="*/ 0 w 4038600"/>
              <a:gd name="connsiteY0" fmla="*/ 0 h 2057400"/>
              <a:gd name="connsiteX1" fmla="*/ 1257300 w 4038600"/>
              <a:gd name="connsiteY1" fmla="*/ 1003300 h 2057400"/>
              <a:gd name="connsiteX2" fmla="*/ 2717800 w 4038600"/>
              <a:gd name="connsiteY2" fmla="*/ 1727200 h 2057400"/>
              <a:gd name="connsiteX3" fmla="*/ 4038600 w 4038600"/>
              <a:gd name="connsiteY3" fmla="*/ 205740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8600" h="2057400">
                <a:moveTo>
                  <a:pt x="0" y="0"/>
                </a:moveTo>
                <a:cubicBezTo>
                  <a:pt x="402166" y="357716"/>
                  <a:pt x="804333" y="715433"/>
                  <a:pt x="1257300" y="1003300"/>
                </a:cubicBezTo>
                <a:cubicBezTo>
                  <a:pt x="1710267" y="1291167"/>
                  <a:pt x="2254250" y="1551517"/>
                  <a:pt x="2717800" y="1727200"/>
                </a:cubicBezTo>
                <a:cubicBezTo>
                  <a:pt x="3181350" y="1902883"/>
                  <a:pt x="3609975" y="1980141"/>
                  <a:pt x="4038600" y="2057400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1511660" y="2863883"/>
            <a:ext cx="396044" cy="33090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3455876" y="3029335"/>
            <a:ext cx="2124236" cy="11051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右矢印 28"/>
          <p:cNvSpPr/>
          <p:nvPr/>
        </p:nvSpPr>
        <p:spPr>
          <a:xfrm flipH="1">
            <a:off x="1627591" y="4636515"/>
            <a:ext cx="640153" cy="455628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715839" y="980728"/>
            <a:ext cx="60436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kumimoji="1" lang="en-US" altLang="ja-JP" sz="2400" dirty="0" smtClean="0"/>
              <a:t>boost invariant system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ja-JP" sz="2400" dirty="0" smtClean="0"/>
              <a:t>small fluctuations of CC at </a:t>
            </a:r>
            <a:r>
              <a:rPr lang="en-US" altLang="ja-JP" sz="2400" dirty="0" err="1" smtClean="0"/>
              <a:t>hadronization</a:t>
            </a:r>
            <a:endParaRPr kumimoji="1" lang="en-US" altLang="ja-JP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altLang="ja-JP" sz="2400" dirty="0" smtClean="0"/>
              <a:t>short correlation in </a:t>
            </a:r>
            <a:r>
              <a:rPr lang="en-US" altLang="ja-JP" sz="2400" dirty="0" err="1" smtClean="0"/>
              <a:t>hadronic</a:t>
            </a:r>
            <a:r>
              <a:rPr lang="en-US" altLang="ja-JP" sz="2400" dirty="0" smtClean="0"/>
              <a:t> stage</a:t>
            </a:r>
            <a:endParaRPr kumimoji="1" lang="ja-JP" alt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1340768"/>
            <a:ext cx="1947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Assumptions</a:t>
            </a:r>
            <a:endParaRPr kumimoji="1" lang="ja-JP" altLang="en-US" sz="2400" dirty="0"/>
          </a:p>
        </p:txBody>
      </p:sp>
      <p:sp>
        <p:nvSpPr>
          <p:cNvPr id="7" name="左中かっこ 6"/>
          <p:cNvSpPr/>
          <p:nvPr/>
        </p:nvSpPr>
        <p:spPr>
          <a:xfrm>
            <a:off x="2267744" y="1052736"/>
            <a:ext cx="295951" cy="1128321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635896" y="2812702"/>
            <a:ext cx="4461506" cy="138499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ja-JP" sz="2800" dirty="0" smtClean="0"/>
              <a:t>S</a:t>
            </a:r>
            <a:r>
              <a:rPr kumimoji="1" lang="en-US" altLang="ja-JP" sz="2800" dirty="0" smtClean="0"/>
              <a:t>uppression of </a:t>
            </a:r>
          </a:p>
          <a:p>
            <a:r>
              <a:rPr kumimoji="1" lang="en-US" altLang="ja-JP" sz="2800" dirty="0" smtClean="0"/>
              <a:t>4</a:t>
            </a:r>
            <a:r>
              <a:rPr kumimoji="1" lang="en-US" altLang="ja-JP" sz="2800" baseline="30000" dirty="0" smtClean="0"/>
              <a:t>th</a:t>
            </a:r>
            <a:r>
              <a:rPr lang="en-US" altLang="ja-JP" sz="2800" dirty="0" smtClean="0"/>
              <a:t>-order </a:t>
            </a:r>
            <a:r>
              <a:rPr lang="en-US" altLang="ja-JP" sz="2800" dirty="0" err="1" smtClean="0"/>
              <a:t>cumulant</a:t>
            </a:r>
            <a:r>
              <a:rPr lang="en-US" altLang="ja-JP" sz="2800" dirty="0" smtClean="0"/>
              <a:t> </a:t>
            </a:r>
            <a:r>
              <a:rPr kumimoji="1" lang="en-US" altLang="ja-JP" sz="2800" dirty="0" smtClean="0"/>
              <a:t>is anticipated at LHC energy!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65237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320961" cy="584775"/>
          </a:xfrm>
        </p:spPr>
        <p:txBody>
          <a:bodyPr/>
          <a:lstStyle/>
          <a:p>
            <a:r>
              <a:rPr kumimoji="1" lang="en-US" altLang="ja-JP" dirty="0" smtClean="0"/>
              <a:t> Event-by-Event Analysis @ HIC  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6026" y="1052736"/>
            <a:ext cx="905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000000"/>
                </a:solidFill>
              </a:rPr>
              <a:t>Fluctuations</a:t>
            </a:r>
            <a:r>
              <a:rPr lang="ja-JP" altLang="en-US" sz="2400" dirty="0">
                <a:solidFill>
                  <a:srgbClr val="000000"/>
                </a:solidFill>
              </a:rPr>
              <a:t> </a:t>
            </a:r>
            <a:r>
              <a:rPr lang="en-US" altLang="ja-JP" sz="2400" dirty="0" smtClean="0">
                <a:solidFill>
                  <a:srgbClr val="000000"/>
                </a:solidFill>
              </a:rPr>
              <a:t>can be measured by e-by-e analysis in experiments.</a:t>
            </a:r>
          </a:p>
        </p:txBody>
      </p:sp>
      <p:pic>
        <p:nvPicPr>
          <p:cNvPr id="42" name="Picture 3" descr="H:\tex\paris01\carto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85"/>
          <a:stretch/>
        </p:blipFill>
        <p:spPr bwMode="auto">
          <a:xfrm>
            <a:off x="1070997" y="1994937"/>
            <a:ext cx="2304256" cy="1659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正方形/長方形 18"/>
          <p:cNvSpPr/>
          <p:nvPr/>
        </p:nvSpPr>
        <p:spPr>
          <a:xfrm>
            <a:off x="1115616" y="4731241"/>
            <a:ext cx="2304256" cy="4320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>
                <a:solidFill>
                  <a:srgbClr val="000000"/>
                </a:solidFill>
              </a:rPr>
              <a:t>Detector</a:t>
            </a:r>
            <a:endParaRPr lang="ja-JP" altLang="en-US" sz="2400" dirty="0">
              <a:solidFill>
                <a:srgbClr val="000000"/>
              </a:solidFill>
            </a:endParaRPr>
          </a:p>
        </p:txBody>
      </p:sp>
      <p:cxnSp>
        <p:nvCxnSpPr>
          <p:cNvPr id="44" name="直線コネクタ 43"/>
          <p:cNvCxnSpPr/>
          <p:nvPr/>
        </p:nvCxnSpPr>
        <p:spPr>
          <a:xfrm flipV="1">
            <a:off x="683568" y="2824897"/>
            <a:ext cx="1539557" cy="269233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/>
        </p:nvCxnSpPr>
        <p:spPr>
          <a:xfrm flipH="1" flipV="1">
            <a:off x="2267744" y="2824897"/>
            <a:ext cx="1584176" cy="269233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/>
          <p:cNvCxnSpPr/>
          <p:nvPr/>
        </p:nvCxnSpPr>
        <p:spPr>
          <a:xfrm flipH="1">
            <a:off x="1907704" y="3501295"/>
            <a:ext cx="144016" cy="4154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矢印コネクタ 55"/>
          <p:cNvCxnSpPr/>
          <p:nvPr/>
        </p:nvCxnSpPr>
        <p:spPr>
          <a:xfrm flipH="1">
            <a:off x="1453346" y="3400410"/>
            <a:ext cx="310342" cy="41385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/>
          <p:cNvCxnSpPr/>
          <p:nvPr/>
        </p:nvCxnSpPr>
        <p:spPr>
          <a:xfrm flipH="1">
            <a:off x="2107822" y="3607335"/>
            <a:ext cx="31812" cy="36831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/>
          <p:cNvCxnSpPr/>
          <p:nvPr/>
        </p:nvCxnSpPr>
        <p:spPr>
          <a:xfrm>
            <a:off x="2267744" y="3583743"/>
            <a:ext cx="0" cy="4154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/>
          <p:cNvCxnSpPr/>
          <p:nvPr/>
        </p:nvCxnSpPr>
        <p:spPr>
          <a:xfrm flipH="1">
            <a:off x="1763688" y="3526916"/>
            <a:ext cx="144016" cy="34022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/>
          <p:cNvCxnSpPr/>
          <p:nvPr/>
        </p:nvCxnSpPr>
        <p:spPr>
          <a:xfrm>
            <a:off x="2938125" y="3474032"/>
            <a:ext cx="243413" cy="26660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矢印コネクタ 60"/>
          <p:cNvCxnSpPr/>
          <p:nvPr/>
        </p:nvCxnSpPr>
        <p:spPr>
          <a:xfrm>
            <a:off x="2552015" y="3507105"/>
            <a:ext cx="151538" cy="4154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/>
          <p:cNvCxnSpPr/>
          <p:nvPr/>
        </p:nvCxnSpPr>
        <p:spPr>
          <a:xfrm>
            <a:off x="2411760" y="3560152"/>
            <a:ext cx="64486" cy="4154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正方形/長方形 23"/>
          <p:cNvSpPr/>
          <p:nvPr/>
        </p:nvSpPr>
        <p:spPr>
          <a:xfrm>
            <a:off x="5292080" y="2132856"/>
            <a:ext cx="2952328" cy="2958425"/>
          </a:xfrm>
          <a:prstGeom prst="rect">
            <a:avLst/>
          </a:prstGeom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6156176" y="2996953"/>
            <a:ext cx="1152128" cy="1152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175119" y="369674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i="1" dirty="0" smtClean="0">
                <a:solidFill>
                  <a:srgbClr val="000000"/>
                </a:solidFill>
              </a:rPr>
              <a:t>V</a:t>
            </a:r>
            <a:endParaRPr lang="ja-JP" altLang="en-US" sz="2400" i="1" dirty="0">
              <a:solidFill>
                <a:srgbClr val="000000"/>
              </a:solidFill>
            </a:endParaRPr>
          </a:p>
        </p:txBody>
      </p:sp>
      <p:sp>
        <p:nvSpPr>
          <p:cNvPr id="27" name="円/楕円 26"/>
          <p:cNvSpPr/>
          <p:nvPr/>
        </p:nvSpPr>
        <p:spPr>
          <a:xfrm>
            <a:off x="7524328" y="3680062"/>
            <a:ext cx="108000" cy="108000"/>
          </a:xfrm>
          <a:prstGeom prst="ellipse">
            <a:avLst/>
          </a:prstGeom>
          <a:solidFill>
            <a:srgbClr val="F0949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8" name="円/楕円 27"/>
          <p:cNvSpPr/>
          <p:nvPr/>
        </p:nvSpPr>
        <p:spPr>
          <a:xfrm>
            <a:off x="6678240" y="2764906"/>
            <a:ext cx="108000" cy="108000"/>
          </a:xfrm>
          <a:prstGeom prst="ellipse">
            <a:avLst/>
          </a:prstGeom>
          <a:solidFill>
            <a:srgbClr val="F0949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9" name="円/楕円 28"/>
          <p:cNvSpPr/>
          <p:nvPr/>
        </p:nvSpPr>
        <p:spPr>
          <a:xfrm>
            <a:off x="7092256" y="3619347"/>
            <a:ext cx="108000" cy="108000"/>
          </a:xfrm>
          <a:prstGeom prst="ellipse">
            <a:avLst/>
          </a:prstGeom>
          <a:solidFill>
            <a:srgbClr val="F0949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30" name="円/楕円 29"/>
          <p:cNvSpPr/>
          <p:nvPr/>
        </p:nvSpPr>
        <p:spPr>
          <a:xfrm>
            <a:off x="6995549" y="3252749"/>
            <a:ext cx="108000" cy="108000"/>
          </a:xfrm>
          <a:prstGeom prst="ellipse">
            <a:avLst/>
          </a:prstGeom>
          <a:solidFill>
            <a:srgbClr val="F0949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31" name="円/楕円 30"/>
          <p:cNvSpPr/>
          <p:nvPr/>
        </p:nvSpPr>
        <p:spPr>
          <a:xfrm>
            <a:off x="5652120" y="2492896"/>
            <a:ext cx="108000" cy="108000"/>
          </a:xfrm>
          <a:prstGeom prst="ellipse">
            <a:avLst/>
          </a:prstGeom>
          <a:solidFill>
            <a:srgbClr val="F0949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32" name="円/楕円 31"/>
          <p:cNvSpPr/>
          <p:nvPr/>
        </p:nvSpPr>
        <p:spPr>
          <a:xfrm>
            <a:off x="5940152" y="4473128"/>
            <a:ext cx="108000" cy="108000"/>
          </a:xfrm>
          <a:prstGeom prst="ellipse">
            <a:avLst/>
          </a:prstGeom>
          <a:solidFill>
            <a:srgbClr val="F0949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33" name="円/楕円 32"/>
          <p:cNvSpPr/>
          <p:nvPr/>
        </p:nvSpPr>
        <p:spPr>
          <a:xfrm>
            <a:off x="5652120" y="3335777"/>
            <a:ext cx="108000" cy="108000"/>
          </a:xfrm>
          <a:prstGeom prst="ellipse">
            <a:avLst/>
          </a:prstGeom>
          <a:solidFill>
            <a:srgbClr val="F0949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34" name="円/楕円 33"/>
          <p:cNvSpPr/>
          <p:nvPr/>
        </p:nvSpPr>
        <p:spPr>
          <a:xfrm>
            <a:off x="7784205" y="2673528"/>
            <a:ext cx="108000" cy="108000"/>
          </a:xfrm>
          <a:prstGeom prst="ellipse">
            <a:avLst/>
          </a:prstGeom>
          <a:solidFill>
            <a:srgbClr val="F0949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35" name="円/楕円 34"/>
          <p:cNvSpPr/>
          <p:nvPr/>
        </p:nvSpPr>
        <p:spPr>
          <a:xfrm>
            <a:off x="6402969" y="3626062"/>
            <a:ext cx="108000" cy="108000"/>
          </a:xfrm>
          <a:prstGeom prst="ellipse">
            <a:avLst/>
          </a:prstGeom>
          <a:solidFill>
            <a:srgbClr val="F0949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36" name="円/楕円 35"/>
          <p:cNvSpPr/>
          <p:nvPr/>
        </p:nvSpPr>
        <p:spPr>
          <a:xfrm>
            <a:off x="6505413" y="3221394"/>
            <a:ext cx="108000" cy="108000"/>
          </a:xfrm>
          <a:prstGeom prst="ellipse">
            <a:avLst/>
          </a:prstGeom>
          <a:solidFill>
            <a:srgbClr val="F0949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37" name="円/楕円 36"/>
          <p:cNvSpPr/>
          <p:nvPr/>
        </p:nvSpPr>
        <p:spPr>
          <a:xfrm>
            <a:off x="6786240" y="3849642"/>
            <a:ext cx="108000" cy="108000"/>
          </a:xfrm>
          <a:prstGeom prst="ellipse">
            <a:avLst/>
          </a:prstGeom>
          <a:solidFill>
            <a:srgbClr val="F0949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38" name="円/楕円 37"/>
          <p:cNvSpPr/>
          <p:nvPr/>
        </p:nvSpPr>
        <p:spPr>
          <a:xfrm>
            <a:off x="7740352" y="3188914"/>
            <a:ext cx="108000" cy="108000"/>
          </a:xfrm>
          <a:prstGeom prst="ellipse">
            <a:avLst/>
          </a:prstGeom>
          <a:solidFill>
            <a:srgbClr val="F0949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39" name="円/楕円 38"/>
          <p:cNvSpPr/>
          <p:nvPr/>
        </p:nvSpPr>
        <p:spPr>
          <a:xfrm>
            <a:off x="6048176" y="2708920"/>
            <a:ext cx="108000" cy="108000"/>
          </a:xfrm>
          <a:prstGeom prst="ellipse">
            <a:avLst/>
          </a:prstGeom>
          <a:solidFill>
            <a:srgbClr val="F0949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40" name="円/楕円 39"/>
          <p:cNvSpPr/>
          <p:nvPr/>
        </p:nvSpPr>
        <p:spPr>
          <a:xfrm>
            <a:off x="7378303" y="2564904"/>
            <a:ext cx="108000" cy="108000"/>
          </a:xfrm>
          <a:prstGeom prst="ellipse">
            <a:avLst/>
          </a:prstGeom>
          <a:solidFill>
            <a:srgbClr val="F0949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41" name="円/楕円 40"/>
          <p:cNvSpPr/>
          <p:nvPr/>
        </p:nvSpPr>
        <p:spPr>
          <a:xfrm>
            <a:off x="6984256" y="4689152"/>
            <a:ext cx="108000" cy="108000"/>
          </a:xfrm>
          <a:prstGeom prst="ellipse">
            <a:avLst/>
          </a:prstGeom>
          <a:solidFill>
            <a:srgbClr val="F0949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43" name="円/楕円 42"/>
          <p:cNvSpPr/>
          <p:nvPr/>
        </p:nvSpPr>
        <p:spPr>
          <a:xfrm>
            <a:off x="6505413" y="4383111"/>
            <a:ext cx="108000" cy="108000"/>
          </a:xfrm>
          <a:prstGeom prst="ellipse">
            <a:avLst/>
          </a:prstGeom>
          <a:solidFill>
            <a:srgbClr val="F0949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45" name="円/楕円 44"/>
          <p:cNvSpPr/>
          <p:nvPr/>
        </p:nvSpPr>
        <p:spPr>
          <a:xfrm>
            <a:off x="7794352" y="4041560"/>
            <a:ext cx="108000" cy="108000"/>
          </a:xfrm>
          <a:prstGeom prst="ellipse">
            <a:avLst/>
          </a:prstGeom>
          <a:solidFill>
            <a:srgbClr val="F0949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47" name="円/楕円 46"/>
          <p:cNvSpPr/>
          <p:nvPr/>
        </p:nvSpPr>
        <p:spPr>
          <a:xfrm>
            <a:off x="7417147" y="4329111"/>
            <a:ext cx="108000" cy="108000"/>
          </a:xfrm>
          <a:prstGeom prst="ellipse">
            <a:avLst/>
          </a:prstGeom>
          <a:solidFill>
            <a:srgbClr val="F0949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48" name="円/楕円 47"/>
          <p:cNvSpPr/>
          <p:nvPr/>
        </p:nvSpPr>
        <p:spPr>
          <a:xfrm>
            <a:off x="5529039" y="4067870"/>
            <a:ext cx="108000" cy="108000"/>
          </a:xfrm>
          <a:prstGeom prst="ellipse">
            <a:avLst/>
          </a:prstGeom>
          <a:solidFill>
            <a:srgbClr val="F0949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49" name="円/楕円 48"/>
          <p:cNvSpPr/>
          <p:nvPr/>
        </p:nvSpPr>
        <p:spPr>
          <a:xfrm>
            <a:off x="5890121" y="3651463"/>
            <a:ext cx="108000" cy="108000"/>
          </a:xfrm>
          <a:prstGeom prst="ellipse">
            <a:avLst/>
          </a:prstGeom>
          <a:solidFill>
            <a:srgbClr val="F0949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3" name="左右矢印 2"/>
          <p:cNvSpPr/>
          <p:nvPr/>
        </p:nvSpPr>
        <p:spPr>
          <a:xfrm>
            <a:off x="3779912" y="2996953"/>
            <a:ext cx="1296144" cy="1009039"/>
          </a:xfrm>
          <a:prstGeom prst="leftRightArrow">
            <a:avLst>
              <a:gd name="adj1" fmla="val 50000"/>
              <a:gd name="adj2" fmla="val 380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78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50769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kumimoji="1" lang="en-US" altLang="ja-JP" dirty="0" smtClean="0">
                <a:latin typeface="Symbol" pitchFamily="18" charset="2"/>
              </a:rPr>
              <a:t>Dh</a:t>
            </a:r>
            <a:r>
              <a:rPr kumimoji="1" lang="en-US" altLang="ja-JP" dirty="0" smtClean="0"/>
              <a:t> Dependence at STAR  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405" y="836712"/>
            <a:ext cx="6145931" cy="479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6300192" y="333127"/>
            <a:ext cx="2333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1F497D"/>
                </a:solidFill>
              </a:rPr>
              <a:t>STAR, QM2012</a:t>
            </a:r>
            <a:endParaRPr kumimoji="1" lang="ja-JP" altLang="en-US" sz="2400" dirty="0">
              <a:solidFill>
                <a:srgbClr val="1F497D"/>
              </a:solidFill>
            </a:endParaRPr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frac{ \langle \delta N_p^4 \rangle_c }{ \langle \delta N_p^2 \rangle }&#10;\end{align*}&lt;/body&gt;&#10;  &lt;fcolor&gt;FF000000&lt;/fcolor&gt;&#10;  &lt;bcolor&gt;FFFFFFFF&lt;/bcolor&gt;&#10;  &lt;transparent&gt;True&lt;/transparent&gt;&#10;  &lt;resolution&gt;1800&lt;/resolution&gt;&#10;  &lt;imageh&gt;667&lt;/imageh&gt;&#10;  &lt;imagew&gt;755&lt;/imagew&gt;&#10;  &lt;scale&gt;50&lt;/scale&gt;&#10;  &lt;cursor&gt;7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92" y="5661248"/>
            <a:ext cx="1008397" cy="89086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007312" y="5889972"/>
            <a:ext cx="5949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decreases as </a:t>
            </a:r>
            <a:r>
              <a:rPr kumimoji="1" lang="en-US" altLang="ja-JP" sz="2400" dirty="0" smtClean="0">
                <a:latin typeface="Symbol" pitchFamily="18" charset="2"/>
              </a:rPr>
              <a:t>Dh</a:t>
            </a:r>
            <a:r>
              <a:rPr kumimoji="1" lang="en-US" altLang="ja-JP" sz="2400" dirty="0" smtClean="0"/>
              <a:t> becomes larger at RHIC.</a:t>
            </a:r>
            <a:endParaRPr kumimoji="1" lang="ja-JP" altLang="en-US" sz="2400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frac{ \langle \delta N_p^4 \rangle_c }{ \langle \delta N_p^2 \rangle }&#10;\end{align*}&lt;/body&gt;&#10;  &lt;fcolor&gt;FF000000&lt;/fcolor&gt;&#10;  &lt;bcolor&gt;FFFFFFFF&lt;/bcolor&gt;&#10;  &lt;transparent&gt;True&lt;/transparent&gt;&#10;  &lt;resolution&gt;1800&lt;/resolution&gt;&#10;  &lt;imageh&gt;667&lt;/imageh&gt;&#10;  &lt;imagew&gt;755&lt;/imagew&gt;&#10;  &lt;scale&gt;50&lt;/scale&gt;&#10;  &lt;cursor&gt;7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34" y="1196752"/>
            <a:ext cx="1304133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96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40793"/>
            <a:ext cx="6572250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角丸四角形 12"/>
          <p:cNvSpPr/>
          <p:nvPr/>
        </p:nvSpPr>
        <p:spPr>
          <a:xfrm>
            <a:off x="323528" y="980728"/>
            <a:ext cx="7128792" cy="108012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899372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i="1" dirty="0" smtClean="0">
                <a:latin typeface="Symbol" pitchFamily="18" charset="2"/>
              </a:rPr>
              <a:t>Dh</a:t>
            </a:r>
            <a:r>
              <a:rPr lang="en-US" altLang="ja-JP" dirty="0" smtClean="0"/>
              <a:t> Dependence at </a:t>
            </a:r>
            <a:r>
              <a:rPr lang="en-US" altLang="ja-JP" dirty="0" err="1" smtClean="0"/>
              <a:t>Freezeout</a:t>
            </a:r>
            <a:r>
              <a:rPr lang="en-US" altLang="ja-JP" dirty="0" smtClean="0"/>
              <a:t>  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67544" y="980728"/>
            <a:ext cx="2632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Initial fluctuations:</a:t>
            </a:r>
            <a:endParaRPr kumimoji="1" lang="ja-JP" altLang="en-US" sz="2400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c = &#10;\frac{\langle Q_{\rm(tot)}^2\rangle_c}&#10;{ \langle Q_{\rm(tot)} \rangle }&#10;\end{align*}&lt;/body&gt;&#10;  &lt;fcolor&gt;FF000000&lt;/fcolor&gt;&#10;  &lt;bcolor&gt;FFFFFFFF&lt;/bcolor&gt;&#10;  &lt;transparent&gt;True&lt;/transparent&gt;&#10;  &lt;resolution&gt;1800&lt;/resolution&gt;&#10;  &lt;imageh&gt;687&lt;/imageh&gt;&#10;  &lt;imagew&gt;1375&lt;/imagew&gt;&#10;  &lt;scale&gt;50&lt;/scale&gt;&#10;  &lt;cursor&gt;9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467725"/>
            <a:ext cx="1931094" cy="96484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8" name="テキスト ボックス 7"/>
          <p:cNvSpPr txBox="1"/>
          <p:nvPr/>
        </p:nvSpPr>
        <p:spPr>
          <a:xfrm>
            <a:off x="5580112" y="3356992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2060"/>
                </a:solidFill>
              </a:rPr>
              <a:t>2nd</a:t>
            </a:r>
            <a:endParaRPr kumimoji="1" lang="ja-JP" altLang="en-US" sz="2400" dirty="0">
              <a:solidFill>
                <a:srgbClr val="00206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347864" y="4424187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4th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427984" y="3717032"/>
            <a:ext cx="720080" cy="3583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1/X \sim \Delta\eta&#10;\end{align*}&lt;/body&gt;&#10;  &lt;fcolor&gt;FF000000&lt;/fcolor&gt;&#10;  &lt;bcolor&gt;FFFFFFFF&lt;/bcolor&gt;&#10;  &lt;transparent&gt;True&lt;/transparent&gt;&#10;  &lt;resolution&gt;1800&lt;/resolution&gt;&#10;  &lt;imageh&gt;250&lt;/imageh&gt;&#10;  &lt;imagew&gt;1117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6438222"/>
            <a:ext cx="1656184" cy="37067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2 \rangle_c &#10;=&#10;\langle \bar{Q}^4 \rangle_c &#10;=&#10;\langle \bar{Q}^2 Q_{\rm(tot)} \rangle_c &#10;=0.5\langle Q_{\rm(tot)} \rangle&#10;\end{align*}&lt;/body&gt;&#10;  &lt;fcolor&gt;FF000000&lt;/fcolor&gt;&#10;  &lt;bcolor&gt;FFFFFFFF&lt;/bcolor&gt;&#10;  &lt;transparent&gt;True&lt;/transparent&gt;&#10;  &lt;resolution&gt;1800&lt;/resolution&gt;&#10;  &lt;imageh&gt;310&lt;/imageh&gt;&#10;  &lt;imagew&gt;4503&lt;/imagew&gt;&#10;  &lt;scale&gt;50&lt;/scale&gt;&#10;  &lt;cursor&gt;14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70" y="1484784"/>
            <a:ext cx="6324158" cy="43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28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/>
        </p:nvSpPr>
        <p:spPr>
          <a:xfrm>
            <a:off x="683568" y="5405190"/>
            <a:ext cx="6708767" cy="4720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219425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lang="ja-JP" altLang="en-US" dirty="0"/>
              <a:t>高温物質</a:t>
            </a:r>
            <a:r>
              <a:rPr lang="ja-JP" altLang="en-US" dirty="0" smtClean="0"/>
              <a:t>の時間発展</a:t>
            </a:r>
            <a:r>
              <a:rPr kumimoji="1" lang="en-US" altLang="ja-JP" dirty="0" smtClean="0"/>
              <a:t>  </a:t>
            </a:r>
            <a:endParaRPr kumimoji="1" lang="ja-JP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7"/>
          <a:stretch/>
        </p:blipFill>
        <p:spPr bwMode="auto">
          <a:xfrm>
            <a:off x="327100" y="1005954"/>
            <a:ext cx="8537542" cy="2085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1140004" y="3290755"/>
            <a:ext cx="14157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400" dirty="0"/>
              <a:t>熱</a:t>
            </a:r>
            <a:r>
              <a:rPr lang="ja-JP" altLang="en-US" sz="2400" dirty="0" smtClean="0"/>
              <a:t>平衡化</a:t>
            </a:r>
            <a:endParaRPr lang="en-US" altLang="ja-JP" sz="2400" dirty="0" smtClean="0"/>
          </a:p>
          <a:p>
            <a:pPr algn="ctr"/>
            <a:r>
              <a:rPr lang="ja-JP" altLang="en-US" sz="2400" dirty="0" smtClean="0"/>
              <a:t>段階での</a:t>
            </a:r>
            <a:endParaRPr lang="en-US" altLang="ja-JP" sz="2400" dirty="0" smtClean="0"/>
          </a:p>
          <a:p>
            <a:pPr algn="ctr"/>
            <a:r>
              <a:rPr lang="ja-JP" altLang="en-US" sz="2400" dirty="0" smtClean="0"/>
              <a:t>ゆらぎ</a:t>
            </a:r>
            <a:endParaRPr lang="en-US" altLang="ja-JP" sz="2400" dirty="0" smtClean="0"/>
          </a:p>
        </p:txBody>
      </p:sp>
      <p:sp>
        <p:nvSpPr>
          <p:cNvPr id="4" name="右矢印 3"/>
          <p:cNvSpPr/>
          <p:nvPr/>
        </p:nvSpPr>
        <p:spPr>
          <a:xfrm>
            <a:off x="2555776" y="3166194"/>
            <a:ext cx="2376264" cy="825187"/>
          </a:xfrm>
          <a:prstGeom prst="rightArrow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9900"/>
              </a:gs>
            </a:gsLst>
            <a:lin ang="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699792" y="4102299"/>
            <a:ext cx="2068195" cy="830997"/>
          </a:xfrm>
          <a:prstGeom prst="rect">
            <a:avLst/>
          </a:prstGeom>
          <a:solidFill>
            <a:srgbClr val="FFC000">
              <a:alpha val="49000"/>
            </a:srgb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QGP</a:t>
            </a:r>
            <a:r>
              <a:rPr kumimoji="1" lang="ja-JP" altLang="en-US" sz="2400" dirty="0" smtClean="0"/>
              <a:t>相内での</a:t>
            </a:r>
            <a:endParaRPr kumimoji="1" lang="en-US" altLang="ja-JP" sz="2400" dirty="0" smtClean="0"/>
          </a:p>
          <a:p>
            <a:r>
              <a:rPr kumimoji="1" lang="ja-JP" altLang="en-US" sz="2400" dirty="0" smtClean="0"/>
              <a:t>時間発展</a:t>
            </a:r>
            <a:endParaRPr kumimoji="1" lang="ja-JP" altLang="en-US" sz="2400" dirty="0"/>
          </a:p>
        </p:txBody>
      </p:sp>
      <p:sp>
        <p:nvSpPr>
          <p:cNvPr id="6" name="右矢印 5"/>
          <p:cNvSpPr/>
          <p:nvPr/>
        </p:nvSpPr>
        <p:spPr>
          <a:xfrm>
            <a:off x="4932040" y="3166195"/>
            <a:ext cx="3347863" cy="825186"/>
          </a:xfrm>
          <a:prstGeom prst="rightArrow">
            <a:avLst/>
          </a:prstGeom>
          <a:gradFill>
            <a:gsLst>
              <a:gs pos="0">
                <a:srgbClr val="006600"/>
              </a:gs>
              <a:gs pos="100000">
                <a:srgbClr val="92D050"/>
              </a:gs>
            </a:gsLst>
            <a:lin ang="0" scaled="1"/>
          </a:gra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220072" y="4102299"/>
            <a:ext cx="2100255" cy="830997"/>
          </a:xfrm>
          <a:prstGeom prst="rect">
            <a:avLst/>
          </a:prstGeom>
          <a:solidFill>
            <a:srgbClr val="008000">
              <a:alpha val="26000"/>
            </a:srgb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拡散による</a:t>
            </a:r>
            <a:endParaRPr kumimoji="1" lang="en-US" altLang="ja-JP" sz="2400" dirty="0" smtClean="0"/>
          </a:p>
          <a:p>
            <a:r>
              <a:rPr lang="en-US" altLang="ja-JP" sz="2400" dirty="0" smtClean="0"/>
              <a:t>HRG</a:t>
            </a:r>
            <a:r>
              <a:rPr lang="ja-JP" altLang="en-US" sz="2400" dirty="0" err="1" smtClean="0"/>
              <a:t>への</a:t>
            </a:r>
            <a:r>
              <a:rPr lang="ja-JP" altLang="en-US" sz="2400" dirty="0" smtClean="0"/>
              <a:t>接近</a:t>
            </a:r>
            <a:endParaRPr kumimoji="1" lang="ja-JP" altLang="en-US" sz="2400" dirty="0"/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3419872" y="5652368"/>
            <a:ext cx="214337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5652120" y="5398442"/>
            <a:ext cx="1627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体積ゆらぎ</a:t>
            </a:r>
            <a:endParaRPr kumimoji="1" lang="ja-JP" altLang="en-US" sz="2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37704" y="5415607"/>
            <a:ext cx="2879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初期エネルギー密度</a:t>
            </a:r>
            <a:endParaRPr kumimoji="1" lang="ja-JP" altLang="en-US" sz="2400" dirty="0"/>
          </a:p>
        </p:txBody>
      </p:sp>
      <p:sp>
        <p:nvSpPr>
          <p:cNvPr id="13" name="角丸四角形 12"/>
          <p:cNvSpPr/>
          <p:nvPr/>
        </p:nvSpPr>
        <p:spPr>
          <a:xfrm>
            <a:off x="1140004" y="3166195"/>
            <a:ext cx="1415772" cy="132489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276927" y="3166194"/>
            <a:ext cx="615553" cy="1169551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 vert="eaVert" wrap="none" rtlCol="0">
            <a:spAutoFit/>
          </a:bodyPr>
          <a:lstStyle/>
          <a:p>
            <a:r>
              <a:rPr lang="ja-JP" altLang="en-US" sz="2800" dirty="0" smtClean="0"/>
              <a:t>検出器</a:t>
            </a:r>
            <a:endParaRPr lang="en-US" altLang="ja-JP" sz="2800" dirty="0" smtClean="0"/>
          </a:p>
        </p:txBody>
      </p:sp>
    </p:spTree>
    <p:extLst>
      <p:ext uri="{BB962C8B-B14F-4D97-AF65-F5344CB8AC3E}">
        <p14:creationId xmlns:p14="http://schemas.microsoft.com/office/powerpoint/2010/main" val="380383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/>
        </p:nvSpPr>
        <p:spPr>
          <a:xfrm>
            <a:off x="323528" y="3850665"/>
            <a:ext cx="4132735" cy="2602671"/>
          </a:xfrm>
          <a:prstGeom prst="roundRect">
            <a:avLst/>
          </a:prstGeom>
          <a:noFill/>
          <a:ln>
            <a:solidFill>
              <a:srgbClr val="CC33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683568" y="908720"/>
            <a:ext cx="7776864" cy="122413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803200" y="44624"/>
            <a:ext cx="1537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 smtClean="0"/>
              <a:t>まとめ</a:t>
            </a:r>
            <a:endParaRPr kumimoji="1" lang="ja-JP" altLang="en-US" sz="4000" dirty="0"/>
          </a:p>
        </p:txBody>
      </p:sp>
      <p:sp>
        <p:nvSpPr>
          <p:cNvPr id="4" name="正方形/長方形 3"/>
          <p:cNvSpPr/>
          <p:nvPr/>
        </p:nvSpPr>
        <p:spPr>
          <a:xfrm>
            <a:off x="683568" y="1052736"/>
            <a:ext cx="7776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ja-JP" altLang="en-US" sz="2800" b="1" dirty="0" smtClean="0">
                <a:solidFill>
                  <a:srgbClr val="000000"/>
                </a:solidFill>
              </a:rPr>
              <a:t>保存量初期</a:t>
            </a:r>
            <a:r>
              <a:rPr lang="ja-JP" altLang="en-US" sz="2800" b="1" dirty="0">
                <a:solidFill>
                  <a:srgbClr val="000000"/>
                </a:solidFill>
              </a:rPr>
              <a:t>ゆらぎの</a:t>
            </a:r>
            <a:r>
              <a:rPr lang="ja-JP" altLang="en-US" sz="2800" b="1" dirty="0" smtClean="0">
                <a:solidFill>
                  <a:srgbClr val="000000"/>
                </a:solidFill>
              </a:rPr>
              <a:t>痕跡は終状態に残されて</a:t>
            </a:r>
            <a:r>
              <a:rPr lang="ja-JP" altLang="en-US" sz="2800" b="1" dirty="0">
                <a:solidFill>
                  <a:srgbClr val="000000"/>
                </a:solidFill>
              </a:rPr>
              <a:t>おり</a:t>
            </a:r>
            <a:endParaRPr lang="en-US" altLang="ja-JP" sz="2800" b="1" dirty="0" smtClean="0">
              <a:solidFill>
                <a:srgbClr val="000000"/>
              </a:solidFill>
            </a:endParaRPr>
          </a:p>
          <a:p>
            <a:pPr lvl="0" algn="ctr"/>
            <a:r>
              <a:rPr lang="en-US" altLang="ja-JP" sz="2800" b="1" dirty="0" smtClean="0">
                <a:solidFill>
                  <a:srgbClr val="000000"/>
                </a:solidFill>
              </a:rPr>
              <a:t>LHC</a:t>
            </a:r>
            <a:r>
              <a:rPr lang="ja-JP" altLang="en-US" sz="2800" b="1" dirty="0" err="1" smtClean="0">
                <a:solidFill>
                  <a:srgbClr val="000000"/>
                </a:solidFill>
              </a:rPr>
              <a:t>、</a:t>
            </a:r>
            <a:r>
              <a:rPr lang="en-US" altLang="ja-JP" sz="2800" b="1" dirty="0" smtClean="0">
                <a:solidFill>
                  <a:srgbClr val="000000"/>
                </a:solidFill>
              </a:rPr>
              <a:t>RHIC</a:t>
            </a:r>
            <a:r>
              <a:rPr lang="ja-JP" altLang="en-US" sz="2800" b="1" dirty="0" smtClean="0">
                <a:solidFill>
                  <a:srgbClr val="000000"/>
                </a:solidFill>
              </a:rPr>
              <a:t>で観測にかかり始めている</a:t>
            </a:r>
            <a:endParaRPr lang="en-US" altLang="ja-JP" sz="2800" dirty="0">
              <a:solidFill>
                <a:srgbClr val="00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228776" y="2276872"/>
            <a:ext cx="6686447" cy="830997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 smtClean="0"/>
              <a:t>ただし、</a:t>
            </a:r>
            <a:r>
              <a:rPr kumimoji="1" lang="en-US" altLang="ja-JP" sz="2400" dirty="0" smtClean="0"/>
              <a:t>RHIC-BES</a:t>
            </a:r>
            <a:r>
              <a:rPr kumimoji="1" lang="ja-JP" altLang="en-US" sz="2400" dirty="0" smtClean="0"/>
              <a:t>領域では即座に</a:t>
            </a:r>
            <a:r>
              <a:rPr kumimoji="1" lang="en-US" altLang="ja-JP" sz="2400" dirty="0" smtClean="0"/>
              <a:t>QCD</a:t>
            </a:r>
            <a:r>
              <a:rPr kumimoji="1" lang="ja-JP" altLang="en-US" sz="2400" dirty="0" smtClean="0"/>
              <a:t>相構造</a:t>
            </a:r>
            <a:r>
              <a:rPr lang="ja-JP" altLang="en-US" sz="2400" dirty="0"/>
              <a:t>が</a:t>
            </a:r>
            <a:endParaRPr kumimoji="1" lang="en-US" altLang="ja-JP" sz="2400" dirty="0" smtClean="0"/>
          </a:p>
          <a:p>
            <a:pPr algn="ctr"/>
            <a:r>
              <a:rPr lang="ja-JP" altLang="en-US" sz="2400" dirty="0" smtClean="0"/>
              <a:t>直ちに見えるほど</a:t>
            </a:r>
            <a:r>
              <a:rPr kumimoji="1" lang="ja-JP" altLang="en-US" sz="2400" dirty="0" smtClean="0"/>
              <a:t>明瞭ではないので、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95536" y="4154304"/>
            <a:ext cx="406072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kumimoji="1" lang="ja-JP" altLang="en-US" sz="2400" dirty="0" smtClean="0">
                <a:solidFill>
                  <a:srgbClr val="FF0000"/>
                </a:solidFill>
              </a:rPr>
              <a:t>バリオン数ゆらぎの構成</a:t>
            </a:r>
            <a:endParaRPr kumimoji="1" lang="en-US" altLang="ja-JP" sz="2400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altLang="ja-JP" sz="2400" dirty="0" smtClean="0">
                <a:solidFill>
                  <a:srgbClr val="FF0000"/>
                </a:solidFill>
              </a:rPr>
              <a:t>Q</a:t>
            </a:r>
            <a:r>
              <a:rPr lang="en-US" altLang="ja-JP" sz="2400" baseline="-25000" dirty="0" smtClean="0">
                <a:solidFill>
                  <a:srgbClr val="FF0000"/>
                </a:solidFill>
              </a:rPr>
              <a:t>4</a:t>
            </a:r>
            <a:r>
              <a:rPr lang="en-US" altLang="ja-JP" sz="2400" dirty="0" smtClean="0">
                <a:solidFill>
                  <a:srgbClr val="FF0000"/>
                </a:solidFill>
              </a:rPr>
              <a:t>/Q</a:t>
            </a:r>
            <a:r>
              <a:rPr lang="en-US" altLang="ja-JP" sz="2400" baseline="-25000" dirty="0" smtClean="0">
                <a:solidFill>
                  <a:srgbClr val="FF0000"/>
                </a:solidFill>
              </a:rPr>
              <a:t>2</a:t>
            </a:r>
            <a:r>
              <a:rPr lang="ja-JP" altLang="en-US" sz="2400" dirty="0" smtClean="0">
                <a:solidFill>
                  <a:srgbClr val="FF0000"/>
                </a:solidFill>
              </a:rPr>
              <a:t>＠</a:t>
            </a:r>
            <a:r>
              <a:rPr lang="en-US" altLang="ja-JP" sz="2400" dirty="0" smtClean="0">
                <a:solidFill>
                  <a:srgbClr val="FF0000"/>
                </a:solidFill>
              </a:rPr>
              <a:t>ALICE</a:t>
            </a:r>
            <a:endParaRPr lang="en-US" altLang="ja-JP" sz="2400" dirty="0">
              <a:solidFill>
                <a:srgbClr val="FF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altLang="ja-JP" sz="2400" dirty="0"/>
              <a:t>efficiency, acceptance, …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ja-JP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エネルギーゆらぎ</a:t>
            </a:r>
            <a:endParaRPr lang="en-US" altLang="ja-JP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kumimoji="1" lang="en-US" altLang="ja-JP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BES from</a:t>
            </a:r>
            <a:r>
              <a:rPr lang="ja-JP" alt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kumimoji="1" lang="en-US" altLang="ja-JP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RHIC to LHC</a:t>
            </a:r>
            <a:endParaRPr kumimoji="1" lang="ja-JP" alt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821212" y="4145012"/>
            <a:ext cx="384913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altLang="ja-JP" sz="2400" dirty="0" smtClean="0">
                <a:solidFill>
                  <a:srgbClr val="FF0000"/>
                </a:solidFill>
              </a:rPr>
              <a:t>RHIC</a:t>
            </a:r>
            <a:r>
              <a:rPr lang="ja-JP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ja-JP" sz="2400" dirty="0" smtClean="0">
                <a:solidFill>
                  <a:srgbClr val="FF0000"/>
                </a:solidFill>
              </a:rPr>
              <a:t>D-puzzle</a:t>
            </a:r>
            <a:r>
              <a:rPr lang="ja-JP" altLang="en-US" sz="2400" dirty="0" smtClean="0">
                <a:solidFill>
                  <a:srgbClr val="FF0000"/>
                </a:solidFill>
              </a:rPr>
              <a:t>の解決</a:t>
            </a:r>
            <a:endParaRPr lang="en-US" altLang="ja-JP" sz="2400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altLang="ja-JP" sz="2400" dirty="0" smtClean="0">
                <a:solidFill>
                  <a:srgbClr val="FF0000"/>
                </a:solidFill>
              </a:rPr>
              <a:t>RHIC-BES</a:t>
            </a:r>
            <a:r>
              <a:rPr lang="ja-JP" altLang="en-US" sz="2400" dirty="0" smtClean="0">
                <a:solidFill>
                  <a:srgbClr val="FF0000"/>
                </a:solidFill>
              </a:rPr>
              <a:t>の結果の解釈</a:t>
            </a:r>
            <a:endParaRPr lang="en-US" altLang="ja-JP" sz="24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ja-JP" altLang="en-US" sz="2400" dirty="0" smtClean="0"/>
              <a:t>ゆらぎ</a:t>
            </a:r>
            <a:r>
              <a:rPr lang="ja-JP" altLang="en-US" sz="2400" dirty="0"/>
              <a:t>の動的時間</a:t>
            </a:r>
            <a:r>
              <a:rPr lang="ja-JP" altLang="en-US" sz="2400" dirty="0" smtClean="0"/>
              <a:t>発展</a:t>
            </a:r>
            <a:endParaRPr lang="en-US" altLang="ja-JP" sz="24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n-US" altLang="ja-JP" sz="2400" dirty="0" smtClean="0"/>
              <a:t>2</a:t>
            </a:r>
            <a:r>
              <a:rPr lang="ja-JP" altLang="en-US" sz="2400" dirty="0" smtClean="0"/>
              <a:t>点相関関数等との比較</a:t>
            </a:r>
            <a:endParaRPr lang="en-US" altLang="ja-JP" sz="24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ja-JP" altLang="en-US" sz="2400" dirty="0" smtClean="0">
                <a:solidFill>
                  <a:srgbClr val="FF0000"/>
                </a:solidFill>
              </a:rPr>
              <a:t>新しい</a:t>
            </a:r>
            <a:r>
              <a:rPr lang="ja-JP" altLang="en-US" sz="2400" dirty="0">
                <a:solidFill>
                  <a:srgbClr val="FF0000"/>
                </a:solidFill>
              </a:rPr>
              <a:t>観測量の</a:t>
            </a:r>
            <a:r>
              <a:rPr lang="ja-JP" altLang="en-US" sz="2400" dirty="0" smtClean="0">
                <a:solidFill>
                  <a:srgbClr val="FF0000"/>
                </a:solidFill>
              </a:rPr>
              <a:t>提案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4687737" y="3861048"/>
            <a:ext cx="4132735" cy="2592288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886407" y="3573016"/>
            <a:ext cx="172354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006600"/>
                </a:solidFill>
              </a:rPr>
              <a:t>理論</a:t>
            </a:r>
            <a:r>
              <a:rPr lang="ja-JP" altLang="en-US" sz="2400" dirty="0" smtClean="0">
                <a:solidFill>
                  <a:srgbClr val="006600"/>
                </a:solidFill>
              </a:rPr>
              <a:t>的課題</a:t>
            </a:r>
            <a:endParaRPr kumimoji="1" lang="ja-JP" altLang="en-US" sz="2400" dirty="0">
              <a:solidFill>
                <a:srgbClr val="0066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547664" y="3573016"/>
            <a:ext cx="172354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CC3300"/>
                </a:solidFill>
              </a:rPr>
              <a:t>実験的課題</a:t>
            </a:r>
            <a:endParaRPr kumimoji="1" lang="ja-JP" altLang="en-US" sz="2400" dirty="0">
              <a:solidFill>
                <a:srgbClr val="CC3300"/>
              </a:solidFill>
            </a:endParaRPr>
          </a:p>
        </p:txBody>
      </p:sp>
      <p:sp>
        <p:nvSpPr>
          <p:cNvPr id="14" name="下矢印 13"/>
          <p:cNvSpPr/>
          <p:nvPr/>
        </p:nvSpPr>
        <p:spPr>
          <a:xfrm>
            <a:off x="2195736" y="3107869"/>
            <a:ext cx="1008112" cy="465147"/>
          </a:xfrm>
          <a:prstGeom prst="down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下矢印 14"/>
          <p:cNvSpPr/>
          <p:nvPr/>
        </p:nvSpPr>
        <p:spPr>
          <a:xfrm>
            <a:off x="5940152" y="3107869"/>
            <a:ext cx="1008112" cy="465147"/>
          </a:xfrm>
          <a:prstGeom prst="down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539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右矢印 5"/>
          <p:cNvSpPr/>
          <p:nvPr/>
        </p:nvSpPr>
        <p:spPr>
          <a:xfrm>
            <a:off x="4860032" y="3462099"/>
            <a:ext cx="2736304" cy="825186"/>
          </a:xfrm>
          <a:prstGeom prst="rightArrow">
            <a:avLst/>
          </a:prstGeom>
          <a:gradFill>
            <a:gsLst>
              <a:gs pos="0">
                <a:srgbClr val="006600"/>
              </a:gs>
              <a:gs pos="100000">
                <a:srgbClr val="92D050"/>
              </a:gs>
            </a:gsLst>
            <a:lin ang="0" scaled="1"/>
          </a:gra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1331640" y="5956028"/>
            <a:ext cx="5688632" cy="4720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990469" cy="584775"/>
          </a:xfrm>
        </p:spPr>
        <p:txBody>
          <a:bodyPr/>
          <a:lstStyle/>
          <a:p>
            <a:r>
              <a:rPr kumimoji="1" lang="en-US" altLang="ja-JP" dirty="0" smtClean="0"/>
              <a:t> Evolution of Fluctuations  </a:t>
            </a:r>
            <a:endParaRPr kumimoji="1" lang="ja-JP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7"/>
          <a:stretch/>
        </p:blipFill>
        <p:spPr bwMode="auto">
          <a:xfrm>
            <a:off x="327100" y="1085834"/>
            <a:ext cx="8537542" cy="2085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557987" y="3586659"/>
            <a:ext cx="19656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/>
              <a:t>Fluctuation</a:t>
            </a:r>
          </a:p>
          <a:p>
            <a:pPr algn="ctr"/>
            <a:r>
              <a:rPr lang="en-US" altLang="ja-JP" sz="2400" dirty="0" smtClean="0"/>
              <a:t>in initial state</a:t>
            </a:r>
          </a:p>
        </p:txBody>
      </p:sp>
      <p:sp>
        <p:nvSpPr>
          <p:cNvPr id="4" name="右矢印 3"/>
          <p:cNvSpPr/>
          <p:nvPr/>
        </p:nvSpPr>
        <p:spPr>
          <a:xfrm>
            <a:off x="2555776" y="3462098"/>
            <a:ext cx="2376264" cy="825187"/>
          </a:xfrm>
          <a:prstGeom prst="rightArrow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9900"/>
              </a:gs>
            </a:gsLst>
            <a:lin ang="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699792" y="4398203"/>
            <a:ext cx="2177006" cy="830997"/>
          </a:xfrm>
          <a:prstGeom prst="rect">
            <a:avLst/>
          </a:prstGeom>
          <a:solidFill>
            <a:srgbClr val="FFC000">
              <a:alpha val="49000"/>
            </a:srgbClr>
          </a:solidFill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Time evolution</a:t>
            </a:r>
          </a:p>
          <a:p>
            <a:r>
              <a:rPr kumimoji="1" lang="en-US" altLang="ja-JP" sz="2400" dirty="0" smtClean="0"/>
              <a:t>in th</a:t>
            </a:r>
            <a:r>
              <a:rPr lang="en-US" altLang="ja-JP" sz="2400" dirty="0" smtClean="0"/>
              <a:t>e QGP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220072" y="4398203"/>
            <a:ext cx="2581156" cy="830997"/>
          </a:xfrm>
          <a:prstGeom prst="rect">
            <a:avLst/>
          </a:prstGeom>
          <a:solidFill>
            <a:srgbClr val="008000">
              <a:alpha val="26000"/>
            </a:srgb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approach to HRG</a:t>
            </a:r>
          </a:p>
          <a:p>
            <a:r>
              <a:rPr lang="en-US" altLang="ja-JP" sz="2400" dirty="0" smtClean="0"/>
              <a:t>by diffusion</a:t>
            </a:r>
            <a:endParaRPr kumimoji="1" lang="ja-JP" altLang="en-US" sz="2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843808" y="5949280"/>
            <a:ext cx="26677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volume fluctuation</a:t>
            </a:r>
            <a:endParaRPr kumimoji="1" lang="ja-JP" altLang="en-US" sz="2400" dirty="0"/>
          </a:p>
        </p:txBody>
      </p:sp>
      <p:sp>
        <p:nvSpPr>
          <p:cNvPr id="13" name="角丸四角形 12"/>
          <p:cNvSpPr/>
          <p:nvPr/>
        </p:nvSpPr>
        <p:spPr>
          <a:xfrm>
            <a:off x="539552" y="3462099"/>
            <a:ext cx="2016224" cy="108011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 rot="16200000">
            <a:off x="7142067" y="4420425"/>
            <a:ext cx="2957861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experimental effects</a:t>
            </a:r>
          </a:p>
          <a:p>
            <a:r>
              <a:rPr kumimoji="1" lang="en-US" altLang="ja-JP" sz="2400" dirty="0" smtClean="0"/>
              <a:t>particle </a:t>
            </a:r>
            <a:r>
              <a:rPr kumimoji="1" lang="en-US" altLang="ja-JP" sz="2400" dirty="0" err="1" smtClean="0"/>
              <a:t>missID</a:t>
            </a:r>
            <a:r>
              <a:rPr kumimoji="1" lang="en-US" altLang="ja-JP" sz="2400" dirty="0" smtClean="0"/>
              <a:t>, etc.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91634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490332" cy="584775"/>
          </a:xfrm>
        </p:spPr>
        <p:txBody>
          <a:bodyPr/>
          <a:lstStyle/>
          <a:p>
            <a:r>
              <a:rPr kumimoji="1" lang="en-US" altLang="ja-JP" dirty="0" smtClean="0"/>
              <a:t> Time Evolution in HIC  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251520" y="2673016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FF0000">
                  <a:alpha val="30000"/>
                </a:srgbClr>
              </a:gs>
              <a:gs pos="100000">
                <a:srgbClr val="FA5D06">
                  <a:alpha val="30000"/>
                </a:srgbClr>
              </a:gs>
            </a:gsLst>
            <a:lin ang="27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>
          <a:xfrm>
            <a:off x="2475725" y="340280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3347864" y="332108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3607833" y="328133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1223616" y="327474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4572000" y="306907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1640419" y="274317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1994403" y="273432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960644" y="301133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3203824" y="306533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2027035" y="335710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4788024" y="334880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1701045" y="332874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3715833" y="272388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2608457" y="314108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>
            <a:off x="575544" y="272388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899592" y="278104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2718116" y="276677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4337968" y="337877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3903992" y="308146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3160578" y="274493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4283968" y="279717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/>
        </p:nvSpPr>
        <p:spPr>
          <a:xfrm>
            <a:off x="3955873" y="339526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/>
        </p:nvSpPr>
        <p:spPr>
          <a:xfrm>
            <a:off x="412188" y="340208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/>
          <p:cNvSpPr/>
          <p:nvPr/>
        </p:nvSpPr>
        <p:spPr>
          <a:xfrm>
            <a:off x="2209154" y="301079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/>
        </p:nvSpPr>
        <p:spPr>
          <a:xfrm>
            <a:off x="892728" y="339392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/楕円 28"/>
          <p:cNvSpPr/>
          <p:nvPr/>
        </p:nvSpPr>
        <p:spPr>
          <a:xfrm>
            <a:off x="2879824" y="344640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/>
        </p:nvSpPr>
        <p:spPr>
          <a:xfrm>
            <a:off x="467544" y="297346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/>
        </p:nvSpPr>
        <p:spPr>
          <a:xfrm>
            <a:off x="1694419" y="311933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/>
          <p:cNvSpPr/>
          <p:nvPr/>
        </p:nvSpPr>
        <p:spPr>
          <a:xfrm>
            <a:off x="1259632" y="270903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/>
        </p:nvSpPr>
        <p:spPr>
          <a:xfrm>
            <a:off x="4734024" y="285117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>
            <a:off x="251520" y="3969160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35"/>
          <p:cNvSpPr/>
          <p:nvPr/>
        </p:nvSpPr>
        <p:spPr>
          <a:xfrm>
            <a:off x="4208643" y="454511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/>
        </p:nvSpPr>
        <p:spPr>
          <a:xfrm>
            <a:off x="4734000" y="425744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/>
        </p:nvSpPr>
        <p:spPr>
          <a:xfrm>
            <a:off x="3372808" y="454215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1383817" y="459820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3426808" y="464407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1318673" y="449636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2555422" y="453503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861559" y="4119069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>
            <a:off x="4615168" y="420344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/>
        </p:nvSpPr>
        <p:spPr>
          <a:xfrm>
            <a:off x="478902" y="459312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>
            <a:off x="3845277" y="411182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431528" y="448512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/>
        </p:nvSpPr>
        <p:spPr>
          <a:xfrm>
            <a:off x="3480808" y="451793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4319933" y="460579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/>
        </p:nvSpPr>
        <p:spPr>
          <a:xfrm>
            <a:off x="2418648" y="452597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/>
        </p:nvSpPr>
        <p:spPr>
          <a:xfrm>
            <a:off x="863177" y="425877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/>
        </p:nvSpPr>
        <p:spPr>
          <a:xfrm>
            <a:off x="2489618" y="459016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円/楕円 52"/>
          <p:cNvSpPr/>
          <p:nvPr/>
        </p:nvSpPr>
        <p:spPr>
          <a:xfrm>
            <a:off x="2028009" y="421465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/>
        </p:nvSpPr>
        <p:spPr>
          <a:xfrm>
            <a:off x="2979612" y="419586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/>
        </p:nvSpPr>
        <p:spPr>
          <a:xfrm>
            <a:off x="2904386" y="430386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/>
        </p:nvSpPr>
        <p:spPr>
          <a:xfrm>
            <a:off x="3899277" y="424505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円/楕円 56"/>
          <p:cNvSpPr/>
          <p:nvPr/>
        </p:nvSpPr>
        <p:spPr>
          <a:xfrm>
            <a:off x="4721752" y="414944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/>
          <p:cNvSpPr/>
          <p:nvPr/>
        </p:nvSpPr>
        <p:spPr>
          <a:xfrm>
            <a:off x="1275817" y="459054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58"/>
          <p:cNvSpPr/>
          <p:nvPr/>
        </p:nvSpPr>
        <p:spPr>
          <a:xfrm>
            <a:off x="2871757" y="418494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/>
        </p:nvSpPr>
        <p:spPr>
          <a:xfrm>
            <a:off x="369339" y="458910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円/楕円 60"/>
          <p:cNvSpPr/>
          <p:nvPr/>
        </p:nvSpPr>
        <p:spPr>
          <a:xfrm>
            <a:off x="4315792" y="449111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円/楕円 61"/>
          <p:cNvSpPr/>
          <p:nvPr/>
        </p:nvSpPr>
        <p:spPr>
          <a:xfrm>
            <a:off x="1957138" y="416065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円/楕円 62"/>
          <p:cNvSpPr/>
          <p:nvPr/>
        </p:nvSpPr>
        <p:spPr>
          <a:xfrm>
            <a:off x="1970864" y="429147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円/楕円 63"/>
          <p:cNvSpPr/>
          <p:nvPr/>
        </p:nvSpPr>
        <p:spPr>
          <a:xfrm>
            <a:off x="971177" y="420931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円/楕円 64"/>
          <p:cNvSpPr/>
          <p:nvPr/>
        </p:nvSpPr>
        <p:spPr>
          <a:xfrm>
            <a:off x="3774583" y="421982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円/楕円 65"/>
          <p:cNvSpPr/>
          <p:nvPr/>
        </p:nvSpPr>
        <p:spPr>
          <a:xfrm>
            <a:off x="3743944" y="4077072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円/楕円 66"/>
          <p:cNvSpPr/>
          <p:nvPr/>
        </p:nvSpPr>
        <p:spPr>
          <a:xfrm>
            <a:off x="1871736" y="4113112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円/楕円 67"/>
          <p:cNvSpPr/>
          <p:nvPr/>
        </p:nvSpPr>
        <p:spPr>
          <a:xfrm>
            <a:off x="2375792" y="4437112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円/楕円 68"/>
          <p:cNvSpPr/>
          <p:nvPr/>
        </p:nvSpPr>
        <p:spPr>
          <a:xfrm>
            <a:off x="4175992" y="4437112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円/楕円 69"/>
          <p:cNvSpPr/>
          <p:nvPr/>
        </p:nvSpPr>
        <p:spPr>
          <a:xfrm>
            <a:off x="2807840" y="4113112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円/楕円 70"/>
          <p:cNvSpPr/>
          <p:nvPr/>
        </p:nvSpPr>
        <p:spPr>
          <a:xfrm>
            <a:off x="4572000" y="4077072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円/楕円 71"/>
          <p:cNvSpPr/>
          <p:nvPr/>
        </p:nvSpPr>
        <p:spPr>
          <a:xfrm>
            <a:off x="323528" y="4437799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円/楕円 72"/>
          <p:cNvSpPr/>
          <p:nvPr/>
        </p:nvSpPr>
        <p:spPr>
          <a:xfrm>
            <a:off x="3311896" y="4453856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円/楕円 73"/>
          <p:cNvSpPr/>
          <p:nvPr/>
        </p:nvSpPr>
        <p:spPr>
          <a:xfrm>
            <a:off x="1223664" y="4437112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円/楕円 74"/>
          <p:cNvSpPr/>
          <p:nvPr/>
        </p:nvSpPr>
        <p:spPr>
          <a:xfrm>
            <a:off x="791616" y="4077072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7" name="直線コネクタ 76"/>
          <p:cNvCxnSpPr/>
          <p:nvPr/>
        </p:nvCxnSpPr>
        <p:spPr>
          <a:xfrm>
            <a:off x="1740618" y="2090316"/>
            <a:ext cx="0" cy="4579044"/>
          </a:xfrm>
          <a:prstGeom prst="line">
            <a:avLst/>
          </a:prstGeom>
          <a:ln w="9525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直線コネクタ 77"/>
          <p:cNvCxnSpPr/>
          <p:nvPr/>
        </p:nvCxnSpPr>
        <p:spPr>
          <a:xfrm>
            <a:off x="3347864" y="2090316"/>
            <a:ext cx="0" cy="4579044"/>
          </a:xfrm>
          <a:prstGeom prst="line">
            <a:avLst/>
          </a:prstGeom>
          <a:ln w="9525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1" name="正方形/長方形 80"/>
          <p:cNvSpPr/>
          <p:nvPr/>
        </p:nvSpPr>
        <p:spPr>
          <a:xfrm>
            <a:off x="251520" y="5493287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20000"/>
                </a:srgbClr>
              </a:gs>
              <a:gs pos="100000">
                <a:srgbClr val="00B0F0">
                  <a:alpha val="2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6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2 \rangle}{\Delta \eta}&#10;\end{align*}&lt;/body&gt;&#10;  &lt;fcolor&gt;FF000000&lt;/fcolor&gt;&#10;  &lt;bcolor&gt;FFFFFFFF&lt;/bcolor&gt;&#10;  &lt;transparent&gt;True&lt;/transparent&gt;&#10;  &lt;resolution&gt;1800&lt;/resolution&gt;&#10;  &lt;imageh&gt;600&lt;/imageh&gt;&#10;  &lt;imagew&gt;741&lt;/imagew&gt;&#10;  &lt;scale&gt;50&lt;/scale&gt;&#10;  &lt;cursor&gt;61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031" y="1772816"/>
            <a:ext cx="784225" cy="635000"/>
          </a:xfrm>
          <a:prstGeom prst="rect">
            <a:avLst/>
          </a:prstGeom>
        </p:spPr>
      </p:pic>
      <p:sp>
        <p:nvSpPr>
          <p:cNvPr id="76" name="テキスト ボックス 75"/>
          <p:cNvSpPr txBox="1"/>
          <p:nvPr/>
        </p:nvSpPr>
        <p:spPr>
          <a:xfrm>
            <a:off x="251371" y="2240968"/>
            <a:ext cx="3060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Quark-Gluon Plasma</a:t>
            </a:r>
            <a:endParaRPr kumimoji="1" lang="ja-JP" altLang="en-US" sz="2400" dirty="0"/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251371" y="3543399"/>
            <a:ext cx="2087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Hadronization</a:t>
            </a:r>
            <a:endParaRPr kumimoji="1" lang="ja-JP" altLang="en-US" sz="2400" dirty="0"/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251520" y="5055567"/>
            <a:ext cx="1571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Freezeout</a:t>
            </a:r>
            <a:endParaRPr kumimoji="1" lang="ja-JP" altLang="en-US" sz="2400" dirty="0"/>
          </a:p>
        </p:txBody>
      </p:sp>
      <p:pic>
        <p:nvPicPr>
          <p:cNvPr id="91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739" y="6453336"/>
            <a:ext cx="480113" cy="348081"/>
          </a:xfrm>
          <a:prstGeom prst="rect">
            <a:avLst/>
          </a:prstGeom>
        </p:spPr>
      </p:pic>
      <p:cxnSp>
        <p:nvCxnSpPr>
          <p:cNvPr id="98" name="直線矢印コネクタ 97"/>
          <p:cNvCxnSpPr/>
          <p:nvPr/>
        </p:nvCxnSpPr>
        <p:spPr>
          <a:xfrm>
            <a:off x="6193825" y="3378188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9" name="直線矢印コネクタ 98"/>
          <p:cNvCxnSpPr/>
          <p:nvPr/>
        </p:nvCxnSpPr>
        <p:spPr>
          <a:xfrm flipV="1">
            <a:off x="6553865" y="2492896"/>
            <a:ext cx="0" cy="11013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0" name="直線コネクタ 99"/>
          <p:cNvCxnSpPr/>
          <p:nvPr/>
        </p:nvCxnSpPr>
        <p:spPr>
          <a:xfrm>
            <a:off x="6567830" y="3164083"/>
            <a:ext cx="165618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1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89" y="3276673"/>
            <a:ext cx="338667" cy="245533"/>
          </a:xfrm>
          <a:prstGeom prst="rect">
            <a:avLst/>
          </a:prstGeom>
        </p:spPr>
      </p:pic>
      <p:sp>
        <p:nvSpPr>
          <p:cNvPr id="102" name="フリーフォーム 101"/>
          <p:cNvSpPr/>
          <p:nvPr/>
        </p:nvSpPr>
        <p:spPr>
          <a:xfrm>
            <a:off x="6558838" y="5594184"/>
            <a:ext cx="1704441" cy="413948"/>
          </a:xfrm>
          <a:custGeom>
            <a:avLst/>
            <a:gdLst>
              <a:gd name="connsiteX0" fmla="*/ 0 w 1704441"/>
              <a:gd name="connsiteY0" fmla="*/ 0 h 585216"/>
              <a:gd name="connsiteX1" fmla="*/ 402336 w 1704441"/>
              <a:gd name="connsiteY1" fmla="*/ 285293 h 585216"/>
              <a:gd name="connsiteX2" fmla="*/ 1009497 w 1704441"/>
              <a:gd name="connsiteY2" fmla="*/ 504749 h 585216"/>
              <a:gd name="connsiteX3" fmla="*/ 1704441 w 1704441"/>
              <a:gd name="connsiteY3" fmla="*/ 585216 h 585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4441" h="585216">
                <a:moveTo>
                  <a:pt x="0" y="0"/>
                </a:moveTo>
                <a:cubicBezTo>
                  <a:pt x="117043" y="100584"/>
                  <a:pt x="234087" y="201168"/>
                  <a:pt x="402336" y="285293"/>
                </a:cubicBezTo>
                <a:cubicBezTo>
                  <a:pt x="570585" y="369418"/>
                  <a:pt x="792480" y="454762"/>
                  <a:pt x="1009497" y="504749"/>
                </a:cubicBezTo>
                <a:cubicBezTo>
                  <a:pt x="1226515" y="554736"/>
                  <a:pt x="1465478" y="569976"/>
                  <a:pt x="1704441" y="585216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5" name="TexTeXPicture" descr="&lt;?xml version=&quot;1.0&quot; encoding=&quot;utf-16&quot;?&gt;&#10;&lt;TeXTeX&gt;&#10;  &lt;preamble&gt;\documentclass{jarticle}&#10;\usepackage{amsmath}&#10;\pagestyle{empty}&lt;/preamble&gt;&#10;  &lt;body&gt;\begin{align*} &#10;\chi_{\rm QGP}&#10;\end{align*}&lt;/body&gt;&#10;  &lt;fcolor&gt;FF000000&lt;/fcolor&gt;&#10;  &lt;bcolor&gt;FFFFFFFF&lt;/bcolor&gt;&#10;  &lt;transparent&gt;True&lt;/transparent&gt;&#10;  &lt;resolution&gt;1800&lt;/resolution&gt;&#10;  &lt;imageh&gt;182&lt;/imageh&gt;&#10;  &lt;imagew&gt;577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018150"/>
            <a:ext cx="829737" cy="261720"/>
          </a:xfrm>
          <a:prstGeom prst="rect">
            <a:avLst/>
          </a:prstGeom>
        </p:spPr>
      </p:pic>
      <p:pic>
        <p:nvPicPr>
          <p:cNvPr id="107" name="TexTeXPicture" descr="&lt;?xml version=&quot;1.0&quot; encoding=&quot;utf-16&quot;?&gt;&#10;&lt;TeXTeX&gt;&#10;  &lt;preamble&gt;\documentclass{jarticle}&#10;\usepackage{amsmath}&#10;\pagestyle{empty}&lt;/preamble&gt;&#10;  &lt;body&gt;\begin{align*} &#10;\chi_{\rm HAD}&#10;\end{align*}&lt;/body&gt;&#10;  &lt;fcolor&gt;FF000000&lt;/fcolor&gt;&#10;  &lt;bcolor&gt;FFFFFFFF&lt;/bcolor&gt;&#10;  &lt;transparent&gt;True&lt;/transparent&gt;&#10;  &lt;resolution&gt;1800&lt;/resolution&gt;&#10;  &lt;imageh&gt;160&lt;/imageh&gt;&#10;  &lt;imagew&gt;580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622104"/>
            <a:ext cx="834051" cy="230084"/>
          </a:xfrm>
          <a:prstGeom prst="rect">
            <a:avLst/>
          </a:prstGeom>
        </p:spPr>
      </p:pic>
      <p:cxnSp>
        <p:nvCxnSpPr>
          <p:cNvPr id="109" name="直線コネクタ 108"/>
          <p:cNvCxnSpPr/>
          <p:nvPr/>
        </p:nvCxnSpPr>
        <p:spPr>
          <a:xfrm flipV="1">
            <a:off x="6567830" y="3153862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コネクタ 109"/>
          <p:cNvCxnSpPr/>
          <p:nvPr/>
        </p:nvCxnSpPr>
        <p:spPr>
          <a:xfrm flipV="1">
            <a:off x="6553865" y="2730118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線矢印コネクタ 117"/>
          <p:cNvCxnSpPr/>
          <p:nvPr/>
        </p:nvCxnSpPr>
        <p:spPr>
          <a:xfrm>
            <a:off x="6193825" y="4797150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9" name="直線矢印コネクタ 118"/>
          <p:cNvCxnSpPr/>
          <p:nvPr/>
        </p:nvCxnSpPr>
        <p:spPr>
          <a:xfrm flipV="1">
            <a:off x="6553865" y="3911858"/>
            <a:ext cx="0" cy="11013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0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89" y="4695635"/>
            <a:ext cx="338667" cy="245533"/>
          </a:xfrm>
          <a:prstGeom prst="rect">
            <a:avLst/>
          </a:prstGeom>
        </p:spPr>
      </p:pic>
      <p:pic>
        <p:nvPicPr>
          <p:cNvPr id="121" name="TexTeXPicture" descr="&lt;?xml version=&quot;1.0&quot; encoding=&quot;utf-16&quot;?&gt;&#10;&lt;TeXTeX&gt;&#10;  &lt;preamble&gt;\documentclass{jarticle}&#10;\usepackage{amsmath}&#10;\pagestyle{empty}&lt;/preamble&gt;&#10;  &lt;body&gt;\begin{align*} &#10;\chi_{\rm QGP}&#10;\end{align*}&lt;/body&gt;&#10;  &lt;fcolor&gt;FF000000&lt;/fcolor&gt;&#10;  &lt;bcolor&gt;FFFFFFFF&lt;/bcolor&gt;&#10;  &lt;transparent&gt;True&lt;/transparent&gt;&#10;  &lt;resolution&gt;1800&lt;/resolution&gt;&#10;  &lt;imageh&gt;182&lt;/imageh&gt;&#10;  &lt;imagew&gt;577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437112"/>
            <a:ext cx="829737" cy="261720"/>
          </a:xfrm>
          <a:prstGeom prst="rect">
            <a:avLst/>
          </a:prstGeom>
        </p:spPr>
      </p:pic>
      <p:pic>
        <p:nvPicPr>
          <p:cNvPr id="122" name="TexTeXPicture" descr="&lt;?xml version=&quot;1.0&quot; encoding=&quot;utf-16&quot;?&gt;&#10;&lt;TeXTeX&gt;&#10;  &lt;preamble&gt;\documentclass{jarticle}&#10;\usepackage{amsmath}&#10;\pagestyle{empty}&lt;/preamble&gt;&#10;  &lt;body&gt;\begin{align*} &#10;\chi_{\rm HAD}&#10;\end{align*}&lt;/body&gt;&#10;  &lt;fcolor&gt;FF000000&lt;/fcolor&gt;&#10;  &lt;bcolor&gt;FFFFFFFF&lt;/bcolor&gt;&#10;  &lt;transparent&gt;True&lt;/transparent&gt;&#10;  &lt;resolution&gt;1800&lt;/resolution&gt;&#10;  &lt;imageh&gt;160&lt;/imageh&gt;&#10;  &lt;imagew&gt;580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041066"/>
            <a:ext cx="834051" cy="230084"/>
          </a:xfrm>
          <a:prstGeom prst="rect">
            <a:avLst/>
          </a:prstGeom>
        </p:spPr>
      </p:pic>
      <p:cxnSp>
        <p:nvCxnSpPr>
          <p:cNvPr id="123" name="直線コネクタ 122"/>
          <p:cNvCxnSpPr/>
          <p:nvPr/>
        </p:nvCxnSpPr>
        <p:spPr>
          <a:xfrm flipV="1">
            <a:off x="6567830" y="4572824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線コネクタ 123"/>
          <p:cNvCxnSpPr/>
          <p:nvPr/>
        </p:nvCxnSpPr>
        <p:spPr>
          <a:xfrm flipV="1">
            <a:off x="6553865" y="4149080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線矢印コネクタ 124"/>
          <p:cNvCxnSpPr/>
          <p:nvPr/>
        </p:nvCxnSpPr>
        <p:spPr>
          <a:xfrm>
            <a:off x="6193825" y="6237310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6" name="直線矢印コネクタ 125"/>
          <p:cNvCxnSpPr/>
          <p:nvPr/>
        </p:nvCxnSpPr>
        <p:spPr>
          <a:xfrm flipV="1">
            <a:off x="6553865" y="5352018"/>
            <a:ext cx="0" cy="11013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7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89" y="6135795"/>
            <a:ext cx="338667" cy="245533"/>
          </a:xfrm>
          <a:prstGeom prst="rect">
            <a:avLst/>
          </a:prstGeom>
        </p:spPr>
      </p:pic>
      <p:pic>
        <p:nvPicPr>
          <p:cNvPr id="128" name="TexTeXPicture" descr="&lt;?xml version=&quot;1.0&quot; encoding=&quot;utf-16&quot;?&gt;&#10;&lt;TeXTeX&gt;&#10;  &lt;preamble&gt;\documentclass{jarticle}&#10;\usepackage{amsmath}&#10;\pagestyle{empty}&lt;/preamble&gt;&#10;  &lt;body&gt;\begin{align*} &#10;\chi_{\rm QGP}&#10;\end{align*}&lt;/body&gt;&#10;  &lt;fcolor&gt;FF000000&lt;/fcolor&gt;&#10;  &lt;bcolor&gt;FFFFFFFF&lt;/bcolor&gt;&#10;  &lt;transparent&gt;True&lt;/transparent&gt;&#10;  &lt;resolution&gt;1800&lt;/resolution&gt;&#10;  &lt;imageh&gt;182&lt;/imageh&gt;&#10;  &lt;imagew&gt;577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877272"/>
            <a:ext cx="829737" cy="261720"/>
          </a:xfrm>
          <a:prstGeom prst="rect">
            <a:avLst/>
          </a:prstGeom>
        </p:spPr>
      </p:pic>
      <p:pic>
        <p:nvPicPr>
          <p:cNvPr id="129" name="TexTeXPicture" descr="&lt;?xml version=&quot;1.0&quot; encoding=&quot;utf-16&quot;?&gt;&#10;&lt;TeXTeX&gt;&#10;  &lt;preamble&gt;\documentclass{jarticle}&#10;\usepackage{amsmath}&#10;\pagestyle{empty}&lt;/preamble&gt;&#10;  &lt;body&gt;\begin{align*} &#10;\chi_{\rm HAD}&#10;\end{align*}&lt;/body&gt;&#10;  &lt;fcolor&gt;FF000000&lt;/fcolor&gt;&#10;  &lt;bcolor&gt;FFFFFFFF&lt;/bcolor&gt;&#10;  &lt;transparent&gt;True&lt;/transparent&gt;&#10;  &lt;resolution&gt;1800&lt;/resolution&gt;&#10;  &lt;imageh&gt;160&lt;/imageh&gt;&#10;  &lt;imagew&gt;580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481226"/>
            <a:ext cx="834051" cy="230084"/>
          </a:xfrm>
          <a:prstGeom prst="rect">
            <a:avLst/>
          </a:prstGeom>
        </p:spPr>
      </p:pic>
      <p:cxnSp>
        <p:nvCxnSpPr>
          <p:cNvPr id="130" name="直線コネクタ 129"/>
          <p:cNvCxnSpPr/>
          <p:nvPr/>
        </p:nvCxnSpPr>
        <p:spPr>
          <a:xfrm flipV="1">
            <a:off x="6567830" y="6012984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線コネクタ 130"/>
          <p:cNvCxnSpPr/>
          <p:nvPr/>
        </p:nvCxnSpPr>
        <p:spPr>
          <a:xfrm flipV="1">
            <a:off x="6553865" y="5589240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線コネクタ 134"/>
          <p:cNvCxnSpPr/>
          <p:nvPr/>
        </p:nvCxnSpPr>
        <p:spPr>
          <a:xfrm>
            <a:off x="6588224" y="4581128"/>
            <a:ext cx="165618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6" name="下矢印 135"/>
          <p:cNvSpPr/>
          <p:nvPr/>
        </p:nvSpPr>
        <p:spPr>
          <a:xfrm>
            <a:off x="4445992" y="4790761"/>
            <a:ext cx="702072" cy="798479"/>
          </a:xfrm>
          <a:prstGeom prst="downArrow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alpha val="8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円/楕円 136"/>
          <p:cNvSpPr/>
          <p:nvPr/>
        </p:nvSpPr>
        <p:spPr>
          <a:xfrm>
            <a:off x="4145019" y="616645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円/楕円 137"/>
          <p:cNvSpPr/>
          <p:nvPr/>
        </p:nvSpPr>
        <p:spPr>
          <a:xfrm>
            <a:off x="4725812" y="578761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円/楕円 138"/>
          <p:cNvSpPr/>
          <p:nvPr/>
        </p:nvSpPr>
        <p:spPr>
          <a:xfrm>
            <a:off x="3081973" y="598357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円/楕円 139"/>
          <p:cNvSpPr/>
          <p:nvPr/>
        </p:nvSpPr>
        <p:spPr>
          <a:xfrm>
            <a:off x="1536217" y="576834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円/楕円 140"/>
          <p:cNvSpPr/>
          <p:nvPr/>
        </p:nvSpPr>
        <p:spPr>
          <a:xfrm>
            <a:off x="3135973" y="608550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円/楕円 141"/>
          <p:cNvSpPr/>
          <p:nvPr/>
        </p:nvSpPr>
        <p:spPr>
          <a:xfrm>
            <a:off x="1471073" y="566649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円/楕円 142"/>
          <p:cNvSpPr/>
          <p:nvPr/>
        </p:nvSpPr>
        <p:spPr>
          <a:xfrm>
            <a:off x="2455758" y="568716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円/楕円 143"/>
          <p:cNvSpPr/>
          <p:nvPr/>
        </p:nvSpPr>
        <p:spPr>
          <a:xfrm>
            <a:off x="789551" y="572125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円/楕円 144"/>
          <p:cNvSpPr/>
          <p:nvPr/>
        </p:nvSpPr>
        <p:spPr>
          <a:xfrm>
            <a:off x="4606980" y="573361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円/楕円 145"/>
          <p:cNvSpPr/>
          <p:nvPr/>
        </p:nvSpPr>
        <p:spPr>
          <a:xfrm>
            <a:off x="550910" y="615920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円/楕円 146"/>
          <p:cNvSpPr/>
          <p:nvPr/>
        </p:nvSpPr>
        <p:spPr>
          <a:xfrm>
            <a:off x="3709645" y="576800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円/楕円 147"/>
          <p:cNvSpPr/>
          <p:nvPr/>
        </p:nvSpPr>
        <p:spPr>
          <a:xfrm>
            <a:off x="503536" y="605120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円/楕円 148"/>
          <p:cNvSpPr/>
          <p:nvPr/>
        </p:nvSpPr>
        <p:spPr>
          <a:xfrm>
            <a:off x="3189973" y="595935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円/楕円 149"/>
          <p:cNvSpPr/>
          <p:nvPr/>
        </p:nvSpPr>
        <p:spPr>
          <a:xfrm>
            <a:off x="4256309" y="622713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円/楕円 150"/>
          <p:cNvSpPr/>
          <p:nvPr/>
        </p:nvSpPr>
        <p:spPr>
          <a:xfrm>
            <a:off x="2318984" y="567810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円/楕円 151"/>
          <p:cNvSpPr/>
          <p:nvPr/>
        </p:nvSpPr>
        <p:spPr>
          <a:xfrm>
            <a:off x="791169" y="586095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円/楕円 152"/>
          <p:cNvSpPr/>
          <p:nvPr/>
        </p:nvSpPr>
        <p:spPr>
          <a:xfrm>
            <a:off x="2389954" y="5742289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円/楕円 153"/>
          <p:cNvSpPr/>
          <p:nvPr/>
        </p:nvSpPr>
        <p:spPr>
          <a:xfrm>
            <a:off x="2108401" y="614084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円/楕円 154"/>
          <p:cNvSpPr/>
          <p:nvPr/>
        </p:nvSpPr>
        <p:spPr>
          <a:xfrm>
            <a:off x="2627956" y="612204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円/楕円 155"/>
          <p:cNvSpPr/>
          <p:nvPr/>
        </p:nvSpPr>
        <p:spPr>
          <a:xfrm>
            <a:off x="2552730" y="623004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円/楕円 156"/>
          <p:cNvSpPr/>
          <p:nvPr/>
        </p:nvSpPr>
        <p:spPr>
          <a:xfrm>
            <a:off x="3763645" y="590123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円/楕円 157"/>
          <p:cNvSpPr/>
          <p:nvPr/>
        </p:nvSpPr>
        <p:spPr>
          <a:xfrm>
            <a:off x="4713564" y="567961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円/楕円 158"/>
          <p:cNvSpPr/>
          <p:nvPr/>
        </p:nvSpPr>
        <p:spPr>
          <a:xfrm>
            <a:off x="1428217" y="576067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円/楕円 159"/>
          <p:cNvSpPr/>
          <p:nvPr/>
        </p:nvSpPr>
        <p:spPr>
          <a:xfrm>
            <a:off x="2520101" y="611113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円/楕円 160"/>
          <p:cNvSpPr/>
          <p:nvPr/>
        </p:nvSpPr>
        <p:spPr>
          <a:xfrm>
            <a:off x="441347" y="615518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円/楕円 161"/>
          <p:cNvSpPr/>
          <p:nvPr/>
        </p:nvSpPr>
        <p:spPr>
          <a:xfrm>
            <a:off x="4252168" y="611245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円/楕円 162"/>
          <p:cNvSpPr/>
          <p:nvPr/>
        </p:nvSpPr>
        <p:spPr>
          <a:xfrm>
            <a:off x="2037530" y="608684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円/楕円 163"/>
          <p:cNvSpPr/>
          <p:nvPr/>
        </p:nvSpPr>
        <p:spPr>
          <a:xfrm>
            <a:off x="2051256" y="621766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円/楕円 164"/>
          <p:cNvSpPr/>
          <p:nvPr/>
        </p:nvSpPr>
        <p:spPr>
          <a:xfrm>
            <a:off x="899169" y="581150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円/楕円 165"/>
          <p:cNvSpPr/>
          <p:nvPr/>
        </p:nvSpPr>
        <p:spPr>
          <a:xfrm>
            <a:off x="3638951" y="587600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円/楕円 166"/>
          <p:cNvSpPr/>
          <p:nvPr/>
        </p:nvSpPr>
        <p:spPr>
          <a:xfrm>
            <a:off x="3608312" y="5733256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円/楕円 167"/>
          <p:cNvSpPr/>
          <p:nvPr/>
        </p:nvSpPr>
        <p:spPr>
          <a:xfrm>
            <a:off x="1952128" y="6039296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円/楕円 168"/>
          <p:cNvSpPr/>
          <p:nvPr/>
        </p:nvSpPr>
        <p:spPr>
          <a:xfrm>
            <a:off x="2276128" y="5589240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円/楕円 169"/>
          <p:cNvSpPr/>
          <p:nvPr/>
        </p:nvSpPr>
        <p:spPr>
          <a:xfrm>
            <a:off x="4112368" y="6058456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円/楕円 170"/>
          <p:cNvSpPr/>
          <p:nvPr/>
        </p:nvSpPr>
        <p:spPr>
          <a:xfrm>
            <a:off x="2456184" y="6039296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円/楕円 171"/>
          <p:cNvSpPr/>
          <p:nvPr/>
        </p:nvSpPr>
        <p:spPr>
          <a:xfrm>
            <a:off x="4563812" y="5607248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円/楕円 172"/>
          <p:cNvSpPr/>
          <p:nvPr/>
        </p:nvSpPr>
        <p:spPr>
          <a:xfrm>
            <a:off x="395536" y="6003879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円/楕円 173"/>
          <p:cNvSpPr/>
          <p:nvPr/>
        </p:nvSpPr>
        <p:spPr>
          <a:xfrm>
            <a:off x="3021061" y="5895280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円/楕円 174"/>
          <p:cNvSpPr/>
          <p:nvPr/>
        </p:nvSpPr>
        <p:spPr>
          <a:xfrm>
            <a:off x="1376064" y="5607248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円/楕円 175"/>
          <p:cNvSpPr/>
          <p:nvPr/>
        </p:nvSpPr>
        <p:spPr>
          <a:xfrm>
            <a:off x="719608" y="5679256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下矢印 177"/>
          <p:cNvSpPr/>
          <p:nvPr/>
        </p:nvSpPr>
        <p:spPr>
          <a:xfrm>
            <a:off x="4427984" y="3501009"/>
            <a:ext cx="702072" cy="540057"/>
          </a:xfrm>
          <a:prstGeom prst="downArrow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alpha val="8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471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490332" cy="584775"/>
          </a:xfrm>
        </p:spPr>
        <p:txBody>
          <a:bodyPr/>
          <a:lstStyle/>
          <a:p>
            <a:r>
              <a:rPr kumimoji="1" lang="en-US" altLang="ja-JP" dirty="0" smtClean="0"/>
              <a:t> Time Evolution in HIC  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251520" y="2673016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FF0000">
                  <a:alpha val="30000"/>
                </a:srgbClr>
              </a:gs>
              <a:gs pos="100000">
                <a:srgbClr val="FA5D06">
                  <a:alpha val="30000"/>
                </a:srgbClr>
              </a:gs>
            </a:gsLst>
            <a:lin ang="27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>
          <a:xfrm>
            <a:off x="2475725" y="340280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3347864" y="332108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3607833" y="328133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1223616" y="327474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4572000" y="306907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1640419" y="274317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1994403" y="273432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960644" y="301133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3203824" y="306533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2027035" y="335710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4788024" y="334880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1701045" y="332874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3715833" y="272388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2608457" y="314108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>
            <a:off x="575544" y="272388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899592" y="278104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2718116" y="276677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4337968" y="337877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3903992" y="308146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3160578" y="274493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4283968" y="279717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/>
        </p:nvSpPr>
        <p:spPr>
          <a:xfrm>
            <a:off x="3955873" y="339526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/>
        </p:nvSpPr>
        <p:spPr>
          <a:xfrm>
            <a:off x="412188" y="340208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/>
          <p:cNvSpPr/>
          <p:nvPr/>
        </p:nvSpPr>
        <p:spPr>
          <a:xfrm>
            <a:off x="2209154" y="301079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/>
        </p:nvSpPr>
        <p:spPr>
          <a:xfrm>
            <a:off x="892728" y="339392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/楕円 28"/>
          <p:cNvSpPr/>
          <p:nvPr/>
        </p:nvSpPr>
        <p:spPr>
          <a:xfrm>
            <a:off x="2879824" y="344640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/>
        </p:nvSpPr>
        <p:spPr>
          <a:xfrm>
            <a:off x="467544" y="297346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/>
        </p:nvSpPr>
        <p:spPr>
          <a:xfrm>
            <a:off x="1694419" y="311933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/>
          <p:cNvSpPr/>
          <p:nvPr/>
        </p:nvSpPr>
        <p:spPr>
          <a:xfrm>
            <a:off x="1259632" y="270903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/>
        </p:nvSpPr>
        <p:spPr>
          <a:xfrm>
            <a:off x="4734024" y="285117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>
            <a:off x="251520" y="3969160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35"/>
          <p:cNvSpPr/>
          <p:nvPr/>
        </p:nvSpPr>
        <p:spPr>
          <a:xfrm>
            <a:off x="4208643" y="454511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/>
        </p:nvSpPr>
        <p:spPr>
          <a:xfrm>
            <a:off x="4734000" y="425744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/>
        </p:nvSpPr>
        <p:spPr>
          <a:xfrm>
            <a:off x="3372808" y="454215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1383817" y="459820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3426808" y="464407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1318673" y="449636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2555422" y="453503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861559" y="4119069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>
            <a:off x="4615168" y="420344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/>
        </p:nvSpPr>
        <p:spPr>
          <a:xfrm>
            <a:off x="478902" y="459312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>
            <a:off x="3845277" y="411182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431528" y="448512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/>
        </p:nvSpPr>
        <p:spPr>
          <a:xfrm>
            <a:off x="3480808" y="451793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4319933" y="460579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/>
        </p:nvSpPr>
        <p:spPr>
          <a:xfrm>
            <a:off x="2418648" y="452597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/>
        </p:nvSpPr>
        <p:spPr>
          <a:xfrm>
            <a:off x="863177" y="425877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/>
        </p:nvSpPr>
        <p:spPr>
          <a:xfrm>
            <a:off x="2489618" y="459016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円/楕円 52"/>
          <p:cNvSpPr/>
          <p:nvPr/>
        </p:nvSpPr>
        <p:spPr>
          <a:xfrm>
            <a:off x="2028009" y="421465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/>
        </p:nvSpPr>
        <p:spPr>
          <a:xfrm>
            <a:off x="2979612" y="419586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/>
        </p:nvSpPr>
        <p:spPr>
          <a:xfrm>
            <a:off x="2904386" y="430386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/>
        </p:nvSpPr>
        <p:spPr>
          <a:xfrm>
            <a:off x="3899277" y="424505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円/楕円 56"/>
          <p:cNvSpPr/>
          <p:nvPr/>
        </p:nvSpPr>
        <p:spPr>
          <a:xfrm>
            <a:off x="4721752" y="414944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/>
          <p:cNvSpPr/>
          <p:nvPr/>
        </p:nvSpPr>
        <p:spPr>
          <a:xfrm>
            <a:off x="1275817" y="459054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58"/>
          <p:cNvSpPr/>
          <p:nvPr/>
        </p:nvSpPr>
        <p:spPr>
          <a:xfrm>
            <a:off x="2871757" y="418494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/>
        </p:nvSpPr>
        <p:spPr>
          <a:xfrm>
            <a:off x="369339" y="458910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円/楕円 60"/>
          <p:cNvSpPr/>
          <p:nvPr/>
        </p:nvSpPr>
        <p:spPr>
          <a:xfrm>
            <a:off x="4315792" y="449111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円/楕円 61"/>
          <p:cNvSpPr/>
          <p:nvPr/>
        </p:nvSpPr>
        <p:spPr>
          <a:xfrm>
            <a:off x="1957138" y="416065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円/楕円 62"/>
          <p:cNvSpPr/>
          <p:nvPr/>
        </p:nvSpPr>
        <p:spPr>
          <a:xfrm>
            <a:off x="1970864" y="429147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円/楕円 63"/>
          <p:cNvSpPr/>
          <p:nvPr/>
        </p:nvSpPr>
        <p:spPr>
          <a:xfrm>
            <a:off x="971177" y="420931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円/楕円 64"/>
          <p:cNvSpPr/>
          <p:nvPr/>
        </p:nvSpPr>
        <p:spPr>
          <a:xfrm>
            <a:off x="3774583" y="421982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円/楕円 65"/>
          <p:cNvSpPr/>
          <p:nvPr/>
        </p:nvSpPr>
        <p:spPr>
          <a:xfrm>
            <a:off x="3743944" y="4077072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円/楕円 66"/>
          <p:cNvSpPr/>
          <p:nvPr/>
        </p:nvSpPr>
        <p:spPr>
          <a:xfrm>
            <a:off x="1871736" y="4113112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円/楕円 67"/>
          <p:cNvSpPr/>
          <p:nvPr/>
        </p:nvSpPr>
        <p:spPr>
          <a:xfrm>
            <a:off x="2375792" y="4437112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円/楕円 68"/>
          <p:cNvSpPr/>
          <p:nvPr/>
        </p:nvSpPr>
        <p:spPr>
          <a:xfrm>
            <a:off x="4175992" y="4437112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円/楕円 69"/>
          <p:cNvSpPr/>
          <p:nvPr/>
        </p:nvSpPr>
        <p:spPr>
          <a:xfrm>
            <a:off x="2807840" y="4113112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円/楕円 70"/>
          <p:cNvSpPr/>
          <p:nvPr/>
        </p:nvSpPr>
        <p:spPr>
          <a:xfrm>
            <a:off x="4572000" y="4077072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円/楕円 71"/>
          <p:cNvSpPr/>
          <p:nvPr/>
        </p:nvSpPr>
        <p:spPr>
          <a:xfrm>
            <a:off x="323528" y="4437799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円/楕円 72"/>
          <p:cNvSpPr/>
          <p:nvPr/>
        </p:nvSpPr>
        <p:spPr>
          <a:xfrm>
            <a:off x="3311896" y="4453856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円/楕円 73"/>
          <p:cNvSpPr/>
          <p:nvPr/>
        </p:nvSpPr>
        <p:spPr>
          <a:xfrm>
            <a:off x="1223664" y="4437112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円/楕円 74"/>
          <p:cNvSpPr/>
          <p:nvPr/>
        </p:nvSpPr>
        <p:spPr>
          <a:xfrm>
            <a:off x="791616" y="4077072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7" name="直線コネクタ 76"/>
          <p:cNvCxnSpPr/>
          <p:nvPr/>
        </p:nvCxnSpPr>
        <p:spPr>
          <a:xfrm>
            <a:off x="1730988" y="1233418"/>
            <a:ext cx="9630" cy="5435942"/>
          </a:xfrm>
          <a:prstGeom prst="line">
            <a:avLst/>
          </a:prstGeom>
          <a:ln w="9525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直線コネクタ 77"/>
          <p:cNvCxnSpPr/>
          <p:nvPr/>
        </p:nvCxnSpPr>
        <p:spPr>
          <a:xfrm>
            <a:off x="3343049" y="1250791"/>
            <a:ext cx="4815" cy="5418569"/>
          </a:xfrm>
          <a:prstGeom prst="line">
            <a:avLst/>
          </a:prstGeom>
          <a:ln w="9525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1" name="正方形/長方形 80"/>
          <p:cNvSpPr/>
          <p:nvPr/>
        </p:nvSpPr>
        <p:spPr>
          <a:xfrm>
            <a:off x="251520" y="5493287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20000"/>
                </a:srgbClr>
              </a:gs>
              <a:gs pos="100000">
                <a:srgbClr val="00B0F0">
                  <a:alpha val="2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正方形/長方形 83"/>
          <p:cNvSpPr/>
          <p:nvPr/>
        </p:nvSpPr>
        <p:spPr>
          <a:xfrm>
            <a:off x="251520" y="1160848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FF0000">
                  <a:alpha val="50000"/>
                </a:srgbClr>
              </a:gs>
              <a:gs pos="100000">
                <a:srgbClr val="FF0000">
                  <a:alpha val="40000"/>
                </a:srgbClr>
              </a:gs>
            </a:gsLst>
            <a:lin ang="27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6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2 \rangle}{\Delta \eta}&#10;\end{align*}&lt;/body&gt;&#10;  &lt;fcolor&gt;FF000000&lt;/fcolor&gt;&#10;  &lt;bcolor&gt;FFFFFFFF&lt;/bcolor&gt;&#10;  &lt;transparent&gt;True&lt;/transparent&gt;&#10;  &lt;resolution&gt;1800&lt;/resolution&gt;&#10;  &lt;imageh&gt;600&lt;/imageh&gt;&#10;  &lt;imagew&gt;741&lt;/imagew&gt;&#10;  &lt;scale&gt;50&lt;/scale&gt;&#10;  &lt;cursor&gt;61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031" y="273720"/>
            <a:ext cx="784225" cy="635000"/>
          </a:xfrm>
          <a:prstGeom prst="rect">
            <a:avLst/>
          </a:prstGeom>
        </p:spPr>
      </p:pic>
      <p:sp>
        <p:nvSpPr>
          <p:cNvPr id="34" name="テキスト ボックス 33"/>
          <p:cNvSpPr txBox="1"/>
          <p:nvPr/>
        </p:nvSpPr>
        <p:spPr>
          <a:xfrm>
            <a:off x="159074" y="735087"/>
            <a:ext cx="2292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Pre-Equilibrium</a:t>
            </a:r>
            <a:endParaRPr kumimoji="1" lang="ja-JP" altLang="en-US" sz="2400" dirty="0"/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251371" y="2240968"/>
            <a:ext cx="3060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Quark-Gluon Plasma</a:t>
            </a:r>
            <a:endParaRPr kumimoji="1" lang="ja-JP" altLang="en-US" sz="2400" dirty="0"/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251371" y="3543399"/>
            <a:ext cx="2087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Hadronization</a:t>
            </a:r>
            <a:endParaRPr kumimoji="1" lang="ja-JP" altLang="en-US" sz="2400" dirty="0"/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251520" y="5055567"/>
            <a:ext cx="1571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Freezeout</a:t>
            </a:r>
            <a:endParaRPr kumimoji="1" lang="ja-JP" altLang="en-US" sz="2400" dirty="0"/>
          </a:p>
        </p:txBody>
      </p:sp>
      <p:pic>
        <p:nvPicPr>
          <p:cNvPr id="91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739" y="6453336"/>
            <a:ext cx="480113" cy="348081"/>
          </a:xfrm>
          <a:prstGeom prst="rect">
            <a:avLst/>
          </a:prstGeom>
        </p:spPr>
      </p:pic>
      <p:sp>
        <p:nvSpPr>
          <p:cNvPr id="93" name="円/楕円 92"/>
          <p:cNvSpPr/>
          <p:nvPr/>
        </p:nvSpPr>
        <p:spPr>
          <a:xfrm>
            <a:off x="2447776" y="180883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円/楕円 94"/>
          <p:cNvSpPr/>
          <p:nvPr/>
        </p:nvSpPr>
        <p:spPr>
          <a:xfrm>
            <a:off x="1223640" y="162880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円/楕円 95"/>
          <p:cNvSpPr/>
          <p:nvPr/>
        </p:nvSpPr>
        <p:spPr>
          <a:xfrm>
            <a:off x="4427984" y="132276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8" name="直線矢印コネクタ 97"/>
          <p:cNvCxnSpPr/>
          <p:nvPr/>
        </p:nvCxnSpPr>
        <p:spPr>
          <a:xfrm>
            <a:off x="6193825" y="3378188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9" name="直線矢印コネクタ 98"/>
          <p:cNvCxnSpPr/>
          <p:nvPr/>
        </p:nvCxnSpPr>
        <p:spPr>
          <a:xfrm flipV="1">
            <a:off x="6553865" y="2492896"/>
            <a:ext cx="0" cy="11013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0" name="直線コネクタ 99"/>
          <p:cNvCxnSpPr/>
          <p:nvPr/>
        </p:nvCxnSpPr>
        <p:spPr>
          <a:xfrm>
            <a:off x="6567830" y="3164083"/>
            <a:ext cx="165618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1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89" y="3276673"/>
            <a:ext cx="338667" cy="245533"/>
          </a:xfrm>
          <a:prstGeom prst="rect">
            <a:avLst/>
          </a:prstGeom>
        </p:spPr>
      </p:pic>
      <p:sp>
        <p:nvSpPr>
          <p:cNvPr id="102" name="フリーフォーム 101"/>
          <p:cNvSpPr/>
          <p:nvPr/>
        </p:nvSpPr>
        <p:spPr>
          <a:xfrm>
            <a:off x="6558838" y="5594184"/>
            <a:ext cx="1704441" cy="413948"/>
          </a:xfrm>
          <a:custGeom>
            <a:avLst/>
            <a:gdLst>
              <a:gd name="connsiteX0" fmla="*/ 0 w 1704441"/>
              <a:gd name="connsiteY0" fmla="*/ 0 h 585216"/>
              <a:gd name="connsiteX1" fmla="*/ 402336 w 1704441"/>
              <a:gd name="connsiteY1" fmla="*/ 285293 h 585216"/>
              <a:gd name="connsiteX2" fmla="*/ 1009497 w 1704441"/>
              <a:gd name="connsiteY2" fmla="*/ 504749 h 585216"/>
              <a:gd name="connsiteX3" fmla="*/ 1704441 w 1704441"/>
              <a:gd name="connsiteY3" fmla="*/ 585216 h 585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4441" h="585216">
                <a:moveTo>
                  <a:pt x="0" y="0"/>
                </a:moveTo>
                <a:cubicBezTo>
                  <a:pt x="117043" y="100584"/>
                  <a:pt x="234087" y="201168"/>
                  <a:pt x="402336" y="285293"/>
                </a:cubicBezTo>
                <a:cubicBezTo>
                  <a:pt x="570585" y="369418"/>
                  <a:pt x="792480" y="454762"/>
                  <a:pt x="1009497" y="504749"/>
                </a:cubicBezTo>
                <a:cubicBezTo>
                  <a:pt x="1226515" y="554736"/>
                  <a:pt x="1465478" y="569976"/>
                  <a:pt x="1704441" y="585216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5" name="TexTeXPicture" descr="&lt;?xml version=&quot;1.0&quot; encoding=&quot;utf-16&quot;?&gt;&#10;&lt;TeXTeX&gt;&#10;  &lt;preamble&gt;\documentclass{jarticle}&#10;\usepackage{amsmath}&#10;\pagestyle{empty}&lt;/preamble&gt;&#10;  &lt;body&gt;\begin{align*} &#10;\chi_{\rm QGP}&#10;\end{align*}&lt;/body&gt;&#10;  &lt;fcolor&gt;FF000000&lt;/fcolor&gt;&#10;  &lt;bcolor&gt;FFFFFFFF&lt;/bcolor&gt;&#10;  &lt;transparent&gt;True&lt;/transparent&gt;&#10;  &lt;resolution&gt;1800&lt;/resolution&gt;&#10;  &lt;imageh&gt;182&lt;/imageh&gt;&#10;  &lt;imagew&gt;577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018150"/>
            <a:ext cx="829737" cy="261720"/>
          </a:xfrm>
          <a:prstGeom prst="rect">
            <a:avLst/>
          </a:prstGeom>
        </p:spPr>
      </p:pic>
      <p:pic>
        <p:nvPicPr>
          <p:cNvPr id="107" name="TexTeXPicture" descr="&lt;?xml version=&quot;1.0&quot; encoding=&quot;utf-16&quot;?&gt;&#10;&lt;TeXTeX&gt;&#10;  &lt;preamble&gt;\documentclass{jarticle}&#10;\usepackage{amsmath}&#10;\pagestyle{empty}&lt;/preamble&gt;&#10;  &lt;body&gt;\begin{align*} &#10;\chi_{\rm HAD}&#10;\end{align*}&lt;/body&gt;&#10;  &lt;fcolor&gt;FF000000&lt;/fcolor&gt;&#10;  &lt;bcolor&gt;FFFFFFFF&lt;/bcolor&gt;&#10;  &lt;transparent&gt;True&lt;/transparent&gt;&#10;  &lt;resolution&gt;1800&lt;/resolution&gt;&#10;  &lt;imageh&gt;160&lt;/imageh&gt;&#10;  &lt;imagew&gt;580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622104"/>
            <a:ext cx="834051" cy="230084"/>
          </a:xfrm>
          <a:prstGeom prst="rect">
            <a:avLst/>
          </a:prstGeom>
        </p:spPr>
      </p:pic>
      <p:cxnSp>
        <p:nvCxnSpPr>
          <p:cNvPr id="109" name="直線コネクタ 108"/>
          <p:cNvCxnSpPr/>
          <p:nvPr/>
        </p:nvCxnSpPr>
        <p:spPr>
          <a:xfrm flipV="1">
            <a:off x="6567830" y="3153862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コネクタ 109"/>
          <p:cNvCxnSpPr/>
          <p:nvPr/>
        </p:nvCxnSpPr>
        <p:spPr>
          <a:xfrm flipV="1">
            <a:off x="6553865" y="2730118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線矢印コネクタ 110"/>
          <p:cNvCxnSpPr/>
          <p:nvPr/>
        </p:nvCxnSpPr>
        <p:spPr>
          <a:xfrm>
            <a:off x="6193825" y="1866020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2" name="直線矢印コネクタ 111"/>
          <p:cNvCxnSpPr/>
          <p:nvPr/>
        </p:nvCxnSpPr>
        <p:spPr>
          <a:xfrm flipV="1">
            <a:off x="6553865" y="980728"/>
            <a:ext cx="0" cy="11013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13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89" y="1743307"/>
            <a:ext cx="338667" cy="245533"/>
          </a:xfrm>
          <a:prstGeom prst="rect">
            <a:avLst/>
          </a:prstGeom>
        </p:spPr>
      </p:pic>
      <p:pic>
        <p:nvPicPr>
          <p:cNvPr id="114" name="TexTeXPicture" descr="&lt;?xml version=&quot;1.0&quot; encoding=&quot;utf-16&quot;?&gt;&#10;&lt;TeXTeX&gt;&#10;  &lt;preamble&gt;\documentclass{jarticle}&#10;\usepackage{amsmath}&#10;\pagestyle{empty}&lt;/preamble&gt;&#10;  &lt;body&gt;\begin{align*} &#10;\chi_{\rm QGP}&#10;\end{align*}&lt;/body&gt;&#10;  &lt;fcolor&gt;FF000000&lt;/fcolor&gt;&#10;  &lt;bcolor&gt;FFFFFFFF&lt;/bcolor&gt;&#10;  &lt;transparent&gt;True&lt;/transparent&gt;&#10;  &lt;resolution&gt;1800&lt;/resolution&gt;&#10;  &lt;imageh&gt;182&lt;/imageh&gt;&#10;  &lt;imagew&gt;577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505982"/>
            <a:ext cx="829737" cy="261720"/>
          </a:xfrm>
          <a:prstGeom prst="rect">
            <a:avLst/>
          </a:prstGeom>
        </p:spPr>
      </p:pic>
      <p:pic>
        <p:nvPicPr>
          <p:cNvPr id="115" name="TexTeXPicture" descr="&lt;?xml version=&quot;1.0&quot; encoding=&quot;utf-16&quot;?&gt;&#10;&lt;TeXTeX&gt;&#10;  &lt;preamble&gt;\documentclass{jarticle}&#10;\usepackage{amsmath}&#10;\pagestyle{empty}&lt;/preamble&gt;&#10;  &lt;body&gt;\begin{align*} &#10;\chi_{\rm HAD}&#10;\end{align*}&lt;/body&gt;&#10;  &lt;fcolor&gt;FF000000&lt;/fcolor&gt;&#10;  &lt;bcolor&gt;FFFFFFFF&lt;/bcolor&gt;&#10;  &lt;transparent&gt;True&lt;/transparent&gt;&#10;  &lt;resolution&gt;1800&lt;/resolution&gt;&#10;  &lt;imageh&gt;160&lt;/imageh&gt;&#10;  &lt;imagew&gt;580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109936"/>
            <a:ext cx="834051" cy="230084"/>
          </a:xfrm>
          <a:prstGeom prst="rect">
            <a:avLst/>
          </a:prstGeom>
        </p:spPr>
      </p:pic>
      <p:cxnSp>
        <p:nvCxnSpPr>
          <p:cNvPr id="116" name="直線コネクタ 115"/>
          <p:cNvCxnSpPr/>
          <p:nvPr/>
        </p:nvCxnSpPr>
        <p:spPr>
          <a:xfrm flipV="1">
            <a:off x="6567830" y="1641694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線コネクタ 116"/>
          <p:cNvCxnSpPr/>
          <p:nvPr/>
        </p:nvCxnSpPr>
        <p:spPr>
          <a:xfrm flipV="1">
            <a:off x="6553865" y="1217950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線矢印コネクタ 117"/>
          <p:cNvCxnSpPr/>
          <p:nvPr/>
        </p:nvCxnSpPr>
        <p:spPr>
          <a:xfrm>
            <a:off x="6193825" y="4797150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9" name="直線矢印コネクタ 118"/>
          <p:cNvCxnSpPr/>
          <p:nvPr/>
        </p:nvCxnSpPr>
        <p:spPr>
          <a:xfrm flipV="1">
            <a:off x="6553865" y="3911858"/>
            <a:ext cx="0" cy="11013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0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89" y="4695635"/>
            <a:ext cx="338667" cy="245533"/>
          </a:xfrm>
          <a:prstGeom prst="rect">
            <a:avLst/>
          </a:prstGeom>
        </p:spPr>
      </p:pic>
      <p:pic>
        <p:nvPicPr>
          <p:cNvPr id="121" name="TexTeXPicture" descr="&lt;?xml version=&quot;1.0&quot; encoding=&quot;utf-16&quot;?&gt;&#10;&lt;TeXTeX&gt;&#10;  &lt;preamble&gt;\documentclass{jarticle}&#10;\usepackage{amsmath}&#10;\pagestyle{empty}&lt;/preamble&gt;&#10;  &lt;body&gt;\begin{align*} &#10;\chi_{\rm QGP}&#10;\end{align*}&lt;/body&gt;&#10;  &lt;fcolor&gt;FF000000&lt;/fcolor&gt;&#10;  &lt;bcolor&gt;FFFFFFFF&lt;/bcolor&gt;&#10;  &lt;transparent&gt;True&lt;/transparent&gt;&#10;  &lt;resolution&gt;1800&lt;/resolution&gt;&#10;  &lt;imageh&gt;182&lt;/imageh&gt;&#10;  &lt;imagew&gt;577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437112"/>
            <a:ext cx="829737" cy="261720"/>
          </a:xfrm>
          <a:prstGeom prst="rect">
            <a:avLst/>
          </a:prstGeom>
        </p:spPr>
      </p:pic>
      <p:pic>
        <p:nvPicPr>
          <p:cNvPr id="122" name="TexTeXPicture" descr="&lt;?xml version=&quot;1.0&quot; encoding=&quot;utf-16&quot;?&gt;&#10;&lt;TeXTeX&gt;&#10;  &lt;preamble&gt;\documentclass{jarticle}&#10;\usepackage{amsmath}&#10;\pagestyle{empty}&lt;/preamble&gt;&#10;  &lt;body&gt;\begin{align*} &#10;\chi_{\rm HAD}&#10;\end{align*}&lt;/body&gt;&#10;  &lt;fcolor&gt;FF000000&lt;/fcolor&gt;&#10;  &lt;bcolor&gt;FFFFFFFF&lt;/bcolor&gt;&#10;  &lt;transparent&gt;True&lt;/transparent&gt;&#10;  &lt;resolution&gt;1800&lt;/resolution&gt;&#10;  &lt;imageh&gt;160&lt;/imageh&gt;&#10;  &lt;imagew&gt;580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041066"/>
            <a:ext cx="834051" cy="230084"/>
          </a:xfrm>
          <a:prstGeom prst="rect">
            <a:avLst/>
          </a:prstGeom>
        </p:spPr>
      </p:pic>
      <p:cxnSp>
        <p:nvCxnSpPr>
          <p:cNvPr id="123" name="直線コネクタ 122"/>
          <p:cNvCxnSpPr/>
          <p:nvPr/>
        </p:nvCxnSpPr>
        <p:spPr>
          <a:xfrm flipV="1">
            <a:off x="6567830" y="4572824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線コネクタ 123"/>
          <p:cNvCxnSpPr/>
          <p:nvPr/>
        </p:nvCxnSpPr>
        <p:spPr>
          <a:xfrm flipV="1">
            <a:off x="6553865" y="4149080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線矢印コネクタ 124"/>
          <p:cNvCxnSpPr/>
          <p:nvPr/>
        </p:nvCxnSpPr>
        <p:spPr>
          <a:xfrm>
            <a:off x="6193825" y="6237310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6" name="直線矢印コネクタ 125"/>
          <p:cNvCxnSpPr/>
          <p:nvPr/>
        </p:nvCxnSpPr>
        <p:spPr>
          <a:xfrm flipV="1">
            <a:off x="6553865" y="5352018"/>
            <a:ext cx="0" cy="11013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7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89" y="6135795"/>
            <a:ext cx="338667" cy="245533"/>
          </a:xfrm>
          <a:prstGeom prst="rect">
            <a:avLst/>
          </a:prstGeom>
        </p:spPr>
      </p:pic>
      <p:pic>
        <p:nvPicPr>
          <p:cNvPr id="128" name="TexTeXPicture" descr="&lt;?xml version=&quot;1.0&quot; encoding=&quot;utf-16&quot;?&gt;&#10;&lt;TeXTeX&gt;&#10;  &lt;preamble&gt;\documentclass{jarticle}&#10;\usepackage{amsmath}&#10;\pagestyle{empty}&lt;/preamble&gt;&#10;  &lt;body&gt;\begin{align*} &#10;\chi_{\rm QGP}&#10;\end{align*}&lt;/body&gt;&#10;  &lt;fcolor&gt;FF000000&lt;/fcolor&gt;&#10;  &lt;bcolor&gt;FFFFFFFF&lt;/bcolor&gt;&#10;  &lt;transparent&gt;True&lt;/transparent&gt;&#10;  &lt;resolution&gt;1800&lt;/resolution&gt;&#10;  &lt;imageh&gt;182&lt;/imageh&gt;&#10;  &lt;imagew&gt;577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877272"/>
            <a:ext cx="829737" cy="261720"/>
          </a:xfrm>
          <a:prstGeom prst="rect">
            <a:avLst/>
          </a:prstGeom>
        </p:spPr>
      </p:pic>
      <p:pic>
        <p:nvPicPr>
          <p:cNvPr id="129" name="TexTeXPicture" descr="&lt;?xml version=&quot;1.0&quot; encoding=&quot;utf-16&quot;?&gt;&#10;&lt;TeXTeX&gt;&#10;  &lt;preamble&gt;\documentclass{jarticle}&#10;\usepackage{amsmath}&#10;\pagestyle{empty}&lt;/preamble&gt;&#10;  &lt;body&gt;\begin{align*} &#10;\chi_{\rm HAD}&#10;\end{align*}&lt;/body&gt;&#10;  &lt;fcolor&gt;FF000000&lt;/fcolor&gt;&#10;  &lt;bcolor&gt;FFFFFFFF&lt;/bcolor&gt;&#10;  &lt;transparent&gt;True&lt;/transparent&gt;&#10;  &lt;resolution&gt;1800&lt;/resolution&gt;&#10;  &lt;imageh&gt;160&lt;/imageh&gt;&#10;  &lt;imagew&gt;580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481226"/>
            <a:ext cx="834051" cy="230084"/>
          </a:xfrm>
          <a:prstGeom prst="rect">
            <a:avLst/>
          </a:prstGeom>
        </p:spPr>
      </p:pic>
      <p:cxnSp>
        <p:nvCxnSpPr>
          <p:cNvPr id="130" name="直線コネクタ 129"/>
          <p:cNvCxnSpPr/>
          <p:nvPr/>
        </p:nvCxnSpPr>
        <p:spPr>
          <a:xfrm flipV="1">
            <a:off x="6567830" y="6012984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線コネクタ 130"/>
          <p:cNvCxnSpPr/>
          <p:nvPr/>
        </p:nvCxnSpPr>
        <p:spPr>
          <a:xfrm flipV="1">
            <a:off x="6553865" y="5589240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線コネクタ 133"/>
          <p:cNvCxnSpPr/>
          <p:nvPr/>
        </p:nvCxnSpPr>
        <p:spPr>
          <a:xfrm>
            <a:off x="6588224" y="1772816"/>
            <a:ext cx="165618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5" name="直線コネクタ 134"/>
          <p:cNvCxnSpPr/>
          <p:nvPr/>
        </p:nvCxnSpPr>
        <p:spPr>
          <a:xfrm>
            <a:off x="6588224" y="4581128"/>
            <a:ext cx="165618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6" name="下矢印 135"/>
          <p:cNvSpPr/>
          <p:nvPr/>
        </p:nvSpPr>
        <p:spPr>
          <a:xfrm>
            <a:off x="4445992" y="4790761"/>
            <a:ext cx="702072" cy="798479"/>
          </a:xfrm>
          <a:prstGeom prst="downArrow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alpha val="8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円/楕円 136"/>
          <p:cNvSpPr/>
          <p:nvPr/>
        </p:nvSpPr>
        <p:spPr>
          <a:xfrm>
            <a:off x="4145019" y="616645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円/楕円 137"/>
          <p:cNvSpPr/>
          <p:nvPr/>
        </p:nvSpPr>
        <p:spPr>
          <a:xfrm>
            <a:off x="4725812" y="578761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円/楕円 138"/>
          <p:cNvSpPr/>
          <p:nvPr/>
        </p:nvSpPr>
        <p:spPr>
          <a:xfrm>
            <a:off x="3081973" y="598357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円/楕円 139"/>
          <p:cNvSpPr/>
          <p:nvPr/>
        </p:nvSpPr>
        <p:spPr>
          <a:xfrm>
            <a:off x="1536217" y="576834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円/楕円 140"/>
          <p:cNvSpPr/>
          <p:nvPr/>
        </p:nvSpPr>
        <p:spPr>
          <a:xfrm>
            <a:off x="3135973" y="608550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円/楕円 141"/>
          <p:cNvSpPr/>
          <p:nvPr/>
        </p:nvSpPr>
        <p:spPr>
          <a:xfrm>
            <a:off x="1471073" y="566649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円/楕円 142"/>
          <p:cNvSpPr/>
          <p:nvPr/>
        </p:nvSpPr>
        <p:spPr>
          <a:xfrm>
            <a:off x="2455758" y="568716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円/楕円 143"/>
          <p:cNvSpPr/>
          <p:nvPr/>
        </p:nvSpPr>
        <p:spPr>
          <a:xfrm>
            <a:off x="789551" y="572125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円/楕円 144"/>
          <p:cNvSpPr/>
          <p:nvPr/>
        </p:nvSpPr>
        <p:spPr>
          <a:xfrm>
            <a:off x="4606980" y="573361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円/楕円 145"/>
          <p:cNvSpPr/>
          <p:nvPr/>
        </p:nvSpPr>
        <p:spPr>
          <a:xfrm>
            <a:off x="550910" y="615920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円/楕円 146"/>
          <p:cNvSpPr/>
          <p:nvPr/>
        </p:nvSpPr>
        <p:spPr>
          <a:xfrm>
            <a:off x="3709645" y="576800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円/楕円 147"/>
          <p:cNvSpPr/>
          <p:nvPr/>
        </p:nvSpPr>
        <p:spPr>
          <a:xfrm>
            <a:off x="503536" y="605120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円/楕円 148"/>
          <p:cNvSpPr/>
          <p:nvPr/>
        </p:nvSpPr>
        <p:spPr>
          <a:xfrm>
            <a:off x="3189973" y="595935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円/楕円 149"/>
          <p:cNvSpPr/>
          <p:nvPr/>
        </p:nvSpPr>
        <p:spPr>
          <a:xfrm>
            <a:off x="4256309" y="622713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円/楕円 150"/>
          <p:cNvSpPr/>
          <p:nvPr/>
        </p:nvSpPr>
        <p:spPr>
          <a:xfrm>
            <a:off x="2318984" y="567810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円/楕円 151"/>
          <p:cNvSpPr/>
          <p:nvPr/>
        </p:nvSpPr>
        <p:spPr>
          <a:xfrm>
            <a:off x="791169" y="586095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円/楕円 152"/>
          <p:cNvSpPr/>
          <p:nvPr/>
        </p:nvSpPr>
        <p:spPr>
          <a:xfrm>
            <a:off x="2389954" y="5742289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円/楕円 153"/>
          <p:cNvSpPr/>
          <p:nvPr/>
        </p:nvSpPr>
        <p:spPr>
          <a:xfrm>
            <a:off x="2108401" y="614084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円/楕円 154"/>
          <p:cNvSpPr/>
          <p:nvPr/>
        </p:nvSpPr>
        <p:spPr>
          <a:xfrm>
            <a:off x="2627956" y="612204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円/楕円 155"/>
          <p:cNvSpPr/>
          <p:nvPr/>
        </p:nvSpPr>
        <p:spPr>
          <a:xfrm>
            <a:off x="2552730" y="623004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円/楕円 156"/>
          <p:cNvSpPr/>
          <p:nvPr/>
        </p:nvSpPr>
        <p:spPr>
          <a:xfrm>
            <a:off x="3763645" y="590123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円/楕円 157"/>
          <p:cNvSpPr/>
          <p:nvPr/>
        </p:nvSpPr>
        <p:spPr>
          <a:xfrm>
            <a:off x="4713564" y="567961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円/楕円 158"/>
          <p:cNvSpPr/>
          <p:nvPr/>
        </p:nvSpPr>
        <p:spPr>
          <a:xfrm>
            <a:off x="1428217" y="576067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円/楕円 159"/>
          <p:cNvSpPr/>
          <p:nvPr/>
        </p:nvSpPr>
        <p:spPr>
          <a:xfrm>
            <a:off x="2520101" y="611113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円/楕円 160"/>
          <p:cNvSpPr/>
          <p:nvPr/>
        </p:nvSpPr>
        <p:spPr>
          <a:xfrm>
            <a:off x="441347" y="615518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円/楕円 161"/>
          <p:cNvSpPr/>
          <p:nvPr/>
        </p:nvSpPr>
        <p:spPr>
          <a:xfrm>
            <a:off x="4252168" y="611245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円/楕円 162"/>
          <p:cNvSpPr/>
          <p:nvPr/>
        </p:nvSpPr>
        <p:spPr>
          <a:xfrm>
            <a:off x="2037530" y="608684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円/楕円 163"/>
          <p:cNvSpPr/>
          <p:nvPr/>
        </p:nvSpPr>
        <p:spPr>
          <a:xfrm>
            <a:off x="2051256" y="621766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円/楕円 164"/>
          <p:cNvSpPr/>
          <p:nvPr/>
        </p:nvSpPr>
        <p:spPr>
          <a:xfrm>
            <a:off x="899169" y="581150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円/楕円 165"/>
          <p:cNvSpPr/>
          <p:nvPr/>
        </p:nvSpPr>
        <p:spPr>
          <a:xfrm>
            <a:off x="3638951" y="587600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円/楕円 166"/>
          <p:cNvSpPr/>
          <p:nvPr/>
        </p:nvSpPr>
        <p:spPr>
          <a:xfrm>
            <a:off x="3608312" y="5733256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円/楕円 167"/>
          <p:cNvSpPr/>
          <p:nvPr/>
        </p:nvSpPr>
        <p:spPr>
          <a:xfrm>
            <a:off x="1952128" y="6039296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円/楕円 168"/>
          <p:cNvSpPr/>
          <p:nvPr/>
        </p:nvSpPr>
        <p:spPr>
          <a:xfrm>
            <a:off x="2276128" y="5589240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円/楕円 169"/>
          <p:cNvSpPr/>
          <p:nvPr/>
        </p:nvSpPr>
        <p:spPr>
          <a:xfrm>
            <a:off x="4112368" y="6058456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円/楕円 170"/>
          <p:cNvSpPr/>
          <p:nvPr/>
        </p:nvSpPr>
        <p:spPr>
          <a:xfrm>
            <a:off x="2456184" y="6039296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円/楕円 171"/>
          <p:cNvSpPr/>
          <p:nvPr/>
        </p:nvSpPr>
        <p:spPr>
          <a:xfrm>
            <a:off x="4563812" y="5607248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円/楕円 172"/>
          <p:cNvSpPr/>
          <p:nvPr/>
        </p:nvSpPr>
        <p:spPr>
          <a:xfrm>
            <a:off x="395536" y="6003879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円/楕円 173"/>
          <p:cNvSpPr/>
          <p:nvPr/>
        </p:nvSpPr>
        <p:spPr>
          <a:xfrm>
            <a:off x="3021061" y="5895280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円/楕円 174"/>
          <p:cNvSpPr/>
          <p:nvPr/>
        </p:nvSpPr>
        <p:spPr>
          <a:xfrm>
            <a:off x="1376064" y="5607248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円/楕円 175"/>
          <p:cNvSpPr/>
          <p:nvPr/>
        </p:nvSpPr>
        <p:spPr>
          <a:xfrm>
            <a:off x="719608" y="5679256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下矢印 176"/>
          <p:cNvSpPr/>
          <p:nvPr/>
        </p:nvSpPr>
        <p:spPr>
          <a:xfrm>
            <a:off x="4445992" y="1982449"/>
            <a:ext cx="702072" cy="798479"/>
          </a:xfrm>
          <a:prstGeom prst="downArrow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alpha val="8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下矢印 177"/>
          <p:cNvSpPr/>
          <p:nvPr/>
        </p:nvSpPr>
        <p:spPr>
          <a:xfrm>
            <a:off x="4427984" y="3501009"/>
            <a:ext cx="702072" cy="540057"/>
          </a:xfrm>
          <a:prstGeom prst="downArrow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alpha val="8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505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490332" cy="584775"/>
          </a:xfrm>
        </p:spPr>
        <p:txBody>
          <a:bodyPr/>
          <a:lstStyle/>
          <a:p>
            <a:r>
              <a:rPr kumimoji="1" lang="en-US" altLang="ja-JP" dirty="0" smtClean="0"/>
              <a:t> Time Evolution in HIC  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251520" y="2673016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FF0000">
                  <a:alpha val="30000"/>
                </a:srgbClr>
              </a:gs>
              <a:gs pos="100000">
                <a:srgbClr val="FA5D06">
                  <a:alpha val="30000"/>
                </a:srgbClr>
              </a:gs>
            </a:gsLst>
            <a:lin ang="27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>
          <a:xfrm>
            <a:off x="2475725" y="340280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3347864" y="332108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3607833" y="328133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1223616" y="327474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4572000" y="306907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1640419" y="274317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1994403" y="273432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960644" y="301133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3203824" y="306533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2027035" y="335710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4788024" y="334880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1701045" y="332874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3715833" y="272388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2608457" y="314108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>
            <a:off x="575544" y="272388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899592" y="278104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2718116" y="276677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4337968" y="337877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3903992" y="308146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3160578" y="274493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4283968" y="279717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/>
        </p:nvSpPr>
        <p:spPr>
          <a:xfrm>
            <a:off x="3955873" y="339526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/>
        </p:nvSpPr>
        <p:spPr>
          <a:xfrm>
            <a:off x="412188" y="340208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/>
          <p:cNvSpPr/>
          <p:nvPr/>
        </p:nvSpPr>
        <p:spPr>
          <a:xfrm>
            <a:off x="2209154" y="301079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/>
        </p:nvSpPr>
        <p:spPr>
          <a:xfrm>
            <a:off x="892728" y="339392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/楕円 28"/>
          <p:cNvSpPr/>
          <p:nvPr/>
        </p:nvSpPr>
        <p:spPr>
          <a:xfrm>
            <a:off x="2879824" y="344640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/>
        </p:nvSpPr>
        <p:spPr>
          <a:xfrm>
            <a:off x="467544" y="297346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/>
        </p:nvSpPr>
        <p:spPr>
          <a:xfrm>
            <a:off x="1694419" y="311933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/>
          <p:cNvSpPr/>
          <p:nvPr/>
        </p:nvSpPr>
        <p:spPr>
          <a:xfrm>
            <a:off x="1259632" y="270903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/>
        </p:nvSpPr>
        <p:spPr>
          <a:xfrm>
            <a:off x="4734024" y="285117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>
            <a:off x="251520" y="3969160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35"/>
          <p:cNvSpPr/>
          <p:nvPr/>
        </p:nvSpPr>
        <p:spPr>
          <a:xfrm>
            <a:off x="4208643" y="454511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/>
        </p:nvSpPr>
        <p:spPr>
          <a:xfrm>
            <a:off x="4734000" y="425744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/>
        </p:nvSpPr>
        <p:spPr>
          <a:xfrm>
            <a:off x="3372808" y="454215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1383817" y="459820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3426808" y="464407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1318673" y="449636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2555422" y="453503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861559" y="4119069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>
            <a:off x="4615168" y="420344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/>
        </p:nvSpPr>
        <p:spPr>
          <a:xfrm>
            <a:off x="478902" y="459312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>
            <a:off x="3845277" y="411182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431528" y="448512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/>
        </p:nvSpPr>
        <p:spPr>
          <a:xfrm>
            <a:off x="3480808" y="451793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4319933" y="460579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/>
        </p:nvSpPr>
        <p:spPr>
          <a:xfrm>
            <a:off x="2418648" y="452597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/>
        </p:nvSpPr>
        <p:spPr>
          <a:xfrm>
            <a:off x="863177" y="425877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/>
        </p:nvSpPr>
        <p:spPr>
          <a:xfrm>
            <a:off x="2489618" y="459016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円/楕円 52"/>
          <p:cNvSpPr/>
          <p:nvPr/>
        </p:nvSpPr>
        <p:spPr>
          <a:xfrm>
            <a:off x="2028009" y="421465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/>
        </p:nvSpPr>
        <p:spPr>
          <a:xfrm>
            <a:off x="2979612" y="419586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/>
        </p:nvSpPr>
        <p:spPr>
          <a:xfrm>
            <a:off x="2904386" y="430386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/>
        </p:nvSpPr>
        <p:spPr>
          <a:xfrm>
            <a:off x="3899277" y="424505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円/楕円 56"/>
          <p:cNvSpPr/>
          <p:nvPr/>
        </p:nvSpPr>
        <p:spPr>
          <a:xfrm>
            <a:off x="4721752" y="414944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/>
          <p:cNvSpPr/>
          <p:nvPr/>
        </p:nvSpPr>
        <p:spPr>
          <a:xfrm>
            <a:off x="1275817" y="459054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58"/>
          <p:cNvSpPr/>
          <p:nvPr/>
        </p:nvSpPr>
        <p:spPr>
          <a:xfrm>
            <a:off x="2871757" y="418494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/>
        </p:nvSpPr>
        <p:spPr>
          <a:xfrm>
            <a:off x="369339" y="458910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円/楕円 60"/>
          <p:cNvSpPr/>
          <p:nvPr/>
        </p:nvSpPr>
        <p:spPr>
          <a:xfrm>
            <a:off x="4315792" y="449111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円/楕円 61"/>
          <p:cNvSpPr/>
          <p:nvPr/>
        </p:nvSpPr>
        <p:spPr>
          <a:xfrm>
            <a:off x="1957138" y="416065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円/楕円 62"/>
          <p:cNvSpPr/>
          <p:nvPr/>
        </p:nvSpPr>
        <p:spPr>
          <a:xfrm>
            <a:off x="1970864" y="429147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円/楕円 63"/>
          <p:cNvSpPr/>
          <p:nvPr/>
        </p:nvSpPr>
        <p:spPr>
          <a:xfrm>
            <a:off x="971177" y="420931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円/楕円 64"/>
          <p:cNvSpPr/>
          <p:nvPr/>
        </p:nvSpPr>
        <p:spPr>
          <a:xfrm>
            <a:off x="3774583" y="421982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円/楕円 65"/>
          <p:cNvSpPr/>
          <p:nvPr/>
        </p:nvSpPr>
        <p:spPr>
          <a:xfrm>
            <a:off x="3743944" y="4077072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円/楕円 66"/>
          <p:cNvSpPr/>
          <p:nvPr/>
        </p:nvSpPr>
        <p:spPr>
          <a:xfrm>
            <a:off x="1871736" y="4113112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円/楕円 67"/>
          <p:cNvSpPr/>
          <p:nvPr/>
        </p:nvSpPr>
        <p:spPr>
          <a:xfrm>
            <a:off x="2375792" y="4437112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円/楕円 68"/>
          <p:cNvSpPr/>
          <p:nvPr/>
        </p:nvSpPr>
        <p:spPr>
          <a:xfrm>
            <a:off x="4175992" y="4437112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円/楕円 69"/>
          <p:cNvSpPr/>
          <p:nvPr/>
        </p:nvSpPr>
        <p:spPr>
          <a:xfrm>
            <a:off x="2807840" y="4113112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円/楕円 70"/>
          <p:cNvSpPr/>
          <p:nvPr/>
        </p:nvSpPr>
        <p:spPr>
          <a:xfrm>
            <a:off x="4572000" y="4077072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円/楕円 71"/>
          <p:cNvSpPr/>
          <p:nvPr/>
        </p:nvSpPr>
        <p:spPr>
          <a:xfrm>
            <a:off x="323528" y="4437799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円/楕円 72"/>
          <p:cNvSpPr/>
          <p:nvPr/>
        </p:nvSpPr>
        <p:spPr>
          <a:xfrm>
            <a:off x="3311896" y="4453856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円/楕円 73"/>
          <p:cNvSpPr/>
          <p:nvPr/>
        </p:nvSpPr>
        <p:spPr>
          <a:xfrm>
            <a:off x="1223664" y="4437112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円/楕円 74"/>
          <p:cNvSpPr/>
          <p:nvPr/>
        </p:nvSpPr>
        <p:spPr>
          <a:xfrm>
            <a:off x="791616" y="4077072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7" name="直線コネクタ 76"/>
          <p:cNvCxnSpPr/>
          <p:nvPr/>
        </p:nvCxnSpPr>
        <p:spPr>
          <a:xfrm>
            <a:off x="1730988" y="1233418"/>
            <a:ext cx="9630" cy="5435942"/>
          </a:xfrm>
          <a:prstGeom prst="line">
            <a:avLst/>
          </a:prstGeom>
          <a:ln w="9525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直線コネクタ 77"/>
          <p:cNvCxnSpPr/>
          <p:nvPr/>
        </p:nvCxnSpPr>
        <p:spPr>
          <a:xfrm>
            <a:off x="3343049" y="1250791"/>
            <a:ext cx="4815" cy="5418569"/>
          </a:xfrm>
          <a:prstGeom prst="line">
            <a:avLst/>
          </a:prstGeom>
          <a:ln w="9525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1" name="正方形/長方形 80"/>
          <p:cNvSpPr/>
          <p:nvPr/>
        </p:nvSpPr>
        <p:spPr>
          <a:xfrm>
            <a:off x="251520" y="5493287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20000"/>
                </a:srgbClr>
              </a:gs>
              <a:gs pos="100000">
                <a:srgbClr val="00B0F0">
                  <a:alpha val="2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正方形/長方形 83"/>
          <p:cNvSpPr/>
          <p:nvPr/>
        </p:nvSpPr>
        <p:spPr>
          <a:xfrm>
            <a:off x="251520" y="1160848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FF0000">
                  <a:alpha val="50000"/>
                </a:srgbClr>
              </a:gs>
              <a:gs pos="100000">
                <a:srgbClr val="FF0000">
                  <a:alpha val="40000"/>
                </a:srgbClr>
              </a:gs>
            </a:gsLst>
            <a:lin ang="27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6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2 \rangle}{\Delta \eta}&#10;\end{align*}&lt;/body&gt;&#10;  &lt;fcolor&gt;FF000000&lt;/fcolor&gt;&#10;  &lt;bcolor&gt;FFFFFFFF&lt;/bcolor&gt;&#10;  &lt;transparent&gt;True&lt;/transparent&gt;&#10;  &lt;resolution&gt;1800&lt;/resolution&gt;&#10;  &lt;imageh&gt;600&lt;/imageh&gt;&#10;  &lt;imagew&gt;741&lt;/imagew&gt;&#10;  &lt;scale&gt;50&lt;/scale&gt;&#10;  &lt;cursor&gt;61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031" y="273720"/>
            <a:ext cx="784225" cy="635000"/>
          </a:xfrm>
          <a:prstGeom prst="rect">
            <a:avLst/>
          </a:prstGeom>
        </p:spPr>
      </p:pic>
      <p:sp>
        <p:nvSpPr>
          <p:cNvPr id="34" name="テキスト ボックス 33"/>
          <p:cNvSpPr txBox="1"/>
          <p:nvPr/>
        </p:nvSpPr>
        <p:spPr>
          <a:xfrm>
            <a:off x="159074" y="735087"/>
            <a:ext cx="2292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Pre-Equilibrium</a:t>
            </a:r>
            <a:endParaRPr kumimoji="1" lang="ja-JP" altLang="en-US" sz="2400" dirty="0"/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251371" y="2240968"/>
            <a:ext cx="3060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Quark-Gluon Plasma</a:t>
            </a:r>
            <a:endParaRPr kumimoji="1" lang="ja-JP" altLang="en-US" sz="2400" dirty="0"/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251371" y="3543399"/>
            <a:ext cx="2087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Hadronization</a:t>
            </a:r>
            <a:endParaRPr kumimoji="1" lang="ja-JP" altLang="en-US" sz="2400" dirty="0"/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251520" y="5055567"/>
            <a:ext cx="1571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Freezeout</a:t>
            </a:r>
            <a:endParaRPr kumimoji="1" lang="ja-JP" altLang="en-US" sz="2400" dirty="0"/>
          </a:p>
        </p:txBody>
      </p:sp>
      <p:pic>
        <p:nvPicPr>
          <p:cNvPr id="91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739" y="6453336"/>
            <a:ext cx="480113" cy="348081"/>
          </a:xfrm>
          <a:prstGeom prst="rect">
            <a:avLst/>
          </a:prstGeom>
        </p:spPr>
      </p:pic>
      <p:sp>
        <p:nvSpPr>
          <p:cNvPr id="93" name="円/楕円 92"/>
          <p:cNvSpPr/>
          <p:nvPr/>
        </p:nvSpPr>
        <p:spPr>
          <a:xfrm>
            <a:off x="2447776" y="180883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円/楕円 94"/>
          <p:cNvSpPr/>
          <p:nvPr/>
        </p:nvSpPr>
        <p:spPr>
          <a:xfrm>
            <a:off x="1223640" y="162880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円/楕円 95"/>
          <p:cNvSpPr/>
          <p:nvPr/>
        </p:nvSpPr>
        <p:spPr>
          <a:xfrm>
            <a:off x="4427984" y="132276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8" name="直線矢印コネクタ 97"/>
          <p:cNvCxnSpPr/>
          <p:nvPr/>
        </p:nvCxnSpPr>
        <p:spPr>
          <a:xfrm>
            <a:off x="6193825" y="3378188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9" name="直線矢印コネクタ 98"/>
          <p:cNvCxnSpPr/>
          <p:nvPr/>
        </p:nvCxnSpPr>
        <p:spPr>
          <a:xfrm flipV="1">
            <a:off x="6553865" y="2492896"/>
            <a:ext cx="0" cy="11013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0" name="直線コネクタ 99"/>
          <p:cNvCxnSpPr/>
          <p:nvPr/>
        </p:nvCxnSpPr>
        <p:spPr>
          <a:xfrm>
            <a:off x="6567830" y="3164083"/>
            <a:ext cx="165618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1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89" y="3276673"/>
            <a:ext cx="338667" cy="245533"/>
          </a:xfrm>
          <a:prstGeom prst="rect">
            <a:avLst/>
          </a:prstGeom>
        </p:spPr>
      </p:pic>
      <p:sp>
        <p:nvSpPr>
          <p:cNvPr id="102" name="フリーフォーム 101"/>
          <p:cNvSpPr/>
          <p:nvPr/>
        </p:nvSpPr>
        <p:spPr>
          <a:xfrm>
            <a:off x="6558838" y="5594184"/>
            <a:ext cx="1704441" cy="413948"/>
          </a:xfrm>
          <a:custGeom>
            <a:avLst/>
            <a:gdLst>
              <a:gd name="connsiteX0" fmla="*/ 0 w 1704441"/>
              <a:gd name="connsiteY0" fmla="*/ 0 h 585216"/>
              <a:gd name="connsiteX1" fmla="*/ 402336 w 1704441"/>
              <a:gd name="connsiteY1" fmla="*/ 285293 h 585216"/>
              <a:gd name="connsiteX2" fmla="*/ 1009497 w 1704441"/>
              <a:gd name="connsiteY2" fmla="*/ 504749 h 585216"/>
              <a:gd name="connsiteX3" fmla="*/ 1704441 w 1704441"/>
              <a:gd name="connsiteY3" fmla="*/ 585216 h 585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4441" h="585216">
                <a:moveTo>
                  <a:pt x="0" y="0"/>
                </a:moveTo>
                <a:cubicBezTo>
                  <a:pt x="117043" y="100584"/>
                  <a:pt x="234087" y="201168"/>
                  <a:pt x="402336" y="285293"/>
                </a:cubicBezTo>
                <a:cubicBezTo>
                  <a:pt x="570585" y="369418"/>
                  <a:pt x="792480" y="454762"/>
                  <a:pt x="1009497" y="504749"/>
                </a:cubicBezTo>
                <a:cubicBezTo>
                  <a:pt x="1226515" y="554736"/>
                  <a:pt x="1465478" y="569976"/>
                  <a:pt x="1704441" y="585216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5" name="TexTeXPicture" descr="&lt;?xml version=&quot;1.0&quot; encoding=&quot;utf-16&quot;?&gt;&#10;&lt;TeXTeX&gt;&#10;  &lt;preamble&gt;\documentclass{jarticle}&#10;\usepackage{amsmath}&#10;\pagestyle{empty}&lt;/preamble&gt;&#10;  &lt;body&gt;\begin{align*} &#10;\chi_{\rm QGP}&#10;\end{align*}&lt;/body&gt;&#10;  &lt;fcolor&gt;FF000000&lt;/fcolor&gt;&#10;  &lt;bcolor&gt;FFFFFFFF&lt;/bcolor&gt;&#10;  &lt;transparent&gt;True&lt;/transparent&gt;&#10;  &lt;resolution&gt;1800&lt;/resolution&gt;&#10;  &lt;imageh&gt;182&lt;/imageh&gt;&#10;  &lt;imagew&gt;577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018150"/>
            <a:ext cx="829737" cy="261720"/>
          </a:xfrm>
          <a:prstGeom prst="rect">
            <a:avLst/>
          </a:prstGeom>
        </p:spPr>
      </p:pic>
      <p:pic>
        <p:nvPicPr>
          <p:cNvPr id="107" name="TexTeXPicture" descr="&lt;?xml version=&quot;1.0&quot; encoding=&quot;utf-16&quot;?&gt;&#10;&lt;TeXTeX&gt;&#10;  &lt;preamble&gt;\documentclass{jarticle}&#10;\usepackage{amsmath}&#10;\pagestyle{empty}&lt;/preamble&gt;&#10;  &lt;body&gt;\begin{align*} &#10;\chi_{\rm HAD}&#10;\end{align*}&lt;/body&gt;&#10;  &lt;fcolor&gt;FF000000&lt;/fcolor&gt;&#10;  &lt;bcolor&gt;FFFFFFFF&lt;/bcolor&gt;&#10;  &lt;transparent&gt;True&lt;/transparent&gt;&#10;  &lt;resolution&gt;1800&lt;/resolution&gt;&#10;  &lt;imageh&gt;160&lt;/imageh&gt;&#10;  &lt;imagew&gt;580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622104"/>
            <a:ext cx="834051" cy="230084"/>
          </a:xfrm>
          <a:prstGeom prst="rect">
            <a:avLst/>
          </a:prstGeom>
        </p:spPr>
      </p:pic>
      <p:cxnSp>
        <p:nvCxnSpPr>
          <p:cNvPr id="109" name="直線コネクタ 108"/>
          <p:cNvCxnSpPr/>
          <p:nvPr/>
        </p:nvCxnSpPr>
        <p:spPr>
          <a:xfrm flipV="1">
            <a:off x="6567830" y="3153862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コネクタ 109"/>
          <p:cNvCxnSpPr/>
          <p:nvPr/>
        </p:nvCxnSpPr>
        <p:spPr>
          <a:xfrm flipV="1">
            <a:off x="6553865" y="2730118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線矢印コネクタ 110"/>
          <p:cNvCxnSpPr/>
          <p:nvPr/>
        </p:nvCxnSpPr>
        <p:spPr>
          <a:xfrm>
            <a:off x="6193825" y="1866020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2" name="直線矢印コネクタ 111"/>
          <p:cNvCxnSpPr/>
          <p:nvPr/>
        </p:nvCxnSpPr>
        <p:spPr>
          <a:xfrm flipV="1">
            <a:off x="6553865" y="980728"/>
            <a:ext cx="0" cy="11013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13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89" y="1743307"/>
            <a:ext cx="338667" cy="245533"/>
          </a:xfrm>
          <a:prstGeom prst="rect">
            <a:avLst/>
          </a:prstGeom>
        </p:spPr>
      </p:pic>
      <p:pic>
        <p:nvPicPr>
          <p:cNvPr id="114" name="TexTeXPicture" descr="&lt;?xml version=&quot;1.0&quot; encoding=&quot;utf-16&quot;?&gt;&#10;&lt;TeXTeX&gt;&#10;  &lt;preamble&gt;\documentclass{jarticle}&#10;\usepackage{amsmath}&#10;\pagestyle{empty}&lt;/preamble&gt;&#10;  &lt;body&gt;\begin{align*} &#10;\chi_{\rm QGP}&#10;\end{align*}&lt;/body&gt;&#10;  &lt;fcolor&gt;FF000000&lt;/fcolor&gt;&#10;  &lt;bcolor&gt;FFFFFFFF&lt;/bcolor&gt;&#10;  &lt;transparent&gt;True&lt;/transparent&gt;&#10;  &lt;resolution&gt;1800&lt;/resolution&gt;&#10;  &lt;imageh&gt;182&lt;/imageh&gt;&#10;  &lt;imagew&gt;577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505982"/>
            <a:ext cx="829737" cy="261720"/>
          </a:xfrm>
          <a:prstGeom prst="rect">
            <a:avLst/>
          </a:prstGeom>
        </p:spPr>
      </p:pic>
      <p:pic>
        <p:nvPicPr>
          <p:cNvPr id="115" name="TexTeXPicture" descr="&lt;?xml version=&quot;1.0&quot; encoding=&quot;utf-16&quot;?&gt;&#10;&lt;TeXTeX&gt;&#10;  &lt;preamble&gt;\documentclass{jarticle}&#10;\usepackage{amsmath}&#10;\pagestyle{empty}&lt;/preamble&gt;&#10;  &lt;body&gt;\begin{align*} &#10;\chi_{\rm HAD}&#10;\end{align*}&lt;/body&gt;&#10;  &lt;fcolor&gt;FF000000&lt;/fcolor&gt;&#10;  &lt;bcolor&gt;FFFFFFFF&lt;/bcolor&gt;&#10;  &lt;transparent&gt;True&lt;/transparent&gt;&#10;  &lt;resolution&gt;1800&lt;/resolution&gt;&#10;  &lt;imageh&gt;160&lt;/imageh&gt;&#10;  &lt;imagew&gt;580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109936"/>
            <a:ext cx="834051" cy="230084"/>
          </a:xfrm>
          <a:prstGeom prst="rect">
            <a:avLst/>
          </a:prstGeom>
        </p:spPr>
      </p:pic>
      <p:cxnSp>
        <p:nvCxnSpPr>
          <p:cNvPr id="116" name="直線コネクタ 115"/>
          <p:cNvCxnSpPr/>
          <p:nvPr/>
        </p:nvCxnSpPr>
        <p:spPr>
          <a:xfrm flipV="1">
            <a:off x="6567830" y="1641694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線コネクタ 116"/>
          <p:cNvCxnSpPr/>
          <p:nvPr/>
        </p:nvCxnSpPr>
        <p:spPr>
          <a:xfrm flipV="1">
            <a:off x="6553865" y="1217950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線矢印コネクタ 117"/>
          <p:cNvCxnSpPr/>
          <p:nvPr/>
        </p:nvCxnSpPr>
        <p:spPr>
          <a:xfrm>
            <a:off x="6193825" y="4797150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9" name="直線矢印コネクタ 118"/>
          <p:cNvCxnSpPr/>
          <p:nvPr/>
        </p:nvCxnSpPr>
        <p:spPr>
          <a:xfrm flipV="1">
            <a:off x="6553865" y="3911858"/>
            <a:ext cx="0" cy="11013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0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89" y="4695635"/>
            <a:ext cx="338667" cy="245533"/>
          </a:xfrm>
          <a:prstGeom prst="rect">
            <a:avLst/>
          </a:prstGeom>
        </p:spPr>
      </p:pic>
      <p:pic>
        <p:nvPicPr>
          <p:cNvPr id="121" name="TexTeXPicture" descr="&lt;?xml version=&quot;1.0&quot; encoding=&quot;utf-16&quot;?&gt;&#10;&lt;TeXTeX&gt;&#10;  &lt;preamble&gt;\documentclass{jarticle}&#10;\usepackage{amsmath}&#10;\pagestyle{empty}&lt;/preamble&gt;&#10;  &lt;body&gt;\begin{align*} &#10;\chi_{\rm QGP}&#10;\end{align*}&lt;/body&gt;&#10;  &lt;fcolor&gt;FF000000&lt;/fcolor&gt;&#10;  &lt;bcolor&gt;FFFFFFFF&lt;/bcolor&gt;&#10;  &lt;transparent&gt;True&lt;/transparent&gt;&#10;  &lt;resolution&gt;1800&lt;/resolution&gt;&#10;  &lt;imageh&gt;182&lt;/imageh&gt;&#10;  &lt;imagew&gt;577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437112"/>
            <a:ext cx="829737" cy="261720"/>
          </a:xfrm>
          <a:prstGeom prst="rect">
            <a:avLst/>
          </a:prstGeom>
        </p:spPr>
      </p:pic>
      <p:pic>
        <p:nvPicPr>
          <p:cNvPr id="122" name="TexTeXPicture" descr="&lt;?xml version=&quot;1.0&quot; encoding=&quot;utf-16&quot;?&gt;&#10;&lt;TeXTeX&gt;&#10;  &lt;preamble&gt;\documentclass{jarticle}&#10;\usepackage{amsmath}&#10;\pagestyle{empty}&lt;/preamble&gt;&#10;  &lt;body&gt;\begin{align*} &#10;\chi_{\rm HAD}&#10;\end{align*}&lt;/body&gt;&#10;  &lt;fcolor&gt;FF000000&lt;/fcolor&gt;&#10;  &lt;bcolor&gt;FFFFFFFF&lt;/bcolor&gt;&#10;  &lt;transparent&gt;True&lt;/transparent&gt;&#10;  &lt;resolution&gt;1800&lt;/resolution&gt;&#10;  &lt;imageh&gt;160&lt;/imageh&gt;&#10;  &lt;imagew&gt;580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041066"/>
            <a:ext cx="834051" cy="230084"/>
          </a:xfrm>
          <a:prstGeom prst="rect">
            <a:avLst/>
          </a:prstGeom>
        </p:spPr>
      </p:pic>
      <p:cxnSp>
        <p:nvCxnSpPr>
          <p:cNvPr id="123" name="直線コネクタ 122"/>
          <p:cNvCxnSpPr/>
          <p:nvPr/>
        </p:nvCxnSpPr>
        <p:spPr>
          <a:xfrm flipV="1">
            <a:off x="6567830" y="4572824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線コネクタ 123"/>
          <p:cNvCxnSpPr/>
          <p:nvPr/>
        </p:nvCxnSpPr>
        <p:spPr>
          <a:xfrm flipV="1">
            <a:off x="6553865" y="4149080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線矢印コネクタ 124"/>
          <p:cNvCxnSpPr/>
          <p:nvPr/>
        </p:nvCxnSpPr>
        <p:spPr>
          <a:xfrm>
            <a:off x="6193825" y="6237310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6" name="直線矢印コネクタ 125"/>
          <p:cNvCxnSpPr/>
          <p:nvPr/>
        </p:nvCxnSpPr>
        <p:spPr>
          <a:xfrm flipV="1">
            <a:off x="6553865" y="5352018"/>
            <a:ext cx="0" cy="11013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7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89" y="6135795"/>
            <a:ext cx="338667" cy="245533"/>
          </a:xfrm>
          <a:prstGeom prst="rect">
            <a:avLst/>
          </a:prstGeom>
        </p:spPr>
      </p:pic>
      <p:pic>
        <p:nvPicPr>
          <p:cNvPr id="128" name="TexTeXPicture" descr="&lt;?xml version=&quot;1.0&quot; encoding=&quot;utf-16&quot;?&gt;&#10;&lt;TeXTeX&gt;&#10;  &lt;preamble&gt;\documentclass{jarticle}&#10;\usepackage{amsmath}&#10;\pagestyle{empty}&lt;/preamble&gt;&#10;  &lt;body&gt;\begin{align*} &#10;\chi_{\rm QGP}&#10;\end{align*}&lt;/body&gt;&#10;  &lt;fcolor&gt;FF000000&lt;/fcolor&gt;&#10;  &lt;bcolor&gt;FFFFFFFF&lt;/bcolor&gt;&#10;  &lt;transparent&gt;True&lt;/transparent&gt;&#10;  &lt;resolution&gt;1800&lt;/resolution&gt;&#10;  &lt;imageh&gt;182&lt;/imageh&gt;&#10;  &lt;imagew&gt;577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877272"/>
            <a:ext cx="829737" cy="261720"/>
          </a:xfrm>
          <a:prstGeom prst="rect">
            <a:avLst/>
          </a:prstGeom>
        </p:spPr>
      </p:pic>
      <p:pic>
        <p:nvPicPr>
          <p:cNvPr id="129" name="TexTeXPicture" descr="&lt;?xml version=&quot;1.0&quot; encoding=&quot;utf-16&quot;?&gt;&#10;&lt;TeXTeX&gt;&#10;  &lt;preamble&gt;\documentclass{jarticle}&#10;\usepackage{amsmath}&#10;\pagestyle{empty}&lt;/preamble&gt;&#10;  &lt;body&gt;\begin{align*} &#10;\chi_{\rm HAD}&#10;\end{align*}&lt;/body&gt;&#10;  &lt;fcolor&gt;FF000000&lt;/fcolor&gt;&#10;  &lt;bcolor&gt;FFFFFFFF&lt;/bcolor&gt;&#10;  &lt;transparent&gt;True&lt;/transparent&gt;&#10;  &lt;resolution&gt;1800&lt;/resolution&gt;&#10;  &lt;imageh&gt;160&lt;/imageh&gt;&#10;  &lt;imagew&gt;580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481226"/>
            <a:ext cx="834051" cy="230084"/>
          </a:xfrm>
          <a:prstGeom prst="rect">
            <a:avLst/>
          </a:prstGeom>
        </p:spPr>
      </p:pic>
      <p:cxnSp>
        <p:nvCxnSpPr>
          <p:cNvPr id="130" name="直線コネクタ 129"/>
          <p:cNvCxnSpPr/>
          <p:nvPr/>
        </p:nvCxnSpPr>
        <p:spPr>
          <a:xfrm flipV="1">
            <a:off x="6567830" y="6012984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線コネクタ 130"/>
          <p:cNvCxnSpPr/>
          <p:nvPr/>
        </p:nvCxnSpPr>
        <p:spPr>
          <a:xfrm flipV="1">
            <a:off x="6553865" y="5589240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線コネクタ 133"/>
          <p:cNvCxnSpPr/>
          <p:nvPr/>
        </p:nvCxnSpPr>
        <p:spPr>
          <a:xfrm>
            <a:off x="6588224" y="1772816"/>
            <a:ext cx="165618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5" name="直線コネクタ 134"/>
          <p:cNvCxnSpPr/>
          <p:nvPr/>
        </p:nvCxnSpPr>
        <p:spPr>
          <a:xfrm>
            <a:off x="6588224" y="4581128"/>
            <a:ext cx="165618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6" name="下矢印 135"/>
          <p:cNvSpPr/>
          <p:nvPr/>
        </p:nvSpPr>
        <p:spPr>
          <a:xfrm>
            <a:off x="4445992" y="4790761"/>
            <a:ext cx="702072" cy="798479"/>
          </a:xfrm>
          <a:prstGeom prst="downArrow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alpha val="8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円/楕円 136"/>
          <p:cNvSpPr/>
          <p:nvPr/>
        </p:nvSpPr>
        <p:spPr>
          <a:xfrm>
            <a:off x="4145019" y="616645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円/楕円 137"/>
          <p:cNvSpPr/>
          <p:nvPr/>
        </p:nvSpPr>
        <p:spPr>
          <a:xfrm>
            <a:off x="4725812" y="578761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円/楕円 138"/>
          <p:cNvSpPr/>
          <p:nvPr/>
        </p:nvSpPr>
        <p:spPr>
          <a:xfrm>
            <a:off x="3081973" y="598357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円/楕円 139"/>
          <p:cNvSpPr/>
          <p:nvPr/>
        </p:nvSpPr>
        <p:spPr>
          <a:xfrm>
            <a:off x="1536217" y="576834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円/楕円 140"/>
          <p:cNvSpPr/>
          <p:nvPr/>
        </p:nvSpPr>
        <p:spPr>
          <a:xfrm>
            <a:off x="3135973" y="608550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円/楕円 141"/>
          <p:cNvSpPr/>
          <p:nvPr/>
        </p:nvSpPr>
        <p:spPr>
          <a:xfrm>
            <a:off x="1471073" y="566649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円/楕円 142"/>
          <p:cNvSpPr/>
          <p:nvPr/>
        </p:nvSpPr>
        <p:spPr>
          <a:xfrm>
            <a:off x="2455758" y="568716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円/楕円 143"/>
          <p:cNvSpPr/>
          <p:nvPr/>
        </p:nvSpPr>
        <p:spPr>
          <a:xfrm>
            <a:off x="789551" y="572125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円/楕円 144"/>
          <p:cNvSpPr/>
          <p:nvPr/>
        </p:nvSpPr>
        <p:spPr>
          <a:xfrm>
            <a:off x="4606980" y="573361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円/楕円 145"/>
          <p:cNvSpPr/>
          <p:nvPr/>
        </p:nvSpPr>
        <p:spPr>
          <a:xfrm>
            <a:off x="550910" y="615920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円/楕円 146"/>
          <p:cNvSpPr/>
          <p:nvPr/>
        </p:nvSpPr>
        <p:spPr>
          <a:xfrm>
            <a:off x="3709645" y="576800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円/楕円 147"/>
          <p:cNvSpPr/>
          <p:nvPr/>
        </p:nvSpPr>
        <p:spPr>
          <a:xfrm>
            <a:off x="503536" y="605120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円/楕円 148"/>
          <p:cNvSpPr/>
          <p:nvPr/>
        </p:nvSpPr>
        <p:spPr>
          <a:xfrm>
            <a:off x="3189973" y="595935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円/楕円 149"/>
          <p:cNvSpPr/>
          <p:nvPr/>
        </p:nvSpPr>
        <p:spPr>
          <a:xfrm>
            <a:off x="4256309" y="622713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円/楕円 150"/>
          <p:cNvSpPr/>
          <p:nvPr/>
        </p:nvSpPr>
        <p:spPr>
          <a:xfrm>
            <a:off x="2318984" y="567810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円/楕円 151"/>
          <p:cNvSpPr/>
          <p:nvPr/>
        </p:nvSpPr>
        <p:spPr>
          <a:xfrm>
            <a:off x="791169" y="586095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円/楕円 152"/>
          <p:cNvSpPr/>
          <p:nvPr/>
        </p:nvSpPr>
        <p:spPr>
          <a:xfrm>
            <a:off x="2389954" y="5742289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円/楕円 153"/>
          <p:cNvSpPr/>
          <p:nvPr/>
        </p:nvSpPr>
        <p:spPr>
          <a:xfrm>
            <a:off x="2108401" y="614084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円/楕円 154"/>
          <p:cNvSpPr/>
          <p:nvPr/>
        </p:nvSpPr>
        <p:spPr>
          <a:xfrm>
            <a:off x="2627956" y="612204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円/楕円 155"/>
          <p:cNvSpPr/>
          <p:nvPr/>
        </p:nvSpPr>
        <p:spPr>
          <a:xfrm>
            <a:off x="2552730" y="623004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円/楕円 156"/>
          <p:cNvSpPr/>
          <p:nvPr/>
        </p:nvSpPr>
        <p:spPr>
          <a:xfrm>
            <a:off x="3763645" y="590123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円/楕円 157"/>
          <p:cNvSpPr/>
          <p:nvPr/>
        </p:nvSpPr>
        <p:spPr>
          <a:xfrm>
            <a:off x="4713564" y="567961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円/楕円 158"/>
          <p:cNvSpPr/>
          <p:nvPr/>
        </p:nvSpPr>
        <p:spPr>
          <a:xfrm>
            <a:off x="1428217" y="576067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円/楕円 159"/>
          <p:cNvSpPr/>
          <p:nvPr/>
        </p:nvSpPr>
        <p:spPr>
          <a:xfrm>
            <a:off x="2520101" y="611113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円/楕円 160"/>
          <p:cNvSpPr/>
          <p:nvPr/>
        </p:nvSpPr>
        <p:spPr>
          <a:xfrm>
            <a:off x="441347" y="615518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円/楕円 161"/>
          <p:cNvSpPr/>
          <p:nvPr/>
        </p:nvSpPr>
        <p:spPr>
          <a:xfrm>
            <a:off x="4252168" y="611245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円/楕円 162"/>
          <p:cNvSpPr/>
          <p:nvPr/>
        </p:nvSpPr>
        <p:spPr>
          <a:xfrm>
            <a:off x="2037530" y="608684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円/楕円 163"/>
          <p:cNvSpPr/>
          <p:nvPr/>
        </p:nvSpPr>
        <p:spPr>
          <a:xfrm>
            <a:off x="2051256" y="621766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円/楕円 164"/>
          <p:cNvSpPr/>
          <p:nvPr/>
        </p:nvSpPr>
        <p:spPr>
          <a:xfrm>
            <a:off x="899169" y="581150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円/楕円 165"/>
          <p:cNvSpPr/>
          <p:nvPr/>
        </p:nvSpPr>
        <p:spPr>
          <a:xfrm>
            <a:off x="3638951" y="587600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円/楕円 166"/>
          <p:cNvSpPr/>
          <p:nvPr/>
        </p:nvSpPr>
        <p:spPr>
          <a:xfrm>
            <a:off x="3608312" y="5733256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円/楕円 167"/>
          <p:cNvSpPr/>
          <p:nvPr/>
        </p:nvSpPr>
        <p:spPr>
          <a:xfrm>
            <a:off x="1952128" y="6039296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円/楕円 168"/>
          <p:cNvSpPr/>
          <p:nvPr/>
        </p:nvSpPr>
        <p:spPr>
          <a:xfrm>
            <a:off x="2276128" y="5589240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円/楕円 169"/>
          <p:cNvSpPr/>
          <p:nvPr/>
        </p:nvSpPr>
        <p:spPr>
          <a:xfrm>
            <a:off x="4112368" y="6058456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円/楕円 170"/>
          <p:cNvSpPr/>
          <p:nvPr/>
        </p:nvSpPr>
        <p:spPr>
          <a:xfrm>
            <a:off x="2456184" y="6039296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円/楕円 171"/>
          <p:cNvSpPr/>
          <p:nvPr/>
        </p:nvSpPr>
        <p:spPr>
          <a:xfrm>
            <a:off x="4563812" y="5607248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円/楕円 172"/>
          <p:cNvSpPr/>
          <p:nvPr/>
        </p:nvSpPr>
        <p:spPr>
          <a:xfrm>
            <a:off x="395536" y="6003879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円/楕円 173"/>
          <p:cNvSpPr/>
          <p:nvPr/>
        </p:nvSpPr>
        <p:spPr>
          <a:xfrm>
            <a:off x="3021061" y="5895280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円/楕円 174"/>
          <p:cNvSpPr/>
          <p:nvPr/>
        </p:nvSpPr>
        <p:spPr>
          <a:xfrm>
            <a:off x="1376064" y="5607248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円/楕円 175"/>
          <p:cNvSpPr/>
          <p:nvPr/>
        </p:nvSpPr>
        <p:spPr>
          <a:xfrm>
            <a:off x="719608" y="5679256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下矢印 176"/>
          <p:cNvSpPr/>
          <p:nvPr/>
        </p:nvSpPr>
        <p:spPr>
          <a:xfrm>
            <a:off x="4445992" y="1982449"/>
            <a:ext cx="702072" cy="798479"/>
          </a:xfrm>
          <a:prstGeom prst="downArrow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alpha val="8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下矢印 177"/>
          <p:cNvSpPr/>
          <p:nvPr/>
        </p:nvSpPr>
        <p:spPr>
          <a:xfrm>
            <a:off x="4427984" y="3501009"/>
            <a:ext cx="702072" cy="540057"/>
          </a:xfrm>
          <a:prstGeom prst="downArrow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alpha val="8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フリーフォーム 178"/>
          <p:cNvSpPr/>
          <p:nvPr/>
        </p:nvSpPr>
        <p:spPr>
          <a:xfrm>
            <a:off x="6588224" y="3180266"/>
            <a:ext cx="1704441" cy="155065"/>
          </a:xfrm>
          <a:custGeom>
            <a:avLst/>
            <a:gdLst>
              <a:gd name="connsiteX0" fmla="*/ 0 w 1704441"/>
              <a:gd name="connsiteY0" fmla="*/ 0 h 585216"/>
              <a:gd name="connsiteX1" fmla="*/ 402336 w 1704441"/>
              <a:gd name="connsiteY1" fmla="*/ 285293 h 585216"/>
              <a:gd name="connsiteX2" fmla="*/ 1009497 w 1704441"/>
              <a:gd name="connsiteY2" fmla="*/ 504749 h 585216"/>
              <a:gd name="connsiteX3" fmla="*/ 1704441 w 1704441"/>
              <a:gd name="connsiteY3" fmla="*/ 585216 h 585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4441" h="585216">
                <a:moveTo>
                  <a:pt x="0" y="0"/>
                </a:moveTo>
                <a:cubicBezTo>
                  <a:pt x="117043" y="100584"/>
                  <a:pt x="234087" y="201168"/>
                  <a:pt x="402336" y="285293"/>
                </a:cubicBezTo>
                <a:cubicBezTo>
                  <a:pt x="570585" y="369418"/>
                  <a:pt x="792480" y="454762"/>
                  <a:pt x="1009497" y="504749"/>
                </a:cubicBezTo>
                <a:cubicBezTo>
                  <a:pt x="1226515" y="554736"/>
                  <a:pt x="1465478" y="569976"/>
                  <a:pt x="1704441" y="585216"/>
                </a:cubicBezTo>
              </a:path>
            </a:pathLst>
          </a:custGeom>
          <a:ln w="38100">
            <a:solidFill>
              <a:schemeClr val="accent4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フリーフォーム 179"/>
          <p:cNvSpPr/>
          <p:nvPr/>
        </p:nvSpPr>
        <p:spPr>
          <a:xfrm>
            <a:off x="6588224" y="4599230"/>
            <a:ext cx="1704441" cy="152847"/>
          </a:xfrm>
          <a:custGeom>
            <a:avLst/>
            <a:gdLst>
              <a:gd name="connsiteX0" fmla="*/ 0 w 1704441"/>
              <a:gd name="connsiteY0" fmla="*/ 0 h 585216"/>
              <a:gd name="connsiteX1" fmla="*/ 402336 w 1704441"/>
              <a:gd name="connsiteY1" fmla="*/ 285293 h 585216"/>
              <a:gd name="connsiteX2" fmla="*/ 1009497 w 1704441"/>
              <a:gd name="connsiteY2" fmla="*/ 504749 h 585216"/>
              <a:gd name="connsiteX3" fmla="*/ 1704441 w 1704441"/>
              <a:gd name="connsiteY3" fmla="*/ 585216 h 585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4441" h="585216">
                <a:moveTo>
                  <a:pt x="0" y="0"/>
                </a:moveTo>
                <a:cubicBezTo>
                  <a:pt x="117043" y="100584"/>
                  <a:pt x="234087" y="201168"/>
                  <a:pt x="402336" y="285293"/>
                </a:cubicBezTo>
                <a:cubicBezTo>
                  <a:pt x="570585" y="369418"/>
                  <a:pt x="792480" y="454762"/>
                  <a:pt x="1009497" y="504749"/>
                </a:cubicBezTo>
                <a:cubicBezTo>
                  <a:pt x="1226515" y="554736"/>
                  <a:pt x="1465478" y="569976"/>
                  <a:pt x="1704441" y="585216"/>
                </a:cubicBezTo>
              </a:path>
            </a:pathLst>
          </a:custGeom>
          <a:ln w="38100">
            <a:solidFill>
              <a:schemeClr val="accent4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フリーフォーム 180"/>
          <p:cNvSpPr/>
          <p:nvPr/>
        </p:nvSpPr>
        <p:spPr>
          <a:xfrm>
            <a:off x="6539967" y="5589240"/>
            <a:ext cx="1704441" cy="502338"/>
          </a:xfrm>
          <a:custGeom>
            <a:avLst/>
            <a:gdLst>
              <a:gd name="connsiteX0" fmla="*/ 0 w 1704441"/>
              <a:gd name="connsiteY0" fmla="*/ 0 h 585216"/>
              <a:gd name="connsiteX1" fmla="*/ 402336 w 1704441"/>
              <a:gd name="connsiteY1" fmla="*/ 285293 h 585216"/>
              <a:gd name="connsiteX2" fmla="*/ 1009497 w 1704441"/>
              <a:gd name="connsiteY2" fmla="*/ 504749 h 585216"/>
              <a:gd name="connsiteX3" fmla="*/ 1704441 w 1704441"/>
              <a:gd name="connsiteY3" fmla="*/ 585216 h 585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4441" h="585216">
                <a:moveTo>
                  <a:pt x="0" y="0"/>
                </a:moveTo>
                <a:cubicBezTo>
                  <a:pt x="117043" y="100584"/>
                  <a:pt x="234087" y="201168"/>
                  <a:pt x="402336" y="285293"/>
                </a:cubicBezTo>
                <a:cubicBezTo>
                  <a:pt x="570585" y="369418"/>
                  <a:pt x="792480" y="454762"/>
                  <a:pt x="1009497" y="504749"/>
                </a:cubicBezTo>
                <a:cubicBezTo>
                  <a:pt x="1226515" y="554736"/>
                  <a:pt x="1465478" y="569976"/>
                  <a:pt x="1704441" y="585216"/>
                </a:cubicBezTo>
              </a:path>
            </a:pathLst>
          </a:custGeom>
          <a:ln w="38100">
            <a:solidFill>
              <a:schemeClr val="accent4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127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320961" cy="584775"/>
          </a:xfrm>
        </p:spPr>
        <p:txBody>
          <a:bodyPr/>
          <a:lstStyle/>
          <a:p>
            <a:r>
              <a:rPr kumimoji="1" lang="en-US" altLang="ja-JP" dirty="0" smtClean="0"/>
              <a:t> Event-by-Event Analysis @ HIC  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6026" y="1052736"/>
            <a:ext cx="905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000000"/>
                </a:solidFill>
              </a:rPr>
              <a:t>Fluctuations</a:t>
            </a:r>
            <a:r>
              <a:rPr lang="ja-JP" altLang="en-US" sz="2400" dirty="0">
                <a:solidFill>
                  <a:srgbClr val="000000"/>
                </a:solidFill>
              </a:rPr>
              <a:t> </a:t>
            </a:r>
            <a:r>
              <a:rPr lang="en-US" altLang="ja-JP" sz="2400" dirty="0" smtClean="0">
                <a:solidFill>
                  <a:srgbClr val="000000"/>
                </a:solidFill>
              </a:rPr>
              <a:t>can be measured by e-by-e analysis in experiments.</a:t>
            </a:r>
          </a:p>
        </p:txBody>
      </p:sp>
      <p:pic>
        <p:nvPicPr>
          <p:cNvPr id="42" name="Picture 3" descr="H:\tex\paris01\carto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85"/>
          <a:stretch/>
        </p:blipFill>
        <p:spPr bwMode="auto">
          <a:xfrm>
            <a:off x="1070997" y="1994937"/>
            <a:ext cx="2304256" cy="1659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正方形/長方形 18"/>
          <p:cNvSpPr/>
          <p:nvPr/>
        </p:nvSpPr>
        <p:spPr>
          <a:xfrm>
            <a:off x="1115616" y="4731241"/>
            <a:ext cx="2304256" cy="4320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>
                <a:solidFill>
                  <a:srgbClr val="000000"/>
                </a:solidFill>
              </a:rPr>
              <a:t>Detector</a:t>
            </a:r>
            <a:endParaRPr lang="ja-JP" altLang="en-US" sz="2400" dirty="0">
              <a:solidFill>
                <a:srgbClr val="000000"/>
              </a:solidFill>
            </a:endParaRPr>
          </a:p>
        </p:txBody>
      </p:sp>
      <p:cxnSp>
        <p:nvCxnSpPr>
          <p:cNvPr id="44" name="直線コネクタ 43"/>
          <p:cNvCxnSpPr/>
          <p:nvPr/>
        </p:nvCxnSpPr>
        <p:spPr>
          <a:xfrm flipV="1">
            <a:off x="683568" y="2824897"/>
            <a:ext cx="1539557" cy="269233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/>
        </p:nvCxnSpPr>
        <p:spPr>
          <a:xfrm flipH="1" flipV="1">
            <a:off x="2267744" y="2824897"/>
            <a:ext cx="1584176" cy="269233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/>
          <p:cNvCxnSpPr/>
          <p:nvPr/>
        </p:nvCxnSpPr>
        <p:spPr>
          <a:xfrm flipH="1">
            <a:off x="1907704" y="3501295"/>
            <a:ext cx="144016" cy="4154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矢印コネクタ 55"/>
          <p:cNvCxnSpPr/>
          <p:nvPr/>
        </p:nvCxnSpPr>
        <p:spPr>
          <a:xfrm flipH="1">
            <a:off x="1453346" y="3400410"/>
            <a:ext cx="310342" cy="41385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/>
          <p:cNvCxnSpPr/>
          <p:nvPr/>
        </p:nvCxnSpPr>
        <p:spPr>
          <a:xfrm flipH="1">
            <a:off x="2107822" y="3607335"/>
            <a:ext cx="31812" cy="36831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/>
          <p:cNvCxnSpPr/>
          <p:nvPr/>
        </p:nvCxnSpPr>
        <p:spPr>
          <a:xfrm>
            <a:off x="2267744" y="3583743"/>
            <a:ext cx="0" cy="4154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/>
          <p:cNvCxnSpPr/>
          <p:nvPr/>
        </p:nvCxnSpPr>
        <p:spPr>
          <a:xfrm flipH="1">
            <a:off x="1763688" y="3526916"/>
            <a:ext cx="144016" cy="34022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/>
          <p:cNvCxnSpPr/>
          <p:nvPr/>
        </p:nvCxnSpPr>
        <p:spPr>
          <a:xfrm>
            <a:off x="2938125" y="3474032"/>
            <a:ext cx="243413" cy="26660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矢印コネクタ 60"/>
          <p:cNvCxnSpPr/>
          <p:nvPr/>
        </p:nvCxnSpPr>
        <p:spPr>
          <a:xfrm>
            <a:off x="2552015" y="3507105"/>
            <a:ext cx="151538" cy="4154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/>
          <p:cNvCxnSpPr/>
          <p:nvPr/>
        </p:nvCxnSpPr>
        <p:spPr>
          <a:xfrm>
            <a:off x="2411760" y="3560152"/>
            <a:ext cx="64486" cy="4154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212" y="2329811"/>
            <a:ext cx="4060236" cy="325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テキスト ボックス 50"/>
          <p:cNvSpPr txBox="1"/>
          <p:nvPr/>
        </p:nvSpPr>
        <p:spPr>
          <a:xfrm>
            <a:off x="5545570" y="2009139"/>
            <a:ext cx="2539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0000"/>
                </a:solidFill>
              </a:rPr>
              <a:t>STAR, PRL</a:t>
            </a:r>
            <a:r>
              <a:rPr lang="en-US" altLang="ja-JP" b="1" dirty="0" smtClean="0">
                <a:solidFill>
                  <a:srgbClr val="000000"/>
                </a:solidFill>
              </a:rPr>
              <a:t>105</a:t>
            </a:r>
            <a:r>
              <a:rPr lang="ja-JP" altLang="en-US" dirty="0" smtClean="0">
                <a:solidFill>
                  <a:srgbClr val="000000"/>
                </a:solidFill>
              </a:rPr>
              <a:t> </a:t>
            </a:r>
            <a:r>
              <a:rPr lang="en-US" altLang="ja-JP" dirty="0">
                <a:solidFill>
                  <a:srgbClr val="000000"/>
                </a:solidFill>
              </a:rPr>
              <a:t>(</a:t>
            </a:r>
            <a:r>
              <a:rPr lang="en-US" altLang="ja-JP" dirty="0" smtClean="0">
                <a:solidFill>
                  <a:srgbClr val="000000"/>
                </a:solidFill>
              </a:rPr>
              <a:t>2010)</a:t>
            </a:r>
            <a:endParaRPr lang="ja-JP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94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8513869" cy="584775"/>
          </a:xfrm>
        </p:spPr>
        <p:txBody>
          <a:bodyPr/>
          <a:lstStyle/>
          <a:p>
            <a:r>
              <a:rPr lang="ja-JP" altLang="en-US" dirty="0"/>
              <a:t> 観測にかかるゆらぎは、いつ形成されたのか？ 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115616" y="980728"/>
            <a:ext cx="6821098" cy="46166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ゆらぎのダイナミクス（動的振る舞い）の議論が必要</a:t>
            </a:r>
            <a:endParaRPr kumimoji="1" lang="ja-JP" altLang="en-US" sz="2400" dirty="0"/>
          </a:p>
        </p:txBody>
      </p:sp>
      <p:pic>
        <p:nvPicPr>
          <p:cNvPr id="4" name="Picture 3" descr="H:\tex\paris01\carto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85"/>
          <a:stretch/>
        </p:blipFill>
        <p:spPr bwMode="auto">
          <a:xfrm>
            <a:off x="3231237" y="2066945"/>
            <a:ext cx="2304256" cy="1659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3275856" y="4803249"/>
            <a:ext cx="2304256" cy="4320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Detector</a:t>
            </a:r>
            <a:endParaRPr kumimoji="1" lang="ja-JP" altLang="en-US" sz="2400" dirty="0"/>
          </a:p>
        </p:txBody>
      </p:sp>
      <p:cxnSp>
        <p:nvCxnSpPr>
          <p:cNvPr id="6" name="直線コネクタ 5"/>
          <p:cNvCxnSpPr/>
          <p:nvPr/>
        </p:nvCxnSpPr>
        <p:spPr>
          <a:xfrm flipV="1">
            <a:off x="2843808" y="2896905"/>
            <a:ext cx="1539557" cy="269233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 flipH="1" flipV="1">
            <a:off x="4427984" y="2896905"/>
            <a:ext cx="1584176" cy="269233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 flipH="1">
            <a:off x="4067944" y="3573303"/>
            <a:ext cx="144016" cy="4154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/>
          <p:nvPr/>
        </p:nvCxnSpPr>
        <p:spPr>
          <a:xfrm flipH="1">
            <a:off x="3613586" y="3472418"/>
            <a:ext cx="310342" cy="41385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 flipH="1">
            <a:off x="4268062" y="3679343"/>
            <a:ext cx="31812" cy="36831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>
            <a:off x="4427984" y="3655751"/>
            <a:ext cx="0" cy="4154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 flipH="1">
            <a:off x="3923928" y="3598924"/>
            <a:ext cx="144016" cy="34022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>
            <a:off x="5098365" y="3546040"/>
            <a:ext cx="243413" cy="26660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>
            <a:off x="4712255" y="3579113"/>
            <a:ext cx="151538" cy="4154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>
            <a:off x="4572000" y="3632160"/>
            <a:ext cx="64486" cy="4154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020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8513869" cy="584775"/>
          </a:xfrm>
        </p:spPr>
        <p:txBody>
          <a:bodyPr/>
          <a:lstStyle/>
          <a:p>
            <a:r>
              <a:rPr lang="ja-JP" altLang="en-US" dirty="0"/>
              <a:t> 観測にかかるゆらぎは、いつ形成されたのか？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83568" y="4741693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境界を通過する電荷</a:t>
            </a:r>
            <a:endParaRPr kumimoji="1" lang="en-US" altLang="ja-JP" sz="2400" dirty="0" smtClean="0"/>
          </a:p>
          <a:p>
            <a:r>
              <a:rPr kumimoji="1" lang="ja-JP" altLang="en-US" sz="2400" dirty="0" smtClean="0"/>
              <a:t>のみが変化に寄与</a:t>
            </a:r>
            <a:endParaRPr kumimoji="1" lang="ja-JP" altLang="en-US" sz="2400" dirty="0"/>
          </a:p>
        </p:txBody>
      </p:sp>
      <p:sp>
        <p:nvSpPr>
          <p:cNvPr id="4" name="正方形/長方形 3"/>
          <p:cNvSpPr/>
          <p:nvPr/>
        </p:nvSpPr>
        <p:spPr>
          <a:xfrm>
            <a:off x="971600" y="2492896"/>
            <a:ext cx="2592288" cy="1944216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15616" y="3890665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V</a:t>
            </a:r>
            <a:endParaRPr kumimoji="1" lang="ja-JP" altLang="en-US" sz="2400" dirty="0"/>
          </a:p>
        </p:txBody>
      </p:sp>
      <p:sp>
        <p:nvSpPr>
          <p:cNvPr id="6" name="円/楕円 5"/>
          <p:cNvSpPr/>
          <p:nvPr/>
        </p:nvSpPr>
        <p:spPr>
          <a:xfrm>
            <a:off x="1640449" y="3240997"/>
            <a:ext cx="216024" cy="216024"/>
          </a:xfrm>
          <a:prstGeom prst="ellipse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3779912" y="2887949"/>
            <a:ext cx="216024" cy="216024"/>
          </a:xfrm>
          <a:prstGeom prst="ellipse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1489237" y="4101592"/>
            <a:ext cx="216024" cy="216024"/>
          </a:xfrm>
          <a:prstGeom prst="ellipse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1112228" y="3455865"/>
            <a:ext cx="216024" cy="216024"/>
          </a:xfrm>
          <a:prstGeom prst="ellipse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2502674" y="3621192"/>
            <a:ext cx="216024" cy="216024"/>
          </a:xfrm>
          <a:prstGeom prst="ellipse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1915602" y="3789040"/>
            <a:ext cx="216024" cy="216024"/>
          </a:xfrm>
          <a:prstGeom prst="ellipse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2512212" y="3103973"/>
            <a:ext cx="216024" cy="216024"/>
          </a:xfrm>
          <a:prstGeom prst="ellipse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3131840" y="3621192"/>
            <a:ext cx="216024" cy="216024"/>
          </a:xfrm>
          <a:prstGeom prst="ellipse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2728236" y="4101592"/>
            <a:ext cx="216024" cy="216024"/>
          </a:xfrm>
          <a:prstGeom prst="ellipse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115616" y="980728"/>
            <a:ext cx="6821098" cy="46166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ゆらぎのダイナミクス（動的振る舞い）の議論が必要</a:t>
            </a:r>
            <a:endParaRPr kumimoji="1" lang="ja-JP" altLang="en-US" sz="2400" dirty="0"/>
          </a:p>
        </p:txBody>
      </p:sp>
      <p:sp>
        <p:nvSpPr>
          <p:cNvPr id="16" name="正方形/長方形 15"/>
          <p:cNvSpPr/>
          <p:nvPr/>
        </p:nvSpPr>
        <p:spPr>
          <a:xfrm>
            <a:off x="5220072" y="2492896"/>
            <a:ext cx="2592288" cy="1944216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364088" y="3890665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V</a:t>
            </a:r>
            <a:endParaRPr kumimoji="1" lang="ja-JP" altLang="en-US" sz="2400" dirty="0"/>
          </a:p>
        </p:txBody>
      </p:sp>
      <p:sp>
        <p:nvSpPr>
          <p:cNvPr id="18" name="円/楕円 17"/>
          <p:cNvSpPr/>
          <p:nvPr/>
        </p:nvSpPr>
        <p:spPr>
          <a:xfrm>
            <a:off x="5366631" y="2780928"/>
            <a:ext cx="216024" cy="216024"/>
          </a:xfrm>
          <a:prstGeom prst="ellipse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6372200" y="3068960"/>
            <a:ext cx="216024" cy="216024"/>
          </a:xfrm>
          <a:prstGeom prst="ellipse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5737709" y="4101592"/>
            <a:ext cx="216024" cy="216024"/>
          </a:xfrm>
          <a:prstGeom prst="ellipse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5360700" y="3455865"/>
            <a:ext cx="216024" cy="216024"/>
          </a:xfrm>
          <a:prstGeom prst="ellipse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6624228" y="3567347"/>
            <a:ext cx="216024" cy="216024"/>
          </a:xfrm>
          <a:prstGeom prst="ellipse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6025520" y="3455865"/>
            <a:ext cx="216024" cy="216024"/>
          </a:xfrm>
          <a:prstGeom prst="ellipse">
            <a:avLst/>
          </a:prstGeom>
          <a:solidFill>
            <a:srgbClr val="FFC000"/>
          </a:solidFill>
          <a:ln>
            <a:solidFill>
              <a:srgbClr val="C00000"/>
            </a:solidFill>
          </a:ln>
          <a:effectLst>
            <a:glow rad="1016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7060529" y="3212976"/>
            <a:ext cx="216024" cy="216024"/>
          </a:xfrm>
          <a:prstGeom prst="ellipse">
            <a:avLst/>
          </a:prstGeom>
          <a:solidFill>
            <a:srgbClr val="FFC000"/>
          </a:solidFill>
          <a:ln>
            <a:solidFill>
              <a:srgbClr val="C00000"/>
            </a:solidFill>
          </a:ln>
          <a:effectLst>
            <a:glow rad="1016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/>
        </p:nvSpPr>
        <p:spPr>
          <a:xfrm>
            <a:off x="7380312" y="3717032"/>
            <a:ext cx="216024" cy="216024"/>
          </a:xfrm>
          <a:prstGeom prst="ellipse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/>
        </p:nvSpPr>
        <p:spPr>
          <a:xfrm>
            <a:off x="6976708" y="4101592"/>
            <a:ext cx="216024" cy="216024"/>
          </a:xfrm>
          <a:prstGeom prst="ellipse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115616" y="1844824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保存電荷の場合</a:t>
            </a:r>
            <a:endParaRPr kumimoji="1" lang="ja-JP" altLang="en-US" sz="24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220072" y="1844824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非保存電荷の場合</a:t>
            </a:r>
            <a:endParaRPr kumimoji="1" lang="ja-JP" altLang="en-US" sz="2400" dirty="0"/>
          </a:p>
        </p:txBody>
      </p:sp>
      <p:pic>
        <p:nvPicPr>
          <p:cNvPr id="29" name="TexTeXPicture" descr="&lt;?xml version=&quot;1.0&quot; encoding=&quot;utf-16&quot;?&gt;&#10;&lt;TeXTeX&gt;&#10;  &lt;preamble&gt;\documentclass{jarticle}&#10;\usepackage{amsmath}&#10;\pagestyle{empty}&lt;/preamble&gt;&#10;  &lt;body&gt;\begin{align*} &#10;V\to \infty&#10;\end{align*}&lt;/body&gt;&#10;  &lt;fcolor&gt;FF000000&lt;/fcolor&gt;&#10;  &lt;bcolor&gt;FFFFFFFF&lt;/bcolor&gt;&#10;  &lt;transparent&gt;True&lt;/transparent&gt;&#10;  &lt;resolution&gt;1800&lt;/resolution&gt;&#10;  &lt;imageh&gt;175&lt;/imageh&gt;&#10;  &lt;imagew&gt;81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243" y="6210682"/>
            <a:ext cx="1215629" cy="262635"/>
          </a:xfrm>
          <a:prstGeom prst="rect">
            <a:avLst/>
          </a:prstGeom>
        </p:spPr>
      </p:pic>
      <p:pic>
        <p:nvPicPr>
          <p:cNvPr id="30" name="TexTeXPicture" descr="&lt;?xml version=&quot;1.0&quot; encoding=&quot;utf-16&quot;?&gt;&#10;&lt;TeXTeX&gt;&#10;  &lt;preamble&gt;\documentclass{jarticle}&#10;\usepackage{amsmath}&#10;\pagestyle{empty}&lt;/preamble&gt;&#10;  &lt;body&gt;\begin{align*} &#10;\tau\to\infty&#10;\end{align*}&lt;/body&gt;&#10;  &lt;fcolor&gt;FF000000&lt;/fcolor&gt;&#10;  &lt;bcolor&gt;FFFFFFFF&lt;/bcolor&gt;&#10;  &lt;transparent&gt;True&lt;/transparent&gt;&#10;  &lt;resolution&gt;1800&lt;/resolution&gt;&#10;  &lt;imageh&gt;130&lt;/imageh&gt;&#10;  &lt;imagew&gt;753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183" y="5733256"/>
            <a:ext cx="1251281" cy="216024"/>
          </a:xfrm>
          <a:prstGeom prst="rect">
            <a:avLst/>
          </a:prstGeom>
        </p:spPr>
      </p:pic>
      <p:sp>
        <p:nvSpPr>
          <p:cNvPr id="31" name="テキスト ボックス 30"/>
          <p:cNvSpPr txBox="1"/>
          <p:nvPr/>
        </p:nvSpPr>
        <p:spPr>
          <a:xfrm>
            <a:off x="1613191" y="6093296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for</a:t>
            </a:r>
            <a:endParaRPr kumimoji="1" lang="ja-JP" altLang="en-US" sz="2400" dirty="0"/>
          </a:p>
        </p:txBody>
      </p:sp>
      <p:pic>
        <p:nvPicPr>
          <p:cNvPr id="32" name="TexTeXPicture" descr="&lt;?xml version=&quot;1.0&quot; encoding=&quot;utf-16&quot;?&gt;&#10;&lt;TeXTeX&gt;&#10;  &lt;preamble&gt;\documentclass{jarticle}&#10;\usepackage{amsmath}&#10;\pagestyle{empty}&lt;/preamble&gt;&#10;  &lt;body&gt;\begin{align*} &#10;V\to \infty&#10;\end{align*}&lt;/body&gt;&#10;  &lt;fcolor&gt;FF000000&lt;/fcolor&gt;&#10;  &lt;bcolor&gt;FFFFFFFF&lt;/bcolor&gt;&#10;  &lt;transparent&gt;True&lt;/transparent&gt;&#10;  &lt;resolution&gt;1800&lt;/resolution&gt;&#10;  &lt;imageh&gt;175&lt;/imageh&gt;&#10;  &lt;imagew&gt;81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715" y="6210682"/>
            <a:ext cx="1215629" cy="262635"/>
          </a:xfrm>
          <a:prstGeom prst="rect">
            <a:avLst/>
          </a:prstGeom>
        </p:spPr>
      </p:pic>
      <p:sp>
        <p:nvSpPr>
          <p:cNvPr id="34" name="テキスト ボックス 33"/>
          <p:cNvSpPr txBox="1"/>
          <p:nvPr/>
        </p:nvSpPr>
        <p:spPr>
          <a:xfrm>
            <a:off x="5861663" y="6093296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for</a:t>
            </a:r>
            <a:endParaRPr kumimoji="1" lang="ja-JP" altLang="en-US" sz="2400" dirty="0"/>
          </a:p>
        </p:txBody>
      </p:sp>
      <p:pic>
        <p:nvPicPr>
          <p:cNvPr id="35" name="TexTeXPicture" descr="&lt;?xml version=&quot;1.0&quot; encoding=&quot;utf-16&quot;?&gt;&#10;&lt;TeXTeX&gt;&#10;  &lt;preamble&gt;\documentclass{jarticle}&#10;\usepackage{amsmath}&#10;\pagestyle{empty}&lt;/preamble&gt;&#10;  &lt;body&gt;\begin{align*} &#10;\tau\to{\rm const.}&#10;\end{align*}&lt;/body&gt;&#10;  &lt;fcolor&gt;FF000000&lt;/fcolor&gt;&#10;  &lt;bcolor&gt;FFFFFFFF&lt;/bcolor&gt;&#10;  &lt;transparent&gt;True&lt;/transparent&gt;&#10;  &lt;resolution&gt;1800&lt;/resolution&gt;&#10;  &lt;imageh&gt;157&lt;/imageh&gt;&#10;  &lt;imagew&gt;1134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655" y="5733256"/>
            <a:ext cx="1884399" cy="260891"/>
          </a:xfrm>
          <a:prstGeom prst="rect">
            <a:avLst/>
          </a:prstGeom>
        </p:spPr>
      </p:pic>
      <p:sp>
        <p:nvSpPr>
          <p:cNvPr id="36" name="テキスト ボックス 35"/>
          <p:cNvSpPr txBox="1"/>
          <p:nvPr/>
        </p:nvSpPr>
        <p:spPr>
          <a:xfrm>
            <a:off x="5004048" y="4725144"/>
            <a:ext cx="32319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/>
              <a:t>体積内</a:t>
            </a:r>
            <a:r>
              <a:rPr lang="ja-JP" altLang="en-US" sz="2400" dirty="0" smtClean="0"/>
              <a:t>の任意の場所で</a:t>
            </a:r>
            <a:endParaRPr lang="en-US" altLang="ja-JP" sz="2400" dirty="0" smtClean="0"/>
          </a:p>
          <a:p>
            <a:r>
              <a:rPr kumimoji="1" lang="ja-JP" altLang="en-US" sz="2400" dirty="0"/>
              <a:t>電荷</a:t>
            </a:r>
            <a:r>
              <a:rPr kumimoji="1" lang="ja-JP" altLang="en-US" sz="2400" dirty="0" smtClean="0"/>
              <a:t>が</a:t>
            </a:r>
            <a:r>
              <a:rPr kumimoji="1" lang="ja-JP" altLang="en-US" sz="2400" dirty="0"/>
              <a:t>変化できる</a:t>
            </a:r>
          </a:p>
        </p:txBody>
      </p:sp>
      <p:sp>
        <p:nvSpPr>
          <p:cNvPr id="37" name="円/楕円 36"/>
          <p:cNvSpPr/>
          <p:nvPr/>
        </p:nvSpPr>
        <p:spPr>
          <a:xfrm>
            <a:off x="1220240" y="2622470"/>
            <a:ext cx="216024" cy="216024"/>
          </a:xfrm>
          <a:prstGeom prst="ellipse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/>
        </p:nvSpPr>
        <p:spPr>
          <a:xfrm>
            <a:off x="1943424" y="2730482"/>
            <a:ext cx="216024" cy="216024"/>
          </a:xfrm>
          <a:prstGeom prst="ellipse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2880636" y="2716485"/>
            <a:ext cx="216024" cy="216024"/>
          </a:xfrm>
          <a:prstGeom prst="ellipse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5939950" y="2681300"/>
            <a:ext cx="216024" cy="216024"/>
          </a:xfrm>
          <a:prstGeom prst="ellipse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6516216" y="2852936"/>
            <a:ext cx="216024" cy="216024"/>
          </a:xfrm>
          <a:prstGeom prst="ellipse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7243761" y="2760873"/>
            <a:ext cx="216024" cy="216024"/>
          </a:xfrm>
          <a:prstGeom prst="ellipse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右矢印 43"/>
          <p:cNvSpPr/>
          <p:nvPr/>
        </p:nvSpPr>
        <p:spPr>
          <a:xfrm>
            <a:off x="3355247" y="2923082"/>
            <a:ext cx="352657" cy="171636"/>
          </a:xfrm>
          <a:prstGeom prst="right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左矢印 44"/>
          <p:cNvSpPr/>
          <p:nvPr/>
        </p:nvSpPr>
        <p:spPr>
          <a:xfrm>
            <a:off x="3419872" y="3646131"/>
            <a:ext cx="424665" cy="165327"/>
          </a:xfrm>
          <a:prstGeom prst="left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>
            <a:off x="8115286" y="2874861"/>
            <a:ext cx="216024" cy="216024"/>
          </a:xfrm>
          <a:prstGeom prst="ellipse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右矢印 46"/>
          <p:cNvSpPr/>
          <p:nvPr/>
        </p:nvSpPr>
        <p:spPr>
          <a:xfrm>
            <a:off x="7690621" y="2909994"/>
            <a:ext cx="352657" cy="171636"/>
          </a:xfrm>
          <a:prstGeom prst="right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左矢印 47"/>
          <p:cNvSpPr/>
          <p:nvPr/>
        </p:nvSpPr>
        <p:spPr>
          <a:xfrm>
            <a:off x="7676246" y="3754552"/>
            <a:ext cx="424665" cy="165327"/>
          </a:xfrm>
          <a:prstGeom prst="left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403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標準デザイ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標準デザイ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T e X T e X >  
     < p r e a m b l e > \ d o c u m e n t c l a s s { j a r t i c l e }  
 \ u s e p a c k a g e { a m s m a t h }  
 \ p a g e s t y l e { e m p t y } < / p r e a m b l e >  
     < b o d y > \ b e g i n { a l i g n * }    
  
 \ e n d { a l i g n * } < / b o d y >  
     < f c o l o r > F F 0 0 0 0 0 0 < / f c o l o r >  
     < b c o l o r > F F F F F F F F < / b c o l o r >  
     < t r a n s p a r e n t > T r u e < / t r a n s p a r e n t >  
     < r e s o l u t i o n > 1 8 0 0 < / r e s o l u t i o n >  
     < i m a g e h > - 1 < / i m a g e h >  
     < i m a g e w > - 1 < / i m a g e w >  
     < s c a l e > 5 0 < / s c a l e >  
     < c u r s o r > 1 6 < / c u r s o r >  
 < / T e X T e X > 
</file>

<file path=customXml/itemProps1.xml><?xml version="1.0" encoding="utf-8"?>
<ds:datastoreItem xmlns:ds="http://schemas.openxmlformats.org/officeDocument/2006/customXml" ds:itemID="{75D22EA2-34B8-49A9-B8E1-BD2F8736ABC4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9714</TotalTime>
  <Words>1630</Words>
  <Application>Microsoft Office PowerPoint</Application>
  <PresentationFormat>画面に合わせる (4:3)</PresentationFormat>
  <Paragraphs>445</Paragraphs>
  <Slides>67</Slides>
  <Notes>9</Notes>
  <HiddenSlides>0</HiddenSlides>
  <MMClips>0</MMClips>
  <ScaleCrop>false</ScaleCrop>
  <HeadingPairs>
    <vt:vector size="4" baseType="variant">
      <vt:variant>
        <vt:lpstr>テーマ</vt:lpstr>
      </vt:variant>
      <vt:variant>
        <vt:i4>11</vt:i4>
      </vt:variant>
      <vt:variant>
        <vt:lpstr>スライド タイトル</vt:lpstr>
      </vt:variant>
      <vt:variant>
        <vt:i4>67</vt:i4>
      </vt:variant>
    </vt:vector>
  </HeadingPairs>
  <TitlesOfParts>
    <vt:vector size="78" baseType="lpstr">
      <vt:lpstr>Office テーマ</vt:lpstr>
      <vt:lpstr>1_標準デザイン</vt:lpstr>
      <vt:lpstr>2_標準デザイン</vt:lpstr>
      <vt:lpstr>3_標準デザイン</vt:lpstr>
      <vt:lpstr>4_標準デザイン</vt:lpstr>
      <vt:lpstr>5_標準デザイン</vt:lpstr>
      <vt:lpstr>6_標準デザイン</vt:lpstr>
      <vt:lpstr>7_標準デザイン</vt:lpstr>
      <vt:lpstr>8_標準デザイン</vt:lpstr>
      <vt:lpstr>9_標準デザイン</vt:lpstr>
      <vt:lpstr>1_Office テーマ</vt:lpstr>
      <vt:lpstr>重イオン衝突における ゆらぎの話</vt:lpstr>
      <vt:lpstr> Beam-Energy Scan  </vt:lpstr>
      <vt:lpstr> Beam-Energy Scan  </vt:lpstr>
      <vt:lpstr> Fluctuations  </vt:lpstr>
      <vt:lpstr> Fluctuations  </vt:lpstr>
      <vt:lpstr> Event-by-Event Analysis @ HIC  </vt:lpstr>
      <vt:lpstr> Event-by-Event Analysis @ HIC  </vt:lpstr>
      <vt:lpstr> 観測にかかるゆらぎは、いつ形成されたのか？ </vt:lpstr>
      <vt:lpstr> 観測にかかるゆらぎは、いつ形成されたのか？ </vt:lpstr>
      <vt:lpstr> 観測にかかるゆらぎは、いつ形成されたのか？  </vt:lpstr>
      <vt:lpstr> Conserved Charges : Theoretical Advantage  </vt:lpstr>
      <vt:lpstr> Conserved Charges : Theoretical Advantage  </vt:lpstr>
      <vt:lpstr> Fluctuations  </vt:lpstr>
      <vt:lpstr> Fluctuations  </vt:lpstr>
      <vt:lpstr> Fluctuations  </vt:lpstr>
      <vt:lpstr> Proton # Fluctuations @ STAR-BES  </vt:lpstr>
      <vt:lpstr> Proton # Fluctuations @ STAR-BES  </vt:lpstr>
      <vt:lpstr> Proton # Fluctuations @ STAR-BES  </vt:lpstr>
      <vt:lpstr> Proton # Cumulants @ STAR-BES  </vt:lpstr>
      <vt:lpstr> Proton # Cumulants @ STAR-BES  </vt:lpstr>
      <vt:lpstr> Charge Fluctuations @ STAR-BES  </vt:lpstr>
      <vt:lpstr> Charge Fluctuation @ LHC  </vt:lpstr>
      <vt:lpstr> Dh Dependence @ ALICE  </vt:lpstr>
      <vt:lpstr> Dissipation of a Conserved Charge  </vt:lpstr>
      <vt:lpstr> Dissipation of a Conserved Charge  </vt:lpstr>
      <vt:lpstr> Time Evolution in HIC  </vt:lpstr>
      <vt:lpstr> Dh Dependence @ ALICE  </vt:lpstr>
      <vt:lpstr> &lt;dNB2&gt; and &lt; dNp2 &gt; @ LHC ?  </vt:lpstr>
      <vt:lpstr> &lt;dNQ4&gt; @ LHC ?  </vt:lpstr>
      <vt:lpstr>PowerPoint プレゼンテーション</vt:lpstr>
      <vt:lpstr> Nucleon Isospin as Two Sides of a Coin   </vt:lpstr>
      <vt:lpstr> Nucleon Isospin as Two Sides of a Coin   </vt:lpstr>
      <vt:lpstr> Slot Machine Analogy  </vt:lpstr>
      <vt:lpstr> Extreme Examples  </vt:lpstr>
      <vt:lpstr> Reconstructing Total Coin Number  </vt:lpstr>
      <vt:lpstr> Nucleon Isospin in Hadronic Medium  </vt:lpstr>
      <vt:lpstr> D(1232)  </vt:lpstr>
      <vt:lpstr> D(1232)  </vt:lpstr>
      <vt:lpstr> D(1232)  </vt:lpstr>
      <vt:lpstr> Nucleons in Hadronic Phase  </vt:lpstr>
      <vt:lpstr> Probability Distribution                              </vt:lpstr>
      <vt:lpstr> Difference btw Baryon and Proton Numbers</vt:lpstr>
      <vt:lpstr> Secondary Protons  </vt:lpstr>
      <vt:lpstr> Secondary Protons  </vt:lpstr>
      <vt:lpstr>PowerPoint プレゼンテーション</vt:lpstr>
      <vt:lpstr> Time Evolution in HIC  </vt:lpstr>
      <vt:lpstr> Hydrodynamic Fluctuations  </vt:lpstr>
      <vt:lpstr> Dh Dependence  </vt:lpstr>
      <vt:lpstr> Thee “NON”s  </vt:lpstr>
      <vt:lpstr> Thee “NON”s  </vt:lpstr>
      <vt:lpstr> Thee “NON”s  </vt:lpstr>
      <vt:lpstr> Diffusion Master Equation  </vt:lpstr>
      <vt:lpstr> Diffusion Master Equation  </vt:lpstr>
      <vt:lpstr> Solution of DME  </vt:lpstr>
      <vt:lpstr> Solution of DME  </vt:lpstr>
      <vt:lpstr> Net Charge Number  </vt:lpstr>
      <vt:lpstr> Initial Condition at Hadronization  </vt:lpstr>
      <vt:lpstr> Dh Dependence at Freezeout  </vt:lpstr>
      <vt:lpstr> &lt;dNQ4&gt; @ LHC  </vt:lpstr>
      <vt:lpstr> Dh Dependence at STAR  </vt:lpstr>
      <vt:lpstr> Dh Dependence at Freezeout  </vt:lpstr>
      <vt:lpstr> 高温物質の時間発展  </vt:lpstr>
      <vt:lpstr>PowerPoint プレゼンテーション</vt:lpstr>
      <vt:lpstr> Evolution of Fluctuations  </vt:lpstr>
      <vt:lpstr> Time Evolution in HIC  </vt:lpstr>
      <vt:lpstr> Time Evolution in HIC  </vt:lpstr>
      <vt:lpstr> Time Evolution in HIC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衝突エネルギー走査により QCD相構造に迫る試み</dc:title>
  <dc:creator>kitazawa</dc:creator>
  <cp:lastModifiedBy>kitazawa</cp:lastModifiedBy>
  <cp:revision>676</cp:revision>
  <dcterms:created xsi:type="dcterms:W3CDTF">2011-06-07T09:50:32Z</dcterms:created>
  <dcterms:modified xsi:type="dcterms:W3CDTF">2013-07-09T05:27:29Z</dcterms:modified>
</cp:coreProperties>
</file>