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</p:sldMasterIdLst>
  <p:notesMasterIdLst>
    <p:notesMasterId r:id="rId56"/>
  </p:notesMasterIdLst>
  <p:sldIdLst>
    <p:sldId id="256" r:id="rId12"/>
    <p:sldId id="621" r:id="rId13"/>
    <p:sldId id="449" r:id="rId14"/>
    <p:sldId id="613" r:id="rId15"/>
    <p:sldId id="590" r:id="rId16"/>
    <p:sldId id="591" r:id="rId17"/>
    <p:sldId id="534" r:id="rId18"/>
    <p:sldId id="598" r:id="rId19"/>
    <p:sldId id="455" r:id="rId20"/>
    <p:sldId id="456" r:id="rId21"/>
    <p:sldId id="609" r:id="rId22"/>
    <p:sldId id="543" r:id="rId23"/>
    <p:sldId id="615" r:id="rId24"/>
    <p:sldId id="611" r:id="rId25"/>
    <p:sldId id="458" r:id="rId26"/>
    <p:sldId id="612" r:id="rId27"/>
    <p:sldId id="459" r:id="rId28"/>
    <p:sldId id="608" r:id="rId29"/>
    <p:sldId id="620" r:id="rId30"/>
    <p:sldId id="485" r:id="rId31"/>
    <p:sldId id="537" r:id="rId32"/>
    <p:sldId id="603" r:id="rId33"/>
    <p:sldId id="512" r:id="rId34"/>
    <p:sldId id="491" r:id="rId35"/>
    <p:sldId id="602" r:id="rId36"/>
    <p:sldId id="597" r:id="rId37"/>
    <p:sldId id="614" r:id="rId38"/>
    <p:sldId id="500" r:id="rId39"/>
    <p:sldId id="501" r:id="rId40"/>
    <p:sldId id="489" r:id="rId41"/>
    <p:sldId id="618" r:id="rId42"/>
    <p:sldId id="619" r:id="rId43"/>
    <p:sldId id="503" r:id="rId44"/>
    <p:sldId id="538" r:id="rId45"/>
    <p:sldId id="490" r:id="rId46"/>
    <p:sldId id="555" r:id="rId47"/>
    <p:sldId id="565" r:id="rId48"/>
    <p:sldId id="566" r:id="rId49"/>
    <p:sldId id="559" r:id="rId50"/>
    <p:sldId id="604" r:id="rId51"/>
    <p:sldId id="605" r:id="rId52"/>
    <p:sldId id="607" r:id="rId53"/>
    <p:sldId id="547" r:id="rId54"/>
    <p:sldId id="593" r:id="rId5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CCCC00"/>
    <a:srgbClr val="CC6600"/>
    <a:srgbClr val="333399"/>
    <a:srgbClr val="FF9966"/>
    <a:srgbClr val="66FFFF"/>
    <a:srgbClr val="CC0000"/>
    <a:srgbClr val="3333FF"/>
    <a:srgbClr val="F79646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488" autoAdjust="0"/>
  </p:normalViewPr>
  <p:slideViewPr>
    <p:cSldViewPr>
      <p:cViewPr varScale="1">
        <p:scale>
          <a:sx n="134" d="100"/>
          <a:sy n="134" d="100"/>
        </p:scale>
        <p:origin x="-9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" Type="http://schemas.openxmlformats.org/officeDocument/2006/relationships/slideMaster" Target="slideMasters/slideMaster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4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7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theme" Target="theme/theme1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9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C838E-31EC-40C1-8940-369804504364}" type="datetimeFigureOut">
              <a:rPr kumimoji="1" lang="ja-JP" altLang="en-US" smtClean="0"/>
              <a:t>2013/9/13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0489-EC92-4AD8-80DC-FB4734E5B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184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772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2013/9/13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2013/9/13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0280-4ED6-4A04-B5D0-A616E49FF54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87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46E02-460C-457B-BF52-3B3A36E970B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146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C9C9E-9DAA-4F43-809E-5A04F15C1BA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01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B5BC9-2E1D-4D8D-865C-C7C34CF3A2E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026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CAFC4-BF84-49A6-B5A8-8F7781E6CE9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435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8A7B8-C719-4913-9A61-9EE5201C35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278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F7A17-1EA7-4B90-8BE0-62CC5CB1C7B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622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D06C0-BDE6-4B5C-A869-5D0D59AB36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76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36310-EF35-47F1-98B6-F802197864C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671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B955D-5B63-4586-90FB-AF3FC58B51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2013/9/13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B8AF3-FD12-43C9-8FB8-C9859BC34E3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6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36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04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3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19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30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3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28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1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2013/9/13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00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64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51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98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80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58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38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62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93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7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2013/9/13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2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45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9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ADCA2C-FC34-442B-B817-9B6FE2EB153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93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8AB4D4-16F2-491E-990B-27C0A1CE1CA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25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2FA289-6C46-4373-B8AA-6EAC03ED18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72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B9FD4-6F8D-4D9B-8E5F-B4A8F3D5D02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140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946317-69C4-4A20-944B-C56A2BD219F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280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44CE9B-4878-400E-AE25-55AC03D8B4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3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2013/9/13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D1D449-36DE-46C3-B501-F9E0E01AAC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970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832D78-0839-4130-9AB6-AFC9B8BD68A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921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2CABDA-C7BF-4804-B125-BABFB407CD7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174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B3EE71-6EE6-43BE-A199-25F91A8E1A4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211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F72A77-EF65-4648-BDBF-1EED054B1FB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01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4F7714-AB2F-45B8-9CA4-688FE9C608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222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62058C-FD52-4BD6-B4E4-7F0BAA07DE1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888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6AB9F8-023F-46E3-A1C7-6F4E7D55B94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216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A23457-13E4-4286-A113-83315A7AE0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626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1E550-548F-4705-B63A-EBC23A483E5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0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2013/9/13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EF2AAC-CBD1-427A-B44F-0EA698E21E0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86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FA7358-DF85-4CBC-BDD5-6C7BEF9F139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830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9F3AE5-E20A-4828-AEDE-C3481EF360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313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5ED11B-958E-4B67-A403-29DFAF2C091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268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8D4C73-B2AE-49E1-A064-E7989C4F29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79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ECB298-1FC3-4E41-9CBB-4AC910D9B2F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226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403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774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841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8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2013/9/13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4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379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003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3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187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32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435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89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892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2013/9/13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879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531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435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130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5794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144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03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922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84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6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2013/9/13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098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138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079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481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364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58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3078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849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779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55DF1C-4B4B-462B-BF7F-7BA85D6187D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9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2013/9/13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429D18-ED90-401B-A5B7-CC9BB2E8D9E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160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F1BAEB-8563-4B0C-95CC-98AEC03CDE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672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2B84C4-FDED-4800-A3AA-46B8EC9B48A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48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4902C0-B453-4519-A6B5-29ED20C2203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572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D813A9-F6D3-44FC-97E1-7E13869CAFA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982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40DB02-23C8-41E7-8265-A70707B45DE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876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446665-68C8-434E-ACE0-726E59EA56D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019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460ADD-3A42-48AE-BF29-6A69F0EA43B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408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AB1DB3-DC79-4189-A92D-A270FD527A7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578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655B52-CDD2-40A9-A24D-99A41C0B87F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8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2013/9/13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820314-A0AF-4EFD-8BD2-9452FAF952E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0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9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5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61B43D-4D5D-42D8-97AD-1495229DA0E8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4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8EED0-6F72-4327-AEE0-8F59B10A11D2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1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6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3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3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BC8EF1-B808-4DA1-96F6-7C2CCF4E364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8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5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5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2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7.png"/><Relationship Id="rId5" Type="http://schemas.openxmlformats.org/officeDocument/2006/relationships/image" Target="../media/image28.pn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8.png"/><Relationship Id="rId5" Type="http://schemas.openxmlformats.org/officeDocument/2006/relationships/image" Target="../media/image56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5.png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6.png"/><Relationship Id="rId7" Type="http://schemas.openxmlformats.org/officeDocument/2006/relationships/image" Target="../media/image66.png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1.png"/><Relationship Id="rId7" Type="http://schemas.openxmlformats.org/officeDocument/2006/relationships/image" Target="../media/image7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2.png"/><Relationship Id="rId9" Type="http://schemas.openxmlformats.org/officeDocument/2006/relationships/image" Target="../media/image8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8.png"/><Relationship Id="rId7" Type="http://schemas.openxmlformats.org/officeDocument/2006/relationships/image" Target="../media/image91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image" Target="../media/image90.png"/><Relationship Id="rId10" Type="http://schemas.openxmlformats.org/officeDocument/2006/relationships/image" Target="../media/image94.png"/><Relationship Id="rId4" Type="http://schemas.openxmlformats.org/officeDocument/2006/relationships/image" Target="../media/image89.png"/><Relationship Id="rId9" Type="http://schemas.openxmlformats.org/officeDocument/2006/relationships/image" Target="../media/image9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9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288884" y="3573016"/>
            <a:ext cx="2569935" cy="1508105"/>
          </a:xfrm>
        </p:spPr>
        <p:txBody>
          <a:bodyPr wrap="none">
            <a:spAutoFit/>
          </a:bodyPr>
          <a:lstStyle/>
          <a:p>
            <a:r>
              <a:rPr lang="ja-JP" altLang="en-US" sz="4400" dirty="0" smtClean="0">
                <a:solidFill>
                  <a:schemeClr val="tx1"/>
                </a:solidFill>
              </a:rPr>
              <a:t>北沢 正清</a:t>
            </a:r>
            <a:endParaRPr lang="en-US" altLang="ja-JP" sz="4400" dirty="0" smtClean="0">
              <a:solidFill>
                <a:schemeClr val="tx1"/>
              </a:solidFill>
            </a:endParaRPr>
          </a:p>
          <a:p>
            <a:r>
              <a:rPr lang="ja-JP" altLang="en-US" sz="4000" dirty="0" smtClean="0">
                <a:solidFill>
                  <a:schemeClr val="tx1"/>
                </a:solidFill>
              </a:rPr>
              <a:t>（阪大）</a:t>
            </a:r>
            <a:endParaRPr lang="en-US" altLang="ja-JP" sz="4000" dirty="0" smtClean="0">
              <a:solidFill>
                <a:schemeClr val="tx1"/>
              </a:solidFill>
            </a:endParaRPr>
          </a:p>
        </p:txBody>
      </p:sp>
      <p:sp>
        <p:nvSpPr>
          <p:cNvPr id="11" name="タイトル 10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1470025"/>
          </a:xfrm>
        </p:spPr>
        <p:txBody>
          <a:bodyPr>
            <a:noAutofit/>
          </a:bodyPr>
          <a:lstStyle/>
          <a:p>
            <a:r>
              <a:rPr lang="ja-JP" altLang="en-US" sz="6600" dirty="0"/>
              <a:t>重イオン</a:t>
            </a:r>
            <a:r>
              <a:rPr lang="ja-JP" altLang="en-US" sz="6600" dirty="0" smtClean="0"/>
              <a:t>衝突における</a:t>
            </a:r>
            <a:r>
              <a:rPr lang="en-US" altLang="ja-JP" sz="6600" dirty="0" smtClean="0"/>
              <a:t/>
            </a:r>
            <a:br>
              <a:rPr lang="en-US" altLang="ja-JP" sz="6600" dirty="0" smtClean="0"/>
            </a:br>
            <a:r>
              <a:rPr lang="ja-JP" altLang="en-US" sz="6600" dirty="0" smtClean="0"/>
              <a:t>非ガウスゆらぎ</a:t>
            </a:r>
            <a:endParaRPr kumimoji="1" lang="ja-JP" altLang="en-US" sz="6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82318" y="5483552"/>
            <a:ext cx="6202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MK, </a:t>
            </a:r>
            <a:r>
              <a:rPr kumimoji="1" lang="en-US" altLang="ja-JP" sz="3200" dirty="0" err="1" smtClean="0"/>
              <a:t>Asakawa</a:t>
            </a:r>
            <a:r>
              <a:rPr kumimoji="1" lang="en-US" altLang="ja-JP" sz="3200" dirty="0" smtClean="0"/>
              <a:t>, Ono, arXiv:1307.2978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64931" y="6381328"/>
            <a:ext cx="7435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 smtClean="0"/>
              <a:t>「熱場の量子論とその応用」、京大基研、</a:t>
            </a:r>
            <a:r>
              <a:rPr kumimoji="1" lang="en-US" altLang="ja-JP" sz="2400" dirty="0" smtClean="0"/>
              <a:t>2013</a:t>
            </a:r>
            <a:r>
              <a:rPr kumimoji="1" lang="ja-JP" altLang="en-US" sz="2400" dirty="0" smtClean="0"/>
              <a:t>年</a:t>
            </a:r>
            <a:r>
              <a:rPr kumimoji="1" lang="en-US" altLang="ja-JP" sz="2400" dirty="0" smtClean="0"/>
              <a:t>8</a:t>
            </a:r>
            <a:r>
              <a:rPr kumimoji="1" lang="ja-JP" altLang="en-US" sz="2400" dirty="0" smtClean="0"/>
              <a:t>月</a:t>
            </a:r>
            <a:r>
              <a:rPr kumimoji="1" lang="en-US" altLang="ja-JP" sz="2400" dirty="0" smtClean="0"/>
              <a:t>28</a:t>
            </a:r>
            <a:r>
              <a:rPr kumimoji="1" lang="ja-JP" altLang="en-US" sz="2400" dirty="0" smtClean="0"/>
              <a:t>日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020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142251" y="967637"/>
            <a:ext cx="5481301" cy="427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0564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@ ALICE 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76358" y="698793"/>
            <a:ext cx="1316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ALICE</a:t>
            </a:r>
          </a:p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PRL 2013</a:t>
            </a:r>
          </a:p>
        </p:txBody>
      </p:sp>
      <p:sp>
        <p:nvSpPr>
          <p:cNvPr id="6" name="二等辺三角形 5"/>
          <p:cNvSpPr/>
          <p:nvPr/>
        </p:nvSpPr>
        <p:spPr>
          <a:xfrm flipV="1">
            <a:off x="7017097" y="2423167"/>
            <a:ext cx="533400" cy="1761291"/>
          </a:xfrm>
          <a:prstGeom prst="triangl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5721023" y="4151359"/>
            <a:ext cx="33084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7291457" y="2207143"/>
            <a:ext cx="0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6918271" y="2567183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 flipV="1">
            <a:off x="5955949" y="2550634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6068339" y="2542259"/>
            <a:ext cx="2485624" cy="1079309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63428" y="198884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t</a:t>
            </a:r>
            <a:endParaRPr kumimoji="1" lang="ja-JP" altLang="en-US" sz="2400" i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69950" y="414222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z</a:t>
            </a:r>
            <a:endParaRPr kumimoji="1" lang="ja-JP" altLang="en-US" sz="2400" i="1" dirty="0"/>
          </a:p>
        </p:txBody>
      </p:sp>
      <p:sp>
        <p:nvSpPr>
          <p:cNvPr id="14" name="フリーフォーム 13"/>
          <p:cNvSpPr/>
          <p:nvPr/>
        </p:nvSpPr>
        <p:spPr>
          <a:xfrm>
            <a:off x="6054175" y="2423167"/>
            <a:ext cx="2485624" cy="839995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Text Box 66"/>
          <p:cNvSpPr txBox="1">
            <a:spLocks noChangeArrowheads="1"/>
          </p:cNvSpPr>
          <p:nvPr/>
        </p:nvSpPr>
        <p:spPr bwMode="auto">
          <a:xfrm>
            <a:off x="7020272" y="2351159"/>
            <a:ext cx="5581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Symbol" pitchFamily="18" charset="2"/>
              </a:rPr>
              <a:t>Dh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6588224" y="2843164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 flipV="1">
            <a:off x="6918271" y="2968328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7876246" y="2808518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7577447" y="2990506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1415289" y="5703639"/>
            <a:ext cx="229261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rapidity window</a:t>
            </a:r>
            <a:endParaRPr kumimoji="1" lang="ja-JP" altLang="en-US" sz="2400" dirty="0"/>
          </a:p>
        </p:txBody>
      </p:sp>
      <p:sp>
        <p:nvSpPr>
          <p:cNvPr id="20" name="下矢印 19"/>
          <p:cNvSpPr/>
          <p:nvPr/>
        </p:nvSpPr>
        <p:spPr>
          <a:xfrm flipV="1">
            <a:off x="2411760" y="5280481"/>
            <a:ext cx="386494" cy="42315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5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115616" y="5661248"/>
            <a:ext cx="6048672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398961" cy="584775"/>
          </a:xfrm>
        </p:spPr>
        <p:txBody>
          <a:bodyPr/>
          <a:lstStyle/>
          <a:p>
            <a:r>
              <a:rPr kumimoji="1" lang="en-US" altLang="ja-JP" dirty="0" smtClean="0"/>
              <a:t> Time Evolution of CC  </a:t>
            </a:r>
            <a:endParaRPr kumimoji="1" lang="ja-JP" altLang="en-US" dirty="0"/>
          </a:p>
        </p:txBody>
      </p:sp>
      <p:sp>
        <p:nvSpPr>
          <p:cNvPr id="16" name="二等辺三角形 15"/>
          <p:cNvSpPr/>
          <p:nvPr/>
        </p:nvSpPr>
        <p:spPr>
          <a:xfrm flipV="1">
            <a:off x="1907634" y="1343047"/>
            <a:ext cx="533400" cy="1761291"/>
          </a:xfrm>
          <a:prstGeom prst="triangl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611560" y="3071239"/>
            <a:ext cx="33084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2181994" y="1127023"/>
            <a:ext cx="0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1808808" y="1487063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H="1" flipV="1">
            <a:off x="846486" y="1470514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フリーフォーム 20"/>
          <p:cNvSpPr/>
          <p:nvPr/>
        </p:nvSpPr>
        <p:spPr>
          <a:xfrm>
            <a:off x="958876" y="1462139"/>
            <a:ext cx="2485624" cy="1079309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253965" y="90872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t</a:t>
            </a:r>
            <a:endParaRPr kumimoji="1" lang="ja-JP" altLang="en-US" sz="2400" i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660487" y="306210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z</a:t>
            </a:r>
            <a:endParaRPr kumimoji="1" lang="ja-JP" altLang="en-US" sz="2400" i="1" dirty="0"/>
          </a:p>
        </p:txBody>
      </p:sp>
      <p:sp>
        <p:nvSpPr>
          <p:cNvPr id="24" name="フリーフォーム 23"/>
          <p:cNvSpPr/>
          <p:nvPr/>
        </p:nvSpPr>
        <p:spPr>
          <a:xfrm>
            <a:off x="944712" y="1343047"/>
            <a:ext cx="2485624" cy="839995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Text Box 66"/>
          <p:cNvSpPr txBox="1">
            <a:spLocks noChangeArrowheads="1"/>
          </p:cNvSpPr>
          <p:nvPr/>
        </p:nvSpPr>
        <p:spPr bwMode="auto">
          <a:xfrm>
            <a:off x="1910809" y="1271039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ja-JP" sz="2400" i="1" dirty="0" err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flipH="1" flipV="1">
            <a:off x="1478761" y="1763044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H="1" flipV="1">
            <a:off x="1808808" y="1888208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V="1">
            <a:off x="2766783" y="1728398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V="1">
            <a:off x="2467984" y="1910386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815603" y="4293096"/>
            <a:ext cx="670872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en-US" altLang="ja-JP" sz="2400" dirty="0" smtClean="0"/>
              <a:t>V</a:t>
            </a:r>
            <a:r>
              <a:rPr kumimoji="1" lang="en-US" altLang="ja-JP" sz="2400" dirty="0" smtClean="0"/>
              <a:t>ariation of a conserved charge in </a:t>
            </a:r>
            <a:r>
              <a:rPr kumimoji="1" lang="en-US" altLang="ja-JP" sz="2400" dirty="0" err="1" smtClean="0">
                <a:latin typeface="Symbol" pitchFamily="18" charset="2"/>
              </a:rPr>
              <a:t>D</a:t>
            </a:r>
            <a:r>
              <a:rPr kumimoji="1" lang="en-US" altLang="ja-JP" sz="2400" dirty="0" err="1" smtClean="0"/>
              <a:t>y</a:t>
            </a:r>
            <a:r>
              <a:rPr kumimoji="1" lang="en-US" altLang="ja-JP" sz="2400" dirty="0" smtClean="0"/>
              <a:t> is achieved only through diffusion.</a:t>
            </a:r>
          </a:p>
          <a:p>
            <a:pPr marL="342900" indent="-342900" algn="ctr">
              <a:buClr>
                <a:srgbClr val="0070C0"/>
              </a:buClr>
              <a:buFont typeface="Wingdings" pitchFamily="2" charset="2"/>
              <a:buChar char="p"/>
            </a:pPr>
            <a:endParaRPr lang="en-US" altLang="ja-JP" sz="2400" dirty="0" smtClean="0"/>
          </a:p>
          <a:p>
            <a:pPr marL="342900" indent="-342900" algn="ctr">
              <a:buClr>
                <a:srgbClr val="0070C0"/>
              </a:buClr>
              <a:buFont typeface="Wingdings" pitchFamily="2" charset="2"/>
              <a:buChar char="p"/>
            </a:pPr>
            <a:endParaRPr lang="en-US" altLang="ja-JP" sz="2400" dirty="0"/>
          </a:p>
          <a:p>
            <a:pPr algn="ctr">
              <a:buClr>
                <a:srgbClr val="0070C0"/>
              </a:buClr>
            </a:pPr>
            <a:r>
              <a:rPr kumimoji="1" lang="en-US" altLang="ja-JP" sz="2800" dirty="0" smtClean="0"/>
              <a:t>The larger </a:t>
            </a:r>
            <a:r>
              <a:rPr kumimoji="1" lang="en-US" altLang="ja-JP" sz="2800" dirty="0" err="1" smtClean="0">
                <a:latin typeface="Symbol" pitchFamily="18" charset="2"/>
              </a:rPr>
              <a:t>D</a:t>
            </a:r>
            <a:r>
              <a:rPr kumimoji="1" lang="en-US" altLang="ja-JP" sz="2800" dirty="0" err="1" smtClean="0"/>
              <a:t>y</a:t>
            </a:r>
            <a:r>
              <a:rPr lang="en-US" altLang="ja-JP" sz="2800" dirty="0" smtClean="0"/>
              <a:t>, the slower diffusion</a:t>
            </a:r>
            <a:endParaRPr kumimoji="1" lang="ja-JP" altLang="en-US" sz="2800" dirty="0"/>
          </a:p>
        </p:txBody>
      </p:sp>
      <p:sp>
        <p:nvSpPr>
          <p:cNvPr id="31" name="Rectangle 47"/>
          <p:cNvSpPr>
            <a:spLocks noChangeArrowheads="1"/>
          </p:cNvSpPr>
          <p:nvPr/>
        </p:nvSpPr>
        <p:spPr bwMode="auto">
          <a:xfrm>
            <a:off x="4836351" y="1270567"/>
            <a:ext cx="2762522" cy="1800473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3300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" name="Oval 48"/>
          <p:cNvSpPr>
            <a:spLocks noChangeArrowheads="1"/>
          </p:cNvSpPr>
          <p:nvPr/>
        </p:nvSpPr>
        <p:spPr bwMode="auto">
          <a:xfrm>
            <a:off x="4645851" y="1270567"/>
            <a:ext cx="358775" cy="180047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" name="Oval 49"/>
          <p:cNvSpPr>
            <a:spLocks noChangeArrowheads="1"/>
          </p:cNvSpPr>
          <p:nvPr/>
        </p:nvSpPr>
        <p:spPr bwMode="auto">
          <a:xfrm>
            <a:off x="7454857" y="1270567"/>
            <a:ext cx="358775" cy="180047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" name="AutoShape 50"/>
          <p:cNvSpPr>
            <a:spLocks noChangeArrowheads="1"/>
          </p:cNvSpPr>
          <p:nvPr/>
        </p:nvSpPr>
        <p:spPr bwMode="auto">
          <a:xfrm>
            <a:off x="4358513" y="1846631"/>
            <a:ext cx="433388" cy="6477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" name="AutoShape 51"/>
          <p:cNvSpPr>
            <a:spLocks noChangeArrowheads="1"/>
          </p:cNvSpPr>
          <p:nvPr/>
        </p:nvSpPr>
        <p:spPr bwMode="auto">
          <a:xfrm flipH="1">
            <a:off x="7667004" y="1847003"/>
            <a:ext cx="433388" cy="6477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" name="Line 52"/>
          <p:cNvSpPr>
            <a:spLocks noChangeShapeType="1"/>
          </p:cNvSpPr>
          <p:nvPr/>
        </p:nvSpPr>
        <p:spPr bwMode="auto">
          <a:xfrm>
            <a:off x="5510641" y="1198559"/>
            <a:ext cx="0" cy="24487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" name="Line 53"/>
          <p:cNvSpPr>
            <a:spLocks noChangeShapeType="1"/>
          </p:cNvSpPr>
          <p:nvPr/>
        </p:nvSpPr>
        <p:spPr bwMode="auto">
          <a:xfrm>
            <a:off x="6948916" y="1198559"/>
            <a:ext cx="0" cy="24487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" name="Line 54"/>
          <p:cNvSpPr>
            <a:spLocks noChangeShapeType="1"/>
          </p:cNvSpPr>
          <p:nvPr/>
        </p:nvSpPr>
        <p:spPr bwMode="auto">
          <a:xfrm>
            <a:off x="5510641" y="3502840"/>
            <a:ext cx="1438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" name="Text Box 55"/>
          <p:cNvSpPr txBox="1">
            <a:spLocks noChangeArrowheads="1"/>
          </p:cNvSpPr>
          <p:nvPr/>
        </p:nvSpPr>
        <p:spPr bwMode="auto">
          <a:xfrm>
            <a:off x="5985304" y="1918639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US" altLang="ja-JP" sz="2400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Q</a:t>
            </a:r>
          </a:p>
        </p:txBody>
      </p:sp>
      <p:sp>
        <p:nvSpPr>
          <p:cNvPr id="43" name="Text Box 66"/>
          <p:cNvSpPr txBox="1">
            <a:spLocks noChangeArrowheads="1"/>
          </p:cNvSpPr>
          <p:nvPr/>
        </p:nvSpPr>
        <p:spPr bwMode="auto">
          <a:xfrm>
            <a:off x="5893229" y="3071040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ja-JP" sz="2400" i="1" dirty="0" err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3430336" y="5157192"/>
            <a:ext cx="1361565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81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142251" y="967637"/>
            <a:ext cx="5481301" cy="427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0564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@ ALICE 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76358" y="698793"/>
            <a:ext cx="1316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ALICE</a:t>
            </a:r>
          </a:p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PRL 2013</a:t>
            </a:r>
          </a:p>
        </p:txBody>
      </p:sp>
      <p:sp>
        <p:nvSpPr>
          <p:cNvPr id="6" name="二等辺三角形 5"/>
          <p:cNvSpPr/>
          <p:nvPr/>
        </p:nvSpPr>
        <p:spPr>
          <a:xfrm flipV="1">
            <a:off x="7017097" y="2423167"/>
            <a:ext cx="533400" cy="1761291"/>
          </a:xfrm>
          <a:prstGeom prst="triangl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5721023" y="4151359"/>
            <a:ext cx="33084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7291457" y="2207143"/>
            <a:ext cx="0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6918271" y="2567183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 flipV="1">
            <a:off x="5955949" y="2550634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6068339" y="2542259"/>
            <a:ext cx="2485624" cy="1079309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63428" y="198884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t</a:t>
            </a:r>
            <a:endParaRPr kumimoji="1" lang="ja-JP" altLang="en-US" sz="2400" i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69950" y="414222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z</a:t>
            </a:r>
            <a:endParaRPr kumimoji="1" lang="ja-JP" altLang="en-US" sz="2400" i="1" dirty="0"/>
          </a:p>
        </p:txBody>
      </p:sp>
      <p:sp>
        <p:nvSpPr>
          <p:cNvPr id="14" name="フリーフォーム 13"/>
          <p:cNvSpPr/>
          <p:nvPr/>
        </p:nvSpPr>
        <p:spPr>
          <a:xfrm>
            <a:off x="6054175" y="2423167"/>
            <a:ext cx="2485624" cy="839995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Text Box 66"/>
          <p:cNvSpPr txBox="1">
            <a:spLocks noChangeArrowheads="1"/>
          </p:cNvSpPr>
          <p:nvPr/>
        </p:nvSpPr>
        <p:spPr bwMode="auto">
          <a:xfrm>
            <a:off x="7020272" y="2351159"/>
            <a:ext cx="5581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Symbol" pitchFamily="18" charset="2"/>
              </a:rPr>
              <a:t>Dh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6588224" y="2843164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 flipV="1">
            <a:off x="6918271" y="2968328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7876246" y="2808518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7577447" y="2990506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4638010" y="5619299"/>
            <a:ext cx="3900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Higher-order </a:t>
            </a:r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as </a:t>
            </a:r>
          </a:p>
          <a:p>
            <a:r>
              <a:rPr lang="en-US" altLang="ja-JP" sz="2400" dirty="0" smtClean="0"/>
              <a:t>thermometer?</a:t>
            </a:r>
            <a:endParaRPr kumimoji="1"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68061" y="5448126"/>
            <a:ext cx="8015335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>
                <a:latin typeface="Symbol" pitchFamily="18" charset="2"/>
              </a:rPr>
              <a:t>Dh</a:t>
            </a:r>
            <a:r>
              <a:rPr lang="en-US" altLang="ja-JP" sz="3200" dirty="0" smtClean="0"/>
              <a:t> dependences of fluctuation observables</a:t>
            </a:r>
          </a:p>
          <a:p>
            <a:pPr algn="ctr"/>
            <a:r>
              <a:rPr lang="en-US" altLang="ja-JP" sz="3200" dirty="0" smtClean="0"/>
              <a:t>encode history of the hot medium!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9605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1331640" y="5373216"/>
            <a:ext cx="6552728" cy="125375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左右矢印 8"/>
          <p:cNvSpPr/>
          <p:nvPr/>
        </p:nvSpPr>
        <p:spPr>
          <a:xfrm>
            <a:off x="4430311" y="5517232"/>
            <a:ext cx="1795546" cy="726505"/>
          </a:xfrm>
          <a:prstGeom prst="left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i="1" dirty="0" smtClean="0">
                <a:latin typeface="Symbol" pitchFamily="18" charset="2"/>
              </a:rPr>
              <a:t>m</a:t>
            </a:r>
            <a:r>
              <a:rPr lang="ja-JP" altLang="en-US" sz="2400" dirty="0" smtClean="0">
                <a:latin typeface="Symbol" pitchFamily="18" charset="2"/>
              </a:rPr>
              <a:t> </a:t>
            </a:r>
            <a:r>
              <a:rPr lang="en-US" altLang="ja-JP" sz="2400" dirty="0" smtClean="0"/>
              <a:t>/</a:t>
            </a:r>
            <a:r>
              <a:rPr lang="en-US" altLang="ja-JP" sz="2400" i="1" dirty="0"/>
              <a:t>T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378395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 : HIC </a:t>
            </a:r>
            <a:r>
              <a:rPr kumimoji="1" lang="en-US" altLang="ja-JP" dirty="0" err="1" smtClean="0"/>
              <a:t>vs</a:t>
            </a:r>
            <a:r>
              <a:rPr kumimoji="1" lang="en-US" altLang="ja-JP" dirty="0" smtClean="0"/>
              <a:t> Lattice  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5040560" cy="378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右矢印 3"/>
          <p:cNvSpPr/>
          <p:nvPr/>
        </p:nvSpPr>
        <p:spPr>
          <a:xfrm flipH="1">
            <a:off x="5148064" y="1556792"/>
            <a:ext cx="720080" cy="57606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68144" y="1412776"/>
            <a:ext cx="2927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格子</a:t>
            </a:r>
            <a:r>
              <a:rPr lang="en-US" altLang="ja-JP" sz="2400" dirty="0" smtClean="0"/>
              <a:t>QCD</a:t>
            </a:r>
            <a:r>
              <a:rPr lang="ja-JP" altLang="en-US" sz="2400" dirty="0" smtClean="0"/>
              <a:t>で得られた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ゆらぎ</a:t>
            </a:r>
            <a:r>
              <a:rPr kumimoji="1" lang="en-US" altLang="ja-JP" sz="2400" i="1" dirty="0" smtClean="0"/>
              <a:t>- </a:t>
            </a:r>
            <a:r>
              <a:rPr lang="en-US" altLang="ja-JP" sz="2400" dirty="0" smtClean="0">
                <a:latin typeface="Symbol" pitchFamily="18" charset="2"/>
              </a:rPr>
              <a:t>m</a:t>
            </a:r>
            <a:r>
              <a:rPr lang="en-US" altLang="ja-JP" sz="2400" i="1" dirty="0" smtClean="0"/>
              <a:t>/T </a:t>
            </a:r>
            <a:r>
              <a:rPr lang="ja-JP" altLang="en-US" sz="2400" dirty="0" smtClean="0"/>
              <a:t>関係線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75656" y="5661248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実験の観測値＋格子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28184" y="566124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化学凍結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60148" y="616530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accent2">
                    <a:lumMod val="50000"/>
                  </a:schemeClr>
                </a:solidFill>
              </a:rPr>
              <a:t>不一致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87609" y="3861048"/>
            <a:ext cx="2112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solidFill>
                  <a:srgbClr val="0070C0"/>
                </a:solidFill>
              </a:rPr>
              <a:t>HotQCD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,</a:t>
            </a:r>
          </a:p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LATTICE2013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9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4"/>
          <a:stretch/>
        </p:blipFill>
        <p:spPr bwMode="auto">
          <a:xfrm>
            <a:off x="2108200" y="2055533"/>
            <a:ext cx="5272112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1888563" y="2055533"/>
            <a:ext cx="219637" cy="4037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1259632" y="908720"/>
            <a:ext cx="5544616" cy="10081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9814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B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&gt; and &lt;</a:t>
            </a:r>
            <a:r>
              <a:rPr lang="en-US" altLang="ja-JP" i="1" dirty="0">
                <a:latin typeface="Symbol" pitchFamily="18" charset="2"/>
              </a:rPr>
              <a:t> 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/>
              <a:t>N</a:t>
            </a:r>
            <a:r>
              <a:rPr lang="en-US" altLang="ja-JP" i="1" baseline="-25000" dirty="0" smtClean="0"/>
              <a:t>p</a:t>
            </a:r>
            <a:r>
              <a:rPr lang="en-US" altLang="ja-JP" baseline="30000" dirty="0" smtClean="0"/>
              <a:t>2 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 rot="222982">
            <a:off x="4137707" y="4362374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851920" y="419915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10000" y="40605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396568" y="389856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173063" y="3697753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809817" y="3134389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615700" y="2836672"/>
            <a:ext cx="234210" cy="3720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284819" y="2317002"/>
            <a:ext cx="198022" cy="40530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711770" y="3190466"/>
            <a:ext cx="265061" cy="2019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23828" y="345748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934637" y="3423685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707107" y="28476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388443" y="2492896"/>
            <a:ext cx="263805" cy="2648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319972" y="2591972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39446" y="1455167"/>
            <a:ext cx="5364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should</a:t>
            </a:r>
            <a:r>
              <a:rPr kumimoji="1" lang="en-US" altLang="ja-JP" sz="2400" dirty="0" smtClean="0"/>
              <a:t> have different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 dependence.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,&#10;\langle \delta N_B^2 \rangle,&#10;\langle \delta N_p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218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53" y="1033291"/>
            <a:ext cx="2929027" cy="421876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6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60" y="4128061"/>
            <a:ext cx="839735" cy="421876"/>
          </a:xfrm>
          <a:prstGeom prst="rect">
            <a:avLst/>
          </a:prstGeom>
        </p:spPr>
      </p:pic>
      <p:sp>
        <p:nvSpPr>
          <p:cNvPr id="31" name="正方形/長方形 30"/>
          <p:cNvSpPr/>
          <p:nvPr/>
        </p:nvSpPr>
        <p:spPr>
          <a:xfrm>
            <a:off x="2465910" y="2579740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2597390" y="2916562"/>
            <a:ext cx="109717" cy="2527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 rot="20086231">
            <a:off x="2527292" y="2850394"/>
            <a:ext cx="146677" cy="2962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(\eta)}{\langle \delta N^2 \rangle (0)}&#10;\end{align*}&lt;/body&gt;&#10;  &lt;fcolor&gt;FF000000&lt;/fcolor&gt;&#10;  &lt;bcolor&gt;FFFFFFFF&lt;/bcolor&gt;&#10;  &lt;transparent&gt;True&lt;/transparent&gt;&#10;  &lt;resolution&gt;1800&lt;/resolution&gt;&#10;  &lt;imageh&gt;608&lt;/imageh&gt;&#10;  &lt;imagew&gt;980&lt;/imagew&gt;&#10;  &lt;scale&gt;50&lt;/scale&gt;&#10;  &lt;cursor&gt;8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5924" y="3402848"/>
            <a:ext cx="1536496" cy="95325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000000&lt;/fcolor&gt;&#10;  &lt;bcolor&gt;FFFFFFFF&lt;/bcolor&gt;&#10;  &lt;transparent&gt;True&lt;/transparent&gt;&#10;  &lt;resolution&gt;1800&lt;/resolution&gt;&#10;  &lt;imageh&gt;166&lt;/imageh&gt;&#10;  &lt;imagew&gt;8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38" y="2137998"/>
            <a:ext cx="128981" cy="261109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0.5&#10;\end{align*}&lt;/body&gt;&#10;  &lt;fcolor&gt;FF000000&lt;/fcolor&gt;&#10;  &lt;bcolor&gt;FFFFFFFF&lt;/bcolor&gt;&#10;  &lt;transparent&gt;True&lt;/transparent&gt;&#10;  &lt;resolution&gt;1800&lt;/resolution&gt;&#10;  &lt;imageh&gt;172&lt;/imageh&gt;&#10;  &lt;imagew&gt;29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814637"/>
            <a:ext cx="465590" cy="2705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テキスト ボックス 9"/>
          <p:cNvSpPr txBox="1"/>
          <p:nvPr/>
        </p:nvSpPr>
        <p:spPr>
          <a:xfrm>
            <a:off x="179512" y="6413266"/>
            <a:ext cx="8969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Baryon # </a:t>
            </a:r>
            <a:r>
              <a:rPr kumimoji="1" lang="en-US" altLang="ja-JP" sz="2000" dirty="0" err="1" smtClean="0"/>
              <a:t>cumulants</a:t>
            </a:r>
            <a:r>
              <a:rPr kumimoji="1" lang="en-US" altLang="ja-JP" sz="2000" dirty="0" smtClean="0"/>
              <a:t> are experimentally observable! 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MK, </a:t>
            </a:r>
            <a:r>
              <a:rPr kumimoji="1" lang="en-US" altLang="ja-JP" sz="2000" dirty="0" err="1" smtClean="0">
                <a:solidFill>
                  <a:srgbClr val="0070C0"/>
                </a:solidFill>
              </a:rPr>
              <a:t>Asakawa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, 2011;2012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38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4"/>
          <a:stretch/>
        </p:blipFill>
        <p:spPr bwMode="auto">
          <a:xfrm>
            <a:off x="2108200" y="2055533"/>
            <a:ext cx="5272112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1888563" y="2055533"/>
            <a:ext cx="219637" cy="4037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1259632" y="908720"/>
            <a:ext cx="5544616" cy="10081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9814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B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&gt; and &lt;</a:t>
            </a:r>
            <a:r>
              <a:rPr lang="en-US" altLang="ja-JP" i="1" dirty="0">
                <a:latin typeface="Symbol" pitchFamily="18" charset="2"/>
              </a:rPr>
              <a:t> 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/>
              <a:t>N</a:t>
            </a:r>
            <a:r>
              <a:rPr lang="en-US" altLang="ja-JP" i="1" baseline="-25000" dirty="0" smtClean="0"/>
              <a:t>p</a:t>
            </a:r>
            <a:r>
              <a:rPr lang="en-US" altLang="ja-JP" baseline="30000" dirty="0" smtClean="0"/>
              <a:t>2 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 rot="222982">
            <a:off x="4137707" y="4362374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851920" y="419915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10000" y="40605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396568" y="389856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173063" y="3697753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809817" y="3134389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615700" y="2836672"/>
            <a:ext cx="234210" cy="3720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284819" y="2317002"/>
            <a:ext cx="198022" cy="40530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711770" y="3190466"/>
            <a:ext cx="265061" cy="2019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23828" y="345748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934637" y="3423685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707107" y="28476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388443" y="2492896"/>
            <a:ext cx="263805" cy="2648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2200600" y="2399107"/>
            <a:ext cx="2803448" cy="3117489"/>
            <a:chOff x="2200600" y="2399107"/>
            <a:chExt cx="2803448" cy="3117489"/>
          </a:xfrm>
        </p:grpSpPr>
        <p:sp>
          <p:nvSpPr>
            <p:cNvPr id="20" name="フリーフォーム 19"/>
            <p:cNvSpPr/>
            <p:nvPr/>
          </p:nvSpPr>
          <p:spPr>
            <a:xfrm>
              <a:off x="2200600" y="2399107"/>
              <a:ext cx="1690464" cy="2875856"/>
            </a:xfrm>
            <a:custGeom>
              <a:avLst/>
              <a:gdLst>
                <a:gd name="connsiteX0" fmla="*/ 0 w 4038600"/>
                <a:gd name="connsiteY0" fmla="*/ 0 h 2057400"/>
                <a:gd name="connsiteX1" fmla="*/ 1257300 w 4038600"/>
                <a:gd name="connsiteY1" fmla="*/ 1003300 h 2057400"/>
                <a:gd name="connsiteX2" fmla="*/ 2717800 w 4038600"/>
                <a:gd name="connsiteY2" fmla="*/ 1727200 h 2057400"/>
                <a:gd name="connsiteX3" fmla="*/ 4038600 w 4038600"/>
                <a:gd name="connsiteY3" fmla="*/ 2057400 h 2057400"/>
                <a:gd name="connsiteX0" fmla="*/ 0 w 4143504"/>
                <a:gd name="connsiteY0" fmla="*/ 0 h 2080155"/>
                <a:gd name="connsiteX1" fmla="*/ 1257300 w 4143504"/>
                <a:gd name="connsiteY1" fmla="*/ 1003300 h 2080155"/>
                <a:gd name="connsiteX2" fmla="*/ 2717800 w 4143504"/>
                <a:gd name="connsiteY2" fmla="*/ 1727200 h 2080155"/>
                <a:gd name="connsiteX3" fmla="*/ 4038600 w 4143504"/>
                <a:gd name="connsiteY3" fmla="*/ 2057400 h 2080155"/>
                <a:gd name="connsiteX4" fmla="*/ 4062250 w 4143504"/>
                <a:gd name="connsiteY4" fmla="*/ 2051219 h 2080155"/>
                <a:gd name="connsiteX0" fmla="*/ 0 w 4446660"/>
                <a:gd name="connsiteY0" fmla="*/ 0 h 2080155"/>
                <a:gd name="connsiteX1" fmla="*/ 1257300 w 4446660"/>
                <a:gd name="connsiteY1" fmla="*/ 1003300 h 2080155"/>
                <a:gd name="connsiteX2" fmla="*/ 2717800 w 4446660"/>
                <a:gd name="connsiteY2" fmla="*/ 1727200 h 2080155"/>
                <a:gd name="connsiteX3" fmla="*/ 4038600 w 4446660"/>
                <a:gd name="connsiteY3" fmla="*/ 2057400 h 2080155"/>
                <a:gd name="connsiteX4" fmla="*/ 4446660 w 4446660"/>
                <a:gd name="connsiteY4" fmla="*/ 2051219 h 2080155"/>
                <a:gd name="connsiteX0" fmla="*/ 0 w 5557178"/>
                <a:gd name="connsiteY0" fmla="*/ 0 h 2118923"/>
                <a:gd name="connsiteX1" fmla="*/ 1257300 w 5557178"/>
                <a:gd name="connsiteY1" fmla="*/ 1003300 h 2118923"/>
                <a:gd name="connsiteX2" fmla="*/ 2717800 w 5557178"/>
                <a:gd name="connsiteY2" fmla="*/ 1727200 h 2118923"/>
                <a:gd name="connsiteX3" fmla="*/ 4038600 w 5557178"/>
                <a:gd name="connsiteY3" fmla="*/ 2057400 h 2118923"/>
                <a:gd name="connsiteX4" fmla="*/ 5557178 w 5557178"/>
                <a:gd name="connsiteY4" fmla="*/ 2118807 h 2118923"/>
                <a:gd name="connsiteX0" fmla="*/ 0 w 5642602"/>
                <a:gd name="connsiteY0" fmla="*/ 0 h 2157454"/>
                <a:gd name="connsiteX1" fmla="*/ 1257300 w 5642602"/>
                <a:gd name="connsiteY1" fmla="*/ 1003300 h 2157454"/>
                <a:gd name="connsiteX2" fmla="*/ 2717800 w 5642602"/>
                <a:gd name="connsiteY2" fmla="*/ 1727200 h 2157454"/>
                <a:gd name="connsiteX3" fmla="*/ 4038600 w 5642602"/>
                <a:gd name="connsiteY3" fmla="*/ 2057400 h 2157454"/>
                <a:gd name="connsiteX4" fmla="*/ 5642602 w 5642602"/>
                <a:gd name="connsiteY4" fmla="*/ 2157429 h 2157454"/>
                <a:gd name="connsiteX0" fmla="*/ 0 w 5685314"/>
                <a:gd name="connsiteY0" fmla="*/ 0 h 2186411"/>
                <a:gd name="connsiteX1" fmla="*/ 1257300 w 5685314"/>
                <a:gd name="connsiteY1" fmla="*/ 1003300 h 2186411"/>
                <a:gd name="connsiteX2" fmla="*/ 2717800 w 5685314"/>
                <a:gd name="connsiteY2" fmla="*/ 1727200 h 2186411"/>
                <a:gd name="connsiteX3" fmla="*/ 4038600 w 5685314"/>
                <a:gd name="connsiteY3" fmla="*/ 2057400 h 2186411"/>
                <a:gd name="connsiteX4" fmla="*/ 5685314 w 5685314"/>
                <a:gd name="connsiteY4" fmla="*/ 2186395 h 218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5314" h="2186411">
                  <a:moveTo>
                    <a:pt x="0" y="0"/>
                  </a:moveTo>
                  <a:cubicBezTo>
                    <a:pt x="402166" y="357716"/>
                    <a:pt x="804333" y="715433"/>
                    <a:pt x="1257300" y="1003300"/>
                  </a:cubicBezTo>
                  <a:cubicBezTo>
                    <a:pt x="1710267" y="1291167"/>
                    <a:pt x="2254250" y="1551517"/>
                    <a:pt x="2717800" y="1727200"/>
                  </a:cubicBezTo>
                  <a:cubicBezTo>
                    <a:pt x="3181350" y="1902883"/>
                    <a:pt x="3609975" y="1980141"/>
                    <a:pt x="4038600" y="2057400"/>
                  </a:cubicBezTo>
                  <a:cubicBezTo>
                    <a:pt x="4262675" y="2111403"/>
                    <a:pt x="5680387" y="2187683"/>
                    <a:pt x="5685314" y="2186395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629&lt;/imagew&gt;&#10;  &lt;scale&gt;50&lt;/scale&gt;&#10;  &lt;cursor&gt;4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6464" y="5079869"/>
              <a:ext cx="977584" cy="43672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sp>
        <p:nvSpPr>
          <p:cNvPr id="23" name="正方形/長方形 22"/>
          <p:cNvSpPr/>
          <p:nvPr/>
        </p:nvSpPr>
        <p:spPr>
          <a:xfrm>
            <a:off x="4319972" y="2591972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39446" y="1455167"/>
            <a:ext cx="5364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should</a:t>
            </a:r>
            <a:r>
              <a:rPr kumimoji="1" lang="en-US" altLang="ja-JP" sz="2400" dirty="0" smtClean="0"/>
              <a:t> have different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 dependence.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,&#10;\langle \delta N_B^2 \rangle,&#10;\langle \delta N_p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218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53" y="1033291"/>
            <a:ext cx="2929027" cy="421876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6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60" y="4128061"/>
            <a:ext cx="839735" cy="421876"/>
          </a:xfrm>
          <a:prstGeom prst="rect">
            <a:avLst/>
          </a:prstGeom>
        </p:spPr>
      </p:pic>
      <p:sp>
        <p:nvSpPr>
          <p:cNvPr id="31" name="正方形/長方形 30"/>
          <p:cNvSpPr/>
          <p:nvPr/>
        </p:nvSpPr>
        <p:spPr>
          <a:xfrm>
            <a:off x="2465910" y="2579740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2597390" y="2916562"/>
            <a:ext cx="109717" cy="2527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 rot="20086231">
            <a:off x="2527292" y="2850394"/>
            <a:ext cx="146677" cy="2962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(\eta)}{\langle \delta N^2 \rangle (0)}&#10;\end{align*}&lt;/body&gt;&#10;  &lt;fcolor&gt;FF000000&lt;/fcolor&gt;&#10;  &lt;bcolor&gt;FFFFFFFF&lt;/bcolor&gt;&#10;  &lt;transparent&gt;True&lt;/transparent&gt;&#10;  &lt;resolution&gt;1800&lt;/resolution&gt;&#10;  &lt;imageh&gt;608&lt;/imageh&gt;&#10;  &lt;imagew&gt;980&lt;/imagew&gt;&#10;  &lt;scale&gt;50&lt;/scale&gt;&#10;  &lt;cursor&gt;8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5924" y="3402848"/>
            <a:ext cx="1536496" cy="95325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000000&lt;/fcolor&gt;&#10;  &lt;bcolor&gt;FFFFFFFF&lt;/bcolor&gt;&#10;  &lt;transparent&gt;True&lt;/transparent&gt;&#10;  &lt;resolution&gt;1800&lt;/resolution&gt;&#10;  &lt;imageh&gt;166&lt;/imageh&gt;&#10;  &lt;imagew&gt;8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38" y="2137998"/>
            <a:ext cx="128981" cy="261109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0.5&#10;\end{align*}&lt;/body&gt;&#10;  &lt;fcolor&gt;FF000000&lt;/fcolor&gt;&#10;  &lt;bcolor&gt;FFFFFFFF&lt;/bcolor&gt;&#10;  &lt;transparent&gt;True&lt;/transparent&gt;&#10;  &lt;resolution&gt;1800&lt;/resolution&gt;&#10;  &lt;imageh&gt;172&lt;/imageh&gt;&#10;  &lt;imagew&gt;29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814637"/>
            <a:ext cx="465590" cy="2705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テキスト ボックス 9"/>
          <p:cNvSpPr txBox="1"/>
          <p:nvPr/>
        </p:nvSpPr>
        <p:spPr>
          <a:xfrm>
            <a:off x="179512" y="6413266"/>
            <a:ext cx="8969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Baryon # </a:t>
            </a:r>
            <a:r>
              <a:rPr kumimoji="1" lang="en-US" altLang="ja-JP" sz="2000" dirty="0" err="1" smtClean="0"/>
              <a:t>cumulants</a:t>
            </a:r>
            <a:r>
              <a:rPr kumimoji="1" lang="en-US" altLang="ja-JP" sz="2000" dirty="0" smtClean="0"/>
              <a:t> are experimentally observable! 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MK, </a:t>
            </a:r>
            <a:r>
              <a:rPr kumimoji="1" lang="en-US" altLang="ja-JP" sz="2000" dirty="0" err="1" smtClean="0">
                <a:solidFill>
                  <a:srgbClr val="0070C0"/>
                </a:solidFill>
              </a:rPr>
              <a:t>Asakawa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, 2011;2012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74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4"/>
          <a:stretch/>
        </p:blipFill>
        <p:spPr bwMode="auto">
          <a:xfrm>
            <a:off x="2108200" y="2055533"/>
            <a:ext cx="5272112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1888563" y="2055533"/>
            <a:ext cx="219637" cy="4037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1259632" y="908720"/>
            <a:ext cx="5544616" cy="10081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9814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B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&gt; and &lt;</a:t>
            </a:r>
            <a:r>
              <a:rPr lang="en-US" altLang="ja-JP" i="1" dirty="0">
                <a:latin typeface="Symbol" pitchFamily="18" charset="2"/>
              </a:rPr>
              <a:t> 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/>
              <a:t>N</a:t>
            </a:r>
            <a:r>
              <a:rPr lang="en-US" altLang="ja-JP" i="1" baseline="-25000" dirty="0" smtClean="0"/>
              <a:t>p</a:t>
            </a:r>
            <a:r>
              <a:rPr lang="en-US" altLang="ja-JP" baseline="30000" dirty="0" smtClean="0"/>
              <a:t>2 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 rot="222982">
            <a:off x="4137707" y="4362374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851920" y="419915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10000" y="40605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396568" y="389856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173063" y="3697753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809817" y="3134389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615700" y="2836672"/>
            <a:ext cx="234210" cy="3720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284819" y="2317002"/>
            <a:ext cx="198022" cy="40530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711770" y="3190466"/>
            <a:ext cx="265061" cy="2019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23828" y="345748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934637" y="3423685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707107" y="28476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388443" y="2492896"/>
            <a:ext cx="263805" cy="2648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2200600" y="2399107"/>
            <a:ext cx="2803448" cy="3117489"/>
            <a:chOff x="2200600" y="2399107"/>
            <a:chExt cx="2803448" cy="3117489"/>
          </a:xfrm>
        </p:grpSpPr>
        <p:sp>
          <p:nvSpPr>
            <p:cNvPr id="20" name="フリーフォーム 19"/>
            <p:cNvSpPr/>
            <p:nvPr/>
          </p:nvSpPr>
          <p:spPr>
            <a:xfrm>
              <a:off x="2200600" y="2399107"/>
              <a:ext cx="1690464" cy="2875856"/>
            </a:xfrm>
            <a:custGeom>
              <a:avLst/>
              <a:gdLst>
                <a:gd name="connsiteX0" fmla="*/ 0 w 4038600"/>
                <a:gd name="connsiteY0" fmla="*/ 0 h 2057400"/>
                <a:gd name="connsiteX1" fmla="*/ 1257300 w 4038600"/>
                <a:gd name="connsiteY1" fmla="*/ 1003300 h 2057400"/>
                <a:gd name="connsiteX2" fmla="*/ 2717800 w 4038600"/>
                <a:gd name="connsiteY2" fmla="*/ 1727200 h 2057400"/>
                <a:gd name="connsiteX3" fmla="*/ 4038600 w 4038600"/>
                <a:gd name="connsiteY3" fmla="*/ 2057400 h 2057400"/>
                <a:gd name="connsiteX0" fmla="*/ 0 w 4143504"/>
                <a:gd name="connsiteY0" fmla="*/ 0 h 2080155"/>
                <a:gd name="connsiteX1" fmla="*/ 1257300 w 4143504"/>
                <a:gd name="connsiteY1" fmla="*/ 1003300 h 2080155"/>
                <a:gd name="connsiteX2" fmla="*/ 2717800 w 4143504"/>
                <a:gd name="connsiteY2" fmla="*/ 1727200 h 2080155"/>
                <a:gd name="connsiteX3" fmla="*/ 4038600 w 4143504"/>
                <a:gd name="connsiteY3" fmla="*/ 2057400 h 2080155"/>
                <a:gd name="connsiteX4" fmla="*/ 4062250 w 4143504"/>
                <a:gd name="connsiteY4" fmla="*/ 2051219 h 2080155"/>
                <a:gd name="connsiteX0" fmla="*/ 0 w 4446660"/>
                <a:gd name="connsiteY0" fmla="*/ 0 h 2080155"/>
                <a:gd name="connsiteX1" fmla="*/ 1257300 w 4446660"/>
                <a:gd name="connsiteY1" fmla="*/ 1003300 h 2080155"/>
                <a:gd name="connsiteX2" fmla="*/ 2717800 w 4446660"/>
                <a:gd name="connsiteY2" fmla="*/ 1727200 h 2080155"/>
                <a:gd name="connsiteX3" fmla="*/ 4038600 w 4446660"/>
                <a:gd name="connsiteY3" fmla="*/ 2057400 h 2080155"/>
                <a:gd name="connsiteX4" fmla="*/ 4446660 w 4446660"/>
                <a:gd name="connsiteY4" fmla="*/ 2051219 h 2080155"/>
                <a:gd name="connsiteX0" fmla="*/ 0 w 5557178"/>
                <a:gd name="connsiteY0" fmla="*/ 0 h 2118923"/>
                <a:gd name="connsiteX1" fmla="*/ 1257300 w 5557178"/>
                <a:gd name="connsiteY1" fmla="*/ 1003300 h 2118923"/>
                <a:gd name="connsiteX2" fmla="*/ 2717800 w 5557178"/>
                <a:gd name="connsiteY2" fmla="*/ 1727200 h 2118923"/>
                <a:gd name="connsiteX3" fmla="*/ 4038600 w 5557178"/>
                <a:gd name="connsiteY3" fmla="*/ 2057400 h 2118923"/>
                <a:gd name="connsiteX4" fmla="*/ 5557178 w 5557178"/>
                <a:gd name="connsiteY4" fmla="*/ 2118807 h 2118923"/>
                <a:gd name="connsiteX0" fmla="*/ 0 w 5642602"/>
                <a:gd name="connsiteY0" fmla="*/ 0 h 2157454"/>
                <a:gd name="connsiteX1" fmla="*/ 1257300 w 5642602"/>
                <a:gd name="connsiteY1" fmla="*/ 1003300 h 2157454"/>
                <a:gd name="connsiteX2" fmla="*/ 2717800 w 5642602"/>
                <a:gd name="connsiteY2" fmla="*/ 1727200 h 2157454"/>
                <a:gd name="connsiteX3" fmla="*/ 4038600 w 5642602"/>
                <a:gd name="connsiteY3" fmla="*/ 2057400 h 2157454"/>
                <a:gd name="connsiteX4" fmla="*/ 5642602 w 5642602"/>
                <a:gd name="connsiteY4" fmla="*/ 2157429 h 2157454"/>
                <a:gd name="connsiteX0" fmla="*/ 0 w 5685314"/>
                <a:gd name="connsiteY0" fmla="*/ 0 h 2186411"/>
                <a:gd name="connsiteX1" fmla="*/ 1257300 w 5685314"/>
                <a:gd name="connsiteY1" fmla="*/ 1003300 h 2186411"/>
                <a:gd name="connsiteX2" fmla="*/ 2717800 w 5685314"/>
                <a:gd name="connsiteY2" fmla="*/ 1727200 h 2186411"/>
                <a:gd name="connsiteX3" fmla="*/ 4038600 w 5685314"/>
                <a:gd name="connsiteY3" fmla="*/ 2057400 h 2186411"/>
                <a:gd name="connsiteX4" fmla="*/ 5685314 w 5685314"/>
                <a:gd name="connsiteY4" fmla="*/ 2186395 h 218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5314" h="2186411">
                  <a:moveTo>
                    <a:pt x="0" y="0"/>
                  </a:moveTo>
                  <a:cubicBezTo>
                    <a:pt x="402166" y="357716"/>
                    <a:pt x="804333" y="715433"/>
                    <a:pt x="1257300" y="1003300"/>
                  </a:cubicBezTo>
                  <a:cubicBezTo>
                    <a:pt x="1710267" y="1291167"/>
                    <a:pt x="2254250" y="1551517"/>
                    <a:pt x="2717800" y="1727200"/>
                  </a:cubicBezTo>
                  <a:cubicBezTo>
                    <a:pt x="3181350" y="1902883"/>
                    <a:pt x="3609975" y="1980141"/>
                    <a:pt x="4038600" y="2057400"/>
                  </a:cubicBezTo>
                  <a:cubicBezTo>
                    <a:pt x="4262675" y="2111403"/>
                    <a:pt x="5680387" y="2187683"/>
                    <a:pt x="5685314" y="2186395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629&lt;/imagew&gt;&#10;  &lt;scale&gt;50&lt;/scale&gt;&#10;  &lt;cursor&gt;4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6464" y="5079869"/>
              <a:ext cx="977584" cy="43672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sp>
        <p:nvSpPr>
          <p:cNvPr id="23" name="正方形/長方形 22"/>
          <p:cNvSpPr/>
          <p:nvPr/>
        </p:nvSpPr>
        <p:spPr>
          <a:xfrm>
            <a:off x="4319972" y="2591972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39446" y="1455167"/>
            <a:ext cx="5364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should</a:t>
            </a:r>
            <a:r>
              <a:rPr kumimoji="1" lang="en-US" altLang="ja-JP" sz="2400" dirty="0" smtClean="0"/>
              <a:t> have different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 dependence.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,&#10;\langle \delta N_B^2 \rangle,&#10;\langle \delta N_p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218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53" y="1033291"/>
            <a:ext cx="2929027" cy="421876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6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60" y="4128061"/>
            <a:ext cx="839735" cy="421876"/>
          </a:xfrm>
          <a:prstGeom prst="rect">
            <a:avLst/>
          </a:prstGeom>
        </p:spPr>
      </p:pic>
      <p:sp>
        <p:nvSpPr>
          <p:cNvPr id="31" name="正方形/長方形 30"/>
          <p:cNvSpPr/>
          <p:nvPr/>
        </p:nvSpPr>
        <p:spPr>
          <a:xfrm>
            <a:off x="2465910" y="2579740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2597390" y="2916562"/>
            <a:ext cx="109717" cy="2527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 rot="20086231">
            <a:off x="2527292" y="2850394"/>
            <a:ext cx="146677" cy="2962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/>
        </p:nvGrpSpPr>
        <p:grpSpPr>
          <a:xfrm>
            <a:off x="2231258" y="2271558"/>
            <a:ext cx="2906998" cy="1647011"/>
            <a:chOff x="2231258" y="2271558"/>
            <a:chExt cx="2906998" cy="1647011"/>
          </a:xfrm>
        </p:grpSpPr>
        <p:sp>
          <p:nvSpPr>
            <p:cNvPr id="4" name="フリーフォーム 3"/>
            <p:cNvSpPr/>
            <p:nvPr/>
          </p:nvSpPr>
          <p:spPr>
            <a:xfrm>
              <a:off x="2231258" y="2271558"/>
              <a:ext cx="1890589" cy="1406144"/>
            </a:xfrm>
            <a:custGeom>
              <a:avLst/>
              <a:gdLst>
                <a:gd name="connsiteX0" fmla="*/ 0 w 4038600"/>
                <a:gd name="connsiteY0" fmla="*/ 0 h 2057400"/>
                <a:gd name="connsiteX1" fmla="*/ 1257300 w 4038600"/>
                <a:gd name="connsiteY1" fmla="*/ 1003300 h 2057400"/>
                <a:gd name="connsiteX2" fmla="*/ 2717800 w 4038600"/>
                <a:gd name="connsiteY2" fmla="*/ 1727200 h 2057400"/>
                <a:gd name="connsiteX3" fmla="*/ 4038600 w 4038600"/>
                <a:gd name="connsiteY3" fmla="*/ 205740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38600" h="2057400">
                  <a:moveTo>
                    <a:pt x="0" y="0"/>
                  </a:moveTo>
                  <a:cubicBezTo>
                    <a:pt x="402166" y="357716"/>
                    <a:pt x="804333" y="715433"/>
                    <a:pt x="1257300" y="1003300"/>
                  </a:cubicBezTo>
                  <a:cubicBezTo>
                    <a:pt x="1710267" y="1291167"/>
                    <a:pt x="2254250" y="1551517"/>
                    <a:pt x="2717800" y="1727200"/>
                  </a:cubicBezTo>
                  <a:cubicBezTo>
                    <a:pt x="3181350" y="1902883"/>
                    <a:pt x="3609975" y="1980141"/>
                    <a:pt x="4038600" y="2057400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p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596&lt;/imagew&gt;&#10;  &lt;scale&gt;50&lt;/scale&gt;&#10;  &lt;cursor&gt;34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3429000"/>
              <a:ext cx="926296" cy="48956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(\eta)}{\langle \delta N^2 \rangle (0)}&#10;\end{align*}&lt;/body&gt;&#10;  &lt;fcolor&gt;FF000000&lt;/fcolor&gt;&#10;  &lt;bcolor&gt;FFFFFFFF&lt;/bcolor&gt;&#10;  &lt;transparent&gt;True&lt;/transparent&gt;&#10;  &lt;resolution&gt;1800&lt;/resolution&gt;&#10;  &lt;imageh&gt;608&lt;/imageh&gt;&#10;  &lt;imagew&gt;980&lt;/imagew&gt;&#10;  &lt;scale&gt;50&lt;/scale&gt;&#10;  &lt;cursor&gt;8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5924" y="3402848"/>
            <a:ext cx="1536496" cy="95325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000000&lt;/fcolor&gt;&#10;  &lt;bcolor&gt;FFFFFFFF&lt;/bcolor&gt;&#10;  &lt;transparent&gt;True&lt;/transparent&gt;&#10;  &lt;resolution&gt;1800&lt;/resolution&gt;&#10;  &lt;imageh&gt;166&lt;/imageh&gt;&#10;  &lt;imagew&gt;8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38" y="2137998"/>
            <a:ext cx="128981" cy="261109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0.5&#10;\end{align*}&lt;/body&gt;&#10;  &lt;fcolor&gt;FF000000&lt;/fcolor&gt;&#10;  &lt;bcolor&gt;FFFFFFFF&lt;/bcolor&gt;&#10;  &lt;transparent&gt;True&lt;/transparent&gt;&#10;  &lt;resolution&gt;1800&lt;/resolution&gt;&#10;  &lt;imageh&gt;172&lt;/imageh&gt;&#10;  &lt;imagew&gt;29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814637"/>
            <a:ext cx="465590" cy="2705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テキスト ボックス 9"/>
          <p:cNvSpPr txBox="1"/>
          <p:nvPr/>
        </p:nvSpPr>
        <p:spPr>
          <a:xfrm>
            <a:off x="179512" y="6413266"/>
            <a:ext cx="8969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Baryon # </a:t>
            </a:r>
            <a:r>
              <a:rPr kumimoji="1" lang="en-US" altLang="ja-JP" sz="2000" dirty="0" err="1" smtClean="0"/>
              <a:t>cumulants</a:t>
            </a:r>
            <a:r>
              <a:rPr kumimoji="1" lang="en-US" altLang="ja-JP" sz="2000" dirty="0" smtClean="0"/>
              <a:t> are experimentally observable! 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MK, </a:t>
            </a:r>
            <a:r>
              <a:rPr kumimoji="1" lang="en-US" altLang="ja-JP" sz="2000" dirty="0" err="1" smtClean="0">
                <a:solidFill>
                  <a:srgbClr val="0070C0"/>
                </a:solidFill>
              </a:rPr>
              <a:t>Asakawa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, 2011;2012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37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793026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Q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1597"/>
            <a:ext cx="6120680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 rot="222982">
            <a:off x="4209715" y="4938438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923928" y="477521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82008" y="46365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468576" y="447463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237756" y="426650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869125" y="3703138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676488" y="333704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364430" y="2907219"/>
            <a:ext cx="198022" cy="3699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 rot="19106447">
            <a:off x="2785483" y="3734161"/>
            <a:ext cx="265061" cy="166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95836" y="4027940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3013735" y="3999749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779115" y="34236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rot="20304034">
            <a:off x="2566966" y="3156231"/>
            <a:ext cx="396044" cy="5130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2267744" y="2960140"/>
            <a:ext cx="1296144" cy="2983825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447764" y="3002584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391980" y="3168036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2267744" y="2847621"/>
            <a:ext cx="2232248" cy="1620751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 rot="16200000">
            <a:off x="3217961" y="3803153"/>
            <a:ext cx="668273" cy="45562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 rot="16200000" flipH="1">
            <a:off x="2563695" y="4775216"/>
            <a:ext cx="640153" cy="455628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角丸四角形 37"/>
          <p:cNvSpPr/>
          <p:nvPr/>
        </p:nvSpPr>
        <p:spPr>
          <a:xfrm>
            <a:off x="899592" y="842027"/>
            <a:ext cx="7128792" cy="17948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角丸四角形 38"/>
          <p:cNvSpPr/>
          <p:nvPr/>
        </p:nvSpPr>
        <p:spPr>
          <a:xfrm>
            <a:off x="5072696" y="1743199"/>
            <a:ext cx="2052165" cy="6056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角丸四角形 39"/>
          <p:cNvSpPr/>
          <p:nvPr/>
        </p:nvSpPr>
        <p:spPr>
          <a:xfrm>
            <a:off x="2051720" y="1743199"/>
            <a:ext cx="1998222" cy="6056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149507" y="1800398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suppression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187624" y="1052736"/>
            <a:ext cx="6664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How does               behave as a function of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?</a:t>
            </a:r>
            <a:endParaRPr kumimoji="1" lang="ja-JP" altLang="en-US" sz="2400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4 \rangle_c&#10;\end{align*}&lt;/body&gt;&#10;  &lt;fcolor&gt;FF000000&lt;/fcolor&gt;&#10;  &lt;bcolor&gt;FFFFFFFF&lt;/bcolor&gt;&#10;  &lt;transparent&gt;True&lt;/transparent&gt;&#10;  &lt;resolution&gt;1800&lt;/resolution&gt;&#10;  &lt;imageh&gt;317&lt;/imageh&gt;&#10;  &lt;imagew&gt;740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31" y="1086260"/>
            <a:ext cx="1042193" cy="446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4" name="テキスト ボックス 43"/>
          <p:cNvSpPr txBox="1"/>
          <p:nvPr/>
        </p:nvSpPr>
        <p:spPr>
          <a:xfrm>
            <a:off x="5072696" y="1800397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enhancement</a:t>
            </a:r>
            <a:endParaRPr kumimoji="1" lang="ja-JP" alt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355976" y="180039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or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8812" y="3912316"/>
            <a:ext cx="1574124" cy="9218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6" name="正方形/長方形 35"/>
          <p:cNvSpPr/>
          <p:nvPr/>
        </p:nvSpPr>
        <p:spPr>
          <a:xfrm>
            <a:off x="1835697" y="2703605"/>
            <a:ext cx="360040" cy="4037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000000&lt;/fcolor&gt;&#10;  &lt;bcolor&gt;FFFFFFFF&lt;/bcolor&gt;&#10;  &lt;transparent&gt;True&lt;/transparent&gt;&#10;  &lt;resolution&gt;1800&lt;/resolution&gt;&#10;  &lt;imageh&gt;166&lt;/imageh&gt;&#10;  &lt;imagew&gt;8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474" y="2708920"/>
            <a:ext cx="128981" cy="261109"/>
          </a:xfrm>
          <a:prstGeom prst="rect">
            <a:avLst/>
          </a:prstGeom>
        </p:spPr>
      </p:pic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0.5&#10;\end{align*}&lt;/body&gt;&#10;  &lt;fcolor&gt;FF000000&lt;/fcolor&gt;&#10;  &lt;bcolor&gt;FFFFFFFF&lt;/bcolor&gt;&#10;  &lt;transparent&gt;True&lt;/transparent&gt;&#10;  &lt;resolution&gt;1800&lt;/resolution&gt;&#10;  &lt;imageh&gt;172&lt;/imageh&gt;&#10;  &lt;imagew&gt;29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08" y="5445224"/>
            <a:ext cx="465590" cy="27054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6017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098925" cy="584775"/>
          </a:xfrm>
        </p:spPr>
        <p:txBody>
          <a:bodyPr/>
          <a:lstStyle/>
          <a:p>
            <a:r>
              <a:rPr kumimoji="1" lang="en-US" altLang="ja-JP" dirty="0" smtClean="0"/>
              <a:t> Three “</a:t>
            </a:r>
            <a:r>
              <a:rPr kumimoji="1" lang="en-US" altLang="ja-JP" dirty="0" smtClean="0">
                <a:solidFill>
                  <a:srgbClr val="FF0000"/>
                </a:solidFill>
              </a:rPr>
              <a:t>NON</a:t>
            </a:r>
            <a:r>
              <a:rPr kumimoji="1" lang="en-US" altLang="ja-JP" dirty="0" smtClean="0"/>
              <a:t>”s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0258" y="2492896"/>
            <a:ext cx="3788217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-Gaussian</a:t>
            </a:r>
          </a:p>
          <a:p>
            <a:pPr>
              <a:buClr>
                <a:schemeClr val="tx2"/>
              </a:buClr>
            </a:pPr>
            <a:endParaRPr kumimoji="1"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tx2"/>
              </a:buClr>
            </a:pPr>
            <a:endParaRPr kumimoji="1"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-critical</a:t>
            </a:r>
          </a:p>
          <a:p>
            <a:pPr>
              <a:buClr>
                <a:schemeClr val="tx2"/>
              </a:buClr>
            </a:pPr>
            <a:endParaRPr kumimoji="1"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tx2"/>
              </a:buClr>
            </a:pPr>
            <a:endParaRPr kumimoji="1"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</a:t>
            </a: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-equilibrium</a:t>
            </a:r>
            <a:endParaRPr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6395" y="1052736"/>
            <a:ext cx="6704078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800" dirty="0"/>
              <a:t>Physics of </a:t>
            </a:r>
            <a:r>
              <a:rPr lang="en-US" altLang="ja-JP" sz="2800" dirty="0" smtClean="0"/>
              <a:t>non-</a:t>
            </a:r>
            <a:r>
              <a:rPr lang="en-US" altLang="ja-JP" sz="2800" dirty="0" err="1" smtClean="0"/>
              <a:t>Gaussianity</a:t>
            </a:r>
            <a:r>
              <a:rPr lang="en-US" altLang="ja-JP" sz="2800" dirty="0" smtClean="0"/>
              <a:t> in heavy-ion</a:t>
            </a:r>
            <a:endParaRPr lang="en-US" altLang="ja-JP" sz="2800" dirty="0"/>
          </a:p>
          <a:p>
            <a:pPr algn="ctr"/>
            <a:r>
              <a:rPr lang="en-US" altLang="ja-JP" sz="2800" dirty="0" smtClean="0"/>
              <a:t>collision </a:t>
            </a:r>
            <a:r>
              <a:rPr lang="en-US" altLang="ja-JP" sz="2800" dirty="0"/>
              <a:t>is a </a:t>
            </a:r>
            <a:r>
              <a:rPr lang="en-US" altLang="ja-JP" sz="2800" b="1" dirty="0"/>
              <a:t>particular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problem!</a:t>
            </a:r>
            <a:endParaRPr lang="en-US" altLang="ja-JP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65816" y="2420888"/>
            <a:ext cx="37625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Non-</a:t>
            </a:r>
            <a:r>
              <a:rPr kumimoji="1" lang="en-US" altLang="ja-JP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Gaussianitiy</a:t>
            </a:r>
            <a:r>
              <a:rPr kumimoji="1"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is </a:t>
            </a:r>
          </a:p>
          <a:p>
            <a:r>
              <a:rPr kumimoji="1"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irrelevant in large systems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25856" y="4470211"/>
            <a:ext cx="28889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Fluctuations are not</a:t>
            </a:r>
          </a:p>
          <a:p>
            <a:r>
              <a:rPr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equilibrated in HIC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63767" y="3390091"/>
            <a:ext cx="37609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ritical enhancement is </a:t>
            </a:r>
          </a:p>
          <a:p>
            <a:r>
              <a:rPr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 observed in HIC so far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7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68164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Hydrodynamic Fluctuations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85979" y="1700808"/>
            <a:ext cx="491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Stochastic</a:t>
            </a:r>
            <a:r>
              <a:rPr kumimoji="1" lang="en-US" altLang="ja-JP" sz="2800" dirty="0" smtClean="0"/>
              <a:t> diffusion equation</a:t>
            </a:r>
            <a:endParaRPr kumimoji="1" lang="ja-JP" altLang="en-US" sz="2800" dirty="0"/>
          </a:p>
        </p:txBody>
      </p:sp>
      <p:sp>
        <p:nvSpPr>
          <p:cNvPr id="7" name="角丸四角形 6"/>
          <p:cNvSpPr/>
          <p:nvPr/>
        </p:nvSpPr>
        <p:spPr>
          <a:xfrm>
            <a:off x="1763688" y="2276872"/>
            <a:ext cx="52565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92895"/>
            <a:ext cx="4859437" cy="599651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4572000" y="2492895"/>
            <a:ext cx="2267149" cy="599651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932040" y="766445"/>
            <a:ext cx="42883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</a:rPr>
              <a:t>Landau, </a:t>
            </a:r>
            <a:r>
              <a:rPr lang="en-US" altLang="ja-JP" dirty="0" err="1" smtClean="0">
                <a:solidFill>
                  <a:schemeClr val="tx2"/>
                </a:solidFill>
              </a:rPr>
              <a:t>Lifshitz</a:t>
            </a:r>
            <a:r>
              <a:rPr lang="en-US" altLang="ja-JP" dirty="0" smtClean="0">
                <a:solidFill>
                  <a:schemeClr val="tx2"/>
                </a:solidFill>
              </a:rPr>
              <a:t>, Statistical </a:t>
            </a:r>
            <a:r>
              <a:rPr lang="en-US" altLang="ja-JP" dirty="0" err="1" smtClean="0">
                <a:solidFill>
                  <a:schemeClr val="tx2"/>
                </a:solidFill>
              </a:rPr>
              <a:t>Mechaniqs</a:t>
            </a:r>
            <a:r>
              <a:rPr lang="en-US" altLang="ja-JP" dirty="0" smtClean="0">
                <a:solidFill>
                  <a:schemeClr val="tx2"/>
                </a:solidFill>
              </a:rPr>
              <a:t> II</a:t>
            </a:r>
          </a:p>
          <a:p>
            <a:r>
              <a:rPr kumimoji="1" lang="en-US" altLang="ja-JP" dirty="0" err="1" smtClean="0">
                <a:solidFill>
                  <a:schemeClr val="tx2"/>
                </a:solidFill>
              </a:rPr>
              <a:t>Kapusta</a:t>
            </a:r>
            <a:r>
              <a:rPr kumimoji="1" lang="en-US" altLang="ja-JP" dirty="0" smtClean="0">
                <a:solidFill>
                  <a:schemeClr val="tx2"/>
                </a:solidFill>
              </a:rPr>
              <a:t>, Muller, </a:t>
            </a:r>
            <a:r>
              <a:rPr kumimoji="1" lang="en-US" altLang="ja-JP" dirty="0" err="1" smtClean="0">
                <a:solidFill>
                  <a:schemeClr val="tx2"/>
                </a:solidFill>
              </a:rPr>
              <a:t>Stephanov</a:t>
            </a:r>
            <a:r>
              <a:rPr kumimoji="1" lang="en-US" altLang="ja-JP" dirty="0" smtClean="0">
                <a:solidFill>
                  <a:schemeClr val="tx2"/>
                </a:solidFill>
              </a:rPr>
              <a:t>, 2012</a:t>
            </a:r>
          </a:p>
          <a:p>
            <a:r>
              <a:rPr lang="en-US" altLang="ja-JP" dirty="0" err="1" smtClean="0">
                <a:solidFill>
                  <a:schemeClr val="tx2"/>
                </a:solidFill>
              </a:rPr>
              <a:t>Stephanov</a:t>
            </a:r>
            <a:r>
              <a:rPr lang="en-US" altLang="ja-JP" dirty="0" smtClean="0">
                <a:solidFill>
                  <a:schemeClr val="tx2"/>
                </a:solidFill>
              </a:rPr>
              <a:t>, </a:t>
            </a:r>
            <a:r>
              <a:rPr lang="en-US" altLang="ja-JP" dirty="0" err="1" smtClean="0">
                <a:solidFill>
                  <a:schemeClr val="tx2"/>
                </a:solidFill>
              </a:rPr>
              <a:t>Shuryak</a:t>
            </a:r>
            <a:r>
              <a:rPr lang="en-US" altLang="ja-JP" dirty="0" smtClean="0">
                <a:solidFill>
                  <a:schemeClr val="tx2"/>
                </a:solidFill>
              </a:rPr>
              <a:t>, 2001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5004048" y="3645024"/>
            <a:ext cx="4032448" cy="2592288"/>
          </a:xfrm>
          <a:prstGeom prst="wedgeRoundRectCallout">
            <a:avLst>
              <a:gd name="adj1" fmla="val -36559"/>
              <a:gd name="adj2" fmla="val -7317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131515" y="3727485"/>
            <a:ext cx="3760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Markov</a:t>
            </a:r>
            <a:r>
              <a:rPr kumimoji="1" lang="en-US" altLang="ja-JP" sz="2400" dirty="0" smtClean="0"/>
              <a:t> (temporary local)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067619" y="5589240"/>
            <a:ext cx="1915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Gaussian</a:t>
            </a:r>
            <a:endParaRPr kumimoji="1" lang="ja-JP" altLang="en-US" sz="3200" dirty="0"/>
          </a:p>
        </p:txBody>
      </p:sp>
      <p:sp>
        <p:nvSpPr>
          <p:cNvPr id="16" name="下矢印 15"/>
          <p:cNvSpPr/>
          <p:nvPr/>
        </p:nvSpPr>
        <p:spPr>
          <a:xfrm>
            <a:off x="6413505" y="5095637"/>
            <a:ext cx="122413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>
            <a:off x="2117321" y="4323000"/>
            <a:ext cx="1008112" cy="9602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72767" y="5355213"/>
            <a:ext cx="38972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Gaussian fluctuation</a:t>
            </a:r>
          </a:p>
          <a:p>
            <a:pPr algn="ctr"/>
            <a:r>
              <a:rPr lang="en-US" altLang="ja-JP" sz="3200" dirty="0" smtClean="0"/>
              <a:t>in equilibrium</a:t>
            </a:r>
            <a:endParaRPr kumimoji="1" lang="ja-JP" altLang="en-US" sz="32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806393" y="4104457"/>
            <a:ext cx="394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+</a:t>
            </a:r>
            <a:endParaRPr kumimoji="1" lang="ja-JP" altLang="en-US" sz="28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151565" y="4450552"/>
            <a:ext cx="1704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continuity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1465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3777" cy="584775"/>
          </a:xfrm>
        </p:spPr>
        <p:txBody>
          <a:bodyPr/>
          <a:lstStyle/>
          <a:p>
            <a:r>
              <a:rPr kumimoji="1" lang="en-US" altLang="ja-JP" dirty="0" smtClean="0"/>
              <a:t> Beam-Energy Scan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4355455" y="4257346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1186805" y="3176258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043930" y="5554333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1186805" y="2384096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02630" y="5517821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355455" y="4257346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300018" y="4765346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0000FF"/>
                </a:solidFill>
              </a:rPr>
              <a:t>Color SC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433618" y="540193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626668" y="3392158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3568" y="2339646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555230" y="3320721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694033" y="4224802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Hadrons</a:t>
            </a:r>
          </a:p>
        </p:txBody>
      </p:sp>
    </p:spTree>
    <p:extLst>
      <p:ext uri="{BB962C8B-B14F-4D97-AF65-F5344CB8AC3E}">
        <p14:creationId xmlns:p14="http://schemas.microsoft.com/office/powerpoint/2010/main" val="298260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角丸四角形 50"/>
          <p:cNvSpPr/>
          <p:nvPr/>
        </p:nvSpPr>
        <p:spPr>
          <a:xfrm>
            <a:off x="7236296" y="1442393"/>
            <a:ext cx="1800200" cy="11945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18095" cy="584775"/>
          </a:xfrm>
        </p:spPr>
        <p:txBody>
          <a:bodyPr/>
          <a:lstStyle/>
          <a:p>
            <a:r>
              <a:rPr kumimoji="1" lang="en-US" altLang="ja-JP" dirty="0" smtClean="0"/>
              <a:t> Diffusion Master Equation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251520" y="2348880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39552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403648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267744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131840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3995936" y="1839009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860032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724128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51520" y="980728"/>
            <a:ext cx="5990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Divide spatial coordinate into discrete cells</a:t>
            </a:r>
            <a:endParaRPr kumimoji="1" lang="ja-JP" altLang="en-US" sz="24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n_{x+1}&#10;\end{align*}&lt;/body&gt;&#10;  &lt;fcolor&gt;FF000000&lt;/fcolor&gt;&#10;  &lt;bcolor&gt;FFFFFFFF&lt;/bcolor&gt;&#10;  &lt;transparent&gt;True&lt;/transparent&gt;&#10;  &lt;resolution&gt;1800&lt;/resolution&gt;&#10;  &lt;imageh&gt;169&lt;/imageh&gt;&#10;  &lt;imagew&gt;49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69" y="1564114"/>
            <a:ext cx="591651" cy="20364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n_x&#10;\end{align*}&lt;/body&gt;&#10;  &lt;fcolor&gt;FF000000&lt;/fcolor&gt;&#10;  &lt;bcolor&gt;FFFFFFFF&lt;/bcolor&gt;&#10;  &lt;transparent&gt;True&lt;/transparent&gt;&#10;  &lt;resolution&gt;1800&lt;/resolution&gt;&#10;  &lt;imageh&gt;149&lt;/imageh&gt;&#10;  &lt;imagew&gt;24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85" y="1556792"/>
            <a:ext cx="295223" cy="179543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n_{x-1}&#10;\end{align*}&lt;/body&gt;&#10;  &lt;fcolor&gt;FF000000&lt;/fcolor&gt;&#10;  &lt;bcolor&gt;FFFFFFFF&lt;/bcolor&gt;&#10;  &lt;transparent&gt;True&lt;/transparent&gt;&#10;  &lt;resolution&gt;1800&lt;/resolution&gt;&#10;  &lt;imageh&gt;149&lt;/imageh&gt;&#10;  &lt;imagew&gt;49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595266" cy="179543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_{x+2}&#10;\end{align*}&lt;/body&gt;&#10;  &lt;fcolor&gt;FF000000&lt;/fcolor&gt;&#10;  &lt;bcolor&gt;FFFFFFFF&lt;/bcolor&gt;&#10;  &lt;transparent&gt;True&lt;/transparent&gt;&#10;  &lt;resolution&gt;1800&lt;/resolution&gt;&#10;  &lt;imageh&gt;169&lt;/imageh&gt;&#10;  &lt;imagew&gt;49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02642"/>
            <a:ext cx="598881" cy="203643"/>
          </a:xfrm>
          <a:prstGeom prst="rect">
            <a:avLst/>
          </a:prstGeom>
        </p:spPr>
      </p:pic>
      <p:sp>
        <p:nvSpPr>
          <p:cNvPr id="34" name="円/楕円 33"/>
          <p:cNvSpPr/>
          <p:nvPr/>
        </p:nvSpPr>
        <p:spPr>
          <a:xfrm>
            <a:off x="3554370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51" y="1705005"/>
            <a:ext cx="297633" cy="31330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58757"/>
            <a:ext cx="297633" cy="31330"/>
          </a:xfrm>
          <a:prstGeom prst="rect">
            <a:avLst/>
          </a:prstGeom>
        </p:spPr>
      </p:pic>
      <p:sp>
        <p:nvSpPr>
          <p:cNvPr id="38" name="円/楕円 37"/>
          <p:cNvSpPr/>
          <p:nvPr/>
        </p:nvSpPr>
        <p:spPr>
          <a:xfrm>
            <a:off x="3258551" y="188481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4223392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2548585" y="193437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899592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5940152" y="203322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4973137" y="2044233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5381246" y="198884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522833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1629297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145549" y="18170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1926930" y="18263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666735" y="1839009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13" y="2569432"/>
            <a:ext cx="149419" cy="134959"/>
          </a:xfrm>
          <a:prstGeom prst="rect">
            <a:avLst/>
          </a:prstGeom>
        </p:spPr>
      </p:pic>
      <p:sp>
        <p:nvSpPr>
          <p:cNvPr id="54" name="右カーブ矢印 53"/>
          <p:cNvSpPr/>
          <p:nvPr/>
        </p:nvSpPr>
        <p:spPr>
          <a:xfrm rot="16200000">
            <a:off x="3830100" y="2181151"/>
            <a:ext cx="333566" cy="669023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右カーブ矢印 54"/>
          <p:cNvSpPr/>
          <p:nvPr/>
        </p:nvSpPr>
        <p:spPr>
          <a:xfrm rot="5400000" flipH="1">
            <a:off x="3156461" y="2180244"/>
            <a:ext cx="333566" cy="670840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63" name="TexTeXPicture" descr="&lt;?xml version=&quot;1.0&quot; encoding=&quot;utf-16&quot;?&gt;&#10;&lt;TeXTeX&gt;&#10;  &lt;preamble&gt;\documentclass{jarticle}&#10;\usepackage{amsmath}&#10;\pagestyle{empty}&lt;/preamble&gt;&#10;  &lt;body&gt;\begin{align*} &#10;P(\bf{n})&#10;\end{align*}&lt;/body&gt;&#10;  &lt;fcolor&gt;FF000000&lt;/fcolor&gt;&#10;  &lt;bcolor&gt;FFFFFFFF&lt;/bcolor&gt;&#10;  &lt;transparent&gt;True&lt;/transparent&gt;&#10;  &lt;resolution&gt;1800&lt;/resolution&gt;&#10;  &lt;imageh&gt;249&lt;/imageh&gt;&#10;  &lt;imagew&gt;51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32" y="2160799"/>
            <a:ext cx="747036" cy="36259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301980" y="1556792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probability</a:t>
            </a:r>
            <a:endParaRPr kumimoji="1" lang="ja-JP" altLang="en-US" sz="2400" dirty="0"/>
          </a:p>
        </p:txBody>
      </p:sp>
      <p:sp>
        <p:nvSpPr>
          <p:cNvPr id="10" name="右矢印 9"/>
          <p:cNvSpPr/>
          <p:nvPr/>
        </p:nvSpPr>
        <p:spPr>
          <a:xfrm>
            <a:off x="6804248" y="1674421"/>
            <a:ext cx="432048" cy="60245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4847828" y="2362200"/>
            <a:ext cx="876300" cy="165191"/>
          </a:xfrm>
          <a:custGeom>
            <a:avLst/>
            <a:gdLst>
              <a:gd name="connsiteX0" fmla="*/ 0 w 876300"/>
              <a:gd name="connsiteY0" fmla="*/ 0 h 165191"/>
              <a:gd name="connsiteX1" fmla="*/ 431800 w 876300"/>
              <a:gd name="connsiteY1" fmla="*/ 165100 h 165191"/>
              <a:gd name="connsiteX2" fmla="*/ 876300 w 876300"/>
              <a:gd name="connsiteY2" fmla="*/ 25400 h 165191"/>
              <a:gd name="connsiteX3" fmla="*/ 876300 w 876300"/>
              <a:gd name="connsiteY3" fmla="*/ 25400 h 16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300" h="165191">
                <a:moveTo>
                  <a:pt x="0" y="0"/>
                </a:moveTo>
                <a:cubicBezTo>
                  <a:pt x="142875" y="80433"/>
                  <a:pt x="285750" y="160867"/>
                  <a:pt x="431800" y="165100"/>
                </a:cubicBezTo>
                <a:cubicBezTo>
                  <a:pt x="577850" y="169333"/>
                  <a:pt x="876300" y="25400"/>
                  <a:pt x="876300" y="25400"/>
                </a:cubicBezTo>
                <a:lnTo>
                  <a:pt x="876300" y="25400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000000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16" y="2564904"/>
            <a:ext cx="167551" cy="164612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68" y="2780927"/>
            <a:ext cx="230076" cy="288033"/>
          </a:xfrm>
          <a:prstGeom prst="rect">
            <a:avLst/>
          </a:prstGeom>
        </p:spPr>
      </p:pic>
      <p:pic>
        <p:nvPicPr>
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75" y="2780927"/>
            <a:ext cx="230076" cy="28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6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角丸四角形 50"/>
          <p:cNvSpPr/>
          <p:nvPr/>
        </p:nvSpPr>
        <p:spPr>
          <a:xfrm>
            <a:off x="7236296" y="1442393"/>
            <a:ext cx="1800200" cy="11945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395536" y="3284984"/>
            <a:ext cx="8136904" cy="20162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18095" cy="584775"/>
          </a:xfrm>
        </p:spPr>
        <p:txBody>
          <a:bodyPr/>
          <a:lstStyle/>
          <a:p>
            <a:r>
              <a:rPr kumimoji="1" lang="en-US" altLang="ja-JP" dirty="0" smtClean="0"/>
              <a:t> Diffusion Master Equation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251520" y="2348880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39552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403648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267744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131840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3995936" y="1839009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860032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724128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51520" y="980728"/>
            <a:ext cx="5990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Divide spatial coordinate into discrete cells</a:t>
            </a:r>
            <a:endParaRPr kumimoji="1" lang="ja-JP" altLang="en-US" sz="24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n_{x+1}&#10;\end{align*}&lt;/body&gt;&#10;  &lt;fcolor&gt;FF000000&lt;/fcolor&gt;&#10;  &lt;bcolor&gt;FFFFFFFF&lt;/bcolor&gt;&#10;  &lt;transparent&gt;True&lt;/transparent&gt;&#10;  &lt;resolution&gt;1800&lt;/resolution&gt;&#10;  &lt;imageh&gt;169&lt;/imageh&gt;&#10;  &lt;imagew&gt;49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69" y="1564114"/>
            <a:ext cx="591651" cy="20364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n_x&#10;\end{align*}&lt;/body&gt;&#10;  &lt;fcolor&gt;FF000000&lt;/fcolor&gt;&#10;  &lt;bcolor&gt;FFFFFFFF&lt;/bcolor&gt;&#10;  &lt;transparent&gt;True&lt;/transparent&gt;&#10;  &lt;resolution&gt;1800&lt;/resolution&gt;&#10;  &lt;imageh&gt;149&lt;/imageh&gt;&#10;  &lt;imagew&gt;24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85" y="1556792"/>
            <a:ext cx="295223" cy="179543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n_{x-1}&#10;\end{align*}&lt;/body&gt;&#10;  &lt;fcolor&gt;FF000000&lt;/fcolor&gt;&#10;  &lt;bcolor&gt;FFFFFFFF&lt;/bcolor&gt;&#10;  &lt;transparent&gt;True&lt;/transparent&gt;&#10;  &lt;resolution&gt;1800&lt;/resolution&gt;&#10;  &lt;imageh&gt;149&lt;/imageh&gt;&#10;  &lt;imagew&gt;49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595266" cy="179543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_{x+2}&#10;\end{align*}&lt;/body&gt;&#10;  &lt;fcolor&gt;FF000000&lt;/fcolor&gt;&#10;  &lt;bcolor&gt;FFFFFFFF&lt;/bcolor&gt;&#10;  &lt;transparent&gt;True&lt;/transparent&gt;&#10;  &lt;resolution&gt;1800&lt;/resolution&gt;&#10;  &lt;imageh&gt;169&lt;/imageh&gt;&#10;  &lt;imagew&gt;49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02642"/>
            <a:ext cx="598881" cy="203643"/>
          </a:xfrm>
          <a:prstGeom prst="rect">
            <a:avLst/>
          </a:prstGeom>
        </p:spPr>
      </p:pic>
      <p:sp>
        <p:nvSpPr>
          <p:cNvPr id="34" name="円/楕円 33"/>
          <p:cNvSpPr/>
          <p:nvPr/>
        </p:nvSpPr>
        <p:spPr>
          <a:xfrm>
            <a:off x="3554370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51" y="1705005"/>
            <a:ext cx="297633" cy="31330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58757"/>
            <a:ext cx="297633" cy="31330"/>
          </a:xfrm>
          <a:prstGeom prst="rect">
            <a:avLst/>
          </a:prstGeom>
        </p:spPr>
      </p:pic>
      <p:sp>
        <p:nvSpPr>
          <p:cNvPr id="38" name="円/楕円 37"/>
          <p:cNvSpPr/>
          <p:nvPr/>
        </p:nvSpPr>
        <p:spPr>
          <a:xfrm>
            <a:off x="3258551" y="188481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4223392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2548585" y="193437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899592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5940152" y="203322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4973137" y="2044233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5381246" y="198884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522833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1629297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145549" y="18170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1926930" y="18263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666735" y="1839009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13" y="2569432"/>
            <a:ext cx="149419" cy="134959"/>
          </a:xfrm>
          <a:prstGeom prst="rect">
            <a:avLst/>
          </a:prstGeom>
        </p:spPr>
      </p:pic>
      <p:sp>
        <p:nvSpPr>
          <p:cNvPr id="54" name="右カーブ矢印 53"/>
          <p:cNvSpPr/>
          <p:nvPr/>
        </p:nvSpPr>
        <p:spPr>
          <a:xfrm rot="16200000">
            <a:off x="3830100" y="2181151"/>
            <a:ext cx="333566" cy="669023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右カーブ矢印 54"/>
          <p:cNvSpPr/>
          <p:nvPr/>
        </p:nvSpPr>
        <p:spPr>
          <a:xfrm rot="5400000" flipH="1">
            <a:off x="3156461" y="2180244"/>
            <a:ext cx="333566" cy="670840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83568" y="3356992"/>
            <a:ext cx="3623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Master Equation for </a:t>
            </a:r>
            <a:r>
              <a:rPr lang="en-US" altLang="ja-JP" sz="2400" i="1" dirty="0" smtClean="0"/>
              <a:t>P</a:t>
            </a:r>
            <a:r>
              <a:rPr lang="en-US" altLang="ja-JP" sz="2400" dirty="0" smtClean="0"/>
              <a:t>(</a:t>
            </a:r>
            <a:r>
              <a:rPr lang="en-US" altLang="ja-JP" sz="2400" i="1" dirty="0" smtClean="0"/>
              <a:t>n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pic>
        <p:nvPicPr>
          <p:cNvPr id="63" name="TexTeXPicture" descr="&lt;?xml version=&quot;1.0&quot; encoding=&quot;utf-16&quot;?&gt;&#10;&lt;TeXTeX&gt;&#10;  &lt;preamble&gt;\documentclass{jarticle}&#10;\usepackage{amsmath}&#10;\pagestyle{empty}&lt;/preamble&gt;&#10;  &lt;body&gt;\begin{align*} &#10;P(\bf{n})&#10;\end{align*}&lt;/body&gt;&#10;  &lt;fcolor&gt;FF000000&lt;/fcolor&gt;&#10;  &lt;bcolor&gt;FFFFFFFF&lt;/bcolor&gt;&#10;  &lt;transparent&gt;True&lt;/transparent&gt;&#10;  &lt;resolution&gt;1800&lt;/resolution&gt;&#10;  &lt;imageh&gt;249&lt;/imageh&gt;&#10;  &lt;imagew&gt;51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32" y="2160799"/>
            <a:ext cx="747036" cy="36259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301980" y="1556792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probability</a:t>
            </a:r>
            <a:endParaRPr kumimoji="1" lang="ja-JP" altLang="en-US" sz="2400" dirty="0"/>
          </a:p>
        </p:txBody>
      </p:sp>
      <p:sp>
        <p:nvSpPr>
          <p:cNvPr id="10" name="右矢印 9"/>
          <p:cNvSpPr/>
          <p:nvPr/>
        </p:nvSpPr>
        <p:spPr>
          <a:xfrm>
            <a:off x="6804248" y="1674421"/>
            <a:ext cx="432048" cy="60245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88288" y="5519553"/>
            <a:ext cx="6202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Solve the DME </a:t>
            </a:r>
            <a:r>
              <a:rPr lang="en-US" altLang="ja-JP" sz="2400" b="1" dirty="0" smtClean="0"/>
              <a:t>exactly</a:t>
            </a:r>
            <a:r>
              <a:rPr kumimoji="1" lang="en-US" altLang="ja-JP" sz="2400" dirty="0" smtClean="0"/>
              <a:t>, </a:t>
            </a:r>
            <a:r>
              <a:rPr lang="en-US" altLang="ja-JP" sz="2400" dirty="0" smtClean="0"/>
              <a:t>and take </a:t>
            </a:r>
            <a:r>
              <a:rPr lang="en-US" altLang="ja-JP" sz="2400" i="1" dirty="0" smtClean="0"/>
              <a:t>a</a:t>
            </a:r>
            <a:r>
              <a:rPr lang="en-US" altLang="ja-JP" sz="2400" dirty="0" smtClean="0">
                <a:sym typeface="Wingdings" pitchFamily="2" charset="2"/>
              </a:rPr>
              <a:t>0 limit</a:t>
            </a:r>
            <a:endParaRPr kumimoji="1" lang="ja-JP" altLang="en-US" sz="2400" dirty="0"/>
          </a:p>
        </p:txBody>
      </p:sp>
      <p:sp>
        <p:nvSpPr>
          <p:cNvPr id="13" name="フリーフォーム 12"/>
          <p:cNvSpPr/>
          <p:nvPr/>
        </p:nvSpPr>
        <p:spPr>
          <a:xfrm>
            <a:off x="4847828" y="2362200"/>
            <a:ext cx="876300" cy="165191"/>
          </a:xfrm>
          <a:custGeom>
            <a:avLst/>
            <a:gdLst>
              <a:gd name="connsiteX0" fmla="*/ 0 w 876300"/>
              <a:gd name="connsiteY0" fmla="*/ 0 h 165191"/>
              <a:gd name="connsiteX1" fmla="*/ 431800 w 876300"/>
              <a:gd name="connsiteY1" fmla="*/ 165100 h 165191"/>
              <a:gd name="connsiteX2" fmla="*/ 876300 w 876300"/>
              <a:gd name="connsiteY2" fmla="*/ 25400 h 165191"/>
              <a:gd name="connsiteX3" fmla="*/ 876300 w 876300"/>
              <a:gd name="connsiteY3" fmla="*/ 25400 h 16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300" h="165191">
                <a:moveTo>
                  <a:pt x="0" y="0"/>
                </a:moveTo>
                <a:cubicBezTo>
                  <a:pt x="142875" y="80433"/>
                  <a:pt x="285750" y="160867"/>
                  <a:pt x="431800" y="165100"/>
                </a:cubicBezTo>
                <a:cubicBezTo>
                  <a:pt x="577850" y="169333"/>
                  <a:pt x="876300" y="25400"/>
                  <a:pt x="876300" y="25400"/>
                </a:cubicBezTo>
                <a:lnTo>
                  <a:pt x="876300" y="25400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000000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16" y="2564904"/>
            <a:ext cx="167551" cy="164612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68" y="2780927"/>
            <a:ext cx="230076" cy="288033"/>
          </a:xfrm>
          <a:prstGeom prst="rect">
            <a:avLst/>
          </a:prstGeom>
        </p:spPr>
      </p:pic>
      <p:pic>
        <p:nvPicPr>
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75" y="2780927"/>
            <a:ext cx="230076" cy="28803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1331640" y="6125234"/>
            <a:ext cx="6319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No approx., ex. van </a:t>
            </a:r>
            <a:r>
              <a:rPr kumimoji="1" lang="en-US" altLang="ja-JP" sz="2000" dirty="0" err="1" smtClean="0"/>
              <a:t>Kampen’s</a:t>
            </a:r>
            <a:r>
              <a:rPr kumimoji="1" lang="en-US" altLang="ja-JP" sz="2000" dirty="0" smtClean="0"/>
              <a:t> system size expansion</a:t>
            </a:r>
            <a:endParaRPr kumimoji="1" lang="ja-JP" altLang="en-US" sz="2000" dirty="0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frac{\partial}{\partial t}&#10;P({\bf n})&#10;= \gamma \sum_x  &amp;amp; &#10;[ (n_x+1) &#10;\left\{ P({\bf n}+{\bf e}_x- {\bf e}_{x+1})&#10;+P({\bf n}+ {\bf e}_x - {\bf e}_{x-1})&#10;\right\} &#10;\\&#10;&amp;amp;-2 n_x P({\bf n})  ]&#10;\end{align*}&lt;/body&gt;&#10;  &lt;fcolor&gt;FF000000&lt;/fcolor&gt;&#10;  &lt;bcolor&gt;FFFFFFFF&lt;/bcolor&gt;&#10;  &lt;transparent&gt;True&lt;/transparent&gt;&#10;  &lt;resolution&gt;1800&lt;/resolution&gt;&#10;  &lt;imageh&gt;1081&lt;/imageh&gt;&#10;  &lt;imagew&gt;7080&lt;/imagew&gt;&#10;  &lt;scale&gt;50&lt;/scale&gt;&#10;  &lt;cursor&gt;162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10" y="4013134"/>
            <a:ext cx="7492998" cy="114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9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角丸四角形 25"/>
          <p:cNvSpPr/>
          <p:nvPr/>
        </p:nvSpPr>
        <p:spPr>
          <a:xfrm>
            <a:off x="251520" y="908720"/>
            <a:ext cx="4824536" cy="82402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602268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Solution of DME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35441" y="2132856"/>
            <a:ext cx="5847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Deterministic part </a:t>
            </a:r>
            <a:r>
              <a:rPr lang="en-US" altLang="ja-JP" sz="2400" dirty="0" smtClean="0">
                <a:sym typeface="Wingdings" pitchFamily="2" charset="2"/>
              </a:rPr>
              <a:t></a:t>
            </a:r>
            <a:r>
              <a:rPr kumimoji="1" lang="en-US" altLang="ja-JP" sz="2400" dirty="0" smtClean="0"/>
              <a:t> diffusion equation</a:t>
            </a:r>
          </a:p>
          <a:p>
            <a:r>
              <a:rPr lang="en-US" altLang="ja-JP" sz="2400" dirty="0" smtClean="0"/>
              <a:t>at long wave length (1/a&lt;&lt;k)</a:t>
            </a:r>
            <a:endParaRPr kumimoji="1" lang="en-US" altLang="ja-JP" sz="2400" dirty="0" smtClean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partial_t \langle n_x(t) \rangle&#10;= \gamma a^2 \partial_x^2 \langle n_x(t) \rangle &#10;\end{align*}&lt;/body&gt;&#10;  &lt;fcolor&gt;FF000000&lt;/fcolor&gt;&#10;  &lt;bcolor&gt;FFFFFFFF&lt;/bcolor&gt;&#10;  &lt;transparent&gt;True&lt;/transparent&gt;&#10;  &lt;resolution&gt;1800&lt;/resolution&gt;&#10;  &lt;imageh&gt;282&lt;/imageh&gt;&#10;  &lt;imagew&gt;2663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087" y="2987071"/>
            <a:ext cx="3493257" cy="369921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635441" y="3462099"/>
            <a:ext cx="5450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Appropriate continuum limit with </a:t>
            </a:r>
            <a:r>
              <a:rPr lang="en-US" altLang="ja-JP" sz="2400" dirty="0" smtClean="0">
                <a:latin typeface="Symbol" pitchFamily="18" charset="2"/>
              </a:rPr>
              <a:t>g</a:t>
            </a:r>
            <a:r>
              <a:rPr lang="en-US" altLang="ja-JP" sz="2400" i="1" dirty="0" smtClean="0"/>
              <a:t>a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=</a:t>
            </a:r>
            <a:r>
              <a:rPr lang="en-US" altLang="ja-JP" sz="2400" i="1" dirty="0" smtClean="0"/>
              <a:t>D</a:t>
            </a:r>
            <a:endParaRPr kumimoji="1" lang="ja-JP" altLang="en-US" sz="2400" i="1" dirty="0"/>
          </a:p>
        </p:txBody>
      </p:sp>
      <p:sp>
        <p:nvSpPr>
          <p:cNvPr id="13" name="右矢印 12"/>
          <p:cNvSpPr/>
          <p:nvPr/>
        </p:nvSpPr>
        <p:spPr>
          <a:xfrm>
            <a:off x="2195736" y="2152476"/>
            <a:ext cx="389969" cy="46166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2195736" y="3471391"/>
            <a:ext cx="389969" cy="46166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520715" y="1732746"/>
            <a:ext cx="771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initial</a:t>
            </a:r>
            <a:endParaRPr kumimoji="1" lang="ja-JP" altLang="en-US" sz="2000" dirty="0"/>
          </a:p>
        </p:txBody>
      </p:sp>
      <p:sp>
        <p:nvSpPr>
          <p:cNvPr id="18" name="曲折矢印 17"/>
          <p:cNvSpPr/>
          <p:nvPr/>
        </p:nvSpPr>
        <p:spPr>
          <a:xfrm rot="16200000">
            <a:off x="4137383" y="1643741"/>
            <a:ext cx="296383" cy="393814"/>
          </a:xfrm>
          <a:prstGeom prst="ben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langle \tilde{n}_k \rangle(t)&#10;= e^{-\omega_k t} \langle \tilde{n}_k \rangle_0&#10;\end{align*}&lt;/body&gt;&#10;  &lt;fcolor&gt;FF000000&lt;/fcolor&gt;&#10;  &lt;bcolor&gt;FFFFFFFF&lt;/bcolor&gt;&#10;  &lt;transparent&gt;True&lt;/transparent&gt;&#10;  &lt;resolution&gt;1800&lt;/resolution&gt;&#10;  &lt;imageh&gt;274&lt;/imageh&gt;&#10;  &lt;imagew&gt;2203&lt;/imagew&gt;&#10;  &lt;scale&gt;50&lt;/scale&gt;&#10;  &lt;cursor&gt;9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56" y="1135506"/>
            <a:ext cx="3225665" cy="401196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416259" y="1079158"/>
            <a:ext cx="763351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dirty="0" smtClean="0"/>
              <a:t>1st </a:t>
            </a:r>
            <a:endParaRPr kumimoji="1" lang="ja-JP" altLang="en-US" sz="2800" dirty="0"/>
          </a:p>
        </p:txBody>
      </p:sp>
      <p:sp>
        <p:nvSpPr>
          <p:cNvPr id="21" name="左中かっこ 20"/>
          <p:cNvSpPr/>
          <p:nvPr/>
        </p:nvSpPr>
        <p:spPr>
          <a:xfrm>
            <a:off x="1619672" y="2060848"/>
            <a:ext cx="360040" cy="1872208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omega_k \simeq \gamma a^2 k^2&#10;\end{align*}&lt;/body&gt;&#10;  &lt;fcolor&gt;FF000000&lt;/fcolor&gt;&#10;  &lt;bcolor&gt;FFFFFFFF&lt;/bcolor&gt;&#10;  &lt;transparent&gt;True&lt;/transparent&gt;&#10;  &lt;resolution&gt;1800&lt;/resolution&gt;&#10;  &lt;imageh&gt;273&lt;/imageh&gt;&#10;  &lt;imagew&gt;1219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12" y="1191973"/>
            <a:ext cx="1628992" cy="36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8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角丸四角形 25"/>
          <p:cNvSpPr/>
          <p:nvPr/>
        </p:nvSpPr>
        <p:spPr>
          <a:xfrm>
            <a:off x="251520" y="908720"/>
            <a:ext cx="4824536" cy="82402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265717" y="4293096"/>
            <a:ext cx="8482747" cy="14401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602268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Solution of DME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35441" y="2132856"/>
            <a:ext cx="5847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Deterministic part </a:t>
            </a:r>
            <a:r>
              <a:rPr lang="en-US" altLang="ja-JP" sz="2400" dirty="0" smtClean="0">
                <a:sym typeface="Wingdings" pitchFamily="2" charset="2"/>
              </a:rPr>
              <a:t></a:t>
            </a:r>
            <a:r>
              <a:rPr kumimoji="1" lang="en-US" altLang="ja-JP" sz="2400" dirty="0" smtClean="0"/>
              <a:t> diffusion equation</a:t>
            </a:r>
          </a:p>
          <a:p>
            <a:r>
              <a:rPr lang="en-US" altLang="ja-JP" sz="2400" dirty="0" smtClean="0"/>
              <a:t>at long wave length (1/a&lt;&lt;k)</a:t>
            </a:r>
            <a:endParaRPr kumimoji="1" lang="en-US" altLang="ja-JP" sz="2400" dirty="0" smtClean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partial_t \langle n_x(t) \rangle&#10;= \gamma a^2 \partial_x^2 \langle n_x(t) \rangle &#10;\end{align*}&lt;/body&gt;&#10;  &lt;fcolor&gt;FF000000&lt;/fcolor&gt;&#10;  &lt;bcolor&gt;FFFFFFFF&lt;/bcolor&gt;&#10;  &lt;transparent&gt;True&lt;/transparent&gt;&#10;  &lt;resolution&gt;1800&lt;/resolution&gt;&#10;  &lt;imageh&gt;282&lt;/imageh&gt;&#10;  &lt;imagew&gt;2663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087" y="2987071"/>
            <a:ext cx="3493257" cy="369921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635441" y="3462099"/>
            <a:ext cx="5450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Appropriate continuum limit with </a:t>
            </a:r>
            <a:r>
              <a:rPr lang="en-US" altLang="ja-JP" sz="2400" dirty="0" smtClean="0">
                <a:latin typeface="Symbol" pitchFamily="18" charset="2"/>
              </a:rPr>
              <a:t>g</a:t>
            </a:r>
            <a:r>
              <a:rPr lang="en-US" altLang="ja-JP" sz="2400" i="1" dirty="0" smtClean="0"/>
              <a:t>a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=</a:t>
            </a:r>
            <a:r>
              <a:rPr lang="en-US" altLang="ja-JP" sz="2400" i="1" dirty="0" smtClean="0"/>
              <a:t>D</a:t>
            </a:r>
            <a:endParaRPr kumimoji="1" lang="ja-JP" altLang="en-US" sz="2400" i="1" dirty="0"/>
          </a:p>
        </p:txBody>
      </p:sp>
      <p:sp>
        <p:nvSpPr>
          <p:cNvPr id="13" name="右矢印 12"/>
          <p:cNvSpPr/>
          <p:nvPr/>
        </p:nvSpPr>
        <p:spPr>
          <a:xfrm>
            <a:off x="2195736" y="2152476"/>
            <a:ext cx="389969" cy="46166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2195736" y="3471391"/>
            <a:ext cx="389969" cy="46166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520715" y="1732746"/>
            <a:ext cx="771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initial</a:t>
            </a:r>
            <a:endParaRPr kumimoji="1" lang="ja-JP" altLang="en-US" sz="2000" dirty="0"/>
          </a:p>
        </p:txBody>
      </p:sp>
      <p:sp>
        <p:nvSpPr>
          <p:cNvPr id="18" name="曲折矢印 17"/>
          <p:cNvSpPr/>
          <p:nvPr/>
        </p:nvSpPr>
        <p:spPr>
          <a:xfrm rot="16200000">
            <a:off x="4137383" y="1643741"/>
            <a:ext cx="296383" cy="393814"/>
          </a:xfrm>
          <a:prstGeom prst="ben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langle \tilde{n}_k \rangle(t)&#10;= e^{-\omega_k t} \langle \tilde{n}_k \rangle_0&#10;\end{align*}&lt;/body&gt;&#10;  &lt;fcolor&gt;FF000000&lt;/fcolor&gt;&#10;  &lt;bcolor&gt;FFFFFFFF&lt;/bcolor&gt;&#10;  &lt;transparent&gt;True&lt;/transparent&gt;&#10;  &lt;resolution&gt;1800&lt;/resolution&gt;&#10;  &lt;imageh&gt;274&lt;/imageh&gt;&#10;  &lt;imagew&gt;2203&lt;/imagew&gt;&#10;  &lt;scale&gt;50&lt;/scale&gt;&#10;  &lt;cursor&gt;9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56" y="1135506"/>
            <a:ext cx="3225665" cy="401196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416259" y="1079158"/>
            <a:ext cx="763351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dirty="0" smtClean="0"/>
              <a:t>1st </a:t>
            </a:r>
            <a:endParaRPr kumimoji="1" lang="ja-JP" altLang="en-US" sz="2800" dirty="0"/>
          </a:p>
        </p:txBody>
      </p:sp>
      <p:sp>
        <p:nvSpPr>
          <p:cNvPr id="21" name="左中かっこ 20"/>
          <p:cNvSpPr/>
          <p:nvPr/>
        </p:nvSpPr>
        <p:spPr>
          <a:xfrm>
            <a:off x="1619672" y="2060848"/>
            <a:ext cx="360040" cy="1872208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95536" y="4489956"/>
            <a:ext cx="885179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dirty="0" smtClean="0"/>
              <a:t>2nd </a:t>
            </a:r>
            <a:endParaRPr kumimoji="1" lang="ja-JP" altLang="en-US" sz="2800" dirty="0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\tilde{n}_{k_1} \delta \tilde{n}_{k_2} \rangle (t)&#10;=&amp;amp; \langle \tilde{n}_{k_1+k_2} \rangle_0 ( e^{-\omega_{k_1+k_2} t} - e^{-(\omega_{k_1}+ \omega_{k_2})t})&#10;\\&#10;&amp;amp;+ \langle \delta \tilde{n}_{k_1}\delta \tilde{n}_{k_2} \rangle_0 e^{-(\omega_{k_1}+ \omega_{k_2})t}&#10;\end{align*}&lt;/body&gt;&#10;  &lt;fcolor&gt;FF000000&lt;/fcolor&gt;&#10;  &lt;bcolor&gt;FFFFFFFF&lt;/bcolor&gt;&#10;  &lt;transparent&gt;True&lt;/transparent&gt;&#10;  &lt;resolution&gt;1800&lt;/resolution&gt;&#10;  &lt;imageh&gt;745&lt;/imageh&gt;&#10;  &lt;imagew&gt;5518&lt;/imagew&gt;&#10;  &lt;scale&gt;50&lt;/scale&gt;&#10;  &lt;cursor&gt;18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70" y="4521547"/>
            <a:ext cx="7115970" cy="960751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2652106" y="5805264"/>
            <a:ext cx="5520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Consistent with stochastic diffusion eq.</a:t>
            </a:r>
          </a:p>
          <a:p>
            <a:r>
              <a:rPr lang="en-US" altLang="ja-JP" sz="2400" dirty="0" smtClean="0"/>
              <a:t>(for smooth initial condition)</a:t>
            </a:r>
            <a:endParaRPr kumimoji="1" lang="ja-JP" altLang="en-US" sz="2400" dirty="0"/>
          </a:p>
        </p:txBody>
      </p:sp>
      <p:sp>
        <p:nvSpPr>
          <p:cNvPr id="25" name="右矢印 24"/>
          <p:cNvSpPr/>
          <p:nvPr/>
        </p:nvSpPr>
        <p:spPr>
          <a:xfrm>
            <a:off x="2195736" y="5844173"/>
            <a:ext cx="389969" cy="46166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omega_k \simeq \gamma a^2 k^2&#10;\end{align*}&lt;/body&gt;&#10;  &lt;fcolor&gt;FF000000&lt;/fcolor&gt;&#10;  &lt;bcolor&gt;FFFFFFFF&lt;/bcolor&gt;&#10;  &lt;transparent&gt;True&lt;/transparent&gt;&#10;  &lt;resolution&gt;1800&lt;/resolution&gt;&#10;  &lt;imageh&gt;273&lt;/imageh&gt;&#10;  &lt;imagew&gt;1219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12" y="1191973"/>
            <a:ext cx="1628992" cy="36481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366281" y="6516052"/>
            <a:ext cx="288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70C0"/>
                </a:solidFill>
              </a:rPr>
              <a:t>Shuryak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Stephanov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2001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角丸四角形 54"/>
          <p:cNvSpPr/>
          <p:nvPr/>
        </p:nvSpPr>
        <p:spPr>
          <a:xfrm>
            <a:off x="1159945" y="3645024"/>
            <a:ext cx="5926932" cy="11199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2173" cy="584775"/>
          </a:xfrm>
        </p:spPr>
        <p:txBody>
          <a:bodyPr/>
          <a:lstStyle/>
          <a:p>
            <a:r>
              <a:rPr kumimoji="1" lang="en-US" altLang="ja-JP" dirty="0" smtClean="0"/>
              <a:t> Net Charge Number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808335" y="2780928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096367" y="2249112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960463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824559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688655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4552751" y="2271057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5416847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6280943" y="2249112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583386" y="1124744"/>
            <a:ext cx="6724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Prepare 2 species of (non-interacting) particles</a:t>
            </a:r>
            <a:endParaRPr kumimoji="1" lang="ja-JP" altLang="en-US" sz="2400" dirty="0"/>
          </a:p>
        </p:txBody>
      </p:sp>
      <p:sp>
        <p:nvSpPr>
          <p:cNvPr id="34" name="円/楕円 33"/>
          <p:cNvSpPr/>
          <p:nvPr/>
        </p:nvSpPr>
        <p:spPr>
          <a:xfrm>
            <a:off x="4111185" y="249289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815366" y="238886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6495705" y="217992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105400" y="242088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617812" y="252371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6561807" y="247800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5529952" y="2476281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734826" y="237658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5079648" y="243403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2186112" y="249289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702364" y="224911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2314355" y="2162229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1223550" y="2271057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4213134" y="222799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3917315" y="212396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3423349" y="251502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3207349" y="215598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2889400" y="2210446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6308627" y="2416394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5855106" y="246124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5868965" y="215598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6765292" y="2297098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2072061" y="2214848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4804313" y="253060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2477694" y="2465874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1325499" y="2487081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362482" y="5517232"/>
            <a:ext cx="266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smtClean="0"/>
              <a:t>Let us investigate </a:t>
            </a:r>
            <a:endParaRPr kumimoji="1" lang="ja-JP" altLang="en-US" sz="2400" dirty="0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\end{align*}&lt;/body&gt;&#10;  &lt;fcolor&gt;FF000000&lt;/fcolor&gt;&#10;  &lt;bcolor&gt;FFFFFFFF&lt;/bcolor&gt;&#10;  &lt;transparent&gt;True&lt;/transparent&gt;&#10;  &lt;resolution&gt;1800&lt;/resolution&gt;&#10;  &lt;imageh&gt;281&lt;/imageh&gt;&#10;  &lt;imagew&gt;560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54" y="6048102"/>
            <a:ext cx="786482" cy="394646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4 \rangle_c&#10;\end{align*}&lt;/body&gt;&#10;  &lt;fcolor&gt;FF000000&lt;/fcolor&gt;&#10;  &lt;bcolor&gt;FFFFFFFF&lt;/bcolor&gt;&#10;  &lt;transparent&gt;True&lt;/transparent&gt;&#10;  &lt;resolution&gt;1800&lt;/resolution&gt;&#10;  &lt;imageh&gt;283&lt;/imageh&gt;&#10;  &lt;imagew&gt;560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84" y="6083151"/>
            <a:ext cx="786482" cy="39745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229378" y="6063679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</a:t>
            </a:r>
            <a:r>
              <a:rPr kumimoji="1" lang="en-US" altLang="ja-JP" sz="2400" dirty="0" err="1" smtClean="0"/>
              <a:t>freezeout</a:t>
            </a:r>
            <a:r>
              <a:rPr kumimoji="1" lang="en-US" altLang="ja-JP" sz="2400" dirty="0" smtClean="0"/>
              <a:t> time t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bar Q(\tau) = \int_0^{\Delta\eta} d\eta \left(n_1(\eta,\tau)-n_2(\eta,\tau) \right)&#10;\end{align*}&lt;/body&gt;&#10;  &lt;fcolor&gt;FF000000&lt;/fcolor&gt;&#10;  &lt;bcolor&gt;FFFFFFFF&lt;/bcolor&gt;&#10;  &lt;transparent&gt;True&lt;/transparent&gt;&#10;  &lt;resolution&gt;1800&lt;/resolution&gt;&#10;  &lt;imageh&gt;631&lt;/imageh&gt;&#10;  &lt;imagew&gt;3871&lt;/imagew&gt;&#10;  &lt;scale&gt;50&lt;/scale&gt;&#10;  &lt;cursor&gt;9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766938"/>
            <a:ext cx="5436557" cy="886197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eta&#10;\end{align*}&lt;/body&gt;&#10;  &lt;fcolor&gt;FF000000&lt;/fcolor&gt;&#10;  &lt;bcolor&gt;FFFFFFFF&lt;/bcolor&gt;&#10;  &lt;transparent&gt;True&lt;/transparent&gt;&#10;  &lt;resolution&gt;1800&lt;/resolution&gt;&#10;  &lt;imageh&gt;164&lt;/imageh&gt;&#10;  &lt;imagew&gt;117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328" y="3001480"/>
            <a:ext cx="140984" cy="197619"/>
          </a:xfrm>
          <a:prstGeom prst="rect">
            <a:avLst/>
          </a:prstGeom>
        </p:spPr>
      </p:pic>
      <p:sp>
        <p:nvSpPr>
          <p:cNvPr id="50" name="正方形/長方形 49"/>
          <p:cNvSpPr/>
          <p:nvPr/>
        </p:nvSpPr>
        <p:spPr>
          <a:xfrm>
            <a:off x="1964083" y="2101518"/>
            <a:ext cx="4316860" cy="67941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左中かっこ 53"/>
          <p:cNvSpPr/>
          <p:nvPr/>
        </p:nvSpPr>
        <p:spPr>
          <a:xfrm rot="5400000" flipH="1">
            <a:off x="3868911" y="1088977"/>
            <a:ext cx="499528" cy="4324533"/>
          </a:xfrm>
          <a:prstGeom prst="leftBrace">
            <a:avLst>
              <a:gd name="adj1" fmla="val 8333"/>
              <a:gd name="adj2" fmla="val 50145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159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699270" cy="584775"/>
          </a:xfrm>
        </p:spPr>
        <p:txBody>
          <a:bodyPr/>
          <a:lstStyle/>
          <a:p>
            <a:r>
              <a:rPr kumimoji="1" lang="en-US" altLang="ja-JP" dirty="0" smtClean="0"/>
              <a:t> Time Evolution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Phase  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107504" y="1190465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064627" y="176641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589984" y="147874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228792" y="17634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239801" y="181951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282792" y="186538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174657" y="171766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411406" y="17563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717543" y="13403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471152" y="142474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334886" y="18144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701261" y="13331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287512" y="170642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336792" y="173923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175917" y="182709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274632" y="174728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719161" y="148007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345602" y="18114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1883993" y="143596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835596" y="141716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760370" y="152516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755261" y="14663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577736" y="137074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131801" y="18118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727741" y="140625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225323" y="181040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171776" y="171241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813122" y="138196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826848" y="151278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827161" y="143062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630567" y="14411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599928" y="129837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727720" y="133441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231776" y="1658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031976" y="165841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663824" y="1334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427984" y="12983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179512" y="1659104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167880" y="167516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079648" y="1658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647600" y="12983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107355" y="764704"/>
            <a:ext cx="4400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(initial condition)</a:t>
            </a:r>
            <a:endParaRPr kumimoji="1" lang="ja-JP" altLang="en-US" sz="2400" dirty="0"/>
          </a:p>
        </p:txBody>
      </p:sp>
      <p:sp>
        <p:nvSpPr>
          <p:cNvPr id="177" name="テキスト ボックス 176"/>
          <p:cNvSpPr txBox="1"/>
          <p:nvPr/>
        </p:nvSpPr>
        <p:spPr>
          <a:xfrm>
            <a:off x="1834568" y="2276872"/>
            <a:ext cx="5905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Boost invariance / infinitely long system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Local equilibration / local correlation</a:t>
            </a:r>
          </a:p>
        </p:txBody>
      </p:sp>
      <p:sp>
        <p:nvSpPr>
          <p:cNvPr id="191" name="左中かっこ 190"/>
          <p:cNvSpPr/>
          <p:nvPr/>
        </p:nvSpPr>
        <p:spPr>
          <a:xfrm>
            <a:off x="1512039" y="2303828"/>
            <a:ext cx="325545" cy="80404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正方形/長方形 193"/>
          <p:cNvSpPr/>
          <p:nvPr/>
        </p:nvSpPr>
        <p:spPr>
          <a:xfrm>
            <a:off x="1835696" y="3356753"/>
            <a:ext cx="2088232" cy="4653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5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\end{align*}&lt;/body&gt;&#10;  &lt;fcolor&gt;FF000000&lt;/fcolor&gt;&#10;  &lt;bcolor&gt;FFFFFFFF&lt;/bcolor&gt;&#10;  &lt;transparent&gt;True&lt;/transparent&gt;&#10;  &lt;resolution&gt;1800&lt;/resolution&gt;&#10;  &lt;imageh&gt;281&lt;/imageh&gt;&#10;  &lt;imagew&gt;560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90091"/>
            <a:ext cx="786482" cy="394646"/>
          </a:xfrm>
          <a:prstGeom prst="rect">
            <a:avLst/>
          </a:prstGeom>
        </p:spPr>
      </p:pic>
      <p:pic>
        <p:nvPicPr>
          <p:cNvPr id="196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4 \rangle_c&#10;\end{align*}&lt;/body&gt;&#10;  &lt;fcolor&gt;FF000000&lt;/fcolor&gt;&#10;  &lt;bcolor&gt;FFFFFFFF&lt;/bcolor&gt;&#10;  &lt;transparent&gt;True&lt;/transparent&gt;&#10;  &lt;resolution&gt;1800&lt;/resolution&gt;&#10;  &lt;imageh&gt;283&lt;/imageh&gt;&#10;  &lt;imagew&gt;560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390091"/>
            <a:ext cx="786482" cy="397455"/>
          </a:xfrm>
          <a:prstGeom prst="rect">
            <a:avLst/>
          </a:prstGeom>
        </p:spPr>
      </p:pic>
      <p:pic>
        <p:nvPicPr>
          <p:cNvPr id="197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Q_{\rm(tot)} \rangle_c&#10;\end{align*}&lt;/body&gt;&#10;  &lt;fcolor&gt;FF000000&lt;/fcolor&gt;&#10;  &lt;bcolor&gt;FFFFFFFF&lt;/bcolor&gt;&#10;  &lt;transparent&gt;True&lt;/transparent&gt;&#10;  &lt;resolution&gt;1800&lt;/resolution&gt;&#10;  &lt;imageh&gt;308&lt;/imageh&gt;&#10;  &lt;imagew&gt;118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55" y="3356753"/>
            <a:ext cx="1657230" cy="4325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198" name="TexTeXPicture" descr="&lt;?xml version=&quot;1.0&quot; encoding=&quot;utf-16&quot;?&gt;&#10;&lt;TeXTeX&gt;&#10;  &lt;preamble&gt;\documentclass{jarticle}&#10;\usepackage{amsmath}&#10;\pagestyle{empty}&lt;/preamble&gt;&#10;  &lt;body&gt;\begin{align*} &#10;\langle Q_{\rm(tot)}^2\rangle_c&#10;\end{align*}&lt;/body&gt;&#10;  &lt;fcolor&gt;FF000000&lt;/fcolor&gt;&#10;  &lt;bcolor&gt;FFFFFFFF&lt;/bcolor&gt;&#10;  &lt;transparent&gt;True&lt;/transparent&gt;&#10;  &lt;resolution&gt;1800&lt;/resolution&gt;&#10;  &lt;imageh&gt;331&lt;/imageh&gt;&#10;  &lt;imagew&gt;871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044" y="3357271"/>
            <a:ext cx="1223260" cy="4648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201" name="下矢印 200"/>
          <p:cNvSpPr/>
          <p:nvPr/>
        </p:nvSpPr>
        <p:spPr>
          <a:xfrm flipV="1">
            <a:off x="2627784" y="3861048"/>
            <a:ext cx="581670" cy="520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下矢印 201"/>
          <p:cNvSpPr/>
          <p:nvPr/>
        </p:nvSpPr>
        <p:spPr>
          <a:xfrm flipV="1">
            <a:off x="4355976" y="3861048"/>
            <a:ext cx="581670" cy="52060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下矢印 202"/>
          <p:cNvSpPr/>
          <p:nvPr/>
        </p:nvSpPr>
        <p:spPr>
          <a:xfrm flipV="1">
            <a:off x="6366594" y="3861048"/>
            <a:ext cx="581670" cy="520605"/>
          </a:xfrm>
          <a:prstGeom prst="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角丸四角形 191"/>
          <p:cNvSpPr/>
          <p:nvPr/>
        </p:nvSpPr>
        <p:spPr>
          <a:xfrm>
            <a:off x="5339650" y="4259997"/>
            <a:ext cx="3696846" cy="8699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角丸四角形 192"/>
          <p:cNvSpPr/>
          <p:nvPr/>
        </p:nvSpPr>
        <p:spPr>
          <a:xfrm>
            <a:off x="1579072" y="4259997"/>
            <a:ext cx="3713007" cy="869906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テキスト ボックス 198"/>
          <p:cNvSpPr txBox="1"/>
          <p:nvPr/>
        </p:nvSpPr>
        <p:spPr>
          <a:xfrm>
            <a:off x="1612868" y="4259997"/>
            <a:ext cx="3679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suppression owing to</a:t>
            </a:r>
          </a:p>
          <a:p>
            <a:pPr algn="ctr"/>
            <a:r>
              <a:rPr kumimoji="1"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local charge conservation</a:t>
            </a:r>
            <a:endParaRPr kumimoji="1" lang="ja-JP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0" name="テキスト ボックス 199"/>
          <p:cNvSpPr txBox="1"/>
          <p:nvPr/>
        </p:nvSpPr>
        <p:spPr>
          <a:xfrm>
            <a:off x="5364088" y="4259997"/>
            <a:ext cx="3696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strongly dependent on</a:t>
            </a:r>
          </a:p>
          <a:p>
            <a:r>
              <a:rPr kumimoji="1"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 mechanism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7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699270" cy="584775"/>
          </a:xfrm>
        </p:spPr>
        <p:txBody>
          <a:bodyPr/>
          <a:lstStyle/>
          <a:p>
            <a:r>
              <a:rPr kumimoji="1" lang="en-US" altLang="ja-JP" dirty="0" smtClean="0"/>
              <a:t> Time Evolution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Phase  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107504" y="1190465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064627" y="176641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589984" y="147874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228792" y="17634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239801" y="181951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282792" y="186538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174657" y="171766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411406" y="17563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717543" y="13403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471152" y="142474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334886" y="18144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701261" y="13331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287512" y="170642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336792" y="173923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175917" y="182709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274632" y="174728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719161" y="148007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345602" y="18114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1883993" y="143596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835596" y="141716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760370" y="152516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755261" y="14663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577736" y="137074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131801" y="18118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727741" y="140625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225323" y="181040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171776" y="171241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813122" y="138196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826848" y="151278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827161" y="143062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630567" y="14411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599928" y="129837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727720" y="133441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231776" y="1658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031976" y="165841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663824" y="1334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427984" y="12983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179512" y="1659104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167880" y="167516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079648" y="1658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647600" y="12983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/>
          <p:cNvSpPr/>
          <p:nvPr/>
        </p:nvSpPr>
        <p:spPr>
          <a:xfrm>
            <a:off x="107504" y="5769360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107355" y="764704"/>
            <a:ext cx="4400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(initial condition)</a:t>
            </a:r>
            <a:endParaRPr kumimoji="1" lang="ja-JP" altLang="en-US" sz="24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107504" y="5331640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Freezeout</a:t>
            </a:r>
            <a:endParaRPr kumimoji="1" lang="ja-JP" altLang="en-US" sz="2400" dirty="0"/>
          </a:p>
        </p:txBody>
      </p:sp>
      <p:sp>
        <p:nvSpPr>
          <p:cNvPr id="137" name="円/楕円 136"/>
          <p:cNvSpPr/>
          <p:nvPr/>
        </p:nvSpPr>
        <p:spPr>
          <a:xfrm>
            <a:off x="4001003" y="644252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/>
          <p:nvPr/>
        </p:nvSpPr>
        <p:spPr>
          <a:xfrm>
            <a:off x="4581796" y="606369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/>
          <p:cNvSpPr/>
          <p:nvPr/>
        </p:nvSpPr>
        <p:spPr>
          <a:xfrm>
            <a:off x="2937957" y="625965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/>
          <p:cNvSpPr/>
          <p:nvPr/>
        </p:nvSpPr>
        <p:spPr>
          <a:xfrm>
            <a:off x="1392201" y="604441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/>
          <p:cNvSpPr/>
          <p:nvPr/>
        </p:nvSpPr>
        <p:spPr>
          <a:xfrm>
            <a:off x="2991957" y="63615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/>
          <p:cNvSpPr/>
          <p:nvPr/>
        </p:nvSpPr>
        <p:spPr>
          <a:xfrm>
            <a:off x="1327057" y="594256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142"/>
          <p:cNvSpPr/>
          <p:nvPr/>
        </p:nvSpPr>
        <p:spPr>
          <a:xfrm>
            <a:off x="2311742" y="59632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143"/>
          <p:cNvSpPr/>
          <p:nvPr/>
        </p:nvSpPr>
        <p:spPr>
          <a:xfrm>
            <a:off x="645535" y="59973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144"/>
          <p:cNvSpPr/>
          <p:nvPr/>
        </p:nvSpPr>
        <p:spPr>
          <a:xfrm>
            <a:off x="4462964" y="600969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/>
          <p:cNvSpPr/>
          <p:nvPr/>
        </p:nvSpPr>
        <p:spPr>
          <a:xfrm>
            <a:off x="406894" y="64352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/>
          <p:cNvSpPr/>
          <p:nvPr/>
        </p:nvSpPr>
        <p:spPr>
          <a:xfrm>
            <a:off x="3565629" y="604407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/>
          <p:cNvSpPr/>
          <p:nvPr/>
        </p:nvSpPr>
        <p:spPr>
          <a:xfrm>
            <a:off x="359520" y="632727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148"/>
          <p:cNvSpPr/>
          <p:nvPr/>
        </p:nvSpPr>
        <p:spPr>
          <a:xfrm>
            <a:off x="3045957" y="623543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/>
          <p:cNvSpPr/>
          <p:nvPr/>
        </p:nvSpPr>
        <p:spPr>
          <a:xfrm>
            <a:off x="4112293" y="650320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/>
          <p:cNvSpPr/>
          <p:nvPr/>
        </p:nvSpPr>
        <p:spPr>
          <a:xfrm>
            <a:off x="2174968" y="595417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/>
          <p:nvPr/>
        </p:nvSpPr>
        <p:spPr>
          <a:xfrm>
            <a:off x="647153" y="613703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/>
          <p:nvPr/>
        </p:nvSpPr>
        <p:spPr>
          <a:xfrm>
            <a:off x="2245938" y="601836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153"/>
          <p:cNvSpPr/>
          <p:nvPr/>
        </p:nvSpPr>
        <p:spPr>
          <a:xfrm>
            <a:off x="1964385" y="641691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154"/>
          <p:cNvSpPr/>
          <p:nvPr/>
        </p:nvSpPr>
        <p:spPr>
          <a:xfrm>
            <a:off x="2483940" y="639812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155"/>
          <p:cNvSpPr/>
          <p:nvPr/>
        </p:nvSpPr>
        <p:spPr>
          <a:xfrm>
            <a:off x="2408714" y="650612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156"/>
          <p:cNvSpPr/>
          <p:nvPr/>
        </p:nvSpPr>
        <p:spPr>
          <a:xfrm>
            <a:off x="3619629" y="61773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円/楕円 157"/>
          <p:cNvSpPr/>
          <p:nvPr/>
        </p:nvSpPr>
        <p:spPr>
          <a:xfrm>
            <a:off x="4569548" y="595569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円/楕円 158"/>
          <p:cNvSpPr/>
          <p:nvPr/>
        </p:nvSpPr>
        <p:spPr>
          <a:xfrm>
            <a:off x="1284201" y="603674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円/楕円 159"/>
          <p:cNvSpPr/>
          <p:nvPr/>
        </p:nvSpPr>
        <p:spPr>
          <a:xfrm>
            <a:off x="2376085" y="63872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円/楕円 160"/>
          <p:cNvSpPr/>
          <p:nvPr/>
        </p:nvSpPr>
        <p:spPr>
          <a:xfrm>
            <a:off x="297331" y="643125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/>
          <p:cNvSpPr/>
          <p:nvPr/>
        </p:nvSpPr>
        <p:spPr>
          <a:xfrm>
            <a:off x="4108152" y="638852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162"/>
          <p:cNvSpPr/>
          <p:nvPr/>
        </p:nvSpPr>
        <p:spPr>
          <a:xfrm>
            <a:off x="1893514" y="636291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円/楕円 163"/>
          <p:cNvSpPr/>
          <p:nvPr/>
        </p:nvSpPr>
        <p:spPr>
          <a:xfrm>
            <a:off x="1907240" y="649373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円/楕円 164"/>
          <p:cNvSpPr/>
          <p:nvPr/>
        </p:nvSpPr>
        <p:spPr>
          <a:xfrm>
            <a:off x="755153" y="60875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円/楕円 165"/>
          <p:cNvSpPr/>
          <p:nvPr/>
        </p:nvSpPr>
        <p:spPr>
          <a:xfrm>
            <a:off x="3494935" y="615207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円/楕円 166"/>
          <p:cNvSpPr/>
          <p:nvPr/>
        </p:nvSpPr>
        <p:spPr>
          <a:xfrm>
            <a:off x="3464296" y="600932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円/楕円 167"/>
          <p:cNvSpPr/>
          <p:nvPr/>
        </p:nvSpPr>
        <p:spPr>
          <a:xfrm>
            <a:off x="1808112" y="631536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/楕円 168"/>
          <p:cNvSpPr/>
          <p:nvPr/>
        </p:nvSpPr>
        <p:spPr>
          <a:xfrm>
            <a:off x="2132112" y="586531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円/楕円 169"/>
          <p:cNvSpPr/>
          <p:nvPr/>
        </p:nvSpPr>
        <p:spPr>
          <a:xfrm>
            <a:off x="3968352" y="633452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/楕円 170"/>
          <p:cNvSpPr/>
          <p:nvPr/>
        </p:nvSpPr>
        <p:spPr>
          <a:xfrm>
            <a:off x="2312168" y="631536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円/楕円 171"/>
          <p:cNvSpPr/>
          <p:nvPr/>
        </p:nvSpPr>
        <p:spPr>
          <a:xfrm>
            <a:off x="4419796" y="588332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円/楕円 172"/>
          <p:cNvSpPr/>
          <p:nvPr/>
        </p:nvSpPr>
        <p:spPr>
          <a:xfrm>
            <a:off x="251520" y="627995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円/楕円 173"/>
          <p:cNvSpPr/>
          <p:nvPr/>
        </p:nvSpPr>
        <p:spPr>
          <a:xfrm>
            <a:off x="2877045" y="61713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円/楕円 174"/>
          <p:cNvSpPr/>
          <p:nvPr/>
        </p:nvSpPr>
        <p:spPr>
          <a:xfrm>
            <a:off x="1232048" y="588332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円/楕円 175"/>
          <p:cNvSpPr/>
          <p:nvPr/>
        </p:nvSpPr>
        <p:spPr>
          <a:xfrm>
            <a:off x="575592" y="595532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下矢印 33"/>
          <p:cNvSpPr/>
          <p:nvPr/>
        </p:nvSpPr>
        <p:spPr>
          <a:xfrm>
            <a:off x="423762" y="2348880"/>
            <a:ext cx="547838" cy="298276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テキスト ボックス 176"/>
          <p:cNvSpPr txBox="1"/>
          <p:nvPr/>
        </p:nvSpPr>
        <p:spPr>
          <a:xfrm>
            <a:off x="1834568" y="2276872"/>
            <a:ext cx="5905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Boost invariance / infinitely long system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Local equilibration / local correlation</a:t>
            </a:r>
          </a:p>
        </p:txBody>
      </p:sp>
      <p:sp>
        <p:nvSpPr>
          <p:cNvPr id="191" name="左中かっこ 190"/>
          <p:cNvSpPr/>
          <p:nvPr/>
        </p:nvSpPr>
        <p:spPr>
          <a:xfrm>
            <a:off x="1512039" y="2303828"/>
            <a:ext cx="325545" cy="80404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正方形/長方形 193"/>
          <p:cNvSpPr/>
          <p:nvPr/>
        </p:nvSpPr>
        <p:spPr>
          <a:xfrm>
            <a:off x="1835696" y="3356753"/>
            <a:ext cx="2088232" cy="4653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5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\end{align*}&lt;/body&gt;&#10;  &lt;fcolor&gt;FF000000&lt;/fcolor&gt;&#10;  &lt;bcolor&gt;FFFFFFFF&lt;/bcolor&gt;&#10;  &lt;transparent&gt;True&lt;/transparent&gt;&#10;  &lt;resolution&gt;1800&lt;/resolution&gt;&#10;  &lt;imageh&gt;281&lt;/imageh&gt;&#10;  &lt;imagew&gt;560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90091"/>
            <a:ext cx="786482" cy="394646"/>
          </a:xfrm>
          <a:prstGeom prst="rect">
            <a:avLst/>
          </a:prstGeom>
        </p:spPr>
      </p:pic>
      <p:pic>
        <p:nvPicPr>
          <p:cNvPr id="196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4 \rangle_c&#10;\end{align*}&lt;/body&gt;&#10;  &lt;fcolor&gt;FF000000&lt;/fcolor&gt;&#10;  &lt;bcolor&gt;FFFFFFFF&lt;/bcolor&gt;&#10;  &lt;transparent&gt;True&lt;/transparent&gt;&#10;  &lt;resolution&gt;1800&lt;/resolution&gt;&#10;  &lt;imageh&gt;283&lt;/imageh&gt;&#10;  &lt;imagew&gt;560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390091"/>
            <a:ext cx="786482" cy="397455"/>
          </a:xfrm>
          <a:prstGeom prst="rect">
            <a:avLst/>
          </a:prstGeom>
        </p:spPr>
      </p:pic>
      <p:pic>
        <p:nvPicPr>
          <p:cNvPr id="197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Q_{\rm(tot)} \rangle_c&#10;\end{align*}&lt;/body&gt;&#10;  &lt;fcolor&gt;FF000000&lt;/fcolor&gt;&#10;  &lt;bcolor&gt;FFFFFFFF&lt;/bcolor&gt;&#10;  &lt;transparent&gt;True&lt;/transparent&gt;&#10;  &lt;resolution&gt;1800&lt;/resolution&gt;&#10;  &lt;imageh&gt;308&lt;/imageh&gt;&#10;  &lt;imagew&gt;118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55" y="3356753"/>
            <a:ext cx="1657230" cy="4325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198" name="TexTeXPicture" descr="&lt;?xml version=&quot;1.0&quot; encoding=&quot;utf-16&quot;?&gt;&#10;&lt;TeXTeX&gt;&#10;  &lt;preamble&gt;\documentclass{jarticle}&#10;\usepackage{amsmath}&#10;\pagestyle{empty}&lt;/preamble&gt;&#10;  &lt;body&gt;\begin{align*} &#10;\langle Q_{\rm(tot)}^2\rangle_c&#10;\end{align*}&lt;/body&gt;&#10;  &lt;fcolor&gt;FF000000&lt;/fcolor&gt;&#10;  &lt;bcolor&gt;FFFFFFFF&lt;/bcolor&gt;&#10;  &lt;transparent&gt;True&lt;/transparent&gt;&#10;  &lt;resolution&gt;1800&lt;/resolution&gt;&#10;  &lt;imageh&gt;331&lt;/imageh&gt;&#10;  &lt;imagew&gt;871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044" y="3357271"/>
            <a:ext cx="1223260" cy="4648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201" name="下矢印 200"/>
          <p:cNvSpPr/>
          <p:nvPr/>
        </p:nvSpPr>
        <p:spPr>
          <a:xfrm flipV="1">
            <a:off x="2627784" y="3861048"/>
            <a:ext cx="581670" cy="520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下矢印 201"/>
          <p:cNvSpPr/>
          <p:nvPr/>
        </p:nvSpPr>
        <p:spPr>
          <a:xfrm flipV="1">
            <a:off x="4355976" y="3861048"/>
            <a:ext cx="581670" cy="52060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下矢印 202"/>
          <p:cNvSpPr/>
          <p:nvPr/>
        </p:nvSpPr>
        <p:spPr>
          <a:xfrm flipV="1">
            <a:off x="6366594" y="3861048"/>
            <a:ext cx="581670" cy="520605"/>
          </a:xfrm>
          <a:prstGeom prst="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角丸四角形 191"/>
          <p:cNvSpPr/>
          <p:nvPr/>
        </p:nvSpPr>
        <p:spPr>
          <a:xfrm>
            <a:off x="5339650" y="4259997"/>
            <a:ext cx="3696846" cy="8699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角丸四角形 192"/>
          <p:cNvSpPr/>
          <p:nvPr/>
        </p:nvSpPr>
        <p:spPr>
          <a:xfrm>
            <a:off x="1579072" y="4259997"/>
            <a:ext cx="3713007" cy="869906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テキスト ボックス 198"/>
          <p:cNvSpPr txBox="1"/>
          <p:nvPr/>
        </p:nvSpPr>
        <p:spPr>
          <a:xfrm>
            <a:off x="1612868" y="4259997"/>
            <a:ext cx="3679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suppression owing to</a:t>
            </a:r>
          </a:p>
          <a:p>
            <a:pPr algn="ctr"/>
            <a:r>
              <a:rPr kumimoji="1"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local charge conservation</a:t>
            </a:r>
            <a:endParaRPr kumimoji="1" lang="ja-JP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0" name="テキスト ボックス 199"/>
          <p:cNvSpPr txBox="1"/>
          <p:nvPr/>
        </p:nvSpPr>
        <p:spPr>
          <a:xfrm>
            <a:off x="5364088" y="4259997"/>
            <a:ext cx="3696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strongly dependent on</a:t>
            </a:r>
          </a:p>
          <a:p>
            <a:r>
              <a:rPr kumimoji="1"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 mechanism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 rot="16200000">
            <a:off x="-1292367" y="3604736"/>
            <a:ext cx="3055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>
                    <a:lumMod val="50000"/>
                  </a:schemeClr>
                </a:solidFill>
              </a:rPr>
              <a:t>Time evolution via DME</a:t>
            </a:r>
            <a:endParaRPr kumimoji="1" lang="ja-JP" alt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2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030301" y="1628800"/>
            <a:ext cx="1960204" cy="1496408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685564" y="2564904"/>
            <a:ext cx="1960204" cy="1480385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64684" cy="584775"/>
          </a:xfrm>
        </p:spPr>
        <p:txBody>
          <a:bodyPr/>
          <a:lstStyle/>
          <a:p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Total Charge Number  </a:t>
            </a:r>
            <a:endParaRPr kumimoji="1" lang="ja-JP" altLang="en-US" dirty="0"/>
          </a:p>
        </p:txBody>
      </p:sp>
      <p:sp>
        <p:nvSpPr>
          <p:cNvPr id="7" name="円/楕円 6"/>
          <p:cNvSpPr>
            <a:spLocks noChangeAspect="1"/>
          </p:cNvSpPr>
          <p:nvPr/>
        </p:nvSpPr>
        <p:spPr>
          <a:xfrm>
            <a:off x="2121408" y="321248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51520" y="980728"/>
            <a:ext cx="4025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In recombination model,</a:t>
            </a:r>
            <a:endParaRPr kumimoji="1" lang="ja-JP" altLang="en-US" sz="2800" dirty="0"/>
          </a:p>
        </p:txBody>
      </p:sp>
      <p:sp>
        <p:nvSpPr>
          <p:cNvPr id="80" name="円/楕円 79"/>
          <p:cNvSpPr>
            <a:spLocks noChangeAspect="1"/>
          </p:cNvSpPr>
          <p:nvPr/>
        </p:nvSpPr>
        <p:spPr>
          <a:xfrm>
            <a:off x="939338" y="3556112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>
            <a:spLocks noChangeAspect="1"/>
          </p:cNvSpPr>
          <p:nvPr/>
        </p:nvSpPr>
        <p:spPr>
          <a:xfrm>
            <a:off x="2121392" y="357252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>
            <a:spLocks noChangeAspect="1"/>
          </p:cNvSpPr>
          <p:nvPr/>
        </p:nvSpPr>
        <p:spPr>
          <a:xfrm>
            <a:off x="1283107" y="2837683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>
            <a:spLocks noChangeAspect="1"/>
          </p:cNvSpPr>
          <p:nvPr/>
        </p:nvSpPr>
        <p:spPr>
          <a:xfrm>
            <a:off x="1761368" y="285244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>
            <a:spLocks noChangeAspect="1"/>
          </p:cNvSpPr>
          <p:nvPr/>
        </p:nvSpPr>
        <p:spPr>
          <a:xfrm>
            <a:off x="939338" y="283601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>
            <a:spLocks noChangeAspect="1"/>
          </p:cNvSpPr>
          <p:nvPr/>
        </p:nvSpPr>
        <p:spPr>
          <a:xfrm>
            <a:off x="1761352" y="321248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>
            <a:spLocks noChangeAspect="1"/>
          </p:cNvSpPr>
          <p:nvPr/>
        </p:nvSpPr>
        <p:spPr>
          <a:xfrm>
            <a:off x="1283107" y="3556112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円/楕円 86"/>
          <p:cNvSpPr>
            <a:spLocks noChangeAspect="1"/>
          </p:cNvSpPr>
          <p:nvPr/>
        </p:nvSpPr>
        <p:spPr>
          <a:xfrm>
            <a:off x="1761352" y="357252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/>
          <p:cNvSpPr>
            <a:spLocks noChangeAspect="1"/>
          </p:cNvSpPr>
          <p:nvPr/>
        </p:nvSpPr>
        <p:spPr>
          <a:xfrm>
            <a:off x="939338" y="319605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/楕円 88"/>
          <p:cNvSpPr>
            <a:spLocks noChangeAspect="1"/>
          </p:cNvSpPr>
          <p:nvPr/>
        </p:nvSpPr>
        <p:spPr>
          <a:xfrm>
            <a:off x="2121408" y="283839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>
            <a:spLocks noChangeAspect="1"/>
          </p:cNvSpPr>
          <p:nvPr/>
        </p:nvSpPr>
        <p:spPr>
          <a:xfrm>
            <a:off x="1283107" y="319605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980797" y="4165134"/>
            <a:ext cx="1863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6 quarks</a:t>
            </a:r>
          </a:p>
          <a:p>
            <a:r>
              <a:rPr lang="en-US" altLang="ja-JP" sz="2400" dirty="0" smtClean="0"/>
              <a:t>6 antiquarks</a:t>
            </a:r>
            <a:endParaRPr kumimoji="1" lang="ja-JP" altLang="en-US" sz="2400" dirty="0"/>
          </a:p>
        </p:txBody>
      </p:sp>
      <p:sp>
        <p:nvSpPr>
          <p:cNvPr id="95" name="円/楕円 94"/>
          <p:cNvSpPr>
            <a:spLocks noChangeAspect="1"/>
          </p:cNvSpPr>
          <p:nvPr/>
        </p:nvSpPr>
        <p:spPr>
          <a:xfrm>
            <a:off x="4440625" y="206137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>
            <a:spLocks noChangeAspect="1"/>
          </p:cNvSpPr>
          <p:nvPr/>
        </p:nvSpPr>
        <p:spPr>
          <a:xfrm>
            <a:off x="5187797" y="1950934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>
            <a:spLocks noChangeAspect="1"/>
          </p:cNvSpPr>
          <p:nvPr/>
        </p:nvSpPr>
        <p:spPr>
          <a:xfrm>
            <a:off x="4602001" y="191737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97"/>
          <p:cNvSpPr>
            <a:spLocks noChangeAspect="1"/>
          </p:cNvSpPr>
          <p:nvPr/>
        </p:nvSpPr>
        <p:spPr>
          <a:xfrm>
            <a:off x="5361614" y="1922055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98"/>
          <p:cNvSpPr>
            <a:spLocks noChangeAspect="1"/>
          </p:cNvSpPr>
          <p:nvPr/>
        </p:nvSpPr>
        <p:spPr>
          <a:xfrm>
            <a:off x="4505523" y="2710595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円/楕円 99"/>
          <p:cNvSpPr>
            <a:spLocks noChangeAspect="1"/>
          </p:cNvSpPr>
          <p:nvPr/>
        </p:nvSpPr>
        <p:spPr>
          <a:xfrm>
            <a:off x="5323640" y="2097643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>
            <a:spLocks noChangeAspect="1"/>
          </p:cNvSpPr>
          <p:nvPr/>
        </p:nvSpPr>
        <p:spPr>
          <a:xfrm>
            <a:off x="4626072" y="211537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円/楕円 101"/>
          <p:cNvSpPr>
            <a:spLocks noChangeAspect="1"/>
          </p:cNvSpPr>
          <p:nvPr/>
        </p:nvSpPr>
        <p:spPr>
          <a:xfrm>
            <a:off x="5323640" y="2545909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円/楕円 102"/>
          <p:cNvSpPr>
            <a:spLocks noChangeAspect="1"/>
          </p:cNvSpPr>
          <p:nvPr/>
        </p:nvSpPr>
        <p:spPr>
          <a:xfrm>
            <a:off x="4584625" y="254684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円/楕円 103"/>
          <p:cNvSpPr>
            <a:spLocks noChangeAspect="1"/>
          </p:cNvSpPr>
          <p:nvPr/>
        </p:nvSpPr>
        <p:spPr>
          <a:xfrm>
            <a:off x="5251640" y="2688677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円/楕円 104"/>
          <p:cNvSpPr>
            <a:spLocks noChangeAspect="1"/>
          </p:cNvSpPr>
          <p:nvPr/>
        </p:nvSpPr>
        <p:spPr>
          <a:xfrm>
            <a:off x="4680072" y="2700498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円/楕円 105"/>
          <p:cNvSpPr>
            <a:spLocks noChangeAspect="1"/>
          </p:cNvSpPr>
          <p:nvPr/>
        </p:nvSpPr>
        <p:spPr>
          <a:xfrm>
            <a:off x="5395640" y="2710595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8" name="TexTeXPicture" descr="&lt;?xml version=&quot;1.0&quot; encoding=&quot;utf-16&quot;?&gt;&#10;&lt;TeXTeX&gt;&#10;  &lt;preamble&gt;\documentclass{jarticle}&#10;\usepackage{amsmath}&#10;\pagestyle{empty}&lt;/preamble&gt;&#10;  &lt;body&gt;\begin{align*} &#10;N_B^{\rm(net)}=0 \\&#10;N_B^{\rm(tot)}=4&#10;\end{align*}&lt;/body&gt;&#10;  &lt;fcolor&gt;FF000000&lt;/fcolor&gt;&#10;  &lt;bcolor&gt;FFFFFFFF&lt;/bcolor&gt;&#10;  &lt;transparent&gt;True&lt;/transparent&gt;&#10;  &lt;resolution&gt;1800&lt;/resolution&gt;&#10;  &lt;imageh&gt;782&lt;/imageh&gt;&#10;  &lt;imagew&gt;1111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44819"/>
            <a:ext cx="1512168" cy="1064371"/>
          </a:xfrm>
          <a:prstGeom prst="rect">
            <a:avLst/>
          </a:prstGeom>
        </p:spPr>
      </p:pic>
      <p:sp>
        <p:nvSpPr>
          <p:cNvPr id="71" name="円/楕円 70"/>
          <p:cNvSpPr>
            <a:spLocks noChangeAspect="1"/>
          </p:cNvSpPr>
          <p:nvPr/>
        </p:nvSpPr>
        <p:spPr>
          <a:xfrm>
            <a:off x="4428072" y="1863371"/>
            <a:ext cx="396000" cy="396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>
            <a:spLocks noChangeAspect="1"/>
          </p:cNvSpPr>
          <p:nvPr/>
        </p:nvSpPr>
        <p:spPr>
          <a:xfrm>
            <a:off x="4428072" y="2492896"/>
            <a:ext cx="396000" cy="396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>
            <a:spLocks noChangeAspect="1"/>
          </p:cNvSpPr>
          <p:nvPr/>
        </p:nvSpPr>
        <p:spPr>
          <a:xfrm>
            <a:off x="5184112" y="1863371"/>
            <a:ext cx="396000" cy="396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>
            <a:spLocks noChangeAspect="1"/>
          </p:cNvSpPr>
          <p:nvPr/>
        </p:nvSpPr>
        <p:spPr>
          <a:xfrm>
            <a:off x="5184112" y="2492896"/>
            <a:ext cx="396000" cy="396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正方形/長方形 108"/>
          <p:cNvSpPr/>
          <p:nvPr/>
        </p:nvSpPr>
        <p:spPr>
          <a:xfrm>
            <a:off x="4030301" y="3463307"/>
            <a:ext cx="1960204" cy="1496408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円/楕円 109"/>
          <p:cNvSpPr>
            <a:spLocks noChangeAspect="1"/>
          </p:cNvSpPr>
          <p:nvPr/>
        </p:nvSpPr>
        <p:spPr>
          <a:xfrm>
            <a:off x="5518209" y="3726882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円/楕円 110"/>
          <p:cNvSpPr>
            <a:spLocks noChangeAspect="1"/>
          </p:cNvSpPr>
          <p:nvPr/>
        </p:nvSpPr>
        <p:spPr>
          <a:xfrm>
            <a:off x="4463328" y="3850776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円/楕円 111"/>
          <p:cNvSpPr>
            <a:spLocks noChangeAspect="1"/>
          </p:cNvSpPr>
          <p:nvPr/>
        </p:nvSpPr>
        <p:spPr>
          <a:xfrm>
            <a:off x="4938403" y="386945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円/楕円 112"/>
          <p:cNvSpPr>
            <a:spLocks noChangeAspect="1"/>
          </p:cNvSpPr>
          <p:nvPr/>
        </p:nvSpPr>
        <p:spPr>
          <a:xfrm>
            <a:off x="5010403" y="3749360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円/楕円 113"/>
          <p:cNvSpPr>
            <a:spLocks noChangeAspect="1"/>
          </p:cNvSpPr>
          <p:nvPr/>
        </p:nvSpPr>
        <p:spPr>
          <a:xfrm>
            <a:off x="4401775" y="446115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円/楕円 114"/>
          <p:cNvSpPr>
            <a:spLocks noChangeAspect="1"/>
          </p:cNvSpPr>
          <p:nvPr/>
        </p:nvSpPr>
        <p:spPr>
          <a:xfrm>
            <a:off x="5602021" y="3822963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円/楕円 115"/>
          <p:cNvSpPr>
            <a:spLocks noChangeAspect="1"/>
          </p:cNvSpPr>
          <p:nvPr/>
        </p:nvSpPr>
        <p:spPr>
          <a:xfrm>
            <a:off x="4286191" y="370677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円/楕円 116"/>
          <p:cNvSpPr>
            <a:spLocks noChangeAspect="1"/>
          </p:cNvSpPr>
          <p:nvPr/>
        </p:nvSpPr>
        <p:spPr>
          <a:xfrm>
            <a:off x="4430191" y="458715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円/楕円 117"/>
          <p:cNvSpPr>
            <a:spLocks noChangeAspect="1"/>
          </p:cNvSpPr>
          <p:nvPr/>
        </p:nvSpPr>
        <p:spPr>
          <a:xfrm>
            <a:off x="5674021" y="453315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円/楕円 118"/>
          <p:cNvSpPr>
            <a:spLocks noChangeAspect="1"/>
          </p:cNvSpPr>
          <p:nvPr/>
        </p:nvSpPr>
        <p:spPr>
          <a:xfrm>
            <a:off x="5488501" y="444315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円/楕円 119"/>
          <p:cNvSpPr>
            <a:spLocks noChangeAspect="1"/>
          </p:cNvSpPr>
          <p:nvPr/>
        </p:nvSpPr>
        <p:spPr>
          <a:xfrm>
            <a:off x="4938403" y="4440467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円/楕円 120"/>
          <p:cNvSpPr>
            <a:spLocks noChangeAspect="1"/>
          </p:cNvSpPr>
          <p:nvPr/>
        </p:nvSpPr>
        <p:spPr>
          <a:xfrm>
            <a:off x="5082403" y="451515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円/楕円 121"/>
          <p:cNvSpPr>
            <a:spLocks noChangeAspect="1"/>
          </p:cNvSpPr>
          <p:nvPr/>
        </p:nvSpPr>
        <p:spPr>
          <a:xfrm>
            <a:off x="4275249" y="366357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円/楕円 125"/>
          <p:cNvSpPr>
            <a:spLocks noChangeAspect="1"/>
          </p:cNvSpPr>
          <p:nvPr/>
        </p:nvSpPr>
        <p:spPr>
          <a:xfrm>
            <a:off x="4275249" y="433515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円/楕円 126"/>
          <p:cNvSpPr>
            <a:spLocks noChangeAspect="1"/>
          </p:cNvSpPr>
          <p:nvPr/>
        </p:nvSpPr>
        <p:spPr>
          <a:xfrm>
            <a:off x="4858437" y="366357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円/楕円 127"/>
          <p:cNvSpPr>
            <a:spLocks noChangeAspect="1"/>
          </p:cNvSpPr>
          <p:nvPr/>
        </p:nvSpPr>
        <p:spPr>
          <a:xfrm>
            <a:off x="4858437" y="433515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円/楕円 128"/>
          <p:cNvSpPr>
            <a:spLocks noChangeAspect="1"/>
          </p:cNvSpPr>
          <p:nvPr/>
        </p:nvSpPr>
        <p:spPr>
          <a:xfrm>
            <a:off x="5434501" y="366357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円/楕円 129"/>
          <p:cNvSpPr>
            <a:spLocks noChangeAspect="1"/>
          </p:cNvSpPr>
          <p:nvPr/>
        </p:nvSpPr>
        <p:spPr>
          <a:xfrm>
            <a:off x="5434501" y="433515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2" name="TexTeXPicture" descr="&lt;?xml version=&quot;1.0&quot; encoding=&quot;utf-16&quot;?&gt;&#10;&lt;TeXTeX&gt;&#10;  &lt;preamble&gt;\documentclass{jarticle}&#10;\usepackage{amsmath}&#10;\pagestyle{empty}&lt;/preamble&gt;&#10;  &lt;body&gt;\begin{align*} &#10;N_B^{\rm(net)}=0 \\&#10;N_B^{\rm(tot)}=0&#10;\end{align*}&lt;/body&gt;&#10;  &lt;fcolor&gt;FF000000&lt;/fcolor&gt;&#10;  &lt;bcolor&gt;FFFFFFFF&lt;/bcolor&gt;&#10;  &lt;transparent&gt;True&lt;/transparent&gt;&#10;  &lt;resolution&gt;1800&lt;/resolution&gt;&#10;  &lt;imageh&gt;782&lt;/imageh&gt;&#10;  &lt;imagew&gt;1109&lt;/imagew&gt;&#10;  &lt;scale&gt;50&lt;/scale&gt;&#10;  &lt;cursor&gt;5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533" y="3660629"/>
            <a:ext cx="1509446" cy="1064371"/>
          </a:xfrm>
          <a:prstGeom prst="rect">
            <a:avLst/>
          </a:prstGeom>
        </p:spPr>
      </p:pic>
      <p:sp>
        <p:nvSpPr>
          <p:cNvPr id="133" name="テキスト ボックス 132"/>
          <p:cNvSpPr txBox="1"/>
          <p:nvPr/>
        </p:nvSpPr>
        <p:spPr>
          <a:xfrm>
            <a:off x="513439" y="5930116"/>
            <a:ext cx="7370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p"/>
            </a:pPr>
            <a:r>
              <a:rPr lang="en-US" altLang="ja-JP" sz="2800" dirty="0" smtClean="0"/>
              <a:t>          can fluctuate, while            does not.</a:t>
            </a:r>
            <a:endParaRPr kumimoji="1" lang="ja-JP" altLang="en-US" sz="2800" dirty="0"/>
          </a:p>
        </p:txBody>
      </p:sp>
      <p:sp>
        <p:nvSpPr>
          <p:cNvPr id="134" name="右矢印 133"/>
          <p:cNvSpPr/>
          <p:nvPr/>
        </p:nvSpPr>
        <p:spPr>
          <a:xfrm rot="20338374">
            <a:off x="2915815" y="2556106"/>
            <a:ext cx="936104" cy="55981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右矢印 134"/>
          <p:cNvSpPr/>
          <p:nvPr/>
        </p:nvSpPr>
        <p:spPr>
          <a:xfrm rot="23460000">
            <a:off x="2849111" y="3604200"/>
            <a:ext cx="936104" cy="55981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36"/>
          <p:cNvSpPr>
            <a:spLocks noChangeAspect="1"/>
          </p:cNvSpPr>
          <p:nvPr/>
        </p:nvSpPr>
        <p:spPr>
          <a:xfrm>
            <a:off x="764773" y="4340883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>
            <a:spLocks noChangeAspect="1"/>
          </p:cNvSpPr>
          <p:nvPr/>
        </p:nvSpPr>
        <p:spPr>
          <a:xfrm>
            <a:off x="764773" y="4715766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9" name="TexTeXPicture" descr="&lt;?xml version=&quot;1.0&quot; encoding=&quot;utf-16&quot;?&gt;&#10;&lt;TeXTeX&gt;&#10;  &lt;preamble&gt;\documentclass{jarticle}&#10;\usepackage{amsmath}&#10;\pagestyle{empty}&lt;/preamble&gt;&#10;  &lt;body&gt;\begin{align*} &#10;N_B^{\rm(tot)}&#10;\end{align*}&lt;/body&gt;&#10;  &lt;fcolor&gt;FF000000&lt;/fcolor&gt;&#10;  &lt;bcolor&gt;FFFFFFFF&lt;/bcolor&gt;&#10;  &lt;transparent&gt;True&lt;/transparent&gt;&#10;  &lt;resolution&gt;1800&lt;/resolution&gt;&#10;  &lt;imageh&gt;333&lt;/imageh&gt;&#10;  &lt;imagew&gt;608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61" y="5921026"/>
            <a:ext cx="925878" cy="507102"/>
          </a:xfrm>
          <a:prstGeom prst="rect">
            <a:avLst/>
          </a:prstGeom>
        </p:spPr>
      </p:pic>
      <p:pic>
        <p:nvPicPr>
          <p:cNvPr id="141" name="TexTeXPicture" descr="&lt;?xml version=&quot;1.0&quot; encoding=&quot;utf-16&quot;?&gt;&#10;&lt;TeXTeX&gt;&#10;  &lt;preamble&gt;\documentclass{jarticle}&#10;\usepackage{amsmath}&#10;\pagestyle{empty}&lt;/preamble&gt;&#10;  &lt;body&gt;\begin{align*} &#10;N_B^{\rm(net)}&#10;\end{align*}&lt;/body&gt;&#10;  &lt;fcolor&gt;FF000000&lt;/fcolor&gt;&#10;  &lt;bcolor&gt;FFFFFFFF&lt;/bcolor&gt;&#10;  &lt;transparent&gt;True&lt;/transparent&gt;&#10;  &lt;resolution&gt;1800&lt;/resolution&gt;&#10;  &lt;imageh&gt;333&lt;/imageh&gt;&#10;  &lt;imagew&gt;630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2" y="5933552"/>
            <a:ext cx="959380" cy="50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9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65722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角丸四角形 12"/>
          <p:cNvSpPr/>
          <p:nvPr/>
        </p:nvSpPr>
        <p:spPr>
          <a:xfrm>
            <a:off x="323528" y="980728"/>
            <a:ext cx="5904656" cy="10801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89937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i="1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at </a:t>
            </a:r>
            <a:r>
              <a:rPr lang="en-US" altLang="ja-JP" dirty="0" err="1" smtClean="0"/>
              <a:t>Freezeout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980728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Initial fluctuations:</a:t>
            </a:r>
            <a:endParaRPr kumimoji="1" lang="ja-JP" altLang="en-US" sz="2400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&#10;=&#10;\langle \bar{Q}^4 \rangle_c &#10;=&#10;\langle \bar{Q}^2 Q_{\rm(tot)} \rangle_c &#10;=0&#10;\end{align*}&lt;/body&gt;&#10;  &lt;fcolor&gt;FF000000&lt;/fcolor&gt;&#10;  &lt;bcolor&gt;FFFFFFFF&lt;/bcolor&gt;&#10;  &lt;transparent&gt;True&lt;/transparent&gt;&#10;  &lt;resolution&gt;1800&lt;/resolution&gt;&#10;  &lt;imageh&gt;310&lt;/imageh&gt;&#10;  &lt;imagew&gt;3514&lt;/imagew&gt;&#10;  &lt;scale&gt;50&lt;/scale&gt;&#10;  &lt;cursor&gt;1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0" y="1484784"/>
            <a:ext cx="4935174" cy="43537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041701" y="327704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2nd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99792" y="389947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4th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967223" y="4069135"/>
            <a:ext cx="720080" cy="358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Delta\eta / 2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13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363072"/>
            <a:ext cx="1728192" cy="45030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90616" y="3755113"/>
            <a:ext cx="1574124" cy="9218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c = &#10;\frac{\langle Q_{\rm(tot)}^2\rangle_c}&#10;{ \langle Q_{\rm(tot)} \rangle 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80928"/>
            <a:ext cx="1931094" cy="964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6" name="下矢印 15"/>
          <p:cNvSpPr/>
          <p:nvPr/>
        </p:nvSpPr>
        <p:spPr>
          <a:xfrm flipV="1">
            <a:off x="7812360" y="3861048"/>
            <a:ext cx="504056" cy="52283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164288" y="4383882"/>
            <a:ext cx="2036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arameter </a:t>
            </a:r>
          </a:p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sensitive to </a:t>
            </a:r>
          </a:p>
          <a:p>
            <a:pPr algn="ctr"/>
            <a:r>
              <a:rPr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0"/>
          <a:stretch/>
        </p:blipFill>
        <p:spPr bwMode="auto">
          <a:xfrm>
            <a:off x="6203726" y="44624"/>
            <a:ext cx="3276154" cy="220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84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8785"/>
            <a:ext cx="65722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角丸四角形 12"/>
          <p:cNvSpPr/>
          <p:nvPr/>
        </p:nvSpPr>
        <p:spPr>
          <a:xfrm>
            <a:off x="323528" y="980728"/>
            <a:ext cx="7128792" cy="10801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89937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i="1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at </a:t>
            </a:r>
            <a:r>
              <a:rPr lang="en-US" altLang="ja-JP" dirty="0" err="1" smtClean="0"/>
              <a:t>Freezeout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980728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Initial fluctuations: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 = &#10;\frac{\langle Q_{\rm(tot)}^2\rangle_c}&#10;{ \langle Q_{\rm(tot)} \rangle 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80928"/>
            <a:ext cx="1931094" cy="964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テキスト ボックス 7"/>
          <p:cNvSpPr txBox="1"/>
          <p:nvPr/>
        </p:nvSpPr>
        <p:spPr>
          <a:xfrm>
            <a:off x="5220072" y="321297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2nd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87824" y="4365104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4th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067944" y="3645024"/>
            <a:ext cx="720080" cy="358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&#10;=&#10;\langle \bar{Q}^4 \rangle_c &#10;=&#10;\langle \bar{Q}^2 Q_{\rm(tot)} \rangle_c &#10;=0.5\langle Q_{\rm(tot)} \rangle&#10;\end{align*}&lt;/body&gt;&#10;  &lt;fcolor&gt;FF000000&lt;/fcolor&gt;&#10;  &lt;bcolor&gt;FFFFFFFF&lt;/bcolor&gt;&#10;  &lt;transparent&gt;True&lt;/transparent&gt;&#10;  &lt;resolution&gt;1800&lt;/resolution&gt;&#10;  &lt;imageh&gt;310&lt;/imageh&gt;&#10;  &lt;imagew&gt;4503&lt;/imagew&gt;&#10;  &lt;scale&gt;50&lt;/scale&gt;&#10;  &lt;cursor&gt;14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0" y="1484784"/>
            <a:ext cx="6324158" cy="43537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Delta\eta / 2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13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363072"/>
            <a:ext cx="1728192" cy="45030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90616" y="3755113"/>
            <a:ext cx="1574124" cy="9218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下矢印 14"/>
          <p:cNvSpPr/>
          <p:nvPr/>
        </p:nvSpPr>
        <p:spPr>
          <a:xfrm flipV="1">
            <a:off x="7812360" y="3861048"/>
            <a:ext cx="504056" cy="52283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164288" y="4383882"/>
            <a:ext cx="2036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arameter </a:t>
            </a:r>
          </a:p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sensitive to </a:t>
            </a:r>
          </a:p>
          <a:p>
            <a:pPr algn="ctr"/>
            <a:r>
              <a:rPr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28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3777" cy="584775"/>
          </a:xfrm>
        </p:spPr>
        <p:txBody>
          <a:bodyPr/>
          <a:lstStyle/>
          <a:p>
            <a:r>
              <a:rPr kumimoji="1" lang="en-US" altLang="ja-JP" dirty="0" smtClean="0"/>
              <a:t> Beam-Energy Scan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4355455" y="4257346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1186805" y="3176258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043930" y="5554333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1186805" y="2384096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02630" y="5517821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355455" y="4257346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300018" y="4765346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0000FF"/>
                </a:solidFill>
              </a:rPr>
              <a:t>Color SC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433618" y="540193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626668" y="3392158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3568" y="2339646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555230" y="3320721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694033" y="4224802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Hadrons</a:t>
            </a:r>
          </a:p>
        </p:txBody>
      </p:sp>
      <p:sp>
        <p:nvSpPr>
          <p:cNvPr id="17" name="下矢印 16"/>
          <p:cNvSpPr/>
          <p:nvPr/>
        </p:nvSpPr>
        <p:spPr>
          <a:xfrm rot="255889">
            <a:off x="1514218" y="261426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9" name="下矢印 18"/>
          <p:cNvSpPr/>
          <p:nvPr/>
        </p:nvSpPr>
        <p:spPr>
          <a:xfrm rot="687617">
            <a:off x="2078566" y="277757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0" name="下矢印 19"/>
          <p:cNvSpPr/>
          <p:nvPr/>
        </p:nvSpPr>
        <p:spPr>
          <a:xfrm rot="1153134">
            <a:off x="2879157" y="302461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1" name="下矢印 20"/>
          <p:cNvSpPr/>
          <p:nvPr/>
        </p:nvSpPr>
        <p:spPr>
          <a:xfrm rot="1907133">
            <a:off x="3589847" y="3570942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2" name="フリーフォーム 21"/>
          <p:cNvSpPr/>
          <p:nvPr/>
        </p:nvSpPr>
        <p:spPr>
          <a:xfrm>
            <a:off x="1895590" y="1834023"/>
            <a:ext cx="2444443" cy="1267381"/>
          </a:xfrm>
          <a:custGeom>
            <a:avLst/>
            <a:gdLst>
              <a:gd name="connsiteX0" fmla="*/ 0 w 2292439"/>
              <a:gd name="connsiteY0" fmla="*/ 12540 h 682241"/>
              <a:gd name="connsiteX1" fmla="*/ 1133341 w 2292439"/>
              <a:gd name="connsiteY1" fmla="*/ 89813 h 682241"/>
              <a:gd name="connsiteX2" fmla="*/ 2292439 w 2292439"/>
              <a:gd name="connsiteY2" fmla="*/ 682241 h 682241"/>
              <a:gd name="connsiteX0" fmla="*/ 0 w 2292439"/>
              <a:gd name="connsiteY0" fmla="*/ 1253 h 670954"/>
              <a:gd name="connsiteX1" fmla="*/ 592428 w 2292439"/>
              <a:gd name="connsiteY1" fmla="*/ 258830 h 670954"/>
              <a:gd name="connsiteX2" fmla="*/ 2292439 w 2292439"/>
              <a:gd name="connsiteY2" fmla="*/ 670954 h 670954"/>
              <a:gd name="connsiteX0" fmla="*/ 0 w 2369712"/>
              <a:gd name="connsiteY0" fmla="*/ 873 h 747847"/>
              <a:gd name="connsiteX1" fmla="*/ 669701 w 2369712"/>
              <a:gd name="connsiteY1" fmla="*/ 335723 h 747847"/>
              <a:gd name="connsiteX2" fmla="*/ 2369712 w 2369712"/>
              <a:gd name="connsiteY2" fmla="*/ 747847 h 747847"/>
              <a:gd name="connsiteX0" fmla="*/ 0 w 2369712"/>
              <a:gd name="connsiteY0" fmla="*/ 0 h 746974"/>
              <a:gd name="connsiteX1" fmla="*/ 669701 w 2369712"/>
              <a:gd name="connsiteY1" fmla="*/ 334850 h 746974"/>
              <a:gd name="connsiteX2" fmla="*/ 2369712 w 2369712"/>
              <a:gd name="connsiteY2" fmla="*/ 746974 h 746974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395470"/>
              <a:gd name="connsiteY0" fmla="*/ 0 h 1171976"/>
              <a:gd name="connsiteX1" fmla="*/ 772732 w 2395470"/>
              <a:gd name="connsiteY1" fmla="*/ 579548 h 1171976"/>
              <a:gd name="connsiteX2" fmla="*/ 2395470 w 2395470"/>
              <a:gd name="connsiteY2" fmla="*/ 1171976 h 1171976"/>
              <a:gd name="connsiteX0" fmla="*/ 0 w 2421228"/>
              <a:gd name="connsiteY0" fmla="*/ 0 h 1094703"/>
              <a:gd name="connsiteX1" fmla="*/ 772732 w 2421228"/>
              <a:gd name="connsiteY1" fmla="*/ 579548 h 1094703"/>
              <a:gd name="connsiteX2" fmla="*/ 2421228 w 2421228"/>
              <a:gd name="connsiteY2" fmla="*/ 1094703 h 1094703"/>
              <a:gd name="connsiteX0" fmla="*/ 0 w 2421228"/>
              <a:gd name="connsiteY0" fmla="*/ 0 h 1094703"/>
              <a:gd name="connsiteX1" fmla="*/ 746974 w 2421228"/>
              <a:gd name="connsiteY1" fmla="*/ 476517 h 1094703"/>
              <a:gd name="connsiteX2" fmla="*/ 2421228 w 2421228"/>
              <a:gd name="connsiteY2" fmla="*/ 1094703 h 1094703"/>
              <a:gd name="connsiteX0" fmla="*/ 0 w 2408349"/>
              <a:gd name="connsiteY0" fmla="*/ 0 h 1159097"/>
              <a:gd name="connsiteX1" fmla="*/ 734095 w 2408349"/>
              <a:gd name="connsiteY1" fmla="*/ 540911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44443"/>
              <a:gd name="connsiteY0" fmla="*/ 0 h 1267381"/>
              <a:gd name="connsiteX1" fmla="*/ 721216 w 2444443"/>
              <a:gd name="connsiteY1" fmla="*/ 489395 h 1267381"/>
              <a:gd name="connsiteX2" fmla="*/ 2444443 w 2444443"/>
              <a:gd name="connsiteY2" fmla="*/ 1267381 h 1267381"/>
              <a:gd name="connsiteX0" fmla="*/ 0 w 2444443"/>
              <a:gd name="connsiteY0" fmla="*/ 0 h 1267381"/>
              <a:gd name="connsiteX1" fmla="*/ 721216 w 2444443"/>
              <a:gd name="connsiteY1" fmla="*/ 489395 h 1267381"/>
              <a:gd name="connsiteX2" fmla="*/ 2444443 w 2444443"/>
              <a:gd name="connsiteY2" fmla="*/ 1267381 h 126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4443" h="1267381">
                <a:moveTo>
                  <a:pt x="0" y="0"/>
                </a:moveTo>
                <a:cubicBezTo>
                  <a:pt x="195330" y="227527"/>
                  <a:pt x="339143" y="377778"/>
                  <a:pt x="721216" y="489395"/>
                </a:cubicBezTo>
                <a:cubicBezTo>
                  <a:pt x="1103289" y="601012"/>
                  <a:pt x="1964083" y="978849"/>
                  <a:pt x="2444443" y="1267381"/>
                </a:cubicBezTo>
              </a:path>
            </a:pathLst>
          </a:custGeom>
          <a:ln w="34925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589698" y="1372358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C3300"/>
                </a:solidFill>
              </a:rPr>
              <a:t>high</a:t>
            </a:r>
            <a:endParaRPr lang="ja-JP" altLang="en-US" sz="2400" dirty="0">
              <a:solidFill>
                <a:srgbClr val="CC33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924332" y="3067060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C3300"/>
                </a:solidFill>
              </a:rPr>
              <a:t>low</a:t>
            </a:r>
            <a:endParaRPr lang="ja-JP" altLang="en-US" sz="2400" dirty="0">
              <a:solidFill>
                <a:srgbClr val="CC33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 rot="1279305">
            <a:off x="2425476" y="2161042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beam energy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27" name="下矢印 26"/>
          <p:cNvSpPr/>
          <p:nvPr/>
        </p:nvSpPr>
        <p:spPr>
          <a:xfrm rot="209270">
            <a:off x="1378803" y="2298190"/>
            <a:ext cx="454100" cy="1292415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8" name="下矢印 27"/>
          <p:cNvSpPr/>
          <p:nvPr/>
        </p:nvSpPr>
        <p:spPr>
          <a:xfrm rot="156018">
            <a:off x="1253328" y="1869066"/>
            <a:ext cx="454100" cy="1685735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4662984" y="260648"/>
            <a:ext cx="4277086" cy="3960440"/>
            <a:chOff x="4662984" y="260648"/>
            <a:chExt cx="4277086" cy="3960440"/>
          </a:xfrm>
        </p:grpSpPr>
        <p:pic>
          <p:nvPicPr>
            <p:cNvPr id="29" name="Picture 19" descr="tch_mub_strange_gce_w_sabita_la_pim_linear.gif"/>
            <p:cNvPicPr>
              <a:picLocks noChangeAspect="1"/>
            </p:cNvPicPr>
            <p:nvPr/>
          </p:nvPicPr>
          <p:blipFill>
            <a:blip r:embed="rId2"/>
            <a:srcRect l="1420" t="8372" r="8521" b="1674"/>
            <a:stretch>
              <a:fillRect/>
            </a:stretch>
          </p:blipFill>
          <p:spPr>
            <a:xfrm>
              <a:off x="4662984" y="597813"/>
              <a:ext cx="4277086" cy="3623275"/>
            </a:xfrm>
            <a:prstGeom prst="rect">
              <a:avLst/>
            </a:prstGeom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7380312" y="260648"/>
              <a:ext cx="14929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70C0"/>
                  </a:solidFill>
                </a:rPr>
                <a:t>STAR 2012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07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451586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Q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&gt; @ LHC  </a:t>
            </a:r>
            <a:endParaRPr kumimoji="1" lang="ja-JP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3"/>
          <a:stretch/>
        </p:blipFill>
        <p:spPr bwMode="auto">
          <a:xfrm>
            <a:off x="1564104" y="2492896"/>
            <a:ext cx="5277072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 rot="222982">
            <a:off x="3610603" y="4799737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324816" y="463651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082896" y="4497884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2869464" y="4335930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2638644" y="412780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270013" y="356443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077376" y="319834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1765318" y="2768518"/>
            <a:ext cx="198022" cy="3699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 rot="19106447">
            <a:off x="2186371" y="3595460"/>
            <a:ext cx="265061" cy="166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2496724" y="3889239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414623" y="3861048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180003" y="3284984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rot="20304034">
            <a:off x="1967854" y="3017530"/>
            <a:ext cx="396044" cy="5130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1668632" y="2821439"/>
            <a:ext cx="1296144" cy="2983825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1848652" y="2863883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3792868" y="3029335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 rot="16200000" flipH="1">
            <a:off x="1964583" y="4636515"/>
            <a:ext cx="640153" cy="45562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15839" y="980728"/>
            <a:ext cx="60436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400" dirty="0" smtClean="0"/>
              <a:t>boost invariant system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/>
              <a:t>small fluctuations of CC at </a:t>
            </a:r>
            <a:r>
              <a:rPr lang="en-US" altLang="ja-JP" sz="2400" dirty="0" err="1" smtClean="0"/>
              <a:t>hadronization</a:t>
            </a:r>
            <a:endParaRPr kumimoji="1" lang="en-US" altLang="ja-JP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/>
              <a:t>short correlation in </a:t>
            </a:r>
            <a:r>
              <a:rPr lang="en-US" altLang="ja-JP" sz="2400" dirty="0" err="1" smtClean="0"/>
              <a:t>hadronic</a:t>
            </a:r>
            <a:r>
              <a:rPr lang="en-US" altLang="ja-JP" sz="2400" dirty="0" smtClean="0"/>
              <a:t> stage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1340768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Assumptions</a:t>
            </a:r>
            <a:endParaRPr kumimoji="1" lang="ja-JP" altLang="en-US" sz="2400" dirty="0"/>
          </a:p>
        </p:txBody>
      </p:sp>
      <p:sp>
        <p:nvSpPr>
          <p:cNvPr id="7" name="左中かっこ 6"/>
          <p:cNvSpPr/>
          <p:nvPr/>
        </p:nvSpPr>
        <p:spPr>
          <a:xfrm>
            <a:off x="2267744" y="1052736"/>
            <a:ext cx="295951" cy="112832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95936" y="2492896"/>
            <a:ext cx="4548536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4000" dirty="0" smtClean="0"/>
              <a:t>4</a:t>
            </a:r>
            <a:r>
              <a:rPr kumimoji="1" lang="en-US" altLang="ja-JP" sz="4000" baseline="30000" dirty="0" smtClean="0"/>
              <a:t>th</a:t>
            </a:r>
            <a:r>
              <a:rPr lang="en-US" altLang="ja-JP" sz="4000" dirty="0" smtClean="0"/>
              <a:t>-order </a:t>
            </a:r>
            <a:r>
              <a:rPr lang="en-US" altLang="ja-JP" sz="4000" dirty="0" err="1" smtClean="0"/>
              <a:t>cumulant</a:t>
            </a:r>
            <a:r>
              <a:rPr lang="en-US" altLang="ja-JP" sz="4000" dirty="0" smtClean="0"/>
              <a:t> will be</a:t>
            </a:r>
            <a:r>
              <a:rPr kumimoji="1" lang="en-US" altLang="ja-JP" sz="4000" dirty="0" smtClean="0"/>
              <a:t> </a:t>
            </a:r>
            <a:r>
              <a:rPr lang="en-US" altLang="ja-JP" sz="4000" dirty="0" smtClean="0"/>
              <a:t>suppressed </a:t>
            </a:r>
            <a:r>
              <a:rPr kumimoji="1" lang="en-US" altLang="ja-JP" sz="4000" dirty="0" smtClean="0"/>
              <a:t>at LHC energy!</a:t>
            </a:r>
            <a:endParaRPr kumimoji="1" lang="ja-JP" altLang="en-US" sz="4000" dirty="0"/>
          </a:p>
        </p:txBody>
      </p:sp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2395" y="3683105"/>
            <a:ext cx="1574124" cy="9218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テキスト ボックス 8"/>
          <p:cNvSpPr txBox="1"/>
          <p:nvPr/>
        </p:nvSpPr>
        <p:spPr>
          <a:xfrm>
            <a:off x="1263484" y="2420888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971600" y="5127575"/>
            <a:ext cx="61266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0.5</a:t>
            </a:r>
            <a:endParaRPr kumimoji="1" lang="ja-JP" altLang="en-US" sz="24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343944" y="4653136"/>
            <a:ext cx="4548536" cy="13849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Symbol" pitchFamily="18" charset="2"/>
              </a:rPr>
              <a:t>Dh</a:t>
            </a:r>
            <a:r>
              <a:rPr kumimoji="1" lang="en-US" altLang="ja-JP" sz="2800" dirty="0" smtClean="0"/>
              <a:t> dependences encode various information on the dynamics of HIC!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5237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251520" y="5661248"/>
            <a:ext cx="8680615" cy="9361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695790" cy="584775"/>
          </a:xfrm>
        </p:spPr>
        <p:txBody>
          <a:bodyPr/>
          <a:lstStyle/>
          <a:p>
            <a:r>
              <a:rPr kumimoji="1" lang="en-US" altLang="ja-JP" dirty="0" smtClean="0"/>
              <a:t> Global Charge Conservation  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4193182" cy="277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51520" y="908720"/>
            <a:ext cx="6141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HIC</a:t>
            </a:r>
            <a:r>
              <a:rPr lang="ja-JP" altLang="en-US" sz="2400" dirty="0" smtClean="0"/>
              <a:t>で作られた</a:t>
            </a:r>
            <a:r>
              <a:rPr lang="en-US" altLang="ja-JP" sz="2400" dirty="0" smtClean="0"/>
              <a:t>QGP</a:t>
            </a:r>
            <a:r>
              <a:rPr lang="ja-JP" altLang="en-US" sz="2400" dirty="0" smtClean="0"/>
              <a:t>は有限系</a:t>
            </a:r>
            <a:endParaRPr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　</a:t>
            </a:r>
            <a:r>
              <a:rPr kumimoji="1" lang="ja-JP" altLang="en-US" sz="2400" dirty="0" smtClean="0"/>
              <a:t>有限長さ</a:t>
            </a:r>
            <a:r>
              <a:rPr kumimoji="1" lang="en-US" altLang="ja-JP" sz="2400" dirty="0" smtClean="0"/>
              <a:t>L</a:t>
            </a:r>
            <a:r>
              <a:rPr kumimoji="1" lang="ja-JP" altLang="en-US" sz="2400" dirty="0" smtClean="0"/>
              <a:t>の系でゆらぎの時間発展を解く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041639" y="188640"/>
            <a:ext cx="3066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chemeClr val="accent1">
                    <a:lumMod val="50000"/>
                  </a:schemeClr>
                </a:solidFill>
              </a:rPr>
              <a:t>坂井田、</a:t>
            </a:r>
            <a:r>
              <a:rPr lang="en-US" altLang="ja-JP" sz="2400" dirty="0" smtClean="0">
                <a:solidFill>
                  <a:schemeClr val="accent1">
                    <a:lumMod val="50000"/>
                  </a:schemeClr>
                </a:solidFill>
              </a:rPr>
              <a:t>26</a:t>
            </a:r>
            <a:r>
              <a:rPr lang="ja-JP" altLang="en-US" sz="2400" dirty="0" smtClean="0">
                <a:solidFill>
                  <a:schemeClr val="accent1">
                    <a:lumMod val="50000"/>
                  </a:schemeClr>
                </a:solidFill>
              </a:rPr>
              <a:t>日ポスター</a:t>
            </a:r>
            <a:endParaRPr kumimoji="1" lang="ja-JP" alt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Delta\eta / 2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13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157192"/>
            <a:ext cx="1381774" cy="36004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\rangle(\eta)}{\langle N \rangle (0)}&#10;\end{align*}&lt;/body&gt;&#10;  &lt;fcolor&gt;FF000000&lt;/fcolor&gt;&#10;  &lt;bcolor&gt;FFFFFFFF&lt;/bcolor&gt;&#10;  &lt;transparent&gt;True&lt;/transparent&gt;&#10;  &lt;resolution&gt;1800&lt;/resolution&gt;&#10;  &lt;imageh&gt;608&lt;/imageh&gt;&#10;  &lt;imagew&gt;980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9448" y="3377921"/>
            <a:ext cx="1248464" cy="774557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10&#10;\end{align*}&lt;/body&gt;&#10;  &lt;fcolor&gt;FF000000&lt;/fcolor&gt;&#10;  &lt;bcolor&gt;FFFFFFFF&lt;/bcolor&gt;&#10;  &lt;transparent&gt;True&lt;/transparent&gt;&#10;  &lt;resolution&gt;1800&lt;/resolution&gt;&#10;  &lt;imageh&gt;172&lt;/imageh&gt;&#10;  &lt;imagew&gt;218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581128"/>
            <a:ext cx="244880" cy="193208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5&#10;\end{align*}&lt;/body&gt;&#10;  &lt;fcolor&gt;FF000000&lt;/fcolor&gt;&#10;  &lt;bcolor&gt;FFFFFFFF&lt;/bcolor&gt;&#10;  &lt;transparent&gt;True&lt;/transparent&gt;&#10;  &lt;resolution&gt;1800&lt;/resolution&gt;&#10;  &lt;imageh&gt;170&lt;/imageh&gt;&#10;  &lt;imagew&gt;10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518429"/>
            <a:ext cx="112330" cy="190961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395536" y="5733256"/>
            <a:ext cx="86244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ja-JP" altLang="en-US" sz="2400" dirty="0">
                <a:solidFill>
                  <a:schemeClr val="accent2">
                    <a:lumMod val="50000"/>
                  </a:schemeClr>
                </a:solidFill>
              </a:rPr>
              <a:t>有限体積</a:t>
            </a:r>
            <a:r>
              <a:rPr lang="ja-JP" altLang="en-US" sz="2400" dirty="0" smtClean="0">
                <a:solidFill>
                  <a:schemeClr val="accent2">
                    <a:lumMod val="50000"/>
                  </a:schemeClr>
                </a:solidFill>
              </a:rPr>
              <a:t>効果は、</a:t>
            </a:r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Dh</a:t>
            </a:r>
            <a:r>
              <a:rPr lang="ja-JP" altLang="en-US" sz="2400" dirty="0" smtClean="0">
                <a:solidFill>
                  <a:schemeClr val="accent2">
                    <a:lumMod val="50000"/>
                  </a:schemeClr>
                </a:solidFill>
              </a:rPr>
              <a:t>依存性から読み取ることができる</a:t>
            </a:r>
            <a:endParaRPr lang="en-US" altLang="ja-JP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ALICE</a:t>
            </a:r>
            <a:r>
              <a:rPr lang="ja-JP" altLang="en-US" sz="2400" dirty="0" smtClean="0">
                <a:solidFill>
                  <a:schemeClr val="accent2">
                    <a:lumMod val="50000"/>
                  </a:schemeClr>
                </a:solidFill>
              </a:rPr>
              <a:t>の結果は、</a:t>
            </a:r>
            <a:r>
              <a:rPr lang="en-US" altLang="ja-JP" sz="2400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 </a:t>
            </a:r>
            <a:r>
              <a:rPr lang="ja-JP" altLang="en-US" sz="2400" dirty="0" smtClean="0">
                <a:solidFill>
                  <a:schemeClr val="accent2">
                    <a:lumMod val="50000"/>
                  </a:schemeClr>
                </a:solidFill>
              </a:rPr>
              <a:t>有限体積効果が寄与していないことを示唆</a:t>
            </a:r>
            <a:endParaRPr kumimoji="1" lang="en-US" altLang="ja-JP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2843808" y="1772816"/>
            <a:ext cx="3246423" cy="1475861"/>
          </a:xfrm>
          <a:prstGeom prst="wedgeRoundRectCallout">
            <a:avLst>
              <a:gd name="adj1" fmla="val -64193"/>
              <a:gd name="adj2" fmla="val 3873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accent6">
                    <a:lumMod val="50000"/>
                  </a:schemeClr>
                </a:solidFill>
              </a:rPr>
              <a:t>系の長さ</a:t>
            </a:r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L </a:t>
            </a:r>
            <a:r>
              <a:rPr kumimoji="1" lang="ja-JP" altLang="en-US" sz="2400" dirty="0" smtClean="0">
                <a:solidFill>
                  <a:schemeClr val="accent6">
                    <a:lumMod val="50000"/>
                  </a:schemeClr>
                </a:solidFill>
              </a:rPr>
              <a:t>が大きいと、</a:t>
            </a:r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  <a:latin typeface="Symbol" pitchFamily="18" charset="2"/>
              </a:rPr>
              <a:t>Dh</a:t>
            </a:r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&lt;&lt;L</a:t>
            </a:r>
            <a:r>
              <a:rPr kumimoji="1" lang="ja-JP" altLang="en-US" sz="2400" dirty="0" smtClean="0">
                <a:solidFill>
                  <a:schemeClr val="accent6">
                    <a:lumMod val="50000"/>
                  </a:schemeClr>
                </a:solidFill>
              </a:rPr>
              <a:t>の領域は境界の影響を受けない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>
            <a:off x="3707904" y="3548688"/>
            <a:ext cx="0" cy="96043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2" name="右矢印 21"/>
          <p:cNvSpPr/>
          <p:nvPr/>
        </p:nvSpPr>
        <p:spPr>
          <a:xfrm flipH="1">
            <a:off x="3203848" y="3692704"/>
            <a:ext cx="504056" cy="40809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/>
          <p:cNvCxnSpPr/>
          <p:nvPr/>
        </p:nvCxnSpPr>
        <p:spPr>
          <a:xfrm>
            <a:off x="2267744" y="2828608"/>
            <a:ext cx="0" cy="96043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右矢印 24"/>
          <p:cNvSpPr/>
          <p:nvPr/>
        </p:nvSpPr>
        <p:spPr>
          <a:xfrm flipH="1">
            <a:off x="1763688" y="2972624"/>
            <a:ext cx="504056" cy="40809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右矢印 22"/>
          <p:cNvSpPr/>
          <p:nvPr/>
        </p:nvSpPr>
        <p:spPr>
          <a:xfrm>
            <a:off x="467544" y="1348282"/>
            <a:ext cx="432048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\frac{L}{2\sqrt{D\tau}}=\infty&#10;\end{align*}&lt;/body&gt;&#10;  &lt;fcolor&gt;FF000000&lt;/fcolor&gt;&#10;  &lt;bcolor&gt;FFFFFFFF&lt;/bcolor&gt;&#10;  &lt;transparent&gt;True&lt;/transparent&gt;&#10;  &lt;resolution&gt;1800&lt;/resolution&gt;&#10;  &lt;imageh&gt;570&lt;/imageh&gt;&#10;  &lt;imagew&gt;1280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946" y="3652815"/>
            <a:ext cx="1437828" cy="64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8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251520" y="5661248"/>
            <a:ext cx="8680615" cy="9361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695790" cy="584775"/>
          </a:xfrm>
        </p:spPr>
        <p:txBody>
          <a:bodyPr/>
          <a:lstStyle/>
          <a:p>
            <a:r>
              <a:rPr kumimoji="1" lang="en-US" altLang="ja-JP" dirty="0" smtClean="0"/>
              <a:t> Global Charge Conservation  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4193182" cy="277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51520" y="908720"/>
            <a:ext cx="6141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HIC</a:t>
            </a:r>
            <a:r>
              <a:rPr lang="ja-JP" altLang="en-US" sz="2400" dirty="0" smtClean="0"/>
              <a:t>で作られた</a:t>
            </a:r>
            <a:r>
              <a:rPr lang="en-US" altLang="ja-JP" sz="2400" dirty="0" smtClean="0"/>
              <a:t>QGP</a:t>
            </a:r>
            <a:r>
              <a:rPr lang="ja-JP" altLang="en-US" sz="2400" dirty="0" smtClean="0"/>
              <a:t>は有限系</a:t>
            </a:r>
            <a:endParaRPr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　</a:t>
            </a:r>
            <a:r>
              <a:rPr kumimoji="1" lang="ja-JP" altLang="en-US" sz="2400" dirty="0" smtClean="0"/>
              <a:t>有限長さ</a:t>
            </a:r>
            <a:r>
              <a:rPr kumimoji="1" lang="en-US" altLang="ja-JP" sz="2400" dirty="0" smtClean="0"/>
              <a:t>L</a:t>
            </a:r>
            <a:r>
              <a:rPr kumimoji="1" lang="ja-JP" altLang="en-US" sz="2400" dirty="0" smtClean="0"/>
              <a:t>の系でゆらぎの時間発展を解く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041639" y="188640"/>
            <a:ext cx="3066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chemeClr val="accent1">
                    <a:lumMod val="50000"/>
                  </a:schemeClr>
                </a:solidFill>
              </a:rPr>
              <a:t>坂井田、</a:t>
            </a:r>
            <a:r>
              <a:rPr lang="en-US" altLang="ja-JP" sz="2400" dirty="0" smtClean="0">
                <a:solidFill>
                  <a:schemeClr val="accent1">
                    <a:lumMod val="50000"/>
                  </a:schemeClr>
                </a:solidFill>
              </a:rPr>
              <a:t>26</a:t>
            </a:r>
            <a:r>
              <a:rPr lang="ja-JP" altLang="en-US" sz="2400" dirty="0" smtClean="0">
                <a:solidFill>
                  <a:schemeClr val="accent1">
                    <a:lumMod val="50000"/>
                  </a:schemeClr>
                </a:solidFill>
              </a:rPr>
              <a:t>日ポスター</a:t>
            </a:r>
            <a:endParaRPr kumimoji="1" lang="ja-JP" alt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Delta\eta / 2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13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157192"/>
            <a:ext cx="1381774" cy="36004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\rangle(\eta)}{\langle N \rangle (0)}&#10;\end{align*}&lt;/body&gt;&#10;  &lt;fcolor&gt;FF000000&lt;/fcolor&gt;&#10;  &lt;bcolor&gt;FFFFFFFF&lt;/bcolor&gt;&#10;  &lt;transparent&gt;True&lt;/transparent&gt;&#10;  &lt;resolution&gt;1800&lt;/resolution&gt;&#10;  &lt;imageh&gt;608&lt;/imageh&gt;&#10;  &lt;imagew&gt;980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9448" y="3377921"/>
            <a:ext cx="1248464" cy="774557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10&#10;\end{align*}&lt;/body&gt;&#10;  &lt;fcolor&gt;FF000000&lt;/fcolor&gt;&#10;  &lt;bcolor&gt;FFFFFFFF&lt;/bcolor&gt;&#10;  &lt;transparent&gt;True&lt;/transparent&gt;&#10;  &lt;resolution&gt;1800&lt;/resolution&gt;&#10;  &lt;imageh&gt;172&lt;/imageh&gt;&#10;  &lt;imagew&gt;218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581128"/>
            <a:ext cx="244880" cy="193208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5&#10;\end{align*}&lt;/body&gt;&#10;  &lt;fcolor&gt;FF000000&lt;/fcolor&gt;&#10;  &lt;bcolor&gt;FFFFFFFF&lt;/bcolor&gt;&#10;  &lt;transparent&gt;True&lt;/transparent&gt;&#10;  &lt;resolution&gt;1800&lt;/resolution&gt;&#10;  &lt;imageh&gt;170&lt;/imageh&gt;&#10;  &lt;imagew&gt;10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518429"/>
            <a:ext cx="112330" cy="190961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395536" y="5733256"/>
            <a:ext cx="86244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ja-JP" altLang="en-US" sz="2400" dirty="0">
                <a:solidFill>
                  <a:schemeClr val="accent2">
                    <a:lumMod val="50000"/>
                  </a:schemeClr>
                </a:solidFill>
              </a:rPr>
              <a:t>有限体積</a:t>
            </a:r>
            <a:r>
              <a:rPr lang="ja-JP" altLang="en-US" sz="2400" dirty="0" smtClean="0">
                <a:solidFill>
                  <a:schemeClr val="accent2">
                    <a:lumMod val="50000"/>
                  </a:schemeClr>
                </a:solidFill>
              </a:rPr>
              <a:t>効果は、</a:t>
            </a:r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Dh</a:t>
            </a:r>
            <a:r>
              <a:rPr lang="ja-JP" altLang="en-US" sz="2400" dirty="0" smtClean="0">
                <a:solidFill>
                  <a:schemeClr val="accent2">
                    <a:lumMod val="50000"/>
                  </a:schemeClr>
                </a:solidFill>
              </a:rPr>
              <a:t>依存性から読み取ることができる</a:t>
            </a:r>
            <a:endParaRPr lang="en-US" altLang="ja-JP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ALICE</a:t>
            </a:r>
            <a:r>
              <a:rPr lang="ja-JP" altLang="en-US" sz="2400" dirty="0" smtClean="0">
                <a:solidFill>
                  <a:schemeClr val="accent2">
                    <a:lumMod val="50000"/>
                  </a:schemeClr>
                </a:solidFill>
              </a:rPr>
              <a:t>の結果は、</a:t>
            </a:r>
            <a:r>
              <a:rPr lang="en-US" altLang="ja-JP" sz="2400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 </a:t>
            </a:r>
            <a:r>
              <a:rPr lang="ja-JP" altLang="en-US" sz="2400" dirty="0" smtClean="0">
                <a:solidFill>
                  <a:schemeClr val="accent2">
                    <a:lumMod val="50000"/>
                  </a:schemeClr>
                </a:solidFill>
              </a:rPr>
              <a:t>有限体積効果が寄与していないことを示唆</a:t>
            </a:r>
            <a:endParaRPr kumimoji="1" lang="en-US" altLang="ja-JP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2843808" y="1772816"/>
            <a:ext cx="3246423" cy="1475861"/>
          </a:xfrm>
          <a:prstGeom prst="wedgeRoundRectCallout">
            <a:avLst>
              <a:gd name="adj1" fmla="val -64193"/>
              <a:gd name="adj2" fmla="val 3873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accent6">
                    <a:lumMod val="50000"/>
                  </a:schemeClr>
                </a:solidFill>
              </a:rPr>
              <a:t>系の長さ</a:t>
            </a:r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L </a:t>
            </a:r>
            <a:r>
              <a:rPr kumimoji="1" lang="ja-JP" altLang="en-US" sz="2400" dirty="0" smtClean="0">
                <a:solidFill>
                  <a:schemeClr val="accent6">
                    <a:lumMod val="50000"/>
                  </a:schemeClr>
                </a:solidFill>
              </a:rPr>
              <a:t>が大きいと、</a:t>
            </a:r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  <a:latin typeface="Symbol" pitchFamily="18" charset="2"/>
              </a:rPr>
              <a:t>Dh</a:t>
            </a:r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&lt;&lt;L</a:t>
            </a:r>
            <a:r>
              <a:rPr kumimoji="1" lang="ja-JP" altLang="en-US" sz="2400" dirty="0" smtClean="0">
                <a:solidFill>
                  <a:schemeClr val="accent6">
                    <a:lumMod val="50000"/>
                  </a:schemeClr>
                </a:solidFill>
              </a:rPr>
              <a:t>の領域は境界の影響を受けない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>
            <a:off x="3707904" y="3548688"/>
            <a:ext cx="0" cy="96043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2" name="右矢印 21"/>
          <p:cNvSpPr/>
          <p:nvPr/>
        </p:nvSpPr>
        <p:spPr>
          <a:xfrm flipH="1">
            <a:off x="3203848" y="3692704"/>
            <a:ext cx="504056" cy="40809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/>
          <p:cNvCxnSpPr/>
          <p:nvPr/>
        </p:nvCxnSpPr>
        <p:spPr>
          <a:xfrm>
            <a:off x="2267744" y="2828608"/>
            <a:ext cx="0" cy="96043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右矢印 24"/>
          <p:cNvSpPr/>
          <p:nvPr/>
        </p:nvSpPr>
        <p:spPr>
          <a:xfrm flipH="1">
            <a:off x="1763688" y="2972624"/>
            <a:ext cx="504056" cy="40809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右矢印 22"/>
          <p:cNvSpPr/>
          <p:nvPr/>
        </p:nvSpPr>
        <p:spPr>
          <a:xfrm>
            <a:off x="467544" y="1348282"/>
            <a:ext cx="432048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74" y="2600464"/>
            <a:ext cx="3726000" cy="303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\frac{L}{2\sqrt{D\tau}}=\infty&#10;\end{align*}&lt;/body&gt;&#10;  &lt;fcolor&gt;FF000000&lt;/fcolor&gt;&#10;  &lt;bcolor&gt;FFFFFFFF&lt;/bcolor&gt;&#10;  &lt;transparent&gt;True&lt;/transparent&gt;&#10;  &lt;resolution&gt;1800&lt;/resolution&gt;&#10;  &lt;imageh&gt;570&lt;/imageh&gt;&#10;  &lt;imagew&gt;1280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946" y="3652815"/>
            <a:ext cx="1437828" cy="64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6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3995936" y="3140968"/>
            <a:ext cx="4788532" cy="17281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323528" y="908720"/>
            <a:ext cx="7920880" cy="15121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279791" cy="584775"/>
          </a:xfrm>
        </p:spPr>
        <p:txBody>
          <a:bodyPr/>
          <a:lstStyle/>
          <a:p>
            <a:r>
              <a:rPr kumimoji="1" lang="en-US" altLang="ja-JP" dirty="0" smtClean="0"/>
              <a:t> Summary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1052736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Plenty of physics in </a:t>
            </a:r>
            <a:r>
              <a:rPr kumimoji="1" lang="en-US" altLang="ja-JP" sz="2400" dirty="0" smtClean="0">
                <a:latin typeface="Symbol" pitchFamily="18" charset="2"/>
              </a:rPr>
              <a:t>D</a:t>
            </a:r>
            <a:r>
              <a:rPr kumimoji="1" lang="en-US" altLang="ja-JP" sz="2400" i="1" dirty="0" smtClean="0">
                <a:latin typeface="Symbol" pitchFamily="18" charset="2"/>
              </a:rPr>
              <a:t>h</a:t>
            </a:r>
            <a:r>
              <a:rPr lang="ja-JP" altLang="en-US" sz="2400" dirty="0" smtClean="0"/>
              <a:t> </a:t>
            </a:r>
            <a:r>
              <a:rPr kumimoji="1" lang="en-US" altLang="ja-JP" sz="2400" dirty="0" smtClean="0"/>
              <a:t>dependences of</a:t>
            </a:r>
          </a:p>
          <a:p>
            <a:r>
              <a:rPr lang="en-US" altLang="ja-JP" sz="2400" dirty="0" smtClean="0"/>
              <a:t>various </a:t>
            </a:r>
            <a:r>
              <a:rPr lang="en-US" altLang="ja-JP" sz="2400" dirty="0" err="1" smtClean="0"/>
              <a:t>cumulants</a:t>
            </a:r>
            <a:endParaRPr kumimoji="1" lang="en-US" altLang="ja-JP" sz="24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03947" y="3227492"/>
            <a:ext cx="44726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2"/>
              </a:buClr>
            </a:pPr>
            <a:r>
              <a:rPr kumimoji="1" lang="en-US" altLang="ja-JP" sz="2400" b="1" dirty="0" smtClean="0">
                <a:solidFill>
                  <a:schemeClr val="tx2"/>
                </a:solidFill>
              </a:rPr>
              <a:t>Diagnosing dynamics of HIC 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history of hot medium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mechanism of </a:t>
            </a:r>
            <a:r>
              <a:rPr lang="en-US" altLang="ja-JP" sz="2400" dirty="0" err="1" smtClean="0"/>
              <a:t>hadronization</a:t>
            </a:r>
            <a:endParaRPr kumimoji="1" lang="en-US" altLang="ja-JP" sz="2400" dirty="0" smtClean="0"/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diffusion constant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&#10;\langle N_Q^2 \rangle_c ,~&#10;\langle N_B^2 \rangle_c ,~&#10;\langle N_Q^4 \rangle_c ,~&#10;\langle N_B^4 \rangle_c ,~&#10;\\ &amp;amp;&#10;\langle N_{ch}^2 \rangle_c,&#10;\cdots&#10;\end{align*}&lt;/body&gt;&#10;  &lt;fcolor&gt;FF000000&lt;/fcolor&gt;&#10;  &lt;bcolor&gt;FFFFFFFF&lt;/bcolor&gt;&#10;  &lt;transparent&gt;True&lt;/transparent&gt;&#10;  &lt;resolution&gt;1800&lt;/resolution&gt;&#10;  &lt;imageh&gt;732&lt;/imageh&gt;&#10;  &lt;imagew&gt;3265&lt;/imagew&gt;&#10;  &lt;scale&gt;50&lt;/scale&gt;&#10;  &lt;cursor&gt;13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717" y="1196752"/>
            <a:ext cx="4274675" cy="958368"/>
          </a:xfrm>
          <a:prstGeom prst="rect">
            <a:avLst/>
          </a:prstGeom>
        </p:spPr>
      </p:pic>
      <p:sp>
        <p:nvSpPr>
          <p:cNvPr id="15" name="下矢印 14"/>
          <p:cNvSpPr/>
          <p:nvPr/>
        </p:nvSpPr>
        <p:spPr>
          <a:xfrm>
            <a:off x="1475656" y="2420888"/>
            <a:ext cx="64807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>
            <a:off x="5076056" y="2420888"/>
            <a:ext cx="100811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251520" y="3356992"/>
            <a:ext cx="2952328" cy="14401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3528" y="3462099"/>
            <a:ext cx="27542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Physical meanings</a:t>
            </a:r>
          </a:p>
          <a:p>
            <a:r>
              <a:rPr kumimoji="1" lang="en-US" altLang="ja-JP" sz="2400" dirty="0" smtClean="0"/>
              <a:t>of fluctuation obs.</a:t>
            </a:r>
          </a:p>
          <a:p>
            <a:r>
              <a:rPr lang="en-US" altLang="ja-JP" sz="2400" dirty="0" smtClean="0"/>
              <a:t>in experiments.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036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角丸四角形 16"/>
          <p:cNvSpPr/>
          <p:nvPr/>
        </p:nvSpPr>
        <p:spPr>
          <a:xfrm>
            <a:off x="1115616" y="5733256"/>
            <a:ext cx="5832648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3995936" y="3140968"/>
            <a:ext cx="4788532" cy="17281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323528" y="908720"/>
            <a:ext cx="7920880" cy="15121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279791" cy="584775"/>
          </a:xfrm>
        </p:spPr>
        <p:txBody>
          <a:bodyPr/>
          <a:lstStyle/>
          <a:p>
            <a:r>
              <a:rPr kumimoji="1" lang="en-US" altLang="ja-JP" dirty="0" smtClean="0"/>
              <a:t> Summary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1052736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Plenty of physics in </a:t>
            </a:r>
            <a:r>
              <a:rPr kumimoji="1" lang="en-US" altLang="ja-JP" sz="2400" dirty="0" smtClean="0">
                <a:latin typeface="Symbol" pitchFamily="18" charset="2"/>
              </a:rPr>
              <a:t>D</a:t>
            </a:r>
            <a:r>
              <a:rPr kumimoji="1" lang="en-US" altLang="ja-JP" sz="2400" i="1" dirty="0" smtClean="0">
                <a:latin typeface="Symbol" pitchFamily="18" charset="2"/>
              </a:rPr>
              <a:t>h</a:t>
            </a:r>
            <a:r>
              <a:rPr lang="ja-JP" altLang="en-US" sz="2400" dirty="0" smtClean="0"/>
              <a:t> </a:t>
            </a:r>
            <a:r>
              <a:rPr kumimoji="1" lang="en-US" altLang="ja-JP" sz="2400" dirty="0" smtClean="0"/>
              <a:t>dependences of</a:t>
            </a:r>
          </a:p>
          <a:p>
            <a:r>
              <a:rPr lang="en-US" altLang="ja-JP" sz="2400" dirty="0" smtClean="0"/>
              <a:t>various </a:t>
            </a:r>
            <a:r>
              <a:rPr lang="en-US" altLang="ja-JP" sz="2400" dirty="0" err="1" smtClean="0"/>
              <a:t>cumulants</a:t>
            </a:r>
            <a:endParaRPr kumimoji="1" lang="en-US" altLang="ja-JP" sz="24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03947" y="3227492"/>
            <a:ext cx="44726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2"/>
              </a:buClr>
            </a:pPr>
            <a:r>
              <a:rPr kumimoji="1" lang="en-US" altLang="ja-JP" sz="2400" b="1" dirty="0" smtClean="0">
                <a:solidFill>
                  <a:schemeClr val="tx2"/>
                </a:solidFill>
              </a:rPr>
              <a:t>Diagnosing dynamics of HIC 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history of hot medium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mechanism of </a:t>
            </a:r>
            <a:r>
              <a:rPr lang="en-US" altLang="ja-JP" sz="2400" dirty="0" err="1" smtClean="0"/>
              <a:t>hadronization</a:t>
            </a:r>
            <a:endParaRPr kumimoji="1" lang="en-US" altLang="ja-JP" sz="2400" dirty="0" smtClean="0"/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diffusion constant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43364" y="5842492"/>
            <a:ext cx="5577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Search of QCD Phase Structure</a:t>
            </a:r>
            <a:endParaRPr kumimoji="1" lang="ja-JP" altLang="en-US" sz="2800" b="1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&#10;\langle N_Q^2 \rangle_c ,~&#10;\langle N_B^2 \rangle_c ,~&#10;\langle N_Q^4 \rangle_c ,~&#10;\langle N_B^4 \rangle_c ,~&#10;\\ &amp;amp;&#10;\langle N_{ch}^2 \rangle_c,&#10;\cdots&#10;\end{align*}&lt;/body&gt;&#10;  &lt;fcolor&gt;FF000000&lt;/fcolor&gt;&#10;  &lt;bcolor&gt;FFFFFFFF&lt;/bcolor&gt;&#10;  &lt;transparent&gt;True&lt;/transparent&gt;&#10;  &lt;resolution&gt;1800&lt;/resolution&gt;&#10;  &lt;imageh&gt;732&lt;/imageh&gt;&#10;  &lt;imagew&gt;3265&lt;/imagew&gt;&#10;  &lt;scale&gt;50&lt;/scale&gt;&#10;  &lt;cursor&gt;13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717" y="1196752"/>
            <a:ext cx="4274675" cy="958368"/>
          </a:xfrm>
          <a:prstGeom prst="rect">
            <a:avLst/>
          </a:prstGeom>
        </p:spPr>
      </p:pic>
      <p:sp>
        <p:nvSpPr>
          <p:cNvPr id="15" name="下矢印 14"/>
          <p:cNvSpPr/>
          <p:nvPr/>
        </p:nvSpPr>
        <p:spPr>
          <a:xfrm>
            <a:off x="1475656" y="2420888"/>
            <a:ext cx="64807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>
            <a:off x="5076056" y="2420888"/>
            <a:ext cx="100811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>
            <a:off x="2276128" y="4869160"/>
            <a:ext cx="648072" cy="777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下矢印 18"/>
          <p:cNvSpPr/>
          <p:nvPr/>
        </p:nvSpPr>
        <p:spPr>
          <a:xfrm>
            <a:off x="4572000" y="5013176"/>
            <a:ext cx="648072" cy="6480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251520" y="3356992"/>
            <a:ext cx="2952328" cy="14401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3528" y="3462099"/>
            <a:ext cx="27542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Physical meanings</a:t>
            </a:r>
          </a:p>
          <a:p>
            <a:r>
              <a:rPr kumimoji="1" lang="en-US" altLang="ja-JP" sz="2400" dirty="0" smtClean="0"/>
              <a:t>of fluctuation obs.</a:t>
            </a:r>
          </a:p>
          <a:p>
            <a:r>
              <a:rPr lang="en-US" altLang="ja-JP" sz="2400" dirty="0" smtClean="0"/>
              <a:t>in experiments.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2757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242415" cy="584775"/>
          </a:xfrm>
        </p:spPr>
        <p:txBody>
          <a:bodyPr/>
          <a:lstStyle/>
          <a:p>
            <a:r>
              <a:rPr kumimoji="1" lang="en-US" altLang="ja-JP" dirty="0" smtClean="0"/>
              <a:t> Open Questions &amp; Future Work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19" y="1124744"/>
            <a:ext cx="84249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Why the primordial fluctuations are observed only at LHC, and not RHIC ?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Extract more information on each stage of fireballs using fluctuations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endParaRPr kumimoji="1" lang="en-US" altLang="ja-JP" sz="2400" dirty="0" smtClean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endParaRPr kumimoji="1" lang="en-US" altLang="ja-JP" sz="2400" dirty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Model refinement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39336" y="3731548"/>
            <a:ext cx="72170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Including the effects of </a:t>
            </a:r>
          </a:p>
          <a:p>
            <a:pPr>
              <a:buClr>
                <a:srgbClr val="0070C0"/>
              </a:buClr>
            </a:pPr>
            <a:r>
              <a:rPr lang="en-US" altLang="ja-JP" sz="2400" dirty="0" smtClean="0"/>
              <a:t>    nonzero correlation length / relaxation time</a:t>
            </a:r>
          </a:p>
          <a:p>
            <a:pPr>
              <a:buClr>
                <a:srgbClr val="0070C0"/>
              </a:buClr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 global charge conservation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endParaRPr lang="en-US" altLang="ja-JP" sz="2400" dirty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Non </a:t>
            </a:r>
            <a:r>
              <a:rPr lang="en-US" altLang="ja-JP" sz="2400" dirty="0" err="1" smtClean="0"/>
              <a:t>Poissonian</a:t>
            </a:r>
            <a:r>
              <a:rPr lang="en-US" altLang="ja-JP" sz="2400" dirty="0" smtClean="0"/>
              <a:t> system </a:t>
            </a:r>
            <a:r>
              <a:rPr lang="en-US" altLang="ja-JP" sz="2400" dirty="0" smtClean="0">
                <a:sym typeface="Wingdings" pitchFamily="2" charset="2"/>
              </a:rPr>
              <a:t> </a:t>
            </a:r>
            <a:r>
              <a:rPr kumimoji="1" lang="en-US" altLang="ja-JP" sz="2400" dirty="0" smtClean="0"/>
              <a:t>interaction of particles</a:t>
            </a:r>
          </a:p>
        </p:txBody>
      </p:sp>
    </p:spTree>
    <p:extLst>
      <p:ext uri="{BB962C8B-B14F-4D97-AF65-F5344CB8AC3E}">
        <p14:creationId xmlns:p14="http://schemas.microsoft.com/office/powerpoint/2010/main" val="4974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50769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itchFamily="18" charset="2"/>
              </a:rPr>
              <a:t>Dh</a:t>
            </a:r>
            <a:r>
              <a:rPr kumimoji="1" lang="en-US" altLang="ja-JP" dirty="0" smtClean="0"/>
              <a:t> Dependence at STAR  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405" y="836712"/>
            <a:ext cx="6145931" cy="479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300192" y="333127"/>
            <a:ext cx="2333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1F497D"/>
                </a:solidFill>
              </a:rPr>
              <a:t>STAR, QM2012</a:t>
            </a:r>
            <a:endParaRPr kumimoji="1" lang="ja-JP" altLang="en-US" sz="2400" dirty="0">
              <a:solidFill>
                <a:srgbClr val="1F497D"/>
              </a:solidFill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_p^4 \rangle_c }{ \langle \delta N_p^2 \rangle }&#10;\end{align*}&lt;/body&gt;&#10;  &lt;fcolor&gt;FF000000&lt;/fcolor&gt;&#10;  &lt;bcolor&gt;FFFFFFFF&lt;/bcolor&gt;&#10;  &lt;transparent&gt;True&lt;/transparent&gt;&#10;  &lt;resolution&gt;1800&lt;/resolution&gt;&#10;  &lt;imageh&gt;667&lt;/imageh&gt;&#10;  &lt;imagew&gt;755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92" y="5661248"/>
            <a:ext cx="1008397" cy="89086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007312" y="5889972"/>
            <a:ext cx="6953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decreases as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 becomes larger at RHIC energy.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_p^4 \rangle_c }{ \langle \delta N_p^2 \rangle }&#10;\end{align*}&lt;/body&gt;&#10;  &lt;fcolor&gt;FF000000&lt;/fcolor&gt;&#10;  &lt;bcolor&gt;FFFFFFFF&lt;/bcolor&gt;&#10;  &lt;transparent&gt;True&lt;/transparent&gt;&#10;  &lt;resolution&gt;1800&lt;/resolution&gt;&#10;  &lt;imageh&gt;667&lt;/imageh&gt;&#10;  &lt;imagew&gt;755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4" y="1196752"/>
            <a:ext cx="1304133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6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323528" y="4307904"/>
            <a:ext cx="7704856" cy="228075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323528" y="2204864"/>
            <a:ext cx="8280920" cy="136815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2921076" y="860809"/>
            <a:ext cx="2160240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307589" cy="584775"/>
          </a:xfrm>
        </p:spPr>
        <p:txBody>
          <a:bodyPr/>
          <a:lstStyle/>
          <a:p>
            <a:r>
              <a:rPr kumimoji="1" lang="en-US" altLang="ja-JP" dirty="0" smtClean="0"/>
              <a:t> Chemical Reaction 1  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X \rightleftharpoons A&#10;\end{align*}&lt;/body&gt;&#10;  &lt;fcolor&gt;FF000000&lt;/fcolor&gt;&#10;  &lt;bcolor&gt;FFFFFFFF&lt;/bcolor&gt;&#10;  &lt;transparent&gt;True&lt;/transparent&gt;&#10;  &lt;resolution&gt;1800&lt;/resolution&gt;&#10;  &lt;imageh&gt;190&lt;/imageh&gt;&#10;  &lt;imagew&gt;786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08" y="1156125"/>
            <a:ext cx="1563491" cy="377943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k_1&#10;\end{align*}&lt;/body&gt;&#10;  &lt;fcolor&gt;FF000000&lt;/fcolor&gt;&#10;  &lt;bcolor&gt;FFFFFFFF&lt;/bcolor&gt;&#10;  &lt;transparent&gt;True&lt;/transparent&gt;&#10;  &lt;resolution&gt;1800&lt;/resolution&gt;&#10;  &lt;imageh&gt;211&lt;/imageh&gt;&#10;  &lt;imagew&gt;198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188" y="932817"/>
            <a:ext cx="209550" cy="223308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k_2&#10;\end{align*}&lt;/body&gt;&#10;  &lt;fcolor&gt;FF000000&lt;/fcolor&gt;&#10;  &lt;bcolor&gt;FFFFFFFF&lt;/bcolor&gt;&#10;  &lt;transparent&gt;True&lt;/transparent&gt;&#10;  &lt;resolution&gt;1800&lt;/resolution&gt;&#10;  &lt;imageh&gt;211&lt;/imageh&gt;&#10;  &lt;imagew&gt;20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813" y="1525694"/>
            <a:ext cx="215900" cy="223308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frac{\partial}{\partial t}&#10;P(x,t)&#10;=&amp;amp; k_2 a  P(x-1,t)&#10;+k_1 ( x+1 ) P(x+1,t)&#10;\\&#10;&amp;amp;-(k_1 x+k_2 a) P(x,t)&#10;\end{align*}&lt;/body&gt;&#10;  &lt;fcolor&gt;FF000000&lt;/fcolor&gt;&#10;  &lt;bcolor&gt;FFFFFFFF&lt;/bcolor&gt;&#10;  &lt;transparent&gt;True&lt;/transparent&gt;&#10;  &lt;resolution&gt;1800&lt;/resolution&gt;&#10;  &lt;imageh&gt;940&lt;/imageh&gt;&#10;  &lt;imagew&gt;5239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77" y="2362160"/>
            <a:ext cx="5544607" cy="994832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39552" y="4335487"/>
            <a:ext cx="5134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with fixed initial condition</a:t>
            </a:r>
            <a:endParaRPr kumimoji="1" lang="ja-JP" altLang="en-US" sz="2400" i="1" baseline="-25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2187" y="2391271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Master eq.: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16216" y="1154328"/>
            <a:ext cx="23035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x: # of X</a:t>
            </a:r>
          </a:p>
          <a:p>
            <a:r>
              <a:rPr lang="en-US" altLang="ja-JP" sz="2400" dirty="0" smtClean="0"/>
              <a:t>a: # of A (</a:t>
            </a:r>
            <a:r>
              <a:rPr lang="en-US" altLang="ja-JP" sz="2400" b="1" dirty="0" smtClean="0"/>
              <a:t>fixed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12" name="正方形/長方形 11"/>
          <p:cNvSpPr/>
          <p:nvPr/>
        </p:nvSpPr>
        <p:spPr>
          <a:xfrm>
            <a:off x="2225658" y="5949280"/>
            <a:ext cx="3528392" cy="325431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6005570" y="5949280"/>
            <a:ext cx="1728192" cy="325431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225658" y="5479833"/>
            <a:ext cx="2231034" cy="325431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225658" y="5013176"/>
            <a:ext cx="1013372" cy="325431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4709938" y="5479833"/>
            <a:ext cx="1728192" cy="325431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3487821" y="5013176"/>
            <a:ext cx="1728192" cy="325431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x(t) \rangle&#10;&amp;amp;= N_0 e^{-k_1t}+N_{eq} (1-e^{-k_1t})&#10;\\&#10;\langle \delta x(t)^2 \rangle&#10;&amp;amp;= N_0 ( e^{-k_1t}-e^{-2k_1t} )&#10;+ N_{eq} (1-e^{-k_1t})&#10;\\&#10;\langle \delta x(t)^3 \rangle&#10;&amp;amp;= N_0 ( e^{-k_1t}-3e^{-2k_1t} +2e^{-3k_1t})&#10;+ N_{eq} (1-e^{-k_1t})&#10;\end{align*}&lt;/body&gt;&#10;  &lt;fcolor&gt;FF000000&lt;/fcolor&gt;&#10;  &lt;bcolor&gt;FFFFFFFF&lt;/bcolor&gt;&#10;  &lt;transparent&gt;True&lt;/transparent&gt;&#10;  &lt;resolution&gt;1800&lt;/resolution&gt;&#10;  &lt;imageh&gt;1192&lt;/imageh&gt;&#10;  &lt;imagew&gt;6274&lt;/imagew&gt;&#10;  &lt;scale&gt;50&lt;/scale&gt;&#10;  &lt;cursor&gt;20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013176"/>
            <a:ext cx="6639984" cy="1261535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449794" y="622802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initial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185050" y="6219327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equilibrium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P(x,0) = \delta_{x,N_0}&#10;\end{align*}&lt;/body&gt;&#10;  &lt;fcolor&gt;FF000000&lt;/fcolor&gt;&#10;  &lt;bcolor&gt;FFFFFFFF&lt;/bcolor&gt;&#10;  &lt;transparent&gt;True&lt;/transparent&gt;&#10;  &lt;resolution&gt;1800&lt;/resolution&gt;&#10;  &lt;imageh&gt;258&lt;/imageh&gt;&#10;  &lt;imagew&gt;1604&lt;/imagew&gt;&#10;  &lt;scale&gt;50&lt;/scale&gt;&#10;  &lt;cursor&gt;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466372"/>
            <a:ext cx="1829668" cy="294298"/>
          </a:xfrm>
          <a:prstGeom prst="rect">
            <a:avLst/>
          </a:prstGeom>
        </p:spPr>
      </p:pic>
      <p:sp>
        <p:nvSpPr>
          <p:cNvPr id="14" name="下矢印 13"/>
          <p:cNvSpPr/>
          <p:nvPr/>
        </p:nvSpPr>
        <p:spPr>
          <a:xfrm>
            <a:off x="3301748" y="3717032"/>
            <a:ext cx="1254880" cy="51886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701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899592" y="2348880"/>
            <a:ext cx="1792707" cy="64807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2921076" y="860809"/>
            <a:ext cx="2160240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307589" cy="584775"/>
          </a:xfrm>
        </p:spPr>
        <p:txBody>
          <a:bodyPr/>
          <a:lstStyle/>
          <a:p>
            <a:r>
              <a:rPr kumimoji="1" lang="en-US" altLang="ja-JP" dirty="0" smtClean="0"/>
              <a:t> Chemical Reaction 2  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X \rightleftharpoons A&#10;\end{align*}&lt;/body&gt;&#10;  &lt;fcolor&gt;FF000000&lt;/fcolor&gt;&#10;  &lt;bcolor&gt;FFFFFFFF&lt;/bcolor&gt;&#10;  &lt;transparent&gt;True&lt;/transparent&gt;&#10;  &lt;resolution&gt;1800&lt;/resolution&gt;&#10;  &lt;imageh&gt;190&lt;/imageh&gt;&#10;  &lt;imagew&gt;786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08" y="1156125"/>
            <a:ext cx="1563491" cy="377943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k_1&#10;\end{align*}&lt;/body&gt;&#10;  &lt;fcolor&gt;FF000000&lt;/fcolor&gt;&#10;  &lt;bcolor&gt;FFFFFFFF&lt;/bcolor&gt;&#10;  &lt;transparent&gt;True&lt;/transparent&gt;&#10;  &lt;resolution&gt;1800&lt;/resolution&gt;&#10;  &lt;imageh&gt;211&lt;/imageh&gt;&#10;  &lt;imagew&gt;198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188" y="932817"/>
            <a:ext cx="209550" cy="223308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k_2&#10;\end{align*}&lt;/body&gt;&#10;  &lt;fcolor&gt;FF000000&lt;/fcolor&gt;&#10;  &lt;bcolor&gt;FFFFFFFF&lt;/bcolor&gt;&#10;  &lt;transparent&gt;True&lt;/transparent&gt;&#10;  &lt;resolution&gt;1800&lt;/resolution&gt;&#10;  &lt;imageh&gt;211&lt;/imageh&gt;&#10;  &lt;imagew&gt;20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813" y="1525694"/>
            <a:ext cx="215900" cy="223308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N_0 = N_{eq}&#10;\end{align*}&lt;/body&gt;&#10;  &lt;fcolor&gt;FF000000&lt;/fcolor&gt;&#10;  &lt;bcolor&gt;FFFFFFFF&lt;/bcolor&gt;&#10;  &lt;transparent&gt;True&lt;/transparent&gt;&#10;  &lt;resolution&gt;1800&lt;/resolution&gt;&#10;  &lt;imageh&gt;242&lt;/imageh&gt;&#10;  &lt;imagew&gt;1018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79" y="2492896"/>
            <a:ext cx="1595170" cy="379206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x(t) \rangle&#10;&amp;amp;= N_{eq}&#10;\\&#10;\langle \delta x(t)^2 \rangle&#10;&amp;amp;= N_{eq} ( 1 - e^{-2k_1t} )&#10;\\&#10;\langle \delta x(t)^3 \rangle&#10;&amp;amp;= N_{eq} ( 1-3e^{-2k_1t} +2e^{-3k_1t})&#10;\end{align*}&lt;/body&gt;&#10;  &lt;fcolor&gt;FF000000&lt;/fcolor&gt;&#10;  &lt;bcolor&gt;FFFFFFFF&lt;/bcolor&gt;&#10;  &lt;transparent&gt;True&lt;/transparent&gt;&#10;  &lt;resolution&gt;1800&lt;/resolution&gt;&#10;  &lt;imageh&gt;1155&lt;/imageh&gt;&#10;  &lt;imagew&gt;4034&lt;/imagew&gt;&#10;  &lt;scale&gt;50&lt;/scale&gt;&#10;  &lt;cursor&gt;15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075" y="2060848"/>
            <a:ext cx="4269317" cy="1222377"/>
          </a:xfrm>
          <a:prstGeom prst="rect">
            <a:avLst/>
          </a:prstGeom>
        </p:spPr>
      </p:pic>
      <p:sp>
        <p:nvSpPr>
          <p:cNvPr id="25" name="左中かっこ 24"/>
          <p:cNvSpPr/>
          <p:nvPr/>
        </p:nvSpPr>
        <p:spPr>
          <a:xfrm>
            <a:off x="3327019" y="1988840"/>
            <a:ext cx="288032" cy="1368152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右矢印 25"/>
          <p:cNvSpPr/>
          <p:nvPr/>
        </p:nvSpPr>
        <p:spPr>
          <a:xfrm>
            <a:off x="2822963" y="2420888"/>
            <a:ext cx="432048" cy="50405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41"/>
          <a:stretch/>
        </p:blipFill>
        <p:spPr bwMode="auto">
          <a:xfrm>
            <a:off x="1368031" y="3493378"/>
            <a:ext cx="5220194" cy="323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x(t)^n \rangle_c/N_{eq}&#10;\end{align*}&lt;/body&gt;&#10;  &lt;fcolor&gt;FF000000&lt;/fcolor&gt;&#10;  &lt;bcolor&gt;FFFFFFFF&lt;/bcolor&gt;&#10;  &lt;transparent&gt;True&lt;/transparent&gt;&#10;  &lt;resolution&gt;1800&lt;/resolution&gt;&#10;  &lt;imageh&gt;259&lt;/imageh&gt;&#10;  &lt;imagew&gt;1443&lt;/imagew&gt;&#10;  &lt;scale&gt;50&lt;/scale&gt;&#10;  &lt;cursor&gt;54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3380" y="4891317"/>
            <a:ext cx="2160240" cy="387734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 rot="18819817">
            <a:off x="2642027" y="442261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2nd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 rot="19002028">
            <a:off x="3341641" y="4542175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6600"/>
                </a:solidFill>
              </a:rPr>
              <a:t>3rd</a:t>
            </a:r>
            <a:endParaRPr kumimoji="1" lang="ja-JP" altLang="en-US" sz="2400" dirty="0">
              <a:solidFill>
                <a:srgbClr val="0066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 rot="19409739">
            <a:off x="4217445" y="4702596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4th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k_1 t&#10;\end{align*}&lt;/body&gt;&#10;  &lt;fcolor&gt;FF000000&lt;/fcolor&gt;&#10;  &lt;bcolor&gt;FFFFFFFF&lt;/bcolor&gt;&#10;  &lt;transparent&gt;True&lt;/transparent&gt;&#10;  &lt;resolution&gt;1800&lt;/resolution&gt;&#10;  &lt;imageh&gt;211&lt;/imageh&gt;&#10;  &lt;imagew&gt;310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989233"/>
            <a:ext cx="576064" cy="39209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804247" y="5118467"/>
            <a:ext cx="20512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Higher-order </a:t>
            </a:r>
          </a:p>
          <a:p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</a:t>
            </a:r>
          </a:p>
          <a:p>
            <a:r>
              <a:rPr lang="en-US" altLang="ja-JP" sz="2400" dirty="0" smtClean="0"/>
              <a:t>grow slower.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10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90332" cy="584775"/>
          </a:xfrm>
        </p:spPr>
        <p:txBody>
          <a:bodyPr/>
          <a:lstStyle/>
          <a:p>
            <a:r>
              <a:rPr kumimoji="1" lang="en-US" altLang="ja-JP" dirty="0" smtClean="0"/>
              <a:t> Time Evolution in HIC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0" y="1628800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2475725" y="235858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3347864" y="227687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607833" y="22371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223616" y="22305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572000" y="202485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640419" y="169896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994403" y="16901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960644" y="1967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3203824" y="20211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027035" y="23128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788024" y="23045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701045" y="228453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715833" y="167967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608457" y="209686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575544" y="167967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899592" y="173682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2718116" y="172255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4337968" y="233456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903992" y="20372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160578" y="170072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283968" y="175296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3955873" y="23510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12188" y="23578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2209154" y="196658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892728" y="234971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2879824" y="240219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467544" y="19292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1694419" y="2075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1259632" y="166481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734024" y="180696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51520" y="3284984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208643" y="38609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734000" y="35732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372808" y="38579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383817" y="391403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426808" y="395990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318673" y="381218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555422" y="385086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861559" y="343489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615168" y="351926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78902" y="390894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845277" y="34276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31528" y="380094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480808" y="383375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319933" y="392161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418648" y="38418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863177" y="35745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489618" y="390598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2028009" y="353048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979612" y="35116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904386" y="36196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899277" y="35608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721752" y="346526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275817" y="390636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871757" y="350077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369339" y="390492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315792" y="380693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957138" y="347648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970864" y="360730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971177" y="352514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774583" y="353564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743944" y="339289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871736" y="342893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375792" y="375293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175992" y="375293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807840" y="342893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572000" y="339289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323528" y="375362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311896" y="3769680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223664" y="375293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791616" y="339289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7" name="直線コネクタ 76"/>
          <p:cNvCxnSpPr/>
          <p:nvPr/>
        </p:nvCxnSpPr>
        <p:spPr>
          <a:xfrm>
            <a:off x="1740618" y="1730276"/>
            <a:ext cx="0" cy="4579044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3347864" y="1730276"/>
            <a:ext cx="0" cy="4579044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正方形/長方形 80"/>
          <p:cNvSpPr/>
          <p:nvPr/>
        </p:nvSpPr>
        <p:spPr>
          <a:xfrm>
            <a:off x="251520" y="5217214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6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\eta}&#10;\end{align*}&lt;/body&gt;&#10;  &lt;fcolor&gt;FF000000&lt;/fcolor&gt;&#10;  &lt;bcolor&gt;FFFFFFFF&lt;/bcolor&gt;&#10;  &lt;transparent&gt;True&lt;/transparent&gt;&#10;  &lt;resolution&gt;1800&lt;/resolution&gt;&#10;  &lt;imageh&gt;600&lt;/imageh&gt;&#10;  &lt;imagew&gt;74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31" y="692696"/>
            <a:ext cx="784225" cy="635000"/>
          </a:xfrm>
          <a:prstGeom prst="rect">
            <a:avLst/>
          </a:prstGeom>
        </p:spPr>
      </p:pic>
      <p:sp>
        <p:nvSpPr>
          <p:cNvPr id="76" name="テキスト ボックス 75"/>
          <p:cNvSpPr txBox="1"/>
          <p:nvPr/>
        </p:nvSpPr>
        <p:spPr>
          <a:xfrm>
            <a:off x="251371" y="1196752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Quark-Gluon Plasma</a:t>
            </a:r>
            <a:endParaRPr kumimoji="1" lang="ja-JP" altLang="en-US" sz="2400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51371" y="2859223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endParaRPr kumimoji="1" lang="ja-JP" altLang="en-US" sz="24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51520" y="4779494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Freezeout</a:t>
            </a:r>
            <a:endParaRPr kumimoji="1" lang="ja-JP" altLang="en-US" sz="2400" dirty="0"/>
          </a:p>
        </p:txBody>
      </p:sp>
      <p:pic>
        <p:nvPicPr>
          <p:cNvPr id="9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9" y="6177263"/>
            <a:ext cx="480113" cy="348081"/>
          </a:xfrm>
          <a:prstGeom prst="rect">
            <a:avLst/>
          </a:prstGeom>
        </p:spPr>
      </p:pic>
      <p:cxnSp>
        <p:nvCxnSpPr>
          <p:cNvPr id="98" name="直線矢印コネクタ 97"/>
          <p:cNvCxnSpPr/>
          <p:nvPr/>
        </p:nvCxnSpPr>
        <p:spPr>
          <a:xfrm>
            <a:off x="6193825" y="2298068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 flipV="1">
            <a:off x="6553865" y="1412776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6567830" y="2083963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2196553"/>
            <a:ext cx="338667" cy="245533"/>
          </a:xfrm>
          <a:prstGeom prst="rect">
            <a:avLst/>
          </a:prstGeom>
        </p:spPr>
      </p:pic>
      <p:sp>
        <p:nvSpPr>
          <p:cNvPr id="102" name="フリーフォーム 101"/>
          <p:cNvSpPr/>
          <p:nvPr/>
        </p:nvSpPr>
        <p:spPr>
          <a:xfrm>
            <a:off x="6558838" y="5318111"/>
            <a:ext cx="1704441" cy="413948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5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38030"/>
            <a:ext cx="829737" cy="261720"/>
          </a:xfrm>
          <a:prstGeom prst="rect">
            <a:avLst/>
          </a:prstGeom>
        </p:spPr>
      </p:pic>
      <p:pic>
        <p:nvPicPr>
          <p:cNvPr id="107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41984"/>
            <a:ext cx="834051" cy="230084"/>
          </a:xfrm>
          <a:prstGeom prst="rect">
            <a:avLst/>
          </a:prstGeom>
        </p:spPr>
      </p:pic>
      <p:cxnSp>
        <p:nvCxnSpPr>
          <p:cNvPr id="109" name="直線コネクタ 108"/>
          <p:cNvCxnSpPr/>
          <p:nvPr/>
        </p:nvCxnSpPr>
        <p:spPr>
          <a:xfrm flipV="1">
            <a:off x="6567830" y="2073742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flipV="1">
            <a:off x="6553865" y="1649998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/>
          <p:nvPr/>
        </p:nvCxnSpPr>
        <p:spPr>
          <a:xfrm>
            <a:off x="6193825" y="407707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/>
          <p:nvPr/>
        </p:nvCxnSpPr>
        <p:spPr>
          <a:xfrm flipV="1">
            <a:off x="6553865" y="3191778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0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3975555"/>
            <a:ext cx="338667" cy="245533"/>
          </a:xfrm>
          <a:prstGeom prst="rect">
            <a:avLst/>
          </a:prstGeom>
        </p:spPr>
      </p:pic>
      <p:pic>
        <p:nvPicPr>
          <p:cNvPr id="121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717032"/>
            <a:ext cx="829737" cy="261720"/>
          </a:xfrm>
          <a:prstGeom prst="rect">
            <a:avLst/>
          </a:prstGeom>
        </p:spPr>
      </p:pic>
      <p:pic>
        <p:nvPicPr>
          <p:cNvPr id="122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320986"/>
            <a:ext cx="834051" cy="230084"/>
          </a:xfrm>
          <a:prstGeom prst="rect">
            <a:avLst/>
          </a:prstGeom>
        </p:spPr>
      </p:pic>
      <p:cxnSp>
        <p:nvCxnSpPr>
          <p:cNvPr id="123" name="直線コネクタ 122"/>
          <p:cNvCxnSpPr/>
          <p:nvPr/>
        </p:nvCxnSpPr>
        <p:spPr>
          <a:xfrm flipV="1">
            <a:off x="6567830" y="385274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 flipV="1">
            <a:off x="6553865" y="342900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/>
          <p:nvPr/>
        </p:nvCxnSpPr>
        <p:spPr>
          <a:xfrm>
            <a:off x="6193825" y="5961237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直線矢印コネクタ 125"/>
          <p:cNvCxnSpPr/>
          <p:nvPr/>
        </p:nvCxnSpPr>
        <p:spPr>
          <a:xfrm flipV="1">
            <a:off x="6553865" y="5075945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5859722"/>
            <a:ext cx="338667" cy="245533"/>
          </a:xfrm>
          <a:prstGeom prst="rect">
            <a:avLst/>
          </a:prstGeom>
        </p:spPr>
      </p:pic>
      <p:pic>
        <p:nvPicPr>
          <p:cNvPr id="128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601199"/>
            <a:ext cx="829737" cy="261720"/>
          </a:xfrm>
          <a:prstGeom prst="rect">
            <a:avLst/>
          </a:prstGeom>
        </p:spPr>
      </p:pic>
      <p:pic>
        <p:nvPicPr>
          <p:cNvPr id="129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205153"/>
            <a:ext cx="834051" cy="230084"/>
          </a:xfrm>
          <a:prstGeom prst="rect">
            <a:avLst/>
          </a:prstGeom>
        </p:spPr>
      </p:pic>
      <p:cxnSp>
        <p:nvCxnSpPr>
          <p:cNvPr id="130" name="直線コネクタ 129"/>
          <p:cNvCxnSpPr/>
          <p:nvPr/>
        </p:nvCxnSpPr>
        <p:spPr>
          <a:xfrm flipV="1">
            <a:off x="6567830" y="5736911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 flipV="1">
            <a:off x="6553865" y="5313167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>
            <a:off x="6588224" y="3861048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6" name="下矢印 135"/>
          <p:cNvSpPr/>
          <p:nvPr/>
        </p:nvSpPr>
        <p:spPr>
          <a:xfrm>
            <a:off x="4445992" y="4286705"/>
            <a:ext cx="702072" cy="798479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36"/>
          <p:cNvSpPr/>
          <p:nvPr/>
        </p:nvSpPr>
        <p:spPr>
          <a:xfrm>
            <a:off x="4145019" y="589038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/>
          <p:nvPr/>
        </p:nvSpPr>
        <p:spPr>
          <a:xfrm>
            <a:off x="4725812" y="55115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/>
          <p:cNvSpPr/>
          <p:nvPr/>
        </p:nvSpPr>
        <p:spPr>
          <a:xfrm>
            <a:off x="3081973" y="57075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/>
          <p:cNvSpPr/>
          <p:nvPr/>
        </p:nvSpPr>
        <p:spPr>
          <a:xfrm>
            <a:off x="1536217" y="549227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/>
          <p:cNvSpPr/>
          <p:nvPr/>
        </p:nvSpPr>
        <p:spPr>
          <a:xfrm>
            <a:off x="3135973" y="58094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/>
          <p:cNvSpPr/>
          <p:nvPr/>
        </p:nvSpPr>
        <p:spPr>
          <a:xfrm>
            <a:off x="1471073" y="539042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142"/>
          <p:cNvSpPr/>
          <p:nvPr/>
        </p:nvSpPr>
        <p:spPr>
          <a:xfrm>
            <a:off x="2455758" y="541109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143"/>
          <p:cNvSpPr/>
          <p:nvPr/>
        </p:nvSpPr>
        <p:spPr>
          <a:xfrm>
            <a:off x="789551" y="54451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144"/>
          <p:cNvSpPr/>
          <p:nvPr/>
        </p:nvSpPr>
        <p:spPr>
          <a:xfrm>
            <a:off x="4606980" y="545754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/>
          <p:cNvSpPr/>
          <p:nvPr/>
        </p:nvSpPr>
        <p:spPr>
          <a:xfrm>
            <a:off x="550910" y="588312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/>
          <p:cNvSpPr/>
          <p:nvPr/>
        </p:nvSpPr>
        <p:spPr>
          <a:xfrm>
            <a:off x="3709645" y="549193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/>
          <p:cNvSpPr/>
          <p:nvPr/>
        </p:nvSpPr>
        <p:spPr>
          <a:xfrm>
            <a:off x="503536" y="577512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148"/>
          <p:cNvSpPr/>
          <p:nvPr/>
        </p:nvSpPr>
        <p:spPr>
          <a:xfrm>
            <a:off x="3189973" y="568328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/>
          <p:cNvSpPr/>
          <p:nvPr/>
        </p:nvSpPr>
        <p:spPr>
          <a:xfrm>
            <a:off x="4256309" y="59510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/>
          <p:cNvSpPr/>
          <p:nvPr/>
        </p:nvSpPr>
        <p:spPr>
          <a:xfrm>
            <a:off x="2318984" y="540203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/>
          <p:nvPr/>
        </p:nvSpPr>
        <p:spPr>
          <a:xfrm>
            <a:off x="791169" y="558488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/>
          <p:nvPr/>
        </p:nvSpPr>
        <p:spPr>
          <a:xfrm>
            <a:off x="2389954" y="54662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153"/>
          <p:cNvSpPr/>
          <p:nvPr/>
        </p:nvSpPr>
        <p:spPr>
          <a:xfrm>
            <a:off x="2108401" y="586476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154"/>
          <p:cNvSpPr/>
          <p:nvPr/>
        </p:nvSpPr>
        <p:spPr>
          <a:xfrm>
            <a:off x="2627956" y="584597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155"/>
          <p:cNvSpPr/>
          <p:nvPr/>
        </p:nvSpPr>
        <p:spPr>
          <a:xfrm>
            <a:off x="2552730" y="595397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156"/>
          <p:cNvSpPr/>
          <p:nvPr/>
        </p:nvSpPr>
        <p:spPr>
          <a:xfrm>
            <a:off x="3763645" y="562516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円/楕円 157"/>
          <p:cNvSpPr/>
          <p:nvPr/>
        </p:nvSpPr>
        <p:spPr>
          <a:xfrm>
            <a:off x="4713564" y="540354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円/楕円 158"/>
          <p:cNvSpPr/>
          <p:nvPr/>
        </p:nvSpPr>
        <p:spPr>
          <a:xfrm>
            <a:off x="1428217" y="54846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円/楕円 159"/>
          <p:cNvSpPr/>
          <p:nvPr/>
        </p:nvSpPr>
        <p:spPr>
          <a:xfrm>
            <a:off x="2520101" y="58350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円/楕円 160"/>
          <p:cNvSpPr/>
          <p:nvPr/>
        </p:nvSpPr>
        <p:spPr>
          <a:xfrm>
            <a:off x="441347" y="587911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/>
          <p:cNvSpPr/>
          <p:nvPr/>
        </p:nvSpPr>
        <p:spPr>
          <a:xfrm>
            <a:off x="4252168" y="583638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162"/>
          <p:cNvSpPr/>
          <p:nvPr/>
        </p:nvSpPr>
        <p:spPr>
          <a:xfrm>
            <a:off x="2037530" y="581076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円/楕円 163"/>
          <p:cNvSpPr/>
          <p:nvPr/>
        </p:nvSpPr>
        <p:spPr>
          <a:xfrm>
            <a:off x="2051256" y="594158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円/楕円 164"/>
          <p:cNvSpPr/>
          <p:nvPr/>
        </p:nvSpPr>
        <p:spPr>
          <a:xfrm>
            <a:off x="899169" y="55354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円/楕円 165"/>
          <p:cNvSpPr/>
          <p:nvPr/>
        </p:nvSpPr>
        <p:spPr>
          <a:xfrm>
            <a:off x="3638951" y="559993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円/楕円 166"/>
          <p:cNvSpPr/>
          <p:nvPr/>
        </p:nvSpPr>
        <p:spPr>
          <a:xfrm>
            <a:off x="3608312" y="545718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円/楕円 167"/>
          <p:cNvSpPr/>
          <p:nvPr/>
        </p:nvSpPr>
        <p:spPr>
          <a:xfrm>
            <a:off x="1952128" y="576322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/楕円 168"/>
          <p:cNvSpPr/>
          <p:nvPr/>
        </p:nvSpPr>
        <p:spPr>
          <a:xfrm>
            <a:off x="2276128" y="531316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円/楕円 169"/>
          <p:cNvSpPr/>
          <p:nvPr/>
        </p:nvSpPr>
        <p:spPr>
          <a:xfrm>
            <a:off x="4112368" y="578238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/楕円 170"/>
          <p:cNvSpPr/>
          <p:nvPr/>
        </p:nvSpPr>
        <p:spPr>
          <a:xfrm>
            <a:off x="2456184" y="576322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円/楕円 171"/>
          <p:cNvSpPr/>
          <p:nvPr/>
        </p:nvSpPr>
        <p:spPr>
          <a:xfrm>
            <a:off x="4563812" y="533117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円/楕円 172"/>
          <p:cNvSpPr/>
          <p:nvPr/>
        </p:nvSpPr>
        <p:spPr>
          <a:xfrm>
            <a:off x="395536" y="572780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円/楕円 173"/>
          <p:cNvSpPr/>
          <p:nvPr/>
        </p:nvSpPr>
        <p:spPr>
          <a:xfrm>
            <a:off x="3021061" y="561920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円/楕円 174"/>
          <p:cNvSpPr/>
          <p:nvPr/>
        </p:nvSpPr>
        <p:spPr>
          <a:xfrm>
            <a:off x="1376064" y="533117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円/楕円 175"/>
          <p:cNvSpPr/>
          <p:nvPr/>
        </p:nvSpPr>
        <p:spPr>
          <a:xfrm>
            <a:off x="719608" y="540318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下矢印 177"/>
          <p:cNvSpPr/>
          <p:nvPr/>
        </p:nvSpPr>
        <p:spPr>
          <a:xfrm>
            <a:off x="4427984" y="2600911"/>
            <a:ext cx="702072" cy="540057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44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735044" cy="584775"/>
          </a:xfrm>
        </p:spPr>
        <p:txBody>
          <a:bodyPr/>
          <a:lstStyle/>
          <a:p>
            <a:r>
              <a:rPr kumimoji="1" lang="en-US" altLang="ja-JP" dirty="0" smtClean="0"/>
              <a:t> Fluctuations  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7504" y="836712"/>
            <a:ext cx="885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Fluctuations reflect properties of matter.</a:t>
            </a:r>
          </a:p>
          <a:p>
            <a:pPr marL="800100" lvl="1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Enhancement near the critical point</a:t>
            </a:r>
          </a:p>
          <a:p>
            <a:pPr lvl="1" algn="r">
              <a:buClr>
                <a:srgbClr val="002060"/>
              </a:buClr>
            </a:pPr>
            <a:r>
              <a:rPr lang="en-US" altLang="ja-JP" sz="1600" dirty="0" err="1" smtClean="0">
                <a:solidFill>
                  <a:srgbClr val="0070C0"/>
                </a:solidFill>
              </a:rPr>
              <a:t>Stephanov,Rajagopal,Shuryak</a:t>
            </a:r>
            <a:r>
              <a:rPr lang="en-US" altLang="ja-JP" sz="1600" dirty="0" smtClean="0">
                <a:solidFill>
                  <a:srgbClr val="0070C0"/>
                </a:solidFill>
              </a:rPr>
              <a:t>(’98);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Hatta,Stephanov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(’02);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Stephanov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(’09);…</a:t>
            </a:r>
            <a:endParaRPr kumimoji="1" lang="en-US" altLang="ja-JP" sz="2000" dirty="0" smtClean="0">
              <a:solidFill>
                <a:srgbClr val="0070C0"/>
              </a:solidFill>
            </a:endParaRPr>
          </a:p>
          <a:p>
            <a:pPr marL="800100" lvl="1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Ratios between </a:t>
            </a:r>
            <a:r>
              <a:rPr lang="en-US" altLang="ja-JP" sz="2400" dirty="0" err="1" smtClean="0"/>
              <a:t>cumulants</a:t>
            </a:r>
            <a:r>
              <a:rPr lang="en-US" altLang="ja-JP" sz="2400" dirty="0" smtClean="0"/>
              <a:t> of conserved charges</a:t>
            </a:r>
          </a:p>
          <a:p>
            <a:pPr lvl="1" algn="r">
              <a:buClr>
                <a:srgbClr val="002060"/>
              </a:buClr>
            </a:pPr>
            <a:r>
              <a:rPr lang="en-US" altLang="ja-JP" sz="1600" dirty="0" smtClean="0">
                <a:solidFill>
                  <a:srgbClr val="0070C0"/>
                </a:solidFill>
              </a:rPr>
              <a:t>       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Asakawa,Heinz,Muller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(’00);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Jeon</a:t>
            </a:r>
            <a:r>
              <a:rPr lang="en-US" altLang="ja-JP" sz="1600" dirty="0" smtClean="0">
                <a:solidFill>
                  <a:srgbClr val="0070C0"/>
                </a:solidFill>
              </a:rPr>
              <a:t>, Koch(’00);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Ejiri,Karsch,Redlich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(’06)</a:t>
            </a:r>
          </a:p>
          <a:p>
            <a:pPr marL="800100" lvl="1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Signs of higher order </a:t>
            </a:r>
            <a:r>
              <a:rPr kumimoji="1" lang="en-US" altLang="ja-JP" sz="2400" dirty="0" err="1" smtClean="0"/>
              <a:t>cumulants</a:t>
            </a:r>
            <a:endParaRPr kumimoji="1" lang="en-US" altLang="ja-JP" sz="2400" dirty="0" smtClean="0"/>
          </a:p>
          <a:p>
            <a:pPr lvl="1" algn="r">
              <a:buClr>
                <a:srgbClr val="002060"/>
              </a:buClr>
            </a:pPr>
            <a:r>
              <a:rPr lang="en-US" altLang="ja-JP" sz="1600" dirty="0" err="1" smtClean="0">
                <a:solidFill>
                  <a:srgbClr val="0070C0"/>
                </a:solidFill>
              </a:rPr>
              <a:t>Asakawa,Ejiri,MK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(’09);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Friman,et</a:t>
            </a:r>
            <a:r>
              <a:rPr lang="en-US" altLang="ja-JP" sz="1600" dirty="0" smtClean="0">
                <a:solidFill>
                  <a:srgbClr val="0070C0"/>
                </a:solidFill>
              </a:rPr>
              <a:t> al.(’11);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Stephanov</a:t>
            </a:r>
            <a:r>
              <a:rPr lang="en-US" altLang="ja-JP" sz="1600" dirty="0" smtClean="0">
                <a:solidFill>
                  <a:srgbClr val="0070C0"/>
                </a:solidFill>
              </a:rPr>
              <a:t>(’11)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7"/>
          <a:stretch>
            <a:fillRect/>
          </a:stretch>
        </p:blipFill>
        <p:spPr bwMode="auto">
          <a:xfrm>
            <a:off x="35496" y="3601518"/>
            <a:ext cx="3206360" cy="227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41"/>
          <p:cNvGrpSpPr>
            <a:grpSpLocks/>
          </p:cNvGrpSpPr>
          <p:nvPr/>
        </p:nvGrpSpPr>
        <p:grpSpPr bwMode="auto">
          <a:xfrm>
            <a:off x="5906152" y="3645024"/>
            <a:ext cx="3130344" cy="2520280"/>
            <a:chOff x="2894" y="1979"/>
            <a:chExt cx="2925" cy="2295"/>
          </a:xfrm>
        </p:grpSpPr>
        <p:sp>
          <p:nvSpPr>
            <p:cNvPr id="17" name="Rectangle 42"/>
            <p:cNvSpPr>
              <a:spLocks noChangeArrowheads="1"/>
            </p:cNvSpPr>
            <p:nvPr/>
          </p:nvSpPr>
          <p:spPr bwMode="auto">
            <a:xfrm>
              <a:off x="4921" y="2229"/>
              <a:ext cx="590" cy="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18" name="Picture 4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4" y="1979"/>
              <a:ext cx="2925" cy="2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56" t="6644" r="8319" b="74336"/>
            <a:stretch>
              <a:fillRect/>
            </a:stretch>
          </p:blipFill>
          <p:spPr bwMode="auto">
            <a:xfrm>
              <a:off x="3380" y="3113"/>
              <a:ext cx="1088" cy="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45"/>
            <p:cNvSpPr>
              <a:spLocks noChangeArrowheads="1"/>
            </p:cNvSpPr>
            <p:nvPr/>
          </p:nvSpPr>
          <p:spPr bwMode="auto">
            <a:xfrm>
              <a:off x="4876" y="2123"/>
              <a:ext cx="635" cy="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95" name="グループ化 94"/>
          <p:cNvGrpSpPr/>
          <p:nvPr/>
        </p:nvGrpSpPr>
        <p:grpSpPr>
          <a:xfrm>
            <a:off x="3429175" y="3796677"/>
            <a:ext cx="2222945" cy="2296619"/>
            <a:chOff x="755576" y="1714241"/>
            <a:chExt cx="3483121" cy="4073015"/>
          </a:xfrm>
        </p:grpSpPr>
        <p:sp>
          <p:nvSpPr>
            <p:cNvPr id="96" name="正方形/長方形 95"/>
            <p:cNvSpPr/>
            <p:nvPr/>
          </p:nvSpPr>
          <p:spPr>
            <a:xfrm>
              <a:off x="755576" y="3933056"/>
              <a:ext cx="3478220" cy="1854200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30000"/>
                  </a:srgbClr>
                </a:gs>
                <a:gs pos="100000">
                  <a:srgbClr val="00B0F0">
                    <a:alpha val="30000"/>
                  </a:srgbClr>
                </a:gs>
              </a:gsLst>
              <a:lin ang="13500000" scaled="1"/>
              <a:tileRect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760477" y="1714241"/>
              <a:ext cx="3478220" cy="1854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30000"/>
                  </a:srgbClr>
                </a:gs>
                <a:gs pos="100000">
                  <a:srgbClr val="FA5D06">
                    <a:alpha val="30000"/>
                  </a:srgbClr>
                </a:gs>
              </a:gsLst>
              <a:lin ang="27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円/楕円 97"/>
            <p:cNvSpPr/>
            <p:nvPr/>
          </p:nvSpPr>
          <p:spPr>
            <a:xfrm>
              <a:off x="2475725" y="3294688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円/楕円 98"/>
            <p:cNvSpPr/>
            <p:nvPr/>
          </p:nvSpPr>
          <p:spPr>
            <a:xfrm>
              <a:off x="3347864" y="338263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円/楕円 99"/>
            <p:cNvSpPr/>
            <p:nvPr/>
          </p:nvSpPr>
          <p:spPr>
            <a:xfrm>
              <a:off x="3607833" y="317321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円/楕円 100"/>
            <p:cNvSpPr/>
            <p:nvPr/>
          </p:nvSpPr>
          <p:spPr>
            <a:xfrm>
              <a:off x="1223616" y="3166637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円/楕円 101"/>
            <p:cNvSpPr/>
            <p:nvPr/>
          </p:nvSpPr>
          <p:spPr>
            <a:xfrm>
              <a:off x="3491880" y="23474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円/楕円 102"/>
            <p:cNvSpPr/>
            <p:nvPr/>
          </p:nvSpPr>
          <p:spPr>
            <a:xfrm>
              <a:off x="1640419" y="263506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円/楕円 103"/>
            <p:cNvSpPr/>
            <p:nvPr/>
          </p:nvSpPr>
          <p:spPr>
            <a:xfrm>
              <a:off x="1994403" y="244244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円/楕円 104"/>
            <p:cNvSpPr/>
            <p:nvPr/>
          </p:nvSpPr>
          <p:spPr>
            <a:xfrm>
              <a:off x="1115616" y="210703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円/楕円 105"/>
            <p:cNvSpPr/>
            <p:nvPr/>
          </p:nvSpPr>
          <p:spPr>
            <a:xfrm>
              <a:off x="3203824" y="295721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円/楕円 106"/>
            <p:cNvSpPr/>
            <p:nvPr/>
          </p:nvSpPr>
          <p:spPr>
            <a:xfrm>
              <a:off x="2027035" y="306521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円/楕円 107"/>
            <p:cNvSpPr/>
            <p:nvPr/>
          </p:nvSpPr>
          <p:spPr>
            <a:xfrm>
              <a:off x="3955873" y="195829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円/楕円 108"/>
            <p:cNvSpPr/>
            <p:nvPr/>
          </p:nvSpPr>
          <p:spPr>
            <a:xfrm>
              <a:off x="1701045" y="3220637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円/楕円 109"/>
            <p:cNvSpPr/>
            <p:nvPr/>
          </p:nvSpPr>
          <p:spPr>
            <a:xfrm>
              <a:off x="3715833" y="2615774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円/楕円 110"/>
            <p:cNvSpPr/>
            <p:nvPr/>
          </p:nvSpPr>
          <p:spPr>
            <a:xfrm>
              <a:off x="2608457" y="2819226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円/楕円 111"/>
            <p:cNvSpPr/>
            <p:nvPr/>
          </p:nvSpPr>
          <p:spPr>
            <a:xfrm>
              <a:off x="2427957" y="229950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円/楕円 112"/>
            <p:cNvSpPr/>
            <p:nvPr/>
          </p:nvSpPr>
          <p:spPr>
            <a:xfrm>
              <a:off x="899592" y="2427207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円/楕円 113"/>
            <p:cNvSpPr/>
            <p:nvPr/>
          </p:nvSpPr>
          <p:spPr>
            <a:xfrm>
              <a:off x="2718116" y="244492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円/楕円 114"/>
            <p:cNvSpPr/>
            <p:nvPr/>
          </p:nvSpPr>
          <p:spPr>
            <a:xfrm>
              <a:off x="2679702" y="203753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円/楕円 115"/>
            <p:cNvSpPr/>
            <p:nvPr/>
          </p:nvSpPr>
          <p:spPr>
            <a:xfrm>
              <a:off x="1588266" y="1924333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円/楕円 116"/>
            <p:cNvSpPr/>
            <p:nvPr/>
          </p:nvSpPr>
          <p:spPr>
            <a:xfrm>
              <a:off x="3160578" y="256177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円/楕円 117"/>
            <p:cNvSpPr/>
            <p:nvPr/>
          </p:nvSpPr>
          <p:spPr>
            <a:xfrm>
              <a:off x="4067944" y="239092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円/楕円 118"/>
            <p:cNvSpPr/>
            <p:nvPr/>
          </p:nvSpPr>
          <p:spPr>
            <a:xfrm>
              <a:off x="3955873" y="3287152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円/楕円 119"/>
            <p:cNvSpPr/>
            <p:nvPr/>
          </p:nvSpPr>
          <p:spPr>
            <a:xfrm>
              <a:off x="946728" y="1870333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円/楕円 120"/>
            <p:cNvSpPr/>
            <p:nvPr/>
          </p:nvSpPr>
          <p:spPr>
            <a:xfrm>
              <a:off x="2209154" y="2718911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円/楕円 121"/>
            <p:cNvSpPr/>
            <p:nvPr/>
          </p:nvSpPr>
          <p:spPr>
            <a:xfrm>
              <a:off x="892728" y="3285816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円/楕円 122"/>
            <p:cNvSpPr/>
            <p:nvPr/>
          </p:nvSpPr>
          <p:spPr>
            <a:xfrm>
              <a:off x="2879824" y="333829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円/楕円 123"/>
            <p:cNvSpPr/>
            <p:nvPr/>
          </p:nvSpPr>
          <p:spPr>
            <a:xfrm>
              <a:off x="2242273" y="177884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円/楕円 124"/>
            <p:cNvSpPr/>
            <p:nvPr/>
          </p:nvSpPr>
          <p:spPr>
            <a:xfrm>
              <a:off x="2250076" y="201765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円/楕円 125"/>
            <p:cNvSpPr/>
            <p:nvPr/>
          </p:nvSpPr>
          <p:spPr>
            <a:xfrm>
              <a:off x="1475656" y="2377752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円/楕円 126"/>
            <p:cNvSpPr/>
            <p:nvPr/>
          </p:nvSpPr>
          <p:spPr>
            <a:xfrm>
              <a:off x="3347864" y="201399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円/楕円 127"/>
            <p:cNvSpPr/>
            <p:nvPr/>
          </p:nvSpPr>
          <p:spPr>
            <a:xfrm>
              <a:off x="2048403" y="5481216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円/楕円 128"/>
            <p:cNvSpPr/>
            <p:nvPr/>
          </p:nvSpPr>
          <p:spPr>
            <a:xfrm>
              <a:off x="3810575" y="541159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円/楕円 129"/>
            <p:cNvSpPr/>
            <p:nvPr/>
          </p:nvSpPr>
          <p:spPr>
            <a:xfrm>
              <a:off x="3217605" y="470935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円/楕円 130"/>
            <p:cNvSpPr/>
            <p:nvPr/>
          </p:nvSpPr>
          <p:spPr>
            <a:xfrm>
              <a:off x="1563801" y="512029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円/楕円 131"/>
            <p:cNvSpPr/>
            <p:nvPr/>
          </p:nvSpPr>
          <p:spPr>
            <a:xfrm>
              <a:off x="3271605" y="481127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円/楕円 132"/>
            <p:cNvSpPr/>
            <p:nvPr/>
          </p:nvSpPr>
          <p:spPr>
            <a:xfrm>
              <a:off x="1498657" y="5018448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円/楕円 133"/>
            <p:cNvSpPr/>
            <p:nvPr/>
          </p:nvSpPr>
          <p:spPr>
            <a:xfrm>
              <a:off x="2663398" y="408498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円/楕円 134"/>
            <p:cNvSpPr/>
            <p:nvPr/>
          </p:nvSpPr>
          <p:spPr>
            <a:xfrm>
              <a:off x="1221599" y="422649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円/楕円 135"/>
            <p:cNvSpPr/>
            <p:nvPr/>
          </p:nvSpPr>
          <p:spPr>
            <a:xfrm>
              <a:off x="3691743" y="535759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円/楕円 136"/>
            <p:cNvSpPr/>
            <p:nvPr/>
          </p:nvSpPr>
          <p:spPr>
            <a:xfrm>
              <a:off x="982958" y="5330546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円/楕円 137"/>
            <p:cNvSpPr/>
            <p:nvPr/>
          </p:nvSpPr>
          <p:spPr>
            <a:xfrm>
              <a:off x="3845277" y="4165821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円/楕円 138"/>
            <p:cNvSpPr/>
            <p:nvPr/>
          </p:nvSpPr>
          <p:spPr>
            <a:xfrm>
              <a:off x="935584" y="522254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円/楕円 139"/>
            <p:cNvSpPr/>
            <p:nvPr/>
          </p:nvSpPr>
          <p:spPr>
            <a:xfrm>
              <a:off x="3325605" y="4685134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円/楕円 140"/>
            <p:cNvSpPr/>
            <p:nvPr/>
          </p:nvSpPr>
          <p:spPr>
            <a:xfrm>
              <a:off x="2159693" y="554189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円/楕円 141"/>
            <p:cNvSpPr/>
            <p:nvPr/>
          </p:nvSpPr>
          <p:spPr>
            <a:xfrm>
              <a:off x="2526624" y="407592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円/楕円 142"/>
            <p:cNvSpPr/>
            <p:nvPr/>
          </p:nvSpPr>
          <p:spPr>
            <a:xfrm>
              <a:off x="1223217" y="436619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円/楕円 143"/>
            <p:cNvSpPr/>
            <p:nvPr/>
          </p:nvSpPr>
          <p:spPr>
            <a:xfrm>
              <a:off x="2597594" y="414010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円/楕円 144"/>
            <p:cNvSpPr/>
            <p:nvPr/>
          </p:nvSpPr>
          <p:spPr>
            <a:xfrm>
              <a:off x="2172025" y="470070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円/楕円 145"/>
            <p:cNvSpPr/>
            <p:nvPr/>
          </p:nvSpPr>
          <p:spPr>
            <a:xfrm>
              <a:off x="2691580" y="488515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円/楕円 146"/>
            <p:cNvSpPr/>
            <p:nvPr/>
          </p:nvSpPr>
          <p:spPr>
            <a:xfrm>
              <a:off x="2616354" y="499315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円/楕円 147"/>
            <p:cNvSpPr/>
            <p:nvPr/>
          </p:nvSpPr>
          <p:spPr>
            <a:xfrm>
              <a:off x="3899277" y="4299054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円/楕円 148"/>
            <p:cNvSpPr/>
            <p:nvPr/>
          </p:nvSpPr>
          <p:spPr>
            <a:xfrm>
              <a:off x="3798327" y="530359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円/楕円 149"/>
            <p:cNvSpPr/>
            <p:nvPr/>
          </p:nvSpPr>
          <p:spPr>
            <a:xfrm>
              <a:off x="1455801" y="51126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円/楕円 150"/>
            <p:cNvSpPr/>
            <p:nvPr/>
          </p:nvSpPr>
          <p:spPr>
            <a:xfrm>
              <a:off x="2583725" y="4874243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円/楕円 151"/>
            <p:cNvSpPr/>
            <p:nvPr/>
          </p:nvSpPr>
          <p:spPr>
            <a:xfrm>
              <a:off x="873395" y="53265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円/楕円 152"/>
            <p:cNvSpPr/>
            <p:nvPr/>
          </p:nvSpPr>
          <p:spPr>
            <a:xfrm>
              <a:off x="2155552" y="542721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円/楕円 153"/>
            <p:cNvSpPr/>
            <p:nvPr/>
          </p:nvSpPr>
          <p:spPr>
            <a:xfrm>
              <a:off x="2101154" y="464670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円/楕円 154"/>
            <p:cNvSpPr/>
            <p:nvPr/>
          </p:nvSpPr>
          <p:spPr>
            <a:xfrm>
              <a:off x="2114880" y="477752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円/楕円 155"/>
            <p:cNvSpPr/>
            <p:nvPr/>
          </p:nvSpPr>
          <p:spPr>
            <a:xfrm>
              <a:off x="1331217" y="4316744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円/楕円 156"/>
            <p:cNvSpPr/>
            <p:nvPr/>
          </p:nvSpPr>
          <p:spPr>
            <a:xfrm>
              <a:off x="3774583" y="4273821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円/楕円 157"/>
            <p:cNvSpPr/>
            <p:nvPr/>
          </p:nvSpPr>
          <p:spPr>
            <a:xfrm>
              <a:off x="3743944" y="4131072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円/楕円 158"/>
            <p:cNvSpPr/>
            <p:nvPr/>
          </p:nvSpPr>
          <p:spPr>
            <a:xfrm>
              <a:off x="2015752" y="4599160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円/楕円 159"/>
            <p:cNvSpPr/>
            <p:nvPr/>
          </p:nvSpPr>
          <p:spPr>
            <a:xfrm>
              <a:off x="2483768" y="3987056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円/楕円 160"/>
            <p:cNvSpPr/>
            <p:nvPr/>
          </p:nvSpPr>
          <p:spPr>
            <a:xfrm>
              <a:off x="2015752" y="5373216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円/楕円 161"/>
            <p:cNvSpPr/>
            <p:nvPr/>
          </p:nvSpPr>
          <p:spPr>
            <a:xfrm>
              <a:off x="2519808" y="4802407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円/楕円 162"/>
            <p:cNvSpPr/>
            <p:nvPr/>
          </p:nvSpPr>
          <p:spPr>
            <a:xfrm>
              <a:off x="3648575" y="5231225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円/楕円 163"/>
            <p:cNvSpPr/>
            <p:nvPr/>
          </p:nvSpPr>
          <p:spPr>
            <a:xfrm>
              <a:off x="827584" y="5175224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円/楕円 164"/>
            <p:cNvSpPr/>
            <p:nvPr/>
          </p:nvSpPr>
          <p:spPr>
            <a:xfrm>
              <a:off x="3156693" y="4621057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円/楕円 165"/>
            <p:cNvSpPr/>
            <p:nvPr/>
          </p:nvSpPr>
          <p:spPr>
            <a:xfrm>
              <a:off x="1403648" y="4959200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円/楕円 166"/>
            <p:cNvSpPr/>
            <p:nvPr/>
          </p:nvSpPr>
          <p:spPr>
            <a:xfrm>
              <a:off x="1151656" y="4184497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正方形/長方形 167"/>
            <p:cNvSpPr/>
            <p:nvPr/>
          </p:nvSpPr>
          <p:spPr>
            <a:xfrm>
              <a:off x="1907704" y="2221702"/>
              <a:ext cx="1150392" cy="786639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正方形/長方形 168"/>
            <p:cNvSpPr/>
            <p:nvPr/>
          </p:nvSpPr>
          <p:spPr>
            <a:xfrm>
              <a:off x="1907704" y="4419104"/>
              <a:ext cx="1150392" cy="786639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下矢印 169"/>
            <p:cNvSpPr/>
            <p:nvPr/>
          </p:nvSpPr>
          <p:spPr>
            <a:xfrm>
              <a:off x="1809045" y="3490637"/>
              <a:ext cx="1347648" cy="51442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173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68164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Hydrodynamic Fluctuations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09358" y="1412776"/>
            <a:ext cx="3058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/>
              <a:t>D</a:t>
            </a:r>
            <a:r>
              <a:rPr kumimoji="1" lang="en-US" altLang="ja-JP" sz="2800" dirty="0" smtClean="0"/>
              <a:t>iffusion equation</a:t>
            </a:r>
            <a:endParaRPr kumimoji="1" lang="ja-JP" altLang="en-US" sz="2800" dirty="0"/>
          </a:p>
        </p:txBody>
      </p:sp>
      <p:sp>
        <p:nvSpPr>
          <p:cNvPr id="4" name="角丸四角形 3"/>
          <p:cNvSpPr/>
          <p:nvPr/>
        </p:nvSpPr>
        <p:spPr>
          <a:xfrm>
            <a:off x="2555776" y="1916832"/>
            <a:ext cx="3672408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&#10;\end{align*}&lt;/body&gt;&#10;  &lt;fcolor&gt;FF000000&lt;/fcolor&gt;&#10;  &lt;bcolor&gt;FFFFFFFF&lt;/bcolor&gt;&#10;  &lt;transparent&gt;True&lt;/transparent&gt;&#10;  &lt;resolution&gt;1800&lt;/resolution&gt;&#10;  &lt;imageh&gt;318&lt;/imageh&gt;&#10;  &lt;imagew&gt;1341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402" y="2060848"/>
            <a:ext cx="2528718" cy="599651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1763688" y="2852936"/>
            <a:ext cx="5256584" cy="2304256"/>
            <a:chOff x="1763688" y="2852936"/>
            <a:chExt cx="5256584" cy="2304256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1885979" y="3573016"/>
              <a:ext cx="49182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800" b="1" dirty="0" smtClean="0"/>
                <a:t>Stochastic</a:t>
              </a:r>
              <a:r>
                <a:rPr kumimoji="1" lang="en-US" altLang="ja-JP" sz="2800" dirty="0" smtClean="0"/>
                <a:t> diffusion equation</a:t>
              </a:r>
              <a:endParaRPr kumimoji="1" lang="ja-JP" altLang="en-US" sz="2800" dirty="0"/>
            </a:p>
          </p:txBody>
        </p:sp>
        <p:sp>
          <p:nvSpPr>
            <p:cNvPr id="7" name="角丸四角形 6"/>
            <p:cNvSpPr/>
            <p:nvPr/>
          </p:nvSpPr>
          <p:spPr>
            <a:xfrm>
              <a:off x="1763688" y="4149080"/>
              <a:ext cx="5256584" cy="100811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12" y="4365103"/>
              <a:ext cx="4859437" cy="599651"/>
            </a:xfrm>
            <a:prstGeom prst="rect">
              <a:avLst/>
            </a:prstGeom>
          </p:spPr>
        </p:pic>
        <p:sp>
          <p:nvSpPr>
            <p:cNvPr id="10" name="下矢印 9"/>
            <p:cNvSpPr/>
            <p:nvPr/>
          </p:nvSpPr>
          <p:spPr>
            <a:xfrm>
              <a:off x="3779912" y="2852936"/>
              <a:ext cx="1080120" cy="6480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4572000" y="4365103"/>
              <a:ext cx="2267149" cy="599651"/>
            </a:xfrm>
            <a:prstGeom prst="rect">
              <a:avLst/>
            </a:prstGeom>
            <a:solidFill>
              <a:srgbClr val="FF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4932040" y="766445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</a:rPr>
              <a:t>Landau, </a:t>
            </a:r>
            <a:r>
              <a:rPr lang="en-US" altLang="ja-JP" dirty="0" err="1" smtClean="0">
                <a:solidFill>
                  <a:schemeClr val="tx2"/>
                </a:solidFill>
              </a:rPr>
              <a:t>Lifshitz</a:t>
            </a:r>
            <a:r>
              <a:rPr lang="en-US" altLang="ja-JP" dirty="0" smtClean="0">
                <a:solidFill>
                  <a:schemeClr val="tx2"/>
                </a:solidFill>
              </a:rPr>
              <a:t>, Statistical </a:t>
            </a:r>
            <a:r>
              <a:rPr lang="en-US" altLang="ja-JP" dirty="0" err="1" smtClean="0">
                <a:solidFill>
                  <a:schemeClr val="tx2"/>
                </a:solidFill>
              </a:rPr>
              <a:t>Mechaniqs</a:t>
            </a:r>
            <a:r>
              <a:rPr lang="en-US" altLang="ja-JP" dirty="0" smtClean="0">
                <a:solidFill>
                  <a:schemeClr val="tx2"/>
                </a:solidFill>
              </a:rPr>
              <a:t> II</a:t>
            </a:r>
          </a:p>
          <a:p>
            <a:r>
              <a:rPr kumimoji="1" lang="en-US" altLang="ja-JP" dirty="0" err="1" smtClean="0">
                <a:solidFill>
                  <a:schemeClr val="tx2"/>
                </a:solidFill>
              </a:rPr>
              <a:t>Kapusta</a:t>
            </a:r>
            <a:r>
              <a:rPr kumimoji="1" lang="en-US" altLang="ja-JP" dirty="0" smtClean="0">
                <a:solidFill>
                  <a:schemeClr val="tx2"/>
                </a:solidFill>
              </a:rPr>
              <a:t>, Muller, </a:t>
            </a:r>
            <a:r>
              <a:rPr kumimoji="1" lang="en-US" altLang="ja-JP" dirty="0" err="1" smtClean="0">
                <a:solidFill>
                  <a:schemeClr val="tx2"/>
                </a:solidFill>
              </a:rPr>
              <a:t>Stephanov</a:t>
            </a:r>
            <a:r>
              <a:rPr kumimoji="1" lang="en-US" altLang="ja-JP" dirty="0" smtClean="0">
                <a:solidFill>
                  <a:schemeClr val="tx2"/>
                </a:solidFill>
              </a:rPr>
              <a:t>, 2012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35391" y="5661248"/>
            <a:ext cx="638508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>
                <a:solidFill>
                  <a:schemeClr val="accent2">
                    <a:lumMod val="50000"/>
                  </a:schemeClr>
                </a:solidFill>
              </a:rPr>
              <a:t>Stochastic Force</a:t>
            </a:r>
          </a:p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determined by fluctuation-dissipation relation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下矢印 13"/>
          <p:cNvSpPr/>
          <p:nvPr/>
        </p:nvSpPr>
        <p:spPr>
          <a:xfrm flipV="1">
            <a:off x="5364088" y="4964754"/>
            <a:ext cx="576064" cy="62448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14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0" y="3284984"/>
            <a:ext cx="4838357" cy="338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97396"/>
            <a:ext cx="4752529" cy="332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角丸四角形 7"/>
          <p:cNvSpPr/>
          <p:nvPr/>
        </p:nvSpPr>
        <p:spPr>
          <a:xfrm>
            <a:off x="3829388" y="2204864"/>
            <a:ext cx="5135100" cy="9361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486852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>
                <a:latin typeface="Symbol" pitchFamily="18" charset="2"/>
              </a:rPr>
              <a:t>D</a:t>
            </a:r>
            <a:r>
              <a:rPr lang="en-US" altLang="ja-JP" i="1" dirty="0" smtClean="0">
                <a:latin typeface="Symbol" pitchFamily="18" charset="2"/>
              </a:rPr>
              <a:t>h</a:t>
            </a:r>
            <a:r>
              <a:rPr lang="en-US" altLang="ja-JP" dirty="0" smtClean="0"/>
              <a:t> Dependence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1023119"/>
            <a:ext cx="265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lang="en-US" altLang="ja-JP" sz="2400" dirty="0"/>
              <a:t>I</a:t>
            </a:r>
            <a:r>
              <a:rPr lang="en-US" altLang="ja-JP" sz="2400" dirty="0" smtClean="0"/>
              <a:t>nitial condition: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(\eta_1,0) \delta n(\eta_2,0) \rangle&#10;= \sigma_2 \delta( \eta_1-\eta_2)&#10;\end{align*}&lt;/body&gt;&#10;  &lt;fcolor&gt;FF000000&lt;/fcolor&gt;&#10;  &lt;bcolor&gt;FFFFFFFF&lt;/bcolor&gt;&#10;  &lt;transparent&gt;True&lt;/transparent&gt;&#10;  &lt;resolution&gt;1800&lt;/resolution&gt;&#10;  &lt;imageh&gt;249&lt;/imageh&gt;&#10;  &lt;imagew&gt;3684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80" y="1144384"/>
            <a:ext cx="4042916" cy="27325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39552" y="1527175"/>
            <a:ext cx="3775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Translational invariance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(\tau)^2\rangle = &#10;\sigma_2 F_2(X)&#10;+ \chi_2 (1-F_2(X))&#10;\end{align*}&lt;/body&gt;&#10;  &lt;fcolor&gt;FF000000&lt;/fcolor&gt;&#10;  &lt;bcolor&gt;FFFFFFFF&lt;/bcolor&gt;&#10;  &lt;transparent&gt;True&lt;/transparent&gt;&#10;  &lt;resolution&gt;1800&lt;/resolution&gt;&#10;  &lt;imageh&gt;281&lt;/imageh&gt;&#10;  &lt;imagew&gt;4064&lt;/imagew&gt;&#10;  &lt;scale&gt;50&lt;/scale&gt;&#10;  &lt;cursor&gt;6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12" y="2420887"/>
            <a:ext cx="4551312" cy="314695"/>
          </a:xfrm>
          <a:prstGeom prst="rect">
            <a:avLst/>
          </a:prstGeom>
        </p:spPr>
      </p:pic>
      <p:sp>
        <p:nvSpPr>
          <p:cNvPr id="17" name="左中かっこ 16"/>
          <p:cNvSpPr/>
          <p:nvPr/>
        </p:nvSpPr>
        <p:spPr>
          <a:xfrm>
            <a:off x="179512" y="1052736"/>
            <a:ext cx="288032" cy="936104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>
            <a:off x="3419872" y="2420888"/>
            <a:ext cx="360040" cy="43204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611906" y="278092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initial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>
            <a:off x="5508104" y="2780928"/>
            <a:ext cx="100811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6876256" y="2780928"/>
            <a:ext cx="1777668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7114912" y="277163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equilibrium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4572000" y="3889546"/>
            <a:ext cx="4536505" cy="2923830"/>
            <a:chOff x="4572000" y="3645024"/>
            <a:chExt cx="4536505" cy="2923830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13"/>
            <a:stretch/>
          </p:blipFill>
          <p:spPr bwMode="auto">
            <a:xfrm>
              <a:off x="5462941" y="3645024"/>
              <a:ext cx="3645564" cy="2923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^2 \rangle ~ {\rm  at  LHC}&#10;\end{align*}&lt;/body&gt;&#10;  &lt;fcolor&gt;FF000000&lt;/fcolor&gt;&#10;  &lt;bcolor&gt;FFFFFFFF&lt;/bcolor&gt;&#10;  &lt;transparent&gt;True&lt;/transparent&gt;&#10;  &lt;resolution&gt;1800&lt;/resolution&gt;&#10;  &lt;imageh&gt;281&lt;/imageh&gt;&#10;  &lt;imagew&gt;1408&lt;/imagew&gt;&#10;  &lt;scale&gt;50&lt;/scale&gt;&#10;  &lt;cursor&gt;43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216" y="4360714"/>
              <a:ext cx="1983764" cy="39590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7" name="左右矢印 26"/>
            <p:cNvSpPr/>
            <p:nvPr/>
          </p:nvSpPr>
          <p:spPr>
            <a:xfrm>
              <a:off x="4572000" y="4581128"/>
              <a:ext cx="1152128" cy="864096"/>
            </a:xfrm>
            <a:prstGeom prst="leftRightArrow">
              <a:avLst>
                <a:gd name="adj1" fmla="val 50000"/>
                <a:gd name="adj2" fmla="val 42381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8" name="角丸四角形吹き出し 27"/>
          <p:cNvSpPr/>
          <p:nvPr/>
        </p:nvSpPr>
        <p:spPr>
          <a:xfrm>
            <a:off x="1331640" y="3356992"/>
            <a:ext cx="1512168" cy="504056"/>
          </a:xfrm>
          <a:prstGeom prst="wedgeRoundRectCallout">
            <a:avLst>
              <a:gd name="adj1" fmla="val -69692"/>
              <a:gd name="adj2" fmla="val -1877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accent5">
                    <a:lumMod val="50000"/>
                  </a:schemeClr>
                </a:solidFill>
              </a:rPr>
              <a:t>equilibrium</a:t>
            </a:r>
            <a:endParaRPr kumimoji="1" lang="ja-JP" alt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角丸四角形吹き出し 28"/>
          <p:cNvSpPr/>
          <p:nvPr/>
        </p:nvSpPr>
        <p:spPr>
          <a:xfrm>
            <a:off x="3158819" y="5805264"/>
            <a:ext cx="932694" cy="432048"/>
          </a:xfrm>
          <a:prstGeom prst="wedgeRoundRectCallout">
            <a:avLst>
              <a:gd name="adj1" fmla="val 118113"/>
              <a:gd name="adj2" fmla="val 3202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accent2">
                    <a:lumMod val="50000"/>
                  </a:schemeClr>
                </a:solidFill>
              </a:rPr>
              <a:t>initial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156176" y="219998"/>
            <a:ext cx="288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70C0"/>
                </a:solidFill>
              </a:rPr>
              <a:t>Shuryak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Stephanov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2001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Q(\tau) = \int_0^{\Delta\eta} d\eta n(\eta,\tau)&#10;\end{align*}&lt;/body&gt;&#10;  &lt;fcolor&gt;FF000000&lt;/fcolor&gt;&#10;  &lt;bcolor&gt;FFFFFFFF&lt;/bcolor&gt;&#10;  &lt;transparent&gt;True&lt;/transparent&gt;&#10;  &lt;resolution&gt;1800&lt;/resolution&gt;&#10;  &lt;imageh&gt;631&lt;/imageh&gt;&#10;  &lt;imagew&gt;2385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7226"/>
            <a:ext cx="2720361" cy="719726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1-F_2(X)&#10;\end{align*}&lt;/body&gt;&#10;  &lt;fcolor&gt;FF000000&lt;/fcolor&gt;&#10;  &lt;bcolor&gt;FFFFFFFF&lt;/bcolor&gt;&#10;  &lt;transparent&gt;True&lt;/transparent&gt;&#10;  &lt;resolution&gt;1800&lt;/resolution&gt;&#10;  &lt;imageh&gt;249&lt;/imageh&gt;&#10;  &lt;imagew&gt;1073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2505" y="4653541"/>
            <a:ext cx="1135591" cy="263525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Delta\eta /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011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717" y="6453336"/>
            <a:ext cx="1218182" cy="35665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6901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340520" y="1124744"/>
            <a:ext cx="8335936" cy="13681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540847" cy="584775"/>
          </a:xfrm>
        </p:spPr>
        <p:txBody>
          <a:bodyPr/>
          <a:lstStyle/>
          <a:p>
            <a:r>
              <a:rPr kumimoji="1" lang="en-US" altLang="ja-JP" dirty="0" smtClean="0"/>
              <a:t> Non-</a:t>
            </a:r>
            <a:r>
              <a:rPr kumimoji="1" lang="en-US" altLang="ja-JP" dirty="0" err="1" smtClean="0"/>
              <a:t>Gaussianity</a:t>
            </a:r>
            <a:r>
              <a:rPr kumimoji="1" lang="en-US" altLang="ja-JP" dirty="0" smtClean="0"/>
              <a:t> in Fluctuating Hydro?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0520" y="1268760"/>
            <a:ext cx="83359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>
                <a:solidFill>
                  <a:schemeClr val="accent2">
                    <a:lumMod val="50000"/>
                  </a:schemeClr>
                </a:solidFill>
              </a:rPr>
              <a:t>It is </a:t>
            </a:r>
            <a:r>
              <a:rPr kumimoji="1" lang="en-US" altLang="ja-JP" sz="3200" b="1" dirty="0" smtClean="0">
                <a:solidFill>
                  <a:schemeClr val="accent2">
                    <a:lumMod val="50000"/>
                  </a:schemeClr>
                </a:solidFill>
              </a:rPr>
              <a:t>impossible</a:t>
            </a:r>
            <a:r>
              <a:rPr kumimoji="1" lang="en-US" altLang="ja-JP" sz="3200" dirty="0" smtClean="0">
                <a:solidFill>
                  <a:schemeClr val="accent2">
                    <a:lumMod val="50000"/>
                  </a:schemeClr>
                </a:solidFill>
              </a:rPr>
              <a:t> to directly extend the theory </a:t>
            </a:r>
          </a:p>
          <a:p>
            <a:pPr algn="ctr"/>
            <a:r>
              <a:rPr kumimoji="1" lang="en-US" altLang="ja-JP" sz="3200" dirty="0" smtClean="0">
                <a:solidFill>
                  <a:schemeClr val="accent2">
                    <a:lumMod val="50000"/>
                  </a:schemeClr>
                </a:solidFill>
              </a:rPr>
              <a:t>of</a:t>
            </a:r>
            <a:r>
              <a:rPr lang="en-US" altLang="ja-JP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kumimoji="1" lang="en-US" altLang="ja-JP" sz="3200" dirty="0" smtClean="0">
                <a:solidFill>
                  <a:schemeClr val="accent2">
                    <a:lumMod val="50000"/>
                  </a:schemeClr>
                </a:solidFill>
              </a:rPr>
              <a:t>hydro fluctuations </a:t>
            </a:r>
            <a:r>
              <a:rPr lang="en-US" altLang="ja-JP" sz="3200" dirty="0" smtClean="0">
                <a:solidFill>
                  <a:schemeClr val="accent2">
                    <a:lumMod val="50000"/>
                  </a:schemeClr>
                </a:solidFill>
              </a:rPr>
              <a:t>to treat higher orders.</a:t>
            </a:r>
            <a:endParaRPr kumimoji="1" lang="ja-JP" alt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1600" y="4471371"/>
            <a:ext cx="183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kumimoji="1" lang="en-US" altLang="ja-JP" sz="2400" b="1" dirty="0" smtClean="0"/>
              <a:t>Theorem</a:t>
            </a:r>
            <a:endParaRPr kumimoji="1" lang="ja-JP" altLang="en-US" sz="24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07457" y="5405154"/>
            <a:ext cx="406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70C0"/>
                </a:solidFill>
              </a:rPr>
              <a:t>cf</a:t>
            </a:r>
            <a:r>
              <a:rPr lang="en-US" altLang="ja-JP" sz="2000" dirty="0" smtClean="0">
                <a:solidFill>
                  <a:srgbClr val="0070C0"/>
                </a:solidFill>
              </a:rPr>
              <a:t>) 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Gardiner, </a:t>
            </a:r>
            <a:r>
              <a:rPr lang="en-US" altLang="ja-JP" sz="2000" dirty="0" smtClean="0">
                <a:solidFill>
                  <a:srgbClr val="0070C0"/>
                </a:solidFill>
              </a:rPr>
              <a:t>“Stochastic Methods”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38219" y="4246616"/>
            <a:ext cx="5322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Markov process</a:t>
            </a:r>
            <a:r>
              <a:rPr kumimoji="1" lang="ja-JP" altLang="en-US" sz="2400" dirty="0" smtClean="0"/>
              <a:t>＋</a:t>
            </a:r>
            <a:r>
              <a:rPr kumimoji="1" lang="en-US" altLang="ja-JP" sz="2400" dirty="0" smtClean="0"/>
              <a:t>continuous variable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87679" y="4769856"/>
            <a:ext cx="371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ym typeface="Wingdings" pitchFamily="2" charset="2"/>
              </a:rPr>
              <a:t>Gaussian random force</a:t>
            </a:r>
            <a:endParaRPr kumimoji="1" lang="ja-JP" altLang="en-US" sz="2400" dirty="0"/>
          </a:p>
        </p:txBody>
      </p:sp>
      <p:sp>
        <p:nvSpPr>
          <p:cNvPr id="8" name="角丸四角形 7"/>
          <p:cNvSpPr/>
          <p:nvPr/>
        </p:nvSpPr>
        <p:spPr>
          <a:xfrm>
            <a:off x="2847072" y="4109010"/>
            <a:ext cx="5691462" cy="12264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71600" y="3183359"/>
            <a:ext cx="768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No a priori extension of FD relations to higher orders</a:t>
            </a:r>
            <a:endParaRPr kumimoji="1" lang="ja-JP" altLang="en-US" sz="2400" dirty="0"/>
          </a:p>
        </p:txBody>
      </p:sp>
      <p:sp>
        <p:nvSpPr>
          <p:cNvPr id="11" name="左中かっこ 10"/>
          <p:cNvSpPr/>
          <p:nvPr/>
        </p:nvSpPr>
        <p:spPr>
          <a:xfrm>
            <a:off x="412529" y="3068960"/>
            <a:ext cx="487063" cy="266429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524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320961" cy="584775"/>
          </a:xfrm>
        </p:spPr>
        <p:txBody>
          <a:bodyPr/>
          <a:lstStyle/>
          <a:p>
            <a:r>
              <a:rPr kumimoji="1" lang="en-US" altLang="ja-JP" dirty="0" smtClean="0"/>
              <a:t> Event-by-Event Analysis @ HIC  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026" y="1052736"/>
            <a:ext cx="790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</a:rPr>
              <a:t>Fluctuations</a:t>
            </a:r>
            <a:r>
              <a:rPr lang="ja-JP" altLang="en-US" sz="2400" dirty="0">
                <a:solidFill>
                  <a:srgbClr val="000000"/>
                </a:solidFill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</a:rPr>
              <a:t>can be measured by e-by-e analysis in HIC.</a:t>
            </a:r>
          </a:p>
        </p:txBody>
      </p:sp>
      <p:pic>
        <p:nvPicPr>
          <p:cNvPr id="42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1070997" y="1994937"/>
            <a:ext cx="2304256" cy="16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1115616" y="4731241"/>
            <a:ext cx="2304256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</a:rPr>
              <a:t>Detector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 flipV="1">
            <a:off x="683568" y="2824897"/>
            <a:ext cx="1539557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H="1" flipV="1">
            <a:off x="2267744" y="2824897"/>
            <a:ext cx="1584176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H="1">
            <a:off x="1907704" y="3501295"/>
            <a:ext cx="14401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flipH="1">
            <a:off x="1453346" y="3400410"/>
            <a:ext cx="310342" cy="4138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flipH="1">
            <a:off x="2107822" y="3607335"/>
            <a:ext cx="31812" cy="3683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2267744" y="3583743"/>
            <a:ext cx="0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flipH="1">
            <a:off x="1763688" y="3526916"/>
            <a:ext cx="144016" cy="3402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>
            <a:off x="2938125" y="3474032"/>
            <a:ext cx="243413" cy="2666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2552015" y="3507105"/>
            <a:ext cx="151538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>
            <a:off x="2411760" y="3560152"/>
            <a:ext cx="6448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212" y="2329811"/>
            <a:ext cx="4060236" cy="32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テキスト ボックス 50"/>
          <p:cNvSpPr txBox="1"/>
          <p:nvPr/>
        </p:nvSpPr>
        <p:spPr>
          <a:xfrm>
            <a:off x="5545570" y="2009139"/>
            <a:ext cx="2539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STAR, PRL</a:t>
            </a:r>
            <a:r>
              <a:rPr lang="en-US" altLang="ja-JP" b="1" dirty="0" smtClean="0">
                <a:solidFill>
                  <a:srgbClr val="000000"/>
                </a:solidFill>
              </a:rPr>
              <a:t>105</a:t>
            </a:r>
            <a:r>
              <a:rPr lang="ja-JP" altLang="en-US" dirty="0" smtClean="0">
                <a:solidFill>
                  <a:srgbClr val="000000"/>
                </a:solidFill>
              </a:rPr>
              <a:t> </a:t>
            </a:r>
            <a:r>
              <a:rPr lang="en-US" altLang="ja-JP" dirty="0">
                <a:solidFill>
                  <a:srgbClr val="000000"/>
                </a:solidFill>
              </a:rPr>
              <a:t>(</a:t>
            </a:r>
            <a:r>
              <a:rPr lang="en-US" altLang="ja-JP" dirty="0" smtClean="0">
                <a:solidFill>
                  <a:srgbClr val="000000"/>
                </a:solidFill>
              </a:rPr>
              <a:t>2010)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6228184" y="5661248"/>
            <a:ext cx="129614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2 \rangle, \langle \delta N^3 \rangle,&#10;\langle \delta N^4 \rangle_c,\cdots&#10;\end{align*}&lt;/body&gt;&#10;  &lt;fcolor&gt;FF000000&lt;/fcolor&gt;&#10;  &lt;bcolor&gt;FFFFFFFF&lt;/bcolor&gt;&#10;  &lt;transparent&gt;True&lt;/transparent&gt;&#10;  &lt;resolution&gt;1800&lt;/resolution&gt;&#10;  &lt;imageh&gt;283&lt;/imageh&gt;&#10;  &lt;imagew&gt;2632&lt;/imagew&gt;&#10;  &lt;scale&gt;50&lt;/scale&gt;&#10;  &lt;cursor&gt;10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275" y="6200142"/>
            <a:ext cx="3694189" cy="39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4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ewscenter.lbl.gov/wp-content/uploads/Planck-and-CMB-sim-revi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3583"/>
            <a:ext cx="9143999" cy="448573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角丸四角形 17"/>
          <p:cNvSpPr/>
          <p:nvPr/>
        </p:nvSpPr>
        <p:spPr>
          <a:xfrm>
            <a:off x="971600" y="995536"/>
            <a:ext cx="7416824" cy="1382961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555782" cy="584775"/>
          </a:xfrm>
        </p:spPr>
        <p:txBody>
          <a:bodyPr/>
          <a:lstStyle/>
          <a:p>
            <a:r>
              <a:rPr kumimoji="1" lang="en-US" altLang="ja-JP" dirty="0" smtClean="0"/>
              <a:t> Non-</a:t>
            </a:r>
            <a:r>
              <a:rPr kumimoji="1" lang="en-US" altLang="ja-JP" dirty="0" err="1" smtClean="0"/>
              <a:t>Gaussianity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17894" y="764704"/>
            <a:ext cx="362631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fluctuations (correlations)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89586" y="1815207"/>
            <a:ext cx="2462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Non-</a:t>
            </a:r>
            <a:r>
              <a:rPr kumimoji="1" lang="en-US" altLang="ja-JP" sz="2400" dirty="0" err="1" smtClean="0">
                <a:solidFill>
                  <a:schemeClr val="tx2">
                    <a:lumMod val="50000"/>
                  </a:schemeClr>
                </a:solidFill>
              </a:rPr>
              <a:t>Gaussianity</a:t>
            </a:r>
            <a:endParaRPr kumimoji="1" lang="ja-JP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1 \delta n_2  \delta n_3 \rangle, &#10;\langle \delta n_1 \delta n_2  \delta n_3 \delta n_4\rangle_c, \cdots&#10;\end{align*}&lt;/body&gt;&#10;  &lt;fcolor&gt;FF000000&lt;/fcolor&gt;&#10;  &lt;bcolor&gt;FFFFFFFF&lt;/bcolor&gt;&#10;  &lt;transparent&gt;True&lt;/transparent&gt;&#10;  &lt;resolution&gt;1800&lt;/resolution&gt;&#10;  &lt;imageh&gt;249&lt;/imageh&gt;&#10;  &lt;imagew&gt;3620&lt;/imagew&gt;&#10;  &lt;scale&gt;50&lt;/scale&gt;&#10;  &lt;cursor&gt;13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081" y="1442393"/>
            <a:ext cx="5234319" cy="360040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1 \delta n_2 \rangle,&#10;\end{align*}&lt;/body&gt;&#10;  &lt;fcolor&gt;FF000000&lt;/fcolor&gt;&#10;  &lt;bcolor&gt;FFFFFFFF&lt;/bcolor&gt;&#10;  &lt;transparent&gt;True&lt;/transparent&gt;&#10;  &lt;resolution&gt;1800&lt;/resolution&gt;&#10;  &lt;imageh&gt;249&lt;/imageh&gt;&#10;  &lt;imagew&gt;978&lt;/imagew&gt;&#10;  &lt;scale&gt;50&lt;/scale&gt;&#10;  &lt;cursor&gt;5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42393"/>
            <a:ext cx="1414134" cy="360040"/>
          </a:xfrm>
          <a:prstGeom prst="rect">
            <a:avLst/>
          </a:prstGeom>
        </p:spPr>
      </p:pic>
      <p:cxnSp>
        <p:nvCxnSpPr>
          <p:cNvPr id="14" name="直線コネクタ 13"/>
          <p:cNvCxnSpPr/>
          <p:nvPr/>
        </p:nvCxnSpPr>
        <p:spPr>
          <a:xfrm>
            <a:off x="2843808" y="1658417"/>
            <a:ext cx="0" cy="4744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2843808" y="206084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1677304" y="6381328"/>
            <a:ext cx="7503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: statistics </a:t>
            </a:r>
            <a:r>
              <a:rPr lang="en-US" altLang="ja-JP" sz="2400" dirty="0" smtClean="0"/>
              <a:t>in</a:t>
            </a:r>
            <a:r>
              <a:rPr kumimoji="1" lang="en-US" altLang="ja-JP" sz="2400" dirty="0" smtClean="0"/>
              <a:t>sufficient to see non-</a:t>
            </a:r>
            <a:r>
              <a:rPr kumimoji="1" lang="en-US" altLang="ja-JP" sz="2400" dirty="0" err="1" smtClean="0"/>
              <a:t>Gaussianity</a:t>
            </a:r>
            <a:r>
              <a:rPr kumimoji="1" lang="en-US" altLang="ja-JP" sz="2400" dirty="0" smtClean="0"/>
              <a:t>…(2013)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74304" y="6381328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PLANCK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2328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473" y="1071099"/>
            <a:ext cx="3911040" cy="260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610049" cy="584775"/>
          </a:xfrm>
        </p:spPr>
        <p:txBody>
          <a:bodyPr/>
          <a:lstStyle/>
          <a:p>
            <a:r>
              <a:rPr kumimoji="1" lang="en-US" altLang="ja-JP" dirty="0" smtClean="0"/>
              <a:t> Conserved Charges : Theoretical Advantage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908720"/>
            <a:ext cx="5546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800" dirty="0" smtClean="0"/>
              <a:t>Definite definition for operators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1556792"/>
            <a:ext cx="3853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kumimoji="1" lang="en-US" altLang="ja-JP" sz="2400" dirty="0" smtClean="0"/>
              <a:t>as a </a:t>
            </a:r>
            <a:r>
              <a:rPr kumimoji="1" lang="en-US" altLang="ja-JP" sz="2400" dirty="0" err="1" smtClean="0"/>
              <a:t>Noether</a:t>
            </a:r>
            <a:r>
              <a:rPr kumimoji="1" lang="en-US" altLang="ja-JP" sz="2400" dirty="0" smtClean="0"/>
              <a:t> current</a:t>
            </a:r>
          </a:p>
          <a:p>
            <a:pPr marL="342900" indent="-342900">
              <a:buFontTx/>
              <a:buChar char="-"/>
            </a:pPr>
            <a:r>
              <a:rPr lang="en-US" altLang="ja-JP" sz="2400" dirty="0" smtClean="0"/>
              <a:t>calculable on any theory</a:t>
            </a:r>
            <a:endParaRPr kumimoji="1" lang="en-US" altLang="ja-JP" sz="24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23728" y="2463279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ex: on the lattice</a:t>
            </a:r>
            <a:endParaRPr kumimoji="1" lang="ja-JP" altLang="en-US" sz="2400" dirty="0"/>
          </a:p>
        </p:txBody>
      </p:sp>
      <p:sp>
        <p:nvSpPr>
          <p:cNvPr id="11" name="右矢印 10"/>
          <p:cNvSpPr/>
          <p:nvPr/>
        </p:nvSpPr>
        <p:spPr>
          <a:xfrm>
            <a:off x="4549392" y="2514248"/>
            <a:ext cx="720080" cy="410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67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473" y="1071099"/>
            <a:ext cx="3911040" cy="260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610049" cy="584775"/>
          </a:xfrm>
        </p:spPr>
        <p:txBody>
          <a:bodyPr/>
          <a:lstStyle/>
          <a:p>
            <a:r>
              <a:rPr kumimoji="1" lang="en-US" altLang="ja-JP" dirty="0" smtClean="0"/>
              <a:t> Conserved Charges : Theoretical Advantage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908720"/>
            <a:ext cx="5546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800" dirty="0" smtClean="0"/>
              <a:t>Definite definition for operators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3511895"/>
            <a:ext cx="5650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800" dirty="0" smtClean="0"/>
              <a:t>Simple thermodynamic relations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1556792"/>
            <a:ext cx="3853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kumimoji="1" lang="en-US" altLang="ja-JP" sz="2400" dirty="0" smtClean="0"/>
              <a:t>as a </a:t>
            </a:r>
            <a:r>
              <a:rPr kumimoji="1" lang="en-US" altLang="ja-JP" sz="2400" dirty="0" err="1" smtClean="0"/>
              <a:t>Noether</a:t>
            </a:r>
            <a:r>
              <a:rPr kumimoji="1" lang="en-US" altLang="ja-JP" sz="2400" dirty="0" smtClean="0"/>
              <a:t> current</a:t>
            </a:r>
          </a:p>
          <a:p>
            <a:pPr marL="342900" indent="-342900">
              <a:buFontTx/>
              <a:buChar char="-"/>
            </a:pPr>
            <a:r>
              <a:rPr lang="en-US" altLang="ja-JP" sz="2400" dirty="0" smtClean="0"/>
              <a:t>calculable on any theory</a:t>
            </a:r>
            <a:endParaRPr kumimoji="1" lang="en-US" altLang="ja-JP" sz="24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23728" y="2463279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ex: on the lattice</a:t>
            </a:r>
            <a:endParaRPr kumimoji="1" lang="ja-JP" altLang="en-US" sz="2400" dirty="0"/>
          </a:p>
        </p:txBody>
      </p:sp>
      <p:sp>
        <p:nvSpPr>
          <p:cNvPr id="8" name="右矢印 7"/>
          <p:cNvSpPr/>
          <p:nvPr/>
        </p:nvSpPr>
        <p:spPr>
          <a:xfrm>
            <a:off x="4549392" y="2514248"/>
            <a:ext cx="720080" cy="410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9552" y="5022977"/>
            <a:ext cx="4238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ja-JP" sz="2400" dirty="0" smtClean="0"/>
              <a:t>Intuitive </a:t>
            </a:r>
            <a:r>
              <a:rPr lang="en-US" altLang="ja-JP" sz="2400" dirty="0"/>
              <a:t>interpretation for </a:t>
            </a:r>
            <a:r>
              <a:rPr lang="en-US" altLang="ja-JP" sz="2400" dirty="0" smtClean="0"/>
              <a:t>the behaviors </a:t>
            </a:r>
            <a:r>
              <a:rPr lang="en-US" altLang="ja-JP" sz="2400" dirty="0"/>
              <a:t>of </a:t>
            </a:r>
            <a:r>
              <a:rPr lang="en-US" altLang="ja-JP" sz="2400" dirty="0" err="1"/>
              <a:t>cumulants</a:t>
            </a:r>
            <a:endParaRPr lang="en-US" altLang="ja-JP" sz="2400" dirty="0"/>
          </a:p>
        </p:txBody>
      </p:sp>
      <p:pic>
        <p:nvPicPr>
          <p:cNvPr id="14" name="Picture 23"/>
          <p:cNvPicPr>
            <a:picLocks noChangeAspect="1" noChangeArrowheads="1"/>
          </p:cNvPicPr>
          <p:nvPr/>
        </p:nvPicPr>
        <p:blipFill rotWithShape="1"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" t="7559" r="6668" b="7281"/>
          <a:stretch/>
        </p:blipFill>
        <p:spPr bwMode="auto">
          <a:xfrm>
            <a:off x="5580112" y="4182646"/>
            <a:ext cx="3437245" cy="2256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c^n \rangle&#10;= \frac1{VT^{n-1}} \frac{ \partial^n \Omega }{\partial \mu_c^n }&#10;\end{align*}&lt;/body&gt;&#10;  &lt;fcolor&gt;FF000000&lt;/fcolor&gt;&#10;  &lt;bcolor&gt;FFFFFFFF&lt;/bcolor&gt;&#10;  &lt;transparent&gt;True&lt;/transparent&gt;&#10;  &lt;resolution&gt;1800&lt;/resolution&gt;&#10;  &lt;imageh&gt;580&lt;/imageh&gt;&#10;  &lt;imagew&gt;2303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91" y="4085725"/>
            <a:ext cx="3110777" cy="783435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3 \rangle&#10;= \frac1{VT^2} \frac{ \partial \langle \delta N_B^2 \rangle }{\partial \mu_B }&#10;\end{align*}&lt;/body&gt;&#10;  &lt;fcolor&gt;FF000000&lt;/fcolor&gt;&#10;  &lt;bcolor&gt;FFFFFFFF&lt;/bcolor&gt;&#10;  &lt;transparent&gt;True&lt;/transparent&gt;&#10;  &lt;resolution&gt;1800&lt;/resolution&gt;&#10;  &lt;imageh&gt;600&lt;/imageh&gt;&#10;  &lt;imagew&gt;2403&lt;/imagew&gt;&#10;  &lt;scale&gt;50&lt;/scale&gt;&#10;  &lt;cursor&gt;10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188" y="5930918"/>
            <a:ext cx="3245852" cy="81045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043608" y="6103097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ex: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87025" y="6453336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Ejiri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MK, 2009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83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173485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Conserved Charge Fluctuations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8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259" y="1023065"/>
            <a:ext cx="5656235" cy="399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Text Box 15"/>
          <p:cNvSpPr txBox="1">
            <a:spLocks noChangeArrowheads="1"/>
          </p:cNvSpPr>
          <p:nvPr/>
        </p:nvSpPr>
        <p:spPr bwMode="auto">
          <a:xfrm>
            <a:off x="2252323" y="1228690"/>
            <a:ext cx="21275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RBC-Bielefeld ’09</a:t>
            </a: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_B^4\rangle_c }{ \langle \delta N_B^2 \rangle}&#10;\end{align*}&lt;/body&gt;&#10;  &lt;fcolor&gt;FF000000&lt;/fcolor&gt;&#10;  &lt;bcolor&gt;FFFFFFFF&lt;/bcolor&gt;&#10;  &lt;transparent&gt;True&lt;/transparent&gt;&#10;  &lt;resolution&gt;1800&lt;/resolution&gt;&#10;  &lt;imageh&gt;621&lt;/imageh&gt;&#10;  &lt;imagew&gt;787&lt;/imagew&gt;&#10;  &lt;scale&gt;50&lt;/scale&gt;&#10;  &lt;cursor&gt;8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12" y="2488899"/>
            <a:ext cx="1100144" cy="86809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345323" y="5949280"/>
            <a:ext cx="57631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Heinz</a:t>
            </a:r>
            <a:r>
              <a:rPr lang="en-US" altLang="ja-JP" dirty="0" smtClean="0">
                <a:solidFill>
                  <a:srgbClr val="002060"/>
                </a:solidFill>
              </a:rPr>
              <a:t>, Muller, 2000;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Jeon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Koch, 2000; </a:t>
            </a:r>
          </a:p>
          <a:p>
            <a:r>
              <a:rPr kumimoji="1" lang="en-US" altLang="ja-JP" dirty="0" err="1" smtClean="0">
                <a:solidFill>
                  <a:srgbClr val="002060"/>
                </a:solidFill>
              </a:rPr>
              <a:t>Ejiri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Karsch</a:t>
            </a:r>
            <a:r>
              <a:rPr lang="en-US" altLang="ja-JP" dirty="0" smtClean="0">
                <a:solidFill>
                  <a:srgbClr val="002060"/>
                </a:solidFill>
              </a:rPr>
              <a:t>, </a:t>
            </a:r>
            <a:r>
              <a:rPr lang="en-US" altLang="ja-JP" dirty="0" err="1" smtClean="0">
                <a:solidFill>
                  <a:srgbClr val="002060"/>
                </a:solidFill>
              </a:rPr>
              <a:t>Redlich</a:t>
            </a:r>
            <a:r>
              <a:rPr lang="en-US" altLang="ja-JP" dirty="0" smtClean="0">
                <a:solidFill>
                  <a:srgbClr val="002060"/>
                </a:solidFill>
              </a:rPr>
              <a:t>, 2006;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Ejiri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MK, 2009; </a:t>
            </a:r>
          </a:p>
          <a:p>
            <a:r>
              <a:rPr lang="en-US" altLang="ja-JP" dirty="0" err="1" smtClean="0">
                <a:solidFill>
                  <a:srgbClr val="002060"/>
                </a:solidFill>
              </a:rPr>
              <a:t>Friman</a:t>
            </a:r>
            <a:r>
              <a:rPr lang="en-US" altLang="ja-JP" dirty="0" smtClean="0">
                <a:solidFill>
                  <a:srgbClr val="002060"/>
                </a:solidFill>
              </a:rPr>
              <a:t>, et al., 2011; </a:t>
            </a:r>
            <a:r>
              <a:rPr lang="en-US" altLang="ja-JP" dirty="0" err="1" smtClean="0">
                <a:solidFill>
                  <a:srgbClr val="002060"/>
                </a:solidFill>
              </a:rPr>
              <a:t>Stephanov</a:t>
            </a:r>
            <a:r>
              <a:rPr lang="en-US" altLang="ja-JP" dirty="0" smtClean="0">
                <a:solidFill>
                  <a:srgbClr val="002060"/>
                </a:solidFill>
              </a:rPr>
              <a:t>, 2011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99592" y="5199583"/>
            <a:ext cx="7369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/>
              <a:t>C</a:t>
            </a:r>
            <a:r>
              <a:rPr kumimoji="1" lang="en-US" altLang="ja-JP" sz="2400" dirty="0" err="1" smtClean="0"/>
              <a:t>umulants</a:t>
            </a:r>
            <a:r>
              <a:rPr kumimoji="1" lang="en-US" altLang="ja-JP" sz="2400" dirty="0" smtClean="0"/>
              <a:t> of </a:t>
            </a:r>
            <a:r>
              <a:rPr kumimoji="1" lang="en-US" altLang="ja-JP" sz="2400" i="1" dirty="0" smtClean="0"/>
              <a:t>N</a:t>
            </a:r>
            <a:r>
              <a:rPr kumimoji="1" lang="en-US" altLang="ja-JP" sz="2400" baseline="-25000" dirty="0" smtClean="0"/>
              <a:t>B</a:t>
            </a:r>
            <a:r>
              <a:rPr kumimoji="1" lang="en-US" altLang="ja-JP" sz="2400" dirty="0" smtClean="0"/>
              <a:t> and </a:t>
            </a:r>
            <a:r>
              <a:rPr kumimoji="1" lang="en-US" altLang="ja-JP" sz="2400" i="1" dirty="0" smtClean="0"/>
              <a:t>N</a:t>
            </a:r>
            <a:r>
              <a:rPr kumimoji="1" lang="en-US" altLang="ja-JP" sz="2400" baseline="-25000" dirty="0" smtClean="0"/>
              <a:t>Q</a:t>
            </a:r>
            <a:r>
              <a:rPr kumimoji="1" lang="en-US" altLang="ja-JP" sz="2400" dirty="0" smtClean="0"/>
              <a:t> are </a:t>
            </a:r>
            <a:r>
              <a:rPr kumimoji="1" lang="en-US" altLang="ja-JP" sz="2400" b="1" dirty="0" smtClean="0"/>
              <a:t>suppressed</a:t>
            </a:r>
            <a:r>
              <a:rPr kumimoji="1" lang="en-US" altLang="ja-JP" sz="2400" dirty="0" smtClean="0"/>
              <a:t> </a:t>
            </a:r>
            <a:r>
              <a:rPr lang="en-US" altLang="ja-JP" sz="2400" dirty="0" smtClean="0"/>
              <a:t>at high </a:t>
            </a:r>
            <a:r>
              <a:rPr lang="en-US" altLang="ja-JP" sz="2400" i="1" dirty="0" smtClean="0"/>
              <a:t>T</a:t>
            </a:r>
            <a:r>
              <a:rPr lang="en-US" altLang="ja-JP" sz="2400" dirty="0" smtClean="0"/>
              <a:t>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1849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 rot="21249398">
            <a:off x="2134285" y="5455612"/>
            <a:ext cx="1213580" cy="140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9" descr="SD_KV_POS_Energy.gif"/>
          <p:cNvPicPr>
            <a:picLocks noChangeAspect="1"/>
          </p:cNvPicPr>
          <p:nvPr/>
        </p:nvPicPr>
        <p:blipFill rotWithShape="1">
          <a:blip r:embed="rId4"/>
          <a:srcRect l="2526" t="33529" r="12439"/>
          <a:stretch/>
        </p:blipFill>
        <p:spPr>
          <a:xfrm>
            <a:off x="107504" y="836711"/>
            <a:ext cx="5616624" cy="440145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845144" cy="584775"/>
          </a:xfrm>
        </p:spPr>
        <p:txBody>
          <a:bodyPr/>
          <a:lstStyle/>
          <a:p>
            <a:r>
              <a:rPr kumimoji="1" lang="en-US" altLang="ja-JP" dirty="0" smtClean="0"/>
              <a:t> Proton #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 @ </a:t>
            </a:r>
            <a:r>
              <a:rPr lang="en-US" altLang="ja-JP" dirty="0"/>
              <a:t>STAR-BES  </a:t>
            </a:r>
            <a:endParaRPr kumimoji="1" lang="ja-JP" altLang="en-US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frac{C_3}{C_1}=\frac{C_3/C_2}{\rm Poissonian}&#10;\end{align*}&lt;/body&gt;&#10;  &lt;fcolor&gt;FF000000&lt;/fcolor&gt;&#10;  &lt;bcolor&gt;FFFFFFFF&lt;/bcolor&gt;&#10;  &lt;transparent&gt;True&lt;/transparent&gt;&#10;  &lt;resolution&gt;1800&lt;/resolution&gt;&#10;  &lt;imageh&gt;563&lt;/imageh&gt;&#10;  &lt;imagew&gt;18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247" y="3139281"/>
            <a:ext cx="3048241" cy="937791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frac{C_4}{C_2}&#10;\end{align*}&lt;/body&gt;&#10;  &lt;fcolor&gt;FF000000&lt;/fcolor&gt;&#10;  &lt;bcolor&gt;FFFFFFFF&lt;/bcolor&gt;&#10;  &lt;transparent&gt;True&lt;/transparent&gt;&#10;  &lt;resolution&gt;1800&lt;/resolution&gt;&#10;  &lt;imageh&gt;551&lt;/imageh&gt;&#10;  &lt;imagew&gt;290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581" y="1484784"/>
            <a:ext cx="468213" cy="88960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057753" y="868650"/>
            <a:ext cx="1904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STAR,QM2012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267744" y="868650"/>
            <a:ext cx="936104" cy="3640470"/>
          </a:xfrm>
          <a:prstGeom prst="rect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4711" y="4941168"/>
            <a:ext cx="1949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Something </a:t>
            </a:r>
          </a:p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interesting??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8" name="下矢印 7"/>
          <p:cNvSpPr/>
          <p:nvPr/>
        </p:nvSpPr>
        <p:spPr>
          <a:xfrm rot="1359789" flipV="1">
            <a:off x="1932887" y="4267077"/>
            <a:ext cx="432048" cy="964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 rot="21264738">
            <a:off x="3361447" y="4959439"/>
            <a:ext cx="5614769" cy="1512168"/>
            <a:chOff x="3421727" y="5157192"/>
            <a:chExt cx="5614769" cy="1512168"/>
          </a:xfrm>
        </p:grpSpPr>
        <p:sp>
          <p:nvSpPr>
            <p:cNvPr id="13" name="角丸四角形 12"/>
            <p:cNvSpPr/>
            <p:nvPr/>
          </p:nvSpPr>
          <p:spPr>
            <a:xfrm>
              <a:off x="3421727" y="5449579"/>
              <a:ext cx="5614769" cy="1219781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076056" y="5157192"/>
              <a:ext cx="237276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>
                  <a:solidFill>
                    <a:schemeClr val="accent2">
                      <a:lumMod val="50000"/>
                    </a:schemeClr>
                  </a:solidFill>
                </a:rPr>
                <a:t> CAUTION! </a:t>
              </a:r>
              <a:endParaRPr kumimoji="1" lang="ja-JP" altLang="en-US" sz="32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493735" y="5752420"/>
              <a:ext cx="25266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proton number</a:t>
              </a:r>
              <a:endParaRPr kumimoji="1" lang="ja-JP" altLang="en-US" sz="2800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287531" y="5752421"/>
              <a:ext cx="26068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baryon number</a:t>
              </a:r>
              <a:endParaRPr kumimoji="1" lang="ja-JP" altLang="en-US" sz="2800" dirty="0"/>
            </a:p>
          </p:txBody>
        </p:sp>
        <p:pic>
          <p:nvPicPr>
  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ne&#10;\end{align*}&lt;/body&gt;&#10;  &lt;fcolor&gt;FF000000&lt;/fcolor&gt;&#10;  &lt;bcolor&gt;FFFFFFFF&lt;/bcolor&gt;&#10;  &lt;transparent&gt;True&lt;/transparent&gt;&#10;  &lt;resolution&gt;1800&lt;/resolution&gt;&#10;  &lt;imageh&gt;232&lt;/imageh&gt;&#10;  &lt;imagew&gt;166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4015" y="5824429"/>
              <a:ext cx="288032" cy="402551"/>
            </a:xfrm>
            <a:prstGeom prst="rect">
              <a:avLst/>
            </a:prstGeom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4644008" y="6228020"/>
              <a:ext cx="30721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2060"/>
                  </a:solidFill>
                </a:rPr>
                <a:t>MK, </a:t>
              </a:r>
              <a:r>
                <a:rPr kumimoji="1" lang="en-US" altLang="ja-JP" sz="2000" dirty="0" err="1" smtClean="0">
                  <a:solidFill>
                    <a:srgbClr val="002060"/>
                  </a:solidFill>
                </a:rPr>
                <a:t>Asakawa</a:t>
              </a:r>
              <a:r>
                <a:rPr kumimoji="1" lang="en-US" altLang="ja-JP" sz="2000" dirty="0" smtClean="0">
                  <a:solidFill>
                    <a:srgbClr val="002060"/>
                  </a:solidFill>
                </a:rPr>
                <a:t>, 2011;2012</a:t>
              </a:r>
              <a:endParaRPr kumimoji="1" lang="ja-JP" altLang="en-US" sz="20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33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3"/>
          <a:stretch/>
        </p:blipFill>
        <p:spPr bwMode="auto">
          <a:xfrm>
            <a:off x="35496" y="908721"/>
            <a:ext cx="507134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角丸四角形 11"/>
          <p:cNvSpPr/>
          <p:nvPr/>
        </p:nvSpPr>
        <p:spPr>
          <a:xfrm>
            <a:off x="683568" y="6021289"/>
            <a:ext cx="7704856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吹き出し 8"/>
          <p:cNvSpPr/>
          <p:nvPr/>
        </p:nvSpPr>
        <p:spPr>
          <a:xfrm>
            <a:off x="5220072" y="1340768"/>
            <a:ext cx="3384376" cy="2376264"/>
          </a:xfrm>
          <a:prstGeom prst="wedgeRoundRectCallout">
            <a:avLst>
              <a:gd name="adj1" fmla="val -57170"/>
              <a:gd name="adj2" fmla="val -299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5213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Charge Fluctuation @ </a:t>
            </a:r>
            <a:r>
              <a:rPr lang="en-US" altLang="ja-JP" dirty="0" smtClean="0"/>
              <a:t>LHC 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32040" y="836712"/>
            <a:ext cx="3687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ALICE, PRL110,152301(2013)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64088" y="1412776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4">
                    <a:lumMod val="50000"/>
                  </a:schemeClr>
                </a:solidFill>
              </a:rPr>
              <a:t>D-measure</a:t>
            </a:r>
            <a:endParaRPr kumimoji="1" lang="ja-JP" alt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52637" y="2886035"/>
            <a:ext cx="2810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2400" i="1" dirty="0" smtClean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 ~ 3-4 </a:t>
            </a:r>
            <a:r>
              <a:rPr kumimoji="1" lang="en-US" altLang="ja-JP" sz="2400" dirty="0" err="1" smtClean="0">
                <a:solidFill>
                  <a:schemeClr val="accent4">
                    <a:lumMod val="50000"/>
                  </a:schemeClr>
                </a:solidFill>
              </a:rPr>
              <a:t>Hadronic</a:t>
            </a:r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400" i="1" dirty="0" smtClean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 ~ 1    Quark</a:t>
            </a:r>
            <a:endParaRPr kumimoji="1" lang="ja-JP" alt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" name="上矢印 21"/>
          <p:cNvSpPr/>
          <p:nvPr/>
        </p:nvSpPr>
        <p:spPr>
          <a:xfrm rot="19533872">
            <a:off x="4543743" y="2947297"/>
            <a:ext cx="404043" cy="1488243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702391" y="6135687"/>
            <a:ext cx="6569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tx2"/>
                </a:solidFill>
              </a:rPr>
              <a:t>is </a:t>
            </a:r>
            <a:r>
              <a:rPr kumimoji="1" lang="en-US" altLang="ja-JP" sz="2400" dirty="0" smtClean="0">
                <a:solidFill>
                  <a:schemeClr val="tx2"/>
                </a:solidFill>
              </a:rPr>
              <a:t>not equilibrated </a:t>
            </a:r>
            <a:r>
              <a:rPr lang="en-US" altLang="ja-JP" sz="2400" dirty="0" smtClean="0">
                <a:solidFill>
                  <a:schemeClr val="tx2"/>
                </a:solidFill>
              </a:rPr>
              <a:t>at freeze-out </a:t>
            </a:r>
            <a:r>
              <a:rPr kumimoji="1" lang="en-US" altLang="ja-JP" sz="2400" dirty="0" smtClean="0">
                <a:solidFill>
                  <a:schemeClr val="tx2"/>
                </a:solidFill>
              </a:rPr>
              <a:t>at LHC energy!</a:t>
            </a:r>
            <a:endParaRPr kumimoji="1" lang="ja-JP" altLang="en-US" sz="2400" dirty="0">
              <a:solidFill>
                <a:schemeClr val="tx2"/>
              </a:solidFill>
            </a:endParaRPr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D = &#10;4\frac{ \langle \delta N_Q^2 \rangle }{ \langle N_Q^+ + N_Q^- \rangle }&#10;\end{align*}&lt;/body&gt;&#10;  &lt;fcolor&gt;FF000000&lt;/fcolor&gt;&#10;  &lt;bcolor&gt;FFFFFFFF&lt;/bcolor&gt;&#10;  &lt;transparent&gt;True&lt;/transparent&gt;&#10;  &lt;resolution&gt;1800&lt;/resolution&gt;&#10;  &lt;imageh&gt;700&lt;/imageh&gt;&#10;  &lt;imagew&gt;1977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20" y="1939560"/>
            <a:ext cx="2376264" cy="841368"/>
          </a:xfrm>
          <a:prstGeom prst="rect">
            <a:avLst/>
          </a:prstGeom>
        </p:spPr>
      </p:pic>
      <p:sp>
        <p:nvSpPr>
          <p:cNvPr id="3" name="左中かっこ 2"/>
          <p:cNvSpPr/>
          <p:nvPr/>
        </p:nvSpPr>
        <p:spPr>
          <a:xfrm>
            <a:off x="5538686" y="2958043"/>
            <a:ext cx="213951" cy="68698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6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180684"/>
            <a:ext cx="730791" cy="367144"/>
          </a:xfrm>
          <a:prstGeom prst="rect">
            <a:avLst/>
          </a:prstGeom>
        </p:spPr>
      </p:pic>
      <p:grpSp>
        <p:nvGrpSpPr>
          <p:cNvPr id="4" name="グループ化 3"/>
          <p:cNvGrpSpPr/>
          <p:nvPr/>
        </p:nvGrpSpPr>
        <p:grpSpPr>
          <a:xfrm rot="21350318">
            <a:off x="4404917" y="4026144"/>
            <a:ext cx="4438623" cy="1510108"/>
            <a:chOff x="4874669" y="4149080"/>
            <a:chExt cx="4438623" cy="1510108"/>
          </a:xfrm>
        </p:grpSpPr>
        <p:sp>
          <p:nvSpPr>
            <p:cNvPr id="16" name="角丸四角形 15"/>
            <p:cNvSpPr/>
            <p:nvPr/>
          </p:nvSpPr>
          <p:spPr>
            <a:xfrm>
              <a:off x="4874669" y="4149080"/>
              <a:ext cx="4438623" cy="151010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958946" y="4221087"/>
              <a:ext cx="4221027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significant suppression</a:t>
              </a:r>
            </a:p>
            <a:p>
              <a:pPr algn="ctr"/>
              <a:r>
                <a:rPr kumimoji="1" lang="en-US" altLang="ja-JP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from </a:t>
              </a:r>
              <a:r>
                <a:rPr kumimoji="1" lang="en-US" altLang="ja-JP" sz="28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hadronic</a:t>
              </a:r>
              <a:r>
                <a:rPr kumimoji="1" lang="en-US" altLang="ja-JP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 value</a:t>
              </a:r>
            </a:p>
            <a:p>
              <a:pPr algn="ctr"/>
              <a:r>
                <a:rPr lang="en-US" altLang="ja-JP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at LHC energy!</a:t>
              </a:r>
              <a:endParaRPr kumimoji="1" lang="ja-JP" altLang="en-US" sz="28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87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75D22EA2-34B8-49A9-B8E1-BD2F8736ABC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10460</TotalTime>
  <Words>1334</Words>
  <Application>Microsoft Office PowerPoint</Application>
  <PresentationFormat>画面に合わせる (4:3)</PresentationFormat>
  <Paragraphs>319</Paragraphs>
  <Slides>44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10</vt:i4>
      </vt:variant>
      <vt:variant>
        <vt:lpstr>スライド タイトル</vt:lpstr>
      </vt:variant>
      <vt:variant>
        <vt:i4>44</vt:i4>
      </vt:variant>
    </vt:vector>
  </HeadingPairs>
  <TitlesOfParts>
    <vt:vector size="54" baseType="lpstr">
      <vt:lpstr>Office テーマ</vt:lpstr>
      <vt:lpstr>1_標準デザイン</vt:lpstr>
      <vt:lpstr>2_標準デザイン</vt:lpstr>
      <vt:lpstr>3_標準デザイン</vt:lpstr>
      <vt:lpstr>4_標準デザイン</vt:lpstr>
      <vt:lpstr>5_標準デザイン</vt:lpstr>
      <vt:lpstr>6_標準デザイン</vt:lpstr>
      <vt:lpstr>7_標準デザイン</vt:lpstr>
      <vt:lpstr>8_標準デザイン</vt:lpstr>
      <vt:lpstr>9_標準デザイン</vt:lpstr>
      <vt:lpstr>重イオン衝突における 非ガウスゆらぎ</vt:lpstr>
      <vt:lpstr> Beam-Energy Scan  </vt:lpstr>
      <vt:lpstr> Beam-Energy Scan  </vt:lpstr>
      <vt:lpstr> Fluctuations  </vt:lpstr>
      <vt:lpstr> Conserved Charges : Theoretical Advantage  </vt:lpstr>
      <vt:lpstr> Conserved Charges : Theoretical Advantage  </vt:lpstr>
      <vt:lpstr> Conserved Charge Fluctuations </vt:lpstr>
      <vt:lpstr> Proton # Cumulants @ STAR-BES  </vt:lpstr>
      <vt:lpstr> Charge Fluctuation @ LHC  </vt:lpstr>
      <vt:lpstr> Dh Dependence @ ALICE  </vt:lpstr>
      <vt:lpstr> Time Evolution of CC  </vt:lpstr>
      <vt:lpstr> Dh Dependence @ ALICE  </vt:lpstr>
      <vt:lpstr> Cumulants : HIC vs Lattice  </vt:lpstr>
      <vt:lpstr> &lt;dNB2&gt; and &lt; dNp2 &gt; @ LHC ?  </vt:lpstr>
      <vt:lpstr> &lt;dNB2&gt; and &lt; dNp2 &gt; @ LHC ?  </vt:lpstr>
      <vt:lpstr> &lt;dNB2&gt; and &lt; dNp2 &gt; @ LHC ?  </vt:lpstr>
      <vt:lpstr> &lt;dNQ4&gt; @ LHC ?  </vt:lpstr>
      <vt:lpstr> Three “NON”s  </vt:lpstr>
      <vt:lpstr> Hydrodynamic Fluctuations  </vt:lpstr>
      <vt:lpstr> Diffusion Master Equation  </vt:lpstr>
      <vt:lpstr> Diffusion Master Equation  </vt:lpstr>
      <vt:lpstr> Solution of DME  </vt:lpstr>
      <vt:lpstr> Solution of DME  </vt:lpstr>
      <vt:lpstr> Net Charge Number  </vt:lpstr>
      <vt:lpstr> Time Evolution in Hadronic Phase  </vt:lpstr>
      <vt:lpstr> Time Evolution in Hadronic Phase  </vt:lpstr>
      <vt:lpstr> Total Charge Number  </vt:lpstr>
      <vt:lpstr> Dh Dependence at Freezeout  </vt:lpstr>
      <vt:lpstr> Dh Dependence at Freezeout  </vt:lpstr>
      <vt:lpstr> &lt;dNQ4&gt; @ LHC  </vt:lpstr>
      <vt:lpstr> Global Charge Conservation  </vt:lpstr>
      <vt:lpstr> Global Charge Conservation  </vt:lpstr>
      <vt:lpstr> Summary  </vt:lpstr>
      <vt:lpstr> Summary  </vt:lpstr>
      <vt:lpstr> Open Questions &amp; Future Work  </vt:lpstr>
      <vt:lpstr> Dh Dependence at STAR  </vt:lpstr>
      <vt:lpstr> Chemical Reaction 1  </vt:lpstr>
      <vt:lpstr> Chemical Reaction 2  </vt:lpstr>
      <vt:lpstr> Time Evolution in HIC  </vt:lpstr>
      <vt:lpstr> Hydrodynamic Fluctuations  </vt:lpstr>
      <vt:lpstr> Dh Dependence  </vt:lpstr>
      <vt:lpstr> Non-Gaussianity in Fluctuating Hydro?  </vt:lpstr>
      <vt:lpstr> Event-by-Event Analysis @ HIC  </vt:lpstr>
      <vt:lpstr> Non-Gaussianity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衝突エネルギー走査により QCD相構造に迫る試み</dc:title>
  <dc:creator>kitazawa</dc:creator>
  <cp:lastModifiedBy>kitazawa</cp:lastModifiedBy>
  <cp:revision>727</cp:revision>
  <dcterms:created xsi:type="dcterms:W3CDTF">2011-06-07T09:50:32Z</dcterms:created>
  <dcterms:modified xsi:type="dcterms:W3CDTF">2013-09-13T00:49:49Z</dcterms:modified>
</cp:coreProperties>
</file>