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Lst>
  <p:notesMasterIdLst>
    <p:notesMasterId r:id="rId86"/>
  </p:notesMasterIdLst>
  <p:sldIdLst>
    <p:sldId id="256" r:id="rId12"/>
    <p:sldId id="535" r:id="rId13"/>
    <p:sldId id="449" r:id="rId14"/>
    <p:sldId id="544" r:id="rId15"/>
    <p:sldId id="545" r:id="rId16"/>
    <p:sldId id="546" r:id="rId17"/>
    <p:sldId id="547" r:id="rId18"/>
    <p:sldId id="634" r:id="rId19"/>
    <p:sldId id="507" r:id="rId20"/>
    <p:sldId id="590" r:id="rId21"/>
    <p:sldId id="591" r:id="rId22"/>
    <p:sldId id="602" r:id="rId23"/>
    <p:sldId id="603" r:id="rId24"/>
    <p:sldId id="533" r:id="rId25"/>
    <p:sldId id="534" r:id="rId26"/>
    <p:sldId id="654" r:id="rId27"/>
    <p:sldId id="597" r:id="rId28"/>
    <p:sldId id="598" r:id="rId29"/>
    <p:sldId id="599" r:id="rId30"/>
    <p:sldId id="635" r:id="rId31"/>
    <p:sldId id="655" r:id="rId32"/>
    <p:sldId id="553" r:id="rId33"/>
    <p:sldId id="647" r:id="rId34"/>
    <p:sldId id="456" r:id="rId35"/>
    <p:sldId id="648" r:id="rId36"/>
    <p:sldId id="549" r:id="rId37"/>
    <p:sldId id="552" r:id="rId38"/>
    <p:sldId id="559" r:id="rId39"/>
    <p:sldId id="636" r:id="rId40"/>
    <p:sldId id="637" r:id="rId41"/>
    <p:sldId id="638" r:id="rId42"/>
    <p:sldId id="543" r:id="rId43"/>
    <p:sldId id="639" r:id="rId44"/>
    <p:sldId id="640" r:id="rId45"/>
    <p:sldId id="586" r:id="rId46"/>
    <p:sldId id="656" r:id="rId47"/>
    <p:sldId id="458" r:id="rId48"/>
    <p:sldId id="649" r:id="rId49"/>
    <p:sldId id="641" r:id="rId50"/>
    <p:sldId id="642" r:id="rId51"/>
    <p:sldId id="643" r:id="rId52"/>
    <p:sldId id="611" r:id="rId53"/>
    <p:sldId id="650" r:id="rId54"/>
    <p:sldId id="644" r:id="rId55"/>
    <p:sldId id="645" r:id="rId56"/>
    <p:sldId id="646" r:id="rId57"/>
    <p:sldId id="612" r:id="rId58"/>
    <p:sldId id="613" r:id="rId59"/>
    <p:sldId id="614" r:id="rId60"/>
    <p:sldId id="616" r:id="rId61"/>
    <p:sldId id="617" r:id="rId62"/>
    <p:sldId id="618" r:id="rId63"/>
    <p:sldId id="619" r:id="rId64"/>
    <p:sldId id="620" r:id="rId65"/>
    <p:sldId id="621" r:id="rId66"/>
    <p:sldId id="622" r:id="rId67"/>
    <p:sldId id="623" r:id="rId68"/>
    <p:sldId id="624" r:id="rId69"/>
    <p:sldId id="625" r:id="rId70"/>
    <p:sldId id="626" r:id="rId71"/>
    <p:sldId id="555" r:id="rId72"/>
    <p:sldId id="631" r:id="rId73"/>
    <p:sldId id="632" r:id="rId74"/>
    <p:sldId id="627" r:id="rId75"/>
    <p:sldId id="651" r:id="rId76"/>
    <p:sldId id="633" r:id="rId77"/>
    <p:sldId id="652" r:id="rId78"/>
    <p:sldId id="629" r:id="rId79"/>
    <p:sldId id="630" r:id="rId80"/>
    <p:sldId id="657" r:id="rId81"/>
    <p:sldId id="615" r:id="rId82"/>
    <p:sldId id="600" r:id="rId83"/>
    <p:sldId id="604" r:id="rId84"/>
    <p:sldId id="605" r:id="rId8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0000"/>
    <a:srgbClr val="4BACC6"/>
    <a:srgbClr val="3333FF"/>
    <a:srgbClr val="006600"/>
    <a:srgbClr val="0070C0"/>
    <a:srgbClr val="FA5D06"/>
    <a:srgbClr val="FF9900"/>
    <a:srgbClr val="CC3300"/>
    <a:srgbClr val="F0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88" autoAdjust="0"/>
  </p:normalViewPr>
  <p:slideViewPr>
    <p:cSldViewPr>
      <p:cViewPr varScale="1">
        <p:scale>
          <a:sx n="75" d="100"/>
          <a:sy n="75" d="100"/>
        </p:scale>
        <p:origin x="86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heme" Target="theme/theme1.xml"/><Relationship Id="rId16" Type="http://schemas.openxmlformats.org/officeDocument/2006/relationships/slide" Target="slides/slide5.xml"/><Relationship Id="rId11" Type="http://schemas.openxmlformats.org/officeDocument/2006/relationships/slideMaster" Target="slideMasters/slideMaster10.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4.xml"/><Relationship Id="rId90" Type="http://schemas.openxmlformats.org/officeDocument/2006/relationships/tableStyles" Target="tableStyles.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7.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2.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9.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6.xml"/><Relationship Id="rId71" Type="http://schemas.openxmlformats.org/officeDocument/2006/relationships/slide" Target="slides/slide60.xml"/><Relationship Id="rId2" Type="http://schemas.openxmlformats.org/officeDocument/2006/relationships/slideMaster" Target="slideMasters/slideMaster1.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presProps" Target="pres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C838E-31EC-40C1-8940-369804504364}" type="datetimeFigureOut">
              <a:rPr kumimoji="1" lang="ja-JP" altLang="en-US" smtClean="0"/>
              <a:t>2014/1/19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30489-EC92-4AD8-80DC-FB4734E5B955}" type="slidenum">
              <a:rPr kumimoji="1" lang="ja-JP" altLang="en-US" smtClean="0"/>
              <a:t>‹#›</a:t>
            </a:fld>
            <a:endParaRPr kumimoji="1" lang="ja-JP" altLang="en-US"/>
          </a:p>
        </p:txBody>
      </p:sp>
    </p:spTree>
    <p:extLst>
      <p:ext uri="{BB962C8B-B14F-4D97-AF65-F5344CB8AC3E}">
        <p14:creationId xmlns:p14="http://schemas.microsoft.com/office/powerpoint/2010/main" val="28698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91838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91838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14</a:t>
            </a:fld>
            <a:endParaRPr kumimoji="1" lang="ja-JP" altLang="en-US"/>
          </a:p>
        </p:txBody>
      </p:sp>
    </p:spTree>
    <p:extLst>
      <p:ext uri="{BB962C8B-B14F-4D97-AF65-F5344CB8AC3E}">
        <p14:creationId xmlns:p14="http://schemas.microsoft.com/office/powerpoint/2010/main" val="8661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15</a:t>
            </a:fld>
            <a:endParaRPr kumimoji="1" lang="ja-JP" altLang="en-US"/>
          </a:p>
        </p:txBody>
      </p:sp>
    </p:spTree>
    <p:extLst>
      <p:ext uri="{BB962C8B-B14F-4D97-AF65-F5344CB8AC3E}">
        <p14:creationId xmlns:p14="http://schemas.microsoft.com/office/powerpoint/2010/main" val="86618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16</a:t>
            </a:fld>
            <a:endParaRPr kumimoji="1" lang="ja-JP" altLang="en-US"/>
          </a:p>
        </p:txBody>
      </p:sp>
    </p:spTree>
    <p:extLst>
      <p:ext uri="{BB962C8B-B14F-4D97-AF65-F5344CB8AC3E}">
        <p14:creationId xmlns:p14="http://schemas.microsoft.com/office/powerpoint/2010/main" val="86618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18</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19</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20</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21</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5F90280-4ED6-4A04-B5D0-A616E49FF5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5987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2346E02-460C-457B-BF52-3B3A36E970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8314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07C9C9E-9DAA-4F43-809E-5A04F15C1B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950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FC1B5BC9-2E1D-4D8D-865C-C7C34CF3A2E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620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pPr>
              <a:defRPr/>
            </a:pPr>
            <a:fld id="{DCBCAFC4-BF84-49A6-B5A8-8F7781E6CE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4143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pPr>
              <a:defRPr/>
            </a:pPr>
            <a:fld id="{FEA8A7B8-C719-4913-9A61-9EE5201C35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0027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pPr>
              <a:defRPr/>
            </a:pPr>
            <a:fld id="{D89F7A17-1EA7-4B90-8BE0-62CC5CB1C7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2162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983D06C0-BDE6-4B5C-A869-5D0D59AB36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777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E5836310-EF35-47F1-98B6-F802197864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267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3CB955D-5B63-4586-90FB-AF3FC58B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96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DB8AF3-FD12-43C9-8FB8-C9859BC34E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86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73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71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59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31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603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lstStyle>
            <a:lvl1pPr>
              <a:defRPr>
                <a:solidFill>
                  <a:schemeClr val="tx1"/>
                </a:solidFill>
              </a:defRPr>
            </a:lvl1p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13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94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081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680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66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0251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2298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58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2858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383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0362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accent1">
                <a:alpha val="50000"/>
              </a:schemeClr>
            </a:outerShdw>
          </a:effectLst>
        </p:spPr>
        <p:txBody>
          <a:bodyPr/>
          <a:lstStyle>
            <a:lvl1pPr>
              <a:defRPr>
                <a:solidFill>
                  <a:schemeClr val="tx1"/>
                </a:solidFill>
              </a:defRPr>
            </a:lvl1p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799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097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76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5845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7162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36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ADCA2C-FC34-442B-B817-9B6FE2EB15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589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28AB4D4-16F2-491E-990B-27C0A1CE1C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422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492FA289-6C46-4373-B8AA-6EAC03ED18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0572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12B9FD4-6F8D-4D9B-8E5F-B4A8F3D5D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2614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56946317-69C4-4A20-944B-C56A2BD219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88728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044CE9B-4878-400E-AE25-55AC03D8B4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603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2CD1D449-36DE-46C3-B501-F9E0E01AAC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279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1B832D78-0839-4130-9AB6-AFC9B8BD68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8892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02CABDA-C7BF-4804-B125-BABFB407CD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451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A2B3EE71-6EE6-43BE-A199-25F91A8E1A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9121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3F72A77-EF65-4648-BDBF-1EED054B1F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9401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A4F7714-AB2F-45B8-9CA4-688FE9C608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6022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C62058C-FD52-4BD6-B4E4-7F0BAA07DE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0988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96AB9F8-023F-46E3-A1C7-6F4E7D55B9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0521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76A23457-13E4-4286-A113-83315A7AE0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3962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CD41E550-548F-4705-B63A-EBC23A483E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68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0BEF2AAC-CBD1-427A-B44F-0EA698E21E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918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17FA7358-DF85-4CBC-BDD5-6C7BEF9F13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53083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D9F3AE5-E20A-4828-AEDE-C3481EF360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6431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0C5ED11B-958E-4B67-A403-29DFAF2C09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6626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0F8D4C73-B2AE-49E1-A064-E7989C4F29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52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9ECB298-1FC3-4E41-9CBB-4AC910D9B2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2522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5940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4077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4684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138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73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3137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4000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8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9318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5032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6543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588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478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43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2787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6853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3443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0713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6579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1414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340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91922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578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856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37098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52713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6907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2648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8436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5858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030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01384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7477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A55DF1C-4B4B-462B-BF7F-7BA85D6187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97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F429D18-ED90-401B-A5B7-CC9BB2E8D9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3816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F5F1BAEB-8563-4B0C-95CC-98AEC03CDE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4167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B2B84C4-FDED-4800-A3AA-46B8EC9B48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844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D24902C0-B453-4519-A6B5-29ED20C220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9057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B8D813A9-F6D3-44FC-97E1-7E13869CAF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249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6A40DB02-23C8-41E7-8265-A70707B45D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90876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7446665-68C8-434E-ACE0-726E59EA56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2601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A460ADD-3A42-48AE-BF29-6A69F0EA43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2940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1AB1DB3-DC79-4189-A92D-A270FD527A7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36578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3655B52-CDD2-40A9-A24D-99A41C0B87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508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2014/1/19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fontAlgn="base">
              <a:spcBef>
                <a:spcPct val="0"/>
              </a:spcBef>
              <a:spcAft>
                <a:spcPct val="0"/>
              </a:spcAft>
              <a:defRPr/>
            </a:pPr>
            <a:fld id="{C2820314-A0AF-4EFD-8BD2-9452FAF952E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9168021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latin typeface="+mj-lt"/>
          <a:ea typeface="+mj-ea"/>
          <a:cs typeface="+mj-cs"/>
        </a:defRPr>
      </a:lvl1pPr>
      <a:lvl2pPr algn="l" rtl="0" fontAlgn="base">
        <a:spcBef>
          <a:spcPct val="0"/>
        </a:spcBef>
        <a:spcAft>
          <a:spcPct val="0"/>
        </a:spcAft>
        <a:defRPr kumimoji="1" sz="3200">
          <a:solidFill>
            <a:schemeClr val="tx2"/>
          </a:solidFill>
          <a:latin typeface="Arial" charset="0"/>
          <a:ea typeface="ＭＳ Ｐゴシック" charset="-128"/>
        </a:defRPr>
      </a:lvl2pPr>
      <a:lvl3pPr algn="l" rtl="0" fontAlgn="base">
        <a:spcBef>
          <a:spcPct val="0"/>
        </a:spcBef>
        <a:spcAft>
          <a:spcPct val="0"/>
        </a:spcAft>
        <a:defRPr kumimoji="1" sz="3200">
          <a:solidFill>
            <a:schemeClr val="tx2"/>
          </a:solidFill>
          <a:latin typeface="Arial" charset="0"/>
          <a:ea typeface="ＭＳ Ｐゴシック" charset="-128"/>
        </a:defRPr>
      </a:lvl3pPr>
      <a:lvl4pPr algn="l" rtl="0" fontAlgn="base">
        <a:spcBef>
          <a:spcPct val="0"/>
        </a:spcBef>
        <a:spcAft>
          <a:spcPct val="0"/>
        </a:spcAft>
        <a:defRPr kumimoji="1" sz="3200">
          <a:solidFill>
            <a:schemeClr val="tx2"/>
          </a:solidFill>
          <a:latin typeface="Arial" charset="0"/>
          <a:ea typeface="ＭＳ Ｐゴシック" charset="-128"/>
        </a:defRPr>
      </a:lvl4pPr>
      <a:lvl5pPr algn="l" rtl="0" fontAlgn="base">
        <a:spcBef>
          <a:spcPct val="0"/>
        </a:spcBef>
        <a:spcAft>
          <a:spcPct val="0"/>
        </a:spcAft>
        <a:defRPr kumimoji="1" sz="3200">
          <a:solidFill>
            <a:schemeClr val="tx2"/>
          </a:solidFill>
          <a:latin typeface="Arial" charset="0"/>
          <a:ea typeface="ＭＳ Ｐゴシック" charset="-128"/>
        </a:defRPr>
      </a:lvl5pPr>
      <a:lvl6pPr marL="457200" algn="l" rtl="0" fontAlgn="base">
        <a:spcBef>
          <a:spcPct val="0"/>
        </a:spcBef>
        <a:spcAft>
          <a:spcPct val="0"/>
        </a:spcAft>
        <a:defRPr kumimoji="1" sz="3200">
          <a:solidFill>
            <a:schemeClr val="tx2"/>
          </a:solidFill>
          <a:latin typeface="Arial" charset="0"/>
          <a:ea typeface="ＭＳ Ｐゴシック" charset="-128"/>
        </a:defRPr>
      </a:lvl6pPr>
      <a:lvl7pPr marL="914400" algn="l" rtl="0" fontAlgn="base">
        <a:spcBef>
          <a:spcPct val="0"/>
        </a:spcBef>
        <a:spcAft>
          <a:spcPct val="0"/>
        </a:spcAft>
        <a:defRPr kumimoji="1" sz="3200">
          <a:solidFill>
            <a:schemeClr val="tx2"/>
          </a:solidFill>
          <a:latin typeface="Arial" charset="0"/>
          <a:ea typeface="ＭＳ Ｐゴシック" charset="-128"/>
        </a:defRPr>
      </a:lvl7pPr>
      <a:lvl8pPr marL="1371600" algn="l" rtl="0" fontAlgn="base">
        <a:spcBef>
          <a:spcPct val="0"/>
        </a:spcBef>
        <a:spcAft>
          <a:spcPct val="0"/>
        </a:spcAft>
        <a:defRPr kumimoji="1" sz="3200">
          <a:solidFill>
            <a:schemeClr val="tx2"/>
          </a:solidFill>
          <a:latin typeface="Arial" charset="0"/>
          <a:ea typeface="ＭＳ Ｐゴシック" charset="-128"/>
        </a:defRPr>
      </a:lvl8pPr>
      <a:lvl9pPr marL="1828800" algn="l" rtl="0" fontAlgn="base">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3389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191753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E861B43D-4D5D-42D8-97AD-1495229DA0E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591141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4558EED0-6F72-4327-AEE0-8F59B10A11D2}"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47711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71264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542372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0740328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22BC8EF1-B808-4DA1-96F6-7C2CCF4E364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105980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50.png"/><Relationship Id="rId5" Type="http://schemas.openxmlformats.org/officeDocument/2006/relationships/image" Target="../media/image51.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45.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0.png"/><Relationship Id="rId1" Type="http://schemas.openxmlformats.org/officeDocument/2006/relationships/slideLayout" Target="../slideLayouts/slideLayout1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1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1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image" Target="../media/image80.png"/><Relationship Id="rId1" Type="http://schemas.openxmlformats.org/officeDocument/2006/relationships/slideLayout" Target="../slideLayouts/slideLayout17.xml"/><Relationship Id="rId6" Type="http://schemas.openxmlformats.org/officeDocument/2006/relationships/image" Target="../media/image87.png"/><Relationship Id="rId11" Type="http://schemas.openxmlformats.org/officeDocument/2006/relationships/image" Target="../media/image90.png"/><Relationship Id="rId5" Type="http://schemas.openxmlformats.org/officeDocument/2006/relationships/image" Target="../media/image81.png"/><Relationship Id="rId10" Type="http://schemas.openxmlformats.org/officeDocument/2006/relationships/image" Target="../media/image74.png"/><Relationship Id="rId4" Type="http://schemas.openxmlformats.org/officeDocument/2006/relationships/image" Target="../media/image86.png"/><Relationship Id="rId9"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image" Target="../media/image77.png"/><Relationship Id="rId1" Type="http://schemas.openxmlformats.org/officeDocument/2006/relationships/slideLayout" Target="../slideLayouts/slideLayout17.xml"/><Relationship Id="rId6" Type="http://schemas.openxmlformats.org/officeDocument/2006/relationships/image" Target="../media/image74.png"/><Relationship Id="rId5" Type="http://schemas.openxmlformats.org/officeDocument/2006/relationships/image" Target="../media/image93.png"/><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7.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5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7.xml"/><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7.xml"/><Relationship Id="rId5" Type="http://schemas.openxmlformats.org/officeDocument/2006/relationships/image" Target="../media/image108.png"/><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7.xml"/><Relationship Id="rId5" Type="http://schemas.openxmlformats.org/officeDocument/2006/relationships/image" Target="../media/image113.png"/><Relationship Id="rId4" Type="http://schemas.openxmlformats.org/officeDocument/2006/relationships/image" Target="../media/image1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7.xml"/><Relationship Id="rId5" Type="http://schemas.openxmlformats.org/officeDocument/2006/relationships/image" Target="../media/image115.png"/><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7.xml"/><Relationship Id="rId5" Type="http://schemas.openxmlformats.org/officeDocument/2006/relationships/image" Target="../media/image115.png"/><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7.xml"/><Relationship Id="rId5" Type="http://schemas.openxmlformats.org/officeDocument/2006/relationships/image" Target="../media/image119.png"/><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image" Target="../media/image120.png"/><Relationship Id="rId1" Type="http://schemas.openxmlformats.org/officeDocument/2006/relationships/slideLayout" Target="../slideLayouts/slideLayout17.xml"/><Relationship Id="rId6" Type="http://schemas.openxmlformats.org/officeDocument/2006/relationships/image" Target="../media/image123.png"/><Relationship Id="rId5" Type="http://schemas.openxmlformats.org/officeDocument/2006/relationships/image" Target="../media/image69.png"/><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5.png"/><Relationship Id="rId1" Type="http://schemas.openxmlformats.org/officeDocument/2006/relationships/slideLayout" Target="../slideLayouts/slideLayout17.xml"/><Relationship Id="rId6" Type="http://schemas.openxmlformats.org/officeDocument/2006/relationships/image" Target="../media/image69.png"/><Relationship Id="rId5" Type="http://schemas.openxmlformats.org/officeDocument/2006/relationships/image" Target="../media/image122.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3.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4.png"/><Relationship Id="rId3" Type="http://schemas.openxmlformats.org/officeDocument/2006/relationships/image" Target="../media/image130.png"/><Relationship Id="rId7" Type="http://schemas.openxmlformats.org/officeDocument/2006/relationships/image" Target="../media/image97.png"/><Relationship Id="rId12" Type="http://schemas.openxmlformats.org/officeDocument/2006/relationships/image" Target="../media/image103.png"/><Relationship Id="rId2" Type="http://schemas.openxmlformats.org/officeDocument/2006/relationships/image" Target="../media/image55.png"/><Relationship Id="rId1" Type="http://schemas.openxmlformats.org/officeDocument/2006/relationships/slideLayout" Target="../slideLayouts/slideLayout1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133.png"/><Relationship Id="rId10" Type="http://schemas.openxmlformats.org/officeDocument/2006/relationships/image" Target="../media/image100.png"/><Relationship Id="rId4" Type="http://schemas.openxmlformats.org/officeDocument/2006/relationships/image" Target="../media/image132.png"/><Relationship Id="rId9" Type="http://schemas.openxmlformats.org/officeDocument/2006/relationships/image" Target="../media/image99.png"/></Relationships>
</file>

<file path=ppt/slides/_rels/slide6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emf"/><Relationship Id="rId1" Type="http://schemas.openxmlformats.org/officeDocument/2006/relationships/slideLayout" Target="../slideLayouts/slideLayout17.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6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5.png"/><Relationship Id="rId7" Type="http://schemas.openxmlformats.org/officeDocument/2006/relationships/image" Target="../media/image138.png"/><Relationship Id="rId2" Type="http://schemas.openxmlformats.org/officeDocument/2006/relationships/image" Target="../media/image134.emf"/><Relationship Id="rId1" Type="http://schemas.openxmlformats.org/officeDocument/2006/relationships/slideLayout" Target="../slideLayouts/slideLayout17.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43.png"/><Relationship Id="rId9" Type="http://schemas.openxmlformats.org/officeDocument/2006/relationships/image" Target="../media/image140.png"/></Relationships>
</file>

<file path=ppt/slides/_rels/slide66.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35.png"/><Relationship Id="rId7" Type="http://schemas.openxmlformats.org/officeDocument/2006/relationships/image" Target="../media/image148.png"/><Relationship Id="rId2" Type="http://schemas.openxmlformats.org/officeDocument/2006/relationships/image" Target="../media/image144.emf"/><Relationship Id="rId1" Type="http://schemas.openxmlformats.org/officeDocument/2006/relationships/slideLayout" Target="../slideLayouts/slideLayout17.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150.png"/></Relationships>
</file>

<file path=ppt/slides/_rels/slide67.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35.png"/><Relationship Id="rId7" Type="http://schemas.openxmlformats.org/officeDocument/2006/relationships/image" Target="../media/image148.png"/><Relationship Id="rId2" Type="http://schemas.openxmlformats.org/officeDocument/2006/relationships/image" Target="../media/image144.emf"/><Relationship Id="rId1" Type="http://schemas.openxmlformats.org/officeDocument/2006/relationships/slideLayout" Target="../slideLayouts/slideLayout17.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0.png"/><Relationship Id="rId4" Type="http://schemas.openxmlformats.org/officeDocument/2006/relationships/image" Target="../media/image145.png"/><Relationship Id="rId9" Type="http://schemas.openxmlformats.org/officeDocument/2006/relationships/image" Target="../media/image149.png"/></Relationships>
</file>

<file path=ppt/slides/_rels/slide6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57.png"/><Relationship Id="rId5" Type="http://schemas.openxmlformats.org/officeDocument/2006/relationships/image" Target="../media/image154.png"/><Relationship Id="rId4" Type="http://schemas.openxmlformats.org/officeDocument/2006/relationships/image" Target="../media/image15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288884" y="4365104"/>
            <a:ext cx="2569935" cy="1508105"/>
          </a:xfrm>
        </p:spPr>
        <p:txBody>
          <a:bodyPr wrap="none">
            <a:spAutoFit/>
          </a:bodyPr>
          <a:lstStyle/>
          <a:p>
            <a:r>
              <a:rPr lang="ja-JP" altLang="en-US" sz="4400" dirty="0" smtClean="0">
                <a:solidFill>
                  <a:schemeClr val="tx1"/>
                </a:solidFill>
              </a:rPr>
              <a:t>北沢 正清</a:t>
            </a:r>
            <a:endParaRPr lang="en-US" altLang="ja-JP" sz="4400" dirty="0" smtClean="0">
              <a:solidFill>
                <a:schemeClr val="tx1"/>
              </a:solidFill>
            </a:endParaRPr>
          </a:p>
          <a:p>
            <a:r>
              <a:rPr lang="ja-JP" altLang="en-US" sz="4000" dirty="0" smtClean="0">
                <a:solidFill>
                  <a:schemeClr val="tx1"/>
                </a:solidFill>
              </a:rPr>
              <a:t>（阪大）</a:t>
            </a:r>
            <a:endParaRPr lang="en-US" altLang="ja-JP" sz="4000" dirty="0" smtClean="0">
              <a:solidFill>
                <a:schemeClr val="tx1"/>
              </a:solidFill>
            </a:endParaRPr>
          </a:p>
        </p:txBody>
      </p:sp>
      <p:sp>
        <p:nvSpPr>
          <p:cNvPr id="11" name="タイトル 10"/>
          <p:cNvSpPr>
            <a:spLocks noGrp="1"/>
          </p:cNvSpPr>
          <p:nvPr>
            <p:ph type="ctrTitle"/>
          </p:nvPr>
        </p:nvSpPr>
        <p:spPr>
          <a:xfrm>
            <a:off x="0" y="1670943"/>
            <a:ext cx="9144000" cy="1470025"/>
          </a:xfrm>
        </p:spPr>
        <p:txBody>
          <a:bodyPr>
            <a:noAutofit/>
          </a:bodyPr>
          <a:lstStyle/>
          <a:p>
            <a:r>
              <a:rPr kumimoji="1" lang="ja-JP" altLang="en-US" sz="6000" dirty="0" smtClean="0"/>
              <a:t>重イオン衝突における</a:t>
            </a:r>
            <a:r>
              <a:rPr kumimoji="1" lang="en-US" altLang="ja-JP" sz="6000" dirty="0" smtClean="0"/>
              <a:t/>
            </a:r>
            <a:br>
              <a:rPr kumimoji="1" lang="en-US" altLang="ja-JP" sz="6000" dirty="0" smtClean="0"/>
            </a:br>
            <a:r>
              <a:rPr lang="ja-JP" altLang="en-US" sz="6000" dirty="0"/>
              <a:t>保存電荷</a:t>
            </a:r>
            <a:r>
              <a:rPr lang="ja-JP" altLang="en-US" sz="6000" dirty="0" smtClean="0"/>
              <a:t>ゆらぎの</a:t>
            </a:r>
            <a:r>
              <a:rPr lang="en-US" altLang="ja-JP" sz="6000" dirty="0" smtClean="0"/>
              <a:t/>
            </a:r>
            <a:br>
              <a:rPr lang="en-US" altLang="ja-JP" sz="6000" dirty="0" smtClean="0"/>
            </a:br>
            <a:r>
              <a:rPr lang="ja-JP" altLang="en-US" sz="6000" dirty="0"/>
              <a:t>ダイナミクス</a:t>
            </a:r>
            <a:endParaRPr kumimoji="1" lang="ja-JP" altLang="en-US" sz="6000" dirty="0"/>
          </a:p>
        </p:txBody>
      </p:sp>
      <p:sp>
        <p:nvSpPr>
          <p:cNvPr id="2" name="テキスト ボックス 1"/>
          <p:cNvSpPr txBox="1"/>
          <p:nvPr/>
        </p:nvSpPr>
        <p:spPr>
          <a:xfrm>
            <a:off x="1488560" y="6381328"/>
            <a:ext cx="6187784" cy="461665"/>
          </a:xfrm>
          <a:prstGeom prst="rect">
            <a:avLst/>
          </a:prstGeom>
          <a:noFill/>
        </p:spPr>
        <p:txBody>
          <a:bodyPr wrap="none" rtlCol="0">
            <a:spAutoFit/>
          </a:bodyPr>
          <a:lstStyle/>
          <a:p>
            <a:pPr algn="ctr"/>
            <a:r>
              <a:rPr lang="ja-JP" altLang="en-US" sz="2400" dirty="0" smtClean="0"/>
              <a:t>第</a:t>
            </a:r>
            <a:r>
              <a:rPr lang="en-US" altLang="ja-JP" sz="2400" dirty="0" smtClean="0"/>
              <a:t>17</a:t>
            </a:r>
            <a:r>
              <a:rPr lang="ja-JP" altLang="en-US" sz="2400" dirty="0" smtClean="0"/>
              <a:t>回</a:t>
            </a:r>
            <a:r>
              <a:rPr lang="en-US" altLang="ja-JP" sz="2400" dirty="0" smtClean="0"/>
              <a:t>Heavy Ion Pub</a:t>
            </a:r>
            <a:r>
              <a:rPr kumimoji="1" lang="en-US" altLang="ja-JP" sz="2400" dirty="0" smtClean="0"/>
              <a:t>, </a:t>
            </a:r>
            <a:r>
              <a:rPr lang="ja-JP" altLang="en-US" sz="2400" dirty="0"/>
              <a:t>広島</a:t>
            </a:r>
            <a:r>
              <a:rPr lang="ja-JP" altLang="en-US" sz="2400" dirty="0" smtClean="0"/>
              <a:t>大学、</a:t>
            </a:r>
            <a:r>
              <a:rPr kumimoji="1" lang="en-US" altLang="ja-JP" sz="2400" dirty="0" smtClean="0"/>
              <a:t>2013/Sep./</a:t>
            </a:r>
            <a:r>
              <a:rPr lang="en-US" altLang="ja-JP" sz="2400" dirty="0" smtClean="0"/>
              <a:t>13</a:t>
            </a:r>
            <a:endParaRPr kumimoji="1" lang="ja-JP" altLang="en-US" sz="2400" dirty="0"/>
          </a:p>
        </p:txBody>
      </p:sp>
    </p:spTree>
    <p:extLst>
      <p:ext uri="{BB962C8B-B14F-4D97-AF65-F5344CB8AC3E}">
        <p14:creationId xmlns:p14="http://schemas.microsoft.com/office/powerpoint/2010/main" val="110204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73" y="1071099"/>
            <a:ext cx="3911040" cy="260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8610049" cy="584775"/>
          </a:xfrm>
        </p:spPr>
        <p:txBody>
          <a:bodyPr/>
          <a:lstStyle/>
          <a:p>
            <a:r>
              <a:rPr kumimoji="1" lang="en-US" altLang="ja-JP" dirty="0" smtClean="0"/>
              <a:t> Conserved Charges : Theoretical Advantage  </a:t>
            </a:r>
            <a:endParaRPr kumimoji="1" lang="ja-JP" altLang="en-US" dirty="0"/>
          </a:p>
        </p:txBody>
      </p:sp>
      <p:sp>
        <p:nvSpPr>
          <p:cNvPr id="3" name="テキスト ボックス 2"/>
          <p:cNvSpPr txBox="1"/>
          <p:nvPr/>
        </p:nvSpPr>
        <p:spPr>
          <a:xfrm>
            <a:off x="179512" y="908720"/>
            <a:ext cx="5546711" cy="523220"/>
          </a:xfrm>
          <a:prstGeom prst="rect">
            <a:avLst/>
          </a:prstGeom>
          <a:noFill/>
        </p:spPr>
        <p:txBody>
          <a:bodyPr wrap="none" rtlCol="0">
            <a:spAutoFit/>
          </a:bodyPr>
          <a:lstStyle/>
          <a:p>
            <a:pPr marL="457200" indent="-457200">
              <a:buClr>
                <a:schemeClr val="tx2"/>
              </a:buClr>
              <a:buFont typeface="Wingdings" pitchFamily="2" charset="2"/>
              <a:buChar char="p"/>
            </a:pPr>
            <a:r>
              <a:rPr kumimoji="1" lang="en-US" altLang="ja-JP" sz="2800" dirty="0" smtClean="0"/>
              <a:t>Definite definition for operators</a:t>
            </a:r>
            <a:endParaRPr kumimoji="1" lang="ja-JP" altLang="en-US" sz="2800" dirty="0"/>
          </a:p>
        </p:txBody>
      </p:sp>
      <p:sp>
        <p:nvSpPr>
          <p:cNvPr id="5" name="テキスト ボックス 4"/>
          <p:cNvSpPr txBox="1"/>
          <p:nvPr/>
        </p:nvSpPr>
        <p:spPr>
          <a:xfrm>
            <a:off x="539552" y="1556792"/>
            <a:ext cx="3853940" cy="830997"/>
          </a:xfrm>
          <a:prstGeom prst="rect">
            <a:avLst/>
          </a:prstGeom>
          <a:noFill/>
        </p:spPr>
        <p:txBody>
          <a:bodyPr wrap="none" rtlCol="0">
            <a:spAutoFit/>
          </a:bodyPr>
          <a:lstStyle/>
          <a:p>
            <a:pPr marL="342900" indent="-342900">
              <a:buFontTx/>
              <a:buChar char="-"/>
            </a:pPr>
            <a:r>
              <a:rPr kumimoji="1" lang="en-US" altLang="ja-JP" sz="2400" dirty="0" smtClean="0"/>
              <a:t>as a </a:t>
            </a:r>
            <a:r>
              <a:rPr kumimoji="1" lang="en-US" altLang="ja-JP" sz="2400" dirty="0" err="1" smtClean="0"/>
              <a:t>Noether</a:t>
            </a:r>
            <a:r>
              <a:rPr kumimoji="1" lang="en-US" altLang="ja-JP" sz="2400" dirty="0" smtClean="0"/>
              <a:t> current</a:t>
            </a:r>
          </a:p>
          <a:p>
            <a:pPr marL="342900" indent="-342900">
              <a:buFontTx/>
              <a:buChar char="-"/>
            </a:pPr>
            <a:r>
              <a:rPr lang="en-US" altLang="ja-JP" sz="2400" dirty="0" smtClean="0"/>
              <a:t>calculable on any theory</a:t>
            </a:r>
            <a:endParaRPr kumimoji="1" lang="en-US" altLang="ja-JP" sz="2400" dirty="0" smtClean="0"/>
          </a:p>
        </p:txBody>
      </p:sp>
      <p:sp>
        <p:nvSpPr>
          <p:cNvPr id="10" name="テキスト ボックス 9"/>
          <p:cNvSpPr txBox="1"/>
          <p:nvPr/>
        </p:nvSpPr>
        <p:spPr>
          <a:xfrm>
            <a:off x="2123728" y="2463279"/>
            <a:ext cx="2425664" cy="461665"/>
          </a:xfrm>
          <a:prstGeom prst="rect">
            <a:avLst/>
          </a:prstGeom>
          <a:noFill/>
        </p:spPr>
        <p:txBody>
          <a:bodyPr wrap="none" rtlCol="0">
            <a:spAutoFit/>
          </a:bodyPr>
          <a:lstStyle/>
          <a:p>
            <a:r>
              <a:rPr lang="en-US" altLang="ja-JP" sz="2400" dirty="0" smtClean="0"/>
              <a:t>ex: on the lattice</a:t>
            </a:r>
            <a:endParaRPr kumimoji="1" lang="ja-JP" altLang="en-US" sz="2400" dirty="0"/>
          </a:p>
        </p:txBody>
      </p:sp>
      <p:sp>
        <p:nvSpPr>
          <p:cNvPr id="11" name="右矢印 10"/>
          <p:cNvSpPr/>
          <p:nvPr/>
        </p:nvSpPr>
        <p:spPr>
          <a:xfrm>
            <a:off x="4549392" y="2514248"/>
            <a:ext cx="720080" cy="41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8671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473" y="1071099"/>
            <a:ext cx="3911040" cy="260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8610049" cy="584775"/>
          </a:xfrm>
        </p:spPr>
        <p:txBody>
          <a:bodyPr/>
          <a:lstStyle/>
          <a:p>
            <a:r>
              <a:rPr kumimoji="1" lang="en-US" altLang="ja-JP" dirty="0" smtClean="0"/>
              <a:t> Conserved Charges : Theoretical Advantage  </a:t>
            </a:r>
            <a:endParaRPr kumimoji="1" lang="ja-JP" altLang="en-US" dirty="0"/>
          </a:p>
        </p:txBody>
      </p:sp>
      <p:sp>
        <p:nvSpPr>
          <p:cNvPr id="3" name="テキスト ボックス 2"/>
          <p:cNvSpPr txBox="1"/>
          <p:nvPr/>
        </p:nvSpPr>
        <p:spPr>
          <a:xfrm>
            <a:off x="179512" y="908720"/>
            <a:ext cx="5546711" cy="523220"/>
          </a:xfrm>
          <a:prstGeom prst="rect">
            <a:avLst/>
          </a:prstGeom>
          <a:noFill/>
        </p:spPr>
        <p:txBody>
          <a:bodyPr wrap="none" rtlCol="0">
            <a:spAutoFit/>
          </a:bodyPr>
          <a:lstStyle/>
          <a:p>
            <a:pPr marL="457200" indent="-457200">
              <a:buClr>
                <a:schemeClr val="tx2"/>
              </a:buClr>
              <a:buFont typeface="Wingdings" pitchFamily="2" charset="2"/>
              <a:buChar char="p"/>
            </a:pPr>
            <a:r>
              <a:rPr kumimoji="1" lang="en-US" altLang="ja-JP" sz="2800" dirty="0" smtClean="0"/>
              <a:t>Definite definition for operators</a:t>
            </a:r>
            <a:endParaRPr kumimoji="1" lang="ja-JP" altLang="en-US" sz="2800" dirty="0"/>
          </a:p>
        </p:txBody>
      </p:sp>
      <p:sp>
        <p:nvSpPr>
          <p:cNvPr id="4" name="テキスト ボックス 3"/>
          <p:cNvSpPr txBox="1"/>
          <p:nvPr/>
        </p:nvSpPr>
        <p:spPr>
          <a:xfrm>
            <a:off x="179512" y="3511895"/>
            <a:ext cx="5650906" cy="523220"/>
          </a:xfrm>
          <a:prstGeom prst="rect">
            <a:avLst/>
          </a:prstGeom>
          <a:noFill/>
        </p:spPr>
        <p:txBody>
          <a:bodyPr wrap="none" rtlCol="0">
            <a:spAutoFit/>
          </a:bodyPr>
          <a:lstStyle/>
          <a:p>
            <a:pPr marL="342900" indent="-342900">
              <a:buClr>
                <a:schemeClr val="tx2"/>
              </a:buClr>
              <a:buFont typeface="Wingdings" pitchFamily="2" charset="2"/>
              <a:buChar char="p"/>
            </a:pPr>
            <a:r>
              <a:rPr kumimoji="1" lang="en-US" altLang="ja-JP" sz="2800" dirty="0" smtClean="0"/>
              <a:t>Simple thermodynamic relations</a:t>
            </a:r>
            <a:endParaRPr kumimoji="1" lang="ja-JP" altLang="en-US" sz="2800" dirty="0"/>
          </a:p>
        </p:txBody>
      </p:sp>
      <p:sp>
        <p:nvSpPr>
          <p:cNvPr id="5" name="テキスト ボックス 4"/>
          <p:cNvSpPr txBox="1"/>
          <p:nvPr/>
        </p:nvSpPr>
        <p:spPr>
          <a:xfrm>
            <a:off x="539552" y="1556792"/>
            <a:ext cx="3853940" cy="830997"/>
          </a:xfrm>
          <a:prstGeom prst="rect">
            <a:avLst/>
          </a:prstGeom>
          <a:noFill/>
        </p:spPr>
        <p:txBody>
          <a:bodyPr wrap="none" rtlCol="0">
            <a:spAutoFit/>
          </a:bodyPr>
          <a:lstStyle/>
          <a:p>
            <a:pPr marL="342900" indent="-342900">
              <a:buFontTx/>
              <a:buChar char="-"/>
            </a:pPr>
            <a:r>
              <a:rPr kumimoji="1" lang="en-US" altLang="ja-JP" sz="2400" dirty="0" smtClean="0"/>
              <a:t>as a </a:t>
            </a:r>
            <a:r>
              <a:rPr kumimoji="1" lang="en-US" altLang="ja-JP" sz="2400" dirty="0" err="1" smtClean="0"/>
              <a:t>Noether</a:t>
            </a:r>
            <a:r>
              <a:rPr kumimoji="1" lang="en-US" altLang="ja-JP" sz="2400" dirty="0" smtClean="0"/>
              <a:t> current</a:t>
            </a:r>
          </a:p>
          <a:p>
            <a:pPr marL="342900" indent="-342900">
              <a:buFontTx/>
              <a:buChar char="-"/>
            </a:pPr>
            <a:r>
              <a:rPr lang="en-US" altLang="ja-JP" sz="2400" dirty="0" smtClean="0"/>
              <a:t>calculable on any theory</a:t>
            </a:r>
            <a:endParaRPr kumimoji="1" lang="en-US" altLang="ja-JP" sz="2400" dirty="0" smtClean="0"/>
          </a:p>
        </p:txBody>
      </p:sp>
      <p:sp>
        <p:nvSpPr>
          <p:cNvPr id="7" name="テキスト ボックス 6"/>
          <p:cNvSpPr txBox="1"/>
          <p:nvPr/>
        </p:nvSpPr>
        <p:spPr>
          <a:xfrm>
            <a:off x="2123728" y="2463279"/>
            <a:ext cx="2425664" cy="461665"/>
          </a:xfrm>
          <a:prstGeom prst="rect">
            <a:avLst/>
          </a:prstGeom>
          <a:noFill/>
        </p:spPr>
        <p:txBody>
          <a:bodyPr wrap="none" rtlCol="0">
            <a:spAutoFit/>
          </a:bodyPr>
          <a:lstStyle/>
          <a:p>
            <a:r>
              <a:rPr lang="en-US" altLang="ja-JP" sz="2400" dirty="0" smtClean="0"/>
              <a:t>ex: on the lattice</a:t>
            </a:r>
            <a:endParaRPr kumimoji="1" lang="ja-JP" altLang="en-US" sz="2400" dirty="0"/>
          </a:p>
        </p:txBody>
      </p:sp>
      <p:sp>
        <p:nvSpPr>
          <p:cNvPr id="8" name="右矢印 7"/>
          <p:cNvSpPr/>
          <p:nvPr/>
        </p:nvSpPr>
        <p:spPr>
          <a:xfrm>
            <a:off x="4549392" y="2514248"/>
            <a:ext cx="720080" cy="41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39552" y="5022977"/>
            <a:ext cx="4238070" cy="830997"/>
          </a:xfrm>
          <a:prstGeom prst="rect">
            <a:avLst/>
          </a:prstGeom>
          <a:noFill/>
        </p:spPr>
        <p:txBody>
          <a:bodyPr wrap="square" rtlCol="0">
            <a:spAutoFit/>
          </a:bodyPr>
          <a:lstStyle/>
          <a:p>
            <a:pPr marL="342900" indent="-342900">
              <a:buFontTx/>
              <a:buChar char="-"/>
            </a:pPr>
            <a:r>
              <a:rPr lang="en-US" altLang="ja-JP" sz="2400" dirty="0" smtClean="0"/>
              <a:t>Intuitive </a:t>
            </a:r>
            <a:r>
              <a:rPr lang="en-US" altLang="ja-JP" sz="2400" dirty="0"/>
              <a:t>interpretation for </a:t>
            </a:r>
            <a:r>
              <a:rPr lang="en-US" altLang="ja-JP" sz="2400" dirty="0" smtClean="0"/>
              <a:t>the behaviors </a:t>
            </a:r>
            <a:r>
              <a:rPr lang="en-US" altLang="ja-JP" sz="2400" dirty="0"/>
              <a:t>of </a:t>
            </a:r>
            <a:r>
              <a:rPr lang="en-US" altLang="ja-JP" sz="2400" dirty="0" err="1"/>
              <a:t>cumulants</a:t>
            </a:r>
            <a:endParaRPr lang="en-US" altLang="ja-JP" sz="2400" dirty="0"/>
          </a:p>
        </p:txBody>
      </p:sp>
      <p:pic>
        <p:nvPicPr>
          <p:cNvPr id="14" name="Picture 23"/>
          <p:cNvPicPr>
            <a:picLocks noChangeAspect="1" noChangeArrowheads="1"/>
          </p:cNvPicPr>
          <p:nvPr/>
        </p:nvPicPr>
        <p:blipFill rotWithShape="1">
          <a:blip r:embed="rId3">
            <a:lum contrast="18000"/>
            <a:extLst>
              <a:ext uri="{28A0092B-C50C-407E-A947-70E740481C1C}">
                <a14:useLocalDpi xmlns:a14="http://schemas.microsoft.com/office/drawing/2010/main" val="0"/>
              </a:ext>
            </a:extLst>
          </a:blip>
          <a:srcRect l="7005" t="7559" r="6668" b="7281"/>
          <a:stretch/>
        </p:blipFill>
        <p:spPr bwMode="auto">
          <a:xfrm>
            <a:off x="5580112" y="4182646"/>
            <a:ext cx="3437245" cy="225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TexTeXPicture" descr="&lt;?xml version=&quot;1.0&quot; encoding=&quot;utf-16&quot;?&gt;&#10;&lt;TeXTeX&gt;&#10;  &lt;preamble&gt;\documentclass{jarticle}&#10;\usepackage{amsmath}&#10;\pagestyle{empty}&lt;/preamble&gt;&#10;  &lt;body&gt;\begin{align*} &#10;\langle \delta N_c^n \rangle&#10;= \frac1{VT^{n-1}} \frac{ \partial^n \Omega }{\partial \mu_c^n }&#10;\end{align*}&lt;/body&gt;&#10;  &lt;fcolor&gt;FF000000&lt;/fcolor&gt;&#10;  &lt;bcolor&gt;FFFFFFFF&lt;/bcolor&gt;&#10;  &lt;transparent&gt;True&lt;/transparent&gt;&#10;  &lt;resolution&gt;1800&lt;/resolution&gt;&#10;  &lt;imageh&gt;580&lt;/imageh&gt;&#10;  &lt;imagew&gt;2303&lt;/imagew&gt;&#10;  &lt;scale&gt;50&lt;/scale&gt;&#10;  &lt;cursor&gt;6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191" y="4085725"/>
            <a:ext cx="3110777" cy="783435"/>
          </a:xfrm>
          <a:prstGeom prst="rect">
            <a:avLst/>
          </a:prstGeom>
        </p:spPr>
      </p:pic>
      <p:pic>
        <p:nvPicPr>
          <p:cNvPr id="18" name="TexTeXPicture" descr="&lt;?xml version=&quot;1.0&quot; encoding=&quot;utf-16&quot;?&gt;&#10;&lt;TeXTeX&gt;&#10;  &lt;preamble&gt;\documentclass{jarticle}&#10;\usepackage{amsmath}&#10;\pagestyle{empty}&lt;/preamble&gt;&#10;  &lt;body&gt;\begin{align*} &#10;\langle \delta N_B^3 \rangle&#10;= \frac1{VT^2} \frac{ \partial \langle \delta N_B^2 \rangle }{\partial \mu_B }&#10;\end{align*}&lt;/body&gt;&#10;  &lt;fcolor&gt;FF000000&lt;/fcolor&gt;&#10;  &lt;bcolor&gt;FFFFFFFF&lt;/bcolor&gt;&#10;  &lt;transparent&gt;True&lt;/transparent&gt;&#10;  &lt;resolution&gt;1800&lt;/resolution&gt;&#10;  &lt;imageh&gt;600&lt;/imageh&gt;&#10;  &lt;imagew&gt;2403&lt;/imagew&gt;&#10;  &lt;scale&gt;50&lt;/scale&gt;&#10;  &lt;cursor&gt;10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188" y="5930918"/>
            <a:ext cx="3245852" cy="810450"/>
          </a:xfrm>
          <a:prstGeom prst="rect">
            <a:avLst/>
          </a:prstGeom>
        </p:spPr>
      </p:pic>
      <p:sp>
        <p:nvSpPr>
          <p:cNvPr id="9" name="テキスト ボックス 8"/>
          <p:cNvSpPr txBox="1"/>
          <p:nvPr/>
        </p:nvSpPr>
        <p:spPr>
          <a:xfrm>
            <a:off x="1043608" y="6103097"/>
            <a:ext cx="595035" cy="461665"/>
          </a:xfrm>
          <a:prstGeom prst="rect">
            <a:avLst/>
          </a:prstGeom>
          <a:noFill/>
        </p:spPr>
        <p:txBody>
          <a:bodyPr wrap="none" rtlCol="0">
            <a:spAutoFit/>
          </a:bodyPr>
          <a:lstStyle/>
          <a:p>
            <a:r>
              <a:rPr kumimoji="1" lang="en-US" altLang="ja-JP" sz="2400" dirty="0" smtClean="0"/>
              <a:t>ex:</a:t>
            </a:r>
            <a:endParaRPr kumimoji="1" lang="ja-JP" altLang="en-US" sz="2400" dirty="0"/>
          </a:p>
        </p:txBody>
      </p:sp>
    </p:spTree>
    <p:extLst>
      <p:ext uri="{BB962C8B-B14F-4D97-AF65-F5344CB8AC3E}">
        <p14:creationId xmlns:p14="http://schemas.microsoft.com/office/powerpoint/2010/main" val="355483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8513869" cy="584775"/>
          </a:xfrm>
        </p:spPr>
        <p:txBody>
          <a:bodyPr/>
          <a:lstStyle/>
          <a:p>
            <a:r>
              <a:rPr lang="ja-JP" altLang="en-US" dirty="0"/>
              <a:t> 観測にかかるゆらぎは、いつ形成されたのか？ </a:t>
            </a:r>
            <a:endParaRPr kumimoji="1" lang="ja-JP" altLang="en-US" dirty="0"/>
          </a:p>
        </p:txBody>
      </p:sp>
      <p:sp>
        <p:nvSpPr>
          <p:cNvPr id="3" name="テキスト ボックス 2"/>
          <p:cNvSpPr txBox="1"/>
          <p:nvPr/>
        </p:nvSpPr>
        <p:spPr>
          <a:xfrm>
            <a:off x="683568" y="4741693"/>
            <a:ext cx="3312368" cy="830997"/>
          </a:xfrm>
          <a:prstGeom prst="rect">
            <a:avLst/>
          </a:prstGeom>
          <a:noFill/>
        </p:spPr>
        <p:txBody>
          <a:bodyPr wrap="square" rtlCol="0">
            <a:spAutoFit/>
          </a:bodyPr>
          <a:lstStyle/>
          <a:p>
            <a:r>
              <a:rPr kumimoji="1" lang="ja-JP" altLang="en-US" sz="2400" dirty="0" smtClean="0"/>
              <a:t>境界を通過する電荷</a:t>
            </a:r>
            <a:endParaRPr kumimoji="1" lang="en-US" altLang="ja-JP" sz="2400" dirty="0" smtClean="0"/>
          </a:p>
          <a:p>
            <a:r>
              <a:rPr kumimoji="1" lang="ja-JP" altLang="en-US" sz="2400" dirty="0" smtClean="0"/>
              <a:t>のみが変化に寄与</a:t>
            </a:r>
            <a:endParaRPr kumimoji="1" lang="ja-JP" altLang="en-US" sz="2400" dirty="0"/>
          </a:p>
        </p:txBody>
      </p:sp>
      <p:sp>
        <p:nvSpPr>
          <p:cNvPr id="4" name="正方形/長方形 3"/>
          <p:cNvSpPr/>
          <p:nvPr/>
        </p:nvSpPr>
        <p:spPr>
          <a:xfrm>
            <a:off x="971600" y="2492896"/>
            <a:ext cx="2592288" cy="1944216"/>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15616" y="3890665"/>
            <a:ext cx="389850" cy="461665"/>
          </a:xfrm>
          <a:prstGeom prst="rect">
            <a:avLst/>
          </a:prstGeom>
          <a:noFill/>
        </p:spPr>
        <p:txBody>
          <a:bodyPr wrap="none" rtlCol="0">
            <a:spAutoFit/>
          </a:bodyPr>
          <a:lstStyle/>
          <a:p>
            <a:r>
              <a:rPr kumimoji="1" lang="en-US" altLang="ja-JP" sz="2400" dirty="0" smtClean="0"/>
              <a:t>V</a:t>
            </a:r>
            <a:endParaRPr kumimoji="1" lang="ja-JP" altLang="en-US" sz="2400" dirty="0"/>
          </a:p>
        </p:txBody>
      </p:sp>
      <p:sp>
        <p:nvSpPr>
          <p:cNvPr id="6" name="円/楕円 5"/>
          <p:cNvSpPr/>
          <p:nvPr/>
        </p:nvSpPr>
        <p:spPr>
          <a:xfrm>
            <a:off x="1640449" y="3240997"/>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779912" y="2887949"/>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1489237" y="41015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112228" y="3455865"/>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502674" y="36211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915602" y="3789040"/>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512212" y="3103973"/>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131840" y="36211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728236" y="41015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15616" y="980728"/>
            <a:ext cx="6821098" cy="461665"/>
          </a:xfrm>
          <a:prstGeom prst="rect">
            <a:avLst/>
          </a:prstGeom>
          <a:noFill/>
          <a:ln w="28575">
            <a:solidFill>
              <a:srgbClr val="C00000"/>
            </a:solidFill>
          </a:ln>
        </p:spPr>
        <p:txBody>
          <a:bodyPr wrap="none" rtlCol="0">
            <a:spAutoFit/>
          </a:bodyPr>
          <a:lstStyle/>
          <a:p>
            <a:r>
              <a:rPr kumimoji="1" lang="ja-JP" altLang="en-US" sz="2400" dirty="0" smtClean="0"/>
              <a:t>ゆらぎのダイナミクス（動的振る舞い）の議論が必要</a:t>
            </a:r>
            <a:endParaRPr kumimoji="1" lang="ja-JP" altLang="en-US" sz="2400" dirty="0"/>
          </a:p>
        </p:txBody>
      </p:sp>
      <p:sp>
        <p:nvSpPr>
          <p:cNvPr id="16" name="正方形/長方形 15"/>
          <p:cNvSpPr/>
          <p:nvPr/>
        </p:nvSpPr>
        <p:spPr>
          <a:xfrm>
            <a:off x="5220072" y="2492896"/>
            <a:ext cx="2592288" cy="1944216"/>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64088" y="3890665"/>
            <a:ext cx="389850" cy="461665"/>
          </a:xfrm>
          <a:prstGeom prst="rect">
            <a:avLst/>
          </a:prstGeom>
          <a:noFill/>
        </p:spPr>
        <p:txBody>
          <a:bodyPr wrap="none" rtlCol="0">
            <a:spAutoFit/>
          </a:bodyPr>
          <a:lstStyle/>
          <a:p>
            <a:r>
              <a:rPr kumimoji="1" lang="en-US" altLang="ja-JP" sz="2400" dirty="0" smtClean="0"/>
              <a:t>V</a:t>
            </a:r>
            <a:endParaRPr kumimoji="1" lang="ja-JP" altLang="en-US" sz="2400" dirty="0"/>
          </a:p>
        </p:txBody>
      </p:sp>
      <p:sp>
        <p:nvSpPr>
          <p:cNvPr id="18" name="円/楕円 17"/>
          <p:cNvSpPr/>
          <p:nvPr/>
        </p:nvSpPr>
        <p:spPr>
          <a:xfrm>
            <a:off x="5366631" y="2780928"/>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372200" y="3068960"/>
            <a:ext cx="216024" cy="216024"/>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37709" y="41015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360700" y="3455865"/>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624228" y="3567347"/>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025520" y="3455865"/>
            <a:ext cx="216024" cy="216024"/>
          </a:xfrm>
          <a:prstGeom prst="ellipse">
            <a:avLst/>
          </a:prstGeom>
          <a:solidFill>
            <a:srgbClr val="FFC000"/>
          </a:solidFill>
          <a:ln>
            <a:solidFill>
              <a:srgbClr val="C0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060529" y="3212976"/>
            <a:ext cx="216024" cy="216024"/>
          </a:xfrm>
          <a:prstGeom prst="ellipse">
            <a:avLst/>
          </a:prstGeom>
          <a:solidFill>
            <a:srgbClr val="FFC000"/>
          </a:solidFill>
          <a:ln>
            <a:solidFill>
              <a:srgbClr val="C0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7380312" y="371703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976708" y="410159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115616" y="1844824"/>
            <a:ext cx="2339102" cy="461665"/>
          </a:xfrm>
          <a:prstGeom prst="rect">
            <a:avLst/>
          </a:prstGeom>
          <a:noFill/>
        </p:spPr>
        <p:txBody>
          <a:bodyPr wrap="none" rtlCol="0">
            <a:spAutoFit/>
          </a:bodyPr>
          <a:lstStyle/>
          <a:p>
            <a:r>
              <a:rPr kumimoji="1" lang="ja-JP" altLang="en-US" sz="2400" dirty="0" smtClean="0"/>
              <a:t>保存電荷の場合</a:t>
            </a:r>
            <a:endParaRPr kumimoji="1" lang="ja-JP" altLang="en-US" sz="2400" dirty="0"/>
          </a:p>
        </p:txBody>
      </p:sp>
      <p:sp>
        <p:nvSpPr>
          <p:cNvPr id="28" name="テキスト ボックス 27"/>
          <p:cNvSpPr txBox="1"/>
          <p:nvPr/>
        </p:nvSpPr>
        <p:spPr>
          <a:xfrm>
            <a:off x="5220072" y="1844824"/>
            <a:ext cx="2646878" cy="461665"/>
          </a:xfrm>
          <a:prstGeom prst="rect">
            <a:avLst/>
          </a:prstGeom>
          <a:noFill/>
        </p:spPr>
        <p:txBody>
          <a:bodyPr wrap="none" rtlCol="0">
            <a:spAutoFit/>
          </a:bodyPr>
          <a:lstStyle/>
          <a:p>
            <a:r>
              <a:rPr kumimoji="1" lang="ja-JP" altLang="en-US" sz="2400" dirty="0" smtClean="0"/>
              <a:t>非保存電荷の場合</a:t>
            </a:r>
            <a:endParaRPr kumimoji="1" lang="ja-JP" altLang="en-US" sz="2400" dirty="0"/>
          </a:p>
        </p:txBody>
      </p:sp>
      <p:pic>
        <p:nvPicPr>
          <p:cNvPr id="29" name="TexTeXPicture" descr="&lt;?xml version=&quot;1.0&quot; encoding=&quot;utf-16&quot;?&gt;&#10;&lt;TeXTeX&gt;&#10;  &lt;preamble&gt;\documentclass{jarticle}&#10;\usepackage{amsmath}&#10;\pagestyle{empty}&lt;/preamble&gt;&#10;  &lt;body&gt;\begin{align*} &#10;V\to \infty&#10;\end{align*}&lt;/body&gt;&#10;  &lt;fcolor&gt;FF000000&lt;/fcolor&gt;&#10;  &lt;bcolor&gt;FFFFFFFF&lt;/bcolor&gt;&#10;  &lt;transparent&gt;True&lt;/transparent&gt;&#10;  &lt;resolution&gt;1800&lt;/resolution&gt;&#10;  &lt;imageh&gt;175&lt;/imageh&gt;&#10;  &lt;imagew&gt;81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243" y="6210682"/>
            <a:ext cx="1215629" cy="262635"/>
          </a:xfrm>
          <a:prstGeom prst="rect">
            <a:avLst/>
          </a:prstGeom>
        </p:spPr>
      </p:pic>
      <p:pic>
        <p:nvPicPr>
          <p:cNvPr id="30" name="TexTeXPicture" descr="&lt;?xml version=&quot;1.0&quot; encoding=&quot;utf-16&quot;?&gt;&#10;&lt;TeXTeX&gt;&#10;  &lt;preamble&gt;\documentclass{jarticle}&#10;\usepackage{amsmath}&#10;\pagestyle{empty}&lt;/preamble&gt;&#10;  &lt;body&gt;\begin{align*} &#10;\tau\to\infty&#10;\end{align*}&lt;/body&gt;&#10;  &lt;fcolor&gt;FF000000&lt;/fcolor&gt;&#10;  &lt;bcolor&gt;FFFFFFFF&lt;/bcolor&gt;&#10;  &lt;transparent&gt;True&lt;/transparent&gt;&#10;  &lt;resolution&gt;1800&lt;/resolution&gt;&#10;  &lt;imageh&gt;130&lt;/imageh&gt;&#10;  &lt;imagew&gt;753&lt;/imagew&gt;&#10;  &lt;scale&gt;50&lt;/scale&gt;&#10;  &lt;cursor&gt;2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83" y="5733256"/>
            <a:ext cx="1251281" cy="216024"/>
          </a:xfrm>
          <a:prstGeom prst="rect">
            <a:avLst/>
          </a:prstGeom>
        </p:spPr>
      </p:pic>
      <p:sp>
        <p:nvSpPr>
          <p:cNvPr id="31" name="テキスト ボックス 30"/>
          <p:cNvSpPr txBox="1"/>
          <p:nvPr/>
        </p:nvSpPr>
        <p:spPr>
          <a:xfrm>
            <a:off x="1613191" y="6093296"/>
            <a:ext cx="543739" cy="461665"/>
          </a:xfrm>
          <a:prstGeom prst="rect">
            <a:avLst/>
          </a:prstGeom>
          <a:noFill/>
        </p:spPr>
        <p:txBody>
          <a:bodyPr wrap="none" rtlCol="0">
            <a:spAutoFit/>
          </a:bodyPr>
          <a:lstStyle/>
          <a:p>
            <a:r>
              <a:rPr kumimoji="1" lang="en-US" altLang="ja-JP" sz="2400" dirty="0" smtClean="0"/>
              <a:t>for</a:t>
            </a:r>
            <a:endParaRPr kumimoji="1" lang="ja-JP" altLang="en-US" sz="2400" dirty="0"/>
          </a:p>
        </p:txBody>
      </p:sp>
      <p:pic>
        <p:nvPicPr>
          <p:cNvPr id="32" name="TexTeXPicture" descr="&lt;?xml version=&quot;1.0&quot; encoding=&quot;utf-16&quot;?&gt;&#10;&lt;TeXTeX&gt;&#10;  &lt;preamble&gt;\documentclass{jarticle}&#10;\usepackage{amsmath}&#10;\pagestyle{empty}&lt;/preamble&gt;&#10;  &lt;body&gt;\begin{align*} &#10;V\to \infty&#10;\end{align*}&lt;/body&gt;&#10;  &lt;fcolor&gt;FF000000&lt;/fcolor&gt;&#10;  &lt;bcolor&gt;FFFFFFFF&lt;/bcolor&gt;&#10;  &lt;transparent&gt;True&lt;/transparent&gt;&#10;  &lt;resolution&gt;1800&lt;/resolution&gt;&#10;  &lt;imageh&gt;175&lt;/imageh&gt;&#10;  &lt;imagew&gt;81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2715" y="6210682"/>
            <a:ext cx="1215629" cy="262635"/>
          </a:xfrm>
          <a:prstGeom prst="rect">
            <a:avLst/>
          </a:prstGeom>
        </p:spPr>
      </p:pic>
      <p:sp>
        <p:nvSpPr>
          <p:cNvPr id="34" name="テキスト ボックス 33"/>
          <p:cNvSpPr txBox="1"/>
          <p:nvPr/>
        </p:nvSpPr>
        <p:spPr>
          <a:xfrm>
            <a:off x="5861663" y="6093296"/>
            <a:ext cx="543739" cy="461665"/>
          </a:xfrm>
          <a:prstGeom prst="rect">
            <a:avLst/>
          </a:prstGeom>
          <a:noFill/>
        </p:spPr>
        <p:txBody>
          <a:bodyPr wrap="none" rtlCol="0">
            <a:spAutoFit/>
          </a:bodyPr>
          <a:lstStyle/>
          <a:p>
            <a:r>
              <a:rPr kumimoji="1" lang="en-US" altLang="ja-JP" sz="2400" dirty="0" smtClean="0"/>
              <a:t>for</a:t>
            </a:r>
            <a:endParaRPr kumimoji="1" lang="ja-JP" altLang="en-US" sz="2400" dirty="0"/>
          </a:p>
        </p:txBody>
      </p:sp>
      <p:pic>
        <p:nvPicPr>
          <p:cNvPr id="35" name="TexTeXPicture" descr="&lt;?xml version=&quot;1.0&quot; encoding=&quot;utf-16&quot;?&gt;&#10;&lt;TeXTeX&gt;&#10;  &lt;preamble&gt;\documentclass{jarticle}&#10;\usepackage{amsmath}&#10;\pagestyle{empty}&lt;/preamble&gt;&#10;  &lt;body&gt;\begin{align*} &#10;\tau\to{\rm const.}&#10;\end{align*}&lt;/body&gt;&#10;  &lt;fcolor&gt;FF000000&lt;/fcolor&gt;&#10;  &lt;bcolor&gt;FFFFFFFF&lt;/bcolor&gt;&#10;  &lt;transparent&gt;True&lt;/transparent&gt;&#10;  &lt;resolution&gt;1800&lt;/resolution&gt;&#10;  &lt;imageh&gt;157&lt;/imageh&gt;&#10;  &lt;imagew&gt;1134&lt;/imagew&gt;&#10;  &lt;scale&gt;50&lt;/scale&gt;&#10;  &lt;cursor&gt;3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2655" y="5733256"/>
            <a:ext cx="1884399" cy="260891"/>
          </a:xfrm>
          <a:prstGeom prst="rect">
            <a:avLst/>
          </a:prstGeom>
        </p:spPr>
      </p:pic>
      <p:sp>
        <p:nvSpPr>
          <p:cNvPr id="36" name="テキスト ボックス 35"/>
          <p:cNvSpPr txBox="1"/>
          <p:nvPr/>
        </p:nvSpPr>
        <p:spPr>
          <a:xfrm>
            <a:off x="5004048" y="4725144"/>
            <a:ext cx="3231975" cy="830997"/>
          </a:xfrm>
          <a:prstGeom prst="rect">
            <a:avLst/>
          </a:prstGeom>
          <a:noFill/>
        </p:spPr>
        <p:txBody>
          <a:bodyPr wrap="none" rtlCol="0">
            <a:spAutoFit/>
          </a:bodyPr>
          <a:lstStyle/>
          <a:p>
            <a:r>
              <a:rPr lang="ja-JP" altLang="en-US" sz="2400" dirty="0"/>
              <a:t>体積内</a:t>
            </a:r>
            <a:r>
              <a:rPr lang="ja-JP" altLang="en-US" sz="2400" dirty="0" smtClean="0"/>
              <a:t>の任意の場所で</a:t>
            </a:r>
            <a:endParaRPr lang="en-US" altLang="ja-JP" sz="2400" dirty="0" smtClean="0"/>
          </a:p>
          <a:p>
            <a:r>
              <a:rPr kumimoji="1" lang="ja-JP" altLang="en-US" sz="2400" dirty="0"/>
              <a:t>電荷</a:t>
            </a:r>
            <a:r>
              <a:rPr kumimoji="1" lang="ja-JP" altLang="en-US" sz="2400" dirty="0" smtClean="0"/>
              <a:t>が</a:t>
            </a:r>
            <a:r>
              <a:rPr kumimoji="1" lang="ja-JP" altLang="en-US" sz="2400" dirty="0"/>
              <a:t>変化できる</a:t>
            </a:r>
          </a:p>
        </p:txBody>
      </p:sp>
      <p:sp>
        <p:nvSpPr>
          <p:cNvPr id="37" name="円/楕円 36"/>
          <p:cNvSpPr/>
          <p:nvPr/>
        </p:nvSpPr>
        <p:spPr>
          <a:xfrm>
            <a:off x="1220240" y="2622470"/>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943424" y="2730482"/>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880636" y="2716485"/>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5939950" y="2681300"/>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516216" y="2852936"/>
            <a:ext cx="216024" cy="216024"/>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243761" y="2760873"/>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a:off x="3355247" y="2923082"/>
            <a:ext cx="352657" cy="171636"/>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左矢印 44"/>
          <p:cNvSpPr/>
          <p:nvPr/>
        </p:nvSpPr>
        <p:spPr>
          <a:xfrm>
            <a:off x="3419872" y="3646131"/>
            <a:ext cx="424665" cy="165327"/>
          </a:xfrm>
          <a:prstGeom prst="lef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115286" y="2874861"/>
            <a:ext cx="216024" cy="216024"/>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7690621" y="2909994"/>
            <a:ext cx="352657" cy="171636"/>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左矢印 47"/>
          <p:cNvSpPr/>
          <p:nvPr/>
        </p:nvSpPr>
        <p:spPr>
          <a:xfrm>
            <a:off x="7676246" y="3754552"/>
            <a:ext cx="424665" cy="165327"/>
          </a:xfrm>
          <a:prstGeom prst="lef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4035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二等辺三角形 45"/>
          <p:cNvSpPr/>
          <p:nvPr/>
        </p:nvSpPr>
        <p:spPr>
          <a:xfrm flipV="1">
            <a:off x="6945089" y="4221088"/>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8627683" cy="584775"/>
          </a:xfrm>
        </p:spPr>
        <p:txBody>
          <a:bodyPr/>
          <a:lstStyle/>
          <a:p>
            <a:r>
              <a:rPr lang="en-US" altLang="ja-JP" dirty="0"/>
              <a:t> </a:t>
            </a:r>
            <a:r>
              <a:rPr lang="ja-JP" altLang="en-US" dirty="0" smtClean="0"/>
              <a:t>観測にかかるゆらぎは、いつ形成されたのか？  </a:t>
            </a:r>
            <a:endParaRPr kumimoji="1" lang="ja-JP" altLang="en-US" dirty="0"/>
          </a:p>
        </p:txBody>
      </p:sp>
      <p:sp>
        <p:nvSpPr>
          <p:cNvPr id="4" name="テキスト ボックス 3"/>
          <p:cNvSpPr txBox="1"/>
          <p:nvPr/>
        </p:nvSpPr>
        <p:spPr>
          <a:xfrm>
            <a:off x="539552" y="4821393"/>
            <a:ext cx="1220772" cy="461665"/>
          </a:xfrm>
          <a:prstGeom prst="rect">
            <a:avLst/>
          </a:prstGeom>
          <a:noFill/>
        </p:spPr>
        <p:txBody>
          <a:bodyPr wrap="square" rtlCol="0">
            <a:spAutoFit/>
          </a:bodyPr>
          <a:lstStyle/>
          <a:p>
            <a:r>
              <a:rPr kumimoji="1" lang="ja-JP" altLang="en-US" sz="2400" dirty="0" smtClean="0"/>
              <a:t>ＳＴＡＲ</a:t>
            </a:r>
            <a:endParaRPr kumimoji="1" lang="ja-JP" altLang="en-US" sz="2400" dirty="0"/>
          </a:p>
        </p:txBody>
      </p:sp>
      <p:sp>
        <p:nvSpPr>
          <p:cNvPr id="5" name="Rectangle 47"/>
          <p:cNvSpPr>
            <a:spLocks noChangeArrowheads="1"/>
          </p:cNvSpPr>
          <p:nvPr/>
        </p:nvSpPr>
        <p:spPr bwMode="auto">
          <a:xfrm>
            <a:off x="5796136" y="1123999"/>
            <a:ext cx="2762522" cy="1800473"/>
          </a:xfrm>
          <a:prstGeom prst="rect">
            <a:avLst/>
          </a:prstGeom>
          <a:gradFill rotWithShape="1">
            <a:gsLst>
              <a:gs pos="0">
                <a:srgbClr val="FF9900"/>
              </a:gs>
              <a:gs pos="50000">
                <a:srgbClr val="FF3300"/>
              </a:gs>
              <a:gs pos="100000">
                <a:srgbClr val="FF9900"/>
              </a:gs>
            </a:gsLst>
            <a:lin ang="0" scaled="1"/>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6" name="Oval 48"/>
          <p:cNvSpPr>
            <a:spLocks noChangeArrowheads="1"/>
          </p:cNvSpPr>
          <p:nvPr/>
        </p:nvSpPr>
        <p:spPr bwMode="auto">
          <a:xfrm>
            <a:off x="5605636" y="1123999"/>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7" name="Oval 49"/>
          <p:cNvSpPr>
            <a:spLocks noChangeArrowheads="1"/>
          </p:cNvSpPr>
          <p:nvPr/>
        </p:nvSpPr>
        <p:spPr bwMode="auto">
          <a:xfrm>
            <a:off x="8414642" y="1123999"/>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8" name="AutoShape 50"/>
          <p:cNvSpPr>
            <a:spLocks noChangeArrowheads="1"/>
          </p:cNvSpPr>
          <p:nvPr/>
        </p:nvSpPr>
        <p:spPr bwMode="auto">
          <a:xfrm>
            <a:off x="5318298" y="1700063"/>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9" name="AutoShape 51"/>
          <p:cNvSpPr>
            <a:spLocks noChangeArrowheads="1"/>
          </p:cNvSpPr>
          <p:nvPr/>
        </p:nvSpPr>
        <p:spPr bwMode="auto">
          <a:xfrm flipH="1">
            <a:off x="8626789" y="1700435"/>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0" name="Line 52"/>
          <p:cNvSpPr>
            <a:spLocks noChangeShapeType="1"/>
          </p:cNvSpPr>
          <p:nvPr/>
        </p:nvSpPr>
        <p:spPr bwMode="auto">
          <a:xfrm>
            <a:off x="6470426" y="1051991"/>
            <a:ext cx="0" cy="24487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1" name="Line 53"/>
          <p:cNvSpPr>
            <a:spLocks noChangeShapeType="1"/>
          </p:cNvSpPr>
          <p:nvPr/>
        </p:nvSpPr>
        <p:spPr bwMode="auto">
          <a:xfrm>
            <a:off x="7908701" y="1051991"/>
            <a:ext cx="0" cy="24487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2" name="Line 54"/>
          <p:cNvSpPr>
            <a:spLocks noChangeShapeType="1"/>
          </p:cNvSpPr>
          <p:nvPr/>
        </p:nvSpPr>
        <p:spPr bwMode="auto">
          <a:xfrm>
            <a:off x="6470426" y="3356272"/>
            <a:ext cx="14382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13" name="Text Box 55"/>
          <p:cNvSpPr txBox="1">
            <a:spLocks noChangeArrowheads="1"/>
          </p:cNvSpPr>
          <p:nvPr/>
        </p:nvSpPr>
        <p:spPr bwMode="auto">
          <a:xfrm>
            <a:off x="6945089" y="1772071"/>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Times New Roman" pitchFamily="18" charset="0"/>
              </a:rPr>
              <a:t>N</a:t>
            </a:r>
            <a:r>
              <a:rPr lang="en-US" altLang="ja-JP" sz="2400" i="1" baseline="-25000" dirty="0" smtClean="0">
                <a:solidFill>
                  <a:srgbClr val="000000"/>
                </a:solidFill>
                <a:latin typeface="Times New Roman" pitchFamily="18" charset="0"/>
              </a:rPr>
              <a:t>Q</a:t>
            </a:r>
          </a:p>
        </p:txBody>
      </p:sp>
      <p:sp>
        <p:nvSpPr>
          <p:cNvPr id="14" name="Text Box 66"/>
          <p:cNvSpPr txBox="1">
            <a:spLocks noChangeArrowheads="1"/>
          </p:cNvSpPr>
          <p:nvPr/>
        </p:nvSpPr>
        <p:spPr bwMode="auto">
          <a:xfrm>
            <a:off x="6853014" y="2924472"/>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err="1" smtClean="0">
                <a:solidFill>
                  <a:srgbClr val="000000"/>
                </a:solidFill>
                <a:latin typeface="Symbol" pitchFamily="18" charset="2"/>
              </a:rPr>
              <a:t>D</a:t>
            </a:r>
            <a:r>
              <a:rPr lang="en-US" altLang="ja-JP" sz="2400" i="1" dirty="0" err="1" smtClean="0">
                <a:solidFill>
                  <a:srgbClr val="000000"/>
                </a:solidFill>
                <a:latin typeface="Times New Roman" pitchFamily="18" charset="0"/>
              </a:rPr>
              <a:t>y</a:t>
            </a:r>
            <a:endParaRPr lang="en-US" altLang="ja-JP" sz="2400" i="1" dirty="0" smtClean="0">
              <a:solidFill>
                <a:srgbClr val="000000"/>
              </a:solidFill>
              <a:latin typeface="Times New Roman" pitchFamily="18" charset="0"/>
            </a:endParaRPr>
          </a:p>
        </p:txBody>
      </p:sp>
      <p:sp>
        <p:nvSpPr>
          <p:cNvPr id="15" name="Text Box 42"/>
          <p:cNvSpPr txBox="1">
            <a:spLocks noChangeArrowheads="1"/>
          </p:cNvSpPr>
          <p:nvPr/>
        </p:nvSpPr>
        <p:spPr bwMode="auto">
          <a:xfrm>
            <a:off x="2072930" y="2505670"/>
            <a:ext cx="28556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dirty="0" err="1" smtClean="0">
                <a:solidFill>
                  <a:srgbClr val="333399"/>
                </a:solidFill>
                <a:latin typeface="Times New Roman" pitchFamily="18" charset="0"/>
              </a:rPr>
              <a:t>Asakawa</a:t>
            </a:r>
            <a:r>
              <a:rPr lang="en-US" altLang="ja-JP" dirty="0" smtClean="0">
                <a:solidFill>
                  <a:srgbClr val="333399"/>
                </a:solidFill>
                <a:latin typeface="Times New Roman" pitchFamily="18" charset="0"/>
              </a:rPr>
              <a:t>, Heinz, Muller, ’00</a:t>
            </a:r>
          </a:p>
          <a:p>
            <a:pPr fontAlgn="base">
              <a:spcBef>
                <a:spcPct val="0"/>
              </a:spcBef>
              <a:spcAft>
                <a:spcPct val="0"/>
              </a:spcAft>
            </a:pPr>
            <a:r>
              <a:rPr lang="en-US" altLang="ja-JP" dirty="0" err="1" smtClean="0">
                <a:solidFill>
                  <a:srgbClr val="333399"/>
                </a:solidFill>
                <a:latin typeface="Times New Roman" pitchFamily="18" charset="0"/>
              </a:rPr>
              <a:t>Jeon</a:t>
            </a:r>
            <a:r>
              <a:rPr lang="en-US" altLang="ja-JP" dirty="0" smtClean="0">
                <a:solidFill>
                  <a:srgbClr val="333399"/>
                </a:solidFill>
                <a:latin typeface="Times New Roman" pitchFamily="18" charset="0"/>
              </a:rPr>
              <a:t>, Koch, ’00</a:t>
            </a:r>
          </a:p>
          <a:p>
            <a:pPr fontAlgn="base">
              <a:spcBef>
                <a:spcPct val="0"/>
              </a:spcBef>
              <a:spcAft>
                <a:spcPct val="0"/>
              </a:spcAft>
            </a:pPr>
            <a:r>
              <a:rPr lang="en-US" altLang="ja-JP" dirty="0" err="1" smtClean="0">
                <a:solidFill>
                  <a:srgbClr val="333399"/>
                </a:solidFill>
                <a:latin typeface="Times New Roman" pitchFamily="18" charset="0"/>
              </a:rPr>
              <a:t>Shuryak</a:t>
            </a:r>
            <a:r>
              <a:rPr lang="en-US" altLang="ja-JP" dirty="0" smtClean="0">
                <a:solidFill>
                  <a:srgbClr val="333399"/>
                </a:solidFill>
                <a:latin typeface="Times New Roman" pitchFamily="18" charset="0"/>
              </a:rPr>
              <a:t>, </a:t>
            </a:r>
            <a:r>
              <a:rPr lang="en-US" altLang="ja-JP" dirty="0" err="1" smtClean="0">
                <a:solidFill>
                  <a:srgbClr val="333399"/>
                </a:solidFill>
                <a:latin typeface="Times New Roman" pitchFamily="18" charset="0"/>
              </a:rPr>
              <a:t>Stephanov</a:t>
            </a:r>
            <a:r>
              <a:rPr lang="en-US" altLang="ja-JP" dirty="0" smtClean="0">
                <a:solidFill>
                  <a:srgbClr val="333399"/>
                </a:solidFill>
                <a:latin typeface="Times New Roman" pitchFamily="18" charset="0"/>
              </a:rPr>
              <a:t>, ’02</a:t>
            </a:r>
          </a:p>
        </p:txBody>
      </p:sp>
      <p:sp>
        <p:nvSpPr>
          <p:cNvPr id="19" name="テキスト ボックス 18"/>
          <p:cNvSpPr txBox="1"/>
          <p:nvPr/>
        </p:nvSpPr>
        <p:spPr>
          <a:xfrm>
            <a:off x="320072" y="1388816"/>
            <a:ext cx="4783049" cy="1200329"/>
          </a:xfrm>
          <a:prstGeom prst="rect">
            <a:avLst/>
          </a:prstGeom>
          <a:noFill/>
        </p:spPr>
        <p:txBody>
          <a:bodyPr wrap="square" rtlCol="0">
            <a:spAutoFit/>
          </a:bodyPr>
          <a:lstStyle/>
          <a:p>
            <a:r>
              <a:rPr lang="en-US" altLang="ja-JP" sz="2400" i="1" dirty="0" smtClean="0">
                <a:latin typeface="Symbol" pitchFamily="18" charset="2"/>
              </a:rPr>
              <a:t>Dh</a:t>
            </a:r>
            <a:r>
              <a:rPr lang="ja-JP" altLang="en-US" sz="2400" dirty="0" smtClean="0"/>
              <a:t>内の保存電荷量は、初期段階のものが終状態まで生き残ることが期待できる。</a:t>
            </a:r>
            <a:endParaRPr kumimoji="1" lang="ja-JP" altLang="en-US" sz="2400" dirty="0"/>
          </a:p>
        </p:txBody>
      </p:sp>
      <p:cxnSp>
        <p:nvCxnSpPr>
          <p:cNvPr id="21" name="直線矢印コネクタ 20"/>
          <p:cNvCxnSpPr/>
          <p:nvPr/>
        </p:nvCxnSpPr>
        <p:spPr>
          <a:xfrm>
            <a:off x="5649015" y="5949280"/>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219449" y="4005064"/>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6846263" y="436510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5883941" y="4348555"/>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フリーフォーム 31"/>
          <p:cNvSpPr/>
          <p:nvPr/>
        </p:nvSpPr>
        <p:spPr>
          <a:xfrm>
            <a:off x="5996331" y="4340180"/>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291420" y="3858769"/>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34" name="テキスト ボックス 33"/>
          <p:cNvSpPr txBox="1"/>
          <p:nvPr/>
        </p:nvSpPr>
        <p:spPr>
          <a:xfrm>
            <a:off x="8697942" y="5940149"/>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37" name="フリーフォーム 36"/>
          <p:cNvSpPr/>
          <p:nvPr/>
        </p:nvSpPr>
        <p:spPr>
          <a:xfrm>
            <a:off x="5982167" y="4221088"/>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 Box 66"/>
          <p:cNvSpPr txBox="1">
            <a:spLocks noChangeArrowheads="1"/>
          </p:cNvSpPr>
          <p:nvPr/>
        </p:nvSpPr>
        <p:spPr bwMode="auto">
          <a:xfrm>
            <a:off x="6948264" y="414908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err="1" smtClean="0">
                <a:solidFill>
                  <a:srgbClr val="000000"/>
                </a:solidFill>
                <a:latin typeface="Symbol" pitchFamily="18" charset="2"/>
              </a:rPr>
              <a:t>D</a:t>
            </a:r>
            <a:r>
              <a:rPr lang="en-US" altLang="ja-JP" sz="2400" i="1" dirty="0" err="1" smtClean="0">
                <a:solidFill>
                  <a:srgbClr val="000000"/>
                </a:solidFill>
                <a:latin typeface="Times New Roman" pitchFamily="18" charset="0"/>
              </a:rPr>
              <a:t>y</a:t>
            </a:r>
            <a:endParaRPr lang="en-US" altLang="ja-JP" sz="2400" i="1" dirty="0" smtClean="0">
              <a:solidFill>
                <a:srgbClr val="000000"/>
              </a:solidFill>
              <a:latin typeface="Times New Roman" pitchFamily="18" charset="0"/>
            </a:endParaRPr>
          </a:p>
        </p:txBody>
      </p:sp>
      <p:cxnSp>
        <p:nvCxnSpPr>
          <p:cNvPr id="49" name="直線矢印コネクタ 48"/>
          <p:cNvCxnSpPr/>
          <p:nvPr/>
        </p:nvCxnSpPr>
        <p:spPr>
          <a:xfrm flipH="1" flipV="1">
            <a:off x="6516216" y="4641085"/>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6846263" y="4766249"/>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7804238" y="4606439"/>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505439" y="4788427"/>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TexTeXPicture" descr="&lt;?xml version=&quot;1.0&quot; encoding=&quot;utf-16&quot;?&gt;&#10;&lt;TeXTeX&gt;&#10;  &lt;preamble&gt;\documentclass{jarticle}&#10;\usepackage{amsmath}&#10;\pagestyle{empty}&lt;/preamble&gt;&#10;  &lt;body&gt;\begin{align*} &#10;&amp;amp;-0.5 &amp;lt; \eta &amp;lt; 0.5 \\&#10;&amp;amp;0.4 &amp;lt; p &amp;lt; 0.8 [GeV]&#10;\end{align*}&lt;/body&gt;&#10;  &lt;fcolor&gt;FF000000&lt;/fcolor&gt;&#10;  &lt;bcolor&gt;FFFFFFFF&lt;/bcolor&gt;&#10;  &lt;transparent&gt;True&lt;/transparent&gt;&#10;  &lt;resolution&gt;1800&lt;/resolution&gt;&#10;  &lt;imageh&gt;677&lt;/imageh&gt;&#10;  &lt;imagew&gt;2037&lt;/imagew&gt;&#10;  &lt;scale&gt;50&lt;/scale&gt;&#10;  &lt;cursor&gt;3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1721" y="4701370"/>
            <a:ext cx="2454815" cy="815862"/>
          </a:xfrm>
          <a:prstGeom prst="rect">
            <a:avLst/>
          </a:prstGeom>
        </p:spPr>
      </p:pic>
      <p:sp>
        <p:nvSpPr>
          <p:cNvPr id="23" name="左中かっこ 22"/>
          <p:cNvSpPr/>
          <p:nvPr/>
        </p:nvSpPr>
        <p:spPr>
          <a:xfrm>
            <a:off x="1616216" y="4701370"/>
            <a:ext cx="288216" cy="76809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339187" y="4221088"/>
            <a:ext cx="920445" cy="461665"/>
          </a:xfrm>
          <a:prstGeom prst="rect">
            <a:avLst/>
          </a:prstGeom>
          <a:noFill/>
        </p:spPr>
        <p:txBody>
          <a:bodyPr wrap="none" rtlCol="0">
            <a:spAutoFit/>
          </a:bodyPr>
          <a:lstStyle/>
          <a:p>
            <a:r>
              <a:rPr kumimoji="1" lang="en-US" altLang="ja-JP" sz="2400" dirty="0" smtClean="0"/>
              <a:t>Note:</a:t>
            </a:r>
            <a:endParaRPr kumimoji="1" lang="ja-JP" altLang="en-US" sz="2400" dirty="0"/>
          </a:p>
        </p:txBody>
      </p:sp>
    </p:spTree>
    <p:extLst>
      <p:ext uri="{BB962C8B-B14F-4D97-AF65-F5344CB8AC3E}">
        <p14:creationId xmlns:p14="http://schemas.microsoft.com/office/powerpoint/2010/main" val="333450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grpSp>
        <p:nvGrpSpPr>
          <p:cNvPr id="7" name="グループ化 6"/>
          <p:cNvGrpSpPr/>
          <p:nvPr/>
        </p:nvGrpSpPr>
        <p:grpSpPr>
          <a:xfrm>
            <a:off x="4644008" y="2417147"/>
            <a:ext cx="3692184" cy="711529"/>
            <a:chOff x="4644008" y="2417147"/>
            <a:chExt cx="3692184" cy="711529"/>
          </a:xfrm>
        </p:grpSpPr>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grpSp>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6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3462415"/>
            <a:ext cx="4648123" cy="32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Box 15"/>
          <p:cNvSpPr txBox="1">
            <a:spLocks noChangeArrowheads="1"/>
          </p:cNvSpPr>
          <p:nvPr/>
        </p:nvSpPr>
        <p:spPr bwMode="auto">
          <a:xfrm>
            <a:off x="4860032" y="3645024"/>
            <a:ext cx="2127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000" dirty="0" smtClean="0">
                <a:solidFill>
                  <a:srgbClr val="333399"/>
                </a:solidFill>
                <a:latin typeface="Times New Roman" pitchFamily="18" charset="0"/>
              </a:rPr>
              <a:t>RBC-Bielefeld ’09</a:t>
            </a:r>
          </a:p>
        </p:txBody>
      </p:sp>
    </p:spTree>
    <p:extLst>
      <p:ext uri="{BB962C8B-B14F-4D97-AF65-F5344CB8AC3E}">
        <p14:creationId xmlns:p14="http://schemas.microsoft.com/office/powerpoint/2010/main" val="4218499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3462415"/>
            <a:ext cx="4648123" cy="32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Box 15"/>
          <p:cNvSpPr txBox="1">
            <a:spLocks noChangeArrowheads="1"/>
          </p:cNvSpPr>
          <p:nvPr/>
        </p:nvSpPr>
        <p:spPr bwMode="auto">
          <a:xfrm>
            <a:off x="4860032" y="3645024"/>
            <a:ext cx="2127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000" dirty="0" smtClean="0">
                <a:solidFill>
                  <a:srgbClr val="333399"/>
                </a:solidFill>
                <a:latin typeface="Times New Roman" pitchFamily="18" charset="0"/>
              </a:rPr>
              <a:t>RBC-Bielefeld ’09</a:t>
            </a:r>
          </a:p>
        </p:txBody>
      </p:sp>
      <p:pic>
        <p:nvPicPr>
          <p:cNvPr id="8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3167" y="3411016"/>
            <a:ext cx="4593112" cy="33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9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 y="1307397"/>
            <a:ext cx="3973118" cy="37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STAR-BES  </a:t>
            </a:r>
            <a:endParaRPr kumimoji="1" lang="ja-JP" altLang="en-US" dirty="0"/>
          </a:p>
        </p:txBody>
      </p:sp>
      <p:sp>
        <p:nvSpPr>
          <p:cNvPr id="3" name="テキスト ボックス 2"/>
          <p:cNvSpPr txBox="1"/>
          <p:nvPr/>
        </p:nvSpPr>
        <p:spPr>
          <a:xfrm>
            <a:off x="539552" y="908720"/>
            <a:ext cx="2438103" cy="461665"/>
          </a:xfrm>
          <a:prstGeom prst="rect">
            <a:avLst/>
          </a:prstGeom>
          <a:noFill/>
        </p:spPr>
        <p:txBody>
          <a:bodyPr wrap="none" rtlCol="0">
            <a:spAutoFit/>
          </a:bodyPr>
          <a:lstStyle/>
          <a:p>
            <a:r>
              <a:rPr kumimoji="1" lang="en-US" altLang="ja-JP" sz="2400" dirty="0" smtClean="0"/>
              <a:t>STAR, PRL2010</a:t>
            </a:r>
            <a:endParaRPr kumimoji="1" lang="ja-JP" altLang="en-US" sz="2400" dirty="0"/>
          </a:p>
        </p:txBody>
      </p:sp>
      <p:pic>
        <p:nvPicPr>
          <p:cNvPr id="10" name="TexTeXPicture" descr="&lt;?xml version=&quot;1.0&quot; encoding=&quot;utf-16&quot;?&gt;&#10;&lt;TeXTeX&gt;&#10;  &lt;preamble&gt;\documentclass{jarticle}&#10;\usepackage{amsmath}&#10;\pagestyle{empty}&lt;/preamble&gt;&#10;  &lt;body&gt;\begin{align*} &#10;S\sigma &#10;= \frac{&#10;\langle (\delta N_p^{\rm (net)})^3\rangle}{&#10;\langle (\delta N_p^{\rm (net)})^2 \rangle },&#10;\end{align*}&lt;/body&gt;&#10;  &lt;fcolor&gt;FF000000&lt;/fcolor&gt;&#10;  &lt;bcolor&gt;FFFFFFFF&lt;/bcolor&gt;&#10;  &lt;transparent&gt;True&lt;/transparent&gt;&#10;  &lt;resolution&gt;1800&lt;/resolution&gt;&#10;  &lt;imageh&gt;725&lt;/imageh&gt;&#10;  &lt;imagew&gt;2038&lt;/imagew&gt;&#10;  &lt;scale&gt;50&lt;/scale&gt;&#10;  &lt;cursor&gt;1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1" y="5686044"/>
            <a:ext cx="2156884" cy="767292"/>
          </a:xfrm>
          <a:prstGeom prst="rect">
            <a:avLst/>
          </a:prstGeom>
        </p:spPr>
      </p:pic>
      <p:pic>
        <p:nvPicPr>
          <p:cNvPr id="11" name="TexTeXPicture" descr="&lt;?xml version=&quot;1.0&quot; encoding=&quot;utf-16&quot;?&gt;&#10;&lt;TeXTeX&gt;&#10;  &lt;preamble&gt;\documentclass{jarticle}&#10;\usepackage{amsmath}&#10;\pagestyle{empty}&lt;/preamble&gt;&#10;  &lt;body&gt;\begin{align*} &#10;\kappa\sigma^2 &#10;= \frac{&#10;\langle (\delta N_p^{\rm (net)})^4\rangle_c}{&#10;\langle (\delta N_p^{\rm (net)})^2 \rangle }&#10;\end{align*}&lt;/body&gt;&#10;  &lt;fcolor&gt;FF000000&lt;/fcolor&gt;&#10;  &lt;bcolor&gt;FFFFFFFF&lt;/bcolor&gt;&#10;  &lt;transparent&gt;True&lt;/transparent&gt;&#10;  &lt;resolution&gt;1800&lt;/resolution&gt;&#10;  &lt;imageh&gt;725&lt;/imageh&gt;&#10;  &lt;imagew&gt;2148&lt;/imagew&gt;&#10;  &lt;scale&gt;50&lt;/scale&gt;&#10;  &lt;cursor&gt;8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715" y="5660674"/>
            <a:ext cx="2273301" cy="767292"/>
          </a:xfrm>
          <a:prstGeom prst="rect">
            <a:avLst/>
          </a:prstGeom>
        </p:spPr>
      </p:pic>
    </p:spTree>
    <p:extLst>
      <p:ext uri="{BB962C8B-B14F-4D97-AF65-F5344CB8AC3E}">
        <p14:creationId xmlns:p14="http://schemas.microsoft.com/office/powerpoint/2010/main" val="3784758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72082"/>
            <a:ext cx="4280708" cy="475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3" y="1307397"/>
            <a:ext cx="3973118" cy="37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a:t>
            </a:r>
            <a:r>
              <a:rPr lang="en-US" altLang="ja-JP" dirty="0"/>
              <a:t>STAR-BES  </a:t>
            </a:r>
            <a:endParaRPr kumimoji="1" lang="ja-JP" altLang="en-US" dirty="0"/>
          </a:p>
        </p:txBody>
      </p:sp>
      <p:sp>
        <p:nvSpPr>
          <p:cNvPr id="3" name="テキスト ボックス 2"/>
          <p:cNvSpPr txBox="1"/>
          <p:nvPr/>
        </p:nvSpPr>
        <p:spPr>
          <a:xfrm>
            <a:off x="539552" y="908720"/>
            <a:ext cx="2438103" cy="461665"/>
          </a:xfrm>
          <a:prstGeom prst="rect">
            <a:avLst/>
          </a:prstGeom>
          <a:noFill/>
        </p:spPr>
        <p:txBody>
          <a:bodyPr wrap="none" rtlCol="0">
            <a:spAutoFit/>
          </a:bodyPr>
          <a:lstStyle/>
          <a:p>
            <a:r>
              <a:rPr kumimoji="1" lang="en-US" altLang="ja-JP" sz="2400" dirty="0" smtClean="0"/>
              <a:t>STAR, PRL2010</a:t>
            </a:r>
            <a:endParaRPr kumimoji="1" lang="ja-JP" altLang="en-US" sz="2400" dirty="0"/>
          </a:p>
        </p:txBody>
      </p:sp>
      <p:sp>
        <p:nvSpPr>
          <p:cNvPr id="4" name="右矢印 3"/>
          <p:cNvSpPr/>
          <p:nvPr/>
        </p:nvSpPr>
        <p:spPr>
          <a:xfrm>
            <a:off x="4139952" y="1307397"/>
            <a:ext cx="792088" cy="53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92551" y="894510"/>
            <a:ext cx="1815753" cy="461665"/>
          </a:xfrm>
          <a:prstGeom prst="rect">
            <a:avLst/>
          </a:prstGeom>
          <a:noFill/>
        </p:spPr>
        <p:txBody>
          <a:bodyPr wrap="none" rtlCol="0">
            <a:spAutoFit/>
          </a:bodyPr>
          <a:lstStyle/>
          <a:p>
            <a:r>
              <a:rPr kumimoji="1" lang="en-US" altLang="ja-JP" sz="2400" dirty="0" smtClean="0"/>
              <a:t>STAR, 2011</a:t>
            </a:r>
            <a:endParaRPr kumimoji="1" lang="ja-JP" altLang="en-US" sz="2400" dirty="0"/>
          </a:p>
        </p:txBody>
      </p:sp>
      <p:pic>
        <p:nvPicPr>
          <p:cNvPr id="10" name="TexTeXPicture" descr="&lt;?xml version=&quot;1.0&quot; encoding=&quot;utf-16&quot;?&gt;&#10;&lt;TeXTeX&gt;&#10;  &lt;preamble&gt;\documentclass{jarticle}&#10;\usepackage{amsmath}&#10;\pagestyle{empty}&lt;/preamble&gt;&#10;  &lt;body&gt;\begin{align*} &#10;S\sigma &#10;= \frac{&#10;\langle (\delta N_p^{\rm (net)})^3\rangle}{&#10;\langle (\delta N_p^{\rm (net)})^2 \rangle },&#10;\end{align*}&lt;/body&gt;&#10;  &lt;fcolor&gt;FF000000&lt;/fcolor&gt;&#10;  &lt;bcolor&gt;FFFFFFFF&lt;/bcolor&gt;&#10;  &lt;transparent&gt;True&lt;/transparent&gt;&#10;  &lt;resolution&gt;1800&lt;/resolution&gt;&#10;  &lt;imageh&gt;725&lt;/imageh&gt;&#10;  &lt;imagew&gt;2038&lt;/imagew&gt;&#10;  &lt;scale&gt;50&lt;/scale&gt;&#10;  &lt;cursor&gt;1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1" y="5686044"/>
            <a:ext cx="2156884" cy="767292"/>
          </a:xfrm>
          <a:prstGeom prst="rect">
            <a:avLst/>
          </a:prstGeom>
        </p:spPr>
      </p:pic>
      <p:pic>
        <p:nvPicPr>
          <p:cNvPr id="11" name="TexTeXPicture" descr="&lt;?xml version=&quot;1.0&quot; encoding=&quot;utf-16&quot;?&gt;&#10;&lt;TeXTeX&gt;&#10;  &lt;preamble&gt;\documentclass{jarticle}&#10;\usepackage{amsmath}&#10;\pagestyle{empty}&lt;/preamble&gt;&#10;  &lt;body&gt;\begin{align*} &#10;\kappa\sigma^2 &#10;= \frac{&#10;\langle (\delta N_p^{\rm (net)})^4\rangle_c}{&#10;\langle (\delta N_p^{\rm (net)})^2 \rangle }&#10;\end{align*}&lt;/body&gt;&#10;  &lt;fcolor&gt;FF000000&lt;/fcolor&gt;&#10;  &lt;bcolor&gt;FFFFFFFF&lt;/bcolor&gt;&#10;  &lt;transparent&gt;True&lt;/transparent&gt;&#10;  &lt;resolution&gt;1800&lt;/resolution&gt;&#10;  &lt;imageh&gt;725&lt;/imageh&gt;&#10;  &lt;imagew&gt;2148&lt;/imagew&gt;&#10;  &lt;scale&gt;50&lt;/scale&gt;&#10;  &lt;cursor&gt;8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2715" y="5660674"/>
            <a:ext cx="2273301" cy="767292"/>
          </a:xfrm>
          <a:prstGeom prst="rect">
            <a:avLst/>
          </a:prstGeom>
        </p:spPr>
      </p:pic>
      <p:sp>
        <p:nvSpPr>
          <p:cNvPr id="6" name="右矢印 5"/>
          <p:cNvSpPr/>
          <p:nvPr/>
        </p:nvSpPr>
        <p:spPr>
          <a:xfrm>
            <a:off x="8028384"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27195" y="6165304"/>
            <a:ext cx="788999" cy="400110"/>
          </a:xfrm>
          <a:prstGeom prst="rect">
            <a:avLst/>
          </a:prstGeom>
          <a:noFill/>
        </p:spPr>
        <p:txBody>
          <a:bodyPr wrap="none" rtlCol="0">
            <a:spAutoFit/>
          </a:bodyPr>
          <a:lstStyle/>
          <a:p>
            <a:r>
              <a:rPr kumimoji="1" lang="en-US" altLang="ja-JP" sz="2000" dirty="0" smtClean="0"/>
              <a:t>low </a:t>
            </a:r>
            <a:r>
              <a:rPr kumimoji="1" lang="en-US" altLang="ja-JP" sz="2000" i="1" dirty="0" smtClean="0">
                <a:latin typeface="Symbol" pitchFamily="18" charset="2"/>
              </a:rPr>
              <a:t>m</a:t>
            </a:r>
            <a:endParaRPr kumimoji="1" lang="ja-JP" altLang="en-US" sz="2000" i="1" dirty="0">
              <a:latin typeface="Symbol" pitchFamily="18" charset="2"/>
            </a:endParaRPr>
          </a:p>
        </p:txBody>
      </p:sp>
      <p:sp>
        <p:nvSpPr>
          <p:cNvPr id="12" name="右矢印 11"/>
          <p:cNvSpPr/>
          <p:nvPr/>
        </p:nvSpPr>
        <p:spPr>
          <a:xfrm flipH="1">
            <a:off x="5503826"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19275" y="6165304"/>
            <a:ext cx="888385" cy="400110"/>
          </a:xfrm>
          <a:prstGeom prst="rect">
            <a:avLst/>
          </a:prstGeom>
          <a:noFill/>
        </p:spPr>
        <p:txBody>
          <a:bodyPr wrap="none" rtlCol="0">
            <a:spAutoFit/>
          </a:bodyPr>
          <a:lstStyle/>
          <a:p>
            <a:r>
              <a:rPr kumimoji="1" lang="en-US" altLang="ja-JP" sz="2000" dirty="0" smtClean="0"/>
              <a:t>high </a:t>
            </a:r>
            <a:r>
              <a:rPr kumimoji="1" lang="en-US" altLang="ja-JP" sz="2000" i="1" dirty="0" smtClean="0">
                <a:latin typeface="Symbol" pitchFamily="18" charset="2"/>
              </a:rPr>
              <a:t>m</a:t>
            </a:r>
            <a:endParaRPr kumimoji="1" lang="ja-JP" altLang="en-US" sz="2000" i="1" dirty="0">
              <a:latin typeface="Symbol" pitchFamily="18" charset="2"/>
            </a:endParaRPr>
          </a:p>
        </p:txBody>
      </p:sp>
    </p:spTree>
    <p:extLst>
      <p:ext uri="{BB962C8B-B14F-4D97-AF65-F5344CB8AC3E}">
        <p14:creationId xmlns:p14="http://schemas.microsoft.com/office/powerpoint/2010/main" val="1702387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9" descr="SD_KV_POS_Energy.gif"/>
          <p:cNvPicPr>
            <a:picLocks noChangeAspect="1"/>
          </p:cNvPicPr>
          <p:nvPr/>
        </p:nvPicPr>
        <p:blipFill rotWithShape="1">
          <a:blip r:embed="rId3"/>
          <a:srcRect l="2526" r="12439" b="36925"/>
          <a:stretch/>
        </p:blipFill>
        <p:spPr>
          <a:xfrm>
            <a:off x="-36512" y="739304"/>
            <a:ext cx="4680520" cy="470592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72082"/>
            <a:ext cx="4280708" cy="475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a:t>
            </a:r>
            <a:r>
              <a:rPr lang="en-US" altLang="ja-JP" dirty="0"/>
              <a:t>STAR-BES  </a:t>
            </a:r>
            <a:endParaRPr kumimoji="1" lang="ja-JP" altLang="en-US" dirty="0"/>
          </a:p>
        </p:txBody>
      </p:sp>
      <p:sp>
        <p:nvSpPr>
          <p:cNvPr id="3" name="テキスト ボックス 2"/>
          <p:cNvSpPr txBox="1"/>
          <p:nvPr/>
        </p:nvSpPr>
        <p:spPr>
          <a:xfrm>
            <a:off x="539552" y="879103"/>
            <a:ext cx="3924088" cy="461665"/>
          </a:xfrm>
          <a:prstGeom prst="rect">
            <a:avLst/>
          </a:prstGeom>
          <a:noFill/>
        </p:spPr>
        <p:txBody>
          <a:bodyPr wrap="none" rtlCol="0">
            <a:spAutoFit/>
          </a:bodyPr>
          <a:lstStyle/>
          <a:p>
            <a:r>
              <a:rPr kumimoji="1" lang="en-US" altLang="ja-JP" sz="2400" dirty="0" smtClean="0"/>
              <a:t>STAR, 2012 (Quark Matter)</a:t>
            </a:r>
            <a:endParaRPr kumimoji="1" lang="ja-JP" altLang="en-US" sz="2400" dirty="0"/>
          </a:p>
        </p:txBody>
      </p:sp>
      <p:sp>
        <p:nvSpPr>
          <p:cNvPr id="4" name="右矢印 3"/>
          <p:cNvSpPr/>
          <p:nvPr/>
        </p:nvSpPr>
        <p:spPr>
          <a:xfrm flipH="1">
            <a:off x="4644008" y="1307397"/>
            <a:ext cx="792088" cy="53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92551" y="894510"/>
            <a:ext cx="1815753" cy="461665"/>
          </a:xfrm>
          <a:prstGeom prst="rect">
            <a:avLst/>
          </a:prstGeom>
          <a:noFill/>
        </p:spPr>
        <p:txBody>
          <a:bodyPr wrap="none" rtlCol="0">
            <a:spAutoFit/>
          </a:bodyPr>
          <a:lstStyle/>
          <a:p>
            <a:r>
              <a:rPr kumimoji="1" lang="en-US" altLang="ja-JP" sz="2400" dirty="0" smtClean="0"/>
              <a:t>STAR, 2011</a:t>
            </a:r>
            <a:endParaRPr kumimoji="1" lang="ja-JP" altLang="en-US" sz="2400" dirty="0"/>
          </a:p>
        </p:txBody>
      </p:sp>
      <p:sp>
        <p:nvSpPr>
          <p:cNvPr id="6" name="右矢印 5"/>
          <p:cNvSpPr/>
          <p:nvPr/>
        </p:nvSpPr>
        <p:spPr>
          <a:xfrm>
            <a:off x="8028384"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27195" y="6165304"/>
            <a:ext cx="788999" cy="400110"/>
          </a:xfrm>
          <a:prstGeom prst="rect">
            <a:avLst/>
          </a:prstGeom>
          <a:noFill/>
        </p:spPr>
        <p:txBody>
          <a:bodyPr wrap="none" rtlCol="0">
            <a:spAutoFit/>
          </a:bodyPr>
          <a:lstStyle/>
          <a:p>
            <a:r>
              <a:rPr kumimoji="1" lang="en-US" altLang="ja-JP" sz="2000" dirty="0" smtClean="0"/>
              <a:t>low </a:t>
            </a:r>
            <a:r>
              <a:rPr kumimoji="1" lang="en-US" altLang="ja-JP" sz="2000" i="1" dirty="0" smtClean="0">
                <a:latin typeface="Symbol" pitchFamily="18" charset="2"/>
              </a:rPr>
              <a:t>m</a:t>
            </a:r>
            <a:endParaRPr kumimoji="1" lang="ja-JP" altLang="en-US" sz="2000" i="1" dirty="0">
              <a:latin typeface="Symbol" pitchFamily="18" charset="2"/>
            </a:endParaRPr>
          </a:p>
        </p:txBody>
      </p:sp>
      <p:sp>
        <p:nvSpPr>
          <p:cNvPr id="12" name="右矢印 11"/>
          <p:cNvSpPr/>
          <p:nvPr/>
        </p:nvSpPr>
        <p:spPr>
          <a:xfrm flipH="1">
            <a:off x="5503826"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19275" y="6165304"/>
            <a:ext cx="888385" cy="400110"/>
          </a:xfrm>
          <a:prstGeom prst="rect">
            <a:avLst/>
          </a:prstGeom>
          <a:noFill/>
        </p:spPr>
        <p:txBody>
          <a:bodyPr wrap="none" rtlCol="0">
            <a:spAutoFit/>
          </a:bodyPr>
          <a:lstStyle/>
          <a:p>
            <a:r>
              <a:rPr kumimoji="1" lang="en-US" altLang="ja-JP" sz="2000" dirty="0" smtClean="0"/>
              <a:t>high </a:t>
            </a:r>
            <a:r>
              <a:rPr kumimoji="1" lang="en-US" altLang="ja-JP" sz="2000" i="1" dirty="0" smtClean="0">
                <a:latin typeface="Symbol" pitchFamily="18" charset="2"/>
              </a:rPr>
              <a:t>m</a:t>
            </a:r>
            <a:endParaRPr kumimoji="1" lang="ja-JP" altLang="en-US" sz="2000" i="1" dirty="0">
              <a:latin typeface="Symbol" pitchFamily="18" charset="2"/>
            </a:endParaRPr>
          </a:p>
        </p:txBody>
      </p:sp>
    </p:spTree>
    <p:extLst>
      <p:ext uri="{BB962C8B-B14F-4D97-AF65-F5344CB8AC3E}">
        <p14:creationId xmlns:p14="http://schemas.microsoft.com/office/powerpoint/2010/main" val="305353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193777" cy="584775"/>
          </a:xfrm>
        </p:spPr>
        <p:txBody>
          <a:bodyPr/>
          <a:lstStyle/>
          <a:p>
            <a:r>
              <a:rPr kumimoji="1" lang="en-US" altLang="ja-JP" dirty="0" smtClean="0"/>
              <a:t> Beam-Energy Scan</a:t>
            </a:r>
            <a:r>
              <a:rPr kumimoji="1" lang="ja-JP" altLang="en-US" dirty="0" smtClean="0"/>
              <a:t>  </a:t>
            </a:r>
            <a:endParaRPr kumimoji="1" lang="ja-JP" altLang="en-US" dirty="0"/>
          </a:p>
        </p:txBody>
      </p:sp>
      <p:sp>
        <p:nvSpPr>
          <p:cNvPr id="4" name="Freeform 5"/>
          <p:cNvSpPr>
            <a:spLocks/>
          </p:cNvSpPr>
          <p:nvPr/>
        </p:nvSpPr>
        <p:spPr bwMode="auto">
          <a:xfrm>
            <a:off x="4355455" y="4257346"/>
            <a:ext cx="2879725" cy="1312862"/>
          </a:xfrm>
          <a:custGeom>
            <a:avLst/>
            <a:gdLst>
              <a:gd name="T0" fmla="*/ 94 w 2009"/>
              <a:gd name="T1" fmla="*/ 827 h 827"/>
              <a:gd name="T2" fmla="*/ 50 w 2009"/>
              <a:gd name="T3" fmla="*/ 525 h 827"/>
              <a:gd name="T4" fmla="*/ 0 w 2009"/>
              <a:gd name="T5" fmla="*/ 325 h 827"/>
              <a:gd name="T6" fmla="*/ 345 w 2009"/>
              <a:gd name="T7" fmla="*/ 199 h 827"/>
              <a:gd name="T8" fmla="*/ 679 w 2009"/>
              <a:gd name="T9" fmla="*/ 117 h 827"/>
              <a:gd name="T10" fmla="*/ 964 w 2009"/>
              <a:gd name="T11" fmla="*/ 63 h 827"/>
              <a:gd name="T12" fmla="*/ 1400 w 2009"/>
              <a:gd name="T13" fmla="*/ 31 h 827"/>
              <a:gd name="T14" fmla="*/ 1748 w 2009"/>
              <a:gd name="T15" fmla="*/ 15 h 827"/>
              <a:gd name="T16" fmla="*/ 2009 w 2009"/>
              <a:gd name="T17" fmla="*/ 81 h 827"/>
              <a:gd name="T18" fmla="*/ 1996 w 2009"/>
              <a:gd name="T19" fmla="*/ 81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9" h="827">
                <a:moveTo>
                  <a:pt x="94" y="827"/>
                </a:moveTo>
                <a:cubicBezTo>
                  <a:pt x="87" y="777"/>
                  <a:pt x="66" y="609"/>
                  <a:pt x="50" y="525"/>
                </a:cubicBezTo>
                <a:cubicBezTo>
                  <a:pt x="34" y="441"/>
                  <a:pt x="32" y="425"/>
                  <a:pt x="0" y="325"/>
                </a:cubicBezTo>
                <a:cubicBezTo>
                  <a:pt x="93" y="280"/>
                  <a:pt x="232" y="234"/>
                  <a:pt x="345" y="199"/>
                </a:cubicBezTo>
                <a:cubicBezTo>
                  <a:pt x="458" y="164"/>
                  <a:pt x="576" y="140"/>
                  <a:pt x="679" y="117"/>
                </a:cubicBezTo>
                <a:cubicBezTo>
                  <a:pt x="782" y="94"/>
                  <a:pt x="844" y="78"/>
                  <a:pt x="964" y="63"/>
                </a:cubicBezTo>
                <a:cubicBezTo>
                  <a:pt x="1084" y="49"/>
                  <a:pt x="1269" y="39"/>
                  <a:pt x="1400" y="31"/>
                </a:cubicBezTo>
                <a:cubicBezTo>
                  <a:pt x="1531" y="23"/>
                  <a:pt x="1647" y="7"/>
                  <a:pt x="1748" y="15"/>
                </a:cubicBezTo>
                <a:cubicBezTo>
                  <a:pt x="1849" y="23"/>
                  <a:pt x="1842" y="0"/>
                  <a:pt x="2009" y="81"/>
                </a:cubicBezTo>
                <a:cubicBezTo>
                  <a:pt x="2002" y="446"/>
                  <a:pt x="1996" y="812"/>
                  <a:pt x="1996" y="812"/>
                </a:cubicBezTo>
              </a:path>
            </a:pathLst>
          </a:custGeom>
          <a:gradFill rotWithShape="1">
            <a:gsLst>
              <a:gs pos="0">
                <a:srgbClr val="3366FF">
                  <a:alpha val="20000"/>
                </a:srgbClr>
              </a:gs>
              <a:gs pos="100000">
                <a:srgbClr val="3366FF">
                  <a:gamma/>
                  <a:invGamma/>
                  <a:alpha val="50000"/>
                </a:srgbClr>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5" name="Freeform 6"/>
          <p:cNvSpPr>
            <a:spLocks/>
          </p:cNvSpPr>
          <p:nvPr/>
        </p:nvSpPr>
        <p:spPr bwMode="auto">
          <a:xfrm>
            <a:off x="1186805" y="3176258"/>
            <a:ext cx="3333750" cy="2379663"/>
          </a:xfrm>
          <a:custGeom>
            <a:avLst/>
            <a:gdLst>
              <a:gd name="T0" fmla="*/ 4 w 2100"/>
              <a:gd name="T1" fmla="*/ 1491 h 1499"/>
              <a:gd name="T2" fmla="*/ 0 w 2100"/>
              <a:gd name="T3" fmla="*/ 9 h 1499"/>
              <a:gd name="T4" fmla="*/ 434 w 2100"/>
              <a:gd name="T5" fmla="*/ 13 h 1499"/>
              <a:gd name="T6" fmla="*/ 710 w 2100"/>
              <a:gd name="T7" fmla="*/ 67 h 1499"/>
              <a:gd name="T8" fmla="*/ 1164 w 2100"/>
              <a:gd name="T9" fmla="*/ 217 h 1499"/>
              <a:gd name="T10" fmla="*/ 1719 w 2100"/>
              <a:gd name="T11" fmla="*/ 630 h 1499"/>
              <a:gd name="T12" fmla="*/ 2027 w 2100"/>
              <a:gd name="T13" fmla="*/ 1078 h 1499"/>
              <a:gd name="T14" fmla="*/ 2100 w 2100"/>
              <a:gd name="T15" fmla="*/ 1499 h 1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0" h="1499">
                <a:moveTo>
                  <a:pt x="4" y="1491"/>
                </a:moveTo>
                <a:cubicBezTo>
                  <a:pt x="3" y="1244"/>
                  <a:pt x="0" y="359"/>
                  <a:pt x="0" y="9"/>
                </a:cubicBezTo>
                <a:cubicBezTo>
                  <a:pt x="115" y="17"/>
                  <a:pt x="316" y="0"/>
                  <a:pt x="434" y="13"/>
                </a:cubicBezTo>
                <a:cubicBezTo>
                  <a:pt x="552" y="23"/>
                  <a:pt x="589" y="33"/>
                  <a:pt x="710" y="67"/>
                </a:cubicBezTo>
                <a:cubicBezTo>
                  <a:pt x="832" y="101"/>
                  <a:pt x="996" y="123"/>
                  <a:pt x="1164" y="217"/>
                </a:cubicBezTo>
                <a:cubicBezTo>
                  <a:pt x="1332" y="311"/>
                  <a:pt x="1575" y="487"/>
                  <a:pt x="1719" y="630"/>
                </a:cubicBezTo>
                <a:cubicBezTo>
                  <a:pt x="1863" y="773"/>
                  <a:pt x="1964" y="933"/>
                  <a:pt x="2027" y="1078"/>
                </a:cubicBezTo>
                <a:cubicBezTo>
                  <a:pt x="2100" y="1386"/>
                  <a:pt x="2085" y="1411"/>
                  <a:pt x="2100" y="1499"/>
                </a:cubicBezTo>
              </a:path>
            </a:pathLst>
          </a:custGeom>
          <a:gradFill rotWithShape="1">
            <a:gsLst>
              <a:gs pos="0">
                <a:schemeClr val="bg1"/>
              </a:gs>
              <a:gs pos="100000">
                <a:srgbClr val="92D050"/>
              </a:gs>
            </a:gsLst>
            <a:lin ang="5400000" scaled="1"/>
          </a:gradFill>
          <a:ln>
            <a:noFill/>
          </a:ln>
          <a:effectLst/>
          <a:extLst/>
        </p:spPr>
        <p:txBody>
          <a:bodyPr/>
          <a:lstStyle/>
          <a:p>
            <a:endParaRPr lang="ja-JP" altLang="en-US" sz="2400">
              <a:solidFill>
                <a:srgbClr val="000000"/>
              </a:solidFill>
            </a:endParaRPr>
          </a:p>
        </p:txBody>
      </p:sp>
      <p:sp>
        <p:nvSpPr>
          <p:cNvPr id="7" name="Line 8"/>
          <p:cNvSpPr>
            <a:spLocks noChangeShapeType="1"/>
          </p:cNvSpPr>
          <p:nvPr/>
        </p:nvSpPr>
        <p:spPr bwMode="auto">
          <a:xfrm>
            <a:off x="1043930" y="5554333"/>
            <a:ext cx="64087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8" name="Line 9"/>
          <p:cNvSpPr>
            <a:spLocks noChangeShapeType="1"/>
          </p:cNvSpPr>
          <p:nvPr/>
        </p:nvSpPr>
        <p:spPr bwMode="auto">
          <a:xfrm flipH="1" flipV="1">
            <a:off x="1186805" y="2384096"/>
            <a:ext cx="0" cy="345598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1" name="Text Box 13"/>
          <p:cNvSpPr txBox="1">
            <a:spLocks noChangeArrowheads="1"/>
          </p:cNvSpPr>
          <p:nvPr/>
        </p:nvSpPr>
        <p:spPr bwMode="auto">
          <a:xfrm>
            <a:off x="802630" y="551782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0</a:t>
            </a:r>
          </a:p>
        </p:txBody>
      </p:sp>
      <p:sp>
        <p:nvSpPr>
          <p:cNvPr id="12" name="Freeform 14"/>
          <p:cNvSpPr>
            <a:spLocks/>
          </p:cNvSpPr>
          <p:nvPr/>
        </p:nvSpPr>
        <p:spPr bwMode="auto">
          <a:xfrm>
            <a:off x="4355455" y="4257346"/>
            <a:ext cx="2663825" cy="503237"/>
          </a:xfrm>
          <a:custGeom>
            <a:avLst/>
            <a:gdLst>
              <a:gd name="T0" fmla="*/ 0 w 1709"/>
              <a:gd name="T1" fmla="*/ 404 h 404"/>
              <a:gd name="T2" fmla="*/ 363 w 1709"/>
              <a:gd name="T3" fmla="*/ 255 h 404"/>
              <a:gd name="T4" fmla="*/ 800 w 1709"/>
              <a:gd name="T5" fmla="*/ 123 h 404"/>
              <a:gd name="T6" fmla="*/ 1213 w 1709"/>
              <a:gd name="T7" fmla="*/ 54 h 404"/>
              <a:gd name="T8" fmla="*/ 1709 w 1709"/>
              <a:gd name="T9" fmla="*/ 0 h 404"/>
            </a:gdLst>
            <a:ahLst/>
            <a:cxnLst>
              <a:cxn ang="0">
                <a:pos x="T0" y="T1"/>
              </a:cxn>
              <a:cxn ang="0">
                <a:pos x="T2" y="T3"/>
              </a:cxn>
              <a:cxn ang="0">
                <a:pos x="T4" y="T5"/>
              </a:cxn>
              <a:cxn ang="0">
                <a:pos x="T6" y="T7"/>
              </a:cxn>
              <a:cxn ang="0">
                <a:pos x="T8" y="T9"/>
              </a:cxn>
            </a:cxnLst>
            <a:rect l="0" t="0" r="r" b="b"/>
            <a:pathLst>
              <a:path w="1709" h="404">
                <a:moveTo>
                  <a:pt x="0" y="404"/>
                </a:moveTo>
                <a:cubicBezTo>
                  <a:pt x="60" y="379"/>
                  <a:pt x="230" y="302"/>
                  <a:pt x="363" y="255"/>
                </a:cubicBezTo>
                <a:cubicBezTo>
                  <a:pt x="496" y="208"/>
                  <a:pt x="658" y="157"/>
                  <a:pt x="800" y="123"/>
                </a:cubicBezTo>
                <a:cubicBezTo>
                  <a:pt x="942" y="89"/>
                  <a:pt x="1062" y="74"/>
                  <a:pt x="1213" y="54"/>
                </a:cubicBezTo>
                <a:cubicBezTo>
                  <a:pt x="1364" y="34"/>
                  <a:pt x="1606" y="11"/>
                  <a:pt x="1709" y="0"/>
                </a:cubicBezTo>
              </a:path>
            </a:pathLst>
          </a:custGeom>
          <a:noFill/>
          <a:ln w="19050"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4" name="Text Box 21"/>
          <p:cNvSpPr txBox="1">
            <a:spLocks noChangeArrowheads="1"/>
          </p:cNvSpPr>
          <p:nvPr/>
        </p:nvSpPr>
        <p:spPr bwMode="auto">
          <a:xfrm>
            <a:off x="5300018" y="4765346"/>
            <a:ext cx="142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rPr>
              <a:t>Color SC</a:t>
            </a:r>
          </a:p>
        </p:txBody>
      </p:sp>
      <p:sp>
        <p:nvSpPr>
          <p:cNvPr id="15" name="Text Box 22"/>
          <p:cNvSpPr txBox="1">
            <a:spLocks noChangeArrowheads="1"/>
          </p:cNvSpPr>
          <p:nvPr/>
        </p:nvSpPr>
        <p:spPr bwMode="auto">
          <a:xfrm>
            <a:off x="7433618" y="5401933"/>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latin typeface="Symbol" pitchFamily="18" charset="2"/>
              </a:rPr>
              <a:t>m</a:t>
            </a:r>
          </a:p>
        </p:txBody>
      </p:sp>
      <p:sp>
        <p:nvSpPr>
          <p:cNvPr id="6" name="Freeform 7"/>
          <p:cNvSpPr>
            <a:spLocks/>
          </p:cNvSpPr>
          <p:nvPr/>
        </p:nvSpPr>
        <p:spPr bwMode="auto">
          <a:xfrm>
            <a:off x="2626668" y="3392158"/>
            <a:ext cx="1885950" cy="2122488"/>
          </a:xfrm>
          <a:custGeom>
            <a:avLst/>
            <a:gdLst>
              <a:gd name="T0" fmla="*/ 2049 w 2049"/>
              <a:gd name="T1" fmla="*/ 2115 h 2115"/>
              <a:gd name="T2" fmla="*/ 1976 w 2049"/>
              <a:gd name="T3" fmla="*/ 1691 h 2115"/>
              <a:gd name="T4" fmla="*/ 1777 w 2049"/>
              <a:gd name="T5" fmla="*/ 1201 h 2115"/>
              <a:gd name="T6" fmla="*/ 1360 w 2049"/>
              <a:gd name="T7" fmla="*/ 731 h 2115"/>
              <a:gd name="T8" fmla="*/ 817 w 2049"/>
              <a:gd name="T9" fmla="*/ 321 h 2115"/>
              <a:gd name="T10" fmla="*/ 426 w 2049"/>
              <a:gd name="T11" fmla="*/ 119 h 2115"/>
              <a:gd name="T12" fmla="*/ 0 w 2049"/>
              <a:gd name="T13" fmla="*/ 0 h 2115"/>
            </a:gdLst>
            <a:ahLst/>
            <a:cxnLst>
              <a:cxn ang="0">
                <a:pos x="T0" y="T1"/>
              </a:cxn>
              <a:cxn ang="0">
                <a:pos x="T2" y="T3"/>
              </a:cxn>
              <a:cxn ang="0">
                <a:pos x="T4" y="T5"/>
              </a:cxn>
              <a:cxn ang="0">
                <a:pos x="T6" y="T7"/>
              </a:cxn>
              <a:cxn ang="0">
                <a:pos x="T8" y="T9"/>
              </a:cxn>
              <a:cxn ang="0">
                <a:pos x="T10" y="T11"/>
              </a:cxn>
              <a:cxn ang="0">
                <a:pos x="T12" y="T13"/>
              </a:cxn>
            </a:cxnLst>
            <a:rect l="0" t="0" r="r" b="b"/>
            <a:pathLst>
              <a:path w="2049" h="2115">
                <a:moveTo>
                  <a:pt x="2049" y="2115"/>
                </a:moveTo>
                <a:cubicBezTo>
                  <a:pt x="2036" y="2044"/>
                  <a:pt x="2021" y="1843"/>
                  <a:pt x="1976" y="1691"/>
                </a:cubicBezTo>
                <a:cubicBezTo>
                  <a:pt x="1931" y="1539"/>
                  <a:pt x="1880" y="1361"/>
                  <a:pt x="1777" y="1201"/>
                </a:cubicBezTo>
                <a:cubicBezTo>
                  <a:pt x="1674" y="1041"/>
                  <a:pt x="1520" y="878"/>
                  <a:pt x="1360" y="731"/>
                </a:cubicBezTo>
                <a:cubicBezTo>
                  <a:pt x="1200" y="584"/>
                  <a:pt x="973" y="423"/>
                  <a:pt x="817" y="321"/>
                </a:cubicBezTo>
                <a:cubicBezTo>
                  <a:pt x="661" y="219"/>
                  <a:pt x="562" y="172"/>
                  <a:pt x="426" y="119"/>
                </a:cubicBezTo>
                <a:cubicBezTo>
                  <a:pt x="290" y="66"/>
                  <a:pt x="89" y="25"/>
                  <a:pt x="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9" name="Text Box 11"/>
          <p:cNvSpPr txBox="1">
            <a:spLocks noChangeArrowheads="1"/>
          </p:cNvSpPr>
          <p:nvPr/>
        </p:nvSpPr>
        <p:spPr bwMode="auto">
          <a:xfrm>
            <a:off x="683568" y="2339646"/>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T</a:t>
            </a:r>
          </a:p>
        </p:txBody>
      </p:sp>
      <p:sp>
        <p:nvSpPr>
          <p:cNvPr id="10" name="Oval 12"/>
          <p:cNvSpPr>
            <a:spLocks noChangeArrowheads="1"/>
          </p:cNvSpPr>
          <p:nvPr/>
        </p:nvSpPr>
        <p:spPr bwMode="auto">
          <a:xfrm>
            <a:off x="2555230" y="3320721"/>
            <a:ext cx="144463" cy="1444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endParaRPr>
          </a:p>
        </p:txBody>
      </p:sp>
      <p:sp>
        <p:nvSpPr>
          <p:cNvPr id="13" name="Text Box 20"/>
          <p:cNvSpPr txBox="1">
            <a:spLocks noChangeArrowheads="1"/>
          </p:cNvSpPr>
          <p:nvPr/>
        </p:nvSpPr>
        <p:spPr bwMode="auto">
          <a:xfrm>
            <a:off x="1694033" y="4224802"/>
            <a:ext cx="13382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solidFill>
                  <a:srgbClr val="00B050"/>
                </a:solidFill>
              </a:rPr>
              <a:t>Hadrons</a:t>
            </a:r>
          </a:p>
        </p:txBody>
      </p:sp>
    </p:spTree>
    <p:extLst>
      <p:ext uri="{BB962C8B-B14F-4D97-AF65-F5344CB8AC3E}">
        <p14:creationId xmlns:p14="http://schemas.microsoft.com/office/powerpoint/2010/main" val="285717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07" b="10450"/>
          <a:stretch/>
        </p:blipFill>
        <p:spPr bwMode="auto">
          <a:xfrm rot="21180000">
            <a:off x="2134285" y="5455612"/>
            <a:ext cx="1213580" cy="1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9" descr="SD_KV_POS_Energy.gif"/>
          <p:cNvPicPr>
            <a:picLocks noChangeAspect="1"/>
          </p:cNvPicPr>
          <p:nvPr/>
        </p:nvPicPr>
        <p:blipFill rotWithShape="1">
          <a:blip r:embed="rId4"/>
          <a:srcRect l="2526" t="33529" r="12439"/>
          <a:stretch/>
        </p:blipFill>
        <p:spPr>
          <a:xfrm>
            <a:off x="107504" y="836711"/>
            <a:ext cx="5616624" cy="4401455"/>
          </a:xfrm>
          <a:prstGeom prst="rect">
            <a:avLst/>
          </a:prstGeom>
        </p:spPr>
      </p:pic>
      <p:sp>
        <p:nvSpPr>
          <p:cNvPr id="2" name="タイトル 1"/>
          <p:cNvSpPr>
            <a:spLocks noGrp="1"/>
          </p:cNvSpPr>
          <p:nvPr>
            <p:ph type="title"/>
          </p:nvPr>
        </p:nvSpPr>
        <p:spPr>
          <a:xfrm>
            <a:off x="98425" y="110044"/>
            <a:ext cx="6845144" cy="584775"/>
          </a:xfrm>
        </p:spPr>
        <p:txBody>
          <a:bodyPr/>
          <a:lstStyle/>
          <a:p>
            <a:r>
              <a:rPr kumimoji="1" lang="en-US" altLang="ja-JP" dirty="0" smtClean="0"/>
              <a:t> Proton # </a:t>
            </a:r>
            <a:r>
              <a:rPr kumimoji="1" lang="en-US" altLang="ja-JP" dirty="0" err="1" smtClean="0"/>
              <a:t>Cumulants</a:t>
            </a:r>
            <a:r>
              <a:rPr kumimoji="1" lang="en-US" altLang="ja-JP" dirty="0" smtClean="0"/>
              <a:t> @ </a:t>
            </a:r>
            <a:r>
              <a:rPr lang="en-US" altLang="ja-JP" dirty="0"/>
              <a:t>STAR-BES  </a:t>
            </a:r>
            <a:endParaRPr kumimoji="1" lang="ja-JP" altLang="en-US" dirty="0"/>
          </a:p>
        </p:txBody>
      </p:sp>
      <p:pic>
        <p:nvPicPr>
          <p:cNvPr id="3" name="TexTeXPicture" descr="&lt;?xml version=&quot;1.0&quot; encoding=&quot;utf-16&quot;?&gt;&#10;&lt;TeXTeX&gt;&#10;  &lt;preamble&gt;\documentclass{jarticle}&#10;\usepackage{amsmath}&#10;\pagestyle{empty}&lt;/preamble&gt;&#10;  &lt;body&gt;\begin{align*} &#10;\frac{C_3}{C_1}=\frac{C_3/C_2}{\rm Poissonian}&#10;\end{align*}&lt;/body&gt;&#10;  &lt;fcolor&gt;FF000000&lt;/fcolor&gt;&#10;  &lt;bcolor&gt;FFFFFFFF&lt;/bcolor&gt;&#10;  &lt;transparent&gt;True&lt;/transparent&gt;&#10;  &lt;resolution&gt;1800&lt;/resolution&gt;&#10;  &lt;imageh&gt;563&lt;/imageh&gt;&#10;  &lt;imagew&gt;1830&lt;/imagew&gt;&#10;  &lt;scale&gt;50&lt;/scale&gt;&#10;  &lt;cursor&gt;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247" y="3139281"/>
            <a:ext cx="3048241" cy="937791"/>
          </a:xfrm>
          <a:prstGeom prst="rect">
            <a:avLst/>
          </a:prstGeom>
        </p:spPr>
      </p:pic>
      <p:pic>
        <p:nvPicPr>
          <p:cNvPr id="4" name="TexTeXPicture" descr="&lt;?xml version=&quot;1.0&quot; encoding=&quot;utf-16&quot;?&gt;&#10;&lt;TeXTeX&gt;&#10;  &lt;preamble&gt;\documentclass{jarticle}&#10;\usepackage{amsmath}&#10;\pagestyle{empty}&lt;/preamble&gt;&#10;  &lt;body&gt;\begin{align*} &#10;\frac{C_4}{C_2}&#10;\end{align*}&lt;/body&gt;&#10;  &lt;fcolor&gt;FF000000&lt;/fcolor&gt;&#10;  &lt;bcolor&gt;FFFFFFFF&lt;/bcolor&gt;&#10;  &lt;transparent&gt;True&lt;/transparent&gt;&#10;  &lt;resolution&gt;1800&lt;/resolution&gt;&#10;  &lt;imageh&gt;551&lt;/imageh&gt;&#10;  &lt;imagew&gt;290&lt;/imagew&gt;&#10;  &lt;scale&gt;50&lt;/scale&gt;&#10;  &lt;cursor&gt;3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7581" y="1484784"/>
            <a:ext cx="468213" cy="889603"/>
          </a:xfrm>
          <a:prstGeom prst="rect">
            <a:avLst/>
          </a:prstGeom>
        </p:spPr>
      </p:pic>
      <p:sp>
        <p:nvSpPr>
          <p:cNvPr id="5" name="テキスト ボックス 4"/>
          <p:cNvSpPr txBox="1"/>
          <p:nvPr/>
        </p:nvSpPr>
        <p:spPr>
          <a:xfrm>
            <a:off x="7057753" y="868650"/>
            <a:ext cx="1904880" cy="400110"/>
          </a:xfrm>
          <a:prstGeom prst="rect">
            <a:avLst/>
          </a:prstGeom>
          <a:noFill/>
        </p:spPr>
        <p:txBody>
          <a:bodyPr wrap="none" rtlCol="0">
            <a:spAutoFit/>
          </a:bodyPr>
          <a:lstStyle/>
          <a:p>
            <a:r>
              <a:rPr kumimoji="1" lang="en-US" altLang="ja-JP" sz="2000" dirty="0" smtClean="0">
                <a:solidFill>
                  <a:srgbClr val="002060"/>
                </a:solidFill>
              </a:rPr>
              <a:t>STAR,QM2012</a:t>
            </a:r>
            <a:endParaRPr kumimoji="1" lang="ja-JP" altLang="en-US" sz="2000" dirty="0">
              <a:solidFill>
                <a:srgbClr val="002060"/>
              </a:solidFill>
            </a:endParaRPr>
          </a:p>
        </p:txBody>
      </p:sp>
      <p:sp>
        <p:nvSpPr>
          <p:cNvPr id="6" name="正方形/長方形 5"/>
          <p:cNvSpPr/>
          <p:nvPr/>
        </p:nvSpPr>
        <p:spPr>
          <a:xfrm>
            <a:off x="2267744" y="868650"/>
            <a:ext cx="936104" cy="3640470"/>
          </a:xfrm>
          <a:prstGeom prst="rect">
            <a:avLst/>
          </a:prstGeom>
          <a:solidFill>
            <a:srgbClr val="3333FF">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4711" y="4941168"/>
            <a:ext cx="1949573" cy="830997"/>
          </a:xfrm>
          <a:prstGeom prst="rect">
            <a:avLst/>
          </a:prstGeom>
          <a:noFill/>
        </p:spPr>
        <p:txBody>
          <a:bodyPr wrap="none" rtlCol="0">
            <a:spAutoFit/>
          </a:bodyPr>
          <a:lstStyle/>
          <a:p>
            <a:r>
              <a:rPr kumimoji="1" lang="en-US" altLang="ja-JP" sz="2400" dirty="0" smtClean="0">
                <a:solidFill>
                  <a:srgbClr val="002060"/>
                </a:solidFill>
              </a:rPr>
              <a:t>Something </a:t>
            </a:r>
          </a:p>
          <a:p>
            <a:r>
              <a:rPr kumimoji="1" lang="en-US" altLang="ja-JP" sz="2400" dirty="0" smtClean="0">
                <a:solidFill>
                  <a:srgbClr val="002060"/>
                </a:solidFill>
              </a:rPr>
              <a:t>interesting??</a:t>
            </a:r>
            <a:endParaRPr kumimoji="1" lang="ja-JP" altLang="en-US" sz="2400" dirty="0">
              <a:solidFill>
                <a:srgbClr val="002060"/>
              </a:solidFill>
            </a:endParaRPr>
          </a:p>
        </p:txBody>
      </p:sp>
      <p:sp>
        <p:nvSpPr>
          <p:cNvPr id="8" name="下矢印 7"/>
          <p:cNvSpPr/>
          <p:nvPr/>
        </p:nvSpPr>
        <p:spPr>
          <a:xfrm rot="1359789" flipV="1">
            <a:off x="1932887" y="4267077"/>
            <a:ext cx="432048" cy="96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rot="21264738">
            <a:off x="3361447" y="4959439"/>
            <a:ext cx="5614769" cy="1512168"/>
            <a:chOff x="3421727" y="5157192"/>
            <a:chExt cx="5614769" cy="1512168"/>
          </a:xfrm>
        </p:grpSpPr>
        <p:sp>
          <p:nvSpPr>
            <p:cNvPr id="13" name="角丸四角形 12"/>
            <p:cNvSpPr/>
            <p:nvPr/>
          </p:nvSpPr>
          <p:spPr>
            <a:xfrm>
              <a:off x="3421727" y="5449579"/>
              <a:ext cx="5614769" cy="12197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076056" y="5157192"/>
              <a:ext cx="2372765" cy="584775"/>
            </a:xfrm>
            <a:prstGeom prst="rect">
              <a:avLst/>
            </a:prstGeom>
            <a:solidFill>
              <a:schemeClr val="bg1"/>
            </a:solidFill>
          </p:spPr>
          <p:txBody>
            <a:bodyPr wrap="none" rtlCol="0">
              <a:spAutoFit/>
            </a:bodyPr>
            <a:lstStyle/>
            <a:p>
              <a:r>
                <a:rPr kumimoji="1" lang="en-US" altLang="ja-JP" sz="3200" dirty="0" smtClean="0">
                  <a:solidFill>
                    <a:schemeClr val="accent2">
                      <a:lumMod val="50000"/>
                    </a:schemeClr>
                  </a:solidFill>
                </a:rPr>
                <a:t> CAUTION! </a:t>
              </a:r>
              <a:endParaRPr kumimoji="1" lang="ja-JP" altLang="en-US" sz="3200" dirty="0">
                <a:solidFill>
                  <a:schemeClr val="accent2">
                    <a:lumMod val="50000"/>
                  </a:schemeClr>
                </a:solidFill>
              </a:endParaRPr>
            </a:p>
          </p:txBody>
        </p:sp>
        <p:sp>
          <p:nvSpPr>
            <p:cNvPr id="10" name="テキスト ボックス 9"/>
            <p:cNvSpPr txBox="1"/>
            <p:nvPr/>
          </p:nvSpPr>
          <p:spPr>
            <a:xfrm>
              <a:off x="3493735" y="5752420"/>
              <a:ext cx="2526654" cy="523220"/>
            </a:xfrm>
            <a:prstGeom prst="rect">
              <a:avLst/>
            </a:prstGeom>
            <a:noFill/>
          </p:spPr>
          <p:txBody>
            <a:bodyPr wrap="none" rtlCol="0">
              <a:spAutoFit/>
            </a:bodyPr>
            <a:lstStyle/>
            <a:p>
              <a:r>
                <a:rPr kumimoji="1" lang="en-US" altLang="ja-JP" sz="2800" dirty="0" smtClean="0"/>
                <a:t>proton number</a:t>
              </a:r>
              <a:endParaRPr kumimoji="1" lang="ja-JP" altLang="en-US" sz="2800" dirty="0"/>
            </a:p>
          </p:txBody>
        </p:sp>
        <p:sp>
          <p:nvSpPr>
            <p:cNvPr id="11" name="テキスト ボックス 10"/>
            <p:cNvSpPr txBox="1"/>
            <p:nvPr/>
          </p:nvSpPr>
          <p:spPr>
            <a:xfrm>
              <a:off x="6287531" y="5752421"/>
              <a:ext cx="2606804" cy="523220"/>
            </a:xfrm>
            <a:prstGeom prst="rect">
              <a:avLst/>
            </a:prstGeom>
            <a:noFill/>
          </p:spPr>
          <p:txBody>
            <a:bodyPr wrap="none" rtlCol="0">
              <a:spAutoFit/>
            </a:bodyPr>
            <a:lstStyle/>
            <a:p>
              <a:r>
                <a:rPr kumimoji="1" lang="en-US" altLang="ja-JP" sz="2800" dirty="0" smtClean="0"/>
                <a:t>baryon number</a:t>
              </a:r>
              <a:endParaRPr kumimoji="1" lang="ja-JP" altLang="en-US" sz="2800" dirty="0"/>
            </a:p>
          </p:txBody>
        </p:sp>
        <p:pic>
          <p:nvPicPr>
            <p:cNvPr id="12" name="TexTeXPicture" descr="&lt;?xml version=&quot;1.0&quot; encoding=&quot;utf-16&quot;?&gt;&#10;&lt;TeXTeX&gt;&#10;  &lt;preamble&gt;\documentclass{jarticle}&#10;\usepackage{amsmath}&#10;\pagestyle{empty}&lt;/preamble&gt;&#10;  &lt;body&gt;\begin{align*} &#10;\ne&#10;\end{align*}&lt;/body&gt;&#10;  &lt;fcolor&gt;FF000000&lt;/fcolor&gt;&#10;  &lt;bcolor&gt;FFFFFFFF&lt;/bcolor&gt;&#10;  &lt;transparent&gt;True&lt;/transparent&gt;&#10;  &lt;resolution&gt;1800&lt;/resolution&gt;&#10;  &lt;imageh&gt;232&lt;/imageh&gt;&#10;  &lt;imagew&gt;166&lt;/imagew&gt;&#10;  &lt;scale&gt;50&lt;/scale&gt;&#10;  &lt;cursor&gt;1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4015" y="5824429"/>
              <a:ext cx="288032" cy="402551"/>
            </a:xfrm>
            <a:prstGeom prst="rect">
              <a:avLst/>
            </a:prstGeom>
          </p:spPr>
        </p:pic>
        <p:sp>
          <p:nvSpPr>
            <p:cNvPr id="15" name="テキスト ボックス 14"/>
            <p:cNvSpPr txBox="1"/>
            <p:nvPr/>
          </p:nvSpPr>
          <p:spPr>
            <a:xfrm>
              <a:off x="4644008" y="6228020"/>
              <a:ext cx="3072123" cy="400110"/>
            </a:xfrm>
            <a:prstGeom prst="rect">
              <a:avLst/>
            </a:prstGeom>
            <a:noFill/>
          </p:spPr>
          <p:txBody>
            <a:bodyPr wrap="none" rtlCol="0">
              <a:spAutoFit/>
            </a:bodyPr>
            <a:lstStyle/>
            <a:p>
              <a:r>
                <a:rPr kumimoji="1" lang="en-US" altLang="ja-JP" sz="2000" dirty="0" smtClean="0">
                  <a:solidFill>
                    <a:srgbClr val="002060"/>
                  </a:solidFill>
                </a:rPr>
                <a:t>MK, </a:t>
              </a:r>
              <a:r>
                <a:rPr kumimoji="1" lang="en-US" altLang="ja-JP" sz="2000" dirty="0" err="1" smtClean="0">
                  <a:solidFill>
                    <a:srgbClr val="002060"/>
                  </a:solidFill>
                </a:rPr>
                <a:t>Asakawa</a:t>
              </a:r>
              <a:r>
                <a:rPr kumimoji="1" lang="en-US" altLang="ja-JP" sz="2000" dirty="0" smtClean="0">
                  <a:solidFill>
                    <a:srgbClr val="002060"/>
                  </a:solidFill>
                </a:rPr>
                <a:t>, 2011;2012</a:t>
              </a:r>
              <a:endParaRPr kumimoji="1" lang="ja-JP" altLang="en-US" sz="2000" dirty="0">
                <a:solidFill>
                  <a:srgbClr val="002060"/>
                </a:solidFill>
              </a:endParaRPr>
            </a:p>
          </p:txBody>
        </p:sp>
      </p:grpSp>
    </p:spTree>
    <p:extLst>
      <p:ext uri="{BB962C8B-B14F-4D97-AF65-F5344CB8AC3E}">
        <p14:creationId xmlns:p14="http://schemas.microsoft.com/office/powerpoint/2010/main" val="1685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07" b="10450"/>
          <a:stretch/>
        </p:blipFill>
        <p:spPr bwMode="auto">
          <a:xfrm rot="21180000">
            <a:off x="2134285" y="5455612"/>
            <a:ext cx="1213580" cy="1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9" descr="SD_KV_POS_Energy.gif"/>
          <p:cNvPicPr>
            <a:picLocks noChangeAspect="1"/>
          </p:cNvPicPr>
          <p:nvPr/>
        </p:nvPicPr>
        <p:blipFill rotWithShape="1">
          <a:blip r:embed="rId4"/>
          <a:srcRect l="2526" t="33529" r="12439"/>
          <a:stretch/>
        </p:blipFill>
        <p:spPr>
          <a:xfrm>
            <a:off x="107504" y="836711"/>
            <a:ext cx="5616624" cy="4401455"/>
          </a:xfrm>
          <a:prstGeom prst="rect">
            <a:avLst/>
          </a:prstGeom>
        </p:spPr>
      </p:pic>
      <p:sp>
        <p:nvSpPr>
          <p:cNvPr id="2" name="タイトル 1"/>
          <p:cNvSpPr>
            <a:spLocks noGrp="1"/>
          </p:cNvSpPr>
          <p:nvPr>
            <p:ph type="title"/>
          </p:nvPr>
        </p:nvSpPr>
        <p:spPr>
          <a:xfrm>
            <a:off x="98425" y="110044"/>
            <a:ext cx="6845144" cy="584775"/>
          </a:xfrm>
        </p:spPr>
        <p:txBody>
          <a:bodyPr/>
          <a:lstStyle/>
          <a:p>
            <a:r>
              <a:rPr kumimoji="1" lang="en-US" altLang="ja-JP" dirty="0" smtClean="0"/>
              <a:t> Proton # </a:t>
            </a:r>
            <a:r>
              <a:rPr kumimoji="1" lang="en-US" altLang="ja-JP" dirty="0" err="1" smtClean="0"/>
              <a:t>Cumulants</a:t>
            </a:r>
            <a:r>
              <a:rPr kumimoji="1" lang="en-US" altLang="ja-JP" dirty="0" smtClean="0"/>
              <a:t> @ </a:t>
            </a:r>
            <a:r>
              <a:rPr lang="en-US" altLang="ja-JP" dirty="0"/>
              <a:t>STAR-BES  </a:t>
            </a:r>
            <a:endParaRPr kumimoji="1" lang="ja-JP" altLang="en-US" dirty="0"/>
          </a:p>
        </p:txBody>
      </p:sp>
      <p:pic>
        <p:nvPicPr>
          <p:cNvPr id="3" name="TexTeXPicture" descr="&lt;?xml version=&quot;1.0&quot; encoding=&quot;utf-16&quot;?&gt;&#10;&lt;TeXTeX&gt;&#10;  &lt;preamble&gt;\documentclass{jarticle}&#10;\usepackage{amsmath}&#10;\pagestyle{empty}&lt;/preamble&gt;&#10;  &lt;body&gt;\begin{align*} &#10;\frac{C_3}{C_1}=\frac{C_3/C_2}{\rm Poissonian}&#10;\end{align*}&lt;/body&gt;&#10;  &lt;fcolor&gt;FF000000&lt;/fcolor&gt;&#10;  &lt;bcolor&gt;FFFFFFFF&lt;/bcolor&gt;&#10;  &lt;transparent&gt;True&lt;/transparent&gt;&#10;  &lt;resolution&gt;1800&lt;/resolution&gt;&#10;  &lt;imageh&gt;563&lt;/imageh&gt;&#10;  &lt;imagew&gt;1830&lt;/imagew&gt;&#10;  &lt;scale&gt;50&lt;/scale&gt;&#10;  &lt;cursor&gt;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247" y="3139281"/>
            <a:ext cx="3048241" cy="937791"/>
          </a:xfrm>
          <a:prstGeom prst="rect">
            <a:avLst/>
          </a:prstGeom>
        </p:spPr>
      </p:pic>
      <p:pic>
        <p:nvPicPr>
          <p:cNvPr id="4" name="TexTeXPicture" descr="&lt;?xml version=&quot;1.0&quot; encoding=&quot;utf-16&quot;?&gt;&#10;&lt;TeXTeX&gt;&#10;  &lt;preamble&gt;\documentclass{jarticle}&#10;\usepackage{amsmath}&#10;\pagestyle{empty}&lt;/preamble&gt;&#10;  &lt;body&gt;\begin{align*} &#10;\frac{C_4}{C_2}&#10;\end{align*}&lt;/body&gt;&#10;  &lt;fcolor&gt;FF000000&lt;/fcolor&gt;&#10;  &lt;bcolor&gt;FFFFFFFF&lt;/bcolor&gt;&#10;  &lt;transparent&gt;True&lt;/transparent&gt;&#10;  &lt;resolution&gt;1800&lt;/resolution&gt;&#10;  &lt;imageh&gt;551&lt;/imageh&gt;&#10;  &lt;imagew&gt;290&lt;/imagew&gt;&#10;  &lt;scale&gt;50&lt;/scale&gt;&#10;  &lt;cursor&gt;3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7581" y="1484784"/>
            <a:ext cx="468213" cy="889603"/>
          </a:xfrm>
          <a:prstGeom prst="rect">
            <a:avLst/>
          </a:prstGeom>
        </p:spPr>
      </p:pic>
      <p:sp>
        <p:nvSpPr>
          <p:cNvPr id="5" name="テキスト ボックス 4"/>
          <p:cNvSpPr txBox="1"/>
          <p:nvPr/>
        </p:nvSpPr>
        <p:spPr>
          <a:xfrm>
            <a:off x="7057753" y="868650"/>
            <a:ext cx="1904880" cy="400110"/>
          </a:xfrm>
          <a:prstGeom prst="rect">
            <a:avLst/>
          </a:prstGeom>
          <a:noFill/>
        </p:spPr>
        <p:txBody>
          <a:bodyPr wrap="none" rtlCol="0">
            <a:spAutoFit/>
          </a:bodyPr>
          <a:lstStyle/>
          <a:p>
            <a:r>
              <a:rPr kumimoji="1" lang="en-US" altLang="ja-JP" sz="2000" dirty="0" smtClean="0">
                <a:solidFill>
                  <a:srgbClr val="002060"/>
                </a:solidFill>
              </a:rPr>
              <a:t>STAR,QM2012</a:t>
            </a:r>
            <a:endParaRPr kumimoji="1" lang="ja-JP" altLang="en-US" sz="2000" dirty="0">
              <a:solidFill>
                <a:srgbClr val="002060"/>
              </a:solidFill>
            </a:endParaRPr>
          </a:p>
        </p:txBody>
      </p:sp>
      <p:sp>
        <p:nvSpPr>
          <p:cNvPr id="6" name="正方形/長方形 5"/>
          <p:cNvSpPr/>
          <p:nvPr/>
        </p:nvSpPr>
        <p:spPr>
          <a:xfrm>
            <a:off x="2267744" y="868650"/>
            <a:ext cx="936104" cy="3640470"/>
          </a:xfrm>
          <a:prstGeom prst="rect">
            <a:avLst/>
          </a:prstGeom>
          <a:solidFill>
            <a:srgbClr val="3333FF">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4711" y="4941168"/>
            <a:ext cx="1949573" cy="830997"/>
          </a:xfrm>
          <a:prstGeom prst="rect">
            <a:avLst/>
          </a:prstGeom>
          <a:noFill/>
        </p:spPr>
        <p:txBody>
          <a:bodyPr wrap="none" rtlCol="0">
            <a:spAutoFit/>
          </a:bodyPr>
          <a:lstStyle/>
          <a:p>
            <a:r>
              <a:rPr kumimoji="1" lang="en-US" altLang="ja-JP" sz="2400" dirty="0" smtClean="0">
                <a:solidFill>
                  <a:srgbClr val="002060"/>
                </a:solidFill>
              </a:rPr>
              <a:t>Something </a:t>
            </a:r>
          </a:p>
          <a:p>
            <a:r>
              <a:rPr kumimoji="1" lang="en-US" altLang="ja-JP" sz="2400" dirty="0" smtClean="0">
                <a:solidFill>
                  <a:srgbClr val="002060"/>
                </a:solidFill>
              </a:rPr>
              <a:t>interesting??</a:t>
            </a:r>
            <a:endParaRPr kumimoji="1" lang="ja-JP" altLang="en-US" sz="2400" dirty="0">
              <a:solidFill>
                <a:srgbClr val="002060"/>
              </a:solidFill>
            </a:endParaRPr>
          </a:p>
        </p:txBody>
      </p:sp>
      <p:sp>
        <p:nvSpPr>
          <p:cNvPr id="8" name="下矢印 7"/>
          <p:cNvSpPr/>
          <p:nvPr/>
        </p:nvSpPr>
        <p:spPr>
          <a:xfrm rot="1359789" flipV="1">
            <a:off x="1932887" y="4267077"/>
            <a:ext cx="432048" cy="96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rot="21264738">
            <a:off x="3361447" y="4959439"/>
            <a:ext cx="5614769" cy="1512168"/>
            <a:chOff x="3421727" y="5157192"/>
            <a:chExt cx="5614769" cy="1512168"/>
          </a:xfrm>
        </p:grpSpPr>
        <p:sp>
          <p:nvSpPr>
            <p:cNvPr id="13" name="角丸四角形 12"/>
            <p:cNvSpPr/>
            <p:nvPr/>
          </p:nvSpPr>
          <p:spPr>
            <a:xfrm>
              <a:off x="3421727" y="5449579"/>
              <a:ext cx="5614769" cy="12197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076056" y="5157192"/>
              <a:ext cx="2372765" cy="584775"/>
            </a:xfrm>
            <a:prstGeom prst="rect">
              <a:avLst/>
            </a:prstGeom>
            <a:solidFill>
              <a:schemeClr val="bg1"/>
            </a:solidFill>
          </p:spPr>
          <p:txBody>
            <a:bodyPr wrap="none" rtlCol="0">
              <a:spAutoFit/>
            </a:bodyPr>
            <a:lstStyle/>
            <a:p>
              <a:r>
                <a:rPr kumimoji="1" lang="en-US" altLang="ja-JP" sz="3200" dirty="0" smtClean="0">
                  <a:solidFill>
                    <a:schemeClr val="accent2">
                      <a:lumMod val="50000"/>
                    </a:schemeClr>
                  </a:solidFill>
                </a:rPr>
                <a:t> CAUTION! </a:t>
              </a:r>
              <a:endParaRPr kumimoji="1" lang="ja-JP" altLang="en-US" sz="3200" dirty="0">
                <a:solidFill>
                  <a:schemeClr val="accent2">
                    <a:lumMod val="50000"/>
                  </a:schemeClr>
                </a:solidFill>
              </a:endParaRPr>
            </a:p>
          </p:txBody>
        </p:sp>
        <p:sp>
          <p:nvSpPr>
            <p:cNvPr id="10" name="テキスト ボックス 9"/>
            <p:cNvSpPr txBox="1"/>
            <p:nvPr/>
          </p:nvSpPr>
          <p:spPr>
            <a:xfrm>
              <a:off x="3493735" y="5752420"/>
              <a:ext cx="2526654" cy="523220"/>
            </a:xfrm>
            <a:prstGeom prst="rect">
              <a:avLst/>
            </a:prstGeom>
            <a:noFill/>
          </p:spPr>
          <p:txBody>
            <a:bodyPr wrap="none" rtlCol="0">
              <a:spAutoFit/>
            </a:bodyPr>
            <a:lstStyle/>
            <a:p>
              <a:r>
                <a:rPr kumimoji="1" lang="en-US" altLang="ja-JP" sz="2800" dirty="0" smtClean="0"/>
                <a:t>proton number</a:t>
              </a:r>
              <a:endParaRPr kumimoji="1" lang="ja-JP" altLang="en-US" sz="2800" dirty="0"/>
            </a:p>
          </p:txBody>
        </p:sp>
        <p:sp>
          <p:nvSpPr>
            <p:cNvPr id="11" name="テキスト ボックス 10"/>
            <p:cNvSpPr txBox="1"/>
            <p:nvPr/>
          </p:nvSpPr>
          <p:spPr>
            <a:xfrm>
              <a:off x="6287531" y="5752421"/>
              <a:ext cx="2606804" cy="523220"/>
            </a:xfrm>
            <a:prstGeom prst="rect">
              <a:avLst/>
            </a:prstGeom>
            <a:noFill/>
          </p:spPr>
          <p:txBody>
            <a:bodyPr wrap="none" rtlCol="0">
              <a:spAutoFit/>
            </a:bodyPr>
            <a:lstStyle/>
            <a:p>
              <a:r>
                <a:rPr kumimoji="1" lang="en-US" altLang="ja-JP" sz="2800" dirty="0" smtClean="0"/>
                <a:t>baryon number</a:t>
              </a:r>
              <a:endParaRPr kumimoji="1" lang="ja-JP" altLang="en-US" sz="2800" dirty="0"/>
            </a:p>
          </p:txBody>
        </p:sp>
        <p:pic>
          <p:nvPicPr>
            <p:cNvPr id="12" name="TexTeXPicture" descr="&lt;?xml version=&quot;1.0&quot; encoding=&quot;utf-16&quot;?&gt;&#10;&lt;TeXTeX&gt;&#10;  &lt;preamble&gt;\documentclass{jarticle}&#10;\usepackage{amsmath}&#10;\pagestyle{empty}&lt;/preamble&gt;&#10;  &lt;body&gt;\begin{align*} &#10;\ne&#10;\end{align*}&lt;/body&gt;&#10;  &lt;fcolor&gt;FF000000&lt;/fcolor&gt;&#10;  &lt;bcolor&gt;FFFFFFFF&lt;/bcolor&gt;&#10;  &lt;transparent&gt;True&lt;/transparent&gt;&#10;  &lt;resolution&gt;1800&lt;/resolution&gt;&#10;  &lt;imageh&gt;232&lt;/imageh&gt;&#10;  &lt;imagew&gt;166&lt;/imagew&gt;&#10;  &lt;scale&gt;50&lt;/scale&gt;&#10;  &lt;cursor&gt;1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4015" y="5824429"/>
              <a:ext cx="288032" cy="402551"/>
            </a:xfrm>
            <a:prstGeom prst="rect">
              <a:avLst/>
            </a:prstGeom>
          </p:spPr>
        </p:pic>
        <p:sp>
          <p:nvSpPr>
            <p:cNvPr id="15" name="テキスト ボックス 14"/>
            <p:cNvSpPr txBox="1"/>
            <p:nvPr/>
          </p:nvSpPr>
          <p:spPr>
            <a:xfrm>
              <a:off x="4644008" y="6228020"/>
              <a:ext cx="3072123" cy="400110"/>
            </a:xfrm>
            <a:prstGeom prst="rect">
              <a:avLst/>
            </a:prstGeom>
            <a:noFill/>
          </p:spPr>
          <p:txBody>
            <a:bodyPr wrap="none" rtlCol="0">
              <a:spAutoFit/>
            </a:bodyPr>
            <a:lstStyle/>
            <a:p>
              <a:r>
                <a:rPr kumimoji="1" lang="en-US" altLang="ja-JP" sz="2000" dirty="0" smtClean="0">
                  <a:solidFill>
                    <a:srgbClr val="002060"/>
                  </a:solidFill>
                </a:rPr>
                <a:t>MK, </a:t>
              </a:r>
              <a:r>
                <a:rPr kumimoji="1" lang="en-US" altLang="ja-JP" sz="2000" dirty="0" err="1" smtClean="0">
                  <a:solidFill>
                    <a:srgbClr val="002060"/>
                  </a:solidFill>
                </a:rPr>
                <a:t>Asakawa</a:t>
              </a:r>
              <a:r>
                <a:rPr kumimoji="1" lang="en-US" altLang="ja-JP" sz="2000" dirty="0" smtClean="0">
                  <a:solidFill>
                    <a:srgbClr val="002060"/>
                  </a:solidFill>
                </a:rPr>
                <a:t>, 2011;2012</a:t>
              </a:r>
              <a:endParaRPr kumimoji="1" lang="ja-JP" altLang="en-US" sz="2000" dirty="0">
                <a:solidFill>
                  <a:srgbClr val="002060"/>
                </a:solidFill>
              </a:endParaRPr>
            </a:p>
          </p:txBody>
        </p:sp>
      </p:grpSp>
      <p:grpSp>
        <p:nvGrpSpPr>
          <p:cNvPr id="18" name="グループ化 17"/>
          <p:cNvGrpSpPr/>
          <p:nvPr/>
        </p:nvGrpSpPr>
        <p:grpSpPr>
          <a:xfrm>
            <a:off x="4016097" y="3739480"/>
            <a:ext cx="5020399" cy="3001888"/>
            <a:chOff x="4016097" y="3739480"/>
            <a:chExt cx="5020399" cy="3001888"/>
          </a:xfrm>
        </p:grpSpPr>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097" y="3739480"/>
              <a:ext cx="5020399" cy="3001888"/>
            </a:xfrm>
            <a:prstGeom prst="rect">
              <a:avLst/>
            </a:prstGeom>
            <a:ln/>
            <a:extLst/>
          </p:spPr>
          <p:style>
            <a:lnRef idx="2">
              <a:schemeClr val="accent4"/>
            </a:lnRef>
            <a:fillRef idx="1">
              <a:schemeClr val="lt1"/>
            </a:fillRef>
            <a:effectRef idx="0">
              <a:schemeClr val="accent4"/>
            </a:effectRef>
            <a:fontRef idx="minor">
              <a:schemeClr val="dk1"/>
            </a:fontRef>
          </p:style>
        </p:pic>
        <p:sp>
          <p:nvSpPr>
            <p:cNvPr id="20" name="テキスト ボックス 19"/>
            <p:cNvSpPr txBox="1"/>
            <p:nvPr/>
          </p:nvSpPr>
          <p:spPr>
            <a:xfrm>
              <a:off x="4499992" y="4941168"/>
              <a:ext cx="2634054" cy="646331"/>
            </a:xfrm>
            <a:prstGeom prst="rect">
              <a:avLst/>
            </a:prstGeom>
            <a:noFill/>
          </p:spPr>
          <p:txBody>
            <a:bodyPr wrap="none" rtlCol="0">
              <a:spAutoFit/>
            </a:bodyPr>
            <a:lstStyle/>
            <a:p>
              <a:r>
                <a:rPr lang="en-US" altLang="ja-JP" dirty="0" err="1" smtClean="0">
                  <a:solidFill>
                    <a:srgbClr val="002060"/>
                  </a:solidFill>
                </a:rPr>
                <a:t>Athanasiou</a:t>
              </a:r>
              <a:r>
                <a:rPr lang="en-US" altLang="ja-JP" dirty="0" smtClean="0">
                  <a:solidFill>
                    <a:srgbClr val="002060"/>
                  </a:solidFill>
                </a:rPr>
                <a:t>, </a:t>
              </a:r>
              <a:r>
                <a:rPr lang="en-US" altLang="ja-JP" dirty="0" err="1" smtClean="0">
                  <a:solidFill>
                    <a:srgbClr val="002060"/>
                  </a:solidFill>
                </a:rPr>
                <a:t>Rajagopal</a:t>
              </a:r>
              <a:r>
                <a:rPr lang="en-US" altLang="ja-JP" dirty="0" smtClean="0">
                  <a:solidFill>
                    <a:srgbClr val="002060"/>
                  </a:solidFill>
                </a:rPr>
                <a:t>,</a:t>
              </a:r>
            </a:p>
            <a:p>
              <a:r>
                <a:rPr lang="en-US" altLang="ja-JP" dirty="0" err="1" smtClean="0">
                  <a:solidFill>
                    <a:srgbClr val="002060"/>
                  </a:solidFill>
                </a:rPr>
                <a:t>Stephanov</a:t>
              </a:r>
              <a:r>
                <a:rPr lang="en-US" altLang="ja-JP" dirty="0" smtClean="0">
                  <a:solidFill>
                    <a:srgbClr val="002060"/>
                  </a:solidFill>
                </a:rPr>
                <a:t>, 2010</a:t>
              </a:r>
              <a:endParaRPr kumimoji="1" lang="ja-JP" altLang="en-US" dirty="0">
                <a:solidFill>
                  <a:srgbClr val="002060"/>
                </a:solidFill>
              </a:endParaRPr>
            </a:p>
          </p:txBody>
        </p:sp>
      </p:grpSp>
    </p:spTree>
    <p:extLst>
      <p:ext uri="{BB962C8B-B14F-4D97-AF65-F5344CB8AC3E}">
        <p14:creationId xmlns:p14="http://schemas.microsoft.com/office/powerpoint/2010/main" val="6119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90028" cy="584775"/>
          </a:xfrm>
        </p:spPr>
        <p:txBody>
          <a:bodyPr/>
          <a:lstStyle/>
          <a:p>
            <a:r>
              <a:rPr lang="en-US" altLang="ja-JP" dirty="0"/>
              <a:t> </a:t>
            </a:r>
            <a:r>
              <a:rPr lang="en-US" altLang="ja-JP" dirty="0" smtClean="0"/>
              <a:t>Charge Fluctuations @ STAR-BES  </a:t>
            </a:r>
            <a:endParaRPr kumimoji="1" lang="ja-JP" alt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736"/>
          <a:stretch/>
        </p:blipFill>
        <p:spPr bwMode="auto">
          <a:xfrm>
            <a:off x="755576" y="836711"/>
            <a:ext cx="5688632" cy="452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TexTeXPicture" descr="&lt;?xml version=&quot;1.0&quot; encoding=&quot;utf-16&quot;?&gt;&#10;&lt;TeXTeX&gt;&#10;  &lt;preamble&gt;\documentclass{jarticle}&#10;\usepackage{amsmath}&#10;\pagestyle{empty}&lt;/preamble&gt;&#10;  &lt;body&gt;\begin{align*} &#10;\frac{ \langle \delta N_Q^3 \rangle }{ \langle \delta N_Q^2 \rangle }&#10;\end{align*}&lt;/body&gt;&#10;  &lt;fcolor&gt;FF000000&lt;/fcolor&gt;&#10;  &lt;bcolor&gt;FFFFFFFF&lt;/bcolor&gt;&#10;  &lt;transparent&gt;True&lt;/transparent&gt;&#10;  &lt;resolution&gt;1800&lt;/resolution&gt;&#10;  &lt;imageh&gt;684&lt;/imageh&gt;&#10;  &lt;imagew&gt;684&lt;/imagew&gt;&#10;  &lt;scale&gt;50&lt;/scale&gt;&#10;  &lt;cursor&gt;5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294562"/>
            <a:ext cx="948080" cy="948080"/>
          </a:xfrm>
          <a:prstGeom prst="rect">
            <a:avLst/>
          </a:prstGeom>
          <a:solidFill>
            <a:schemeClr val="bg1"/>
          </a:solidFill>
        </p:spPr>
      </p:pic>
      <p:pic>
        <p:nvPicPr>
          <p:cNvPr id="5" name="TexTeXPicture" descr="&lt;?xml version=&quot;1.0&quot; encoding=&quot;utf-16&quot;?&gt;&#10;&lt;TeXTeX&gt;&#10;  &lt;preamble&gt;\documentclass{jarticle}&#10;\usepackage{amsmath}&#10;\pagestyle{empty}&lt;/preamble&gt;&#10;  &lt;body&gt;\begin{align*} &#10;\frac{ \langle \delta N_Q^4 \rangle_c }{ \langle \delta N_Q^2 \rangle }&#10;\end{align*}&lt;/body&gt;&#10;  &lt;fcolor&gt;FF000000&lt;/fcolor&gt;&#10;  &lt;bcolor&gt;FFFFFFFF&lt;/bcolor&gt;&#10;  &lt;transparent&gt;True&lt;/transparent&gt;&#10;  &lt;resolution&gt;1800&lt;/resolution&gt;&#10;  &lt;imageh&gt;686&lt;/imageh&gt;&#10;  &lt;imagew&gt;785&lt;/imagew&gt;&#10;  &lt;scale&gt;50&lt;/scale&gt;&#10;  &lt;cursor&gt;5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088825"/>
            <a:ext cx="1048466" cy="916239"/>
          </a:xfrm>
          <a:prstGeom prst="rect">
            <a:avLst/>
          </a:prstGeom>
          <a:solidFill>
            <a:schemeClr val="bg1"/>
          </a:solidFill>
        </p:spPr>
      </p:pic>
      <p:cxnSp>
        <p:nvCxnSpPr>
          <p:cNvPr id="17" name="直線コネクタ 16"/>
          <p:cNvCxnSpPr/>
          <p:nvPr/>
        </p:nvCxnSpPr>
        <p:spPr>
          <a:xfrm>
            <a:off x="2123728" y="2361580"/>
            <a:ext cx="396044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240299" y="839663"/>
            <a:ext cx="1796197" cy="369332"/>
          </a:xfrm>
          <a:prstGeom prst="rect">
            <a:avLst/>
          </a:prstGeom>
          <a:noFill/>
        </p:spPr>
        <p:txBody>
          <a:bodyPr wrap="none" rtlCol="0">
            <a:spAutoFit/>
          </a:bodyPr>
          <a:lstStyle/>
          <a:p>
            <a:r>
              <a:rPr kumimoji="1" lang="en-US" altLang="ja-JP" dirty="0" smtClean="0">
                <a:solidFill>
                  <a:srgbClr val="0070C0"/>
                </a:solidFill>
              </a:rPr>
              <a:t>STAR, QM2012</a:t>
            </a:r>
            <a:endParaRPr kumimoji="1" lang="ja-JP" altLang="en-US" dirty="0">
              <a:solidFill>
                <a:srgbClr val="0070C0"/>
              </a:solidFill>
            </a:endParaRPr>
          </a:p>
        </p:txBody>
      </p:sp>
      <p:grpSp>
        <p:nvGrpSpPr>
          <p:cNvPr id="12" name="グループ化 11"/>
          <p:cNvGrpSpPr/>
          <p:nvPr/>
        </p:nvGrpSpPr>
        <p:grpSpPr>
          <a:xfrm>
            <a:off x="5112568" y="2679303"/>
            <a:ext cx="3923928" cy="3990057"/>
            <a:chOff x="0" y="2175247"/>
            <a:chExt cx="3923928" cy="4360441"/>
          </a:xfrm>
        </p:grpSpPr>
        <p:grpSp>
          <p:nvGrpSpPr>
            <p:cNvPr id="13" name="Group 16"/>
            <p:cNvGrpSpPr>
              <a:grpSpLocks/>
            </p:cNvGrpSpPr>
            <p:nvPr/>
          </p:nvGrpSpPr>
          <p:grpSpPr bwMode="auto">
            <a:xfrm>
              <a:off x="0" y="2611110"/>
              <a:ext cx="3923928" cy="3924578"/>
              <a:chOff x="0" y="480"/>
              <a:chExt cx="3456" cy="3840"/>
            </a:xfrm>
          </p:grpSpPr>
          <p:grpSp>
            <p:nvGrpSpPr>
              <p:cNvPr id="15" name="Group 17"/>
              <p:cNvGrpSpPr>
                <a:grpSpLocks/>
              </p:cNvGrpSpPr>
              <p:nvPr/>
            </p:nvGrpSpPr>
            <p:grpSpPr bwMode="auto">
              <a:xfrm>
                <a:off x="0" y="480"/>
                <a:ext cx="3456" cy="3840"/>
                <a:chOff x="0" y="480"/>
                <a:chExt cx="3456" cy="3840"/>
              </a:xfrm>
            </p:grpSpPr>
            <p:pic>
              <p:nvPicPr>
                <p:cNvPr id="18" name="Picture 2" descr="energydepofprodofmomen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80"/>
                  <a:ext cx="3456"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9"/>
                <p:cNvSpPr>
                  <a:spLocks noChangeArrowheads="1"/>
                </p:cNvSpPr>
                <p:nvPr/>
              </p:nvSpPr>
              <p:spPr bwMode="auto">
                <a:xfrm>
                  <a:off x="1440" y="1353"/>
                  <a:ext cx="96" cy="96"/>
                </a:xfrm>
                <a:prstGeom prst="triangle">
                  <a:avLst>
                    <a:gd name="adj" fmla="val 39583"/>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ja-JP" altLang="en-US"/>
                </a:p>
              </p:txBody>
            </p:sp>
            <p:sp>
              <p:nvSpPr>
                <p:cNvPr id="20" name="AutoShape 20"/>
                <p:cNvSpPr>
                  <a:spLocks noChangeArrowheads="1"/>
                </p:cNvSpPr>
                <p:nvPr/>
              </p:nvSpPr>
              <p:spPr bwMode="auto">
                <a:xfrm>
                  <a:off x="2208" y="1776"/>
                  <a:ext cx="96" cy="96"/>
                </a:xfrm>
                <a:prstGeom prst="triangle">
                  <a:avLst>
                    <a:gd name="adj" fmla="val 39583"/>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ja-JP" altLang="en-US"/>
                </a:p>
              </p:txBody>
            </p:sp>
            <p:sp>
              <p:nvSpPr>
                <p:cNvPr id="21" name="AutoShape 21"/>
                <p:cNvSpPr>
                  <a:spLocks noChangeArrowheads="1"/>
                </p:cNvSpPr>
                <p:nvPr/>
              </p:nvSpPr>
              <p:spPr bwMode="auto">
                <a:xfrm>
                  <a:off x="2448" y="1894"/>
                  <a:ext cx="96" cy="96"/>
                </a:xfrm>
                <a:prstGeom prst="triangle">
                  <a:avLst>
                    <a:gd name="adj" fmla="val 39583"/>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ja-JP" altLang="en-US"/>
                </a:p>
              </p:txBody>
            </p:sp>
            <p:sp>
              <p:nvSpPr>
                <p:cNvPr id="22" name="AutoShape 22"/>
                <p:cNvSpPr>
                  <a:spLocks noChangeArrowheads="1"/>
                </p:cNvSpPr>
                <p:nvPr/>
              </p:nvSpPr>
              <p:spPr bwMode="auto">
                <a:xfrm>
                  <a:off x="2976" y="1824"/>
                  <a:ext cx="96" cy="96"/>
                </a:xfrm>
                <a:prstGeom prst="triangle">
                  <a:avLst>
                    <a:gd name="adj" fmla="val 39583"/>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ja-JP" altLang="en-US"/>
                </a:p>
              </p:txBody>
            </p:sp>
            <p:sp>
              <p:nvSpPr>
                <p:cNvPr id="23" name="AutoShape 23"/>
                <p:cNvSpPr>
                  <a:spLocks noChangeArrowheads="1"/>
                </p:cNvSpPr>
                <p:nvPr/>
              </p:nvSpPr>
              <p:spPr bwMode="auto">
                <a:xfrm>
                  <a:off x="624" y="1728"/>
                  <a:ext cx="96" cy="96"/>
                </a:xfrm>
                <a:prstGeom prst="triangle">
                  <a:avLst>
                    <a:gd name="adj" fmla="val 39583"/>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ja-JP" altLang="en-US"/>
                </a:p>
              </p:txBody>
            </p:sp>
          </p:grpSp>
          <p:sp>
            <p:nvSpPr>
              <p:cNvPr id="16" name="Text Box 24"/>
              <p:cNvSpPr txBox="1">
                <a:spLocks noChangeArrowheads="1"/>
              </p:cNvSpPr>
              <p:nvPr/>
            </p:nvSpPr>
            <p:spPr bwMode="auto">
              <a:xfrm>
                <a:off x="710" y="1659"/>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altLang="ja-JP"/>
                  <a:t>UrQMD</a:t>
                </a:r>
              </a:p>
            </p:txBody>
          </p:sp>
        </p:grpSp>
        <p:sp>
          <p:nvSpPr>
            <p:cNvPr id="14" name="テキスト ボックス 13"/>
            <p:cNvSpPr txBox="1"/>
            <p:nvPr/>
          </p:nvSpPr>
          <p:spPr>
            <a:xfrm>
              <a:off x="329674" y="2175247"/>
              <a:ext cx="3594254" cy="461665"/>
            </a:xfrm>
            <a:prstGeom prst="rect">
              <a:avLst/>
            </a:prstGeom>
            <a:noFill/>
          </p:spPr>
          <p:txBody>
            <a:bodyPr wrap="none" rtlCol="0">
              <a:spAutoFit/>
            </a:bodyPr>
            <a:lstStyle/>
            <a:p>
              <a:r>
                <a:rPr kumimoji="1" lang="en-US" altLang="ja-JP" sz="2400" dirty="0" smtClean="0">
                  <a:solidFill>
                    <a:srgbClr val="FF0000"/>
                  </a:solidFill>
                </a:rPr>
                <a:t>Similar result @ PHENIX</a:t>
              </a:r>
              <a:endParaRPr kumimoji="1" lang="ja-JP" altLang="en-US" sz="2400" dirty="0">
                <a:solidFill>
                  <a:srgbClr val="FF0000"/>
                </a:solidFill>
              </a:endParaRPr>
            </a:p>
          </p:txBody>
        </p:sp>
      </p:grpSp>
      <p:grpSp>
        <p:nvGrpSpPr>
          <p:cNvPr id="3" name="グループ化 2"/>
          <p:cNvGrpSpPr/>
          <p:nvPr/>
        </p:nvGrpSpPr>
        <p:grpSpPr>
          <a:xfrm>
            <a:off x="3024155" y="1482874"/>
            <a:ext cx="3861172" cy="1049354"/>
            <a:chOff x="3024155" y="1482874"/>
            <a:chExt cx="3861172" cy="1049354"/>
          </a:xfrm>
        </p:grpSpPr>
        <p:sp>
          <p:nvSpPr>
            <p:cNvPr id="24" name="円/楕円 23"/>
            <p:cNvSpPr/>
            <p:nvPr/>
          </p:nvSpPr>
          <p:spPr>
            <a:xfrm rot="571622">
              <a:off x="3024155" y="1629894"/>
              <a:ext cx="1828643" cy="902334"/>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3779912" y="1482874"/>
              <a:ext cx="432048" cy="433958"/>
            </a:xfrm>
            <a:prstGeom prst="down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44008" y="1556792"/>
              <a:ext cx="2241319" cy="461665"/>
            </a:xfrm>
            <a:prstGeom prst="rect">
              <a:avLst/>
            </a:prstGeom>
            <a:noFill/>
          </p:spPr>
          <p:txBody>
            <a:bodyPr wrap="none" rtlCol="0">
              <a:spAutoFit/>
            </a:bodyPr>
            <a:lstStyle/>
            <a:p>
              <a:r>
                <a:rPr kumimoji="1" lang="en-US" altLang="ja-JP" sz="2400" dirty="0" smtClean="0">
                  <a:solidFill>
                    <a:srgbClr val="CC3300"/>
                  </a:solidFill>
                </a:rPr>
                <a:t>Suppression??</a:t>
              </a:r>
              <a:endParaRPr kumimoji="1" lang="ja-JP" altLang="en-US" sz="2400" dirty="0">
                <a:solidFill>
                  <a:srgbClr val="CC3300"/>
                </a:solidFill>
              </a:endParaRPr>
            </a:p>
          </p:txBody>
        </p:sp>
      </p:grpSp>
    </p:spTree>
    <p:extLst>
      <p:ext uri="{BB962C8B-B14F-4D97-AF65-F5344CB8AC3E}">
        <p14:creationId xmlns:p14="http://schemas.microsoft.com/office/powerpoint/2010/main" val="28253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63"/>
          <a:stretch/>
        </p:blipFill>
        <p:spPr bwMode="auto">
          <a:xfrm>
            <a:off x="35496" y="908721"/>
            <a:ext cx="507134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683568" y="6021289"/>
            <a:ext cx="7704856"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角丸四角形吹き出し 8"/>
          <p:cNvSpPr/>
          <p:nvPr/>
        </p:nvSpPr>
        <p:spPr>
          <a:xfrm>
            <a:off x="5220072" y="1340768"/>
            <a:ext cx="3384376" cy="2376264"/>
          </a:xfrm>
          <a:prstGeom prst="wedgeRoundRectCallout">
            <a:avLst>
              <a:gd name="adj1" fmla="val -57170"/>
              <a:gd name="adj2" fmla="val -299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452134" cy="584775"/>
          </a:xfrm>
          <a:effectLst>
            <a:outerShdw dist="81320" dir="7719588" algn="ctr" rotWithShape="0">
              <a:schemeClr val="accent1">
                <a:alpha val="50000"/>
              </a:schemeClr>
            </a:outerShdw>
          </a:effectLst>
        </p:spPr>
        <p:txBody>
          <a:bodyPr/>
          <a:lstStyle/>
          <a:p>
            <a:r>
              <a:rPr lang="en-US" altLang="ja-JP" dirty="0"/>
              <a:t> Charge Fluctuation @ </a:t>
            </a:r>
            <a:r>
              <a:rPr lang="en-US" altLang="ja-JP" dirty="0" smtClean="0"/>
              <a:t>LHC  </a:t>
            </a:r>
            <a:endParaRPr kumimoji="1" lang="ja-JP" altLang="en-US" dirty="0">
              <a:solidFill>
                <a:schemeClr val="tx1"/>
              </a:solidFill>
            </a:endParaRPr>
          </a:p>
        </p:txBody>
      </p:sp>
      <p:sp>
        <p:nvSpPr>
          <p:cNvPr id="5" name="テキスト ボックス 4"/>
          <p:cNvSpPr txBox="1"/>
          <p:nvPr/>
        </p:nvSpPr>
        <p:spPr>
          <a:xfrm>
            <a:off x="4932040" y="836712"/>
            <a:ext cx="3687420" cy="400110"/>
          </a:xfrm>
          <a:prstGeom prst="rect">
            <a:avLst/>
          </a:prstGeom>
          <a:noFill/>
        </p:spPr>
        <p:txBody>
          <a:bodyPr wrap="none" rtlCol="0">
            <a:spAutoFit/>
          </a:bodyPr>
          <a:lstStyle/>
          <a:p>
            <a:pPr algn="r"/>
            <a:r>
              <a:rPr kumimoji="1" lang="en-US" altLang="ja-JP" sz="2000" dirty="0" smtClean="0">
                <a:solidFill>
                  <a:srgbClr val="0070C0"/>
                </a:solidFill>
              </a:rPr>
              <a:t>ALICE, PRL110,152301(2013)</a:t>
            </a:r>
          </a:p>
        </p:txBody>
      </p:sp>
      <p:sp>
        <p:nvSpPr>
          <p:cNvPr id="7" name="テキスト ボックス 6"/>
          <p:cNvSpPr txBox="1"/>
          <p:nvPr/>
        </p:nvSpPr>
        <p:spPr>
          <a:xfrm>
            <a:off x="5364088" y="1412776"/>
            <a:ext cx="1965603" cy="523220"/>
          </a:xfrm>
          <a:prstGeom prst="rect">
            <a:avLst/>
          </a:prstGeom>
          <a:noFill/>
        </p:spPr>
        <p:txBody>
          <a:bodyPr wrap="none" rtlCol="0">
            <a:spAutoFit/>
          </a:bodyPr>
          <a:lstStyle/>
          <a:p>
            <a:r>
              <a:rPr kumimoji="1" lang="en-US" altLang="ja-JP" sz="2800" dirty="0" smtClean="0">
                <a:solidFill>
                  <a:schemeClr val="accent4">
                    <a:lumMod val="50000"/>
                  </a:schemeClr>
                </a:solidFill>
              </a:rPr>
              <a:t>D-measure</a:t>
            </a:r>
            <a:endParaRPr kumimoji="1" lang="ja-JP" altLang="en-US" sz="2800" dirty="0">
              <a:solidFill>
                <a:schemeClr val="accent4">
                  <a:lumMod val="50000"/>
                </a:schemeClr>
              </a:solidFill>
            </a:endParaRPr>
          </a:p>
        </p:txBody>
      </p:sp>
      <p:sp>
        <p:nvSpPr>
          <p:cNvPr id="8" name="テキスト ボックス 7"/>
          <p:cNvSpPr txBox="1"/>
          <p:nvPr/>
        </p:nvSpPr>
        <p:spPr>
          <a:xfrm>
            <a:off x="5752637" y="2886035"/>
            <a:ext cx="2810385" cy="830997"/>
          </a:xfrm>
          <a:prstGeom prst="rect">
            <a:avLst/>
          </a:prstGeom>
          <a:noFill/>
        </p:spPr>
        <p:txBody>
          <a:bodyPr wrap="none" rtlCol="0">
            <a:spAutoFit/>
          </a:bodyPr>
          <a:lstStyle/>
          <a:p>
            <a:pPr marL="285750" indent="-285750">
              <a:buFont typeface="Arial" pitchFamily="34" charset="0"/>
              <a:buChar char="•"/>
            </a:pPr>
            <a:r>
              <a:rPr kumimoji="1" lang="en-US" altLang="ja-JP" sz="2400" i="1" dirty="0" smtClean="0">
                <a:solidFill>
                  <a:schemeClr val="accent4">
                    <a:lumMod val="50000"/>
                  </a:schemeClr>
                </a:solidFill>
              </a:rPr>
              <a:t>D</a:t>
            </a:r>
            <a:r>
              <a:rPr kumimoji="1" lang="en-US" altLang="ja-JP" sz="2400" dirty="0" smtClean="0">
                <a:solidFill>
                  <a:schemeClr val="accent4">
                    <a:lumMod val="50000"/>
                  </a:schemeClr>
                </a:solidFill>
              </a:rPr>
              <a:t> ~ 3-4 </a:t>
            </a:r>
            <a:r>
              <a:rPr kumimoji="1" lang="en-US" altLang="ja-JP" sz="2400" dirty="0" err="1" smtClean="0">
                <a:solidFill>
                  <a:schemeClr val="accent4">
                    <a:lumMod val="50000"/>
                  </a:schemeClr>
                </a:solidFill>
              </a:rPr>
              <a:t>Hadronic</a:t>
            </a:r>
            <a:endParaRPr kumimoji="1" lang="en-US" altLang="ja-JP" sz="2400" dirty="0" smtClean="0">
              <a:solidFill>
                <a:schemeClr val="accent4">
                  <a:lumMod val="50000"/>
                </a:schemeClr>
              </a:solidFill>
            </a:endParaRPr>
          </a:p>
          <a:p>
            <a:pPr marL="285750" indent="-285750">
              <a:buFont typeface="Arial" pitchFamily="34" charset="0"/>
              <a:buChar char="•"/>
            </a:pPr>
            <a:r>
              <a:rPr lang="en-US" altLang="ja-JP" sz="2400" i="1" dirty="0" smtClean="0">
                <a:solidFill>
                  <a:schemeClr val="accent4">
                    <a:lumMod val="50000"/>
                  </a:schemeClr>
                </a:solidFill>
              </a:rPr>
              <a:t>D</a:t>
            </a:r>
            <a:r>
              <a:rPr lang="en-US" altLang="ja-JP" sz="2400" dirty="0" smtClean="0">
                <a:solidFill>
                  <a:schemeClr val="accent4">
                    <a:lumMod val="50000"/>
                  </a:schemeClr>
                </a:solidFill>
              </a:rPr>
              <a:t> ~ 1    Quark</a:t>
            </a:r>
            <a:endParaRPr kumimoji="1" lang="ja-JP" altLang="en-US" sz="2400" dirty="0">
              <a:solidFill>
                <a:schemeClr val="accent4">
                  <a:lumMod val="50000"/>
                </a:schemeClr>
              </a:solidFill>
            </a:endParaRPr>
          </a:p>
        </p:txBody>
      </p:sp>
      <p:sp>
        <p:nvSpPr>
          <p:cNvPr id="22" name="上矢印 21"/>
          <p:cNvSpPr/>
          <p:nvPr/>
        </p:nvSpPr>
        <p:spPr>
          <a:xfrm rot="19533872">
            <a:off x="4543743" y="2947297"/>
            <a:ext cx="404043" cy="1488243"/>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02391" y="6135687"/>
            <a:ext cx="6569427" cy="461665"/>
          </a:xfrm>
          <a:prstGeom prst="rect">
            <a:avLst/>
          </a:prstGeom>
          <a:noFill/>
        </p:spPr>
        <p:txBody>
          <a:bodyPr wrap="none" rtlCol="0">
            <a:spAutoFit/>
          </a:bodyPr>
          <a:lstStyle/>
          <a:p>
            <a:r>
              <a:rPr lang="en-US" altLang="ja-JP" sz="2400" dirty="0" smtClean="0">
                <a:solidFill>
                  <a:schemeClr val="tx2"/>
                </a:solidFill>
              </a:rPr>
              <a:t>is </a:t>
            </a:r>
            <a:r>
              <a:rPr kumimoji="1" lang="en-US" altLang="ja-JP" sz="2400" dirty="0" smtClean="0">
                <a:solidFill>
                  <a:schemeClr val="tx2"/>
                </a:solidFill>
              </a:rPr>
              <a:t>not equilibrated </a:t>
            </a:r>
            <a:r>
              <a:rPr lang="en-US" altLang="ja-JP" sz="2400" dirty="0" smtClean="0">
                <a:solidFill>
                  <a:schemeClr val="tx2"/>
                </a:solidFill>
              </a:rPr>
              <a:t>at freeze-out </a:t>
            </a:r>
            <a:r>
              <a:rPr kumimoji="1" lang="en-US" altLang="ja-JP" sz="2400" dirty="0" smtClean="0">
                <a:solidFill>
                  <a:schemeClr val="tx2"/>
                </a:solidFill>
              </a:rPr>
              <a:t>at LHC energy!</a:t>
            </a:r>
            <a:endParaRPr kumimoji="1" lang="ja-JP" altLang="en-US" sz="2400" dirty="0">
              <a:solidFill>
                <a:schemeClr val="tx2"/>
              </a:solidFill>
            </a:endParaRPr>
          </a:p>
        </p:txBody>
      </p:sp>
      <p:pic>
        <p:nvPicPr>
          <p:cNvPr id="13" name="TexTeXPicture" descr="&lt;?xml version=&quot;1.0&quot; encoding=&quot;utf-16&quot;?&gt;&#10;&lt;TeXTeX&gt;&#10;  &lt;preamble&gt;\documentclass{jarticle}&#10;\usepackage{amsmath}&#10;\pagestyle{empty}&lt;/preamble&gt;&#10;  &lt;body&gt;\begin{align*} &#10;D = &#10;4\frac{ \langle \delta N_Q^2 \rangle }{ \langle N_Q^+ + N_Q^- \rangle }&#10;\end{align*}&lt;/body&gt;&#10;  &lt;fcolor&gt;FF000000&lt;/fcolor&gt;&#10;  &lt;bcolor&gt;FFFFFFFF&lt;/bcolor&gt;&#10;  &lt;transparent&gt;True&lt;/transparent&gt;&#10;  &lt;resolution&gt;1800&lt;/resolution&gt;&#10;  &lt;imageh&gt;700&lt;/imageh&gt;&#10;  &lt;imagew&gt;1977&lt;/imagew&gt;&#10;  &lt;scale&gt;50&lt;/scale&gt;&#10;  &lt;cursor&gt;9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820" y="1939560"/>
            <a:ext cx="2376264" cy="841368"/>
          </a:xfrm>
          <a:prstGeom prst="rect">
            <a:avLst/>
          </a:prstGeom>
        </p:spPr>
      </p:pic>
      <p:sp>
        <p:nvSpPr>
          <p:cNvPr id="3" name="左中かっこ 2"/>
          <p:cNvSpPr/>
          <p:nvPr/>
        </p:nvSpPr>
        <p:spPr>
          <a:xfrm>
            <a:off x="5538686" y="2958043"/>
            <a:ext cx="213951" cy="6869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 name="TexTeXPicture" descr="&lt;?xml version=&quot;1.0&quot; encoding=&quot;utf-16&quot;?&gt;&#10;&lt;TeXTeX&gt;&#10;  &lt;preamble&gt;\documentclass{jarticle}&#10;\usepackage{amsmath}&#10;\pagestyle{empty}&lt;/preamble&gt;&#10;  &lt;body&gt;\begin{align*} &#10;\langle \delta N_Q^2 \rangle&#10;\end{align*}&lt;/body&gt;&#10;  &lt;fcolor&gt;FF000000&lt;/fcolor&gt;&#10;  &lt;bcolor&gt;FFFFFFFF&lt;/bcolor&gt;&#10;  &lt;transparent&gt;True&lt;/transparent&gt;&#10;  &lt;resolution&gt;1800&lt;/resolution&gt;&#10;  &lt;imageh&gt;315&lt;/imageh&gt;&#10;  &lt;imagew&gt;627&lt;/imagew&gt;&#10;  &lt;scale&gt;50&lt;/scale&gt;&#10;  &lt;cursor&gt;4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180684"/>
            <a:ext cx="730791" cy="367144"/>
          </a:xfrm>
          <a:prstGeom prst="rect">
            <a:avLst/>
          </a:prstGeom>
        </p:spPr>
      </p:pic>
      <p:grpSp>
        <p:nvGrpSpPr>
          <p:cNvPr id="4" name="グループ化 3"/>
          <p:cNvGrpSpPr/>
          <p:nvPr/>
        </p:nvGrpSpPr>
        <p:grpSpPr>
          <a:xfrm rot="21350318">
            <a:off x="4404917" y="4026144"/>
            <a:ext cx="4438623" cy="1510108"/>
            <a:chOff x="4874669" y="4149080"/>
            <a:chExt cx="4438623" cy="1510108"/>
          </a:xfrm>
        </p:grpSpPr>
        <p:sp>
          <p:nvSpPr>
            <p:cNvPr id="16" name="角丸四角形 15"/>
            <p:cNvSpPr/>
            <p:nvPr/>
          </p:nvSpPr>
          <p:spPr>
            <a:xfrm>
              <a:off x="4874669" y="4149080"/>
              <a:ext cx="4438623" cy="15101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4958946" y="4221087"/>
              <a:ext cx="4221027" cy="1384995"/>
            </a:xfrm>
            <a:prstGeom prst="rect">
              <a:avLst/>
            </a:prstGeom>
            <a:noFill/>
          </p:spPr>
          <p:txBody>
            <a:bodyPr wrap="none" rtlCol="0">
              <a:spAutoFit/>
            </a:bodyPr>
            <a:lstStyle/>
            <a:p>
              <a:pPr algn="ctr"/>
              <a:r>
                <a:rPr lang="en-US" altLang="ja-JP" sz="2800" b="1" dirty="0" smtClean="0">
                  <a:solidFill>
                    <a:schemeClr val="accent2">
                      <a:lumMod val="50000"/>
                    </a:schemeClr>
                  </a:solidFill>
                </a:rPr>
                <a:t>significant suppression</a:t>
              </a:r>
            </a:p>
            <a:p>
              <a:pPr algn="ctr"/>
              <a:r>
                <a:rPr kumimoji="1" lang="en-US" altLang="ja-JP" sz="2800" b="1" dirty="0" smtClean="0">
                  <a:solidFill>
                    <a:schemeClr val="accent2">
                      <a:lumMod val="50000"/>
                    </a:schemeClr>
                  </a:solidFill>
                </a:rPr>
                <a:t>from </a:t>
              </a:r>
              <a:r>
                <a:rPr kumimoji="1" lang="en-US" altLang="ja-JP" sz="2800" b="1" dirty="0" err="1" smtClean="0">
                  <a:solidFill>
                    <a:schemeClr val="accent2">
                      <a:lumMod val="50000"/>
                    </a:schemeClr>
                  </a:solidFill>
                </a:rPr>
                <a:t>hadronic</a:t>
              </a:r>
              <a:r>
                <a:rPr kumimoji="1" lang="en-US" altLang="ja-JP" sz="2800" b="1" dirty="0" smtClean="0">
                  <a:solidFill>
                    <a:schemeClr val="accent2">
                      <a:lumMod val="50000"/>
                    </a:schemeClr>
                  </a:solidFill>
                </a:rPr>
                <a:t> value</a:t>
              </a:r>
            </a:p>
            <a:p>
              <a:pPr algn="ctr"/>
              <a:r>
                <a:rPr lang="en-US" altLang="ja-JP" sz="2800" b="1" dirty="0" smtClean="0">
                  <a:solidFill>
                    <a:schemeClr val="accent2">
                      <a:lumMod val="50000"/>
                    </a:schemeClr>
                  </a:solidFill>
                </a:rPr>
                <a:t>at LHC energy!</a:t>
              </a:r>
              <a:endParaRPr kumimoji="1" lang="ja-JP" altLang="en-US" sz="2800" b="1" dirty="0">
                <a:solidFill>
                  <a:schemeClr val="accent2">
                    <a:lumMod val="50000"/>
                  </a:schemeClr>
                </a:solidFill>
              </a:endParaRPr>
            </a:p>
          </p:txBody>
        </p:sp>
      </p:grpSp>
    </p:spTree>
    <p:extLst>
      <p:ext uri="{BB962C8B-B14F-4D97-AF65-F5344CB8AC3E}">
        <p14:creationId xmlns:p14="http://schemas.microsoft.com/office/powerpoint/2010/main" val="2451414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415289" y="5703639"/>
            <a:ext cx="229261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t>rapidity window</a:t>
            </a:r>
            <a:endParaRPr kumimoji="1" lang="ja-JP" altLang="en-US" sz="2400" dirty="0"/>
          </a:p>
        </p:txBody>
      </p:sp>
      <p:sp>
        <p:nvSpPr>
          <p:cNvPr id="20" name="下矢印 19"/>
          <p:cNvSpPr/>
          <p:nvPr/>
        </p:nvSpPr>
        <p:spPr>
          <a:xfrm flipV="1">
            <a:off x="2411760" y="5280481"/>
            <a:ext cx="386494" cy="42315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1595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15616" y="5661248"/>
            <a:ext cx="6048672"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398961" cy="584775"/>
          </a:xfrm>
        </p:spPr>
        <p:txBody>
          <a:bodyPr/>
          <a:lstStyle/>
          <a:p>
            <a:r>
              <a:rPr kumimoji="1" lang="en-US" altLang="ja-JP" dirty="0" smtClean="0"/>
              <a:t> Time Evolution of CC  </a:t>
            </a:r>
            <a:endParaRPr kumimoji="1" lang="ja-JP" altLang="en-US" dirty="0"/>
          </a:p>
        </p:txBody>
      </p:sp>
      <p:sp>
        <p:nvSpPr>
          <p:cNvPr id="16" name="二等辺三角形 15"/>
          <p:cNvSpPr/>
          <p:nvPr/>
        </p:nvSpPr>
        <p:spPr>
          <a:xfrm flipV="1">
            <a:off x="1907634" y="134304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611560" y="307123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181994" y="112702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1808808" y="148706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846486" y="147051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フリーフォーム 20"/>
          <p:cNvSpPr/>
          <p:nvPr/>
        </p:nvSpPr>
        <p:spPr>
          <a:xfrm>
            <a:off x="958876" y="146213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253965" y="90872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23" name="テキスト ボックス 22"/>
          <p:cNvSpPr txBox="1"/>
          <p:nvPr/>
        </p:nvSpPr>
        <p:spPr>
          <a:xfrm>
            <a:off x="3660487" y="306210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24" name="フリーフォーム 23"/>
          <p:cNvSpPr/>
          <p:nvPr/>
        </p:nvSpPr>
        <p:spPr>
          <a:xfrm>
            <a:off x="944712" y="134304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 Box 66"/>
          <p:cNvSpPr txBox="1">
            <a:spLocks noChangeArrowheads="1"/>
          </p:cNvSpPr>
          <p:nvPr/>
        </p:nvSpPr>
        <p:spPr bwMode="auto">
          <a:xfrm>
            <a:off x="1910809" y="1271039"/>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err="1" smtClean="0">
                <a:solidFill>
                  <a:srgbClr val="000000"/>
                </a:solidFill>
                <a:latin typeface="Symbol" pitchFamily="18" charset="2"/>
              </a:rPr>
              <a:t>D</a:t>
            </a:r>
            <a:r>
              <a:rPr lang="en-US" altLang="ja-JP" sz="2400" i="1" dirty="0" err="1" smtClean="0">
                <a:solidFill>
                  <a:srgbClr val="000000"/>
                </a:solidFill>
                <a:latin typeface="Times New Roman" pitchFamily="18" charset="0"/>
              </a:rPr>
              <a:t>y</a:t>
            </a:r>
            <a:endParaRPr lang="en-US" altLang="ja-JP" sz="2400" i="1" dirty="0" smtClean="0">
              <a:solidFill>
                <a:srgbClr val="000000"/>
              </a:solidFill>
              <a:latin typeface="Times New Roman" pitchFamily="18" charset="0"/>
            </a:endParaRPr>
          </a:p>
        </p:txBody>
      </p:sp>
      <p:cxnSp>
        <p:nvCxnSpPr>
          <p:cNvPr id="26" name="直線矢印コネクタ 25"/>
          <p:cNvCxnSpPr/>
          <p:nvPr/>
        </p:nvCxnSpPr>
        <p:spPr>
          <a:xfrm flipH="1" flipV="1">
            <a:off x="1478761" y="176304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1808808" y="188820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766783" y="172839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2467984" y="191038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815603" y="4293096"/>
            <a:ext cx="6708725" cy="2000548"/>
          </a:xfrm>
          <a:prstGeom prst="rect">
            <a:avLst/>
          </a:prstGeom>
          <a:noFill/>
        </p:spPr>
        <p:txBody>
          <a:bodyPr wrap="square" rtlCol="0">
            <a:spAutoFit/>
          </a:bodyPr>
          <a:lstStyle/>
          <a:p>
            <a:pPr algn="ctr">
              <a:buClr>
                <a:srgbClr val="0070C0"/>
              </a:buClr>
            </a:pPr>
            <a:r>
              <a:rPr lang="en-US" altLang="ja-JP" sz="2400" dirty="0" smtClean="0"/>
              <a:t>V</a:t>
            </a:r>
            <a:r>
              <a:rPr kumimoji="1" lang="en-US" altLang="ja-JP" sz="2400" dirty="0" smtClean="0"/>
              <a:t>ariation of a conserved charge in </a:t>
            </a:r>
            <a:r>
              <a:rPr kumimoji="1" lang="en-US" altLang="ja-JP" sz="2400" dirty="0" err="1" smtClean="0">
                <a:latin typeface="Symbol" pitchFamily="18" charset="2"/>
              </a:rPr>
              <a:t>D</a:t>
            </a:r>
            <a:r>
              <a:rPr kumimoji="1" lang="en-US" altLang="ja-JP" sz="2400" dirty="0" err="1" smtClean="0"/>
              <a:t>y</a:t>
            </a:r>
            <a:r>
              <a:rPr kumimoji="1" lang="en-US" altLang="ja-JP" sz="2400" dirty="0" smtClean="0"/>
              <a:t> is achieved only through diffusion.</a:t>
            </a:r>
          </a:p>
          <a:p>
            <a:pPr marL="342900" indent="-342900" algn="ctr">
              <a:buClr>
                <a:srgbClr val="0070C0"/>
              </a:buClr>
              <a:buFont typeface="Wingdings" pitchFamily="2" charset="2"/>
              <a:buChar char="p"/>
            </a:pPr>
            <a:endParaRPr lang="en-US" altLang="ja-JP" sz="2400" dirty="0" smtClean="0"/>
          </a:p>
          <a:p>
            <a:pPr marL="342900" indent="-342900" algn="ctr">
              <a:buClr>
                <a:srgbClr val="0070C0"/>
              </a:buClr>
              <a:buFont typeface="Wingdings" pitchFamily="2" charset="2"/>
              <a:buChar char="p"/>
            </a:pPr>
            <a:endParaRPr lang="en-US" altLang="ja-JP" sz="2400" dirty="0"/>
          </a:p>
          <a:p>
            <a:pPr algn="ctr">
              <a:buClr>
                <a:srgbClr val="0070C0"/>
              </a:buClr>
            </a:pPr>
            <a:r>
              <a:rPr kumimoji="1" lang="en-US" altLang="ja-JP" sz="2800" dirty="0" smtClean="0"/>
              <a:t>The larger </a:t>
            </a:r>
            <a:r>
              <a:rPr kumimoji="1" lang="en-US" altLang="ja-JP" sz="2800" dirty="0" err="1" smtClean="0">
                <a:latin typeface="Symbol" pitchFamily="18" charset="2"/>
              </a:rPr>
              <a:t>D</a:t>
            </a:r>
            <a:r>
              <a:rPr kumimoji="1" lang="en-US" altLang="ja-JP" sz="2800" dirty="0" err="1" smtClean="0"/>
              <a:t>y</a:t>
            </a:r>
            <a:r>
              <a:rPr lang="en-US" altLang="ja-JP" sz="2800" dirty="0" smtClean="0"/>
              <a:t>, the slower diffusion</a:t>
            </a:r>
            <a:endParaRPr kumimoji="1" lang="ja-JP" altLang="en-US" sz="2800" dirty="0"/>
          </a:p>
        </p:txBody>
      </p:sp>
      <p:sp>
        <p:nvSpPr>
          <p:cNvPr id="31" name="Rectangle 47"/>
          <p:cNvSpPr>
            <a:spLocks noChangeArrowheads="1"/>
          </p:cNvSpPr>
          <p:nvPr/>
        </p:nvSpPr>
        <p:spPr bwMode="auto">
          <a:xfrm>
            <a:off x="4836351" y="1270567"/>
            <a:ext cx="2762522" cy="1800473"/>
          </a:xfrm>
          <a:prstGeom prst="rect">
            <a:avLst/>
          </a:prstGeom>
          <a:gradFill rotWithShape="1">
            <a:gsLst>
              <a:gs pos="0">
                <a:srgbClr val="FF9900"/>
              </a:gs>
              <a:gs pos="50000">
                <a:srgbClr val="FF3300"/>
              </a:gs>
              <a:gs pos="100000">
                <a:srgbClr val="FF9900"/>
              </a:gs>
            </a:gsLst>
            <a:lin ang="0" scaled="1"/>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5" name="Oval 48"/>
          <p:cNvSpPr>
            <a:spLocks noChangeArrowheads="1"/>
          </p:cNvSpPr>
          <p:nvPr/>
        </p:nvSpPr>
        <p:spPr bwMode="auto">
          <a:xfrm>
            <a:off x="4645851" y="1270567"/>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6" name="Oval 49"/>
          <p:cNvSpPr>
            <a:spLocks noChangeArrowheads="1"/>
          </p:cNvSpPr>
          <p:nvPr/>
        </p:nvSpPr>
        <p:spPr bwMode="auto">
          <a:xfrm>
            <a:off x="7454857" y="1270567"/>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7" name="AutoShape 50"/>
          <p:cNvSpPr>
            <a:spLocks noChangeArrowheads="1"/>
          </p:cNvSpPr>
          <p:nvPr/>
        </p:nvSpPr>
        <p:spPr bwMode="auto">
          <a:xfrm>
            <a:off x="4358513" y="1846631"/>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8" name="AutoShape 51"/>
          <p:cNvSpPr>
            <a:spLocks noChangeArrowheads="1"/>
          </p:cNvSpPr>
          <p:nvPr/>
        </p:nvSpPr>
        <p:spPr bwMode="auto">
          <a:xfrm flipH="1">
            <a:off x="7667004" y="1847003"/>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9" name="Line 52"/>
          <p:cNvSpPr>
            <a:spLocks noChangeShapeType="1"/>
          </p:cNvSpPr>
          <p:nvPr/>
        </p:nvSpPr>
        <p:spPr bwMode="auto">
          <a:xfrm>
            <a:off x="5510641" y="1198559"/>
            <a:ext cx="0" cy="24487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40" name="Line 53"/>
          <p:cNvSpPr>
            <a:spLocks noChangeShapeType="1"/>
          </p:cNvSpPr>
          <p:nvPr/>
        </p:nvSpPr>
        <p:spPr bwMode="auto">
          <a:xfrm>
            <a:off x="6948916" y="1198559"/>
            <a:ext cx="0" cy="24487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41" name="Line 54"/>
          <p:cNvSpPr>
            <a:spLocks noChangeShapeType="1"/>
          </p:cNvSpPr>
          <p:nvPr/>
        </p:nvSpPr>
        <p:spPr bwMode="auto">
          <a:xfrm>
            <a:off x="5510641" y="3502840"/>
            <a:ext cx="14382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42" name="Text Box 55"/>
          <p:cNvSpPr txBox="1">
            <a:spLocks noChangeArrowheads="1"/>
          </p:cNvSpPr>
          <p:nvPr/>
        </p:nvSpPr>
        <p:spPr bwMode="auto">
          <a:xfrm>
            <a:off x="5985304" y="1918639"/>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Times New Roman" pitchFamily="18" charset="0"/>
              </a:rPr>
              <a:t>N</a:t>
            </a:r>
            <a:r>
              <a:rPr lang="en-US" altLang="ja-JP" sz="2400" i="1" baseline="-25000" dirty="0" smtClean="0">
                <a:solidFill>
                  <a:srgbClr val="000000"/>
                </a:solidFill>
                <a:latin typeface="Times New Roman" pitchFamily="18" charset="0"/>
              </a:rPr>
              <a:t>Q</a:t>
            </a:r>
          </a:p>
        </p:txBody>
      </p:sp>
      <p:sp>
        <p:nvSpPr>
          <p:cNvPr id="43" name="Text Box 66"/>
          <p:cNvSpPr txBox="1">
            <a:spLocks noChangeArrowheads="1"/>
          </p:cNvSpPr>
          <p:nvPr/>
        </p:nvSpPr>
        <p:spPr bwMode="auto">
          <a:xfrm>
            <a:off x="5893229" y="307104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err="1" smtClean="0">
                <a:solidFill>
                  <a:srgbClr val="000000"/>
                </a:solidFill>
                <a:latin typeface="Symbol" pitchFamily="18" charset="2"/>
              </a:rPr>
              <a:t>D</a:t>
            </a:r>
            <a:r>
              <a:rPr lang="en-US" altLang="ja-JP" sz="2400" i="1" dirty="0" err="1" smtClean="0">
                <a:solidFill>
                  <a:srgbClr val="000000"/>
                </a:solidFill>
                <a:latin typeface="Times New Roman" pitchFamily="18" charset="0"/>
              </a:rPr>
              <a:t>y</a:t>
            </a:r>
            <a:endParaRPr lang="en-US" altLang="ja-JP" sz="2400" i="1" dirty="0" smtClean="0">
              <a:solidFill>
                <a:srgbClr val="000000"/>
              </a:solidFill>
              <a:latin typeface="Times New Roman" pitchFamily="18" charset="0"/>
            </a:endParaRPr>
          </a:p>
        </p:txBody>
      </p:sp>
      <p:sp>
        <p:nvSpPr>
          <p:cNvPr id="4" name="下矢印 3"/>
          <p:cNvSpPr/>
          <p:nvPr/>
        </p:nvSpPr>
        <p:spPr>
          <a:xfrm>
            <a:off x="3430336" y="5157192"/>
            <a:ext cx="1361565"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219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Dissipation of a Conserved Charge  </a:t>
            </a:r>
            <a:endParaRPr kumimoji="1" lang="ja-JP" altLang="en-US" dirty="0"/>
          </a:p>
        </p:txBody>
      </p:sp>
      <p:sp>
        <p:nvSpPr>
          <p:cNvPr id="3" name="正方形/長方形 2"/>
          <p:cNvSpPr/>
          <p:nvPr/>
        </p:nvSpPr>
        <p:spPr>
          <a:xfrm>
            <a:off x="251521" y="1628799"/>
            <a:ext cx="4873474"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円/楕円 5"/>
          <p:cNvSpPr/>
          <p:nvPr/>
        </p:nvSpPr>
        <p:spPr>
          <a:xfrm>
            <a:off x="3628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5884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7"/>
          <p:cNvSpPr/>
          <p:nvPr/>
        </p:nvSpPr>
        <p:spPr>
          <a:xfrm>
            <a:off x="8045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円/楕円 8"/>
          <p:cNvSpPr/>
          <p:nvPr/>
        </p:nvSpPr>
        <p:spPr>
          <a:xfrm>
            <a:off x="10205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2629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円/楕円 10"/>
          <p:cNvSpPr/>
          <p:nvPr/>
        </p:nvSpPr>
        <p:spPr>
          <a:xfrm>
            <a:off x="14885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円/楕円 11"/>
          <p:cNvSpPr/>
          <p:nvPr/>
        </p:nvSpPr>
        <p:spPr>
          <a:xfrm>
            <a:off x="17046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円/楕円 12"/>
          <p:cNvSpPr/>
          <p:nvPr/>
        </p:nvSpPr>
        <p:spPr>
          <a:xfrm>
            <a:off x="19206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円/楕円 13"/>
          <p:cNvSpPr/>
          <p:nvPr/>
        </p:nvSpPr>
        <p:spPr>
          <a:xfrm>
            <a:off x="21630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23886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26047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28207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円/楕円 17"/>
          <p:cNvSpPr/>
          <p:nvPr/>
        </p:nvSpPr>
        <p:spPr>
          <a:xfrm>
            <a:off x="30631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2887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35048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円/楕円 20"/>
          <p:cNvSpPr/>
          <p:nvPr/>
        </p:nvSpPr>
        <p:spPr>
          <a:xfrm>
            <a:off x="37208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632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円/楕円 22"/>
          <p:cNvSpPr/>
          <p:nvPr/>
        </p:nvSpPr>
        <p:spPr>
          <a:xfrm>
            <a:off x="41888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円/楕円 23"/>
          <p:cNvSpPr/>
          <p:nvPr/>
        </p:nvSpPr>
        <p:spPr>
          <a:xfrm>
            <a:off x="44049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円/楕円 24"/>
          <p:cNvSpPr/>
          <p:nvPr/>
        </p:nvSpPr>
        <p:spPr>
          <a:xfrm>
            <a:off x="46209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48633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7" name="TexTeXPicture" descr="&lt;?xml version=&quot;1.0&quot; encoding=&quot;utf-16&quot;?&gt;&#10;&lt;TeXTeX&gt;&#10;  &lt;preamble&gt;\documentclass{jarticle}&#10;\usepackage{amsmath}&#10;\pagestyle{empty}&lt;/preamble&gt;&#10;  &lt;body&gt;\begin{align*} &#10;t=0&#10;\end{align*}&lt;/body&gt;&#10;  &lt;fcolor&gt;FF000000&lt;/fcolor&gt;&#10;  &lt;bcolor&gt;FFFFFFFF&lt;/bcolor&gt;&#10;  &lt;transparent&gt;True&lt;/transparent&gt;&#10;  &lt;resolution&gt;1800&lt;/resolution&gt;&#10;  &lt;imageh&gt;172&lt;/imageh&gt;&#10;  &lt;imagew&gt;531&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50" y="1268760"/>
            <a:ext cx="781950" cy="253287"/>
          </a:xfrm>
          <a:prstGeom prst="rect">
            <a:avLst/>
          </a:prstGeom>
        </p:spPr>
      </p:pic>
      <p:pic>
        <p:nvPicPr>
          <p:cNvPr id="35" name="TexTeXPicture" descr="&lt;?xml version=&quot;1.0&quot; encoding=&quot;utf-16&quot;?&gt;&#10;&lt;TeXTeX&gt;&#10;  &lt;preamble&gt;\documentclass{jarticle}&#10;\usepackage{amsmath}&#10;\pagestyle{empty}&lt;/preamble&gt;&#10;  &lt;body&gt;\begin{align*} &#10;t\to\infty&#10;\end{align*}&lt;/body&gt;&#10;  &lt;fcolor&gt;FF000000&lt;/fcolor&gt;&#10;  &lt;bcolor&gt;FFFFFFFF&lt;/bcolor&gt;&#10;  &lt;transparent&gt;True&lt;/transparent&gt;&#10;  &lt;resolution&gt;1800&lt;/resolution&gt;&#10;  &lt;imageh&gt;159&lt;/imageh&gt;&#10;  &lt;imagew&gt;706&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0" y="3933056"/>
            <a:ext cx="1039655" cy="234143"/>
          </a:xfrm>
          <a:prstGeom prst="rect">
            <a:avLst/>
          </a:prstGeom>
        </p:spPr>
      </p:pic>
      <p:sp>
        <p:nvSpPr>
          <p:cNvPr id="36" name="円/楕円 35"/>
          <p:cNvSpPr/>
          <p:nvPr/>
        </p:nvSpPr>
        <p:spPr>
          <a:xfrm>
            <a:off x="3724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円/楕円 36"/>
          <p:cNvSpPr/>
          <p:nvPr/>
        </p:nvSpPr>
        <p:spPr>
          <a:xfrm>
            <a:off x="5981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円/楕円 37"/>
          <p:cNvSpPr/>
          <p:nvPr/>
        </p:nvSpPr>
        <p:spPr>
          <a:xfrm>
            <a:off x="8141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円/楕円 38"/>
          <p:cNvSpPr/>
          <p:nvPr/>
        </p:nvSpPr>
        <p:spPr>
          <a:xfrm>
            <a:off x="10301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円/楕円 39"/>
          <p:cNvSpPr/>
          <p:nvPr/>
        </p:nvSpPr>
        <p:spPr>
          <a:xfrm>
            <a:off x="12725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円/楕円 40"/>
          <p:cNvSpPr/>
          <p:nvPr/>
        </p:nvSpPr>
        <p:spPr>
          <a:xfrm>
            <a:off x="14982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円/楕円 41"/>
          <p:cNvSpPr/>
          <p:nvPr/>
        </p:nvSpPr>
        <p:spPr>
          <a:xfrm>
            <a:off x="17142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円/楕円 42"/>
          <p:cNvSpPr/>
          <p:nvPr/>
        </p:nvSpPr>
        <p:spPr>
          <a:xfrm>
            <a:off x="19302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円/楕円 43"/>
          <p:cNvSpPr/>
          <p:nvPr/>
        </p:nvSpPr>
        <p:spPr>
          <a:xfrm>
            <a:off x="21726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円/楕円 44"/>
          <p:cNvSpPr/>
          <p:nvPr/>
        </p:nvSpPr>
        <p:spPr>
          <a:xfrm>
            <a:off x="23983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26143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円/楕円 46"/>
          <p:cNvSpPr/>
          <p:nvPr/>
        </p:nvSpPr>
        <p:spPr>
          <a:xfrm>
            <a:off x="28303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円/楕円 47"/>
          <p:cNvSpPr/>
          <p:nvPr/>
        </p:nvSpPr>
        <p:spPr>
          <a:xfrm>
            <a:off x="30727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9" name="円/楕円 48"/>
          <p:cNvSpPr/>
          <p:nvPr/>
        </p:nvSpPr>
        <p:spPr>
          <a:xfrm>
            <a:off x="32984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35144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37304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2" name="円/楕円 51"/>
          <p:cNvSpPr/>
          <p:nvPr/>
        </p:nvSpPr>
        <p:spPr>
          <a:xfrm>
            <a:off x="39728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円/楕円 52"/>
          <p:cNvSpPr/>
          <p:nvPr/>
        </p:nvSpPr>
        <p:spPr>
          <a:xfrm>
            <a:off x="41985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4" name="円/楕円 53"/>
          <p:cNvSpPr/>
          <p:nvPr/>
        </p:nvSpPr>
        <p:spPr>
          <a:xfrm>
            <a:off x="44145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5" name="円/楕円 54"/>
          <p:cNvSpPr/>
          <p:nvPr/>
        </p:nvSpPr>
        <p:spPr>
          <a:xfrm>
            <a:off x="46305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6" name="円/楕円 55"/>
          <p:cNvSpPr/>
          <p:nvPr/>
        </p:nvSpPr>
        <p:spPr>
          <a:xfrm>
            <a:off x="48729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7" name="正方形/長方形 56"/>
          <p:cNvSpPr/>
          <p:nvPr/>
        </p:nvSpPr>
        <p:spPr>
          <a:xfrm>
            <a:off x="251520" y="4330359"/>
            <a:ext cx="4873475"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円/楕円 57"/>
          <p:cNvSpPr/>
          <p:nvPr/>
        </p:nvSpPr>
        <p:spPr>
          <a:xfrm>
            <a:off x="3628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9" name="円/楕円 58"/>
          <p:cNvSpPr/>
          <p:nvPr/>
        </p:nvSpPr>
        <p:spPr>
          <a:xfrm>
            <a:off x="1172926" y="50684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418100" y="45099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円/楕円 60"/>
          <p:cNvSpPr/>
          <p:nvPr/>
        </p:nvSpPr>
        <p:spPr>
          <a:xfrm>
            <a:off x="10205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2" name="円/楕円 61"/>
          <p:cNvSpPr/>
          <p:nvPr/>
        </p:nvSpPr>
        <p:spPr>
          <a:xfrm>
            <a:off x="11396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3" name="円/楕円 62"/>
          <p:cNvSpPr/>
          <p:nvPr/>
        </p:nvSpPr>
        <p:spPr>
          <a:xfrm>
            <a:off x="14885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4" name="円/楕円 63"/>
          <p:cNvSpPr/>
          <p:nvPr/>
        </p:nvSpPr>
        <p:spPr>
          <a:xfrm>
            <a:off x="1704614"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19206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22985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7" name="円/楕円 66"/>
          <p:cNvSpPr/>
          <p:nvPr/>
        </p:nvSpPr>
        <p:spPr>
          <a:xfrm>
            <a:off x="2653772" y="468992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8" name="円/楕円 67"/>
          <p:cNvSpPr/>
          <p:nvPr/>
        </p:nvSpPr>
        <p:spPr>
          <a:xfrm>
            <a:off x="2653772" y="490989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9" name="円/楕円 68"/>
          <p:cNvSpPr/>
          <p:nvPr/>
        </p:nvSpPr>
        <p:spPr>
          <a:xfrm>
            <a:off x="2568710" y="438436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0" name="円/楕円 69"/>
          <p:cNvSpPr/>
          <p:nvPr/>
        </p:nvSpPr>
        <p:spPr>
          <a:xfrm>
            <a:off x="30631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1" name="円/楕円 70"/>
          <p:cNvSpPr/>
          <p:nvPr/>
        </p:nvSpPr>
        <p:spPr>
          <a:xfrm>
            <a:off x="32887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円/楕円 71"/>
          <p:cNvSpPr/>
          <p:nvPr/>
        </p:nvSpPr>
        <p:spPr>
          <a:xfrm>
            <a:off x="3630828" y="467796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円/楕円 72"/>
          <p:cNvSpPr/>
          <p:nvPr/>
        </p:nvSpPr>
        <p:spPr>
          <a:xfrm>
            <a:off x="3593466" y="439485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4" name="円/楕円 73"/>
          <p:cNvSpPr/>
          <p:nvPr/>
        </p:nvSpPr>
        <p:spPr>
          <a:xfrm>
            <a:off x="39632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円/楕円 74"/>
          <p:cNvSpPr/>
          <p:nvPr/>
        </p:nvSpPr>
        <p:spPr>
          <a:xfrm>
            <a:off x="41888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a:off x="754730" y="475440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円/楕円 76"/>
          <p:cNvSpPr/>
          <p:nvPr/>
        </p:nvSpPr>
        <p:spPr>
          <a:xfrm>
            <a:off x="4437960" y="44467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8" name="円/楕円 77"/>
          <p:cNvSpPr/>
          <p:nvPr/>
        </p:nvSpPr>
        <p:spPr>
          <a:xfrm>
            <a:off x="48633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円/楕円 78"/>
          <p:cNvSpPr/>
          <p:nvPr/>
        </p:nvSpPr>
        <p:spPr>
          <a:xfrm>
            <a:off x="418100" y="52294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0" name="円/楕円 79"/>
          <p:cNvSpPr/>
          <p:nvPr/>
        </p:nvSpPr>
        <p:spPr>
          <a:xfrm>
            <a:off x="904278"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円/楕円 80"/>
          <p:cNvSpPr/>
          <p:nvPr/>
        </p:nvSpPr>
        <p:spPr>
          <a:xfrm>
            <a:off x="724134" y="522541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2" name="円/楕円 81"/>
          <p:cNvSpPr/>
          <p:nvPr/>
        </p:nvSpPr>
        <p:spPr>
          <a:xfrm>
            <a:off x="2669560" y="536831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3" name="円/楕円 82"/>
          <p:cNvSpPr/>
          <p:nvPr/>
        </p:nvSpPr>
        <p:spPr>
          <a:xfrm>
            <a:off x="1319670"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4" name="円/楕円 83"/>
          <p:cNvSpPr/>
          <p:nvPr/>
        </p:nvSpPr>
        <p:spPr>
          <a:xfrm>
            <a:off x="14982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5" name="円/楕円 84"/>
          <p:cNvSpPr/>
          <p:nvPr/>
        </p:nvSpPr>
        <p:spPr>
          <a:xfrm>
            <a:off x="1714244"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6" name="円/楕円 85"/>
          <p:cNvSpPr/>
          <p:nvPr/>
        </p:nvSpPr>
        <p:spPr>
          <a:xfrm>
            <a:off x="1408210" y="468214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7" name="円/楕円 86"/>
          <p:cNvSpPr/>
          <p:nvPr/>
        </p:nvSpPr>
        <p:spPr>
          <a:xfrm>
            <a:off x="2308310" y="52055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8" name="円/楕円 87"/>
          <p:cNvSpPr/>
          <p:nvPr/>
        </p:nvSpPr>
        <p:spPr>
          <a:xfrm>
            <a:off x="23983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9" name="円/楕円 88"/>
          <p:cNvSpPr/>
          <p:nvPr/>
        </p:nvSpPr>
        <p:spPr>
          <a:xfrm>
            <a:off x="2020278" y="502961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0" name="円/楕円 89"/>
          <p:cNvSpPr/>
          <p:nvPr/>
        </p:nvSpPr>
        <p:spPr>
          <a:xfrm>
            <a:off x="2892746" y="439561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1" name="円/楕円 90"/>
          <p:cNvSpPr/>
          <p:nvPr/>
        </p:nvSpPr>
        <p:spPr>
          <a:xfrm>
            <a:off x="3198780"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円/楕円 91"/>
          <p:cNvSpPr/>
          <p:nvPr/>
        </p:nvSpPr>
        <p:spPr>
          <a:xfrm>
            <a:off x="3298420" y="487833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3" name="円/楕円 92"/>
          <p:cNvSpPr/>
          <p:nvPr/>
        </p:nvSpPr>
        <p:spPr>
          <a:xfrm>
            <a:off x="362738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円/楕円 93"/>
          <p:cNvSpPr/>
          <p:nvPr/>
        </p:nvSpPr>
        <p:spPr>
          <a:xfrm>
            <a:off x="4224522" y="484959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円/楕円 94"/>
          <p:cNvSpPr/>
          <p:nvPr/>
        </p:nvSpPr>
        <p:spPr>
          <a:xfrm>
            <a:off x="4239938"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円/楕円 95"/>
          <p:cNvSpPr/>
          <p:nvPr/>
        </p:nvSpPr>
        <p:spPr>
          <a:xfrm>
            <a:off x="4783302" y="440667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円/楕円 96"/>
          <p:cNvSpPr/>
          <p:nvPr/>
        </p:nvSpPr>
        <p:spPr>
          <a:xfrm>
            <a:off x="4616870" y="501744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円/楕円 97"/>
          <p:cNvSpPr/>
          <p:nvPr/>
        </p:nvSpPr>
        <p:spPr>
          <a:xfrm>
            <a:off x="3998414" y="506416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円/楕円 98"/>
          <p:cNvSpPr/>
          <p:nvPr/>
        </p:nvSpPr>
        <p:spPr>
          <a:xfrm>
            <a:off x="487296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1" name="直線コネクタ 100"/>
          <p:cNvCxnSpPr/>
          <p:nvPr/>
        </p:nvCxnSpPr>
        <p:spPr>
          <a:xfrm>
            <a:off x="1730988" y="1107371"/>
            <a:ext cx="9630" cy="503469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2" name="直線コネクタ 101"/>
          <p:cNvCxnSpPr/>
          <p:nvPr/>
        </p:nvCxnSpPr>
        <p:spPr>
          <a:xfrm>
            <a:off x="3243156" y="1124744"/>
            <a:ext cx="4815" cy="500581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4" name="直線矢印コネクタ 103"/>
          <p:cNvCxnSpPr/>
          <p:nvPr/>
        </p:nvCxnSpPr>
        <p:spPr>
          <a:xfrm>
            <a:off x="1740618" y="5842527"/>
            <a:ext cx="1458162"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pic>
        <p:nvPicPr>
          <p:cNvPr id="105"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39" y="5995527"/>
            <a:ext cx="490615" cy="270063"/>
          </a:xfrm>
          <a:prstGeom prst="rect">
            <a:avLst/>
          </a:prstGeom>
        </p:spPr>
      </p:pic>
      <p:sp>
        <p:nvSpPr>
          <p:cNvPr id="125" name="正方形/長方形 124"/>
          <p:cNvSpPr/>
          <p:nvPr/>
        </p:nvSpPr>
        <p:spPr>
          <a:xfrm>
            <a:off x="1740618" y="1628799"/>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40618" y="4335843"/>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TexTeXPicture" descr="&lt;?xml version=&quot;1.0&quot; encoding=&quot;utf-16&quot;?&gt;&#10;&lt;TeXTeX&gt;&#10;  &lt;preamble&gt;\documentclass{jarticle}&#10;\usepackage{amsmath}&#10;\pagestyle{empty}&lt;/preamble&gt;&#10;  &lt;body&gt;\begin{align*} &#10;N&#10;\end{align*}&lt;/body&gt;&#10;  &lt;fcolor&gt;FF000000&lt;/fcolor&gt;&#10;  &lt;bcolor&gt;FFFFFFFF&lt;/bcolor&gt;&#10;  &lt;transparent&gt;True&lt;/transparent&gt;&#10;  &lt;resolution&gt;1800&lt;/resolution&gt;&#10;  &lt;imageh&gt;170&lt;/imageh&gt;&#10;  &lt;imagew&gt;20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580" y="1329769"/>
            <a:ext cx="221192" cy="179917"/>
          </a:xfrm>
          <a:prstGeom prst="rect">
            <a:avLst/>
          </a:prstGeom>
        </p:spPr>
      </p:pic>
      <p:cxnSp>
        <p:nvCxnSpPr>
          <p:cNvPr id="100" name="直線矢印コネクタ 99"/>
          <p:cNvCxnSpPr/>
          <p:nvPr/>
        </p:nvCxnSpPr>
        <p:spPr>
          <a:xfrm>
            <a:off x="6458173" y="205977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 name="直線矢印コネクタ 102"/>
          <p:cNvCxnSpPr/>
          <p:nvPr/>
        </p:nvCxnSpPr>
        <p:spPr>
          <a:xfrm flipV="1">
            <a:off x="6818213" y="1375698"/>
            <a:ext cx="0" cy="900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6"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1124744"/>
            <a:ext cx="784225" cy="579967"/>
          </a:xfrm>
          <a:prstGeom prst="rect">
            <a:avLst/>
          </a:prstGeom>
        </p:spPr>
      </p:pic>
      <p:pic>
        <p:nvPicPr>
          <p:cNvPr id="107"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2180549"/>
            <a:ext cx="346075" cy="190500"/>
          </a:xfrm>
          <a:prstGeom prst="rect">
            <a:avLst/>
          </a:prstGeom>
        </p:spPr>
      </p:pic>
      <p:cxnSp>
        <p:nvCxnSpPr>
          <p:cNvPr id="108" name="直線コネクタ 107"/>
          <p:cNvCxnSpPr/>
          <p:nvPr/>
        </p:nvCxnSpPr>
        <p:spPr>
          <a:xfrm>
            <a:off x="6818213" y="2059774"/>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09" name="下矢印 108"/>
          <p:cNvSpPr/>
          <p:nvPr/>
        </p:nvSpPr>
        <p:spPr>
          <a:xfrm>
            <a:off x="5292080" y="2114854"/>
            <a:ext cx="576064" cy="30767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10"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9895" y="3369752"/>
            <a:ext cx="80433" cy="167217"/>
          </a:xfrm>
          <a:prstGeom prst="rect">
            <a:avLst/>
          </a:prstGeom>
        </p:spPr>
      </p:pic>
    </p:spTree>
    <p:extLst>
      <p:ext uri="{BB962C8B-B14F-4D97-AF65-F5344CB8AC3E}">
        <p14:creationId xmlns:p14="http://schemas.microsoft.com/office/powerpoint/2010/main" val="394188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Dissipation of a Conserved Charge  </a:t>
            </a:r>
            <a:endParaRPr kumimoji="1" lang="ja-JP" altLang="en-US" dirty="0"/>
          </a:p>
        </p:txBody>
      </p:sp>
      <p:sp>
        <p:nvSpPr>
          <p:cNvPr id="3" name="正方形/長方形 2"/>
          <p:cNvSpPr/>
          <p:nvPr/>
        </p:nvSpPr>
        <p:spPr>
          <a:xfrm>
            <a:off x="251521" y="1628799"/>
            <a:ext cx="4873474"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円/楕円 5"/>
          <p:cNvSpPr/>
          <p:nvPr/>
        </p:nvSpPr>
        <p:spPr>
          <a:xfrm>
            <a:off x="3628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5884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7"/>
          <p:cNvSpPr/>
          <p:nvPr/>
        </p:nvSpPr>
        <p:spPr>
          <a:xfrm>
            <a:off x="8045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円/楕円 8"/>
          <p:cNvSpPr/>
          <p:nvPr/>
        </p:nvSpPr>
        <p:spPr>
          <a:xfrm>
            <a:off x="10205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2629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円/楕円 10"/>
          <p:cNvSpPr/>
          <p:nvPr/>
        </p:nvSpPr>
        <p:spPr>
          <a:xfrm>
            <a:off x="14885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円/楕円 11"/>
          <p:cNvSpPr/>
          <p:nvPr/>
        </p:nvSpPr>
        <p:spPr>
          <a:xfrm>
            <a:off x="17046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円/楕円 12"/>
          <p:cNvSpPr/>
          <p:nvPr/>
        </p:nvSpPr>
        <p:spPr>
          <a:xfrm>
            <a:off x="19206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円/楕円 13"/>
          <p:cNvSpPr/>
          <p:nvPr/>
        </p:nvSpPr>
        <p:spPr>
          <a:xfrm>
            <a:off x="21630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23886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26047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28207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円/楕円 17"/>
          <p:cNvSpPr/>
          <p:nvPr/>
        </p:nvSpPr>
        <p:spPr>
          <a:xfrm>
            <a:off x="30631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2887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35048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円/楕円 20"/>
          <p:cNvSpPr/>
          <p:nvPr/>
        </p:nvSpPr>
        <p:spPr>
          <a:xfrm>
            <a:off x="37208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632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円/楕円 22"/>
          <p:cNvSpPr/>
          <p:nvPr/>
        </p:nvSpPr>
        <p:spPr>
          <a:xfrm>
            <a:off x="41888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円/楕円 23"/>
          <p:cNvSpPr/>
          <p:nvPr/>
        </p:nvSpPr>
        <p:spPr>
          <a:xfrm>
            <a:off x="44049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円/楕円 24"/>
          <p:cNvSpPr/>
          <p:nvPr/>
        </p:nvSpPr>
        <p:spPr>
          <a:xfrm>
            <a:off x="46209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48633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7" name="TexTeXPicture" descr="&lt;?xml version=&quot;1.0&quot; encoding=&quot;utf-16&quot;?&gt;&#10;&lt;TeXTeX&gt;&#10;  &lt;preamble&gt;\documentclass{jarticle}&#10;\usepackage{amsmath}&#10;\pagestyle{empty}&lt;/preamble&gt;&#10;  &lt;body&gt;\begin{align*} &#10;t=0&#10;\end{align*}&lt;/body&gt;&#10;  &lt;fcolor&gt;FF000000&lt;/fcolor&gt;&#10;  &lt;bcolor&gt;FFFFFFFF&lt;/bcolor&gt;&#10;  &lt;transparent&gt;True&lt;/transparent&gt;&#10;  &lt;resolution&gt;1800&lt;/resolution&gt;&#10;  &lt;imageh&gt;172&lt;/imageh&gt;&#10;  &lt;imagew&gt;531&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50" y="1268760"/>
            <a:ext cx="781950" cy="253287"/>
          </a:xfrm>
          <a:prstGeom prst="rect">
            <a:avLst/>
          </a:prstGeom>
        </p:spPr>
      </p:pic>
      <p:cxnSp>
        <p:nvCxnSpPr>
          <p:cNvPr id="29" name="直線矢印コネクタ 28"/>
          <p:cNvCxnSpPr/>
          <p:nvPr/>
        </p:nvCxnSpPr>
        <p:spPr>
          <a:xfrm>
            <a:off x="6458173" y="205977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直線矢印コネクタ 31"/>
          <p:cNvCxnSpPr/>
          <p:nvPr/>
        </p:nvCxnSpPr>
        <p:spPr>
          <a:xfrm flipV="1">
            <a:off x="6818213" y="1375698"/>
            <a:ext cx="0" cy="900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10;t\to\infty&#10;\end{align*}&lt;/body&gt;&#10;  &lt;fcolor&gt;FF000000&lt;/fcolor&gt;&#10;  &lt;bcolor&gt;FFFFFFFF&lt;/bcolor&gt;&#10;  &lt;transparent&gt;True&lt;/transparent&gt;&#10;  &lt;resolution&gt;1800&lt;/resolution&gt;&#10;  &lt;imageh&gt;159&lt;/imageh&gt;&#10;  &lt;imagew&gt;706&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0" y="3933056"/>
            <a:ext cx="1039655" cy="234143"/>
          </a:xfrm>
          <a:prstGeom prst="rect">
            <a:avLst/>
          </a:prstGeom>
        </p:spPr>
      </p:pic>
      <p:sp>
        <p:nvSpPr>
          <p:cNvPr id="36" name="円/楕円 35"/>
          <p:cNvSpPr/>
          <p:nvPr/>
        </p:nvSpPr>
        <p:spPr>
          <a:xfrm>
            <a:off x="3724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円/楕円 36"/>
          <p:cNvSpPr/>
          <p:nvPr/>
        </p:nvSpPr>
        <p:spPr>
          <a:xfrm>
            <a:off x="5981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円/楕円 37"/>
          <p:cNvSpPr/>
          <p:nvPr/>
        </p:nvSpPr>
        <p:spPr>
          <a:xfrm>
            <a:off x="8141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円/楕円 38"/>
          <p:cNvSpPr/>
          <p:nvPr/>
        </p:nvSpPr>
        <p:spPr>
          <a:xfrm>
            <a:off x="10301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円/楕円 39"/>
          <p:cNvSpPr/>
          <p:nvPr/>
        </p:nvSpPr>
        <p:spPr>
          <a:xfrm>
            <a:off x="12725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円/楕円 40"/>
          <p:cNvSpPr/>
          <p:nvPr/>
        </p:nvSpPr>
        <p:spPr>
          <a:xfrm>
            <a:off x="14982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円/楕円 41"/>
          <p:cNvSpPr/>
          <p:nvPr/>
        </p:nvSpPr>
        <p:spPr>
          <a:xfrm>
            <a:off x="17142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円/楕円 42"/>
          <p:cNvSpPr/>
          <p:nvPr/>
        </p:nvSpPr>
        <p:spPr>
          <a:xfrm>
            <a:off x="19302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円/楕円 43"/>
          <p:cNvSpPr/>
          <p:nvPr/>
        </p:nvSpPr>
        <p:spPr>
          <a:xfrm>
            <a:off x="21726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円/楕円 44"/>
          <p:cNvSpPr/>
          <p:nvPr/>
        </p:nvSpPr>
        <p:spPr>
          <a:xfrm>
            <a:off x="23983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26143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円/楕円 46"/>
          <p:cNvSpPr/>
          <p:nvPr/>
        </p:nvSpPr>
        <p:spPr>
          <a:xfrm>
            <a:off x="28303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円/楕円 47"/>
          <p:cNvSpPr/>
          <p:nvPr/>
        </p:nvSpPr>
        <p:spPr>
          <a:xfrm>
            <a:off x="30727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9" name="円/楕円 48"/>
          <p:cNvSpPr/>
          <p:nvPr/>
        </p:nvSpPr>
        <p:spPr>
          <a:xfrm>
            <a:off x="32984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35144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37304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2" name="円/楕円 51"/>
          <p:cNvSpPr/>
          <p:nvPr/>
        </p:nvSpPr>
        <p:spPr>
          <a:xfrm>
            <a:off x="39728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円/楕円 52"/>
          <p:cNvSpPr/>
          <p:nvPr/>
        </p:nvSpPr>
        <p:spPr>
          <a:xfrm>
            <a:off x="41985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4" name="円/楕円 53"/>
          <p:cNvSpPr/>
          <p:nvPr/>
        </p:nvSpPr>
        <p:spPr>
          <a:xfrm>
            <a:off x="44145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5" name="円/楕円 54"/>
          <p:cNvSpPr/>
          <p:nvPr/>
        </p:nvSpPr>
        <p:spPr>
          <a:xfrm>
            <a:off x="46305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6" name="円/楕円 55"/>
          <p:cNvSpPr/>
          <p:nvPr/>
        </p:nvSpPr>
        <p:spPr>
          <a:xfrm>
            <a:off x="48729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7" name="正方形/長方形 56"/>
          <p:cNvSpPr/>
          <p:nvPr/>
        </p:nvSpPr>
        <p:spPr>
          <a:xfrm>
            <a:off x="251520" y="4330359"/>
            <a:ext cx="4873475"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円/楕円 57"/>
          <p:cNvSpPr/>
          <p:nvPr/>
        </p:nvSpPr>
        <p:spPr>
          <a:xfrm>
            <a:off x="3628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9" name="円/楕円 58"/>
          <p:cNvSpPr/>
          <p:nvPr/>
        </p:nvSpPr>
        <p:spPr>
          <a:xfrm>
            <a:off x="1172926" y="50684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418100" y="45099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円/楕円 60"/>
          <p:cNvSpPr/>
          <p:nvPr/>
        </p:nvSpPr>
        <p:spPr>
          <a:xfrm>
            <a:off x="10205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2" name="円/楕円 61"/>
          <p:cNvSpPr/>
          <p:nvPr/>
        </p:nvSpPr>
        <p:spPr>
          <a:xfrm>
            <a:off x="11396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3" name="円/楕円 62"/>
          <p:cNvSpPr/>
          <p:nvPr/>
        </p:nvSpPr>
        <p:spPr>
          <a:xfrm>
            <a:off x="14885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4" name="円/楕円 63"/>
          <p:cNvSpPr/>
          <p:nvPr/>
        </p:nvSpPr>
        <p:spPr>
          <a:xfrm>
            <a:off x="1704614"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19206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22985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7" name="円/楕円 66"/>
          <p:cNvSpPr/>
          <p:nvPr/>
        </p:nvSpPr>
        <p:spPr>
          <a:xfrm>
            <a:off x="2653772" y="468992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8" name="円/楕円 67"/>
          <p:cNvSpPr/>
          <p:nvPr/>
        </p:nvSpPr>
        <p:spPr>
          <a:xfrm>
            <a:off x="2653772" y="490989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9" name="円/楕円 68"/>
          <p:cNvSpPr/>
          <p:nvPr/>
        </p:nvSpPr>
        <p:spPr>
          <a:xfrm>
            <a:off x="2568710" y="438436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0" name="円/楕円 69"/>
          <p:cNvSpPr/>
          <p:nvPr/>
        </p:nvSpPr>
        <p:spPr>
          <a:xfrm>
            <a:off x="30631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1" name="円/楕円 70"/>
          <p:cNvSpPr/>
          <p:nvPr/>
        </p:nvSpPr>
        <p:spPr>
          <a:xfrm>
            <a:off x="32887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円/楕円 71"/>
          <p:cNvSpPr/>
          <p:nvPr/>
        </p:nvSpPr>
        <p:spPr>
          <a:xfrm>
            <a:off x="3630828" y="467796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円/楕円 72"/>
          <p:cNvSpPr/>
          <p:nvPr/>
        </p:nvSpPr>
        <p:spPr>
          <a:xfrm>
            <a:off x="3593466" y="439485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4" name="円/楕円 73"/>
          <p:cNvSpPr/>
          <p:nvPr/>
        </p:nvSpPr>
        <p:spPr>
          <a:xfrm>
            <a:off x="39632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円/楕円 74"/>
          <p:cNvSpPr/>
          <p:nvPr/>
        </p:nvSpPr>
        <p:spPr>
          <a:xfrm>
            <a:off x="41888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a:off x="754730" y="475440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円/楕円 76"/>
          <p:cNvSpPr/>
          <p:nvPr/>
        </p:nvSpPr>
        <p:spPr>
          <a:xfrm>
            <a:off x="4437960" y="44467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8" name="円/楕円 77"/>
          <p:cNvSpPr/>
          <p:nvPr/>
        </p:nvSpPr>
        <p:spPr>
          <a:xfrm>
            <a:off x="48633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円/楕円 78"/>
          <p:cNvSpPr/>
          <p:nvPr/>
        </p:nvSpPr>
        <p:spPr>
          <a:xfrm>
            <a:off x="418100" y="52294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0" name="円/楕円 79"/>
          <p:cNvSpPr/>
          <p:nvPr/>
        </p:nvSpPr>
        <p:spPr>
          <a:xfrm>
            <a:off x="904278"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円/楕円 80"/>
          <p:cNvSpPr/>
          <p:nvPr/>
        </p:nvSpPr>
        <p:spPr>
          <a:xfrm>
            <a:off x="724134" y="522541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2" name="円/楕円 81"/>
          <p:cNvSpPr/>
          <p:nvPr/>
        </p:nvSpPr>
        <p:spPr>
          <a:xfrm>
            <a:off x="2669560" y="536831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3" name="円/楕円 82"/>
          <p:cNvSpPr/>
          <p:nvPr/>
        </p:nvSpPr>
        <p:spPr>
          <a:xfrm>
            <a:off x="1319670"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4" name="円/楕円 83"/>
          <p:cNvSpPr/>
          <p:nvPr/>
        </p:nvSpPr>
        <p:spPr>
          <a:xfrm>
            <a:off x="14982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5" name="円/楕円 84"/>
          <p:cNvSpPr/>
          <p:nvPr/>
        </p:nvSpPr>
        <p:spPr>
          <a:xfrm>
            <a:off x="1714244"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6" name="円/楕円 85"/>
          <p:cNvSpPr/>
          <p:nvPr/>
        </p:nvSpPr>
        <p:spPr>
          <a:xfrm>
            <a:off x="1408210" y="468214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7" name="円/楕円 86"/>
          <p:cNvSpPr/>
          <p:nvPr/>
        </p:nvSpPr>
        <p:spPr>
          <a:xfrm>
            <a:off x="2308310" y="52055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8" name="円/楕円 87"/>
          <p:cNvSpPr/>
          <p:nvPr/>
        </p:nvSpPr>
        <p:spPr>
          <a:xfrm>
            <a:off x="23983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9" name="円/楕円 88"/>
          <p:cNvSpPr/>
          <p:nvPr/>
        </p:nvSpPr>
        <p:spPr>
          <a:xfrm>
            <a:off x="2020278" y="502961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0" name="円/楕円 89"/>
          <p:cNvSpPr/>
          <p:nvPr/>
        </p:nvSpPr>
        <p:spPr>
          <a:xfrm>
            <a:off x="2892746" y="439561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1" name="円/楕円 90"/>
          <p:cNvSpPr/>
          <p:nvPr/>
        </p:nvSpPr>
        <p:spPr>
          <a:xfrm>
            <a:off x="3198780"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円/楕円 91"/>
          <p:cNvSpPr/>
          <p:nvPr/>
        </p:nvSpPr>
        <p:spPr>
          <a:xfrm>
            <a:off x="3298420" y="487833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3" name="円/楕円 92"/>
          <p:cNvSpPr/>
          <p:nvPr/>
        </p:nvSpPr>
        <p:spPr>
          <a:xfrm>
            <a:off x="362738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円/楕円 93"/>
          <p:cNvSpPr/>
          <p:nvPr/>
        </p:nvSpPr>
        <p:spPr>
          <a:xfrm>
            <a:off x="4224522" y="484959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円/楕円 94"/>
          <p:cNvSpPr/>
          <p:nvPr/>
        </p:nvSpPr>
        <p:spPr>
          <a:xfrm>
            <a:off x="4239938"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円/楕円 95"/>
          <p:cNvSpPr/>
          <p:nvPr/>
        </p:nvSpPr>
        <p:spPr>
          <a:xfrm>
            <a:off x="4783302" y="440667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円/楕円 96"/>
          <p:cNvSpPr/>
          <p:nvPr/>
        </p:nvSpPr>
        <p:spPr>
          <a:xfrm>
            <a:off x="4616870" y="501744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円/楕円 97"/>
          <p:cNvSpPr/>
          <p:nvPr/>
        </p:nvSpPr>
        <p:spPr>
          <a:xfrm>
            <a:off x="3998414" y="506416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円/楕円 98"/>
          <p:cNvSpPr/>
          <p:nvPr/>
        </p:nvSpPr>
        <p:spPr>
          <a:xfrm>
            <a:off x="487296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1" name="直線コネクタ 100"/>
          <p:cNvCxnSpPr/>
          <p:nvPr/>
        </p:nvCxnSpPr>
        <p:spPr>
          <a:xfrm>
            <a:off x="1730988" y="1107371"/>
            <a:ext cx="9630" cy="503469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2" name="直線コネクタ 101"/>
          <p:cNvCxnSpPr/>
          <p:nvPr/>
        </p:nvCxnSpPr>
        <p:spPr>
          <a:xfrm>
            <a:off x="3243156" y="1124744"/>
            <a:ext cx="4815" cy="500581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4" name="直線矢印コネクタ 103"/>
          <p:cNvCxnSpPr/>
          <p:nvPr/>
        </p:nvCxnSpPr>
        <p:spPr>
          <a:xfrm>
            <a:off x="1740618" y="5842527"/>
            <a:ext cx="1458162"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pic>
        <p:nvPicPr>
          <p:cNvPr id="105"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39" y="5995527"/>
            <a:ext cx="490615" cy="270063"/>
          </a:xfrm>
          <a:prstGeom prst="rect">
            <a:avLst/>
          </a:prstGeom>
        </p:spPr>
      </p:pic>
      <p:pic>
        <p:nvPicPr>
          <p:cNvPr id="107"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124744"/>
            <a:ext cx="784225" cy="579967"/>
          </a:xfrm>
          <a:prstGeom prst="rect">
            <a:avLst/>
          </a:prstGeom>
        </p:spPr>
      </p:pic>
      <p:pic>
        <p:nvPicPr>
          <p:cNvPr id="108"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2180549"/>
            <a:ext cx="346075" cy="190500"/>
          </a:xfrm>
          <a:prstGeom prst="rect">
            <a:avLst/>
          </a:prstGeom>
        </p:spPr>
      </p:pic>
      <p:cxnSp>
        <p:nvCxnSpPr>
          <p:cNvPr id="110" name="直線コネクタ 109"/>
          <p:cNvCxnSpPr/>
          <p:nvPr/>
        </p:nvCxnSpPr>
        <p:spPr>
          <a:xfrm>
            <a:off x="6818213" y="2059774"/>
            <a:ext cx="1656184"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グループ化 4"/>
          <p:cNvGrpSpPr/>
          <p:nvPr/>
        </p:nvGrpSpPr>
        <p:grpSpPr>
          <a:xfrm>
            <a:off x="5940151" y="5110450"/>
            <a:ext cx="2880321" cy="1335935"/>
            <a:chOff x="5940151" y="5110450"/>
            <a:chExt cx="2880321" cy="1335935"/>
          </a:xfrm>
        </p:grpSpPr>
        <p:cxnSp>
          <p:nvCxnSpPr>
            <p:cNvPr id="111" name="直線矢印コネクタ 110"/>
            <p:cNvCxnSpPr/>
            <p:nvPr/>
          </p:nvCxnSpPr>
          <p:spPr>
            <a:xfrm>
              <a:off x="6458173" y="61351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818213" y="5190517"/>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1" y="5110450"/>
              <a:ext cx="784225" cy="579967"/>
            </a:xfrm>
            <a:prstGeom prst="rect">
              <a:avLst/>
            </a:prstGeom>
          </p:spPr>
        </p:pic>
        <p:pic>
          <p:nvPicPr>
            <p:cNvPr id="114"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6255885"/>
              <a:ext cx="346075" cy="190500"/>
            </a:xfrm>
            <a:prstGeom prst="rect">
              <a:avLst/>
            </a:prstGeom>
          </p:spPr>
        </p:pic>
        <p:cxnSp>
          <p:nvCxnSpPr>
            <p:cNvPr id="115" name="直線コネクタ 114"/>
            <p:cNvCxnSpPr/>
            <p:nvPr/>
          </p:nvCxnSpPr>
          <p:spPr>
            <a:xfrm>
              <a:off x="6818213" y="5510281"/>
              <a:ext cx="165618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25" name="正方形/長方形 124"/>
          <p:cNvSpPr/>
          <p:nvPr/>
        </p:nvSpPr>
        <p:spPr>
          <a:xfrm>
            <a:off x="1740618" y="1628799"/>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40618" y="4335843"/>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TexTeXPicture" descr="&lt;?xml version=&quot;1.0&quot; encoding=&quot;utf-16&quot;?&gt;&#10;&lt;TeXTeX&gt;&#10;  &lt;preamble&gt;\documentclass{jarticle}&#10;\usepackage{amsmath}&#10;\pagestyle{empty}&lt;/preamble&gt;&#10;  &lt;body&gt;\begin{align*} &#10;N&#10;\end{align*}&lt;/body&gt;&#10;  &lt;fcolor&gt;FF000000&lt;/fcolor&gt;&#10;  &lt;bcolor&gt;FFFFFFFF&lt;/bcolor&gt;&#10;  &lt;transparent&gt;True&lt;/transparent&gt;&#10;  &lt;resolution&gt;1800&lt;/resolution&gt;&#10;  &lt;imageh&gt;170&lt;/imageh&gt;&#10;  &lt;imagew&gt;20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2580" y="1329769"/>
            <a:ext cx="221192" cy="179917"/>
          </a:xfrm>
          <a:prstGeom prst="rect">
            <a:avLst/>
          </a:prstGeom>
        </p:spPr>
      </p:pic>
      <p:grpSp>
        <p:nvGrpSpPr>
          <p:cNvPr id="4" name="グループ化 3"/>
          <p:cNvGrpSpPr/>
          <p:nvPr/>
        </p:nvGrpSpPr>
        <p:grpSpPr>
          <a:xfrm>
            <a:off x="5940152" y="2845985"/>
            <a:ext cx="2880320" cy="1401044"/>
            <a:chOff x="5940152" y="2845985"/>
            <a:chExt cx="2880320" cy="1401044"/>
          </a:xfrm>
        </p:grpSpPr>
        <p:cxnSp>
          <p:nvCxnSpPr>
            <p:cNvPr id="119" name="直線矢印コネクタ 118"/>
            <p:cNvCxnSpPr/>
            <p:nvPr/>
          </p:nvCxnSpPr>
          <p:spPr>
            <a:xfrm>
              <a:off x="6458173" y="393575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直線矢印コネクタ 119"/>
            <p:cNvCxnSpPr/>
            <p:nvPr/>
          </p:nvCxnSpPr>
          <p:spPr>
            <a:xfrm flipV="1">
              <a:off x="6818213" y="2991161"/>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2"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4056529"/>
              <a:ext cx="346075" cy="190500"/>
            </a:xfrm>
            <a:prstGeom prst="rect">
              <a:avLst/>
            </a:prstGeom>
          </p:spPr>
        </p:pic>
        <p:sp>
          <p:nvSpPr>
            <p:cNvPr id="124" name="フリーフォーム 123"/>
            <p:cNvSpPr/>
            <p:nvPr/>
          </p:nvSpPr>
          <p:spPr>
            <a:xfrm>
              <a:off x="6820953" y="3230943"/>
              <a:ext cx="1704441" cy="585216"/>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28"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845985"/>
              <a:ext cx="784225" cy="579967"/>
            </a:xfrm>
            <a:prstGeom prst="rect">
              <a:avLst/>
            </a:prstGeom>
          </p:spPr>
        </p:pic>
      </p:grpSp>
      <p:sp>
        <p:nvSpPr>
          <p:cNvPr id="129" name="下矢印 128"/>
          <p:cNvSpPr/>
          <p:nvPr/>
        </p:nvSpPr>
        <p:spPr>
          <a:xfrm>
            <a:off x="5292080" y="2114854"/>
            <a:ext cx="576064" cy="30767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32"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9895" y="3369752"/>
            <a:ext cx="80433" cy="167217"/>
          </a:xfrm>
          <a:prstGeom prst="rect">
            <a:avLst/>
          </a:prstGeom>
        </p:spPr>
      </p:pic>
    </p:spTree>
    <p:extLst>
      <p:ext uri="{BB962C8B-B14F-4D97-AF65-F5344CB8AC3E}">
        <p14:creationId xmlns:p14="http://schemas.microsoft.com/office/powerpoint/2010/main" val="6722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1628800"/>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235858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22768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223711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22305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202485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1698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169010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19671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202111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23128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2304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228453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167967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2096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167967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173682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172255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233456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20372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17007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1752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2351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23578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196658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234971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240219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19292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20751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166481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18069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284984"/>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38609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35732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38579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391403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39599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381218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38508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343489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35192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390894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34276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380094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38337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392161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3841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357459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390598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35304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3511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36196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35608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346526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39063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35007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390492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380693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347648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36073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352514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353564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33928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342893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375293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375293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342893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33928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375362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37696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375293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33928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40618" y="1541984"/>
            <a:ext cx="0" cy="4767336"/>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5061" y="1541984"/>
            <a:ext cx="2803" cy="4767336"/>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217214"/>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692696"/>
            <a:ext cx="784225" cy="635000"/>
          </a:xfrm>
          <a:prstGeom prst="rect">
            <a:avLst/>
          </a:prstGeom>
        </p:spPr>
      </p:pic>
      <p:sp>
        <p:nvSpPr>
          <p:cNvPr id="76" name="テキスト ボックス 75"/>
          <p:cNvSpPr txBox="1"/>
          <p:nvPr/>
        </p:nvSpPr>
        <p:spPr>
          <a:xfrm>
            <a:off x="251371" y="1196752"/>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2859223"/>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4779494"/>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177263"/>
            <a:ext cx="480113" cy="348081"/>
          </a:xfrm>
          <a:prstGeom prst="rect">
            <a:avLst/>
          </a:prstGeom>
        </p:spPr>
      </p:pic>
      <p:cxnSp>
        <p:nvCxnSpPr>
          <p:cNvPr id="98" name="直線矢印コネクタ 97"/>
          <p:cNvCxnSpPr/>
          <p:nvPr/>
        </p:nvCxnSpPr>
        <p:spPr>
          <a:xfrm>
            <a:off x="6193825" y="229806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141277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208396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2196553"/>
            <a:ext cx="338667" cy="245533"/>
          </a:xfrm>
          <a:prstGeom prst="rect">
            <a:avLst/>
          </a:prstGeom>
        </p:spPr>
      </p:pic>
      <p:sp>
        <p:nvSpPr>
          <p:cNvPr id="102" name="フリーフォーム 101"/>
          <p:cNvSpPr/>
          <p:nvPr/>
        </p:nvSpPr>
        <p:spPr>
          <a:xfrm>
            <a:off x="6558838" y="5318111"/>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93803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541984"/>
            <a:ext cx="834051" cy="230084"/>
          </a:xfrm>
          <a:prstGeom prst="rect">
            <a:avLst/>
          </a:prstGeom>
        </p:spPr>
      </p:pic>
      <p:cxnSp>
        <p:nvCxnSpPr>
          <p:cNvPr id="109" name="直線コネクタ 108"/>
          <p:cNvCxnSpPr/>
          <p:nvPr/>
        </p:nvCxnSpPr>
        <p:spPr>
          <a:xfrm flipV="1">
            <a:off x="6567830" y="207374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164999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07707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19177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97555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71703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3320986"/>
            <a:ext cx="834051" cy="230084"/>
          </a:xfrm>
          <a:prstGeom prst="rect">
            <a:avLst/>
          </a:prstGeom>
        </p:spPr>
      </p:pic>
      <p:cxnSp>
        <p:nvCxnSpPr>
          <p:cNvPr id="123" name="直線コネクタ 122"/>
          <p:cNvCxnSpPr/>
          <p:nvPr/>
        </p:nvCxnSpPr>
        <p:spPr>
          <a:xfrm flipV="1">
            <a:off x="6567830" y="385274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342900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5961237"/>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075945"/>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5859722"/>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601199"/>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205153"/>
            <a:ext cx="834051" cy="230084"/>
          </a:xfrm>
          <a:prstGeom prst="rect">
            <a:avLst/>
          </a:prstGeom>
        </p:spPr>
      </p:pic>
      <p:cxnSp>
        <p:nvCxnSpPr>
          <p:cNvPr id="130" name="直線コネクタ 129"/>
          <p:cNvCxnSpPr/>
          <p:nvPr/>
        </p:nvCxnSpPr>
        <p:spPr>
          <a:xfrm flipV="1">
            <a:off x="6567830" y="5736911"/>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313167"/>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6588224" y="386104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14268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589038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5115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707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49227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5809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39042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41109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4451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45754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588312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4919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577512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68328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59510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4020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58488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4662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586476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584597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595397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62516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40354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4846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58350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587911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583638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581076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594158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5354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59993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45718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576322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31316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578238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576322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33117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572780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61920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33117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40318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下矢印 177"/>
          <p:cNvSpPr/>
          <p:nvPr/>
        </p:nvSpPr>
        <p:spPr>
          <a:xfrm>
            <a:off x="4427984" y="2456895"/>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442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40618" y="2090316"/>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7864" y="2090316"/>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1772816"/>
            <a:ext cx="784225" cy="635000"/>
          </a:xfrm>
          <a:prstGeom prst="rect">
            <a:avLst/>
          </a:prstGeom>
        </p:spPr>
      </p:pic>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9357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193777" cy="584775"/>
          </a:xfrm>
        </p:spPr>
        <p:txBody>
          <a:bodyPr/>
          <a:lstStyle/>
          <a:p>
            <a:r>
              <a:rPr kumimoji="1" lang="en-US" altLang="ja-JP" dirty="0" smtClean="0"/>
              <a:t> Beam-Energy Scan</a:t>
            </a:r>
            <a:r>
              <a:rPr kumimoji="1" lang="ja-JP" altLang="en-US" dirty="0" smtClean="0"/>
              <a:t>  </a:t>
            </a:r>
            <a:endParaRPr kumimoji="1" lang="ja-JP" altLang="en-US" dirty="0"/>
          </a:p>
        </p:txBody>
      </p:sp>
      <p:sp>
        <p:nvSpPr>
          <p:cNvPr id="4" name="Freeform 5"/>
          <p:cNvSpPr>
            <a:spLocks/>
          </p:cNvSpPr>
          <p:nvPr/>
        </p:nvSpPr>
        <p:spPr bwMode="auto">
          <a:xfrm>
            <a:off x="4355455" y="4257346"/>
            <a:ext cx="2879725" cy="1312862"/>
          </a:xfrm>
          <a:custGeom>
            <a:avLst/>
            <a:gdLst>
              <a:gd name="T0" fmla="*/ 94 w 2009"/>
              <a:gd name="T1" fmla="*/ 827 h 827"/>
              <a:gd name="T2" fmla="*/ 50 w 2009"/>
              <a:gd name="T3" fmla="*/ 525 h 827"/>
              <a:gd name="T4" fmla="*/ 0 w 2009"/>
              <a:gd name="T5" fmla="*/ 325 h 827"/>
              <a:gd name="T6" fmla="*/ 345 w 2009"/>
              <a:gd name="T7" fmla="*/ 199 h 827"/>
              <a:gd name="T8" fmla="*/ 679 w 2009"/>
              <a:gd name="T9" fmla="*/ 117 h 827"/>
              <a:gd name="T10" fmla="*/ 964 w 2009"/>
              <a:gd name="T11" fmla="*/ 63 h 827"/>
              <a:gd name="T12" fmla="*/ 1400 w 2009"/>
              <a:gd name="T13" fmla="*/ 31 h 827"/>
              <a:gd name="T14" fmla="*/ 1748 w 2009"/>
              <a:gd name="T15" fmla="*/ 15 h 827"/>
              <a:gd name="T16" fmla="*/ 2009 w 2009"/>
              <a:gd name="T17" fmla="*/ 81 h 827"/>
              <a:gd name="T18" fmla="*/ 1996 w 2009"/>
              <a:gd name="T19" fmla="*/ 81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9" h="827">
                <a:moveTo>
                  <a:pt x="94" y="827"/>
                </a:moveTo>
                <a:cubicBezTo>
                  <a:pt x="87" y="777"/>
                  <a:pt x="66" y="609"/>
                  <a:pt x="50" y="525"/>
                </a:cubicBezTo>
                <a:cubicBezTo>
                  <a:pt x="34" y="441"/>
                  <a:pt x="32" y="425"/>
                  <a:pt x="0" y="325"/>
                </a:cubicBezTo>
                <a:cubicBezTo>
                  <a:pt x="93" y="280"/>
                  <a:pt x="232" y="234"/>
                  <a:pt x="345" y="199"/>
                </a:cubicBezTo>
                <a:cubicBezTo>
                  <a:pt x="458" y="164"/>
                  <a:pt x="576" y="140"/>
                  <a:pt x="679" y="117"/>
                </a:cubicBezTo>
                <a:cubicBezTo>
                  <a:pt x="782" y="94"/>
                  <a:pt x="844" y="78"/>
                  <a:pt x="964" y="63"/>
                </a:cubicBezTo>
                <a:cubicBezTo>
                  <a:pt x="1084" y="49"/>
                  <a:pt x="1269" y="39"/>
                  <a:pt x="1400" y="31"/>
                </a:cubicBezTo>
                <a:cubicBezTo>
                  <a:pt x="1531" y="23"/>
                  <a:pt x="1647" y="7"/>
                  <a:pt x="1748" y="15"/>
                </a:cubicBezTo>
                <a:cubicBezTo>
                  <a:pt x="1849" y="23"/>
                  <a:pt x="1842" y="0"/>
                  <a:pt x="2009" y="81"/>
                </a:cubicBezTo>
                <a:cubicBezTo>
                  <a:pt x="2002" y="446"/>
                  <a:pt x="1996" y="812"/>
                  <a:pt x="1996" y="812"/>
                </a:cubicBezTo>
              </a:path>
            </a:pathLst>
          </a:custGeom>
          <a:gradFill rotWithShape="1">
            <a:gsLst>
              <a:gs pos="0">
                <a:srgbClr val="3366FF">
                  <a:alpha val="20000"/>
                </a:srgbClr>
              </a:gs>
              <a:gs pos="100000">
                <a:srgbClr val="3366FF">
                  <a:gamma/>
                  <a:invGamma/>
                  <a:alpha val="50000"/>
                </a:srgbClr>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5" name="Freeform 6"/>
          <p:cNvSpPr>
            <a:spLocks/>
          </p:cNvSpPr>
          <p:nvPr/>
        </p:nvSpPr>
        <p:spPr bwMode="auto">
          <a:xfrm>
            <a:off x="1186805" y="3176258"/>
            <a:ext cx="3333750" cy="2379663"/>
          </a:xfrm>
          <a:custGeom>
            <a:avLst/>
            <a:gdLst>
              <a:gd name="T0" fmla="*/ 4 w 2100"/>
              <a:gd name="T1" fmla="*/ 1491 h 1499"/>
              <a:gd name="T2" fmla="*/ 0 w 2100"/>
              <a:gd name="T3" fmla="*/ 9 h 1499"/>
              <a:gd name="T4" fmla="*/ 434 w 2100"/>
              <a:gd name="T5" fmla="*/ 13 h 1499"/>
              <a:gd name="T6" fmla="*/ 710 w 2100"/>
              <a:gd name="T7" fmla="*/ 67 h 1499"/>
              <a:gd name="T8" fmla="*/ 1164 w 2100"/>
              <a:gd name="T9" fmla="*/ 217 h 1499"/>
              <a:gd name="T10" fmla="*/ 1719 w 2100"/>
              <a:gd name="T11" fmla="*/ 630 h 1499"/>
              <a:gd name="T12" fmla="*/ 2027 w 2100"/>
              <a:gd name="T13" fmla="*/ 1078 h 1499"/>
              <a:gd name="T14" fmla="*/ 2100 w 2100"/>
              <a:gd name="T15" fmla="*/ 1499 h 1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0" h="1499">
                <a:moveTo>
                  <a:pt x="4" y="1491"/>
                </a:moveTo>
                <a:cubicBezTo>
                  <a:pt x="3" y="1244"/>
                  <a:pt x="0" y="359"/>
                  <a:pt x="0" y="9"/>
                </a:cubicBezTo>
                <a:cubicBezTo>
                  <a:pt x="115" y="17"/>
                  <a:pt x="316" y="0"/>
                  <a:pt x="434" y="13"/>
                </a:cubicBezTo>
                <a:cubicBezTo>
                  <a:pt x="552" y="23"/>
                  <a:pt x="589" y="33"/>
                  <a:pt x="710" y="67"/>
                </a:cubicBezTo>
                <a:cubicBezTo>
                  <a:pt x="832" y="101"/>
                  <a:pt x="996" y="123"/>
                  <a:pt x="1164" y="217"/>
                </a:cubicBezTo>
                <a:cubicBezTo>
                  <a:pt x="1332" y="311"/>
                  <a:pt x="1575" y="487"/>
                  <a:pt x="1719" y="630"/>
                </a:cubicBezTo>
                <a:cubicBezTo>
                  <a:pt x="1863" y="773"/>
                  <a:pt x="1964" y="933"/>
                  <a:pt x="2027" y="1078"/>
                </a:cubicBezTo>
                <a:cubicBezTo>
                  <a:pt x="2100" y="1386"/>
                  <a:pt x="2085" y="1411"/>
                  <a:pt x="2100" y="1499"/>
                </a:cubicBezTo>
              </a:path>
            </a:pathLst>
          </a:custGeom>
          <a:gradFill rotWithShape="1">
            <a:gsLst>
              <a:gs pos="0">
                <a:schemeClr val="bg1"/>
              </a:gs>
              <a:gs pos="100000">
                <a:srgbClr val="92D050"/>
              </a:gs>
            </a:gsLst>
            <a:lin ang="5400000" scaled="1"/>
          </a:gradFill>
          <a:ln>
            <a:noFill/>
          </a:ln>
          <a:effectLst/>
          <a:extLst/>
        </p:spPr>
        <p:txBody>
          <a:bodyPr/>
          <a:lstStyle/>
          <a:p>
            <a:endParaRPr lang="ja-JP" altLang="en-US" sz="2400">
              <a:solidFill>
                <a:srgbClr val="000000"/>
              </a:solidFill>
            </a:endParaRPr>
          </a:p>
        </p:txBody>
      </p:sp>
      <p:sp>
        <p:nvSpPr>
          <p:cNvPr id="7" name="Line 8"/>
          <p:cNvSpPr>
            <a:spLocks noChangeShapeType="1"/>
          </p:cNvSpPr>
          <p:nvPr/>
        </p:nvSpPr>
        <p:spPr bwMode="auto">
          <a:xfrm>
            <a:off x="1043930" y="5554333"/>
            <a:ext cx="64087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8" name="Line 9"/>
          <p:cNvSpPr>
            <a:spLocks noChangeShapeType="1"/>
          </p:cNvSpPr>
          <p:nvPr/>
        </p:nvSpPr>
        <p:spPr bwMode="auto">
          <a:xfrm flipH="1" flipV="1">
            <a:off x="1186805" y="2384096"/>
            <a:ext cx="0" cy="345598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1" name="Text Box 13"/>
          <p:cNvSpPr txBox="1">
            <a:spLocks noChangeArrowheads="1"/>
          </p:cNvSpPr>
          <p:nvPr/>
        </p:nvSpPr>
        <p:spPr bwMode="auto">
          <a:xfrm>
            <a:off x="802630" y="5517821"/>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0</a:t>
            </a:r>
          </a:p>
        </p:txBody>
      </p:sp>
      <p:sp>
        <p:nvSpPr>
          <p:cNvPr id="12" name="Freeform 14"/>
          <p:cNvSpPr>
            <a:spLocks/>
          </p:cNvSpPr>
          <p:nvPr/>
        </p:nvSpPr>
        <p:spPr bwMode="auto">
          <a:xfrm>
            <a:off x="4355455" y="4257346"/>
            <a:ext cx="2663825" cy="503237"/>
          </a:xfrm>
          <a:custGeom>
            <a:avLst/>
            <a:gdLst>
              <a:gd name="T0" fmla="*/ 0 w 1709"/>
              <a:gd name="T1" fmla="*/ 404 h 404"/>
              <a:gd name="T2" fmla="*/ 363 w 1709"/>
              <a:gd name="T3" fmla="*/ 255 h 404"/>
              <a:gd name="T4" fmla="*/ 800 w 1709"/>
              <a:gd name="T5" fmla="*/ 123 h 404"/>
              <a:gd name="T6" fmla="*/ 1213 w 1709"/>
              <a:gd name="T7" fmla="*/ 54 h 404"/>
              <a:gd name="T8" fmla="*/ 1709 w 1709"/>
              <a:gd name="T9" fmla="*/ 0 h 404"/>
            </a:gdLst>
            <a:ahLst/>
            <a:cxnLst>
              <a:cxn ang="0">
                <a:pos x="T0" y="T1"/>
              </a:cxn>
              <a:cxn ang="0">
                <a:pos x="T2" y="T3"/>
              </a:cxn>
              <a:cxn ang="0">
                <a:pos x="T4" y="T5"/>
              </a:cxn>
              <a:cxn ang="0">
                <a:pos x="T6" y="T7"/>
              </a:cxn>
              <a:cxn ang="0">
                <a:pos x="T8" y="T9"/>
              </a:cxn>
            </a:cxnLst>
            <a:rect l="0" t="0" r="r" b="b"/>
            <a:pathLst>
              <a:path w="1709" h="404">
                <a:moveTo>
                  <a:pt x="0" y="404"/>
                </a:moveTo>
                <a:cubicBezTo>
                  <a:pt x="60" y="379"/>
                  <a:pt x="230" y="302"/>
                  <a:pt x="363" y="255"/>
                </a:cubicBezTo>
                <a:cubicBezTo>
                  <a:pt x="496" y="208"/>
                  <a:pt x="658" y="157"/>
                  <a:pt x="800" y="123"/>
                </a:cubicBezTo>
                <a:cubicBezTo>
                  <a:pt x="942" y="89"/>
                  <a:pt x="1062" y="74"/>
                  <a:pt x="1213" y="54"/>
                </a:cubicBezTo>
                <a:cubicBezTo>
                  <a:pt x="1364" y="34"/>
                  <a:pt x="1606" y="11"/>
                  <a:pt x="1709" y="0"/>
                </a:cubicBezTo>
              </a:path>
            </a:pathLst>
          </a:custGeom>
          <a:noFill/>
          <a:ln w="19050"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4" name="Text Box 21"/>
          <p:cNvSpPr txBox="1">
            <a:spLocks noChangeArrowheads="1"/>
          </p:cNvSpPr>
          <p:nvPr/>
        </p:nvSpPr>
        <p:spPr bwMode="auto">
          <a:xfrm>
            <a:off x="5300018" y="4765346"/>
            <a:ext cx="142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rPr>
              <a:t>Color SC</a:t>
            </a:r>
          </a:p>
        </p:txBody>
      </p:sp>
      <p:sp>
        <p:nvSpPr>
          <p:cNvPr id="15" name="Text Box 22"/>
          <p:cNvSpPr txBox="1">
            <a:spLocks noChangeArrowheads="1"/>
          </p:cNvSpPr>
          <p:nvPr/>
        </p:nvSpPr>
        <p:spPr bwMode="auto">
          <a:xfrm>
            <a:off x="7433618" y="5401933"/>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latin typeface="Symbol" pitchFamily="18" charset="2"/>
              </a:rPr>
              <a:t>m</a:t>
            </a:r>
          </a:p>
        </p:txBody>
      </p:sp>
      <p:sp>
        <p:nvSpPr>
          <p:cNvPr id="6" name="Freeform 7"/>
          <p:cNvSpPr>
            <a:spLocks/>
          </p:cNvSpPr>
          <p:nvPr/>
        </p:nvSpPr>
        <p:spPr bwMode="auto">
          <a:xfrm>
            <a:off x="2626668" y="3392158"/>
            <a:ext cx="1885950" cy="2122488"/>
          </a:xfrm>
          <a:custGeom>
            <a:avLst/>
            <a:gdLst>
              <a:gd name="T0" fmla="*/ 2049 w 2049"/>
              <a:gd name="T1" fmla="*/ 2115 h 2115"/>
              <a:gd name="T2" fmla="*/ 1976 w 2049"/>
              <a:gd name="T3" fmla="*/ 1691 h 2115"/>
              <a:gd name="T4" fmla="*/ 1777 w 2049"/>
              <a:gd name="T5" fmla="*/ 1201 h 2115"/>
              <a:gd name="T6" fmla="*/ 1360 w 2049"/>
              <a:gd name="T7" fmla="*/ 731 h 2115"/>
              <a:gd name="T8" fmla="*/ 817 w 2049"/>
              <a:gd name="T9" fmla="*/ 321 h 2115"/>
              <a:gd name="T10" fmla="*/ 426 w 2049"/>
              <a:gd name="T11" fmla="*/ 119 h 2115"/>
              <a:gd name="T12" fmla="*/ 0 w 2049"/>
              <a:gd name="T13" fmla="*/ 0 h 2115"/>
            </a:gdLst>
            <a:ahLst/>
            <a:cxnLst>
              <a:cxn ang="0">
                <a:pos x="T0" y="T1"/>
              </a:cxn>
              <a:cxn ang="0">
                <a:pos x="T2" y="T3"/>
              </a:cxn>
              <a:cxn ang="0">
                <a:pos x="T4" y="T5"/>
              </a:cxn>
              <a:cxn ang="0">
                <a:pos x="T6" y="T7"/>
              </a:cxn>
              <a:cxn ang="0">
                <a:pos x="T8" y="T9"/>
              </a:cxn>
              <a:cxn ang="0">
                <a:pos x="T10" y="T11"/>
              </a:cxn>
              <a:cxn ang="0">
                <a:pos x="T12" y="T13"/>
              </a:cxn>
            </a:cxnLst>
            <a:rect l="0" t="0" r="r" b="b"/>
            <a:pathLst>
              <a:path w="2049" h="2115">
                <a:moveTo>
                  <a:pt x="2049" y="2115"/>
                </a:moveTo>
                <a:cubicBezTo>
                  <a:pt x="2036" y="2044"/>
                  <a:pt x="2021" y="1843"/>
                  <a:pt x="1976" y="1691"/>
                </a:cubicBezTo>
                <a:cubicBezTo>
                  <a:pt x="1931" y="1539"/>
                  <a:pt x="1880" y="1361"/>
                  <a:pt x="1777" y="1201"/>
                </a:cubicBezTo>
                <a:cubicBezTo>
                  <a:pt x="1674" y="1041"/>
                  <a:pt x="1520" y="878"/>
                  <a:pt x="1360" y="731"/>
                </a:cubicBezTo>
                <a:cubicBezTo>
                  <a:pt x="1200" y="584"/>
                  <a:pt x="973" y="423"/>
                  <a:pt x="817" y="321"/>
                </a:cubicBezTo>
                <a:cubicBezTo>
                  <a:pt x="661" y="219"/>
                  <a:pt x="562" y="172"/>
                  <a:pt x="426" y="119"/>
                </a:cubicBezTo>
                <a:cubicBezTo>
                  <a:pt x="290" y="66"/>
                  <a:pt x="89" y="25"/>
                  <a:pt x="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9" name="Text Box 11"/>
          <p:cNvSpPr txBox="1">
            <a:spLocks noChangeArrowheads="1"/>
          </p:cNvSpPr>
          <p:nvPr/>
        </p:nvSpPr>
        <p:spPr bwMode="auto">
          <a:xfrm>
            <a:off x="683568" y="2339646"/>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T</a:t>
            </a:r>
          </a:p>
        </p:txBody>
      </p:sp>
      <p:sp>
        <p:nvSpPr>
          <p:cNvPr id="10" name="Oval 12"/>
          <p:cNvSpPr>
            <a:spLocks noChangeArrowheads="1"/>
          </p:cNvSpPr>
          <p:nvPr/>
        </p:nvSpPr>
        <p:spPr bwMode="auto">
          <a:xfrm>
            <a:off x="2555230" y="3320721"/>
            <a:ext cx="144463" cy="1444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endParaRPr>
          </a:p>
        </p:txBody>
      </p:sp>
      <p:sp>
        <p:nvSpPr>
          <p:cNvPr id="13" name="Text Box 20"/>
          <p:cNvSpPr txBox="1">
            <a:spLocks noChangeArrowheads="1"/>
          </p:cNvSpPr>
          <p:nvPr/>
        </p:nvSpPr>
        <p:spPr bwMode="auto">
          <a:xfrm>
            <a:off x="1694033" y="4224802"/>
            <a:ext cx="13382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solidFill>
                  <a:srgbClr val="00B050"/>
                </a:solidFill>
              </a:rPr>
              <a:t>Hadrons</a:t>
            </a:r>
          </a:p>
        </p:txBody>
      </p:sp>
      <p:sp>
        <p:nvSpPr>
          <p:cNvPr id="17" name="下矢印 16"/>
          <p:cNvSpPr/>
          <p:nvPr/>
        </p:nvSpPr>
        <p:spPr>
          <a:xfrm rot="255889">
            <a:off x="1514218" y="2614268"/>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下矢印 18"/>
          <p:cNvSpPr/>
          <p:nvPr/>
        </p:nvSpPr>
        <p:spPr>
          <a:xfrm rot="687617">
            <a:off x="2078566" y="2777578"/>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0" name="下矢印 19"/>
          <p:cNvSpPr/>
          <p:nvPr/>
        </p:nvSpPr>
        <p:spPr>
          <a:xfrm rot="1153134">
            <a:off x="2879157" y="3024618"/>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1" name="下矢印 20"/>
          <p:cNvSpPr/>
          <p:nvPr/>
        </p:nvSpPr>
        <p:spPr>
          <a:xfrm rot="1907133">
            <a:off x="3589847" y="3570942"/>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フリーフォーム 21"/>
          <p:cNvSpPr/>
          <p:nvPr/>
        </p:nvSpPr>
        <p:spPr>
          <a:xfrm>
            <a:off x="1895590" y="1834023"/>
            <a:ext cx="2444443" cy="1267381"/>
          </a:xfrm>
          <a:custGeom>
            <a:avLst/>
            <a:gdLst>
              <a:gd name="connsiteX0" fmla="*/ 0 w 2292439"/>
              <a:gd name="connsiteY0" fmla="*/ 12540 h 682241"/>
              <a:gd name="connsiteX1" fmla="*/ 1133341 w 2292439"/>
              <a:gd name="connsiteY1" fmla="*/ 89813 h 682241"/>
              <a:gd name="connsiteX2" fmla="*/ 2292439 w 2292439"/>
              <a:gd name="connsiteY2" fmla="*/ 682241 h 682241"/>
              <a:gd name="connsiteX0" fmla="*/ 0 w 2292439"/>
              <a:gd name="connsiteY0" fmla="*/ 1253 h 670954"/>
              <a:gd name="connsiteX1" fmla="*/ 592428 w 2292439"/>
              <a:gd name="connsiteY1" fmla="*/ 258830 h 670954"/>
              <a:gd name="connsiteX2" fmla="*/ 2292439 w 2292439"/>
              <a:gd name="connsiteY2" fmla="*/ 670954 h 670954"/>
              <a:gd name="connsiteX0" fmla="*/ 0 w 2369712"/>
              <a:gd name="connsiteY0" fmla="*/ 873 h 747847"/>
              <a:gd name="connsiteX1" fmla="*/ 669701 w 2369712"/>
              <a:gd name="connsiteY1" fmla="*/ 335723 h 747847"/>
              <a:gd name="connsiteX2" fmla="*/ 2369712 w 2369712"/>
              <a:gd name="connsiteY2" fmla="*/ 747847 h 747847"/>
              <a:gd name="connsiteX0" fmla="*/ 0 w 2369712"/>
              <a:gd name="connsiteY0" fmla="*/ 0 h 746974"/>
              <a:gd name="connsiteX1" fmla="*/ 669701 w 2369712"/>
              <a:gd name="connsiteY1" fmla="*/ 334850 h 746974"/>
              <a:gd name="connsiteX2" fmla="*/ 2369712 w 2369712"/>
              <a:gd name="connsiteY2" fmla="*/ 746974 h 746974"/>
              <a:gd name="connsiteX0" fmla="*/ 0 w 2472743"/>
              <a:gd name="connsiteY0" fmla="*/ 0 h 991672"/>
              <a:gd name="connsiteX1" fmla="*/ 772732 w 2472743"/>
              <a:gd name="connsiteY1" fmla="*/ 579548 h 991672"/>
              <a:gd name="connsiteX2" fmla="*/ 2472743 w 2472743"/>
              <a:gd name="connsiteY2" fmla="*/ 991672 h 991672"/>
              <a:gd name="connsiteX0" fmla="*/ 0 w 2472743"/>
              <a:gd name="connsiteY0" fmla="*/ 0 h 991672"/>
              <a:gd name="connsiteX1" fmla="*/ 772732 w 2472743"/>
              <a:gd name="connsiteY1" fmla="*/ 579548 h 991672"/>
              <a:gd name="connsiteX2" fmla="*/ 2472743 w 2472743"/>
              <a:gd name="connsiteY2" fmla="*/ 991672 h 991672"/>
              <a:gd name="connsiteX0" fmla="*/ 0 w 2472743"/>
              <a:gd name="connsiteY0" fmla="*/ 0 h 991672"/>
              <a:gd name="connsiteX1" fmla="*/ 772732 w 2472743"/>
              <a:gd name="connsiteY1" fmla="*/ 579548 h 991672"/>
              <a:gd name="connsiteX2" fmla="*/ 2472743 w 2472743"/>
              <a:gd name="connsiteY2" fmla="*/ 991672 h 991672"/>
              <a:gd name="connsiteX0" fmla="*/ 0 w 2395470"/>
              <a:gd name="connsiteY0" fmla="*/ 0 h 1171976"/>
              <a:gd name="connsiteX1" fmla="*/ 772732 w 2395470"/>
              <a:gd name="connsiteY1" fmla="*/ 579548 h 1171976"/>
              <a:gd name="connsiteX2" fmla="*/ 2395470 w 2395470"/>
              <a:gd name="connsiteY2" fmla="*/ 1171976 h 1171976"/>
              <a:gd name="connsiteX0" fmla="*/ 0 w 2421228"/>
              <a:gd name="connsiteY0" fmla="*/ 0 h 1094703"/>
              <a:gd name="connsiteX1" fmla="*/ 772732 w 2421228"/>
              <a:gd name="connsiteY1" fmla="*/ 579548 h 1094703"/>
              <a:gd name="connsiteX2" fmla="*/ 2421228 w 2421228"/>
              <a:gd name="connsiteY2" fmla="*/ 1094703 h 1094703"/>
              <a:gd name="connsiteX0" fmla="*/ 0 w 2421228"/>
              <a:gd name="connsiteY0" fmla="*/ 0 h 1094703"/>
              <a:gd name="connsiteX1" fmla="*/ 746974 w 2421228"/>
              <a:gd name="connsiteY1" fmla="*/ 476517 h 1094703"/>
              <a:gd name="connsiteX2" fmla="*/ 2421228 w 2421228"/>
              <a:gd name="connsiteY2" fmla="*/ 1094703 h 1094703"/>
              <a:gd name="connsiteX0" fmla="*/ 0 w 2408349"/>
              <a:gd name="connsiteY0" fmla="*/ 0 h 1159097"/>
              <a:gd name="connsiteX1" fmla="*/ 734095 w 2408349"/>
              <a:gd name="connsiteY1" fmla="*/ 540911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44443"/>
              <a:gd name="connsiteY0" fmla="*/ 0 h 1267381"/>
              <a:gd name="connsiteX1" fmla="*/ 721216 w 2444443"/>
              <a:gd name="connsiteY1" fmla="*/ 489395 h 1267381"/>
              <a:gd name="connsiteX2" fmla="*/ 2444443 w 2444443"/>
              <a:gd name="connsiteY2" fmla="*/ 1267381 h 1267381"/>
              <a:gd name="connsiteX0" fmla="*/ 0 w 2444443"/>
              <a:gd name="connsiteY0" fmla="*/ 0 h 1267381"/>
              <a:gd name="connsiteX1" fmla="*/ 721216 w 2444443"/>
              <a:gd name="connsiteY1" fmla="*/ 489395 h 1267381"/>
              <a:gd name="connsiteX2" fmla="*/ 2444443 w 2444443"/>
              <a:gd name="connsiteY2" fmla="*/ 1267381 h 1267381"/>
            </a:gdLst>
            <a:ahLst/>
            <a:cxnLst>
              <a:cxn ang="0">
                <a:pos x="connsiteX0" y="connsiteY0"/>
              </a:cxn>
              <a:cxn ang="0">
                <a:pos x="connsiteX1" y="connsiteY1"/>
              </a:cxn>
              <a:cxn ang="0">
                <a:pos x="connsiteX2" y="connsiteY2"/>
              </a:cxn>
            </a:cxnLst>
            <a:rect l="l" t="t" r="r" b="b"/>
            <a:pathLst>
              <a:path w="2444443" h="1267381">
                <a:moveTo>
                  <a:pt x="0" y="0"/>
                </a:moveTo>
                <a:cubicBezTo>
                  <a:pt x="195330" y="227527"/>
                  <a:pt x="339143" y="377778"/>
                  <a:pt x="721216" y="489395"/>
                </a:cubicBezTo>
                <a:cubicBezTo>
                  <a:pt x="1103289" y="601012"/>
                  <a:pt x="1964083" y="978849"/>
                  <a:pt x="2444443" y="1267381"/>
                </a:cubicBezTo>
              </a:path>
            </a:pathLst>
          </a:custGeom>
          <a:ln w="34925">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3" name="テキスト ボックス 22"/>
          <p:cNvSpPr txBox="1"/>
          <p:nvPr/>
        </p:nvSpPr>
        <p:spPr>
          <a:xfrm>
            <a:off x="1589698" y="1372358"/>
            <a:ext cx="768159" cy="461665"/>
          </a:xfrm>
          <a:prstGeom prst="rect">
            <a:avLst/>
          </a:prstGeom>
          <a:noFill/>
        </p:spPr>
        <p:txBody>
          <a:bodyPr wrap="none" rtlCol="0">
            <a:spAutoFit/>
          </a:bodyPr>
          <a:lstStyle/>
          <a:p>
            <a:r>
              <a:rPr lang="en-US" altLang="ja-JP" sz="2400" dirty="0" smtClean="0">
                <a:solidFill>
                  <a:srgbClr val="CC3300"/>
                </a:solidFill>
              </a:rPr>
              <a:t>high</a:t>
            </a:r>
            <a:endParaRPr lang="ja-JP" altLang="en-US" sz="2400" dirty="0">
              <a:solidFill>
                <a:srgbClr val="CC3300"/>
              </a:solidFill>
            </a:endParaRPr>
          </a:p>
        </p:txBody>
      </p:sp>
      <p:sp>
        <p:nvSpPr>
          <p:cNvPr id="24" name="テキスト ボックス 23"/>
          <p:cNvSpPr txBox="1"/>
          <p:nvPr/>
        </p:nvSpPr>
        <p:spPr>
          <a:xfrm>
            <a:off x="3924332" y="3067060"/>
            <a:ext cx="647934" cy="461665"/>
          </a:xfrm>
          <a:prstGeom prst="rect">
            <a:avLst/>
          </a:prstGeom>
          <a:noFill/>
        </p:spPr>
        <p:txBody>
          <a:bodyPr wrap="none" rtlCol="0">
            <a:spAutoFit/>
          </a:bodyPr>
          <a:lstStyle/>
          <a:p>
            <a:r>
              <a:rPr lang="en-US" altLang="ja-JP" sz="2400" dirty="0" smtClean="0">
                <a:solidFill>
                  <a:srgbClr val="CC3300"/>
                </a:solidFill>
              </a:rPr>
              <a:t>low</a:t>
            </a:r>
            <a:endParaRPr lang="ja-JP" altLang="en-US" sz="2400" dirty="0">
              <a:solidFill>
                <a:srgbClr val="CC3300"/>
              </a:solidFill>
            </a:endParaRPr>
          </a:p>
        </p:txBody>
      </p:sp>
      <p:sp>
        <p:nvSpPr>
          <p:cNvPr id="25" name="テキスト ボックス 24"/>
          <p:cNvSpPr txBox="1"/>
          <p:nvPr/>
        </p:nvSpPr>
        <p:spPr>
          <a:xfrm rot="1279305">
            <a:off x="2425476" y="2161042"/>
            <a:ext cx="1680268" cy="400110"/>
          </a:xfrm>
          <a:prstGeom prst="rect">
            <a:avLst/>
          </a:prstGeom>
          <a:noFill/>
        </p:spPr>
        <p:txBody>
          <a:bodyPr wrap="none" rtlCol="0">
            <a:spAutoFit/>
          </a:bodyPr>
          <a:lstStyle/>
          <a:p>
            <a:r>
              <a:rPr lang="en-US" altLang="ja-JP" sz="2000" dirty="0" smtClean="0">
                <a:solidFill>
                  <a:srgbClr val="C00000"/>
                </a:solidFill>
              </a:rPr>
              <a:t>beam energy</a:t>
            </a:r>
            <a:endParaRPr lang="ja-JP" altLang="en-US" sz="2000" dirty="0">
              <a:solidFill>
                <a:srgbClr val="C00000"/>
              </a:solidFill>
            </a:endParaRPr>
          </a:p>
        </p:txBody>
      </p:sp>
      <p:sp>
        <p:nvSpPr>
          <p:cNvPr id="27" name="下矢印 26"/>
          <p:cNvSpPr/>
          <p:nvPr/>
        </p:nvSpPr>
        <p:spPr>
          <a:xfrm rot="209270">
            <a:off x="1378803" y="2298190"/>
            <a:ext cx="454100" cy="129241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下矢印 27"/>
          <p:cNvSpPr/>
          <p:nvPr/>
        </p:nvSpPr>
        <p:spPr>
          <a:xfrm rot="156018">
            <a:off x="1253328" y="1869066"/>
            <a:ext cx="454100" cy="168573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grpSp>
        <p:nvGrpSpPr>
          <p:cNvPr id="16" name="グループ化 15"/>
          <p:cNvGrpSpPr/>
          <p:nvPr/>
        </p:nvGrpSpPr>
        <p:grpSpPr>
          <a:xfrm>
            <a:off x="4662984" y="260648"/>
            <a:ext cx="4277086" cy="3960440"/>
            <a:chOff x="4662984" y="260648"/>
            <a:chExt cx="4277086" cy="3960440"/>
          </a:xfrm>
        </p:grpSpPr>
        <p:pic>
          <p:nvPicPr>
            <p:cNvPr id="29" name="Picture 19" descr="tch_mub_strange_gce_w_sabita_la_pim_linear.gif"/>
            <p:cNvPicPr>
              <a:picLocks noChangeAspect="1"/>
            </p:cNvPicPr>
            <p:nvPr/>
          </p:nvPicPr>
          <p:blipFill>
            <a:blip r:embed="rId2"/>
            <a:srcRect l="1420" t="8372" r="8521" b="1674"/>
            <a:stretch>
              <a:fillRect/>
            </a:stretch>
          </p:blipFill>
          <p:spPr>
            <a:xfrm>
              <a:off x="4662984" y="597813"/>
              <a:ext cx="4277086" cy="3623275"/>
            </a:xfrm>
            <a:prstGeom prst="rect">
              <a:avLst/>
            </a:prstGeom>
          </p:spPr>
        </p:pic>
        <p:sp>
          <p:nvSpPr>
            <p:cNvPr id="30" name="テキスト ボックス 29"/>
            <p:cNvSpPr txBox="1"/>
            <p:nvPr/>
          </p:nvSpPr>
          <p:spPr>
            <a:xfrm>
              <a:off x="7380312" y="260648"/>
              <a:ext cx="1492909" cy="400110"/>
            </a:xfrm>
            <a:prstGeom prst="rect">
              <a:avLst/>
            </a:prstGeom>
            <a:noFill/>
          </p:spPr>
          <p:txBody>
            <a:bodyPr wrap="none" rtlCol="0">
              <a:spAutoFit/>
            </a:bodyPr>
            <a:lstStyle/>
            <a:p>
              <a:r>
                <a:rPr kumimoji="1" lang="en-US" altLang="ja-JP" sz="2000" dirty="0" smtClean="0">
                  <a:solidFill>
                    <a:srgbClr val="0070C0"/>
                  </a:solidFill>
                </a:rPr>
                <a:t>STAR 2012</a:t>
              </a:r>
              <a:endParaRPr kumimoji="1" lang="ja-JP" altLang="en-US" sz="2000" dirty="0">
                <a:solidFill>
                  <a:srgbClr val="0070C0"/>
                </a:solidFill>
              </a:endParaRPr>
            </a:p>
          </p:txBody>
        </p:sp>
      </p:grpSp>
    </p:spTree>
    <p:extLst>
      <p:ext uri="{BB962C8B-B14F-4D97-AF65-F5344CB8AC3E}">
        <p14:creationId xmlns:p14="http://schemas.microsoft.com/office/powerpoint/2010/main" val="1880732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30988" y="1233418"/>
            <a:ext cx="9630" cy="5435942"/>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3049" y="1250791"/>
            <a:ext cx="4815" cy="5418569"/>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251520" y="1160848"/>
            <a:ext cx="4896544" cy="900000"/>
          </a:xfrm>
          <a:prstGeom prst="rect">
            <a:avLst/>
          </a:prstGeom>
          <a:gradFill flip="none" rotWithShape="1">
            <a:gsLst>
              <a:gs pos="0">
                <a:srgbClr val="FF0000">
                  <a:alpha val="50000"/>
                </a:srgbClr>
              </a:gs>
              <a:gs pos="100000">
                <a:srgbClr val="FF0000">
                  <a:alpha val="4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273720"/>
            <a:ext cx="784225" cy="635000"/>
          </a:xfrm>
          <a:prstGeom prst="rect">
            <a:avLst/>
          </a:prstGeom>
        </p:spPr>
      </p:pic>
      <p:sp>
        <p:nvSpPr>
          <p:cNvPr id="34" name="テキスト ボックス 33"/>
          <p:cNvSpPr txBox="1"/>
          <p:nvPr/>
        </p:nvSpPr>
        <p:spPr>
          <a:xfrm>
            <a:off x="159074" y="735087"/>
            <a:ext cx="2292615" cy="461665"/>
          </a:xfrm>
          <a:prstGeom prst="rect">
            <a:avLst/>
          </a:prstGeom>
          <a:noFill/>
        </p:spPr>
        <p:txBody>
          <a:bodyPr wrap="none" rtlCol="0">
            <a:spAutoFit/>
          </a:bodyPr>
          <a:lstStyle/>
          <a:p>
            <a:r>
              <a:rPr lang="en-US" altLang="ja-JP" sz="2400" dirty="0" smtClean="0"/>
              <a:t>Pre-Equilibrium</a:t>
            </a:r>
            <a:endParaRPr kumimoji="1" lang="ja-JP" altLang="en-US" sz="2400" dirty="0"/>
          </a:p>
        </p:txBody>
      </p:sp>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sp>
        <p:nvSpPr>
          <p:cNvPr id="93" name="円/楕円 92"/>
          <p:cNvSpPr/>
          <p:nvPr/>
        </p:nvSpPr>
        <p:spPr>
          <a:xfrm>
            <a:off x="2447776" y="18088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223640" y="1628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27984" y="13227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6193825" y="186602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553865" y="98072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1743307"/>
            <a:ext cx="338667" cy="245533"/>
          </a:xfrm>
          <a:prstGeom prst="rect">
            <a:avLst/>
          </a:prstGeom>
        </p:spPr>
      </p:pic>
      <p:pic>
        <p:nvPicPr>
          <p:cNvPr id="114"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505982"/>
            <a:ext cx="829737" cy="261720"/>
          </a:xfrm>
          <a:prstGeom prst="rect">
            <a:avLst/>
          </a:prstGeom>
        </p:spPr>
      </p:pic>
      <p:pic>
        <p:nvPicPr>
          <p:cNvPr id="115"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109936"/>
            <a:ext cx="834051" cy="230084"/>
          </a:xfrm>
          <a:prstGeom prst="rect">
            <a:avLst/>
          </a:prstGeom>
        </p:spPr>
      </p:pic>
      <p:cxnSp>
        <p:nvCxnSpPr>
          <p:cNvPr id="116" name="直線コネクタ 115"/>
          <p:cNvCxnSpPr/>
          <p:nvPr/>
        </p:nvCxnSpPr>
        <p:spPr>
          <a:xfrm flipV="1">
            <a:off x="6567830" y="164169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6553865" y="121795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6588224" y="1772816"/>
            <a:ext cx="16561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下矢印 176"/>
          <p:cNvSpPr/>
          <p:nvPr/>
        </p:nvSpPr>
        <p:spPr>
          <a:xfrm>
            <a:off x="4445992" y="198244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782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30988" y="1233418"/>
            <a:ext cx="9630" cy="5435942"/>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3049" y="1250791"/>
            <a:ext cx="4815" cy="5418569"/>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251520" y="1160848"/>
            <a:ext cx="4896544" cy="900000"/>
          </a:xfrm>
          <a:prstGeom prst="rect">
            <a:avLst/>
          </a:prstGeom>
          <a:gradFill flip="none" rotWithShape="1">
            <a:gsLst>
              <a:gs pos="0">
                <a:srgbClr val="FF0000">
                  <a:alpha val="50000"/>
                </a:srgbClr>
              </a:gs>
              <a:gs pos="100000">
                <a:srgbClr val="FF0000">
                  <a:alpha val="4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273720"/>
            <a:ext cx="784225" cy="635000"/>
          </a:xfrm>
          <a:prstGeom prst="rect">
            <a:avLst/>
          </a:prstGeom>
        </p:spPr>
      </p:pic>
      <p:sp>
        <p:nvSpPr>
          <p:cNvPr id="34" name="テキスト ボックス 33"/>
          <p:cNvSpPr txBox="1"/>
          <p:nvPr/>
        </p:nvSpPr>
        <p:spPr>
          <a:xfrm>
            <a:off x="159074" y="735087"/>
            <a:ext cx="2292615" cy="461665"/>
          </a:xfrm>
          <a:prstGeom prst="rect">
            <a:avLst/>
          </a:prstGeom>
          <a:noFill/>
        </p:spPr>
        <p:txBody>
          <a:bodyPr wrap="none" rtlCol="0">
            <a:spAutoFit/>
          </a:bodyPr>
          <a:lstStyle/>
          <a:p>
            <a:r>
              <a:rPr lang="en-US" altLang="ja-JP" sz="2400" dirty="0" smtClean="0"/>
              <a:t>Pre-Equilibrium</a:t>
            </a:r>
            <a:endParaRPr kumimoji="1" lang="ja-JP" altLang="en-US" sz="2400" dirty="0"/>
          </a:p>
        </p:txBody>
      </p:sp>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sp>
        <p:nvSpPr>
          <p:cNvPr id="93" name="円/楕円 92"/>
          <p:cNvSpPr/>
          <p:nvPr/>
        </p:nvSpPr>
        <p:spPr>
          <a:xfrm>
            <a:off x="2447776" y="18088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223640" y="1628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27984" y="13227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6193825" y="186602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553865" y="98072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1743307"/>
            <a:ext cx="338667" cy="245533"/>
          </a:xfrm>
          <a:prstGeom prst="rect">
            <a:avLst/>
          </a:prstGeom>
        </p:spPr>
      </p:pic>
      <p:pic>
        <p:nvPicPr>
          <p:cNvPr id="114"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505982"/>
            <a:ext cx="829737" cy="261720"/>
          </a:xfrm>
          <a:prstGeom prst="rect">
            <a:avLst/>
          </a:prstGeom>
        </p:spPr>
      </p:pic>
      <p:pic>
        <p:nvPicPr>
          <p:cNvPr id="115"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109936"/>
            <a:ext cx="834051" cy="230084"/>
          </a:xfrm>
          <a:prstGeom prst="rect">
            <a:avLst/>
          </a:prstGeom>
        </p:spPr>
      </p:pic>
      <p:cxnSp>
        <p:nvCxnSpPr>
          <p:cNvPr id="116" name="直線コネクタ 115"/>
          <p:cNvCxnSpPr/>
          <p:nvPr/>
        </p:nvCxnSpPr>
        <p:spPr>
          <a:xfrm flipV="1">
            <a:off x="6567830" y="164169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6553865" y="121795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6588224" y="1772816"/>
            <a:ext cx="16561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下矢印 176"/>
          <p:cNvSpPr/>
          <p:nvPr/>
        </p:nvSpPr>
        <p:spPr>
          <a:xfrm>
            <a:off x="4445992" y="198244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9" name="フリーフォーム 178"/>
          <p:cNvSpPr/>
          <p:nvPr/>
        </p:nvSpPr>
        <p:spPr>
          <a:xfrm>
            <a:off x="6588224" y="3180266"/>
            <a:ext cx="1704441" cy="155065"/>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80" name="フリーフォーム 179"/>
          <p:cNvSpPr/>
          <p:nvPr/>
        </p:nvSpPr>
        <p:spPr>
          <a:xfrm>
            <a:off x="6588224" y="4599230"/>
            <a:ext cx="1704441" cy="152847"/>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81" name="フリーフォーム 180"/>
          <p:cNvSpPr/>
          <p:nvPr/>
        </p:nvSpPr>
        <p:spPr>
          <a:xfrm>
            <a:off x="6539967" y="5589240"/>
            <a:ext cx="1704441" cy="50233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9348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244527" y="5448126"/>
            <a:ext cx="66624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ja-JP" altLang="en-US" sz="3200" dirty="0"/>
              <a:t>ゆらぎの</a:t>
            </a:r>
            <a:r>
              <a:rPr lang="en-US" altLang="ja-JP" sz="3200" dirty="0" smtClean="0">
                <a:latin typeface="Symbol" pitchFamily="18" charset="2"/>
              </a:rPr>
              <a:t>Dh</a:t>
            </a:r>
            <a:r>
              <a:rPr lang="en-US" altLang="ja-JP" sz="3200" dirty="0" smtClean="0"/>
              <a:t> </a:t>
            </a:r>
            <a:r>
              <a:rPr lang="ja-JP" altLang="en-US" sz="3200" dirty="0" smtClean="0"/>
              <a:t>依存性には、高温物質の</a:t>
            </a:r>
            <a:endParaRPr lang="en-US" altLang="ja-JP" sz="3200" dirty="0" smtClean="0"/>
          </a:p>
          <a:p>
            <a:pPr algn="ctr"/>
            <a:r>
              <a:rPr kumimoji="1" lang="ja-JP" altLang="en-US" sz="3200" dirty="0" smtClean="0"/>
              <a:t>時間発展の</a:t>
            </a:r>
            <a:r>
              <a:rPr lang="ja-JP" altLang="en-US" sz="3200" dirty="0" smtClean="0"/>
              <a:t>歴史</a:t>
            </a:r>
            <a:r>
              <a:rPr kumimoji="1" lang="ja-JP" altLang="en-US" sz="3200" dirty="0" smtClean="0"/>
              <a:t>が刻まれている！</a:t>
            </a:r>
            <a:endParaRPr kumimoji="1" lang="ja-JP" altLang="en-US" sz="3200" dirty="0"/>
          </a:p>
        </p:txBody>
      </p:sp>
    </p:spTree>
    <p:extLst>
      <p:ext uri="{BB962C8B-B14F-4D97-AF65-F5344CB8AC3E}">
        <p14:creationId xmlns:p14="http://schemas.microsoft.com/office/powerpoint/2010/main" val="1996057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331640" y="5373216"/>
            <a:ext cx="6552728" cy="12537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左右矢印 8"/>
          <p:cNvSpPr/>
          <p:nvPr/>
        </p:nvSpPr>
        <p:spPr>
          <a:xfrm>
            <a:off x="4430311" y="5517232"/>
            <a:ext cx="1795546" cy="726505"/>
          </a:xfrm>
          <a:prstGeom prst="leftRight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i="1" dirty="0" smtClean="0">
                <a:latin typeface="Symbol" pitchFamily="18" charset="2"/>
              </a:rPr>
              <a:t>m</a:t>
            </a:r>
            <a:r>
              <a:rPr lang="ja-JP" altLang="en-US" sz="2400" dirty="0" smtClean="0">
                <a:latin typeface="Symbol" pitchFamily="18" charset="2"/>
              </a:rPr>
              <a:t> </a:t>
            </a:r>
            <a:r>
              <a:rPr lang="en-US" altLang="ja-JP" sz="2400" dirty="0" smtClean="0"/>
              <a:t>/</a:t>
            </a:r>
            <a:r>
              <a:rPr lang="en-US" altLang="ja-JP" sz="2400" i="1" dirty="0"/>
              <a:t>T</a:t>
            </a:r>
          </a:p>
        </p:txBody>
      </p:sp>
      <p:sp>
        <p:nvSpPr>
          <p:cNvPr id="2" name="タイトル 1"/>
          <p:cNvSpPr>
            <a:spLocks noGrp="1"/>
          </p:cNvSpPr>
          <p:nvPr>
            <p:ph type="title"/>
          </p:nvPr>
        </p:nvSpPr>
        <p:spPr>
          <a:xfrm>
            <a:off x="98425" y="110044"/>
            <a:ext cx="5378395" cy="584775"/>
          </a:xfrm>
        </p:spPr>
        <p:txBody>
          <a:bodyPr/>
          <a:lstStyle/>
          <a:p>
            <a:r>
              <a:rPr kumimoji="1" lang="en-US" altLang="ja-JP" dirty="0" smtClean="0"/>
              <a:t> </a:t>
            </a:r>
            <a:r>
              <a:rPr kumimoji="1" lang="en-US" altLang="ja-JP" dirty="0" err="1" smtClean="0"/>
              <a:t>Cumulants</a:t>
            </a:r>
            <a:r>
              <a:rPr kumimoji="1" lang="en-US" altLang="ja-JP" dirty="0" smtClean="0"/>
              <a:t> : HIC </a:t>
            </a:r>
            <a:r>
              <a:rPr kumimoji="1" lang="en-US" altLang="ja-JP" dirty="0" err="1" smtClean="0"/>
              <a:t>vs</a:t>
            </a:r>
            <a:r>
              <a:rPr kumimoji="1" lang="en-US" altLang="ja-JP" dirty="0" smtClean="0"/>
              <a:t> Lattice  </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5040560"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a:xfrm flipH="1">
            <a:off x="5148064" y="1556792"/>
            <a:ext cx="720080" cy="576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68144" y="1412776"/>
            <a:ext cx="2927404" cy="830997"/>
          </a:xfrm>
          <a:prstGeom prst="rect">
            <a:avLst/>
          </a:prstGeom>
          <a:noFill/>
        </p:spPr>
        <p:txBody>
          <a:bodyPr wrap="none" rtlCol="0">
            <a:spAutoFit/>
          </a:bodyPr>
          <a:lstStyle/>
          <a:p>
            <a:r>
              <a:rPr lang="ja-JP" altLang="en-US" sz="2400" dirty="0" smtClean="0"/>
              <a:t>格子</a:t>
            </a:r>
            <a:r>
              <a:rPr lang="en-US" altLang="ja-JP" sz="2400" dirty="0" smtClean="0"/>
              <a:t>QCD</a:t>
            </a:r>
            <a:r>
              <a:rPr lang="ja-JP" altLang="en-US" sz="2400" dirty="0" smtClean="0"/>
              <a:t>で得られた</a:t>
            </a:r>
            <a:endParaRPr lang="en-US" altLang="ja-JP" sz="2400" dirty="0" smtClean="0"/>
          </a:p>
          <a:p>
            <a:r>
              <a:rPr kumimoji="1" lang="ja-JP" altLang="en-US" sz="2400" dirty="0" smtClean="0"/>
              <a:t>ゆらぎ</a:t>
            </a:r>
            <a:r>
              <a:rPr kumimoji="1" lang="en-US" altLang="ja-JP" sz="2400" i="1" dirty="0" smtClean="0"/>
              <a:t>- </a:t>
            </a:r>
            <a:r>
              <a:rPr lang="en-US" altLang="ja-JP" sz="2400" i="1" dirty="0" smtClean="0">
                <a:latin typeface="Symbol" pitchFamily="18" charset="2"/>
              </a:rPr>
              <a:t>m</a:t>
            </a:r>
            <a:r>
              <a:rPr lang="en-US" altLang="ja-JP" sz="2400" dirty="0" smtClean="0"/>
              <a:t>/</a:t>
            </a:r>
            <a:r>
              <a:rPr lang="en-US" altLang="ja-JP" sz="2400" i="1" dirty="0" smtClean="0"/>
              <a:t>T </a:t>
            </a:r>
            <a:r>
              <a:rPr lang="ja-JP" altLang="en-US" sz="2400" dirty="0" smtClean="0"/>
              <a:t>関係線</a:t>
            </a:r>
            <a:endParaRPr kumimoji="1" lang="ja-JP" altLang="en-US" sz="2400" dirty="0"/>
          </a:p>
        </p:txBody>
      </p:sp>
      <p:sp>
        <p:nvSpPr>
          <p:cNvPr id="6" name="テキスト ボックス 5"/>
          <p:cNvSpPr txBox="1"/>
          <p:nvPr/>
        </p:nvSpPr>
        <p:spPr>
          <a:xfrm>
            <a:off x="1475656" y="5661248"/>
            <a:ext cx="2954655" cy="461665"/>
          </a:xfrm>
          <a:prstGeom prst="rect">
            <a:avLst/>
          </a:prstGeom>
          <a:noFill/>
        </p:spPr>
        <p:txBody>
          <a:bodyPr wrap="none" rtlCol="0">
            <a:spAutoFit/>
          </a:bodyPr>
          <a:lstStyle/>
          <a:p>
            <a:r>
              <a:rPr kumimoji="1" lang="ja-JP" altLang="en-US" sz="2400" dirty="0" smtClean="0"/>
              <a:t>実験の観測値＋格子</a:t>
            </a:r>
            <a:endParaRPr kumimoji="1" lang="ja-JP" altLang="en-US" sz="2400" dirty="0"/>
          </a:p>
        </p:txBody>
      </p:sp>
      <p:sp>
        <p:nvSpPr>
          <p:cNvPr id="7" name="テキスト ボックス 6"/>
          <p:cNvSpPr txBox="1"/>
          <p:nvPr/>
        </p:nvSpPr>
        <p:spPr>
          <a:xfrm>
            <a:off x="6228184" y="5661248"/>
            <a:ext cx="1415772" cy="461665"/>
          </a:xfrm>
          <a:prstGeom prst="rect">
            <a:avLst/>
          </a:prstGeom>
          <a:noFill/>
        </p:spPr>
        <p:txBody>
          <a:bodyPr wrap="none" rtlCol="0">
            <a:spAutoFit/>
          </a:bodyPr>
          <a:lstStyle/>
          <a:p>
            <a:r>
              <a:rPr lang="ja-JP" altLang="en-US" sz="2400" dirty="0" smtClean="0"/>
              <a:t>化学凍結</a:t>
            </a:r>
            <a:endParaRPr kumimoji="1" lang="ja-JP" altLang="en-US" sz="2400" dirty="0"/>
          </a:p>
        </p:txBody>
      </p:sp>
      <p:sp>
        <p:nvSpPr>
          <p:cNvPr id="10" name="テキスト ボックス 9"/>
          <p:cNvSpPr txBox="1"/>
          <p:nvPr/>
        </p:nvSpPr>
        <p:spPr>
          <a:xfrm>
            <a:off x="4760148" y="6165304"/>
            <a:ext cx="1107996" cy="461665"/>
          </a:xfrm>
          <a:prstGeom prst="rect">
            <a:avLst/>
          </a:prstGeom>
          <a:noFill/>
        </p:spPr>
        <p:txBody>
          <a:bodyPr wrap="none" rtlCol="0">
            <a:spAutoFit/>
          </a:bodyPr>
          <a:lstStyle/>
          <a:p>
            <a:r>
              <a:rPr kumimoji="1" lang="ja-JP" altLang="en-US" sz="2400" dirty="0" smtClean="0">
                <a:solidFill>
                  <a:schemeClr val="accent2">
                    <a:lumMod val="50000"/>
                  </a:schemeClr>
                </a:solidFill>
              </a:rPr>
              <a:t>不一致</a:t>
            </a:r>
            <a:endParaRPr kumimoji="1" lang="ja-JP" altLang="en-US" sz="2400" dirty="0">
              <a:solidFill>
                <a:schemeClr val="accent2">
                  <a:lumMod val="50000"/>
                </a:schemeClr>
              </a:solidFill>
            </a:endParaRPr>
          </a:p>
        </p:txBody>
      </p:sp>
      <p:sp>
        <p:nvSpPr>
          <p:cNvPr id="8" name="テキスト ボックス 7"/>
          <p:cNvSpPr txBox="1"/>
          <p:nvPr/>
        </p:nvSpPr>
        <p:spPr>
          <a:xfrm>
            <a:off x="6587609" y="3861048"/>
            <a:ext cx="2112694" cy="830997"/>
          </a:xfrm>
          <a:prstGeom prst="rect">
            <a:avLst/>
          </a:prstGeom>
          <a:noFill/>
        </p:spPr>
        <p:txBody>
          <a:bodyPr wrap="none" rtlCol="0">
            <a:spAutoFit/>
          </a:bodyPr>
          <a:lstStyle/>
          <a:p>
            <a:r>
              <a:rPr kumimoji="1" lang="en-US" altLang="ja-JP" sz="2400" dirty="0" err="1" smtClean="0">
                <a:solidFill>
                  <a:srgbClr val="0070C0"/>
                </a:solidFill>
              </a:rPr>
              <a:t>HotQCD</a:t>
            </a:r>
            <a:r>
              <a:rPr kumimoji="1" lang="en-US" altLang="ja-JP" sz="2400" dirty="0" smtClean="0">
                <a:solidFill>
                  <a:srgbClr val="0070C0"/>
                </a:solidFill>
              </a:rPr>
              <a:t>,</a:t>
            </a:r>
          </a:p>
          <a:p>
            <a:r>
              <a:rPr kumimoji="1" lang="en-US" altLang="ja-JP" sz="2400" dirty="0" smtClean="0">
                <a:solidFill>
                  <a:srgbClr val="0070C0"/>
                </a:solidFill>
              </a:rPr>
              <a:t>LATTICE2013</a:t>
            </a:r>
            <a:endParaRPr kumimoji="1" lang="ja-JP" altLang="en-US" sz="2400" dirty="0">
              <a:solidFill>
                <a:srgbClr val="0070C0"/>
              </a:solidFill>
            </a:endParaRPr>
          </a:p>
        </p:txBody>
      </p:sp>
    </p:spTree>
    <p:extLst>
      <p:ext uri="{BB962C8B-B14F-4D97-AF65-F5344CB8AC3E}">
        <p14:creationId xmlns:p14="http://schemas.microsoft.com/office/powerpoint/2010/main" val="3928680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331640" y="5733256"/>
            <a:ext cx="7272808"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角丸四角形 9"/>
          <p:cNvSpPr/>
          <p:nvPr/>
        </p:nvSpPr>
        <p:spPr>
          <a:xfrm>
            <a:off x="5545597" y="3517556"/>
            <a:ext cx="3308919" cy="8475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7" name="角丸四角形 6"/>
          <p:cNvSpPr/>
          <p:nvPr/>
        </p:nvSpPr>
        <p:spPr>
          <a:xfrm>
            <a:off x="496061" y="1052736"/>
            <a:ext cx="7388307"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7152920" cy="584775"/>
          </a:xfrm>
        </p:spPr>
        <p:txBody>
          <a:bodyPr/>
          <a:lstStyle/>
          <a:p>
            <a:r>
              <a:rPr lang="ja-JP" altLang="en-US" dirty="0"/>
              <a:t> </a:t>
            </a:r>
            <a:r>
              <a:rPr lang="en-US" altLang="ja-JP" dirty="0" err="1" smtClean="0"/>
              <a:t>Cumulants</a:t>
            </a:r>
            <a:r>
              <a:rPr lang="en-US" altLang="ja-JP" dirty="0" smtClean="0"/>
              <a:t> as Probes of the Medium  </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4752528" cy="33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57629" y="3517556"/>
            <a:ext cx="3308919" cy="830997"/>
          </a:xfrm>
          <a:prstGeom prst="rect">
            <a:avLst/>
          </a:prstGeom>
          <a:noFill/>
        </p:spPr>
        <p:txBody>
          <a:bodyPr wrap="none" rtlCol="0">
            <a:spAutoFit/>
          </a:bodyPr>
          <a:lstStyle/>
          <a:p>
            <a:r>
              <a:rPr lang="ja-JP" altLang="en-US" sz="2400" dirty="0"/>
              <a:t>ハドロン</a:t>
            </a:r>
            <a:r>
              <a:rPr lang="ja-JP" altLang="en-US" sz="2400" dirty="0" smtClean="0"/>
              <a:t>共鳴</a:t>
            </a:r>
            <a:r>
              <a:rPr lang="ja-JP" altLang="en-US" sz="2400" dirty="0"/>
              <a:t>ガス</a:t>
            </a:r>
            <a:r>
              <a:rPr lang="en-US" altLang="ja-JP" sz="2400" dirty="0" smtClean="0"/>
              <a:t>(HRG)</a:t>
            </a:r>
          </a:p>
          <a:p>
            <a:r>
              <a:rPr lang="ja-JP" altLang="en-US" sz="2400" dirty="0" smtClean="0"/>
              <a:t>模型ではゼロになる量</a:t>
            </a:r>
            <a:endParaRPr kumimoji="1" lang="ja-JP" altLang="en-US" sz="2400" dirty="0"/>
          </a:p>
        </p:txBody>
      </p:sp>
      <p:sp>
        <p:nvSpPr>
          <p:cNvPr id="5" name="テキスト ボックス 4"/>
          <p:cNvSpPr txBox="1"/>
          <p:nvPr/>
        </p:nvSpPr>
        <p:spPr>
          <a:xfrm>
            <a:off x="640077" y="1124744"/>
            <a:ext cx="7244291" cy="461665"/>
          </a:xfrm>
          <a:prstGeom prst="rect">
            <a:avLst/>
          </a:prstGeom>
          <a:noFill/>
        </p:spPr>
        <p:txBody>
          <a:bodyPr wrap="none" rtlCol="0">
            <a:spAutoFit/>
          </a:bodyPr>
          <a:lstStyle/>
          <a:p>
            <a:r>
              <a:rPr kumimoji="1" lang="ja-JP" altLang="en-US" sz="2400" dirty="0" smtClean="0"/>
              <a:t>高次キュムラントは、媒質の性質を理解するうえで有用</a:t>
            </a:r>
            <a:endParaRPr kumimoji="1" lang="ja-JP" altLang="en-US" sz="2400" dirty="0"/>
          </a:p>
        </p:txBody>
      </p:sp>
      <p:sp>
        <p:nvSpPr>
          <p:cNvPr id="6" name="テキスト ボックス 5"/>
          <p:cNvSpPr txBox="1"/>
          <p:nvPr/>
        </p:nvSpPr>
        <p:spPr>
          <a:xfrm>
            <a:off x="1478652" y="5919663"/>
            <a:ext cx="7197804" cy="461665"/>
          </a:xfrm>
          <a:prstGeom prst="rect">
            <a:avLst/>
          </a:prstGeom>
          <a:noFill/>
        </p:spPr>
        <p:txBody>
          <a:bodyPr wrap="none" rtlCol="0">
            <a:spAutoFit/>
          </a:bodyPr>
          <a:lstStyle/>
          <a:p>
            <a:r>
              <a:rPr kumimoji="1" lang="en-US" altLang="ja-JP" sz="2400" dirty="0" smtClean="0"/>
              <a:t>T&lt;150MeV</a:t>
            </a:r>
            <a:r>
              <a:rPr lang="ja-JP" altLang="en-US" sz="2400" dirty="0" err="1" smtClean="0"/>
              <a:t>での</a:t>
            </a:r>
            <a:r>
              <a:rPr lang="ja-JP" altLang="en-US" sz="2400" dirty="0" smtClean="0"/>
              <a:t>格子データは、</a:t>
            </a:r>
            <a:r>
              <a:rPr lang="en-US" altLang="ja-JP" sz="2400" dirty="0" smtClean="0"/>
              <a:t>HRG</a:t>
            </a:r>
            <a:r>
              <a:rPr lang="ja-JP" altLang="en-US" sz="2400" dirty="0"/>
              <a:t>描像</a:t>
            </a:r>
            <a:r>
              <a:rPr lang="ja-JP" altLang="en-US" sz="2400" dirty="0" smtClean="0"/>
              <a:t>と矛盾しない</a:t>
            </a:r>
            <a:endParaRPr kumimoji="1" lang="ja-JP" altLang="en-US" sz="2400" dirty="0"/>
          </a:p>
        </p:txBody>
      </p:sp>
      <p:sp>
        <p:nvSpPr>
          <p:cNvPr id="8" name="右中かっこ 7"/>
          <p:cNvSpPr/>
          <p:nvPr/>
        </p:nvSpPr>
        <p:spPr>
          <a:xfrm>
            <a:off x="4465477" y="3356991"/>
            <a:ext cx="360040" cy="792088"/>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sp>
        <p:nvSpPr>
          <p:cNvPr id="9" name="右矢印 8"/>
          <p:cNvSpPr/>
          <p:nvPr/>
        </p:nvSpPr>
        <p:spPr>
          <a:xfrm flipH="1">
            <a:off x="4875779" y="3545286"/>
            <a:ext cx="669818" cy="41549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12160" y="2223510"/>
            <a:ext cx="2202270" cy="369332"/>
          </a:xfrm>
          <a:prstGeom prst="rect">
            <a:avLst/>
          </a:prstGeom>
          <a:noFill/>
        </p:spPr>
        <p:txBody>
          <a:bodyPr wrap="none" rtlCol="0">
            <a:spAutoFit/>
          </a:bodyPr>
          <a:lstStyle/>
          <a:p>
            <a:r>
              <a:rPr kumimoji="1" lang="en-US" altLang="ja-JP" dirty="0" err="1" smtClean="0">
                <a:solidFill>
                  <a:srgbClr val="1F497D"/>
                </a:solidFill>
              </a:rPr>
              <a:t>HotQCD</a:t>
            </a:r>
            <a:r>
              <a:rPr kumimoji="1" lang="en-US" altLang="ja-JP" dirty="0" smtClean="0">
                <a:solidFill>
                  <a:srgbClr val="1F497D"/>
                </a:solidFill>
              </a:rPr>
              <a:t>, PRL 2013</a:t>
            </a:r>
            <a:endParaRPr kumimoji="1" lang="ja-JP" altLang="en-US" dirty="0">
              <a:solidFill>
                <a:srgbClr val="1F497D"/>
              </a:solidFill>
            </a:endParaRPr>
          </a:p>
        </p:txBody>
      </p:sp>
      <p:sp>
        <p:nvSpPr>
          <p:cNvPr id="14" name="曲折矢印 13"/>
          <p:cNvSpPr/>
          <p:nvPr/>
        </p:nvSpPr>
        <p:spPr>
          <a:xfrm flipV="1">
            <a:off x="496061" y="5517232"/>
            <a:ext cx="806307" cy="756084"/>
          </a:xfrm>
          <a:prstGeom prst="bentArrow">
            <a:avLst>
              <a:gd name="adj1" fmla="val 43049"/>
              <a:gd name="adj2" fmla="val 35228"/>
              <a:gd name="adj3" fmla="val 31016"/>
              <a:gd name="adj4" fmla="val 6059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160114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23528" y="764704"/>
            <a:ext cx="8424936" cy="32403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solidFill>
                <a:prstClr val="black"/>
              </a:solidFill>
            </a:endParaRPr>
          </a:p>
        </p:txBody>
      </p:sp>
      <p:sp>
        <p:nvSpPr>
          <p:cNvPr id="4" name="テキスト ボックス 3"/>
          <p:cNvSpPr txBox="1"/>
          <p:nvPr/>
        </p:nvSpPr>
        <p:spPr>
          <a:xfrm>
            <a:off x="1049125" y="938337"/>
            <a:ext cx="7007175" cy="1754326"/>
          </a:xfrm>
          <a:prstGeom prst="rect">
            <a:avLst/>
          </a:prstGeom>
          <a:noFill/>
        </p:spPr>
        <p:txBody>
          <a:bodyPr wrap="none" rtlCol="0">
            <a:spAutoFit/>
          </a:bodyPr>
          <a:lstStyle/>
          <a:p>
            <a:pPr algn="ctr"/>
            <a:r>
              <a:rPr lang="en-US" altLang="ja-JP" sz="5400" dirty="0" smtClean="0">
                <a:solidFill>
                  <a:prstClr val="black"/>
                </a:solidFill>
              </a:rPr>
              <a:t>Time Evolution of </a:t>
            </a:r>
          </a:p>
          <a:p>
            <a:pPr algn="ctr"/>
            <a:r>
              <a:rPr lang="en-US" altLang="ja-JP" sz="5400" dirty="0" smtClean="0">
                <a:solidFill>
                  <a:prstClr val="black"/>
                </a:solidFill>
              </a:rPr>
              <a:t>Higher Order </a:t>
            </a:r>
            <a:r>
              <a:rPr lang="en-US" altLang="ja-JP" sz="5400" dirty="0" err="1" smtClean="0">
                <a:solidFill>
                  <a:prstClr val="black"/>
                </a:solidFill>
              </a:rPr>
              <a:t>Cumulants</a:t>
            </a:r>
            <a:endParaRPr lang="ja-JP" altLang="en-US" sz="5400" dirty="0">
              <a:solidFill>
                <a:prstClr val="black"/>
              </a:solidFill>
            </a:endParaRPr>
          </a:p>
        </p:txBody>
      </p:sp>
      <p:sp>
        <p:nvSpPr>
          <p:cNvPr id="6" name="テキスト ボックス 5"/>
          <p:cNvSpPr txBox="1"/>
          <p:nvPr/>
        </p:nvSpPr>
        <p:spPr>
          <a:xfrm>
            <a:off x="1907704" y="2958043"/>
            <a:ext cx="5215530" cy="830997"/>
          </a:xfrm>
          <a:prstGeom prst="rect">
            <a:avLst/>
          </a:prstGeom>
          <a:noFill/>
        </p:spPr>
        <p:txBody>
          <a:bodyPr wrap="none" rtlCol="0">
            <a:spAutoFit/>
          </a:bodyPr>
          <a:lstStyle/>
          <a:p>
            <a:r>
              <a:rPr lang="en-US" altLang="ja-JP" sz="2400" dirty="0" smtClean="0">
                <a:solidFill>
                  <a:srgbClr val="002060"/>
                </a:solidFill>
              </a:rPr>
              <a:t>MK, </a:t>
            </a:r>
            <a:r>
              <a:rPr lang="en-US" altLang="ja-JP" sz="2400" dirty="0" err="1" smtClean="0">
                <a:solidFill>
                  <a:srgbClr val="002060"/>
                </a:solidFill>
              </a:rPr>
              <a:t>Asakawa</a:t>
            </a:r>
            <a:r>
              <a:rPr lang="en-US" altLang="ja-JP" sz="2400" dirty="0" smtClean="0">
                <a:solidFill>
                  <a:srgbClr val="002060"/>
                </a:solidFill>
              </a:rPr>
              <a:t>, Ono, arXiv:1307.2978</a:t>
            </a:r>
          </a:p>
          <a:p>
            <a:r>
              <a:rPr lang="en-US" altLang="ja-JP" sz="2400" dirty="0" err="1" smtClean="0">
                <a:solidFill>
                  <a:srgbClr val="002060"/>
                </a:solidFill>
              </a:rPr>
              <a:t>Sakaida</a:t>
            </a:r>
            <a:r>
              <a:rPr lang="en-US" altLang="ja-JP" sz="2400" dirty="0" smtClean="0">
                <a:solidFill>
                  <a:srgbClr val="002060"/>
                </a:solidFill>
              </a:rPr>
              <a:t>, </a:t>
            </a:r>
            <a:r>
              <a:rPr lang="en-US" altLang="ja-JP" sz="2400" dirty="0" err="1" smtClean="0">
                <a:solidFill>
                  <a:srgbClr val="002060"/>
                </a:solidFill>
              </a:rPr>
              <a:t>Asakawa</a:t>
            </a:r>
            <a:r>
              <a:rPr lang="en-US" altLang="ja-JP" sz="2400" dirty="0" smtClean="0">
                <a:solidFill>
                  <a:srgbClr val="002060"/>
                </a:solidFill>
              </a:rPr>
              <a:t>, MK, in progress</a:t>
            </a:r>
            <a:endParaRPr lang="ja-JP" altLang="en-US" sz="2400" dirty="0">
              <a:solidFill>
                <a:srgbClr val="002060"/>
              </a:solidFill>
            </a:endParaRPr>
          </a:p>
        </p:txBody>
      </p:sp>
    </p:spTree>
    <p:extLst>
      <p:ext uri="{BB962C8B-B14F-4D97-AF65-F5344CB8AC3E}">
        <p14:creationId xmlns:p14="http://schemas.microsoft.com/office/powerpoint/2010/main" val="3036700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244527" y="5448126"/>
            <a:ext cx="66624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ja-JP" altLang="en-US" sz="3200" dirty="0"/>
              <a:t>ゆらぎの</a:t>
            </a:r>
            <a:r>
              <a:rPr lang="en-US" altLang="ja-JP" sz="3200" dirty="0" smtClean="0">
                <a:latin typeface="Symbol" pitchFamily="18" charset="2"/>
              </a:rPr>
              <a:t>Dh</a:t>
            </a:r>
            <a:r>
              <a:rPr lang="en-US" altLang="ja-JP" sz="3200" dirty="0" smtClean="0"/>
              <a:t> </a:t>
            </a:r>
            <a:r>
              <a:rPr lang="ja-JP" altLang="en-US" sz="3200" dirty="0" smtClean="0"/>
              <a:t>依存性には、高温物質の</a:t>
            </a:r>
            <a:endParaRPr lang="en-US" altLang="ja-JP" sz="3200" dirty="0" smtClean="0"/>
          </a:p>
          <a:p>
            <a:pPr algn="ctr"/>
            <a:r>
              <a:rPr kumimoji="1" lang="ja-JP" altLang="en-US" sz="3200" dirty="0" smtClean="0"/>
              <a:t>時間発展の</a:t>
            </a:r>
            <a:r>
              <a:rPr lang="ja-JP" altLang="en-US" sz="3200" dirty="0" smtClean="0"/>
              <a:t>歴史</a:t>
            </a:r>
            <a:r>
              <a:rPr kumimoji="1" lang="ja-JP" altLang="en-US" sz="3200" dirty="0" smtClean="0"/>
              <a:t>が刻まれている！</a:t>
            </a:r>
            <a:endParaRPr kumimoji="1" lang="ja-JP" altLang="en-US" sz="3200" dirty="0"/>
          </a:p>
        </p:txBody>
      </p:sp>
    </p:spTree>
    <p:extLst>
      <p:ext uri="{BB962C8B-B14F-4D97-AF65-F5344CB8AC3E}">
        <p14:creationId xmlns:p14="http://schemas.microsoft.com/office/powerpoint/2010/main" val="1270134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259632" y="908720"/>
            <a:ext cx="5544616" cy="10081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6098144"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&lt;</a:t>
            </a:r>
            <a:r>
              <a:rPr lang="en-US" altLang="ja-JP" i="1" dirty="0" smtClean="0">
                <a:latin typeface="Symbol" pitchFamily="18" charset="2"/>
              </a:rPr>
              <a:t>d</a:t>
            </a:r>
            <a:r>
              <a:rPr lang="en-US" altLang="ja-JP" i="1" dirty="0" smtClean="0"/>
              <a:t>N</a:t>
            </a:r>
            <a:r>
              <a:rPr lang="en-US" altLang="ja-JP" baseline="-25000" dirty="0" smtClean="0"/>
              <a:t>B</a:t>
            </a:r>
            <a:r>
              <a:rPr lang="en-US" altLang="ja-JP" baseline="30000" dirty="0" smtClean="0"/>
              <a:t>2</a:t>
            </a:r>
            <a:r>
              <a:rPr lang="en-US" altLang="ja-JP" dirty="0" smtClean="0"/>
              <a:t>&gt; and &lt;</a:t>
            </a:r>
            <a:r>
              <a:rPr lang="en-US" altLang="ja-JP" i="1" dirty="0">
                <a:latin typeface="Symbol" pitchFamily="18" charset="2"/>
              </a:rPr>
              <a:t> </a:t>
            </a:r>
            <a:r>
              <a:rPr lang="en-US" altLang="ja-JP" i="1" dirty="0" smtClean="0">
                <a:latin typeface="Symbol" pitchFamily="18" charset="2"/>
              </a:rPr>
              <a:t>d</a:t>
            </a:r>
            <a:r>
              <a:rPr lang="en-US" altLang="ja-JP" i="1" dirty="0"/>
              <a:t>N</a:t>
            </a:r>
            <a:r>
              <a:rPr lang="en-US" altLang="ja-JP" i="1" baseline="-25000" dirty="0" smtClean="0"/>
              <a:t>p</a:t>
            </a:r>
            <a:r>
              <a:rPr lang="en-US" altLang="ja-JP" baseline="30000" dirty="0" smtClean="0"/>
              <a:t>2 </a:t>
            </a:r>
            <a:r>
              <a:rPr lang="en-US" altLang="ja-JP" dirty="0" smtClean="0"/>
              <a:t>&gt; @ LHC ?  </a:t>
            </a:r>
            <a:endParaRPr kumimoji="1" lang="ja-JP" altLang="en-US"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864"/>
          <a:stretch/>
        </p:blipFill>
        <p:spPr bwMode="auto">
          <a:xfrm>
            <a:off x="2108200" y="2055533"/>
            <a:ext cx="5272112" cy="4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rot="222982">
            <a:off x="4137707" y="4362374"/>
            <a:ext cx="2450636"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3851920" y="4199152"/>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p:cNvSpPr/>
          <p:nvPr/>
        </p:nvSpPr>
        <p:spPr>
          <a:xfrm>
            <a:off x="3610000" y="406052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3396568" y="3898567"/>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3173063" y="3697753"/>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2809817" y="3134389"/>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正方形/長方形 32"/>
          <p:cNvSpPr/>
          <p:nvPr/>
        </p:nvSpPr>
        <p:spPr>
          <a:xfrm>
            <a:off x="2615700" y="2836672"/>
            <a:ext cx="234210" cy="372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rot="20070266">
            <a:off x="2284819" y="2317002"/>
            <a:ext cx="198022" cy="40530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2711770" y="3190466"/>
            <a:ext cx="265061" cy="2019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正方形/長方形 15"/>
          <p:cNvSpPr/>
          <p:nvPr/>
        </p:nvSpPr>
        <p:spPr>
          <a:xfrm>
            <a:off x="3023828" y="3457486"/>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2934637" y="3423685"/>
            <a:ext cx="297554" cy="2734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p:cNvSpPr/>
          <p:nvPr/>
        </p:nvSpPr>
        <p:spPr>
          <a:xfrm>
            <a:off x="2707107" y="284762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正方形/長方形 20"/>
          <p:cNvSpPr/>
          <p:nvPr/>
        </p:nvSpPr>
        <p:spPr>
          <a:xfrm>
            <a:off x="2388443" y="2492896"/>
            <a:ext cx="263805" cy="2648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5" name="グループ化 14"/>
          <p:cNvGrpSpPr/>
          <p:nvPr/>
        </p:nvGrpSpPr>
        <p:grpSpPr>
          <a:xfrm>
            <a:off x="2200600" y="2399107"/>
            <a:ext cx="2803448" cy="3117489"/>
            <a:chOff x="2200600" y="2399107"/>
            <a:chExt cx="2803448" cy="3117489"/>
          </a:xfrm>
        </p:grpSpPr>
        <p:sp>
          <p:nvSpPr>
            <p:cNvPr id="20" name="フリーフォーム 19"/>
            <p:cNvSpPr/>
            <p:nvPr/>
          </p:nvSpPr>
          <p:spPr>
            <a:xfrm>
              <a:off x="2200600" y="2399107"/>
              <a:ext cx="1690464" cy="2875856"/>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 name="connsiteX0" fmla="*/ 0 w 4143504"/>
                <a:gd name="connsiteY0" fmla="*/ 0 h 2080155"/>
                <a:gd name="connsiteX1" fmla="*/ 1257300 w 4143504"/>
                <a:gd name="connsiteY1" fmla="*/ 1003300 h 2080155"/>
                <a:gd name="connsiteX2" fmla="*/ 2717800 w 4143504"/>
                <a:gd name="connsiteY2" fmla="*/ 1727200 h 2080155"/>
                <a:gd name="connsiteX3" fmla="*/ 4038600 w 4143504"/>
                <a:gd name="connsiteY3" fmla="*/ 2057400 h 2080155"/>
                <a:gd name="connsiteX4" fmla="*/ 4062250 w 4143504"/>
                <a:gd name="connsiteY4" fmla="*/ 2051219 h 2080155"/>
                <a:gd name="connsiteX0" fmla="*/ 0 w 4446660"/>
                <a:gd name="connsiteY0" fmla="*/ 0 h 2080155"/>
                <a:gd name="connsiteX1" fmla="*/ 1257300 w 4446660"/>
                <a:gd name="connsiteY1" fmla="*/ 1003300 h 2080155"/>
                <a:gd name="connsiteX2" fmla="*/ 2717800 w 4446660"/>
                <a:gd name="connsiteY2" fmla="*/ 1727200 h 2080155"/>
                <a:gd name="connsiteX3" fmla="*/ 4038600 w 4446660"/>
                <a:gd name="connsiteY3" fmla="*/ 2057400 h 2080155"/>
                <a:gd name="connsiteX4" fmla="*/ 4446660 w 4446660"/>
                <a:gd name="connsiteY4" fmla="*/ 2051219 h 2080155"/>
                <a:gd name="connsiteX0" fmla="*/ 0 w 5557178"/>
                <a:gd name="connsiteY0" fmla="*/ 0 h 2118923"/>
                <a:gd name="connsiteX1" fmla="*/ 1257300 w 5557178"/>
                <a:gd name="connsiteY1" fmla="*/ 1003300 h 2118923"/>
                <a:gd name="connsiteX2" fmla="*/ 2717800 w 5557178"/>
                <a:gd name="connsiteY2" fmla="*/ 1727200 h 2118923"/>
                <a:gd name="connsiteX3" fmla="*/ 4038600 w 5557178"/>
                <a:gd name="connsiteY3" fmla="*/ 2057400 h 2118923"/>
                <a:gd name="connsiteX4" fmla="*/ 5557178 w 5557178"/>
                <a:gd name="connsiteY4" fmla="*/ 2118807 h 2118923"/>
                <a:gd name="connsiteX0" fmla="*/ 0 w 5642602"/>
                <a:gd name="connsiteY0" fmla="*/ 0 h 2157454"/>
                <a:gd name="connsiteX1" fmla="*/ 1257300 w 5642602"/>
                <a:gd name="connsiteY1" fmla="*/ 1003300 h 2157454"/>
                <a:gd name="connsiteX2" fmla="*/ 2717800 w 5642602"/>
                <a:gd name="connsiteY2" fmla="*/ 1727200 h 2157454"/>
                <a:gd name="connsiteX3" fmla="*/ 4038600 w 5642602"/>
                <a:gd name="connsiteY3" fmla="*/ 2057400 h 2157454"/>
                <a:gd name="connsiteX4" fmla="*/ 5642602 w 5642602"/>
                <a:gd name="connsiteY4" fmla="*/ 2157429 h 2157454"/>
                <a:gd name="connsiteX0" fmla="*/ 0 w 5685314"/>
                <a:gd name="connsiteY0" fmla="*/ 0 h 2186411"/>
                <a:gd name="connsiteX1" fmla="*/ 1257300 w 5685314"/>
                <a:gd name="connsiteY1" fmla="*/ 1003300 h 2186411"/>
                <a:gd name="connsiteX2" fmla="*/ 2717800 w 5685314"/>
                <a:gd name="connsiteY2" fmla="*/ 1727200 h 2186411"/>
                <a:gd name="connsiteX3" fmla="*/ 4038600 w 5685314"/>
                <a:gd name="connsiteY3" fmla="*/ 2057400 h 2186411"/>
                <a:gd name="connsiteX4" fmla="*/ 5685314 w 5685314"/>
                <a:gd name="connsiteY4" fmla="*/ 2186395 h 218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5314" h="2186411">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cubicBezTo>
                    <a:pt x="4262675" y="2111403"/>
                    <a:pt x="5680387" y="2187683"/>
                    <a:pt x="5685314" y="218639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pic>
          <p:nvPicPr>
            <p:cNvPr id="7" name="TexTeXPicture" descr="&lt;?xml version=&quot;1.0&quot; encoding=&quot;utf-16&quot;?&gt;&#10;&lt;TeXTeX&gt;&#10;  &lt;preamble&gt;\documentclass{jarticle}&#10;\usepackage{amsmath}&#10;\pagestyle{empty}&lt;/preamble&gt;&#10;  &lt;body&gt;\begin{align*} &#10;\langle \delta N_B^2 \rangle&#10;\end{align*}&lt;/body&gt;&#10;  &lt;fcolor&gt;FF000000&lt;/fcolor&gt;&#10;  &lt;bcolor&gt;FFFFFFFF&lt;/bcolor&gt;&#10;  &lt;transparent&gt;True&lt;/transparent&gt;&#10;  &lt;resolution&gt;1800&lt;/resolution&gt;&#10;  &lt;imageh&gt;281&lt;/imageh&gt;&#10;  &lt;imagew&gt;629&lt;/imagew&gt;&#10;  &lt;scale&gt;50&lt;/scale&gt;&#10;  &lt;cursor&gt;4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464" y="5079869"/>
              <a:ext cx="977584" cy="436727"/>
            </a:xfrm>
            <a:prstGeom prst="rect">
              <a:avLst/>
            </a:prstGeom>
          </p:spPr>
          <p:style>
            <a:lnRef idx="2">
              <a:schemeClr val="accent2"/>
            </a:lnRef>
            <a:fillRef idx="1">
              <a:schemeClr val="lt1"/>
            </a:fillRef>
            <a:effectRef idx="0">
              <a:schemeClr val="accent2"/>
            </a:effectRef>
            <a:fontRef idx="minor">
              <a:schemeClr val="dk1"/>
            </a:fontRef>
          </p:style>
        </p:pic>
      </p:grpSp>
      <p:sp>
        <p:nvSpPr>
          <p:cNvPr id="23" name="正方形/長方形 22"/>
          <p:cNvSpPr/>
          <p:nvPr/>
        </p:nvSpPr>
        <p:spPr>
          <a:xfrm>
            <a:off x="4319972" y="2591972"/>
            <a:ext cx="2124236" cy="110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439446" y="1455167"/>
            <a:ext cx="5364802" cy="461665"/>
          </a:xfrm>
          <a:prstGeom prst="rect">
            <a:avLst/>
          </a:prstGeom>
          <a:noFill/>
        </p:spPr>
        <p:txBody>
          <a:bodyPr wrap="none" rtlCol="0">
            <a:spAutoFit/>
          </a:bodyPr>
          <a:lstStyle/>
          <a:p>
            <a:r>
              <a:rPr lang="en-US" altLang="ja-JP" sz="2400" dirty="0" smtClean="0"/>
              <a:t>should</a:t>
            </a:r>
            <a:r>
              <a:rPr kumimoji="1" lang="en-US" altLang="ja-JP" sz="2400" dirty="0" smtClean="0"/>
              <a:t> have different </a:t>
            </a:r>
            <a:r>
              <a:rPr kumimoji="1" lang="en-US" altLang="ja-JP" sz="2400" dirty="0" smtClean="0">
                <a:latin typeface="Symbol" pitchFamily="18" charset="2"/>
              </a:rPr>
              <a:t>Dh</a:t>
            </a:r>
            <a:r>
              <a:rPr kumimoji="1" lang="en-US" altLang="ja-JP" sz="2400" dirty="0" smtClean="0"/>
              <a:t> dependence.</a:t>
            </a:r>
            <a:endParaRPr kumimoji="1" lang="ja-JP" altLang="en-US" sz="2400" dirty="0"/>
          </a:p>
        </p:txBody>
      </p:sp>
      <p:pic>
        <p:nvPicPr>
          <p:cNvPr id="11" name="TexTeXPicture" descr="&lt;?xml version=&quot;1.0&quot; encoding=&quot;utf-16&quot;?&gt;&#10;&lt;TeXTeX&gt;&#10;  &lt;preamble&gt;\documentclass{jarticle}&#10;\usepackage{amsmath}&#10;\pagestyle{empty}&lt;/preamble&gt;&#10;  &lt;body&gt;\begin{align*} &#10;\langle \delta N_Q^2 \rangle,&#10;\langle \delta N_B^2 \rangle,&#10;\langle \delta N_p^2 \rangle&#10;\end{align*}&lt;/body&gt;&#10;  &lt;fcolor&gt;FF000000&lt;/fcolor&gt;&#10;  &lt;bcolor&gt;FFFFFFFF&lt;/bcolor&gt;&#10;  &lt;transparent&gt;True&lt;/transparent&gt;&#10;  &lt;resolution&gt;1800&lt;/resolution&gt;&#10;  &lt;imageh&gt;315&lt;/imageh&gt;&#10;  &lt;imagew&gt;2187&lt;/imagew&gt;&#10;  &lt;scale&gt;50&lt;/scale&gt;&#10;  &lt;cursor&gt;5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153" y="1033291"/>
            <a:ext cx="2929027" cy="421876"/>
          </a:xfrm>
          <a:prstGeom prst="rect">
            <a:avLst/>
          </a:prstGeom>
        </p:spPr>
      </p:pic>
      <p:pic>
        <p:nvPicPr>
          <p:cNvPr id="13" name="TexTeXPicture" descr="&lt;?xml version=&quot;1.0&quot; encoding=&quot;utf-16&quot;?&gt;&#10;&lt;TeXTeX&gt;&#10;  &lt;preamble&gt;\documentclass{jarticle}&#10;\usepackage{amsmath}&#10;\pagestyle{empty}&lt;/preamble&gt;&#10;  &lt;body&gt;\begin{align*} &#10;\langle \delta N_Q^2 \rangle&#10;\end{align*}&lt;/body&gt;&#10;  &lt;fcolor&gt;FF000000&lt;/fcolor&gt;&#10;  &lt;bcolor&gt;FFFFFFFF&lt;/bcolor&gt;&#10;  &lt;transparent&gt;True&lt;/transparent&gt;&#10;  &lt;resolution&gt;1800&lt;/resolution&gt;&#10;  &lt;imageh&gt;315&lt;/imageh&gt;&#10;  &lt;imagew&gt;627&lt;/imagew&gt;&#10;  &lt;scale&gt;50&lt;/scale&gt;&#10;  &lt;cursor&gt;4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360" y="4128061"/>
            <a:ext cx="839735" cy="421876"/>
          </a:xfrm>
          <a:prstGeom prst="rect">
            <a:avLst/>
          </a:prstGeom>
        </p:spPr>
      </p:pic>
      <p:pic>
        <p:nvPicPr>
          <p:cNvPr id="22" name="TexTeXPicture" descr="&lt;?xml version=&quot;1.0&quot; encoding=&quot;utf-16&quot;?&gt;&#10;&lt;TeXTeX&gt;&#10;  &lt;preamble&gt;\documentclass{jarticle}&#10;\usepackage{amsmath}&#10;\pagestyle{empty}&lt;/preamble&gt;&#10;  &lt;body&gt;\begin{align*} &#10;\langle (\delta N_p^{\rm (net)})^2 \rangle&#10;=&amp;amp; \frac14 \langle (\delta N_{\rm B}^{\rm (net)})^2 \rangle&#10;+ \frac14 \langle N_{\rm B}^{\rm (tot)} \rangle&#10;\end{align*}&lt;/body&gt;&#10;  &lt;fcolor&gt;FF000000&lt;/fcolor&gt;&#10;  &lt;bcolor&gt;FFFFFFFF&lt;/bcolor&gt;&#10;  &lt;transparent&gt;True&lt;/transparent&gt;&#10;  &lt;resolution&gt;1800&lt;/resolution&gt;&#10;  &lt;imageh&gt;505&lt;/imageh&gt;&#10;  &lt;imagew&gt;4305&lt;/imagew&gt;&#10;  &lt;scale&gt;50&lt;/scale&gt;&#10;  &lt;cursor&gt;145&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8004" y="6309320"/>
            <a:ext cx="4356484" cy="511039"/>
          </a:xfrm>
          <a:prstGeom prst="rect">
            <a:avLst/>
          </a:prstGeom>
        </p:spPr>
      </p:pic>
      <p:sp>
        <p:nvSpPr>
          <p:cNvPr id="31" name="正方形/長方形 30"/>
          <p:cNvSpPr/>
          <p:nvPr/>
        </p:nvSpPr>
        <p:spPr>
          <a:xfrm>
            <a:off x="2465910" y="2579740"/>
            <a:ext cx="396044" cy="3309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2597390" y="2916562"/>
            <a:ext cx="109717" cy="2527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p:cNvSpPr/>
          <p:nvPr/>
        </p:nvSpPr>
        <p:spPr>
          <a:xfrm rot="20086231">
            <a:off x="2527292" y="2850394"/>
            <a:ext cx="146677" cy="2962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4" name="グループ化 13"/>
          <p:cNvGrpSpPr/>
          <p:nvPr/>
        </p:nvGrpSpPr>
        <p:grpSpPr>
          <a:xfrm>
            <a:off x="2231258" y="2271558"/>
            <a:ext cx="2906998" cy="1647011"/>
            <a:chOff x="2231258" y="2271558"/>
            <a:chExt cx="2906998" cy="1647011"/>
          </a:xfrm>
        </p:grpSpPr>
        <p:sp>
          <p:nvSpPr>
            <p:cNvPr id="4" name="フリーフォーム 3"/>
            <p:cNvSpPr/>
            <p:nvPr/>
          </p:nvSpPr>
          <p:spPr>
            <a:xfrm>
              <a:off x="2231258" y="2271558"/>
              <a:ext cx="1890589" cy="1406144"/>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langle \delta N_p^2 \rangle&#10;\end{align*}&lt;/body&gt;&#10;  &lt;fcolor&gt;FF000000&lt;/fcolor&gt;&#10;  &lt;bcolor&gt;FFFFFFFF&lt;/bcolor&gt;&#10;  &lt;transparent&gt;True&lt;/transparent&gt;&#10;  &lt;resolution&gt;1800&lt;/resolution&gt;&#10;  &lt;imageh&gt;315&lt;/imageh&gt;&#10;  &lt;imagew&gt;596&lt;/imagew&gt;&#10;  &lt;scale&gt;50&lt;/scale&gt;&#10;  &lt;cursor&gt;34&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1960" y="3429000"/>
              <a:ext cx="926296" cy="489569"/>
            </a:xfrm>
            <a:prstGeom prst="rect">
              <a:avLst/>
            </a:prstGeom>
          </p:spPr>
          <p:style>
            <a:lnRef idx="2">
              <a:schemeClr val="accent5"/>
            </a:lnRef>
            <a:fillRef idx="1">
              <a:schemeClr val="lt1"/>
            </a:fillRef>
            <a:effectRef idx="0">
              <a:schemeClr val="accent5"/>
            </a:effectRef>
            <a:fontRef idx="minor">
              <a:schemeClr val="dk1"/>
            </a:fontRef>
          </p:style>
        </p:pic>
      </p:grpSp>
      <p:pic>
        <p:nvPicPr>
          <p:cNvPr id="5" name="TexTeXPicture" descr="&lt;?xml version=&quot;1.0&quot; encoding=&quot;utf-16&quot;?&gt;&#10;&lt;TeXTeX&gt;&#10;  &lt;preamble&gt;\documentclass{jarticle}&#10;\usepackage{amsmath}&#10;\pagestyle{empty}&lt;/preamble&gt;&#10;  &lt;body&gt;\begin{align*} &#10;\frac{\langle \delta N^2 \rangle(\eta)}{\langle \delta N^2 \rangle (0)}&#10;\end{align*}&lt;/body&gt;&#10;  &lt;fcolor&gt;FF000000&lt;/fcolor&gt;&#10;  &lt;bcolor&gt;FFFFFFFF&lt;/bcolor&gt;&#10;  &lt;transparent&gt;True&lt;/transparent&gt;&#10;  &lt;resolution&gt;1800&lt;/resolution&gt;&#10;  &lt;imageh&gt;608&lt;/imageh&gt;&#10;  &lt;imagew&gt;980&lt;/imagew&gt;&#10;  &lt;scale&gt;50&lt;/scale&gt;&#10;  &lt;cursor&gt;8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463956" y="3402848"/>
            <a:ext cx="1536496" cy="953255"/>
          </a:xfrm>
          <a:prstGeom prst="rect">
            <a:avLst/>
          </a:prstGeom>
          <a:solidFill>
            <a:schemeClr val="bg1"/>
          </a:solidFill>
        </p:spPr>
      </p:pic>
      <p:sp>
        <p:nvSpPr>
          <p:cNvPr id="40" name="正方形/長方形 39"/>
          <p:cNvSpPr/>
          <p:nvPr/>
        </p:nvSpPr>
        <p:spPr>
          <a:xfrm>
            <a:off x="1787569" y="2143275"/>
            <a:ext cx="360040" cy="3469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TexTeXPicture" descr="&lt;?xml version=&quot;1.0&quot; encoding=&quot;utf-16&quot;?&gt;&#10;&lt;TeXTeX&gt;&#10;  &lt;preamble&gt;\documentclass{jarticle}&#10;\usepackage{amsmath}&#10;\pagestyle{empty}&lt;/preamble&gt;&#10;  &lt;body&gt;\begin{align*} &#10;1&#10;\end{align*}&lt;/body&gt;&#10;  &lt;fcolor&gt;FF000000&lt;/fcolor&gt;&#10;  &lt;bcolor&gt;FFFFFFFF&lt;/bcolor&gt;&#10;  &lt;transparent&gt;True&lt;/transparent&gt;&#10;  &lt;resolution&gt;1800&lt;/resolution&gt;&#10;  &lt;imageh&gt;166&lt;/imageh&gt;&#10;  &lt;imagew&gt;82&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9938" y="2060848"/>
            <a:ext cx="128981" cy="261109"/>
          </a:xfrm>
          <a:prstGeom prst="rect">
            <a:avLst/>
          </a:prstGeom>
        </p:spPr>
      </p:pic>
      <p:pic>
        <p:nvPicPr>
          <p:cNvPr id="39" name="TexTeXPicture" descr="&lt;?xml version=&quot;1.0&quot; encoding=&quot;utf-16&quot;?&gt;&#10;&lt;TeXTeX&gt;&#10;  &lt;preamble&gt;\documentclass{jarticle}&#10;\usepackage{amsmath}&#10;\pagestyle{empty}&lt;/preamble&gt;&#10;  &lt;body&gt;\begin{align*} &#10;0.5&#10;\end{align*}&lt;/body&gt;&#10;  &lt;fcolor&gt;FF000000&lt;/fcolor&gt;&#10;  &lt;bcolor&gt;FFFFFFFF&lt;/bcolor&gt;&#10;  &lt;transparent&gt;True&lt;/transparent&gt;&#10;  &lt;resolution&gt;1800&lt;/resolution&gt;&#10;  &lt;imageh&gt;172&lt;/imageh&gt;&#10;  &lt;imagew&gt;296&lt;/imagew&gt;&#10;  &lt;scale&gt;50&lt;/scale&gt;&#10;  &lt;cursor&gt;19&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9672" y="4797152"/>
            <a:ext cx="465590" cy="270547"/>
          </a:xfrm>
          <a:prstGeom prst="rect">
            <a:avLst/>
          </a:prstGeom>
          <a:solidFill>
            <a:schemeClr val="bg1"/>
          </a:solidFill>
        </p:spPr>
      </p:pic>
    </p:spTree>
    <p:extLst>
      <p:ext uri="{BB962C8B-B14F-4D97-AF65-F5344CB8AC3E}">
        <p14:creationId xmlns:p14="http://schemas.microsoft.com/office/powerpoint/2010/main" val="21567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793026"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&lt;</a:t>
            </a:r>
            <a:r>
              <a:rPr lang="en-US" altLang="ja-JP" i="1" dirty="0" smtClean="0">
                <a:latin typeface="Symbol" pitchFamily="18" charset="2"/>
              </a:rPr>
              <a:t>d</a:t>
            </a:r>
            <a:r>
              <a:rPr lang="en-US" altLang="ja-JP" i="1" dirty="0" smtClean="0"/>
              <a:t>N</a:t>
            </a:r>
            <a:r>
              <a:rPr lang="en-US" altLang="ja-JP" baseline="-25000" dirty="0" smtClean="0"/>
              <a:t>Q</a:t>
            </a:r>
            <a:r>
              <a:rPr lang="en-US" altLang="ja-JP" baseline="30000" dirty="0" smtClean="0"/>
              <a:t>4</a:t>
            </a:r>
            <a:r>
              <a:rPr lang="en-US" altLang="ja-JP" dirty="0" smtClean="0"/>
              <a:t>&gt; @ LHC ?  </a:t>
            </a:r>
            <a:endParaRPr kumimoji="1" lang="ja-JP" alt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1597"/>
            <a:ext cx="6120680" cy="4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rot="222982">
            <a:off x="4209715" y="4938438"/>
            <a:ext cx="2450636"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3923928" y="4775216"/>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p:cNvSpPr/>
          <p:nvPr/>
        </p:nvSpPr>
        <p:spPr>
          <a:xfrm>
            <a:off x="3682008" y="463658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3468576" y="447463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3237756" y="4266502"/>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2881157" y="3715170"/>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正方形/長方形 32"/>
          <p:cNvSpPr/>
          <p:nvPr/>
        </p:nvSpPr>
        <p:spPr>
          <a:xfrm>
            <a:off x="2688520" y="3337047"/>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rot="20070266">
            <a:off x="2364430" y="2907219"/>
            <a:ext cx="198022" cy="3699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rot="19106447">
            <a:off x="2785483" y="3734161"/>
            <a:ext cx="265061" cy="166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正方形/長方形 15"/>
          <p:cNvSpPr/>
          <p:nvPr/>
        </p:nvSpPr>
        <p:spPr>
          <a:xfrm>
            <a:off x="3095836" y="4027940"/>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3013735" y="3999749"/>
            <a:ext cx="297554" cy="2734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p:cNvSpPr/>
          <p:nvPr/>
        </p:nvSpPr>
        <p:spPr>
          <a:xfrm>
            <a:off x="2779115" y="342368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p:cNvSpPr/>
          <p:nvPr/>
        </p:nvSpPr>
        <p:spPr>
          <a:xfrm rot="20304034">
            <a:off x="2566966" y="3156231"/>
            <a:ext cx="396044" cy="5130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フリーフォーム 19"/>
          <p:cNvSpPr/>
          <p:nvPr/>
        </p:nvSpPr>
        <p:spPr>
          <a:xfrm>
            <a:off x="2267744" y="2960140"/>
            <a:ext cx="1296144" cy="2983825"/>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1" name="正方形/長方形 20"/>
          <p:cNvSpPr/>
          <p:nvPr/>
        </p:nvSpPr>
        <p:spPr>
          <a:xfrm>
            <a:off x="2447764" y="3002584"/>
            <a:ext cx="396044" cy="3309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4391980" y="3168036"/>
            <a:ext cx="2124236" cy="110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フリーフォーム 25"/>
          <p:cNvSpPr/>
          <p:nvPr/>
        </p:nvSpPr>
        <p:spPr>
          <a:xfrm>
            <a:off x="2267744" y="2847621"/>
            <a:ext cx="2232248" cy="1620751"/>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kumimoji="1" lang="ja-JP" altLang="en-US"/>
          </a:p>
        </p:txBody>
      </p:sp>
      <p:sp>
        <p:nvSpPr>
          <p:cNvPr id="10" name="右矢印 9"/>
          <p:cNvSpPr/>
          <p:nvPr/>
        </p:nvSpPr>
        <p:spPr>
          <a:xfrm rot="16200000">
            <a:off x="3217961" y="3803153"/>
            <a:ext cx="668273" cy="4556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9" name="右矢印 28"/>
          <p:cNvSpPr/>
          <p:nvPr/>
        </p:nvSpPr>
        <p:spPr>
          <a:xfrm rot="16200000" flipH="1">
            <a:off x="2563695" y="4775216"/>
            <a:ext cx="640153" cy="45562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8" name="角丸四角形 37"/>
          <p:cNvSpPr/>
          <p:nvPr/>
        </p:nvSpPr>
        <p:spPr>
          <a:xfrm>
            <a:off x="899592" y="842027"/>
            <a:ext cx="7128792" cy="17948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角丸四角形 38"/>
          <p:cNvSpPr/>
          <p:nvPr/>
        </p:nvSpPr>
        <p:spPr>
          <a:xfrm>
            <a:off x="5072696" y="1743199"/>
            <a:ext cx="2052165" cy="6056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0" name="角丸四角形 39"/>
          <p:cNvSpPr/>
          <p:nvPr/>
        </p:nvSpPr>
        <p:spPr>
          <a:xfrm>
            <a:off x="2051720" y="1743199"/>
            <a:ext cx="1998222" cy="6056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2149507" y="1800398"/>
            <a:ext cx="1846980" cy="461665"/>
          </a:xfrm>
          <a:prstGeom prst="rect">
            <a:avLst/>
          </a:prstGeom>
          <a:noFill/>
        </p:spPr>
        <p:txBody>
          <a:bodyPr wrap="none" rtlCol="0">
            <a:spAutoFit/>
          </a:bodyPr>
          <a:lstStyle/>
          <a:p>
            <a:pPr algn="ctr"/>
            <a:r>
              <a:rPr kumimoji="1" lang="en-US" altLang="ja-JP" sz="2400" dirty="0" smtClean="0">
                <a:solidFill>
                  <a:schemeClr val="accent6">
                    <a:lumMod val="50000"/>
                  </a:schemeClr>
                </a:solidFill>
              </a:rPr>
              <a:t>suppression</a:t>
            </a:r>
          </a:p>
        </p:txBody>
      </p:sp>
      <p:sp>
        <p:nvSpPr>
          <p:cNvPr id="42" name="テキスト ボックス 41"/>
          <p:cNvSpPr txBox="1"/>
          <p:nvPr/>
        </p:nvSpPr>
        <p:spPr>
          <a:xfrm>
            <a:off x="1187624" y="1052736"/>
            <a:ext cx="6664004" cy="461665"/>
          </a:xfrm>
          <a:prstGeom prst="rect">
            <a:avLst/>
          </a:prstGeom>
          <a:noFill/>
        </p:spPr>
        <p:txBody>
          <a:bodyPr wrap="none" rtlCol="0">
            <a:spAutoFit/>
          </a:bodyPr>
          <a:lstStyle/>
          <a:p>
            <a:r>
              <a:rPr kumimoji="1" lang="en-US" altLang="ja-JP" sz="2400" dirty="0" smtClean="0"/>
              <a:t>How does               behave as a function of </a:t>
            </a:r>
            <a:r>
              <a:rPr kumimoji="1" lang="en-US" altLang="ja-JP" sz="2400" dirty="0" smtClean="0">
                <a:latin typeface="Symbol" pitchFamily="18" charset="2"/>
              </a:rPr>
              <a:t>Dh</a:t>
            </a:r>
            <a:r>
              <a:rPr kumimoji="1" lang="en-US" altLang="ja-JP" sz="2400" dirty="0" smtClean="0"/>
              <a:t>?</a:t>
            </a:r>
            <a:endParaRPr kumimoji="1" lang="ja-JP" altLang="en-US" sz="2400" dirty="0"/>
          </a:p>
        </p:txBody>
      </p:sp>
      <p:pic>
        <p:nvPicPr>
          <p:cNvPr id="43" name="TexTeXPicture" descr="&lt;?xml version=&quot;1.0&quot; encoding=&quot;utf-16&quot;?&gt;&#10;&lt;TeXTeX&gt;&#10;  &lt;preamble&gt;\documentclass{jarticle}&#10;\usepackage{amsmath}&#10;\pagestyle{empty}&lt;/preamble&gt;&#10;  &lt;body&gt;\begin{align*} &#10;\langle \delta N_Q^4 \rangle_c&#10;\end{align*}&lt;/body&gt;&#10;  &lt;fcolor&gt;FF000000&lt;/fcolor&gt;&#10;  &lt;bcolor&gt;FFFFFFFF&lt;/bcolor&gt;&#10;  &lt;transparent&gt;True&lt;/transparent&gt;&#10;  &lt;resolution&gt;1800&lt;/resolution&gt;&#10;  &lt;imageh&gt;317&lt;/imageh&gt;&#10;  &lt;imagew&gt;740&lt;/imagew&gt;&#10;  &lt;scale&gt;50&lt;/scale&gt;&#10;  &lt;cursor&gt;4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931" y="1086260"/>
            <a:ext cx="1042193" cy="446453"/>
          </a:xfrm>
          <a:prstGeom prst="rect">
            <a:avLst/>
          </a:prstGeom>
          <a:noFill/>
          <a:ln>
            <a:noFill/>
          </a:ln>
        </p:spPr>
        <p:style>
          <a:lnRef idx="2">
            <a:schemeClr val="accent1"/>
          </a:lnRef>
          <a:fillRef idx="1">
            <a:schemeClr val="lt1"/>
          </a:fillRef>
          <a:effectRef idx="0">
            <a:schemeClr val="accent1"/>
          </a:effectRef>
          <a:fontRef idx="minor">
            <a:schemeClr val="dk1"/>
          </a:fontRef>
        </p:style>
      </p:pic>
      <p:sp>
        <p:nvSpPr>
          <p:cNvPr id="44" name="テキスト ボックス 43"/>
          <p:cNvSpPr txBox="1"/>
          <p:nvPr/>
        </p:nvSpPr>
        <p:spPr>
          <a:xfrm>
            <a:off x="5072696" y="1800397"/>
            <a:ext cx="2052165" cy="461665"/>
          </a:xfrm>
          <a:prstGeom prst="rect">
            <a:avLst/>
          </a:prstGeom>
          <a:noFill/>
        </p:spPr>
        <p:txBody>
          <a:bodyPr wrap="none" rtlCol="0">
            <a:spAutoFit/>
          </a:bodyPr>
          <a:lstStyle/>
          <a:p>
            <a:pPr algn="ctr"/>
            <a:r>
              <a:rPr kumimoji="1" lang="en-US" altLang="ja-JP" sz="2400" dirty="0" smtClean="0">
                <a:solidFill>
                  <a:schemeClr val="accent3">
                    <a:lumMod val="50000"/>
                  </a:schemeClr>
                </a:solidFill>
              </a:rPr>
              <a:t>enhancement</a:t>
            </a:r>
            <a:endParaRPr kumimoji="1" lang="ja-JP" altLang="en-US" sz="2400" dirty="0">
              <a:solidFill>
                <a:schemeClr val="accent3">
                  <a:lumMod val="50000"/>
                </a:schemeClr>
              </a:solidFill>
            </a:endParaRPr>
          </a:p>
        </p:txBody>
      </p:sp>
      <p:sp>
        <p:nvSpPr>
          <p:cNvPr id="45" name="テキスト ボックス 44"/>
          <p:cNvSpPr txBox="1"/>
          <p:nvPr/>
        </p:nvSpPr>
        <p:spPr>
          <a:xfrm>
            <a:off x="4355976" y="1800398"/>
            <a:ext cx="458780" cy="461665"/>
          </a:xfrm>
          <a:prstGeom prst="rect">
            <a:avLst/>
          </a:prstGeom>
          <a:noFill/>
        </p:spPr>
        <p:txBody>
          <a:bodyPr wrap="none" rtlCol="0">
            <a:spAutoFit/>
          </a:bodyPr>
          <a:lstStyle/>
          <a:p>
            <a:r>
              <a:rPr kumimoji="1" lang="en-US" altLang="ja-JP" sz="2400" dirty="0" smtClean="0"/>
              <a:t>or</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8812" y="3912316"/>
            <a:ext cx="1574124" cy="921898"/>
          </a:xfrm>
          <a:prstGeom prst="rect">
            <a:avLst/>
          </a:prstGeom>
          <a:solidFill>
            <a:schemeClr val="bg1"/>
          </a:solidFill>
        </p:spPr>
      </p:pic>
      <p:sp>
        <p:nvSpPr>
          <p:cNvPr id="36" name="正方形/長方形 35"/>
          <p:cNvSpPr/>
          <p:nvPr/>
        </p:nvSpPr>
        <p:spPr>
          <a:xfrm>
            <a:off x="1835697" y="2703605"/>
            <a:ext cx="360040" cy="4037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TexTeXPicture" descr="&lt;?xml version=&quot;1.0&quot; encoding=&quot;utf-16&quot;?&gt;&#10;&lt;TeXTeX&gt;&#10;  &lt;preamble&gt;\documentclass{jarticle}&#10;\usepackage{amsmath}&#10;\pagestyle{empty}&lt;/preamble&gt;&#10;  &lt;body&gt;\begin{align*} &#10;1&#10;\end{align*}&lt;/body&gt;&#10;  &lt;fcolor&gt;FF000000&lt;/fcolor&gt;&#10;  &lt;bcolor&gt;FFFFFFFF&lt;/bcolor&gt;&#10;  &lt;transparent&gt;True&lt;/transparent&gt;&#10;  &lt;resolution&gt;1800&lt;/resolution&gt;&#10;  &lt;imageh&gt;166&lt;/imageh&gt;&#10;  &lt;imagew&gt;82&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474" y="2708920"/>
            <a:ext cx="128981" cy="261109"/>
          </a:xfrm>
          <a:prstGeom prst="rect">
            <a:avLst/>
          </a:prstGeom>
        </p:spPr>
      </p:pic>
      <p:pic>
        <p:nvPicPr>
          <p:cNvPr id="46" name="TexTeXPicture" descr="&lt;?xml version=&quot;1.0&quot; encoding=&quot;utf-16&quot;?&gt;&#10;&lt;TeXTeX&gt;&#10;  &lt;preamble&gt;\documentclass{jarticle}&#10;\usepackage{amsmath}&#10;\pagestyle{empty}&lt;/preamble&gt;&#10;  &lt;body&gt;\begin{align*} &#10;0.5&#10;\end{align*}&lt;/body&gt;&#10;  &lt;fcolor&gt;FF000000&lt;/fcolor&gt;&#10;  &lt;bcolor&gt;FFFFFFFF&lt;/bcolor&gt;&#10;  &lt;transparent&gt;True&lt;/transparent&gt;&#10;  &lt;resolution&gt;1800&lt;/resolution&gt;&#10;  &lt;imageh&gt;172&lt;/imageh&gt;&#10;  &lt;imagew&gt;296&lt;/imagew&gt;&#10;  &lt;scale&gt;50&lt;/scale&gt;&#10;  &lt;cursor&gt;1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208" y="5445224"/>
            <a:ext cx="465590" cy="270547"/>
          </a:xfrm>
          <a:prstGeom prst="rect">
            <a:avLst/>
          </a:prstGeom>
          <a:solidFill>
            <a:schemeClr val="bg1"/>
          </a:solidFill>
        </p:spPr>
      </p:pic>
    </p:spTree>
    <p:extLst>
      <p:ext uri="{BB962C8B-B14F-4D97-AF65-F5344CB8AC3E}">
        <p14:creationId xmlns:p14="http://schemas.microsoft.com/office/powerpoint/2010/main" val="1972661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468164" cy="584775"/>
          </a:xfrm>
        </p:spPr>
        <p:txBody>
          <a:bodyPr/>
          <a:lstStyle/>
          <a:p>
            <a:r>
              <a:rPr lang="en-US" altLang="ja-JP" dirty="0"/>
              <a:t> </a:t>
            </a:r>
            <a:r>
              <a:rPr lang="en-US" altLang="ja-JP" dirty="0" smtClean="0"/>
              <a:t>Hydrodynamic Fluctuations  </a:t>
            </a:r>
            <a:endParaRPr kumimoji="1" lang="ja-JP" altLang="en-US" dirty="0"/>
          </a:p>
        </p:txBody>
      </p:sp>
      <p:sp>
        <p:nvSpPr>
          <p:cNvPr id="3" name="テキスト ボックス 2"/>
          <p:cNvSpPr txBox="1"/>
          <p:nvPr/>
        </p:nvSpPr>
        <p:spPr>
          <a:xfrm>
            <a:off x="2809358" y="1412776"/>
            <a:ext cx="3058786" cy="523220"/>
          </a:xfrm>
          <a:prstGeom prst="rect">
            <a:avLst/>
          </a:prstGeom>
          <a:noFill/>
        </p:spPr>
        <p:txBody>
          <a:bodyPr wrap="none" rtlCol="0">
            <a:spAutoFit/>
          </a:bodyPr>
          <a:lstStyle/>
          <a:p>
            <a:pPr algn="ctr"/>
            <a:r>
              <a:rPr lang="en-US" altLang="ja-JP" sz="2800" dirty="0"/>
              <a:t>D</a:t>
            </a:r>
            <a:r>
              <a:rPr kumimoji="1" lang="en-US" altLang="ja-JP" sz="2800" dirty="0" smtClean="0"/>
              <a:t>iffusion equation</a:t>
            </a:r>
            <a:endParaRPr kumimoji="1" lang="ja-JP" altLang="en-US" sz="2800" dirty="0"/>
          </a:p>
        </p:txBody>
      </p:sp>
      <p:sp>
        <p:nvSpPr>
          <p:cNvPr id="4" name="角丸四角形 3"/>
          <p:cNvSpPr/>
          <p:nvPr/>
        </p:nvSpPr>
        <p:spPr>
          <a:xfrm>
            <a:off x="2555776" y="1916832"/>
            <a:ext cx="3672408"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9" name="TexTeXPicture" descr="&lt;?xml version=&quot;1.0&quot; encoding=&quot;utf-16&quot;?&gt;&#10;&lt;TeXTeX&gt;&#10;  &lt;preamble&gt;\documentclass{jarticle}&#10;\usepackage{amsmath}&#10;\pagestyle{empty}&lt;/preamble&gt;&#10;  &lt;body&gt;\begin{align*} &#10;\partial_\tau n = D \partial_\eta^2 n&#10;\end{align*}&lt;/body&gt;&#10;  &lt;fcolor&gt;FF000000&lt;/fcolor&gt;&#10;  &lt;bcolor&gt;FFFFFFFF&lt;/bcolor&gt;&#10;  &lt;transparent&gt;True&lt;/transparent&gt;&#10;  &lt;resolution&gt;1800&lt;/resolution&gt;&#10;  &lt;imageh&gt;318&lt;/imageh&gt;&#10;  &lt;imagew&gt;1341&lt;/imagew&gt;&#10;  &lt;scale&gt;50&lt;/scale&gt;&#10;  &lt;cursor&gt;5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402" y="2060848"/>
            <a:ext cx="2528718" cy="599651"/>
          </a:xfrm>
          <a:prstGeom prst="rect">
            <a:avLst/>
          </a:prstGeom>
        </p:spPr>
      </p:pic>
      <p:grpSp>
        <p:nvGrpSpPr>
          <p:cNvPr id="5" name="グループ化 4"/>
          <p:cNvGrpSpPr/>
          <p:nvPr/>
        </p:nvGrpSpPr>
        <p:grpSpPr>
          <a:xfrm>
            <a:off x="1763688" y="2852936"/>
            <a:ext cx="5256584" cy="2304256"/>
            <a:chOff x="1763688" y="2852936"/>
            <a:chExt cx="5256584" cy="2304256"/>
          </a:xfrm>
        </p:grpSpPr>
        <p:sp>
          <p:nvSpPr>
            <p:cNvPr id="6" name="テキスト ボックス 5"/>
            <p:cNvSpPr txBox="1"/>
            <p:nvPr/>
          </p:nvSpPr>
          <p:spPr>
            <a:xfrm>
              <a:off x="1885979" y="3573016"/>
              <a:ext cx="4918269" cy="523220"/>
            </a:xfrm>
            <a:prstGeom prst="rect">
              <a:avLst/>
            </a:prstGeom>
            <a:noFill/>
          </p:spPr>
          <p:txBody>
            <a:bodyPr wrap="none" rtlCol="0">
              <a:spAutoFit/>
            </a:bodyPr>
            <a:lstStyle/>
            <a:p>
              <a:pPr algn="ctr"/>
              <a:r>
                <a:rPr kumimoji="1" lang="en-US" altLang="ja-JP" sz="2800" b="1" dirty="0" smtClean="0"/>
                <a:t>Stochastic</a:t>
              </a:r>
              <a:r>
                <a:rPr kumimoji="1" lang="en-US" altLang="ja-JP" sz="2800" dirty="0" smtClean="0"/>
                <a:t> diffusion equation</a:t>
              </a:r>
              <a:endParaRPr kumimoji="1" lang="ja-JP" altLang="en-US" sz="2800" dirty="0"/>
            </a:p>
          </p:txBody>
        </p:sp>
        <p:sp>
          <p:nvSpPr>
            <p:cNvPr id="7" name="角丸四角形 6"/>
            <p:cNvSpPr/>
            <p:nvPr/>
          </p:nvSpPr>
          <p:spPr>
            <a:xfrm>
              <a:off x="1763688" y="4149080"/>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4365103"/>
              <a:ext cx="4859437" cy="599651"/>
            </a:xfrm>
            <a:prstGeom prst="rect">
              <a:avLst/>
            </a:prstGeom>
          </p:spPr>
        </p:pic>
        <p:sp>
          <p:nvSpPr>
            <p:cNvPr id="10" name="下矢印 9"/>
            <p:cNvSpPr/>
            <p:nvPr/>
          </p:nvSpPr>
          <p:spPr>
            <a:xfrm>
              <a:off x="3779912" y="2852936"/>
              <a:ext cx="108012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0" y="4365103"/>
              <a:ext cx="2267149" cy="599651"/>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4932040" y="766445"/>
            <a:ext cx="4288353" cy="646331"/>
          </a:xfrm>
          <a:prstGeom prst="rect">
            <a:avLst/>
          </a:prstGeom>
          <a:noFill/>
        </p:spPr>
        <p:txBody>
          <a:bodyPr wrap="none" rtlCol="0">
            <a:spAutoFit/>
          </a:bodyPr>
          <a:lstStyle/>
          <a:p>
            <a:r>
              <a:rPr lang="en-US" altLang="ja-JP" dirty="0" smtClean="0">
                <a:solidFill>
                  <a:schemeClr val="tx2"/>
                </a:solidFill>
              </a:rPr>
              <a:t>Landau, </a:t>
            </a:r>
            <a:r>
              <a:rPr lang="en-US" altLang="ja-JP" dirty="0" err="1" smtClean="0">
                <a:solidFill>
                  <a:schemeClr val="tx2"/>
                </a:solidFill>
              </a:rPr>
              <a:t>Lifshitz</a:t>
            </a:r>
            <a:r>
              <a:rPr lang="en-US" altLang="ja-JP" dirty="0" smtClean="0">
                <a:solidFill>
                  <a:schemeClr val="tx2"/>
                </a:solidFill>
              </a:rPr>
              <a:t>, Statistical </a:t>
            </a:r>
            <a:r>
              <a:rPr lang="en-US" altLang="ja-JP" dirty="0" err="1" smtClean="0">
                <a:solidFill>
                  <a:schemeClr val="tx2"/>
                </a:solidFill>
              </a:rPr>
              <a:t>Mechaniqs</a:t>
            </a:r>
            <a:r>
              <a:rPr lang="en-US" altLang="ja-JP" dirty="0" smtClean="0">
                <a:solidFill>
                  <a:schemeClr val="tx2"/>
                </a:solidFill>
              </a:rPr>
              <a:t> II</a:t>
            </a:r>
          </a:p>
          <a:p>
            <a:r>
              <a:rPr kumimoji="1" lang="en-US" altLang="ja-JP" dirty="0" err="1" smtClean="0">
                <a:solidFill>
                  <a:schemeClr val="tx2"/>
                </a:solidFill>
              </a:rPr>
              <a:t>Kapusta</a:t>
            </a:r>
            <a:r>
              <a:rPr kumimoji="1" lang="en-US" altLang="ja-JP" dirty="0" smtClean="0">
                <a:solidFill>
                  <a:schemeClr val="tx2"/>
                </a:solidFill>
              </a:rPr>
              <a:t>, Muller, </a:t>
            </a:r>
            <a:r>
              <a:rPr kumimoji="1" lang="en-US" altLang="ja-JP" dirty="0" err="1" smtClean="0">
                <a:solidFill>
                  <a:schemeClr val="tx2"/>
                </a:solidFill>
              </a:rPr>
              <a:t>Stephanov</a:t>
            </a:r>
            <a:r>
              <a:rPr kumimoji="1" lang="en-US" altLang="ja-JP" dirty="0" smtClean="0">
                <a:solidFill>
                  <a:schemeClr val="tx2"/>
                </a:solidFill>
              </a:rPr>
              <a:t>, 2012</a:t>
            </a:r>
            <a:endParaRPr kumimoji="1" lang="ja-JP" altLang="en-US" dirty="0">
              <a:solidFill>
                <a:schemeClr val="tx2"/>
              </a:solidFill>
            </a:endParaRPr>
          </a:p>
        </p:txBody>
      </p:sp>
    </p:spTree>
    <p:extLst>
      <p:ext uri="{BB962C8B-B14F-4D97-AF65-F5344CB8AC3E}">
        <p14:creationId xmlns:p14="http://schemas.microsoft.com/office/powerpoint/2010/main" val="33257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4847629" y="2240697"/>
            <a:ext cx="1764405" cy="880255"/>
          </a:xfrm>
          <a:custGeom>
            <a:avLst/>
            <a:gdLst>
              <a:gd name="connsiteX0" fmla="*/ 0 w 1764405"/>
              <a:gd name="connsiteY0" fmla="*/ 862889 h 891731"/>
              <a:gd name="connsiteX1" fmla="*/ 669701 w 1764405"/>
              <a:gd name="connsiteY1" fmla="*/ 785616 h 891731"/>
              <a:gd name="connsiteX2" fmla="*/ 850005 w 1764405"/>
              <a:gd name="connsiteY2" fmla="*/ 5 h 891731"/>
              <a:gd name="connsiteX3" fmla="*/ 1159098 w 1764405"/>
              <a:gd name="connsiteY3" fmla="*/ 772737 h 891731"/>
              <a:gd name="connsiteX4" fmla="*/ 1764405 w 1764405"/>
              <a:gd name="connsiteY4" fmla="*/ 875768 h 891731"/>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9 h 880255"/>
              <a:gd name="connsiteX1" fmla="*/ 643943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 name="connsiteX0" fmla="*/ 0 w 1764405"/>
              <a:gd name="connsiteY0" fmla="*/ 862939 h 880255"/>
              <a:gd name="connsiteX1" fmla="*/ 553791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405" h="880255">
                <a:moveTo>
                  <a:pt x="0" y="862939"/>
                </a:moveTo>
                <a:cubicBezTo>
                  <a:pt x="264017" y="896209"/>
                  <a:pt x="360608" y="877964"/>
                  <a:pt x="553791" y="734150"/>
                </a:cubicBezTo>
                <a:cubicBezTo>
                  <a:pt x="746974" y="590336"/>
                  <a:pt x="740535" y="6494"/>
                  <a:pt x="850005" y="55"/>
                </a:cubicBezTo>
                <a:cubicBezTo>
                  <a:pt x="959476" y="-6384"/>
                  <a:pt x="1058214" y="549554"/>
                  <a:pt x="1210614" y="695514"/>
                </a:cubicBezTo>
                <a:cubicBezTo>
                  <a:pt x="1363014" y="841474"/>
                  <a:pt x="1537951" y="897282"/>
                  <a:pt x="1764405" y="875818"/>
                </a:cubicBezTo>
              </a:path>
            </a:pathLst>
          </a:custGeom>
          <a:solidFill>
            <a:srgbClr val="F09494"/>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3" name="テキスト ボックス 12"/>
          <p:cNvSpPr txBox="1"/>
          <p:nvPr/>
        </p:nvSpPr>
        <p:spPr>
          <a:xfrm>
            <a:off x="1537300" y="980728"/>
            <a:ext cx="5921814" cy="461665"/>
          </a:xfrm>
          <a:prstGeom prst="rect">
            <a:avLst/>
          </a:prstGeom>
          <a:noFill/>
        </p:spPr>
        <p:txBody>
          <a:bodyPr wrap="none" rtlCol="0">
            <a:spAutoFit/>
          </a:bodyPr>
          <a:lstStyle/>
          <a:p>
            <a:r>
              <a:rPr lang="en-US" altLang="ja-JP" sz="2400" dirty="0" smtClean="0">
                <a:solidFill>
                  <a:srgbClr val="000000"/>
                </a:solidFill>
              </a:rPr>
              <a:t>Observables in equilibrium are fluctuating.</a:t>
            </a:r>
            <a:endParaRPr lang="ja-JP" altLang="en-US" sz="2400" dirty="0">
              <a:solidFill>
                <a:srgbClr val="000000"/>
              </a:solidFill>
            </a:endParaRPr>
          </a:p>
        </p:txBody>
      </p:sp>
      <p:sp>
        <p:nvSpPr>
          <p:cNvPr id="14" name="正方形/長方形 13"/>
          <p:cNvSpPr/>
          <p:nvPr/>
        </p:nvSpPr>
        <p:spPr>
          <a:xfrm>
            <a:off x="1763688" y="1585189"/>
            <a:ext cx="2138046" cy="1696833"/>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6" name="直線矢印コネクタ 15"/>
          <p:cNvCxnSpPr/>
          <p:nvPr/>
        </p:nvCxnSpPr>
        <p:spPr>
          <a:xfrm flipV="1">
            <a:off x="4714525" y="1769855"/>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86594" y="1585189"/>
            <a:ext cx="817853" cy="461665"/>
          </a:xfrm>
          <a:prstGeom prst="rect">
            <a:avLst/>
          </a:prstGeom>
          <a:noFill/>
        </p:spPr>
        <p:txBody>
          <a:bodyPr wrap="none" rtlCol="0">
            <a:spAutoFit/>
          </a:bodyPr>
          <a:lstStyle/>
          <a:p>
            <a:r>
              <a:rPr lang="en-US" altLang="ja-JP" sz="2400" dirty="0" smtClean="0">
                <a:solidFill>
                  <a:srgbClr val="FF0000"/>
                </a:solidFill>
              </a:rPr>
              <a:t>P(N)</a:t>
            </a:r>
            <a:endParaRPr lang="ja-JP" altLang="en-US" sz="2400" dirty="0">
              <a:solidFill>
                <a:srgbClr val="FF0000"/>
              </a:solidFill>
            </a:endParaRPr>
          </a:p>
        </p:txBody>
      </p:sp>
      <p:cxnSp>
        <p:nvCxnSpPr>
          <p:cNvPr id="19" name="直線矢印コネクタ 18"/>
          <p:cNvCxnSpPr/>
          <p:nvPr/>
        </p:nvCxnSpPr>
        <p:spPr>
          <a:xfrm>
            <a:off x="4593562" y="3111479"/>
            <a:ext cx="22090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98065" y="1954521"/>
            <a:ext cx="0" cy="1156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460452" y="2110441"/>
            <a:ext cx="798472" cy="71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テキスト ボックス 38"/>
          <p:cNvSpPr txBox="1"/>
          <p:nvPr/>
        </p:nvSpPr>
        <p:spPr>
          <a:xfrm>
            <a:off x="3252540" y="2496158"/>
            <a:ext cx="389850" cy="461665"/>
          </a:xfrm>
          <a:prstGeom prst="rect">
            <a:avLst/>
          </a:prstGeom>
          <a:noFill/>
        </p:spPr>
        <p:txBody>
          <a:bodyPr wrap="none" rtlCol="0">
            <a:spAutoFit/>
          </a:bodyPr>
          <a:lstStyle/>
          <a:p>
            <a:r>
              <a:rPr lang="en-US" altLang="ja-JP" sz="2400" dirty="0" smtClean="0">
                <a:solidFill>
                  <a:srgbClr val="BBE0E3">
                    <a:lumMod val="25000"/>
                  </a:srgbClr>
                </a:solidFill>
              </a:rPr>
              <a:t>V</a:t>
            </a:r>
            <a:endParaRPr lang="ja-JP" altLang="en-US" sz="2400" dirty="0">
              <a:solidFill>
                <a:srgbClr val="BBE0E3">
                  <a:lumMod val="25000"/>
                </a:srgbClr>
              </a:solidFill>
            </a:endParaRPr>
          </a:p>
        </p:txBody>
      </p:sp>
      <p:sp>
        <p:nvSpPr>
          <p:cNvPr id="40" name="テキスト ボックス 39"/>
          <p:cNvSpPr txBox="1"/>
          <p:nvPr/>
        </p:nvSpPr>
        <p:spPr>
          <a:xfrm>
            <a:off x="2676476" y="2217766"/>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sp>
        <p:nvSpPr>
          <p:cNvPr id="41" name="テキスト ボックス 40"/>
          <p:cNvSpPr txBox="1"/>
          <p:nvPr/>
        </p:nvSpPr>
        <p:spPr>
          <a:xfrm>
            <a:off x="6540780" y="2637560"/>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cxnSp>
        <p:nvCxnSpPr>
          <p:cNvPr id="33" name="直線矢印コネクタ 32"/>
          <p:cNvCxnSpPr/>
          <p:nvPr/>
        </p:nvCxnSpPr>
        <p:spPr>
          <a:xfrm>
            <a:off x="5407403" y="2674628"/>
            <a:ext cx="6191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7" name="TexTeXPicture" descr="&lt;?xml version=&quot;1.0&quot; encoding=&quot;utf-16&quot;?&gt;&#10;&lt;TeXTeX&gt;&#10;  &lt;preamble&gt;\documentclass{jarticle}&#10;\usepackage{amsmath}&#10;\pagestyle{empty}&lt;/preamble&gt;&#10;  &lt;body&gt;\begin{align*} &#10;\sigma&#10;\end{align*}&lt;/body&gt;&#10;  &lt;fcolor&gt;FF000000&lt;/fcolor&gt;&#10;  &lt;bcolor&gt;FFFFFFFF&lt;/bcolor&gt;&#10;  &lt;transparent&gt;True&lt;/transparent&gt;&#10;  &lt;resolution&gt;1800&lt;/resolution&gt;&#10;  &lt;imageh&gt;109&lt;/imageh&gt;&#10;  &lt;imagew&gt;131&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550" y="2319391"/>
            <a:ext cx="221955" cy="184679"/>
          </a:xfrm>
          <a:prstGeom prst="rect">
            <a:avLst/>
          </a:prstGeom>
        </p:spPr>
      </p:pic>
    </p:spTree>
    <p:extLst>
      <p:ext uri="{BB962C8B-B14F-4D97-AF65-F5344CB8AC3E}">
        <p14:creationId xmlns:p14="http://schemas.microsoft.com/office/powerpoint/2010/main" val="781630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468164" cy="584775"/>
          </a:xfrm>
        </p:spPr>
        <p:txBody>
          <a:bodyPr/>
          <a:lstStyle/>
          <a:p>
            <a:r>
              <a:rPr lang="en-US" altLang="ja-JP" dirty="0"/>
              <a:t> </a:t>
            </a:r>
            <a:r>
              <a:rPr lang="en-US" altLang="ja-JP" dirty="0" smtClean="0"/>
              <a:t>Hydrodynamic Fluctuations  </a:t>
            </a:r>
            <a:endParaRPr kumimoji="1" lang="ja-JP" altLang="en-US" dirty="0"/>
          </a:p>
        </p:txBody>
      </p:sp>
      <p:sp>
        <p:nvSpPr>
          <p:cNvPr id="3" name="テキスト ボックス 2"/>
          <p:cNvSpPr txBox="1"/>
          <p:nvPr/>
        </p:nvSpPr>
        <p:spPr>
          <a:xfrm>
            <a:off x="2809358" y="1412776"/>
            <a:ext cx="3058786" cy="523220"/>
          </a:xfrm>
          <a:prstGeom prst="rect">
            <a:avLst/>
          </a:prstGeom>
          <a:noFill/>
        </p:spPr>
        <p:txBody>
          <a:bodyPr wrap="none" rtlCol="0">
            <a:spAutoFit/>
          </a:bodyPr>
          <a:lstStyle/>
          <a:p>
            <a:pPr algn="ctr"/>
            <a:r>
              <a:rPr lang="en-US" altLang="ja-JP" sz="2800" dirty="0"/>
              <a:t>D</a:t>
            </a:r>
            <a:r>
              <a:rPr kumimoji="1" lang="en-US" altLang="ja-JP" sz="2800" dirty="0" smtClean="0"/>
              <a:t>iffusion equation</a:t>
            </a:r>
            <a:endParaRPr kumimoji="1" lang="ja-JP" altLang="en-US" sz="2800" dirty="0"/>
          </a:p>
        </p:txBody>
      </p:sp>
      <p:sp>
        <p:nvSpPr>
          <p:cNvPr id="4" name="角丸四角形 3"/>
          <p:cNvSpPr/>
          <p:nvPr/>
        </p:nvSpPr>
        <p:spPr>
          <a:xfrm>
            <a:off x="2555776" y="1916832"/>
            <a:ext cx="3672408"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885979" y="3573016"/>
            <a:ext cx="4918269" cy="523220"/>
          </a:xfrm>
          <a:prstGeom prst="rect">
            <a:avLst/>
          </a:prstGeom>
          <a:noFill/>
        </p:spPr>
        <p:txBody>
          <a:bodyPr wrap="none" rtlCol="0">
            <a:spAutoFit/>
          </a:bodyPr>
          <a:lstStyle/>
          <a:p>
            <a:pPr algn="ctr"/>
            <a:r>
              <a:rPr kumimoji="1" lang="en-US" altLang="ja-JP" sz="2800" b="1" dirty="0" smtClean="0"/>
              <a:t>Stochastic</a:t>
            </a:r>
            <a:r>
              <a:rPr kumimoji="1" lang="en-US" altLang="ja-JP" sz="2800" dirty="0" smtClean="0"/>
              <a:t> diffusion equation</a:t>
            </a:r>
            <a:endParaRPr kumimoji="1" lang="ja-JP" altLang="en-US" sz="2800" dirty="0"/>
          </a:p>
        </p:txBody>
      </p:sp>
      <p:sp>
        <p:nvSpPr>
          <p:cNvPr id="7" name="角丸四角形 6"/>
          <p:cNvSpPr/>
          <p:nvPr/>
        </p:nvSpPr>
        <p:spPr>
          <a:xfrm>
            <a:off x="1763688" y="4149080"/>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365103"/>
            <a:ext cx="4859437" cy="599651"/>
          </a:xfrm>
          <a:prstGeom prst="rect">
            <a:avLst/>
          </a:prstGeom>
        </p:spPr>
      </p:pic>
      <p:pic>
        <p:nvPicPr>
          <p:cNvPr id="9" name="TexTeXPicture" descr="&lt;?xml version=&quot;1.0&quot; encoding=&quot;utf-16&quot;?&gt;&#10;&lt;TeXTeX&gt;&#10;  &lt;preamble&gt;\documentclass{jarticle}&#10;\usepackage{amsmath}&#10;\pagestyle{empty}&lt;/preamble&gt;&#10;  &lt;body&gt;\begin{align*} &#10;\partial_\tau n = D \partial_\eta^2 n&#10;\end{align*}&lt;/body&gt;&#10;  &lt;fcolor&gt;FF000000&lt;/fcolor&gt;&#10;  &lt;bcolor&gt;FFFFFFFF&lt;/bcolor&gt;&#10;  &lt;transparent&gt;True&lt;/transparent&gt;&#10;  &lt;resolution&gt;1800&lt;/resolution&gt;&#10;  &lt;imageh&gt;318&lt;/imageh&gt;&#10;  &lt;imagew&gt;1341&lt;/imagew&gt;&#10;  &lt;scale&gt;50&lt;/scale&gt;&#10;  &lt;cursor&gt;5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3402" y="2060848"/>
            <a:ext cx="2528718" cy="599651"/>
          </a:xfrm>
          <a:prstGeom prst="rect">
            <a:avLst/>
          </a:prstGeom>
        </p:spPr>
      </p:pic>
      <p:sp>
        <p:nvSpPr>
          <p:cNvPr id="10" name="下矢印 9"/>
          <p:cNvSpPr/>
          <p:nvPr/>
        </p:nvSpPr>
        <p:spPr>
          <a:xfrm>
            <a:off x="3779912" y="2852936"/>
            <a:ext cx="108012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0" y="4365103"/>
            <a:ext cx="2267149" cy="599651"/>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932040" y="766445"/>
            <a:ext cx="4288353" cy="646331"/>
          </a:xfrm>
          <a:prstGeom prst="rect">
            <a:avLst/>
          </a:prstGeom>
          <a:noFill/>
        </p:spPr>
        <p:txBody>
          <a:bodyPr wrap="none" rtlCol="0">
            <a:spAutoFit/>
          </a:bodyPr>
          <a:lstStyle/>
          <a:p>
            <a:r>
              <a:rPr lang="en-US" altLang="ja-JP" dirty="0" smtClean="0">
                <a:solidFill>
                  <a:schemeClr val="tx2"/>
                </a:solidFill>
              </a:rPr>
              <a:t>Landau, </a:t>
            </a:r>
            <a:r>
              <a:rPr lang="en-US" altLang="ja-JP" dirty="0" err="1" smtClean="0">
                <a:solidFill>
                  <a:schemeClr val="tx2"/>
                </a:solidFill>
              </a:rPr>
              <a:t>Lifshitz</a:t>
            </a:r>
            <a:r>
              <a:rPr lang="en-US" altLang="ja-JP" dirty="0" smtClean="0">
                <a:solidFill>
                  <a:schemeClr val="tx2"/>
                </a:solidFill>
              </a:rPr>
              <a:t>, Statistical </a:t>
            </a:r>
            <a:r>
              <a:rPr lang="en-US" altLang="ja-JP" dirty="0" err="1" smtClean="0">
                <a:solidFill>
                  <a:schemeClr val="tx2"/>
                </a:solidFill>
              </a:rPr>
              <a:t>Mechaniqs</a:t>
            </a:r>
            <a:r>
              <a:rPr lang="en-US" altLang="ja-JP" dirty="0" smtClean="0">
                <a:solidFill>
                  <a:schemeClr val="tx2"/>
                </a:solidFill>
              </a:rPr>
              <a:t> II</a:t>
            </a:r>
          </a:p>
          <a:p>
            <a:r>
              <a:rPr kumimoji="1" lang="en-US" altLang="ja-JP" dirty="0" err="1" smtClean="0">
                <a:solidFill>
                  <a:schemeClr val="tx2"/>
                </a:solidFill>
              </a:rPr>
              <a:t>Kapusta</a:t>
            </a:r>
            <a:r>
              <a:rPr kumimoji="1" lang="en-US" altLang="ja-JP" dirty="0" smtClean="0">
                <a:solidFill>
                  <a:schemeClr val="tx2"/>
                </a:solidFill>
              </a:rPr>
              <a:t>, Muller, </a:t>
            </a:r>
            <a:r>
              <a:rPr kumimoji="1" lang="en-US" altLang="ja-JP" dirty="0" err="1" smtClean="0">
                <a:solidFill>
                  <a:schemeClr val="tx2"/>
                </a:solidFill>
              </a:rPr>
              <a:t>Stephanov</a:t>
            </a:r>
            <a:r>
              <a:rPr kumimoji="1" lang="en-US" altLang="ja-JP" dirty="0" smtClean="0">
                <a:solidFill>
                  <a:schemeClr val="tx2"/>
                </a:solidFill>
              </a:rPr>
              <a:t>, 2012</a:t>
            </a:r>
            <a:endParaRPr kumimoji="1" lang="ja-JP" altLang="en-US" dirty="0">
              <a:solidFill>
                <a:schemeClr val="tx2"/>
              </a:solidFill>
            </a:endParaRPr>
          </a:p>
        </p:txBody>
      </p:sp>
      <p:sp>
        <p:nvSpPr>
          <p:cNvPr id="15" name="角丸四角形 14"/>
          <p:cNvSpPr/>
          <p:nvPr/>
        </p:nvSpPr>
        <p:spPr>
          <a:xfrm>
            <a:off x="4572000" y="5661248"/>
            <a:ext cx="3600400" cy="103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1259632" y="5661249"/>
            <a:ext cx="3168352" cy="103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7" name="TexTeXPicture" descr="&lt;?xml version=&quot;1.0&quot; encoding=&quot;utf-16&quot;?&gt;&#10;&lt;TeXTeX&gt;&#10;  &lt;preamble&gt;\documentclass{jarticle}&#10;\usepackage{amsmath}&#10;\pagestyle{empty}&lt;/preamble&gt;&#10;  &lt;body&gt;\begin{align*} &#10;j = - D \partial_\eta n + \xi&#10;\end{align*}&lt;/body&gt;&#10;  &lt;fcolor&gt;FF000000&lt;/fcolor&gt;&#10;  &lt;bcolor&gt;FFFFFFFF&lt;/bcolor&gt;&#10;  &lt;transparent&gt;True&lt;/transparent&gt;&#10;  &lt;resolution&gt;1800&lt;/resolution&gt;&#10;  &lt;imageh&gt;253&lt;/imageh&gt;&#10;  &lt;imagew&gt;1677&lt;/imagew&gt;&#10;  &lt;scale&gt;50&lt;/scale&gt;&#10;  &lt;cursor&gt;4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6194922"/>
            <a:ext cx="3162311" cy="477081"/>
          </a:xfrm>
          <a:prstGeom prst="rect">
            <a:avLst/>
          </a:prstGeom>
        </p:spPr>
      </p:pic>
      <p:pic>
        <p:nvPicPr>
          <p:cNvPr id="18" name="TexTeXPicture" descr="&lt;?xml version=&quot;1.0&quot; encoding=&quot;utf-16&quot;?&gt;&#10;&lt;TeXTeX&gt;&#10;  &lt;preamble&gt;\documentclass{jarticle}&#10;\usepackage{amsmath}&#10;\pagestyle{empty}&lt;/preamble&gt;&#10;  &lt;body&gt;\begin{align*} &#10;\partial_\tau n = -\partial_\eta j&#10;\end{align*}&lt;/body&gt;&#10;  &lt;fcolor&gt;FF000000&lt;/fcolor&gt;&#10;  &lt;bcolor&gt;FFFFFFFF&lt;/bcolor&gt;&#10;  &lt;transparent&gt;True&lt;/transparent&gt;&#10;  &lt;resolution&gt;1800&lt;/resolution&gt;&#10;  &lt;imageh&gt;253&lt;/imageh&gt;&#10;  &lt;imagew&gt;1274&lt;/imagew&gt;&#10;  &lt;scale&gt;50&lt;/scale&gt;&#10;  &lt;cursor&gt;35&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2620" y="6194922"/>
            <a:ext cx="2402376" cy="477081"/>
          </a:xfrm>
          <a:prstGeom prst="rect">
            <a:avLst/>
          </a:prstGeom>
        </p:spPr>
      </p:pic>
      <p:sp>
        <p:nvSpPr>
          <p:cNvPr id="19" name="テキスト ボックス 18"/>
          <p:cNvSpPr txBox="1"/>
          <p:nvPr/>
        </p:nvSpPr>
        <p:spPr>
          <a:xfrm>
            <a:off x="1547664" y="5661249"/>
            <a:ext cx="2651688" cy="461665"/>
          </a:xfrm>
          <a:prstGeom prst="rect">
            <a:avLst/>
          </a:prstGeom>
          <a:noFill/>
        </p:spPr>
        <p:txBody>
          <a:bodyPr wrap="none" rtlCol="0">
            <a:spAutoFit/>
          </a:bodyPr>
          <a:lstStyle/>
          <a:p>
            <a:r>
              <a:rPr kumimoji="1" lang="en-US" altLang="ja-JP" sz="2400" dirty="0" smtClean="0"/>
              <a:t>Conservation Law</a:t>
            </a:r>
            <a:endParaRPr kumimoji="1" lang="ja-JP" altLang="en-US" sz="2400" dirty="0"/>
          </a:p>
        </p:txBody>
      </p:sp>
      <p:sp>
        <p:nvSpPr>
          <p:cNvPr id="20" name="テキスト ボックス 19"/>
          <p:cNvSpPr txBox="1"/>
          <p:nvPr/>
        </p:nvSpPr>
        <p:spPr>
          <a:xfrm>
            <a:off x="5580112" y="5661249"/>
            <a:ext cx="1616981" cy="461665"/>
          </a:xfrm>
          <a:prstGeom prst="rect">
            <a:avLst/>
          </a:prstGeom>
          <a:noFill/>
        </p:spPr>
        <p:txBody>
          <a:bodyPr wrap="none" rtlCol="0">
            <a:spAutoFit/>
          </a:bodyPr>
          <a:lstStyle/>
          <a:p>
            <a:r>
              <a:rPr kumimoji="1" lang="en-US" altLang="ja-JP" sz="2400" dirty="0" smtClean="0"/>
              <a:t>Fick’s Law</a:t>
            </a:r>
            <a:endParaRPr kumimoji="1" lang="ja-JP" altLang="en-US" sz="2400" dirty="0"/>
          </a:p>
        </p:txBody>
      </p:sp>
    </p:spTree>
    <p:extLst>
      <p:ext uri="{BB962C8B-B14F-4D97-AF65-F5344CB8AC3E}">
        <p14:creationId xmlns:p14="http://schemas.microsoft.com/office/powerpoint/2010/main" val="2373038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259632" y="5661248"/>
            <a:ext cx="6336704" cy="100811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6288901" cy="584775"/>
          </a:xfrm>
        </p:spPr>
        <p:txBody>
          <a:bodyPr/>
          <a:lstStyle/>
          <a:p>
            <a:r>
              <a:rPr lang="en-US" altLang="ja-JP" dirty="0"/>
              <a:t> </a:t>
            </a:r>
            <a:r>
              <a:rPr lang="en-US" altLang="ja-JP" dirty="0" smtClean="0"/>
              <a:t>Fluctuation-Dissipation Relation  </a:t>
            </a:r>
            <a:endParaRPr kumimoji="1" lang="ja-JP" altLang="en-US" dirty="0"/>
          </a:p>
        </p:txBody>
      </p:sp>
      <p:pic>
        <p:nvPicPr>
          <p:cNvPr id="7" name="TexTeXPicture" descr="&lt;?xml version=&quot;1.0&quot; encoding=&quot;utf-16&quot;?&gt;&#10;&lt;TeXTeX&gt;&#10;  &lt;preamble&gt;\documentclass{jarticle}&#10;\usepackage{amsmath}&#10;\pagestyle{empty}&lt;/preamble&gt;&#10;  &lt;body&gt;\begin{align*} &#10;Q(\tau) = \int_0^{\Delta\eta} d\eta n(\eta,\tau)&#10;\end{align*}&lt;/body&gt;&#10;  &lt;fcolor&gt;FF000000&lt;/fcolor&gt;&#10;  &lt;bcolor&gt;FFFFFFFF&lt;/bcolor&gt;&#10;  &lt;transparent&gt;True&lt;/transparent&gt;&#10;  &lt;resolution&gt;1800&lt;/resolution&gt;&#10;  &lt;imageh&gt;631&lt;/imageh&gt;&#10;  &lt;imagew&gt;2385&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2061" y="4222892"/>
            <a:ext cx="2524125" cy="667808"/>
          </a:xfrm>
          <a:prstGeom prst="rect">
            <a:avLst/>
          </a:prstGeom>
        </p:spPr>
      </p:pic>
      <p:pic>
        <p:nvPicPr>
          <p:cNvPr id="10" name="TexTeXPicture" descr="&lt;?xml version=&quot;1.0&quot; encoding=&quot;utf-16&quot;?&gt;&#10;&lt;TeXTeX&gt;&#10;  &lt;preamble&gt;\documentclass{jarticle}&#10;\usepackage{amsmath}&#10;\pagestyle{empty}&lt;/preamble&gt;&#10;  &lt;body&gt;\begin{align*} &#10;\chi_2 : {\rm susceptibility}&#10;\end{align*}&lt;/body&gt;&#10;  &lt;fcolor&gt;FF000000&lt;/fcolor&gt;&#10;  &lt;bcolor&gt;FFFFFFFF&lt;/bcolor&gt;&#10;  &lt;transparent&gt;True&lt;/transparent&gt;&#10;  &lt;resolution&gt;1800&lt;/resolution&gt;&#10;  &lt;imageh&gt;224&lt;/imageh&gt;&#10;  &lt;imagew&gt;1890&lt;/imagew&gt;&#10;  &lt;scale&gt;50&lt;/scale&gt;&#10;  &lt;cursor&gt;4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992134"/>
            <a:ext cx="2000253" cy="237066"/>
          </a:xfrm>
          <a:prstGeom prst="rect">
            <a:avLst/>
          </a:prstGeom>
        </p:spPr>
      </p:pic>
      <p:sp>
        <p:nvSpPr>
          <p:cNvPr id="13" name="テキスト ボックス 12"/>
          <p:cNvSpPr txBox="1"/>
          <p:nvPr/>
        </p:nvSpPr>
        <p:spPr>
          <a:xfrm>
            <a:off x="179512" y="2204864"/>
            <a:ext cx="2741456"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en-US" altLang="ja-JP" sz="2800" dirty="0" smtClean="0"/>
              <a:t>Stochastic force</a:t>
            </a:r>
            <a:endParaRPr kumimoji="1" lang="ja-JP" altLang="en-US" sz="2800" dirty="0"/>
          </a:p>
        </p:txBody>
      </p:sp>
      <p:sp>
        <p:nvSpPr>
          <p:cNvPr id="3" name="テキスト ボックス 2"/>
          <p:cNvSpPr txBox="1"/>
          <p:nvPr/>
        </p:nvSpPr>
        <p:spPr>
          <a:xfrm>
            <a:off x="539552" y="2852936"/>
            <a:ext cx="2848857" cy="769441"/>
          </a:xfrm>
          <a:prstGeom prst="rect">
            <a:avLst/>
          </a:prstGeom>
          <a:noFill/>
        </p:spPr>
        <p:txBody>
          <a:bodyPr wrap="none" rtlCol="0">
            <a:spAutoFit/>
          </a:bodyPr>
          <a:lstStyle/>
          <a:p>
            <a:pPr marL="342900" indent="-342900">
              <a:buClr>
                <a:schemeClr val="accent4">
                  <a:lumMod val="75000"/>
                </a:schemeClr>
              </a:buClr>
              <a:buFont typeface="Wingdings" pitchFamily="2" charset="2"/>
              <a:buChar char="p"/>
            </a:pPr>
            <a:r>
              <a:rPr kumimoji="1" lang="en-US" altLang="ja-JP" sz="2400" dirty="0" smtClean="0"/>
              <a:t>Local correlation</a:t>
            </a:r>
          </a:p>
          <a:p>
            <a:pPr>
              <a:buClr>
                <a:schemeClr val="accent4">
                  <a:lumMod val="75000"/>
                </a:schemeClr>
              </a:buClr>
            </a:pPr>
            <a:r>
              <a:rPr lang="en-US" altLang="ja-JP" sz="2000" dirty="0" smtClean="0"/>
              <a:t>      (hydrodynamics)</a:t>
            </a:r>
            <a:endParaRPr kumimoji="1" lang="ja-JP" altLang="en-US" sz="2000" dirty="0"/>
          </a:p>
        </p:txBody>
      </p:sp>
      <p:pic>
        <p:nvPicPr>
          <p:cNvPr id="5" name="TexTeXPicture" descr="&lt;?xml version=&quot;1.0&quot; encoding=&quot;utf-16&quot;?&gt;&#10;&lt;TeXTeX&gt;&#10;  &lt;preamble&gt;\documentclass{jarticle}&#10;\usepackage{amsmath}&#10;\pagestyle{empty}&lt;/preamble&gt;&#10;  &lt;body&gt;\begin{align*} &#10;\langle \xi(\eta_1,\tau_1)\xi(\eta_2,\tau_2) \rangle&#10;\sim \delta(\eta_1-\eta_2) \delta(\tau_1-\tau_2)&#10;\end{align*}&lt;/body&gt;&#10;  &lt;fcolor&gt;FF000000&lt;/fcolor&gt;&#10;  &lt;bcolor&gt;FFFFFFFF&lt;/bcolor&gt;&#10;  &lt;transparent&gt;True&lt;/transparent&gt;&#10;  &lt;resolution&gt;1800&lt;/resolution&gt;&#10;  &lt;imageh&gt;249&lt;/imageh&gt;&#10;  &lt;imagew&gt;4382&lt;/imagew&gt;&#10;  &lt;scale&gt;50&lt;/scale&gt;&#10;  &lt;cursor&gt;11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2961519"/>
            <a:ext cx="5328592" cy="302789"/>
          </a:xfrm>
          <a:prstGeom prst="rect">
            <a:avLst/>
          </a:prstGeom>
        </p:spPr>
      </p:pic>
      <p:sp>
        <p:nvSpPr>
          <p:cNvPr id="6" name="テキスト ボックス 5"/>
          <p:cNvSpPr txBox="1"/>
          <p:nvPr/>
        </p:nvSpPr>
        <p:spPr>
          <a:xfrm>
            <a:off x="539552" y="3789040"/>
            <a:ext cx="2706190" cy="461665"/>
          </a:xfrm>
          <a:prstGeom prst="rect">
            <a:avLst/>
          </a:prstGeom>
          <a:noFill/>
        </p:spPr>
        <p:txBody>
          <a:bodyPr wrap="none" rtlCol="0">
            <a:spAutoFit/>
          </a:bodyPr>
          <a:lstStyle/>
          <a:p>
            <a:pPr marL="342900" indent="-342900">
              <a:buClr>
                <a:schemeClr val="accent4">
                  <a:lumMod val="75000"/>
                </a:schemeClr>
              </a:buClr>
              <a:buFont typeface="Wingdings" pitchFamily="2" charset="2"/>
              <a:buChar char="p"/>
            </a:pPr>
            <a:r>
              <a:rPr lang="en-US" altLang="ja-JP" sz="2400" dirty="0" smtClean="0"/>
              <a:t>Equilibrium </a:t>
            </a:r>
            <a:r>
              <a:rPr lang="en-US" altLang="ja-JP" sz="2400" dirty="0" err="1" smtClean="0"/>
              <a:t>fluc</a:t>
            </a:r>
            <a:r>
              <a:rPr lang="en-US" altLang="ja-JP" sz="2400" dirty="0" smtClean="0"/>
              <a:t>.</a:t>
            </a:r>
            <a:endParaRPr kumimoji="1" lang="ja-JP" altLang="en-US" sz="2400" dirty="0"/>
          </a:p>
        </p:txBody>
      </p:sp>
      <p:sp>
        <p:nvSpPr>
          <p:cNvPr id="17" name="左中かっこ 16"/>
          <p:cNvSpPr/>
          <p:nvPr/>
        </p:nvSpPr>
        <p:spPr>
          <a:xfrm>
            <a:off x="179512" y="2852936"/>
            <a:ext cx="288032" cy="1440160"/>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sp>
        <p:nvSpPr>
          <p:cNvPr id="18" name="下矢印 17"/>
          <p:cNvSpPr/>
          <p:nvPr/>
        </p:nvSpPr>
        <p:spPr>
          <a:xfrm>
            <a:off x="3720719" y="5064142"/>
            <a:ext cx="1427345" cy="52509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19" name="TexTeXPicture" descr="&lt;?xml version=&quot;1.0&quot; encoding=&quot;utf-16&quot;?&gt;&#10;&lt;TeXTeX&gt;&#10;  &lt;preamble&gt;\documentclass{jarticle}&#10;\usepackage{amsmath}&#10;\pagestyle{empty}&lt;/preamble&gt;&#10;  &lt;body&gt;\begin{align*} &#10;t \to \infty&#10;\end{align*}&lt;/body&gt;&#10;  &lt;fcolor&gt;FF000000&lt;/fcolor&gt;&#10;  &lt;bcolor&gt;FFFFFFFF&lt;/bcolor&gt;&#10;  &lt;transparent&gt;True&lt;/transparent&gt;&#10;  &lt;resolution&gt;1800&lt;/resolution&gt;&#10;  &lt;imageh&gt;159&lt;/imageh&gt;&#10;  &lt;imagew&gt;706&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012" y="4221088"/>
            <a:ext cx="540060" cy="121628"/>
          </a:xfrm>
          <a:prstGeom prst="rect">
            <a:avLst/>
          </a:prstGeom>
        </p:spPr>
      </p:pic>
      <p:pic>
        <p:nvPicPr>
          <p:cNvPr id="21" name="TexTeXPicture" descr="&lt;?xml version=&quot;1.0&quot; encoding=&quot;utf-16&quot;?&gt;&#10;&lt;TeXTeX&gt;&#10;  &lt;preamble&gt;\documentclass{jarticle}&#10;\usepackage{amsmath}&#10;\pagestyle{empty}&lt;/preamble&gt;&#10;  &lt;body&gt;\begin{align*} &#10;\langle \delta Q(t)^2 \rangle&#10;\longrightarrow \chi_2 \Delta \eta&#10;\end{align*}&lt;/body&gt;&#10;  &lt;fcolor&gt;FF000000&lt;/fcolor&gt;&#10;  &lt;bcolor&gt;FFFFFFFF&lt;/bcolor&gt;&#10;  &lt;transparent&gt;True&lt;/transparent&gt;&#10;  &lt;resolution&gt;1800&lt;/resolution&gt;&#10;  &lt;imageh&gt;281&lt;/imageh&gt;&#10;  &lt;imagew&gt;2017&lt;/imagew&gt;&#10;  &lt;scale&gt;50&lt;/scale&gt;&#10;  &lt;cursor&gt;6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0679" y="3811886"/>
            <a:ext cx="2789704" cy="388650"/>
          </a:xfrm>
          <a:prstGeom prst="rect">
            <a:avLst/>
          </a:prstGeom>
        </p:spPr>
      </p:pic>
      <p:sp>
        <p:nvSpPr>
          <p:cNvPr id="22" name="角丸四角形 21"/>
          <p:cNvSpPr/>
          <p:nvPr/>
        </p:nvSpPr>
        <p:spPr>
          <a:xfrm>
            <a:off x="1907704" y="980728"/>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23"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1196751"/>
            <a:ext cx="4859437" cy="599651"/>
          </a:xfrm>
          <a:prstGeom prst="rect">
            <a:avLst/>
          </a:prstGeom>
        </p:spPr>
      </p:pic>
      <p:pic>
        <p:nvPicPr>
          <p:cNvPr id="8" name="TexTeXPicture" descr="&lt;?xml version=&quot;1.0&quot; encoding=&quot;utf-16&quot;?&gt;&#10;&lt;TeXTeX&gt;&#10;  &lt;preamble&gt;\documentclass{jarticle}&#10;\usepackage{amsmath}&#10;\pagestyle{empty}&lt;/preamble&gt;&#10;  &lt;body&gt;\begin{align*} &#10;\langle \xi(k_1,\tau_1)\xi(k_2,\tau_2) \rangle&#10;= \frac{2\chi_2}{D} \delta(k_1+k_2) \delta(\tau_1-\tau_2)&#10;\end{align*}&lt;/body&gt;&#10;  &lt;fcolor&gt;FF000000&lt;/fcolor&gt;&#10;  &lt;bcolor&gt;FFFFFFFF&lt;/bcolor&gt;&#10;  &lt;transparent&gt;True&lt;/transparent&gt;&#10;  &lt;resolution&gt;1800&lt;/resolution&gt;&#10;  &lt;imageh&gt;505&lt;/imageh&gt;&#10;  &lt;imagew&gt;4858&lt;/imagew&gt;&#10;  &lt;scale&gt;50&lt;/scale&gt;&#10;  &lt;cursor&gt;8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0577" y="5877272"/>
            <a:ext cx="5907418" cy="614090"/>
          </a:xfrm>
          <a:prstGeom prst="rect">
            <a:avLst/>
          </a:prstGeom>
        </p:spPr>
      </p:pic>
    </p:spTree>
    <p:extLst>
      <p:ext uri="{BB962C8B-B14F-4D97-AF65-F5344CB8AC3E}">
        <p14:creationId xmlns:p14="http://schemas.microsoft.com/office/powerpoint/2010/main" val="4281608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角丸四角形 186"/>
          <p:cNvSpPr/>
          <p:nvPr/>
        </p:nvSpPr>
        <p:spPr>
          <a:xfrm>
            <a:off x="1866999" y="5589240"/>
            <a:ext cx="4216697" cy="1017856"/>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pic>
        <p:nvPicPr>
          <p:cNvPr id="32" name="TexTeXPicture" descr="&lt;?xml version=&quot;1.0&quot; encoding=&quot;utf-16&quot;?&gt;&#10;&lt;TeXTeX&gt;&#10;  &lt;preamble&gt;\documentclass{jarticle}&#10;\usepackage{amsmath}&#10;\pagestyle{empty}&lt;/preamble&gt;&#10;  &lt;body&gt;\begin{align*} &#10;X = \frac{2\sqrt{D \tau}}{\Delta\eta}&#10;\end{align*}&lt;/body&gt;&#10;  &lt;fcolor&gt;FF000000&lt;/fcolor&gt;&#10;  &lt;bcolor&gt;FFFFFFFF&lt;/bcolor&gt;&#10;  &lt;transparent&gt;True&lt;/transparent&gt;&#10;  &lt;resolution&gt;1800&lt;/resolution&gt;&#10;  &lt;imageh&gt;615&lt;/imageh&gt;&#10;  &lt;imagew&gt;1264&lt;/imagew&gt;&#10;  &lt;scale&gt;50&lt;/scale&gt;&#10;  &lt;cursor&gt;3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0623" y="5282483"/>
            <a:ext cx="1812879" cy="882058"/>
          </a:xfrm>
          <a:prstGeom prst="rect">
            <a:avLst/>
          </a:prstGeom>
        </p:spPr>
      </p:pic>
      <p:sp>
        <p:nvSpPr>
          <p:cNvPr id="2" name="タイトル 1"/>
          <p:cNvSpPr>
            <a:spLocks noGrp="1"/>
          </p:cNvSpPr>
          <p:nvPr>
            <p:ph type="title"/>
          </p:nvPr>
        </p:nvSpPr>
        <p:spPr>
          <a:xfrm>
            <a:off x="98425" y="110044"/>
            <a:ext cx="3486852" cy="584775"/>
          </a:xfrm>
        </p:spPr>
        <p:txBody>
          <a:bodyPr/>
          <a:lstStyle/>
          <a:p>
            <a:r>
              <a:rPr kumimoji="1" lang="en-US" altLang="ja-JP" dirty="0" smtClean="0"/>
              <a:t> </a:t>
            </a:r>
            <a:r>
              <a:rPr lang="en-US" altLang="ja-JP" dirty="0" smtClean="0">
                <a:latin typeface="Symbol" pitchFamily="18" charset="2"/>
              </a:rPr>
              <a:t>D</a:t>
            </a:r>
            <a:r>
              <a:rPr lang="en-US" altLang="ja-JP" i="1" dirty="0" smtClean="0">
                <a:latin typeface="Symbol" pitchFamily="18" charset="2"/>
              </a:rPr>
              <a:t>h</a:t>
            </a:r>
            <a:r>
              <a:rPr lang="en-US" altLang="ja-JP" dirty="0" smtClean="0"/>
              <a:t> Dependence</a:t>
            </a:r>
            <a:r>
              <a:rPr kumimoji="1" lang="en-US" altLang="ja-JP" dirty="0" smtClean="0"/>
              <a:t>  </a:t>
            </a:r>
            <a:endParaRPr kumimoji="1" lang="ja-JP" altLang="en-US" dirty="0"/>
          </a:p>
        </p:txBody>
      </p:sp>
      <p:sp>
        <p:nvSpPr>
          <p:cNvPr id="7" name="テキスト ボックス 6"/>
          <p:cNvSpPr txBox="1"/>
          <p:nvPr/>
        </p:nvSpPr>
        <p:spPr>
          <a:xfrm>
            <a:off x="539552" y="1023119"/>
            <a:ext cx="2654894"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a:t>I</a:t>
            </a:r>
            <a:r>
              <a:rPr lang="en-US" altLang="ja-JP" sz="2400" dirty="0" smtClean="0"/>
              <a:t>nitial condition: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eta_1,0) \delta n(\eta_2,0) \rangle&#10;= \sigma_2 \delta( \eta_1-\eta_2)&#10;\end{align*}&lt;/body&gt;&#10;  &lt;fcolor&gt;FF000000&lt;/fcolor&gt;&#10;  &lt;bcolor&gt;FFFFFFFF&lt;/bcolor&gt;&#10;  &lt;transparent&gt;True&lt;/transparent&gt;&#10;  &lt;resolution&gt;1800&lt;/resolution&gt;&#10;  &lt;imageh&gt;249&lt;/imageh&gt;&#10;  &lt;imagew&gt;3684&lt;/imagew&gt;&#10;  &lt;scale&gt;50&lt;/scale&gt;&#10;  &lt;cursor&gt;8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380" y="1144384"/>
            <a:ext cx="4042916" cy="273259"/>
          </a:xfrm>
          <a:prstGeom prst="rect">
            <a:avLst/>
          </a:prstGeom>
        </p:spPr>
      </p:pic>
      <p:sp>
        <p:nvSpPr>
          <p:cNvPr id="15" name="テキスト ボックス 14"/>
          <p:cNvSpPr txBox="1"/>
          <p:nvPr/>
        </p:nvSpPr>
        <p:spPr>
          <a:xfrm>
            <a:off x="539552" y="1527175"/>
            <a:ext cx="3775201" cy="461665"/>
          </a:xfrm>
          <a:prstGeom prst="rect">
            <a:avLst/>
          </a:prstGeom>
          <a:noFill/>
        </p:spPr>
        <p:txBody>
          <a:bodyPr wrap="none" rtlCol="0">
            <a:spAutoFit/>
          </a:bodyPr>
          <a:lstStyle/>
          <a:p>
            <a:pPr marL="342900" indent="-342900">
              <a:buClr>
                <a:schemeClr val="accent4"/>
              </a:buClr>
              <a:buFont typeface="Wingdings" pitchFamily="2" charset="2"/>
              <a:buChar char="p"/>
            </a:pPr>
            <a:r>
              <a:rPr kumimoji="1" lang="en-US" altLang="ja-JP" sz="2400" dirty="0" smtClean="0"/>
              <a:t>Translational invariance</a:t>
            </a:r>
            <a:endParaRPr kumimoji="1" lang="ja-JP" altLang="en-US" sz="2400" dirty="0"/>
          </a:p>
        </p:txBody>
      </p:sp>
      <p:sp>
        <p:nvSpPr>
          <p:cNvPr id="17" name="左中かっこ 16"/>
          <p:cNvSpPr/>
          <p:nvPr/>
        </p:nvSpPr>
        <p:spPr>
          <a:xfrm>
            <a:off x="179512" y="1052736"/>
            <a:ext cx="288032" cy="936104"/>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sp>
        <p:nvSpPr>
          <p:cNvPr id="64" name="正方形/長方形 63"/>
          <p:cNvSpPr/>
          <p:nvPr/>
        </p:nvSpPr>
        <p:spPr>
          <a:xfrm>
            <a:off x="395536" y="2204864"/>
            <a:ext cx="6877272"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352659" y="278081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878016" y="249314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3516824" y="277785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1599841" y="283391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3570824" y="287978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1534697" y="273206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2699438" y="27707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077583" y="235477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4759184" y="243914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694926" y="28288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3989293" y="234752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647552" y="272082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3624824" y="2753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463949" y="28414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2562664" y="276168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079201" y="24944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2633634" y="282586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2172025" y="24503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3123628" y="243156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3048402" y="253956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4043293" y="248075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4865768" y="238514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1491841" y="282624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3015773" y="24206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585363" y="282480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4459808" y="272681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101154" y="23963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2114880" y="25271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1187201" y="244502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3918599" y="24555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3887960" y="231277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2015752" y="23488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a:off x="2519808" y="267281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4320008" y="26728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2951856" y="234881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4716016" y="231277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539552" y="267350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3455912" y="268956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1439688" y="267281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1007640" y="231277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コネクタ 104"/>
          <p:cNvCxnSpPr/>
          <p:nvPr/>
        </p:nvCxnSpPr>
        <p:spPr>
          <a:xfrm flipH="1">
            <a:off x="2718117" y="2060848"/>
            <a:ext cx="1" cy="3221635"/>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106" name="直線コネクタ 105"/>
          <p:cNvCxnSpPr/>
          <p:nvPr/>
        </p:nvCxnSpPr>
        <p:spPr>
          <a:xfrm>
            <a:off x="4860032" y="2060848"/>
            <a:ext cx="0" cy="3221635"/>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107" name="正方形/長方形 106"/>
          <p:cNvSpPr/>
          <p:nvPr/>
        </p:nvSpPr>
        <p:spPr>
          <a:xfrm>
            <a:off x="395536" y="3752787"/>
            <a:ext cx="6877272"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077" y="3284984"/>
            <a:ext cx="480113" cy="348081"/>
          </a:xfrm>
          <a:prstGeom prst="rect">
            <a:avLst/>
          </a:prstGeom>
        </p:spPr>
      </p:pic>
      <p:sp>
        <p:nvSpPr>
          <p:cNvPr id="112" name="下矢印 111"/>
          <p:cNvSpPr/>
          <p:nvPr/>
        </p:nvSpPr>
        <p:spPr>
          <a:xfrm>
            <a:off x="6588224" y="296069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3" name="円/楕円 112"/>
          <p:cNvSpPr/>
          <p:nvPr/>
        </p:nvSpPr>
        <p:spPr>
          <a:xfrm>
            <a:off x="4289035" y="44259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4661992" y="40471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3225989" y="40809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1680233" y="40278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3279989" y="41828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1615089" y="39259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483342" y="39466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933567" y="39807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4543160" y="39931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694926" y="44187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3853661" y="40275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647552" y="43107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3333989" y="405668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4400325" y="44866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2346568" y="39376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935185" y="41204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2417538" y="40017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2135985" y="44003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2979612" y="43815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2904386" y="44895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3907661" y="41607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4649744" y="39391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1572233" y="40201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2871757" y="43706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585363" y="44146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396184" y="43719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2065114" y="4346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2078840" y="44771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1043185" y="40710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3782967" y="41355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3752328" y="39927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1979712" y="42987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2303712" y="38487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256384" y="43179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2807840" y="42987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4499992" y="38667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539552" y="42633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3165077" y="399260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1520080" y="38667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63624" y="39387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TexTeXPicture" descr="&lt;?xml version=&quot;1.0&quot; encoding=&quot;utf-16&quot;?&gt;&#10;&lt;TeXTeX&gt;&#10;  &lt;preamble&gt;\documentclass{jarticle}&#10;\usepackage{amsmath}&#10;\pagestyle{empty}&lt;/preamble&gt;&#10;  &lt;body&gt;\begin{align*} &#10;\tau=0&#10;\end{align*}&lt;/body&gt;&#10;  &lt;fcolor&gt;FF000000&lt;/fcolor&gt;&#10;  &lt;bcolor&gt;FFFFFFFF&lt;/bcolor&gt;&#10;  &lt;transparent&gt;True&lt;/transparent&gt;&#10;  &lt;resolution&gt;1800&lt;/resolution&gt;&#10;  &lt;imageh&gt;171&lt;/imageh&gt;&#10;  &lt;imagew&gt;57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8832" y="2502494"/>
            <a:ext cx="899592" cy="266604"/>
          </a:xfrm>
          <a:prstGeom prst="rect">
            <a:avLst/>
          </a:prstGeom>
        </p:spPr>
      </p:pic>
      <p:pic>
        <p:nvPicPr>
          <p:cNvPr id="12" name="TexTeXPicture" descr="&lt;?xml version=&quot;1.0&quot; encoding=&quot;utf-16&quot;?&gt;&#10;&lt;TeXTeX&gt;&#10;  &lt;preamble&gt;\documentclass{jarticle}&#10;\usepackage{amsmath}&#10;\pagestyle{empty}&lt;/preamble&gt;&#10;  &lt;body&gt;\begin{align*} &#10;\tau&#10;\end{align*}&lt;/body&gt;&#10;  &lt;fcolor&gt;FF000000&lt;/fcolor&gt;&#10;  &lt;bcolor&gt;FFFFFFFF&lt;/bcolor&gt;&#10;  &lt;transparent&gt;True&lt;/transparent&gt;&#10;  &lt;resolution&gt;1800&lt;/resolution&gt;&#10;  &lt;imageh&gt;110&lt;/imageh&gt;&#10;  &lt;imagew&gt;120&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6653" y="4064615"/>
            <a:ext cx="187090" cy="171500"/>
          </a:xfrm>
          <a:prstGeom prst="rect">
            <a:avLst/>
          </a:prstGeom>
        </p:spPr>
      </p:pic>
      <p:sp>
        <p:nvSpPr>
          <p:cNvPr id="155" name="円/楕円 154"/>
          <p:cNvSpPr/>
          <p:nvPr/>
        </p:nvSpPr>
        <p:spPr>
          <a:xfrm>
            <a:off x="6280361" y="28337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6215217" y="273191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5758103" y="235462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5375446" y="282867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5328072" y="27206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5759721" y="249432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6816505" y="241451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6172361" y="28260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5265883" y="282465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6745634" y="236051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6759360" y="24913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5867721" y="244487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6660232" y="231296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5220072" y="2673354"/>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6120208" y="267266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5688160" y="231262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5866079" y="43226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5375446" y="41125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5328072" y="40045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5867697" y="4462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5265883" y="41084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5975697" y="4412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176"/>
          <p:cNvSpPr/>
          <p:nvPr/>
        </p:nvSpPr>
        <p:spPr>
          <a:xfrm>
            <a:off x="5220072" y="395719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楕円 177"/>
          <p:cNvSpPr/>
          <p:nvPr/>
        </p:nvSpPr>
        <p:spPr>
          <a:xfrm>
            <a:off x="5796136" y="428063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楕円 178"/>
          <p:cNvSpPr/>
          <p:nvPr/>
        </p:nvSpPr>
        <p:spPr>
          <a:xfrm>
            <a:off x="6636521" y="395013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179"/>
          <p:cNvSpPr/>
          <p:nvPr/>
        </p:nvSpPr>
        <p:spPr>
          <a:xfrm>
            <a:off x="7012060" y="42554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楕円 180"/>
          <p:cNvSpPr/>
          <p:nvPr/>
        </p:nvSpPr>
        <p:spPr>
          <a:xfrm>
            <a:off x="6936834" y="43634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楕円 181"/>
          <p:cNvSpPr/>
          <p:nvPr/>
        </p:nvSpPr>
        <p:spPr>
          <a:xfrm>
            <a:off x="6904205" y="42444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p:cNvSpPr/>
          <p:nvPr/>
        </p:nvSpPr>
        <p:spPr>
          <a:xfrm>
            <a:off x="6565650" y="38961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楕円 183"/>
          <p:cNvSpPr/>
          <p:nvPr/>
        </p:nvSpPr>
        <p:spPr>
          <a:xfrm>
            <a:off x="6579376" y="402695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円/楕円 184"/>
          <p:cNvSpPr/>
          <p:nvPr/>
        </p:nvSpPr>
        <p:spPr>
          <a:xfrm>
            <a:off x="6480248" y="384859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円/楕円 185"/>
          <p:cNvSpPr/>
          <p:nvPr/>
        </p:nvSpPr>
        <p:spPr>
          <a:xfrm>
            <a:off x="6840288" y="41726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中かっこ 17"/>
          <p:cNvSpPr/>
          <p:nvPr/>
        </p:nvSpPr>
        <p:spPr>
          <a:xfrm rot="16200000">
            <a:off x="3493488" y="4150688"/>
            <a:ext cx="582010" cy="2151078"/>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pic>
        <p:nvPicPr>
          <p:cNvPr id="3" name="TexTeXPicture" descr="&lt;?xml version=&quot;1.0&quot; encoding=&quot;utf-16&quot;?&gt;&#10;&lt;TeXTeX&gt;&#10;  &lt;preamble&gt;\documentclass{jarticle}&#10;\usepackage{amsmath}&#10;\pagestyle{empty}&lt;/preamble&gt;&#10;  &lt;body&gt;\begin{align*} &#10;Q(\Delta\eta,\tau) = \int_0^{\Delta\eta} d\eta n(\eta,\tau)&#10;\end{align*}&lt;/body&gt;&#10;  &lt;fcolor&gt;FF000000&lt;/fcolor&gt;&#10;  &lt;bcolor&gt;FFFFFFFF&lt;/bcolor&gt;&#10;  &lt;transparent&gt;True&lt;/transparent&gt;&#10;  &lt;resolution&gt;1800&lt;/resolution&gt;&#10;  &lt;imageh&gt;631&lt;/imageh&gt;&#10;  &lt;imagew&gt;2835&lt;/imagew&gt;&#10;  &lt;scale&gt;50&lt;/scale&gt;&#10;  &lt;cursor&gt;2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720" y="5670271"/>
            <a:ext cx="3808909" cy="847766"/>
          </a:xfrm>
          <a:prstGeom prst="rect">
            <a:avLst/>
          </a:prstGeom>
        </p:spPr>
      </p:pic>
    </p:spTree>
    <p:extLst>
      <p:ext uri="{BB962C8B-B14F-4D97-AF65-F5344CB8AC3E}">
        <p14:creationId xmlns:p14="http://schemas.microsoft.com/office/powerpoint/2010/main" val="285044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TexTeXPicture" descr="&lt;?xml version=&quot;1.0&quot; encoding=&quot;utf-16&quot;?&gt;&#10;&lt;TeXTeX&gt;&#10;  &lt;preamble&gt;\documentclass{jarticle}&#10;\usepackage{amsmath}&#10;\pagestyle{empty}&lt;/preamble&gt;&#10;  &lt;body&gt;\begin{align*} &#10;X = \frac{2\sqrt{D \tau}}{\Delta\eta}&#10;\end{align*}&lt;/body&gt;&#10;  &lt;fcolor&gt;FF000000&lt;/fcolor&gt;&#10;  &lt;bcolor&gt;FFFFFFFF&lt;/bcolor&gt;&#10;  &lt;transparent&gt;True&lt;/transparent&gt;&#10;  &lt;resolution&gt;1800&lt;/resolution&gt;&#10;  &lt;imageh&gt;615&lt;/imageh&gt;&#10;  &lt;imagew&gt;1264&lt;/imagew&gt;&#10;  &lt;scale&gt;50&lt;/scale&gt;&#10;  &lt;cursor&gt;3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16374"/>
            <a:ext cx="1360180" cy="661797"/>
          </a:xfrm>
          <a:prstGeom prst="rect">
            <a:avLst/>
          </a:prstGeom>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00" y="3284984"/>
            <a:ext cx="4838357" cy="338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97396"/>
            <a:ext cx="4752529" cy="332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1021076" y="2276872"/>
            <a:ext cx="5135100" cy="9361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98425" y="110044"/>
            <a:ext cx="3486852" cy="584775"/>
          </a:xfrm>
        </p:spPr>
        <p:txBody>
          <a:bodyPr/>
          <a:lstStyle/>
          <a:p>
            <a:r>
              <a:rPr kumimoji="1" lang="en-US" altLang="ja-JP" dirty="0" smtClean="0"/>
              <a:t> </a:t>
            </a:r>
            <a:r>
              <a:rPr lang="en-US" altLang="ja-JP" dirty="0" smtClean="0">
                <a:latin typeface="Symbol" pitchFamily="18" charset="2"/>
              </a:rPr>
              <a:t>D</a:t>
            </a:r>
            <a:r>
              <a:rPr lang="en-US" altLang="ja-JP" i="1" dirty="0" smtClean="0">
                <a:latin typeface="Symbol" pitchFamily="18" charset="2"/>
              </a:rPr>
              <a:t>h</a:t>
            </a:r>
            <a:r>
              <a:rPr lang="en-US" altLang="ja-JP" dirty="0" smtClean="0"/>
              <a:t> Dependence</a:t>
            </a:r>
            <a:r>
              <a:rPr kumimoji="1" lang="en-US" altLang="ja-JP" dirty="0" smtClean="0"/>
              <a:t>  </a:t>
            </a:r>
            <a:endParaRPr kumimoji="1" lang="ja-JP" altLang="en-US" dirty="0"/>
          </a:p>
        </p:txBody>
      </p:sp>
      <p:sp>
        <p:nvSpPr>
          <p:cNvPr id="7" name="テキスト ボックス 6"/>
          <p:cNvSpPr txBox="1"/>
          <p:nvPr/>
        </p:nvSpPr>
        <p:spPr>
          <a:xfrm>
            <a:off x="539552" y="1023119"/>
            <a:ext cx="2654894"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a:t>I</a:t>
            </a:r>
            <a:r>
              <a:rPr lang="en-US" altLang="ja-JP" sz="2400" dirty="0" smtClean="0"/>
              <a:t>nitial condition: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eta_1,0) \delta n(\eta_2,0) \rangle&#10;= \sigma_2 \delta( \eta_1-\eta_2)&#10;\end{align*}&lt;/body&gt;&#10;  &lt;fcolor&gt;FF000000&lt;/fcolor&gt;&#10;  &lt;bcolor&gt;FFFFFFFF&lt;/bcolor&gt;&#10;  &lt;transparent&gt;True&lt;/transparent&gt;&#10;  &lt;resolution&gt;1800&lt;/resolution&gt;&#10;  &lt;imageh&gt;249&lt;/imageh&gt;&#10;  &lt;imagew&gt;3684&lt;/imagew&gt;&#10;  &lt;scale&gt;50&lt;/scale&gt;&#10;  &lt;cursor&gt;8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3380" y="1144384"/>
            <a:ext cx="4042916" cy="273259"/>
          </a:xfrm>
          <a:prstGeom prst="rect">
            <a:avLst/>
          </a:prstGeom>
        </p:spPr>
      </p:pic>
      <p:sp>
        <p:nvSpPr>
          <p:cNvPr id="15" name="テキスト ボックス 14"/>
          <p:cNvSpPr txBox="1"/>
          <p:nvPr/>
        </p:nvSpPr>
        <p:spPr>
          <a:xfrm>
            <a:off x="539552" y="1527175"/>
            <a:ext cx="3775201" cy="461665"/>
          </a:xfrm>
          <a:prstGeom prst="rect">
            <a:avLst/>
          </a:prstGeom>
          <a:noFill/>
        </p:spPr>
        <p:txBody>
          <a:bodyPr wrap="none" rtlCol="0">
            <a:spAutoFit/>
          </a:bodyPr>
          <a:lstStyle/>
          <a:p>
            <a:pPr marL="342900" indent="-342900">
              <a:buClr>
                <a:schemeClr val="accent4"/>
              </a:buClr>
              <a:buFont typeface="Wingdings" pitchFamily="2" charset="2"/>
              <a:buChar char="p"/>
            </a:pPr>
            <a:r>
              <a:rPr kumimoji="1" lang="en-US" altLang="ja-JP" sz="2400" dirty="0" smtClean="0"/>
              <a:t>Translational invariance</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langle \delta Q(\tau)^2\rangle = &#10;\sigma_2 F_2(X)&#10;+ \chi_2 (1-F_2(X))&#10;\end{align*}&lt;/body&gt;&#10;  &lt;fcolor&gt;FF000000&lt;/fcolor&gt;&#10;  &lt;bcolor&gt;FFFFFFFF&lt;/bcolor&gt;&#10;  &lt;transparent&gt;True&lt;/transparent&gt;&#10;  &lt;resolution&gt;1800&lt;/resolution&gt;&#10;  &lt;imageh&gt;281&lt;/imageh&gt;&#10;  &lt;imagew&gt;4064&lt;/imagew&gt;&#10;  &lt;scale&gt;50&lt;/scale&gt;&#10;  &lt;cursor&gt;65&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300" y="2492895"/>
            <a:ext cx="4551312" cy="314695"/>
          </a:xfrm>
          <a:prstGeom prst="rect">
            <a:avLst/>
          </a:prstGeom>
        </p:spPr>
      </p:pic>
      <p:sp>
        <p:nvSpPr>
          <p:cNvPr id="17" name="左中かっこ 16"/>
          <p:cNvSpPr/>
          <p:nvPr/>
        </p:nvSpPr>
        <p:spPr>
          <a:xfrm>
            <a:off x="179512" y="1052736"/>
            <a:ext cx="288032" cy="936104"/>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sp>
        <p:nvSpPr>
          <p:cNvPr id="19" name="右矢印 18"/>
          <p:cNvSpPr/>
          <p:nvPr/>
        </p:nvSpPr>
        <p:spPr>
          <a:xfrm>
            <a:off x="611560" y="2492896"/>
            <a:ext cx="360040"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803594" y="2852936"/>
            <a:ext cx="710451" cy="369332"/>
          </a:xfrm>
          <a:prstGeom prst="rect">
            <a:avLst/>
          </a:prstGeom>
          <a:noFill/>
        </p:spPr>
        <p:txBody>
          <a:bodyPr wrap="none" rtlCol="0">
            <a:spAutoFit/>
          </a:bodyPr>
          <a:lstStyle/>
          <a:p>
            <a:r>
              <a:rPr kumimoji="1" lang="en-US" altLang="ja-JP" dirty="0" smtClean="0">
                <a:solidFill>
                  <a:schemeClr val="accent2">
                    <a:lumMod val="75000"/>
                  </a:schemeClr>
                </a:solidFill>
              </a:rPr>
              <a:t>initial</a:t>
            </a:r>
            <a:endParaRPr kumimoji="1" lang="ja-JP" altLang="en-US" dirty="0">
              <a:solidFill>
                <a:schemeClr val="accent2">
                  <a:lumMod val="75000"/>
                </a:schemeClr>
              </a:solidFill>
            </a:endParaRPr>
          </a:p>
        </p:txBody>
      </p:sp>
      <p:cxnSp>
        <p:nvCxnSpPr>
          <p:cNvPr id="23" name="直線コネクタ 22"/>
          <p:cNvCxnSpPr/>
          <p:nvPr/>
        </p:nvCxnSpPr>
        <p:spPr>
          <a:xfrm>
            <a:off x="2699792" y="2852936"/>
            <a:ext cx="10081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直線コネクタ 24"/>
          <p:cNvCxnSpPr/>
          <p:nvPr/>
        </p:nvCxnSpPr>
        <p:spPr>
          <a:xfrm>
            <a:off x="4067944" y="2852936"/>
            <a:ext cx="1777668" cy="0"/>
          </a:xfrm>
          <a:prstGeom prst="line">
            <a:avLst/>
          </a:prstGeom>
        </p:spPr>
        <p:style>
          <a:lnRef idx="2">
            <a:schemeClr val="accent5"/>
          </a:lnRef>
          <a:fillRef idx="0">
            <a:schemeClr val="accent5"/>
          </a:fillRef>
          <a:effectRef idx="1">
            <a:schemeClr val="accent5"/>
          </a:effectRef>
          <a:fontRef idx="minor">
            <a:schemeClr val="tx1"/>
          </a:fontRef>
        </p:style>
      </p:cxnSp>
      <p:sp>
        <p:nvSpPr>
          <p:cNvPr id="26" name="テキスト ボックス 25"/>
          <p:cNvSpPr txBox="1"/>
          <p:nvPr/>
        </p:nvSpPr>
        <p:spPr>
          <a:xfrm>
            <a:off x="4306600" y="2843644"/>
            <a:ext cx="1300356" cy="369332"/>
          </a:xfrm>
          <a:prstGeom prst="rect">
            <a:avLst/>
          </a:prstGeom>
          <a:noFill/>
        </p:spPr>
        <p:txBody>
          <a:bodyPr wrap="none" rtlCol="0">
            <a:spAutoFit/>
          </a:bodyPr>
          <a:lstStyle/>
          <a:p>
            <a:r>
              <a:rPr kumimoji="1" lang="en-US" altLang="ja-JP" dirty="0" smtClean="0">
                <a:solidFill>
                  <a:schemeClr val="accent5">
                    <a:lumMod val="50000"/>
                  </a:schemeClr>
                </a:solidFill>
              </a:rPr>
              <a:t>equilibrium</a:t>
            </a:r>
            <a:endParaRPr kumimoji="1" lang="ja-JP" altLang="en-US" dirty="0">
              <a:solidFill>
                <a:schemeClr val="accent5">
                  <a:lumMod val="50000"/>
                </a:schemeClr>
              </a:solidFill>
            </a:endParaRPr>
          </a:p>
        </p:txBody>
      </p:sp>
      <p:pic>
        <p:nvPicPr>
          <p:cNvPr id="6" name="TexTeXPicture" descr="&lt;?xml version=&quot;1.0&quot; encoding=&quot;utf-16&quot;?&gt;&#10;&lt;TeXTeX&gt;&#10;  &lt;preamble&gt;\documentclass{jarticle}&#10;\usepackage{amsmath}&#10;\pagestyle{empty}&lt;/preamble&gt;&#10;  &lt;body&gt;\begin{align*} &#10;1/X \sim \Delta \eta&#10;\end{align*}&lt;/body&gt;&#10;  &lt;fcolor&gt;FF000000&lt;/fcolor&gt;&#10;  &lt;bcolor&gt;FFFFFFFF&lt;/bcolor&gt;&#10;  &lt;transparent&gt;True&lt;/transparent&gt;&#10;  &lt;resolution&gt;1800&lt;/resolution&gt;&#10;  &lt;imageh&gt;250&lt;/imageh&gt;&#10;  &lt;imagew&gt;1117&lt;/imagew&gt;&#10;  &lt;scale&gt;50&lt;/scale&gt;&#10;  &lt;cursor&gt;3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723" y="6453779"/>
            <a:ext cx="1182157" cy="264583"/>
          </a:xfrm>
          <a:prstGeom prst="rect">
            <a:avLst/>
          </a:prstGeom>
          <a:solidFill>
            <a:schemeClr val="bg1"/>
          </a:solidFill>
        </p:spPr>
      </p:pic>
      <p:grpSp>
        <p:nvGrpSpPr>
          <p:cNvPr id="9" name="グループ化 8"/>
          <p:cNvGrpSpPr/>
          <p:nvPr/>
        </p:nvGrpSpPr>
        <p:grpSpPr>
          <a:xfrm>
            <a:off x="4572000" y="3645024"/>
            <a:ext cx="4536505" cy="2923830"/>
            <a:chOff x="4572000" y="3645024"/>
            <a:chExt cx="4536505" cy="2923830"/>
          </a:xfrm>
        </p:grpSpPr>
        <p:pic>
          <p:nvPicPr>
            <p:cNvPr id="22"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813"/>
            <a:stretch/>
          </p:blipFill>
          <p:spPr bwMode="auto">
            <a:xfrm>
              <a:off x="5462941" y="3645024"/>
              <a:ext cx="3645564" cy="292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TexTeXPicture" descr="&lt;?xml version=&quot;1.0&quot; encoding=&quot;utf-16&quot;?&gt;&#10;&lt;TeXTeX&gt;&#10;  &lt;preamble&gt;\documentclass{jarticle}&#10;\usepackage{amsmath}&#10;\pagestyle{empty}&lt;/preamble&gt;&#10;  &lt;body&gt;\begin{align*} &#10;\langle \delta Q^2 \rangle ~ {\rm  at  LHC}&#10;\end{align*}&lt;/body&gt;&#10;  &lt;fcolor&gt;FF000000&lt;/fcolor&gt;&#10;  &lt;bcolor&gt;FFFFFFFF&lt;/bcolor&gt;&#10;  &lt;transparent&gt;True&lt;/transparent&gt;&#10;  &lt;resolution&gt;1800&lt;/resolution&gt;&#10;  &lt;imageh&gt;281&lt;/imageh&gt;&#10;  &lt;imagew&gt;1408&lt;/imagew&gt;&#10;  &lt;scale&gt;50&lt;/scale&gt;&#10;  &lt;cursor&gt;43&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216" y="4365104"/>
              <a:ext cx="1983764" cy="395908"/>
            </a:xfrm>
            <a:prstGeom prst="rect">
              <a:avLst/>
            </a:prstGeom>
            <a:solidFill>
              <a:schemeClr val="bg1"/>
            </a:solidFill>
          </p:spPr>
        </p:pic>
        <p:sp>
          <p:nvSpPr>
            <p:cNvPr id="27" name="左右矢印 26"/>
            <p:cNvSpPr/>
            <p:nvPr/>
          </p:nvSpPr>
          <p:spPr>
            <a:xfrm>
              <a:off x="4572000" y="4581128"/>
              <a:ext cx="1152128" cy="864096"/>
            </a:xfrm>
            <a:prstGeom prst="leftRightArrow">
              <a:avLst>
                <a:gd name="adj1" fmla="val 50000"/>
                <a:gd name="adj2" fmla="val 4238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sp>
        <p:nvSpPr>
          <p:cNvPr id="28" name="角丸四角形吹き出し 27"/>
          <p:cNvSpPr/>
          <p:nvPr/>
        </p:nvSpPr>
        <p:spPr>
          <a:xfrm>
            <a:off x="1331640" y="3356992"/>
            <a:ext cx="1512168" cy="504056"/>
          </a:xfrm>
          <a:prstGeom prst="wedgeRoundRectCallout">
            <a:avLst>
              <a:gd name="adj1" fmla="val -69692"/>
              <a:gd name="adj2" fmla="val -1877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000" dirty="0" smtClean="0">
                <a:solidFill>
                  <a:schemeClr val="accent5">
                    <a:lumMod val="50000"/>
                  </a:schemeClr>
                </a:solidFill>
              </a:rPr>
              <a:t>equilibrium</a:t>
            </a:r>
            <a:endParaRPr kumimoji="1" lang="ja-JP" altLang="en-US" sz="2000" dirty="0">
              <a:solidFill>
                <a:schemeClr val="accent5">
                  <a:lumMod val="50000"/>
                </a:schemeClr>
              </a:solidFill>
            </a:endParaRPr>
          </a:p>
        </p:txBody>
      </p:sp>
      <p:sp>
        <p:nvSpPr>
          <p:cNvPr id="29" name="角丸四角形吹き出し 28"/>
          <p:cNvSpPr/>
          <p:nvPr/>
        </p:nvSpPr>
        <p:spPr>
          <a:xfrm>
            <a:off x="3158819" y="5805264"/>
            <a:ext cx="932694" cy="432048"/>
          </a:xfrm>
          <a:prstGeom prst="wedgeRoundRectCallout">
            <a:avLst>
              <a:gd name="adj1" fmla="val 118113"/>
              <a:gd name="adj2" fmla="val 3202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2000" dirty="0" smtClean="0">
                <a:solidFill>
                  <a:schemeClr val="accent2">
                    <a:lumMod val="50000"/>
                  </a:schemeClr>
                </a:solidFill>
              </a:rPr>
              <a:t>initial</a:t>
            </a:r>
            <a:endParaRPr kumimoji="1" lang="ja-JP" altLang="en-US" dirty="0">
              <a:solidFill>
                <a:schemeClr val="accent2">
                  <a:lumMod val="50000"/>
                </a:schemeClr>
              </a:solidFill>
            </a:endParaRPr>
          </a:p>
        </p:txBody>
      </p:sp>
      <p:sp>
        <p:nvSpPr>
          <p:cNvPr id="30" name="テキスト ボックス 29"/>
          <p:cNvSpPr txBox="1"/>
          <p:nvPr/>
        </p:nvSpPr>
        <p:spPr>
          <a:xfrm>
            <a:off x="6156176" y="219998"/>
            <a:ext cx="2886239" cy="369332"/>
          </a:xfrm>
          <a:prstGeom prst="rect">
            <a:avLst/>
          </a:prstGeom>
          <a:noFill/>
        </p:spPr>
        <p:txBody>
          <a:bodyPr wrap="none" rtlCol="0">
            <a:spAutoFit/>
          </a:bodyPr>
          <a:lstStyle/>
          <a:p>
            <a:r>
              <a:rPr kumimoji="1" lang="en-US" altLang="ja-JP" dirty="0" err="1" smtClean="0">
                <a:solidFill>
                  <a:srgbClr val="0070C0"/>
                </a:solidFill>
              </a:rPr>
              <a:t>Shuryak</a:t>
            </a:r>
            <a:r>
              <a:rPr kumimoji="1" lang="en-US" altLang="ja-JP" dirty="0" smtClean="0">
                <a:solidFill>
                  <a:srgbClr val="0070C0"/>
                </a:solidFill>
              </a:rPr>
              <a:t>, </a:t>
            </a:r>
            <a:r>
              <a:rPr kumimoji="1" lang="en-US" altLang="ja-JP" dirty="0" err="1" smtClean="0">
                <a:solidFill>
                  <a:srgbClr val="0070C0"/>
                </a:solidFill>
              </a:rPr>
              <a:t>Stephanov</a:t>
            </a:r>
            <a:r>
              <a:rPr kumimoji="1" lang="en-US" altLang="ja-JP" dirty="0" smtClean="0">
                <a:solidFill>
                  <a:srgbClr val="0070C0"/>
                </a:solidFill>
              </a:rPr>
              <a:t>, 2001</a:t>
            </a:r>
            <a:endParaRPr kumimoji="1" lang="ja-JP" altLang="en-US" dirty="0">
              <a:solidFill>
                <a:srgbClr val="0070C0"/>
              </a:solidFill>
            </a:endParaRPr>
          </a:p>
        </p:txBody>
      </p:sp>
      <p:pic>
        <p:nvPicPr>
          <p:cNvPr id="31" name="TexTeXPicture" descr="&lt;?xml version=&quot;1.0&quot; encoding=&quot;utf-16&quot;?&gt;&#10;&lt;TeXTeX&gt;&#10;  &lt;preamble&gt;\documentclass{jarticle}&#10;\usepackage{amsmath}&#10;\pagestyle{empty}&lt;/preamble&gt;&#10;  &lt;body&gt;\begin{align*} &#10;Q(\tau) = \int_0^{\Delta\eta} d\eta n(\eta,\tau)&#10;\end{align*}&lt;/body&gt;&#10;  &lt;fcolor&gt;FF000000&lt;/fcolor&gt;&#10;  &lt;bcolor&gt;FFFFFFFF&lt;/bcolor&gt;&#10;  &lt;transparent&gt;True&lt;/transparent&gt;&#10;  &lt;resolution&gt;1800&lt;/resolution&gt;&#10;  &lt;imageh&gt;631&lt;/imageh&gt;&#10;  &lt;imagew&gt;2385&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2349234"/>
            <a:ext cx="2720361" cy="719726"/>
          </a:xfrm>
          <a:prstGeom prst="rect">
            <a:avLst/>
          </a:prstGeom>
        </p:spPr>
      </p:pic>
      <p:pic>
        <p:nvPicPr>
          <p:cNvPr id="4" name="TexTeXPicture" descr="&lt;?xml version=&quot;1.0&quot; encoding=&quot;utf-16&quot;?&gt;&#10;&lt;TeXTeX&gt;&#10;  &lt;preamble&gt;\documentclass{jarticle}&#10;\usepackage{amsmath}&#10;\pagestyle{empty}&lt;/preamble&gt;&#10;  &lt;body&gt;\begin{align*} &#10;1-F_2(X)&#10;\end{align*}&lt;/body&gt;&#10;  &lt;fcolor&gt;FF000000&lt;/fcolor&gt;&#10;  &lt;bcolor&gt;FFFFFFFF&lt;/bcolor&gt;&#10;  &lt;transparent&gt;True&lt;/transparent&gt;&#10;  &lt;resolution&gt;1800&lt;/resolution&gt;&#10;  &lt;imageh&gt;249&lt;/imageh&gt;&#10;  &lt;imagew&gt;1073&lt;/imagew&gt;&#10;  &lt;scale&gt;50&lt;/scale&gt;&#10;  &lt;cursor&gt;18&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2505" y="4653541"/>
            <a:ext cx="1135591" cy="263525"/>
          </a:xfrm>
          <a:prstGeom prst="rect">
            <a:avLst/>
          </a:prstGeom>
        </p:spPr>
      </p:pic>
    </p:spTree>
    <p:extLst>
      <p:ext uri="{BB962C8B-B14F-4D97-AF65-F5344CB8AC3E}">
        <p14:creationId xmlns:p14="http://schemas.microsoft.com/office/powerpoint/2010/main" val="379273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Non-Gaussian Stochastic Force ??  </a:t>
            </a:r>
            <a:endParaRPr kumimoji="1" lang="ja-JP" altLang="en-US" dirty="0"/>
          </a:p>
        </p:txBody>
      </p:sp>
      <p:sp>
        <p:nvSpPr>
          <p:cNvPr id="7" name="テキスト ボックス 6"/>
          <p:cNvSpPr txBox="1"/>
          <p:nvPr/>
        </p:nvSpPr>
        <p:spPr>
          <a:xfrm>
            <a:off x="539552" y="3048976"/>
            <a:ext cx="2848857" cy="769441"/>
          </a:xfrm>
          <a:prstGeom prst="rect">
            <a:avLst/>
          </a:prstGeom>
          <a:noFill/>
        </p:spPr>
        <p:txBody>
          <a:bodyPr wrap="none" rtlCol="0">
            <a:spAutoFit/>
          </a:bodyPr>
          <a:lstStyle/>
          <a:p>
            <a:pPr marL="342900" indent="-342900">
              <a:buClr>
                <a:schemeClr val="accent4">
                  <a:lumMod val="75000"/>
                </a:schemeClr>
              </a:buClr>
              <a:buFont typeface="Wingdings" pitchFamily="2" charset="2"/>
              <a:buChar char="p"/>
            </a:pPr>
            <a:r>
              <a:rPr kumimoji="1" lang="en-US" altLang="ja-JP" sz="2400" dirty="0" smtClean="0"/>
              <a:t>Local correlation</a:t>
            </a:r>
          </a:p>
          <a:p>
            <a:pPr>
              <a:buClr>
                <a:schemeClr val="accent4">
                  <a:lumMod val="75000"/>
                </a:schemeClr>
              </a:buClr>
            </a:pPr>
            <a:r>
              <a:rPr lang="en-US" altLang="ja-JP" sz="2000" dirty="0" smtClean="0"/>
              <a:t>      (hydrodynamics)</a:t>
            </a:r>
            <a:endParaRPr kumimoji="1" lang="ja-JP" altLang="en-US" sz="2000" dirty="0"/>
          </a:p>
        </p:txBody>
      </p:sp>
      <p:sp>
        <p:nvSpPr>
          <p:cNvPr id="9" name="テキスト ボックス 8"/>
          <p:cNvSpPr txBox="1"/>
          <p:nvPr/>
        </p:nvSpPr>
        <p:spPr>
          <a:xfrm>
            <a:off x="539552" y="4324078"/>
            <a:ext cx="2706190" cy="461665"/>
          </a:xfrm>
          <a:prstGeom prst="rect">
            <a:avLst/>
          </a:prstGeom>
          <a:noFill/>
        </p:spPr>
        <p:txBody>
          <a:bodyPr wrap="none" rtlCol="0">
            <a:spAutoFit/>
          </a:bodyPr>
          <a:lstStyle/>
          <a:p>
            <a:pPr marL="342900" indent="-342900">
              <a:buClr>
                <a:schemeClr val="accent4">
                  <a:lumMod val="75000"/>
                </a:schemeClr>
              </a:buClr>
              <a:buFont typeface="Wingdings" pitchFamily="2" charset="2"/>
              <a:buChar char="p"/>
            </a:pPr>
            <a:r>
              <a:rPr lang="en-US" altLang="ja-JP" sz="2400" dirty="0" smtClean="0"/>
              <a:t>Equilibrium </a:t>
            </a:r>
            <a:r>
              <a:rPr lang="en-US" altLang="ja-JP" sz="2400" dirty="0" err="1" smtClean="0"/>
              <a:t>fluc</a:t>
            </a:r>
            <a:r>
              <a:rPr lang="en-US" altLang="ja-JP" sz="2400" dirty="0" smtClean="0"/>
              <a:t>.</a:t>
            </a:r>
            <a:endParaRPr kumimoji="1" lang="ja-JP" altLang="en-US" sz="2400" dirty="0"/>
          </a:p>
        </p:txBody>
      </p:sp>
      <p:sp>
        <p:nvSpPr>
          <p:cNvPr id="10" name="左中かっこ 9"/>
          <p:cNvSpPr/>
          <p:nvPr/>
        </p:nvSpPr>
        <p:spPr>
          <a:xfrm>
            <a:off x="179512" y="3048975"/>
            <a:ext cx="288032" cy="1828779"/>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pic>
        <p:nvPicPr>
          <p:cNvPr id="11" name="TexTeXPicture" descr="&lt;?xml version=&quot;1.0&quot; encoding=&quot;utf-16&quot;?&gt;&#10;&lt;TeXTeX&gt;&#10;  &lt;preamble&gt;\documentclass{jarticle}&#10;\usepackage{amsmath}&#10;\pagestyle{empty}&lt;/preamble&gt;&#10;  &lt;body&gt;\begin{align*} &#10;t \to \infty&#10;\end{align*}&lt;/body&gt;&#10;  &lt;fcolor&gt;FF000000&lt;/fcolor&gt;&#10;  &lt;bcolor&gt;FFFFFFFF&lt;/bcolor&gt;&#10;  &lt;transparent&gt;True&lt;/transparent&gt;&#10;  &lt;resolution&gt;1800&lt;/resolution&gt;&#10;  &lt;imageh&gt;159&lt;/imageh&gt;&#10;  &lt;imagew&gt;706&lt;/imagew&gt;&#10;  &lt;scale&gt;50&lt;/scale&gt;&#10;  &lt;cursor&gt;2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0012" y="4756126"/>
            <a:ext cx="540060" cy="121628"/>
          </a:xfrm>
          <a:prstGeom prst="rect">
            <a:avLst/>
          </a:prstGeom>
        </p:spPr>
      </p:pic>
      <p:pic>
        <p:nvPicPr>
          <p:cNvPr id="16" name="TexTeXPicture" descr="&lt;?xml version=&quot;1.0&quot; encoding=&quot;utf-16&quot;?&gt;&#10;&lt;TeXTeX&gt;&#10;  &lt;preamble&gt;\documentclass{jarticle}&#10;\usepackage{amsmath}&#10;\pagestyle{empty}&lt;/preamble&gt;&#10;  &lt;body&gt;\begin{align*} &#10;\sim \delta(\eta_1-\eta_2) &#10;\delta(\eta_2-\eta_3)&#10;\delta(\tau_1-\tau_2)&#10;\delta(\tau_2-\tau_3)&#10;\end{align*}&lt;/body&gt;&#10;  &lt;fcolor&gt;FF000000&lt;/fcolor&gt;&#10;  &lt;bcolor&gt;FFFFFFFF&lt;/bcolor&gt;&#10;  &lt;transparent&gt;True&lt;/transparent&gt;&#10;  &lt;resolution&gt;1800&lt;/resolution&gt;&#10;  &lt;imageh&gt;249&lt;/imageh&gt;&#10;  &lt;imagew&gt;4521&lt;/imagew&gt;&#10;  &lt;scale&gt;50&lt;/scale&gt;&#10;  &lt;cursor&gt;1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617661"/>
            <a:ext cx="5497619" cy="302789"/>
          </a:xfrm>
          <a:prstGeom prst="rect">
            <a:avLst/>
          </a:prstGeom>
        </p:spPr>
      </p:pic>
      <p:sp>
        <p:nvSpPr>
          <p:cNvPr id="17" name="テキスト ボックス 16"/>
          <p:cNvSpPr txBox="1"/>
          <p:nvPr/>
        </p:nvSpPr>
        <p:spPr>
          <a:xfrm>
            <a:off x="179512" y="2256888"/>
            <a:ext cx="4541628"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en-US" altLang="ja-JP" sz="2800" dirty="0" err="1" smtClean="0"/>
              <a:t>Stochastif</a:t>
            </a:r>
            <a:r>
              <a:rPr kumimoji="1" lang="en-US" altLang="ja-JP" sz="2800" dirty="0" smtClean="0"/>
              <a:t> Force : </a:t>
            </a:r>
            <a:r>
              <a:rPr lang="en-US" altLang="ja-JP" sz="2800" dirty="0" smtClean="0"/>
              <a:t>3</a:t>
            </a:r>
            <a:r>
              <a:rPr kumimoji="1" lang="en-US" altLang="ja-JP" sz="2800" dirty="0" smtClean="0"/>
              <a:t>rd order</a:t>
            </a:r>
            <a:endParaRPr kumimoji="1" lang="ja-JP" altLang="en-US" sz="2800" dirty="0"/>
          </a:p>
        </p:txBody>
      </p:sp>
      <p:pic>
        <p:nvPicPr>
          <p:cNvPr id="18" name="TexTeXPicture" descr="&lt;?xml version=&quot;1.0&quot; encoding=&quot;utf-16&quot;?&gt;&#10;&lt;TeXTeX&gt;&#10;  &lt;preamble&gt;\documentclass{jarticle}&#10;\usepackage{amsmath}&#10;\pagestyle{empty}&lt;/preamble&gt;&#10;  &lt;body&gt;\begin{align*} &#10;\langle \delta Q(t)^3 \rangle&#10;\longrightarrow \chi_3 \Delta \eta&#10;\end{align*}&lt;/body&gt;&#10;  &lt;fcolor&gt;FF000000&lt;/fcolor&gt;&#10;  &lt;bcolor&gt;FFFFFFFF&lt;/bcolor&gt;&#10;  &lt;transparent&gt;True&lt;/transparent&gt;&#10;  &lt;resolution&gt;1800&lt;/resolution&gt;&#10;  &lt;imageh&gt;281&lt;/imageh&gt;&#10;  &lt;imagew&gt;2017&lt;/imagew&gt;&#10;  &lt;scale&gt;50&lt;/scale&gt;&#10;  &lt;cursor&gt;6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679" y="4346924"/>
            <a:ext cx="2789704" cy="388650"/>
          </a:xfrm>
          <a:prstGeom prst="rect">
            <a:avLst/>
          </a:prstGeom>
        </p:spPr>
      </p:pic>
      <p:pic>
        <p:nvPicPr>
          <p:cNvPr id="20" name="TexTeXPicture" descr="&lt;?xml version=&quot;1.0&quot; encoding=&quot;utf-16&quot;?&gt;&#10;&lt;TeXTeX&gt;&#10;  &lt;preamble&gt;\documentclass{jarticle}&#10;\usepackage{amsmath}&#10;\pagestyle{empty}&lt;/preamble&gt;&#10;  &lt;body&gt;\begin{align*} &#10;\chi_3 : {\rm third-moment}&#10;\end{align*}&lt;/body&gt;&#10;  &lt;fcolor&gt;FF000000&lt;/fcolor&gt;&#10;  &lt;bcolor&gt;FFFFFFFF&lt;/bcolor&gt;&#10;  &lt;transparent&gt;True&lt;/transparent&gt;&#10;  &lt;resolution&gt;1800&lt;/resolution&gt;&#10;  &lt;imageh&gt;223&lt;/imageh&gt;&#10;  &lt;imagew&gt;2177&lt;/imagew&gt;&#10;  &lt;scale&gt;50&lt;/scale&gt;&#10;  &lt;cursor&gt;3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5857288"/>
            <a:ext cx="2303995" cy="236008"/>
          </a:xfrm>
          <a:prstGeom prst="rect">
            <a:avLst/>
          </a:prstGeom>
        </p:spPr>
      </p:pic>
      <p:pic>
        <p:nvPicPr>
          <p:cNvPr id="21" name="TexTeXPicture" descr="&lt;?xml version=&quot;1.0&quot; encoding=&quot;utf-16&quot;?&gt;&#10;&lt;TeXTeX&gt;&#10;  &lt;preamble&gt;\documentclass{jarticle}&#10;\usepackage{amsmath}&#10;\pagestyle{empty}&lt;/preamble&gt;&#10;  &lt;body&gt;\begin{align*} &#10;Q(\tau) = \int_0^{\Delta\eta} d\eta n(\eta,\tau)&#10;\end{align*}&lt;/body&gt;&#10;  &lt;fcolor&gt;FF000000&lt;/fcolor&gt;&#10;  &lt;bcolor&gt;FFFFFFFF&lt;/bcolor&gt;&#10;  &lt;transparent&gt;True&lt;/transparent&gt;&#10;  &lt;resolution&gt;1800&lt;/resolution&gt;&#10;  &lt;imageh&gt;631&lt;/imageh&gt;&#10;  &lt;imagew&gt;2385&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8" y="5075630"/>
            <a:ext cx="2524125" cy="667808"/>
          </a:xfrm>
          <a:prstGeom prst="rect">
            <a:avLst/>
          </a:prstGeom>
        </p:spPr>
      </p:pic>
      <p:pic>
        <p:nvPicPr>
          <p:cNvPr id="5" name="TexTeXPicture" descr="&lt;?xml version=&quot;1.0&quot; encoding=&quot;utf-16&quot;?&gt;&#10;&lt;TeXTeX&gt;&#10;  &lt;preamble&gt;\documentclass{jarticle}&#10;\usepackage{amsmath}&#10;\pagestyle{empty}&lt;/preamble&gt;&#10;  &lt;body&gt;\begin{align*} &#10;\langle \xi(\eta_1,\tau_1)\xi(\eta_2,\tau_2) \xi(\eta_3,\tau_3)\rangle&#10;\end{align*}&lt;/body&gt;&#10;  &lt;fcolor&gt;FF000000&lt;/fcolor&gt;&#10;  &lt;bcolor&gt;FFFFFFFF&lt;/bcolor&gt;&#10;  &lt;transparent&gt;True&lt;/transparent&gt;&#10;  &lt;resolution&gt;1800&lt;/resolution&gt;&#10;  &lt;imageh&gt;249&lt;/imageh&gt;&#10;  &lt;imagew&gt;2780&lt;/imagew&gt;&#10;  &lt;scale&gt;50&lt;/scale&gt;&#10;  &lt;cursor&gt;60&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5994" y="3130907"/>
            <a:ext cx="3380531" cy="302789"/>
          </a:xfrm>
          <a:prstGeom prst="rect">
            <a:avLst/>
          </a:prstGeom>
        </p:spPr>
      </p:pic>
      <p:sp>
        <p:nvSpPr>
          <p:cNvPr id="15" name="角丸四角形 14"/>
          <p:cNvSpPr/>
          <p:nvPr/>
        </p:nvSpPr>
        <p:spPr>
          <a:xfrm>
            <a:off x="1907704" y="980728"/>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9"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1196751"/>
            <a:ext cx="4859437" cy="599651"/>
          </a:xfrm>
          <a:prstGeom prst="rect">
            <a:avLst/>
          </a:prstGeom>
        </p:spPr>
      </p:pic>
      <p:sp>
        <p:nvSpPr>
          <p:cNvPr id="3" name="十字形 2"/>
          <p:cNvSpPr/>
          <p:nvPr/>
        </p:nvSpPr>
        <p:spPr>
          <a:xfrm rot="2700000">
            <a:off x="1331640" y="620688"/>
            <a:ext cx="6120680" cy="6120681"/>
          </a:xfrm>
          <a:prstGeom prst="plus">
            <a:avLst>
              <a:gd name="adj" fmla="val 41907"/>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71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52165" cy="584775"/>
          </a:xfrm>
        </p:spPr>
        <p:txBody>
          <a:bodyPr/>
          <a:lstStyle/>
          <a:p>
            <a:r>
              <a:rPr kumimoji="1" lang="en-US" altLang="ja-JP" dirty="0" smtClean="0"/>
              <a:t> Caution!  </a:t>
            </a:r>
            <a:endParaRPr kumimoji="1" lang="ja-JP" altLang="en-US" dirty="0"/>
          </a:p>
        </p:txBody>
      </p:sp>
      <p:sp>
        <p:nvSpPr>
          <p:cNvPr id="14" name="正方形/長方形 13"/>
          <p:cNvSpPr/>
          <p:nvPr/>
        </p:nvSpPr>
        <p:spPr>
          <a:xfrm>
            <a:off x="4832739" y="908720"/>
            <a:ext cx="1728192" cy="756145"/>
          </a:xfrm>
          <a:prstGeom prst="rect">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2" name="TexTeXPicture" descr="&lt;?xml version=&quot;1.0&quot; encoding=&quot;utf-16&quot;?&gt;&#10;&lt;TeXTeX&gt;&#10;  &lt;preamble&gt;\documentclass{jarticle}&#10;\usepackage{amsmath}&#10;\pagestyle{empty}&lt;/preamble&gt;&#10;  &lt;body&gt;\begin{align*} &#10;\langle \xi(k_1,\tau_1)\xi(k_2,\tau_2) \xi(k_3,\tau_3)\rangle&#10;= \frac{\chi_3}{\gamma} &#10;\frac{k_1^2+k_2^2+k_3^2}{k_1 k_2 k_3}&#10;\delta(k_1+k_2+k_3) &#10;\\&#10;\times\delta(\tau_1-\tau_2)&#10;\delta(\tau_2-\tau_3)&#10;\end{align*}&lt;/body&gt;&#10;  &lt;fcolor&gt;FF000000&lt;/fcolor&gt;&#10;  &lt;bcolor&gt;FFFFFFFF&lt;/bcolor&gt;&#10;  &lt;transparent&gt;True&lt;/transparent&gt;&#10;  &lt;resolution&gt;1800&lt;/resolution&gt;&#10;  &lt;imageh&gt;1018&lt;/imageh&gt;&#10;  &lt;imagew&gt;6524&lt;/imagew&gt;&#10;  &lt;scale&gt;50&lt;/scale&gt;&#10;  &lt;cursor&gt;7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35" y="923588"/>
            <a:ext cx="7933305" cy="1237908"/>
          </a:xfrm>
          <a:prstGeom prst="rect">
            <a:avLst/>
          </a:prstGeom>
        </p:spPr>
      </p:pic>
      <p:sp>
        <p:nvSpPr>
          <p:cNvPr id="23" name="角丸四角形吹き出し 22"/>
          <p:cNvSpPr/>
          <p:nvPr/>
        </p:nvSpPr>
        <p:spPr>
          <a:xfrm>
            <a:off x="3347864" y="1801456"/>
            <a:ext cx="2016224" cy="612648"/>
          </a:xfrm>
          <a:prstGeom prst="wedgeRoundRectCallout">
            <a:avLst>
              <a:gd name="adj1" fmla="val 38284"/>
              <a:gd name="adj2" fmla="val -8068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accent2">
                    <a:lumMod val="50000"/>
                  </a:schemeClr>
                </a:solidFill>
              </a:rPr>
              <a:t>diverge in long wavelength</a:t>
            </a:r>
            <a:endParaRPr kumimoji="1" lang="ja-JP" altLang="en-US" dirty="0">
              <a:solidFill>
                <a:schemeClr val="accent2">
                  <a:lumMod val="50000"/>
                </a:schemeClr>
              </a:solidFill>
            </a:endParaRPr>
          </a:p>
        </p:txBody>
      </p:sp>
      <p:sp>
        <p:nvSpPr>
          <p:cNvPr id="24" name="テキスト ボックス 23"/>
          <p:cNvSpPr txBox="1"/>
          <p:nvPr/>
        </p:nvSpPr>
        <p:spPr>
          <a:xfrm>
            <a:off x="107504" y="1074052"/>
            <a:ext cx="615874"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a:t> </a:t>
            </a:r>
            <a:endParaRPr kumimoji="1" lang="ja-JP" altLang="en-US" sz="2400" dirty="0"/>
          </a:p>
        </p:txBody>
      </p:sp>
      <p:sp>
        <p:nvSpPr>
          <p:cNvPr id="25" name="テキスト ボックス 24"/>
          <p:cNvSpPr txBox="1"/>
          <p:nvPr/>
        </p:nvSpPr>
        <p:spPr>
          <a:xfrm>
            <a:off x="107504" y="2751311"/>
            <a:ext cx="7532831"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smtClean="0"/>
              <a:t>No a priori extension of FD relation to higher orders</a:t>
            </a:r>
            <a:endParaRPr kumimoji="1" lang="ja-JP" altLang="en-US" sz="2400" dirty="0"/>
          </a:p>
        </p:txBody>
      </p:sp>
    </p:spTree>
    <p:extLst>
      <p:ext uri="{BB962C8B-B14F-4D97-AF65-F5344CB8AC3E}">
        <p14:creationId xmlns:p14="http://schemas.microsoft.com/office/powerpoint/2010/main" val="1888426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52165" cy="584775"/>
          </a:xfrm>
        </p:spPr>
        <p:txBody>
          <a:bodyPr/>
          <a:lstStyle/>
          <a:p>
            <a:r>
              <a:rPr kumimoji="1" lang="en-US" altLang="ja-JP" dirty="0" smtClean="0"/>
              <a:t> Caution!  </a:t>
            </a:r>
            <a:endParaRPr kumimoji="1" lang="ja-JP" altLang="en-US" dirty="0"/>
          </a:p>
        </p:txBody>
      </p:sp>
      <p:sp>
        <p:nvSpPr>
          <p:cNvPr id="11" name="テキスト ボックス 10"/>
          <p:cNvSpPr txBox="1"/>
          <p:nvPr/>
        </p:nvSpPr>
        <p:spPr>
          <a:xfrm>
            <a:off x="107504" y="4255347"/>
            <a:ext cx="1763624" cy="461665"/>
          </a:xfrm>
          <a:prstGeom prst="rect">
            <a:avLst/>
          </a:prstGeom>
          <a:noFill/>
        </p:spPr>
        <p:txBody>
          <a:bodyPr wrap="none" rtlCol="0">
            <a:spAutoFit/>
          </a:bodyPr>
          <a:lstStyle/>
          <a:p>
            <a:pPr marL="342900" indent="-342900">
              <a:buClr>
                <a:schemeClr val="accent4"/>
              </a:buClr>
              <a:buFont typeface="Wingdings" pitchFamily="2" charset="2"/>
              <a:buChar char="p"/>
            </a:pPr>
            <a:r>
              <a:rPr kumimoji="1" lang="en-US" altLang="ja-JP" sz="2400" dirty="0" smtClean="0"/>
              <a:t>Theorem</a:t>
            </a:r>
            <a:endParaRPr kumimoji="1" lang="ja-JP" altLang="en-US" sz="2400" dirty="0"/>
          </a:p>
        </p:txBody>
      </p:sp>
      <p:sp>
        <p:nvSpPr>
          <p:cNvPr id="15" name="テキスト ボックス 14"/>
          <p:cNvSpPr txBox="1"/>
          <p:nvPr/>
        </p:nvSpPr>
        <p:spPr>
          <a:xfrm>
            <a:off x="3665259" y="5189130"/>
            <a:ext cx="4068999" cy="400110"/>
          </a:xfrm>
          <a:prstGeom prst="rect">
            <a:avLst/>
          </a:prstGeom>
          <a:noFill/>
        </p:spPr>
        <p:txBody>
          <a:bodyPr wrap="none" rtlCol="0">
            <a:spAutoFit/>
          </a:bodyPr>
          <a:lstStyle/>
          <a:p>
            <a:r>
              <a:rPr kumimoji="1" lang="en-US" altLang="ja-JP" sz="2000" dirty="0" err="1" smtClean="0">
                <a:solidFill>
                  <a:srgbClr val="0070C0"/>
                </a:solidFill>
              </a:rPr>
              <a:t>cf</a:t>
            </a:r>
            <a:r>
              <a:rPr lang="en-US" altLang="ja-JP" sz="2000" dirty="0" smtClean="0">
                <a:solidFill>
                  <a:srgbClr val="0070C0"/>
                </a:solidFill>
              </a:rPr>
              <a:t>) </a:t>
            </a:r>
            <a:r>
              <a:rPr kumimoji="1" lang="en-US" altLang="ja-JP" sz="2000" dirty="0" smtClean="0">
                <a:solidFill>
                  <a:srgbClr val="0070C0"/>
                </a:solidFill>
              </a:rPr>
              <a:t>Gardiner, </a:t>
            </a:r>
            <a:r>
              <a:rPr lang="en-US" altLang="ja-JP" sz="2000" dirty="0" smtClean="0">
                <a:solidFill>
                  <a:srgbClr val="0070C0"/>
                </a:solidFill>
              </a:rPr>
              <a:t>“Stochastic Methods”</a:t>
            </a:r>
            <a:endParaRPr kumimoji="1" lang="ja-JP" altLang="en-US" sz="2000" dirty="0">
              <a:solidFill>
                <a:srgbClr val="0070C0"/>
              </a:solidFill>
            </a:endParaRPr>
          </a:p>
        </p:txBody>
      </p:sp>
      <p:sp>
        <p:nvSpPr>
          <p:cNvPr id="16" name="テキスト ボックス 15"/>
          <p:cNvSpPr txBox="1"/>
          <p:nvPr/>
        </p:nvSpPr>
        <p:spPr>
          <a:xfrm>
            <a:off x="107504" y="5805264"/>
            <a:ext cx="2654894"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smtClean="0"/>
              <a:t>Hydrodynamics</a:t>
            </a:r>
            <a:endParaRPr kumimoji="1" lang="ja-JP" altLang="en-US" sz="2400" dirty="0"/>
          </a:p>
        </p:txBody>
      </p:sp>
      <p:sp>
        <p:nvSpPr>
          <p:cNvPr id="17" name="右矢印 16"/>
          <p:cNvSpPr/>
          <p:nvPr/>
        </p:nvSpPr>
        <p:spPr>
          <a:xfrm>
            <a:off x="2756332" y="5892080"/>
            <a:ext cx="36597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091909" y="5805264"/>
            <a:ext cx="5203669" cy="461665"/>
          </a:xfrm>
          <a:prstGeom prst="rect">
            <a:avLst/>
          </a:prstGeom>
          <a:noFill/>
        </p:spPr>
        <p:txBody>
          <a:bodyPr wrap="none" rtlCol="0">
            <a:spAutoFit/>
          </a:bodyPr>
          <a:lstStyle/>
          <a:p>
            <a:r>
              <a:rPr lang="en-US" altLang="ja-JP" sz="2400" dirty="0" smtClean="0"/>
              <a:t>Local equilibrium with many particles</a:t>
            </a:r>
            <a:endParaRPr kumimoji="1" lang="ja-JP" altLang="en-US" sz="2400" dirty="0"/>
          </a:p>
        </p:txBody>
      </p:sp>
      <p:sp>
        <p:nvSpPr>
          <p:cNvPr id="19" name="右矢印 18"/>
          <p:cNvSpPr/>
          <p:nvPr/>
        </p:nvSpPr>
        <p:spPr>
          <a:xfrm>
            <a:off x="2756331" y="6287370"/>
            <a:ext cx="36597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07607" y="6207695"/>
            <a:ext cx="5285421" cy="461665"/>
          </a:xfrm>
          <a:prstGeom prst="rect">
            <a:avLst/>
          </a:prstGeom>
          <a:noFill/>
        </p:spPr>
        <p:txBody>
          <a:bodyPr wrap="none" rtlCol="0">
            <a:spAutoFit/>
          </a:bodyPr>
          <a:lstStyle/>
          <a:p>
            <a:r>
              <a:rPr kumimoji="1" lang="en-US" altLang="ja-JP" sz="2400" dirty="0" smtClean="0"/>
              <a:t>Gaussian due to central limit theorem</a:t>
            </a:r>
            <a:endParaRPr kumimoji="1" lang="ja-JP" altLang="en-US" sz="2400" dirty="0"/>
          </a:p>
        </p:txBody>
      </p:sp>
      <p:sp>
        <p:nvSpPr>
          <p:cNvPr id="3" name="テキスト ボックス 2"/>
          <p:cNvSpPr txBox="1"/>
          <p:nvPr/>
        </p:nvSpPr>
        <p:spPr>
          <a:xfrm>
            <a:off x="1996021" y="4030592"/>
            <a:ext cx="5322291" cy="461665"/>
          </a:xfrm>
          <a:prstGeom prst="rect">
            <a:avLst/>
          </a:prstGeom>
          <a:noFill/>
        </p:spPr>
        <p:txBody>
          <a:bodyPr wrap="none" rtlCol="0">
            <a:spAutoFit/>
          </a:bodyPr>
          <a:lstStyle/>
          <a:p>
            <a:r>
              <a:rPr lang="en-US" altLang="ja-JP" sz="2400" dirty="0" smtClean="0"/>
              <a:t>Markov process</a:t>
            </a:r>
            <a:r>
              <a:rPr kumimoji="1" lang="ja-JP" altLang="en-US" sz="2400" dirty="0" smtClean="0"/>
              <a:t>＋</a:t>
            </a:r>
            <a:r>
              <a:rPr kumimoji="1" lang="en-US" altLang="ja-JP" sz="2400" dirty="0" smtClean="0"/>
              <a:t>continuous variable</a:t>
            </a:r>
            <a:endParaRPr kumimoji="1" lang="ja-JP" altLang="en-US" sz="2400" dirty="0"/>
          </a:p>
        </p:txBody>
      </p:sp>
      <p:sp>
        <p:nvSpPr>
          <p:cNvPr id="4" name="テキスト ボックス 3"/>
          <p:cNvSpPr txBox="1"/>
          <p:nvPr/>
        </p:nvSpPr>
        <p:spPr>
          <a:xfrm>
            <a:off x="3545481" y="4553832"/>
            <a:ext cx="3714478" cy="461665"/>
          </a:xfrm>
          <a:prstGeom prst="rect">
            <a:avLst/>
          </a:prstGeom>
          <a:noFill/>
        </p:spPr>
        <p:txBody>
          <a:bodyPr wrap="none" rtlCol="0">
            <a:spAutoFit/>
          </a:bodyPr>
          <a:lstStyle/>
          <a:p>
            <a:r>
              <a:rPr lang="en-US" altLang="ja-JP" sz="2400" dirty="0" smtClean="0">
                <a:sym typeface="Wingdings" pitchFamily="2" charset="2"/>
              </a:rPr>
              <a:t>Gaussian random force</a:t>
            </a:r>
            <a:endParaRPr kumimoji="1" lang="ja-JP" altLang="en-US" sz="2400" dirty="0"/>
          </a:p>
        </p:txBody>
      </p:sp>
      <p:sp>
        <p:nvSpPr>
          <p:cNvPr id="5" name="角丸四角形 4"/>
          <p:cNvSpPr/>
          <p:nvPr/>
        </p:nvSpPr>
        <p:spPr>
          <a:xfrm>
            <a:off x="1904874" y="3892986"/>
            <a:ext cx="5691462" cy="12264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832739" y="908720"/>
            <a:ext cx="1728192" cy="756145"/>
          </a:xfrm>
          <a:prstGeom prst="rect">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2" name="TexTeXPicture" descr="&lt;?xml version=&quot;1.0&quot; encoding=&quot;utf-16&quot;?&gt;&#10;&lt;TeXTeX&gt;&#10;  &lt;preamble&gt;\documentclass{jarticle}&#10;\usepackage{amsmath}&#10;\pagestyle{empty}&lt;/preamble&gt;&#10;  &lt;body&gt;\begin{align*} &#10;\langle \xi(k_1,\tau_1)\xi(k_2,\tau_2) \xi(k_3,\tau_3)\rangle&#10;= \frac{\chi_3}{\gamma} &#10;\frac{k_1^2+k_2^2+k_3^2}{k_1 k_2 k_3}&#10;\delta(k_1+k_2+k_3) &#10;\\&#10;\times\delta(\tau_1-\tau_2)&#10;\delta(\tau_2-\tau_3)&#10;\end{align*}&lt;/body&gt;&#10;  &lt;fcolor&gt;FF000000&lt;/fcolor&gt;&#10;  &lt;bcolor&gt;FFFFFFFF&lt;/bcolor&gt;&#10;  &lt;transparent&gt;True&lt;/transparent&gt;&#10;  &lt;resolution&gt;1800&lt;/resolution&gt;&#10;  &lt;imageh&gt;1018&lt;/imageh&gt;&#10;  &lt;imagew&gt;6524&lt;/imagew&gt;&#10;  &lt;scale&gt;50&lt;/scale&gt;&#10;  &lt;cursor&gt;7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35" y="923588"/>
            <a:ext cx="7933305" cy="1237908"/>
          </a:xfrm>
          <a:prstGeom prst="rect">
            <a:avLst/>
          </a:prstGeom>
        </p:spPr>
      </p:pic>
      <p:sp>
        <p:nvSpPr>
          <p:cNvPr id="23" name="角丸四角形吹き出し 22"/>
          <p:cNvSpPr/>
          <p:nvPr/>
        </p:nvSpPr>
        <p:spPr>
          <a:xfrm>
            <a:off x="3347864" y="1801456"/>
            <a:ext cx="2016224" cy="612648"/>
          </a:xfrm>
          <a:prstGeom prst="wedgeRoundRectCallout">
            <a:avLst>
              <a:gd name="adj1" fmla="val 38284"/>
              <a:gd name="adj2" fmla="val -8068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accent2">
                    <a:lumMod val="50000"/>
                  </a:schemeClr>
                </a:solidFill>
              </a:rPr>
              <a:t>diverge in long wavelength</a:t>
            </a:r>
            <a:endParaRPr kumimoji="1" lang="ja-JP" altLang="en-US" dirty="0">
              <a:solidFill>
                <a:schemeClr val="accent2">
                  <a:lumMod val="50000"/>
                </a:schemeClr>
              </a:solidFill>
            </a:endParaRPr>
          </a:p>
        </p:txBody>
      </p:sp>
      <p:sp>
        <p:nvSpPr>
          <p:cNvPr id="24" name="テキスト ボックス 23"/>
          <p:cNvSpPr txBox="1"/>
          <p:nvPr/>
        </p:nvSpPr>
        <p:spPr>
          <a:xfrm>
            <a:off x="107504" y="1074052"/>
            <a:ext cx="615874"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a:t> </a:t>
            </a:r>
            <a:endParaRPr kumimoji="1" lang="ja-JP" altLang="en-US" sz="2400" dirty="0"/>
          </a:p>
        </p:txBody>
      </p:sp>
      <p:sp>
        <p:nvSpPr>
          <p:cNvPr id="25" name="テキスト ボックス 24"/>
          <p:cNvSpPr txBox="1"/>
          <p:nvPr/>
        </p:nvSpPr>
        <p:spPr>
          <a:xfrm>
            <a:off x="107504" y="2751311"/>
            <a:ext cx="7532831" cy="461665"/>
          </a:xfrm>
          <a:prstGeom prst="rect">
            <a:avLst/>
          </a:prstGeom>
          <a:noFill/>
        </p:spPr>
        <p:txBody>
          <a:bodyPr wrap="none" rtlCol="0">
            <a:spAutoFit/>
          </a:bodyPr>
          <a:lstStyle/>
          <a:p>
            <a:pPr marL="342900" indent="-342900">
              <a:buClr>
                <a:schemeClr val="accent4"/>
              </a:buClr>
              <a:buFont typeface="Wingdings" pitchFamily="2" charset="2"/>
              <a:buChar char="p"/>
            </a:pPr>
            <a:r>
              <a:rPr lang="en-US" altLang="ja-JP" sz="2400" dirty="0" smtClean="0"/>
              <a:t>No a priori extension of FD relation to higher orders</a:t>
            </a:r>
            <a:endParaRPr kumimoji="1" lang="ja-JP" altLang="en-US" sz="2400" dirty="0"/>
          </a:p>
        </p:txBody>
      </p:sp>
    </p:spTree>
    <p:extLst>
      <p:ext uri="{BB962C8B-B14F-4D97-AF65-F5344CB8AC3E}">
        <p14:creationId xmlns:p14="http://schemas.microsoft.com/office/powerpoint/2010/main" val="1597314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962671" cy="584775"/>
          </a:xfrm>
        </p:spPr>
        <p:txBody>
          <a:bodyPr/>
          <a:lstStyle/>
          <a:p>
            <a:r>
              <a:rPr kumimoji="1" lang="en-US" altLang="ja-JP" dirty="0" smtClean="0"/>
              <a:t> Thee “</a:t>
            </a:r>
            <a:r>
              <a:rPr kumimoji="1" lang="en-US" altLang="ja-JP" dirty="0" smtClean="0">
                <a:solidFill>
                  <a:srgbClr val="FF0000"/>
                </a:solidFill>
              </a:rPr>
              <a:t>NON</a:t>
            </a:r>
            <a:r>
              <a:rPr kumimoji="1" lang="en-US" altLang="ja-JP" dirty="0" smtClean="0"/>
              <a:t>”s  </a:t>
            </a:r>
            <a:endParaRPr kumimoji="1" lang="ja-JP" altLang="en-US" dirty="0"/>
          </a:p>
        </p:txBody>
      </p:sp>
      <p:sp>
        <p:nvSpPr>
          <p:cNvPr id="3" name="テキスト ボックス 2"/>
          <p:cNvSpPr txBox="1"/>
          <p:nvPr/>
        </p:nvSpPr>
        <p:spPr>
          <a:xfrm>
            <a:off x="505275" y="2598003"/>
            <a:ext cx="3422732" cy="954107"/>
          </a:xfrm>
          <a:prstGeom prst="rect">
            <a:avLst/>
          </a:prstGeom>
          <a:noFill/>
        </p:spPr>
        <p:txBody>
          <a:bodyPr wrap="none" rtlCol="0">
            <a:spAutoFit/>
          </a:bodyPr>
          <a:lstStyle/>
          <a:p>
            <a:pPr marL="457200" indent="-457200">
              <a:buClr>
                <a:schemeClr val="tx2"/>
              </a:buClr>
              <a:buFont typeface="Wingdings" pitchFamily="2" charset="2"/>
              <a:buChar char="p"/>
            </a:pPr>
            <a:r>
              <a:rPr kumimoji="1" lang="en-US" altLang="ja-JP" sz="3200" b="1" dirty="0" smtClean="0">
                <a:solidFill>
                  <a:srgbClr val="FF0000"/>
                </a:solidFill>
                <a:effectLst>
                  <a:outerShdw blurRad="38100" dist="38100" dir="2700000" algn="tl">
                    <a:srgbClr val="000000">
                      <a:alpha val="43137"/>
                    </a:srgbClr>
                  </a:outerShdw>
                </a:effectLst>
              </a:rPr>
              <a:t>Non</a:t>
            </a:r>
            <a:r>
              <a:rPr kumimoji="1" lang="en-US" altLang="ja-JP" sz="3200" b="1" dirty="0" smtClean="0">
                <a:effectLst>
                  <a:outerShdw blurRad="38100" dist="38100" dir="2700000" algn="tl">
                    <a:srgbClr val="000000">
                      <a:alpha val="43137"/>
                    </a:srgbClr>
                  </a:outerShdw>
                </a:effectLst>
              </a:rPr>
              <a:t>-Gaussian</a:t>
            </a: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p:txBody>
      </p:sp>
      <p:sp>
        <p:nvSpPr>
          <p:cNvPr id="4" name="テキスト ボックス 3"/>
          <p:cNvSpPr txBox="1"/>
          <p:nvPr/>
        </p:nvSpPr>
        <p:spPr>
          <a:xfrm>
            <a:off x="827584" y="1052736"/>
            <a:ext cx="7141699" cy="95410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kumimoji="1" lang="ja-JP" altLang="en-US" sz="2800" dirty="0" smtClean="0"/>
              <a:t>重イオン衝突での高次ゆらぎの観測・解析は、</a:t>
            </a:r>
            <a:endParaRPr kumimoji="1" lang="en-US" altLang="ja-JP" sz="2800" dirty="0" smtClean="0"/>
          </a:p>
          <a:p>
            <a:pPr algn="ctr"/>
            <a:r>
              <a:rPr lang="ja-JP" altLang="en-US" sz="2800" dirty="0" smtClean="0"/>
              <a:t>物理学として</a:t>
            </a:r>
            <a:r>
              <a:rPr lang="ja-JP" altLang="en-US" sz="2800" b="1" dirty="0" smtClean="0"/>
              <a:t>相当に</a:t>
            </a:r>
            <a:r>
              <a:rPr lang="ja-JP" altLang="en-US" sz="2800" dirty="0" smtClean="0"/>
              <a:t>特殊な問題である。</a:t>
            </a:r>
            <a:endParaRPr kumimoji="1" lang="ja-JP" altLang="en-US" sz="2800" dirty="0"/>
          </a:p>
        </p:txBody>
      </p:sp>
      <p:sp>
        <p:nvSpPr>
          <p:cNvPr id="5" name="テキスト ボックス 4"/>
          <p:cNvSpPr txBox="1"/>
          <p:nvPr/>
        </p:nvSpPr>
        <p:spPr>
          <a:xfrm>
            <a:off x="4090833" y="2525995"/>
            <a:ext cx="4192173" cy="830997"/>
          </a:xfrm>
          <a:prstGeom prst="rect">
            <a:avLst/>
          </a:prstGeom>
          <a:noFill/>
        </p:spPr>
        <p:txBody>
          <a:bodyPr wrap="none" rtlCol="0">
            <a:spAutoFit/>
          </a:bodyPr>
          <a:lstStyle/>
          <a:p>
            <a:r>
              <a:rPr kumimoji="1" lang="ja-JP" altLang="en-US" sz="2400" dirty="0" smtClean="0">
                <a:solidFill>
                  <a:schemeClr val="tx1">
                    <a:lumMod val="75000"/>
                    <a:lumOff val="25000"/>
                  </a:schemeClr>
                </a:solidFill>
              </a:rPr>
              <a:t>通常、高次ゆらぎは観測困難。</a:t>
            </a:r>
            <a:endParaRPr kumimoji="1"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適度に小さい系</a:t>
            </a:r>
            <a:endParaRPr kumimoji="1" lang="ja-JP" altLang="en-US" sz="2400" dirty="0">
              <a:solidFill>
                <a:schemeClr val="tx1">
                  <a:lumMod val="75000"/>
                  <a:lumOff val="25000"/>
                </a:schemeClr>
              </a:solidFill>
            </a:endParaRPr>
          </a:p>
        </p:txBody>
      </p:sp>
    </p:spTree>
    <p:extLst>
      <p:ext uri="{BB962C8B-B14F-4D97-AF65-F5344CB8AC3E}">
        <p14:creationId xmlns:p14="http://schemas.microsoft.com/office/powerpoint/2010/main" val="4644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962671" cy="584775"/>
          </a:xfrm>
        </p:spPr>
        <p:txBody>
          <a:bodyPr/>
          <a:lstStyle/>
          <a:p>
            <a:r>
              <a:rPr kumimoji="1" lang="en-US" altLang="ja-JP" dirty="0" smtClean="0"/>
              <a:t> Thee “</a:t>
            </a:r>
            <a:r>
              <a:rPr kumimoji="1" lang="en-US" altLang="ja-JP" dirty="0" smtClean="0">
                <a:solidFill>
                  <a:srgbClr val="FF0000"/>
                </a:solidFill>
              </a:rPr>
              <a:t>NON</a:t>
            </a:r>
            <a:r>
              <a:rPr kumimoji="1" lang="en-US" altLang="ja-JP" dirty="0" smtClean="0"/>
              <a:t>”s  </a:t>
            </a:r>
            <a:endParaRPr kumimoji="1" lang="ja-JP" altLang="en-US" dirty="0"/>
          </a:p>
        </p:txBody>
      </p:sp>
      <p:sp>
        <p:nvSpPr>
          <p:cNvPr id="3" name="テキスト ボックス 2"/>
          <p:cNvSpPr txBox="1"/>
          <p:nvPr/>
        </p:nvSpPr>
        <p:spPr>
          <a:xfrm>
            <a:off x="505275" y="2598003"/>
            <a:ext cx="3422732" cy="2185214"/>
          </a:xfrm>
          <a:prstGeom prst="rect">
            <a:avLst/>
          </a:prstGeom>
          <a:noFill/>
        </p:spPr>
        <p:txBody>
          <a:bodyPr wrap="none" rtlCol="0">
            <a:spAutoFit/>
          </a:bodyPr>
          <a:lstStyle/>
          <a:p>
            <a:pPr marL="457200" indent="-457200">
              <a:buClr>
                <a:schemeClr val="tx2"/>
              </a:buClr>
              <a:buFont typeface="Wingdings" pitchFamily="2" charset="2"/>
              <a:buChar char="p"/>
            </a:pPr>
            <a:r>
              <a:rPr kumimoji="1" lang="en-US" altLang="ja-JP" sz="3200" b="1" dirty="0" smtClean="0">
                <a:solidFill>
                  <a:srgbClr val="FF0000"/>
                </a:solidFill>
                <a:effectLst>
                  <a:outerShdw blurRad="38100" dist="38100" dir="2700000" algn="tl">
                    <a:srgbClr val="000000">
                      <a:alpha val="43137"/>
                    </a:srgbClr>
                  </a:outerShdw>
                </a:effectLst>
              </a:rPr>
              <a:t>Non</a:t>
            </a:r>
            <a:r>
              <a:rPr kumimoji="1" lang="en-US" altLang="ja-JP" sz="3200" b="1" dirty="0" smtClean="0">
                <a:effectLst>
                  <a:outerShdw blurRad="38100" dist="38100" dir="2700000" algn="tl">
                    <a:srgbClr val="000000">
                      <a:alpha val="43137"/>
                    </a:srgbClr>
                  </a:outerShdw>
                </a:effectLst>
              </a:rPr>
              <a:t>-Gaussian</a:t>
            </a: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457200" indent="-457200">
              <a:buClr>
                <a:schemeClr val="tx2"/>
              </a:buClr>
              <a:buFont typeface="Wingdings" pitchFamily="2" charset="2"/>
              <a:buChar char="p"/>
            </a:pPr>
            <a:r>
              <a:rPr kumimoji="1" lang="en-US" altLang="ja-JP" sz="3200" b="1" dirty="0" smtClean="0">
                <a:solidFill>
                  <a:srgbClr val="FF0000"/>
                </a:solidFill>
                <a:effectLst>
                  <a:outerShdw blurRad="38100" dist="38100" dir="2700000" algn="tl">
                    <a:srgbClr val="000000">
                      <a:alpha val="43137"/>
                    </a:srgbClr>
                  </a:outerShdw>
                </a:effectLst>
              </a:rPr>
              <a:t>Non</a:t>
            </a:r>
            <a:r>
              <a:rPr kumimoji="1" lang="en-US" altLang="ja-JP" sz="3200" b="1" dirty="0" smtClean="0">
                <a:effectLst>
                  <a:outerShdw blurRad="38100" dist="38100" dir="2700000" algn="tl">
                    <a:srgbClr val="000000">
                      <a:alpha val="43137"/>
                    </a:srgbClr>
                  </a:outerShdw>
                </a:effectLst>
              </a:rPr>
              <a:t>-critical</a:t>
            </a:r>
          </a:p>
          <a:p>
            <a:pPr>
              <a:buClr>
                <a:schemeClr val="tx2"/>
              </a:buClr>
            </a:pPr>
            <a:endParaRPr kumimoji="1" lang="en-US" altLang="ja-JP" sz="2400" b="1" dirty="0" smtClean="0">
              <a:effectLst>
                <a:outerShdw blurRad="38100" dist="38100" dir="2700000" algn="tl">
                  <a:srgbClr val="000000">
                    <a:alpha val="43137"/>
                  </a:srgbClr>
                </a:outerShdw>
              </a:effectLst>
            </a:endParaRPr>
          </a:p>
        </p:txBody>
      </p:sp>
      <p:sp>
        <p:nvSpPr>
          <p:cNvPr id="4" name="テキスト ボックス 3"/>
          <p:cNvSpPr txBox="1"/>
          <p:nvPr/>
        </p:nvSpPr>
        <p:spPr>
          <a:xfrm>
            <a:off x="827584" y="1052736"/>
            <a:ext cx="7141699" cy="95410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kumimoji="1" lang="ja-JP" altLang="en-US" sz="2800" dirty="0" smtClean="0"/>
              <a:t>重イオン衝突での高次ゆらぎの観測・解析は、</a:t>
            </a:r>
            <a:endParaRPr kumimoji="1" lang="en-US" altLang="ja-JP" sz="2800" dirty="0" smtClean="0"/>
          </a:p>
          <a:p>
            <a:pPr algn="ctr"/>
            <a:r>
              <a:rPr lang="ja-JP" altLang="en-US" sz="2800" dirty="0" smtClean="0"/>
              <a:t>物理学として</a:t>
            </a:r>
            <a:r>
              <a:rPr lang="ja-JP" altLang="en-US" sz="2800" b="1" dirty="0" smtClean="0"/>
              <a:t>相当に</a:t>
            </a:r>
            <a:r>
              <a:rPr lang="ja-JP" altLang="en-US" sz="2800" dirty="0" smtClean="0"/>
              <a:t>特殊な問題である。</a:t>
            </a:r>
            <a:endParaRPr kumimoji="1" lang="ja-JP" altLang="en-US" sz="2800" dirty="0"/>
          </a:p>
        </p:txBody>
      </p:sp>
      <p:sp>
        <p:nvSpPr>
          <p:cNvPr id="5" name="テキスト ボックス 4"/>
          <p:cNvSpPr txBox="1"/>
          <p:nvPr/>
        </p:nvSpPr>
        <p:spPr>
          <a:xfrm>
            <a:off x="4090833" y="2525995"/>
            <a:ext cx="4192173" cy="830997"/>
          </a:xfrm>
          <a:prstGeom prst="rect">
            <a:avLst/>
          </a:prstGeom>
          <a:noFill/>
        </p:spPr>
        <p:txBody>
          <a:bodyPr wrap="none" rtlCol="0">
            <a:spAutoFit/>
          </a:bodyPr>
          <a:lstStyle/>
          <a:p>
            <a:r>
              <a:rPr kumimoji="1" lang="ja-JP" altLang="en-US" sz="2400" dirty="0" smtClean="0">
                <a:solidFill>
                  <a:schemeClr val="tx1">
                    <a:lumMod val="75000"/>
                    <a:lumOff val="25000"/>
                  </a:schemeClr>
                </a:solidFill>
              </a:rPr>
              <a:t>通常、高次ゆらぎは観測困難。</a:t>
            </a:r>
            <a:endParaRPr kumimoji="1"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適度に小さい系</a:t>
            </a:r>
            <a:endParaRPr kumimoji="1" lang="ja-JP" altLang="en-US" sz="2400" dirty="0">
              <a:solidFill>
                <a:schemeClr val="tx1">
                  <a:lumMod val="75000"/>
                  <a:lumOff val="25000"/>
                </a:schemeClr>
              </a:solidFill>
            </a:endParaRPr>
          </a:p>
        </p:txBody>
      </p:sp>
      <p:sp>
        <p:nvSpPr>
          <p:cNvPr id="7" name="テキスト ボックス 6"/>
          <p:cNvSpPr txBox="1"/>
          <p:nvPr/>
        </p:nvSpPr>
        <p:spPr>
          <a:xfrm>
            <a:off x="3586777" y="3711222"/>
            <a:ext cx="4214615" cy="830997"/>
          </a:xfrm>
          <a:prstGeom prst="rect">
            <a:avLst/>
          </a:prstGeom>
          <a:noFill/>
        </p:spPr>
        <p:txBody>
          <a:bodyPr wrap="none" rtlCol="0">
            <a:spAutoFit/>
          </a:bodyPr>
          <a:lstStyle/>
          <a:p>
            <a:r>
              <a:rPr lang="ja-JP" altLang="en-US" sz="2400" dirty="0">
                <a:solidFill>
                  <a:schemeClr val="tx1">
                    <a:lumMod val="75000"/>
                    <a:lumOff val="25000"/>
                  </a:schemeClr>
                </a:solidFill>
              </a:rPr>
              <a:t>観測</a:t>
            </a:r>
            <a:r>
              <a:rPr lang="ja-JP" altLang="en-US" sz="2400" dirty="0" smtClean="0">
                <a:solidFill>
                  <a:schemeClr val="tx1">
                    <a:lumMod val="75000"/>
                    <a:lumOff val="25000"/>
                  </a:schemeClr>
                </a:solidFill>
              </a:rPr>
              <a:t>されたゆらぎの値は、</a:t>
            </a:r>
            <a:endParaRPr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自由ガスとたかだか２倍のずれ</a:t>
            </a:r>
            <a:endParaRPr kumimoji="1" lang="ja-JP" altLang="en-US" sz="2400" dirty="0">
              <a:solidFill>
                <a:schemeClr val="tx1">
                  <a:lumMod val="75000"/>
                  <a:lumOff val="25000"/>
                </a:schemeClr>
              </a:solidFill>
            </a:endParaRPr>
          </a:p>
        </p:txBody>
      </p:sp>
    </p:spTree>
    <p:extLst>
      <p:ext uri="{BB962C8B-B14F-4D97-AF65-F5344CB8AC3E}">
        <p14:creationId xmlns:p14="http://schemas.microsoft.com/office/powerpoint/2010/main" val="2744797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962671" cy="584775"/>
          </a:xfrm>
        </p:spPr>
        <p:txBody>
          <a:bodyPr/>
          <a:lstStyle/>
          <a:p>
            <a:r>
              <a:rPr kumimoji="1" lang="en-US" altLang="ja-JP" dirty="0" smtClean="0"/>
              <a:t> Thee “</a:t>
            </a:r>
            <a:r>
              <a:rPr kumimoji="1" lang="en-US" altLang="ja-JP" dirty="0" smtClean="0">
                <a:solidFill>
                  <a:srgbClr val="FF0000"/>
                </a:solidFill>
              </a:rPr>
              <a:t>NON</a:t>
            </a:r>
            <a:r>
              <a:rPr kumimoji="1" lang="en-US" altLang="ja-JP" dirty="0" smtClean="0"/>
              <a:t>”s  </a:t>
            </a:r>
            <a:endParaRPr kumimoji="1" lang="ja-JP" altLang="en-US" dirty="0"/>
          </a:p>
        </p:txBody>
      </p:sp>
      <p:sp>
        <p:nvSpPr>
          <p:cNvPr id="3" name="テキスト ボックス 2"/>
          <p:cNvSpPr txBox="1"/>
          <p:nvPr/>
        </p:nvSpPr>
        <p:spPr>
          <a:xfrm>
            <a:off x="505275" y="2598003"/>
            <a:ext cx="3788217" cy="3046988"/>
          </a:xfrm>
          <a:prstGeom prst="rect">
            <a:avLst/>
          </a:prstGeom>
          <a:noFill/>
        </p:spPr>
        <p:txBody>
          <a:bodyPr wrap="none" rtlCol="0">
            <a:spAutoFit/>
          </a:bodyPr>
          <a:lstStyle/>
          <a:p>
            <a:pPr marL="457200" indent="-457200">
              <a:buClr>
                <a:schemeClr val="tx2"/>
              </a:buClr>
              <a:buFont typeface="Wingdings" pitchFamily="2" charset="2"/>
              <a:buChar char="p"/>
            </a:pPr>
            <a:r>
              <a:rPr kumimoji="1" lang="en-US" altLang="ja-JP" sz="3200" b="1" dirty="0" smtClean="0">
                <a:solidFill>
                  <a:srgbClr val="FF0000"/>
                </a:solidFill>
                <a:effectLst>
                  <a:outerShdw blurRad="38100" dist="38100" dir="2700000" algn="tl">
                    <a:srgbClr val="000000">
                      <a:alpha val="43137"/>
                    </a:srgbClr>
                  </a:outerShdw>
                </a:effectLst>
              </a:rPr>
              <a:t>Non</a:t>
            </a:r>
            <a:r>
              <a:rPr kumimoji="1" lang="en-US" altLang="ja-JP" sz="3200" b="1" dirty="0" smtClean="0">
                <a:effectLst>
                  <a:outerShdw blurRad="38100" dist="38100" dir="2700000" algn="tl">
                    <a:srgbClr val="000000">
                      <a:alpha val="43137"/>
                    </a:srgbClr>
                  </a:outerShdw>
                </a:effectLst>
              </a:rPr>
              <a:t>-Gaussian</a:t>
            </a: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457200" indent="-457200">
              <a:buClr>
                <a:schemeClr val="tx2"/>
              </a:buClr>
              <a:buFont typeface="Wingdings" pitchFamily="2" charset="2"/>
              <a:buChar char="p"/>
            </a:pPr>
            <a:r>
              <a:rPr kumimoji="1" lang="en-US" altLang="ja-JP" sz="3200" b="1" dirty="0" smtClean="0">
                <a:solidFill>
                  <a:srgbClr val="FF0000"/>
                </a:solidFill>
                <a:effectLst>
                  <a:outerShdw blurRad="38100" dist="38100" dir="2700000" algn="tl">
                    <a:srgbClr val="000000">
                      <a:alpha val="43137"/>
                    </a:srgbClr>
                  </a:outerShdw>
                </a:effectLst>
              </a:rPr>
              <a:t>Non</a:t>
            </a:r>
            <a:r>
              <a:rPr kumimoji="1" lang="en-US" altLang="ja-JP" sz="3200" b="1" dirty="0" smtClean="0">
                <a:effectLst>
                  <a:outerShdw blurRad="38100" dist="38100" dir="2700000" algn="tl">
                    <a:srgbClr val="000000">
                      <a:alpha val="43137"/>
                    </a:srgbClr>
                  </a:outerShdw>
                </a:effectLst>
              </a:rPr>
              <a:t>-critical</a:t>
            </a: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342900" indent="-342900">
              <a:buClr>
                <a:schemeClr val="tx2"/>
              </a:buClr>
              <a:buFont typeface="Wingdings" pitchFamily="2" charset="2"/>
              <a:buChar char="p"/>
            </a:pPr>
            <a:endParaRPr kumimoji="1" lang="en-US" altLang="ja-JP" sz="2400" b="1" dirty="0" smtClean="0">
              <a:effectLst>
                <a:outerShdw blurRad="38100" dist="38100" dir="2700000" algn="tl">
                  <a:srgbClr val="000000">
                    <a:alpha val="43137"/>
                  </a:srgbClr>
                </a:outerShdw>
              </a:effectLst>
            </a:endParaRPr>
          </a:p>
          <a:p>
            <a:pPr marL="457200" indent="-457200">
              <a:buClr>
                <a:schemeClr val="tx2"/>
              </a:buClr>
              <a:buFont typeface="Wingdings" pitchFamily="2" charset="2"/>
              <a:buChar char="p"/>
            </a:pPr>
            <a:r>
              <a:rPr lang="en-US" altLang="ja-JP" sz="3200" b="1" dirty="0" smtClean="0">
                <a:solidFill>
                  <a:srgbClr val="FF0000"/>
                </a:solidFill>
                <a:effectLst>
                  <a:outerShdw blurRad="38100" dist="38100" dir="2700000" algn="tl">
                    <a:srgbClr val="000000">
                      <a:alpha val="43137"/>
                    </a:srgbClr>
                  </a:outerShdw>
                </a:effectLst>
              </a:rPr>
              <a:t>Non</a:t>
            </a:r>
            <a:r>
              <a:rPr lang="en-US" altLang="ja-JP" sz="3200" b="1" dirty="0" smtClean="0">
                <a:effectLst>
                  <a:outerShdw blurRad="38100" dist="38100" dir="2700000" algn="tl">
                    <a:srgbClr val="000000">
                      <a:alpha val="43137"/>
                    </a:srgbClr>
                  </a:outerShdw>
                </a:effectLst>
              </a:rPr>
              <a:t>-equilibrium</a:t>
            </a:r>
            <a:endParaRPr lang="en-US" altLang="ja-JP" sz="3200" b="1" dirty="0">
              <a:effectLst>
                <a:outerShdw blurRad="38100" dist="38100" dir="2700000" algn="tl">
                  <a:srgbClr val="000000">
                    <a:alpha val="43137"/>
                  </a:srgbClr>
                </a:outerShdw>
              </a:effectLst>
            </a:endParaRPr>
          </a:p>
        </p:txBody>
      </p:sp>
      <p:sp>
        <p:nvSpPr>
          <p:cNvPr id="4" name="テキスト ボックス 3"/>
          <p:cNvSpPr txBox="1"/>
          <p:nvPr/>
        </p:nvSpPr>
        <p:spPr>
          <a:xfrm>
            <a:off x="827584" y="1052736"/>
            <a:ext cx="7141699" cy="95410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kumimoji="1" lang="ja-JP" altLang="en-US" sz="2800" dirty="0" smtClean="0"/>
              <a:t>重イオン衝突での高次ゆらぎの観測・解析は、</a:t>
            </a:r>
            <a:endParaRPr kumimoji="1" lang="en-US" altLang="ja-JP" sz="2800" dirty="0" smtClean="0"/>
          </a:p>
          <a:p>
            <a:pPr algn="ctr"/>
            <a:r>
              <a:rPr lang="ja-JP" altLang="en-US" sz="2800" dirty="0" smtClean="0"/>
              <a:t>物理学として</a:t>
            </a:r>
            <a:r>
              <a:rPr lang="ja-JP" altLang="en-US" sz="2800" b="1" dirty="0" smtClean="0"/>
              <a:t>相当に</a:t>
            </a:r>
            <a:r>
              <a:rPr lang="ja-JP" altLang="en-US" sz="2800" dirty="0" smtClean="0"/>
              <a:t>特殊な問題である。</a:t>
            </a:r>
            <a:endParaRPr kumimoji="1" lang="ja-JP" altLang="en-US" sz="2800" dirty="0"/>
          </a:p>
        </p:txBody>
      </p:sp>
      <p:sp>
        <p:nvSpPr>
          <p:cNvPr id="5" name="テキスト ボックス 4"/>
          <p:cNvSpPr txBox="1"/>
          <p:nvPr/>
        </p:nvSpPr>
        <p:spPr>
          <a:xfrm>
            <a:off x="4090833" y="2525995"/>
            <a:ext cx="4192173" cy="830997"/>
          </a:xfrm>
          <a:prstGeom prst="rect">
            <a:avLst/>
          </a:prstGeom>
          <a:noFill/>
        </p:spPr>
        <p:txBody>
          <a:bodyPr wrap="none" rtlCol="0">
            <a:spAutoFit/>
          </a:bodyPr>
          <a:lstStyle/>
          <a:p>
            <a:r>
              <a:rPr kumimoji="1" lang="ja-JP" altLang="en-US" sz="2400" dirty="0" smtClean="0">
                <a:solidFill>
                  <a:schemeClr val="tx1">
                    <a:lumMod val="75000"/>
                    <a:lumOff val="25000"/>
                  </a:schemeClr>
                </a:solidFill>
              </a:rPr>
              <a:t>通常、高次ゆらぎは観測困難。</a:t>
            </a:r>
            <a:endParaRPr kumimoji="1"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適度に小さい系</a:t>
            </a:r>
            <a:endParaRPr kumimoji="1" lang="ja-JP" altLang="en-US" sz="2400" dirty="0">
              <a:solidFill>
                <a:schemeClr val="tx1">
                  <a:lumMod val="75000"/>
                  <a:lumOff val="25000"/>
                </a:schemeClr>
              </a:solidFill>
            </a:endParaRPr>
          </a:p>
        </p:txBody>
      </p:sp>
      <p:sp>
        <p:nvSpPr>
          <p:cNvPr id="6" name="テキスト ボックス 5"/>
          <p:cNvSpPr txBox="1"/>
          <p:nvPr/>
        </p:nvSpPr>
        <p:spPr>
          <a:xfrm>
            <a:off x="4450873" y="4974267"/>
            <a:ext cx="3466013" cy="830997"/>
          </a:xfrm>
          <a:prstGeom prst="rect">
            <a:avLst/>
          </a:prstGeom>
          <a:noFill/>
        </p:spPr>
        <p:txBody>
          <a:bodyPr wrap="none" rtlCol="0">
            <a:spAutoFit/>
          </a:bodyPr>
          <a:lstStyle/>
          <a:p>
            <a:r>
              <a:rPr kumimoji="1" lang="ja-JP" altLang="en-US" sz="2400" dirty="0" smtClean="0">
                <a:solidFill>
                  <a:schemeClr val="tx1">
                    <a:lumMod val="75000"/>
                    <a:lumOff val="25000"/>
                  </a:schemeClr>
                </a:solidFill>
              </a:rPr>
              <a:t>平衡に至る非定常過程を</a:t>
            </a:r>
            <a:endParaRPr kumimoji="1"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記述する必要性。</a:t>
            </a:r>
            <a:endParaRPr kumimoji="1" lang="ja-JP" altLang="en-US" sz="2400" dirty="0">
              <a:solidFill>
                <a:schemeClr val="tx1">
                  <a:lumMod val="75000"/>
                  <a:lumOff val="25000"/>
                </a:schemeClr>
              </a:solidFill>
            </a:endParaRPr>
          </a:p>
        </p:txBody>
      </p:sp>
      <p:sp>
        <p:nvSpPr>
          <p:cNvPr id="7" name="テキスト ボックス 6"/>
          <p:cNvSpPr txBox="1"/>
          <p:nvPr/>
        </p:nvSpPr>
        <p:spPr>
          <a:xfrm>
            <a:off x="3586777" y="3711222"/>
            <a:ext cx="4214615" cy="830997"/>
          </a:xfrm>
          <a:prstGeom prst="rect">
            <a:avLst/>
          </a:prstGeom>
          <a:noFill/>
        </p:spPr>
        <p:txBody>
          <a:bodyPr wrap="none" rtlCol="0">
            <a:spAutoFit/>
          </a:bodyPr>
          <a:lstStyle/>
          <a:p>
            <a:r>
              <a:rPr lang="ja-JP" altLang="en-US" sz="2400" dirty="0">
                <a:solidFill>
                  <a:schemeClr val="tx1">
                    <a:lumMod val="75000"/>
                    <a:lumOff val="25000"/>
                  </a:schemeClr>
                </a:solidFill>
              </a:rPr>
              <a:t>観測</a:t>
            </a:r>
            <a:r>
              <a:rPr lang="ja-JP" altLang="en-US" sz="2400" dirty="0" smtClean="0">
                <a:solidFill>
                  <a:schemeClr val="tx1">
                    <a:lumMod val="75000"/>
                    <a:lumOff val="25000"/>
                  </a:schemeClr>
                </a:solidFill>
              </a:rPr>
              <a:t>されたゆらぎの値は、</a:t>
            </a:r>
            <a:endParaRPr lang="en-US" altLang="ja-JP" sz="2400" dirty="0" smtClean="0">
              <a:solidFill>
                <a:schemeClr val="tx1">
                  <a:lumMod val="75000"/>
                  <a:lumOff val="25000"/>
                </a:schemeClr>
              </a:solidFill>
            </a:endParaRPr>
          </a:p>
          <a:p>
            <a:r>
              <a:rPr lang="ja-JP" altLang="en-US" sz="2400" dirty="0" smtClean="0">
                <a:solidFill>
                  <a:schemeClr val="tx1">
                    <a:lumMod val="75000"/>
                    <a:lumOff val="25000"/>
                  </a:schemeClr>
                </a:solidFill>
              </a:rPr>
              <a:t>自由ガスとたかだか２倍のずれ</a:t>
            </a:r>
            <a:endParaRPr kumimoji="1" lang="ja-JP" altLang="en-US" sz="2400" dirty="0">
              <a:solidFill>
                <a:schemeClr val="tx1">
                  <a:lumMod val="75000"/>
                  <a:lumOff val="25000"/>
                </a:schemeClr>
              </a:solidFill>
            </a:endParaRPr>
          </a:p>
        </p:txBody>
      </p:sp>
    </p:spTree>
    <p:extLst>
      <p:ext uri="{BB962C8B-B14F-4D97-AF65-F5344CB8AC3E}">
        <p14:creationId xmlns:p14="http://schemas.microsoft.com/office/powerpoint/2010/main" val="299468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4847629" y="2240697"/>
            <a:ext cx="1764405" cy="880255"/>
          </a:xfrm>
          <a:custGeom>
            <a:avLst/>
            <a:gdLst>
              <a:gd name="connsiteX0" fmla="*/ 0 w 1764405"/>
              <a:gd name="connsiteY0" fmla="*/ 862889 h 891731"/>
              <a:gd name="connsiteX1" fmla="*/ 669701 w 1764405"/>
              <a:gd name="connsiteY1" fmla="*/ 785616 h 891731"/>
              <a:gd name="connsiteX2" fmla="*/ 850005 w 1764405"/>
              <a:gd name="connsiteY2" fmla="*/ 5 h 891731"/>
              <a:gd name="connsiteX3" fmla="*/ 1159098 w 1764405"/>
              <a:gd name="connsiteY3" fmla="*/ 772737 h 891731"/>
              <a:gd name="connsiteX4" fmla="*/ 1764405 w 1764405"/>
              <a:gd name="connsiteY4" fmla="*/ 875768 h 891731"/>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9 h 880255"/>
              <a:gd name="connsiteX1" fmla="*/ 643943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 name="connsiteX0" fmla="*/ 0 w 1764405"/>
              <a:gd name="connsiteY0" fmla="*/ 862939 h 880255"/>
              <a:gd name="connsiteX1" fmla="*/ 553791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405" h="880255">
                <a:moveTo>
                  <a:pt x="0" y="862939"/>
                </a:moveTo>
                <a:cubicBezTo>
                  <a:pt x="264017" y="896209"/>
                  <a:pt x="360608" y="877964"/>
                  <a:pt x="553791" y="734150"/>
                </a:cubicBezTo>
                <a:cubicBezTo>
                  <a:pt x="746974" y="590336"/>
                  <a:pt x="740535" y="6494"/>
                  <a:pt x="850005" y="55"/>
                </a:cubicBezTo>
                <a:cubicBezTo>
                  <a:pt x="959476" y="-6384"/>
                  <a:pt x="1058214" y="549554"/>
                  <a:pt x="1210614" y="695514"/>
                </a:cubicBezTo>
                <a:cubicBezTo>
                  <a:pt x="1363014" y="841474"/>
                  <a:pt x="1537951" y="897282"/>
                  <a:pt x="1764405" y="875818"/>
                </a:cubicBezTo>
              </a:path>
            </a:pathLst>
          </a:custGeom>
          <a:solidFill>
            <a:srgbClr val="F09494"/>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4" name="正方形/長方形 13"/>
          <p:cNvSpPr/>
          <p:nvPr/>
        </p:nvSpPr>
        <p:spPr>
          <a:xfrm>
            <a:off x="1763688" y="1585189"/>
            <a:ext cx="2138046" cy="1696833"/>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6" name="直線矢印コネクタ 15"/>
          <p:cNvCxnSpPr/>
          <p:nvPr/>
        </p:nvCxnSpPr>
        <p:spPr>
          <a:xfrm flipV="1">
            <a:off x="4714525" y="1769855"/>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86594" y="1585189"/>
            <a:ext cx="817853" cy="461665"/>
          </a:xfrm>
          <a:prstGeom prst="rect">
            <a:avLst/>
          </a:prstGeom>
          <a:noFill/>
        </p:spPr>
        <p:txBody>
          <a:bodyPr wrap="none" rtlCol="0">
            <a:spAutoFit/>
          </a:bodyPr>
          <a:lstStyle/>
          <a:p>
            <a:r>
              <a:rPr lang="en-US" altLang="ja-JP" sz="2400" dirty="0" smtClean="0">
                <a:solidFill>
                  <a:srgbClr val="FF0000"/>
                </a:solidFill>
              </a:rPr>
              <a:t>P(N)</a:t>
            </a:r>
            <a:endParaRPr lang="ja-JP" altLang="en-US" sz="2400" dirty="0">
              <a:solidFill>
                <a:srgbClr val="FF0000"/>
              </a:solidFill>
            </a:endParaRPr>
          </a:p>
        </p:txBody>
      </p:sp>
      <p:cxnSp>
        <p:nvCxnSpPr>
          <p:cNvPr id="19" name="直線矢印コネクタ 18"/>
          <p:cNvCxnSpPr/>
          <p:nvPr/>
        </p:nvCxnSpPr>
        <p:spPr>
          <a:xfrm>
            <a:off x="4593562" y="3111479"/>
            <a:ext cx="22090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98065" y="1954521"/>
            <a:ext cx="0" cy="1156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460452" y="2110441"/>
            <a:ext cx="798472" cy="71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テキスト ボックス 38"/>
          <p:cNvSpPr txBox="1"/>
          <p:nvPr/>
        </p:nvSpPr>
        <p:spPr>
          <a:xfrm>
            <a:off x="3252540" y="2496158"/>
            <a:ext cx="389850" cy="461665"/>
          </a:xfrm>
          <a:prstGeom prst="rect">
            <a:avLst/>
          </a:prstGeom>
          <a:noFill/>
        </p:spPr>
        <p:txBody>
          <a:bodyPr wrap="none" rtlCol="0">
            <a:spAutoFit/>
          </a:bodyPr>
          <a:lstStyle/>
          <a:p>
            <a:r>
              <a:rPr lang="en-US" altLang="ja-JP" sz="2400" dirty="0" smtClean="0">
                <a:solidFill>
                  <a:srgbClr val="BBE0E3">
                    <a:lumMod val="25000"/>
                  </a:srgbClr>
                </a:solidFill>
              </a:rPr>
              <a:t>V</a:t>
            </a:r>
            <a:endParaRPr lang="ja-JP" altLang="en-US" sz="2400" dirty="0">
              <a:solidFill>
                <a:srgbClr val="BBE0E3">
                  <a:lumMod val="25000"/>
                </a:srgbClr>
              </a:solidFill>
            </a:endParaRPr>
          </a:p>
        </p:txBody>
      </p:sp>
      <p:sp>
        <p:nvSpPr>
          <p:cNvPr id="40" name="テキスト ボックス 39"/>
          <p:cNvSpPr txBox="1"/>
          <p:nvPr/>
        </p:nvSpPr>
        <p:spPr>
          <a:xfrm>
            <a:off x="2676476" y="2217766"/>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sp>
        <p:nvSpPr>
          <p:cNvPr id="41" name="テキスト ボックス 40"/>
          <p:cNvSpPr txBox="1"/>
          <p:nvPr/>
        </p:nvSpPr>
        <p:spPr>
          <a:xfrm>
            <a:off x="6540780" y="2637560"/>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cxnSp>
        <p:nvCxnSpPr>
          <p:cNvPr id="33" name="直線矢印コネクタ 32"/>
          <p:cNvCxnSpPr/>
          <p:nvPr/>
        </p:nvCxnSpPr>
        <p:spPr>
          <a:xfrm>
            <a:off x="5407403" y="2674628"/>
            <a:ext cx="6191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7" name="TexTeXPicture" descr="&lt;?xml version=&quot;1.0&quot; encoding=&quot;utf-16&quot;?&gt;&#10;&lt;TeXTeX&gt;&#10;  &lt;preamble&gt;\documentclass{jarticle}&#10;\usepackage{amsmath}&#10;\pagestyle{empty}&lt;/preamble&gt;&#10;  &lt;body&gt;\begin{align*} &#10;\sigma&#10;\end{align*}&lt;/body&gt;&#10;  &lt;fcolor&gt;FF000000&lt;/fcolor&gt;&#10;  &lt;bcolor&gt;FFFFFFFF&lt;/bcolor&gt;&#10;  &lt;transparent&gt;True&lt;/transparent&gt;&#10;  &lt;resolution&gt;1800&lt;/resolution&gt;&#10;  &lt;imageh&gt;109&lt;/imageh&gt;&#10;  &lt;imagew&gt;131&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550" y="2319391"/>
            <a:ext cx="221955" cy="184679"/>
          </a:xfrm>
          <a:prstGeom prst="rect">
            <a:avLst/>
          </a:prstGeom>
        </p:spPr>
      </p:pic>
      <p:sp>
        <p:nvSpPr>
          <p:cNvPr id="4" name="下矢印 3"/>
          <p:cNvSpPr/>
          <p:nvPr/>
        </p:nvSpPr>
        <p:spPr>
          <a:xfrm>
            <a:off x="4788023" y="3356992"/>
            <a:ext cx="941807" cy="57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45" name="TexTeXPicture" descr="&lt;?xml version=&quot;1.0&quot; encoding=&quot;utf-16&quot;?&gt;&#10;&lt;TeXTeX&gt;&#10;  &lt;preamble&gt;\documentclass{jarticle}&#10;\usepackage{amsmath}&#10;\pagestyle{empty}&lt;/preamble&gt;&#10;  &lt;body&gt;\begin{align*} &#10;S=\frac{ \langle \delta N^3 \rangle }{ \sigma^3 }&#10;\end{align*}&lt;/body&gt;&#10;  &lt;fcolor&gt;FF000000&lt;/fcolor&gt;&#10;  &lt;bcolor&gt;FFFFFFFF&lt;/bcolor&gt;&#10;  &lt;transparent&gt;True&lt;/transparent&gt;&#10;  &lt;resolution&gt;1800&lt;/resolution&gt;&#10;  &lt;imageh&gt;548&lt;/imageh&gt;&#10;  &lt;imagew&gt;1169&lt;/imagew&gt;&#10;  &lt;scale&gt;50&lt;/scale&gt;&#10;  &lt;cursor&gt;6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321" y="4817914"/>
            <a:ext cx="1653839" cy="775282"/>
          </a:xfrm>
          <a:prstGeom prst="rect">
            <a:avLst/>
          </a:prstGeom>
        </p:spPr>
      </p:pic>
      <p:sp>
        <p:nvSpPr>
          <p:cNvPr id="49" name="テキスト ボックス 48"/>
          <p:cNvSpPr txBox="1"/>
          <p:nvPr/>
        </p:nvSpPr>
        <p:spPr>
          <a:xfrm>
            <a:off x="907752" y="4979098"/>
            <a:ext cx="2020105" cy="461665"/>
          </a:xfrm>
          <a:prstGeom prst="rect">
            <a:avLst/>
          </a:prstGeom>
          <a:noFill/>
        </p:spPr>
        <p:txBody>
          <a:bodyPr wrap="none" rtlCol="0">
            <a:spAutoFit/>
          </a:bodyPr>
          <a:lstStyle/>
          <a:p>
            <a:pPr marL="342900" indent="-342900">
              <a:buFont typeface="Wingdings" pitchFamily="2" charset="2"/>
              <a:buChar char="Ø"/>
            </a:pPr>
            <a:r>
              <a:rPr lang="en-US" altLang="ja-JP" sz="2400" dirty="0" err="1">
                <a:solidFill>
                  <a:srgbClr val="000000"/>
                </a:solidFill>
              </a:rPr>
              <a:t>Skewness</a:t>
            </a:r>
            <a:r>
              <a:rPr lang="en-US" altLang="ja-JP" sz="2400" dirty="0">
                <a:solidFill>
                  <a:srgbClr val="000000"/>
                </a:solidFill>
              </a:rPr>
              <a:t>:</a:t>
            </a:r>
            <a:endParaRPr lang="ja-JP" altLang="en-US" sz="2400" dirty="0">
              <a:solidFill>
                <a:srgbClr val="000000"/>
              </a:solidFill>
            </a:endParaRPr>
          </a:p>
        </p:txBody>
      </p:sp>
      <p:sp>
        <p:nvSpPr>
          <p:cNvPr id="50" name="テキスト ボックス 49"/>
          <p:cNvSpPr txBox="1"/>
          <p:nvPr/>
        </p:nvSpPr>
        <p:spPr>
          <a:xfrm>
            <a:off x="899592" y="4068144"/>
            <a:ext cx="1809726" cy="461665"/>
          </a:xfrm>
          <a:prstGeom prst="rect">
            <a:avLst/>
          </a:prstGeom>
          <a:noFill/>
        </p:spPr>
        <p:txBody>
          <a:bodyPr wrap="none" rtlCol="0">
            <a:spAutoFit/>
          </a:bodyPr>
          <a:lstStyle/>
          <a:p>
            <a:pPr marL="342900" indent="-342900">
              <a:buFont typeface="Wingdings" pitchFamily="2" charset="2"/>
              <a:buChar char="Ø"/>
            </a:pPr>
            <a:r>
              <a:rPr lang="en-US" altLang="ja-JP" sz="2400" dirty="0" smtClean="0">
                <a:solidFill>
                  <a:srgbClr val="000000"/>
                </a:solidFill>
              </a:rPr>
              <a:t>Variance:</a:t>
            </a:r>
            <a:endParaRPr lang="ja-JP" altLang="en-US" sz="2400" dirty="0">
              <a:solidFill>
                <a:srgbClr val="000000"/>
              </a:solidFill>
            </a:endParaRPr>
          </a:p>
        </p:txBody>
      </p:sp>
      <p:pic>
        <p:nvPicPr>
          <p:cNvPr id="53" name="TexTeXPicture" descr="&lt;?xml version=&quot;1.0&quot; encoding=&quot;utf-16&quot;?&gt;&#10;&lt;TeXTeX&gt;&#10;  &lt;preamble&gt;\documentclass{jarticle}&#10;\usepackage{amsmath}&#10;\pagestyle{empty}&lt;/preamble&gt;&#10;  &lt;body&gt;\begin{align*} &#10;\langle \delta N^2 \rangle&#10;=V\chi_2&#10;= \sigma^2&#10;\end{align*}&lt;/body&gt;&#10;  &lt;fcolor&gt;FF000000&lt;/fcolor&gt;&#10;  &lt;bcolor&gt;FFFFFFFF&lt;/bcolor&gt;&#10;  &lt;transparent&gt;True&lt;/transparent&gt;&#10;  &lt;resolution&gt;1800&lt;/resolution&gt;&#10;  &lt;imageh&gt;281&lt;/imageh&gt;&#10;  &lt;imagew&gt;1995&lt;/imagew&gt;&#10;  &lt;scale&gt;50&lt;/scale&gt;&#10;  &lt;cursor&gt;4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7952" y="4134709"/>
            <a:ext cx="2822421" cy="397544"/>
          </a:xfrm>
          <a:prstGeom prst="rect">
            <a:avLst/>
          </a:prstGeom>
        </p:spPr>
      </p:pic>
      <p:pic>
        <p:nvPicPr>
          <p:cNvPr id="54" name="TexTeXPicture" descr="&lt;?xml version=&quot;1.0&quot; encoding=&quot;utf-16&quot;?&gt;&#10;&lt;TeXTeX&gt;&#10;  &lt;preamble&gt;\documentclass{jarticle}&#10;\usepackage{amsmath}&#10;\pagestyle{empty}&lt;/preamble&gt;&#10;  &lt;body&gt;\begin{align*} &#10;\delta N = N - \langle N \rangle&#10;\end{align*}&lt;/body&gt;&#10;  &lt;fcolor&gt;FF000000&lt;/fcolor&gt;&#10;  &lt;bcolor&gt;FFFFFFFF&lt;/bcolor&gt;&#10;  &lt;transparent&gt;True&lt;/transparent&gt;&#10;  &lt;resolution&gt;1800&lt;/resolution&gt;&#10;  &lt;imageh&gt;249&lt;/imageh&gt;&#10;  &lt;imagew&gt;1593&lt;/imagew&gt;&#10;  &lt;scale&gt;50&lt;/scale&gt;&#10;  &lt;cursor&gt;4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9166" y="4066327"/>
            <a:ext cx="1914516" cy="299256"/>
          </a:xfrm>
          <a:prstGeom prst="rect">
            <a:avLst/>
          </a:prstGeom>
        </p:spPr>
      </p:pic>
      <p:sp>
        <p:nvSpPr>
          <p:cNvPr id="62" name="テキスト ボックス 61"/>
          <p:cNvSpPr txBox="1"/>
          <p:nvPr/>
        </p:nvSpPr>
        <p:spPr>
          <a:xfrm>
            <a:off x="921861" y="5851611"/>
            <a:ext cx="1728358" cy="461665"/>
          </a:xfrm>
          <a:prstGeom prst="rect">
            <a:avLst/>
          </a:prstGeom>
          <a:noFill/>
        </p:spPr>
        <p:txBody>
          <a:bodyPr wrap="none" rtlCol="0">
            <a:spAutoFit/>
          </a:bodyPr>
          <a:lstStyle/>
          <a:p>
            <a:pPr marL="342900" indent="-342900">
              <a:buFont typeface="Wingdings" pitchFamily="2" charset="2"/>
              <a:buChar char="Ø"/>
            </a:pPr>
            <a:r>
              <a:rPr lang="en-US" altLang="ja-JP" sz="2400" dirty="0" smtClean="0">
                <a:solidFill>
                  <a:srgbClr val="000000"/>
                </a:solidFill>
              </a:rPr>
              <a:t>Kurtosis:</a:t>
            </a:r>
            <a:endParaRPr lang="ja-JP" altLang="en-US" sz="2400" dirty="0">
              <a:solidFill>
                <a:srgbClr val="000000"/>
              </a:solidFill>
            </a:endParaRPr>
          </a:p>
        </p:txBody>
      </p:sp>
      <p:pic>
        <p:nvPicPr>
          <p:cNvPr id="7" name="TexTeXPicture" descr="&lt;?xml version=&quot;1.0&quot; encoding=&quot;utf-16&quot;?&gt;&#10;&lt;TeXTeX&gt;&#10;  &lt;preamble&gt;\documentclass{jarticle}&#10;\usepackage{amsmath}&#10;\pagestyle{empty}&lt;/preamble&gt;&#10;  &lt;body&gt;\begin{align*} &#10;\kappa &amp;amp;= \frac{ \langle \delta N^4 \rangle - 3\langle \delta N^2\rangle^2}{\chi_2\sigma^2} \end{align*}&lt;/body&gt;&#10;  &lt;fcolor&gt;FF000000&lt;/fcolor&gt;&#10;  &lt;bcolor&gt;FFFFFFFF&lt;/bcolor&gt;&#10;  &lt;transparent&gt;True&lt;/transparent&gt;&#10;  &lt;resolution&gt;1800&lt;/resolution&gt;&#10;  &lt;imageh&gt;598&lt;/imageh&gt;&#10;  &lt;imagew&gt;2339&lt;/imagew&gt;&#10;  &lt;scale&gt;50&lt;/scale&gt;&#10;  &lt;cursor&gt;33&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112" y="5679324"/>
            <a:ext cx="3309095" cy="846020"/>
          </a:xfrm>
          <a:prstGeom prst="rect">
            <a:avLst/>
          </a:prstGeom>
        </p:spPr>
      </p:pic>
      <p:sp>
        <p:nvSpPr>
          <p:cNvPr id="65" name="左中かっこ 64"/>
          <p:cNvSpPr/>
          <p:nvPr/>
        </p:nvSpPr>
        <p:spPr>
          <a:xfrm>
            <a:off x="403696" y="4005064"/>
            <a:ext cx="423888" cy="25922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2" name="テキスト ボックス 31"/>
          <p:cNvSpPr txBox="1"/>
          <p:nvPr/>
        </p:nvSpPr>
        <p:spPr>
          <a:xfrm>
            <a:off x="1537300" y="980728"/>
            <a:ext cx="5921814" cy="461665"/>
          </a:xfrm>
          <a:prstGeom prst="rect">
            <a:avLst/>
          </a:prstGeom>
          <a:noFill/>
        </p:spPr>
        <p:txBody>
          <a:bodyPr wrap="none" rtlCol="0">
            <a:spAutoFit/>
          </a:bodyPr>
          <a:lstStyle/>
          <a:p>
            <a:r>
              <a:rPr lang="en-US" altLang="ja-JP" sz="2400" dirty="0" smtClean="0">
                <a:solidFill>
                  <a:srgbClr val="000000"/>
                </a:solidFill>
              </a:rPr>
              <a:t>Observables in equilibrium are fluctuating.</a:t>
            </a:r>
            <a:endParaRPr lang="ja-JP" altLang="en-US" sz="2400" dirty="0">
              <a:solidFill>
                <a:srgbClr val="000000"/>
              </a:solidFill>
            </a:endParaRPr>
          </a:p>
        </p:txBody>
      </p:sp>
      <p:grpSp>
        <p:nvGrpSpPr>
          <p:cNvPr id="6" name="グループ化 5"/>
          <p:cNvGrpSpPr/>
          <p:nvPr/>
        </p:nvGrpSpPr>
        <p:grpSpPr>
          <a:xfrm>
            <a:off x="5940152" y="4725144"/>
            <a:ext cx="2999772" cy="1109737"/>
            <a:chOff x="5940152" y="4725144"/>
            <a:chExt cx="2999772" cy="1109737"/>
          </a:xfrm>
        </p:grpSpPr>
        <p:sp>
          <p:nvSpPr>
            <p:cNvPr id="5" name="下矢印 4"/>
            <p:cNvSpPr/>
            <p:nvPr/>
          </p:nvSpPr>
          <p:spPr>
            <a:xfrm>
              <a:off x="6300192" y="4754761"/>
              <a:ext cx="8395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477390" y="4725144"/>
              <a:ext cx="2462534" cy="461665"/>
            </a:xfrm>
            <a:prstGeom prst="rect">
              <a:avLst/>
            </a:prstGeom>
            <a:noFill/>
          </p:spPr>
          <p:txBody>
            <a:bodyPr wrap="none" rtlCol="0">
              <a:spAutoFit/>
            </a:bodyPr>
            <a:lstStyle/>
            <a:p>
              <a:r>
                <a:rPr kumimoji="1" lang="en-US" altLang="ja-JP" sz="2400" dirty="0" smtClean="0">
                  <a:solidFill>
                    <a:srgbClr val="1F497D"/>
                  </a:solidFill>
                  <a:effectLst>
                    <a:outerShdw blurRad="38100" dist="38100" dir="2700000" algn="tl">
                      <a:srgbClr val="000000">
                        <a:alpha val="43137"/>
                      </a:srgbClr>
                    </a:outerShdw>
                  </a:effectLst>
                </a:rPr>
                <a:t>Non-</a:t>
              </a:r>
              <a:r>
                <a:rPr kumimoji="1" lang="en-US" altLang="ja-JP" sz="2400" dirty="0" err="1" smtClean="0">
                  <a:solidFill>
                    <a:srgbClr val="1F497D"/>
                  </a:solidFill>
                  <a:effectLst>
                    <a:outerShdw blurRad="38100" dist="38100" dir="2700000" algn="tl">
                      <a:srgbClr val="000000">
                        <a:alpha val="43137"/>
                      </a:srgbClr>
                    </a:outerShdw>
                  </a:effectLst>
                </a:rPr>
                <a:t>Gaussianity</a:t>
              </a:r>
              <a:endParaRPr kumimoji="1" lang="ja-JP" altLang="en-US" sz="2400" dirty="0">
                <a:solidFill>
                  <a:srgbClr val="1F497D"/>
                </a:solidFill>
                <a:effectLst>
                  <a:outerShdw blurRad="38100" dist="38100" dir="2700000" algn="tl">
                    <a:srgbClr val="000000">
                      <a:alpha val="43137"/>
                    </a:srgbClr>
                  </a:outerShdw>
                </a:effectLst>
              </a:endParaRPr>
            </a:p>
          </p:txBody>
        </p:sp>
        <p:cxnSp>
          <p:nvCxnSpPr>
            <p:cNvPr id="8" name="直線コネクタ 7"/>
            <p:cNvCxnSpPr/>
            <p:nvPr/>
          </p:nvCxnSpPr>
          <p:spPr>
            <a:xfrm flipV="1">
              <a:off x="5940152" y="4733132"/>
              <a:ext cx="1736272" cy="2162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08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7236296" y="1442393"/>
            <a:ext cx="1800200" cy="1194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218095" cy="584775"/>
          </a:xfrm>
        </p:spPr>
        <p:txBody>
          <a:bodyPr/>
          <a:lstStyle/>
          <a:p>
            <a:r>
              <a:rPr kumimoji="1" lang="en-US" altLang="ja-JP" dirty="0" smtClean="0"/>
              <a:t> Diffusion Master Equation  </a:t>
            </a:r>
            <a:endParaRPr kumimoji="1" lang="ja-JP" altLang="en-US" dirty="0"/>
          </a:p>
        </p:txBody>
      </p:sp>
      <p:cxnSp>
        <p:nvCxnSpPr>
          <p:cNvPr id="4" name="直線矢印コネクタ 3"/>
          <p:cNvCxnSpPr/>
          <p:nvPr/>
        </p:nvCxnSpPr>
        <p:spPr>
          <a:xfrm>
            <a:off x="251520" y="2348880"/>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539552" y="1817064"/>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403648"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267744"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131840"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3995936" y="1839009"/>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4860032"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5724128" y="1817064"/>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251520" y="980728"/>
            <a:ext cx="5990743" cy="461665"/>
          </a:xfrm>
          <a:prstGeom prst="rect">
            <a:avLst/>
          </a:prstGeom>
          <a:noFill/>
        </p:spPr>
        <p:txBody>
          <a:bodyPr wrap="none" rtlCol="0">
            <a:spAutoFit/>
          </a:bodyPr>
          <a:lstStyle/>
          <a:p>
            <a:r>
              <a:rPr kumimoji="1" lang="en-US" altLang="ja-JP" sz="2400" dirty="0" smtClean="0"/>
              <a:t>Divide spatial coordinate into discrete cells</a:t>
            </a:r>
            <a:endParaRPr kumimoji="1" lang="ja-JP" altLang="en-US" sz="2400" dirty="0"/>
          </a:p>
        </p:txBody>
      </p:sp>
      <p:pic>
        <p:nvPicPr>
          <p:cNvPr id="27"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69&lt;/imageh&gt;&#10;  &lt;imagew&gt;491&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0269" y="1564114"/>
            <a:ext cx="591651" cy="203643"/>
          </a:xfrm>
          <a:prstGeom prst="rect">
            <a:avLst/>
          </a:prstGeom>
        </p:spPr>
      </p:pic>
      <p:pic>
        <p:nvPicPr>
          <p:cNvPr id="29" name="TexTeXPicture" descr="&lt;?xml version=&quot;1.0&quot; encoding=&quot;utf-16&quot;?&gt;&#10;&lt;TeXTeX&gt;&#10;  &lt;preamble&gt;\documentclass{jarticle}&#10;\usepackage{amsmath}&#10;\pagestyle{empty}&lt;/preamble&gt;&#10;  &lt;body&gt;\begin{align*} &#10;n_x&#10;\end{align*}&lt;/body&gt;&#10;  &lt;fcolor&gt;FF000000&lt;/fcolor&gt;&#10;  &lt;bcolor&gt;FFFFFFFF&lt;/bcolor&gt;&#10;  &lt;transparent&gt;True&lt;/transparent&gt;&#10;  &lt;resolution&gt;1800&lt;/resolution&gt;&#10;  &lt;imageh&gt;149&lt;/imageh&gt;&#10;  &lt;imagew&gt;245&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585" y="1556792"/>
            <a:ext cx="295223" cy="179543"/>
          </a:xfrm>
          <a:prstGeom prst="rect">
            <a:avLst/>
          </a:prstGeom>
        </p:spPr>
      </p:pic>
      <p:pic>
        <p:nvPicPr>
          <p:cNvPr id="31"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49&lt;/imageh&gt;&#10;  &lt;imagew&gt;4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1556792"/>
            <a:ext cx="595266" cy="179543"/>
          </a:xfrm>
          <a:prstGeom prst="rect">
            <a:avLst/>
          </a:prstGeom>
        </p:spPr>
      </p:pic>
      <p:pic>
        <p:nvPicPr>
          <p:cNvPr id="33" name="TexTeXPicture" descr="&lt;?xml version=&quot;1.0&quot; encoding=&quot;utf-16&quot;?&gt;&#10;&lt;TeXTeX&gt;&#10;  &lt;preamble&gt;\documentclass{jarticle}&#10;\usepackage{amsmath}&#10;\pagestyle{empty}&lt;/preamble&gt;&#10;  &lt;body&gt;\begin{align*} &#10;n_{x+2}&#10;\end{align*}&lt;/body&gt;&#10;  &lt;fcolor&gt;FF000000&lt;/fcolor&gt;&#10;  &lt;bcolor&gt;FFFFFFFF&lt;/bcolor&gt;&#10;  &lt;transparent&gt;True&lt;/transparent&gt;&#10;  &lt;resolution&gt;1800&lt;/resolution&gt;&#10;  &lt;imageh&gt;169&lt;/imageh&gt;&#10;  &lt;imagew&gt;49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602642"/>
            <a:ext cx="598881" cy="203643"/>
          </a:xfrm>
          <a:prstGeom prst="rect">
            <a:avLst/>
          </a:prstGeom>
        </p:spPr>
      </p:pic>
      <p:sp>
        <p:nvSpPr>
          <p:cNvPr id="34" name="円/楕円 33"/>
          <p:cNvSpPr/>
          <p:nvPr/>
        </p:nvSpPr>
        <p:spPr>
          <a:xfrm>
            <a:off x="3554370"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36"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651" y="1705005"/>
            <a:ext cx="297633" cy="31330"/>
          </a:xfrm>
          <a:prstGeom prst="rect">
            <a:avLst/>
          </a:prstGeom>
        </p:spPr>
      </p:pic>
      <p:pic>
        <p:nvPicPr>
          <p:cNvPr id="37"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658757"/>
            <a:ext cx="297633" cy="31330"/>
          </a:xfrm>
          <a:prstGeom prst="rect">
            <a:avLst/>
          </a:prstGeom>
        </p:spPr>
      </p:pic>
      <p:sp>
        <p:nvSpPr>
          <p:cNvPr id="38" name="円/楕円 37"/>
          <p:cNvSpPr/>
          <p:nvPr/>
        </p:nvSpPr>
        <p:spPr>
          <a:xfrm>
            <a:off x="3258551" y="188481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4223392"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2548585" y="193437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899592"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5940152" y="20332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4973137" y="2044233"/>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5381246" y="198884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4522833"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1629297"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145549" y="18170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1926930" y="18263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666735" y="183900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53" name="TexTeXPicture" descr="&lt;?xml version=&quot;1.0&quot; encoding=&quot;utf-16&quot;?&gt;&#10;&lt;TeXTeX&gt;&#10;  &lt;preamble&gt;\documentclass{jarticle}&#10;\usepackage{amsmath}&#10;\pagestyle{empty}&lt;/preamble&gt;&#10;  &lt;body&gt;\begin{align*} &#10;x&#10;\end{align*}&lt;/body&gt;&#10;  &lt;fcolor&gt;FF000000&lt;/fcolor&gt;&#10;  &lt;bcolor&gt;FFFFFFFF&lt;/bcolor&gt;&#10;  &lt;transparent&gt;True&lt;/transparent&gt;&#10;  &lt;resolution&gt;1800&lt;/resolution&gt;&#10;  &lt;imageh&gt;112&lt;/imageh&gt;&#10;  &lt;imagew&gt;124&lt;/imagew&gt;&#10;  &lt;scale&gt;50&lt;/scale&gt;&#10;  &lt;cursor&gt;1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513" y="2569432"/>
            <a:ext cx="149419" cy="134959"/>
          </a:xfrm>
          <a:prstGeom prst="rect">
            <a:avLst/>
          </a:prstGeom>
        </p:spPr>
      </p:pic>
      <p:sp>
        <p:nvSpPr>
          <p:cNvPr id="54" name="右カーブ矢印 53"/>
          <p:cNvSpPr/>
          <p:nvPr/>
        </p:nvSpPr>
        <p:spPr>
          <a:xfrm rot="16200000">
            <a:off x="3830100" y="2181151"/>
            <a:ext cx="333566" cy="6690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5" name="右カーブ矢印 54"/>
          <p:cNvSpPr/>
          <p:nvPr/>
        </p:nvSpPr>
        <p:spPr>
          <a:xfrm rot="5400000" flipH="1">
            <a:off x="3156461" y="2180244"/>
            <a:ext cx="333566" cy="6708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pic>
        <p:nvPicPr>
          <p:cNvPr id="63" name="TexTeXPicture" descr="&lt;?xml version=&quot;1.0&quot; encoding=&quot;utf-16&quot;?&gt;&#10;&lt;TeXTeX&gt;&#10;  &lt;preamble&gt;\documentclass{jarticle}&#10;\usepackage{amsmath}&#10;\pagestyle{empty}&lt;/preamble&gt;&#10;  &lt;body&gt;\begin{align*} &#10;P(\bf{n})&#10;\end{align*}&lt;/body&gt;&#10;  &lt;fcolor&gt;FF000000&lt;/fcolor&gt;&#10;  &lt;bcolor&gt;FFFFFFFF&lt;/bcolor&gt;&#10;  &lt;transparent&gt;True&lt;/transparent&gt;&#10;  &lt;resolution&gt;1800&lt;/resolution&gt;&#10;  &lt;imageh&gt;249&lt;/imageh&gt;&#10;  &lt;imagew&gt;513&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1332" y="2160799"/>
            <a:ext cx="747036" cy="362596"/>
          </a:xfrm>
          <a:prstGeom prst="rect">
            <a:avLst/>
          </a:prstGeom>
        </p:spPr>
      </p:pic>
      <p:sp>
        <p:nvSpPr>
          <p:cNvPr id="7" name="テキスト ボックス 6"/>
          <p:cNvSpPr txBox="1"/>
          <p:nvPr/>
        </p:nvSpPr>
        <p:spPr>
          <a:xfrm>
            <a:off x="7301980" y="1556792"/>
            <a:ext cx="1590500" cy="461665"/>
          </a:xfrm>
          <a:prstGeom prst="rect">
            <a:avLst/>
          </a:prstGeom>
          <a:noFill/>
        </p:spPr>
        <p:txBody>
          <a:bodyPr wrap="none" rtlCol="0">
            <a:spAutoFit/>
          </a:bodyPr>
          <a:lstStyle/>
          <a:p>
            <a:r>
              <a:rPr kumimoji="1" lang="en-US" altLang="ja-JP" sz="2400" dirty="0" smtClean="0"/>
              <a:t>probability</a:t>
            </a:r>
            <a:endParaRPr kumimoji="1" lang="ja-JP" altLang="en-US" sz="2400" dirty="0"/>
          </a:p>
        </p:txBody>
      </p:sp>
      <p:sp>
        <p:nvSpPr>
          <p:cNvPr id="10" name="右矢印 9"/>
          <p:cNvSpPr/>
          <p:nvPr/>
        </p:nvSpPr>
        <p:spPr>
          <a:xfrm>
            <a:off x="6804248" y="1674421"/>
            <a:ext cx="432048" cy="60245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フリーフォーム 12"/>
          <p:cNvSpPr/>
          <p:nvPr/>
        </p:nvSpPr>
        <p:spPr>
          <a:xfrm>
            <a:off x="4847828" y="2362200"/>
            <a:ext cx="876300" cy="165191"/>
          </a:xfrm>
          <a:custGeom>
            <a:avLst/>
            <a:gdLst>
              <a:gd name="connsiteX0" fmla="*/ 0 w 876300"/>
              <a:gd name="connsiteY0" fmla="*/ 0 h 165191"/>
              <a:gd name="connsiteX1" fmla="*/ 431800 w 876300"/>
              <a:gd name="connsiteY1" fmla="*/ 165100 h 165191"/>
              <a:gd name="connsiteX2" fmla="*/ 876300 w 876300"/>
              <a:gd name="connsiteY2" fmla="*/ 25400 h 165191"/>
              <a:gd name="connsiteX3" fmla="*/ 876300 w 876300"/>
              <a:gd name="connsiteY3" fmla="*/ 25400 h 165191"/>
            </a:gdLst>
            <a:ahLst/>
            <a:cxnLst>
              <a:cxn ang="0">
                <a:pos x="connsiteX0" y="connsiteY0"/>
              </a:cxn>
              <a:cxn ang="0">
                <a:pos x="connsiteX1" y="connsiteY1"/>
              </a:cxn>
              <a:cxn ang="0">
                <a:pos x="connsiteX2" y="connsiteY2"/>
              </a:cxn>
              <a:cxn ang="0">
                <a:pos x="connsiteX3" y="connsiteY3"/>
              </a:cxn>
            </a:cxnLst>
            <a:rect l="l" t="t" r="r" b="b"/>
            <a:pathLst>
              <a:path w="876300" h="165191">
                <a:moveTo>
                  <a:pt x="0" y="0"/>
                </a:moveTo>
                <a:cubicBezTo>
                  <a:pt x="142875" y="80433"/>
                  <a:pt x="285750" y="160867"/>
                  <a:pt x="431800" y="165100"/>
                </a:cubicBezTo>
                <a:cubicBezTo>
                  <a:pt x="577850" y="169333"/>
                  <a:pt x="876300" y="25400"/>
                  <a:pt x="876300" y="25400"/>
                </a:cubicBezTo>
                <a:lnTo>
                  <a:pt x="876300" y="25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TexTeXPicture" descr="&lt;?xml version=&quot;1.0&quot; encoding=&quot;utf-16&quot;?&gt;&#10;&lt;TeXTeX&gt;&#10;  &lt;preamble&gt;\documentclass{jarticle}&#10;\usepackage{amsmath}&#10;\pagestyle{empty}&lt;/preamble&gt;&#10;  &lt;body&gt;\begin{align*} &#10;a&#10;\end{align*}&lt;/body&gt;&#10;  &lt;fcolor&gt;FF000000&lt;/fcolor&gt;&#10;  &lt;bcolor&gt;FFFFFFFF&lt;/bcolor&gt;&#10;  &lt;transparent&gt;True&lt;/transparent&gt;&#10;  &lt;resolution&gt;1800&lt;/resolution&gt;&#10;  &lt;imageh&gt;112&lt;/imageh&gt;&#10;  &lt;imagew&gt;114&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4516" y="2564904"/>
            <a:ext cx="167551" cy="164612"/>
          </a:xfrm>
          <a:prstGeom prst="rect">
            <a:avLst/>
          </a:prstGeom>
        </p:spPr>
      </p:pic>
      <p:pic>
        <p:nvPicPr>
          <p:cNvPr id="18"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7868" y="2780927"/>
            <a:ext cx="230076" cy="288033"/>
          </a:xfrm>
          <a:prstGeom prst="rect">
            <a:avLst/>
          </a:prstGeom>
        </p:spPr>
      </p:pic>
      <p:pic>
        <p:nvPicPr>
          <p:cNvPr id="50"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475" y="2780927"/>
            <a:ext cx="230076" cy="288033"/>
          </a:xfrm>
          <a:prstGeom prst="rect">
            <a:avLst/>
          </a:prstGeom>
        </p:spPr>
      </p:pic>
    </p:spTree>
    <p:extLst>
      <p:ext uri="{BB962C8B-B14F-4D97-AF65-F5344CB8AC3E}">
        <p14:creationId xmlns:p14="http://schemas.microsoft.com/office/powerpoint/2010/main" val="3107690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7236296" y="1442393"/>
            <a:ext cx="1800200" cy="1194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角丸四角形 2"/>
          <p:cNvSpPr/>
          <p:nvPr/>
        </p:nvSpPr>
        <p:spPr>
          <a:xfrm>
            <a:off x="395536" y="3284984"/>
            <a:ext cx="8136904" cy="20162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218095" cy="584775"/>
          </a:xfrm>
        </p:spPr>
        <p:txBody>
          <a:bodyPr/>
          <a:lstStyle/>
          <a:p>
            <a:r>
              <a:rPr kumimoji="1" lang="en-US" altLang="ja-JP" dirty="0" smtClean="0"/>
              <a:t> Diffusion Master Equation  </a:t>
            </a:r>
            <a:endParaRPr kumimoji="1" lang="ja-JP" altLang="en-US" dirty="0"/>
          </a:p>
        </p:txBody>
      </p:sp>
      <p:cxnSp>
        <p:nvCxnSpPr>
          <p:cNvPr id="4" name="直線矢印コネクタ 3"/>
          <p:cNvCxnSpPr/>
          <p:nvPr/>
        </p:nvCxnSpPr>
        <p:spPr>
          <a:xfrm>
            <a:off x="251520" y="2348880"/>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539552" y="1817064"/>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403648"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267744"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131840"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3995936" y="1839009"/>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4860032"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5724128" y="1817064"/>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251520" y="980728"/>
            <a:ext cx="5990743" cy="461665"/>
          </a:xfrm>
          <a:prstGeom prst="rect">
            <a:avLst/>
          </a:prstGeom>
          <a:noFill/>
        </p:spPr>
        <p:txBody>
          <a:bodyPr wrap="none" rtlCol="0">
            <a:spAutoFit/>
          </a:bodyPr>
          <a:lstStyle/>
          <a:p>
            <a:r>
              <a:rPr kumimoji="1" lang="en-US" altLang="ja-JP" sz="2400" dirty="0" smtClean="0"/>
              <a:t>Divide spatial coordinate into discrete cells</a:t>
            </a:r>
            <a:endParaRPr kumimoji="1" lang="ja-JP" altLang="en-US" sz="2400" dirty="0"/>
          </a:p>
        </p:txBody>
      </p:sp>
      <p:pic>
        <p:nvPicPr>
          <p:cNvPr id="27"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69&lt;/imageh&gt;&#10;  &lt;imagew&gt;491&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0269" y="1564114"/>
            <a:ext cx="591651" cy="203643"/>
          </a:xfrm>
          <a:prstGeom prst="rect">
            <a:avLst/>
          </a:prstGeom>
        </p:spPr>
      </p:pic>
      <p:pic>
        <p:nvPicPr>
          <p:cNvPr id="29" name="TexTeXPicture" descr="&lt;?xml version=&quot;1.0&quot; encoding=&quot;utf-16&quot;?&gt;&#10;&lt;TeXTeX&gt;&#10;  &lt;preamble&gt;\documentclass{jarticle}&#10;\usepackage{amsmath}&#10;\pagestyle{empty}&lt;/preamble&gt;&#10;  &lt;body&gt;\begin{align*} &#10;n_x&#10;\end{align*}&lt;/body&gt;&#10;  &lt;fcolor&gt;FF000000&lt;/fcolor&gt;&#10;  &lt;bcolor&gt;FFFFFFFF&lt;/bcolor&gt;&#10;  &lt;transparent&gt;True&lt;/transparent&gt;&#10;  &lt;resolution&gt;1800&lt;/resolution&gt;&#10;  &lt;imageh&gt;149&lt;/imageh&gt;&#10;  &lt;imagew&gt;245&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585" y="1556792"/>
            <a:ext cx="295223" cy="179543"/>
          </a:xfrm>
          <a:prstGeom prst="rect">
            <a:avLst/>
          </a:prstGeom>
        </p:spPr>
      </p:pic>
      <p:pic>
        <p:nvPicPr>
          <p:cNvPr id="31"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49&lt;/imageh&gt;&#10;  &lt;imagew&gt;4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1556792"/>
            <a:ext cx="595266" cy="179543"/>
          </a:xfrm>
          <a:prstGeom prst="rect">
            <a:avLst/>
          </a:prstGeom>
        </p:spPr>
      </p:pic>
      <p:pic>
        <p:nvPicPr>
          <p:cNvPr id="33" name="TexTeXPicture" descr="&lt;?xml version=&quot;1.0&quot; encoding=&quot;utf-16&quot;?&gt;&#10;&lt;TeXTeX&gt;&#10;  &lt;preamble&gt;\documentclass{jarticle}&#10;\usepackage{amsmath}&#10;\pagestyle{empty}&lt;/preamble&gt;&#10;  &lt;body&gt;\begin{align*} &#10;n_{x+2}&#10;\end{align*}&lt;/body&gt;&#10;  &lt;fcolor&gt;FF000000&lt;/fcolor&gt;&#10;  &lt;bcolor&gt;FFFFFFFF&lt;/bcolor&gt;&#10;  &lt;transparent&gt;True&lt;/transparent&gt;&#10;  &lt;resolution&gt;1800&lt;/resolution&gt;&#10;  &lt;imageh&gt;169&lt;/imageh&gt;&#10;  &lt;imagew&gt;49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602642"/>
            <a:ext cx="598881" cy="203643"/>
          </a:xfrm>
          <a:prstGeom prst="rect">
            <a:avLst/>
          </a:prstGeom>
        </p:spPr>
      </p:pic>
      <p:sp>
        <p:nvSpPr>
          <p:cNvPr id="34" name="円/楕円 33"/>
          <p:cNvSpPr/>
          <p:nvPr/>
        </p:nvSpPr>
        <p:spPr>
          <a:xfrm>
            <a:off x="3554370"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36"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651" y="1705005"/>
            <a:ext cx="297633" cy="31330"/>
          </a:xfrm>
          <a:prstGeom prst="rect">
            <a:avLst/>
          </a:prstGeom>
        </p:spPr>
      </p:pic>
      <p:pic>
        <p:nvPicPr>
          <p:cNvPr id="37"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658757"/>
            <a:ext cx="297633" cy="31330"/>
          </a:xfrm>
          <a:prstGeom prst="rect">
            <a:avLst/>
          </a:prstGeom>
        </p:spPr>
      </p:pic>
      <p:sp>
        <p:nvSpPr>
          <p:cNvPr id="38" name="円/楕円 37"/>
          <p:cNvSpPr/>
          <p:nvPr/>
        </p:nvSpPr>
        <p:spPr>
          <a:xfrm>
            <a:off x="3258551" y="188481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4223392"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2548585" y="193437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899592"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5940152" y="20332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4973137" y="2044233"/>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5381246" y="198884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4522833"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1629297"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145549" y="18170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1926930" y="18263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666735" y="183900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53" name="TexTeXPicture" descr="&lt;?xml version=&quot;1.0&quot; encoding=&quot;utf-16&quot;?&gt;&#10;&lt;TeXTeX&gt;&#10;  &lt;preamble&gt;\documentclass{jarticle}&#10;\usepackage{amsmath}&#10;\pagestyle{empty}&lt;/preamble&gt;&#10;  &lt;body&gt;\begin{align*} &#10;x&#10;\end{align*}&lt;/body&gt;&#10;  &lt;fcolor&gt;FF000000&lt;/fcolor&gt;&#10;  &lt;bcolor&gt;FFFFFFFF&lt;/bcolor&gt;&#10;  &lt;transparent&gt;True&lt;/transparent&gt;&#10;  &lt;resolution&gt;1800&lt;/resolution&gt;&#10;  &lt;imageh&gt;112&lt;/imageh&gt;&#10;  &lt;imagew&gt;124&lt;/imagew&gt;&#10;  &lt;scale&gt;50&lt;/scale&gt;&#10;  &lt;cursor&gt;1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513" y="2569432"/>
            <a:ext cx="149419" cy="134959"/>
          </a:xfrm>
          <a:prstGeom prst="rect">
            <a:avLst/>
          </a:prstGeom>
        </p:spPr>
      </p:pic>
      <p:sp>
        <p:nvSpPr>
          <p:cNvPr id="54" name="右カーブ矢印 53"/>
          <p:cNvSpPr/>
          <p:nvPr/>
        </p:nvSpPr>
        <p:spPr>
          <a:xfrm rot="16200000">
            <a:off x="3830100" y="2181151"/>
            <a:ext cx="333566" cy="6690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5" name="右カーブ矢印 54"/>
          <p:cNvSpPr/>
          <p:nvPr/>
        </p:nvSpPr>
        <p:spPr>
          <a:xfrm rot="5400000" flipH="1">
            <a:off x="3156461" y="2180244"/>
            <a:ext cx="333566" cy="6708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8" name="テキスト ボックス 57"/>
          <p:cNvSpPr txBox="1"/>
          <p:nvPr/>
        </p:nvSpPr>
        <p:spPr>
          <a:xfrm>
            <a:off x="683568" y="3356992"/>
            <a:ext cx="3623108" cy="461665"/>
          </a:xfrm>
          <a:prstGeom prst="rect">
            <a:avLst/>
          </a:prstGeom>
          <a:noFill/>
        </p:spPr>
        <p:txBody>
          <a:bodyPr wrap="none" rtlCol="0">
            <a:spAutoFit/>
          </a:bodyPr>
          <a:lstStyle/>
          <a:p>
            <a:r>
              <a:rPr lang="en-US" altLang="ja-JP" sz="2400" dirty="0" smtClean="0"/>
              <a:t>Master Equation for </a:t>
            </a:r>
            <a:r>
              <a:rPr lang="en-US" altLang="ja-JP" sz="2400" i="1" dirty="0" smtClean="0"/>
              <a:t>P</a:t>
            </a:r>
            <a:r>
              <a:rPr lang="en-US" altLang="ja-JP" sz="2400" dirty="0" smtClean="0"/>
              <a:t>(</a:t>
            </a:r>
            <a:r>
              <a:rPr lang="en-US" altLang="ja-JP" sz="2400" i="1" dirty="0" smtClean="0"/>
              <a:t>n</a:t>
            </a:r>
            <a:r>
              <a:rPr lang="en-US" altLang="ja-JP" sz="2400" dirty="0" smtClean="0"/>
              <a:t>)</a:t>
            </a:r>
            <a:endParaRPr kumimoji="1" lang="ja-JP" altLang="en-US" sz="2400" dirty="0"/>
          </a:p>
        </p:txBody>
      </p:sp>
      <p:pic>
        <p:nvPicPr>
          <p:cNvPr id="63" name="TexTeXPicture" descr="&lt;?xml version=&quot;1.0&quot; encoding=&quot;utf-16&quot;?&gt;&#10;&lt;TeXTeX&gt;&#10;  &lt;preamble&gt;\documentclass{jarticle}&#10;\usepackage{amsmath}&#10;\pagestyle{empty}&lt;/preamble&gt;&#10;  &lt;body&gt;\begin{align*} &#10;P(\bf{n})&#10;\end{align*}&lt;/body&gt;&#10;  &lt;fcolor&gt;FF000000&lt;/fcolor&gt;&#10;  &lt;bcolor&gt;FFFFFFFF&lt;/bcolor&gt;&#10;  &lt;transparent&gt;True&lt;/transparent&gt;&#10;  &lt;resolution&gt;1800&lt;/resolution&gt;&#10;  &lt;imageh&gt;249&lt;/imageh&gt;&#10;  &lt;imagew&gt;513&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1332" y="2160799"/>
            <a:ext cx="747036" cy="362596"/>
          </a:xfrm>
          <a:prstGeom prst="rect">
            <a:avLst/>
          </a:prstGeom>
        </p:spPr>
      </p:pic>
      <p:sp>
        <p:nvSpPr>
          <p:cNvPr id="7" name="テキスト ボックス 6"/>
          <p:cNvSpPr txBox="1"/>
          <p:nvPr/>
        </p:nvSpPr>
        <p:spPr>
          <a:xfrm>
            <a:off x="7301980" y="1556792"/>
            <a:ext cx="1590500" cy="461665"/>
          </a:xfrm>
          <a:prstGeom prst="rect">
            <a:avLst/>
          </a:prstGeom>
          <a:noFill/>
        </p:spPr>
        <p:txBody>
          <a:bodyPr wrap="none" rtlCol="0">
            <a:spAutoFit/>
          </a:bodyPr>
          <a:lstStyle/>
          <a:p>
            <a:r>
              <a:rPr kumimoji="1" lang="en-US" altLang="ja-JP" sz="2400" dirty="0" smtClean="0"/>
              <a:t>probability</a:t>
            </a:r>
            <a:endParaRPr kumimoji="1" lang="ja-JP" altLang="en-US" sz="2400" dirty="0"/>
          </a:p>
        </p:txBody>
      </p:sp>
      <p:sp>
        <p:nvSpPr>
          <p:cNvPr id="10" name="右矢印 9"/>
          <p:cNvSpPr/>
          <p:nvPr/>
        </p:nvSpPr>
        <p:spPr>
          <a:xfrm>
            <a:off x="6804248" y="1674421"/>
            <a:ext cx="432048" cy="60245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1288288" y="5519553"/>
            <a:ext cx="6202339" cy="461665"/>
          </a:xfrm>
          <a:prstGeom prst="rect">
            <a:avLst/>
          </a:prstGeom>
          <a:noFill/>
        </p:spPr>
        <p:txBody>
          <a:bodyPr wrap="none" rtlCol="0">
            <a:spAutoFit/>
          </a:bodyPr>
          <a:lstStyle/>
          <a:p>
            <a:pPr algn="ctr"/>
            <a:r>
              <a:rPr kumimoji="1" lang="en-US" altLang="ja-JP" sz="2400" dirty="0" smtClean="0"/>
              <a:t>Solve the DME </a:t>
            </a:r>
            <a:r>
              <a:rPr lang="en-US" altLang="ja-JP" sz="2400" b="1" dirty="0" smtClean="0"/>
              <a:t>exactly</a:t>
            </a:r>
            <a:r>
              <a:rPr kumimoji="1" lang="en-US" altLang="ja-JP" sz="2400" dirty="0" smtClean="0"/>
              <a:t>, </a:t>
            </a:r>
            <a:r>
              <a:rPr lang="en-US" altLang="ja-JP" sz="2400" dirty="0" smtClean="0"/>
              <a:t>and take </a:t>
            </a:r>
            <a:r>
              <a:rPr lang="en-US" altLang="ja-JP" sz="2400" i="1" dirty="0" smtClean="0"/>
              <a:t>a</a:t>
            </a:r>
            <a:r>
              <a:rPr lang="en-US" altLang="ja-JP" sz="2400" dirty="0" smtClean="0">
                <a:sym typeface="Wingdings" pitchFamily="2" charset="2"/>
              </a:rPr>
              <a:t>0 limit</a:t>
            </a:r>
            <a:endParaRPr kumimoji="1" lang="ja-JP" altLang="en-US" sz="2400" dirty="0"/>
          </a:p>
        </p:txBody>
      </p:sp>
      <p:sp>
        <p:nvSpPr>
          <p:cNvPr id="13" name="フリーフォーム 12"/>
          <p:cNvSpPr/>
          <p:nvPr/>
        </p:nvSpPr>
        <p:spPr>
          <a:xfrm>
            <a:off x="4847828" y="2362200"/>
            <a:ext cx="876300" cy="165191"/>
          </a:xfrm>
          <a:custGeom>
            <a:avLst/>
            <a:gdLst>
              <a:gd name="connsiteX0" fmla="*/ 0 w 876300"/>
              <a:gd name="connsiteY0" fmla="*/ 0 h 165191"/>
              <a:gd name="connsiteX1" fmla="*/ 431800 w 876300"/>
              <a:gd name="connsiteY1" fmla="*/ 165100 h 165191"/>
              <a:gd name="connsiteX2" fmla="*/ 876300 w 876300"/>
              <a:gd name="connsiteY2" fmla="*/ 25400 h 165191"/>
              <a:gd name="connsiteX3" fmla="*/ 876300 w 876300"/>
              <a:gd name="connsiteY3" fmla="*/ 25400 h 165191"/>
            </a:gdLst>
            <a:ahLst/>
            <a:cxnLst>
              <a:cxn ang="0">
                <a:pos x="connsiteX0" y="connsiteY0"/>
              </a:cxn>
              <a:cxn ang="0">
                <a:pos x="connsiteX1" y="connsiteY1"/>
              </a:cxn>
              <a:cxn ang="0">
                <a:pos x="connsiteX2" y="connsiteY2"/>
              </a:cxn>
              <a:cxn ang="0">
                <a:pos x="connsiteX3" y="connsiteY3"/>
              </a:cxn>
            </a:cxnLst>
            <a:rect l="l" t="t" r="r" b="b"/>
            <a:pathLst>
              <a:path w="876300" h="165191">
                <a:moveTo>
                  <a:pt x="0" y="0"/>
                </a:moveTo>
                <a:cubicBezTo>
                  <a:pt x="142875" y="80433"/>
                  <a:pt x="285750" y="160867"/>
                  <a:pt x="431800" y="165100"/>
                </a:cubicBezTo>
                <a:cubicBezTo>
                  <a:pt x="577850" y="169333"/>
                  <a:pt x="876300" y="25400"/>
                  <a:pt x="876300" y="25400"/>
                </a:cubicBezTo>
                <a:lnTo>
                  <a:pt x="876300" y="25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TexTeXPicture" descr="&lt;?xml version=&quot;1.0&quot; encoding=&quot;utf-16&quot;?&gt;&#10;&lt;TeXTeX&gt;&#10;  &lt;preamble&gt;\documentclass{jarticle}&#10;\usepackage{amsmath}&#10;\pagestyle{empty}&lt;/preamble&gt;&#10;  &lt;body&gt;\begin{align*} &#10;a&#10;\end{align*}&lt;/body&gt;&#10;  &lt;fcolor&gt;FF000000&lt;/fcolor&gt;&#10;  &lt;bcolor&gt;FFFFFFFF&lt;/bcolor&gt;&#10;  &lt;transparent&gt;True&lt;/transparent&gt;&#10;  &lt;resolution&gt;1800&lt;/resolution&gt;&#10;  &lt;imageh&gt;112&lt;/imageh&gt;&#10;  &lt;imagew&gt;114&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4516" y="2564904"/>
            <a:ext cx="167551" cy="164612"/>
          </a:xfrm>
          <a:prstGeom prst="rect">
            <a:avLst/>
          </a:prstGeom>
        </p:spPr>
      </p:pic>
      <p:pic>
        <p:nvPicPr>
          <p:cNvPr id="18"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7868" y="2780927"/>
            <a:ext cx="230076" cy="288033"/>
          </a:xfrm>
          <a:prstGeom prst="rect">
            <a:avLst/>
          </a:prstGeom>
        </p:spPr>
      </p:pic>
      <p:pic>
        <p:nvPicPr>
          <p:cNvPr id="50"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475" y="2780927"/>
            <a:ext cx="230076" cy="288033"/>
          </a:xfrm>
          <a:prstGeom prst="rect">
            <a:avLst/>
          </a:prstGeom>
        </p:spPr>
      </p:pic>
      <p:sp>
        <p:nvSpPr>
          <p:cNvPr id="19" name="テキスト ボックス 18"/>
          <p:cNvSpPr txBox="1"/>
          <p:nvPr/>
        </p:nvSpPr>
        <p:spPr>
          <a:xfrm>
            <a:off x="1331640" y="6125234"/>
            <a:ext cx="6319551" cy="400110"/>
          </a:xfrm>
          <a:prstGeom prst="rect">
            <a:avLst/>
          </a:prstGeom>
          <a:noFill/>
        </p:spPr>
        <p:txBody>
          <a:bodyPr wrap="none" rtlCol="0">
            <a:spAutoFit/>
          </a:bodyPr>
          <a:lstStyle/>
          <a:p>
            <a:r>
              <a:rPr kumimoji="1" lang="en-US" altLang="ja-JP" sz="2000" dirty="0" smtClean="0"/>
              <a:t>No approx., ex. van </a:t>
            </a:r>
            <a:r>
              <a:rPr kumimoji="1" lang="en-US" altLang="ja-JP" sz="2000" dirty="0" err="1" smtClean="0"/>
              <a:t>Kampen’s</a:t>
            </a:r>
            <a:r>
              <a:rPr kumimoji="1" lang="en-US" altLang="ja-JP" sz="2000" dirty="0" smtClean="0"/>
              <a:t> system size expansion</a:t>
            </a:r>
            <a:endParaRPr kumimoji="1" lang="ja-JP" altLang="en-US" sz="2000" dirty="0"/>
          </a:p>
        </p:txBody>
      </p:sp>
      <p:pic>
        <p:nvPicPr>
          <p:cNvPr id="23" name="TexTeXPicture" descr="&lt;?xml version=&quot;1.0&quot; encoding=&quot;utf-16&quot;?&gt;&#10;&lt;TeXTeX&gt;&#10;  &lt;preamble&gt;\documentclass{jarticle}&#10;\usepackage{amsmath}&#10;\pagestyle{empty}&lt;/preamble&gt;&#10;  &lt;body&gt;\begin{align*} &#10;\frac{\partial}{\partial t}&#10;P({\bf n})&#10;= \gamma \sum_x  &amp;amp; &#10;[ (n_x+1) &#10;\left\{ P({\bf n}+{\bf e}_x- {\bf e}_{x+1})&#10;+P({\bf n}+ {\bf e}_x - {\bf e}_{x-1})&#10;\right\} &#10;\\&#10;&amp;amp;-2 n_x P({\bf n})  ]&#10;\end{align*}&lt;/body&gt;&#10;  &lt;fcolor&gt;FF000000&lt;/fcolor&gt;&#10;  &lt;bcolor&gt;FFFFFFFF&lt;/bcolor&gt;&#10;  &lt;transparent&gt;True&lt;/transparent&gt;&#10;  &lt;resolution&gt;1800&lt;/resolution&gt;&#10;  &lt;imageh&gt;1081&lt;/imageh&gt;&#10;  &lt;imagew&gt;7080&lt;/imagew&gt;&#10;  &lt;scale&gt;50&lt;/scale&gt;&#10;  &lt;cursor&gt;162&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210" y="4013134"/>
            <a:ext cx="7492998" cy="1144058"/>
          </a:xfrm>
          <a:prstGeom prst="rect">
            <a:avLst/>
          </a:prstGeom>
        </p:spPr>
      </p:pic>
    </p:spTree>
    <p:extLst>
      <p:ext uri="{BB962C8B-B14F-4D97-AF65-F5344CB8AC3E}">
        <p14:creationId xmlns:p14="http://schemas.microsoft.com/office/powerpoint/2010/main" val="2896356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251520" y="908720"/>
            <a:ext cx="4824536" cy="8240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3602268" cy="584775"/>
          </a:xfrm>
        </p:spPr>
        <p:txBody>
          <a:bodyPr/>
          <a:lstStyle/>
          <a:p>
            <a:r>
              <a:rPr lang="en-US" altLang="ja-JP" dirty="0"/>
              <a:t> </a:t>
            </a:r>
            <a:r>
              <a:rPr lang="en-US" altLang="ja-JP" dirty="0" smtClean="0"/>
              <a:t>Solution of DME  </a:t>
            </a:r>
            <a:endParaRPr kumimoji="1" lang="ja-JP" altLang="en-US" dirty="0"/>
          </a:p>
        </p:txBody>
      </p:sp>
      <p:sp>
        <p:nvSpPr>
          <p:cNvPr id="6" name="テキスト ボックス 5"/>
          <p:cNvSpPr txBox="1"/>
          <p:nvPr/>
        </p:nvSpPr>
        <p:spPr>
          <a:xfrm>
            <a:off x="2635441" y="2132856"/>
            <a:ext cx="5847306" cy="830997"/>
          </a:xfrm>
          <a:prstGeom prst="rect">
            <a:avLst/>
          </a:prstGeom>
          <a:noFill/>
        </p:spPr>
        <p:txBody>
          <a:bodyPr wrap="none" rtlCol="0">
            <a:spAutoFit/>
          </a:bodyPr>
          <a:lstStyle/>
          <a:p>
            <a:r>
              <a:rPr kumimoji="1" lang="en-US" altLang="ja-JP" sz="2400" dirty="0" smtClean="0"/>
              <a:t>Deterministic part </a:t>
            </a:r>
            <a:r>
              <a:rPr lang="en-US" altLang="ja-JP" sz="2400" dirty="0" smtClean="0">
                <a:sym typeface="Wingdings" pitchFamily="2" charset="2"/>
              </a:rPr>
              <a:t></a:t>
            </a:r>
            <a:r>
              <a:rPr kumimoji="1" lang="en-US" altLang="ja-JP" sz="2400" dirty="0" smtClean="0"/>
              <a:t> diffusion equation</a:t>
            </a:r>
          </a:p>
          <a:p>
            <a:r>
              <a:rPr lang="en-US" altLang="ja-JP" sz="2400" dirty="0" smtClean="0"/>
              <a:t>at long wave length (1/a&lt;&lt;k)</a:t>
            </a:r>
            <a:endParaRPr kumimoji="1" lang="en-US" altLang="ja-JP" sz="2400" dirty="0" smtClean="0"/>
          </a:p>
        </p:txBody>
      </p:sp>
      <p:pic>
        <p:nvPicPr>
          <p:cNvPr id="10" name="TexTeXPicture" descr="&lt;?xml version=&quot;1.0&quot; encoding=&quot;utf-16&quot;?&gt;&#10;&lt;TeXTeX&gt;&#10;  &lt;preamble&gt;\documentclass{jarticle}&#10;\usepackage{amsmath}&#10;\pagestyle{empty}&lt;/preamble&gt;&#10;  &lt;body&gt;\begin{align*} &#10;\partial_t \langle n_x(t) \rangle&#10;= \gamma a^2 \partial_x^2 \langle n_x(t) \rangle &#10;\end{align*}&lt;/body&gt;&#10;  &lt;fcolor&gt;FF000000&lt;/fcolor&gt;&#10;  &lt;bcolor&gt;FFFFFFFF&lt;/bcolor&gt;&#10;  &lt;transparent&gt;True&lt;/transparent&gt;&#10;  &lt;resolution&gt;1800&lt;/resolution&gt;&#10;  &lt;imageh&gt;282&lt;/imageh&gt;&#10;  &lt;imagew&gt;2663&lt;/imagew&gt;&#10;  &lt;scale&gt;50&lt;/scale&gt;&#10;  &lt;cursor&gt;6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087" y="2987071"/>
            <a:ext cx="3493257" cy="369921"/>
          </a:xfrm>
          <a:prstGeom prst="rect">
            <a:avLst/>
          </a:prstGeom>
        </p:spPr>
      </p:pic>
      <p:sp>
        <p:nvSpPr>
          <p:cNvPr id="12" name="テキスト ボックス 11"/>
          <p:cNvSpPr txBox="1"/>
          <p:nvPr/>
        </p:nvSpPr>
        <p:spPr>
          <a:xfrm>
            <a:off x="2635441" y="3462099"/>
            <a:ext cx="5450531" cy="461665"/>
          </a:xfrm>
          <a:prstGeom prst="rect">
            <a:avLst/>
          </a:prstGeom>
          <a:noFill/>
        </p:spPr>
        <p:txBody>
          <a:bodyPr wrap="none" rtlCol="0">
            <a:spAutoFit/>
          </a:bodyPr>
          <a:lstStyle/>
          <a:p>
            <a:r>
              <a:rPr lang="en-US" altLang="ja-JP" sz="2400" dirty="0" smtClean="0"/>
              <a:t>Appropriate continuum limit with </a:t>
            </a:r>
            <a:r>
              <a:rPr lang="en-US" altLang="ja-JP" sz="2400" dirty="0" smtClean="0">
                <a:latin typeface="Symbol" pitchFamily="18" charset="2"/>
              </a:rPr>
              <a:t>g</a:t>
            </a:r>
            <a:r>
              <a:rPr lang="en-US" altLang="ja-JP" sz="2400" i="1" dirty="0" smtClean="0"/>
              <a:t>a</a:t>
            </a:r>
            <a:r>
              <a:rPr lang="en-US" altLang="ja-JP" sz="2400" baseline="30000" dirty="0" smtClean="0"/>
              <a:t>2</a:t>
            </a:r>
            <a:r>
              <a:rPr lang="en-US" altLang="ja-JP" sz="2400" dirty="0" smtClean="0"/>
              <a:t>=</a:t>
            </a:r>
            <a:r>
              <a:rPr lang="en-US" altLang="ja-JP" sz="2400" i="1" dirty="0" smtClean="0"/>
              <a:t>D</a:t>
            </a:r>
            <a:endParaRPr kumimoji="1" lang="ja-JP" altLang="en-US" sz="2400" i="1" dirty="0"/>
          </a:p>
        </p:txBody>
      </p:sp>
      <p:sp>
        <p:nvSpPr>
          <p:cNvPr id="13" name="右矢印 12"/>
          <p:cNvSpPr/>
          <p:nvPr/>
        </p:nvSpPr>
        <p:spPr>
          <a:xfrm>
            <a:off x="2195736" y="2152476"/>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右矢印 13"/>
          <p:cNvSpPr/>
          <p:nvPr/>
        </p:nvSpPr>
        <p:spPr>
          <a:xfrm>
            <a:off x="2195736" y="3471391"/>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20715" y="1732746"/>
            <a:ext cx="771365" cy="400110"/>
          </a:xfrm>
          <a:prstGeom prst="rect">
            <a:avLst/>
          </a:prstGeom>
          <a:noFill/>
        </p:spPr>
        <p:txBody>
          <a:bodyPr wrap="none" rtlCol="0">
            <a:spAutoFit/>
          </a:bodyPr>
          <a:lstStyle/>
          <a:p>
            <a:r>
              <a:rPr kumimoji="1" lang="en-US" altLang="ja-JP" sz="2000" dirty="0" smtClean="0"/>
              <a:t>initial</a:t>
            </a:r>
            <a:endParaRPr kumimoji="1" lang="ja-JP" altLang="en-US" sz="2000" dirty="0"/>
          </a:p>
        </p:txBody>
      </p:sp>
      <p:sp>
        <p:nvSpPr>
          <p:cNvPr id="18" name="曲折矢印 17"/>
          <p:cNvSpPr/>
          <p:nvPr/>
        </p:nvSpPr>
        <p:spPr>
          <a:xfrm rot="16200000">
            <a:off x="4137383" y="1643741"/>
            <a:ext cx="296383" cy="393814"/>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pic>
        <p:nvPicPr>
          <p:cNvPr id="19" name="TexTeXPicture" descr="&lt;?xml version=&quot;1.0&quot; encoding=&quot;utf-16&quot;?&gt;&#10;&lt;TeXTeX&gt;&#10;  &lt;preamble&gt;\documentclass{jarticle}&#10;\usepackage{amsmath}&#10;\pagestyle{empty}&lt;/preamble&gt;&#10;  &lt;body&gt;\begin{align*} &#10;\langle \tilde{n}_k \rangle(t)&#10;= e^{-\omega_k t} \langle \tilde{n}_k \rangle_0&#10;\end{align*}&lt;/body&gt;&#10;  &lt;fcolor&gt;FF000000&lt;/fcolor&gt;&#10;  &lt;bcolor&gt;FFFFFFFF&lt;/bcolor&gt;&#10;  &lt;transparent&gt;True&lt;/transparent&gt;&#10;  &lt;resolution&gt;1800&lt;/resolution&gt;&#10;  &lt;imageh&gt;274&lt;/imageh&gt;&#10;  &lt;imagew&gt;2203&lt;/imagew&gt;&#10;  &lt;scale&gt;50&lt;/scale&gt;&#10;  &lt;cursor&gt;9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556" y="1135506"/>
            <a:ext cx="3225665" cy="401196"/>
          </a:xfrm>
          <a:prstGeom prst="rect">
            <a:avLst/>
          </a:prstGeom>
        </p:spPr>
      </p:pic>
      <p:sp>
        <p:nvSpPr>
          <p:cNvPr id="20" name="テキスト ボックス 19"/>
          <p:cNvSpPr txBox="1"/>
          <p:nvPr/>
        </p:nvSpPr>
        <p:spPr>
          <a:xfrm>
            <a:off x="416259" y="1079158"/>
            <a:ext cx="76335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ja-JP" sz="2800" dirty="0" smtClean="0"/>
              <a:t>1st </a:t>
            </a:r>
            <a:endParaRPr kumimoji="1" lang="ja-JP" altLang="en-US" sz="2800" dirty="0"/>
          </a:p>
        </p:txBody>
      </p:sp>
      <p:sp>
        <p:nvSpPr>
          <p:cNvPr id="21" name="左中かっこ 20"/>
          <p:cNvSpPr/>
          <p:nvPr/>
        </p:nvSpPr>
        <p:spPr>
          <a:xfrm>
            <a:off x="1619672" y="2060848"/>
            <a:ext cx="360040" cy="187220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3" name="TexTeXPicture" descr="&lt;?xml version=&quot;1.0&quot; encoding=&quot;utf-16&quot;?&gt;&#10;&lt;TeXTeX&gt;&#10;  &lt;preamble&gt;\documentclass{jarticle}&#10;\usepackage{amsmath}&#10;\pagestyle{empty}&lt;/preamble&gt;&#10;  &lt;body&gt;\begin{align*} &#10;\omega_k \simeq \gamma a^2 k^2&#10;\end{align*}&lt;/body&gt;&#10;  &lt;fcolor&gt;FF000000&lt;/fcolor&gt;&#10;  &lt;bcolor&gt;FFFFFFFF&lt;/bcolor&gt;&#10;  &lt;transparent&gt;True&lt;/transparent&gt;&#10;  &lt;resolution&gt;1800&lt;/resolution&gt;&#10;  &lt;imageh&gt;273&lt;/imageh&gt;&#10;  &lt;imagew&gt;1219&lt;/imagew&gt;&#10;  &lt;scale&gt;50&lt;/scale&gt;&#10;  &lt;cursor&gt;3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312" y="1191973"/>
            <a:ext cx="1628992" cy="364819"/>
          </a:xfrm>
          <a:prstGeom prst="rect">
            <a:avLst/>
          </a:prstGeom>
        </p:spPr>
      </p:pic>
    </p:spTree>
    <p:extLst>
      <p:ext uri="{BB962C8B-B14F-4D97-AF65-F5344CB8AC3E}">
        <p14:creationId xmlns:p14="http://schemas.microsoft.com/office/powerpoint/2010/main" val="293885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251520" y="908720"/>
            <a:ext cx="4824536" cy="8240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角丸四角形 3"/>
          <p:cNvSpPr/>
          <p:nvPr/>
        </p:nvSpPr>
        <p:spPr>
          <a:xfrm>
            <a:off x="265717" y="4293096"/>
            <a:ext cx="8482747" cy="1440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3602268" cy="584775"/>
          </a:xfrm>
        </p:spPr>
        <p:txBody>
          <a:bodyPr/>
          <a:lstStyle/>
          <a:p>
            <a:r>
              <a:rPr lang="en-US" altLang="ja-JP" dirty="0"/>
              <a:t> </a:t>
            </a:r>
            <a:r>
              <a:rPr lang="en-US" altLang="ja-JP" dirty="0" smtClean="0"/>
              <a:t>Solution of DME  </a:t>
            </a:r>
            <a:endParaRPr kumimoji="1" lang="ja-JP" altLang="en-US" dirty="0"/>
          </a:p>
        </p:txBody>
      </p:sp>
      <p:sp>
        <p:nvSpPr>
          <p:cNvPr id="6" name="テキスト ボックス 5"/>
          <p:cNvSpPr txBox="1"/>
          <p:nvPr/>
        </p:nvSpPr>
        <p:spPr>
          <a:xfrm>
            <a:off x="2635441" y="2132856"/>
            <a:ext cx="5847306" cy="830997"/>
          </a:xfrm>
          <a:prstGeom prst="rect">
            <a:avLst/>
          </a:prstGeom>
          <a:noFill/>
        </p:spPr>
        <p:txBody>
          <a:bodyPr wrap="none" rtlCol="0">
            <a:spAutoFit/>
          </a:bodyPr>
          <a:lstStyle/>
          <a:p>
            <a:r>
              <a:rPr kumimoji="1" lang="en-US" altLang="ja-JP" sz="2400" dirty="0" smtClean="0"/>
              <a:t>Deterministic part </a:t>
            </a:r>
            <a:r>
              <a:rPr lang="en-US" altLang="ja-JP" sz="2400" dirty="0" smtClean="0">
                <a:sym typeface="Wingdings" pitchFamily="2" charset="2"/>
              </a:rPr>
              <a:t></a:t>
            </a:r>
            <a:r>
              <a:rPr kumimoji="1" lang="en-US" altLang="ja-JP" sz="2400" dirty="0" smtClean="0"/>
              <a:t> diffusion equation</a:t>
            </a:r>
          </a:p>
          <a:p>
            <a:r>
              <a:rPr lang="en-US" altLang="ja-JP" sz="2400" dirty="0" smtClean="0"/>
              <a:t>at long wave length (1/a&lt;&lt;k)</a:t>
            </a:r>
            <a:endParaRPr kumimoji="1" lang="en-US" altLang="ja-JP" sz="2400" dirty="0" smtClean="0"/>
          </a:p>
        </p:txBody>
      </p:sp>
      <p:pic>
        <p:nvPicPr>
          <p:cNvPr id="10" name="TexTeXPicture" descr="&lt;?xml version=&quot;1.0&quot; encoding=&quot;utf-16&quot;?&gt;&#10;&lt;TeXTeX&gt;&#10;  &lt;preamble&gt;\documentclass{jarticle}&#10;\usepackage{amsmath}&#10;\pagestyle{empty}&lt;/preamble&gt;&#10;  &lt;body&gt;\begin{align*} &#10;\partial_t \langle n_x(t) \rangle&#10;= \gamma a^2 \partial_x^2 \langle n_x(t) \rangle &#10;\end{align*}&lt;/body&gt;&#10;  &lt;fcolor&gt;FF000000&lt;/fcolor&gt;&#10;  &lt;bcolor&gt;FFFFFFFF&lt;/bcolor&gt;&#10;  &lt;transparent&gt;True&lt;/transparent&gt;&#10;  &lt;resolution&gt;1800&lt;/resolution&gt;&#10;  &lt;imageh&gt;282&lt;/imageh&gt;&#10;  &lt;imagew&gt;2663&lt;/imagew&gt;&#10;  &lt;scale&gt;50&lt;/scale&gt;&#10;  &lt;cursor&gt;6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087" y="2987071"/>
            <a:ext cx="3493257" cy="369921"/>
          </a:xfrm>
          <a:prstGeom prst="rect">
            <a:avLst/>
          </a:prstGeom>
        </p:spPr>
      </p:pic>
      <p:sp>
        <p:nvSpPr>
          <p:cNvPr id="12" name="テキスト ボックス 11"/>
          <p:cNvSpPr txBox="1"/>
          <p:nvPr/>
        </p:nvSpPr>
        <p:spPr>
          <a:xfrm>
            <a:off x="2635441" y="3462099"/>
            <a:ext cx="5450531" cy="461665"/>
          </a:xfrm>
          <a:prstGeom prst="rect">
            <a:avLst/>
          </a:prstGeom>
          <a:noFill/>
        </p:spPr>
        <p:txBody>
          <a:bodyPr wrap="none" rtlCol="0">
            <a:spAutoFit/>
          </a:bodyPr>
          <a:lstStyle/>
          <a:p>
            <a:r>
              <a:rPr lang="en-US" altLang="ja-JP" sz="2400" dirty="0" smtClean="0"/>
              <a:t>Appropriate continuum limit with </a:t>
            </a:r>
            <a:r>
              <a:rPr lang="en-US" altLang="ja-JP" sz="2400" dirty="0" smtClean="0">
                <a:latin typeface="Symbol" pitchFamily="18" charset="2"/>
              </a:rPr>
              <a:t>g</a:t>
            </a:r>
            <a:r>
              <a:rPr lang="en-US" altLang="ja-JP" sz="2400" i="1" dirty="0" smtClean="0"/>
              <a:t>a</a:t>
            </a:r>
            <a:r>
              <a:rPr lang="en-US" altLang="ja-JP" sz="2400" baseline="30000" dirty="0" smtClean="0"/>
              <a:t>2</a:t>
            </a:r>
            <a:r>
              <a:rPr lang="en-US" altLang="ja-JP" sz="2400" dirty="0" smtClean="0"/>
              <a:t>=</a:t>
            </a:r>
            <a:r>
              <a:rPr lang="en-US" altLang="ja-JP" sz="2400" i="1" dirty="0" smtClean="0"/>
              <a:t>D</a:t>
            </a:r>
            <a:endParaRPr kumimoji="1" lang="ja-JP" altLang="en-US" sz="2400" i="1" dirty="0"/>
          </a:p>
        </p:txBody>
      </p:sp>
      <p:sp>
        <p:nvSpPr>
          <p:cNvPr id="13" name="右矢印 12"/>
          <p:cNvSpPr/>
          <p:nvPr/>
        </p:nvSpPr>
        <p:spPr>
          <a:xfrm>
            <a:off x="2195736" y="2152476"/>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右矢印 13"/>
          <p:cNvSpPr/>
          <p:nvPr/>
        </p:nvSpPr>
        <p:spPr>
          <a:xfrm>
            <a:off x="2195736" y="3471391"/>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20715" y="1732746"/>
            <a:ext cx="771365" cy="400110"/>
          </a:xfrm>
          <a:prstGeom prst="rect">
            <a:avLst/>
          </a:prstGeom>
          <a:noFill/>
        </p:spPr>
        <p:txBody>
          <a:bodyPr wrap="none" rtlCol="0">
            <a:spAutoFit/>
          </a:bodyPr>
          <a:lstStyle/>
          <a:p>
            <a:r>
              <a:rPr kumimoji="1" lang="en-US" altLang="ja-JP" sz="2000" dirty="0" smtClean="0"/>
              <a:t>initial</a:t>
            </a:r>
            <a:endParaRPr kumimoji="1" lang="ja-JP" altLang="en-US" sz="2000" dirty="0"/>
          </a:p>
        </p:txBody>
      </p:sp>
      <p:sp>
        <p:nvSpPr>
          <p:cNvPr id="18" name="曲折矢印 17"/>
          <p:cNvSpPr/>
          <p:nvPr/>
        </p:nvSpPr>
        <p:spPr>
          <a:xfrm rot="16200000">
            <a:off x="4137383" y="1643741"/>
            <a:ext cx="296383" cy="393814"/>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pic>
        <p:nvPicPr>
          <p:cNvPr id="19" name="TexTeXPicture" descr="&lt;?xml version=&quot;1.0&quot; encoding=&quot;utf-16&quot;?&gt;&#10;&lt;TeXTeX&gt;&#10;  &lt;preamble&gt;\documentclass{jarticle}&#10;\usepackage{amsmath}&#10;\pagestyle{empty}&lt;/preamble&gt;&#10;  &lt;body&gt;\begin{align*} &#10;\langle \tilde{n}_k \rangle(t)&#10;= e^{-\omega_k t} \langle \tilde{n}_k \rangle_0&#10;\end{align*}&lt;/body&gt;&#10;  &lt;fcolor&gt;FF000000&lt;/fcolor&gt;&#10;  &lt;bcolor&gt;FFFFFFFF&lt;/bcolor&gt;&#10;  &lt;transparent&gt;True&lt;/transparent&gt;&#10;  &lt;resolution&gt;1800&lt;/resolution&gt;&#10;  &lt;imageh&gt;274&lt;/imageh&gt;&#10;  &lt;imagew&gt;2203&lt;/imagew&gt;&#10;  &lt;scale&gt;50&lt;/scale&gt;&#10;  &lt;cursor&gt;9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556" y="1135506"/>
            <a:ext cx="3225665" cy="401196"/>
          </a:xfrm>
          <a:prstGeom prst="rect">
            <a:avLst/>
          </a:prstGeom>
        </p:spPr>
      </p:pic>
      <p:sp>
        <p:nvSpPr>
          <p:cNvPr id="20" name="テキスト ボックス 19"/>
          <p:cNvSpPr txBox="1"/>
          <p:nvPr/>
        </p:nvSpPr>
        <p:spPr>
          <a:xfrm>
            <a:off x="416259" y="1079158"/>
            <a:ext cx="76335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ja-JP" sz="2800" dirty="0" smtClean="0"/>
              <a:t>1st </a:t>
            </a:r>
            <a:endParaRPr kumimoji="1" lang="ja-JP" altLang="en-US" sz="2800" dirty="0"/>
          </a:p>
        </p:txBody>
      </p:sp>
      <p:sp>
        <p:nvSpPr>
          <p:cNvPr id="21" name="左中かっこ 20"/>
          <p:cNvSpPr/>
          <p:nvPr/>
        </p:nvSpPr>
        <p:spPr>
          <a:xfrm>
            <a:off x="1619672" y="2060848"/>
            <a:ext cx="360040" cy="187220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395536" y="4489956"/>
            <a:ext cx="885179"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altLang="ja-JP" sz="2800" dirty="0" smtClean="0"/>
              <a:t>2nd </a:t>
            </a:r>
            <a:endParaRPr kumimoji="1" lang="ja-JP" altLang="en-US" sz="2800" dirty="0"/>
          </a:p>
        </p:txBody>
      </p:sp>
      <p:pic>
        <p:nvPicPr>
          <p:cNvPr id="23" name="TexTeXPicture" descr="&lt;?xml version=&quot;1.0&quot; encoding=&quot;utf-16&quot;?&gt;&#10;&lt;TeXTeX&gt;&#10;  &lt;preamble&gt;\documentclass{jarticle}&#10;\usepackage{amsmath}&#10;\pagestyle{empty}&lt;/preamble&gt;&#10;  &lt;body&gt;\begin{align*} &#10;\langle \delta \tilde{n}_{k_1} \delta \tilde{n}_{k_2} \rangle (t)&#10;=&amp;amp; \langle \tilde{n}_{k_1+k_2} \rangle_0 ( e^{-\omega_{k_1+k_2} t} - e^{-(\omega_{k_1}+ \omega_{k_2})t})&#10;\\&#10;&amp;amp;+ \langle \delta \tilde{n}_{k_1}\delta \tilde{n}_{k_2} \rangle_0 e^{-(\omega_{k_1}+ \omega_{k_2})t}&#10;\end{align*}&lt;/body&gt;&#10;  &lt;fcolor&gt;FF000000&lt;/fcolor&gt;&#10;  &lt;bcolor&gt;FFFFFFFF&lt;/bcolor&gt;&#10;  &lt;transparent&gt;True&lt;/transparent&gt;&#10;  &lt;resolution&gt;1800&lt;/resolution&gt;&#10;  &lt;imageh&gt;745&lt;/imageh&gt;&#10;  &lt;imagew&gt;5518&lt;/imagew&gt;&#10;  &lt;scale&gt;50&lt;/scale&gt;&#10;  &lt;cursor&gt;18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470" y="4521547"/>
            <a:ext cx="7115970" cy="960751"/>
          </a:xfrm>
          <a:prstGeom prst="rect">
            <a:avLst/>
          </a:prstGeom>
        </p:spPr>
      </p:pic>
      <p:sp>
        <p:nvSpPr>
          <p:cNvPr id="24" name="テキスト ボックス 23"/>
          <p:cNvSpPr txBox="1"/>
          <p:nvPr/>
        </p:nvSpPr>
        <p:spPr>
          <a:xfrm>
            <a:off x="2652106" y="5805264"/>
            <a:ext cx="5520294" cy="830997"/>
          </a:xfrm>
          <a:prstGeom prst="rect">
            <a:avLst/>
          </a:prstGeom>
          <a:noFill/>
        </p:spPr>
        <p:txBody>
          <a:bodyPr wrap="none" rtlCol="0">
            <a:spAutoFit/>
          </a:bodyPr>
          <a:lstStyle/>
          <a:p>
            <a:r>
              <a:rPr kumimoji="1" lang="en-US" altLang="ja-JP" sz="2400" dirty="0" smtClean="0"/>
              <a:t>Consistent with stochastic diffusion eq.</a:t>
            </a:r>
          </a:p>
          <a:p>
            <a:r>
              <a:rPr lang="en-US" altLang="ja-JP" sz="2400" dirty="0" smtClean="0"/>
              <a:t>(for smooth initial condition)</a:t>
            </a:r>
            <a:endParaRPr kumimoji="1" lang="ja-JP" altLang="en-US" sz="2400" dirty="0"/>
          </a:p>
        </p:txBody>
      </p:sp>
      <p:sp>
        <p:nvSpPr>
          <p:cNvPr id="25" name="右矢印 24"/>
          <p:cNvSpPr/>
          <p:nvPr/>
        </p:nvSpPr>
        <p:spPr>
          <a:xfrm>
            <a:off x="2195736" y="5844173"/>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3" name="TexTeXPicture" descr="&lt;?xml version=&quot;1.0&quot; encoding=&quot;utf-16&quot;?&gt;&#10;&lt;TeXTeX&gt;&#10;  &lt;preamble&gt;\documentclass{jarticle}&#10;\usepackage{amsmath}&#10;\pagestyle{empty}&lt;/preamble&gt;&#10;  &lt;body&gt;\begin{align*} &#10;\omega_k \simeq \gamma a^2 k^2&#10;\end{align*}&lt;/body&gt;&#10;  &lt;fcolor&gt;FF000000&lt;/fcolor&gt;&#10;  &lt;bcolor&gt;FFFFFFFF&lt;/bcolor&gt;&#10;  &lt;transparent&gt;True&lt;/transparent&gt;&#10;  &lt;resolution&gt;1800&lt;/resolution&gt;&#10;  &lt;imageh&gt;273&lt;/imageh&gt;&#10;  &lt;imagew&gt;1219&lt;/imagew&gt;&#10;  &lt;scale&gt;50&lt;/scale&gt;&#10;  &lt;cursor&gt;3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9312" y="1191973"/>
            <a:ext cx="1628992" cy="364819"/>
          </a:xfrm>
          <a:prstGeom prst="rect">
            <a:avLst/>
          </a:prstGeom>
        </p:spPr>
      </p:pic>
    </p:spTree>
    <p:extLst>
      <p:ext uri="{BB962C8B-B14F-4D97-AF65-F5344CB8AC3E}">
        <p14:creationId xmlns:p14="http://schemas.microsoft.com/office/powerpoint/2010/main" val="60032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1159945" y="3645024"/>
            <a:ext cx="5926932" cy="11199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192173" cy="584775"/>
          </a:xfrm>
        </p:spPr>
        <p:txBody>
          <a:bodyPr/>
          <a:lstStyle/>
          <a:p>
            <a:r>
              <a:rPr kumimoji="1" lang="en-US" altLang="ja-JP" dirty="0" smtClean="0"/>
              <a:t> Net Charge Number  </a:t>
            </a:r>
            <a:endParaRPr kumimoji="1" lang="ja-JP" altLang="en-US" dirty="0"/>
          </a:p>
        </p:txBody>
      </p:sp>
      <p:cxnSp>
        <p:nvCxnSpPr>
          <p:cNvPr id="4" name="直線矢印コネクタ 3"/>
          <p:cNvCxnSpPr/>
          <p:nvPr/>
        </p:nvCxnSpPr>
        <p:spPr>
          <a:xfrm>
            <a:off x="808335" y="2780928"/>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1096367" y="2249112"/>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960463"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824559"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688655"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4552751" y="2271057"/>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5416847"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6280943" y="2249112"/>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583386" y="1124744"/>
            <a:ext cx="6724918" cy="461665"/>
          </a:xfrm>
          <a:prstGeom prst="rect">
            <a:avLst/>
          </a:prstGeom>
          <a:noFill/>
        </p:spPr>
        <p:txBody>
          <a:bodyPr wrap="none" rtlCol="0">
            <a:spAutoFit/>
          </a:bodyPr>
          <a:lstStyle/>
          <a:p>
            <a:r>
              <a:rPr kumimoji="1" lang="en-US" altLang="ja-JP" sz="2400" dirty="0" smtClean="0"/>
              <a:t>Prepare 2 species of (non-interacting) particles</a:t>
            </a:r>
            <a:endParaRPr kumimoji="1" lang="ja-JP" altLang="en-US" sz="2400" dirty="0"/>
          </a:p>
        </p:txBody>
      </p:sp>
      <p:sp>
        <p:nvSpPr>
          <p:cNvPr id="34" name="円/楕円 33"/>
          <p:cNvSpPr/>
          <p:nvPr/>
        </p:nvSpPr>
        <p:spPr>
          <a:xfrm>
            <a:off x="4111185" y="249289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8" name="円/楕円 37"/>
          <p:cNvSpPr/>
          <p:nvPr/>
        </p:nvSpPr>
        <p:spPr>
          <a:xfrm>
            <a:off x="3815366" y="238886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6495705" y="217992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3105400" y="242088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1617812" y="252371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6561807" y="247800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5529952" y="2476281"/>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734826" y="237658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5079648" y="243403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2186112" y="249289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702364" y="224911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2314355" y="216222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1223550" y="2271057"/>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2" name="円/楕円 31"/>
          <p:cNvSpPr/>
          <p:nvPr/>
        </p:nvSpPr>
        <p:spPr>
          <a:xfrm>
            <a:off x="4213134" y="222799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3" name="円/楕円 32"/>
          <p:cNvSpPr/>
          <p:nvPr/>
        </p:nvSpPr>
        <p:spPr>
          <a:xfrm>
            <a:off x="3917315" y="212396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5" name="円/楕円 34"/>
          <p:cNvSpPr/>
          <p:nvPr/>
        </p:nvSpPr>
        <p:spPr>
          <a:xfrm>
            <a:off x="3423349" y="251502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6" name="円/楕円 35"/>
          <p:cNvSpPr/>
          <p:nvPr/>
        </p:nvSpPr>
        <p:spPr>
          <a:xfrm>
            <a:off x="3207349" y="215598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7" name="円/楕円 36"/>
          <p:cNvSpPr/>
          <p:nvPr/>
        </p:nvSpPr>
        <p:spPr>
          <a:xfrm>
            <a:off x="2889400" y="2210446"/>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1" name="円/楕円 50"/>
          <p:cNvSpPr/>
          <p:nvPr/>
        </p:nvSpPr>
        <p:spPr>
          <a:xfrm>
            <a:off x="6308627" y="2416394"/>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2" name="円/楕円 51"/>
          <p:cNvSpPr/>
          <p:nvPr/>
        </p:nvSpPr>
        <p:spPr>
          <a:xfrm>
            <a:off x="5855106" y="246124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6" name="円/楕円 55"/>
          <p:cNvSpPr/>
          <p:nvPr/>
        </p:nvSpPr>
        <p:spPr>
          <a:xfrm>
            <a:off x="5868965" y="215598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7" name="円/楕円 56"/>
          <p:cNvSpPr/>
          <p:nvPr/>
        </p:nvSpPr>
        <p:spPr>
          <a:xfrm>
            <a:off x="6765292" y="2297098"/>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8" name="円/楕円 57"/>
          <p:cNvSpPr/>
          <p:nvPr/>
        </p:nvSpPr>
        <p:spPr>
          <a:xfrm>
            <a:off x="2072061" y="2214848"/>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9" name="円/楕円 58"/>
          <p:cNvSpPr/>
          <p:nvPr/>
        </p:nvSpPr>
        <p:spPr>
          <a:xfrm>
            <a:off x="4804313" y="253060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0" name="円/楕円 59"/>
          <p:cNvSpPr/>
          <p:nvPr/>
        </p:nvSpPr>
        <p:spPr>
          <a:xfrm>
            <a:off x="2477694" y="2465874"/>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1" name="円/楕円 60"/>
          <p:cNvSpPr/>
          <p:nvPr/>
        </p:nvSpPr>
        <p:spPr>
          <a:xfrm>
            <a:off x="1325499" y="2487081"/>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362482" y="5517232"/>
            <a:ext cx="2666114" cy="461665"/>
          </a:xfrm>
          <a:prstGeom prst="rect">
            <a:avLst/>
          </a:prstGeom>
          <a:noFill/>
        </p:spPr>
        <p:txBody>
          <a:bodyPr wrap="none" rtlCol="0">
            <a:spAutoFit/>
          </a:bodyPr>
          <a:lstStyle/>
          <a:p>
            <a:r>
              <a:rPr kumimoji="1" lang="en-US" altLang="ja-JP" sz="2400" smtClean="0"/>
              <a:t>Let us investigate </a:t>
            </a:r>
            <a:endParaRPr kumimoji="1" lang="ja-JP" altLang="en-US" sz="2400" dirty="0"/>
          </a:p>
        </p:txBody>
      </p:sp>
      <p:pic>
        <p:nvPicPr>
          <p:cNvPr id="23"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554" y="6048102"/>
            <a:ext cx="786482" cy="394646"/>
          </a:xfrm>
          <a:prstGeom prst="rect">
            <a:avLst/>
          </a:prstGeom>
        </p:spPr>
      </p:pic>
      <p:pic>
        <p:nvPicPr>
          <p:cNvPr id="24"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184" y="6083151"/>
            <a:ext cx="786482" cy="397455"/>
          </a:xfrm>
          <a:prstGeom prst="rect">
            <a:avLst/>
          </a:prstGeom>
        </p:spPr>
      </p:pic>
      <p:sp>
        <p:nvSpPr>
          <p:cNvPr id="3" name="テキスト ボックス 2"/>
          <p:cNvSpPr txBox="1"/>
          <p:nvPr/>
        </p:nvSpPr>
        <p:spPr>
          <a:xfrm>
            <a:off x="4229378" y="6063679"/>
            <a:ext cx="2646878" cy="461665"/>
          </a:xfrm>
          <a:prstGeom prst="rect">
            <a:avLst/>
          </a:prstGeom>
          <a:noFill/>
        </p:spPr>
        <p:txBody>
          <a:bodyPr wrap="none" rtlCol="0">
            <a:spAutoFit/>
          </a:bodyPr>
          <a:lstStyle/>
          <a:p>
            <a:r>
              <a:rPr kumimoji="1" lang="en-US" altLang="ja-JP" sz="2400" dirty="0" smtClean="0"/>
              <a:t>at </a:t>
            </a:r>
            <a:r>
              <a:rPr kumimoji="1" lang="en-US" altLang="ja-JP" sz="2400" dirty="0" err="1" smtClean="0"/>
              <a:t>freezeout</a:t>
            </a:r>
            <a:r>
              <a:rPr kumimoji="1" lang="en-US" altLang="ja-JP" sz="2400" dirty="0" smtClean="0"/>
              <a:t> time t</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bar Q(\tau) = \int_0^{\Delta\eta} d\eta \left(n_1(\eta,\tau)-n_2(\eta,\tau) \right)&#10;\end{align*}&lt;/body&gt;&#10;  &lt;fcolor&gt;FF000000&lt;/fcolor&gt;&#10;  &lt;bcolor&gt;FFFFFFFF&lt;/bcolor&gt;&#10;  &lt;transparent&gt;True&lt;/transparent&gt;&#10;  &lt;resolution&gt;1800&lt;/resolution&gt;&#10;  &lt;imageh&gt;631&lt;/imageh&gt;&#10;  &lt;imagew&gt;3871&lt;/imagew&gt;&#10;  &lt;scale&gt;50&lt;/scale&gt;&#10;  &lt;cursor&gt;9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766938"/>
            <a:ext cx="5436557" cy="886197"/>
          </a:xfrm>
          <a:prstGeom prst="rect">
            <a:avLst/>
          </a:prstGeom>
        </p:spPr>
      </p:pic>
      <p:pic>
        <p:nvPicPr>
          <p:cNvPr id="6" name="TexTeXPicture" descr="&lt;?xml version=&quot;1.0&quot; encoding=&quot;utf-16&quot;?&gt;&#10;&lt;TeXTeX&gt;&#10;  &lt;preamble&gt;\documentclass{jarticle}&#10;\usepackage{amsmath}&#10;\pagestyle{empty}&lt;/preamble&gt;&#10;  &lt;body&gt;\begin{align*} &#10;\eta&#10;\end{align*}&lt;/body&gt;&#10;  &lt;fcolor&gt;FF000000&lt;/fcolor&gt;&#10;  &lt;bcolor&gt;FFFFFFFF&lt;/bcolor&gt;&#10;  &lt;transparent&gt;True&lt;/transparent&gt;&#10;  &lt;resolution&gt;1800&lt;/resolution&gt;&#10;  &lt;imageh&gt;164&lt;/imageh&gt;&#10;  &lt;imagew&gt;117&lt;/imagew&gt;&#10;  &lt;scale&gt;50&lt;/scale&gt;&#10;  &lt;cursor&gt;2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328" y="3001480"/>
            <a:ext cx="140984" cy="197619"/>
          </a:xfrm>
          <a:prstGeom prst="rect">
            <a:avLst/>
          </a:prstGeom>
        </p:spPr>
      </p:pic>
      <p:sp>
        <p:nvSpPr>
          <p:cNvPr id="50" name="正方形/長方形 49"/>
          <p:cNvSpPr/>
          <p:nvPr/>
        </p:nvSpPr>
        <p:spPr>
          <a:xfrm>
            <a:off x="1964083" y="2101518"/>
            <a:ext cx="4316860" cy="67941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左中かっこ 53"/>
          <p:cNvSpPr/>
          <p:nvPr/>
        </p:nvSpPr>
        <p:spPr>
          <a:xfrm rot="5400000" flipH="1">
            <a:off x="3868911" y="1088977"/>
            <a:ext cx="499528" cy="4324533"/>
          </a:xfrm>
          <a:prstGeom prst="leftBrace">
            <a:avLst>
              <a:gd name="adj1" fmla="val 8333"/>
              <a:gd name="adj2" fmla="val 50145"/>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099930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699270" cy="584775"/>
          </a:xfrm>
        </p:spPr>
        <p:txBody>
          <a:bodyPr/>
          <a:lstStyle/>
          <a:p>
            <a:r>
              <a:rPr kumimoji="1" lang="en-US" altLang="ja-JP" dirty="0" smtClean="0"/>
              <a:t> Time Evolution in </a:t>
            </a:r>
            <a:r>
              <a:rPr kumimoji="1" lang="en-US" altLang="ja-JP" dirty="0" err="1" smtClean="0"/>
              <a:t>Hadronic</a:t>
            </a:r>
            <a:r>
              <a:rPr kumimoji="1" lang="en-US" altLang="ja-JP" dirty="0" smtClean="0"/>
              <a:t> Phase  </a:t>
            </a:r>
            <a:endParaRPr kumimoji="1" lang="ja-JP" altLang="en-US" dirty="0"/>
          </a:p>
        </p:txBody>
      </p:sp>
      <p:sp>
        <p:nvSpPr>
          <p:cNvPr id="35" name="正方形/長方形 34"/>
          <p:cNvSpPr/>
          <p:nvPr/>
        </p:nvSpPr>
        <p:spPr>
          <a:xfrm>
            <a:off x="107504" y="1190465"/>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064627" y="176641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589984" y="147874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228792" y="17634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39801" y="18195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282792" y="18653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174657" y="171766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411406" y="1756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17543" y="13403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471152" y="142474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34886" y="18144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701261" y="13331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87512" y="170642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336792" y="173923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175917" y="18270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274632" y="17472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19161" y="148007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345602" y="18114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883993" y="1435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835596" y="14171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760370" y="15251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755261" y="14663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577736" y="137074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131801" y="18118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727741" y="140625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25323" y="181040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171776" y="171241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813122" y="13819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826848" y="151278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27161" y="143062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630567" y="14411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599928" y="129837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727720" y="1334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231776"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031976" y="1658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663824" y="1334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427984"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79512" y="1659104"/>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167880" y="167516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079648"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7600"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07355" y="764704"/>
            <a:ext cx="4400564" cy="461665"/>
          </a:xfrm>
          <a:prstGeom prst="rect">
            <a:avLst/>
          </a:prstGeom>
          <a:noFill/>
        </p:spPr>
        <p:txBody>
          <a:bodyPr wrap="none" rtlCol="0">
            <a:spAutoFit/>
          </a:bodyPr>
          <a:lstStyle/>
          <a:p>
            <a:r>
              <a:rPr kumimoji="1" lang="en-US" altLang="ja-JP" sz="2400" dirty="0" err="1" smtClean="0"/>
              <a:t>Hadronization</a:t>
            </a:r>
            <a:r>
              <a:rPr lang="en-US" altLang="ja-JP" sz="2400" dirty="0"/>
              <a:t> </a:t>
            </a:r>
            <a:r>
              <a:rPr lang="en-US" altLang="ja-JP" sz="2400" dirty="0" smtClean="0"/>
              <a:t>(initial condition)</a:t>
            </a:r>
            <a:endParaRPr kumimoji="1" lang="ja-JP" altLang="en-US" sz="2400" dirty="0"/>
          </a:p>
        </p:txBody>
      </p:sp>
      <p:sp>
        <p:nvSpPr>
          <p:cNvPr id="177" name="テキスト ボックス 176"/>
          <p:cNvSpPr txBox="1"/>
          <p:nvPr/>
        </p:nvSpPr>
        <p:spPr>
          <a:xfrm>
            <a:off x="1834568" y="2276872"/>
            <a:ext cx="5905784" cy="830997"/>
          </a:xfrm>
          <a:prstGeom prst="rect">
            <a:avLst/>
          </a:prstGeom>
          <a:noFill/>
        </p:spPr>
        <p:txBody>
          <a:bodyPr wrap="none" rtlCol="0">
            <a:spAutoFit/>
          </a:bodyPr>
          <a:lstStyle/>
          <a:p>
            <a:pPr marL="342900" indent="-342900">
              <a:buClr>
                <a:schemeClr val="tx2"/>
              </a:buClr>
              <a:buFont typeface="Wingdings" pitchFamily="2" charset="2"/>
              <a:buChar char="p"/>
            </a:pPr>
            <a:r>
              <a:rPr kumimoji="1" lang="en-US" altLang="ja-JP" sz="2400" dirty="0" smtClean="0"/>
              <a:t>Boost invariance / infinitely long system</a:t>
            </a:r>
          </a:p>
          <a:p>
            <a:pPr marL="342900" indent="-342900">
              <a:buClr>
                <a:schemeClr val="tx2"/>
              </a:buClr>
              <a:buFont typeface="Wingdings" pitchFamily="2" charset="2"/>
              <a:buChar char="p"/>
            </a:pPr>
            <a:r>
              <a:rPr kumimoji="1" lang="en-US" altLang="ja-JP" sz="2400" dirty="0" smtClean="0"/>
              <a:t>Local equilibration / local correlation</a:t>
            </a:r>
          </a:p>
        </p:txBody>
      </p:sp>
      <p:sp>
        <p:nvSpPr>
          <p:cNvPr id="191" name="左中かっこ 190"/>
          <p:cNvSpPr/>
          <p:nvPr/>
        </p:nvSpPr>
        <p:spPr>
          <a:xfrm>
            <a:off x="1512039" y="2303828"/>
            <a:ext cx="325545" cy="80404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94" name="正方形/長方形 193"/>
          <p:cNvSpPr/>
          <p:nvPr/>
        </p:nvSpPr>
        <p:spPr>
          <a:xfrm>
            <a:off x="1835696" y="3356753"/>
            <a:ext cx="2088232" cy="4653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5"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390091"/>
            <a:ext cx="786482" cy="394646"/>
          </a:xfrm>
          <a:prstGeom prst="rect">
            <a:avLst/>
          </a:prstGeom>
        </p:spPr>
      </p:pic>
      <p:pic>
        <p:nvPicPr>
          <p:cNvPr id="196"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390091"/>
            <a:ext cx="786482" cy="397455"/>
          </a:xfrm>
          <a:prstGeom prst="rect">
            <a:avLst/>
          </a:prstGeom>
        </p:spPr>
      </p:pic>
      <p:pic>
        <p:nvPicPr>
          <p:cNvPr id="197" name="TexTeXPicture" descr="&lt;?xml version=&quot;1.0&quot; encoding=&quot;utf-16&quot;?&gt;&#10;&lt;TeXTeX&gt;&#10;  &lt;preamble&gt;\documentclass{jarticle}&#10;\usepackage{amsmath}&#10;\pagestyle{empty}&lt;/preamble&gt;&#10;  &lt;body&gt;\begin{align*} &#10;\langle \bar{Q}^2 Q_{\rm(tot)} \rangle_c&#10;\end{align*}&lt;/body&gt;&#10;  &lt;fcolor&gt;FF000000&lt;/fcolor&gt;&#10;  &lt;bcolor&gt;FFFFFFFF&lt;/bcolor&gt;&#10;  &lt;transparent&gt;True&lt;/transparent&gt;&#10;  &lt;resolution&gt;1800&lt;/resolution&gt;&#10;  &lt;imageh&gt;308&lt;/imageh&gt;&#10;  &lt;imagew&gt;1180&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555" y="3356753"/>
            <a:ext cx="1657230" cy="432566"/>
          </a:xfrm>
          <a:prstGeom prst="rect">
            <a:avLst/>
          </a:prstGeom>
          <a:solidFill>
            <a:schemeClr val="tx2">
              <a:lumMod val="20000"/>
              <a:lumOff val="80000"/>
            </a:schemeClr>
          </a:solidFill>
        </p:spPr>
      </p:pic>
      <p:pic>
        <p:nvPicPr>
          <p:cNvPr id="198" name="TexTeXPicture" descr="&lt;?xml version=&quot;1.0&quot; encoding=&quot;utf-16&quot;?&gt;&#10;&lt;TeXTeX&gt;&#10;  &lt;preamble&gt;\documentclass{jarticle}&#10;\usepackage{amsmath}&#10;\pagestyle{empty}&lt;/preamble&gt;&#10;  &lt;body&gt;\begin{align*} &#10;\langle Q_{\rm(tot)}^2\rangle_c&#10;\end{align*}&lt;/body&gt;&#10;  &lt;fcolor&gt;FF000000&lt;/fcolor&gt;&#10;  &lt;bcolor&gt;FFFFFFFF&lt;/bcolor&gt;&#10;  &lt;transparent&gt;True&lt;/transparent&gt;&#10;  &lt;resolution&gt;1800&lt;/resolution&gt;&#10;  &lt;imageh&gt;331&lt;/imageh&gt;&#10;  &lt;imagew&gt;871&lt;/imagew&gt;&#10;  &lt;scale&gt;50&lt;/scale&gt;&#10;  &lt;cursor&gt;3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044" y="3357271"/>
            <a:ext cx="1223260" cy="464868"/>
          </a:xfrm>
          <a:prstGeom prst="rect">
            <a:avLst/>
          </a:prstGeom>
          <a:solidFill>
            <a:schemeClr val="accent2">
              <a:lumMod val="60000"/>
              <a:lumOff val="40000"/>
            </a:schemeClr>
          </a:solidFill>
        </p:spPr>
      </p:pic>
      <p:sp>
        <p:nvSpPr>
          <p:cNvPr id="201" name="下矢印 200"/>
          <p:cNvSpPr/>
          <p:nvPr/>
        </p:nvSpPr>
        <p:spPr>
          <a:xfrm flipV="1">
            <a:off x="2627784" y="3861048"/>
            <a:ext cx="581670" cy="52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下矢印 201"/>
          <p:cNvSpPr/>
          <p:nvPr/>
        </p:nvSpPr>
        <p:spPr>
          <a:xfrm flipV="1">
            <a:off x="4355976" y="3861048"/>
            <a:ext cx="581670" cy="520605"/>
          </a:xfrm>
          <a:prstGeom prst="down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下矢印 202"/>
          <p:cNvSpPr/>
          <p:nvPr/>
        </p:nvSpPr>
        <p:spPr>
          <a:xfrm flipV="1">
            <a:off x="6366594" y="3861048"/>
            <a:ext cx="581670" cy="520605"/>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2" name="角丸四角形 191"/>
          <p:cNvSpPr/>
          <p:nvPr/>
        </p:nvSpPr>
        <p:spPr>
          <a:xfrm>
            <a:off x="5339650" y="4259997"/>
            <a:ext cx="3696846" cy="8699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3" name="角丸四角形 192"/>
          <p:cNvSpPr/>
          <p:nvPr/>
        </p:nvSpPr>
        <p:spPr>
          <a:xfrm>
            <a:off x="1579072" y="4259997"/>
            <a:ext cx="3713007" cy="869906"/>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テキスト ボックス 198"/>
          <p:cNvSpPr txBox="1"/>
          <p:nvPr/>
        </p:nvSpPr>
        <p:spPr>
          <a:xfrm>
            <a:off x="1612868" y="4259997"/>
            <a:ext cx="3679212" cy="830997"/>
          </a:xfrm>
          <a:prstGeom prst="rect">
            <a:avLst/>
          </a:prstGeom>
          <a:noFill/>
        </p:spPr>
        <p:txBody>
          <a:bodyPr wrap="none" rtlCol="0">
            <a:spAutoFit/>
          </a:bodyPr>
          <a:lstStyle/>
          <a:p>
            <a:pPr algn="ctr"/>
            <a:r>
              <a:rPr lang="en-US" altLang="ja-JP" sz="2400" dirty="0" smtClean="0">
                <a:solidFill>
                  <a:schemeClr val="tx2">
                    <a:lumMod val="50000"/>
                  </a:schemeClr>
                </a:solidFill>
              </a:rPr>
              <a:t>suppression owing to</a:t>
            </a:r>
          </a:p>
          <a:p>
            <a:pPr algn="ctr"/>
            <a:r>
              <a:rPr kumimoji="1" lang="en-US" altLang="ja-JP" sz="2400" dirty="0" smtClean="0">
                <a:solidFill>
                  <a:schemeClr val="tx2">
                    <a:lumMod val="50000"/>
                  </a:schemeClr>
                </a:solidFill>
              </a:rPr>
              <a:t>local charge conservation</a:t>
            </a:r>
            <a:endParaRPr kumimoji="1" lang="ja-JP" altLang="en-US" sz="2400" dirty="0">
              <a:solidFill>
                <a:schemeClr val="tx2">
                  <a:lumMod val="50000"/>
                </a:schemeClr>
              </a:solidFill>
            </a:endParaRPr>
          </a:p>
        </p:txBody>
      </p:sp>
      <p:sp>
        <p:nvSpPr>
          <p:cNvPr id="200" name="テキスト ボックス 199"/>
          <p:cNvSpPr txBox="1"/>
          <p:nvPr/>
        </p:nvSpPr>
        <p:spPr>
          <a:xfrm>
            <a:off x="5364088" y="4259997"/>
            <a:ext cx="3696846" cy="830997"/>
          </a:xfrm>
          <a:prstGeom prst="rect">
            <a:avLst/>
          </a:prstGeom>
          <a:noFill/>
        </p:spPr>
        <p:txBody>
          <a:bodyPr wrap="none" rtlCol="0">
            <a:spAutoFit/>
          </a:bodyPr>
          <a:lstStyle/>
          <a:p>
            <a:r>
              <a:rPr lang="en-US" altLang="ja-JP" sz="2400" dirty="0" smtClean="0">
                <a:solidFill>
                  <a:schemeClr val="accent2">
                    <a:lumMod val="50000"/>
                  </a:schemeClr>
                </a:solidFill>
              </a:rPr>
              <a:t>strongly dependent on</a:t>
            </a:r>
          </a:p>
          <a:p>
            <a:r>
              <a:rPr kumimoji="1" lang="en-US" altLang="ja-JP" sz="2400" dirty="0" err="1" smtClean="0">
                <a:solidFill>
                  <a:schemeClr val="accent2">
                    <a:lumMod val="50000"/>
                  </a:schemeClr>
                </a:solidFill>
              </a:rPr>
              <a:t>hadronization</a:t>
            </a:r>
            <a:r>
              <a:rPr kumimoji="1" lang="en-US" altLang="ja-JP" sz="2400" dirty="0" smtClean="0">
                <a:solidFill>
                  <a:schemeClr val="accent2">
                    <a:lumMod val="50000"/>
                  </a:schemeClr>
                </a:solidFill>
              </a:rPr>
              <a:t> mechanism</a:t>
            </a:r>
            <a:endParaRPr kumimoji="1" lang="ja-JP" altLang="en-US" sz="2400" dirty="0">
              <a:solidFill>
                <a:schemeClr val="accent2">
                  <a:lumMod val="50000"/>
                </a:schemeClr>
              </a:solidFill>
            </a:endParaRPr>
          </a:p>
        </p:txBody>
      </p:sp>
    </p:spTree>
    <p:extLst>
      <p:ext uri="{BB962C8B-B14F-4D97-AF65-F5344CB8AC3E}">
        <p14:creationId xmlns:p14="http://schemas.microsoft.com/office/powerpoint/2010/main" val="24432066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699270" cy="584775"/>
          </a:xfrm>
        </p:spPr>
        <p:txBody>
          <a:bodyPr/>
          <a:lstStyle/>
          <a:p>
            <a:r>
              <a:rPr kumimoji="1" lang="en-US" altLang="ja-JP" dirty="0" smtClean="0"/>
              <a:t> Time Evolution in </a:t>
            </a:r>
            <a:r>
              <a:rPr kumimoji="1" lang="en-US" altLang="ja-JP" dirty="0" err="1" smtClean="0"/>
              <a:t>Hadronic</a:t>
            </a:r>
            <a:r>
              <a:rPr kumimoji="1" lang="en-US" altLang="ja-JP" dirty="0" smtClean="0"/>
              <a:t> Phase  </a:t>
            </a:r>
            <a:endParaRPr kumimoji="1" lang="ja-JP" altLang="en-US" dirty="0"/>
          </a:p>
        </p:txBody>
      </p:sp>
      <p:sp>
        <p:nvSpPr>
          <p:cNvPr id="35" name="正方形/長方形 34"/>
          <p:cNvSpPr/>
          <p:nvPr/>
        </p:nvSpPr>
        <p:spPr>
          <a:xfrm>
            <a:off x="107504" y="1190465"/>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064627" y="176641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589984" y="147874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228792" y="17634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39801" y="18195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282792" y="18653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174657" y="171766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411406" y="1756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17543" y="13403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471152" y="142474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34886" y="18144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701261" y="13331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87512" y="170642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336792" y="173923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175917" y="18270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274632" y="17472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19161" y="148007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345602" y="18114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883993" y="1435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835596" y="14171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760370" y="15251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755261" y="14663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577736" y="137074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131801" y="18118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727741" y="140625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25323" y="181040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171776" y="171241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813122" y="13819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826848" y="151278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27161" y="143062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630567" y="14411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599928" y="129837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727720" y="1334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231776"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031976" y="1658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663824" y="1334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427984"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79512" y="1659104"/>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167880" y="167516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079648"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7600"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07504" y="5769360"/>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07355" y="764704"/>
            <a:ext cx="4400564" cy="461665"/>
          </a:xfrm>
          <a:prstGeom prst="rect">
            <a:avLst/>
          </a:prstGeom>
          <a:noFill/>
        </p:spPr>
        <p:txBody>
          <a:bodyPr wrap="none" rtlCol="0">
            <a:spAutoFit/>
          </a:bodyPr>
          <a:lstStyle/>
          <a:p>
            <a:r>
              <a:rPr kumimoji="1" lang="en-US" altLang="ja-JP" sz="2400" dirty="0" err="1" smtClean="0"/>
              <a:t>Hadronization</a:t>
            </a:r>
            <a:r>
              <a:rPr lang="en-US" altLang="ja-JP" sz="2400" dirty="0"/>
              <a:t> </a:t>
            </a:r>
            <a:r>
              <a:rPr lang="en-US" altLang="ja-JP" sz="2400" dirty="0" smtClean="0"/>
              <a:t>(initial condition)</a:t>
            </a:r>
            <a:endParaRPr kumimoji="1" lang="ja-JP" altLang="en-US" sz="2400" dirty="0"/>
          </a:p>
        </p:txBody>
      </p:sp>
      <p:sp>
        <p:nvSpPr>
          <p:cNvPr id="89" name="テキスト ボックス 88"/>
          <p:cNvSpPr txBox="1"/>
          <p:nvPr/>
        </p:nvSpPr>
        <p:spPr>
          <a:xfrm>
            <a:off x="107504" y="5331640"/>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sp>
        <p:nvSpPr>
          <p:cNvPr id="137" name="円/楕円 136"/>
          <p:cNvSpPr/>
          <p:nvPr/>
        </p:nvSpPr>
        <p:spPr>
          <a:xfrm>
            <a:off x="4001003" y="644252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1796" y="606369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2937957" y="6259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392201" y="604441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2991957" y="63615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327057" y="594256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311742" y="59632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645535" y="59973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462964" y="600969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06894" y="64352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565629" y="604407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359520" y="632727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045957" y="623543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112293" y="650320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174968" y="595417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647153" y="613703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245938" y="601836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1964385" y="641691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483940" y="6398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408714" y="65061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619629" y="61773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569548" y="595569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284201" y="603674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376085" y="63872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297331" y="643125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108152" y="638852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1893514" y="636291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907240" y="64937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755153" y="60875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494935" y="61520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464296" y="600932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808112" y="631536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132112" y="586531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3968352" y="633452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312168" y="631536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419796" y="588332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251520" y="627995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2877045" y="61713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232048" y="5883321"/>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575592" y="595532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423762" y="2348880"/>
            <a:ext cx="547838" cy="29827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7" name="テキスト ボックス 176"/>
          <p:cNvSpPr txBox="1"/>
          <p:nvPr/>
        </p:nvSpPr>
        <p:spPr>
          <a:xfrm>
            <a:off x="1834568" y="2276872"/>
            <a:ext cx="5905784" cy="830997"/>
          </a:xfrm>
          <a:prstGeom prst="rect">
            <a:avLst/>
          </a:prstGeom>
          <a:noFill/>
        </p:spPr>
        <p:txBody>
          <a:bodyPr wrap="none" rtlCol="0">
            <a:spAutoFit/>
          </a:bodyPr>
          <a:lstStyle/>
          <a:p>
            <a:pPr marL="342900" indent="-342900">
              <a:buClr>
                <a:schemeClr val="tx2"/>
              </a:buClr>
              <a:buFont typeface="Wingdings" pitchFamily="2" charset="2"/>
              <a:buChar char="p"/>
            </a:pPr>
            <a:r>
              <a:rPr kumimoji="1" lang="en-US" altLang="ja-JP" sz="2400" dirty="0" smtClean="0"/>
              <a:t>Boost invariance / infinitely long system</a:t>
            </a:r>
          </a:p>
          <a:p>
            <a:pPr marL="342900" indent="-342900">
              <a:buClr>
                <a:schemeClr val="tx2"/>
              </a:buClr>
              <a:buFont typeface="Wingdings" pitchFamily="2" charset="2"/>
              <a:buChar char="p"/>
            </a:pPr>
            <a:r>
              <a:rPr kumimoji="1" lang="en-US" altLang="ja-JP" sz="2400" dirty="0" smtClean="0"/>
              <a:t>Local equilibration / local correlation</a:t>
            </a:r>
          </a:p>
        </p:txBody>
      </p:sp>
      <p:sp>
        <p:nvSpPr>
          <p:cNvPr id="191" name="左中かっこ 190"/>
          <p:cNvSpPr/>
          <p:nvPr/>
        </p:nvSpPr>
        <p:spPr>
          <a:xfrm>
            <a:off x="1512039" y="2303828"/>
            <a:ext cx="325545" cy="80404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94" name="正方形/長方形 193"/>
          <p:cNvSpPr/>
          <p:nvPr/>
        </p:nvSpPr>
        <p:spPr>
          <a:xfrm>
            <a:off x="1835696" y="3356753"/>
            <a:ext cx="2088232" cy="4653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5"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390091"/>
            <a:ext cx="786482" cy="394646"/>
          </a:xfrm>
          <a:prstGeom prst="rect">
            <a:avLst/>
          </a:prstGeom>
        </p:spPr>
      </p:pic>
      <p:pic>
        <p:nvPicPr>
          <p:cNvPr id="196"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390091"/>
            <a:ext cx="786482" cy="397455"/>
          </a:xfrm>
          <a:prstGeom prst="rect">
            <a:avLst/>
          </a:prstGeom>
        </p:spPr>
      </p:pic>
      <p:pic>
        <p:nvPicPr>
          <p:cNvPr id="197" name="TexTeXPicture" descr="&lt;?xml version=&quot;1.0&quot; encoding=&quot;utf-16&quot;?&gt;&#10;&lt;TeXTeX&gt;&#10;  &lt;preamble&gt;\documentclass{jarticle}&#10;\usepackage{amsmath}&#10;\pagestyle{empty}&lt;/preamble&gt;&#10;  &lt;body&gt;\begin{align*} &#10;\langle \bar{Q}^2 Q_{\rm(tot)} \rangle_c&#10;\end{align*}&lt;/body&gt;&#10;  &lt;fcolor&gt;FF000000&lt;/fcolor&gt;&#10;  &lt;bcolor&gt;FFFFFFFF&lt;/bcolor&gt;&#10;  &lt;transparent&gt;True&lt;/transparent&gt;&#10;  &lt;resolution&gt;1800&lt;/resolution&gt;&#10;  &lt;imageh&gt;308&lt;/imageh&gt;&#10;  &lt;imagew&gt;1180&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555" y="3356753"/>
            <a:ext cx="1657230" cy="432566"/>
          </a:xfrm>
          <a:prstGeom prst="rect">
            <a:avLst/>
          </a:prstGeom>
          <a:solidFill>
            <a:schemeClr val="tx2">
              <a:lumMod val="20000"/>
              <a:lumOff val="80000"/>
            </a:schemeClr>
          </a:solidFill>
        </p:spPr>
      </p:pic>
      <p:pic>
        <p:nvPicPr>
          <p:cNvPr id="198" name="TexTeXPicture" descr="&lt;?xml version=&quot;1.0&quot; encoding=&quot;utf-16&quot;?&gt;&#10;&lt;TeXTeX&gt;&#10;  &lt;preamble&gt;\documentclass{jarticle}&#10;\usepackage{amsmath}&#10;\pagestyle{empty}&lt;/preamble&gt;&#10;  &lt;body&gt;\begin{align*} &#10;\langle Q_{\rm(tot)}^2\rangle_c&#10;\end{align*}&lt;/body&gt;&#10;  &lt;fcolor&gt;FF000000&lt;/fcolor&gt;&#10;  &lt;bcolor&gt;FFFFFFFF&lt;/bcolor&gt;&#10;  &lt;transparent&gt;True&lt;/transparent&gt;&#10;  &lt;resolution&gt;1800&lt;/resolution&gt;&#10;  &lt;imageh&gt;331&lt;/imageh&gt;&#10;  &lt;imagew&gt;871&lt;/imagew&gt;&#10;  &lt;scale&gt;50&lt;/scale&gt;&#10;  &lt;cursor&gt;3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044" y="3357271"/>
            <a:ext cx="1223260" cy="464868"/>
          </a:xfrm>
          <a:prstGeom prst="rect">
            <a:avLst/>
          </a:prstGeom>
          <a:solidFill>
            <a:schemeClr val="accent2">
              <a:lumMod val="60000"/>
              <a:lumOff val="40000"/>
            </a:schemeClr>
          </a:solidFill>
        </p:spPr>
      </p:pic>
      <p:sp>
        <p:nvSpPr>
          <p:cNvPr id="201" name="下矢印 200"/>
          <p:cNvSpPr/>
          <p:nvPr/>
        </p:nvSpPr>
        <p:spPr>
          <a:xfrm flipV="1">
            <a:off x="2627784" y="3861048"/>
            <a:ext cx="581670" cy="52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下矢印 201"/>
          <p:cNvSpPr/>
          <p:nvPr/>
        </p:nvSpPr>
        <p:spPr>
          <a:xfrm flipV="1">
            <a:off x="4355976" y="3861048"/>
            <a:ext cx="581670" cy="520605"/>
          </a:xfrm>
          <a:prstGeom prst="down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下矢印 202"/>
          <p:cNvSpPr/>
          <p:nvPr/>
        </p:nvSpPr>
        <p:spPr>
          <a:xfrm flipV="1">
            <a:off x="6366594" y="3861048"/>
            <a:ext cx="581670" cy="520605"/>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2" name="角丸四角形 191"/>
          <p:cNvSpPr/>
          <p:nvPr/>
        </p:nvSpPr>
        <p:spPr>
          <a:xfrm>
            <a:off x="5339650" y="4259997"/>
            <a:ext cx="3696846" cy="8699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3" name="角丸四角形 192"/>
          <p:cNvSpPr/>
          <p:nvPr/>
        </p:nvSpPr>
        <p:spPr>
          <a:xfrm>
            <a:off x="1579072" y="4259997"/>
            <a:ext cx="3713007" cy="869906"/>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テキスト ボックス 198"/>
          <p:cNvSpPr txBox="1"/>
          <p:nvPr/>
        </p:nvSpPr>
        <p:spPr>
          <a:xfrm>
            <a:off x="1612868" y="4259997"/>
            <a:ext cx="3679212" cy="830997"/>
          </a:xfrm>
          <a:prstGeom prst="rect">
            <a:avLst/>
          </a:prstGeom>
          <a:noFill/>
        </p:spPr>
        <p:txBody>
          <a:bodyPr wrap="none" rtlCol="0">
            <a:spAutoFit/>
          </a:bodyPr>
          <a:lstStyle/>
          <a:p>
            <a:pPr algn="ctr"/>
            <a:r>
              <a:rPr lang="en-US" altLang="ja-JP" sz="2400" dirty="0" smtClean="0">
                <a:solidFill>
                  <a:schemeClr val="tx2">
                    <a:lumMod val="50000"/>
                  </a:schemeClr>
                </a:solidFill>
              </a:rPr>
              <a:t>suppression owing to</a:t>
            </a:r>
          </a:p>
          <a:p>
            <a:pPr algn="ctr"/>
            <a:r>
              <a:rPr kumimoji="1" lang="en-US" altLang="ja-JP" sz="2400" dirty="0" smtClean="0">
                <a:solidFill>
                  <a:schemeClr val="tx2">
                    <a:lumMod val="50000"/>
                  </a:schemeClr>
                </a:solidFill>
              </a:rPr>
              <a:t>local charge conservation</a:t>
            </a:r>
            <a:endParaRPr kumimoji="1" lang="ja-JP" altLang="en-US" sz="2400" dirty="0">
              <a:solidFill>
                <a:schemeClr val="tx2">
                  <a:lumMod val="50000"/>
                </a:schemeClr>
              </a:solidFill>
            </a:endParaRPr>
          </a:p>
        </p:txBody>
      </p:sp>
      <p:sp>
        <p:nvSpPr>
          <p:cNvPr id="200" name="テキスト ボックス 199"/>
          <p:cNvSpPr txBox="1"/>
          <p:nvPr/>
        </p:nvSpPr>
        <p:spPr>
          <a:xfrm>
            <a:off x="5364088" y="4259997"/>
            <a:ext cx="3696846" cy="830997"/>
          </a:xfrm>
          <a:prstGeom prst="rect">
            <a:avLst/>
          </a:prstGeom>
          <a:noFill/>
        </p:spPr>
        <p:txBody>
          <a:bodyPr wrap="none" rtlCol="0">
            <a:spAutoFit/>
          </a:bodyPr>
          <a:lstStyle/>
          <a:p>
            <a:r>
              <a:rPr lang="en-US" altLang="ja-JP" sz="2400" dirty="0" smtClean="0">
                <a:solidFill>
                  <a:schemeClr val="accent2">
                    <a:lumMod val="50000"/>
                  </a:schemeClr>
                </a:solidFill>
              </a:rPr>
              <a:t>strongly dependent on</a:t>
            </a:r>
          </a:p>
          <a:p>
            <a:r>
              <a:rPr kumimoji="1" lang="en-US" altLang="ja-JP" sz="2400" dirty="0" err="1" smtClean="0">
                <a:solidFill>
                  <a:schemeClr val="accent2">
                    <a:lumMod val="50000"/>
                  </a:schemeClr>
                </a:solidFill>
              </a:rPr>
              <a:t>hadronization</a:t>
            </a:r>
            <a:r>
              <a:rPr kumimoji="1" lang="en-US" altLang="ja-JP" sz="2400" dirty="0" smtClean="0">
                <a:solidFill>
                  <a:schemeClr val="accent2">
                    <a:lumMod val="50000"/>
                  </a:schemeClr>
                </a:solidFill>
              </a:rPr>
              <a:t> mechanism</a:t>
            </a:r>
            <a:endParaRPr kumimoji="1" lang="ja-JP" altLang="en-US" sz="2400" dirty="0">
              <a:solidFill>
                <a:schemeClr val="accent2">
                  <a:lumMod val="50000"/>
                </a:schemeClr>
              </a:solidFill>
            </a:endParaRPr>
          </a:p>
        </p:txBody>
      </p:sp>
      <p:sp>
        <p:nvSpPr>
          <p:cNvPr id="82" name="テキスト ボックス 81"/>
          <p:cNvSpPr txBox="1"/>
          <p:nvPr/>
        </p:nvSpPr>
        <p:spPr>
          <a:xfrm rot="16200000">
            <a:off x="-1292367" y="3604736"/>
            <a:ext cx="3055837" cy="400110"/>
          </a:xfrm>
          <a:prstGeom prst="rect">
            <a:avLst/>
          </a:prstGeom>
          <a:noFill/>
        </p:spPr>
        <p:txBody>
          <a:bodyPr wrap="none" rtlCol="0">
            <a:spAutoFit/>
          </a:bodyPr>
          <a:lstStyle/>
          <a:p>
            <a:r>
              <a:rPr kumimoji="1" lang="en-US" altLang="ja-JP" sz="2000" b="1" dirty="0" smtClean="0">
                <a:solidFill>
                  <a:schemeClr val="accent6">
                    <a:lumMod val="50000"/>
                  </a:schemeClr>
                </a:solidFill>
              </a:rPr>
              <a:t>Time evolution via DME</a:t>
            </a:r>
            <a:endParaRPr kumimoji="1" lang="ja-JP" altLang="en-US" sz="2000" b="1" dirty="0">
              <a:solidFill>
                <a:schemeClr val="accent6">
                  <a:lumMod val="50000"/>
                </a:schemeClr>
              </a:solidFill>
            </a:endParaRPr>
          </a:p>
        </p:txBody>
      </p:sp>
    </p:spTree>
    <p:extLst>
      <p:ext uri="{BB962C8B-B14F-4D97-AF65-F5344CB8AC3E}">
        <p14:creationId xmlns:p14="http://schemas.microsoft.com/office/powerpoint/2010/main" val="1530169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0301" y="1628800"/>
            <a:ext cx="1960204" cy="1496408"/>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85564" y="2564904"/>
            <a:ext cx="1960204" cy="1480385"/>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464684" cy="584775"/>
          </a:xfrm>
        </p:spPr>
        <p:txBody>
          <a:bodyPr/>
          <a:lstStyle/>
          <a:p>
            <a:r>
              <a:rPr kumimoji="1" lang="ja-JP" altLang="en-US" dirty="0" smtClean="0"/>
              <a:t> </a:t>
            </a:r>
            <a:r>
              <a:rPr kumimoji="1" lang="en-US" altLang="ja-JP" dirty="0" smtClean="0"/>
              <a:t>Total Charge Number  </a:t>
            </a:r>
            <a:endParaRPr kumimoji="1" lang="ja-JP" altLang="en-US" dirty="0"/>
          </a:p>
        </p:txBody>
      </p:sp>
      <p:sp>
        <p:nvSpPr>
          <p:cNvPr id="7" name="円/楕円 6"/>
          <p:cNvSpPr>
            <a:spLocks noChangeAspect="1"/>
          </p:cNvSpPr>
          <p:nvPr/>
        </p:nvSpPr>
        <p:spPr>
          <a:xfrm>
            <a:off x="2121408" y="321248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251520" y="980728"/>
            <a:ext cx="4025461" cy="523220"/>
          </a:xfrm>
          <a:prstGeom prst="rect">
            <a:avLst/>
          </a:prstGeom>
          <a:noFill/>
        </p:spPr>
        <p:txBody>
          <a:bodyPr wrap="none" rtlCol="0">
            <a:spAutoFit/>
          </a:bodyPr>
          <a:lstStyle/>
          <a:p>
            <a:r>
              <a:rPr kumimoji="1" lang="en-US" altLang="ja-JP" sz="2800" dirty="0" smtClean="0"/>
              <a:t>In recombination model,</a:t>
            </a:r>
            <a:endParaRPr kumimoji="1" lang="ja-JP" altLang="en-US" sz="2800" dirty="0"/>
          </a:p>
        </p:txBody>
      </p:sp>
      <p:sp>
        <p:nvSpPr>
          <p:cNvPr id="80" name="円/楕円 79"/>
          <p:cNvSpPr>
            <a:spLocks noChangeAspect="1"/>
          </p:cNvSpPr>
          <p:nvPr/>
        </p:nvSpPr>
        <p:spPr>
          <a:xfrm>
            <a:off x="939338" y="355611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2121392" y="357252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a:spLocks noChangeAspect="1"/>
          </p:cNvSpPr>
          <p:nvPr/>
        </p:nvSpPr>
        <p:spPr>
          <a:xfrm>
            <a:off x="1283107" y="2837683"/>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1761368" y="285244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939338" y="283601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a:spLocks noChangeAspect="1"/>
          </p:cNvSpPr>
          <p:nvPr/>
        </p:nvSpPr>
        <p:spPr>
          <a:xfrm>
            <a:off x="1761352" y="321248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a:spLocks noChangeAspect="1"/>
          </p:cNvSpPr>
          <p:nvPr/>
        </p:nvSpPr>
        <p:spPr>
          <a:xfrm>
            <a:off x="1283107" y="355611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1761352" y="357252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939338" y="31960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a:spLocks noChangeAspect="1"/>
          </p:cNvSpPr>
          <p:nvPr/>
        </p:nvSpPr>
        <p:spPr>
          <a:xfrm>
            <a:off x="2121408" y="283839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a:spLocks noChangeAspect="1"/>
          </p:cNvSpPr>
          <p:nvPr/>
        </p:nvSpPr>
        <p:spPr>
          <a:xfrm>
            <a:off x="1283107" y="31960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980797" y="4165134"/>
            <a:ext cx="1863011" cy="830997"/>
          </a:xfrm>
          <a:prstGeom prst="rect">
            <a:avLst/>
          </a:prstGeom>
          <a:noFill/>
        </p:spPr>
        <p:txBody>
          <a:bodyPr wrap="none" rtlCol="0">
            <a:spAutoFit/>
          </a:bodyPr>
          <a:lstStyle/>
          <a:p>
            <a:r>
              <a:rPr kumimoji="1" lang="en-US" altLang="ja-JP" sz="2400" dirty="0" smtClean="0"/>
              <a:t>6 quarks</a:t>
            </a:r>
          </a:p>
          <a:p>
            <a:r>
              <a:rPr lang="en-US" altLang="ja-JP" sz="2400" dirty="0" smtClean="0"/>
              <a:t>6 antiquarks</a:t>
            </a:r>
            <a:endParaRPr kumimoji="1" lang="ja-JP" altLang="en-US" sz="2400" dirty="0"/>
          </a:p>
        </p:txBody>
      </p:sp>
      <p:sp>
        <p:nvSpPr>
          <p:cNvPr id="95" name="円/楕円 94"/>
          <p:cNvSpPr>
            <a:spLocks noChangeAspect="1"/>
          </p:cNvSpPr>
          <p:nvPr/>
        </p:nvSpPr>
        <p:spPr>
          <a:xfrm>
            <a:off x="4440625" y="2061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a:spLocks noChangeAspect="1"/>
          </p:cNvSpPr>
          <p:nvPr/>
        </p:nvSpPr>
        <p:spPr>
          <a:xfrm>
            <a:off x="5187797" y="1950934"/>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4602001" y="1917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a:spLocks noChangeAspect="1"/>
          </p:cNvSpPr>
          <p:nvPr/>
        </p:nvSpPr>
        <p:spPr>
          <a:xfrm>
            <a:off x="5361614" y="1922055"/>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a:spLocks noChangeAspect="1"/>
          </p:cNvSpPr>
          <p:nvPr/>
        </p:nvSpPr>
        <p:spPr>
          <a:xfrm>
            <a:off x="4505523" y="2710595"/>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a:spLocks noChangeAspect="1"/>
          </p:cNvSpPr>
          <p:nvPr/>
        </p:nvSpPr>
        <p:spPr>
          <a:xfrm>
            <a:off x="5323640" y="2097643"/>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4626072" y="2115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a:spLocks noChangeAspect="1"/>
          </p:cNvSpPr>
          <p:nvPr/>
        </p:nvSpPr>
        <p:spPr>
          <a:xfrm>
            <a:off x="5323640" y="2545909"/>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a:spLocks noChangeAspect="1"/>
          </p:cNvSpPr>
          <p:nvPr/>
        </p:nvSpPr>
        <p:spPr>
          <a:xfrm>
            <a:off x="4584625" y="254684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a:spLocks noChangeAspect="1"/>
          </p:cNvSpPr>
          <p:nvPr/>
        </p:nvSpPr>
        <p:spPr>
          <a:xfrm>
            <a:off x="5251640" y="2688677"/>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a:spLocks noChangeAspect="1"/>
          </p:cNvSpPr>
          <p:nvPr/>
        </p:nvSpPr>
        <p:spPr>
          <a:xfrm>
            <a:off x="4680072" y="2700498"/>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a:spLocks noChangeAspect="1"/>
          </p:cNvSpPr>
          <p:nvPr/>
        </p:nvSpPr>
        <p:spPr>
          <a:xfrm>
            <a:off x="5395640" y="2710595"/>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TexTeXPicture" descr="&lt;?xml version=&quot;1.0&quot; encoding=&quot;utf-16&quot;?&gt;&#10;&lt;TeXTeX&gt;&#10;  &lt;preamble&gt;\documentclass{jarticle}&#10;\usepackage{amsmath}&#10;\pagestyle{empty}&lt;/preamble&gt;&#10;  &lt;body&gt;\begin{align*} &#10;N_B^{\rm(net)}=0 \\&#10;N_B^{\rm(tot)}=4&#10;\end{align*}&lt;/body&gt;&#10;  &lt;fcolor&gt;FF000000&lt;/fcolor&gt;&#10;  &lt;bcolor&gt;FFFFFFFF&lt;/bcolor&gt;&#10;  &lt;transparent&gt;True&lt;/transparent&gt;&#10;  &lt;resolution&gt;1800&lt;/resolution&gt;&#10;  &lt;imageh&gt;782&lt;/imageh&gt;&#10;  &lt;imagew&gt;1111&lt;/imagew&gt;&#10;  &lt;scale&gt;50&lt;/scale&gt;&#10;  &lt;cursor&gt;3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844819"/>
            <a:ext cx="1512168" cy="1064371"/>
          </a:xfrm>
          <a:prstGeom prst="rect">
            <a:avLst/>
          </a:prstGeom>
        </p:spPr>
      </p:pic>
      <p:sp>
        <p:nvSpPr>
          <p:cNvPr id="71" name="円/楕円 70"/>
          <p:cNvSpPr>
            <a:spLocks noChangeAspect="1"/>
          </p:cNvSpPr>
          <p:nvPr/>
        </p:nvSpPr>
        <p:spPr>
          <a:xfrm>
            <a:off x="4428072" y="1863371"/>
            <a:ext cx="396000" cy="396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4428072" y="2492896"/>
            <a:ext cx="396000" cy="396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a:spLocks noChangeAspect="1"/>
          </p:cNvSpPr>
          <p:nvPr/>
        </p:nvSpPr>
        <p:spPr>
          <a:xfrm>
            <a:off x="5184112" y="1863371"/>
            <a:ext cx="396000" cy="396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a:spLocks noChangeAspect="1"/>
          </p:cNvSpPr>
          <p:nvPr/>
        </p:nvSpPr>
        <p:spPr>
          <a:xfrm>
            <a:off x="5184112" y="2492896"/>
            <a:ext cx="396000" cy="396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4030301" y="3463307"/>
            <a:ext cx="1960204" cy="1496408"/>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a:spLocks noChangeAspect="1"/>
          </p:cNvSpPr>
          <p:nvPr/>
        </p:nvSpPr>
        <p:spPr>
          <a:xfrm>
            <a:off x="5518209" y="372688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a:spLocks noChangeAspect="1"/>
          </p:cNvSpPr>
          <p:nvPr/>
        </p:nvSpPr>
        <p:spPr>
          <a:xfrm>
            <a:off x="4463328" y="3850776"/>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a:spLocks noChangeAspect="1"/>
          </p:cNvSpPr>
          <p:nvPr/>
        </p:nvSpPr>
        <p:spPr>
          <a:xfrm>
            <a:off x="4938403" y="38694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a:spLocks noChangeAspect="1"/>
          </p:cNvSpPr>
          <p:nvPr/>
        </p:nvSpPr>
        <p:spPr>
          <a:xfrm>
            <a:off x="5010403" y="3749360"/>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a:spLocks noChangeAspect="1"/>
          </p:cNvSpPr>
          <p:nvPr/>
        </p:nvSpPr>
        <p:spPr>
          <a:xfrm>
            <a:off x="4401775" y="446115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a:spLocks noChangeAspect="1"/>
          </p:cNvSpPr>
          <p:nvPr/>
        </p:nvSpPr>
        <p:spPr>
          <a:xfrm>
            <a:off x="5602021" y="3822963"/>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a:spLocks noChangeAspect="1"/>
          </p:cNvSpPr>
          <p:nvPr/>
        </p:nvSpPr>
        <p:spPr>
          <a:xfrm>
            <a:off x="4286191" y="370677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a:spLocks noChangeAspect="1"/>
          </p:cNvSpPr>
          <p:nvPr/>
        </p:nvSpPr>
        <p:spPr>
          <a:xfrm>
            <a:off x="4430191" y="4587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5674021" y="453315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5488501" y="4443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4938403" y="4440467"/>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a:spLocks noChangeAspect="1"/>
          </p:cNvSpPr>
          <p:nvPr/>
        </p:nvSpPr>
        <p:spPr>
          <a:xfrm>
            <a:off x="5082403" y="4515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a:spLocks noChangeAspect="1"/>
          </p:cNvSpPr>
          <p:nvPr/>
        </p:nvSpPr>
        <p:spPr>
          <a:xfrm>
            <a:off x="4275249"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a:spLocks noChangeAspect="1"/>
          </p:cNvSpPr>
          <p:nvPr/>
        </p:nvSpPr>
        <p:spPr>
          <a:xfrm>
            <a:off x="4275249"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a:spLocks noChangeAspect="1"/>
          </p:cNvSpPr>
          <p:nvPr/>
        </p:nvSpPr>
        <p:spPr>
          <a:xfrm>
            <a:off x="4858437"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a:spLocks noChangeAspect="1"/>
          </p:cNvSpPr>
          <p:nvPr/>
        </p:nvSpPr>
        <p:spPr>
          <a:xfrm>
            <a:off x="4858437"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5434501"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5434501"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TexTeXPicture" descr="&lt;?xml version=&quot;1.0&quot; encoding=&quot;utf-16&quot;?&gt;&#10;&lt;TeXTeX&gt;&#10;  &lt;preamble&gt;\documentclass{jarticle}&#10;\usepackage{amsmath}&#10;\pagestyle{empty}&lt;/preamble&gt;&#10;  &lt;body&gt;\begin{align*} &#10;N_B^{\rm(net)}=0 \\&#10;N_B^{\rm(tot)}=0&#10;\end{align*}&lt;/body&gt;&#10;  &lt;fcolor&gt;FF000000&lt;/fcolor&gt;&#10;  &lt;bcolor&gt;FFFFFFFF&lt;/bcolor&gt;&#10;  &lt;transparent&gt;True&lt;/transparent&gt;&#10;  &lt;resolution&gt;1800&lt;/resolution&gt;&#10;  &lt;imageh&gt;782&lt;/imageh&gt;&#10;  &lt;imagew&gt;1109&lt;/imagew&gt;&#10;  &lt;scale&gt;50&lt;/scale&gt;&#10;  &lt;cursor&gt;5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533" y="3660629"/>
            <a:ext cx="1509446" cy="1064371"/>
          </a:xfrm>
          <a:prstGeom prst="rect">
            <a:avLst/>
          </a:prstGeom>
        </p:spPr>
      </p:pic>
      <p:sp>
        <p:nvSpPr>
          <p:cNvPr id="133" name="テキスト ボックス 132"/>
          <p:cNvSpPr txBox="1"/>
          <p:nvPr/>
        </p:nvSpPr>
        <p:spPr>
          <a:xfrm>
            <a:off x="513439" y="5930116"/>
            <a:ext cx="7370929" cy="523220"/>
          </a:xfrm>
          <a:prstGeom prst="rect">
            <a:avLst/>
          </a:prstGeom>
          <a:noFill/>
        </p:spPr>
        <p:txBody>
          <a:bodyPr wrap="none" rtlCol="0">
            <a:spAutoFit/>
          </a:bodyPr>
          <a:lstStyle/>
          <a:p>
            <a:pPr marL="457200" indent="-457200">
              <a:buFont typeface="Wingdings" pitchFamily="2" charset="2"/>
              <a:buChar char="p"/>
            </a:pPr>
            <a:r>
              <a:rPr lang="en-US" altLang="ja-JP" sz="2800" dirty="0" smtClean="0"/>
              <a:t>          can fluctuate, while            does not.</a:t>
            </a:r>
            <a:endParaRPr kumimoji="1" lang="ja-JP" altLang="en-US" sz="2800" dirty="0"/>
          </a:p>
        </p:txBody>
      </p:sp>
      <p:sp>
        <p:nvSpPr>
          <p:cNvPr id="134" name="右矢印 133"/>
          <p:cNvSpPr/>
          <p:nvPr/>
        </p:nvSpPr>
        <p:spPr>
          <a:xfrm rot="20338374">
            <a:off x="2915815" y="2556106"/>
            <a:ext cx="936104" cy="559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5" name="右矢印 134"/>
          <p:cNvSpPr/>
          <p:nvPr/>
        </p:nvSpPr>
        <p:spPr>
          <a:xfrm rot="23460000">
            <a:off x="2849111" y="3604200"/>
            <a:ext cx="936104" cy="559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a:spLocks noChangeAspect="1"/>
          </p:cNvSpPr>
          <p:nvPr/>
        </p:nvSpPr>
        <p:spPr>
          <a:xfrm>
            <a:off x="764773" y="4340883"/>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a:spLocks noChangeAspect="1"/>
          </p:cNvSpPr>
          <p:nvPr/>
        </p:nvSpPr>
        <p:spPr>
          <a:xfrm>
            <a:off x="764773" y="4715766"/>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TexTeXPicture" descr="&lt;?xml version=&quot;1.0&quot; encoding=&quot;utf-16&quot;?&gt;&#10;&lt;TeXTeX&gt;&#10;  &lt;preamble&gt;\documentclass{jarticle}&#10;\usepackage{amsmath}&#10;\pagestyle{empty}&lt;/preamble&gt;&#10;  &lt;body&gt;\begin{align*} &#10;N_B^{\rm(tot)}&#10;\end{align*}&lt;/body&gt;&#10;  &lt;fcolor&gt;FF000000&lt;/fcolor&gt;&#10;  &lt;bcolor&gt;FFFFFFFF&lt;/bcolor&gt;&#10;  &lt;transparent&gt;True&lt;/transparent&gt;&#10;  &lt;resolution&gt;1800&lt;/resolution&gt;&#10;  &lt;imageh&gt;333&lt;/imageh&gt;&#10;  &lt;imagew&gt;608&lt;/imagew&gt;&#10;  &lt;scale&gt;50&lt;/scale&gt;&#10;  &lt;cursor&gt;3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561" y="5921026"/>
            <a:ext cx="925878" cy="507102"/>
          </a:xfrm>
          <a:prstGeom prst="rect">
            <a:avLst/>
          </a:prstGeom>
        </p:spPr>
      </p:pic>
      <p:pic>
        <p:nvPicPr>
          <p:cNvPr id="141" name="TexTeXPicture" descr="&lt;?xml version=&quot;1.0&quot; encoding=&quot;utf-16&quot;?&gt;&#10;&lt;TeXTeX&gt;&#10;  &lt;preamble&gt;\documentclass{jarticle}&#10;\usepackage{amsmath}&#10;\pagestyle{empty}&lt;/preamble&gt;&#10;  &lt;body&gt;\begin{align*} &#10;N_B^{\rm(net)}&#10;\end{align*}&lt;/body&gt;&#10;  &lt;fcolor&gt;FF000000&lt;/fcolor&gt;&#10;  &lt;bcolor&gt;FFFFFFFF&lt;/bcolor&gt;&#10;  &lt;transparent&gt;True&lt;/transparent&gt;&#10;  &lt;resolution&gt;1800&lt;/resolution&gt;&#10;  &lt;imageh&gt;333&lt;/imageh&gt;&#10;  &lt;imagew&gt;630&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312" y="5933552"/>
            <a:ext cx="959380" cy="507102"/>
          </a:xfrm>
          <a:prstGeom prst="rect">
            <a:avLst/>
          </a:prstGeom>
        </p:spPr>
      </p:pic>
    </p:spTree>
    <p:extLst>
      <p:ext uri="{BB962C8B-B14F-4D97-AF65-F5344CB8AC3E}">
        <p14:creationId xmlns:p14="http://schemas.microsoft.com/office/powerpoint/2010/main" val="2516099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65722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323528" y="980728"/>
            <a:ext cx="5904656"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899372" cy="584775"/>
          </a:xfrm>
        </p:spPr>
        <p:txBody>
          <a:bodyPr/>
          <a:lstStyle/>
          <a:p>
            <a:r>
              <a:rPr lang="en-US" altLang="ja-JP" dirty="0"/>
              <a:t> </a:t>
            </a:r>
            <a:r>
              <a:rPr lang="en-US" altLang="ja-JP" i="1" dirty="0" smtClean="0">
                <a:latin typeface="Symbol" pitchFamily="18" charset="2"/>
              </a:rPr>
              <a:t>Dh</a:t>
            </a:r>
            <a:r>
              <a:rPr lang="en-US" altLang="ja-JP" dirty="0" smtClean="0"/>
              <a:t> Dependence at </a:t>
            </a:r>
            <a:r>
              <a:rPr lang="en-US" altLang="ja-JP" dirty="0" err="1" smtClean="0"/>
              <a:t>Freezeout</a:t>
            </a:r>
            <a:r>
              <a:rPr lang="en-US" altLang="ja-JP" dirty="0" smtClean="0"/>
              <a:t>  </a:t>
            </a:r>
            <a:endParaRPr kumimoji="1" lang="ja-JP" altLang="en-US" dirty="0"/>
          </a:p>
        </p:txBody>
      </p:sp>
      <p:sp>
        <p:nvSpPr>
          <p:cNvPr id="11" name="テキスト ボックス 10"/>
          <p:cNvSpPr txBox="1"/>
          <p:nvPr/>
        </p:nvSpPr>
        <p:spPr>
          <a:xfrm>
            <a:off x="467544" y="980728"/>
            <a:ext cx="2632452" cy="461665"/>
          </a:xfrm>
          <a:prstGeom prst="rect">
            <a:avLst/>
          </a:prstGeom>
          <a:noFill/>
        </p:spPr>
        <p:txBody>
          <a:bodyPr wrap="none" rtlCol="0">
            <a:spAutoFit/>
          </a:bodyPr>
          <a:lstStyle/>
          <a:p>
            <a:r>
              <a:rPr kumimoji="1" lang="en-US" altLang="ja-JP" sz="2400" dirty="0" smtClean="0"/>
              <a:t>Initial fluctuations:</a:t>
            </a:r>
            <a:endParaRPr kumimoji="1" lang="ja-JP" altLang="en-US" sz="2400" dirty="0"/>
          </a:p>
        </p:txBody>
      </p:sp>
      <p:pic>
        <p:nvPicPr>
          <p:cNvPr id="4" name="TexTeXPicture" descr="&lt;?xml version=&quot;1.0&quot; encoding=&quot;utf-16&quot;?&gt;&#10;&lt;TeXTeX&gt;&#10;  &lt;preamble&gt;\documentclass{jarticle}&#10;\usepackage{amsmath}&#10;\pagestyle{empty}&lt;/preamble&gt;&#10;  &lt;body&gt;\begin{align*} &#10;\langle \bar{Q}^2 \rangle_c &#10;=&#10;\langle \bar{Q}^4 \rangle_c &#10;=&#10;\langle \bar{Q}^2 Q_{\rm(tot)} \rangle_c &#10;=0&#10;\end{align*}&lt;/body&gt;&#10;  &lt;fcolor&gt;FF000000&lt;/fcolor&gt;&#10;  &lt;bcolor&gt;FFFFFFFF&lt;/bcolor&gt;&#10;  &lt;transparent&gt;True&lt;/transparent&gt;&#10;  &lt;resolution&gt;1800&lt;/resolution&gt;&#10;  &lt;imageh&gt;310&lt;/imageh&gt;&#10;  &lt;imagew&gt;3514&lt;/imagew&gt;&#10;  &lt;scale&gt;50&lt;/scale&gt;&#10;  &lt;cursor&gt;1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70" y="1484784"/>
            <a:ext cx="4935174" cy="435375"/>
          </a:xfrm>
          <a:prstGeom prst="rect">
            <a:avLst/>
          </a:prstGeom>
        </p:spPr>
      </p:pic>
      <p:sp>
        <p:nvSpPr>
          <p:cNvPr id="8" name="テキスト ボックス 7"/>
          <p:cNvSpPr txBox="1"/>
          <p:nvPr/>
        </p:nvSpPr>
        <p:spPr>
          <a:xfrm>
            <a:off x="4041701" y="3277047"/>
            <a:ext cx="699230" cy="461665"/>
          </a:xfrm>
          <a:prstGeom prst="rect">
            <a:avLst/>
          </a:prstGeom>
          <a:noFill/>
        </p:spPr>
        <p:txBody>
          <a:bodyPr wrap="none" rtlCol="0">
            <a:spAutoFit/>
          </a:bodyPr>
          <a:lstStyle/>
          <a:p>
            <a:r>
              <a:rPr kumimoji="1" lang="en-US" altLang="ja-JP" sz="2400" dirty="0" smtClean="0">
                <a:solidFill>
                  <a:srgbClr val="002060"/>
                </a:solidFill>
              </a:rPr>
              <a:t>2nd</a:t>
            </a:r>
            <a:endParaRPr kumimoji="1" lang="ja-JP" altLang="en-US" sz="2400" dirty="0">
              <a:solidFill>
                <a:srgbClr val="002060"/>
              </a:solidFill>
            </a:endParaRPr>
          </a:p>
        </p:txBody>
      </p:sp>
      <p:sp>
        <p:nvSpPr>
          <p:cNvPr id="9" name="テキスト ボックス 8"/>
          <p:cNvSpPr txBox="1"/>
          <p:nvPr/>
        </p:nvSpPr>
        <p:spPr>
          <a:xfrm>
            <a:off x="2699792" y="3899470"/>
            <a:ext cx="612668" cy="461665"/>
          </a:xfrm>
          <a:prstGeom prst="rect">
            <a:avLst/>
          </a:prstGeom>
          <a:noFill/>
        </p:spPr>
        <p:txBody>
          <a:bodyPr wrap="none" rtlCol="0">
            <a:spAutoFit/>
          </a:bodyPr>
          <a:lstStyle/>
          <a:p>
            <a:r>
              <a:rPr kumimoji="1" lang="en-US" altLang="ja-JP" sz="2400" dirty="0" smtClean="0">
                <a:solidFill>
                  <a:srgbClr val="FF0000"/>
                </a:solidFill>
              </a:rPr>
              <a:t>4th</a:t>
            </a:r>
            <a:endParaRPr kumimoji="1" lang="ja-JP" altLang="en-US" sz="2400" dirty="0">
              <a:solidFill>
                <a:srgbClr val="FF0000"/>
              </a:solidFill>
            </a:endParaRPr>
          </a:p>
        </p:txBody>
      </p:sp>
      <p:sp>
        <p:nvSpPr>
          <p:cNvPr id="3" name="正方形/長方形 2"/>
          <p:cNvSpPr/>
          <p:nvPr/>
        </p:nvSpPr>
        <p:spPr>
          <a:xfrm>
            <a:off x="3967223" y="4069135"/>
            <a:ext cx="720080" cy="35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TexTeXPicture" descr="&lt;?xml version=&quot;1.0&quot; encoding=&quot;utf-16&quot;?&gt;&#10;&lt;TeXTeX&gt;&#10;  &lt;preamble&gt;\documentclass{jarticle}&#10;\usepackage{amsmath}&#10;\pagestyle{empty}&lt;/preamble&gt;&#10;  &lt;body&gt;\begin{align*} &#10;\Delta\eta / 2\sqrt{D \tau}&#10;\end{align*}&lt;/body&gt;&#10;  &lt;fcolor&gt;FF000000&lt;/fcolor&gt;&#10;  &lt;bcolor&gt;FFFFFFFF&lt;/bcolor&gt;&#10;  &lt;transparent&gt;True&lt;/transparent&gt;&#10;  &lt;resolution&gt;1800&lt;/resolution&gt;&#10;  &lt;imageh&gt;296&lt;/imageh&gt;&#10;  &lt;imagew&gt;1136&lt;/imagew&gt;&#10;  &lt;scale&gt;50&lt;/scale&gt;&#10;  &lt;cursor&gt;4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6363072"/>
            <a:ext cx="1728192" cy="450304"/>
          </a:xfrm>
          <a:prstGeom prst="rect">
            <a:avLst/>
          </a:prstGeom>
          <a:solidFill>
            <a:schemeClr val="bg1"/>
          </a:solidFill>
        </p:spPr>
      </p:pic>
      <p:pic>
        <p:nvPicPr>
          <p:cNvPr id="12"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90616" y="3755113"/>
            <a:ext cx="1574124" cy="921898"/>
          </a:xfrm>
          <a:prstGeom prst="rect">
            <a:avLst/>
          </a:prstGeom>
          <a:solidFill>
            <a:schemeClr val="bg1"/>
          </a:solidFill>
        </p:spPr>
      </p:pic>
      <p:pic>
        <p:nvPicPr>
          <p:cNvPr id="15" name="TexTeXPicture" descr="&lt;?xml version=&quot;1.0&quot; encoding=&quot;utf-16&quot;?&gt;&#10;&lt;TeXTeX&gt;&#10;  &lt;preamble&gt;\documentclass{jarticle}&#10;\usepackage{amsmath}&#10;\pagestyle{empty}&lt;/preamble&gt;&#10;  &lt;body&gt;\begin{align*} &#10;c = &#10;\frac{\langle Q_{\rm(tot)}^2\rangle_c}&#10;{ \langle Q_{\rm(tot)} \rangle }&#10;\end{align*}&lt;/body&gt;&#10;  &lt;fcolor&gt;FF000000&lt;/fcolor&gt;&#10;  &lt;bcolor&gt;FFFFFFFF&lt;/bcolor&gt;&#10;  &lt;transparent&gt;True&lt;/transparent&gt;&#10;  &lt;resolution&gt;1800&lt;/resolution&gt;&#10;  &lt;imageh&gt;687&lt;/imageh&gt;&#10;  &lt;imagew&gt;1375&lt;/imagew&gt;&#10;  &lt;scale&gt;50&lt;/scale&gt;&#10;  &lt;cursor&gt;9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2780928"/>
            <a:ext cx="1931094" cy="964847"/>
          </a:xfrm>
          <a:prstGeom prst="rect">
            <a:avLst/>
          </a:prstGeom>
        </p:spPr>
        <p:style>
          <a:lnRef idx="2">
            <a:schemeClr val="accent2"/>
          </a:lnRef>
          <a:fillRef idx="1">
            <a:schemeClr val="lt1"/>
          </a:fillRef>
          <a:effectRef idx="0">
            <a:schemeClr val="accent2"/>
          </a:effectRef>
          <a:fontRef idx="minor">
            <a:schemeClr val="dk1"/>
          </a:fontRef>
        </p:style>
      </p:pic>
      <p:sp>
        <p:nvSpPr>
          <p:cNvPr id="16" name="下矢印 15"/>
          <p:cNvSpPr/>
          <p:nvPr/>
        </p:nvSpPr>
        <p:spPr>
          <a:xfrm flipV="1">
            <a:off x="7812360" y="3861048"/>
            <a:ext cx="504056" cy="5228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64288" y="4383882"/>
            <a:ext cx="2036135" cy="1200329"/>
          </a:xfrm>
          <a:prstGeom prst="rect">
            <a:avLst/>
          </a:prstGeom>
          <a:noFill/>
        </p:spPr>
        <p:txBody>
          <a:bodyPr wrap="none" rtlCol="0">
            <a:spAutoFit/>
          </a:bodyPr>
          <a:lstStyle/>
          <a:p>
            <a:pPr algn="ctr"/>
            <a:r>
              <a:rPr lang="en-US" altLang="ja-JP" sz="2400" dirty="0" smtClean="0">
                <a:solidFill>
                  <a:schemeClr val="accent2">
                    <a:lumMod val="50000"/>
                  </a:schemeClr>
                </a:solidFill>
              </a:rPr>
              <a:t>p</a:t>
            </a:r>
            <a:r>
              <a:rPr kumimoji="1" lang="en-US" altLang="ja-JP" sz="2400" dirty="0" smtClean="0">
                <a:solidFill>
                  <a:schemeClr val="accent2">
                    <a:lumMod val="50000"/>
                  </a:schemeClr>
                </a:solidFill>
              </a:rPr>
              <a:t>arameter </a:t>
            </a:r>
          </a:p>
          <a:p>
            <a:pPr algn="ctr"/>
            <a:r>
              <a:rPr lang="en-US" altLang="ja-JP" sz="2400" dirty="0" smtClean="0">
                <a:solidFill>
                  <a:schemeClr val="accent2">
                    <a:lumMod val="50000"/>
                  </a:schemeClr>
                </a:solidFill>
              </a:rPr>
              <a:t>sensitive to </a:t>
            </a:r>
          </a:p>
          <a:p>
            <a:pPr algn="ctr"/>
            <a:r>
              <a:rPr lang="en-US" altLang="ja-JP" sz="2400" dirty="0" err="1" smtClean="0">
                <a:solidFill>
                  <a:schemeClr val="accent2">
                    <a:lumMod val="50000"/>
                  </a:schemeClr>
                </a:solidFill>
              </a:rPr>
              <a:t>hadronization</a:t>
            </a:r>
            <a:endParaRPr kumimoji="1" lang="ja-JP" altLang="en-US" sz="2400" dirty="0">
              <a:solidFill>
                <a:schemeClr val="accent2">
                  <a:lumMod val="50000"/>
                </a:schemeClr>
              </a:solidFill>
            </a:endParaRPr>
          </a:p>
        </p:txBody>
      </p:sp>
      <p:pic>
        <p:nvPicPr>
          <p:cNvPr id="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540"/>
          <a:stretch/>
        </p:blipFill>
        <p:spPr bwMode="auto">
          <a:xfrm>
            <a:off x="6203726" y="44624"/>
            <a:ext cx="3276154" cy="220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7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8785"/>
            <a:ext cx="65722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323528" y="980728"/>
            <a:ext cx="7128792"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899372" cy="584775"/>
          </a:xfrm>
        </p:spPr>
        <p:txBody>
          <a:bodyPr/>
          <a:lstStyle/>
          <a:p>
            <a:r>
              <a:rPr lang="en-US" altLang="ja-JP" dirty="0"/>
              <a:t> </a:t>
            </a:r>
            <a:r>
              <a:rPr lang="en-US" altLang="ja-JP" i="1" dirty="0" smtClean="0">
                <a:latin typeface="Symbol" pitchFamily="18" charset="2"/>
              </a:rPr>
              <a:t>Dh</a:t>
            </a:r>
            <a:r>
              <a:rPr lang="en-US" altLang="ja-JP" dirty="0" smtClean="0"/>
              <a:t> Dependence at </a:t>
            </a:r>
            <a:r>
              <a:rPr lang="en-US" altLang="ja-JP" dirty="0" err="1" smtClean="0"/>
              <a:t>Freezeout</a:t>
            </a:r>
            <a:r>
              <a:rPr lang="en-US" altLang="ja-JP" dirty="0" smtClean="0"/>
              <a:t>  </a:t>
            </a:r>
            <a:endParaRPr kumimoji="1" lang="ja-JP" altLang="en-US" dirty="0"/>
          </a:p>
        </p:txBody>
      </p:sp>
      <p:sp>
        <p:nvSpPr>
          <p:cNvPr id="11" name="テキスト ボックス 10"/>
          <p:cNvSpPr txBox="1"/>
          <p:nvPr/>
        </p:nvSpPr>
        <p:spPr>
          <a:xfrm>
            <a:off x="467544" y="980728"/>
            <a:ext cx="2632452" cy="461665"/>
          </a:xfrm>
          <a:prstGeom prst="rect">
            <a:avLst/>
          </a:prstGeom>
          <a:noFill/>
        </p:spPr>
        <p:txBody>
          <a:bodyPr wrap="none" rtlCol="0">
            <a:spAutoFit/>
          </a:bodyPr>
          <a:lstStyle/>
          <a:p>
            <a:r>
              <a:rPr kumimoji="1" lang="en-US" altLang="ja-JP" sz="2400" dirty="0" smtClean="0"/>
              <a:t>Initial fluctuations:</a:t>
            </a:r>
            <a:endParaRPr kumimoji="1" lang="ja-JP" altLang="en-US" sz="2400" dirty="0"/>
          </a:p>
        </p:txBody>
      </p:sp>
      <p:pic>
        <p:nvPicPr>
          <p:cNvPr id="7" name="TexTeXPicture" descr="&lt;?xml version=&quot;1.0&quot; encoding=&quot;utf-16&quot;?&gt;&#10;&lt;TeXTeX&gt;&#10;  &lt;preamble&gt;\documentclass{jarticle}&#10;\usepackage{amsmath}&#10;\pagestyle{empty}&lt;/preamble&gt;&#10;  &lt;body&gt;\begin{align*} &#10;c = &#10;\frac{\langle Q_{\rm(tot)}^2\rangle_c}&#10;{ \langle Q_{\rm(tot)} \rangle }&#10;\end{align*}&lt;/body&gt;&#10;  &lt;fcolor&gt;FF000000&lt;/fcolor&gt;&#10;  &lt;bcolor&gt;FFFFFFFF&lt;/bcolor&gt;&#10;  &lt;transparent&gt;True&lt;/transparent&gt;&#10;  &lt;resolution&gt;1800&lt;/resolution&gt;&#10;  &lt;imageh&gt;687&lt;/imageh&gt;&#10;  &lt;imagew&gt;1375&lt;/imagew&gt;&#10;  &lt;scale&gt;50&lt;/scale&gt;&#10;  &lt;cursor&gt;9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2780928"/>
            <a:ext cx="1931094" cy="964847"/>
          </a:xfrm>
          <a:prstGeom prst="rect">
            <a:avLst/>
          </a:prstGeom>
        </p:spPr>
        <p:style>
          <a:lnRef idx="2">
            <a:schemeClr val="accent2"/>
          </a:lnRef>
          <a:fillRef idx="1">
            <a:schemeClr val="lt1"/>
          </a:fillRef>
          <a:effectRef idx="0">
            <a:schemeClr val="accent2"/>
          </a:effectRef>
          <a:fontRef idx="minor">
            <a:schemeClr val="dk1"/>
          </a:fontRef>
        </p:style>
      </p:pic>
      <p:sp>
        <p:nvSpPr>
          <p:cNvPr id="8" name="テキスト ボックス 7"/>
          <p:cNvSpPr txBox="1"/>
          <p:nvPr/>
        </p:nvSpPr>
        <p:spPr>
          <a:xfrm>
            <a:off x="5220072" y="3212976"/>
            <a:ext cx="699230" cy="461665"/>
          </a:xfrm>
          <a:prstGeom prst="rect">
            <a:avLst/>
          </a:prstGeom>
          <a:noFill/>
        </p:spPr>
        <p:txBody>
          <a:bodyPr wrap="none" rtlCol="0">
            <a:spAutoFit/>
          </a:bodyPr>
          <a:lstStyle/>
          <a:p>
            <a:r>
              <a:rPr kumimoji="1" lang="en-US" altLang="ja-JP" sz="2400" dirty="0" smtClean="0">
                <a:solidFill>
                  <a:srgbClr val="002060"/>
                </a:solidFill>
              </a:rPr>
              <a:t>2nd</a:t>
            </a:r>
            <a:endParaRPr kumimoji="1" lang="ja-JP" altLang="en-US" sz="2400" dirty="0">
              <a:solidFill>
                <a:srgbClr val="002060"/>
              </a:solidFill>
            </a:endParaRPr>
          </a:p>
        </p:txBody>
      </p:sp>
      <p:sp>
        <p:nvSpPr>
          <p:cNvPr id="9" name="テキスト ボックス 8"/>
          <p:cNvSpPr txBox="1"/>
          <p:nvPr/>
        </p:nvSpPr>
        <p:spPr>
          <a:xfrm>
            <a:off x="2987824" y="4365104"/>
            <a:ext cx="612668" cy="461665"/>
          </a:xfrm>
          <a:prstGeom prst="rect">
            <a:avLst/>
          </a:prstGeom>
          <a:noFill/>
        </p:spPr>
        <p:txBody>
          <a:bodyPr wrap="none" rtlCol="0">
            <a:spAutoFit/>
          </a:bodyPr>
          <a:lstStyle/>
          <a:p>
            <a:r>
              <a:rPr kumimoji="1" lang="en-US" altLang="ja-JP" sz="2400" dirty="0" smtClean="0">
                <a:solidFill>
                  <a:srgbClr val="FF0000"/>
                </a:solidFill>
              </a:rPr>
              <a:t>4th</a:t>
            </a:r>
            <a:endParaRPr kumimoji="1" lang="ja-JP" altLang="en-US" sz="2400" dirty="0">
              <a:solidFill>
                <a:srgbClr val="FF0000"/>
              </a:solidFill>
            </a:endParaRPr>
          </a:p>
        </p:txBody>
      </p:sp>
      <p:sp>
        <p:nvSpPr>
          <p:cNvPr id="10" name="正方形/長方形 9"/>
          <p:cNvSpPr/>
          <p:nvPr/>
        </p:nvSpPr>
        <p:spPr>
          <a:xfrm>
            <a:off x="4067944" y="3645024"/>
            <a:ext cx="720080" cy="35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TexTeXPicture" descr="&lt;?xml version=&quot;1.0&quot; encoding=&quot;utf-16&quot;?&gt;&#10;&lt;TeXTeX&gt;&#10;  &lt;preamble&gt;\documentclass{jarticle}&#10;\usepackage{amsmath}&#10;\pagestyle{empty}&lt;/preamble&gt;&#10;  &lt;body&gt;\begin{align*} &#10;\langle \bar{Q}^2 \rangle_c &#10;=&#10;\langle \bar{Q}^4 \rangle_c &#10;=&#10;\langle \bar{Q}^2 Q_{\rm(tot)} \rangle_c &#10;=0.5\langle Q_{\rm(tot)} \rangle&#10;\end{align*}&lt;/body&gt;&#10;  &lt;fcolor&gt;FF000000&lt;/fcolor&gt;&#10;  &lt;bcolor&gt;FFFFFFFF&lt;/bcolor&gt;&#10;  &lt;transparent&gt;True&lt;/transparent&gt;&#10;  &lt;resolution&gt;1800&lt;/resolution&gt;&#10;  &lt;imageh&gt;310&lt;/imageh&gt;&#10;  &lt;imagew&gt;4503&lt;/imagew&gt;&#10;  &lt;scale&gt;50&lt;/scale&gt;&#10;  &lt;cursor&gt;14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70" y="1484784"/>
            <a:ext cx="6324158" cy="435375"/>
          </a:xfrm>
          <a:prstGeom prst="rect">
            <a:avLst/>
          </a:prstGeom>
        </p:spPr>
      </p:pic>
      <p:pic>
        <p:nvPicPr>
          <p:cNvPr id="14" name="TexTeXPicture" descr="&lt;?xml version=&quot;1.0&quot; encoding=&quot;utf-16&quot;?&gt;&#10;&lt;TeXTeX&gt;&#10;  &lt;preamble&gt;\documentclass{jarticle}&#10;\usepackage{amsmath}&#10;\pagestyle{empty}&lt;/preamble&gt;&#10;  &lt;body&gt;\begin{align*} &#10;\Delta\eta / 2\sqrt{D \tau}&#10;\end{align*}&lt;/body&gt;&#10;  &lt;fcolor&gt;FF000000&lt;/fcolor&gt;&#10;  &lt;bcolor&gt;FFFFFFFF&lt;/bcolor&gt;&#10;  &lt;transparent&gt;True&lt;/transparent&gt;&#10;  &lt;resolution&gt;1800&lt;/resolution&gt;&#10;  &lt;imageh&gt;296&lt;/imageh&gt;&#10;  &lt;imagew&gt;1136&lt;/imagew&gt;&#10;  &lt;scale&gt;50&lt;/scale&gt;&#10;  &lt;cursor&gt;4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6363072"/>
            <a:ext cx="1728192" cy="450304"/>
          </a:xfrm>
          <a:prstGeom prst="rect">
            <a:avLst/>
          </a:prstGeom>
          <a:solidFill>
            <a:schemeClr val="bg1"/>
          </a:solidFill>
        </p:spPr>
      </p:pic>
      <p:pic>
        <p:nvPicPr>
          <p:cNvPr id="12"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90616" y="3755113"/>
            <a:ext cx="1574124" cy="921898"/>
          </a:xfrm>
          <a:prstGeom prst="rect">
            <a:avLst/>
          </a:prstGeom>
          <a:solidFill>
            <a:schemeClr val="bg1"/>
          </a:solidFill>
        </p:spPr>
      </p:pic>
      <p:sp>
        <p:nvSpPr>
          <p:cNvPr id="15" name="下矢印 14"/>
          <p:cNvSpPr/>
          <p:nvPr/>
        </p:nvSpPr>
        <p:spPr>
          <a:xfrm flipV="1">
            <a:off x="7812360" y="3861048"/>
            <a:ext cx="504056" cy="5228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164288" y="4383882"/>
            <a:ext cx="2036135" cy="1200329"/>
          </a:xfrm>
          <a:prstGeom prst="rect">
            <a:avLst/>
          </a:prstGeom>
          <a:noFill/>
        </p:spPr>
        <p:txBody>
          <a:bodyPr wrap="none" rtlCol="0">
            <a:spAutoFit/>
          </a:bodyPr>
          <a:lstStyle/>
          <a:p>
            <a:pPr algn="ctr"/>
            <a:r>
              <a:rPr lang="en-US" altLang="ja-JP" sz="2400" dirty="0" smtClean="0">
                <a:solidFill>
                  <a:schemeClr val="accent2">
                    <a:lumMod val="50000"/>
                  </a:schemeClr>
                </a:solidFill>
              </a:rPr>
              <a:t>p</a:t>
            </a:r>
            <a:r>
              <a:rPr kumimoji="1" lang="en-US" altLang="ja-JP" sz="2400" dirty="0" smtClean="0">
                <a:solidFill>
                  <a:schemeClr val="accent2">
                    <a:lumMod val="50000"/>
                  </a:schemeClr>
                </a:solidFill>
              </a:rPr>
              <a:t>arameter </a:t>
            </a:r>
          </a:p>
          <a:p>
            <a:pPr algn="ctr"/>
            <a:r>
              <a:rPr lang="en-US" altLang="ja-JP" sz="2400" dirty="0" smtClean="0">
                <a:solidFill>
                  <a:schemeClr val="accent2">
                    <a:lumMod val="50000"/>
                  </a:schemeClr>
                </a:solidFill>
              </a:rPr>
              <a:t>sensitive to </a:t>
            </a:r>
          </a:p>
          <a:p>
            <a:pPr algn="ctr"/>
            <a:r>
              <a:rPr lang="en-US" altLang="ja-JP" sz="2400" dirty="0" err="1" smtClean="0">
                <a:solidFill>
                  <a:schemeClr val="accent2">
                    <a:lumMod val="50000"/>
                  </a:schemeClr>
                </a:solidFill>
              </a:rPr>
              <a:t>hadronization</a:t>
            </a:r>
            <a:endParaRPr kumimoji="1" lang="ja-JP" altLang="en-US" sz="2400" dirty="0">
              <a:solidFill>
                <a:schemeClr val="accent2">
                  <a:lumMod val="50000"/>
                </a:schemeClr>
              </a:solidFill>
            </a:endParaRPr>
          </a:p>
        </p:txBody>
      </p:sp>
    </p:spTree>
    <p:extLst>
      <p:ext uri="{BB962C8B-B14F-4D97-AF65-F5344CB8AC3E}">
        <p14:creationId xmlns:p14="http://schemas.microsoft.com/office/powerpoint/2010/main" val="146520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320961" cy="584775"/>
          </a:xfrm>
        </p:spPr>
        <p:txBody>
          <a:bodyPr/>
          <a:lstStyle/>
          <a:p>
            <a:r>
              <a:rPr kumimoji="1" lang="en-US" altLang="ja-JP" dirty="0" smtClean="0"/>
              <a:t> Event-by-Event Analysis @ HIC  </a:t>
            </a:r>
            <a:endParaRPr kumimoji="1" lang="ja-JP" altLang="en-US" dirty="0"/>
          </a:p>
        </p:txBody>
      </p:sp>
      <p:sp>
        <p:nvSpPr>
          <p:cNvPr id="15" name="テキスト ボックス 14"/>
          <p:cNvSpPr txBox="1"/>
          <p:nvPr/>
        </p:nvSpPr>
        <p:spPr>
          <a:xfrm>
            <a:off x="56026" y="1052736"/>
            <a:ext cx="9052478" cy="461665"/>
          </a:xfrm>
          <a:prstGeom prst="rect">
            <a:avLst/>
          </a:prstGeom>
          <a:noFill/>
        </p:spPr>
        <p:txBody>
          <a:bodyPr wrap="none" rtlCol="0">
            <a:spAutoFit/>
          </a:bodyPr>
          <a:lstStyle/>
          <a:p>
            <a:r>
              <a:rPr lang="en-US" altLang="ja-JP" sz="2400" dirty="0" smtClean="0">
                <a:solidFill>
                  <a:srgbClr val="000000"/>
                </a:solidFill>
              </a:rPr>
              <a:t>Fluctuations</a:t>
            </a:r>
            <a:r>
              <a:rPr lang="ja-JP" altLang="en-US" sz="2400" dirty="0">
                <a:solidFill>
                  <a:srgbClr val="000000"/>
                </a:solidFill>
              </a:rPr>
              <a:t> </a:t>
            </a:r>
            <a:r>
              <a:rPr lang="en-US" altLang="ja-JP" sz="2400" dirty="0" smtClean="0">
                <a:solidFill>
                  <a:srgbClr val="000000"/>
                </a:solidFill>
              </a:rPr>
              <a:t>can be measured by e-by-e analysis in experiments.</a:t>
            </a:r>
          </a:p>
        </p:txBody>
      </p:sp>
      <p:pic>
        <p:nvPicPr>
          <p:cNvPr id="42"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070997" y="1994937"/>
            <a:ext cx="2304256" cy="16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1115616" y="4731241"/>
            <a:ext cx="230425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400" dirty="0" smtClean="0">
                <a:solidFill>
                  <a:srgbClr val="000000"/>
                </a:solidFill>
              </a:rPr>
              <a:t>Detector</a:t>
            </a:r>
            <a:endParaRPr lang="ja-JP" altLang="en-US" sz="2400" dirty="0">
              <a:solidFill>
                <a:srgbClr val="000000"/>
              </a:solidFill>
            </a:endParaRPr>
          </a:p>
        </p:txBody>
      </p:sp>
      <p:cxnSp>
        <p:nvCxnSpPr>
          <p:cNvPr id="44" name="直線コネクタ 43"/>
          <p:cNvCxnSpPr/>
          <p:nvPr/>
        </p:nvCxnSpPr>
        <p:spPr>
          <a:xfrm flipV="1">
            <a:off x="683568" y="2824897"/>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2267744" y="2824897"/>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1907704" y="3501295"/>
            <a:ext cx="14401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453346" y="3400410"/>
            <a:ext cx="310342" cy="413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107822" y="3607335"/>
            <a:ext cx="31812" cy="368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267744" y="3583743"/>
            <a:ext cx="0"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1763688" y="3526916"/>
            <a:ext cx="144016" cy="340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2938125" y="3474032"/>
            <a:ext cx="243413" cy="266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552015" y="3507105"/>
            <a:ext cx="151538"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411760" y="3560152"/>
            <a:ext cx="6448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292080" y="2132856"/>
            <a:ext cx="2952328" cy="2958425"/>
          </a:xfrm>
          <a:prstGeom prst="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5" name="正方形/長方形 24"/>
          <p:cNvSpPr/>
          <p:nvPr/>
        </p:nvSpPr>
        <p:spPr>
          <a:xfrm>
            <a:off x="6156176" y="2996953"/>
            <a:ext cx="115212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6" name="テキスト ボックス 25"/>
          <p:cNvSpPr txBox="1"/>
          <p:nvPr/>
        </p:nvSpPr>
        <p:spPr>
          <a:xfrm>
            <a:off x="6175119" y="3696748"/>
            <a:ext cx="389850" cy="461665"/>
          </a:xfrm>
          <a:prstGeom prst="rect">
            <a:avLst/>
          </a:prstGeom>
          <a:noFill/>
        </p:spPr>
        <p:txBody>
          <a:bodyPr wrap="none" rtlCol="0">
            <a:spAutoFit/>
          </a:bodyPr>
          <a:lstStyle/>
          <a:p>
            <a:r>
              <a:rPr lang="en-US" altLang="ja-JP" sz="2400" i="1" dirty="0" smtClean="0">
                <a:solidFill>
                  <a:srgbClr val="000000"/>
                </a:solidFill>
              </a:rPr>
              <a:t>V</a:t>
            </a:r>
            <a:endParaRPr lang="ja-JP" altLang="en-US" sz="2400" i="1" dirty="0">
              <a:solidFill>
                <a:srgbClr val="000000"/>
              </a:solidFill>
            </a:endParaRPr>
          </a:p>
        </p:txBody>
      </p:sp>
      <p:sp>
        <p:nvSpPr>
          <p:cNvPr id="27" name="円/楕円 26"/>
          <p:cNvSpPr/>
          <p:nvPr/>
        </p:nvSpPr>
        <p:spPr>
          <a:xfrm>
            <a:off x="7524328" y="368006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円/楕円 27"/>
          <p:cNvSpPr/>
          <p:nvPr/>
        </p:nvSpPr>
        <p:spPr>
          <a:xfrm>
            <a:off x="6678240" y="2764906"/>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9" name="円/楕円 28"/>
          <p:cNvSpPr/>
          <p:nvPr/>
        </p:nvSpPr>
        <p:spPr>
          <a:xfrm>
            <a:off x="7092256" y="3619347"/>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0" name="円/楕円 29"/>
          <p:cNvSpPr/>
          <p:nvPr/>
        </p:nvSpPr>
        <p:spPr>
          <a:xfrm>
            <a:off x="6995549" y="3252749"/>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1" name="円/楕円 30"/>
          <p:cNvSpPr/>
          <p:nvPr/>
        </p:nvSpPr>
        <p:spPr>
          <a:xfrm>
            <a:off x="5652120" y="2492896"/>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2" name="円/楕円 31"/>
          <p:cNvSpPr/>
          <p:nvPr/>
        </p:nvSpPr>
        <p:spPr>
          <a:xfrm>
            <a:off x="5940152" y="4473128"/>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3" name="円/楕円 32"/>
          <p:cNvSpPr/>
          <p:nvPr/>
        </p:nvSpPr>
        <p:spPr>
          <a:xfrm>
            <a:off x="5652120" y="3335777"/>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4" name="円/楕円 33"/>
          <p:cNvSpPr/>
          <p:nvPr/>
        </p:nvSpPr>
        <p:spPr>
          <a:xfrm>
            <a:off x="7784205" y="2673528"/>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5" name="円/楕円 34"/>
          <p:cNvSpPr/>
          <p:nvPr/>
        </p:nvSpPr>
        <p:spPr>
          <a:xfrm>
            <a:off x="6402969" y="362606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6" name="円/楕円 35"/>
          <p:cNvSpPr/>
          <p:nvPr/>
        </p:nvSpPr>
        <p:spPr>
          <a:xfrm>
            <a:off x="6505413" y="322139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 name="円/楕円 36"/>
          <p:cNvSpPr/>
          <p:nvPr/>
        </p:nvSpPr>
        <p:spPr>
          <a:xfrm>
            <a:off x="6786240" y="384964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8" name="円/楕円 37"/>
          <p:cNvSpPr/>
          <p:nvPr/>
        </p:nvSpPr>
        <p:spPr>
          <a:xfrm>
            <a:off x="7740352" y="318891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円/楕円 38"/>
          <p:cNvSpPr/>
          <p:nvPr/>
        </p:nvSpPr>
        <p:spPr>
          <a:xfrm>
            <a:off x="6048176" y="270892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0" name="円/楕円 39"/>
          <p:cNvSpPr/>
          <p:nvPr/>
        </p:nvSpPr>
        <p:spPr>
          <a:xfrm>
            <a:off x="7378303" y="256490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1" name="円/楕円 40"/>
          <p:cNvSpPr/>
          <p:nvPr/>
        </p:nvSpPr>
        <p:spPr>
          <a:xfrm>
            <a:off x="6984256" y="468915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3" name="円/楕円 42"/>
          <p:cNvSpPr/>
          <p:nvPr/>
        </p:nvSpPr>
        <p:spPr>
          <a:xfrm>
            <a:off x="6505413" y="4383111"/>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5" name="円/楕円 44"/>
          <p:cNvSpPr/>
          <p:nvPr/>
        </p:nvSpPr>
        <p:spPr>
          <a:xfrm>
            <a:off x="7794352" y="404156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7" name="円/楕円 46"/>
          <p:cNvSpPr/>
          <p:nvPr/>
        </p:nvSpPr>
        <p:spPr>
          <a:xfrm>
            <a:off x="7417147" y="4329111"/>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8" name="円/楕円 47"/>
          <p:cNvSpPr/>
          <p:nvPr/>
        </p:nvSpPr>
        <p:spPr>
          <a:xfrm>
            <a:off x="5529039" y="406787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9" name="円/楕円 48"/>
          <p:cNvSpPr/>
          <p:nvPr/>
        </p:nvSpPr>
        <p:spPr>
          <a:xfrm>
            <a:off x="5890121" y="3651463"/>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左右矢印 2"/>
          <p:cNvSpPr/>
          <p:nvPr/>
        </p:nvSpPr>
        <p:spPr>
          <a:xfrm>
            <a:off x="3779912" y="2996953"/>
            <a:ext cx="1296144" cy="1009039"/>
          </a:xfrm>
          <a:prstGeom prst="leftRightArrow">
            <a:avLst>
              <a:gd name="adj1" fmla="val 50000"/>
              <a:gd name="adj2" fmla="val 3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extLst>
      <p:ext uri="{BB962C8B-B14F-4D97-AF65-F5344CB8AC3E}">
        <p14:creationId xmlns:p14="http://schemas.microsoft.com/office/powerpoint/2010/main" val="1539785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451586"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&lt;</a:t>
            </a:r>
            <a:r>
              <a:rPr lang="en-US" altLang="ja-JP" i="1" dirty="0" smtClean="0">
                <a:latin typeface="Symbol" pitchFamily="18" charset="2"/>
              </a:rPr>
              <a:t>d</a:t>
            </a:r>
            <a:r>
              <a:rPr lang="en-US" altLang="ja-JP" i="1" dirty="0" smtClean="0"/>
              <a:t>N</a:t>
            </a:r>
            <a:r>
              <a:rPr lang="en-US" altLang="ja-JP" baseline="-25000" dirty="0" smtClean="0"/>
              <a:t>Q</a:t>
            </a:r>
            <a:r>
              <a:rPr lang="en-US" altLang="ja-JP" baseline="30000" dirty="0" smtClean="0"/>
              <a:t>4</a:t>
            </a:r>
            <a:r>
              <a:rPr lang="en-US" altLang="ja-JP" dirty="0" smtClean="0"/>
              <a:t>&gt; @ LHC  </a:t>
            </a:r>
            <a:endParaRPr kumimoji="1" lang="ja-JP" altLang="en-US"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a:stretch/>
        </p:blipFill>
        <p:spPr bwMode="auto">
          <a:xfrm>
            <a:off x="1564104" y="2492896"/>
            <a:ext cx="5277072" cy="4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rot="222982">
            <a:off x="3610603" y="4799737"/>
            <a:ext cx="2450636"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3324816" y="463651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p:cNvSpPr/>
          <p:nvPr/>
        </p:nvSpPr>
        <p:spPr>
          <a:xfrm>
            <a:off x="3082896" y="4497884"/>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2869464" y="4335930"/>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2638644" y="412780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2270013" y="3564437"/>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正方形/長方形 32"/>
          <p:cNvSpPr/>
          <p:nvPr/>
        </p:nvSpPr>
        <p:spPr>
          <a:xfrm>
            <a:off x="2077376" y="3198346"/>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rot="20070266">
            <a:off x="1765318" y="2768518"/>
            <a:ext cx="198022" cy="3699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rot="19106447">
            <a:off x="2186371" y="3595460"/>
            <a:ext cx="265061" cy="166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正方形/長方形 15"/>
          <p:cNvSpPr/>
          <p:nvPr/>
        </p:nvSpPr>
        <p:spPr>
          <a:xfrm>
            <a:off x="2496724" y="3889239"/>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2414623" y="3861048"/>
            <a:ext cx="297554" cy="2734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p:cNvSpPr/>
          <p:nvPr/>
        </p:nvSpPr>
        <p:spPr>
          <a:xfrm>
            <a:off x="2180003" y="3284984"/>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p:cNvSpPr/>
          <p:nvPr/>
        </p:nvSpPr>
        <p:spPr>
          <a:xfrm rot="20304034">
            <a:off x="1967854" y="3017530"/>
            <a:ext cx="396044" cy="5130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フリーフォーム 19"/>
          <p:cNvSpPr/>
          <p:nvPr/>
        </p:nvSpPr>
        <p:spPr>
          <a:xfrm>
            <a:off x="1668632" y="2821439"/>
            <a:ext cx="1296144" cy="2983825"/>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21" name="正方形/長方形 20"/>
          <p:cNvSpPr/>
          <p:nvPr/>
        </p:nvSpPr>
        <p:spPr>
          <a:xfrm>
            <a:off x="1848652" y="2863883"/>
            <a:ext cx="396044" cy="3309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3792868" y="3029335"/>
            <a:ext cx="2124236" cy="110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右矢印 28"/>
          <p:cNvSpPr/>
          <p:nvPr/>
        </p:nvSpPr>
        <p:spPr>
          <a:xfrm rot="16200000" flipH="1">
            <a:off x="1964583" y="4636515"/>
            <a:ext cx="640153" cy="4556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15839" y="980728"/>
            <a:ext cx="6043642" cy="1200329"/>
          </a:xfrm>
          <a:prstGeom prst="rect">
            <a:avLst/>
          </a:prstGeom>
          <a:noFill/>
        </p:spPr>
        <p:txBody>
          <a:bodyPr wrap="none" rtlCol="0">
            <a:spAutoFit/>
          </a:bodyPr>
          <a:lstStyle/>
          <a:p>
            <a:pPr marL="342900" indent="-342900">
              <a:buFont typeface="Arial" pitchFamily="34" charset="0"/>
              <a:buChar char="•"/>
            </a:pPr>
            <a:r>
              <a:rPr kumimoji="1" lang="en-US" altLang="ja-JP" sz="2400" dirty="0" smtClean="0"/>
              <a:t>boost invariant system</a:t>
            </a:r>
          </a:p>
          <a:p>
            <a:pPr marL="342900" indent="-342900">
              <a:buFont typeface="Arial" pitchFamily="34" charset="0"/>
              <a:buChar char="•"/>
            </a:pPr>
            <a:r>
              <a:rPr lang="en-US" altLang="ja-JP" sz="2400" dirty="0" smtClean="0"/>
              <a:t>small fluctuations of CC at </a:t>
            </a:r>
            <a:r>
              <a:rPr lang="en-US" altLang="ja-JP" sz="2400" dirty="0" err="1" smtClean="0"/>
              <a:t>hadronization</a:t>
            </a:r>
            <a:endParaRPr kumimoji="1" lang="en-US" altLang="ja-JP" sz="2400" dirty="0" smtClean="0"/>
          </a:p>
          <a:p>
            <a:pPr marL="342900" indent="-342900">
              <a:buFont typeface="Arial" pitchFamily="34" charset="0"/>
              <a:buChar char="•"/>
            </a:pPr>
            <a:r>
              <a:rPr lang="en-US" altLang="ja-JP" sz="2400" dirty="0" smtClean="0"/>
              <a:t>short correlation in </a:t>
            </a:r>
            <a:r>
              <a:rPr lang="en-US" altLang="ja-JP" sz="2400" dirty="0" err="1" smtClean="0"/>
              <a:t>hadronic</a:t>
            </a:r>
            <a:r>
              <a:rPr lang="en-US" altLang="ja-JP" sz="2400" dirty="0" smtClean="0"/>
              <a:t> stage</a:t>
            </a:r>
            <a:endParaRPr kumimoji="1" lang="ja-JP" altLang="en-US" sz="2400" dirty="0"/>
          </a:p>
        </p:txBody>
      </p:sp>
      <p:sp>
        <p:nvSpPr>
          <p:cNvPr id="5" name="テキスト ボックス 4"/>
          <p:cNvSpPr txBox="1"/>
          <p:nvPr/>
        </p:nvSpPr>
        <p:spPr>
          <a:xfrm>
            <a:off x="323528" y="1340768"/>
            <a:ext cx="1947969" cy="461665"/>
          </a:xfrm>
          <a:prstGeom prst="rect">
            <a:avLst/>
          </a:prstGeom>
          <a:noFill/>
        </p:spPr>
        <p:txBody>
          <a:bodyPr wrap="none" rtlCol="0">
            <a:spAutoFit/>
          </a:bodyPr>
          <a:lstStyle/>
          <a:p>
            <a:r>
              <a:rPr kumimoji="1" lang="en-US" altLang="ja-JP" sz="2400" dirty="0" smtClean="0"/>
              <a:t>Assumptions</a:t>
            </a:r>
            <a:endParaRPr kumimoji="1" lang="ja-JP" altLang="en-US" sz="2400" dirty="0"/>
          </a:p>
        </p:txBody>
      </p:sp>
      <p:sp>
        <p:nvSpPr>
          <p:cNvPr id="7" name="左中かっこ 6"/>
          <p:cNvSpPr/>
          <p:nvPr/>
        </p:nvSpPr>
        <p:spPr>
          <a:xfrm>
            <a:off x="2267744" y="1052736"/>
            <a:ext cx="295951" cy="112832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3995936" y="2492896"/>
            <a:ext cx="4548536"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en-US" altLang="ja-JP" sz="4000" dirty="0" smtClean="0"/>
              <a:t>4</a:t>
            </a:r>
            <a:r>
              <a:rPr kumimoji="1" lang="en-US" altLang="ja-JP" sz="4000" baseline="30000" dirty="0" smtClean="0"/>
              <a:t>th</a:t>
            </a:r>
            <a:r>
              <a:rPr lang="en-US" altLang="ja-JP" sz="4000" dirty="0" smtClean="0"/>
              <a:t>-order </a:t>
            </a:r>
            <a:r>
              <a:rPr lang="en-US" altLang="ja-JP" sz="4000" dirty="0" err="1" smtClean="0"/>
              <a:t>cumulant</a:t>
            </a:r>
            <a:r>
              <a:rPr lang="en-US" altLang="ja-JP" sz="4000" dirty="0" smtClean="0"/>
              <a:t> will be</a:t>
            </a:r>
            <a:r>
              <a:rPr kumimoji="1" lang="en-US" altLang="ja-JP" sz="4000" dirty="0" smtClean="0"/>
              <a:t> </a:t>
            </a:r>
            <a:r>
              <a:rPr lang="en-US" altLang="ja-JP" sz="4000" dirty="0" smtClean="0"/>
              <a:t>suppressed </a:t>
            </a:r>
            <a:r>
              <a:rPr kumimoji="1" lang="en-US" altLang="ja-JP" sz="4000" dirty="0" smtClean="0"/>
              <a:t>at LHC energy!</a:t>
            </a:r>
            <a:endParaRPr kumimoji="1" lang="ja-JP" altLang="en-US" sz="4000" dirty="0"/>
          </a:p>
        </p:txBody>
      </p:sp>
      <p:pic>
        <p:nvPicPr>
          <p:cNvPr id="26"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2395" y="3683105"/>
            <a:ext cx="1574124" cy="921898"/>
          </a:xfrm>
          <a:prstGeom prst="rect">
            <a:avLst/>
          </a:prstGeom>
          <a:solidFill>
            <a:schemeClr val="bg1"/>
          </a:solidFill>
        </p:spPr>
      </p:pic>
      <p:sp>
        <p:nvSpPr>
          <p:cNvPr id="9" name="テキスト ボックス 8"/>
          <p:cNvSpPr txBox="1"/>
          <p:nvPr/>
        </p:nvSpPr>
        <p:spPr>
          <a:xfrm>
            <a:off x="1263484" y="2420888"/>
            <a:ext cx="356188" cy="461665"/>
          </a:xfrm>
          <a:prstGeom prst="rect">
            <a:avLst/>
          </a:prstGeom>
          <a:solidFill>
            <a:schemeClr val="bg1"/>
          </a:solidFill>
        </p:spPr>
        <p:txBody>
          <a:bodyPr wrap="none" rtlCol="0">
            <a:spAutoFit/>
          </a:bodyPr>
          <a:lstStyle/>
          <a:p>
            <a:r>
              <a:rPr kumimoji="1" lang="en-US" altLang="ja-JP" sz="2400" dirty="0" smtClean="0"/>
              <a:t>1</a:t>
            </a:r>
            <a:endParaRPr kumimoji="1" lang="ja-JP" altLang="en-US" sz="2400" dirty="0"/>
          </a:p>
        </p:txBody>
      </p:sp>
      <p:sp>
        <p:nvSpPr>
          <p:cNvPr id="31" name="テキスト ボックス 30"/>
          <p:cNvSpPr txBox="1"/>
          <p:nvPr/>
        </p:nvSpPr>
        <p:spPr>
          <a:xfrm>
            <a:off x="971600" y="5127575"/>
            <a:ext cx="612668" cy="461665"/>
          </a:xfrm>
          <a:prstGeom prst="rect">
            <a:avLst/>
          </a:prstGeom>
          <a:solidFill>
            <a:schemeClr val="bg1"/>
          </a:solidFill>
        </p:spPr>
        <p:txBody>
          <a:bodyPr wrap="none" rtlCol="0">
            <a:spAutoFit/>
          </a:bodyPr>
          <a:lstStyle/>
          <a:p>
            <a:r>
              <a:rPr kumimoji="1" lang="en-US" altLang="ja-JP" sz="2400" dirty="0" smtClean="0"/>
              <a:t>0.5</a:t>
            </a:r>
            <a:endParaRPr kumimoji="1" lang="ja-JP" altLang="en-US" sz="2400" dirty="0"/>
          </a:p>
        </p:txBody>
      </p:sp>
      <p:sp>
        <p:nvSpPr>
          <p:cNvPr id="36" name="テキスト ボックス 35"/>
          <p:cNvSpPr txBox="1"/>
          <p:nvPr/>
        </p:nvSpPr>
        <p:spPr>
          <a:xfrm>
            <a:off x="4092424" y="4667652"/>
            <a:ext cx="480005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en-US" altLang="ja-JP" sz="3200" dirty="0" smtClean="0">
                <a:latin typeface="Symbol" pitchFamily="18" charset="2"/>
              </a:rPr>
              <a:t>Dh</a:t>
            </a:r>
            <a:r>
              <a:rPr kumimoji="1" lang="en-US" altLang="ja-JP" sz="3200" dirty="0" smtClean="0"/>
              <a:t> dependences encode various information on the dynamics of HIC!</a:t>
            </a:r>
            <a:endParaRPr kumimoji="1" lang="ja-JP" altLang="en-US" sz="3200" dirty="0"/>
          </a:p>
        </p:txBody>
      </p:sp>
    </p:spTree>
    <p:extLst>
      <p:ext uri="{BB962C8B-B14F-4D97-AF65-F5344CB8AC3E}">
        <p14:creationId xmlns:p14="http://schemas.microsoft.com/office/powerpoint/2010/main" val="14446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50769" cy="584775"/>
          </a:xfrm>
        </p:spPr>
        <p:txBody>
          <a:bodyPr/>
          <a:lstStyle/>
          <a:p>
            <a:r>
              <a:rPr kumimoji="1" lang="en-US" altLang="ja-JP" dirty="0" smtClean="0"/>
              <a:t> </a:t>
            </a:r>
            <a:r>
              <a:rPr kumimoji="1" lang="en-US" altLang="ja-JP" dirty="0" smtClean="0">
                <a:latin typeface="Symbol" pitchFamily="18" charset="2"/>
              </a:rPr>
              <a:t>Dh</a:t>
            </a:r>
            <a:r>
              <a:rPr kumimoji="1" lang="en-US" altLang="ja-JP" dirty="0" smtClean="0"/>
              <a:t> Dependence at STAR  </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05" y="836712"/>
            <a:ext cx="6145931" cy="479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300192" y="333127"/>
            <a:ext cx="2333909" cy="461665"/>
          </a:xfrm>
          <a:prstGeom prst="rect">
            <a:avLst/>
          </a:prstGeom>
          <a:noFill/>
        </p:spPr>
        <p:txBody>
          <a:bodyPr wrap="none" rtlCol="0">
            <a:spAutoFit/>
          </a:bodyPr>
          <a:lstStyle/>
          <a:p>
            <a:r>
              <a:rPr kumimoji="1" lang="en-US" altLang="ja-JP" sz="2400" dirty="0" smtClean="0">
                <a:solidFill>
                  <a:srgbClr val="1F497D"/>
                </a:solidFill>
              </a:rPr>
              <a:t>STAR, QM2012</a:t>
            </a:r>
            <a:endParaRPr kumimoji="1" lang="ja-JP" altLang="en-US" sz="2400" dirty="0">
              <a:solidFill>
                <a:srgbClr val="1F497D"/>
              </a:solidFill>
            </a:endParaRPr>
          </a:p>
        </p:txBody>
      </p:sp>
      <p:pic>
        <p:nvPicPr>
          <p:cNvPr id="4" name="TexTeXPicture" descr="&lt;?xml version=&quot;1.0&quot; encoding=&quot;utf-16&quot;?&gt;&#10;&lt;TeXTeX&gt;&#10;  &lt;preamble&gt;\documentclass{jarticle}&#10;\usepackage{amsmath}&#10;\pagestyle{empty}&lt;/preamble&gt;&#10;  &lt;body&gt;\begin{align*} &#10;\frac{ \langle \delta N_p^4 \rangle_c }{ \langle \delta N_p^2 \rangle }&#10;\end{align*}&lt;/body&gt;&#10;  &lt;fcolor&gt;FF000000&lt;/fcolor&gt;&#10;  &lt;bcolor&gt;FFFFFFFF&lt;/bcolor&gt;&#10;  &lt;transparent&gt;True&lt;/transparent&gt;&#10;  &lt;resolution&gt;1800&lt;/resolution&gt;&#10;  &lt;imageh&gt;667&lt;/imageh&gt;&#10;  &lt;imagew&gt;755&lt;/imagew&gt;&#10;  &lt;scale&gt;50&lt;/scale&gt;&#10;  &lt;cursor&gt;7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92" y="5661248"/>
            <a:ext cx="1008397" cy="890862"/>
          </a:xfrm>
          <a:prstGeom prst="rect">
            <a:avLst/>
          </a:prstGeom>
        </p:spPr>
      </p:pic>
      <p:sp>
        <p:nvSpPr>
          <p:cNvPr id="6" name="テキスト ボックス 5"/>
          <p:cNvSpPr txBox="1"/>
          <p:nvPr/>
        </p:nvSpPr>
        <p:spPr>
          <a:xfrm>
            <a:off x="2007312" y="5889972"/>
            <a:ext cx="5949064" cy="461665"/>
          </a:xfrm>
          <a:prstGeom prst="rect">
            <a:avLst/>
          </a:prstGeom>
          <a:noFill/>
        </p:spPr>
        <p:txBody>
          <a:bodyPr wrap="none" rtlCol="0">
            <a:spAutoFit/>
          </a:bodyPr>
          <a:lstStyle/>
          <a:p>
            <a:r>
              <a:rPr kumimoji="1" lang="en-US" altLang="ja-JP" sz="2400" dirty="0" smtClean="0"/>
              <a:t>decreases as </a:t>
            </a:r>
            <a:r>
              <a:rPr kumimoji="1" lang="en-US" altLang="ja-JP" sz="2400" dirty="0" smtClean="0">
                <a:latin typeface="Symbol" pitchFamily="18" charset="2"/>
              </a:rPr>
              <a:t>Dh</a:t>
            </a:r>
            <a:r>
              <a:rPr kumimoji="1" lang="en-US" altLang="ja-JP" sz="2400" dirty="0" smtClean="0"/>
              <a:t> becomes larger at RHIC.</a:t>
            </a:r>
            <a:endParaRPr kumimoji="1" lang="ja-JP" altLang="en-US" sz="2400" dirty="0"/>
          </a:p>
        </p:txBody>
      </p:sp>
      <p:pic>
        <p:nvPicPr>
          <p:cNvPr id="7" name="TexTeXPicture" descr="&lt;?xml version=&quot;1.0&quot; encoding=&quot;utf-16&quot;?&gt;&#10;&lt;TeXTeX&gt;&#10;  &lt;preamble&gt;\documentclass{jarticle}&#10;\usepackage{amsmath}&#10;\pagestyle{empty}&lt;/preamble&gt;&#10;  &lt;body&gt;\begin{align*} &#10;\frac{ \langle \delta N_p^4 \rangle_c }{ \langle \delta N_p^2 \rangle }&#10;\end{align*}&lt;/body&gt;&#10;  &lt;fcolor&gt;FF000000&lt;/fcolor&gt;&#10;  &lt;bcolor&gt;FFFFFFFF&lt;/bcolor&gt;&#10;  &lt;transparent&gt;True&lt;/transparent&gt;&#10;  &lt;resolution&gt;1800&lt;/resolution&gt;&#10;  &lt;imageh&gt;667&lt;/imageh&gt;&#10;  &lt;imagew&gt;755&lt;/imagew&gt;&#10;  &lt;scale&gt;50&lt;/scale&gt;&#10;  &lt;cursor&gt;7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34" y="1196752"/>
            <a:ext cx="1304133" cy="1152128"/>
          </a:xfrm>
          <a:prstGeom prst="rect">
            <a:avLst/>
          </a:prstGeom>
        </p:spPr>
      </p:pic>
    </p:spTree>
    <p:extLst>
      <p:ext uri="{BB962C8B-B14F-4D97-AF65-F5344CB8AC3E}">
        <p14:creationId xmlns:p14="http://schemas.microsoft.com/office/powerpoint/2010/main" val="26519671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899592" y="5258816"/>
            <a:ext cx="7272808" cy="14105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695790" cy="584775"/>
          </a:xfrm>
        </p:spPr>
        <p:txBody>
          <a:bodyPr/>
          <a:lstStyle/>
          <a:p>
            <a:r>
              <a:rPr kumimoji="1" lang="en-US" altLang="ja-JP" dirty="0" smtClean="0"/>
              <a:t> Global Charge Conservation  </a:t>
            </a:r>
            <a:endParaRPr kumimoji="1" lang="ja-JP" altLang="en-US" dirty="0"/>
          </a:p>
        </p:txBody>
      </p:sp>
      <p:sp>
        <p:nvSpPr>
          <p:cNvPr id="3" name="テキスト ボックス 2"/>
          <p:cNvSpPr txBox="1"/>
          <p:nvPr/>
        </p:nvSpPr>
        <p:spPr>
          <a:xfrm>
            <a:off x="251520" y="908720"/>
            <a:ext cx="6377067" cy="830997"/>
          </a:xfrm>
          <a:prstGeom prst="rect">
            <a:avLst/>
          </a:prstGeom>
          <a:noFill/>
        </p:spPr>
        <p:txBody>
          <a:bodyPr wrap="none" rtlCol="0">
            <a:spAutoFit/>
          </a:bodyPr>
          <a:lstStyle/>
          <a:p>
            <a:r>
              <a:rPr lang="en-US" altLang="ja-JP" sz="2400" dirty="0" smtClean="0"/>
              <a:t>HIC</a:t>
            </a:r>
            <a:r>
              <a:rPr lang="ja-JP" altLang="en-US" sz="2400" dirty="0" smtClean="0"/>
              <a:t>で作られた</a:t>
            </a:r>
            <a:r>
              <a:rPr lang="en-US" altLang="ja-JP" sz="2400" dirty="0" smtClean="0"/>
              <a:t>QGP</a:t>
            </a:r>
            <a:r>
              <a:rPr lang="ja-JP" altLang="en-US" sz="2400" dirty="0" smtClean="0"/>
              <a:t>は有限系</a:t>
            </a:r>
            <a:endParaRPr lang="en-US" altLang="ja-JP" sz="2400" dirty="0" smtClean="0"/>
          </a:p>
          <a:p>
            <a:r>
              <a:rPr lang="ja-JP" altLang="en-US" sz="2400" dirty="0"/>
              <a:t>　</a:t>
            </a:r>
            <a:r>
              <a:rPr lang="ja-JP" altLang="en-US" sz="2400" dirty="0" smtClean="0"/>
              <a:t>　　全系を観測すれば、保存電荷はゆらがない</a:t>
            </a:r>
            <a:endParaRPr kumimoji="1" lang="ja-JP" altLang="en-US" sz="2400" dirty="0"/>
          </a:p>
        </p:txBody>
      </p:sp>
      <p:sp>
        <p:nvSpPr>
          <p:cNvPr id="4" name="テキスト ボックス 3"/>
          <p:cNvSpPr txBox="1"/>
          <p:nvPr/>
        </p:nvSpPr>
        <p:spPr>
          <a:xfrm>
            <a:off x="5940152" y="116632"/>
            <a:ext cx="2674130" cy="400110"/>
          </a:xfrm>
          <a:prstGeom prst="rect">
            <a:avLst/>
          </a:prstGeom>
          <a:noFill/>
        </p:spPr>
        <p:txBody>
          <a:bodyPr wrap="none" rtlCol="0">
            <a:spAutoFit/>
          </a:bodyPr>
          <a:lstStyle/>
          <a:p>
            <a:r>
              <a:rPr lang="ja-JP" altLang="en-US" sz="2000" dirty="0" smtClean="0">
                <a:solidFill>
                  <a:schemeClr val="accent1">
                    <a:lumMod val="50000"/>
                  </a:schemeClr>
                </a:solidFill>
              </a:rPr>
              <a:t>坂井田、</a:t>
            </a:r>
            <a:r>
              <a:rPr lang="en-US" altLang="ja-JP" sz="2000" dirty="0" smtClean="0">
                <a:solidFill>
                  <a:schemeClr val="accent1">
                    <a:lumMod val="50000"/>
                  </a:schemeClr>
                </a:solidFill>
              </a:rPr>
              <a:t>et al., in prep.</a:t>
            </a:r>
            <a:endParaRPr kumimoji="1" lang="ja-JP" altLang="en-US" sz="2000" dirty="0">
              <a:solidFill>
                <a:schemeClr val="accent1">
                  <a:lumMod val="50000"/>
                </a:schemeClr>
              </a:solidFill>
            </a:endParaRPr>
          </a:p>
        </p:txBody>
      </p:sp>
      <p:sp>
        <p:nvSpPr>
          <p:cNvPr id="23" name="右矢印 22"/>
          <p:cNvSpPr/>
          <p:nvPr/>
        </p:nvSpPr>
        <p:spPr>
          <a:xfrm>
            <a:off x="467544" y="1348282"/>
            <a:ext cx="432048"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47"/>
          <p:cNvSpPr>
            <a:spLocks noChangeArrowheads="1"/>
          </p:cNvSpPr>
          <p:nvPr/>
        </p:nvSpPr>
        <p:spPr bwMode="auto">
          <a:xfrm>
            <a:off x="2374430" y="2060376"/>
            <a:ext cx="4035678" cy="1800473"/>
          </a:xfrm>
          <a:prstGeom prst="rect">
            <a:avLst/>
          </a:prstGeom>
          <a:gradFill rotWithShape="1">
            <a:gsLst>
              <a:gs pos="0">
                <a:srgbClr val="FF9900"/>
              </a:gs>
              <a:gs pos="50000">
                <a:srgbClr val="FF3300"/>
              </a:gs>
              <a:gs pos="100000">
                <a:srgbClr val="FF9900"/>
              </a:gs>
            </a:gsLst>
            <a:lin ang="0" scaled="1"/>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27" name="Oval 48"/>
          <p:cNvSpPr>
            <a:spLocks noChangeArrowheads="1"/>
          </p:cNvSpPr>
          <p:nvPr/>
        </p:nvSpPr>
        <p:spPr bwMode="auto">
          <a:xfrm>
            <a:off x="2195042" y="2060376"/>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28" name="Oval 49"/>
          <p:cNvSpPr>
            <a:spLocks noChangeArrowheads="1"/>
          </p:cNvSpPr>
          <p:nvPr/>
        </p:nvSpPr>
        <p:spPr bwMode="auto">
          <a:xfrm>
            <a:off x="6230721" y="2060376"/>
            <a:ext cx="358775" cy="1800473"/>
          </a:xfrm>
          <a:prstGeom prst="ellipse">
            <a:avLst/>
          </a:prstGeom>
          <a:solidFill>
            <a:srgbClr val="FF66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29" name="AutoShape 50"/>
          <p:cNvSpPr>
            <a:spLocks noChangeArrowheads="1"/>
          </p:cNvSpPr>
          <p:nvPr/>
        </p:nvSpPr>
        <p:spPr bwMode="auto">
          <a:xfrm>
            <a:off x="1907704" y="2636440"/>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0" name="AutoShape 51"/>
          <p:cNvSpPr>
            <a:spLocks noChangeArrowheads="1"/>
          </p:cNvSpPr>
          <p:nvPr/>
        </p:nvSpPr>
        <p:spPr bwMode="auto">
          <a:xfrm flipH="1">
            <a:off x="6442868" y="2636812"/>
            <a:ext cx="433388" cy="6477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1" name="Line 52"/>
          <p:cNvSpPr>
            <a:spLocks noChangeShapeType="1"/>
          </p:cNvSpPr>
          <p:nvPr/>
        </p:nvSpPr>
        <p:spPr bwMode="auto">
          <a:xfrm>
            <a:off x="3707904" y="1988368"/>
            <a:ext cx="0" cy="2304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2" name="Line 53"/>
          <p:cNvSpPr>
            <a:spLocks noChangeShapeType="1"/>
          </p:cNvSpPr>
          <p:nvPr/>
        </p:nvSpPr>
        <p:spPr bwMode="auto">
          <a:xfrm>
            <a:off x="5146179" y="1988368"/>
            <a:ext cx="0" cy="2304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3" name="Line 54"/>
          <p:cNvSpPr>
            <a:spLocks noChangeShapeType="1"/>
          </p:cNvSpPr>
          <p:nvPr/>
        </p:nvSpPr>
        <p:spPr bwMode="auto">
          <a:xfrm>
            <a:off x="3707904" y="4195688"/>
            <a:ext cx="14382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sp>
        <p:nvSpPr>
          <p:cNvPr id="34" name="Text Box 55"/>
          <p:cNvSpPr txBox="1">
            <a:spLocks noChangeArrowheads="1"/>
          </p:cNvSpPr>
          <p:nvPr/>
        </p:nvSpPr>
        <p:spPr bwMode="auto">
          <a:xfrm>
            <a:off x="4182567" y="2708448"/>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Times New Roman" pitchFamily="18" charset="0"/>
              </a:rPr>
              <a:t>N</a:t>
            </a:r>
            <a:r>
              <a:rPr lang="en-US" altLang="ja-JP" sz="2400" i="1" baseline="-25000" dirty="0" smtClean="0">
                <a:solidFill>
                  <a:srgbClr val="000000"/>
                </a:solidFill>
                <a:latin typeface="Times New Roman" pitchFamily="18" charset="0"/>
              </a:rPr>
              <a:t>Q</a:t>
            </a:r>
          </a:p>
        </p:txBody>
      </p:sp>
      <p:sp>
        <p:nvSpPr>
          <p:cNvPr id="7" name="テキスト ボックス 6"/>
          <p:cNvSpPr txBox="1"/>
          <p:nvPr/>
        </p:nvSpPr>
        <p:spPr>
          <a:xfrm>
            <a:off x="2771800" y="5027984"/>
            <a:ext cx="3570208" cy="461665"/>
          </a:xfrm>
          <a:prstGeom prst="rect">
            <a:avLst/>
          </a:prstGeom>
          <a:solidFill>
            <a:schemeClr val="bg1"/>
          </a:solidFill>
        </p:spPr>
        <p:txBody>
          <a:bodyPr wrap="none" rtlCol="0">
            <a:spAutoFit/>
          </a:bodyPr>
          <a:lstStyle/>
          <a:p>
            <a:r>
              <a:rPr kumimoji="1" lang="ja-JP" altLang="en-US" sz="2400" dirty="0" smtClean="0"/>
              <a:t>有限体積効果の考慮？？</a:t>
            </a:r>
            <a:endParaRPr kumimoji="1" lang="ja-JP" altLang="en-US" sz="2400" dirty="0"/>
          </a:p>
        </p:txBody>
      </p:sp>
      <p:pic>
        <p:nvPicPr>
          <p:cNvPr id="9" name="TexTeXPicture" descr="&lt;?xml version=&quot;1.0&quot; encoding=&quot;utf-16&quot;?&gt;&#10;&lt;TeXTeX&gt;&#10;  &lt;preamble&gt;\documentclass{jarticle}&#10;\usepackage{amsmath}&#10;\pagestyle{empty}&lt;/preamble&gt;&#10;  &lt;body&gt;\begin{align*} &#10;\langle \delta Q^2 \rangle_{\rm obs}&#10;=&#10;\langle \delta Q^2 \rangle_{\rm equil} \times&#10;\left( 1 - &#10;\frac{\Delta y}{y_{\rm total}}&#10;\right)&#10;\end{align*}&lt;/body&gt;&#10;  &lt;fcolor&gt;FF000000&lt;/fcolor&gt;&#10;  &lt;bcolor&gt;FFFFFFFF&lt;/bcolor&gt;&#10;  &lt;transparent&gt;True&lt;/transparent&gt;&#10;  &lt;resolution&gt;1800&lt;/resolution&gt;&#10;  &lt;imageh&gt;597&lt;/imageh&gt;&#10;  &lt;imagew&gt;3930&lt;/imagew&gt;&#10;  &lt;scale&gt;50&lt;/scale&gt;&#10;  &lt;cursor&gt;15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5517232"/>
            <a:ext cx="6303648" cy="957576"/>
          </a:xfrm>
          <a:prstGeom prst="rect">
            <a:avLst/>
          </a:prstGeom>
        </p:spPr>
      </p:pic>
      <p:sp>
        <p:nvSpPr>
          <p:cNvPr id="36" name="Line 54"/>
          <p:cNvSpPr>
            <a:spLocks noChangeShapeType="1"/>
          </p:cNvSpPr>
          <p:nvPr/>
        </p:nvSpPr>
        <p:spPr bwMode="auto">
          <a:xfrm>
            <a:off x="2374431" y="4437112"/>
            <a:ext cx="405205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400" smtClean="0">
              <a:solidFill>
                <a:srgbClr val="000000"/>
              </a:solidFill>
              <a:latin typeface="Times New Roman" pitchFamily="18" charset="0"/>
            </a:endParaRPr>
          </a:p>
        </p:txBody>
      </p:sp>
      <p:pic>
        <p:nvPicPr>
          <p:cNvPr id="10" name="TexTeXPicture" descr="&lt;?xml version=&quot;1.0&quot; encoding=&quot;utf-16&quot;?&gt;&#10;&lt;TeXTeX&gt;&#10;  &lt;preamble&gt;\documentclass{jarticle}&#10;\usepackage{amsmath}&#10;\pagestyle{empty}&lt;/preamble&gt;&#10;  &lt;body&gt;\begin{align*} &#10;y_{\rm total}&#10;\end{align*}&lt;/body&gt;&#10;  &lt;fcolor&gt;FF000000&lt;/fcolor&gt;&#10;  &lt;bcolor&gt;FFFFFFFF&lt;/bcolor&gt;&#10;  &lt;transparent&gt;True&lt;/transparent&gt;&#10;  &lt;resolution&gt;1800&lt;/resolution&gt;&#10;  &lt;imageh&gt;161&lt;/imageh&gt;&#10;  &lt;imagew&gt;518&lt;/imagew&gt;&#10;  &lt;scale&gt;50&lt;/scale&gt;&#10;  &lt;cursor&gt;2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4509120"/>
            <a:ext cx="838605" cy="260648"/>
          </a:xfrm>
          <a:prstGeom prst="rect">
            <a:avLst/>
          </a:prstGeom>
        </p:spPr>
      </p:pic>
      <p:pic>
        <p:nvPicPr>
          <p:cNvPr id="11"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229&lt;/imageh&gt;&#10;  &lt;imagew&gt;318&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766" y="3917234"/>
            <a:ext cx="336550" cy="242358"/>
          </a:xfrm>
          <a:prstGeom prst="rect">
            <a:avLst/>
          </a:prstGeom>
        </p:spPr>
      </p:pic>
      <p:sp>
        <p:nvSpPr>
          <p:cNvPr id="14" name="正方形/長方形 13"/>
          <p:cNvSpPr/>
          <p:nvPr/>
        </p:nvSpPr>
        <p:spPr>
          <a:xfrm>
            <a:off x="5364088" y="5489649"/>
            <a:ext cx="2304256" cy="985159"/>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48876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763688" y="5301208"/>
            <a:ext cx="5472608"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6563015" cy="584775"/>
          </a:xfrm>
        </p:spPr>
        <p:txBody>
          <a:bodyPr/>
          <a:lstStyle/>
          <a:p>
            <a:r>
              <a:rPr kumimoji="1" lang="en-US" altLang="ja-JP" dirty="0" smtClean="0"/>
              <a:t> Diffusion Equation w/ Boundaries  </a:t>
            </a:r>
            <a:endParaRPr kumimoji="1" lang="ja-JP" altLang="en-US" dirty="0"/>
          </a:p>
        </p:txBody>
      </p:sp>
      <p:sp>
        <p:nvSpPr>
          <p:cNvPr id="5" name="テキスト ボックス 4"/>
          <p:cNvSpPr txBox="1"/>
          <p:nvPr/>
        </p:nvSpPr>
        <p:spPr>
          <a:xfrm>
            <a:off x="3080140" y="5301208"/>
            <a:ext cx="3183885" cy="523220"/>
          </a:xfrm>
          <a:prstGeom prst="rect">
            <a:avLst/>
          </a:prstGeom>
          <a:noFill/>
        </p:spPr>
        <p:txBody>
          <a:bodyPr wrap="none" rtlCol="0">
            <a:spAutoFit/>
          </a:bodyPr>
          <a:lstStyle/>
          <a:p>
            <a:pPr algn="ctr"/>
            <a:r>
              <a:rPr kumimoji="1" lang="en-US" altLang="ja-JP" sz="2800" dirty="0" smtClean="0"/>
              <a:t>3</a:t>
            </a:r>
            <a:r>
              <a:rPr lang="ja-JP" altLang="en-US" sz="2800" dirty="0"/>
              <a:t> </a:t>
            </a:r>
            <a:r>
              <a:rPr kumimoji="1" lang="en-US" altLang="ja-JP" sz="2800" dirty="0" smtClean="0"/>
              <a:t>Free Parameters</a:t>
            </a:r>
            <a:endParaRPr kumimoji="1" lang="ja-JP" altLang="en-US" sz="2800" dirty="0"/>
          </a:p>
        </p:txBody>
      </p:sp>
      <p:pic>
        <p:nvPicPr>
          <p:cNvPr id="6" name="TexTeXPicture" descr="&lt;?xml version=&quot;1.0&quot; encoding=&quot;utf-16&quot;?&gt;&#10;&lt;TeXTeX&gt;&#10;  &lt;preamble&gt;\documentclass{jarticle}&#10;\usepackage{amsmath}&#10;\pagestyle{empty}&lt;/preamble&gt;&#10;  &lt;body&gt;\begin{align*} &#10;\Delta\eta&#10;\end{align*}&lt;/body&gt;&#10;  &lt;fcolor&gt;FF000000&lt;/fcolor&gt;&#10;  &lt;bcolor&gt;FFFFFFFF&lt;/bcolor&gt;&#10;  &lt;transparent&gt;True&lt;/transparent&gt;&#10;  &lt;resolution&gt;1800&lt;/resolution&gt;&#10;  &lt;imageh&gt;232&lt;/imageh&gt;&#10;  &lt;imagew&gt;320&lt;/imagew&gt;&#10;  &lt;scale&gt;50&lt;/scale&gt;&#10;  &lt;cursor&gt;2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6021288"/>
            <a:ext cx="615661" cy="446353"/>
          </a:xfrm>
          <a:prstGeom prst="rect">
            <a:avLst/>
          </a:prstGeom>
        </p:spPr>
      </p:pic>
      <p:pic>
        <p:nvPicPr>
          <p:cNvPr id="8" name="TexTeXPicture" descr="&lt;?xml version=&quot;1.0&quot; encoding=&quot;utf-16&quot;?&gt;&#10;&lt;TeXTeX&gt;&#10;  &lt;preamble&gt;\documentclass{jarticle}&#10;\usepackage{amsmath}&#10;\pagestyle{empty}&lt;/preamble&gt;&#10;  &lt;body&gt;\begin{align*} &#10;y_{\rm total}&#10;\end{align*}&lt;/body&gt;&#10;  &lt;fcolor&gt;FF000000&lt;/fcolor&gt;&#10;  &lt;bcolor&gt;FFFFFFFF&lt;/bcolor&gt;&#10;  &lt;transparent&gt;True&lt;/transparent&gt;&#10;  &lt;resolution&gt;1800&lt;/resolution&gt;&#10;  &lt;imageh&gt;161&lt;/imageh&gt;&#10;  &lt;imagew&gt;518&lt;/imagew&gt;&#10;  &lt;scale&gt;50&lt;/scale&gt;&#10;  &lt;cursor&gt;2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957" y="6078136"/>
            <a:ext cx="1070283" cy="332656"/>
          </a:xfrm>
          <a:prstGeom prst="rect">
            <a:avLst/>
          </a:prstGeom>
        </p:spPr>
      </p:pic>
      <p:pic>
        <p:nvPicPr>
          <p:cNvPr id="12" name="TexTeXPicture" descr="&lt;?xml version=&quot;1.0&quot; encoding=&quot;utf-16&quot;?&gt;&#10;&lt;TeXTeX&gt;&#10;  &lt;preamble&gt;\documentclass{jarticle}&#10;\usepackage{amsmath}&#10;\pagestyle{empty}&lt;/preamble&gt;&#10;  &lt;body&gt;\begin{align*} &#10;\sqrt{ D \tau}&#10;\end{align*}&lt;/body&gt;&#10;  &lt;fcolor&gt;FF000000&lt;/fcolor&gt;&#10;  &lt;bcolor&gt;FFFFFFFF&lt;/bcolor&gt;&#10;  &lt;transparent&gt;True&lt;/transparent&gt;&#10;  &lt;resolution&gt;1800&lt;/resolution&gt;&#10;  &lt;imageh&gt;249&lt;/imageh&gt;&#10;  &lt;imagew&gt;541&lt;/imagew&gt;&#10;  &lt;scale&gt;50&lt;/scale&gt;&#10;  &lt;cursor&gt;3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576" y="6043812"/>
            <a:ext cx="871908" cy="401304"/>
          </a:xfrm>
          <a:prstGeom prst="rect">
            <a:avLst/>
          </a:prstGeom>
        </p:spPr>
      </p:pic>
      <p:pic>
        <p:nvPicPr>
          <p:cNvPr id="18" name="TexTeXPicture" descr="&lt;?xml version=&quot;1.0&quot; encoding=&quot;utf-16&quot;?&gt;&#10;&lt;TeXTeX&gt;&#10;  &lt;preamble&gt;\documentclass{jarticle}&#10;\usepackage{amsmath}&#10;\pagestyle{empty}&lt;/preamble&gt;&#10;  &lt;body&gt;\begin{align*} &#10;\partial_\tau n = D \partial_\eta^2 n + \partial_\eta \xi&#10;\end{align*}&lt;/body&gt;&#10;  &lt;fcolor&gt;FF000000&lt;/fcolor&gt;&#10;  &lt;bcolor&gt;FFFFFFFF&lt;/bcolor&gt;&#10;  &lt;transparent&gt;True&lt;/transparent&gt;&#10;  &lt;resolution&gt;1800&lt;/resolution&gt;&#10;  &lt;imageh&gt;318&lt;/imageh&gt;&#10;  &lt;imagew&gt;2018&lt;/imagew&gt;&#10;  &lt;scale&gt;50&lt;/scale&gt;&#10;  &lt;cursor&gt;7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040" y="1141664"/>
            <a:ext cx="4462192" cy="703160"/>
          </a:xfrm>
          <a:prstGeom prst="rect">
            <a:avLst/>
          </a:prstGeom>
        </p:spPr>
      </p:pic>
      <p:cxnSp>
        <p:nvCxnSpPr>
          <p:cNvPr id="79" name="直線矢印コネクタ 78"/>
          <p:cNvCxnSpPr/>
          <p:nvPr/>
        </p:nvCxnSpPr>
        <p:spPr>
          <a:xfrm>
            <a:off x="1087932" y="3068960"/>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0" name="直線コネクタ 79"/>
          <p:cNvCxnSpPr/>
          <p:nvPr/>
        </p:nvCxnSpPr>
        <p:spPr>
          <a:xfrm>
            <a:off x="1375964" y="2537144"/>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81" name="直線コネクタ 80"/>
          <p:cNvCxnSpPr/>
          <p:nvPr/>
        </p:nvCxnSpPr>
        <p:spPr>
          <a:xfrm>
            <a:off x="2240060" y="255908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82" name="直線コネクタ 81"/>
          <p:cNvCxnSpPr/>
          <p:nvPr/>
        </p:nvCxnSpPr>
        <p:spPr>
          <a:xfrm>
            <a:off x="3104156" y="255908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83" name="直線コネクタ 82"/>
          <p:cNvCxnSpPr/>
          <p:nvPr/>
        </p:nvCxnSpPr>
        <p:spPr>
          <a:xfrm>
            <a:off x="3968252" y="255908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84" name="直線コネクタ 83"/>
          <p:cNvCxnSpPr/>
          <p:nvPr/>
        </p:nvCxnSpPr>
        <p:spPr>
          <a:xfrm flipH="1">
            <a:off x="4832348" y="2559089"/>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85" name="直線コネクタ 84"/>
          <p:cNvCxnSpPr/>
          <p:nvPr/>
        </p:nvCxnSpPr>
        <p:spPr>
          <a:xfrm>
            <a:off x="5696444" y="255908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86" name="直線コネクタ 85"/>
          <p:cNvCxnSpPr/>
          <p:nvPr/>
        </p:nvCxnSpPr>
        <p:spPr>
          <a:xfrm>
            <a:off x="6560540" y="2537144"/>
            <a:ext cx="0" cy="531816"/>
          </a:xfrm>
          <a:prstGeom prst="line">
            <a:avLst/>
          </a:prstGeom>
        </p:spPr>
        <p:style>
          <a:lnRef idx="2">
            <a:schemeClr val="accent4"/>
          </a:lnRef>
          <a:fillRef idx="0">
            <a:schemeClr val="accent4"/>
          </a:fillRef>
          <a:effectRef idx="1">
            <a:schemeClr val="accent4"/>
          </a:effectRef>
          <a:fontRef idx="minor">
            <a:schemeClr val="tx1"/>
          </a:fontRef>
        </p:style>
      </p:cxnSp>
      <p:pic>
        <p:nvPicPr>
          <p:cNvPr id="87"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69&lt;/imageh&gt;&#10;  &lt;imagew&gt;491&lt;/imagew&gt;&#10;  &lt;scale&gt;50&lt;/scale&gt;&#10;  &lt;cursor&gt;23&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6681" y="2284194"/>
            <a:ext cx="591651" cy="203643"/>
          </a:xfrm>
          <a:prstGeom prst="rect">
            <a:avLst/>
          </a:prstGeom>
        </p:spPr>
      </p:pic>
      <p:pic>
        <p:nvPicPr>
          <p:cNvPr id="88" name="TexTeXPicture" descr="&lt;?xml version=&quot;1.0&quot; encoding=&quot;utf-16&quot;?&gt;&#10;&lt;TeXTeX&gt;&#10;  &lt;preamble&gt;\documentclass{jarticle}&#10;\usepackage{amsmath}&#10;\pagestyle{empty}&lt;/preamble&gt;&#10;  &lt;body&gt;\begin{align*} &#10;n_x&#10;\end{align*}&lt;/body&gt;&#10;  &lt;fcolor&gt;FF000000&lt;/fcolor&gt;&#10;  &lt;bcolor&gt;FFFFFFFF&lt;/bcolor&gt;&#10;  &lt;transparent&gt;True&lt;/transparent&gt;&#10;  &lt;resolution&gt;1800&lt;/resolution&gt;&#10;  &lt;imageh&gt;149&lt;/imageh&gt;&#10;  &lt;imagew&gt;245&lt;/imagew&gt;&#10;  &lt;scale&gt;50&lt;/scale&gt;&#10;  &lt;cursor&gt;1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4997" y="2276872"/>
            <a:ext cx="295223" cy="179543"/>
          </a:xfrm>
          <a:prstGeom prst="rect">
            <a:avLst/>
          </a:prstGeom>
        </p:spPr>
      </p:pic>
      <p:pic>
        <p:nvPicPr>
          <p:cNvPr id="89"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49&lt;/imageh&gt;&#10;  &lt;imagew&gt;494&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4076" y="2276872"/>
            <a:ext cx="595266" cy="179543"/>
          </a:xfrm>
          <a:prstGeom prst="rect">
            <a:avLst/>
          </a:prstGeom>
        </p:spPr>
      </p:pic>
      <p:pic>
        <p:nvPicPr>
          <p:cNvPr id="90" name="TexTeXPicture" descr="&lt;?xml version=&quot;1.0&quot; encoding=&quot;utf-16&quot;?&gt;&#10;&lt;TeXTeX&gt;&#10;  &lt;preamble&gt;\documentclass{jarticle}&#10;\usepackage{amsmath}&#10;\pagestyle{empty}&lt;/preamble&gt;&#10;  &lt;body&gt;\begin{align*} &#10;n_{x+2}&#10;\end{align*}&lt;/body&gt;&#10;  &lt;fcolor&gt;FF000000&lt;/fcolor&gt;&#10;  &lt;bcolor&gt;FFFFFFFF&lt;/bcolor&gt;&#10;  &lt;transparent&gt;True&lt;/transparent&gt;&#10;  &lt;resolution&gt;1800&lt;/resolution&gt;&#10;  &lt;imageh&gt;169&lt;/imageh&gt;&#10;  &lt;imagew&gt;497&lt;/imagew&gt;&#10;  &lt;scale&gt;50&lt;/scale&gt;&#10;  &lt;cursor&gt;22&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6364" y="2322722"/>
            <a:ext cx="598881" cy="203643"/>
          </a:xfrm>
          <a:prstGeom prst="rect">
            <a:avLst/>
          </a:prstGeom>
        </p:spPr>
      </p:pic>
      <p:sp>
        <p:nvSpPr>
          <p:cNvPr id="91" name="円/楕円 90"/>
          <p:cNvSpPr/>
          <p:nvPr/>
        </p:nvSpPr>
        <p:spPr>
          <a:xfrm>
            <a:off x="4390782" y="27809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92"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2063" y="2425085"/>
            <a:ext cx="297633" cy="31330"/>
          </a:xfrm>
          <a:prstGeom prst="rect">
            <a:avLst/>
          </a:prstGeom>
        </p:spPr>
      </p:pic>
      <p:pic>
        <p:nvPicPr>
          <p:cNvPr id="93"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6004" y="2378837"/>
            <a:ext cx="297633" cy="31330"/>
          </a:xfrm>
          <a:prstGeom prst="rect">
            <a:avLst/>
          </a:prstGeom>
        </p:spPr>
      </p:pic>
      <p:sp>
        <p:nvSpPr>
          <p:cNvPr id="94" name="円/楕円 93"/>
          <p:cNvSpPr/>
          <p:nvPr/>
        </p:nvSpPr>
        <p:spPr>
          <a:xfrm>
            <a:off x="4094963" y="260489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5" name="円/楕円 94"/>
          <p:cNvSpPr/>
          <p:nvPr/>
        </p:nvSpPr>
        <p:spPr>
          <a:xfrm>
            <a:off x="5059804" y="27809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6" name="円/楕円 95"/>
          <p:cNvSpPr/>
          <p:nvPr/>
        </p:nvSpPr>
        <p:spPr>
          <a:xfrm>
            <a:off x="3384997" y="265445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7" name="円/楕円 96"/>
          <p:cNvSpPr/>
          <p:nvPr/>
        </p:nvSpPr>
        <p:spPr>
          <a:xfrm>
            <a:off x="1736004" y="272206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8" name="円/楕円 97"/>
          <p:cNvSpPr/>
          <p:nvPr/>
        </p:nvSpPr>
        <p:spPr>
          <a:xfrm>
            <a:off x="6776564" y="275330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99" name="円/楕円 98"/>
          <p:cNvSpPr/>
          <p:nvPr/>
        </p:nvSpPr>
        <p:spPr>
          <a:xfrm>
            <a:off x="5809549" y="2764313"/>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0" name="円/楕円 99"/>
          <p:cNvSpPr/>
          <p:nvPr/>
        </p:nvSpPr>
        <p:spPr>
          <a:xfrm>
            <a:off x="6217658" y="270892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1" name="円/楕円 100"/>
          <p:cNvSpPr/>
          <p:nvPr/>
        </p:nvSpPr>
        <p:spPr>
          <a:xfrm>
            <a:off x="5359245" y="272206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2" name="円/楕円 101"/>
          <p:cNvSpPr/>
          <p:nvPr/>
        </p:nvSpPr>
        <p:spPr>
          <a:xfrm>
            <a:off x="2465709" y="272206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3" name="円/楕円 102"/>
          <p:cNvSpPr/>
          <p:nvPr/>
        </p:nvSpPr>
        <p:spPr>
          <a:xfrm>
            <a:off x="4981961" y="253714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4" name="円/楕円 103"/>
          <p:cNvSpPr/>
          <p:nvPr/>
        </p:nvSpPr>
        <p:spPr>
          <a:xfrm>
            <a:off x="2763342" y="254644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05" name="円/楕円 104"/>
          <p:cNvSpPr/>
          <p:nvPr/>
        </p:nvSpPr>
        <p:spPr>
          <a:xfrm>
            <a:off x="1503147" y="255908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106" name="TexTeXPicture" descr="&lt;?xml version=&quot;1.0&quot; encoding=&quot;utf-16&quot;?&gt;&#10;&lt;TeXTeX&gt;&#10;  &lt;preamble&gt;\documentclass{jarticle}&#10;\usepackage{amsmath}&#10;\pagestyle{empty}&lt;/preamble&gt;&#10;  &lt;body&gt;\begin{align*} &#10;x&#10;\end{align*}&lt;/body&gt;&#10;  &lt;fcolor&gt;FF000000&lt;/fcolor&gt;&#10;  &lt;bcolor&gt;FFFFFFFF&lt;/bcolor&gt;&#10;  &lt;transparent&gt;True&lt;/transparent&gt;&#10;  &lt;resolution&gt;1800&lt;/resolution&gt;&#10;  &lt;imageh&gt;112&lt;/imageh&gt;&#10;  &lt;imagew&gt;124&lt;/imagew&gt;&#10;  &lt;scale&gt;50&lt;/scale&gt;&#10;  &lt;cursor&gt;16&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18925" y="3289512"/>
            <a:ext cx="149419" cy="134959"/>
          </a:xfrm>
          <a:prstGeom prst="rect">
            <a:avLst/>
          </a:prstGeom>
        </p:spPr>
      </p:pic>
      <p:sp>
        <p:nvSpPr>
          <p:cNvPr id="107" name="右カーブ矢印 106"/>
          <p:cNvSpPr/>
          <p:nvPr/>
        </p:nvSpPr>
        <p:spPr>
          <a:xfrm rot="16200000">
            <a:off x="4666512" y="2901231"/>
            <a:ext cx="333566" cy="6690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08" name="右カーブ矢印 107"/>
          <p:cNvSpPr/>
          <p:nvPr/>
        </p:nvSpPr>
        <p:spPr>
          <a:xfrm rot="5400000" flipH="1">
            <a:off x="3992873" y="2900324"/>
            <a:ext cx="333566" cy="6708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09" name="フリーフォーム 108"/>
          <p:cNvSpPr/>
          <p:nvPr/>
        </p:nvSpPr>
        <p:spPr>
          <a:xfrm>
            <a:off x="5684240" y="3082280"/>
            <a:ext cx="876300" cy="165191"/>
          </a:xfrm>
          <a:custGeom>
            <a:avLst/>
            <a:gdLst>
              <a:gd name="connsiteX0" fmla="*/ 0 w 876300"/>
              <a:gd name="connsiteY0" fmla="*/ 0 h 165191"/>
              <a:gd name="connsiteX1" fmla="*/ 431800 w 876300"/>
              <a:gd name="connsiteY1" fmla="*/ 165100 h 165191"/>
              <a:gd name="connsiteX2" fmla="*/ 876300 w 876300"/>
              <a:gd name="connsiteY2" fmla="*/ 25400 h 165191"/>
              <a:gd name="connsiteX3" fmla="*/ 876300 w 876300"/>
              <a:gd name="connsiteY3" fmla="*/ 25400 h 165191"/>
            </a:gdLst>
            <a:ahLst/>
            <a:cxnLst>
              <a:cxn ang="0">
                <a:pos x="connsiteX0" y="connsiteY0"/>
              </a:cxn>
              <a:cxn ang="0">
                <a:pos x="connsiteX1" y="connsiteY1"/>
              </a:cxn>
              <a:cxn ang="0">
                <a:pos x="connsiteX2" y="connsiteY2"/>
              </a:cxn>
              <a:cxn ang="0">
                <a:pos x="connsiteX3" y="connsiteY3"/>
              </a:cxn>
            </a:cxnLst>
            <a:rect l="l" t="t" r="r" b="b"/>
            <a:pathLst>
              <a:path w="876300" h="165191">
                <a:moveTo>
                  <a:pt x="0" y="0"/>
                </a:moveTo>
                <a:cubicBezTo>
                  <a:pt x="142875" y="80433"/>
                  <a:pt x="285750" y="160867"/>
                  <a:pt x="431800" y="165100"/>
                </a:cubicBezTo>
                <a:cubicBezTo>
                  <a:pt x="577850" y="169333"/>
                  <a:pt x="876300" y="25400"/>
                  <a:pt x="876300" y="25400"/>
                </a:cubicBezTo>
                <a:lnTo>
                  <a:pt x="876300" y="25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TexTeXPicture" descr="&lt;?xml version=&quot;1.0&quot; encoding=&quot;utf-16&quot;?&gt;&#10;&lt;TeXTeX&gt;&#10;  &lt;preamble&gt;\documentclass{jarticle}&#10;\usepackage{amsmath}&#10;\pagestyle{empty}&lt;/preamble&gt;&#10;  &lt;body&gt;\begin{align*} &#10;a&#10;\end{align*}&lt;/body&gt;&#10;  &lt;fcolor&gt;FF000000&lt;/fcolor&gt;&#10;  &lt;bcolor&gt;FFFFFFFF&lt;/bcolor&gt;&#10;  &lt;transparent&gt;True&lt;/transparent&gt;&#10;  &lt;resolution&gt;1800&lt;/resolution&gt;&#10;  &lt;imageh&gt;112&lt;/imageh&gt;&#10;  &lt;imagew&gt;114&lt;/imagew&gt;&#10;  &lt;scale&gt;50&lt;/scale&gt;&#10;  &lt;cursor&gt;17&lt;/cursor&gt;&#10;&lt;/TeXTeX&g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0928" y="3284984"/>
            <a:ext cx="167551" cy="164612"/>
          </a:xfrm>
          <a:prstGeom prst="rect">
            <a:avLst/>
          </a:prstGeom>
        </p:spPr>
      </p:pic>
      <p:pic>
        <p:nvPicPr>
          <p:cNvPr id="111"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74280" y="3501007"/>
            <a:ext cx="230076" cy="288033"/>
          </a:xfrm>
          <a:prstGeom prst="rect">
            <a:avLst/>
          </a:prstGeom>
        </p:spPr>
      </p:pic>
      <p:pic>
        <p:nvPicPr>
          <p:cNvPr id="112"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0887" y="3501007"/>
            <a:ext cx="230076" cy="288033"/>
          </a:xfrm>
          <a:prstGeom prst="rect">
            <a:avLst/>
          </a:prstGeom>
        </p:spPr>
      </p:pic>
      <p:sp>
        <p:nvSpPr>
          <p:cNvPr id="19" name="下矢印 18"/>
          <p:cNvSpPr/>
          <p:nvPr/>
        </p:nvSpPr>
        <p:spPr>
          <a:xfrm>
            <a:off x="3492998" y="4653136"/>
            <a:ext cx="1974248"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119826" y="4077072"/>
            <a:ext cx="4756430" cy="461665"/>
          </a:xfrm>
          <a:prstGeom prst="rect">
            <a:avLst/>
          </a:prstGeom>
          <a:noFill/>
        </p:spPr>
        <p:txBody>
          <a:bodyPr wrap="none" rtlCol="0">
            <a:spAutoFit/>
          </a:bodyPr>
          <a:lstStyle/>
          <a:p>
            <a:r>
              <a:rPr lang="ja-JP" altLang="en-US" sz="2400" dirty="0"/>
              <a:t>拡散方程式</a:t>
            </a:r>
            <a:r>
              <a:rPr lang="ja-JP" altLang="en-US" sz="2400" dirty="0" smtClean="0"/>
              <a:t>を、境界条件付きで解く</a:t>
            </a:r>
            <a:endParaRPr kumimoji="1" lang="ja-JP" altLang="en-US" sz="2400" dirty="0"/>
          </a:p>
        </p:txBody>
      </p:sp>
    </p:spTree>
    <p:extLst>
      <p:ext uri="{BB962C8B-B14F-4D97-AF65-F5344CB8AC3E}">
        <p14:creationId xmlns:p14="http://schemas.microsoft.com/office/powerpoint/2010/main" val="9081747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30" y="1292736"/>
            <a:ext cx="5736902" cy="373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5695790" cy="584775"/>
          </a:xfrm>
        </p:spPr>
        <p:txBody>
          <a:bodyPr/>
          <a:lstStyle/>
          <a:p>
            <a:r>
              <a:rPr kumimoji="1" lang="en-US" altLang="ja-JP" dirty="0" smtClean="0"/>
              <a:t> Global Charge Conservation  </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langle \delta N^2\rangle(\eta)}{\langle N \rangle (0)}&#10;\end{align*}&lt;/body&gt;&#10;  &lt;fcolor&gt;FF000000&lt;/fcolor&gt;&#10;  &lt;bcolor&gt;FFFFFFFF&lt;/bcolor&gt;&#10;  &lt;transparent&gt;True&lt;/transparent&gt;&#10;  &lt;resolution&gt;1800&lt;/resolution&gt;&#10;  &lt;imageh&gt;608&lt;/imageh&gt;&#10;  &lt;imagew&gt;980&lt;/imagew&gt;&#10;  &lt;scale&gt;50&lt;/scale&gt;&#10;  &lt;cursor&gt;6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9448" y="2540614"/>
            <a:ext cx="1248464" cy="774557"/>
          </a:xfrm>
          <a:prstGeom prst="rect">
            <a:avLst/>
          </a:prstGeom>
        </p:spPr>
      </p:pic>
      <p:pic>
        <p:nvPicPr>
          <p:cNvPr id="14" name="TexTeXPicture" descr="&lt;?xml version=&quot;1.0&quot; encoding=&quot;utf-16&quot;?&gt;&#10;&lt;TeXTeX&gt;&#10;  &lt;preamble&gt;\documentclass{jarticle}&#10;\usepackage{amsmath}&#10;\pagestyle{empty}&lt;/preamble&gt;&#10;  &lt;body&gt;\begin{align*} &#10;8&#10;\end{align*}&lt;/body&gt;&#10;  &lt;fcolor&gt;FF000000&lt;/fcolor&gt;&#10;  &lt;bcolor&gt;FFFFFFFF&lt;/bcolor&gt;&#10;  &lt;transparent&gt;True&lt;/transparent&gt;&#10;  &lt;resolution&gt;1800&lt;/resolution&gt;&#10;  &lt;imageh&gt;171&lt;/imageh&gt;&#10;  &lt;imagew&gt;103&lt;/imagew&gt;&#10;  &lt;scale&gt;50&lt;/scale&gt;&#10;  &lt;cursor&gt;1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2204" y="4399393"/>
            <a:ext cx="115700" cy="192084"/>
          </a:xfrm>
          <a:prstGeom prst="rect">
            <a:avLst/>
          </a:prstGeom>
        </p:spPr>
      </p:pic>
      <p:pic>
        <p:nvPicPr>
          <p:cNvPr id="16" name="TexTeXPicture" descr="&lt;?xml version=&quot;1.0&quot; encoding=&quot;utf-16&quot;?&gt;&#10;&lt;TeXTeX&gt;&#10;  &lt;preamble&gt;\documentclass{jarticle}&#10;\usepackage{amsmath}&#10;\pagestyle{empty}&lt;/preamble&gt;&#10;  &lt;body&gt;\begin{align*} &#10;15&#10;\end{align*}&lt;/body&gt;&#10;  &lt;fcolor&gt;FF000000&lt;/fcolor&gt;&#10;  &lt;bcolor&gt;FFFFFFFF&lt;/bcolor&gt;&#10;  &lt;transparent&gt;True&lt;/transparent&gt;&#10;  &lt;resolution&gt;1800&lt;/resolution&gt;&#10;  &lt;imageh&gt;171&lt;/imageh&gt;&#10;  &lt;imagew&gt;215&lt;/imagew&gt;&#10;  &lt;scale&gt;50&lt;/scale&gt;&#10;  &lt;cursor&gt;1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475207"/>
            <a:ext cx="241510" cy="192084"/>
          </a:xfrm>
          <a:prstGeom prst="rect">
            <a:avLst/>
          </a:prstGeom>
        </p:spPr>
      </p:pic>
      <p:pic>
        <p:nvPicPr>
          <p:cNvPr id="27" name="TexTeXPicture" descr="&lt;?xml version=&quot;1.0&quot; encoding=&quot;utf-16&quot;?&gt;&#10;&lt;TeXTeX&gt;&#10;  &lt;preamble&gt;\documentclass{jarticle}&#10;\usepackage{amsmath}&#10;\pagestyle{empty}&lt;/preamble&gt;&#10;  &lt;body&gt;\begin{align*} &#10;5&#10;\end{align*}&lt;/body&gt;&#10;  &lt;fcolor&gt;FF000000&lt;/fcolor&gt;&#10;  &lt;bcolor&gt;FFFFFFFF&lt;/bcolor&gt;&#10;  &lt;transparent&gt;True&lt;/transparent&gt;&#10;  &lt;resolution&gt;1800&lt;/resolution&gt;&#10;  &lt;imageh&gt;171&lt;/imageh&gt;&#10;  &lt;imagew&gt;100&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4317036"/>
            <a:ext cx="112330" cy="192084"/>
          </a:xfrm>
          <a:prstGeom prst="rect">
            <a:avLst/>
          </a:prstGeom>
        </p:spPr>
      </p:pic>
      <p:pic>
        <p:nvPicPr>
          <p:cNvPr id="29" name="TexTeXPicture" descr="&lt;?xml version=&quot;1.0&quot; encoding=&quot;utf-16&quot;?&gt;&#10;&lt;TeXTeX&gt;&#10;  &lt;preamble&gt;\documentclass{jarticle}&#10;\usepackage{amsmath}&#10;\pagestyle{empty}&lt;/preamble&gt;&#10;  &lt;body&gt;\begin{align*} &#10;3&#10;\end{align*}&lt;/body&gt;&#10;  &lt;fcolor&gt;FF000000&lt;/fcolor&gt;&#10;  &lt;bcolor&gt;FFFFFFFF&lt;/bcolor&gt;&#10;  &lt;transparent&gt;True&lt;/transparent&gt;&#10;  &lt;resolution&gt;1800&lt;/resolution&gt;&#10;  &lt;imageh&gt;171&lt;/imageh&gt;&#10;  &lt;imagew&gt;104&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6752" y="4178967"/>
            <a:ext cx="116823" cy="192084"/>
          </a:xfrm>
          <a:prstGeom prst="rect">
            <a:avLst/>
          </a:prstGeom>
        </p:spPr>
      </p:pic>
      <p:sp>
        <p:nvSpPr>
          <p:cNvPr id="31" name="テキスト ボックス 30"/>
          <p:cNvSpPr txBox="1"/>
          <p:nvPr/>
        </p:nvSpPr>
        <p:spPr>
          <a:xfrm>
            <a:off x="4355976" y="980728"/>
            <a:ext cx="954107" cy="461665"/>
          </a:xfrm>
          <a:prstGeom prst="rect">
            <a:avLst/>
          </a:prstGeom>
          <a:noFill/>
        </p:spPr>
        <p:txBody>
          <a:bodyPr wrap="none" rtlCol="0">
            <a:spAutoFit/>
          </a:bodyPr>
          <a:lstStyle/>
          <a:p>
            <a:r>
              <a:rPr kumimoji="1" lang="ja-JP" altLang="en-US" sz="2400" dirty="0" smtClean="0"/>
              <a:t>：固定</a:t>
            </a:r>
            <a:endParaRPr kumimoji="1" lang="ja-JP" altLang="en-US" sz="2400" dirty="0"/>
          </a:p>
        </p:txBody>
      </p:sp>
      <p:pic>
        <p:nvPicPr>
          <p:cNvPr id="35" name="TexTeXPicture" descr="&lt;?xml version=&quot;1.0&quot; encoding=&quot;utf-16&quot;?&gt;&#10;&lt;TeXTeX&gt;&#10;  &lt;preamble&gt;\documentclass{jarticle}&#10;\usepackage{amsmath}&#10;\pagestyle{empty}&lt;/preamble&gt;&#10;  &lt;body&gt;\begin{align*} &#10;\Delta\eta / \sqrt{D \tau}&#10;\end{align*}&lt;/body&gt;&#10;  &lt;fcolor&gt;FF000000&lt;/fcolor&gt;&#10;  &lt;bcolor&gt;FFFFFFFF&lt;/bcolor&gt;&#10;  &lt;transparent&gt;True&lt;/transparent&gt;&#10;  &lt;resolution&gt;1800&lt;/resolution&gt;&#10;  &lt;imageh&gt;296&lt;/imageh&gt;&#10;  &lt;imagew&gt;1011&lt;/imagew&gt;&#10;  &lt;scale&gt;50&lt;/scale&gt;&#10;  &lt;cursor&gt;29&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04" y="5049392"/>
            <a:ext cx="1409861" cy="412779"/>
          </a:xfrm>
          <a:prstGeom prst="rect">
            <a:avLst/>
          </a:prstGeom>
        </p:spPr>
      </p:pic>
      <p:pic>
        <p:nvPicPr>
          <p:cNvPr id="3" name="TexTeXPicture" descr="&lt;?xml version=&quot;1.0&quot; encoding=&quot;utf-16&quot;?&gt;&#10;&lt;TeXTeX&gt;&#10;  &lt;preamble&gt;\documentclass{jarticle}&#10;\usepackage{amsmath}&#10;\pagestyle{empty}&lt;/preamble&gt;&#10;  &lt;body&gt;\begin{align*} &#10;L=\frac{y_{\rm total}}{\sqrt{D\tau}}&#10;\end{align*}&lt;/body&gt;&#10;  &lt;fcolor&gt;FF000000&lt;/fcolor&gt;&#10;  &lt;bcolor&gt;FFFFFFFF&lt;/bcolor&gt;&#10;  &lt;transparent&gt;True&lt;/transparent&gt;&#10;  &lt;resolution&gt;1800&lt;/resolution&gt;&#10;  &lt;imageh&gt;510&lt;/imageh&gt;&#10;  &lt;imagew&gt;1081&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06" y="908720"/>
            <a:ext cx="1475234" cy="695992"/>
          </a:xfrm>
          <a:prstGeom prst="rect">
            <a:avLst/>
          </a:prstGeom>
        </p:spPr>
      </p:pic>
      <p:pic>
        <p:nvPicPr>
          <p:cNvPr id="4" name="TexTeXPicture" descr="&lt;?xml version=&quot;1.0&quot; encoding=&quot;utf-16&quot;?&gt;&#10;&lt;TeXTeX&gt;&#10;  &lt;preamble&gt;\documentclass{jarticle}&#10;\usepackage{amsmath}&#10;\pagestyle{empty}&lt;/preamble&gt;&#10;  &lt;body&gt;\begin{align*} &#10;L=\infty&#10;\end{align*}&lt;/body&gt;&#10;  &lt;fcolor&gt;FF000000&lt;/fcolor&gt;&#10;  &lt;bcolor&gt;FFFFFFFF&lt;/bcolor&gt;&#10;  &lt;transparent&gt;True&lt;/transparent&gt;&#10;  &lt;resolution&gt;1800&lt;/resolution&gt;&#10;  &lt;imageh&gt;173&lt;/imageh&gt;&#10;  &lt;imagew&gt;726&lt;/imagew&gt;&#10;  &lt;scale&gt;50&lt;/scale&gt;&#10;  &lt;cursor&gt;17&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4551" y="3983685"/>
            <a:ext cx="903420" cy="215277"/>
          </a:xfrm>
          <a:prstGeom prst="rect">
            <a:avLst/>
          </a:prstGeom>
        </p:spPr>
      </p:pic>
    </p:spTree>
    <p:extLst>
      <p:ext uri="{BB962C8B-B14F-4D97-AF65-F5344CB8AC3E}">
        <p14:creationId xmlns:p14="http://schemas.microsoft.com/office/powerpoint/2010/main" val="2217871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30" y="1292736"/>
            <a:ext cx="5736902" cy="373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5695790" cy="584775"/>
          </a:xfrm>
        </p:spPr>
        <p:txBody>
          <a:bodyPr/>
          <a:lstStyle/>
          <a:p>
            <a:r>
              <a:rPr kumimoji="1" lang="en-US" altLang="ja-JP" dirty="0" smtClean="0"/>
              <a:t> Global Charge Conservation  </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langle \delta N^2\rangle(\eta)}{\langle N \rangle (0)}&#10;\end{align*}&lt;/body&gt;&#10;  &lt;fcolor&gt;FF000000&lt;/fcolor&gt;&#10;  &lt;bcolor&gt;FFFFFFFF&lt;/bcolor&gt;&#10;  &lt;transparent&gt;True&lt;/transparent&gt;&#10;  &lt;resolution&gt;1800&lt;/resolution&gt;&#10;  &lt;imageh&gt;608&lt;/imageh&gt;&#10;  &lt;imagew&gt;980&lt;/imagew&gt;&#10;  &lt;scale&gt;50&lt;/scale&gt;&#10;  &lt;cursor&gt;6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9448" y="2540614"/>
            <a:ext cx="1248464" cy="774557"/>
          </a:xfrm>
          <a:prstGeom prst="rect">
            <a:avLst/>
          </a:prstGeom>
        </p:spPr>
      </p:pic>
      <p:pic>
        <p:nvPicPr>
          <p:cNvPr id="12" name="TexTeXPicture" descr="&lt;?xml version=&quot;1.0&quot; encoding=&quot;utf-16&quot;?&gt;&#10;&lt;TeXTeX&gt;&#10;  &lt;preamble&gt;\documentclass{jarticle}&#10;\usepackage{amsmath}&#10;\pagestyle{empty}&lt;/preamble&gt;&#10;  &lt;body&gt;\begin{align*} &#10;10&#10;\end{align*}&lt;/body&gt;&#10;  &lt;fcolor&gt;FF000000&lt;/fcolor&gt;&#10;  &lt;bcolor&gt;FFFFFFFF&lt;/bcolor&gt;&#10;  &lt;transparent&gt;True&lt;/transparent&gt;&#10;  &lt;resolution&gt;1800&lt;/resolution&gt;&#10;  &lt;imageh&gt;172&lt;/imageh&gt;&#10;  &lt;imagew&gt;218&lt;/imagew&gt;&#10;  &lt;scale&gt;50&lt;/scale&gt;&#10;  &lt;cursor&gt;18&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391893"/>
            <a:ext cx="244880" cy="193208"/>
          </a:xfrm>
          <a:prstGeom prst="rect">
            <a:avLst/>
          </a:prstGeom>
        </p:spPr>
      </p:pic>
      <p:sp>
        <p:nvSpPr>
          <p:cNvPr id="19" name="角丸四角形吹き出し 18"/>
          <p:cNvSpPr/>
          <p:nvPr/>
        </p:nvSpPr>
        <p:spPr>
          <a:xfrm>
            <a:off x="5652120" y="2027928"/>
            <a:ext cx="3246423" cy="1475861"/>
          </a:xfrm>
          <a:prstGeom prst="wedgeRoundRectCallout">
            <a:avLst>
              <a:gd name="adj1" fmla="val -60858"/>
              <a:gd name="adj2" fmla="val 444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solidFill>
                  <a:schemeClr val="accent6">
                    <a:lumMod val="50000"/>
                  </a:schemeClr>
                </a:solidFill>
              </a:rPr>
              <a:t>系の長さ</a:t>
            </a:r>
            <a:r>
              <a:rPr kumimoji="1" lang="en-US" altLang="ja-JP" sz="2400" dirty="0" smtClean="0">
                <a:solidFill>
                  <a:schemeClr val="accent6">
                    <a:lumMod val="50000"/>
                  </a:schemeClr>
                </a:solidFill>
              </a:rPr>
              <a:t>L </a:t>
            </a:r>
            <a:r>
              <a:rPr kumimoji="1" lang="ja-JP" altLang="en-US" sz="2400" dirty="0" smtClean="0">
                <a:solidFill>
                  <a:schemeClr val="accent6">
                    <a:lumMod val="50000"/>
                  </a:schemeClr>
                </a:solidFill>
              </a:rPr>
              <a:t>が大きいと、</a:t>
            </a:r>
            <a:r>
              <a:rPr kumimoji="1" lang="en-US" altLang="ja-JP" sz="2400" dirty="0" smtClean="0">
                <a:solidFill>
                  <a:schemeClr val="accent6">
                    <a:lumMod val="50000"/>
                  </a:schemeClr>
                </a:solidFill>
                <a:latin typeface="Symbol" pitchFamily="18" charset="2"/>
              </a:rPr>
              <a:t>Dh</a:t>
            </a:r>
            <a:r>
              <a:rPr kumimoji="1" lang="en-US" altLang="ja-JP" sz="2400" dirty="0" smtClean="0">
                <a:solidFill>
                  <a:schemeClr val="accent6">
                    <a:lumMod val="50000"/>
                  </a:schemeClr>
                </a:solidFill>
              </a:rPr>
              <a:t>&lt;&lt;L</a:t>
            </a:r>
            <a:r>
              <a:rPr kumimoji="1" lang="ja-JP" altLang="en-US" sz="2400" dirty="0" smtClean="0">
                <a:solidFill>
                  <a:schemeClr val="accent6">
                    <a:lumMod val="50000"/>
                  </a:schemeClr>
                </a:solidFill>
              </a:rPr>
              <a:t>の領域は境界の影響を受けない</a:t>
            </a:r>
            <a:endParaRPr kumimoji="1" lang="ja-JP" altLang="en-US" sz="2400" dirty="0">
              <a:solidFill>
                <a:schemeClr val="accent6">
                  <a:lumMod val="50000"/>
                </a:schemeClr>
              </a:solidFill>
            </a:endParaRPr>
          </a:p>
        </p:txBody>
      </p:sp>
      <p:cxnSp>
        <p:nvCxnSpPr>
          <p:cNvPr id="21" name="直線コネクタ 20"/>
          <p:cNvCxnSpPr/>
          <p:nvPr/>
        </p:nvCxnSpPr>
        <p:spPr>
          <a:xfrm>
            <a:off x="5292080" y="3503469"/>
            <a:ext cx="0" cy="960432"/>
          </a:xfrm>
          <a:prstGeom prst="line">
            <a:avLst/>
          </a:prstGeom>
        </p:spPr>
        <p:style>
          <a:lnRef idx="2">
            <a:schemeClr val="accent6"/>
          </a:lnRef>
          <a:fillRef idx="0">
            <a:schemeClr val="accent6"/>
          </a:fillRef>
          <a:effectRef idx="1">
            <a:schemeClr val="accent6"/>
          </a:effectRef>
          <a:fontRef idx="minor">
            <a:schemeClr val="tx1"/>
          </a:fontRef>
        </p:style>
      </p:cxnSp>
      <p:sp>
        <p:nvSpPr>
          <p:cNvPr id="22" name="右矢印 21"/>
          <p:cNvSpPr/>
          <p:nvPr/>
        </p:nvSpPr>
        <p:spPr>
          <a:xfrm flipH="1">
            <a:off x="4788024" y="3647485"/>
            <a:ext cx="504056" cy="408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3419872" y="2999413"/>
            <a:ext cx="0" cy="960432"/>
          </a:xfrm>
          <a:prstGeom prst="line">
            <a:avLst/>
          </a:prstGeom>
        </p:spPr>
        <p:style>
          <a:lnRef idx="2">
            <a:schemeClr val="accent2"/>
          </a:lnRef>
          <a:fillRef idx="0">
            <a:schemeClr val="accent2"/>
          </a:fillRef>
          <a:effectRef idx="1">
            <a:schemeClr val="accent2"/>
          </a:effectRef>
          <a:fontRef idx="minor">
            <a:schemeClr val="tx1"/>
          </a:fontRef>
        </p:style>
      </p:cxnSp>
      <p:sp>
        <p:nvSpPr>
          <p:cNvPr id="25" name="右矢印 24"/>
          <p:cNvSpPr/>
          <p:nvPr/>
        </p:nvSpPr>
        <p:spPr>
          <a:xfrm flipH="1">
            <a:off x="2915816" y="3143429"/>
            <a:ext cx="504056" cy="40809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4" name="TexTeXPicture" descr="&lt;?xml version=&quot;1.0&quot; encoding=&quot;utf-16&quot;?&gt;&#10;&lt;TeXTeX&gt;&#10;  &lt;preamble&gt;\documentclass{jarticle}&#10;\usepackage{amsmath}&#10;\pagestyle{empty}&lt;/preamble&gt;&#10;  &lt;body&gt;\begin{align*} &#10;8&#10;\end{align*}&lt;/body&gt;&#10;  &lt;fcolor&gt;FF000000&lt;/fcolor&gt;&#10;  &lt;bcolor&gt;FFFFFFFF&lt;/bcolor&gt;&#10;  &lt;transparent&gt;True&lt;/transparent&gt;&#10;  &lt;resolution&gt;1800&lt;/resolution&gt;&#10;  &lt;imageh&gt;171&lt;/imageh&gt;&#10;  &lt;imagew&gt;103&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2204" y="4399393"/>
            <a:ext cx="115700" cy="192084"/>
          </a:xfrm>
          <a:prstGeom prst="rect">
            <a:avLst/>
          </a:prstGeom>
        </p:spPr>
      </p:pic>
      <p:pic>
        <p:nvPicPr>
          <p:cNvPr id="16" name="TexTeXPicture" descr="&lt;?xml version=&quot;1.0&quot; encoding=&quot;utf-16&quot;?&gt;&#10;&lt;TeXTeX&gt;&#10;  &lt;preamble&gt;\documentclass{jarticle}&#10;\usepackage{amsmath}&#10;\pagestyle{empty}&lt;/preamble&gt;&#10;  &lt;body&gt;\begin{align*} &#10;15&#10;\end{align*}&lt;/body&gt;&#10;  &lt;fcolor&gt;FF000000&lt;/fcolor&gt;&#10;  &lt;bcolor&gt;FFFFFFFF&lt;/bcolor&gt;&#10;  &lt;transparent&gt;True&lt;/transparent&gt;&#10;  &lt;resolution&gt;1800&lt;/resolution&gt;&#10;  &lt;imageh&gt;171&lt;/imageh&gt;&#10;  &lt;imagew&gt;215&lt;/imagew&gt;&#10;  &lt;scale&gt;50&lt;/scale&gt;&#10;  &lt;cursor&gt;1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216" y="4475207"/>
            <a:ext cx="241510" cy="192084"/>
          </a:xfrm>
          <a:prstGeom prst="rect">
            <a:avLst/>
          </a:prstGeom>
        </p:spPr>
      </p:pic>
      <p:pic>
        <p:nvPicPr>
          <p:cNvPr id="27" name="TexTeXPicture" descr="&lt;?xml version=&quot;1.0&quot; encoding=&quot;utf-16&quot;?&gt;&#10;&lt;TeXTeX&gt;&#10;  &lt;preamble&gt;\documentclass{jarticle}&#10;\usepackage{amsmath}&#10;\pagestyle{empty}&lt;/preamble&gt;&#10;  &lt;body&gt;\begin{align*} &#10;5&#10;\end{align*}&lt;/body&gt;&#10;  &lt;fcolor&gt;FF000000&lt;/fcolor&gt;&#10;  &lt;bcolor&gt;FFFFFFFF&lt;/bcolor&gt;&#10;  &lt;transparent&gt;True&lt;/transparent&gt;&#10;  &lt;resolution&gt;1800&lt;/resolution&gt;&#10;  &lt;imageh&gt;171&lt;/imageh&gt;&#10;  &lt;imagew&gt;100&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2" y="4317036"/>
            <a:ext cx="112330" cy="192084"/>
          </a:xfrm>
          <a:prstGeom prst="rect">
            <a:avLst/>
          </a:prstGeom>
        </p:spPr>
      </p:pic>
      <p:pic>
        <p:nvPicPr>
          <p:cNvPr id="29" name="TexTeXPicture" descr="&lt;?xml version=&quot;1.0&quot; encoding=&quot;utf-16&quot;?&gt;&#10;&lt;TeXTeX&gt;&#10;  &lt;preamble&gt;\documentclass{jarticle}&#10;\usepackage{amsmath}&#10;\pagestyle{empty}&lt;/preamble&gt;&#10;  &lt;body&gt;\begin{align*} &#10;3&#10;\end{align*}&lt;/body&gt;&#10;  &lt;fcolor&gt;FF000000&lt;/fcolor&gt;&#10;  &lt;bcolor&gt;FFFFFFFF&lt;/bcolor&gt;&#10;  &lt;transparent&gt;True&lt;/transparent&gt;&#10;  &lt;resolution&gt;1800&lt;/resolution&gt;&#10;  &lt;imageh&gt;171&lt;/imageh&gt;&#10;  &lt;imagew&gt;104&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6752" y="4178967"/>
            <a:ext cx="116823" cy="192084"/>
          </a:xfrm>
          <a:prstGeom prst="rect">
            <a:avLst/>
          </a:prstGeom>
        </p:spPr>
      </p:pic>
      <p:sp>
        <p:nvSpPr>
          <p:cNvPr id="31" name="テキスト ボックス 30"/>
          <p:cNvSpPr txBox="1"/>
          <p:nvPr/>
        </p:nvSpPr>
        <p:spPr>
          <a:xfrm>
            <a:off x="4355976" y="980728"/>
            <a:ext cx="954107" cy="461665"/>
          </a:xfrm>
          <a:prstGeom prst="rect">
            <a:avLst/>
          </a:prstGeom>
          <a:noFill/>
        </p:spPr>
        <p:txBody>
          <a:bodyPr wrap="none" rtlCol="0">
            <a:spAutoFit/>
          </a:bodyPr>
          <a:lstStyle/>
          <a:p>
            <a:r>
              <a:rPr kumimoji="1" lang="ja-JP" altLang="en-US" sz="2400" dirty="0" smtClean="0"/>
              <a:t>：固定</a:t>
            </a:r>
            <a:endParaRPr kumimoji="1" lang="ja-JP" altLang="en-US" sz="2400" dirty="0"/>
          </a:p>
        </p:txBody>
      </p:sp>
      <p:pic>
        <p:nvPicPr>
          <p:cNvPr id="35" name="TexTeXPicture" descr="&lt;?xml version=&quot;1.0&quot; encoding=&quot;utf-16&quot;?&gt;&#10;&lt;TeXTeX&gt;&#10;  &lt;preamble&gt;\documentclass{jarticle}&#10;\usepackage{amsmath}&#10;\pagestyle{empty}&lt;/preamble&gt;&#10;  &lt;body&gt;\begin{align*} &#10;\Delta\eta / \sqrt{D \tau}&#10;\end{align*}&lt;/body&gt;&#10;  &lt;fcolor&gt;FF000000&lt;/fcolor&gt;&#10;  &lt;bcolor&gt;FFFFFFFF&lt;/bcolor&gt;&#10;  &lt;transparent&gt;True&lt;/transparent&gt;&#10;  &lt;resolution&gt;1800&lt;/resolution&gt;&#10;  &lt;imageh&gt;296&lt;/imageh&gt;&#10;  &lt;imagew&gt;1011&lt;/imagew&gt;&#10;  &lt;scale&gt;50&lt;/scale&gt;&#10;  &lt;cursor&gt;29&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2204" y="5049392"/>
            <a:ext cx="1409861" cy="412779"/>
          </a:xfrm>
          <a:prstGeom prst="rect">
            <a:avLst/>
          </a:prstGeom>
        </p:spPr>
      </p:pic>
      <p:sp>
        <p:nvSpPr>
          <p:cNvPr id="36" name="角丸四角形吹き出し 35"/>
          <p:cNvSpPr/>
          <p:nvPr/>
        </p:nvSpPr>
        <p:spPr>
          <a:xfrm>
            <a:off x="107503" y="5517232"/>
            <a:ext cx="3363973" cy="1224136"/>
          </a:xfrm>
          <a:prstGeom prst="wedgeRoundRectCallout">
            <a:avLst>
              <a:gd name="adj1" fmla="val 30162"/>
              <a:gd name="adj2" fmla="val -1242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solidFill>
                  <a:schemeClr val="tx2">
                    <a:lumMod val="50000"/>
                  </a:schemeClr>
                </a:solidFill>
              </a:rPr>
              <a:t>時間が十分経過すると、二項分布に漸近</a:t>
            </a:r>
            <a:endParaRPr kumimoji="1" lang="en-US" altLang="ja-JP" sz="2400" dirty="0" smtClean="0">
              <a:solidFill>
                <a:schemeClr val="tx2">
                  <a:lumMod val="50000"/>
                </a:schemeClr>
              </a:solidFill>
            </a:endParaRPr>
          </a:p>
          <a:p>
            <a:pPr algn="ctr"/>
            <a:r>
              <a:rPr lang="ja-JP" altLang="en-US" sz="2400" dirty="0" smtClean="0">
                <a:solidFill>
                  <a:schemeClr val="tx2">
                    <a:lumMod val="50000"/>
                  </a:schemeClr>
                </a:solidFill>
              </a:rPr>
              <a:t>（熱平衡化）</a:t>
            </a:r>
            <a:endParaRPr kumimoji="1" lang="ja-JP" altLang="en-US" sz="2400" dirty="0">
              <a:solidFill>
                <a:schemeClr val="tx2">
                  <a:lumMod val="50000"/>
                </a:schemeClr>
              </a:solidFill>
            </a:endParaRPr>
          </a:p>
        </p:txBody>
      </p:sp>
      <p:pic>
        <p:nvPicPr>
          <p:cNvPr id="3" name="TexTeXPicture" descr="&lt;?xml version=&quot;1.0&quot; encoding=&quot;utf-16&quot;?&gt;&#10;&lt;TeXTeX&gt;&#10;  &lt;preamble&gt;\documentclass{jarticle}&#10;\usepackage{amsmath}&#10;\pagestyle{empty}&lt;/preamble&gt;&#10;  &lt;body&gt;\begin{align*} &#10;L=\frac{y_{\rm total}}{\sqrt{D\tau}}&#10;\end{align*}&lt;/body&gt;&#10;  &lt;fcolor&gt;FF000000&lt;/fcolor&gt;&#10;  &lt;bcolor&gt;FFFFFFFF&lt;/bcolor&gt;&#10;  &lt;transparent&gt;True&lt;/transparent&gt;&#10;  &lt;resolution&gt;1800&lt;/resolution&gt;&#10;  &lt;imageh&gt;510&lt;/imageh&gt;&#10;  &lt;imagew&gt;1081&lt;/imagew&gt;&#10;  &lt;scale&gt;50&lt;/scale&gt;&#10;  &lt;cursor&gt;17&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4306" y="908720"/>
            <a:ext cx="1475234" cy="695992"/>
          </a:xfrm>
          <a:prstGeom prst="rect">
            <a:avLst/>
          </a:prstGeom>
        </p:spPr>
      </p:pic>
      <p:pic>
        <p:nvPicPr>
          <p:cNvPr id="4" name="TexTeXPicture" descr="&lt;?xml version=&quot;1.0&quot; encoding=&quot;utf-16&quot;?&gt;&#10;&lt;TeXTeX&gt;&#10;  &lt;preamble&gt;\documentclass{jarticle}&#10;\usepackage{amsmath}&#10;\pagestyle{empty}&lt;/preamble&gt;&#10;  &lt;body&gt;\begin{align*} &#10;L=\infty&#10;\end{align*}&lt;/body&gt;&#10;  &lt;fcolor&gt;FF000000&lt;/fcolor&gt;&#10;  &lt;bcolor&gt;FFFFFFFF&lt;/bcolor&gt;&#10;  &lt;transparent&gt;True&lt;/transparent&gt;&#10;  &lt;resolution&gt;1800&lt;/resolution&gt;&#10;  &lt;imageh&gt;173&lt;/imageh&gt;&#10;  &lt;imagew&gt;726&lt;/imagew&gt;&#10;  &lt;scale&gt;50&lt;/scale&gt;&#10;  &lt;cursor&gt;17&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54551" y="3983685"/>
            <a:ext cx="903420" cy="215277"/>
          </a:xfrm>
          <a:prstGeom prst="rect">
            <a:avLst/>
          </a:prstGeom>
        </p:spPr>
      </p:pic>
    </p:spTree>
    <p:extLst>
      <p:ext uri="{BB962C8B-B14F-4D97-AF65-F5344CB8AC3E}">
        <p14:creationId xmlns:p14="http://schemas.microsoft.com/office/powerpoint/2010/main" val="264039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51564"/>
            <a:ext cx="5834013" cy="374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5695790" cy="584775"/>
          </a:xfrm>
        </p:spPr>
        <p:txBody>
          <a:bodyPr/>
          <a:lstStyle/>
          <a:p>
            <a:r>
              <a:rPr kumimoji="1" lang="en-US" altLang="ja-JP" dirty="0" smtClean="0"/>
              <a:t> Global Charge Conservation  </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langle \delta N^2\rangle(\eta)}{\langle N \rangle (0)}&#10;\end{align*}&lt;/body&gt;&#10;  &lt;fcolor&gt;FF000000&lt;/fcolor&gt;&#10;  &lt;bcolor&gt;FFFFFFFF&lt;/bcolor&gt;&#10;  &lt;transparent&gt;True&lt;/transparent&gt;&#10;  &lt;resolution&gt;1800&lt;/resolution&gt;&#10;  &lt;imageh&gt;608&lt;/imageh&gt;&#10;  &lt;imagew&gt;980&lt;/imagew&gt;&#10;  &lt;scale&gt;50&lt;/scale&gt;&#10;  &lt;cursor&gt;6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9448" y="2396598"/>
            <a:ext cx="1248464" cy="774557"/>
          </a:xfrm>
          <a:prstGeom prst="rect">
            <a:avLst/>
          </a:prstGeom>
        </p:spPr>
      </p:pic>
      <p:sp>
        <p:nvSpPr>
          <p:cNvPr id="31" name="テキスト ボックス 30"/>
          <p:cNvSpPr txBox="1"/>
          <p:nvPr/>
        </p:nvSpPr>
        <p:spPr>
          <a:xfrm>
            <a:off x="4464581" y="1340412"/>
            <a:ext cx="954107" cy="461665"/>
          </a:xfrm>
          <a:prstGeom prst="rect">
            <a:avLst/>
          </a:prstGeom>
          <a:noFill/>
        </p:spPr>
        <p:txBody>
          <a:bodyPr wrap="none" rtlCol="0">
            <a:spAutoFit/>
          </a:bodyPr>
          <a:lstStyle/>
          <a:p>
            <a:r>
              <a:rPr kumimoji="1" lang="ja-JP" altLang="en-US" sz="2400" dirty="0" smtClean="0"/>
              <a:t>：固定</a:t>
            </a:r>
            <a:endParaRPr kumimoji="1" lang="ja-JP" altLang="en-US" sz="2400" dirty="0"/>
          </a:p>
        </p:txBody>
      </p:sp>
      <p:pic>
        <p:nvPicPr>
          <p:cNvPr id="3" name="TexTeXPicture" descr="&lt;?xml version=&quot;1.0&quot; encoding=&quot;utf-16&quot;?&gt;&#10;&lt;TeXTeX&gt;&#10;  &lt;preamble&gt;\documentclass{jarticle}&#10;\usepackage{amsmath}&#10;\pagestyle{empty}&lt;/preamble&gt;&#10;  &lt;body&gt;\begin{align*} &#10;0.04&#10;\end{align*}&lt;/body&gt;&#10;  &lt;fcolor&gt;FF000000&lt;/fcolor&gt;&#10;  &lt;bcolor&gt;FFFFFFFF&lt;/bcolor&gt;&#10;  &lt;transparent&gt;True&lt;/transparent&gt;&#10;  &lt;resolution&gt;1800&lt;/resolution&gt;&#10;  &lt;imageh&gt;174&lt;/imageh&gt;&#10;  &lt;imagew&gt;426&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28033">
            <a:off x="2257661" y="3814828"/>
            <a:ext cx="478525" cy="195454"/>
          </a:xfrm>
          <a:prstGeom prst="rect">
            <a:avLst/>
          </a:prstGeom>
        </p:spPr>
      </p:pic>
      <p:pic>
        <p:nvPicPr>
          <p:cNvPr id="4" name="TexTeXPicture" descr="&lt;?xml version=&quot;1.0&quot; encoding=&quot;utf-16&quot;?&gt;&#10;&lt;TeXTeX&gt;&#10;  &lt;preamble&gt;\documentclass{jarticle}&#10;\usepackage{amsmath}&#10;\pagestyle{empty}&lt;/preamble&gt;&#10;  &lt;body&gt;\begin{align*} &#10;0.08&#10;\end{align*}&lt;/body&gt;&#10;  &lt;fcolor&gt;FF000000&lt;/fcolor&gt;&#10;  &lt;bcolor&gt;FFFFFFFF&lt;/bcolor&gt;&#10;  &lt;transparent&gt;True&lt;/transparent&gt;&#10;  &lt;resolution&gt;1800&lt;/resolution&gt;&#10;  &lt;imageh&gt;171&lt;/imageh&gt;&#10;  &lt;imagew&gt;423&lt;/imagew&gt;&#10;  &lt;scale&gt;50&lt;/scale&gt;&#10;  &lt;cursor&gt;2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2757">
            <a:off x="2764213" y="3546999"/>
            <a:ext cx="475156" cy="192084"/>
          </a:xfrm>
          <a:prstGeom prst="rect">
            <a:avLst/>
          </a:prstGeom>
        </p:spPr>
      </p:pic>
      <p:pic>
        <p:nvPicPr>
          <p:cNvPr id="6" name="TexTeXPicture" descr="&lt;?xml version=&quot;1.0&quot; encoding=&quot;utf-16&quot;?&gt;&#10;&lt;TeXTeX&gt;&#10;  &lt;preamble&gt;\documentclass{jarticle}&#10;\usepackage{amsmath}&#10;\pagestyle{empty}&lt;/preamble&gt;&#10;  &lt;body&gt;\begin{align*} &#10;0.12&#10;\end{align*}&lt;/body&gt;&#10;  &lt;fcolor&gt;FF000000&lt;/fcolor&gt;&#10;  &lt;bcolor&gt;FFFFFFFF&lt;/bcolor&gt;&#10;  &lt;transparent&gt;True&lt;/transparent&gt;&#10;  &lt;resolution&gt;1800&lt;/resolution&gt;&#10;  &lt;imageh&gt;171&lt;/imageh&gt;&#10;  &lt;imagew&gt;421&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5603">
            <a:off x="3235022" y="3312066"/>
            <a:ext cx="472910" cy="192084"/>
          </a:xfrm>
          <a:prstGeom prst="rect">
            <a:avLst/>
          </a:prstGeom>
        </p:spPr>
      </p:pic>
      <p:sp>
        <p:nvSpPr>
          <p:cNvPr id="28" name="角丸四角形 27"/>
          <p:cNvSpPr/>
          <p:nvPr/>
        </p:nvSpPr>
        <p:spPr>
          <a:xfrm>
            <a:off x="251520" y="5517232"/>
            <a:ext cx="8680615"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395536" y="5517232"/>
            <a:ext cx="7911140" cy="830997"/>
          </a:xfrm>
          <a:prstGeom prst="rect">
            <a:avLst/>
          </a:prstGeom>
          <a:noFill/>
        </p:spPr>
        <p:txBody>
          <a:bodyPr wrap="none" rtlCol="0">
            <a:spAutoFit/>
          </a:bodyPr>
          <a:lstStyle/>
          <a:p>
            <a:pPr marL="342900" indent="-342900">
              <a:buFont typeface="Arial" pitchFamily="34" charset="0"/>
              <a:buChar char="•"/>
            </a:pPr>
            <a:r>
              <a:rPr lang="ja-JP" altLang="en-US" sz="2400" dirty="0">
                <a:solidFill>
                  <a:schemeClr val="accent2">
                    <a:lumMod val="50000"/>
                  </a:schemeClr>
                </a:solidFill>
              </a:rPr>
              <a:t>有限体積</a:t>
            </a:r>
            <a:r>
              <a:rPr lang="ja-JP" altLang="en-US" sz="2400" dirty="0" smtClean="0">
                <a:solidFill>
                  <a:schemeClr val="accent2">
                    <a:lumMod val="50000"/>
                  </a:schemeClr>
                </a:solidFill>
              </a:rPr>
              <a:t>効果は、</a:t>
            </a:r>
            <a:r>
              <a:rPr lang="en-US" altLang="ja-JP" sz="2400" dirty="0" smtClean="0">
                <a:solidFill>
                  <a:schemeClr val="accent2">
                    <a:lumMod val="50000"/>
                  </a:schemeClr>
                </a:solidFill>
                <a:latin typeface="Symbol" pitchFamily="18" charset="2"/>
              </a:rPr>
              <a:t>Dh</a:t>
            </a:r>
            <a:r>
              <a:rPr lang="ja-JP" altLang="en-US" sz="2400" dirty="0" smtClean="0">
                <a:solidFill>
                  <a:schemeClr val="accent2">
                    <a:lumMod val="50000"/>
                  </a:schemeClr>
                </a:solidFill>
              </a:rPr>
              <a:t>依存性から読み取ることができる</a:t>
            </a:r>
            <a:endParaRPr lang="en-US" altLang="ja-JP" sz="2400" dirty="0" smtClean="0">
              <a:solidFill>
                <a:schemeClr val="accent2">
                  <a:lumMod val="50000"/>
                </a:schemeClr>
              </a:solidFill>
            </a:endParaRPr>
          </a:p>
          <a:p>
            <a:pPr marL="342900" indent="-342900">
              <a:buFont typeface="Arial" pitchFamily="34" charset="0"/>
              <a:buChar char="•"/>
            </a:pPr>
            <a:r>
              <a:rPr kumimoji="1" lang="en-US" altLang="ja-JP" sz="2400" dirty="0" smtClean="0">
                <a:solidFill>
                  <a:schemeClr val="accent2">
                    <a:lumMod val="50000"/>
                  </a:schemeClr>
                </a:solidFill>
              </a:rPr>
              <a:t>ALICE</a:t>
            </a:r>
            <a:r>
              <a:rPr lang="ja-JP" altLang="en-US" sz="2400" dirty="0" smtClean="0">
                <a:solidFill>
                  <a:schemeClr val="accent2">
                    <a:lumMod val="50000"/>
                  </a:schemeClr>
                </a:solidFill>
              </a:rPr>
              <a:t>の結果には、</a:t>
            </a:r>
            <a:r>
              <a:rPr lang="en-US" altLang="ja-JP" sz="2400" dirty="0">
                <a:solidFill>
                  <a:schemeClr val="accent2">
                    <a:lumMod val="50000"/>
                  </a:schemeClr>
                </a:solidFill>
                <a:latin typeface="Symbol" pitchFamily="18" charset="2"/>
              </a:rPr>
              <a:t> </a:t>
            </a:r>
            <a:r>
              <a:rPr lang="ja-JP" altLang="en-US" sz="2400" dirty="0" smtClean="0">
                <a:solidFill>
                  <a:schemeClr val="accent2">
                    <a:lumMod val="50000"/>
                  </a:schemeClr>
                </a:solidFill>
              </a:rPr>
              <a:t>有限体積効果はほとんど寄与しない</a:t>
            </a:r>
            <a:endParaRPr lang="en-US" altLang="ja-JP" sz="2400" dirty="0" smtClean="0">
              <a:solidFill>
                <a:schemeClr val="accent2">
                  <a:lumMod val="50000"/>
                </a:schemeClr>
              </a:solidFill>
            </a:endParaRPr>
          </a:p>
        </p:txBody>
      </p:sp>
      <p:pic>
        <p:nvPicPr>
          <p:cNvPr id="11" name="TexTeXPicture" descr="&lt;?xml version=&quot;1.0&quot; encoding=&quot;utf-16&quot;?&gt;&#10;&lt;TeXTeX&gt;&#10;  &lt;preamble&gt;\documentclass{jarticle}&#10;\usepackage{amsmath}&#10;\pagestyle{empty}&lt;/preamble&gt;&#10;  &lt;body&gt;\begin{align*} &#10;\Delta\eta / y_{\rm total}&#10;\end{align*}&lt;/body&gt;&#10;  &lt;fcolor&gt;FF000000&lt;/fcolor&gt;&#10;  &lt;bcolor&gt;FFFFFFFF&lt;/bcolor&gt;&#10;  &lt;transparent&gt;True&lt;/transparent&gt;&#10;  &lt;resolution&gt;1800&lt;/resolution&gt;&#10;  &lt;imageh&gt;250&lt;/imageh&gt;&#10;  &lt;imagew&gt;978&lt;/imagew&gt;&#10;  &lt;scale&gt;50&lt;/scale&gt;&#10;  &lt;cursor&gt;3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8930" y="5037179"/>
            <a:ext cx="1363842" cy="348631"/>
          </a:xfrm>
          <a:prstGeom prst="rect">
            <a:avLst/>
          </a:prstGeom>
        </p:spPr>
      </p:pic>
      <p:pic>
        <p:nvPicPr>
          <p:cNvPr id="7" name="TexTeXPicture" descr="&lt;?xml version=&quot;1.0&quot; encoding=&quot;utf-16&quot;?&gt;&#10;&lt;TeXTeX&gt;&#10;  &lt;preamble&gt;\documentclass{jarticle}&#10;\usepackage{amsmath}&#10;\pagestyle{empty}&lt;/preamble&gt;&#10;  &lt;body&gt;\begin{align*} &#10;T=\frac{\sqrt{D\tau}}{y_{\rm total}} &#10;\end{align*}&lt;/body&gt;&#10;  &lt;fcolor&gt;FF000000&lt;/fcolor&gt;&#10;  &lt;bcolor&gt;FFFFFFFF&lt;/bcolor&gt;&#10;  &lt;transparent&gt;True&lt;/transparent&gt;&#10;  &lt;resolution&gt;1800&lt;/resolution&gt;&#10;  &lt;imageh&gt;612&lt;/imageh&gt;&#10;  &lt;imagew&gt;1095&lt;/imagew&gt;&#10;  &lt;scale&gt;50&lt;/scale&gt;&#10;  &lt;cursor&gt;1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5816" y="1153650"/>
            <a:ext cx="1494341" cy="835190"/>
          </a:xfrm>
          <a:prstGeom prst="rect">
            <a:avLst/>
          </a:prstGeom>
        </p:spPr>
      </p:pic>
      <p:pic>
        <p:nvPicPr>
          <p:cNvPr id="8" name="TexTeXPicture" descr="&lt;?xml version=&quot;1.0&quot; encoding=&quot;utf-16&quot;?&gt;&#10;&lt;TeXTeX&gt;&#10;  &lt;preamble&gt;\documentclass{jarticle}&#10;\usepackage{amsmath}&#10;\pagestyle{empty}&lt;/preamble&gt;&#10;  &lt;body&gt;\begin{align*} &#10;T=\infty&#10;\end{align*}&lt;/body&gt;&#10;  &lt;fcolor&gt;FF000000&lt;/fcolor&gt;&#10;  &lt;bcolor&gt;FFFFFFFF&lt;/bcolor&gt;&#10;  &lt;transparent&gt;True&lt;/transparent&gt;&#10;  &lt;resolution&gt;1800&lt;/resolution&gt;&#10;  &lt;imageh&gt;172&lt;/imageh&gt;&#10;  &lt;imagew&gt;742&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14025">
            <a:off x="3982763" y="2983028"/>
            <a:ext cx="923330" cy="214033"/>
          </a:xfrm>
          <a:prstGeom prst="rect">
            <a:avLst/>
          </a:prstGeom>
        </p:spPr>
      </p:pic>
    </p:spTree>
    <p:extLst>
      <p:ext uri="{BB962C8B-B14F-4D97-AF65-F5344CB8AC3E}">
        <p14:creationId xmlns:p14="http://schemas.microsoft.com/office/powerpoint/2010/main" val="4247194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51564"/>
            <a:ext cx="5834013" cy="374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5695790" cy="584775"/>
          </a:xfrm>
        </p:spPr>
        <p:txBody>
          <a:bodyPr/>
          <a:lstStyle/>
          <a:p>
            <a:r>
              <a:rPr kumimoji="1" lang="en-US" altLang="ja-JP" dirty="0" smtClean="0"/>
              <a:t> Global Charge Conservation  </a:t>
            </a: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frac{\langle \delta N^2\rangle(\eta)}{\langle N \rangle (0)}&#10;\end{align*}&lt;/body&gt;&#10;  &lt;fcolor&gt;FF000000&lt;/fcolor&gt;&#10;  &lt;bcolor&gt;FFFFFFFF&lt;/bcolor&gt;&#10;  &lt;transparent&gt;True&lt;/transparent&gt;&#10;  &lt;resolution&gt;1800&lt;/resolution&gt;&#10;  &lt;imageh&gt;608&lt;/imageh&gt;&#10;  &lt;imagew&gt;980&lt;/imagew&gt;&#10;  &lt;scale&gt;50&lt;/scale&gt;&#10;  &lt;cursor&gt;6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9448" y="2396598"/>
            <a:ext cx="1248464" cy="774557"/>
          </a:xfrm>
          <a:prstGeom prst="rect">
            <a:avLst/>
          </a:prstGeom>
        </p:spPr>
      </p:pic>
      <p:sp>
        <p:nvSpPr>
          <p:cNvPr id="31" name="テキスト ボックス 30"/>
          <p:cNvSpPr txBox="1"/>
          <p:nvPr/>
        </p:nvSpPr>
        <p:spPr>
          <a:xfrm>
            <a:off x="4464581" y="1340412"/>
            <a:ext cx="954107" cy="461665"/>
          </a:xfrm>
          <a:prstGeom prst="rect">
            <a:avLst/>
          </a:prstGeom>
          <a:noFill/>
        </p:spPr>
        <p:txBody>
          <a:bodyPr wrap="none" rtlCol="0">
            <a:spAutoFit/>
          </a:bodyPr>
          <a:lstStyle/>
          <a:p>
            <a:r>
              <a:rPr kumimoji="1" lang="ja-JP" altLang="en-US" sz="2400" dirty="0" smtClean="0"/>
              <a:t>：固定</a:t>
            </a:r>
            <a:endParaRPr kumimoji="1" lang="ja-JP" altLang="en-US" sz="2400" dirty="0"/>
          </a:p>
        </p:txBody>
      </p:sp>
      <p:pic>
        <p:nvPicPr>
          <p:cNvPr id="3" name="TexTeXPicture" descr="&lt;?xml version=&quot;1.0&quot; encoding=&quot;utf-16&quot;?&gt;&#10;&lt;TeXTeX&gt;&#10;  &lt;preamble&gt;\documentclass{jarticle}&#10;\usepackage{amsmath}&#10;\pagestyle{empty}&lt;/preamble&gt;&#10;  &lt;body&gt;\begin{align*} &#10;0.04&#10;\end{align*}&lt;/body&gt;&#10;  &lt;fcolor&gt;FF000000&lt;/fcolor&gt;&#10;  &lt;bcolor&gt;FFFFFFFF&lt;/bcolor&gt;&#10;  &lt;transparent&gt;True&lt;/transparent&gt;&#10;  &lt;resolution&gt;1800&lt;/resolution&gt;&#10;  &lt;imageh&gt;174&lt;/imageh&gt;&#10;  &lt;imagew&gt;426&lt;/imagew&gt;&#10;  &lt;scale&gt;50&lt;/scale&gt;&#10;  &lt;cursor&gt;2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28033">
            <a:off x="2257661" y="3814828"/>
            <a:ext cx="478525" cy="195454"/>
          </a:xfrm>
          <a:prstGeom prst="rect">
            <a:avLst/>
          </a:prstGeom>
        </p:spPr>
      </p:pic>
      <p:pic>
        <p:nvPicPr>
          <p:cNvPr id="4" name="TexTeXPicture" descr="&lt;?xml version=&quot;1.0&quot; encoding=&quot;utf-16&quot;?&gt;&#10;&lt;TeXTeX&gt;&#10;  &lt;preamble&gt;\documentclass{jarticle}&#10;\usepackage{amsmath}&#10;\pagestyle{empty}&lt;/preamble&gt;&#10;  &lt;body&gt;\begin{align*} &#10;0.08&#10;\end{align*}&lt;/body&gt;&#10;  &lt;fcolor&gt;FF000000&lt;/fcolor&gt;&#10;  &lt;bcolor&gt;FFFFFFFF&lt;/bcolor&gt;&#10;  &lt;transparent&gt;True&lt;/transparent&gt;&#10;  &lt;resolution&gt;1800&lt;/resolution&gt;&#10;  &lt;imageh&gt;171&lt;/imageh&gt;&#10;  &lt;imagew&gt;423&lt;/imagew&gt;&#10;  &lt;scale&gt;50&lt;/scale&gt;&#10;  &lt;cursor&gt;2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82757">
            <a:off x="2764213" y="3546999"/>
            <a:ext cx="475156" cy="192084"/>
          </a:xfrm>
          <a:prstGeom prst="rect">
            <a:avLst/>
          </a:prstGeom>
        </p:spPr>
      </p:pic>
      <p:pic>
        <p:nvPicPr>
          <p:cNvPr id="6" name="TexTeXPicture" descr="&lt;?xml version=&quot;1.0&quot; encoding=&quot;utf-16&quot;?&gt;&#10;&lt;TeXTeX&gt;&#10;  &lt;preamble&gt;\documentclass{jarticle}&#10;\usepackage{amsmath}&#10;\pagestyle{empty}&lt;/preamble&gt;&#10;  &lt;body&gt;\begin{align*} &#10;0.12&#10;\end{align*}&lt;/body&gt;&#10;  &lt;fcolor&gt;FF000000&lt;/fcolor&gt;&#10;  &lt;bcolor&gt;FFFFFFFF&lt;/bcolor&gt;&#10;  &lt;transparent&gt;True&lt;/transparent&gt;&#10;  &lt;resolution&gt;1800&lt;/resolution&gt;&#10;  &lt;imageh&gt;171&lt;/imageh&gt;&#10;  &lt;imagew&gt;421&lt;/imagew&gt;&#10;  &lt;scale&gt;50&lt;/scale&gt;&#10;  &lt;cursor&gt;2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5603">
            <a:off x="3235022" y="3312066"/>
            <a:ext cx="472910" cy="192084"/>
          </a:xfrm>
          <a:prstGeom prst="rect">
            <a:avLst/>
          </a:prstGeom>
        </p:spPr>
      </p:pic>
      <p:sp>
        <p:nvSpPr>
          <p:cNvPr id="28" name="角丸四角形 27"/>
          <p:cNvSpPr/>
          <p:nvPr/>
        </p:nvSpPr>
        <p:spPr>
          <a:xfrm>
            <a:off x="251520" y="5517232"/>
            <a:ext cx="8680615"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395536" y="5517232"/>
            <a:ext cx="7911140" cy="1200329"/>
          </a:xfrm>
          <a:prstGeom prst="rect">
            <a:avLst/>
          </a:prstGeom>
          <a:noFill/>
        </p:spPr>
        <p:txBody>
          <a:bodyPr wrap="none" rtlCol="0">
            <a:spAutoFit/>
          </a:bodyPr>
          <a:lstStyle/>
          <a:p>
            <a:pPr marL="342900" indent="-342900">
              <a:buFont typeface="Arial" pitchFamily="34" charset="0"/>
              <a:buChar char="•"/>
            </a:pPr>
            <a:r>
              <a:rPr lang="ja-JP" altLang="en-US" sz="2400" dirty="0">
                <a:solidFill>
                  <a:schemeClr val="accent2">
                    <a:lumMod val="50000"/>
                  </a:schemeClr>
                </a:solidFill>
              </a:rPr>
              <a:t>有限体積</a:t>
            </a:r>
            <a:r>
              <a:rPr lang="ja-JP" altLang="en-US" sz="2400" dirty="0" smtClean="0">
                <a:solidFill>
                  <a:schemeClr val="accent2">
                    <a:lumMod val="50000"/>
                  </a:schemeClr>
                </a:solidFill>
              </a:rPr>
              <a:t>効果は、</a:t>
            </a:r>
            <a:r>
              <a:rPr lang="en-US" altLang="ja-JP" sz="2400" dirty="0" smtClean="0">
                <a:solidFill>
                  <a:schemeClr val="accent2">
                    <a:lumMod val="50000"/>
                  </a:schemeClr>
                </a:solidFill>
                <a:latin typeface="Symbol" pitchFamily="18" charset="2"/>
              </a:rPr>
              <a:t>Dh</a:t>
            </a:r>
            <a:r>
              <a:rPr lang="ja-JP" altLang="en-US" sz="2400" dirty="0" smtClean="0">
                <a:solidFill>
                  <a:schemeClr val="accent2">
                    <a:lumMod val="50000"/>
                  </a:schemeClr>
                </a:solidFill>
              </a:rPr>
              <a:t>依存性から読み取ることができる</a:t>
            </a:r>
            <a:endParaRPr lang="en-US" altLang="ja-JP" sz="2400" dirty="0" smtClean="0">
              <a:solidFill>
                <a:schemeClr val="accent2">
                  <a:lumMod val="50000"/>
                </a:schemeClr>
              </a:solidFill>
            </a:endParaRPr>
          </a:p>
          <a:p>
            <a:pPr marL="342900" indent="-342900">
              <a:buFont typeface="Arial" pitchFamily="34" charset="0"/>
              <a:buChar char="•"/>
            </a:pPr>
            <a:r>
              <a:rPr kumimoji="1" lang="en-US" altLang="ja-JP" sz="2400" dirty="0" smtClean="0">
                <a:solidFill>
                  <a:schemeClr val="accent2">
                    <a:lumMod val="50000"/>
                  </a:schemeClr>
                </a:solidFill>
              </a:rPr>
              <a:t>ALICE</a:t>
            </a:r>
            <a:r>
              <a:rPr lang="ja-JP" altLang="en-US" sz="2400" dirty="0" smtClean="0">
                <a:solidFill>
                  <a:schemeClr val="accent2">
                    <a:lumMod val="50000"/>
                  </a:schemeClr>
                </a:solidFill>
              </a:rPr>
              <a:t>の結果には、</a:t>
            </a:r>
            <a:r>
              <a:rPr lang="en-US" altLang="ja-JP" sz="2400" dirty="0">
                <a:solidFill>
                  <a:schemeClr val="accent2">
                    <a:lumMod val="50000"/>
                  </a:schemeClr>
                </a:solidFill>
                <a:latin typeface="Symbol" pitchFamily="18" charset="2"/>
              </a:rPr>
              <a:t> </a:t>
            </a:r>
            <a:r>
              <a:rPr lang="ja-JP" altLang="en-US" sz="2400" dirty="0" smtClean="0">
                <a:solidFill>
                  <a:schemeClr val="accent2">
                    <a:lumMod val="50000"/>
                  </a:schemeClr>
                </a:solidFill>
              </a:rPr>
              <a:t>有限体積効果はほとんど寄与しない</a:t>
            </a:r>
            <a:endParaRPr lang="en-US" altLang="ja-JP" sz="2400" dirty="0" smtClean="0">
              <a:solidFill>
                <a:schemeClr val="accent2">
                  <a:lumMod val="50000"/>
                </a:schemeClr>
              </a:solidFill>
            </a:endParaRPr>
          </a:p>
          <a:p>
            <a:pPr marL="342900" indent="-342900">
              <a:buFont typeface="Arial" pitchFamily="34" charset="0"/>
              <a:buChar char="•"/>
            </a:pPr>
            <a:r>
              <a:rPr kumimoji="1" lang="en-US" altLang="ja-JP" sz="2400" dirty="0" smtClean="0">
                <a:solidFill>
                  <a:schemeClr val="accent2">
                    <a:lumMod val="50000"/>
                  </a:schemeClr>
                </a:solidFill>
              </a:rPr>
              <a:t>STAR</a:t>
            </a:r>
            <a:r>
              <a:rPr kumimoji="1" lang="ja-JP" altLang="en-US" sz="2400" dirty="0" smtClean="0">
                <a:solidFill>
                  <a:schemeClr val="accent2">
                    <a:lumMod val="50000"/>
                  </a:schemeClr>
                </a:solidFill>
              </a:rPr>
              <a:t>では？！？</a:t>
            </a:r>
            <a:endParaRPr kumimoji="1" lang="en-US" altLang="ja-JP" sz="2400" dirty="0" smtClean="0">
              <a:solidFill>
                <a:schemeClr val="accent2">
                  <a:lumMod val="50000"/>
                </a:schemeClr>
              </a:solidFill>
            </a:endParaRPr>
          </a:p>
        </p:txBody>
      </p:sp>
      <p:pic>
        <p:nvPicPr>
          <p:cNvPr id="11" name="TexTeXPicture" descr="&lt;?xml version=&quot;1.0&quot; encoding=&quot;utf-16&quot;?&gt;&#10;&lt;TeXTeX&gt;&#10;  &lt;preamble&gt;\documentclass{jarticle}&#10;\usepackage{amsmath}&#10;\pagestyle{empty}&lt;/preamble&gt;&#10;  &lt;body&gt;\begin{align*} &#10;\Delta\eta / y_{\rm total}&#10;\end{align*}&lt;/body&gt;&#10;  &lt;fcolor&gt;FF000000&lt;/fcolor&gt;&#10;  &lt;bcolor&gt;FFFFFFFF&lt;/bcolor&gt;&#10;  &lt;transparent&gt;True&lt;/transparent&gt;&#10;  &lt;resolution&gt;1800&lt;/resolution&gt;&#10;  &lt;imageh&gt;250&lt;/imageh&gt;&#10;  &lt;imagew&gt;978&lt;/imagew&gt;&#10;  &lt;scale&gt;50&lt;/scale&gt;&#10;  &lt;cursor&gt;3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8930" y="5037179"/>
            <a:ext cx="1363842" cy="348631"/>
          </a:xfrm>
          <a:prstGeom prst="rect">
            <a:avLst/>
          </a:prstGeom>
        </p:spPr>
      </p:pic>
      <p:pic>
        <p:nvPicPr>
          <p:cNvPr id="3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74" y="755421"/>
            <a:ext cx="3726000" cy="303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p:cNvSpPr/>
          <p:nvPr/>
        </p:nvSpPr>
        <p:spPr>
          <a:xfrm>
            <a:off x="1379583" y="1340412"/>
            <a:ext cx="867597" cy="3360668"/>
          </a:xfrm>
          <a:prstGeom prst="rect">
            <a:avLst/>
          </a:prstGeom>
          <a:gradFill flip="none" rotWithShape="1">
            <a:gsLst>
              <a:gs pos="55000">
                <a:srgbClr val="0070C0">
                  <a:alpha val="20000"/>
                </a:srgbClr>
              </a:gs>
              <a:gs pos="0">
                <a:srgbClr val="0070C0">
                  <a:alpha val="20000"/>
                </a:srgbClr>
              </a:gs>
              <a:gs pos="100000">
                <a:srgbClr val="0070C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rot="19274550">
            <a:off x="-15821" y="4584048"/>
            <a:ext cx="1210588" cy="707886"/>
          </a:xfrm>
          <a:prstGeom prst="rect">
            <a:avLst/>
          </a:prstGeom>
          <a:noFill/>
        </p:spPr>
        <p:txBody>
          <a:bodyPr wrap="none" rtlCol="0">
            <a:spAutoFit/>
          </a:bodyPr>
          <a:lstStyle/>
          <a:p>
            <a:pPr algn="ctr"/>
            <a:r>
              <a:rPr kumimoji="1" lang="ja-JP" altLang="en-US" sz="2000" dirty="0" smtClean="0">
                <a:solidFill>
                  <a:schemeClr val="tx2">
                    <a:lumMod val="50000"/>
                  </a:schemeClr>
                </a:solidFill>
              </a:rPr>
              <a:t>観測可能</a:t>
            </a:r>
            <a:endParaRPr kumimoji="1" lang="en-US" altLang="ja-JP" sz="2000" dirty="0" smtClean="0">
              <a:solidFill>
                <a:schemeClr val="tx2">
                  <a:lumMod val="50000"/>
                </a:schemeClr>
              </a:solidFill>
            </a:endParaRPr>
          </a:p>
          <a:p>
            <a:pPr algn="ctr"/>
            <a:r>
              <a:rPr kumimoji="1" lang="ja-JP" altLang="en-US" sz="2000" dirty="0" smtClean="0">
                <a:solidFill>
                  <a:schemeClr val="tx2">
                    <a:lumMod val="50000"/>
                  </a:schemeClr>
                </a:solidFill>
              </a:rPr>
              <a:t>領域</a:t>
            </a:r>
            <a:endParaRPr kumimoji="1" lang="ja-JP" altLang="en-US" sz="2000" dirty="0">
              <a:solidFill>
                <a:schemeClr val="tx2">
                  <a:lumMod val="50000"/>
                </a:schemeClr>
              </a:solidFill>
            </a:endParaRPr>
          </a:p>
        </p:txBody>
      </p:sp>
      <p:sp>
        <p:nvSpPr>
          <p:cNvPr id="17" name="右矢印 16"/>
          <p:cNvSpPr/>
          <p:nvPr/>
        </p:nvSpPr>
        <p:spPr>
          <a:xfrm rot="19088939">
            <a:off x="782756" y="4379889"/>
            <a:ext cx="955064" cy="353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TexTeXPicture" descr="&lt;?xml version=&quot;1.0&quot; encoding=&quot;utf-16&quot;?&gt;&#10;&lt;TeXTeX&gt;&#10;  &lt;preamble&gt;\documentclass{jarticle}&#10;\usepackage{amsmath}&#10;\pagestyle{empty}&lt;/preamble&gt;&#10;  &lt;body&gt;\begin{align*} &#10;T=\frac{\sqrt{D\tau}}{y_{\rm total}} &#10;\end{align*}&lt;/body&gt;&#10;  &lt;fcolor&gt;FF000000&lt;/fcolor&gt;&#10;  &lt;bcolor&gt;FFFFFFFF&lt;/bcolor&gt;&#10;  &lt;transparent&gt;True&lt;/transparent&gt;&#10;  &lt;resolution&gt;1800&lt;/resolution&gt;&#10;  &lt;imageh&gt;612&lt;/imageh&gt;&#10;  &lt;imagew&gt;1095&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5816" y="1153650"/>
            <a:ext cx="1494341" cy="835190"/>
          </a:xfrm>
          <a:prstGeom prst="rect">
            <a:avLst/>
          </a:prstGeom>
        </p:spPr>
      </p:pic>
      <p:pic>
        <p:nvPicPr>
          <p:cNvPr id="8" name="TexTeXPicture" descr="&lt;?xml version=&quot;1.0&quot; encoding=&quot;utf-16&quot;?&gt;&#10;&lt;TeXTeX&gt;&#10;  &lt;preamble&gt;\documentclass{jarticle}&#10;\usepackage{amsmath}&#10;\pagestyle{empty}&lt;/preamble&gt;&#10;  &lt;body&gt;\begin{align*} &#10;T=\infty&#10;\end{align*}&lt;/body&gt;&#10;  &lt;fcolor&gt;FF000000&lt;/fcolor&gt;&#10;  &lt;bcolor&gt;FFFFFFFF&lt;/bcolor&gt;&#10;  &lt;transparent&gt;True&lt;/transparent&gt;&#10;  &lt;resolution&gt;1800&lt;/resolution&gt;&#10;  &lt;imageh&gt;172&lt;/imageh&gt;&#10;  &lt;imagew&gt;742&lt;/imagew&gt;&#10;  &lt;scale&gt;50&lt;/scale&gt;&#10;  &lt;cursor&gt;17&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14025">
            <a:off x="3982763" y="2983028"/>
            <a:ext cx="923330" cy="214033"/>
          </a:xfrm>
          <a:prstGeom prst="rect">
            <a:avLst/>
          </a:prstGeom>
        </p:spPr>
      </p:pic>
    </p:spTree>
    <p:extLst>
      <p:ext uri="{BB962C8B-B14F-4D97-AF65-F5344CB8AC3E}">
        <p14:creationId xmlns:p14="http://schemas.microsoft.com/office/powerpoint/2010/main" val="27948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995936" y="3140968"/>
            <a:ext cx="4788532"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角丸四角形 11"/>
          <p:cNvSpPr/>
          <p:nvPr/>
        </p:nvSpPr>
        <p:spPr>
          <a:xfrm>
            <a:off x="323528" y="908720"/>
            <a:ext cx="7920880"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279791" cy="584775"/>
          </a:xfrm>
        </p:spPr>
        <p:txBody>
          <a:bodyPr/>
          <a:lstStyle/>
          <a:p>
            <a:r>
              <a:rPr kumimoji="1" lang="en-US" altLang="ja-JP" dirty="0" smtClean="0"/>
              <a:t> Summary</a:t>
            </a:r>
            <a:r>
              <a:rPr kumimoji="1" lang="ja-JP" altLang="en-US" dirty="0" smtClean="0"/>
              <a:t>  </a:t>
            </a:r>
            <a:endParaRPr kumimoji="1" lang="ja-JP" altLang="en-US" dirty="0"/>
          </a:p>
        </p:txBody>
      </p:sp>
      <p:sp>
        <p:nvSpPr>
          <p:cNvPr id="3" name="テキスト ボックス 2"/>
          <p:cNvSpPr txBox="1"/>
          <p:nvPr/>
        </p:nvSpPr>
        <p:spPr>
          <a:xfrm>
            <a:off x="467544" y="1052736"/>
            <a:ext cx="3168352" cy="1200329"/>
          </a:xfrm>
          <a:prstGeom prst="rect">
            <a:avLst/>
          </a:prstGeom>
          <a:noFill/>
        </p:spPr>
        <p:txBody>
          <a:bodyPr wrap="square" rtlCol="0">
            <a:spAutoFit/>
          </a:bodyPr>
          <a:lstStyle/>
          <a:p>
            <a:r>
              <a:rPr lang="en-US" altLang="ja-JP" sz="2400" dirty="0" smtClean="0"/>
              <a:t>Plenty of physics in </a:t>
            </a:r>
            <a:r>
              <a:rPr kumimoji="1" lang="en-US" altLang="ja-JP" sz="2400" dirty="0" smtClean="0">
                <a:latin typeface="Symbol" pitchFamily="18" charset="2"/>
              </a:rPr>
              <a:t>D</a:t>
            </a:r>
            <a:r>
              <a:rPr kumimoji="1" lang="en-US" altLang="ja-JP" sz="2400" i="1" dirty="0" smtClean="0">
                <a:latin typeface="Symbol" pitchFamily="18" charset="2"/>
              </a:rPr>
              <a:t>h</a:t>
            </a:r>
            <a:r>
              <a:rPr lang="ja-JP" altLang="en-US" sz="2400" dirty="0" smtClean="0"/>
              <a:t> </a:t>
            </a:r>
            <a:r>
              <a:rPr kumimoji="1" lang="en-US" altLang="ja-JP" sz="2400" dirty="0" smtClean="0"/>
              <a:t>dependences of</a:t>
            </a:r>
          </a:p>
          <a:p>
            <a:r>
              <a:rPr lang="en-US" altLang="ja-JP" sz="2400" dirty="0" smtClean="0"/>
              <a:t>various </a:t>
            </a:r>
            <a:r>
              <a:rPr lang="en-US" altLang="ja-JP" sz="2400" dirty="0" err="1" smtClean="0"/>
              <a:t>cumulants</a:t>
            </a:r>
            <a:endParaRPr kumimoji="1" lang="en-US" altLang="ja-JP" sz="2400" dirty="0" smtClean="0"/>
          </a:p>
        </p:txBody>
      </p:sp>
      <p:sp>
        <p:nvSpPr>
          <p:cNvPr id="5" name="テキスト ボックス 4"/>
          <p:cNvSpPr txBox="1"/>
          <p:nvPr/>
        </p:nvSpPr>
        <p:spPr>
          <a:xfrm>
            <a:off x="4103947" y="3227492"/>
            <a:ext cx="4472699" cy="1569660"/>
          </a:xfrm>
          <a:prstGeom prst="rect">
            <a:avLst/>
          </a:prstGeom>
          <a:noFill/>
        </p:spPr>
        <p:txBody>
          <a:bodyPr wrap="none" rtlCol="0">
            <a:spAutoFit/>
          </a:bodyPr>
          <a:lstStyle/>
          <a:p>
            <a:pPr>
              <a:buClr>
                <a:schemeClr val="tx2"/>
              </a:buClr>
            </a:pPr>
            <a:r>
              <a:rPr kumimoji="1" lang="en-US" altLang="ja-JP" sz="2400" b="1" dirty="0" smtClean="0">
                <a:solidFill>
                  <a:schemeClr val="tx2"/>
                </a:solidFill>
              </a:rPr>
              <a:t>Diagnosing dynamics of HIC </a:t>
            </a:r>
          </a:p>
          <a:p>
            <a:pPr marL="342900" indent="-342900">
              <a:buClr>
                <a:schemeClr val="tx2"/>
              </a:buClr>
              <a:buFont typeface="Wingdings" pitchFamily="2" charset="2"/>
              <a:buChar char="p"/>
            </a:pPr>
            <a:r>
              <a:rPr lang="en-US" altLang="ja-JP" sz="2400" dirty="0" smtClean="0"/>
              <a:t>history of hot medium</a:t>
            </a:r>
          </a:p>
          <a:p>
            <a:pPr marL="342900" indent="-342900">
              <a:buClr>
                <a:schemeClr val="tx2"/>
              </a:buClr>
              <a:buFont typeface="Wingdings" pitchFamily="2" charset="2"/>
              <a:buChar char="p"/>
            </a:pPr>
            <a:r>
              <a:rPr lang="en-US" altLang="ja-JP" sz="2400" dirty="0" smtClean="0"/>
              <a:t>mechanism of </a:t>
            </a:r>
            <a:r>
              <a:rPr lang="en-US" altLang="ja-JP" sz="2400" dirty="0" err="1" smtClean="0"/>
              <a:t>hadronization</a:t>
            </a:r>
            <a:endParaRPr kumimoji="1" lang="en-US" altLang="ja-JP" sz="2400" dirty="0" smtClean="0"/>
          </a:p>
          <a:p>
            <a:pPr marL="342900" indent="-342900">
              <a:buClr>
                <a:schemeClr val="tx2"/>
              </a:buClr>
              <a:buFont typeface="Wingdings" pitchFamily="2" charset="2"/>
              <a:buChar char="p"/>
            </a:pPr>
            <a:r>
              <a:rPr lang="en-US" altLang="ja-JP" sz="2400" dirty="0" smtClean="0"/>
              <a:t>diffusion constant</a:t>
            </a:r>
            <a:endParaRPr kumimoji="1" lang="ja-JP" altLang="en-US" sz="2400" dirty="0"/>
          </a:p>
        </p:txBody>
      </p:sp>
      <p:pic>
        <p:nvPicPr>
          <p:cNvPr id="11" name="TexTeXPicture" descr="&lt;?xml version=&quot;1.0&quot; encoding=&quot;utf-16&quot;?&gt;&#10;&lt;TeXTeX&gt;&#10;  &lt;preamble&gt;\documentclass{jarticle}&#10;\usepackage{amsmath}&#10;\pagestyle{empty}&lt;/preamble&gt;&#10;  &lt;body&gt;\begin{align*} &#10;&amp;amp;&#10;\langle N_Q^2 \rangle_c ,~&#10;\langle N_B^2 \rangle_c ,~&#10;\langle N_Q^4 \rangle_c ,~&#10;\langle N_B^4 \rangle_c ,~&#10;\\ &amp;amp;&#10;\langle N_{ch}^2 \rangle_c,&#10;\cdots&#10;\end{align*}&lt;/body&gt;&#10;  &lt;fcolor&gt;FF000000&lt;/fcolor&gt;&#10;  &lt;bcolor&gt;FFFFFFFF&lt;/bcolor&gt;&#10;  &lt;transparent&gt;True&lt;/transparent&gt;&#10;  &lt;resolution&gt;1800&lt;/resolution&gt;&#10;  &lt;imageh&gt;732&lt;/imageh&gt;&#10;  &lt;imagew&gt;3265&lt;/imagew&gt;&#10;  &lt;scale&gt;50&lt;/scale&gt;&#10;  &lt;cursor&gt;13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717" y="1196752"/>
            <a:ext cx="4274675" cy="958368"/>
          </a:xfrm>
          <a:prstGeom prst="rect">
            <a:avLst/>
          </a:prstGeom>
        </p:spPr>
      </p:pic>
      <p:sp>
        <p:nvSpPr>
          <p:cNvPr id="15" name="下矢印 14"/>
          <p:cNvSpPr/>
          <p:nvPr/>
        </p:nvSpPr>
        <p:spPr>
          <a:xfrm>
            <a:off x="1475656" y="2420888"/>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5076056" y="2420888"/>
            <a:ext cx="100811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51520" y="3356992"/>
            <a:ext cx="2952328"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23528" y="3462099"/>
            <a:ext cx="2754280" cy="1200329"/>
          </a:xfrm>
          <a:prstGeom prst="rect">
            <a:avLst/>
          </a:prstGeom>
          <a:noFill/>
        </p:spPr>
        <p:txBody>
          <a:bodyPr wrap="none" rtlCol="0">
            <a:spAutoFit/>
          </a:bodyPr>
          <a:lstStyle/>
          <a:p>
            <a:r>
              <a:rPr lang="en-US" altLang="ja-JP" sz="2400" dirty="0" smtClean="0"/>
              <a:t>Physical meanings</a:t>
            </a:r>
          </a:p>
          <a:p>
            <a:r>
              <a:rPr kumimoji="1" lang="en-US" altLang="ja-JP" sz="2400" dirty="0" smtClean="0"/>
              <a:t>of fluctuation obs.</a:t>
            </a:r>
          </a:p>
          <a:p>
            <a:r>
              <a:rPr lang="en-US" altLang="ja-JP" sz="2400" dirty="0" smtClean="0"/>
              <a:t>in experiments.</a:t>
            </a:r>
            <a:endParaRPr kumimoji="1" lang="ja-JP" altLang="en-US" sz="2400" dirty="0"/>
          </a:p>
        </p:txBody>
      </p:sp>
    </p:spTree>
    <p:extLst>
      <p:ext uri="{BB962C8B-B14F-4D97-AF65-F5344CB8AC3E}">
        <p14:creationId xmlns:p14="http://schemas.microsoft.com/office/powerpoint/2010/main" val="13907853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115616" y="5733256"/>
            <a:ext cx="583264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角丸四角形 13"/>
          <p:cNvSpPr/>
          <p:nvPr/>
        </p:nvSpPr>
        <p:spPr>
          <a:xfrm>
            <a:off x="3995936" y="3140968"/>
            <a:ext cx="4788532"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角丸四角形 11"/>
          <p:cNvSpPr/>
          <p:nvPr/>
        </p:nvSpPr>
        <p:spPr>
          <a:xfrm>
            <a:off x="323528" y="908720"/>
            <a:ext cx="7920880"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279791" cy="584775"/>
          </a:xfrm>
        </p:spPr>
        <p:txBody>
          <a:bodyPr/>
          <a:lstStyle/>
          <a:p>
            <a:r>
              <a:rPr kumimoji="1" lang="en-US" altLang="ja-JP" dirty="0" smtClean="0"/>
              <a:t> Summary</a:t>
            </a:r>
            <a:r>
              <a:rPr kumimoji="1" lang="ja-JP" altLang="en-US" dirty="0" smtClean="0"/>
              <a:t>  </a:t>
            </a:r>
            <a:endParaRPr kumimoji="1" lang="ja-JP" altLang="en-US" dirty="0"/>
          </a:p>
        </p:txBody>
      </p:sp>
      <p:sp>
        <p:nvSpPr>
          <p:cNvPr id="3" name="テキスト ボックス 2"/>
          <p:cNvSpPr txBox="1"/>
          <p:nvPr/>
        </p:nvSpPr>
        <p:spPr>
          <a:xfrm>
            <a:off x="467544" y="1052736"/>
            <a:ext cx="3168352" cy="1200329"/>
          </a:xfrm>
          <a:prstGeom prst="rect">
            <a:avLst/>
          </a:prstGeom>
          <a:noFill/>
        </p:spPr>
        <p:txBody>
          <a:bodyPr wrap="square" rtlCol="0">
            <a:spAutoFit/>
          </a:bodyPr>
          <a:lstStyle/>
          <a:p>
            <a:r>
              <a:rPr lang="en-US" altLang="ja-JP" sz="2400" dirty="0" smtClean="0"/>
              <a:t>Plenty of physics in </a:t>
            </a:r>
            <a:r>
              <a:rPr kumimoji="1" lang="en-US" altLang="ja-JP" sz="2400" dirty="0" smtClean="0">
                <a:latin typeface="Symbol" pitchFamily="18" charset="2"/>
              </a:rPr>
              <a:t>D</a:t>
            </a:r>
            <a:r>
              <a:rPr kumimoji="1" lang="en-US" altLang="ja-JP" sz="2400" i="1" dirty="0" smtClean="0">
                <a:latin typeface="Symbol" pitchFamily="18" charset="2"/>
              </a:rPr>
              <a:t>h</a:t>
            </a:r>
            <a:r>
              <a:rPr lang="ja-JP" altLang="en-US" sz="2400" dirty="0" smtClean="0"/>
              <a:t> </a:t>
            </a:r>
            <a:r>
              <a:rPr kumimoji="1" lang="en-US" altLang="ja-JP" sz="2400" dirty="0" smtClean="0"/>
              <a:t>dependences of</a:t>
            </a:r>
          </a:p>
          <a:p>
            <a:r>
              <a:rPr lang="en-US" altLang="ja-JP" sz="2400" dirty="0" smtClean="0"/>
              <a:t>various </a:t>
            </a:r>
            <a:r>
              <a:rPr lang="en-US" altLang="ja-JP" sz="2400" dirty="0" err="1" smtClean="0"/>
              <a:t>cumulants</a:t>
            </a:r>
            <a:endParaRPr kumimoji="1" lang="en-US" altLang="ja-JP" sz="2400" dirty="0" smtClean="0"/>
          </a:p>
        </p:txBody>
      </p:sp>
      <p:sp>
        <p:nvSpPr>
          <p:cNvPr id="5" name="テキスト ボックス 4"/>
          <p:cNvSpPr txBox="1"/>
          <p:nvPr/>
        </p:nvSpPr>
        <p:spPr>
          <a:xfrm>
            <a:off x="4103947" y="3227492"/>
            <a:ext cx="4472699" cy="1569660"/>
          </a:xfrm>
          <a:prstGeom prst="rect">
            <a:avLst/>
          </a:prstGeom>
          <a:noFill/>
        </p:spPr>
        <p:txBody>
          <a:bodyPr wrap="none" rtlCol="0">
            <a:spAutoFit/>
          </a:bodyPr>
          <a:lstStyle/>
          <a:p>
            <a:pPr>
              <a:buClr>
                <a:schemeClr val="tx2"/>
              </a:buClr>
            </a:pPr>
            <a:r>
              <a:rPr kumimoji="1" lang="en-US" altLang="ja-JP" sz="2400" b="1" dirty="0" smtClean="0">
                <a:solidFill>
                  <a:schemeClr val="tx2"/>
                </a:solidFill>
              </a:rPr>
              <a:t>Diagnosing dynamics of HIC </a:t>
            </a:r>
          </a:p>
          <a:p>
            <a:pPr marL="342900" indent="-342900">
              <a:buClr>
                <a:schemeClr val="tx2"/>
              </a:buClr>
              <a:buFont typeface="Wingdings" pitchFamily="2" charset="2"/>
              <a:buChar char="p"/>
            </a:pPr>
            <a:r>
              <a:rPr lang="en-US" altLang="ja-JP" sz="2400" dirty="0" smtClean="0"/>
              <a:t>history of hot medium</a:t>
            </a:r>
          </a:p>
          <a:p>
            <a:pPr marL="342900" indent="-342900">
              <a:buClr>
                <a:schemeClr val="tx2"/>
              </a:buClr>
              <a:buFont typeface="Wingdings" pitchFamily="2" charset="2"/>
              <a:buChar char="p"/>
            </a:pPr>
            <a:r>
              <a:rPr lang="en-US" altLang="ja-JP" sz="2400" dirty="0" smtClean="0"/>
              <a:t>mechanism of </a:t>
            </a:r>
            <a:r>
              <a:rPr lang="en-US" altLang="ja-JP" sz="2400" dirty="0" err="1" smtClean="0"/>
              <a:t>hadronization</a:t>
            </a:r>
            <a:endParaRPr kumimoji="1" lang="en-US" altLang="ja-JP" sz="2400" dirty="0" smtClean="0"/>
          </a:p>
          <a:p>
            <a:pPr marL="342900" indent="-342900">
              <a:buClr>
                <a:schemeClr val="tx2"/>
              </a:buClr>
              <a:buFont typeface="Wingdings" pitchFamily="2" charset="2"/>
              <a:buChar char="p"/>
            </a:pPr>
            <a:r>
              <a:rPr lang="en-US" altLang="ja-JP" sz="2400" dirty="0" smtClean="0"/>
              <a:t>diffusion constant</a:t>
            </a:r>
            <a:endParaRPr kumimoji="1" lang="ja-JP" altLang="en-US" sz="2400" dirty="0"/>
          </a:p>
        </p:txBody>
      </p:sp>
      <p:sp>
        <p:nvSpPr>
          <p:cNvPr id="6" name="テキスト ボックス 5"/>
          <p:cNvSpPr txBox="1"/>
          <p:nvPr/>
        </p:nvSpPr>
        <p:spPr>
          <a:xfrm>
            <a:off x="1243364" y="5842492"/>
            <a:ext cx="5577168" cy="523220"/>
          </a:xfrm>
          <a:prstGeom prst="rect">
            <a:avLst/>
          </a:prstGeom>
          <a:noFill/>
        </p:spPr>
        <p:txBody>
          <a:bodyPr wrap="none" rtlCol="0">
            <a:spAutoFit/>
          </a:bodyPr>
          <a:lstStyle/>
          <a:p>
            <a:r>
              <a:rPr kumimoji="1" lang="en-US" altLang="ja-JP" sz="2800" b="1" dirty="0" smtClean="0"/>
              <a:t>Search of QCD Phase Structure</a:t>
            </a:r>
            <a:endParaRPr kumimoji="1" lang="ja-JP" altLang="en-US" sz="2800" b="1" dirty="0"/>
          </a:p>
        </p:txBody>
      </p:sp>
      <p:pic>
        <p:nvPicPr>
          <p:cNvPr id="11" name="TexTeXPicture" descr="&lt;?xml version=&quot;1.0&quot; encoding=&quot;utf-16&quot;?&gt;&#10;&lt;TeXTeX&gt;&#10;  &lt;preamble&gt;\documentclass{jarticle}&#10;\usepackage{amsmath}&#10;\pagestyle{empty}&lt;/preamble&gt;&#10;  &lt;body&gt;\begin{align*} &#10;&amp;amp;&#10;\langle N_Q^2 \rangle_c ,~&#10;\langle N_B^2 \rangle_c ,~&#10;\langle N_Q^4 \rangle_c ,~&#10;\langle N_B^4 \rangle_c ,~&#10;\\ &amp;amp;&#10;\langle N_{ch}^2 \rangle_c,&#10;\cdots&#10;\end{align*}&lt;/body&gt;&#10;  &lt;fcolor&gt;FF000000&lt;/fcolor&gt;&#10;  &lt;bcolor&gt;FFFFFFFF&lt;/bcolor&gt;&#10;  &lt;transparent&gt;True&lt;/transparent&gt;&#10;  &lt;resolution&gt;1800&lt;/resolution&gt;&#10;  &lt;imageh&gt;732&lt;/imageh&gt;&#10;  &lt;imagew&gt;3265&lt;/imagew&gt;&#10;  &lt;scale&gt;50&lt;/scale&gt;&#10;  &lt;cursor&gt;130&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717" y="1196752"/>
            <a:ext cx="4274675" cy="958368"/>
          </a:xfrm>
          <a:prstGeom prst="rect">
            <a:avLst/>
          </a:prstGeom>
        </p:spPr>
      </p:pic>
      <p:sp>
        <p:nvSpPr>
          <p:cNvPr id="15" name="下矢印 14"/>
          <p:cNvSpPr/>
          <p:nvPr/>
        </p:nvSpPr>
        <p:spPr>
          <a:xfrm>
            <a:off x="1475656" y="2420888"/>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5076056" y="2420888"/>
            <a:ext cx="100811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276128" y="4869160"/>
            <a:ext cx="648072" cy="777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4572000" y="5013176"/>
            <a:ext cx="648072" cy="648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51520" y="3356992"/>
            <a:ext cx="2952328" cy="1440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23528" y="3462099"/>
            <a:ext cx="2754280" cy="1200329"/>
          </a:xfrm>
          <a:prstGeom prst="rect">
            <a:avLst/>
          </a:prstGeom>
          <a:noFill/>
        </p:spPr>
        <p:txBody>
          <a:bodyPr wrap="none" rtlCol="0">
            <a:spAutoFit/>
          </a:bodyPr>
          <a:lstStyle/>
          <a:p>
            <a:r>
              <a:rPr lang="en-US" altLang="ja-JP" sz="2400" dirty="0" smtClean="0"/>
              <a:t>Physical meanings</a:t>
            </a:r>
          </a:p>
          <a:p>
            <a:r>
              <a:rPr kumimoji="1" lang="en-US" altLang="ja-JP" sz="2400" dirty="0" smtClean="0"/>
              <a:t>of fluctuation obs.</a:t>
            </a:r>
          </a:p>
          <a:p>
            <a:r>
              <a:rPr lang="en-US" altLang="ja-JP" sz="2400" dirty="0" smtClean="0"/>
              <a:t>in experiments.</a:t>
            </a:r>
            <a:endParaRPr kumimoji="1" lang="ja-JP" altLang="en-US" sz="2400" dirty="0"/>
          </a:p>
        </p:txBody>
      </p:sp>
    </p:spTree>
    <p:extLst>
      <p:ext uri="{BB962C8B-B14F-4D97-AF65-F5344CB8AC3E}">
        <p14:creationId xmlns:p14="http://schemas.microsoft.com/office/powerpoint/2010/main" val="222692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320961" cy="584775"/>
          </a:xfrm>
        </p:spPr>
        <p:txBody>
          <a:bodyPr/>
          <a:lstStyle/>
          <a:p>
            <a:r>
              <a:rPr kumimoji="1" lang="en-US" altLang="ja-JP" dirty="0" smtClean="0"/>
              <a:t> Event-by-Event Analysis @ HIC  </a:t>
            </a:r>
            <a:endParaRPr kumimoji="1" lang="ja-JP" altLang="en-US" dirty="0"/>
          </a:p>
        </p:txBody>
      </p:sp>
      <p:sp>
        <p:nvSpPr>
          <p:cNvPr id="15" name="テキスト ボックス 14"/>
          <p:cNvSpPr txBox="1"/>
          <p:nvPr/>
        </p:nvSpPr>
        <p:spPr>
          <a:xfrm>
            <a:off x="56026" y="1052736"/>
            <a:ext cx="9052478" cy="461665"/>
          </a:xfrm>
          <a:prstGeom prst="rect">
            <a:avLst/>
          </a:prstGeom>
          <a:noFill/>
        </p:spPr>
        <p:txBody>
          <a:bodyPr wrap="none" rtlCol="0">
            <a:spAutoFit/>
          </a:bodyPr>
          <a:lstStyle/>
          <a:p>
            <a:r>
              <a:rPr lang="en-US" altLang="ja-JP" sz="2400" dirty="0" smtClean="0">
                <a:solidFill>
                  <a:srgbClr val="000000"/>
                </a:solidFill>
              </a:rPr>
              <a:t>Fluctuations</a:t>
            </a:r>
            <a:r>
              <a:rPr lang="ja-JP" altLang="en-US" sz="2400" dirty="0">
                <a:solidFill>
                  <a:srgbClr val="000000"/>
                </a:solidFill>
              </a:rPr>
              <a:t> </a:t>
            </a:r>
            <a:r>
              <a:rPr lang="en-US" altLang="ja-JP" sz="2400" dirty="0" smtClean="0">
                <a:solidFill>
                  <a:srgbClr val="000000"/>
                </a:solidFill>
              </a:rPr>
              <a:t>can be measured by e-by-e analysis in experiments.</a:t>
            </a:r>
          </a:p>
        </p:txBody>
      </p:sp>
      <p:pic>
        <p:nvPicPr>
          <p:cNvPr id="42"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070997" y="1994937"/>
            <a:ext cx="2304256" cy="16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1115616" y="4731241"/>
            <a:ext cx="230425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400" dirty="0" smtClean="0">
                <a:solidFill>
                  <a:srgbClr val="000000"/>
                </a:solidFill>
              </a:rPr>
              <a:t>Detector</a:t>
            </a:r>
            <a:endParaRPr lang="ja-JP" altLang="en-US" sz="2400" dirty="0">
              <a:solidFill>
                <a:srgbClr val="000000"/>
              </a:solidFill>
            </a:endParaRPr>
          </a:p>
        </p:txBody>
      </p:sp>
      <p:cxnSp>
        <p:nvCxnSpPr>
          <p:cNvPr id="44" name="直線コネクタ 43"/>
          <p:cNvCxnSpPr/>
          <p:nvPr/>
        </p:nvCxnSpPr>
        <p:spPr>
          <a:xfrm flipV="1">
            <a:off x="683568" y="2824897"/>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2267744" y="2824897"/>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1907704" y="3501295"/>
            <a:ext cx="14401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453346" y="3400410"/>
            <a:ext cx="310342" cy="413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107822" y="3607335"/>
            <a:ext cx="31812" cy="368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267744" y="3583743"/>
            <a:ext cx="0"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1763688" y="3526916"/>
            <a:ext cx="144016" cy="340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2938125" y="3474032"/>
            <a:ext cx="243413" cy="266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552015" y="3507105"/>
            <a:ext cx="151538"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411760" y="3560152"/>
            <a:ext cx="6448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12" y="2329811"/>
            <a:ext cx="4060236" cy="32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5545570" y="2009139"/>
            <a:ext cx="2539991" cy="369332"/>
          </a:xfrm>
          <a:prstGeom prst="rect">
            <a:avLst/>
          </a:prstGeom>
          <a:noFill/>
        </p:spPr>
        <p:txBody>
          <a:bodyPr wrap="none" rtlCol="0">
            <a:spAutoFit/>
          </a:bodyPr>
          <a:lstStyle/>
          <a:p>
            <a:r>
              <a:rPr lang="en-US" altLang="ja-JP" dirty="0" smtClean="0">
                <a:solidFill>
                  <a:srgbClr val="000000"/>
                </a:solidFill>
              </a:rPr>
              <a:t>STAR, PRL</a:t>
            </a:r>
            <a:r>
              <a:rPr lang="en-US" altLang="ja-JP" b="1" dirty="0" smtClean="0">
                <a:solidFill>
                  <a:srgbClr val="000000"/>
                </a:solidFill>
              </a:rPr>
              <a:t>105</a:t>
            </a:r>
            <a:r>
              <a:rPr lang="ja-JP" altLang="en-US" dirty="0" smtClean="0">
                <a:solidFill>
                  <a:srgbClr val="000000"/>
                </a:solidFill>
              </a:rPr>
              <a:t> </a:t>
            </a:r>
            <a:r>
              <a:rPr lang="en-US" altLang="ja-JP" dirty="0">
                <a:solidFill>
                  <a:srgbClr val="000000"/>
                </a:solidFill>
              </a:rPr>
              <a:t>(</a:t>
            </a:r>
            <a:r>
              <a:rPr lang="en-US" altLang="ja-JP" dirty="0" smtClean="0">
                <a:solidFill>
                  <a:srgbClr val="000000"/>
                </a:solidFill>
              </a:rPr>
              <a:t>2010)</a:t>
            </a:r>
            <a:endParaRPr lang="ja-JP" altLang="en-US" dirty="0">
              <a:solidFill>
                <a:srgbClr val="000000"/>
              </a:solidFill>
            </a:endParaRPr>
          </a:p>
        </p:txBody>
      </p:sp>
    </p:spTree>
    <p:extLst>
      <p:ext uri="{BB962C8B-B14F-4D97-AF65-F5344CB8AC3E}">
        <p14:creationId xmlns:p14="http://schemas.microsoft.com/office/powerpoint/2010/main" val="1829943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279791" cy="584775"/>
          </a:xfrm>
        </p:spPr>
        <p:txBody>
          <a:bodyPr/>
          <a:lstStyle/>
          <a:p>
            <a:r>
              <a:rPr kumimoji="1" lang="en-US" altLang="ja-JP" dirty="0" smtClean="0"/>
              <a:t> Summary  </a:t>
            </a:r>
            <a:endParaRPr kumimoji="1" lang="ja-JP" altLang="en-US" dirty="0"/>
          </a:p>
        </p:txBody>
      </p:sp>
      <p:sp>
        <p:nvSpPr>
          <p:cNvPr id="3" name="テキスト ボックス 2"/>
          <p:cNvSpPr txBox="1"/>
          <p:nvPr/>
        </p:nvSpPr>
        <p:spPr>
          <a:xfrm>
            <a:off x="179512" y="1052736"/>
            <a:ext cx="8280920" cy="4893647"/>
          </a:xfrm>
          <a:prstGeom prst="rect">
            <a:avLst/>
          </a:prstGeom>
          <a:noFill/>
        </p:spPr>
        <p:txBody>
          <a:bodyPr wrap="square" rtlCol="0">
            <a:spAutoFit/>
          </a:bodyPr>
          <a:lstStyle/>
          <a:p>
            <a:pPr marL="342900" indent="-342900">
              <a:buFont typeface="Wingdings" panose="05000000000000000000" pitchFamily="2" charset="2"/>
              <a:buChar char="p"/>
            </a:pPr>
            <a:r>
              <a:rPr lang="en-US" altLang="ja-JP" sz="2400" dirty="0" smtClean="0"/>
              <a:t>Conserved charge fluctuations are observable both in lattice simulations and heavy ion collisions. The comparison of the results in these two “experiments” will provide us many information to understand the QCD at nonzero T/m.</a:t>
            </a:r>
          </a:p>
          <a:p>
            <a:pPr marL="342900" indent="-342900">
              <a:buFont typeface="Wingdings" panose="05000000000000000000" pitchFamily="2" charset="2"/>
              <a:buChar char="p"/>
            </a:pPr>
            <a:endParaRPr kumimoji="1" lang="en-US" altLang="ja-JP" sz="2400" dirty="0" smtClean="0"/>
          </a:p>
          <a:p>
            <a:pPr marL="342900" indent="-342900">
              <a:buFont typeface="Wingdings" panose="05000000000000000000" pitchFamily="2" charset="2"/>
              <a:buChar char="p"/>
            </a:pPr>
            <a:r>
              <a:rPr lang="en-US" altLang="ja-JP" sz="2400" dirty="0" smtClean="0"/>
              <a:t>A lot of efforts are required both sides:</a:t>
            </a:r>
          </a:p>
          <a:p>
            <a:pPr marL="800100" lvl="1" indent="-342900">
              <a:buFont typeface="Wingdings" panose="05000000000000000000" pitchFamily="2" charset="2"/>
              <a:buChar char="p"/>
            </a:pPr>
            <a:r>
              <a:rPr kumimoji="1" lang="en-US" altLang="ja-JP" sz="2400" dirty="0" smtClean="0"/>
              <a:t>Lattice: Higher statistics</a:t>
            </a:r>
          </a:p>
          <a:p>
            <a:pPr marL="800100" lvl="1" indent="-342900">
              <a:buFont typeface="Wingdings" panose="05000000000000000000" pitchFamily="2" charset="2"/>
              <a:buChar char="p"/>
            </a:pPr>
            <a:r>
              <a:rPr lang="en-US" altLang="ja-JP" sz="2400" dirty="0" smtClean="0"/>
              <a:t>HIC: reconstructing baryon #, acceptance, etc.</a:t>
            </a:r>
            <a:endParaRPr kumimoji="1" lang="en-US" altLang="ja-JP" sz="2400" dirty="0"/>
          </a:p>
          <a:p>
            <a:pPr marL="342900" indent="-342900">
              <a:buFont typeface="Wingdings" panose="05000000000000000000" pitchFamily="2" charset="2"/>
              <a:buChar char="p"/>
            </a:pPr>
            <a:endParaRPr lang="en-US" altLang="ja-JP" sz="2400" dirty="0" smtClean="0"/>
          </a:p>
          <a:p>
            <a:pPr marL="342900" indent="-342900">
              <a:buFont typeface="Wingdings" panose="05000000000000000000" pitchFamily="2" charset="2"/>
              <a:buChar char="p"/>
            </a:pPr>
            <a:r>
              <a:rPr lang="en-US" altLang="ja-JP" sz="2400" dirty="0" smtClean="0"/>
              <a:t>Rapidity window dependences of </a:t>
            </a:r>
            <a:r>
              <a:rPr lang="en-US" altLang="ja-JP" sz="2400" dirty="0" err="1" smtClean="0"/>
              <a:t>cumulants</a:t>
            </a:r>
            <a:r>
              <a:rPr lang="en-US" altLang="ja-JP" sz="2400" dirty="0" smtClean="0"/>
              <a:t> in HIC are valuable tools to understand the non-thermal nature of fluctuations.</a:t>
            </a:r>
            <a:endParaRPr kumimoji="1" lang="ja-JP" altLang="en-US" sz="2400" dirty="0"/>
          </a:p>
        </p:txBody>
      </p:sp>
    </p:spTree>
    <p:extLst>
      <p:ext uri="{BB962C8B-B14F-4D97-AF65-F5344CB8AC3E}">
        <p14:creationId xmlns:p14="http://schemas.microsoft.com/office/powerpoint/2010/main" val="227270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83568" y="5405190"/>
            <a:ext cx="6708767" cy="472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219425" cy="584775"/>
          </a:xfrm>
        </p:spPr>
        <p:txBody>
          <a:bodyPr/>
          <a:lstStyle/>
          <a:p>
            <a:r>
              <a:rPr kumimoji="1" lang="en-US" altLang="ja-JP" dirty="0" smtClean="0"/>
              <a:t> </a:t>
            </a:r>
            <a:r>
              <a:rPr lang="ja-JP" altLang="en-US" dirty="0"/>
              <a:t>高温物質</a:t>
            </a:r>
            <a:r>
              <a:rPr lang="ja-JP" altLang="en-US" dirty="0" smtClean="0"/>
              <a:t>の時間発展</a:t>
            </a:r>
            <a:r>
              <a:rPr kumimoji="1" lang="en-US" altLang="ja-JP" dirty="0" smtClean="0"/>
              <a:t>  </a:t>
            </a:r>
            <a:endParaRPr kumimoji="1" lang="ja-JP" alt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7"/>
          <a:stretch/>
        </p:blipFill>
        <p:spPr bwMode="auto">
          <a:xfrm>
            <a:off x="327100" y="1005954"/>
            <a:ext cx="8537542" cy="20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140004" y="3290755"/>
            <a:ext cx="1415772" cy="1200329"/>
          </a:xfrm>
          <a:prstGeom prst="rect">
            <a:avLst/>
          </a:prstGeom>
          <a:noFill/>
        </p:spPr>
        <p:txBody>
          <a:bodyPr wrap="none" rtlCol="0">
            <a:spAutoFit/>
          </a:bodyPr>
          <a:lstStyle/>
          <a:p>
            <a:pPr algn="ctr"/>
            <a:r>
              <a:rPr lang="ja-JP" altLang="en-US" sz="2400" dirty="0"/>
              <a:t>熱</a:t>
            </a:r>
            <a:r>
              <a:rPr lang="ja-JP" altLang="en-US" sz="2400" dirty="0" smtClean="0"/>
              <a:t>平衡化</a:t>
            </a:r>
            <a:endParaRPr lang="en-US" altLang="ja-JP" sz="2400" dirty="0" smtClean="0"/>
          </a:p>
          <a:p>
            <a:pPr algn="ctr"/>
            <a:r>
              <a:rPr lang="ja-JP" altLang="en-US" sz="2400" dirty="0" smtClean="0"/>
              <a:t>段階での</a:t>
            </a:r>
            <a:endParaRPr lang="en-US" altLang="ja-JP" sz="2400" dirty="0" smtClean="0"/>
          </a:p>
          <a:p>
            <a:pPr algn="ctr"/>
            <a:r>
              <a:rPr lang="ja-JP" altLang="en-US" sz="2400" dirty="0" smtClean="0"/>
              <a:t>ゆらぎ</a:t>
            </a:r>
            <a:endParaRPr lang="en-US" altLang="ja-JP" sz="2400" dirty="0" smtClean="0"/>
          </a:p>
        </p:txBody>
      </p:sp>
      <p:sp>
        <p:nvSpPr>
          <p:cNvPr id="4" name="右矢印 3"/>
          <p:cNvSpPr/>
          <p:nvPr/>
        </p:nvSpPr>
        <p:spPr>
          <a:xfrm>
            <a:off x="2555776" y="3166194"/>
            <a:ext cx="2376264" cy="825187"/>
          </a:xfrm>
          <a:prstGeom prst="rightArrow">
            <a:avLst/>
          </a:prstGeom>
          <a:gradFill flip="none" rotWithShape="1">
            <a:gsLst>
              <a:gs pos="0">
                <a:srgbClr val="FF0000"/>
              </a:gs>
              <a:gs pos="100000">
                <a:srgbClr val="FF99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99792" y="4102299"/>
            <a:ext cx="2068195" cy="830997"/>
          </a:xfrm>
          <a:prstGeom prst="rect">
            <a:avLst/>
          </a:prstGeom>
          <a:solidFill>
            <a:srgbClr val="FFC000">
              <a:alpha val="49000"/>
            </a:srgbClr>
          </a:solidFill>
        </p:spPr>
        <p:txBody>
          <a:bodyPr wrap="none" rtlCol="0">
            <a:spAutoFit/>
          </a:bodyPr>
          <a:lstStyle/>
          <a:p>
            <a:r>
              <a:rPr kumimoji="1" lang="en-US" altLang="ja-JP" sz="2400" dirty="0" smtClean="0"/>
              <a:t>QGP</a:t>
            </a:r>
            <a:r>
              <a:rPr kumimoji="1" lang="ja-JP" altLang="en-US" sz="2400" dirty="0" smtClean="0"/>
              <a:t>相内での</a:t>
            </a:r>
            <a:endParaRPr kumimoji="1" lang="en-US" altLang="ja-JP" sz="2400" dirty="0" smtClean="0"/>
          </a:p>
          <a:p>
            <a:r>
              <a:rPr kumimoji="1" lang="ja-JP" altLang="en-US" sz="2400" dirty="0" smtClean="0"/>
              <a:t>時間発展</a:t>
            </a:r>
            <a:endParaRPr kumimoji="1" lang="ja-JP" altLang="en-US" sz="2400" dirty="0"/>
          </a:p>
        </p:txBody>
      </p:sp>
      <p:sp>
        <p:nvSpPr>
          <p:cNvPr id="6" name="右矢印 5"/>
          <p:cNvSpPr/>
          <p:nvPr/>
        </p:nvSpPr>
        <p:spPr>
          <a:xfrm>
            <a:off x="4932040" y="3166195"/>
            <a:ext cx="3347863" cy="825186"/>
          </a:xfrm>
          <a:prstGeom prst="rightArrow">
            <a:avLst/>
          </a:prstGeom>
          <a:gradFill>
            <a:gsLst>
              <a:gs pos="0">
                <a:srgbClr val="006600"/>
              </a:gs>
              <a:gs pos="100000">
                <a:srgbClr val="92D050"/>
              </a:gs>
            </a:gsLst>
            <a:lin ang="0" scaled="1"/>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20072" y="4102299"/>
            <a:ext cx="2100255" cy="830997"/>
          </a:xfrm>
          <a:prstGeom prst="rect">
            <a:avLst/>
          </a:prstGeom>
          <a:solidFill>
            <a:srgbClr val="008000">
              <a:alpha val="26000"/>
            </a:srgbClr>
          </a:solidFill>
        </p:spPr>
        <p:txBody>
          <a:bodyPr wrap="none" rtlCol="0">
            <a:spAutoFit/>
          </a:bodyPr>
          <a:lstStyle/>
          <a:p>
            <a:r>
              <a:rPr kumimoji="1" lang="ja-JP" altLang="en-US" sz="2400" dirty="0" smtClean="0"/>
              <a:t>拡散による</a:t>
            </a:r>
            <a:endParaRPr kumimoji="1" lang="en-US" altLang="ja-JP" sz="2400" dirty="0" smtClean="0"/>
          </a:p>
          <a:p>
            <a:r>
              <a:rPr lang="en-US" altLang="ja-JP" sz="2400" dirty="0" smtClean="0"/>
              <a:t>HRG</a:t>
            </a:r>
            <a:r>
              <a:rPr lang="ja-JP" altLang="en-US" sz="2400" dirty="0" err="1" smtClean="0"/>
              <a:t>への</a:t>
            </a:r>
            <a:r>
              <a:rPr lang="ja-JP" altLang="en-US" sz="2400" dirty="0" smtClean="0"/>
              <a:t>接近</a:t>
            </a:r>
            <a:endParaRPr kumimoji="1" lang="ja-JP" altLang="en-US" sz="2400" dirty="0"/>
          </a:p>
        </p:txBody>
      </p:sp>
      <p:cxnSp>
        <p:nvCxnSpPr>
          <p:cNvPr id="9" name="直線矢印コネクタ 8"/>
          <p:cNvCxnSpPr/>
          <p:nvPr/>
        </p:nvCxnSpPr>
        <p:spPr>
          <a:xfrm>
            <a:off x="3419872" y="5652368"/>
            <a:ext cx="214337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652120" y="5398442"/>
            <a:ext cx="1627369" cy="461665"/>
          </a:xfrm>
          <a:prstGeom prst="rect">
            <a:avLst/>
          </a:prstGeom>
          <a:noFill/>
        </p:spPr>
        <p:txBody>
          <a:bodyPr wrap="none" rtlCol="0">
            <a:spAutoFit/>
          </a:bodyPr>
          <a:lstStyle/>
          <a:p>
            <a:r>
              <a:rPr kumimoji="1" lang="ja-JP" altLang="en-US" sz="2400" dirty="0" smtClean="0"/>
              <a:t>体積ゆらぎ</a:t>
            </a:r>
            <a:endParaRPr kumimoji="1" lang="ja-JP" altLang="en-US" sz="2400" dirty="0"/>
          </a:p>
        </p:txBody>
      </p:sp>
      <p:sp>
        <p:nvSpPr>
          <p:cNvPr id="12" name="テキスト ボックス 11"/>
          <p:cNvSpPr txBox="1"/>
          <p:nvPr/>
        </p:nvSpPr>
        <p:spPr>
          <a:xfrm>
            <a:off x="637704" y="5415607"/>
            <a:ext cx="2879314" cy="461665"/>
          </a:xfrm>
          <a:prstGeom prst="rect">
            <a:avLst/>
          </a:prstGeom>
          <a:noFill/>
        </p:spPr>
        <p:txBody>
          <a:bodyPr wrap="none" rtlCol="0">
            <a:spAutoFit/>
          </a:bodyPr>
          <a:lstStyle/>
          <a:p>
            <a:r>
              <a:rPr kumimoji="1" lang="ja-JP" altLang="en-US" sz="2400" dirty="0" smtClean="0"/>
              <a:t>初期エネルギー密度</a:t>
            </a:r>
            <a:endParaRPr kumimoji="1" lang="ja-JP" altLang="en-US" sz="2400" dirty="0"/>
          </a:p>
        </p:txBody>
      </p:sp>
      <p:sp>
        <p:nvSpPr>
          <p:cNvPr id="13" name="角丸四角形 12"/>
          <p:cNvSpPr/>
          <p:nvPr/>
        </p:nvSpPr>
        <p:spPr>
          <a:xfrm>
            <a:off x="1140004" y="3166195"/>
            <a:ext cx="1415772" cy="13248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276927" y="3166194"/>
            <a:ext cx="615553" cy="1169551"/>
          </a:xfrm>
          <a:prstGeom prst="rect">
            <a:avLst/>
          </a:prstGeom>
          <a:solidFill>
            <a:schemeClr val="bg1">
              <a:lumMod val="85000"/>
            </a:schemeClr>
          </a:solidFill>
          <a:ln w="28575">
            <a:solidFill>
              <a:schemeClr val="tx1"/>
            </a:solidFill>
          </a:ln>
        </p:spPr>
        <p:txBody>
          <a:bodyPr vert="eaVert" wrap="none" rtlCol="0">
            <a:spAutoFit/>
          </a:bodyPr>
          <a:lstStyle/>
          <a:p>
            <a:r>
              <a:rPr lang="ja-JP" altLang="en-US" sz="2800" dirty="0" smtClean="0"/>
              <a:t>検出器</a:t>
            </a:r>
            <a:endParaRPr lang="en-US" altLang="ja-JP" sz="2800" dirty="0" smtClean="0"/>
          </a:p>
        </p:txBody>
      </p:sp>
    </p:spTree>
    <p:extLst>
      <p:ext uri="{BB962C8B-B14F-4D97-AF65-F5344CB8AC3E}">
        <p14:creationId xmlns:p14="http://schemas.microsoft.com/office/powerpoint/2010/main" val="38038362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3850665"/>
            <a:ext cx="4132735" cy="2602671"/>
          </a:xfrm>
          <a:prstGeom prst="roundRect">
            <a:avLst/>
          </a:prstGeom>
          <a:noFill/>
          <a:ln>
            <a:solidFill>
              <a:srgbClr val="CC33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角丸四角形 4"/>
          <p:cNvSpPr/>
          <p:nvPr/>
        </p:nvSpPr>
        <p:spPr>
          <a:xfrm>
            <a:off x="683568" y="908720"/>
            <a:ext cx="7776864"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3803200" y="44624"/>
            <a:ext cx="1537600" cy="707886"/>
          </a:xfrm>
          <a:prstGeom prst="rect">
            <a:avLst/>
          </a:prstGeom>
          <a:noFill/>
        </p:spPr>
        <p:txBody>
          <a:bodyPr wrap="none" rtlCol="0">
            <a:spAutoFit/>
          </a:bodyPr>
          <a:lstStyle/>
          <a:p>
            <a:r>
              <a:rPr kumimoji="1" lang="ja-JP" altLang="en-US" sz="4000" dirty="0" smtClean="0"/>
              <a:t>まとめ</a:t>
            </a:r>
            <a:endParaRPr kumimoji="1" lang="ja-JP" altLang="en-US" sz="4000" dirty="0"/>
          </a:p>
        </p:txBody>
      </p:sp>
      <p:sp>
        <p:nvSpPr>
          <p:cNvPr id="4" name="正方形/長方形 3"/>
          <p:cNvSpPr/>
          <p:nvPr/>
        </p:nvSpPr>
        <p:spPr>
          <a:xfrm>
            <a:off x="683568" y="1052736"/>
            <a:ext cx="7776864" cy="954107"/>
          </a:xfrm>
          <a:prstGeom prst="rect">
            <a:avLst/>
          </a:prstGeom>
        </p:spPr>
        <p:txBody>
          <a:bodyPr wrap="square">
            <a:spAutoFit/>
          </a:bodyPr>
          <a:lstStyle/>
          <a:p>
            <a:pPr lvl="0" algn="ctr"/>
            <a:r>
              <a:rPr lang="ja-JP" altLang="en-US" sz="2800" b="1" dirty="0" smtClean="0">
                <a:solidFill>
                  <a:srgbClr val="000000"/>
                </a:solidFill>
              </a:rPr>
              <a:t>保存量初期</a:t>
            </a:r>
            <a:r>
              <a:rPr lang="ja-JP" altLang="en-US" sz="2800" b="1" dirty="0">
                <a:solidFill>
                  <a:srgbClr val="000000"/>
                </a:solidFill>
              </a:rPr>
              <a:t>ゆらぎの</a:t>
            </a:r>
            <a:r>
              <a:rPr lang="ja-JP" altLang="en-US" sz="2800" b="1" dirty="0" smtClean="0">
                <a:solidFill>
                  <a:srgbClr val="000000"/>
                </a:solidFill>
              </a:rPr>
              <a:t>痕跡は終状態に残されて</a:t>
            </a:r>
            <a:r>
              <a:rPr lang="ja-JP" altLang="en-US" sz="2800" b="1" dirty="0">
                <a:solidFill>
                  <a:srgbClr val="000000"/>
                </a:solidFill>
              </a:rPr>
              <a:t>おり</a:t>
            </a:r>
            <a:endParaRPr lang="en-US" altLang="ja-JP" sz="2800" b="1" dirty="0" smtClean="0">
              <a:solidFill>
                <a:srgbClr val="000000"/>
              </a:solidFill>
            </a:endParaRPr>
          </a:p>
          <a:p>
            <a:pPr lvl="0" algn="ctr"/>
            <a:r>
              <a:rPr lang="en-US" altLang="ja-JP" sz="2800" b="1" dirty="0" smtClean="0">
                <a:solidFill>
                  <a:srgbClr val="000000"/>
                </a:solidFill>
              </a:rPr>
              <a:t>LHC</a:t>
            </a:r>
            <a:r>
              <a:rPr lang="ja-JP" altLang="en-US" sz="2800" b="1" dirty="0" err="1" smtClean="0">
                <a:solidFill>
                  <a:srgbClr val="000000"/>
                </a:solidFill>
              </a:rPr>
              <a:t>、</a:t>
            </a:r>
            <a:r>
              <a:rPr lang="en-US" altLang="ja-JP" sz="2800" b="1" dirty="0" smtClean="0">
                <a:solidFill>
                  <a:srgbClr val="000000"/>
                </a:solidFill>
              </a:rPr>
              <a:t>RHIC</a:t>
            </a:r>
            <a:r>
              <a:rPr lang="ja-JP" altLang="en-US" sz="2800" b="1" dirty="0" smtClean="0">
                <a:solidFill>
                  <a:srgbClr val="000000"/>
                </a:solidFill>
              </a:rPr>
              <a:t>で観測にかかり始めている</a:t>
            </a:r>
            <a:endParaRPr lang="en-US" altLang="ja-JP" sz="2800" dirty="0">
              <a:solidFill>
                <a:srgbClr val="000000"/>
              </a:solidFill>
            </a:endParaRPr>
          </a:p>
        </p:txBody>
      </p:sp>
      <p:sp>
        <p:nvSpPr>
          <p:cNvPr id="6" name="テキスト ボックス 5"/>
          <p:cNvSpPr txBox="1"/>
          <p:nvPr/>
        </p:nvSpPr>
        <p:spPr>
          <a:xfrm>
            <a:off x="1228776" y="2276872"/>
            <a:ext cx="6686447" cy="83099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kumimoji="1" lang="ja-JP" altLang="en-US" sz="2400" dirty="0" smtClean="0"/>
              <a:t>ただし、</a:t>
            </a:r>
            <a:r>
              <a:rPr kumimoji="1" lang="en-US" altLang="ja-JP" sz="2400" dirty="0" smtClean="0"/>
              <a:t>RHIC-BES</a:t>
            </a:r>
            <a:r>
              <a:rPr kumimoji="1" lang="ja-JP" altLang="en-US" sz="2400" dirty="0" smtClean="0"/>
              <a:t>領域では即座に</a:t>
            </a:r>
            <a:r>
              <a:rPr kumimoji="1" lang="en-US" altLang="ja-JP" sz="2400" dirty="0" smtClean="0"/>
              <a:t>QCD</a:t>
            </a:r>
            <a:r>
              <a:rPr kumimoji="1" lang="ja-JP" altLang="en-US" sz="2400" dirty="0" smtClean="0"/>
              <a:t>相構造</a:t>
            </a:r>
            <a:r>
              <a:rPr lang="ja-JP" altLang="en-US" sz="2400" dirty="0"/>
              <a:t>が</a:t>
            </a:r>
            <a:endParaRPr kumimoji="1" lang="en-US" altLang="ja-JP" sz="2400" dirty="0" smtClean="0"/>
          </a:p>
          <a:p>
            <a:pPr algn="ctr"/>
            <a:r>
              <a:rPr lang="ja-JP" altLang="en-US" sz="2400" dirty="0" smtClean="0"/>
              <a:t>直ちに見えるほど</a:t>
            </a:r>
            <a:r>
              <a:rPr kumimoji="1" lang="ja-JP" altLang="en-US" sz="2400" dirty="0" smtClean="0"/>
              <a:t>明瞭ではないので、</a:t>
            </a:r>
            <a:endParaRPr kumimoji="1" lang="ja-JP" altLang="en-US" sz="2400" dirty="0"/>
          </a:p>
        </p:txBody>
      </p:sp>
      <p:sp>
        <p:nvSpPr>
          <p:cNvPr id="8" name="テキスト ボックス 7"/>
          <p:cNvSpPr txBox="1"/>
          <p:nvPr/>
        </p:nvSpPr>
        <p:spPr>
          <a:xfrm>
            <a:off x="395536" y="4154304"/>
            <a:ext cx="4009880" cy="2308324"/>
          </a:xfrm>
          <a:prstGeom prst="rect">
            <a:avLst/>
          </a:prstGeom>
          <a:noFill/>
        </p:spPr>
        <p:txBody>
          <a:bodyPr wrap="none" rtlCol="0">
            <a:spAutoFit/>
          </a:bodyPr>
          <a:lstStyle/>
          <a:p>
            <a:pPr marL="342900" indent="-342900">
              <a:buFont typeface="Wingdings" pitchFamily="2" charset="2"/>
              <a:buChar char="Ø"/>
            </a:pPr>
            <a:r>
              <a:rPr kumimoji="1" lang="ja-JP" altLang="en-US" sz="2400" dirty="0" smtClean="0">
                <a:solidFill>
                  <a:srgbClr val="FF0000"/>
                </a:solidFill>
              </a:rPr>
              <a:t>バリオン数ゆらぎの構成</a:t>
            </a:r>
            <a:endParaRPr kumimoji="1" lang="en-US" altLang="ja-JP" sz="2400" dirty="0" smtClean="0">
              <a:solidFill>
                <a:srgbClr val="FF0000"/>
              </a:solidFill>
            </a:endParaRPr>
          </a:p>
          <a:p>
            <a:pPr marL="342900" indent="-342900">
              <a:buFont typeface="Wingdings" pitchFamily="2" charset="2"/>
              <a:buChar char="Ø"/>
            </a:pPr>
            <a:r>
              <a:rPr lang="en-US" altLang="ja-JP" sz="2400" dirty="0" smtClean="0">
                <a:solidFill>
                  <a:srgbClr val="FF0000"/>
                </a:solidFill>
              </a:rPr>
              <a:t>Q</a:t>
            </a:r>
            <a:r>
              <a:rPr lang="en-US" altLang="ja-JP" sz="2400" baseline="-25000" dirty="0" smtClean="0">
                <a:solidFill>
                  <a:srgbClr val="FF0000"/>
                </a:solidFill>
              </a:rPr>
              <a:t>4</a:t>
            </a:r>
            <a:r>
              <a:rPr lang="en-US" altLang="ja-JP" sz="2400" dirty="0" smtClean="0">
                <a:solidFill>
                  <a:srgbClr val="FF0000"/>
                </a:solidFill>
              </a:rPr>
              <a:t>/Q</a:t>
            </a:r>
            <a:r>
              <a:rPr lang="en-US" altLang="ja-JP" sz="2400" baseline="-25000" dirty="0" smtClean="0">
                <a:solidFill>
                  <a:srgbClr val="FF0000"/>
                </a:solidFill>
              </a:rPr>
              <a:t>2</a:t>
            </a:r>
            <a:r>
              <a:rPr lang="ja-JP" altLang="en-US" sz="2400" dirty="0" smtClean="0">
                <a:solidFill>
                  <a:srgbClr val="FF0000"/>
                </a:solidFill>
              </a:rPr>
              <a:t>＠</a:t>
            </a:r>
            <a:r>
              <a:rPr lang="en-US" altLang="ja-JP" sz="2400" dirty="0" smtClean="0">
                <a:solidFill>
                  <a:srgbClr val="FF0000"/>
                </a:solidFill>
              </a:rPr>
              <a:t>ALICE</a:t>
            </a:r>
          </a:p>
          <a:p>
            <a:pPr marL="342900" indent="-342900">
              <a:buFont typeface="Wingdings" pitchFamily="2" charset="2"/>
              <a:buChar char="Ø"/>
            </a:pPr>
            <a:r>
              <a:rPr lang="en-US" altLang="ja-JP" sz="2400" dirty="0" err="1" smtClean="0">
                <a:solidFill>
                  <a:srgbClr val="FF0000"/>
                </a:solidFill>
              </a:rPr>
              <a:t>Dy</a:t>
            </a:r>
            <a:r>
              <a:rPr lang="ja-JP" altLang="en-US" sz="2400" dirty="0" smtClean="0">
                <a:solidFill>
                  <a:srgbClr val="FF0000"/>
                </a:solidFill>
              </a:rPr>
              <a:t>依存性＠</a:t>
            </a:r>
            <a:r>
              <a:rPr lang="en-US" altLang="ja-JP" sz="2400" dirty="0" smtClean="0">
                <a:solidFill>
                  <a:srgbClr val="FF0000"/>
                </a:solidFill>
              </a:rPr>
              <a:t>STAR</a:t>
            </a:r>
            <a:endParaRPr lang="en-US" altLang="ja-JP" sz="2400" dirty="0">
              <a:solidFill>
                <a:srgbClr val="FF0000"/>
              </a:solidFill>
            </a:endParaRPr>
          </a:p>
          <a:p>
            <a:pPr marL="342900" indent="-342900">
              <a:buFont typeface="Wingdings" pitchFamily="2" charset="2"/>
              <a:buChar char="Ø"/>
            </a:pPr>
            <a:r>
              <a:rPr lang="en-US" altLang="ja-JP" sz="2400" dirty="0"/>
              <a:t>efficiency, acceptance, …</a:t>
            </a:r>
          </a:p>
          <a:p>
            <a:pPr marL="342900" indent="-342900">
              <a:buFont typeface="Wingdings" pitchFamily="2" charset="2"/>
              <a:buChar char="Ø"/>
            </a:pPr>
            <a:r>
              <a:rPr lang="ja-JP" altLang="en-US" sz="2400" dirty="0" smtClean="0">
                <a:solidFill>
                  <a:schemeClr val="tx1">
                    <a:lumMod val="50000"/>
                    <a:lumOff val="50000"/>
                  </a:schemeClr>
                </a:solidFill>
              </a:rPr>
              <a:t>エネルギーゆらぎ</a:t>
            </a:r>
            <a:endParaRPr lang="en-US" altLang="ja-JP" sz="2400" dirty="0" smtClean="0">
              <a:solidFill>
                <a:schemeClr val="tx1">
                  <a:lumMod val="50000"/>
                  <a:lumOff val="50000"/>
                </a:schemeClr>
              </a:solidFill>
            </a:endParaRPr>
          </a:p>
          <a:p>
            <a:pPr marL="342900" indent="-342900">
              <a:buFont typeface="Wingdings" pitchFamily="2" charset="2"/>
              <a:buChar char="Ø"/>
            </a:pPr>
            <a:r>
              <a:rPr kumimoji="1" lang="en-US" altLang="ja-JP" sz="2400" dirty="0" smtClean="0">
                <a:solidFill>
                  <a:schemeClr val="tx1">
                    <a:lumMod val="50000"/>
                    <a:lumOff val="50000"/>
                  </a:schemeClr>
                </a:solidFill>
              </a:rPr>
              <a:t>BES from</a:t>
            </a:r>
            <a:r>
              <a:rPr lang="ja-JP" altLang="en-US" sz="2400" dirty="0">
                <a:solidFill>
                  <a:schemeClr val="tx1">
                    <a:lumMod val="50000"/>
                    <a:lumOff val="50000"/>
                  </a:schemeClr>
                </a:solidFill>
              </a:rPr>
              <a:t> </a:t>
            </a:r>
            <a:r>
              <a:rPr kumimoji="1" lang="en-US" altLang="ja-JP" sz="2400" dirty="0" smtClean="0">
                <a:solidFill>
                  <a:schemeClr val="tx1">
                    <a:lumMod val="50000"/>
                    <a:lumOff val="50000"/>
                  </a:schemeClr>
                </a:solidFill>
              </a:rPr>
              <a:t>RHIC to LHC</a:t>
            </a:r>
            <a:endParaRPr kumimoji="1" lang="ja-JP" altLang="en-US" sz="2400" dirty="0">
              <a:solidFill>
                <a:schemeClr val="tx1">
                  <a:lumMod val="50000"/>
                  <a:lumOff val="50000"/>
                </a:schemeClr>
              </a:solidFill>
            </a:endParaRPr>
          </a:p>
        </p:txBody>
      </p:sp>
      <p:sp>
        <p:nvSpPr>
          <p:cNvPr id="9" name="テキスト ボックス 8"/>
          <p:cNvSpPr txBox="1"/>
          <p:nvPr/>
        </p:nvSpPr>
        <p:spPr>
          <a:xfrm>
            <a:off x="4821212" y="4145012"/>
            <a:ext cx="3849131" cy="1569660"/>
          </a:xfrm>
          <a:prstGeom prst="rect">
            <a:avLst/>
          </a:prstGeom>
          <a:noFill/>
        </p:spPr>
        <p:txBody>
          <a:bodyPr wrap="none" rtlCol="0">
            <a:spAutoFit/>
          </a:bodyPr>
          <a:lstStyle/>
          <a:p>
            <a:pPr marL="342900" indent="-342900">
              <a:buFont typeface="Wingdings" pitchFamily="2" charset="2"/>
              <a:buChar char="Ø"/>
            </a:pPr>
            <a:r>
              <a:rPr lang="en-US" altLang="ja-JP" sz="2400" dirty="0" smtClean="0">
                <a:solidFill>
                  <a:srgbClr val="FF0000"/>
                </a:solidFill>
              </a:rPr>
              <a:t>RHIC</a:t>
            </a:r>
            <a:r>
              <a:rPr lang="ja-JP" altLang="en-US" sz="2400" dirty="0" smtClean="0">
                <a:solidFill>
                  <a:srgbClr val="FF0000"/>
                </a:solidFill>
              </a:rPr>
              <a:t> </a:t>
            </a:r>
            <a:r>
              <a:rPr lang="en-US" altLang="ja-JP" sz="2400" dirty="0" smtClean="0">
                <a:solidFill>
                  <a:srgbClr val="FF0000"/>
                </a:solidFill>
              </a:rPr>
              <a:t>D-puzzle</a:t>
            </a:r>
            <a:r>
              <a:rPr lang="ja-JP" altLang="en-US" sz="2400" dirty="0" smtClean="0">
                <a:solidFill>
                  <a:srgbClr val="FF0000"/>
                </a:solidFill>
              </a:rPr>
              <a:t>の解決</a:t>
            </a:r>
            <a:endParaRPr lang="en-US" altLang="ja-JP" sz="2400" dirty="0" smtClean="0">
              <a:solidFill>
                <a:srgbClr val="FF0000"/>
              </a:solidFill>
            </a:endParaRPr>
          </a:p>
          <a:p>
            <a:pPr marL="342900" indent="-342900">
              <a:buFont typeface="Wingdings" pitchFamily="2" charset="2"/>
              <a:buChar char="Ø"/>
            </a:pPr>
            <a:r>
              <a:rPr lang="en-US" altLang="ja-JP" sz="2400" dirty="0" smtClean="0">
                <a:solidFill>
                  <a:srgbClr val="FF0000"/>
                </a:solidFill>
              </a:rPr>
              <a:t>RHIC-BES</a:t>
            </a:r>
            <a:r>
              <a:rPr lang="ja-JP" altLang="en-US" sz="2400" dirty="0" smtClean="0">
                <a:solidFill>
                  <a:srgbClr val="FF0000"/>
                </a:solidFill>
              </a:rPr>
              <a:t>の結果の解釈</a:t>
            </a:r>
            <a:endParaRPr lang="en-US" altLang="ja-JP" sz="2400" dirty="0" smtClean="0"/>
          </a:p>
          <a:p>
            <a:pPr marL="342900" indent="-342900">
              <a:buFont typeface="Wingdings" pitchFamily="2" charset="2"/>
              <a:buChar char="Ø"/>
            </a:pPr>
            <a:r>
              <a:rPr lang="en-US" altLang="ja-JP" sz="2400" dirty="0" smtClean="0"/>
              <a:t>2</a:t>
            </a:r>
            <a:r>
              <a:rPr lang="ja-JP" altLang="en-US" sz="2400" dirty="0" smtClean="0"/>
              <a:t>点相関関数等との比較</a:t>
            </a:r>
            <a:endParaRPr lang="en-US" altLang="ja-JP" sz="2400" dirty="0" smtClean="0"/>
          </a:p>
          <a:p>
            <a:pPr marL="342900" indent="-342900">
              <a:buFont typeface="Wingdings" pitchFamily="2" charset="2"/>
              <a:buChar char="Ø"/>
            </a:pPr>
            <a:r>
              <a:rPr lang="ja-JP" altLang="en-US" sz="2400" dirty="0" smtClean="0">
                <a:solidFill>
                  <a:srgbClr val="FF0000"/>
                </a:solidFill>
              </a:rPr>
              <a:t>新しい</a:t>
            </a:r>
            <a:r>
              <a:rPr lang="ja-JP" altLang="en-US" sz="2400" dirty="0">
                <a:solidFill>
                  <a:srgbClr val="FF0000"/>
                </a:solidFill>
              </a:rPr>
              <a:t>観測量の</a:t>
            </a:r>
            <a:r>
              <a:rPr lang="ja-JP" altLang="en-US" sz="2400" dirty="0" smtClean="0">
                <a:solidFill>
                  <a:srgbClr val="FF0000"/>
                </a:solidFill>
              </a:rPr>
              <a:t>提案</a:t>
            </a:r>
            <a:endParaRPr lang="ja-JP" altLang="en-US" sz="2400" dirty="0">
              <a:solidFill>
                <a:srgbClr val="FF0000"/>
              </a:solidFill>
            </a:endParaRPr>
          </a:p>
        </p:txBody>
      </p:sp>
      <p:sp>
        <p:nvSpPr>
          <p:cNvPr id="13" name="角丸四角形 12"/>
          <p:cNvSpPr/>
          <p:nvPr/>
        </p:nvSpPr>
        <p:spPr>
          <a:xfrm>
            <a:off x="4687737" y="3861048"/>
            <a:ext cx="4132735" cy="2592288"/>
          </a:xfrm>
          <a:prstGeom prst="roundRect">
            <a:avLst/>
          </a:prstGeom>
          <a:noFill/>
          <a:ln>
            <a:solidFill>
              <a:srgbClr val="00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5886407" y="3573016"/>
            <a:ext cx="1723549" cy="461665"/>
          </a:xfrm>
          <a:prstGeom prst="rect">
            <a:avLst/>
          </a:prstGeom>
          <a:solidFill>
            <a:schemeClr val="bg1"/>
          </a:solidFill>
        </p:spPr>
        <p:txBody>
          <a:bodyPr wrap="none" rtlCol="0">
            <a:spAutoFit/>
          </a:bodyPr>
          <a:lstStyle/>
          <a:p>
            <a:r>
              <a:rPr kumimoji="1" lang="ja-JP" altLang="en-US" sz="2400" dirty="0" smtClean="0">
                <a:solidFill>
                  <a:srgbClr val="006600"/>
                </a:solidFill>
              </a:rPr>
              <a:t>理論</a:t>
            </a:r>
            <a:r>
              <a:rPr lang="ja-JP" altLang="en-US" sz="2400" dirty="0" smtClean="0">
                <a:solidFill>
                  <a:srgbClr val="006600"/>
                </a:solidFill>
              </a:rPr>
              <a:t>的課題</a:t>
            </a:r>
            <a:endParaRPr kumimoji="1" lang="ja-JP" altLang="en-US" sz="2400" dirty="0">
              <a:solidFill>
                <a:srgbClr val="006600"/>
              </a:solidFill>
            </a:endParaRPr>
          </a:p>
        </p:txBody>
      </p:sp>
      <p:sp>
        <p:nvSpPr>
          <p:cNvPr id="10" name="テキスト ボックス 9"/>
          <p:cNvSpPr txBox="1"/>
          <p:nvPr/>
        </p:nvSpPr>
        <p:spPr>
          <a:xfrm>
            <a:off x="1547664" y="3573016"/>
            <a:ext cx="1723549" cy="461665"/>
          </a:xfrm>
          <a:prstGeom prst="rect">
            <a:avLst/>
          </a:prstGeom>
          <a:solidFill>
            <a:schemeClr val="bg1"/>
          </a:solidFill>
        </p:spPr>
        <p:txBody>
          <a:bodyPr wrap="none" rtlCol="0">
            <a:spAutoFit/>
          </a:bodyPr>
          <a:lstStyle/>
          <a:p>
            <a:r>
              <a:rPr kumimoji="1" lang="ja-JP" altLang="en-US" sz="2400" dirty="0" smtClean="0">
                <a:solidFill>
                  <a:srgbClr val="CC3300"/>
                </a:solidFill>
              </a:rPr>
              <a:t>実験的課題</a:t>
            </a:r>
            <a:endParaRPr kumimoji="1" lang="ja-JP" altLang="en-US" sz="2400" dirty="0">
              <a:solidFill>
                <a:srgbClr val="CC3300"/>
              </a:solidFill>
            </a:endParaRPr>
          </a:p>
        </p:txBody>
      </p:sp>
      <p:sp>
        <p:nvSpPr>
          <p:cNvPr id="14" name="下矢印 13"/>
          <p:cNvSpPr/>
          <p:nvPr/>
        </p:nvSpPr>
        <p:spPr>
          <a:xfrm>
            <a:off x="2195736" y="3107869"/>
            <a:ext cx="1008112" cy="465147"/>
          </a:xfrm>
          <a:prstGeom prst="downArrow">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 name="下矢印 14"/>
          <p:cNvSpPr/>
          <p:nvPr/>
        </p:nvSpPr>
        <p:spPr>
          <a:xfrm>
            <a:off x="5940152" y="3107869"/>
            <a:ext cx="1008112" cy="465147"/>
          </a:xfrm>
          <a:prstGeom prst="downArrow">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653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238080" y="947207"/>
            <a:ext cx="1474771" cy="106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p:cNvSpPr/>
          <p:nvPr/>
        </p:nvSpPr>
        <p:spPr>
          <a:xfrm>
            <a:off x="664385" y="188640"/>
            <a:ext cx="2664296" cy="2592288"/>
          </a:xfrm>
          <a:prstGeom prst="ellipse">
            <a:avLst/>
          </a:prstGeom>
          <a:gradFill flip="none" rotWithShape="1">
            <a:gsLst>
              <a:gs pos="0">
                <a:srgbClr val="FFC000">
                  <a:alpha val="0"/>
                </a:srgbClr>
              </a:gs>
              <a:gs pos="50000">
                <a:srgbClr val="FFC000">
                  <a:alpha val="19000"/>
                </a:srgbClr>
              </a:gs>
              <a:gs pos="100000">
                <a:srgbClr val="FFC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67544" y="4097822"/>
            <a:ext cx="302433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400" dirty="0" smtClean="0"/>
              <a:t>Measurement</a:t>
            </a:r>
            <a:endParaRPr kumimoji="1" lang="ja-JP" altLang="en-US" sz="2400" dirty="0"/>
          </a:p>
        </p:txBody>
      </p:sp>
      <p:cxnSp>
        <p:nvCxnSpPr>
          <p:cNvPr id="5" name="直線コネクタ 4"/>
          <p:cNvCxnSpPr/>
          <p:nvPr/>
        </p:nvCxnSpPr>
        <p:spPr>
          <a:xfrm flipV="1">
            <a:off x="395536" y="1543406"/>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1979712" y="1543406"/>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827584" y="2225614"/>
            <a:ext cx="79208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724447" y="2225614"/>
            <a:ext cx="11024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996533" y="2225614"/>
            <a:ext cx="507425"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120490" y="2225614"/>
            <a:ext cx="766936"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1259632" y="2225614"/>
            <a:ext cx="464815" cy="1703965"/>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35093" y="2225614"/>
            <a:ext cx="185397"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250245" y="2225614"/>
            <a:ext cx="925213"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827584" y="1721558"/>
            <a:ext cx="913362" cy="105937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120490" y="1649550"/>
            <a:ext cx="1008159" cy="1240023"/>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935093" y="2297622"/>
            <a:ext cx="691690"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357478" y="2153606"/>
            <a:ext cx="190186"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爆発 1 37"/>
          <p:cNvSpPr/>
          <p:nvPr/>
        </p:nvSpPr>
        <p:spPr>
          <a:xfrm>
            <a:off x="1256442" y="2045594"/>
            <a:ext cx="216024" cy="216024"/>
          </a:xfrm>
          <a:prstGeom prst="irregularSeal1">
            <a:avLst/>
          </a:prstGeom>
          <a:solidFill>
            <a:srgbClr val="FF0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爆発 2 43"/>
          <p:cNvSpPr/>
          <p:nvPr/>
        </p:nvSpPr>
        <p:spPr>
          <a:xfrm>
            <a:off x="2518771" y="2153606"/>
            <a:ext cx="216024" cy="216024"/>
          </a:xfrm>
          <a:prstGeom prst="irregularSeal2">
            <a:avLst/>
          </a:prstGeom>
          <a:solidFill>
            <a:srgbClr val="FF0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吹き出し 44"/>
          <p:cNvSpPr/>
          <p:nvPr/>
        </p:nvSpPr>
        <p:spPr>
          <a:xfrm>
            <a:off x="107504" y="1408694"/>
            <a:ext cx="1315718" cy="436130"/>
          </a:xfrm>
          <a:prstGeom prst="wedgeRectCallout">
            <a:avLst>
              <a:gd name="adj1" fmla="val 35898"/>
              <a:gd name="adj2" fmla="val 9848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C000"/>
                </a:solidFill>
              </a:rPr>
              <a:t>detector</a:t>
            </a:r>
            <a:endParaRPr kumimoji="1" lang="ja-JP" altLang="en-US" sz="2400" dirty="0">
              <a:solidFill>
                <a:srgbClr val="FFC000"/>
              </a:solidFill>
            </a:endParaRPr>
          </a:p>
        </p:txBody>
      </p:sp>
      <p:sp>
        <p:nvSpPr>
          <p:cNvPr id="60" name="正方形/長方形 59"/>
          <p:cNvSpPr/>
          <p:nvPr/>
        </p:nvSpPr>
        <p:spPr>
          <a:xfrm>
            <a:off x="664385" y="188640"/>
            <a:ext cx="2664296" cy="6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011034" cy="584775"/>
          </a:xfrm>
        </p:spPr>
        <p:txBody>
          <a:bodyPr/>
          <a:lstStyle/>
          <a:p>
            <a:r>
              <a:rPr kumimoji="1" lang="en-US" altLang="ja-JP" dirty="0" smtClean="0"/>
              <a:t> Secondary Protons  </a:t>
            </a:r>
            <a:endParaRPr kumimoji="1" lang="ja-JP" altLang="en-US" dirty="0"/>
          </a:p>
        </p:txBody>
      </p:sp>
      <p:sp>
        <p:nvSpPr>
          <p:cNvPr id="46" name="テキスト ボックス 45"/>
          <p:cNvSpPr txBox="1"/>
          <p:nvPr/>
        </p:nvSpPr>
        <p:spPr>
          <a:xfrm>
            <a:off x="4067944" y="1268760"/>
            <a:ext cx="4974054" cy="461665"/>
          </a:xfrm>
          <a:prstGeom prst="rect">
            <a:avLst/>
          </a:prstGeom>
          <a:noFill/>
        </p:spPr>
        <p:txBody>
          <a:bodyPr wrap="none" rtlCol="0">
            <a:spAutoFit/>
          </a:bodyPr>
          <a:lstStyle/>
          <a:p>
            <a:r>
              <a:rPr kumimoji="1" lang="en-US" altLang="ja-JP" sz="2400" dirty="0" smtClean="0"/>
              <a:t>20% of observed protons @ STAR </a:t>
            </a:r>
            <a:endParaRPr kumimoji="1" lang="ja-JP" altLang="en-US" sz="2400" dirty="0"/>
          </a:p>
        </p:txBody>
      </p:sp>
      <p:sp>
        <p:nvSpPr>
          <p:cNvPr id="47" name="テキスト ボックス 46"/>
          <p:cNvSpPr txBox="1"/>
          <p:nvPr/>
        </p:nvSpPr>
        <p:spPr>
          <a:xfrm>
            <a:off x="3714075" y="836712"/>
            <a:ext cx="4293163" cy="461665"/>
          </a:xfrm>
          <a:prstGeom prst="rect">
            <a:avLst/>
          </a:prstGeom>
          <a:noFill/>
          <a:ln w="28575">
            <a:solidFill>
              <a:srgbClr val="FF0000"/>
            </a:solidFill>
          </a:ln>
        </p:spPr>
        <p:txBody>
          <a:bodyPr wrap="none" rtlCol="0">
            <a:spAutoFit/>
          </a:bodyPr>
          <a:lstStyle/>
          <a:p>
            <a:r>
              <a:rPr kumimoji="1" lang="en-US" altLang="ja-JP" sz="2400" dirty="0" smtClean="0">
                <a:solidFill>
                  <a:srgbClr val="FF0000"/>
                </a:solidFill>
              </a:rPr>
              <a:t>Secondary (knockout) protons</a:t>
            </a:r>
            <a:endParaRPr kumimoji="1" lang="ja-JP" altLang="en-US" sz="2400" dirty="0">
              <a:solidFill>
                <a:srgbClr val="FF0000"/>
              </a:solidFill>
            </a:endParaRPr>
          </a:p>
        </p:txBody>
      </p:sp>
      <p:cxnSp>
        <p:nvCxnSpPr>
          <p:cNvPr id="66" name="曲線コネクタ 65"/>
          <p:cNvCxnSpPr>
            <a:stCxn id="47" idx="1"/>
            <a:endCxn id="44" idx="3"/>
          </p:cNvCxnSpPr>
          <p:nvPr/>
        </p:nvCxnSpPr>
        <p:spPr>
          <a:xfrm rot="10800000" flipV="1">
            <a:off x="2734795" y="1067545"/>
            <a:ext cx="979280" cy="1152518"/>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5652120" y="4235741"/>
            <a:ext cx="3488647" cy="400110"/>
          </a:xfrm>
          <a:prstGeom prst="rect">
            <a:avLst/>
          </a:prstGeom>
          <a:noFill/>
        </p:spPr>
        <p:txBody>
          <a:bodyPr wrap="none" rtlCol="0">
            <a:spAutoFit/>
          </a:bodyPr>
          <a:lstStyle/>
          <a:p>
            <a:r>
              <a:rPr kumimoji="1" lang="en-US" altLang="ja-JP" sz="2000" dirty="0" smtClean="0">
                <a:solidFill>
                  <a:srgbClr val="0070C0"/>
                </a:solidFill>
              </a:rPr>
              <a:t>STAR, PRC79,034909(2009)</a:t>
            </a:r>
            <a:endParaRPr kumimoji="1" lang="ja-JP" altLang="en-US" sz="2000" dirty="0">
              <a:solidFill>
                <a:srgbClr val="0070C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211"/>
          <a:stretch/>
        </p:blipFill>
        <p:spPr bwMode="auto">
          <a:xfrm>
            <a:off x="4590255" y="1772816"/>
            <a:ext cx="3942185" cy="247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テキスト ボックス 81"/>
          <p:cNvSpPr txBox="1"/>
          <p:nvPr/>
        </p:nvSpPr>
        <p:spPr>
          <a:xfrm>
            <a:off x="7416316" y="3670968"/>
            <a:ext cx="962123" cy="338554"/>
          </a:xfrm>
          <a:prstGeom prst="rect">
            <a:avLst/>
          </a:prstGeom>
          <a:noFill/>
        </p:spPr>
        <p:txBody>
          <a:bodyPr wrap="none" rtlCol="0">
            <a:spAutoFit/>
          </a:bodyPr>
          <a:lstStyle/>
          <a:p>
            <a:r>
              <a:rPr kumimoji="1" lang="en-US" altLang="ja-JP" sz="1600" dirty="0" err="1" smtClean="0"/>
              <a:t>dca</a:t>
            </a:r>
            <a:r>
              <a:rPr kumimoji="1" lang="en-US" altLang="ja-JP" sz="1600" dirty="0" smtClean="0"/>
              <a:t> [cm]</a:t>
            </a:r>
            <a:endParaRPr kumimoji="1" lang="ja-JP" altLang="en-US" sz="1600" dirty="0"/>
          </a:p>
        </p:txBody>
      </p:sp>
      <p:sp>
        <p:nvSpPr>
          <p:cNvPr id="90" name="正方形/長方形 89"/>
          <p:cNvSpPr/>
          <p:nvPr/>
        </p:nvSpPr>
        <p:spPr>
          <a:xfrm>
            <a:off x="5256647" y="1844823"/>
            <a:ext cx="950734" cy="2186643"/>
          </a:xfrm>
          <a:prstGeom prst="rect">
            <a:avLst/>
          </a:prstGeom>
          <a:solidFill>
            <a:srgbClr val="92D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876256" y="116632"/>
            <a:ext cx="2204450" cy="369332"/>
          </a:xfrm>
          <a:prstGeom prst="rect">
            <a:avLst/>
          </a:prstGeom>
          <a:noFill/>
        </p:spPr>
        <p:txBody>
          <a:bodyPr wrap="none" rtlCol="0">
            <a:spAutoFit/>
          </a:bodyPr>
          <a:lstStyle/>
          <a:p>
            <a:r>
              <a:rPr kumimoji="1" lang="en-US" altLang="ja-JP" dirty="0" smtClean="0">
                <a:solidFill>
                  <a:srgbClr val="0070C0"/>
                </a:solidFill>
              </a:rPr>
              <a:t>MK+, in preparation</a:t>
            </a:r>
            <a:endParaRPr kumimoji="1" lang="ja-JP" altLang="en-US" dirty="0">
              <a:solidFill>
                <a:srgbClr val="0070C0"/>
              </a:solidFill>
            </a:endParaRPr>
          </a:p>
        </p:txBody>
      </p:sp>
    </p:spTree>
    <p:extLst>
      <p:ext uri="{BB962C8B-B14F-4D97-AF65-F5344CB8AC3E}">
        <p14:creationId xmlns:p14="http://schemas.microsoft.com/office/powerpoint/2010/main" val="38234449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238080" y="947207"/>
            <a:ext cx="1474771" cy="106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円/楕円 8"/>
          <p:cNvSpPr/>
          <p:nvPr/>
        </p:nvSpPr>
        <p:spPr>
          <a:xfrm>
            <a:off x="664385" y="188640"/>
            <a:ext cx="2664296" cy="2592288"/>
          </a:xfrm>
          <a:prstGeom prst="ellipse">
            <a:avLst/>
          </a:prstGeom>
          <a:gradFill flip="none" rotWithShape="1">
            <a:gsLst>
              <a:gs pos="0">
                <a:srgbClr val="FFC000">
                  <a:alpha val="0"/>
                </a:srgbClr>
              </a:gs>
              <a:gs pos="50000">
                <a:srgbClr val="FFC000">
                  <a:alpha val="19000"/>
                </a:srgbClr>
              </a:gs>
              <a:gs pos="100000">
                <a:srgbClr val="FFC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67544" y="4097822"/>
            <a:ext cx="302433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400" dirty="0" smtClean="0"/>
              <a:t>Measurement</a:t>
            </a:r>
            <a:endParaRPr kumimoji="1" lang="ja-JP" altLang="en-US" sz="2400" dirty="0"/>
          </a:p>
        </p:txBody>
      </p:sp>
      <p:cxnSp>
        <p:nvCxnSpPr>
          <p:cNvPr id="5" name="直線コネクタ 4"/>
          <p:cNvCxnSpPr/>
          <p:nvPr/>
        </p:nvCxnSpPr>
        <p:spPr>
          <a:xfrm flipV="1">
            <a:off x="395536" y="1543406"/>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1979712" y="1543406"/>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827584" y="2225614"/>
            <a:ext cx="79208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724447" y="2225614"/>
            <a:ext cx="11024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996533" y="2225614"/>
            <a:ext cx="507425"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120490" y="2225614"/>
            <a:ext cx="766936"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1259632" y="2225614"/>
            <a:ext cx="464815" cy="1703965"/>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935093" y="2225614"/>
            <a:ext cx="185397"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250245" y="2225614"/>
            <a:ext cx="925213"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827584" y="1721558"/>
            <a:ext cx="913362" cy="105937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120490" y="1649550"/>
            <a:ext cx="1008159" cy="1240023"/>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935093" y="2297622"/>
            <a:ext cx="691690"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1357478" y="2153606"/>
            <a:ext cx="190186" cy="18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爆発 1 37"/>
          <p:cNvSpPr/>
          <p:nvPr/>
        </p:nvSpPr>
        <p:spPr>
          <a:xfrm>
            <a:off x="1256442" y="2045594"/>
            <a:ext cx="216024" cy="216024"/>
          </a:xfrm>
          <a:prstGeom prst="irregularSeal1">
            <a:avLst/>
          </a:prstGeom>
          <a:solidFill>
            <a:srgbClr val="FF0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爆発 2 43"/>
          <p:cNvSpPr/>
          <p:nvPr/>
        </p:nvSpPr>
        <p:spPr>
          <a:xfrm>
            <a:off x="2518771" y="2153606"/>
            <a:ext cx="216024" cy="216024"/>
          </a:xfrm>
          <a:prstGeom prst="irregularSeal2">
            <a:avLst/>
          </a:prstGeom>
          <a:solidFill>
            <a:srgbClr val="FF0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吹き出し 44"/>
          <p:cNvSpPr/>
          <p:nvPr/>
        </p:nvSpPr>
        <p:spPr>
          <a:xfrm>
            <a:off x="107504" y="1408694"/>
            <a:ext cx="1315718" cy="436130"/>
          </a:xfrm>
          <a:prstGeom prst="wedgeRectCallout">
            <a:avLst>
              <a:gd name="adj1" fmla="val 35898"/>
              <a:gd name="adj2" fmla="val 9848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FFC000"/>
                </a:solidFill>
              </a:rPr>
              <a:t>detector</a:t>
            </a:r>
            <a:endParaRPr kumimoji="1" lang="ja-JP" altLang="en-US" sz="2400" dirty="0">
              <a:solidFill>
                <a:srgbClr val="FFC000"/>
              </a:solidFill>
            </a:endParaRPr>
          </a:p>
        </p:txBody>
      </p:sp>
      <p:sp>
        <p:nvSpPr>
          <p:cNvPr id="60" name="正方形/長方形 59"/>
          <p:cNvSpPr/>
          <p:nvPr/>
        </p:nvSpPr>
        <p:spPr>
          <a:xfrm>
            <a:off x="664385" y="188640"/>
            <a:ext cx="2664296" cy="6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011034" cy="584775"/>
          </a:xfrm>
        </p:spPr>
        <p:txBody>
          <a:bodyPr/>
          <a:lstStyle/>
          <a:p>
            <a:r>
              <a:rPr kumimoji="1" lang="en-US" altLang="ja-JP" dirty="0" smtClean="0"/>
              <a:t> Secondary Protons  </a:t>
            </a:r>
            <a:endParaRPr kumimoji="1" lang="ja-JP" altLang="en-US" dirty="0"/>
          </a:p>
        </p:txBody>
      </p:sp>
      <p:sp>
        <p:nvSpPr>
          <p:cNvPr id="46" name="テキスト ボックス 45"/>
          <p:cNvSpPr txBox="1"/>
          <p:nvPr/>
        </p:nvSpPr>
        <p:spPr>
          <a:xfrm>
            <a:off x="4067944" y="1268760"/>
            <a:ext cx="4974054" cy="461665"/>
          </a:xfrm>
          <a:prstGeom prst="rect">
            <a:avLst/>
          </a:prstGeom>
          <a:noFill/>
        </p:spPr>
        <p:txBody>
          <a:bodyPr wrap="none" rtlCol="0">
            <a:spAutoFit/>
          </a:bodyPr>
          <a:lstStyle/>
          <a:p>
            <a:r>
              <a:rPr kumimoji="1" lang="en-US" altLang="ja-JP" sz="2400" dirty="0" smtClean="0"/>
              <a:t>20% of observed protons @ STAR </a:t>
            </a:r>
            <a:endParaRPr kumimoji="1" lang="ja-JP" altLang="en-US" sz="2400" dirty="0"/>
          </a:p>
        </p:txBody>
      </p:sp>
      <p:sp>
        <p:nvSpPr>
          <p:cNvPr id="47" name="テキスト ボックス 46"/>
          <p:cNvSpPr txBox="1"/>
          <p:nvPr/>
        </p:nvSpPr>
        <p:spPr>
          <a:xfrm>
            <a:off x="3714075" y="836712"/>
            <a:ext cx="4293163" cy="461665"/>
          </a:xfrm>
          <a:prstGeom prst="rect">
            <a:avLst/>
          </a:prstGeom>
          <a:noFill/>
          <a:ln w="28575">
            <a:solidFill>
              <a:srgbClr val="FF0000"/>
            </a:solidFill>
          </a:ln>
        </p:spPr>
        <p:txBody>
          <a:bodyPr wrap="none" rtlCol="0">
            <a:spAutoFit/>
          </a:bodyPr>
          <a:lstStyle/>
          <a:p>
            <a:r>
              <a:rPr kumimoji="1" lang="en-US" altLang="ja-JP" sz="2400" dirty="0" smtClean="0">
                <a:solidFill>
                  <a:srgbClr val="FF0000"/>
                </a:solidFill>
              </a:rPr>
              <a:t>Secondary (knockout) protons</a:t>
            </a:r>
            <a:endParaRPr kumimoji="1" lang="ja-JP" altLang="en-US" sz="2400" dirty="0">
              <a:solidFill>
                <a:srgbClr val="FF0000"/>
              </a:solidFill>
            </a:endParaRPr>
          </a:p>
        </p:txBody>
      </p:sp>
      <p:sp>
        <p:nvSpPr>
          <p:cNvPr id="61" name="テキスト ボックス 60"/>
          <p:cNvSpPr txBox="1"/>
          <p:nvPr/>
        </p:nvSpPr>
        <p:spPr>
          <a:xfrm>
            <a:off x="203037" y="5157192"/>
            <a:ext cx="5150769" cy="461665"/>
          </a:xfrm>
          <a:prstGeom prst="rect">
            <a:avLst/>
          </a:prstGeom>
          <a:noFill/>
        </p:spPr>
        <p:txBody>
          <a:bodyPr wrap="none" rtlCol="0">
            <a:spAutoFit/>
          </a:bodyPr>
          <a:lstStyle/>
          <a:p>
            <a:r>
              <a:rPr lang="en-US" altLang="ja-JP" sz="2400" dirty="0" smtClean="0"/>
              <a:t>Their contribution can be eliminated!</a:t>
            </a:r>
            <a:endParaRPr kumimoji="1" lang="ja-JP" altLang="en-US" sz="2400" dirty="0"/>
          </a:p>
        </p:txBody>
      </p:sp>
      <p:cxnSp>
        <p:nvCxnSpPr>
          <p:cNvPr id="66" name="曲線コネクタ 65"/>
          <p:cNvCxnSpPr>
            <a:stCxn id="47" idx="1"/>
            <a:endCxn id="44" idx="3"/>
          </p:cNvCxnSpPr>
          <p:nvPr/>
        </p:nvCxnSpPr>
        <p:spPr>
          <a:xfrm rot="10800000" flipV="1">
            <a:off x="2734795" y="1067545"/>
            <a:ext cx="979280" cy="1152518"/>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4816177" y="5733256"/>
            <a:ext cx="1195983" cy="432596"/>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107504" y="5157192"/>
            <a:ext cx="5976664" cy="122413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372200" y="5229200"/>
            <a:ext cx="1356705" cy="533673"/>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7080833" y="5229200"/>
            <a:ext cx="648072" cy="533673"/>
          </a:xfrm>
          <a:prstGeom prst="rect">
            <a:avLst/>
          </a:prstGeom>
          <a:solidFill>
            <a:srgbClr val="FF0000">
              <a:alpha val="2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7791214" y="5775647"/>
            <a:ext cx="669218" cy="533673"/>
          </a:xfrm>
          <a:prstGeom prst="rect">
            <a:avLst/>
          </a:prstGeom>
          <a:solidFill>
            <a:srgbClr val="FF0000">
              <a:alpha val="2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TexTeXPicture" descr="&lt;?xml version=&quot;1.0&quot; encoding=&quot;utf-16&quot;?&gt;&#10;&lt;TeXTeX&gt;&#10;  &lt;preamble&gt;\documentclass{jarticle}&#10;\usepackage{amsmath}&#10;\pagestyle{empty}&lt;/preamble&gt;&#10;  &lt;body&gt;\begin{align*} &#10;\langle (\delta N_p^{\rm (exp)})^2 \rangle&#10;\end{align*}&lt;/body&gt;&#10;  &lt;fcolor&gt;FF000000&lt;/fcolor&gt;&#10;  &lt;bcolor&gt;FFFFFFFF&lt;/bcolor&gt;&#10;  &lt;transparent&gt;True&lt;/transparent&gt;&#10;  &lt;resolution&gt;1800&lt;/resolution&gt;&#10;  &lt;imageh&gt;330&lt;/imageh&gt;&#10;  &lt;imagew&gt;1261&lt;/imagew&gt;&#10;  &lt;scale&gt;50&lt;/scale&gt;&#10;  &lt;cursor&gt;5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40" y="6381328"/>
            <a:ext cx="1334558" cy="349250"/>
          </a:xfrm>
          <a:prstGeom prst="rect">
            <a:avLst/>
          </a:prstGeom>
        </p:spPr>
      </p:pic>
      <p:pic>
        <p:nvPicPr>
          <p:cNvPr id="79" name="TexTeXPicture" descr="&lt;?xml version=&quot;1.0&quot; encoding=&quot;utf-16&quot;?&gt;&#10;&lt;TeXTeX&gt;&#10;  &lt;preamble&gt;\documentclass{jarticle}&#10;\usepackage{amsmath}&#10;\pagestyle{empty}&lt;/preamble&gt;&#10;  &lt;body&gt;\begin{align*} &#10;\langle (\delta N_p^{\rm (exp)})^3 \rangle&#10;\end{align*}&lt;/body&gt;&#10;  &lt;fcolor&gt;FF000000&lt;/fcolor&gt;&#10;  &lt;bcolor&gt;FFFFFFFF&lt;/bcolor&gt;&#10;  &lt;transparent&gt;True&lt;/transparent&gt;&#10;  &lt;resolution&gt;1800&lt;/resolution&gt;&#10;  &lt;imageh&gt;330&lt;/imageh&gt;&#10;  &lt;imagew&gt;1261&lt;/imagew&gt;&#10;  &lt;scale&gt;50&lt;/scale&gt;&#10;  &lt;cursor&gt;5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393" y="4869160"/>
            <a:ext cx="1334558" cy="349250"/>
          </a:xfrm>
          <a:prstGeom prst="rect">
            <a:avLst/>
          </a:prstGeom>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211"/>
          <a:stretch/>
        </p:blipFill>
        <p:spPr bwMode="auto">
          <a:xfrm>
            <a:off x="4590255" y="1772816"/>
            <a:ext cx="3942185" cy="247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テキスト ボックス 81"/>
          <p:cNvSpPr txBox="1"/>
          <p:nvPr/>
        </p:nvSpPr>
        <p:spPr>
          <a:xfrm>
            <a:off x="7416316" y="3670968"/>
            <a:ext cx="962123" cy="338554"/>
          </a:xfrm>
          <a:prstGeom prst="rect">
            <a:avLst/>
          </a:prstGeom>
          <a:noFill/>
        </p:spPr>
        <p:txBody>
          <a:bodyPr wrap="none" rtlCol="0">
            <a:spAutoFit/>
          </a:bodyPr>
          <a:lstStyle/>
          <a:p>
            <a:r>
              <a:rPr kumimoji="1" lang="en-US" altLang="ja-JP" sz="1600" dirty="0" err="1" smtClean="0"/>
              <a:t>dca</a:t>
            </a:r>
            <a:r>
              <a:rPr kumimoji="1" lang="en-US" altLang="ja-JP" sz="1600" dirty="0" smtClean="0"/>
              <a:t> [cm]</a:t>
            </a:r>
            <a:endParaRPr kumimoji="1" lang="ja-JP" altLang="en-US" sz="1600" dirty="0"/>
          </a:p>
        </p:txBody>
      </p:sp>
      <p:sp>
        <p:nvSpPr>
          <p:cNvPr id="83" name="右矢印 82"/>
          <p:cNvSpPr/>
          <p:nvPr/>
        </p:nvSpPr>
        <p:spPr>
          <a:xfrm flipH="1">
            <a:off x="7020272" y="5301208"/>
            <a:ext cx="352552"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右矢印 85"/>
          <p:cNvSpPr/>
          <p:nvPr/>
        </p:nvSpPr>
        <p:spPr>
          <a:xfrm flipH="1">
            <a:off x="7747840" y="5834881"/>
            <a:ext cx="352552" cy="40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372200" y="5775647"/>
            <a:ext cx="2088232" cy="533673"/>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6372200" y="4869160"/>
            <a:ext cx="0" cy="1728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4" name="TexTeXPicture" descr="&lt;?xml version=&quot;1.0&quot; encoding=&quot;utf-16&quot;?&gt;&#10;&lt;TeXTeX&gt;&#10;  &lt;preamble&gt;\documentclass{jarticle}&#10;\usepackage{amsmath}&#10;\pagestyle{empty}&lt;/preamble&gt;&#10;  &lt;body&gt;\begin{align*} &#10;\langle N_p^{\rm (2nd)} \rangle&#10;\end{align*}&lt;/body&gt;&#10;  &lt;fcolor&gt;FF000000&lt;/fcolor&gt;&#10;  &lt;bcolor&gt;FFFFFFFF&lt;/bcolor&gt;&#10;  &lt;transparent&gt;True&lt;/transparent&gt;&#10;  &lt;resolution&gt;1800&lt;/resolution&gt;&#10;  &lt;imageh&gt;330&lt;/imageh&gt;&#10;  &lt;imagew&gt;851&lt;/imagew&gt;&#10;  &lt;scale&gt;50&lt;/scale&gt;&#10;  &lt;cursor&gt;4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0111" y="5377780"/>
            <a:ext cx="900642" cy="349250"/>
          </a:xfrm>
          <a:prstGeom prst="rect">
            <a:avLst/>
          </a:prstGeom>
          <a:solidFill>
            <a:srgbClr val="FF0000">
              <a:alpha val="15000"/>
            </a:srgbClr>
          </a:solidFill>
        </p:spPr>
      </p:pic>
      <p:pic>
        <p:nvPicPr>
          <p:cNvPr id="88" name="TexTeXPicture" descr="&lt;?xml version=&quot;1.0&quot; encoding=&quot;utf-16&quot;?&gt;&#10;&lt;TeXTeX&gt;&#10;  &lt;preamble&gt;\documentclass{jarticle}&#10;\usepackage{amsmath}&#10;\pagestyle{empty}&lt;/preamble&gt;&#10;  &lt;body&gt;\begin{align*} &#10;\langle (\delta N_p^{\rm (QGP)})^n \rangle_c&#10;= \langle (\delta N_p^{\rm (exp)})^n \rangle_c&#10;- \langle N_p^{\rm (2nd)} \rangle&#10;\end{align*}&lt;/body&gt;&#10;  &lt;fcolor&gt;FF000000&lt;/fcolor&gt;&#10;  &lt;bcolor&gt;FFFFFFFF&lt;/bcolor&gt;&#10;  &lt;transparent&gt;True&lt;/transparent&gt;&#10;  &lt;resolution&gt;1800&lt;/resolution&gt;&#10;  &lt;imageh&gt;330&lt;/imageh&gt;&#10;  &lt;imagew&gt;4513&lt;/imagew&gt;&#10;  &lt;scale&gt;50&lt;/scale&gt;&#10;  &lt;cursor&gt;10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41" y="5733256"/>
            <a:ext cx="5699839" cy="416784"/>
          </a:xfrm>
          <a:prstGeom prst="rect">
            <a:avLst/>
          </a:prstGeom>
        </p:spPr>
      </p:pic>
      <p:sp>
        <p:nvSpPr>
          <p:cNvPr id="90" name="正方形/長方形 89"/>
          <p:cNvSpPr/>
          <p:nvPr/>
        </p:nvSpPr>
        <p:spPr>
          <a:xfrm>
            <a:off x="5256647" y="1844823"/>
            <a:ext cx="950734" cy="2186643"/>
          </a:xfrm>
          <a:prstGeom prst="rect">
            <a:avLst/>
          </a:prstGeom>
          <a:solidFill>
            <a:srgbClr val="92D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652120" y="4235741"/>
            <a:ext cx="3488647" cy="400110"/>
          </a:xfrm>
          <a:prstGeom prst="rect">
            <a:avLst/>
          </a:prstGeom>
          <a:noFill/>
        </p:spPr>
        <p:txBody>
          <a:bodyPr wrap="none" rtlCol="0">
            <a:spAutoFit/>
          </a:bodyPr>
          <a:lstStyle/>
          <a:p>
            <a:r>
              <a:rPr kumimoji="1" lang="en-US" altLang="ja-JP" sz="2000" dirty="0" smtClean="0">
                <a:solidFill>
                  <a:srgbClr val="0070C0"/>
                </a:solidFill>
              </a:rPr>
              <a:t>STAR, PRC79,034909(2009)</a:t>
            </a:r>
            <a:endParaRPr kumimoji="1" lang="ja-JP" altLang="en-US" sz="2000" dirty="0">
              <a:solidFill>
                <a:srgbClr val="0070C0"/>
              </a:solidFill>
            </a:endParaRPr>
          </a:p>
        </p:txBody>
      </p:sp>
      <p:sp>
        <p:nvSpPr>
          <p:cNvPr id="49" name="テキスト ボックス 48"/>
          <p:cNvSpPr txBox="1"/>
          <p:nvPr/>
        </p:nvSpPr>
        <p:spPr>
          <a:xfrm>
            <a:off x="6876256" y="116632"/>
            <a:ext cx="2204450" cy="369332"/>
          </a:xfrm>
          <a:prstGeom prst="rect">
            <a:avLst/>
          </a:prstGeom>
          <a:noFill/>
        </p:spPr>
        <p:txBody>
          <a:bodyPr wrap="none" rtlCol="0">
            <a:spAutoFit/>
          </a:bodyPr>
          <a:lstStyle/>
          <a:p>
            <a:r>
              <a:rPr kumimoji="1" lang="en-US" altLang="ja-JP" dirty="0" smtClean="0">
                <a:solidFill>
                  <a:srgbClr val="0070C0"/>
                </a:solidFill>
              </a:rPr>
              <a:t>MK+, in preparation</a:t>
            </a:r>
            <a:endParaRPr kumimoji="1" lang="ja-JP" altLang="en-US" dirty="0">
              <a:solidFill>
                <a:srgbClr val="0070C0"/>
              </a:solidFill>
            </a:endParaRPr>
          </a:p>
        </p:txBody>
      </p:sp>
    </p:spTree>
    <p:extLst>
      <p:ext uri="{BB962C8B-B14F-4D97-AF65-F5344CB8AC3E}">
        <p14:creationId xmlns:p14="http://schemas.microsoft.com/office/powerpoint/2010/main" val="349364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center.lbl.gov/wp-content/uploads/Planck-and-CMB-sim-revi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3583"/>
            <a:ext cx="9143999" cy="448573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971600" y="995536"/>
            <a:ext cx="7416824" cy="1382961"/>
          </a:xfrm>
          <a:prstGeom prst="roundRect">
            <a:avLst/>
          </a:prstGeom>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014514" cy="584775"/>
          </a:xfrm>
        </p:spPr>
        <p:txBody>
          <a:bodyPr/>
          <a:lstStyle/>
          <a:p>
            <a:r>
              <a:rPr kumimoji="1" lang="en-US" altLang="ja-JP" dirty="0" smtClean="0"/>
              <a:t> Non-</a:t>
            </a:r>
            <a:r>
              <a:rPr kumimoji="1" lang="en-US" altLang="ja-JP" dirty="0" err="1" smtClean="0"/>
              <a:t>Gaussianity</a:t>
            </a:r>
            <a:r>
              <a:rPr kumimoji="1" lang="en-US" altLang="ja-JP" dirty="0" smtClean="0"/>
              <a:t> in CMB  </a:t>
            </a:r>
            <a:endParaRPr kumimoji="1" lang="ja-JP" altLang="en-US" dirty="0"/>
          </a:p>
        </p:txBody>
      </p:sp>
      <p:sp>
        <p:nvSpPr>
          <p:cNvPr id="4" name="テキスト ボックス 3"/>
          <p:cNvSpPr txBox="1"/>
          <p:nvPr/>
        </p:nvSpPr>
        <p:spPr>
          <a:xfrm>
            <a:off x="2817894" y="764704"/>
            <a:ext cx="3626314" cy="461665"/>
          </a:xfrm>
          <a:prstGeom prst="rect">
            <a:avLst/>
          </a:prstGeom>
          <a:solidFill>
            <a:schemeClr val="bg1"/>
          </a:solidFill>
        </p:spPr>
        <p:txBody>
          <a:bodyPr wrap="none" rtlCol="0">
            <a:spAutoFit/>
          </a:bodyPr>
          <a:lstStyle/>
          <a:p>
            <a:r>
              <a:rPr kumimoji="1" lang="en-US" altLang="ja-JP" sz="2400" dirty="0" smtClean="0"/>
              <a:t>fluctuations (correlations)</a:t>
            </a:r>
            <a:endParaRPr kumimoji="1" lang="ja-JP" altLang="en-US" sz="2400" dirty="0"/>
          </a:p>
        </p:txBody>
      </p:sp>
      <p:sp>
        <p:nvSpPr>
          <p:cNvPr id="9" name="テキスト ボックス 8"/>
          <p:cNvSpPr txBox="1"/>
          <p:nvPr/>
        </p:nvSpPr>
        <p:spPr>
          <a:xfrm>
            <a:off x="3189586" y="1815207"/>
            <a:ext cx="2462534" cy="461665"/>
          </a:xfrm>
          <a:prstGeom prst="rect">
            <a:avLst/>
          </a:prstGeom>
          <a:noFill/>
        </p:spPr>
        <p:txBody>
          <a:bodyPr wrap="none" rtlCol="0">
            <a:spAutoFit/>
          </a:bodyPr>
          <a:lstStyle/>
          <a:p>
            <a:r>
              <a:rPr kumimoji="1" lang="en-US" altLang="ja-JP" sz="2400" dirty="0" smtClean="0">
                <a:solidFill>
                  <a:schemeClr val="tx2">
                    <a:lumMod val="50000"/>
                  </a:schemeClr>
                </a:solidFill>
              </a:rPr>
              <a:t>Non-</a:t>
            </a:r>
            <a:r>
              <a:rPr kumimoji="1" lang="en-US" altLang="ja-JP" sz="2400" dirty="0" err="1" smtClean="0">
                <a:solidFill>
                  <a:schemeClr val="tx2">
                    <a:lumMod val="50000"/>
                  </a:schemeClr>
                </a:solidFill>
              </a:rPr>
              <a:t>Gaussianity</a:t>
            </a:r>
            <a:endParaRPr kumimoji="1" lang="ja-JP" altLang="en-US" sz="2400" dirty="0">
              <a:solidFill>
                <a:schemeClr val="tx2">
                  <a:lumMod val="50000"/>
                </a:schemeClr>
              </a:solidFill>
            </a:endParaRPr>
          </a:p>
        </p:txBody>
      </p:sp>
      <p:pic>
        <p:nvPicPr>
          <p:cNvPr id="11" name="TexTeXPicture" descr="&lt;?xml version=&quot;1.0&quot; encoding=&quot;utf-16&quot;?&gt;&#10;&lt;TeXTeX&gt;&#10;  &lt;preamble&gt;\documentclass{jarticle}&#10;\usepackage{amsmath}&#10;\pagestyle{empty}&lt;/preamble&gt;&#10;  &lt;body&gt;\begin{align*} &#10;\langle \delta n_1 \delta n_2  \delta n_3 \rangle, &#10;\langle \delta n_1 \delta n_2  \delta n_3 \delta n_4\rangle_c, \cdots&#10;\end{align*}&lt;/body&gt;&#10;  &lt;fcolor&gt;FF000000&lt;/fcolor&gt;&#10;  &lt;bcolor&gt;FFFFFFFF&lt;/bcolor&gt;&#10;  &lt;transparent&gt;True&lt;/transparent&gt;&#10;  &lt;resolution&gt;1800&lt;/resolution&gt;&#10;  &lt;imageh&gt;249&lt;/imageh&gt;&#10;  &lt;imagew&gt;3620&lt;/imagew&gt;&#10;  &lt;scale&gt;50&lt;/scale&gt;&#10;  &lt;cursor&gt;13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081" y="1442393"/>
            <a:ext cx="5234319" cy="360040"/>
          </a:xfrm>
          <a:prstGeom prst="rect">
            <a:avLst/>
          </a:prstGeom>
        </p:spPr>
      </p:pic>
      <p:pic>
        <p:nvPicPr>
          <p:cNvPr id="12" name="TexTeXPicture" descr="&lt;?xml version=&quot;1.0&quot; encoding=&quot;utf-16&quot;?&gt;&#10;&lt;TeXTeX&gt;&#10;  &lt;preamble&gt;\documentclass{jarticle}&#10;\usepackage{amsmath}&#10;\pagestyle{empty}&lt;/preamble&gt;&#10;  &lt;body&gt;\begin{align*} &#10;\langle \delta n_1 \delta n_2 \rangle,&#10;\end{align*}&lt;/body&gt;&#10;  &lt;fcolor&gt;FF000000&lt;/fcolor&gt;&#10;  &lt;bcolor&gt;FFFFFFFF&lt;/bcolor&gt;&#10;  &lt;transparent&gt;True&lt;/transparent&gt;&#10;  &lt;resolution&gt;1800&lt;/resolution&gt;&#10;  &lt;imageh&gt;249&lt;/imageh&gt;&#10;  &lt;imagew&gt;978&lt;/imagew&gt;&#10;  &lt;scale&gt;50&lt;/scale&gt;&#10;  &lt;cursor&gt;5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442393"/>
            <a:ext cx="1414134" cy="360040"/>
          </a:xfrm>
          <a:prstGeom prst="rect">
            <a:avLst/>
          </a:prstGeom>
        </p:spPr>
      </p:pic>
      <p:cxnSp>
        <p:nvCxnSpPr>
          <p:cNvPr id="14" name="直線コネクタ 13"/>
          <p:cNvCxnSpPr/>
          <p:nvPr/>
        </p:nvCxnSpPr>
        <p:spPr>
          <a:xfrm>
            <a:off x="2843808" y="1658417"/>
            <a:ext cx="0" cy="474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2843808" y="2060848"/>
            <a:ext cx="36004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1677304" y="6381328"/>
            <a:ext cx="7503208" cy="461665"/>
          </a:xfrm>
          <a:prstGeom prst="rect">
            <a:avLst/>
          </a:prstGeom>
          <a:noFill/>
        </p:spPr>
        <p:txBody>
          <a:bodyPr wrap="none" rtlCol="0">
            <a:spAutoFit/>
          </a:bodyPr>
          <a:lstStyle/>
          <a:p>
            <a:r>
              <a:rPr kumimoji="1" lang="en-US" altLang="ja-JP" sz="2400" dirty="0" smtClean="0"/>
              <a:t>: statistics </a:t>
            </a:r>
            <a:r>
              <a:rPr lang="en-US" altLang="ja-JP" sz="2400" dirty="0" smtClean="0"/>
              <a:t>in</a:t>
            </a:r>
            <a:r>
              <a:rPr kumimoji="1" lang="en-US" altLang="ja-JP" sz="2400" dirty="0" smtClean="0"/>
              <a:t>sufficient to see non-</a:t>
            </a:r>
            <a:r>
              <a:rPr kumimoji="1" lang="en-US" altLang="ja-JP" sz="2400" dirty="0" err="1" smtClean="0"/>
              <a:t>Gaussianity</a:t>
            </a:r>
            <a:r>
              <a:rPr kumimoji="1" lang="en-US" altLang="ja-JP" sz="2400" dirty="0" smtClean="0"/>
              <a:t>…(2013)</a:t>
            </a:r>
            <a:endParaRPr kumimoji="1" lang="ja-JP" altLang="en-US" sz="2400" dirty="0"/>
          </a:p>
        </p:txBody>
      </p:sp>
      <p:sp>
        <p:nvSpPr>
          <p:cNvPr id="15" name="テキスト ボックス 14"/>
          <p:cNvSpPr txBox="1"/>
          <p:nvPr/>
        </p:nvSpPr>
        <p:spPr>
          <a:xfrm>
            <a:off x="274304" y="6381328"/>
            <a:ext cx="1417376" cy="461665"/>
          </a:xfrm>
          <a:prstGeom prst="rect">
            <a:avLst/>
          </a:prstGeom>
          <a:noFill/>
        </p:spPr>
        <p:txBody>
          <a:bodyPr wrap="none" rtlCol="0">
            <a:spAutoFit/>
          </a:bodyPr>
          <a:lstStyle/>
          <a:p>
            <a:r>
              <a:rPr kumimoji="1" lang="en-US" altLang="ja-JP" sz="2400" dirty="0" smtClean="0"/>
              <a:t>PLANCK</a:t>
            </a:r>
            <a:endParaRPr kumimoji="1" lang="ja-JP" altLang="en-US" sz="2400" dirty="0"/>
          </a:p>
        </p:txBody>
      </p:sp>
    </p:spTree>
    <p:extLst>
      <p:ext uri="{BB962C8B-B14F-4D97-AF65-F5344CB8AC3E}">
        <p14:creationId xmlns:p14="http://schemas.microsoft.com/office/powerpoint/2010/main" val="3423839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9" name="テキスト ボックス 18"/>
          <p:cNvSpPr txBox="1"/>
          <p:nvPr/>
        </p:nvSpPr>
        <p:spPr>
          <a:xfrm>
            <a:off x="107504" y="836712"/>
            <a:ext cx="8856984" cy="2308324"/>
          </a:xfrm>
          <a:prstGeom prst="rect">
            <a:avLst/>
          </a:prstGeom>
          <a:noFill/>
        </p:spPr>
        <p:txBody>
          <a:bodyPr wrap="square" rtlCol="0">
            <a:spAutoFit/>
          </a:bodyPr>
          <a:lstStyle/>
          <a:p>
            <a:pPr marL="342900" indent="-342900">
              <a:buClr>
                <a:srgbClr val="002060"/>
              </a:buClr>
              <a:buFont typeface="Wingdings" pitchFamily="2" charset="2"/>
              <a:buChar char="p"/>
            </a:pPr>
            <a:r>
              <a:rPr lang="en-US" altLang="ja-JP" sz="2400" dirty="0" smtClean="0"/>
              <a:t>Fluctuations reflect properties of matter.</a:t>
            </a:r>
          </a:p>
          <a:p>
            <a:pPr marL="800100" lvl="1" indent="-342900">
              <a:buClr>
                <a:srgbClr val="002060"/>
              </a:buClr>
              <a:buFont typeface="Wingdings" pitchFamily="2" charset="2"/>
              <a:buChar char="p"/>
            </a:pPr>
            <a:r>
              <a:rPr kumimoji="1" lang="en-US" altLang="ja-JP" sz="2400" dirty="0" smtClean="0"/>
              <a:t>Enhancement near the critical point</a:t>
            </a:r>
          </a:p>
          <a:p>
            <a:pPr lvl="1" algn="r">
              <a:buClr>
                <a:srgbClr val="002060"/>
              </a:buClr>
            </a:pPr>
            <a:r>
              <a:rPr lang="en-US" altLang="ja-JP" sz="1600" dirty="0" err="1" smtClean="0">
                <a:solidFill>
                  <a:srgbClr val="0070C0"/>
                </a:solidFill>
              </a:rPr>
              <a:t>Stephanov,Rajagopal,Shuryak</a:t>
            </a:r>
            <a:r>
              <a:rPr lang="en-US" altLang="ja-JP" sz="1600" dirty="0" smtClean="0">
                <a:solidFill>
                  <a:srgbClr val="0070C0"/>
                </a:solidFill>
              </a:rPr>
              <a:t>(’98); </a:t>
            </a:r>
            <a:r>
              <a:rPr lang="en-US" altLang="ja-JP" sz="1600" dirty="0" err="1" smtClean="0">
                <a:solidFill>
                  <a:srgbClr val="0070C0"/>
                </a:solidFill>
              </a:rPr>
              <a:t>Hatta,Stephanov</a:t>
            </a:r>
            <a:r>
              <a:rPr lang="en-US" altLang="ja-JP" sz="1600" dirty="0" smtClean="0">
                <a:solidFill>
                  <a:srgbClr val="0070C0"/>
                </a:solidFill>
              </a:rPr>
              <a:t>(’02); </a:t>
            </a:r>
            <a:r>
              <a:rPr lang="en-US" altLang="ja-JP" sz="1600" dirty="0" err="1" smtClean="0">
                <a:solidFill>
                  <a:srgbClr val="0070C0"/>
                </a:solidFill>
              </a:rPr>
              <a:t>Stephanov</a:t>
            </a:r>
            <a:r>
              <a:rPr lang="en-US" altLang="ja-JP" sz="1600" dirty="0" smtClean="0">
                <a:solidFill>
                  <a:srgbClr val="0070C0"/>
                </a:solidFill>
              </a:rPr>
              <a:t>(’09);…</a:t>
            </a:r>
            <a:endParaRPr kumimoji="1" lang="en-US" altLang="ja-JP" sz="2000" dirty="0" smtClean="0">
              <a:solidFill>
                <a:srgbClr val="0070C0"/>
              </a:solidFill>
            </a:endParaRPr>
          </a:p>
          <a:p>
            <a:pPr marL="800100" lvl="1" indent="-342900">
              <a:buClr>
                <a:srgbClr val="002060"/>
              </a:buClr>
              <a:buFont typeface="Wingdings" pitchFamily="2" charset="2"/>
              <a:buChar char="p"/>
            </a:pPr>
            <a:r>
              <a:rPr lang="en-US" altLang="ja-JP" sz="2400" dirty="0" smtClean="0"/>
              <a:t>Ratios between </a:t>
            </a:r>
            <a:r>
              <a:rPr lang="en-US" altLang="ja-JP" sz="2400" dirty="0" err="1" smtClean="0"/>
              <a:t>cumulants</a:t>
            </a:r>
            <a:r>
              <a:rPr lang="en-US" altLang="ja-JP" sz="2400" dirty="0" smtClean="0"/>
              <a:t> of conserved charges</a:t>
            </a:r>
          </a:p>
          <a:p>
            <a:pPr lvl="1" algn="r">
              <a:buClr>
                <a:srgbClr val="002060"/>
              </a:buClr>
            </a:pPr>
            <a:r>
              <a:rPr lang="en-US" altLang="ja-JP" sz="1600" dirty="0" smtClean="0">
                <a:solidFill>
                  <a:srgbClr val="0070C0"/>
                </a:solidFill>
              </a:rPr>
              <a:t>        </a:t>
            </a:r>
            <a:r>
              <a:rPr lang="en-US" altLang="ja-JP" sz="1600" dirty="0" err="1" smtClean="0">
                <a:solidFill>
                  <a:srgbClr val="0070C0"/>
                </a:solidFill>
              </a:rPr>
              <a:t>Asakawa,Heintz,Muller</a:t>
            </a:r>
            <a:r>
              <a:rPr lang="en-US" altLang="ja-JP" sz="1600" dirty="0" smtClean="0">
                <a:solidFill>
                  <a:srgbClr val="0070C0"/>
                </a:solidFill>
              </a:rPr>
              <a:t>(’00); </a:t>
            </a:r>
            <a:r>
              <a:rPr lang="en-US" altLang="ja-JP" sz="1600" dirty="0" err="1" smtClean="0">
                <a:solidFill>
                  <a:srgbClr val="0070C0"/>
                </a:solidFill>
              </a:rPr>
              <a:t>Jeon</a:t>
            </a:r>
            <a:r>
              <a:rPr lang="en-US" altLang="ja-JP" sz="1600" dirty="0" smtClean="0">
                <a:solidFill>
                  <a:srgbClr val="0070C0"/>
                </a:solidFill>
              </a:rPr>
              <a:t>, Koch(’00); </a:t>
            </a:r>
            <a:r>
              <a:rPr lang="en-US" altLang="ja-JP" sz="1600" dirty="0" err="1" smtClean="0">
                <a:solidFill>
                  <a:srgbClr val="0070C0"/>
                </a:solidFill>
              </a:rPr>
              <a:t>Ejiri,Karsch,Redlich</a:t>
            </a:r>
            <a:r>
              <a:rPr lang="en-US" altLang="ja-JP" sz="1600" dirty="0" smtClean="0">
                <a:solidFill>
                  <a:srgbClr val="0070C0"/>
                </a:solidFill>
              </a:rPr>
              <a:t>(’06)</a:t>
            </a:r>
          </a:p>
          <a:p>
            <a:pPr marL="800100" lvl="1" indent="-342900">
              <a:buClr>
                <a:srgbClr val="002060"/>
              </a:buClr>
              <a:buFont typeface="Wingdings" pitchFamily="2" charset="2"/>
              <a:buChar char="p"/>
            </a:pPr>
            <a:r>
              <a:rPr kumimoji="1" lang="en-US" altLang="ja-JP" sz="2400" dirty="0" smtClean="0"/>
              <a:t>Signs of higher order </a:t>
            </a:r>
            <a:r>
              <a:rPr kumimoji="1" lang="en-US" altLang="ja-JP" sz="2400" dirty="0" err="1" smtClean="0"/>
              <a:t>cumulants</a:t>
            </a:r>
            <a:endParaRPr kumimoji="1" lang="en-US" altLang="ja-JP" sz="2400" dirty="0" smtClean="0"/>
          </a:p>
          <a:p>
            <a:pPr lvl="1" algn="r">
              <a:buClr>
                <a:srgbClr val="002060"/>
              </a:buClr>
            </a:pPr>
            <a:r>
              <a:rPr lang="en-US" altLang="ja-JP" sz="1600" dirty="0" err="1" smtClean="0">
                <a:solidFill>
                  <a:srgbClr val="0070C0"/>
                </a:solidFill>
              </a:rPr>
              <a:t>Asakawa,Ejiri,MK</a:t>
            </a:r>
            <a:r>
              <a:rPr lang="en-US" altLang="ja-JP" sz="1600" dirty="0" smtClean="0">
                <a:solidFill>
                  <a:srgbClr val="0070C0"/>
                </a:solidFill>
              </a:rPr>
              <a:t>(’09); </a:t>
            </a:r>
            <a:r>
              <a:rPr lang="en-US" altLang="ja-JP" sz="1600" dirty="0" err="1" smtClean="0">
                <a:solidFill>
                  <a:srgbClr val="0070C0"/>
                </a:solidFill>
              </a:rPr>
              <a:t>Friman,et</a:t>
            </a:r>
            <a:r>
              <a:rPr lang="en-US" altLang="ja-JP" sz="1600" dirty="0" smtClean="0">
                <a:solidFill>
                  <a:srgbClr val="0070C0"/>
                </a:solidFill>
              </a:rPr>
              <a:t> al.(’11); </a:t>
            </a:r>
            <a:r>
              <a:rPr lang="en-US" altLang="ja-JP" sz="1600" dirty="0" err="1" smtClean="0">
                <a:solidFill>
                  <a:srgbClr val="0070C0"/>
                </a:solidFill>
              </a:rPr>
              <a:t>Stephanov</a:t>
            </a:r>
            <a:r>
              <a:rPr lang="en-US" altLang="ja-JP" sz="1600" dirty="0" smtClean="0">
                <a:solidFill>
                  <a:srgbClr val="0070C0"/>
                </a:solidFill>
              </a:rPr>
              <a:t>(’11)</a:t>
            </a:r>
            <a:endParaRPr kumimoji="1" lang="ja-JP" altLang="en-US" sz="1600" dirty="0">
              <a:solidFill>
                <a:srgbClr val="0070C0"/>
              </a:solidFill>
            </a:endParaRPr>
          </a:p>
        </p:txBody>
      </p:sp>
      <p:pic>
        <p:nvPicPr>
          <p:cNvPr id="1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t="9557"/>
          <a:stretch>
            <a:fillRect/>
          </a:stretch>
        </p:blipFill>
        <p:spPr bwMode="auto">
          <a:xfrm>
            <a:off x="35496" y="3601518"/>
            <a:ext cx="3206360" cy="227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41"/>
          <p:cNvGrpSpPr>
            <a:grpSpLocks/>
          </p:cNvGrpSpPr>
          <p:nvPr/>
        </p:nvGrpSpPr>
        <p:grpSpPr bwMode="auto">
          <a:xfrm>
            <a:off x="5906152" y="3645024"/>
            <a:ext cx="3130344" cy="2520280"/>
            <a:chOff x="2894" y="1979"/>
            <a:chExt cx="2925" cy="2295"/>
          </a:xfrm>
        </p:grpSpPr>
        <p:sp>
          <p:nvSpPr>
            <p:cNvPr id="17" name="Rectangle 42"/>
            <p:cNvSpPr>
              <a:spLocks noChangeArrowheads="1"/>
            </p:cNvSpPr>
            <p:nvPr/>
          </p:nvSpPr>
          <p:spPr bwMode="auto">
            <a:xfrm>
              <a:off x="4921" y="2229"/>
              <a:ext cx="590" cy="4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8"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 y="1979"/>
              <a:ext cx="2925" cy="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4"/>
            <p:cNvPicPr>
              <a:picLocks noChangeAspect="1" noChangeArrowheads="1"/>
            </p:cNvPicPr>
            <p:nvPr/>
          </p:nvPicPr>
          <p:blipFill>
            <a:blip r:embed="rId3">
              <a:extLst>
                <a:ext uri="{28A0092B-C50C-407E-A947-70E740481C1C}">
                  <a14:useLocalDpi xmlns:a14="http://schemas.microsoft.com/office/drawing/2010/main" val="0"/>
                </a:ext>
              </a:extLst>
            </a:blip>
            <a:srcRect l="69756" t="6644" r="8319" b="74336"/>
            <a:stretch>
              <a:fillRect/>
            </a:stretch>
          </p:blipFill>
          <p:spPr bwMode="auto">
            <a:xfrm>
              <a:off x="3380" y="3113"/>
              <a:ext cx="1088"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45"/>
            <p:cNvSpPr>
              <a:spLocks noChangeArrowheads="1"/>
            </p:cNvSpPr>
            <p:nvPr/>
          </p:nvSpPr>
          <p:spPr bwMode="auto">
            <a:xfrm>
              <a:off x="4876" y="2123"/>
              <a:ext cx="635"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5" name="グループ化 94"/>
          <p:cNvGrpSpPr/>
          <p:nvPr/>
        </p:nvGrpSpPr>
        <p:grpSpPr>
          <a:xfrm>
            <a:off x="3429175" y="3796677"/>
            <a:ext cx="2222945" cy="2296619"/>
            <a:chOff x="755576" y="1714241"/>
            <a:chExt cx="3483121" cy="4073015"/>
          </a:xfrm>
        </p:grpSpPr>
        <p:sp>
          <p:nvSpPr>
            <p:cNvPr id="96" name="正方形/長方形 95"/>
            <p:cNvSpPr/>
            <p:nvPr/>
          </p:nvSpPr>
          <p:spPr>
            <a:xfrm>
              <a:off x="755576" y="3933056"/>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2048403" y="548121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3810575" y="54115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3217605" y="470935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563801" y="512029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3271605" y="481127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498657" y="50184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2663398" y="408498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1221599" y="42264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3691743" y="535759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982958" y="533054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3845277" y="4165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935584" y="522254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3325605" y="468513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2159693" y="55418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2526624" y="4075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223217" y="43661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597594" y="41401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2172025" y="47007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2691580" y="488515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2616354" y="49931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3899277" y="4299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798327" y="530359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1455801" y="51126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583725" y="487424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3395" y="53265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155552" y="542721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1154" y="46467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114880" y="477752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1331217" y="431674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74583" y="4273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3743944" y="4131072"/>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2015752" y="4599160"/>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483768" y="3987056"/>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2015752" y="5373216"/>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2519808" y="4802407"/>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3648575" y="5231225"/>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827584" y="5175224"/>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3156693" y="4621057"/>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1403648" y="4959200"/>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1151656" y="4184497"/>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1907704" y="4419104"/>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下矢印 169"/>
            <p:cNvSpPr/>
            <p:nvPr/>
          </p:nvSpPr>
          <p:spPr>
            <a:xfrm>
              <a:off x="1809045" y="3490637"/>
              <a:ext cx="1347648" cy="514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7083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75D22EA2-34B8-49A9-B8E1-BD2F8736ABC4}">
  <ds:schemaRefs/>
</ds:datastoreItem>
</file>

<file path=docProps/app.xml><?xml version="1.0" encoding="utf-8"?>
<Properties xmlns="http://schemas.openxmlformats.org/officeDocument/2006/extended-properties" xmlns:vt="http://schemas.openxmlformats.org/officeDocument/2006/docPropsVTypes">
  <TotalTime>10038</TotalTime>
  <Words>1977</Words>
  <Application>Microsoft Office PowerPoint</Application>
  <PresentationFormat>画面に合わせる (4:3)</PresentationFormat>
  <Paragraphs>493</Paragraphs>
  <Slides>74</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10</vt:i4>
      </vt:variant>
      <vt:variant>
        <vt:lpstr>スライド タイトル</vt:lpstr>
      </vt:variant>
      <vt:variant>
        <vt:i4>74</vt:i4>
      </vt:variant>
    </vt:vector>
  </HeadingPairs>
  <TitlesOfParts>
    <vt:vector size="90" baseType="lpstr">
      <vt:lpstr>ＭＳ Ｐゴシック</vt:lpstr>
      <vt:lpstr>Arial</vt:lpstr>
      <vt:lpstr>Calibri</vt:lpstr>
      <vt:lpstr>Symbol</vt:lpstr>
      <vt:lpstr>Times New Roman</vt:lpstr>
      <vt:lpstr>Wingdings</vt:lpstr>
      <vt:lpstr>Office テーマ</vt:lpstr>
      <vt:lpstr>1_標準デザイン</vt:lpstr>
      <vt:lpstr>2_標準デザイン</vt:lpstr>
      <vt:lpstr>3_標準デザイン</vt:lpstr>
      <vt:lpstr>4_標準デザイン</vt:lpstr>
      <vt:lpstr>5_標準デザイン</vt:lpstr>
      <vt:lpstr>6_標準デザイン</vt:lpstr>
      <vt:lpstr>7_標準デザイン</vt:lpstr>
      <vt:lpstr>8_標準デザイン</vt:lpstr>
      <vt:lpstr>9_標準デザイン</vt:lpstr>
      <vt:lpstr>重イオン衝突における 保存電荷ゆらぎの ダイナミクス</vt:lpstr>
      <vt:lpstr> Beam-Energy Scan  </vt:lpstr>
      <vt:lpstr> Beam-Energy Scan  </vt:lpstr>
      <vt:lpstr> Fluctuations  </vt:lpstr>
      <vt:lpstr> Fluctuations  </vt:lpstr>
      <vt:lpstr> Event-by-Event Analysis @ HIC  </vt:lpstr>
      <vt:lpstr> Event-by-Event Analysis @ HIC  </vt:lpstr>
      <vt:lpstr> Non-Gaussianity in CMB  </vt:lpstr>
      <vt:lpstr> Fluctuations  </vt:lpstr>
      <vt:lpstr> Conserved Charges : Theoretical Advantage  </vt:lpstr>
      <vt:lpstr> Conserved Charges : Theoretical Advantage  </vt:lpstr>
      <vt:lpstr> 観測にかかるゆらぎは、いつ形成されたのか？ </vt:lpstr>
      <vt:lpstr> 観測にかかるゆらぎは、いつ形成されたのか？  </vt:lpstr>
      <vt:lpstr> Fluctuations  </vt:lpstr>
      <vt:lpstr> Fluctuations  </vt:lpstr>
      <vt:lpstr> Fluctuations  </vt:lpstr>
      <vt:lpstr> Proton # Fluctuations @ STAR-BES  </vt:lpstr>
      <vt:lpstr> Proton # Fluctuations @ STAR-BES  </vt:lpstr>
      <vt:lpstr> Proton # Fluctuations @ STAR-BES  </vt:lpstr>
      <vt:lpstr> Proton # Cumulants @ STAR-BES  </vt:lpstr>
      <vt:lpstr> Proton # Cumulants @ STAR-BES  </vt:lpstr>
      <vt:lpstr> Charge Fluctuations @ STAR-BES  </vt:lpstr>
      <vt:lpstr> Charge Fluctuation @ LHC  </vt:lpstr>
      <vt:lpstr> Dh Dependence @ ALICE  </vt:lpstr>
      <vt:lpstr> Time Evolution of CC  </vt:lpstr>
      <vt:lpstr> Dissipation of a Conserved Charge  </vt:lpstr>
      <vt:lpstr> Dissipation of a Conserved Charge  </vt:lpstr>
      <vt:lpstr> Time Evolution in HIC  </vt:lpstr>
      <vt:lpstr> Time Evolution in HIC  </vt:lpstr>
      <vt:lpstr> Time Evolution in HIC  </vt:lpstr>
      <vt:lpstr> Time Evolution in HIC  </vt:lpstr>
      <vt:lpstr> Dh Dependence @ ALICE  </vt:lpstr>
      <vt:lpstr> Cumulants : HIC vs Lattice  </vt:lpstr>
      <vt:lpstr> Cumulants as Probes of the Medium  </vt:lpstr>
      <vt:lpstr>PowerPoint プレゼンテーション</vt:lpstr>
      <vt:lpstr> Dh Dependence @ ALICE  </vt:lpstr>
      <vt:lpstr> &lt;dNB2&gt; and &lt; dNp2 &gt; @ LHC ?  </vt:lpstr>
      <vt:lpstr> &lt;dNQ4&gt; @ LHC ?  </vt:lpstr>
      <vt:lpstr> Hydrodynamic Fluctuations  </vt:lpstr>
      <vt:lpstr> Hydrodynamic Fluctuations  </vt:lpstr>
      <vt:lpstr> Fluctuation-Dissipation Relation  </vt:lpstr>
      <vt:lpstr> Dh Dependence  </vt:lpstr>
      <vt:lpstr> Dh Dependence  </vt:lpstr>
      <vt:lpstr> Non-Gaussian Stochastic Force ??  </vt:lpstr>
      <vt:lpstr> Caution!  </vt:lpstr>
      <vt:lpstr> Caution!  </vt:lpstr>
      <vt:lpstr> Thee “NON”s  </vt:lpstr>
      <vt:lpstr> Thee “NON”s  </vt:lpstr>
      <vt:lpstr> Thee “NON”s  </vt:lpstr>
      <vt:lpstr> Diffusion Master Equation  </vt:lpstr>
      <vt:lpstr> Diffusion Master Equation  </vt:lpstr>
      <vt:lpstr> Solution of DME  </vt:lpstr>
      <vt:lpstr> Solution of DME  </vt:lpstr>
      <vt:lpstr> Net Charge Number  </vt:lpstr>
      <vt:lpstr> Time Evolution in Hadronic Phase  </vt:lpstr>
      <vt:lpstr> Time Evolution in Hadronic Phase  </vt:lpstr>
      <vt:lpstr> Total Charge Number  </vt:lpstr>
      <vt:lpstr> Dh Dependence at Freezeout  </vt:lpstr>
      <vt:lpstr> Dh Dependence at Freezeout  </vt:lpstr>
      <vt:lpstr> &lt;dNQ4&gt; @ LHC  </vt:lpstr>
      <vt:lpstr> Dh Dependence at STAR  </vt:lpstr>
      <vt:lpstr> Global Charge Conservation  </vt:lpstr>
      <vt:lpstr> Diffusion Equation w/ Boundaries  </vt:lpstr>
      <vt:lpstr> Global Charge Conservation  </vt:lpstr>
      <vt:lpstr> Global Charge Conservation  </vt:lpstr>
      <vt:lpstr> Global Charge Conservation  </vt:lpstr>
      <vt:lpstr> Global Charge Conservation  </vt:lpstr>
      <vt:lpstr> Summary  </vt:lpstr>
      <vt:lpstr> Summary  </vt:lpstr>
      <vt:lpstr> Summary  </vt:lpstr>
      <vt:lpstr> 高温物質の時間発展  </vt:lpstr>
      <vt:lpstr>PowerPoint プレゼンテーション</vt:lpstr>
      <vt:lpstr> Secondary Protons  </vt:lpstr>
      <vt:lpstr> Secondary Protons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衝突エネルギー走査により QCD相構造に迫る試み</dc:title>
  <dc:creator>kitazawa</dc:creator>
  <cp:lastModifiedBy>Masakiyo Kitazawa</cp:lastModifiedBy>
  <cp:revision>709</cp:revision>
  <dcterms:created xsi:type="dcterms:W3CDTF">2011-06-07T09:50:32Z</dcterms:created>
  <dcterms:modified xsi:type="dcterms:W3CDTF">2014-01-19T08:01:15Z</dcterms:modified>
</cp:coreProperties>
</file>