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  <p:sldMasterId id="2147483768" r:id="rId12"/>
    <p:sldMasterId id="2147483780" r:id="rId13"/>
    <p:sldMasterId id="2147483792" r:id="rId14"/>
    <p:sldMasterId id="2147483804" r:id="rId15"/>
    <p:sldMasterId id="2147483816" r:id="rId16"/>
    <p:sldMasterId id="2147483828" r:id="rId17"/>
    <p:sldMasterId id="2147483840" r:id="rId18"/>
    <p:sldMasterId id="2147483852" r:id="rId19"/>
    <p:sldMasterId id="2147483864" r:id="rId20"/>
  </p:sldMasterIdLst>
  <p:notesMasterIdLst>
    <p:notesMasterId r:id="rId43"/>
  </p:notesMasterIdLst>
  <p:sldIdLst>
    <p:sldId id="256" r:id="rId21"/>
    <p:sldId id="290" r:id="rId22"/>
    <p:sldId id="288" r:id="rId23"/>
    <p:sldId id="284" r:id="rId24"/>
    <p:sldId id="301" r:id="rId25"/>
    <p:sldId id="291" r:id="rId26"/>
    <p:sldId id="292" r:id="rId27"/>
    <p:sldId id="296" r:id="rId28"/>
    <p:sldId id="286" r:id="rId29"/>
    <p:sldId id="300" r:id="rId30"/>
    <p:sldId id="295" r:id="rId31"/>
    <p:sldId id="302" r:id="rId32"/>
    <p:sldId id="303" r:id="rId33"/>
    <p:sldId id="304" r:id="rId34"/>
    <p:sldId id="305" r:id="rId35"/>
    <p:sldId id="306" r:id="rId36"/>
    <p:sldId id="308" r:id="rId37"/>
    <p:sldId id="307" r:id="rId38"/>
    <p:sldId id="309" r:id="rId39"/>
    <p:sldId id="310" r:id="rId40"/>
    <p:sldId id="299" r:id="rId41"/>
    <p:sldId id="297" r:id="rId4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FF0000"/>
    <a:srgbClr val="FFC000"/>
    <a:srgbClr val="0070C0"/>
    <a:srgbClr val="EDD543"/>
    <a:srgbClr val="E4AE4C"/>
    <a:srgbClr val="EBF0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2.xml"/><Relationship Id="rId18" Type="http://schemas.openxmlformats.org/officeDocument/2006/relationships/slideMaster" Target="slideMasters/slideMaster17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6.xml"/><Relationship Id="rId2" Type="http://schemas.openxmlformats.org/officeDocument/2006/relationships/slideMaster" Target="slideMasters/slideMaster1.xml"/><Relationship Id="rId16" Type="http://schemas.openxmlformats.org/officeDocument/2006/relationships/slideMaster" Target="slideMasters/slideMaster15.xml"/><Relationship Id="rId29" Type="http://schemas.openxmlformats.org/officeDocument/2006/relationships/slide" Target="slides/slide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Master" Target="slideMasters/slideMaster10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4.xml"/><Relationship Id="rId15" Type="http://schemas.openxmlformats.org/officeDocument/2006/relationships/slideMaster" Target="slideMasters/slideMaster14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10" Type="http://schemas.openxmlformats.org/officeDocument/2006/relationships/slideMaster" Target="slideMasters/slideMaster9.xml"/><Relationship Id="rId19" Type="http://schemas.openxmlformats.org/officeDocument/2006/relationships/slideMaster" Target="slideMasters/slideMaster18.xml"/><Relationship Id="rId31" Type="http://schemas.openxmlformats.org/officeDocument/2006/relationships/slide" Target="slides/slide11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Master" Target="slideMasters/slideMaster13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notesMaster" Target="notesMasters/notesMaster1.xml"/><Relationship Id="rId8" Type="http://schemas.openxmlformats.org/officeDocument/2006/relationships/slideMaster" Target="slideMasters/slideMaster7.xml"/><Relationship Id="rId3" Type="http://schemas.openxmlformats.org/officeDocument/2006/relationships/slideMaster" Target="slideMasters/slideMaster2.xml"/><Relationship Id="rId12" Type="http://schemas.openxmlformats.org/officeDocument/2006/relationships/slideMaster" Target="slideMasters/slideMaster11.xml"/><Relationship Id="rId17" Type="http://schemas.openxmlformats.org/officeDocument/2006/relationships/slideMaster" Target="slideMasters/slideMaster16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theme" Target="theme/theme1.xml"/><Relationship Id="rId20" Type="http://schemas.openxmlformats.org/officeDocument/2006/relationships/slideMaster" Target="slideMasters/slideMaster19.xml"/><Relationship Id="rId41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27.wmf"/><Relationship Id="rId7" Type="http://schemas.openxmlformats.org/officeDocument/2006/relationships/image" Target="../media/image37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A2A85-7205-4118-88C8-FE07930847E9}" type="datetimeFigureOut">
              <a:rPr kumimoji="1" lang="ja-JP" altLang="en-US" smtClean="0"/>
              <a:t>2013/9/20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1C59E-B571-4B0A-A2F5-757F70C81A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0735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2013/9/20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2013/9/20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EF097-7191-408E-8102-AC26C538FBC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45345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0980E-BEA4-483C-8616-4D36A5023CC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52892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65760-33D6-4764-8AF1-745D622B1AA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7114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C4712-5EE3-4809-A0E1-872F9CA3040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03488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C79DA-1CAC-4CC5-A48C-9EAFE2AF1E0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58184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2582F-5B1F-4305-8715-9E77E2DCA67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256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A9FB6-C1F3-4ED5-8F85-E2532849477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91692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CDE80-AE6E-4EBF-A46A-1F938243C1E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70381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43FFB-8A57-4EFD-91D1-F29D020C841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5029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1E042-6892-489A-9C85-57C0719880A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849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2013/9/20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DE0E9-3481-4EC0-AC89-ADB93F6432F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99590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2B1E7-2B4C-403B-AF54-5101BFAAFDC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84795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38B66-6C6E-49E7-BC00-0532C5A645F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10995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E7DD3-A8C2-4DA5-8B1D-FBA534858C9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2757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06A7E-8641-4BF4-8122-ED8F5FD7549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5581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4102D-DF63-4A54-B87B-7E1CC127DE8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01199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66FBA-9108-4D2D-A7D8-9016977371E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33881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10300-EA21-486A-BE09-938FD17E4E4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35421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3A04A-DF7F-485F-8002-7808FBF62F1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2013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2CE78-828B-46CC-9BF0-572D5DA70F0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43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AF9DAD-9DB2-4AC9-90E7-63F10CE8B9F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68384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C68D8-07A0-48C7-8B7F-6A8A2EE2383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131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439F1-EB7A-49B4-85C2-6C3531216F7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01519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A33B7-B0B3-4C0C-877D-C6BD4D5D97D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05349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A4A91-40DB-42E7-B8B9-EC4C1CE5CBE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1251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A6078-0F78-4B1E-94E2-9BF5C1A47E7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25148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4004C-7DBA-45F5-BD84-8DE785B8151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60417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6FA5F-83E3-4703-9141-F4CF7928A50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1567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631C6-FD82-406E-A662-B4730BD924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3961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BD750-E030-48B0-95C9-5D5E671B4E1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89624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80D4E-0BF2-4432-8F51-6B2A2B115DA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833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727065-8680-4E75-992F-400CFC636EC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54739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C161C-79DA-42CD-A0EE-1BFF797C288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6640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89451-AA0B-4272-8933-058F992D037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42175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A1713-D845-4111-98C2-899B8CDE00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845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A33B7-B0B3-4C0C-877D-C6BD4D5D97D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80783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A4A91-40DB-42E7-B8B9-EC4C1CE5CBE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46575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A6078-0F78-4B1E-94E2-9BF5C1A47E7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4289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4004C-7DBA-45F5-BD84-8DE785B8151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46732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6FA5F-83E3-4703-9141-F4CF7928A50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97694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631C6-FD82-406E-A662-B4730BD924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57567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BD750-E030-48B0-95C9-5D5E671B4E1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126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1F43D7-CB88-4921-A283-4B7B26C9DD7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60080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80D4E-0BF2-4432-8F51-6B2A2B115DA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18744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C161C-79DA-42CD-A0EE-1BFF797C288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44852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89451-AA0B-4272-8933-058F992D037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52361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A1713-D845-4111-98C2-899B8CDE00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2043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EF097-7191-408E-8102-AC26C538FBC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01656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0980E-BEA4-483C-8616-4D36A5023CC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65224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65760-33D6-4764-8AF1-745D622B1AA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1387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C4712-5EE3-4809-A0E1-872F9CA3040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06405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C79DA-1CAC-4CC5-A48C-9EAFE2AF1E0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12173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2582F-5B1F-4305-8715-9E77E2DCA67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821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8AD56E-B07A-4DC3-A6CD-1D26154B4B1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80689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A9FB6-C1F3-4ED5-8F85-E2532849477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93994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CDE80-AE6E-4EBF-A46A-1F938243C1E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62013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43FFB-8A57-4EFD-91D1-F29D020C841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34457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1E042-6892-489A-9C85-57C0719880A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30971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DE0E9-3481-4EC0-AC89-ADB93F6432F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30820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EF097-7191-408E-8102-AC26C538FBC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29493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0980E-BEA4-483C-8616-4D36A5023CC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8847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65760-33D6-4764-8AF1-745D622B1AA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22916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C4712-5EE3-4809-A0E1-872F9CA3040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12647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C79DA-1CAC-4CC5-A48C-9EAFE2AF1E0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665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76DBEC-9EF6-49F3-A038-5DBA04F8777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65141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2582F-5B1F-4305-8715-9E77E2DCA67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1596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A9FB6-C1F3-4ED5-8F85-E2532849477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79866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CDE80-AE6E-4EBF-A46A-1F938243C1E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288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43FFB-8A57-4EFD-91D1-F29D020C841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29406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1E042-6892-489A-9C85-57C0719880A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964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DE0E9-3481-4EC0-AC89-ADB93F6432F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60151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EF097-7191-408E-8102-AC26C538FBC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40280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0980E-BEA4-483C-8616-4D36A5023CC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00794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65760-33D6-4764-8AF1-745D622B1AA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50666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C4712-5EE3-4809-A0E1-872F9CA3040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01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0662D0-CA01-4282-ACED-ECB4D44A41F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18781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C79DA-1CAC-4CC5-A48C-9EAFE2AF1E0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51075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2582F-5B1F-4305-8715-9E77E2DCA67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4916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A9FB6-C1F3-4ED5-8F85-E2532849477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60221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CDE80-AE6E-4EBF-A46A-1F938243C1E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90525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43FFB-8A57-4EFD-91D1-F29D020C841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47387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1E042-6892-489A-9C85-57C0719880A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83027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DE0E9-3481-4EC0-AC89-ADB93F6432F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33296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EF097-7191-408E-8102-AC26C538FBC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91854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0980E-BEA4-483C-8616-4D36A5023CC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14916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65760-33D6-4764-8AF1-745D622B1AA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41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BB1758-A86F-4DD4-8326-E1EF316E163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02675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C4712-5EE3-4809-A0E1-872F9CA3040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476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C79DA-1CAC-4CC5-A48C-9EAFE2AF1E0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93919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2582F-5B1F-4305-8715-9E77E2DCA67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17201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A9FB6-C1F3-4ED5-8F85-E2532849477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77329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CDE80-AE6E-4EBF-A46A-1F938243C1E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76580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43FFB-8A57-4EFD-91D1-F29D020C841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87037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1E042-6892-489A-9C85-57C0719880A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3121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DE0E9-3481-4EC0-AC89-ADB93F6432F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4352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EF097-7191-408E-8102-AC26C538FBC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8667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0980E-BEA4-483C-8616-4D36A5023CC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671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E7F3F0-BCA7-4898-98FE-FC46EC002E7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03595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65760-33D6-4764-8AF1-745D622B1AA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794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C4712-5EE3-4809-A0E1-872F9CA3040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88511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C79DA-1CAC-4CC5-A48C-9EAFE2AF1E0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80644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733988" cy="584775"/>
          </a:xfrm>
          <a:solidFill>
            <a:schemeClr val="bg1"/>
          </a:solidFill>
          <a:effectLst>
            <a:outerShdw blurRad="76200" dist="76200" dir="6300000" algn="ctr" rotWithShape="0">
              <a:srgbClr val="333399">
                <a:alpha val="49804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2582F-5B1F-4305-8715-9E77E2DCA67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87891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A9FB6-C1F3-4ED5-8F85-E2532849477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6179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CDE80-AE6E-4EBF-A46A-1F938243C1E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60551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43FFB-8A57-4EFD-91D1-F29D020C841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21036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1E042-6892-489A-9C85-57C0719880A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3971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DE0E9-3481-4EC0-AC89-ADB93F6432F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51277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D6B70-E26D-40BE-8C06-3B3CF90D05C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47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2013/9/20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7FEA48-A0F4-469D-92E2-2F7D50DBBF7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1850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44480-A19A-4545-924F-54576C2051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21547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DA8D2-575B-4315-A151-A0C2E3EFE57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1919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0A902-05A2-4A26-A2C0-319C987F5C5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51003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63AE2-FF4F-4184-99C5-70F9A1C9DB1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81416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E2DC8-9A79-4C84-8AD1-C8EB3326F16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09762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8FAB7-A117-4487-886D-CC4ABF38A81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92738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E8AD7-9D7E-4512-858A-1B266A62333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15857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1254C-B361-4DA0-B94B-B7D565DABA0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31495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254D1-B205-4B9D-90CD-BE37C468E4C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00020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8EA4E-EB13-4B38-AC35-5103895CC63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003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432EE7-DB46-4AC6-9EDF-9AB6F3A533F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635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CBD94B-32BB-45BA-B656-AC8F743916C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09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CED6F5-CFB7-4D81-A0E1-8B7673A98EA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7580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DFFF39-AE5A-4933-9EC6-89CF3E71220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081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6F3CBA-8442-4629-8102-D758820AF73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928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64EBF8-E539-4D7E-8FAC-C3CAF529DD8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32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970909-AE7D-4B81-A0AF-24A0B7DE3E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817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40A1F9-E4CB-431C-89FA-CC3BF925C2D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740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AB3AE5-FDB8-48B5-A571-7E8BC19BA7A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374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2013/9/20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38552E-1110-47EC-B04B-1F2C784D42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4869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4087CC-BAC2-4C3D-8DAE-914FFE589DE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157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8C5496-FF48-4974-A12C-3F6566824FE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2938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0BA2DD-00F6-4B52-9120-86F212E0D35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2959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24E32D-0AA7-4F05-A042-0D14ADA2A7C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4681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E78244-0728-4928-A6B0-AC120020650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5669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93FF6C0-D2F8-4A59-8274-9B322BF4915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2796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A10FB7-AD13-4EB3-9621-981CB3F63A7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8634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804EE1-2C47-4DC1-8160-EFCFDC54078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4136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72802E-4992-46AD-954F-4AAE356D597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485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2013/9/20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40579B-0454-49ED-BD9C-3508454DBE5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9236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E9F1BE-9303-42D7-9676-0A42F21500A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7476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DAB712-6E01-4B23-8AF5-833AD6E1D1F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731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B2E3F0-9491-4C34-8A98-1EDD18BB050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2980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43E510-241E-4BAA-BA13-AA453FE93F4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8856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1318A-3CEE-4ED7-B805-4FD6308A9EB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8396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49232-1583-4E5B-83CA-BE9AF2197E2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4610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41589-4F38-4E2C-B401-2AC798D4651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7229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0BA19-0CE0-4F49-A5A7-FF9FB48F4BA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907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7F0D8-8CFF-4E41-B7AC-2D128428F84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1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2013/9/20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B8318-C20A-4BC7-B0F7-7849E0A2F85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662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49631-25FC-48E5-BBD8-19E8074D936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8089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94249-A141-4BFE-96F1-5C2533E25C7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731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94791-A64C-4CD8-9A53-98653BE3207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2922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7E371-F6DB-4B0E-82D4-C98D859B5C1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6692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795AE-FAEC-4DAC-B06D-F43C9F74BBC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8665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1318A-3CEE-4ED7-B805-4FD6308A9EB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8402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49232-1583-4E5B-83CA-BE9AF2197E2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3409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41589-4F38-4E2C-B401-2AC798D4651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5457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0BA19-0CE0-4F49-A5A7-FF9FB48F4BA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22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2013/9/20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7F0D8-8CFF-4E41-B7AC-2D128428F84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9703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B8318-C20A-4BC7-B0F7-7849E0A2F85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4550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49631-25FC-48E5-BBD8-19E8074D936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2850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94249-A141-4BFE-96F1-5C2533E25C7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587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94791-A64C-4CD8-9A53-98653BE3207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068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7E371-F6DB-4B0E-82D4-C98D859B5C1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2018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795AE-FAEC-4DAC-B06D-F43C9F74BBC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143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1318A-3CEE-4ED7-B805-4FD6308A9EB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0593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49232-1583-4E5B-83CA-BE9AF2197E2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0001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41589-4F38-4E2C-B401-2AC798D4651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32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2013/9/20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0BA19-0CE0-4F49-A5A7-FF9FB48F4BA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3948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7F0D8-8CFF-4E41-B7AC-2D128428F84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5234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B8318-C20A-4BC7-B0F7-7849E0A2F85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6645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49631-25FC-48E5-BBD8-19E8074D936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0419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94249-A141-4BFE-96F1-5C2533E25C7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705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94791-A64C-4CD8-9A53-98653BE3207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144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7E371-F6DB-4B0E-82D4-C98D859B5C1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5292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795AE-FAEC-4DAC-B06D-F43C9F74BBC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1899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EF097-7191-408E-8102-AC26C538FBC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3442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0980E-BEA4-483C-8616-4D36A5023CC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93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2013/9/20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65760-33D6-4764-8AF1-745D622B1AA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017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C4712-5EE3-4809-A0E1-872F9CA3040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616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C79DA-1CAC-4CC5-A48C-9EAFE2AF1E0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83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2582F-5B1F-4305-8715-9E77E2DCA67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911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A9FB6-C1F3-4ED5-8F85-E2532849477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686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CDE80-AE6E-4EBF-A46A-1F938243C1E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27125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43FFB-8A57-4EFD-91D1-F29D020C841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4846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1E042-6892-489A-9C85-57C0719880A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424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DE0E9-3481-4EC0-AC89-ADB93F6432F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4274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EF097-7191-408E-8102-AC26C538FBC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067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2013/9/20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0980E-BEA4-483C-8616-4D36A5023CC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02880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65760-33D6-4764-8AF1-745D622B1AA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61032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C4712-5EE3-4809-A0E1-872F9CA3040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2214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C79DA-1CAC-4CC5-A48C-9EAFE2AF1E0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476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2582F-5B1F-4305-8715-9E77E2DCA67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36881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A9FB6-C1F3-4ED5-8F85-E2532849477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2299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CDE80-AE6E-4EBF-A46A-1F938243C1E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16542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43FFB-8A57-4EFD-91D1-F29D020C841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46861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1E042-6892-489A-9C85-57C0719880A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21300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DE0E9-3481-4EC0-AC89-ADB93F6432F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82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2013/9/20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8EC853-FB47-4121-B2CA-85854627C730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68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EC83A7-C416-4C0C-92F7-EC5572F028E9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64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51E48A-6B9B-46F6-8A1E-F8F45AA81134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53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51E48A-6B9B-46F6-8A1E-F8F45AA81134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467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8EC853-FB47-4121-B2CA-85854627C730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300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8EC853-FB47-4121-B2CA-85854627C730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2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8EC853-FB47-4121-B2CA-85854627C730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5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8EC853-FB47-4121-B2CA-85854627C730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8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8EC853-FB47-4121-B2CA-85854627C730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37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6B85ED-3885-40CF-B55D-53920042643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112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345141-CBEB-4C2F-825B-9357443AA3F8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16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AD5A23-42E8-4911-ABC0-6A166984C9F1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73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E99A5A-47D3-4C6F-A07C-DD75805D2AE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23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02B306-8DF4-436E-ADA0-3540C8042F89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866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02B306-8DF4-436E-ADA0-3540C8042F89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78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02B306-8DF4-436E-ADA0-3540C8042F89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91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8EC853-FB47-4121-B2CA-85854627C730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3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8EC853-FB47-4121-B2CA-85854627C730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9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9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9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9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9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9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93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93.xml"/><Relationship Id="rId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93.xml"/><Relationship Id="rId5" Type="http://schemas.openxmlformats.org/officeDocument/2006/relationships/image" Target="../media/image69.png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3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wmf"/><Relationship Id="rId18" Type="http://schemas.openxmlformats.org/officeDocument/2006/relationships/oleObject" Target="../embeddings/oleObject8.bin"/><Relationship Id="rId26" Type="http://schemas.openxmlformats.org/officeDocument/2006/relationships/image" Target="../media/image10.wmf"/><Relationship Id="rId3" Type="http://schemas.openxmlformats.org/officeDocument/2006/relationships/image" Target="../media/image11.wmf"/><Relationship Id="rId21" Type="http://schemas.openxmlformats.org/officeDocument/2006/relationships/image" Target="../media/image9.wmf"/><Relationship Id="rId7" Type="http://schemas.openxmlformats.org/officeDocument/2006/relationships/image" Target="../media/image2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7.wmf"/><Relationship Id="rId25" Type="http://schemas.openxmlformats.org/officeDocument/2006/relationships/oleObject" Target="../embeddings/oleObject13.bin"/><Relationship Id="rId33" Type="http://schemas.openxmlformats.org/officeDocument/2006/relationships/image" Target="../media/image14.png"/><Relationship Id="rId2" Type="http://schemas.openxmlformats.org/officeDocument/2006/relationships/slideLayout" Target="../slideLayouts/slideLayout193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29" Type="http://schemas.openxmlformats.org/officeDocument/2006/relationships/oleObject" Target="../embeddings/oleObject16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24" Type="http://schemas.openxmlformats.org/officeDocument/2006/relationships/oleObject" Target="../embeddings/oleObject12.bin"/><Relationship Id="rId32" Type="http://schemas.openxmlformats.org/officeDocument/2006/relationships/image" Target="../media/image13.png"/><Relationship Id="rId5" Type="http://schemas.openxmlformats.org/officeDocument/2006/relationships/image" Target="../media/image1.wmf"/><Relationship Id="rId15" Type="http://schemas.openxmlformats.org/officeDocument/2006/relationships/image" Target="../media/image6.wmf"/><Relationship Id="rId23" Type="http://schemas.openxmlformats.org/officeDocument/2006/relationships/oleObject" Target="../embeddings/oleObject11.bin"/><Relationship Id="rId28" Type="http://schemas.openxmlformats.org/officeDocument/2006/relationships/oleObject" Target="../embeddings/oleObject15.bin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8.wmf"/><Relationship Id="rId31" Type="http://schemas.openxmlformats.org/officeDocument/2006/relationships/image" Target="../media/image12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oleObject" Target="../embeddings/oleObject14.bin"/><Relationship Id="rId30" Type="http://schemas.openxmlformats.org/officeDocument/2006/relationships/oleObject" Target="../embeddings/oleObject17.bin"/><Relationship Id="rId8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93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93.xml"/><Relationship Id="rId4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image" Target="../media/image40.png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19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9.png"/><Relationship Id="rId5" Type="http://schemas.openxmlformats.org/officeDocument/2006/relationships/image" Target="../media/image77.wmf"/><Relationship Id="rId4" Type="http://schemas.openxmlformats.org/officeDocument/2006/relationships/oleObject" Target="../embeddings/oleObject5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8.wmf"/><Relationship Id="rId26" Type="http://schemas.openxmlformats.org/officeDocument/2006/relationships/oleObject" Target="../embeddings/oleObject31.bin"/><Relationship Id="rId3" Type="http://schemas.openxmlformats.org/officeDocument/2006/relationships/oleObject" Target="../embeddings/oleObject18.bin"/><Relationship Id="rId21" Type="http://schemas.openxmlformats.org/officeDocument/2006/relationships/oleObject" Target="../embeddings/oleObject27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25.bin"/><Relationship Id="rId25" Type="http://schemas.openxmlformats.org/officeDocument/2006/relationships/image" Target="../media/image10.wmf"/><Relationship Id="rId2" Type="http://schemas.openxmlformats.org/officeDocument/2006/relationships/slideLayout" Target="../slideLayouts/slideLayout193.xml"/><Relationship Id="rId16" Type="http://schemas.openxmlformats.org/officeDocument/2006/relationships/image" Target="../media/image7.wmf"/><Relationship Id="rId20" Type="http://schemas.openxmlformats.org/officeDocument/2006/relationships/image" Target="../media/image9.wmf"/><Relationship Id="rId29" Type="http://schemas.openxmlformats.org/officeDocument/2006/relationships/oleObject" Target="../embeddings/oleObject34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22.bin"/><Relationship Id="rId24" Type="http://schemas.openxmlformats.org/officeDocument/2006/relationships/oleObject" Target="../embeddings/oleObject30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23" Type="http://schemas.openxmlformats.org/officeDocument/2006/relationships/oleObject" Target="../embeddings/oleObject29.bin"/><Relationship Id="rId28" Type="http://schemas.openxmlformats.org/officeDocument/2006/relationships/oleObject" Target="../embeddings/oleObject33.bin"/><Relationship Id="rId10" Type="http://schemas.openxmlformats.org/officeDocument/2006/relationships/image" Target="../media/image4.wmf"/><Relationship Id="rId19" Type="http://schemas.openxmlformats.org/officeDocument/2006/relationships/oleObject" Target="../embeddings/oleObject26.bin"/><Relationship Id="rId31" Type="http://schemas.openxmlformats.org/officeDocument/2006/relationships/image" Target="../media/image13.png"/><Relationship Id="rId4" Type="http://schemas.openxmlformats.org/officeDocument/2006/relationships/image" Target="../media/image1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6.wmf"/><Relationship Id="rId22" Type="http://schemas.openxmlformats.org/officeDocument/2006/relationships/oleObject" Target="../embeddings/oleObject28.bin"/><Relationship Id="rId27" Type="http://schemas.openxmlformats.org/officeDocument/2006/relationships/oleObject" Target="../embeddings/oleObject32.bin"/><Relationship Id="rId30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19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../media/image1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4.pn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19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19.png"/><Relationship Id="rId5" Type="http://schemas.openxmlformats.org/officeDocument/2006/relationships/image" Target="../media/image22.wmf"/><Relationship Id="rId10" Type="http://schemas.openxmlformats.org/officeDocument/2006/relationships/image" Target="../media/image18.png"/><Relationship Id="rId4" Type="http://schemas.openxmlformats.org/officeDocument/2006/relationships/oleObject" Target="../embeddings/oleObject38.bin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oleObject" Target="../embeddings/oleObject40.bin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9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32.png"/><Relationship Id="rId4" Type="http://schemas.openxmlformats.org/officeDocument/2006/relationships/image" Target="../media/image27.wmf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35.wmf"/><Relationship Id="rId18" Type="http://schemas.openxmlformats.org/officeDocument/2006/relationships/oleObject" Target="../embeddings/oleObject50.bin"/><Relationship Id="rId3" Type="http://schemas.openxmlformats.org/officeDocument/2006/relationships/oleObject" Target="../embeddings/oleObject42.bin"/><Relationship Id="rId21" Type="http://schemas.openxmlformats.org/officeDocument/2006/relationships/oleObject" Target="../embeddings/oleObject52.bin"/><Relationship Id="rId7" Type="http://schemas.openxmlformats.org/officeDocument/2006/relationships/oleObject" Target="../embeddings/oleObject44.bin"/><Relationship Id="rId12" Type="http://schemas.openxmlformats.org/officeDocument/2006/relationships/oleObject" Target="../embeddings/oleObject47.bin"/><Relationship Id="rId17" Type="http://schemas.openxmlformats.org/officeDocument/2006/relationships/image" Target="../media/image37.wmf"/><Relationship Id="rId2" Type="http://schemas.openxmlformats.org/officeDocument/2006/relationships/slideLayout" Target="../slideLayouts/slideLayout193.xml"/><Relationship Id="rId16" Type="http://schemas.openxmlformats.org/officeDocument/2006/relationships/oleObject" Target="../embeddings/oleObject49.bin"/><Relationship Id="rId20" Type="http://schemas.openxmlformats.org/officeDocument/2006/relationships/image" Target="../media/image38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wmf"/><Relationship Id="rId11" Type="http://schemas.openxmlformats.org/officeDocument/2006/relationships/image" Target="../media/image28.wmf"/><Relationship Id="rId5" Type="http://schemas.openxmlformats.org/officeDocument/2006/relationships/oleObject" Target="../embeddings/oleObject43.bin"/><Relationship Id="rId15" Type="http://schemas.openxmlformats.org/officeDocument/2006/relationships/image" Target="../media/image36.wmf"/><Relationship Id="rId10" Type="http://schemas.openxmlformats.org/officeDocument/2006/relationships/oleObject" Target="../embeddings/oleObject46.bin"/><Relationship Id="rId19" Type="http://schemas.openxmlformats.org/officeDocument/2006/relationships/oleObject" Target="../embeddings/oleObject51.bin"/><Relationship Id="rId4" Type="http://schemas.openxmlformats.org/officeDocument/2006/relationships/image" Target="../media/image33.wmf"/><Relationship Id="rId9" Type="http://schemas.openxmlformats.org/officeDocument/2006/relationships/oleObject" Target="../embeddings/oleObject45.bin"/><Relationship Id="rId14" Type="http://schemas.openxmlformats.org/officeDocument/2006/relationships/oleObject" Target="../embeddings/oleObject4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19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png"/><Relationship Id="rId5" Type="http://schemas.openxmlformats.org/officeDocument/2006/relationships/image" Target="../media/image39.wmf"/><Relationship Id="rId4" Type="http://schemas.openxmlformats.org/officeDocument/2006/relationships/oleObject" Target="../embeddings/oleObject5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124744"/>
            <a:ext cx="9144000" cy="1470025"/>
          </a:xfrm>
        </p:spPr>
        <p:txBody>
          <a:bodyPr>
            <a:noAutofit/>
          </a:bodyPr>
          <a:lstStyle/>
          <a:p>
            <a:r>
              <a:rPr lang="en-US" altLang="ja-JP" sz="6000" dirty="0" smtClean="0"/>
              <a:t>QCD</a:t>
            </a:r>
            <a:r>
              <a:rPr lang="ja-JP" altLang="en-US" sz="6000" dirty="0" smtClean="0"/>
              <a:t>臨界点付近</a:t>
            </a:r>
            <a:r>
              <a:rPr lang="ja-JP" altLang="en-US" sz="6000" dirty="0"/>
              <a:t>で</a:t>
            </a:r>
            <a:r>
              <a:rPr lang="ja-JP" altLang="en-US" sz="6000" dirty="0" smtClean="0"/>
              <a:t>の</a:t>
            </a:r>
            <a:r>
              <a:rPr lang="en-US" altLang="ja-JP" sz="6000" dirty="0" smtClean="0"/>
              <a:t/>
            </a:r>
            <a:br>
              <a:rPr lang="en-US" altLang="ja-JP" sz="6000" dirty="0" smtClean="0"/>
            </a:br>
            <a:r>
              <a:rPr lang="ja-JP" altLang="en-US" sz="6000" dirty="0" smtClean="0"/>
              <a:t>クォークスペクトルについて</a:t>
            </a:r>
            <a:endParaRPr kumimoji="1" lang="ja-JP" altLang="en-US" sz="6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1752600"/>
          </a:xfrm>
        </p:spPr>
        <p:txBody>
          <a:bodyPr>
            <a:noAutofit/>
          </a:bodyPr>
          <a:lstStyle/>
          <a:p>
            <a:r>
              <a:rPr kumimoji="1" lang="ja-JP" altLang="en-US" sz="4000" dirty="0" smtClean="0">
                <a:solidFill>
                  <a:schemeClr val="tx1"/>
                </a:solidFill>
              </a:rPr>
              <a:t>北沢正清</a:t>
            </a:r>
            <a:endParaRPr kumimoji="1" lang="en-US" altLang="ja-JP" sz="4000" dirty="0" smtClean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（</a:t>
            </a:r>
            <a:r>
              <a:rPr lang="ja-JP" altLang="en-US" dirty="0" smtClean="0">
                <a:solidFill>
                  <a:schemeClr val="tx1"/>
                </a:solidFill>
              </a:rPr>
              <a:t>阪大理）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kumimoji="1" lang="ja-JP" altLang="en-US" sz="3600" dirty="0" smtClean="0">
                <a:solidFill>
                  <a:schemeClr val="tx1"/>
                </a:solidFill>
              </a:rPr>
              <a:t>国広悌二、根本幸雄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22707" y="6165304"/>
            <a:ext cx="5998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/>
              <a:t>20aSB4</a:t>
            </a:r>
          </a:p>
          <a:p>
            <a:pPr algn="ctr"/>
            <a:r>
              <a:rPr lang="ja-JP" altLang="en-US" sz="2000" dirty="0" smtClean="0"/>
              <a:t>日本</a:t>
            </a:r>
            <a:r>
              <a:rPr lang="ja-JP" altLang="en-US" sz="2000" dirty="0"/>
              <a:t>物理</a:t>
            </a:r>
            <a:r>
              <a:rPr lang="ja-JP" altLang="en-US" sz="2000" dirty="0" smtClean="0"/>
              <a:t>学会</a:t>
            </a:r>
            <a:r>
              <a:rPr lang="en-US" altLang="ja-JP" sz="2000" dirty="0"/>
              <a:t>2013</a:t>
            </a:r>
            <a:r>
              <a:rPr lang="ja-JP" altLang="en-US" sz="2000" dirty="0"/>
              <a:t>年秋季大会、</a:t>
            </a:r>
            <a:r>
              <a:rPr lang="en-US" altLang="ja-JP" sz="2000" dirty="0" smtClean="0"/>
              <a:t>2013/9/20</a:t>
            </a:r>
            <a:r>
              <a:rPr lang="ja-JP" altLang="en-US" sz="2000" dirty="0" err="1" smtClean="0"/>
              <a:t>、</a:t>
            </a:r>
            <a:r>
              <a:rPr lang="ja-JP" altLang="en-US" sz="2000" dirty="0" smtClean="0"/>
              <a:t>高知大学</a:t>
            </a:r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04829" y="5445224"/>
            <a:ext cx="53635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>
                <a:solidFill>
                  <a:srgbClr val="002060"/>
                </a:solidFill>
              </a:rPr>
              <a:t>MK, </a:t>
            </a:r>
            <a:r>
              <a:rPr kumimoji="1" lang="en-US" altLang="ja-JP" sz="3200" dirty="0" err="1" smtClean="0">
                <a:solidFill>
                  <a:srgbClr val="002060"/>
                </a:solidFill>
              </a:rPr>
              <a:t>Kunihiro</a:t>
            </a:r>
            <a:r>
              <a:rPr kumimoji="1" lang="en-US" altLang="ja-JP" sz="3200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sz="3200" dirty="0" err="1" smtClean="0">
                <a:solidFill>
                  <a:srgbClr val="002060"/>
                </a:solidFill>
              </a:rPr>
              <a:t>Nemoto</a:t>
            </a:r>
            <a:r>
              <a:rPr kumimoji="1" lang="en-US" altLang="ja-JP" sz="3200" dirty="0" smtClean="0">
                <a:solidFill>
                  <a:srgbClr val="002060"/>
                </a:solidFill>
              </a:rPr>
              <a:t>, in prep.</a:t>
            </a:r>
            <a:endParaRPr kumimoji="1" lang="ja-JP" alt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56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グループ化 41"/>
          <p:cNvGrpSpPr/>
          <p:nvPr/>
        </p:nvGrpSpPr>
        <p:grpSpPr>
          <a:xfrm>
            <a:off x="2222788" y="2564904"/>
            <a:ext cx="4725476" cy="3262677"/>
            <a:chOff x="2222788" y="2708920"/>
            <a:chExt cx="4725476" cy="3262677"/>
          </a:xfrm>
        </p:grpSpPr>
        <p:pic>
          <p:nvPicPr>
            <p:cNvPr id="3482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2788" y="2708920"/>
              <a:ext cx="4725476" cy="3262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TexTeXPicture" descr="&lt;?xml version=&quot;1.0&quot; encoding=&quot;utf-16&quot;?&gt;&#10;&lt;TeXTeX&gt;&#10;  &lt;preamble&gt;\documentclass{jarticle}&#10;\usepackage{amsmath,color}&#10;\pagestyle{empty}&#10;\newcommand{\bm}[1]{\mbox{\boldmath$#1$}}&lt;/preamble&gt;&#10;  &lt;body&gt;\begin{align*} &#10;T/m_b=1.4&#10;\end{align*}&lt;/body&gt;&#10;  &lt;fcolor&gt;FF000000&lt;/fcolor&gt;&#10;  &lt;bcolor&gt;FFFFFFFF&lt;/bcolor&gt;&#10;  &lt;transparent&gt;True&lt;/transparent&gt;&#10;  &lt;resolution&gt;1800&lt;/resolution&gt;&#10;  &lt;imageh&gt;250&lt;/imageh&gt;&#10;  &lt;imagew&gt;1253&lt;/imagew&gt;&#10;  &lt;scale&gt;50&lt;/scale&gt;&#10;  &lt;cursor&gt;25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3028" y="3178514"/>
              <a:ext cx="1728192" cy="344811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pic>
      </p:grpSp>
      <p:sp>
        <p:nvSpPr>
          <p:cNvPr id="44" name="角丸四角形 43"/>
          <p:cNvSpPr/>
          <p:nvPr/>
        </p:nvSpPr>
        <p:spPr>
          <a:xfrm>
            <a:off x="6948264" y="1484784"/>
            <a:ext cx="2160240" cy="18722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角丸四角形 39"/>
          <p:cNvSpPr/>
          <p:nvPr/>
        </p:nvSpPr>
        <p:spPr>
          <a:xfrm>
            <a:off x="72008" y="1484784"/>
            <a:ext cx="2051720" cy="17066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986989" cy="584775"/>
          </a:xfrm>
        </p:spPr>
        <p:txBody>
          <a:bodyPr/>
          <a:lstStyle/>
          <a:p>
            <a:r>
              <a:rPr lang="ja-JP" altLang="en-US" dirty="0"/>
              <a:t> </a:t>
            </a:r>
            <a:r>
              <a:rPr lang="en-US" altLang="ja-JP" dirty="0" smtClean="0"/>
              <a:t>Fermion Spectrum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7504" y="908720"/>
            <a:ext cx="2970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Yukawa model,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70468" y="5949280"/>
            <a:ext cx="64732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Three peak structure emerges for </a:t>
            </a:r>
            <a:r>
              <a:rPr kumimoji="1" lang="en-US" altLang="ja-JP" sz="2400" dirty="0" err="1" smtClean="0"/>
              <a:t>T~m</a:t>
            </a:r>
            <a:r>
              <a:rPr kumimoji="1" lang="en-US" altLang="ja-JP" sz="2400" baseline="-25000" dirty="0" err="1" smtClean="0"/>
              <a:t>b</a:t>
            </a:r>
            <a:endParaRPr kumimoji="1" lang="en-US" altLang="ja-JP" sz="2400" baseline="-25000" dirty="0" smtClean="0"/>
          </a:p>
          <a:p>
            <a:pPr algn="ctr"/>
            <a:r>
              <a:rPr lang="en-US" altLang="ja-JP" sz="2400" dirty="0" smtClean="0"/>
              <a:t>Low energy peak ceases to exist for m</a:t>
            </a:r>
            <a:r>
              <a:rPr lang="en-US" altLang="ja-JP" sz="2400" baseline="-25000" dirty="0" smtClean="0"/>
              <a:t>f</a:t>
            </a:r>
            <a:r>
              <a:rPr lang="en-US" altLang="ja-JP" sz="2400" dirty="0" smtClean="0"/>
              <a:t>&gt;0.2m</a:t>
            </a:r>
            <a:r>
              <a:rPr lang="en-US" altLang="ja-JP" sz="2400" baseline="-25000" dirty="0" smtClean="0"/>
              <a:t>b</a:t>
            </a:r>
            <a:endParaRPr kumimoji="1" lang="ja-JP" altLang="en-US" sz="2400" baseline="-25000" dirty="0"/>
          </a:p>
        </p:txBody>
      </p:sp>
      <p:pic>
        <p:nvPicPr>
          <p:cNvPr id="20" name="TexTeXPicture" descr="&lt;?xml version=&quot;1.0&quot; encoding=&quot;utf-16&quot;?&gt;&#10;&lt;TeXTeX&gt;&#10;  &lt;preamble&gt;\documentclass{jarticle}&#10;\usepackage{amsmath,color}&#10;\pagestyle{empty}&#10;\newcommand{\bm}[1]{\mbox{\boldmath$#1$}}&lt;/preamble&gt;&#10;  &lt;body&gt;\begin{align*} &#10;m_f = 0, g=1&#10;\end{align*}&lt;/body&gt;&#10;  &lt;fcolor&gt;FF000000&lt;/fcolor&gt;&#10;  &lt;bcolor&gt;FFFFFFFF&lt;/bcolor&gt;&#10;  &lt;transparent&gt;True&lt;/transparent&gt;&#10;  &lt;resolution&gt;1800&lt;/resolution&gt;&#10;  &lt;imageh&gt;240&lt;/imageh&gt;&#10;  &lt;imagew&gt;1472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101" y="1052736"/>
            <a:ext cx="2117971" cy="345321"/>
          </a:xfrm>
          <a:prstGeom prst="rect">
            <a:avLst/>
          </a:prstGeom>
        </p:spPr>
      </p:pic>
      <p:sp>
        <p:nvSpPr>
          <p:cNvPr id="34" name="左右矢印 33"/>
          <p:cNvSpPr/>
          <p:nvPr/>
        </p:nvSpPr>
        <p:spPr>
          <a:xfrm>
            <a:off x="2068062" y="1844824"/>
            <a:ext cx="4918840" cy="720080"/>
          </a:xfrm>
          <a:prstGeom prst="leftRightArrow">
            <a:avLst>
              <a:gd name="adj1" fmla="val 53577"/>
              <a:gd name="adj2" fmla="val 64308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accent3">
                    <a:lumMod val="50000"/>
                  </a:schemeClr>
                </a:solidFill>
              </a:rPr>
              <a:t>T/</a:t>
            </a:r>
            <a:r>
              <a:rPr kumimoji="1" lang="en-US" altLang="ja-JP" sz="2400" dirty="0" err="1" smtClean="0">
                <a:solidFill>
                  <a:schemeClr val="accent3">
                    <a:lumMod val="50000"/>
                  </a:schemeClr>
                </a:solidFill>
              </a:rPr>
              <a:t>m</a:t>
            </a:r>
            <a:r>
              <a:rPr kumimoji="1" lang="en-US" altLang="ja-JP" sz="2400" baseline="-25000" dirty="0" err="1" smtClean="0">
                <a:solidFill>
                  <a:schemeClr val="accent3">
                    <a:lumMod val="50000"/>
                  </a:schemeClr>
                </a:solidFill>
              </a:rPr>
              <a:t>b</a:t>
            </a:r>
            <a:endParaRPr kumimoji="1" lang="ja-JP" altLang="en-US" sz="2400" baseline="-25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01681" y="2175806"/>
            <a:ext cx="18277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massless</a:t>
            </a:r>
          </a:p>
          <a:p>
            <a:pPr algn="ctr"/>
            <a:r>
              <a:rPr lang="en-US" altLang="ja-JP" sz="2400" dirty="0" smtClean="0"/>
              <a:t>free fermion</a:t>
            </a:r>
            <a:endParaRPr kumimoji="1" lang="ja-JP" altLang="en-US" sz="2400" dirty="0"/>
          </a:p>
        </p:txBody>
      </p:sp>
      <p:pic>
        <p:nvPicPr>
          <p:cNvPr id="37" name="TexTeXPicture" descr="&lt;?xml version=&quot;1.0&quot; encoding=&quot;utf-16&quot;?&gt;&#10;&lt;TeXTeX&gt;&#10;  &lt;preamble&gt;\documentclass{jarticle}&#10;\usepackage{amsmath,color}&#10;\pagestyle{empty}&#10;\newcommand{\bm}[1]{\mbox{\boldmath$#1$}}&lt;/preamble&gt;&#10;  &lt;body&gt;\begin{align*} &#10;T/m_b \simeq0&#10;\end{align*}&lt;/body&gt;&#10;  &lt;fcolor&gt;FF000000&lt;/fcolor&gt;&#10;  &lt;bcolor&gt;FFFFFFFF&lt;/bcolor&gt;&#10;  &lt;transparent&gt;True&lt;/transparent&gt;&#10;  &lt;resolution&gt;1800&lt;/resolution&gt;&#10;  &lt;imageh&gt;250&lt;/imageh&gt;&#10;  &lt;imagew&gt;1058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68" y="1610950"/>
            <a:ext cx="1608970" cy="380191"/>
          </a:xfrm>
          <a:prstGeom prst="rect">
            <a:avLst/>
          </a:prstGeom>
        </p:spPr>
      </p:pic>
      <p:pic>
        <p:nvPicPr>
          <p:cNvPr id="38" name="TexTeXPicture" descr="&lt;?xml version=&quot;1.0&quot; encoding=&quot;utf-16&quot;?&gt;&#10;&lt;TeXTeX&gt;&#10;  &lt;preamble&gt;\documentclass{jarticle}&#10;\usepackage{amsmath,color}&#10;\pagestyle{empty}&#10;\newcommand{\bm}[1]{\mbox{\boldmath$#1$}}&lt;/preamble&gt;&#10;  &lt;body&gt;\begin{align*} &#10;T/m_b\to\infty&#10;\end{align*}&lt;/body&gt;&#10;  &lt;fcolor&gt;FF000000&lt;/fcolor&gt;&#10;  &lt;bcolor&gt;FFFFFFFF&lt;/bcolor&gt;&#10;  &lt;transparent&gt;True&lt;/transparent&gt;&#10;  &lt;resolution&gt;1800&lt;/resolution&gt;&#10;  &lt;imageh&gt;250&lt;/imageh&gt;&#10;  &lt;imagew&gt;1233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621125"/>
            <a:ext cx="1813573" cy="367715"/>
          </a:xfrm>
          <a:prstGeom prst="rect">
            <a:avLst/>
          </a:prstGeom>
        </p:spPr>
      </p:pic>
      <p:sp>
        <p:nvSpPr>
          <p:cNvPr id="39" name="テキスト ボックス 38"/>
          <p:cNvSpPr txBox="1"/>
          <p:nvPr/>
        </p:nvSpPr>
        <p:spPr>
          <a:xfrm>
            <a:off x="7236296" y="2084655"/>
            <a:ext cx="14189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normal &amp;</a:t>
            </a:r>
          </a:p>
          <a:p>
            <a:r>
              <a:rPr kumimoji="1" lang="en-US" altLang="ja-JP" sz="2400" dirty="0" err="1" smtClean="0"/>
              <a:t>plasmino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with </a:t>
            </a:r>
            <a:r>
              <a:rPr lang="en-US" altLang="ja-JP" sz="2400" dirty="0" err="1" smtClean="0"/>
              <a:t>m</a:t>
            </a:r>
            <a:r>
              <a:rPr lang="en-US" altLang="ja-JP" sz="2400" baseline="-25000" dirty="0" err="1" smtClean="0"/>
              <a:t>T</a:t>
            </a:r>
            <a:endParaRPr kumimoji="1" lang="ja-JP" altLang="en-US" sz="2400" baseline="-250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610841" y="204609"/>
            <a:ext cx="3403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333399"/>
                </a:solidFill>
              </a:rPr>
              <a:t>MK, </a:t>
            </a:r>
            <a:r>
              <a:rPr kumimoji="1" lang="en-US" altLang="ja-JP" sz="2000" dirty="0" err="1" smtClean="0">
                <a:solidFill>
                  <a:srgbClr val="333399"/>
                </a:solidFill>
              </a:rPr>
              <a:t>Kunihiro</a:t>
            </a:r>
            <a:r>
              <a:rPr kumimoji="1" lang="en-US" altLang="ja-JP" sz="2000" dirty="0" smtClean="0">
                <a:solidFill>
                  <a:srgbClr val="333399"/>
                </a:solidFill>
              </a:rPr>
              <a:t>, </a:t>
            </a:r>
            <a:r>
              <a:rPr kumimoji="1" lang="en-US" altLang="ja-JP" sz="2000" dirty="0" err="1" smtClean="0">
                <a:solidFill>
                  <a:srgbClr val="333399"/>
                </a:solidFill>
              </a:rPr>
              <a:t>Nemoto</a:t>
            </a:r>
            <a:r>
              <a:rPr kumimoji="1" lang="en-US" altLang="ja-JP" sz="2000" dirty="0" smtClean="0">
                <a:solidFill>
                  <a:srgbClr val="333399"/>
                </a:solidFill>
              </a:rPr>
              <a:t>, 2007</a:t>
            </a:r>
            <a:endParaRPr kumimoji="1" lang="ja-JP" altLang="en-US" sz="20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93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61991" cy="584775"/>
          </a:xfrm>
        </p:spPr>
        <p:txBody>
          <a:bodyPr/>
          <a:lstStyle/>
          <a:p>
            <a:r>
              <a:rPr kumimoji="1" lang="en-US" altLang="ja-JP" dirty="0" smtClean="0"/>
              <a:t> Quark Self-Energy at p=0  </a:t>
            </a:r>
            <a:endParaRPr kumimoji="1" lang="ja-JP" altLang="en-US" dirty="0"/>
          </a:p>
        </p:txBody>
      </p:sp>
      <p:pic>
        <p:nvPicPr>
          <p:cNvPr id="7" name="Picture 4" descr="ims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371600"/>
            <a:ext cx="55530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2222" y="909935"/>
            <a:ext cx="16834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 dirty="0" err="1"/>
              <a:t>Im</a:t>
            </a:r>
            <a:r>
              <a:rPr lang="en-US" altLang="ja-JP" sz="2800" dirty="0"/>
              <a:t> </a:t>
            </a:r>
            <a:r>
              <a:rPr lang="en-US" altLang="ja-JP" sz="2800" dirty="0">
                <a:latin typeface="Symbol" pitchFamily="18" charset="2"/>
              </a:rPr>
              <a:t>S</a:t>
            </a:r>
            <a:r>
              <a:rPr lang="en-US" altLang="ja-JP" sz="2800" dirty="0"/>
              <a:t>(</a:t>
            </a:r>
            <a:r>
              <a:rPr lang="en-US" altLang="ja-JP" sz="2800" i="1" dirty="0">
                <a:latin typeface="Symbol" pitchFamily="18" charset="2"/>
              </a:rPr>
              <a:t>w</a:t>
            </a:r>
            <a:r>
              <a:rPr lang="en-US" altLang="ja-JP" sz="2800" dirty="0"/>
              <a:t>,</a:t>
            </a:r>
            <a:r>
              <a:rPr lang="en-US" altLang="ja-JP" sz="2800" b="1" dirty="0"/>
              <a:t>0</a:t>
            </a:r>
            <a:r>
              <a:rPr lang="en-US" altLang="ja-JP" sz="2800" dirty="0"/>
              <a:t>)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574284" y="1981200"/>
            <a:ext cx="8493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i="1" dirty="0"/>
              <a:t>T</a:t>
            </a:r>
            <a:r>
              <a:rPr lang="en-US" altLang="ja-JP" sz="2000" dirty="0"/>
              <a:t> =1</a:t>
            </a:r>
          </a:p>
          <a:p>
            <a:r>
              <a:rPr lang="en-US" altLang="ja-JP" sz="2000" i="1" dirty="0"/>
              <a:t>T</a:t>
            </a:r>
            <a:r>
              <a:rPr lang="en-US" altLang="ja-JP" sz="2000" dirty="0"/>
              <a:t> =1.5</a:t>
            </a:r>
          </a:p>
          <a:p>
            <a:r>
              <a:rPr lang="en-US" altLang="ja-JP" sz="2000" i="1" dirty="0"/>
              <a:t>T</a:t>
            </a:r>
            <a:r>
              <a:rPr lang="en-US" altLang="ja-JP" sz="2000" dirty="0"/>
              <a:t> =2</a:t>
            </a: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H="1">
            <a:off x="4215509" y="2197100"/>
            <a:ext cx="3587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H="1">
            <a:off x="4215509" y="2484438"/>
            <a:ext cx="358775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>
            <a:off x="4215509" y="2773363"/>
            <a:ext cx="3587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2462909" y="2057400"/>
            <a:ext cx="293687" cy="685800"/>
          </a:xfrm>
          <a:prstGeom prst="downArrow">
            <a:avLst>
              <a:gd name="adj1" fmla="val 41602"/>
              <a:gd name="adj2" fmla="val 101308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051720" y="2132856"/>
            <a:ext cx="4042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 i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785171" y="3543300"/>
            <a:ext cx="974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i="1">
                <a:latin typeface="Symbol" pitchFamily="18" charset="2"/>
              </a:rPr>
              <a:t>w / </a:t>
            </a:r>
            <a:r>
              <a:rPr lang="en-US" altLang="ja-JP" i="1"/>
              <a:t>m</a:t>
            </a:r>
            <a:r>
              <a:rPr lang="en-US" altLang="ja-JP" i="1" baseline="-25000"/>
              <a:t>B</a:t>
            </a:r>
          </a:p>
        </p:txBody>
      </p:sp>
      <p:pic>
        <p:nvPicPr>
          <p:cNvPr id="16" name="Picture 58" descr="resi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8"/>
          <a:stretch/>
        </p:blipFill>
        <p:spPr bwMode="auto">
          <a:xfrm>
            <a:off x="251520" y="4218384"/>
            <a:ext cx="5553075" cy="225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59"/>
          <p:cNvSpPr txBox="1">
            <a:spLocks noChangeArrowheads="1"/>
          </p:cNvSpPr>
          <p:nvPr/>
        </p:nvSpPr>
        <p:spPr bwMode="auto">
          <a:xfrm>
            <a:off x="163316" y="3645024"/>
            <a:ext cx="174438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 dirty="0"/>
              <a:t>Re </a:t>
            </a:r>
            <a:r>
              <a:rPr lang="en-US" altLang="ja-JP" sz="2800" dirty="0">
                <a:latin typeface="Symbol" pitchFamily="18" charset="2"/>
              </a:rPr>
              <a:t>S</a:t>
            </a:r>
            <a:r>
              <a:rPr lang="en-US" altLang="ja-JP" sz="2800" dirty="0"/>
              <a:t>(</a:t>
            </a:r>
            <a:r>
              <a:rPr lang="en-US" altLang="ja-JP" sz="2800" i="1" dirty="0">
                <a:latin typeface="Symbol" pitchFamily="18" charset="2"/>
              </a:rPr>
              <a:t>w</a:t>
            </a:r>
            <a:r>
              <a:rPr lang="en-US" altLang="ja-JP" sz="2800" dirty="0"/>
              <a:t>,</a:t>
            </a:r>
            <a:r>
              <a:rPr lang="en-US" altLang="ja-JP" sz="2800" b="1" dirty="0"/>
              <a:t>0</a:t>
            </a:r>
            <a:r>
              <a:rPr lang="en-US" altLang="ja-JP" sz="2800" dirty="0"/>
              <a:t>)</a:t>
            </a:r>
          </a:p>
        </p:txBody>
      </p:sp>
      <p:sp>
        <p:nvSpPr>
          <p:cNvPr id="18" name="Text Box 60"/>
          <p:cNvSpPr txBox="1">
            <a:spLocks noChangeArrowheads="1"/>
          </p:cNvSpPr>
          <p:nvPr/>
        </p:nvSpPr>
        <p:spPr bwMode="auto">
          <a:xfrm>
            <a:off x="2832796" y="6428184"/>
            <a:ext cx="974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i="1">
                <a:latin typeface="Symbol" pitchFamily="18" charset="2"/>
              </a:rPr>
              <a:t>w / </a:t>
            </a:r>
            <a:r>
              <a:rPr lang="en-US" altLang="ja-JP" i="1"/>
              <a:t>m</a:t>
            </a:r>
            <a:r>
              <a:rPr lang="en-US" altLang="ja-JP" i="1" baseline="-25000"/>
              <a:t>B</a:t>
            </a:r>
          </a:p>
        </p:txBody>
      </p:sp>
      <p:sp>
        <p:nvSpPr>
          <p:cNvPr id="19" name="Text Box 61"/>
          <p:cNvSpPr txBox="1">
            <a:spLocks noChangeArrowheads="1"/>
          </p:cNvSpPr>
          <p:nvPr/>
        </p:nvSpPr>
        <p:spPr bwMode="auto">
          <a:xfrm>
            <a:off x="5796136" y="1524000"/>
            <a:ext cx="32963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en-US" altLang="ja-JP" sz="2400" dirty="0"/>
              <a:t>Two peaks </a:t>
            </a:r>
            <a:r>
              <a:rPr lang="en-US" altLang="ja-JP" sz="2400" dirty="0" smtClean="0"/>
              <a:t>develop at low energy.</a:t>
            </a:r>
            <a:endParaRPr lang="en-US" altLang="ja-JP" sz="2400" dirty="0"/>
          </a:p>
        </p:txBody>
      </p:sp>
      <p:sp>
        <p:nvSpPr>
          <p:cNvPr id="20" name="Text Box 62"/>
          <p:cNvSpPr txBox="1">
            <a:spLocks noChangeArrowheads="1"/>
          </p:cNvSpPr>
          <p:nvPr/>
        </p:nvSpPr>
        <p:spPr bwMode="auto">
          <a:xfrm>
            <a:off x="5796136" y="4244895"/>
            <a:ext cx="295232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en-US" altLang="ja-JP" sz="2400" dirty="0"/>
              <a:t>Two “</a:t>
            </a:r>
            <a:r>
              <a:rPr lang="en-US" altLang="ja-JP" sz="2400" dirty="0" smtClean="0"/>
              <a:t>oscillating behavior</a:t>
            </a:r>
            <a:r>
              <a:rPr lang="en-US" altLang="ja-JP" sz="2400" dirty="0"/>
              <a:t>” </a:t>
            </a:r>
            <a:r>
              <a:rPr lang="en-US" altLang="ja-JP" sz="2400" dirty="0" smtClean="0"/>
              <a:t>grows as </a:t>
            </a:r>
            <a:r>
              <a:rPr lang="en-US" altLang="ja-JP" sz="2400" i="1" dirty="0"/>
              <a:t>T</a:t>
            </a:r>
            <a:r>
              <a:rPr lang="en-US" altLang="ja-JP" sz="2400" dirty="0"/>
              <a:t> is raised.</a:t>
            </a:r>
          </a:p>
        </p:txBody>
      </p:sp>
      <p:sp>
        <p:nvSpPr>
          <p:cNvPr id="23" name="AutoShape 65"/>
          <p:cNvSpPr>
            <a:spLocks noChangeArrowheads="1"/>
          </p:cNvSpPr>
          <p:nvPr/>
        </p:nvSpPr>
        <p:spPr bwMode="auto">
          <a:xfrm>
            <a:off x="6444208" y="3127209"/>
            <a:ext cx="1143000" cy="661831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eaVert"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0203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645550" cy="584775"/>
          </a:xfrm>
        </p:spPr>
        <p:txBody>
          <a:bodyPr/>
          <a:lstStyle/>
          <a:p>
            <a:r>
              <a:rPr kumimoji="1" lang="en-US" altLang="ja-JP" dirty="0" smtClean="0"/>
              <a:t> Landau Damping  </a:t>
            </a:r>
            <a:endParaRPr kumimoji="1" lang="ja-JP" altLang="en-US" dirty="0"/>
          </a:p>
        </p:txBody>
      </p:sp>
      <p:pic>
        <p:nvPicPr>
          <p:cNvPr id="7" name="Picture 4" descr="ims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371600"/>
            <a:ext cx="55530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2222" y="909935"/>
            <a:ext cx="16834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 dirty="0" err="1"/>
              <a:t>Im</a:t>
            </a:r>
            <a:r>
              <a:rPr lang="en-US" altLang="ja-JP" sz="2800" dirty="0"/>
              <a:t> </a:t>
            </a:r>
            <a:r>
              <a:rPr lang="en-US" altLang="ja-JP" sz="2800" dirty="0">
                <a:latin typeface="Symbol" pitchFamily="18" charset="2"/>
              </a:rPr>
              <a:t>S</a:t>
            </a:r>
            <a:r>
              <a:rPr lang="en-US" altLang="ja-JP" sz="2800" dirty="0"/>
              <a:t>(</a:t>
            </a:r>
            <a:r>
              <a:rPr lang="en-US" altLang="ja-JP" sz="2800" i="1" dirty="0">
                <a:latin typeface="Symbol" pitchFamily="18" charset="2"/>
              </a:rPr>
              <a:t>w</a:t>
            </a:r>
            <a:r>
              <a:rPr lang="en-US" altLang="ja-JP" sz="2800" dirty="0"/>
              <a:t>,</a:t>
            </a:r>
            <a:r>
              <a:rPr lang="en-US" altLang="ja-JP" sz="2800" b="1" dirty="0"/>
              <a:t>0</a:t>
            </a:r>
            <a:r>
              <a:rPr lang="en-US" altLang="ja-JP" sz="2800" dirty="0"/>
              <a:t>)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574284" y="1981200"/>
            <a:ext cx="8493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i="1" dirty="0"/>
              <a:t>T</a:t>
            </a:r>
            <a:r>
              <a:rPr lang="en-US" altLang="ja-JP" sz="2000" dirty="0"/>
              <a:t> =1</a:t>
            </a:r>
          </a:p>
          <a:p>
            <a:r>
              <a:rPr lang="en-US" altLang="ja-JP" sz="2000" i="1" dirty="0"/>
              <a:t>T</a:t>
            </a:r>
            <a:r>
              <a:rPr lang="en-US" altLang="ja-JP" sz="2000" dirty="0"/>
              <a:t> =1.5</a:t>
            </a:r>
          </a:p>
          <a:p>
            <a:r>
              <a:rPr lang="en-US" altLang="ja-JP" sz="2000" i="1" dirty="0"/>
              <a:t>T</a:t>
            </a:r>
            <a:r>
              <a:rPr lang="en-US" altLang="ja-JP" sz="2000" dirty="0"/>
              <a:t> =2</a:t>
            </a: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H="1">
            <a:off x="4215509" y="2197100"/>
            <a:ext cx="3587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H="1">
            <a:off x="4215509" y="2484438"/>
            <a:ext cx="358775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>
            <a:off x="4215509" y="2773363"/>
            <a:ext cx="3587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2462909" y="2057400"/>
            <a:ext cx="293687" cy="685800"/>
          </a:xfrm>
          <a:prstGeom prst="downArrow">
            <a:avLst>
              <a:gd name="adj1" fmla="val 41602"/>
              <a:gd name="adj2" fmla="val 101308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051720" y="2132856"/>
            <a:ext cx="4042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 i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785171" y="3543300"/>
            <a:ext cx="974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i="1">
                <a:latin typeface="Symbol" pitchFamily="18" charset="2"/>
              </a:rPr>
              <a:t>w / </a:t>
            </a:r>
            <a:r>
              <a:rPr lang="en-US" altLang="ja-JP" i="1"/>
              <a:t>m</a:t>
            </a:r>
            <a:r>
              <a:rPr lang="en-US" altLang="ja-JP" i="1" baseline="-25000"/>
              <a:t>B</a:t>
            </a: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>
            <a:off x="3505200" y="4293096"/>
            <a:ext cx="2074912" cy="1008112"/>
          </a:xfrm>
          <a:prstGeom prst="wedgeRoundRectCallout">
            <a:avLst>
              <a:gd name="adj1" fmla="val -48714"/>
              <a:gd name="adj2" fmla="val -145075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ja-JP" altLang="ja-JP"/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827584" y="4293096"/>
            <a:ext cx="2234009" cy="1008112"/>
          </a:xfrm>
          <a:prstGeom prst="wedgeRoundRectCallout">
            <a:avLst>
              <a:gd name="adj1" fmla="val 41955"/>
              <a:gd name="adj2" fmla="val -145365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ja-JP" altLang="ja-JP"/>
          </a:p>
        </p:txBody>
      </p:sp>
      <p:sp>
        <p:nvSpPr>
          <p:cNvPr id="38" name="AutoShape 77"/>
          <p:cNvSpPr>
            <a:spLocks/>
          </p:cNvSpPr>
          <p:nvPr/>
        </p:nvSpPr>
        <p:spPr bwMode="auto">
          <a:xfrm rot="16200000">
            <a:off x="2975249" y="3239013"/>
            <a:ext cx="457200" cy="4752526"/>
          </a:xfrm>
          <a:prstGeom prst="leftBrace">
            <a:avLst>
              <a:gd name="adj1" fmla="val 55556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39" name="Text Box 78"/>
          <p:cNvSpPr txBox="1">
            <a:spLocks noChangeArrowheads="1"/>
          </p:cNvSpPr>
          <p:nvPr/>
        </p:nvSpPr>
        <p:spPr bwMode="auto">
          <a:xfrm>
            <a:off x="1979712" y="6021288"/>
            <a:ext cx="24817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/>
              <a:t>Landau damping</a:t>
            </a:r>
          </a:p>
        </p:txBody>
      </p:sp>
      <p:sp>
        <p:nvSpPr>
          <p:cNvPr id="40" name="Line 6"/>
          <p:cNvSpPr>
            <a:spLocks noChangeShapeType="1"/>
          </p:cNvSpPr>
          <p:nvPr/>
        </p:nvSpPr>
        <p:spPr bwMode="auto">
          <a:xfrm flipV="1">
            <a:off x="1257300" y="4838402"/>
            <a:ext cx="7921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" name="Freeform 7"/>
          <p:cNvSpPr>
            <a:spLocks/>
          </p:cNvSpPr>
          <p:nvPr/>
        </p:nvSpPr>
        <p:spPr bwMode="auto">
          <a:xfrm flipH="1">
            <a:off x="1474788" y="4408189"/>
            <a:ext cx="574675" cy="430213"/>
          </a:xfrm>
          <a:custGeom>
            <a:avLst/>
            <a:gdLst>
              <a:gd name="T0" fmla="*/ 0 w 133"/>
              <a:gd name="T1" fmla="*/ 280 h 280"/>
              <a:gd name="T2" fmla="*/ 133 w 133"/>
              <a:gd name="T3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3" h="280">
                <a:moveTo>
                  <a:pt x="0" y="280"/>
                </a:moveTo>
                <a:cubicBezTo>
                  <a:pt x="22" y="233"/>
                  <a:pt x="111" y="47"/>
                  <a:pt x="133" y="0"/>
                </a:cubicBezTo>
              </a:path>
            </a:pathLst>
          </a:custGeom>
          <a:noFill/>
          <a:ln w="38100" cap="flat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2" name="Line 8"/>
          <p:cNvSpPr>
            <a:spLocks noChangeShapeType="1"/>
          </p:cNvSpPr>
          <p:nvPr/>
        </p:nvSpPr>
        <p:spPr bwMode="auto">
          <a:xfrm flipH="1" flipV="1">
            <a:off x="1566863" y="4766964"/>
            <a:ext cx="144462" cy="714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3" name="Line 9"/>
          <p:cNvSpPr>
            <a:spLocks noChangeShapeType="1"/>
          </p:cNvSpPr>
          <p:nvPr/>
        </p:nvSpPr>
        <p:spPr bwMode="auto">
          <a:xfrm flipH="1">
            <a:off x="1566863" y="4838402"/>
            <a:ext cx="144462" cy="73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4" name="Line 10"/>
          <p:cNvSpPr>
            <a:spLocks noChangeShapeType="1"/>
          </p:cNvSpPr>
          <p:nvPr/>
        </p:nvSpPr>
        <p:spPr bwMode="auto">
          <a:xfrm flipH="1" flipV="1">
            <a:off x="2409825" y="4766964"/>
            <a:ext cx="1444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5" name="Line 11"/>
          <p:cNvSpPr>
            <a:spLocks noChangeShapeType="1"/>
          </p:cNvSpPr>
          <p:nvPr/>
        </p:nvSpPr>
        <p:spPr bwMode="auto">
          <a:xfrm flipH="1">
            <a:off x="2409825" y="4839989"/>
            <a:ext cx="144463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969963" y="4695527"/>
            <a:ext cx="3962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 dirty="0">
                <a:latin typeface="Symbol" pitchFamily="18" charset="2"/>
              </a:rPr>
              <a:t>w</a:t>
            </a:r>
          </a:p>
        </p:txBody>
      </p:sp>
      <p:sp>
        <p:nvSpPr>
          <p:cNvPr id="47" name="Line 13"/>
          <p:cNvSpPr>
            <a:spLocks noChangeShapeType="1"/>
          </p:cNvSpPr>
          <p:nvPr/>
        </p:nvSpPr>
        <p:spPr bwMode="auto">
          <a:xfrm flipV="1">
            <a:off x="2049463" y="4838402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8" name="Line 14"/>
          <p:cNvSpPr>
            <a:spLocks noChangeShapeType="1"/>
          </p:cNvSpPr>
          <p:nvPr/>
        </p:nvSpPr>
        <p:spPr bwMode="auto">
          <a:xfrm>
            <a:off x="3852367" y="4725392"/>
            <a:ext cx="863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9" name="Freeform 15"/>
          <p:cNvSpPr>
            <a:spLocks/>
          </p:cNvSpPr>
          <p:nvPr/>
        </p:nvSpPr>
        <p:spPr bwMode="auto">
          <a:xfrm>
            <a:off x="4739779" y="4580929"/>
            <a:ext cx="625475" cy="144463"/>
          </a:xfrm>
          <a:custGeom>
            <a:avLst/>
            <a:gdLst>
              <a:gd name="T0" fmla="*/ 0 w 133"/>
              <a:gd name="T1" fmla="*/ 280 h 280"/>
              <a:gd name="T2" fmla="*/ 133 w 133"/>
              <a:gd name="T3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3" h="280">
                <a:moveTo>
                  <a:pt x="0" y="280"/>
                </a:moveTo>
                <a:cubicBezTo>
                  <a:pt x="22" y="233"/>
                  <a:pt x="111" y="47"/>
                  <a:pt x="133" y="0"/>
                </a:cubicBezTo>
              </a:path>
            </a:pathLst>
          </a:custGeom>
          <a:noFill/>
          <a:ln w="38100" cap="flat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0" name="Line 16"/>
          <p:cNvSpPr>
            <a:spLocks noChangeShapeType="1"/>
          </p:cNvSpPr>
          <p:nvPr/>
        </p:nvSpPr>
        <p:spPr bwMode="auto">
          <a:xfrm flipV="1">
            <a:off x="4285754" y="4868267"/>
            <a:ext cx="71438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" name="Line 17"/>
          <p:cNvSpPr>
            <a:spLocks noChangeShapeType="1"/>
          </p:cNvSpPr>
          <p:nvPr/>
        </p:nvSpPr>
        <p:spPr bwMode="auto">
          <a:xfrm>
            <a:off x="4285754" y="5012729"/>
            <a:ext cx="214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" name="Line 18"/>
          <p:cNvSpPr>
            <a:spLocks noChangeShapeType="1"/>
          </p:cNvSpPr>
          <p:nvPr/>
        </p:nvSpPr>
        <p:spPr bwMode="auto">
          <a:xfrm flipH="1" flipV="1">
            <a:off x="4233367" y="4652367"/>
            <a:ext cx="144462" cy="714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3" name="Line 19"/>
          <p:cNvSpPr>
            <a:spLocks noChangeShapeType="1"/>
          </p:cNvSpPr>
          <p:nvPr/>
        </p:nvSpPr>
        <p:spPr bwMode="auto">
          <a:xfrm flipH="1">
            <a:off x="4233367" y="4723804"/>
            <a:ext cx="144462" cy="73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4" name="Text Box 20"/>
          <p:cNvSpPr txBox="1">
            <a:spLocks noChangeArrowheads="1"/>
          </p:cNvSpPr>
          <p:nvPr/>
        </p:nvSpPr>
        <p:spPr bwMode="auto">
          <a:xfrm>
            <a:off x="3707904" y="4582517"/>
            <a:ext cx="3962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 dirty="0">
                <a:latin typeface="Symbol" pitchFamily="18" charset="2"/>
              </a:rPr>
              <a:t>w</a:t>
            </a:r>
          </a:p>
        </p:txBody>
      </p:sp>
      <p:sp>
        <p:nvSpPr>
          <p:cNvPr id="55" name="Line 21"/>
          <p:cNvSpPr>
            <a:spLocks noChangeShapeType="1"/>
          </p:cNvSpPr>
          <p:nvPr/>
        </p:nvSpPr>
        <p:spPr bwMode="auto">
          <a:xfrm flipV="1">
            <a:off x="4068267" y="4725392"/>
            <a:ext cx="64928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6" name="Line 24"/>
          <p:cNvSpPr>
            <a:spLocks noChangeShapeType="1"/>
          </p:cNvSpPr>
          <p:nvPr/>
        </p:nvSpPr>
        <p:spPr bwMode="auto">
          <a:xfrm>
            <a:off x="6416179" y="4608513"/>
            <a:ext cx="8636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/>
          </a:p>
        </p:txBody>
      </p:sp>
      <p:sp>
        <p:nvSpPr>
          <p:cNvPr id="57" name="Text Box 25"/>
          <p:cNvSpPr txBox="1">
            <a:spLocks noChangeArrowheads="1"/>
          </p:cNvSpPr>
          <p:nvPr/>
        </p:nvSpPr>
        <p:spPr bwMode="auto">
          <a:xfrm>
            <a:off x="7403604" y="4340225"/>
            <a:ext cx="10246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/>
              <a:t>boson</a:t>
            </a:r>
          </a:p>
        </p:txBody>
      </p:sp>
      <p:sp>
        <p:nvSpPr>
          <p:cNvPr id="58" name="Line 33"/>
          <p:cNvSpPr>
            <a:spLocks noChangeShapeType="1"/>
          </p:cNvSpPr>
          <p:nvPr/>
        </p:nvSpPr>
        <p:spPr bwMode="auto">
          <a:xfrm>
            <a:off x="6416179" y="4105275"/>
            <a:ext cx="863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/>
          </a:p>
        </p:txBody>
      </p:sp>
      <p:sp>
        <p:nvSpPr>
          <p:cNvPr id="59" name="Line 34"/>
          <p:cNvSpPr>
            <a:spLocks noChangeShapeType="1"/>
          </p:cNvSpPr>
          <p:nvPr/>
        </p:nvSpPr>
        <p:spPr bwMode="auto">
          <a:xfrm flipH="1" flipV="1">
            <a:off x="6797179" y="4032250"/>
            <a:ext cx="144462" cy="714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/>
          </a:p>
        </p:txBody>
      </p:sp>
      <p:sp>
        <p:nvSpPr>
          <p:cNvPr id="60" name="Line 35"/>
          <p:cNvSpPr>
            <a:spLocks noChangeShapeType="1"/>
          </p:cNvSpPr>
          <p:nvPr/>
        </p:nvSpPr>
        <p:spPr bwMode="auto">
          <a:xfrm flipH="1">
            <a:off x="6797179" y="4103688"/>
            <a:ext cx="144462" cy="73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/>
          </a:p>
        </p:txBody>
      </p:sp>
      <p:sp>
        <p:nvSpPr>
          <p:cNvPr id="61" name="Text Box 36"/>
          <p:cNvSpPr txBox="1">
            <a:spLocks noChangeArrowheads="1"/>
          </p:cNvSpPr>
          <p:nvPr/>
        </p:nvSpPr>
        <p:spPr bwMode="auto">
          <a:xfrm>
            <a:off x="7409954" y="3816350"/>
            <a:ext cx="9557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/>
              <a:t>quark</a:t>
            </a:r>
          </a:p>
        </p:txBody>
      </p:sp>
    </p:spTree>
    <p:extLst>
      <p:ext uri="{BB962C8B-B14F-4D97-AF65-F5344CB8AC3E}">
        <p14:creationId xmlns:p14="http://schemas.microsoft.com/office/powerpoint/2010/main" val="388661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251520" y="1262513"/>
            <a:ext cx="8640960" cy="10143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897495" cy="584775"/>
          </a:xfrm>
        </p:spPr>
        <p:txBody>
          <a:bodyPr/>
          <a:lstStyle/>
          <a:p>
            <a:r>
              <a:rPr kumimoji="1" lang="en-US" altLang="ja-JP" dirty="0" smtClean="0"/>
              <a:t> Introducing Nonzero m</a:t>
            </a:r>
            <a:r>
              <a:rPr kumimoji="1" lang="en-US" altLang="ja-JP" baseline="-25000" dirty="0" smtClean="0"/>
              <a:t>0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,color}&#10;\pagestyle{empty}&#10;\newcommand{\bm}[1]{\mbox{\boldmath$#1$}}&lt;/preamble&gt;&#10;  &lt;body&gt;\begin{align*} &#10;L= i \bar\psi(i\gamma\cdot\partial - m_0)\psi + G_S ( (\bar\psi \psi)^2 + (\bar\psi i\gamma_5 \bm{\tau}\psi)^2 )&#10;\end{align*}&lt;/body&gt;&#10;  &lt;fcolor&gt;FF000000&lt;/fcolor&gt;&#10;  &lt;bcolor&gt;FFFFFFFF&lt;/bcolor&gt;&#10;  &lt;transparent&gt;True&lt;/transparent&gt;&#10;  &lt;resolution&gt;1800&lt;/resolution&gt;&#10;  &lt;imageh&gt;281&lt;/imageh&gt;&#10;  &lt;imagew&gt;5207&lt;/imagew&gt;&#10;  &lt;scale&gt;50&lt;/scale&gt;&#10;  &lt;cursor&gt;11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7559673" cy="40796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059832" y="908720"/>
            <a:ext cx="319138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tx2">
                    <a:lumMod val="50000"/>
                  </a:schemeClr>
                </a:solidFill>
              </a:rPr>
              <a:t>2-flavor NJL model</a:t>
            </a:r>
            <a:endParaRPr kumimoji="1" lang="ja-JP" alt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725550" y="1566079"/>
            <a:ext cx="936104" cy="456132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 flipV="1">
            <a:off x="3136462" y="1976442"/>
            <a:ext cx="360040" cy="21602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99792" y="2132856"/>
            <a:ext cx="1181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FF0000"/>
                </a:solidFill>
              </a:rPr>
              <a:t>What’s</a:t>
            </a:r>
          </a:p>
          <a:p>
            <a:pPr algn="ctr"/>
            <a:r>
              <a:rPr kumimoji="1" lang="en-US" altLang="ja-JP" sz="2400" b="1" dirty="0" smtClean="0">
                <a:solidFill>
                  <a:srgbClr val="FF0000"/>
                </a:solidFill>
              </a:rPr>
              <a:t>NEW!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3528" y="3330858"/>
            <a:ext cx="2488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Effect of m</a:t>
            </a:r>
            <a:r>
              <a:rPr kumimoji="1" lang="en-US" altLang="ja-JP" sz="2800" baseline="-25000" dirty="0" smtClean="0"/>
              <a:t>0</a:t>
            </a:r>
            <a:endParaRPr kumimoji="1" lang="ja-JP" altLang="en-US" sz="2800" baseline="-25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43608" y="3834914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Phase transition becomes crossover.</a:t>
            </a:r>
          </a:p>
          <a:p>
            <a:pPr marL="342900" indent="-342900"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Constituent quarks stay massive.</a:t>
            </a:r>
            <a:r>
              <a:rPr lang="en-US" altLang="ja-JP" sz="2400" dirty="0" smtClean="0"/>
              <a:t> </a:t>
            </a:r>
          </a:p>
          <a:p>
            <a:pPr marL="342900" indent="-342900"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Soft modes do not become massless.</a:t>
            </a:r>
            <a:endParaRPr kumimoji="1" lang="ja-JP" altLang="en-US" sz="2400" dirty="0"/>
          </a:p>
        </p:txBody>
      </p:sp>
      <p:sp>
        <p:nvSpPr>
          <p:cNvPr id="13" name="左中かっこ 12"/>
          <p:cNvSpPr/>
          <p:nvPr/>
        </p:nvSpPr>
        <p:spPr>
          <a:xfrm>
            <a:off x="539552" y="3906922"/>
            <a:ext cx="360040" cy="1682318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31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537093" cy="584775"/>
          </a:xfrm>
        </p:spPr>
        <p:txBody>
          <a:bodyPr/>
          <a:lstStyle/>
          <a:p>
            <a:r>
              <a:rPr kumimoji="1" lang="en-US" altLang="ja-JP" dirty="0" smtClean="0"/>
              <a:t> Stable </a:t>
            </a:r>
            <a:r>
              <a:rPr kumimoji="1" lang="en-US" altLang="ja-JP" dirty="0" smtClean="0">
                <a:latin typeface="Symbol" panose="05050102010706020507" pitchFamily="18" charset="2"/>
              </a:rPr>
              <a:t>p</a:t>
            </a:r>
            <a:r>
              <a:rPr kumimoji="1" lang="en-US" altLang="ja-JP" dirty="0" smtClean="0"/>
              <a:t> modes above T</a:t>
            </a:r>
            <a:r>
              <a:rPr kumimoji="1" lang="en-US" altLang="ja-JP" baseline="-25000" dirty="0" smtClean="0"/>
              <a:t>PC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6837813" cy="479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exTeXPicture" descr="&lt;?xml version=&quot;1.0&quot; encoding=&quot;utf-16&quot;?&gt;&#10;&lt;TeXTeX&gt;&#10;  &lt;preamble&gt;\documentclass{jarticle}&#10;\usepackage{amsmath,color}&#10;\pagestyle{empty}&#10;\newcommand{\bm}[1]{\mbox{\boldmath$#1$}}&lt;/preamble&gt;&#10;  &lt;body&gt;\begin{align*} &#10;T_{ZB}&#10;\end{align*}&lt;/body&gt;&#10;  &lt;fcolor&gt;FF000000&lt;/fcolor&gt;&#10;  &lt;bcolor&gt;FFFFFFFF&lt;/bcolor&gt;&#10;  &lt;transparent&gt;True&lt;/transparent&gt;&#10;  &lt;resolution&gt;1800&lt;/resolution&gt;&#10;  &lt;imageh&gt;207&lt;/imageh&gt;&#10;  &lt;imagew&gt;433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202" y="1170994"/>
            <a:ext cx="695845" cy="332656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5" name="直線コネクタ 14"/>
          <p:cNvCxnSpPr/>
          <p:nvPr/>
        </p:nvCxnSpPr>
        <p:spPr>
          <a:xfrm>
            <a:off x="3779912" y="1052736"/>
            <a:ext cx="0" cy="4032448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TexTeXPicture" descr="&lt;?xml version=&quot;1.0&quot; encoding=&quot;utf-16&quot;?&gt;&#10;&lt;TeXTeX&gt;&#10;  &lt;preamble&gt;\documentclass{jarticle}&#10;\usepackage{amsmath,color}&#10;\pagestyle{empty}&#10;\newcommand{\bm}[1]{\mbox{\boldmath$#1$}}&lt;/preamble&gt;&#10;  &lt;body&gt;\begin{align*} &#10;T_{PC}&#10;\end{align*}&lt;/body&gt;&#10;  &lt;fcolor&gt;FF000000&lt;/fcolor&gt;&#10;  &lt;bcolor&gt;FFFFFFFF&lt;/bcolor&gt;&#10;  &lt;transparent&gt;True&lt;/transparent&gt;&#10;  &lt;resolution&gt;1800&lt;/resolution&gt;&#10;  &lt;imageh&gt;210&lt;/imageh&gt;&#10;  &lt;imagew&gt;440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196752"/>
            <a:ext cx="707094" cy="337477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,color}&#10;\pagestyle{empty}&#10;\newcommand{\bm}[1]{\mbox{\boldmath$#1$}}&lt;/preamble&gt;&#10;  &lt;body&gt;\begin{align*} &#10;m_\pi&#10;\end{align*}&lt;/body&gt;&#10;  &lt;fcolor&gt;FF000000&lt;/fcolor&gt;&#10;  &lt;bcolor&gt;FFFFFFFF&lt;/bcolor&gt;&#10;  &lt;transparent&gt;True&lt;/transparent&gt;&#10;  &lt;resolution&gt;1800&lt;/resolution&gt;&#10;  &lt;imageh&gt;150&lt;/imageh&gt;&#10;  &lt;imagew&gt;324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45327"/>
            <a:ext cx="563000" cy="26064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8" name="TexTeXPicture" descr="&lt;?xml version=&quot;1.0&quot; encoding=&quot;utf-16&quot;?&gt;&#10;&lt;TeXTeX&gt;&#10;  &lt;preamble&gt;\documentclass{jarticle}&#10;\usepackage{amsmath,color}&#10;\pagestyle{empty}&#10;\newcommand{\bm}[1]{\mbox{\boldmath$#1$}}&lt;/preamble&gt;&#10;  &lt;body&gt;\begin{align*} &#10;M&#10;\end{align*}&lt;/body&gt;&#10;  &lt;fcolor&gt;FF000000&lt;/fcolor&gt;&#10;  &lt;bcolor&gt;FFFFFFFF&lt;/bcolor&gt;&#10;  &lt;transparent&gt;True&lt;/transparent&gt;&#10;  &lt;resolution&gt;1800&lt;/resolution&gt;&#10;  &lt;imageh&gt;170&lt;/imageh&gt;&#10;  &lt;imagew&gt;25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022710"/>
            <a:ext cx="434414" cy="2954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0" name="テキスト ボックス 29"/>
          <p:cNvSpPr txBox="1"/>
          <p:nvPr/>
        </p:nvSpPr>
        <p:spPr>
          <a:xfrm>
            <a:off x="395536" y="5805264"/>
            <a:ext cx="5656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Symbol" panose="05050102010706020507" pitchFamily="18" charset="2"/>
              </a:rPr>
              <a:t>p</a:t>
            </a:r>
            <a:r>
              <a:rPr kumimoji="1" lang="en-US" altLang="ja-JP" sz="2400" dirty="0" smtClean="0"/>
              <a:t> modes can be stable even above T</a:t>
            </a:r>
            <a:r>
              <a:rPr kumimoji="1" lang="en-US" altLang="ja-JP" sz="2400" baseline="-25000" dirty="0" smtClean="0"/>
              <a:t>PC</a:t>
            </a:r>
            <a:endParaRPr kumimoji="1" lang="ja-JP" altLang="en-US" sz="2400" baseline="-25000" dirty="0"/>
          </a:p>
        </p:txBody>
      </p:sp>
      <p:sp>
        <p:nvSpPr>
          <p:cNvPr id="31" name="正方形/長方形 30"/>
          <p:cNvSpPr/>
          <p:nvPr/>
        </p:nvSpPr>
        <p:spPr>
          <a:xfrm>
            <a:off x="1613140" y="1196752"/>
            <a:ext cx="432048" cy="417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TexTeXPicture" descr="&lt;?xml version=&quot;1.0&quot; encoding=&quot;utf-16&quot;?&gt;&#10;&lt;TeXTeX&gt;&#10;  &lt;preamble&gt;\documentclass{jarticle}&#10;\usepackage{amsmath,color}&#10;\pagestyle{empty}&#10;\newcommand{\bm}[1]{\mbox{\boldmath$#1$}}&lt;/preamble&gt;&#10;  &lt;body&gt;\begin{align*} &#10;2M&#10;\end{align*}&lt;/body&gt;&#10;  &lt;fcolor&gt;FF000000&lt;/fcolor&gt;&#10;  &lt;bcolor&gt;FFFFFFFF&lt;/bcolor&gt;&#10;  &lt;transparent&gt;True&lt;/transparent&gt;&#10;  &lt;resolution&gt;1800&lt;/resolution&gt;&#10;  &lt;imageh&gt;170&lt;/imageh&gt;&#10;  &lt;imagew&gt;372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815" y="1975961"/>
            <a:ext cx="495141" cy="22627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7" name="テキスト ボックス 36"/>
          <p:cNvSpPr txBox="1"/>
          <p:nvPr/>
        </p:nvSpPr>
        <p:spPr>
          <a:xfrm>
            <a:off x="4534124" y="6248968"/>
            <a:ext cx="1664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for </a:t>
            </a:r>
            <a:r>
              <a:rPr kumimoji="1" lang="en-US" altLang="ja-JP" sz="2400" dirty="0" err="1" smtClean="0"/>
              <a:t>m</a:t>
            </a:r>
            <a:r>
              <a:rPr kumimoji="1" lang="en-US" altLang="ja-JP" sz="2400" baseline="-25000" dirty="0" err="1" smtClean="0">
                <a:latin typeface="Symbol" panose="05050102010706020507" pitchFamily="18" charset="2"/>
              </a:rPr>
              <a:t>p</a:t>
            </a:r>
            <a:r>
              <a:rPr kumimoji="1" lang="en-US" altLang="ja-JP" sz="2400" dirty="0" smtClean="0"/>
              <a:t>&lt;2M</a:t>
            </a:r>
            <a:endParaRPr kumimoji="1" lang="ja-JP" altLang="en-US" sz="2400" dirty="0"/>
          </a:p>
        </p:txBody>
      </p:sp>
      <p:cxnSp>
        <p:nvCxnSpPr>
          <p:cNvPr id="39" name="直線コネクタ 38"/>
          <p:cNvCxnSpPr/>
          <p:nvPr/>
        </p:nvCxnSpPr>
        <p:spPr>
          <a:xfrm>
            <a:off x="6821011" y="5909930"/>
            <a:ext cx="9361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893" name="グループ化 37892"/>
          <p:cNvGrpSpPr/>
          <p:nvPr/>
        </p:nvGrpSpPr>
        <p:grpSpPr>
          <a:xfrm rot="20214609">
            <a:off x="7716203" y="5560118"/>
            <a:ext cx="1016496" cy="288032"/>
            <a:chOff x="7668344" y="4503940"/>
            <a:chExt cx="1016496" cy="288032"/>
          </a:xfrm>
        </p:grpSpPr>
        <p:cxnSp>
          <p:nvCxnSpPr>
            <p:cNvPr id="61" name="直線コネクタ 60"/>
            <p:cNvCxnSpPr/>
            <p:nvPr/>
          </p:nvCxnSpPr>
          <p:spPr>
            <a:xfrm>
              <a:off x="7668344" y="4653136"/>
              <a:ext cx="10164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 flipH="1" flipV="1">
              <a:off x="8061540" y="4503940"/>
              <a:ext cx="252028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92" name="直線コネクタ 37891"/>
            <p:cNvCxnSpPr/>
            <p:nvPr/>
          </p:nvCxnSpPr>
          <p:spPr>
            <a:xfrm flipH="1">
              <a:off x="8061542" y="4647956"/>
              <a:ext cx="216024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グループ化 69"/>
          <p:cNvGrpSpPr/>
          <p:nvPr/>
        </p:nvGrpSpPr>
        <p:grpSpPr>
          <a:xfrm rot="1374163">
            <a:off x="7713678" y="5978862"/>
            <a:ext cx="1016496" cy="288033"/>
            <a:chOff x="7668344" y="4522819"/>
            <a:chExt cx="1016496" cy="288033"/>
          </a:xfrm>
        </p:grpSpPr>
        <p:cxnSp>
          <p:nvCxnSpPr>
            <p:cNvPr id="71" name="直線コネクタ 70"/>
            <p:cNvCxnSpPr/>
            <p:nvPr/>
          </p:nvCxnSpPr>
          <p:spPr>
            <a:xfrm>
              <a:off x="7668344" y="4653136"/>
              <a:ext cx="10164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 flipH="1" flipV="1">
              <a:off x="8077682" y="4522819"/>
              <a:ext cx="252028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/>
            <p:cNvCxnSpPr/>
            <p:nvPr/>
          </p:nvCxnSpPr>
          <p:spPr>
            <a:xfrm flipH="1">
              <a:off x="8077681" y="4666836"/>
              <a:ext cx="216024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894" name="TexTeXPicture" descr="&lt;?xml version=&quot;1.0&quot; encoding=&quot;utf-16&quot;?&gt;&#10;&lt;TeXTeX&gt;&#10;  &lt;preamble&gt;\documentclass{jarticle}&#10;\usepackage{amsmath,color}&#10;\pagestyle{empty}&#10;\newcommand{\bm}[1]{\mbox{\boldmath$#1$}}&lt;/preamble&gt;&#10;  &lt;body&gt;\begin{align*} &#10;\pi&#10;\end{align*}&lt;/body&gt;&#10;  &lt;fcolor&gt;FF000000&lt;/fcolor&gt;&#10;  &lt;bcolor&gt;FFFFFFFF&lt;/bcolor&gt;&#10;  &lt;transparent&gt;True&lt;/transparent&gt;&#10;  &lt;resolution&gt;1800&lt;/resolution&gt;&#10;  &lt;imageh&gt;110&lt;/imageh&gt;&#10;  &lt;imagew&gt;13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791" y="5998866"/>
            <a:ext cx="208355" cy="17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4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014514" cy="584775"/>
          </a:xfrm>
        </p:spPr>
        <p:txBody>
          <a:bodyPr/>
          <a:lstStyle/>
          <a:p>
            <a:r>
              <a:rPr kumimoji="1" lang="en-US" altLang="ja-JP" dirty="0" smtClean="0"/>
              <a:t> Pion Dispersion Relation  </a:t>
            </a:r>
            <a:endParaRPr kumimoji="1" lang="ja-JP" alt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321" y="1218034"/>
            <a:ext cx="551497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 rot="20035620">
            <a:off x="3164332" y="2181837"/>
            <a:ext cx="3028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3">
                    <a:lumMod val="50000"/>
                  </a:schemeClr>
                </a:solidFill>
              </a:rPr>
              <a:t>Continuum threshold</a:t>
            </a:r>
            <a:endParaRPr kumimoji="1" lang="ja-JP" alt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868144" y="2736110"/>
            <a:ext cx="24625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Lorentz invariant</a:t>
            </a:r>
          </a:p>
          <a:p>
            <a:r>
              <a:rPr lang="en-US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dispersion</a:t>
            </a:r>
            <a:endParaRPr kumimoji="1" lang="ja-JP" alt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 flipH="1" flipV="1">
            <a:off x="5461854" y="2827968"/>
            <a:ext cx="43204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179512" y="5373216"/>
            <a:ext cx="8747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Dispersion relation of stable pion deviates from Lorentz form.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Pionic</a:t>
            </a:r>
            <a:r>
              <a:rPr lang="en-US" altLang="ja-JP" sz="2400" dirty="0" smtClean="0"/>
              <a:t> modes become unstable at nonzero p.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779912" y="908720"/>
            <a:ext cx="1699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T=206MeV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7057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20"/>
          <p:cNvSpPr/>
          <p:nvPr/>
        </p:nvSpPr>
        <p:spPr>
          <a:xfrm>
            <a:off x="6411236" y="188640"/>
            <a:ext cx="2553251" cy="86409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3" t="94360"/>
          <a:stretch/>
        </p:blipFill>
        <p:spPr bwMode="auto">
          <a:xfrm>
            <a:off x="1831148" y="4658918"/>
            <a:ext cx="5693180" cy="50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1" b="60289"/>
          <a:stretch/>
        </p:blipFill>
        <p:spPr bwMode="auto">
          <a:xfrm>
            <a:off x="1133053" y="1700808"/>
            <a:ext cx="6391275" cy="298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角丸四角形吹き出し 6"/>
          <p:cNvSpPr/>
          <p:nvPr/>
        </p:nvSpPr>
        <p:spPr>
          <a:xfrm>
            <a:off x="2705885" y="2492896"/>
            <a:ext cx="2010131" cy="830997"/>
          </a:xfrm>
          <a:prstGeom prst="wedgeRoundRectCallout">
            <a:avLst>
              <a:gd name="adj1" fmla="val 50925"/>
              <a:gd name="adj2" fmla="val 13224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509294" cy="584775"/>
          </a:xfrm>
        </p:spPr>
        <p:txBody>
          <a:bodyPr/>
          <a:lstStyle/>
          <a:p>
            <a:r>
              <a:rPr kumimoji="1" lang="en-US" altLang="ja-JP" dirty="0" smtClean="0"/>
              <a:t> Quark Spectrum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1560" y="980728"/>
            <a:ext cx="2929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T=206 MeV,  p=0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,color}&#10;\pagestyle{empty}&#10;\newcommand{\bm}[1]{\mbox{\boldmath$#1$}}&lt;/preamble&gt;&#10;  &lt;body&gt;\begin{align*} &#10;\rho_+(\omega,p=0)&#10;\end{align*}&lt;/body&gt;&#10;  &lt;fcolor&gt;FF000000&lt;/fcolor&gt;&#10;  &lt;bcolor&gt;FFFFFFFF&lt;/bcolor&gt;&#10;  &lt;transparent&gt;True&lt;/transparent&gt;&#10;  &lt;resolution&gt;1800&lt;/resolution&gt;&#10;  &lt;imageh&gt;249&lt;/imageh&gt;&#10;  &lt;imagew&gt;1313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4400" y="2991713"/>
            <a:ext cx="2133831" cy="40466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テキスト ボックス 5"/>
          <p:cNvSpPr txBox="1"/>
          <p:nvPr/>
        </p:nvSpPr>
        <p:spPr>
          <a:xfrm>
            <a:off x="2843808" y="2492896"/>
            <a:ext cx="17940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sharp peak </a:t>
            </a:r>
          </a:p>
          <a:p>
            <a:r>
              <a:rPr lang="en-US" altLang="ja-JP" sz="2400" dirty="0" smtClean="0"/>
              <a:t>at</a:t>
            </a:r>
            <a:endParaRPr kumimoji="1" lang="ja-JP" altLang="en-US" sz="2400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,color}&#10;\pagestyle{empty}&#10;\newcommand{\bm}[1]{\mbox{\boldmath$#1$}}&lt;/preamble&gt;&#10;  &lt;body&gt;\begin{align*} &#10;\omega \ll M&#10;\end{align*}&lt;/body&gt;&#10;  &lt;fcolor&gt;FF000000&lt;/fcolor&gt;&#10;  &lt;bcolor&gt;FFFFFFFF&lt;/bcolor&gt;&#10;  &lt;transparent&gt;True&lt;/transparent&gt;&#10;  &lt;resolution&gt;1800&lt;/resolution&gt;&#10;  &lt;imageh&gt;186&lt;/imageh&gt;&#10;  &lt;imagew&gt;808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745" y="2964082"/>
            <a:ext cx="998983" cy="229964"/>
          </a:xfrm>
          <a:prstGeom prst="rect">
            <a:avLst/>
          </a:prstGeom>
        </p:spPr>
      </p:pic>
      <p:sp>
        <p:nvSpPr>
          <p:cNvPr id="10" name="角丸四角形吹き出し 9"/>
          <p:cNvSpPr/>
          <p:nvPr/>
        </p:nvSpPr>
        <p:spPr>
          <a:xfrm>
            <a:off x="6411237" y="3060794"/>
            <a:ext cx="2121203" cy="830997"/>
          </a:xfrm>
          <a:prstGeom prst="wedgeRoundRectCallout">
            <a:avLst>
              <a:gd name="adj1" fmla="val -45180"/>
              <a:gd name="adj2" fmla="val 8729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627287" y="3060794"/>
            <a:ext cx="18117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broad</a:t>
            </a:r>
            <a:r>
              <a:rPr kumimoji="1" lang="en-US" altLang="ja-JP" sz="2400" dirty="0" smtClean="0"/>
              <a:t> peak </a:t>
            </a:r>
          </a:p>
          <a:p>
            <a:r>
              <a:rPr lang="en-US" altLang="ja-JP" sz="2400" dirty="0" smtClean="0"/>
              <a:t>at</a:t>
            </a:r>
            <a:endParaRPr kumimoji="1" lang="ja-JP" altLang="en-US" sz="24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,color}&#10;\pagestyle{empty}&#10;\newcommand{\bm}[1]{\mbox{\boldmath$#1$}}&lt;/preamble&gt;&#10;  &lt;body&gt;\begin{align*} &#10;\omega &amp;gt; M&#10;\end{align*}&lt;/body&gt;&#10;  &lt;fcolor&gt;FF000000&lt;/fcolor&gt;&#10;  &lt;bcolor&gt;FFFFFFFF&lt;/bcolor&gt;&#10;  &lt;transparent&gt;True&lt;/transparent&gt;&#10;  &lt;resolution&gt;1800&lt;/resolution&gt;&#10;  &lt;imageh&gt;180&lt;/imageh&gt;&#10;  &lt;imagew&gt;75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224" y="3531980"/>
            <a:ext cx="930983" cy="222546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611560" y="5733256"/>
            <a:ext cx="62295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Strong modification of the quark spectrum</a:t>
            </a:r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Appearance of sharp peak at low energy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414044" y="4428085"/>
            <a:ext cx="128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Symbol" panose="05050102010706020507" pitchFamily="18" charset="2"/>
              </a:rPr>
              <a:t>w</a:t>
            </a:r>
            <a:r>
              <a:rPr kumimoji="1" lang="en-US" altLang="ja-JP" sz="2400" dirty="0" smtClean="0"/>
              <a:t> [MeV]</a:t>
            </a:r>
            <a:endParaRPr kumimoji="1" lang="ja-JP" altLang="en-US" sz="2400" dirty="0"/>
          </a:p>
        </p:txBody>
      </p:sp>
      <p:sp>
        <p:nvSpPr>
          <p:cNvPr id="15" name="正方形/長方形 14"/>
          <p:cNvSpPr/>
          <p:nvPr/>
        </p:nvSpPr>
        <p:spPr>
          <a:xfrm>
            <a:off x="5796136" y="1842898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M</a:t>
            </a:r>
            <a:endParaRPr lang="ja-JP" alt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>
            <a:off x="5855265" y="1815207"/>
            <a:ext cx="0" cy="287207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TexTeXPicture" descr="&lt;?xml version=&quot;1.0&quot; encoding=&quot;utf-16&quot;?&gt;&#10;&lt;TeXTeX&gt;&#10;  &lt;preamble&gt;\documentclass{jarticle}&#10;\usepackage{amsmath,color}&#10;\pagestyle{empty}&#10;\newcommand{\bm}[1]{\mbox{\boldmath$#1$}}&lt;/preamble&gt;&#10;  &lt;body&gt;\begin{align*} &#10;\frac{M}{m_\pi}\simeq \frac{120}{150}\simeq 0.8&#10;\end{align*}&lt;/body&gt;&#10;  &lt;fcolor&gt;FF000000&lt;/fcolor&gt;&#10;  &lt;bcolor&gt;FFFFFFFF&lt;/bcolor&gt;&#10;  &lt;transparent&gt;True&lt;/transparent&gt;&#10;  &lt;resolution&gt;1800&lt;/resolution&gt;&#10;  &lt;imageh&gt;548&lt;/imageh&gt;&#10;  &lt;imagew&gt;1790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287" y="288186"/>
            <a:ext cx="2213239" cy="67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8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28"/>
          <a:stretch/>
        </p:blipFill>
        <p:spPr bwMode="auto">
          <a:xfrm>
            <a:off x="1131273" y="2861327"/>
            <a:ext cx="6391275" cy="300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1" b="60289"/>
          <a:stretch/>
        </p:blipFill>
        <p:spPr bwMode="auto">
          <a:xfrm>
            <a:off x="1133053" y="836712"/>
            <a:ext cx="6391275" cy="205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7414044" y="5301208"/>
            <a:ext cx="128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Symbol" panose="05050102010706020507" pitchFamily="18" charset="2"/>
              </a:rPr>
              <a:t>w</a:t>
            </a:r>
            <a:r>
              <a:rPr kumimoji="1" lang="en-US" altLang="ja-JP" sz="2400" dirty="0" smtClean="0"/>
              <a:t> [MeV]</a:t>
            </a:r>
            <a:endParaRPr kumimoji="1" lang="ja-JP" altLang="en-US" sz="24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1369286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Im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anose="05050102010706020507" pitchFamily="18" charset="2"/>
              </a:rPr>
              <a:t>S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31640" y="6237312"/>
            <a:ext cx="5442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There exist divergences in </a:t>
            </a:r>
            <a:r>
              <a:rPr kumimoji="1" lang="en-US" altLang="ja-JP" sz="2400" dirty="0" err="1" smtClean="0"/>
              <a:t>Im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S</a:t>
            </a:r>
            <a:r>
              <a:rPr kumimoji="1" lang="en-US" altLang="ja-JP" sz="2400" baseline="-25000" dirty="0" smtClean="0"/>
              <a:t>+</a:t>
            </a:r>
            <a:r>
              <a:rPr kumimoji="1" lang="en-US" altLang="ja-JP" sz="2400" dirty="0" smtClean="0"/>
              <a:t>(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w</a:t>
            </a:r>
            <a:r>
              <a:rPr kumimoji="1" lang="en-US" altLang="ja-JP" sz="2400" dirty="0" smtClean="0"/>
              <a:t>)!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,color}&#10;\pagestyle{empty}&#10;\newcommand{\bm}[1]{\mbox{\boldmath$#1$}}&lt;/preamble&gt;&#10;  &lt;body&gt;\begin{align*} &#10;\rho_+(\omega,p=0)&#10;\end{align*}&lt;/body&gt;&#10;  &lt;fcolor&gt;FF000000&lt;/fcolor&gt;&#10;  &lt;bcolor&gt;FFFFFFFF&lt;/bcolor&gt;&#10;  &lt;transparent&gt;True&lt;/transparent&gt;&#10;  &lt;resolution&gt;1800&lt;/resolution&gt;&#10;  &lt;imageh&gt;249&lt;/imageh&gt;&#10;  &lt;imagew&gt;1313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0462" y="1714731"/>
            <a:ext cx="1552041" cy="29433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TexTeXPicture" descr="&lt;?xml version=&quot;1.0&quot; encoding=&quot;utf-16&quot;?&gt;&#10;&lt;TeXTeX&gt;&#10;  &lt;preamble&gt;\documentclass{jarticle}&#10;\usepackage{amsmath,color}&#10;\pagestyle{empty}&#10;\newcommand{\bm}[1]{\mbox{\boldmath$#1$}}&lt;/preamble&gt;&#10;  &lt;body&gt;\begin{align*} &#10;{\rm Im}\Sigma_+(\omega)&#10;\end{align*}&lt;/body&gt;&#10;  &lt;fcolor&gt;FF000000&lt;/fcolor&gt;&#10;  &lt;bcolor&gt;FFFFFFFF&lt;/bcolor&gt;&#10;  &lt;transparent&gt;True&lt;/transparent&gt;&#10;  &lt;resolution&gt;1800&lt;/resolution&gt;&#10;  &lt;imageh&gt;249&lt;/imageh&gt;&#10;  &lt;imagew&gt;968&lt;/imagew&gt;&#10;  &lt;scale&gt;50&lt;/scale&gt;&#10;  &lt;cursor&gt;4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5017" y="3876705"/>
            <a:ext cx="1492530" cy="3839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テキスト ボックス 8"/>
          <p:cNvSpPr txBox="1"/>
          <p:nvPr/>
        </p:nvSpPr>
        <p:spPr>
          <a:xfrm>
            <a:off x="3082447" y="188640"/>
            <a:ext cx="2929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T=206 MeV,  p=0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9410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44" y="3284984"/>
            <a:ext cx="4536504" cy="31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28"/>
          <a:stretch/>
        </p:blipFill>
        <p:spPr bwMode="auto">
          <a:xfrm>
            <a:off x="63908" y="860941"/>
            <a:ext cx="5164058" cy="242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exTeXPicture" descr="&lt;?xml version=&quot;1.0&quot; encoding=&quot;utf-16&quot;?&gt;&#10;&lt;TeXTeX&gt;&#10;  &lt;preamble&gt;\documentclass{jarticle}&#10;\usepackage{amsmath,color}&#10;\pagestyle{empty}&#10;\newcommand{\bm}[1]{\mbox{\boldmath$#1$}}&lt;/preamble&gt;&#10;  &lt;body&gt;\begin{align*} &#10;{\rm Im}\Sigma_+(\omega)&#10;\end{align*}&lt;/body&gt;&#10;  &lt;fcolor&gt;FF000000&lt;/fcolor&gt;&#10;  &lt;bcolor&gt;FFFFFFFF&lt;/bcolor&gt;&#10;  &lt;transparent&gt;True&lt;/transparent&gt;&#10;  &lt;resolution&gt;1800&lt;/resolution&gt;&#10;  &lt;imageh&gt;249&lt;/imageh&gt;&#10;  &lt;imagew&gt;968&lt;/imagew&gt;&#10;  &lt;scale&gt;50&lt;/scale&gt;&#10;  &lt;cursor&gt;4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85741" y="1717990"/>
            <a:ext cx="1403501" cy="3610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5364088" y="1196752"/>
            <a:ext cx="2074912" cy="1008112"/>
          </a:xfrm>
          <a:prstGeom prst="wedgeRoundRectCallout">
            <a:avLst>
              <a:gd name="adj1" fmla="val -145871"/>
              <a:gd name="adj2" fmla="val 96058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ja-JP" altLang="ja-JP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285147" cy="584775"/>
          </a:xfrm>
        </p:spPr>
        <p:txBody>
          <a:bodyPr/>
          <a:lstStyle/>
          <a:p>
            <a:r>
              <a:rPr kumimoji="1" lang="en-US" altLang="ja-JP" dirty="0" smtClean="0"/>
              <a:t> van Hove Singularity  </a:t>
            </a:r>
            <a:endParaRPr kumimoji="1" lang="ja-JP" altLang="en-US" dirty="0"/>
          </a:p>
        </p:txBody>
      </p:sp>
      <p:sp>
        <p:nvSpPr>
          <p:cNvPr id="5" name="Line 14"/>
          <p:cNvSpPr>
            <a:spLocks noChangeShapeType="1"/>
          </p:cNvSpPr>
          <p:nvPr/>
        </p:nvSpPr>
        <p:spPr bwMode="auto">
          <a:xfrm>
            <a:off x="5711255" y="1629048"/>
            <a:ext cx="863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6598667" y="1484585"/>
            <a:ext cx="625475" cy="144463"/>
          </a:xfrm>
          <a:custGeom>
            <a:avLst/>
            <a:gdLst>
              <a:gd name="T0" fmla="*/ 0 w 133"/>
              <a:gd name="T1" fmla="*/ 280 h 280"/>
              <a:gd name="T2" fmla="*/ 133 w 133"/>
              <a:gd name="T3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3" h="280">
                <a:moveTo>
                  <a:pt x="0" y="280"/>
                </a:moveTo>
                <a:cubicBezTo>
                  <a:pt x="22" y="233"/>
                  <a:pt x="111" y="47"/>
                  <a:pt x="133" y="0"/>
                </a:cubicBezTo>
              </a:path>
            </a:pathLst>
          </a:custGeom>
          <a:noFill/>
          <a:ln w="38100" cap="flat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 flipV="1">
            <a:off x="6144642" y="1771923"/>
            <a:ext cx="71438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>
            <a:off x="6144642" y="1916385"/>
            <a:ext cx="214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" name="Line 18"/>
          <p:cNvSpPr>
            <a:spLocks noChangeShapeType="1"/>
          </p:cNvSpPr>
          <p:nvPr/>
        </p:nvSpPr>
        <p:spPr bwMode="auto">
          <a:xfrm flipH="1" flipV="1">
            <a:off x="6092255" y="1556023"/>
            <a:ext cx="144462" cy="714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 flipH="1">
            <a:off x="6092255" y="1627460"/>
            <a:ext cx="144462" cy="73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5566792" y="1486173"/>
            <a:ext cx="3962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 dirty="0">
                <a:latin typeface="Symbol" pitchFamily="18" charset="2"/>
              </a:rPr>
              <a:t>w</a:t>
            </a:r>
          </a:p>
        </p:txBody>
      </p:sp>
      <p:sp>
        <p:nvSpPr>
          <p:cNvPr id="12" name="Line 21"/>
          <p:cNvSpPr>
            <a:spLocks noChangeShapeType="1"/>
          </p:cNvSpPr>
          <p:nvPr/>
        </p:nvSpPr>
        <p:spPr bwMode="auto">
          <a:xfrm flipV="1">
            <a:off x="5927155" y="1629048"/>
            <a:ext cx="64928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23528" y="4070030"/>
            <a:ext cx="3299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Zeros of group velocity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23528" y="4941168"/>
            <a:ext cx="3575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Divergences of joint </a:t>
            </a:r>
            <a:r>
              <a:rPr kumimoji="1" lang="en-US" altLang="ja-JP" sz="2400" dirty="0" err="1" smtClean="0"/>
              <a:t>DoS</a:t>
            </a:r>
            <a:endParaRPr kumimoji="1" lang="ja-JP" altLang="en-US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79512" y="5847655"/>
            <a:ext cx="3701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van Hove singularity</a:t>
            </a:r>
            <a:endParaRPr kumimoji="1" lang="ja-JP" altLang="en-US" sz="2800" b="1" dirty="0"/>
          </a:p>
        </p:txBody>
      </p:sp>
      <p:sp>
        <p:nvSpPr>
          <p:cNvPr id="20" name="下矢印 19"/>
          <p:cNvSpPr/>
          <p:nvPr/>
        </p:nvSpPr>
        <p:spPr>
          <a:xfrm>
            <a:off x="1474670" y="4653136"/>
            <a:ext cx="1098273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下矢印 22"/>
          <p:cNvSpPr/>
          <p:nvPr/>
        </p:nvSpPr>
        <p:spPr>
          <a:xfrm>
            <a:off x="1474670" y="5516600"/>
            <a:ext cx="1098273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右矢印 20"/>
          <p:cNvSpPr/>
          <p:nvPr/>
        </p:nvSpPr>
        <p:spPr>
          <a:xfrm flipH="1">
            <a:off x="3622828" y="4149287"/>
            <a:ext cx="877163" cy="3826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吹き出し 15"/>
          <p:cNvSpPr/>
          <p:nvPr/>
        </p:nvSpPr>
        <p:spPr>
          <a:xfrm>
            <a:off x="5284621" y="2441302"/>
            <a:ext cx="3463843" cy="1224136"/>
          </a:xfrm>
          <a:prstGeom prst="wedgeRoundRectCallout">
            <a:avLst>
              <a:gd name="adj1" fmla="val -12653"/>
              <a:gd name="adj2" fmla="val -82687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64088" y="2441302"/>
            <a:ext cx="32848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Relative group velocity</a:t>
            </a:r>
          </a:p>
          <a:p>
            <a:pPr algn="ctr"/>
            <a:r>
              <a:rPr kumimoji="1" lang="en-US" altLang="ja-JP" sz="2400" dirty="0" smtClean="0"/>
              <a:t>of quarks and </a:t>
            </a:r>
            <a:r>
              <a:rPr kumimoji="1" lang="en-US" altLang="ja-JP" sz="2400" dirty="0" err="1" smtClean="0"/>
              <a:t>pions</a:t>
            </a:r>
            <a:endParaRPr kumimoji="1" lang="ja-JP" altLang="en-US" sz="2400" dirty="0"/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,color}&#10;\pagestyle{empty}&#10;\newcommand{\bm}[1]{\mbox{\boldmath$#1$}}&lt;/preamble&gt;&#10;  &lt;body&gt;\begin{align*} &#10;E_q(p)- \omega_\pi(p)&#10;\end{align*}&lt;/body&gt;&#10;  &lt;fcolor&gt;FF000000&lt;/fcolor&gt;&#10;  &lt;bcolor&gt;FFFFFFFF&lt;/bcolor&gt;&#10;  &lt;transparent&gt;True&lt;/transparent&gt;&#10;  &lt;resolution&gt;1800&lt;/resolution&gt;&#10;  &lt;imageh&gt;259&lt;/imageh&gt;&#10;  &lt;imagew&gt;1492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421" y="3272299"/>
            <a:ext cx="1872207" cy="32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1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251520" y="2407423"/>
            <a:ext cx="8640960" cy="18567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2839501" y="2132856"/>
            <a:ext cx="3244667" cy="4905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4355976" y="2767463"/>
            <a:ext cx="4367106" cy="12723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395536" y="2767463"/>
            <a:ext cx="3719034" cy="12723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279791" cy="584775"/>
          </a:xfrm>
        </p:spPr>
        <p:txBody>
          <a:bodyPr/>
          <a:lstStyle/>
          <a:p>
            <a:r>
              <a:rPr kumimoji="1" lang="en-US" altLang="ja-JP" dirty="0" smtClean="0"/>
              <a:t> Summary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9552" y="980728"/>
            <a:ext cx="760182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We have studied quark spectrum </a:t>
            </a:r>
            <a:r>
              <a:rPr lang="en-US" altLang="ja-JP" sz="2400" dirty="0" smtClean="0"/>
              <a:t>near but above T</a:t>
            </a:r>
            <a:r>
              <a:rPr lang="en-US" altLang="ja-JP" sz="2400" baseline="-25000" dirty="0" smtClean="0"/>
              <a:t>PC</a:t>
            </a:r>
            <a:r>
              <a:rPr lang="en-US" altLang="ja-JP" sz="2400" dirty="0" smtClean="0"/>
              <a:t> </a:t>
            </a:r>
          </a:p>
          <a:p>
            <a:r>
              <a:rPr lang="en-US" altLang="ja-JP" sz="2400" dirty="0" smtClean="0"/>
              <a:t>coupled with the chiral soft modes off the chiral limit.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920441" y="2134888"/>
            <a:ext cx="3114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Effects of nonzero m</a:t>
            </a:r>
            <a:r>
              <a:rPr kumimoji="1" lang="en-US" altLang="ja-JP" sz="2400" baseline="-25000" dirty="0" smtClean="0"/>
              <a:t>0</a:t>
            </a:r>
            <a:endParaRPr kumimoji="1" lang="ja-JP" altLang="en-US" sz="2400" baseline="-25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2839471"/>
            <a:ext cx="35750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nonvanishing</a:t>
            </a:r>
            <a:r>
              <a:rPr kumimoji="1" lang="en-US" altLang="ja-JP" sz="2400" dirty="0" smtClean="0"/>
              <a:t> masses of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constituent quarks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soft modes </a:t>
            </a:r>
            <a:endParaRPr kumimoji="1" lang="en-US" altLang="ja-JP" sz="24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15260" y="2839471"/>
            <a:ext cx="39917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pionic</a:t>
            </a:r>
            <a:r>
              <a:rPr kumimoji="1" lang="en-US" altLang="ja-JP" sz="2400" dirty="0" smtClean="0"/>
              <a:t> modes: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stable even above TPC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non-relativistic dispersion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7544" y="5085184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Quark spectrum is significantly modified by the van Hove </a:t>
            </a:r>
            <a:r>
              <a:rPr kumimoji="1" lang="en-US" altLang="ja-JP" sz="2400" dirty="0" smtClean="0"/>
              <a:t>singularity induced by the scattering of quarks and </a:t>
            </a:r>
            <a:r>
              <a:rPr kumimoji="1" lang="en-US" altLang="ja-JP" sz="2400" dirty="0" err="1" smtClean="0"/>
              <a:t>pions</a:t>
            </a:r>
            <a:r>
              <a:rPr kumimoji="1" lang="en-US" altLang="ja-JP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Quark spectrum near TPC can have a sharp peak with a small energy.</a:t>
            </a:r>
            <a:endParaRPr kumimoji="1" lang="ja-JP" altLang="en-US" sz="2400" dirty="0"/>
          </a:p>
        </p:txBody>
      </p:sp>
      <p:sp>
        <p:nvSpPr>
          <p:cNvPr id="13" name="左中かっこ 12"/>
          <p:cNvSpPr/>
          <p:nvPr/>
        </p:nvSpPr>
        <p:spPr>
          <a:xfrm>
            <a:off x="179512" y="5085184"/>
            <a:ext cx="288032" cy="156966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下矢印 13"/>
          <p:cNvSpPr/>
          <p:nvPr/>
        </p:nvSpPr>
        <p:spPr>
          <a:xfrm>
            <a:off x="6305249" y="4039800"/>
            <a:ext cx="643015" cy="82936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285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/>
          <p:cNvGrpSpPr/>
          <p:nvPr/>
        </p:nvGrpSpPr>
        <p:grpSpPr>
          <a:xfrm>
            <a:off x="2743200" y="1988840"/>
            <a:ext cx="3505200" cy="2712458"/>
            <a:chOff x="2743200" y="1988840"/>
            <a:chExt cx="3505200" cy="2712458"/>
          </a:xfrm>
        </p:grpSpPr>
        <p:pic>
          <p:nvPicPr>
            <p:cNvPr id="67" name="Picture 6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0"/>
            <a:stretch>
              <a:fillRect/>
            </a:stretch>
          </p:blipFill>
          <p:spPr bwMode="auto">
            <a:xfrm>
              <a:off x="2743200" y="2491498"/>
              <a:ext cx="3505200" cy="2209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3727801" y="1988840"/>
              <a:ext cx="15359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QCD </a:t>
              </a:r>
              <a:r>
                <a:rPr kumimoji="1" lang="en-US" altLang="ja-JP" sz="2400" dirty="0" err="1" smtClean="0"/>
                <a:t>EoS</a:t>
              </a:r>
              <a:endParaRPr kumimoji="1" lang="ja-JP" altLang="en-US" sz="2400" dirty="0"/>
            </a:p>
          </p:txBody>
        </p:sp>
      </p:grp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98425" y="110044"/>
            <a:ext cx="2800767" cy="5847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dirty="0" smtClean="0"/>
              <a:t> QCD @ </a:t>
            </a:r>
            <a:r>
              <a:rPr lang="en-US" altLang="ja-JP" i="1" dirty="0" smtClean="0"/>
              <a:t>T</a:t>
            </a:r>
            <a:r>
              <a:rPr lang="en-US" altLang="ja-JP" dirty="0"/>
              <a:t>&gt;0  </a:t>
            </a:r>
            <a:endParaRPr lang="en-US" altLang="ja-JP" dirty="0" smtClean="0"/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228600" y="914400"/>
            <a:ext cx="8763000" cy="609600"/>
          </a:xfrm>
          <a:prstGeom prst="rightArrow">
            <a:avLst>
              <a:gd name="adj1" fmla="val 50000"/>
              <a:gd name="adj2" fmla="val 369652"/>
            </a:avLst>
          </a:prstGeom>
          <a:gradFill rotWithShape="1">
            <a:gsLst>
              <a:gs pos="0">
                <a:srgbClr val="0000FF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auto">
          <a:xfrm>
            <a:off x="228600" y="914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8458200" y="457200"/>
            <a:ext cx="466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4000" i="1" smtClean="0">
                <a:solidFill>
                  <a:srgbClr val="FF3300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>
            <a:off x="3429000" y="914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5" name="Group 22"/>
          <p:cNvGrpSpPr>
            <a:grpSpLocks/>
          </p:cNvGrpSpPr>
          <p:nvPr/>
        </p:nvGrpSpPr>
        <p:grpSpPr bwMode="auto">
          <a:xfrm>
            <a:off x="228600" y="2060848"/>
            <a:ext cx="2514600" cy="1905000"/>
            <a:chOff x="144" y="1440"/>
            <a:chExt cx="1584" cy="1200"/>
          </a:xfrm>
        </p:grpSpPr>
        <p:sp>
          <p:nvSpPr>
            <p:cNvPr id="26" name="AutoShape 23"/>
            <p:cNvSpPr>
              <a:spLocks noChangeArrowheads="1"/>
            </p:cNvSpPr>
            <p:nvPr/>
          </p:nvSpPr>
          <p:spPr bwMode="auto">
            <a:xfrm>
              <a:off x="144" y="1440"/>
              <a:ext cx="1584" cy="1200"/>
            </a:xfrm>
            <a:prstGeom prst="wedgeRectCallout">
              <a:avLst>
                <a:gd name="adj1" fmla="val -41731"/>
                <a:gd name="adj2" fmla="val -84000"/>
              </a:avLst>
            </a:prstGeom>
            <a:solidFill>
              <a:schemeClr val="bg1"/>
            </a:solidFill>
            <a:ln w="317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auto">
            <a:xfrm>
              <a:off x="491" y="1754"/>
              <a:ext cx="227" cy="227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28" name="Object 6"/>
            <p:cNvGraphicFramePr>
              <a:graphicFrameLocks noChangeAspect="1"/>
            </p:cNvGraphicFramePr>
            <p:nvPr/>
          </p:nvGraphicFramePr>
          <p:xfrm>
            <a:off x="526" y="1791"/>
            <a:ext cx="156" cy="1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09" name="Equation" r:id="rId4" imgW="139680" imgH="139680" progId="Equation.DSMT4">
                    <p:embed/>
                  </p:oleObj>
                </mc:Choice>
                <mc:Fallback>
                  <p:oleObj name="Equation" r:id="rId4" imgW="139680" imgH="139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6" y="1791"/>
                          <a:ext cx="156" cy="1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8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Oval 26"/>
            <p:cNvSpPr>
              <a:spLocks noChangeArrowheads="1"/>
            </p:cNvSpPr>
            <p:nvPr/>
          </p:nvSpPr>
          <p:spPr bwMode="auto">
            <a:xfrm>
              <a:off x="260" y="2185"/>
              <a:ext cx="227" cy="227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30" name="Object 6"/>
            <p:cNvGraphicFramePr>
              <a:graphicFrameLocks noChangeAspect="1"/>
            </p:cNvGraphicFramePr>
            <p:nvPr/>
          </p:nvGraphicFramePr>
          <p:xfrm>
            <a:off x="288" y="2208"/>
            <a:ext cx="170" cy="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10" name="Equation" r:id="rId6" imgW="152280" imgH="164880" progId="Equation.DSMT4">
                    <p:embed/>
                  </p:oleObj>
                </mc:Choice>
                <mc:Fallback>
                  <p:oleObj name="Equation" r:id="rId6" imgW="1522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2208"/>
                          <a:ext cx="170" cy="1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8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Oval 28"/>
            <p:cNvSpPr>
              <a:spLocks noChangeArrowheads="1"/>
            </p:cNvSpPr>
            <p:nvPr/>
          </p:nvSpPr>
          <p:spPr bwMode="auto">
            <a:xfrm>
              <a:off x="1309" y="2070"/>
              <a:ext cx="227" cy="227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32" name="Object 6"/>
            <p:cNvGraphicFramePr>
              <a:graphicFrameLocks noChangeAspect="1"/>
            </p:cNvGraphicFramePr>
            <p:nvPr/>
          </p:nvGraphicFramePr>
          <p:xfrm>
            <a:off x="1351" y="2107"/>
            <a:ext cx="142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11" name="Equation" r:id="rId8" imgW="126720" imgH="139680" progId="Equation.DSMT4">
                    <p:embed/>
                  </p:oleObj>
                </mc:Choice>
                <mc:Fallback>
                  <p:oleObj name="Equation" r:id="rId8" imgW="126720" imgH="139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1" y="2107"/>
                          <a:ext cx="142" cy="1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8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Oval 30"/>
            <p:cNvSpPr>
              <a:spLocks noChangeArrowheads="1"/>
            </p:cNvSpPr>
            <p:nvPr/>
          </p:nvSpPr>
          <p:spPr bwMode="auto">
            <a:xfrm>
              <a:off x="944" y="1709"/>
              <a:ext cx="227" cy="227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34" name="Object 6"/>
            <p:cNvGraphicFramePr>
              <a:graphicFrameLocks noChangeAspect="1"/>
            </p:cNvGraphicFramePr>
            <p:nvPr/>
          </p:nvGraphicFramePr>
          <p:xfrm>
            <a:off x="965" y="1732"/>
            <a:ext cx="184" cy="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12" name="Equation" r:id="rId10" imgW="164880" imgH="164880" progId="Equation.DSMT4">
                    <p:embed/>
                  </p:oleObj>
                </mc:Choice>
                <mc:Fallback>
                  <p:oleObj name="Equation" r:id="rId10" imgW="1648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5" y="1732"/>
                          <a:ext cx="184" cy="1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8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Oval 32"/>
            <p:cNvSpPr>
              <a:spLocks noChangeArrowheads="1"/>
            </p:cNvSpPr>
            <p:nvPr/>
          </p:nvSpPr>
          <p:spPr bwMode="auto">
            <a:xfrm>
              <a:off x="925" y="2315"/>
              <a:ext cx="227" cy="227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36" name="Object 6"/>
            <p:cNvGraphicFramePr>
              <a:graphicFrameLocks noChangeAspect="1"/>
            </p:cNvGraphicFramePr>
            <p:nvPr/>
          </p:nvGraphicFramePr>
          <p:xfrm>
            <a:off x="960" y="2352"/>
            <a:ext cx="156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13" name="Equation" r:id="rId12" imgW="139680" imgH="139680" progId="Equation.DSMT4">
                    <p:embed/>
                  </p:oleObj>
                </mc:Choice>
                <mc:Fallback>
                  <p:oleObj name="Equation" r:id="rId12" imgW="139680" imgH="139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2352"/>
                          <a:ext cx="156" cy="1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8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" name="Group 35"/>
          <p:cNvGrpSpPr>
            <a:grpSpLocks/>
          </p:cNvGrpSpPr>
          <p:nvPr/>
        </p:nvGrpSpPr>
        <p:grpSpPr bwMode="auto">
          <a:xfrm>
            <a:off x="6324600" y="2060848"/>
            <a:ext cx="2590800" cy="1905000"/>
            <a:chOff x="3984" y="1440"/>
            <a:chExt cx="1632" cy="1200"/>
          </a:xfrm>
        </p:grpSpPr>
        <p:sp>
          <p:nvSpPr>
            <p:cNvPr id="38" name="AutoShape 36"/>
            <p:cNvSpPr>
              <a:spLocks noChangeArrowheads="1"/>
            </p:cNvSpPr>
            <p:nvPr/>
          </p:nvSpPr>
          <p:spPr bwMode="auto">
            <a:xfrm>
              <a:off x="3984" y="1440"/>
              <a:ext cx="1632" cy="1200"/>
            </a:xfrm>
            <a:prstGeom prst="wedgeRectCallout">
              <a:avLst>
                <a:gd name="adj1" fmla="val 44116"/>
                <a:gd name="adj2" fmla="val -88917"/>
              </a:avLst>
            </a:prstGeom>
            <a:solidFill>
              <a:schemeClr val="bg1"/>
            </a:solidFill>
            <a:ln w="317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auto">
            <a:xfrm>
              <a:off x="4752" y="1846"/>
              <a:ext cx="182" cy="18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auto">
            <a:xfrm>
              <a:off x="5088" y="2141"/>
              <a:ext cx="182" cy="181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auto">
            <a:xfrm>
              <a:off x="4416" y="1824"/>
              <a:ext cx="182" cy="181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auto">
            <a:xfrm>
              <a:off x="4486" y="2256"/>
              <a:ext cx="182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auto">
            <a:xfrm>
              <a:off x="5281" y="1605"/>
              <a:ext cx="182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44" name="Object 6"/>
            <p:cNvGraphicFramePr>
              <a:graphicFrameLocks noChangeAspect="1"/>
            </p:cNvGraphicFramePr>
            <p:nvPr/>
          </p:nvGraphicFramePr>
          <p:xfrm>
            <a:off x="5127" y="2168"/>
            <a:ext cx="142" cy="1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14" name="Equation" r:id="rId14" imgW="126720" imgH="139680" progId="Equation.DSMT4">
                    <p:embed/>
                  </p:oleObj>
                </mc:Choice>
                <mc:Fallback>
                  <p:oleObj name="Equation" r:id="rId14" imgW="126720" imgH="139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7" y="2168"/>
                          <a:ext cx="142" cy="1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8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6"/>
            <p:cNvGraphicFramePr>
              <a:graphicFrameLocks noChangeAspect="1"/>
            </p:cNvGraphicFramePr>
            <p:nvPr/>
          </p:nvGraphicFramePr>
          <p:xfrm>
            <a:off x="5328" y="1632"/>
            <a:ext cx="128" cy="1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15" name="Equation" r:id="rId16" imgW="114120" imgH="139680" progId="Equation.DSMT4">
                    <p:embed/>
                  </p:oleObj>
                </mc:Choice>
                <mc:Fallback>
                  <p:oleObj name="Equation" r:id="rId16" imgW="114120" imgH="139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8" y="1632"/>
                          <a:ext cx="128" cy="1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8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6"/>
            <p:cNvGraphicFramePr>
              <a:graphicFrameLocks noChangeAspect="1"/>
            </p:cNvGraphicFramePr>
            <p:nvPr/>
          </p:nvGraphicFramePr>
          <p:xfrm>
            <a:off x="4799" y="1872"/>
            <a:ext cx="128" cy="1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16" name="Equation" r:id="rId18" imgW="114120" imgH="139680" progId="Equation.DSMT4">
                    <p:embed/>
                  </p:oleObj>
                </mc:Choice>
                <mc:Fallback>
                  <p:oleObj name="Equation" r:id="rId18" imgW="114120" imgH="139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9" y="1872"/>
                          <a:ext cx="128" cy="1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8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6"/>
            <p:cNvGraphicFramePr>
              <a:graphicFrameLocks noChangeAspect="1"/>
            </p:cNvGraphicFramePr>
            <p:nvPr/>
          </p:nvGraphicFramePr>
          <p:xfrm>
            <a:off x="4512" y="2256"/>
            <a:ext cx="156" cy="1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17" name="Equation" r:id="rId20" imgW="139680" imgH="177480" progId="Equation.DSMT4">
                    <p:embed/>
                  </p:oleObj>
                </mc:Choice>
                <mc:Fallback>
                  <p:oleObj name="Equation" r:id="rId20" imgW="13968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2" y="2256"/>
                          <a:ext cx="156" cy="1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8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6"/>
            <p:cNvGraphicFramePr>
              <a:graphicFrameLocks noChangeAspect="1"/>
            </p:cNvGraphicFramePr>
            <p:nvPr/>
          </p:nvGraphicFramePr>
          <p:xfrm>
            <a:off x="4441" y="1824"/>
            <a:ext cx="156" cy="1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18" name="Equation" r:id="rId22" imgW="139680" imgH="177480" progId="Equation.DSMT4">
                    <p:embed/>
                  </p:oleObj>
                </mc:Choice>
                <mc:Fallback>
                  <p:oleObj name="Equation" r:id="rId22" imgW="13968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1" y="1824"/>
                          <a:ext cx="156" cy="1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8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" name="Oval 47"/>
            <p:cNvSpPr>
              <a:spLocks noChangeArrowheads="1"/>
            </p:cNvSpPr>
            <p:nvPr/>
          </p:nvSpPr>
          <p:spPr bwMode="auto">
            <a:xfrm>
              <a:off x="4198" y="2352"/>
              <a:ext cx="182" cy="18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auto">
            <a:xfrm>
              <a:off x="4110" y="1786"/>
              <a:ext cx="182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51" name="Object 6"/>
            <p:cNvGraphicFramePr>
              <a:graphicFrameLocks noChangeAspect="1"/>
            </p:cNvGraphicFramePr>
            <p:nvPr/>
          </p:nvGraphicFramePr>
          <p:xfrm>
            <a:off x="4150" y="1813"/>
            <a:ext cx="142" cy="1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19" name="Equation" r:id="rId23" imgW="126720" imgH="139680" progId="Equation.DSMT4">
                    <p:embed/>
                  </p:oleObj>
                </mc:Choice>
                <mc:Fallback>
                  <p:oleObj name="Equation" r:id="rId23" imgW="126720" imgH="139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0" y="1813"/>
                          <a:ext cx="142" cy="1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8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6"/>
            <p:cNvGraphicFramePr>
              <a:graphicFrameLocks noChangeAspect="1"/>
            </p:cNvGraphicFramePr>
            <p:nvPr/>
          </p:nvGraphicFramePr>
          <p:xfrm>
            <a:off x="4224" y="2352"/>
            <a:ext cx="156" cy="1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20" name="Equation" r:id="rId24" imgW="139680" imgH="177480" progId="Equation.DSMT4">
                    <p:embed/>
                  </p:oleObj>
                </mc:Choice>
                <mc:Fallback>
                  <p:oleObj name="Equation" r:id="rId24" imgW="13968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4" y="2352"/>
                          <a:ext cx="156" cy="1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8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" name="Oval 51"/>
            <p:cNvSpPr>
              <a:spLocks noChangeArrowheads="1"/>
            </p:cNvSpPr>
            <p:nvPr/>
          </p:nvSpPr>
          <p:spPr bwMode="auto">
            <a:xfrm>
              <a:off x="4713" y="2078"/>
              <a:ext cx="182" cy="182"/>
            </a:xfrm>
            <a:prstGeom prst="ellipse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54" name="Object 6"/>
            <p:cNvGraphicFramePr>
              <a:graphicFrameLocks noChangeAspect="1"/>
            </p:cNvGraphicFramePr>
            <p:nvPr/>
          </p:nvGraphicFramePr>
          <p:xfrm>
            <a:off x="4752" y="2064"/>
            <a:ext cx="157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21" name="Equation" r:id="rId25" imgW="139680" imgH="164880" progId="Equation.DSMT4">
                    <p:embed/>
                  </p:oleObj>
                </mc:Choice>
                <mc:Fallback>
                  <p:oleObj name="Equation" r:id="rId25" imgW="1396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2" y="2064"/>
                          <a:ext cx="157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8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" name="Oval 53"/>
            <p:cNvSpPr>
              <a:spLocks noChangeArrowheads="1"/>
            </p:cNvSpPr>
            <p:nvPr/>
          </p:nvSpPr>
          <p:spPr bwMode="auto">
            <a:xfrm>
              <a:off x="4114" y="2096"/>
              <a:ext cx="182" cy="182"/>
            </a:xfrm>
            <a:prstGeom prst="ellipse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56" name="Object 6"/>
            <p:cNvGraphicFramePr>
              <a:graphicFrameLocks noChangeAspect="1"/>
            </p:cNvGraphicFramePr>
            <p:nvPr/>
          </p:nvGraphicFramePr>
          <p:xfrm>
            <a:off x="4153" y="2082"/>
            <a:ext cx="157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22" name="Equation" r:id="rId27" imgW="139680" imgH="164880" progId="Equation.DSMT4">
                    <p:embed/>
                  </p:oleObj>
                </mc:Choice>
                <mc:Fallback>
                  <p:oleObj name="Equation" r:id="rId27" imgW="1396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3" y="2082"/>
                          <a:ext cx="157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8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" name="Oval 55"/>
            <p:cNvSpPr>
              <a:spLocks noChangeArrowheads="1"/>
            </p:cNvSpPr>
            <p:nvPr/>
          </p:nvSpPr>
          <p:spPr bwMode="auto">
            <a:xfrm>
              <a:off x="4844" y="2362"/>
              <a:ext cx="182" cy="182"/>
            </a:xfrm>
            <a:prstGeom prst="ellipse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58" name="Object 6"/>
            <p:cNvGraphicFramePr>
              <a:graphicFrameLocks noChangeAspect="1"/>
            </p:cNvGraphicFramePr>
            <p:nvPr/>
          </p:nvGraphicFramePr>
          <p:xfrm>
            <a:off x="4883" y="2348"/>
            <a:ext cx="157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23" name="Equation" r:id="rId28" imgW="139680" imgH="164880" progId="Equation.DSMT4">
                    <p:embed/>
                  </p:oleObj>
                </mc:Choice>
                <mc:Fallback>
                  <p:oleObj name="Equation" r:id="rId28" imgW="1396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83" y="2348"/>
                          <a:ext cx="157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8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9" name="Oval 57"/>
            <p:cNvSpPr>
              <a:spLocks noChangeArrowheads="1"/>
            </p:cNvSpPr>
            <p:nvPr/>
          </p:nvSpPr>
          <p:spPr bwMode="auto">
            <a:xfrm>
              <a:off x="5324" y="2368"/>
              <a:ext cx="182" cy="182"/>
            </a:xfrm>
            <a:prstGeom prst="ellipse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60" name="Object 6"/>
            <p:cNvGraphicFramePr>
              <a:graphicFrameLocks noChangeAspect="1"/>
            </p:cNvGraphicFramePr>
            <p:nvPr/>
          </p:nvGraphicFramePr>
          <p:xfrm>
            <a:off x="5363" y="2354"/>
            <a:ext cx="157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24" name="Equation" r:id="rId29" imgW="139680" imgH="164880" progId="Equation.DSMT4">
                    <p:embed/>
                  </p:oleObj>
                </mc:Choice>
                <mc:Fallback>
                  <p:oleObj name="Equation" r:id="rId29" imgW="1396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63" y="2354"/>
                          <a:ext cx="157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8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" name="Oval 59"/>
            <p:cNvSpPr>
              <a:spLocks noChangeArrowheads="1"/>
            </p:cNvSpPr>
            <p:nvPr/>
          </p:nvSpPr>
          <p:spPr bwMode="auto">
            <a:xfrm>
              <a:off x="5228" y="1929"/>
              <a:ext cx="182" cy="182"/>
            </a:xfrm>
            <a:prstGeom prst="ellipse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62" name="Object 6"/>
            <p:cNvGraphicFramePr>
              <a:graphicFrameLocks noChangeAspect="1"/>
            </p:cNvGraphicFramePr>
            <p:nvPr/>
          </p:nvGraphicFramePr>
          <p:xfrm>
            <a:off x="5267" y="1915"/>
            <a:ext cx="157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25" name="Equation" r:id="rId30" imgW="139680" imgH="164880" progId="Equation.DSMT4">
                    <p:embed/>
                  </p:oleObj>
                </mc:Choice>
                <mc:Fallback>
                  <p:oleObj name="Equation" r:id="rId30" imgW="1396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67" y="1915"/>
                          <a:ext cx="157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8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Text Box 68"/>
          <p:cNvSpPr txBox="1">
            <a:spLocks noChangeArrowheads="1"/>
          </p:cNvSpPr>
          <p:nvPr/>
        </p:nvSpPr>
        <p:spPr bwMode="auto">
          <a:xfrm>
            <a:off x="3352800" y="457200"/>
            <a:ext cx="666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i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altLang="ja-JP" sz="2800" baseline="-25000" smtClean="0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US" altLang="ja-JP" sz="2800" smtClean="0">
                <a:solidFill>
                  <a:srgbClr val="000000"/>
                </a:solidFill>
                <a:latin typeface="Times New Roman" pitchFamily="18" charset="0"/>
              </a:rPr>
              <a:t>*</a:t>
            </a:r>
            <a:endParaRPr lang="ja-JP" altLang="en-US" sz="2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4" name="TexTeXPicture" descr="&lt;?xml version=&quot;1.0&quot; encoding=&quot;utf-16&quot;?&gt;&#10;&lt;TeXTeX&gt;&#10;  &lt;preamble&gt;\documentclass{jarticle}&#10;\usepackage{amsmath}&#10;\pagestyle{empty}&#10;\newcommand{\bm}[1]{\mbox{\boldmath$#1$}}&lt;/preamble&gt;&#10;  &lt;body&gt;\begin{align*} &#10;T\ll T_c&#10;\end{align*}&lt;/body&gt;&#10;  &lt;fcolor&gt;FF000000&lt;/fcolor&gt;&#10;  &lt;bcolor&gt;FFFFFFFF&lt;/bcolor&gt;&#10;  &lt;transparent&gt;True&lt;/transparent&gt;&#10;  &lt;resolution&gt;1800&lt;/resolution&gt;&#10;  &lt;imageh&gt;208&lt;/imageh&gt;&#10;  &lt;imagew&gt;79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71" y="2137048"/>
            <a:ext cx="839258" cy="220133"/>
          </a:xfrm>
          <a:prstGeom prst="rect">
            <a:avLst/>
          </a:prstGeom>
        </p:spPr>
      </p:pic>
      <p:pic>
        <p:nvPicPr>
          <p:cNvPr id="65" name="TexTeXPicture" descr="&lt;?xml version=&quot;1.0&quot; encoding=&quot;utf-16&quot;?&gt;&#10;&lt;TeXTeX&gt;&#10;  &lt;preamble&gt;\documentclass{jarticle}&#10;\usepackage{amsmath}&#10;\pagestyle{empty}&#10;\newcommand{\bm}[1]{\mbox{\boldmath$#1$}}&lt;/preamble&gt;&#10;  &lt;body&gt;\begin{align*} &#10;T\gg T_c&#10;\end{align*}&lt;/body&gt;&#10;  &lt;fcolor&gt;FF000000&lt;/fcolor&gt;&#10;  &lt;bcolor&gt;FFFFFFFF&lt;/bcolor&gt;&#10;  &lt;transparent&gt;True&lt;/transparent&gt;&#10;  &lt;resolution&gt;1800&lt;/resolution&gt;&#10;  &lt;imageh&gt;208&lt;/imageh&gt;&#10;  &lt;imagew&gt;79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830" y="2137048"/>
            <a:ext cx="839258" cy="220133"/>
          </a:xfrm>
          <a:prstGeom prst="rect">
            <a:avLst/>
          </a:prstGeom>
        </p:spPr>
      </p:pic>
      <p:grpSp>
        <p:nvGrpSpPr>
          <p:cNvPr id="13" name="グループ化 12"/>
          <p:cNvGrpSpPr/>
          <p:nvPr/>
        </p:nvGrpSpPr>
        <p:grpSpPr>
          <a:xfrm>
            <a:off x="251520" y="4293096"/>
            <a:ext cx="7718997" cy="2336610"/>
            <a:chOff x="251520" y="4293096"/>
            <a:chExt cx="7718997" cy="2336610"/>
          </a:xfrm>
        </p:grpSpPr>
        <p:pic>
          <p:nvPicPr>
            <p:cNvPr id="68" name="Picture 3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293096"/>
              <a:ext cx="3024336" cy="2336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3338736" y="5622339"/>
              <a:ext cx="463178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Success of HRG model for</a:t>
              </a:r>
              <a:r>
                <a:rPr lang="en-US" altLang="ja-JP" sz="2400" dirty="0" smtClean="0"/>
                <a:t> </a:t>
              </a:r>
            </a:p>
            <a:p>
              <a:r>
                <a:rPr lang="en-US" altLang="ja-JP" sz="2400" dirty="0" smtClean="0"/>
                <a:t>higher-order </a:t>
              </a:r>
              <a:r>
                <a:rPr lang="en-US" altLang="ja-JP" sz="2400" dirty="0" err="1" smtClean="0"/>
                <a:t>cumulants</a:t>
              </a:r>
              <a:r>
                <a:rPr lang="en-US" altLang="ja-JP" sz="2400" dirty="0" smtClean="0"/>
                <a:t> </a:t>
              </a:r>
              <a:r>
                <a:rPr kumimoji="1" lang="en-US" altLang="ja-JP" sz="2400" dirty="0" smtClean="0"/>
                <a:t>below </a:t>
              </a:r>
              <a:r>
                <a:rPr kumimoji="1" lang="en-US" altLang="ja-JP" sz="2400" dirty="0" err="1" smtClean="0"/>
                <a:t>Tc</a:t>
              </a:r>
              <a:endParaRPr kumimoji="1" lang="ja-JP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0192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60848"/>
            <a:ext cx="4464496" cy="311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764993" cy="584775"/>
          </a:xfrm>
        </p:spPr>
        <p:txBody>
          <a:bodyPr/>
          <a:lstStyle/>
          <a:p>
            <a:r>
              <a:rPr kumimoji="1" lang="en-US" altLang="ja-JP" dirty="0" smtClean="0"/>
              <a:t> T Dependence of Quark Spectrum  </a:t>
            </a:r>
            <a:endParaRPr kumimoji="1" lang="ja-JP" alt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9"/>
            <a:ext cx="4464496" cy="311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exTeXPicture" descr="&lt;?xml version=&quot;1.0&quot; encoding=&quot;utf-16&quot;?&gt;&#10;&lt;TeXTeX&gt;&#10;  &lt;preamble&gt;\documentclass{jarticle}&#10;\usepackage{amsmath,color}&#10;\pagestyle{empty}&#10;\newcommand{\bm}[1]{\mbox{\boldmath$#1$}}&lt;/preamble&gt;&#10;  &lt;body&gt;\begin{align*} &#10;T=1.05T_{\rm ZB}&#10;\end{align*}&lt;/body&gt;&#10;  &lt;fcolor&gt;FF000000&lt;/fcolor&gt;&#10;  &lt;bcolor&gt;FFFFFFFF&lt;/bcolor&gt;&#10;  &lt;transparent&gt;True&lt;/transparent&gt;&#10;  &lt;resolution&gt;1800&lt;/resolution&gt;&#10;  &lt;imageh&gt;207&lt;/imageh&gt;&#10;  &lt;imagew&gt;1344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841" y="1484784"/>
            <a:ext cx="2159853" cy="332656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,color}&#10;\pagestyle{empty}&#10;\newcommand{\bm}[1]{\mbox{\boldmath$#1$}}&lt;/preamble&gt;&#10;  &lt;body&gt;\begin{align*} &#10;T=1.4T_{\rm ZB}&#10;\end{align*}&lt;/body&gt;&#10;  &lt;fcolor&gt;FF000000&lt;/fcolor&gt;&#10;  &lt;bcolor&gt;FFFFFFFF&lt;/bcolor&gt;&#10;  &lt;transparent&gt;True&lt;/transparent&gt;&#10;  &lt;resolution&gt;1800&lt;/resolution&gt;&#10;  &lt;imageh&gt;207&lt;/imageh&gt;&#10;  &lt;imagew&gt;1219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519154"/>
            <a:ext cx="1958974" cy="3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7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sp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3522663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27" name="Rectangle 3"/>
          <p:cNvSpPr>
            <a:spLocks noGrp="1" noChangeArrowheads="1"/>
          </p:cNvSpPr>
          <p:nvPr>
            <p:ph type="title"/>
          </p:nvPr>
        </p:nvSpPr>
        <p:spPr>
          <a:xfrm>
            <a:off x="98425" y="112713"/>
            <a:ext cx="3182938" cy="579437"/>
          </a:xfrm>
        </p:spPr>
        <p:txBody>
          <a:bodyPr/>
          <a:lstStyle/>
          <a:p>
            <a:r>
              <a:rPr lang="ja-JP" altLang="en-US"/>
              <a:t> </a:t>
            </a:r>
            <a:r>
              <a:rPr lang="en-US" altLang="ja-JP" i="1"/>
              <a:t>T</a:t>
            </a:r>
            <a:r>
              <a:rPr lang="en-US" altLang="ja-JP"/>
              <a:t> Dependence  </a:t>
            </a:r>
          </a:p>
        </p:txBody>
      </p:sp>
      <p:pic>
        <p:nvPicPr>
          <p:cNvPr id="129029" name="Picture 5" descr="sp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2193925"/>
            <a:ext cx="28003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30" name="Picture 6" descr="spc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3435350"/>
            <a:ext cx="3405187" cy="342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6156325" y="3357563"/>
            <a:ext cx="1326582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/>
              <a:t>T</a:t>
            </a:r>
            <a:r>
              <a:rPr lang="en-US" altLang="ja-JP" sz="2400"/>
              <a:t> =1.5</a:t>
            </a:r>
            <a:r>
              <a:rPr lang="en-US" altLang="ja-JP" sz="2400" i="1"/>
              <a:t>T</a:t>
            </a:r>
            <a:r>
              <a:rPr lang="en-US" altLang="ja-JP" sz="2400" i="1" baseline="-25000"/>
              <a:t>c</a:t>
            </a:r>
          </a:p>
        </p:txBody>
      </p:sp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3635375" y="1916113"/>
            <a:ext cx="1326582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/>
              <a:t>T</a:t>
            </a:r>
            <a:r>
              <a:rPr lang="en-US" altLang="ja-JP" sz="2400"/>
              <a:t> =1.2</a:t>
            </a:r>
            <a:r>
              <a:rPr lang="en-US" altLang="ja-JP" sz="2400" i="1"/>
              <a:t>T</a:t>
            </a:r>
            <a:r>
              <a:rPr lang="en-US" altLang="ja-JP" sz="2400" i="1" baseline="-25000"/>
              <a:t>c</a:t>
            </a:r>
          </a:p>
        </p:txBody>
      </p:sp>
      <p:sp>
        <p:nvSpPr>
          <p:cNvPr id="129033" name="Text Box 9"/>
          <p:cNvSpPr txBox="1">
            <a:spLocks noChangeArrowheads="1"/>
          </p:cNvSpPr>
          <p:nvPr/>
        </p:nvSpPr>
        <p:spPr bwMode="auto">
          <a:xfrm>
            <a:off x="611188" y="836613"/>
            <a:ext cx="1326582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 dirty="0"/>
              <a:t>T</a:t>
            </a:r>
            <a:r>
              <a:rPr lang="en-US" altLang="ja-JP" sz="2400" dirty="0"/>
              <a:t> =1.1</a:t>
            </a:r>
            <a:r>
              <a:rPr lang="en-US" altLang="ja-JP" sz="2400" i="1" dirty="0"/>
              <a:t>T</a:t>
            </a:r>
            <a:r>
              <a:rPr lang="en-US" altLang="ja-JP" sz="2400" i="1" baseline="-25000" dirty="0"/>
              <a:t>c</a:t>
            </a:r>
          </a:p>
        </p:txBody>
      </p:sp>
      <p:sp>
        <p:nvSpPr>
          <p:cNvPr id="129034" name="AutoShape 10"/>
          <p:cNvSpPr>
            <a:spLocks noChangeArrowheads="1"/>
          </p:cNvSpPr>
          <p:nvPr/>
        </p:nvSpPr>
        <p:spPr bwMode="auto">
          <a:xfrm rot="1373078">
            <a:off x="3416300" y="1631950"/>
            <a:ext cx="5473700" cy="471488"/>
          </a:xfrm>
          <a:prstGeom prst="leftRightArrow">
            <a:avLst>
              <a:gd name="adj1" fmla="val 50000"/>
              <a:gd name="adj2" fmla="val 232188"/>
            </a:avLst>
          </a:prstGeom>
          <a:gradFill rotWithShape="1">
            <a:gsLst>
              <a:gs pos="0">
                <a:srgbClr val="FF0000">
                  <a:gamma/>
                  <a:tint val="60784"/>
                  <a:invGamma/>
                </a:srgbClr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9035" name="Text Box 11"/>
          <p:cNvSpPr txBox="1">
            <a:spLocks noChangeArrowheads="1"/>
          </p:cNvSpPr>
          <p:nvPr/>
        </p:nvSpPr>
        <p:spPr bwMode="auto">
          <a:xfrm>
            <a:off x="7524328" y="1772816"/>
            <a:ext cx="15240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T </a:t>
            </a:r>
            <a:r>
              <a:rPr lang="en-US" altLang="ja-JP" sz="24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altLang="ja-JP" sz="2400" dirty="0">
                <a:solidFill>
                  <a:srgbClr val="FF0000"/>
                </a:solidFill>
              </a:rPr>
              <a:t>large</a:t>
            </a:r>
          </a:p>
        </p:txBody>
      </p:sp>
      <p:sp>
        <p:nvSpPr>
          <p:cNvPr id="129036" name="Text Box 12"/>
          <p:cNvSpPr txBox="1">
            <a:spLocks noChangeArrowheads="1"/>
          </p:cNvSpPr>
          <p:nvPr/>
        </p:nvSpPr>
        <p:spPr bwMode="auto">
          <a:xfrm>
            <a:off x="4067175" y="404813"/>
            <a:ext cx="11053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 dirty="0">
                <a:solidFill>
                  <a:srgbClr val="FF0000"/>
                </a:solidFill>
              </a:rPr>
              <a:t>T </a:t>
            </a:r>
            <a:r>
              <a:rPr lang="en-US" altLang="ja-JP" sz="24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altLang="ja-JP" sz="2400" i="1" dirty="0" err="1">
                <a:solidFill>
                  <a:srgbClr val="FF0000"/>
                </a:solidFill>
              </a:rPr>
              <a:t>T</a:t>
            </a:r>
            <a:r>
              <a:rPr lang="en-US" altLang="ja-JP" sz="2400" i="1" baseline="-25000" dirty="0" err="1">
                <a:solidFill>
                  <a:srgbClr val="FF0000"/>
                </a:solidFill>
              </a:rPr>
              <a:t>c</a:t>
            </a:r>
            <a:endParaRPr lang="en-US" altLang="ja-JP" sz="2400" i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14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spc0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628775"/>
            <a:ext cx="6121400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7072313" y="2603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graphicFrame>
        <p:nvGraphicFramePr>
          <p:cNvPr id="126980" name="Object 4"/>
          <p:cNvGraphicFramePr>
            <a:graphicFrameLocks noChangeAspect="1"/>
          </p:cNvGraphicFramePr>
          <p:nvPr/>
        </p:nvGraphicFramePr>
        <p:xfrm>
          <a:off x="250825" y="836613"/>
          <a:ext cx="60483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6" name="Equation" r:id="rId4" imgW="2616120" imgH="228600" progId="Equation.DSMT4">
                  <p:embed/>
                </p:oleObj>
              </mc:Choice>
              <mc:Fallback>
                <p:oleObj name="Equation" r:id="rId4" imgW="2616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836613"/>
                        <a:ext cx="604837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1" name="AutoShape 5"/>
          <p:cNvSpPr>
            <a:spLocks noChangeArrowheads="1"/>
          </p:cNvSpPr>
          <p:nvPr/>
        </p:nvSpPr>
        <p:spPr bwMode="auto">
          <a:xfrm>
            <a:off x="1809750" y="836613"/>
            <a:ext cx="1368425" cy="576262"/>
          </a:xfrm>
          <a:prstGeom prst="roundRect">
            <a:avLst>
              <a:gd name="adj" fmla="val 16667"/>
            </a:avLst>
          </a:prstGeom>
          <a:noFill/>
          <a:ln w="9525" cap="rnd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26982" name="Picture 6" descr="spc_map_e0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2"/>
          <a:stretch>
            <a:fillRect/>
          </a:stretch>
        </p:blipFill>
        <p:spPr bwMode="auto">
          <a:xfrm>
            <a:off x="6524625" y="2132013"/>
            <a:ext cx="2217738" cy="461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983" name="Line 7"/>
          <p:cNvSpPr>
            <a:spLocks noChangeShapeType="1"/>
          </p:cNvSpPr>
          <p:nvPr/>
        </p:nvSpPr>
        <p:spPr bwMode="auto">
          <a:xfrm flipH="1" flipV="1">
            <a:off x="6516688" y="1989138"/>
            <a:ext cx="0" cy="4824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6984" name="Line 8"/>
          <p:cNvSpPr>
            <a:spLocks noChangeShapeType="1"/>
          </p:cNvSpPr>
          <p:nvPr/>
        </p:nvSpPr>
        <p:spPr bwMode="auto">
          <a:xfrm>
            <a:off x="6516688" y="4283075"/>
            <a:ext cx="2447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8058150" y="4338638"/>
            <a:ext cx="10858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i="1"/>
              <a:t>k</a:t>
            </a:r>
            <a:r>
              <a:rPr lang="en-US" altLang="ja-JP"/>
              <a:t> </a:t>
            </a:r>
            <a:r>
              <a:rPr lang="en-US" altLang="ja-JP" sz="2000"/>
              <a:t>[MeV]</a:t>
            </a:r>
          </a:p>
        </p:txBody>
      </p:sp>
      <p:sp>
        <p:nvSpPr>
          <p:cNvPr id="126986" name="Text Box 10"/>
          <p:cNvSpPr txBox="1">
            <a:spLocks noChangeArrowheads="1"/>
          </p:cNvSpPr>
          <p:nvPr/>
        </p:nvSpPr>
        <p:spPr bwMode="auto">
          <a:xfrm>
            <a:off x="6003925" y="2251075"/>
            <a:ext cx="116046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i="1">
                <a:latin typeface="Symbol" pitchFamily="18" charset="2"/>
              </a:rPr>
              <a:t>w </a:t>
            </a:r>
            <a:r>
              <a:rPr lang="en-US" altLang="ja-JP" sz="2000"/>
              <a:t>[MeV]</a:t>
            </a:r>
          </a:p>
        </p:txBody>
      </p:sp>
      <p:sp>
        <p:nvSpPr>
          <p:cNvPr id="126987" name="Text Box 11"/>
          <p:cNvSpPr txBox="1">
            <a:spLocks noChangeArrowheads="1"/>
          </p:cNvSpPr>
          <p:nvPr/>
        </p:nvSpPr>
        <p:spPr bwMode="auto">
          <a:xfrm>
            <a:off x="4716463" y="4552950"/>
            <a:ext cx="1160462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i="1">
                <a:latin typeface="Symbol" pitchFamily="18" charset="2"/>
              </a:rPr>
              <a:t>w </a:t>
            </a:r>
            <a:r>
              <a:rPr lang="en-US" altLang="ja-JP" sz="2000"/>
              <a:t>[MeV]</a:t>
            </a:r>
          </a:p>
        </p:txBody>
      </p:sp>
      <p:sp>
        <p:nvSpPr>
          <p:cNvPr id="126988" name="Text Box 12"/>
          <p:cNvSpPr txBox="1">
            <a:spLocks noChangeArrowheads="1"/>
          </p:cNvSpPr>
          <p:nvPr/>
        </p:nvSpPr>
        <p:spPr bwMode="auto">
          <a:xfrm>
            <a:off x="531813" y="4340225"/>
            <a:ext cx="10858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i="1"/>
              <a:t>k</a:t>
            </a:r>
            <a:r>
              <a:rPr lang="en-US" altLang="ja-JP"/>
              <a:t> </a:t>
            </a:r>
            <a:r>
              <a:rPr lang="en-US" altLang="ja-JP" sz="2000"/>
              <a:t>[MeV]</a:t>
            </a:r>
          </a:p>
        </p:txBody>
      </p:sp>
      <p:graphicFrame>
        <p:nvGraphicFramePr>
          <p:cNvPr id="126989" name="Object 13"/>
          <p:cNvGraphicFramePr>
            <a:graphicFrameLocks noChangeAspect="1"/>
          </p:cNvGraphicFramePr>
          <p:nvPr/>
        </p:nvGraphicFramePr>
        <p:xfrm>
          <a:off x="755650" y="6021388"/>
          <a:ext cx="5395913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7" name="Equation" r:id="rId7" imgW="2565360" imgH="279360" progId="Equation.DSMT4">
                  <p:embed/>
                </p:oleObj>
              </mc:Choice>
              <mc:Fallback>
                <p:oleObj name="Equation" r:id="rId7" imgW="25653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6021388"/>
                        <a:ext cx="5395913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90" name="Text Box 14"/>
          <p:cNvSpPr txBox="1">
            <a:spLocks noChangeArrowheads="1"/>
          </p:cNvSpPr>
          <p:nvPr/>
        </p:nvSpPr>
        <p:spPr bwMode="auto">
          <a:xfrm>
            <a:off x="684213" y="5589588"/>
            <a:ext cx="35942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/>
              <a:t>Quasi-dispersion relation</a:t>
            </a:r>
          </a:p>
        </p:txBody>
      </p:sp>
      <p:sp>
        <p:nvSpPr>
          <p:cNvPr id="126991" name="AutoShape 15"/>
          <p:cNvSpPr>
            <a:spLocks noChangeArrowheads="1"/>
          </p:cNvSpPr>
          <p:nvPr/>
        </p:nvSpPr>
        <p:spPr bwMode="auto">
          <a:xfrm>
            <a:off x="611188" y="5589588"/>
            <a:ext cx="5616575" cy="1079500"/>
          </a:xfrm>
          <a:prstGeom prst="wedgeRectCallout">
            <a:avLst>
              <a:gd name="adj1" fmla="val 54523"/>
              <a:gd name="adj2" fmla="val -93384"/>
            </a:avLst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ja-JP" altLang="en-US"/>
          </a:p>
        </p:txBody>
      </p:sp>
      <p:sp>
        <p:nvSpPr>
          <p:cNvPr id="126994" name="Rectangle 18"/>
          <p:cNvSpPr>
            <a:spLocks noGrp="1" noChangeArrowheads="1"/>
          </p:cNvSpPr>
          <p:nvPr>
            <p:ph type="title"/>
          </p:nvPr>
        </p:nvSpPr>
        <p:spPr>
          <a:xfrm>
            <a:off x="98425" y="110044"/>
            <a:ext cx="5011308" cy="584775"/>
          </a:xfrm>
        </p:spPr>
        <p:txBody>
          <a:bodyPr/>
          <a:lstStyle/>
          <a:p>
            <a:r>
              <a:rPr lang="ja-JP" altLang="en-US" dirty="0"/>
              <a:t> </a:t>
            </a:r>
            <a:r>
              <a:rPr lang="en-US" altLang="ja-JP" dirty="0" smtClean="0"/>
              <a:t>Quark Spectrum near </a:t>
            </a:r>
            <a:r>
              <a:rPr lang="en-US" altLang="ja-JP" dirty="0" err="1" smtClean="0"/>
              <a:t>T</a:t>
            </a:r>
            <a:r>
              <a:rPr lang="en-US" altLang="ja-JP" baseline="-25000" dirty="0" err="1" smtClean="0"/>
              <a:t>c</a:t>
            </a:r>
            <a:r>
              <a:rPr lang="en-US" altLang="ja-JP" dirty="0" smtClean="0"/>
              <a:t>  </a:t>
            </a:r>
            <a:endParaRPr lang="en-US" altLang="ja-JP" dirty="0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395288" y="1484313"/>
            <a:ext cx="1543564" cy="461665"/>
          </a:xfrm>
          <a:prstGeom prst="rect">
            <a:avLst/>
          </a:prstGeom>
          <a:noFill/>
          <a:ln w="28575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66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Symbol" pitchFamily="18" charset="2"/>
              <a:buNone/>
            </a:pPr>
            <a:r>
              <a:rPr lang="en-US" altLang="ja-JP" sz="2400" i="1" dirty="0" smtClean="0"/>
              <a:t>T</a:t>
            </a:r>
            <a:r>
              <a:rPr lang="en-US" altLang="ja-JP" sz="2400" dirty="0" smtClean="0"/>
              <a:t>= 1.05Tc</a:t>
            </a:r>
            <a:endParaRPr lang="en-US" altLang="ja-JP" sz="2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619750" y="116632"/>
            <a:ext cx="3332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333399"/>
                </a:solidFill>
              </a:rPr>
              <a:t>MK, </a:t>
            </a:r>
            <a:r>
              <a:rPr lang="en-US" altLang="ja-JP" sz="2000" dirty="0" err="1" smtClean="0">
                <a:solidFill>
                  <a:srgbClr val="333399"/>
                </a:solidFill>
              </a:rPr>
              <a:t>Kunihiro</a:t>
            </a:r>
            <a:r>
              <a:rPr lang="en-US" altLang="ja-JP" sz="2000" dirty="0" smtClean="0">
                <a:solidFill>
                  <a:srgbClr val="333399"/>
                </a:solidFill>
              </a:rPr>
              <a:t> </a:t>
            </a:r>
            <a:r>
              <a:rPr lang="en-US" altLang="ja-JP" sz="2000" dirty="0" err="1" smtClean="0">
                <a:solidFill>
                  <a:srgbClr val="333399"/>
                </a:solidFill>
              </a:rPr>
              <a:t>Nemoto</a:t>
            </a:r>
            <a:r>
              <a:rPr lang="en-US" altLang="ja-JP" sz="2000" dirty="0" smtClean="0">
                <a:solidFill>
                  <a:srgbClr val="333399"/>
                </a:solidFill>
              </a:rPr>
              <a:t>, 2006</a:t>
            </a:r>
          </a:p>
        </p:txBody>
      </p:sp>
    </p:spTree>
    <p:extLst>
      <p:ext uri="{BB962C8B-B14F-4D97-AF65-F5344CB8AC3E}">
        <p14:creationId xmlns:p14="http://schemas.microsoft.com/office/powerpoint/2010/main" val="75452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3429000" y="1524000"/>
            <a:ext cx="0" cy="5001344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98425" y="110044"/>
            <a:ext cx="2800767" cy="5847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dirty="0" smtClean="0"/>
              <a:t> QCD @ </a:t>
            </a:r>
            <a:r>
              <a:rPr lang="en-US" altLang="ja-JP" i="1" dirty="0" smtClean="0"/>
              <a:t>T</a:t>
            </a:r>
            <a:r>
              <a:rPr lang="en-US" altLang="ja-JP" dirty="0"/>
              <a:t>&gt;0  </a:t>
            </a:r>
            <a:endParaRPr lang="en-US" altLang="ja-JP" dirty="0" smtClean="0"/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228600" y="914400"/>
            <a:ext cx="8763000" cy="609600"/>
          </a:xfrm>
          <a:prstGeom prst="rightArrow">
            <a:avLst>
              <a:gd name="adj1" fmla="val 50000"/>
              <a:gd name="adj2" fmla="val 369652"/>
            </a:avLst>
          </a:prstGeom>
          <a:gradFill rotWithShape="1">
            <a:gsLst>
              <a:gs pos="0">
                <a:srgbClr val="0000FF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auto">
          <a:xfrm>
            <a:off x="228600" y="914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8458200" y="457200"/>
            <a:ext cx="466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4000" i="1" smtClean="0">
                <a:solidFill>
                  <a:srgbClr val="FF3300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>
            <a:off x="3429000" y="914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5" name="Group 22"/>
          <p:cNvGrpSpPr>
            <a:grpSpLocks/>
          </p:cNvGrpSpPr>
          <p:nvPr/>
        </p:nvGrpSpPr>
        <p:grpSpPr bwMode="auto">
          <a:xfrm>
            <a:off x="228600" y="2060848"/>
            <a:ext cx="2514600" cy="1905000"/>
            <a:chOff x="144" y="1440"/>
            <a:chExt cx="1584" cy="1200"/>
          </a:xfrm>
        </p:grpSpPr>
        <p:sp>
          <p:nvSpPr>
            <p:cNvPr id="26" name="AutoShape 23"/>
            <p:cNvSpPr>
              <a:spLocks noChangeArrowheads="1"/>
            </p:cNvSpPr>
            <p:nvPr/>
          </p:nvSpPr>
          <p:spPr bwMode="auto">
            <a:xfrm>
              <a:off x="144" y="1440"/>
              <a:ext cx="1584" cy="1200"/>
            </a:xfrm>
            <a:prstGeom prst="wedgeRectCallout">
              <a:avLst>
                <a:gd name="adj1" fmla="val -41731"/>
                <a:gd name="adj2" fmla="val -84000"/>
              </a:avLst>
            </a:prstGeom>
            <a:solidFill>
              <a:schemeClr val="bg1"/>
            </a:solidFill>
            <a:ln w="317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auto">
            <a:xfrm>
              <a:off x="491" y="1754"/>
              <a:ext cx="227" cy="227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28" name="Object 6"/>
            <p:cNvGraphicFramePr>
              <a:graphicFrameLocks noChangeAspect="1"/>
            </p:cNvGraphicFramePr>
            <p:nvPr/>
          </p:nvGraphicFramePr>
          <p:xfrm>
            <a:off x="526" y="1791"/>
            <a:ext cx="156" cy="1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85" name="Equation" r:id="rId3" imgW="139680" imgH="139680" progId="Equation.DSMT4">
                    <p:embed/>
                  </p:oleObj>
                </mc:Choice>
                <mc:Fallback>
                  <p:oleObj name="Equation" r:id="rId3" imgW="139680" imgH="139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6" y="1791"/>
                          <a:ext cx="156" cy="1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8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Oval 26"/>
            <p:cNvSpPr>
              <a:spLocks noChangeArrowheads="1"/>
            </p:cNvSpPr>
            <p:nvPr/>
          </p:nvSpPr>
          <p:spPr bwMode="auto">
            <a:xfrm>
              <a:off x="260" y="2185"/>
              <a:ext cx="227" cy="227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30" name="Object 6"/>
            <p:cNvGraphicFramePr>
              <a:graphicFrameLocks noChangeAspect="1"/>
            </p:cNvGraphicFramePr>
            <p:nvPr/>
          </p:nvGraphicFramePr>
          <p:xfrm>
            <a:off x="288" y="2208"/>
            <a:ext cx="170" cy="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86" name="Equation" r:id="rId5" imgW="152280" imgH="164880" progId="Equation.DSMT4">
                    <p:embed/>
                  </p:oleObj>
                </mc:Choice>
                <mc:Fallback>
                  <p:oleObj name="Equation" r:id="rId5" imgW="1522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2208"/>
                          <a:ext cx="170" cy="1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8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Oval 28"/>
            <p:cNvSpPr>
              <a:spLocks noChangeArrowheads="1"/>
            </p:cNvSpPr>
            <p:nvPr/>
          </p:nvSpPr>
          <p:spPr bwMode="auto">
            <a:xfrm>
              <a:off x="1309" y="2070"/>
              <a:ext cx="227" cy="227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32" name="Object 6"/>
            <p:cNvGraphicFramePr>
              <a:graphicFrameLocks noChangeAspect="1"/>
            </p:cNvGraphicFramePr>
            <p:nvPr/>
          </p:nvGraphicFramePr>
          <p:xfrm>
            <a:off x="1351" y="2107"/>
            <a:ext cx="142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87" name="Equation" r:id="rId7" imgW="126720" imgH="139680" progId="Equation.DSMT4">
                    <p:embed/>
                  </p:oleObj>
                </mc:Choice>
                <mc:Fallback>
                  <p:oleObj name="Equation" r:id="rId7" imgW="126720" imgH="139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1" y="2107"/>
                          <a:ext cx="142" cy="1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8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Oval 30"/>
            <p:cNvSpPr>
              <a:spLocks noChangeArrowheads="1"/>
            </p:cNvSpPr>
            <p:nvPr/>
          </p:nvSpPr>
          <p:spPr bwMode="auto">
            <a:xfrm>
              <a:off x="944" y="1709"/>
              <a:ext cx="227" cy="227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34" name="Object 6"/>
            <p:cNvGraphicFramePr>
              <a:graphicFrameLocks noChangeAspect="1"/>
            </p:cNvGraphicFramePr>
            <p:nvPr/>
          </p:nvGraphicFramePr>
          <p:xfrm>
            <a:off x="965" y="1732"/>
            <a:ext cx="184" cy="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88" name="Equation" r:id="rId9" imgW="164880" imgH="164880" progId="Equation.DSMT4">
                    <p:embed/>
                  </p:oleObj>
                </mc:Choice>
                <mc:Fallback>
                  <p:oleObj name="Equation" r:id="rId9" imgW="1648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5" y="1732"/>
                          <a:ext cx="184" cy="1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8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Oval 32"/>
            <p:cNvSpPr>
              <a:spLocks noChangeArrowheads="1"/>
            </p:cNvSpPr>
            <p:nvPr/>
          </p:nvSpPr>
          <p:spPr bwMode="auto">
            <a:xfrm>
              <a:off x="925" y="2315"/>
              <a:ext cx="227" cy="227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36" name="Object 6"/>
            <p:cNvGraphicFramePr>
              <a:graphicFrameLocks noChangeAspect="1"/>
            </p:cNvGraphicFramePr>
            <p:nvPr/>
          </p:nvGraphicFramePr>
          <p:xfrm>
            <a:off x="960" y="2352"/>
            <a:ext cx="156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89" name="Equation" r:id="rId11" imgW="139680" imgH="139680" progId="Equation.DSMT4">
                    <p:embed/>
                  </p:oleObj>
                </mc:Choice>
                <mc:Fallback>
                  <p:oleObj name="Equation" r:id="rId11" imgW="139680" imgH="139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2352"/>
                          <a:ext cx="156" cy="1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8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" name="Group 35"/>
          <p:cNvGrpSpPr>
            <a:grpSpLocks/>
          </p:cNvGrpSpPr>
          <p:nvPr/>
        </p:nvGrpSpPr>
        <p:grpSpPr bwMode="auto">
          <a:xfrm>
            <a:off x="6324600" y="2060848"/>
            <a:ext cx="2590800" cy="1905000"/>
            <a:chOff x="3984" y="1440"/>
            <a:chExt cx="1632" cy="1200"/>
          </a:xfrm>
        </p:grpSpPr>
        <p:sp>
          <p:nvSpPr>
            <p:cNvPr id="38" name="AutoShape 36"/>
            <p:cNvSpPr>
              <a:spLocks noChangeArrowheads="1"/>
            </p:cNvSpPr>
            <p:nvPr/>
          </p:nvSpPr>
          <p:spPr bwMode="auto">
            <a:xfrm>
              <a:off x="3984" y="1440"/>
              <a:ext cx="1632" cy="1200"/>
            </a:xfrm>
            <a:prstGeom prst="wedgeRectCallout">
              <a:avLst>
                <a:gd name="adj1" fmla="val 44116"/>
                <a:gd name="adj2" fmla="val -88917"/>
              </a:avLst>
            </a:prstGeom>
            <a:solidFill>
              <a:schemeClr val="bg1"/>
            </a:solidFill>
            <a:ln w="317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auto">
            <a:xfrm>
              <a:off x="4752" y="1846"/>
              <a:ext cx="182" cy="18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auto">
            <a:xfrm>
              <a:off x="5088" y="2141"/>
              <a:ext cx="182" cy="181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auto">
            <a:xfrm>
              <a:off x="4416" y="1824"/>
              <a:ext cx="182" cy="181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auto">
            <a:xfrm>
              <a:off x="4486" y="2256"/>
              <a:ext cx="182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auto">
            <a:xfrm>
              <a:off x="5281" y="1605"/>
              <a:ext cx="182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44" name="Object 6"/>
            <p:cNvGraphicFramePr>
              <a:graphicFrameLocks noChangeAspect="1"/>
            </p:cNvGraphicFramePr>
            <p:nvPr/>
          </p:nvGraphicFramePr>
          <p:xfrm>
            <a:off x="5127" y="2168"/>
            <a:ext cx="142" cy="1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90" name="Equation" r:id="rId13" imgW="126720" imgH="139680" progId="Equation.DSMT4">
                    <p:embed/>
                  </p:oleObj>
                </mc:Choice>
                <mc:Fallback>
                  <p:oleObj name="Equation" r:id="rId13" imgW="126720" imgH="139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7" y="2168"/>
                          <a:ext cx="142" cy="1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8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6"/>
            <p:cNvGraphicFramePr>
              <a:graphicFrameLocks noChangeAspect="1"/>
            </p:cNvGraphicFramePr>
            <p:nvPr/>
          </p:nvGraphicFramePr>
          <p:xfrm>
            <a:off x="5328" y="1632"/>
            <a:ext cx="128" cy="1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91" name="Equation" r:id="rId15" imgW="114120" imgH="139680" progId="Equation.DSMT4">
                    <p:embed/>
                  </p:oleObj>
                </mc:Choice>
                <mc:Fallback>
                  <p:oleObj name="Equation" r:id="rId15" imgW="114120" imgH="139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8" y="1632"/>
                          <a:ext cx="128" cy="1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8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6"/>
            <p:cNvGraphicFramePr>
              <a:graphicFrameLocks noChangeAspect="1"/>
            </p:cNvGraphicFramePr>
            <p:nvPr/>
          </p:nvGraphicFramePr>
          <p:xfrm>
            <a:off x="4799" y="1872"/>
            <a:ext cx="128" cy="1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92" name="Equation" r:id="rId17" imgW="114120" imgH="139680" progId="Equation.DSMT4">
                    <p:embed/>
                  </p:oleObj>
                </mc:Choice>
                <mc:Fallback>
                  <p:oleObj name="Equation" r:id="rId17" imgW="114120" imgH="139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9" y="1872"/>
                          <a:ext cx="128" cy="1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8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6"/>
            <p:cNvGraphicFramePr>
              <a:graphicFrameLocks noChangeAspect="1"/>
            </p:cNvGraphicFramePr>
            <p:nvPr/>
          </p:nvGraphicFramePr>
          <p:xfrm>
            <a:off x="4512" y="2256"/>
            <a:ext cx="156" cy="1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93" name="Equation" r:id="rId19" imgW="139680" imgH="177480" progId="Equation.DSMT4">
                    <p:embed/>
                  </p:oleObj>
                </mc:Choice>
                <mc:Fallback>
                  <p:oleObj name="Equation" r:id="rId19" imgW="13968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2" y="2256"/>
                          <a:ext cx="156" cy="1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8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6"/>
            <p:cNvGraphicFramePr>
              <a:graphicFrameLocks noChangeAspect="1"/>
            </p:cNvGraphicFramePr>
            <p:nvPr/>
          </p:nvGraphicFramePr>
          <p:xfrm>
            <a:off x="4441" y="1824"/>
            <a:ext cx="156" cy="1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94" name="Equation" r:id="rId21" imgW="139680" imgH="177480" progId="Equation.DSMT4">
                    <p:embed/>
                  </p:oleObj>
                </mc:Choice>
                <mc:Fallback>
                  <p:oleObj name="Equation" r:id="rId21" imgW="13968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1" y="1824"/>
                          <a:ext cx="156" cy="1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8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" name="Oval 47"/>
            <p:cNvSpPr>
              <a:spLocks noChangeArrowheads="1"/>
            </p:cNvSpPr>
            <p:nvPr/>
          </p:nvSpPr>
          <p:spPr bwMode="auto">
            <a:xfrm>
              <a:off x="4198" y="2352"/>
              <a:ext cx="182" cy="18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auto">
            <a:xfrm>
              <a:off x="4110" y="1786"/>
              <a:ext cx="182" cy="18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51" name="Object 6"/>
            <p:cNvGraphicFramePr>
              <a:graphicFrameLocks noChangeAspect="1"/>
            </p:cNvGraphicFramePr>
            <p:nvPr/>
          </p:nvGraphicFramePr>
          <p:xfrm>
            <a:off x="4150" y="1813"/>
            <a:ext cx="142" cy="1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95" name="Equation" r:id="rId22" imgW="126720" imgH="139680" progId="Equation.DSMT4">
                    <p:embed/>
                  </p:oleObj>
                </mc:Choice>
                <mc:Fallback>
                  <p:oleObj name="Equation" r:id="rId22" imgW="126720" imgH="139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0" y="1813"/>
                          <a:ext cx="142" cy="1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8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6"/>
            <p:cNvGraphicFramePr>
              <a:graphicFrameLocks noChangeAspect="1"/>
            </p:cNvGraphicFramePr>
            <p:nvPr/>
          </p:nvGraphicFramePr>
          <p:xfrm>
            <a:off x="4224" y="2352"/>
            <a:ext cx="156" cy="1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96" name="Equation" r:id="rId23" imgW="139680" imgH="177480" progId="Equation.DSMT4">
                    <p:embed/>
                  </p:oleObj>
                </mc:Choice>
                <mc:Fallback>
                  <p:oleObj name="Equation" r:id="rId23" imgW="13968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4" y="2352"/>
                          <a:ext cx="156" cy="1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8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" name="Oval 51"/>
            <p:cNvSpPr>
              <a:spLocks noChangeArrowheads="1"/>
            </p:cNvSpPr>
            <p:nvPr/>
          </p:nvSpPr>
          <p:spPr bwMode="auto">
            <a:xfrm>
              <a:off x="4713" y="2078"/>
              <a:ext cx="182" cy="182"/>
            </a:xfrm>
            <a:prstGeom prst="ellipse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54" name="Object 6"/>
            <p:cNvGraphicFramePr>
              <a:graphicFrameLocks noChangeAspect="1"/>
            </p:cNvGraphicFramePr>
            <p:nvPr/>
          </p:nvGraphicFramePr>
          <p:xfrm>
            <a:off x="4752" y="2064"/>
            <a:ext cx="157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97" name="Equation" r:id="rId24" imgW="139680" imgH="164880" progId="Equation.DSMT4">
                    <p:embed/>
                  </p:oleObj>
                </mc:Choice>
                <mc:Fallback>
                  <p:oleObj name="Equation" r:id="rId24" imgW="1396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2" y="2064"/>
                          <a:ext cx="157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8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" name="Oval 53"/>
            <p:cNvSpPr>
              <a:spLocks noChangeArrowheads="1"/>
            </p:cNvSpPr>
            <p:nvPr/>
          </p:nvSpPr>
          <p:spPr bwMode="auto">
            <a:xfrm>
              <a:off x="4114" y="2096"/>
              <a:ext cx="182" cy="182"/>
            </a:xfrm>
            <a:prstGeom prst="ellipse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56" name="Object 6"/>
            <p:cNvGraphicFramePr>
              <a:graphicFrameLocks noChangeAspect="1"/>
            </p:cNvGraphicFramePr>
            <p:nvPr/>
          </p:nvGraphicFramePr>
          <p:xfrm>
            <a:off x="4153" y="2082"/>
            <a:ext cx="157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98" name="Equation" r:id="rId26" imgW="139680" imgH="164880" progId="Equation.DSMT4">
                    <p:embed/>
                  </p:oleObj>
                </mc:Choice>
                <mc:Fallback>
                  <p:oleObj name="Equation" r:id="rId26" imgW="1396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3" y="2082"/>
                          <a:ext cx="157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8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" name="Oval 55"/>
            <p:cNvSpPr>
              <a:spLocks noChangeArrowheads="1"/>
            </p:cNvSpPr>
            <p:nvPr/>
          </p:nvSpPr>
          <p:spPr bwMode="auto">
            <a:xfrm>
              <a:off x="4844" y="2362"/>
              <a:ext cx="182" cy="182"/>
            </a:xfrm>
            <a:prstGeom prst="ellipse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58" name="Object 6"/>
            <p:cNvGraphicFramePr>
              <a:graphicFrameLocks noChangeAspect="1"/>
            </p:cNvGraphicFramePr>
            <p:nvPr/>
          </p:nvGraphicFramePr>
          <p:xfrm>
            <a:off x="4883" y="2348"/>
            <a:ext cx="157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99" name="Equation" r:id="rId27" imgW="139680" imgH="164880" progId="Equation.DSMT4">
                    <p:embed/>
                  </p:oleObj>
                </mc:Choice>
                <mc:Fallback>
                  <p:oleObj name="Equation" r:id="rId27" imgW="1396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83" y="2348"/>
                          <a:ext cx="157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8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9" name="Oval 57"/>
            <p:cNvSpPr>
              <a:spLocks noChangeArrowheads="1"/>
            </p:cNvSpPr>
            <p:nvPr/>
          </p:nvSpPr>
          <p:spPr bwMode="auto">
            <a:xfrm>
              <a:off x="5324" y="2368"/>
              <a:ext cx="182" cy="182"/>
            </a:xfrm>
            <a:prstGeom prst="ellipse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60" name="Object 6"/>
            <p:cNvGraphicFramePr>
              <a:graphicFrameLocks noChangeAspect="1"/>
            </p:cNvGraphicFramePr>
            <p:nvPr/>
          </p:nvGraphicFramePr>
          <p:xfrm>
            <a:off x="5363" y="2354"/>
            <a:ext cx="157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00" name="Equation" r:id="rId28" imgW="139680" imgH="164880" progId="Equation.DSMT4">
                    <p:embed/>
                  </p:oleObj>
                </mc:Choice>
                <mc:Fallback>
                  <p:oleObj name="Equation" r:id="rId28" imgW="1396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63" y="2354"/>
                          <a:ext cx="157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8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" name="Oval 59"/>
            <p:cNvSpPr>
              <a:spLocks noChangeArrowheads="1"/>
            </p:cNvSpPr>
            <p:nvPr/>
          </p:nvSpPr>
          <p:spPr bwMode="auto">
            <a:xfrm>
              <a:off x="5228" y="1929"/>
              <a:ext cx="182" cy="182"/>
            </a:xfrm>
            <a:prstGeom prst="ellipse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62" name="Object 6"/>
            <p:cNvGraphicFramePr>
              <a:graphicFrameLocks noChangeAspect="1"/>
            </p:cNvGraphicFramePr>
            <p:nvPr/>
          </p:nvGraphicFramePr>
          <p:xfrm>
            <a:off x="5267" y="1915"/>
            <a:ext cx="157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01" name="Equation" r:id="rId29" imgW="139680" imgH="164880" progId="Equation.DSMT4">
                    <p:embed/>
                  </p:oleObj>
                </mc:Choice>
                <mc:Fallback>
                  <p:oleObj name="Equation" r:id="rId29" imgW="1396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67" y="1915"/>
                          <a:ext cx="157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8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Text Box 68"/>
          <p:cNvSpPr txBox="1">
            <a:spLocks noChangeArrowheads="1"/>
          </p:cNvSpPr>
          <p:nvPr/>
        </p:nvSpPr>
        <p:spPr bwMode="auto">
          <a:xfrm>
            <a:off x="3352800" y="457200"/>
            <a:ext cx="666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i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altLang="ja-JP" sz="2800" baseline="-25000" smtClean="0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US" altLang="ja-JP" sz="2800" smtClean="0">
                <a:solidFill>
                  <a:srgbClr val="000000"/>
                </a:solidFill>
                <a:latin typeface="Times New Roman" pitchFamily="18" charset="0"/>
              </a:rPr>
              <a:t>*</a:t>
            </a:r>
            <a:endParaRPr lang="ja-JP" altLang="en-US" sz="2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4" name="TexTeXPicture" descr="&lt;?xml version=&quot;1.0&quot; encoding=&quot;utf-16&quot;?&gt;&#10;&lt;TeXTeX&gt;&#10;  &lt;preamble&gt;\documentclass{jarticle}&#10;\usepackage{amsmath}&#10;\pagestyle{empty}&#10;\newcommand{\bm}[1]{\mbox{\boldmath$#1$}}&lt;/preamble&gt;&#10;  &lt;body&gt;\begin{align*} &#10;T\ll T_c&#10;\end{align*}&lt;/body&gt;&#10;  &lt;fcolor&gt;FF000000&lt;/fcolor&gt;&#10;  &lt;bcolor&gt;FFFFFFFF&lt;/bcolor&gt;&#10;  &lt;transparent&gt;True&lt;/transparent&gt;&#10;  &lt;resolution&gt;1800&lt;/resolution&gt;&#10;  &lt;imageh&gt;208&lt;/imageh&gt;&#10;  &lt;imagew&gt;79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71" y="2137048"/>
            <a:ext cx="839258" cy="220133"/>
          </a:xfrm>
          <a:prstGeom prst="rect">
            <a:avLst/>
          </a:prstGeom>
        </p:spPr>
      </p:pic>
      <p:pic>
        <p:nvPicPr>
          <p:cNvPr id="65" name="TexTeXPicture" descr="&lt;?xml version=&quot;1.0&quot; encoding=&quot;utf-16&quot;?&gt;&#10;&lt;TeXTeX&gt;&#10;  &lt;preamble&gt;\documentclass{jarticle}&#10;\usepackage{amsmath}&#10;\pagestyle{empty}&#10;\newcommand{\bm}[1]{\mbox{\boldmath$#1$}}&lt;/preamble&gt;&#10;  &lt;body&gt;\begin{align*} &#10;T\gg T_c&#10;\end{align*}&lt;/body&gt;&#10;  &lt;fcolor&gt;FF000000&lt;/fcolor&gt;&#10;  &lt;bcolor&gt;FFFFFFFF&lt;/bcolor&gt;&#10;  &lt;transparent&gt;True&lt;/transparent&gt;&#10;  &lt;resolution&gt;1800&lt;/resolution&gt;&#10;  &lt;imageh&gt;208&lt;/imageh&gt;&#10;  &lt;imagew&gt;79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830" y="2137048"/>
            <a:ext cx="839258" cy="220133"/>
          </a:xfrm>
          <a:prstGeom prst="rect">
            <a:avLst/>
          </a:prstGeom>
        </p:spPr>
      </p:pic>
      <p:sp>
        <p:nvSpPr>
          <p:cNvPr id="68" name="AutoShape 2"/>
          <p:cNvSpPr>
            <a:spLocks noChangeArrowheads="1"/>
          </p:cNvSpPr>
          <p:nvPr/>
        </p:nvSpPr>
        <p:spPr bwMode="auto">
          <a:xfrm flipH="1">
            <a:off x="3429000" y="5157192"/>
            <a:ext cx="5486400" cy="601216"/>
          </a:xfrm>
          <a:prstGeom prst="rightArrow">
            <a:avLst>
              <a:gd name="adj1" fmla="val 50000"/>
              <a:gd name="adj2" fmla="val 239926"/>
            </a:avLst>
          </a:prstGeom>
          <a:gradFill rotWithShape="1">
            <a:gsLst>
              <a:gs pos="0">
                <a:srgbClr val="FF0000"/>
              </a:gs>
              <a:gs pos="100000">
                <a:srgbClr val="FFC9C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400"/>
          </a:p>
        </p:txBody>
      </p:sp>
      <p:sp>
        <p:nvSpPr>
          <p:cNvPr id="69" name="AutoShape 23"/>
          <p:cNvSpPr>
            <a:spLocks noChangeArrowheads="1"/>
          </p:cNvSpPr>
          <p:nvPr/>
        </p:nvSpPr>
        <p:spPr bwMode="auto">
          <a:xfrm>
            <a:off x="209550" y="4653136"/>
            <a:ext cx="4938514" cy="576064"/>
          </a:xfrm>
          <a:prstGeom prst="rightArrow">
            <a:avLst>
              <a:gd name="adj1" fmla="val 50000"/>
              <a:gd name="adj2" fmla="val 250000"/>
            </a:avLst>
          </a:prstGeom>
          <a:gradFill rotWithShape="1">
            <a:gsLst>
              <a:gs pos="0">
                <a:srgbClr val="0000FF"/>
              </a:gs>
              <a:gs pos="100000">
                <a:srgbClr val="B7B7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400"/>
          </a:p>
        </p:txBody>
      </p:sp>
      <p:sp>
        <p:nvSpPr>
          <p:cNvPr id="70" name="Text Box 24"/>
          <p:cNvSpPr txBox="1">
            <a:spLocks noChangeArrowheads="1"/>
          </p:cNvSpPr>
          <p:nvPr/>
        </p:nvSpPr>
        <p:spPr bwMode="auto">
          <a:xfrm>
            <a:off x="133262" y="4221088"/>
            <a:ext cx="54200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rgbClr val="0000FF"/>
                </a:solidFill>
              </a:rPr>
              <a:t>How do </a:t>
            </a:r>
            <a:r>
              <a:rPr lang="en-US" altLang="ja-JP" sz="2800" b="1" dirty="0">
                <a:solidFill>
                  <a:srgbClr val="0000FF"/>
                </a:solidFill>
              </a:rPr>
              <a:t>hadrons</a:t>
            </a:r>
            <a:r>
              <a:rPr lang="en-US" altLang="ja-JP" sz="2800" dirty="0">
                <a:solidFill>
                  <a:srgbClr val="0000FF"/>
                </a:solidFill>
              </a:rPr>
              <a:t> cease to exist?</a:t>
            </a:r>
          </a:p>
        </p:txBody>
      </p:sp>
      <p:sp>
        <p:nvSpPr>
          <p:cNvPr id="71" name="Text Box 25"/>
          <p:cNvSpPr txBox="1">
            <a:spLocks noChangeArrowheads="1"/>
          </p:cNvSpPr>
          <p:nvPr/>
        </p:nvSpPr>
        <p:spPr bwMode="auto">
          <a:xfrm>
            <a:off x="2454245" y="5661248"/>
            <a:ext cx="65822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</a:rPr>
              <a:t>How do </a:t>
            </a:r>
            <a:r>
              <a:rPr lang="en-US" altLang="ja-JP" sz="2800" b="1" dirty="0">
                <a:solidFill>
                  <a:srgbClr val="FF0000"/>
                </a:solidFill>
              </a:rPr>
              <a:t>quarks and gluons</a:t>
            </a:r>
            <a:r>
              <a:rPr lang="en-US" altLang="ja-JP" sz="2800" dirty="0">
                <a:solidFill>
                  <a:srgbClr val="FF0000"/>
                </a:solidFill>
              </a:rPr>
              <a:t> disappear?</a:t>
            </a:r>
          </a:p>
        </p:txBody>
      </p:sp>
    </p:spTree>
    <p:extLst>
      <p:ext uri="{BB962C8B-B14F-4D97-AF65-F5344CB8AC3E}">
        <p14:creationId xmlns:p14="http://schemas.microsoft.com/office/powerpoint/2010/main" val="66852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98425" y="112713"/>
            <a:ext cx="5507038" cy="5794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dirty="0" smtClean="0"/>
              <a:t> Quarks at Extremely High </a:t>
            </a:r>
            <a:r>
              <a:rPr lang="en-US" altLang="ja-JP" i="1" dirty="0" smtClean="0"/>
              <a:t>T</a:t>
            </a:r>
            <a:r>
              <a:rPr lang="en-US" altLang="ja-JP" dirty="0" smtClean="0"/>
              <a:t>  </a:t>
            </a:r>
          </a:p>
        </p:txBody>
      </p:sp>
      <p:sp>
        <p:nvSpPr>
          <p:cNvPr id="2056" name="Text Box 5"/>
          <p:cNvSpPr txBox="1">
            <a:spLocks noChangeArrowheads="1"/>
          </p:cNvSpPr>
          <p:nvPr/>
        </p:nvSpPr>
        <p:spPr bwMode="auto">
          <a:xfrm>
            <a:off x="6629400" y="228600"/>
            <a:ext cx="2444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800" smtClean="0">
                <a:solidFill>
                  <a:srgbClr val="333399"/>
                </a:solidFill>
              </a:rPr>
              <a:t>Klimov ’82, Weldon ’83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800" smtClean="0">
                <a:solidFill>
                  <a:srgbClr val="333399"/>
                </a:solidFill>
              </a:rPr>
              <a:t>Braaten, Pisarski ’89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9512" y="980728"/>
            <a:ext cx="39393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2 collective excitations having “thermal mass” ~</a:t>
            </a:r>
            <a:r>
              <a:rPr kumimoji="1" lang="en-US" altLang="ja-JP" sz="2400" i="1" dirty="0" err="1" smtClean="0"/>
              <a:t>gT</a:t>
            </a:r>
            <a:endParaRPr kumimoji="1" lang="en-US" altLang="ja-JP" sz="2400" i="1" dirty="0" smtClean="0"/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width ~</a:t>
            </a:r>
            <a:r>
              <a:rPr kumimoji="1" lang="en-US" altLang="ja-JP" sz="2400" i="1" dirty="0" smtClean="0"/>
              <a:t>g</a:t>
            </a:r>
            <a:r>
              <a:rPr kumimoji="1" lang="en-US" altLang="ja-JP" sz="2400" baseline="30000" dirty="0" smtClean="0"/>
              <a:t>2</a:t>
            </a:r>
            <a:r>
              <a:rPr kumimoji="1" lang="en-US" altLang="ja-JP" sz="2400" i="1" dirty="0" smtClean="0"/>
              <a:t>T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Minimum of the </a:t>
            </a:r>
            <a:r>
              <a:rPr kumimoji="1" lang="en-US" altLang="ja-JP" sz="2400" dirty="0" err="1" smtClean="0"/>
              <a:t>plasmino</a:t>
            </a:r>
            <a:r>
              <a:rPr kumimoji="1" lang="en-US" altLang="ja-JP" sz="2400" dirty="0" smtClean="0"/>
              <a:t> mode at nonzero </a:t>
            </a:r>
            <a:r>
              <a:rPr kumimoji="1" lang="en-US" altLang="ja-JP" sz="2400" b="1" i="1" dirty="0" smtClean="0"/>
              <a:t>p</a:t>
            </a:r>
            <a:endParaRPr kumimoji="1" lang="ja-JP" altLang="en-US" sz="2400" b="1" i="1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5" r="5451" b="55381"/>
          <a:stretch/>
        </p:blipFill>
        <p:spPr bwMode="auto">
          <a:xfrm>
            <a:off x="310230" y="4315257"/>
            <a:ext cx="3698585" cy="2570127"/>
          </a:xfrm>
          <a:prstGeom prst="rect">
            <a:avLst/>
          </a:prstGeom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29" name="Picture 14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2" t="14310" r="54038" b="77390"/>
          <a:stretch/>
        </p:blipFill>
        <p:spPr bwMode="auto">
          <a:xfrm>
            <a:off x="336407" y="4301241"/>
            <a:ext cx="3624337" cy="508790"/>
          </a:xfrm>
          <a:prstGeom prst="rect">
            <a:avLst/>
          </a:prstGeom>
          <a:ln>
            <a:noFill/>
          </a:ln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47" descr="data:image/jpeg;base64,/9j/4AAQSkZJRgABAQAAAQABAAD/2wCEAAkGBxISEhUSExQWFhUWFBgXFRYWFxYVGhcXGRgXFxgYGRYZHSgiGBolHBgXITEhJykrLi8uGB8zODMsNygvLiwBCgoKDg0OGxAQGzIkICYsLC0sLCwsLCwsLCwsNywsNCwsLSwsLCwsLCwsLCwsLCwsLCwsLCwsLCwsLCwsLCwsLP/AABEIALYBFAMBEQACEQEDEQH/xAAcAAEAAgMBAQEAAAAAAAAAAAAABgcEBQgDAQL/xABMEAABAwIBBgYNCQcEAgMAAAABAAIDBBEFBgcSITFRQWFxcoGyEyIyMzRSYnORkqGxwSM1QkNTdIKi0hQXVJOzwtEWRGPhJIMlZNP/xAAaAQEAAwEBAQAAAAAAAAAAAAAAAwQFBgIB/8QAMxEAAQMCAgcHBAIDAQAAAAAAAAECAwQRBSESMTIzQXGBFFFSYZGh0RMiQrEV8CNDweH/2gAMAwEAAhEDEQA/ALxQBAEAQBAEAQBAEAQBAEAQBAEBqsRylo4L9lqI2kbW6Qc71G3PsUrIJH7LVInzxs2nEbrs6NEzVG2WXjDQxvpeQfYrTcPlXXZCs7EIk1XU0NXnZlPeqdjeN7y/2AN96nbhrfycV3Ykv4tNPU5yMQfsexnMjH9+kp20EKcL9SF1fMurLoayfK+vftqpfwkM6oCkSlhT8UI1qpl/IwpMaqnd1UTnllkPvcpEijT8U9EI1mkX8l9TwfWynbI88r3H4r0jGpwPKvcvFT8/tL/Hd6x/ymincNJ3eejMRmGyWQckjx8V8+mzuT0PqSPTivqZUOUVYzuaqcf+15HoJsvKwRLranoeknlTU5fU2VNl7iLP9wXDc9jHe3Rv7VE6jhX8SVKyZOJuaLOrVN75FE8eTpRn03cPYoHYdGupVQmbiL01oikjw7OnSPsJWSRHhNhI0dLe2/Kqz8OkTZVFLLMQjXWioSzC8bpqkXhmY/iDhpDladY6Qqj4ns2ksW2Ssfsrc2CjJAgCAIAgCAIAgCAIAgCAIAgCAIAgPhNtZQEZxjLyhp7jsvZHD6MXb/m7kelWo6OV/C3MrSVcTON+RCsVzqTuuKeJkY8Z95HcoGoD2q9HhzE21uUZMRcuwliI4nlFV1Hfp5HDxdLRb6jbD2K4yCNmy0pvnkftOMWhw2abvUUknMY5w9IGpenSNbtLY8tje7ZS5v6LN9iEn1IYN8j2j2Ak+xV3VsLeN+RYbRTLwsbulzTznvk8bea1z/foqB2JM4NJm4c7i42tPmmgHfKiV3MaxnvDlEuJP4NQmbhzOKqbCDNjQN29lfzpLdUBRLiEy93oSJQQp3+plszeYaPqCeWWb9a8rWz9/sh77FD4fdT3bkJhw/2zfWef7l57ZN4j72SHwnx2QeHH/bN6HSD3OTtk3i/QWjhX8TwkzdYadkLhySy/FxXpK6fv9kPPYoe73UwKjNZRO7l87OIOaR+ZpPtUjcRlTWiKeFw+JdVzU1eaU7YqnkD4/wC5rvgpm4l4m+5C7DfC72I/iGbmvi1hjJR/xvF/Q6xVhldC7WtuZXfQzN1ZkYrKOSF2jLG+N257S09F9qtNc1yXatyq5jmrZyWPJjiCCCQRsI1EchX3WeUW2olWB5wa2nsHP7MzxZdZtxSbb8t+RVJaKJ+pLL5fBbirZGa808yy8m8uKWrswO7FKfq5LC58l2x3v4lmTUkkWetO81IauOTLUvcSdVSyEAQBAEAQBAEAQBAEAQBAY1fXxQMMkr2saOFxAHIN54l6axz1s1Lnlz2tS7lsQDHc6cbbtpI9M/aSXa3lDO6PTorQiw5VzkW3khny4g1MmJcgGK4/WVrtGSR8lzqjbcN4rRt28puVoxwxxJdEt5/+me+aSVbKt/I2WE5v6+ex7GImn6Up0fyC7vSAopK2JnG/IljopX8LcyYYZmphbYzzPefFYAwclzcn2Km/EXLspYuMw5qbS3JTh2SNDBbQp47j6Tx2R3KC+5HQqj6mV+txaZTRM1NN2BbUFATn1AEAQBAEAQBAEAQBAEB5VNMyRpZIxr2na1wDgegr61ytW6KfFajkspDMczZ0st3QEwP3DtmE8bCdXQRyK7FXyNydmnuUpaCN2bcitMoclqqiPyrLsvqlZ2zD0/RPEbLUhqI5dlc+7iZk1O+LaTLvNIpyAnWSGcOWnIiqS6WHYHbZIxy/TbxHXu3KhUULX/czJfYv09a5n2vzT9FvUdUyVjZI3B7HC7XA3BCxnNVq2XWbDXI5Loey+H0IAgCAIAgCAIAgPKpqGRtL5HBjWi5c4gADjJX1Gq5bIfFcjUupXWUudBrbso26R+1eCG/hZtdym3IVpQ4eq5yehnTYgiZR+pD6bCMRxN/ZCHyX+tkOiwDyb6rcTQrjpYadLavJNf8AeZTSKadbrn5rq/vImuC5q4m2dUymQ+JH2jeQu7p3RoqlJiLl2EsXY8Pam2tycYZhEFONGGJkY4dEAE8rtp6VQfI9+bluXmRsZspYzV4PYQBAEAQBAEAQBAEAQBAEAQBAEAQH4lja4FrgC0ixBFwRuIO1fUVUzQ+Kl8lKwy2zdaIdPRg22vg223mP9Po3LUpq6/2yevyZdTRW+6P0+Cs1qGYSfInK19DJY3dA8/KM3eW3yhu4R0EVammSZMtZapqlYlsuovKmnbIxr2ODmuAc1w2EHWCFgqiotlN1FRUuh6r4fQgCAIAgCAIAgIfnByanrv2dkRa1rXPMjnHULhob2o1uPdW6dYVyknbDpK4qVcDptFEP1gGb2jprOe3s8g+lIAWg+THsHTc8aS1sj8kyTyEVFHHmua+ZLQFTLZ9QBAEAQBAEAQBAEAQBAEAQBAEAQBAEAQBAEBV2dDJANDq2Bttd52Dj+sA63p3rVoam/wDjd0+Pgy62m/2N6/JWa1DLLIzS5RlrjRSHtXXdDfgdtczkOtw4wd6zMQgun1E6mnQT/wCtehaqyTVCAIAgCAICvZc6sDXFv7PLqJHdM4DbetFMOeqX0kM9cQYi2splYPnJhqJ44GwyNMjtEElthy2XiSgcxquVUyPcdcx7kaiLmThUS6EAQBAEAQBAEAQBAEAQBAEAQBAEAQBAVnlxlvV0lW+GLsegGsI0mEnW2513WnS0kckek4zaqrfHJotNAc51f/w/yz+pWP4+LzK/8hL5Fx0EpfFG87XMa48pAJWM5LOVDZat0RTSZQ45LG7QhaDZ0bHuIDiXyntGMDnNANtZc42ALdRvqniia5Lu8/biQSyuRbN8vfgfcnccklIbKO6MgY6waQ+J2jJG9oc5pPCHNdYgHULa/k0SNzTy9+PARSq7X5+3DiSCWMOBa4Agggg7CDqIKgRbZoWFS5z1lXg5pKqSD6IOlGd7Ha28ttnKCuip5fqxo71OdqIvpSK30NdSVLonskYbOY4OaeNpuFI5qORUXiRNcrVRUOjsMrWzwxzN7mRjXjpF7LmntVjlavA6Vjkc1HJxMpeT0EAQGrrcehjqIqUm8spNmj6LQ1ztJ24arDf6VK2FzmK/ghE6VrXoziptFESnNFb3x/Pd1iunbsocy/aXmbbIfw+m86PcVDVbl3Impd806BXPHQBAEAQBAEAQBAQTORlTU0T4WwFgD2uLtJulrBaBbXxq/R07JUVXcCjWVD4lTR4kO/eXiG+L+X/2rvYIfP1KXb5fItTJDEZKijhmktpvBLrCw1OcNnIFk1DEZIrU1GrA9Xxo5eJuFCTBAEAQBAEAQBAUfnT+cZOZH1Vu0G5TqYdfvuiERKuFM6TwjvEXmmdULmH7S8zpmbKGlyiwR0jy4M7LE98T5Yu00i6I6raZDXNc2zSCRbRBHCFPDKiJa9lzsvPkQyxqvC6ZXTlzPuTeDyR9jDwWRQ6YgjcWl40z9MsJb2rbtFibgknWk0qOvbNV1r8cxFGqWvkiak+SSKsWCsc8+Hi0FQBru6Jx33Gmz0Wf6VqYa/aZ1MzEWZNf0KwWqZRdeamt06BrSe9SPZr3anj2PCw69lpr95uUL7woncTJUi4EBFsusrm0Mei2zp3jtG8DRs03cW4cJ6bWqWmWZ111IVaqpSFLJrUg2bbDJ6qt/bXuJbG5xe92sve5pbojkBvxCw4VfrZGRxfTTiUaON8kn1F4FxLGNgi8mb/DiSTBrJJPyku06/GVpK2ZOPshVWihVb291PagyIoIZGyxw6L2G7TpyGx5C6xXx9XK9uiq5ckPrKSJjtJqZ81JEqxZCAIAgCAIAgCAqnPT32m5knvatbDdl3QysS1t6lcLTMwvrN183U/Nd13Ln6vfOOgpNy0karFgIAgCAIAgCAICj86fzjJzI+qt2g3KdTDr990QiJVwpnSeEd4i80zqhcw/aXmdMzZQy15PQQBAQ3OzGDh5PiyxkenR+Ku0C/5uilOuT/CvQpRbhhkpyUx408Tmb5C78rR8FTqIdN1/Iu002g23mXosI2zVZTY5HRQOmfrOxjdhe87Gj3niBUsEKyv0UIppUiZpKUfSQ1GJVgBN5JXXc7gY0bTbga0agOQcK3XKyCPyQw2o+ok81L6wrDo6aJkMQsxgsN53k7yTrPKsCR6vcrnG8xiMajUMteD2URVZb4iHvAqXWD3AdrHsBI8Vb7aSGyfb+zCdVzIqppGxyUyvrpayCOSoc5jpAHN0Yxca9Wpt1FUU0TYnKjcySnqZXSI1VyLmWKbJWec7KOrpqmNkExjaYQ4gBhudN4v2wPAAtOhgjkYquS+ZmVs8kb0Rq2yIf/rnEf4l3qx/pV3scPh/ZT7ZN4h/rnEf4l3qx/pTscPh/Y7ZN4h/rnEf4l3qx/pTscPh/Y7ZN4jIpM4eIsNzMJB4r42W9LQD7V5dQwrwsem1syLruWRkZltHXfJub2OcC+he4cBtLD7xtHGsyppHQ5pmhpU9U2XLUpLFULZVOenvtNzJPe1a2G7LuhlYlrb1K4WmZhuqDKythjbFFO5rG6mtDWG2snaW32lQOponrpOTMnbUytTRRcie5rsoKqqlmbPKZA1jS0ENFiXEHuQFn10McbUVqWNChmfIq6S3LGWaaJAMq85McDjFTNEsg1Oee9tO4W1vPJYca0IKBz00n5J7lCeuaxdFma+xX1fllXzG7qmRo3RnsYHF2liem60WUsLdTfXMzn1UrtbvTIw48oKxpuKmcHzr/iV7WGNfxT0PCTSJ+S+pKMAzmVMRAqLTx8JsGyAcRFg7kI6VVloGOT7Ml9i1FXvav35p7lsYVicVTE2aFwcx3Dwg8II4CNyyJI3Mdou1msx7Xt0mmYvB7KPzp/OMnMj6q3aDcp1MOv33RCIlXCmdJ4R3iLzTOqFzD9peZ0zNlDLXk9BAEBCc7s4bQhvC+ZgHQHO/tV7D0vLfuQpV62it5lMLbMQmORmT/wC0wvfY6pS3VxNYfiqNTNoORPIvUsKPYq+ZdixDaKJzg5RftlSdE/IxXZHuPjP6SPQAt6kg+kzPWuswauf6j8tSE7zT4F2GnNS8dvP3PFENnrHtuTRVCvm0n6Cak/ZfoIdFmmutf0TtUC+EBzNVd2/nu95XTt1Icy7aU2+RHh9N50fFQ1W5dyJqXfNOglzx0BT+eTwyL7uP6ki2cO3a8zHxHeJyIEtAzyW4bm7rJ4mTMdDoyNDm6T3g2IuLgMOtU310bHK1b5f3vLjKGRzUclszJdmvr98B4g9/xYvP8hF5+n/p6/j5fIiOI0EkEjopWlj27Wm3KCCNRHGFbY9r26TdRTexzF0XJmfKCsfDIyaM2fG4ObyjgPEdh4ivr2o9qtXiGPVjkcnA6Qo6gSRskb3L2NeORwBHvXMuarVVFOla5HIioVfnp77TcyT3tWrhuy7oZeJa29SuFpmYSrB8gKuphZPG6EMeCRpPcDqJGsBh3b1UkrY43K1b5FuOike1HJbMnObzJGooZJXTGMh7GgaDnO1gk67tCoVlSyZERvAv0lM+JVVx5Z1cpnQRilidaSVt5HDa2PZYbi43HIDvX2gp0eum7Un7PNdOrE0G61/RUC2THJLk9kRV1jRIxrWRnY+QkB3NABJ5dQ41Vmq44lsua+RaipJJEumSeZtcRzXVcbS6N8cthraLscebfUekhRMxCNVsqWJX4fIiXatyDyMLSWuBBBIIIsQRqII4CryLfNChqyJTm6yiNJUtY4/IzEMeOAOOpr+Kx1HiJ3BVayBJGXTWhbo51jfZdSl5rBN0o/On84ycyPqrdoNynUw6/fdEIiVcKZ0nhHeIvNM6oXMP2l5nTM2UMteT0EAQFTZ48T0poqcHvbS9/OfqaOUNaT+Na+HR2ar+8ycRku5GdxXa0jNLvzW0XY8PYSLGVz5D0nRafVa1YVc/SmXyyN2iZowp55npnJxo01G4NNpJj2Jm8Ajt3dDb695C+UcX1JUvqTM+1kv04ltrXIpnA8ONTURQD6x4aSOBu1x6GgnoW1LJoMV3cYsUf1Ho3vOjYYmsaGNFmtAa0DYABYAdC5tVVVup0aJZLIftfD6EBzNVd2/nu95XTt1Icy7Wpt8iPD6bzo+Khqty7kTUu+adBLnjoCn88nhkX3cf1JFs4du15mPiO8TkQJaBnnQeRfgFL5hnVC5yp3ruanRU+6byQ3ShJimc74/85vHTs68i2sO3S8/gxcQ3vT5IOr5ROiMkvAaX7tF/TaucqN67mp0cG6byQr/PT32m5knvatDDdl3Qz8S1t6lcLTMwvrN183U/Nd13Ln6vfOOgpNy0karFg56yxrzPW1Eh2dkcxvNZ2jfYL9K6KmZoRNTy/Zz1S/TlcvmeWTOHCpq4YD3L5Bpc0Xc4eqCvU79CNXHmCP6kiNU6IjYGgNAAAFgBqAA2ADcubVbnRolj9ICnM72GNjqmTNFuzMOlxvYQCfVLPQtnD5FdGrV4f9MbEI9F6OTiQQrQKB0VkxXGekglO10TS7nWs72grm52aEjm+Z0kL9ONHeRUedP5xk5kfVWxQblOpj1++6IREq4UzpPCO8ReaZ1QuYftLzOmZsoZa8noIDFxOvZBE+aQ2YxpcfgBxk2A4yvTGK9yNTieXvRjVcpzvi2IPqJpJ391I4uPEOBo4gLDoXSRsRjUanA5yR6vcrl4n4w+jdPKyFndSPDR0m1+QbehfXvRjVcvA+MYr3I1OJ0fRUzYo2RN1NY1rW8jQAPcuac5XKqqdK1qNREQqHO7iPZKtsIOqGMXHlv7Y/l0FsYfHaPS7/8Ahj4g+8iN7j9Zn6HTq5JTsii1c55sPyh3pXzEX2jRvev6PuHsvIru5C4ljGwEAQHM1V3b+e73ldO3UhzLtam3yI8PpvOj4qGq3LuRNS75p0EueOgKfzyeGRfdx/UkWzh27XmY+I7xORAloGedB5F+AUvmGdULnKneu5qdFT7pvJDdKEmKazweHM+7s68i2sO3S8/gxcQ33T5IMr5ROiMkvAaX7tF1GrnKjeu5qdHBum8kK/z099puZJ72rQw3Zd0M/EtbepXC0zML6zdfN1PzXddy5+r3zjoKTctJGqxYOYi4nWdp1nlOtdScufWPINwSCNhBsfSF8VL6z6i21Ht+2y/aSeu7/K+aDe49abu9fUftsv2knru/ymg3uGm7vX1POWZzu6c51tmkSbelfURE1HlXKutT8L6fC9c2R/8Ajaf/ANvsmkCwK3fu6fpDeotw3r+yt86fzjJzI+qtOg3KdTNr990QiJVwpnSeEd4i80zqhcw/aXmdMzZQy15PQKApnOTlaKp/7PC68Ebrlw2SPGq43tHBvOvctqipvpppO1r7GNWVP1F0G6k9yEK+UCy80WT93OrXjULshvwnY946vS5ZeITZfTTqaeHw/wCxehaSyjVOdsq6nstbUv3zPA5GuLW+wBdHTt0Ymp5HO1DtKVy+ZYmZeACCok4XStb0NZcdcrOxJfuankaOHN+xV8yxVmmiEAQHM1V3b+e73ldO3UhzLtam3yI8PpvOj4qGq3LuRNS75p0EueOgKfzyeGRfdx/UkWzh27XmY+I7xORAloGedB5F+AUvmGdULnKneu5qdFT7pvJDdKEmKazweHM+7s68i2sO3S8/gxcQ33T5IMr5ROiMkvAaX7tF1GrnKjeu5qdHBum8kK/z099puZJ72rQw3Zd0M/EtbepXC0zML6zdfN1PzXddy5+r3zjoKTctJGqxYOa8TpuxTSxeJK9nquI+C6ZjtJqL3oc1I3Rcre5TMyVghkq4I5xeN79FwuW30gQ3WCCO2LV4nc5saq3We6drXSIjtRb/AO7zDfsD/Nm/Wsft0/i9k+DY7FB4fdfkfu8w37A/zZv1p26fxeyfA7FB4fdfkfu8w37A/wA2b9adun8XsnwOxQeH3X5H7vMN+wP82b9adun8XsnwOxQeH3X5N9heHRU0TYYW6Mbb6LbudbScXHW4k7SVXe9z3aTtZYYxrG6LdRTWdP5xk5kfVW1QblOpi1++6IREq4UzpPCO8ReaZ1QuYftLzOmZsoZE0rWNLnENa0XLiQAAOEk7F8RFVbIfVVES6lSZeZfGfSp6UkRbHybDJ5LdzPaeIbdelo9D736+7uMmqrNL7Gau/vK/WiZxvMkcnH104jbcMbYyv8Vu4eUdYHp4FBUTpC2/HgT08CzOtw4l+UdKyJjY42hrGNDWgcAGoLnnOVy3U6BrUalkPZfD6czVT9J73b3uPpJK6dqWREOZct3KpbeZo/8Ahyj/AOy7+nF/hZGI7xOX/VNfDt2vP4J8s8vhAEBzTXxlssjTtEjweUOIXTsW7UXyOZelnKnmbTIjw+m86Pioarcu5E1LvmnQS546Ap/PJ4ZF93H9SRbOHbteZj4jvE5ECWgZ50HkX4BS+YZ1Qucqd67mp0VPum8kN0oSYprPB4cz7uzryLaw7dLz+DFxDfdPkgyvlE6IyS8Bpfu0XUaucqN67mp0cG6byQgmemnN6aS2q0jCdx7QgdI0vQr+GrtJyKGJIv2rzKzWoZZZmQmXlPT0zaeo0mmO+i4NLg5pJcO51gi5GxZdVRve/TZxNSlrGMZoP4E3wHKilrHObA8uLAC67HN1E2G0KhLTyRJdyF6KdkuypWOdbBjDV9mA7ScXvwB7QA4dOp3SVq0EulHo8U/Rl18WjJpcFIUCRrGojYRqsrxRLZyXzlwuY1lYSyQADsgaXNfxkNF2u36rcmxY89A5FvHmnca8Fe1UtJkveSWTLXD2i5qY7cV3H0AXVZKWZfxLS1UKJfSQh+VWc0Fpiog651GZw0bDyGnXfjNrblcgoFveT0KU9elrR+pucgsuG1YEE5DagDUdglA4Rufvb0jhAhqqRY/ubq/RNS1aSfa7X+ybKiXik87ERbiDidjooyOQXb72rcoFvD1UxK9P8vQhpV0pHSeEd4i80zqhcw/aXmdMzZQqXOviczqt1OXnsTGsIYNTbloJJA7o8uzgWxQRtSPStmZFfI76mjfIg6vlA2+TOTk9dJoRCzR3yQjtWD4u3N4eIXKhmnbE27vQmhgfKtk9S9MAwWKjhEMQsBrc49093C5x4T/0FgSyuldpON6KJsbdFpslGSBAc04hFoyyN8WR7fQ4hdOxbtRfI5l6WcqeZZOZaq7Wpi3Fjx0gtPVb6VmYk3NrjTw12TmlmrLNMIAgKczm5LPhmfVRtJhkOk8gX7G891pbmk677yRuvtUVQjmoxdae5jVtOrXabUyU0GRHh9N50fFT1W5dyIKTfNOglzx0BT+eTwyL7uP6ki2cO3a8zHxHeJyIEtAzzoPIvwCl8wzqhc5U713NToqfdN5IbpQkxTWeDw5n3dnXkW1h26Xn8GLiG+6fJBlfKJ0Rkl4DS/douo1c5Ub13NTo4N03kh8yqwJtbTuhcbHumO26LxsPJrIPESkEyxP0kPk8KSs0VKFxfCpqWQxTMLHDZfY4b2u2OC345GyJdqmBJG6NbOQw1IeCxcy/fqjzbOsVm4lst5mlhu04sfKDBoqyF0Eo1HW1w2scNjhxj/I4VmRSuidpNNKWJsjdFxRuUmS9RROIkbdl+1laDoO3XP0TxH27VvQ1DJUy19xhTU74lz1d5pVOQBAfEBOMjMgp53tmm0oYgQ4bWyPI1jR4WDytu7eKFTWNYitbmvsXqajc5Uc7JPcuUBYptESzhZKGtia+K3Z4r6N9Qe07WE8B4Qd/LcXKSp+k6ztSlSrp/qtu3WhStdSSQuMcrHMeNrXAg+3aONbbXI5LtW5iOa5q2cljo3CO8ReaZ1QuaftLzOkZsoU3nOYXYk9rQSS2MAAEknQGoAbVtUK2gRV8zGrkVZrJ5Gfkvm1mlIkqrxR7dAd8dy8DB7eIbV4nr2tyZmvt/wCnuCgc7N+Sd3EtfDqCKCMRRMDGN2Ae87zxlZD3ueuk5czWYxrEs1MjJXk9BAEBz9lxSdir6lu+UvHJJaT+5dDSu0oWr5fo5+qbozOT+5mXm4xUU9dHpGzZQYnfiton1g30rzWR6cS24Znqjk0JU88i9lgG8EAQHwi+ooDTDJSiEzZ2wNZIx2k1zLsF95a0hp6Qp+0S6Oiq5EPZ49LSRMzdKAmNZimT9LUuD5oWyODdEF19QuTbbvJUrJpGJZq2I3wset3Jcw/9FYf/AA0ft/yvfapvEp47LD4UN1S0zImNjY0NY0BrWjYANgUDnK5bqTIiIlkPVfD6avE8naWoeHzQte4N0QXXvYEm23jKlZPIxLNWxE+GN63clzE/0Vh/8NH7f8r32qbxKeeyw+FDd00DY2NjYNFrWhrQNgaBYD0KBVVy3UmRERLIei+H08aqkjlboSMa9p+i9ocPQV9a5WrdFsfHNRyWVDUOyOw8/wC1i6G29ym7TN4lIuzReFDMwvA6amJdBEyMuFnFotcBeHyvftLc9MiYzZSxsVGSH5ewOBBAIO0HWD0ICO1uQuHym5p2tP8Axl0Y9VpA9istrJm/l65lZ1JC78f+GI3Nth4+g88Rkf8AAr32+bv9jz2GHu9zb4XktRU5BigYHDY4gvcORz7kKGSolftOJWU8bNlDcKEmCAIDxqqSOQaMjGvG57Q4egr61ytW6LY+OajksqHoxgAAAAAFgBqAA2ABfD6eLKKISOlDGiRwAc/RGkQBYDS224l603W0b5HnRS97ZmQvJ6CAIAgCAqbPHhmjNFUgant7G7nNuW+kE+qtfDpLtVnUycRjs5H9Cu1pGaXxkHlGK2mBcflo7NlHCTwP5HAX5bjgXP1UH0n5al1G/Sz/AFWeaaySqsWQgCAIAgCAIAgCAIAgCAIAgCAIAgCAIAgCAIAgCA+PcACSQANZJ1ABAaXDcqaaoqHU0LuyFrC9z29xqLW2DvpHtuDVxqd9O9jNN2RAyoY9+g1bm7UBOEAQBAEAQGnytwUVlLJD9IjSjO57dbeg7DxEqanl+lIjiGeL6rFac+Sxlri1wIc0kOB2gg2IPHddEioqXQ55UVFspsMn8alo5mzRHWNTmnY9vC0/54DZRzRNlbouJIZnRO0kL3yex2GsiEsR4ntPdMducPjwrAmhdE7Rcb0UrZW6TTaKIlCAIAgCAIAgCAIAgCAIAgCAIAgCAIAgCAIDyqalkbS+RzWNG1ziGgcpK+o1XLZD4qoiXUhOO5zqaK7adpnfv1sjH4iLu6BbjV6LD3uzfl+yjLXsbk3P9FbY/lTVVh+WkOhwRs7Vg/D9LlcSVpxU8cWynXiZstRJLtL04EhzO+Gyfd3deNV8R3Sc/ksYdvV5fBcaxTZCAIAgCAIAgKxzpZJk3rYW8Hy7RxfWAcmo9B3rUoan/W7p8GZXU1/8jevyVgtUyjNwjFZqWQSwvLXDbucPFcOEKOSNsjdFyEkcjo1u1S2sl84tPUWZPaCXZrPybj5Lz3PI70lZE9C9mbc09zXgrWPydkvsTUFUS6fUAQBAEAQBAEAQBAEAQBAEAQBAEB+ZJA0XcQANpJsB0lfUS+oKtiM4tl9QQXHZeyuH0YRp/m1N9qsx0cr+FuZVkrImcb8iFYxnTnfcU8bYh4zvlHcttTR7Vejw5iba3KUmIOXYSxCcSxOaodpzSPkPBpG4HINjehXmRtYlmpYovkc9buW5ir2eAgJ1md8Nk+7u68aoYjuk5/Jfw7ery+C41imyEAQBAEAQBAfCEBVGXeb8xl1RSNuza+EbWbywcLfJ4ODVs16Wtv8AZJr7/kyaqit90eru+CuVpGaEBu8Dyrq6SwilOgPq39uzoB7n8JCglpo5NpM+8niqZI9S5dxO8JzrRmwqIXMPjRnTby6JsR6Ss+TDnJsL6l+PEWrtpYluHZXUM9tCojufovPY3eh9iVUfTSs1tLbKmJ2pxumuB1jWFATn1AEAQBAEAQBAEAQHhVVsUQvJIxg3vc1o9pXprXO1Jc8q5G61NFW5dYfFtqGuO6MOk9rRb2qdtHM78fXIgdVwt/Ij1fnXhGqGCR/G8tjHs0j7lZZhrl2lt7ld+IsTZS5GcRzl10mphZCPIbpG3G59/YArTKCJuvMqvr5XasiLV+IzTm80r5D5bi63IDqCtMjazZSxVfI5+0tzGXs8BAEB8QErwDICsqbOc3sMfjSAgkeTHtPTYcaqS1sceSZr5fJbiopJM1yTz+C0slskKehu6PSdIW6LpHHWRcGwA1NFwOPjKyZ6l82S6u41YKZkWaa+8kKrlgIAgCAIAgCAIAgIXlbm/hqiZYbQzHWSB2jz5TRsPlDpBV2nrXR5OzQpVFG2TNuSlT41gVRSO0Z4y3XqdtY7mvGo8m3iWvFMyRLtUyZYXxrZyGuUpEEB8QHvSVksWuKR8fMe5nVIXlzGu2kuemvc3ZWxuKfLTEGbKl552i/rgqFaSFfxJkq5k/I2MOcrEG7XRu50Y/tIUS0EK9/qSpXy+RlMzp1o2xwH8Lx/evK4dF3r/eh6TEZe5D1Gdaq+xh/P+pef42PvU9fyL/CgOdaq+xh/P+pP42PvUfyL+5DyfnTrTsZAPwvP969Jh0Xev96Hn+Ql7kMaTOViB2OjbyRj4kr0lBD5+p5Wvl8jCmy6xF22pcOa2NvtDbqRKOFPx/ZGtZMv5fo1lTj1XJ3dRM7iMj7ei9lIkMbdTU9CNZpF1uX1NcRwqUiPqAIAgCA+IDY4XgdTUn5GF7/KAs31zZo9KifMxm0tiRkMj9lCbYNmqldZ1TKGDxI+2d0vOoHkBVGTEWpsJ6l6PDlXbX0J7gmStJSWMUQ0x9Y7t3+sdnRZUJaiSTaU0I6eOPZQ3SgJggCAIAgCAIAgCAIAgCA86inZI0se1rmnUWuAcDygr6iqi3Q+KiKllIPjebCmlu6BzoHeL3bPVJuOg24leixB7cnZ/soy0DHZtyINi2QFfBciPsrfGiOl+TU72FX462J/G3MoyUUrOF+RGZo3MJa4Frhta4FpHKCrSKipdCqqKmSn5X0+BAEAQBAEAQBAEAQBAfEBkUdFLKbRRvkPkNc/3BeXPa3aWx6axztlLkiw/N9iEv1QjG+Rwb+UXd7FWfWwt435FltFM7hbmSfDs0w2z1B5sTQPzuv1VVfiXhb6lpmHJ+TvQlmF5E0EFi2BrnD6Ul5Dy9tqHQAqclXK/WvpkW2UsTNSEgaANQVcsH1AEAQBAEAQBAEAQBAEAQBAEAQBAEBj1lDFMNGWNkg3Pa1w9BC9Ne5q3atjy5jXJZyXI9W5vsPk19h0Dvjc5v5b29isNrZm8b8yu6jhdwNJVZp4D3ueVvODX+7RVhuJP4tQgdhzOCqaufNNMO4qY3c5jm+4lSpiTeLSJcNdwca2qzaVjNZkgPI6T/8ANSNr414L7fJGtBInFPf4NZUZIVDNrouhz/0KVKpi9/8AepGtI9OKGGzApSbXZfld+le1naeEp3KtjPhyLqXWs6LXvc/9CjWrYnBf71JEo396f3obOnzY1j9fZKcDnSe7sajXEI04L7fJ7TD5F4p7/Bnw5ppj3VTGOaxzveQolxJvBpImGu4u9jYU+aaId8qXnmsaz36SjXEncGkjcObxcbalzZ0DO6bJJzpCOpZROr5l1ZdCZtBCmvM3VHkrQxW0KaK42EsDyPxOuVA6oldrcpM2nibqaht2tAFgLDcFCTH1AEAQBAEAQBAEAQBAEAQBA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6532" name="Picture 1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70" y="6303510"/>
            <a:ext cx="882402" cy="58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096393"/>
              </p:ext>
            </p:extLst>
          </p:nvPr>
        </p:nvGraphicFramePr>
        <p:xfrm>
          <a:off x="5022825" y="6098224"/>
          <a:ext cx="1198563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5" name="Equation" r:id="rId5" imgW="609480" imgH="203040" progId="Equation.DSMT4">
                  <p:embed/>
                </p:oleObj>
              </mc:Choice>
              <mc:Fallback>
                <p:oleObj name="Equation" r:id="rId5" imgW="609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2825" y="6098224"/>
                        <a:ext cx="1198563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9" descr="plasmino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395922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6961311" y="2708052"/>
            <a:ext cx="1570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mtClean="0">
                <a:solidFill>
                  <a:srgbClr val="0000CC"/>
                </a:solidFill>
              </a:rPr>
              <a:t>“plasmino”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6545386" y="4455889"/>
            <a:ext cx="906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i="1" smtClean="0">
                <a:solidFill>
                  <a:srgbClr val="000000"/>
                </a:solidFill>
              </a:rPr>
              <a:t>p / m</a:t>
            </a:r>
            <a:r>
              <a:rPr lang="en-US" altLang="ja-JP" i="1" baseline="-25000" smtClean="0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 rot="16200000">
            <a:off x="4030762" y="2529458"/>
            <a:ext cx="963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i="1" smtClean="0">
                <a:solidFill>
                  <a:srgbClr val="000000"/>
                </a:solidFill>
                <a:latin typeface="Symbol" pitchFamily="18" charset="2"/>
              </a:rPr>
              <a:t>w </a:t>
            </a:r>
            <a:r>
              <a:rPr lang="en-US" altLang="ja-JP" i="1" smtClean="0">
                <a:solidFill>
                  <a:srgbClr val="000000"/>
                </a:solidFill>
              </a:rPr>
              <a:t>/ m</a:t>
            </a:r>
            <a:r>
              <a:rPr lang="en-US" altLang="ja-JP" i="1" baseline="-25000" smtClean="0">
                <a:solidFill>
                  <a:srgbClr val="000000"/>
                </a:solidFill>
              </a:rPr>
              <a:t>T</a:t>
            </a:r>
          </a:p>
        </p:txBody>
      </p:sp>
      <p:graphicFrame>
        <p:nvGraphicFramePr>
          <p:cNvPr id="2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16783"/>
              </p:ext>
            </p:extLst>
          </p:nvPr>
        </p:nvGraphicFramePr>
        <p:xfrm>
          <a:off x="5197599" y="3236689"/>
          <a:ext cx="129540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6" name="Equation" r:id="rId8" imgW="596880" imgH="419040" progId="Equation.DSMT4">
                  <p:embed/>
                </p:oleObj>
              </mc:Choice>
              <mc:Fallback>
                <p:oleObj name="Equation" r:id="rId8" imgW="596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7599" y="3236689"/>
                        <a:ext cx="1295400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16" descr="Untitle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845" y="6098224"/>
            <a:ext cx="14478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236591"/>
              </p:ext>
            </p:extLst>
          </p:nvPr>
        </p:nvGraphicFramePr>
        <p:xfrm>
          <a:off x="5030341" y="5057105"/>
          <a:ext cx="364490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7" name="Equation" r:id="rId11" imgW="1854000" imgH="431640" progId="Equation.DSMT4">
                  <p:embed/>
                </p:oleObj>
              </mc:Choice>
              <mc:Fallback>
                <p:oleObj name="Equation" r:id="rId11" imgW="1854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0341" y="5057105"/>
                        <a:ext cx="3644900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2511611" y="4174093"/>
            <a:ext cx="1700349" cy="2711291"/>
          </a:xfrm>
          <a:prstGeom prst="rect">
            <a:avLst/>
          </a:prstGeom>
          <a:gradFill flip="none" rotWithShape="1">
            <a:gsLst>
              <a:gs pos="46000">
                <a:srgbClr val="FFFFFF">
                  <a:alpha val="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766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98425" y="112713"/>
            <a:ext cx="5507038" cy="5794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dirty="0" smtClean="0"/>
              <a:t> Quarks at Extremely High </a:t>
            </a:r>
            <a:r>
              <a:rPr lang="en-US" altLang="ja-JP" i="1" dirty="0" smtClean="0"/>
              <a:t>T</a:t>
            </a:r>
            <a:r>
              <a:rPr lang="en-US" altLang="ja-JP" dirty="0" smtClean="0"/>
              <a:t>  </a:t>
            </a:r>
          </a:p>
        </p:txBody>
      </p:sp>
      <p:sp>
        <p:nvSpPr>
          <p:cNvPr id="2056" name="Text Box 5"/>
          <p:cNvSpPr txBox="1">
            <a:spLocks noChangeArrowheads="1"/>
          </p:cNvSpPr>
          <p:nvPr/>
        </p:nvSpPr>
        <p:spPr bwMode="auto">
          <a:xfrm>
            <a:off x="6629400" y="228600"/>
            <a:ext cx="2444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800" smtClean="0">
                <a:solidFill>
                  <a:srgbClr val="333399"/>
                </a:solidFill>
              </a:rPr>
              <a:t>Klimov ’82, Weldon ’83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800" smtClean="0">
                <a:solidFill>
                  <a:srgbClr val="333399"/>
                </a:solidFill>
              </a:rPr>
              <a:t>Braaten, Pisarski ’89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9512" y="980728"/>
            <a:ext cx="39393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2 collective excitations having “thermal mass” ~</a:t>
            </a:r>
            <a:r>
              <a:rPr kumimoji="1" lang="en-US" altLang="ja-JP" sz="2400" i="1" dirty="0" err="1" smtClean="0"/>
              <a:t>gT</a:t>
            </a:r>
            <a:endParaRPr kumimoji="1" lang="en-US" altLang="ja-JP" sz="2400" i="1" dirty="0" smtClean="0"/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width ~</a:t>
            </a:r>
            <a:r>
              <a:rPr kumimoji="1" lang="en-US" altLang="ja-JP" sz="2400" i="1" dirty="0" smtClean="0"/>
              <a:t>g</a:t>
            </a:r>
            <a:r>
              <a:rPr kumimoji="1" lang="en-US" altLang="ja-JP" sz="2400" baseline="30000" dirty="0" smtClean="0"/>
              <a:t>2</a:t>
            </a:r>
            <a:r>
              <a:rPr kumimoji="1" lang="en-US" altLang="ja-JP" sz="2400" i="1" dirty="0" smtClean="0"/>
              <a:t>T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Minimum of the </a:t>
            </a:r>
            <a:r>
              <a:rPr kumimoji="1" lang="en-US" altLang="ja-JP" sz="2400" dirty="0" err="1" smtClean="0"/>
              <a:t>plasmino</a:t>
            </a:r>
            <a:r>
              <a:rPr kumimoji="1" lang="en-US" altLang="ja-JP" sz="2400" dirty="0" smtClean="0"/>
              <a:t> mode at nonzero </a:t>
            </a:r>
            <a:r>
              <a:rPr kumimoji="1" lang="en-US" altLang="ja-JP" sz="2400" b="1" i="1" dirty="0" smtClean="0"/>
              <a:t>p</a:t>
            </a:r>
            <a:endParaRPr kumimoji="1" lang="ja-JP" altLang="en-US" sz="2400" b="1" i="1" dirty="0"/>
          </a:p>
        </p:txBody>
      </p:sp>
      <p:sp>
        <p:nvSpPr>
          <p:cNvPr id="4" name="AutoShape 147" descr="data:image/jpeg;base64,/9j/4AAQSkZJRgABAQAAAQABAAD/2wCEAAkGBxISEhUSExQWFhUWFBgXFRYWFxYVGhcXGRgXFxgYGRYZHSgiGBolHBgXITEhJykrLi8uGB8zODMsNygvLiwBCgoKDg0OGxAQGzIkICYsLC0sLCwsLCwsLCwsNywsNCwsLSwsLCwsLCwsLCwsLCwsLCwsLCwsLCwsLCwsLCwsLP/AABEIALYBFAMBEQACEQEDEQH/xAAcAAEAAgMBAQEAAAAAAAAAAAAABgcEBQgDAQL/xABMEAABAwIBBgYNCQcEAgMAAAABAAIDBBEFBgcSITFRQWFxcoGyEyIyMzRSYnORkqGxwSM1QkNTdIKi0hQXVJOzwtEWRGPhJIMlZNP/xAAaAQEAAwEBAQAAAAAAAAAAAAAAAwQFBgIB/8QAMxEAAQMCAgcHBAIDAQAAAAAAAAECAwQRBSESMTIzQXGBFFFSYZGh0RMiQrEV8CNDweH/2gAMAwEAAhEDEQA/ALxQBAEAQBAEAQBAEAQBAEAQBAEBqsRylo4L9lqI2kbW6Qc71G3PsUrIJH7LVInzxs2nEbrs6NEzVG2WXjDQxvpeQfYrTcPlXXZCs7EIk1XU0NXnZlPeqdjeN7y/2AN96nbhrfycV3Ykv4tNPU5yMQfsexnMjH9+kp20EKcL9SF1fMurLoayfK+vftqpfwkM6oCkSlhT8UI1qpl/IwpMaqnd1UTnllkPvcpEijT8U9EI1mkX8l9TwfWynbI88r3H4r0jGpwPKvcvFT8/tL/Hd6x/ymincNJ3eejMRmGyWQckjx8V8+mzuT0PqSPTivqZUOUVYzuaqcf+15HoJsvKwRLranoeknlTU5fU2VNl7iLP9wXDc9jHe3Rv7VE6jhX8SVKyZOJuaLOrVN75FE8eTpRn03cPYoHYdGupVQmbiL01oikjw7OnSPsJWSRHhNhI0dLe2/Kqz8OkTZVFLLMQjXWioSzC8bpqkXhmY/iDhpDladY6Qqj4ns2ksW2Ssfsrc2CjJAgCAIAgCAIAgCAIAgCAIAgCAIAgPhNtZQEZxjLyhp7jsvZHD6MXb/m7kelWo6OV/C3MrSVcTON+RCsVzqTuuKeJkY8Z95HcoGoD2q9HhzE21uUZMRcuwliI4nlFV1Hfp5HDxdLRb6jbD2K4yCNmy0pvnkftOMWhw2abvUUknMY5w9IGpenSNbtLY8tje7ZS5v6LN9iEn1IYN8j2j2Ak+xV3VsLeN+RYbRTLwsbulzTznvk8bea1z/foqB2JM4NJm4c7i42tPmmgHfKiV3MaxnvDlEuJP4NQmbhzOKqbCDNjQN29lfzpLdUBRLiEy93oSJQQp3+plszeYaPqCeWWb9a8rWz9/sh77FD4fdT3bkJhw/2zfWef7l57ZN4j72SHwnx2QeHH/bN6HSD3OTtk3i/QWjhX8TwkzdYadkLhySy/FxXpK6fv9kPPYoe73UwKjNZRO7l87OIOaR+ZpPtUjcRlTWiKeFw+JdVzU1eaU7YqnkD4/wC5rvgpm4l4m+5C7DfC72I/iGbmvi1hjJR/xvF/Q6xVhldC7WtuZXfQzN1ZkYrKOSF2jLG+N257S09F9qtNc1yXatyq5jmrZyWPJjiCCCQRsI1EchX3WeUW2olWB5wa2nsHP7MzxZdZtxSbb8t+RVJaKJ+pLL5fBbirZGa808yy8m8uKWrswO7FKfq5LC58l2x3v4lmTUkkWetO81IauOTLUvcSdVSyEAQBAEAQBAEAQBAEAQBAY1fXxQMMkr2saOFxAHIN54l6axz1s1Lnlz2tS7lsQDHc6cbbtpI9M/aSXa3lDO6PTorQiw5VzkW3khny4g1MmJcgGK4/WVrtGSR8lzqjbcN4rRt28puVoxwxxJdEt5/+me+aSVbKt/I2WE5v6+ex7GImn6Up0fyC7vSAopK2JnG/IljopX8LcyYYZmphbYzzPefFYAwclzcn2Km/EXLspYuMw5qbS3JTh2SNDBbQp47j6Tx2R3KC+5HQqj6mV+txaZTRM1NN2BbUFATn1AEAQBAEAQBAEAQBAEB5VNMyRpZIxr2na1wDgegr61ytW6KfFajkspDMczZ0st3QEwP3DtmE8bCdXQRyK7FXyNydmnuUpaCN2bcitMoclqqiPyrLsvqlZ2zD0/RPEbLUhqI5dlc+7iZk1O+LaTLvNIpyAnWSGcOWnIiqS6WHYHbZIxy/TbxHXu3KhUULX/czJfYv09a5n2vzT9FvUdUyVjZI3B7HC7XA3BCxnNVq2XWbDXI5Loey+H0IAgCAIAgCAIAgPKpqGRtL5HBjWi5c4gADjJX1Gq5bIfFcjUupXWUudBrbso26R+1eCG/hZtdym3IVpQ4eq5yehnTYgiZR+pD6bCMRxN/ZCHyX+tkOiwDyb6rcTQrjpYadLavJNf8AeZTSKadbrn5rq/vImuC5q4m2dUymQ+JH2jeQu7p3RoqlJiLl2EsXY8Pam2tycYZhEFONGGJkY4dEAE8rtp6VQfI9+bluXmRsZspYzV4PYQBAEAQBAEAQBAEAQBAEAQBAEAQH4lja4FrgC0ixBFwRuIO1fUVUzQ+Kl8lKwy2zdaIdPRg22vg223mP9Po3LUpq6/2yevyZdTRW+6P0+Cs1qGYSfInK19DJY3dA8/KM3eW3yhu4R0EVammSZMtZapqlYlsuovKmnbIxr2ODmuAc1w2EHWCFgqiotlN1FRUuh6r4fQgCAIAgCAIAgIfnByanrv2dkRa1rXPMjnHULhob2o1uPdW6dYVyknbDpK4qVcDptFEP1gGb2jprOe3s8g+lIAWg+THsHTc8aS1sj8kyTyEVFHHmua+ZLQFTLZ9QBAEAQBAEAQBAEAQBAEAQBAEAQBAEAQBAEBV2dDJANDq2Bttd52Dj+sA63p3rVoam/wDjd0+Pgy62m/2N6/JWa1DLLIzS5RlrjRSHtXXdDfgdtczkOtw4wd6zMQgun1E6mnQT/wCtehaqyTVCAIAgCAICvZc6sDXFv7PLqJHdM4DbetFMOeqX0kM9cQYi2splYPnJhqJ44GwyNMjtEElthy2XiSgcxquVUyPcdcx7kaiLmThUS6EAQBAEAQBAEAQBAEAQBAEAQBAEAQBAVnlxlvV0lW+GLsegGsI0mEnW2513WnS0kckek4zaqrfHJotNAc51f/w/yz+pWP4+LzK/8hL5Fx0EpfFG87XMa48pAJWM5LOVDZat0RTSZQ45LG7QhaDZ0bHuIDiXyntGMDnNANtZc42ALdRvqniia5Lu8/biQSyuRbN8vfgfcnccklIbKO6MgY6waQ+J2jJG9oc5pPCHNdYgHULa/k0SNzTy9+PARSq7X5+3DiSCWMOBa4Agggg7CDqIKgRbZoWFS5z1lXg5pKqSD6IOlGd7Ha28ttnKCuip5fqxo71OdqIvpSK30NdSVLonskYbOY4OaeNpuFI5qORUXiRNcrVRUOjsMrWzwxzN7mRjXjpF7LmntVjlavA6Vjkc1HJxMpeT0EAQGrrcehjqIqUm8spNmj6LQ1ztJ24arDf6VK2FzmK/ghE6VrXoziptFESnNFb3x/Pd1iunbsocy/aXmbbIfw+m86PcVDVbl3Impd806BXPHQBAEAQBAEAQBAQTORlTU0T4WwFgD2uLtJulrBaBbXxq/R07JUVXcCjWVD4lTR4kO/eXiG+L+X/2rvYIfP1KXb5fItTJDEZKijhmktpvBLrCw1OcNnIFk1DEZIrU1GrA9Xxo5eJuFCTBAEAQBAEAQBAUfnT+cZOZH1Vu0G5TqYdfvuiERKuFM6TwjvEXmmdULmH7S8zpmbKGlyiwR0jy4M7LE98T5Yu00i6I6raZDXNc2zSCRbRBHCFPDKiJa9lzsvPkQyxqvC6ZXTlzPuTeDyR9jDwWRQ6YgjcWl40z9MsJb2rbtFibgknWk0qOvbNV1r8cxFGqWvkiak+SSKsWCsc8+Hi0FQBru6Jx33Gmz0Wf6VqYa/aZ1MzEWZNf0KwWqZRdeamt06BrSe9SPZr3anj2PCw69lpr95uUL7woncTJUi4EBFsusrm0Mei2zp3jtG8DRs03cW4cJ6bWqWmWZ111IVaqpSFLJrUg2bbDJ6qt/bXuJbG5xe92sve5pbojkBvxCw4VfrZGRxfTTiUaON8kn1F4FxLGNgi8mb/DiSTBrJJPyku06/GVpK2ZOPshVWihVb291PagyIoIZGyxw6L2G7TpyGx5C6xXx9XK9uiq5ckPrKSJjtJqZ81JEqxZCAIAgCAIAgCAqnPT32m5knvatbDdl3QysS1t6lcLTMwvrN183U/Nd13Ln6vfOOgpNy0karFgIAgCAIAgCAICj86fzjJzI+qt2g3KdTDr990QiJVwpnSeEd4i80zqhcw/aXmdMzZQy15PQQBAQ3OzGDh5PiyxkenR+Ku0C/5uilOuT/CvQpRbhhkpyUx408Tmb5C78rR8FTqIdN1/Iu002g23mXosI2zVZTY5HRQOmfrOxjdhe87Gj3niBUsEKyv0UIppUiZpKUfSQ1GJVgBN5JXXc7gY0bTbga0agOQcK3XKyCPyQw2o+ok81L6wrDo6aJkMQsxgsN53k7yTrPKsCR6vcrnG8xiMajUMteD2URVZb4iHvAqXWD3AdrHsBI8Vb7aSGyfb+zCdVzIqppGxyUyvrpayCOSoc5jpAHN0Yxca9Wpt1FUU0TYnKjcySnqZXSI1VyLmWKbJWec7KOrpqmNkExjaYQ4gBhudN4v2wPAAtOhgjkYquS+ZmVs8kb0Rq2yIf/rnEf4l3qx/pV3scPh/ZT7ZN4h/rnEf4l3qx/pTscPh/Y7ZN4h/rnEf4l3qx/pTscPh/Y7ZN4jIpM4eIsNzMJB4r42W9LQD7V5dQwrwsem1syLruWRkZltHXfJub2OcC+he4cBtLD7xtHGsyppHQ5pmhpU9U2XLUpLFULZVOenvtNzJPe1a2G7LuhlYlrb1K4WmZhuqDKythjbFFO5rG6mtDWG2snaW32lQOponrpOTMnbUytTRRcie5rsoKqqlmbPKZA1jS0ENFiXEHuQFn10McbUVqWNChmfIq6S3LGWaaJAMq85McDjFTNEsg1Oee9tO4W1vPJYca0IKBz00n5J7lCeuaxdFma+xX1fllXzG7qmRo3RnsYHF2liem60WUsLdTfXMzn1UrtbvTIw48oKxpuKmcHzr/iV7WGNfxT0PCTSJ+S+pKMAzmVMRAqLTx8JsGyAcRFg7kI6VVloGOT7Ml9i1FXvav35p7lsYVicVTE2aFwcx3Dwg8II4CNyyJI3Mdou1msx7Xt0mmYvB7KPzp/OMnMj6q3aDcp1MOv33RCIlXCmdJ4R3iLzTOqFzD9peZ0zNlDLXk9BAEBCc7s4bQhvC+ZgHQHO/tV7D0vLfuQpV62it5lMLbMQmORmT/wC0wvfY6pS3VxNYfiqNTNoORPIvUsKPYq+ZdixDaKJzg5RftlSdE/IxXZHuPjP6SPQAt6kg+kzPWuswauf6j8tSE7zT4F2GnNS8dvP3PFENnrHtuTRVCvm0n6Cak/ZfoIdFmmutf0TtUC+EBzNVd2/nu95XTt1Icy7aU2+RHh9N50fFQ1W5dyJqXfNOglzx0BT+eTwyL7uP6ki2cO3a8zHxHeJyIEtAzyW4bm7rJ4mTMdDoyNDm6T3g2IuLgMOtU310bHK1b5f3vLjKGRzUclszJdmvr98B4g9/xYvP8hF5+n/p6/j5fIiOI0EkEjopWlj27Wm3KCCNRHGFbY9r26TdRTexzF0XJmfKCsfDIyaM2fG4ObyjgPEdh4ivr2o9qtXiGPVjkcnA6Qo6gSRskb3L2NeORwBHvXMuarVVFOla5HIioVfnp77TcyT3tWrhuy7oZeJa29SuFpmYSrB8gKuphZPG6EMeCRpPcDqJGsBh3b1UkrY43K1b5FuOike1HJbMnObzJGooZJXTGMh7GgaDnO1gk67tCoVlSyZERvAv0lM+JVVx5Z1cpnQRilidaSVt5HDa2PZYbi43HIDvX2gp0eum7Un7PNdOrE0G61/RUC2THJLk9kRV1jRIxrWRnY+QkB3NABJ5dQ41Vmq44lsua+RaipJJEumSeZtcRzXVcbS6N8cthraLscebfUekhRMxCNVsqWJX4fIiXatyDyMLSWuBBBIIIsQRqII4CryLfNChqyJTm6yiNJUtY4/IzEMeOAOOpr+Kx1HiJ3BVayBJGXTWhbo51jfZdSl5rBN0o/On84ycyPqrdoNynUw6/fdEIiVcKZ0nhHeIvNM6oXMP2l5nTM2UMteT0EAQFTZ48T0poqcHvbS9/OfqaOUNaT+Na+HR2ar+8ycRku5GdxXa0jNLvzW0XY8PYSLGVz5D0nRafVa1YVc/SmXyyN2iZowp55npnJxo01G4NNpJj2Jm8Ajt3dDb695C+UcX1JUvqTM+1kv04ltrXIpnA8ONTURQD6x4aSOBu1x6GgnoW1LJoMV3cYsUf1Ho3vOjYYmsaGNFmtAa0DYABYAdC5tVVVup0aJZLIftfD6EBzNVd2/nu95XTt1Icy7Wpt8iPD6bzo+Khqty7kTUu+adBLnjoCn88nhkX3cf1JFs4du15mPiO8TkQJaBnnQeRfgFL5hnVC5yp3ruanRU+6byQ3ShJimc74/85vHTs68i2sO3S8/gxcQ3vT5IOr5ROiMkvAaX7tF/TaucqN67mp0cG6byQr/PT32m5knvatDDdl3Qz8S1t6lcLTMwvrN183U/Nd13Ln6vfOOgpNy0karFg56yxrzPW1Eh2dkcxvNZ2jfYL9K6KmZoRNTy/Zz1S/TlcvmeWTOHCpq4YD3L5Bpc0Xc4eqCvU79CNXHmCP6kiNU6IjYGgNAAAFgBqAA2ADcubVbnRolj9ICnM72GNjqmTNFuzMOlxvYQCfVLPQtnD5FdGrV4f9MbEI9F6OTiQQrQKB0VkxXGekglO10TS7nWs72grm52aEjm+Z0kL9ONHeRUedP5xk5kfVWxQblOpj1++6IREq4UzpPCO8ReaZ1QuYftLzOmZsoZa8noIDFxOvZBE+aQ2YxpcfgBxk2A4yvTGK9yNTieXvRjVcpzvi2IPqJpJ391I4uPEOBo4gLDoXSRsRjUanA5yR6vcrl4n4w+jdPKyFndSPDR0m1+QbehfXvRjVcvA+MYr3I1OJ0fRUzYo2RN1NY1rW8jQAPcuac5XKqqdK1qNREQqHO7iPZKtsIOqGMXHlv7Y/l0FsYfHaPS7/8Ahj4g+8iN7j9Zn6HTq5JTsii1c55sPyh3pXzEX2jRvev6PuHsvIru5C4ljGwEAQHM1V3b+e73ldO3UhzLtam3yI8PpvOj4qGq3LuRNS75p0EueOgKfzyeGRfdx/UkWzh27XmY+I7xORAloGedB5F+AUvmGdULnKneu5qdFT7pvJDdKEmKazweHM+7s68i2sO3S8/gxcQ33T5IMr5ROiMkvAaX7tF1GrnKjeu5qdHBum8kK/z099puZJ72rQw3Zd0M/EtbepXC0zML6zdfN1PzXddy5+r3zjoKTctJGqxYOYi4nWdp1nlOtdScufWPINwSCNhBsfSF8VL6z6i21Ht+2y/aSeu7/K+aDe49abu9fUftsv2knru/ymg3uGm7vX1POWZzu6c51tmkSbelfURE1HlXKutT8L6fC9c2R/8Ajaf/ANvsmkCwK3fu6fpDeotw3r+yt86fzjJzI+qtOg3KdTNr990QiJVwpnSeEd4i80zqhcw/aXmdMzZQy15PQKApnOTlaKp/7PC68Ebrlw2SPGq43tHBvOvctqipvpppO1r7GNWVP1F0G6k9yEK+UCy80WT93OrXjULshvwnY946vS5ZeITZfTTqaeHw/wCxehaSyjVOdsq6nstbUv3zPA5GuLW+wBdHTt0Ymp5HO1DtKVy+ZYmZeACCok4XStb0NZcdcrOxJfuankaOHN+xV8yxVmmiEAQHM1V3b+e73ldO3UhzLtam3yI8PpvOj4qGq3LuRNS75p0EueOgKfzyeGRfdx/UkWzh27XmY+I7xORAloGedB5F+AUvmGdULnKneu5qdFT7pvJDdKEmKazweHM+7s68i2sO3S8/gxcQ33T5IMr5ROiMkvAaX7tF1GrnKjeu5qdHBum8kK/z099puZJ72rQw3Zd0M/EtbepXC0zML6zdfN1PzXddy5+r3zjoKTctJGqxYOa8TpuxTSxeJK9nquI+C6ZjtJqL3oc1I3Rcre5TMyVghkq4I5xeN79FwuW30gQ3WCCO2LV4nc5saq3We6drXSIjtRb/AO7zDfsD/Nm/Wsft0/i9k+DY7FB4fdfkfu8w37A/zZv1p26fxeyfA7FB4fdfkfu8w37A/wA2b9adun8XsnwOxQeH3X5H7vMN+wP82b9adun8XsnwOxQeH3X5N9heHRU0TYYW6Mbb6LbudbScXHW4k7SVXe9z3aTtZYYxrG6LdRTWdP5xk5kfVW1QblOpi1++6IREq4UzpPCO8ReaZ1QuYftLzOmZsoZE0rWNLnENa0XLiQAAOEk7F8RFVbIfVVES6lSZeZfGfSp6UkRbHybDJ5LdzPaeIbdelo9D736+7uMmqrNL7Gau/vK/WiZxvMkcnH104jbcMbYyv8Vu4eUdYHp4FBUTpC2/HgT08CzOtw4l+UdKyJjY42hrGNDWgcAGoLnnOVy3U6BrUalkPZfD6czVT9J73b3uPpJK6dqWREOZct3KpbeZo/8Ahyj/AOy7+nF/hZGI7xOX/VNfDt2vP4J8s8vhAEBzTXxlssjTtEjweUOIXTsW7UXyOZelnKnmbTIjw+m86Pioarcu5E1LvmnQS546Ap/PJ4ZF93H9SRbOHbteZj4jvE5ECWgZ50HkX4BS+YZ1Qucqd67mp0VPum8kN0oSYprPB4cz7uzryLaw7dLz+DFxDfdPkgyvlE6IyS8Bpfu0XUaucqN67mp0cG6byQgmemnN6aS2q0jCdx7QgdI0vQr+GrtJyKGJIv2rzKzWoZZZmQmXlPT0zaeo0mmO+i4NLg5pJcO51gi5GxZdVRve/TZxNSlrGMZoP4E3wHKilrHObA8uLAC67HN1E2G0KhLTyRJdyF6KdkuypWOdbBjDV9mA7ScXvwB7QA4dOp3SVq0EulHo8U/Rl18WjJpcFIUCRrGojYRqsrxRLZyXzlwuY1lYSyQADsgaXNfxkNF2u36rcmxY89A5FvHmnca8Fe1UtJkveSWTLXD2i5qY7cV3H0AXVZKWZfxLS1UKJfSQh+VWc0Fpiog651GZw0bDyGnXfjNrblcgoFveT0KU9elrR+pucgsuG1YEE5DagDUdglA4Rufvb0jhAhqqRY/ubq/RNS1aSfa7X+ybKiXik87ERbiDidjooyOQXb72rcoFvD1UxK9P8vQhpV0pHSeEd4i80zqhcw/aXmdMzZQqXOviczqt1OXnsTGsIYNTbloJJA7o8uzgWxQRtSPStmZFfI76mjfIg6vlA2+TOTk9dJoRCzR3yQjtWD4u3N4eIXKhmnbE27vQmhgfKtk9S9MAwWKjhEMQsBrc49093C5x4T/0FgSyuldpON6KJsbdFpslGSBAc04hFoyyN8WR7fQ4hdOxbtRfI5l6WcqeZZOZaq7Wpi3Fjx0gtPVb6VmYk3NrjTw12TmlmrLNMIAgKczm5LPhmfVRtJhkOk8gX7G891pbmk677yRuvtUVQjmoxdae5jVtOrXabUyU0GRHh9N50fFT1W5dyIKTfNOglzx0BT+eTwyL7uP6ki2cO3a8zHxHeJyIEtAzzoPIvwCl8wzqhc5U713NToqfdN5IbpQkxTWeDw5n3dnXkW1h26Xn8GLiG+6fJBlfKJ0Rkl4DS/douo1c5Ub13NTo4N03kh8yqwJtbTuhcbHumO26LxsPJrIPESkEyxP0kPk8KSs0VKFxfCpqWQxTMLHDZfY4b2u2OC345GyJdqmBJG6NbOQw1IeCxcy/fqjzbOsVm4lst5mlhu04sfKDBoqyF0Eo1HW1w2scNjhxj/I4VmRSuidpNNKWJsjdFxRuUmS9RROIkbdl+1laDoO3XP0TxH27VvQ1DJUy19xhTU74lz1d5pVOQBAfEBOMjMgp53tmm0oYgQ4bWyPI1jR4WDytu7eKFTWNYitbmvsXqajc5Uc7JPcuUBYptESzhZKGtia+K3Z4r6N9Qe07WE8B4Qd/LcXKSp+k6ztSlSrp/qtu3WhStdSSQuMcrHMeNrXAg+3aONbbXI5LtW5iOa5q2cljo3CO8ReaZ1QuaftLzOkZsoU3nOYXYk9rQSS2MAAEknQGoAbVtUK2gRV8zGrkVZrJ5Gfkvm1mlIkqrxR7dAd8dy8DB7eIbV4nr2tyZmvt/wCnuCgc7N+Sd3EtfDqCKCMRRMDGN2Ae87zxlZD3ueuk5czWYxrEs1MjJXk9BAEBz9lxSdir6lu+UvHJJaT+5dDSu0oWr5fo5+qbozOT+5mXm4xUU9dHpGzZQYnfiton1g30rzWR6cS24Znqjk0JU88i9lgG8EAQHwi+ooDTDJSiEzZ2wNZIx2k1zLsF95a0hp6Qp+0S6Oiq5EPZ49LSRMzdKAmNZimT9LUuD5oWyODdEF19QuTbbvJUrJpGJZq2I3wset3Jcw/9FYf/AA0ft/yvfapvEp47LD4UN1S0zImNjY0NY0BrWjYANgUDnK5bqTIiIlkPVfD6avE8naWoeHzQte4N0QXXvYEm23jKlZPIxLNWxE+GN63clzE/0Vh/8NH7f8r32qbxKeeyw+FDd00DY2NjYNFrWhrQNgaBYD0KBVVy3UmRERLIei+H08aqkjlboSMa9p+i9ocPQV9a5WrdFsfHNRyWVDUOyOw8/wC1i6G29ym7TN4lIuzReFDMwvA6amJdBEyMuFnFotcBeHyvftLc9MiYzZSxsVGSH5ewOBBAIO0HWD0ICO1uQuHym5p2tP8Axl0Y9VpA9istrJm/l65lZ1JC78f+GI3Nth4+g88Rkf8AAr32+bv9jz2GHu9zb4XktRU5BigYHDY4gvcORz7kKGSolftOJWU8bNlDcKEmCAIDxqqSOQaMjGvG57Q4egr61ytW6LY+OajksqHoxgAAAAAFgBqAA2ABfD6eLKKISOlDGiRwAc/RGkQBYDS224l603W0b5HnRS97ZmQvJ6CAIAgCAqbPHhmjNFUgant7G7nNuW+kE+qtfDpLtVnUycRjs5H9Cu1pGaXxkHlGK2mBcflo7NlHCTwP5HAX5bjgXP1UH0n5al1G/Sz/AFWeaaySqsWQgCAIAgCAIAgCAIAgCAIAgCAIAgCAIAgCAIAgCA+PcACSQANZJ1ABAaXDcqaaoqHU0LuyFrC9z29xqLW2DvpHtuDVxqd9O9jNN2RAyoY9+g1bm7UBOEAQBAEAQGnytwUVlLJD9IjSjO57dbeg7DxEqanl+lIjiGeL6rFac+Sxlri1wIc0kOB2gg2IPHddEioqXQ55UVFspsMn8alo5mzRHWNTmnY9vC0/54DZRzRNlbouJIZnRO0kL3yex2GsiEsR4ntPdMducPjwrAmhdE7Rcb0UrZW6TTaKIlCAIAgCAIAgCAIAgCAIAgCAIAgCAIAgCAIDyqalkbS+RzWNG1ziGgcpK+o1XLZD4qoiXUhOO5zqaK7adpnfv1sjH4iLu6BbjV6LD3uzfl+yjLXsbk3P9FbY/lTVVh+WkOhwRs7Vg/D9LlcSVpxU8cWynXiZstRJLtL04EhzO+Gyfd3deNV8R3Sc/ksYdvV5fBcaxTZCAIAgCAIAgKxzpZJk3rYW8Hy7RxfWAcmo9B3rUoan/W7p8GZXU1/8jevyVgtUyjNwjFZqWQSwvLXDbucPFcOEKOSNsjdFyEkcjo1u1S2sl84tPUWZPaCXZrPybj5Lz3PI70lZE9C9mbc09zXgrWPydkvsTUFUS6fUAQBAEAQBAEAQBAEAQBAEAQBAEB+ZJA0XcQANpJsB0lfUS+oKtiM4tl9QQXHZeyuH0YRp/m1N9qsx0cr+FuZVkrImcb8iFYxnTnfcU8bYh4zvlHcttTR7Vejw5iba3KUmIOXYSxCcSxOaodpzSPkPBpG4HINjehXmRtYlmpYovkc9buW5ir2eAgJ1md8Nk+7u68aoYjuk5/Jfw7ery+C41imyEAQBAEAQBAfCEBVGXeb8xl1RSNuza+EbWbywcLfJ4ODVs16Wtv8AZJr7/kyaqit90eru+CuVpGaEBu8Dyrq6SwilOgPq39uzoB7n8JCglpo5NpM+8niqZI9S5dxO8JzrRmwqIXMPjRnTby6JsR6Ss+TDnJsL6l+PEWrtpYluHZXUM9tCojufovPY3eh9iVUfTSs1tLbKmJ2pxumuB1jWFATn1AEAQBAEAQBAEAQHhVVsUQvJIxg3vc1o9pXprXO1Jc8q5G61NFW5dYfFtqGuO6MOk9rRb2qdtHM78fXIgdVwt/Ij1fnXhGqGCR/G8tjHs0j7lZZhrl2lt7ld+IsTZS5GcRzl10mphZCPIbpG3G59/YArTKCJuvMqvr5XasiLV+IzTm80r5D5bi63IDqCtMjazZSxVfI5+0tzGXs8BAEB8QErwDICsqbOc3sMfjSAgkeTHtPTYcaqS1sceSZr5fJbiopJM1yTz+C0slskKehu6PSdIW6LpHHWRcGwA1NFwOPjKyZ6l82S6u41YKZkWaa+8kKrlgIAgCAIAgCAIAgIXlbm/hqiZYbQzHWSB2jz5TRsPlDpBV2nrXR5OzQpVFG2TNuSlT41gVRSO0Z4y3XqdtY7mvGo8m3iWvFMyRLtUyZYXxrZyGuUpEEB8QHvSVksWuKR8fMe5nVIXlzGu2kuemvc3ZWxuKfLTEGbKl552i/rgqFaSFfxJkq5k/I2MOcrEG7XRu50Y/tIUS0EK9/qSpXy+RlMzp1o2xwH8Lx/evK4dF3r/eh6TEZe5D1Gdaq+xh/P+pef42PvU9fyL/CgOdaq+xh/P+pP42PvUfyL+5DyfnTrTsZAPwvP969Jh0Xev96Hn+Ql7kMaTOViB2OjbyRj4kr0lBD5+p5Wvl8jCmy6xF22pcOa2NvtDbqRKOFPx/ZGtZMv5fo1lTj1XJ3dRM7iMj7ei9lIkMbdTU9CNZpF1uX1NcRwqUiPqAIAgCA+IDY4XgdTUn5GF7/KAs31zZo9KifMxm0tiRkMj9lCbYNmqldZ1TKGDxI+2d0vOoHkBVGTEWpsJ6l6PDlXbX0J7gmStJSWMUQ0x9Y7t3+sdnRZUJaiSTaU0I6eOPZQ3SgJggCAIAgCAIAgCAIAgCA86inZI0se1rmnUWuAcDygr6iqi3Q+KiKllIPjebCmlu6BzoHeL3bPVJuOg24leixB7cnZ/soy0DHZtyINi2QFfBciPsrfGiOl+TU72FX462J/G3MoyUUrOF+RGZo3MJa4Frhta4FpHKCrSKipdCqqKmSn5X0+BAEAQBAEAQBAEAQBAfEBkUdFLKbRRvkPkNc/3BeXPa3aWx6axztlLkiw/N9iEv1QjG+Rwb+UXd7FWfWwt435FltFM7hbmSfDs0w2z1B5sTQPzuv1VVfiXhb6lpmHJ+TvQlmF5E0EFi2BrnD6Ul5Dy9tqHQAqclXK/WvpkW2UsTNSEgaANQVcsH1AEAQBAEAQBAEAQBAEAQBAEAQBAEBj1lDFMNGWNkg3Pa1w9BC9Ne5q3atjy5jXJZyXI9W5vsPk19h0Dvjc5v5b29isNrZm8b8yu6jhdwNJVZp4D3ueVvODX+7RVhuJP4tQgdhzOCqaufNNMO4qY3c5jm+4lSpiTeLSJcNdwca2qzaVjNZkgPI6T/8ANSNr414L7fJGtBInFPf4NZUZIVDNrouhz/0KVKpi9/8AepGtI9OKGGzApSbXZfld+le1naeEp3KtjPhyLqXWs6LXvc/9CjWrYnBf71JEo396f3obOnzY1j9fZKcDnSe7sajXEI04L7fJ7TD5F4p7/Bnw5ppj3VTGOaxzveQolxJvBpImGu4u9jYU+aaId8qXnmsaz36SjXEncGkjcObxcbalzZ0DO6bJJzpCOpZROr5l1ZdCZtBCmvM3VHkrQxW0KaK42EsDyPxOuVA6oldrcpM2nibqaht2tAFgLDcFCTH1AEAQBAEAQBAEAQBAEAQBA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28" name="Group 16"/>
          <p:cNvGrpSpPr>
            <a:grpSpLocks/>
          </p:cNvGrpSpPr>
          <p:nvPr/>
        </p:nvGrpSpPr>
        <p:grpSpPr bwMode="auto">
          <a:xfrm>
            <a:off x="4788533" y="3068960"/>
            <a:ext cx="3489246" cy="3721100"/>
            <a:chOff x="768" y="2016"/>
            <a:chExt cx="1481" cy="2223"/>
          </a:xfrm>
        </p:grpSpPr>
        <p:pic>
          <p:nvPicPr>
            <p:cNvPr id="31" name="Picture 10" descr="plasmino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94"/>
            <a:stretch>
              <a:fillRect/>
            </a:stretch>
          </p:blipFill>
          <p:spPr bwMode="auto">
            <a:xfrm>
              <a:off x="864" y="2072"/>
              <a:ext cx="1385" cy="2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AutoShape 12"/>
            <p:cNvSpPr>
              <a:spLocks noChangeArrowheads="1"/>
            </p:cNvSpPr>
            <p:nvPr/>
          </p:nvSpPr>
          <p:spPr bwMode="auto">
            <a:xfrm rot="-5400000">
              <a:off x="793" y="2440"/>
              <a:ext cx="1518" cy="1256"/>
            </a:xfrm>
            <a:prstGeom prst="triangle">
              <a:avLst>
                <a:gd name="adj" fmla="val 50000"/>
              </a:avLst>
            </a:prstGeom>
            <a:solidFill>
              <a:srgbClr val="FF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3" name="Rectangle 13"/>
            <p:cNvSpPr>
              <a:spLocks noChangeArrowheads="1"/>
            </p:cNvSpPr>
            <p:nvPr/>
          </p:nvSpPr>
          <p:spPr bwMode="auto">
            <a:xfrm>
              <a:off x="768" y="2016"/>
              <a:ext cx="144" cy="2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  <p:sp>
        <p:nvSpPr>
          <p:cNvPr id="29" name="Text Box 14"/>
          <p:cNvSpPr txBox="1">
            <a:spLocks noChangeArrowheads="1"/>
          </p:cNvSpPr>
          <p:nvPr/>
        </p:nvSpPr>
        <p:spPr bwMode="auto">
          <a:xfrm rot="16200000">
            <a:off x="4039166" y="4447808"/>
            <a:ext cx="1069464" cy="57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i="1" dirty="0">
                <a:latin typeface="Symbol" pitchFamily="18" charset="2"/>
              </a:rPr>
              <a:t>w </a:t>
            </a:r>
            <a:r>
              <a:rPr lang="en-US" altLang="ja-JP" i="1" dirty="0"/>
              <a:t>/ </a:t>
            </a:r>
            <a:r>
              <a:rPr lang="en-US" altLang="ja-JP" i="1" dirty="0" err="1"/>
              <a:t>m</a:t>
            </a:r>
            <a:r>
              <a:rPr lang="en-US" altLang="ja-JP" i="1" baseline="-25000" dirty="0" err="1"/>
              <a:t>T</a:t>
            </a:r>
            <a:endParaRPr lang="en-US" altLang="ja-JP" i="1" baseline="-25000" dirty="0"/>
          </a:p>
        </p:txBody>
      </p:sp>
      <p:pic>
        <p:nvPicPr>
          <p:cNvPr id="30" name="Picture 18" descr="plasmino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" r="90147" b="11414"/>
          <a:stretch>
            <a:fillRect/>
          </a:stretch>
        </p:blipFill>
        <p:spPr bwMode="auto">
          <a:xfrm>
            <a:off x="4838561" y="3167626"/>
            <a:ext cx="381511" cy="321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テキスト ボックス 33"/>
          <p:cNvSpPr txBox="1"/>
          <p:nvPr/>
        </p:nvSpPr>
        <p:spPr>
          <a:xfrm rot="20949782">
            <a:off x="5787683" y="3386836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normal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 rot="541597">
            <a:off x="5861896" y="5599251"/>
            <a:ext cx="1418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solidFill>
                  <a:schemeClr val="accent2">
                    <a:lumMod val="50000"/>
                  </a:schemeClr>
                </a:solidFill>
              </a:rPr>
              <a:t>plasmino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190747"/>
              </p:ext>
            </p:extLst>
          </p:nvPr>
        </p:nvGraphicFramePr>
        <p:xfrm>
          <a:off x="5815759" y="2047022"/>
          <a:ext cx="223996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6" name="Equation" r:id="rId4" imgW="1180588" imgH="482391" progId="Equation.DSMT4">
                  <p:embed/>
                </p:oleObj>
              </mc:Choice>
              <mc:Fallback>
                <p:oleObj name="Equation" r:id="rId4" imgW="1180588" imgH="482391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5759" y="2047022"/>
                        <a:ext cx="223996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557354"/>
              </p:ext>
            </p:extLst>
          </p:nvPr>
        </p:nvGraphicFramePr>
        <p:xfrm>
          <a:off x="4932040" y="1124744"/>
          <a:ext cx="219233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7" name="Equation" r:id="rId6" imgW="1155700" imgH="393700" progId="Equation.DSMT4">
                  <p:embed/>
                </p:oleObj>
              </mc:Choice>
              <mc:Fallback>
                <p:oleObj name="Equation" r:id="rId6" imgW="1155700" imgH="3937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1124744"/>
                        <a:ext cx="2192337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TexTeXPicture" descr="&lt;?xml version=&quot;1.0&quot; encoding=&quot;utf-16&quot;?&gt;&#10;&lt;TeXTeX&gt;&#10;  &lt;preamble&gt;\documentclass{jarticle}&#10;\usepackage{amsmath,color}&#10;\pagestyle{empty}&#10;\newcommand{\bm}[1]{\mbox{\boldmath$#1$}}&lt;/preamble&gt;&#10;  &lt;body&gt;\begin{align*} &#10;S(\omega,p)&#10;\end{align*}&lt;/body&gt;&#10;  &lt;fcolor&gt;FF000000&lt;/fcolor&gt;&#10;  &lt;bcolor&gt;FFFFFFFF&lt;/bcolor&gt;&#10;  &lt;transparent&gt;True&lt;/transparent&gt;&#10;  &lt;resolution&gt;1800&lt;/resolution&gt;&#10;  &lt;imageh&gt;249&lt;/imageh&gt;&#10;  &lt;imagew&gt;722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742" y="2132856"/>
            <a:ext cx="820283" cy="282895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,color}&#10;\pagestyle{empty}&#10;\newcommand{\bm}[1]{\mbox{\boldmath$#1$}}&lt;/preamble&gt;&#10;  &lt;body&gt;\begin{align*} &#10;\frac{p}{m_T}&#10;\end{align*}&lt;/body&gt;&#10;  &lt;fcolor&gt;FF000000&lt;/fcolor&gt;&#10;  &lt;bcolor&gt;FFFFFFFF&lt;/bcolor&gt;&#10;  &lt;transparent&gt;True&lt;/transparent&gt;&#10;  &lt;resolution&gt;1800&lt;/resolution&gt;&#10;  &lt;imageh&gt;486&lt;/imageh&gt;&#10;  &lt;imagew&gt;376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775" y="5796216"/>
            <a:ext cx="470685" cy="608386"/>
          </a:xfrm>
          <a:prstGeom prst="rect">
            <a:avLst/>
          </a:prstGeom>
        </p:spPr>
      </p:pic>
      <p:sp>
        <p:nvSpPr>
          <p:cNvPr id="9" name="角丸四角形 8"/>
          <p:cNvSpPr/>
          <p:nvPr/>
        </p:nvSpPr>
        <p:spPr>
          <a:xfrm>
            <a:off x="6043985" y="2027477"/>
            <a:ext cx="1977587" cy="515382"/>
          </a:xfrm>
          <a:prstGeom prst="roundRect">
            <a:avLst/>
          </a:prstGeom>
          <a:solidFill>
            <a:schemeClr val="accent2">
              <a:lumMod val="75000"/>
              <a:alpha val="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左カーブ矢印 11"/>
          <p:cNvSpPr/>
          <p:nvPr/>
        </p:nvSpPr>
        <p:spPr>
          <a:xfrm>
            <a:off x="8043207" y="2204864"/>
            <a:ext cx="705257" cy="1412804"/>
          </a:xfrm>
          <a:prstGeom prst="curved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5" r="5451" b="55381"/>
          <a:stretch/>
        </p:blipFill>
        <p:spPr bwMode="auto">
          <a:xfrm>
            <a:off x="310230" y="4315257"/>
            <a:ext cx="3698585" cy="2570127"/>
          </a:xfrm>
          <a:prstGeom prst="rect">
            <a:avLst/>
          </a:prstGeom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5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2" t="14310" r="54038" b="77390"/>
          <a:stretch/>
        </p:blipFill>
        <p:spPr bwMode="auto">
          <a:xfrm>
            <a:off x="336407" y="4301241"/>
            <a:ext cx="3624337" cy="508790"/>
          </a:xfrm>
          <a:prstGeom prst="rect">
            <a:avLst/>
          </a:prstGeom>
          <a:ln>
            <a:noFill/>
          </a:ln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4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70" y="6303510"/>
            <a:ext cx="882402" cy="58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正方形/長方形 38"/>
          <p:cNvSpPr/>
          <p:nvPr/>
        </p:nvSpPr>
        <p:spPr>
          <a:xfrm>
            <a:off x="2511611" y="4174093"/>
            <a:ext cx="1700349" cy="2711291"/>
          </a:xfrm>
          <a:prstGeom prst="rect">
            <a:avLst/>
          </a:prstGeom>
          <a:gradFill flip="none" rotWithShape="1">
            <a:gsLst>
              <a:gs pos="46000">
                <a:srgbClr val="FFFFFF">
                  <a:alpha val="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539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角丸四角形 38"/>
          <p:cNvSpPr/>
          <p:nvPr/>
        </p:nvSpPr>
        <p:spPr>
          <a:xfrm>
            <a:off x="107504" y="908721"/>
            <a:ext cx="6444715" cy="21602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151043" cy="584775"/>
          </a:xfrm>
        </p:spPr>
        <p:txBody>
          <a:bodyPr/>
          <a:lstStyle/>
          <a:p>
            <a:r>
              <a:rPr kumimoji="1" lang="en-US" altLang="ja-JP" dirty="0" smtClean="0"/>
              <a:t> Soft Modes of Chiral Transition  </a:t>
            </a:r>
            <a:endParaRPr kumimoji="1" lang="ja-JP" altLang="en-US" dirty="0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793359" y="1052835"/>
            <a:ext cx="2243137" cy="2016125"/>
            <a:chOff x="4279" y="28"/>
            <a:chExt cx="1413" cy="1270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4279" y="73"/>
              <a:ext cx="1382" cy="1225"/>
              <a:chOff x="4032" y="2886"/>
              <a:chExt cx="1615" cy="1361"/>
            </a:xfrm>
          </p:grpSpPr>
          <p:sp>
            <p:nvSpPr>
              <p:cNvPr id="7" name="Line 6"/>
              <p:cNvSpPr>
                <a:spLocks noChangeShapeType="1"/>
              </p:cNvSpPr>
              <p:nvPr/>
            </p:nvSpPr>
            <p:spPr bwMode="auto">
              <a:xfrm>
                <a:off x="4059" y="3884"/>
                <a:ext cx="15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" name="Line 7"/>
              <p:cNvSpPr>
                <a:spLocks noChangeShapeType="1"/>
              </p:cNvSpPr>
              <p:nvPr/>
            </p:nvSpPr>
            <p:spPr bwMode="auto">
              <a:xfrm flipV="1">
                <a:off x="4830" y="2886"/>
                <a:ext cx="0" cy="13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4032" y="3604"/>
                <a:ext cx="1578" cy="467"/>
              </a:xfrm>
              <a:custGeom>
                <a:avLst/>
                <a:gdLst>
                  <a:gd name="T0" fmla="*/ 0 w 1578"/>
                  <a:gd name="T1" fmla="*/ 40 h 467"/>
                  <a:gd name="T2" fmla="*/ 189 w 1578"/>
                  <a:gd name="T3" fmla="*/ 276 h 467"/>
                  <a:gd name="T4" fmla="*/ 537 w 1578"/>
                  <a:gd name="T5" fmla="*/ 466 h 467"/>
                  <a:gd name="T6" fmla="*/ 798 w 1578"/>
                  <a:gd name="T7" fmla="*/ 280 h 467"/>
                  <a:gd name="T8" fmla="*/ 1097 w 1578"/>
                  <a:gd name="T9" fmla="*/ 466 h 467"/>
                  <a:gd name="T10" fmla="*/ 1412 w 1578"/>
                  <a:gd name="T11" fmla="*/ 276 h 467"/>
                  <a:gd name="T12" fmla="*/ 1578 w 1578"/>
                  <a:gd name="T13" fmla="*/ 0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8" h="467">
                    <a:moveTo>
                      <a:pt x="0" y="40"/>
                    </a:moveTo>
                    <a:cubicBezTo>
                      <a:pt x="30" y="79"/>
                      <a:pt x="100" y="205"/>
                      <a:pt x="189" y="276"/>
                    </a:cubicBezTo>
                    <a:cubicBezTo>
                      <a:pt x="278" y="347"/>
                      <a:pt x="436" y="465"/>
                      <a:pt x="537" y="466"/>
                    </a:cubicBezTo>
                    <a:cubicBezTo>
                      <a:pt x="638" y="467"/>
                      <a:pt x="705" y="280"/>
                      <a:pt x="798" y="280"/>
                    </a:cubicBezTo>
                    <a:cubicBezTo>
                      <a:pt x="891" y="280"/>
                      <a:pt x="995" y="467"/>
                      <a:pt x="1097" y="466"/>
                    </a:cubicBezTo>
                    <a:cubicBezTo>
                      <a:pt x="1199" y="465"/>
                      <a:pt x="1332" y="354"/>
                      <a:pt x="1412" y="276"/>
                    </a:cubicBezTo>
                    <a:cubicBezTo>
                      <a:pt x="1492" y="198"/>
                      <a:pt x="1544" y="57"/>
                      <a:pt x="1578" y="0"/>
                    </a:cubicBezTo>
                  </a:path>
                </a:pathLst>
              </a:cu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4059" y="3158"/>
                <a:ext cx="1588" cy="728"/>
              </a:xfrm>
              <a:custGeom>
                <a:avLst/>
                <a:gdLst>
                  <a:gd name="T0" fmla="*/ 0 w 1588"/>
                  <a:gd name="T1" fmla="*/ 45 h 728"/>
                  <a:gd name="T2" fmla="*/ 454 w 1588"/>
                  <a:gd name="T3" fmla="*/ 590 h 728"/>
                  <a:gd name="T4" fmla="*/ 771 w 1588"/>
                  <a:gd name="T5" fmla="*/ 726 h 728"/>
                  <a:gd name="T6" fmla="*/ 1188 w 1588"/>
                  <a:gd name="T7" fmla="*/ 604 h 728"/>
                  <a:gd name="T8" fmla="*/ 1588 w 1588"/>
                  <a:gd name="T9" fmla="*/ 0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8" h="728">
                    <a:moveTo>
                      <a:pt x="0" y="45"/>
                    </a:moveTo>
                    <a:cubicBezTo>
                      <a:pt x="163" y="261"/>
                      <a:pt x="326" y="477"/>
                      <a:pt x="454" y="590"/>
                    </a:cubicBezTo>
                    <a:cubicBezTo>
                      <a:pt x="582" y="703"/>
                      <a:pt x="649" y="724"/>
                      <a:pt x="771" y="726"/>
                    </a:cubicBezTo>
                    <a:cubicBezTo>
                      <a:pt x="893" y="728"/>
                      <a:pt x="1052" y="725"/>
                      <a:pt x="1188" y="604"/>
                    </a:cubicBezTo>
                    <a:cubicBezTo>
                      <a:pt x="1324" y="483"/>
                      <a:pt x="1505" y="126"/>
                      <a:pt x="1588" y="0"/>
                    </a:cubicBezTo>
                  </a:path>
                </a:pathLst>
              </a:cu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4395" y="2965"/>
                <a:ext cx="860" cy="924"/>
              </a:xfrm>
              <a:custGeom>
                <a:avLst/>
                <a:gdLst>
                  <a:gd name="T0" fmla="*/ 0 w 860"/>
                  <a:gd name="T1" fmla="*/ 55 h 924"/>
                  <a:gd name="T2" fmla="*/ 142 w 860"/>
                  <a:gd name="T3" fmla="*/ 568 h 924"/>
                  <a:gd name="T4" fmla="*/ 435 w 860"/>
                  <a:gd name="T5" fmla="*/ 919 h 924"/>
                  <a:gd name="T6" fmla="*/ 718 w 860"/>
                  <a:gd name="T7" fmla="*/ 537 h 924"/>
                  <a:gd name="T8" fmla="*/ 860 w 860"/>
                  <a:gd name="T9" fmla="*/ 0 h 9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0" h="924">
                    <a:moveTo>
                      <a:pt x="0" y="55"/>
                    </a:moveTo>
                    <a:cubicBezTo>
                      <a:pt x="24" y="142"/>
                      <a:pt x="70" y="424"/>
                      <a:pt x="142" y="568"/>
                    </a:cubicBezTo>
                    <a:cubicBezTo>
                      <a:pt x="214" y="712"/>
                      <a:pt x="339" y="924"/>
                      <a:pt x="435" y="919"/>
                    </a:cubicBezTo>
                    <a:cubicBezTo>
                      <a:pt x="531" y="914"/>
                      <a:pt x="647" y="690"/>
                      <a:pt x="718" y="537"/>
                    </a:cubicBezTo>
                    <a:cubicBezTo>
                      <a:pt x="789" y="384"/>
                      <a:pt x="831" y="112"/>
                      <a:pt x="860" y="0"/>
                    </a:cubicBezTo>
                  </a:path>
                </a:pathLst>
              </a:cu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5" name="Text Box 11"/>
            <p:cNvSpPr txBox="1">
              <a:spLocks noChangeArrowheads="1"/>
            </p:cNvSpPr>
            <p:nvPr/>
          </p:nvSpPr>
          <p:spPr bwMode="auto">
            <a:xfrm>
              <a:off x="4544" y="28"/>
              <a:ext cx="4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/>
                <a:t>F(</a:t>
              </a:r>
              <a:r>
                <a:rPr lang="en-US" altLang="ja-JP">
                  <a:latin typeface="Symbol" pitchFamily="18" charset="2"/>
                </a:rPr>
                <a:t>D</a:t>
              </a:r>
              <a:r>
                <a:rPr lang="en-US" altLang="ja-JP"/>
                <a:t>)</a:t>
              </a:r>
            </a:p>
          </p:txBody>
        </p:sp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5459" y="935"/>
              <a:ext cx="2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Symbol" pitchFamily="18" charset="2"/>
                </a:rPr>
                <a:t>D</a:t>
              </a:r>
              <a:endParaRPr lang="en-US" altLang="ja-JP"/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251520" y="1124744"/>
            <a:ext cx="6300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Large fluctuations of order parameter near </a:t>
            </a:r>
            <a:r>
              <a:rPr kumimoji="1" lang="en-US" altLang="ja-JP" sz="2400" i="1" dirty="0" err="1" smtClean="0"/>
              <a:t>T</a:t>
            </a:r>
            <a:r>
              <a:rPr kumimoji="1" lang="en-US" altLang="ja-JP" sz="2400" i="1" baseline="-25000" dirty="0" err="1" smtClean="0"/>
              <a:t>c</a:t>
            </a:r>
            <a:endParaRPr kumimoji="1" lang="ja-JP" altLang="en-US" sz="2400" i="1" baseline="-25000" dirty="0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1111255" y="1698435"/>
            <a:ext cx="41088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buClr>
                <a:srgbClr val="003399"/>
              </a:buClr>
            </a:pPr>
            <a:r>
              <a:rPr lang="en-US" altLang="ja-JP" sz="2400" dirty="0" smtClean="0"/>
              <a:t>Chiral transition :</a:t>
            </a:r>
            <a:r>
              <a:rPr lang="en-US" altLang="ja-JP" sz="2400" i="1" dirty="0" smtClean="0">
                <a:latin typeface="Symbol" pitchFamily="18" charset="2"/>
              </a:rPr>
              <a:t>s</a:t>
            </a:r>
            <a:r>
              <a:rPr lang="en-US" altLang="ja-JP" sz="2400" dirty="0">
                <a:latin typeface="Symbol" pitchFamily="18" charset="2"/>
              </a:rPr>
              <a:t>, </a:t>
            </a:r>
            <a:r>
              <a:rPr lang="en-US" altLang="ja-JP" sz="2400" i="1" dirty="0">
                <a:latin typeface="Symbol" pitchFamily="18" charset="2"/>
              </a:rPr>
              <a:t>p </a:t>
            </a:r>
            <a:r>
              <a:rPr lang="en-US" altLang="ja-JP" sz="2400" dirty="0"/>
              <a:t>-</a:t>
            </a:r>
            <a:r>
              <a:rPr lang="en-US" altLang="ja-JP" sz="2400" dirty="0" smtClean="0"/>
              <a:t>modes</a:t>
            </a:r>
          </a:p>
        </p:txBody>
      </p:sp>
      <p:sp>
        <p:nvSpPr>
          <p:cNvPr id="14" name="Freeform 16"/>
          <p:cNvSpPr>
            <a:spLocks/>
          </p:cNvSpPr>
          <p:nvPr/>
        </p:nvSpPr>
        <p:spPr bwMode="auto">
          <a:xfrm>
            <a:off x="3339703" y="2349897"/>
            <a:ext cx="504825" cy="142875"/>
          </a:xfrm>
          <a:custGeom>
            <a:avLst/>
            <a:gdLst>
              <a:gd name="T0" fmla="*/ 0 w 318"/>
              <a:gd name="T1" fmla="*/ 105 h 105"/>
              <a:gd name="T2" fmla="*/ 91 w 318"/>
              <a:gd name="T3" fmla="*/ 15 h 105"/>
              <a:gd name="T4" fmla="*/ 222 w 318"/>
              <a:gd name="T5" fmla="*/ 17 h 105"/>
              <a:gd name="T6" fmla="*/ 318 w 318"/>
              <a:gd name="T7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8" h="105">
                <a:moveTo>
                  <a:pt x="0" y="105"/>
                </a:moveTo>
                <a:cubicBezTo>
                  <a:pt x="23" y="67"/>
                  <a:pt x="54" y="30"/>
                  <a:pt x="91" y="15"/>
                </a:cubicBezTo>
                <a:cubicBezTo>
                  <a:pt x="128" y="0"/>
                  <a:pt x="184" y="2"/>
                  <a:pt x="222" y="17"/>
                </a:cubicBezTo>
                <a:cubicBezTo>
                  <a:pt x="260" y="32"/>
                  <a:pt x="298" y="87"/>
                  <a:pt x="318" y="10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" name="Freeform 17"/>
          <p:cNvSpPr>
            <a:spLocks/>
          </p:cNvSpPr>
          <p:nvPr/>
        </p:nvSpPr>
        <p:spPr bwMode="auto">
          <a:xfrm flipV="1">
            <a:off x="3339703" y="2492772"/>
            <a:ext cx="504825" cy="144463"/>
          </a:xfrm>
          <a:custGeom>
            <a:avLst/>
            <a:gdLst>
              <a:gd name="T0" fmla="*/ 0 w 318"/>
              <a:gd name="T1" fmla="*/ 105 h 105"/>
              <a:gd name="T2" fmla="*/ 91 w 318"/>
              <a:gd name="T3" fmla="*/ 15 h 105"/>
              <a:gd name="T4" fmla="*/ 222 w 318"/>
              <a:gd name="T5" fmla="*/ 17 h 105"/>
              <a:gd name="T6" fmla="*/ 318 w 318"/>
              <a:gd name="T7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8" h="105">
                <a:moveTo>
                  <a:pt x="0" y="105"/>
                </a:moveTo>
                <a:cubicBezTo>
                  <a:pt x="23" y="67"/>
                  <a:pt x="54" y="30"/>
                  <a:pt x="91" y="15"/>
                </a:cubicBezTo>
                <a:cubicBezTo>
                  <a:pt x="128" y="0"/>
                  <a:pt x="184" y="2"/>
                  <a:pt x="222" y="17"/>
                </a:cubicBezTo>
                <a:cubicBezTo>
                  <a:pt x="260" y="32"/>
                  <a:pt x="298" y="87"/>
                  <a:pt x="318" y="10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" name="Freeform 18"/>
          <p:cNvSpPr>
            <a:spLocks/>
          </p:cNvSpPr>
          <p:nvPr/>
        </p:nvSpPr>
        <p:spPr bwMode="auto">
          <a:xfrm>
            <a:off x="4131865" y="2338785"/>
            <a:ext cx="504825" cy="142875"/>
          </a:xfrm>
          <a:custGeom>
            <a:avLst/>
            <a:gdLst>
              <a:gd name="T0" fmla="*/ 0 w 318"/>
              <a:gd name="T1" fmla="*/ 105 h 105"/>
              <a:gd name="T2" fmla="*/ 91 w 318"/>
              <a:gd name="T3" fmla="*/ 15 h 105"/>
              <a:gd name="T4" fmla="*/ 222 w 318"/>
              <a:gd name="T5" fmla="*/ 17 h 105"/>
              <a:gd name="T6" fmla="*/ 318 w 318"/>
              <a:gd name="T7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8" h="105">
                <a:moveTo>
                  <a:pt x="0" y="105"/>
                </a:moveTo>
                <a:cubicBezTo>
                  <a:pt x="23" y="67"/>
                  <a:pt x="54" y="30"/>
                  <a:pt x="91" y="15"/>
                </a:cubicBezTo>
                <a:cubicBezTo>
                  <a:pt x="128" y="0"/>
                  <a:pt x="184" y="2"/>
                  <a:pt x="222" y="17"/>
                </a:cubicBezTo>
                <a:cubicBezTo>
                  <a:pt x="260" y="32"/>
                  <a:pt x="298" y="87"/>
                  <a:pt x="318" y="10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" name="Freeform 19"/>
          <p:cNvSpPr>
            <a:spLocks/>
          </p:cNvSpPr>
          <p:nvPr/>
        </p:nvSpPr>
        <p:spPr bwMode="auto">
          <a:xfrm flipV="1">
            <a:off x="4131865" y="2481660"/>
            <a:ext cx="504825" cy="144462"/>
          </a:xfrm>
          <a:custGeom>
            <a:avLst/>
            <a:gdLst>
              <a:gd name="T0" fmla="*/ 0 w 318"/>
              <a:gd name="T1" fmla="*/ 105 h 105"/>
              <a:gd name="T2" fmla="*/ 91 w 318"/>
              <a:gd name="T3" fmla="*/ 15 h 105"/>
              <a:gd name="T4" fmla="*/ 222 w 318"/>
              <a:gd name="T5" fmla="*/ 17 h 105"/>
              <a:gd name="T6" fmla="*/ 318 w 318"/>
              <a:gd name="T7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8" h="105">
                <a:moveTo>
                  <a:pt x="0" y="105"/>
                </a:moveTo>
                <a:cubicBezTo>
                  <a:pt x="23" y="67"/>
                  <a:pt x="54" y="30"/>
                  <a:pt x="91" y="15"/>
                </a:cubicBezTo>
                <a:cubicBezTo>
                  <a:pt x="128" y="0"/>
                  <a:pt x="184" y="2"/>
                  <a:pt x="222" y="17"/>
                </a:cubicBezTo>
                <a:cubicBezTo>
                  <a:pt x="260" y="32"/>
                  <a:pt x="298" y="87"/>
                  <a:pt x="318" y="10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" name="Freeform 20"/>
          <p:cNvSpPr>
            <a:spLocks/>
          </p:cNvSpPr>
          <p:nvPr/>
        </p:nvSpPr>
        <p:spPr bwMode="auto">
          <a:xfrm>
            <a:off x="4636690" y="2338785"/>
            <a:ext cx="504825" cy="142875"/>
          </a:xfrm>
          <a:custGeom>
            <a:avLst/>
            <a:gdLst>
              <a:gd name="T0" fmla="*/ 0 w 318"/>
              <a:gd name="T1" fmla="*/ 105 h 105"/>
              <a:gd name="T2" fmla="*/ 91 w 318"/>
              <a:gd name="T3" fmla="*/ 15 h 105"/>
              <a:gd name="T4" fmla="*/ 222 w 318"/>
              <a:gd name="T5" fmla="*/ 17 h 105"/>
              <a:gd name="T6" fmla="*/ 318 w 318"/>
              <a:gd name="T7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8" h="105">
                <a:moveTo>
                  <a:pt x="0" y="105"/>
                </a:moveTo>
                <a:cubicBezTo>
                  <a:pt x="23" y="67"/>
                  <a:pt x="54" y="30"/>
                  <a:pt x="91" y="15"/>
                </a:cubicBezTo>
                <a:cubicBezTo>
                  <a:pt x="128" y="0"/>
                  <a:pt x="184" y="2"/>
                  <a:pt x="222" y="17"/>
                </a:cubicBezTo>
                <a:cubicBezTo>
                  <a:pt x="260" y="32"/>
                  <a:pt x="298" y="87"/>
                  <a:pt x="318" y="10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" name="Freeform 21"/>
          <p:cNvSpPr>
            <a:spLocks/>
          </p:cNvSpPr>
          <p:nvPr/>
        </p:nvSpPr>
        <p:spPr bwMode="auto">
          <a:xfrm flipV="1">
            <a:off x="4636690" y="2481660"/>
            <a:ext cx="504825" cy="144462"/>
          </a:xfrm>
          <a:custGeom>
            <a:avLst/>
            <a:gdLst>
              <a:gd name="T0" fmla="*/ 0 w 318"/>
              <a:gd name="T1" fmla="*/ 105 h 105"/>
              <a:gd name="T2" fmla="*/ 91 w 318"/>
              <a:gd name="T3" fmla="*/ 15 h 105"/>
              <a:gd name="T4" fmla="*/ 222 w 318"/>
              <a:gd name="T5" fmla="*/ 17 h 105"/>
              <a:gd name="T6" fmla="*/ 318 w 318"/>
              <a:gd name="T7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8" h="105">
                <a:moveTo>
                  <a:pt x="0" y="105"/>
                </a:moveTo>
                <a:cubicBezTo>
                  <a:pt x="23" y="67"/>
                  <a:pt x="54" y="30"/>
                  <a:pt x="91" y="15"/>
                </a:cubicBezTo>
                <a:cubicBezTo>
                  <a:pt x="128" y="0"/>
                  <a:pt x="184" y="2"/>
                  <a:pt x="222" y="17"/>
                </a:cubicBezTo>
                <a:cubicBezTo>
                  <a:pt x="260" y="32"/>
                  <a:pt x="298" y="87"/>
                  <a:pt x="318" y="10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" name="AutoShape 22"/>
          <p:cNvSpPr>
            <a:spLocks noChangeArrowheads="1"/>
          </p:cNvSpPr>
          <p:nvPr/>
        </p:nvSpPr>
        <p:spPr bwMode="auto">
          <a:xfrm rot="16200000" flipH="1">
            <a:off x="3528615" y="2295922"/>
            <a:ext cx="125413" cy="125413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" name="AutoShape 23"/>
          <p:cNvSpPr>
            <a:spLocks noChangeArrowheads="1"/>
          </p:cNvSpPr>
          <p:nvPr/>
        </p:nvSpPr>
        <p:spPr bwMode="auto">
          <a:xfrm rot="5400000">
            <a:off x="3538141" y="2564209"/>
            <a:ext cx="125412" cy="125413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" name="AutoShape 24"/>
          <p:cNvSpPr>
            <a:spLocks noChangeArrowheads="1"/>
          </p:cNvSpPr>
          <p:nvPr/>
        </p:nvSpPr>
        <p:spPr bwMode="auto">
          <a:xfrm rot="16200000" flipH="1">
            <a:off x="4312840" y="2286397"/>
            <a:ext cx="125413" cy="125413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" name="AutoShape 25"/>
          <p:cNvSpPr>
            <a:spLocks noChangeArrowheads="1"/>
          </p:cNvSpPr>
          <p:nvPr/>
        </p:nvSpPr>
        <p:spPr bwMode="auto">
          <a:xfrm rot="5400000">
            <a:off x="4309666" y="2554684"/>
            <a:ext cx="125412" cy="125413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" name="AutoShape 26"/>
          <p:cNvSpPr>
            <a:spLocks noChangeArrowheads="1"/>
          </p:cNvSpPr>
          <p:nvPr/>
        </p:nvSpPr>
        <p:spPr bwMode="auto">
          <a:xfrm rot="5400000">
            <a:off x="4833541" y="2545159"/>
            <a:ext cx="144462" cy="144463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" name="AutoShape 27"/>
          <p:cNvSpPr>
            <a:spLocks noChangeArrowheads="1"/>
          </p:cNvSpPr>
          <p:nvPr/>
        </p:nvSpPr>
        <p:spPr bwMode="auto">
          <a:xfrm rot="16200000" flipH="1">
            <a:off x="4833540" y="2276872"/>
            <a:ext cx="144463" cy="144463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6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656127"/>
              </p:ext>
            </p:extLst>
          </p:nvPr>
        </p:nvGraphicFramePr>
        <p:xfrm>
          <a:off x="3842940" y="2338785"/>
          <a:ext cx="2921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4" name="Equation" r:id="rId3" imgW="139680" imgH="139680" progId="Equation.DSMT4">
                  <p:embed/>
                </p:oleObj>
              </mc:Choice>
              <mc:Fallback>
                <p:oleObj name="Equation" r:id="rId3" imgW="1396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2940" y="2338785"/>
                        <a:ext cx="292100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364012"/>
              </p:ext>
            </p:extLst>
          </p:nvPr>
        </p:nvGraphicFramePr>
        <p:xfrm>
          <a:off x="5139928" y="2329260"/>
          <a:ext cx="5842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5" name="Equation" r:id="rId5" imgW="279360" imgH="139680" progId="Equation.DSMT4">
                  <p:embed/>
                </p:oleObj>
              </mc:Choice>
              <mc:Fallback>
                <p:oleObj name="Equation" r:id="rId5" imgW="27936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9928" y="2329260"/>
                        <a:ext cx="584200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41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t="8512" r="2000" b="9358"/>
          <a:stretch/>
        </p:blipFill>
        <p:spPr bwMode="auto">
          <a:xfrm>
            <a:off x="251520" y="4009973"/>
            <a:ext cx="4266438" cy="285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Freeform 42"/>
          <p:cNvSpPr>
            <a:spLocks/>
          </p:cNvSpPr>
          <p:nvPr/>
        </p:nvSpPr>
        <p:spPr bwMode="auto">
          <a:xfrm>
            <a:off x="2064231" y="4875162"/>
            <a:ext cx="1349375" cy="1039812"/>
          </a:xfrm>
          <a:custGeom>
            <a:avLst/>
            <a:gdLst>
              <a:gd name="T0" fmla="*/ 850 w 850"/>
              <a:gd name="T1" fmla="*/ 655 h 655"/>
              <a:gd name="T2" fmla="*/ 330 w 850"/>
              <a:gd name="T3" fmla="*/ 423 h 655"/>
              <a:gd name="T4" fmla="*/ 0 w 850"/>
              <a:gd name="T5" fmla="*/ 0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0" h="655">
                <a:moveTo>
                  <a:pt x="850" y="655"/>
                </a:moveTo>
                <a:cubicBezTo>
                  <a:pt x="763" y="616"/>
                  <a:pt x="472" y="532"/>
                  <a:pt x="330" y="423"/>
                </a:cubicBezTo>
                <a:cubicBezTo>
                  <a:pt x="188" y="314"/>
                  <a:pt x="69" y="88"/>
                  <a:pt x="0" y="0"/>
                </a:cubicBezTo>
              </a:path>
            </a:pathLst>
          </a:custGeom>
          <a:noFill/>
          <a:ln w="63500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2" name="Text Box 43"/>
          <p:cNvSpPr txBox="1">
            <a:spLocks noChangeArrowheads="1"/>
          </p:cNvSpPr>
          <p:nvPr/>
        </p:nvSpPr>
        <p:spPr bwMode="auto">
          <a:xfrm rot="1871499">
            <a:off x="2391687" y="5076774"/>
            <a:ext cx="9354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 dirty="0" err="1">
                <a:solidFill>
                  <a:srgbClr val="FF0000"/>
                </a:solidFill>
              </a:rPr>
              <a:t>T</a:t>
            </a:r>
            <a:r>
              <a:rPr lang="en-US" altLang="ja-JP" sz="2400" dirty="0" err="1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altLang="ja-JP" sz="2400" i="1" dirty="0" err="1">
                <a:solidFill>
                  <a:srgbClr val="FF0000"/>
                </a:solidFill>
                <a:sym typeface="Wingdings" pitchFamily="2" charset="2"/>
              </a:rPr>
              <a:t>T</a:t>
            </a:r>
            <a:r>
              <a:rPr lang="en-US" altLang="ja-JP" sz="2400" i="1" baseline="-25000" dirty="0" err="1">
                <a:solidFill>
                  <a:srgbClr val="FF0000"/>
                </a:solidFill>
                <a:sym typeface="Wingdings" pitchFamily="2" charset="2"/>
              </a:rPr>
              <a:t>c</a:t>
            </a:r>
            <a:endParaRPr lang="en-US" altLang="ja-JP" sz="2400" i="1" baseline="-25000" dirty="0">
              <a:solidFill>
                <a:srgbClr val="FF0000"/>
              </a:solidFill>
            </a:endParaRPr>
          </a:p>
        </p:txBody>
      </p:sp>
      <p:pic>
        <p:nvPicPr>
          <p:cNvPr id="34" name="TexTeXPicture" descr="&lt;?xml version=&quot;1.0&quot; encoding=&quot;utf-16&quot;?&gt;&#10;&lt;TeXTeX&gt;&#10;  &lt;preamble&gt;\documentclass{jarticle}&#10;\usepackage{amsmath,color}&#10;\pagestyle{empty}&#10;\newcommand{\bm}[1]{\mbox{\boldmath$#1$}}&lt;/preamble&gt;&#10;  &lt;body&gt;\begin{align*} &#10;\omega/\Lambda&#10;\end{align*}&lt;/body&gt;&#10;  &lt;fcolor&gt;FF000000&lt;/fcolor&gt;&#10;  &lt;bcolor&gt;FFFFFFFF&lt;/bcolor&gt;&#10;  &lt;transparent&gt;True&lt;/transparent&gt;&#10;  &lt;resolution&gt;1800&lt;/resolution&gt;&#10;  &lt;imageh&gt;250&lt;/imageh&gt;&#10;  &lt;imagew&gt;451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693" y="6127341"/>
            <a:ext cx="477308" cy="264583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2963712" y="3284984"/>
            <a:ext cx="2983509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Spectral Function</a:t>
            </a:r>
            <a:endParaRPr kumimoji="1" lang="ja-JP" altLang="en-US" sz="2800" dirty="0"/>
          </a:p>
        </p:txBody>
      </p:sp>
      <p:pic>
        <p:nvPicPr>
          <p:cNvPr id="36" name="Picture 32" descr="sig_e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432" y="4009973"/>
            <a:ext cx="4639064" cy="265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正方形/長方形 36"/>
          <p:cNvSpPr/>
          <p:nvPr/>
        </p:nvSpPr>
        <p:spPr>
          <a:xfrm>
            <a:off x="6470145" y="260648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Clr>
                <a:srgbClr val="003399"/>
              </a:buClr>
            </a:pPr>
            <a:r>
              <a:rPr lang="en-US" altLang="ja-JP" dirty="0" err="1">
                <a:solidFill>
                  <a:srgbClr val="333399"/>
                </a:solidFill>
              </a:rPr>
              <a:t>Hatsuda</a:t>
            </a:r>
            <a:r>
              <a:rPr lang="en-US" altLang="ja-JP" dirty="0">
                <a:solidFill>
                  <a:srgbClr val="333399"/>
                </a:solidFill>
              </a:rPr>
              <a:t>, Kunihiro,1985</a:t>
            </a:r>
            <a:endParaRPr lang="en-US" altLang="ja-JP" sz="2000" dirty="0">
              <a:solidFill>
                <a:srgbClr val="333399"/>
              </a:solidFill>
            </a:endParaRPr>
          </a:p>
        </p:txBody>
      </p:sp>
      <p:sp>
        <p:nvSpPr>
          <p:cNvPr id="38" name="右矢印 37"/>
          <p:cNvSpPr/>
          <p:nvPr/>
        </p:nvSpPr>
        <p:spPr>
          <a:xfrm>
            <a:off x="668251" y="1734674"/>
            <a:ext cx="473530" cy="39818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" name="TexTeXPicture" descr="&lt;?xml version=&quot;1.0&quot; encoding=&quot;utf-16&quot;?&gt;&#10;&lt;TeXTeX&gt;&#10;  &lt;preamble&gt;\documentclass{jarticle}&#10;\usepackage{amsmath,color}&#10;\pagestyle{empty}&#10;\newcommand{\bm}[1]{\mbox{\boldmath$#1$}}&lt;/preamble&gt;&#10;  &lt;body&gt;\begin{align*} &#10;D_{\sigma,\pi}(\omega,p)=&#10;\end{align*}&lt;/body&gt;&#10;  &lt;fcolor&gt;FF000000&lt;/fcolor&gt;&#10;  &lt;bcolor&gt;FFFFFFFF&lt;/bcolor&gt;&#10;  &lt;transparent&gt;True&lt;/transparent&gt;&#10;  &lt;resolution&gt;1800&lt;/resolution&gt;&#10;  &lt;imageh&gt;259&lt;/imageh&gt;&#10;  &lt;imagew&gt;1344&lt;/imagew&gt;&#10;  &lt;scale&gt;50&lt;/scale&gt;&#10;  &lt;cursor&gt;40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492" y="2329137"/>
            <a:ext cx="1870620" cy="360485"/>
          </a:xfrm>
          <a:prstGeom prst="rect">
            <a:avLst/>
          </a:prstGeom>
        </p:spPr>
      </p:pic>
      <p:sp>
        <p:nvSpPr>
          <p:cNvPr id="43" name="テキスト ボックス 42"/>
          <p:cNvSpPr txBox="1"/>
          <p:nvPr/>
        </p:nvSpPr>
        <p:spPr>
          <a:xfrm>
            <a:off x="2216229" y="4119961"/>
            <a:ext cx="707245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p=0</a:t>
            </a:r>
            <a:endParaRPr kumimoji="1" lang="ja-JP" altLang="en-US" sz="24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223921" y="3995816"/>
            <a:ext cx="140730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T=1.05T</a:t>
            </a:r>
            <a:r>
              <a:rPr kumimoji="1" lang="en-US" altLang="ja-JP" sz="2400" baseline="-25000" dirty="0" smtClean="0"/>
              <a:t>c</a:t>
            </a:r>
            <a:endParaRPr kumimoji="1" lang="ja-JP" alt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80055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角丸四角形 50"/>
          <p:cNvSpPr/>
          <p:nvPr/>
        </p:nvSpPr>
        <p:spPr>
          <a:xfrm>
            <a:off x="5403496" y="908720"/>
            <a:ext cx="3633000" cy="194421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角丸四角形吹き出し 74"/>
          <p:cNvSpPr/>
          <p:nvPr/>
        </p:nvSpPr>
        <p:spPr>
          <a:xfrm>
            <a:off x="238967" y="2636912"/>
            <a:ext cx="3405933" cy="720080"/>
          </a:xfrm>
          <a:prstGeom prst="wedgeRoundRectCallout">
            <a:avLst>
              <a:gd name="adj1" fmla="val 55400"/>
              <a:gd name="adj2" fmla="val -12350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角丸四角形吹き出し 72"/>
          <p:cNvSpPr/>
          <p:nvPr/>
        </p:nvSpPr>
        <p:spPr>
          <a:xfrm>
            <a:off x="3823965" y="5661248"/>
            <a:ext cx="5068515" cy="720080"/>
          </a:xfrm>
          <a:prstGeom prst="wedgeRoundRectCallout">
            <a:avLst>
              <a:gd name="adj1" fmla="val -34808"/>
              <a:gd name="adj2" fmla="val -88563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14889" cy="584775"/>
          </a:xfrm>
        </p:spPr>
        <p:txBody>
          <a:bodyPr/>
          <a:lstStyle/>
          <a:p>
            <a:r>
              <a:rPr kumimoji="1" lang="en-US" altLang="ja-JP" dirty="0" smtClean="0"/>
              <a:t> Quark Propagator near </a:t>
            </a:r>
            <a:r>
              <a:rPr kumimoji="1" lang="en-US" altLang="ja-JP" dirty="0" err="1" smtClean="0"/>
              <a:t>T</a:t>
            </a:r>
            <a:r>
              <a:rPr kumimoji="1" lang="en-US" altLang="ja-JP" baseline="-25000" dirty="0" err="1" smtClean="0"/>
              <a:t>c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1992313" y="3678734"/>
            <a:ext cx="504825" cy="3603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3140075" y="3896221"/>
            <a:ext cx="504825" cy="142875"/>
          </a:xfrm>
          <a:custGeom>
            <a:avLst/>
            <a:gdLst>
              <a:gd name="T0" fmla="*/ 0 w 318"/>
              <a:gd name="T1" fmla="*/ 105 h 105"/>
              <a:gd name="T2" fmla="*/ 91 w 318"/>
              <a:gd name="T3" fmla="*/ 15 h 105"/>
              <a:gd name="T4" fmla="*/ 222 w 318"/>
              <a:gd name="T5" fmla="*/ 17 h 105"/>
              <a:gd name="T6" fmla="*/ 318 w 318"/>
              <a:gd name="T7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8" h="105">
                <a:moveTo>
                  <a:pt x="0" y="105"/>
                </a:moveTo>
                <a:cubicBezTo>
                  <a:pt x="23" y="67"/>
                  <a:pt x="54" y="30"/>
                  <a:pt x="91" y="15"/>
                </a:cubicBezTo>
                <a:cubicBezTo>
                  <a:pt x="128" y="0"/>
                  <a:pt x="184" y="2"/>
                  <a:pt x="222" y="17"/>
                </a:cubicBezTo>
                <a:cubicBezTo>
                  <a:pt x="260" y="32"/>
                  <a:pt x="298" y="87"/>
                  <a:pt x="318" y="105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 flipV="1">
            <a:off x="3140075" y="4039096"/>
            <a:ext cx="504825" cy="144463"/>
          </a:xfrm>
          <a:custGeom>
            <a:avLst/>
            <a:gdLst>
              <a:gd name="T0" fmla="*/ 0 w 318"/>
              <a:gd name="T1" fmla="*/ 105 h 105"/>
              <a:gd name="T2" fmla="*/ 91 w 318"/>
              <a:gd name="T3" fmla="*/ 15 h 105"/>
              <a:gd name="T4" fmla="*/ 222 w 318"/>
              <a:gd name="T5" fmla="*/ 17 h 105"/>
              <a:gd name="T6" fmla="*/ 318 w 318"/>
              <a:gd name="T7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8" h="105">
                <a:moveTo>
                  <a:pt x="0" y="105"/>
                </a:moveTo>
                <a:cubicBezTo>
                  <a:pt x="23" y="67"/>
                  <a:pt x="54" y="30"/>
                  <a:pt x="91" y="15"/>
                </a:cubicBezTo>
                <a:cubicBezTo>
                  <a:pt x="128" y="0"/>
                  <a:pt x="184" y="2"/>
                  <a:pt x="222" y="17"/>
                </a:cubicBezTo>
                <a:cubicBezTo>
                  <a:pt x="260" y="32"/>
                  <a:pt x="298" y="87"/>
                  <a:pt x="318" y="105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3116263" y="3654921"/>
            <a:ext cx="552450" cy="384175"/>
          </a:xfrm>
          <a:custGeom>
            <a:avLst/>
            <a:gdLst>
              <a:gd name="T0" fmla="*/ 15 w 348"/>
              <a:gd name="T1" fmla="*/ 242 h 242"/>
              <a:gd name="T2" fmla="*/ 15 w 348"/>
              <a:gd name="T3" fmla="*/ 106 h 242"/>
              <a:gd name="T4" fmla="*/ 106 w 348"/>
              <a:gd name="T5" fmla="*/ 15 h 242"/>
              <a:gd name="T6" fmla="*/ 242 w 348"/>
              <a:gd name="T7" fmla="*/ 15 h 242"/>
              <a:gd name="T8" fmla="*/ 333 w 348"/>
              <a:gd name="T9" fmla="*/ 106 h 242"/>
              <a:gd name="T10" fmla="*/ 333 w 348"/>
              <a:gd name="T11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8" h="242">
                <a:moveTo>
                  <a:pt x="15" y="242"/>
                </a:moveTo>
                <a:cubicBezTo>
                  <a:pt x="7" y="193"/>
                  <a:pt x="0" y="144"/>
                  <a:pt x="15" y="106"/>
                </a:cubicBezTo>
                <a:cubicBezTo>
                  <a:pt x="30" y="68"/>
                  <a:pt x="68" y="30"/>
                  <a:pt x="106" y="15"/>
                </a:cubicBezTo>
                <a:cubicBezTo>
                  <a:pt x="144" y="0"/>
                  <a:pt x="204" y="0"/>
                  <a:pt x="242" y="15"/>
                </a:cubicBezTo>
                <a:cubicBezTo>
                  <a:pt x="280" y="30"/>
                  <a:pt x="318" y="68"/>
                  <a:pt x="333" y="106"/>
                </a:cubicBezTo>
                <a:cubicBezTo>
                  <a:pt x="348" y="144"/>
                  <a:pt x="333" y="219"/>
                  <a:pt x="333" y="24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473575" y="3885109"/>
            <a:ext cx="504825" cy="142875"/>
          </a:xfrm>
          <a:custGeom>
            <a:avLst/>
            <a:gdLst>
              <a:gd name="T0" fmla="*/ 0 w 318"/>
              <a:gd name="T1" fmla="*/ 105 h 105"/>
              <a:gd name="T2" fmla="*/ 91 w 318"/>
              <a:gd name="T3" fmla="*/ 15 h 105"/>
              <a:gd name="T4" fmla="*/ 222 w 318"/>
              <a:gd name="T5" fmla="*/ 17 h 105"/>
              <a:gd name="T6" fmla="*/ 318 w 318"/>
              <a:gd name="T7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8" h="105">
                <a:moveTo>
                  <a:pt x="0" y="105"/>
                </a:moveTo>
                <a:cubicBezTo>
                  <a:pt x="23" y="67"/>
                  <a:pt x="54" y="30"/>
                  <a:pt x="91" y="15"/>
                </a:cubicBezTo>
                <a:cubicBezTo>
                  <a:pt x="128" y="0"/>
                  <a:pt x="184" y="2"/>
                  <a:pt x="222" y="17"/>
                </a:cubicBezTo>
                <a:cubicBezTo>
                  <a:pt x="260" y="32"/>
                  <a:pt x="298" y="87"/>
                  <a:pt x="318" y="105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473575" y="4027984"/>
            <a:ext cx="504825" cy="144462"/>
          </a:xfrm>
          <a:custGeom>
            <a:avLst/>
            <a:gdLst>
              <a:gd name="T0" fmla="*/ 0 w 318"/>
              <a:gd name="T1" fmla="*/ 105 h 105"/>
              <a:gd name="T2" fmla="*/ 91 w 318"/>
              <a:gd name="T3" fmla="*/ 15 h 105"/>
              <a:gd name="T4" fmla="*/ 222 w 318"/>
              <a:gd name="T5" fmla="*/ 17 h 105"/>
              <a:gd name="T6" fmla="*/ 318 w 318"/>
              <a:gd name="T7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8" h="105">
                <a:moveTo>
                  <a:pt x="0" y="105"/>
                </a:moveTo>
                <a:cubicBezTo>
                  <a:pt x="23" y="67"/>
                  <a:pt x="54" y="30"/>
                  <a:pt x="91" y="15"/>
                </a:cubicBezTo>
                <a:cubicBezTo>
                  <a:pt x="128" y="0"/>
                  <a:pt x="184" y="2"/>
                  <a:pt x="222" y="17"/>
                </a:cubicBezTo>
                <a:cubicBezTo>
                  <a:pt x="260" y="32"/>
                  <a:pt x="298" y="87"/>
                  <a:pt x="318" y="105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440238" y="3631109"/>
            <a:ext cx="1084262" cy="396875"/>
          </a:xfrm>
          <a:custGeom>
            <a:avLst/>
            <a:gdLst>
              <a:gd name="T0" fmla="*/ 21 w 683"/>
              <a:gd name="T1" fmla="*/ 250 h 250"/>
              <a:gd name="T2" fmla="*/ 21 w 683"/>
              <a:gd name="T3" fmla="*/ 114 h 250"/>
              <a:gd name="T4" fmla="*/ 149 w 683"/>
              <a:gd name="T5" fmla="*/ 16 h 250"/>
              <a:gd name="T6" fmla="*/ 517 w 683"/>
              <a:gd name="T7" fmla="*/ 16 h 250"/>
              <a:gd name="T8" fmla="*/ 658 w 683"/>
              <a:gd name="T9" fmla="*/ 102 h 250"/>
              <a:gd name="T10" fmla="*/ 664 w 683"/>
              <a:gd name="T11" fmla="*/ 249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83" h="250">
                <a:moveTo>
                  <a:pt x="21" y="250"/>
                </a:moveTo>
                <a:cubicBezTo>
                  <a:pt x="13" y="201"/>
                  <a:pt x="0" y="153"/>
                  <a:pt x="21" y="114"/>
                </a:cubicBezTo>
                <a:cubicBezTo>
                  <a:pt x="42" y="75"/>
                  <a:pt x="66" y="32"/>
                  <a:pt x="149" y="16"/>
                </a:cubicBezTo>
                <a:cubicBezTo>
                  <a:pt x="232" y="0"/>
                  <a:pt x="432" y="2"/>
                  <a:pt x="517" y="16"/>
                </a:cubicBezTo>
                <a:cubicBezTo>
                  <a:pt x="602" y="30"/>
                  <a:pt x="633" y="63"/>
                  <a:pt x="658" y="102"/>
                </a:cubicBezTo>
                <a:cubicBezTo>
                  <a:pt x="683" y="141"/>
                  <a:pt x="663" y="219"/>
                  <a:pt x="664" y="24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978400" y="3885109"/>
            <a:ext cx="504825" cy="142875"/>
          </a:xfrm>
          <a:custGeom>
            <a:avLst/>
            <a:gdLst>
              <a:gd name="T0" fmla="*/ 0 w 318"/>
              <a:gd name="T1" fmla="*/ 105 h 105"/>
              <a:gd name="T2" fmla="*/ 91 w 318"/>
              <a:gd name="T3" fmla="*/ 15 h 105"/>
              <a:gd name="T4" fmla="*/ 222 w 318"/>
              <a:gd name="T5" fmla="*/ 17 h 105"/>
              <a:gd name="T6" fmla="*/ 318 w 318"/>
              <a:gd name="T7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8" h="105">
                <a:moveTo>
                  <a:pt x="0" y="105"/>
                </a:moveTo>
                <a:cubicBezTo>
                  <a:pt x="23" y="67"/>
                  <a:pt x="54" y="30"/>
                  <a:pt x="91" y="15"/>
                </a:cubicBezTo>
                <a:cubicBezTo>
                  <a:pt x="128" y="0"/>
                  <a:pt x="184" y="2"/>
                  <a:pt x="222" y="17"/>
                </a:cubicBezTo>
                <a:cubicBezTo>
                  <a:pt x="260" y="32"/>
                  <a:pt x="298" y="87"/>
                  <a:pt x="318" y="105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978400" y="4027984"/>
            <a:ext cx="504825" cy="144462"/>
          </a:xfrm>
          <a:custGeom>
            <a:avLst/>
            <a:gdLst>
              <a:gd name="T0" fmla="*/ 0 w 318"/>
              <a:gd name="T1" fmla="*/ 105 h 105"/>
              <a:gd name="T2" fmla="*/ 91 w 318"/>
              <a:gd name="T3" fmla="*/ 15 h 105"/>
              <a:gd name="T4" fmla="*/ 222 w 318"/>
              <a:gd name="T5" fmla="*/ 17 h 105"/>
              <a:gd name="T6" fmla="*/ 318 w 318"/>
              <a:gd name="T7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8" h="105">
                <a:moveTo>
                  <a:pt x="0" y="105"/>
                </a:moveTo>
                <a:cubicBezTo>
                  <a:pt x="23" y="67"/>
                  <a:pt x="54" y="30"/>
                  <a:pt x="91" y="15"/>
                </a:cubicBezTo>
                <a:cubicBezTo>
                  <a:pt x="128" y="0"/>
                  <a:pt x="184" y="2"/>
                  <a:pt x="222" y="17"/>
                </a:cubicBezTo>
                <a:cubicBezTo>
                  <a:pt x="260" y="32"/>
                  <a:pt x="298" y="87"/>
                  <a:pt x="318" y="105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 rot="16200000" flipH="1">
            <a:off x="3328987" y="3842247"/>
            <a:ext cx="125413" cy="12541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 rot="5400000">
            <a:off x="3338513" y="4110534"/>
            <a:ext cx="125412" cy="12541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 rot="16200000" flipH="1">
            <a:off x="4654550" y="3832721"/>
            <a:ext cx="125413" cy="12541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 rot="5400000">
            <a:off x="4651376" y="4101008"/>
            <a:ext cx="125412" cy="12541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 rot="5400000">
            <a:off x="5175251" y="4091483"/>
            <a:ext cx="144462" cy="14446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 rot="16200000" flipH="1">
            <a:off x="5175250" y="3823196"/>
            <a:ext cx="144463" cy="14446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 rot="16200000">
            <a:off x="2154237" y="3626347"/>
            <a:ext cx="125413" cy="125412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 rot="5400000" flipH="1">
            <a:off x="3303587" y="3607297"/>
            <a:ext cx="125413" cy="125412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 rot="5400000" flipH="1">
            <a:off x="4895850" y="3578721"/>
            <a:ext cx="125413" cy="125413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001297"/>
              </p:ext>
            </p:extLst>
          </p:nvPr>
        </p:nvGraphicFramePr>
        <p:xfrm>
          <a:off x="238967" y="1196752"/>
          <a:ext cx="4471988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38" name="Equation" r:id="rId3" imgW="2095200" imgH="431640" progId="Equation.DSMT4">
                  <p:embed/>
                </p:oleObj>
              </mc:Choice>
              <mc:Fallback>
                <p:oleObj name="Equation" r:id="rId3" imgW="20952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967" y="1196752"/>
                        <a:ext cx="4471988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533282"/>
              </p:ext>
            </p:extLst>
          </p:nvPr>
        </p:nvGraphicFramePr>
        <p:xfrm>
          <a:off x="250825" y="3775571"/>
          <a:ext cx="158591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39" name="Equation" r:id="rId5" imgW="711000" imgH="228600" progId="Equation.DSMT4">
                  <p:embed/>
                </p:oleObj>
              </mc:Choice>
              <mc:Fallback>
                <p:oleObj name="Equation" r:id="rId5" imgW="71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775571"/>
                        <a:ext cx="1585913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1920875" y="4039096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2928938" y="4039096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3649663" y="4039096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4224338" y="4039096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5511800" y="4039096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017951"/>
              </p:ext>
            </p:extLst>
          </p:nvPr>
        </p:nvGraphicFramePr>
        <p:xfrm>
          <a:off x="2640013" y="3885109"/>
          <a:ext cx="2921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40" name="Equation" r:id="rId7" imgW="139680" imgH="139680" progId="Equation.DSMT4">
                  <p:embed/>
                </p:oleObj>
              </mc:Choice>
              <mc:Fallback>
                <p:oleObj name="Equation" r:id="rId7" imgW="1396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3885109"/>
                        <a:ext cx="292100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481898"/>
              </p:ext>
            </p:extLst>
          </p:nvPr>
        </p:nvGraphicFramePr>
        <p:xfrm>
          <a:off x="3911600" y="3885109"/>
          <a:ext cx="2921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41" name="Equation" r:id="rId9" imgW="139680" imgH="139680" progId="Equation.DSMT4">
                  <p:embed/>
                </p:oleObj>
              </mc:Choice>
              <mc:Fallback>
                <p:oleObj name="Equation" r:id="rId9" imgW="1396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600" y="3885109"/>
                        <a:ext cx="292100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432490"/>
              </p:ext>
            </p:extLst>
          </p:nvPr>
        </p:nvGraphicFramePr>
        <p:xfrm>
          <a:off x="8164513" y="3875584"/>
          <a:ext cx="5842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42" name="Equation" r:id="rId10" imgW="279360" imgH="139680" progId="Equation.DSMT4">
                  <p:embed/>
                </p:oleObj>
              </mc:Choice>
              <mc:Fallback>
                <p:oleObj name="Equation" r:id="rId10" imgW="27936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4513" y="3875584"/>
                        <a:ext cx="584200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108467"/>
              </p:ext>
            </p:extLst>
          </p:nvPr>
        </p:nvGraphicFramePr>
        <p:xfrm>
          <a:off x="1543050" y="4535586"/>
          <a:ext cx="5078413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43" name="Equation" r:id="rId12" imgW="2527200" imgH="444240" progId="Equation.DSMT4">
                  <p:embed/>
                </p:oleObj>
              </mc:Choice>
              <mc:Fallback>
                <p:oleObj name="Equation" r:id="rId12" imgW="25272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050" y="4535586"/>
                        <a:ext cx="5078413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822194"/>
              </p:ext>
            </p:extLst>
          </p:nvPr>
        </p:nvGraphicFramePr>
        <p:xfrm>
          <a:off x="4107061" y="5817543"/>
          <a:ext cx="147161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44" name="Equation" r:id="rId14" imgW="723600" imgH="228600" progId="Equation.DSMT4">
                  <p:embed/>
                </p:oleObj>
              </mc:Choice>
              <mc:Fallback>
                <p:oleObj name="Equation" r:id="rId14" imgW="723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7061" y="5817543"/>
                        <a:ext cx="1471612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Freeform 32"/>
          <p:cNvSpPr>
            <a:spLocks/>
          </p:cNvSpPr>
          <p:nvPr/>
        </p:nvSpPr>
        <p:spPr bwMode="auto">
          <a:xfrm>
            <a:off x="6029523" y="5892155"/>
            <a:ext cx="504825" cy="142875"/>
          </a:xfrm>
          <a:custGeom>
            <a:avLst/>
            <a:gdLst>
              <a:gd name="T0" fmla="*/ 0 w 318"/>
              <a:gd name="T1" fmla="*/ 105 h 105"/>
              <a:gd name="T2" fmla="*/ 91 w 318"/>
              <a:gd name="T3" fmla="*/ 15 h 105"/>
              <a:gd name="T4" fmla="*/ 222 w 318"/>
              <a:gd name="T5" fmla="*/ 17 h 105"/>
              <a:gd name="T6" fmla="*/ 318 w 318"/>
              <a:gd name="T7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8" h="105">
                <a:moveTo>
                  <a:pt x="0" y="105"/>
                </a:moveTo>
                <a:cubicBezTo>
                  <a:pt x="23" y="67"/>
                  <a:pt x="54" y="30"/>
                  <a:pt x="91" y="15"/>
                </a:cubicBezTo>
                <a:cubicBezTo>
                  <a:pt x="128" y="0"/>
                  <a:pt x="184" y="2"/>
                  <a:pt x="222" y="17"/>
                </a:cubicBezTo>
                <a:cubicBezTo>
                  <a:pt x="260" y="32"/>
                  <a:pt x="298" y="87"/>
                  <a:pt x="318" y="105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 flipV="1">
            <a:off x="6029523" y="6035030"/>
            <a:ext cx="504825" cy="144463"/>
          </a:xfrm>
          <a:custGeom>
            <a:avLst/>
            <a:gdLst>
              <a:gd name="T0" fmla="*/ 0 w 318"/>
              <a:gd name="T1" fmla="*/ 105 h 105"/>
              <a:gd name="T2" fmla="*/ 91 w 318"/>
              <a:gd name="T3" fmla="*/ 15 h 105"/>
              <a:gd name="T4" fmla="*/ 222 w 318"/>
              <a:gd name="T5" fmla="*/ 17 h 105"/>
              <a:gd name="T6" fmla="*/ 318 w 318"/>
              <a:gd name="T7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8" h="105">
                <a:moveTo>
                  <a:pt x="0" y="105"/>
                </a:moveTo>
                <a:cubicBezTo>
                  <a:pt x="23" y="67"/>
                  <a:pt x="54" y="30"/>
                  <a:pt x="91" y="15"/>
                </a:cubicBezTo>
                <a:cubicBezTo>
                  <a:pt x="128" y="0"/>
                  <a:pt x="184" y="2"/>
                  <a:pt x="222" y="17"/>
                </a:cubicBezTo>
                <a:cubicBezTo>
                  <a:pt x="260" y="32"/>
                  <a:pt x="298" y="87"/>
                  <a:pt x="318" y="105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5" name="AutoShape 34"/>
          <p:cNvSpPr>
            <a:spLocks noChangeArrowheads="1"/>
          </p:cNvSpPr>
          <p:nvPr/>
        </p:nvSpPr>
        <p:spPr bwMode="auto">
          <a:xfrm rot="16200000" flipH="1">
            <a:off x="6218435" y="5838181"/>
            <a:ext cx="125413" cy="12541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ja-JP" altLang="en-US"/>
          </a:p>
        </p:txBody>
      </p:sp>
      <p:sp>
        <p:nvSpPr>
          <p:cNvPr id="36" name="AutoShape 35"/>
          <p:cNvSpPr>
            <a:spLocks noChangeArrowheads="1"/>
          </p:cNvSpPr>
          <p:nvPr/>
        </p:nvSpPr>
        <p:spPr bwMode="auto">
          <a:xfrm rot="5400000">
            <a:off x="6227961" y="6106468"/>
            <a:ext cx="125412" cy="12541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700965"/>
              </p:ext>
            </p:extLst>
          </p:nvPr>
        </p:nvGraphicFramePr>
        <p:xfrm>
          <a:off x="5570736" y="5842943"/>
          <a:ext cx="425450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45" name="Equation" r:id="rId16" imgW="203040" imgH="164880" progId="Equation.DSMT4">
                  <p:embed/>
                </p:oleObj>
              </mc:Choice>
              <mc:Fallback>
                <p:oleObj name="Equation" r:id="rId16" imgW="203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0736" y="5842943"/>
                        <a:ext cx="425450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579734"/>
              </p:ext>
            </p:extLst>
          </p:nvPr>
        </p:nvGraphicFramePr>
        <p:xfrm>
          <a:off x="8020248" y="5879455"/>
          <a:ext cx="5842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46" name="Equation" r:id="rId18" imgW="279360" imgH="139680" progId="Equation.DSMT4">
                  <p:embed/>
                </p:oleObj>
              </mc:Choice>
              <mc:Fallback>
                <p:oleObj name="Equation" r:id="rId18" imgW="27936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0248" y="5879455"/>
                        <a:ext cx="584200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737226"/>
              </p:ext>
            </p:extLst>
          </p:nvPr>
        </p:nvGraphicFramePr>
        <p:xfrm>
          <a:off x="6580386" y="5879455"/>
          <a:ext cx="292100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47" name="Equation" r:id="rId19" imgW="139680" imgH="139680" progId="Equation.DSMT4">
                  <p:embed/>
                </p:oleObj>
              </mc:Choice>
              <mc:Fallback>
                <p:oleObj name="Equation" r:id="rId19" imgW="1396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0386" y="5879455"/>
                        <a:ext cx="292100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Freeform 39"/>
          <p:cNvSpPr>
            <a:spLocks/>
          </p:cNvSpPr>
          <p:nvPr/>
        </p:nvSpPr>
        <p:spPr bwMode="auto">
          <a:xfrm>
            <a:off x="6940748" y="5892155"/>
            <a:ext cx="504825" cy="142875"/>
          </a:xfrm>
          <a:custGeom>
            <a:avLst/>
            <a:gdLst>
              <a:gd name="T0" fmla="*/ 0 w 318"/>
              <a:gd name="T1" fmla="*/ 105 h 105"/>
              <a:gd name="T2" fmla="*/ 91 w 318"/>
              <a:gd name="T3" fmla="*/ 15 h 105"/>
              <a:gd name="T4" fmla="*/ 222 w 318"/>
              <a:gd name="T5" fmla="*/ 17 h 105"/>
              <a:gd name="T6" fmla="*/ 318 w 318"/>
              <a:gd name="T7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8" h="105">
                <a:moveTo>
                  <a:pt x="0" y="105"/>
                </a:moveTo>
                <a:cubicBezTo>
                  <a:pt x="23" y="67"/>
                  <a:pt x="54" y="30"/>
                  <a:pt x="91" y="15"/>
                </a:cubicBezTo>
                <a:cubicBezTo>
                  <a:pt x="128" y="0"/>
                  <a:pt x="184" y="2"/>
                  <a:pt x="222" y="17"/>
                </a:cubicBezTo>
                <a:cubicBezTo>
                  <a:pt x="260" y="32"/>
                  <a:pt x="298" y="87"/>
                  <a:pt x="318" y="105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 flipV="1">
            <a:off x="6940748" y="6035030"/>
            <a:ext cx="504825" cy="144463"/>
          </a:xfrm>
          <a:custGeom>
            <a:avLst/>
            <a:gdLst>
              <a:gd name="T0" fmla="*/ 0 w 318"/>
              <a:gd name="T1" fmla="*/ 105 h 105"/>
              <a:gd name="T2" fmla="*/ 91 w 318"/>
              <a:gd name="T3" fmla="*/ 15 h 105"/>
              <a:gd name="T4" fmla="*/ 222 w 318"/>
              <a:gd name="T5" fmla="*/ 17 h 105"/>
              <a:gd name="T6" fmla="*/ 318 w 318"/>
              <a:gd name="T7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8" h="105">
                <a:moveTo>
                  <a:pt x="0" y="105"/>
                </a:moveTo>
                <a:cubicBezTo>
                  <a:pt x="23" y="67"/>
                  <a:pt x="54" y="30"/>
                  <a:pt x="91" y="15"/>
                </a:cubicBezTo>
                <a:cubicBezTo>
                  <a:pt x="128" y="0"/>
                  <a:pt x="184" y="2"/>
                  <a:pt x="222" y="17"/>
                </a:cubicBezTo>
                <a:cubicBezTo>
                  <a:pt x="260" y="32"/>
                  <a:pt x="298" y="87"/>
                  <a:pt x="318" y="105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2" name="AutoShape 41"/>
          <p:cNvSpPr>
            <a:spLocks noChangeArrowheads="1"/>
          </p:cNvSpPr>
          <p:nvPr/>
        </p:nvSpPr>
        <p:spPr bwMode="auto">
          <a:xfrm rot="16200000" flipH="1">
            <a:off x="7129660" y="5838181"/>
            <a:ext cx="125413" cy="12541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3" name="AutoShape 42"/>
          <p:cNvSpPr>
            <a:spLocks noChangeArrowheads="1"/>
          </p:cNvSpPr>
          <p:nvPr/>
        </p:nvSpPr>
        <p:spPr bwMode="auto">
          <a:xfrm rot="5400000">
            <a:off x="7139186" y="6106468"/>
            <a:ext cx="125412" cy="12541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>
            <a:off x="7443986" y="5892155"/>
            <a:ext cx="504825" cy="142875"/>
          </a:xfrm>
          <a:custGeom>
            <a:avLst/>
            <a:gdLst>
              <a:gd name="T0" fmla="*/ 0 w 318"/>
              <a:gd name="T1" fmla="*/ 105 h 105"/>
              <a:gd name="T2" fmla="*/ 91 w 318"/>
              <a:gd name="T3" fmla="*/ 15 h 105"/>
              <a:gd name="T4" fmla="*/ 222 w 318"/>
              <a:gd name="T5" fmla="*/ 17 h 105"/>
              <a:gd name="T6" fmla="*/ 318 w 318"/>
              <a:gd name="T7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8" h="105">
                <a:moveTo>
                  <a:pt x="0" y="105"/>
                </a:moveTo>
                <a:cubicBezTo>
                  <a:pt x="23" y="67"/>
                  <a:pt x="54" y="30"/>
                  <a:pt x="91" y="15"/>
                </a:cubicBezTo>
                <a:cubicBezTo>
                  <a:pt x="128" y="0"/>
                  <a:pt x="184" y="2"/>
                  <a:pt x="222" y="17"/>
                </a:cubicBezTo>
                <a:cubicBezTo>
                  <a:pt x="260" y="32"/>
                  <a:pt x="298" y="87"/>
                  <a:pt x="318" y="105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 flipV="1">
            <a:off x="7443986" y="6035030"/>
            <a:ext cx="504825" cy="144463"/>
          </a:xfrm>
          <a:custGeom>
            <a:avLst/>
            <a:gdLst>
              <a:gd name="T0" fmla="*/ 0 w 318"/>
              <a:gd name="T1" fmla="*/ 105 h 105"/>
              <a:gd name="T2" fmla="*/ 91 w 318"/>
              <a:gd name="T3" fmla="*/ 15 h 105"/>
              <a:gd name="T4" fmla="*/ 222 w 318"/>
              <a:gd name="T5" fmla="*/ 17 h 105"/>
              <a:gd name="T6" fmla="*/ 318 w 318"/>
              <a:gd name="T7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8" h="105">
                <a:moveTo>
                  <a:pt x="0" y="105"/>
                </a:moveTo>
                <a:cubicBezTo>
                  <a:pt x="23" y="67"/>
                  <a:pt x="54" y="30"/>
                  <a:pt x="91" y="15"/>
                </a:cubicBezTo>
                <a:cubicBezTo>
                  <a:pt x="128" y="0"/>
                  <a:pt x="184" y="2"/>
                  <a:pt x="222" y="17"/>
                </a:cubicBezTo>
                <a:cubicBezTo>
                  <a:pt x="260" y="32"/>
                  <a:pt x="298" y="87"/>
                  <a:pt x="318" y="105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6" name="AutoShape 45"/>
          <p:cNvSpPr>
            <a:spLocks noChangeArrowheads="1"/>
          </p:cNvSpPr>
          <p:nvPr/>
        </p:nvSpPr>
        <p:spPr bwMode="auto">
          <a:xfrm rot="16200000" flipH="1">
            <a:off x="7632898" y="5838180"/>
            <a:ext cx="125413" cy="12541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" name="AutoShape 46"/>
          <p:cNvSpPr>
            <a:spLocks noChangeArrowheads="1"/>
          </p:cNvSpPr>
          <p:nvPr/>
        </p:nvSpPr>
        <p:spPr bwMode="auto">
          <a:xfrm rot="5400000">
            <a:off x="7642424" y="6106467"/>
            <a:ext cx="125412" cy="12541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4" name="Freeform 59"/>
          <p:cNvSpPr>
            <a:spLocks/>
          </p:cNvSpPr>
          <p:nvPr/>
        </p:nvSpPr>
        <p:spPr bwMode="auto">
          <a:xfrm>
            <a:off x="6324600" y="3891459"/>
            <a:ext cx="504825" cy="142875"/>
          </a:xfrm>
          <a:custGeom>
            <a:avLst/>
            <a:gdLst>
              <a:gd name="T0" fmla="*/ 0 w 318"/>
              <a:gd name="T1" fmla="*/ 105 h 105"/>
              <a:gd name="T2" fmla="*/ 91 w 318"/>
              <a:gd name="T3" fmla="*/ 15 h 105"/>
              <a:gd name="T4" fmla="*/ 222 w 318"/>
              <a:gd name="T5" fmla="*/ 17 h 105"/>
              <a:gd name="T6" fmla="*/ 318 w 318"/>
              <a:gd name="T7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8" h="105">
                <a:moveTo>
                  <a:pt x="0" y="105"/>
                </a:moveTo>
                <a:cubicBezTo>
                  <a:pt x="23" y="67"/>
                  <a:pt x="54" y="30"/>
                  <a:pt x="91" y="15"/>
                </a:cubicBezTo>
                <a:cubicBezTo>
                  <a:pt x="128" y="0"/>
                  <a:pt x="184" y="2"/>
                  <a:pt x="222" y="17"/>
                </a:cubicBezTo>
                <a:cubicBezTo>
                  <a:pt x="260" y="32"/>
                  <a:pt x="298" y="87"/>
                  <a:pt x="318" y="105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5" name="Freeform 60"/>
          <p:cNvSpPr>
            <a:spLocks/>
          </p:cNvSpPr>
          <p:nvPr/>
        </p:nvSpPr>
        <p:spPr bwMode="auto">
          <a:xfrm flipV="1">
            <a:off x="6324600" y="4034334"/>
            <a:ext cx="504825" cy="144462"/>
          </a:xfrm>
          <a:custGeom>
            <a:avLst/>
            <a:gdLst>
              <a:gd name="T0" fmla="*/ 0 w 318"/>
              <a:gd name="T1" fmla="*/ 105 h 105"/>
              <a:gd name="T2" fmla="*/ 91 w 318"/>
              <a:gd name="T3" fmla="*/ 15 h 105"/>
              <a:gd name="T4" fmla="*/ 222 w 318"/>
              <a:gd name="T5" fmla="*/ 17 h 105"/>
              <a:gd name="T6" fmla="*/ 318 w 318"/>
              <a:gd name="T7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8" h="105">
                <a:moveTo>
                  <a:pt x="0" y="105"/>
                </a:moveTo>
                <a:cubicBezTo>
                  <a:pt x="23" y="67"/>
                  <a:pt x="54" y="30"/>
                  <a:pt x="91" y="15"/>
                </a:cubicBezTo>
                <a:cubicBezTo>
                  <a:pt x="128" y="0"/>
                  <a:pt x="184" y="2"/>
                  <a:pt x="222" y="17"/>
                </a:cubicBezTo>
                <a:cubicBezTo>
                  <a:pt x="260" y="32"/>
                  <a:pt x="298" y="87"/>
                  <a:pt x="318" y="105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6" name="Freeform 61"/>
          <p:cNvSpPr>
            <a:spLocks/>
          </p:cNvSpPr>
          <p:nvPr/>
        </p:nvSpPr>
        <p:spPr bwMode="auto">
          <a:xfrm>
            <a:off x="6291263" y="3637459"/>
            <a:ext cx="1576387" cy="396875"/>
          </a:xfrm>
          <a:custGeom>
            <a:avLst/>
            <a:gdLst>
              <a:gd name="T0" fmla="*/ 21 w 683"/>
              <a:gd name="T1" fmla="*/ 250 h 250"/>
              <a:gd name="T2" fmla="*/ 21 w 683"/>
              <a:gd name="T3" fmla="*/ 114 h 250"/>
              <a:gd name="T4" fmla="*/ 149 w 683"/>
              <a:gd name="T5" fmla="*/ 16 h 250"/>
              <a:gd name="T6" fmla="*/ 517 w 683"/>
              <a:gd name="T7" fmla="*/ 16 h 250"/>
              <a:gd name="T8" fmla="*/ 658 w 683"/>
              <a:gd name="T9" fmla="*/ 102 h 250"/>
              <a:gd name="T10" fmla="*/ 664 w 683"/>
              <a:gd name="T11" fmla="*/ 249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83" h="250">
                <a:moveTo>
                  <a:pt x="21" y="250"/>
                </a:moveTo>
                <a:cubicBezTo>
                  <a:pt x="13" y="201"/>
                  <a:pt x="0" y="153"/>
                  <a:pt x="21" y="114"/>
                </a:cubicBezTo>
                <a:cubicBezTo>
                  <a:pt x="42" y="75"/>
                  <a:pt x="66" y="32"/>
                  <a:pt x="149" y="16"/>
                </a:cubicBezTo>
                <a:cubicBezTo>
                  <a:pt x="232" y="0"/>
                  <a:pt x="432" y="2"/>
                  <a:pt x="517" y="16"/>
                </a:cubicBezTo>
                <a:cubicBezTo>
                  <a:pt x="602" y="30"/>
                  <a:pt x="633" y="63"/>
                  <a:pt x="658" y="102"/>
                </a:cubicBezTo>
                <a:cubicBezTo>
                  <a:pt x="683" y="141"/>
                  <a:pt x="663" y="219"/>
                  <a:pt x="664" y="24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7" name="Freeform 62"/>
          <p:cNvSpPr>
            <a:spLocks/>
          </p:cNvSpPr>
          <p:nvPr/>
        </p:nvSpPr>
        <p:spPr bwMode="auto">
          <a:xfrm>
            <a:off x="6829425" y="3891459"/>
            <a:ext cx="504825" cy="142875"/>
          </a:xfrm>
          <a:custGeom>
            <a:avLst/>
            <a:gdLst>
              <a:gd name="T0" fmla="*/ 0 w 318"/>
              <a:gd name="T1" fmla="*/ 105 h 105"/>
              <a:gd name="T2" fmla="*/ 91 w 318"/>
              <a:gd name="T3" fmla="*/ 15 h 105"/>
              <a:gd name="T4" fmla="*/ 222 w 318"/>
              <a:gd name="T5" fmla="*/ 17 h 105"/>
              <a:gd name="T6" fmla="*/ 318 w 318"/>
              <a:gd name="T7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8" h="105">
                <a:moveTo>
                  <a:pt x="0" y="105"/>
                </a:moveTo>
                <a:cubicBezTo>
                  <a:pt x="23" y="67"/>
                  <a:pt x="54" y="30"/>
                  <a:pt x="91" y="15"/>
                </a:cubicBezTo>
                <a:cubicBezTo>
                  <a:pt x="128" y="0"/>
                  <a:pt x="184" y="2"/>
                  <a:pt x="222" y="17"/>
                </a:cubicBezTo>
                <a:cubicBezTo>
                  <a:pt x="260" y="32"/>
                  <a:pt x="298" y="87"/>
                  <a:pt x="318" y="105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8" name="Freeform 63"/>
          <p:cNvSpPr>
            <a:spLocks/>
          </p:cNvSpPr>
          <p:nvPr/>
        </p:nvSpPr>
        <p:spPr bwMode="auto">
          <a:xfrm flipV="1">
            <a:off x="6829425" y="4034334"/>
            <a:ext cx="504825" cy="144462"/>
          </a:xfrm>
          <a:custGeom>
            <a:avLst/>
            <a:gdLst>
              <a:gd name="T0" fmla="*/ 0 w 318"/>
              <a:gd name="T1" fmla="*/ 105 h 105"/>
              <a:gd name="T2" fmla="*/ 91 w 318"/>
              <a:gd name="T3" fmla="*/ 15 h 105"/>
              <a:gd name="T4" fmla="*/ 222 w 318"/>
              <a:gd name="T5" fmla="*/ 17 h 105"/>
              <a:gd name="T6" fmla="*/ 318 w 318"/>
              <a:gd name="T7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8" h="105">
                <a:moveTo>
                  <a:pt x="0" y="105"/>
                </a:moveTo>
                <a:cubicBezTo>
                  <a:pt x="23" y="67"/>
                  <a:pt x="54" y="30"/>
                  <a:pt x="91" y="15"/>
                </a:cubicBezTo>
                <a:cubicBezTo>
                  <a:pt x="128" y="0"/>
                  <a:pt x="184" y="2"/>
                  <a:pt x="222" y="17"/>
                </a:cubicBezTo>
                <a:cubicBezTo>
                  <a:pt x="260" y="32"/>
                  <a:pt x="298" y="87"/>
                  <a:pt x="318" y="105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9" name="AutoShape 64"/>
          <p:cNvSpPr>
            <a:spLocks noChangeArrowheads="1"/>
          </p:cNvSpPr>
          <p:nvPr/>
        </p:nvSpPr>
        <p:spPr bwMode="auto">
          <a:xfrm rot="16200000" flipH="1">
            <a:off x="6486525" y="3839071"/>
            <a:ext cx="125413" cy="12541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" name="AutoShape 65"/>
          <p:cNvSpPr>
            <a:spLocks noChangeArrowheads="1"/>
          </p:cNvSpPr>
          <p:nvPr/>
        </p:nvSpPr>
        <p:spPr bwMode="auto">
          <a:xfrm rot="5400000">
            <a:off x="6502401" y="4107358"/>
            <a:ext cx="125412" cy="12541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" name="AutoShape 66"/>
          <p:cNvSpPr>
            <a:spLocks noChangeArrowheads="1"/>
          </p:cNvSpPr>
          <p:nvPr/>
        </p:nvSpPr>
        <p:spPr bwMode="auto">
          <a:xfrm rot="5400000">
            <a:off x="7026276" y="4097833"/>
            <a:ext cx="144462" cy="14446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" name="AutoShape 67"/>
          <p:cNvSpPr>
            <a:spLocks noChangeArrowheads="1"/>
          </p:cNvSpPr>
          <p:nvPr/>
        </p:nvSpPr>
        <p:spPr bwMode="auto">
          <a:xfrm rot="16200000" flipH="1">
            <a:off x="7007225" y="3829546"/>
            <a:ext cx="144463" cy="14446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" name="AutoShape 68"/>
          <p:cNvSpPr>
            <a:spLocks noChangeArrowheads="1"/>
          </p:cNvSpPr>
          <p:nvPr/>
        </p:nvSpPr>
        <p:spPr bwMode="auto">
          <a:xfrm rot="5400000" flipH="1">
            <a:off x="7021512" y="3585072"/>
            <a:ext cx="125413" cy="125412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4" name="Line 69"/>
          <p:cNvSpPr>
            <a:spLocks noChangeShapeType="1"/>
          </p:cNvSpPr>
          <p:nvPr/>
        </p:nvSpPr>
        <p:spPr bwMode="auto">
          <a:xfrm>
            <a:off x="6075363" y="4045446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5" name="Line 70"/>
          <p:cNvSpPr>
            <a:spLocks noChangeShapeType="1"/>
          </p:cNvSpPr>
          <p:nvPr/>
        </p:nvSpPr>
        <p:spPr bwMode="auto">
          <a:xfrm>
            <a:off x="7867650" y="4045446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6" name="Freeform 71"/>
          <p:cNvSpPr>
            <a:spLocks/>
          </p:cNvSpPr>
          <p:nvPr/>
        </p:nvSpPr>
        <p:spPr bwMode="auto">
          <a:xfrm>
            <a:off x="7337425" y="3891459"/>
            <a:ext cx="504825" cy="142875"/>
          </a:xfrm>
          <a:custGeom>
            <a:avLst/>
            <a:gdLst>
              <a:gd name="T0" fmla="*/ 0 w 318"/>
              <a:gd name="T1" fmla="*/ 105 h 105"/>
              <a:gd name="T2" fmla="*/ 91 w 318"/>
              <a:gd name="T3" fmla="*/ 15 h 105"/>
              <a:gd name="T4" fmla="*/ 222 w 318"/>
              <a:gd name="T5" fmla="*/ 17 h 105"/>
              <a:gd name="T6" fmla="*/ 318 w 318"/>
              <a:gd name="T7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8" h="105">
                <a:moveTo>
                  <a:pt x="0" y="105"/>
                </a:moveTo>
                <a:cubicBezTo>
                  <a:pt x="23" y="67"/>
                  <a:pt x="54" y="30"/>
                  <a:pt x="91" y="15"/>
                </a:cubicBezTo>
                <a:cubicBezTo>
                  <a:pt x="128" y="0"/>
                  <a:pt x="184" y="2"/>
                  <a:pt x="222" y="17"/>
                </a:cubicBezTo>
                <a:cubicBezTo>
                  <a:pt x="260" y="32"/>
                  <a:pt x="298" y="87"/>
                  <a:pt x="318" y="105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7" name="Freeform 72"/>
          <p:cNvSpPr>
            <a:spLocks/>
          </p:cNvSpPr>
          <p:nvPr/>
        </p:nvSpPr>
        <p:spPr bwMode="auto">
          <a:xfrm flipV="1">
            <a:off x="7337425" y="4034334"/>
            <a:ext cx="504825" cy="144462"/>
          </a:xfrm>
          <a:custGeom>
            <a:avLst/>
            <a:gdLst>
              <a:gd name="T0" fmla="*/ 0 w 318"/>
              <a:gd name="T1" fmla="*/ 105 h 105"/>
              <a:gd name="T2" fmla="*/ 91 w 318"/>
              <a:gd name="T3" fmla="*/ 15 h 105"/>
              <a:gd name="T4" fmla="*/ 222 w 318"/>
              <a:gd name="T5" fmla="*/ 17 h 105"/>
              <a:gd name="T6" fmla="*/ 318 w 318"/>
              <a:gd name="T7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8" h="105">
                <a:moveTo>
                  <a:pt x="0" y="105"/>
                </a:moveTo>
                <a:cubicBezTo>
                  <a:pt x="23" y="67"/>
                  <a:pt x="54" y="30"/>
                  <a:pt x="91" y="15"/>
                </a:cubicBezTo>
                <a:cubicBezTo>
                  <a:pt x="128" y="0"/>
                  <a:pt x="184" y="2"/>
                  <a:pt x="222" y="17"/>
                </a:cubicBezTo>
                <a:cubicBezTo>
                  <a:pt x="260" y="32"/>
                  <a:pt x="298" y="87"/>
                  <a:pt x="318" y="105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8" name="AutoShape 73"/>
          <p:cNvSpPr>
            <a:spLocks noChangeArrowheads="1"/>
          </p:cNvSpPr>
          <p:nvPr/>
        </p:nvSpPr>
        <p:spPr bwMode="auto">
          <a:xfrm rot="5400000">
            <a:off x="7534276" y="4097833"/>
            <a:ext cx="144462" cy="14446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" name="AutoShape 74"/>
          <p:cNvSpPr>
            <a:spLocks noChangeArrowheads="1"/>
          </p:cNvSpPr>
          <p:nvPr/>
        </p:nvSpPr>
        <p:spPr bwMode="auto">
          <a:xfrm rot="16200000" flipH="1">
            <a:off x="7505700" y="3829546"/>
            <a:ext cx="144463" cy="14446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70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347187"/>
              </p:ext>
            </p:extLst>
          </p:nvPr>
        </p:nvGraphicFramePr>
        <p:xfrm>
          <a:off x="5783263" y="3885109"/>
          <a:ext cx="2921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48" name="Equation" r:id="rId21" imgW="139680" imgH="139680" progId="Equation.DSMT4">
                  <p:embed/>
                </p:oleObj>
              </mc:Choice>
              <mc:Fallback>
                <p:oleObj name="Equation" r:id="rId21" imgW="1396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3263" y="3885109"/>
                        <a:ext cx="292100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テキスト ボックス 73"/>
          <p:cNvSpPr txBox="1"/>
          <p:nvPr/>
        </p:nvSpPr>
        <p:spPr>
          <a:xfrm>
            <a:off x="323528" y="2708920"/>
            <a:ext cx="3142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Quark Self-Energy</a:t>
            </a:r>
            <a:endParaRPr kumimoji="1" lang="ja-JP" altLang="en-US" sz="2800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5619750" y="1059398"/>
            <a:ext cx="3332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333399"/>
                </a:solidFill>
              </a:rPr>
              <a:t>MK, </a:t>
            </a:r>
            <a:r>
              <a:rPr lang="en-US" altLang="ja-JP" sz="2000" dirty="0" err="1" smtClean="0">
                <a:solidFill>
                  <a:srgbClr val="333399"/>
                </a:solidFill>
              </a:rPr>
              <a:t>Kunihiro</a:t>
            </a:r>
            <a:r>
              <a:rPr lang="en-US" altLang="ja-JP" sz="2000" dirty="0" smtClean="0">
                <a:solidFill>
                  <a:srgbClr val="333399"/>
                </a:solidFill>
              </a:rPr>
              <a:t> </a:t>
            </a:r>
            <a:r>
              <a:rPr lang="en-US" altLang="ja-JP" sz="2000" dirty="0" err="1" smtClean="0">
                <a:solidFill>
                  <a:srgbClr val="333399"/>
                </a:solidFill>
              </a:rPr>
              <a:t>Nemoto</a:t>
            </a:r>
            <a:r>
              <a:rPr lang="en-US" altLang="ja-JP" sz="2000" dirty="0" smtClean="0">
                <a:solidFill>
                  <a:srgbClr val="333399"/>
                </a:solidFill>
              </a:rPr>
              <a:t>, 2006</a:t>
            </a: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5790784" y="1498145"/>
            <a:ext cx="29129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333399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NJL model</a:t>
            </a:r>
          </a:p>
          <a:p>
            <a:pPr marL="342900" indent="-342900">
              <a:buClr>
                <a:srgbClr val="333399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2-flavor</a:t>
            </a:r>
            <a:endParaRPr kumimoji="1" lang="en-US" altLang="ja-JP" sz="2400" dirty="0" smtClean="0"/>
          </a:p>
          <a:p>
            <a:pPr marL="342900" indent="-342900">
              <a:buClr>
                <a:srgbClr val="333399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chiral limit (m</a:t>
            </a:r>
            <a:r>
              <a:rPr lang="en-US" altLang="ja-JP" sz="2400" baseline="-25000" dirty="0" smtClean="0"/>
              <a:t>0</a:t>
            </a:r>
            <a:r>
              <a:rPr lang="en-US" altLang="ja-JP" sz="2400" dirty="0" smtClean="0"/>
              <a:t>=0)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1918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spc0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628775"/>
            <a:ext cx="6121400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395288" y="88900"/>
            <a:ext cx="184150" cy="579438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ja-JP" altLang="en-US" sz="32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4716463" y="4552950"/>
            <a:ext cx="1160462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i="1">
                <a:latin typeface="Symbol" pitchFamily="18" charset="2"/>
              </a:rPr>
              <a:t>w </a:t>
            </a:r>
            <a:r>
              <a:rPr lang="en-US" altLang="ja-JP" sz="2000"/>
              <a:t>[MeV]</a:t>
            </a: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531813" y="4340225"/>
            <a:ext cx="10858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i="1"/>
              <a:t>k</a:t>
            </a:r>
            <a:r>
              <a:rPr lang="en-US" altLang="ja-JP"/>
              <a:t> </a:t>
            </a:r>
            <a:r>
              <a:rPr lang="en-US" altLang="ja-JP" sz="2000"/>
              <a:t>[MeV]</a:t>
            </a: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7072313" y="2603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25959" name="Text Box 7"/>
          <p:cNvSpPr txBox="1">
            <a:spLocks noChangeArrowheads="1"/>
          </p:cNvSpPr>
          <p:nvPr/>
        </p:nvSpPr>
        <p:spPr bwMode="auto">
          <a:xfrm>
            <a:off x="395288" y="1484313"/>
            <a:ext cx="1543564" cy="461665"/>
          </a:xfrm>
          <a:prstGeom prst="rect">
            <a:avLst/>
          </a:prstGeom>
          <a:noFill/>
          <a:ln w="28575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66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Symbol" pitchFamily="18" charset="2"/>
              <a:buNone/>
            </a:pPr>
            <a:r>
              <a:rPr lang="en-US" altLang="ja-JP" sz="2400" i="1" dirty="0" smtClean="0"/>
              <a:t>T</a:t>
            </a:r>
            <a:r>
              <a:rPr lang="en-US" altLang="ja-JP" sz="2400" dirty="0" smtClean="0"/>
              <a:t>= 1.05Tc</a:t>
            </a:r>
            <a:endParaRPr lang="en-US" altLang="ja-JP" sz="2400" dirty="0"/>
          </a:p>
        </p:txBody>
      </p:sp>
      <p:graphicFrame>
        <p:nvGraphicFramePr>
          <p:cNvPr id="125960" name="Object 8"/>
          <p:cNvGraphicFramePr>
            <a:graphicFrameLocks noChangeAspect="1"/>
          </p:cNvGraphicFramePr>
          <p:nvPr/>
        </p:nvGraphicFramePr>
        <p:xfrm>
          <a:off x="250825" y="836613"/>
          <a:ext cx="60483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2" name="Equation" r:id="rId4" imgW="2616120" imgH="228600" progId="Equation.DSMT4">
                  <p:embed/>
                </p:oleObj>
              </mc:Choice>
              <mc:Fallback>
                <p:oleObj name="Equation" r:id="rId4" imgW="2616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836613"/>
                        <a:ext cx="604837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61" name="AutoShape 9"/>
          <p:cNvSpPr>
            <a:spLocks noChangeArrowheads="1"/>
          </p:cNvSpPr>
          <p:nvPr/>
        </p:nvSpPr>
        <p:spPr bwMode="auto">
          <a:xfrm>
            <a:off x="1809750" y="836613"/>
            <a:ext cx="1368425" cy="576262"/>
          </a:xfrm>
          <a:prstGeom prst="roundRect">
            <a:avLst>
              <a:gd name="adj" fmla="val 16667"/>
            </a:avLst>
          </a:prstGeom>
          <a:noFill/>
          <a:ln w="9525" cap="rnd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5962" name="Text Box 10"/>
          <p:cNvSpPr txBox="1">
            <a:spLocks noChangeArrowheads="1"/>
          </p:cNvSpPr>
          <p:nvPr/>
        </p:nvSpPr>
        <p:spPr bwMode="auto">
          <a:xfrm>
            <a:off x="250825" y="5667375"/>
            <a:ext cx="491512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Clr>
                <a:srgbClr val="0000FF"/>
              </a:buClr>
              <a:buFont typeface="Wingdings" panose="05000000000000000000" pitchFamily="2" charset="2"/>
              <a:buChar char="p"/>
            </a:pPr>
            <a:r>
              <a:rPr lang="en-US" altLang="ja-JP" sz="2400" dirty="0"/>
              <a:t>Three-peak structure </a:t>
            </a:r>
            <a:r>
              <a:rPr lang="en-US" altLang="ja-JP" sz="2400" dirty="0" smtClean="0"/>
              <a:t>emerges</a:t>
            </a:r>
            <a:endParaRPr lang="en-US" altLang="ja-JP" sz="2400" dirty="0"/>
          </a:p>
          <a:p>
            <a:pPr marL="342900" indent="-342900">
              <a:buClr>
                <a:srgbClr val="0000FF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Sharpest peak around </a:t>
            </a:r>
            <a:r>
              <a:rPr lang="en-US" altLang="ja-JP" sz="2400" dirty="0"/>
              <a:t>the </a:t>
            </a:r>
            <a:r>
              <a:rPr lang="en-US" altLang="ja-JP" sz="2400" dirty="0" smtClean="0"/>
              <a:t>origin</a:t>
            </a:r>
            <a:endParaRPr lang="en-US" altLang="ja-JP" sz="2400" dirty="0"/>
          </a:p>
        </p:txBody>
      </p:sp>
      <p:sp>
        <p:nvSpPr>
          <p:cNvPr id="125964" name="Rectangle 12"/>
          <p:cNvSpPr>
            <a:spLocks noGrp="1" noChangeArrowheads="1"/>
          </p:cNvSpPr>
          <p:nvPr>
            <p:ph type="title"/>
          </p:nvPr>
        </p:nvSpPr>
        <p:spPr>
          <a:xfrm>
            <a:off x="98425" y="110044"/>
            <a:ext cx="4942379" cy="584775"/>
          </a:xfrm>
        </p:spPr>
        <p:txBody>
          <a:bodyPr/>
          <a:lstStyle/>
          <a:p>
            <a:r>
              <a:rPr lang="ja-JP" altLang="en-US" dirty="0"/>
              <a:t> </a:t>
            </a:r>
            <a:r>
              <a:rPr lang="en-US" altLang="ja-JP" dirty="0"/>
              <a:t>Quark Spectrum near </a:t>
            </a:r>
            <a:r>
              <a:rPr lang="en-US" altLang="ja-JP" dirty="0" err="1"/>
              <a:t>T</a:t>
            </a:r>
            <a:r>
              <a:rPr lang="en-US" altLang="ja-JP" baseline="-25000" dirty="0" err="1"/>
              <a:t>c</a:t>
            </a:r>
            <a:r>
              <a:rPr lang="en-US" altLang="ja-JP" dirty="0"/>
              <a:t> </a:t>
            </a:r>
            <a:r>
              <a:rPr lang="en-US" altLang="ja-JP" dirty="0" smtClean="0"/>
              <a:t> </a:t>
            </a:r>
            <a:endParaRPr lang="en-US" altLang="ja-JP" dirty="0"/>
          </a:p>
        </p:txBody>
      </p:sp>
      <p:grpSp>
        <p:nvGrpSpPr>
          <p:cNvPr id="12" name="Group 16"/>
          <p:cNvGrpSpPr>
            <a:grpSpLocks/>
          </p:cNvGrpSpPr>
          <p:nvPr/>
        </p:nvGrpSpPr>
        <p:grpSpPr bwMode="auto">
          <a:xfrm>
            <a:off x="6541539" y="980728"/>
            <a:ext cx="2494957" cy="3505076"/>
            <a:chOff x="768" y="2016"/>
            <a:chExt cx="1481" cy="2223"/>
          </a:xfrm>
        </p:grpSpPr>
        <p:pic>
          <p:nvPicPr>
            <p:cNvPr id="13" name="Picture 10" descr="plasmino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94"/>
            <a:stretch>
              <a:fillRect/>
            </a:stretch>
          </p:blipFill>
          <p:spPr bwMode="auto">
            <a:xfrm>
              <a:off x="864" y="2072"/>
              <a:ext cx="1385" cy="2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 rot="-5400000">
              <a:off x="793" y="2440"/>
              <a:ext cx="1518" cy="1256"/>
            </a:xfrm>
            <a:prstGeom prst="triangle">
              <a:avLst>
                <a:gd name="adj" fmla="val 50000"/>
              </a:avLst>
            </a:prstGeom>
            <a:solidFill>
              <a:srgbClr val="FF00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768" y="2016"/>
              <a:ext cx="144" cy="2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  <p:sp>
        <p:nvSpPr>
          <p:cNvPr id="2" name="左右矢印 1"/>
          <p:cNvSpPr/>
          <p:nvPr/>
        </p:nvSpPr>
        <p:spPr>
          <a:xfrm rot="20597739">
            <a:off x="5607376" y="2282448"/>
            <a:ext cx="1131780" cy="619076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619750" y="116632"/>
            <a:ext cx="3332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333399"/>
                </a:solidFill>
              </a:rPr>
              <a:t>MK, </a:t>
            </a:r>
            <a:r>
              <a:rPr lang="en-US" altLang="ja-JP" sz="2000" dirty="0" err="1" smtClean="0">
                <a:solidFill>
                  <a:srgbClr val="333399"/>
                </a:solidFill>
              </a:rPr>
              <a:t>Kunihiro</a:t>
            </a:r>
            <a:r>
              <a:rPr lang="en-US" altLang="ja-JP" sz="2000" dirty="0" smtClean="0">
                <a:solidFill>
                  <a:srgbClr val="333399"/>
                </a:solidFill>
              </a:rPr>
              <a:t> </a:t>
            </a:r>
            <a:r>
              <a:rPr lang="en-US" altLang="ja-JP" sz="2000" dirty="0" err="1" smtClean="0">
                <a:solidFill>
                  <a:srgbClr val="333399"/>
                </a:solidFill>
              </a:rPr>
              <a:t>Nemoto</a:t>
            </a:r>
            <a:r>
              <a:rPr lang="en-US" altLang="ja-JP" sz="2000" dirty="0" smtClean="0">
                <a:solidFill>
                  <a:srgbClr val="333399"/>
                </a:solidFill>
              </a:rPr>
              <a:t>, 2006</a:t>
            </a:r>
          </a:p>
        </p:txBody>
      </p:sp>
    </p:spTree>
    <p:extLst>
      <p:ext uri="{BB962C8B-B14F-4D97-AF65-F5344CB8AC3E}">
        <p14:creationId xmlns:p14="http://schemas.microsoft.com/office/powerpoint/2010/main" val="202577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角丸四角形 35"/>
          <p:cNvSpPr/>
          <p:nvPr/>
        </p:nvSpPr>
        <p:spPr>
          <a:xfrm>
            <a:off x="251520" y="1333095"/>
            <a:ext cx="8640960" cy="19518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64583" cy="584775"/>
          </a:xfrm>
        </p:spPr>
        <p:txBody>
          <a:bodyPr/>
          <a:lstStyle/>
          <a:p>
            <a:r>
              <a:rPr lang="ja-JP" altLang="en-US" dirty="0"/>
              <a:t> </a:t>
            </a:r>
            <a:r>
              <a:rPr lang="en-US" altLang="ja-JP" dirty="0" smtClean="0"/>
              <a:t>Fermion &amp; Boson System  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343670" y="980728"/>
            <a:ext cx="252447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tx2">
                    <a:lumMod val="50000"/>
                  </a:schemeClr>
                </a:solidFill>
              </a:rPr>
              <a:t>Yukawa model</a:t>
            </a:r>
            <a:endParaRPr kumimoji="1" lang="ja-JP" alt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5" name="TexTeXPicture" descr="&lt;?xml version=&quot;1.0&quot; encoding=&quot;utf-16&quot;?&gt;&#10;&lt;TeXTeX&gt;&#10;  &lt;preamble&gt;\documentclass{jarticle}&#10;\usepackage{amsmath,color}&#10;\pagestyle{empty}&#10;\newcommand{\bm}[1]{\mbox{\boldmath$#1$}}&lt;/preamble&gt;&#10;  &lt;body&gt;\begin{align*} &#10;L= i \bar\psi(i\gamma\cdot\partial - m_f - g\sigma)\psi + \frac12 ( \partial_\mu \sigma \partial^\mu \sigma + m_b^2 \sigma^2 )&#10;\end{align*}&lt;/body&gt;&#10;  &lt;fcolor&gt;FF000000&lt;/fcolor&gt;&#10;  &lt;bcolor&gt;FFFFFFFF&lt;/bcolor&gt;&#10;  &lt;transparent&gt;True&lt;/transparent&gt;&#10;  &lt;resolution&gt;1800&lt;/resolution&gt;&#10;  &lt;imageh&gt;505&lt;/imageh&gt;&#10;  &lt;imagew&gt;5307&lt;/imagew&gt;&#10;  &lt;scale&gt;50&lt;/scale&gt;&#10;  &lt;cursor&gt;12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7704856" cy="733173"/>
          </a:xfrm>
          <a:prstGeom prst="rect">
            <a:avLst/>
          </a:prstGeom>
        </p:spPr>
      </p:pic>
      <p:sp>
        <p:nvSpPr>
          <p:cNvPr id="37" name="テキスト ボックス 36"/>
          <p:cNvSpPr txBox="1"/>
          <p:nvPr/>
        </p:nvSpPr>
        <p:spPr>
          <a:xfrm>
            <a:off x="2267744" y="2564904"/>
            <a:ext cx="4501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“fermion (m</a:t>
            </a:r>
            <a:r>
              <a:rPr kumimoji="1" lang="en-US" altLang="ja-JP" sz="2800" baseline="-25000" dirty="0" smtClean="0"/>
              <a:t>f</a:t>
            </a:r>
            <a:r>
              <a:rPr kumimoji="1" lang="en-US" altLang="ja-JP" sz="2800" dirty="0" smtClean="0"/>
              <a:t>) + boson (</a:t>
            </a:r>
            <a:r>
              <a:rPr kumimoji="1" lang="en-US" altLang="ja-JP" sz="2800" dirty="0" err="1" smtClean="0"/>
              <a:t>m</a:t>
            </a:r>
            <a:r>
              <a:rPr kumimoji="1" lang="en-US" altLang="ja-JP" sz="2800" baseline="-25000" dirty="0" err="1" smtClean="0"/>
              <a:t>b</a:t>
            </a:r>
            <a:r>
              <a:rPr kumimoji="1" lang="en-US" altLang="ja-JP" sz="2800" dirty="0" smtClean="0"/>
              <a:t>)”</a:t>
            </a:r>
            <a:endParaRPr kumimoji="1" lang="ja-JP" altLang="en-US" sz="28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79512" y="3933056"/>
            <a:ext cx="5971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Fermion spectrum at 1-loop order:</a:t>
            </a:r>
            <a:endParaRPr kumimoji="1" lang="ja-JP" altLang="en-US" sz="2800" dirty="0"/>
          </a:p>
        </p:txBody>
      </p:sp>
      <p:pic>
        <p:nvPicPr>
          <p:cNvPr id="40" name="TexTeXPicture" descr="&lt;?xml version=&quot;1.0&quot; encoding=&quot;utf-16&quot;?&gt;&#10;&lt;TeXTeX&gt;&#10;  &lt;preamble&gt;\documentclass{jarticle}&#10;\usepackage{amsmath,color}&#10;\pagestyle{empty}&#10;\newcommand{\bm}[1]{\mbox{\boldmath$#1$}}&lt;/preamble&gt;&#10;  &lt;body&gt;\begin{align*} &#10;m_f \ne 0, m_b=0&#10;\end{align*}&lt;/body&gt;&#10;  &lt;fcolor&gt;FF000000&lt;/fcolor&gt;&#10;  &lt;bcolor&gt;FFFFFFFF&lt;/bcolor&gt;&#10;  &lt;transparent&gt;True&lt;/transparent&gt;&#10;  &lt;resolution&gt;1800&lt;/resolution&gt;&#10;  &lt;imageh&gt;252&lt;/imageh&gt;&#10;  &lt;imagew&gt;1674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640" y="5205308"/>
            <a:ext cx="2123728" cy="319701"/>
          </a:xfrm>
          <a:prstGeom prst="rect">
            <a:avLst/>
          </a:prstGeom>
        </p:spPr>
      </p:pic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802916" y="4629035"/>
            <a:ext cx="5801588" cy="188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lnSpc>
                <a:spcPts val="3500"/>
              </a:lnSpc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Klimov</a:t>
            </a:r>
            <a:r>
              <a:rPr lang="en-US" altLang="ja-JP" sz="2400" dirty="0" smtClean="0"/>
              <a:t>, 1982; Weldon, 1983</a:t>
            </a:r>
          </a:p>
          <a:p>
            <a:pPr marL="342900" indent="-342900">
              <a:lnSpc>
                <a:spcPts val="3500"/>
              </a:lnSpc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Baym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Blaizot</a:t>
            </a:r>
            <a:r>
              <a:rPr lang="en-US" altLang="ja-JP" sz="2400" dirty="0"/>
              <a:t>, </a:t>
            </a:r>
            <a:r>
              <a:rPr lang="en-US" altLang="ja-JP" sz="2400" dirty="0" err="1" smtClean="0"/>
              <a:t>Svetitsky</a:t>
            </a:r>
            <a:r>
              <a:rPr lang="en-US" altLang="ja-JP" sz="2400" dirty="0" smtClean="0"/>
              <a:t>, 1992</a:t>
            </a:r>
          </a:p>
          <a:p>
            <a:pPr marL="342900" indent="-342900">
              <a:lnSpc>
                <a:spcPts val="3500"/>
              </a:lnSpc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MK, </a:t>
            </a:r>
            <a:r>
              <a:rPr lang="en-US" altLang="ja-JP" sz="2400" dirty="0" err="1" smtClean="0"/>
              <a:t>Kunihiro</a:t>
            </a:r>
            <a:r>
              <a:rPr lang="en-US" altLang="ja-JP" sz="2400" dirty="0" smtClean="0"/>
              <a:t>, </a:t>
            </a:r>
            <a:r>
              <a:rPr lang="en-US" altLang="ja-JP" sz="2400" dirty="0" err="1" smtClean="0"/>
              <a:t>Nemoto</a:t>
            </a:r>
            <a:r>
              <a:rPr lang="en-US" altLang="ja-JP" sz="2400" dirty="0" smtClean="0"/>
              <a:t>, 2007</a:t>
            </a:r>
          </a:p>
          <a:p>
            <a:pPr marL="342900" indent="-342900">
              <a:lnSpc>
                <a:spcPts val="3500"/>
              </a:lnSpc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MK, </a:t>
            </a:r>
            <a:r>
              <a:rPr lang="en-US" altLang="ja-JP" sz="2400" dirty="0" err="1" smtClean="0"/>
              <a:t>Kunihiro</a:t>
            </a:r>
            <a:r>
              <a:rPr lang="en-US" altLang="ja-JP" sz="2400" dirty="0" smtClean="0"/>
              <a:t>, </a:t>
            </a:r>
            <a:r>
              <a:rPr lang="en-US" altLang="ja-JP" sz="2400" dirty="0" err="1" smtClean="0"/>
              <a:t>Mitsutani</a:t>
            </a:r>
            <a:r>
              <a:rPr lang="en-US" altLang="ja-JP" sz="2400" dirty="0" smtClean="0"/>
              <a:t>, </a:t>
            </a:r>
            <a:r>
              <a:rPr lang="en-US" altLang="ja-JP" sz="2400" dirty="0" err="1" smtClean="0"/>
              <a:t>Nemoto</a:t>
            </a:r>
            <a:r>
              <a:rPr lang="en-US" altLang="ja-JP" sz="2400" dirty="0" smtClean="0"/>
              <a:t>, 2008</a:t>
            </a:r>
            <a:endParaRPr lang="en-US" altLang="ja-JP" sz="2400" dirty="0"/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,color}&#10;\pagestyle{empty}&#10;\newcommand{\bm}[1]{\mbox{\boldmath$#1$}}&lt;/preamble&gt;&#10;  &lt;body&gt;\begin{align*} &#10;m_f = 0, m_b \ne 0&#10;\end{align*}&lt;/body&gt;&#10;  &lt;fcolor&gt;FF000000&lt;/fcolor&gt;&#10;  &lt;bcolor&gt;FFFFFFFF&lt;/bcolor&gt;&#10;  &lt;transparent&gt;True&lt;/transparent&gt;&#10;  &lt;resolution&gt;1800&lt;/resolution&gt;&#10;  &lt;imageh&gt;252&lt;/imageh&gt;&#10;  &lt;imagew&gt;1674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640" y="5661248"/>
            <a:ext cx="2123728" cy="319701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jarticle}&#10;\usepackage{amsmath,color}&#10;\pagestyle{empty}&#10;\newcommand{\bm}[1]{\mbox{\boldmath$#1$}}&lt;/preamble&gt;&#10;  &lt;body&gt;\begin{align*} &#10;m_f \ne 0, m_b \ne 0&#10;\end{align*}&lt;/body&gt;&#10;  &lt;fcolor&gt;FF000000&lt;/fcolor&gt;&#10;  &lt;bcolor&gt;FFFFFFFF&lt;/bcolor&gt;&#10;  &lt;transparent&gt;True&lt;/transparent&gt;&#10;  &lt;resolution&gt;1800&lt;/resolution&gt;&#10;  &lt;imageh&gt;252&lt;/imageh&gt;&#10;  &lt;imagew&gt;1674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736" y="6133635"/>
            <a:ext cx="2123728" cy="319701"/>
          </a:xfrm>
          <a:prstGeom prst="rect">
            <a:avLst/>
          </a:prstGeom>
        </p:spPr>
      </p:pic>
      <p:sp>
        <p:nvSpPr>
          <p:cNvPr id="46" name="左中かっこ 45"/>
          <p:cNvSpPr/>
          <p:nvPr/>
        </p:nvSpPr>
        <p:spPr>
          <a:xfrm>
            <a:off x="467544" y="4629034"/>
            <a:ext cx="288032" cy="1824301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,color}&#10;\pagestyle{empty}&#10;\newcommand{\bm}[1]{\mbox{\boldmath$#1$}}&lt;/preamble&gt;&#10;  &lt;body&gt;\begin{align*} &#10;m_f = 0, m_b=0&#10;\end{align*}&lt;/body&gt;&#10;  &lt;fcolor&gt;FF000000&lt;/fcolor&gt;&#10;  &lt;bcolor&gt;FFFFFFFF&lt;/bcolor&gt;&#10;  &lt;transparent&gt;True&lt;/transparent&gt;&#10;  &lt;resolution&gt;1800&lt;/resolution&gt;&#10;  &lt;imageh&gt;240&lt;/imageh&gt;&#10;  &lt;imagew&gt;1674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616" y="4725144"/>
            <a:ext cx="2123728" cy="30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標準デザイン">
  <a:themeElements>
    <a:clrScheme name="3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標準デザイン">
  <a:themeElements>
    <a:clrScheme name="3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 \ u s e p a c k a g e { a m s m a t h , c o l o r }  
 \ p a g e s t y l e { e m p t y }  
 \ n e w c o m m a n d { \ b m } [ 1 ] { \ m b o x { \ b o l d m a t h $ # 1 $ } } 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CC775867-90ED-45A5-AF75-D16CB7DEEC01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2321</TotalTime>
  <Words>685</Words>
  <Application>Microsoft Office PowerPoint</Application>
  <PresentationFormat>画面に合わせる (4:3)</PresentationFormat>
  <Paragraphs>171</Paragraphs>
  <Slides>22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19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42" baseType="lpstr">
      <vt:lpstr>Office テーマ</vt:lpstr>
      <vt:lpstr>3_標準デザイン</vt:lpstr>
      <vt:lpstr>2_標準デザイン</vt:lpstr>
      <vt:lpstr>4_標準デザイン</vt:lpstr>
      <vt:lpstr>1_標準デザイン</vt:lpstr>
      <vt:lpstr>5_標準デザイン</vt:lpstr>
      <vt:lpstr>6_標準デザイン</vt:lpstr>
      <vt:lpstr>7_標準デザイン</vt:lpstr>
      <vt:lpstr>8_標準デザイン</vt:lpstr>
      <vt:lpstr>9_標準デザイン</vt:lpstr>
      <vt:lpstr>10_標準デザイン</vt:lpstr>
      <vt:lpstr>11_標準デザイン</vt:lpstr>
      <vt:lpstr>12_標準デザイン</vt:lpstr>
      <vt:lpstr>13_標準デザイン</vt:lpstr>
      <vt:lpstr>14_標準デザイン</vt:lpstr>
      <vt:lpstr>15_標準デザイン</vt:lpstr>
      <vt:lpstr>16_標準デザイン</vt:lpstr>
      <vt:lpstr>17_標準デザイン</vt:lpstr>
      <vt:lpstr>18_標準デザイン</vt:lpstr>
      <vt:lpstr>Equation</vt:lpstr>
      <vt:lpstr>QCD臨界点付近での クォークスペクトルについて</vt:lpstr>
      <vt:lpstr> QCD @ T&gt;0  </vt:lpstr>
      <vt:lpstr> QCD @ T&gt;0  </vt:lpstr>
      <vt:lpstr> Quarks at Extremely High T  </vt:lpstr>
      <vt:lpstr> Quarks at Extremely High T  </vt:lpstr>
      <vt:lpstr> Soft Modes of Chiral Transition  </vt:lpstr>
      <vt:lpstr> Quark Propagator near Tc  </vt:lpstr>
      <vt:lpstr> Quark Spectrum near Tc  </vt:lpstr>
      <vt:lpstr> Fermion &amp; Boson System  </vt:lpstr>
      <vt:lpstr> Fermion Spectrum  </vt:lpstr>
      <vt:lpstr> Quark Self-Energy at p=0  </vt:lpstr>
      <vt:lpstr> Landau Damping  </vt:lpstr>
      <vt:lpstr> Introducing Nonzero m0  </vt:lpstr>
      <vt:lpstr> Stable p modes above TPC  </vt:lpstr>
      <vt:lpstr> Pion Dispersion Relation  </vt:lpstr>
      <vt:lpstr> Quark Spectrum  </vt:lpstr>
      <vt:lpstr> Im S  </vt:lpstr>
      <vt:lpstr> van Hove Singularity  </vt:lpstr>
      <vt:lpstr> Summary  </vt:lpstr>
      <vt:lpstr> T Dependence of Quark Spectrum  </vt:lpstr>
      <vt:lpstr> T Dependence  </vt:lpstr>
      <vt:lpstr> Quark Spectrum near Tc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格子QCDにおける逆伝搬関数を用いた実時間関数の解析</dc:title>
  <dc:creator>kitazawa</dc:creator>
  <cp:lastModifiedBy>kitazawa</cp:lastModifiedBy>
  <cp:revision>129</cp:revision>
  <dcterms:created xsi:type="dcterms:W3CDTF">2011-06-20T09:34:40Z</dcterms:created>
  <dcterms:modified xsi:type="dcterms:W3CDTF">2013-09-20T01:03:11Z</dcterms:modified>
</cp:coreProperties>
</file>