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  <p:sldMasterId id="2147483672" r:id="rId4"/>
    <p:sldMasterId id="2147483684" r:id="rId5"/>
    <p:sldMasterId id="2147483696" r:id="rId6"/>
    <p:sldMasterId id="2147483708" r:id="rId7"/>
    <p:sldMasterId id="2147483720" r:id="rId8"/>
    <p:sldMasterId id="2147483732" r:id="rId9"/>
    <p:sldMasterId id="2147483744" r:id="rId10"/>
    <p:sldMasterId id="2147483756" r:id="rId11"/>
  </p:sldMasterIdLst>
  <p:notesMasterIdLst>
    <p:notesMasterId r:id="rId71"/>
  </p:notesMasterIdLst>
  <p:sldIdLst>
    <p:sldId id="256" r:id="rId12"/>
    <p:sldId id="621" r:id="rId13"/>
    <p:sldId id="449" r:id="rId14"/>
    <p:sldId id="613" r:id="rId15"/>
    <p:sldId id="590" r:id="rId16"/>
    <p:sldId id="591" r:id="rId17"/>
    <p:sldId id="534" r:id="rId18"/>
    <p:sldId id="598" r:id="rId19"/>
    <p:sldId id="455" r:id="rId20"/>
    <p:sldId id="456" r:id="rId21"/>
    <p:sldId id="638" r:id="rId22"/>
    <p:sldId id="543" r:id="rId23"/>
    <p:sldId id="615" r:id="rId24"/>
    <p:sldId id="611" r:id="rId25"/>
    <p:sldId id="458" r:id="rId26"/>
    <p:sldId id="459" r:id="rId27"/>
    <p:sldId id="622" r:id="rId28"/>
    <p:sldId id="624" r:id="rId29"/>
    <p:sldId id="625" r:id="rId30"/>
    <p:sldId id="626" r:id="rId31"/>
    <p:sldId id="627" r:id="rId32"/>
    <p:sldId id="628" r:id="rId33"/>
    <p:sldId id="633" r:id="rId34"/>
    <p:sldId id="629" r:id="rId35"/>
    <p:sldId id="630" r:id="rId36"/>
    <p:sldId id="631" r:id="rId37"/>
    <p:sldId id="632" r:id="rId38"/>
    <p:sldId id="639" r:id="rId39"/>
    <p:sldId id="641" r:id="rId40"/>
    <p:sldId id="635" r:id="rId41"/>
    <p:sldId id="637" r:id="rId42"/>
    <p:sldId id="620" r:id="rId43"/>
    <p:sldId id="636" r:id="rId44"/>
    <p:sldId id="643" r:id="rId45"/>
    <p:sldId id="485" r:id="rId46"/>
    <p:sldId id="537" r:id="rId47"/>
    <p:sldId id="634" r:id="rId48"/>
    <p:sldId id="491" r:id="rId49"/>
    <p:sldId id="512" r:id="rId50"/>
    <p:sldId id="602" r:id="rId51"/>
    <p:sldId id="597" r:id="rId52"/>
    <p:sldId id="614" r:id="rId53"/>
    <p:sldId id="500" r:id="rId54"/>
    <p:sldId id="501" r:id="rId55"/>
    <p:sldId id="489" r:id="rId56"/>
    <p:sldId id="555" r:id="rId57"/>
    <p:sldId id="642" r:id="rId58"/>
    <p:sldId id="618" r:id="rId59"/>
    <p:sldId id="538" r:id="rId60"/>
    <p:sldId id="644" r:id="rId61"/>
    <p:sldId id="490" r:id="rId62"/>
    <p:sldId id="565" r:id="rId63"/>
    <p:sldId id="566" r:id="rId64"/>
    <p:sldId id="559" r:id="rId65"/>
    <p:sldId id="604" r:id="rId66"/>
    <p:sldId id="605" r:id="rId67"/>
    <p:sldId id="607" r:id="rId68"/>
    <p:sldId id="547" r:id="rId69"/>
    <p:sldId id="593" r:id="rId70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CCCC00"/>
    <a:srgbClr val="CC6600"/>
    <a:srgbClr val="333399"/>
    <a:srgbClr val="FF9966"/>
    <a:srgbClr val="66FFFF"/>
    <a:srgbClr val="CC0000"/>
    <a:srgbClr val="3333FF"/>
    <a:srgbClr val="F79646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10" autoAdjust="0"/>
    <p:restoredTop sz="96488" autoAdjust="0"/>
  </p:normalViewPr>
  <p:slideViewPr>
    <p:cSldViewPr>
      <p:cViewPr varScale="1">
        <p:scale>
          <a:sx n="51" d="100"/>
          <a:sy n="51" d="100"/>
        </p:scale>
        <p:origin x="-4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5.xml"/><Relationship Id="rId21" Type="http://schemas.openxmlformats.org/officeDocument/2006/relationships/slide" Target="slides/slide10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63" Type="http://schemas.openxmlformats.org/officeDocument/2006/relationships/slide" Target="slides/slide52.xml"/><Relationship Id="rId68" Type="http://schemas.openxmlformats.org/officeDocument/2006/relationships/slide" Target="slides/slide57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0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66" Type="http://schemas.openxmlformats.org/officeDocument/2006/relationships/slide" Target="slides/slide55.xml"/><Relationship Id="rId74" Type="http://schemas.openxmlformats.org/officeDocument/2006/relationships/theme" Target="theme/theme1.xml"/><Relationship Id="rId5" Type="http://schemas.openxmlformats.org/officeDocument/2006/relationships/slideMaster" Target="slideMasters/slideMaster4.xml"/><Relationship Id="rId61" Type="http://schemas.openxmlformats.org/officeDocument/2006/relationships/slide" Target="slides/slide50.xml"/><Relationship Id="rId19" Type="http://schemas.openxmlformats.org/officeDocument/2006/relationships/slide" Target="slides/slide8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slide" Target="slides/slide53.xml"/><Relationship Id="rId69" Type="http://schemas.openxmlformats.org/officeDocument/2006/relationships/slide" Target="slides/slide58.xml"/><Relationship Id="rId8" Type="http://schemas.openxmlformats.org/officeDocument/2006/relationships/slideMaster" Target="slideMasters/slideMaster7.xml"/><Relationship Id="rId51" Type="http://schemas.openxmlformats.org/officeDocument/2006/relationships/slide" Target="slides/slide40.xml"/><Relationship Id="rId72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67" Type="http://schemas.openxmlformats.org/officeDocument/2006/relationships/slide" Target="slides/slide56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slide" Target="slides/slide51.xml"/><Relationship Id="rId70" Type="http://schemas.openxmlformats.org/officeDocument/2006/relationships/slide" Target="slides/slide59.xml"/><Relationship Id="rId75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10" Type="http://schemas.openxmlformats.org/officeDocument/2006/relationships/slideMaster" Target="slideMasters/slideMaster9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slide" Target="slides/slide54.xml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3.xml"/><Relationship Id="rId9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9" Type="http://schemas.openxmlformats.org/officeDocument/2006/relationships/slide" Target="slides/slide28.xml"/><Relationship Id="rId34" Type="http://schemas.openxmlformats.org/officeDocument/2006/relationships/slide" Target="slides/slide23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7" Type="http://schemas.openxmlformats.org/officeDocument/2006/relationships/slideMaster" Target="slideMasters/slideMaster6.xml"/><Relationship Id="rId7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6C838E-31EC-40C1-8940-369804504364}" type="datetimeFigureOut">
              <a:rPr kumimoji="1" lang="ja-JP" altLang="en-US" smtClean="0"/>
              <a:t>2013/11/27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30489-EC92-4AD8-80DC-FB4734E5B9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98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6184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4772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lang="ja-JP" altLang="en-US" smtClean="0">
                <a:solidFill>
                  <a:prstClr val="black"/>
                </a:solidFill>
              </a:rPr>
              <a:pPr/>
              <a:t>23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184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lang="ja-JP" altLang="en-US" smtClean="0">
                <a:solidFill>
                  <a:prstClr val="black"/>
                </a:solidFill>
              </a:rPr>
              <a:pPr/>
              <a:t>37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184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2013/11/27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2013/11/27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90280-4ED6-4A04-B5D0-A616E49FF54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9879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46E02-460C-457B-BF52-3B3A36E970B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31466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C9C9E-9DAA-4F43-809E-5A04F15C1BA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5010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B5BC9-2E1D-4D8D-865C-C7C34CF3A2E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20263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CAFC4-BF84-49A6-B5A8-8F7781E6CE9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1435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8A7B8-C719-4913-9A61-9EE5201C356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0278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F7A17-1EA7-4B90-8BE0-62CC5CB1C7B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16226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D06C0-BDE6-4B5C-A869-5D0D59AB36C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7762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36310-EF35-47F1-98B6-F802197864C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26716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B955D-5B63-4586-90FB-AF3FC58B51D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666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2013/11/27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B8AF3-FD12-43C9-8FB8-C9859BC34E3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66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9BA512-35E8-4945-BB66-7C75C7A9A5D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736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64B2FA-F574-46F2-AF1C-A2680DFEBA3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104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0F91CF-C1EE-40EB-B802-8F459F546B2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93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81F9BD-0A74-446D-B320-346F566E18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319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B56DDD-71C9-46F5-BC45-019488E3936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030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BA56AD-AD03-42A2-9106-7954672CD08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330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8EF6A9-588B-4AEC-9349-908E5F15EC8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4285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F78D39-C9EA-4E9A-AA9B-9D7C874FC60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816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2013/11/27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A2CFDE-7AE8-495B-A323-72A40F5E4E8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8008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1147FB-E1B1-46AE-8150-718A0694FBE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664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39412D-31DA-458A-9D7F-A98F41294AF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2512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9BA512-35E8-4945-BB66-7C75C7A9A5D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2983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64B2FA-F574-46F2-AF1C-A2680DFEBA3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5804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0F91CF-C1EE-40EB-B802-8F459F546B2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8587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81F9BD-0A74-446D-B320-346F566E18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8382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B56DDD-71C9-46F5-BC45-019488E3936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3628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BA56AD-AD03-42A2-9106-7954672CD08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9936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8EF6A9-588B-4AEC-9349-908E5F15EC8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973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2013/11/27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F78D39-C9EA-4E9A-AA9B-9D7C874FC60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27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A2CFDE-7AE8-495B-A323-72A40F5E4E8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8457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1147FB-E1B1-46AE-8150-718A0694FBE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29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39412D-31DA-458A-9D7F-A98F41294AF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690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ADCA2C-FC34-442B-B817-9B6FE2EB153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8938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28AB4D4-16F2-491E-990B-27C0A1CE1CA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2250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2FA289-6C46-4373-B8AA-6EAC03ED183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5721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2B9FD4-6F8D-4D9B-8E5F-B4A8F3D5D02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6140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6946317-69C4-4A20-944B-C56A2BD219F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7280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44CE9B-4878-400E-AE25-55AC03D8B4C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032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2013/11/27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CD1D449-36DE-46C3-B501-F9E0E01AAC8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7970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B832D78-0839-4130-9AB6-AFC9B8BD68A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8921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2CABDA-C7BF-4804-B125-BABFB407CD7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5174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B3EE71-6EE6-43BE-A199-25F91A8E1A4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1211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F72A77-EF65-4648-BDBF-1EED054B1FB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4017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4F7714-AB2F-45B8-9CA4-688FE9C6085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0222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62058C-FD52-4BD6-B4E4-7F0BAA07DE1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9888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96AB9F8-023F-46E3-A1C7-6F4E7D55B94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5216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A23457-13E4-4286-A113-83315A7AE03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9626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1E550-548F-4705-B63A-EBC23A483E5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808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2013/11/27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BEF2AAC-CBD1-427A-B44F-0EA698E21E0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186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7FA7358-DF85-4CBC-BDD5-6C7BEF9F139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0830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9F3AE5-E20A-4828-AEDE-C3481EF360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4313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C5ED11B-958E-4B67-A403-29DFAF2C091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6268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8D4C73-B2AE-49E1-A064-E7989C4F297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279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ECB298-1FC3-4E41-9CBB-4AC910D9B2F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52267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9A622D-2CE1-4D87-8508-A8A69C3E5F1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9403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0457C1-F581-4961-8BE0-7042402C745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0774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01C4FC-FEA6-4C91-8000-81A3B9D9F9B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6841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15A1C5-A1C8-4AD2-A060-FAA00ADFB96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383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2013/11/27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AA8160-40F9-4B0C-8011-AD49D2476F7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34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EFD5D7-9E76-472C-B0DA-5B7441AE275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1379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250D03-85F9-4C09-8365-0F95B6A041E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00031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897561-09FE-4275-BAEF-FAB925655BF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03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F66BCE-5CFA-4227-8D31-7519DA42942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3187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E44D00-DEC2-4B23-80D8-431BB203539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0329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9DC333-1DE8-4E33-8311-1ED23ADC2F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5435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9A622D-2CE1-4D87-8508-A8A69C3E5F1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8894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0457C1-F581-4961-8BE0-7042402C745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7892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01C4FC-FEA6-4C91-8000-81A3B9D9F9B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38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2013/11/27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15A1C5-A1C8-4AD2-A060-FAA00ADFB96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7879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AA8160-40F9-4B0C-8011-AD49D2476F7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85317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EFD5D7-9E76-472C-B0DA-5B7441AE275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4435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250D03-85F9-4C09-8365-0F95B6A041E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71308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897561-09FE-4275-BAEF-FAB925655BF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57949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F66BCE-5CFA-4227-8D31-7519DA42942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41445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E44D00-DEC2-4B23-80D8-431BB203539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4033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9DC333-1DE8-4E33-8311-1ED23ADC2F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19227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9A622D-2CE1-4D87-8508-A8A69C3E5F1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7845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0457C1-F581-4961-8BE0-7042402C745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564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2013/11/27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01C4FC-FEA6-4C91-8000-81A3B9D9F9B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70986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15A1C5-A1C8-4AD2-A060-FAA00ADFB96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7138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AA8160-40F9-4B0C-8011-AD49D2476F7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90796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EFD5D7-9E76-472C-B0DA-5B7441AE275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64819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250D03-85F9-4C09-8365-0F95B6A041E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43645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897561-09FE-4275-BAEF-FAB925655BF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8588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F66BCE-5CFA-4227-8D31-7519DA42942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30788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E44D00-DEC2-4B23-80D8-431BB203539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38495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9DC333-1DE8-4E33-8311-1ED23ADC2F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47797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55DF1C-4B4B-462B-BF7F-7BA85D6187D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795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2013/11/27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429D18-ED90-401B-A5B7-CC9BB2E8D9E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81604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F1BAEB-8563-4B0C-95CC-98AEC03CDE7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16724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B2B84C4-FDED-4800-A3AA-46B8EC9B48A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4483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24902C0-B453-4519-A6B5-29ED20C2203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05728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D813A9-F6D3-44FC-97E1-7E13869CAFA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49822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40DB02-23C8-41E7-8265-A70707B45DE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08769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446665-68C8-434E-ACE0-726E59EA56D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6019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460ADD-3A42-48AE-BF29-6A69F0EA43B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9408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1AB1DB3-DC79-4189-A92D-A270FD527A7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6578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3655B52-CDD2-40A9-A24D-99A41C0B87F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081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2013/11/27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820314-A0AF-4EFD-8BD2-9452FAF952E6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802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E6713E-A067-4D1A-9ABF-A9979DBDEA26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890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E6713E-A067-4D1A-9ABF-A9979DBDEA26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753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61B43D-4D5D-42D8-97AD-1495229DA0E8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141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58EED0-6F72-4327-AEE0-8F59B10A11D2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711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49FAFC-F86A-4A21-B3CB-930A1F183CAC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264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49FAFC-F86A-4A21-B3CB-930A1F183CAC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237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49FAFC-F86A-4A21-B3CB-930A1F183CAC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032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BC8EF1-B808-4DA1-96F6-7C2CCF4E3646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980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0.png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7.png"/><Relationship Id="rId5" Type="http://schemas.openxmlformats.org/officeDocument/2006/relationships/image" Target="../media/image1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9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2.png"/><Relationship Id="rId5" Type="http://schemas.openxmlformats.org/officeDocument/2006/relationships/image" Target="../media/image38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4" Type="http://schemas.openxmlformats.org/officeDocument/2006/relationships/image" Target="../media/image6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70.png"/><Relationship Id="rId18" Type="http://schemas.openxmlformats.org/officeDocument/2006/relationships/image" Target="../media/image68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9.png"/><Relationship Id="rId17" Type="http://schemas.openxmlformats.org/officeDocument/2006/relationships/image" Target="../media/image72.png"/><Relationship Id="rId2" Type="http://schemas.openxmlformats.org/officeDocument/2006/relationships/image" Target="../media/image56.png"/><Relationship Id="rId16" Type="http://schemas.openxmlformats.org/officeDocument/2006/relationships/image" Target="../media/image7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5" Type="http://schemas.openxmlformats.org/officeDocument/2006/relationships/image" Target="../media/image67.png"/><Relationship Id="rId10" Type="http://schemas.openxmlformats.org/officeDocument/2006/relationships/image" Target="../media/image64.png"/><Relationship Id="rId19" Type="http://schemas.openxmlformats.org/officeDocument/2006/relationships/image" Target="../media/image73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4" Type="http://schemas.openxmlformats.org/officeDocument/2006/relationships/image" Target="../media/image6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0.png"/><Relationship Id="rId4" Type="http://schemas.openxmlformats.org/officeDocument/2006/relationships/image" Target="../media/image7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7" Type="http://schemas.openxmlformats.org/officeDocument/2006/relationships/image" Target="../media/image104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03.png"/><Relationship Id="rId5" Type="http://schemas.openxmlformats.org/officeDocument/2006/relationships/image" Target="../media/image33.png"/><Relationship Id="rId4" Type="http://schemas.openxmlformats.org/officeDocument/2006/relationships/image" Target="../media/image10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3.png"/><Relationship Id="rId5" Type="http://schemas.openxmlformats.org/officeDocument/2006/relationships/image" Target="../media/image102.png"/><Relationship Id="rId4" Type="http://schemas.openxmlformats.org/officeDocument/2006/relationships/image" Target="../media/image10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9.emf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7" Type="http://schemas.openxmlformats.org/officeDocument/2006/relationships/image" Target="../media/image118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114.png"/><Relationship Id="rId7" Type="http://schemas.openxmlformats.org/officeDocument/2006/relationships/image" Target="../media/image121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15.png"/><Relationship Id="rId9" Type="http://schemas.openxmlformats.org/officeDocument/2006/relationships/image" Target="../media/image12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126.png"/><Relationship Id="rId7" Type="http://schemas.openxmlformats.org/officeDocument/2006/relationships/image" Target="../media/image129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5.png"/><Relationship Id="rId5" Type="http://schemas.openxmlformats.org/officeDocument/2006/relationships/image" Target="../media/image128.png"/><Relationship Id="rId10" Type="http://schemas.openxmlformats.org/officeDocument/2006/relationships/image" Target="../media/image132.png"/><Relationship Id="rId4" Type="http://schemas.openxmlformats.org/officeDocument/2006/relationships/image" Target="../media/image127.png"/><Relationship Id="rId9" Type="http://schemas.openxmlformats.org/officeDocument/2006/relationships/image" Target="../media/image131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jpe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3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6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315543" y="3284984"/>
            <a:ext cx="4516621" cy="1508105"/>
          </a:xfrm>
        </p:spPr>
        <p:txBody>
          <a:bodyPr wrap="none">
            <a:spAutoFit/>
          </a:bodyPr>
          <a:lstStyle/>
          <a:p>
            <a:r>
              <a:rPr lang="en-US" altLang="ja-JP" sz="4400" dirty="0" err="1" smtClean="0">
                <a:solidFill>
                  <a:schemeClr val="tx1"/>
                </a:solidFill>
              </a:rPr>
              <a:t>Masakiyo</a:t>
            </a:r>
            <a:r>
              <a:rPr lang="en-US" altLang="ja-JP" sz="4400" dirty="0" smtClean="0">
                <a:solidFill>
                  <a:schemeClr val="tx1"/>
                </a:solidFill>
              </a:rPr>
              <a:t> Kitazawa</a:t>
            </a:r>
          </a:p>
          <a:p>
            <a:r>
              <a:rPr lang="en-US" altLang="ja-JP" sz="4000" dirty="0" smtClean="0">
                <a:solidFill>
                  <a:schemeClr val="tx1"/>
                </a:solidFill>
              </a:rPr>
              <a:t>(Osaka U.)</a:t>
            </a:r>
          </a:p>
        </p:txBody>
      </p:sp>
      <p:sp>
        <p:nvSpPr>
          <p:cNvPr id="11" name="タイトル 10"/>
          <p:cNvSpPr>
            <a:spLocks noGrp="1"/>
          </p:cNvSpPr>
          <p:nvPr>
            <p:ph type="ctrTitle"/>
          </p:nvPr>
        </p:nvSpPr>
        <p:spPr>
          <a:xfrm>
            <a:off x="0" y="1052736"/>
            <a:ext cx="9144000" cy="1470025"/>
          </a:xfrm>
        </p:spPr>
        <p:txBody>
          <a:bodyPr>
            <a:noAutofit/>
          </a:bodyPr>
          <a:lstStyle/>
          <a:p>
            <a:r>
              <a:rPr lang="en-US" altLang="ja-JP" sz="5400" dirty="0" smtClean="0"/>
              <a:t>Dynamics of Non-</a:t>
            </a:r>
            <a:r>
              <a:rPr lang="en-US" altLang="ja-JP" sz="5400" dirty="0" err="1" smtClean="0"/>
              <a:t>Gaussianity</a:t>
            </a:r>
            <a:r>
              <a:rPr lang="en-US" altLang="ja-JP" sz="5400" dirty="0" smtClean="0"/>
              <a:t> </a:t>
            </a:r>
            <a:br>
              <a:rPr lang="en-US" altLang="ja-JP" sz="5400" dirty="0" smtClean="0"/>
            </a:br>
            <a:r>
              <a:rPr lang="en-US" altLang="ja-JP" sz="5400" dirty="0" smtClean="0"/>
              <a:t>in Heavy Ion Collisions</a:t>
            </a:r>
            <a:endParaRPr kumimoji="1" lang="ja-JP" altLang="en-US" sz="5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01460" y="5229200"/>
            <a:ext cx="89646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MK, </a:t>
            </a:r>
            <a:r>
              <a:rPr kumimoji="1" lang="en-US" altLang="ja-JP" sz="2800" dirty="0" err="1" smtClean="0"/>
              <a:t>Asakawa</a:t>
            </a:r>
            <a:r>
              <a:rPr lang="en-US" altLang="ja-JP" sz="2800" dirty="0"/>
              <a:t>, PRC85,021901C(2012); PRC86, 024904(2012</a:t>
            </a:r>
            <a:r>
              <a:rPr lang="en-US" altLang="ja-JP" sz="2800" dirty="0" smtClean="0"/>
              <a:t>)</a:t>
            </a:r>
            <a:r>
              <a:rPr kumimoji="1" lang="en-US" altLang="ja-JP" sz="2800" dirty="0" smtClean="0"/>
              <a:t> </a:t>
            </a:r>
          </a:p>
          <a:p>
            <a:pPr algn="ctr"/>
            <a:r>
              <a:rPr kumimoji="1" lang="en-US" altLang="ja-JP" sz="2800" dirty="0" smtClean="0"/>
              <a:t>MK, </a:t>
            </a:r>
            <a:r>
              <a:rPr kumimoji="1" lang="en-US" altLang="ja-JP" sz="2800" dirty="0" err="1" smtClean="0"/>
              <a:t>Asakawa</a:t>
            </a:r>
            <a:r>
              <a:rPr kumimoji="1" lang="en-US" altLang="ja-JP" sz="2800" dirty="0" smtClean="0"/>
              <a:t>, Ono, arXiv:1307.2978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366792" y="6381328"/>
            <a:ext cx="4431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/>
              <a:t>NFQCD, YITP, Kyoto, 27/Nov./2013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0204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4"/>
          <a:stretch/>
        </p:blipFill>
        <p:spPr bwMode="auto">
          <a:xfrm>
            <a:off x="142251" y="967637"/>
            <a:ext cx="5481301" cy="4270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405647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>
                <a:latin typeface="Symbol" pitchFamily="18" charset="2"/>
              </a:rPr>
              <a:t>Dh</a:t>
            </a:r>
            <a:r>
              <a:rPr lang="en-US" altLang="ja-JP" dirty="0" smtClean="0"/>
              <a:t> Dependence @ ALICE  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676358" y="698793"/>
            <a:ext cx="13165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 smtClean="0">
                <a:solidFill>
                  <a:srgbClr val="0070C0"/>
                </a:solidFill>
              </a:rPr>
              <a:t>ALICE</a:t>
            </a:r>
          </a:p>
          <a:p>
            <a:pPr algn="r"/>
            <a:r>
              <a:rPr kumimoji="1" lang="en-US" altLang="ja-JP" sz="2000" dirty="0" smtClean="0">
                <a:solidFill>
                  <a:srgbClr val="0070C0"/>
                </a:solidFill>
              </a:rPr>
              <a:t>PRL 2013</a:t>
            </a:r>
          </a:p>
        </p:txBody>
      </p:sp>
      <p:sp>
        <p:nvSpPr>
          <p:cNvPr id="6" name="二等辺三角形 5"/>
          <p:cNvSpPr/>
          <p:nvPr/>
        </p:nvSpPr>
        <p:spPr>
          <a:xfrm flipV="1">
            <a:off x="7017097" y="2423167"/>
            <a:ext cx="533400" cy="1761291"/>
          </a:xfrm>
          <a:prstGeom prst="triangle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5721023" y="4151359"/>
            <a:ext cx="330849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 flipV="1">
            <a:off x="7291457" y="2207143"/>
            <a:ext cx="0" cy="24482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 flipV="1">
            <a:off x="6918271" y="2567183"/>
            <a:ext cx="1682402" cy="2032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flipH="1" flipV="1">
            <a:off x="5955949" y="2550634"/>
            <a:ext cx="1682402" cy="2032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フリーフォーム 10"/>
          <p:cNvSpPr/>
          <p:nvPr/>
        </p:nvSpPr>
        <p:spPr>
          <a:xfrm>
            <a:off x="6068339" y="2542259"/>
            <a:ext cx="2485624" cy="1079309"/>
          </a:xfrm>
          <a:custGeom>
            <a:avLst/>
            <a:gdLst>
              <a:gd name="connsiteX0" fmla="*/ 0 w 2472744"/>
              <a:gd name="connsiteY0" fmla="*/ 0 h 1030889"/>
              <a:gd name="connsiteX1" fmla="*/ 1262130 w 2472744"/>
              <a:gd name="connsiteY1" fmla="*/ 1030310 h 1030889"/>
              <a:gd name="connsiteX2" fmla="*/ 2472744 w 2472744"/>
              <a:gd name="connsiteY2" fmla="*/ 115910 h 1030889"/>
              <a:gd name="connsiteX0" fmla="*/ 0 w 2434108"/>
              <a:gd name="connsiteY0" fmla="*/ 0 h 937518"/>
              <a:gd name="connsiteX1" fmla="*/ 1223494 w 2434108"/>
              <a:gd name="connsiteY1" fmla="*/ 937494 h 937518"/>
              <a:gd name="connsiteX2" fmla="*/ 2434108 w 2434108"/>
              <a:gd name="connsiteY2" fmla="*/ 23094 h 937518"/>
              <a:gd name="connsiteX0" fmla="*/ 0 w 2485624"/>
              <a:gd name="connsiteY0" fmla="*/ 0 h 937499"/>
              <a:gd name="connsiteX1" fmla="*/ 1223494 w 2485624"/>
              <a:gd name="connsiteY1" fmla="*/ 937494 h 937499"/>
              <a:gd name="connsiteX2" fmla="*/ 2485624 w 2485624"/>
              <a:gd name="connsiteY2" fmla="*/ 11492 h 937499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5624" h="972305">
                <a:moveTo>
                  <a:pt x="0" y="0"/>
                </a:moveTo>
                <a:cubicBezTo>
                  <a:pt x="425003" y="505496"/>
                  <a:pt x="822102" y="970385"/>
                  <a:pt x="1236373" y="972300"/>
                </a:cubicBezTo>
                <a:cubicBezTo>
                  <a:pt x="1650644" y="974215"/>
                  <a:pt x="2047742" y="478351"/>
                  <a:pt x="2485624" y="1149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363428" y="1988840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/>
              <a:t>t</a:t>
            </a:r>
            <a:endParaRPr kumimoji="1" lang="ja-JP" altLang="en-US" sz="2400" i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769950" y="414222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/>
              <a:t>z</a:t>
            </a:r>
            <a:endParaRPr kumimoji="1" lang="ja-JP" altLang="en-US" sz="2400" i="1" dirty="0"/>
          </a:p>
        </p:txBody>
      </p:sp>
      <p:sp>
        <p:nvSpPr>
          <p:cNvPr id="14" name="フリーフォーム 13"/>
          <p:cNvSpPr/>
          <p:nvPr/>
        </p:nvSpPr>
        <p:spPr>
          <a:xfrm>
            <a:off x="6054175" y="2423167"/>
            <a:ext cx="2485624" cy="839995"/>
          </a:xfrm>
          <a:custGeom>
            <a:avLst/>
            <a:gdLst>
              <a:gd name="connsiteX0" fmla="*/ 0 w 2472744"/>
              <a:gd name="connsiteY0" fmla="*/ 0 h 1030889"/>
              <a:gd name="connsiteX1" fmla="*/ 1262130 w 2472744"/>
              <a:gd name="connsiteY1" fmla="*/ 1030310 h 1030889"/>
              <a:gd name="connsiteX2" fmla="*/ 2472744 w 2472744"/>
              <a:gd name="connsiteY2" fmla="*/ 115910 h 1030889"/>
              <a:gd name="connsiteX0" fmla="*/ 0 w 2434108"/>
              <a:gd name="connsiteY0" fmla="*/ 0 h 937518"/>
              <a:gd name="connsiteX1" fmla="*/ 1223494 w 2434108"/>
              <a:gd name="connsiteY1" fmla="*/ 937494 h 937518"/>
              <a:gd name="connsiteX2" fmla="*/ 2434108 w 2434108"/>
              <a:gd name="connsiteY2" fmla="*/ 23094 h 937518"/>
              <a:gd name="connsiteX0" fmla="*/ 0 w 2485624"/>
              <a:gd name="connsiteY0" fmla="*/ 0 h 937499"/>
              <a:gd name="connsiteX1" fmla="*/ 1223494 w 2485624"/>
              <a:gd name="connsiteY1" fmla="*/ 937494 h 937499"/>
              <a:gd name="connsiteX2" fmla="*/ 2485624 w 2485624"/>
              <a:gd name="connsiteY2" fmla="*/ 11492 h 937499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5624" h="972305">
                <a:moveTo>
                  <a:pt x="0" y="0"/>
                </a:moveTo>
                <a:cubicBezTo>
                  <a:pt x="425003" y="505496"/>
                  <a:pt x="822102" y="970385"/>
                  <a:pt x="1236373" y="972300"/>
                </a:cubicBezTo>
                <a:cubicBezTo>
                  <a:pt x="1650644" y="974215"/>
                  <a:pt x="2047742" y="478351"/>
                  <a:pt x="2485624" y="1149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Text Box 66"/>
          <p:cNvSpPr txBox="1">
            <a:spLocks noChangeArrowheads="1"/>
          </p:cNvSpPr>
          <p:nvPr/>
        </p:nvSpPr>
        <p:spPr bwMode="auto">
          <a:xfrm>
            <a:off x="7020272" y="2351159"/>
            <a:ext cx="5581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i="1" dirty="0" smtClean="0">
                <a:solidFill>
                  <a:srgbClr val="000000"/>
                </a:solidFill>
                <a:latin typeface="Symbol" pitchFamily="18" charset="2"/>
              </a:rPr>
              <a:t>Dh</a:t>
            </a:r>
            <a:endParaRPr lang="en-US" altLang="ja-JP" sz="2400" i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 flipH="1" flipV="1">
            <a:off x="6588224" y="2843164"/>
            <a:ext cx="208926" cy="4606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H="1" flipV="1">
            <a:off x="6918271" y="2968328"/>
            <a:ext cx="111214" cy="44077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V="1">
            <a:off x="7876246" y="2808518"/>
            <a:ext cx="208926" cy="4606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 flipV="1">
            <a:off x="7577447" y="2990506"/>
            <a:ext cx="111214" cy="44077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1415289" y="5703639"/>
            <a:ext cx="2292615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rapidity window</a:t>
            </a:r>
            <a:endParaRPr kumimoji="1" lang="ja-JP" altLang="en-US" sz="2400" dirty="0"/>
          </a:p>
        </p:txBody>
      </p:sp>
      <p:sp>
        <p:nvSpPr>
          <p:cNvPr id="20" name="下矢印 19"/>
          <p:cNvSpPr/>
          <p:nvPr/>
        </p:nvSpPr>
        <p:spPr>
          <a:xfrm flipV="1">
            <a:off x="2411760" y="5280481"/>
            <a:ext cx="386494" cy="423157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159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014788" cy="584775"/>
          </a:xfrm>
        </p:spPr>
        <p:txBody>
          <a:bodyPr/>
          <a:lstStyle/>
          <a:p>
            <a:r>
              <a:rPr kumimoji="1" lang="en-US" altLang="ja-JP" dirty="0" smtClean="0"/>
              <a:t> Time Evolution of Fluctuations  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251520" y="1268760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30000"/>
                </a:srgbClr>
              </a:gs>
              <a:gs pos="100000">
                <a:srgbClr val="FA5D06">
                  <a:alpha val="30000"/>
                </a:srgbClr>
              </a:gs>
            </a:gsLst>
            <a:lin ang="27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>
          <a:xfrm>
            <a:off x="2475725" y="199854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3347864" y="191683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3607833" y="187707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1223616" y="187049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4572000" y="166481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1640419" y="133892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994403" y="133006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960644" y="160707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3203824" y="166107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2027035" y="195284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4788024" y="194454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1701045" y="192449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3715833" y="131963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2608457" y="173682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575544" y="131963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899592" y="137678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2718116" y="136251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4337968" y="197452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3903992" y="167720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3160578" y="134068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4283968" y="139292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>
            <a:off x="3955873" y="199100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>
          <a:xfrm>
            <a:off x="412188" y="199782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/>
          <p:nvPr/>
        </p:nvSpPr>
        <p:spPr>
          <a:xfrm>
            <a:off x="2209154" y="160654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/>
        </p:nvSpPr>
        <p:spPr>
          <a:xfrm>
            <a:off x="892728" y="198967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/>
          <p:cNvSpPr/>
          <p:nvPr/>
        </p:nvSpPr>
        <p:spPr>
          <a:xfrm>
            <a:off x="2879824" y="204215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/>
        </p:nvSpPr>
        <p:spPr>
          <a:xfrm>
            <a:off x="467544" y="156920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/>
        </p:nvSpPr>
        <p:spPr>
          <a:xfrm>
            <a:off x="1694419" y="171507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/>
          <p:nvPr/>
        </p:nvSpPr>
        <p:spPr>
          <a:xfrm>
            <a:off x="1259632" y="130477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>
            <a:off x="4734024" y="144692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>
            <a:off x="251520" y="2702633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/>
          <p:nvPr/>
        </p:nvSpPr>
        <p:spPr>
          <a:xfrm>
            <a:off x="4208643" y="327858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>
            <a:off x="4734000" y="299091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/>
        </p:nvSpPr>
        <p:spPr>
          <a:xfrm>
            <a:off x="3372808" y="327562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1383817" y="333168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3426808" y="337755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1318673" y="322983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2555422" y="326850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861559" y="285254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4615168" y="293691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478902" y="332659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3845277" y="284529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431528" y="321859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3480808" y="325140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4319933" y="333926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/>
        </p:nvSpPr>
        <p:spPr>
          <a:xfrm>
            <a:off x="2418648" y="325944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/>
        </p:nvSpPr>
        <p:spPr>
          <a:xfrm>
            <a:off x="863177" y="299224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/>
        </p:nvSpPr>
        <p:spPr>
          <a:xfrm>
            <a:off x="2489618" y="332363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/>
          <p:cNvSpPr/>
          <p:nvPr/>
        </p:nvSpPr>
        <p:spPr>
          <a:xfrm>
            <a:off x="2028009" y="294813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/>
        </p:nvSpPr>
        <p:spPr>
          <a:xfrm>
            <a:off x="2979612" y="292933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/>
        </p:nvSpPr>
        <p:spPr>
          <a:xfrm>
            <a:off x="2904386" y="303733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/>
        </p:nvSpPr>
        <p:spPr>
          <a:xfrm>
            <a:off x="3899277" y="297852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/>
          <p:cNvSpPr/>
          <p:nvPr/>
        </p:nvSpPr>
        <p:spPr>
          <a:xfrm>
            <a:off x="4721752" y="288291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/>
          <p:cNvSpPr/>
          <p:nvPr/>
        </p:nvSpPr>
        <p:spPr>
          <a:xfrm>
            <a:off x="1275817" y="332401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/>
          <p:cNvSpPr/>
          <p:nvPr/>
        </p:nvSpPr>
        <p:spPr>
          <a:xfrm>
            <a:off x="2871757" y="291842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/>
        </p:nvSpPr>
        <p:spPr>
          <a:xfrm>
            <a:off x="369339" y="332257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円/楕円 60"/>
          <p:cNvSpPr/>
          <p:nvPr/>
        </p:nvSpPr>
        <p:spPr>
          <a:xfrm>
            <a:off x="4315792" y="322458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円/楕円 61"/>
          <p:cNvSpPr/>
          <p:nvPr/>
        </p:nvSpPr>
        <p:spPr>
          <a:xfrm>
            <a:off x="1957138" y="289413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円/楕円 62"/>
          <p:cNvSpPr/>
          <p:nvPr/>
        </p:nvSpPr>
        <p:spPr>
          <a:xfrm>
            <a:off x="1970864" y="302494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63"/>
          <p:cNvSpPr/>
          <p:nvPr/>
        </p:nvSpPr>
        <p:spPr>
          <a:xfrm>
            <a:off x="971177" y="294279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円/楕円 64"/>
          <p:cNvSpPr/>
          <p:nvPr/>
        </p:nvSpPr>
        <p:spPr>
          <a:xfrm>
            <a:off x="3774583" y="295329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65"/>
          <p:cNvSpPr/>
          <p:nvPr/>
        </p:nvSpPr>
        <p:spPr>
          <a:xfrm>
            <a:off x="3743944" y="2810545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円/楕円 66"/>
          <p:cNvSpPr/>
          <p:nvPr/>
        </p:nvSpPr>
        <p:spPr>
          <a:xfrm>
            <a:off x="1871736" y="2846585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円/楕円 67"/>
          <p:cNvSpPr/>
          <p:nvPr/>
        </p:nvSpPr>
        <p:spPr>
          <a:xfrm>
            <a:off x="2375792" y="3170585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円/楕円 68"/>
          <p:cNvSpPr/>
          <p:nvPr/>
        </p:nvSpPr>
        <p:spPr>
          <a:xfrm>
            <a:off x="4175992" y="3170585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円/楕円 69"/>
          <p:cNvSpPr/>
          <p:nvPr/>
        </p:nvSpPr>
        <p:spPr>
          <a:xfrm>
            <a:off x="2807840" y="2846585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/楕円 70"/>
          <p:cNvSpPr/>
          <p:nvPr/>
        </p:nvSpPr>
        <p:spPr>
          <a:xfrm>
            <a:off x="4572000" y="2810545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円/楕円 71"/>
          <p:cNvSpPr/>
          <p:nvPr/>
        </p:nvSpPr>
        <p:spPr>
          <a:xfrm>
            <a:off x="323528" y="3171272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円/楕円 72"/>
          <p:cNvSpPr/>
          <p:nvPr/>
        </p:nvSpPr>
        <p:spPr>
          <a:xfrm>
            <a:off x="3311896" y="3187329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円/楕円 73"/>
          <p:cNvSpPr/>
          <p:nvPr/>
        </p:nvSpPr>
        <p:spPr>
          <a:xfrm>
            <a:off x="1223664" y="3170585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円/楕円 74"/>
          <p:cNvSpPr/>
          <p:nvPr/>
        </p:nvSpPr>
        <p:spPr>
          <a:xfrm>
            <a:off x="791616" y="2810545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7" name="直線コネクタ 76"/>
          <p:cNvCxnSpPr/>
          <p:nvPr/>
        </p:nvCxnSpPr>
        <p:spPr>
          <a:xfrm>
            <a:off x="1740618" y="1196752"/>
            <a:ext cx="0" cy="4579044"/>
          </a:xfrm>
          <a:prstGeom prst="line">
            <a:avLst/>
          </a:prstGeom>
          <a:ln w="9525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直線コネクタ 77"/>
          <p:cNvCxnSpPr/>
          <p:nvPr/>
        </p:nvCxnSpPr>
        <p:spPr>
          <a:xfrm>
            <a:off x="3347864" y="1196752"/>
            <a:ext cx="0" cy="4579044"/>
          </a:xfrm>
          <a:prstGeom prst="line">
            <a:avLst/>
          </a:prstGeom>
          <a:ln w="9525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1" name="正方形/長方形 80"/>
          <p:cNvSpPr/>
          <p:nvPr/>
        </p:nvSpPr>
        <p:spPr>
          <a:xfrm>
            <a:off x="251520" y="4442784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20000"/>
                </a:srgbClr>
              </a:gs>
              <a:gs pos="100000">
                <a:srgbClr val="00B0F0">
                  <a:alpha val="2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6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2 \rangle}{\Delta \eta}&#10;\end{align*}&lt;/body&gt;&#10;  &lt;fcolor&gt;FF000000&lt;/fcolor&gt;&#10;  &lt;bcolor&gt;FFFFFFFF&lt;/bcolor&gt;&#10;  &lt;transparent&gt;True&lt;/transparent&gt;&#10;  &lt;resolution&gt;1800&lt;/resolution&gt;&#10;  &lt;imageh&gt;600&lt;/imageh&gt;&#10;  &lt;imagew&gt;741&lt;/imagew&gt;&#10;  &lt;scale&gt;50&lt;/scale&gt;&#10;  &lt;cursor&gt;61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526" y="254035"/>
            <a:ext cx="986395" cy="798701"/>
          </a:xfrm>
          <a:prstGeom prst="rect">
            <a:avLst/>
          </a:prstGeom>
        </p:spPr>
      </p:pic>
      <p:sp>
        <p:nvSpPr>
          <p:cNvPr id="76" name="テキスト ボックス 75"/>
          <p:cNvSpPr txBox="1"/>
          <p:nvPr/>
        </p:nvSpPr>
        <p:spPr>
          <a:xfrm>
            <a:off x="251371" y="836712"/>
            <a:ext cx="3060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Quark-Gluon Plasma</a:t>
            </a:r>
            <a:endParaRPr kumimoji="1" lang="ja-JP" altLang="en-US" sz="2400" dirty="0"/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251371" y="2276872"/>
            <a:ext cx="2087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Hadronization</a:t>
            </a:r>
            <a:endParaRPr kumimoji="1" lang="ja-JP" altLang="en-US" sz="2400" dirty="0"/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251520" y="4005064"/>
            <a:ext cx="1571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Freezeout</a:t>
            </a:r>
            <a:endParaRPr kumimoji="1" lang="ja-JP" altLang="en-US" sz="2400" dirty="0"/>
          </a:p>
        </p:txBody>
      </p:sp>
      <p:pic>
        <p:nvPicPr>
          <p:cNvPr id="91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739" y="5402833"/>
            <a:ext cx="480113" cy="348081"/>
          </a:xfrm>
          <a:prstGeom prst="rect">
            <a:avLst/>
          </a:prstGeom>
        </p:spPr>
      </p:pic>
      <p:cxnSp>
        <p:nvCxnSpPr>
          <p:cNvPr id="98" name="直線矢印コネクタ 97"/>
          <p:cNvCxnSpPr/>
          <p:nvPr/>
        </p:nvCxnSpPr>
        <p:spPr>
          <a:xfrm>
            <a:off x="6193825" y="1938028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9" name="直線矢印コネクタ 98"/>
          <p:cNvCxnSpPr/>
          <p:nvPr/>
        </p:nvCxnSpPr>
        <p:spPr>
          <a:xfrm flipV="1">
            <a:off x="6553865" y="1052736"/>
            <a:ext cx="0" cy="11013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0" name="直線コネクタ 99"/>
          <p:cNvCxnSpPr/>
          <p:nvPr/>
        </p:nvCxnSpPr>
        <p:spPr>
          <a:xfrm>
            <a:off x="6567830" y="1723923"/>
            <a:ext cx="165618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1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89" y="1836513"/>
            <a:ext cx="338667" cy="245533"/>
          </a:xfrm>
          <a:prstGeom prst="rect">
            <a:avLst/>
          </a:prstGeom>
        </p:spPr>
      </p:pic>
      <p:sp>
        <p:nvSpPr>
          <p:cNvPr id="102" name="フリーフォーム 101"/>
          <p:cNvSpPr/>
          <p:nvPr/>
        </p:nvSpPr>
        <p:spPr>
          <a:xfrm>
            <a:off x="6558838" y="4607270"/>
            <a:ext cx="1704441" cy="413948"/>
          </a:xfrm>
          <a:custGeom>
            <a:avLst/>
            <a:gdLst>
              <a:gd name="connsiteX0" fmla="*/ 0 w 1704441"/>
              <a:gd name="connsiteY0" fmla="*/ 0 h 585216"/>
              <a:gd name="connsiteX1" fmla="*/ 402336 w 1704441"/>
              <a:gd name="connsiteY1" fmla="*/ 285293 h 585216"/>
              <a:gd name="connsiteX2" fmla="*/ 1009497 w 1704441"/>
              <a:gd name="connsiteY2" fmla="*/ 504749 h 585216"/>
              <a:gd name="connsiteX3" fmla="*/ 1704441 w 1704441"/>
              <a:gd name="connsiteY3" fmla="*/ 585216 h 585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4441" h="585216">
                <a:moveTo>
                  <a:pt x="0" y="0"/>
                </a:moveTo>
                <a:cubicBezTo>
                  <a:pt x="117043" y="100584"/>
                  <a:pt x="234087" y="201168"/>
                  <a:pt x="402336" y="285293"/>
                </a:cubicBezTo>
                <a:cubicBezTo>
                  <a:pt x="570585" y="369418"/>
                  <a:pt x="792480" y="454762"/>
                  <a:pt x="1009497" y="504749"/>
                </a:cubicBezTo>
                <a:cubicBezTo>
                  <a:pt x="1226515" y="554736"/>
                  <a:pt x="1465478" y="569976"/>
                  <a:pt x="1704441" y="585216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5" name="TexTeXPicture" descr="&lt;?xml version=&quot;1.0&quot; encoding=&quot;utf-16&quot;?&gt;&#10;&lt;TeXTeX&gt;&#10;  &lt;preamble&gt;\documentclass{jarticle}&#10;\usepackage{amsmath}&#10;\pagestyle{empty}&lt;/preamble&gt;&#10;  &lt;body&gt;\begin{align*} &#10;\chi_{\rm QGP}&#10;\end{align*}&lt;/body&gt;&#10;  &lt;fcolor&gt;FF000000&lt;/fcolor&gt;&#10;  &lt;bcolor&gt;FFFFFFFF&lt;/bcolor&gt;&#10;  &lt;transparent&gt;True&lt;/transparent&gt;&#10;  &lt;resolution&gt;1800&lt;/resolution&gt;&#10;  &lt;imageh&gt;182&lt;/imageh&gt;&#10;  &lt;imagew&gt;577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577990"/>
            <a:ext cx="829737" cy="261720"/>
          </a:xfrm>
          <a:prstGeom prst="rect">
            <a:avLst/>
          </a:prstGeom>
        </p:spPr>
      </p:pic>
      <p:pic>
        <p:nvPicPr>
          <p:cNvPr id="107" name="TexTeXPicture" descr="&lt;?xml version=&quot;1.0&quot; encoding=&quot;utf-16&quot;?&gt;&#10;&lt;TeXTeX&gt;&#10;  &lt;preamble&gt;\documentclass{jarticle}&#10;\usepackage{amsmath}&#10;\pagestyle{empty}&lt;/preamble&gt;&#10;  &lt;body&gt;\begin{align*} &#10;\chi_{\rm HAD}&#10;\end{align*}&lt;/body&gt;&#10;  &lt;fcolor&gt;FF000000&lt;/fcolor&gt;&#10;  &lt;bcolor&gt;FFFFFFFF&lt;/bcolor&gt;&#10;  &lt;transparent&gt;True&lt;/transparent&gt;&#10;  &lt;resolution&gt;1800&lt;/resolution&gt;&#10;  &lt;imageh&gt;160&lt;/imageh&gt;&#10;  &lt;imagew&gt;580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181944"/>
            <a:ext cx="834051" cy="230084"/>
          </a:xfrm>
          <a:prstGeom prst="rect">
            <a:avLst/>
          </a:prstGeom>
        </p:spPr>
      </p:pic>
      <p:cxnSp>
        <p:nvCxnSpPr>
          <p:cNvPr id="109" name="直線コネクタ 108"/>
          <p:cNvCxnSpPr/>
          <p:nvPr/>
        </p:nvCxnSpPr>
        <p:spPr>
          <a:xfrm flipV="1">
            <a:off x="6567830" y="1713702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コネクタ 109"/>
          <p:cNvCxnSpPr/>
          <p:nvPr/>
        </p:nvCxnSpPr>
        <p:spPr>
          <a:xfrm flipV="1">
            <a:off x="6553865" y="1289958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矢印コネクタ 117"/>
          <p:cNvCxnSpPr/>
          <p:nvPr/>
        </p:nvCxnSpPr>
        <p:spPr>
          <a:xfrm>
            <a:off x="6193825" y="3522204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9" name="直線矢印コネクタ 118"/>
          <p:cNvCxnSpPr/>
          <p:nvPr/>
        </p:nvCxnSpPr>
        <p:spPr>
          <a:xfrm flipV="1">
            <a:off x="6553865" y="2636912"/>
            <a:ext cx="0" cy="11013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0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89" y="3420689"/>
            <a:ext cx="338667" cy="245533"/>
          </a:xfrm>
          <a:prstGeom prst="rect">
            <a:avLst/>
          </a:prstGeom>
        </p:spPr>
      </p:pic>
      <p:pic>
        <p:nvPicPr>
          <p:cNvPr id="121" name="TexTeXPicture" descr="&lt;?xml version=&quot;1.0&quot; encoding=&quot;utf-16&quot;?&gt;&#10;&lt;TeXTeX&gt;&#10;  &lt;preamble&gt;\documentclass{jarticle}&#10;\usepackage{amsmath}&#10;\pagestyle{empty}&lt;/preamble&gt;&#10;  &lt;body&gt;\begin{align*} &#10;\chi_{\rm QGP}&#10;\end{align*}&lt;/body&gt;&#10;  &lt;fcolor&gt;FF000000&lt;/fcolor&gt;&#10;  &lt;bcolor&gt;FFFFFFFF&lt;/bcolor&gt;&#10;  &lt;transparent&gt;True&lt;/transparent&gt;&#10;  &lt;resolution&gt;1800&lt;/resolution&gt;&#10;  &lt;imageh&gt;182&lt;/imageh&gt;&#10;  &lt;imagew&gt;577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162166"/>
            <a:ext cx="829737" cy="261720"/>
          </a:xfrm>
          <a:prstGeom prst="rect">
            <a:avLst/>
          </a:prstGeom>
        </p:spPr>
      </p:pic>
      <p:pic>
        <p:nvPicPr>
          <p:cNvPr id="122" name="TexTeXPicture" descr="&lt;?xml version=&quot;1.0&quot; encoding=&quot;utf-16&quot;?&gt;&#10;&lt;TeXTeX&gt;&#10;  &lt;preamble&gt;\documentclass{jarticle}&#10;\usepackage{amsmath}&#10;\pagestyle{empty}&lt;/preamble&gt;&#10;  &lt;body&gt;\begin{align*} &#10;\chi_{\rm HAD}&#10;\end{align*}&lt;/body&gt;&#10;  &lt;fcolor&gt;FF000000&lt;/fcolor&gt;&#10;  &lt;bcolor&gt;FFFFFFFF&lt;/bcolor&gt;&#10;  &lt;transparent&gt;True&lt;/transparent&gt;&#10;  &lt;resolution&gt;1800&lt;/resolution&gt;&#10;  &lt;imageh&gt;160&lt;/imageh&gt;&#10;  &lt;imagew&gt;580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766120"/>
            <a:ext cx="834051" cy="230084"/>
          </a:xfrm>
          <a:prstGeom prst="rect">
            <a:avLst/>
          </a:prstGeom>
        </p:spPr>
      </p:pic>
      <p:cxnSp>
        <p:nvCxnSpPr>
          <p:cNvPr id="123" name="直線コネクタ 122"/>
          <p:cNvCxnSpPr/>
          <p:nvPr/>
        </p:nvCxnSpPr>
        <p:spPr>
          <a:xfrm flipV="1">
            <a:off x="6567830" y="3297878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線コネクタ 123"/>
          <p:cNvCxnSpPr/>
          <p:nvPr/>
        </p:nvCxnSpPr>
        <p:spPr>
          <a:xfrm flipV="1">
            <a:off x="6553865" y="2874134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線矢印コネクタ 124"/>
          <p:cNvCxnSpPr/>
          <p:nvPr/>
        </p:nvCxnSpPr>
        <p:spPr>
          <a:xfrm>
            <a:off x="6193825" y="5250396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6" name="直線矢印コネクタ 125"/>
          <p:cNvCxnSpPr/>
          <p:nvPr/>
        </p:nvCxnSpPr>
        <p:spPr>
          <a:xfrm flipV="1">
            <a:off x="6553865" y="4365104"/>
            <a:ext cx="0" cy="11013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7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89" y="5148881"/>
            <a:ext cx="338667" cy="245533"/>
          </a:xfrm>
          <a:prstGeom prst="rect">
            <a:avLst/>
          </a:prstGeom>
        </p:spPr>
      </p:pic>
      <p:pic>
        <p:nvPicPr>
          <p:cNvPr id="128" name="TexTeXPicture" descr="&lt;?xml version=&quot;1.0&quot; encoding=&quot;utf-16&quot;?&gt;&#10;&lt;TeXTeX&gt;&#10;  &lt;preamble&gt;\documentclass{jarticle}&#10;\usepackage{amsmath}&#10;\pagestyle{empty}&lt;/preamble&gt;&#10;  &lt;body&gt;\begin{align*} &#10;\chi_{\rm QGP}&#10;\end{align*}&lt;/body&gt;&#10;  &lt;fcolor&gt;FF000000&lt;/fcolor&gt;&#10;  &lt;bcolor&gt;FFFFFFFF&lt;/bcolor&gt;&#10;  &lt;transparent&gt;True&lt;/transparent&gt;&#10;  &lt;resolution&gt;1800&lt;/resolution&gt;&#10;  &lt;imageh&gt;182&lt;/imageh&gt;&#10;  &lt;imagew&gt;577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890358"/>
            <a:ext cx="829737" cy="261720"/>
          </a:xfrm>
          <a:prstGeom prst="rect">
            <a:avLst/>
          </a:prstGeom>
        </p:spPr>
      </p:pic>
      <p:pic>
        <p:nvPicPr>
          <p:cNvPr id="129" name="TexTeXPicture" descr="&lt;?xml version=&quot;1.0&quot; encoding=&quot;utf-16&quot;?&gt;&#10;&lt;TeXTeX&gt;&#10;  &lt;preamble&gt;\documentclass{jarticle}&#10;\usepackage{amsmath}&#10;\pagestyle{empty}&lt;/preamble&gt;&#10;  &lt;body&gt;\begin{align*} &#10;\chi_{\rm HAD}&#10;\end{align*}&lt;/body&gt;&#10;  &lt;fcolor&gt;FF000000&lt;/fcolor&gt;&#10;  &lt;bcolor&gt;FFFFFFFF&lt;/bcolor&gt;&#10;  &lt;transparent&gt;True&lt;/transparent&gt;&#10;  &lt;resolution&gt;1800&lt;/resolution&gt;&#10;  &lt;imageh&gt;160&lt;/imageh&gt;&#10;  &lt;imagew&gt;580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494312"/>
            <a:ext cx="834051" cy="230084"/>
          </a:xfrm>
          <a:prstGeom prst="rect">
            <a:avLst/>
          </a:prstGeom>
        </p:spPr>
      </p:pic>
      <p:cxnSp>
        <p:nvCxnSpPr>
          <p:cNvPr id="130" name="直線コネクタ 129"/>
          <p:cNvCxnSpPr/>
          <p:nvPr/>
        </p:nvCxnSpPr>
        <p:spPr>
          <a:xfrm flipV="1">
            <a:off x="6567830" y="5026070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線コネクタ 130"/>
          <p:cNvCxnSpPr/>
          <p:nvPr/>
        </p:nvCxnSpPr>
        <p:spPr>
          <a:xfrm flipV="1">
            <a:off x="6553865" y="4602326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線コネクタ 134"/>
          <p:cNvCxnSpPr/>
          <p:nvPr/>
        </p:nvCxnSpPr>
        <p:spPr>
          <a:xfrm>
            <a:off x="6588224" y="3306182"/>
            <a:ext cx="165618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6" name="下矢印 135"/>
          <p:cNvSpPr/>
          <p:nvPr/>
        </p:nvSpPr>
        <p:spPr>
          <a:xfrm>
            <a:off x="4445992" y="3501008"/>
            <a:ext cx="702072" cy="798479"/>
          </a:xfrm>
          <a:prstGeom prst="downArrow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alpha val="8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円/楕円 136"/>
          <p:cNvSpPr/>
          <p:nvPr/>
        </p:nvSpPr>
        <p:spPr>
          <a:xfrm>
            <a:off x="4145019" y="511595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円/楕円 137"/>
          <p:cNvSpPr/>
          <p:nvPr/>
        </p:nvSpPr>
        <p:spPr>
          <a:xfrm>
            <a:off x="4725812" y="473711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円/楕円 138"/>
          <p:cNvSpPr/>
          <p:nvPr/>
        </p:nvSpPr>
        <p:spPr>
          <a:xfrm>
            <a:off x="3081973" y="493307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円/楕円 139"/>
          <p:cNvSpPr/>
          <p:nvPr/>
        </p:nvSpPr>
        <p:spPr>
          <a:xfrm>
            <a:off x="1536217" y="471784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円/楕円 140"/>
          <p:cNvSpPr/>
          <p:nvPr/>
        </p:nvSpPr>
        <p:spPr>
          <a:xfrm>
            <a:off x="3135973" y="503499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円/楕円 141"/>
          <p:cNvSpPr/>
          <p:nvPr/>
        </p:nvSpPr>
        <p:spPr>
          <a:xfrm>
            <a:off x="1471073" y="461599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円/楕円 142"/>
          <p:cNvSpPr/>
          <p:nvPr/>
        </p:nvSpPr>
        <p:spPr>
          <a:xfrm>
            <a:off x="2455758" y="463666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円/楕円 143"/>
          <p:cNvSpPr/>
          <p:nvPr/>
        </p:nvSpPr>
        <p:spPr>
          <a:xfrm>
            <a:off x="789551" y="467075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円/楕円 144"/>
          <p:cNvSpPr/>
          <p:nvPr/>
        </p:nvSpPr>
        <p:spPr>
          <a:xfrm>
            <a:off x="4606980" y="468311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円/楕円 145"/>
          <p:cNvSpPr/>
          <p:nvPr/>
        </p:nvSpPr>
        <p:spPr>
          <a:xfrm>
            <a:off x="550910" y="510869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円/楕円 146"/>
          <p:cNvSpPr/>
          <p:nvPr/>
        </p:nvSpPr>
        <p:spPr>
          <a:xfrm>
            <a:off x="3709645" y="471750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円/楕円 147"/>
          <p:cNvSpPr/>
          <p:nvPr/>
        </p:nvSpPr>
        <p:spPr>
          <a:xfrm>
            <a:off x="503536" y="500069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円/楕円 148"/>
          <p:cNvSpPr/>
          <p:nvPr/>
        </p:nvSpPr>
        <p:spPr>
          <a:xfrm>
            <a:off x="3189973" y="490885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円/楕円 149"/>
          <p:cNvSpPr/>
          <p:nvPr/>
        </p:nvSpPr>
        <p:spPr>
          <a:xfrm>
            <a:off x="4256309" y="517663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円/楕円 150"/>
          <p:cNvSpPr/>
          <p:nvPr/>
        </p:nvSpPr>
        <p:spPr>
          <a:xfrm>
            <a:off x="2318984" y="462760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円/楕円 151"/>
          <p:cNvSpPr/>
          <p:nvPr/>
        </p:nvSpPr>
        <p:spPr>
          <a:xfrm>
            <a:off x="791169" y="481045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円/楕円 152"/>
          <p:cNvSpPr/>
          <p:nvPr/>
        </p:nvSpPr>
        <p:spPr>
          <a:xfrm>
            <a:off x="2389954" y="469178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円/楕円 153"/>
          <p:cNvSpPr/>
          <p:nvPr/>
        </p:nvSpPr>
        <p:spPr>
          <a:xfrm>
            <a:off x="2108401" y="509033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円/楕円 154"/>
          <p:cNvSpPr/>
          <p:nvPr/>
        </p:nvSpPr>
        <p:spPr>
          <a:xfrm>
            <a:off x="2627956" y="507154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円/楕円 155"/>
          <p:cNvSpPr/>
          <p:nvPr/>
        </p:nvSpPr>
        <p:spPr>
          <a:xfrm>
            <a:off x="2552730" y="517954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円/楕円 156"/>
          <p:cNvSpPr/>
          <p:nvPr/>
        </p:nvSpPr>
        <p:spPr>
          <a:xfrm>
            <a:off x="3763645" y="485073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円/楕円 157"/>
          <p:cNvSpPr/>
          <p:nvPr/>
        </p:nvSpPr>
        <p:spPr>
          <a:xfrm>
            <a:off x="4713564" y="462911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円/楕円 158"/>
          <p:cNvSpPr/>
          <p:nvPr/>
        </p:nvSpPr>
        <p:spPr>
          <a:xfrm>
            <a:off x="1428217" y="471017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円/楕円 159"/>
          <p:cNvSpPr/>
          <p:nvPr/>
        </p:nvSpPr>
        <p:spPr>
          <a:xfrm>
            <a:off x="2520101" y="506062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円/楕円 160"/>
          <p:cNvSpPr/>
          <p:nvPr/>
        </p:nvSpPr>
        <p:spPr>
          <a:xfrm>
            <a:off x="441347" y="510468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円/楕円 161"/>
          <p:cNvSpPr/>
          <p:nvPr/>
        </p:nvSpPr>
        <p:spPr>
          <a:xfrm>
            <a:off x="4252168" y="506195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円/楕円 162"/>
          <p:cNvSpPr/>
          <p:nvPr/>
        </p:nvSpPr>
        <p:spPr>
          <a:xfrm>
            <a:off x="2037530" y="503633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円/楕円 163"/>
          <p:cNvSpPr/>
          <p:nvPr/>
        </p:nvSpPr>
        <p:spPr>
          <a:xfrm>
            <a:off x="2051256" y="516715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円/楕円 164"/>
          <p:cNvSpPr/>
          <p:nvPr/>
        </p:nvSpPr>
        <p:spPr>
          <a:xfrm>
            <a:off x="899169" y="476100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円/楕円 165"/>
          <p:cNvSpPr/>
          <p:nvPr/>
        </p:nvSpPr>
        <p:spPr>
          <a:xfrm>
            <a:off x="3638951" y="482550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円/楕円 166"/>
          <p:cNvSpPr/>
          <p:nvPr/>
        </p:nvSpPr>
        <p:spPr>
          <a:xfrm>
            <a:off x="3608312" y="4682753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円/楕円 167"/>
          <p:cNvSpPr/>
          <p:nvPr/>
        </p:nvSpPr>
        <p:spPr>
          <a:xfrm>
            <a:off x="1952128" y="498879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/楕円 168"/>
          <p:cNvSpPr/>
          <p:nvPr/>
        </p:nvSpPr>
        <p:spPr>
          <a:xfrm>
            <a:off x="2276128" y="4538737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円/楕円 169"/>
          <p:cNvSpPr/>
          <p:nvPr/>
        </p:nvSpPr>
        <p:spPr>
          <a:xfrm>
            <a:off x="4112368" y="500795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/楕円 170"/>
          <p:cNvSpPr/>
          <p:nvPr/>
        </p:nvSpPr>
        <p:spPr>
          <a:xfrm>
            <a:off x="2456184" y="4988793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円/楕円 171"/>
          <p:cNvSpPr/>
          <p:nvPr/>
        </p:nvSpPr>
        <p:spPr>
          <a:xfrm>
            <a:off x="4563812" y="4556745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円/楕円 172"/>
          <p:cNvSpPr/>
          <p:nvPr/>
        </p:nvSpPr>
        <p:spPr>
          <a:xfrm>
            <a:off x="395536" y="495337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円/楕円 173"/>
          <p:cNvSpPr/>
          <p:nvPr/>
        </p:nvSpPr>
        <p:spPr>
          <a:xfrm>
            <a:off x="3021061" y="484477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円/楕円 174"/>
          <p:cNvSpPr/>
          <p:nvPr/>
        </p:nvSpPr>
        <p:spPr>
          <a:xfrm>
            <a:off x="1376064" y="4556745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円/楕円 175"/>
          <p:cNvSpPr/>
          <p:nvPr/>
        </p:nvSpPr>
        <p:spPr>
          <a:xfrm>
            <a:off x="719608" y="462875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下矢印 177"/>
          <p:cNvSpPr/>
          <p:nvPr/>
        </p:nvSpPr>
        <p:spPr>
          <a:xfrm>
            <a:off x="4427984" y="2060848"/>
            <a:ext cx="702072" cy="540057"/>
          </a:xfrm>
          <a:prstGeom prst="downArrow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alpha val="8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4" name="グループ化 33"/>
          <p:cNvGrpSpPr/>
          <p:nvPr/>
        </p:nvGrpSpPr>
        <p:grpSpPr>
          <a:xfrm>
            <a:off x="194443" y="5913184"/>
            <a:ext cx="8770045" cy="864096"/>
            <a:chOff x="194443" y="5913184"/>
            <a:chExt cx="8770045" cy="864096"/>
          </a:xfrm>
        </p:grpSpPr>
        <p:sp>
          <p:nvSpPr>
            <p:cNvPr id="83" name="角丸四角形 82"/>
            <p:cNvSpPr/>
            <p:nvPr/>
          </p:nvSpPr>
          <p:spPr>
            <a:xfrm>
              <a:off x="194443" y="5913184"/>
              <a:ext cx="8770045" cy="864096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正方形/長方形 78"/>
            <p:cNvSpPr/>
            <p:nvPr/>
          </p:nvSpPr>
          <p:spPr>
            <a:xfrm>
              <a:off x="194443" y="5913184"/>
              <a:ext cx="492993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buClr>
                  <a:srgbClr val="0070C0"/>
                </a:buClr>
              </a:pPr>
              <a:r>
                <a:rPr lang="en-US" altLang="ja-JP" sz="2400" dirty="0">
                  <a:solidFill>
                    <a:prstClr val="black"/>
                  </a:solidFill>
                </a:rPr>
                <a:t>Variation of a conserved </a:t>
              </a:r>
              <a:r>
                <a:rPr lang="en-US" altLang="ja-JP" sz="2400" dirty="0" smtClean="0">
                  <a:solidFill>
                    <a:prstClr val="black"/>
                  </a:solidFill>
                </a:rPr>
                <a:t>charge </a:t>
              </a:r>
              <a:r>
                <a:rPr lang="en-US" altLang="ja-JP" sz="2400" dirty="0">
                  <a:solidFill>
                    <a:prstClr val="black"/>
                  </a:solidFill>
                </a:rPr>
                <a:t>is achieved only through diffusion.</a:t>
              </a:r>
            </a:p>
          </p:txBody>
        </p:sp>
        <p:sp>
          <p:nvSpPr>
            <p:cNvPr id="80" name="正方形/長方形 79"/>
            <p:cNvSpPr/>
            <p:nvPr/>
          </p:nvSpPr>
          <p:spPr>
            <a:xfrm>
              <a:off x="5980761" y="5946283"/>
              <a:ext cx="2816027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70C0"/>
                </a:buClr>
              </a:pPr>
              <a:r>
                <a:rPr lang="en-US" altLang="ja-JP" sz="2400" dirty="0"/>
                <a:t>The larger </a:t>
              </a:r>
              <a:r>
                <a:rPr lang="en-US" altLang="ja-JP" sz="2400" dirty="0" smtClean="0">
                  <a:latin typeface="Symbol" pitchFamily="18" charset="2"/>
                </a:rPr>
                <a:t>Dh</a:t>
              </a:r>
              <a:r>
                <a:rPr lang="en-US" altLang="ja-JP" sz="2400" dirty="0" smtClean="0"/>
                <a:t>, </a:t>
              </a:r>
            </a:p>
            <a:p>
              <a:pPr>
                <a:buClr>
                  <a:srgbClr val="0070C0"/>
                </a:buClr>
              </a:pPr>
              <a:r>
                <a:rPr lang="en-US" altLang="ja-JP" sz="2400" dirty="0" smtClean="0"/>
                <a:t>the </a:t>
              </a:r>
              <a:r>
                <a:rPr lang="en-US" altLang="ja-JP" sz="2400" dirty="0"/>
                <a:t>slower diffusion</a:t>
              </a:r>
              <a:endParaRPr lang="ja-JP" altLang="en-US" sz="2400" dirty="0"/>
            </a:p>
          </p:txBody>
        </p:sp>
        <p:sp>
          <p:nvSpPr>
            <p:cNvPr id="82" name="右矢印 81"/>
            <p:cNvSpPr/>
            <p:nvPr/>
          </p:nvSpPr>
          <p:spPr>
            <a:xfrm>
              <a:off x="5124380" y="6129208"/>
              <a:ext cx="720080" cy="504056"/>
            </a:xfrm>
            <a:prstGeom prst="rightArrow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5593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4"/>
          <a:stretch/>
        </p:blipFill>
        <p:spPr bwMode="auto">
          <a:xfrm>
            <a:off x="142251" y="967637"/>
            <a:ext cx="5481301" cy="4270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405647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>
                <a:latin typeface="Symbol" pitchFamily="18" charset="2"/>
              </a:rPr>
              <a:t>Dh</a:t>
            </a:r>
            <a:r>
              <a:rPr lang="en-US" altLang="ja-JP" dirty="0" smtClean="0"/>
              <a:t> Dependence @ ALICE  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676358" y="698793"/>
            <a:ext cx="13165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 smtClean="0">
                <a:solidFill>
                  <a:srgbClr val="0070C0"/>
                </a:solidFill>
              </a:rPr>
              <a:t>ALICE</a:t>
            </a:r>
          </a:p>
          <a:p>
            <a:pPr algn="r"/>
            <a:r>
              <a:rPr kumimoji="1" lang="en-US" altLang="ja-JP" sz="2000" dirty="0" smtClean="0">
                <a:solidFill>
                  <a:srgbClr val="0070C0"/>
                </a:solidFill>
              </a:rPr>
              <a:t>PRL 2013</a:t>
            </a:r>
          </a:p>
        </p:txBody>
      </p:sp>
      <p:sp>
        <p:nvSpPr>
          <p:cNvPr id="6" name="二等辺三角形 5"/>
          <p:cNvSpPr/>
          <p:nvPr/>
        </p:nvSpPr>
        <p:spPr>
          <a:xfrm flipV="1">
            <a:off x="7017097" y="2423167"/>
            <a:ext cx="533400" cy="1761291"/>
          </a:xfrm>
          <a:prstGeom prst="triangle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5721023" y="4151359"/>
            <a:ext cx="330849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 flipV="1">
            <a:off x="7291457" y="2207143"/>
            <a:ext cx="0" cy="24482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 flipV="1">
            <a:off x="6918271" y="2567183"/>
            <a:ext cx="1682402" cy="2032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flipH="1" flipV="1">
            <a:off x="5955949" y="2550634"/>
            <a:ext cx="1682402" cy="2032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フリーフォーム 10"/>
          <p:cNvSpPr/>
          <p:nvPr/>
        </p:nvSpPr>
        <p:spPr>
          <a:xfrm>
            <a:off x="6068339" y="2542259"/>
            <a:ext cx="2485624" cy="1079309"/>
          </a:xfrm>
          <a:custGeom>
            <a:avLst/>
            <a:gdLst>
              <a:gd name="connsiteX0" fmla="*/ 0 w 2472744"/>
              <a:gd name="connsiteY0" fmla="*/ 0 h 1030889"/>
              <a:gd name="connsiteX1" fmla="*/ 1262130 w 2472744"/>
              <a:gd name="connsiteY1" fmla="*/ 1030310 h 1030889"/>
              <a:gd name="connsiteX2" fmla="*/ 2472744 w 2472744"/>
              <a:gd name="connsiteY2" fmla="*/ 115910 h 1030889"/>
              <a:gd name="connsiteX0" fmla="*/ 0 w 2434108"/>
              <a:gd name="connsiteY0" fmla="*/ 0 h 937518"/>
              <a:gd name="connsiteX1" fmla="*/ 1223494 w 2434108"/>
              <a:gd name="connsiteY1" fmla="*/ 937494 h 937518"/>
              <a:gd name="connsiteX2" fmla="*/ 2434108 w 2434108"/>
              <a:gd name="connsiteY2" fmla="*/ 23094 h 937518"/>
              <a:gd name="connsiteX0" fmla="*/ 0 w 2485624"/>
              <a:gd name="connsiteY0" fmla="*/ 0 h 937499"/>
              <a:gd name="connsiteX1" fmla="*/ 1223494 w 2485624"/>
              <a:gd name="connsiteY1" fmla="*/ 937494 h 937499"/>
              <a:gd name="connsiteX2" fmla="*/ 2485624 w 2485624"/>
              <a:gd name="connsiteY2" fmla="*/ 11492 h 937499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5624" h="972305">
                <a:moveTo>
                  <a:pt x="0" y="0"/>
                </a:moveTo>
                <a:cubicBezTo>
                  <a:pt x="425003" y="505496"/>
                  <a:pt x="822102" y="970385"/>
                  <a:pt x="1236373" y="972300"/>
                </a:cubicBezTo>
                <a:cubicBezTo>
                  <a:pt x="1650644" y="974215"/>
                  <a:pt x="2047742" y="478351"/>
                  <a:pt x="2485624" y="1149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363428" y="1988840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/>
              <a:t>t</a:t>
            </a:r>
            <a:endParaRPr kumimoji="1" lang="ja-JP" altLang="en-US" sz="2400" i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769950" y="414222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/>
              <a:t>z</a:t>
            </a:r>
            <a:endParaRPr kumimoji="1" lang="ja-JP" altLang="en-US" sz="2400" i="1" dirty="0"/>
          </a:p>
        </p:txBody>
      </p:sp>
      <p:sp>
        <p:nvSpPr>
          <p:cNvPr id="14" name="フリーフォーム 13"/>
          <p:cNvSpPr/>
          <p:nvPr/>
        </p:nvSpPr>
        <p:spPr>
          <a:xfrm>
            <a:off x="6054175" y="2423167"/>
            <a:ext cx="2485624" cy="839995"/>
          </a:xfrm>
          <a:custGeom>
            <a:avLst/>
            <a:gdLst>
              <a:gd name="connsiteX0" fmla="*/ 0 w 2472744"/>
              <a:gd name="connsiteY0" fmla="*/ 0 h 1030889"/>
              <a:gd name="connsiteX1" fmla="*/ 1262130 w 2472744"/>
              <a:gd name="connsiteY1" fmla="*/ 1030310 h 1030889"/>
              <a:gd name="connsiteX2" fmla="*/ 2472744 w 2472744"/>
              <a:gd name="connsiteY2" fmla="*/ 115910 h 1030889"/>
              <a:gd name="connsiteX0" fmla="*/ 0 w 2434108"/>
              <a:gd name="connsiteY0" fmla="*/ 0 h 937518"/>
              <a:gd name="connsiteX1" fmla="*/ 1223494 w 2434108"/>
              <a:gd name="connsiteY1" fmla="*/ 937494 h 937518"/>
              <a:gd name="connsiteX2" fmla="*/ 2434108 w 2434108"/>
              <a:gd name="connsiteY2" fmla="*/ 23094 h 937518"/>
              <a:gd name="connsiteX0" fmla="*/ 0 w 2485624"/>
              <a:gd name="connsiteY0" fmla="*/ 0 h 937499"/>
              <a:gd name="connsiteX1" fmla="*/ 1223494 w 2485624"/>
              <a:gd name="connsiteY1" fmla="*/ 937494 h 937499"/>
              <a:gd name="connsiteX2" fmla="*/ 2485624 w 2485624"/>
              <a:gd name="connsiteY2" fmla="*/ 11492 h 937499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5624" h="972305">
                <a:moveTo>
                  <a:pt x="0" y="0"/>
                </a:moveTo>
                <a:cubicBezTo>
                  <a:pt x="425003" y="505496"/>
                  <a:pt x="822102" y="970385"/>
                  <a:pt x="1236373" y="972300"/>
                </a:cubicBezTo>
                <a:cubicBezTo>
                  <a:pt x="1650644" y="974215"/>
                  <a:pt x="2047742" y="478351"/>
                  <a:pt x="2485624" y="1149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Text Box 66"/>
          <p:cNvSpPr txBox="1">
            <a:spLocks noChangeArrowheads="1"/>
          </p:cNvSpPr>
          <p:nvPr/>
        </p:nvSpPr>
        <p:spPr bwMode="auto">
          <a:xfrm>
            <a:off x="7020272" y="2351159"/>
            <a:ext cx="5581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i="1" dirty="0" smtClean="0">
                <a:solidFill>
                  <a:srgbClr val="000000"/>
                </a:solidFill>
                <a:latin typeface="Symbol" pitchFamily="18" charset="2"/>
              </a:rPr>
              <a:t>Dh</a:t>
            </a:r>
            <a:endParaRPr lang="en-US" altLang="ja-JP" sz="2400" i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 flipH="1" flipV="1">
            <a:off x="6588224" y="2843164"/>
            <a:ext cx="208926" cy="4606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H="1" flipV="1">
            <a:off x="6918271" y="2968328"/>
            <a:ext cx="111214" cy="44077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V="1">
            <a:off x="7876246" y="2808518"/>
            <a:ext cx="208926" cy="4606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 flipV="1">
            <a:off x="7577447" y="2990506"/>
            <a:ext cx="111214" cy="44077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4638010" y="5619299"/>
            <a:ext cx="39004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Higher-order </a:t>
            </a:r>
            <a:r>
              <a:rPr kumimoji="1" lang="en-US" altLang="ja-JP" sz="2400" dirty="0" err="1" smtClean="0"/>
              <a:t>cumulants</a:t>
            </a:r>
            <a:r>
              <a:rPr kumimoji="1" lang="en-US" altLang="ja-JP" sz="2400" dirty="0" smtClean="0"/>
              <a:t> as </a:t>
            </a:r>
          </a:p>
          <a:p>
            <a:r>
              <a:rPr lang="en-US" altLang="ja-JP" sz="2400" dirty="0" smtClean="0"/>
              <a:t>thermometer?</a:t>
            </a:r>
            <a:endParaRPr kumimoji="1" lang="ja-JP" altLang="en-US" sz="24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68061" y="5448126"/>
            <a:ext cx="8015335" cy="10772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ja-JP" sz="3200" dirty="0" smtClean="0">
                <a:latin typeface="Symbol" pitchFamily="18" charset="2"/>
              </a:rPr>
              <a:t>Dh</a:t>
            </a:r>
            <a:r>
              <a:rPr lang="en-US" altLang="ja-JP" sz="3200" dirty="0" smtClean="0"/>
              <a:t> dependences of fluctuation observables</a:t>
            </a:r>
          </a:p>
          <a:p>
            <a:pPr algn="ctr"/>
            <a:r>
              <a:rPr lang="en-US" altLang="ja-JP" sz="3200" dirty="0" smtClean="0"/>
              <a:t>encode history of the hot medium!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99605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角丸四角形 10"/>
          <p:cNvSpPr/>
          <p:nvPr/>
        </p:nvSpPr>
        <p:spPr>
          <a:xfrm>
            <a:off x="755576" y="5301208"/>
            <a:ext cx="7704856" cy="125375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左右矢印 8"/>
          <p:cNvSpPr/>
          <p:nvPr/>
        </p:nvSpPr>
        <p:spPr>
          <a:xfrm>
            <a:off x="3422199" y="5445224"/>
            <a:ext cx="1795546" cy="726505"/>
          </a:xfrm>
          <a:prstGeom prst="left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i="1" dirty="0" smtClean="0">
                <a:latin typeface="Symbol" pitchFamily="18" charset="2"/>
              </a:rPr>
              <a:t>m</a:t>
            </a:r>
            <a:r>
              <a:rPr lang="ja-JP" altLang="en-US" sz="2400" dirty="0" smtClean="0">
                <a:latin typeface="Symbol" pitchFamily="18" charset="2"/>
              </a:rPr>
              <a:t> </a:t>
            </a:r>
            <a:r>
              <a:rPr lang="en-US" altLang="ja-JP" sz="2400" dirty="0" smtClean="0"/>
              <a:t>/</a:t>
            </a:r>
            <a:r>
              <a:rPr lang="en-US" altLang="ja-JP" sz="2400" i="1" dirty="0"/>
              <a:t>T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798656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Cumulants</a:t>
            </a:r>
            <a:r>
              <a:rPr kumimoji="1" lang="en-US" altLang="ja-JP" dirty="0" smtClean="0"/>
              <a:t> : HIC@RHIC </a:t>
            </a:r>
            <a:r>
              <a:rPr kumimoji="1" lang="en-US" altLang="ja-JP" dirty="0" err="1" smtClean="0"/>
              <a:t>vs</a:t>
            </a:r>
            <a:r>
              <a:rPr kumimoji="1" lang="en-US" altLang="ja-JP" dirty="0" smtClean="0"/>
              <a:t> Lattice  </a:t>
            </a:r>
            <a:endParaRPr kumimoji="1" lang="ja-JP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5040560" cy="3780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右矢印 3"/>
          <p:cNvSpPr/>
          <p:nvPr/>
        </p:nvSpPr>
        <p:spPr>
          <a:xfrm flipH="1">
            <a:off x="5148064" y="1556792"/>
            <a:ext cx="720080" cy="57606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868144" y="1412776"/>
            <a:ext cx="30780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parameter window</a:t>
            </a:r>
          </a:p>
          <a:p>
            <a:r>
              <a:rPr lang="en-US" altLang="ja-JP" sz="2400" dirty="0" smtClean="0"/>
              <a:t>constrained by lattice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187624" y="5508012"/>
            <a:ext cx="20473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fluctuations</a:t>
            </a:r>
          </a:p>
          <a:p>
            <a:pPr algn="ctr"/>
            <a:r>
              <a:rPr kumimoji="1" lang="en-US" altLang="ja-JP" sz="2400" dirty="0" smtClean="0"/>
              <a:t>“</a:t>
            </a:r>
            <a:r>
              <a:rPr kumimoji="1" lang="en-US" altLang="ja-JP" sz="2400" dirty="0" err="1" smtClean="0"/>
              <a:t>exp</a:t>
            </a:r>
            <a:r>
              <a:rPr kumimoji="1" lang="en-US" altLang="ja-JP" sz="2400" dirty="0" smtClean="0"/>
              <a:t> + </a:t>
            </a:r>
            <a:r>
              <a:rPr lang="en-US" altLang="ja-JP" sz="2400" dirty="0" smtClean="0"/>
              <a:t>lattice”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436096" y="5517232"/>
            <a:ext cx="28641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particle abundance</a:t>
            </a:r>
          </a:p>
          <a:p>
            <a:r>
              <a:rPr lang="en-US" altLang="ja-JP" sz="2400" dirty="0" smtClean="0"/>
              <a:t>(chem. </a:t>
            </a:r>
            <a:r>
              <a:rPr lang="en-US" altLang="ja-JP" sz="2400" dirty="0" err="1" smtClean="0"/>
              <a:t>freezeout</a:t>
            </a:r>
            <a:r>
              <a:rPr lang="en-US" altLang="ja-JP" sz="2400" dirty="0" smtClean="0"/>
              <a:t> </a:t>
            </a:r>
            <a:r>
              <a:rPr lang="en-US" altLang="ja-JP" sz="2400" i="1" dirty="0" smtClean="0"/>
              <a:t>T</a:t>
            </a:r>
            <a:r>
              <a:rPr lang="en-US" altLang="ja-JP" sz="2400" dirty="0" smtClean="0"/>
              <a:t>)</a:t>
            </a:r>
            <a:endParaRPr kumimoji="1" lang="ja-JP" altLang="en-US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419872" y="6093296"/>
            <a:ext cx="1829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discrepancy</a:t>
            </a:r>
            <a:endParaRPr kumimoji="1" lang="ja-JP" alt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828021" y="2258997"/>
            <a:ext cx="17926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>
                <a:solidFill>
                  <a:srgbClr val="0070C0"/>
                </a:solidFill>
              </a:rPr>
              <a:t>HotQCD</a:t>
            </a:r>
            <a:r>
              <a:rPr kumimoji="1" lang="en-US" altLang="ja-JP" sz="2000" dirty="0" smtClean="0">
                <a:solidFill>
                  <a:srgbClr val="0070C0"/>
                </a:solidFill>
              </a:rPr>
              <a:t>,</a:t>
            </a:r>
          </a:p>
          <a:p>
            <a:r>
              <a:rPr kumimoji="1" lang="en-US" altLang="ja-JP" sz="2000" dirty="0" smtClean="0">
                <a:solidFill>
                  <a:srgbClr val="0070C0"/>
                </a:solidFill>
              </a:rPr>
              <a:t>LATTICE2013</a:t>
            </a:r>
            <a:endParaRPr kumimoji="1" lang="ja-JP" alt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39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4"/>
          <a:stretch/>
        </p:blipFill>
        <p:spPr bwMode="auto">
          <a:xfrm>
            <a:off x="2108200" y="2055533"/>
            <a:ext cx="5272112" cy="4181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正方形/長方形 25"/>
          <p:cNvSpPr/>
          <p:nvPr/>
        </p:nvSpPr>
        <p:spPr>
          <a:xfrm>
            <a:off x="1888563" y="2055533"/>
            <a:ext cx="219637" cy="40377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1259632" y="908720"/>
            <a:ext cx="5544616" cy="100811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098144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&lt;</a:t>
            </a:r>
            <a:r>
              <a:rPr lang="en-US" altLang="ja-JP" i="1" dirty="0" smtClean="0">
                <a:latin typeface="Symbol" pitchFamily="18" charset="2"/>
              </a:rPr>
              <a:t>d</a:t>
            </a:r>
            <a:r>
              <a:rPr lang="en-US" altLang="ja-JP" i="1" dirty="0" smtClean="0"/>
              <a:t>N</a:t>
            </a:r>
            <a:r>
              <a:rPr lang="en-US" altLang="ja-JP" baseline="-25000" dirty="0" smtClean="0"/>
              <a:t>B</a:t>
            </a:r>
            <a:r>
              <a:rPr lang="en-US" altLang="ja-JP" baseline="30000" dirty="0" smtClean="0"/>
              <a:t>2</a:t>
            </a:r>
            <a:r>
              <a:rPr lang="en-US" altLang="ja-JP" dirty="0" smtClean="0"/>
              <a:t>&gt; and &lt;</a:t>
            </a:r>
            <a:r>
              <a:rPr lang="en-US" altLang="ja-JP" i="1" dirty="0">
                <a:latin typeface="Symbol" pitchFamily="18" charset="2"/>
              </a:rPr>
              <a:t> </a:t>
            </a:r>
            <a:r>
              <a:rPr lang="en-US" altLang="ja-JP" i="1" dirty="0" smtClean="0">
                <a:latin typeface="Symbol" pitchFamily="18" charset="2"/>
              </a:rPr>
              <a:t>d</a:t>
            </a:r>
            <a:r>
              <a:rPr lang="en-US" altLang="ja-JP" i="1" dirty="0"/>
              <a:t>N</a:t>
            </a:r>
            <a:r>
              <a:rPr lang="en-US" altLang="ja-JP" i="1" baseline="-25000" dirty="0" smtClean="0"/>
              <a:t>p</a:t>
            </a:r>
            <a:r>
              <a:rPr lang="en-US" altLang="ja-JP" baseline="30000" dirty="0" smtClean="0"/>
              <a:t>2 </a:t>
            </a:r>
            <a:r>
              <a:rPr lang="en-US" altLang="ja-JP" dirty="0" smtClean="0"/>
              <a:t>&gt; @ LHC ?  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 rot="222982">
            <a:off x="4137707" y="4362374"/>
            <a:ext cx="2450636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3851920" y="4199152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3610000" y="4060521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3396568" y="3898567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3173063" y="3697753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2809817" y="3134389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2615700" y="2836672"/>
            <a:ext cx="234210" cy="37205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/>
        </p:nvSpPr>
        <p:spPr>
          <a:xfrm rot="20070266">
            <a:off x="2284819" y="2317002"/>
            <a:ext cx="198022" cy="40530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>
            <a:off x="2711770" y="3190466"/>
            <a:ext cx="265061" cy="20191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3023828" y="3457486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2934637" y="3423685"/>
            <a:ext cx="297554" cy="2734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2707107" y="2847621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2388443" y="2492896"/>
            <a:ext cx="263805" cy="26483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4319972" y="2591972"/>
            <a:ext cx="2124236" cy="11051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39446" y="1455167"/>
            <a:ext cx="5364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should</a:t>
            </a:r>
            <a:r>
              <a:rPr kumimoji="1" lang="en-US" altLang="ja-JP" sz="2400" dirty="0" smtClean="0"/>
              <a:t> have different </a:t>
            </a:r>
            <a:r>
              <a:rPr kumimoji="1" lang="en-US" altLang="ja-JP" sz="2400" dirty="0" smtClean="0">
                <a:latin typeface="Symbol" pitchFamily="18" charset="2"/>
              </a:rPr>
              <a:t>Dh</a:t>
            </a:r>
            <a:r>
              <a:rPr kumimoji="1" lang="en-US" altLang="ja-JP" sz="2400" dirty="0" smtClean="0"/>
              <a:t> dependence.</a:t>
            </a:r>
            <a:endParaRPr kumimoji="1" lang="ja-JP" altLang="en-US" sz="2400" dirty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Q^2 \rangle,&#10;\langle \delta N_B^2 \rangle,&#10;\langle \delta N_p^2 \rangle&#10;\end{align*}&lt;/body&gt;&#10;  &lt;fcolor&gt;FF000000&lt;/fcolor&gt;&#10;  &lt;bcolor&gt;FFFFFFFF&lt;/bcolor&gt;&#10;  &lt;transparent&gt;True&lt;/transparent&gt;&#10;  &lt;resolution&gt;1800&lt;/resolution&gt;&#10;  &lt;imageh&gt;315&lt;/imageh&gt;&#10;  &lt;imagew&gt;2187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153" y="1033291"/>
            <a:ext cx="2929027" cy="421876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Q^2 \rangle&#10;\end{align*}&lt;/body&gt;&#10;  &lt;fcolor&gt;FF000000&lt;/fcolor&gt;&#10;  &lt;bcolor&gt;FFFFFFFF&lt;/bcolor&gt;&#10;  &lt;transparent&gt;True&lt;/transparent&gt;&#10;  &lt;resolution&gt;1800&lt;/resolution&gt;&#10;  &lt;imageh&gt;315&lt;/imageh&gt;&#10;  &lt;imagew&gt;627&lt;/imagew&gt;&#10;  &lt;scale&gt;50&lt;/scale&gt;&#10;  &lt;cursor&gt;4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360" y="4128061"/>
            <a:ext cx="839735" cy="421876"/>
          </a:xfrm>
          <a:prstGeom prst="rect">
            <a:avLst/>
          </a:prstGeom>
        </p:spPr>
      </p:pic>
      <p:sp>
        <p:nvSpPr>
          <p:cNvPr id="31" name="正方形/長方形 30"/>
          <p:cNvSpPr/>
          <p:nvPr/>
        </p:nvSpPr>
        <p:spPr>
          <a:xfrm>
            <a:off x="2465910" y="2579740"/>
            <a:ext cx="396044" cy="33090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>
            <a:off x="2597390" y="2916562"/>
            <a:ext cx="109717" cy="25276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/>
          <p:cNvSpPr/>
          <p:nvPr/>
        </p:nvSpPr>
        <p:spPr>
          <a:xfrm rot="20086231">
            <a:off x="2527292" y="2850394"/>
            <a:ext cx="146677" cy="29625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2 \rangle(\eta)}{\langle \delta N^2 \rangle (0)}&#10;\end{align*}&lt;/body&gt;&#10;  &lt;fcolor&gt;FF000000&lt;/fcolor&gt;&#10;  &lt;bcolor&gt;FFFFFFFF&lt;/bcolor&gt;&#10;  &lt;transparent&gt;True&lt;/transparent&gt;&#10;  &lt;resolution&gt;1800&lt;/resolution&gt;&#10;  &lt;imageh&gt;608&lt;/imageh&gt;&#10;  &lt;imagew&gt;980&lt;/imagew&gt;&#10;  &lt;scale&gt;50&lt;/scale&gt;&#10;  &lt;cursor&gt;8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5924" y="3402848"/>
            <a:ext cx="1536496" cy="95325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1&#10;\end{align*}&lt;/body&gt;&#10;  &lt;fcolor&gt;FF000000&lt;/fcolor&gt;&#10;  &lt;bcolor&gt;FFFFFFFF&lt;/bcolor&gt;&#10;  &lt;transparent&gt;True&lt;/transparent&gt;&#10;  &lt;resolution&gt;1800&lt;/resolution&gt;&#10;  &lt;imageh&gt;166&lt;/imageh&gt;&#10;  &lt;imagew&gt;82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938" y="2137998"/>
            <a:ext cx="128981" cy="261109"/>
          </a:xfrm>
          <a:prstGeom prst="rect">
            <a:avLst/>
          </a:prstGeom>
        </p:spPr>
      </p:pic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0.5&#10;\end{align*}&lt;/body&gt;&#10;  &lt;fcolor&gt;FF000000&lt;/fcolor&gt;&#10;  &lt;bcolor&gt;FFFFFFFF&lt;/bcolor&gt;&#10;  &lt;transparent&gt;True&lt;/transparent&gt;&#10;  &lt;resolution&gt;1800&lt;/resolution&gt;&#10;  &lt;imageh&gt;172&lt;/imageh&gt;&#10;  &lt;imagew&gt;296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814637"/>
            <a:ext cx="465590" cy="27054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テキスト ボックス 9"/>
          <p:cNvSpPr txBox="1"/>
          <p:nvPr/>
        </p:nvSpPr>
        <p:spPr>
          <a:xfrm>
            <a:off x="179512" y="6413266"/>
            <a:ext cx="89695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Baryon # </a:t>
            </a:r>
            <a:r>
              <a:rPr kumimoji="1" lang="en-US" altLang="ja-JP" sz="2000" dirty="0" err="1" smtClean="0"/>
              <a:t>cumulants</a:t>
            </a:r>
            <a:r>
              <a:rPr kumimoji="1" lang="en-US" altLang="ja-JP" sz="2000" dirty="0" smtClean="0"/>
              <a:t> are experimentally observable! </a:t>
            </a:r>
            <a:r>
              <a:rPr kumimoji="1" lang="en-US" altLang="ja-JP" sz="2000" dirty="0" smtClean="0">
                <a:solidFill>
                  <a:srgbClr val="0070C0"/>
                </a:solidFill>
              </a:rPr>
              <a:t>MK, </a:t>
            </a:r>
            <a:r>
              <a:rPr kumimoji="1" lang="en-US" altLang="ja-JP" sz="2000" dirty="0" err="1" smtClean="0">
                <a:solidFill>
                  <a:srgbClr val="0070C0"/>
                </a:solidFill>
              </a:rPr>
              <a:t>Asakawa</a:t>
            </a:r>
            <a:r>
              <a:rPr kumimoji="1" lang="en-US" altLang="ja-JP" sz="2000" dirty="0" smtClean="0">
                <a:solidFill>
                  <a:srgbClr val="0070C0"/>
                </a:solidFill>
              </a:rPr>
              <a:t>, 2011;2012</a:t>
            </a:r>
            <a:endParaRPr kumimoji="1" lang="ja-JP" alt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38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4"/>
          <a:stretch/>
        </p:blipFill>
        <p:spPr bwMode="auto">
          <a:xfrm>
            <a:off x="2108200" y="2055533"/>
            <a:ext cx="5272112" cy="4181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正方形/長方形 25"/>
          <p:cNvSpPr/>
          <p:nvPr/>
        </p:nvSpPr>
        <p:spPr>
          <a:xfrm>
            <a:off x="1888563" y="2055533"/>
            <a:ext cx="219637" cy="40377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1259632" y="908720"/>
            <a:ext cx="5544616" cy="100811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098144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&lt;</a:t>
            </a:r>
            <a:r>
              <a:rPr lang="en-US" altLang="ja-JP" i="1" dirty="0" smtClean="0">
                <a:latin typeface="Symbol" pitchFamily="18" charset="2"/>
              </a:rPr>
              <a:t>d</a:t>
            </a:r>
            <a:r>
              <a:rPr lang="en-US" altLang="ja-JP" i="1" dirty="0" smtClean="0"/>
              <a:t>N</a:t>
            </a:r>
            <a:r>
              <a:rPr lang="en-US" altLang="ja-JP" baseline="-25000" dirty="0" smtClean="0"/>
              <a:t>B</a:t>
            </a:r>
            <a:r>
              <a:rPr lang="en-US" altLang="ja-JP" baseline="30000" dirty="0" smtClean="0"/>
              <a:t>2</a:t>
            </a:r>
            <a:r>
              <a:rPr lang="en-US" altLang="ja-JP" dirty="0" smtClean="0"/>
              <a:t>&gt; and &lt;</a:t>
            </a:r>
            <a:r>
              <a:rPr lang="en-US" altLang="ja-JP" i="1" dirty="0">
                <a:latin typeface="Symbol" pitchFamily="18" charset="2"/>
              </a:rPr>
              <a:t> </a:t>
            </a:r>
            <a:r>
              <a:rPr lang="en-US" altLang="ja-JP" i="1" dirty="0" smtClean="0">
                <a:latin typeface="Symbol" pitchFamily="18" charset="2"/>
              </a:rPr>
              <a:t>d</a:t>
            </a:r>
            <a:r>
              <a:rPr lang="en-US" altLang="ja-JP" i="1" dirty="0"/>
              <a:t>N</a:t>
            </a:r>
            <a:r>
              <a:rPr lang="en-US" altLang="ja-JP" i="1" baseline="-25000" dirty="0" smtClean="0"/>
              <a:t>p</a:t>
            </a:r>
            <a:r>
              <a:rPr lang="en-US" altLang="ja-JP" baseline="30000" dirty="0" smtClean="0"/>
              <a:t>2 </a:t>
            </a:r>
            <a:r>
              <a:rPr lang="en-US" altLang="ja-JP" dirty="0" smtClean="0"/>
              <a:t>&gt; @ LHC ?  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 rot="222982">
            <a:off x="4137707" y="4362374"/>
            <a:ext cx="2450636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3851920" y="4199152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3610000" y="4060521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3396568" y="3898567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3173063" y="3697753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2809817" y="3134389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2615700" y="2836672"/>
            <a:ext cx="234210" cy="37205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/>
        </p:nvSpPr>
        <p:spPr>
          <a:xfrm rot="20070266">
            <a:off x="2284819" y="2317002"/>
            <a:ext cx="198022" cy="40530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>
            <a:off x="2711770" y="3190466"/>
            <a:ext cx="265061" cy="20191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3023828" y="3457486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2934637" y="3423685"/>
            <a:ext cx="297554" cy="2734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2707107" y="2847621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2388443" y="2492896"/>
            <a:ext cx="263805" cy="26483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5" name="グループ化 14"/>
          <p:cNvGrpSpPr/>
          <p:nvPr/>
        </p:nvGrpSpPr>
        <p:grpSpPr>
          <a:xfrm>
            <a:off x="2200600" y="2399107"/>
            <a:ext cx="2268864" cy="3050796"/>
            <a:chOff x="2200600" y="2399107"/>
            <a:chExt cx="2268864" cy="3050796"/>
          </a:xfrm>
        </p:grpSpPr>
        <p:sp>
          <p:nvSpPr>
            <p:cNvPr id="20" name="フリーフォーム 19"/>
            <p:cNvSpPr/>
            <p:nvPr/>
          </p:nvSpPr>
          <p:spPr>
            <a:xfrm>
              <a:off x="2200600" y="2399107"/>
              <a:ext cx="1219272" cy="2550803"/>
            </a:xfrm>
            <a:custGeom>
              <a:avLst/>
              <a:gdLst>
                <a:gd name="connsiteX0" fmla="*/ 0 w 4038600"/>
                <a:gd name="connsiteY0" fmla="*/ 0 h 2057400"/>
                <a:gd name="connsiteX1" fmla="*/ 1257300 w 4038600"/>
                <a:gd name="connsiteY1" fmla="*/ 1003300 h 2057400"/>
                <a:gd name="connsiteX2" fmla="*/ 2717800 w 4038600"/>
                <a:gd name="connsiteY2" fmla="*/ 1727200 h 2057400"/>
                <a:gd name="connsiteX3" fmla="*/ 4038600 w 4038600"/>
                <a:gd name="connsiteY3" fmla="*/ 2057400 h 2057400"/>
                <a:gd name="connsiteX0" fmla="*/ 0 w 4143504"/>
                <a:gd name="connsiteY0" fmla="*/ 0 h 2080155"/>
                <a:gd name="connsiteX1" fmla="*/ 1257300 w 4143504"/>
                <a:gd name="connsiteY1" fmla="*/ 1003300 h 2080155"/>
                <a:gd name="connsiteX2" fmla="*/ 2717800 w 4143504"/>
                <a:gd name="connsiteY2" fmla="*/ 1727200 h 2080155"/>
                <a:gd name="connsiteX3" fmla="*/ 4038600 w 4143504"/>
                <a:gd name="connsiteY3" fmla="*/ 2057400 h 2080155"/>
                <a:gd name="connsiteX4" fmla="*/ 4062250 w 4143504"/>
                <a:gd name="connsiteY4" fmla="*/ 2051219 h 2080155"/>
                <a:gd name="connsiteX0" fmla="*/ 0 w 4446660"/>
                <a:gd name="connsiteY0" fmla="*/ 0 h 2080155"/>
                <a:gd name="connsiteX1" fmla="*/ 1257300 w 4446660"/>
                <a:gd name="connsiteY1" fmla="*/ 1003300 h 2080155"/>
                <a:gd name="connsiteX2" fmla="*/ 2717800 w 4446660"/>
                <a:gd name="connsiteY2" fmla="*/ 1727200 h 2080155"/>
                <a:gd name="connsiteX3" fmla="*/ 4038600 w 4446660"/>
                <a:gd name="connsiteY3" fmla="*/ 2057400 h 2080155"/>
                <a:gd name="connsiteX4" fmla="*/ 4446660 w 4446660"/>
                <a:gd name="connsiteY4" fmla="*/ 2051219 h 2080155"/>
                <a:gd name="connsiteX0" fmla="*/ 0 w 5557178"/>
                <a:gd name="connsiteY0" fmla="*/ 0 h 2118923"/>
                <a:gd name="connsiteX1" fmla="*/ 1257300 w 5557178"/>
                <a:gd name="connsiteY1" fmla="*/ 1003300 h 2118923"/>
                <a:gd name="connsiteX2" fmla="*/ 2717800 w 5557178"/>
                <a:gd name="connsiteY2" fmla="*/ 1727200 h 2118923"/>
                <a:gd name="connsiteX3" fmla="*/ 4038600 w 5557178"/>
                <a:gd name="connsiteY3" fmla="*/ 2057400 h 2118923"/>
                <a:gd name="connsiteX4" fmla="*/ 5557178 w 5557178"/>
                <a:gd name="connsiteY4" fmla="*/ 2118807 h 2118923"/>
                <a:gd name="connsiteX0" fmla="*/ 0 w 5642602"/>
                <a:gd name="connsiteY0" fmla="*/ 0 h 2157454"/>
                <a:gd name="connsiteX1" fmla="*/ 1257300 w 5642602"/>
                <a:gd name="connsiteY1" fmla="*/ 1003300 h 2157454"/>
                <a:gd name="connsiteX2" fmla="*/ 2717800 w 5642602"/>
                <a:gd name="connsiteY2" fmla="*/ 1727200 h 2157454"/>
                <a:gd name="connsiteX3" fmla="*/ 4038600 w 5642602"/>
                <a:gd name="connsiteY3" fmla="*/ 2057400 h 2157454"/>
                <a:gd name="connsiteX4" fmla="*/ 5642602 w 5642602"/>
                <a:gd name="connsiteY4" fmla="*/ 2157429 h 2157454"/>
                <a:gd name="connsiteX0" fmla="*/ 0 w 5685314"/>
                <a:gd name="connsiteY0" fmla="*/ 0 h 2186411"/>
                <a:gd name="connsiteX1" fmla="*/ 1257300 w 5685314"/>
                <a:gd name="connsiteY1" fmla="*/ 1003300 h 2186411"/>
                <a:gd name="connsiteX2" fmla="*/ 2717800 w 5685314"/>
                <a:gd name="connsiteY2" fmla="*/ 1727200 h 2186411"/>
                <a:gd name="connsiteX3" fmla="*/ 4038600 w 5685314"/>
                <a:gd name="connsiteY3" fmla="*/ 2057400 h 2186411"/>
                <a:gd name="connsiteX4" fmla="*/ 5685314 w 5685314"/>
                <a:gd name="connsiteY4" fmla="*/ 2186395 h 2186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85314" h="2186411">
                  <a:moveTo>
                    <a:pt x="0" y="0"/>
                  </a:moveTo>
                  <a:cubicBezTo>
                    <a:pt x="402166" y="357716"/>
                    <a:pt x="804333" y="715433"/>
                    <a:pt x="1257300" y="1003300"/>
                  </a:cubicBezTo>
                  <a:cubicBezTo>
                    <a:pt x="1710267" y="1291167"/>
                    <a:pt x="2254250" y="1551517"/>
                    <a:pt x="2717800" y="1727200"/>
                  </a:cubicBezTo>
                  <a:cubicBezTo>
                    <a:pt x="3181350" y="1902883"/>
                    <a:pt x="3609975" y="1980141"/>
                    <a:pt x="4038600" y="2057400"/>
                  </a:cubicBezTo>
                  <a:cubicBezTo>
                    <a:pt x="4262675" y="2111403"/>
                    <a:pt x="5680387" y="2187683"/>
                    <a:pt x="5685314" y="2186395"/>
                  </a:cubicBezTo>
                </a:path>
              </a:pathLst>
            </a:cu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B^2 \rangle&#10;\end{align*}&lt;/body&gt;&#10;  &lt;fcolor&gt;FF000000&lt;/fcolor&gt;&#10;  &lt;bcolor&gt;FFFFFFFF&lt;/bcolor&gt;&#10;  &lt;transparent&gt;True&lt;/transparent&gt;&#10;  &lt;resolution&gt;1800&lt;/resolution&gt;&#10;  &lt;imageh&gt;281&lt;/imageh&gt;&#10;  &lt;imagew&gt;629&lt;/imagew&gt;&#10;  &lt;scale&gt;50&lt;/scale&gt;&#10;  &lt;cursor&gt;44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1880" y="5013176"/>
              <a:ext cx="977584" cy="43672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</p:grpSp>
      <p:sp>
        <p:nvSpPr>
          <p:cNvPr id="23" name="正方形/長方形 22"/>
          <p:cNvSpPr/>
          <p:nvPr/>
        </p:nvSpPr>
        <p:spPr>
          <a:xfrm>
            <a:off x="4319972" y="2591972"/>
            <a:ext cx="2124236" cy="11051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39446" y="1455167"/>
            <a:ext cx="5364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should</a:t>
            </a:r>
            <a:r>
              <a:rPr kumimoji="1" lang="en-US" altLang="ja-JP" sz="2400" dirty="0" smtClean="0"/>
              <a:t> have different </a:t>
            </a:r>
            <a:r>
              <a:rPr kumimoji="1" lang="en-US" altLang="ja-JP" sz="2400" dirty="0" smtClean="0">
                <a:latin typeface="Symbol" pitchFamily="18" charset="2"/>
              </a:rPr>
              <a:t>Dh</a:t>
            </a:r>
            <a:r>
              <a:rPr kumimoji="1" lang="en-US" altLang="ja-JP" sz="2400" dirty="0" smtClean="0"/>
              <a:t> dependence.</a:t>
            </a:r>
            <a:endParaRPr kumimoji="1" lang="ja-JP" altLang="en-US" sz="2400" dirty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Q^2 \rangle,&#10;\langle \delta N_B^2 \rangle,&#10;\langle \delta N_p^2 \rangle&#10;\end{align*}&lt;/body&gt;&#10;  &lt;fcolor&gt;FF000000&lt;/fcolor&gt;&#10;  &lt;bcolor&gt;FFFFFFFF&lt;/bcolor&gt;&#10;  &lt;transparent&gt;True&lt;/transparent&gt;&#10;  &lt;resolution&gt;1800&lt;/resolution&gt;&#10;  &lt;imageh&gt;315&lt;/imageh&gt;&#10;  &lt;imagew&gt;2187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153" y="1033291"/>
            <a:ext cx="2929027" cy="421876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Q^2 \rangle&#10;\end{align*}&lt;/body&gt;&#10;  &lt;fcolor&gt;FF000000&lt;/fcolor&gt;&#10;  &lt;bcolor&gt;FFFFFFFF&lt;/bcolor&gt;&#10;  &lt;transparent&gt;True&lt;/transparent&gt;&#10;  &lt;resolution&gt;1800&lt;/resolution&gt;&#10;  &lt;imageh&gt;315&lt;/imageh&gt;&#10;  &lt;imagew&gt;627&lt;/imagew&gt;&#10;  &lt;scale&gt;50&lt;/scale&gt;&#10;  &lt;cursor&gt;4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360" y="4128061"/>
            <a:ext cx="839735" cy="421876"/>
          </a:xfrm>
          <a:prstGeom prst="rect">
            <a:avLst/>
          </a:prstGeom>
        </p:spPr>
      </p:pic>
      <p:sp>
        <p:nvSpPr>
          <p:cNvPr id="31" name="正方形/長方形 30"/>
          <p:cNvSpPr/>
          <p:nvPr/>
        </p:nvSpPr>
        <p:spPr>
          <a:xfrm>
            <a:off x="2465910" y="2579740"/>
            <a:ext cx="396044" cy="33090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>
            <a:off x="2597390" y="2916562"/>
            <a:ext cx="109717" cy="25276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/>
          <p:cNvSpPr/>
          <p:nvPr/>
        </p:nvSpPr>
        <p:spPr>
          <a:xfrm rot="20086231">
            <a:off x="2527292" y="2850394"/>
            <a:ext cx="146677" cy="29625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2 \rangle(\eta)}{\langle \delta N^2 \rangle (0)}&#10;\end{align*}&lt;/body&gt;&#10;  &lt;fcolor&gt;FF000000&lt;/fcolor&gt;&#10;  &lt;bcolor&gt;FFFFFFFF&lt;/bcolor&gt;&#10;  &lt;transparent&gt;True&lt;/transparent&gt;&#10;  &lt;resolution&gt;1800&lt;/resolution&gt;&#10;  &lt;imageh&gt;608&lt;/imageh&gt;&#10;  &lt;imagew&gt;980&lt;/imagew&gt;&#10;  &lt;scale&gt;50&lt;/scale&gt;&#10;  &lt;cursor&gt;8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5924" y="3402848"/>
            <a:ext cx="1536496" cy="95325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1&#10;\end{align*}&lt;/body&gt;&#10;  &lt;fcolor&gt;FF000000&lt;/fcolor&gt;&#10;  &lt;bcolor&gt;FFFFFFFF&lt;/bcolor&gt;&#10;  &lt;transparent&gt;True&lt;/transparent&gt;&#10;  &lt;resolution&gt;1800&lt;/resolution&gt;&#10;  &lt;imageh&gt;166&lt;/imageh&gt;&#10;  &lt;imagew&gt;82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938" y="2137998"/>
            <a:ext cx="128981" cy="261109"/>
          </a:xfrm>
          <a:prstGeom prst="rect">
            <a:avLst/>
          </a:prstGeom>
        </p:spPr>
      </p:pic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0.5&#10;\end{align*}&lt;/body&gt;&#10;  &lt;fcolor&gt;FF000000&lt;/fcolor&gt;&#10;  &lt;bcolor&gt;FFFFFFFF&lt;/bcolor&gt;&#10;  &lt;transparent&gt;True&lt;/transparent&gt;&#10;  &lt;resolution&gt;1800&lt;/resolution&gt;&#10;  &lt;imageh&gt;172&lt;/imageh&gt;&#10;  &lt;imagew&gt;296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814637"/>
            <a:ext cx="465590" cy="27054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テキスト ボックス 9"/>
          <p:cNvSpPr txBox="1"/>
          <p:nvPr/>
        </p:nvSpPr>
        <p:spPr>
          <a:xfrm>
            <a:off x="179512" y="6413266"/>
            <a:ext cx="89695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Baryon # </a:t>
            </a:r>
            <a:r>
              <a:rPr kumimoji="1" lang="en-US" altLang="ja-JP" sz="2000" dirty="0" err="1" smtClean="0"/>
              <a:t>cumulants</a:t>
            </a:r>
            <a:r>
              <a:rPr kumimoji="1" lang="en-US" altLang="ja-JP" sz="2000" dirty="0" smtClean="0"/>
              <a:t> are experimentally observable! </a:t>
            </a:r>
            <a:r>
              <a:rPr kumimoji="1" lang="en-US" altLang="ja-JP" sz="2000" dirty="0" smtClean="0">
                <a:solidFill>
                  <a:srgbClr val="0070C0"/>
                </a:solidFill>
              </a:rPr>
              <a:t>MK, </a:t>
            </a:r>
            <a:r>
              <a:rPr kumimoji="1" lang="en-US" altLang="ja-JP" sz="2000" dirty="0" err="1" smtClean="0">
                <a:solidFill>
                  <a:srgbClr val="0070C0"/>
                </a:solidFill>
              </a:rPr>
              <a:t>Asakawa</a:t>
            </a:r>
            <a:r>
              <a:rPr kumimoji="1" lang="en-US" altLang="ja-JP" sz="2000" dirty="0" smtClean="0">
                <a:solidFill>
                  <a:srgbClr val="0070C0"/>
                </a:solidFill>
              </a:rPr>
              <a:t>, 2011;2012</a:t>
            </a:r>
            <a:endParaRPr kumimoji="1" lang="ja-JP" altLang="en-US" sz="2000" dirty="0">
              <a:solidFill>
                <a:srgbClr val="0070C0"/>
              </a:solidFill>
            </a:endParaRPr>
          </a:p>
        </p:txBody>
      </p:sp>
      <p:grpSp>
        <p:nvGrpSpPr>
          <p:cNvPr id="38" name="グループ化 37"/>
          <p:cNvGrpSpPr/>
          <p:nvPr/>
        </p:nvGrpSpPr>
        <p:grpSpPr>
          <a:xfrm>
            <a:off x="2231258" y="2271558"/>
            <a:ext cx="2906998" cy="1647011"/>
            <a:chOff x="2231258" y="2271558"/>
            <a:chExt cx="2906998" cy="1647011"/>
          </a:xfrm>
        </p:grpSpPr>
        <p:sp>
          <p:nvSpPr>
            <p:cNvPr id="39" name="フリーフォーム 38"/>
            <p:cNvSpPr/>
            <p:nvPr/>
          </p:nvSpPr>
          <p:spPr>
            <a:xfrm>
              <a:off x="2231258" y="2271558"/>
              <a:ext cx="1890589" cy="1406144"/>
            </a:xfrm>
            <a:custGeom>
              <a:avLst/>
              <a:gdLst>
                <a:gd name="connsiteX0" fmla="*/ 0 w 4038600"/>
                <a:gd name="connsiteY0" fmla="*/ 0 h 2057400"/>
                <a:gd name="connsiteX1" fmla="*/ 1257300 w 4038600"/>
                <a:gd name="connsiteY1" fmla="*/ 1003300 h 2057400"/>
                <a:gd name="connsiteX2" fmla="*/ 2717800 w 4038600"/>
                <a:gd name="connsiteY2" fmla="*/ 1727200 h 2057400"/>
                <a:gd name="connsiteX3" fmla="*/ 4038600 w 4038600"/>
                <a:gd name="connsiteY3" fmla="*/ 2057400 h 205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38600" h="2057400">
                  <a:moveTo>
                    <a:pt x="0" y="0"/>
                  </a:moveTo>
                  <a:cubicBezTo>
                    <a:pt x="402166" y="357716"/>
                    <a:pt x="804333" y="715433"/>
                    <a:pt x="1257300" y="1003300"/>
                  </a:cubicBezTo>
                  <a:cubicBezTo>
                    <a:pt x="1710267" y="1291167"/>
                    <a:pt x="2254250" y="1551517"/>
                    <a:pt x="2717800" y="1727200"/>
                  </a:cubicBezTo>
                  <a:cubicBezTo>
                    <a:pt x="3181350" y="1902883"/>
                    <a:pt x="3609975" y="1980141"/>
                    <a:pt x="4038600" y="2057400"/>
                  </a:cubicBezTo>
                </a:path>
              </a:pathLst>
            </a:cu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0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p^2 \rangle&#10;\end{align*}&lt;/body&gt;&#10;  &lt;fcolor&gt;FF000000&lt;/fcolor&gt;&#10;  &lt;bcolor&gt;FFFFFFFF&lt;/bcolor&gt;&#10;  &lt;transparent&gt;True&lt;/transparent&gt;&#10;  &lt;resolution&gt;1800&lt;/resolution&gt;&#10;  &lt;imageh&gt;315&lt;/imageh&gt;&#10;  &lt;imagew&gt;596&lt;/imagew&gt;&#10;  &lt;scale&gt;50&lt;/scale&gt;&#10;  &lt;cursor&gt;34&lt;/cursor&gt;&#10;&lt;/TeXTeX&gt;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1960" y="3429000"/>
              <a:ext cx="926296" cy="489569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215674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793026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&lt;</a:t>
            </a:r>
            <a:r>
              <a:rPr lang="en-US" altLang="ja-JP" i="1" dirty="0" smtClean="0">
                <a:latin typeface="Symbol" pitchFamily="18" charset="2"/>
              </a:rPr>
              <a:t>d</a:t>
            </a:r>
            <a:r>
              <a:rPr lang="en-US" altLang="ja-JP" i="1" dirty="0" smtClean="0"/>
              <a:t>N</a:t>
            </a:r>
            <a:r>
              <a:rPr lang="en-US" altLang="ja-JP" baseline="-25000" dirty="0" smtClean="0"/>
              <a:t>Q</a:t>
            </a:r>
            <a:r>
              <a:rPr lang="en-US" altLang="ja-JP" baseline="30000" dirty="0" smtClean="0"/>
              <a:t>4</a:t>
            </a:r>
            <a:r>
              <a:rPr lang="en-US" altLang="ja-JP" dirty="0" smtClean="0"/>
              <a:t>&gt; @ LHC ?  </a:t>
            </a:r>
            <a:endParaRPr kumimoji="1" lang="ja-JP" alt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31597"/>
            <a:ext cx="6120680" cy="4181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正方形/長方形 5"/>
          <p:cNvSpPr/>
          <p:nvPr/>
        </p:nvSpPr>
        <p:spPr>
          <a:xfrm rot="222982">
            <a:off x="4209715" y="4938438"/>
            <a:ext cx="2450636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3923928" y="4775216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3682008" y="4636585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3468576" y="4474631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3237756" y="4266502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2869125" y="3703138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2676488" y="3337047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/>
        </p:nvSpPr>
        <p:spPr>
          <a:xfrm rot="20070266">
            <a:off x="2364430" y="2907219"/>
            <a:ext cx="198022" cy="3699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 rot="19106447">
            <a:off x="2785483" y="3734161"/>
            <a:ext cx="265061" cy="16687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3095836" y="4027940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3013735" y="3999749"/>
            <a:ext cx="297554" cy="2734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2779115" y="3423685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 rot="20304034">
            <a:off x="2566966" y="3156231"/>
            <a:ext cx="396044" cy="51301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/>
          <p:cNvSpPr/>
          <p:nvPr/>
        </p:nvSpPr>
        <p:spPr>
          <a:xfrm>
            <a:off x="2267744" y="2960140"/>
            <a:ext cx="1296144" cy="2983825"/>
          </a:xfrm>
          <a:custGeom>
            <a:avLst/>
            <a:gdLst>
              <a:gd name="connsiteX0" fmla="*/ 0 w 4038600"/>
              <a:gd name="connsiteY0" fmla="*/ 0 h 2057400"/>
              <a:gd name="connsiteX1" fmla="*/ 1257300 w 4038600"/>
              <a:gd name="connsiteY1" fmla="*/ 1003300 h 2057400"/>
              <a:gd name="connsiteX2" fmla="*/ 2717800 w 4038600"/>
              <a:gd name="connsiteY2" fmla="*/ 1727200 h 2057400"/>
              <a:gd name="connsiteX3" fmla="*/ 4038600 w 4038600"/>
              <a:gd name="connsiteY3" fmla="*/ 205740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8600" h="2057400">
                <a:moveTo>
                  <a:pt x="0" y="0"/>
                </a:moveTo>
                <a:cubicBezTo>
                  <a:pt x="402166" y="357716"/>
                  <a:pt x="804333" y="715433"/>
                  <a:pt x="1257300" y="1003300"/>
                </a:cubicBezTo>
                <a:cubicBezTo>
                  <a:pt x="1710267" y="1291167"/>
                  <a:pt x="2254250" y="1551517"/>
                  <a:pt x="2717800" y="1727200"/>
                </a:cubicBezTo>
                <a:cubicBezTo>
                  <a:pt x="3181350" y="1902883"/>
                  <a:pt x="3609975" y="1980141"/>
                  <a:pt x="4038600" y="2057400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2447764" y="3002584"/>
            <a:ext cx="396044" cy="33090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4391980" y="3168036"/>
            <a:ext cx="2124236" cy="11051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/>
          <p:cNvSpPr/>
          <p:nvPr/>
        </p:nvSpPr>
        <p:spPr>
          <a:xfrm>
            <a:off x="2267744" y="2847621"/>
            <a:ext cx="2232248" cy="1620751"/>
          </a:xfrm>
          <a:custGeom>
            <a:avLst/>
            <a:gdLst>
              <a:gd name="connsiteX0" fmla="*/ 0 w 4038600"/>
              <a:gd name="connsiteY0" fmla="*/ 0 h 2057400"/>
              <a:gd name="connsiteX1" fmla="*/ 1257300 w 4038600"/>
              <a:gd name="connsiteY1" fmla="*/ 1003300 h 2057400"/>
              <a:gd name="connsiteX2" fmla="*/ 2717800 w 4038600"/>
              <a:gd name="connsiteY2" fmla="*/ 1727200 h 2057400"/>
              <a:gd name="connsiteX3" fmla="*/ 4038600 w 4038600"/>
              <a:gd name="connsiteY3" fmla="*/ 205740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8600" h="2057400">
                <a:moveTo>
                  <a:pt x="0" y="0"/>
                </a:moveTo>
                <a:cubicBezTo>
                  <a:pt x="402166" y="357716"/>
                  <a:pt x="804333" y="715433"/>
                  <a:pt x="1257300" y="1003300"/>
                </a:cubicBezTo>
                <a:cubicBezTo>
                  <a:pt x="1710267" y="1291167"/>
                  <a:pt x="2254250" y="1551517"/>
                  <a:pt x="2717800" y="1727200"/>
                </a:cubicBezTo>
                <a:cubicBezTo>
                  <a:pt x="3181350" y="1902883"/>
                  <a:pt x="3609975" y="1980141"/>
                  <a:pt x="4038600" y="2057400"/>
                </a:cubicBez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右矢印 9"/>
          <p:cNvSpPr/>
          <p:nvPr/>
        </p:nvSpPr>
        <p:spPr>
          <a:xfrm rot="16200000">
            <a:off x="3217961" y="3803153"/>
            <a:ext cx="668273" cy="455628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右矢印 28"/>
          <p:cNvSpPr/>
          <p:nvPr/>
        </p:nvSpPr>
        <p:spPr>
          <a:xfrm rot="16200000" flipH="1">
            <a:off x="2563695" y="4775216"/>
            <a:ext cx="640153" cy="455628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角丸四角形 37"/>
          <p:cNvSpPr/>
          <p:nvPr/>
        </p:nvSpPr>
        <p:spPr>
          <a:xfrm>
            <a:off x="899592" y="842027"/>
            <a:ext cx="7128792" cy="179488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角丸四角形 38"/>
          <p:cNvSpPr/>
          <p:nvPr/>
        </p:nvSpPr>
        <p:spPr>
          <a:xfrm>
            <a:off x="5072696" y="1743199"/>
            <a:ext cx="2052165" cy="60568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角丸四角形 39"/>
          <p:cNvSpPr/>
          <p:nvPr/>
        </p:nvSpPr>
        <p:spPr>
          <a:xfrm>
            <a:off x="2051720" y="1743199"/>
            <a:ext cx="1998222" cy="60568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2149507" y="1800398"/>
            <a:ext cx="1846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accent6">
                    <a:lumMod val="50000"/>
                  </a:schemeClr>
                </a:solidFill>
              </a:rPr>
              <a:t>suppression</a:t>
            </a: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1187624" y="1052736"/>
            <a:ext cx="6664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How does               behave as a function of </a:t>
            </a:r>
            <a:r>
              <a:rPr kumimoji="1" lang="en-US" altLang="ja-JP" sz="2400" dirty="0" smtClean="0">
                <a:latin typeface="Symbol" pitchFamily="18" charset="2"/>
              </a:rPr>
              <a:t>Dh</a:t>
            </a:r>
            <a:r>
              <a:rPr kumimoji="1" lang="en-US" altLang="ja-JP" sz="2400" dirty="0" smtClean="0"/>
              <a:t>?</a:t>
            </a:r>
            <a:endParaRPr kumimoji="1" lang="ja-JP" altLang="en-US" sz="2400" dirty="0"/>
          </a:p>
        </p:txBody>
      </p:sp>
      <p:pic>
        <p:nvPicPr>
          <p:cNvPr id="4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Q^4 \rangle_c&#10;\end{align*}&lt;/body&gt;&#10;  &lt;fcolor&gt;FF000000&lt;/fcolor&gt;&#10;  &lt;bcolor&gt;FFFFFFFF&lt;/bcolor&gt;&#10;  &lt;transparent&gt;True&lt;/transparent&gt;&#10;  &lt;resolution&gt;1800&lt;/resolution&gt;&#10;  &lt;imageh&gt;317&lt;/imageh&gt;&#10;  &lt;imagew&gt;740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931" y="1086260"/>
            <a:ext cx="1042193" cy="446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4" name="テキスト ボックス 43"/>
          <p:cNvSpPr txBox="1"/>
          <p:nvPr/>
        </p:nvSpPr>
        <p:spPr>
          <a:xfrm>
            <a:off x="5072696" y="1800397"/>
            <a:ext cx="2052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accent3">
                    <a:lumMod val="50000"/>
                  </a:schemeClr>
                </a:solidFill>
              </a:rPr>
              <a:t>enhancement</a:t>
            </a:r>
            <a:endParaRPr kumimoji="1" lang="ja-JP" alt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4355976" y="1800398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or</a:t>
            </a:r>
            <a:endParaRPr kumimoji="1" lang="ja-JP" altLang="en-US" sz="2400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n\rangle(\eta)}{\langle \delta N^n \rangle (0)}&#10;\end{align*}&lt;/body&gt;&#10;  &lt;fcolor&gt;FF000000&lt;/fcolor&gt;&#10;  &lt;bcolor&gt;FFFFFFFF&lt;/bcolor&gt;&#10;  &lt;transparent&gt;True&lt;/transparent&gt;&#10;  &lt;resolution&gt;1800&lt;/resolution&gt;&#10;  &lt;imageh&gt;588&lt;/imageh&gt;&#10;  &lt;imagew&gt;1004&lt;/imagew&gt;&#10;  &lt;scale&gt;50&lt;/scale&gt;&#10;  &lt;cursor&gt;7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8812" y="3912316"/>
            <a:ext cx="1574124" cy="92189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6" name="正方形/長方形 35"/>
          <p:cNvSpPr/>
          <p:nvPr/>
        </p:nvSpPr>
        <p:spPr>
          <a:xfrm>
            <a:off x="1835697" y="2703605"/>
            <a:ext cx="360040" cy="40377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1&#10;\end{align*}&lt;/body&gt;&#10;  &lt;fcolor&gt;FF000000&lt;/fcolor&gt;&#10;  &lt;bcolor&gt;FFFFFFFF&lt;/bcolor&gt;&#10;  &lt;transparent&gt;True&lt;/transparent&gt;&#10;  &lt;resolution&gt;1800&lt;/resolution&gt;&#10;  &lt;imageh&gt;166&lt;/imageh&gt;&#10;  &lt;imagew&gt;82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474" y="2708920"/>
            <a:ext cx="128981" cy="261109"/>
          </a:xfrm>
          <a:prstGeom prst="rect">
            <a:avLst/>
          </a:prstGeom>
        </p:spPr>
      </p:pic>
      <p:pic>
        <p:nvPicPr>
          <p:cNvPr id="46" name="TexTeXPicture" descr="&lt;?xml version=&quot;1.0&quot; encoding=&quot;utf-16&quot;?&gt;&#10;&lt;TeXTeX&gt;&#10;  &lt;preamble&gt;\documentclass{jarticle}&#10;\usepackage{amsmath}&#10;\pagestyle{empty}&lt;/preamble&gt;&#10;  &lt;body&gt;\begin{align*} &#10;0.5&#10;\end{align*}&lt;/body&gt;&#10;  &lt;fcolor&gt;FF000000&lt;/fcolor&gt;&#10;  &lt;bcolor&gt;FFFFFFFF&lt;/bcolor&gt;&#10;  &lt;transparent&gt;True&lt;/transparent&gt;&#10;  &lt;resolution&gt;1800&lt;/resolution&gt;&#10;  &lt;imageh&gt;172&lt;/imageh&gt;&#10;  &lt;imagew&gt;296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208" y="5445224"/>
            <a:ext cx="465590" cy="27054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46017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617185" y="5424899"/>
            <a:ext cx="4987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are experimentally observable</a:t>
            </a:r>
            <a:endParaRPr kumimoji="1" lang="ja-JP" altLang="en-US" sz="2800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_B^n \rangle_c }&#10;{\langle \delta N_B^m \rangle_c }&#10;\ne&#10;\frac{\langle \delta N_p^n \rangle_c }&#10;{\langle \delta N_p^m \rangle_c }&#10;\end{align*}&lt;/body&gt;&#10;  &lt;fcolor&gt;FF000000&lt;/fcolor&gt;&#10;  &lt;bcolor&gt;FFFFFFFF&lt;/bcolor&gt;&#10;  &lt;transparent&gt;True&lt;/transparent&gt;&#10;  &lt;resolution&gt;1800&lt;/resolution&gt;&#10;  &lt;imageh&gt;646&lt;/imageh&gt;&#10;  &lt;imagew&gt;2056&lt;/imagew&gt;&#10;  &lt;scale&gt;50&lt;/scale&gt;&#10;  &lt;cursor&gt;165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026" y="3826203"/>
            <a:ext cx="3666834" cy="1152128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B^n \rangle_c&#10;\end{align*}&lt;/body&gt;&#10;  &lt;fcolor&gt;FF000000&lt;/fcolor&gt;&#10;  &lt;bcolor&gt;FFFFFFFF&lt;/bcolor&gt;&#10;  &lt;transparent&gt;True&lt;/transparent&gt;&#10;  &lt;resolution&gt;1800&lt;/resolution&gt;&#10;  &lt;imageh&gt;249&lt;/imageh&gt;&#10;  &lt;imagew&gt;742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026" y="5484868"/>
            <a:ext cx="1323342" cy="444087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519075" y="4133398"/>
            <a:ext cx="60465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Wingdings" pitchFamily="2" charset="2"/>
              <a:buChar char="p"/>
            </a:pPr>
            <a:r>
              <a:rPr kumimoji="1" lang="en-US" altLang="ja-JP" sz="2800" dirty="0" smtClean="0"/>
              <a:t> </a:t>
            </a:r>
          </a:p>
          <a:p>
            <a:pPr marL="285750" indent="-285750">
              <a:buClr>
                <a:srgbClr val="0070C0"/>
              </a:buClr>
              <a:buFont typeface="Wingdings" pitchFamily="2" charset="2"/>
              <a:buChar char="p"/>
            </a:pPr>
            <a:endParaRPr lang="en-US" altLang="ja-JP" sz="2800" dirty="0"/>
          </a:p>
          <a:p>
            <a:pPr marL="285750" indent="-285750">
              <a:buClr>
                <a:srgbClr val="0070C0"/>
              </a:buClr>
              <a:buFont typeface="Wingdings" pitchFamily="2" charset="2"/>
              <a:buChar char="p"/>
            </a:pPr>
            <a:endParaRPr kumimoji="1" lang="en-US" altLang="ja-JP" sz="2800" dirty="0" smtClean="0"/>
          </a:p>
          <a:p>
            <a:pPr marL="285750" indent="-285750">
              <a:buClr>
                <a:srgbClr val="0070C0"/>
              </a:buClr>
              <a:buFont typeface="Wingdings" pitchFamily="2" charset="2"/>
              <a:buChar char="p"/>
            </a:pPr>
            <a:r>
              <a:rPr lang="en-US" altLang="ja-JP" sz="2800" dirty="0" smtClean="0"/>
              <a:t> </a:t>
            </a:r>
            <a:endParaRPr kumimoji="1" lang="ja-JP" altLang="en-US" sz="2800" dirty="0"/>
          </a:p>
        </p:txBody>
      </p:sp>
      <p:sp>
        <p:nvSpPr>
          <p:cNvPr id="16" name="角丸四角形 15"/>
          <p:cNvSpPr/>
          <p:nvPr/>
        </p:nvSpPr>
        <p:spPr>
          <a:xfrm>
            <a:off x="323528" y="619527"/>
            <a:ext cx="8424936" cy="247788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7" name="タイトル 1"/>
          <p:cNvSpPr txBox="1">
            <a:spLocks/>
          </p:cNvSpPr>
          <p:nvPr/>
        </p:nvSpPr>
        <p:spPr>
          <a:xfrm>
            <a:off x="-202532" y="619527"/>
            <a:ext cx="9544601" cy="175432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j-cs"/>
              </a:rPr>
              <a:t>Baryon vs Proton Number Fluctuations</a:t>
            </a:r>
            <a:endParaRPr kumimoji="1" lang="ja-JP" altLang="en-US" sz="5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j-cs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375730" y="2451665"/>
            <a:ext cx="64421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002060"/>
                </a:solidFill>
                <a:latin typeface="Calibri"/>
              </a:rPr>
              <a:t>MK, </a:t>
            </a:r>
            <a:r>
              <a:rPr lang="en-US" altLang="ja-JP" sz="2000" dirty="0" err="1" smtClean="0">
                <a:solidFill>
                  <a:srgbClr val="002060"/>
                </a:solidFill>
                <a:latin typeface="Calibri"/>
              </a:rPr>
              <a:t>Asakawa</a:t>
            </a:r>
            <a:r>
              <a:rPr lang="en-US" altLang="ja-JP" sz="2000" dirty="0">
                <a:solidFill>
                  <a:srgbClr val="002060"/>
                </a:solidFill>
                <a:latin typeface="Calibri"/>
              </a:rPr>
              <a:t>, </a:t>
            </a:r>
            <a:r>
              <a:rPr lang="en-US" altLang="ja-JP" sz="2000" dirty="0" smtClean="0">
                <a:solidFill>
                  <a:srgbClr val="002060"/>
                </a:solidFill>
                <a:latin typeface="Calibri"/>
              </a:rPr>
              <a:t>PRC85,021901C(2012); PRC86, 024904(2012)</a:t>
            </a:r>
            <a:endParaRPr lang="ja-JP" altLang="en-US" sz="2000" dirty="0">
              <a:solidFill>
                <a:srgbClr val="00206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941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7814960" cy="584775"/>
          </a:xfrm>
        </p:spPr>
        <p:txBody>
          <a:bodyPr/>
          <a:lstStyle/>
          <a:p>
            <a:r>
              <a:rPr kumimoji="1" lang="en-US" altLang="ja-JP" dirty="0" smtClean="0"/>
              <a:t> Nucleon </a:t>
            </a:r>
            <a:r>
              <a:rPr kumimoji="1" lang="en-US" altLang="ja-JP" dirty="0" err="1" smtClean="0"/>
              <a:t>Isospin</a:t>
            </a:r>
            <a:r>
              <a:rPr kumimoji="1" lang="en-US" altLang="ja-JP" dirty="0" smtClean="0"/>
              <a:t> as Two Sides of a Coin   </a:t>
            </a:r>
            <a:endParaRPr kumimoji="1" lang="ja-JP" altLang="en-US" dirty="0"/>
          </a:p>
        </p:txBody>
      </p:sp>
      <p:sp>
        <p:nvSpPr>
          <p:cNvPr id="3" name="円/楕円 2"/>
          <p:cNvSpPr/>
          <p:nvPr/>
        </p:nvSpPr>
        <p:spPr>
          <a:xfrm>
            <a:off x="1835696" y="1556792"/>
            <a:ext cx="792088" cy="792088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100000">
                <a:srgbClr val="FFEBFA"/>
              </a:gs>
            </a:gsLst>
            <a:lin ang="14400000" scaled="0"/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" name="左中かっこ 7"/>
          <p:cNvSpPr/>
          <p:nvPr/>
        </p:nvSpPr>
        <p:spPr>
          <a:xfrm rot="5400000">
            <a:off x="1907704" y="1268760"/>
            <a:ext cx="648072" cy="324036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805590" y="3429000"/>
            <a:ext cx="792088" cy="792088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EBFA"/>
              </a:gs>
            </a:gsLst>
            <a:lin ang="14400000" scaled="0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2843808" y="3429000"/>
            <a:ext cx="792088" cy="792088"/>
          </a:xfrm>
          <a:prstGeom prst="ellipse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FFEBFA"/>
              </a:gs>
            </a:gsLst>
            <a:lin ang="14400000" scaled="0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015352" y="1700808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i="1" dirty="0" smtClean="0">
                <a:solidFill>
                  <a:prstClr val="black"/>
                </a:solidFill>
              </a:rPr>
              <a:t>N</a:t>
            </a:r>
            <a:endParaRPr lang="ja-JP" altLang="en-US" sz="2800" i="1" dirty="0">
              <a:solidFill>
                <a:prstClr val="black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009113" y="3552007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i="1" dirty="0" smtClean="0">
                <a:solidFill>
                  <a:prstClr val="black"/>
                </a:solidFill>
              </a:rPr>
              <a:t>p</a:t>
            </a:r>
            <a:endParaRPr lang="ja-JP" altLang="en-US" sz="2800" i="1" dirty="0">
              <a:solidFill>
                <a:prstClr val="black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047331" y="354459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i="1" dirty="0" smtClean="0">
                <a:solidFill>
                  <a:prstClr val="black"/>
                </a:solidFill>
              </a:rPr>
              <a:t>n</a:t>
            </a:r>
            <a:endParaRPr lang="ja-JP" altLang="en-US" sz="2800" i="1" dirty="0">
              <a:solidFill>
                <a:prstClr val="black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63159" y="4813701"/>
            <a:ext cx="26997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Nucleons have </a:t>
            </a:r>
          </a:p>
          <a:p>
            <a:r>
              <a:rPr lang="en-US" altLang="ja-JP" sz="2400" dirty="0" smtClean="0">
                <a:solidFill>
                  <a:prstClr val="black"/>
                </a:solidFill>
              </a:rPr>
              <a:t>two </a:t>
            </a:r>
            <a:r>
              <a:rPr lang="en-US" altLang="ja-JP" sz="2400" dirty="0" err="1" smtClean="0">
                <a:solidFill>
                  <a:prstClr val="black"/>
                </a:solidFill>
              </a:rPr>
              <a:t>isospin</a:t>
            </a:r>
            <a:r>
              <a:rPr lang="en-US" altLang="ja-JP" sz="2400" dirty="0" smtClean="0">
                <a:solidFill>
                  <a:prstClr val="black"/>
                </a:solidFill>
              </a:rPr>
              <a:t> states.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588224" y="6165304"/>
            <a:ext cx="23794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0070C0"/>
                </a:solidFill>
              </a:rPr>
              <a:t>MK, Asakawa,2012</a:t>
            </a:r>
            <a:endParaRPr lang="ja-JP" alt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64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7814960" cy="584775"/>
          </a:xfrm>
        </p:spPr>
        <p:txBody>
          <a:bodyPr/>
          <a:lstStyle/>
          <a:p>
            <a:r>
              <a:rPr kumimoji="1" lang="en-US" altLang="ja-JP" dirty="0" smtClean="0"/>
              <a:t> Nucleon </a:t>
            </a:r>
            <a:r>
              <a:rPr kumimoji="1" lang="en-US" altLang="ja-JP" dirty="0" err="1" smtClean="0"/>
              <a:t>Isospin</a:t>
            </a:r>
            <a:r>
              <a:rPr kumimoji="1" lang="en-US" altLang="ja-JP" dirty="0" smtClean="0"/>
              <a:t> as Two Sides of a Coin   </a:t>
            </a:r>
            <a:endParaRPr kumimoji="1" lang="ja-JP" altLang="en-US" dirty="0"/>
          </a:p>
        </p:txBody>
      </p:sp>
      <p:sp>
        <p:nvSpPr>
          <p:cNvPr id="3" name="円/楕円 2"/>
          <p:cNvSpPr/>
          <p:nvPr/>
        </p:nvSpPr>
        <p:spPr>
          <a:xfrm>
            <a:off x="1835696" y="1556792"/>
            <a:ext cx="792088" cy="792088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100000">
                <a:srgbClr val="FFEBFA"/>
              </a:gs>
            </a:gsLst>
            <a:lin ang="14400000" scaled="0"/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円/楕円 3"/>
          <p:cNvSpPr/>
          <p:nvPr/>
        </p:nvSpPr>
        <p:spPr>
          <a:xfrm>
            <a:off x="6218312" y="1556792"/>
            <a:ext cx="792088" cy="762556"/>
          </a:xfrm>
          <a:prstGeom prst="ellipse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  <a:tileRect r="-100000" b="-100000"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241729" y="3411631"/>
            <a:ext cx="776783" cy="803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5282208" y="3390602"/>
            <a:ext cx="817420" cy="846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左中かっこ 7"/>
          <p:cNvSpPr/>
          <p:nvPr/>
        </p:nvSpPr>
        <p:spPr>
          <a:xfrm rot="5400000">
            <a:off x="1907704" y="1268760"/>
            <a:ext cx="648072" cy="324036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805590" y="3429000"/>
            <a:ext cx="792088" cy="792088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EBFA"/>
              </a:gs>
            </a:gsLst>
            <a:lin ang="14400000" scaled="0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2843808" y="3429000"/>
            <a:ext cx="792088" cy="792088"/>
          </a:xfrm>
          <a:prstGeom prst="ellipse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FFEBFA"/>
              </a:gs>
            </a:gsLst>
            <a:lin ang="14400000" scaled="0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015352" y="1700808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i="1" dirty="0" smtClean="0">
                <a:solidFill>
                  <a:prstClr val="black"/>
                </a:solidFill>
              </a:rPr>
              <a:t>N</a:t>
            </a:r>
            <a:endParaRPr lang="ja-JP" altLang="en-US" sz="2800" i="1" dirty="0">
              <a:solidFill>
                <a:prstClr val="black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009113" y="3552007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i="1" dirty="0" smtClean="0">
                <a:solidFill>
                  <a:prstClr val="black"/>
                </a:solidFill>
              </a:rPr>
              <a:t>p</a:t>
            </a:r>
            <a:endParaRPr lang="ja-JP" altLang="en-US" sz="2800" i="1" dirty="0">
              <a:solidFill>
                <a:prstClr val="black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047331" y="354459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i="1" dirty="0" smtClean="0">
                <a:solidFill>
                  <a:prstClr val="black"/>
                </a:solidFill>
              </a:rPr>
              <a:t>n</a:t>
            </a:r>
            <a:endParaRPr lang="ja-JP" altLang="en-US" sz="2800" i="1" dirty="0">
              <a:solidFill>
                <a:prstClr val="black"/>
              </a:solidFill>
            </a:endParaRPr>
          </a:p>
        </p:txBody>
      </p:sp>
      <p:sp>
        <p:nvSpPr>
          <p:cNvPr id="14" name="左中かっこ 13"/>
          <p:cNvSpPr/>
          <p:nvPr/>
        </p:nvSpPr>
        <p:spPr>
          <a:xfrm rot="5400000">
            <a:off x="6290320" y="1268760"/>
            <a:ext cx="648072" cy="324036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63159" y="4813701"/>
            <a:ext cx="26997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Nucleons have </a:t>
            </a:r>
          </a:p>
          <a:p>
            <a:r>
              <a:rPr lang="en-US" altLang="ja-JP" sz="2400" dirty="0" smtClean="0">
                <a:solidFill>
                  <a:prstClr val="black"/>
                </a:solidFill>
              </a:rPr>
              <a:t>two </a:t>
            </a:r>
            <a:r>
              <a:rPr lang="en-US" altLang="ja-JP" sz="2400" dirty="0" err="1" smtClean="0">
                <a:solidFill>
                  <a:prstClr val="black"/>
                </a:solidFill>
              </a:rPr>
              <a:t>isospin</a:t>
            </a:r>
            <a:r>
              <a:rPr lang="en-US" altLang="ja-JP" sz="2400" dirty="0" smtClean="0">
                <a:solidFill>
                  <a:prstClr val="black"/>
                </a:solidFill>
              </a:rPr>
              <a:t> states.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207745" y="4814770"/>
            <a:ext cx="3180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Coins have two sides.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099628" y="1124744"/>
            <a:ext cx="1023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a coin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588224" y="6165304"/>
            <a:ext cx="23794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0070C0"/>
                </a:solidFill>
              </a:rPr>
              <a:t>MK, Asakawa,2012</a:t>
            </a:r>
            <a:endParaRPr lang="ja-JP" alt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25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193777" cy="584775"/>
          </a:xfrm>
        </p:spPr>
        <p:txBody>
          <a:bodyPr/>
          <a:lstStyle/>
          <a:p>
            <a:r>
              <a:rPr kumimoji="1" lang="en-US" altLang="ja-JP" dirty="0" smtClean="0"/>
              <a:t> Beam-Energy Scan</a:t>
            </a:r>
            <a:r>
              <a:rPr kumimoji="1" lang="ja-JP" altLang="en-US" dirty="0" smtClean="0"/>
              <a:t>  </a:t>
            </a:r>
            <a:endParaRPr kumimoji="1" lang="ja-JP" altLang="en-US" dirty="0"/>
          </a:p>
        </p:txBody>
      </p:sp>
      <p:sp>
        <p:nvSpPr>
          <p:cNvPr id="4" name="Freeform 5"/>
          <p:cNvSpPr>
            <a:spLocks/>
          </p:cNvSpPr>
          <p:nvPr/>
        </p:nvSpPr>
        <p:spPr bwMode="auto">
          <a:xfrm>
            <a:off x="4355455" y="4257346"/>
            <a:ext cx="2879725" cy="1312862"/>
          </a:xfrm>
          <a:custGeom>
            <a:avLst/>
            <a:gdLst>
              <a:gd name="T0" fmla="*/ 94 w 2009"/>
              <a:gd name="T1" fmla="*/ 827 h 827"/>
              <a:gd name="T2" fmla="*/ 50 w 2009"/>
              <a:gd name="T3" fmla="*/ 525 h 827"/>
              <a:gd name="T4" fmla="*/ 0 w 2009"/>
              <a:gd name="T5" fmla="*/ 325 h 827"/>
              <a:gd name="T6" fmla="*/ 345 w 2009"/>
              <a:gd name="T7" fmla="*/ 199 h 827"/>
              <a:gd name="T8" fmla="*/ 679 w 2009"/>
              <a:gd name="T9" fmla="*/ 117 h 827"/>
              <a:gd name="T10" fmla="*/ 964 w 2009"/>
              <a:gd name="T11" fmla="*/ 63 h 827"/>
              <a:gd name="T12" fmla="*/ 1400 w 2009"/>
              <a:gd name="T13" fmla="*/ 31 h 827"/>
              <a:gd name="T14" fmla="*/ 1748 w 2009"/>
              <a:gd name="T15" fmla="*/ 15 h 827"/>
              <a:gd name="T16" fmla="*/ 2009 w 2009"/>
              <a:gd name="T17" fmla="*/ 81 h 827"/>
              <a:gd name="T18" fmla="*/ 1996 w 2009"/>
              <a:gd name="T19" fmla="*/ 812 h 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09" h="827">
                <a:moveTo>
                  <a:pt x="94" y="827"/>
                </a:moveTo>
                <a:cubicBezTo>
                  <a:pt x="87" y="777"/>
                  <a:pt x="66" y="609"/>
                  <a:pt x="50" y="525"/>
                </a:cubicBezTo>
                <a:cubicBezTo>
                  <a:pt x="34" y="441"/>
                  <a:pt x="32" y="425"/>
                  <a:pt x="0" y="325"/>
                </a:cubicBezTo>
                <a:cubicBezTo>
                  <a:pt x="93" y="280"/>
                  <a:pt x="232" y="234"/>
                  <a:pt x="345" y="199"/>
                </a:cubicBezTo>
                <a:cubicBezTo>
                  <a:pt x="458" y="164"/>
                  <a:pt x="576" y="140"/>
                  <a:pt x="679" y="117"/>
                </a:cubicBezTo>
                <a:cubicBezTo>
                  <a:pt x="782" y="94"/>
                  <a:pt x="844" y="78"/>
                  <a:pt x="964" y="63"/>
                </a:cubicBezTo>
                <a:cubicBezTo>
                  <a:pt x="1084" y="49"/>
                  <a:pt x="1269" y="39"/>
                  <a:pt x="1400" y="31"/>
                </a:cubicBezTo>
                <a:cubicBezTo>
                  <a:pt x="1531" y="23"/>
                  <a:pt x="1647" y="7"/>
                  <a:pt x="1748" y="15"/>
                </a:cubicBezTo>
                <a:cubicBezTo>
                  <a:pt x="1849" y="23"/>
                  <a:pt x="1842" y="0"/>
                  <a:pt x="2009" y="81"/>
                </a:cubicBezTo>
                <a:cubicBezTo>
                  <a:pt x="2002" y="446"/>
                  <a:pt x="1996" y="812"/>
                  <a:pt x="1996" y="812"/>
                </a:cubicBezTo>
              </a:path>
            </a:pathLst>
          </a:custGeom>
          <a:gradFill rotWithShape="1">
            <a:gsLst>
              <a:gs pos="0">
                <a:srgbClr val="3366FF">
                  <a:alpha val="20000"/>
                </a:srgbClr>
              </a:gs>
              <a:gs pos="100000">
                <a:srgbClr val="3366FF">
                  <a:gamma/>
                  <a:invGamma/>
                  <a:alpha val="50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5" name="Freeform 6"/>
          <p:cNvSpPr>
            <a:spLocks/>
          </p:cNvSpPr>
          <p:nvPr/>
        </p:nvSpPr>
        <p:spPr bwMode="auto">
          <a:xfrm>
            <a:off x="1186805" y="3176258"/>
            <a:ext cx="3333750" cy="2379663"/>
          </a:xfrm>
          <a:custGeom>
            <a:avLst/>
            <a:gdLst>
              <a:gd name="T0" fmla="*/ 4 w 2100"/>
              <a:gd name="T1" fmla="*/ 1491 h 1499"/>
              <a:gd name="T2" fmla="*/ 0 w 2100"/>
              <a:gd name="T3" fmla="*/ 9 h 1499"/>
              <a:gd name="T4" fmla="*/ 434 w 2100"/>
              <a:gd name="T5" fmla="*/ 13 h 1499"/>
              <a:gd name="T6" fmla="*/ 710 w 2100"/>
              <a:gd name="T7" fmla="*/ 67 h 1499"/>
              <a:gd name="T8" fmla="*/ 1164 w 2100"/>
              <a:gd name="T9" fmla="*/ 217 h 1499"/>
              <a:gd name="T10" fmla="*/ 1719 w 2100"/>
              <a:gd name="T11" fmla="*/ 630 h 1499"/>
              <a:gd name="T12" fmla="*/ 2027 w 2100"/>
              <a:gd name="T13" fmla="*/ 1078 h 1499"/>
              <a:gd name="T14" fmla="*/ 2100 w 2100"/>
              <a:gd name="T15" fmla="*/ 1499 h 1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00" h="1499">
                <a:moveTo>
                  <a:pt x="4" y="1491"/>
                </a:moveTo>
                <a:cubicBezTo>
                  <a:pt x="3" y="1244"/>
                  <a:pt x="0" y="359"/>
                  <a:pt x="0" y="9"/>
                </a:cubicBezTo>
                <a:cubicBezTo>
                  <a:pt x="115" y="17"/>
                  <a:pt x="316" y="0"/>
                  <a:pt x="434" y="13"/>
                </a:cubicBezTo>
                <a:cubicBezTo>
                  <a:pt x="552" y="23"/>
                  <a:pt x="589" y="33"/>
                  <a:pt x="710" y="67"/>
                </a:cubicBezTo>
                <a:cubicBezTo>
                  <a:pt x="832" y="101"/>
                  <a:pt x="996" y="123"/>
                  <a:pt x="1164" y="217"/>
                </a:cubicBezTo>
                <a:cubicBezTo>
                  <a:pt x="1332" y="311"/>
                  <a:pt x="1575" y="487"/>
                  <a:pt x="1719" y="630"/>
                </a:cubicBezTo>
                <a:cubicBezTo>
                  <a:pt x="1863" y="773"/>
                  <a:pt x="1964" y="933"/>
                  <a:pt x="2027" y="1078"/>
                </a:cubicBezTo>
                <a:cubicBezTo>
                  <a:pt x="2100" y="1386"/>
                  <a:pt x="2085" y="1411"/>
                  <a:pt x="2100" y="1499"/>
                </a:cubicBez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1043930" y="5554333"/>
            <a:ext cx="64087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 flipV="1">
            <a:off x="1186805" y="2384096"/>
            <a:ext cx="0" cy="3455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802630" y="5517821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2" name="Freeform 14"/>
          <p:cNvSpPr>
            <a:spLocks/>
          </p:cNvSpPr>
          <p:nvPr/>
        </p:nvSpPr>
        <p:spPr bwMode="auto">
          <a:xfrm>
            <a:off x="4355455" y="4257346"/>
            <a:ext cx="2663825" cy="503237"/>
          </a:xfrm>
          <a:custGeom>
            <a:avLst/>
            <a:gdLst>
              <a:gd name="T0" fmla="*/ 0 w 1709"/>
              <a:gd name="T1" fmla="*/ 404 h 404"/>
              <a:gd name="T2" fmla="*/ 363 w 1709"/>
              <a:gd name="T3" fmla="*/ 255 h 404"/>
              <a:gd name="T4" fmla="*/ 800 w 1709"/>
              <a:gd name="T5" fmla="*/ 123 h 404"/>
              <a:gd name="T6" fmla="*/ 1213 w 1709"/>
              <a:gd name="T7" fmla="*/ 54 h 404"/>
              <a:gd name="T8" fmla="*/ 1709 w 1709"/>
              <a:gd name="T9" fmla="*/ 0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09" h="404">
                <a:moveTo>
                  <a:pt x="0" y="404"/>
                </a:moveTo>
                <a:cubicBezTo>
                  <a:pt x="60" y="379"/>
                  <a:pt x="230" y="302"/>
                  <a:pt x="363" y="255"/>
                </a:cubicBezTo>
                <a:cubicBezTo>
                  <a:pt x="496" y="208"/>
                  <a:pt x="658" y="157"/>
                  <a:pt x="800" y="123"/>
                </a:cubicBezTo>
                <a:cubicBezTo>
                  <a:pt x="942" y="89"/>
                  <a:pt x="1062" y="74"/>
                  <a:pt x="1213" y="54"/>
                </a:cubicBezTo>
                <a:cubicBezTo>
                  <a:pt x="1364" y="34"/>
                  <a:pt x="1606" y="11"/>
                  <a:pt x="1709" y="0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5300018" y="4765346"/>
            <a:ext cx="142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>
                <a:solidFill>
                  <a:srgbClr val="0000FF"/>
                </a:solidFill>
              </a:rPr>
              <a:t>Color SC</a:t>
            </a: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7433618" y="5401933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00"/>
                </a:solidFill>
                <a:latin typeface="Symbol" pitchFamily="18" charset="2"/>
              </a:rPr>
              <a:t>m</a:t>
            </a: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2626668" y="3392158"/>
            <a:ext cx="1885950" cy="2122488"/>
          </a:xfrm>
          <a:custGeom>
            <a:avLst/>
            <a:gdLst>
              <a:gd name="T0" fmla="*/ 2049 w 2049"/>
              <a:gd name="T1" fmla="*/ 2115 h 2115"/>
              <a:gd name="T2" fmla="*/ 1976 w 2049"/>
              <a:gd name="T3" fmla="*/ 1691 h 2115"/>
              <a:gd name="T4" fmla="*/ 1777 w 2049"/>
              <a:gd name="T5" fmla="*/ 1201 h 2115"/>
              <a:gd name="T6" fmla="*/ 1360 w 2049"/>
              <a:gd name="T7" fmla="*/ 731 h 2115"/>
              <a:gd name="T8" fmla="*/ 817 w 2049"/>
              <a:gd name="T9" fmla="*/ 321 h 2115"/>
              <a:gd name="T10" fmla="*/ 426 w 2049"/>
              <a:gd name="T11" fmla="*/ 119 h 2115"/>
              <a:gd name="T12" fmla="*/ 0 w 2049"/>
              <a:gd name="T13" fmla="*/ 0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49" h="2115">
                <a:moveTo>
                  <a:pt x="2049" y="2115"/>
                </a:moveTo>
                <a:cubicBezTo>
                  <a:pt x="2036" y="2044"/>
                  <a:pt x="2021" y="1843"/>
                  <a:pt x="1976" y="1691"/>
                </a:cubicBezTo>
                <a:cubicBezTo>
                  <a:pt x="1931" y="1539"/>
                  <a:pt x="1880" y="1361"/>
                  <a:pt x="1777" y="1201"/>
                </a:cubicBezTo>
                <a:cubicBezTo>
                  <a:pt x="1674" y="1041"/>
                  <a:pt x="1520" y="878"/>
                  <a:pt x="1360" y="731"/>
                </a:cubicBezTo>
                <a:cubicBezTo>
                  <a:pt x="1200" y="584"/>
                  <a:pt x="973" y="423"/>
                  <a:pt x="817" y="321"/>
                </a:cubicBezTo>
                <a:cubicBezTo>
                  <a:pt x="661" y="219"/>
                  <a:pt x="562" y="172"/>
                  <a:pt x="426" y="119"/>
                </a:cubicBezTo>
                <a:cubicBezTo>
                  <a:pt x="290" y="66"/>
                  <a:pt x="89" y="25"/>
                  <a:pt x="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83568" y="2339646"/>
            <a:ext cx="3722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2555230" y="3320721"/>
            <a:ext cx="144463" cy="144462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1694033" y="4224802"/>
            <a:ext cx="1338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00B050"/>
                </a:solidFill>
              </a:rPr>
              <a:t>Hadrons</a:t>
            </a:r>
          </a:p>
        </p:txBody>
      </p:sp>
    </p:spTree>
    <p:extLst>
      <p:ext uri="{BB962C8B-B14F-4D97-AF65-F5344CB8AC3E}">
        <p14:creationId xmlns:p14="http://schemas.microsoft.com/office/powerpoint/2010/main" val="298260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490332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Slot Machine Analogy  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7" b="10450"/>
          <a:stretch/>
        </p:blipFill>
        <p:spPr bwMode="auto">
          <a:xfrm>
            <a:off x="1259632" y="1173083"/>
            <a:ext cx="2076821" cy="2399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581128"/>
            <a:ext cx="2989596" cy="1526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7619415" y="2916233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i="1" dirty="0" smtClean="0">
                <a:solidFill>
                  <a:prstClr val="black"/>
                </a:solidFill>
              </a:rPr>
              <a:t>N</a:t>
            </a:r>
            <a:endParaRPr lang="ja-JP" altLang="en-US" sz="3200" i="1" dirty="0">
              <a:solidFill>
                <a:prstClr val="black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387167" y="2416534"/>
            <a:ext cx="14401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531183" y="3010600"/>
            <a:ext cx="144016" cy="1980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5675199" y="2812578"/>
            <a:ext cx="144016" cy="3960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5819215" y="2488542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5963230" y="2416534"/>
            <a:ext cx="144017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6107247" y="2200510"/>
            <a:ext cx="14401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6251263" y="2056494"/>
            <a:ext cx="14401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6395279" y="2056494"/>
            <a:ext cx="14401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6539295" y="2272518"/>
            <a:ext cx="14401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6683311" y="2416534"/>
            <a:ext cx="14401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6827327" y="2488542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6971343" y="2668562"/>
            <a:ext cx="144016" cy="5400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7115359" y="2920590"/>
            <a:ext cx="14401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7259375" y="3017596"/>
            <a:ext cx="144016" cy="191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644008" y="1188041"/>
            <a:ext cx="1369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i="1" dirty="0" smtClean="0">
                <a:solidFill>
                  <a:prstClr val="black"/>
                </a:solidFill>
              </a:rPr>
              <a:t>P</a:t>
            </a:r>
            <a:r>
              <a:rPr lang="en-US" altLang="ja-JP" sz="3200" dirty="0">
                <a:solidFill>
                  <a:prstClr val="black"/>
                </a:solidFill>
              </a:rPr>
              <a:t> </a:t>
            </a:r>
            <a:r>
              <a:rPr lang="en-US" altLang="ja-JP" sz="3200" dirty="0" smtClean="0">
                <a:solidFill>
                  <a:prstClr val="black"/>
                </a:solidFill>
              </a:rPr>
              <a:t>  (</a:t>
            </a:r>
            <a:r>
              <a:rPr lang="en-US" altLang="ja-JP" sz="3200" i="1" dirty="0" smtClean="0">
                <a:solidFill>
                  <a:prstClr val="black"/>
                </a:solidFill>
              </a:rPr>
              <a:t>N</a:t>
            </a:r>
            <a:r>
              <a:rPr lang="en-US" altLang="ja-JP" sz="3200" dirty="0" smtClean="0">
                <a:solidFill>
                  <a:prstClr val="black"/>
                </a:solidFill>
              </a:rPr>
              <a:t>)</a:t>
            </a:r>
            <a:endParaRPr lang="ja-JP" altLang="en-US" sz="3200" dirty="0">
              <a:solidFill>
                <a:prstClr val="black"/>
              </a:solidFill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7634636" y="573761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i="1" dirty="0" smtClean="0">
                <a:solidFill>
                  <a:prstClr val="black"/>
                </a:solidFill>
              </a:rPr>
              <a:t>N</a:t>
            </a:r>
            <a:endParaRPr lang="ja-JP" altLang="en-US" sz="3200" i="1" dirty="0">
              <a:solidFill>
                <a:prstClr val="black"/>
              </a:solidFill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5402388" y="5237911"/>
            <a:ext cx="14401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5546404" y="5669959"/>
            <a:ext cx="14401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5690420" y="5489939"/>
            <a:ext cx="128795" cy="5400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5834436" y="5309919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5978452" y="5237911"/>
            <a:ext cx="14401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6122468" y="5489939"/>
            <a:ext cx="128795" cy="5400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6266484" y="5309919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6410500" y="5561947"/>
            <a:ext cx="144016" cy="4680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6554516" y="5795973"/>
            <a:ext cx="144016" cy="2340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6698532" y="5669959"/>
            <a:ext cx="14401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6842548" y="5849979"/>
            <a:ext cx="144016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7125989" y="5930988"/>
            <a:ext cx="144016" cy="990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4644008" y="3933056"/>
            <a:ext cx="1354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i="1" dirty="0" smtClean="0">
                <a:solidFill>
                  <a:prstClr val="black"/>
                </a:solidFill>
              </a:rPr>
              <a:t>P  </a:t>
            </a:r>
            <a:r>
              <a:rPr lang="en-US" altLang="ja-JP" sz="3200" dirty="0" smtClean="0">
                <a:solidFill>
                  <a:prstClr val="black"/>
                </a:solidFill>
              </a:rPr>
              <a:t> (</a:t>
            </a:r>
            <a:r>
              <a:rPr lang="en-US" altLang="ja-JP" sz="3200" i="1" dirty="0" smtClean="0">
                <a:solidFill>
                  <a:prstClr val="black"/>
                </a:solidFill>
              </a:rPr>
              <a:t>N</a:t>
            </a:r>
            <a:r>
              <a:rPr lang="en-US" altLang="ja-JP" sz="3200" dirty="0" smtClean="0">
                <a:solidFill>
                  <a:prstClr val="black"/>
                </a:solidFill>
              </a:rPr>
              <a:t>)</a:t>
            </a:r>
            <a:endParaRPr lang="ja-JP" altLang="en-US" sz="3200" dirty="0">
              <a:solidFill>
                <a:prstClr val="black"/>
              </a:solidFill>
            </a:endParaRPr>
          </a:p>
        </p:txBody>
      </p:sp>
      <p:sp>
        <p:nvSpPr>
          <p:cNvPr id="26" name="下矢印 25"/>
          <p:cNvSpPr/>
          <p:nvPr/>
        </p:nvSpPr>
        <p:spPr>
          <a:xfrm>
            <a:off x="1619672" y="3789040"/>
            <a:ext cx="1584176" cy="584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3" name="円/楕円 52"/>
          <p:cNvSpPr/>
          <p:nvPr/>
        </p:nvSpPr>
        <p:spPr>
          <a:xfrm>
            <a:off x="6588224" y="690955"/>
            <a:ext cx="489653" cy="457934"/>
          </a:xfrm>
          <a:prstGeom prst="ellipse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  <a:tileRect r="-100000" b="-100000"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7116282" y="574438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>
                <a:solidFill>
                  <a:prstClr val="black"/>
                </a:solidFill>
              </a:rPr>
              <a:t>=     +</a:t>
            </a:r>
            <a:endParaRPr lang="ja-JP" altLang="en-US" sz="3600" dirty="0">
              <a:solidFill>
                <a:prstClr val="black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579940" y="658084"/>
            <a:ext cx="520452" cy="538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8444036" y="658084"/>
            <a:ext cx="520452" cy="538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4988827" y="4251806"/>
            <a:ext cx="297080" cy="307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8027194" y="6031171"/>
            <a:ext cx="297080" cy="307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" name="円/楕円 59"/>
          <p:cNvSpPr/>
          <p:nvPr/>
        </p:nvSpPr>
        <p:spPr>
          <a:xfrm>
            <a:off x="7993445" y="3275563"/>
            <a:ext cx="244826" cy="228967"/>
          </a:xfrm>
          <a:prstGeom prst="ellipse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  <a:tileRect r="-100000" b="-100000"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61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55" b="16137"/>
          <a:stretch/>
        </p:blipFill>
        <p:spPr bwMode="auto">
          <a:xfrm>
            <a:off x="5002344" y="1531034"/>
            <a:ext cx="276857" cy="332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直線矢印コネクタ 3"/>
          <p:cNvCxnSpPr/>
          <p:nvPr/>
        </p:nvCxnSpPr>
        <p:spPr>
          <a:xfrm flipV="1">
            <a:off x="5387167" y="1840470"/>
            <a:ext cx="0" cy="16561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/>
          <p:cNvCxnSpPr/>
          <p:nvPr/>
        </p:nvCxnSpPr>
        <p:spPr>
          <a:xfrm>
            <a:off x="5171143" y="3208622"/>
            <a:ext cx="244827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/>
          <p:nvPr/>
        </p:nvCxnSpPr>
        <p:spPr>
          <a:xfrm flipV="1">
            <a:off x="5402388" y="4661847"/>
            <a:ext cx="0" cy="16561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>
            <a:off x="5186364" y="6029999"/>
            <a:ext cx="244827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167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966150" cy="584775"/>
          </a:xfrm>
        </p:spPr>
        <p:txBody>
          <a:bodyPr/>
          <a:lstStyle/>
          <a:p>
            <a:r>
              <a:rPr kumimoji="1" lang="en-US" altLang="ja-JP" dirty="0" smtClean="0"/>
              <a:t> Extreme Examples  </a:t>
            </a:r>
            <a:endParaRPr kumimoji="1" lang="ja-JP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7" b="10450"/>
          <a:stretch/>
        </p:blipFill>
        <p:spPr bwMode="auto">
          <a:xfrm>
            <a:off x="107504" y="1252518"/>
            <a:ext cx="1513860" cy="1749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4383013" y="2552671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i="1" dirty="0" smtClean="0">
                <a:solidFill>
                  <a:prstClr val="black"/>
                </a:solidFill>
              </a:rPr>
              <a:t>N</a:t>
            </a:r>
            <a:endParaRPr lang="ja-JP" altLang="en-US" sz="3200" i="1" dirty="0">
              <a:solidFill>
                <a:prstClr val="black"/>
              </a:solidFill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4022973" y="1500370"/>
            <a:ext cx="144016" cy="13446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0" name="円/楕円 19"/>
          <p:cNvSpPr/>
          <p:nvPr/>
        </p:nvSpPr>
        <p:spPr>
          <a:xfrm>
            <a:off x="4757043" y="2912001"/>
            <a:ext cx="244826" cy="228967"/>
          </a:xfrm>
          <a:prstGeom prst="ellipse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  <a:tileRect r="-100000" b="-100000"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22" name="直線矢印コネクタ 21"/>
          <p:cNvCxnSpPr/>
          <p:nvPr/>
        </p:nvCxnSpPr>
        <p:spPr>
          <a:xfrm flipV="1">
            <a:off x="2150765" y="1476908"/>
            <a:ext cx="0" cy="16561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>
            <a:off x="1934741" y="2845060"/>
            <a:ext cx="244827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2015271" y="879103"/>
            <a:ext cx="2340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Fixed # of coins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8140802" y="2560547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i="1" dirty="0" smtClean="0">
                <a:solidFill>
                  <a:prstClr val="black"/>
                </a:solidFill>
              </a:rPr>
              <a:t>N</a:t>
            </a:r>
            <a:endParaRPr lang="ja-JP" altLang="en-US" sz="3200" i="1" dirty="0">
              <a:solidFill>
                <a:prstClr val="black"/>
              </a:solidFill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5908554" y="2132856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6052570" y="2132856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6196586" y="2132856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6340602" y="2132856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6484617" y="2132856"/>
            <a:ext cx="144017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6628634" y="2132856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6772650" y="2132856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6916666" y="2132856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7060682" y="2132856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7204698" y="2132856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7348714" y="2132856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7492730" y="2132856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7636746" y="2132856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7780762" y="2132856"/>
            <a:ext cx="144016" cy="720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41" name="直線矢印コネクタ 40"/>
          <p:cNvCxnSpPr/>
          <p:nvPr/>
        </p:nvCxnSpPr>
        <p:spPr>
          <a:xfrm flipV="1">
            <a:off x="5908554" y="1484784"/>
            <a:ext cx="0" cy="16561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/>
          <p:nvPr/>
        </p:nvCxnSpPr>
        <p:spPr>
          <a:xfrm>
            <a:off x="5692530" y="2852936"/>
            <a:ext cx="244827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テキスト ボックス 42"/>
          <p:cNvSpPr txBox="1"/>
          <p:nvPr/>
        </p:nvSpPr>
        <p:spPr>
          <a:xfrm>
            <a:off x="5527837" y="908720"/>
            <a:ext cx="31486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Constant probabilities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4383013" y="5288975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i="1" dirty="0" smtClean="0">
                <a:solidFill>
                  <a:prstClr val="black"/>
                </a:solidFill>
              </a:rPr>
              <a:t>N</a:t>
            </a:r>
            <a:endParaRPr lang="ja-JP" altLang="en-US" sz="3200" i="1" dirty="0">
              <a:solidFill>
                <a:prstClr val="black"/>
              </a:solidFill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2438797" y="5482352"/>
            <a:ext cx="144016" cy="99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8" name="正方形/長方形 47"/>
          <p:cNvSpPr/>
          <p:nvPr/>
        </p:nvSpPr>
        <p:spPr>
          <a:xfrm>
            <a:off x="2582813" y="5288974"/>
            <a:ext cx="144015" cy="292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9" name="正方形/長方形 48"/>
          <p:cNvSpPr/>
          <p:nvPr/>
        </p:nvSpPr>
        <p:spPr>
          <a:xfrm>
            <a:off x="2726828" y="5005300"/>
            <a:ext cx="144017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0" name="正方形/長方形 49"/>
          <p:cNvSpPr/>
          <p:nvPr/>
        </p:nvSpPr>
        <p:spPr>
          <a:xfrm>
            <a:off x="2870845" y="4725144"/>
            <a:ext cx="144016" cy="856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1" name="正方形/長方形 50"/>
          <p:cNvSpPr/>
          <p:nvPr/>
        </p:nvSpPr>
        <p:spPr>
          <a:xfrm>
            <a:off x="3014861" y="4429236"/>
            <a:ext cx="14401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2" name="正方形/長方形 51"/>
          <p:cNvSpPr/>
          <p:nvPr/>
        </p:nvSpPr>
        <p:spPr>
          <a:xfrm>
            <a:off x="3158877" y="4429236"/>
            <a:ext cx="14401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3302893" y="4725144"/>
            <a:ext cx="144016" cy="856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3446909" y="5005300"/>
            <a:ext cx="14401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5" name="正方形/長方形 54"/>
          <p:cNvSpPr/>
          <p:nvPr/>
        </p:nvSpPr>
        <p:spPr>
          <a:xfrm>
            <a:off x="3590925" y="5288974"/>
            <a:ext cx="144016" cy="2923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6" name="正方形/長方形 55"/>
          <p:cNvSpPr/>
          <p:nvPr/>
        </p:nvSpPr>
        <p:spPr>
          <a:xfrm>
            <a:off x="3734941" y="5482352"/>
            <a:ext cx="144016" cy="990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60" name="直線矢印コネクタ 59"/>
          <p:cNvCxnSpPr/>
          <p:nvPr/>
        </p:nvCxnSpPr>
        <p:spPr>
          <a:xfrm flipV="1">
            <a:off x="2150765" y="4213212"/>
            <a:ext cx="0" cy="16561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矢印コネクタ 60"/>
          <p:cNvCxnSpPr/>
          <p:nvPr/>
        </p:nvCxnSpPr>
        <p:spPr>
          <a:xfrm>
            <a:off x="1934741" y="5581364"/>
            <a:ext cx="244827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テキスト ボックス 63"/>
          <p:cNvSpPr txBox="1"/>
          <p:nvPr/>
        </p:nvSpPr>
        <p:spPr>
          <a:xfrm>
            <a:off x="8140802" y="5288975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i="1" dirty="0" smtClean="0">
                <a:solidFill>
                  <a:prstClr val="black"/>
                </a:solidFill>
              </a:rPr>
              <a:t>N</a:t>
            </a:r>
            <a:endParaRPr lang="ja-JP" altLang="en-US" sz="3200" i="1" dirty="0">
              <a:solidFill>
                <a:prstClr val="black"/>
              </a:solidFill>
            </a:endParaRPr>
          </a:p>
        </p:txBody>
      </p:sp>
      <p:sp>
        <p:nvSpPr>
          <p:cNvPr id="65" name="正方形/長方形 64"/>
          <p:cNvSpPr/>
          <p:nvPr/>
        </p:nvSpPr>
        <p:spPr>
          <a:xfrm>
            <a:off x="5908554" y="4861284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6" name="正方形/長方形 65"/>
          <p:cNvSpPr/>
          <p:nvPr/>
        </p:nvSpPr>
        <p:spPr>
          <a:xfrm>
            <a:off x="6052570" y="4725144"/>
            <a:ext cx="144016" cy="856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7" name="正方形/長方形 66"/>
          <p:cNvSpPr/>
          <p:nvPr/>
        </p:nvSpPr>
        <p:spPr>
          <a:xfrm>
            <a:off x="6196586" y="4725144"/>
            <a:ext cx="144016" cy="856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8" name="正方形/長方形 67"/>
          <p:cNvSpPr/>
          <p:nvPr/>
        </p:nvSpPr>
        <p:spPr>
          <a:xfrm>
            <a:off x="6340602" y="4653136"/>
            <a:ext cx="144015" cy="9282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9" name="正方形/長方形 68"/>
          <p:cNvSpPr/>
          <p:nvPr/>
        </p:nvSpPr>
        <p:spPr>
          <a:xfrm>
            <a:off x="6484617" y="4581128"/>
            <a:ext cx="144017" cy="1000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0" name="正方形/長方形 69"/>
          <p:cNvSpPr/>
          <p:nvPr/>
        </p:nvSpPr>
        <p:spPr>
          <a:xfrm>
            <a:off x="6628634" y="4581128"/>
            <a:ext cx="144016" cy="1000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1" name="正方形/長方形 70"/>
          <p:cNvSpPr/>
          <p:nvPr/>
        </p:nvSpPr>
        <p:spPr>
          <a:xfrm>
            <a:off x="6772650" y="4653136"/>
            <a:ext cx="144016" cy="9282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2" name="正方形/長方形 71"/>
          <p:cNvSpPr/>
          <p:nvPr/>
        </p:nvSpPr>
        <p:spPr>
          <a:xfrm>
            <a:off x="6916666" y="4725144"/>
            <a:ext cx="144016" cy="856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3" name="正方形/長方形 72"/>
          <p:cNvSpPr/>
          <p:nvPr/>
        </p:nvSpPr>
        <p:spPr>
          <a:xfrm>
            <a:off x="7060682" y="5005300"/>
            <a:ext cx="14401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4" name="正方形/長方形 73"/>
          <p:cNvSpPr/>
          <p:nvPr/>
        </p:nvSpPr>
        <p:spPr>
          <a:xfrm>
            <a:off x="7204698" y="5153254"/>
            <a:ext cx="144016" cy="428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5" name="正方形/長方形 74"/>
          <p:cNvSpPr/>
          <p:nvPr/>
        </p:nvSpPr>
        <p:spPr>
          <a:xfrm>
            <a:off x="7348714" y="5293332"/>
            <a:ext cx="14401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6" name="正方形/長方形 75"/>
          <p:cNvSpPr/>
          <p:nvPr/>
        </p:nvSpPr>
        <p:spPr>
          <a:xfrm>
            <a:off x="7492730" y="5435168"/>
            <a:ext cx="144016" cy="1461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7" name="正方形/長方形 76"/>
          <p:cNvSpPr/>
          <p:nvPr/>
        </p:nvSpPr>
        <p:spPr>
          <a:xfrm>
            <a:off x="7636746" y="5482352"/>
            <a:ext cx="144016" cy="99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80" name="直線矢印コネクタ 79"/>
          <p:cNvCxnSpPr/>
          <p:nvPr/>
        </p:nvCxnSpPr>
        <p:spPr>
          <a:xfrm flipV="1">
            <a:off x="5908554" y="4213212"/>
            <a:ext cx="0" cy="16561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矢印コネクタ 80"/>
          <p:cNvCxnSpPr/>
          <p:nvPr/>
        </p:nvCxnSpPr>
        <p:spPr>
          <a:xfrm>
            <a:off x="5692530" y="5581364"/>
            <a:ext cx="244827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51520" y="4365103"/>
            <a:ext cx="1224136" cy="1266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" name="下矢印 82"/>
          <p:cNvSpPr/>
          <p:nvPr/>
        </p:nvSpPr>
        <p:spPr>
          <a:xfrm>
            <a:off x="2438798" y="3429000"/>
            <a:ext cx="1368152" cy="576064"/>
          </a:xfrm>
          <a:prstGeom prst="down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4" name="下矢印 83"/>
          <p:cNvSpPr/>
          <p:nvPr/>
        </p:nvSpPr>
        <p:spPr>
          <a:xfrm>
            <a:off x="6383394" y="3429000"/>
            <a:ext cx="1368152" cy="576064"/>
          </a:xfrm>
          <a:prstGeom prst="down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85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8523392" y="5581364"/>
            <a:ext cx="297080" cy="307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4757043" y="5581362"/>
            <a:ext cx="297080" cy="307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" name="円/楕円 86"/>
          <p:cNvSpPr/>
          <p:nvPr/>
        </p:nvSpPr>
        <p:spPr>
          <a:xfrm>
            <a:off x="8530755" y="2924944"/>
            <a:ext cx="244826" cy="228967"/>
          </a:xfrm>
          <a:prstGeom prst="ellipse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  <a:tileRect r="-100000" b="-100000"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66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811480" cy="584775"/>
          </a:xfrm>
        </p:spPr>
        <p:txBody>
          <a:bodyPr/>
          <a:lstStyle/>
          <a:p>
            <a:r>
              <a:rPr kumimoji="1" lang="en-US" altLang="ja-JP" dirty="0" smtClean="0"/>
              <a:t> Reconstructing Total Coin Number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55576" y="1484784"/>
            <a:ext cx="7379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i="1" dirty="0" smtClean="0">
                <a:solidFill>
                  <a:prstClr val="black"/>
                </a:solidFill>
              </a:rPr>
              <a:t>P  </a:t>
            </a:r>
            <a:r>
              <a:rPr lang="en-US" altLang="ja-JP" sz="3600" dirty="0">
                <a:solidFill>
                  <a:prstClr val="black"/>
                </a:solidFill>
              </a:rPr>
              <a:t> </a:t>
            </a:r>
            <a:r>
              <a:rPr lang="en-US" altLang="ja-JP" sz="3600" dirty="0" smtClean="0">
                <a:solidFill>
                  <a:prstClr val="black"/>
                </a:solidFill>
              </a:rPr>
              <a:t>(</a:t>
            </a:r>
            <a:r>
              <a:rPr lang="en-US" altLang="ja-JP" sz="3600" i="1" dirty="0" smtClean="0">
                <a:solidFill>
                  <a:prstClr val="black"/>
                </a:solidFill>
              </a:rPr>
              <a:t>N   </a:t>
            </a:r>
            <a:r>
              <a:rPr lang="en-US" altLang="ja-JP" sz="3600" dirty="0" smtClean="0">
                <a:solidFill>
                  <a:prstClr val="black"/>
                </a:solidFill>
              </a:rPr>
              <a:t>)=      </a:t>
            </a:r>
            <a:r>
              <a:rPr lang="en-US" altLang="ja-JP" sz="3600" i="1" dirty="0" smtClean="0">
                <a:solidFill>
                  <a:prstClr val="black"/>
                </a:solidFill>
              </a:rPr>
              <a:t>P</a:t>
            </a:r>
            <a:r>
              <a:rPr lang="en-US" altLang="ja-JP" sz="3600" dirty="0" smtClean="0">
                <a:solidFill>
                  <a:prstClr val="black"/>
                </a:solidFill>
              </a:rPr>
              <a:t>   (</a:t>
            </a:r>
            <a:r>
              <a:rPr lang="en-US" altLang="ja-JP" sz="3600" i="1" dirty="0" smtClean="0">
                <a:solidFill>
                  <a:prstClr val="black"/>
                </a:solidFill>
              </a:rPr>
              <a:t>N</a:t>
            </a:r>
            <a:r>
              <a:rPr lang="en-US" altLang="ja-JP" sz="3600" dirty="0" smtClean="0">
                <a:solidFill>
                  <a:prstClr val="black"/>
                </a:solidFill>
              </a:rPr>
              <a:t>   )</a:t>
            </a:r>
            <a:r>
              <a:rPr lang="en-US" altLang="ja-JP" sz="3600" i="1" dirty="0" smtClean="0">
                <a:solidFill>
                  <a:prstClr val="black"/>
                </a:solidFill>
              </a:rPr>
              <a:t>B</a:t>
            </a:r>
            <a:r>
              <a:rPr lang="en-US" altLang="ja-JP" sz="3600" baseline="-25000" dirty="0" smtClean="0">
                <a:solidFill>
                  <a:prstClr val="black"/>
                </a:solidFill>
              </a:rPr>
              <a:t>1/2</a:t>
            </a:r>
            <a:r>
              <a:rPr lang="en-US" altLang="ja-JP" sz="3600" dirty="0" smtClean="0">
                <a:solidFill>
                  <a:prstClr val="black"/>
                </a:solidFill>
              </a:rPr>
              <a:t>(</a:t>
            </a:r>
            <a:r>
              <a:rPr lang="en-US" altLang="ja-JP" sz="3600" i="1" dirty="0" smtClean="0">
                <a:solidFill>
                  <a:prstClr val="black"/>
                </a:solidFill>
              </a:rPr>
              <a:t>N</a:t>
            </a:r>
            <a:r>
              <a:rPr lang="en-US" altLang="ja-JP" sz="3600" dirty="0" smtClean="0">
                <a:solidFill>
                  <a:prstClr val="black"/>
                </a:solidFill>
              </a:rPr>
              <a:t>   ;</a:t>
            </a:r>
            <a:r>
              <a:rPr lang="en-US" altLang="ja-JP" sz="3600" i="1" dirty="0" smtClean="0">
                <a:solidFill>
                  <a:prstClr val="black"/>
                </a:solidFill>
              </a:rPr>
              <a:t>N</a:t>
            </a:r>
            <a:r>
              <a:rPr lang="en-US" altLang="ja-JP" sz="3600" dirty="0" smtClean="0">
                <a:solidFill>
                  <a:prstClr val="black"/>
                </a:solidFill>
              </a:rPr>
              <a:t>   )</a:t>
            </a:r>
            <a:endParaRPr lang="ja-JP" altLang="en-US" sz="3600" dirty="0">
              <a:solidFill>
                <a:prstClr val="black"/>
              </a:solidFill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139939" y="1844824"/>
            <a:ext cx="297080" cy="307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04035" y="1844824"/>
            <a:ext cx="297080" cy="307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472923" y="1844824"/>
            <a:ext cx="297080" cy="307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角丸四角形 9"/>
          <p:cNvSpPr/>
          <p:nvPr/>
        </p:nvSpPr>
        <p:spPr>
          <a:xfrm>
            <a:off x="467544" y="1196752"/>
            <a:ext cx="7667488" cy="1368152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sum&#10;\end{align*}&lt;/body&gt;&#10;  &lt;fcolor&gt;FF000000&lt;/fcolor&gt;&#10;  &lt;bcolor&gt;FFFFFFFF&lt;/bcolor&gt;&#10;  &lt;transparent&gt;True&lt;/transparent&gt;&#10;  &lt;resolution&gt;1800&lt;/resolution&gt;&#10;  &lt;imageh&gt;349&lt;/imageh&gt;&#10;  &lt;imagew&gt;331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916" y="1541762"/>
            <a:ext cx="558956" cy="589353"/>
          </a:xfrm>
          <a:prstGeom prst="rect">
            <a:avLst/>
          </a:prstGeom>
        </p:spPr>
      </p:pic>
      <p:sp>
        <p:nvSpPr>
          <p:cNvPr id="13" name="円/楕円 12"/>
          <p:cNvSpPr/>
          <p:nvPr/>
        </p:nvSpPr>
        <p:spPr>
          <a:xfrm>
            <a:off x="3017981" y="2168083"/>
            <a:ext cx="244826" cy="228967"/>
          </a:xfrm>
          <a:prstGeom prst="ellipse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  <a:tileRect r="-100000" b="-100000"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4759222" y="1880828"/>
            <a:ext cx="244826" cy="228967"/>
          </a:xfrm>
          <a:prstGeom prst="ellipse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  <a:tileRect r="-100000" b="-100000"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6" name="円/楕円 15"/>
          <p:cNvSpPr/>
          <p:nvPr/>
        </p:nvSpPr>
        <p:spPr>
          <a:xfrm>
            <a:off x="7351510" y="1880827"/>
            <a:ext cx="244826" cy="228967"/>
          </a:xfrm>
          <a:prstGeom prst="ellipse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  <a:tileRect r="-100000" b="-100000"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7" b="10450"/>
          <a:stretch/>
        </p:blipFill>
        <p:spPr bwMode="auto">
          <a:xfrm>
            <a:off x="5531483" y="2973283"/>
            <a:ext cx="2076821" cy="2399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2" r="9722"/>
          <a:stretch/>
        </p:blipFill>
        <p:spPr bwMode="auto">
          <a:xfrm>
            <a:off x="587337" y="3317978"/>
            <a:ext cx="2675470" cy="1637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左右矢印 18"/>
          <p:cNvSpPr/>
          <p:nvPr/>
        </p:nvSpPr>
        <p:spPr>
          <a:xfrm>
            <a:off x="3473196" y="3704743"/>
            <a:ext cx="1656184" cy="86409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55" b="16137"/>
          <a:stretch/>
        </p:blipFill>
        <p:spPr bwMode="auto">
          <a:xfrm>
            <a:off x="3852318" y="1861524"/>
            <a:ext cx="287634" cy="345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B_p ( k;N) = p^k (1-p)^{N-k} \phantom{|}_k C_N&#10;\end{align*}&lt;/body&gt;&#10;  &lt;fcolor&gt;FF000000&lt;/fcolor&gt;&#10;  &lt;bcolor&gt;FFFFFFFF&lt;/bcolor&gt;&#10;  &lt;transparent&gt;True&lt;/transparent&gt;&#10;  &lt;resolution&gt;1800&lt;/resolution&gt;&#10;  &lt;imageh&gt;296&lt;/imageh&gt;&#10;  &lt;imagew&gt;3282&lt;/imagew&gt;&#10;  &lt;scale&gt;50&lt;/scale&gt;&#10;  &lt;cursor&gt;56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35" y="6165304"/>
            <a:ext cx="4790473" cy="432048"/>
          </a:xfrm>
          <a:prstGeom prst="rect">
            <a:avLst/>
          </a:prstGeom>
        </p:spPr>
      </p:pic>
      <p:sp>
        <p:nvSpPr>
          <p:cNvPr id="23" name="テキスト ボックス 22"/>
          <p:cNvSpPr txBox="1"/>
          <p:nvPr/>
        </p:nvSpPr>
        <p:spPr>
          <a:xfrm>
            <a:off x="6049102" y="6150495"/>
            <a:ext cx="3008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:binomial distr. </a:t>
            </a:r>
            <a:r>
              <a:rPr lang="en-US" altLang="ja-JP" sz="2400" dirty="0" err="1" smtClean="0">
                <a:solidFill>
                  <a:prstClr val="black"/>
                </a:solidFill>
              </a:rPr>
              <a:t>func</a:t>
            </a:r>
            <a:r>
              <a:rPr lang="en-US" altLang="ja-JP" sz="2400" dirty="0" smtClean="0">
                <a:solidFill>
                  <a:prstClr val="black"/>
                </a:solidFill>
              </a:rPr>
              <a:t>.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69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角丸四角形 28"/>
          <p:cNvSpPr/>
          <p:nvPr/>
        </p:nvSpPr>
        <p:spPr>
          <a:xfrm>
            <a:off x="5364088" y="4293096"/>
            <a:ext cx="3071299" cy="4449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46862" y="897270"/>
            <a:ext cx="8889634" cy="3107794"/>
          </a:xfrm>
          <a:prstGeom prst="rect">
            <a:avLst/>
          </a:prstGeom>
          <a:gradFill flip="none" rotWithShape="1">
            <a:gsLst>
              <a:gs pos="35000">
                <a:srgbClr val="FFC000"/>
              </a:gs>
              <a:gs pos="0">
                <a:srgbClr val="FF0000"/>
              </a:gs>
              <a:gs pos="84000">
                <a:schemeClr val="accent6">
                  <a:lumMod val="4000"/>
                  <a:lumOff val="96000"/>
                </a:schemeClr>
              </a:gs>
              <a:gs pos="100000">
                <a:schemeClr val="accent6">
                  <a:lumMod val="4000"/>
                  <a:lumOff val="96000"/>
                </a:schemeClr>
              </a:gs>
            </a:gsLst>
            <a:lin ang="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697394" cy="584775"/>
          </a:xfrm>
        </p:spPr>
        <p:txBody>
          <a:bodyPr/>
          <a:lstStyle/>
          <a:p>
            <a:r>
              <a:rPr kumimoji="1" lang="en-US" altLang="ja-JP" dirty="0" smtClean="0"/>
              <a:t> Nucleons in </a:t>
            </a:r>
            <a:r>
              <a:rPr kumimoji="1" lang="en-US" altLang="ja-JP" dirty="0" err="1" smtClean="0"/>
              <a:t>Hadronic</a:t>
            </a:r>
            <a:r>
              <a:rPr kumimoji="1" lang="en-US" altLang="ja-JP" dirty="0" smtClean="0"/>
              <a:t> Phase  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 rot="16200000">
            <a:off x="43748" y="4388790"/>
            <a:ext cx="1311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err="1" smtClean="0">
                <a:solidFill>
                  <a:prstClr val="black"/>
                </a:solidFill>
              </a:rPr>
              <a:t>hadronize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 rot="16200000">
            <a:off x="435810" y="4386385"/>
            <a:ext cx="13067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</a:rPr>
              <a:t>chem. </a:t>
            </a:r>
            <a:r>
              <a:rPr lang="en-US" altLang="ja-JP" sz="2000" dirty="0" err="1" smtClean="0">
                <a:solidFill>
                  <a:prstClr val="black"/>
                </a:solidFill>
              </a:rPr>
              <a:t>f.o</a:t>
            </a:r>
            <a:r>
              <a:rPr lang="en-US" altLang="ja-JP" sz="2000" dirty="0" smtClean="0">
                <a:solidFill>
                  <a:prstClr val="black"/>
                </a:solidFill>
              </a:rPr>
              <a:t>.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 rot="16200000">
            <a:off x="4247458" y="4401615"/>
            <a:ext cx="1337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</a:rPr>
              <a:t>kinetic </a:t>
            </a:r>
            <a:r>
              <a:rPr lang="en-US" altLang="ja-JP" sz="2000" dirty="0" err="1" smtClean="0">
                <a:solidFill>
                  <a:prstClr val="black"/>
                </a:solidFill>
              </a:rPr>
              <a:t>f.o</a:t>
            </a:r>
            <a:r>
              <a:rPr lang="en-US" altLang="ja-JP" sz="2000" dirty="0" smtClean="0">
                <a:solidFill>
                  <a:prstClr val="black"/>
                </a:solidFill>
              </a:rPr>
              <a:t>.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cxnSp>
        <p:nvCxnSpPr>
          <p:cNvPr id="303" name="直線矢印コネクタ 302"/>
          <p:cNvCxnSpPr/>
          <p:nvPr/>
        </p:nvCxnSpPr>
        <p:spPr>
          <a:xfrm>
            <a:off x="1633785" y="4783679"/>
            <a:ext cx="2731354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6" name="テキスト ボックス 305"/>
          <p:cNvSpPr txBox="1"/>
          <p:nvPr/>
        </p:nvSpPr>
        <p:spPr>
          <a:xfrm>
            <a:off x="2483768" y="4437112"/>
            <a:ext cx="1188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</a:rPr>
              <a:t>10~20fm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318" name="円/楕円 317"/>
          <p:cNvSpPr/>
          <p:nvPr/>
        </p:nvSpPr>
        <p:spPr>
          <a:xfrm>
            <a:off x="4524849" y="134981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0" name="円/楕円 319"/>
          <p:cNvSpPr/>
          <p:nvPr/>
        </p:nvSpPr>
        <p:spPr>
          <a:xfrm>
            <a:off x="2800150" y="290579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1" name="円/楕円 320"/>
          <p:cNvSpPr/>
          <p:nvPr/>
        </p:nvSpPr>
        <p:spPr>
          <a:xfrm>
            <a:off x="878432" y="240103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2" name="円/楕円 321"/>
          <p:cNvSpPr/>
          <p:nvPr/>
        </p:nvSpPr>
        <p:spPr>
          <a:xfrm>
            <a:off x="1029003" y="292496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3" name="円/楕円 322"/>
          <p:cNvSpPr/>
          <p:nvPr/>
        </p:nvSpPr>
        <p:spPr>
          <a:xfrm>
            <a:off x="853162" y="173298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4" name="円/楕円 323"/>
          <p:cNvSpPr/>
          <p:nvPr/>
        </p:nvSpPr>
        <p:spPr>
          <a:xfrm>
            <a:off x="2335514" y="223577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5" name="円/楕円 324"/>
          <p:cNvSpPr/>
          <p:nvPr/>
        </p:nvSpPr>
        <p:spPr>
          <a:xfrm>
            <a:off x="1486426" y="346544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6" name="円/楕円 325"/>
          <p:cNvSpPr/>
          <p:nvPr/>
        </p:nvSpPr>
        <p:spPr>
          <a:xfrm>
            <a:off x="2335514" y="328500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7" name="円/楕円 326"/>
          <p:cNvSpPr/>
          <p:nvPr/>
        </p:nvSpPr>
        <p:spPr>
          <a:xfrm>
            <a:off x="1861268" y="262774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8" name="円/楕円 327"/>
          <p:cNvSpPr/>
          <p:nvPr/>
        </p:nvSpPr>
        <p:spPr>
          <a:xfrm>
            <a:off x="3646666" y="314098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9" name="円/楕円 328"/>
          <p:cNvSpPr/>
          <p:nvPr/>
        </p:nvSpPr>
        <p:spPr>
          <a:xfrm>
            <a:off x="1431888" y="248374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0" name="円/楕円 329"/>
          <p:cNvSpPr/>
          <p:nvPr/>
        </p:nvSpPr>
        <p:spPr>
          <a:xfrm>
            <a:off x="3173130" y="347041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1" name="円/楕円 330"/>
          <p:cNvSpPr/>
          <p:nvPr/>
        </p:nvSpPr>
        <p:spPr>
          <a:xfrm>
            <a:off x="6386649" y="104127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2" name="円/楕円 331"/>
          <p:cNvSpPr/>
          <p:nvPr/>
        </p:nvSpPr>
        <p:spPr>
          <a:xfrm>
            <a:off x="1521301" y="176306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3" name="円/楕円 332"/>
          <p:cNvSpPr/>
          <p:nvPr/>
        </p:nvSpPr>
        <p:spPr>
          <a:xfrm>
            <a:off x="4365139" y="104318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4" name="円/楕円 333"/>
          <p:cNvSpPr/>
          <p:nvPr/>
        </p:nvSpPr>
        <p:spPr>
          <a:xfrm>
            <a:off x="1011395" y="365659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5" name="円/楕円 334"/>
          <p:cNvSpPr/>
          <p:nvPr/>
        </p:nvSpPr>
        <p:spPr>
          <a:xfrm>
            <a:off x="5004048" y="256490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6" name="円/楕円 335"/>
          <p:cNvSpPr/>
          <p:nvPr/>
        </p:nvSpPr>
        <p:spPr>
          <a:xfrm>
            <a:off x="4788024" y="148478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7" name="円/楕円 336"/>
          <p:cNvSpPr/>
          <p:nvPr/>
        </p:nvSpPr>
        <p:spPr>
          <a:xfrm>
            <a:off x="4856001" y="111518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8" name="円/楕円 337"/>
          <p:cNvSpPr/>
          <p:nvPr/>
        </p:nvSpPr>
        <p:spPr>
          <a:xfrm>
            <a:off x="5529356" y="1978461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9" name="円/楕円 338"/>
          <p:cNvSpPr/>
          <p:nvPr/>
        </p:nvSpPr>
        <p:spPr>
          <a:xfrm>
            <a:off x="5457071" y="113394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0" name="円/楕円 339"/>
          <p:cNvSpPr/>
          <p:nvPr/>
        </p:nvSpPr>
        <p:spPr>
          <a:xfrm>
            <a:off x="5385071" y="368186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1" name="円/楕円 340"/>
          <p:cNvSpPr/>
          <p:nvPr/>
        </p:nvSpPr>
        <p:spPr>
          <a:xfrm>
            <a:off x="6454962" y="373765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2" name="円/楕円 341"/>
          <p:cNvSpPr/>
          <p:nvPr/>
        </p:nvSpPr>
        <p:spPr>
          <a:xfrm>
            <a:off x="4928001" y="205632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3" name="円/楕円 342"/>
          <p:cNvSpPr/>
          <p:nvPr/>
        </p:nvSpPr>
        <p:spPr>
          <a:xfrm>
            <a:off x="6094922" y="207917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4" name="円/楕円 343"/>
          <p:cNvSpPr/>
          <p:nvPr/>
        </p:nvSpPr>
        <p:spPr>
          <a:xfrm>
            <a:off x="2422514" y="112476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5" name="円/楕円 344"/>
          <p:cNvSpPr/>
          <p:nvPr/>
        </p:nvSpPr>
        <p:spPr>
          <a:xfrm>
            <a:off x="5746356" y="273811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6" name="円/楕円 345"/>
          <p:cNvSpPr/>
          <p:nvPr/>
        </p:nvSpPr>
        <p:spPr>
          <a:xfrm>
            <a:off x="3284332" y="183349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7" name="円/楕円 346"/>
          <p:cNvSpPr/>
          <p:nvPr/>
        </p:nvSpPr>
        <p:spPr>
          <a:xfrm>
            <a:off x="1633785" y="105354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8" name="円/楕円 347"/>
          <p:cNvSpPr/>
          <p:nvPr/>
        </p:nvSpPr>
        <p:spPr>
          <a:xfrm>
            <a:off x="3459289" y="105513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9" name="円/楕円 348"/>
          <p:cNvSpPr/>
          <p:nvPr/>
        </p:nvSpPr>
        <p:spPr>
          <a:xfrm>
            <a:off x="2166827" y="105275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0" name="円/楕円 349"/>
          <p:cNvSpPr/>
          <p:nvPr/>
        </p:nvSpPr>
        <p:spPr>
          <a:xfrm>
            <a:off x="2154440" y="201598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1" name="円/楕円 350"/>
          <p:cNvSpPr/>
          <p:nvPr/>
        </p:nvSpPr>
        <p:spPr>
          <a:xfrm>
            <a:off x="1794890" y="148480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2" name="円/楕円 351"/>
          <p:cNvSpPr/>
          <p:nvPr/>
        </p:nvSpPr>
        <p:spPr>
          <a:xfrm>
            <a:off x="2237451" y="1392791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3" name="円/楕円 352"/>
          <p:cNvSpPr/>
          <p:nvPr/>
        </p:nvSpPr>
        <p:spPr>
          <a:xfrm>
            <a:off x="3155913" y="227687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4" name="円/楕円 353"/>
          <p:cNvSpPr/>
          <p:nvPr/>
        </p:nvSpPr>
        <p:spPr>
          <a:xfrm>
            <a:off x="2565085" y="274779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5" name="円/楕円 354"/>
          <p:cNvSpPr/>
          <p:nvPr/>
        </p:nvSpPr>
        <p:spPr>
          <a:xfrm>
            <a:off x="4078714" y="220486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6" name="円/楕円 355"/>
          <p:cNvSpPr/>
          <p:nvPr/>
        </p:nvSpPr>
        <p:spPr>
          <a:xfrm>
            <a:off x="4300160" y="298765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7" name="円/楕円 356"/>
          <p:cNvSpPr/>
          <p:nvPr/>
        </p:nvSpPr>
        <p:spPr>
          <a:xfrm>
            <a:off x="4453936" y="267579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8" name="円/楕円 357"/>
          <p:cNvSpPr/>
          <p:nvPr/>
        </p:nvSpPr>
        <p:spPr>
          <a:xfrm>
            <a:off x="4854459" y="294382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9" name="円/楕円 358"/>
          <p:cNvSpPr/>
          <p:nvPr/>
        </p:nvSpPr>
        <p:spPr>
          <a:xfrm>
            <a:off x="3958883" y="126691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0" name="円/楕円 359"/>
          <p:cNvSpPr/>
          <p:nvPr/>
        </p:nvSpPr>
        <p:spPr>
          <a:xfrm>
            <a:off x="3146117" y="125851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1" name="円/楕円 360"/>
          <p:cNvSpPr/>
          <p:nvPr/>
        </p:nvSpPr>
        <p:spPr>
          <a:xfrm>
            <a:off x="3896304" y="98074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2" name="円/楕円 361"/>
          <p:cNvSpPr/>
          <p:nvPr/>
        </p:nvSpPr>
        <p:spPr>
          <a:xfrm>
            <a:off x="4079682" y="152575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3" name="円/楕円 362"/>
          <p:cNvSpPr/>
          <p:nvPr/>
        </p:nvSpPr>
        <p:spPr>
          <a:xfrm>
            <a:off x="3408639" y="145375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4" name="円/楕円 363"/>
          <p:cNvSpPr/>
          <p:nvPr/>
        </p:nvSpPr>
        <p:spPr>
          <a:xfrm>
            <a:off x="3749783" y="159775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5" name="円/楕円 364"/>
          <p:cNvSpPr/>
          <p:nvPr/>
        </p:nvSpPr>
        <p:spPr>
          <a:xfrm>
            <a:off x="3548890" y="242088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6" name="円/楕円 365"/>
          <p:cNvSpPr/>
          <p:nvPr/>
        </p:nvSpPr>
        <p:spPr>
          <a:xfrm>
            <a:off x="3534372" y="347041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7" name="円/楕円 366"/>
          <p:cNvSpPr/>
          <p:nvPr/>
        </p:nvSpPr>
        <p:spPr>
          <a:xfrm>
            <a:off x="4544542" y="323605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8" name="円/楕円 367"/>
          <p:cNvSpPr/>
          <p:nvPr/>
        </p:nvSpPr>
        <p:spPr>
          <a:xfrm>
            <a:off x="4654778" y="365961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9" name="円/楕円 368"/>
          <p:cNvSpPr/>
          <p:nvPr/>
        </p:nvSpPr>
        <p:spPr>
          <a:xfrm>
            <a:off x="3796894" y="366565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0" name="円/楕円 369"/>
          <p:cNvSpPr/>
          <p:nvPr/>
        </p:nvSpPr>
        <p:spPr>
          <a:xfrm>
            <a:off x="4138038" y="380965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1" name="円/楕円 370"/>
          <p:cNvSpPr/>
          <p:nvPr/>
        </p:nvSpPr>
        <p:spPr>
          <a:xfrm>
            <a:off x="5000001" y="375135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2" name="円/楕円 371"/>
          <p:cNvSpPr/>
          <p:nvPr/>
        </p:nvSpPr>
        <p:spPr>
          <a:xfrm>
            <a:off x="1861268" y="205577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3" name="円/楕円 372"/>
          <p:cNvSpPr/>
          <p:nvPr/>
        </p:nvSpPr>
        <p:spPr>
          <a:xfrm>
            <a:off x="2459350" y="368329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4" name="円/楕円 373"/>
          <p:cNvSpPr/>
          <p:nvPr/>
        </p:nvSpPr>
        <p:spPr>
          <a:xfrm>
            <a:off x="3218117" y="296756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5" name="円/楕円 374"/>
          <p:cNvSpPr/>
          <p:nvPr/>
        </p:nvSpPr>
        <p:spPr>
          <a:xfrm>
            <a:off x="1853994" y="307671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6" name="円/楕円 375"/>
          <p:cNvSpPr/>
          <p:nvPr/>
        </p:nvSpPr>
        <p:spPr>
          <a:xfrm>
            <a:off x="2813161" y="134078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7" name="円/楕円 376"/>
          <p:cNvSpPr/>
          <p:nvPr/>
        </p:nvSpPr>
        <p:spPr>
          <a:xfrm>
            <a:off x="1918474" y="350484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8" name="円/楕円 377"/>
          <p:cNvSpPr/>
          <p:nvPr/>
        </p:nvSpPr>
        <p:spPr>
          <a:xfrm>
            <a:off x="1012839" y="336293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9" name="円/楕円 378"/>
          <p:cNvSpPr/>
          <p:nvPr/>
        </p:nvSpPr>
        <p:spPr>
          <a:xfrm>
            <a:off x="1691696" y="362361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0" name="円/楕円 379"/>
          <p:cNvSpPr/>
          <p:nvPr/>
        </p:nvSpPr>
        <p:spPr>
          <a:xfrm>
            <a:off x="1948043" y="376368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1" name="円/楕円 380"/>
          <p:cNvSpPr/>
          <p:nvPr/>
        </p:nvSpPr>
        <p:spPr>
          <a:xfrm>
            <a:off x="3579736" y="198884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2" name="円/楕円 381"/>
          <p:cNvSpPr/>
          <p:nvPr/>
        </p:nvSpPr>
        <p:spPr>
          <a:xfrm>
            <a:off x="1547664" y="378904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3" name="円/楕円 382"/>
          <p:cNvSpPr/>
          <p:nvPr/>
        </p:nvSpPr>
        <p:spPr>
          <a:xfrm>
            <a:off x="2200791" y="374194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4" name="円/楕円 383"/>
          <p:cNvSpPr/>
          <p:nvPr/>
        </p:nvSpPr>
        <p:spPr>
          <a:xfrm>
            <a:off x="3961558" y="291565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5" name="円/楕円 384"/>
          <p:cNvSpPr/>
          <p:nvPr/>
        </p:nvSpPr>
        <p:spPr>
          <a:xfrm>
            <a:off x="2566546" y="198884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6" name="円/楕円 385"/>
          <p:cNvSpPr/>
          <p:nvPr/>
        </p:nvSpPr>
        <p:spPr>
          <a:xfrm>
            <a:off x="2885161" y="263692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7" name="円/楕円 386"/>
          <p:cNvSpPr/>
          <p:nvPr/>
        </p:nvSpPr>
        <p:spPr>
          <a:xfrm>
            <a:off x="2009946" y="241589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8" name="円/楕円 387"/>
          <p:cNvSpPr/>
          <p:nvPr/>
        </p:nvSpPr>
        <p:spPr>
          <a:xfrm>
            <a:off x="2351090" y="255989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9" name="円/楕円 388"/>
          <p:cNvSpPr/>
          <p:nvPr/>
        </p:nvSpPr>
        <p:spPr>
          <a:xfrm>
            <a:off x="1029976" y="154281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0" name="円/楕円 389"/>
          <p:cNvSpPr/>
          <p:nvPr/>
        </p:nvSpPr>
        <p:spPr>
          <a:xfrm>
            <a:off x="2207118" y="301637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1" name="円/楕円 390"/>
          <p:cNvSpPr/>
          <p:nvPr/>
        </p:nvSpPr>
        <p:spPr>
          <a:xfrm>
            <a:off x="3029161" y="374112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2" name="円/楕円 391"/>
          <p:cNvSpPr/>
          <p:nvPr/>
        </p:nvSpPr>
        <p:spPr>
          <a:xfrm>
            <a:off x="1138037" y="216962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3" name="円/楕円 392"/>
          <p:cNvSpPr/>
          <p:nvPr/>
        </p:nvSpPr>
        <p:spPr>
          <a:xfrm>
            <a:off x="1431888" y="157080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4" name="円/楕円 393"/>
          <p:cNvSpPr/>
          <p:nvPr/>
        </p:nvSpPr>
        <p:spPr>
          <a:xfrm>
            <a:off x="2697202" y="376113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5" name="円/楕円 394"/>
          <p:cNvSpPr/>
          <p:nvPr/>
        </p:nvSpPr>
        <p:spPr>
          <a:xfrm>
            <a:off x="1170172" y="96937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6" name="円/楕円 395"/>
          <p:cNvSpPr/>
          <p:nvPr/>
        </p:nvSpPr>
        <p:spPr>
          <a:xfrm>
            <a:off x="3210392" y="270703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7" name="円/楕円 396"/>
          <p:cNvSpPr/>
          <p:nvPr/>
        </p:nvSpPr>
        <p:spPr>
          <a:xfrm>
            <a:off x="827584" y="98074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8" name="円/楕円 397"/>
          <p:cNvSpPr/>
          <p:nvPr/>
        </p:nvSpPr>
        <p:spPr>
          <a:xfrm>
            <a:off x="1290971" y="119676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9" name="円/楕円 398"/>
          <p:cNvSpPr/>
          <p:nvPr/>
        </p:nvSpPr>
        <p:spPr>
          <a:xfrm>
            <a:off x="1739117" y="235011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0" name="円/楕円 399"/>
          <p:cNvSpPr/>
          <p:nvPr/>
        </p:nvSpPr>
        <p:spPr>
          <a:xfrm>
            <a:off x="961072" y="120812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1" name="円/楕円 400"/>
          <p:cNvSpPr/>
          <p:nvPr/>
        </p:nvSpPr>
        <p:spPr>
          <a:xfrm>
            <a:off x="1558434" y="278094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2" name="円/楕円 401"/>
          <p:cNvSpPr/>
          <p:nvPr/>
        </p:nvSpPr>
        <p:spPr>
          <a:xfrm>
            <a:off x="2828651" y="318270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3" name="円/楕円 402"/>
          <p:cNvSpPr/>
          <p:nvPr/>
        </p:nvSpPr>
        <p:spPr>
          <a:xfrm>
            <a:off x="639284" y="292494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4" name="円/楕円 403"/>
          <p:cNvSpPr/>
          <p:nvPr/>
        </p:nvSpPr>
        <p:spPr>
          <a:xfrm>
            <a:off x="2782570" y="212832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5" name="円/楕円 404"/>
          <p:cNvSpPr/>
          <p:nvPr/>
        </p:nvSpPr>
        <p:spPr>
          <a:xfrm>
            <a:off x="2479514" y="162880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6" name="円/楕円 405"/>
          <p:cNvSpPr/>
          <p:nvPr/>
        </p:nvSpPr>
        <p:spPr>
          <a:xfrm>
            <a:off x="709908" y="334811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7" name="円/楕円 406"/>
          <p:cNvSpPr/>
          <p:nvPr/>
        </p:nvSpPr>
        <p:spPr>
          <a:xfrm>
            <a:off x="1494932" y="313240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8" name="円/楕円 407"/>
          <p:cNvSpPr/>
          <p:nvPr/>
        </p:nvSpPr>
        <p:spPr>
          <a:xfrm>
            <a:off x="885976" y="202562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9" name="円/楕円 408"/>
          <p:cNvSpPr/>
          <p:nvPr/>
        </p:nvSpPr>
        <p:spPr>
          <a:xfrm>
            <a:off x="1146971" y="187353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0" name="円/楕円 409"/>
          <p:cNvSpPr/>
          <p:nvPr/>
        </p:nvSpPr>
        <p:spPr>
          <a:xfrm>
            <a:off x="840460" y="266986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1" name="円/楕円 410"/>
          <p:cNvSpPr/>
          <p:nvPr/>
        </p:nvSpPr>
        <p:spPr>
          <a:xfrm>
            <a:off x="1187159" y="248205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2" name="円/楕円 411"/>
          <p:cNvSpPr/>
          <p:nvPr/>
        </p:nvSpPr>
        <p:spPr>
          <a:xfrm>
            <a:off x="1269561" y="274858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3" name="円/楕円 412"/>
          <p:cNvSpPr/>
          <p:nvPr/>
        </p:nvSpPr>
        <p:spPr>
          <a:xfrm>
            <a:off x="1250487" y="376761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4" name="円/楕円 413"/>
          <p:cNvSpPr/>
          <p:nvPr/>
        </p:nvSpPr>
        <p:spPr>
          <a:xfrm>
            <a:off x="2160238" y="161906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5" name="円/楕円 414"/>
          <p:cNvSpPr/>
          <p:nvPr/>
        </p:nvSpPr>
        <p:spPr>
          <a:xfrm>
            <a:off x="3029130" y="1584521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6" name="円/楕円 415"/>
          <p:cNvSpPr/>
          <p:nvPr/>
        </p:nvSpPr>
        <p:spPr>
          <a:xfrm>
            <a:off x="454292" y="172259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7" name="円/楕円 416"/>
          <p:cNvSpPr/>
          <p:nvPr/>
        </p:nvSpPr>
        <p:spPr>
          <a:xfrm>
            <a:off x="1883199" y="118718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8" name="円/楕円 417"/>
          <p:cNvSpPr/>
          <p:nvPr/>
        </p:nvSpPr>
        <p:spPr>
          <a:xfrm>
            <a:off x="1566932" y="1304311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9" name="円/楕円 418"/>
          <p:cNvSpPr/>
          <p:nvPr/>
        </p:nvSpPr>
        <p:spPr>
          <a:xfrm>
            <a:off x="3664864" y="2684215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002060">
                  <a:lumMod val="80000"/>
                  <a:lumOff val="20000"/>
                </a:srgbClr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0" name="円/楕円 419"/>
          <p:cNvSpPr/>
          <p:nvPr/>
        </p:nvSpPr>
        <p:spPr>
          <a:xfrm>
            <a:off x="5878922" y="1108905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2" name="円/楕円 421"/>
          <p:cNvSpPr/>
          <p:nvPr/>
        </p:nvSpPr>
        <p:spPr>
          <a:xfrm>
            <a:off x="3408639" y="3731614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4" name="円/楕円 423"/>
          <p:cNvSpPr/>
          <p:nvPr/>
        </p:nvSpPr>
        <p:spPr>
          <a:xfrm>
            <a:off x="2699816" y="980752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5" name="円/楕円 424"/>
          <p:cNvSpPr/>
          <p:nvPr/>
        </p:nvSpPr>
        <p:spPr>
          <a:xfrm>
            <a:off x="1539413" y="2040636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002060">
                  <a:lumMod val="80000"/>
                  <a:lumOff val="20000"/>
                </a:srgbClr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7" name="円/楕円 426"/>
          <p:cNvSpPr/>
          <p:nvPr/>
        </p:nvSpPr>
        <p:spPr>
          <a:xfrm>
            <a:off x="262274" y="285293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8" name="円/楕円 427"/>
          <p:cNvSpPr/>
          <p:nvPr/>
        </p:nvSpPr>
        <p:spPr>
          <a:xfrm>
            <a:off x="531994" y="275611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9" name="円/楕円 428"/>
          <p:cNvSpPr/>
          <p:nvPr/>
        </p:nvSpPr>
        <p:spPr>
          <a:xfrm>
            <a:off x="370672" y="204774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0" name="円/楕円 429"/>
          <p:cNvSpPr/>
          <p:nvPr/>
        </p:nvSpPr>
        <p:spPr>
          <a:xfrm>
            <a:off x="441912" y="356745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1" name="円/楕円 430"/>
          <p:cNvSpPr/>
          <p:nvPr/>
        </p:nvSpPr>
        <p:spPr>
          <a:xfrm>
            <a:off x="169365" y="378434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2" name="円/楕円 431"/>
          <p:cNvSpPr/>
          <p:nvPr/>
        </p:nvSpPr>
        <p:spPr>
          <a:xfrm>
            <a:off x="423994" y="303657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3" name="円/楕円 432"/>
          <p:cNvSpPr/>
          <p:nvPr/>
        </p:nvSpPr>
        <p:spPr>
          <a:xfrm>
            <a:off x="503560" y="101674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4" name="円/楕円 433"/>
          <p:cNvSpPr/>
          <p:nvPr/>
        </p:nvSpPr>
        <p:spPr>
          <a:xfrm>
            <a:off x="388131" y="125469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5" name="円/楕円 434"/>
          <p:cNvSpPr/>
          <p:nvPr/>
        </p:nvSpPr>
        <p:spPr>
          <a:xfrm>
            <a:off x="346791" y="142928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6" name="円/楕円 435"/>
          <p:cNvSpPr/>
          <p:nvPr/>
        </p:nvSpPr>
        <p:spPr>
          <a:xfrm>
            <a:off x="389903" y="228146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7" name="円/楕円 436"/>
          <p:cNvSpPr/>
          <p:nvPr/>
        </p:nvSpPr>
        <p:spPr>
          <a:xfrm>
            <a:off x="585257" y="211205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8" name="円/楕円 437"/>
          <p:cNvSpPr/>
          <p:nvPr/>
        </p:nvSpPr>
        <p:spPr>
          <a:xfrm>
            <a:off x="223365" y="347318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9" name="円/楕円 438"/>
          <p:cNvSpPr/>
          <p:nvPr/>
        </p:nvSpPr>
        <p:spPr>
          <a:xfrm>
            <a:off x="590020" y="256690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0" name="円/楕円 439"/>
          <p:cNvSpPr/>
          <p:nvPr/>
        </p:nvSpPr>
        <p:spPr>
          <a:xfrm>
            <a:off x="804460" y="318270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1" name="円/楕円 440"/>
          <p:cNvSpPr/>
          <p:nvPr/>
        </p:nvSpPr>
        <p:spPr>
          <a:xfrm>
            <a:off x="182924" y="224117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2" name="円/楕円 441"/>
          <p:cNvSpPr/>
          <p:nvPr/>
        </p:nvSpPr>
        <p:spPr>
          <a:xfrm>
            <a:off x="517621" y="378854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3" name="円/楕円 442"/>
          <p:cNvSpPr/>
          <p:nvPr/>
        </p:nvSpPr>
        <p:spPr>
          <a:xfrm>
            <a:off x="694322" y="231288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4" name="円/楕円 443"/>
          <p:cNvSpPr/>
          <p:nvPr/>
        </p:nvSpPr>
        <p:spPr>
          <a:xfrm>
            <a:off x="655908" y="190549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5" name="円/楕円 444"/>
          <p:cNvSpPr/>
          <p:nvPr/>
        </p:nvSpPr>
        <p:spPr>
          <a:xfrm>
            <a:off x="262274" y="131879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6" name="円/楕円 445"/>
          <p:cNvSpPr/>
          <p:nvPr/>
        </p:nvSpPr>
        <p:spPr>
          <a:xfrm>
            <a:off x="218479" y="259174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7" name="円/楕円 446"/>
          <p:cNvSpPr/>
          <p:nvPr/>
        </p:nvSpPr>
        <p:spPr>
          <a:xfrm>
            <a:off x="578225" y="153201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8" name="円/楕円 447"/>
          <p:cNvSpPr/>
          <p:nvPr/>
        </p:nvSpPr>
        <p:spPr>
          <a:xfrm>
            <a:off x="744247" y="364729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9" name="円/楕円 448"/>
          <p:cNvSpPr/>
          <p:nvPr/>
        </p:nvSpPr>
        <p:spPr>
          <a:xfrm>
            <a:off x="226282" y="306896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50" name="円/楕円 449"/>
          <p:cNvSpPr/>
          <p:nvPr/>
        </p:nvSpPr>
        <p:spPr>
          <a:xfrm>
            <a:off x="358994" y="250930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173" name="直線コネクタ 172"/>
          <p:cNvCxnSpPr/>
          <p:nvPr/>
        </p:nvCxnSpPr>
        <p:spPr>
          <a:xfrm>
            <a:off x="410560" y="5695068"/>
            <a:ext cx="428597" cy="0"/>
          </a:xfrm>
          <a:prstGeom prst="line">
            <a:avLst/>
          </a:prstGeom>
          <a:ln w="57150">
            <a:solidFill>
              <a:srgbClr val="CC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線コネクタ 174"/>
          <p:cNvCxnSpPr/>
          <p:nvPr/>
        </p:nvCxnSpPr>
        <p:spPr>
          <a:xfrm>
            <a:off x="410560" y="6021288"/>
            <a:ext cx="428597" cy="0"/>
          </a:xfrm>
          <a:prstGeom prst="line">
            <a:avLst/>
          </a:prstGeom>
          <a:ln w="57150">
            <a:solidFill>
              <a:srgbClr val="00206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直線コネクタ 179"/>
          <p:cNvCxnSpPr/>
          <p:nvPr/>
        </p:nvCxnSpPr>
        <p:spPr>
          <a:xfrm>
            <a:off x="410560" y="6381328"/>
            <a:ext cx="428597" cy="0"/>
          </a:xfrm>
          <a:prstGeom prst="line">
            <a:avLst/>
          </a:prstGeom>
          <a:ln w="101600" cmpd="tri">
            <a:solidFill>
              <a:srgbClr val="00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p,\bar p&#10;\end{align*}&lt;/body&gt;&#10;  &lt;fcolor&gt;FF000000&lt;/fcolor&gt;&#10;  &lt;bcolor&gt;FFFFFFFF&lt;/bcolor&gt;&#10;  &lt;transparent&gt;True&lt;/transparent&gt;&#10;  &lt;resolution&gt;1800&lt;/resolution&gt;&#10;  &lt;imageh&gt;195&lt;/imageh&gt;&#10;  &lt;imagew&gt;373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57" y="5563844"/>
            <a:ext cx="521415" cy="272590"/>
          </a:xfrm>
          <a:prstGeom prst="rect">
            <a:avLst/>
          </a:prstGeom>
        </p:spPr>
      </p:pic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n,\bar n&#10;\end{align*}&lt;/body&gt;&#10;  &lt;fcolor&gt;FF000000&lt;/fcolor&gt;&#10;  &lt;bcolor&gt;FFFFFFFF&lt;/bcolor&gt;&#10;  &lt;transparent&gt;True&lt;/transparent&gt;&#10;  &lt;resolution&gt;1800&lt;/resolution&gt;&#10;  &lt;imageh&gt;195&lt;/imageh&gt;&#10;  &lt;imagew&gt;395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34" y="5935036"/>
            <a:ext cx="517238" cy="255345"/>
          </a:xfrm>
          <a:prstGeom prst="rect">
            <a:avLst/>
          </a:prstGeom>
        </p:spPr>
      </p:pic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\Delta(1232)&#10;\end{align*}&lt;/body&gt;&#10;  &lt;fcolor&gt;FF000000&lt;/fcolor&gt;&#10;  &lt;bcolor&gt;FFFFFFFF&lt;/bcolor&gt;&#10;  &lt;transparent&gt;True&lt;/transparent&gt;&#10;  &lt;resolution&gt;1800&lt;/resolution&gt;&#10;  &lt;imageh&gt;249&lt;/imageh&gt;&#10;  &lt;imagew&gt;864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57" y="6276059"/>
            <a:ext cx="1025472" cy="295535"/>
          </a:xfrm>
          <a:prstGeom prst="rect">
            <a:avLst/>
          </a:prstGeom>
        </p:spPr>
      </p:pic>
      <p:sp>
        <p:nvSpPr>
          <p:cNvPr id="188" name="円/楕円 187"/>
          <p:cNvSpPr/>
          <p:nvPr/>
        </p:nvSpPr>
        <p:spPr>
          <a:xfrm>
            <a:off x="2228049" y="558818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411760" y="5445224"/>
            <a:ext cx="108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</a:rPr>
              <a:t>mesons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190" name="円/楕円 189"/>
          <p:cNvSpPr/>
          <p:nvPr/>
        </p:nvSpPr>
        <p:spPr>
          <a:xfrm>
            <a:off x="2195736" y="5949280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411760" y="5837202"/>
            <a:ext cx="109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</a:rPr>
              <a:t>baryons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grpSp>
        <p:nvGrpSpPr>
          <p:cNvPr id="195" name="グループ化 194"/>
          <p:cNvGrpSpPr/>
          <p:nvPr/>
        </p:nvGrpSpPr>
        <p:grpSpPr>
          <a:xfrm>
            <a:off x="1055775" y="3220715"/>
            <a:ext cx="7415411" cy="461153"/>
            <a:chOff x="973013" y="3436739"/>
            <a:chExt cx="7415411" cy="461153"/>
          </a:xfrm>
        </p:grpSpPr>
        <p:cxnSp>
          <p:nvCxnSpPr>
            <p:cNvPr id="196" name="直線コネクタ 195"/>
            <p:cNvCxnSpPr/>
            <p:nvPr/>
          </p:nvCxnSpPr>
          <p:spPr>
            <a:xfrm flipV="1">
              <a:off x="2482323" y="3717032"/>
              <a:ext cx="161203" cy="160345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直線コネクタ 197"/>
            <p:cNvCxnSpPr/>
            <p:nvPr/>
          </p:nvCxnSpPr>
          <p:spPr>
            <a:xfrm flipV="1">
              <a:off x="4626260" y="3709492"/>
              <a:ext cx="375992" cy="147972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直線コネクタ 198"/>
            <p:cNvCxnSpPr/>
            <p:nvPr/>
          </p:nvCxnSpPr>
          <p:spPr>
            <a:xfrm>
              <a:off x="3620998" y="3458605"/>
              <a:ext cx="218974" cy="130956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直線コネクタ 200"/>
            <p:cNvCxnSpPr/>
            <p:nvPr/>
          </p:nvCxnSpPr>
          <p:spPr>
            <a:xfrm flipV="1">
              <a:off x="1438612" y="3521092"/>
              <a:ext cx="298591" cy="136939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直線コネクタ 201"/>
            <p:cNvCxnSpPr/>
            <p:nvPr/>
          </p:nvCxnSpPr>
          <p:spPr>
            <a:xfrm>
              <a:off x="973013" y="3436739"/>
              <a:ext cx="483638" cy="211977"/>
            </a:xfrm>
            <a:prstGeom prst="line">
              <a:avLst/>
            </a:prstGeom>
            <a:ln w="57150">
              <a:gradFill>
                <a:gsLst>
                  <a:gs pos="0">
                    <a:srgbClr val="C00000">
                      <a:lumMod val="90000"/>
                      <a:lumOff val="10000"/>
                    </a:srgbClr>
                  </a:gs>
                  <a:gs pos="100000">
                    <a:srgbClr val="C0000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直線コネクタ 202"/>
            <p:cNvCxnSpPr/>
            <p:nvPr/>
          </p:nvCxnSpPr>
          <p:spPr>
            <a:xfrm>
              <a:off x="1716840" y="3521092"/>
              <a:ext cx="766928" cy="376800"/>
            </a:xfrm>
            <a:prstGeom prst="line">
              <a:avLst/>
            </a:prstGeom>
            <a:ln w="57150">
              <a:solidFill>
                <a:srgbClr val="C0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直線コネクタ 203"/>
            <p:cNvCxnSpPr/>
            <p:nvPr/>
          </p:nvCxnSpPr>
          <p:spPr>
            <a:xfrm flipV="1">
              <a:off x="4968596" y="3521092"/>
              <a:ext cx="3419828" cy="201868"/>
            </a:xfrm>
            <a:prstGeom prst="line">
              <a:avLst/>
            </a:prstGeom>
            <a:ln w="57150">
              <a:solidFill>
                <a:srgbClr val="C00000"/>
              </a:solidFill>
              <a:tailEnd type="arrow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直線コネクタ 204"/>
            <p:cNvCxnSpPr/>
            <p:nvPr/>
          </p:nvCxnSpPr>
          <p:spPr>
            <a:xfrm flipV="1">
              <a:off x="2643526" y="3458605"/>
              <a:ext cx="977472" cy="250887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線コネクタ 205"/>
            <p:cNvCxnSpPr/>
            <p:nvPr/>
          </p:nvCxnSpPr>
          <p:spPr>
            <a:xfrm flipH="1" flipV="1">
              <a:off x="3839972" y="3589561"/>
              <a:ext cx="804036" cy="266796"/>
            </a:xfrm>
            <a:prstGeom prst="line">
              <a:avLst/>
            </a:prstGeom>
            <a:ln w="57150">
              <a:solidFill>
                <a:srgbClr val="C0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7" name="グループ化 206"/>
          <p:cNvGrpSpPr/>
          <p:nvPr/>
        </p:nvGrpSpPr>
        <p:grpSpPr>
          <a:xfrm>
            <a:off x="1064175" y="2319204"/>
            <a:ext cx="7407011" cy="887800"/>
            <a:chOff x="981413" y="2535228"/>
            <a:chExt cx="7407011" cy="887800"/>
          </a:xfrm>
        </p:grpSpPr>
        <p:cxnSp>
          <p:nvCxnSpPr>
            <p:cNvPr id="208" name="直線コネクタ 207"/>
            <p:cNvCxnSpPr/>
            <p:nvPr/>
          </p:nvCxnSpPr>
          <p:spPr>
            <a:xfrm flipV="1">
              <a:off x="2482323" y="2733864"/>
              <a:ext cx="161203" cy="230748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直線コネクタ 209"/>
            <p:cNvCxnSpPr/>
            <p:nvPr/>
          </p:nvCxnSpPr>
          <p:spPr>
            <a:xfrm flipV="1">
              <a:off x="4045549" y="2535228"/>
              <a:ext cx="297779" cy="75817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直線コネクタ 210"/>
            <p:cNvCxnSpPr/>
            <p:nvPr/>
          </p:nvCxnSpPr>
          <p:spPr>
            <a:xfrm flipV="1">
              <a:off x="4932056" y="2564888"/>
              <a:ext cx="230072" cy="214445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線コネクタ 211"/>
            <p:cNvCxnSpPr/>
            <p:nvPr/>
          </p:nvCxnSpPr>
          <p:spPr>
            <a:xfrm flipV="1">
              <a:off x="981413" y="2964611"/>
              <a:ext cx="1545579" cy="458417"/>
            </a:xfrm>
            <a:prstGeom prst="line">
              <a:avLst/>
            </a:prstGeom>
            <a:ln w="57150">
              <a:gradFill>
                <a:gsLst>
                  <a:gs pos="0">
                    <a:srgbClr val="C00000">
                      <a:lumMod val="90000"/>
                      <a:lumOff val="10000"/>
                    </a:srgbClr>
                  </a:gs>
                  <a:gs pos="100000">
                    <a:srgbClr val="C0000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線コネクタ 212"/>
            <p:cNvCxnSpPr/>
            <p:nvPr/>
          </p:nvCxnSpPr>
          <p:spPr>
            <a:xfrm flipV="1">
              <a:off x="3640974" y="2600909"/>
              <a:ext cx="404575" cy="298269"/>
            </a:xfrm>
            <a:prstGeom prst="line">
              <a:avLst/>
            </a:prstGeom>
            <a:ln w="57150">
              <a:solidFill>
                <a:srgbClr val="C0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線コネクタ 213"/>
            <p:cNvCxnSpPr/>
            <p:nvPr/>
          </p:nvCxnSpPr>
          <p:spPr>
            <a:xfrm>
              <a:off x="5162128" y="2564888"/>
              <a:ext cx="3226296" cy="268445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tailEnd type="arrow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直線コネクタ 214"/>
            <p:cNvCxnSpPr/>
            <p:nvPr/>
          </p:nvCxnSpPr>
          <p:spPr>
            <a:xfrm>
              <a:off x="2643526" y="2733864"/>
              <a:ext cx="977472" cy="186059"/>
            </a:xfrm>
            <a:prstGeom prst="line">
              <a:avLst/>
            </a:prstGeom>
            <a:ln w="57150">
              <a:solidFill>
                <a:srgbClr val="C0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直線コネクタ 215"/>
            <p:cNvCxnSpPr/>
            <p:nvPr/>
          </p:nvCxnSpPr>
          <p:spPr>
            <a:xfrm>
              <a:off x="4332024" y="2535228"/>
              <a:ext cx="583673" cy="244105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9" name="グループ化 218"/>
          <p:cNvGrpSpPr/>
          <p:nvPr/>
        </p:nvGrpSpPr>
        <p:grpSpPr>
          <a:xfrm>
            <a:off x="466994" y="1241818"/>
            <a:ext cx="8004192" cy="819030"/>
            <a:chOff x="384232" y="1457842"/>
            <a:chExt cx="8004192" cy="819030"/>
          </a:xfrm>
        </p:grpSpPr>
        <p:cxnSp>
          <p:nvCxnSpPr>
            <p:cNvPr id="220" name="直線コネクタ 219"/>
            <p:cNvCxnSpPr/>
            <p:nvPr/>
          </p:nvCxnSpPr>
          <p:spPr>
            <a:xfrm flipV="1">
              <a:off x="928633" y="1588814"/>
              <a:ext cx="216600" cy="184003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直線コネクタ 221"/>
            <p:cNvCxnSpPr/>
            <p:nvPr/>
          </p:nvCxnSpPr>
          <p:spPr>
            <a:xfrm>
              <a:off x="1695023" y="1825485"/>
              <a:ext cx="298591" cy="260515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直線コネクタ 222"/>
            <p:cNvCxnSpPr/>
            <p:nvPr/>
          </p:nvCxnSpPr>
          <p:spPr>
            <a:xfrm flipV="1">
              <a:off x="2526992" y="2116825"/>
              <a:ext cx="307276" cy="106115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直線コネクタ 223"/>
            <p:cNvCxnSpPr/>
            <p:nvPr/>
          </p:nvCxnSpPr>
          <p:spPr>
            <a:xfrm flipV="1">
              <a:off x="3501690" y="2044817"/>
              <a:ext cx="225986" cy="221668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直線コネクタ 225"/>
            <p:cNvCxnSpPr/>
            <p:nvPr/>
          </p:nvCxnSpPr>
          <p:spPr>
            <a:xfrm>
              <a:off x="4773239" y="1862832"/>
              <a:ext cx="308032" cy="92910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直線コネクタ 226"/>
            <p:cNvCxnSpPr/>
            <p:nvPr/>
          </p:nvCxnSpPr>
          <p:spPr>
            <a:xfrm>
              <a:off x="384232" y="1628800"/>
              <a:ext cx="597181" cy="144016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直線コネクタ 227"/>
            <p:cNvCxnSpPr/>
            <p:nvPr/>
          </p:nvCxnSpPr>
          <p:spPr>
            <a:xfrm>
              <a:off x="1959407" y="2086000"/>
              <a:ext cx="597181" cy="144016"/>
            </a:xfrm>
            <a:prstGeom prst="line">
              <a:avLst/>
            </a:prstGeom>
            <a:ln w="57150">
              <a:solidFill>
                <a:srgbClr val="C0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直線コネクタ 228"/>
            <p:cNvCxnSpPr/>
            <p:nvPr/>
          </p:nvCxnSpPr>
          <p:spPr>
            <a:xfrm>
              <a:off x="1140022" y="1588814"/>
              <a:ext cx="597181" cy="264394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直線コネクタ 229"/>
            <p:cNvCxnSpPr/>
            <p:nvPr/>
          </p:nvCxnSpPr>
          <p:spPr>
            <a:xfrm>
              <a:off x="2834268" y="2116833"/>
              <a:ext cx="662706" cy="160039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直線コネクタ 231"/>
            <p:cNvCxnSpPr/>
            <p:nvPr/>
          </p:nvCxnSpPr>
          <p:spPr>
            <a:xfrm flipV="1">
              <a:off x="3680561" y="1853208"/>
              <a:ext cx="1091136" cy="191611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直線コネクタ 234"/>
            <p:cNvCxnSpPr/>
            <p:nvPr/>
          </p:nvCxnSpPr>
          <p:spPr>
            <a:xfrm flipV="1">
              <a:off x="5076056" y="1457842"/>
              <a:ext cx="3312368" cy="512990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tailEnd type="arrow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6" name="円/楕円 235"/>
          <p:cNvSpPr/>
          <p:nvPr/>
        </p:nvSpPr>
        <p:spPr>
          <a:xfrm>
            <a:off x="531994" y="332174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38" name="円/楕円 237"/>
          <p:cNvSpPr/>
          <p:nvPr/>
        </p:nvSpPr>
        <p:spPr>
          <a:xfrm>
            <a:off x="623653" y="116076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39" name="円/楕円 238"/>
          <p:cNvSpPr/>
          <p:nvPr/>
        </p:nvSpPr>
        <p:spPr>
          <a:xfrm>
            <a:off x="218479" y="164680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858362" y="836712"/>
            <a:ext cx="98" cy="42087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1218402" y="836712"/>
            <a:ext cx="4382" cy="42087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5074896" y="836712"/>
            <a:ext cx="0" cy="42087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/>
          <p:nvPr/>
        </p:nvCxnSpPr>
        <p:spPr>
          <a:xfrm>
            <a:off x="7740352" y="692696"/>
            <a:ext cx="108012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7668344" y="303039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time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240" name="円/楕円 239"/>
          <p:cNvSpPr/>
          <p:nvPr/>
        </p:nvSpPr>
        <p:spPr>
          <a:xfrm>
            <a:off x="226282" y="188562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42" name="円/楕円 241"/>
          <p:cNvSpPr/>
          <p:nvPr/>
        </p:nvSpPr>
        <p:spPr>
          <a:xfrm>
            <a:off x="226282" y="101658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44" name="円/楕円 243"/>
          <p:cNvSpPr/>
          <p:nvPr/>
        </p:nvSpPr>
        <p:spPr>
          <a:xfrm>
            <a:off x="316672" y="325106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022707" y="5118555"/>
            <a:ext cx="29466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ja-JP" sz="2400" dirty="0" smtClean="0">
                <a:solidFill>
                  <a:prstClr val="black"/>
                </a:solidFill>
              </a:rPr>
              <a:t>rare NN collisions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ja-JP" sz="2400" dirty="0" smtClean="0">
                <a:solidFill>
                  <a:prstClr val="black"/>
                </a:solidFill>
              </a:rPr>
              <a:t>no quantum corr.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m_\pi \simeq T \ll m_N-\mu_N&#10;\end{align*}&lt;/body&gt;&#10;  &lt;fcolor&gt;FF000000&lt;/fcolor&gt;&#10;  &lt;bcolor&gt;FFFFFFFF&lt;/bcolor&gt;&#10;  &lt;transparent&gt;True&lt;/transparent&gt;&#10;  &lt;resolution&gt;1800&lt;/resolution&gt;&#10;  &lt;imageh&gt;223&lt;/imageh&gt;&#10;  &lt;imagew&gt;2275&lt;/imagew&gt;&#10;  &lt;scale&gt;50&lt;/scale&gt;&#10;  &lt;cursor&gt;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862" y="4402576"/>
            <a:ext cx="2938118" cy="288000"/>
          </a:xfrm>
          <a:prstGeom prst="rect">
            <a:avLst/>
          </a:prstGeom>
        </p:spPr>
      </p:pic>
      <p:sp>
        <p:nvSpPr>
          <p:cNvPr id="33" name="テキスト ボックス 32"/>
          <p:cNvSpPr txBox="1"/>
          <p:nvPr/>
        </p:nvSpPr>
        <p:spPr>
          <a:xfrm>
            <a:off x="6012160" y="6165280"/>
            <a:ext cx="2106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ja-JP" sz="2400" dirty="0" smtClean="0">
                <a:solidFill>
                  <a:prstClr val="black"/>
                </a:solidFill>
              </a:rPr>
              <a:t>many </a:t>
            </a:r>
            <a:r>
              <a:rPr lang="en-US" altLang="ja-JP" sz="2400" dirty="0" err="1" smtClean="0">
                <a:solidFill>
                  <a:prstClr val="black"/>
                </a:solidFill>
              </a:rPr>
              <a:t>pions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pic>
        <p:nvPicPr>
          <p:cNvPr id="34" name="TexTeXPicture" descr="&lt;?xml version=&quot;1.0&quot; encoding=&quot;utf-16&quot;?&gt;&#10;&lt;TeXTeX&gt;&#10;  &lt;preamble&gt;\documentclass{jarticle}&#10;\usepackage{amsmath}&#10;\pagestyle{empty}&lt;/preamble&gt;&#10;  &lt;body&gt;\begin{align*} &#10;n_N \ll 1&#10;\end{align*}&lt;/body&gt;&#10;  &lt;fcolor&gt;FF000000&lt;/fcolor&gt;&#10;  &lt;bcolor&gt;FFFFFFFF&lt;/bcolor&gt;&#10;  &lt;transparent&gt;True&lt;/transparent&gt;&#10;  &lt;resolution&gt;1800&lt;/resolution&gt;&#10;  &lt;imageh&gt;204&lt;/imageh&gt;&#10;  &lt;imagew&gt;823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913683"/>
            <a:ext cx="1062888" cy="263462"/>
          </a:xfrm>
          <a:prstGeom prst="rect">
            <a:avLst/>
          </a:prstGeom>
        </p:spPr>
      </p:pic>
      <p:pic>
        <p:nvPicPr>
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&#10;n_N \ll n_\pi&#10;\end{align*}&lt;/body&gt;&#10;  &lt;fcolor&gt;FF000000&lt;/fcolor&gt;&#10;  &lt;bcolor&gt;FFFFFFFF&lt;/bcolor&gt;&#10;  &lt;transparent&gt;True&lt;/transparent&gt;&#10;  &lt;resolution&gt;1800&lt;/resolution&gt;&#10;  &lt;imageh&gt;180&lt;/imageh&gt;&#10;  &lt;imagew&gt;981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075" y="5952315"/>
            <a:ext cx="1266942" cy="232466"/>
          </a:xfrm>
          <a:prstGeom prst="rect">
            <a:avLst/>
          </a:prstGeom>
        </p:spPr>
      </p:pic>
      <p:sp>
        <p:nvSpPr>
          <p:cNvPr id="40" name="角丸四角形 39"/>
          <p:cNvSpPr/>
          <p:nvPr/>
        </p:nvSpPr>
        <p:spPr>
          <a:xfrm>
            <a:off x="218479" y="5445224"/>
            <a:ext cx="3312810" cy="12241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97" name="角丸四角形 196"/>
          <p:cNvSpPr/>
          <p:nvPr/>
        </p:nvSpPr>
        <p:spPr>
          <a:xfrm>
            <a:off x="5275423" y="4221089"/>
            <a:ext cx="3761073" cy="2520280"/>
          </a:xfrm>
          <a:prstGeom prst="roundRect">
            <a:avLst>
              <a:gd name="adj" fmla="val 488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96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7199407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lang="en-US" altLang="ja-JP" dirty="0" smtClean="0"/>
              <a:t>Nucleon </a:t>
            </a:r>
            <a:r>
              <a:rPr lang="en-US" altLang="ja-JP" dirty="0" err="1" smtClean="0"/>
              <a:t>Isospin</a:t>
            </a:r>
            <a:r>
              <a:rPr kumimoji="1" lang="en-US" altLang="ja-JP" dirty="0" smtClean="0"/>
              <a:t> in </a:t>
            </a:r>
            <a:r>
              <a:rPr kumimoji="1" lang="en-US" altLang="ja-JP" dirty="0" err="1" smtClean="0"/>
              <a:t>Hadronic</a:t>
            </a:r>
            <a:r>
              <a:rPr kumimoji="1" lang="en-US" altLang="ja-JP" dirty="0" smtClean="0"/>
              <a:t> </a:t>
            </a:r>
            <a:r>
              <a:rPr lang="en-US" altLang="ja-JP" dirty="0" smtClean="0"/>
              <a:t>Medium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7504" y="836712"/>
            <a:ext cx="80602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ja-JP" sz="2400" dirty="0" err="1" smtClean="0">
                <a:solidFill>
                  <a:prstClr val="black"/>
                </a:solidFill>
              </a:rPr>
              <a:t>Isospin</a:t>
            </a:r>
            <a:r>
              <a:rPr lang="en-US" altLang="ja-JP" sz="2400" dirty="0" smtClean="0">
                <a:solidFill>
                  <a:prstClr val="black"/>
                </a:solidFill>
              </a:rPr>
              <a:t> of baryons can vary </a:t>
            </a:r>
            <a:r>
              <a:rPr lang="en-US" altLang="ja-JP" sz="2400" u="sng" dirty="0" smtClean="0">
                <a:solidFill>
                  <a:prstClr val="black"/>
                </a:solidFill>
              </a:rPr>
              <a:t>after chemical </a:t>
            </a:r>
            <a:r>
              <a:rPr lang="en-US" altLang="ja-JP" sz="2400" u="sng" dirty="0" err="1" smtClean="0">
                <a:solidFill>
                  <a:prstClr val="black"/>
                </a:solidFill>
              </a:rPr>
              <a:t>freezeout</a:t>
            </a:r>
            <a:r>
              <a:rPr lang="en-US" altLang="ja-JP" sz="2400" u="sng" dirty="0" smtClean="0">
                <a:solidFill>
                  <a:prstClr val="black"/>
                </a:solidFill>
              </a:rPr>
              <a:t> </a:t>
            </a:r>
          </a:p>
          <a:p>
            <a:r>
              <a:rPr lang="en-US" altLang="ja-JP" sz="2400" dirty="0" smtClean="0">
                <a:solidFill>
                  <a:prstClr val="black"/>
                </a:solidFill>
              </a:rPr>
              <a:t>     via charge exchange reactions mediated by </a:t>
            </a:r>
            <a:r>
              <a:rPr lang="en-US" altLang="ja-JP" sz="2400" dirty="0" smtClean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altLang="ja-JP" sz="2400" dirty="0" smtClean="0">
                <a:solidFill>
                  <a:prstClr val="black"/>
                </a:solidFill>
              </a:rPr>
              <a:t>(1232):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Delta(1232)&#10;\end{align*}&lt;/body&gt;&#10;  &lt;fcolor&gt;FF000000&lt;/fcolor&gt;&#10;  &lt;bcolor&gt;FFFFFFFF&lt;/bcolor&gt;&#10;  &lt;transparent&gt;True&lt;/transparent&gt;&#10;  &lt;resolution&gt;1800&lt;/resolution&gt;&#10;  &lt;imageh&gt;249&lt;/imageh&gt;&#10;  &lt;imagew&gt;86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202555"/>
            <a:ext cx="914400" cy="263525"/>
          </a:xfrm>
          <a:prstGeom prst="rect">
            <a:avLst/>
          </a:prstGeom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p,n\\\pi~&#10;\end{align*}&lt;/body&gt;&#10;  &lt;fcolor&gt;FF000000&lt;/fcolor&gt;&#10;  &lt;bcolor&gt;FFFFFFFF&lt;/bcolor&gt;&#10;  &lt;transparent&gt;True&lt;/transparent&gt;&#10;  &lt;resolution&gt;1800&lt;/resolution&gt;&#10;  &lt;imageh&gt;561&lt;/imageh&gt;&#10;  &lt;imagew&gt;386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916832"/>
            <a:ext cx="523817" cy="761300"/>
          </a:xfrm>
          <a:prstGeom prst="rect">
            <a:avLst/>
          </a:prstGeom>
        </p:spPr>
      </p:pic>
      <p:cxnSp>
        <p:nvCxnSpPr>
          <p:cNvPr id="6" name="直線矢印コネクタ 5"/>
          <p:cNvCxnSpPr/>
          <p:nvPr/>
        </p:nvCxnSpPr>
        <p:spPr>
          <a:xfrm>
            <a:off x="3563888" y="2066186"/>
            <a:ext cx="360040" cy="13636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/>
          <p:cNvCxnSpPr/>
          <p:nvPr/>
        </p:nvCxnSpPr>
        <p:spPr>
          <a:xfrm>
            <a:off x="5148064" y="2397895"/>
            <a:ext cx="360040" cy="13636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 flipV="1">
            <a:off x="3563888" y="2466079"/>
            <a:ext cx="360040" cy="1111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 flipV="1">
            <a:off x="5148064" y="2056452"/>
            <a:ext cx="360040" cy="1111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p,n\\\pi~~&#10;\end{align*}&lt;/body&gt;&#10;  &lt;fcolor&gt;FF000000&lt;/fcolor&gt;&#10;  &lt;bcolor&gt;FFFFFFFF&lt;/bcolor&gt;&#10;  &lt;transparent&gt;True&lt;/transparent&gt;&#10;  &lt;resolution&gt;1800&lt;/resolution&gt;&#10;  &lt;imageh&gt;561&lt;/imageh&gt;&#10;  &lt;imagew&gt;386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359" y="1929817"/>
            <a:ext cx="523817" cy="761300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828"/>
          <a:stretch/>
        </p:blipFill>
        <p:spPr bwMode="auto">
          <a:xfrm>
            <a:off x="922903" y="2905818"/>
            <a:ext cx="7033473" cy="3763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pi^+ p_{\rm total}&#10;\end{align*}&lt;/body&gt;&#10;  &lt;fcolor&gt;FF000000&lt;/fcolor&gt;&#10;  &lt;bcolor&gt;FFFFFFFF&lt;/bcolor&gt;&#10;  &lt;transparent&gt;True&lt;/transparent&gt;&#10;  &lt;resolution&gt;1800&lt;/resolution&gt;&#10;  &lt;imageh&gt;259&lt;/imageh&gt;&#10;  &lt;imagew&gt;837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513" y="3823840"/>
            <a:ext cx="1261087" cy="390228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P_{\rm lab} {\rm [GeV]}&#10;\end{align*}&lt;/body&gt;&#10;  &lt;fcolor&gt;FF000000&lt;/fcolor&gt;&#10;  &lt;bcolor&gt;FFFFFFFF&lt;/bcolor&gt;&#10;  &lt;transparent&gt;True&lt;/transparent&gt;&#10;  &lt;resolution&gt;1800&lt;/resolution&gt;&#10;  &lt;imageh&gt;249&lt;/imageh&gt;&#10;  &lt;imagew&gt;1030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960" y="6042156"/>
            <a:ext cx="1237225" cy="29909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" name="下矢印 14"/>
          <p:cNvSpPr/>
          <p:nvPr/>
        </p:nvSpPr>
        <p:spPr>
          <a:xfrm rot="4339890">
            <a:off x="2288450" y="3024387"/>
            <a:ext cx="314997" cy="558920"/>
          </a:xfrm>
          <a:prstGeom prst="downArrow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544509" y="3068960"/>
            <a:ext cx="2105063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200mb=20fm</a:t>
            </a:r>
            <a:r>
              <a:rPr lang="en-US" altLang="ja-JP" sz="2400" baseline="30000" dirty="0" smtClean="0">
                <a:solidFill>
                  <a:prstClr val="black"/>
                </a:solidFill>
              </a:rPr>
              <a:t>2</a:t>
            </a:r>
            <a:endParaRPr lang="ja-JP" altLang="en-US" sz="2400" baseline="30000" dirty="0">
              <a:solidFill>
                <a:prstClr val="black"/>
              </a:solidFill>
            </a:endParaRPr>
          </a:p>
        </p:txBody>
      </p:sp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&amp;amp;I=3/2\\&#10;&amp;amp;\Gamma \simeq 1.8\mbox{ [fm]}&#10;\end{align*}&lt;/body&gt;&#10;  &lt;fcolor&gt;FF000000&lt;/fcolor&gt;&#10;  &lt;bcolor&gt;FFFFFFFF&lt;/bcolor&gt;&#10;  &lt;transparent&gt;True&lt;/transparent&gt;&#10;  &lt;resolution&gt;1800&lt;/resolution&gt;&#10;  &lt;imageh&gt;698&lt;/imageh&gt;&#10;  &lt;imagew&gt;1275&lt;/imagew&gt;&#10;  &lt;scale&gt;50&lt;/scale&gt;&#10;  &lt;cursor&gt;54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081" y="1826188"/>
            <a:ext cx="1349375" cy="738716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 rot="16200000">
            <a:off x="-292440" y="4333000"/>
            <a:ext cx="1981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cross section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70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005677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kumimoji="1" lang="en-US" altLang="ja-JP" dirty="0" smtClean="0">
                <a:latin typeface="Symbol" pitchFamily="18" charset="2"/>
              </a:rPr>
              <a:t>D</a:t>
            </a:r>
            <a:r>
              <a:rPr kumimoji="1" lang="en-US" altLang="ja-JP" dirty="0" smtClean="0"/>
              <a:t>(1232)  </a:t>
            </a:r>
            <a:endParaRPr kumimoji="1" lang="ja-JP" altLang="en-US" dirty="0"/>
          </a:p>
        </p:txBody>
      </p:sp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p+\pi^+&#10;\end{align*}&lt;/body&gt;&#10;  &lt;fcolor&gt;FF000000&lt;/fcolor&gt;&#10;  &lt;bcolor&gt;FFFFFFFF&lt;/bcolor&gt;&#10;  &lt;transparent&gt;True&lt;/transparent&gt;&#10;  &lt;resolution&gt;1800&lt;/resolution&gt;&#10;  &lt;imageh&gt;259&lt;/imageh&gt;&#10;  &lt;imagew&gt;730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5" y="959084"/>
            <a:ext cx="953677" cy="338361"/>
          </a:xfrm>
          <a:prstGeom prst="rect">
            <a:avLst/>
          </a:prstGeom>
        </p:spPr>
      </p:pic>
      <p:pic>
        <p:nvPicPr>
          <p:cNvPr id="28" name="TexTeXPicture" descr="&lt;?xml version=&quot;1.0&quot; encoding=&quot;utf-16&quot;?&gt;&#10;&lt;TeXTeX&gt;&#10;  &lt;preamble&gt;\documentclass{jarticle}&#10;\usepackage{amsmath}&#10;\pagestyle{empty}&lt;/preamble&gt;&#10;  &lt;body&gt;\begin{align*} &#10;p+\pi^0&#10;\end{align*}&lt;/body&gt;&#10;  &lt;fcolor&gt;FF000000&lt;/fcolor&gt;&#10;  &lt;bcolor&gt;FFFFFFFF&lt;/bcolor&gt;&#10;  &lt;transparent&gt;True&lt;/transparent&gt;&#10;  &lt;resolution&gt;1800&lt;/resolution&gt;&#10;  &lt;imageh&gt;267&lt;/imageh&gt;&#10;  &lt;imagew&gt;679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5" y="1517571"/>
            <a:ext cx="887050" cy="348813"/>
          </a:xfrm>
          <a:prstGeom prst="rect">
            <a:avLst/>
          </a:prstGeom>
        </p:spPr>
      </p:pic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p+\pi^-&#10;\end{align*}&lt;/body&gt;&#10;  &lt;fcolor&gt;FF000000&lt;/fcolor&gt;&#10;  &lt;bcolor&gt;FFFFFFFF&lt;/bcolor&gt;&#10;  &lt;transparent&gt;True&lt;/transparent&gt;&#10;  &lt;resolution&gt;1800&lt;/resolution&gt;&#10;  &lt;imageh&gt;199&lt;/imageh&gt;&#10;  &lt;imagew&gt;725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5" y="2579264"/>
            <a:ext cx="947145" cy="259977"/>
          </a:xfrm>
          <a:prstGeom prst="rect">
            <a:avLst/>
          </a:prstGeom>
        </p:spPr>
      </p:pic>
      <p:pic>
        <p:nvPicPr>
          <p:cNvPr id="33" name="TexTeXPicture" descr="&lt;?xml version=&quot;1.0&quot; encoding=&quot;utf-16&quot;?&gt;&#10;&lt;TeXTeX&gt;&#10;  &lt;preamble&gt;\documentclass{jarticle}&#10;\usepackage{amsmath}&#10;\pagestyle{empty}&lt;/preamble&gt;&#10;  &lt;body&gt;\begin{align*} &#10;n+\pi^0&#10;\end{align*}&lt;/body&gt;&#10;  &lt;fcolor&gt;FF000000&lt;/fcolor&gt;&#10;  &lt;bcolor&gt;FFFFFFFF&lt;/bcolor&gt;&#10;  &lt;transparent&gt;True&lt;/transparent&gt;&#10;  &lt;resolution&gt;1800&lt;/resolution&gt;&#10;  &lt;imageh&gt;240&lt;/imageh&gt;&#10;  &lt;imagew&gt;68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5" y="2978603"/>
            <a:ext cx="900114" cy="313540"/>
          </a:xfrm>
          <a:prstGeom prst="rect">
            <a:avLst/>
          </a:prstGeom>
        </p:spPr>
      </p:pic>
      <p:pic>
        <p:nvPicPr>
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&#10;n+\pi^+&#10;\end{align*}&lt;/body&gt;&#10;  &lt;fcolor&gt;FF000000&lt;/fcolor&gt;&#10;  &lt;bcolor&gt;FFFFFFFF&lt;/bcolor&gt;&#10;  &lt;transparent&gt;True&lt;/transparent&gt;&#10;  &lt;resolution&gt;1800&lt;/resolution&gt;&#10;  &lt;imageh&gt;232&lt;/imageh&gt;&#10;  &lt;imagew&gt;73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5" y="1995999"/>
            <a:ext cx="965435" cy="303089"/>
          </a:xfrm>
          <a:prstGeom prst="rect">
            <a:avLst/>
          </a:prstGeom>
        </p:spPr>
      </p:pic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n+\pi^-&#10;\end{align*}&lt;/body&gt;&#10;  &lt;fcolor&gt;FF000000&lt;/fcolor&gt;&#10;  &lt;bcolor&gt;FFFFFFFF&lt;/bcolor&gt;&#10;  &lt;transparent&gt;True&lt;/transparent&gt;&#10;  &lt;resolution&gt;1800&lt;/resolution&gt;&#10;  &lt;imageh&gt;172&lt;/imageh&gt;&#10;  &lt;imagew&gt;73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5" y="3551372"/>
            <a:ext cx="958902" cy="224704"/>
          </a:xfrm>
          <a:prstGeom prst="rect">
            <a:avLst/>
          </a:prstGeom>
        </p:spPr>
      </p:pic>
      <p:pic>
        <p:nvPicPr>
          <p:cNvPr id="39" name="TexTeXPicture" descr="&lt;?xml version=&quot;1.0&quot; encoding=&quot;utf-16&quot;?&gt;&#10;&lt;TeXTeX&gt;&#10;  &lt;preamble&gt;\documentclass{jarticle}&#10;\usepackage{amsmath}&#10;\pagestyle{empty}&lt;/preamble&gt;&#10;  &lt;body&gt;\begin{align*} &#10;\Delta^{++}&#10;\end{align*}&lt;/body&gt;&#10;  &lt;fcolor&gt;FF000000&lt;/fcolor&gt;&#10;  &lt;bcolor&gt;FFFFFFFF&lt;/bcolor&gt;&#10;  &lt;transparent&gt;True&lt;/transparent&gt;&#10;  &lt;resolution&gt;1800&lt;/resolution&gt;&#10;  &lt;imageh&gt;211&lt;/imageh&gt;&#10;  &lt;imagew&gt;49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588" y="1002262"/>
            <a:ext cx="640139" cy="275654"/>
          </a:xfrm>
          <a:prstGeom prst="rect">
            <a:avLst/>
          </a:prstGeom>
        </p:spPr>
      </p:pic>
      <p:cxnSp>
        <p:nvCxnSpPr>
          <p:cNvPr id="41" name="直線矢印コネクタ 40"/>
          <p:cNvCxnSpPr/>
          <p:nvPr/>
        </p:nvCxnSpPr>
        <p:spPr>
          <a:xfrm>
            <a:off x="1383104" y="1140089"/>
            <a:ext cx="75990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カギ線コネクタ 42"/>
          <p:cNvCxnSpPr/>
          <p:nvPr/>
        </p:nvCxnSpPr>
        <p:spPr>
          <a:xfrm>
            <a:off x="1383104" y="1745628"/>
            <a:ext cx="759902" cy="174407"/>
          </a:xfrm>
          <a:prstGeom prst="bent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カギ線コネクタ 43"/>
          <p:cNvCxnSpPr/>
          <p:nvPr/>
        </p:nvCxnSpPr>
        <p:spPr>
          <a:xfrm>
            <a:off x="1383103" y="2731128"/>
            <a:ext cx="759902" cy="174407"/>
          </a:xfrm>
          <a:prstGeom prst="bent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カギ線コネクタ 44"/>
          <p:cNvCxnSpPr/>
          <p:nvPr/>
        </p:nvCxnSpPr>
        <p:spPr>
          <a:xfrm flipV="1">
            <a:off x="1382525" y="2080821"/>
            <a:ext cx="759902" cy="17440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カギ線コネクタ 45"/>
          <p:cNvCxnSpPr/>
          <p:nvPr/>
        </p:nvCxnSpPr>
        <p:spPr>
          <a:xfrm flipV="1">
            <a:off x="1383104" y="3060857"/>
            <a:ext cx="759902" cy="17440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/>
          <p:cNvCxnSpPr/>
          <p:nvPr/>
        </p:nvCxnSpPr>
        <p:spPr>
          <a:xfrm>
            <a:off x="1382524" y="3616014"/>
            <a:ext cx="75990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TexTeXPicture" descr="&lt;?xml version=&quot;1.0&quot; encoding=&quot;utf-16&quot;?&gt;&#10;&lt;TeXTeX&gt;&#10;  &lt;preamble&gt;\documentclass{jarticle}&#10;\usepackage{amsmath}&#10;\pagestyle{empty}&lt;/preamble&gt;&#10;  &lt;body&gt;\begin{align*} &#10;\Delta^+&#10;\end{align*}&lt;/body&gt;&#10;  &lt;fcolor&gt;FF000000&lt;/fcolor&gt;&#10;  &lt;bcolor&gt;FFFFFFFF&lt;/bcolor&gt;&#10;  &lt;transparent&gt;True&lt;/transparent&gt;&#10;  &lt;resolution&gt;1800&lt;/resolution&gt;&#10;  &lt;imageh&gt;211&lt;/imageh&gt;&#10;  &lt;imagew&gt;337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293" y="1858172"/>
            <a:ext cx="440259" cy="275654"/>
          </a:xfrm>
          <a:prstGeom prst="rect">
            <a:avLst/>
          </a:prstGeom>
        </p:spPr>
      </p:pic>
      <p:pic>
        <p:nvPicPr>
          <p:cNvPr id="51" name="TexTeXPicture" descr="&lt;?xml version=&quot;1.0&quot; encoding=&quot;utf-16&quot;?&gt;&#10;&lt;TeXTeX&gt;&#10;  &lt;preamble&gt;\documentclass{jarticle}&#10;\usepackage{amsmath}&#10;\pagestyle{empty}&lt;/preamble&gt;&#10;  &lt;body&gt;\begin{align*} &#10;\Delta^0&#10;\end{align*}&lt;/body&gt;&#10;  &lt;fcolor&gt;FF000000&lt;/fcolor&gt;&#10;  &lt;bcolor&gt;FFFFFFFF&lt;/bcolor&gt;&#10;  &lt;transparent&gt;True&lt;/transparent&gt;&#10;  &lt;resolution&gt;1800&lt;/resolution&gt;&#10;  &lt;imageh&gt;219&lt;/imageh&gt;&#10;  &lt;imagew&gt;287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293" y="2773685"/>
            <a:ext cx="374939" cy="286106"/>
          </a:xfrm>
          <a:prstGeom prst="rect">
            <a:avLst/>
          </a:prstGeom>
        </p:spPr>
      </p:pic>
      <p:pic>
        <p:nvPicPr>
          <p:cNvPr id="53" name="TexTeXPicture" descr="&lt;?xml version=&quot;1.0&quot; encoding=&quot;utf-16&quot;?&gt;&#10;&lt;TeXTeX&gt;&#10;  &lt;preamble&gt;\documentclass{jarticle}&#10;\usepackage{amsmath}&#10;\pagestyle{empty}&lt;/preamble&gt;&#10;  &lt;body&gt;\begin{align*} &#10;\Delta^-&#10;\end{align*}&lt;/body&gt;&#10;  &lt;fcolor&gt;FF000000&lt;/fcolor&gt;&#10;  &lt;bcolor&gt;FFFFFFFF&lt;/bcolor&gt;&#10;  &lt;transparent&gt;True&lt;/transparent&gt;&#10;  &lt;resolution&gt;1800&lt;/resolution&gt;&#10;  &lt;imageh&gt;178&lt;/imageh&gt;&#10;  &lt;imagew&gt;333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518" y="3543534"/>
            <a:ext cx="435034" cy="232542"/>
          </a:xfrm>
          <a:prstGeom prst="rect">
            <a:avLst/>
          </a:prstGeom>
        </p:spPr>
      </p:pic>
      <p:pic>
        <p:nvPicPr>
          <p:cNvPr id="54" name="TexTeXPicture" descr="&lt;?xml version=&quot;1.0&quot; encoding=&quot;utf-16&quot;?&gt;&#10;&lt;TeXTeX&gt;&#10;  &lt;preamble&gt;\documentclass{jarticle}&#10;\usepackage{amsmath}&#10;\pagestyle{empty}&lt;/preamble&gt;&#10;  &lt;body&gt;\begin{align*} &#10;p+\pi^+&#10;\end{align*}&lt;/body&gt;&#10;  &lt;fcolor&gt;FF000000&lt;/fcolor&gt;&#10;  &lt;bcolor&gt;FFFFFFFF&lt;/bcolor&gt;&#10;  &lt;transparent&gt;True&lt;/transparent&gt;&#10;  &lt;resolution&gt;1800&lt;/resolution&gt;&#10;  &lt;imageh&gt;259&lt;/imageh&gt;&#10;  &lt;imagew&gt;730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81" y="959084"/>
            <a:ext cx="953677" cy="338361"/>
          </a:xfrm>
          <a:prstGeom prst="rect">
            <a:avLst/>
          </a:prstGeom>
        </p:spPr>
      </p:pic>
      <p:pic>
        <p:nvPicPr>
          <p:cNvPr id="55" name="TexTeXPicture" descr="&lt;?xml version=&quot;1.0&quot; encoding=&quot;utf-16&quot;?&gt;&#10;&lt;TeXTeX&gt;&#10;  &lt;preamble&gt;\documentclass{jarticle}&#10;\usepackage{amsmath}&#10;\pagestyle{empty}&lt;/preamble&gt;&#10;  &lt;body&gt;\begin{align*} &#10;p+\pi^0&#10;\end{align*}&lt;/body&gt;&#10;  &lt;fcolor&gt;FF000000&lt;/fcolor&gt;&#10;  &lt;bcolor&gt;FFFFFFFF&lt;/bcolor&gt;&#10;  &lt;transparent&gt;True&lt;/transparent&gt;&#10;  &lt;resolution&gt;1800&lt;/resolution&gt;&#10;  &lt;imageh&gt;267&lt;/imageh&gt;&#10;  &lt;imagew&gt;679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81" y="1517571"/>
            <a:ext cx="887050" cy="348813"/>
          </a:xfrm>
          <a:prstGeom prst="rect">
            <a:avLst/>
          </a:prstGeom>
        </p:spPr>
      </p:pic>
      <p:pic>
        <p:nvPicPr>
          <p:cNvPr id="56" name="TexTeXPicture" descr="&lt;?xml version=&quot;1.0&quot; encoding=&quot;utf-16&quot;?&gt;&#10;&lt;TeXTeX&gt;&#10;  &lt;preamble&gt;\documentclass{jarticle}&#10;\usepackage{amsmath}&#10;\pagestyle{empty}&lt;/preamble&gt;&#10;  &lt;body&gt;\begin{align*} &#10;p+\pi^-&#10;\end{align*}&lt;/body&gt;&#10;  &lt;fcolor&gt;FF000000&lt;/fcolor&gt;&#10;  &lt;bcolor&gt;FFFFFFFF&lt;/bcolor&gt;&#10;  &lt;transparent&gt;True&lt;/transparent&gt;&#10;  &lt;resolution&gt;1800&lt;/resolution&gt;&#10;  &lt;imageh&gt;199&lt;/imageh&gt;&#10;  &lt;imagew&gt;725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81" y="2579264"/>
            <a:ext cx="947145" cy="259977"/>
          </a:xfrm>
          <a:prstGeom prst="rect">
            <a:avLst/>
          </a:prstGeom>
        </p:spPr>
      </p:pic>
      <p:pic>
        <p:nvPicPr>
          <p:cNvPr id="57" name="TexTeXPicture" descr="&lt;?xml version=&quot;1.0&quot; encoding=&quot;utf-16&quot;?&gt;&#10;&lt;TeXTeX&gt;&#10;  &lt;preamble&gt;\documentclass{jarticle}&#10;\usepackage{amsmath}&#10;\pagestyle{empty}&lt;/preamble&gt;&#10;  &lt;body&gt;\begin{align*} &#10;n+\pi^0&#10;\end{align*}&lt;/body&gt;&#10;  &lt;fcolor&gt;FF000000&lt;/fcolor&gt;&#10;  &lt;bcolor&gt;FFFFFFFF&lt;/bcolor&gt;&#10;  &lt;transparent&gt;True&lt;/transparent&gt;&#10;  &lt;resolution&gt;1800&lt;/resolution&gt;&#10;  &lt;imageh&gt;240&lt;/imageh&gt;&#10;  &lt;imagew&gt;68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81" y="2978603"/>
            <a:ext cx="900114" cy="313540"/>
          </a:xfrm>
          <a:prstGeom prst="rect">
            <a:avLst/>
          </a:prstGeom>
        </p:spPr>
      </p:pic>
      <p:pic>
        <p:nvPicPr>
          <p:cNvPr id="58" name="TexTeXPicture" descr="&lt;?xml version=&quot;1.0&quot; encoding=&quot;utf-16&quot;?&gt;&#10;&lt;TeXTeX&gt;&#10;  &lt;preamble&gt;\documentclass{jarticle}&#10;\usepackage{amsmath}&#10;\pagestyle{empty}&lt;/preamble&gt;&#10;  &lt;body&gt;\begin{align*} &#10;n+\pi^+&#10;\end{align*}&lt;/body&gt;&#10;  &lt;fcolor&gt;FF000000&lt;/fcolor&gt;&#10;  &lt;bcolor&gt;FFFFFFFF&lt;/bcolor&gt;&#10;  &lt;transparent&gt;True&lt;/transparent&gt;&#10;  &lt;resolution&gt;1800&lt;/resolution&gt;&#10;  &lt;imageh&gt;232&lt;/imageh&gt;&#10;  &lt;imagew&gt;73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81" y="1995999"/>
            <a:ext cx="965435" cy="303089"/>
          </a:xfrm>
          <a:prstGeom prst="rect">
            <a:avLst/>
          </a:prstGeom>
        </p:spPr>
      </p:pic>
      <p:pic>
        <p:nvPicPr>
          <p:cNvPr id="59" name="TexTeXPicture" descr="&lt;?xml version=&quot;1.0&quot; encoding=&quot;utf-16&quot;?&gt;&#10;&lt;TeXTeX&gt;&#10;  &lt;preamble&gt;\documentclass{jarticle}&#10;\usepackage{amsmath}&#10;\pagestyle{empty}&lt;/preamble&gt;&#10;  &lt;body&gt;\begin{align*} &#10;n+\pi^-&#10;\end{align*}&lt;/body&gt;&#10;  &lt;fcolor&gt;FF000000&lt;/fcolor&gt;&#10;  &lt;bcolor&gt;FFFFFFFF&lt;/bcolor&gt;&#10;  &lt;transparent&gt;True&lt;/transparent&gt;&#10;  &lt;resolution&gt;1800&lt;/resolution&gt;&#10;  &lt;imageh&gt;172&lt;/imageh&gt;&#10;  &lt;imagew&gt;73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81" y="3551372"/>
            <a:ext cx="958902" cy="224704"/>
          </a:xfrm>
          <a:prstGeom prst="rect">
            <a:avLst/>
          </a:prstGeom>
        </p:spPr>
      </p:pic>
      <p:cxnSp>
        <p:nvCxnSpPr>
          <p:cNvPr id="60" name="直線矢印コネクタ 59"/>
          <p:cNvCxnSpPr/>
          <p:nvPr/>
        </p:nvCxnSpPr>
        <p:spPr>
          <a:xfrm>
            <a:off x="3068092" y="1140254"/>
            <a:ext cx="75990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カギ線コネクタ 60"/>
          <p:cNvCxnSpPr/>
          <p:nvPr/>
        </p:nvCxnSpPr>
        <p:spPr>
          <a:xfrm flipV="1">
            <a:off x="3068092" y="1745793"/>
            <a:ext cx="759902" cy="17440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カギ線コネクタ 61"/>
          <p:cNvCxnSpPr/>
          <p:nvPr/>
        </p:nvCxnSpPr>
        <p:spPr>
          <a:xfrm flipV="1">
            <a:off x="3068091" y="2731293"/>
            <a:ext cx="759902" cy="17440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カギ線コネクタ 62"/>
          <p:cNvCxnSpPr/>
          <p:nvPr/>
        </p:nvCxnSpPr>
        <p:spPr>
          <a:xfrm>
            <a:off x="3067512" y="2080986"/>
            <a:ext cx="759902" cy="17440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カギ線コネクタ 63"/>
          <p:cNvCxnSpPr/>
          <p:nvPr/>
        </p:nvCxnSpPr>
        <p:spPr>
          <a:xfrm>
            <a:off x="3068092" y="3061022"/>
            <a:ext cx="759902" cy="17440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矢印コネクタ 64"/>
          <p:cNvCxnSpPr/>
          <p:nvPr/>
        </p:nvCxnSpPr>
        <p:spPr>
          <a:xfrm>
            <a:off x="3067511" y="3616179"/>
            <a:ext cx="75990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テキスト ボックス 67"/>
          <p:cNvSpPr txBox="1"/>
          <p:nvPr/>
        </p:nvSpPr>
        <p:spPr>
          <a:xfrm>
            <a:off x="1405526" y="1087177"/>
            <a:ext cx="294601" cy="36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C00000"/>
                </a:solidFill>
              </a:rPr>
              <a:t>3</a:t>
            </a:r>
            <a:endParaRPr lang="ja-JP" altLang="en-US" sz="2000" dirty="0">
              <a:solidFill>
                <a:srgbClr val="C00000"/>
              </a:solidFill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1405526" y="1696844"/>
            <a:ext cx="294601" cy="36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C00000"/>
                </a:solidFill>
              </a:rPr>
              <a:t>1</a:t>
            </a:r>
            <a:endParaRPr lang="ja-JP" altLang="en-US" sz="2000" dirty="0">
              <a:solidFill>
                <a:srgbClr val="C00000"/>
              </a:solidFill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1405526" y="2666260"/>
            <a:ext cx="294601" cy="36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C00000"/>
                </a:solidFill>
              </a:rPr>
              <a:t>2</a:t>
            </a:r>
            <a:endParaRPr lang="ja-JP" altLang="en-US" sz="2000" dirty="0">
              <a:solidFill>
                <a:srgbClr val="C0000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 rot="16200000">
            <a:off x="3356682" y="1815948"/>
            <a:ext cx="486480" cy="36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00B050"/>
                </a:solidFill>
              </a:rPr>
              <a:t>2:1</a:t>
            </a:r>
            <a:endParaRPr lang="ja-JP" altLang="en-US" sz="2000" dirty="0">
              <a:solidFill>
                <a:srgbClr val="00B05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 rot="16200000">
            <a:off x="3375023" y="2836392"/>
            <a:ext cx="486480" cy="36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00B050"/>
                </a:solidFill>
              </a:rPr>
              <a:t>1:2</a:t>
            </a:r>
            <a:endParaRPr lang="ja-JP" altLang="en-US" sz="2000" dirty="0">
              <a:solidFill>
                <a:srgbClr val="00B050"/>
              </a:solidFill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181391" y="836712"/>
            <a:ext cx="4860540" cy="3068977"/>
          </a:xfrm>
          <a:prstGeom prst="roundRect">
            <a:avLst>
              <a:gd name="adj" fmla="val 744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" name="角丸四角形 31"/>
          <p:cNvSpPr/>
          <p:nvPr/>
        </p:nvSpPr>
        <p:spPr>
          <a:xfrm>
            <a:off x="1433607" y="1087177"/>
            <a:ext cx="266520" cy="1981783"/>
          </a:xfrm>
          <a:prstGeom prst="roundRect">
            <a:avLst/>
          </a:prstGeom>
          <a:noFill/>
          <a:ln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266166" y="404664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C00000"/>
                </a:solidFill>
              </a:rPr>
              <a:t>cross sections of </a:t>
            </a:r>
            <a:r>
              <a:rPr lang="en-US" altLang="ja-JP" i="1" dirty="0" smtClean="0">
                <a:solidFill>
                  <a:srgbClr val="C00000"/>
                </a:solidFill>
              </a:rPr>
              <a:t>p</a:t>
            </a:r>
            <a:endParaRPr lang="ja-JP" altLang="en-US" i="1" dirty="0">
              <a:solidFill>
                <a:srgbClr val="C0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339752" y="3903744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B050"/>
                </a:solidFill>
              </a:rPr>
              <a:t>decay rates of </a:t>
            </a:r>
            <a:r>
              <a:rPr lang="en-US" altLang="ja-JP" dirty="0" smtClean="0">
                <a:solidFill>
                  <a:srgbClr val="00B050"/>
                </a:solidFill>
                <a:latin typeface="Symbol" pitchFamily="18" charset="2"/>
              </a:rPr>
              <a:t>D</a:t>
            </a:r>
            <a:endParaRPr lang="ja-JP" altLang="en-US" dirty="0">
              <a:solidFill>
                <a:srgbClr val="00B050"/>
              </a:solidFill>
              <a:latin typeface="Symbol" pitchFamily="18" charset="2"/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 flipH="1">
            <a:off x="1700128" y="692696"/>
            <a:ext cx="650460" cy="394481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V="1">
            <a:off x="3347864" y="3157145"/>
            <a:ext cx="180050" cy="847919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732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005677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kumimoji="1" lang="en-US" altLang="ja-JP" dirty="0" smtClean="0">
                <a:latin typeface="Symbol" pitchFamily="18" charset="2"/>
              </a:rPr>
              <a:t>D</a:t>
            </a:r>
            <a:r>
              <a:rPr kumimoji="1" lang="en-US" altLang="ja-JP" dirty="0" smtClean="0"/>
              <a:t>(1232)  </a:t>
            </a:r>
            <a:endParaRPr kumimoji="1" lang="ja-JP" altLang="en-US" dirty="0"/>
          </a:p>
        </p:txBody>
      </p:sp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p+\pi^+&#10;\end{align*}&lt;/body&gt;&#10;  &lt;fcolor&gt;FF000000&lt;/fcolor&gt;&#10;  &lt;bcolor&gt;FFFFFFFF&lt;/bcolor&gt;&#10;  &lt;transparent&gt;True&lt;/transparent&gt;&#10;  &lt;resolution&gt;1800&lt;/resolution&gt;&#10;  &lt;imageh&gt;259&lt;/imageh&gt;&#10;  &lt;imagew&gt;730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5" y="959084"/>
            <a:ext cx="953677" cy="338361"/>
          </a:xfrm>
          <a:prstGeom prst="rect">
            <a:avLst/>
          </a:prstGeom>
        </p:spPr>
      </p:pic>
      <p:pic>
        <p:nvPicPr>
          <p:cNvPr id="28" name="TexTeXPicture" descr="&lt;?xml version=&quot;1.0&quot; encoding=&quot;utf-16&quot;?&gt;&#10;&lt;TeXTeX&gt;&#10;  &lt;preamble&gt;\documentclass{jarticle}&#10;\usepackage{amsmath}&#10;\pagestyle{empty}&lt;/preamble&gt;&#10;  &lt;body&gt;\begin{align*} &#10;p+\pi^0&#10;\end{align*}&lt;/body&gt;&#10;  &lt;fcolor&gt;FF000000&lt;/fcolor&gt;&#10;  &lt;bcolor&gt;FFFFFFFF&lt;/bcolor&gt;&#10;  &lt;transparent&gt;True&lt;/transparent&gt;&#10;  &lt;resolution&gt;1800&lt;/resolution&gt;&#10;  &lt;imageh&gt;267&lt;/imageh&gt;&#10;  &lt;imagew&gt;679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5" y="1517571"/>
            <a:ext cx="887050" cy="348813"/>
          </a:xfrm>
          <a:prstGeom prst="rect">
            <a:avLst/>
          </a:prstGeom>
        </p:spPr>
      </p:pic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p+\pi^-&#10;\end{align*}&lt;/body&gt;&#10;  &lt;fcolor&gt;FF000000&lt;/fcolor&gt;&#10;  &lt;bcolor&gt;FFFFFFFF&lt;/bcolor&gt;&#10;  &lt;transparent&gt;True&lt;/transparent&gt;&#10;  &lt;resolution&gt;1800&lt;/resolution&gt;&#10;  &lt;imageh&gt;199&lt;/imageh&gt;&#10;  &lt;imagew&gt;725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5" y="2579264"/>
            <a:ext cx="947145" cy="259977"/>
          </a:xfrm>
          <a:prstGeom prst="rect">
            <a:avLst/>
          </a:prstGeom>
        </p:spPr>
      </p:pic>
      <p:pic>
        <p:nvPicPr>
          <p:cNvPr id="33" name="TexTeXPicture" descr="&lt;?xml version=&quot;1.0&quot; encoding=&quot;utf-16&quot;?&gt;&#10;&lt;TeXTeX&gt;&#10;  &lt;preamble&gt;\documentclass{jarticle}&#10;\usepackage{amsmath}&#10;\pagestyle{empty}&lt;/preamble&gt;&#10;  &lt;body&gt;\begin{align*} &#10;n+\pi^0&#10;\end{align*}&lt;/body&gt;&#10;  &lt;fcolor&gt;FF000000&lt;/fcolor&gt;&#10;  &lt;bcolor&gt;FFFFFFFF&lt;/bcolor&gt;&#10;  &lt;transparent&gt;True&lt;/transparent&gt;&#10;  &lt;resolution&gt;1800&lt;/resolution&gt;&#10;  &lt;imageh&gt;240&lt;/imageh&gt;&#10;  &lt;imagew&gt;68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5" y="2978603"/>
            <a:ext cx="900114" cy="313540"/>
          </a:xfrm>
          <a:prstGeom prst="rect">
            <a:avLst/>
          </a:prstGeom>
        </p:spPr>
      </p:pic>
      <p:pic>
        <p:nvPicPr>
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&#10;n+\pi^+&#10;\end{align*}&lt;/body&gt;&#10;  &lt;fcolor&gt;FF000000&lt;/fcolor&gt;&#10;  &lt;bcolor&gt;FFFFFFFF&lt;/bcolor&gt;&#10;  &lt;transparent&gt;True&lt;/transparent&gt;&#10;  &lt;resolution&gt;1800&lt;/resolution&gt;&#10;  &lt;imageh&gt;232&lt;/imageh&gt;&#10;  &lt;imagew&gt;73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5" y="1995999"/>
            <a:ext cx="965435" cy="303089"/>
          </a:xfrm>
          <a:prstGeom prst="rect">
            <a:avLst/>
          </a:prstGeom>
        </p:spPr>
      </p:pic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n+\pi^-&#10;\end{align*}&lt;/body&gt;&#10;  &lt;fcolor&gt;FF000000&lt;/fcolor&gt;&#10;  &lt;bcolor&gt;FFFFFFFF&lt;/bcolor&gt;&#10;  &lt;transparent&gt;True&lt;/transparent&gt;&#10;  &lt;resolution&gt;1800&lt;/resolution&gt;&#10;  &lt;imageh&gt;172&lt;/imageh&gt;&#10;  &lt;imagew&gt;73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5" y="3551372"/>
            <a:ext cx="958902" cy="224704"/>
          </a:xfrm>
          <a:prstGeom prst="rect">
            <a:avLst/>
          </a:prstGeom>
        </p:spPr>
      </p:pic>
      <p:pic>
        <p:nvPicPr>
          <p:cNvPr id="39" name="TexTeXPicture" descr="&lt;?xml version=&quot;1.0&quot; encoding=&quot;utf-16&quot;?&gt;&#10;&lt;TeXTeX&gt;&#10;  &lt;preamble&gt;\documentclass{jarticle}&#10;\usepackage{amsmath}&#10;\pagestyle{empty}&lt;/preamble&gt;&#10;  &lt;body&gt;\begin{align*} &#10;\Delta^{++}&#10;\end{align*}&lt;/body&gt;&#10;  &lt;fcolor&gt;FF000000&lt;/fcolor&gt;&#10;  &lt;bcolor&gt;FFFFFFFF&lt;/bcolor&gt;&#10;  &lt;transparent&gt;True&lt;/transparent&gt;&#10;  &lt;resolution&gt;1800&lt;/resolution&gt;&#10;  &lt;imageh&gt;211&lt;/imageh&gt;&#10;  &lt;imagew&gt;49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588" y="1002262"/>
            <a:ext cx="640139" cy="275654"/>
          </a:xfrm>
          <a:prstGeom prst="rect">
            <a:avLst/>
          </a:prstGeom>
        </p:spPr>
      </p:pic>
      <p:cxnSp>
        <p:nvCxnSpPr>
          <p:cNvPr id="41" name="直線矢印コネクタ 40"/>
          <p:cNvCxnSpPr/>
          <p:nvPr/>
        </p:nvCxnSpPr>
        <p:spPr>
          <a:xfrm>
            <a:off x="1383104" y="1140089"/>
            <a:ext cx="75990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カギ線コネクタ 42"/>
          <p:cNvCxnSpPr/>
          <p:nvPr/>
        </p:nvCxnSpPr>
        <p:spPr>
          <a:xfrm>
            <a:off x="1383104" y="1745628"/>
            <a:ext cx="759902" cy="174407"/>
          </a:xfrm>
          <a:prstGeom prst="bent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カギ線コネクタ 43"/>
          <p:cNvCxnSpPr/>
          <p:nvPr/>
        </p:nvCxnSpPr>
        <p:spPr>
          <a:xfrm>
            <a:off x="1383103" y="2731128"/>
            <a:ext cx="759902" cy="174407"/>
          </a:xfrm>
          <a:prstGeom prst="bent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カギ線コネクタ 44"/>
          <p:cNvCxnSpPr/>
          <p:nvPr/>
        </p:nvCxnSpPr>
        <p:spPr>
          <a:xfrm flipV="1">
            <a:off x="1382525" y="2080821"/>
            <a:ext cx="759902" cy="17440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カギ線コネクタ 45"/>
          <p:cNvCxnSpPr/>
          <p:nvPr/>
        </p:nvCxnSpPr>
        <p:spPr>
          <a:xfrm flipV="1">
            <a:off x="1383104" y="3060857"/>
            <a:ext cx="759902" cy="17440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/>
          <p:cNvCxnSpPr/>
          <p:nvPr/>
        </p:nvCxnSpPr>
        <p:spPr>
          <a:xfrm>
            <a:off x="1382524" y="3616014"/>
            <a:ext cx="75990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TexTeXPicture" descr="&lt;?xml version=&quot;1.0&quot; encoding=&quot;utf-16&quot;?&gt;&#10;&lt;TeXTeX&gt;&#10;  &lt;preamble&gt;\documentclass{jarticle}&#10;\usepackage{amsmath}&#10;\pagestyle{empty}&lt;/preamble&gt;&#10;  &lt;body&gt;\begin{align*} &#10;\Delta^+&#10;\end{align*}&lt;/body&gt;&#10;  &lt;fcolor&gt;FF000000&lt;/fcolor&gt;&#10;  &lt;bcolor&gt;FFFFFFFF&lt;/bcolor&gt;&#10;  &lt;transparent&gt;True&lt;/transparent&gt;&#10;  &lt;resolution&gt;1800&lt;/resolution&gt;&#10;  &lt;imageh&gt;211&lt;/imageh&gt;&#10;  &lt;imagew&gt;337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293" y="1858172"/>
            <a:ext cx="440259" cy="275654"/>
          </a:xfrm>
          <a:prstGeom prst="rect">
            <a:avLst/>
          </a:prstGeom>
        </p:spPr>
      </p:pic>
      <p:pic>
        <p:nvPicPr>
          <p:cNvPr id="51" name="TexTeXPicture" descr="&lt;?xml version=&quot;1.0&quot; encoding=&quot;utf-16&quot;?&gt;&#10;&lt;TeXTeX&gt;&#10;  &lt;preamble&gt;\documentclass{jarticle}&#10;\usepackage{amsmath}&#10;\pagestyle{empty}&lt;/preamble&gt;&#10;  &lt;body&gt;\begin{align*} &#10;\Delta^0&#10;\end{align*}&lt;/body&gt;&#10;  &lt;fcolor&gt;FF000000&lt;/fcolor&gt;&#10;  &lt;bcolor&gt;FFFFFFFF&lt;/bcolor&gt;&#10;  &lt;transparent&gt;True&lt;/transparent&gt;&#10;  &lt;resolution&gt;1800&lt;/resolution&gt;&#10;  &lt;imageh&gt;219&lt;/imageh&gt;&#10;  &lt;imagew&gt;287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293" y="2773685"/>
            <a:ext cx="374939" cy="286106"/>
          </a:xfrm>
          <a:prstGeom prst="rect">
            <a:avLst/>
          </a:prstGeom>
        </p:spPr>
      </p:pic>
      <p:pic>
        <p:nvPicPr>
          <p:cNvPr id="53" name="TexTeXPicture" descr="&lt;?xml version=&quot;1.0&quot; encoding=&quot;utf-16&quot;?&gt;&#10;&lt;TeXTeX&gt;&#10;  &lt;preamble&gt;\documentclass{jarticle}&#10;\usepackage{amsmath}&#10;\pagestyle{empty}&lt;/preamble&gt;&#10;  &lt;body&gt;\begin{align*} &#10;\Delta^-&#10;\end{align*}&lt;/body&gt;&#10;  &lt;fcolor&gt;FF000000&lt;/fcolor&gt;&#10;  &lt;bcolor&gt;FFFFFFFF&lt;/bcolor&gt;&#10;  &lt;transparent&gt;True&lt;/transparent&gt;&#10;  &lt;resolution&gt;1800&lt;/resolution&gt;&#10;  &lt;imageh&gt;178&lt;/imageh&gt;&#10;  &lt;imagew&gt;333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518" y="3543534"/>
            <a:ext cx="435034" cy="232542"/>
          </a:xfrm>
          <a:prstGeom prst="rect">
            <a:avLst/>
          </a:prstGeom>
        </p:spPr>
      </p:pic>
      <p:pic>
        <p:nvPicPr>
          <p:cNvPr id="54" name="TexTeXPicture" descr="&lt;?xml version=&quot;1.0&quot; encoding=&quot;utf-16&quot;?&gt;&#10;&lt;TeXTeX&gt;&#10;  &lt;preamble&gt;\documentclass{jarticle}&#10;\usepackage{amsmath}&#10;\pagestyle{empty}&lt;/preamble&gt;&#10;  &lt;body&gt;\begin{align*} &#10;p+\pi^+&#10;\end{align*}&lt;/body&gt;&#10;  &lt;fcolor&gt;FF000000&lt;/fcolor&gt;&#10;  &lt;bcolor&gt;FFFFFFFF&lt;/bcolor&gt;&#10;  &lt;transparent&gt;True&lt;/transparent&gt;&#10;  &lt;resolution&gt;1800&lt;/resolution&gt;&#10;  &lt;imageh&gt;259&lt;/imageh&gt;&#10;  &lt;imagew&gt;730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81" y="959084"/>
            <a:ext cx="953677" cy="338361"/>
          </a:xfrm>
          <a:prstGeom prst="rect">
            <a:avLst/>
          </a:prstGeom>
        </p:spPr>
      </p:pic>
      <p:pic>
        <p:nvPicPr>
          <p:cNvPr id="55" name="TexTeXPicture" descr="&lt;?xml version=&quot;1.0&quot; encoding=&quot;utf-16&quot;?&gt;&#10;&lt;TeXTeX&gt;&#10;  &lt;preamble&gt;\documentclass{jarticle}&#10;\usepackage{amsmath}&#10;\pagestyle{empty}&lt;/preamble&gt;&#10;  &lt;body&gt;\begin{align*} &#10;p+\pi^0&#10;\end{align*}&lt;/body&gt;&#10;  &lt;fcolor&gt;FF000000&lt;/fcolor&gt;&#10;  &lt;bcolor&gt;FFFFFFFF&lt;/bcolor&gt;&#10;  &lt;transparent&gt;True&lt;/transparent&gt;&#10;  &lt;resolution&gt;1800&lt;/resolution&gt;&#10;  &lt;imageh&gt;267&lt;/imageh&gt;&#10;  &lt;imagew&gt;679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81" y="1517571"/>
            <a:ext cx="887050" cy="348813"/>
          </a:xfrm>
          <a:prstGeom prst="rect">
            <a:avLst/>
          </a:prstGeom>
        </p:spPr>
      </p:pic>
      <p:pic>
        <p:nvPicPr>
          <p:cNvPr id="56" name="TexTeXPicture" descr="&lt;?xml version=&quot;1.0&quot; encoding=&quot;utf-16&quot;?&gt;&#10;&lt;TeXTeX&gt;&#10;  &lt;preamble&gt;\documentclass{jarticle}&#10;\usepackage{amsmath}&#10;\pagestyle{empty}&lt;/preamble&gt;&#10;  &lt;body&gt;\begin{align*} &#10;p+\pi^-&#10;\end{align*}&lt;/body&gt;&#10;  &lt;fcolor&gt;FF000000&lt;/fcolor&gt;&#10;  &lt;bcolor&gt;FFFFFFFF&lt;/bcolor&gt;&#10;  &lt;transparent&gt;True&lt;/transparent&gt;&#10;  &lt;resolution&gt;1800&lt;/resolution&gt;&#10;  &lt;imageh&gt;199&lt;/imageh&gt;&#10;  &lt;imagew&gt;725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81" y="2579264"/>
            <a:ext cx="947145" cy="259977"/>
          </a:xfrm>
          <a:prstGeom prst="rect">
            <a:avLst/>
          </a:prstGeom>
        </p:spPr>
      </p:pic>
      <p:pic>
        <p:nvPicPr>
          <p:cNvPr id="57" name="TexTeXPicture" descr="&lt;?xml version=&quot;1.0&quot; encoding=&quot;utf-16&quot;?&gt;&#10;&lt;TeXTeX&gt;&#10;  &lt;preamble&gt;\documentclass{jarticle}&#10;\usepackage{amsmath}&#10;\pagestyle{empty}&lt;/preamble&gt;&#10;  &lt;body&gt;\begin{align*} &#10;n+\pi^0&#10;\end{align*}&lt;/body&gt;&#10;  &lt;fcolor&gt;FF000000&lt;/fcolor&gt;&#10;  &lt;bcolor&gt;FFFFFFFF&lt;/bcolor&gt;&#10;  &lt;transparent&gt;True&lt;/transparent&gt;&#10;  &lt;resolution&gt;1800&lt;/resolution&gt;&#10;  &lt;imageh&gt;240&lt;/imageh&gt;&#10;  &lt;imagew&gt;68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81" y="2978603"/>
            <a:ext cx="900114" cy="313540"/>
          </a:xfrm>
          <a:prstGeom prst="rect">
            <a:avLst/>
          </a:prstGeom>
        </p:spPr>
      </p:pic>
      <p:pic>
        <p:nvPicPr>
          <p:cNvPr id="58" name="TexTeXPicture" descr="&lt;?xml version=&quot;1.0&quot; encoding=&quot;utf-16&quot;?&gt;&#10;&lt;TeXTeX&gt;&#10;  &lt;preamble&gt;\documentclass{jarticle}&#10;\usepackage{amsmath}&#10;\pagestyle{empty}&lt;/preamble&gt;&#10;  &lt;body&gt;\begin{align*} &#10;n+\pi^+&#10;\end{align*}&lt;/body&gt;&#10;  &lt;fcolor&gt;FF000000&lt;/fcolor&gt;&#10;  &lt;bcolor&gt;FFFFFFFF&lt;/bcolor&gt;&#10;  &lt;transparent&gt;True&lt;/transparent&gt;&#10;  &lt;resolution&gt;1800&lt;/resolution&gt;&#10;  &lt;imageh&gt;232&lt;/imageh&gt;&#10;  &lt;imagew&gt;73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81" y="1995999"/>
            <a:ext cx="965435" cy="303089"/>
          </a:xfrm>
          <a:prstGeom prst="rect">
            <a:avLst/>
          </a:prstGeom>
        </p:spPr>
      </p:pic>
      <p:pic>
        <p:nvPicPr>
          <p:cNvPr id="59" name="TexTeXPicture" descr="&lt;?xml version=&quot;1.0&quot; encoding=&quot;utf-16&quot;?&gt;&#10;&lt;TeXTeX&gt;&#10;  &lt;preamble&gt;\documentclass{jarticle}&#10;\usepackage{amsmath}&#10;\pagestyle{empty}&lt;/preamble&gt;&#10;  &lt;body&gt;\begin{align*} &#10;n+\pi^-&#10;\end{align*}&lt;/body&gt;&#10;  &lt;fcolor&gt;FF000000&lt;/fcolor&gt;&#10;  &lt;bcolor&gt;FFFFFFFF&lt;/bcolor&gt;&#10;  &lt;transparent&gt;True&lt;/transparent&gt;&#10;  &lt;resolution&gt;1800&lt;/resolution&gt;&#10;  &lt;imageh&gt;172&lt;/imageh&gt;&#10;  &lt;imagew&gt;73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81" y="3551372"/>
            <a:ext cx="958902" cy="224704"/>
          </a:xfrm>
          <a:prstGeom prst="rect">
            <a:avLst/>
          </a:prstGeom>
        </p:spPr>
      </p:pic>
      <p:cxnSp>
        <p:nvCxnSpPr>
          <p:cNvPr id="60" name="直線矢印コネクタ 59"/>
          <p:cNvCxnSpPr/>
          <p:nvPr/>
        </p:nvCxnSpPr>
        <p:spPr>
          <a:xfrm>
            <a:off x="3068092" y="1140254"/>
            <a:ext cx="75990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カギ線コネクタ 60"/>
          <p:cNvCxnSpPr/>
          <p:nvPr/>
        </p:nvCxnSpPr>
        <p:spPr>
          <a:xfrm flipV="1">
            <a:off x="3068092" y="1745793"/>
            <a:ext cx="759902" cy="17440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カギ線コネクタ 61"/>
          <p:cNvCxnSpPr/>
          <p:nvPr/>
        </p:nvCxnSpPr>
        <p:spPr>
          <a:xfrm flipV="1">
            <a:off x="3068091" y="2731293"/>
            <a:ext cx="759902" cy="17440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カギ線コネクタ 62"/>
          <p:cNvCxnSpPr/>
          <p:nvPr/>
        </p:nvCxnSpPr>
        <p:spPr>
          <a:xfrm>
            <a:off x="3067512" y="2080986"/>
            <a:ext cx="759902" cy="17440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カギ線コネクタ 63"/>
          <p:cNvCxnSpPr/>
          <p:nvPr/>
        </p:nvCxnSpPr>
        <p:spPr>
          <a:xfrm>
            <a:off x="3068092" y="3061022"/>
            <a:ext cx="759902" cy="17440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矢印コネクタ 64"/>
          <p:cNvCxnSpPr/>
          <p:nvPr/>
        </p:nvCxnSpPr>
        <p:spPr>
          <a:xfrm>
            <a:off x="3067511" y="3616179"/>
            <a:ext cx="75990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テキスト ボックス 67"/>
          <p:cNvSpPr txBox="1"/>
          <p:nvPr/>
        </p:nvSpPr>
        <p:spPr>
          <a:xfrm>
            <a:off x="1405526" y="1087177"/>
            <a:ext cx="294601" cy="36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C00000"/>
                </a:solidFill>
              </a:rPr>
              <a:t>3</a:t>
            </a:r>
            <a:endParaRPr lang="ja-JP" altLang="en-US" sz="2000" dirty="0">
              <a:solidFill>
                <a:srgbClr val="C00000"/>
              </a:solidFill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1405526" y="1696844"/>
            <a:ext cx="294601" cy="36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C00000"/>
                </a:solidFill>
              </a:rPr>
              <a:t>1</a:t>
            </a:r>
            <a:endParaRPr lang="ja-JP" altLang="en-US" sz="2000" dirty="0">
              <a:solidFill>
                <a:srgbClr val="C00000"/>
              </a:solidFill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1405526" y="2666260"/>
            <a:ext cx="294601" cy="36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C00000"/>
                </a:solidFill>
              </a:rPr>
              <a:t>2</a:t>
            </a:r>
            <a:endParaRPr lang="ja-JP" altLang="en-US" sz="2000" dirty="0">
              <a:solidFill>
                <a:srgbClr val="C0000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 rot="16200000">
            <a:off x="3356682" y="1815948"/>
            <a:ext cx="486480" cy="36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00B050"/>
                </a:solidFill>
              </a:rPr>
              <a:t>2:1</a:t>
            </a:r>
            <a:endParaRPr lang="ja-JP" altLang="en-US" sz="2000" dirty="0">
              <a:solidFill>
                <a:srgbClr val="00B05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 rot="16200000">
            <a:off x="3375023" y="2836392"/>
            <a:ext cx="486480" cy="36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00B050"/>
                </a:solidFill>
              </a:rPr>
              <a:t>1:2</a:t>
            </a:r>
            <a:endParaRPr lang="ja-JP" altLang="en-US" sz="2000" dirty="0">
              <a:solidFill>
                <a:srgbClr val="00B050"/>
              </a:solidFill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181391" y="836712"/>
            <a:ext cx="4860540" cy="3068977"/>
          </a:xfrm>
          <a:prstGeom prst="roundRect">
            <a:avLst>
              <a:gd name="adj" fmla="val 744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107504" y="1448155"/>
            <a:ext cx="5042438" cy="2021952"/>
          </a:xfrm>
          <a:prstGeom prst="roundRect">
            <a:avLst>
              <a:gd name="adj" fmla="val 9712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p:n&#10;\end{align*}&lt;/body&gt;&#10;  &lt;fcolor&gt;FF000000&lt;/fcolor&gt;&#10;  &lt;bcolor&gt;FFFFFFFF&lt;/bcolor&gt;&#10;  &lt;transparent&gt;True&lt;/transparent&gt;&#10;  &lt;resolution&gt;1800&lt;/resolution&gt;&#10;  &lt;imageh&gt;158&lt;/imageh&gt;&#10;  &lt;imagew&gt;483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421" y="2273614"/>
            <a:ext cx="913923" cy="298965"/>
          </a:xfrm>
          <a:prstGeom prst="rect">
            <a:avLst/>
          </a:prstGeom>
        </p:spPr>
      </p:pic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=5:4&#10;\end{align*}&lt;/body&gt;&#10;  &lt;fcolor&gt;FF000000&lt;/fcolor&gt;&#10;  &lt;bcolor&gt;FFFFFFFF&lt;/bcolor&gt;&#10;  &lt;transparent&gt;True&lt;/transparent&gt;&#10;  &lt;resolution&gt;1800&lt;/resolution&gt;&#10;  &lt;imageh&gt;173&lt;/imageh&gt;&#10;  &lt;imagew&gt;698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338" y="2809718"/>
            <a:ext cx="1320742" cy="327348"/>
          </a:xfrm>
          <a:prstGeom prst="rect">
            <a:avLst/>
          </a:prstGeom>
        </p:spPr>
      </p:pic>
      <p:sp>
        <p:nvSpPr>
          <p:cNvPr id="32" name="角丸四角形 31"/>
          <p:cNvSpPr/>
          <p:nvPr/>
        </p:nvSpPr>
        <p:spPr>
          <a:xfrm>
            <a:off x="1433607" y="1087177"/>
            <a:ext cx="266520" cy="1981783"/>
          </a:xfrm>
          <a:prstGeom prst="roundRect">
            <a:avLst/>
          </a:prstGeom>
          <a:noFill/>
          <a:ln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2" name="角丸四角形 71"/>
          <p:cNvSpPr/>
          <p:nvPr/>
        </p:nvSpPr>
        <p:spPr>
          <a:xfrm>
            <a:off x="5724128" y="1473457"/>
            <a:ext cx="2376264" cy="1811527"/>
          </a:xfrm>
          <a:prstGeom prst="roundRect">
            <a:avLst>
              <a:gd name="adj" fmla="val 1226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38" name="TexTeXPicture" descr="&lt;?xml version=&quot;1.0&quot; encoding=&quot;utf-16&quot;?&gt;&#10;&lt;TeXTeX&gt;&#10;  &lt;preamble&gt;\documentclass{jarticle}&#10;\usepackage{amsmath}&#10;\pagestyle{empty}&lt;/preamble&gt;&#10;  &lt;body&gt;\begin{align*} &#10;&amp;amp;p+\pi &#10; \to \Delta^{+,0} \\&#10;&amp;amp;~~~\to&#10;\end{align*}&lt;/body&gt;&#10;  &lt;fcolor&gt;FF000000&lt;/fcolor&gt;&#10;  &lt;bcolor&gt;FFFFFFFF&lt;/bcolor&gt;&#10;  &lt;transparent&gt;True&lt;/transparent&gt;&#10;  &lt;resolution&gt;1800&lt;/resolution&gt;&#10;  &lt;imageh&gt;671&lt;/imageh&gt;&#10;  &lt;imagew&gt;1487&lt;/imagew&gt;&#10;  &lt;scale&gt;50&lt;/scale&gt;&#10;  &lt;cursor&gt;49&lt;/cursor&gt;&#10;&lt;/TeXTeX&gt;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842" y="1582094"/>
            <a:ext cx="1991526" cy="898665"/>
          </a:xfrm>
          <a:prstGeom prst="rect">
            <a:avLst/>
          </a:prstGeom>
        </p:spPr>
      </p:pic>
      <p:sp>
        <p:nvSpPr>
          <p:cNvPr id="73" name="右矢印 72"/>
          <p:cNvSpPr/>
          <p:nvPr/>
        </p:nvSpPr>
        <p:spPr>
          <a:xfrm>
            <a:off x="5149942" y="1920035"/>
            <a:ext cx="574186" cy="451165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266166" y="404664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C00000"/>
                </a:solidFill>
              </a:rPr>
              <a:t>cross sections of </a:t>
            </a:r>
            <a:r>
              <a:rPr lang="en-US" altLang="ja-JP" i="1" dirty="0" smtClean="0">
                <a:solidFill>
                  <a:srgbClr val="C00000"/>
                </a:solidFill>
              </a:rPr>
              <a:t>p</a:t>
            </a:r>
            <a:endParaRPr lang="ja-JP" altLang="en-US" i="1" dirty="0">
              <a:solidFill>
                <a:srgbClr val="C0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339752" y="3903744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B050"/>
                </a:solidFill>
              </a:rPr>
              <a:t>decay rates of </a:t>
            </a:r>
            <a:r>
              <a:rPr lang="en-US" altLang="ja-JP" dirty="0" smtClean="0">
                <a:solidFill>
                  <a:srgbClr val="00B050"/>
                </a:solidFill>
                <a:latin typeface="Symbol" pitchFamily="18" charset="2"/>
              </a:rPr>
              <a:t>D</a:t>
            </a:r>
            <a:endParaRPr lang="ja-JP" altLang="en-US" dirty="0">
              <a:solidFill>
                <a:srgbClr val="00B050"/>
              </a:solidFill>
              <a:latin typeface="Symbol" pitchFamily="18" charset="2"/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 flipH="1">
            <a:off x="1700128" y="692696"/>
            <a:ext cx="650460" cy="394481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V="1">
            <a:off x="3347864" y="3157145"/>
            <a:ext cx="180050" cy="847919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067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005677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kumimoji="1" lang="en-US" altLang="ja-JP" dirty="0" smtClean="0">
                <a:latin typeface="Symbol" pitchFamily="18" charset="2"/>
              </a:rPr>
              <a:t>D</a:t>
            </a:r>
            <a:r>
              <a:rPr kumimoji="1" lang="en-US" altLang="ja-JP" dirty="0" smtClean="0"/>
              <a:t>(1232)  </a:t>
            </a:r>
            <a:endParaRPr kumimoji="1" lang="ja-JP" altLang="en-US" dirty="0"/>
          </a:p>
        </p:txBody>
      </p:sp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p+\pi^+&#10;\end{align*}&lt;/body&gt;&#10;  &lt;fcolor&gt;FF000000&lt;/fcolor&gt;&#10;  &lt;bcolor&gt;FFFFFFFF&lt;/bcolor&gt;&#10;  &lt;transparent&gt;True&lt;/transparent&gt;&#10;  &lt;resolution&gt;1800&lt;/resolution&gt;&#10;  &lt;imageh&gt;259&lt;/imageh&gt;&#10;  &lt;imagew&gt;730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5" y="959084"/>
            <a:ext cx="953677" cy="338361"/>
          </a:xfrm>
          <a:prstGeom prst="rect">
            <a:avLst/>
          </a:prstGeom>
        </p:spPr>
      </p:pic>
      <p:pic>
        <p:nvPicPr>
          <p:cNvPr id="28" name="TexTeXPicture" descr="&lt;?xml version=&quot;1.0&quot; encoding=&quot;utf-16&quot;?&gt;&#10;&lt;TeXTeX&gt;&#10;  &lt;preamble&gt;\documentclass{jarticle}&#10;\usepackage{amsmath}&#10;\pagestyle{empty}&lt;/preamble&gt;&#10;  &lt;body&gt;\begin{align*} &#10;p+\pi^0&#10;\end{align*}&lt;/body&gt;&#10;  &lt;fcolor&gt;FF000000&lt;/fcolor&gt;&#10;  &lt;bcolor&gt;FFFFFFFF&lt;/bcolor&gt;&#10;  &lt;transparent&gt;True&lt;/transparent&gt;&#10;  &lt;resolution&gt;1800&lt;/resolution&gt;&#10;  &lt;imageh&gt;267&lt;/imageh&gt;&#10;  &lt;imagew&gt;679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5" y="1517571"/>
            <a:ext cx="887050" cy="348813"/>
          </a:xfrm>
          <a:prstGeom prst="rect">
            <a:avLst/>
          </a:prstGeom>
        </p:spPr>
      </p:pic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p+\pi^-&#10;\end{align*}&lt;/body&gt;&#10;  &lt;fcolor&gt;FF000000&lt;/fcolor&gt;&#10;  &lt;bcolor&gt;FFFFFFFF&lt;/bcolor&gt;&#10;  &lt;transparent&gt;True&lt;/transparent&gt;&#10;  &lt;resolution&gt;1800&lt;/resolution&gt;&#10;  &lt;imageh&gt;199&lt;/imageh&gt;&#10;  &lt;imagew&gt;725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5" y="2579264"/>
            <a:ext cx="947145" cy="259977"/>
          </a:xfrm>
          <a:prstGeom prst="rect">
            <a:avLst/>
          </a:prstGeom>
        </p:spPr>
      </p:pic>
      <p:pic>
        <p:nvPicPr>
          <p:cNvPr id="33" name="TexTeXPicture" descr="&lt;?xml version=&quot;1.0&quot; encoding=&quot;utf-16&quot;?&gt;&#10;&lt;TeXTeX&gt;&#10;  &lt;preamble&gt;\documentclass{jarticle}&#10;\usepackage{amsmath}&#10;\pagestyle{empty}&lt;/preamble&gt;&#10;  &lt;body&gt;\begin{align*} &#10;n+\pi^0&#10;\end{align*}&lt;/body&gt;&#10;  &lt;fcolor&gt;FF000000&lt;/fcolor&gt;&#10;  &lt;bcolor&gt;FFFFFFFF&lt;/bcolor&gt;&#10;  &lt;transparent&gt;True&lt;/transparent&gt;&#10;  &lt;resolution&gt;1800&lt;/resolution&gt;&#10;  &lt;imageh&gt;240&lt;/imageh&gt;&#10;  &lt;imagew&gt;68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5" y="2978603"/>
            <a:ext cx="900114" cy="313540"/>
          </a:xfrm>
          <a:prstGeom prst="rect">
            <a:avLst/>
          </a:prstGeom>
        </p:spPr>
      </p:pic>
      <p:pic>
        <p:nvPicPr>
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&#10;n+\pi^+&#10;\end{align*}&lt;/body&gt;&#10;  &lt;fcolor&gt;FF000000&lt;/fcolor&gt;&#10;  &lt;bcolor&gt;FFFFFFFF&lt;/bcolor&gt;&#10;  &lt;transparent&gt;True&lt;/transparent&gt;&#10;  &lt;resolution&gt;1800&lt;/resolution&gt;&#10;  &lt;imageh&gt;232&lt;/imageh&gt;&#10;  &lt;imagew&gt;73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5" y="1995999"/>
            <a:ext cx="965435" cy="303089"/>
          </a:xfrm>
          <a:prstGeom prst="rect">
            <a:avLst/>
          </a:prstGeom>
        </p:spPr>
      </p:pic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n+\pi^-&#10;\end{align*}&lt;/body&gt;&#10;  &lt;fcolor&gt;FF000000&lt;/fcolor&gt;&#10;  &lt;bcolor&gt;FFFFFFFF&lt;/bcolor&gt;&#10;  &lt;transparent&gt;True&lt;/transparent&gt;&#10;  &lt;resolution&gt;1800&lt;/resolution&gt;&#10;  &lt;imageh&gt;172&lt;/imageh&gt;&#10;  &lt;imagew&gt;73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5" y="3551372"/>
            <a:ext cx="958902" cy="224704"/>
          </a:xfrm>
          <a:prstGeom prst="rect">
            <a:avLst/>
          </a:prstGeom>
        </p:spPr>
      </p:pic>
      <p:pic>
        <p:nvPicPr>
          <p:cNvPr id="39" name="TexTeXPicture" descr="&lt;?xml version=&quot;1.0&quot; encoding=&quot;utf-16&quot;?&gt;&#10;&lt;TeXTeX&gt;&#10;  &lt;preamble&gt;\documentclass{jarticle}&#10;\usepackage{amsmath}&#10;\pagestyle{empty}&lt;/preamble&gt;&#10;  &lt;body&gt;\begin{align*} &#10;\Delta^{++}&#10;\end{align*}&lt;/body&gt;&#10;  &lt;fcolor&gt;FF000000&lt;/fcolor&gt;&#10;  &lt;bcolor&gt;FFFFFFFF&lt;/bcolor&gt;&#10;  &lt;transparent&gt;True&lt;/transparent&gt;&#10;  &lt;resolution&gt;1800&lt;/resolution&gt;&#10;  &lt;imageh&gt;211&lt;/imageh&gt;&#10;  &lt;imagew&gt;49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588" y="1002262"/>
            <a:ext cx="640139" cy="275654"/>
          </a:xfrm>
          <a:prstGeom prst="rect">
            <a:avLst/>
          </a:prstGeom>
        </p:spPr>
      </p:pic>
      <p:cxnSp>
        <p:nvCxnSpPr>
          <p:cNvPr id="41" name="直線矢印コネクタ 40"/>
          <p:cNvCxnSpPr/>
          <p:nvPr/>
        </p:nvCxnSpPr>
        <p:spPr>
          <a:xfrm>
            <a:off x="1383104" y="1140089"/>
            <a:ext cx="75990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カギ線コネクタ 42"/>
          <p:cNvCxnSpPr/>
          <p:nvPr/>
        </p:nvCxnSpPr>
        <p:spPr>
          <a:xfrm>
            <a:off x="1383104" y="1745628"/>
            <a:ext cx="759902" cy="174407"/>
          </a:xfrm>
          <a:prstGeom prst="bent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カギ線コネクタ 43"/>
          <p:cNvCxnSpPr/>
          <p:nvPr/>
        </p:nvCxnSpPr>
        <p:spPr>
          <a:xfrm>
            <a:off x="1383103" y="2731128"/>
            <a:ext cx="759902" cy="174407"/>
          </a:xfrm>
          <a:prstGeom prst="bent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カギ線コネクタ 44"/>
          <p:cNvCxnSpPr/>
          <p:nvPr/>
        </p:nvCxnSpPr>
        <p:spPr>
          <a:xfrm flipV="1">
            <a:off x="1382525" y="2080821"/>
            <a:ext cx="759902" cy="17440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カギ線コネクタ 45"/>
          <p:cNvCxnSpPr/>
          <p:nvPr/>
        </p:nvCxnSpPr>
        <p:spPr>
          <a:xfrm flipV="1">
            <a:off x="1383104" y="3060857"/>
            <a:ext cx="759902" cy="17440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/>
          <p:cNvCxnSpPr/>
          <p:nvPr/>
        </p:nvCxnSpPr>
        <p:spPr>
          <a:xfrm>
            <a:off x="1382524" y="3616014"/>
            <a:ext cx="75990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TexTeXPicture" descr="&lt;?xml version=&quot;1.0&quot; encoding=&quot;utf-16&quot;?&gt;&#10;&lt;TeXTeX&gt;&#10;  &lt;preamble&gt;\documentclass{jarticle}&#10;\usepackage{amsmath}&#10;\pagestyle{empty}&lt;/preamble&gt;&#10;  &lt;body&gt;\begin{align*} &#10;\Delta^+&#10;\end{align*}&lt;/body&gt;&#10;  &lt;fcolor&gt;FF000000&lt;/fcolor&gt;&#10;  &lt;bcolor&gt;FFFFFFFF&lt;/bcolor&gt;&#10;  &lt;transparent&gt;True&lt;/transparent&gt;&#10;  &lt;resolution&gt;1800&lt;/resolution&gt;&#10;  &lt;imageh&gt;211&lt;/imageh&gt;&#10;  &lt;imagew&gt;337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293" y="1858172"/>
            <a:ext cx="440259" cy="275654"/>
          </a:xfrm>
          <a:prstGeom prst="rect">
            <a:avLst/>
          </a:prstGeom>
        </p:spPr>
      </p:pic>
      <p:pic>
        <p:nvPicPr>
          <p:cNvPr id="51" name="TexTeXPicture" descr="&lt;?xml version=&quot;1.0&quot; encoding=&quot;utf-16&quot;?&gt;&#10;&lt;TeXTeX&gt;&#10;  &lt;preamble&gt;\documentclass{jarticle}&#10;\usepackage{amsmath}&#10;\pagestyle{empty}&lt;/preamble&gt;&#10;  &lt;body&gt;\begin{align*} &#10;\Delta^0&#10;\end{align*}&lt;/body&gt;&#10;  &lt;fcolor&gt;FF000000&lt;/fcolor&gt;&#10;  &lt;bcolor&gt;FFFFFFFF&lt;/bcolor&gt;&#10;  &lt;transparent&gt;True&lt;/transparent&gt;&#10;  &lt;resolution&gt;1800&lt;/resolution&gt;&#10;  &lt;imageh&gt;219&lt;/imageh&gt;&#10;  &lt;imagew&gt;287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293" y="2773685"/>
            <a:ext cx="374939" cy="286106"/>
          </a:xfrm>
          <a:prstGeom prst="rect">
            <a:avLst/>
          </a:prstGeom>
        </p:spPr>
      </p:pic>
      <p:pic>
        <p:nvPicPr>
          <p:cNvPr id="53" name="TexTeXPicture" descr="&lt;?xml version=&quot;1.0&quot; encoding=&quot;utf-16&quot;?&gt;&#10;&lt;TeXTeX&gt;&#10;  &lt;preamble&gt;\documentclass{jarticle}&#10;\usepackage{amsmath}&#10;\pagestyle{empty}&lt;/preamble&gt;&#10;  &lt;body&gt;\begin{align*} &#10;\Delta^-&#10;\end{align*}&lt;/body&gt;&#10;  &lt;fcolor&gt;FF000000&lt;/fcolor&gt;&#10;  &lt;bcolor&gt;FFFFFFFF&lt;/bcolor&gt;&#10;  &lt;transparent&gt;True&lt;/transparent&gt;&#10;  &lt;resolution&gt;1800&lt;/resolution&gt;&#10;  &lt;imageh&gt;178&lt;/imageh&gt;&#10;  &lt;imagew&gt;333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518" y="3543534"/>
            <a:ext cx="435034" cy="232542"/>
          </a:xfrm>
          <a:prstGeom prst="rect">
            <a:avLst/>
          </a:prstGeom>
        </p:spPr>
      </p:pic>
      <p:pic>
        <p:nvPicPr>
          <p:cNvPr id="54" name="TexTeXPicture" descr="&lt;?xml version=&quot;1.0&quot; encoding=&quot;utf-16&quot;?&gt;&#10;&lt;TeXTeX&gt;&#10;  &lt;preamble&gt;\documentclass{jarticle}&#10;\usepackage{amsmath}&#10;\pagestyle{empty}&lt;/preamble&gt;&#10;  &lt;body&gt;\begin{align*} &#10;p+\pi^+&#10;\end{align*}&lt;/body&gt;&#10;  &lt;fcolor&gt;FF000000&lt;/fcolor&gt;&#10;  &lt;bcolor&gt;FFFFFFFF&lt;/bcolor&gt;&#10;  &lt;transparent&gt;True&lt;/transparent&gt;&#10;  &lt;resolution&gt;1800&lt;/resolution&gt;&#10;  &lt;imageh&gt;259&lt;/imageh&gt;&#10;  &lt;imagew&gt;730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81" y="959084"/>
            <a:ext cx="953677" cy="338361"/>
          </a:xfrm>
          <a:prstGeom prst="rect">
            <a:avLst/>
          </a:prstGeom>
        </p:spPr>
      </p:pic>
      <p:pic>
        <p:nvPicPr>
          <p:cNvPr id="55" name="TexTeXPicture" descr="&lt;?xml version=&quot;1.0&quot; encoding=&quot;utf-16&quot;?&gt;&#10;&lt;TeXTeX&gt;&#10;  &lt;preamble&gt;\documentclass{jarticle}&#10;\usepackage{amsmath}&#10;\pagestyle{empty}&lt;/preamble&gt;&#10;  &lt;body&gt;\begin{align*} &#10;p+\pi^0&#10;\end{align*}&lt;/body&gt;&#10;  &lt;fcolor&gt;FF000000&lt;/fcolor&gt;&#10;  &lt;bcolor&gt;FFFFFFFF&lt;/bcolor&gt;&#10;  &lt;transparent&gt;True&lt;/transparent&gt;&#10;  &lt;resolution&gt;1800&lt;/resolution&gt;&#10;  &lt;imageh&gt;267&lt;/imageh&gt;&#10;  &lt;imagew&gt;679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81" y="1517571"/>
            <a:ext cx="887050" cy="348813"/>
          </a:xfrm>
          <a:prstGeom prst="rect">
            <a:avLst/>
          </a:prstGeom>
        </p:spPr>
      </p:pic>
      <p:pic>
        <p:nvPicPr>
          <p:cNvPr id="56" name="TexTeXPicture" descr="&lt;?xml version=&quot;1.0&quot; encoding=&quot;utf-16&quot;?&gt;&#10;&lt;TeXTeX&gt;&#10;  &lt;preamble&gt;\documentclass{jarticle}&#10;\usepackage{amsmath}&#10;\pagestyle{empty}&lt;/preamble&gt;&#10;  &lt;body&gt;\begin{align*} &#10;p+\pi^-&#10;\end{align*}&lt;/body&gt;&#10;  &lt;fcolor&gt;FF000000&lt;/fcolor&gt;&#10;  &lt;bcolor&gt;FFFFFFFF&lt;/bcolor&gt;&#10;  &lt;transparent&gt;True&lt;/transparent&gt;&#10;  &lt;resolution&gt;1800&lt;/resolution&gt;&#10;  &lt;imageh&gt;199&lt;/imageh&gt;&#10;  &lt;imagew&gt;725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81" y="2579264"/>
            <a:ext cx="947145" cy="259977"/>
          </a:xfrm>
          <a:prstGeom prst="rect">
            <a:avLst/>
          </a:prstGeom>
        </p:spPr>
      </p:pic>
      <p:pic>
        <p:nvPicPr>
          <p:cNvPr id="57" name="TexTeXPicture" descr="&lt;?xml version=&quot;1.0&quot; encoding=&quot;utf-16&quot;?&gt;&#10;&lt;TeXTeX&gt;&#10;  &lt;preamble&gt;\documentclass{jarticle}&#10;\usepackage{amsmath}&#10;\pagestyle{empty}&lt;/preamble&gt;&#10;  &lt;body&gt;\begin{align*} &#10;n+\pi^0&#10;\end{align*}&lt;/body&gt;&#10;  &lt;fcolor&gt;FF000000&lt;/fcolor&gt;&#10;  &lt;bcolor&gt;FFFFFFFF&lt;/bcolor&gt;&#10;  &lt;transparent&gt;True&lt;/transparent&gt;&#10;  &lt;resolution&gt;1800&lt;/resolution&gt;&#10;  &lt;imageh&gt;240&lt;/imageh&gt;&#10;  &lt;imagew&gt;68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81" y="2978603"/>
            <a:ext cx="900114" cy="313540"/>
          </a:xfrm>
          <a:prstGeom prst="rect">
            <a:avLst/>
          </a:prstGeom>
        </p:spPr>
      </p:pic>
      <p:pic>
        <p:nvPicPr>
          <p:cNvPr id="58" name="TexTeXPicture" descr="&lt;?xml version=&quot;1.0&quot; encoding=&quot;utf-16&quot;?&gt;&#10;&lt;TeXTeX&gt;&#10;  &lt;preamble&gt;\documentclass{jarticle}&#10;\usepackage{amsmath}&#10;\pagestyle{empty}&lt;/preamble&gt;&#10;  &lt;body&gt;\begin{align*} &#10;n+\pi^+&#10;\end{align*}&lt;/body&gt;&#10;  &lt;fcolor&gt;FF000000&lt;/fcolor&gt;&#10;  &lt;bcolor&gt;FFFFFFFF&lt;/bcolor&gt;&#10;  &lt;transparent&gt;True&lt;/transparent&gt;&#10;  &lt;resolution&gt;1800&lt;/resolution&gt;&#10;  &lt;imageh&gt;232&lt;/imageh&gt;&#10;  &lt;imagew&gt;73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81" y="1995999"/>
            <a:ext cx="965435" cy="303089"/>
          </a:xfrm>
          <a:prstGeom prst="rect">
            <a:avLst/>
          </a:prstGeom>
        </p:spPr>
      </p:pic>
      <p:pic>
        <p:nvPicPr>
          <p:cNvPr id="59" name="TexTeXPicture" descr="&lt;?xml version=&quot;1.0&quot; encoding=&quot;utf-16&quot;?&gt;&#10;&lt;TeXTeX&gt;&#10;  &lt;preamble&gt;\documentclass{jarticle}&#10;\usepackage{amsmath}&#10;\pagestyle{empty}&lt;/preamble&gt;&#10;  &lt;body&gt;\begin{align*} &#10;n+\pi^-&#10;\end{align*}&lt;/body&gt;&#10;  &lt;fcolor&gt;FF000000&lt;/fcolor&gt;&#10;  &lt;bcolor&gt;FFFFFFFF&lt;/bcolor&gt;&#10;  &lt;transparent&gt;True&lt;/transparent&gt;&#10;  &lt;resolution&gt;1800&lt;/resolution&gt;&#10;  &lt;imageh&gt;172&lt;/imageh&gt;&#10;  &lt;imagew&gt;73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81" y="3551372"/>
            <a:ext cx="958902" cy="224704"/>
          </a:xfrm>
          <a:prstGeom prst="rect">
            <a:avLst/>
          </a:prstGeom>
        </p:spPr>
      </p:pic>
      <p:cxnSp>
        <p:nvCxnSpPr>
          <p:cNvPr id="60" name="直線矢印コネクタ 59"/>
          <p:cNvCxnSpPr/>
          <p:nvPr/>
        </p:nvCxnSpPr>
        <p:spPr>
          <a:xfrm>
            <a:off x="3068092" y="1140254"/>
            <a:ext cx="75990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カギ線コネクタ 60"/>
          <p:cNvCxnSpPr/>
          <p:nvPr/>
        </p:nvCxnSpPr>
        <p:spPr>
          <a:xfrm flipV="1">
            <a:off x="3068092" y="1745793"/>
            <a:ext cx="759902" cy="17440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カギ線コネクタ 61"/>
          <p:cNvCxnSpPr/>
          <p:nvPr/>
        </p:nvCxnSpPr>
        <p:spPr>
          <a:xfrm flipV="1">
            <a:off x="3068091" y="2731293"/>
            <a:ext cx="759902" cy="17440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カギ線コネクタ 62"/>
          <p:cNvCxnSpPr/>
          <p:nvPr/>
        </p:nvCxnSpPr>
        <p:spPr>
          <a:xfrm>
            <a:off x="3067512" y="2080986"/>
            <a:ext cx="759902" cy="17440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カギ線コネクタ 63"/>
          <p:cNvCxnSpPr/>
          <p:nvPr/>
        </p:nvCxnSpPr>
        <p:spPr>
          <a:xfrm>
            <a:off x="3068092" y="3061022"/>
            <a:ext cx="759902" cy="17440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矢印コネクタ 64"/>
          <p:cNvCxnSpPr/>
          <p:nvPr/>
        </p:nvCxnSpPr>
        <p:spPr>
          <a:xfrm>
            <a:off x="3067511" y="3616179"/>
            <a:ext cx="75990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テキスト ボックス 67"/>
          <p:cNvSpPr txBox="1"/>
          <p:nvPr/>
        </p:nvSpPr>
        <p:spPr>
          <a:xfrm>
            <a:off x="1405526" y="1087177"/>
            <a:ext cx="294601" cy="36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C00000"/>
                </a:solidFill>
              </a:rPr>
              <a:t>3</a:t>
            </a:r>
            <a:endParaRPr lang="ja-JP" altLang="en-US" sz="2000" dirty="0">
              <a:solidFill>
                <a:srgbClr val="C00000"/>
              </a:solidFill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1405526" y="1696844"/>
            <a:ext cx="294601" cy="36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C00000"/>
                </a:solidFill>
              </a:rPr>
              <a:t>1</a:t>
            </a:r>
            <a:endParaRPr lang="ja-JP" altLang="en-US" sz="2000" dirty="0">
              <a:solidFill>
                <a:srgbClr val="C00000"/>
              </a:solidFill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1405526" y="2666260"/>
            <a:ext cx="294601" cy="36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C00000"/>
                </a:solidFill>
              </a:rPr>
              <a:t>2</a:t>
            </a:r>
            <a:endParaRPr lang="ja-JP" altLang="en-US" sz="2000" dirty="0">
              <a:solidFill>
                <a:srgbClr val="C0000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 rot="16200000">
            <a:off x="3356682" y="1815948"/>
            <a:ext cx="486480" cy="36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00B050"/>
                </a:solidFill>
              </a:rPr>
              <a:t>2:1</a:t>
            </a:r>
            <a:endParaRPr lang="ja-JP" altLang="en-US" sz="2000" dirty="0">
              <a:solidFill>
                <a:srgbClr val="00B05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 rot="16200000">
            <a:off x="3375023" y="2836392"/>
            <a:ext cx="486480" cy="36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00B050"/>
                </a:solidFill>
              </a:rPr>
              <a:t>1:2</a:t>
            </a:r>
            <a:endParaRPr lang="ja-JP" altLang="en-US" sz="2000" dirty="0">
              <a:solidFill>
                <a:srgbClr val="00B050"/>
              </a:solidFill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181391" y="836712"/>
            <a:ext cx="4860540" cy="3068977"/>
          </a:xfrm>
          <a:prstGeom prst="roundRect">
            <a:avLst>
              <a:gd name="adj" fmla="val 744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1520" y="4362840"/>
            <a:ext cx="3684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Lifetime to create </a:t>
            </a:r>
            <a:r>
              <a:rPr lang="en-US" altLang="ja-JP" sz="2400" dirty="0" smtClean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altLang="ja-JP" sz="2400" baseline="30000" dirty="0" smtClean="0">
                <a:solidFill>
                  <a:prstClr val="black"/>
                </a:solidFill>
              </a:rPr>
              <a:t>+</a:t>
            </a:r>
            <a:r>
              <a:rPr lang="en-US" altLang="ja-JP" sz="2400" dirty="0" smtClean="0">
                <a:solidFill>
                  <a:prstClr val="black"/>
                </a:solidFill>
              </a:rPr>
              <a:t> or </a:t>
            </a:r>
            <a:r>
              <a:rPr lang="en-US" altLang="ja-JP" sz="2400" dirty="0" smtClean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altLang="ja-JP" sz="2400" baseline="30000" dirty="0" smtClean="0">
                <a:solidFill>
                  <a:prstClr val="black"/>
                </a:solidFill>
              </a:rPr>
              <a:t>0</a:t>
            </a:r>
            <a:endParaRPr lang="ja-JP" altLang="en-US" sz="2400" baseline="30000" dirty="0">
              <a:solidFill>
                <a:prstClr val="black"/>
              </a:solidFill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107504" y="1448155"/>
            <a:ext cx="5042438" cy="2021952"/>
          </a:xfrm>
          <a:prstGeom prst="roundRect">
            <a:avLst>
              <a:gd name="adj" fmla="val 9712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24" y="4869161"/>
            <a:ext cx="3760020" cy="709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6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7" b="7268"/>
          <a:stretch/>
        </p:blipFill>
        <p:spPr bwMode="auto">
          <a:xfrm>
            <a:off x="5112061" y="3776076"/>
            <a:ext cx="3989397" cy="3037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p:n&#10;\end{align*}&lt;/body&gt;&#10;  &lt;fcolor&gt;FF000000&lt;/fcolor&gt;&#10;  &lt;bcolor&gt;FFFFFFFF&lt;/bcolor&gt;&#10;  &lt;transparent&gt;True&lt;/transparent&gt;&#10;  &lt;resolution&gt;1800&lt;/resolution&gt;&#10;  &lt;imageh&gt;158&lt;/imageh&gt;&#10;  &lt;imagew&gt;483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421" y="2273614"/>
            <a:ext cx="913923" cy="298965"/>
          </a:xfrm>
          <a:prstGeom prst="rect">
            <a:avLst/>
          </a:prstGeom>
        </p:spPr>
      </p:pic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=5:4&#10;\end{align*}&lt;/body&gt;&#10;  &lt;fcolor&gt;FF000000&lt;/fcolor&gt;&#10;  &lt;bcolor&gt;FFFFFFFF&lt;/bcolor&gt;&#10;  &lt;transparent&gt;True&lt;/transparent&gt;&#10;  &lt;resolution&gt;1800&lt;/resolution&gt;&#10;  &lt;imageh&gt;173&lt;/imageh&gt;&#10;  &lt;imagew&gt;698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338" y="2809718"/>
            <a:ext cx="1320742" cy="327348"/>
          </a:xfrm>
          <a:prstGeom prst="rect">
            <a:avLst/>
          </a:prstGeom>
        </p:spPr>
      </p:pic>
      <p:sp>
        <p:nvSpPr>
          <p:cNvPr id="32" name="角丸四角形 31"/>
          <p:cNvSpPr/>
          <p:nvPr/>
        </p:nvSpPr>
        <p:spPr>
          <a:xfrm>
            <a:off x="1433607" y="1087177"/>
            <a:ext cx="266520" cy="1981783"/>
          </a:xfrm>
          <a:prstGeom prst="roundRect">
            <a:avLst/>
          </a:prstGeom>
          <a:noFill/>
          <a:ln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34" name="TexTeXPicture" descr="&lt;?xml version=&quot;1.0&quot; encoding=&quot;utf-16&quot;?&gt;&#10;&lt;TeXTeX&gt;&#10;  &lt;preamble&gt;\documentclass{jarticle}&#10;\usepackage{amsmath}&#10;\pagestyle{empty}&lt;/preamble&gt;&#10;  &lt;body&gt;\begin{align*} &#10;\tau {\rm [fm]}&#10;\end{align*}&lt;/body&gt;&#10;  &lt;fcolor&gt;FF000000&lt;/fcolor&gt;&#10;  &lt;bcolor&gt;FFFFFFFF&lt;/bcolor&gt;&#10;  &lt;transparent&gt;True&lt;/transparent&gt;&#10;  &lt;resolution&gt;1800&lt;/resolution&gt;&#10;  &lt;imageh&gt;249&lt;/imageh&gt;&#10;  &lt;imagew&gt;524&lt;/imagew&gt;&#10;  &lt;scale&gt;50&lt;/scale&gt;&#10;  &lt;cursor&gt;31&lt;/cursor&gt;&#10;&lt;/TeXTeX&gt;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24627" y="5060550"/>
            <a:ext cx="729367" cy="346588"/>
          </a:xfrm>
          <a:prstGeom prst="rect">
            <a:avLst/>
          </a:prstGeom>
        </p:spPr>
      </p:pic>
      <p:pic>
        <p:nvPicPr>
          <p:cNvPr id="36" name="TexTeXPicture" descr="&lt;?xml version=&quot;1.0&quot; encoding=&quot;utf-16&quot;?&gt;&#10;&lt;TeXTeX&gt;&#10;  &lt;preamble&gt;\documentclass{jarticle}&#10;\usepackage{amsmath}&#10;\pagestyle{empty}&lt;/preamble&gt;&#10;  &lt;body&gt;\begin{align*} &#10;T {\rm [MeV]}&#10;\end{align*}&lt;/body&gt;&#10;  &lt;fcolor&gt;FF000000&lt;/fcolor&gt;&#10;  &lt;bcolor&gt;FFFFFFFF&lt;/bcolor&gt;&#10;  &lt;transparent&gt;True&lt;/transparent&gt;&#10;  &lt;resolution&gt;1800&lt;/resolution&gt;&#10;  &lt;imageh&gt;249&lt;/imageh&gt;&#10;  &lt;imagew&gt;809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343" y="6106748"/>
            <a:ext cx="1126065" cy="346588"/>
          </a:xfrm>
          <a:prstGeom prst="rect">
            <a:avLst/>
          </a:prstGeom>
        </p:spPr>
      </p:pic>
      <p:sp>
        <p:nvSpPr>
          <p:cNvPr id="72" name="角丸四角形 71"/>
          <p:cNvSpPr/>
          <p:nvPr/>
        </p:nvSpPr>
        <p:spPr>
          <a:xfrm>
            <a:off x="5724128" y="1473457"/>
            <a:ext cx="2376264" cy="1811527"/>
          </a:xfrm>
          <a:prstGeom prst="roundRect">
            <a:avLst>
              <a:gd name="adj" fmla="val 1226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38" name="TexTeXPicture" descr="&lt;?xml version=&quot;1.0&quot; encoding=&quot;utf-16&quot;?&gt;&#10;&lt;TeXTeX&gt;&#10;  &lt;preamble&gt;\documentclass{jarticle}&#10;\usepackage{amsmath}&#10;\pagestyle{empty}&lt;/preamble&gt;&#10;  &lt;body&gt;\begin{align*} &#10;&amp;amp;p+\pi &#10; \to \Delta^{+,0} \\&#10;&amp;amp;~~~\to&#10;\end{align*}&lt;/body&gt;&#10;  &lt;fcolor&gt;FF000000&lt;/fcolor&gt;&#10;  &lt;bcolor&gt;FFFFFFFF&lt;/bcolor&gt;&#10;  &lt;transparent&gt;True&lt;/transparent&gt;&#10;  &lt;resolution&gt;1800&lt;/resolution&gt;&#10;  &lt;imageh&gt;671&lt;/imageh&gt;&#10;  &lt;imagew&gt;1487&lt;/imagew&gt;&#10;  &lt;scale&gt;50&lt;/scale&gt;&#10;  &lt;cursor&gt;49&lt;/cursor&gt;&#10;&lt;/TeXTeX&gt;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842" y="1582094"/>
            <a:ext cx="1991526" cy="898665"/>
          </a:xfrm>
          <a:prstGeom prst="rect">
            <a:avLst/>
          </a:prstGeom>
        </p:spPr>
      </p:pic>
      <p:sp>
        <p:nvSpPr>
          <p:cNvPr id="40" name="テキスト ボックス 39"/>
          <p:cNvSpPr txBox="1"/>
          <p:nvPr/>
        </p:nvSpPr>
        <p:spPr>
          <a:xfrm>
            <a:off x="6086314" y="3905689"/>
            <a:ext cx="28889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</a:rPr>
              <a:t>BW for </a:t>
            </a:r>
            <a:r>
              <a:rPr lang="en-US" altLang="ja-JP" sz="2000" dirty="0" smtClean="0">
                <a:solidFill>
                  <a:prstClr val="black"/>
                </a:solidFill>
                <a:latin typeface="Symbol" pitchFamily="18" charset="2"/>
              </a:rPr>
              <a:t>s</a:t>
            </a:r>
            <a:r>
              <a:rPr lang="en-US" altLang="ja-JP" sz="2000" dirty="0" smtClean="0">
                <a:solidFill>
                  <a:prstClr val="black"/>
                </a:solidFill>
              </a:rPr>
              <a:t> &amp; thermal pion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73" name="右矢印 72"/>
          <p:cNvSpPr/>
          <p:nvPr/>
        </p:nvSpPr>
        <p:spPr>
          <a:xfrm>
            <a:off x="5149942" y="1920035"/>
            <a:ext cx="574186" cy="451165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4" name="右矢印 73"/>
          <p:cNvSpPr/>
          <p:nvPr/>
        </p:nvSpPr>
        <p:spPr>
          <a:xfrm>
            <a:off x="4139951" y="4362841"/>
            <a:ext cx="711380" cy="4025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0" name="角丸四角形 79"/>
          <p:cNvSpPr/>
          <p:nvPr/>
        </p:nvSpPr>
        <p:spPr>
          <a:xfrm>
            <a:off x="181390" y="4305799"/>
            <a:ext cx="3958561" cy="1292729"/>
          </a:xfrm>
          <a:prstGeom prst="roundRect">
            <a:avLst>
              <a:gd name="adj" fmla="val 744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7211382" y="3853350"/>
            <a:ext cx="889010" cy="2694499"/>
          </a:xfrm>
          <a:prstGeom prst="rect">
            <a:avLst/>
          </a:prstGeom>
          <a:solidFill>
            <a:srgbClr val="FFC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6" name="正方形/長方形 65"/>
          <p:cNvSpPr/>
          <p:nvPr/>
        </p:nvSpPr>
        <p:spPr>
          <a:xfrm>
            <a:off x="5424156" y="5514284"/>
            <a:ext cx="3538211" cy="503729"/>
          </a:xfrm>
          <a:prstGeom prst="rect">
            <a:avLst/>
          </a:prstGeom>
          <a:solidFill>
            <a:srgbClr val="FFC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266166" y="404664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C00000"/>
                </a:solidFill>
              </a:rPr>
              <a:t>cross sections of </a:t>
            </a:r>
            <a:r>
              <a:rPr lang="en-US" altLang="ja-JP" i="1" dirty="0" smtClean="0">
                <a:solidFill>
                  <a:srgbClr val="C00000"/>
                </a:solidFill>
              </a:rPr>
              <a:t>p</a:t>
            </a:r>
            <a:endParaRPr lang="ja-JP" altLang="en-US" i="1" dirty="0">
              <a:solidFill>
                <a:srgbClr val="C0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339752" y="3903744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B050"/>
                </a:solidFill>
              </a:rPr>
              <a:t>decay rates of </a:t>
            </a:r>
            <a:r>
              <a:rPr lang="en-US" altLang="ja-JP" dirty="0" smtClean="0">
                <a:solidFill>
                  <a:srgbClr val="00B050"/>
                </a:solidFill>
                <a:latin typeface="Symbol" pitchFamily="18" charset="2"/>
              </a:rPr>
              <a:t>D</a:t>
            </a:r>
            <a:endParaRPr lang="ja-JP" altLang="en-US" dirty="0">
              <a:solidFill>
                <a:srgbClr val="00B050"/>
              </a:solidFill>
              <a:latin typeface="Symbol" pitchFamily="18" charset="2"/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 flipH="1">
            <a:off x="1700128" y="692696"/>
            <a:ext cx="650460" cy="394481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V="1">
            <a:off x="3347864" y="3157145"/>
            <a:ext cx="180050" cy="847919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{\rm (freezeout ~time)}\simeq 20 {\rm [fm]}&#10;\end{align*}&lt;/body&gt;&#10;  &lt;fcolor&gt;FF000000&lt;/fcolor&gt;&#10;  &lt;bcolor&gt;FFFFFFFF&lt;/bcolor&gt;&#10;  &lt;transparent&gt;True&lt;/transparent&gt;&#10;  &lt;resolution&gt;1800&lt;/resolution&gt;&#10;  &lt;imageh&gt;249&lt;/imageh&gt;&#10;  &lt;imagew&gt;2687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080374"/>
            <a:ext cx="3343178" cy="309807"/>
          </a:xfrm>
          <a:prstGeom prst="rect">
            <a:avLst/>
          </a:prstGeom>
        </p:spPr>
      </p:pic>
      <p:sp>
        <p:nvSpPr>
          <p:cNvPr id="13" name="左右矢印 12"/>
          <p:cNvSpPr/>
          <p:nvPr/>
        </p:nvSpPr>
        <p:spPr>
          <a:xfrm>
            <a:off x="3935542" y="6021288"/>
            <a:ext cx="1068506" cy="43204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05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角丸四角形 21"/>
          <p:cNvSpPr/>
          <p:nvPr/>
        </p:nvSpPr>
        <p:spPr>
          <a:xfrm>
            <a:off x="5940152" y="2348880"/>
            <a:ext cx="2448272" cy="2160240"/>
          </a:xfrm>
          <a:prstGeom prst="roundRect">
            <a:avLst>
              <a:gd name="adj" fmla="val 7247"/>
            </a:avLst>
          </a:prstGeom>
          <a:solidFill>
            <a:srgbClr val="FF9900">
              <a:alpha val="1961"/>
            </a:srgbClr>
          </a:solidFill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3923928" y="2348880"/>
            <a:ext cx="1800200" cy="2160240"/>
          </a:xfrm>
          <a:prstGeom prst="roundRect">
            <a:avLst>
              <a:gd name="adj" fmla="val 7366"/>
            </a:avLst>
          </a:prstGeom>
          <a:solidFill>
            <a:srgbClr val="008000">
              <a:alpha val="1961"/>
            </a:srgbClr>
          </a:solidFill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8223726" cy="584775"/>
          </a:xfrm>
        </p:spPr>
        <p:txBody>
          <a:bodyPr/>
          <a:lstStyle/>
          <a:p>
            <a:r>
              <a:rPr lang="en-US" altLang="ja-JP" dirty="0"/>
              <a:t> Difference btw Baryon and Proton Numbers</a:t>
            </a:r>
            <a:endParaRPr kumimoji="1" lang="ja-JP" altLang="en-US" dirty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N_B^{\rm (net)} = N_B-N_{\bar B}&#10;\end{align*}&lt;/body&gt;&#10;  &lt;fcolor&gt;FF000000&lt;/fcolor&gt;&#10;  &lt;bcolor&gt;FFFFFFFF&lt;/bcolor&gt;&#10;  &lt;transparent&gt;True&lt;/transparent&gt;&#10;  &lt;resolution&gt;1800&lt;/resolution&gt;&#10;  &lt;imageh&gt;333&lt;/imageh&gt;&#10;  &lt;imagew&gt;2016&lt;/imagew&gt;&#10;  &lt;scale&gt;50&lt;/scale&gt;&#10;  &lt;cursor&gt;48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20" y="1126470"/>
            <a:ext cx="2427536" cy="400977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3251877" y="1082248"/>
            <a:ext cx="5014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deviates from the equilibrium value.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23528" y="1082248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(1)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23528" y="1615921"/>
            <a:ext cx="5593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(2) Boltzmann (Poisson) distribution for 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26" name="角丸四角形 25"/>
          <p:cNvSpPr/>
          <p:nvPr/>
        </p:nvSpPr>
        <p:spPr>
          <a:xfrm>
            <a:off x="251521" y="980728"/>
            <a:ext cx="8014870" cy="122413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7" name="左中かっこ 26"/>
          <p:cNvSpPr/>
          <p:nvPr/>
        </p:nvSpPr>
        <p:spPr>
          <a:xfrm>
            <a:off x="1477961" y="2492896"/>
            <a:ext cx="360040" cy="18002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8" name="右矢印 27"/>
          <p:cNvSpPr/>
          <p:nvPr/>
        </p:nvSpPr>
        <p:spPr>
          <a:xfrm>
            <a:off x="683568" y="3140968"/>
            <a:ext cx="722385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825310" y="4509120"/>
            <a:ext cx="1949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00B050"/>
                </a:solidFill>
              </a:rPr>
              <a:t>genuine info.</a:t>
            </a:r>
            <a:endParaRPr lang="ja-JP" altLang="en-US" sz="2400" dirty="0">
              <a:solidFill>
                <a:srgbClr val="00B05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089016" y="4509120"/>
            <a:ext cx="2515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 smtClean="0">
                <a:solidFill>
                  <a:srgbClr val="FF9900"/>
                </a:solidFill>
              </a:rPr>
              <a:t>Poissonian</a:t>
            </a:r>
            <a:r>
              <a:rPr lang="en-US" altLang="ja-JP" sz="2400" dirty="0" smtClean="0">
                <a:solidFill>
                  <a:srgbClr val="FF9900"/>
                </a:solidFill>
              </a:rPr>
              <a:t> noise</a:t>
            </a:r>
            <a:endParaRPr lang="ja-JP" altLang="en-US" sz="2400" dirty="0">
              <a:solidFill>
                <a:srgbClr val="FF9900"/>
              </a:solidFill>
            </a:endParaRPr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N_B, N_{\bar B}.&#10;\end{align*}&lt;/body&gt;&#10;  &lt;fcolor&gt;FF000000&lt;/fcolor&gt;&#10;  &lt;bcolor&gt;FFFFFFFF&lt;/bcolor&gt;&#10;  &lt;transparent&gt;True&lt;/transparent&gt;&#10;  &lt;resolution&gt;1800&lt;/resolution&gt;&#10;  &lt;imageh&gt;229&lt;/imageh&gt;&#10;  &lt;imagew&gt;892&lt;/imagew&gt;&#10;  &lt;scale&gt;50&lt;/scale&gt;&#10;  &lt;cursor&gt;3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759937"/>
            <a:ext cx="1041987" cy="267505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2\langle (\delta N_p^{\rm (net)})^2 \rangle&#10;=&amp;amp; \frac12 \langle (\delta N_{\rm B}^{\rm (net)})^2 \rangle&#10;+\frac12 \langle (\delta N_{\rm B}^{\rm (net)})^2 \rangle_{\rm free}&#10;\\&#10;2\langle (\delta N_p^{\rm (net)})^3 \rangle&#10;=&amp;amp; \frac14 \langle (\delta N_{\rm B}^{\rm (net)})^3 \rangle&#10;+\frac34 \langle (\delta N_{\rm B}^{\rm (net)})^3 \rangle_{\rm free}&#10;\\&#10;2\langle (\delta N_p^{\rm (net)})^4 \rangle_c&#10;=&amp;amp; \frac18 \langle (\delta N_{\rm B}^{\rm (net)})^4 \rangle_c&#10;+\cdots&#10;\end{align*}&lt;/body&gt;&#10;  &lt;fcolor&gt;FF000000&lt;/fcolor&gt;&#10;  &lt;bcolor&gt;FFFFFFFF&lt;/bcolor&gt;&#10;  &lt;transparent&gt;True&lt;/transparent&gt;&#10;  &lt;resolution&gt;1800&lt;/resolution&gt;&#10;  &lt;imageh&gt;1708&lt;/imageh&gt;&#10;  &lt;imagew&gt;5332&lt;/imagew&gt;&#10;  &lt;scale&gt;50&lt;/scale&gt;&#10;  &lt;cursor&gt;48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017" y="2420888"/>
            <a:ext cx="6050702" cy="1938222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2592874" y="5877272"/>
            <a:ext cx="64436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2400" dirty="0" smtClean="0"/>
              <a:t>Difference from Poisson (thermal) distribution </a:t>
            </a:r>
          </a:p>
          <a:p>
            <a:pPr algn="r"/>
            <a:r>
              <a:rPr lang="en-US" altLang="ja-JP" sz="2400" dirty="0" smtClean="0"/>
              <a:t>is suppressed </a:t>
            </a:r>
            <a:r>
              <a:rPr kumimoji="1" lang="en-US" altLang="ja-JP" sz="2400" dirty="0" smtClean="0"/>
              <a:t>in proton number fluctuations.</a:t>
            </a:r>
            <a:endParaRPr kumimoji="1" lang="ja-JP" altLang="en-US" sz="2400" dirty="0"/>
          </a:p>
        </p:txBody>
      </p:sp>
      <p:sp>
        <p:nvSpPr>
          <p:cNvPr id="14" name="下矢印 13"/>
          <p:cNvSpPr/>
          <p:nvPr/>
        </p:nvSpPr>
        <p:spPr>
          <a:xfrm>
            <a:off x="6444208" y="5157192"/>
            <a:ext cx="936104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589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4" grpId="0" animBg="1"/>
      <p:bldP spid="5" grpId="0"/>
      <p:bldP spid="10" grpId="0"/>
      <p:bldP spid="9" grpId="0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テキスト ボックス 18"/>
          <p:cNvSpPr txBox="1"/>
          <p:nvPr/>
        </p:nvSpPr>
        <p:spPr>
          <a:xfrm>
            <a:off x="2592874" y="5877272"/>
            <a:ext cx="64436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2400" dirty="0" smtClean="0"/>
              <a:t>Difference from Poisson (thermal) distribution </a:t>
            </a:r>
          </a:p>
          <a:p>
            <a:pPr algn="r"/>
            <a:r>
              <a:rPr lang="en-US" altLang="ja-JP" sz="2400" dirty="0" smtClean="0"/>
              <a:t>is suppressed </a:t>
            </a:r>
            <a:r>
              <a:rPr kumimoji="1" lang="en-US" altLang="ja-JP" sz="2400" dirty="0" smtClean="0"/>
              <a:t>in proton number fluctuations.</a:t>
            </a:r>
            <a:endParaRPr kumimoji="1" lang="ja-JP" altLang="en-US" sz="2400" dirty="0"/>
          </a:p>
        </p:txBody>
      </p:sp>
      <p:sp>
        <p:nvSpPr>
          <p:cNvPr id="22" name="角丸四角形 21"/>
          <p:cNvSpPr/>
          <p:nvPr/>
        </p:nvSpPr>
        <p:spPr>
          <a:xfrm>
            <a:off x="5940152" y="2348880"/>
            <a:ext cx="2448272" cy="2160240"/>
          </a:xfrm>
          <a:prstGeom prst="roundRect">
            <a:avLst>
              <a:gd name="adj" fmla="val 7247"/>
            </a:avLst>
          </a:prstGeom>
          <a:solidFill>
            <a:srgbClr val="FF9900">
              <a:alpha val="1961"/>
            </a:srgbClr>
          </a:solidFill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3923928" y="2348880"/>
            <a:ext cx="1800200" cy="2160240"/>
          </a:xfrm>
          <a:prstGeom prst="roundRect">
            <a:avLst>
              <a:gd name="adj" fmla="val 7366"/>
            </a:avLst>
          </a:prstGeom>
          <a:solidFill>
            <a:srgbClr val="008000">
              <a:alpha val="1961"/>
            </a:srgbClr>
          </a:solidFill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8223726" cy="584775"/>
          </a:xfrm>
        </p:spPr>
        <p:txBody>
          <a:bodyPr/>
          <a:lstStyle/>
          <a:p>
            <a:r>
              <a:rPr lang="en-US" altLang="ja-JP" dirty="0"/>
              <a:t> Difference btw Baryon and Proton Numbers</a:t>
            </a:r>
            <a:endParaRPr kumimoji="1" lang="ja-JP" altLang="en-US" dirty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N_B^{\rm (net)} = N_B-N_{\bar B}&#10;\end{align*}&lt;/body&gt;&#10;  &lt;fcolor&gt;FF000000&lt;/fcolor&gt;&#10;  &lt;bcolor&gt;FFFFFFFF&lt;/bcolor&gt;&#10;  &lt;transparent&gt;True&lt;/transparent&gt;&#10;  &lt;resolution&gt;1800&lt;/resolution&gt;&#10;  &lt;imageh&gt;333&lt;/imageh&gt;&#10;  &lt;imagew&gt;2016&lt;/imagew&gt;&#10;  &lt;scale&gt;50&lt;/scale&gt;&#10;  &lt;cursor&gt;48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20" y="1126470"/>
            <a:ext cx="2427536" cy="400977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3251877" y="1082248"/>
            <a:ext cx="5014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deviates from the equilibrium value.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23528" y="1082248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(1)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23528" y="1615921"/>
            <a:ext cx="5593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(2) Boltzmann (Poisson) distribution for 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26" name="角丸四角形 25"/>
          <p:cNvSpPr/>
          <p:nvPr/>
        </p:nvSpPr>
        <p:spPr>
          <a:xfrm>
            <a:off x="251521" y="980728"/>
            <a:ext cx="8014870" cy="122413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7" name="左中かっこ 26"/>
          <p:cNvSpPr/>
          <p:nvPr/>
        </p:nvSpPr>
        <p:spPr>
          <a:xfrm>
            <a:off x="1477961" y="2492896"/>
            <a:ext cx="360040" cy="18002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8" name="右矢印 27"/>
          <p:cNvSpPr/>
          <p:nvPr/>
        </p:nvSpPr>
        <p:spPr>
          <a:xfrm>
            <a:off x="683568" y="3140968"/>
            <a:ext cx="722385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825310" y="4509120"/>
            <a:ext cx="1949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00B050"/>
                </a:solidFill>
              </a:rPr>
              <a:t>genuine info.</a:t>
            </a:r>
            <a:endParaRPr lang="ja-JP" altLang="en-US" sz="2400" dirty="0">
              <a:solidFill>
                <a:srgbClr val="00B05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089016" y="4509120"/>
            <a:ext cx="2515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 smtClean="0">
                <a:solidFill>
                  <a:srgbClr val="FF9900"/>
                </a:solidFill>
              </a:rPr>
              <a:t>Poissonian</a:t>
            </a:r>
            <a:r>
              <a:rPr lang="en-US" altLang="ja-JP" sz="2400" dirty="0" smtClean="0">
                <a:solidFill>
                  <a:srgbClr val="FF9900"/>
                </a:solidFill>
              </a:rPr>
              <a:t> noise</a:t>
            </a:r>
            <a:endParaRPr lang="ja-JP" altLang="en-US" sz="2400" dirty="0">
              <a:solidFill>
                <a:srgbClr val="FF9900"/>
              </a:solidFill>
            </a:endParaRPr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N_B, N_{\bar B}.&#10;\end{align*}&lt;/body&gt;&#10;  &lt;fcolor&gt;FF000000&lt;/fcolor&gt;&#10;  &lt;bcolor&gt;FFFFFFFF&lt;/bcolor&gt;&#10;  &lt;transparent&gt;True&lt;/transparent&gt;&#10;  &lt;resolution&gt;1800&lt;/resolution&gt;&#10;  &lt;imageh&gt;229&lt;/imageh&gt;&#10;  &lt;imagew&gt;892&lt;/imagew&gt;&#10;  &lt;scale&gt;50&lt;/scale&gt;&#10;  &lt;cursor&gt;3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759937"/>
            <a:ext cx="1041987" cy="267505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2\langle (\delta N_p^{\rm (net)})^2 \rangle&#10;=&amp;amp; \frac12 \langle (\delta N_{\rm B}^{\rm (net)})^2 \rangle&#10;+\frac12 \langle (\delta N_{\rm B}^{\rm (net)})^2 \rangle_{\rm free}&#10;\\&#10;2\langle (\delta N_p^{\rm (net)})^3 \rangle&#10;=&amp;amp; \frac14 \langle (\delta N_{\rm B}^{\rm (net)})^3 \rangle&#10;+\frac34 \langle (\delta N_{\rm B}^{\rm (net)})^3 \rangle_{\rm free}&#10;\\&#10;2\langle (\delta N_p^{\rm (net)})^4 \rangle_c&#10;=&amp;amp; \frac18 \langle (\delta N_{\rm B}^{\rm (net)})^4 \rangle_c&#10;+\cdots&#10;\end{align*}&lt;/body&gt;&#10;  &lt;fcolor&gt;FF000000&lt;/fcolor&gt;&#10;  &lt;bcolor&gt;FFFFFFFF&lt;/bcolor&gt;&#10;  &lt;transparent&gt;True&lt;/transparent&gt;&#10;  &lt;resolution&gt;1800&lt;/resolution&gt;&#10;  &lt;imageh&gt;1708&lt;/imageh&gt;&#10;  &lt;imagew&gt;5332&lt;/imagew&gt;&#10;  &lt;scale&gt;50&lt;/scale&gt;&#10;  &lt;cursor&gt;48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017" y="2420888"/>
            <a:ext cx="6050702" cy="1938222"/>
          </a:xfrm>
          <a:prstGeom prst="rect">
            <a:avLst/>
          </a:prstGeom>
        </p:spPr>
      </p:pic>
      <p:sp>
        <p:nvSpPr>
          <p:cNvPr id="14" name="下矢印 13"/>
          <p:cNvSpPr/>
          <p:nvPr/>
        </p:nvSpPr>
        <p:spPr>
          <a:xfrm>
            <a:off x="6444208" y="5157192"/>
            <a:ext cx="936104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85"/>
          <a:stretch/>
        </p:blipFill>
        <p:spPr bwMode="auto">
          <a:xfrm>
            <a:off x="35496" y="3547072"/>
            <a:ext cx="4181340" cy="331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724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193777" cy="584775"/>
          </a:xfrm>
        </p:spPr>
        <p:txBody>
          <a:bodyPr/>
          <a:lstStyle/>
          <a:p>
            <a:r>
              <a:rPr kumimoji="1" lang="en-US" altLang="ja-JP" dirty="0" smtClean="0"/>
              <a:t> Beam-Energy Scan</a:t>
            </a:r>
            <a:r>
              <a:rPr kumimoji="1" lang="ja-JP" altLang="en-US" dirty="0" smtClean="0"/>
              <a:t>  </a:t>
            </a:r>
            <a:endParaRPr kumimoji="1" lang="ja-JP" altLang="en-US" dirty="0"/>
          </a:p>
        </p:txBody>
      </p:sp>
      <p:sp>
        <p:nvSpPr>
          <p:cNvPr id="4" name="Freeform 5"/>
          <p:cNvSpPr>
            <a:spLocks/>
          </p:cNvSpPr>
          <p:nvPr/>
        </p:nvSpPr>
        <p:spPr bwMode="auto">
          <a:xfrm>
            <a:off x="4355455" y="4257346"/>
            <a:ext cx="2879725" cy="1312862"/>
          </a:xfrm>
          <a:custGeom>
            <a:avLst/>
            <a:gdLst>
              <a:gd name="T0" fmla="*/ 94 w 2009"/>
              <a:gd name="T1" fmla="*/ 827 h 827"/>
              <a:gd name="T2" fmla="*/ 50 w 2009"/>
              <a:gd name="T3" fmla="*/ 525 h 827"/>
              <a:gd name="T4" fmla="*/ 0 w 2009"/>
              <a:gd name="T5" fmla="*/ 325 h 827"/>
              <a:gd name="T6" fmla="*/ 345 w 2009"/>
              <a:gd name="T7" fmla="*/ 199 h 827"/>
              <a:gd name="T8" fmla="*/ 679 w 2009"/>
              <a:gd name="T9" fmla="*/ 117 h 827"/>
              <a:gd name="T10" fmla="*/ 964 w 2009"/>
              <a:gd name="T11" fmla="*/ 63 h 827"/>
              <a:gd name="T12" fmla="*/ 1400 w 2009"/>
              <a:gd name="T13" fmla="*/ 31 h 827"/>
              <a:gd name="T14" fmla="*/ 1748 w 2009"/>
              <a:gd name="T15" fmla="*/ 15 h 827"/>
              <a:gd name="T16" fmla="*/ 2009 w 2009"/>
              <a:gd name="T17" fmla="*/ 81 h 827"/>
              <a:gd name="T18" fmla="*/ 1996 w 2009"/>
              <a:gd name="T19" fmla="*/ 812 h 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09" h="827">
                <a:moveTo>
                  <a:pt x="94" y="827"/>
                </a:moveTo>
                <a:cubicBezTo>
                  <a:pt x="87" y="777"/>
                  <a:pt x="66" y="609"/>
                  <a:pt x="50" y="525"/>
                </a:cubicBezTo>
                <a:cubicBezTo>
                  <a:pt x="34" y="441"/>
                  <a:pt x="32" y="425"/>
                  <a:pt x="0" y="325"/>
                </a:cubicBezTo>
                <a:cubicBezTo>
                  <a:pt x="93" y="280"/>
                  <a:pt x="232" y="234"/>
                  <a:pt x="345" y="199"/>
                </a:cubicBezTo>
                <a:cubicBezTo>
                  <a:pt x="458" y="164"/>
                  <a:pt x="576" y="140"/>
                  <a:pt x="679" y="117"/>
                </a:cubicBezTo>
                <a:cubicBezTo>
                  <a:pt x="782" y="94"/>
                  <a:pt x="844" y="78"/>
                  <a:pt x="964" y="63"/>
                </a:cubicBezTo>
                <a:cubicBezTo>
                  <a:pt x="1084" y="49"/>
                  <a:pt x="1269" y="39"/>
                  <a:pt x="1400" y="31"/>
                </a:cubicBezTo>
                <a:cubicBezTo>
                  <a:pt x="1531" y="23"/>
                  <a:pt x="1647" y="7"/>
                  <a:pt x="1748" y="15"/>
                </a:cubicBezTo>
                <a:cubicBezTo>
                  <a:pt x="1849" y="23"/>
                  <a:pt x="1842" y="0"/>
                  <a:pt x="2009" y="81"/>
                </a:cubicBezTo>
                <a:cubicBezTo>
                  <a:pt x="2002" y="446"/>
                  <a:pt x="1996" y="812"/>
                  <a:pt x="1996" y="812"/>
                </a:cubicBezTo>
              </a:path>
            </a:pathLst>
          </a:custGeom>
          <a:gradFill rotWithShape="1">
            <a:gsLst>
              <a:gs pos="0">
                <a:srgbClr val="3366FF">
                  <a:alpha val="20000"/>
                </a:srgbClr>
              </a:gs>
              <a:gs pos="100000">
                <a:srgbClr val="3366FF">
                  <a:gamma/>
                  <a:invGamma/>
                  <a:alpha val="50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5" name="Freeform 6"/>
          <p:cNvSpPr>
            <a:spLocks/>
          </p:cNvSpPr>
          <p:nvPr/>
        </p:nvSpPr>
        <p:spPr bwMode="auto">
          <a:xfrm>
            <a:off x="1186805" y="3176258"/>
            <a:ext cx="3333750" cy="2379663"/>
          </a:xfrm>
          <a:custGeom>
            <a:avLst/>
            <a:gdLst>
              <a:gd name="T0" fmla="*/ 4 w 2100"/>
              <a:gd name="T1" fmla="*/ 1491 h 1499"/>
              <a:gd name="T2" fmla="*/ 0 w 2100"/>
              <a:gd name="T3" fmla="*/ 9 h 1499"/>
              <a:gd name="T4" fmla="*/ 434 w 2100"/>
              <a:gd name="T5" fmla="*/ 13 h 1499"/>
              <a:gd name="T6" fmla="*/ 710 w 2100"/>
              <a:gd name="T7" fmla="*/ 67 h 1499"/>
              <a:gd name="T8" fmla="*/ 1164 w 2100"/>
              <a:gd name="T9" fmla="*/ 217 h 1499"/>
              <a:gd name="T10" fmla="*/ 1719 w 2100"/>
              <a:gd name="T11" fmla="*/ 630 h 1499"/>
              <a:gd name="T12" fmla="*/ 2027 w 2100"/>
              <a:gd name="T13" fmla="*/ 1078 h 1499"/>
              <a:gd name="T14" fmla="*/ 2100 w 2100"/>
              <a:gd name="T15" fmla="*/ 1499 h 1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00" h="1499">
                <a:moveTo>
                  <a:pt x="4" y="1491"/>
                </a:moveTo>
                <a:cubicBezTo>
                  <a:pt x="3" y="1244"/>
                  <a:pt x="0" y="359"/>
                  <a:pt x="0" y="9"/>
                </a:cubicBezTo>
                <a:cubicBezTo>
                  <a:pt x="115" y="17"/>
                  <a:pt x="316" y="0"/>
                  <a:pt x="434" y="13"/>
                </a:cubicBezTo>
                <a:cubicBezTo>
                  <a:pt x="552" y="23"/>
                  <a:pt x="589" y="33"/>
                  <a:pt x="710" y="67"/>
                </a:cubicBezTo>
                <a:cubicBezTo>
                  <a:pt x="832" y="101"/>
                  <a:pt x="996" y="123"/>
                  <a:pt x="1164" y="217"/>
                </a:cubicBezTo>
                <a:cubicBezTo>
                  <a:pt x="1332" y="311"/>
                  <a:pt x="1575" y="487"/>
                  <a:pt x="1719" y="630"/>
                </a:cubicBezTo>
                <a:cubicBezTo>
                  <a:pt x="1863" y="773"/>
                  <a:pt x="1964" y="933"/>
                  <a:pt x="2027" y="1078"/>
                </a:cubicBezTo>
                <a:cubicBezTo>
                  <a:pt x="2100" y="1386"/>
                  <a:pt x="2085" y="1411"/>
                  <a:pt x="2100" y="1499"/>
                </a:cubicBez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1043930" y="5554333"/>
            <a:ext cx="64087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 flipV="1">
            <a:off x="1186805" y="2384096"/>
            <a:ext cx="0" cy="3455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802630" y="5517821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2" name="Freeform 14"/>
          <p:cNvSpPr>
            <a:spLocks/>
          </p:cNvSpPr>
          <p:nvPr/>
        </p:nvSpPr>
        <p:spPr bwMode="auto">
          <a:xfrm>
            <a:off x="4355455" y="4257346"/>
            <a:ext cx="2663825" cy="503237"/>
          </a:xfrm>
          <a:custGeom>
            <a:avLst/>
            <a:gdLst>
              <a:gd name="T0" fmla="*/ 0 w 1709"/>
              <a:gd name="T1" fmla="*/ 404 h 404"/>
              <a:gd name="T2" fmla="*/ 363 w 1709"/>
              <a:gd name="T3" fmla="*/ 255 h 404"/>
              <a:gd name="T4" fmla="*/ 800 w 1709"/>
              <a:gd name="T5" fmla="*/ 123 h 404"/>
              <a:gd name="T6" fmla="*/ 1213 w 1709"/>
              <a:gd name="T7" fmla="*/ 54 h 404"/>
              <a:gd name="T8" fmla="*/ 1709 w 1709"/>
              <a:gd name="T9" fmla="*/ 0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09" h="404">
                <a:moveTo>
                  <a:pt x="0" y="404"/>
                </a:moveTo>
                <a:cubicBezTo>
                  <a:pt x="60" y="379"/>
                  <a:pt x="230" y="302"/>
                  <a:pt x="363" y="255"/>
                </a:cubicBezTo>
                <a:cubicBezTo>
                  <a:pt x="496" y="208"/>
                  <a:pt x="658" y="157"/>
                  <a:pt x="800" y="123"/>
                </a:cubicBezTo>
                <a:cubicBezTo>
                  <a:pt x="942" y="89"/>
                  <a:pt x="1062" y="74"/>
                  <a:pt x="1213" y="54"/>
                </a:cubicBezTo>
                <a:cubicBezTo>
                  <a:pt x="1364" y="34"/>
                  <a:pt x="1606" y="11"/>
                  <a:pt x="1709" y="0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5300018" y="4765346"/>
            <a:ext cx="142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>
                <a:solidFill>
                  <a:srgbClr val="0000FF"/>
                </a:solidFill>
              </a:rPr>
              <a:t>Color SC</a:t>
            </a: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7433618" y="5401933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00"/>
                </a:solidFill>
                <a:latin typeface="Symbol" pitchFamily="18" charset="2"/>
              </a:rPr>
              <a:t>m</a:t>
            </a: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2626668" y="3392158"/>
            <a:ext cx="1885950" cy="2122488"/>
          </a:xfrm>
          <a:custGeom>
            <a:avLst/>
            <a:gdLst>
              <a:gd name="T0" fmla="*/ 2049 w 2049"/>
              <a:gd name="T1" fmla="*/ 2115 h 2115"/>
              <a:gd name="T2" fmla="*/ 1976 w 2049"/>
              <a:gd name="T3" fmla="*/ 1691 h 2115"/>
              <a:gd name="T4" fmla="*/ 1777 w 2049"/>
              <a:gd name="T5" fmla="*/ 1201 h 2115"/>
              <a:gd name="T6" fmla="*/ 1360 w 2049"/>
              <a:gd name="T7" fmla="*/ 731 h 2115"/>
              <a:gd name="T8" fmla="*/ 817 w 2049"/>
              <a:gd name="T9" fmla="*/ 321 h 2115"/>
              <a:gd name="T10" fmla="*/ 426 w 2049"/>
              <a:gd name="T11" fmla="*/ 119 h 2115"/>
              <a:gd name="T12" fmla="*/ 0 w 2049"/>
              <a:gd name="T13" fmla="*/ 0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49" h="2115">
                <a:moveTo>
                  <a:pt x="2049" y="2115"/>
                </a:moveTo>
                <a:cubicBezTo>
                  <a:pt x="2036" y="2044"/>
                  <a:pt x="2021" y="1843"/>
                  <a:pt x="1976" y="1691"/>
                </a:cubicBezTo>
                <a:cubicBezTo>
                  <a:pt x="1931" y="1539"/>
                  <a:pt x="1880" y="1361"/>
                  <a:pt x="1777" y="1201"/>
                </a:cubicBezTo>
                <a:cubicBezTo>
                  <a:pt x="1674" y="1041"/>
                  <a:pt x="1520" y="878"/>
                  <a:pt x="1360" y="731"/>
                </a:cubicBezTo>
                <a:cubicBezTo>
                  <a:pt x="1200" y="584"/>
                  <a:pt x="973" y="423"/>
                  <a:pt x="817" y="321"/>
                </a:cubicBezTo>
                <a:cubicBezTo>
                  <a:pt x="661" y="219"/>
                  <a:pt x="562" y="172"/>
                  <a:pt x="426" y="119"/>
                </a:cubicBezTo>
                <a:cubicBezTo>
                  <a:pt x="290" y="66"/>
                  <a:pt x="89" y="25"/>
                  <a:pt x="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83568" y="2339646"/>
            <a:ext cx="3722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2555230" y="3320721"/>
            <a:ext cx="144463" cy="144462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1694033" y="4224802"/>
            <a:ext cx="1338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00B050"/>
                </a:solidFill>
              </a:rPr>
              <a:t>Hadrons</a:t>
            </a:r>
          </a:p>
        </p:txBody>
      </p:sp>
      <p:sp>
        <p:nvSpPr>
          <p:cNvPr id="17" name="下矢印 16"/>
          <p:cNvSpPr/>
          <p:nvPr/>
        </p:nvSpPr>
        <p:spPr>
          <a:xfrm rot="255889">
            <a:off x="1514218" y="2614268"/>
            <a:ext cx="454100" cy="1040631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9" name="下矢印 18"/>
          <p:cNvSpPr/>
          <p:nvPr/>
        </p:nvSpPr>
        <p:spPr>
          <a:xfrm rot="687617">
            <a:off x="2078566" y="2777578"/>
            <a:ext cx="454100" cy="1040631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0" name="下矢印 19"/>
          <p:cNvSpPr/>
          <p:nvPr/>
        </p:nvSpPr>
        <p:spPr>
          <a:xfrm rot="1153134">
            <a:off x="2879157" y="3024618"/>
            <a:ext cx="454100" cy="1040631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1" name="下矢印 20"/>
          <p:cNvSpPr/>
          <p:nvPr/>
        </p:nvSpPr>
        <p:spPr>
          <a:xfrm rot="1907133">
            <a:off x="3589847" y="3570942"/>
            <a:ext cx="454100" cy="1040631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2" name="フリーフォーム 21"/>
          <p:cNvSpPr/>
          <p:nvPr/>
        </p:nvSpPr>
        <p:spPr>
          <a:xfrm>
            <a:off x="1895590" y="1834023"/>
            <a:ext cx="2444443" cy="1267381"/>
          </a:xfrm>
          <a:custGeom>
            <a:avLst/>
            <a:gdLst>
              <a:gd name="connsiteX0" fmla="*/ 0 w 2292439"/>
              <a:gd name="connsiteY0" fmla="*/ 12540 h 682241"/>
              <a:gd name="connsiteX1" fmla="*/ 1133341 w 2292439"/>
              <a:gd name="connsiteY1" fmla="*/ 89813 h 682241"/>
              <a:gd name="connsiteX2" fmla="*/ 2292439 w 2292439"/>
              <a:gd name="connsiteY2" fmla="*/ 682241 h 682241"/>
              <a:gd name="connsiteX0" fmla="*/ 0 w 2292439"/>
              <a:gd name="connsiteY0" fmla="*/ 1253 h 670954"/>
              <a:gd name="connsiteX1" fmla="*/ 592428 w 2292439"/>
              <a:gd name="connsiteY1" fmla="*/ 258830 h 670954"/>
              <a:gd name="connsiteX2" fmla="*/ 2292439 w 2292439"/>
              <a:gd name="connsiteY2" fmla="*/ 670954 h 670954"/>
              <a:gd name="connsiteX0" fmla="*/ 0 w 2369712"/>
              <a:gd name="connsiteY0" fmla="*/ 873 h 747847"/>
              <a:gd name="connsiteX1" fmla="*/ 669701 w 2369712"/>
              <a:gd name="connsiteY1" fmla="*/ 335723 h 747847"/>
              <a:gd name="connsiteX2" fmla="*/ 2369712 w 2369712"/>
              <a:gd name="connsiteY2" fmla="*/ 747847 h 747847"/>
              <a:gd name="connsiteX0" fmla="*/ 0 w 2369712"/>
              <a:gd name="connsiteY0" fmla="*/ 0 h 746974"/>
              <a:gd name="connsiteX1" fmla="*/ 669701 w 2369712"/>
              <a:gd name="connsiteY1" fmla="*/ 334850 h 746974"/>
              <a:gd name="connsiteX2" fmla="*/ 2369712 w 2369712"/>
              <a:gd name="connsiteY2" fmla="*/ 746974 h 746974"/>
              <a:gd name="connsiteX0" fmla="*/ 0 w 2472743"/>
              <a:gd name="connsiteY0" fmla="*/ 0 h 991672"/>
              <a:gd name="connsiteX1" fmla="*/ 772732 w 2472743"/>
              <a:gd name="connsiteY1" fmla="*/ 579548 h 991672"/>
              <a:gd name="connsiteX2" fmla="*/ 2472743 w 2472743"/>
              <a:gd name="connsiteY2" fmla="*/ 991672 h 991672"/>
              <a:gd name="connsiteX0" fmla="*/ 0 w 2472743"/>
              <a:gd name="connsiteY0" fmla="*/ 0 h 991672"/>
              <a:gd name="connsiteX1" fmla="*/ 772732 w 2472743"/>
              <a:gd name="connsiteY1" fmla="*/ 579548 h 991672"/>
              <a:gd name="connsiteX2" fmla="*/ 2472743 w 2472743"/>
              <a:gd name="connsiteY2" fmla="*/ 991672 h 991672"/>
              <a:gd name="connsiteX0" fmla="*/ 0 w 2472743"/>
              <a:gd name="connsiteY0" fmla="*/ 0 h 991672"/>
              <a:gd name="connsiteX1" fmla="*/ 772732 w 2472743"/>
              <a:gd name="connsiteY1" fmla="*/ 579548 h 991672"/>
              <a:gd name="connsiteX2" fmla="*/ 2472743 w 2472743"/>
              <a:gd name="connsiteY2" fmla="*/ 991672 h 991672"/>
              <a:gd name="connsiteX0" fmla="*/ 0 w 2395470"/>
              <a:gd name="connsiteY0" fmla="*/ 0 h 1171976"/>
              <a:gd name="connsiteX1" fmla="*/ 772732 w 2395470"/>
              <a:gd name="connsiteY1" fmla="*/ 579548 h 1171976"/>
              <a:gd name="connsiteX2" fmla="*/ 2395470 w 2395470"/>
              <a:gd name="connsiteY2" fmla="*/ 1171976 h 1171976"/>
              <a:gd name="connsiteX0" fmla="*/ 0 w 2421228"/>
              <a:gd name="connsiteY0" fmla="*/ 0 h 1094703"/>
              <a:gd name="connsiteX1" fmla="*/ 772732 w 2421228"/>
              <a:gd name="connsiteY1" fmla="*/ 579548 h 1094703"/>
              <a:gd name="connsiteX2" fmla="*/ 2421228 w 2421228"/>
              <a:gd name="connsiteY2" fmla="*/ 1094703 h 1094703"/>
              <a:gd name="connsiteX0" fmla="*/ 0 w 2421228"/>
              <a:gd name="connsiteY0" fmla="*/ 0 h 1094703"/>
              <a:gd name="connsiteX1" fmla="*/ 746974 w 2421228"/>
              <a:gd name="connsiteY1" fmla="*/ 476517 h 1094703"/>
              <a:gd name="connsiteX2" fmla="*/ 2421228 w 2421228"/>
              <a:gd name="connsiteY2" fmla="*/ 1094703 h 1094703"/>
              <a:gd name="connsiteX0" fmla="*/ 0 w 2408349"/>
              <a:gd name="connsiteY0" fmla="*/ 0 h 1159097"/>
              <a:gd name="connsiteX1" fmla="*/ 734095 w 2408349"/>
              <a:gd name="connsiteY1" fmla="*/ 540911 h 1159097"/>
              <a:gd name="connsiteX2" fmla="*/ 2408349 w 2408349"/>
              <a:gd name="connsiteY2" fmla="*/ 1159097 h 1159097"/>
              <a:gd name="connsiteX0" fmla="*/ 0 w 2408349"/>
              <a:gd name="connsiteY0" fmla="*/ 0 h 1159097"/>
              <a:gd name="connsiteX1" fmla="*/ 721216 w 2408349"/>
              <a:gd name="connsiteY1" fmla="*/ 489395 h 1159097"/>
              <a:gd name="connsiteX2" fmla="*/ 2408349 w 2408349"/>
              <a:gd name="connsiteY2" fmla="*/ 1159097 h 1159097"/>
              <a:gd name="connsiteX0" fmla="*/ 0 w 2408349"/>
              <a:gd name="connsiteY0" fmla="*/ 0 h 1159097"/>
              <a:gd name="connsiteX1" fmla="*/ 721216 w 2408349"/>
              <a:gd name="connsiteY1" fmla="*/ 489395 h 1159097"/>
              <a:gd name="connsiteX2" fmla="*/ 2408349 w 2408349"/>
              <a:gd name="connsiteY2" fmla="*/ 1159097 h 1159097"/>
              <a:gd name="connsiteX0" fmla="*/ 0 w 2408349"/>
              <a:gd name="connsiteY0" fmla="*/ 0 h 1159097"/>
              <a:gd name="connsiteX1" fmla="*/ 721216 w 2408349"/>
              <a:gd name="connsiteY1" fmla="*/ 489395 h 1159097"/>
              <a:gd name="connsiteX2" fmla="*/ 2408349 w 2408349"/>
              <a:gd name="connsiteY2" fmla="*/ 1159097 h 1159097"/>
              <a:gd name="connsiteX0" fmla="*/ 0 w 2444443"/>
              <a:gd name="connsiteY0" fmla="*/ 0 h 1267381"/>
              <a:gd name="connsiteX1" fmla="*/ 721216 w 2444443"/>
              <a:gd name="connsiteY1" fmla="*/ 489395 h 1267381"/>
              <a:gd name="connsiteX2" fmla="*/ 2444443 w 2444443"/>
              <a:gd name="connsiteY2" fmla="*/ 1267381 h 1267381"/>
              <a:gd name="connsiteX0" fmla="*/ 0 w 2444443"/>
              <a:gd name="connsiteY0" fmla="*/ 0 h 1267381"/>
              <a:gd name="connsiteX1" fmla="*/ 721216 w 2444443"/>
              <a:gd name="connsiteY1" fmla="*/ 489395 h 1267381"/>
              <a:gd name="connsiteX2" fmla="*/ 2444443 w 2444443"/>
              <a:gd name="connsiteY2" fmla="*/ 1267381 h 126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4443" h="1267381">
                <a:moveTo>
                  <a:pt x="0" y="0"/>
                </a:moveTo>
                <a:cubicBezTo>
                  <a:pt x="195330" y="227527"/>
                  <a:pt x="339143" y="377778"/>
                  <a:pt x="721216" y="489395"/>
                </a:cubicBezTo>
                <a:cubicBezTo>
                  <a:pt x="1103289" y="601012"/>
                  <a:pt x="1964083" y="978849"/>
                  <a:pt x="2444443" y="1267381"/>
                </a:cubicBezTo>
              </a:path>
            </a:pathLst>
          </a:custGeom>
          <a:ln w="34925">
            <a:solidFill>
              <a:srgbClr val="C0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589698" y="1372358"/>
            <a:ext cx="768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CC3300"/>
                </a:solidFill>
              </a:rPr>
              <a:t>high</a:t>
            </a:r>
            <a:endParaRPr lang="ja-JP" altLang="en-US" sz="2400" dirty="0">
              <a:solidFill>
                <a:srgbClr val="CC3300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924332" y="3067060"/>
            <a:ext cx="647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CC3300"/>
                </a:solidFill>
              </a:rPr>
              <a:t>low</a:t>
            </a:r>
            <a:endParaRPr lang="ja-JP" altLang="en-US" sz="2400" dirty="0">
              <a:solidFill>
                <a:srgbClr val="CC3300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 rot="1279305">
            <a:off x="2425476" y="2161042"/>
            <a:ext cx="1680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C00000"/>
                </a:solidFill>
              </a:rPr>
              <a:t>beam energy</a:t>
            </a:r>
            <a:endParaRPr lang="ja-JP" altLang="en-US" sz="2000" dirty="0">
              <a:solidFill>
                <a:srgbClr val="C00000"/>
              </a:solidFill>
            </a:endParaRPr>
          </a:p>
        </p:txBody>
      </p:sp>
      <p:sp>
        <p:nvSpPr>
          <p:cNvPr id="27" name="下矢印 26"/>
          <p:cNvSpPr/>
          <p:nvPr/>
        </p:nvSpPr>
        <p:spPr>
          <a:xfrm rot="209270">
            <a:off x="1378803" y="2298190"/>
            <a:ext cx="454100" cy="1292415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8" name="下矢印 27"/>
          <p:cNvSpPr/>
          <p:nvPr/>
        </p:nvSpPr>
        <p:spPr>
          <a:xfrm rot="156018">
            <a:off x="1253328" y="1869066"/>
            <a:ext cx="454100" cy="1685735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grpSp>
        <p:nvGrpSpPr>
          <p:cNvPr id="16" name="グループ化 15"/>
          <p:cNvGrpSpPr/>
          <p:nvPr/>
        </p:nvGrpSpPr>
        <p:grpSpPr>
          <a:xfrm>
            <a:off x="4662984" y="260648"/>
            <a:ext cx="4277086" cy="3960440"/>
            <a:chOff x="4662984" y="260648"/>
            <a:chExt cx="4277086" cy="3960440"/>
          </a:xfrm>
        </p:grpSpPr>
        <p:pic>
          <p:nvPicPr>
            <p:cNvPr id="29" name="Picture 19" descr="tch_mub_strange_gce_w_sabita_la_pim_linear.gif"/>
            <p:cNvPicPr>
              <a:picLocks noChangeAspect="1"/>
            </p:cNvPicPr>
            <p:nvPr/>
          </p:nvPicPr>
          <p:blipFill>
            <a:blip r:embed="rId2"/>
            <a:srcRect l="1420" t="8372" r="8521" b="1674"/>
            <a:stretch>
              <a:fillRect/>
            </a:stretch>
          </p:blipFill>
          <p:spPr>
            <a:xfrm>
              <a:off x="4662984" y="597813"/>
              <a:ext cx="4277086" cy="3623275"/>
            </a:xfrm>
            <a:prstGeom prst="rect">
              <a:avLst/>
            </a:prstGeom>
          </p:spPr>
        </p:pic>
        <p:sp>
          <p:nvSpPr>
            <p:cNvPr id="30" name="テキスト ボックス 29"/>
            <p:cNvSpPr txBox="1"/>
            <p:nvPr/>
          </p:nvSpPr>
          <p:spPr>
            <a:xfrm>
              <a:off x="7380312" y="260648"/>
              <a:ext cx="14929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rgbClr val="0070C0"/>
                  </a:solidFill>
                </a:rPr>
                <a:t>STAR 2012</a:t>
              </a:r>
              <a:endParaRPr kumimoji="1" lang="ja-JP" altLang="en-US" sz="2000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073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角丸四角形 9"/>
          <p:cNvSpPr/>
          <p:nvPr/>
        </p:nvSpPr>
        <p:spPr>
          <a:xfrm>
            <a:off x="323528" y="908720"/>
            <a:ext cx="8424936" cy="254989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49125" y="938337"/>
            <a:ext cx="700717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5400" dirty="0" smtClean="0">
                <a:solidFill>
                  <a:prstClr val="black"/>
                </a:solidFill>
              </a:rPr>
              <a:t>Time Evolution of </a:t>
            </a:r>
          </a:p>
          <a:p>
            <a:pPr algn="ctr"/>
            <a:r>
              <a:rPr lang="en-US" altLang="ja-JP" sz="5400" dirty="0" smtClean="0">
                <a:solidFill>
                  <a:prstClr val="black"/>
                </a:solidFill>
              </a:rPr>
              <a:t>Higher Order </a:t>
            </a:r>
            <a:r>
              <a:rPr lang="en-US" altLang="ja-JP" sz="5400" dirty="0" err="1" smtClean="0">
                <a:solidFill>
                  <a:prstClr val="black"/>
                </a:solidFill>
              </a:rPr>
              <a:t>Cumulants</a:t>
            </a:r>
            <a:endParaRPr lang="ja-JP" altLang="en-US" sz="5400" dirty="0">
              <a:solidFill>
                <a:prstClr val="black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411760" y="2884874"/>
            <a:ext cx="4371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002060"/>
                </a:solidFill>
              </a:rPr>
              <a:t>MK, </a:t>
            </a:r>
            <a:r>
              <a:rPr lang="en-US" altLang="ja-JP" sz="2000" dirty="0" err="1" smtClean="0">
                <a:solidFill>
                  <a:srgbClr val="002060"/>
                </a:solidFill>
              </a:rPr>
              <a:t>Asakawa</a:t>
            </a:r>
            <a:r>
              <a:rPr lang="en-US" altLang="ja-JP" sz="2000" dirty="0" smtClean="0">
                <a:solidFill>
                  <a:srgbClr val="002060"/>
                </a:solidFill>
              </a:rPr>
              <a:t>, Ono, arXiv:1307.2978</a:t>
            </a:r>
            <a:endParaRPr lang="ja-JP" alt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69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793026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&lt;</a:t>
            </a:r>
            <a:r>
              <a:rPr lang="en-US" altLang="ja-JP" i="1" dirty="0" smtClean="0">
                <a:latin typeface="Symbol" pitchFamily="18" charset="2"/>
              </a:rPr>
              <a:t>d</a:t>
            </a:r>
            <a:r>
              <a:rPr lang="en-US" altLang="ja-JP" i="1" dirty="0" smtClean="0"/>
              <a:t>N</a:t>
            </a:r>
            <a:r>
              <a:rPr lang="en-US" altLang="ja-JP" baseline="-25000" dirty="0" smtClean="0"/>
              <a:t>Q</a:t>
            </a:r>
            <a:r>
              <a:rPr lang="en-US" altLang="ja-JP" baseline="30000" dirty="0" smtClean="0"/>
              <a:t>4</a:t>
            </a:r>
            <a:r>
              <a:rPr lang="en-US" altLang="ja-JP" dirty="0" smtClean="0"/>
              <a:t>&gt; @ LHC ?  </a:t>
            </a:r>
            <a:endParaRPr kumimoji="1" lang="ja-JP" alt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31597"/>
            <a:ext cx="6120680" cy="4181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正方形/長方形 5"/>
          <p:cNvSpPr/>
          <p:nvPr/>
        </p:nvSpPr>
        <p:spPr>
          <a:xfrm rot="222982">
            <a:off x="4209715" y="4938438"/>
            <a:ext cx="2450636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3923928" y="4775216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3682008" y="4636585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3468576" y="4474631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3237756" y="4266502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2869125" y="3703138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2676488" y="3337047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/>
        </p:nvSpPr>
        <p:spPr>
          <a:xfrm rot="20070266">
            <a:off x="2364430" y="2907219"/>
            <a:ext cx="198022" cy="3699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 rot="19106447">
            <a:off x="2785483" y="3734161"/>
            <a:ext cx="265061" cy="16687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3095836" y="4027940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3013735" y="3999749"/>
            <a:ext cx="297554" cy="2734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2779115" y="3423685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 rot="20304034">
            <a:off x="2566966" y="3156231"/>
            <a:ext cx="396044" cy="51301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/>
          <p:cNvSpPr/>
          <p:nvPr/>
        </p:nvSpPr>
        <p:spPr>
          <a:xfrm>
            <a:off x="2267744" y="2960140"/>
            <a:ext cx="1296144" cy="2983825"/>
          </a:xfrm>
          <a:custGeom>
            <a:avLst/>
            <a:gdLst>
              <a:gd name="connsiteX0" fmla="*/ 0 w 4038600"/>
              <a:gd name="connsiteY0" fmla="*/ 0 h 2057400"/>
              <a:gd name="connsiteX1" fmla="*/ 1257300 w 4038600"/>
              <a:gd name="connsiteY1" fmla="*/ 1003300 h 2057400"/>
              <a:gd name="connsiteX2" fmla="*/ 2717800 w 4038600"/>
              <a:gd name="connsiteY2" fmla="*/ 1727200 h 2057400"/>
              <a:gd name="connsiteX3" fmla="*/ 4038600 w 4038600"/>
              <a:gd name="connsiteY3" fmla="*/ 205740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8600" h="2057400">
                <a:moveTo>
                  <a:pt x="0" y="0"/>
                </a:moveTo>
                <a:cubicBezTo>
                  <a:pt x="402166" y="357716"/>
                  <a:pt x="804333" y="715433"/>
                  <a:pt x="1257300" y="1003300"/>
                </a:cubicBezTo>
                <a:cubicBezTo>
                  <a:pt x="1710267" y="1291167"/>
                  <a:pt x="2254250" y="1551517"/>
                  <a:pt x="2717800" y="1727200"/>
                </a:cubicBezTo>
                <a:cubicBezTo>
                  <a:pt x="3181350" y="1902883"/>
                  <a:pt x="3609975" y="1980141"/>
                  <a:pt x="4038600" y="2057400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2447764" y="3002584"/>
            <a:ext cx="396044" cy="33090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4391980" y="3168036"/>
            <a:ext cx="2124236" cy="11051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/>
          <p:cNvSpPr/>
          <p:nvPr/>
        </p:nvSpPr>
        <p:spPr>
          <a:xfrm>
            <a:off x="2267744" y="2847621"/>
            <a:ext cx="2232248" cy="1620751"/>
          </a:xfrm>
          <a:custGeom>
            <a:avLst/>
            <a:gdLst>
              <a:gd name="connsiteX0" fmla="*/ 0 w 4038600"/>
              <a:gd name="connsiteY0" fmla="*/ 0 h 2057400"/>
              <a:gd name="connsiteX1" fmla="*/ 1257300 w 4038600"/>
              <a:gd name="connsiteY1" fmla="*/ 1003300 h 2057400"/>
              <a:gd name="connsiteX2" fmla="*/ 2717800 w 4038600"/>
              <a:gd name="connsiteY2" fmla="*/ 1727200 h 2057400"/>
              <a:gd name="connsiteX3" fmla="*/ 4038600 w 4038600"/>
              <a:gd name="connsiteY3" fmla="*/ 205740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8600" h="2057400">
                <a:moveTo>
                  <a:pt x="0" y="0"/>
                </a:moveTo>
                <a:cubicBezTo>
                  <a:pt x="402166" y="357716"/>
                  <a:pt x="804333" y="715433"/>
                  <a:pt x="1257300" y="1003300"/>
                </a:cubicBezTo>
                <a:cubicBezTo>
                  <a:pt x="1710267" y="1291167"/>
                  <a:pt x="2254250" y="1551517"/>
                  <a:pt x="2717800" y="1727200"/>
                </a:cubicBezTo>
                <a:cubicBezTo>
                  <a:pt x="3181350" y="1902883"/>
                  <a:pt x="3609975" y="1980141"/>
                  <a:pt x="4038600" y="2057400"/>
                </a:cubicBez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右矢印 9"/>
          <p:cNvSpPr/>
          <p:nvPr/>
        </p:nvSpPr>
        <p:spPr>
          <a:xfrm rot="16200000">
            <a:off x="3217961" y="3803153"/>
            <a:ext cx="668273" cy="455628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右矢印 28"/>
          <p:cNvSpPr/>
          <p:nvPr/>
        </p:nvSpPr>
        <p:spPr>
          <a:xfrm rot="16200000" flipH="1">
            <a:off x="2563695" y="4775216"/>
            <a:ext cx="640153" cy="455628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角丸四角形 37"/>
          <p:cNvSpPr/>
          <p:nvPr/>
        </p:nvSpPr>
        <p:spPr>
          <a:xfrm>
            <a:off x="899592" y="842027"/>
            <a:ext cx="7128792" cy="179488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角丸四角形 38"/>
          <p:cNvSpPr/>
          <p:nvPr/>
        </p:nvSpPr>
        <p:spPr>
          <a:xfrm>
            <a:off x="5072696" y="1743199"/>
            <a:ext cx="2052165" cy="60568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角丸四角形 39"/>
          <p:cNvSpPr/>
          <p:nvPr/>
        </p:nvSpPr>
        <p:spPr>
          <a:xfrm>
            <a:off x="2051720" y="1743199"/>
            <a:ext cx="1998222" cy="60568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2149507" y="1800398"/>
            <a:ext cx="1846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accent6">
                    <a:lumMod val="50000"/>
                  </a:schemeClr>
                </a:solidFill>
              </a:rPr>
              <a:t>suppression</a:t>
            </a: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1187624" y="1052736"/>
            <a:ext cx="6664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How does               behave as a function of </a:t>
            </a:r>
            <a:r>
              <a:rPr kumimoji="1" lang="en-US" altLang="ja-JP" sz="2400" dirty="0" smtClean="0">
                <a:latin typeface="Symbol" pitchFamily="18" charset="2"/>
              </a:rPr>
              <a:t>Dh</a:t>
            </a:r>
            <a:r>
              <a:rPr kumimoji="1" lang="en-US" altLang="ja-JP" sz="2400" dirty="0" smtClean="0"/>
              <a:t>?</a:t>
            </a:r>
            <a:endParaRPr kumimoji="1" lang="ja-JP" altLang="en-US" sz="2400" dirty="0"/>
          </a:p>
        </p:txBody>
      </p:sp>
      <p:pic>
        <p:nvPicPr>
          <p:cNvPr id="4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Q^4 \rangle_c&#10;\end{align*}&lt;/body&gt;&#10;  &lt;fcolor&gt;FF000000&lt;/fcolor&gt;&#10;  &lt;bcolor&gt;FFFFFFFF&lt;/bcolor&gt;&#10;  &lt;transparent&gt;True&lt;/transparent&gt;&#10;  &lt;resolution&gt;1800&lt;/resolution&gt;&#10;  &lt;imageh&gt;317&lt;/imageh&gt;&#10;  &lt;imagew&gt;740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931" y="1086260"/>
            <a:ext cx="1042193" cy="446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4" name="テキスト ボックス 43"/>
          <p:cNvSpPr txBox="1"/>
          <p:nvPr/>
        </p:nvSpPr>
        <p:spPr>
          <a:xfrm>
            <a:off x="5072696" y="1800397"/>
            <a:ext cx="2052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accent3">
                    <a:lumMod val="50000"/>
                  </a:schemeClr>
                </a:solidFill>
              </a:rPr>
              <a:t>enhancement</a:t>
            </a:r>
            <a:endParaRPr kumimoji="1" lang="ja-JP" alt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4355976" y="1800398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or</a:t>
            </a:r>
            <a:endParaRPr kumimoji="1" lang="ja-JP" altLang="en-US" sz="2400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n\rangle(\eta)}{\langle \delta N^n \rangle (0)}&#10;\end{align*}&lt;/body&gt;&#10;  &lt;fcolor&gt;FF000000&lt;/fcolor&gt;&#10;  &lt;bcolor&gt;FFFFFFFF&lt;/bcolor&gt;&#10;  &lt;transparent&gt;True&lt;/transparent&gt;&#10;  &lt;resolution&gt;1800&lt;/resolution&gt;&#10;  &lt;imageh&gt;588&lt;/imageh&gt;&#10;  &lt;imagew&gt;1004&lt;/imagew&gt;&#10;  &lt;scale&gt;50&lt;/scale&gt;&#10;  &lt;cursor&gt;7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8812" y="3912316"/>
            <a:ext cx="1574124" cy="92189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6" name="正方形/長方形 35"/>
          <p:cNvSpPr/>
          <p:nvPr/>
        </p:nvSpPr>
        <p:spPr>
          <a:xfrm>
            <a:off x="1835697" y="2703605"/>
            <a:ext cx="360040" cy="40377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1&#10;\end{align*}&lt;/body&gt;&#10;  &lt;fcolor&gt;FF000000&lt;/fcolor&gt;&#10;  &lt;bcolor&gt;FFFFFFFF&lt;/bcolor&gt;&#10;  &lt;transparent&gt;True&lt;/transparent&gt;&#10;  &lt;resolution&gt;1800&lt;/resolution&gt;&#10;  &lt;imageh&gt;166&lt;/imageh&gt;&#10;  &lt;imagew&gt;82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474" y="2708920"/>
            <a:ext cx="128981" cy="261109"/>
          </a:xfrm>
          <a:prstGeom prst="rect">
            <a:avLst/>
          </a:prstGeom>
        </p:spPr>
      </p:pic>
      <p:pic>
        <p:nvPicPr>
          <p:cNvPr id="46" name="TexTeXPicture" descr="&lt;?xml version=&quot;1.0&quot; encoding=&quot;utf-16&quot;?&gt;&#10;&lt;TeXTeX&gt;&#10;  &lt;preamble&gt;\documentclass{jarticle}&#10;\usepackage{amsmath}&#10;\pagestyle{empty}&lt;/preamble&gt;&#10;  &lt;body&gt;\begin{align*} &#10;0.5&#10;\end{align*}&lt;/body&gt;&#10;  &lt;fcolor&gt;FF000000&lt;/fcolor&gt;&#10;  &lt;bcolor&gt;FFFFFFFF&lt;/bcolor&gt;&#10;  &lt;transparent&gt;True&lt;/transparent&gt;&#10;  &lt;resolution&gt;1800&lt;/resolution&gt;&#10;  &lt;imageh&gt;172&lt;/imageh&gt;&#10;  &lt;imagew&gt;296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208" y="5445224"/>
            <a:ext cx="465590" cy="27054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49873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468164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Hydrodynamic Fluctuations  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885979" y="1700808"/>
            <a:ext cx="4918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Stochastic</a:t>
            </a:r>
            <a:r>
              <a:rPr kumimoji="1" lang="en-US" altLang="ja-JP" sz="2800" dirty="0" smtClean="0"/>
              <a:t> diffusion equation</a:t>
            </a:r>
            <a:endParaRPr kumimoji="1" lang="ja-JP" altLang="en-US" sz="2800" dirty="0"/>
          </a:p>
        </p:txBody>
      </p:sp>
      <p:sp>
        <p:nvSpPr>
          <p:cNvPr id="7" name="角丸四角形 6"/>
          <p:cNvSpPr/>
          <p:nvPr/>
        </p:nvSpPr>
        <p:spPr>
          <a:xfrm>
            <a:off x="1763688" y="2276872"/>
            <a:ext cx="5256584" cy="10081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partial_\tau n = D \partial_\eta^2 n + \partial_\eta \xi(\eta,\tau)&#10;\end{align*}&lt;/body&gt;&#10;  &lt;fcolor&gt;FF000000&lt;/fcolor&gt;&#10;  &lt;bcolor&gt;FFFFFFFF&lt;/bcolor&gt;&#10;  &lt;transparent&gt;True&lt;/transparent&gt;&#10;  &lt;resolution&gt;1800&lt;/resolution&gt;&#10;  &lt;imageh&gt;318&lt;/imageh&gt;&#10;  &lt;imagew&gt;2577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492895"/>
            <a:ext cx="4859437" cy="599651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4572000" y="2492895"/>
            <a:ext cx="2267149" cy="599651"/>
          </a:xfrm>
          <a:prstGeom prst="rect">
            <a:avLst/>
          </a:prstGeom>
          <a:solidFill>
            <a:srgbClr val="FF0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932040" y="766445"/>
            <a:ext cx="42883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tx2"/>
                </a:solidFill>
              </a:rPr>
              <a:t>Landau, </a:t>
            </a:r>
            <a:r>
              <a:rPr lang="en-US" altLang="ja-JP" dirty="0" err="1" smtClean="0">
                <a:solidFill>
                  <a:schemeClr val="tx2"/>
                </a:solidFill>
              </a:rPr>
              <a:t>Lifshitz</a:t>
            </a:r>
            <a:r>
              <a:rPr lang="en-US" altLang="ja-JP" dirty="0" smtClean="0">
                <a:solidFill>
                  <a:schemeClr val="tx2"/>
                </a:solidFill>
              </a:rPr>
              <a:t>, Statistical </a:t>
            </a:r>
            <a:r>
              <a:rPr lang="en-US" altLang="ja-JP" dirty="0" err="1" smtClean="0">
                <a:solidFill>
                  <a:schemeClr val="tx2"/>
                </a:solidFill>
              </a:rPr>
              <a:t>Mechaniqs</a:t>
            </a:r>
            <a:r>
              <a:rPr lang="en-US" altLang="ja-JP" dirty="0" smtClean="0">
                <a:solidFill>
                  <a:schemeClr val="tx2"/>
                </a:solidFill>
              </a:rPr>
              <a:t> II</a:t>
            </a:r>
          </a:p>
          <a:p>
            <a:r>
              <a:rPr kumimoji="1" lang="en-US" altLang="ja-JP" dirty="0" err="1" smtClean="0">
                <a:solidFill>
                  <a:schemeClr val="tx2"/>
                </a:solidFill>
              </a:rPr>
              <a:t>Kapusta</a:t>
            </a:r>
            <a:r>
              <a:rPr kumimoji="1" lang="en-US" altLang="ja-JP" dirty="0" smtClean="0">
                <a:solidFill>
                  <a:schemeClr val="tx2"/>
                </a:solidFill>
              </a:rPr>
              <a:t>, Muller, </a:t>
            </a:r>
            <a:r>
              <a:rPr kumimoji="1" lang="en-US" altLang="ja-JP" dirty="0" err="1" smtClean="0">
                <a:solidFill>
                  <a:schemeClr val="tx2"/>
                </a:solidFill>
              </a:rPr>
              <a:t>Stephanov</a:t>
            </a:r>
            <a:r>
              <a:rPr kumimoji="1" lang="en-US" altLang="ja-JP" dirty="0" smtClean="0">
                <a:solidFill>
                  <a:schemeClr val="tx2"/>
                </a:solidFill>
              </a:rPr>
              <a:t>, 2012</a:t>
            </a:r>
          </a:p>
          <a:p>
            <a:r>
              <a:rPr lang="en-US" altLang="ja-JP" dirty="0" err="1" smtClean="0">
                <a:solidFill>
                  <a:schemeClr val="tx2"/>
                </a:solidFill>
              </a:rPr>
              <a:t>Stephanov</a:t>
            </a:r>
            <a:r>
              <a:rPr lang="en-US" altLang="ja-JP" dirty="0" smtClean="0">
                <a:solidFill>
                  <a:schemeClr val="tx2"/>
                </a:solidFill>
              </a:rPr>
              <a:t>, </a:t>
            </a:r>
            <a:r>
              <a:rPr lang="en-US" altLang="ja-JP" dirty="0" err="1" smtClean="0">
                <a:solidFill>
                  <a:schemeClr val="tx2"/>
                </a:solidFill>
              </a:rPr>
              <a:t>Shuryak</a:t>
            </a:r>
            <a:r>
              <a:rPr lang="en-US" altLang="ja-JP" dirty="0" smtClean="0">
                <a:solidFill>
                  <a:schemeClr val="tx2"/>
                </a:solidFill>
              </a:rPr>
              <a:t>, 2001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  <p:sp>
        <p:nvSpPr>
          <p:cNvPr id="12" name="角丸四角形吹き出し 11"/>
          <p:cNvSpPr/>
          <p:nvPr/>
        </p:nvSpPr>
        <p:spPr>
          <a:xfrm>
            <a:off x="5004048" y="3645024"/>
            <a:ext cx="4032448" cy="2592288"/>
          </a:xfrm>
          <a:prstGeom prst="wedgeRoundRectCallout">
            <a:avLst>
              <a:gd name="adj1" fmla="val -32382"/>
              <a:gd name="adj2" fmla="val -73174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379178" y="3727485"/>
            <a:ext cx="3265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Markov</a:t>
            </a:r>
            <a:r>
              <a:rPr kumimoji="1" lang="en-US" altLang="ja-JP" sz="2400" dirty="0" smtClean="0"/>
              <a:t> (white noise)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520997" y="5589240"/>
            <a:ext cx="30091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 smtClean="0"/>
              <a:t>Gaussian noise</a:t>
            </a:r>
            <a:endParaRPr kumimoji="1" lang="ja-JP" altLang="en-US" sz="3200" dirty="0"/>
          </a:p>
        </p:txBody>
      </p:sp>
      <p:sp>
        <p:nvSpPr>
          <p:cNvPr id="16" name="下矢印 15"/>
          <p:cNvSpPr/>
          <p:nvPr/>
        </p:nvSpPr>
        <p:spPr>
          <a:xfrm>
            <a:off x="6413505" y="5095637"/>
            <a:ext cx="122413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下矢印 16"/>
          <p:cNvSpPr/>
          <p:nvPr/>
        </p:nvSpPr>
        <p:spPr>
          <a:xfrm>
            <a:off x="1984106" y="4559929"/>
            <a:ext cx="1008112" cy="9602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66244" y="5592142"/>
            <a:ext cx="44438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 smtClean="0"/>
              <a:t>Fluctuation of </a:t>
            </a:r>
            <a:r>
              <a:rPr kumimoji="1" lang="en-US" altLang="ja-JP" sz="3200" i="1" dirty="0" smtClean="0"/>
              <a:t>n</a:t>
            </a:r>
            <a:r>
              <a:rPr kumimoji="1" lang="en-US" altLang="ja-JP" sz="3200" dirty="0" smtClean="0"/>
              <a:t> is </a:t>
            </a:r>
          </a:p>
          <a:p>
            <a:pPr algn="ctr"/>
            <a:r>
              <a:rPr kumimoji="1" lang="en-US" altLang="ja-JP" sz="3200" dirty="0" smtClean="0"/>
              <a:t>Gaussian </a:t>
            </a:r>
            <a:r>
              <a:rPr lang="en-US" altLang="ja-JP" sz="3200" dirty="0" smtClean="0"/>
              <a:t>in equilibrium</a:t>
            </a:r>
            <a:endParaRPr kumimoji="1" lang="ja-JP" altLang="en-US" sz="32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806393" y="4104457"/>
            <a:ext cx="394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/>
              <a:t>+</a:t>
            </a:r>
            <a:endParaRPr kumimoji="1" lang="ja-JP" altLang="en-US" sz="28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151565" y="4450552"/>
            <a:ext cx="17043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continuity</a:t>
            </a:r>
            <a:endParaRPr kumimoji="1" lang="ja-JP" altLang="en-US" sz="28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183521" y="6243891"/>
            <a:ext cx="4068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>
                <a:solidFill>
                  <a:schemeClr val="accent2">
                    <a:lumMod val="50000"/>
                  </a:schemeClr>
                </a:solidFill>
              </a:rPr>
              <a:t>cf</a:t>
            </a:r>
            <a:r>
              <a:rPr kumimoji="1" lang="en-US" altLang="ja-JP" sz="2000" dirty="0" smtClean="0">
                <a:solidFill>
                  <a:schemeClr val="accent2">
                    <a:lumMod val="50000"/>
                  </a:schemeClr>
                </a:solidFill>
              </a:rPr>
              <a:t>) Gardiner, “Stochastic Methods”</a:t>
            </a:r>
            <a:endParaRPr kumimoji="1" lang="ja-JP" alt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65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994222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How to Introduce Non-</a:t>
            </a:r>
            <a:r>
              <a:rPr lang="en-US" altLang="ja-JP" dirty="0" err="1" smtClean="0"/>
              <a:t>Gaussianity</a:t>
            </a:r>
            <a:r>
              <a:rPr lang="en-US" altLang="ja-JP" dirty="0" smtClean="0"/>
              <a:t>?  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885979" y="1052736"/>
            <a:ext cx="4918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Stochastic</a:t>
            </a:r>
            <a:r>
              <a:rPr kumimoji="1" lang="en-US" altLang="ja-JP" sz="2800" dirty="0" smtClean="0"/>
              <a:t> diffusion equation</a:t>
            </a:r>
            <a:endParaRPr kumimoji="1" lang="ja-JP" altLang="en-US" sz="2800" dirty="0"/>
          </a:p>
        </p:txBody>
      </p:sp>
      <p:sp>
        <p:nvSpPr>
          <p:cNvPr id="7" name="角丸四角形 6"/>
          <p:cNvSpPr/>
          <p:nvPr/>
        </p:nvSpPr>
        <p:spPr>
          <a:xfrm>
            <a:off x="1763688" y="1628800"/>
            <a:ext cx="5256584" cy="10081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partial_\tau n = D \partial_\eta^2 n + \partial_\eta \xi(\eta,\tau)&#10;\end{align*}&lt;/body&gt;&#10;  &lt;fcolor&gt;FF000000&lt;/fcolor&gt;&#10;  &lt;bcolor&gt;FFFFFFFF&lt;/bcolor&gt;&#10;  &lt;transparent&gt;True&lt;/transparent&gt;&#10;  &lt;resolution&gt;1800&lt;/resolution&gt;&#10;  &lt;imageh&gt;318&lt;/imageh&gt;&#10;  &lt;imagew&gt;2577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844823"/>
            <a:ext cx="4859437" cy="599651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4572000" y="1844823"/>
            <a:ext cx="2267149" cy="599651"/>
          </a:xfrm>
          <a:prstGeom prst="rect">
            <a:avLst/>
          </a:prstGeom>
          <a:solidFill>
            <a:srgbClr val="FF0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9512" y="3140968"/>
            <a:ext cx="7949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Choices to introduce non-</a:t>
            </a:r>
            <a:r>
              <a:rPr kumimoji="1" lang="en-US" altLang="ja-JP" sz="2800" dirty="0" err="1" smtClean="0"/>
              <a:t>Gaussianity</a:t>
            </a:r>
            <a:r>
              <a:rPr kumimoji="1" lang="en-US" altLang="ja-JP" sz="2800" dirty="0" smtClean="0"/>
              <a:t> in </a:t>
            </a:r>
            <a:r>
              <a:rPr kumimoji="1" lang="en-US" altLang="ja-JP" sz="2800" dirty="0" err="1" smtClean="0"/>
              <a:t>equil</a:t>
            </a:r>
            <a:r>
              <a:rPr kumimoji="1" lang="en-US" altLang="ja-JP" sz="2800" dirty="0" smtClean="0"/>
              <a:t>.:</a:t>
            </a:r>
            <a:endParaRPr kumimoji="1" lang="ja-JP" altLang="en-US" sz="2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99592" y="3789040"/>
            <a:ext cx="59867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i="1" dirty="0" smtClean="0"/>
              <a:t>n</a:t>
            </a:r>
            <a:r>
              <a:rPr kumimoji="1" lang="en-US" altLang="ja-JP" sz="2400" dirty="0" smtClean="0"/>
              <a:t> dependence of diffusion constant </a:t>
            </a:r>
            <a:r>
              <a:rPr kumimoji="1" lang="en-US" altLang="ja-JP" sz="2400" i="1" dirty="0" smtClean="0"/>
              <a:t>D</a:t>
            </a:r>
            <a:r>
              <a:rPr kumimoji="1" lang="en-US" altLang="ja-JP" sz="2400" dirty="0" smtClean="0"/>
              <a:t>(</a:t>
            </a:r>
            <a:r>
              <a:rPr kumimoji="1" lang="en-US" altLang="ja-JP" sz="2400" i="1" dirty="0" smtClean="0"/>
              <a:t>n</a:t>
            </a:r>
            <a:r>
              <a:rPr kumimoji="1" lang="en-US" altLang="ja-JP" sz="2400" dirty="0" smtClean="0"/>
              <a:t>)</a:t>
            </a:r>
          </a:p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colored noise</a:t>
            </a:r>
          </a:p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discretization of </a:t>
            </a:r>
            <a:r>
              <a:rPr lang="en-US" altLang="ja-JP" sz="2400" i="1" dirty="0" smtClean="0"/>
              <a:t>n</a:t>
            </a:r>
            <a:endParaRPr kumimoji="1" lang="ja-JP" alt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407711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994222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How to Introduce Non-</a:t>
            </a:r>
            <a:r>
              <a:rPr lang="en-US" altLang="ja-JP" dirty="0" err="1" smtClean="0"/>
              <a:t>Gaussianity</a:t>
            </a:r>
            <a:r>
              <a:rPr lang="en-US" altLang="ja-JP" dirty="0" smtClean="0"/>
              <a:t>?  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885979" y="1052736"/>
            <a:ext cx="4918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Stochastic</a:t>
            </a:r>
            <a:r>
              <a:rPr kumimoji="1" lang="en-US" altLang="ja-JP" sz="2800" dirty="0" smtClean="0"/>
              <a:t> diffusion equation</a:t>
            </a:r>
            <a:endParaRPr kumimoji="1" lang="ja-JP" altLang="en-US" sz="2800" dirty="0"/>
          </a:p>
        </p:txBody>
      </p:sp>
      <p:sp>
        <p:nvSpPr>
          <p:cNvPr id="7" name="角丸四角形 6"/>
          <p:cNvSpPr/>
          <p:nvPr/>
        </p:nvSpPr>
        <p:spPr>
          <a:xfrm>
            <a:off x="1763688" y="1628800"/>
            <a:ext cx="5256584" cy="10081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partial_\tau n = D \partial_\eta^2 n + \partial_\eta \xi(\eta,\tau)&#10;\end{align*}&lt;/body&gt;&#10;  &lt;fcolor&gt;FF000000&lt;/fcolor&gt;&#10;  &lt;bcolor&gt;FFFFFFFF&lt;/bcolor&gt;&#10;  &lt;transparent&gt;True&lt;/transparent&gt;&#10;  &lt;resolution&gt;1800&lt;/resolution&gt;&#10;  &lt;imageh&gt;318&lt;/imageh&gt;&#10;  &lt;imagew&gt;2577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844823"/>
            <a:ext cx="4859437" cy="599651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4572000" y="1844823"/>
            <a:ext cx="2267149" cy="599651"/>
          </a:xfrm>
          <a:prstGeom prst="rect">
            <a:avLst/>
          </a:prstGeom>
          <a:solidFill>
            <a:srgbClr val="FF0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9512" y="3140968"/>
            <a:ext cx="7949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Choices to introduce non-</a:t>
            </a:r>
            <a:r>
              <a:rPr kumimoji="1" lang="en-US" altLang="ja-JP" sz="2800" dirty="0" err="1" smtClean="0"/>
              <a:t>Gaussianity</a:t>
            </a:r>
            <a:r>
              <a:rPr kumimoji="1" lang="en-US" altLang="ja-JP" sz="2800" dirty="0" smtClean="0"/>
              <a:t> in </a:t>
            </a:r>
            <a:r>
              <a:rPr kumimoji="1" lang="en-US" altLang="ja-JP" sz="2800" dirty="0" err="1" smtClean="0"/>
              <a:t>equil</a:t>
            </a:r>
            <a:r>
              <a:rPr kumimoji="1" lang="en-US" altLang="ja-JP" sz="2800" dirty="0" smtClean="0"/>
              <a:t>.:</a:t>
            </a:r>
            <a:endParaRPr kumimoji="1" lang="ja-JP" altLang="en-US" sz="2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99592" y="3789040"/>
            <a:ext cx="59867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i="1" dirty="0" smtClean="0"/>
              <a:t>n</a:t>
            </a:r>
            <a:r>
              <a:rPr kumimoji="1" lang="en-US" altLang="ja-JP" sz="2400" dirty="0" smtClean="0"/>
              <a:t> dependence of diffusion constant </a:t>
            </a:r>
            <a:r>
              <a:rPr kumimoji="1" lang="en-US" altLang="ja-JP" sz="2400" i="1" dirty="0" smtClean="0"/>
              <a:t>D</a:t>
            </a:r>
            <a:r>
              <a:rPr kumimoji="1" lang="en-US" altLang="ja-JP" sz="2400" dirty="0" smtClean="0"/>
              <a:t>(</a:t>
            </a:r>
            <a:r>
              <a:rPr kumimoji="1" lang="en-US" altLang="ja-JP" sz="2400" i="1" dirty="0" smtClean="0"/>
              <a:t>n</a:t>
            </a:r>
            <a:r>
              <a:rPr kumimoji="1" lang="en-US" altLang="ja-JP" sz="2400" dirty="0" smtClean="0"/>
              <a:t>)</a:t>
            </a:r>
          </a:p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colored noise</a:t>
            </a:r>
          </a:p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discretization of </a:t>
            </a:r>
            <a:r>
              <a:rPr lang="en-US" altLang="ja-JP" sz="2400" i="1" dirty="0" smtClean="0"/>
              <a:t>n</a:t>
            </a:r>
            <a:endParaRPr kumimoji="1" lang="ja-JP" altLang="en-US" sz="2400" i="1" dirty="0"/>
          </a:p>
        </p:txBody>
      </p:sp>
      <p:grpSp>
        <p:nvGrpSpPr>
          <p:cNvPr id="12" name="グループ化 11"/>
          <p:cNvGrpSpPr/>
          <p:nvPr/>
        </p:nvGrpSpPr>
        <p:grpSpPr>
          <a:xfrm>
            <a:off x="886408" y="4551511"/>
            <a:ext cx="5263483" cy="461665"/>
            <a:chOff x="886408" y="4551511"/>
            <a:chExt cx="5263483" cy="461665"/>
          </a:xfrm>
        </p:grpSpPr>
        <p:sp>
          <p:nvSpPr>
            <p:cNvPr id="5" name="角丸四角形 4"/>
            <p:cNvSpPr/>
            <p:nvPr/>
          </p:nvSpPr>
          <p:spPr>
            <a:xfrm>
              <a:off x="886408" y="4581128"/>
              <a:ext cx="3037520" cy="408241"/>
            </a:xfrm>
            <a:prstGeom prst="round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右矢印 8"/>
            <p:cNvSpPr/>
            <p:nvPr/>
          </p:nvSpPr>
          <p:spPr>
            <a:xfrm flipH="1">
              <a:off x="3995936" y="4581128"/>
              <a:ext cx="432048" cy="408241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4410312" y="4551511"/>
              <a:ext cx="17395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b="1" dirty="0">
                  <a:solidFill>
                    <a:schemeClr val="accent2">
                      <a:lumMod val="50000"/>
                    </a:schemeClr>
                  </a:solidFill>
                </a:rPr>
                <a:t>o</a:t>
              </a:r>
              <a:r>
                <a:rPr kumimoji="1" lang="en-US" altLang="ja-JP" sz="2400" b="1" dirty="0" smtClean="0">
                  <a:solidFill>
                    <a:schemeClr val="accent2">
                      <a:lumMod val="50000"/>
                    </a:schemeClr>
                  </a:solidFill>
                </a:rPr>
                <a:t>ur </a:t>
              </a:r>
              <a:r>
                <a:rPr kumimoji="1" lang="en-US" altLang="ja-JP" sz="2400" b="1" dirty="0" smtClean="0">
                  <a:solidFill>
                    <a:schemeClr val="accent2">
                      <a:lumMod val="50000"/>
                    </a:schemeClr>
                  </a:solidFill>
                </a:rPr>
                <a:t>choice</a:t>
              </a:r>
              <a:endParaRPr kumimoji="1" lang="ja-JP" altLang="en-US" sz="24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grpSp>
        <p:nvGrpSpPr>
          <p:cNvPr id="13" name="グループ化 12"/>
          <p:cNvGrpSpPr/>
          <p:nvPr/>
        </p:nvGrpSpPr>
        <p:grpSpPr>
          <a:xfrm>
            <a:off x="1187624" y="5445224"/>
            <a:ext cx="6264696" cy="1152128"/>
            <a:chOff x="1187624" y="5445224"/>
            <a:chExt cx="6264696" cy="1152128"/>
          </a:xfrm>
        </p:grpSpPr>
        <p:sp>
          <p:nvSpPr>
            <p:cNvPr id="23" name="角丸四角形 22"/>
            <p:cNvSpPr/>
            <p:nvPr/>
          </p:nvSpPr>
          <p:spPr>
            <a:xfrm>
              <a:off x="1187624" y="5445224"/>
              <a:ext cx="6264696" cy="115212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3247830" y="5589240"/>
              <a:ext cx="39164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/>
                <a:t>Fluctuations measured in </a:t>
              </a:r>
            </a:p>
            <a:p>
              <a:r>
                <a:rPr lang="en-US" altLang="ja-JP" sz="2400" dirty="0" smtClean="0"/>
                <a:t>HIC are almost </a:t>
              </a:r>
              <a:r>
                <a:rPr lang="en-US" altLang="ja-JP" sz="2400" dirty="0" err="1" smtClean="0"/>
                <a:t>Poissonian</a:t>
              </a:r>
              <a:r>
                <a:rPr lang="en-US" altLang="ja-JP" sz="2400" dirty="0" smtClean="0"/>
                <a:t>.</a:t>
              </a:r>
              <a:endParaRPr kumimoji="1" lang="ja-JP" altLang="en-US" sz="2400" dirty="0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1331639" y="5733256"/>
              <a:ext cx="18197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/>
                <a:t>REMARK:</a:t>
              </a:r>
              <a:endParaRPr kumimoji="1" lang="ja-JP" alt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64350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角丸四角形 50"/>
          <p:cNvSpPr/>
          <p:nvPr/>
        </p:nvSpPr>
        <p:spPr>
          <a:xfrm>
            <a:off x="7236296" y="1442393"/>
            <a:ext cx="1800200" cy="119451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218095" cy="584775"/>
          </a:xfrm>
        </p:spPr>
        <p:txBody>
          <a:bodyPr/>
          <a:lstStyle/>
          <a:p>
            <a:r>
              <a:rPr kumimoji="1" lang="en-US" altLang="ja-JP" dirty="0" smtClean="0"/>
              <a:t> Diffusion Master Equation  </a:t>
            </a:r>
            <a:endParaRPr kumimoji="1" lang="ja-JP" altLang="en-US" dirty="0"/>
          </a:p>
        </p:txBody>
      </p:sp>
      <p:cxnSp>
        <p:nvCxnSpPr>
          <p:cNvPr id="4" name="直線矢印コネクタ 3"/>
          <p:cNvCxnSpPr/>
          <p:nvPr/>
        </p:nvCxnSpPr>
        <p:spPr>
          <a:xfrm>
            <a:off x="251520" y="2348880"/>
            <a:ext cx="655272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539552" y="1817064"/>
            <a:ext cx="0" cy="53181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1403648" y="183900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2267744" y="183900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3131840" y="183900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flipH="1">
            <a:off x="3995936" y="1839009"/>
            <a:ext cx="947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4860032" y="183900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5724128" y="1817064"/>
            <a:ext cx="0" cy="53181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251520" y="980728"/>
            <a:ext cx="5990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Divide spatial coordinate into discrete cells</a:t>
            </a:r>
            <a:endParaRPr kumimoji="1" lang="ja-JP" altLang="en-US" sz="2400" dirty="0"/>
          </a:p>
        </p:txBody>
      </p:sp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n_{x+1}&#10;\end{align*}&lt;/body&gt;&#10;  &lt;fcolor&gt;FF000000&lt;/fcolor&gt;&#10;  &lt;bcolor&gt;FFFFFFFF&lt;/bcolor&gt;&#10;  &lt;transparent&gt;True&lt;/transparent&gt;&#10;  &lt;resolution&gt;1800&lt;/resolution&gt;&#10;  &lt;imageh&gt;169&lt;/imageh&gt;&#10;  &lt;imagew&gt;491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269" y="1564114"/>
            <a:ext cx="591651" cy="203643"/>
          </a:xfrm>
          <a:prstGeom prst="rect">
            <a:avLst/>
          </a:prstGeom>
        </p:spPr>
      </p:pic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n_x&#10;\end{align*}&lt;/body&gt;&#10;  &lt;fcolor&gt;FF000000&lt;/fcolor&gt;&#10;  &lt;bcolor&gt;FFFFFFFF&lt;/bcolor&gt;&#10;  &lt;transparent&gt;True&lt;/transparent&gt;&#10;  &lt;resolution&gt;1800&lt;/resolution&gt;&#10;  &lt;imageh&gt;149&lt;/imageh&gt;&#10;  &lt;imagew&gt;245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585" y="1556792"/>
            <a:ext cx="295223" cy="179543"/>
          </a:xfrm>
          <a:prstGeom prst="rect">
            <a:avLst/>
          </a:prstGeom>
        </p:spPr>
      </p:pic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n_{x-1}&#10;\end{align*}&lt;/body&gt;&#10;  &lt;fcolor&gt;FF000000&lt;/fcolor&gt;&#10;  &lt;bcolor&gt;FFFFFFFF&lt;/bcolor&gt;&#10;  &lt;transparent&gt;True&lt;/transparent&gt;&#10;  &lt;resolution&gt;1800&lt;/resolution&gt;&#10;  &lt;imageh&gt;149&lt;/imageh&gt;&#10;  &lt;imagew&gt;494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556792"/>
            <a:ext cx="595266" cy="179543"/>
          </a:xfrm>
          <a:prstGeom prst="rect">
            <a:avLst/>
          </a:prstGeom>
        </p:spPr>
      </p:pic>
      <p:pic>
        <p:nvPicPr>
          <p:cNvPr id="33" name="TexTeXPicture" descr="&lt;?xml version=&quot;1.0&quot; encoding=&quot;utf-16&quot;?&gt;&#10;&lt;TeXTeX&gt;&#10;  &lt;preamble&gt;\documentclass{jarticle}&#10;\usepackage{amsmath}&#10;\pagestyle{empty}&lt;/preamble&gt;&#10;  &lt;body&gt;\begin{align*} &#10;n_{x+2}&#10;\end{align*}&lt;/body&gt;&#10;  &lt;fcolor&gt;FF000000&lt;/fcolor&gt;&#10;  &lt;bcolor&gt;FFFFFFFF&lt;/bcolor&gt;&#10;  &lt;transparent&gt;True&lt;/transparent&gt;&#10;  &lt;resolution&gt;1800&lt;/resolution&gt;&#10;  &lt;imageh&gt;169&lt;/imageh&gt;&#10;  &lt;imagew&gt;49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602642"/>
            <a:ext cx="598881" cy="203643"/>
          </a:xfrm>
          <a:prstGeom prst="rect">
            <a:avLst/>
          </a:prstGeom>
        </p:spPr>
      </p:pic>
      <p:sp>
        <p:nvSpPr>
          <p:cNvPr id="34" name="円/楕円 33"/>
          <p:cNvSpPr/>
          <p:nvPr/>
        </p:nvSpPr>
        <p:spPr>
          <a:xfrm>
            <a:off x="3554370" y="206084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6" name="TexTeXPicture" descr="&lt;?xml version=&quot;1.0&quot; encoding=&quot;utf-16&quot;?&gt;&#10;&lt;TeXTeX&gt;&#10;  &lt;preamble&gt;\documentclass{jarticle}&#10;\usepackage{amsmath}&#10;\pagestyle{empty}&lt;/preamble&gt;&#10;  &lt;body&gt;\begin{align*} &#10;\cdots&#10;\end{align*}&lt;/body&gt;&#10;  &lt;fcolor&gt;FF000000&lt;/fcolor&gt;&#10;  &lt;bcolor&gt;FFFFFFFF&lt;/bcolor&gt;&#10;  &lt;transparent&gt;True&lt;/transparent&gt;&#10;  &lt;resolution&gt;1800&lt;/resolution&gt;&#10;  &lt;imageh&gt;26&lt;/imageh&gt;&#10;  &lt;imagew&gt;24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651" y="1705005"/>
            <a:ext cx="297633" cy="31330"/>
          </a:xfrm>
          <a:prstGeom prst="rect">
            <a:avLst/>
          </a:prstGeom>
        </p:spPr>
      </p:pic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\cdots&#10;\end{align*}&lt;/body&gt;&#10;  &lt;fcolor&gt;FF000000&lt;/fcolor&gt;&#10;  &lt;bcolor&gt;FFFFFFFF&lt;/bcolor&gt;&#10;  &lt;transparent&gt;True&lt;/transparent&gt;&#10;  &lt;resolution&gt;1800&lt;/resolution&gt;&#10;  &lt;imageh&gt;26&lt;/imageh&gt;&#10;  &lt;imagew&gt;24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58757"/>
            <a:ext cx="297633" cy="31330"/>
          </a:xfrm>
          <a:prstGeom prst="rect">
            <a:avLst/>
          </a:prstGeom>
        </p:spPr>
      </p:pic>
      <p:sp>
        <p:nvSpPr>
          <p:cNvPr id="38" name="円/楕円 37"/>
          <p:cNvSpPr/>
          <p:nvPr/>
        </p:nvSpPr>
        <p:spPr>
          <a:xfrm>
            <a:off x="3258551" y="1884810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4223392" y="206084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2548585" y="1934376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899592" y="2001982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5940152" y="203322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4973137" y="2044233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5381246" y="1988840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4522833" y="2001982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1629297" y="2001982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4145549" y="1817064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1926930" y="1826364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666735" y="1839009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3" name="TexTeXPicture" descr="&lt;?xml version=&quot;1.0&quot; encoding=&quot;utf-16&quot;?&gt;&#10;&lt;TeXTeX&gt;&#10;  &lt;preamble&gt;\documentclass{jarticle}&#10;\usepackage{amsmath}&#10;\pagestyle{empty}&lt;/preamble&gt;&#10;  &lt;body&gt;\begin{align*} &#10;x&#10;\end{align*}&lt;/body&gt;&#10;  &lt;fcolor&gt;FF000000&lt;/fcolor&gt;&#10;  &lt;bcolor&gt;FFFFFFFF&lt;/bcolor&gt;&#10;  &lt;transparent&gt;True&lt;/transparent&gt;&#10;  &lt;resolution&gt;1800&lt;/resolution&gt;&#10;  &lt;imageh&gt;112&lt;/imageh&gt;&#10;  &lt;imagew&gt;124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513" y="2569432"/>
            <a:ext cx="149419" cy="134959"/>
          </a:xfrm>
          <a:prstGeom prst="rect">
            <a:avLst/>
          </a:prstGeom>
        </p:spPr>
      </p:pic>
      <p:sp>
        <p:nvSpPr>
          <p:cNvPr id="54" name="右カーブ矢印 53"/>
          <p:cNvSpPr/>
          <p:nvPr/>
        </p:nvSpPr>
        <p:spPr>
          <a:xfrm rot="16200000">
            <a:off x="3830100" y="2181151"/>
            <a:ext cx="333566" cy="669023"/>
          </a:xfrm>
          <a:prstGeom prst="curv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5" name="右カーブ矢印 54"/>
          <p:cNvSpPr/>
          <p:nvPr/>
        </p:nvSpPr>
        <p:spPr>
          <a:xfrm rot="5400000" flipH="1">
            <a:off x="3156461" y="2180244"/>
            <a:ext cx="333566" cy="670840"/>
          </a:xfrm>
          <a:prstGeom prst="curv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63" name="TexTeXPicture" descr="&lt;?xml version=&quot;1.0&quot; encoding=&quot;utf-16&quot;?&gt;&#10;&lt;TeXTeX&gt;&#10;  &lt;preamble&gt;\documentclass{jarticle}&#10;\usepackage{amsmath}&#10;\pagestyle{empty}&lt;/preamble&gt;&#10;  &lt;body&gt;\begin{align*} &#10;P(\bf{n})&#10;\end{align*}&lt;/body&gt;&#10;  &lt;fcolor&gt;FF000000&lt;/fcolor&gt;&#10;  &lt;bcolor&gt;FFFFFFFF&lt;/bcolor&gt;&#10;  &lt;transparent&gt;True&lt;/transparent&gt;&#10;  &lt;resolution&gt;1800&lt;/resolution&gt;&#10;  &lt;imageh&gt;249&lt;/imageh&gt;&#10;  &lt;imagew&gt;513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332" y="2160799"/>
            <a:ext cx="747036" cy="362596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7301980" y="1556792"/>
            <a:ext cx="1590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probability</a:t>
            </a:r>
            <a:endParaRPr kumimoji="1" lang="ja-JP" altLang="en-US" sz="2400" dirty="0"/>
          </a:p>
        </p:txBody>
      </p:sp>
      <p:sp>
        <p:nvSpPr>
          <p:cNvPr id="10" name="右矢印 9"/>
          <p:cNvSpPr/>
          <p:nvPr/>
        </p:nvSpPr>
        <p:spPr>
          <a:xfrm>
            <a:off x="6804248" y="1674421"/>
            <a:ext cx="432048" cy="602451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/>
          <p:cNvSpPr/>
          <p:nvPr/>
        </p:nvSpPr>
        <p:spPr>
          <a:xfrm>
            <a:off x="4847828" y="2362200"/>
            <a:ext cx="876300" cy="165191"/>
          </a:xfrm>
          <a:custGeom>
            <a:avLst/>
            <a:gdLst>
              <a:gd name="connsiteX0" fmla="*/ 0 w 876300"/>
              <a:gd name="connsiteY0" fmla="*/ 0 h 165191"/>
              <a:gd name="connsiteX1" fmla="*/ 431800 w 876300"/>
              <a:gd name="connsiteY1" fmla="*/ 165100 h 165191"/>
              <a:gd name="connsiteX2" fmla="*/ 876300 w 876300"/>
              <a:gd name="connsiteY2" fmla="*/ 25400 h 165191"/>
              <a:gd name="connsiteX3" fmla="*/ 876300 w 876300"/>
              <a:gd name="connsiteY3" fmla="*/ 25400 h 16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6300" h="165191">
                <a:moveTo>
                  <a:pt x="0" y="0"/>
                </a:moveTo>
                <a:cubicBezTo>
                  <a:pt x="142875" y="80433"/>
                  <a:pt x="285750" y="160867"/>
                  <a:pt x="431800" y="165100"/>
                </a:cubicBezTo>
                <a:cubicBezTo>
                  <a:pt x="577850" y="169333"/>
                  <a:pt x="876300" y="25400"/>
                  <a:pt x="876300" y="25400"/>
                </a:cubicBezTo>
                <a:lnTo>
                  <a:pt x="876300" y="25400"/>
                </a:lnTo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a&#10;\end{align*}&lt;/body&gt;&#10;  &lt;fcolor&gt;FF000000&lt;/fcolor&gt;&#10;  &lt;bcolor&gt;FFFFFFFF&lt;/bcolor&gt;&#10;  &lt;transparent&gt;True&lt;/transparent&gt;&#10;  &lt;resolution&gt;1800&lt;/resolution&gt;&#10;  &lt;imageh&gt;112&lt;/imageh&gt;&#10;  &lt;imagew&gt;11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516" y="2564904"/>
            <a:ext cx="167551" cy="164612"/>
          </a:xfrm>
          <a:prstGeom prst="rect">
            <a:avLst/>
          </a:prstGeom>
        </p:spPr>
      </p:pic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\gamma&#10;\end{align*}&lt;/body&gt;&#10;  &lt;fcolor&gt;FF000000&lt;/fcolor&gt;&#10;  &lt;bcolor&gt;FFFFFFFF&lt;/bcolor&gt;&#10;  &lt;transparent&gt;True&lt;/transparent&gt;&#10;  &lt;resolution&gt;1800&lt;/resolution&gt;&#10;  &lt;imageh&gt;164&lt;/imageh&gt;&#10;  &lt;imagew&gt;131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868" y="2780927"/>
            <a:ext cx="230076" cy="288033"/>
          </a:xfrm>
          <a:prstGeom prst="rect">
            <a:avLst/>
          </a:prstGeom>
        </p:spPr>
      </p:pic>
      <p:pic>
        <p:nvPicPr>
          <p:cNvPr id="50" name="TexTeXPicture" descr="&lt;?xml version=&quot;1.0&quot; encoding=&quot;utf-16&quot;?&gt;&#10;&lt;TeXTeX&gt;&#10;  &lt;preamble&gt;\documentclass{jarticle}&#10;\usepackage{amsmath}&#10;\pagestyle{empty}&lt;/preamble&gt;&#10;  &lt;body&gt;\begin{align*} &#10;\gamma&#10;\end{align*}&lt;/body&gt;&#10;  &lt;fcolor&gt;FF000000&lt;/fcolor&gt;&#10;  &lt;bcolor&gt;FFFFFFFF&lt;/bcolor&gt;&#10;  &lt;transparent&gt;True&lt;/transparent&gt;&#10;  &lt;resolution&gt;1800&lt;/resolution&gt;&#10;  &lt;imageh&gt;164&lt;/imageh&gt;&#10;  &lt;imagew&gt;131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475" y="2780927"/>
            <a:ext cx="230076" cy="28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26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角丸四角形 50"/>
          <p:cNvSpPr/>
          <p:nvPr/>
        </p:nvSpPr>
        <p:spPr>
          <a:xfrm>
            <a:off x="7236296" y="1442393"/>
            <a:ext cx="1800200" cy="119451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角丸四角形 2"/>
          <p:cNvSpPr/>
          <p:nvPr/>
        </p:nvSpPr>
        <p:spPr>
          <a:xfrm>
            <a:off x="395536" y="3284984"/>
            <a:ext cx="8136904" cy="201622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218095" cy="584775"/>
          </a:xfrm>
        </p:spPr>
        <p:txBody>
          <a:bodyPr/>
          <a:lstStyle/>
          <a:p>
            <a:r>
              <a:rPr kumimoji="1" lang="en-US" altLang="ja-JP" dirty="0" smtClean="0"/>
              <a:t> Diffusion Master Equation  </a:t>
            </a:r>
            <a:endParaRPr kumimoji="1" lang="ja-JP" altLang="en-US" dirty="0"/>
          </a:p>
        </p:txBody>
      </p:sp>
      <p:cxnSp>
        <p:nvCxnSpPr>
          <p:cNvPr id="4" name="直線矢印コネクタ 3"/>
          <p:cNvCxnSpPr/>
          <p:nvPr/>
        </p:nvCxnSpPr>
        <p:spPr>
          <a:xfrm>
            <a:off x="251520" y="2348880"/>
            <a:ext cx="655272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539552" y="1817064"/>
            <a:ext cx="0" cy="53181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1403648" y="183900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2267744" y="183900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3131840" y="183900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flipH="1">
            <a:off x="3995936" y="1839009"/>
            <a:ext cx="947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4860032" y="183900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5724128" y="1817064"/>
            <a:ext cx="0" cy="53181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251520" y="980728"/>
            <a:ext cx="5990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Divide spatial coordinate into discrete cells</a:t>
            </a:r>
            <a:endParaRPr kumimoji="1" lang="ja-JP" altLang="en-US" sz="2400" dirty="0"/>
          </a:p>
        </p:txBody>
      </p:sp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n_{x+1}&#10;\end{align*}&lt;/body&gt;&#10;  &lt;fcolor&gt;FF000000&lt;/fcolor&gt;&#10;  &lt;bcolor&gt;FFFFFFFF&lt;/bcolor&gt;&#10;  &lt;transparent&gt;True&lt;/transparent&gt;&#10;  &lt;resolution&gt;1800&lt;/resolution&gt;&#10;  &lt;imageh&gt;169&lt;/imageh&gt;&#10;  &lt;imagew&gt;491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269" y="1564114"/>
            <a:ext cx="591651" cy="203643"/>
          </a:xfrm>
          <a:prstGeom prst="rect">
            <a:avLst/>
          </a:prstGeom>
        </p:spPr>
      </p:pic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n_x&#10;\end{align*}&lt;/body&gt;&#10;  &lt;fcolor&gt;FF000000&lt;/fcolor&gt;&#10;  &lt;bcolor&gt;FFFFFFFF&lt;/bcolor&gt;&#10;  &lt;transparent&gt;True&lt;/transparent&gt;&#10;  &lt;resolution&gt;1800&lt;/resolution&gt;&#10;  &lt;imageh&gt;149&lt;/imageh&gt;&#10;  &lt;imagew&gt;245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585" y="1556792"/>
            <a:ext cx="295223" cy="179543"/>
          </a:xfrm>
          <a:prstGeom prst="rect">
            <a:avLst/>
          </a:prstGeom>
        </p:spPr>
      </p:pic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n_{x-1}&#10;\end{align*}&lt;/body&gt;&#10;  &lt;fcolor&gt;FF000000&lt;/fcolor&gt;&#10;  &lt;bcolor&gt;FFFFFFFF&lt;/bcolor&gt;&#10;  &lt;transparent&gt;True&lt;/transparent&gt;&#10;  &lt;resolution&gt;1800&lt;/resolution&gt;&#10;  &lt;imageh&gt;149&lt;/imageh&gt;&#10;  &lt;imagew&gt;494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556792"/>
            <a:ext cx="595266" cy="179543"/>
          </a:xfrm>
          <a:prstGeom prst="rect">
            <a:avLst/>
          </a:prstGeom>
        </p:spPr>
      </p:pic>
      <p:pic>
        <p:nvPicPr>
          <p:cNvPr id="33" name="TexTeXPicture" descr="&lt;?xml version=&quot;1.0&quot; encoding=&quot;utf-16&quot;?&gt;&#10;&lt;TeXTeX&gt;&#10;  &lt;preamble&gt;\documentclass{jarticle}&#10;\usepackage{amsmath}&#10;\pagestyle{empty}&lt;/preamble&gt;&#10;  &lt;body&gt;\begin{align*} &#10;n_{x+2}&#10;\end{align*}&lt;/body&gt;&#10;  &lt;fcolor&gt;FF000000&lt;/fcolor&gt;&#10;  &lt;bcolor&gt;FFFFFFFF&lt;/bcolor&gt;&#10;  &lt;transparent&gt;True&lt;/transparent&gt;&#10;  &lt;resolution&gt;1800&lt;/resolution&gt;&#10;  &lt;imageh&gt;169&lt;/imageh&gt;&#10;  &lt;imagew&gt;49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602642"/>
            <a:ext cx="598881" cy="203643"/>
          </a:xfrm>
          <a:prstGeom prst="rect">
            <a:avLst/>
          </a:prstGeom>
        </p:spPr>
      </p:pic>
      <p:sp>
        <p:nvSpPr>
          <p:cNvPr id="34" name="円/楕円 33"/>
          <p:cNvSpPr/>
          <p:nvPr/>
        </p:nvSpPr>
        <p:spPr>
          <a:xfrm>
            <a:off x="3554370" y="206084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6" name="TexTeXPicture" descr="&lt;?xml version=&quot;1.0&quot; encoding=&quot;utf-16&quot;?&gt;&#10;&lt;TeXTeX&gt;&#10;  &lt;preamble&gt;\documentclass{jarticle}&#10;\usepackage{amsmath}&#10;\pagestyle{empty}&lt;/preamble&gt;&#10;  &lt;body&gt;\begin{align*} &#10;\cdots&#10;\end{align*}&lt;/body&gt;&#10;  &lt;fcolor&gt;FF000000&lt;/fcolor&gt;&#10;  &lt;bcolor&gt;FFFFFFFF&lt;/bcolor&gt;&#10;  &lt;transparent&gt;True&lt;/transparent&gt;&#10;  &lt;resolution&gt;1800&lt;/resolution&gt;&#10;  &lt;imageh&gt;26&lt;/imageh&gt;&#10;  &lt;imagew&gt;24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651" y="1705005"/>
            <a:ext cx="297633" cy="31330"/>
          </a:xfrm>
          <a:prstGeom prst="rect">
            <a:avLst/>
          </a:prstGeom>
        </p:spPr>
      </p:pic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\cdots&#10;\end{align*}&lt;/body&gt;&#10;  &lt;fcolor&gt;FF000000&lt;/fcolor&gt;&#10;  &lt;bcolor&gt;FFFFFFFF&lt;/bcolor&gt;&#10;  &lt;transparent&gt;True&lt;/transparent&gt;&#10;  &lt;resolution&gt;1800&lt;/resolution&gt;&#10;  &lt;imageh&gt;26&lt;/imageh&gt;&#10;  &lt;imagew&gt;24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58757"/>
            <a:ext cx="297633" cy="31330"/>
          </a:xfrm>
          <a:prstGeom prst="rect">
            <a:avLst/>
          </a:prstGeom>
        </p:spPr>
      </p:pic>
      <p:sp>
        <p:nvSpPr>
          <p:cNvPr id="38" name="円/楕円 37"/>
          <p:cNvSpPr/>
          <p:nvPr/>
        </p:nvSpPr>
        <p:spPr>
          <a:xfrm>
            <a:off x="3258551" y="1884810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4223392" y="206084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2548585" y="1934376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899592" y="2001982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5940152" y="203322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4973137" y="2044233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5381246" y="1988840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4522833" y="2001982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1629297" y="2001982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4145549" y="1817064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1926930" y="1826364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666735" y="1839009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3" name="TexTeXPicture" descr="&lt;?xml version=&quot;1.0&quot; encoding=&quot;utf-16&quot;?&gt;&#10;&lt;TeXTeX&gt;&#10;  &lt;preamble&gt;\documentclass{jarticle}&#10;\usepackage{amsmath}&#10;\pagestyle{empty}&lt;/preamble&gt;&#10;  &lt;body&gt;\begin{align*} &#10;x&#10;\end{align*}&lt;/body&gt;&#10;  &lt;fcolor&gt;FF000000&lt;/fcolor&gt;&#10;  &lt;bcolor&gt;FFFFFFFF&lt;/bcolor&gt;&#10;  &lt;transparent&gt;True&lt;/transparent&gt;&#10;  &lt;resolution&gt;1800&lt;/resolution&gt;&#10;  &lt;imageh&gt;112&lt;/imageh&gt;&#10;  &lt;imagew&gt;124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513" y="2569432"/>
            <a:ext cx="149419" cy="134959"/>
          </a:xfrm>
          <a:prstGeom prst="rect">
            <a:avLst/>
          </a:prstGeom>
        </p:spPr>
      </p:pic>
      <p:sp>
        <p:nvSpPr>
          <p:cNvPr id="54" name="右カーブ矢印 53"/>
          <p:cNvSpPr/>
          <p:nvPr/>
        </p:nvSpPr>
        <p:spPr>
          <a:xfrm rot="16200000">
            <a:off x="3830100" y="2181151"/>
            <a:ext cx="333566" cy="669023"/>
          </a:xfrm>
          <a:prstGeom prst="curv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5" name="右カーブ矢印 54"/>
          <p:cNvSpPr/>
          <p:nvPr/>
        </p:nvSpPr>
        <p:spPr>
          <a:xfrm rot="5400000" flipH="1">
            <a:off x="3156461" y="2180244"/>
            <a:ext cx="333566" cy="670840"/>
          </a:xfrm>
          <a:prstGeom prst="curv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683568" y="3356992"/>
            <a:ext cx="3623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Master Equation for </a:t>
            </a:r>
            <a:r>
              <a:rPr lang="en-US" altLang="ja-JP" sz="2400" i="1" dirty="0" smtClean="0"/>
              <a:t>P</a:t>
            </a:r>
            <a:r>
              <a:rPr lang="en-US" altLang="ja-JP" sz="2400" dirty="0" smtClean="0"/>
              <a:t>(</a:t>
            </a:r>
            <a:r>
              <a:rPr lang="en-US" altLang="ja-JP" sz="2400" i="1" dirty="0" smtClean="0"/>
              <a:t>n</a:t>
            </a:r>
            <a:r>
              <a:rPr lang="en-US" altLang="ja-JP" sz="2400" dirty="0" smtClean="0"/>
              <a:t>)</a:t>
            </a:r>
            <a:endParaRPr kumimoji="1" lang="ja-JP" altLang="en-US" sz="2400" dirty="0"/>
          </a:p>
        </p:txBody>
      </p:sp>
      <p:pic>
        <p:nvPicPr>
          <p:cNvPr id="63" name="TexTeXPicture" descr="&lt;?xml version=&quot;1.0&quot; encoding=&quot;utf-16&quot;?&gt;&#10;&lt;TeXTeX&gt;&#10;  &lt;preamble&gt;\documentclass{jarticle}&#10;\usepackage{amsmath}&#10;\pagestyle{empty}&lt;/preamble&gt;&#10;  &lt;body&gt;\begin{align*} &#10;P(\bf{n})&#10;\end{align*}&lt;/body&gt;&#10;  &lt;fcolor&gt;FF000000&lt;/fcolor&gt;&#10;  &lt;bcolor&gt;FFFFFFFF&lt;/bcolor&gt;&#10;  &lt;transparent&gt;True&lt;/transparent&gt;&#10;  &lt;resolution&gt;1800&lt;/resolution&gt;&#10;  &lt;imageh&gt;249&lt;/imageh&gt;&#10;  &lt;imagew&gt;513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332" y="2160799"/>
            <a:ext cx="747036" cy="362596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7301980" y="1556792"/>
            <a:ext cx="1590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probability</a:t>
            </a:r>
            <a:endParaRPr kumimoji="1" lang="ja-JP" altLang="en-US" sz="2400" dirty="0"/>
          </a:p>
        </p:txBody>
      </p:sp>
      <p:sp>
        <p:nvSpPr>
          <p:cNvPr id="10" name="右矢印 9"/>
          <p:cNvSpPr/>
          <p:nvPr/>
        </p:nvSpPr>
        <p:spPr>
          <a:xfrm>
            <a:off x="6804248" y="1674421"/>
            <a:ext cx="432048" cy="602451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88288" y="5519553"/>
            <a:ext cx="6202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Solve the DME </a:t>
            </a:r>
            <a:r>
              <a:rPr lang="en-US" altLang="ja-JP" sz="2400" b="1" dirty="0" smtClean="0"/>
              <a:t>exactly</a:t>
            </a:r>
            <a:r>
              <a:rPr kumimoji="1" lang="en-US" altLang="ja-JP" sz="2400" dirty="0" smtClean="0"/>
              <a:t>, </a:t>
            </a:r>
            <a:r>
              <a:rPr lang="en-US" altLang="ja-JP" sz="2400" dirty="0" smtClean="0"/>
              <a:t>and take </a:t>
            </a:r>
            <a:r>
              <a:rPr lang="en-US" altLang="ja-JP" sz="2400" i="1" dirty="0" smtClean="0"/>
              <a:t>a</a:t>
            </a:r>
            <a:r>
              <a:rPr lang="en-US" altLang="ja-JP" sz="2400" dirty="0" smtClean="0">
                <a:sym typeface="Wingdings" pitchFamily="2" charset="2"/>
              </a:rPr>
              <a:t>0 limit</a:t>
            </a:r>
            <a:endParaRPr kumimoji="1" lang="ja-JP" altLang="en-US" sz="2400" dirty="0"/>
          </a:p>
        </p:txBody>
      </p:sp>
      <p:sp>
        <p:nvSpPr>
          <p:cNvPr id="13" name="フリーフォーム 12"/>
          <p:cNvSpPr/>
          <p:nvPr/>
        </p:nvSpPr>
        <p:spPr>
          <a:xfrm>
            <a:off x="4847828" y="2362200"/>
            <a:ext cx="876300" cy="165191"/>
          </a:xfrm>
          <a:custGeom>
            <a:avLst/>
            <a:gdLst>
              <a:gd name="connsiteX0" fmla="*/ 0 w 876300"/>
              <a:gd name="connsiteY0" fmla="*/ 0 h 165191"/>
              <a:gd name="connsiteX1" fmla="*/ 431800 w 876300"/>
              <a:gd name="connsiteY1" fmla="*/ 165100 h 165191"/>
              <a:gd name="connsiteX2" fmla="*/ 876300 w 876300"/>
              <a:gd name="connsiteY2" fmla="*/ 25400 h 165191"/>
              <a:gd name="connsiteX3" fmla="*/ 876300 w 876300"/>
              <a:gd name="connsiteY3" fmla="*/ 25400 h 16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6300" h="165191">
                <a:moveTo>
                  <a:pt x="0" y="0"/>
                </a:moveTo>
                <a:cubicBezTo>
                  <a:pt x="142875" y="80433"/>
                  <a:pt x="285750" y="160867"/>
                  <a:pt x="431800" y="165100"/>
                </a:cubicBezTo>
                <a:cubicBezTo>
                  <a:pt x="577850" y="169333"/>
                  <a:pt x="876300" y="25400"/>
                  <a:pt x="876300" y="25400"/>
                </a:cubicBezTo>
                <a:lnTo>
                  <a:pt x="876300" y="25400"/>
                </a:lnTo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a&#10;\end{align*}&lt;/body&gt;&#10;  &lt;fcolor&gt;FF000000&lt;/fcolor&gt;&#10;  &lt;bcolor&gt;FFFFFFFF&lt;/bcolor&gt;&#10;  &lt;transparent&gt;True&lt;/transparent&gt;&#10;  &lt;resolution&gt;1800&lt;/resolution&gt;&#10;  &lt;imageh&gt;112&lt;/imageh&gt;&#10;  &lt;imagew&gt;11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516" y="2564904"/>
            <a:ext cx="167551" cy="164612"/>
          </a:xfrm>
          <a:prstGeom prst="rect">
            <a:avLst/>
          </a:prstGeom>
        </p:spPr>
      </p:pic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\gamma&#10;\end{align*}&lt;/body&gt;&#10;  &lt;fcolor&gt;FF000000&lt;/fcolor&gt;&#10;  &lt;bcolor&gt;FFFFFFFF&lt;/bcolor&gt;&#10;  &lt;transparent&gt;True&lt;/transparent&gt;&#10;  &lt;resolution&gt;1800&lt;/resolution&gt;&#10;  &lt;imageh&gt;164&lt;/imageh&gt;&#10;  &lt;imagew&gt;131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868" y="2780927"/>
            <a:ext cx="230076" cy="288033"/>
          </a:xfrm>
          <a:prstGeom prst="rect">
            <a:avLst/>
          </a:prstGeom>
        </p:spPr>
      </p:pic>
      <p:pic>
        <p:nvPicPr>
          <p:cNvPr id="50" name="TexTeXPicture" descr="&lt;?xml version=&quot;1.0&quot; encoding=&quot;utf-16&quot;?&gt;&#10;&lt;TeXTeX&gt;&#10;  &lt;preamble&gt;\documentclass{jarticle}&#10;\usepackage{amsmath}&#10;\pagestyle{empty}&lt;/preamble&gt;&#10;  &lt;body&gt;\begin{align*} &#10;\gamma&#10;\end{align*}&lt;/body&gt;&#10;  &lt;fcolor&gt;FF000000&lt;/fcolor&gt;&#10;  &lt;bcolor&gt;FFFFFFFF&lt;/bcolor&gt;&#10;  &lt;transparent&gt;True&lt;/transparent&gt;&#10;  &lt;resolution&gt;1800&lt;/resolution&gt;&#10;  &lt;imageh&gt;164&lt;/imageh&gt;&#10;  &lt;imagew&gt;131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475" y="2780927"/>
            <a:ext cx="230076" cy="288033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1331640" y="6125234"/>
            <a:ext cx="6319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No approx., ex. van </a:t>
            </a:r>
            <a:r>
              <a:rPr kumimoji="1" lang="en-US" altLang="ja-JP" sz="2000" dirty="0" err="1" smtClean="0"/>
              <a:t>Kampen’s</a:t>
            </a:r>
            <a:r>
              <a:rPr kumimoji="1" lang="en-US" altLang="ja-JP" sz="2000" dirty="0" smtClean="0"/>
              <a:t> system size expansion</a:t>
            </a:r>
            <a:endParaRPr kumimoji="1" lang="ja-JP" altLang="en-US" sz="2000" dirty="0"/>
          </a:p>
        </p:txBody>
      </p:sp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\frac{\partial}{\partial t}&#10;P({\bf n})&#10;= \gamma \sum_x  &amp;amp; &#10;[ (n_x+1) &#10;\left\{ P({\bf n}+{\bf e}_x- {\bf e}_{x+1})&#10;+P({\bf n}+ {\bf e}_x - {\bf e}_{x-1})&#10;\right\} &#10;\\&#10;&amp;amp;-2 n_x P({\bf n})  ]&#10;\end{align*}&lt;/body&gt;&#10;  &lt;fcolor&gt;FF000000&lt;/fcolor&gt;&#10;  &lt;bcolor&gt;FFFFFFFF&lt;/bcolor&gt;&#10;  &lt;transparent&gt;True&lt;/transparent&gt;&#10;  &lt;resolution&gt;1800&lt;/resolution&gt;&#10;  &lt;imageh&gt;1081&lt;/imageh&gt;&#10;  &lt;imagew&gt;7080&lt;/imagew&gt;&#10;  &lt;scale&gt;50&lt;/scale&gt;&#10;  &lt;cursor&gt;162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10" y="4013134"/>
            <a:ext cx="7492998" cy="114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09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146862" y="897270"/>
            <a:ext cx="8889634" cy="3107794"/>
          </a:xfrm>
          <a:prstGeom prst="rect">
            <a:avLst/>
          </a:prstGeom>
          <a:gradFill flip="none" rotWithShape="1">
            <a:gsLst>
              <a:gs pos="35000">
                <a:srgbClr val="FFC000"/>
              </a:gs>
              <a:gs pos="0">
                <a:srgbClr val="FF0000"/>
              </a:gs>
              <a:gs pos="84000">
                <a:schemeClr val="accent6">
                  <a:lumMod val="4000"/>
                  <a:lumOff val="96000"/>
                </a:schemeClr>
              </a:gs>
              <a:gs pos="100000">
                <a:schemeClr val="accent6">
                  <a:lumMod val="4000"/>
                  <a:lumOff val="96000"/>
                </a:schemeClr>
              </a:gs>
            </a:gsLst>
            <a:lin ang="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492209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lang="en-US" altLang="ja-JP" dirty="0" smtClean="0"/>
              <a:t>Baryon</a:t>
            </a:r>
            <a:r>
              <a:rPr kumimoji="1" lang="en-US" altLang="ja-JP" dirty="0" smtClean="0"/>
              <a:t>s in </a:t>
            </a:r>
            <a:r>
              <a:rPr kumimoji="1" lang="en-US" altLang="ja-JP" dirty="0" err="1" smtClean="0"/>
              <a:t>Hadronic</a:t>
            </a:r>
            <a:r>
              <a:rPr kumimoji="1" lang="en-US" altLang="ja-JP" dirty="0" smtClean="0"/>
              <a:t> Phase  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 rot="16200000">
            <a:off x="43748" y="4388790"/>
            <a:ext cx="1311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err="1" smtClean="0">
                <a:solidFill>
                  <a:prstClr val="black"/>
                </a:solidFill>
              </a:rPr>
              <a:t>hadronize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 rot="16200000">
            <a:off x="435810" y="4386385"/>
            <a:ext cx="13067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</a:rPr>
              <a:t>chem. </a:t>
            </a:r>
            <a:r>
              <a:rPr lang="en-US" altLang="ja-JP" sz="2000" dirty="0" err="1" smtClean="0">
                <a:solidFill>
                  <a:prstClr val="black"/>
                </a:solidFill>
              </a:rPr>
              <a:t>f.o</a:t>
            </a:r>
            <a:r>
              <a:rPr lang="en-US" altLang="ja-JP" sz="2000" dirty="0" smtClean="0">
                <a:solidFill>
                  <a:prstClr val="black"/>
                </a:solidFill>
              </a:rPr>
              <a:t>.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 rot="16200000">
            <a:off x="4247458" y="4401615"/>
            <a:ext cx="1337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</a:rPr>
              <a:t>kinetic </a:t>
            </a:r>
            <a:r>
              <a:rPr lang="en-US" altLang="ja-JP" sz="2000" dirty="0" err="1" smtClean="0">
                <a:solidFill>
                  <a:prstClr val="black"/>
                </a:solidFill>
              </a:rPr>
              <a:t>f.o</a:t>
            </a:r>
            <a:r>
              <a:rPr lang="en-US" altLang="ja-JP" sz="2000" dirty="0" smtClean="0">
                <a:solidFill>
                  <a:prstClr val="black"/>
                </a:solidFill>
              </a:rPr>
              <a:t>.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cxnSp>
        <p:nvCxnSpPr>
          <p:cNvPr id="303" name="直線矢印コネクタ 302"/>
          <p:cNvCxnSpPr/>
          <p:nvPr/>
        </p:nvCxnSpPr>
        <p:spPr>
          <a:xfrm>
            <a:off x="1633785" y="4783679"/>
            <a:ext cx="2731354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6" name="テキスト ボックス 305"/>
          <p:cNvSpPr txBox="1"/>
          <p:nvPr/>
        </p:nvSpPr>
        <p:spPr>
          <a:xfrm>
            <a:off x="2483768" y="4437112"/>
            <a:ext cx="1188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</a:rPr>
              <a:t>10~20fm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318" name="円/楕円 317"/>
          <p:cNvSpPr/>
          <p:nvPr/>
        </p:nvSpPr>
        <p:spPr>
          <a:xfrm>
            <a:off x="4524849" y="134981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0" name="円/楕円 319"/>
          <p:cNvSpPr/>
          <p:nvPr/>
        </p:nvSpPr>
        <p:spPr>
          <a:xfrm>
            <a:off x="2800150" y="290579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1" name="円/楕円 320"/>
          <p:cNvSpPr/>
          <p:nvPr/>
        </p:nvSpPr>
        <p:spPr>
          <a:xfrm>
            <a:off x="878432" y="240103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2" name="円/楕円 321"/>
          <p:cNvSpPr/>
          <p:nvPr/>
        </p:nvSpPr>
        <p:spPr>
          <a:xfrm>
            <a:off x="1029003" y="292496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3" name="円/楕円 322"/>
          <p:cNvSpPr/>
          <p:nvPr/>
        </p:nvSpPr>
        <p:spPr>
          <a:xfrm>
            <a:off x="853162" y="173298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4" name="円/楕円 323"/>
          <p:cNvSpPr/>
          <p:nvPr/>
        </p:nvSpPr>
        <p:spPr>
          <a:xfrm>
            <a:off x="2335514" y="223577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5" name="円/楕円 324"/>
          <p:cNvSpPr/>
          <p:nvPr/>
        </p:nvSpPr>
        <p:spPr>
          <a:xfrm>
            <a:off x="1486426" y="346544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6" name="円/楕円 325"/>
          <p:cNvSpPr/>
          <p:nvPr/>
        </p:nvSpPr>
        <p:spPr>
          <a:xfrm>
            <a:off x="2335514" y="328500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7" name="円/楕円 326"/>
          <p:cNvSpPr/>
          <p:nvPr/>
        </p:nvSpPr>
        <p:spPr>
          <a:xfrm>
            <a:off x="1861268" y="262774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8" name="円/楕円 327"/>
          <p:cNvSpPr/>
          <p:nvPr/>
        </p:nvSpPr>
        <p:spPr>
          <a:xfrm>
            <a:off x="3646666" y="314098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9" name="円/楕円 328"/>
          <p:cNvSpPr/>
          <p:nvPr/>
        </p:nvSpPr>
        <p:spPr>
          <a:xfrm>
            <a:off x="1431888" y="248374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0" name="円/楕円 329"/>
          <p:cNvSpPr/>
          <p:nvPr/>
        </p:nvSpPr>
        <p:spPr>
          <a:xfrm>
            <a:off x="3173130" y="347041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1" name="円/楕円 330"/>
          <p:cNvSpPr/>
          <p:nvPr/>
        </p:nvSpPr>
        <p:spPr>
          <a:xfrm>
            <a:off x="6386649" y="104127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2" name="円/楕円 331"/>
          <p:cNvSpPr/>
          <p:nvPr/>
        </p:nvSpPr>
        <p:spPr>
          <a:xfrm>
            <a:off x="1521301" y="176306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3" name="円/楕円 332"/>
          <p:cNvSpPr/>
          <p:nvPr/>
        </p:nvSpPr>
        <p:spPr>
          <a:xfrm>
            <a:off x="4365139" y="104318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4" name="円/楕円 333"/>
          <p:cNvSpPr/>
          <p:nvPr/>
        </p:nvSpPr>
        <p:spPr>
          <a:xfrm>
            <a:off x="1011395" y="365659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5" name="円/楕円 334"/>
          <p:cNvSpPr/>
          <p:nvPr/>
        </p:nvSpPr>
        <p:spPr>
          <a:xfrm>
            <a:off x="5004048" y="256490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6" name="円/楕円 335"/>
          <p:cNvSpPr/>
          <p:nvPr/>
        </p:nvSpPr>
        <p:spPr>
          <a:xfrm>
            <a:off x="4788024" y="148478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7" name="円/楕円 336"/>
          <p:cNvSpPr/>
          <p:nvPr/>
        </p:nvSpPr>
        <p:spPr>
          <a:xfrm>
            <a:off x="4856001" y="111518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8" name="円/楕円 337"/>
          <p:cNvSpPr/>
          <p:nvPr/>
        </p:nvSpPr>
        <p:spPr>
          <a:xfrm>
            <a:off x="5529356" y="1978461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9" name="円/楕円 338"/>
          <p:cNvSpPr/>
          <p:nvPr/>
        </p:nvSpPr>
        <p:spPr>
          <a:xfrm>
            <a:off x="5457071" y="113394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0" name="円/楕円 339"/>
          <p:cNvSpPr/>
          <p:nvPr/>
        </p:nvSpPr>
        <p:spPr>
          <a:xfrm>
            <a:off x="5385071" y="368186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1" name="円/楕円 340"/>
          <p:cNvSpPr/>
          <p:nvPr/>
        </p:nvSpPr>
        <p:spPr>
          <a:xfrm>
            <a:off x="6454962" y="373765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2" name="円/楕円 341"/>
          <p:cNvSpPr/>
          <p:nvPr/>
        </p:nvSpPr>
        <p:spPr>
          <a:xfrm>
            <a:off x="4928001" y="205632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3" name="円/楕円 342"/>
          <p:cNvSpPr/>
          <p:nvPr/>
        </p:nvSpPr>
        <p:spPr>
          <a:xfrm>
            <a:off x="6094922" y="207917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4" name="円/楕円 343"/>
          <p:cNvSpPr/>
          <p:nvPr/>
        </p:nvSpPr>
        <p:spPr>
          <a:xfrm>
            <a:off x="2422514" y="112476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5" name="円/楕円 344"/>
          <p:cNvSpPr/>
          <p:nvPr/>
        </p:nvSpPr>
        <p:spPr>
          <a:xfrm>
            <a:off x="5746356" y="273811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6" name="円/楕円 345"/>
          <p:cNvSpPr/>
          <p:nvPr/>
        </p:nvSpPr>
        <p:spPr>
          <a:xfrm>
            <a:off x="3284332" y="183349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7" name="円/楕円 346"/>
          <p:cNvSpPr/>
          <p:nvPr/>
        </p:nvSpPr>
        <p:spPr>
          <a:xfrm>
            <a:off x="1633785" y="105354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8" name="円/楕円 347"/>
          <p:cNvSpPr/>
          <p:nvPr/>
        </p:nvSpPr>
        <p:spPr>
          <a:xfrm>
            <a:off x="3459289" y="105513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9" name="円/楕円 348"/>
          <p:cNvSpPr/>
          <p:nvPr/>
        </p:nvSpPr>
        <p:spPr>
          <a:xfrm>
            <a:off x="2166827" y="105275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0" name="円/楕円 349"/>
          <p:cNvSpPr/>
          <p:nvPr/>
        </p:nvSpPr>
        <p:spPr>
          <a:xfrm>
            <a:off x="2154440" y="201598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1" name="円/楕円 350"/>
          <p:cNvSpPr/>
          <p:nvPr/>
        </p:nvSpPr>
        <p:spPr>
          <a:xfrm>
            <a:off x="1794890" y="148480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2" name="円/楕円 351"/>
          <p:cNvSpPr/>
          <p:nvPr/>
        </p:nvSpPr>
        <p:spPr>
          <a:xfrm>
            <a:off x="2237451" y="1392791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3" name="円/楕円 352"/>
          <p:cNvSpPr/>
          <p:nvPr/>
        </p:nvSpPr>
        <p:spPr>
          <a:xfrm>
            <a:off x="3155913" y="227687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4" name="円/楕円 353"/>
          <p:cNvSpPr/>
          <p:nvPr/>
        </p:nvSpPr>
        <p:spPr>
          <a:xfrm>
            <a:off x="2565085" y="274779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5" name="円/楕円 354"/>
          <p:cNvSpPr/>
          <p:nvPr/>
        </p:nvSpPr>
        <p:spPr>
          <a:xfrm>
            <a:off x="4078714" y="220486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6" name="円/楕円 355"/>
          <p:cNvSpPr/>
          <p:nvPr/>
        </p:nvSpPr>
        <p:spPr>
          <a:xfrm>
            <a:off x="4300160" y="298765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7" name="円/楕円 356"/>
          <p:cNvSpPr/>
          <p:nvPr/>
        </p:nvSpPr>
        <p:spPr>
          <a:xfrm>
            <a:off x="4453936" y="267579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8" name="円/楕円 357"/>
          <p:cNvSpPr/>
          <p:nvPr/>
        </p:nvSpPr>
        <p:spPr>
          <a:xfrm>
            <a:off x="4854459" y="294382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9" name="円/楕円 358"/>
          <p:cNvSpPr/>
          <p:nvPr/>
        </p:nvSpPr>
        <p:spPr>
          <a:xfrm>
            <a:off x="3958883" y="126691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0" name="円/楕円 359"/>
          <p:cNvSpPr/>
          <p:nvPr/>
        </p:nvSpPr>
        <p:spPr>
          <a:xfrm>
            <a:off x="3146117" y="125851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1" name="円/楕円 360"/>
          <p:cNvSpPr/>
          <p:nvPr/>
        </p:nvSpPr>
        <p:spPr>
          <a:xfrm>
            <a:off x="3896304" y="98074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2" name="円/楕円 361"/>
          <p:cNvSpPr/>
          <p:nvPr/>
        </p:nvSpPr>
        <p:spPr>
          <a:xfrm>
            <a:off x="4079682" y="152575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3" name="円/楕円 362"/>
          <p:cNvSpPr/>
          <p:nvPr/>
        </p:nvSpPr>
        <p:spPr>
          <a:xfrm>
            <a:off x="3408639" y="145375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4" name="円/楕円 363"/>
          <p:cNvSpPr/>
          <p:nvPr/>
        </p:nvSpPr>
        <p:spPr>
          <a:xfrm>
            <a:off x="3749783" y="159775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5" name="円/楕円 364"/>
          <p:cNvSpPr/>
          <p:nvPr/>
        </p:nvSpPr>
        <p:spPr>
          <a:xfrm>
            <a:off x="3548890" y="242088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6" name="円/楕円 365"/>
          <p:cNvSpPr/>
          <p:nvPr/>
        </p:nvSpPr>
        <p:spPr>
          <a:xfrm>
            <a:off x="3534372" y="347041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7" name="円/楕円 366"/>
          <p:cNvSpPr/>
          <p:nvPr/>
        </p:nvSpPr>
        <p:spPr>
          <a:xfrm>
            <a:off x="4544542" y="323605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8" name="円/楕円 367"/>
          <p:cNvSpPr/>
          <p:nvPr/>
        </p:nvSpPr>
        <p:spPr>
          <a:xfrm>
            <a:off x="4654778" y="365961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9" name="円/楕円 368"/>
          <p:cNvSpPr/>
          <p:nvPr/>
        </p:nvSpPr>
        <p:spPr>
          <a:xfrm>
            <a:off x="3796894" y="366565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0" name="円/楕円 369"/>
          <p:cNvSpPr/>
          <p:nvPr/>
        </p:nvSpPr>
        <p:spPr>
          <a:xfrm>
            <a:off x="4138038" y="380965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1" name="円/楕円 370"/>
          <p:cNvSpPr/>
          <p:nvPr/>
        </p:nvSpPr>
        <p:spPr>
          <a:xfrm>
            <a:off x="5000001" y="375135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2" name="円/楕円 371"/>
          <p:cNvSpPr/>
          <p:nvPr/>
        </p:nvSpPr>
        <p:spPr>
          <a:xfrm>
            <a:off x="1861268" y="205577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3" name="円/楕円 372"/>
          <p:cNvSpPr/>
          <p:nvPr/>
        </p:nvSpPr>
        <p:spPr>
          <a:xfrm>
            <a:off x="2459350" y="368329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4" name="円/楕円 373"/>
          <p:cNvSpPr/>
          <p:nvPr/>
        </p:nvSpPr>
        <p:spPr>
          <a:xfrm>
            <a:off x="3218117" y="296756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5" name="円/楕円 374"/>
          <p:cNvSpPr/>
          <p:nvPr/>
        </p:nvSpPr>
        <p:spPr>
          <a:xfrm>
            <a:off x="1853994" y="307671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6" name="円/楕円 375"/>
          <p:cNvSpPr/>
          <p:nvPr/>
        </p:nvSpPr>
        <p:spPr>
          <a:xfrm>
            <a:off x="2813161" y="134078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7" name="円/楕円 376"/>
          <p:cNvSpPr/>
          <p:nvPr/>
        </p:nvSpPr>
        <p:spPr>
          <a:xfrm>
            <a:off x="1918474" y="350484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8" name="円/楕円 377"/>
          <p:cNvSpPr/>
          <p:nvPr/>
        </p:nvSpPr>
        <p:spPr>
          <a:xfrm>
            <a:off x="1012839" y="336293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9" name="円/楕円 378"/>
          <p:cNvSpPr/>
          <p:nvPr/>
        </p:nvSpPr>
        <p:spPr>
          <a:xfrm>
            <a:off x="1691696" y="362361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0" name="円/楕円 379"/>
          <p:cNvSpPr/>
          <p:nvPr/>
        </p:nvSpPr>
        <p:spPr>
          <a:xfrm>
            <a:off x="1948043" y="376368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1" name="円/楕円 380"/>
          <p:cNvSpPr/>
          <p:nvPr/>
        </p:nvSpPr>
        <p:spPr>
          <a:xfrm>
            <a:off x="3579736" y="198884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2" name="円/楕円 381"/>
          <p:cNvSpPr/>
          <p:nvPr/>
        </p:nvSpPr>
        <p:spPr>
          <a:xfrm>
            <a:off x="1547664" y="378904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3" name="円/楕円 382"/>
          <p:cNvSpPr/>
          <p:nvPr/>
        </p:nvSpPr>
        <p:spPr>
          <a:xfrm>
            <a:off x="2200791" y="374194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4" name="円/楕円 383"/>
          <p:cNvSpPr/>
          <p:nvPr/>
        </p:nvSpPr>
        <p:spPr>
          <a:xfrm>
            <a:off x="3961558" y="291565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5" name="円/楕円 384"/>
          <p:cNvSpPr/>
          <p:nvPr/>
        </p:nvSpPr>
        <p:spPr>
          <a:xfrm>
            <a:off x="2566546" y="198884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6" name="円/楕円 385"/>
          <p:cNvSpPr/>
          <p:nvPr/>
        </p:nvSpPr>
        <p:spPr>
          <a:xfrm>
            <a:off x="2885161" y="263692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7" name="円/楕円 386"/>
          <p:cNvSpPr/>
          <p:nvPr/>
        </p:nvSpPr>
        <p:spPr>
          <a:xfrm>
            <a:off x="2009946" y="241589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8" name="円/楕円 387"/>
          <p:cNvSpPr/>
          <p:nvPr/>
        </p:nvSpPr>
        <p:spPr>
          <a:xfrm>
            <a:off x="2351090" y="255989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9" name="円/楕円 388"/>
          <p:cNvSpPr/>
          <p:nvPr/>
        </p:nvSpPr>
        <p:spPr>
          <a:xfrm>
            <a:off x="1029976" y="154281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0" name="円/楕円 389"/>
          <p:cNvSpPr/>
          <p:nvPr/>
        </p:nvSpPr>
        <p:spPr>
          <a:xfrm>
            <a:off x="2207118" y="301637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1" name="円/楕円 390"/>
          <p:cNvSpPr/>
          <p:nvPr/>
        </p:nvSpPr>
        <p:spPr>
          <a:xfrm>
            <a:off x="3029161" y="374112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2" name="円/楕円 391"/>
          <p:cNvSpPr/>
          <p:nvPr/>
        </p:nvSpPr>
        <p:spPr>
          <a:xfrm>
            <a:off x="1138037" y="216962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3" name="円/楕円 392"/>
          <p:cNvSpPr/>
          <p:nvPr/>
        </p:nvSpPr>
        <p:spPr>
          <a:xfrm>
            <a:off x="1431888" y="157080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4" name="円/楕円 393"/>
          <p:cNvSpPr/>
          <p:nvPr/>
        </p:nvSpPr>
        <p:spPr>
          <a:xfrm>
            <a:off x="2697202" y="376113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5" name="円/楕円 394"/>
          <p:cNvSpPr/>
          <p:nvPr/>
        </p:nvSpPr>
        <p:spPr>
          <a:xfrm>
            <a:off x="1170172" y="96937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6" name="円/楕円 395"/>
          <p:cNvSpPr/>
          <p:nvPr/>
        </p:nvSpPr>
        <p:spPr>
          <a:xfrm>
            <a:off x="3210392" y="270703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7" name="円/楕円 396"/>
          <p:cNvSpPr/>
          <p:nvPr/>
        </p:nvSpPr>
        <p:spPr>
          <a:xfrm>
            <a:off x="827584" y="98074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8" name="円/楕円 397"/>
          <p:cNvSpPr/>
          <p:nvPr/>
        </p:nvSpPr>
        <p:spPr>
          <a:xfrm>
            <a:off x="1290971" y="119676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9" name="円/楕円 398"/>
          <p:cNvSpPr/>
          <p:nvPr/>
        </p:nvSpPr>
        <p:spPr>
          <a:xfrm>
            <a:off x="1739117" y="235011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0" name="円/楕円 399"/>
          <p:cNvSpPr/>
          <p:nvPr/>
        </p:nvSpPr>
        <p:spPr>
          <a:xfrm>
            <a:off x="961072" y="120812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1" name="円/楕円 400"/>
          <p:cNvSpPr/>
          <p:nvPr/>
        </p:nvSpPr>
        <p:spPr>
          <a:xfrm>
            <a:off x="1558434" y="278094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2" name="円/楕円 401"/>
          <p:cNvSpPr/>
          <p:nvPr/>
        </p:nvSpPr>
        <p:spPr>
          <a:xfrm>
            <a:off x="2828651" y="318270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3" name="円/楕円 402"/>
          <p:cNvSpPr/>
          <p:nvPr/>
        </p:nvSpPr>
        <p:spPr>
          <a:xfrm>
            <a:off x="639284" y="292494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4" name="円/楕円 403"/>
          <p:cNvSpPr/>
          <p:nvPr/>
        </p:nvSpPr>
        <p:spPr>
          <a:xfrm>
            <a:off x="2782570" y="212832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5" name="円/楕円 404"/>
          <p:cNvSpPr/>
          <p:nvPr/>
        </p:nvSpPr>
        <p:spPr>
          <a:xfrm>
            <a:off x="2479514" y="162880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6" name="円/楕円 405"/>
          <p:cNvSpPr/>
          <p:nvPr/>
        </p:nvSpPr>
        <p:spPr>
          <a:xfrm>
            <a:off x="709908" y="334811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7" name="円/楕円 406"/>
          <p:cNvSpPr/>
          <p:nvPr/>
        </p:nvSpPr>
        <p:spPr>
          <a:xfrm>
            <a:off x="1494932" y="313240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8" name="円/楕円 407"/>
          <p:cNvSpPr/>
          <p:nvPr/>
        </p:nvSpPr>
        <p:spPr>
          <a:xfrm>
            <a:off x="885976" y="202562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9" name="円/楕円 408"/>
          <p:cNvSpPr/>
          <p:nvPr/>
        </p:nvSpPr>
        <p:spPr>
          <a:xfrm>
            <a:off x="1146971" y="187353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0" name="円/楕円 409"/>
          <p:cNvSpPr/>
          <p:nvPr/>
        </p:nvSpPr>
        <p:spPr>
          <a:xfrm>
            <a:off x="840460" y="266986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1" name="円/楕円 410"/>
          <p:cNvSpPr/>
          <p:nvPr/>
        </p:nvSpPr>
        <p:spPr>
          <a:xfrm>
            <a:off x="1187159" y="248205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2" name="円/楕円 411"/>
          <p:cNvSpPr/>
          <p:nvPr/>
        </p:nvSpPr>
        <p:spPr>
          <a:xfrm>
            <a:off x="1269561" y="274858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3" name="円/楕円 412"/>
          <p:cNvSpPr/>
          <p:nvPr/>
        </p:nvSpPr>
        <p:spPr>
          <a:xfrm>
            <a:off x="1250487" y="376761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4" name="円/楕円 413"/>
          <p:cNvSpPr/>
          <p:nvPr/>
        </p:nvSpPr>
        <p:spPr>
          <a:xfrm>
            <a:off x="2160238" y="161906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5" name="円/楕円 414"/>
          <p:cNvSpPr/>
          <p:nvPr/>
        </p:nvSpPr>
        <p:spPr>
          <a:xfrm>
            <a:off x="3029130" y="1584521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6" name="円/楕円 415"/>
          <p:cNvSpPr/>
          <p:nvPr/>
        </p:nvSpPr>
        <p:spPr>
          <a:xfrm>
            <a:off x="454292" y="172259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7" name="円/楕円 416"/>
          <p:cNvSpPr/>
          <p:nvPr/>
        </p:nvSpPr>
        <p:spPr>
          <a:xfrm>
            <a:off x="1883199" y="118718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8" name="円/楕円 417"/>
          <p:cNvSpPr/>
          <p:nvPr/>
        </p:nvSpPr>
        <p:spPr>
          <a:xfrm>
            <a:off x="1566932" y="1304311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9" name="円/楕円 418"/>
          <p:cNvSpPr/>
          <p:nvPr/>
        </p:nvSpPr>
        <p:spPr>
          <a:xfrm>
            <a:off x="3664864" y="2684215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002060">
                  <a:lumMod val="80000"/>
                  <a:lumOff val="20000"/>
                </a:srgbClr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0" name="円/楕円 419"/>
          <p:cNvSpPr/>
          <p:nvPr/>
        </p:nvSpPr>
        <p:spPr>
          <a:xfrm>
            <a:off x="5878922" y="1108905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2" name="円/楕円 421"/>
          <p:cNvSpPr/>
          <p:nvPr/>
        </p:nvSpPr>
        <p:spPr>
          <a:xfrm>
            <a:off x="3408639" y="3731614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4" name="円/楕円 423"/>
          <p:cNvSpPr/>
          <p:nvPr/>
        </p:nvSpPr>
        <p:spPr>
          <a:xfrm>
            <a:off x="2699816" y="980752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5" name="円/楕円 424"/>
          <p:cNvSpPr/>
          <p:nvPr/>
        </p:nvSpPr>
        <p:spPr>
          <a:xfrm>
            <a:off x="1539413" y="2040636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002060">
                  <a:lumMod val="80000"/>
                  <a:lumOff val="20000"/>
                </a:srgbClr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7" name="円/楕円 426"/>
          <p:cNvSpPr/>
          <p:nvPr/>
        </p:nvSpPr>
        <p:spPr>
          <a:xfrm>
            <a:off x="262274" y="285293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8" name="円/楕円 427"/>
          <p:cNvSpPr/>
          <p:nvPr/>
        </p:nvSpPr>
        <p:spPr>
          <a:xfrm>
            <a:off x="531994" y="275611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9" name="円/楕円 428"/>
          <p:cNvSpPr/>
          <p:nvPr/>
        </p:nvSpPr>
        <p:spPr>
          <a:xfrm>
            <a:off x="370672" y="204774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0" name="円/楕円 429"/>
          <p:cNvSpPr/>
          <p:nvPr/>
        </p:nvSpPr>
        <p:spPr>
          <a:xfrm>
            <a:off x="441912" y="356745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1" name="円/楕円 430"/>
          <p:cNvSpPr/>
          <p:nvPr/>
        </p:nvSpPr>
        <p:spPr>
          <a:xfrm>
            <a:off x="169365" y="378434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2" name="円/楕円 431"/>
          <p:cNvSpPr/>
          <p:nvPr/>
        </p:nvSpPr>
        <p:spPr>
          <a:xfrm>
            <a:off x="423994" y="303657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3" name="円/楕円 432"/>
          <p:cNvSpPr/>
          <p:nvPr/>
        </p:nvSpPr>
        <p:spPr>
          <a:xfrm>
            <a:off x="503560" y="101674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4" name="円/楕円 433"/>
          <p:cNvSpPr/>
          <p:nvPr/>
        </p:nvSpPr>
        <p:spPr>
          <a:xfrm>
            <a:off x="388131" y="125469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5" name="円/楕円 434"/>
          <p:cNvSpPr/>
          <p:nvPr/>
        </p:nvSpPr>
        <p:spPr>
          <a:xfrm>
            <a:off x="346791" y="142928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6" name="円/楕円 435"/>
          <p:cNvSpPr/>
          <p:nvPr/>
        </p:nvSpPr>
        <p:spPr>
          <a:xfrm>
            <a:off x="389903" y="228146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7" name="円/楕円 436"/>
          <p:cNvSpPr/>
          <p:nvPr/>
        </p:nvSpPr>
        <p:spPr>
          <a:xfrm>
            <a:off x="585257" y="211205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8" name="円/楕円 437"/>
          <p:cNvSpPr/>
          <p:nvPr/>
        </p:nvSpPr>
        <p:spPr>
          <a:xfrm>
            <a:off x="223365" y="347318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9" name="円/楕円 438"/>
          <p:cNvSpPr/>
          <p:nvPr/>
        </p:nvSpPr>
        <p:spPr>
          <a:xfrm>
            <a:off x="590020" y="256690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0" name="円/楕円 439"/>
          <p:cNvSpPr/>
          <p:nvPr/>
        </p:nvSpPr>
        <p:spPr>
          <a:xfrm>
            <a:off x="804460" y="318270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1" name="円/楕円 440"/>
          <p:cNvSpPr/>
          <p:nvPr/>
        </p:nvSpPr>
        <p:spPr>
          <a:xfrm>
            <a:off x="182924" y="224117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2" name="円/楕円 441"/>
          <p:cNvSpPr/>
          <p:nvPr/>
        </p:nvSpPr>
        <p:spPr>
          <a:xfrm>
            <a:off x="517621" y="378854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3" name="円/楕円 442"/>
          <p:cNvSpPr/>
          <p:nvPr/>
        </p:nvSpPr>
        <p:spPr>
          <a:xfrm>
            <a:off x="694322" y="231288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4" name="円/楕円 443"/>
          <p:cNvSpPr/>
          <p:nvPr/>
        </p:nvSpPr>
        <p:spPr>
          <a:xfrm>
            <a:off x="655908" y="190549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5" name="円/楕円 444"/>
          <p:cNvSpPr/>
          <p:nvPr/>
        </p:nvSpPr>
        <p:spPr>
          <a:xfrm>
            <a:off x="262274" y="131879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6" name="円/楕円 445"/>
          <p:cNvSpPr/>
          <p:nvPr/>
        </p:nvSpPr>
        <p:spPr>
          <a:xfrm>
            <a:off x="218479" y="259174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7" name="円/楕円 446"/>
          <p:cNvSpPr/>
          <p:nvPr/>
        </p:nvSpPr>
        <p:spPr>
          <a:xfrm>
            <a:off x="578225" y="153201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8" name="円/楕円 447"/>
          <p:cNvSpPr/>
          <p:nvPr/>
        </p:nvSpPr>
        <p:spPr>
          <a:xfrm>
            <a:off x="744247" y="364729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9" name="円/楕円 448"/>
          <p:cNvSpPr/>
          <p:nvPr/>
        </p:nvSpPr>
        <p:spPr>
          <a:xfrm>
            <a:off x="226282" y="306896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50" name="円/楕円 449"/>
          <p:cNvSpPr/>
          <p:nvPr/>
        </p:nvSpPr>
        <p:spPr>
          <a:xfrm>
            <a:off x="358994" y="250930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173" name="直線コネクタ 172"/>
          <p:cNvCxnSpPr/>
          <p:nvPr/>
        </p:nvCxnSpPr>
        <p:spPr>
          <a:xfrm>
            <a:off x="410560" y="5695068"/>
            <a:ext cx="428597" cy="0"/>
          </a:xfrm>
          <a:prstGeom prst="line">
            <a:avLst/>
          </a:prstGeom>
          <a:ln w="57150">
            <a:solidFill>
              <a:srgbClr val="CC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線コネクタ 174"/>
          <p:cNvCxnSpPr/>
          <p:nvPr/>
        </p:nvCxnSpPr>
        <p:spPr>
          <a:xfrm>
            <a:off x="410560" y="6021288"/>
            <a:ext cx="428597" cy="0"/>
          </a:xfrm>
          <a:prstGeom prst="line">
            <a:avLst/>
          </a:prstGeom>
          <a:ln w="57150">
            <a:solidFill>
              <a:srgbClr val="00206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直線コネクタ 179"/>
          <p:cNvCxnSpPr/>
          <p:nvPr/>
        </p:nvCxnSpPr>
        <p:spPr>
          <a:xfrm>
            <a:off x="410560" y="6381328"/>
            <a:ext cx="428597" cy="0"/>
          </a:xfrm>
          <a:prstGeom prst="line">
            <a:avLst/>
          </a:prstGeom>
          <a:ln w="101600" cmpd="tri">
            <a:solidFill>
              <a:srgbClr val="00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p,\bar p&#10;\end{align*}&lt;/body&gt;&#10;  &lt;fcolor&gt;FF000000&lt;/fcolor&gt;&#10;  &lt;bcolor&gt;FFFFFFFF&lt;/bcolor&gt;&#10;  &lt;transparent&gt;True&lt;/transparent&gt;&#10;  &lt;resolution&gt;1800&lt;/resolution&gt;&#10;  &lt;imageh&gt;195&lt;/imageh&gt;&#10;  &lt;imagew&gt;373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57" y="5563844"/>
            <a:ext cx="521415" cy="272590"/>
          </a:xfrm>
          <a:prstGeom prst="rect">
            <a:avLst/>
          </a:prstGeom>
        </p:spPr>
      </p:pic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n,\bar n&#10;\end{align*}&lt;/body&gt;&#10;  &lt;fcolor&gt;FF000000&lt;/fcolor&gt;&#10;  &lt;bcolor&gt;FFFFFFFF&lt;/bcolor&gt;&#10;  &lt;transparent&gt;True&lt;/transparent&gt;&#10;  &lt;resolution&gt;1800&lt;/resolution&gt;&#10;  &lt;imageh&gt;195&lt;/imageh&gt;&#10;  &lt;imagew&gt;395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34" y="5935036"/>
            <a:ext cx="517238" cy="255345"/>
          </a:xfrm>
          <a:prstGeom prst="rect">
            <a:avLst/>
          </a:prstGeom>
        </p:spPr>
      </p:pic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\Delta(1232)&#10;\end{align*}&lt;/body&gt;&#10;  &lt;fcolor&gt;FF000000&lt;/fcolor&gt;&#10;  &lt;bcolor&gt;FFFFFFFF&lt;/bcolor&gt;&#10;  &lt;transparent&gt;True&lt;/transparent&gt;&#10;  &lt;resolution&gt;1800&lt;/resolution&gt;&#10;  &lt;imageh&gt;249&lt;/imageh&gt;&#10;  &lt;imagew&gt;864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57" y="6276059"/>
            <a:ext cx="1025472" cy="295535"/>
          </a:xfrm>
          <a:prstGeom prst="rect">
            <a:avLst/>
          </a:prstGeom>
        </p:spPr>
      </p:pic>
      <p:sp>
        <p:nvSpPr>
          <p:cNvPr id="188" name="円/楕円 187"/>
          <p:cNvSpPr/>
          <p:nvPr/>
        </p:nvSpPr>
        <p:spPr>
          <a:xfrm>
            <a:off x="2228049" y="558818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411760" y="5445224"/>
            <a:ext cx="108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</a:rPr>
              <a:t>mesons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190" name="円/楕円 189"/>
          <p:cNvSpPr/>
          <p:nvPr/>
        </p:nvSpPr>
        <p:spPr>
          <a:xfrm>
            <a:off x="2195736" y="5949280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411760" y="5837202"/>
            <a:ext cx="109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</a:rPr>
              <a:t>baryons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grpSp>
        <p:nvGrpSpPr>
          <p:cNvPr id="195" name="グループ化 194"/>
          <p:cNvGrpSpPr/>
          <p:nvPr/>
        </p:nvGrpSpPr>
        <p:grpSpPr>
          <a:xfrm>
            <a:off x="1055775" y="3220715"/>
            <a:ext cx="7415411" cy="461153"/>
            <a:chOff x="973013" y="3436739"/>
            <a:chExt cx="7415411" cy="461153"/>
          </a:xfrm>
        </p:grpSpPr>
        <p:cxnSp>
          <p:nvCxnSpPr>
            <p:cNvPr id="196" name="直線コネクタ 195"/>
            <p:cNvCxnSpPr/>
            <p:nvPr/>
          </p:nvCxnSpPr>
          <p:spPr>
            <a:xfrm flipV="1">
              <a:off x="2482323" y="3717032"/>
              <a:ext cx="161203" cy="160345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直線コネクタ 197"/>
            <p:cNvCxnSpPr/>
            <p:nvPr/>
          </p:nvCxnSpPr>
          <p:spPr>
            <a:xfrm flipV="1">
              <a:off x="4626260" y="3709492"/>
              <a:ext cx="375992" cy="147972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直線コネクタ 198"/>
            <p:cNvCxnSpPr/>
            <p:nvPr/>
          </p:nvCxnSpPr>
          <p:spPr>
            <a:xfrm>
              <a:off x="3620998" y="3458605"/>
              <a:ext cx="218974" cy="130956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直線コネクタ 200"/>
            <p:cNvCxnSpPr/>
            <p:nvPr/>
          </p:nvCxnSpPr>
          <p:spPr>
            <a:xfrm flipV="1">
              <a:off x="1438612" y="3521092"/>
              <a:ext cx="298591" cy="136939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直線コネクタ 201"/>
            <p:cNvCxnSpPr/>
            <p:nvPr/>
          </p:nvCxnSpPr>
          <p:spPr>
            <a:xfrm>
              <a:off x="973013" y="3436739"/>
              <a:ext cx="483638" cy="211977"/>
            </a:xfrm>
            <a:prstGeom prst="line">
              <a:avLst/>
            </a:prstGeom>
            <a:ln w="57150">
              <a:gradFill>
                <a:gsLst>
                  <a:gs pos="0">
                    <a:srgbClr val="C00000">
                      <a:lumMod val="90000"/>
                      <a:lumOff val="10000"/>
                    </a:srgbClr>
                  </a:gs>
                  <a:gs pos="100000">
                    <a:srgbClr val="C0000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直線コネクタ 202"/>
            <p:cNvCxnSpPr/>
            <p:nvPr/>
          </p:nvCxnSpPr>
          <p:spPr>
            <a:xfrm>
              <a:off x="1716840" y="3521092"/>
              <a:ext cx="766928" cy="376800"/>
            </a:xfrm>
            <a:prstGeom prst="line">
              <a:avLst/>
            </a:prstGeom>
            <a:ln w="57150">
              <a:solidFill>
                <a:srgbClr val="C0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直線コネクタ 203"/>
            <p:cNvCxnSpPr/>
            <p:nvPr/>
          </p:nvCxnSpPr>
          <p:spPr>
            <a:xfrm flipV="1">
              <a:off x="4968596" y="3521092"/>
              <a:ext cx="3419828" cy="201868"/>
            </a:xfrm>
            <a:prstGeom prst="line">
              <a:avLst/>
            </a:prstGeom>
            <a:ln w="57150">
              <a:solidFill>
                <a:srgbClr val="C00000"/>
              </a:solidFill>
              <a:tailEnd type="arrow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直線コネクタ 204"/>
            <p:cNvCxnSpPr/>
            <p:nvPr/>
          </p:nvCxnSpPr>
          <p:spPr>
            <a:xfrm flipV="1">
              <a:off x="2643526" y="3458605"/>
              <a:ext cx="977472" cy="250887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線コネクタ 205"/>
            <p:cNvCxnSpPr/>
            <p:nvPr/>
          </p:nvCxnSpPr>
          <p:spPr>
            <a:xfrm flipH="1" flipV="1">
              <a:off x="3839972" y="3589561"/>
              <a:ext cx="804036" cy="266796"/>
            </a:xfrm>
            <a:prstGeom prst="line">
              <a:avLst/>
            </a:prstGeom>
            <a:ln w="57150">
              <a:solidFill>
                <a:srgbClr val="C0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7" name="グループ化 206"/>
          <p:cNvGrpSpPr/>
          <p:nvPr/>
        </p:nvGrpSpPr>
        <p:grpSpPr>
          <a:xfrm>
            <a:off x="1064175" y="2319204"/>
            <a:ext cx="7407011" cy="887800"/>
            <a:chOff x="981413" y="2535228"/>
            <a:chExt cx="7407011" cy="887800"/>
          </a:xfrm>
        </p:grpSpPr>
        <p:cxnSp>
          <p:nvCxnSpPr>
            <p:cNvPr id="208" name="直線コネクタ 207"/>
            <p:cNvCxnSpPr/>
            <p:nvPr/>
          </p:nvCxnSpPr>
          <p:spPr>
            <a:xfrm flipV="1">
              <a:off x="2482323" y="2733864"/>
              <a:ext cx="161203" cy="230748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直線コネクタ 209"/>
            <p:cNvCxnSpPr/>
            <p:nvPr/>
          </p:nvCxnSpPr>
          <p:spPr>
            <a:xfrm flipV="1">
              <a:off x="4045549" y="2535228"/>
              <a:ext cx="297779" cy="75817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直線コネクタ 210"/>
            <p:cNvCxnSpPr/>
            <p:nvPr/>
          </p:nvCxnSpPr>
          <p:spPr>
            <a:xfrm flipV="1">
              <a:off x="4932056" y="2564888"/>
              <a:ext cx="230072" cy="214445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線コネクタ 211"/>
            <p:cNvCxnSpPr/>
            <p:nvPr/>
          </p:nvCxnSpPr>
          <p:spPr>
            <a:xfrm flipV="1">
              <a:off x="981413" y="2964611"/>
              <a:ext cx="1545579" cy="458417"/>
            </a:xfrm>
            <a:prstGeom prst="line">
              <a:avLst/>
            </a:prstGeom>
            <a:ln w="57150">
              <a:gradFill>
                <a:gsLst>
                  <a:gs pos="0">
                    <a:srgbClr val="C00000">
                      <a:lumMod val="90000"/>
                      <a:lumOff val="10000"/>
                    </a:srgbClr>
                  </a:gs>
                  <a:gs pos="100000">
                    <a:srgbClr val="C0000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線コネクタ 212"/>
            <p:cNvCxnSpPr/>
            <p:nvPr/>
          </p:nvCxnSpPr>
          <p:spPr>
            <a:xfrm flipV="1">
              <a:off x="3640974" y="2600909"/>
              <a:ext cx="404575" cy="298269"/>
            </a:xfrm>
            <a:prstGeom prst="line">
              <a:avLst/>
            </a:prstGeom>
            <a:ln w="57150">
              <a:solidFill>
                <a:srgbClr val="C0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線コネクタ 213"/>
            <p:cNvCxnSpPr/>
            <p:nvPr/>
          </p:nvCxnSpPr>
          <p:spPr>
            <a:xfrm>
              <a:off x="5162128" y="2564888"/>
              <a:ext cx="3226296" cy="268445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tailEnd type="arrow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直線コネクタ 214"/>
            <p:cNvCxnSpPr/>
            <p:nvPr/>
          </p:nvCxnSpPr>
          <p:spPr>
            <a:xfrm>
              <a:off x="2643526" y="2733864"/>
              <a:ext cx="977472" cy="186059"/>
            </a:xfrm>
            <a:prstGeom prst="line">
              <a:avLst/>
            </a:prstGeom>
            <a:ln w="57150">
              <a:solidFill>
                <a:srgbClr val="C0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直線コネクタ 215"/>
            <p:cNvCxnSpPr/>
            <p:nvPr/>
          </p:nvCxnSpPr>
          <p:spPr>
            <a:xfrm>
              <a:off x="4332024" y="2535228"/>
              <a:ext cx="583673" cy="244105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9" name="グループ化 218"/>
          <p:cNvGrpSpPr/>
          <p:nvPr/>
        </p:nvGrpSpPr>
        <p:grpSpPr>
          <a:xfrm>
            <a:off x="466994" y="1241818"/>
            <a:ext cx="8004192" cy="819030"/>
            <a:chOff x="384232" y="1457842"/>
            <a:chExt cx="8004192" cy="819030"/>
          </a:xfrm>
        </p:grpSpPr>
        <p:cxnSp>
          <p:nvCxnSpPr>
            <p:cNvPr id="220" name="直線コネクタ 219"/>
            <p:cNvCxnSpPr/>
            <p:nvPr/>
          </p:nvCxnSpPr>
          <p:spPr>
            <a:xfrm flipV="1">
              <a:off x="928633" y="1588814"/>
              <a:ext cx="216600" cy="184003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直線コネクタ 221"/>
            <p:cNvCxnSpPr/>
            <p:nvPr/>
          </p:nvCxnSpPr>
          <p:spPr>
            <a:xfrm>
              <a:off x="1695023" y="1825485"/>
              <a:ext cx="298591" cy="260515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直線コネクタ 222"/>
            <p:cNvCxnSpPr/>
            <p:nvPr/>
          </p:nvCxnSpPr>
          <p:spPr>
            <a:xfrm flipV="1">
              <a:off x="2526992" y="2116825"/>
              <a:ext cx="307276" cy="106115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直線コネクタ 223"/>
            <p:cNvCxnSpPr/>
            <p:nvPr/>
          </p:nvCxnSpPr>
          <p:spPr>
            <a:xfrm flipV="1">
              <a:off x="3501690" y="2044817"/>
              <a:ext cx="225986" cy="221668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直線コネクタ 225"/>
            <p:cNvCxnSpPr/>
            <p:nvPr/>
          </p:nvCxnSpPr>
          <p:spPr>
            <a:xfrm>
              <a:off x="4773239" y="1862832"/>
              <a:ext cx="308032" cy="92910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直線コネクタ 226"/>
            <p:cNvCxnSpPr/>
            <p:nvPr/>
          </p:nvCxnSpPr>
          <p:spPr>
            <a:xfrm>
              <a:off x="384232" y="1628800"/>
              <a:ext cx="597181" cy="144016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直線コネクタ 227"/>
            <p:cNvCxnSpPr/>
            <p:nvPr/>
          </p:nvCxnSpPr>
          <p:spPr>
            <a:xfrm>
              <a:off x="1959407" y="2086000"/>
              <a:ext cx="597181" cy="144016"/>
            </a:xfrm>
            <a:prstGeom prst="line">
              <a:avLst/>
            </a:prstGeom>
            <a:ln w="57150">
              <a:solidFill>
                <a:srgbClr val="C0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直線コネクタ 228"/>
            <p:cNvCxnSpPr/>
            <p:nvPr/>
          </p:nvCxnSpPr>
          <p:spPr>
            <a:xfrm>
              <a:off x="1140022" y="1588814"/>
              <a:ext cx="597181" cy="264394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直線コネクタ 229"/>
            <p:cNvCxnSpPr/>
            <p:nvPr/>
          </p:nvCxnSpPr>
          <p:spPr>
            <a:xfrm>
              <a:off x="2834268" y="2116833"/>
              <a:ext cx="662706" cy="160039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直線コネクタ 231"/>
            <p:cNvCxnSpPr/>
            <p:nvPr/>
          </p:nvCxnSpPr>
          <p:spPr>
            <a:xfrm flipV="1">
              <a:off x="3680561" y="1853208"/>
              <a:ext cx="1091136" cy="191611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直線コネクタ 234"/>
            <p:cNvCxnSpPr/>
            <p:nvPr/>
          </p:nvCxnSpPr>
          <p:spPr>
            <a:xfrm flipV="1">
              <a:off x="5076056" y="1457842"/>
              <a:ext cx="3312368" cy="512990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tailEnd type="arrow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6" name="円/楕円 235"/>
          <p:cNvSpPr/>
          <p:nvPr/>
        </p:nvSpPr>
        <p:spPr>
          <a:xfrm>
            <a:off x="531994" y="332174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38" name="円/楕円 237"/>
          <p:cNvSpPr/>
          <p:nvPr/>
        </p:nvSpPr>
        <p:spPr>
          <a:xfrm>
            <a:off x="623653" y="116076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39" name="円/楕円 238"/>
          <p:cNvSpPr/>
          <p:nvPr/>
        </p:nvSpPr>
        <p:spPr>
          <a:xfrm>
            <a:off x="218479" y="164680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858362" y="836712"/>
            <a:ext cx="98" cy="42087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1218402" y="836712"/>
            <a:ext cx="4382" cy="42087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5074896" y="836712"/>
            <a:ext cx="0" cy="42087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/>
          <p:nvPr/>
        </p:nvCxnSpPr>
        <p:spPr>
          <a:xfrm>
            <a:off x="7740352" y="692696"/>
            <a:ext cx="108012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7668344" y="303039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time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240" name="円/楕円 239"/>
          <p:cNvSpPr/>
          <p:nvPr/>
        </p:nvSpPr>
        <p:spPr>
          <a:xfrm>
            <a:off x="226282" y="188562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42" name="円/楕円 241"/>
          <p:cNvSpPr/>
          <p:nvPr/>
        </p:nvSpPr>
        <p:spPr>
          <a:xfrm>
            <a:off x="226282" y="101658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44" name="円/楕円 243"/>
          <p:cNvSpPr/>
          <p:nvPr/>
        </p:nvSpPr>
        <p:spPr>
          <a:xfrm>
            <a:off x="316672" y="325106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" name="角丸四角形 39"/>
          <p:cNvSpPr/>
          <p:nvPr/>
        </p:nvSpPr>
        <p:spPr>
          <a:xfrm>
            <a:off x="218479" y="5445224"/>
            <a:ext cx="3312810" cy="12241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grpSp>
        <p:nvGrpSpPr>
          <p:cNvPr id="12" name="グループ化 11"/>
          <p:cNvGrpSpPr/>
          <p:nvPr/>
        </p:nvGrpSpPr>
        <p:grpSpPr>
          <a:xfrm rot="21304964">
            <a:off x="3892121" y="5299793"/>
            <a:ext cx="5020222" cy="1153543"/>
            <a:chOff x="4223682" y="5299793"/>
            <a:chExt cx="5020222" cy="1153543"/>
          </a:xfrm>
        </p:grpSpPr>
        <p:sp>
          <p:nvSpPr>
            <p:cNvPr id="11" name="角丸四角形 10"/>
            <p:cNvSpPr/>
            <p:nvPr/>
          </p:nvSpPr>
          <p:spPr>
            <a:xfrm>
              <a:off x="4223682" y="5299793"/>
              <a:ext cx="5020222" cy="1153543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テキスト ボックス 3"/>
            <p:cNvSpPr txBox="1"/>
            <p:nvPr/>
          </p:nvSpPr>
          <p:spPr>
            <a:xfrm>
              <a:off x="4283968" y="5301208"/>
              <a:ext cx="4854214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3200" dirty="0" smtClean="0"/>
                <a:t>Baryons behave like</a:t>
              </a:r>
            </a:p>
            <a:p>
              <a:pPr algn="ctr"/>
              <a:r>
                <a:rPr lang="en-US" altLang="ja-JP" sz="3200" dirty="0" smtClean="0"/>
                <a:t>Brownian pollens in water</a:t>
              </a:r>
              <a:endParaRPr kumimoji="1" lang="ja-JP" alt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6718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角丸四角形 54"/>
          <p:cNvSpPr/>
          <p:nvPr/>
        </p:nvSpPr>
        <p:spPr>
          <a:xfrm>
            <a:off x="1159945" y="3645024"/>
            <a:ext cx="5926932" cy="111997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192173" cy="584775"/>
          </a:xfrm>
        </p:spPr>
        <p:txBody>
          <a:bodyPr/>
          <a:lstStyle/>
          <a:p>
            <a:r>
              <a:rPr kumimoji="1" lang="en-US" altLang="ja-JP" dirty="0" smtClean="0"/>
              <a:t> Net Charge Number  </a:t>
            </a:r>
            <a:endParaRPr kumimoji="1" lang="ja-JP" altLang="en-US" dirty="0"/>
          </a:p>
        </p:txBody>
      </p:sp>
      <p:cxnSp>
        <p:nvCxnSpPr>
          <p:cNvPr id="4" name="直線矢印コネクタ 3"/>
          <p:cNvCxnSpPr/>
          <p:nvPr/>
        </p:nvCxnSpPr>
        <p:spPr>
          <a:xfrm>
            <a:off x="808335" y="2780928"/>
            <a:ext cx="655272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1096367" y="2249112"/>
            <a:ext cx="0" cy="53181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1960463" y="2271057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2824559" y="2271057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3688655" y="2271057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flipH="1">
            <a:off x="4552751" y="2271057"/>
            <a:ext cx="947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5416847" y="2271057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6280943" y="2249112"/>
            <a:ext cx="0" cy="53181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583386" y="1124744"/>
            <a:ext cx="6724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Prepare 2 species of (non-interacting) particles</a:t>
            </a:r>
            <a:endParaRPr kumimoji="1" lang="ja-JP" altLang="en-US" sz="2400" dirty="0"/>
          </a:p>
        </p:txBody>
      </p:sp>
      <p:sp>
        <p:nvSpPr>
          <p:cNvPr id="34" name="円/楕円 33"/>
          <p:cNvSpPr/>
          <p:nvPr/>
        </p:nvSpPr>
        <p:spPr>
          <a:xfrm>
            <a:off x="4111185" y="2492896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/>
        </p:nvSpPr>
        <p:spPr>
          <a:xfrm>
            <a:off x="3815366" y="2388866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6495705" y="2179926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3105400" y="242088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1617812" y="252371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6561807" y="247800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5529952" y="2476281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734826" y="2376580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5079648" y="2434030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2186112" y="2492896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4702364" y="2249112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2314355" y="2162229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1223550" y="2271057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/>
          <p:nvPr/>
        </p:nvSpPr>
        <p:spPr>
          <a:xfrm>
            <a:off x="4213134" y="2227990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>
            <a:off x="3917315" y="2123960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34"/>
          <p:cNvSpPr/>
          <p:nvPr/>
        </p:nvSpPr>
        <p:spPr>
          <a:xfrm>
            <a:off x="3423349" y="2515020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/>
          <p:nvPr/>
        </p:nvSpPr>
        <p:spPr>
          <a:xfrm>
            <a:off x="3207349" y="2155982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>
            <a:off x="2889400" y="2210446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/>
        </p:nvSpPr>
        <p:spPr>
          <a:xfrm>
            <a:off x="6308627" y="2416394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/>
        </p:nvSpPr>
        <p:spPr>
          <a:xfrm>
            <a:off x="5855106" y="2461240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/>
        </p:nvSpPr>
        <p:spPr>
          <a:xfrm>
            <a:off x="5868965" y="2155982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/>
          <p:cNvSpPr/>
          <p:nvPr/>
        </p:nvSpPr>
        <p:spPr>
          <a:xfrm>
            <a:off x="6765292" y="2297098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/>
          <p:cNvSpPr/>
          <p:nvPr/>
        </p:nvSpPr>
        <p:spPr>
          <a:xfrm>
            <a:off x="2072061" y="2214848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/>
          <p:cNvSpPr/>
          <p:nvPr/>
        </p:nvSpPr>
        <p:spPr>
          <a:xfrm>
            <a:off x="4804313" y="2530602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/>
        </p:nvSpPr>
        <p:spPr>
          <a:xfrm>
            <a:off x="2477694" y="2465874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円/楕円 60"/>
          <p:cNvSpPr/>
          <p:nvPr/>
        </p:nvSpPr>
        <p:spPr>
          <a:xfrm>
            <a:off x="1325499" y="2487081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362482" y="5517232"/>
            <a:ext cx="2666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smtClean="0"/>
              <a:t>Let us investigate </a:t>
            </a:r>
            <a:endParaRPr kumimoji="1" lang="ja-JP" altLang="en-US" sz="2400" dirty="0"/>
          </a:p>
        </p:txBody>
      </p:sp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 \rangle_c \end{align*}&lt;/body&gt;&#10;  &lt;fcolor&gt;FF000000&lt;/fcolor&gt;&#10;  &lt;bcolor&gt;FFFFFFFF&lt;/bcolor&gt;&#10;  &lt;transparent&gt;True&lt;/transparent&gt;&#10;  &lt;resolution&gt;1800&lt;/resolution&gt;&#10;  &lt;imageh&gt;281&lt;/imageh&gt;&#10;  &lt;imagew&gt;560&lt;/imagew&gt;&#10;  &lt;scale&gt;50&lt;/scale&gt;&#10;  &lt;cursor&gt;4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554" y="6048102"/>
            <a:ext cx="786482" cy="394646"/>
          </a:xfrm>
          <a:prstGeom prst="rect">
            <a:avLst/>
          </a:prstGeom>
        </p:spPr>
      </p:pic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4 \rangle_c&#10;\end{align*}&lt;/body&gt;&#10;  &lt;fcolor&gt;FF000000&lt;/fcolor&gt;&#10;  &lt;bcolor&gt;FFFFFFFF&lt;/bcolor&gt;&#10;  &lt;transparent&gt;True&lt;/transparent&gt;&#10;  &lt;resolution&gt;1800&lt;/resolution&gt;&#10;  &lt;imageh&gt;283&lt;/imageh&gt;&#10;  &lt;imagew&gt;560&lt;/imagew&gt;&#10;  &lt;scale&gt;50&lt;/scale&gt;&#10;  &lt;cursor&gt;1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184" y="6083151"/>
            <a:ext cx="786482" cy="397455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4229378" y="6063679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at </a:t>
            </a:r>
            <a:r>
              <a:rPr kumimoji="1" lang="en-US" altLang="ja-JP" sz="2400" dirty="0" err="1" smtClean="0"/>
              <a:t>freezeout</a:t>
            </a:r>
            <a:r>
              <a:rPr kumimoji="1" lang="en-US" altLang="ja-JP" sz="2400" dirty="0" smtClean="0"/>
              <a:t> time t</a:t>
            </a:r>
            <a:endParaRPr kumimoji="1" lang="ja-JP" altLang="en-US" sz="2400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bar Q(\tau) = \int_0^{\Delta\eta} d\eta \left(n_1(\eta,\tau)-n_2(\eta,\tau) \right)&#10;\end{align*}&lt;/body&gt;&#10;  &lt;fcolor&gt;FF000000&lt;/fcolor&gt;&#10;  &lt;bcolor&gt;FFFFFFFF&lt;/bcolor&gt;&#10;  &lt;transparent&gt;True&lt;/transparent&gt;&#10;  &lt;resolution&gt;1800&lt;/resolution&gt;&#10;  &lt;imageh&gt;631&lt;/imageh&gt;&#10;  &lt;imagew&gt;3871&lt;/imagew&gt;&#10;  &lt;scale&gt;50&lt;/scale&gt;&#10;  &lt;cursor&gt;9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766938"/>
            <a:ext cx="5436557" cy="886197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eta&#10;\end{align*}&lt;/body&gt;&#10;  &lt;fcolor&gt;FF000000&lt;/fcolor&gt;&#10;  &lt;bcolor&gt;FFFFFFFF&lt;/bcolor&gt;&#10;  &lt;transparent&gt;True&lt;/transparent&gt;&#10;  &lt;resolution&gt;1800&lt;/resolution&gt;&#10;  &lt;imageh&gt;164&lt;/imageh&gt;&#10;  &lt;imagew&gt;117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328" y="3001480"/>
            <a:ext cx="140984" cy="197619"/>
          </a:xfrm>
          <a:prstGeom prst="rect">
            <a:avLst/>
          </a:prstGeom>
        </p:spPr>
      </p:pic>
      <p:sp>
        <p:nvSpPr>
          <p:cNvPr id="50" name="正方形/長方形 49"/>
          <p:cNvSpPr/>
          <p:nvPr/>
        </p:nvSpPr>
        <p:spPr>
          <a:xfrm>
            <a:off x="1964083" y="2101518"/>
            <a:ext cx="4316860" cy="67941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左中かっこ 53"/>
          <p:cNvSpPr/>
          <p:nvPr/>
        </p:nvSpPr>
        <p:spPr>
          <a:xfrm rot="5400000" flipH="1">
            <a:off x="3868911" y="1088977"/>
            <a:ext cx="499528" cy="4324533"/>
          </a:xfrm>
          <a:prstGeom prst="leftBrace">
            <a:avLst>
              <a:gd name="adj1" fmla="val 8333"/>
              <a:gd name="adj2" fmla="val 50145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159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角丸四角形 8"/>
          <p:cNvSpPr/>
          <p:nvPr/>
        </p:nvSpPr>
        <p:spPr>
          <a:xfrm>
            <a:off x="971600" y="5733256"/>
            <a:ext cx="6984776" cy="7920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872120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Solution of DME in a</a:t>
            </a:r>
            <a:r>
              <a:rPr lang="en-US" altLang="ja-JP" dirty="0" smtClean="0">
                <a:sym typeface="Wingdings" panose="05000000000000000000" pitchFamily="2" charset="2"/>
              </a:rPr>
              <a:t>0 Limit</a:t>
            </a:r>
            <a:r>
              <a:rPr lang="en-US" altLang="ja-JP" dirty="0" smtClean="0"/>
              <a:t>  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635441" y="2309971"/>
            <a:ext cx="4576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C</a:t>
            </a:r>
            <a:r>
              <a:rPr lang="en-US" altLang="ja-JP" sz="2400" dirty="0" smtClean="0"/>
              <a:t>ontinuum limit with fixed </a:t>
            </a:r>
            <a:r>
              <a:rPr lang="en-US" altLang="ja-JP" sz="2400" i="1" dirty="0" smtClean="0"/>
              <a:t>D</a:t>
            </a:r>
            <a:r>
              <a:rPr lang="en-US" altLang="ja-JP" sz="2400" dirty="0" smtClean="0"/>
              <a:t>=</a:t>
            </a:r>
            <a:r>
              <a:rPr lang="en-US" altLang="ja-JP" sz="2400" dirty="0" smtClean="0">
                <a:latin typeface="Symbol" pitchFamily="18" charset="2"/>
              </a:rPr>
              <a:t>g</a:t>
            </a:r>
            <a:r>
              <a:rPr lang="en-US" altLang="ja-JP" sz="2400" i="1" dirty="0" smtClean="0"/>
              <a:t>a</a:t>
            </a:r>
            <a:r>
              <a:rPr lang="en-US" altLang="ja-JP" sz="2400" baseline="30000" dirty="0" smtClean="0"/>
              <a:t>2</a:t>
            </a:r>
            <a:endParaRPr kumimoji="1" lang="ja-JP" altLang="en-US" sz="2400" i="1" dirty="0"/>
          </a:p>
        </p:txBody>
      </p:sp>
      <p:sp>
        <p:nvSpPr>
          <p:cNvPr id="14" name="右矢印 13"/>
          <p:cNvSpPr/>
          <p:nvPr/>
        </p:nvSpPr>
        <p:spPr>
          <a:xfrm>
            <a:off x="2195736" y="2319263"/>
            <a:ext cx="389969" cy="46166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16259" y="1079158"/>
            <a:ext cx="4660250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800" dirty="0" smtClean="0"/>
              <a:t>1st order (deterministic)       </a:t>
            </a:r>
            <a:endParaRPr kumimoji="1" lang="ja-JP" altLang="en-US" sz="28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95536" y="3275692"/>
            <a:ext cx="2720617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800" dirty="0" smtClean="0"/>
              <a:t>2nd order          </a:t>
            </a:r>
            <a:endParaRPr kumimoji="1" lang="ja-JP" altLang="en-US" sz="28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845987" y="4005064"/>
            <a:ext cx="59691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consistent with stochastic diffusion eq.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US" altLang="ja-JP" sz="2400" dirty="0" smtClean="0"/>
              <a:t>    (for sufficiently smooth initial conditions)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156176" y="4859868"/>
            <a:ext cx="2886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0070C0"/>
                </a:solidFill>
              </a:rPr>
              <a:t>Shuryak</a:t>
            </a:r>
            <a:r>
              <a:rPr kumimoji="1" lang="en-US" altLang="ja-JP" dirty="0" smtClean="0">
                <a:solidFill>
                  <a:srgbClr val="0070C0"/>
                </a:solidFill>
              </a:rPr>
              <a:t>, </a:t>
            </a:r>
            <a:r>
              <a:rPr kumimoji="1" lang="en-US" altLang="ja-JP" dirty="0" err="1" smtClean="0">
                <a:solidFill>
                  <a:srgbClr val="0070C0"/>
                </a:solidFill>
              </a:rPr>
              <a:t>Stephanov</a:t>
            </a:r>
            <a:r>
              <a:rPr kumimoji="1" lang="en-US" altLang="ja-JP" dirty="0" smtClean="0">
                <a:solidFill>
                  <a:srgbClr val="0070C0"/>
                </a:solidFill>
              </a:rPr>
              <a:t>, 2001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44944" y="1732166"/>
            <a:ext cx="6748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consistent with</a:t>
            </a:r>
            <a:r>
              <a:rPr kumimoji="1" lang="en-US" altLang="ja-JP" sz="2400" dirty="0" smtClean="0"/>
              <a:t> diffusion equation with </a:t>
            </a:r>
            <a:r>
              <a:rPr kumimoji="1" lang="en-US" altLang="ja-JP" sz="2400" i="1" dirty="0" smtClean="0"/>
              <a:t>D</a:t>
            </a:r>
            <a:r>
              <a:rPr kumimoji="1" lang="en-US" altLang="ja-JP" sz="2400" dirty="0" smtClean="0"/>
              <a:t>=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g</a:t>
            </a:r>
            <a:r>
              <a:rPr kumimoji="1" lang="en-US" altLang="ja-JP" sz="2400" i="1" dirty="0" smtClean="0"/>
              <a:t>a</a:t>
            </a:r>
            <a:r>
              <a:rPr kumimoji="1" lang="en-US" altLang="ja-JP" sz="2400" baseline="30000" dirty="0" smtClean="0"/>
              <a:t>2</a:t>
            </a:r>
            <a:endParaRPr kumimoji="1" lang="ja-JP" altLang="en-US" sz="2400" i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87624" y="5877272"/>
            <a:ext cx="6553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6">
                    <a:lumMod val="50000"/>
                  </a:schemeClr>
                </a:solidFill>
              </a:rPr>
              <a:t>Nontrivial results for non-Gaussian fluctuations</a:t>
            </a:r>
            <a:endParaRPr kumimoji="1" lang="ja-JP" alt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langle n \rangle&#10;\end{align*}&lt;/body&gt;&#10;  &lt;fcolor&gt;FF000000&lt;/fcolor&gt;&#10;  &lt;bcolor&gt;FFFFFFFF&lt;/bcolor&gt;&#10;  &lt;transparent&gt;True&lt;/transparent&gt;&#10;  &lt;resolution&gt;1800&lt;/resolution&gt;&#10;  &lt;imageh&gt;249&lt;/imageh&gt;&#10;  &lt;imagew&gt;287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966" y="1157127"/>
            <a:ext cx="432922" cy="375601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2 \rangle&#10;\end{align*}&lt;/body&gt;&#10;  &lt;fcolor&gt;FF000000&lt;/fcolor&gt;&#10;  &lt;bcolor&gt;FFFFFFFF&lt;/bcolor&gt;&#10;  &lt;transparent&gt;True&lt;/transparent&gt;&#10;  &lt;resolution&gt;1800&lt;/resolution&gt;&#10;  &lt;imageh&gt;281&lt;/imageh&gt;&#10;  &lt;imagew&gt;519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030" y="3356992"/>
            <a:ext cx="734786" cy="39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8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735044" cy="584775"/>
          </a:xfrm>
        </p:spPr>
        <p:txBody>
          <a:bodyPr/>
          <a:lstStyle/>
          <a:p>
            <a:r>
              <a:rPr kumimoji="1" lang="en-US" altLang="ja-JP" dirty="0" smtClean="0"/>
              <a:t> Fluctuations  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07504" y="836712"/>
            <a:ext cx="88569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2060"/>
              </a:buClr>
              <a:buFont typeface="Wingdings" pitchFamily="2" charset="2"/>
              <a:buChar char="p"/>
            </a:pPr>
            <a:r>
              <a:rPr lang="en-US" altLang="ja-JP" sz="2400" dirty="0" smtClean="0"/>
              <a:t>Fluctuations reflect properties of matter.</a:t>
            </a:r>
          </a:p>
          <a:p>
            <a:pPr marL="800100" lvl="1" indent="-342900">
              <a:buClr>
                <a:srgbClr val="002060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Enhancement near the critical point</a:t>
            </a:r>
          </a:p>
          <a:p>
            <a:pPr lvl="1" algn="r">
              <a:buClr>
                <a:srgbClr val="002060"/>
              </a:buClr>
            </a:pPr>
            <a:r>
              <a:rPr lang="en-US" altLang="ja-JP" sz="1600" dirty="0" err="1" smtClean="0">
                <a:solidFill>
                  <a:srgbClr val="0070C0"/>
                </a:solidFill>
              </a:rPr>
              <a:t>Stephanov,Rajagopal,Shuryak</a:t>
            </a:r>
            <a:r>
              <a:rPr lang="en-US" altLang="ja-JP" sz="1600" dirty="0" smtClean="0">
                <a:solidFill>
                  <a:srgbClr val="0070C0"/>
                </a:solidFill>
              </a:rPr>
              <a:t>(’98); </a:t>
            </a:r>
            <a:r>
              <a:rPr lang="en-US" altLang="ja-JP" sz="1600" dirty="0" err="1" smtClean="0">
                <a:solidFill>
                  <a:srgbClr val="0070C0"/>
                </a:solidFill>
              </a:rPr>
              <a:t>Hatta,Stephanov</a:t>
            </a:r>
            <a:r>
              <a:rPr lang="en-US" altLang="ja-JP" sz="1600" dirty="0" smtClean="0">
                <a:solidFill>
                  <a:srgbClr val="0070C0"/>
                </a:solidFill>
              </a:rPr>
              <a:t>(’02); </a:t>
            </a:r>
            <a:r>
              <a:rPr lang="en-US" altLang="ja-JP" sz="1600" dirty="0" err="1" smtClean="0">
                <a:solidFill>
                  <a:srgbClr val="0070C0"/>
                </a:solidFill>
              </a:rPr>
              <a:t>Stephanov</a:t>
            </a:r>
            <a:r>
              <a:rPr lang="en-US" altLang="ja-JP" sz="1600" dirty="0" smtClean="0">
                <a:solidFill>
                  <a:srgbClr val="0070C0"/>
                </a:solidFill>
              </a:rPr>
              <a:t>(’09);…</a:t>
            </a:r>
            <a:endParaRPr kumimoji="1" lang="en-US" altLang="ja-JP" sz="2000" dirty="0" smtClean="0">
              <a:solidFill>
                <a:srgbClr val="0070C0"/>
              </a:solidFill>
            </a:endParaRPr>
          </a:p>
          <a:p>
            <a:pPr marL="800100" lvl="1" indent="-342900">
              <a:buClr>
                <a:srgbClr val="002060"/>
              </a:buClr>
              <a:buFont typeface="Wingdings" pitchFamily="2" charset="2"/>
              <a:buChar char="p"/>
            </a:pPr>
            <a:r>
              <a:rPr lang="en-US" altLang="ja-JP" sz="2400" dirty="0" smtClean="0"/>
              <a:t>Ratios between </a:t>
            </a:r>
            <a:r>
              <a:rPr lang="en-US" altLang="ja-JP" sz="2400" dirty="0" err="1" smtClean="0"/>
              <a:t>cumulants</a:t>
            </a:r>
            <a:r>
              <a:rPr lang="en-US" altLang="ja-JP" sz="2400" dirty="0" smtClean="0"/>
              <a:t> of conserved charges</a:t>
            </a:r>
          </a:p>
          <a:p>
            <a:pPr lvl="1" algn="r">
              <a:buClr>
                <a:srgbClr val="002060"/>
              </a:buClr>
            </a:pPr>
            <a:r>
              <a:rPr lang="en-US" altLang="ja-JP" sz="1600" dirty="0" smtClean="0">
                <a:solidFill>
                  <a:srgbClr val="0070C0"/>
                </a:solidFill>
              </a:rPr>
              <a:t>        </a:t>
            </a:r>
            <a:r>
              <a:rPr lang="en-US" altLang="ja-JP" sz="1600" dirty="0" err="1" smtClean="0">
                <a:solidFill>
                  <a:srgbClr val="0070C0"/>
                </a:solidFill>
              </a:rPr>
              <a:t>Asakawa,Heinz,Muller</a:t>
            </a:r>
            <a:r>
              <a:rPr lang="en-US" altLang="ja-JP" sz="1600" dirty="0" smtClean="0">
                <a:solidFill>
                  <a:srgbClr val="0070C0"/>
                </a:solidFill>
              </a:rPr>
              <a:t>(’00); </a:t>
            </a:r>
            <a:r>
              <a:rPr lang="en-US" altLang="ja-JP" sz="1600" dirty="0" err="1" smtClean="0">
                <a:solidFill>
                  <a:srgbClr val="0070C0"/>
                </a:solidFill>
              </a:rPr>
              <a:t>Jeon</a:t>
            </a:r>
            <a:r>
              <a:rPr lang="en-US" altLang="ja-JP" sz="1600" dirty="0" smtClean="0">
                <a:solidFill>
                  <a:srgbClr val="0070C0"/>
                </a:solidFill>
              </a:rPr>
              <a:t>, Koch(’00); </a:t>
            </a:r>
            <a:r>
              <a:rPr lang="en-US" altLang="ja-JP" sz="1600" dirty="0" err="1" smtClean="0">
                <a:solidFill>
                  <a:srgbClr val="0070C0"/>
                </a:solidFill>
              </a:rPr>
              <a:t>Ejiri,Karsch,Redlich</a:t>
            </a:r>
            <a:r>
              <a:rPr lang="en-US" altLang="ja-JP" sz="1600" dirty="0" smtClean="0">
                <a:solidFill>
                  <a:srgbClr val="0070C0"/>
                </a:solidFill>
              </a:rPr>
              <a:t>(’06)</a:t>
            </a:r>
          </a:p>
          <a:p>
            <a:pPr marL="800100" lvl="1" indent="-342900">
              <a:buClr>
                <a:srgbClr val="002060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Signs of higher order </a:t>
            </a:r>
            <a:r>
              <a:rPr kumimoji="1" lang="en-US" altLang="ja-JP" sz="2400" dirty="0" err="1" smtClean="0"/>
              <a:t>cumulants</a:t>
            </a:r>
            <a:endParaRPr kumimoji="1" lang="en-US" altLang="ja-JP" sz="2400" dirty="0" smtClean="0"/>
          </a:p>
          <a:p>
            <a:pPr lvl="1" algn="r">
              <a:buClr>
                <a:srgbClr val="002060"/>
              </a:buClr>
            </a:pPr>
            <a:r>
              <a:rPr lang="en-US" altLang="ja-JP" sz="1600" dirty="0" err="1" smtClean="0">
                <a:solidFill>
                  <a:srgbClr val="0070C0"/>
                </a:solidFill>
              </a:rPr>
              <a:t>Asakawa,Ejiri,MK</a:t>
            </a:r>
            <a:r>
              <a:rPr lang="en-US" altLang="ja-JP" sz="1600" dirty="0" smtClean="0">
                <a:solidFill>
                  <a:srgbClr val="0070C0"/>
                </a:solidFill>
              </a:rPr>
              <a:t>(’09); </a:t>
            </a:r>
            <a:r>
              <a:rPr lang="en-US" altLang="ja-JP" sz="1600" dirty="0" err="1" smtClean="0">
                <a:solidFill>
                  <a:srgbClr val="0070C0"/>
                </a:solidFill>
              </a:rPr>
              <a:t>Friman,et</a:t>
            </a:r>
            <a:r>
              <a:rPr lang="en-US" altLang="ja-JP" sz="1600" dirty="0" smtClean="0">
                <a:solidFill>
                  <a:srgbClr val="0070C0"/>
                </a:solidFill>
              </a:rPr>
              <a:t> al.(’11); </a:t>
            </a:r>
            <a:r>
              <a:rPr lang="en-US" altLang="ja-JP" sz="1600" dirty="0" err="1" smtClean="0">
                <a:solidFill>
                  <a:srgbClr val="0070C0"/>
                </a:solidFill>
              </a:rPr>
              <a:t>Stephanov</a:t>
            </a:r>
            <a:r>
              <a:rPr lang="en-US" altLang="ja-JP" sz="1600" dirty="0" smtClean="0">
                <a:solidFill>
                  <a:srgbClr val="0070C0"/>
                </a:solidFill>
              </a:rPr>
              <a:t>(’11)</a:t>
            </a:r>
            <a:endParaRPr kumimoji="1" lang="ja-JP" altLang="en-US" sz="1600" dirty="0">
              <a:solidFill>
                <a:srgbClr val="0070C0"/>
              </a:solidFill>
            </a:endParaRPr>
          </a:p>
        </p:txBody>
      </p:sp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57"/>
          <a:stretch>
            <a:fillRect/>
          </a:stretch>
        </p:blipFill>
        <p:spPr bwMode="auto">
          <a:xfrm>
            <a:off x="35496" y="3601518"/>
            <a:ext cx="3206360" cy="2275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Group 41"/>
          <p:cNvGrpSpPr>
            <a:grpSpLocks/>
          </p:cNvGrpSpPr>
          <p:nvPr/>
        </p:nvGrpSpPr>
        <p:grpSpPr bwMode="auto">
          <a:xfrm>
            <a:off x="5906152" y="3645024"/>
            <a:ext cx="3130344" cy="2520280"/>
            <a:chOff x="2894" y="1979"/>
            <a:chExt cx="2925" cy="2295"/>
          </a:xfrm>
        </p:grpSpPr>
        <p:sp>
          <p:nvSpPr>
            <p:cNvPr id="17" name="Rectangle 42"/>
            <p:cNvSpPr>
              <a:spLocks noChangeArrowheads="1"/>
            </p:cNvSpPr>
            <p:nvPr/>
          </p:nvSpPr>
          <p:spPr bwMode="auto">
            <a:xfrm>
              <a:off x="4921" y="2229"/>
              <a:ext cx="590" cy="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pic>
          <p:nvPicPr>
            <p:cNvPr id="18" name="Picture 4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4" y="1979"/>
              <a:ext cx="2925" cy="2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4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756" t="6644" r="8319" b="74336"/>
            <a:stretch>
              <a:fillRect/>
            </a:stretch>
          </p:blipFill>
          <p:spPr bwMode="auto">
            <a:xfrm>
              <a:off x="3380" y="3113"/>
              <a:ext cx="1088" cy="7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Rectangle 45"/>
            <p:cNvSpPr>
              <a:spLocks noChangeArrowheads="1"/>
            </p:cNvSpPr>
            <p:nvPr/>
          </p:nvSpPr>
          <p:spPr bwMode="auto">
            <a:xfrm>
              <a:off x="4876" y="2123"/>
              <a:ext cx="635" cy="4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95" name="グループ化 94"/>
          <p:cNvGrpSpPr/>
          <p:nvPr/>
        </p:nvGrpSpPr>
        <p:grpSpPr>
          <a:xfrm>
            <a:off x="3429175" y="3796677"/>
            <a:ext cx="2222945" cy="2296619"/>
            <a:chOff x="755576" y="1714241"/>
            <a:chExt cx="3483121" cy="4073015"/>
          </a:xfrm>
        </p:grpSpPr>
        <p:sp>
          <p:nvSpPr>
            <p:cNvPr id="96" name="正方形/長方形 95"/>
            <p:cNvSpPr/>
            <p:nvPr/>
          </p:nvSpPr>
          <p:spPr>
            <a:xfrm>
              <a:off x="755576" y="3933056"/>
              <a:ext cx="3478220" cy="1854200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alpha val="30000"/>
                  </a:srgbClr>
                </a:gs>
                <a:gs pos="100000">
                  <a:srgbClr val="00B0F0">
                    <a:alpha val="30000"/>
                  </a:srgbClr>
                </a:gs>
              </a:gsLst>
              <a:lin ang="13500000" scaled="1"/>
              <a:tileRect/>
            </a:gra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正方形/長方形 96"/>
            <p:cNvSpPr/>
            <p:nvPr/>
          </p:nvSpPr>
          <p:spPr>
            <a:xfrm>
              <a:off x="760477" y="1714241"/>
              <a:ext cx="3478220" cy="18542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alpha val="30000"/>
                  </a:srgbClr>
                </a:gs>
                <a:gs pos="100000">
                  <a:srgbClr val="FA5D06">
                    <a:alpha val="30000"/>
                  </a:srgbClr>
                </a:gs>
              </a:gsLst>
              <a:lin ang="2700000" scaled="1"/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円/楕円 97"/>
            <p:cNvSpPr/>
            <p:nvPr/>
          </p:nvSpPr>
          <p:spPr>
            <a:xfrm>
              <a:off x="2475725" y="3294688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円/楕円 98"/>
            <p:cNvSpPr/>
            <p:nvPr/>
          </p:nvSpPr>
          <p:spPr>
            <a:xfrm>
              <a:off x="3347864" y="3382637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円/楕円 99"/>
            <p:cNvSpPr/>
            <p:nvPr/>
          </p:nvSpPr>
          <p:spPr>
            <a:xfrm>
              <a:off x="3607833" y="3173219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円/楕円 100"/>
            <p:cNvSpPr/>
            <p:nvPr/>
          </p:nvSpPr>
          <p:spPr>
            <a:xfrm>
              <a:off x="1223616" y="3166637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円/楕円 101"/>
            <p:cNvSpPr/>
            <p:nvPr/>
          </p:nvSpPr>
          <p:spPr>
            <a:xfrm>
              <a:off x="3491880" y="2347428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円/楕円 102"/>
            <p:cNvSpPr/>
            <p:nvPr/>
          </p:nvSpPr>
          <p:spPr>
            <a:xfrm>
              <a:off x="1640419" y="2635066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円/楕円 103"/>
            <p:cNvSpPr/>
            <p:nvPr/>
          </p:nvSpPr>
          <p:spPr>
            <a:xfrm>
              <a:off x="1994403" y="2442440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円/楕円 104"/>
            <p:cNvSpPr/>
            <p:nvPr/>
          </p:nvSpPr>
          <p:spPr>
            <a:xfrm>
              <a:off x="1115616" y="2107030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" name="円/楕円 105"/>
            <p:cNvSpPr/>
            <p:nvPr/>
          </p:nvSpPr>
          <p:spPr>
            <a:xfrm>
              <a:off x="3203824" y="2957219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円/楕円 106"/>
            <p:cNvSpPr/>
            <p:nvPr/>
          </p:nvSpPr>
          <p:spPr>
            <a:xfrm>
              <a:off x="2027035" y="3065219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円/楕円 107"/>
            <p:cNvSpPr/>
            <p:nvPr/>
          </p:nvSpPr>
          <p:spPr>
            <a:xfrm>
              <a:off x="3955873" y="1958297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円/楕円 108"/>
            <p:cNvSpPr/>
            <p:nvPr/>
          </p:nvSpPr>
          <p:spPr>
            <a:xfrm>
              <a:off x="1701045" y="3220637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円/楕円 109"/>
            <p:cNvSpPr/>
            <p:nvPr/>
          </p:nvSpPr>
          <p:spPr>
            <a:xfrm>
              <a:off x="3715833" y="2615774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円/楕円 110"/>
            <p:cNvSpPr/>
            <p:nvPr/>
          </p:nvSpPr>
          <p:spPr>
            <a:xfrm>
              <a:off x="2608457" y="2819226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円/楕円 111"/>
            <p:cNvSpPr/>
            <p:nvPr/>
          </p:nvSpPr>
          <p:spPr>
            <a:xfrm>
              <a:off x="2427957" y="2299505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円/楕円 112"/>
            <p:cNvSpPr/>
            <p:nvPr/>
          </p:nvSpPr>
          <p:spPr>
            <a:xfrm>
              <a:off x="899592" y="2427207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円/楕円 113"/>
            <p:cNvSpPr/>
            <p:nvPr/>
          </p:nvSpPr>
          <p:spPr>
            <a:xfrm>
              <a:off x="2718116" y="2444920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" name="円/楕円 114"/>
            <p:cNvSpPr/>
            <p:nvPr/>
          </p:nvSpPr>
          <p:spPr>
            <a:xfrm>
              <a:off x="2679702" y="2037530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円/楕円 115"/>
            <p:cNvSpPr/>
            <p:nvPr/>
          </p:nvSpPr>
          <p:spPr>
            <a:xfrm>
              <a:off x="1588266" y="1924333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" name="円/楕円 116"/>
            <p:cNvSpPr/>
            <p:nvPr/>
          </p:nvSpPr>
          <p:spPr>
            <a:xfrm>
              <a:off x="3160578" y="2561774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" name="円/楕円 117"/>
            <p:cNvSpPr/>
            <p:nvPr/>
          </p:nvSpPr>
          <p:spPr>
            <a:xfrm>
              <a:off x="4067944" y="2390920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円/楕円 118"/>
            <p:cNvSpPr/>
            <p:nvPr/>
          </p:nvSpPr>
          <p:spPr>
            <a:xfrm>
              <a:off x="3955873" y="3287152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円/楕円 119"/>
            <p:cNvSpPr/>
            <p:nvPr/>
          </p:nvSpPr>
          <p:spPr>
            <a:xfrm>
              <a:off x="946728" y="1870333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" name="円/楕円 120"/>
            <p:cNvSpPr/>
            <p:nvPr/>
          </p:nvSpPr>
          <p:spPr>
            <a:xfrm>
              <a:off x="2209154" y="2718911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円/楕円 121"/>
            <p:cNvSpPr/>
            <p:nvPr/>
          </p:nvSpPr>
          <p:spPr>
            <a:xfrm>
              <a:off x="892728" y="3285816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" name="円/楕円 122"/>
            <p:cNvSpPr/>
            <p:nvPr/>
          </p:nvSpPr>
          <p:spPr>
            <a:xfrm>
              <a:off x="2879824" y="3338296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" name="円/楕円 123"/>
            <p:cNvSpPr/>
            <p:nvPr/>
          </p:nvSpPr>
          <p:spPr>
            <a:xfrm>
              <a:off x="2242273" y="1778840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円/楕円 124"/>
            <p:cNvSpPr/>
            <p:nvPr/>
          </p:nvSpPr>
          <p:spPr>
            <a:xfrm>
              <a:off x="2250076" y="2017659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" name="円/楕円 125"/>
            <p:cNvSpPr/>
            <p:nvPr/>
          </p:nvSpPr>
          <p:spPr>
            <a:xfrm>
              <a:off x="1475656" y="2377752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" name="円/楕円 126"/>
            <p:cNvSpPr/>
            <p:nvPr/>
          </p:nvSpPr>
          <p:spPr>
            <a:xfrm>
              <a:off x="3347864" y="2013999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" name="円/楕円 127"/>
            <p:cNvSpPr/>
            <p:nvPr/>
          </p:nvSpPr>
          <p:spPr>
            <a:xfrm>
              <a:off x="2048403" y="5481216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" name="円/楕円 128"/>
            <p:cNvSpPr/>
            <p:nvPr/>
          </p:nvSpPr>
          <p:spPr>
            <a:xfrm>
              <a:off x="3810575" y="5411595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" name="円/楕円 129"/>
            <p:cNvSpPr/>
            <p:nvPr/>
          </p:nvSpPr>
          <p:spPr>
            <a:xfrm>
              <a:off x="3217605" y="4709355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" name="円/楕円 130"/>
            <p:cNvSpPr/>
            <p:nvPr/>
          </p:nvSpPr>
          <p:spPr>
            <a:xfrm>
              <a:off x="1563801" y="5120295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" name="円/楕円 131"/>
            <p:cNvSpPr/>
            <p:nvPr/>
          </p:nvSpPr>
          <p:spPr>
            <a:xfrm>
              <a:off x="3271605" y="4811278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" name="円/楕円 132"/>
            <p:cNvSpPr/>
            <p:nvPr/>
          </p:nvSpPr>
          <p:spPr>
            <a:xfrm>
              <a:off x="1498657" y="5018448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" name="円/楕円 133"/>
            <p:cNvSpPr/>
            <p:nvPr/>
          </p:nvSpPr>
          <p:spPr>
            <a:xfrm>
              <a:off x="2663398" y="4084980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" name="円/楕円 134"/>
            <p:cNvSpPr/>
            <p:nvPr/>
          </p:nvSpPr>
          <p:spPr>
            <a:xfrm>
              <a:off x="1221599" y="4226494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" name="円/楕円 135"/>
            <p:cNvSpPr/>
            <p:nvPr/>
          </p:nvSpPr>
          <p:spPr>
            <a:xfrm>
              <a:off x="3691743" y="5357595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" name="円/楕円 136"/>
            <p:cNvSpPr/>
            <p:nvPr/>
          </p:nvSpPr>
          <p:spPr>
            <a:xfrm>
              <a:off x="982958" y="5330546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" name="円/楕円 137"/>
            <p:cNvSpPr/>
            <p:nvPr/>
          </p:nvSpPr>
          <p:spPr>
            <a:xfrm>
              <a:off x="3845277" y="4165821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" name="円/楕円 138"/>
            <p:cNvSpPr/>
            <p:nvPr/>
          </p:nvSpPr>
          <p:spPr>
            <a:xfrm>
              <a:off x="935584" y="5222546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" name="円/楕円 139"/>
            <p:cNvSpPr/>
            <p:nvPr/>
          </p:nvSpPr>
          <p:spPr>
            <a:xfrm>
              <a:off x="3325605" y="4685134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" name="円/楕円 140"/>
            <p:cNvSpPr/>
            <p:nvPr/>
          </p:nvSpPr>
          <p:spPr>
            <a:xfrm>
              <a:off x="2159693" y="5541894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" name="円/楕円 141"/>
            <p:cNvSpPr/>
            <p:nvPr/>
          </p:nvSpPr>
          <p:spPr>
            <a:xfrm>
              <a:off x="2526624" y="4075920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" name="円/楕円 142"/>
            <p:cNvSpPr/>
            <p:nvPr/>
          </p:nvSpPr>
          <p:spPr>
            <a:xfrm>
              <a:off x="1223217" y="4366199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" name="円/楕円 143"/>
            <p:cNvSpPr/>
            <p:nvPr/>
          </p:nvSpPr>
          <p:spPr>
            <a:xfrm>
              <a:off x="2597594" y="4140105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" name="円/楕円 144"/>
            <p:cNvSpPr/>
            <p:nvPr/>
          </p:nvSpPr>
          <p:spPr>
            <a:xfrm>
              <a:off x="2172025" y="4700705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" name="円/楕円 145"/>
            <p:cNvSpPr/>
            <p:nvPr/>
          </p:nvSpPr>
          <p:spPr>
            <a:xfrm>
              <a:off x="2691580" y="4885159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" name="円/楕円 146"/>
            <p:cNvSpPr/>
            <p:nvPr/>
          </p:nvSpPr>
          <p:spPr>
            <a:xfrm>
              <a:off x="2616354" y="4993159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" name="円/楕円 147"/>
            <p:cNvSpPr/>
            <p:nvPr/>
          </p:nvSpPr>
          <p:spPr>
            <a:xfrm>
              <a:off x="3899277" y="4299054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" name="円/楕円 148"/>
            <p:cNvSpPr/>
            <p:nvPr/>
          </p:nvSpPr>
          <p:spPr>
            <a:xfrm>
              <a:off x="3798327" y="5303595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" name="円/楕円 149"/>
            <p:cNvSpPr/>
            <p:nvPr/>
          </p:nvSpPr>
          <p:spPr>
            <a:xfrm>
              <a:off x="1455801" y="5112628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" name="円/楕円 150"/>
            <p:cNvSpPr/>
            <p:nvPr/>
          </p:nvSpPr>
          <p:spPr>
            <a:xfrm>
              <a:off x="2583725" y="4874243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" name="円/楕円 151"/>
            <p:cNvSpPr/>
            <p:nvPr/>
          </p:nvSpPr>
          <p:spPr>
            <a:xfrm>
              <a:off x="873395" y="5326528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" name="円/楕円 152"/>
            <p:cNvSpPr/>
            <p:nvPr/>
          </p:nvSpPr>
          <p:spPr>
            <a:xfrm>
              <a:off x="2155552" y="5427216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" name="円/楕円 153"/>
            <p:cNvSpPr/>
            <p:nvPr/>
          </p:nvSpPr>
          <p:spPr>
            <a:xfrm>
              <a:off x="2101154" y="4646705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" name="円/楕円 154"/>
            <p:cNvSpPr/>
            <p:nvPr/>
          </p:nvSpPr>
          <p:spPr>
            <a:xfrm>
              <a:off x="2114880" y="4777524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" name="円/楕円 155"/>
            <p:cNvSpPr/>
            <p:nvPr/>
          </p:nvSpPr>
          <p:spPr>
            <a:xfrm>
              <a:off x="1331217" y="4316744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" name="円/楕円 156"/>
            <p:cNvSpPr/>
            <p:nvPr/>
          </p:nvSpPr>
          <p:spPr>
            <a:xfrm>
              <a:off x="3774583" y="4273821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" name="円/楕円 157"/>
            <p:cNvSpPr/>
            <p:nvPr/>
          </p:nvSpPr>
          <p:spPr>
            <a:xfrm>
              <a:off x="3743944" y="4131072"/>
              <a:ext cx="324000" cy="324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40000"/>
              </a:schemeClr>
            </a:solidFill>
            <a:ln w="19050">
              <a:solidFill>
                <a:schemeClr val="accent3">
                  <a:lumMod val="75000"/>
                </a:schemeClr>
              </a:solidFill>
              <a:prstDash val="dash"/>
            </a:ln>
            <a:effectLst>
              <a:glow rad="63500">
                <a:schemeClr val="accent3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" name="円/楕円 158"/>
            <p:cNvSpPr/>
            <p:nvPr/>
          </p:nvSpPr>
          <p:spPr>
            <a:xfrm>
              <a:off x="2015752" y="4599160"/>
              <a:ext cx="324000" cy="324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40000"/>
              </a:schemeClr>
            </a:solidFill>
            <a:ln w="19050">
              <a:solidFill>
                <a:schemeClr val="accent6">
                  <a:lumMod val="75000"/>
                </a:schemeClr>
              </a:solidFill>
              <a:prstDash val="dash"/>
            </a:ln>
            <a:effectLst>
              <a:glow rad="63500">
                <a:schemeClr val="accent6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" name="円/楕円 159"/>
            <p:cNvSpPr/>
            <p:nvPr/>
          </p:nvSpPr>
          <p:spPr>
            <a:xfrm>
              <a:off x="2483768" y="3987056"/>
              <a:ext cx="324000" cy="324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40000"/>
              </a:schemeClr>
            </a:solidFill>
            <a:ln w="19050">
              <a:solidFill>
                <a:schemeClr val="accent3">
                  <a:lumMod val="75000"/>
                </a:schemeClr>
              </a:solidFill>
              <a:prstDash val="dash"/>
            </a:ln>
            <a:effectLst>
              <a:glow rad="63500">
                <a:schemeClr val="accent3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" name="円/楕円 160"/>
            <p:cNvSpPr/>
            <p:nvPr/>
          </p:nvSpPr>
          <p:spPr>
            <a:xfrm>
              <a:off x="2015752" y="5373216"/>
              <a:ext cx="324000" cy="324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40000"/>
              </a:schemeClr>
            </a:solidFill>
            <a:ln w="19050">
              <a:solidFill>
                <a:schemeClr val="accent6">
                  <a:lumMod val="75000"/>
                </a:schemeClr>
              </a:solidFill>
              <a:prstDash val="dash"/>
            </a:ln>
            <a:effectLst>
              <a:glow rad="63500">
                <a:schemeClr val="accent6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" name="円/楕円 161"/>
            <p:cNvSpPr/>
            <p:nvPr/>
          </p:nvSpPr>
          <p:spPr>
            <a:xfrm>
              <a:off x="2519808" y="4802407"/>
              <a:ext cx="324000" cy="324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40000"/>
              </a:schemeClr>
            </a:solidFill>
            <a:ln w="19050">
              <a:solidFill>
                <a:schemeClr val="accent3">
                  <a:lumMod val="75000"/>
                </a:schemeClr>
              </a:solidFill>
              <a:prstDash val="dash"/>
            </a:ln>
            <a:effectLst>
              <a:glow rad="63500">
                <a:schemeClr val="accent3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" name="円/楕円 162"/>
            <p:cNvSpPr/>
            <p:nvPr/>
          </p:nvSpPr>
          <p:spPr>
            <a:xfrm>
              <a:off x="3648575" y="5231225"/>
              <a:ext cx="324000" cy="324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40000"/>
              </a:schemeClr>
            </a:solidFill>
            <a:ln w="19050">
              <a:solidFill>
                <a:schemeClr val="accent6">
                  <a:lumMod val="75000"/>
                </a:schemeClr>
              </a:solidFill>
              <a:prstDash val="dash"/>
            </a:ln>
            <a:effectLst>
              <a:glow rad="63500">
                <a:schemeClr val="accent6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" name="円/楕円 163"/>
            <p:cNvSpPr/>
            <p:nvPr/>
          </p:nvSpPr>
          <p:spPr>
            <a:xfrm>
              <a:off x="827584" y="5175224"/>
              <a:ext cx="324000" cy="324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40000"/>
              </a:schemeClr>
            </a:solidFill>
            <a:ln w="19050">
              <a:solidFill>
                <a:schemeClr val="accent3">
                  <a:lumMod val="75000"/>
                </a:schemeClr>
              </a:solidFill>
              <a:prstDash val="dash"/>
            </a:ln>
            <a:effectLst>
              <a:glow rad="63500">
                <a:schemeClr val="accent3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" name="円/楕円 164"/>
            <p:cNvSpPr/>
            <p:nvPr/>
          </p:nvSpPr>
          <p:spPr>
            <a:xfrm>
              <a:off x="3156693" y="4621057"/>
              <a:ext cx="324000" cy="324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40000"/>
              </a:schemeClr>
            </a:solidFill>
            <a:ln w="19050">
              <a:solidFill>
                <a:schemeClr val="accent6">
                  <a:lumMod val="75000"/>
                </a:schemeClr>
              </a:solidFill>
              <a:prstDash val="dash"/>
            </a:ln>
            <a:effectLst>
              <a:glow rad="63500">
                <a:schemeClr val="accent6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" name="円/楕円 165"/>
            <p:cNvSpPr/>
            <p:nvPr/>
          </p:nvSpPr>
          <p:spPr>
            <a:xfrm>
              <a:off x="1403648" y="4959200"/>
              <a:ext cx="324000" cy="324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40000"/>
              </a:schemeClr>
            </a:solidFill>
            <a:ln w="19050">
              <a:solidFill>
                <a:schemeClr val="accent3">
                  <a:lumMod val="75000"/>
                </a:schemeClr>
              </a:solidFill>
              <a:prstDash val="dash"/>
            </a:ln>
            <a:effectLst>
              <a:glow rad="63500">
                <a:schemeClr val="accent3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" name="円/楕円 166"/>
            <p:cNvSpPr/>
            <p:nvPr/>
          </p:nvSpPr>
          <p:spPr>
            <a:xfrm>
              <a:off x="1151656" y="4184497"/>
              <a:ext cx="324000" cy="324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40000"/>
              </a:schemeClr>
            </a:solidFill>
            <a:ln w="19050">
              <a:solidFill>
                <a:schemeClr val="accent6">
                  <a:lumMod val="75000"/>
                </a:schemeClr>
              </a:solidFill>
              <a:prstDash val="dash"/>
            </a:ln>
            <a:effectLst>
              <a:glow rad="63500">
                <a:schemeClr val="accent6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" name="正方形/長方形 167"/>
            <p:cNvSpPr/>
            <p:nvPr/>
          </p:nvSpPr>
          <p:spPr>
            <a:xfrm>
              <a:off x="1907704" y="2221702"/>
              <a:ext cx="1150392" cy="786639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" name="正方形/長方形 168"/>
            <p:cNvSpPr/>
            <p:nvPr/>
          </p:nvSpPr>
          <p:spPr>
            <a:xfrm>
              <a:off x="1907704" y="4419104"/>
              <a:ext cx="1150392" cy="786639"/>
            </a:xfrm>
            <a:prstGeom prst="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" name="下矢印 169"/>
            <p:cNvSpPr/>
            <p:nvPr/>
          </p:nvSpPr>
          <p:spPr>
            <a:xfrm>
              <a:off x="1809045" y="3490637"/>
              <a:ext cx="1347648" cy="51442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8173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699270" cy="584775"/>
          </a:xfrm>
        </p:spPr>
        <p:txBody>
          <a:bodyPr/>
          <a:lstStyle/>
          <a:p>
            <a:r>
              <a:rPr kumimoji="1" lang="en-US" altLang="ja-JP" dirty="0" smtClean="0"/>
              <a:t> Time Evolution in </a:t>
            </a:r>
            <a:r>
              <a:rPr kumimoji="1" lang="en-US" altLang="ja-JP" dirty="0" err="1" smtClean="0"/>
              <a:t>Hadronic</a:t>
            </a:r>
            <a:r>
              <a:rPr kumimoji="1" lang="en-US" altLang="ja-JP" dirty="0" smtClean="0"/>
              <a:t> Phase  </a:t>
            </a:r>
            <a:endParaRPr kumimoji="1" lang="ja-JP" altLang="en-US" dirty="0"/>
          </a:p>
        </p:txBody>
      </p:sp>
      <p:sp>
        <p:nvSpPr>
          <p:cNvPr id="35" name="正方形/長方形 34"/>
          <p:cNvSpPr/>
          <p:nvPr/>
        </p:nvSpPr>
        <p:spPr>
          <a:xfrm>
            <a:off x="107504" y="1190465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/>
          <p:nvPr/>
        </p:nvSpPr>
        <p:spPr>
          <a:xfrm>
            <a:off x="4064627" y="176641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>
            <a:off x="4589984" y="147874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/>
        </p:nvSpPr>
        <p:spPr>
          <a:xfrm>
            <a:off x="3228792" y="176345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1239801" y="181951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3282792" y="186538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1174657" y="171766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2411406" y="175634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717543" y="134037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4471152" y="142474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334886" y="181442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3701261" y="133312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287512" y="170642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3336792" y="173923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4175917" y="182709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/>
        </p:nvSpPr>
        <p:spPr>
          <a:xfrm>
            <a:off x="2274632" y="174728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/>
        </p:nvSpPr>
        <p:spPr>
          <a:xfrm>
            <a:off x="719161" y="148007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/>
        </p:nvSpPr>
        <p:spPr>
          <a:xfrm>
            <a:off x="2345602" y="181146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/>
          <p:cNvSpPr/>
          <p:nvPr/>
        </p:nvSpPr>
        <p:spPr>
          <a:xfrm>
            <a:off x="1883993" y="143596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/>
        </p:nvSpPr>
        <p:spPr>
          <a:xfrm>
            <a:off x="2835596" y="141716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/>
        </p:nvSpPr>
        <p:spPr>
          <a:xfrm>
            <a:off x="2760370" y="152516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/>
        </p:nvSpPr>
        <p:spPr>
          <a:xfrm>
            <a:off x="3755261" y="146635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/>
          <p:cNvSpPr/>
          <p:nvPr/>
        </p:nvSpPr>
        <p:spPr>
          <a:xfrm>
            <a:off x="4577736" y="137074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/>
          <p:cNvSpPr/>
          <p:nvPr/>
        </p:nvSpPr>
        <p:spPr>
          <a:xfrm>
            <a:off x="1131801" y="181184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/>
          <p:cNvSpPr/>
          <p:nvPr/>
        </p:nvSpPr>
        <p:spPr>
          <a:xfrm>
            <a:off x="2727741" y="140625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/>
        </p:nvSpPr>
        <p:spPr>
          <a:xfrm>
            <a:off x="225323" y="181040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円/楕円 60"/>
          <p:cNvSpPr/>
          <p:nvPr/>
        </p:nvSpPr>
        <p:spPr>
          <a:xfrm>
            <a:off x="4171776" y="171241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円/楕円 61"/>
          <p:cNvSpPr/>
          <p:nvPr/>
        </p:nvSpPr>
        <p:spPr>
          <a:xfrm>
            <a:off x="1813122" y="138196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円/楕円 62"/>
          <p:cNvSpPr/>
          <p:nvPr/>
        </p:nvSpPr>
        <p:spPr>
          <a:xfrm>
            <a:off x="1826848" y="151278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63"/>
          <p:cNvSpPr/>
          <p:nvPr/>
        </p:nvSpPr>
        <p:spPr>
          <a:xfrm>
            <a:off x="827161" y="143062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円/楕円 64"/>
          <p:cNvSpPr/>
          <p:nvPr/>
        </p:nvSpPr>
        <p:spPr>
          <a:xfrm>
            <a:off x="3630567" y="144112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65"/>
          <p:cNvSpPr/>
          <p:nvPr/>
        </p:nvSpPr>
        <p:spPr>
          <a:xfrm>
            <a:off x="3599928" y="1298377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円/楕円 66"/>
          <p:cNvSpPr/>
          <p:nvPr/>
        </p:nvSpPr>
        <p:spPr>
          <a:xfrm>
            <a:off x="1727720" y="133441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円/楕円 67"/>
          <p:cNvSpPr/>
          <p:nvPr/>
        </p:nvSpPr>
        <p:spPr>
          <a:xfrm>
            <a:off x="2231776" y="1658417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円/楕円 68"/>
          <p:cNvSpPr/>
          <p:nvPr/>
        </p:nvSpPr>
        <p:spPr>
          <a:xfrm>
            <a:off x="4031976" y="165841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円/楕円 69"/>
          <p:cNvSpPr/>
          <p:nvPr/>
        </p:nvSpPr>
        <p:spPr>
          <a:xfrm>
            <a:off x="2663824" y="1334417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/楕円 70"/>
          <p:cNvSpPr/>
          <p:nvPr/>
        </p:nvSpPr>
        <p:spPr>
          <a:xfrm>
            <a:off x="4427984" y="129837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円/楕円 71"/>
          <p:cNvSpPr/>
          <p:nvPr/>
        </p:nvSpPr>
        <p:spPr>
          <a:xfrm>
            <a:off x="179512" y="1659104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円/楕円 72"/>
          <p:cNvSpPr/>
          <p:nvPr/>
        </p:nvSpPr>
        <p:spPr>
          <a:xfrm>
            <a:off x="3167880" y="1675161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円/楕円 73"/>
          <p:cNvSpPr/>
          <p:nvPr/>
        </p:nvSpPr>
        <p:spPr>
          <a:xfrm>
            <a:off x="1079648" y="1658417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円/楕円 74"/>
          <p:cNvSpPr/>
          <p:nvPr/>
        </p:nvSpPr>
        <p:spPr>
          <a:xfrm>
            <a:off x="647600" y="129837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107355" y="764704"/>
            <a:ext cx="4400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Hadronization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(initial condition)</a:t>
            </a:r>
            <a:endParaRPr kumimoji="1" lang="ja-JP" altLang="en-US" sz="2400" dirty="0"/>
          </a:p>
        </p:txBody>
      </p:sp>
      <p:sp>
        <p:nvSpPr>
          <p:cNvPr id="177" name="テキスト ボックス 176"/>
          <p:cNvSpPr txBox="1"/>
          <p:nvPr/>
        </p:nvSpPr>
        <p:spPr>
          <a:xfrm>
            <a:off x="1834568" y="2276872"/>
            <a:ext cx="59057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Boost invariance / infinitely long system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Local equilibration / local correlation</a:t>
            </a:r>
          </a:p>
        </p:txBody>
      </p:sp>
      <p:sp>
        <p:nvSpPr>
          <p:cNvPr id="191" name="左中かっこ 190"/>
          <p:cNvSpPr/>
          <p:nvPr/>
        </p:nvSpPr>
        <p:spPr>
          <a:xfrm>
            <a:off x="1512039" y="2303828"/>
            <a:ext cx="325545" cy="804041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正方形/長方形 193"/>
          <p:cNvSpPr/>
          <p:nvPr/>
        </p:nvSpPr>
        <p:spPr>
          <a:xfrm>
            <a:off x="1835696" y="3356753"/>
            <a:ext cx="2088232" cy="4653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5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 \rangle_c \end{align*}&lt;/body&gt;&#10;  &lt;fcolor&gt;FF000000&lt;/fcolor&gt;&#10;  &lt;bcolor&gt;FFFFFFFF&lt;/bcolor&gt;&#10;  &lt;transparent&gt;True&lt;/transparent&gt;&#10;  &lt;resolution&gt;1800&lt;/resolution&gt;&#10;  &lt;imageh&gt;281&lt;/imageh&gt;&#10;  &lt;imagew&gt;560&lt;/imagew&gt;&#10;  &lt;scale&gt;50&lt;/scale&gt;&#10;  &lt;cursor&gt;4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390091"/>
            <a:ext cx="786482" cy="394646"/>
          </a:xfrm>
          <a:prstGeom prst="rect">
            <a:avLst/>
          </a:prstGeom>
        </p:spPr>
      </p:pic>
      <p:pic>
        <p:nvPicPr>
          <p:cNvPr id="196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4 \rangle_c&#10;\end{align*}&lt;/body&gt;&#10;  &lt;fcolor&gt;FF000000&lt;/fcolor&gt;&#10;  &lt;bcolor&gt;FFFFFFFF&lt;/bcolor&gt;&#10;  &lt;transparent&gt;True&lt;/transparent&gt;&#10;  &lt;resolution&gt;1800&lt;/resolution&gt;&#10;  &lt;imageh&gt;283&lt;/imageh&gt;&#10;  &lt;imagew&gt;560&lt;/imagew&gt;&#10;  &lt;scale&gt;50&lt;/scale&gt;&#10;  &lt;cursor&gt;1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390091"/>
            <a:ext cx="786482" cy="397455"/>
          </a:xfrm>
          <a:prstGeom prst="rect">
            <a:avLst/>
          </a:prstGeom>
        </p:spPr>
      </p:pic>
      <p:pic>
        <p:nvPicPr>
          <p:cNvPr id="197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 Q_{\rm(tot)} \rangle_c&#10;\end{align*}&lt;/body&gt;&#10;  &lt;fcolor&gt;FF000000&lt;/fcolor&gt;&#10;  &lt;bcolor&gt;FFFFFFFF&lt;/bcolor&gt;&#10;  &lt;transparent&gt;True&lt;/transparent&gt;&#10;  &lt;resolution&gt;1800&lt;/resolution&gt;&#10;  &lt;imageh&gt;308&lt;/imageh&gt;&#10;  &lt;imagew&gt;1180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555" y="3356753"/>
            <a:ext cx="1657230" cy="4325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pic>
        <p:nvPicPr>
          <p:cNvPr id="198" name="TexTeXPicture" descr="&lt;?xml version=&quot;1.0&quot; encoding=&quot;utf-16&quot;?&gt;&#10;&lt;TeXTeX&gt;&#10;  &lt;preamble&gt;\documentclass{jarticle}&#10;\usepackage{amsmath}&#10;\pagestyle{empty}&lt;/preamble&gt;&#10;  &lt;body&gt;\begin{align*} &#10;\langle Q_{\rm(tot)}^2\rangle_c&#10;\end{align*}&lt;/body&gt;&#10;  &lt;fcolor&gt;FF000000&lt;/fcolor&gt;&#10;  &lt;bcolor&gt;FFFFFFFF&lt;/bcolor&gt;&#10;  &lt;transparent&gt;True&lt;/transparent&gt;&#10;  &lt;resolution&gt;1800&lt;/resolution&gt;&#10;  &lt;imageh&gt;331&lt;/imageh&gt;&#10;  &lt;imagew&gt;871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044" y="3357271"/>
            <a:ext cx="1223260" cy="46486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  <p:sp>
        <p:nvSpPr>
          <p:cNvPr id="201" name="下矢印 200"/>
          <p:cNvSpPr/>
          <p:nvPr/>
        </p:nvSpPr>
        <p:spPr>
          <a:xfrm flipV="1">
            <a:off x="2627784" y="3861048"/>
            <a:ext cx="581670" cy="5206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下矢印 201"/>
          <p:cNvSpPr/>
          <p:nvPr/>
        </p:nvSpPr>
        <p:spPr>
          <a:xfrm flipV="1">
            <a:off x="4355976" y="3861048"/>
            <a:ext cx="581670" cy="520605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" name="下矢印 202"/>
          <p:cNvSpPr/>
          <p:nvPr/>
        </p:nvSpPr>
        <p:spPr>
          <a:xfrm flipV="1">
            <a:off x="6366594" y="3861048"/>
            <a:ext cx="581670" cy="520605"/>
          </a:xfrm>
          <a:prstGeom prst="down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角丸四角形 191"/>
          <p:cNvSpPr/>
          <p:nvPr/>
        </p:nvSpPr>
        <p:spPr>
          <a:xfrm>
            <a:off x="5339650" y="4259997"/>
            <a:ext cx="3696846" cy="86990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角丸四角形 192"/>
          <p:cNvSpPr/>
          <p:nvPr/>
        </p:nvSpPr>
        <p:spPr>
          <a:xfrm>
            <a:off x="1579072" y="4259997"/>
            <a:ext cx="3713007" cy="869906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テキスト ボックス 198"/>
          <p:cNvSpPr txBox="1"/>
          <p:nvPr/>
        </p:nvSpPr>
        <p:spPr>
          <a:xfrm>
            <a:off x="1612868" y="4259997"/>
            <a:ext cx="3679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chemeClr val="tx2">
                    <a:lumMod val="50000"/>
                  </a:schemeClr>
                </a:solidFill>
              </a:rPr>
              <a:t>suppression owing to</a:t>
            </a:r>
          </a:p>
          <a:p>
            <a:pPr algn="ctr"/>
            <a:r>
              <a:rPr kumimoji="1" lang="en-US" altLang="ja-JP" sz="2400" dirty="0" smtClean="0">
                <a:solidFill>
                  <a:schemeClr val="tx2">
                    <a:lumMod val="50000"/>
                  </a:schemeClr>
                </a:solidFill>
              </a:rPr>
              <a:t>local charge conservation</a:t>
            </a:r>
            <a:endParaRPr kumimoji="1" lang="ja-JP" alt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00" name="テキスト ボックス 199"/>
          <p:cNvSpPr txBox="1"/>
          <p:nvPr/>
        </p:nvSpPr>
        <p:spPr>
          <a:xfrm>
            <a:off x="5364088" y="4259997"/>
            <a:ext cx="36968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strongly dependent on</a:t>
            </a:r>
          </a:p>
          <a:p>
            <a:r>
              <a:rPr kumimoji="1" lang="en-US" altLang="ja-JP" sz="2400" dirty="0" err="1" smtClean="0">
                <a:solidFill>
                  <a:schemeClr val="accent2">
                    <a:lumMod val="50000"/>
                  </a:schemeClr>
                </a:solidFill>
              </a:rPr>
              <a:t>hadronization</a:t>
            </a:r>
            <a:r>
              <a:rPr kumimoji="1"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 mechanism</a:t>
            </a:r>
            <a:endParaRPr kumimoji="1" lang="ja-JP" alt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7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699270" cy="584775"/>
          </a:xfrm>
        </p:spPr>
        <p:txBody>
          <a:bodyPr/>
          <a:lstStyle/>
          <a:p>
            <a:r>
              <a:rPr kumimoji="1" lang="en-US" altLang="ja-JP" dirty="0" smtClean="0"/>
              <a:t> Time Evolution in </a:t>
            </a:r>
            <a:r>
              <a:rPr kumimoji="1" lang="en-US" altLang="ja-JP" dirty="0" err="1" smtClean="0"/>
              <a:t>Hadronic</a:t>
            </a:r>
            <a:r>
              <a:rPr kumimoji="1" lang="en-US" altLang="ja-JP" dirty="0" smtClean="0"/>
              <a:t> Phase  </a:t>
            </a:r>
            <a:endParaRPr kumimoji="1" lang="ja-JP" altLang="en-US" dirty="0"/>
          </a:p>
        </p:txBody>
      </p:sp>
      <p:sp>
        <p:nvSpPr>
          <p:cNvPr id="35" name="正方形/長方形 34"/>
          <p:cNvSpPr/>
          <p:nvPr/>
        </p:nvSpPr>
        <p:spPr>
          <a:xfrm>
            <a:off x="107504" y="1190465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/>
          <p:nvPr/>
        </p:nvSpPr>
        <p:spPr>
          <a:xfrm>
            <a:off x="4064627" y="176641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>
            <a:off x="4589984" y="147874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/>
        </p:nvSpPr>
        <p:spPr>
          <a:xfrm>
            <a:off x="3228792" y="176345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1239801" y="181951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3282792" y="186538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1174657" y="171766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2411406" y="175634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717543" y="134037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4471152" y="142474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334886" y="181442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3701261" y="133312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287512" y="170642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3336792" y="173923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4175917" y="182709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/>
        </p:nvSpPr>
        <p:spPr>
          <a:xfrm>
            <a:off x="2274632" y="174728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/>
        </p:nvSpPr>
        <p:spPr>
          <a:xfrm>
            <a:off x="719161" y="148007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/>
        </p:nvSpPr>
        <p:spPr>
          <a:xfrm>
            <a:off x="2345602" y="181146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/>
          <p:cNvSpPr/>
          <p:nvPr/>
        </p:nvSpPr>
        <p:spPr>
          <a:xfrm>
            <a:off x="1883993" y="143596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/>
        </p:nvSpPr>
        <p:spPr>
          <a:xfrm>
            <a:off x="2835596" y="141716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/>
        </p:nvSpPr>
        <p:spPr>
          <a:xfrm>
            <a:off x="2760370" y="152516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/>
        </p:nvSpPr>
        <p:spPr>
          <a:xfrm>
            <a:off x="3755261" y="146635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/>
          <p:cNvSpPr/>
          <p:nvPr/>
        </p:nvSpPr>
        <p:spPr>
          <a:xfrm>
            <a:off x="4577736" y="137074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/>
          <p:cNvSpPr/>
          <p:nvPr/>
        </p:nvSpPr>
        <p:spPr>
          <a:xfrm>
            <a:off x="1131801" y="181184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/>
          <p:cNvSpPr/>
          <p:nvPr/>
        </p:nvSpPr>
        <p:spPr>
          <a:xfrm>
            <a:off x="2727741" y="140625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/>
        </p:nvSpPr>
        <p:spPr>
          <a:xfrm>
            <a:off x="225323" y="181040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円/楕円 60"/>
          <p:cNvSpPr/>
          <p:nvPr/>
        </p:nvSpPr>
        <p:spPr>
          <a:xfrm>
            <a:off x="4171776" y="171241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円/楕円 61"/>
          <p:cNvSpPr/>
          <p:nvPr/>
        </p:nvSpPr>
        <p:spPr>
          <a:xfrm>
            <a:off x="1813122" y="138196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円/楕円 62"/>
          <p:cNvSpPr/>
          <p:nvPr/>
        </p:nvSpPr>
        <p:spPr>
          <a:xfrm>
            <a:off x="1826848" y="151278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63"/>
          <p:cNvSpPr/>
          <p:nvPr/>
        </p:nvSpPr>
        <p:spPr>
          <a:xfrm>
            <a:off x="827161" y="143062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円/楕円 64"/>
          <p:cNvSpPr/>
          <p:nvPr/>
        </p:nvSpPr>
        <p:spPr>
          <a:xfrm>
            <a:off x="3630567" y="144112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65"/>
          <p:cNvSpPr/>
          <p:nvPr/>
        </p:nvSpPr>
        <p:spPr>
          <a:xfrm>
            <a:off x="3599928" y="1298377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円/楕円 66"/>
          <p:cNvSpPr/>
          <p:nvPr/>
        </p:nvSpPr>
        <p:spPr>
          <a:xfrm>
            <a:off x="1727720" y="133441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円/楕円 67"/>
          <p:cNvSpPr/>
          <p:nvPr/>
        </p:nvSpPr>
        <p:spPr>
          <a:xfrm>
            <a:off x="2231776" y="1658417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円/楕円 68"/>
          <p:cNvSpPr/>
          <p:nvPr/>
        </p:nvSpPr>
        <p:spPr>
          <a:xfrm>
            <a:off x="4031976" y="165841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円/楕円 69"/>
          <p:cNvSpPr/>
          <p:nvPr/>
        </p:nvSpPr>
        <p:spPr>
          <a:xfrm>
            <a:off x="2663824" y="1334417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/楕円 70"/>
          <p:cNvSpPr/>
          <p:nvPr/>
        </p:nvSpPr>
        <p:spPr>
          <a:xfrm>
            <a:off x="4427984" y="129837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円/楕円 71"/>
          <p:cNvSpPr/>
          <p:nvPr/>
        </p:nvSpPr>
        <p:spPr>
          <a:xfrm>
            <a:off x="179512" y="1659104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円/楕円 72"/>
          <p:cNvSpPr/>
          <p:nvPr/>
        </p:nvSpPr>
        <p:spPr>
          <a:xfrm>
            <a:off x="3167880" y="1675161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円/楕円 73"/>
          <p:cNvSpPr/>
          <p:nvPr/>
        </p:nvSpPr>
        <p:spPr>
          <a:xfrm>
            <a:off x="1079648" y="1658417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円/楕円 74"/>
          <p:cNvSpPr/>
          <p:nvPr/>
        </p:nvSpPr>
        <p:spPr>
          <a:xfrm>
            <a:off x="647600" y="129837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正方形/長方形 80"/>
          <p:cNvSpPr/>
          <p:nvPr/>
        </p:nvSpPr>
        <p:spPr>
          <a:xfrm>
            <a:off x="107504" y="5769360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20000"/>
                </a:srgbClr>
              </a:gs>
              <a:gs pos="100000">
                <a:srgbClr val="00B0F0">
                  <a:alpha val="2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107355" y="764704"/>
            <a:ext cx="4400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Hadronization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(initial condition)</a:t>
            </a:r>
            <a:endParaRPr kumimoji="1" lang="ja-JP" altLang="en-US" sz="2400" dirty="0"/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107504" y="5331640"/>
            <a:ext cx="1571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Freezeout</a:t>
            </a:r>
            <a:endParaRPr kumimoji="1" lang="ja-JP" altLang="en-US" sz="2400" dirty="0"/>
          </a:p>
        </p:txBody>
      </p:sp>
      <p:sp>
        <p:nvSpPr>
          <p:cNvPr id="137" name="円/楕円 136"/>
          <p:cNvSpPr/>
          <p:nvPr/>
        </p:nvSpPr>
        <p:spPr>
          <a:xfrm>
            <a:off x="4001003" y="644252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円/楕円 137"/>
          <p:cNvSpPr/>
          <p:nvPr/>
        </p:nvSpPr>
        <p:spPr>
          <a:xfrm>
            <a:off x="4581796" y="606369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円/楕円 138"/>
          <p:cNvSpPr/>
          <p:nvPr/>
        </p:nvSpPr>
        <p:spPr>
          <a:xfrm>
            <a:off x="2937957" y="625965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円/楕円 139"/>
          <p:cNvSpPr/>
          <p:nvPr/>
        </p:nvSpPr>
        <p:spPr>
          <a:xfrm>
            <a:off x="1392201" y="604441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円/楕円 140"/>
          <p:cNvSpPr/>
          <p:nvPr/>
        </p:nvSpPr>
        <p:spPr>
          <a:xfrm>
            <a:off x="2991957" y="636157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円/楕円 141"/>
          <p:cNvSpPr/>
          <p:nvPr/>
        </p:nvSpPr>
        <p:spPr>
          <a:xfrm>
            <a:off x="1327057" y="594256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円/楕円 142"/>
          <p:cNvSpPr/>
          <p:nvPr/>
        </p:nvSpPr>
        <p:spPr>
          <a:xfrm>
            <a:off x="2311742" y="596323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円/楕円 143"/>
          <p:cNvSpPr/>
          <p:nvPr/>
        </p:nvSpPr>
        <p:spPr>
          <a:xfrm>
            <a:off x="645535" y="599732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円/楕円 144"/>
          <p:cNvSpPr/>
          <p:nvPr/>
        </p:nvSpPr>
        <p:spPr>
          <a:xfrm>
            <a:off x="4462964" y="600969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円/楕円 145"/>
          <p:cNvSpPr/>
          <p:nvPr/>
        </p:nvSpPr>
        <p:spPr>
          <a:xfrm>
            <a:off x="406894" y="643527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円/楕円 146"/>
          <p:cNvSpPr/>
          <p:nvPr/>
        </p:nvSpPr>
        <p:spPr>
          <a:xfrm>
            <a:off x="3565629" y="604407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円/楕円 147"/>
          <p:cNvSpPr/>
          <p:nvPr/>
        </p:nvSpPr>
        <p:spPr>
          <a:xfrm>
            <a:off x="359520" y="632727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円/楕円 148"/>
          <p:cNvSpPr/>
          <p:nvPr/>
        </p:nvSpPr>
        <p:spPr>
          <a:xfrm>
            <a:off x="3045957" y="623543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円/楕円 149"/>
          <p:cNvSpPr/>
          <p:nvPr/>
        </p:nvSpPr>
        <p:spPr>
          <a:xfrm>
            <a:off x="4112293" y="650320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円/楕円 150"/>
          <p:cNvSpPr/>
          <p:nvPr/>
        </p:nvSpPr>
        <p:spPr>
          <a:xfrm>
            <a:off x="2174968" y="595417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円/楕円 151"/>
          <p:cNvSpPr/>
          <p:nvPr/>
        </p:nvSpPr>
        <p:spPr>
          <a:xfrm>
            <a:off x="647153" y="613703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円/楕円 152"/>
          <p:cNvSpPr/>
          <p:nvPr/>
        </p:nvSpPr>
        <p:spPr>
          <a:xfrm>
            <a:off x="2245938" y="601836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円/楕円 153"/>
          <p:cNvSpPr/>
          <p:nvPr/>
        </p:nvSpPr>
        <p:spPr>
          <a:xfrm>
            <a:off x="1964385" y="641691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円/楕円 154"/>
          <p:cNvSpPr/>
          <p:nvPr/>
        </p:nvSpPr>
        <p:spPr>
          <a:xfrm>
            <a:off x="2483940" y="639812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円/楕円 155"/>
          <p:cNvSpPr/>
          <p:nvPr/>
        </p:nvSpPr>
        <p:spPr>
          <a:xfrm>
            <a:off x="2408714" y="650612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円/楕円 156"/>
          <p:cNvSpPr/>
          <p:nvPr/>
        </p:nvSpPr>
        <p:spPr>
          <a:xfrm>
            <a:off x="3619629" y="617731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円/楕円 157"/>
          <p:cNvSpPr/>
          <p:nvPr/>
        </p:nvSpPr>
        <p:spPr>
          <a:xfrm>
            <a:off x="4569548" y="595569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円/楕円 158"/>
          <p:cNvSpPr/>
          <p:nvPr/>
        </p:nvSpPr>
        <p:spPr>
          <a:xfrm>
            <a:off x="1284201" y="603674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円/楕円 159"/>
          <p:cNvSpPr/>
          <p:nvPr/>
        </p:nvSpPr>
        <p:spPr>
          <a:xfrm>
            <a:off x="2376085" y="638720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円/楕円 160"/>
          <p:cNvSpPr/>
          <p:nvPr/>
        </p:nvSpPr>
        <p:spPr>
          <a:xfrm>
            <a:off x="297331" y="643125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円/楕円 161"/>
          <p:cNvSpPr/>
          <p:nvPr/>
        </p:nvSpPr>
        <p:spPr>
          <a:xfrm>
            <a:off x="4108152" y="638852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円/楕円 162"/>
          <p:cNvSpPr/>
          <p:nvPr/>
        </p:nvSpPr>
        <p:spPr>
          <a:xfrm>
            <a:off x="1893514" y="636291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円/楕円 163"/>
          <p:cNvSpPr/>
          <p:nvPr/>
        </p:nvSpPr>
        <p:spPr>
          <a:xfrm>
            <a:off x="1907240" y="649373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円/楕円 164"/>
          <p:cNvSpPr/>
          <p:nvPr/>
        </p:nvSpPr>
        <p:spPr>
          <a:xfrm>
            <a:off x="755153" y="608757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円/楕円 165"/>
          <p:cNvSpPr/>
          <p:nvPr/>
        </p:nvSpPr>
        <p:spPr>
          <a:xfrm>
            <a:off x="3494935" y="615207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円/楕円 166"/>
          <p:cNvSpPr/>
          <p:nvPr/>
        </p:nvSpPr>
        <p:spPr>
          <a:xfrm>
            <a:off x="3464296" y="6009329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円/楕円 167"/>
          <p:cNvSpPr/>
          <p:nvPr/>
        </p:nvSpPr>
        <p:spPr>
          <a:xfrm>
            <a:off x="1808112" y="6315369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/楕円 168"/>
          <p:cNvSpPr/>
          <p:nvPr/>
        </p:nvSpPr>
        <p:spPr>
          <a:xfrm>
            <a:off x="2132112" y="5865313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円/楕円 169"/>
          <p:cNvSpPr/>
          <p:nvPr/>
        </p:nvSpPr>
        <p:spPr>
          <a:xfrm>
            <a:off x="3968352" y="6334529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/楕円 170"/>
          <p:cNvSpPr/>
          <p:nvPr/>
        </p:nvSpPr>
        <p:spPr>
          <a:xfrm>
            <a:off x="2312168" y="6315369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円/楕円 171"/>
          <p:cNvSpPr/>
          <p:nvPr/>
        </p:nvSpPr>
        <p:spPr>
          <a:xfrm>
            <a:off x="4419796" y="5883321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円/楕円 172"/>
          <p:cNvSpPr/>
          <p:nvPr/>
        </p:nvSpPr>
        <p:spPr>
          <a:xfrm>
            <a:off x="251520" y="6279952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円/楕円 173"/>
          <p:cNvSpPr/>
          <p:nvPr/>
        </p:nvSpPr>
        <p:spPr>
          <a:xfrm>
            <a:off x="2877045" y="617135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円/楕円 174"/>
          <p:cNvSpPr/>
          <p:nvPr/>
        </p:nvSpPr>
        <p:spPr>
          <a:xfrm>
            <a:off x="1232048" y="5883321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円/楕円 175"/>
          <p:cNvSpPr/>
          <p:nvPr/>
        </p:nvSpPr>
        <p:spPr>
          <a:xfrm>
            <a:off x="575592" y="5955329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下矢印 33"/>
          <p:cNvSpPr/>
          <p:nvPr/>
        </p:nvSpPr>
        <p:spPr>
          <a:xfrm>
            <a:off x="423762" y="2348880"/>
            <a:ext cx="547838" cy="298276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テキスト ボックス 176"/>
          <p:cNvSpPr txBox="1"/>
          <p:nvPr/>
        </p:nvSpPr>
        <p:spPr>
          <a:xfrm>
            <a:off x="1834568" y="2276872"/>
            <a:ext cx="59057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Boost invariance / infinitely long system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Local equilibration / local correlation</a:t>
            </a:r>
          </a:p>
        </p:txBody>
      </p:sp>
      <p:sp>
        <p:nvSpPr>
          <p:cNvPr id="191" name="左中かっこ 190"/>
          <p:cNvSpPr/>
          <p:nvPr/>
        </p:nvSpPr>
        <p:spPr>
          <a:xfrm>
            <a:off x="1512039" y="2303828"/>
            <a:ext cx="325545" cy="804041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正方形/長方形 193"/>
          <p:cNvSpPr/>
          <p:nvPr/>
        </p:nvSpPr>
        <p:spPr>
          <a:xfrm>
            <a:off x="1835696" y="3356753"/>
            <a:ext cx="2088232" cy="4653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5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 \rangle_c \end{align*}&lt;/body&gt;&#10;  &lt;fcolor&gt;FF000000&lt;/fcolor&gt;&#10;  &lt;bcolor&gt;FFFFFFFF&lt;/bcolor&gt;&#10;  &lt;transparent&gt;True&lt;/transparent&gt;&#10;  &lt;resolution&gt;1800&lt;/resolution&gt;&#10;  &lt;imageh&gt;281&lt;/imageh&gt;&#10;  &lt;imagew&gt;560&lt;/imagew&gt;&#10;  &lt;scale&gt;50&lt;/scale&gt;&#10;  &lt;cursor&gt;4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390091"/>
            <a:ext cx="786482" cy="394646"/>
          </a:xfrm>
          <a:prstGeom prst="rect">
            <a:avLst/>
          </a:prstGeom>
        </p:spPr>
      </p:pic>
      <p:pic>
        <p:nvPicPr>
          <p:cNvPr id="196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4 \rangle_c&#10;\end{align*}&lt;/body&gt;&#10;  &lt;fcolor&gt;FF000000&lt;/fcolor&gt;&#10;  &lt;bcolor&gt;FFFFFFFF&lt;/bcolor&gt;&#10;  &lt;transparent&gt;True&lt;/transparent&gt;&#10;  &lt;resolution&gt;1800&lt;/resolution&gt;&#10;  &lt;imageh&gt;283&lt;/imageh&gt;&#10;  &lt;imagew&gt;560&lt;/imagew&gt;&#10;  &lt;scale&gt;50&lt;/scale&gt;&#10;  &lt;cursor&gt;1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390091"/>
            <a:ext cx="786482" cy="397455"/>
          </a:xfrm>
          <a:prstGeom prst="rect">
            <a:avLst/>
          </a:prstGeom>
        </p:spPr>
      </p:pic>
      <p:pic>
        <p:nvPicPr>
          <p:cNvPr id="197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 Q_{\rm(tot)} \rangle_c&#10;\end{align*}&lt;/body&gt;&#10;  &lt;fcolor&gt;FF000000&lt;/fcolor&gt;&#10;  &lt;bcolor&gt;FFFFFFFF&lt;/bcolor&gt;&#10;  &lt;transparent&gt;True&lt;/transparent&gt;&#10;  &lt;resolution&gt;1800&lt;/resolution&gt;&#10;  &lt;imageh&gt;308&lt;/imageh&gt;&#10;  &lt;imagew&gt;1180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555" y="3356753"/>
            <a:ext cx="1657230" cy="4325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pic>
        <p:nvPicPr>
          <p:cNvPr id="198" name="TexTeXPicture" descr="&lt;?xml version=&quot;1.0&quot; encoding=&quot;utf-16&quot;?&gt;&#10;&lt;TeXTeX&gt;&#10;  &lt;preamble&gt;\documentclass{jarticle}&#10;\usepackage{amsmath}&#10;\pagestyle{empty}&lt;/preamble&gt;&#10;  &lt;body&gt;\begin{align*} &#10;\langle Q_{\rm(tot)}^2\rangle_c&#10;\end{align*}&lt;/body&gt;&#10;  &lt;fcolor&gt;FF000000&lt;/fcolor&gt;&#10;  &lt;bcolor&gt;FFFFFFFF&lt;/bcolor&gt;&#10;  &lt;transparent&gt;True&lt;/transparent&gt;&#10;  &lt;resolution&gt;1800&lt;/resolution&gt;&#10;  &lt;imageh&gt;331&lt;/imageh&gt;&#10;  &lt;imagew&gt;871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044" y="3357271"/>
            <a:ext cx="1223260" cy="46486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  <p:sp>
        <p:nvSpPr>
          <p:cNvPr id="201" name="下矢印 200"/>
          <p:cNvSpPr/>
          <p:nvPr/>
        </p:nvSpPr>
        <p:spPr>
          <a:xfrm flipV="1">
            <a:off x="2627784" y="3861048"/>
            <a:ext cx="581670" cy="5206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下矢印 201"/>
          <p:cNvSpPr/>
          <p:nvPr/>
        </p:nvSpPr>
        <p:spPr>
          <a:xfrm flipV="1">
            <a:off x="4355976" y="3861048"/>
            <a:ext cx="581670" cy="520605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" name="下矢印 202"/>
          <p:cNvSpPr/>
          <p:nvPr/>
        </p:nvSpPr>
        <p:spPr>
          <a:xfrm flipV="1">
            <a:off x="6366594" y="3861048"/>
            <a:ext cx="581670" cy="520605"/>
          </a:xfrm>
          <a:prstGeom prst="down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角丸四角形 191"/>
          <p:cNvSpPr/>
          <p:nvPr/>
        </p:nvSpPr>
        <p:spPr>
          <a:xfrm>
            <a:off x="5339650" y="4259997"/>
            <a:ext cx="3696846" cy="86990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角丸四角形 192"/>
          <p:cNvSpPr/>
          <p:nvPr/>
        </p:nvSpPr>
        <p:spPr>
          <a:xfrm>
            <a:off x="1579072" y="4259997"/>
            <a:ext cx="3713007" cy="869906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テキスト ボックス 198"/>
          <p:cNvSpPr txBox="1"/>
          <p:nvPr/>
        </p:nvSpPr>
        <p:spPr>
          <a:xfrm>
            <a:off x="1612868" y="4259997"/>
            <a:ext cx="3679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chemeClr val="tx2">
                    <a:lumMod val="50000"/>
                  </a:schemeClr>
                </a:solidFill>
              </a:rPr>
              <a:t>suppression owing to</a:t>
            </a:r>
          </a:p>
          <a:p>
            <a:pPr algn="ctr"/>
            <a:r>
              <a:rPr kumimoji="1" lang="en-US" altLang="ja-JP" sz="2400" dirty="0" smtClean="0">
                <a:solidFill>
                  <a:schemeClr val="tx2">
                    <a:lumMod val="50000"/>
                  </a:schemeClr>
                </a:solidFill>
              </a:rPr>
              <a:t>local charge conservation</a:t>
            </a:r>
            <a:endParaRPr kumimoji="1" lang="ja-JP" alt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00" name="テキスト ボックス 199"/>
          <p:cNvSpPr txBox="1"/>
          <p:nvPr/>
        </p:nvSpPr>
        <p:spPr>
          <a:xfrm>
            <a:off x="5364088" y="4259997"/>
            <a:ext cx="36968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strongly dependent on</a:t>
            </a:r>
          </a:p>
          <a:p>
            <a:r>
              <a:rPr kumimoji="1" lang="en-US" altLang="ja-JP" sz="2400" dirty="0" err="1" smtClean="0">
                <a:solidFill>
                  <a:schemeClr val="accent2">
                    <a:lumMod val="50000"/>
                  </a:schemeClr>
                </a:solidFill>
              </a:rPr>
              <a:t>hadronization</a:t>
            </a:r>
            <a:r>
              <a:rPr kumimoji="1"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 mechanism</a:t>
            </a:r>
            <a:endParaRPr kumimoji="1" lang="ja-JP" alt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2" name="テキスト ボックス 81"/>
          <p:cNvSpPr txBox="1"/>
          <p:nvPr/>
        </p:nvSpPr>
        <p:spPr>
          <a:xfrm rot="16200000">
            <a:off x="-1292367" y="3604736"/>
            <a:ext cx="30558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accent6">
                    <a:lumMod val="50000"/>
                  </a:schemeClr>
                </a:solidFill>
              </a:rPr>
              <a:t>Time evolution via DME</a:t>
            </a:r>
            <a:endParaRPr kumimoji="1" lang="ja-JP" alt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62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4030301" y="1628800"/>
            <a:ext cx="1960204" cy="1496408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685564" y="2564904"/>
            <a:ext cx="1960204" cy="1480385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30000"/>
                </a:srgbClr>
              </a:gs>
              <a:gs pos="100000">
                <a:srgbClr val="FA5D06">
                  <a:alpha val="30000"/>
                </a:srgbClr>
              </a:gs>
            </a:gsLst>
            <a:lin ang="27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464684" cy="584775"/>
          </a:xfrm>
        </p:spPr>
        <p:txBody>
          <a:bodyPr/>
          <a:lstStyle/>
          <a:p>
            <a:r>
              <a:rPr kumimoji="1" lang="ja-JP" altLang="en-US" dirty="0" smtClean="0"/>
              <a:t> </a:t>
            </a:r>
            <a:r>
              <a:rPr kumimoji="1" lang="en-US" altLang="ja-JP" dirty="0" smtClean="0"/>
              <a:t>Total Charge Number  </a:t>
            </a:r>
            <a:endParaRPr kumimoji="1" lang="ja-JP" altLang="en-US" dirty="0"/>
          </a:p>
        </p:txBody>
      </p:sp>
      <p:sp>
        <p:nvSpPr>
          <p:cNvPr id="7" name="円/楕円 6"/>
          <p:cNvSpPr>
            <a:spLocks noChangeAspect="1"/>
          </p:cNvSpPr>
          <p:nvPr/>
        </p:nvSpPr>
        <p:spPr>
          <a:xfrm>
            <a:off x="2121408" y="3212481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251520" y="980728"/>
            <a:ext cx="40254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In recombination model,</a:t>
            </a:r>
            <a:endParaRPr kumimoji="1" lang="ja-JP" altLang="en-US" sz="2800" dirty="0"/>
          </a:p>
        </p:txBody>
      </p:sp>
      <p:sp>
        <p:nvSpPr>
          <p:cNvPr id="80" name="円/楕円 79"/>
          <p:cNvSpPr>
            <a:spLocks noChangeAspect="1"/>
          </p:cNvSpPr>
          <p:nvPr/>
        </p:nvSpPr>
        <p:spPr>
          <a:xfrm>
            <a:off x="939338" y="3556112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円/楕円 80"/>
          <p:cNvSpPr>
            <a:spLocks noChangeAspect="1"/>
          </p:cNvSpPr>
          <p:nvPr/>
        </p:nvSpPr>
        <p:spPr>
          <a:xfrm>
            <a:off x="2121392" y="3572521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円/楕円 81"/>
          <p:cNvSpPr>
            <a:spLocks noChangeAspect="1"/>
          </p:cNvSpPr>
          <p:nvPr/>
        </p:nvSpPr>
        <p:spPr>
          <a:xfrm>
            <a:off x="1283107" y="2837683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円/楕円 82"/>
          <p:cNvSpPr>
            <a:spLocks noChangeAspect="1"/>
          </p:cNvSpPr>
          <p:nvPr/>
        </p:nvSpPr>
        <p:spPr>
          <a:xfrm>
            <a:off x="1761368" y="2852441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円/楕円 83"/>
          <p:cNvSpPr>
            <a:spLocks noChangeAspect="1"/>
          </p:cNvSpPr>
          <p:nvPr/>
        </p:nvSpPr>
        <p:spPr>
          <a:xfrm>
            <a:off x="939338" y="2836016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円/楕円 84"/>
          <p:cNvSpPr>
            <a:spLocks noChangeAspect="1"/>
          </p:cNvSpPr>
          <p:nvPr/>
        </p:nvSpPr>
        <p:spPr>
          <a:xfrm>
            <a:off x="1761352" y="3212481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円/楕円 85"/>
          <p:cNvSpPr>
            <a:spLocks noChangeAspect="1"/>
          </p:cNvSpPr>
          <p:nvPr/>
        </p:nvSpPr>
        <p:spPr>
          <a:xfrm>
            <a:off x="1283107" y="3556112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円/楕円 86"/>
          <p:cNvSpPr>
            <a:spLocks noChangeAspect="1"/>
          </p:cNvSpPr>
          <p:nvPr/>
        </p:nvSpPr>
        <p:spPr>
          <a:xfrm>
            <a:off x="1761352" y="3572521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円/楕円 87"/>
          <p:cNvSpPr>
            <a:spLocks noChangeAspect="1"/>
          </p:cNvSpPr>
          <p:nvPr/>
        </p:nvSpPr>
        <p:spPr>
          <a:xfrm>
            <a:off x="939338" y="3196056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円/楕円 88"/>
          <p:cNvSpPr>
            <a:spLocks noChangeAspect="1"/>
          </p:cNvSpPr>
          <p:nvPr/>
        </p:nvSpPr>
        <p:spPr>
          <a:xfrm>
            <a:off x="2121408" y="2838391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円/楕円 89"/>
          <p:cNvSpPr>
            <a:spLocks noChangeAspect="1"/>
          </p:cNvSpPr>
          <p:nvPr/>
        </p:nvSpPr>
        <p:spPr>
          <a:xfrm>
            <a:off x="1283107" y="3196056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980797" y="4165134"/>
            <a:ext cx="18630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6 quarks</a:t>
            </a:r>
          </a:p>
          <a:p>
            <a:r>
              <a:rPr lang="en-US" altLang="ja-JP" sz="2400" dirty="0" smtClean="0"/>
              <a:t>6 antiquarks</a:t>
            </a:r>
            <a:endParaRPr kumimoji="1" lang="ja-JP" altLang="en-US" sz="2400" dirty="0"/>
          </a:p>
        </p:txBody>
      </p:sp>
      <p:sp>
        <p:nvSpPr>
          <p:cNvPr id="95" name="円/楕円 94"/>
          <p:cNvSpPr>
            <a:spLocks noChangeAspect="1"/>
          </p:cNvSpPr>
          <p:nvPr/>
        </p:nvSpPr>
        <p:spPr>
          <a:xfrm>
            <a:off x="4440625" y="2061371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円/楕円 95"/>
          <p:cNvSpPr>
            <a:spLocks noChangeAspect="1"/>
          </p:cNvSpPr>
          <p:nvPr/>
        </p:nvSpPr>
        <p:spPr>
          <a:xfrm>
            <a:off x="5187797" y="1950934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円/楕円 96"/>
          <p:cNvSpPr>
            <a:spLocks noChangeAspect="1"/>
          </p:cNvSpPr>
          <p:nvPr/>
        </p:nvSpPr>
        <p:spPr>
          <a:xfrm>
            <a:off x="4602001" y="1917371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円/楕円 97"/>
          <p:cNvSpPr>
            <a:spLocks noChangeAspect="1"/>
          </p:cNvSpPr>
          <p:nvPr/>
        </p:nvSpPr>
        <p:spPr>
          <a:xfrm>
            <a:off x="5361614" y="1922055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円/楕円 98"/>
          <p:cNvSpPr>
            <a:spLocks noChangeAspect="1"/>
          </p:cNvSpPr>
          <p:nvPr/>
        </p:nvSpPr>
        <p:spPr>
          <a:xfrm>
            <a:off x="4505523" y="2710595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円/楕円 99"/>
          <p:cNvSpPr>
            <a:spLocks noChangeAspect="1"/>
          </p:cNvSpPr>
          <p:nvPr/>
        </p:nvSpPr>
        <p:spPr>
          <a:xfrm>
            <a:off x="5323640" y="2097643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円/楕円 100"/>
          <p:cNvSpPr>
            <a:spLocks noChangeAspect="1"/>
          </p:cNvSpPr>
          <p:nvPr/>
        </p:nvSpPr>
        <p:spPr>
          <a:xfrm>
            <a:off x="4626072" y="2115371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円/楕円 101"/>
          <p:cNvSpPr>
            <a:spLocks noChangeAspect="1"/>
          </p:cNvSpPr>
          <p:nvPr/>
        </p:nvSpPr>
        <p:spPr>
          <a:xfrm>
            <a:off x="5323640" y="2545909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円/楕円 102"/>
          <p:cNvSpPr>
            <a:spLocks noChangeAspect="1"/>
          </p:cNvSpPr>
          <p:nvPr/>
        </p:nvSpPr>
        <p:spPr>
          <a:xfrm>
            <a:off x="4584625" y="2546841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円/楕円 103"/>
          <p:cNvSpPr>
            <a:spLocks noChangeAspect="1"/>
          </p:cNvSpPr>
          <p:nvPr/>
        </p:nvSpPr>
        <p:spPr>
          <a:xfrm>
            <a:off x="5251640" y="2688677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円/楕円 104"/>
          <p:cNvSpPr>
            <a:spLocks noChangeAspect="1"/>
          </p:cNvSpPr>
          <p:nvPr/>
        </p:nvSpPr>
        <p:spPr>
          <a:xfrm>
            <a:off x="4680072" y="2700498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円/楕円 105"/>
          <p:cNvSpPr>
            <a:spLocks noChangeAspect="1"/>
          </p:cNvSpPr>
          <p:nvPr/>
        </p:nvSpPr>
        <p:spPr>
          <a:xfrm>
            <a:off x="5395640" y="2710595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8" name="TexTeXPicture" descr="&lt;?xml version=&quot;1.0&quot; encoding=&quot;utf-16&quot;?&gt;&#10;&lt;TeXTeX&gt;&#10;  &lt;preamble&gt;\documentclass{jarticle}&#10;\usepackage{amsmath}&#10;\pagestyle{empty}&lt;/preamble&gt;&#10;  &lt;body&gt;\begin{align*} &#10;N_B^{\rm(net)}=0 \\&#10;N_B^{\rm(tot)}=4&#10;\end{align*}&lt;/body&gt;&#10;  &lt;fcolor&gt;FF000000&lt;/fcolor&gt;&#10;  &lt;bcolor&gt;FFFFFFFF&lt;/bcolor&gt;&#10;  &lt;transparent&gt;True&lt;/transparent&gt;&#10;  &lt;resolution&gt;1800&lt;/resolution&gt;&#10;  &lt;imageh&gt;782&lt;/imageh&gt;&#10;  &lt;imagew&gt;1111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844819"/>
            <a:ext cx="1512168" cy="1064371"/>
          </a:xfrm>
          <a:prstGeom prst="rect">
            <a:avLst/>
          </a:prstGeom>
        </p:spPr>
      </p:pic>
      <p:sp>
        <p:nvSpPr>
          <p:cNvPr id="71" name="円/楕円 70"/>
          <p:cNvSpPr>
            <a:spLocks noChangeAspect="1"/>
          </p:cNvSpPr>
          <p:nvPr/>
        </p:nvSpPr>
        <p:spPr>
          <a:xfrm>
            <a:off x="4428072" y="1863371"/>
            <a:ext cx="396000" cy="396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円/楕円 92"/>
          <p:cNvSpPr>
            <a:spLocks noChangeAspect="1"/>
          </p:cNvSpPr>
          <p:nvPr/>
        </p:nvSpPr>
        <p:spPr>
          <a:xfrm>
            <a:off x="4428072" y="2492896"/>
            <a:ext cx="396000" cy="396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円/楕円 71"/>
          <p:cNvSpPr>
            <a:spLocks noChangeAspect="1"/>
          </p:cNvSpPr>
          <p:nvPr/>
        </p:nvSpPr>
        <p:spPr>
          <a:xfrm>
            <a:off x="5184112" y="1863371"/>
            <a:ext cx="396000" cy="396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円/楕円 93"/>
          <p:cNvSpPr>
            <a:spLocks noChangeAspect="1"/>
          </p:cNvSpPr>
          <p:nvPr/>
        </p:nvSpPr>
        <p:spPr>
          <a:xfrm>
            <a:off x="5184112" y="2492896"/>
            <a:ext cx="396000" cy="396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正方形/長方形 108"/>
          <p:cNvSpPr/>
          <p:nvPr/>
        </p:nvSpPr>
        <p:spPr>
          <a:xfrm>
            <a:off x="4030301" y="3463307"/>
            <a:ext cx="1960204" cy="1496408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円/楕円 109"/>
          <p:cNvSpPr>
            <a:spLocks noChangeAspect="1"/>
          </p:cNvSpPr>
          <p:nvPr/>
        </p:nvSpPr>
        <p:spPr>
          <a:xfrm>
            <a:off x="5518209" y="3726882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円/楕円 110"/>
          <p:cNvSpPr>
            <a:spLocks noChangeAspect="1"/>
          </p:cNvSpPr>
          <p:nvPr/>
        </p:nvSpPr>
        <p:spPr>
          <a:xfrm>
            <a:off x="4463328" y="3850776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円/楕円 111"/>
          <p:cNvSpPr>
            <a:spLocks noChangeAspect="1"/>
          </p:cNvSpPr>
          <p:nvPr/>
        </p:nvSpPr>
        <p:spPr>
          <a:xfrm>
            <a:off x="4938403" y="3869456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円/楕円 112"/>
          <p:cNvSpPr>
            <a:spLocks noChangeAspect="1"/>
          </p:cNvSpPr>
          <p:nvPr/>
        </p:nvSpPr>
        <p:spPr>
          <a:xfrm>
            <a:off x="5010403" y="3749360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円/楕円 113"/>
          <p:cNvSpPr>
            <a:spLocks noChangeAspect="1"/>
          </p:cNvSpPr>
          <p:nvPr/>
        </p:nvSpPr>
        <p:spPr>
          <a:xfrm>
            <a:off x="4401775" y="4461151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円/楕円 114"/>
          <p:cNvSpPr>
            <a:spLocks noChangeAspect="1"/>
          </p:cNvSpPr>
          <p:nvPr/>
        </p:nvSpPr>
        <p:spPr>
          <a:xfrm>
            <a:off x="5602021" y="3822963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円/楕円 115"/>
          <p:cNvSpPr>
            <a:spLocks noChangeAspect="1"/>
          </p:cNvSpPr>
          <p:nvPr/>
        </p:nvSpPr>
        <p:spPr>
          <a:xfrm>
            <a:off x="4286191" y="3706776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円/楕円 116"/>
          <p:cNvSpPr>
            <a:spLocks noChangeAspect="1"/>
          </p:cNvSpPr>
          <p:nvPr/>
        </p:nvSpPr>
        <p:spPr>
          <a:xfrm>
            <a:off x="4430191" y="4587151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円/楕円 117"/>
          <p:cNvSpPr>
            <a:spLocks noChangeAspect="1"/>
          </p:cNvSpPr>
          <p:nvPr/>
        </p:nvSpPr>
        <p:spPr>
          <a:xfrm>
            <a:off x="5674021" y="4533151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円/楕円 118"/>
          <p:cNvSpPr>
            <a:spLocks noChangeAspect="1"/>
          </p:cNvSpPr>
          <p:nvPr/>
        </p:nvSpPr>
        <p:spPr>
          <a:xfrm>
            <a:off x="5488501" y="4443151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円/楕円 119"/>
          <p:cNvSpPr>
            <a:spLocks noChangeAspect="1"/>
          </p:cNvSpPr>
          <p:nvPr/>
        </p:nvSpPr>
        <p:spPr>
          <a:xfrm>
            <a:off x="4938403" y="4440467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円/楕円 120"/>
          <p:cNvSpPr>
            <a:spLocks noChangeAspect="1"/>
          </p:cNvSpPr>
          <p:nvPr/>
        </p:nvSpPr>
        <p:spPr>
          <a:xfrm>
            <a:off x="5082403" y="4515151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円/楕円 121"/>
          <p:cNvSpPr>
            <a:spLocks noChangeAspect="1"/>
          </p:cNvSpPr>
          <p:nvPr/>
        </p:nvSpPr>
        <p:spPr>
          <a:xfrm>
            <a:off x="4275249" y="3663571"/>
            <a:ext cx="396000" cy="396000"/>
          </a:xfrm>
          <a:prstGeom prst="ellipse">
            <a:avLst/>
          </a:prstGeom>
          <a:solidFill>
            <a:srgbClr val="C0C0C0">
              <a:alpha val="9804"/>
            </a:srgbClr>
          </a:solidFill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>
            <a:glow rad="63500">
              <a:schemeClr val="bg1">
                <a:lumMod val="50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円/楕円 125"/>
          <p:cNvSpPr>
            <a:spLocks noChangeAspect="1"/>
          </p:cNvSpPr>
          <p:nvPr/>
        </p:nvSpPr>
        <p:spPr>
          <a:xfrm>
            <a:off x="4275249" y="4335151"/>
            <a:ext cx="396000" cy="396000"/>
          </a:xfrm>
          <a:prstGeom prst="ellipse">
            <a:avLst/>
          </a:prstGeom>
          <a:solidFill>
            <a:srgbClr val="C0C0C0">
              <a:alpha val="9804"/>
            </a:srgbClr>
          </a:solidFill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>
            <a:glow rad="63500">
              <a:schemeClr val="bg1">
                <a:lumMod val="50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円/楕円 126"/>
          <p:cNvSpPr>
            <a:spLocks noChangeAspect="1"/>
          </p:cNvSpPr>
          <p:nvPr/>
        </p:nvSpPr>
        <p:spPr>
          <a:xfrm>
            <a:off x="4858437" y="3663571"/>
            <a:ext cx="396000" cy="396000"/>
          </a:xfrm>
          <a:prstGeom prst="ellipse">
            <a:avLst/>
          </a:prstGeom>
          <a:solidFill>
            <a:srgbClr val="C0C0C0">
              <a:alpha val="9804"/>
            </a:srgbClr>
          </a:solidFill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>
            <a:glow rad="63500">
              <a:schemeClr val="bg1">
                <a:lumMod val="50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円/楕円 127"/>
          <p:cNvSpPr>
            <a:spLocks noChangeAspect="1"/>
          </p:cNvSpPr>
          <p:nvPr/>
        </p:nvSpPr>
        <p:spPr>
          <a:xfrm>
            <a:off x="4858437" y="4335151"/>
            <a:ext cx="396000" cy="396000"/>
          </a:xfrm>
          <a:prstGeom prst="ellipse">
            <a:avLst/>
          </a:prstGeom>
          <a:solidFill>
            <a:srgbClr val="C0C0C0">
              <a:alpha val="9804"/>
            </a:srgbClr>
          </a:solidFill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>
            <a:glow rad="63500">
              <a:schemeClr val="bg1">
                <a:lumMod val="50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円/楕円 128"/>
          <p:cNvSpPr>
            <a:spLocks noChangeAspect="1"/>
          </p:cNvSpPr>
          <p:nvPr/>
        </p:nvSpPr>
        <p:spPr>
          <a:xfrm>
            <a:off x="5434501" y="3663571"/>
            <a:ext cx="396000" cy="396000"/>
          </a:xfrm>
          <a:prstGeom prst="ellipse">
            <a:avLst/>
          </a:prstGeom>
          <a:solidFill>
            <a:srgbClr val="C0C0C0">
              <a:alpha val="9804"/>
            </a:srgbClr>
          </a:solidFill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>
            <a:glow rad="63500">
              <a:schemeClr val="bg1">
                <a:lumMod val="50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円/楕円 129"/>
          <p:cNvSpPr>
            <a:spLocks noChangeAspect="1"/>
          </p:cNvSpPr>
          <p:nvPr/>
        </p:nvSpPr>
        <p:spPr>
          <a:xfrm>
            <a:off x="5434501" y="4335151"/>
            <a:ext cx="396000" cy="396000"/>
          </a:xfrm>
          <a:prstGeom prst="ellipse">
            <a:avLst/>
          </a:prstGeom>
          <a:solidFill>
            <a:srgbClr val="C0C0C0">
              <a:alpha val="9804"/>
            </a:srgbClr>
          </a:solidFill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>
            <a:glow rad="63500">
              <a:schemeClr val="bg1">
                <a:lumMod val="50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2" name="TexTeXPicture" descr="&lt;?xml version=&quot;1.0&quot; encoding=&quot;utf-16&quot;?&gt;&#10;&lt;TeXTeX&gt;&#10;  &lt;preamble&gt;\documentclass{jarticle}&#10;\usepackage{amsmath}&#10;\pagestyle{empty}&lt;/preamble&gt;&#10;  &lt;body&gt;\begin{align*} &#10;N_B^{\rm(net)}=0 \\&#10;N_B^{\rm(tot)}=0&#10;\end{align*}&lt;/body&gt;&#10;  &lt;fcolor&gt;FF000000&lt;/fcolor&gt;&#10;  &lt;bcolor&gt;FFFFFFFF&lt;/bcolor&gt;&#10;  &lt;transparent&gt;True&lt;/transparent&gt;&#10;  &lt;resolution&gt;1800&lt;/resolution&gt;&#10;  &lt;imageh&gt;782&lt;/imageh&gt;&#10;  &lt;imagew&gt;1109&lt;/imagew&gt;&#10;  &lt;scale&gt;50&lt;/scale&gt;&#10;  &lt;cursor&gt;5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533" y="3660629"/>
            <a:ext cx="1509446" cy="1064371"/>
          </a:xfrm>
          <a:prstGeom prst="rect">
            <a:avLst/>
          </a:prstGeom>
        </p:spPr>
      </p:pic>
      <p:sp>
        <p:nvSpPr>
          <p:cNvPr id="133" name="テキスト ボックス 132"/>
          <p:cNvSpPr txBox="1"/>
          <p:nvPr/>
        </p:nvSpPr>
        <p:spPr>
          <a:xfrm>
            <a:off x="513439" y="5930116"/>
            <a:ext cx="73709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p"/>
            </a:pPr>
            <a:r>
              <a:rPr lang="en-US" altLang="ja-JP" sz="2800" dirty="0" smtClean="0"/>
              <a:t>          can fluctuate, while            does not.</a:t>
            </a:r>
            <a:endParaRPr kumimoji="1" lang="ja-JP" altLang="en-US" sz="2800" dirty="0"/>
          </a:p>
        </p:txBody>
      </p:sp>
      <p:sp>
        <p:nvSpPr>
          <p:cNvPr id="134" name="右矢印 133"/>
          <p:cNvSpPr/>
          <p:nvPr/>
        </p:nvSpPr>
        <p:spPr>
          <a:xfrm rot="20338374">
            <a:off x="2915815" y="2556106"/>
            <a:ext cx="936104" cy="55981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右矢印 134"/>
          <p:cNvSpPr/>
          <p:nvPr/>
        </p:nvSpPr>
        <p:spPr>
          <a:xfrm rot="23460000">
            <a:off x="2849111" y="3604200"/>
            <a:ext cx="936104" cy="55981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円/楕円 136"/>
          <p:cNvSpPr>
            <a:spLocks noChangeAspect="1"/>
          </p:cNvSpPr>
          <p:nvPr/>
        </p:nvSpPr>
        <p:spPr>
          <a:xfrm>
            <a:off x="764773" y="4340883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円/楕円 137"/>
          <p:cNvSpPr>
            <a:spLocks noChangeAspect="1"/>
          </p:cNvSpPr>
          <p:nvPr/>
        </p:nvSpPr>
        <p:spPr>
          <a:xfrm>
            <a:off x="764773" y="4715766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9" name="TexTeXPicture" descr="&lt;?xml version=&quot;1.0&quot; encoding=&quot;utf-16&quot;?&gt;&#10;&lt;TeXTeX&gt;&#10;  &lt;preamble&gt;\documentclass{jarticle}&#10;\usepackage{amsmath}&#10;\pagestyle{empty}&lt;/preamble&gt;&#10;  &lt;body&gt;\begin{align*} &#10;N_B^{\rm(tot)}&#10;\end{align*}&lt;/body&gt;&#10;  &lt;fcolor&gt;FF000000&lt;/fcolor&gt;&#10;  &lt;bcolor&gt;FFFFFFFF&lt;/bcolor&gt;&#10;  &lt;transparent&gt;True&lt;/transparent&gt;&#10;  &lt;resolution&gt;1800&lt;/resolution&gt;&#10;  &lt;imageh&gt;333&lt;/imageh&gt;&#10;  &lt;imagew&gt;608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61" y="5921026"/>
            <a:ext cx="925878" cy="507102"/>
          </a:xfrm>
          <a:prstGeom prst="rect">
            <a:avLst/>
          </a:prstGeom>
        </p:spPr>
      </p:pic>
      <p:pic>
        <p:nvPicPr>
          <p:cNvPr id="141" name="TexTeXPicture" descr="&lt;?xml version=&quot;1.0&quot; encoding=&quot;utf-16&quot;?&gt;&#10;&lt;TeXTeX&gt;&#10;  &lt;preamble&gt;\documentclass{jarticle}&#10;\usepackage{amsmath}&#10;\pagestyle{empty}&lt;/preamble&gt;&#10;  &lt;body&gt;\begin{align*} &#10;N_B^{\rm(net)}&#10;\end{align*}&lt;/body&gt;&#10;  &lt;fcolor&gt;FF000000&lt;/fcolor&gt;&#10;  &lt;bcolor&gt;FFFFFFFF&lt;/bcolor&gt;&#10;  &lt;transparent&gt;True&lt;/transparent&gt;&#10;  &lt;resolution&gt;1800&lt;/resolution&gt;&#10;  &lt;imageh&gt;333&lt;/imageh&gt;&#10;  &lt;imagew&gt;630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312" y="5933552"/>
            <a:ext cx="959380" cy="50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69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0848"/>
            <a:ext cx="6572250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角丸四角形 12"/>
          <p:cNvSpPr/>
          <p:nvPr/>
        </p:nvSpPr>
        <p:spPr>
          <a:xfrm>
            <a:off x="323528" y="980728"/>
            <a:ext cx="5904656" cy="108012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899372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i="1" dirty="0" smtClean="0">
                <a:latin typeface="Symbol" pitchFamily="18" charset="2"/>
              </a:rPr>
              <a:t>Dh</a:t>
            </a:r>
            <a:r>
              <a:rPr lang="en-US" altLang="ja-JP" dirty="0" smtClean="0"/>
              <a:t> Dependence at </a:t>
            </a:r>
            <a:r>
              <a:rPr lang="en-US" altLang="ja-JP" dirty="0" err="1" smtClean="0"/>
              <a:t>Freezeout</a:t>
            </a:r>
            <a:r>
              <a:rPr lang="en-US" altLang="ja-JP" dirty="0" smtClean="0"/>
              <a:t>  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67544" y="980728"/>
            <a:ext cx="2632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Initial fluctuations:</a:t>
            </a:r>
            <a:endParaRPr kumimoji="1" lang="ja-JP" altLang="en-US" sz="2400" dirty="0"/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 \rangle_c &#10;=&#10;\langle \bar{Q}^4 \rangle_c &#10;=&#10;\langle \bar{Q}^2 Q_{\rm(tot)} \rangle_c &#10;=0&#10;\end{align*}&lt;/body&gt;&#10;  &lt;fcolor&gt;FF000000&lt;/fcolor&gt;&#10;  &lt;bcolor&gt;FFFFFFFF&lt;/bcolor&gt;&#10;  &lt;transparent&gt;True&lt;/transparent&gt;&#10;  &lt;resolution&gt;1800&lt;/resolution&gt;&#10;  &lt;imageh&gt;310&lt;/imageh&gt;&#10;  &lt;imagew&gt;3514&lt;/imagew&gt;&#10;  &lt;scale&gt;50&lt;/scale&gt;&#10;  &lt;cursor&gt;12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70" y="1484784"/>
            <a:ext cx="4935174" cy="435375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4041701" y="3277047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2060"/>
                </a:solidFill>
              </a:rPr>
              <a:t>2nd</a:t>
            </a:r>
            <a:endParaRPr kumimoji="1" lang="ja-JP" altLang="en-US" sz="2400" dirty="0">
              <a:solidFill>
                <a:srgbClr val="00206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699792" y="3899470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4th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3967223" y="4069135"/>
            <a:ext cx="720080" cy="3583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Delta\eta / 2\sqrt{D \tau}&#10;\end{align*}&lt;/body&gt;&#10;  &lt;fcolor&gt;FF000000&lt;/fcolor&gt;&#10;  &lt;bcolor&gt;FFFFFFFF&lt;/bcolor&gt;&#10;  &lt;transparent&gt;True&lt;/transparent&gt;&#10;  &lt;resolution&gt;1800&lt;/resolution&gt;&#10;  &lt;imageh&gt;296&lt;/imageh&gt;&#10;  &lt;imagew&gt;1136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6363072"/>
            <a:ext cx="1728192" cy="45030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n\rangle(\eta)}{\langle \delta N^n \rangle (0)}&#10;\end{align*}&lt;/body&gt;&#10;  &lt;fcolor&gt;FF000000&lt;/fcolor&gt;&#10;  &lt;bcolor&gt;FFFFFFFF&lt;/bcolor&gt;&#10;  &lt;transparent&gt;True&lt;/transparent&gt;&#10;  &lt;resolution&gt;1800&lt;/resolution&gt;&#10;  &lt;imageh&gt;588&lt;/imageh&gt;&#10;  &lt;imagew&gt;1004&lt;/imagew&gt;&#10;  &lt;scale&gt;50&lt;/scale&gt;&#10;  &lt;cursor&gt;73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90616" y="3755113"/>
            <a:ext cx="1574124" cy="92189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c = &#10;\frac{\langle Q_{\rm(tot)}^2\rangle_c}&#10;{ \langle Q_{\rm(tot)} \rangle }&#10;\end{align*}&lt;/body&gt;&#10;  &lt;fcolor&gt;FF000000&lt;/fcolor&gt;&#10;  &lt;bcolor&gt;FFFFFFFF&lt;/bcolor&gt;&#10;  &lt;transparent&gt;True&lt;/transparent&gt;&#10;  &lt;resolution&gt;1800&lt;/resolution&gt;&#10;  &lt;imageh&gt;687&lt;/imageh&gt;&#10;  &lt;imagew&gt;1375&lt;/imagew&gt;&#10;  &lt;scale&gt;50&lt;/scale&gt;&#10;  &lt;cursor&gt;9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780928"/>
            <a:ext cx="1931094" cy="9648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6" name="下矢印 15"/>
          <p:cNvSpPr/>
          <p:nvPr/>
        </p:nvSpPr>
        <p:spPr>
          <a:xfrm flipV="1">
            <a:off x="7812360" y="3861048"/>
            <a:ext cx="504056" cy="52283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164288" y="4383882"/>
            <a:ext cx="20361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p</a:t>
            </a:r>
            <a:r>
              <a:rPr kumimoji="1"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arameter </a:t>
            </a:r>
          </a:p>
          <a:p>
            <a:pPr algn="ctr"/>
            <a:r>
              <a:rPr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sensitive to </a:t>
            </a:r>
          </a:p>
          <a:p>
            <a:pPr algn="ctr"/>
            <a:r>
              <a:rPr lang="en-US" altLang="ja-JP" sz="2400" dirty="0" err="1" smtClean="0">
                <a:solidFill>
                  <a:schemeClr val="accent2">
                    <a:lumMod val="50000"/>
                  </a:schemeClr>
                </a:solidFill>
              </a:rPr>
              <a:t>hadronization</a:t>
            </a:r>
            <a:endParaRPr kumimoji="1" lang="ja-JP" alt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0"/>
          <a:stretch/>
        </p:blipFill>
        <p:spPr bwMode="auto">
          <a:xfrm>
            <a:off x="6203726" y="44624"/>
            <a:ext cx="3276154" cy="2205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684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8785"/>
            <a:ext cx="6572250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角丸四角形 12"/>
          <p:cNvSpPr/>
          <p:nvPr/>
        </p:nvSpPr>
        <p:spPr>
          <a:xfrm>
            <a:off x="323528" y="980728"/>
            <a:ext cx="7128792" cy="108012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899372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i="1" dirty="0" smtClean="0">
                <a:latin typeface="Symbol" pitchFamily="18" charset="2"/>
              </a:rPr>
              <a:t>Dh</a:t>
            </a:r>
            <a:r>
              <a:rPr lang="en-US" altLang="ja-JP" dirty="0" smtClean="0"/>
              <a:t> Dependence at </a:t>
            </a:r>
            <a:r>
              <a:rPr lang="en-US" altLang="ja-JP" dirty="0" err="1" smtClean="0"/>
              <a:t>Freezeout</a:t>
            </a:r>
            <a:r>
              <a:rPr lang="en-US" altLang="ja-JP" dirty="0" smtClean="0"/>
              <a:t>  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67544" y="980728"/>
            <a:ext cx="2632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Initial fluctuations:</a:t>
            </a:r>
            <a:endParaRPr kumimoji="1" lang="ja-JP" altLang="en-US" sz="2400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c = &#10;\frac{\langle Q_{\rm(tot)}^2\rangle_c}&#10;{ \langle Q_{\rm(tot)} \rangle }&#10;\end{align*}&lt;/body&gt;&#10;  &lt;fcolor&gt;FF000000&lt;/fcolor&gt;&#10;  &lt;bcolor&gt;FFFFFFFF&lt;/bcolor&gt;&#10;  &lt;transparent&gt;True&lt;/transparent&gt;&#10;  &lt;resolution&gt;1800&lt;/resolution&gt;&#10;  &lt;imageh&gt;687&lt;/imageh&gt;&#10;  &lt;imagew&gt;1375&lt;/imagew&gt;&#10;  &lt;scale&gt;50&lt;/scale&gt;&#10;  &lt;cursor&gt;9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780928"/>
            <a:ext cx="1931094" cy="9648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8" name="テキスト ボックス 7"/>
          <p:cNvSpPr txBox="1"/>
          <p:nvPr/>
        </p:nvSpPr>
        <p:spPr>
          <a:xfrm>
            <a:off x="5220072" y="3212976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2060"/>
                </a:solidFill>
              </a:rPr>
              <a:t>2nd</a:t>
            </a:r>
            <a:endParaRPr kumimoji="1" lang="ja-JP" altLang="en-US" sz="2400" dirty="0">
              <a:solidFill>
                <a:srgbClr val="00206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987824" y="4365104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4th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067944" y="3645024"/>
            <a:ext cx="720080" cy="3583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 \rangle_c &#10;=&#10;\langle \bar{Q}^4 \rangle_c &#10;=&#10;\langle \bar{Q}^2 Q_{\rm(tot)} \rangle_c &#10;=0.5\langle Q_{\rm(tot)} \rangle&#10;\end{align*}&lt;/body&gt;&#10;  &lt;fcolor&gt;FF000000&lt;/fcolor&gt;&#10;  &lt;bcolor&gt;FFFFFFFF&lt;/bcolor&gt;&#10;  &lt;transparent&gt;True&lt;/transparent&gt;&#10;  &lt;resolution&gt;1800&lt;/resolution&gt;&#10;  &lt;imageh&gt;310&lt;/imageh&gt;&#10;  &lt;imagew&gt;4503&lt;/imagew&gt;&#10;  &lt;scale&gt;50&lt;/scale&gt;&#10;  &lt;cursor&gt;14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70" y="1484784"/>
            <a:ext cx="6324158" cy="435375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Delta\eta / 2\sqrt{D \tau}&#10;\end{align*}&lt;/body&gt;&#10;  &lt;fcolor&gt;FF000000&lt;/fcolor&gt;&#10;  &lt;bcolor&gt;FFFFFFFF&lt;/bcolor&gt;&#10;  &lt;transparent&gt;True&lt;/transparent&gt;&#10;  &lt;resolution&gt;1800&lt;/resolution&gt;&#10;  &lt;imageh&gt;296&lt;/imageh&gt;&#10;  &lt;imagew&gt;1136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6363072"/>
            <a:ext cx="1728192" cy="45030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n\rangle(\eta)}{\langle \delta N^n \rangle (0)}&#10;\end{align*}&lt;/body&gt;&#10;  &lt;fcolor&gt;FF000000&lt;/fcolor&gt;&#10;  &lt;bcolor&gt;FFFFFFFF&lt;/bcolor&gt;&#10;  &lt;transparent&gt;True&lt;/transparent&gt;&#10;  &lt;resolution&gt;1800&lt;/resolution&gt;&#10;  &lt;imageh&gt;588&lt;/imageh&gt;&#10;  &lt;imagew&gt;1004&lt;/imagew&gt;&#10;  &lt;scale&gt;50&lt;/scale&gt;&#10;  &lt;cursor&gt;73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90616" y="3755113"/>
            <a:ext cx="1574124" cy="92189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" name="下矢印 14"/>
          <p:cNvSpPr/>
          <p:nvPr/>
        </p:nvSpPr>
        <p:spPr>
          <a:xfrm flipV="1">
            <a:off x="7812360" y="3861048"/>
            <a:ext cx="504056" cy="52283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164288" y="4383882"/>
            <a:ext cx="20361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p</a:t>
            </a:r>
            <a:r>
              <a:rPr kumimoji="1"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arameter </a:t>
            </a:r>
          </a:p>
          <a:p>
            <a:pPr algn="ctr"/>
            <a:r>
              <a:rPr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sensitive to </a:t>
            </a:r>
          </a:p>
          <a:p>
            <a:pPr algn="ctr"/>
            <a:r>
              <a:rPr lang="en-US" altLang="ja-JP" sz="2400" dirty="0" err="1" smtClean="0">
                <a:solidFill>
                  <a:schemeClr val="accent2">
                    <a:lumMod val="50000"/>
                  </a:schemeClr>
                </a:solidFill>
              </a:rPr>
              <a:t>hadronization</a:t>
            </a:r>
            <a:endParaRPr kumimoji="1" lang="ja-JP" alt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28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451586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&lt;</a:t>
            </a:r>
            <a:r>
              <a:rPr lang="en-US" altLang="ja-JP" i="1" dirty="0" smtClean="0">
                <a:latin typeface="Symbol" pitchFamily="18" charset="2"/>
              </a:rPr>
              <a:t>d</a:t>
            </a:r>
            <a:r>
              <a:rPr lang="en-US" altLang="ja-JP" i="1" dirty="0" smtClean="0"/>
              <a:t>N</a:t>
            </a:r>
            <a:r>
              <a:rPr lang="en-US" altLang="ja-JP" baseline="-25000" dirty="0" smtClean="0"/>
              <a:t>Q</a:t>
            </a:r>
            <a:r>
              <a:rPr lang="en-US" altLang="ja-JP" baseline="30000" dirty="0" smtClean="0"/>
              <a:t>4</a:t>
            </a:r>
            <a:r>
              <a:rPr lang="en-US" altLang="ja-JP" dirty="0" smtClean="0"/>
              <a:t>&gt; @ LHC  </a:t>
            </a:r>
            <a:endParaRPr kumimoji="1" lang="ja-JP" alt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3"/>
          <a:stretch/>
        </p:blipFill>
        <p:spPr bwMode="auto">
          <a:xfrm>
            <a:off x="1564104" y="2492896"/>
            <a:ext cx="5277072" cy="4181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正方形/長方形 5"/>
          <p:cNvSpPr/>
          <p:nvPr/>
        </p:nvSpPr>
        <p:spPr>
          <a:xfrm rot="222982">
            <a:off x="3610603" y="4799737"/>
            <a:ext cx="2450636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3324816" y="4636515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3082896" y="4497884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2869464" y="4335930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2638644" y="4127801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2270013" y="3564437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2077376" y="3198346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/>
        </p:nvSpPr>
        <p:spPr>
          <a:xfrm rot="20070266">
            <a:off x="1765318" y="2768518"/>
            <a:ext cx="198022" cy="3699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 rot="19106447">
            <a:off x="2186371" y="3595460"/>
            <a:ext cx="265061" cy="16687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2496724" y="3889239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2414623" y="3861048"/>
            <a:ext cx="297554" cy="2734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2180003" y="3284984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 rot="20304034">
            <a:off x="1967854" y="3017530"/>
            <a:ext cx="396044" cy="51301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/>
          <p:cNvSpPr/>
          <p:nvPr/>
        </p:nvSpPr>
        <p:spPr>
          <a:xfrm>
            <a:off x="1668632" y="2821439"/>
            <a:ext cx="1296144" cy="2983825"/>
          </a:xfrm>
          <a:custGeom>
            <a:avLst/>
            <a:gdLst>
              <a:gd name="connsiteX0" fmla="*/ 0 w 4038600"/>
              <a:gd name="connsiteY0" fmla="*/ 0 h 2057400"/>
              <a:gd name="connsiteX1" fmla="*/ 1257300 w 4038600"/>
              <a:gd name="connsiteY1" fmla="*/ 1003300 h 2057400"/>
              <a:gd name="connsiteX2" fmla="*/ 2717800 w 4038600"/>
              <a:gd name="connsiteY2" fmla="*/ 1727200 h 2057400"/>
              <a:gd name="connsiteX3" fmla="*/ 4038600 w 4038600"/>
              <a:gd name="connsiteY3" fmla="*/ 205740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8600" h="2057400">
                <a:moveTo>
                  <a:pt x="0" y="0"/>
                </a:moveTo>
                <a:cubicBezTo>
                  <a:pt x="402166" y="357716"/>
                  <a:pt x="804333" y="715433"/>
                  <a:pt x="1257300" y="1003300"/>
                </a:cubicBezTo>
                <a:cubicBezTo>
                  <a:pt x="1710267" y="1291167"/>
                  <a:pt x="2254250" y="1551517"/>
                  <a:pt x="2717800" y="1727200"/>
                </a:cubicBezTo>
                <a:cubicBezTo>
                  <a:pt x="3181350" y="1902883"/>
                  <a:pt x="3609975" y="1980141"/>
                  <a:pt x="4038600" y="2057400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1848652" y="2863883"/>
            <a:ext cx="396044" cy="33090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3792868" y="3029335"/>
            <a:ext cx="2124236" cy="11051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右矢印 28"/>
          <p:cNvSpPr/>
          <p:nvPr/>
        </p:nvSpPr>
        <p:spPr>
          <a:xfrm rot="16200000" flipH="1">
            <a:off x="1964583" y="4636515"/>
            <a:ext cx="640153" cy="455628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715839" y="980728"/>
            <a:ext cx="60436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kumimoji="1" lang="en-US" altLang="ja-JP" sz="2400" dirty="0" smtClean="0"/>
              <a:t>boost invariant system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ja-JP" sz="2400" dirty="0" smtClean="0"/>
              <a:t>small fluctuations of CC at </a:t>
            </a:r>
            <a:r>
              <a:rPr lang="en-US" altLang="ja-JP" sz="2400" dirty="0" err="1" smtClean="0"/>
              <a:t>hadronization</a:t>
            </a:r>
            <a:endParaRPr kumimoji="1" lang="en-US" altLang="ja-JP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altLang="ja-JP" sz="2400" dirty="0" smtClean="0"/>
              <a:t>short correlation in </a:t>
            </a:r>
            <a:r>
              <a:rPr lang="en-US" altLang="ja-JP" sz="2400" dirty="0" err="1" smtClean="0"/>
              <a:t>hadronic</a:t>
            </a:r>
            <a:r>
              <a:rPr lang="en-US" altLang="ja-JP" sz="2400" dirty="0" smtClean="0"/>
              <a:t> stage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1340768"/>
            <a:ext cx="1947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Assumptions</a:t>
            </a:r>
            <a:endParaRPr kumimoji="1" lang="ja-JP" altLang="en-US" sz="2400" dirty="0"/>
          </a:p>
        </p:txBody>
      </p:sp>
      <p:sp>
        <p:nvSpPr>
          <p:cNvPr id="7" name="左中かっこ 6"/>
          <p:cNvSpPr/>
          <p:nvPr/>
        </p:nvSpPr>
        <p:spPr>
          <a:xfrm>
            <a:off x="2267744" y="1052736"/>
            <a:ext cx="295951" cy="1128321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995936" y="2492896"/>
            <a:ext cx="4548536" cy="193899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4000" dirty="0" smtClean="0"/>
              <a:t>4</a:t>
            </a:r>
            <a:r>
              <a:rPr kumimoji="1" lang="en-US" altLang="ja-JP" sz="4000" baseline="30000" dirty="0" smtClean="0"/>
              <a:t>th</a:t>
            </a:r>
            <a:r>
              <a:rPr lang="en-US" altLang="ja-JP" sz="4000" dirty="0" smtClean="0"/>
              <a:t>-order </a:t>
            </a:r>
            <a:r>
              <a:rPr lang="en-US" altLang="ja-JP" sz="4000" dirty="0" err="1" smtClean="0"/>
              <a:t>cumulant</a:t>
            </a:r>
            <a:r>
              <a:rPr lang="en-US" altLang="ja-JP" sz="4000" dirty="0" smtClean="0"/>
              <a:t> will be</a:t>
            </a:r>
            <a:r>
              <a:rPr kumimoji="1" lang="en-US" altLang="ja-JP" sz="4000" dirty="0" smtClean="0"/>
              <a:t> </a:t>
            </a:r>
            <a:r>
              <a:rPr lang="en-US" altLang="ja-JP" sz="4000" dirty="0" smtClean="0"/>
              <a:t>suppressed </a:t>
            </a:r>
            <a:r>
              <a:rPr kumimoji="1" lang="en-US" altLang="ja-JP" sz="4000" dirty="0" smtClean="0"/>
              <a:t>at LHC energy!</a:t>
            </a:r>
            <a:endParaRPr kumimoji="1" lang="ja-JP" altLang="en-US" sz="4000" dirty="0"/>
          </a:p>
        </p:txBody>
      </p:sp>
      <p:pic>
        <p:nvPicPr>
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n\rangle(\eta)}{\langle \delta N^n \rangle (0)}&#10;\end{align*}&lt;/body&gt;&#10;  &lt;fcolor&gt;FF000000&lt;/fcolor&gt;&#10;  &lt;bcolor&gt;FFFFFFFF&lt;/bcolor&gt;&#10;  &lt;transparent&gt;True&lt;/transparent&gt;&#10;  &lt;resolution&gt;1800&lt;/resolution&gt;&#10;  &lt;imageh&gt;588&lt;/imageh&gt;&#10;  &lt;imagew&gt;1004&lt;/imagew&gt;&#10;  &lt;scale&gt;50&lt;/scale&gt;&#10;  &lt;cursor&gt;7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32395" y="3683105"/>
            <a:ext cx="1574124" cy="92189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テキスト ボックス 8"/>
          <p:cNvSpPr txBox="1"/>
          <p:nvPr/>
        </p:nvSpPr>
        <p:spPr>
          <a:xfrm>
            <a:off x="1263484" y="2420888"/>
            <a:ext cx="35618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1</a:t>
            </a:r>
            <a:endParaRPr kumimoji="1" lang="ja-JP" altLang="en-US" sz="24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971600" y="5127575"/>
            <a:ext cx="61266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0.5</a:t>
            </a:r>
            <a:endParaRPr kumimoji="1" lang="ja-JP" altLang="en-US" sz="2400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4343944" y="4653136"/>
            <a:ext cx="4548536" cy="138499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latin typeface="Symbol" pitchFamily="18" charset="2"/>
              </a:rPr>
              <a:t>Dh</a:t>
            </a:r>
            <a:r>
              <a:rPr kumimoji="1" lang="en-US" altLang="ja-JP" sz="2800" dirty="0" smtClean="0"/>
              <a:t> dependences encode various information on the dynamics of HIC!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65237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50769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kumimoji="1" lang="en-US" altLang="ja-JP" dirty="0" smtClean="0">
                <a:latin typeface="Symbol" pitchFamily="18" charset="2"/>
              </a:rPr>
              <a:t>Dh</a:t>
            </a:r>
            <a:r>
              <a:rPr kumimoji="1" lang="en-US" altLang="ja-JP" dirty="0" smtClean="0"/>
              <a:t> Dependence at STAR  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405" y="836712"/>
            <a:ext cx="6145931" cy="479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6300192" y="333127"/>
            <a:ext cx="2333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1F497D"/>
                </a:solidFill>
              </a:rPr>
              <a:t>STAR, QM2012</a:t>
            </a:r>
            <a:endParaRPr kumimoji="1" lang="ja-JP" altLang="en-US" sz="2400" dirty="0">
              <a:solidFill>
                <a:srgbClr val="1F497D"/>
              </a:solidFill>
            </a:endParaRPr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frac{ \langle \delta N_p^4 \rangle_c }{ \langle \delta N_p^2 \rangle }&#10;\end{align*}&lt;/body&gt;&#10;  &lt;fcolor&gt;FF000000&lt;/fcolor&gt;&#10;  &lt;bcolor&gt;FFFFFFFF&lt;/bcolor&gt;&#10;  &lt;transparent&gt;True&lt;/transparent&gt;&#10;  &lt;resolution&gt;1800&lt;/resolution&gt;&#10;  &lt;imageh&gt;667&lt;/imageh&gt;&#10;  &lt;imagew&gt;755&lt;/imagew&gt;&#10;  &lt;scale&gt;50&lt;/scale&gt;&#10;  &lt;cursor&gt;7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92" y="5661248"/>
            <a:ext cx="1008397" cy="89086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007312" y="5889972"/>
            <a:ext cx="6953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decreases as </a:t>
            </a:r>
            <a:r>
              <a:rPr kumimoji="1" lang="en-US" altLang="ja-JP" sz="2400" dirty="0" smtClean="0">
                <a:latin typeface="Symbol" pitchFamily="18" charset="2"/>
              </a:rPr>
              <a:t>Dh</a:t>
            </a:r>
            <a:r>
              <a:rPr kumimoji="1" lang="en-US" altLang="ja-JP" sz="2400" dirty="0" smtClean="0"/>
              <a:t> becomes larger at RHIC energy.</a:t>
            </a:r>
            <a:endParaRPr kumimoji="1" lang="ja-JP" altLang="en-US" sz="2400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frac{ \langle \delta N_p^4 \rangle_c }{ \langle \delta N_p^2 \rangle }&#10;\end{align*}&lt;/body&gt;&#10;  &lt;fcolor&gt;FF000000&lt;/fcolor&gt;&#10;  &lt;bcolor&gt;FFFFFFFF&lt;/bcolor&gt;&#10;  &lt;transparent&gt;True&lt;/transparent&gt;&#10;  &lt;resolution&gt;1800&lt;/resolution&gt;&#10;  &lt;imageh&gt;667&lt;/imageh&gt;&#10;  &lt;imagew&gt;755&lt;/imagew&gt;&#10;  &lt;scale&gt;50&lt;/scale&gt;&#10;  &lt;cursor&gt;7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34" y="1196752"/>
            <a:ext cx="1304133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96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405" y="836712"/>
            <a:ext cx="6145931" cy="479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角丸四角形 8"/>
          <p:cNvSpPr/>
          <p:nvPr/>
        </p:nvSpPr>
        <p:spPr>
          <a:xfrm>
            <a:off x="2267744" y="4941168"/>
            <a:ext cx="6366357" cy="1800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50769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kumimoji="1" lang="en-US" altLang="ja-JP" dirty="0" smtClean="0">
                <a:latin typeface="Symbol" pitchFamily="18" charset="2"/>
              </a:rPr>
              <a:t>Dh</a:t>
            </a:r>
            <a:r>
              <a:rPr kumimoji="1" lang="en-US" altLang="ja-JP" dirty="0" smtClean="0"/>
              <a:t> Dependence at STAR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300192" y="333127"/>
            <a:ext cx="2333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1F497D"/>
                </a:solidFill>
              </a:rPr>
              <a:t>STAR, QM2012</a:t>
            </a:r>
            <a:endParaRPr kumimoji="1" lang="ja-JP" altLang="en-US" sz="2400" dirty="0">
              <a:solidFill>
                <a:srgbClr val="1F497D"/>
              </a:solidFill>
            </a:endParaRPr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frac{ \langle \delta N_p^4 \rangle_c }{ \langle \delta N_p^2 \rangle }&#10;\end{align*}&lt;/body&gt;&#10;  &lt;fcolor&gt;FF000000&lt;/fcolor&gt;&#10;  &lt;bcolor&gt;FFFFFFFF&lt;/bcolor&gt;&#10;  &lt;transparent&gt;True&lt;/transparent&gt;&#10;  &lt;resolution&gt;1800&lt;/resolution&gt;&#10;  &lt;imageh&gt;667&lt;/imageh&gt;&#10;  &lt;imagew&gt;755&lt;/imagew&gt;&#10;  &lt;scale&gt;50&lt;/scale&gt;&#10;  &lt;cursor&gt;7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34" y="1196752"/>
            <a:ext cx="1304133" cy="115212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2539099" y="5066020"/>
            <a:ext cx="3833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chemeClr val="accent2">
                    <a:lumMod val="50000"/>
                  </a:schemeClr>
                </a:solidFill>
              </a:rPr>
              <a:t>OUR SUGGESTIONS:</a:t>
            </a:r>
            <a:endParaRPr kumimoji="1" lang="ja-JP" alt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771800" y="5643245"/>
            <a:ext cx="57903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800" dirty="0" smtClean="0"/>
              <a:t>Plot &lt;</a:t>
            </a:r>
            <a:r>
              <a:rPr kumimoji="1" lang="en-US" altLang="ja-JP" sz="2800" i="1" dirty="0" smtClean="0">
                <a:latin typeface="Symbol" panose="05050102010706020507" pitchFamily="18" charset="2"/>
              </a:rPr>
              <a:t>d</a:t>
            </a:r>
            <a:r>
              <a:rPr kumimoji="1" lang="en-US" altLang="ja-JP" sz="2800" i="1" dirty="0" smtClean="0"/>
              <a:t>N</a:t>
            </a:r>
            <a:r>
              <a:rPr kumimoji="1" lang="en-US" altLang="ja-JP" sz="2800" baseline="30000" dirty="0" smtClean="0"/>
              <a:t>2</a:t>
            </a:r>
            <a:r>
              <a:rPr kumimoji="1" lang="en-US" altLang="ja-JP" sz="2800" dirty="0" smtClean="0"/>
              <a:t>&gt; and &lt;</a:t>
            </a:r>
            <a:r>
              <a:rPr kumimoji="1" lang="en-US" altLang="ja-JP" sz="2800" i="1" dirty="0" smtClean="0">
                <a:latin typeface="Symbol" panose="05050102010706020507" pitchFamily="18" charset="2"/>
              </a:rPr>
              <a:t>d</a:t>
            </a:r>
            <a:r>
              <a:rPr kumimoji="1" lang="en-US" altLang="ja-JP" sz="2800" i="1" dirty="0" smtClean="0"/>
              <a:t>N</a:t>
            </a:r>
            <a:r>
              <a:rPr kumimoji="1" lang="en-US" altLang="ja-JP" sz="2800" baseline="30000" dirty="0" smtClean="0"/>
              <a:t>4</a:t>
            </a:r>
            <a:r>
              <a:rPr kumimoji="1" lang="en-US" altLang="ja-JP" sz="2800" dirty="0" smtClean="0"/>
              <a:t>&gt; separately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800" dirty="0" smtClean="0"/>
              <a:t>Plot baryon number </a:t>
            </a:r>
            <a:r>
              <a:rPr lang="en-US" altLang="ja-JP" sz="2800" dirty="0" err="1" smtClean="0"/>
              <a:t>cumulants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13841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角丸四角形 17"/>
          <p:cNvSpPr/>
          <p:nvPr/>
        </p:nvSpPr>
        <p:spPr>
          <a:xfrm>
            <a:off x="251520" y="5661248"/>
            <a:ext cx="7848871" cy="93610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695790" cy="584775"/>
          </a:xfrm>
        </p:spPr>
        <p:txBody>
          <a:bodyPr/>
          <a:lstStyle/>
          <a:p>
            <a:r>
              <a:rPr kumimoji="1" lang="en-US" altLang="ja-JP" dirty="0" smtClean="0"/>
              <a:t> Global Charge Conservation  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76872"/>
            <a:ext cx="4193182" cy="2772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261205" y="908720"/>
            <a:ext cx="5283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Solve SDE or DME in a finite volume 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041639" y="188640"/>
            <a:ext cx="30428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 smtClean="0">
                <a:solidFill>
                  <a:schemeClr val="accent1">
                    <a:lumMod val="50000"/>
                  </a:schemeClr>
                </a:solidFill>
              </a:rPr>
              <a:t>Sakaida</a:t>
            </a:r>
            <a:r>
              <a:rPr lang="en-US" altLang="ja-JP" sz="24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</a:p>
          <a:p>
            <a:r>
              <a:rPr lang="en-US" altLang="ja-JP" sz="2000" dirty="0" smtClean="0">
                <a:solidFill>
                  <a:schemeClr val="accent1">
                    <a:lumMod val="50000"/>
                  </a:schemeClr>
                </a:solidFill>
              </a:rPr>
              <a:t>poster session (3</a:t>
            </a:r>
            <a:r>
              <a:rPr lang="en-US" altLang="ja-JP" sz="2000" baseline="30000" dirty="0" smtClean="0">
                <a:solidFill>
                  <a:schemeClr val="accent1">
                    <a:lumMod val="50000"/>
                  </a:schemeClr>
                </a:solidFill>
              </a:rPr>
              <a:t>rd</a:t>
            </a:r>
            <a:r>
              <a:rPr lang="en-US" altLang="ja-JP" sz="2000" dirty="0" smtClean="0">
                <a:solidFill>
                  <a:schemeClr val="accent1">
                    <a:lumMod val="50000"/>
                  </a:schemeClr>
                </a:solidFill>
              </a:rPr>
              <a:t> week)</a:t>
            </a:r>
            <a:endParaRPr kumimoji="1" lang="ja-JP" alt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Delta\eta / 2\sqrt{D \tau}&#10;\end{align*}&lt;/body&gt;&#10;  &lt;fcolor&gt;FF000000&lt;/fcolor&gt;&#10;  &lt;bcolor&gt;FFFFFFFF&lt;/bcolor&gt;&#10;  &lt;transparent&gt;True&lt;/transparent&gt;&#10;  &lt;resolution&gt;1800&lt;/resolution&gt;&#10;  &lt;imageh&gt;296&lt;/imageh&gt;&#10;  &lt;imagew&gt;1136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5157192"/>
            <a:ext cx="1381774" cy="36004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2\rangle(\eta)}{\langle N \rangle (0)}&#10;\end{align*}&lt;/body&gt;&#10;  &lt;fcolor&gt;FF000000&lt;/fcolor&gt;&#10;  &lt;bcolor&gt;FFFFFFFF&lt;/bcolor&gt;&#10;  &lt;transparent&gt;True&lt;/transparent&gt;&#10;  &lt;resolution&gt;1800&lt;/resolution&gt;&#10;  &lt;imageh&gt;608&lt;/imageh&gt;&#10;  &lt;imagew&gt;980&lt;/imagew&gt;&#10;  &lt;scale&gt;50&lt;/scale&gt;&#10;  &lt;cursor&gt;6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29448" y="3377921"/>
            <a:ext cx="1248464" cy="774557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395536" y="5733256"/>
            <a:ext cx="78213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Effect of GCC can be read off from </a:t>
            </a:r>
            <a:r>
              <a:rPr lang="en-US" altLang="ja-JP" sz="2400" dirty="0" smtClean="0">
                <a:solidFill>
                  <a:schemeClr val="accent2">
                    <a:lumMod val="50000"/>
                  </a:schemeClr>
                </a:solidFill>
                <a:latin typeface="Symbol" pitchFamily="18" charset="2"/>
              </a:rPr>
              <a:t>Dh</a:t>
            </a:r>
            <a:r>
              <a:rPr lang="ja-JP" alt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dependence.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kumimoji="1"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No GCC effect in ALICE experiments!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507429" y="4200990"/>
            <a:ext cx="2016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4">
                    <a:lumMod val="50000"/>
                  </a:schemeClr>
                </a:solidFill>
              </a:rPr>
              <a:t>NO boundary</a:t>
            </a:r>
            <a:endParaRPr kumimoji="1" lang="ja-JP" altLang="en-US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608" y="1196752"/>
            <a:ext cx="3726000" cy="3033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5492875" y="4581128"/>
            <a:ext cx="2103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with boundary</a:t>
            </a:r>
            <a:endParaRPr kumimoji="1" lang="ja-JP" alt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右矢印 9"/>
          <p:cNvSpPr/>
          <p:nvPr/>
        </p:nvSpPr>
        <p:spPr>
          <a:xfrm flipH="1">
            <a:off x="5067022" y="4328162"/>
            <a:ext cx="448766" cy="23986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右矢印 27"/>
          <p:cNvSpPr/>
          <p:nvPr/>
        </p:nvSpPr>
        <p:spPr>
          <a:xfrm flipH="1">
            <a:off x="5076056" y="4701303"/>
            <a:ext cx="448766" cy="23986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左中かっこ 10"/>
          <p:cNvSpPr/>
          <p:nvPr/>
        </p:nvSpPr>
        <p:spPr>
          <a:xfrm rot="5400000">
            <a:off x="4178741" y="3429245"/>
            <a:ext cx="354470" cy="1296144"/>
          </a:xfrm>
          <a:prstGeom prst="leftBrac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 12"/>
          <p:cNvSpPr/>
          <p:nvPr/>
        </p:nvSpPr>
        <p:spPr>
          <a:xfrm>
            <a:off x="2646177" y="2276873"/>
            <a:ext cx="3466846" cy="12162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646177" y="2292829"/>
            <a:ext cx="34668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Effect of a boundary </a:t>
            </a:r>
          </a:p>
          <a:p>
            <a:pPr algn="ctr"/>
            <a:r>
              <a:rPr kumimoji="1" lang="en-US" altLang="ja-JP" sz="2400" dirty="0" smtClean="0"/>
              <a:t>appears </a:t>
            </a:r>
            <a:r>
              <a:rPr lang="en-US" altLang="ja-JP" sz="2400" dirty="0" smtClean="0"/>
              <a:t>only in the </a:t>
            </a:r>
          </a:p>
          <a:p>
            <a:pPr algn="ctr"/>
            <a:r>
              <a:rPr lang="en-US" altLang="ja-JP" sz="2400" dirty="0" smtClean="0"/>
              <a:t>range of diffusion length</a:t>
            </a:r>
          </a:p>
        </p:txBody>
      </p:sp>
      <p:sp>
        <p:nvSpPr>
          <p:cNvPr id="14" name="下矢印 13"/>
          <p:cNvSpPr/>
          <p:nvPr/>
        </p:nvSpPr>
        <p:spPr>
          <a:xfrm>
            <a:off x="4067945" y="3493159"/>
            <a:ext cx="576064" cy="406923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778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279791" cy="584775"/>
          </a:xfrm>
        </p:spPr>
        <p:txBody>
          <a:bodyPr/>
          <a:lstStyle/>
          <a:p>
            <a:r>
              <a:rPr kumimoji="1" lang="en-US" altLang="ja-JP" dirty="0" smtClean="0"/>
              <a:t> Summary</a:t>
            </a:r>
            <a:r>
              <a:rPr kumimoji="1" lang="ja-JP" altLang="en-US" dirty="0" smtClean="0"/>
              <a:t>  </a:t>
            </a:r>
            <a:endParaRPr kumimoji="1" lang="ja-JP" altLang="en-US" dirty="0"/>
          </a:p>
        </p:txBody>
      </p:sp>
      <p:grpSp>
        <p:nvGrpSpPr>
          <p:cNvPr id="8" name="グループ化 7"/>
          <p:cNvGrpSpPr/>
          <p:nvPr/>
        </p:nvGrpSpPr>
        <p:grpSpPr>
          <a:xfrm>
            <a:off x="3995936" y="2852936"/>
            <a:ext cx="4788532" cy="2448272"/>
            <a:chOff x="3995936" y="2852936"/>
            <a:chExt cx="4788532" cy="2448272"/>
          </a:xfrm>
        </p:grpSpPr>
        <p:sp>
          <p:nvSpPr>
            <p:cNvPr id="14" name="角丸四角形 13"/>
            <p:cNvSpPr/>
            <p:nvPr/>
          </p:nvSpPr>
          <p:spPr>
            <a:xfrm>
              <a:off x="3995936" y="3573016"/>
              <a:ext cx="4788532" cy="1728192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4103947" y="3659540"/>
              <a:ext cx="4472699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chemeClr val="tx2"/>
                </a:buClr>
              </a:pPr>
              <a:r>
                <a:rPr kumimoji="1" lang="en-US" altLang="ja-JP" sz="2400" b="1" dirty="0" smtClean="0">
                  <a:solidFill>
                    <a:schemeClr val="tx2"/>
                  </a:solidFill>
                </a:rPr>
                <a:t>Diagnosing dynamics of HIC </a:t>
              </a:r>
            </a:p>
            <a:p>
              <a:pPr marL="342900" indent="-342900">
                <a:buClr>
                  <a:schemeClr val="tx2"/>
                </a:buClr>
                <a:buFont typeface="Wingdings" pitchFamily="2" charset="2"/>
                <a:buChar char="p"/>
              </a:pPr>
              <a:r>
                <a:rPr lang="en-US" altLang="ja-JP" sz="2400" dirty="0" smtClean="0"/>
                <a:t>history of hot medium</a:t>
              </a:r>
            </a:p>
            <a:p>
              <a:pPr marL="342900" indent="-342900">
                <a:buClr>
                  <a:schemeClr val="tx2"/>
                </a:buClr>
                <a:buFont typeface="Wingdings" pitchFamily="2" charset="2"/>
                <a:buChar char="p"/>
              </a:pPr>
              <a:r>
                <a:rPr lang="en-US" altLang="ja-JP" sz="2400" dirty="0" smtClean="0"/>
                <a:t>mechanism of </a:t>
              </a:r>
              <a:r>
                <a:rPr lang="en-US" altLang="ja-JP" sz="2400" dirty="0" err="1" smtClean="0"/>
                <a:t>hadronization</a:t>
              </a:r>
              <a:endParaRPr kumimoji="1" lang="en-US" altLang="ja-JP" sz="2400" dirty="0" smtClean="0"/>
            </a:p>
            <a:p>
              <a:pPr marL="342900" indent="-342900">
                <a:buClr>
                  <a:schemeClr val="tx2"/>
                </a:buClr>
                <a:buFont typeface="Wingdings" pitchFamily="2" charset="2"/>
                <a:buChar char="p"/>
              </a:pPr>
              <a:r>
                <a:rPr lang="en-US" altLang="ja-JP" sz="2400" dirty="0" smtClean="0"/>
                <a:t>diffusion constant</a:t>
              </a:r>
              <a:endParaRPr kumimoji="1" lang="ja-JP" altLang="en-US" sz="2400" dirty="0"/>
            </a:p>
          </p:txBody>
        </p:sp>
        <p:sp>
          <p:nvSpPr>
            <p:cNvPr id="16" name="下矢印 15"/>
            <p:cNvSpPr/>
            <p:nvPr/>
          </p:nvSpPr>
          <p:spPr>
            <a:xfrm>
              <a:off x="5076056" y="2852936"/>
              <a:ext cx="1008112" cy="72008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251520" y="2852936"/>
            <a:ext cx="2952328" cy="2376264"/>
            <a:chOff x="251520" y="2852936"/>
            <a:chExt cx="2952328" cy="2376264"/>
          </a:xfrm>
        </p:grpSpPr>
        <p:sp>
          <p:nvSpPr>
            <p:cNvPr id="15" name="下矢印 14"/>
            <p:cNvSpPr/>
            <p:nvPr/>
          </p:nvSpPr>
          <p:spPr>
            <a:xfrm>
              <a:off x="1475656" y="2852936"/>
              <a:ext cx="648072" cy="93610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角丸四角形 19"/>
            <p:cNvSpPr/>
            <p:nvPr/>
          </p:nvSpPr>
          <p:spPr>
            <a:xfrm>
              <a:off x="251520" y="3789040"/>
              <a:ext cx="2952328" cy="144016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323528" y="3894147"/>
              <a:ext cx="275428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/>
                <a:t>Physical meanings</a:t>
              </a:r>
            </a:p>
            <a:p>
              <a:r>
                <a:rPr kumimoji="1" lang="en-US" altLang="ja-JP" sz="2400" dirty="0" smtClean="0"/>
                <a:t>of fluctuation obs.</a:t>
              </a:r>
            </a:p>
            <a:p>
              <a:r>
                <a:rPr lang="en-US" altLang="ja-JP" sz="2400" dirty="0" smtClean="0"/>
                <a:t>in experiments.</a:t>
              </a:r>
              <a:endParaRPr kumimoji="1" lang="ja-JP" altLang="en-US" sz="2400" dirty="0"/>
            </a:p>
          </p:txBody>
        </p:sp>
      </p:grpSp>
      <p:grpSp>
        <p:nvGrpSpPr>
          <p:cNvPr id="22" name="グループ化 21"/>
          <p:cNvGrpSpPr/>
          <p:nvPr/>
        </p:nvGrpSpPr>
        <p:grpSpPr>
          <a:xfrm rot="1071218">
            <a:off x="6394006" y="5320618"/>
            <a:ext cx="2636494" cy="1026115"/>
            <a:chOff x="5940152" y="5157192"/>
            <a:chExt cx="2636494" cy="1026115"/>
          </a:xfrm>
        </p:grpSpPr>
        <p:sp>
          <p:nvSpPr>
            <p:cNvPr id="23" name="角丸四角形 22"/>
            <p:cNvSpPr/>
            <p:nvPr/>
          </p:nvSpPr>
          <p:spPr>
            <a:xfrm>
              <a:off x="6660232" y="5157192"/>
              <a:ext cx="1916414" cy="102611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6761355" y="5229200"/>
              <a:ext cx="1634358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800" dirty="0" smtClean="0"/>
                <a:t>LATTICE</a:t>
              </a:r>
            </a:p>
            <a:p>
              <a:pPr algn="ctr"/>
              <a:r>
                <a:rPr lang="en-US" altLang="ja-JP" sz="2800" dirty="0" smtClean="0"/>
                <a:t>inputs</a:t>
              </a:r>
              <a:endParaRPr kumimoji="1" lang="ja-JP" altLang="en-US" sz="2800" dirty="0"/>
            </a:p>
          </p:txBody>
        </p:sp>
        <p:sp>
          <p:nvSpPr>
            <p:cNvPr id="25" name="右矢印 24"/>
            <p:cNvSpPr/>
            <p:nvPr/>
          </p:nvSpPr>
          <p:spPr>
            <a:xfrm flipH="1">
              <a:off x="5940152" y="5278705"/>
              <a:ext cx="720080" cy="783087"/>
            </a:xfrm>
            <a:prstGeom prst="righ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" name="角丸四角形 11"/>
          <p:cNvSpPr/>
          <p:nvPr/>
        </p:nvSpPr>
        <p:spPr>
          <a:xfrm>
            <a:off x="323528" y="1484784"/>
            <a:ext cx="7920880" cy="151216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67544" y="1628800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Plenty of physics in </a:t>
            </a:r>
            <a:r>
              <a:rPr kumimoji="1" lang="en-US" altLang="ja-JP" sz="2400" dirty="0" smtClean="0">
                <a:latin typeface="Symbol" pitchFamily="18" charset="2"/>
              </a:rPr>
              <a:t>D</a:t>
            </a:r>
            <a:r>
              <a:rPr kumimoji="1" lang="en-US" altLang="ja-JP" sz="2400" i="1" dirty="0" smtClean="0">
                <a:latin typeface="Symbol" pitchFamily="18" charset="2"/>
              </a:rPr>
              <a:t>h</a:t>
            </a:r>
            <a:r>
              <a:rPr lang="ja-JP" altLang="en-US" sz="2400" dirty="0" smtClean="0"/>
              <a:t> </a:t>
            </a:r>
            <a:r>
              <a:rPr kumimoji="1" lang="en-US" altLang="ja-JP" sz="2400" dirty="0" smtClean="0"/>
              <a:t>dependences of</a:t>
            </a:r>
          </a:p>
          <a:p>
            <a:r>
              <a:rPr lang="en-US" altLang="ja-JP" sz="2400" dirty="0" smtClean="0"/>
              <a:t>various </a:t>
            </a:r>
            <a:r>
              <a:rPr lang="en-US" altLang="ja-JP" sz="2400" dirty="0" err="1" smtClean="0"/>
              <a:t>cumulants</a:t>
            </a:r>
            <a:endParaRPr kumimoji="1" lang="en-US" altLang="ja-JP" sz="2400" dirty="0" smtClean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&amp;amp;&#10;\langle N_Q^2 \rangle_c ,~&#10;\langle N_B^2 \rangle_c ,~&#10;\langle N_Q^4 \rangle_c ,~&#10;\langle N_B^4 \rangle_c ,~&#10;\\ &amp;amp;&#10;\langle N_{ch}^2 \rangle_c,&#10;\cdots&#10;\end{align*}&lt;/body&gt;&#10;  &lt;fcolor&gt;FF000000&lt;/fcolor&gt;&#10;  &lt;bcolor&gt;FFFFFFFF&lt;/bcolor&gt;&#10;  &lt;transparent&gt;True&lt;/transparent&gt;&#10;  &lt;resolution&gt;1800&lt;/resolution&gt;&#10;  &lt;imageh&gt;732&lt;/imageh&gt;&#10;  &lt;imagew&gt;3265&lt;/imagew&gt;&#10;  &lt;scale&gt;50&lt;/scale&gt;&#10;  &lt;cursor&gt;130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717" y="1772816"/>
            <a:ext cx="4274675" cy="958368"/>
          </a:xfrm>
          <a:prstGeom prst="rect">
            <a:avLst/>
          </a:prstGeom>
        </p:spPr>
      </p:pic>
      <p:sp>
        <p:nvSpPr>
          <p:cNvPr id="26" name="角丸四角形 25"/>
          <p:cNvSpPr/>
          <p:nvPr/>
        </p:nvSpPr>
        <p:spPr>
          <a:xfrm>
            <a:off x="1259631" y="836712"/>
            <a:ext cx="6003303" cy="7200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403648" y="908720"/>
            <a:ext cx="5843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Fluctuations in HIC </a:t>
            </a:r>
            <a:r>
              <a:rPr lang="en-US" altLang="ja-JP" sz="2800" dirty="0" smtClean="0"/>
              <a:t>are</a:t>
            </a:r>
            <a:r>
              <a:rPr kumimoji="1" lang="en-US" altLang="ja-JP" sz="2800" dirty="0" smtClean="0"/>
              <a:t> </a:t>
            </a:r>
            <a:r>
              <a:rPr kumimoji="1" lang="en-US" altLang="ja-JP" sz="2800" dirty="0" err="1" smtClean="0"/>
              <a:t>nonthermal</a:t>
            </a:r>
            <a:r>
              <a:rPr kumimoji="1" lang="en-US" altLang="ja-JP" sz="2800" dirty="0" smtClean="0"/>
              <a:t>!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02757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8610049" cy="584775"/>
          </a:xfrm>
        </p:spPr>
        <p:txBody>
          <a:bodyPr/>
          <a:lstStyle/>
          <a:p>
            <a:r>
              <a:rPr kumimoji="1" lang="en-US" altLang="ja-JP" dirty="0" smtClean="0"/>
              <a:t> Conserved Charges : Theoretical Advantage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9512" y="908720"/>
            <a:ext cx="5546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chemeClr val="tx2"/>
              </a:buClr>
              <a:buFont typeface="Wingdings" pitchFamily="2" charset="2"/>
              <a:buChar char="p"/>
            </a:pPr>
            <a:r>
              <a:rPr kumimoji="1" lang="en-US" altLang="ja-JP" sz="2800" dirty="0" smtClean="0"/>
              <a:t>Definite definition for operators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9552" y="1556792"/>
            <a:ext cx="38539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kumimoji="1" lang="en-US" altLang="ja-JP" sz="2400" dirty="0" smtClean="0"/>
              <a:t>as a </a:t>
            </a:r>
            <a:r>
              <a:rPr kumimoji="1" lang="en-US" altLang="ja-JP" sz="2400" dirty="0" err="1" smtClean="0"/>
              <a:t>Noether</a:t>
            </a:r>
            <a:r>
              <a:rPr kumimoji="1" lang="en-US" altLang="ja-JP" sz="2400" dirty="0" smtClean="0"/>
              <a:t> current</a:t>
            </a:r>
          </a:p>
          <a:p>
            <a:pPr marL="342900" indent="-342900">
              <a:buFontTx/>
              <a:buChar char="-"/>
            </a:pPr>
            <a:r>
              <a:rPr lang="en-US" altLang="ja-JP" sz="2400" dirty="0" smtClean="0"/>
              <a:t>calculable on any theory</a:t>
            </a:r>
            <a:endParaRPr kumimoji="1" lang="en-US" altLang="ja-JP" sz="2400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123728" y="2463279"/>
            <a:ext cx="2425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ex: on the lattice</a:t>
            </a:r>
            <a:endParaRPr kumimoji="1" lang="ja-JP" altLang="en-US" sz="2400" dirty="0"/>
          </a:p>
        </p:txBody>
      </p:sp>
      <p:sp>
        <p:nvSpPr>
          <p:cNvPr id="11" name="右矢印 10"/>
          <p:cNvSpPr/>
          <p:nvPr/>
        </p:nvSpPr>
        <p:spPr>
          <a:xfrm>
            <a:off x="4549392" y="2514248"/>
            <a:ext cx="720080" cy="4106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251" y="1007737"/>
            <a:ext cx="3581261" cy="252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867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角丸四角形 16"/>
          <p:cNvSpPr/>
          <p:nvPr/>
        </p:nvSpPr>
        <p:spPr>
          <a:xfrm>
            <a:off x="162559" y="6021288"/>
            <a:ext cx="6713697" cy="70489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角丸四角形 13"/>
          <p:cNvSpPr/>
          <p:nvPr/>
        </p:nvSpPr>
        <p:spPr>
          <a:xfrm>
            <a:off x="3995936" y="3573016"/>
            <a:ext cx="4788532" cy="172819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279791" cy="584775"/>
          </a:xfrm>
        </p:spPr>
        <p:txBody>
          <a:bodyPr/>
          <a:lstStyle/>
          <a:p>
            <a:r>
              <a:rPr kumimoji="1" lang="en-US" altLang="ja-JP" dirty="0" smtClean="0"/>
              <a:t> Summary</a:t>
            </a:r>
            <a:r>
              <a:rPr kumimoji="1" lang="ja-JP" altLang="en-US" dirty="0" smtClean="0"/>
              <a:t>  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103947" y="3659540"/>
            <a:ext cx="447269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tx2"/>
              </a:buClr>
            </a:pPr>
            <a:r>
              <a:rPr kumimoji="1" lang="en-US" altLang="ja-JP" sz="2400" b="1" dirty="0" smtClean="0">
                <a:solidFill>
                  <a:schemeClr val="tx2"/>
                </a:solidFill>
              </a:rPr>
              <a:t>Diagnosing dynamics of HIC 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r>
              <a:rPr lang="en-US" altLang="ja-JP" sz="2400" dirty="0" smtClean="0"/>
              <a:t>history of hot medium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r>
              <a:rPr lang="en-US" altLang="ja-JP" sz="2400" dirty="0" smtClean="0"/>
              <a:t>mechanism of </a:t>
            </a:r>
            <a:r>
              <a:rPr lang="en-US" altLang="ja-JP" sz="2400" dirty="0" err="1" smtClean="0"/>
              <a:t>hadronization</a:t>
            </a:r>
            <a:endParaRPr kumimoji="1" lang="en-US" altLang="ja-JP" sz="2400" dirty="0" smtClean="0"/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r>
              <a:rPr lang="en-US" altLang="ja-JP" sz="2400" dirty="0" smtClean="0"/>
              <a:t>diffusion constant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62559" y="6130524"/>
            <a:ext cx="67136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Search of QCD Phase Structure in HIC</a:t>
            </a:r>
            <a:endParaRPr kumimoji="1" lang="ja-JP" altLang="en-US" sz="2800" b="1" dirty="0"/>
          </a:p>
        </p:txBody>
      </p:sp>
      <p:sp>
        <p:nvSpPr>
          <p:cNvPr id="15" name="下矢印 14"/>
          <p:cNvSpPr/>
          <p:nvPr/>
        </p:nvSpPr>
        <p:spPr>
          <a:xfrm>
            <a:off x="1475656" y="2852936"/>
            <a:ext cx="648072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下矢印 15"/>
          <p:cNvSpPr/>
          <p:nvPr/>
        </p:nvSpPr>
        <p:spPr>
          <a:xfrm>
            <a:off x="5076056" y="2852936"/>
            <a:ext cx="100811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下矢印 17"/>
          <p:cNvSpPr/>
          <p:nvPr/>
        </p:nvSpPr>
        <p:spPr>
          <a:xfrm>
            <a:off x="2276128" y="5301209"/>
            <a:ext cx="648072" cy="6428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下矢印 18"/>
          <p:cNvSpPr/>
          <p:nvPr/>
        </p:nvSpPr>
        <p:spPr>
          <a:xfrm>
            <a:off x="4572000" y="5373217"/>
            <a:ext cx="648072" cy="5708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角丸四角形 19"/>
          <p:cNvSpPr/>
          <p:nvPr/>
        </p:nvSpPr>
        <p:spPr>
          <a:xfrm>
            <a:off x="251520" y="3789040"/>
            <a:ext cx="2952328" cy="14401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23528" y="3894147"/>
            <a:ext cx="27542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Physical meanings</a:t>
            </a:r>
          </a:p>
          <a:p>
            <a:r>
              <a:rPr kumimoji="1" lang="en-US" altLang="ja-JP" sz="2400" dirty="0" smtClean="0"/>
              <a:t>of fluctuation obs.</a:t>
            </a:r>
          </a:p>
          <a:p>
            <a:r>
              <a:rPr lang="en-US" altLang="ja-JP" sz="2400" dirty="0" smtClean="0"/>
              <a:t>in experiments.</a:t>
            </a:r>
            <a:endParaRPr kumimoji="1" lang="ja-JP" altLang="en-US" sz="2400" dirty="0"/>
          </a:p>
        </p:txBody>
      </p:sp>
      <p:grpSp>
        <p:nvGrpSpPr>
          <p:cNvPr id="22" name="グループ化 21"/>
          <p:cNvGrpSpPr/>
          <p:nvPr/>
        </p:nvGrpSpPr>
        <p:grpSpPr>
          <a:xfrm rot="1071218">
            <a:off x="6394006" y="5320618"/>
            <a:ext cx="2636494" cy="1026115"/>
            <a:chOff x="5940152" y="5157192"/>
            <a:chExt cx="2636494" cy="1026115"/>
          </a:xfrm>
        </p:grpSpPr>
        <p:sp>
          <p:nvSpPr>
            <p:cNvPr id="23" name="角丸四角形 22"/>
            <p:cNvSpPr/>
            <p:nvPr/>
          </p:nvSpPr>
          <p:spPr>
            <a:xfrm>
              <a:off x="6660232" y="5157192"/>
              <a:ext cx="1916414" cy="102611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6761355" y="5229200"/>
              <a:ext cx="1634358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800" dirty="0" smtClean="0"/>
                <a:t>LATTICE</a:t>
              </a:r>
            </a:p>
            <a:p>
              <a:pPr algn="ctr"/>
              <a:r>
                <a:rPr lang="en-US" altLang="ja-JP" sz="2800" dirty="0" smtClean="0"/>
                <a:t>inputs</a:t>
              </a:r>
              <a:endParaRPr kumimoji="1" lang="ja-JP" altLang="en-US" sz="2800" dirty="0"/>
            </a:p>
          </p:txBody>
        </p:sp>
        <p:sp>
          <p:nvSpPr>
            <p:cNvPr id="25" name="右矢印 24"/>
            <p:cNvSpPr/>
            <p:nvPr/>
          </p:nvSpPr>
          <p:spPr>
            <a:xfrm flipH="1">
              <a:off x="5940152" y="5278705"/>
              <a:ext cx="720080" cy="783087"/>
            </a:xfrm>
            <a:prstGeom prst="righ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" name="角丸四角形 11"/>
          <p:cNvSpPr/>
          <p:nvPr/>
        </p:nvSpPr>
        <p:spPr>
          <a:xfrm>
            <a:off x="323528" y="1484784"/>
            <a:ext cx="7920880" cy="151216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67544" y="1628800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Plenty of physics in </a:t>
            </a:r>
            <a:r>
              <a:rPr kumimoji="1" lang="en-US" altLang="ja-JP" sz="2400" dirty="0" smtClean="0">
                <a:latin typeface="Symbol" pitchFamily="18" charset="2"/>
              </a:rPr>
              <a:t>D</a:t>
            </a:r>
            <a:r>
              <a:rPr kumimoji="1" lang="en-US" altLang="ja-JP" sz="2400" i="1" dirty="0" smtClean="0">
                <a:latin typeface="Symbol" pitchFamily="18" charset="2"/>
              </a:rPr>
              <a:t>h</a:t>
            </a:r>
            <a:r>
              <a:rPr lang="ja-JP" altLang="en-US" sz="2400" dirty="0" smtClean="0"/>
              <a:t> </a:t>
            </a:r>
            <a:r>
              <a:rPr kumimoji="1" lang="en-US" altLang="ja-JP" sz="2400" dirty="0" smtClean="0"/>
              <a:t>dependences of</a:t>
            </a:r>
          </a:p>
          <a:p>
            <a:r>
              <a:rPr lang="en-US" altLang="ja-JP" sz="2400" dirty="0" smtClean="0"/>
              <a:t>various </a:t>
            </a:r>
            <a:r>
              <a:rPr lang="en-US" altLang="ja-JP" sz="2400" dirty="0" err="1" smtClean="0"/>
              <a:t>cumulants</a:t>
            </a:r>
            <a:endParaRPr kumimoji="1" lang="en-US" altLang="ja-JP" sz="2400" dirty="0" smtClean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&amp;amp;&#10;\langle N_Q^2 \rangle_c ,~&#10;\langle N_B^2 \rangle_c ,~&#10;\langle N_Q^4 \rangle_c ,~&#10;\langle N_B^4 \rangle_c ,~&#10;\\ &amp;amp;&#10;\langle N_{ch}^2 \rangle_c,&#10;\cdots&#10;\end{align*}&lt;/body&gt;&#10;  &lt;fcolor&gt;FF000000&lt;/fcolor&gt;&#10;  &lt;bcolor&gt;FFFFFFFF&lt;/bcolor&gt;&#10;  &lt;transparent&gt;True&lt;/transparent&gt;&#10;  &lt;resolution&gt;1800&lt;/resolution&gt;&#10;  &lt;imageh&gt;732&lt;/imageh&gt;&#10;  &lt;imagew&gt;3265&lt;/imagew&gt;&#10;  &lt;scale&gt;50&lt;/scale&gt;&#10;  &lt;cursor&gt;130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717" y="1772816"/>
            <a:ext cx="4274675" cy="958368"/>
          </a:xfrm>
          <a:prstGeom prst="rect">
            <a:avLst/>
          </a:prstGeom>
        </p:spPr>
      </p:pic>
      <p:sp>
        <p:nvSpPr>
          <p:cNvPr id="26" name="角丸四角形 25"/>
          <p:cNvSpPr/>
          <p:nvPr/>
        </p:nvSpPr>
        <p:spPr>
          <a:xfrm>
            <a:off x="1259632" y="836712"/>
            <a:ext cx="6003303" cy="7200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403648" y="908720"/>
            <a:ext cx="5843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Fluctuations in HIC </a:t>
            </a:r>
            <a:r>
              <a:rPr kumimoji="1" lang="en-US" altLang="ja-JP" sz="2800" dirty="0" smtClean="0"/>
              <a:t>are </a:t>
            </a:r>
            <a:r>
              <a:rPr kumimoji="1" lang="en-US" altLang="ja-JP" sz="2800" dirty="0" err="1" smtClean="0"/>
              <a:t>nonthermal</a:t>
            </a:r>
            <a:r>
              <a:rPr kumimoji="1" lang="en-US" altLang="ja-JP" sz="2800" dirty="0" smtClean="0"/>
              <a:t>!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14907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242415" cy="584775"/>
          </a:xfrm>
        </p:spPr>
        <p:txBody>
          <a:bodyPr/>
          <a:lstStyle/>
          <a:p>
            <a:r>
              <a:rPr kumimoji="1" lang="en-US" altLang="ja-JP" dirty="0" smtClean="0"/>
              <a:t> Open Questions &amp; Future Work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1519" y="1124744"/>
            <a:ext cx="842493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70C0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Why the primordial fluctuations are observed only at LHC, and not RHIC ?</a:t>
            </a: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p"/>
            </a:pPr>
            <a:r>
              <a:rPr lang="en-US" altLang="ja-JP" sz="2400" dirty="0" smtClean="0"/>
              <a:t>Extract more information on each stage of fireballs using fluctuations</a:t>
            </a: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p"/>
            </a:pPr>
            <a:endParaRPr kumimoji="1" lang="en-US" altLang="ja-JP" sz="2400" dirty="0" smtClean="0"/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p"/>
            </a:pPr>
            <a:endParaRPr kumimoji="1" lang="en-US" altLang="ja-JP" sz="2400" dirty="0"/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p"/>
            </a:pPr>
            <a:r>
              <a:rPr lang="en-US" altLang="ja-JP" sz="2400" dirty="0" smtClean="0"/>
              <a:t>Model refinement</a:t>
            </a:r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39336" y="3731548"/>
            <a:ext cx="721704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0070C0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Including the effects of </a:t>
            </a:r>
          </a:p>
          <a:p>
            <a:pPr>
              <a:buClr>
                <a:srgbClr val="0070C0"/>
              </a:buClr>
            </a:pPr>
            <a:r>
              <a:rPr lang="en-US" altLang="ja-JP" sz="2400" dirty="0" smtClean="0"/>
              <a:t>    nonzero correlation length / relaxation time</a:t>
            </a:r>
          </a:p>
          <a:p>
            <a:pPr>
              <a:buClr>
                <a:srgbClr val="0070C0"/>
              </a:buClr>
            </a:pPr>
            <a:r>
              <a:rPr lang="en-US" altLang="ja-JP" sz="2400" dirty="0"/>
              <a:t> </a:t>
            </a:r>
            <a:r>
              <a:rPr lang="en-US" altLang="ja-JP" sz="2400" dirty="0" smtClean="0"/>
              <a:t>   global charge conservation</a:t>
            </a: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p"/>
            </a:pPr>
            <a:endParaRPr lang="en-US" altLang="ja-JP" sz="2400" dirty="0"/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p"/>
            </a:pPr>
            <a:r>
              <a:rPr lang="en-US" altLang="ja-JP" sz="2400" dirty="0" smtClean="0"/>
              <a:t>Non </a:t>
            </a:r>
            <a:r>
              <a:rPr lang="en-US" altLang="ja-JP" sz="2400" dirty="0" err="1" smtClean="0"/>
              <a:t>Poissonian</a:t>
            </a:r>
            <a:r>
              <a:rPr lang="en-US" altLang="ja-JP" sz="2400" dirty="0" smtClean="0"/>
              <a:t> system </a:t>
            </a:r>
            <a:r>
              <a:rPr lang="en-US" altLang="ja-JP" sz="2400" dirty="0" smtClean="0">
                <a:sym typeface="Wingdings" pitchFamily="2" charset="2"/>
              </a:rPr>
              <a:t> </a:t>
            </a:r>
            <a:r>
              <a:rPr kumimoji="1" lang="en-US" altLang="ja-JP" sz="2400" dirty="0" smtClean="0"/>
              <a:t>interaction of particles</a:t>
            </a:r>
          </a:p>
        </p:txBody>
      </p:sp>
    </p:spTree>
    <p:extLst>
      <p:ext uri="{BB962C8B-B14F-4D97-AF65-F5344CB8AC3E}">
        <p14:creationId xmlns:p14="http://schemas.microsoft.com/office/powerpoint/2010/main" val="49748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角丸四角形 21"/>
          <p:cNvSpPr/>
          <p:nvPr/>
        </p:nvSpPr>
        <p:spPr>
          <a:xfrm>
            <a:off x="323528" y="4307904"/>
            <a:ext cx="7704856" cy="228075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323528" y="2204864"/>
            <a:ext cx="8280920" cy="136815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角丸四角形 2"/>
          <p:cNvSpPr/>
          <p:nvPr/>
        </p:nvSpPr>
        <p:spPr>
          <a:xfrm>
            <a:off x="2921076" y="860809"/>
            <a:ext cx="2160240" cy="10081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307589" cy="584775"/>
          </a:xfrm>
        </p:spPr>
        <p:txBody>
          <a:bodyPr/>
          <a:lstStyle/>
          <a:p>
            <a:r>
              <a:rPr kumimoji="1" lang="en-US" altLang="ja-JP" dirty="0" smtClean="0"/>
              <a:t> Chemical Reaction 1  </a:t>
            </a:r>
            <a:endParaRPr kumimoji="1" lang="ja-JP" altLang="en-US" dirty="0"/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X \rightleftharpoons A&#10;\end{align*}&lt;/body&gt;&#10;  &lt;fcolor&gt;FF000000&lt;/fcolor&gt;&#10;  &lt;bcolor&gt;FFFFFFFF&lt;/bcolor&gt;&#10;  &lt;transparent&gt;True&lt;/transparent&gt;&#10;  &lt;resolution&gt;1800&lt;/resolution&gt;&#10;  &lt;imageh&gt;190&lt;/imageh&gt;&#10;  &lt;imagew&gt;786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108" y="1156125"/>
            <a:ext cx="1563491" cy="377943"/>
          </a:xfrm>
          <a:prstGeom prst="rect">
            <a:avLst/>
          </a:prstGeom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k_1&#10;\end{align*}&lt;/body&gt;&#10;  &lt;fcolor&gt;FF000000&lt;/fcolor&gt;&#10;  &lt;bcolor&gt;FFFFFFFF&lt;/bcolor&gt;&#10;  &lt;transparent&gt;True&lt;/transparent&gt;&#10;  &lt;resolution&gt;1800&lt;/resolution&gt;&#10;  &lt;imageh&gt;211&lt;/imageh&gt;&#10;  &lt;imagew&gt;198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188" y="932817"/>
            <a:ext cx="209550" cy="223308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k_2&#10;\end{align*}&lt;/body&gt;&#10;  &lt;fcolor&gt;FF000000&lt;/fcolor&gt;&#10;  &lt;bcolor&gt;FFFFFFFF&lt;/bcolor&gt;&#10;  &lt;transparent&gt;True&lt;/transparent&gt;&#10;  &lt;resolution&gt;1800&lt;/resolution&gt;&#10;  &lt;imageh&gt;211&lt;/imageh&gt;&#10;  &lt;imagew&gt;204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813" y="1525694"/>
            <a:ext cx="215900" cy="223308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frac{\partial}{\partial t}&#10;P(x,t)&#10;=&amp;amp; k_2 a  P(x-1,t)&#10;+k_1 ( x+1 ) P(x+1,t)&#10;\\&#10;&amp;amp;-(k_1 x+k_2 a) P(x,t)&#10;\end{align*}&lt;/body&gt;&#10;  &lt;fcolor&gt;FF000000&lt;/fcolor&gt;&#10;  &lt;bcolor&gt;FFFFFFFF&lt;/bcolor&gt;&#10;  &lt;transparent&gt;True&lt;/transparent&gt;&#10;  &lt;resolution&gt;1800&lt;/resolution&gt;&#10;  &lt;imageh&gt;940&lt;/imageh&gt;&#10;  &lt;imagew&gt;5239&lt;/imagew&gt;&#10;  &lt;scale&gt;50&lt;/scale&gt;&#10;  &lt;cursor&gt;53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77" y="2362160"/>
            <a:ext cx="5544607" cy="994832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539552" y="4335487"/>
            <a:ext cx="5134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Cumulants</a:t>
            </a:r>
            <a:r>
              <a:rPr kumimoji="1" lang="en-US" altLang="ja-JP" sz="2400" dirty="0" smtClean="0"/>
              <a:t> with fixed initial condition</a:t>
            </a:r>
            <a:endParaRPr kumimoji="1" lang="ja-JP" altLang="en-US" sz="2400" i="1" baseline="-25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72187" y="2391271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Master eq.: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516216" y="1154328"/>
            <a:ext cx="23035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x: # of X</a:t>
            </a:r>
          </a:p>
          <a:p>
            <a:r>
              <a:rPr lang="en-US" altLang="ja-JP" sz="2400" dirty="0" smtClean="0"/>
              <a:t>a: # of A (</a:t>
            </a:r>
            <a:r>
              <a:rPr lang="en-US" altLang="ja-JP" sz="2400" b="1" dirty="0" smtClean="0"/>
              <a:t>fixed</a:t>
            </a:r>
            <a:r>
              <a:rPr lang="en-US" altLang="ja-JP" sz="2400" dirty="0" smtClean="0"/>
              <a:t>)</a:t>
            </a:r>
            <a:endParaRPr kumimoji="1" lang="ja-JP" altLang="en-US" sz="2400" dirty="0"/>
          </a:p>
        </p:txBody>
      </p:sp>
      <p:sp>
        <p:nvSpPr>
          <p:cNvPr id="12" name="正方形/長方形 11"/>
          <p:cNvSpPr/>
          <p:nvPr/>
        </p:nvSpPr>
        <p:spPr>
          <a:xfrm>
            <a:off x="2225658" y="5949280"/>
            <a:ext cx="3528392" cy="325431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6005570" y="5949280"/>
            <a:ext cx="1728192" cy="325431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2225658" y="5479833"/>
            <a:ext cx="2231034" cy="325431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2225658" y="5013176"/>
            <a:ext cx="1013372" cy="325431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4709938" y="5479833"/>
            <a:ext cx="1728192" cy="325431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3487821" y="5013176"/>
            <a:ext cx="1728192" cy="325431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langle x(t) \rangle&#10;&amp;amp;= N_0 e^{-k_1t}+N_{eq} (1-e^{-k_1t})&#10;\\&#10;\langle \delta x(t)^2 \rangle&#10;&amp;amp;= N_0 ( e^{-k_1t}-e^{-2k_1t} )&#10;+ N_{eq} (1-e^{-k_1t})&#10;\\&#10;\langle \delta x(t)^3 \rangle&#10;&amp;amp;= N_0 ( e^{-k_1t}-3e^{-2k_1t} +2e^{-3k_1t})&#10;+ N_{eq} (1-e^{-k_1t})&#10;\end{align*}&lt;/body&gt;&#10;  &lt;fcolor&gt;FF000000&lt;/fcolor&gt;&#10;  &lt;bcolor&gt;FFFFFFFF&lt;/bcolor&gt;&#10;  &lt;transparent&gt;True&lt;/transparent&gt;&#10;  &lt;resolution&gt;1800&lt;/resolution&gt;&#10;  &lt;imageh&gt;1192&lt;/imageh&gt;&#10;  &lt;imagew&gt;6274&lt;/imagew&gt;&#10;  &lt;scale&gt;50&lt;/scale&gt;&#10;  &lt;cursor&gt;20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013176"/>
            <a:ext cx="6639984" cy="1261535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3449794" y="622802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2">
                    <a:lumMod val="75000"/>
                  </a:schemeClr>
                </a:solidFill>
              </a:rPr>
              <a:t>initial</a:t>
            </a:r>
            <a:endParaRPr kumimoji="1" lang="ja-JP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185050" y="6219327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5">
                    <a:lumMod val="50000"/>
                  </a:schemeClr>
                </a:solidFill>
              </a:rPr>
              <a:t>equilibrium</a:t>
            </a:r>
            <a:endParaRPr kumimoji="1" lang="ja-JP" alt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P(x,0) = \delta_{x,N_0}&#10;\end{align*}&lt;/body&gt;&#10;  &lt;fcolor&gt;FF000000&lt;/fcolor&gt;&#10;  &lt;bcolor&gt;FFFFFFFF&lt;/bcolor&gt;&#10;  &lt;transparent&gt;True&lt;/transparent&gt;&#10;  &lt;resolution&gt;1800&lt;/resolution&gt;&#10;  &lt;imageh&gt;258&lt;/imageh&gt;&#10;  &lt;imagew&gt;1604&lt;/imagew&gt;&#10;  &lt;scale&gt;50&lt;/scale&gt;&#10;  &lt;cursor&gt;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466372"/>
            <a:ext cx="1829668" cy="294298"/>
          </a:xfrm>
          <a:prstGeom prst="rect">
            <a:avLst/>
          </a:prstGeom>
        </p:spPr>
      </p:pic>
      <p:sp>
        <p:nvSpPr>
          <p:cNvPr id="14" name="下矢印 13"/>
          <p:cNvSpPr/>
          <p:nvPr/>
        </p:nvSpPr>
        <p:spPr>
          <a:xfrm>
            <a:off x="3301748" y="3717032"/>
            <a:ext cx="1254880" cy="518864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701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角丸四角形 21"/>
          <p:cNvSpPr/>
          <p:nvPr/>
        </p:nvSpPr>
        <p:spPr>
          <a:xfrm>
            <a:off x="899592" y="2348880"/>
            <a:ext cx="1792707" cy="64807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角丸四角形 2"/>
          <p:cNvSpPr/>
          <p:nvPr/>
        </p:nvSpPr>
        <p:spPr>
          <a:xfrm>
            <a:off x="2921076" y="860809"/>
            <a:ext cx="2160240" cy="10081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307589" cy="584775"/>
          </a:xfrm>
        </p:spPr>
        <p:txBody>
          <a:bodyPr/>
          <a:lstStyle/>
          <a:p>
            <a:r>
              <a:rPr kumimoji="1" lang="en-US" altLang="ja-JP" dirty="0" smtClean="0"/>
              <a:t> Chemical Reaction 2  </a:t>
            </a:r>
            <a:endParaRPr kumimoji="1" lang="ja-JP" altLang="en-US" dirty="0"/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X \rightleftharpoons A&#10;\end{align*}&lt;/body&gt;&#10;  &lt;fcolor&gt;FF000000&lt;/fcolor&gt;&#10;  &lt;bcolor&gt;FFFFFFFF&lt;/bcolor&gt;&#10;  &lt;transparent&gt;True&lt;/transparent&gt;&#10;  &lt;resolution&gt;1800&lt;/resolution&gt;&#10;  &lt;imageh&gt;190&lt;/imageh&gt;&#10;  &lt;imagew&gt;786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108" y="1156125"/>
            <a:ext cx="1563491" cy="377943"/>
          </a:xfrm>
          <a:prstGeom prst="rect">
            <a:avLst/>
          </a:prstGeom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k_1&#10;\end{align*}&lt;/body&gt;&#10;  &lt;fcolor&gt;FF000000&lt;/fcolor&gt;&#10;  &lt;bcolor&gt;FFFFFFFF&lt;/bcolor&gt;&#10;  &lt;transparent&gt;True&lt;/transparent&gt;&#10;  &lt;resolution&gt;1800&lt;/resolution&gt;&#10;  &lt;imageh&gt;211&lt;/imageh&gt;&#10;  &lt;imagew&gt;198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188" y="932817"/>
            <a:ext cx="209550" cy="223308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k_2&#10;\end{align*}&lt;/body&gt;&#10;  &lt;fcolor&gt;FF000000&lt;/fcolor&gt;&#10;  &lt;bcolor&gt;FFFFFFFF&lt;/bcolor&gt;&#10;  &lt;transparent&gt;True&lt;/transparent&gt;&#10;  &lt;resolution&gt;1800&lt;/resolution&gt;&#10;  &lt;imageh&gt;211&lt;/imageh&gt;&#10;  &lt;imagew&gt;204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813" y="1525694"/>
            <a:ext cx="215900" cy="223308"/>
          </a:xfrm>
          <a:prstGeom prst="rect">
            <a:avLst/>
          </a:prstGeom>
        </p:spPr>
      </p:pic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N_0 = N_{eq}&#10;\end{align*}&lt;/body&gt;&#10;  &lt;fcolor&gt;FF000000&lt;/fcolor&gt;&#10;  &lt;bcolor&gt;FFFFFFFF&lt;/bcolor&gt;&#10;  &lt;transparent&gt;True&lt;/transparent&gt;&#10;  &lt;resolution&gt;1800&lt;/resolution&gt;&#10;  &lt;imageh&gt;242&lt;/imageh&gt;&#10;  &lt;imagew&gt;1018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79" y="2492896"/>
            <a:ext cx="1595170" cy="379206"/>
          </a:xfrm>
          <a:prstGeom prst="rect">
            <a:avLst/>
          </a:prstGeom>
        </p:spPr>
      </p:pic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\langle x(t) \rangle&#10;&amp;amp;= N_{eq}&#10;\\&#10;\langle \delta x(t)^2 \rangle&#10;&amp;amp;= N_{eq} ( 1 - e^{-2k_1t} )&#10;\\&#10;\langle \delta x(t)^3 \rangle&#10;&amp;amp;= N_{eq} ( 1-3e^{-2k_1t} +2e^{-3k_1t})&#10;\end{align*}&lt;/body&gt;&#10;  &lt;fcolor&gt;FF000000&lt;/fcolor&gt;&#10;  &lt;bcolor&gt;FFFFFFFF&lt;/bcolor&gt;&#10;  &lt;transparent&gt;True&lt;/transparent&gt;&#10;  &lt;resolution&gt;1800&lt;/resolution&gt;&#10;  &lt;imageh&gt;1155&lt;/imageh&gt;&#10;  &lt;imagew&gt;4034&lt;/imagew&gt;&#10;  &lt;scale&gt;50&lt;/scale&gt;&#10;  &lt;cursor&gt;151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075" y="2060848"/>
            <a:ext cx="4269317" cy="1222377"/>
          </a:xfrm>
          <a:prstGeom prst="rect">
            <a:avLst/>
          </a:prstGeom>
        </p:spPr>
      </p:pic>
      <p:sp>
        <p:nvSpPr>
          <p:cNvPr id="25" name="左中かっこ 24"/>
          <p:cNvSpPr/>
          <p:nvPr/>
        </p:nvSpPr>
        <p:spPr>
          <a:xfrm>
            <a:off x="3327019" y="1988840"/>
            <a:ext cx="288032" cy="1368152"/>
          </a:xfrm>
          <a:prstGeom prst="leftBrac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右矢印 25"/>
          <p:cNvSpPr/>
          <p:nvPr/>
        </p:nvSpPr>
        <p:spPr>
          <a:xfrm>
            <a:off x="2822963" y="2420888"/>
            <a:ext cx="432048" cy="50405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41"/>
          <a:stretch/>
        </p:blipFill>
        <p:spPr bwMode="auto">
          <a:xfrm>
            <a:off x="1368031" y="3493378"/>
            <a:ext cx="5220194" cy="3232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\langle \delta x(t)^n \rangle_c/N_{eq}&#10;\end{align*}&lt;/body&gt;&#10;  &lt;fcolor&gt;FF000000&lt;/fcolor&gt;&#10;  &lt;bcolor&gt;FFFFFFFF&lt;/bcolor&gt;&#10;  &lt;transparent&gt;True&lt;/transparent&gt;&#10;  &lt;resolution&gt;1800&lt;/resolution&gt;&#10;  &lt;imageh&gt;259&lt;/imageh&gt;&#10;  &lt;imagew&gt;1443&lt;/imagew&gt;&#10;  &lt;scale&gt;50&lt;/scale&gt;&#10;  &lt;cursor&gt;54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3380" y="4891317"/>
            <a:ext cx="2160240" cy="387734"/>
          </a:xfrm>
          <a:prstGeom prst="rect">
            <a:avLst/>
          </a:prstGeom>
        </p:spPr>
      </p:pic>
      <p:sp>
        <p:nvSpPr>
          <p:cNvPr id="28" name="テキスト ボックス 27"/>
          <p:cNvSpPr txBox="1"/>
          <p:nvPr/>
        </p:nvSpPr>
        <p:spPr>
          <a:xfrm rot="18819817">
            <a:off x="2642027" y="4422617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2nd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 rot="19002028">
            <a:off x="3341641" y="4542175"/>
            <a:ext cx="630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6600"/>
                </a:solidFill>
              </a:rPr>
              <a:t>3rd</a:t>
            </a:r>
            <a:endParaRPr kumimoji="1" lang="ja-JP" altLang="en-US" sz="2400" dirty="0">
              <a:solidFill>
                <a:srgbClr val="006600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 rot="19409739">
            <a:off x="4217445" y="4702596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70C0"/>
                </a:solidFill>
              </a:rPr>
              <a:t>4th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  <p:pic>
        <p:nvPicPr>
          <p:cNvPr id="32" name="TexTeXPicture" descr="&lt;?xml version=&quot;1.0&quot; encoding=&quot;utf-16&quot;?&gt;&#10;&lt;TeXTeX&gt;&#10;  &lt;preamble&gt;\documentclass{jarticle}&#10;\usepackage{amsmath}&#10;\pagestyle{empty}&lt;/preamble&gt;&#10;  &lt;body&gt;\begin{align*} &#10;k_1 t&#10;\end{align*}&lt;/body&gt;&#10;  &lt;fcolor&gt;FF000000&lt;/fcolor&gt;&#10;  &lt;bcolor&gt;FFFFFFFF&lt;/bcolor&gt;&#10;  &lt;transparent&gt;True&lt;/transparent&gt;&#10;  &lt;resolution&gt;1800&lt;/resolution&gt;&#10;  &lt;imageh&gt;211&lt;/imageh&gt;&#10;  &lt;imagew&gt;310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989233"/>
            <a:ext cx="576064" cy="392095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804247" y="5118467"/>
            <a:ext cx="20512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Higher-order </a:t>
            </a:r>
          </a:p>
          <a:p>
            <a:r>
              <a:rPr kumimoji="1" lang="en-US" altLang="ja-JP" sz="2400" dirty="0" err="1" smtClean="0"/>
              <a:t>cumulants</a:t>
            </a:r>
            <a:r>
              <a:rPr kumimoji="1" lang="en-US" altLang="ja-JP" sz="2400" dirty="0" smtClean="0"/>
              <a:t> </a:t>
            </a:r>
          </a:p>
          <a:p>
            <a:r>
              <a:rPr lang="en-US" altLang="ja-JP" sz="2400" dirty="0" smtClean="0"/>
              <a:t>grow slower.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10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490332" cy="584775"/>
          </a:xfrm>
        </p:spPr>
        <p:txBody>
          <a:bodyPr/>
          <a:lstStyle/>
          <a:p>
            <a:r>
              <a:rPr kumimoji="1" lang="en-US" altLang="ja-JP" dirty="0" smtClean="0"/>
              <a:t> Time Evolution in HIC  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251520" y="1628800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30000"/>
                </a:srgbClr>
              </a:gs>
              <a:gs pos="100000">
                <a:srgbClr val="FA5D06">
                  <a:alpha val="30000"/>
                </a:srgbClr>
              </a:gs>
            </a:gsLst>
            <a:lin ang="27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>
          <a:xfrm>
            <a:off x="2475725" y="235858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3347864" y="227687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3607833" y="223711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1223616" y="223053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4572000" y="202485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1640419" y="169896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994403" y="169010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960644" y="196711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3203824" y="202111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2027035" y="231288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4788024" y="230458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1701045" y="228453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3715833" y="167967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2608457" y="209686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575544" y="167967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899592" y="173682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2718116" y="172255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4337968" y="233456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3903992" y="203724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3160578" y="170072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4283968" y="175296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>
            <a:off x="3955873" y="235104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>
          <a:xfrm>
            <a:off x="412188" y="235786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/>
          <p:nvPr/>
        </p:nvSpPr>
        <p:spPr>
          <a:xfrm>
            <a:off x="2209154" y="196658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/>
        </p:nvSpPr>
        <p:spPr>
          <a:xfrm>
            <a:off x="892728" y="234971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/>
          <p:cNvSpPr/>
          <p:nvPr/>
        </p:nvSpPr>
        <p:spPr>
          <a:xfrm>
            <a:off x="2879824" y="240219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/>
        </p:nvSpPr>
        <p:spPr>
          <a:xfrm>
            <a:off x="467544" y="192924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/>
        </p:nvSpPr>
        <p:spPr>
          <a:xfrm>
            <a:off x="1694419" y="207511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/>
          <p:nvPr/>
        </p:nvSpPr>
        <p:spPr>
          <a:xfrm>
            <a:off x="1259632" y="166481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>
            <a:off x="4734024" y="180696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>
            <a:off x="251520" y="3284984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/>
          <p:nvPr/>
        </p:nvSpPr>
        <p:spPr>
          <a:xfrm>
            <a:off x="4208643" y="386093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>
            <a:off x="4734000" y="357326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/>
        </p:nvSpPr>
        <p:spPr>
          <a:xfrm>
            <a:off x="3372808" y="385797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1383817" y="391403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3426808" y="395990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1318673" y="381218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2555422" y="385086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861559" y="343489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4615168" y="351926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478902" y="390894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3845277" y="342764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431528" y="380094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3480808" y="383375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4319933" y="392161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/>
        </p:nvSpPr>
        <p:spPr>
          <a:xfrm>
            <a:off x="2418648" y="384180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/>
        </p:nvSpPr>
        <p:spPr>
          <a:xfrm>
            <a:off x="863177" y="357459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/>
        </p:nvSpPr>
        <p:spPr>
          <a:xfrm>
            <a:off x="2489618" y="390598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/>
          <p:cNvSpPr/>
          <p:nvPr/>
        </p:nvSpPr>
        <p:spPr>
          <a:xfrm>
            <a:off x="2028009" y="353048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/>
        </p:nvSpPr>
        <p:spPr>
          <a:xfrm>
            <a:off x="2979612" y="351168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/>
        </p:nvSpPr>
        <p:spPr>
          <a:xfrm>
            <a:off x="2904386" y="361968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/>
        </p:nvSpPr>
        <p:spPr>
          <a:xfrm>
            <a:off x="3899277" y="356087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/>
          <p:cNvSpPr/>
          <p:nvPr/>
        </p:nvSpPr>
        <p:spPr>
          <a:xfrm>
            <a:off x="4721752" y="346526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/>
          <p:cNvSpPr/>
          <p:nvPr/>
        </p:nvSpPr>
        <p:spPr>
          <a:xfrm>
            <a:off x="1275817" y="390636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/>
          <p:cNvSpPr/>
          <p:nvPr/>
        </p:nvSpPr>
        <p:spPr>
          <a:xfrm>
            <a:off x="2871757" y="350077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/>
        </p:nvSpPr>
        <p:spPr>
          <a:xfrm>
            <a:off x="369339" y="390492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円/楕円 60"/>
          <p:cNvSpPr/>
          <p:nvPr/>
        </p:nvSpPr>
        <p:spPr>
          <a:xfrm>
            <a:off x="4315792" y="380693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円/楕円 61"/>
          <p:cNvSpPr/>
          <p:nvPr/>
        </p:nvSpPr>
        <p:spPr>
          <a:xfrm>
            <a:off x="1957138" y="347648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円/楕円 62"/>
          <p:cNvSpPr/>
          <p:nvPr/>
        </p:nvSpPr>
        <p:spPr>
          <a:xfrm>
            <a:off x="1970864" y="360730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63"/>
          <p:cNvSpPr/>
          <p:nvPr/>
        </p:nvSpPr>
        <p:spPr>
          <a:xfrm>
            <a:off x="971177" y="352514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円/楕円 64"/>
          <p:cNvSpPr/>
          <p:nvPr/>
        </p:nvSpPr>
        <p:spPr>
          <a:xfrm>
            <a:off x="3774583" y="353564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65"/>
          <p:cNvSpPr/>
          <p:nvPr/>
        </p:nvSpPr>
        <p:spPr>
          <a:xfrm>
            <a:off x="3743944" y="339289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円/楕円 66"/>
          <p:cNvSpPr/>
          <p:nvPr/>
        </p:nvSpPr>
        <p:spPr>
          <a:xfrm>
            <a:off x="1871736" y="342893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円/楕円 67"/>
          <p:cNvSpPr/>
          <p:nvPr/>
        </p:nvSpPr>
        <p:spPr>
          <a:xfrm>
            <a:off x="2375792" y="375293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円/楕円 68"/>
          <p:cNvSpPr/>
          <p:nvPr/>
        </p:nvSpPr>
        <p:spPr>
          <a:xfrm>
            <a:off x="4175992" y="375293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円/楕円 69"/>
          <p:cNvSpPr/>
          <p:nvPr/>
        </p:nvSpPr>
        <p:spPr>
          <a:xfrm>
            <a:off x="2807840" y="342893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/楕円 70"/>
          <p:cNvSpPr/>
          <p:nvPr/>
        </p:nvSpPr>
        <p:spPr>
          <a:xfrm>
            <a:off x="4572000" y="339289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円/楕円 71"/>
          <p:cNvSpPr/>
          <p:nvPr/>
        </p:nvSpPr>
        <p:spPr>
          <a:xfrm>
            <a:off x="323528" y="3753623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円/楕円 72"/>
          <p:cNvSpPr/>
          <p:nvPr/>
        </p:nvSpPr>
        <p:spPr>
          <a:xfrm>
            <a:off x="3311896" y="3769680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円/楕円 73"/>
          <p:cNvSpPr/>
          <p:nvPr/>
        </p:nvSpPr>
        <p:spPr>
          <a:xfrm>
            <a:off x="1223664" y="375293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円/楕円 74"/>
          <p:cNvSpPr/>
          <p:nvPr/>
        </p:nvSpPr>
        <p:spPr>
          <a:xfrm>
            <a:off x="791616" y="339289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7" name="直線コネクタ 76"/>
          <p:cNvCxnSpPr/>
          <p:nvPr/>
        </p:nvCxnSpPr>
        <p:spPr>
          <a:xfrm>
            <a:off x="1740618" y="1730276"/>
            <a:ext cx="0" cy="4579044"/>
          </a:xfrm>
          <a:prstGeom prst="line">
            <a:avLst/>
          </a:prstGeom>
          <a:ln w="9525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直線コネクタ 77"/>
          <p:cNvCxnSpPr/>
          <p:nvPr/>
        </p:nvCxnSpPr>
        <p:spPr>
          <a:xfrm>
            <a:off x="3347864" y="1730276"/>
            <a:ext cx="0" cy="4579044"/>
          </a:xfrm>
          <a:prstGeom prst="line">
            <a:avLst/>
          </a:prstGeom>
          <a:ln w="9525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1" name="正方形/長方形 80"/>
          <p:cNvSpPr/>
          <p:nvPr/>
        </p:nvSpPr>
        <p:spPr>
          <a:xfrm>
            <a:off x="251520" y="5217214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20000"/>
                </a:srgbClr>
              </a:gs>
              <a:gs pos="100000">
                <a:srgbClr val="00B0F0">
                  <a:alpha val="2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6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2 \rangle}{\Delta \eta}&#10;\end{align*}&lt;/body&gt;&#10;  &lt;fcolor&gt;FF000000&lt;/fcolor&gt;&#10;  &lt;bcolor&gt;FFFFFFFF&lt;/bcolor&gt;&#10;  &lt;transparent&gt;True&lt;/transparent&gt;&#10;  &lt;resolution&gt;1800&lt;/resolution&gt;&#10;  &lt;imageh&gt;600&lt;/imageh&gt;&#10;  &lt;imagew&gt;741&lt;/imagew&gt;&#10;  &lt;scale&gt;50&lt;/scale&gt;&#10;  &lt;cursor&gt;61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031" y="692696"/>
            <a:ext cx="784225" cy="635000"/>
          </a:xfrm>
          <a:prstGeom prst="rect">
            <a:avLst/>
          </a:prstGeom>
        </p:spPr>
      </p:pic>
      <p:sp>
        <p:nvSpPr>
          <p:cNvPr id="76" name="テキスト ボックス 75"/>
          <p:cNvSpPr txBox="1"/>
          <p:nvPr/>
        </p:nvSpPr>
        <p:spPr>
          <a:xfrm>
            <a:off x="251371" y="1196752"/>
            <a:ext cx="3060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Quark-Gluon Plasma</a:t>
            </a:r>
            <a:endParaRPr kumimoji="1" lang="ja-JP" altLang="en-US" sz="2400" dirty="0"/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251371" y="2859223"/>
            <a:ext cx="2087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Hadronization</a:t>
            </a:r>
            <a:endParaRPr kumimoji="1" lang="ja-JP" altLang="en-US" sz="2400" dirty="0"/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251520" y="4779494"/>
            <a:ext cx="1571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Freezeout</a:t>
            </a:r>
            <a:endParaRPr kumimoji="1" lang="ja-JP" altLang="en-US" sz="2400" dirty="0"/>
          </a:p>
        </p:txBody>
      </p:sp>
      <p:pic>
        <p:nvPicPr>
          <p:cNvPr id="91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739" y="6177263"/>
            <a:ext cx="480113" cy="348081"/>
          </a:xfrm>
          <a:prstGeom prst="rect">
            <a:avLst/>
          </a:prstGeom>
        </p:spPr>
      </p:pic>
      <p:cxnSp>
        <p:nvCxnSpPr>
          <p:cNvPr id="98" name="直線矢印コネクタ 97"/>
          <p:cNvCxnSpPr/>
          <p:nvPr/>
        </p:nvCxnSpPr>
        <p:spPr>
          <a:xfrm>
            <a:off x="6193825" y="2298068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9" name="直線矢印コネクタ 98"/>
          <p:cNvCxnSpPr/>
          <p:nvPr/>
        </p:nvCxnSpPr>
        <p:spPr>
          <a:xfrm flipV="1">
            <a:off x="6553865" y="1412776"/>
            <a:ext cx="0" cy="11013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0" name="直線コネクタ 99"/>
          <p:cNvCxnSpPr/>
          <p:nvPr/>
        </p:nvCxnSpPr>
        <p:spPr>
          <a:xfrm>
            <a:off x="6567830" y="2083963"/>
            <a:ext cx="165618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1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89" y="2196553"/>
            <a:ext cx="338667" cy="245533"/>
          </a:xfrm>
          <a:prstGeom prst="rect">
            <a:avLst/>
          </a:prstGeom>
        </p:spPr>
      </p:pic>
      <p:sp>
        <p:nvSpPr>
          <p:cNvPr id="102" name="フリーフォーム 101"/>
          <p:cNvSpPr/>
          <p:nvPr/>
        </p:nvSpPr>
        <p:spPr>
          <a:xfrm>
            <a:off x="6558838" y="5318111"/>
            <a:ext cx="1704441" cy="413948"/>
          </a:xfrm>
          <a:custGeom>
            <a:avLst/>
            <a:gdLst>
              <a:gd name="connsiteX0" fmla="*/ 0 w 1704441"/>
              <a:gd name="connsiteY0" fmla="*/ 0 h 585216"/>
              <a:gd name="connsiteX1" fmla="*/ 402336 w 1704441"/>
              <a:gd name="connsiteY1" fmla="*/ 285293 h 585216"/>
              <a:gd name="connsiteX2" fmla="*/ 1009497 w 1704441"/>
              <a:gd name="connsiteY2" fmla="*/ 504749 h 585216"/>
              <a:gd name="connsiteX3" fmla="*/ 1704441 w 1704441"/>
              <a:gd name="connsiteY3" fmla="*/ 585216 h 585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4441" h="585216">
                <a:moveTo>
                  <a:pt x="0" y="0"/>
                </a:moveTo>
                <a:cubicBezTo>
                  <a:pt x="117043" y="100584"/>
                  <a:pt x="234087" y="201168"/>
                  <a:pt x="402336" y="285293"/>
                </a:cubicBezTo>
                <a:cubicBezTo>
                  <a:pt x="570585" y="369418"/>
                  <a:pt x="792480" y="454762"/>
                  <a:pt x="1009497" y="504749"/>
                </a:cubicBezTo>
                <a:cubicBezTo>
                  <a:pt x="1226515" y="554736"/>
                  <a:pt x="1465478" y="569976"/>
                  <a:pt x="1704441" y="585216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5" name="TexTeXPicture" descr="&lt;?xml version=&quot;1.0&quot; encoding=&quot;utf-16&quot;?&gt;&#10;&lt;TeXTeX&gt;&#10;  &lt;preamble&gt;\documentclass{jarticle}&#10;\usepackage{amsmath}&#10;\pagestyle{empty}&lt;/preamble&gt;&#10;  &lt;body&gt;\begin{align*} &#10;\chi_{\rm QGP}&#10;\end{align*}&lt;/body&gt;&#10;  &lt;fcolor&gt;FF000000&lt;/fcolor&gt;&#10;  &lt;bcolor&gt;FFFFFFFF&lt;/bcolor&gt;&#10;  &lt;transparent&gt;True&lt;/transparent&gt;&#10;  &lt;resolution&gt;1800&lt;/resolution&gt;&#10;  &lt;imageh&gt;182&lt;/imageh&gt;&#10;  &lt;imagew&gt;577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938030"/>
            <a:ext cx="829737" cy="261720"/>
          </a:xfrm>
          <a:prstGeom prst="rect">
            <a:avLst/>
          </a:prstGeom>
        </p:spPr>
      </p:pic>
      <p:pic>
        <p:nvPicPr>
          <p:cNvPr id="107" name="TexTeXPicture" descr="&lt;?xml version=&quot;1.0&quot; encoding=&quot;utf-16&quot;?&gt;&#10;&lt;TeXTeX&gt;&#10;  &lt;preamble&gt;\documentclass{jarticle}&#10;\usepackage{amsmath}&#10;\pagestyle{empty}&lt;/preamble&gt;&#10;  &lt;body&gt;\begin{align*} &#10;\chi_{\rm HAD}&#10;\end{align*}&lt;/body&gt;&#10;  &lt;fcolor&gt;FF000000&lt;/fcolor&gt;&#10;  &lt;bcolor&gt;FFFFFFFF&lt;/bcolor&gt;&#10;  &lt;transparent&gt;True&lt;/transparent&gt;&#10;  &lt;resolution&gt;1800&lt;/resolution&gt;&#10;  &lt;imageh&gt;160&lt;/imageh&gt;&#10;  &lt;imagew&gt;580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541984"/>
            <a:ext cx="834051" cy="230084"/>
          </a:xfrm>
          <a:prstGeom prst="rect">
            <a:avLst/>
          </a:prstGeom>
        </p:spPr>
      </p:pic>
      <p:cxnSp>
        <p:nvCxnSpPr>
          <p:cNvPr id="109" name="直線コネクタ 108"/>
          <p:cNvCxnSpPr/>
          <p:nvPr/>
        </p:nvCxnSpPr>
        <p:spPr>
          <a:xfrm flipV="1">
            <a:off x="6567830" y="2073742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コネクタ 109"/>
          <p:cNvCxnSpPr/>
          <p:nvPr/>
        </p:nvCxnSpPr>
        <p:spPr>
          <a:xfrm flipV="1">
            <a:off x="6553865" y="1649998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矢印コネクタ 117"/>
          <p:cNvCxnSpPr/>
          <p:nvPr/>
        </p:nvCxnSpPr>
        <p:spPr>
          <a:xfrm>
            <a:off x="6193825" y="4077070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9" name="直線矢印コネクタ 118"/>
          <p:cNvCxnSpPr/>
          <p:nvPr/>
        </p:nvCxnSpPr>
        <p:spPr>
          <a:xfrm flipV="1">
            <a:off x="6553865" y="3191778"/>
            <a:ext cx="0" cy="11013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0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89" y="3975555"/>
            <a:ext cx="338667" cy="245533"/>
          </a:xfrm>
          <a:prstGeom prst="rect">
            <a:avLst/>
          </a:prstGeom>
        </p:spPr>
      </p:pic>
      <p:pic>
        <p:nvPicPr>
          <p:cNvPr id="121" name="TexTeXPicture" descr="&lt;?xml version=&quot;1.0&quot; encoding=&quot;utf-16&quot;?&gt;&#10;&lt;TeXTeX&gt;&#10;  &lt;preamble&gt;\documentclass{jarticle}&#10;\usepackage{amsmath}&#10;\pagestyle{empty}&lt;/preamble&gt;&#10;  &lt;body&gt;\begin{align*} &#10;\chi_{\rm QGP}&#10;\end{align*}&lt;/body&gt;&#10;  &lt;fcolor&gt;FF000000&lt;/fcolor&gt;&#10;  &lt;bcolor&gt;FFFFFFFF&lt;/bcolor&gt;&#10;  &lt;transparent&gt;True&lt;/transparent&gt;&#10;  &lt;resolution&gt;1800&lt;/resolution&gt;&#10;  &lt;imageh&gt;182&lt;/imageh&gt;&#10;  &lt;imagew&gt;577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717032"/>
            <a:ext cx="829737" cy="261720"/>
          </a:xfrm>
          <a:prstGeom prst="rect">
            <a:avLst/>
          </a:prstGeom>
        </p:spPr>
      </p:pic>
      <p:pic>
        <p:nvPicPr>
          <p:cNvPr id="122" name="TexTeXPicture" descr="&lt;?xml version=&quot;1.0&quot; encoding=&quot;utf-16&quot;?&gt;&#10;&lt;TeXTeX&gt;&#10;  &lt;preamble&gt;\documentclass{jarticle}&#10;\usepackage{amsmath}&#10;\pagestyle{empty}&lt;/preamble&gt;&#10;  &lt;body&gt;\begin{align*} &#10;\chi_{\rm HAD}&#10;\end{align*}&lt;/body&gt;&#10;  &lt;fcolor&gt;FF000000&lt;/fcolor&gt;&#10;  &lt;bcolor&gt;FFFFFFFF&lt;/bcolor&gt;&#10;  &lt;transparent&gt;True&lt;/transparent&gt;&#10;  &lt;resolution&gt;1800&lt;/resolution&gt;&#10;  &lt;imageh&gt;160&lt;/imageh&gt;&#10;  &lt;imagew&gt;580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320986"/>
            <a:ext cx="834051" cy="230084"/>
          </a:xfrm>
          <a:prstGeom prst="rect">
            <a:avLst/>
          </a:prstGeom>
        </p:spPr>
      </p:pic>
      <p:cxnSp>
        <p:nvCxnSpPr>
          <p:cNvPr id="123" name="直線コネクタ 122"/>
          <p:cNvCxnSpPr/>
          <p:nvPr/>
        </p:nvCxnSpPr>
        <p:spPr>
          <a:xfrm flipV="1">
            <a:off x="6567830" y="3852744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線コネクタ 123"/>
          <p:cNvCxnSpPr/>
          <p:nvPr/>
        </p:nvCxnSpPr>
        <p:spPr>
          <a:xfrm flipV="1">
            <a:off x="6553865" y="3429000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線矢印コネクタ 124"/>
          <p:cNvCxnSpPr/>
          <p:nvPr/>
        </p:nvCxnSpPr>
        <p:spPr>
          <a:xfrm>
            <a:off x="6193825" y="5961237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6" name="直線矢印コネクタ 125"/>
          <p:cNvCxnSpPr/>
          <p:nvPr/>
        </p:nvCxnSpPr>
        <p:spPr>
          <a:xfrm flipV="1">
            <a:off x="6553865" y="5075945"/>
            <a:ext cx="0" cy="11013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7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89" y="5859722"/>
            <a:ext cx="338667" cy="245533"/>
          </a:xfrm>
          <a:prstGeom prst="rect">
            <a:avLst/>
          </a:prstGeom>
        </p:spPr>
      </p:pic>
      <p:pic>
        <p:nvPicPr>
          <p:cNvPr id="128" name="TexTeXPicture" descr="&lt;?xml version=&quot;1.0&quot; encoding=&quot;utf-16&quot;?&gt;&#10;&lt;TeXTeX&gt;&#10;  &lt;preamble&gt;\documentclass{jarticle}&#10;\usepackage{amsmath}&#10;\pagestyle{empty}&lt;/preamble&gt;&#10;  &lt;body&gt;\begin{align*} &#10;\chi_{\rm QGP}&#10;\end{align*}&lt;/body&gt;&#10;  &lt;fcolor&gt;FF000000&lt;/fcolor&gt;&#10;  &lt;bcolor&gt;FFFFFFFF&lt;/bcolor&gt;&#10;  &lt;transparent&gt;True&lt;/transparent&gt;&#10;  &lt;resolution&gt;1800&lt;/resolution&gt;&#10;  &lt;imageh&gt;182&lt;/imageh&gt;&#10;  &lt;imagew&gt;577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601199"/>
            <a:ext cx="829737" cy="261720"/>
          </a:xfrm>
          <a:prstGeom prst="rect">
            <a:avLst/>
          </a:prstGeom>
        </p:spPr>
      </p:pic>
      <p:pic>
        <p:nvPicPr>
          <p:cNvPr id="129" name="TexTeXPicture" descr="&lt;?xml version=&quot;1.0&quot; encoding=&quot;utf-16&quot;?&gt;&#10;&lt;TeXTeX&gt;&#10;  &lt;preamble&gt;\documentclass{jarticle}&#10;\usepackage{amsmath}&#10;\pagestyle{empty}&lt;/preamble&gt;&#10;  &lt;body&gt;\begin{align*} &#10;\chi_{\rm HAD}&#10;\end{align*}&lt;/body&gt;&#10;  &lt;fcolor&gt;FF000000&lt;/fcolor&gt;&#10;  &lt;bcolor&gt;FFFFFFFF&lt;/bcolor&gt;&#10;  &lt;transparent&gt;True&lt;/transparent&gt;&#10;  &lt;resolution&gt;1800&lt;/resolution&gt;&#10;  &lt;imageh&gt;160&lt;/imageh&gt;&#10;  &lt;imagew&gt;580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205153"/>
            <a:ext cx="834051" cy="230084"/>
          </a:xfrm>
          <a:prstGeom prst="rect">
            <a:avLst/>
          </a:prstGeom>
        </p:spPr>
      </p:pic>
      <p:cxnSp>
        <p:nvCxnSpPr>
          <p:cNvPr id="130" name="直線コネクタ 129"/>
          <p:cNvCxnSpPr/>
          <p:nvPr/>
        </p:nvCxnSpPr>
        <p:spPr>
          <a:xfrm flipV="1">
            <a:off x="6567830" y="5736911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線コネクタ 130"/>
          <p:cNvCxnSpPr/>
          <p:nvPr/>
        </p:nvCxnSpPr>
        <p:spPr>
          <a:xfrm flipV="1">
            <a:off x="6553865" y="5313167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線コネクタ 134"/>
          <p:cNvCxnSpPr/>
          <p:nvPr/>
        </p:nvCxnSpPr>
        <p:spPr>
          <a:xfrm>
            <a:off x="6588224" y="3861048"/>
            <a:ext cx="165618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6" name="下矢印 135"/>
          <p:cNvSpPr/>
          <p:nvPr/>
        </p:nvSpPr>
        <p:spPr>
          <a:xfrm>
            <a:off x="4445992" y="4286705"/>
            <a:ext cx="702072" cy="798479"/>
          </a:xfrm>
          <a:prstGeom prst="downArrow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alpha val="8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円/楕円 136"/>
          <p:cNvSpPr/>
          <p:nvPr/>
        </p:nvSpPr>
        <p:spPr>
          <a:xfrm>
            <a:off x="4145019" y="589038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円/楕円 137"/>
          <p:cNvSpPr/>
          <p:nvPr/>
        </p:nvSpPr>
        <p:spPr>
          <a:xfrm>
            <a:off x="4725812" y="551154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円/楕円 138"/>
          <p:cNvSpPr/>
          <p:nvPr/>
        </p:nvSpPr>
        <p:spPr>
          <a:xfrm>
            <a:off x="3081973" y="570750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円/楕円 139"/>
          <p:cNvSpPr/>
          <p:nvPr/>
        </p:nvSpPr>
        <p:spPr>
          <a:xfrm>
            <a:off x="1536217" y="549227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円/楕円 140"/>
          <p:cNvSpPr/>
          <p:nvPr/>
        </p:nvSpPr>
        <p:spPr>
          <a:xfrm>
            <a:off x="3135973" y="580942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円/楕円 141"/>
          <p:cNvSpPr/>
          <p:nvPr/>
        </p:nvSpPr>
        <p:spPr>
          <a:xfrm>
            <a:off x="1471073" y="539042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円/楕円 142"/>
          <p:cNvSpPr/>
          <p:nvPr/>
        </p:nvSpPr>
        <p:spPr>
          <a:xfrm>
            <a:off x="2455758" y="541109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円/楕円 143"/>
          <p:cNvSpPr/>
          <p:nvPr/>
        </p:nvSpPr>
        <p:spPr>
          <a:xfrm>
            <a:off x="789551" y="544518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円/楕円 144"/>
          <p:cNvSpPr/>
          <p:nvPr/>
        </p:nvSpPr>
        <p:spPr>
          <a:xfrm>
            <a:off x="4606980" y="545754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円/楕円 145"/>
          <p:cNvSpPr/>
          <p:nvPr/>
        </p:nvSpPr>
        <p:spPr>
          <a:xfrm>
            <a:off x="550910" y="588312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円/楕円 146"/>
          <p:cNvSpPr/>
          <p:nvPr/>
        </p:nvSpPr>
        <p:spPr>
          <a:xfrm>
            <a:off x="3709645" y="549193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円/楕円 147"/>
          <p:cNvSpPr/>
          <p:nvPr/>
        </p:nvSpPr>
        <p:spPr>
          <a:xfrm>
            <a:off x="503536" y="577512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円/楕円 148"/>
          <p:cNvSpPr/>
          <p:nvPr/>
        </p:nvSpPr>
        <p:spPr>
          <a:xfrm>
            <a:off x="3189973" y="568328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円/楕円 149"/>
          <p:cNvSpPr/>
          <p:nvPr/>
        </p:nvSpPr>
        <p:spPr>
          <a:xfrm>
            <a:off x="4256309" y="595106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円/楕円 150"/>
          <p:cNvSpPr/>
          <p:nvPr/>
        </p:nvSpPr>
        <p:spPr>
          <a:xfrm>
            <a:off x="2318984" y="540203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円/楕円 151"/>
          <p:cNvSpPr/>
          <p:nvPr/>
        </p:nvSpPr>
        <p:spPr>
          <a:xfrm>
            <a:off x="791169" y="558488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円/楕円 152"/>
          <p:cNvSpPr/>
          <p:nvPr/>
        </p:nvSpPr>
        <p:spPr>
          <a:xfrm>
            <a:off x="2389954" y="546621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円/楕円 153"/>
          <p:cNvSpPr/>
          <p:nvPr/>
        </p:nvSpPr>
        <p:spPr>
          <a:xfrm>
            <a:off x="2108401" y="586476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円/楕円 154"/>
          <p:cNvSpPr/>
          <p:nvPr/>
        </p:nvSpPr>
        <p:spPr>
          <a:xfrm>
            <a:off x="2627956" y="584597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円/楕円 155"/>
          <p:cNvSpPr/>
          <p:nvPr/>
        </p:nvSpPr>
        <p:spPr>
          <a:xfrm>
            <a:off x="2552730" y="595397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円/楕円 156"/>
          <p:cNvSpPr/>
          <p:nvPr/>
        </p:nvSpPr>
        <p:spPr>
          <a:xfrm>
            <a:off x="3763645" y="562516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円/楕円 157"/>
          <p:cNvSpPr/>
          <p:nvPr/>
        </p:nvSpPr>
        <p:spPr>
          <a:xfrm>
            <a:off x="4713564" y="540354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円/楕円 158"/>
          <p:cNvSpPr/>
          <p:nvPr/>
        </p:nvSpPr>
        <p:spPr>
          <a:xfrm>
            <a:off x="1428217" y="548460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円/楕円 159"/>
          <p:cNvSpPr/>
          <p:nvPr/>
        </p:nvSpPr>
        <p:spPr>
          <a:xfrm>
            <a:off x="2520101" y="583505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円/楕円 160"/>
          <p:cNvSpPr/>
          <p:nvPr/>
        </p:nvSpPr>
        <p:spPr>
          <a:xfrm>
            <a:off x="441347" y="587911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円/楕円 161"/>
          <p:cNvSpPr/>
          <p:nvPr/>
        </p:nvSpPr>
        <p:spPr>
          <a:xfrm>
            <a:off x="4252168" y="583638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円/楕円 162"/>
          <p:cNvSpPr/>
          <p:nvPr/>
        </p:nvSpPr>
        <p:spPr>
          <a:xfrm>
            <a:off x="2037530" y="581076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円/楕円 163"/>
          <p:cNvSpPr/>
          <p:nvPr/>
        </p:nvSpPr>
        <p:spPr>
          <a:xfrm>
            <a:off x="2051256" y="594158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円/楕円 164"/>
          <p:cNvSpPr/>
          <p:nvPr/>
        </p:nvSpPr>
        <p:spPr>
          <a:xfrm>
            <a:off x="899169" y="553543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円/楕円 165"/>
          <p:cNvSpPr/>
          <p:nvPr/>
        </p:nvSpPr>
        <p:spPr>
          <a:xfrm>
            <a:off x="3638951" y="559993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円/楕円 166"/>
          <p:cNvSpPr/>
          <p:nvPr/>
        </p:nvSpPr>
        <p:spPr>
          <a:xfrm>
            <a:off x="3608312" y="5457183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円/楕円 167"/>
          <p:cNvSpPr/>
          <p:nvPr/>
        </p:nvSpPr>
        <p:spPr>
          <a:xfrm>
            <a:off x="1952128" y="576322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/楕円 168"/>
          <p:cNvSpPr/>
          <p:nvPr/>
        </p:nvSpPr>
        <p:spPr>
          <a:xfrm>
            <a:off x="2276128" y="5313167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円/楕円 169"/>
          <p:cNvSpPr/>
          <p:nvPr/>
        </p:nvSpPr>
        <p:spPr>
          <a:xfrm>
            <a:off x="4112368" y="578238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/楕円 170"/>
          <p:cNvSpPr/>
          <p:nvPr/>
        </p:nvSpPr>
        <p:spPr>
          <a:xfrm>
            <a:off x="2456184" y="5763223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円/楕円 171"/>
          <p:cNvSpPr/>
          <p:nvPr/>
        </p:nvSpPr>
        <p:spPr>
          <a:xfrm>
            <a:off x="4563812" y="5331175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円/楕円 172"/>
          <p:cNvSpPr/>
          <p:nvPr/>
        </p:nvSpPr>
        <p:spPr>
          <a:xfrm>
            <a:off x="395536" y="572780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円/楕円 173"/>
          <p:cNvSpPr/>
          <p:nvPr/>
        </p:nvSpPr>
        <p:spPr>
          <a:xfrm>
            <a:off x="3021061" y="561920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円/楕円 174"/>
          <p:cNvSpPr/>
          <p:nvPr/>
        </p:nvSpPr>
        <p:spPr>
          <a:xfrm>
            <a:off x="1376064" y="5331175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円/楕円 175"/>
          <p:cNvSpPr/>
          <p:nvPr/>
        </p:nvSpPr>
        <p:spPr>
          <a:xfrm>
            <a:off x="719608" y="540318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下矢印 177"/>
          <p:cNvSpPr/>
          <p:nvPr/>
        </p:nvSpPr>
        <p:spPr>
          <a:xfrm>
            <a:off x="4427984" y="2600911"/>
            <a:ext cx="702072" cy="540057"/>
          </a:xfrm>
          <a:prstGeom prst="downArrow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alpha val="8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44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468164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Hydrodynamic Fluctuations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809358" y="1412776"/>
            <a:ext cx="30587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/>
              <a:t>D</a:t>
            </a:r>
            <a:r>
              <a:rPr kumimoji="1" lang="en-US" altLang="ja-JP" sz="2800" dirty="0" smtClean="0"/>
              <a:t>iffusion equation</a:t>
            </a:r>
            <a:endParaRPr kumimoji="1" lang="ja-JP" altLang="en-US" sz="2800" dirty="0"/>
          </a:p>
        </p:txBody>
      </p:sp>
      <p:sp>
        <p:nvSpPr>
          <p:cNvPr id="4" name="角丸四角形 3"/>
          <p:cNvSpPr/>
          <p:nvPr/>
        </p:nvSpPr>
        <p:spPr>
          <a:xfrm>
            <a:off x="2555776" y="1916832"/>
            <a:ext cx="3672408" cy="8640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partial_\tau n = D \partial_\eta^2 n&#10;\end{align*}&lt;/body&gt;&#10;  &lt;fcolor&gt;FF000000&lt;/fcolor&gt;&#10;  &lt;bcolor&gt;FFFFFFFF&lt;/bcolor&gt;&#10;  &lt;transparent&gt;True&lt;/transparent&gt;&#10;  &lt;resolution&gt;1800&lt;/resolution&gt;&#10;  &lt;imageh&gt;318&lt;/imageh&gt;&#10;  &lt;imagew&gt;1341&lt;/imagew&gt;&#10;  &lt;scale&gt;50&lt;/scale&gt;&#10;  &lt;cursor&gt;5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402" y="2060848"/>
            <a:ext cx="2528718" cy="599651"/>
          </a:xfrm>
          <a:prstGeom prst="rect">
            <a:avLst/>
          </a:prstGeom>
        </p:spPr>
      </p:pic>
      <p:grpSp>
        <p:nvGrpSpPr>
          <p:cNvPr id="5" name="グループ化 4"/>
          <p:cNvGrpSpPr/>
          <p:nvPr/>
        </p:nvGrpSpPr>
        <p:grpSpPr>
          <a:xfrm>
            <a:off x="1763688" y="2852936"/>
            <a:ext cx="5256584" cy="2304256"/>
            <a:chOff x="1763688" y="2852936"/>
            <a:chExt cx="5256584" cy="2304256"/>
          </a:xfrm>
        </p:grpSpPr>
        <p:sp>
          <p:nvSpPr>
            <p:cNvPr id="6" name="テキスト ボックス 5"/>
            <p:cNvSpPr txBox="1"/>
            <p:nvPr/>
          </p:nvSpPr>
          <p:spPr>
            <a:xfrm>
              <a:off x="1885979" y="3573016"/>
              <a:ext cx="491826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800" b="1" dirty="0" smtClean="0"/>
                <a:t>Stochastic</a:t>
              </a:r>
              <a:r>
                <a:rPr kumimoji="1" lang="en-US" altLang="ja-JP" sz="2800" dirty="0" smtClean="0"/>
                <a:t> diffusion equation</a:t>
              </a:r>
              <a:endParaRPr kumimoji="1" lang="ja-JP" altLang="en-US" sz="2800" dirty="0"/>
            </a:p>
          </p:txBody>
        </p:sp>
        <p:sp>
          <p:nvSpPr>
            <p:cNvPr id="7" name="角丸四角形 6"/>
            <p:cNvSpPr/>
            <p:nvPr/>
          </p:nvSpPr>
          <p:spPr>
            <a:xfrm>
              <a:off x="1763688" y="4149080"/>
              <a:ext cx="5256584" cy="1008112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partial_\tau n = D \partial_\eta^2 n + \partial_\eta \xi(\eta,\tau)&#10;\end{align*}&lt;/body&gt;&#10;  &lt;fcolor&gt;FF000000&lt;/fcolor&gt;&#10;  &lt;bcolor&gt;FFFFFFFF&lt;/bcolor&gt;&#10;  &lt;transparent&gt;True&lt;/transparent&gt;&#10;  &lt;resolution&gt;1800&lt;/resolution&gt;&#10;  &lt;imageh&gt;318&lt;/imageh&gt;&#10;  &lt;imagew&gt;2577&lt;/imagew&gt;&#10;  &lt;scale&gt;50&lt;/scale&gt;&#10;  &lt;cursor&gt;36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9712" y="4365103"/>
              <a:ext cx="4859437" cy="599651"/>
            </a:xfrm>
            <a:prstGeom prst="rect">
              <a:avLst/>
            </a:prstGeom>
          </p:spPr>
        </p:pic>
        <p:sp>
          <p:nvSpPr>
            <p:cNvPr id="10" name="下矢印 9"/>
            <p:cNvSpPr/>
            <p:nvPr/>
          </p:nvSpPr>
          <p:spPr>
            <a:xfrm>
              <a:off x="3779912" y="2852936"/>
              <a:ext cx="1080120" cy="64807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4572000" y="4365103"/>
              <a:ext cx="2267149" cy="599651"/>
            </a:xfrm>
            <a:prstGeom prst="rect">
              <a:avLst/>
            </a:prstGeom>
            <a:solidFill>
              <a:srgbClr val="FF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3" name="テキスト ボックス 12"/>
          <p:cNvSpPr txBox="1"/>
          <p:nvPr/>
        </p:nvSpPr>
        <p:spPr>
          <a:xfrm>
            <a:off x="4932040" y="766445"/>
            <a:ext cx="4288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tx2"/>
                </a:solidFill>
              </a:rPr>
              <a:t>Landau, </a:t>
            </a:r>
            <a:r>
              <a:rPr lang="en-US" altLang="ja-JP" dirty="0" err="1" smtClean="0">
                <a:solidFill>
                  <a:schemeClr val="tx2"/>
                </a:solidFill>
              </a:rPr>
              <a:t>Lifshitz</a:t>
            </a:r>
            <a:r>
              <a:rPr lang="en-US" altLang="ja-JP" dirty="0" smtClean="0">
                <a:solidFill>
                  <a:schemeClr val="tx2"/>
                </a:solidFill>
              </a:rPr>
              <a:t>, Statistical </a:t>
            </a:r>
            <a:r>
              <a:rPr lang="en-US" altLang="ja-JP" dirty="0" err="1" smtClean="0">
                <a:solidFill>
                  <a:schemeClr val="tx2"/>
                </a:solidFill>
              </a:rPr>
              <a:t>Mechaniqs</a:t>
            </a:r>
            <a:r>
              <a:rPr lang="en-US" altLang="ja-JP" dirty="0" smtClean="0">
                <a:solidFill>
                  <a:schemeClr val="tx2"/>
                </a:solidFill>
              </a:rPr>
              <a:t> II</a:t>
            </a:r>
          </a:p>
          <a:p>
            <a:r>
              <a:rPr kumimoji="1" lang="en-US" altLang="ja-JP" dirty="0" err="1" smtClean="0">
                <a:solidFill>
                  <a:schemeClr val="tx2"/>
                </a:solidFill>
              </a:rPr>
              <a:t>Kapusta</a:t>
            </a:r>
            <a:r>
              <a:rPr kumimoji="1" lang="en-US" altLang="ja-JP" dirty="0" smtClean="0">
                <a:solidFill>
                  <a:schemeClr val="tx2"/>
                </a:solidFill>
              </a:rPr>
              <a:t>, Muller, </a:t>
            </a:r>
            <a:r>
              <a:rPr kumimoji="1" lang="en-US" altLang="ja-JP" dirty="0" err="1" smtClean="0">
                <a:solidFill>
                  <a:schemeClr val="tx2"/>
                </a:solidFill>
              </a:rPr>
              <a:t>Stephanov</a:t>
            </a:r>
            <a:r>
              <a:rPr kumimoji="1" lang="en-US" altLang="ja-JP" dirty="0" smtClean="0">
                <a:solidFill>
                  <a:schemeClr val="tx2"/>
                </a:solidFill>
              </a:rPr>
              <a:t>, 2012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435391" y="5661248"/>
            <a:ext cx="638508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>
                <a:solidFill>
                  <a:schemeClr val="accent2">
                    <a:lumMod val="50000"/>
                  </a:schemeClr>
                </a:solidFill>
              </a:rPr>
              <a:t>Stochastic Force</a:t>
            </a:r>
          </a:p>
          <a:p>
            <a:pPr algn="ctr"/>
            <a:r>
              <a:rPr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determined by fluctuation-dissipation relation</a:t>
            </a:r>
            <a:endParaRPr kumimoji="1" lang="ja-JP" alt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下矢印 13"/>
          <p:cNvSpPr/>
          <p:nvPr/>
        </p:nvSpPr>
        <p:spPr>
          <a:xfrm flipV="1">
            <a:off x="5364088" y="4964754"/>
            <a:ext cx="576064" cy="624486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814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00" y="3284984"/>
            <a:ext cx="4838357" cy="3386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97396"/>
            <a:ext cx="4752529" cy="3326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角丸四角形 7"/>
          <p:cNvSpPr/>
          <p:nvPr/>
        </p:nvSpPr>
        <p:spPr>
          <a:xfrm>
            <a:off x="3829388" y="2204864"/>
            <a:ext cx="5135100" cy="93610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486852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lang="en-US" altLang="ja-JP" dirty="0" smtClean="0">
                <a:latin typeface="Symbol" pitchFamily="18" charset="2"/>
              </a:rPr>
              <a:t>D</a:t>
            </a:r>
            <a:r>
              <a:rPr lang="en-US" altLang="ja-JP" i="1" dirty="0" smtClean="0">
                <a:latin typeface="Symbol" pitchFamily="18" charset="2"/>
              </a:rPr>
              <a:t>h</a:t>
            </a:r>
            <a:r>
              <a:rPr lang="en-US" altLang="ja-JP" dirty="0" smtClean="0"/>
              <a:t> Dependence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9552" y="1023119"/>
            <a:ext cx="2654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4"/>
              </a:buClr>
              <a:buFont typeface="Wingdings" pitchFamily="2" charset="2"/>
              <a:buChar char="p"/>
            </a:pPr>
            <a:r>
              <a:rPr lang="en-US" altLang="ja-JP" sz="2400" dirty="0"/>
              <a:t>I</a:t>
            </a:r>
            <a:r>
              <a:rPr lang="en-US" altLang="ja-JP" sz="2400" dirty="0" smtClean="0"/>
              <a:t>nitial condition:</a:t>
            </a:r>
            <a:endParaRPr kumimoji="1" lang="ja-JP" altLang="en-US" sz="2400" dirty="0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(\eta_1,0) \delta n(\eta_2,0) \rangle&#10;= \sigma_2 \delta( \eta_1-\eta_2)&#10;\end{align*}&lt;/body&gt;&#10;  &lt;fcolor&gt;FF000000&lt;/fcolor&gt;&#10;  &lt;bcolor&gt;FFFFFFFF&lt;/bcolor&gt;&#10;  &lt;transparent&gt;True&lt;/transparent&gt;&#10;  &lt;resolution&gt;1800&lt;/resolution&gt;&#10;  &lt;imageh&gt;249&lt;/imageh&gt;&#10;  &lt;imagew&gt;3684&lt;/imagew&gt;&#10;  &lt;scale&gt;50&lt;/scale&gt;&#10;  &lt;cursor&gt;8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380" y="1144384"/>
            <a:ext cx="4042916" cy="273259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539552" y="1527175"/>
            <a:ext cx="3775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4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Translational invariance</a:t>
            </a:r>
            <a:endParaRPr kumimoji="1" lang="ja-JP" altLang="en-US" sz="2400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langle \delta Q(\tau)^2\rangle = &#10;\sigma_2 F_2(X)&#10;+ \chi_2 (1-F_2(X))&#10;\end{align*}&lt;/body&gt;&#10;  &lt;fcolor&gt;FF000000&lt;/fcolor&gt;&#10;  &lt;bcolor&gt;FFFFFFFF&lt;/bcolor&gt;&#10;  &lt;transparent&gt;True&lt;/transparent&gt;&#10;  &lt;resolution&gt;1800&lt;/resolution&gt;&#10;  &lt;imageh&gt;281&lt;/imageh&gt;&#10;  &lt;imagew&gt;4064&lt;/imagew&gt;&#10;  &lt;scale&gt;50&lt;/scale&gt;&#10;  &lt;cursor&gt;6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612" y="2420887"/>
            <a:ext cx="4551312" cy="314695"/>
          </a:xfrm>
          <a:prstGeom prst="rect">
            <a:avLst/>
          </a:prstGeom>
        </p:spPr>
      </p:pic>
      <p:sp>
        <p:nvSpPr>
          <p:cNvPr id="17" name="左中かっこ 16"/>
          <p:cNvSpPr/>
          <p:nvPr/>
        </p:nvSpPr>
        <p:spPr>
          <a:xfrm>
            <a:off x="179512" y="1052736"/>
            <a:ext cx="288032" cy="936104"/>
          </a:xfrm>
          <a:prstGeom prst="leftBrac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右矢印 18"/>
          <p:cNvSpPr/>
          <p:nvPr/>
        </p:nvSpPr>
        <p:spPr>
          <a:xfrm>
            <a:off x="3419872" y="2420888"/>
            <a:ext cx="360040" cy="43204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611906" y="278092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2">
                    <a:lumMod val="75000"/>
                  </a:schemeClr>
                </a:solidFill>
              </a:rPr>
              <a:t>initial</a:t>
            </a:r>
            <a:endParaRPr kumimoji="1" lang="ja-JP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23" name="直線コネクタ 22"/>
          <p:cNvCxnSpPr/>
          <p:nvPr/>
        </p:nvCxnSpPr>
        <p:spPr>
          <a:xfrm>
            <a:off x="5508104" y="2780928"/>
            <a:ext cx="100811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6876256" y="2780928"/>
            <a:ext cx="1777668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7114912" y="2771636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5">
                    <a:lumMod val="50000"/>
                  </a:schemeClr>
                </a:solidFill>
              </a:rPr>
              <a:t>equilibrium</a:t>
            </a:r>
            <a:endParaRPr kumimoji="1" lang="ja-JP" alt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4572000" y="3889546"/>
            <a:ext cx="4536505" cy="2923830"/>
            <a:chOff x="4572000" y="3645024"/>
            <a:chExt cx="4536505" cy="2923830"/>
          </a:xfrm>
        </p:grpSpPr>
        <p:pic>
          <p:nvPicPr>
            <p:cNvPr id="22" name="Picture 3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13"/>
            <a:stretch/>
          </p:blipFill>
          <p:spPr bwMode="auto">
            <a:xfrm>
              <a:off x="5462941" y="3645024"/>
              <a:ext cx="3645564" cy="29238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\langle \delta Q^2 \rangle ~ {\rm  at  LHC}&#10;\end{align*}&lt;/body&gt;&#10;  &lt;fcolor&gt;FF000000&lt;/fcolor&gt;&#10;  &lt;bcolor&gt;FFFFFFFF&lt;/bcolor&gt;&#10;  &lt;transparent&gt;True&lt;/transparent&gt;&#10;  &lt;resolution&gt;1800&lt;/resolution&gt;&#10;  &lt;imageh&gt;281&lt;/imageh&gt;&#10;  &lt;imagew&gt;1408&lt;/imagew&gt;&#10;  &lt;scale&gt;50&lt;/scale&gt;&#10;  &lt;cursor&gt;43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6216" y="4360714"/>
              <a:ext cx="1983764" cy="395908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27" name="左右矢印 26"/>
            <p:cNvSpPr/>
            <p:nvPr/>
          </p:nvSpPr>
          <p:spPr>
            <a:xfrm>
              <a:off x="4572000" y="4581128"/>
              <a:ext cx="1152128" cy="864096"/>
            </a:xfrm>
            <a:prstGeom prst="leftRightArrow">
              <a:avLst>
                <a:gd name="adj1" fmla="val 50000"/>
                <a:gd name="adj2" fmla="val 42381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8" name="角丸四角形吹き出し 27"/>
          <p:cNvSpPr/>
          <p:nvPr/>
        </p:nvSpPr>
        <p:spPr>
          <a:xfrm>
            <a:off x="1331640" y="3356992"/>
            <a:ext cx="1512168" cy="504056"/>
          </a:xfrm>
          <a:prstGeom prst="wedgeRoundRectCallout">
            <a:avLst>
              <a:gd name="adj1" fmla="val -69692"/>
              <a:gd name="adj2" fmla="val -18771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>
                <a:solidFill>
                  <a:schemeClr val="accent5">
                    <a:lumMod val="50000"/>
                  </a:schemeClr>
                </a:solidFill>
              </a:rPr>
              <a:t>equilibrium</a:t>
            </a:r>
            <a:endParaRPr kumimoji="1" lang="ja-JP" altLang="en-US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9" name="角丸四角形吹き出し 28"/>
          <p:cNvSpPr/>
          <p:nvPr/>
        </p:nvSpPr>
        <p:spPr>
          <a:xfrm>
            <a:off x="3158819" y="5805264"/>
            <a:ext cx="932694" cy="432048"/>
          </a:xfrm>
          <a:prstGeom prst="wedgeRoundRectCallout">
            <a:avLst>
              <a:gd name="adj1" fmla="val 118113"/>
              <a:gd name="adj2" fmla="val 32023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>
                <a:solidFill>
                  <a:schemeClr val="accent2">
                    <a:lumMod val="50000"/>
                  </a:schemeClr>
                </a:solidFill>
              </a:rPr>
              <a:t>initial</a:t>
            </a:r>
            <a:endParaRPr kumimoji="1" lang="ja-JP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156176" y="219998"/>
            <a:ext cx="2886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0070C0"/>
                </a:solidFill>
              </a:rPr>
              <a:t>Shuryak</a:t>
            </a:r>
            <a:r>
              <a:rPr kumimoji="1" lang="en-US" altLang="ja-JP" dirty="0" smtClean="0">
                <a:solidFill>
                  <a:srgbClr val="0070C0"/>
                </a:solidFill>
              </a:rPr>
              <a:t>, </a:t>
            </a:r>
            <a:r>
              <a:rPr kumimoji="1" lang="en-US" altLang="ja-JP" dirty="0" err="1" smtClean="0">
                <a:solidFill>
                  <a:srgbClr val="0070C0"/>
                </a:solidFill>
              </a:rPr>
              <a:t>Stephanov</a:t>
            </a:r>
            <a:r>
              <a:rPr kumimoji="1" lang="en-US" altLang="ja-JP" dirty="0" smtClean="0">
                <a:solidFill>
                  <a:srgbClr val="0070C0"/>
                </a:solidFill>
              </a:rPr>
              <a:t>, 2001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Q(\tau) = \int_0^{\Delta\eta} d\eta n(\eta,\tau)&#10;\end{align*}&lt;/body&gt;&#10;  &lt;fcolor&gt;FF000000&lt;/fcolor&gt;&#10;  &lt;bcolor&gt;FFFFFFFF&lt;/bcolor&gt;&#10;  &lt;transparent&gt;True&lt;/transparent&gt;&#10;  &lt;resolution&gt;1800&lt;/resolution&gt;&#10;  &lt;imageh&gt;631&lt;/imageh&gt;&#10;  &lt;imagew&gt;2385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77226"/>
            <a:ext cx="2720361" cy="719726"/>
          </a:xfrm>
          <a:prstGeom prst="rect">
            <a:avLst/>
          </a:prstGeom>
        </p:spPr>
      </p:pic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1-F_2(X)&#10;\end{align*}&lt;/body&gt;&#10;  &lt;fcolor&gt;FF000000&lt;/fcolor&gt;&#10;  &lt;bcolor&gt;FFFFFFFF&lt;/bcolor&gt;&#10;  &lt;transparent&gt;True&lt;/transparent&gt;&#10;  &lt;resolution&gt;1800&lt;/resolution&gt;&#10;  &lt;imageh&gt;249&lt;/imageh&gt;&#10;  &lt;imagew&gt;1073&lt;/imagew&gt;&#10;  &lt;scale&gt;50&lt;/scale&gt;&#10;  &lt;cursor&gt;18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2505" y="4653541"/>
            <a:ext cx="1135591" cy="263525"/>
          </a:xfrm>
          <a:prstGeom prst="rect">
            <a:avLst/>
          </a:prstGeom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Delta\eta /\sqrt{D \tau}&#10;\end{align*}&lt;/body&gt;&#10;  &lt;fcolor&gt;FF000000&lt;/fcolor&gt;&#10;  &lt;bcolor&gt;FFFFFFFF&lt;/bcolor&gt;&#10;  &lt;transparent&gt;True&lt;/transparent&gt;&#10;  &lt;resolution&gt;1800&lt;/resolution&gt;&#10;  &lt;imageh&gt;296&lt;/imageh&gt;&#10;  &lt;imagew&gt;1011&lt;/imagew&gt;&#10;  &lt;scale&gt;50&lt;/scale&gt;&#10;  &lt;cursor&gt;41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717" y="6453336"/>
            <a:ext cx="1218182" cy="35665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36901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角丸四角形 9"/>
          <p:cNvSpPr/>
          <p:nvPr/>
        </p:nvSpPr>
        <p:spPr>
          <a:xfrm>
            <a:off x="340520" y="1124744"/>
            <a:ext cx="8335936" cy="136815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7540847" cy="584775"/>
          </a:xfrm>
        </p:spPr>
        <p:txBody>
          <a:bodyPr/>
          <a:lstStyle/>
          <a:p>
            <a:r>
              <a:rPr kumimoji="1" lang="en-US" altLang="ja-JP" dirty="0" smtClean="0"/>
              <a:t> Non-</a:t>
            </a:r>
            <a:r>
              <a:rPr kumimoji="1" lang="en-US" altLang="ja-JP" dirty="0" err="1" smtClean="0"/>
              <a:t>Gaussianity</a:t>
            </a:r>
            <a:r>
              <a:rPr kumimoji="1" lang="en-US" altLang="ja-JP" dirty="0" smtClean="0"/>
              <a:t> in Fluctuating Hydro?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40520" y="1268760"/>
            <a:ext cx="83359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 smtClean="0">
                <a:solidFill>
                  <a:schemeClr val="accent2">
                    <a:lumMod val="50000"/>
                  </a:schemeClr>
                </a:solidFill>
              </a:rPr>
              <a:t>It is </a:t>
            </a:r>
            <a:r>
              <a:rPr kumimoji="1" lang="en-US" altLang="ja-JP" sz="3200" b="1" dirty="0" smtClean="0">
                <a:solidFill>
                  <a:schemeClr val="accent2">
                    <a:lumMod val="50000"/>
                  </a:schemeClr>
                </a:solidFill>
              </a:rPr>
              <a:t>impossible</a:t>
            </a:r>
            <a:r>
              <a:rPr kumimoji="1" lang="en-US" altLang="ja-JP" sz="3200" dirty="0" smtClean="0">
                <a:solidFill>
                  <a:schemeClr val="accent2">
                    <a:lumMod val="50000"/>
                  </a:schemeClr>
                </a:solidFill>
              </a:rPr>
              <a:t> to directly extend the theory </a:t>
            </a:r>
          </a:p>
          <a:p>
            <a:pPr algn="ctr"/>
            <a:r>
              <a:rPr kumimoji="1" lang="en-US" altLang="ja-JP" sz="3200" dirty="0" smtClean="0">
                <a:solidFill>
                  <a:schemeClr val="accent2">
                    <a:lumMod val="50000"/>
                  </a:schemeClr>
                </a:solidFill>
              </a:rPr>
              <a:t>of</a:t>
            </a:r>
            <a:r>
              <a:rPr lang="en-US" altLang="ja-JP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kumimoji="1" lang="en-US" altLang="ja-JP" sz="3200" dirty="0" smtClean="0">
                <a:solidFill>
                  <a:schemeClr val="accent2">
                    <a:lumMod val="50000"/>
                  </a:schemeClr>
                </a:solidFill>
              </a:rPr>
              <a:t>hydro fluctuations </a:t>
            </a:r>
            <a:r>
              <a:rPr lang="en-US" altLang="ja-JP" sz="3200" dirty="0" smtClean="0">
                <a:solidFill>
                  <a:schemeClr val="accent2">
                    <a:lumMod val="50000"/>
                  </a:schemeClr>
                </a:solidFill>
              </a:rPr>
              <a:t>to treat higher orders.</a:t>
            </a:r>
            <a:endParaRPr kumimoji="1" lang="ja-JP" alt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71600" y="4471371"/>
            <a:ext cx="1830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4"/>
              </a:buClr>
              <a:buFont typeface="Wingdings" pitchFamily="2" charset="2"/>
              <a:buChar char="p"/>
            </a:pPr>
            <a:r>
              <a:rPr kumimoji="1" lang="en-US" altLang="ja-JP" sz="2400" b="1" dirty="0" smtClean="0"/>
              <a:t>Theorem</a:t>
            </a:r>
            <a:endParaRPr kumimoji="1" lang="ja-JP" altLang="en-US" sz="2400" b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607457" y="5405154"/>
            <a:ext cx="4068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>
                <a:solidFill>
                  <a:srgbClr val="0070C0"/>
                </a:solidFill>
              </a:rPr>
              <a:t>cf</a:t>
            </a:r>
            <a:r>
              <a:rPr lang="en-US" altLang="ja-JP" sz="2000" dirty="0" smtClean="0">
                <a:solidFill>
                  <a:srgbClr val="0070C0"/>
                </a:solidFill>
              </a:rPr>
              <a:t>) </a:t>
            </a:r>
            <a:r>
              <a:rPr kumimoji="1" lang="en-US" altLang="ja-JP" sz="2000" dirty="0" smtClean="0">
                <a:solidFill>
                  <a:srgbClr val="0070C0"/>
                </a:solidFill>
              </a:rPr>
              <a:t>Gardiner, </a:t>
            </a:r>
            <a:r>
              <a:rPr lang="en-US" altLang="ja-JP" sz="2000" dirty="0" smtClean="0">
                <a:solidFill>
                  <a:srgbClr val="0070C0"/>
                </a:solidFill>
              </a:rPr>
              <a:t>“Stochastic Methods”</a:t>
            </a:r>
            <a:endParaRPr kumimoji="1" lang="ja-JP" altLang="en-US" sz="2000" dirty="0">
              <a:solidFill>
                <a:srgbClr val="0070C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938219" y="4246616"/>
            <a:ext cx="53222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Markov process</a:t>
            </a:r>
            <a:r>
              <a:rPr kumimoji="1" lang="ja-JP" altLang="en-US" sz="2400" dirty="0" smtClean="0"/>
              <a:t>＋</a:t>
            </a:r>
            <a:r>
              <a:rPr kumimoji="1" lang="en-US" altLang="ja-JP" sz="2400" dirty="0" smtClean="0"/>
              <a:t>continuous variable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487679" y="4769856"/>
            <a:ext cx="3714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ym typeface="Wingdings" pitchFamily="2" charset="2"/>
              </a:rPr>
              <a:t>Gaussian random force</a:t>
            </a:r>
            <a:endParaRPr kumimoji="1" lang="ja-JP" altLang="en-US" sz="2400" dirty="0"/>
          </a:p>
        </p:txBody>
      </p:sp>
      <p:sp>
        <p:nvSpPr>
          <p:cNvPr id="8" name="角丸四角形 7"/>
          <p:cNvSpPr/>
          <p:nvPr/>
        </p:nvSpPr>
        <p:spPr>
          <a:xfrm>
            <a:off x="2847072" y="4109010"/>
            <a:ext cx="5691462" cy="122645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71600" y="3183359"/>
            <a:ext cx="7686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4"/>
              </a:buClr>
              <a:buFont typeface="Wingdings" pitchFamily="2" charset="2"/>
              <a:buChar char="p"/>
            </a:pPr>
            <a:r>
              <a:rPr lang="en-US" altLang="ja-JP" sz="2400" dirty="0" smtClean="0"/>
              <a:t>No a priori extension of FD relations to higher orders</a:t>
            </a:r>
            <a:endParaRPr kumimoji="1" lang="ja-JP" altLang="en-US" sz="2400" dirty="0"/>
          </a:p>
        </p:txBody>
      </p:sp>
      <p:sp>
        <p:nvSpPr>
          <p:cNvPr id="11" name="左中かっこ 10"/>
          <p:cNvSpPr/>
          <p:nvPr/>
        </p:nvSpPr>
        <p:spPr>
          <a:xfrm>
            <a:off x="412529" y="3068960"/>
            <a:ext cx="487063" cy="2664296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524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320961" cy="584775"/>
          </a:xfrm>
        </p:spPr>
        <p:txBody>
          <a:bodyPr/>
          <a:lstStyle/>
          <a:p>
            <a:r>
              <a:rPr kumimoji="1" lang="en-US" altLang="ja-JP" dirty="0" smtClean="0"/>
              <a:t> Event-by-Event Analysis @ HIC  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6026" y="1052736"/>
            <a:ext cx="7904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000000"/>
                </a:solidFill>
              </a:rPr>
              <a:t>Fluctuations</a:t>
            </a:r>
            <a:r>
              <a:rPr lang="ja-JP" altLang="en-US" sz="2400" dirty="0">
                <a:solidFill>
                  <a:srgbClr val="000000"/>
                </a:solidFill>
              </a:rPr>
              <a:t> </a:t>
            </a:r>
            <a:r>
              <a:rPr lang="en-US" altLang="ja-JP" sz="2400" dirty="0" smtClean="0">
                <a:solidFill>
                  <a:srgbClr val="000000"/>
                </a:solidFill>
              </a:rPr>
              <a:t>can be measured by e-by-e analysis in HIC.</a:t>
            </a:r>
          </a:p>
        </p:txBody>
      </p:sp>
      <p:pic>
        <p:nvPicPr>
          <p:cNvPr id="42" name="Picture 3" descr="H:\tex\paris01\carto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85"/>
          <a:stretch/>
        </p:blipFill>
        <p:spPr bwMode="auto">
          <a:xfrm>
            <a:off x="1070997" y="1994937"/>
            <a:ext cx="2304256" cy="1659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正方形/長方形 18"/>
          <p:cNvSpPr/>
          <p:nvPr/>
        </p:nvSpPr>
        <p:spPr>
          <a:xfrm>
            <a:off x="1115616" y="4731241"/>
            <a:ext cx="2304256" cy="432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solidFill>
                  <a:srgbClr val="000000"/>
                </a:solidFill>
              </a:rPr>
              <a:t>Detector</a:t>
            </a:r>
            <a:endParaRPr lang="ja-JP" altLang="en-US" sz="2400" dirty="0">
              <a:solidFill>
                <a:srgbClr val="000000"/>
              </a:solidFill>
            </a:endParaRPr>
          </a:p>
        </p:txBody>
      </p:sp>
      <p:cxnSp>
        <p:nvCxnSpPr>
          <p:cNvPr id="44" name="直線コネクタ 43"/>
          <p:cNvCxnSpPr/>
          <p:nvPr/>
        </p:nvCxnSpPr>
        <p:spPr>
          <a:xfrm flipV="1">
            <a:off x="683568" y="2824897"/>
            <a:ext cx="1539557" cy="269233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 flipH="1" flipV="1">
            <a:off x="2267744" y="2824897"/>
            <a:ext cx="1584176" cy="269233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/>
          <p:cNvCxnSpPr/>
          <p:nvPr/>
        </p:nvCxnSpPr>
        <p:spPr>
          <a:xfrm flipH="1">
            <a:off x="1907704" y="3501295"/>
            <a:ext cx="144016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/>
          <p:cNvCxnSpPr/>
          <p:nvPr/>
        </p:nvCxnSpPr>
        <p:spPr>
          <a:xfrm flipH="1">
            <a:off x="1453346" y="3400410"/>
            <a:ext cx="310342" cy="41385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/>
          <p:cNvCxnSpPr/>
          <p:nvPr/>
        </p:nvCxnSpPr>
        <p:spPr>
          <a:xfrm flipH="1">
            <a:off x="2107822" y="3607335"/>
            <a:ext cx="31812" cy="36831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/>
          <p:cNvCxnSpPr/>
          <p:nvPr/>
        </p:nvCxnSpPr>
        <p:spPr>
          <a:xfrm>
            <a:off x="2267744" y="3583743"/>
            <a:ext cx="0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/>
          <p:cNvCxnSpPr/>
          <p:nvPr/>
        </p:nvCxnSpPr>
        <p:spPr>
          <a:xfrm flipH="1">
            <a:off x="1763688" y="3526916"/>
            <a:ext cx="144016" cy="34022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/>
          <p:cNvCxnSpPr/>
          <p:nvPr/>
        </p:nvCxnSpPr>
        <p:spPr>
          <a:xfrm>
            <a:off x="2938125" y="3474032"/>
            <a:ext cx="243413" cy="26660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矢印コネクタ 60"/>
          <p:cNvCxnSpPr/>
          <p:nvPr/>
        </p:nvCxnSpPr>
        <p:spPr>
          <a:xfrm>
            <a:off x="2552015" y="3507105"/>
            <a:ext cx="151538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/>
          <p:cNvCxnSpPr/>
          <p:nvPr/>
        </p:nvCxnSpPr>
        <p:spPr>
          <a:xfrm>
            <a:off x="2411760" y="3560152"/>
            <a:ext cx="64486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212" y="2329811"/>
            <a:ext cx="4060236" cy="325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テキスト ボックス 50"/>
          <p:cNvSpPr txBox="1"/>
          <p:nvPr/>
        </p:nvSpPr>
        <p:spPr>
          <a:xfrm>
            <a:off x="5545570" y="2009139"/>
            <a:ext cx="2539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0000"/>
                </a:solidFill>
              </a:rPr>
              <a:t>STAR, PRL</a:t>
            </a:r>
            <a:r>
              <a:rPr lang="en-US" altLang="ja-JP" b="1" dirty="0" smtClean="0">
                <a:solidFill>
                  <a:srgbClr val="000000"/>
                </a:solidFill>
              </a:rPr>
              <a:t>105</a:t>
            </a:r>
            <a:r>
              <a:rPr lang="ja-JP" altLang="en-US" dirty="0" smtClean="0">
                <a:solidFill>
                  <a:srgbClr val="000000"/>
                </a:solidFill>
              </a:rPr>
              <a:t> </a:t>
            </a:r>
            <a:r>
              <a:rPr lang="en-US" altLang="ja-JP" dirty="0">
                <a:solidFill>
                  <a:srgbClr val="000000"/>
                </a:solidFill>
              </a:rPr>
              <a:t>(</a:t>
            </a:r>
            <a:r>
              <a:rPr lang="en-US" altLang="ja-JP" dirty="0" smtClean="0">
                <a:solidFill>
                  <a:srgbClr val="000000"/>
                </a:solidFill>
              </a:rPr>
              <a:t>2010)</a:t>
            </a: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5" name="下矢印 4"/>
          <p:cNvSpPr/>
          <p:nvPr/>
        </p:nvSpPr>
        <p:spPr>
          <a:xfrm>
            <a:off x="6228184" y="5661248"/>
            <a:ext cx="129614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2 \rangle, \langle \delta N^3 \rangle,&#10;\langle \delta N^4 \rangle_c,\cdots&#10;\end{align*}&lt;/body&gt;&#10;  &lt;fcolor&gt;FF000000&lt;/fcolor&gt;&#10;  &lt;bcolor&gt;FFFFFFFF&lt;/bcolor&gt;&#10;  &lt;transparent&gt;True&lt;/transparent&gt;&#10;  &lt;resolution&gt;1800&lt;/resolution&gt;&#10;  &lt;imageh&gt;283&lt;/imageh&gt;&#10;  &lt;imagew&gt;2632&lt;/imagew&gt;&#10;  &lt;scale&gt;50&lt;/scale&gt;&#10;  &lt;cursor&gt;10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275" y="6200142"/>
            <a:ext cx="3694189" cy="39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94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ewscenter.lbl.gov/wp-content/uploads/Planck-and-CMB-sim-revis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3583"/>
            <a:ext cx="9143999" cy="448573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角丸四角形 17"/>
          <p:cNvSpPr/>
          <p:nvPr/>
        </p:nvSpPr>
        <p:spPr>
          <a:xfrm>
            <a:off x="971600" y="995536"/>
            <a:ext cx="7416824" cy="1382961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555782" cy="584775"/>
          </a:xfrm>
        </p:spPr>
        <p:txBody>
          <a:bodyPr/>
          <a:lstStyle/>
          <a:p>
            <a:r>
              <a:rPr kumimoji="1" lang="en-US" altLang="ja-JP" dirty="0" smtClean="0"/>
              <a:t> Non-</a:t>
            </a:r>
            <a:r>
              <a:rPr kumimoji="1" lang="en-US" altLang="ja-JP" dirty="0" err="1" smtClean="0"/>
              <a:t>Gaussianity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817894" y="764704"/>
            <a:ext cx="362631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fluctuations (correlations)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189586" y="1815207"/>
            <a:ext cx="2462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tx2">
                    <a:lumMod val="50000"/>
                  </a:schemeClr>
                </a:solidFill>
              </a:rPr>
              <a:t>Non-</a:t>
            </a:r>
            <a:r>
              <a:rPr kumimoji="1" lang="en-US" altLang="ja-JP" sz="2400" dirty="0" err="1" smtClean="0">
                <a:solidFill>
                  <a:schemeClr val="tx2">
                    <a:lumMod val="50000"/>
                  </a:schemeClr>
                </a:solidFill>
              </a:rPr>
              <a:t>Gaussianity</a:t>
            </a:r>
            <a:endParaRPr kumimoji="1" lang="ja-JP" alt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1 \delta n_2  \delta n_3 \rangle, &#10;\langle \delta n_1 \delta n_2  \delta n_3 \delta n_4\rangle_c, \cdots&#10;\end{align*}&lt;/body&gt;&#10;  &lt;fcolor&gt;FF000000&lt;/fcolor&gt;&#10;  &lt;bcolor&gt;FFFFFFFF&lt;/bcolor&gt;&#10;  &lt;transparent&gt;True&lt;/transparent&gt;&#10;  &lt;resolution&gt;1800&lt;/resolution&gt;&#10;  &lt;imageh&gt;249&lt;/imageh&gt;&#10;  &lt;imagew&gt;3620&lt;/imagew&gt;&#10;  &lt;scale&gt;50&lt;/scale&gt;&#10;  &lt;cursor&gt;13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081" y="1442393"/>
            <a:ext cx="5234319" cy="360040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1 \delta n_2 \rangle,&#10;\end{align*}&lt;/body&gt;&#10;  &lt;fcolor&gt;FF000000&lt;/fcolor&gt;&#10;  &lt;bcolor&gt;FFFFFFFF&lt;/bcolor&gt;&#10;  &lt;transparent&gt;True&lt;/transparent&gt;&#10;  &lt;resolution&gt;1800&lt;/resolution&gt;&#10;  &lt;imageh&gt;249&lt;/imageh&gt;&#10;  &lt;imagew&gt;978&lt;/imagew&gt;&#10;  &lt;scale&gt;50&lt;/scale&gt;&#10;  &lt;cursor&gt;5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42393"/>
            <a:ext cx="1414134" cy="360040"/>
          </a:xfrm>
          <a:prstGeom prst="rect">
            <a:avLst/>
          </a:prstGeom>
        </p:spPr>
      </p:pic>
      <p:cxnSp>
        <p:nvCxnSpPr>
          <p:cNvPr id="14" name="直線コネクタ 13"/>
          <p:cNvCxnSpPr/>
          <p:nvPr/>
        </p:nvCxnSpPr>
        <p:spPr>
          <a:xfrm>
            <a:off x="2843808" y="1658417"/>
            <a:ext cx="0" cy="4744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>
            <a:off x="2843808" y="2060848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/>
          <p:cNvSpPr txBox="1"/>
          <p:nvPr/>
        </p:nvSpPr>
        <p:spPr>
          <a:xfrm>
            <a:off x="1677304" y="6381328"/>
            <a:ext cx="7503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: statistics </a:t>
            </a:r>
            <a:r>
              <a:rPr lang="en-US" altLang="ja-JP" sz="2400" dirty="0" smtClean="0"/>
              <a:t>in</a:t>
            </a:r>
            <a:r>
              <a:rPr kumimoji="1" lang="en-US" altLang="ja-JP" sz="2400" dirty="0" smtClean="0"/>
              <a:t>sufficient to see non-</a:t>
            </a:r>
            <a:r>
              <a:rPr kumimoji="1" lang="en-US" altLang="ja-JP" sz="2400" dirty="0" err="1" smtClean="0"/>
              <a:t>Gaussianity</a:t>
            </a:r>
            <a:r>
              <a:rPr kumimoji="1" lang="en-US" altLang="ja-JP" sz="2400" dirty="0" smtClean="0"/>
              <a:t>…(2013)</a:t>
            </a:r>
            <a:endParaRPr kumimoji="1" lang="ja-JP" altLang="en-US" sz="2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74304" y="6381328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PLANCK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2328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251" y="1007737"/>
            <a:ext cx="3581261" cy="252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8610049" cy="584775"/>
          </a:xfrm>
        </p:spPr>
        <p:txBody>
          <a:bodyPr/>
          <a:lstStyle/>
          <a:p>
            <a:r>
              <a:rPr kumimoji="1" lang="en-US" altLang="ja-JP" dirty="0" smtClean="0"/>
              <a:t> Conserved Charges : Theoretical Advantage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9512" y="908720"/>
            <a:ext cx="5546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chemeClr val="tx2"/>
              </a:buClr>
              <a:buFont typeface="Wingdings" pitchFamily="2" charset="2"/>
              <a:buChar char="p"/>
            </a:pPr>
            <a:r>
              <a:rPr kumimoji="1" lang="en-US" altLang="ja-JP" sz="2800" dirty="0" smtClean="0"/>
              <a:t>Definite definition for operators</a:t>
            </a:r>
            <a:endParaRPr kumimoji="1" lang="ja-JP" altLang="en-US" sz="2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9512" y="3511895"/>
            <a:ext cx="56509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r>
              <a:rPr kumimoji="1" lang="en-US" altLang="ja-JP" sz="2800" dirty="0" smtClean="0"/>
              <a:t>Simple thermodynamic relations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9552" y="1556792"/>
            <a:ext cx="38539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kumimoji="1" lang="en-US" altLang="ja-JP" sz="2400" dirty="0" smtClean="0"/>
              <a:t>as a </a:t>
            </a:r>
            <a:r>
              <a:rPr kumimoji="1" lang="en-US" altLang="ja-JP" sz="2400" dirty="0" err="1" smtClean="0"/>
              <a:t>Noether</a:t>
            </a:r>
            <a:r>
              <a:rPr kumimoji="1" lang="en-US" altLang="ja-JP" sz="2400" dirty="0" smtClean="0"/>
              <a:t> current</a:t>
            </a:r>
          </a:p>
          <a:p>
            <a:pPr marL="342900" indent="-342900">
              <a:buFontTx/>
              <a:buChar char="-"/>
            </a:pPr>
            <a:r>
              <a:rPr lang="en-US" altLang="ja-JP" sz="2400" dirty="0" smtClean="0"/>
              <a:t>calculable on any theory</a:t>
            </a:r>
            <a:endParaRPr kumimoji="1" lang="en-US" altLang="ja-JP" sz="24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123728" y="2463279"/>
            <a:ext cx="2425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ex: on the lattice</a:t>
            </a:r>
            <a:endParaRPr kumimoji="1" lang="ja-JP" altLang="en-US" sz="2400" dirty="0"/>
          </a:p>
        </p:txBody>
      </p:sp>
      <p:sp>
        <p:nvSpPr>
          <p:cNvPr id="8" name="右矢印 7"/>
          <p:cNvSpPr/>
          <p:nvPr/>
        </p:nvSpPr>
        <p:spPr>
          <a:xfrm>
            <a:off x="4549392" y="2514248"/>
            <a:ext cx="720080" cy="4106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39552" y="5022977"/>
            <a:ext cx="4238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altLang="ja-JP" sz="2400" dirty="0" smtClean="0"/>
              <a:t>Intuitive </a:t>
            </a:r>
            <a:r>
              <a:rPr lang="en-US" altLang="ja-JP" sz="2400" dirty="0"/>
              <a:t>interpretation for </a:t>
            </a:r>
            <a:r>
              <a:rPr lang="en-US" altLang="ja-JP" sz="2400" dirty="0" smtClean="0"/>
              <a:t>the behaviors </a:t>
            </a:r>
            <a:r>
              <a:rPr lang="en-US" altLang="ja-JP" sz="2400" dirty="0"/>
              <a:t>of </a:t>
            </a:r>
            <a:r>
              <a:rPr lang="en-US" altLang="ja-JP" sz="2400" dirty="0" err="1"/>
              <a:t>cumulants</a:t>
            </a:r>
            <a:endParaRPr lang="en-US" altLang="ja-JP" sz="2400" dirty="0"/>
          </a:p>
        </p:txBody>
      </p:sp>
      <p:pic>
        <p:nvPicPr>
          <p:cNvPr id="14" name="Picture 23"/>
          <p:cNvPicPr>
            <a:picLocks noChangeAspect="1" noChangeArrowheads="1"/>
          </p:cNvPicPr>
          <p:nvPr/>
        </p:nvPicPr>
        <p:blipFill rotWithShape="1"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5" t="7559" r="6668" b="7281"/>
          <a:stretch/>
        </p:blipFill>
        <p:spPr bwMode="auto">
          <a:xfrm>
            <a:off x="5580112" y="4182646"/>
            <a:ext cx="3437245" cy="22562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c^n \rangle&#10;= \frac1{VT^{n-1}} \frac{ \partial^n \Omega }{\partial \mu_c^n }&#10;\end{align*}&lt;/body&gt;&#10;  &lt;fcolor&gt;FF000000&lt;/fcolor&gt;&#10;  &lt;bcolor&gt;FFFFFFFF&lt;/bcolor&gt;&#10;  &lt;transparent&gt;True&lt;/transparent&gt;&#10;  &lt;resolution&gt;1800&lt;/resolution&gt;&#10;  &lt;imageh&gt;580&lt;/imageh&gt;&#10;  &lt;imagew&gt;2303&lt;/imagew&gt;&#10;  &lt;scale&gt;50&lt;/scale&gt;&#10;  &lt;cursor&gt;6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191" y="4085725"/>
            <a:ext cx="3110777" cy="783435"/>
          </a:xfrm>
          <a:prstGeom prst="rect">
            <a:avLst/>
          </a:prstGeom>
        </p:spPr>
      </p:pic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B^3 \rangle&#10;= \frac1{VT^2} \frac{ \partial \langle \delta N_B^2 \rangle }{\partial \mu_B }&#10;\end{align*}&lt;/body&gt;&#10;  &lt;fcolor&gt;FF000000&lt;/fcolor&gt;&#10;  &lt;bcolor&gt;FFFFFFFF&lt;/bcolor&gt;&#10;  &lt;transparent&gt;True&lt;/transparent&gt;&#10;  &lt;resolution&gt;1800&lt;/resolution&gt;&#10;  &lt;imageh&gt;600&lt;/imageh&gt;&#10;  &lt;imagew&gt;2403&lt;/imagew&gt;&#10;  &lt;scale&gt;50&lt;/scale&gt;&#10;  &lt;cursor&gt;10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188" y="5930918"/>
            <a:ext cx="3245852" cy="81045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043608" y="6103097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ex: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287025" y="6453336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002060"/>
                </a:solidFill>
              </a:rPr>
              <a:t>Asakawa</a:t>
            </a:r>
            <a:r>
              <a:rPr kumimoji="1" lang="en-US" altLang="ja-JP" dirty="0" smtClean="0">
                <a:solidFill>
                  <a:srgbClr val="002060"/>
                </a:solidFill>
              </a:rPr>
              <a:t>, </a:t>
            </a:r>
            <a:r>
              <a:rPr kumimoji="1" lang="en-US" altLang="ja-JP" dirty="0" err="1" smtClean="0">
                <a:solidFill>
                  <a:srgbClr val="002060"/>
                </a:solidFill>
              </a:rPr>
              <a:t>Ejiri</a:t>
            </a:r>
            <a:r>
              <a:rPr kumimoji="1" lang="en-US" altLang="ja-JP" dirty="0" smtClean="0">
                <a:solidFill>
                  <a:srgbClr val="002060"/>
                </a:solidFill>
              </a:rPr>
              <a:t>, MK, 2009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83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173485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</a:rPr>
              <a:t>Conserved Charge Fluctuations 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8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259" y="1023065"/>
            <a:ext cx="5656235" cy="3990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" name="Text Box 15"/>
          <p:cNvSpPr txBox="1">
            <a:spLocks noChangeArrowheads="1"/>
          </p:cNvSpPr>
          <p:nvPr/>
        </p:nvSpPr>
        <p:spPr bwMode="auto">
          <a:xfrm>
            <a:off x="2252323" y="1228690"/>
            <a:ext cx="212750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 smtClean="0">
                <a:solidFill>
                  <a:srgbClr val="333399"/>
                </a:solidFill>
                <a:latin typeface="Times New Roman" pitchFamily="18" charset="0"/>
              </a:rPr>
              <a:t>RBC-Bielefeld ’09</a:t>
            </a:r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_B^4\rangle_c }{ \langle \delta N_B^2 \rangle}&#10;\end{align*}&lt;/body&gt;&#10;  &lt;fcolor&gt;FF000000&lt;/fcolor&gt;&#10;  &lt;bcolor&gt;FFFFFFFF&lt;/bcolor&gt;&#10;  &lt;transparent&gt;True&lt;/transparent&gt;&#10;  &lt;resolution&gt;1800&lt;/resolution&gt;&#10;  &lt;imageh&gt;621&lt;/imageh&gt;&#10;  &lt;imagew&gt;787&lt;/imagew&gt;&#10;  &lt;scale&gt;50&lt;/scale&gt;&#10;  &lt;cursor&gt;8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12" y="2488899"/>
            <a:ext cx="1100144" cy="868093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3345323" y="5949280"/>
            <a:ext cx="57631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002060"/>
                </a:solidFill>
              </a:rPr>
              <a:t>Asakawa</a:t>
            </a:r>
            <a:r>
              <a:rPr kumimoji="1" lang="en-US" altLang="ja-JP" dirty="0" smtClean="0">
                <a:solidFill>
                  <a:srgbClr val="002060"/>
                </a:solidFill>
              </a:rPr>
              <a:t>, Heinz</a:t>
            </a:r>
            <a:r>
              <a:rPr lang="en-US" altLang="ja-JP" dirty="0" smtClean="0">
                <a:solidFill>
                  <a:srgbClr val="002060"/>
                </a:solidFill>
              </a:rPr>
              <a:t>, Muller, 2000; </a:t>
            </a:r>
            <a:r>
              <a:rPr kumimoji="1" lang="en-US" altLang="ja-JP" dirty="0" err="1" smtClean="0">
                <a:solidFill>
                  <a:srgbClr val="002060"/>
                </a:solidFill>
              </a:rPr>
              <a:t>Jeon</a:t>
            </a:r>
            <a:r>
              <a:rPr kumimoji="1" lang="en-US" altLang="ja-JP" dirty="0" smtClean="0">
                <a:solidFill>
                  <a:srgbClr val="002060"/>
                </a:solidFill>
              </a:rPr>
              <a:t>, Koch, 2000; </a:t>
            </a:r>
          </a:p>
          <a:p>
            <a:r>
              <a:rPr kumimoji="1" lang="en-US" altLang="ja-JP" dirty="0" err="1" smtClean="0">
                <a:solidFill>
                  <a:srgbClr val="002060"/>
                </a:solidFill>
              </a:rPr>
              <a:t>Ejiri</a:t>
            </a:r>
            <a:r>
              <a:rPr kumimoji="1" lang="en-US" altLang="ja-JP" dirty="0" smtClean="0">
                <a:solidFill>
                  <a:srgbClr val="002060"/>
                </a:solidFill>
              </a:rPr>
              <a:t>, </a:t>
            </a:r>
            <a:r>
              <a:rPr kumimoji="1" lang="en-US" altLang="ja-JP" dirty="0" err="1" smtClean="0">
                <a:solidFill>
                  <a:srgbClr val="002060"/>
                </a:solidFill>
              </a:rPr>
              <a:t>Karsch</a:t>
            </a:r>
            <a:r>
              <a:rPr lang="en-US" altLang="ja-JP" dirty="0" smtClean="0">
                <a:solidFill>
                  <a:srgbClr val="002060"/>
                </a:solidFill>
              </a:rPr>
              <a:t>, </a:t>
            </a:r>
            <a:r>
              <a:rPr lang="en-US" altLang="ja-JP" dirty="0" err="1" smtClean="0">
                <a:solidFill>
                  <a:srgbClr val="002060"/>
                </a:solidFill>
              </a:rPr>
              <a:t>Redlich</a:t>
            </a:r>
            <a:r>
              <a:rPr lang="en-US" altLang="ja-JP" dirty="0" smtClean="0">
                <a:solidFill>
                  <a:srgbClr val="002060"/>
                </a:solidFill>
              </a:rPr>
              <a:t>, 2006; </a:t>
            </a:r>
            <a:r>
              <a:rPr kumimoji="1" lang="en-US" altLang="ja-JP" dirty="0" err="1" smtClean="0">
                <a:solidFill>
                  <a:srgbClr val="002060"/>
                </a:solidFill>
              </a:rPr>
              <a:t>Asakawa</a:t>
            </a:r>
            <a:r>
              <a:rPr kumimoji="1" lang="en-US" altLang="ja-JP" dirty="0" smtClean="0">
                <a:solidFill>
                  <a:srgbClr val="002060"/>
                </a:solidFill>
              </a:rPr>
              <a:t>, </a:t>
            </a:r>
            <a:r>
              <a:rPr kumimoji="1" lang="en-US" altLang="ja-JP" dirty="0" err="1" smtClean="0">
                <a:solidFill>
                  <a:srgbClr val="002060"/>
                </a:solidFill>
              </a:rPr>
              <a:t>Ejiri</a:t>
            </a:r>
            <a:r>
              <a:rPr kumimoji="1" lang="en-US" altLang="ja-JP" dirty="0" smtClean="0">
                <a:solidFill>
                  <a:srgbClr val="002060"/>
                </a:solidFill>
              </a:rPr>
              <a:t>, MK, 2009; </a:t>
            </a:r>
          </a:p>
          <a:p>
            <a:r>
              <a:rPr lang="en-US" altLang="ja-JP" dirty="0" err="1" smtClean="0">
                <a:solidFill>
                  <a:srgbClr val="002060"/>
                </a:solidFill>
              </a:rPr>
              <a:t>Friman</a:t>
            </a:r>
            <a:r>
              <a:rPr lang="en-US" altLang="ja-JP" dirty="0" smtClean="0">
                <a:solidFill>
                  <a:srgbClr val="002060"/>
                </a:solidFill>
              </a:rPr>
              <a:t>, et al., 2011; </a:t>
            </a:r>
            <a:r>
              <a:rPr lang="en-US" altLang="ja-JP" dirty="0" err="1" smtClean="0">
                <a:solidFill>
                  <a:srgbClr val="002060"/>
                </a:solidFill>
              </a:rPr>
              <a:t>Stephanov</a:t>
            </a:r>
            <a:r>
              <a:rPr lang="en-US" altLang="ja-JP" dirty="0" smtClean="0">
                <a:solidFill>
                  <a:srgbClr val="002060"/>
                </a:solidFill>
              </a:rPr>
              <a:t>, 2011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99592" y="5199583"/>
            <a:ext cx="7369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/>
              <a:t>C</a:t>
            </a:r>
            <a:r>
              <a:rPr kumimoji="1" lang="en-US" altLang="ja-JP" sz="2400" dirty="0" err="1" smtClean="0"/>
              <a:t>umulants</a:t>
            </a:r>
            <a:r>
              <a:rPr kumimoji="1" lang="en-US" altLang="ja-JP" sz="2400" dirty="0" smtClean="0"/>
              <a:t> of </a:t>
            </a:r>
            <a:r>
              <a:rPr kumimoji="1" lang="en-US" altLang="ja-JP" sz="2400" i="1" dirty="0" smtClean="0"/>
              <a:t>N</a:t>
            </a:r>
            <a:r>
              <a:rPr kumimoji="1" lang="en-US" altLang="ja-JP" sz="2400" baseline="-25000" dirty="0" smtClean="0"/>
              <a:t>B</a:t>
            </a:r>
            <a:r>
              <a:rPr kumimoji="1" lang="en-US" altLang="ja-JP" sz="2400" dirty="0" smtClean="0"/>
              <a:t> and </a:t>
            </a:r>
            <a:r>
              <a:rPr kumimoji="1" lang="en-US" altLang="ja-JP" sz="2400" i="1" dirty="0" smtClean="0"/>
              <a:t>N</a:t>
            </a:r>
            <a:r>
              <a:rPr kumimoji="1" lang="en-US" altLang="ja-JP" sz="2400" baseline="-25000" dirty="0" smtClean="0"/>
              <a:t>Q</a:t>
            </a:r>
            <a:r>
              <a:rPr kumimoji="1" lang="en-US" altLang="ja-JP" sz="2400" dirty="0" smtClean="0"/>
              <a:t> are </a:t>
            </a:r>
            <a:r>
              <a:rPr kumimoji="1" lang="en-US" altLang="ja-JP" sz="2400" b="1" dirty="0" smtClean="0"/>
              <a:t>suppressed</a:t>
            </a:r>
            <a:r>
              <a:rPr kumimoji="1" lang="en-US" altLang="ja-JP" sz="2400" dirty="0" smtClean="0"/>
              <a:t> </a:t>
            </a:r>
            <a:r>
              <a:rPr lang="en-US" altLang="ja-JP" sz="2400" dirty="0" smtClean="0"/>
              <a:t>at high </a:t>
            </a:r>
            <a:r>
              <a:rPr lang="en-US" altLang="ja-JP" sz="2400" i="1" dirty="0" smtClean="0"/>
              <a:t>T</a:t>
            </a:r>
            <a:r>
              <a:rPr lang="en-US" altLang="ja-JP" sz="2400" dirty="0" smtClean="0"/>
              <a:t>.</a:t>
            </a:r>
            <a:endParaRPr kumimoji="1" lang="ja-JP" altLang="en-US" sz="2400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023065"/>
            <a:ext cx="5568806" cy="4037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849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85"/>
          <a:stretch/>
        </p:blipFill>
        <p:spPr bwMode="auto">
          <a:xfrm>
            <a:off x="323527" y="867017"/>
            <a:ext cx="5309483" cy="4204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7" b="10450"/>
          <a:stretch/>
        </p:blipFill>
        <p:spPr bwMode="auto">
          <a:xfrm rot="21249398">
            <a:off x="2134285" y="5455612"/>
            <a:ext cx="1213580" cy="140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845144" cy="584775"/>
          </a:xfrm>
        </p:spPr>
        <p:txBody>
          <a:bodyPr/>
          <a:lstStyle/>
          <a:p>
            <a:r>
              <a:rPr kumimoji="1" lang="en-US" altLang="ja-JP" dirty="0" smtClean="0"/>
              <a:t> Proton # </a:t>
            </a:r>
            <a:r>
              <a:rPr kumimoji="1" lang="en-US" altLang="ja-JP" dirty="0" err="1" smtClean="0"/>
              <a:t>Cumulants</a:t>
            </a:r>
            <a:r>
              <a:rPr kumimoji="1" lang="en-US" altLang="ja-JP" dirty="0" smtClean="0"/>
              <a:t> @ </a:t>
            </a:r>
            <a:r>
              <a:rPr lang="en-US" altLang="ja-JP" dirty="0"/>
              <a:t>STAR-BES  </a:t>
            </a:r>
            <a:endParaRPr kumimoji="1" lang="ja-JP" altLang="en-US" dirty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frac{C_3}{C_1}=\frac{C_3/C_2}{\rm Poissonian}&#10;\end{align*}&lt;/body&gt;&#10;  &lt;fcolor&gt;FF000000&lt;/fcolor&gt;&#10;  &lt;bcolor&gt;FFFFFFFF&lt;/bcolor&gt;&#10;  &lt;transparent&gt;True&lt;/transparent&gt;&#10;  &lt;resolution&gt;1800&lt;/resolution&gt;&#10;  &lt;imageh&gt;563&lt;/imageh&gt;&#10;  &lt;imagew&gt;1830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239" y="3139281"/>
            <a:ext cx="3048241" cy="937791"/>
          </a:xfrm>
          <a:prstGeom prst="rect">
            <a:avLst/>
          </a:prstGeom>
        </p:spPr>
      </p:pic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frac{C_4}{C_2}&#10;\end{align*}&lt;/body&gt;&#10;  &lt;fcolor&gt;FF000000&lt;/fcolor&gt;&#10;  &lt;bcolor&gt;FFFFFFFF&lt;/bcolor&gt;&#10;  &lt;transparent&gt;True&lt;/transparent&gt;&#10;  &lt;resolution&gt;1800&lt;/resolution&gt;&#10;  &lt;imageh&gt;551&lt;/imageh&gt;&#10;  &lt;imagew&gt;290&lt;/imagew&gt;&#10;  &lt;scale&gt;50&lt;/scale&gt;&#10;  &lt;cursor&gt;31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573" y="1484784"/>
            <a:ext cx="468213" cy="889603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6752511" y="868650"/>
            <a:ext cx="2134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2060"/>
                </a:solidFill>
              </a:rPr>
              <a:t>STAR,1309.5681</a:t>
            </a:r>
            <a:endParaRPr kumimoji="1" lang="ja-JP" altLang="en-US" sz="2000" dirty="0">
              <a:solidFill>
                <a:srgbClr val="002060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267744" y="868650"/>
            <a:ext cx="936104" cy="3640470"/>
          </a:xfrm>
          <a:prstGeom prst="rect">
            <a:avLst/>
          </a:prstGeom>
          <a:solidFill>
            <a:srgbClr val="3333FF">
              <a:alpha val="20000"/>
            </a:srgb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7504" y="5406315"/>
            <a:ext cx="19495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2060"/>
                </a:solidFill>
              </a:rPr>
              <a:t>Something </a:t>
            </a:r>
          </a:p>
          <a:p>
            <a:r>
              <a:rPr kumimoji="1" lang="en-US" altLang="ja-JP" sz="2400" dirty="0" smtClean="0">
                <a:solidFill>
                  <a:srgbClr val="002060"/>
                </a:solidFill>
              </a:rPr>
              <a:t>interesting??</a:t>
            </a:r>
            <a:endParaRPr kumimoji="1" lang="ja-JP" altLang="en-US" sz="2400" dirty="0">
              <a:solidFill>
                <a:srgbClr val="002060"/>
              </a:solidFill>
            </a:endParaRPr>
          </a:p>
        </p:txBody>
      </p:sp>
      <p:sp>
        <p:nvSpPr>
          <p:cNvPr id="8" name="下矢印 7"/>
          <p:cNvSpPr/>
          <p:nvPr/>
        </p:nvSpPr>
        <p:spPr>
          <a:xfrm rot="1609404" flipV="1">
            <a:off x="1918044" y="4408410"/>
            <a:ext cx="432048" cy="12432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6" name="グループ化 15"/>
          <p:cNvGrpSpPr/>
          <p:nvPr/>
        </p:nvGrpSpPr>
        <p:grpSpPr>
          <a:xfrm rot="21264738">
            <a:off x="3361447" y="4959439"/>
            <a:ext cx="5614769" cy="1512168"/>
            <a:chOff x="3421727" y="5157192"/>
            <a:chExt cx="5614769" cy="1512168"/>
          </a:xfrm>
        </p:grpSpPr>
        <p:sp>
          <p:nvSpPr>
            <p:cNvPr id="13" name="角丸四角形 12"/>
            <p:cNvSpPr/>
            <p:nvPr/>
          </p:nvSpPr>
          <p:spPr>
            <a:xfrm>
              <a:off x="3421727" y="5449579"/>
              <a:ext cx="5614769" cy="1219781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5076056" y="5157192"/>
              <a:ext cx="2372765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dirty="0" smtClean="0">
                  <a:solidFill>
                    <a:schemeClr val="accent2">
                      <a:lumMod val="50000"/>
                    </a:schemeClr>
                  </a:solidFill>
                </a:rPr>
                <a:t> CAUTION! </a:t>
              </a:r>
              <a:endParaRPr kumimoji="1" lang="ja-JP" altLang="en-US" sz="320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3493735" y="5752420"/>
              <a:ext cx="252665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/>
                <a:t>proton number</a:t>
              </a:r>
              <a:endParaRPr kumimoji="1" lang="ja-JP" altLang="en-US" sz="2800" dirty="0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6287531" y="5752421"/>
              <a:ext cx="26068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/>
                <a:t>baryon number</a:t>
              </a:r>
              <a:endParaRPr kumimoji="1" lang="ja-JP" altLang="en-US" sz="2800" dirty="0"/>
            </a:p>
          </p:txBody>
        </p:sp>
        <p:pic>
          <p:nvPicPr>
  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\ne&#10;\end{align*}&lt;/body&gt;&#10;  &lt;fcolor&gt;FF000000&lt;/fcolor&gt;&#10;  &lt;bcolor&gt;FFFFFFFF&lt;/bcolor&gt;&#10;  &lt;transparent&gt;True&lt;/transparent&gt;&#10;  &lt;resolution&gt;1800&lt;/resolution&gt;&#10;  &lt;imageh&gt;232&lt;/imageh&gt;&#10;  &lt;imagew&gt;166&lt;/imagew&gt;&#10;  &lt;scale&gt;50&lt;/scale&gt;&#10;  &lt;cursor&gt;19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4015" y="5824429"/>
              <a:ext cx="288032" cy="402551"/>
            </a:xfrm>
            <a:prstGeom prst="rect">
              <a:avLst/>
            </a:prstGeom>
          </p:spPr>
        </p:pic>
        <p:sp>
          <p:nvSpPr>
            <p:cNvPr id="15" name="テキスト ボックス 14"/>
            <p:cNvSpPr txBox="1"/>
            <p:nvPr/>
          </p:nvSpPr>
          <p:spPr>
            <a:xfrm>
              <a:off x="4644008" y="6228020"/>
              <a:ext cx="30721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rgbClr val="002060"/>
                  </a:solidFill>
                </a:rPr>
                <a:t>MK, </a:t>
              </a:r>
              <a:r>
                <a:rPr kumimoji="1" lang="en-US" altLang="ja-JP" sz="2000" dirty="0" err="1" smtClean="0">
                  <a:solidFill>
                    <a:srgbClr val="002060"/>
                  </a:solidFill>
                </a:rPr>
                <a:t>Asakawa</a:t>
              </a:r>
              <a:r>
                <a:rPr kumimoji="1" lang="en-US" altLang="ja-JP" sz="2000" dirty="0" smtClean="0">
                  <a:solidFill>
                    <a:srgbClr val="002060"/>
                  </a:solidFill>
                </a:rPr>
                <a:t>, 2011;2012</a:t>
              </a:r>
              <a:endParaRPr kumimoji="1" lang="ja-JP" altLang="en-US" sz="2000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330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3"/>
          <a:stretch/>
        </p:blipFill>
        <p:spPr bwMode="auto">
          <a:xfrm>
            <a:off x="35496" y="908721"/>
            <a:ext cx="5071347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角丸四角形 11"/>
          <p:cNvSpPr/>
          <p:nvPr/>
        </p:nvSpPr>
        <p:spPr>
          <a:xfrm>
            <a:off x="683568" y="6021289"/>
            <a:ext cx="7704856" cy="7200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吹き出し 8"/>
          <p:cNvSpPr/>
          <p:nvPr/>
        </p:nvSpPr>
        <p:spPr>
          <a:xfrm>
            <a:off x="5220071" y="1316704"/>
            <a:ext cx="3535587" cy="2526320"/>
          </a:xfrm>
          <a:prstGeom prst="wedgeRoundRectCallout">
            <a:avLst>
              <a:gd name="adj1" fmla="val -57170"/>
              <a:gd name="adj2" fmla="val -2990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452134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dirty="0"/>
              <a:t> Charge Fluctuation @ </a:t>
            </a:r>
            <a:r>
              <a:rPr lang="en-US" altLang="ja-JP" dirty="0" smtClean="0"/>
              <a:t>LHC  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932040" y="836712"/>
            <a:ext cx="36874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 smtClean="0">
                <a:solidFill>
                  <a:srgbClr val="0070C0"/>
                </a:solidFill>
              </a:rPr>
              <a:t>ALICE, PRL110,152301(2013)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64088" y="1412776"/>
            <a:ext cx="1965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accent4">
                    <a:lumMod val="50000"/>
                  </a:schemeClr>
                </a:solidFill>
              </a:rPr>
              <a:t>D-measure</a:t>
            </a:r>
            <a:endParaRPr kumimoji="1" lang="ja-JP" altLang="en-U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752637" y="2886035"/>
            <a:ext cx="28103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kumimoji="1" lang="en-US" altLang="ja-JP" sz="2400" i="1" dirty="0" smtClean="0">
                <a:solidFill>
                  <a:schemeClr val="accent4">
                    <a:lumMod val="50000"/>
                  </a:schemeClr>
                </a:solidFill>
              </a:rPr>
              <a:t>D</a:t>
            </a:r>
            <a:r>
              <a:rPr kumimoji="1" lang="en-US" altLang="ja-JP" sz="2400" dirty="0" smtClean="0">
                <a:solidFill>
                  <a:schemeClr val="accent4">
                    <a:lumMod val="50000"/>
                  </a:schemeClr>
                </a:solidFill>
              </a:rPr>
              <a:t> ~ 3-4 </a:t>
            </a:r>
            <a:r>
              <a:rPr kumimoji="1" lang="en-US" altLang="ja-JP" sz="2400" dirty="0" err="1" smtClean="0">
                <a:solidFill>
                  <a:schemeClr val="accent4">
                    <a:lumMod val="50000"/>
                  </a:schemeClr>
                </a:solidFill>
              </a:rPr>
              <a:t>Hadronic</a:t>
            </a:r>
            <a:endParaRPr kumimoji="1" lang="en-US" altLang="ja-JP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sz="2400" i="1" dirty="0" smtClean="0">
                <a:solidFill>
                  <a:schemeClr val="accent4">
                    <a:lumMod val="50000"/>
                  </a:schemeClr>
                </a:solidFill>
              </a:rPr>
              <a:t>D</a:t>
            </a:r>
            <a:r>
              <a:rPr lang="en-US" altLang="ja-JP" sz="2400" dirty="0" smtClean="0">
                <a:solidFill>
                  <a:schemeClr val="accent4">
                    <a:lumMod val="50000"/>
                  </a:schemeClr>
                </a:solidFill>
              </a:rPr>
              <a:t> ~ 1-1.5 Quark</a:t>
            </a:r>
            <a:endParaRPr kumimoji="1" lang="ja-JP" altLang="en-US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2" name="上矢印 21"/>
          <p:cNvSpPr/>
          <p:nvPr/>
        </p:nvSpPr>
        <p:spPr>
          <a:xfrm rot="19533872">
            <a:off x="4543743" y="2947297"/>
            <a:ext cx="404043" cy="1488243"/>
          </a:xfrm>
          <a:prstGeom prst="up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702391" y="6135687"/>
            <a:ext cx="6569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chemeClr val="tx2"/>
                </a:solidFill>
              </a:rPr>
              <a:t>is </a:t>
            </a:r>
            <a:r>
              <a:rPr kumimoji="1" lang="en-US" altLang="ja-JP" sz="2400" dirty="0" smtClean="0">
                <a:solidFill>
                  <a:schemeClr val="tx2"/>
                </a:solidFill>
              </a:rPr>
              <a:t>not equilibrated </a:t>
            </a:r>
            <a:r>
              <a:rPr lang="en-US" altLang="ja-JP" sz="2400" dirty="0" smtClean="0">
                <a:solidFill>
                  <a:schemeClr val="tx2"/>
                </a:solidFill>
              </a:rPr>
              <a:t>at freeze-out </a:t>
            </a:r>
            <a:r>
              <a:rPr kumimoji="1" lang="en-US" altLang="ja-JP" sz="2400" dirty="0" smtClean="0">
                <a:solidFill>
                  <a:schemeClr val="tx2"/>
                </a:solidFill>
              </a:rPr>
              <a:t>at LHC energy!</a:t>
            </a:r>
            <a:endParaRPr kumimoji="1" lang="ja-JP" altLang="en-US" sz="2400" dirty="0">
              <a:solidFill>
                <a:schemeClr val="tx2"/>
              </a:solidFill>
            </a:endParaRPr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D = &#10;4\frac{ \langle \delta N_Q^2 \rangle }{ \langle N_Q^+ + N_Q^- \rangle }&#10;\end{align*}&lt;/body&gt;&#10;  &lt;fcolor&gt;FF000000&lt;/fcolor&gt;&#10;  &lt;bcolor&gt;FFFFFFFF&lt;/bcolor&gt;&#10;  &lt;transparent&gt;True&lt;/transparent&gt;&#10;  &lt;resolution&gt;1800&lt;/resolution&gt;&#10;  &lt;imageh&gt;700&lt;/imageh&gt;&#10;  &lt;imagew&gt;1977&lt;/imagew&gt;&#10;  &lt;scale&gt;50&lt;/scale&gt;&#10;  &lt;cursor&gt;9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820" y="1939560"/>
            <a:ext cx="2376264" cy="841368"/>
          </a:xfrm>
          <a:prstGeom prst="rect">
            <a:avLst/>
          </a:prstGeom>
        </p:spPr>
      </p:pic>
      <p:sp>
        <p:nvSpPr>
          <p:cNvPr id="3" name="左中かっこ 2"/>
          <p:cNvSpPr/>
          <p:nvPr/>
        </p:nvSpPr>
        <p:spPr>
          <a:xfrm>
            <a:off x="5538686" y="2958043"/>
            <a:ext cx="213951" cy="68698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Q^2 \rangle&#10;\end{align*}&lt;/body&gt;&#10;  &lt;fcolor&gt;FF000000&lt;/fcolor&gt;&#10;  &lt;bcolor&gt;FFFFFFFF&lt;/bcolor&gt;&#10;  &lt;transparent&gt;True&lt;/transparent&gt;&#10;  &lt;resolution&gt;1800&lt;/resolution&gt;&#10;  &lt;imageh&gt;315&lt;/imageh&gt;&#10;  &lt;imagew&gt;627&lt;/imagew&gt;&#10;  &lt;scale&gt;50&lt;/scale&gt;&#10;  &lt;cursor&gt;4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180684"/>
            <a:ext cx="730791" cy="367144"/>
          </a:xfrm>
          <a:prstGeom prst="rect">
            <a:avLst/>
          </a:prstGeom>
        </p:spPr>
      </p:pic>
      <p:grpSp>
        <p:nvGrpSpPr>
          <p:cNvPr id="4" name="グループ化 3"/>
          <p:cNvGrpSpPr/>
          <p:nvPr/>
        </p:nvGrpSpPr>
        <p:grpSpPr>
          <a:xfrm rot="21350318">
            <a:off x="4404917" y="4026144"/>
            <a:ext cx="4438623" cy="1510108"/>
            <a:chOff x="4874669" y="4149080"/>
            <a:chExt cx="4438623" cy="1510108"/>
          </a:xfrm>
        </p:grpSpPr>
        <p:sp>
          <p:nvSpPr>
            <p:cNvPr id="16" name="角丸四角形 15"/>
            <p:cNvSpPr/>
            <p:nvPr/>
          </p:nvSpPr>
          <p:spPr>
            <a:xfrm>
              <a:off x="4874669" y="4149080"/>
              <a:ext cx="4438623" cy="1510108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4958946" y="4221087"/>
              <a:ext cx="4221027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800" b="1" dirty="0" smtClean="0">
                  <a:solidFill>
                    <a:schemeClr val="accent2">
                      <a:lumMod val="50000"/>
                    </a:schemeClr>
                  </a:solidFill>
                </a:rPr>
                <a:t>significant suppression</a:t>
              </a:r>
            </a:p>
            <a:p>
              <a:pPr algn="ctr"/>
              <a:r>
                <a:rPr kumimoji="1" lang="en-US" altLang="ja-JP" sz="2800" b="1" dirty="0" smtClean="0">
                  <a:solidFill>
                    <a:schemeClr val="accent2">
                      <a:lumMod val="50000"/>
                    </a:schemeClr>
                  </a:solidFill>
                </a:rPr>
                <a:t>from </a:t>
              </a:r>
              <a:r>
                <a:rPr kumimoji="1" lang="en-US" altLang="ja-JP" sz="2800" b="1" dirty="0" err="1" smtClean="0">
                  <a:solidFill>
                    <a:schemeClr val="accent2">
                      <a:lumMod val="50000"/>
                    </a:schemeClr>
                  </a:solidFill>
                </a:rPr>
                <a:t>hadronic</a:t>
              </a:r>
              <a:r>
                <a:rPr kumimoji="1" lang="en-US" altLang="ja-JP" sz="2800" b="1" dirty="0" smtClean="0">
                  <a:solidFill>
                    <a:schemeClr val="accent2">
                      <a:lumMod val="50000"/>
                    </a:schemeClr>
                  </a:solidFill>
                </a:rPr>
                <a:t> value</a:t>
              </a:r>
            </a:p>
            <a:p>
              <a:pPr algn="ctr"/>
              <a:r>
                <a:rPr lang="en-US" altLang="ja-JP" sz="2800" b="1" dirty="0" smtClean="0">
                  <a:solidFill>
                    <a:schemeClr val="accent2">
                      <a:lumMod val="50000"/>
                    </a:schemeClr>
                  </a:solidFill>
                </a:rPr>
                <a:t>at LHC energy!</a:t>
              </a:r>
              <a:endParaRPr kumimoji="1" lang="ja-JP" altLang="en-US" sz="28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87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 \ u s e p a c k a g e { a m s m a t h }  
 \ p a g e s t y l e { e m p t y } < / p r e a m b l e >  
     < b o d y > \ b e g i n { a l i g n * }    
  
 \ e n d { a l i g n * } < / b o d y >  
     < f c o l o r > F F 0 0 0 0 0 0 < / f c o l o r >  
     < b c o l o r > F F F F F F F F 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75D22EA2-34B8-49A9-B8E1-BD2F8736ABC4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10777</TotalTime>
  <Words>1679</Words>
  <Application>Microsoft Office PowerPoint</Application>
  <PresentationFormat>画面に合わせる (4:3)</PresentationFormat>
  <Paragraphs>435</Paragraphs>
  <Slides>59</Slides>
  <Notes>4</Notes>
  <HiddenSlides>0</HiddenSlides>
  <MMClips>0</MMClips>
  <ScaleCrop>false</ScaleCrop>
  <HeadingPairs>
    <vt:vector size="4" baseType="variant">
      <vt:variant>
        <vt:lpstr>テーマ</vt:lpstr>
      </vt:variant>
      <vt:variant>
        <vt:i4>10</vt:i4>
      </vt:variant>
      <vt:variant>
        <vt:lpstr>スライド タイトル</vt:lpstr>
      </vt:variant>
      <vt:variant>
        <vt:i4>59</vt:i4>
      </vt:variant>
    </vt:vector>
  </HeadingPairs>
  <TitlesOfParts>
    <vt:vector size="69" baseType="lpstr">
      <vt:lpstr>Office テーマ</vt:lpstr>
      <vt:lpstr>1_標準デザイン</vt:lpstr>
      <vt:lpstr>2_標準デザイン</vt:lpstr>
      <vt:lpstr>3_標準デザイン</vt:lpstr>
      <vt:lpstr>4_標準デザイン</vt:lpstr>
      <vt:lpstr>5_標準デザイン</vt:lpstr>
      <vt:lpstr>6_標準デザイン</vt:lpstr>
      <vt:lpstr>7_標準デザイン</vt:lpstr>
      <vt:lpstr>8_標準デザイン</vt:lpstr>
      <vt:lpstr>9_標準デザイン</vt:lpstr>
      <vt:lpstr>Dynamics of Non-Gaussianity  in Heavy Ion Collisions</vt:lpstr>
      <vt:lpstr> Beam-Energy Scan  </vt:lpstr>
      <vt:lpstr> Beam-Energy Scan  </vt:lpstr>
      <vt:lpstr> Fluctuations  </vt:lpstr>
      <vt:lpstr> Conserved Charges : Theoretical Advantage  </vt:lpstr>
      <vt:lpstr> Conserved Charges : Theoretical Advantage  </vt:lpstr>
      <vt:lpstr> Conserved Charge Fluctuations </vt:lpstr>
      <vt:lpstr> Proton # Cumulants @ STAR-BES  </vt:lpstr>
      <vt:lpstr> Charge Fluctuation @ LHC  </vt:lpstr>
      <vt:lpstr> Dh Dependence @ ALICE  </vt:lpstr>
      <vt:lpstr> Time Evolution of Fluctuations  </vt:lpstr>
      <vt:lpstr> Dh Dependence @ ALICE  </vt:lpstr>
      <vt:lpstr> Cumulants : HIC@RHIC vs Lattice  </vt:lpstr>
      <vt:lpstr> &lt;dNB2&gt; and &lt; dNp2 &gt; @ LHC ?  </vt:lpstr>
      <vt:lpstr> &lt;dNB2&gt; and &lt; dNp2 &gt; @ LHC ?  </vt:lpstr>
      <vt:lpstr> &lt;dNQ4&gt; @ LHC ?  </vt:lpstr>
      <vt:lpstr>PowerPoint プレゼンテーション</vt:lpstr>
      <vt:lpstr> Nucleon Isospin as Two Sides of a Coin   </vt:lpstr>
      <vt:lpstr> Nucleon Isospin as Two Sides of a Coin   </vt:lpstr>
      <vt:lpstr> Slot Machine Analogy  </vt:lpstr>
      <vt:lpstr> Extreme Examples  </vt:lpstr>
      <vt:lpstr> Reconstructing Total Coin Number  </vt:lpstr>
      <vt:lpstr> Nucleons in Hadronic Phase  </vt:lpstr>
      <vt:lpstr> Nucleon Isospin in Hadronic Medium  </vt:lpstr>
      <vt:lpstr> D(1232)  </vt:lpstr>
      <vt:lpstr> D(1232)  </vt:lpstr>
      <vt:lpstr> D(1232)  </vt:lpstr>
      <vt:lpstr> Difference btw Baryon and Proton Numbers</vt:lpstr>
      <vt:lpstr> Difference btw Baryon and Proton Numbers</vt:lpstr>
      <vt:lpstr>PowerPoint プレゼンテーション</vt:lpstr>
      <vt:lpstr> &lt;dNQ4&gt; @ LHC ?  </vt:lpstr>
      <vt:lpstr> Hydrodynamic Fluctuations  </vt:lpstr>
      <vt:lpstr> How to Introduce Non-Gaussianity?  </vt:lpstr>
      <vt:lpstr> How to Introduce Non-Gaussianity?  </vt:lpstr>
      <vt:lpstr> Diffusion Master Equation  </vt:lpstr>
      <vt:lpstr> Diffusion Master Equation  </vt:lpstr>
      <vt:lpstr> Baryons in Hadronic Phase  </vt:lpstr>
      <vt:lpstr> Net Charge Number  </vt:lpstr>
      <vt:lpstr> Solution of DME in a0 Limit  </vt:lpstr>
      <vt:lpstr> Time Evolution in Hadronic Phase  </vt:lpstr>
      <vt:lpstr> Time Evolution in Hadronic Phase  </vt:lpstr>
      <vt:lpstr> Total Charge Number  </vt:lpstr>
      <vt:lpstr> Dh Dependence at Freezeout  </vt:lpstr>
      <vt:lpstr> Dh Dependence at Freezeout  </vt:lpstr>
      <vt:lpstr> &lt;dNQ4&gt; @ LHC  </vt:lpstr>
      <vt:lpstr> Dh Dependence at STAR  </vt:lpstr>
      <vt:lpstr> Dh Dependence at STAR  </vt:lpstr>
      <vt:lpstr> Global Charge Conservation  </vt:lpstr>
      <vt:lpstr> Summary  </vt:lpstr>
      <vt:lpstr> Summary  </vt:lpstr>
      <vt:lpstr> Open Questions &amp; Future Work  </vt:lpstr>
      <vt:lpstr> Chemical Reaction 1  </vt:lpstr>
      <vt:lpstr> Chemical Reaction 2  </vt:lpstr>
      <vt:lpstr> Time Evolution in HIC  </vt:lpstr>
      <vt:lpstr> Hydrodynamic Fluctuations  </vt:lpstr>
      <vt:lpstr> Dh Dependence  </vt:lpstr>
      <vt:lpstr> Non-Gaussianity in Fluctuating Hydro?  </vt:lpstr>
      <vt:lpstr> Event-by-Event Analysis @ HIC  </vt:lpstr>
      <vt:lpstr> Non-Gaussianity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衝突エネルギー走査により QCD相構造に迫る試み</dc:title>
  <dc:creator>kitazawa</dc:creator>
  <cp:lastModifiedBy>kitazawa</cp:lastModifiedBy>
  <cp:revision>752</cp:revision>
  <dcterms:created xsi:type="dcterms:W3CDTF">2011-06-07T09:50:32Z</dcterms:created>
  <dcterms:modified xsi:type="dcterms:W3CDTF">2013-11-27T04:57:26Z</dcterms:modified>
</cp:coreProperties>
</file>