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60"/>
  </p:notesMasterIdLst>
  <p:sldIdLst>
    <p:sldId id="256" r:id="rId12"/>
    <p:sldId id="622" r:id="rId13"/>
    <p:sldId id="624" r:id="rId14"/>
    <p:sldId id="661" r:id="rId15"/>
    <p:sldId id="623" r:id="rId16"/>
    <p:sldId id="625" r:id="rId17"/>
    <p:sldId id="662" r:id="rId18"/>
    <p:sldId id="627" r:id="rId19"/>
    <p:sldId id="632" r:id="rId20"/>
    <p:sldId id="633" r:id="rId21"/>
    <p:sldId id="634" r:id="rId22"/>
    <p:sldId id="635" r:id="rId23"/>
    <p:sldId id="663" r:id="rId24"/>
    <p:sldId id="664" r:id="rId25"/>
    <p:sldId id="659" r:id="rId26"/>
    <p:sldId id="660" r:id="rId27"/>
    <p:sldId id="644" r:id="rId28"/>
    <p:sldId id="636" r:id="rId29"/>
    <p:sldId id="637" r:id="rId30"/>
    <p:sldId id="638" r:id="rId31"/>
    <p:sldId id="639" r:id="rId32"/>
    <p:sldId id="456" r:id="rId33"/>
    <p:sldId id="620" r:id="rId34"/>
    <p:sldId id="485" r:id="rId35"/>
    <p:sldId id="537" r:id="rId36"/>
    <p:sldId id="666" r:id="rId37"/>
    <p:sldId id="645" r:id="rId38"/>
    <p:sldId id="646" r:id="rId39"/>
    <p:sldId id="648" r:id="rId40"/>
    <p:sldId id="649" r:id="rId41"/>
    <p:sldId id="650" r:id="rId42"/>
    <p:sldId id="651" r:id="rId43"/>
    <p:sldId id="652" r:id="rId44"/>
    <p:sldId id="665" r:id="rId45"/>
    <p:sldId id="667" r:id="rId46"/>
    <p:sldId id="503" r:id="rId47"/>
    <p:sldId id="640" r:id="rId48"/>
    <p:sldId id="565" r:id="rId49"/>
    <p:sldId id="566" r:id="rId50"/>
    <p:sldId id="605" r:id="rId51"/>
    <p:sldId id="593" r:id="rId52"/>
    <p:sldId id="641" r:id="rId53"/>
    <p:sldId id="642" r:id="rId54"/>
    <p:sldId id="643" r:id="rId55"/>
    <p:sldId id="653" r:id="rId56"/>
    <p:sldId id="654" r:id="rId57"/>
    <p:sldId id="655" r:id="rId58"/>
    <p:sldId id="656" r:id="rId5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66"/>
    <a:srgbClr val="66FFFF"/>
    <a:srgbClr val="C0C0C0"/>
    <a:srgbClr val="CCCC00"/>
    <a:srgbClr val="333399"/>
    <a:srgbClr val="CC0000"/>
    <a:srgbClr val="3333FF"/>
    <a:srgbClr val="F7964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88" autoAdjust="0"/>
  </p:normalViewPr>
  <p:slideViewPr>
    <p:cSldViewPr>
      <p:cViewPr varScale="1">
        <p:scale>
          <a:sx n="79" d="100"/>
          <a:sy n="79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4.xml"/><Relationship Id="rId61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8.png"/><Relationship Id="rId7" Type="http://schemas.openxmlformats.org/officeDocument/2006/relationships/image" Target="../media/image8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8.jpeg"/><Relationship Id="rId4" Type="http://schemas.openxmlformats.org/officeDocument/2006/relationships/image" Target="../media/image10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7.png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gif"/><Relationship Id="rId5" Type="http://schemas.openxmlformats.org/officeDocument/2006/relationships/image" Target="../media/image107.png"/><Relationship Id="rId4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wscenter.lbl.gov/wp-content/uploads/090324_ALICE-hire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7"/>
          <a:stretch/>
        </p:blipFill>
        <p:spPr bwMode="auto">
          <a:xfrm>
            <a:off x="1" y="3068960"/>
            <a:ext cx="4067944" cy="25306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93535" y="4590766"/>
            <a:ext cx="3954929" cy="1286506"/>
          </a:xfrm>
        </p:spPr>
        <p:txBody>
          <a:bodyPr wrap="none">
            <a:spAutoFit/>
          </a:bodyPr>
          <a:lstStyle/>
          <a:p>
            <a:pPr algn="r"/>
            <a:r>
              <a:rPr lang="ja-JP" altLang="en-US" sz="4400" dirty="0" smtClean="0">
                <a:solidFill>
                  <a:schemeClr val="tx1"/>
                </a:solidFill>
              </a:rPr>
              <a:t>北沢 正清</a:t>
            </a:r>
            <a:endParaRPr lang="en-US" altLang="ja-JP" sz="4400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2800" dirty="0" smtClean="0">
                <a:solidFill>
                  <a:schemeClr val="tx1"/>
                </a:solidFill>
              </a:rPr>
              <a:t>（阪大物理・原子核理論）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734839"/>
            <a:ext cx="9144000" cy="1470025"/>
          </a:xfrm>
        </p:spPr>
        <p:txBody>
          <a:bodyPr>
            <a:noAutofit/>
          </a:bodyPr>
          <a:lstStyle/>
          <a:p>
            <a:r>
              <a:rPr lang="ja-JP" altLang="en-US" sz="5100" dirty="0"/>
              <a:t>重イオン衝突実験に</a:t>
            </a:r>
            <a:r>
              <a:rPr lang="ja-JP" altLang="en-US" sz="5100" dirty="0" smtClean="0"/>
              <a:t>よる</a:t>
            </a:r>
            <a:r>
              <a:rPr lang="en-US" altLang="ja-JP" sz="5100" dirty="0" smtClean="0"/>
              <a:t/>
            </a:r>
            <a:br>
              <a:rPr lang="en-US" altLang="ja-JP" sz="5100" dirty="0" smtClean="0"/>
            </a:br>
            <a:r>
              <a:rPr lang="ja-JP" altLang="en-US" sz="5100" dirty="0" smtClean="0"/>
              <a:t>クォーク物質の生成と</a:t>
            </a:r>
            <a:r>
              <a:rPr lang="en-US" altLang="ja-JP" sz="5100" dirty="0" smtClean="0"/>
              <a:t/>
            </a:r>
            <a:br>
              <a:rPr lang="en-US" altLang="ja-JP" sz="5100" dirty="0" smtClean="0"/>
            </a:br>
            <a:r>
              <a:rPr lang="ja-JP" altLang="en-US" sz="5100" dirty="0" smtClean="0"/>
              <a:t>非ガウスゆらぎの時間発展</a:t>
            </a:r>
            <a:endParaRPr kumimoji="1" lang="ja-JP" altLang="en-US" sz="51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47793" y="5919663"/>
            <a:ext cx="690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MK, 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Ono, Physics Letters B,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/>
              <a:t>728</a:t>
            </a:r>
            <a:r>
              <a:rPr lang="en-US" altLang="ja-JP" sz="2400" dirty="0" smtClean="0"/>
              <a:t>, 386 (2013)</a:t>
            </a:r>
            <a:endParaRPr kumimoji="1" lang="en-US" altLang="ja-JP" sz="24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58133" y="6381328"/>
            <a:ext cx="537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400" dirty="0" smtClean="0"/>
              <a:t>交通流</a:t>
            </a:r>
            <a:r>
              <a:rPr lang="ja-JP" altLang="en-US" sz="2400" dirty="0"/>
              <a:t>シンポ</a:t>
            </a:r>
            <a:r>
              <a:rPr kumimoji="1" lang="ja-JP" altLang="en-US" sz="2400" dirty="0" smtClean="0"/>
              <a:t>、</a:t>
            </a:r>
            <a:r>
              <a:rPr kumimoji="1" lang="ja-JP" altLang="en-US" sz="2400" dirty="0" smtClean="0"/>
              <a:t>名古屋大学、</a:t>
            </a:r>
            <a:r>
              <a:rPr kumimoji="1" lang="en-US" altLang="ja-JP" sz="2400" dirty="0" smtClean="0"/>
              <a:t>2013/12/16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59" y="3140968"/>
            <a:ext cx="51446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162897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ゆらぎ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err="1">
                <a:solidFill>
                  <a:srgbClr val="000000"/>
                </a:solidFill>
              </a:rPr>
              <a:t>Skewness</a:t>
            </a:r>
            <a:r>
              <a:rPr lang="en-US" altLang="ja-JP" sz="2400" dirty="0">
                <a:solidFill>
                  <a:srgbClr val="000000"/>
                </a:solidFill>
              </a:rPr>
              <a:t>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Variance: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6" y="4066327"/>
            <a:ext cx="1914516" cy="299256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Kurtosis: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65" name="左中かっこ 64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87624" y="980728"/>
            <a:ext cx="681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0000"/>
                </a:solidFill>
              </a:rPr>
              <a:t>熱平衡状態にある物質の観測量は、ゆらいでいる。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940152" y="4725144"/>
            <a:ext cx="2999772" cy="1109737"/>
            <a:chOff x="5940152" y="4725144"/>
            <a:chExt cx="2999772" cy="1109737"/>
          </a:xfrm>
        </p:grpSpPr>
        <p:sp>
          <p:nvSpPr>
            <p:cNvPr id="5" name="下矢印 4"/>
            <p:cNvSpPr/>
            <p:nvPr/>
          </p:nvSpPr>
          <p:spPr>
            <a:xfrm>
              <a:off x="6300192" y="4754761"/>
              <a:ext cx="839532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6477390" y="4725144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Non-</a:t>
              </a:r>
              <a:r>
                <a:rPr lang="en-US" altLang="ja-JP" sz="2400" dirty="0" err="1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Gaussianity</a:t>
              </a:r>
              <a:endParaRPr lang="ja-JP" alt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 flipV="1">
              <a:off x="5940152" y="4733132"/>
              <a:ext cx="1736272" cy="216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04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12333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 smtClean="0"/>
              <a:t>イベント</a:t>
            </a:r>
            <a:r>
              <a:rPr lang="en-US" altLang="ja-JP" dirty="0" smtClean="0"/>
              <a:t>-</a:t>
            </a:r>
            <a:r>
              <a:rPr lang="ja-JP" altLang="en-US" dirty="0" smtClean="0"/>
              <a:t>バイ</a:t>
            </a:r>
            <a:r>
              <a:rPr lang="en-US" altLang="ja-JP" dirty="0" smtClean="0"/>
              <a:t>-</a:t>
            </a:r>
            <a:r>
              <a:rPr lang="ja-JP" altLang="en-US" dirty="0" smtClean="0"/>
              <a:t>イベント解析</a:t>
            </a:r>
            <a:r>
              <a:rPr kumimoji="1" lang="en-US" altLang="ja-JP" dirty="0" smtClean="0"/>
              <a:t> @ HIC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052736"/>
            <a:ext cx="892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ja-JP" altLang="en-US" sz="2400" dirty="0">
                <a:solidFill>
                  <a:srgbClr val="000000"/>
                </a:solidFill>
              </a:rPr>
              <a:t>重イオン衝突の</a:t>
            </a:r>
            <a:r>
              <a:rPr lang="ja-JP" altLang="en-US" sz="2400" dirty="0" smtClean="0">
                <a:solidFill>
                  <a:srgbClr val="000000"/>
                </a:solidFill>
              </a:rPr>
              <a:t>、各衝突イベントごとの終状態ゆらぎを測定する。</a:t>
            </a:r>
            <a:endParaRPr lang="en-US" altLang="ja-JP" sz="2400" dirty="0" smtClean="0">
              <a:solidFill>
                <a:srgbClr val="000000"/>
              </a:solidFill>
            </a:endParaRP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292080" y="2132856"/>
            <a:ext cx="2952328" cy="2958425"/>
          </a:xfrm>
          <a:prstGeom prst="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56176" y="2996953"/>
            <a:ext cx="11521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75119" y="36967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0000"/>
                </a:solidFill>
              </a:rPr>
              <a:t>V</a:t>
            </a:r>
            <a:endParaRPr lang="ja-JP" altLang="en-US" sz="2400" i="1" dirty="0">
              <a:solidFill>
                <a:srgbClr val="000000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524328" y="3680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678240" y="276490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092256" y="361934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995549" y="3252749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652120" y="2492896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940152" y="44731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652120" y="3335777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784205" y="2673528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402969" y="362606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505413" y="322139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786240" y="384964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7740352" y="318891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048176" y="270892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378303" y="2564904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984256" y="4689152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505413" y="4383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7794352" y="404156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7417147" y="4329111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529039" y="4067870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5890121" y="3651463"/>
            <a:ext cx="108000" cy="108000"/>
          </a:xfrm>
          <a:prstGeom prst="ellipse">
            <a:avLst/>
          </a:prstGeom>
          <a:solidFill>
            <a:srgbClr val="F094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左右矢印 2"/>
          <p:cNvSpPr/>
          <p:nvPr/>
        </p:nvSpPr>
        <p:spPr>
          <a:xfrm>
            <a:off x="3779912" y="2996953"/>
            <a:ext cx="1296144" cy="1009039"/>
          </a:xfrm>
          <a:prstGeom prst="leftRightArrow">
            <a:avLst>
              <a:gd name="adj1" fmla="val 50000"/>
              <a:gd name="adj2" fmla="val 3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12333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イベント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バイ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イベント解析 </a:t>
            </a:r>
            <a:r>
              <a:rPr kumimoji="1" lang="en-US" altLang="ja-JP" dirty="0" smtClean="0"/>
              <a:t>@ HIC  </a:t>
            </a:r>
            <a:endParaRPr kumimoji="1" lang="ja-JP" altLang="en-US" dirty="0"/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994937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731241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24897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24897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01295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00410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07335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583743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26916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474032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07105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560152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2" y="2329811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545570" y="2009139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6228184" y="5661248"/>
            <a:ext cx="11521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79512" y="5877272"/>
            <a:ext cx="3897221" cy="830997"/>
            <a:chOff x="179512" y="5877272"/>
            <a:chExt cx="3897221" cy="830997"/>
          </a:xfrm>
        </p:grpSpPr>
        <p:sp>
          <p:nvSpPr>
            <p:cNvPr id="7" name="角丸四角形 6"/>
            <p:cNvSpPr/>
            <p:nvPr/>
          </p:nvSpPr>
          <p:spPr>
            <a:xfrm>
              <a:off x="179512" y="5877272"/>
              <a:ext cx="3897221" cy="83099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79512" y="5877272"/>
              <a:ext cx="3897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以下では、</a:t>
              </a:r>
              <a:endParaRPr lang="en-US" altLang="ja-JP" sz="2400" dirty="0"/>
            </a:p>
            <a:p>
              <a:r>
                <a:rPr lang="ja-JP" altLang="en-US" sz="2400" dirty="0" smtClean="0"/>
                <a:t>電磁</a:t>
              </a:r>
              <a:r>
                <a:rPr kumimoji="1" lang="ja-JP" altLang="en-US" sz="2400" dirty="0" smtClean="0"/>
                <a:t>電荷、バリオン数を考察</a:t>
              </a:r>
              <a:endParaRPr kumimoji="1" lang="ja-JP" altLang="en-US" sz="2400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6026" y="1052736"/>
            <a:ext cx="892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ja-JP" altLang="en-US" sz="2400" dirty="0">
                <a:solidFill>
                  <a:srgbClr val="000000"/>
                </a:solidFill>
              </a:rPr>
              <a:t>重イオン衝突の</a:t>
            </a:r>
            <a:r>
              <a:rPr lang="ja-JP" altLang="en-US" sz="2400" dirty="0" smtClean="0">
                <a:solidFill>
                  <a:srgbClr val="000000"/>
                </a:solidFill>
              </a:rPr>
              <a:t>、各衝突イベントごとの終状態ゆらぎを測定する。</a:t>
            </a:r>
            <a:endParaRPr lang="en-US" altLang="ja-JP" sz="2400" dirty="0" smtClean="0">
              <a:solidFill>
                <a:srgbClr val="000000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, ~ \langle \delta N^3 \rangle, ~ \langle \delta N^4 \rangle_c , \cdots&#10;\end{align*}&lt;/body&gt;&#10;  &lt;fcolor&gt;FF000000&lt;/fcolor&gt;&#10;  &lt;bcolor&gt;FFFFFFFF&lt;/bcolor&gt;&#10;  &lt;transparent&gt;True&lt;/transparent&gt;&#10;  &lt;resolution&gt;1800&lt;/resolution&gt;&#10;  &lt;imageh&gt;283&lt;/imageh&gt;&#10;  &lt;imagew&gt;279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41" y="6268986"/>
            <a:ext cx="3958463" cy="4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322291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保存電荷ゆらぎの散逸過程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1" y="1628799"/>
            <a:ext cx="4873474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28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884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045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0205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2629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4885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7046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9206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1630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3886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6047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8207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0631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2887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5048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7208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9632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41888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4049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46209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8633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1268760"/>
            <a:ext cx="781950" cy="25328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3933056"/>
            <a:ext cx="1039655" cy="234143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3724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5981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8141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0301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2725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4982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7142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19302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21726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23983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6143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28303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0727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32984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35144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37304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39728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41985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44145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46305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48729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51520" y="4330359"/>
            <a:ext cx="4873475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628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172926" y="506844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418100" y="45099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10205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1396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4885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1704614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9206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22985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653772" y="468992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653772" y="490989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2568710" y="438436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30631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32887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630828" y="467796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593466" y="439485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9632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41888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754730" y="475440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4437960" y="444676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48633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418100" y="522942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904278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724134" y="522541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2669560" y="536831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1319670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14982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1714244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1408210" y="468214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2308310" y="520559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23983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2020278" y="502961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2892746" y="439561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3198780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3298420" y="4878335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362738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4224522" y="484959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4239938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4783302" y="440667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4616870" y="501744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3998414" y="506416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487296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01" name="直線コネクタ 100"/>
          <p:cNvCxnSpPr/>
          <p:nvPr/>
        </p:nvCxnSpPr>
        <p:spPr>
          <a:xfrm>
            <a:off x="1730988" y="1107371"/>
            <a:ext cx="9630" cy="50346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243156" y="1124744"/>
            <a:ext cx="4815" cy="50058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1740618" y="5842527"/>
            <a:ext cx="145816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995527"/>
            <a:ext cx="490615" cy="270063"/>
          </a:xfrm>
          <a:prstGeom prst="rect">
            <a:avLst/>
          </a:prstGeom>
        </p:spPr>
      </p:pic>
      <p:sp>
        <p:nvSpPr>
          <p:cNvPr id="125" name="正方形/長方形 124"/>
          <p:cNvSpPr/>
          <p:nvPr/>
        </p:nvSpPr>
        <p:spPr>
          <a:xfrm>
            <a:off x="1740618" y="1628799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1740618" y="4335843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80" y="1329769"/>
            <a:ext cx="221192" cy="179917"/>
          </a:xfrm>
          <a:prstGeom prst="rect">
            <a:avLst/>
          </a:prstGeom>
        </p:spPr>
      </p:pic>
      <p:cxnSp>
        <p:nvCxnSpPr>
          <p:cNvPr id="100" name="直線矢印コネクタ 99"/>
          <p:cNvCxnSpPr/>
          <p:nvPr/>
        </p:nvCxnSpPr>
        <p:spPr>
          <a:xfrm>
            <a:off x="6458173" y="205977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V="1">
            <a:off x="6818213" y="1375698"/>
            <a:ext cx="0" cy="9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784225" cy="579967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7" y="2180549"/>
            <a:ext cx="346075" cy="190500"/>
          </a:xfrm>
          <a:prstGeom prst="rect">
            <a:avLst/>
          </a:prstGeom>
        </p:spPr>
      </p:pic>
      <p:cxnSp>
        <p:nvCxnSpPr>
          <p:cNvPr id="108" name="直線コネクタ 107"/>
          <p:cNvCxnSpPr/>
          <p:nvPr/>
        </p:nvCxnSpPr>
        <p:spPr>
          <a:xfrm>
            <a:off x="6818213" y="205977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9" name="下矢印 108"/>
          <p:cNvSpPr/>
          <p:nvPr/>
        </p:nvSpPr>
        <p:spPr>
          <a:xfrm>
            <a:off x="5292080" y="2114854"/>
            <a:ext cx="576064" cy="30767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5" y="3369752"/>
            <a:ext cx="80433" cy="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322291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保存電荷ゆらぎの散逸過程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1" y="1628799"/>
            <a:ext cx="4873474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28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884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045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0205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2629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4885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7046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9206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1630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3886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6047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8207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0631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2887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5048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7208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9632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4188890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404914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4620938" y="177281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863336" y="202484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1268760"/>
            <a:ext cx="781950" cy="253287"/>
          </a:xfrm>
          <a:prstGeom prst="rect">
            <a:avLst/>
          </a:prstGeom>
        </p:spPr>
      </p:pic>
      <p:cxnSp>
        <p:nvCxnSpPr>
          <p:cNvPr id="29" name="直線矢印コネクタ 28"/>
          <p:cNvCxnSpPr/>
          <p:nvPr/>
        </p:nvCxnSpPr>
        <p:spPr>
          <a:xfrm>
            <a:off x="6458173" y="205977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6818213" y="1375698"/>
            <a:ext cx="0" cy="900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" y="3933056"/>
            <a:ext cx="1039655" cy="234143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3724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5981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8141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0301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2725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4982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7142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19302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21726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23983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6143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28303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0727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32984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35144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37304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39728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4198520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4414544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4630568" y="227687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4872966" y="252890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51520" y="4330359"/>
            <a:ext cx="4873475" cy="1224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628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172926" y="506844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418100" y="45099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10205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1396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4885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1704614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920638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2298550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653772" y="468992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653772" y="490989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2568710" y="438436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30631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32887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630828" y="467796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593466" y="439485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9632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4188890" y="4474376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754730" y="475440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4437960" y="444676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4863336" y="472640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418100" y="522942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904278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724134" y="5225413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2669560" y="5368319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1319670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14982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1714244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1408210" y="468214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2308310" y="520559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2398320" y="4978432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2020278" y="502961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2892746" y="439561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3198780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3298420" y="4878335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362738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4224522" y="4849591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4239938" y="529560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4783302" y="4406674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4616870" y="5017448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3998414" y="5064167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4872966" y="5230460"/>
            <a:ext cx="180020" cy="1800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01" name="直線コネクタ 100"/>
          <p:cNvCxnSpPr/>
          <p:nvPr/>
        </p:nvCxnSpPr>
        <p:spPr>
          <a:xfrm>
            <a:off x="1730988" y="1107371"/>
            <a:ext cx="9630" cy="50346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3243156" y="1124744"/>
            <a:ext cx="4815" cy="50058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1740618" y="5842527"/>
            <a:ext cx="145816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995527"/>
            <a:ext cx="490615" cy="270063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784225" cy="579967"/>
          </a:xfrm>
          <a:prstGeom prst="rect">
            <a:avLst/>
          </a:prstGeom>
        </p:spPr>
      </p:pic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97" y="2180549"/>
            <a:ext cx="346075" cy="190500"/>
          </a:xfrm>
          <a:prstGeom prst="rect">
            <a:avLst/>
          </a:prstGeom>
        </p:spPr>
      </p:pic>
      <p:cxnSp>
        <p:nvCxnSpPr>
          <p:cNvPr id="110" name="直線コネクタ 109"/>
          <p:cNvCxnSpPr/>
          <p:nvPr/>
        </p:nvCxnSpPr>
        <p:spPr>
          <a:xfrm>
            <a:off x="6818213" y="2059774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5940151" y="5110450"/>
            <a:ext cx="2880321" cy="1335935"/>
            <a:chOff x="5940151" y="5110450"/>
            <a:chExt cx="2880321" cy="1335935"/>
          </a:xfrm>
        </p:grpSpPr>
        <p:cxnSp>
          <p:nvCxnSpPr>
            <p:cNvPr id="111" name="直線矢印コネクタ 110"/>
            <p:cNvCxnSpPr/>
            <p:nvPr/>
          </p:nvCxnSpPr>
          <p:spPr>
            <a:xfrm>
              <a:off x="6458173" y="613511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 flipV="1">
              <a:off x="6818213" y="5190517"/>
              <a:ext cx="0" cy="1160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1" y="5110450"/>
              <a:ext cx="784225" cy="579967"/>
            </a:xfrm>
            <a:prstGeom prst="rect">
              <a:avLst/>
            </a:prstGeom>
          </p:spPr>
        </p:pic>
        <p:pic>
          <p:nvPicPr>
  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97" y="6255885"/>
              <a:ext cx="346075" cy="190500"/>
            </a:xfrm>
            <a:prstGeom prst="rect">
              <a:avLst/>
            </a:prstGeom>
          </p:spPr>
        </p:pic>
        <p:cxnSp>
          <p:nvCxnSpPr>
            <p:cNvPr id="115" name="直線コネクタ 114"/>
            <p:cNvCxnSpPr/>
            <p:nvPr/>
          </p:nvCxnSpPr>
          <p:spPr>
            <a:xfrm>
              <a:off x="6818213" y="5510281"/>
              <a:ext cx="1656184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5" name="正方形/長方形 124"/>
          <p:cNvSpPr/>
          <p:nvPr/>
        </p:nvSpPr>
        <p:spPr>
          <a:xfrm>
            <a:off x="1740618" y="1628799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1740618" y="4335843"/>
            <a:ext cx="1502538" cy="1224137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80" y="1329769"/>
            <a:ext cx="221192" cy="179917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5940152" y="2845985"/>
            <a:ext cx="2880320" cy="1401044"/>
            <a:chOff x="5940152" y="2845985"/>
            <a:chExt cx="2880320" cy="1401044"/>
          </a:xfrm>
        </p:grpSpPr>
        <p:cxnSp>
          <p:nvCxnSpPr>
            <p:cNvPr id="119" name="直線矢印コネクタ 118"/>
            <p:cNvCxnSpPr/>
            <p:nvPr/>
          </p:nvCxnSpPr>
          <p:spPr>
            <a:xfrm>
              <a:off x="6458173" y="3935754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 flipV="1">
              <a:off x="6818213" y="2991161"/>
              <a:ext cx="0" cy="1160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Delta x&#10;\end{align*}&lt;/body&gt;&#10;  &lt;fcolor&gt;FF000000&lt;/fcolor&gt;&#10;  &lt;bcolor&gt;FFFFFFFF&lt;/bcolor&gt;&#10;  &lt;transparent&gt;True&lt;/transparent&gt;&#10;  &lt;resolution&gt;1800&lt;/resolution&gt;&#10;  &lt;imageh&gt;180&lt;/imageh&gt;&#10;  &lt;imagew&gt;32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397" y="4056529"/>
              <a:ext cx="346075" cy="190500"/>
            </a:xfrm>
            <a:prstGeom prst="rect">
              <a:avLst/>
            </a:prstGeom>
          </p:spPr>
        </p:pic>
        <p:sp>
          <p:nvSpPr>
            <p:cNvPr id="124" name="フリーフォーム 123"/>
            <p:cNvSpPr/>
            <p:nvPr/>
          </p:nvSpPr>
          <p:spPr>
            <a:xfrm>
              <a:off x="6820953" y="3230943"/>
              <a:ext cx="1704441" cy="585216"/>
            </a:xfrm>
            <a:custGeom>
              <a:avLst/>
              <a:gdLst>
                <a:gd name="connsiteX0" fmla="*/ 0 w 1704441"/>
                <a:gd name="connsiteY0" fmla="*/ 0 h 585216"/>
                <a:gd name="connsiteX1" fmla="*/ 402336 w 1704441"/>
                <a:gd name="connsiteY1" fmla="*/ 285293 h 585216"/>
                <a:gd name="connsiteX2" fmla="*/ 1009497 w 1704441"/>
                <a:gd name="connsiteY2" fmla="*/ 504749 h 585216"/>
                <a:gd name="connsiteX3" fmla="*/ 1704441 w 1704441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441" h="585216">
                  <a:moveTo>
                    <a:pt x="0" y="0"/>
                  </a:moveTo>
                  <a:cubicBezTo>
                    <a:pt x="117043" y="100584"/>
                    <a:pt x="234087" y="201168"/>
                    <a:pt x="402336" y="285293"/>
                  </a:cubicBezTo>
                  <a:cubicBezTo>
                    <a:pt x="570585" y="369418"/>
                    <a:pt x="792480" y="454762"/>
                    <a:pt x="1009497" y="504749"/>
                  </a:cubicBezTo>
                  <a:cubicBezTo>
                    <a:pt x="1226515" y="554736"/>
                    <a:pt x="1465478" y="569976"/>
                    <a:pt x="1704441" y="585216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pic>
          <p:nvPicPr>
  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x}&#10;\end{align*}&lt;/body&gt;&#10;  &lt;fcolor&gt;FF000000&lt;/fcolor&gt;&#10;  &lt;bcolor&gt;FFFFFFFF&lt;/bcolor&gt;&#10;  &lt;transparent&gt;True&lt;/transparent&gt;&#10;  &lt;resolution&gt;1800&lt;/resolution&gt;&#10;  &lt;imageh&gt;548&lt;/imageh&gt;&#10;  &lt;imagew&gt;741&lt;/imagew&gt;&#10;  &lt;scale&gt;50&lt;/scale&gt;&#10;  &lt;cursor&gt;5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845985"/>
              <a:ext cx="784225" cy="579967"/>
            </a:xfrm>
            <a:prstGeom prst="rect">
              <a:avLst/>
            </a:prstGeom>
          </p:spPr>
        </p:pic>
      </p:grpSp>
      <p:sp>
        <p:nvSpPr>
          <p:cNvPr id="129" name="下矢印 128"/>
          <p:cNvSpPr/>
          <p:nvPr/>
        </p:nvSpPr>
        <p:spPr>
          <a:xfrm>
            <a:off x="5292080" y="2114854"/>
            <a:ext cx="576064" cy="30767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5" y="3369752"/>
            <a:ext cx="80433" cy="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5862146" y="1316704"/>
            <a:ext cx="3174350" cy="2526320"/>
          </a:xfrm>
          <a:prstGeom prst="wedgeRoundRectCallout">
            <a:avLst>
              <a:gd name="adj1" fmla="val -69678"/>
              <a:gd name="adj2" fmla="val -346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37358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電磁電荷</a:t>
            </a:r>
            <a:r>
              <a:rPr lang="en-US" altLang="ja-JP" dirty="0" smtClean="0"/>
              <a:t>2</a:t>
            </a:r>
            <a:r>
              <a:rPr lang="ja-JP" altLang="en-US" dirty="0" smtClean="0"/>
              <a:t>次ゆらぎ</a:t>
            </a:r>
            <a:r>
              <a:rPr lang="en-US" altLang="ja-JP" dirty="0" smtClean="0"/>
              <a:t> </a:t>
            </a:r>
            <a:r>
              <a:rPr lang="en-US" altLang="ja-JP" dirty="0"/>
              <a:t>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019237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87774" y="1484784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74492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1-1.5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893334">
            <a:off x="3297951" y="2958053"/>
            <a:ext cx="404043" cy="2338302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75" y="2011568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960541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 rot="164869">
            <a:off x="215455" y="5053726"/>
            <a:ext cx="4438623" cy="1510108"/>
            <a:chOff x="4874669" y="4149080"/>
            <a:chExt cx="4438623" cy="1510108"/>
          </a:xfrm>
        </p:grpSpPr>
        <p:sp>
          <p:nvSpPr>
            <p:cNvPr id="16" name="角丸四角形 15"/>
            <p:cNvSpPr/>
            <p:nvPr/>
          </p:nvSpPr>
          <p:spPr>
            <a:xfrm>
              <a:off x="4874669" y="4149080"/>
              <a:ext cx="4438623" cy="15101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877996" y="4221085"/>
              <a:ext cx="438293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LHC</a:t>
              </a:r>
              <a:r>
                <a:rPr kumimoji="1" lang="ja-JP" altLang="en-US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での</a:t>
              </a:r>
              <a:r>
                <a:rPr kumimoji="1" lang="ja-JP" alt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電磁電荷ゆらぎは</a:t>
              </a:r>
              <a:endPara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ja-JP" altLang="en-US" sz="2800" b="1" dirty="0">
                  <a:solidFill>
                    <a:schemeClr val="accent2">
                      <a:lumMod val="50000"/>
                    </a:schemeClr>
                  </a:solidFill>
                </a:rPr>
                <a:t>ハドロン</a:t>
              </a:r>
              <a:r>
                <a:rPr lang="ja-JP" alt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状態熱平衡値より</a:t>
              </a:r>
              <a:endParaRPr lang="en-US" altLang="ja-JP" sz="28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ja-JP" altLang="en-US" sz="2800" b="1" dirty="0">
                  <a:solidFill>
                    <a:schemeClr val="accent2">
                      <a:lumMod val="50000"/>
                    </a:schemeClr>
                  </a:solidFill>
                </a:rPr>
                <a:t>抑制されて</a:t>
              </a:r>
              <a:r>
                <a:rPr lang="ja-JP" alt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いる！！</a:t>
              </a:r>
              <a:endParaRPr kumimoji="1" lang="ja-JP" altLang="en-US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6" name="上下矢印 5"/>
          <p:cNvSpPr/>
          <p:nvPr/>
        </p:nvSpPr>
        <p:spPr>
          <a:xfrm>
            <a:off x="4535995" y="1316704"/>
            <a:ext cx="451109" cy="88816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 rot="20547987">
            <a:off x="4864037" y="593257"/>
            <a:ext cx="1858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4">
                    <a:lumMod val="50000"/>
                  </a:schemeClr>
                </a:solidFill>
              </a:rPr>
              <a:t>ハドロン状態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ja-JP" altLang="en-US" sz="2400" dirty="0">
                <a:solidFill>
                  <a:schemeClr val="accent4">
                    <a:lumMod val="50000"/>
                  </a:schemeClr>
                </a:solidFill>
              </a:rPr>
              <a:t>熱平衡値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4572000" y="3645024"/>
            <a:ext cx="360040" cy="48218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 rot="1055568">
            <a:off x="4872927" y="3830397"/>
            <a:ext cx="14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QGP</a:t>
            </a:r>
            <a:r>
              <a:rPr kumimoji="1" lang="ja-JP" altLang="en-US" sz="2400" dirty="0" smtClean="0">
                <a:solidFill>
                  <a:schemeClr val="accent6">
                    <a:lumMod val="50000"/>
                  </a:schemeClr>
                </a:solidFill>
              </a:rPr>
              <a:t>状態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熱平衡値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11560" y="5703639"/>
            <a:ext cx="403668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Δη</a:t>
            </a:r>
            <a:r>
              <a:rPr kumimoji="1" lang="ja-JP" altLang="en-US" sz="2400" dirty="0" smtClean="0"/>
              <a:t>：粒子を数えるラピデティ幅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35496" y="867017"/>
            <a:ext cx="5309483" cy="42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0796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陽子数ゆらぎ </a:t>
            </a:r>
            <a:r>
              <a:rPr kumimoji="1" lang="en-US" altLang="ja-JP" dirty="0" smtClean="0"/>
              <a:t>@ RHIC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2511" y="868650"/>
            <a:ext cx="213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STAR,1309.5681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79713" y="868650"/>
            <a:ext cx="936104" cy="364047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5406315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Something 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interesting??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rot="2209672" flipV="1">
            <a:off x="1347722" y="4226523"/>
            <a:ext cx="432048" cy="1243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p^4 \rangle_c}{\langle \delta N_p^2 \rangle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1218968" cy="107688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p^3 \rangle}{\langle N_p \rangle}&#10;\end{align*}&lt;/body&gt;&#10;  &lt;fcolor&gt;FF000000&lt;/fcolor&gt;&#10;  &lt;bcolor&gt;FFFFFFFF&lt;/bcolor&gt;&#10;  &lt;transparent&gt;True&lt;/transparent&gt;&#10;  &lt;resolution&gt;1800&lt;/resolution&gt;&#10;  &lt;imageh&gt;641&lt;/imageh&gt;&#10;  &lt;imagew&gt;65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67" y="3002444"/>
            <a:ext cx="1054287" cy="10349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20" y="4221088"/>
            <a:ext cx="4167404" cy="273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F</a:t>
            </a:r>
            <a:r>
              <a:rPr lang="en-US" altLang="ja-JP" sz="2400" dirty="0" smtClean="0">
                <a:solidFill>
                  <a:prstClr val="black"/>
                </a:solidFill>
              </a:rPr>
              <a:t>ree Boltzmann </a:t>
            </a:r>
            <a:r>
              <a:rPr lang="en-US" altLang="ja-JP" sz="2400" dirty="0" smtClean="0">
                <a:solidFill>
                  <a:prstClr val="black"/>
                </a:solidFill>
                <a:sym typeface="Wingdings" pitchFamily="2" charset="2"/>
              </a:rPr>
              <a:t> Poisson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F</a:t>
            </a:r>
            <a:r>
              <a:rPr lang="en-US" altLang="ja-JP" sz="2400" dirty="0" smtClean="0">
                <a:solidFill>
                  <a:prstClr val="black"/>
                </a:solidFill>
              </a:rPr>
              <a:t>ree Boltzmann </a:t>
            </a:r>
            <a:r>
              <a:rPr lang="en-US" altLang="ja-JP" sz="2400" dirty="0" smtClean="0">
                <a:solidFill>
                  <a:prstClr val="black"/>
                </a:solidFill>
                <a:sym typeface="Wingdings" pitchFamily="2" charset="2"/>
              </a:rPr>
              <a:t> Poisson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17657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3593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ハドロンとクォーク  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323528" y="1052736"/>
            <a:ext cx="8568952" cy="2652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20189"/>
            <a:ext cx="5715040" cy="25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497577" y="3142683"/>
            <a:ext cx="1549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原子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-8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59821" y="2829096"/>
            <a:ext cx="1126206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原子核</a:t>
            </a:r>
            <a:endParaRPr kumimoji="1" lang="en-US" altLang="ja-JP" sz="2000" dirty="0" smtClean="0"/>
          </a:p>
          <a:p>
            <a:pPr algn="ctr"/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-12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3334" y="1120189"/>
            <a:ext cx="1024768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電子</a:t>
            </a:r>
            <a:endParaRPr kumimoji="1" lang="en-US" altLang="ja-JP" sz="2000" dirty="0" smtClean="0"/>
          </a:p>
          <a:p>
            <a:r>
              <a:rPr lang="en-US" altLang="ja-JP" dirty="0" smtClean="0"/>
              <a:t>&lt;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-16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56176" y="2367903"/>
            <a:ext cx="20506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クォーク</a:t>
            </a:r>
            <a:r>
              <a:rPr lang="en-US" altLang="ja-JP" dirty="0" smtClean="0"/>
              <a:t>&lt;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-16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39900" y="1985160"/>
            <a:ext cx="27733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陽子・中性子～</a:t>
            </a:r>
            <a:r>
              <a:rPr kumimoji="1" lang="en-US" altLang="ja-JP" sz="2000" dirty="0" smtClean="0"/>
              <a:t>10</a:t>
            </a:r>
            <a:r>
              <a:rPr kumimoji="1" lang="en-US" altLang="ja-JP" sz="2000" baseline="30000" dirty="0" smtClean="0"/>
              <a:t>-13</a:t>
            </a:r>
            <a:r>
              <a:rPr kumimoji="1" lang="en-US" altLang="ja-JP" sz="2000" dirty="0" smtClean="0"/>
              <a:t>㎝</a:t>
            </a:r>
            <a:endParaRPr kumimoji="1" lang="ja-JP" altLang="en-US" sz="2000" dirty="0"/>
          </a:p>
        </p:txBody>
      </p:sp>
      <p:grpSp>
        <p:nvGrpSpPr>
          <p:cNvPr id="10" name="グループ化 9"/>
          <p:cNvGrpSpPr/>
          <p:nvPr/>
        </p:nvGrpSpPr>
        <p:grpSpPr>
          <a:xfrm rot="21540000">
            <a:off x="838780" y="5110481"/>
            <a:ext cx="7560840" cy="1348988"/>
            <a:chOff x="971600" y="2296036"/>
            <a:chExt cx="7560840" cy="1348988"/>
          </a:xfrm>
        </p:grpSpPr>
        <p:sp>
          <p:nvSpPr>
            <p:cNvPr id="11" name="正方形/長方形 10"/>
            <p:cNvSpPr/>
            <p:nvPr/>
          </p:nvSpPr>
          <p:spPr>
            <a:xfrm>
              <a:off x="971600" y="2296036"/>
              <a:ext cx="7560840" cy="134898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{\cal L}=\bar\psi (i\rlap{\hspace{2pt}/}D-m)\psi - \frac14 F_{\mu\nu,a}F^{\mu\nu}_{a}&#10;\end{align*}&lt;/body&gt;&#10;  &lt;fcolor&gt;FF000000&lt;/fcolor&gt;&#10;  &lt;bcolor&gt;FFFFFFFF&lt;/bcolor&gt;&#10;  &lt;transparent&gt;True&lt;/transparent&gt;&#10;  &lt;resolution&gt;1800&lt;/resolution&gt;&#10;  &lt;imageh&gt;505&lt;/imageh&gt;&#10;  &lt;imagew&gt;3322&lt;/imagew&gt;&#10;  &lt;scale&gt;50&lt;/scale&gt;&#10;  &lt;cursor&gt;10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525" y="2454231"/>
              <a:ext cx="6885959" cy="1046777"/>
            </a:xfrm>
            <a:prstGeom prst="rect">
              <a:avLst/>
            </a:prstGeom>
            <a:effectLst>
              <a:outerShdw blurRad="127000" sx="102000" sy="102000" algn="ctr" rotWithShape="0">
                <a:schemeClr val="tx1">
                  <a:alpha val="60000"/>
                </a:schemeClr>
              </a:outerShdw>
            </a:effectLst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395536" y="4293096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ja-JP" altLang="en-US" sz="2800" dirty="0"/>
              <a:t>量子色</a:t>
            </a:r>
            <a:r>
              <a:rPr lang="ja-JP" altLang="en-US" sz="2800" dirty="0" smtClean="0"/>
              <a:t>力学（</a:t>
            </a:r>
            <a:r>
              <a:rPr lang="en-US" altLang="ja-JP" sz="2800" dirty="0" smtClean="0"/>
              <a:t>QCD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278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541984"/>
            <a:ext cx="0" cy="4767336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5061" y="1541984"/>
            <a:ext cx="2803" cy="4767336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sp>
        <p:nvSpPr>
          <p:cNvPr id="136" name="下矢印 135"/>
          <p:cNvSpPr/>
          <p:nvPr/>
        </p:nvSpPr>
        <p:spPr>
          <a:xfrm>
            <a:off x="4445992" y="414268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456895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二等辺三角形 176"/>
          <p:cNvSpPr/>
          <p:nvPr/>
        </p:nvSpPr>
        <p:spPr>
          <a:xfrm flipV="1">
            <a:off x="6876186" y="98300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矢印コネクタ 178"/>
          <p:cNvCxnSpPr/>
          <p:nvPr/>
        </p:nvCxnSpPr>
        <p:spPr>
          <a:xfrm>
            <a:off x="5580112" y="271119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矢印コネクタ 179"/>
          <p:cNvCxnSpPr/>
          <p:nvPr/>
        </p:nvCxnSpPr>
        <p:spPr>
          <a:xfrm flipV="1">
            <a:off x="7150546" y="76698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 flipV="1">
            <a:off x="6777360" y="112702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 flipH="1" flipV="1">
            <a:off x="5815038" y="111047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フリーフォーム 182"/>
          <p:cNvSpPr/>
          <p:nvPr/>
        </p:nvSpPr>
        <p:spPr>
          <a:xfrm>
            <a:off x="5927428" y="110209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7222517" y="54868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8629039" y="27020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86" name="フリーフォーム 185"/>
          <p:cNvSpPr/>
          <p:nvPr/>
        </p:nvSpPr>
        <p:spPr>
          <a:xfrm>
            <a:off x="5913264" y="98300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Text Box 66"/>
          <p:cNvSpPr txBox="1">
            <a:spLocks noChangeArrowheads="1"/>
          </p:cNvSpPr>
          <p:nvPr/>
        </p:nvSpPr>
        <p:spPr bwMode="auto">
          <a:xfrm>
            <a:off x="6879361" y="91099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88" name="直線矢印コネクタ 187"/>
          <p:cNvCxnSpPr/>
          <p:nvPr/>
        </p:nvCxnSpPr>
        <p:spPr>
          <a:xfrm flipH="1" flipV="1">
            <a:off x="6447313" y="140300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矢印コネクタ 188"/>
          <p:cNvCxnSpPr/>
          <p:nvPr/>
        </p:nvCxnSpPr>
        <p:spPr>
          <a:xfrm flipH="1" flipV="1">
            <a:off x="6777360" y="152816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矢印コネクタ 189"/>
          <p:cNvCxnSpPr/>
          <p:nvPr/>
        </p:nvCxnSpPr>
        <p:spPr>
          <a:xfrm flipV="1">
            <a:off x="7735335" y="136835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/>
          <p:nvPr/>
        </p:nvCxnSpPr>
        <p:spPr>
          <a:xfrm flipV="1">
            <a:off x="7436536" y="155034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47"/>
          <p:cNvSpPr>
            <a:spLocks noChangeArrowheads="1"/>
          </p:cNvSpPr>
          <p:nvPr/>
        </p:nvSpPr>
        <p:spPr bwMode="auto">
          <a:xfrm>
            <a:off x="6226844" y="3965978"/>
            <a:ext cx="2232248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3" name="Oval 48"/>
          <p:cNvSpPr>
            <a:spLocks noChangeArrowheads="1"/>
          </p:cNvSpPr>
          <p:nvPr/>
        </p:nvSpPr>
        <p:spPr bwMode="auto">
          <a:xfrm>
            <a:off x="6012085" y="3965978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" name="Oval 49"/>
          <p:cNvSpPr>
            <a:spLocks noChangeArrowheads="1"/>
          </p:cNvSpPr>
          <p:nvPr/>
        </p:nvSpPr>
        <p:spPr bwMode="auto">
          <a:xfrm>
            <a:off x="8316341" y="3965978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5" name="AutoShape 50"/>
          <p:cNvSpPr>
            <a:spLocks noChangeArrowheads="1"/>
          </p:cNvSpPr>
          <p:nvPr/>
        </p:nvSpPr>
        <p:spPr bwMode="auto">
          <a:xfrm>
            <a:off x="5721448" y="4542042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6" name="AutoShape 51"/>
          <p:cNvSpPr>
            <a:spLocks noChangeArrowheads="1"/>
          </p:cNvSpPr>
          <p:nvPr/>
        </p:nvSpPr>
        <p:spPr bwMode="auto">
          <a:xfrm flipH="1">
            <a:off x="8531100" y="4542414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7" name="Line 52"/>
          <p:cNvSpPr>
            <a:spLocks noChangeShapeType="1"/>
          </p:cNvSpPr>
          <p:nvPr/>
        </p:nvSpPr>
        <p:spPr bwMode="auto">
          <a:xfrm>
            <a:off x="6730900" y="3893970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" name="Line 53"/>
          <p:cNvSpPr>
            <a:spLocks noChangeShapeType="1"/>
          </p:cNvSpPr>
          <p:nvPr/>
        </p:nvSpPr>
        <p:spPr bwMode="auto">
          <a:xfrm>
            <a:off x="7955036" y="3893970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9" name="Line 54"/>
          <p:cNvSpPr>
            <a:spLocks noChangeShapeType="1"/>
          </p:cNvSpPr>
          <p:nvPr/>
        </p:nvSpPr>
        <p:spPr bwMode="auto">
          <a:xfrm>
            <a:off x="6730900" y="6198251"/>
            <a:ext cx="12241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" name="Text Box 55"/>
          <p:cNvSpPr txBox="1">
            <a:spLocks noChangeArrowheads="1"/>
          </p:cNvSpPr>
          <p:nvPr/>
        </p:nvSpPr>
        <p:spPr bwMode="auto">
          <a:xfrm>
            <a:off x="7106667" y="46140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201" name="Text Box 66"/>
          <p:cNvSpPr txBox="1">
            <a:spLocks noChangeArrowheads="1"/>
          </p:cNvSpPr>
          <p:nvPr/>
        </p:nvSpPr>
        <p:spPr bwMode="auto">
          <a:xfrm>
            <a:off x="7090171" y="573325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kumimoji="1" lang="en-US" altLang="ja-JP" dirty="0" smtClean="0"/>
              <a:t> Time Evolution in HIC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62880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3585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22768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2237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22305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20248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698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690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96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2021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3128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2304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22845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6796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2096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67967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736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7225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3345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2037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7007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752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351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3578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9665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349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4021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9292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2075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66481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806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32849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860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35732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8579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914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9599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81218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8508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3434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35192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9089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34276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8009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8337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921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841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35745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90598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35304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3511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6196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35608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34652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9063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3500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9049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80693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34764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6073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352514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35356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33928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3428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75293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3428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7536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7696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75293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33928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541984"/>
            <a:ext cx="0" cy="4767336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5061" y="1541984"/>
            <a:ext cx="2803" cy="4767336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521721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692696"/>
            <a:ext cx="784225" cy="635000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119675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859223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77949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17726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22980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41277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208396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19655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5318111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803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4198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207374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64999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40770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3191778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975555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6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85274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342900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961237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5075945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859722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1199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5153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736911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5313167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414268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8903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5511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5707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54922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809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53904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54110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54451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5457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8831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54919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7751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56832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9510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540203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55848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54662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86476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8459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9539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56251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5403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54846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835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8791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8363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8107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9415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55354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55999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545718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576322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53131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7823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576322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53311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57278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561920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53311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540318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456895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5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3995937" y="5432698"/>
            <a:ext cx="4996936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1991119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3719311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1775095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135135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118586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110211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5567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37101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1991119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1919111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411116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536280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376470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55845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30704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Δη</a:t>
            </a:r>
            <a:r>
              <a:rPr kumimoji="1" lang="ja-JP" altLang="en-US" sz="2400" dirty="0" smtClean="0"/>
              <a:t>：ラピデティ幅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13353" y="5469031"/>
            <a:ext cx="4923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次ゆらぎの</a:t>
            </a:r>
            <a:r>
              <a:rPr kumimoji="1" lang="en-US" altLang="ja-JP" sz="2400" dirty="0" err="1" smtClean="0"/>
              <a:t>Δη</a:t>
            </a:r>
            <a:r>
              <a:rPr kumimoji="1" lang="ja-JP" altLang="en-US" sz="2400" dirty="0" smtClean="0"/>
              <a:t>依存性は</a:t>
            </a:r>
            <a:r>
              <a:rPr kumimoji="1" lang="en-US" altLang="ja-JP" sz="2400" dirty="0" smtClean="0"/>
              <a:t>OK</a:t>
            </a:r>
            <a:r>
              <a:rPr kumimoji="1" lang="ja-JP" altLang="en-US" sz="2400" dirty="0" err="1" smtClean="0"/>
              <a:t>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非ガウスゆらぎの非平衡性は、</a:t>
            </a:r>
            <a:endParaRPr kumimoji="1" lang="en-US" altLang="ja-JP" sz="2400" dirty="0" smtClean="0"/>
          </a:p>
          <a:p>
            <a:r>
              <a:rPr kumimoji="1" lang="en-US" altLang="ja-JP" sz="2400" dirty="0" err="1" smtClean="0"/>
              <a:t>Δη</a:t>
            </a:r>
            <a:r>
              <a:rPr kumimoji="1" lang="ja-JP" altLang="en-US" sz="2400" dirty="0" smtClean="0"/>
              <a:t>依存性にどのように反映するか？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80816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流体ゆらぎの理論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6950" y="170080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確率論的拡散方程式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Shuryak</a:t>
            </a:r>
            <a:r>
              <a:rPr lang="en-US" altLang="ja-JP" dirty="0" smtClean="0">
                <a:solidFill>
                  <a:schemeClr val="tx2"/>
                </a:solidFill>
              </a:rPr>
              <a:t>, 2001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6559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31515" y="3727485"/>
            <a:ext cx="376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Markov</a:t>
            </a:r>
            <a:r>
              <a:rPr kumimoji="1" lang="en-US" altLang="ja-JP" sz="2400" dirty="0" smtClean="0"/>
              <a:t> (temporary local)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67619" y="5589240"/>
            <a:ext cx="1915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</a:t>
            </a:r>
            <a:endParaRPr kumimoji="1" lang="ja-JP" altLang="en-US" sz="3200" dirty="0"/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2117321" y="4323000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2767" y="5355213"/>
            <a:ext cx="3897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 fluctuation</a:t>
            </a:r>
          </a:p>
          <a:p>
            <a:pPr algn="ctr"/>
            <a:r>
              <a:rPr lang="en-US" altLang="ja-JP" sz="3200" dirty="0" smtClean="0"/>
              <a:t>in equilibrium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continuity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18007" y="6300028"/>
            <a:ext cx="369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50000"/>
                  </a:schemeClr>
                </a:solidFill>
              </a:rPr>
              <a:t>cf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) Gardiner, “</a:t>
            </a:r>
            <a:r>
              <a:rPr kumimoji="1" lang="en-US" altLang="ja-JP" dirty="0" err="1" smtClean="0">
                <a:solidFill>
                  <a:schemeClr val="accent2">
                    <a:lumMod val="50000"/>
                  </a:schemeClr>
                </a:solidFill>
              </a:rPr>
              <a:t>Stochasitc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 Methods”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2706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拡散マスター方程式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2706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/>
              <a:t>拡散</a:t>
            </a:r>
            <a:r>
              <a:rPr lang="ja-JP" altLang="en-US" dirty="0" smtClean="0"/>
              <a:t>マスター方程式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125234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2706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/>
              <a:t>拡散</a:t>
            </a:r>
            <a:r>
              <a:rPr lang="ja-JP" altLang="en-US" dirty="0" smtClean="0"/>
              <a:t>マスター方程式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9512" y="3284984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拡散マスター方程式の解</a:t>
            </a:r>
            <a:endParaRPr kumimoji="1" lang="ja-JP" altLang="en-US" sz="28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058343" y="404745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期待値</a:t>
            </a:r>
            <a:endParaRPr kumimoji="1" lang="ja-JP" altLang="en-US" sz="2400" dirty="0"/>
          </a:p>
        </p:txBody>
      </p:sp>
      <p:sp>
        <p:nvSpPr>
          <p:cNvPr id="56" name="右矢印 55"/>
          <p:cNvSpPr/>
          <p:nvPr/>
        </p:nvSpPr>
        <p:spPr>
          <a:xfrm>
            <a:off x="1922439" y="4653136"/>
            <a:ext cx="389969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371116" y="4602323"/>
            <a:ext cx="472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D</a:t>
            </a:r>
            <a:r>
              <a:rPr lang="en-US" altLang="ja-JP" sz="2400" dirty="0" smtClean="0"/>
              <a:t>=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ja-JP" altLang="en-US" sz="2400" dirty="0" smtClean="0"/>
              <a:t>とおけば、拡散方程式と一致</a:t>
            </a:r>
            <a:endParaRPr kumimoji="1" lang="ja-JP" altLang="en-US" sz="2400" i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058343" y="5199583"/>
            <a:ext cx="311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次（ガウス）ゆらぎ</a:t>
            </a:r>
            <a:endParaRPr kumimoji="1" lang="ja-JP" altLang="en-US" sz="2400" dirty="0"/>
          </a:p>
        </p:txBody>
      </p:sp>
      <p:sp>
        <p:nvSpPr>
          <p:cNvPr id="60" name="右矢印 59"/>
          <p:cNvSpPr/>
          <p:nvPr/>
        </p:nvSpPr>
        <p:spPr>
          <a:xfrm>
            <a:off x="1922439" y="5754452"/>
            <a:ext cx="389969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18211" y="5703639"/>
            <a:ext cx="380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確率論的拡散方程式と一致</a:t>
            </a:r>
            <a:endParaRPr kumimoji="1" lang="ja-JP" altLang="en-US" sz="2400" dirty="0"/>
          </a:p>
        </p:txBody>
      </p: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8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45" y="4077072"/>
            <a:ext cx="432922" cy="375601"/>
          </a:xfrm>
          <a:prstGeom prst="rect">
            <a:avLst/>
          </a:prstGeom>
        </p:spPr>
      </p:pic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81" y="5229200"/>
            <a:ext cx="734786" cy="397832"/>
          </a:xfrm>
          <a:prstGeom prst="rect">
            <a:avLst/>
          </a:prstGeom>
        </p:spPr>
      </p:pic>
      <p:sp>
        <p:nvSpPr>
          <p:cNvPr id="22" name="左中かっこ 21"/>
          <p:cNvSpPr/>
          <p:nvPr/>
        </p:nvSpPr>
        <p:spPr>
          <a:xfrm>
            <a:off x="611560" y="4077072"/>
            <a:ext cx="360040" cy="208823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95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48102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60352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クォークの閉じ込め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836712"/>
            <a:ext cx="639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p"/>
            </a:pPr>
            <a:r>
              <a:rPr lang="ja-JP" altLang="en-US" sz="2800" dirty="0">
                <a:latin typeface="+mj-ea"/>
                <a:ea typeface="+mj-ea"/>
              </a:rPr>
              <a:t>クォークは</a:t>
            </a:r>
            <a:r>
              <a:rPr lang="ja-JP" altLang="en-US" sz="2800" dirty="0" smtClean="0">
                <a:latin typeface="+mj-ea"/>
                <a:ea typeface="+mj-ea"/>
              </a:rPr>
              <a:t>、単独では観測できない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4294" y="1495032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無理</a:t>
            </a:r>
            <a:r>
              <a:rPr lang="ja-JP" altLang="en-US" sz="2400" dirty="0"/>
              <a:t>矢理</a:t>
            </a:r>
            <a:r>
              <a:rPr kumimoji="1" lang="ja-JP" altLang="en-US" sz="2400" dirty="0" smtClean="0"/>
              <a:t>引っ張り出そうとすると</a:t>
            </a:r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5" name="Oval 49"/>
          <p:cNvSpPr>
            <a:spLocks noChangeArrowheads="1"/>
          </p:cNvSpPr>
          <p:nvPr/>
        </p:nvSpPr>
        <p:spPr bwMode="auto">
          <a:xfrm>
            <a:off x="991047" y="1988194"/>
            <a:ext cx="772641" cy="720725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val 50"/>
          <p:cNvSpPr>
            <a:spLocks noChangeArrowheads="1"/>
          </p:cNvSpPr>
          <p:nvPr/>
        </p:nvSpPr>
        <p:spPr bwMode="auto">
          <a:xfrm>
            <a:off x="1208534" y="206122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51"/>
          <p:cNvSpPr>
            <a:spLocks noChangeArrowheads="1"/>
          </p:cNvSpPr>
          <p:nvPr/>
        </p:nvSpPr>
        <p:spPr bwMode="auto">
          <a:xfrm>
            <a:off x="1424434" y="227712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52"/>
          <p:cNvSpPr>
            <a:spLocks noChangeArrowheads="1"/>
          </p:cNvSpPr>
          <p:nvPr/>
        </p:nvSpPr>
        <p:spPr bwMode="auto">
          <a:xfrm>
            <a:off x="1135509" y="234855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049488" y="1977082"/>
            <a:ext cx="1450975" cy="731837"/>
            <a:chOff x="2565400" y="5793506"/>
            <a:chExt cx="1450975" cy="731837"/>
          </a:xfrm>
        </p:grpSpPr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2565400" y="5793506"/>
              <a:ext cx="969962" cy="731837"/>
            </a:xfrm>
            <a:custGeom>
              <a:avLst/>
              <a:gdLst>
                <a:gd name="T0" fmla="*/ 415 w 611"/>
                <a:gd name="T1" fmla="*/ 98 h 416"/>
                <a:gd name="T2" fmla="*/ 279 w 611"/>
                <a:gd name="T3" fmla="*/ 7 h 416"/>
                <a:gd name="T4" fmla="*/ 52 w 611"/>
                <a:gd name="T5" fmla="*/ 53 h 416"/>
                <a:gd name="T6" fmla="*/ 7 w 611"/>
                <a:gd name="T7" fmla="*/ 234 h 416"/>
                <a:gd name="T8" fmla="*/ 97 w 611"/>
                <a:gd name="T9" fmla="*/ 370 h 416"/>
                <a:gd name="T10" fmla="*/ 233 w 611"/>
                <a:gd name="T11" fmla="*/ 416 h 416"/>
                <a:gd name="T12" fmla="*/ 415 w 611"/>
                <a:gd name="T13" fmla="*/ 370 h 416"/>
                <a:gd name="T14" fmla="*/ 551 w 611"/>
                <a:gd name="T15" fmla="*/ 370 h 416"/>
                <a:gd name="T16" fmla="*/ 596 w 611"/>
                <a:gd name="T17" fmla="*/ 234 h 416"/>
                <a:gd name="T18" fmla="*/ 460 w 611"/>
                <a:gd name="T19" fmla="*/ 144 h 416"/>
                <a:gd name="T20" fmla="*/ 415 w 611"/>
                <a:gd name="T21" fmla="*/ 9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416">
                  <a:moveTo>
                    <a:pt x="415" y="98"/>
                  </a:moveTo>
                  <a:cubicBezTo>
                    <a:pt x="377" y="56"/>
                    <a:pt x="340" y="14"/>
                    <a:pt x="279" y="7"/>
                  </a:cubicBezTo>
                  <a:cubicBezTo>
                    <a:pt x="218" y="0"/>
                    <a:pt x="97" y="15"/>
                    <a:pt x="52" y="53"/>
                  </a:cubicBezTo>
                  <a:cubicBezTo>
                    <a:pt x="7" y="91"/>
                    <a:pt x="0" y="181"/>
                    <a:pt x="7" y="234"/>
                  </a:cubicBezTo>
                  <a:cubicBezTo>
                    <a:pt x="14" y="287"/>
                    <a:pt x="60" y="340"/>
                    <a:pt x="97" y="370"/>
                  </a:cubicBezTo>
                  <a:cubicBezTo>
                    <a:pt x="134" y="400"/>
                    <a:pt x="180" y="416"/>
                    <a:pt x="233" y="416"/>
                  </a:cubicBezTo>
                  <a:cubicBezTo>
                    <a:pt x="286" y="416"/>
                    <a:pt x="362" y="378"/>
                    <a:pt x="415" y="370"/>
                  </a:cubicBezTo>
                  <a:cubicBezTo>
                    <a:pt x="468" y="362"/>
                    <a:pt x="521" y="393"/>
                    <a:pt x="551" y="370"/>
                  </a:cubicBezTo>
                  <a:cubicBezTo>
                    <a:pt x="581" y="347"/>
                    <a:pt x="611" y="272"/>
                    <a:pt x="596" y="234"/>
                  </a:cubicBezTo>
                  <a:cubicBezTo>
                    <a:pt x="581" y="196"/>
                    <a:pt x="483" y="159"/>
                    <a:pt x="460" y="144"/>
                  </a:cubicBezTo>
                  <a:cubicBezTo>
                    <a:pt x="460" y="144"/>
                    <a:pt x="415" y="98"/>
                    <a:pt x="415" y="98"/>
                  </a:cubicBez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2792413" y="5877644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3224213" y="6165428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2719388" y="6164982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58"/>
            <p:cNvSpPr>
              <a:spLocks noChangeShapeType="1"/>
            </p:cNvSpPr>
            <p:nvPr/>
          </p:nvSpPr>
          <p:spPr bwMode="auto">
            <a:xfrm>
              <a:off x="3440113" y="6308303"/>
              <a:ext cx="576262" cy="1587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507633" y="2061220"/>
            <a:ext cx="1944687" cy="719708"/>
            <a:chOff x="4735513" y="5877644"/>
            <a:chExt cx="1944687" cy="719708"/>
          </a:xfrm>
        </p:grpSpPr>
        <p:sp>
          <p:nvSpPr>
            <p:cNvPr id="16" name="Oval 73"/>
            <p:cNvSpPr>
              <a:spLocks noChangeArrowheads="1"/>
            </p:cNvSpPr>
            <p:nvPr/>
          </p:nvSpPr>
          <p:spPr bwMode="auto">
            <a:xfrm rot="558360">
              <a:off x="5477290" y="6093544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/>
          </p:nvSpPr>
          <p:spPr bwMode="auto">
            <a:xfrm>
              <a:off x="4735513" y="5877644"/>
              <a:ext cx="720725" cy="71970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>
              <a:off x="4953000" y="5950669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>
              <a:off x="5168900" y="6166569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4879975" y="6238007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auto">
            <a:xfrm>
              <a:off x="5888038" y="6238007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65" descr="右上がり対角線 (太)"/>
            <p:cNvSpPr>
              <a:spLocks noChangeArrowheads="1"/>
            </p:cNvSpPr>
            <p:nvPr/>
          </p:nvSpPr>
          <p:spPr bwMode="auto">
            <a:xfrm>
              <a:off x="5600700" y="6164982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66"/>
            <p:cNvSpPr>
              <a:spLocks noChangeShapeType="1"/>
            </p:cNvSpPr>
            <p:nvPr/>
          </p:nvSpPr>
          <p:spPr bwMode="auto">
            <a:xfrm>
              <a:off x="6103938" y="6345895"/>
              <a:ext cx="576262" cy="1587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74"/>
            <p:cNvSpPr>
              <a:spLocks noChangeArrowheads="1"/>
            </p:cNvSpPr>
            <p:nvPr/>
          </p:nvSpPr>
          <p:spPr bwMode="auto">
            <a:xfrm>
              <a:off x="5095875" y="6093544"/>
              <a:ext cx="792162" cy="36036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1640334" y="2385070"/>
            <a:ext cx="576262" cy="158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403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19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98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292367" y="3604736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 via DME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82251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</a:t>
            </a:r>
            <a:r>
              <a:rPr lang="ja-JP" altLang="en-US" dirty="0"/>
              <a:t> </a:t>
            </a:r>
            <a:r>
              <a:rPr lang="en-US" altLang="ja-JP" dirty="0" smtClean="0"/>
              <a:t>Fluctuation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recombination model,</a:t>
            </a:r>
            <a:endParaRPr kumimoji="1" lang="ja-JP" altLang="en-US" sz="2800" dirty="0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 quarks</a:t>
            </a:r>
          </a:p>
          <a:p>
            <a:r>
              <a:rPr lang="en-US" altLang="ja-JP" sz="2400" dirty="0" smtClean="0"/>
              <a:t>6 antiquarks</a:t>
            </a:r>
            <a:endParaRPr kumimoji="1" lang="ja-JP" altLang="en-US" sz="2400" dirty="0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/>
              <a:t>          can fluctuate, while            does not.</a:t>
            </a:r>
            <a:endParaRPr kumimoji="1" lang="ja-JP" altLang="en-US" sz="2800" dirty="0"/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3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8785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220072" y="321297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43651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67944" y="3645024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8785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220072" y="321297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43651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67944" y="3645024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411760" y="3861048"/>
            <a:ext cx="6120680" cy="252028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55777" y="3959238"/>
            <a:ext cx="604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LHC</a:t>
            </a:r>
            <a:r>
              <a:rPr kumimoji="1" lang="ja-JP" altLang="en-US" sz="2400" dirty="0" err="1" smtClean="0"/>
              <a:t>での</a:t>
            </a:r>
            <a:r>
              <a:rPr kumimoji="1" lang="ja-JP" altLang="en-US" sz="2400" dirty="0" smtClean="0"/>
              <a:t>電荷</a:t>
            </a: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次キュムラントは、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次より強く抑制されることが予想される。</a:t>
            </a:r>
            <a:endParaRPr kumimoji="1" lang="en-US" altLang="ja-JP" sz="2400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高次ゆらぎのラピデティ幅依存性を調べることにより、高温物質の様々な性質を探ることができる。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88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58206" cy="584775"/>
          </a:xfrm>
        </p:spPr>
        <p:txBody>
          <a:bodyPr/>
          <a:lstStyle/>
          <a:p>
            <a:r>
              <a:rPr kumimoji="1" lang="ja-JP" altLang="en-US" dirty="0" smtClean="0"/>
              <a:t> 高次キュムラントが抑制される理由  </a:t>
            </a:r>
            <a:endParaRPr kumimoji="1" lang="ja-JP" altLang="en-US" dirty="0"/>
          </a:p>
        </p:txBody>
      </p:sp>
      <p:sp>
        <p:nvSpPr>
          <p:cNvPr id="3" name="フリーフォーム 2"/>
          <p:cNvSpPr/>
          <p:nvPr/>
        </p:nvSpPr>
        <p:spPr>
          <a:xfrm>
            <a:off x="1951018" y="1996276"/>
            <a:ext cx="61912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1258141" y="1525434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330210" y="13407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137178" y="2867058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2265745" y="1710100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084396" y="239313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560" y="4797152"/>
            <a:ext cx="7386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高次キュムラントの方が</a:t>
            </a:r>
            <a:r>
              <a:rPr lang="ja-JP" altLang="en-US" sz="2400" dirty="0" smtClean="0"/>
              <a:t>、分布の裾の構造に強く依存</a:t>
            </a:r>
            <a:endParaRPr lang="en-US" altLang="ja-JP" sz="2400" dirty="0" smtClean="0"/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分布</a:t>
            </a:r>
            <a:r>
              <a:rPr kumimoji="1" lang="ja-JP" altLang="en-US" sz="2400" dirty="0" smtClean="0"/>
              <a:t>の裾が熱平衡化するには時間がかかる</a:t>
            </a:r>
            <a:endParaRPr kumimoji="1" lang="ja-JP" altLang="en-US" sz="2400" dirty="0"/>
          </a:p>
        </p:txBody>
      </p:sp>
      <p:sp>
        <p:nvSpPr>
          <p:cNvPr id="12" name="フリーフォーム 11"/>
          <p:cNvSpPr/>
          <p:nvPr/>
        </p:nvSpPr>
        <p:spPr>
          <a:xfrm>
            <a:off x="5063653" y="2027634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930549" y="1556792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002618" y="137212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809586" y="2898416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926121" y="1741458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756804" y="242449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851920" y="1833791"/>
            <a:ext cx="440593" cy="1074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18192" y="3356992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初期条件：</a:t>
            </a:r>
            <a:r>
              <a:rPr lang="ja-JP" altLang="en-US" sz="2400" dirty="0" smtClean="0"/>
              <a:t>ゆらぎ小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16016" y="3356992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熱平衡：ゆらぎ大</a:t>
            </a:r>
            <a:endParaRPr kumimoji="1" lang="ja-JP" altLang="en-US" sz="2400" dirty="0"/>
          </a:p>
        </p:txBody>
      </p:sp>
      <p:sp>
        <p:nvSpPr>
          <p:cNvPr id="23" name="右矢印 22"/>
          <p:cNvSpPr/>
          <p:nvPr/>
        </p:nvSpPr>
        <p:spPr>
          <a:xfrm>
            <a:off x="1403648" y="5679595"/>
            <a:ext cx="440593" cy="404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72935" y="5661248"/>
            <a:ext cx="653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高次キュムラントは、緩和により長時間を要する。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82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1608133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まとめ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26876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保存電荷ゆらぎ</a:t>
            </a:r>
            <a:r>
              <a:rPr lang="ja-JP" altLang="en-US" sz="2400" dirty="0" smtClean="0"/>
              <a:t>は、</a:t>
            </a:r>
            <a:r>
              <a:rPr kumimoji="1" lang="ja-JP" altLang="en-US" sz="2400" dirty="0" smtClean="0"/>
              <a:t>重イオン衝突実験における重要な観測量の一つである。</a:t>
            </a:r>
            <a:r>
              <a:rPr kumimoji="1" lang="en-US" altLang="ja-JP" sz="2400" dirty="0" smtClean="0"/>
              <a:t>RHIC</a:t>
            </a:r>
            <a:r>
              <a:rPr kumimoji="1" lang="ja-JP" altLang="en-US" sz="2400" dirty="0" smtClean="0"/>
              <a:t>および</a:t>
            </a:r>
            <a:r>
              <a:rPr kumimoji="1" lang="en-US" altLang="ja-JP" sz="2400" dirty="0" smtClean="0"/>
              <a:t>LHC</a:t>
            </a:r>
            <a:r>
              <a:rPr lang="ja-JP" altLang="en-US" sz="2400" dirty="0" smtClean="0"/>
              <a:t>では</a:t>
            </a: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次までの高次キュムラントが解析されている。</a:t>
            </a:r>
            <a:endParaRPr kumimoji="1" lang="en-US" altLang="ja-JP" sz="2400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実験で観測されるゆらぎはハドロン状態の熱平衡値ではなく、</a:t>
            </a:r>
            <a:r>
              <a:rPr lang="en-US" altLang="ja-JP" sz="2400" dirty="0" smtClean="0"/>
              <a:t>QGP</a:t>
            </a:r>
            <a:r>
              <a:rPr lang="ja-JP" altLang="en-US" sz="2400" dirty="0" smtClean="0"/>
              <a:t>状態で生成されたゆらぎが緩和していく過程のある</a:t>
            </a:r>
            <a:r>
              <a:rPr lang="ja-JP" altLang="en-US" sz="2400" dirty="0" smtClean="0"/>
              <a:t>瞬間</a:t>
            </a:r>
            <a:r>
              <a:rPr lang="ja-JP" altLang="en-US" sz="2400" dirty="0"/>
              <a:t>だ</a:t>
            </a:r>
            <a:r>
              <a:rPr lang="ja-JP" altLang="en-US" sz="2400" dirty="0" smtClean="0"/>
              <a:t>と</a:t>
            </a:r>
            <a:r>
              <a:rPr lang="ja-JP" altLang="en-US" sz="2400" dirty="0" smtClean="0"/>
              <a:t>考えられる。</a:t>
            </a:r>
            <a:endParaRPr lang="en-US" altLang="ja-JP" sz="2400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本研究では、非ガウスゆらぎの時間発展</a:t>
            </a:r>
            <a:r>
              <a:rPr lang="ja-JP" altLang="en-US" sz="2400" dirty="0" smtClean="0"/>
              <a:t>を調べるため、</a:t>
            </a:r>
            <a:r>
              <a:rPr kumimoji="1" lang="ja-JP" altLang="en-US" sz="2400" dirty="0" smtClean="0"/>
              <a:t>拡散マスター方程式を解析的に解き、連続極限を取ること</a:t>
            </a:r>
            <a:r>
              <a:rPr lang="ja-JP" altLang="en-US" sz="2400" dirty="0"/>
              <a:t>で、高次キュムラントのラピデティ幅依存性の</a:t>
            </a:r>
            <a:r>
              <a:rPr kumimoji="1" lang="ja-JP" altLang="en-US" sz="2400" dirty="0" smtClean="0"/>
              <a:t>振る舞いに対する予言を行った。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6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83568" y="1372358"/>
            <a:ext cx="7110412" cy="4607128"/>
            <a:chOff x="683568" y="1372358"/>
            <a:chExt cx="7110412" cy="4607128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355455" y="4257346"/>
              <a:ext cx="2879725" cy="1312862"/>
            </a:xfrm>
            <a:custGeom>
              <a:avLst/>
              <a:gdLst>
                <a:gd name="T0" fmla="*/ 94 w 2009"/>
                <a:gd name="T1" fmla="*/ 827 h 827"/>
                <a:gd name="T2" fmla="*/ 50 w 2009"/>
                <a:gd name="T3" fmla="*/ 525 h 827"/>
                <a:gd name="T4" fmla="*/ 0 w 2009"/>
                <a:gd name="T5" fmla="*/ 325 h 827"/>
                <a:gd name="T6" fmla="*/ 345 w 2009"/>
                <a:gd name="T7" fmla="*/ 199 h 827"/>
                <a:gd name="T8" fmla="*/ 679 w 2009"/>
                <a:gd name="T9" fmla="*/ 117 h 827"/>
                <a:gd name="T10" fmla="*/ 964 w 2009"/>
                <a:gd name="T11" fmla="*/ 63 h 827"/>
                <a:gd name="T12" fmla="*/ 1400 w 2009"/>
                <a:gd name="T13" fmla="*/ 31 h 827"/>
                <a:gd name="T14" fmla="*/ 1748 w 2009"/>
                <a:gd name="T15" fmla="*/ 15 h 827"/>
                <a:gd name="T16" fmla="*/ 2009 w 2009"/>
                <a:gd name="T17" fmla="*/ 81 h 827"/>
                <a:gd name="T18" fmla="*/ 1996 w 2009"/>
                <a:gd name="T19" fmla="*/ 812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9" h="827">
                  <a:moveTo>
                    <a:pt x="94" y="827"/>
                  </a:moveTo>
                  <a:cubicBezTo>
                    <a:pt x="87" y="777"/>
                    <a:pt x="66" y="609"/>
                    <a:pt x="50" y="525"/>
                  </a:cubicBezTo>
                  <a:cubicBezTo>
                    <a:pt x="34" y="441"/>
                    <a:pt x="32" y="425"/>
                    <a:pt x="0" y="325"/>
                  </a:cubicBezTo>
                  <a:cubicBezTo>
                    <a:pt x="93" y="280"/>
                    <a:pt x="232" y="234"/>
                    <a:pt x="345" y="199"/>
                  </a:cubicBezTo>
                  <a:cubicBezTo>
                    <a:pt x="458" y="164"/>
                    <a:pt x="576" y="140"/>
                    <a:pt x="679" y="117"/>
                  </a:cubicBezTo>
                  <a:cubicBezTo>
                    <a:pt x="782" y="94"/>
                    <a:pt x="844" y="78"/>
                    <a:pt x="964" y="63"/>
                  </a:cubicBezTo>
                  <a:cubicBezTo>
                    <a:pt x="1084" y="49"/>
                    <a:pt x="1269" y="39"/>
                    <a:pt x="1400" y="31"/>
                  </a:cubicBezTo>
                  <a:cubicBezTo>
                    <a:pt x="1531" y="23"/>
                    <a:pt x="1647" y="7"/>
                    <a:pt x="1748" y="15"/>
                  </a:cubicBezTo>
                  <a:cubicBezTo>
                    <a:pt x="1849" y="23"/>
                    <a:pt x="1842" y="0"/>
                    <a:pt x="2009" y="81"/>
                  </a:cubicBezTo>
                  <a:cubicBezTo>
                    <a:pt x="2002" y="446"/>
                    <a:pt x="1996" y="812"/>
                    <a:pt x="1996" y="812"/>
                  </a:cubicBezTo>
                </a:path>
              </a:pathLst>
            </a:custGeom>
            <a:gradFill rotWithShape="1">
              <a:gsLst>
                <a:gs pos="0">
                  <a:srgbClr val="3366FF">
                    <a:alpha val="20000"/>
                  </a:srgbClr>
                </a:gs>
                <a:gs pos="100000">
                  <a:srgbClr val="3366FF">
                    <a:gamma/>
                    <a:invGamma/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86805" y="3176258"/>
              <a:ext cx="3333750" cy="2379663"/>
            </a:xfrm>
            <a:custGeom>
              <a:avLst/>
              <a:gdLst>
                <a:gd name="T0" fmla="*/ 4 w 2100"/>
                <a:gd name="T1" fmla="*/ 1491 h 1499"/>
                <a:gd name="T2" fmla="*/ 0 w 2100"/>
                <a:gd name="T3" fmla="*/ 9 h 1499"/>
                <a:gd name="T4" fmla="*/ 434 w 2100"/>
                <a:gd name="T5" fmla="*/ 13 h 1499"/>
                <a:gd name="T6" fmla="*/ 710 w 2100"/>
                <a:gd name="T7" fmla="*/ 67 h 1499"/>
                <a:gd name="T8" fmla="*/ 1164 w 2100"/>
                <a:gd name="T9" fmla="*/ 217 h 1499"/>
                <a:gd name="T10" fmla="*/ 1719 w 2100"/>
                <a:gd name="T11" fmla="*/ 630 h 1499"/>
                <a:gd name="T12" fmla="*/ 2027 w 2100"/>
                <a:gd name="T13" fmla="*/ 1078 h 1499"/>
                <a:gd name="T14" fmla="*/ 2100 w 2100"/>
                <a:gd name="T15" fmla="*/ 1499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0" h="1499">
                  <a:moveTo>
                    <a:pt x="4" y="1491"/>
                  </a:moveTo>
                  <a:cubicBezTo>
                    <a:pt x="3" y="1244"/>
                    <a:pt x="0" y="359"/>
                    <a:pt x="0" y="9"/>
                  </a:cubicBezTo>
                  <a:cubicBezTo>
                    <a:pt x="115" y="17"/>
                    <a:pt x="316" y="0"/>
                    <a:pt x="434" y="13"/>
                  </a:cubicBezTo>
                  <a:cubicBezTo>
                    <a:pt x="552" y="23"/>
                    <a:pt x="589" y="33"/>
                    <a:pt x="710" y="67"/>
                  </a:cubicBezTo>
                  <a:cubicBezTo>
                    <a:pt x="832" y="101"/>
                    <a:pt x="996" y="123"/>
                    <a:pt x="1164" y="217"/>
                  </a:cubicBezTo>
                  <a:cubicBezTo>
                    <a:pt x="1332" y="311"/>
                    <a:pt x="1575" y="487"/>
                    <a:pt x="1719" y="630"/>
                  </a:cubicBezTo>
                  <a:cubicBezTo>
                    <a:pt x="1863" y="773"/>
                    <a:pt x="1964" y="933"/>
                    <a:pt x="2027" y="1078"/>
                  </a:cubicBezTo>
                  <a:cubicBezTo>
                    <a:pt x="2100" y="1386"/>
                    <a:pt x="2085" y="1411"/>
                    <a:pt x="2100" y="1499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92D05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043930" y="5554333"/>
              <a:ext cx="64087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1186805" y="2384096"/>
              <a:ext cx="0" cy="34559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802630" y="5517821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355455" y="4257346"/>
              <a:ext cx="2663825" cy="503237"/>
            </a:xfrm>
            <a:custGeom>
              <a:avLst/>
              <a:gdLst>
                <a:gd name="T0" fmla="*/ 0 w 1709"/>
                <a:gd name="T1" fmla="*/ 404 h 404"/>
                <a:gd name="T2" fmla="*/ 363 w 1709"/>
                <a:gd name="T3" fmla="*/ 255 h 404"/>
                <a:gd name="T4" fmla="*/ 800 w 1709"/>
                <a:gd name="T5" fmla="*/ 123 h 404"/>
                <a:gd name="T6" fmla="*/ 1213 w 1709"/>
                <a:gd name="T7" fmla="*/ 54 h 404"/>
                <a:gd name="T8" fmla="*/ 1709 w 1709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9" h="404">
                  <a:moveTo>
                    <a:pt x="0" y="404"/>
                  </a:moveTo>
                  <a:cubicBezTo>
                    <a:pt x="60" y="379"/>
                    <a:pt x="230" y="302"/>
                    <a:pt x="363" y="255"/>
                  </a:cubicBezTo>
                  <a:cubicBezTo>
                    <a:pt x="496" y="208"/>
                    <a:pt x="658" y="157"/>
                    <a:pt x="800" y="123"/>
                  </a:cubicBezTo>
                  <a:cubicBezTo>
                    <a:pt x="942" y="89"/>
                    <a:pt x="1062" y="74"/>
                    <a:pt x="1213" y="54"/>
                  </a:cubicBezTo>
                  <a:cubicBezTo>
                    <a:pt x="1364" y="34"/>
                    <a:pt x="1606" y="11"/>
                    <a:pt x="1709" y="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5300018" y="4765346"/>
              <a:ext cx="142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0000FF"/>
                  </a:solidFill>
                </a:rPr>
                <a:t>Color SC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7433618" y="5401933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solidFill>
                    <a:srgbClr val="000000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626668" y="3392158"/>
              <a:ext cx="1885950" cy="2122488"/>
            </a:xfrm>
            <a:custGeom>
              <a:avLst/>
              <a:gdLst>
                <a:gd name="T0" fmla="*/ 2049 w 2049"/>
                <a:gd name="T1" fmla="*/ 2115 h 2115"/>
                <a:gd name="T2" fmla="*/ 1976 w 2049"/>
                <a:gd name="T3" fmla="*/ 1691 h 2115"/>
                <a:gd name="T4" fmla="*/ 1777 w 2049"/>
                <a:gd name="T5" fmla="*/ 1201 h 2115"/>
                <a:gd name="T6" fmla="*/ 1360 w 2049"/>
                <a:gd name="T7" fmla="*/ 731 h 2115"/>
                <a:gd name="T8" fmla="*/ 817 w 2049"/>
                <a:gd name="T9" fmla="*/ 321 h 2115"/>
                <a:gd name="T10" fmla="*/ 426 w 2049"/>
                <a:gd name="T11" fmla="*/ 119 h 2115"/>
                <a:gd name="T12" fmla="*/ 0 w 2049"/>
                <a:gd name="T13" fmla="*/ 0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2115">
                  <a:moveTo>
                    <a:pt x="2049" y="2115"/>
                  </a:moveTo>
                  <a:cubicBezTo>
                    <a:pt x="2036" y="2044"/>
                    <a:pt x="2021" y="1843"/>
                    <a:pt x="1976" y="1691"/>
                  </a:cubicBezTo>
                  <a:cubicBezTo>
                    <a:pt x="1931" y="1539"/>
                    <a:pt x="1880" y="1361"/>
                    <a:pt x="1777" y="1201"/>
                  </a:cubicBezTo>
                  <a:cubicBezTo>
                    <a:pt x="1674" y="1041"/>
                    <a:pt x="1520" y="878"/>
                    <a:pt x="1360" y="731"/>
                  </a:cubicBezTo>
                  <a:cubicBezTo>
                    <a:pt x="1200" y="584"/>
                    <a:pt x="973" y="423"/>
                    <a:pt x="817" y="321"/>
                  </a:cubicBezTo>
                  <a:cubicBezTo>
                    <a:pt x="661" y="219"/>
                    <a:pt x="562" y="172"/>
                    <a:pt x="426" y="119"/>
                  </a:cubicBezTo>
                  <a:cubicBezTo>
                    <a:pt x="290" y="66"/>
                    <a:pt x="89" y="25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683568" y="2339646"/>
              <a:ext cx="37221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2555230" y="3320721"/>
              <a:ext cx="144463" cy="1444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1694033" y="4224802"/>
              <a:ext cx="13382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B050"/>
                  </a:solidFill>
                </a:rPr>
                <a:t>Hadrons</a:t>
              </a:r>
            </a:p>
          </p:txBody>
        </p:sp>
        <p:sp>
          <p:nvSpPr>
            <p:cNvPr id="17" name="下矢印 16"/>
            <p:cNvSpPr/>
            <p:nvPr/>
          </p:nvSpPr>
          <p:spPr>
            <a:xfrm rot="255889">
              <a:off x="1514218" y="2614268"/>
              <a:ext cx="454100" cy="104063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下矢印 18"/>
            <p:cNvSpPr/>
            <p:nvPr/>
          </p:nvSpPr>
          <p:spPr>
            <a:xfrm rot="687617">
              <a:off x="2078566" y="2777578"/>
              <a:ext cx="454100" cy="104063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下矢印 19"/>
            <p:cNvSpPr/>
            <p:nvPr/>
          </p:nvSpPr>
          <p:spPr>
            <a:xfrm rot="1153134">
              <a:off x="2879157" y="3024618"/>
              <a:ext cx="454100" cy="104063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下矢印 20"/>
            <p:cNvSpPr/>
            <p:nvPr/>
          </p:nvSpPr>
          <p:spPr>
            <a:xfrm rot="1907133">
              <a:off x="3589847" y="3570942"/>
              <a:ext cx="454100" cy="104063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ln w="34925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589698" y="1372358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CC3300"/>
                  </a:solidFill>
                </a:rPr>
                <a:t>high</a:t>
              </a:r>
              <a:endParaRPr lang="ja-JP" altLang="en-US" sz="2400" dirty="0">
                <a:solidFill>
                  <a:srgbClr val="CC33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924332" y="3067060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CC3300"/>
                  </a:solidFill>
                </a:rPr>
                <a:t>low</a:t>
              </a:r>
              <a:endParaRPr lang="ja-JP" altLang="en-US" sz="2400" dirty="0">
                <a:solidFill>
                  <a:srgbClr val="CC33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1279305">
              <a:off x="2425476" y="2161042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C00000"/>
                  </a:solidFill>
                </a:rPr>
                <a:t>beam energy</a:t>
              </a:r>
              <a:endParaRPr lang="ja-JP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27" name="下矢印 26"/>
            <p:cNvSpPr/>
            <p:nvPr/>
          </p:nvSpPr>
          <p:spPr>
            <a:xfrm rot="209270">
              <a:off x="1378803" y="2298190"/>
              <a:ext cx="454100" cy="1292415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下矢印 27"/>
            <p:cNvSpPr/>
            <p:nvPr/>
          </p:nvSpPr>
          <p:spPr>
            <a:xfrm rot="156018">
              <a:off x="1253328" y="1869066"/>
              <a:ext cx="454100" cy="1685735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7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23528" y="4307904"/>
            <a:ext cx="7704856" cy="2280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3528" y="2204864"/>
            <a:ext cx="8280920" cy="1368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1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x,t)&#10;=&amp;amp; k_2 a  P(x-1,t)&#10;+k_1 ( x+1 ) P(x+1,t)&#10;\\&#10;&amp;amp;-(k_1 x+k_2 a) P(x,t)&#10;\end{align*}&lt;/body&gt;&#10;  &lt;fcolor&gt;FF000000&lt;/fcolor&gt;&#10;  &lt;bcolor&gt;FFFFFFFF&lt;/bcolor&gt;&#10;  &lt;transparent&gt;True&lt;/transparent&gt;&#10;  &lt;resolution&gt;1800&lt;/resolution&gt;&#10;  &lt;imageh&gt;940&lt;/imageh&gt;&#10;  &lt;imagew&gt;523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7" y="2362160"/>
            <a:ext cx="5544607" cy="99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433548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with fixed initial condition</a:t>
            </a:r>
            <a:endParaRPr kumimoji="1" lang="ja-JP" altLang="en-US" sz="2400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87" y="23912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eq.: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1154328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x: # of X</a:t>
            </a:r>
          </a:p>
          <a:p>
            <a:r>
              <a:rPr lang="en-US" altLang="ja-JP" sz="2400" dirty="0" smtClean="0"/>
              <a:t>a: # of A (</a:t>
            </a:r>
            <a:r>
              <a:rPr lang="en-US" altLang="ja-JP" sz="2400" b="1" dirty="0" smtClean="0"/>
              <a:t>fixed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225658" y="5949280"/>
            <a:ext cx="352839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05570" y="5949280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25658" y="5479833"/>
            <a:ext cx="2231034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25658" y="5013176"/>
            <a:ext cx="101337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09938" y="5479833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487821" y="5013176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0 e^{-k_1t}+N_{eq} (1-e^{-k_1t})&#10;\\&#10;\langle \delta x(t)^2 \rangle&#10;&amp;amp;= N_0 ( e^{-k_1t}-e^{-2k_1t} )&#10;+ N_{eq} (1-e^{-k_1t})&#10;\\&#10;\langle \delta x(t)^3 \rangle&#10;&amp;amp;= N_0 ( e^{-k_1t}-3e^{-2k_1t} +2e^{-3k_1t})&#10;+ N_{eq} (1-e^{-k_1t})&#10;\end{align*}&lt;/body&gt;&#10;  &lt;fcolor&gt;FF000000&lt;/fcolor&gt;&#10;  &lt;bcolor&gt;FFFFFFFF&lt;/bcolor&gt;&#10;  &lt;transparent&gt;True&lt;/transparent&gt;&#10;  &lt;resolution&gt;1800&lt;/resolution&gt;&#10;  &lt;imageh&gt;1192&lt;/imageh&gt;&#10;  &lt;imagew&gt;6274&lt;/imagew&gt;&#10;  &lt;scale&gt;50&lt;/scale&gt;&#10;  &lt;cursor&gt;20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639984" cy="1261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49794" y="6228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5050" y="621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x,0) = \delta_{x,N_0}&#10;\end{align*}&lt;/body&gt;&#10;  &lt;fcolor&gt;FF000000&lt;/fcolor&gt;&#10;  &lt;bcolor&gt;FFFFFFFF&lt;/bcolor&gt;&#10;  &lt;transparent&gt;True&lt;/transparent&gt;&#10;  &lt;resolution&gt;1800&lt;/resolution&gt;&#10;  &lt;imageh&gt;258&lt;/imageh&gt;&#10;  &lt;imagew&gt;1604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6372"/>
            <a:ext cx="1829668" cy="294298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3301748" y="3717032"/>
            <a:ext cx="1254880" cy="5188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0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99592" y="2348880"/>
            <a:ext cx="1792707" cy="6480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2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0 = N_{eq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9" y="2492896"/>
            <a:ext cx="1595170" cy="37920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{eq}&#10;\\&#10;\langle \delta x(t)^2 \rangle&#10;&amp;amp;= N_{eq} ( 1 - e^{-2k_1t} )&#10;\\&#10;\langle \delta x(t)^3 \rangle&#10;&amp;amp;= N_{eq} ( 1-3e^{-2k_1t} +2e^{-3k_1t})&#10;\end{align*}&lt;/body&gt;&#10;  &lt;fcolor&gt;FF000000&lt;/fcolor&gt;&#10;  &lt;bcolor&gt;FFFFFFFF&lt;/bcolor&gt;&#10;  &lt;transparent&gt;True&lt;/transparent&gt;&#10;  &lt;resolution&gt;1800&lt;/resolution&gt;&#10;  &lt;imageh&gt;1155&lt;/imageh&gt;&#10;  &lt;imagew&gt;4034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5" y="2060848"/>
            <a:ext cx="4269317" cy="1222377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3327019" y="1988840"/>
            <a:ext cx="288032" cy="1368152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2822963" y="2420888"/>
            <a:ext cx="432048" cy="504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 bwMode="auto">
          <a:xfrm>
            <a:off x="1368031" y="3493378"/>
            <a:ext cx="5220194" cy="32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x(t)^n \rangle_c/N_{eq}&#10;\end{align*}&lt;/body&gt;&#10;  &lt;fcolor&gt;FF000000&lt;/fcolor&gt;&#10;  &lt;bcolor&gt;FFFFFFFF&lt;/bcolor&gt;&#10;  &lt;transparent&gt;True&lt;/transparent&gt;&#10;  &lt;resolution&gt;1800&lt;/resolution&gt;&#10;  &lt;imageh&gt;259&lt;/imageh&gt;&#10;  &lt;imagew&gt;14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4891317"/>
            <a:ext cx="2160240" cy="38773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8819817">
            <a:off x="2642027" y="442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9002028">
            <a:off x="3341641" y="454217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9409739">
            <a:off x="4217445" y="47025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k_1 t&#10;\end{align*}&lt;/body&gt;&#10;  &lt;fcolor&gt;FF000000&lt;/fcolor&gt;&#10;  &lt;bcolor&gt;FFFFFFFF&lt;/bcolor&gt;&#10;  &lt;transparent&gt;True&lt;/transparent&gt;&#10;  &lt;resolution&gt;1800&lt;/resolution&gt;&#10;  &lt;imageh&gt;211&lt;/imageh&gt;&#10;  &lt;imagew&gt;31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89233"/>
            <a:ext cx="576064" cy="392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04247" y="5118467"/>
            <a:ext cx="205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grow slower.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60352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クォークの閉じ込め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836712"/>
            <a:ext cx="639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p"/>
            </a:pPr>
            <a:r>
              <a:rPr lang="ja-JP" altLang="en-US" sz="2800" dirty="0">
                <a:latin typeface="+mj-ea"/>
                <a:ea typeface="+mj-ea"/>
              </a:rPr>
              <a:t>クォークは</a:t>
            </a:r>
            <a:r>
              <a:rPr lang="ja-JP" altLang="en-US" sz="2800" dirty="0" smtClean="0">
                <a:latin typeface="+mj-ea"/>
                <a:ea typeface="+mj-ea"/>
              </a:rPr>
              <a:t>、単独では観測できない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4294" y="1495032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無理</a:t>
            </a:r>
            <a:r>
              <a:rPr lang="ja-JP" altLang="en-US" sz="2400" dirty="0"/>
              <a:t>矢理</a:t>
            </a:r>
            <a:r>
              <a:rPr kumimoji="1" lang="ja-JP" altLang="en-US" sz="2400" dirty="0" smtClean="0"/>
              <a:t>引っ張り出そうとすると</a:t>
            </a:r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5" name="Oval 49"/>
          <p:cNvSpPr>
            <a:spLocks noChangeArrowheads="1"/>
          </p:cNvSpPr>
          <p:nvPr/>
        </p:nvSpPr>
        <p:spPr bwMode="auto">
          <a:xfrm>
            <a:off x="991047" y="1988194"/>
            <a:ext cx="772641" cy="720725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val 50"/>
          <p:cNvSpPr>
            <a:spLocks noChangeArrowheads="1"/>
          </p:cNvSpPr>
          <p:nvPr/>
        </p:nvSpPr>
        <p:spPr bwMode="auto">
          <a:xfrm>
            <a:off x="1208534" y="206122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51"/>
          <p:cNvSpPr>
            <a:spLocks noChangeArrowheads="1"/>
          </p:cNvSpPr>
          <p:nvPr/>
        </p:nvSpPr>
        <p:spPr bwMode="auto">
          <a:xfrm>
            <a:off x="1424434" y="227712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52"/>
          <p:cNvSpPr>
            <a:spLocks noChangeArrowheads="1"/>
          </p:cNvSpPr>
          <p:nvPr/>
        </p:nvSpPr>
        <p:spPr bwMode="auto">
          <a:xfrm>
            <a:off x="1135509" y="234855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049488" y="1977082"/>
            <a:ext cx="1450975" cy="731837"/>
            <a:chOff x="2565400" y="5793506"/>
            <a:chExt cx="1450975" cy="731837"/>
          </a:xfrm>
        </p:grpSpPr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2565400" y="5793506"/>
              <a:ext cx="969962" cy="731837"/>
            </a:xfrm>
            <a:custGeom>
              <a:avLst/>
              <a:gdLst>
                <a:gd name="T0" fmla="*/ 415 w 611"/>
                <a:gd name="T1" fmla="*/ 98 h 416"/>
                <a:gd name="T2" fmla="*/ 279 w 611"/>
                <a:gd name="T3" fmla="*/ 7 h 416"/>
                <a:gd name="T4" fmla="*/ 52 w 611"/>
                <a:gd name="T5" fmla="*/ 53 h 416"/>
                <a:gd name="T6" fmla="*/ 7 w 611"/>
                <a:gd name="T7" fmla="*/ 234 h 416"/>
                <a:gd name="T8" fmla="*/ 97 w 611"/>
                <a:gd name="T9" fmla="*/ 370 h 416"/>
                <a:gd name="T10" fmla="*/ 233 w 611"/>
                <a:gd name="T11" fmla="*/ 416 h 416"/>
                <a:gd name="T12" fmla="*/ 415 w 611"/>
                <a:gd name="T13" fmla="*/ 370 h 416"/>
                <a:gd name="T14" fmla="*/ 551 w 611"/>
                <a:gd name="T15" fmla="*/ 370 h 416"/>
                <a:gd name="T16" fmla="*/ 596 w 611"/>
                <a:gd name="T17" fmla="*/ 234 h 416"/>
                <a:gd name="T18" fmla="*/ 460 w 611"/>
                <a:gd name="T19" fmla="*/ 144 h 416"/>
                <a:gd name="T20" fmla="*/ 415 w 611"/>
                <a:gd name="T21" fmla="*/ 9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416">
                  <a:moveTo>
                    <a:pt x="415" y="98"/>
                  </a:moveTo>
                  <a:cubicBezTo>
                    <a:pt x="377" y="56"/>
                    <a:pt x="340" y="14"/>
                    <a:pt x="279" y="7"/>
                  </a:cubicBezTo>
                  <a:cubicBezTo>
                    <a:pt x="218" y="0"/>
                    <a:pt x="97" y="15"/>
                    <a:pt x="52" y="53"/>
                  </a:cubicBezTo>
                  <a:cubicBezTo>
                    <a:pt x="7" y="91"/>
                    <a:pt x="0" y="181"/>
                    <a:pt x="7" y="234"/>
                  </a:cubicBezTo>
                  <a:cubicBezTo>
                    <a:pt x="14" y="287"/>
                    <a:pt x="60" y="340"/>
                    <a:pt x="97" y="370"/>
                  </a:cubicBezTo>
                  <a:cubicBezTo>
                    <a:pt x="134" y="400"/>
                    <a:pt x="180" y="416"/>
                    <a:pt x="233" y="416"/>
                  </a:cubicBezTo>
                  <a:cubicBezTo>
                    <a:pt x="286" y="416"/>
                    <a:pt x="362" y="378"/>
                    <a:pt x="415" y="370"/>
                  </a:cubicBezTo>
                  <a:cubicBezTo>
                    <a:pt x="468" y="362"/>
                    <a:pt x="521" y="393"/>
                    <a:pt x="551" y="370"/>
                  </a:cubicBezTo>
                  <a:cubicBezTo>
                    <a:pt x="581" y="347"/>
                    <a:pt x="611" y="272"/>
                    <a:pt x="596" y="234"/>
                  </a:cubicBezTo>
                  <a:cubicBezTo>
                    <a:pt x="581" y="196"/>
                    <a:pt x="483" y="159"/>
                    <a:pt x="460" y="144"/>
                  </a:cubicBezTo>
                  <a:cubicBezTo>
                    <a:pt x="460" y="144"/>
                    <a:pt x="415" y="98"/>
                    <a:pt x="415" y="98"/>
                  </a:cubicBez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2792413" y="5877644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3224213" y="6165428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2719388" y="6164982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58"/>
            <p:cNvSpPr>
              <a:spLocks noChangeShapeType="1"/>
            </p:cNvSpPr>
            <p:nvPr/>
          </p:nvSpPr>
          <p:spPr bwMode="auto">
            <a:xfrm>
              <a:off x="3440113" y="6308303"/>
              <a:ext cx="576262" cy="1587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507633" y="2061220"/>
            <a:ext cx="1944687" cy="719708"/>
            <a:chOff x="4735513" y="5877644"/>
            <a:chExt cx="1944687" cy="719708"/>
          </a:xfrm>
        </p:grpSpPr>
        <p:sp>
          <p:nvSpPr>
            <p:cNvPr id="16" name="Oval 73"/>
            <p:cNvSpPr>
              <a:spLocks noChangeArrowheads="1"/>
            </p:cNvSpPr>
            <p:nvPr/>
          </p:nvSpPr>
          <p:spPr bwMode="auto">
            <a:xfrm rot="558360">
              <a:off x="5477290" y="6093544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/>
          </p:nvSpPr>
          <p:spPr bwMode="auto">
            <a:xfrm>
              <a:off x="4735513" y="5877644"/>
              <a:ext cx="720725" cy="71970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>
              <a:off x="4953000" y="5950669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>
              <a:off x="5168900" y="6166569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4879975" y="6238007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auto">
            <a:xfrm>
              <a:off x="5888038" y="6238007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65" descr="右上がり対角線 (太)"/>
            <p:cNvSpPr>
              <a:spLocks noChangeArrowheads="1"/>
            </p:cNvSpPr>
            <p:nvPr/>
          </p:nvSpPr>
          <p:spPr bwMode="auto">
            <a:xfrm>
              <a:off x="5600700" y="6164982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66"/>
            <p:cNvSpPr>
              <a:spLocks noChangeShapeType="1"/>
            </p:cNvSpPr>
            <p:nvPr/>
          </p:nvSpPr>
          <p:spPr bwMode="auto">
            <a:xfrm>
              <a:off x="6103938" y="6345895"/>
              <a:ext cx="576262" cy="1587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74"/>
            <p:cNvSpPr>
              <a:spLocks noChangeArrowheads="1"/>
            </p:cNvSpPr>
            <p:nvPr/>
          </p:nvSpPr>
          <p:spPr bwMode="auto">
            <a:xfrm>
              <a:off x="5095875" y="6093544"/>
              <a:ext cx="792162" cy="36036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1640334" y="2385070"/>
            <a:ext cx="576262" cy="158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07504" y="2924944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p"/>
            </a:pPr>
            <a:r>
              <a:rPr lang="ja-JP" altLang="en-US" sz="2800" dirty="0" smtClean="0">
                <a:latin typeface="+mj-ea"/>
                <a:ea typeface="+mj-ea"/>
              </a:rPr>
              <a:t>クォーク・グルオン・プラズマ（</a:t>
            </a:r>
            <a:r>
              <a:rPr lang="en-US" altLang="ja-JP" sz="2800" dirty="0" smtClean="0">
                <a:latin typeface="+mj-ea"/>
                <a:ea typeface="+mj-ea"/>
              </a:rPr>
              <a:t>QGP)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323528" y="4141600"/>
            <a:ext cx="2160240" cy="176129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200000" scaled="0"/>
            <a:tileRect/>
          </a:gradFill>
          <a:ln w="28575">
            <a:solidFill>
              <a:srgbClr val="CC6600"/>
            </a:solidFill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Oval 73"/>
          <p:cNvSpPr>
            <a:spLocks noChangeArrowheads="1"/>
          </p:cNvSpPr>
          <p:nvPr/>
        </p:nvSpPr>
        <p:spPr bwMode="auto">
          <a:xfrm rot="558360">
            <a:off x="1444842" y="4525944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Oval 72"/>
          <p:cNvSpPr>
            <a:spLocks noChangeArrowheads="1"/>
          </p:cNvSpPr>
          <p:nvPr/>
        </p:nvSpPr>
        <p:spPr bwMode="auto">
          <a:xfrm>
            <a:off x="467544" y="4941540"/>
            <a:ext cx="720725" cy="719708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Oval 60"/>
          <p:cNvSpPr>
            <a:spLocks noChangeArrowheads="1"/>
          </p:cNvSpPr>
          <p:nvPr/>
        </p:nvSpPr>
        <p:spPr bwMode="auto">
          <a:xfrm>
            <a:off x="685031" y="501456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Oval 61"/>
          <p:cNvSpPr>
            <a:spLocks noChangeArrowheads="1"/>
          </p:cNvSpPr>
          <p:nvPr/>
        </p:nvSpPr>
        <p:spPr bwMode="auto">
          <a:xfrm>
            <a:off x="900931" y="5230465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Oval 62"/>
          <p:cNvSpPr>
            <a:spLocks noChangeArrowheads="1"/>
          </p:cNvSpPr>
          <p:nvPr/>
        </p:nvSpPr>
        <p:spPr bwMode="auto">
          <a:xfrm>
            <a:off x="612006" y="530190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Oval 64"/>
          <p:cNvSpPr>
            <a:spLocks noChangeArrowheads="1"/>
          </p:cNvSpPr>
          <p:nvPr/>
        </p:nvSpPr>
        <p:spPr bwMode="auto">
          <a:xfrm>
            <a:off x="1855590" y="4670407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Oval 65" descr="右上がり対角線 (太)"/>
          <p:cNvSpPr>
            <a:spLocks noChangeArrowheads="1"/>
          </p:cNvSpPr>
          <p:nvPr/>
        </p:nvSpPr>
        <p:spPr bwMode="auto">
          <a:xfrm>
            <a:off x="1568252" y="4597382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50812" y="3592180"/>
            <a:ext cx="478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物質の温度を上昇させていくと</a:t>
            </a:r>
            <a:r>
              <a:rPr lang="en-US" altLang="ja-JP" sz="2400" dirty="0" smtClean="0"/>
              <a:t>…</a:t>
            </a:r>
            <a:endParaRPr kumimoji="1" lang="ja-JP" altLang="en-US" sz="2400" dirty="0"/>
          </a:p>
        </p:txBody>
      </p:sp>
      <p:grpSp>
        <p:nvGrpSpPr>
          <p:cNvPr id="77" name="グループ化 76"/>
          <p:cNvGrpSpPr/>
          <p:nvPr/>
        </p:nvGrpSpPr>
        <p:grpSpPr>
          <a:xfrm>
            <a:off x="5244136" y="3600400"/>
            <a:ext cx="3864368" cy="3140968"/>
            <a:chOff x="5244136" y="3600400"/>
            <a:chExt cx="3864368" cy="3140968"/>
          </a:xfrm>
        </p:grpSpPr>
        <p:sp>
          <p:nvSpPr>
            <p:cNvPr id="26" name="AutoShape 65"/>
            <p:cNvSpPr>
              <a:spLocks noChangeArrowheads="1"/>
            </p:cNvSpPr>
            <p:nvPr/>
          </p:nvSpPr>
          <p:spPr bwMode="auto">
            <a:xfrm>
              <a:off x="5580112" y="3600400"/>
              <a:ext cx="3440851" cy="314096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5866829" y="5865747"/>
              <a:ext cx="324167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 sz="2400" dirty="0">
                  <a:latin typeface="Arial" charset="0"/>
                </a:rPr>
                <a:t>クォークが自由</a:t>
              </a:r>
              <a:r>
                <a:rPr lang="ja-JP" altLang="en-US" sz="2400" dirty="0" smtClean="0">
                  <a:latin typeface="Arial" charset="0"/>
                </a:rPr>
                <a:t>に飛び回る</a:t>
              </a:r>
              <a:r>
                <a:rPr lang="ja-JP" altLang="en-US" sz="2400" dirty="0">
                  <a:latin typeface="Arial" charset="0"/>
                </a:rPr>
                <a:t>世界が実現する！</a:t>
              </a:r>
            </a:p>
          </p:txBody>
        </p:sp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6012010" y="4104457"/>
              <a:ext cx="2664445" cy="1761290"/>
            </a:xfrm>
            <a:prstGeom prst="rect">
              <a:avLst/>
            </a:prstGeom>
            <a:gradFill flip="none" rotWithShape="1">
              <a:gsLst>
                <a:gs pos="0">
                  <a:srgbClr val="FF33CC"/>
                </a:gs>
                <a:gs pos="100000">
                  <a:srgbClr val="FF99FF"/>
                </a:gs>
              </a:gsLst>
              <a:lin ang="1200000" scaled="0"/>
              <a:tileRect/>
            </a:gradFill>
            <a:ln w="28575">
              <a:solidFill>
                <a:srgbClr val="CC6600"/>
              </a:solidFill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Oval 47"/>
            <p:cNvSpPr>
              <a:spLocks noChangeArrowheads="1"/>
            </p:cNvSpPr>
            <p:nvPr/>
          </p:nvSpPr>
          <p:spPr bwMode="auto">
            <a:xfrm>
              <a:off x="7308428" y="4436789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Oval 48"/>
            <p:cNvSpPr>
              <a:spLocks noChangeArrowheads="1"/>
            </p:cNvSpPr>
            <p:nvPr/>
          </p:nvSpPr>
          <p:spPr bwMode="auto">
            <a:xfrm>
              <a:off x="7520706" y="4149080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Oval 49"/>
            <p:cNvSpPr>
              <a:spLocks noChangeArrowheads="1"/>
            </p:cNvSpPr>
            <p:nvPr/>
          </p:nvSpPr>
          <p:spPr bwMode="auto">
            <a:xfrm>
              <a:off x="6660356" y="4896221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Oval 51" descr="右上がり対角線 (太)"/>
            <p:cNvSpPr>
              <a:spLocks noChangeArrowheads="1"/>
            </p:cNvSpPr>
            <p:nvPr/>
          </p:nvSpPr>
          <p:spPr bwMode="auto">
            <a:xfrm>
              <a:off x="6896992" y="4293801"/>
              <a:ext cx="215900" cy="215900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53" descr="右上がり対角線 (太)"/>
            <p:cNvSpPr>
              <a:spLocks noChangeArrowheads="1"/>
            </p:cNvSpPr>
            <p:nvPr/>
          </p:nvSpPr>
          <p:spPr bwMode="auto">
            <a:xfrm>
              <a:off x="7161931" y="4967659"/>
              <a:ext cx="215900" cy="215900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0000FF"/>
              </a:bgClr>
            </a:pattFill>
            <a:ln w="9525">
              <a:solidFill>
                <a:srgbClr val="3366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Oval 54" descr="右上がり対角線 (太)"/>
            <p:cNvSpPr>
              <a:spLocks noChangeArrowheads="1"/>
            </p:cNvSpPr>
            <p:nvPr/>
          </p:nvSpPr>
          <p:spPr bwMode="auto">
            <a:xfrm>
              <a:off x="7449269" y="4896221"/>
              <a:ext cx="215900" cy="215900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FF0000"/>
              </a:bgClr>
            </a:pattFill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 flipH="1" flipV="1">
              <a:off x="6517481" y="4392984"/>
              <a:ext cx="21590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>
              <a:off x="7112892" y="4509701"/>
              <a:ext cx="336376" cy="315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 flipH="1">
              <a:off x="6948066" y="4581252"/>
              <a:ext cx="43338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 flipH="1">
              <a:off x="6801569" y="5085755"/>
              <a:ext cx="431800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59"/>
            <p:cNvSpPr>
              <a:spLocks noChangeShapeType="1"/>
            </p:cNvSpPr>
            <p:nvPr/>
          </p:nvSpPr>
          <p:spPr bwMode="auto">
            <a:xfrm>
              <a:off x="7665169" y="4291955"/>
              <a:ext cx="2159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60"/>
            <p:cNvSpPr>
              <a:spLocks noChangeShapeType="1"/>
            </p:cNvSpPr>
            <p:nvPr/>
          </p:nvSpPr>
          <p:spPr bwMode="auto">
            <a:xfrm flipV="1">
              <a:off x="7593731" y="4680321"/>
              <a:ext cx="287338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Oval 47"/>
            <p:cNvSpPr>
              <a:spLocks noChangeArrowheads="1"/>
            </p:cNvSpPr>
            <p:nvPr/>
          </p:nvSpPr>
          <p:spPr bwMode="auto">
            <a:xfrm>
              <a:off x="7725494" y="5397435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Oval 48"/>
            <p:cNvSpPr>
              <a:spLocks noChangeArrowheads="1"/>
            </p:cNvSpPr>
            <p:nvPr/>
          </p:nvSpPr>
          <p:spPr bwMode="auto">
            <a:xfrm>
              <a:off x="8037585" y="5313728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Oval 49"/>
            <p:cNvSpPr>
              <a:spLocks noChangeArrowheads="1"/>
            </p:cNvSpPr>
            <p:nvPr/>
          </p:nvSpPr>
          <p:spPr bwMode="auto">
            <a:xfrm>
              <a:off x="6156672" y="5473600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Oval 51" descr="右上がり対角線 (太)"/>
            <p:cNvSpPr>
              <a:spLocks noChangeArrowheads="1"/>
            </p:cNvSpPr>
            <p:nvPr/>
          </p:nvSpPr>
          <p:spPr bwMode="auto">
            <a:xfrm>
              <a:off x="6264944" y="4824783"/>
              <a:ext cx="215900" cy="215900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Oval 53" descr="右上がり対角線 (太)"/>
            <p:cNvSpPr>
              <a:spLocks noChangeArrowheads="1"/>
            </p:cNvSpPr>
            <p:nvPr/>
          </p:nvSpPr>
          <p:spPr bwMode="auto">
            <a:xfrm>
              <a:off x="7004942" y="5385166"/>
              <a:ext cx="215900" cy="215900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0000FF"/>
              </a:bgClr>
            </a:pattFill>
            <a:ln w="9525">
              <a:solidFill>
                <a:srgbClr val="3366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Oval 54" descr="右上がり対角線 (太)"/>
            <p:cNvSpPr>
              <a:spLocks noChangeArrowheads="1"/>
            </p:cNvSpPr>
            <p:nvPr/>
          </p:nvSpPr>
          <p:spPr bwMode="auto">
            <a:xfrm>
              <a:off x="8016403" y="4365104"/>
              <a:ext cx="215900" cy="215900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FF0000"/>
              </a:bgClr>
            </a:pattFill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H="1" flipV="1">
              <a:off x="7910585" y="4776796"/>
              <a:ext cx="21590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6372572" y="5613335"/>
              <a:ext cx="64770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H="1">
              <a:off x="7596336" y="4501991"/>
              <a:ext cx="43338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 flipH="1">
              <a:off x="7341493" y="5529628"/>
              <a:ext cx="431800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59"/>
            <p:cNvSpPr>
              <a:spLocks noChangeShapeType="1"/>
            </p:cNvSpPr>
            <p:nvPr/>
          </p:nvSpPr>
          <p:spPr bwMode="auto">
            <a:xfrm>
              <a:off x="6444332" y="5009861"/>
              <a:ext cx="2159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 flipV="1">
              <a:off x="7112892" y="5197126"/>
              <a:ext cx="287338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Oval 47"/>
            <p:cNvSpPr>
              <a:spLocks noChangeArrowheads="1"/>
            </p:cNvSpPr>
            <p:nvPr/>
          </p:nvSpPr>
          <p:spPr bwMode="auto">
            <a:xfrm>
              <a:off x="8316416" y="4242123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Oval 48"/>
            <p:cNvSpPr>
              <a:spLocks noChangeArrowheads="1"/>
            </p:cNvSpPr>
            <p:nvPr/>
          </p:nvSpPr>
          <p:spPr bwMode="auto">
            <a:xfrm>
              <a:off x="6156994" y="4242123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Oval 53" descr="右上がり対角線 (太)"/>
            <p:cNvSpPr>
              <a:spLocks noChangeArrowheads="1"/>
            </p:cNvSpPr>
            <p:nvPr/>
          </p:nvSpPr>
          <p:spPr bwMode="auto">
            <a:xfrm>
              <a:off x="8296260" y="5561646"/>
              <a:ext cx="215900" cy="215900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0000FF"/>
              </a:bgClr>
            </a:pattFill>
            <a:ln w="9525">
              <a:solidFill>
                <a:srgbClr val="3366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Oval 54" descr="右上がり対角線 (太)"/>
            <p:cNvSpPr>
              <a:spLocks noChangeArrowheads="1"/>
            </p:cNvSpPr>
            <p:nvPr/>
          </p:nvSpPr>
          <p:spPr bwMode="auto">
            <a:xfrm>
              <a:off x="6500117" y="4221158"/>
              <a:ext cx="215900" cy="215900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FF0000"/>
              </a:bgClr>
            </a:pattFill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 flipH="1">
              <a:off x="6104829" y="4387522"/>
              <a:ext cx="43338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7812360" y="4977353"/>
              <a:ext cx="431800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8439856" y="4443080"/>
              <a:ext cx="107950" cy="5667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V="1">
              <a:off x="6633223" y="5385165"/>
              <a:ext cx="287338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Oval 49"/>
            <p:cNvSpPr>
              <a:spLocks noChangeArrowheads="1"/>
            </p:cNvSpPr>
            <p:nvPr/>
          </p:nvSpPr>
          <p:spPr bwMode="auto">
            <a:xfrm>
              <a:off x="8226795" y="4818715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Oval 51" descr="右上がり対角線 (太)"/>
            <p:cNvSpPr>
              <a:spLocks noChangeArrowheads="1"/>
            </p:cNvSpPr>
            <p:nvPr/>
          </p:nvSpPr>
          <p:spPr bwMode="auto">
            <a:xfrm>
              <a:off x="6482109" y="5620566"/>
              <a:ext cx="215900" cy="215900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 flipH="1">
              <a:off x="7864460" y="5669737"/>
              <a:ext cx="431800" cy="158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 flipH="1">
              <a:off x="6156994" y="4439900"/>
              <a:ext cx="71438" cy="545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6066308" y="3625840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</a:rPr>
                <a:t>約２兆度に達すると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5" name="右矢印 104"/>
            <p:cNvSpPr/>
            <p:nvPr/>
          </p:nvSpPr>
          <p:spPr>
            <a:xfrm>
              <a:off x="5244136" y="4546047"/>
              <a:ext cx="444888" cy="89917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2555776" y="4094821"/>
            <a:ext cx="3000506" cy="2613448"/>
            <a:chOff x="2555776" y="4094821"/>
            <a:chExt cx="3000506" cy="2613448"/>
          </a:xfrm>
        </p:grpSpPr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3024654" y="4141600"/>
              <a:ext cx="2160240" cy="1761290"/>
            </a:xfrm>
            <a:prstGeom prst="rect">
              <a:avLst/>
            </a:prstGeom>
            <a:gradFill flip="none" rotWithShape="1">
              <a:gsLst>
                <a:gs pos="0">
                  <a:srgbClr val="FF996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200000" scaled="0"/>
              <a:tileRect/>
            </a:gradFill>
            <a:ln w="28575">
              <a:solidFill>
                <a:srgbClr val="CC6600"/>
              </a:solidFill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" name="Oval 73"/>
            <p:cNvSpPr>
              <a:spLocks noChangeArrowheads="1"/>
            </p:cNvSpPr>
            <p:nvPr/>
          </p:nvSpPr>
          <p:spPr bwMode="auto">
            <a:xfrm rot="21113049">
              <a:off x="3086703" y="4269800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65" descr="右上がり対角線 (太)"/>
            <p:cNvSpPr>
              <a:spLocks noChangeArrowheads="1"/>
            </p:cNvSpPr>
            <p:nvPr/>
          </p:nvSpPr>
          <p:spPr bwMode="auto">
            <a:xfrm>
              <a:off x="3208568" y="4406480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FF0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54"/>
            <p:cNvSpPr>
              <a:spLocks noChangeArrowheads="1"/>
            </p:cNvSpPr>
            <p:nvPr/>
          </p:nvSpPr>
          <p:spPr bwMode="auto">
            <a:xfrm>
              <a:off x="3478741" y="4373833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73"/>
            <p:cNvSpPr>
              <a:spLocks noChangeArrowheads="1"/>
            </p:cNvSpPr>
            <p:nvPr/>
          </p:nvSpPr>
          <p:spPr bwMode="auto">
            <a:xfrm rot="17430491">
              <a:off x="3096311" y="5277064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65" descr="右上がり対角線 (太)"/>
            <p:cNvSpPr>
              <a:spLocks noChangeArrowheads="1"/>
            </p:cNvSpPr>
            <p:nvPr/>
          </p:nvSpPr>
          <p:spPr bwMode="auto">
            <a:xfrm>
              <a:off x="3347492" y="5279325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0070C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val 62"/>
            <p:cNvSpPr>
              <a:spLocks noChangeArrowheads="1"/>
            </p:cNvSpPr>
            <p:nvPr/>
          </p:nvSpPr>
          <p:spPr bwMode="auto">
            <a:xfrm>
              <a:off x="3312567" y="5525291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 rot="558360">
              <a:off x="3620957" y="4843309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64"/>
            <p:cNvSpPr>
              <a:spLocks noChangeArrowheads="1"/>
            </p:cNvSpPr>
            <p:nvPr/>
          </p:nvSpPr>
          <p:spPr bwMode="auto">
            <a:xfrm>
              <a:off x="4031705" y="4987772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65" descr="右上がり対角線 (太)"/>
            <p:cNvSpPr>
              <a:spLocks noChangeArrowheads="1"/>
            </p:cNvSpPr>
            <p:nvPr/>
          </p:nvSpPr>
          <p:spPr bwMode="auto">
            <a:xfrm>
              <a:off x="3744367" y="4914747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4319042" y="4297275"/>
              <a:ext cx="720725" cy="71970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60"/>
            <p:cNvSpPr>
              <a:spLocks noChangeArrowheads="1"/>
            </p:cNvSpPr>
            <p:nvPr/>
          </p:nvSpPr>
          <p:spPr bwMode="auto">
            <a:xfrm>
              <a:off x="4536529" y="4370300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val 61"/>
            <p:cNvSpPr>
              <a:spLocks noChangeArrowheads="1"/>
            </p:cNvSpPr>
            <p:nvPr/>
          </p:nvSpPr>
          <p:spPr bwMode="auto">
            <a:xfrm>
              <a:off x="4752429" y="4586200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val 62"/>
            <p:cNvSpPr>
              <a:spLocks noChangeArrowheads="1"/>
            </p:cNvSpPr>
            <p:nvPr/>
          </p:nvSpPr>
          <p:spPr bwMode="auto">
            <a:xfrm>
              <a:off x="4463504" y="4657638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73"/>
            <p:cNvSpPr>
              <a:spLocks noChangeArrowheads="1"/>
            </p:cNvSpPr>
            <p:nvPr/>
          </p:nvSpPr>
          <p:spPr bwMode="auto">
            <a:xfrm rot="21113049">
              <a:off x="4454855" y="5431844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65" descr="右上がり対角線 (太)"/>
            <p:cNvSpPr>
              <a:spLocks noChangeArrowheads="1"/>
            </p:cNvSpPr>
            <p:nvPr/>
          </p:nvSpPr>
          <p:spPr bwMode="auto">
            <a:xfrm>
              <a:off x="4576720" y="5568524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FF0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54"/>
            <p:cNvSpPr>
              <a:spLocks noChangeArrowheads="1"/>
            </p:cNvSpPr>
            <p:nvPr/>
          </p:nvSpPr>
          <p:spPr bwMode="auto">
            <a:xfrm>
              <a:off x="4846893" y="5535877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val 73"/>
            <p:cNvSpPr>
              <a:spLocks noChangeArrowheads="1"/>
            </p:cNvSpPr>
            <p:nvPr/>
          </p:nvSpPr>
          <p:spPr bwMode="auto">
            <a:xfrm rot="1688093">
              <a:off x="3780335" y="5382978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val 65" descr="右上がり対角線 (太)"/>
            <p:cNvSpPr>
              <a:spLocks noChangeArrowheads="1"/>
            </p:cNvSpPr>
            <p:nvPr/>
          </p:nvSpPr>
          <p:spPr bwMode="auto">
            <a:xfrm>
              <a:off x="4130619" y="5538802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0070C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val 62"/>
            <p:cNvSpPr>
              <a:spLocks noChangeArrowheads="1"/>
            </p:cNvSpPr>
            <p:nvPr/>
          </p:nvSpPr>
          <p:spPr bwMode="auto">
            <a:xfrm>
              <a:off x="3924796" y="5392768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73"/>
            <p:cNvSpPr>
              <a:spLocks noChangeArrowheads="1"/>
            </p:cNvSpPr>
            <p:nvPr/>
          </p:nvSpPr>
          <p:spPr bwMode="auto">
            <a:xfrm rot="4131505">
              <a:off x="3750892" y="4239283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val 64"/>
            <p:cNvSpPr>
              <a:spLocks noChangeArrowheads="1"/>
            </p:cNvSpPr>
            <p:nvPr/>
          </p:nvSpPr>
          <p:spPr bwMode="auto">
            <a:xfrm>
              <a:off x="4076717" y="4465282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val 65" descr="右上がり対角線 (太)"/>
            <p:cNvSpPr>
              <a:spLocks noChangeArrowheads="1"/>
            </p:cNvSpPr>
            <p:nvPr/>
          </p:nvSpPr>
          <p:spPr bwMode="auto">
            <a:xfrm>
              <a:off x="3932701" y="4225467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右矢印 103"/>
            <p:cNvSpPr/>
            <p:nvPr/>
          </p:nvSpPr>
          <p:spPr>
            <a:xfrm>
              <a:off x="2555776" y="4591044"/>
              <a:ext cx="468878" cy="899177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Oval 73"/>
            <p:cNvSpPr>
              <a:spLocks noChangeArrowheads="1"/>
            </p:cNvSpPr>
            <p:nvPr/>
          </p:nvSpPr>
          <p:spPr bwMode="auto">
            <a:xfrm rot="17430491">
              <a:off x="4591851" y="4839737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val 65" descr="右上がり対角線 (太)"/>
            <p:cNvSpPr>
              <a:spLocks noChangeArrowheads="1"/>
            </p:cNvSpPr>
            <p:nvPr/>
          </p:nvSpPr>
          <p:spPr bwMode="auto">
            <a:xfrm>
              <a:off x="4843032" y="4841998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0070C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val 62"/>
            <p:cNvSpPr>
              <a:spLocks noChangeArrowheads="1"/>
            </p:cNvSpPr>
            <p:nvPr/>
          </p:nvSpPr>
          <p:spPr bwMode="auto">
            <a:xfrm>
              <a:off x="4808107" y="5087964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 rot="4131505">
              <a:off x="2944192" y="4779205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64"/>
            <p:cNvSpPr>
              <a:spLocks noChangeArrowheads="1"/>
            </p:cNvSpPr>
            <p:nvPr/>
          </p:nvSpPr>
          <p:spPr bwMode="auto">
            <a:xfrm>
              <a:off x="3269893" y="5005204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val 65" descr="右上がり対角線 (太)"/>
            <p:cNvSpPr>
              <a:spLocks noChangeArrowheads="1"/>
            </p:cNvSpPr>
            <p:nvPr/>
          </p:nvSpPr>
          <p:spPr bwMode="auto">
            <a:xfrm>
              <a:off x="3125877" y="4765389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73"/>
            <p:cNvSpPr>
              <a:spLocks noChangeArrowheads="1"/>
            </p:cNvSpPr>
            <p:nvPr/>
          </p:nvSpPr>
          <p:spPr bwMode="auto">
            <a:xfrm rot="18667241">
              <a:off x="4067622" y="5020669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val 65" descr="右上がり対角線 (太)"/>
            <p:cNvSpPr>
              <a:spLocks noChangeArrowheads="1"/>
            </p:cNvSpPr>
            <p:nvPr/>
          </p:nvSpPr>
          <p:spPr bwMode="auto">
            <a:xfrm>
              <a:off x="4431459" y="5001891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FF0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>
              <a:off x="4248398" y="5222591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2915816" y="5877272"/>
              <a:ext cx="26404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/>
                <a:t>空間</a:t>
              </a:r>
              <a:r>
                <a:rPr lang="ja-JP" altLang="en-US" sz="2400" dirty="0" smtClean="0"/>
                <a:t>がハドロンで</a:t>
              </a:r>
              <a:endParaRPr lang="en-US" altLang="ja-JP" sz="2400" dirty="0" smtClean="0"/>
            </a:p>
            <a:p>
              <a:r>
                <a:rPr kumimoji="1" lang="ja-JP" altLang="en-US" sz="2400" dirty="0"/>
                <a:t>埋め尽くされてきて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4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3829388" y="2204864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12" y="2420887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419872" y="2420888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11906" y="27809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508104" y="2780928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76256" y="2780928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114912" y="277163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572000" y="3889546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071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7226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Delta\eta /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01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17" y="6453336"/>
            <a:ext cx="1218182" cy="3566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90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center.lbl.gov/wp-content/uploads/Planck-and-CMB-sim-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583"/>
            <a:ext cx="9143999" cy="4485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971600" y="995536"/>
            <a:ext cx="7416824" cy="13829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5782" cy="584775"/>
          </a:xfrm>
        </p:spPr>
        <p:txBody>
          <a:bodyPr/>
          <a:lstStyle/>
          <a:p>
            <a:r>
              <a:rPr kumimoji="1" lang="en-US" altLang="ja-JP" dirty="0" smtClean="0"/>
              <a:t>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17894" y="764704"/>
            <a:ext cx="36263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(correlations)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89586" y="1815207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2">
                    <a:lumMod val="50000"/>
                  </a:schemeClr>
                </a:solidFill>
              </a:rPr>
              <a:t>Gaussianity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 \delta n_3 \rangle, &#10;\langle \delta n_1 \delta n_2  \delta n_3 \delta n_4\rangle_c, \cdots&#10;\end{align*}&lt;/body&gt;&#10;  &lt;fcolor&gt;FF000000&lt;/fcolor&gt;&#10;  &lt;bcolor&gt;FFFFFFFF&lt;/bcolor&gt;&#10;  &lt;transparent&gt;True&lt;/transparent&gt;&#10;  &lt;resolution&gt;1800&lt;/resolution&gt;&#10;  &lt;imageh&gt;249&lt;/imageh&gt;&#10;  &lt;imagew&gt;3620&lt;/imagew&gt;&#10;  &lt;scale&gt;50&lt;/scale&gt;&#10;  &lt;cursor&gt;1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81" y="1442393"/>
            <a:ext cx="5234319" cy="36004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1 \delta n_2 \rangle,&#10;\end{align*}&lt;/body&gt;&#10;  &lt;fcolor&gt;FF000000&lt;/fcolor&gt;&#10;  &lt;bcolor&gt;FFFFFFFF&lt;/bcolor&gt;&#10;  &lt;transparent&gt;True&lt;/transparent&gt;&#10;  &lt;resolution&gt;1800&lt;/resolution&gt;&#10;  &lt;imageh&gt;249&lt;/imageh&gt;&#10;  &lt;imagew&gt;978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42393"/>
            <a:ext cx="1414134" cy="360040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2843808" y="1658417"/>
            <a:ext cx="0" cy="474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43808" y="20608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677304" y="6381328"/>
            <a:ext cx="750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statistics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sufficient to see 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…(2013)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4304" y="638132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PLANCK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32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3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7025" y="645333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MK, 2009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正方形/長方形 866"/>
          <p:cNvSpPr/>
          <p:nvPr/>
        </p:nvSpPr>
        <p:spPr>
          <a:xfrm>
            <a:off x="251520" y="4830266"/>
            <a:ext cx="1152128" cy="83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の相転移</a:t>
            </a:r>
            <a:endParaRPr kumimoji="1" lang="ja-JP" altLang="en-US" dirty="0"/>
          </a:p>
        </p:txBody>
      </p:sp>
      <p:cxnSp>
        <p:nvCxnSpPr>
          <p:cNvPr id="653" name="直線矢印コネクタ 652"/>
          <p:cNvCxnSpPr/>
          <p:nvPr/>
        </p:nvCxnSpPr>
        <p:spPr>
          <a:xfrm rot="5400000" flipH="1" flipV="1">
            <a:off x="-235371" y="3585245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664" name="円/楕円 663"/>
          <p:cNvSpPr/>
          <p:nvPr/>
        </p:nvSpPr>
        <p:spPr>
          <a:xfrm rot="19629234">
            <a:off x="2527672" y="4392489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3" name="テキスト ボックス 282"/>
          <p:cNvSpPr txBox="1">
            <a:spLocks noChangeArrowheads="1"/>
          </p:cNvSpPr>
          <p:nvPr/>
        </p:nvSpPr>
        <p:spPr bwMode="auto">
          <a:xfrm rot="-5400000">
            <a:off x="1234371" y="143803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rgbClr val="000000"/>
                </a:solidFill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sp>
        <p:nvSpPr>
          <p:cNvPr id="864" name="円/楕円 863"/>
          <p:cNvSpPr>
            <a:spLocks noChangeArrowheads="1"/>
          </p:cNvSpPr>
          <p:nvPr/>
        </p:nvSpPr>
        <p:spPr bwMode="auto">
          <a:xfrm rot="-4990811">
            <a:off x="380735" y="5182360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5" name="円/楕円 864"/>
          <p:cNvSpPr/>
          <p:nvPr/>
        </p:nvSpPr>
        <p:spPr>
          <a:xfrm>
            <a:off x="494242" y="5210141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6" name="円/楕円 865"/>
          <p:cNvSpPr/>
          <p:nvPr/>
        </p:nvSpPr>
        <p:spPr>
          <a:xfrm>
            <a:off x="449792" y="5300628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8" name="円/楕円 867"/>
          <p:cNvSpPr/>
          <p:nvPr/>
        </p:nvSpPr>
        <p:spPr>
          <a:xfrm>
            <a:off x="899592" y="490227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9" name="円/楕円 868"/>
          <p:cNvSpPr/>
          <p:nvPr/>
        </p:nvSpPr>
        <p:spPr>
          <a:xfrm>
            <a:off x="950392" y="496577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0" name="円/楕円 869"/>
          <p:cNvSpPr/>
          <p:nvPr/>
        </p:nvSpPr>
        <p:spPr>
          <a:xfrm>
            <a:off x="1053580" y="49737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1" name="正方形/長方形 870"/>
          <p:cNvSpPr/>
          <p:nvPr/>
        </p:nvSpPr>
        <p:spPr>
          <a:xfrm>
            <a:off x="251520" y="3573015"/>
            <a:ext cx="1152128" cy="819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円/楕円 871"/>
          <p:cNvSpPr>
            <a:spLocks noChangeArrowheads="1"/>
          </p:cNvSpPr>
          <p:nvPr/>
        </p:nvSpPr>
        <p:spPr bwMode="auto">
          <a:xfrm rot="-4990811">
            <a:off x="380735" y="382928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3" name="円/楕円 872"/>
          <p:cNvSpPr/>
          <p:nvPr/>
        </p:nvSpPr>
        <p:spPr>
          <a:xfrm>
            <a:off x="494242" y="385706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4" name="円/楕円 873"/>
          <p:cNvSpPr/>
          <p:nvPr/>
        </p:nvSpPr>
        <p:spPr>
          <a:xfrm>
            <a:off x="449792" y="394754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5" name="円/楕円 874"/>
          <p:cNvSpPr/>
          <p:nvPr/>
        </p:nvSpPr>
        <p:spPr>
          <a:xfrm>
            <a:off x="827584" y="368208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6" name="円/楕円 875"/>
          <p:cNvSpPr/>
          <p:nvPr/>
        </p:nvSpPr>
        <p:spPr>
          <a:xfrm>
            <a:off x="878384" y="374558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7" name="円/楕円 876"/>
          <p:cNvSpPr/>
          <p:nvPr/>
        </p:nvSpPr>
        <p:spPr>
          <a:xfrm>
            <a:off x="981572" y="37535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8" name="円/楕円 877"/>
          <p:cNvSpPr/>
          <p:nvPr/>
        </p:nvSpPr>
        <p:spPr>
          <a:xfrm rot="19629234">
            <a:off x="908333" y="396582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9" name="円/楕円 878"/>
          <p:cNvSpPr/>
          <p:nvPr/>
        </p:nvSpPr>
        <p:spPr>
          <a:xfrm>
            <a:off x="1043271" y="396582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0" name="円/楕円 879"/>
          <p:cNvSpPr/>
          <p:nvPr/>
        </p:nvSpPr>
        <p:spPr>
          <a:xfrm>
            <a:off x="973421" y="407059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1" name="円/楕円 880"/>
          <p:cNvSpPr>
            <a:spLocks noChangeArrowheads="1"/>
          </p:cNvSpPr>
          <p:nvPr/>
        </p:nvSpPr>
        <p:spPr bwMode="auto">
          <a:xfrm rot="-4990811">
            <a:off x="693274" y="412642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2" name="円/楕円 881"/>
          <p:cNvSpPr/>
          <p:nvPr/>
        </p:nvSpPr>
        <p:spPr>
          <a:xfrm>
            <a:off x="806781" y="415420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3" name="円/楕円 882"/>
          <p:cNvSpPr/>
          <p:nvPr/>
        </p:nvSpPr>
        <p:spPr>
          <a:xfrm>
            <a:off x="762331" y="424469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4" name="円/楕円 883"/>
          <p:cNvSpPr/>
          <p:nvPr/>
        </p:nvSpPr>
        <p:spPr>
          <a:xfrm>
            <a:off x="1068115" y="407632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5" name="円/楕円 884"/>
          <p:cNvSpPr/>
          <p:nvPr/>
        </p:nvSpPr>
        <p:spPr>
          <a:xfrm>
            <a:off x="1118915" y="413982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6" name="円/楕円 885"/>
          <p:cNvSpPr/>
          <p:nvPr/>
        </p:nvSpPr>
        <p:spPr>
          <a:xfrm>
            <a:off x="1222103" y="41477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7" name="円/楕円 886"/>
          <p:cNvSpPr/>
          <p:nvPr/>
        </p:nvSpPr>
        <p:spPr>
          <a:xfrm rot="19629234">
            <a:off x="1075497" y="362887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8" name="円/楕円 887"/>
          <p:cNvSpPr/>
          <p:nvPr/>
        </p:nvSpPr>
        <p:spPr>
          <a:xfrm>
            <a:off x="1210435" y="36288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9" name="円/楕円 888"/>
          <p:cNvSpPr/>
          <p:nvPr/>
        </p:nvSpPr>
        <p:spPr>
          <a:xfrm>
            <a:off x="1140585" y="373364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0" name="円/楕円 889"/>
          <p:cNvSpPr>
            <a:spLocks noChangeArrowheads="1"/>
          </p:cNvSpPr>
          <p:nvPr/>
        </p:nvSpPr>
        <p:spPr bwMode="auto">
          <a:xfrm rot="-4990811">
            <a:off x="596759" y="361325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1" name="円/楕円 890"/>
          <p:cNvSpPr/>
          <p:nvPr/>
        </p:nvSpPr>
        <p:spPr>
          <a:xfrm>
            <a:off x="710266" y="364103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2" name="円/楕円 891"/>
          <p:cNvSpPr/>
          <p:nvPr/>
        </p:nvSpPr>
        <p:spPr>
          <a:xfrm>
            <a:off x="665816" y="373152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3" name="円/楕円 892"/>
          <p:cNvSpPr/>
          <p:nvPr/>
        </p:nvSpPr>
        <p:spPr>
          <a:xfrm>
            <a:off x="276027" y="364502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4" name="円/楕円 893"/>
          <p:cNvSpPr/>
          <p:nvPr/>
        </p:nvSpPr>
        <p:spPr>
          <a:xfrm>
            <a:off x="326827" y="370852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5" name="円/楕円 894"/>
          <p:cNvSpPr/>
          <p:nvPr/>
        </p:nvSpPr>
        <p:spPr>
          <a:xfrm>
            <a:off x="430015" y="371646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6" name="円/楕円 895"/>
          <p:cNvSpPr/>
          <p:nvPr/>
        </p:nvSpPr>
        <p:spPr>
          <a:xfrm rot="19629234">
            <a:off x="244139" y="4076282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7" name="円/楕円 896"/>
          <p:cNvSpPr/>
          <p:nvPr/>
        </p:nvSpPr>
        <p:spPr>
          <a:xfrm>
            <a:off x="393378" y="407707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8" name="円/楕円 897"/>
          <p:cNvSpPr/>
          <p:nvPr/>
        </p:nvSpPr>
        <p:spPr>
          <a:xfrm>
            <a:off x="323528" y="418184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9" name="円/楕円 898"/>
          <p:cNvSpPr/>
          <p:nvPr/>
        </p:nvSpPr>
        <p:spPr>
          <a:xfrm>
            <a:off x="827584" y="526231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0" name="円/楕円 899"/>
          <p:cNvSpPr/>
          <p:nvPr/>
        </p:nvSpPr>
        <p:spPr>
          <a:xfrm>
            <a:off x="959347" y="53274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1" name="円/楕円 900"/>
          <p:cNvSpPr/>
          <p:nvPr/>
        </p:nvSpPr>
        <p:spPr>
          <a:xfrm>
            <a:off x="1026022" y="545598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2" name="円/楕円 901"/>
          <p:cNvSpPr/>
          <p:nvPr/>
        </p:nvSpPr>
        <p:spPr>
          <a:xfrm>
            <a:off x="891084" y="545598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3" name="円/楕円 902"/>
          <p:cNvSpPr/>
          <p:nvPr/>
        </p:nvSpPr>
        <p:spPr>
          <a:xfrm>
            <a:off x="611380" y="382523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4" name="円/楕円 903"/>
          <p:cNvSpPr/>
          <p:nvPr/>
        </p:nvSpPr>
        <p:spPr>
          <a:xfrm>
            <a:off x="792355" y="402208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5" name="円/楕円 904"/>
          <p:cNvSpPr/>
          <p:nvPr/>
        </p:nvSpPr>
        <p:spPr>
          <a:xfrm>
            <a:off x="676467" y="398556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6" name="円/楕円 905"/>
          <p:cNvSpPr/>
          <p:nvPr/>
        </p:nvSpPr>
        <p:spPr>
          <a:xfrm>
            <a:off x="770130" y="389031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7" name="正方形/長方形 906"/>
          <p:cNvSpPr/>
          <p:nvPr/>
        </p:nvSpPr>
        <p:spPr>
          <a:xfrm>
            <a:off x="263406" y="2292226"/>
            <a:ext cx="1140241" cy="81354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下矢印 907"/>
          <p:cNvSpPr/>
          <p:nvPr/>
        </p:nvSpPr>
        <p:spPr>
          <a:xfrm flipV="1">
            <a:off x="446460" y="4507135"/>
            <a:ext cx="741164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下矢印 908"/>
          <p:cNvSpPr/>
          <p:nvPr/>
        </p:nvSpPr>
        <p:spPr>
          <a:xfrm flipV="1">
            <a:off x="395536" y="3212976"/>
            <a:ext cx="741164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円/楕円 965"/>
          <p:cNvSpPr/>
          <p:nvPr/>
        </p:nvSpPr>
        <p:spPr>
          <a:xfrm>
            <a:off x="969442" y="26369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7" name="円/楕円 966"/>
          <p:cNvSpPr/>
          <p:nvPr/>
        </p:nvSpPr>
        <p:spPr>
          <a:xfrm>
            <a:off x="899592" y="274168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8" name="円/楕円 967"/>
          <p:cNvSpPr/>
          <p:nvPr/>
        </p:nvSpPr>
        <p:spPr>
          <a:xfrm>
            <a:off x="1045086" y="281091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9" name="円/楕円 968"/>
          <p:cNvSpPr/>
          <p:nvPr/>
        </p:nvSpPr>
        <p:spPr>
          <a:xfrm>
            <a:off x="1148274" y="281885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1" name="円/楕円 970"/>
          <p:cNvSpPr/>
          <p:nvPr/>
        </p:nvSpPr>
        <p:spPr>
          <a:xfrm>
            <a:off x="674600" y="269894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2" name="円/楕円 971"/>
          <p:cNvSpPr/>
          <p:nvPr/>
        </p:nvSpPr>
        <p:spPr>
          <a:xfrm>
            <a:off x="630150" y="27894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3" name="円/楕円 972"/>
          <p:cNvSpPr/>
          <p:nvPr/>
        </p:nvSpPr>
        <p:spPr>
          <a:xfrm>
            <a:off x="660174" y="256682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4" name="円/楕円 973"/>
          <p:cNvSpPr/>
          <p:nvPr/>
        </p:nvSpPr>
        <p:spPr>
          <a:xfrm>
            <a:off x="544286" y="253031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5" name="円/楕円 974"/>
          <p:cNvSpPr/>
          <p:nvPr/>
        </p:nvSpPr>
        <p:spPr>
          <a:xfrm>
            <a:off x="637949" y="243506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6" name="円/楕円 975"/>
          <p:cNvSpPr/>
          <p:nvPr/>
        </p:nvSpPr>
        <p:spPr>
          <a:xfrm>
            <a:off x="799689" y="289393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7" name="円/楕円 976"/>
          <p:cNvSpPr/>
          <p:nvPr/>
        </p:nvSpPr>
        <p:spPr>
          <a:xfrm>
            <a:off x="729839" y="299871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8" name="円/楕円 977"/>
          <p:cNvSpPr/>
          <p:nvPr/>
        </p:nvSpPr>
        <p:spPr>
          <a:xfrm>
            <a:off x="1136700" y="248290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9" name="円/楕円 978"/>
          <p:cNvSpPr/>
          <p:nvPr/>
        </p:nvSpPr>
        <p:spPr>
          <a:xfrm>
            <a:off x="791580" y="242818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0" name="円/楕円 979"/>
          <p:cNvSpPr/>
          <p:nvPr/>
        </p:nvSpPr>
        <p:spPr>
          <a:xfrm>
            <a:off x="504847" y="29559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1" name="円/楕円 980"/>
          <p:cNvSpPr/>
          <p:nvPr/>
        </p:nvSpPr>
        <p:spPr>
          <a:xfrm>
            <a:off x="357512" y="247893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2" name="円/楕円 981"/>
          <p:cNvSpPr/>
          <p:nvPr/>
        </p:nvSpPr>
        <p:spPr>
          <a:xfrm>
            <a:off x="490421" y="2823847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3" name="円/楕円 982"/>
          <p:cNvSpPr/>
          <p:nvPr/>
        </p:nvSpPr>
        <p:spPr>
          <a:xfrm>
            <a:off x="374533" y="2787335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4" name="円/楕円 983"/>
          <p:cNvSpPr/>
          <p:nvPr/>
        </p:nvSpPr>
        <p:spPr>
          <a:xfrm>
            <a:off x="468196" y="2692085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5" name="円/楕円 984"/>
          <p:cNvSpPr/>
          <p:nvPr/>
        </p:nvSpPr>
        <p:spPr>
          <a:xfrm>
            <a:off x="425334" y="258238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6" name="円/楕円 985"/>
          <p:cNvSpPr/>
          <p:nvPr/>
        </p:nvSpPr>
        <p:spPr>
          <a:xfrm>
            <a:off x="947374" y="23716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7" name="円/楕円 986"/>
          <p:cNvSpPr/>
          <p:nvPr/>
        </p:nvSpPr>
        <p:spPr>
          <a:xfrm>
            <a:off x="1251470" y="269691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8" name="円/楕円 987"/>
          <p:cNvSpPr/>
          <p:nvPr/>
        </p:nvSpPr>
        <p:spPr>
          <a:xfrm>
            <a:off x="751955" y="278027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9" name="円/楕円 988"/>
          <p:cNvSpPr/>
          <p:nvPr/>
        </p:nvSpPr>
        <p:spPr>
          <a:xfrm>
            <a:off x="805002" y="260818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0" name="円/楕円 989"/>
          <p:cNvSpPr/>
          <p:nvPr/>
        </p:nvSpPr>
        <p:spPr>
          <a:xfrm>
            <a:off x="1308537" y="28373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1" name="円/楕円 990"/>
          <p:cNvSpPr/>
          <p:nvPr/>
        </p:nvSpPr>
        <p:spPr>
          <a:xfrm>
            <a:off x="1287190" y="2568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2" name="円/楕円 991"/>
          <p:cNvSpPr/>
          <p:nvPr/>
        </p:nvSpPr>
        <p:spPr>
          <a:xfrm>
            <a:off x="311033" y="26334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3" name="円/楕円 992"/>
          <p:cNvSpPr/>
          <p:nvPr/>
        </p:nvSpPr>
        <p:spPr>
          <a:xfrm>
            <a:off x="341195" y="235493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4" name="円/楕円 993"/>
          <p:cNvSpPr/>
          <p:nvPr/>
        </p:nvSpPr>
        <p:spPr>
          <a:xfrm>
            <a:off x="1057342" y="24200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5" name="円/楕円 994"/>
          <p:cNvSpPr/>
          <p:nvPr/>
        </p:nvSpPr>
        <p:spPr>
          <a:xfrm>
            <a:off x="1272818" y="23972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6" name="円/楕円 995"/>
          <p:cNvSpPr/>
          <p:nvPr/>
        </p:nvSpPr>
        <p:spPr>
          <a:xfrm>
            <a:off x="554846" y="233213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7" name="円/楕円 996"/>
          <p:cNvSpPr/>
          <p:nvPr/>
        </p:nvSpPr>
        <p:spPr>
          <a:xfrm>
            <a:off x="1274846" y="29726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8" name="円/楕円 997"/>
          <p:cNvSpPr/>
          <p:nvPr/>
        </p:nvSpPr>
        <p:spPr>
          <a:xfrm>
            <a:off x="1183234" y="30038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9" name="円/楕円 998"/>
          <p:cNvSpPr/>
          <p:nvPr/>
        </p:nvSpPr>
        <p:spPr>
          <a:xfrm>
            <a:off x="354826" y="29531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0" name="円/楕円 999"/>
          <p:cNvSpPr/>
          <p:nvPr/>
        </p:nvSpPr>
        <p:spPr>
          <a:xfrm>
            <a:off x="951056" y="246676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1" name="円/楕円 1000"/>
          <p:cNvSpPr/>
          <p:nvPr/>
        </p:nvSpPr>
        <p:spPr>
          <a:xfrm>
            <a:off x="939461" y="293410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2" name="円/楕円 1001"/>
          <p:cNvSpPr/>
          <p:nvPr/>
        </p:nvSpPr>
        <p:spPr>
          <a:xfrm>
            <a:off x="1116559" y="2665387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67" name="直線コネクタ 1066"/>
          <p:cNvCxnSpPr/>
          <p:nvPr/>
        </p:nvCxnSpPr>
        <p:spPr>
          <a:xfrm>
            <a:off x="1634481" y="3424114"/>
            <a:ext cx="4296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000000&lt;/fcolor&gt;&#10;  &lt;bcolor&gt;FFFFFFFF&lt;/bcolor&gt;&#10;  &lt;transparent&gt;True&lt;/transparent&gt;&#10;  &lt;resolution&gt;1800&lt;/resolution&gt;&#10;  &lt;imageh&gt;208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4" y="3065682"/>
            <a:ext cx="282290" cy="259807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000000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4" y="5733256"/>
            <a:ext cx="164602" cy="269633"/>
          </a:xfrm>
          <a:prstGeom prst="rect">
            <a:avLst/>
          </a:prstGeom>
        </p:spPr>
      </p:pic>
      <p:sp>
        <p:nvSpPr>
          <p:cNvPr id="842" name="テキスト ボックス 841"/>
          <p:cNvSpPr txBox="1"/>
          <p:nvPr/>
        </p:nvSpPr>
        <p:spPr>
          <a:xfrm>
            <a:off x="2195736" y="4293096"/>
            <a:ext cx="1654175" cy="7207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sp>
        <p:nvSpPr>
          <p:cNvPr id="841" name="テキスト ボックス 840"/>
          <p:cNvSpPr txBox="1"/>
          <p:nvPr/>
        </p:nvSpPr>
        <p:spPr>
          <a:xfrm>
            <a:off x="2195736" y="2292226"/>
            <a:ext cx="3759200" cy="4159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クォーク・グルオン・プラズマ</a:t>
            </a:r>
          </a:p>
        </p:txBody>
      </p:sp>
      <p:cxnSp>
        <p:nvCxnSpPr>
          <p:cNvPr id="366" name="直線コネクタ 365"/>
          <p:cNvCxnSpPr/>
          <p:nvPr/>
        </p:nvCxnSpPr>
        <p:spPr>
          <a:xfrm>
            <a:off x="1619672" y="5619220"/>
            <a:ext cx="429641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円弧 366"/>
          <p:cNvSpPr/>
          <p:nvPr/>
        </p:nvSpPr>
        <p:spPr>
          <a:xfrm>
            <a:off x="-1117228" y="3424114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正方形/長方形 866"/>
          <p:cNvSpPr/>
          <p:nvPr/>
        </p:nvSpPr>
        <p:spPr>
          <a:xfrm>
            <a:off x="251520" y="4830266"/>
            <a:ext cx="1152128" cy="83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の相転移</a:t>
            </a:r>
            <a:endParaRPr kumimoji="1" lang="ja-JP" altLang="en-US" dirty="0"/>
          </a:p>
        </p:txBody>
      </p:sp>
      <p:sp>
        <p:nvSpPr>
          <p:cNvPr id="652" name="正方形/長方形 651"/>
          <p:cNvSpPr/>
          <p:nvPr/>
        </p:nvSpPr>
        <p:spPr>
          <a:xfrm>
            <a:off x="1932360" y="5624389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53" name="直線矢印コネクタ 652"/>
          <p:cNvCxnSpPr/>
          <p:nvPr/>
        </p:nvCxnSpPr>
        <p:spPr>
          <a:xfrm rot="5400000" flipH="1" flipV="1">
            <a:off x="-235371" y="3585245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664" name="円/楕円 663"/>
          <p:cNvSpPr/>
          <p:nvPr/>
        </p:nvSpPr>
        <p:spPr>
          <a:xfrm rot="19629234">
            <a:off x="2527672" y="4392489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3" name="テキスト ボックス 282"/>
          <p:cNvSpPr txBox="1">
            <a:spLocks noChangeArrowheads="1"/>
          </p:cNvSpPr>
          <p:nvPr/>
        </p:nvSpPr>
        <p:spPr bwMode="auto">
          <a:xfrm rot="-5400000">
            <a:off x="1234371" y="143803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rgbClr val="000000"/>
                </a:solidFill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sp>
        <p:nvSpPr>
          <p:cNvPr id="844" name="テキスト ボックス 283"/>
          <p:cNvSpPr txBox="1">
            <a:spLocks noChangeArrowheads="1"/>
          </p:cNvSpPr>
          <p:nvPr/>
        </p:nvSpPr>
        <p:spPr bwMode="auto">
          <a:xfrm>
            <a:off x="6871994" y="5621214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HGｺﾞｼｯｸE" pitchFamily="49" charset="-128"/>
                <a:ea typeface="HGｺﾞｼｯｸE" pitchFamily="49" charset="-128"/>
              </a:rPr>
              <a:t>バリオン数</a:t>
            </a:r>
            <a:endParaRPr lang="en-US" altLang="ja-JP" sz="2000" dirty="0" smtClean="0">
              <a:solidFill>
                <a:srgbClr val="0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HGｺﾞｼｯｸE" pitchFamily="49" charset="-128"/>
                <a:ea typeface="HGｺﾞｼｯｸE" pitchFamily="49" charset="-128"/>
              </a:rPr>
              <a:t>化学ポテンシャル</a:t>
            </a:r>
          </a:p>
        </p:txBody>
      </p:sp>
      <p:sp>
        <p:nvSpPr>
          <p:cNvPr id="864" name="円/楕円 863"/>
          <p:cNvSpPr>
            <a:spLocks noChangeArrowheads="1"/>
          </p:cNvSpPr>
          <p:nvPr/>
        </p:nvSpPr>
        <p:spPr bwMode="auto">
          <a:xfrm rot="-4990811">
            <a:off x="380735" y="5182360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5" name="円/楕円 864"/>
          <p:cNvSpPr/>
          <p:nvPr/>
        </p:nvSpPr>
        <p:spPr>
          <a:xfrm>
            <a:off x="494242" y="5210141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6" name="円/楕円 865"/>
          <p:cNvSpPr/>
          <p:nvPr/>
        </p:nvSpPr>
        <p:spPr>
          <a:xfrm>
            <a:off x="449792" y="5300628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8" name="円/楕円 867"/>
          <p:cNvSpPr/>
          <p:nvPr/>
        </p:nvSpPr>
        <p:spPr>
          <a:xfrm>
            <a:off x="899592" y="490227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9" name="円/楕円 868"/>
          <p:cNvSpPr/>
          <p:nvPr/>
        </p:nvSpPr>
        <p:spPr>
          <a:xfrm>
            <a:off x="950392" y="496577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0" name="円/楕円 869"/>
          <p:cNvSpPr/>
          <p:nvPr/>
        </p:nvSpPr>
        <p:spPr>
          <a:xfrm>
            <a:off x="1053580" y="49737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1" name="正方形/長方形 870"/>
          <p:cNvSpPr/>
          <p:nvPr/>
        </p:nvSpPr>
        <p:spPr>
          <a:xfrm>
            <a:off x="251520" y="3573015"/>
            <a:ext cx="1152128" cy="819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円/楕円 871"/>
          <p:cNvSpPr>
            <a:spLocks noChangeArrowheads="1"/>
          </p:cNvSpPr>
          <p:nvPr/>
        </p:nvSpPr>
        <p:spPr bwMode="auto">
          <a:xfrm rot="-4990811">
            <a:off x="380735" y="382928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3" name="円/楕円 872"/>
          <p:cNvSpPr/>
          <p:nvPr/>
        </p:nvSpPr>
        <p:spPr>
          <a:xfrm>
            <a:off x="494242" y="385706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4" name="円/楕円 873"/>
          <p:cNvSpPr/>
          <p:nvPr/>
        </p:nvSpPr>
        <p:spPr>
          <a:xfrm>
            <a:off x="449792" y="394754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5" name="円/楕円 874"/>
          <p:cNvSpPr/>
          <p:nvPr/>
        </p:nvSpPr>
        <p:spPr>
          <a:xfrm>
            <a:off x="827584" y="368208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6" name="円/楕円 875"/>
          <p:cNvSpPr/>
          <p:nvPr/>
        </p:nvSpPr>
        <p:spPr>
          <a:xfrm>
            <a:off x="878384" y="374558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7" name="円/楕円 876"/>
          <p:cNvSpPr/>
          <p:nvPr/>
        </p:nvSpPr>
        <p:spPr>
          <a:xfrm>
            <a:off x="981572" y="37535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8" name="円/楕円 877"/>
          <p:cNvSpPr/>
          <p:nvPr/>
        </p:nvSpPr>
        <p:spPr>
          <a:xfrm rot="19629234">
            <a:off x="908333" y="396582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9" name="円/楕円 878"/>
          <p:cNvSpPr/>
          <p:nvPr/>
        </p:nvSpPr>
        <p:spPr>
          <a:xfrm>
            <a:off x="1043271" y="396582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0" name="円/楕円 879"/>
          <p:cNvSpPr/>
          <p:nvPr/>
        </p:nvSpPr>
        <p:spPr>
          <a:xfrm>
            <a:off x="973421" y="407059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1" name="円/楕円 880"/>
          <p:cNvSpPr>
            <a:spLocks noChangeArrowheads="1"/>
          </p:cNvSpPr>
          <p:nvPr/>
        </p:nvSpPr>
        <p:spPr bwMode="auto">
          <a:xfrm rot="-4990811">
            <a:off x="693274" y="412642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2" name="円/楕円 881"/>
          <p:cNvSpPr/>
          <p:nvPr/>
        </p:nvSpPr>
        <p:spPr>
          <a:xfrm>
            <a:off x="806781" y="415420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3" name="円/楕円 882"/>
          <p:cNvSpPr/>
          <p:nvPr/>
        </p:nvSpPr>
        <p:spPr>
          <a:xfrm>
            <a:off x="762331" y="424469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4" name="円/楕円 883"/>
          <p:cNvSpPr/>
          <p:nvPr/>
        </p:nvSpPr>
        <p:spPr>
          <a:xfrm>
            <a:off x="1068115" y="407632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5" name="円/楕円 884"/>
          <p:cNvSpPr/>
          <p:nvPr/>
        </p:nvSpPr>
        <p:spPr>
          <a:xfrm>
            <a:off x="1118915" y="413982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6" name="円/楕円 885"/>
          <p:cNvSpPr/>
          <p:nvPr/>
        </p:nvSpPr>
        <p:spPr>
          <a:xfrm>
            <a:off x="1222103" y="41477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7" name="円/楕円 886"/>
          <p:cNvSpPr/>
          <p:nvPr/>
        </p:nvSpPr>
        <p:spPr>
          <a:xfrm rot="19629234">
            <a:off x="1075497" y="362887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8" name="円/楕円 887"/>
          <p:cNvSpPr/>
          <p:nvPr/>
        </p:nvSpPr>
        <p:spPr>
          <a:xfrm>
            <a:off x="1210435" y="36288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9" name="円/楕円 888"/>
          <p:cNvSpPr/>
          <p:nvPr/>
        </p:nvSpPr>
        <p:spPr>
          <a:xfrm>
            <a:off x="1140585" y="373364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0" name="円/楕円 889"/>
          <p:cNvSpPr>
            <a:spLocks noChangeArrowheads="1"/>
          </p:cNvSpPr>
          <p:nvPr/>
        </p:nvSpPr>
        <p:spPr bwMode="auto">
          <a:xfrm rot="-4990811">
            <a:off x="596759" y="361325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1" name="円/楕円 890"/>
          <p:cNvSpPr/>
          <p:nvPr/>
        </p:nvSpPr>
        <p:spPr>
          <a:xfrm>
            <a:off x="710266" y="364103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2" name="円/楕円 891"/>
          <p:cNvSpPr/>
          <p:nvPr/>
        </p:nvSpPr>
        <p:spPr>
          <a:xfrm>
            <a:off x="665816" y="373152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3" name="円/楕円 892"/>
          <p:cNvSpPr/>
          <p:nvPr/>
        </p:nvSpPr>
        <p:spPr>
          <a:xfrm>
            <a:off x="276027" y="364502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4" name="円/楕円 893"/>
          <p:cNvSpPr/>
          <p:nvPr/>
        </p:nvSpPr>
        <p:spPr>
          <a:xfrm>
            <a:off x="326827" y="370852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5" name="円/楕円 894"/>
          <p:cNvSpPr/>
          <p:nvPr/>
        </p:nvSpPr>
        <p:spPr>
          <a:xfrm>
            <a:off x="430015" y="371646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6" name="円/楕円 895"/>
          <p:cNvSpPr/>
          <p:nvPr/>
        </p:nvSpPr>
        <p:spPr>
          <a:xfrm rot="19629234">
            <a:off x="244139" y="4076282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7" name="円/楕円 896"/>
          <p:cNvSpPr/>
          <p:nvPr/>
        </p:nvSpPr>
        <p:spPr>
          <a:xfrm>
            <a:off x="393378" y="407707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8" name="円/楕円 897"/>
          <p:cNvSpPr/>
          <p:nvPr/>
        </p:nvSpPr>
        <p:spPr>
          <a:xfrm>
            <a:off x="323528" y="418184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9" name="円/楕円 898"/>
          <p:cNvSpPr/>
          <p:nvPr/>
        </p:nvSpPr>
        <p:spPr>
          <a:xfrm>
            <a:off x="827584" y="526231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0" name="円/楕円 899"/>
          <p:cNvSpPr/>
          <p:nvPr/>
        </p:nvSpPr>
        <p:spPr>
          <a:xfrm>
            <a:off x="959347" y="53274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1" name="円/楕円 900"/>
          <p:cNvSpPr/>
          <p:nvPr/>
        </p:nvSpPr>
        <p:spPr>
          <a:xfrm>
            <a:off x="1026022" y="545598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2" name="円/楕円 901"/>
          <p:cNvSpPr/>
          <p:nvPr/>
        </p:nvSpPr>
        <p:spPr>
          <a:xfrm>
            <a:off x="891084" y="545598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3" name="円/楕円 902"/>
          <p:cNvSpPr/>
          <p:nvPr/>
        </p:nvSpPr>
        <p:spPr>
          <a:xfrm>
            <a:off x="611380" y="382523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4" name="円/楕円 903"/>
          <p:cNvSpPr/>
          <p:nvPr/>
        </p:nvSpPr>
        <p:spPr>
          <a:xfrm>
            <a:off x="792355" y="402208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5" name="円/楕円 904"/>
          <p:cNvSpPr/>
          <p:nvPr/>
        </p:nvSpPr>
        <p:spPr>
          <a:xfrm>
            <a:off x="676467" y="398556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6" name="円/楕円 905"/>
          <p:cNvSpPr/>
          <p:nvPr/>
        </p:nvSpPr>
        <p:spPr>
          <a:xfrm>
            <a:off x="770130" y="389031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7" name="正方形/長方形 906"/>
          <p:cNvSpPr/>
          <p:nvPr/>
        </p:nvSpPr>
        <p:spPr>
          <a:xfrm>
            <a:off x="263406" y="2292226"/>
            <a:ext cx="1140241" cy="81354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下矢印 907"/>
          <p:cNvSpPr/>
          <p:nvPr/>
        </p:nvSpPr>
        <p:spPr>
          <a:xfrm flipV="1">
            <a:off x="446460" y="4507135"/>
            <a:ext cx="741164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下矢印 908"/>
          <p:cNvSpPr/>
          <p:nvPr/>
        </p:nvSpPr>
        <p:spPr>
          <a:xfrm flipV="1">
            <a:off x="395536" y="3212976"/>
            <a:ext cx="741164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円/楕円 965"/>
          <p:cNvSpPr/>
          <p:nvPr/>
        </p:nvSpPr>
        <p:spPr>
          <a:xfrm>
            <a:off x="969442" y="26369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7" name="円/楕円 966"/>
          <p:cNvSpPr/>
          <p:nvPr/>
        </p:nvSpPr>
        <p:spPr>
          <a:xfrm>
            <a:off x="899592" y="274168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8" name="円/楕円 967"/>
          <p:cNvSpPr/>
          <p:nvPr/>
        </p:nvSpPr>
        <p:spPr>
          <a:xfrm>
            <a:off x="1045086" y="281091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9" name="円/楕円 968"/>
          <p:cNvSpPr/>
          <p:nvPr/>
        </p:nvSpPr>
        <p:spPr>
          <a:xfrm>
            <a:off x="1148274" y="281885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1" name="円/楕円 970"/>
          <p:cNvSpPr/>
          <p:nvPr/>
        </p:nvSpPr>
        <p:spPr>
          <a:xfrm>
            <a:off x="674600" y="269894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2" name="円/楕円 971"/>
          <p:cNvSpPr/>
          <p:nvPr/>
        </p:nvSpPr>
        <p:spPr>
          <a:xfrm>
            <a:off x="630150" y="27894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3" name="円/楕円 972"/>
          <p:cNvSpPr/>
          <p:nvPr/>
        </p:nvSpPr>
        <p:spPr>
          <a:xfrm>
            <a:off x="660174" y="256682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4" name="円/楕円 973"/>
          <p:cNvSpPr/>
          <p:nvPr/>
        </p:nvSpPr>
        <p:spPr>
          <a:xfrm>
            <a:off x="544286" y="253031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5" name="円/楕円 974"/>
          <p:cNvSpPr/>
          <p:nvPr/>
        </p:nvSpPr>
        <p:spPr>
          <a:xfrm>
            <a:off x="637949" y="243506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6" name="円/楕円 975"/>
          <p:cNvSpPr/>
          <p:nvPr/>
        </p:nvSpPr>
        <p:spPr>
          <a:xfrm>
            <a:off x="799689" y="289393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7" name="円/楕円 976"/>
          <p:cNvSpPr/>
          <p:nvPr/>
        </p:nvSpPr>
        <p:spPr>
          <a:xfrm>
            <a:off x="729839" y="299871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8" name="円/楕円 977"/>
          <p:cNvSpPr/>
          <p:nvPr/>
        </p:nvSpPr>
        <p:spPr>
          <a:xfrm>
            <a:off x="1136700" y="248290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9" name="円/楕円 978"/>
          <p:cNvSpPr/>
          <p:nvPr/>
        </p:nvSpPr>
        <p:spPr>
          <a:xfrm>
            <a:off x="791580" y="242818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0" name="円/楕円 979"/>
          <p:cNvSpPr/>
          <p:nvPr/>
        </p:nvSpPr>
        <p:spPr>
          <a:xfrm>
            <a:off x="504847" y="29559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1" name="円/楕円 980"/>
          <p:cNvSpPr/>
          <p:nvPr/>
        </p:nvSpPr>
        <p:spPr>
          <a:xfrm>
            <a:off x="357512" y="247893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2" name="円/楕円 981"/>
          <p:cNvSpPr/>
          <p:nvPr/>
        </p:nvSpPr>
        <p:spPr>
          <a:xfrm>
            <a:off x="490421" y="2823847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3" name="円/楕円 982"/>
          <p:cNvSpPr/>
          <p:nvPr/>
        </p:nvSpPr>
        <p:spPr>
          <a:xfrm>
            <a:off x="374533" y="2787335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4" name="円/楕円 983"/>
          <p:cNvSpPr/>
          <p:nvPr/>
        </p:nvSpPr>
        <p:spPr>
          <a:xfrm>
            <a:off x="468196" y="2692085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5" name="円/楕円 984"/>
          <p:cNvSpPr/>
          <p:nvPr/>
        </p:nvSpPr>
        <p:spPr>
          <a:xfrm>
            <a:off x="425334" y="258238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6" name="円/楕円 985"/>
          <p:cNvSpPr/>
          <p:nvPr/>
        </p:nvSpPr>
        <p:spPr>
          <a:xfrm>
            <a:off x="947374" y="23716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7" name="円/楕円 986"/>
          <p:cNvSpPr/>
          <p:nvPr/>
        </p:nvSpPr>
        <p:spPr>
          <a:xfrm>
            <a:off x="1251470" y="269691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8" name="円/楕円 987"/>
          <p:cNvSpPr/>
          <p:nvPr/>
        </p:nvSpPr>
        <p:spPr>
          <a:xfrm>
            <a:off x="751955" y="278027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9" name="円/楕円 988"/>
          <p:cNvSpPr/>
          <p:nvPr/>
        </p:nvSpPr>
        <p:spPr>
          <a:xfrm>
            <a:off x="805002" y="260818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0" name="円/楕円 989"/>
          <p:cNvSpPr/>
          <p:nvPr/>
        </p:nvSpPr>
        <p:spPr>
          <a:xfrm>
            <a:off x="1308537" y="28373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1" name="円/楕円 990"/>
          <p:cNvSpPr/>
          <p:nvPr/>
        </p:nvSpPr>
        <p:spPr>
          <a:xfrm>
            <a:off x="1287190" y="2568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2" name="円/楕円 991"/>
          <p:cNvSpPr/>
          <p:nvPr/>
        </p:nvSpPr>
        <p:spPr>
          <a:xfrm>
            <a:off x="311033" y="26334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3" name="円/楕円 992"/>
          <p:cNvSpPr/>
          <p:nvPr/>
        </p:nvSpPr>
        <p:spPr>
          <a:xfrm>
            <a:off x="341195" y="235493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4" name="円/楕円 993"/>
          <p:cNvSpPr/>
          <p:nvPr/>
        </p:nvSpPr>
        <p:spPr>
          <a:xfrm>
            <a:off x="1057342" y="24200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5" name="円/楕円 994"/>
          <p:cNvSpPr/>
          <p:nvPr/>
        </p:nvSpPr>
        <p:spPr>
          <a:xfrm>
            <a:off x="1272818" y="23972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6" name="円/楕円 995"/>
          <p:cNvSpPr/>
          <p:nvPr/>
        </p:nvSpPr>
        <p:spPr>
          <a:xfrm>
            <a:off x="554846" y="233213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7" name="円/楕円 996"/>
          <p:cNvSpPr/>
          <p:nvPr/>
        </p:nvSpPr>
        <p:spPr>
          <a:xfrm>
            <a:off x="1274846" y="29726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8" name="円/楕円 997"/>
          <p:cNvSpPr/>
          <p:nvPr/>
        </p:nvSpPr>
        <p:spPr>
          <a:xfrm>
            <a:off x="1183234" y="30038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9" name="円/楕円 998"/>
          <p:cNvSpPr/>
          <p:nvPr/>
        </p:nvSpPr>
        <p:spPr>
          <a:xfrm>
            <a:off x="354826" y="29531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0" name="円/楕円 999"/>
          <p:cNvSpPr/>
          <p:nvPr/>
        </p:nvSpPr>
        <p:spPr>
          <a:xfrm>
            <a:off x="951056" y="246676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1" name="円/楕円 1000"/>
          <p:cNvSpPr/>
          <p:nvPr/>
        </p:nvSpPr>
        <p:spPr>
          <a:xfrm>
            <a:off x="939461" y="293410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2" name="円/楕円 1001"/>
          <p:cNvSpPr/>
          <p:nvPr/>
        </p:nvSpPr>
        <p:spPr>
          <a:xfrm>
            <a:off x="1116559" y="2665387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3" name="正方形/長方形 1002"/>
          <p:cNvSpPr/>
          <p:nvPr/>
        </p:nvSpPr>
        <p:spPr>
          <a:xfrm>
            <a:off x="2028096" y="5849814"/>
            <a:ext cx="1152128" cy="83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円/楕円 1009"/>
          <p:cNvSpPr/>
          <p:nvPr/>
        </p:nvSpPr>
        <p:spPr>
          <a:xfrm>
            <a:off x="2483768" y="6093296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1" name="円/楕円 1010"/>
          <p:cNvSpPr/>
          <p:nvPr/>
        </p:nvSpPr>
        <p:spPr>
          <a:xfrm>
            <a:off x="2615531" y="615838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2" name="円/楕円 1011"/>
          <p:cNvSpPr/>
          <p:nvPr/>
        </p:nvSpPr>
        <p:spPr>
          <a:xfrm>
            <a:off x="2682206" y="628697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3" name="円/楕円 1012"/>
          <p:cNvSpPr/>
          <p:nvPr/>
        </p:nvSpPr>
        <p:spPr>
          <a:xfrm>
            <a:off x="2547268" y="628697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4" name="下矢印 1013"/>
          <p:cNvSpPr/>
          <p:nvPr/>
        </p:nvSpPr>
        <p:spPr>
          <a:xfrm rot="5400000" flipV="1">
            <a:off x="3071491" y="6173342"/>
            <a:ext cx="741164" cy="2381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5" name="正方形/長方形 1014"/>
          <p:cNvSpPr/>
          <p:nvPr/>
        </p:nvSpPr>
        <p:spPr>
          <a:xfrm>
            <a:off x="3707904" y="5838378"/>
            <a:ext cx="1152128" cy="83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6" name="円/楕円 1015"/>
          <p:cNvSpPr/>
          <p:nvPr/>
        </p:nvSpPr>
        <p:spPr>
          <a:xfrm>
            <a:off x="4163576" y="60818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7" name="円/楕円 1016"/>
          <p:cNvSpPr/>
          <p:nvPr/>
        </p:nvSpPr>
        <p:spPr>
          <a:xfrm>
            <a:off x="4295339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8" name="円/楕円 1017"/>
          <p:cNvSpPr/>
          <p:nvPr/>
        </p:nvSpPr>
        <p:spPr>
          <a:xfrm>
            <a:off x="4362014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9" name="円/楕円 1018"/>
          <p:cNvSpPr/>
          <p:nvPr/>
        </p:nvSpPr>
        <p:spPr>
          <a:xfrm>
            <a:off x="4227076" y="62755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0" name="円/楕円 1019"/>
          <p:cNvSpPr/>
          <p:nvPr/>
        </p:nvSpPr>
        <p:spPr>
          <a:xfrm>
            <a:off x="4456236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1" name="円/楕円 1020"/>
          <p:cNvSpPr/>
          <p:nvPr/>
        </p:nvSpPr>
        <p:spPr>
          <a:xfrm>
            <a:off x="4587999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2" name="円/楕円 1021"/>
          <p:cNvSpPr/>
          <p:nvPr/>
        </p:nvSpPr>
        <p:spPr>
          <a:xfrm>
            <a:off x="4654674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3" name="円/楕円 1022"/>
          <p:cNvSpPr/>
          <p:nvPr/>
        </p:nvSpPr>
        <p:spPr>
          <a:xfrm>
            <a:off x="4519736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4" name="円/楕円 1023"/>
          <p:cNvSpPr/>
          <p:nvPr/>
        </p:nvSpPr>
        <p:spPr>
          <a:xfrm>
            <a:off x="3808164" y="62342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5" name="円/楕円 1024"/>
          <p:cNvSpPr/>
          <p:nvPr/>
        </p:nvSpPr>
        <p:spPr>
          <a:xfrm>
            <a:off x="3939927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6" name="円/楕円 1025"/>
          <p:cNvSpPr/>
          <p:nvPr/>
        </p:nvSpPr>
        <p:spPr>
          <a:xfrm>
            <a:off x="4006602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円/楕円 1026"/>
          <p:cNvSpPr/>
          <p:nvPr/>
        </p:nvSpPr>
        <p:spPr>
          <a:xfrm>
            <a:off x="3871664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8" name="円/楕円 1027"/>
          <p:cNvSpPr/>
          <p:nvPr/>
        </p:nvSpPr>
        <p:spPr>
          <a:xfrm>
            <a:off x="4456236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円/楕円 1028"/>
          <p:cNvSpPr/>
          <p:nvPr/>
        </p:nvSpPr>
        <p:spPr>
          <a:xfrm>
            <a:off x="4587999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円/楕円 1029"/>
          <p:cNvSpPr/>
          <p:nvPr/>
        </p:nvSpPr>
        <p:spPr>
          <a:xfrm>
            <a:off x="4654674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1" name="円/楕円 1030"/>
          <p:cNvSpPr/>
          <p:nvPr/>
        </p:nvSpPr>
        <p:spPr>
          <a:xfrm>
            <a:off x="4519736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2" name="円/楕円 1031"/>
          <p:cNvSpPr/>
          <p:nvPr/>
        </p:nvSpPr>
        <p:spPr>
          <a:xfrm>
            <a:off x="3851920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3" name="円/楕円 1032"/>
          <p:cNvSpPr/>
          <p:nvPr/>
        </p:nvSpPr>
        <p:spPr>
          <a:xfrm>
            <a:off x="39836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4" name="円/楕円 1033"/>
          <p:cNvSpPr/>
          <p:nvPr/>
        </p:nvSpPr>
        <p:spPr>
          <a:xfrm>
            <a:off x="4050358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5" name="円/楕円 1034"/>
          <p:cNvSpPr/>
          <p:nvPr/>
        </p:nvSpPr>
        <p:spPr>
          <a:xfrm>
            <a:off x="39154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6" name="円/楕円 1035"/>
          <p:cNvSpPr/>
          <p:nvPr/>
        </p:nvSpPr>
        <p:spPr>
          <a:xfrm>
            <a:off x="4067944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7" name="円/楕円 1036"/>
          <p:cNvSpPr/>
          <p:nvPr/>
        </p:nvSpPr>
        <p:spPr>
          <a:xfrm>
            <a:off x="4199707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8" name="円/楕円 1037"/>
          <p:cNvSpPr/>
          <p:nvPr/>
        </p:nvSpPr>
        <p:spPr>
          <a:xfrm>
            <a:off x="4266382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9" name="円/楕円 1038"/>
          <p:cNvSpPr/>
          <p:nvPr/>
        </p:nvSpPr>
        <p:spPr>
          <a:xfrm>
            <a:off x="4131444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0" name="下矢印 1039"/>
          <p:cNvSpPr/>
          <p:nvPr/>
        </p:nvSpPr>
        <p:spPr>
          <a:xfrm rot="5400000" flipV="1">
            <a:off x="4727675" y="6173342"/>
            <a:ext cx="741164" cy="2381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正方形/長方形 1040"/>
          <p:cNvSpPr/>
          <p:nvPr/>
        </p:nvSpPr>
        <p:spPr>
          <a:xfrm>
            <a:off x="5364088" y="5838378"/>
            <a:ext cx="1152128" cy="83098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円/楕円 1042"/>
          <p:cNvSpPr/>
          <p:nvPr/>
        </p:nvSpPr>
        <p:spPr>
          <a:xfrm>
            <a:off x="5951523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4" name="円/楕円 1043"/>
          <p:cNvSpPr/>
          <p:nvPr/>
        </p:nvSpPr>
        <p:spPr>
          <a:xfrm>
            <a:off x="6018198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5" name="円/楕円 1044"/>
          <p:cNvSpPr/>
          <p:nvPr/>
        </p:nvSpPr>
        <p:spPr>
          <a:xfrm>
            <a:off x="6358358" y="644314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7" name="円/楕円 1046"/>
          <p:cNvSpPr/>
          <p:nvPr/>
        </p:nvSpPr>
        <p:spPr>
          <a:xfrm>
            <a:off x="6244183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8" name="円/楕円 1047"/>
          <p:cNvSpPr/>
          <p:nvPr/>
        </p:nvSpPr>
        <p:spPr>
          <a:xfrm>
            <a:off x="5442062" y="65253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9" name="円/楕円 1048"/>
          <p:cNvSpPr/>
          <p:nvPr/>
        </p:nvSpPr>
        <p:spPr>
          <a:xfrm>
            <a:off x="6175920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1" name="円/楕円 1050"/>
          <p:cNvSpPr/>
          <p:nvPr/>
        </p:nvSpPr>
        <p:spPr>
          <a:xfrm>
            <a:off x="5596111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2" name="円/楕円 1051"/>
          <p:cNvSpPr/>
          <p:nvPr/>
        </p:nvSpPr>
        <p:spPr>
          <a:xfrm>
            <a:off x="5662786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3" name="円/楕円 1052"/>
          <p:cNvSpPr/>
          <p:nvPr/>
        </p:nvSpPr>
        <p:spPr>
          <a:xfrm>
            <a:off x="5527848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5" name="円/楕円 1054"/>
          <p:cNvSpPr/>
          <p:nvPr/>
        </p:nvSpPr>
        <p:spPr>
          <a:xfrm>
            <a:off x="62441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6" name="円/楕円 1055"/>
          <p:cNvSpPr/>
          <p:nvPr/>
        </p:nvSpPr>
        <p:spPr>
          <a:xfrm>
            <a:off x="6064858" y="604019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7" name="円/楕円 1056"/>
          <p:cNvSpPr/>
          <p:nvPr/>
        </p:nvSpPr>
        <p:spPr>
          <a:xfrm>
            <a:off x="61759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9" name="円/楕円 1058"/>
          <p:cNvSpPr/>
          <p:nvPr/>
        </p:nvSpPr>
        <p:spPr>
          <a:xfrm>
            <a:off x="5639867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0" name="円/楕円 1059"/>
          <p:cNvSpPr/>
          <p:nvPr/>
        </p:nvSpPr>
        <p:spPr>
          <a:xfrm>
            <a:off x="5706542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1" name="円/楕円 1060"/>
          <p:cNvSpPr/>
          <p:nvPr/>
        </p:nvSpPr>
        <p:spPr>
          <a:xfrm>
            <a:off x="5571604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3" name="円/楕円 1062"/>
          <p:cNvSpPr/>
          <p:nvPr/>
        </p:nvSpPr>
        <p:spPr>
          <a:xfrm>
            <a:off x="5855891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4" name="円/楕円 1063"/>
          <p:cNvSpPr/>
          <p:nvPr/>
        </p:nvSpPr>
        <p:spPr>
          <a:xfrm>
            <a:off x="5922566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5" name="円/楕円 1064"/>
          <p:cNvSpPr/>
          <p:nvPr/>
        </p:nvSpPr>
        <p:spPr>
          <a:xfrm>
            <a:off x="5787628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54" name="直線矢印コネクタ 653"/>
          <p:cNvCxnSpPr/>
          <p:nvPr/>
        </p:nvCxnSpPr>
        <p:spPr>
          <a:xfrm>
            <a:off x="1799010" y="5624389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067" name="直線コネクタ 1066"/>
          <p:cNvCxnSpPr/>
          <p:nvPr/>
        </p:nvCxnSpPr>
        <p:spPr>
          <a:xfrm>
            <a:off x="1634481" y="3424114"/>
            <a:ext cx="4296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8" name="直線コネクタ 1067"/>
          <p:cNvCxnSpPr/>
          <p:nvPr/>
        </p:nvCxnSpPr>
        <p:spPr>
          <a:xfrm>
            <a:off x="4986267" y="5514290"/>
            <a:ext cx="0" cy="407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5" name="円/楕円 1074"/>
          <p:cNvSpPr/>
          <p:nvPr/>
        </p:nvSpPr>
        <p:spPr>
          <a:xfrm>
            <a:off x="5456627" y="593957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6" name="円/楕円 1075"/>
          <p:cNvSpPr/>
          <p:nvPr/>
        </p:nvSpPr>
        <p:spPr>
          <a:xfrm>
            <a:off x="6170598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7" name="円/楕円 1076"/>
          <p:cNvSpPr/>
          <p:nvPr/>
        </p:nvSpPr>
        <p:spPr>
          <a:xfrm>
            <a:off x="6035660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8" name="円/楕円 1077"/>
          <p:cNvSpPr/>
          <p:nvPr/>
        </p:nvSpPr>
        <p:spPr>
          <a:xfrm>
            <a:off x="6396583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9" name="円/楕円 1078"/>
          <p:cNvSpPr/>
          <p:nvPr/>
        </p:nvSpPr>
        <p:spPr>
          <a:xfrm>
            <a:off x="6050741" y="590624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0" name="円/楕円 1079"/>
          <p:cNvSpPr/>
          <p:nvPr/>
        </p:nvSpPr>
        <p:spPr>
          <a:xfrm>
            <a:off x="5443910" y="633372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1" name="円/楕円 1080"/>
          <p:cNvSpPr/>
          <p:nvPr/>
        </p:nvSpPr>
        <p:spPr>
          <a:xfrm>
            <a:off x="6144801" y="622883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2" name="円/楕円 1081"/>
          <p:cNvSpPr/>
          <p:nvPr/>
        </p:nvSpPr>
        <p:spPr>
          <a:xfrm>
            <a:off x="5464877" y="61779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3" name="円/楕円 1082"/>
          <p:cNvSpPr/>
          <p:nvPr/>
        </p:nvSpPr>
        <p:spPr>
          <a:xfrm>
            <a:off x="5680248" y="65803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4" name="円/楕円 1083"/>
          <p:cNvSpPr/>
          <p:nvPr/>
        </p:nvSpPr>
        <p:spPr>
          <a:xfrm>
            <a:off x="6396583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5" name="円/楕円 1084"/>
          <p:cNvSpPr/>
          <p:nvPr/>
        </p:nvSpPr>
        <p:spPr>
          <a:xfrm>
            <a:off x="5781848" y="5908610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6" name="円/楕円 1085"/>
          <p:cNvSpPr/>
          <p:nvPr/>
        </p:nvSpPr>
        <p:spPr>
          <a:xfrm>
            <a:off x="6328320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7" name="円/楕円 1086"/>
          <p:cNvSpPr/>
          <p:nvPr/>
        </p:nvSpPr>
        <p:spPr>
          <a:xfrm>
            <a:off x="5792267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8" name="円/楕円 1087"/>
          <p:cNvSpPr/>
          <p:nvPr/>
        </p:nvSpPr>
        <p:spPr>
          <a:xfrm>
            <a:off x="5858942" y="62233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9" name="円/楕円 1088"/>
          <p:cNvSpPr/>
          <p:nvPr/>
        </p:nvSpPr>
        <p:spPr>
          <a:xfrm>
            <a:off x="5724004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0" name="円/楕円 1089"/>
          <p:cNvSpPr/>
          <p:nvPr/>
        </p:nvSpPr>
        <p:spPr>
          <a:xfrm>
            <a:off x="6008291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1" name="円/楕円 1090"/>
          <p:cNvSpPr/>
          <p:nvPr/>
        </p:nvSpPr>
        <p:spPr>
          <a:xfrm>
            <a:off x="6396583" y="631873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2" name="円/楕円 1091"/>
          <p:cNvSpPr/>
          <p:nvPr/>
        </p:nvSpPr>
        <p:spPr>
          <a:xfrm>
            <a:off x="6392490" y="592444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000000&lt;/fcolor&gt;&#10;  &lt;bcolor&gt;FFFFFFFF&lt;/bcolor&gt;&#10;  &lt;transparent&gt;True&lt;/transparent&gt;&#10;  &lt;resolution&gt;1800&lt;/resolution&gt;&#10;  &lt;imageh&gt;208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4" y="3065682"/>
            <a:ext cx="282290" cy="259807"/>
          </a:xfrm>
          <a:prstGeom prst="rect">
            <a:avLst/>
          </a:prstGeom>
        </p:spPr>
      </p:pic>
      <p:pic>
        <p:nvPicPr>
          <p:cNvPr id="36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000000&lt;/fcolor&gt;&#10;  &lt;bcolor&gt;FFFFFFFF&lt;/bcolor&gt;&#10;  &lt;transparent&gt;True&lt;/transparent&gt;&#10;  &lt;resolution&gt;1800&lt;/resolution&gt;&#10;  &lt;imageh&gt;164&lt;/imageh&gt;&#10;  &lt;imagew&gt;22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35" y="5672424"/>
            <a:ext cx="286037" cy="20484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000000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4" y="5733256"/>
            <a:ext cx="164602" cy="269633"/>
          </a:xfrm>
          <a:prstGeom prst="rect">
            <a:avLst/>
          </a:prstGeom>
        </p:spPr>
      </p:pic>
      <p:sp>
        <p:nvSpPr>
          <p:cNvPr id="842" name="テキスト ボックス 841"/>
          <p:cNvSpPr txBox="1"/>
          <p:nvPr/>
        </p:nvSpPr>
        <p:spPr>
          <a:xfrm>
            <a:off x="2195736" y="4293096"/>
            <a:ext cx="1654175" cy="72072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sp>
        <p:nvSpPr>
          <p:cNvPr id="841" name="テキスト ボックス 840"/>
          <p:cNvSpPr txBox="1"/>
          <p:nvPr/>
        </p:nvSpPr>
        <p:spPr>
          <a:xfrm>
            <a:off x="2195736" y="2292226"/>
            <a:ext cx="3759200" cy="41592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クォーク・グルオン・プラズマ</a:t>
            </a:r>
          </a:p>
        </p:txBody>
      </p:sp>
      <p:cxnSp>
        <p:nvCxnSpPr>
          <p:cNvPr id="366" name="直線コネクタ 365"/>
          <p:cNvCxnSpPr/>
          <p:nvPr/>
        </p:nvCxnSpPr>
        <p:spPr>
          <a:xfrm>
            <a:off x="1619672" y="5619220"/>
            <a:ext cx="429641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正方形/長方形 866"/>
          <p:cNvSpPr/>
          <p:nvPr/>
        </p:nvSpPr>
        <p:spPr>
          <a:xfrm>
            <a:off x="251520" y="4830266"/>
            <a:ext cx="1152128" cy="83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の相転移</a:t>
            </a:r>
            <a:endParaRPr kumimoji="1" lang="ja-JP" altLang="en-US" dirty="0"/>
          </a:p>
        </p:txBody>
      </p:sp>
      <p:sp>
        <p:nvSpPr>
          <p:cNvPr id="649" name="正方形/長方形 648"/>
          <p:cNvSpPr/>
          <p:nvPr/>
        </p:nvSpPr>
        <p:spPr>
          <a:xfrm>
            <a:off x="1930406" y="1355284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円/楕円 649"/>
          <p:cNvSpPr/>
          <p:nvPr/>
        </p:nvSpPr>
        <p:spPr>
          <a:xfrm>
            <a:off x="4450135" y="4652839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円弧 650"/>
          <p:cNvSpPr/>
          <p:nvPr/>
        </p:nvSpPr>
        <p:spPr>
          <a:xfrm>
            <a:off x="-1117228" y="3424114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正方形/長方形 651"/>
          <p:cNvSpPr/>
          <p:nvPr/>
        </p:nvSpPr>
        <p:spPr>
          <a:xfrm>
            <a:off x="1932360" y="5624389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53" name="直線矢印コネクタ 652"/>
          <p:cNvCxnSpPr/>
          <p:nvPr/>
        </p:nvCxnSpPr>
        <p:spPr>
          <a:xfrm rot="5400000" flipH="1" flipV="1">
            <a:off x="-235371" y="3585245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655" name="円/楕円 654"/>
          <p:cNvSpPr/>
          <p:nvPr/>
        </p:nvSpPr>
        <p:spPr>
          <a:xfrm>
            <a:off x="2662610" y="5168776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6" name="円/楕円 655"/>
          <p:cNvSpPr/>
          <p:nvPr/>
        </p:nvSpPr>
        <p:spPr>
          <a:xfrm>
            <a:off x="2843585" y="53656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円/楕円 656"/>
          <p:cNvSpPr/>
          <p:nvPr/>
        </p:nvSpPr>
        <p:spPr>
          <a:xfrm>
            <a:off x="2727697" y="53291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円/楕円 657"/>
          <p:cNvSpPr/>
          <p:nvPr/>
        </p:nvSpPr>
        <p:spPr>
          <a:xfrm>
            <a:off x="2821360" y="523386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円/楕円 658"/>
          <p:cNvSpPr/>
          <p:nvPr/>
        </p:nvSpPr>
        <p:spPr>
          <a:xfrm>
            <a:off x="2527672" y="3101851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0" name="円/楕円 659"/>
          <p:cNvSpPr/>
          <p:nvPr/>
        </p:nvSpPr>
        <p:spPr>
          <a:xfrm>
            <a:off x="2064122" y="503552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1" name="円/楕円 660"/>
          <p:cNvSpPr/>
          <p:nvPr/>
        </p:nvSpPr>
        <p:spPr>
          <a:xfrm>
            <a:off x="6042397" y="542753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2" name="円/楕円 661"/>
          <p:cNvSpPr/>
          <p:nvPr/>
        </p:nvSpPr>
        <p:spPr>
          <a:xfrm>
            <a:off x="5774110" y="49116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3" name="円/楕円 662"/>
          <p:cNvSpPr/>
          <p:nvPr/>
        </p:nvSpPr>
        <p:spPr>
          <a:xfrm>
            <a:off x="5245472" y="54275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4" name="円/楕円 663"/>
          <p:cNvSpPr/>
          <p:nvPr/>
        </p:nvSpPr>
        <p:spPr>
          <a:xfrm rot="19629234">
            <a:off x="2527672" y="4392489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5" name="円/楕円 664"/>
          <p:cNvSpPr>
            <a:spLocks noChangeArrowheads="1"/>
          </p:cNvSpPr>
          <p:nvPr/>
        </p:nvSpPr>
        <p:spPr bwMode="auto">
          <a:xfrm rot="-4990811">
            <a:off x="2199853" y="397329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6" name="円/楕円 665"/>
          <p:cNvSpPr>
            <a:spLocks noChangeArrowheads="1"/>
          </p:cNvSpPr>
          <p:nvPr/>
        </p:nvSpPr>
        <p:spPr bwMode="auto">
          <a:xfrm rot="5190236">
            <a:off x="2727698" y="3940051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円/楕円 666"/>
          <p:cNvSpPr/>
          <p:nvPr/>
        </p:nvSpPr>
        <p:spPr>
          <a:xfrm>
            <a:off x="3586535" y="4846514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8" name="円/楕円 667"/>
          <p:cNvSpPr/>
          <p:nvPr/>
        </p:nvSpPr>
        <p:spPr>
          <a:xfrm>
            <a:off x="3788147" y="523386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9" name="円/楕円 668"/>
          <p:cNvSpPr/>
          <p:nvPr/>
        </p:nvSpPr>
        <p:spPr>
          <a:xfrm>
            <a:off x="4185022" y="5040189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円/楕円 672"/>
          <p:cNvSpPr>
            <a:spLocks noChangeArrowheads="1"/>
          </p:cNvSpPr>
          <p:nvPr/>
        </p:nvSpPr>
        <p:spPr bwMode="auto">
          <a:xfrm rot="-3497947">
            <a:off x="7038553" y="4845721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円/楕円 673"/>
          <p:cNvSpPr/>
          <p:nvPr/>
        </p:nvSpPr>
        <p:spPr>
          <a:xfrm rot="1849631">
            <a:off x="7299697" y="5233864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5" name="円/楕円 674"/>
          <p:cNvSpPr>
            <a:spLocks noChangeArrowheads="1"/>
          </p:cNvSpPr>
          <p:nvPr/>
        </p:nvSpPr>
        <p:spPr bwMode="auto">
          <a:xfrm rot="-4852152">
            <a:off x="5659016" y="5231483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6" name="円/楕円 675"/>
          <p:cNvSpPr/>
          <p:nvPr/>
        </p:nvSpPr>
        <p:spPr>
          <a:xfrm rot="19961792">
            <a:off x="6170985" y="4975101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7" name="円/楕円 676"/>
          <p:cNvSpPr/>
          <p:nvPr/>
        </p:nvSpPr>
        <p:spPr>
          <a:xfrm>
            <a:off x="6702797" y="529895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8" name="円/楕円 677"/>
          <p:cNvSpPr/>
          <p:nvPr/>
        </p:nvSpPr>
        <p:spPr>
          <a:xfrm rot="1508149">
            <a:off x="5274047" y="495605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9" name="円/楕円 678"/>
          <p:cNvSpPr/>
          <p:nvPr/>
        </p:nvSpPr>
        <p:spPr>
          <a:xfrm rot="19365573">
            <a:off x="2394322" y="3033589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0" name="円/楕円 679"/>
          <p:cNvSpPr/>
          <p:nvPr/>
        </p:nvSpPr>
        <p:spPr>
          <a:xfrm rot="572975">
            <a:off x="2064122" y="2905001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円/楕円 680"/>
          <p:cNvSpPr/>
          <p:nvPr/>
        </p:nvSpPr>
        <p:spPr>
          <a:xfrm>
            <a:off x="7431460" y="534022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2" name="円/楕円 681"/>
          <p:cNvSpPr/>
          <p:nvPr/>
        </p:nvSpPr>
        <p:spPr>
          <a:xfrm>
            <a:off x="3919910" y="529895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円/楕円 682"/>
          <p:cNvSpPr/>
          <p:nvPr/>
        </p:nvSpPr>
        <p:spPr>
          <a:xfrm>
            <a:off x="7099672" y="4975101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4" name="円/楕円 683"/>
          <p:cNvSpPr/>
          <p:nvPr/>
        </p:nvSpPr>
        <p:spPr>
          <a:xfrm>
            <a:off x="2114922" y="297008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5" name="円/楕円 684"/>
          <p:cNvSpPr/>
          <p:nvPr/>
        </p:nvSpPr>
        <p:spPr>
          <a:xfrm>
            <a:off x="6769472" y="536245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6" name="円/楕円 685"/>
          <p:cNvSpPr/>
          <p:nvPr/>
        </p:nvSpPr>
        <p:spPr>
          <a:xfrm>
            <a:off x="3719885" y="5040189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円/楕円 686"/>
          <p:cNvSpPr/>
          <p:nvPr/>
        </p:nvSpPr>
        <p:spPr>
          <a:xfrm>
            <a:off x="7366372" y="528625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8" name="円/楕円 687"/>
          <p:cNvSpPr/>
          <p:nvPr/>
        </p:nvSpPr>
        <p:spPr>
          <a:xfrm>
            <a:off x="2313360" y="400107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9" name="円/楕円 688"/>
          <p:cNvSpPr/>
          <p:nvPr/>
        </p:nvSpPr>
        <p:spPr>
          <a:xfrm>
            <a:off x="6239247" y="504018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円/楕円 689"/>
          <p:cNvSpPr/>
          <p:nvPr/>
        </p:nvSpPr>
        <p:spPr>
          <a:xfrm>
            <a:off x="2114922" y="509902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円/楕円 690"/>
          <p:cNvSpPr/>
          <p:nvPr/>
        </p:nvSpPr>
        <p:spPr>
          <a:xfrm>
            <a:off x="6305922" y="504018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2" name="円/楕円 691"/>
          <p:cNvSpPr/>
          <p:nvPr/>
        </p:nvSpPr>
        <p:spPr>
          <a:xfrm>
            <a:off x="2821360" y="3940051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3" name="円/楕円 692"/>
          <p:cNvSpPr/>
          <p:nvPr/>
        </p:nvSpPr>
        <p:spPr>
          <a:xfrm>
            <a:off x="5774110" y="523386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4" name="円/楕円 693"/>
          <p:cNvSpPr/>
          <p:nvPr/>
        </p:nvSpPr>
        <p:spPr>
          <a:xfrm>
            <a:off x="7167935" y="484651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5" name="円/楕円 694"/>
          <p:cNvSpPr/>
          <p:nvPr/>
        </p:nvSpPr>
        <p:spPr>
          <a:xfrm>
            <a:off x="5774110" y="536245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6" name="円/楕円 695"/>
          <p:cNvSpPr/>
          <p:nvPr/>
        </p:nvSpPr>
        <p:spPr>
          <a:xfrm>
            <a:off x="2064122" y="2258889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7" name="円/楕円 696"/>
          <p:cNvSpPr/>
          <p:nvPr/>
        </p:nvSpPr>
        <p:spPr>
          <a:xfrm>
            <a:off x="5377235" y="504018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8" name="円/楕円 697"/>
          <p:cNvSpPr/>
          <p:nvPr/>
        </p:nvSpPr>
        <p:spPr>
          <a:xfrm>
            <a:off x="6836147" y="5362451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円/楕円 698"/>
          <p:cNvSpPr/>
          <p:nvPr/>
        </p:nvSpPr>
        <p:spPr>
          <a:xfrm>
            <a:off x="5312147" y="497510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0" name="円/楕円 699"/>
          <p:cNvSpPr/>
          <p:nvPr/>
        </p:nvSpPr>
        <p:spPr>
          <a:xfrm>
            <a:off x="2129210" y="2649414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1" name="円/楕円 700"/>
          <p:cNvSpPr/>
          <p:nvPr/>
        </p:nvSpPr>
        <p:spPr>
          <a:xfrm>
            <a:off x="4383460" y="5105276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2" name="円/楕円 701"/>
          <p:cNvSpPr/>
          <p:nvPr/>
        </p:nvSpPr>
        <p:spPr>
          <a:xfrm>
            <a:off x="4250110" y="516877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3" name="円/楕円 702"/>
          <p:cNvSpPr/>
          <p:nvPr/>
        </p:nvSpPr>
        <p:spPr>
          <a:xfrm>
            <a:off x="2926135" y="323043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4" name="円/楕円 703"/>
          <p:cNvSpPr/>
          <p:nvPr/>
        </p:nvSpPr>
        <p:spPr>
          <a:xfrm>
            <a:off x="3986585" y="542753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5" name="円/楕円 704"/>
          <p:cNvSpPr/>
          <p:nvPr/>
        </p:nvSpPr>
        <p:spPr>
          <a:xfrm>
            <a:off x="3851647" y="542753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6" name="円/楕円 705"/>
          <p:cNvSpPr/>
          <p:nvPr/>
        </p:nvSpPr>
        <p:spPr>
          <a:xfrm>
            <a:off x="2218110" y="510696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7" name="円/楕円 706"/>
          <p:cNvSpPr/>
          <p:nvPr/>
        </p:nvSpPr>
        <p:spPr>
          <a:xfrm>
            <a:off x="3656385" y="491160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8" name="円/楕円 707"/>
          <p:cNvSpPr/>
          <p:nvPr/>
        </p:nvSpPr>
        <p:spPr>
          <a:xfrm>
            <a:off x="3788147" y="4956051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9" name="円/楕円 708"/>
          <p:cNvSpPr/>
          <p:nvPr/>
        </p:nvSpPr>
        <p:spPr>
          <a:xfrm>
            <a:off x="2662610" y="439248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0" name="円/楕円 709"/>
          <p:cNvSpPr/>
          <p:nvPr/>
        </p:nvSpPr>
        <p:spPr>
          <a:xfrm>
            <a:off x="4583485" y="4070226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1" name="円/楕円 710"/>
          <p:cNvSpPr/>
          <p:nvPr/>
        </p:nvSpPr>
        <p:spPr>
          <a:xfrm>
            <a:off x="7299697" y="310185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2" name="円/楕円 711"/>
          <p:cNvSpPr/>
          <p:nvPr/>
        </p:nvSpPr>
        <p:spPr>
          <a:xfrm>
            <a:off x="5577260" y="387655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3" name="円/楕円 712"/>
          <p:cNvSpPr/>
          <p:nvPr/>
        </p:nvSpPr>
        <p:spPr>
          <a:xfrm>
            <a:off x="3719885" y="2517651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4" name="円/楕円 713"/>
          <p:cNvSpPr/>
          <p:nvPr/>
        </p:nvSpPr>
        <p:spPr>
          <a:xfrm>
            <a:off x="7431460" y="232397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5" name="円/楕円 714"/>
          <p:cNvSpPr/>
          <p:nvPr/>
        </p:nvSpPr>
        <p:spPr>
          <a:xfrm>
            <a:off x="4283968" y="1628800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6" name="円/楕円 715"/>
          <p:cNvSpPr/>
          <p:nvPr/>
        </p:nvSpPr>
        <p:spPr>
          <a:xfrm>
            <a:off x="4051672" y="2130301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7" name="円/楕円 716"/>
          <p:cNvSpPr/>
          <p:nvPr/>
        </p:nvSpPr>
        <p:spPr>
          <a:xfrm>
            <a:off x="3389685" y="3165351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8" name="円/楕円 717"/>
          <p:cNvSpPr/>
          <p:nvPr/>
        </p:nvSpPr>
        <p:spPr>
          <a:xfrm>
            <a:off x="6170985" y="232397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9" name="円/楕円 718"/>
          <p:cNvSpPr/>
          <p:nvPr/>
        </p:nvSpPr>
        <p:spPr>
          <a:xfrm>
            <a:off x="5642347" y="2389064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0" name="円/楕円 719"/>
          <p:cNvSpPr/>
          <p:nvPr/>
        </p:nvSpPr>
        <p:spPr>
          <a:xfrm>
            <a:off x="3456360" y="1808039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1" name="円/楕円 720"/>
          <p:cNvSpPr/>
          <p:nvPr/>
        </p:nvSpPr>
        <p:spPr>
          <a:xfrm>
            <a:off x="2727697" y="1871539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2" name="円/楕円 721"/>
          <p:cNvSpPr/>
          <p:nvPr/>
        </p:nvSpPr>
        <p:spPr>
          <a:xfrm>
            <a:off x="6372597" y="316535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3" name="円/楕円 722"/>
          <p:cNvSpPr/>
          <p:nvPr/>
        </p:nvSpPr>
        <p:spPr>
          <a:xfrm>
            <a:off x="4915272" y="387655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4" name="円/楕円 723"/>
          <p:cNvSpPr/>
          <p:nvPr/>
        </p:nvSpPr>
        <p:spPr>
          <a:xfrm>
            <a:off x="5972547" y="368287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5" name="円/楕円 724"/>
          <p:cNvSpPr/>
          <p:nvPr/>
        </p:nvSpPr>
        <p:spPr>
          <a:xfrm>
            <a:off x="3919910" y="180803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6" name="円/楕円 725"/>
          <p:cNvSpPr/>
          <p:nvPr/>
        </p:nvSpPr>
        <p:spPr>
          <a:xfrm>
            <a:off x="7366372" y="355270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7" name="円/楕円 726"/>
          <p:cNvSpPr/>
          <p:nvPr/>
        </p:nvSpPr>
        <p:spPr>
          <a:xfrm>
            <a:off x="2211760" y="2970089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8" name="円/楕円 727"/>
          <p:cNvSpPr/>
          <p:nvPr/>
        </p:nvSpPr>
        <p:spPr>
          <a:xfrm>
            <a:off x="5443910" y="4330576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9" name="円/楕円 728"/>
          <p:cNvSpPr/>
          <p:nvPr/>
        </p:nvSpPr>
        <p:spPr>
          <a:xfrm>
            <a:off x="2460997" y="206521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0" name="円/楕円 729"/>
          <p:cNvSpPr/>
          <p:nvPr/>
        </p:nvSpPr>
        <p:spPr>
          <a:xfrm>
            <a:off x="2527672" y="307327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1" name="円/楕円 730"/>
          <p:cNvSpPr/>
          <p:nvPr/>
        </p:nvSpPr>
        <p:spPr>
          <a:xfrm>
            <a:off x="6769472" y="426548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2" name="円/楕円 731"/>
          <p:cNvSpPr/>
          <p:nvPr/>
        </p:nvSpPr>
        <p:spPr>
          <a:xfrm>
            <a:off x="2197472" y="1742951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3" name="円/楕円 732"/>
          <p:cNvSpPr/>
          <p:nvPr/>
        </p:nvSpPr>
        <p:spPr>
          <a:xfrm>
            <a:off x="2837235" y="404641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4" name="円/楕円 733"/>
          <p:cNvSpPr/>
          <p:nvPr/>
        </p:nvSpPr>
        <p:spPr>
          <a:xfrm>
            <a:off x="2453060" y="315106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5" name="円/楕円 734"/>
          <p:cNvSpPr/>
          <p:nvPr/>
        </p:nvSpPr>
        <p:spPr>
          <a:xfrm>
            <a:off x="2791197" y="277641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6" name="円/楕円 735"/>
          <p:cNvSpPr/>
          <p:nvPr/>
        </p:nvSpPr>
        <p:spPr>
          <a:xfrm>
            <a:off x="2268910" y="409156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7" name="円/楕円 736"/>
          <p:cNvSpPr/>
          <p:nvPr/>
        </p:nvSpPr>
        <p:spPr>
          <a:xfrm>
            <a:off x="2592760" y="4497264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8" name="円/楕円 737"/>
          <p:cNvSpPr/>
          <p:nvPr/>
        </p:nvSpPr>
        <p:spPr>
          <a:xfrm>
            <a:off x="2527672" y="2517651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9" name="円/楕円 738"/>
          <p:cNvSpPr/>
          <p:nvPr/>
        </p:nvSpPr>
        <p:spPr>
          <a:xfrm>
            <a:off x="5178797" y="2195389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0" name="円/楕円 739"/>
          <p:cNvSpPr/>
          <p:nvPr/>
        </p:nvSpPr>
        <p:spPr>
          <a:xfrm>
            <a:off x="3122985" y="2195389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1" name="円/楕円 740"/>
          <p:cNvSpPr/>
          <p:nvPr/>
        </p:nvSpPr>
        <p:spPr>
          <a:xfrm>
            <a:off x="2064122" y="251765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2" name="円/楕円 741"/>
          <p:cNvSpPr/>
          <p:nvPr/>
        </p:nvSpPr>
        <p:spPr>
          <a:xfrm>
            <a:off x="6042397" y="1628800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3" name="円/楕円 742"/>
          <p:cNvSpPr/>
          <p:nvPr/>
        </p:nvSpPr>
        <p:spPr>
          <a:xfrm>
            <a:off x="2327647" y="264941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4" name="円/楕円 743"/>
          <p:cNvSpPr/>
          <p:nvPr/>
        </p:nvSpPr>
        <p:spPr>
          <a:xfrm>
            <a:off x="5377235" y="2714501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5" name="円/楕円 744"/>
          <p:cNvSpPr/>
          <p:nvPr/>
        </p:nvSpPr>
        <p:spPr>
          <a:xfrm>
            <a:off x="7167935" y="4005139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6" name="円/楕円 745"/>
          <p:cNvSpPr/>
          <p:nvPr/>
        </p:nvSpPr>
        <p:spPr>
          <a:xfrm>
            <a:off x="7696572" y="426548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7" name="円/楕円 746"/>
          <p:cNvSpPr/>
          <p:nvPr/>
        </p:nvSpPr>
        <p:spPr>
          <a:xfrm>
            <a:off x="7829922" y="335902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8" name="円/楕円 747"/>
          <p:cNvSpPr/>
          <p:nvPr/>
        </p:nvSpPr>
        <p:spPr>
          <a:xfrm>
            <a:off x="2527672" y="2776414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9" name="円/楕円 748"/>
          <p:cNvSpPr/>
          <p:nvPr/>
        </p:nvSpPr>
        <p:spPr>
          <a:xfrm>
            <a:off x="2460997" y="167786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0" name="円/楕円 749"/>
          <p:cNvSpPr/>
          <p:nvPr/>
        </p:nvSpPr>
        <p:spPr>
          <a:xfrm>
            <a:off x="7829922" y="177281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1" name="円/楕円 750"/>
          <p:cNvSpPr/>
          <p:nvPr/>
        </p:nvSpPr>
        <p:spPr>
          <a:xfrm>
            <a:off x="7696572" y="290500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2" name="円/楕円 751"/>
          <p:cNvSpPr/>
          <p:nvPr/>
        </p:nvSpPr>
        <p:spPr>
          <a:xfrm>
            <a:off x="7299697" y="264941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3" name="円/楕円 752"/>
          <p:cNvSpPr/>
          <p:nvPr/>
        </p:nvSpPr>
        <p:spPr>
          <a:xfrm>
            <a:off x="6966322" y="348920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4" name="円/楕円 753"/>
          <p:cNvSpPr/>
          <p:nvPr/>
        </p:nvSpPr>
        <p:spPr>
          <a:xfrm>
            <a:off x="2992810" y="2584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5" name="円/楕円 754"/>
          <p:cNvSpPr/>
          <p:nvPr/>
        </p:nvSpPr>
        <p:spPr>
          <a:xfrm>
            <a:off x="6305922" y="264941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6" name="円/楕円 755"/>
          <p:cNvSpPr/>
          <p:nvPr/>
        </p:nvSpPr>
        <p:spPr>
          <a:xfrm>
            <a:off x="4316785" y="290500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7" name="円/楕円 756"/>
          <p:cNvSpPr/>
          <p:nvPr/>
        </p:nvSpPr>
        <p:spPr>
          <a:xfrm>
            <a:off x="3456360" y="3424114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8" name="円/楕円 757"/>
          <p:cNvSpPr/>
          <p:nvPr/>
        </p:nvSpPr>
        <p:spPr>
          <a:xfrm>
            <a:off x="2262560" y="238906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9" name="円/楕円 758"/>
          <p:cNvSpPr/>
          <p:nvPr/>
        </p:nvSpPr>
        <p:spPr>
          <a:xfrm>
            <a:off x="2197472" y="2001714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0" name="円/楕円 759"/>
          <p:cNvSpPr/>
          <p:nvPr/>
        </p:nvSpPr>
        <p:spPr>
          <a:xfrm>
            <a:off x="1997447" y="161436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1" name="円/楕円 760"/>
          <p:cNvSpPr/>
          <p:nvPr/>
        </p:nvSpPr>
        <p:spPr>
          <a:xfrm>
            <a:off x="4915272" y="439248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2" name="円/楕円 761"/>
          <p:cNvSpPr/>
          <p:nvPr/>
        </p:nvSpPr>
        <p:spPr>
          <a:xfrm>
            <a:off x="4051672" y="316535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3" name="円/楕円 762"/>
          <p:cNvSpPr/>
          <p:nvPr/>
        </p:nvSpPr>
        <p:spPr>
          <a:xfrm>
            <a:off x="2992810" y="3033589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4" name="円/楕円 763"/>
          <p:cNvSpPr/>
          <p:nvPr/>
        </p:nvSpPr>
        <p:spPr>
          <a:xfrm>
            <a:off x="5642347" y="335902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5" name="円/楕円 764"/>
          <p:cNvSpPr/>
          <p:nvPr/>
        </p:nvSpPr>
        <p:spPr>
          <a:xfrm>
            <a:off x="3986585" y="3552701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6" name="円/楕円 765"/>
          <p:cNvSpPr/>
          <p:nvPr/>
        </p:nvSpPr>
        <p:spPr>
          <a:xfrm>
            <a:off x="6107485" y="413690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7" name="円/楕円 766"/>
          <p:cNvSpPr/>
          <p:nvPr/>
        </p:nvSpPr>
        <p:spPr>
          <a:xfrm>
            <a:off x="7099672" y="193662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8" name="円/楕円 767"/>
          <p:cNvSpPr/>
          <p:nvPr/>
        </p:nvSpPr>
        <p:spPr>
          <a:xfrm>
            <a:off x="6836147" y="342411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9" name="円/楕円 768"/>
          <p:cNvSpPr/>
          <p:nvPr/>
        </p:nvSpPr>
        <p:spPr>
          <a:xfrm>
            <a:off x="5113710" y="4200401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0" name="円/楕円 769"/>
          <p:cNvSpPr/>
          <p:nvPr/>
        </p:nvSpPr>
        <p:spPr>
          <a:xfrm>
            <a:off x="6966322" y="2649414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1" name="円/楕円 770"/>
          <p:cNvSpPr/>
          <p:nvPr/>
        </p:nvSpPr>
        <p:spPr>
          <a:xfrm>
            <a:off x="4450135" y="2970089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2" name="円/楕円 771"/>
          <p:cNvSpPr/>
          <p:nvPr/>
        </p:nvSpPr>
        <p:spPr>
          <a:xfrm>
            <a:off x="4119935" y="3552701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3" name="円/楕円 772"/>
          <p:cNvSpPr/>
          <p:nvPr/>
        </p:nvSpPr>
        <p:spPr>
          <a:xfrm>
            <a:off x="6305922" y="283991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4" name="円/楕円 773"/>
          <p:cNvSpPr/>
          <p:nvPr/>
        </p:nvSpPr>
        <p:spPr>
          <a:xfrm>
            <a:off x="5178797" y="310185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5" name="円/楕円 774"/>
          <p:cNvSpPr/>
          <p:nvPr/>
        </p:nvSpPr>
        <p:spPr>
          <a:xfrm>
            <a:off x="5043860" y="3424114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6" name="円/楕円 775"/>
          <p:cNvSpPr/>
          <p:nvPr/>
        </p:nvSpPr>
        <p:spPr>
          <a:xfrm>
            <a:off x="5508997" y="3617789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7" name="円/楕円 776"/>
          <p:cNvSpPr/>
          <p:nvPr/>
        </p:nvSpPr>
        <p:spPr>
          <a:xfrm>
            <a:off x="4316785" y="40051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8" name="円/楕円 777"/>
          <p:cNvSpPr/>
          <p:nvPr/>
        </p:nvSpPr>
        <p:spPr>
          <a:xfrm>
            <a:off x="5577260" y="387655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9" name="円/楕円 778"/>
          <p:cNvSpPr/>
          <p:nvPr/>
        </p:nvSpPr>
        <p:spPr>
          <a:xfrm>
            <a:off x="6901235" y="3876551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0" name="円/楕円 779"/>
          <p:cNvSpPr/>
          <p:nvPr/>
        </p:nvSpPr>
        <p:spPr>
          <a:xfrm>
            <a:off x="4713660" y="2517651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1" name="円/楕円 780"/>
          <p:cNvSpPr/>
          <p:nvPr/>
        </p:nvSpPr>
        <p:spPr>
          <a:xfrm>
            <a:off x="5840785" y="232397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2" name="円/楕円 781"/>
          <p:cNvSpPr/>
          <p:nvPr/>
        </p:nvSpPr>
        <p:spPr>
          <a:xfrm>
            <a:off x="4915272" y="3033589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3" name="円/楕円 782"/>
          <p:cNvSpPr/>
          <p:nvPr/>
        </p:nvSpPr>
        <p:spPr>
          <a:xfrm>
            <a:off x="6702797" y="4330576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4" name="円/楕円 783"/>
          <p:cNvSpPr/>
          <p:nvPr/>
        </p:nvSpPr>
        <p:spPr>
          <a:xfrm>
            <a:off x="7366372" y="3682876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5" name="円/楕円 784"/>
          <p:cNvSpPr/>
          <p:nvPr/>
        </p:nvSpPr>
        <p:spPr>
          <a:xfrm>
            <a:off x="7231435" y="219538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6" name="円/楕円 785"/>
          <p:cNvSpPr/>
          <p:nvPr/>
        </p:nvSpPr>
        <p:spPr>
          <a:xfrm>
            <a:off x="7231435" y="3230439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7" name="円/楕円 786"/>
          <p:cNvSpPr/>
          <p:nvPr/>
        </p:nvSpPr>
        <p:spPr>
          <a:xfrm>
            <a:off x="6836147" y="2970089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8" name="円/楕円 787"/>
          <p:cNvSpPr/>
          <p:nvPr/>
        </p:nvSpPr>
        <p:spPr>
          <a:xfrm>
            <a:off x="6502772" y="381146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9" name="円/楕円 788"/>
          <p:cNvSpPr/>
          <p:nvPr/>
        </p:nvSpPr>
        <p:spPr>
          <a:xfrm>
            <a:off x="5840785" y="2970089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0" name="円/楕円 789"/>
          <p:cNvSpPr/>
          <p:nvPr/>
        </p:nvSpPr>
        <p:spPr>
          <a:xfrm>
            <a:off x="5178797" y="368287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1" name="円/楕円 790"/>
          <p:cNvSpPr/>
          <p:nvPr/>
        </p:nvSpPr>
        <p:spPr>
          <a:xfrm>
            <a:off x="5113710" y="1808039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2" name="円/楕円 791"/>
          <p:cNvSpPr/>
          <p:nvPr/>
        </p:nvSpPr>
        <p:spPr>
          <a:xfrm>
            <a:off x="7961685" y="49116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3" name="円/楕円 792"/>
          <p:cNvSpPr/>
          <p:nvPr/>
        </p:nvSpPr>
        <p:spPr>
          <a:xfrm>
            <a:off x="7696572" y="264941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4" name="円/楕円 793"/>
          <p:cNvSpPr/>
          <p:nvPr/>
        </p:nvSpPr>
        <p:spPr>
          <a:xfrm>
            <a:off x="7829922" y="5427539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5" name="円/楕円 794"/>
          <p:cNvSpPr/>
          <p:nvPr/>
        </p:nvSpPr>
        <p:spPr>
          <a:xfrm>
            <a:off x="5577260" y="4457576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6" name="円/楕円 795"/>
          <p:cNvSpPr/>
          <p:nvPr/>
        </p:nvSpPr>
        <p:spPr>
          <a:xfrm>
            <a:off x="3586535" y="2839914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7" name="円/楕円 796"/>
          <p:cNvSpPr/>
          <p:nvPr/>
        </p:nvSpPr>
        <p:spPr>
          <a:xfrm>
            <a:off x="7431460" y="4330576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8" name="円/楕円 797"/>
          <p:cNvSpPr/>
          <p:nvPr/>
        </p:nvSpPr>
        <p:spPr>
          <a:xfrm>
            <a:off x="6305922" y="420040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9" name="円/楕円 798"/>
          <p:cNvSpPr/>
          <p:nvPr/>
        </p:nvSpPr>
        <p:spPr>
          <a:xfrm>
            <a:off x="5840785" y="510527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0" name="円/楕円 799"/>
          <p:cNvSpPr/>
          <p:nvPr/>
        </p:nvSpPr>
        <p:spPr>
          <a:xfrm>
            <a:off x="7036172" y="4975101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1" name="円/楕円 800"/>
          <p:cNvSpPr/>
          <p:nvPr/>
        </p:nvSpPr>
        <p:spPr>
          <a:xfrm>
            <a:off x="5443910" y="5492626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2" name="円/楕円 801"/>
          <p:cNvSpPr/>
          <p:nvPr/>
        </p:nvSpPr>
        <p:spPr>
          <a:xfrm>
            <a:off x="7099672" y="523386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3" name="円/楕円 802"/>
          <p:cNvSpPr/>
          <p:nvPr/>
        </p:nvSpPr>
        <p:spPr>
          <a:xfrm>
            <a:off x="7167935" y="549262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4" name="円/楕円 803"/>
          <p:cNvSpPr/>
          <p:nvPr/>
        </p:nvSpPr>
        <p:spPr>
          <a:xfrm>
            <a:off x="5840785" y="400513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5" name="円/楕円 804"/>
          <p:cNvSpPr/>
          <p:nvPr/>
        </p:nvSpPr>
        <p:spPr>
          <a:xfrm>
            <a:off x="6702797" y="3682876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6" name="円/楕円 805"/>
          <p:cNvSpPr/>
          <p:nvPr/>
        </p:nvSpPr>
        <p:spPr>
          <a:xfrm>
            <a:off x="6042397" y="452107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7" name="円/楕円 806"/>
          <p:cNvSpPr/>
          <p:nvPr/>
        </p:nvSpPr>
        <p:spPr>
          <a:xfrm>
            <a:off x="7431460" y="497510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8" name="円/楕円 807"/>
          <p:cNvSpPr/>
          <p:nvPr/>
        </p:nvSpPr>
        <p:spPr>
          <a:xfrm>
            <a:off x="7564810" y="504018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9" name="円/楕円 808"/>
          <p:cNvSpPr/>
          <p:nvPr/>
        </p:nvSpPr>
        <p:spPr>
          <a:xfrm>
            <a:off x="6702797" y="510527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0" name="円/楕円 809"/>
          <p:cNvSpPr/>
          <p:nvPr/>
        </p:nvSpPr>
        <p:spPr>
          <a:xfrm>
            <a:off x="6571035" y="47814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1" name="円/楕円 810"/>
          <p:cNvSpPr/>
          <p:nvPr/>
        </p:nvSpPr>
        <p:spPr>
          <a:xfrm>
            <a:off x="7961685" y="445757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2" name="円/楕円 811"/>
          <p:cNvSpPr/>
          <p:nvPr/>
        </p:nvSpPr>
        <p:spPr>
          <a:xfrm>
            <a:off x="7631485" y="529895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3" name="円/楕円 812"/>
          <p:cNvSpPr/>
          <p:nvPr/>
        </p:nvSpPr>
        <p:spPr>
          <a:xfrm>
            <a:off x="6966322" y="445757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4" name="円/楕円 813"/>
          <p:cNvSpPr/>
          <p:nvPr/>
        </p:nvSpPr>
        <p:spPr>
          <a:xfrm>
            <a:off x="6305922" y="516877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5" name="円/楕円 814"/>
          <p:cNvSpPr/>
          <p:nvPr/>
        </p:nvSpPr>
        <p:spPr>
          <a:xfrm>
            <a:off x="7763247" y="374637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6" name="円/楕円 815"/>
          <p:cNvSpPr/>
          <p:nvPr/>
        </p:nvSpPr>
        <p:spPr>
          <a:xfrm>
            <a:off x="5972547" y="3033589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7" name="円/楕円 816"/>
          <p:cNvSpPr/>
          <p:nvPr/>
        </p:nvSpPr>
        <p:spPr>
          <a:xfrm>
            <a:off x="4250110" y="381146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8" name="円/楕円 817"/>
          <p:cNvSpPr/>
          <p:nvPr/>
        </p:nvSpPr>
        <p:spPr>
          <a:xfrm>
            <a:off x="6636122" y="232397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" name="円/楕円 818"/>
          <p:cNvSpPr/>
          <p:nvPr/>
        </p:nvSpPr>
        <p:spPr>
          <a:xfrm>
            <a:off x="3586535" y="2584326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0" name="円/楕円 819"/>
          <p:cNvSpPr/>
          <p:nvPr/>
        </p:nvSpPr>
        <p:spPr>
          <a:xfrm>
            <a:off x="3256335" y="316535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1" name="円/楕円 820"/>
          <p:cNvSpPr/>
          <p:nvPr/>
        </p:nvSpPr>
        <p:spPr>
          <a:xfrm>
            <a:off x="5443910" y="245256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2" name="円/楕円 821"/>
          <p:cNvSpPr/>
          <p:nvPr/>
        </p:nvSpPr>
        <p:spPr>
          <a:xfrm>
            <a:off x="4316785" y="232397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3" name="円/楕円 822"/>
          <p:cNvSpPr/>
          <p:nvPr/>
        </p:nvSpPr>
        <p:spPr>
          <a:xfrm>
            <a:off x="3851647" y="323043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4" name="円/楕円 823"/>
          <p:cNvSpPr/>
          <p:nvPr/>
        </p:nvSpPr>
        <p:spPr>
          <a:xfrm>
            <a:off x="5043860" y="3101851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5" name="円/楕円 824"/>
          <p:cNvSpPr/>
          <p:nvPr/>
        </p:nvSpPr>
        <p:spPr>
          <a:xfrm>
            <a:off x="3456360" y="361778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6" name="円/楕円 825"/>
          <p:cNvSpPr/>
          <p:nvPr/>
        </p:nvSpPr>
        <p:spPr>
          <a:xfrm>
            <a:off x="4713660" y="348920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7" name="円/楕円 826"/>
          <p:cNvSpPr/>
          <p:nvPr/>
        </p:nvSpPr>
        <p:spPr>
          <a:xfrm>
            <a:off x="6042397" y="3489201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8" name="円/楕円 827"/>
          <p:cNvSpPr/>
          <p:nvPr/>
        </p:nvSpPr>
        <p:spPr>
          <a:xfrm>
            <a:off x="3521447" y="2258889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9" name="円/楕円 828"/>
          <p:cNvSpPr/>
          <p:nvPr/>
        </p:nvSpPr>
        <p:spPr>
          <a:xfrm>
            <a:off x="4713660" y="1808039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0" name="円/楕円 829"/>
          <p:cNvSpPr/>
          <p:nvPr/>
        </p:nvSpPr>
        <p:spPr>
          <a:xfrm>
            <a:off x="4051672" y="264941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1" name="円/楕円 830"/>
          <p:cNvSpPr/>
          <p:nvPr/>
        </p:nvSpPr>
        <p:spPr>
          <a:xfrm>
            <a:off x="6107485" y="387655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2" name="円/楕円 831"/>
          <p:cNvSpPr/>
          <p:nvPr/>
        </p:nvSpPr>
        <p:spPr>
          <a:xfrm>
            <a:off x="6502772" y="3295526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3" name="円/楕円 832"/>
          <p:cNvSpPr/>
          <p:nvPr/>
        </p:nvSpPr>
        <p:spPr>
          <a:xfrm>
            <a:off x="6502772" y="187153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4" name="円/楕円 833"/>
          <p:cNvSpPr/>
          <p:nvPr/>
        </p:nvSpPr>
        <p:spPr>
          <a:xfrm>
            <a:off x="6571035" y="297008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5" name="円/楕円 834"/>
          <p:cNvSpPr/>
          <p:nvPr/>
        </p:nvSpPr>
        <p:spPr>
          <a:xfrm>
            <a:off x="5972547" y="2584326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6" name="円/楕円 835"/>
          <p:cNvSpPr/>
          <p:nvPr/>
        </p:nvSpPr>
        <p:spPr>
          <a:xfrm>
            <a:off x="5907460" y="329552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7" name="円/楕円 836"/>
          <p:cNvSpPr/>
          <p:nvPr/>
        </p:nvSpPr>
        <p:spPr>
          <a:xfrm>
            <a:off x="4978772" y="258432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8" name="円/楕円 837"/>
          <p:cNvSpPr/>
          <p:nvPr/>
        </p:nvSpPr>
        <p:spPr>
          <a:xfrm>
            <a:off x="4339010" y="523386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9" name="円/楕円 838"/>
          <p:cNvSpPr/>
          <p:nvPr/>
        </p:nvSpPr>
        <p:spPr>
          <a:xfrm>
            <a:off x="5774110" y="18715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0" name="テキスト ボックス 839"/>
          <p:cNvSpPr txBox="1"/>
          <p:nvPr/>
        </p:nvSpPr>
        <p:spPr>
          <a:xfrm>
            <a:off x="5724897" y="4884614"/>
            <a:ext cx="1727200" cy="4159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カラー超伝導</a:t>
            </a:r>
          </a:p>
        </p:txBody>
      </p:sp>
      <p:sp>
        <p:nvSpPr>
          <p:cNvPr id="843" name="テキスト ボックス 282"/>
          <p:cNvSpPr txBox="1">
            <a:spLocks noChangeArrowheads="1"/>
          </p:cNvSpPr>
          <p:nvPr/>
        </p:nvSpPr>
        <p:spPr bwMode="auto">
          <a:xfrm rot="-5400000">
            <a:off x="1234371" y="143803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rgbClr val="000000"/>
                </a:solidFill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sp>
        <p:nvSpPr>
          <p:cNvPr id="845" name="円/楕円 844"/>
          <p:cNvSpPr/>
          <p:nvPr/>
        </p:nvSpPr>
        <p:spPr>
          <a:xfrm>
            <a:off x="4051672" y="3811464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6" name="円/楕円 845"/>
          <p:cNvSpPr/>
          <p:nvPr/>
        </p:nvSpPr>
        <p:spPr>
          <a:xfrm>
            <a:off x="1997447" y="283991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7" name="円/楕円 846"/>
          <p:cNvSpPr/>
          <p:nvPr/>
        </p:nvSpPr>
        <p:spPr>
          <a:xfrm>
            <a:off x="2886447" y="2479551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8" name="円/楕円 847"/>
          <p:cNvSpPr/>
          <p:nvPr/>
        </p:nvSpPr>
        <p:spPr>
          <a:xfrm>
            <a:off x="3719885" y="4200401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9" name="円/楕円 848"/>
          <p:cNvSpPr/>
          <p:nvPr/>
        </p:nvSpPr>
        <p:spPr>
          <a:xfrm>
            <a:off x="3919910" y="426548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0" name="円/楕円 849"/>
          <p:cNvSpPr/>
          <p:nvPr/>
        </p:nvSpPr>
        <p:spPr>
          <a:xfrm>
            <a:off x="3788147" y="4330576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1" name="円/楕円 850"/>
          <p:cNvSpPr/>
          <p:nvPr/>
        </p:nvSpPr>
        <p:spPr>
          <a:xfrm>
            <a:off x="3875460" y="439248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2" name="円/楕円 851"/>
          <p:cNvSpPr/>
          <p:nvPr/>
        </p:nvSpPr>
        <p:spPr>
          <a:xfrm>
            <a:off x="3256335" y="4005139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3" name="円/楕円 852"/>
          <p:cNvSpPr/>
          <p:nvPr/>
        </p:nvSpPr>
        <p:spPr>
          <a:xfrm>
            <a:off x="3308722" y="4070226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4" name="円/楕円 853"/>
          <p:cNvSpPr/>
          <p:nvPr/>
        </p:nvSpPr>
        <p:spPr>
          <a:xfrm>
            <a:off x="3410322" y="4079751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8" name="正方形/長方形 857"/>
          <p:cNvSpPr/>
          <p:nvPr/>
        </p:nvSpPr>
        <p:spPr>
          <a:xfrm>
            <a:off x="8104559" y="4652839"/>
            <a:ext cx="1449388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4" name="テキスト ボックス 283"/>
          <p:cNvSpPr txBox="1">
            <a:spLocks noChangeArrowheads="1"/>
          </p:cNvSpPr>
          <p:nvPr/>
        </p:nvSpPr>
        <p:spPr bwMode="auto">
          <a:xfrm>
            <a:off x="6871994" y="5621214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HGｺﾞｼｯｸE" pitchFamily="49" charset="-128"/>
                <a:ea typeface="HGｺﾞｼｯｸE" pitchFamily="49" charset="-128"/>
              </a:rPr>
              <a:t>バリオン数</a:t>
            </a:r>
            <a:endParaRPr lang="en-US" altLang="ja-JP" sz="2000" dirty="0" smtClean="0">
              <a:solidFill>
                <a:srgbClr val="0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HGｺﾞｼｯｸE" pitchFamily="49" charset="-128"/>
                <a:ea typeface="HGｺﾞｼｯｸE" pitchFamily="49" charset="-128"/>
              </a:rPr>
              <a:t>化学ポテンシャル</a:t>
            </a:r>
          </a:p>
        </p:txBody>
      </p:sp>
      <p:sp>
        <p:nvSpPr>
          <p:cNvPr id="864" name="円/楕円 863"/>
          <p:cNvSpPr>
            <a:spLocks noChangeArrowheads="1"/>
          </p:cNvSpPr>
          <p:nvPr/>
        </p:nvSpPr>
        <p:spPr bwMode="auto">
          <a:xfrm rot="-4990811">
            <a:off x="380735" y="5182360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5" name="円/楕円 864"/>
          <p:cNvSpPr/>
          <p:nvPr/>
        </p:nvSpPr>
        <p:spPr>
          <a:xfrm>
            <a:off x="494242" y="5210141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6" name="円/楕円 865"/>
          <p:cNvSpPr/>
          <p:nvPr/>
        </p:nvSpPr>
        <p:spPr>
          <a:xfrm>
            <a:off x="449792" y="5300628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8" name="円/楕円 867"/>
          <p:cNvSpPr/>
          <p:nvPr/>
        </p:nvSpPr>
        <p:spPr>
          <a:xfrm>
            <a:off x="899592" y="490227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9" name="円/楕円 868"/>
          <p:cNvSpPr/>
          <p:nvPr/>
        </p:nvSpPr>
        <p:spPr>
          <a:xfrm>
            <a:off x="950392" y="496577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0" name="円/楕円 869"/>
          <p:cNvSpPr/>
          <p:nvPr/>
        </p:nvSpPr>
        <p:spPr>
          <a:xfrm>
            <a:off x="1053580" y="49737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1" name="正方形/長方形 870"/>
          <p:cNvSpPr/>
          <p:nvPr/>
        </p:nvSpPr>
        <p:spPr>
          <a:xfrm>
            <a:off x="251520" y="3573015"/>
            <a:ext cx="1152128" cy="819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円/楕円 871"/>
          <p:cNvSpPr>
            <a:spLocks noChangeArrowheads="1"/>
          </p:cNvSpPr>
          <p:nvPr/>
        </p:nvSpPr>
        <p:spPr bwMode="auto">
          <a:xfrm rot="-4990811">
            <a:off x="380735" y="382928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3" name="円/楕円 872"/>
          <p:cNvSpPr/>
          <p:nvPr/>
        </p:nvSpPr>
        <p:spPr>
          <a:xfrm>
            <a:off x="494242" y="385706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4" name="円/楕円 873"/>
          <p:cNvSpPr/>
          <p:nvPr/>
        </p:nvSpPr>
        <p:spPr>
          <a:xfrm>
            <a:off x="449792" y="394754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5" name="円/楕円 874"/>
          <p:cNvSpPr/>
          <p:nvPr/>
        </p:nvSpPr>
        <p:spPr>
          <a:xfrm>
            <a:off x="827584" y="368208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6" name="円/楕円 875"/>
          <p:cNvSpPr/>
          <p:nvPr/>
        </p:nvSpPr>
        <p:spPr>
          <a:xfrm>
            <a:off x="878384" y="374558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7" name="円/楕円 876"/>
          <p:cNvSpPr/>
          <p:nvPr/>
        </p:nvSpPr>
        <p:spPr>
          <a:xfrm>
            <a:off x="981572" y="37535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8" name="円/楕円 877"/>
          <p:cNvSpPr/>
          <p:nvPr/>
        </p:nvSpPr>
        <p:spPr>
          <a:xfrm rot="19629234">
            <a:off x="908333" y="396582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9" name="円/楕円 878"/>
          <p:cNvSpPr/>
          <p:nvPr/>
        </p:nvSpPr>
        <p:spPr>
          <a:xfrm>
            <a:off x="1043271" y="396582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0" name="円/楕円 879"/>
          <p:cNvSpPr/>
          <p:nvPr/>
        </p:nvSpPr>
        <p:spPr>
          <a:xfrm>
            <a:off x="973421" y="407059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1" name="円/楕円 880"/>
          <p:cNvSpPr>
            <a:spLocks noChangeArrowheads="1"/>
          </p:cNvSpPr>
          <p:nvPr/>
        </p:nvSpPr>
        <p:spPr bwMode="auto">
          <a:xfrm rot="-4990811">
            <a:off x="693274" y="412642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2" name="円/楕円 881"/>
          <p:cNvSpPr/>
          <p:nvPr/>
        </p:nvSpPr>
        <p:spPr>
          <a:xfrm>
            <a:off x="806781" y="415420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3" name="円/楕円 882"/>
          <p:cNvSpPr/>
          <p:nvPr/>
        </p:nvSpPr>
        <p:spPr>
          <a:xfrm>
            <a:off x="762331" y="424469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4" name="円/楕円 883"/>
          <p:cNvSpPr/>
          <p:nvPr/>
        </p:nvSpPr>
        <p:spPr>
          <a:xfrm>
            <a:off x="1068115" y="407632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5" name="円/楕円 884"/>
          <p:cNvSpPr/>
          <p:nvPr/>
        </p:nvSpPr>
        <p:spPr>
          <a:xfrm>
            <a:off x="1118915" y="413982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6" name="円/楕円 885"/>
          <p:cNvSpPr/>
          <p:nvPr/>
        </p:nvSpPr>
        <p:spPr>
          <a:xfrm>
            <a:off x="1222103" y="41477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7" name="円/楕円 886"/>
          <p:cNvSpPr/>
          <p:nvPr/>
        </p:nvSpPr>
        <p:spPr>
          <a:xfrm rot="19629234">
            <a:off x="1075497" y="362887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8" name="円/楕円 887"/>
          <p:cNvSpPr/>
          <p:nvPr/>
        </p:nvSpPr>
        <p:spPr>
          <a:xfrm>
            <a:off x="1210435" y="36288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9" name="円/楕円 888"/>
          <p:cNvSpPr/>
          <p:nvPr/>
        </p:nvSpPr>
        <p:spPr>
          <a:xfrm>
            <a:off x="1140585" y="373364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0" name="円/楕円 889"/>
          <p:cNvSpPr>
            <a:spLocks noChangeArrowheads="1"/>
          </p:cNvSpPr>
          <p:nvPr/>
        </p:nvSpPr>
        <p:spPr bwMode="auto">
          <a:xfrm rot="-4990811">
            <a:off x="596759" y="361325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1" name="円/楕円 890"/>
          <p:cNvSpPr/>
          <p:nvPr/>
        </p:nvSpPr>
        <p:spPr>
          <a:xfrm>
            <a:off x="710266" y="364103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2" name="円/楕円 891"/>
          <p:cNvSpPr/>
          <p:nvPr/>
        </p:nvSpPr>
        <p:spPr>
          <a:xfrm>
            <a:off x="665816" y="373152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3" name="円/楕円 892"/>
          <p:cNvSpPr/>
          <p:nvPr/>
        </p:nvSpPr>
        <p:spPr>
          <a:xfrm>
            <a:off x="276027" y="364502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4" name="円/楕円 893"/>
          <p:cNvSpPr/>
          <p:nvPr/>
        </p:nvSpPr>
        <p:spPr>
          <a:xfrm>
            <a:off x="326827" y="370852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5" name="円/楕円 894"/>
          <p:cNvSpPr/>
          <p:nvPr/>
        </p:nvSpPr>
        <p:spPr>
          <a:xfrm>
            <a:off x="430015" y="371646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6" name="円/楕円 895"/>
          <p:cNvSpPr/>
          <p:nvPr/>
        </p:nvSpPr>
        <p:spPr>
          <a:xfrm rot="19629234">
            <a:off x="244139" y="4076282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7" name="円/楕円 896"/>
          <p:cNvSpPr/>
          <p:nvPr/>
        </p:nvSpPr>
        <p:spPr>
          <a:xfrm>
            <a:off x="393378" y="407707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8" name="円/楕円 897"/>
          <p:cNvSpPr/>
          <p:nvPr/>
        </p:nvSpPr>
        <p:spPr>
          <a:xfrm>
            <a:off x="323528" y="418184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9" name="円/楕円 898"/>
          <p:cNvSpPr/>
          <p:nvPr/>
        </p:nvSpPr>
        <p:spPr>
          <a:xfrm>
            <a:off x="827584" y="526231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0" name="円/楕円 899"/>
          <p:cNvSpPr/>
          <p:nvPr/>
        </p:nvSpPr>
        <p:spPr>
          <a:xfrm>
            <a:off x="959347" y="53274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1" name="円/楕円 900"/>
          <p:cNvSpPr/>
          <p:nvPr/>
        </p:nvSpPr>
        <p:spPr>
          <a:xfrm>
            <a:off x="1026022" y="545598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2" name="円/楕円 901"/>
          <p:cNvSpPr/>
          <p:nvPr/>
        </p:nvSpPr>
        <p:spPr>
          <a:xfrm>
            <a:off x="891084" y="545598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3" name="円/楕円 902"/>
          <p:cNvSpPr/>
          <p:nvPr/>
        </p:nvSpPr>
        <p:spPr>
          <a:xfrm>
            <a:off x="611380" y="382523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4" name="円/楕円 903"/>
          <p:cNvSpPr/>
          <p:nvPr/>
        </p:nvSpPr>
        <p:spPr>
          <a:xfrm>
            <a:off x="792355" y="402208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5" name="円/楕円 904"/>
          <p:cNvSpPr/>
          <p:nvPr/>
        </p:nvSpPr>
        <p:spPr>
          <a:xfrm>
            <a:off x="676467" y="398556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6" name="円/楕円 905"/>
          <p:cNvSpPr/>
          <p:nvPr/>
        </p:nvSpPr>
        <p:spPr>
          <a:xfrm>
            <a:off x="770130" y="389031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7" name="正方形/長方形 906"/>
          <p:cNvSpPr/>
          <p:nvPr/>
        </p:nvSpPr>
        <p:spPr>
          <a:xfrm>
            <a:off x="263406" y="2292226"/>
            <a:ext cx="1140241" cy="81354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下矢印 907"/>
          <p:cNvSpPr/>
          <p:nvPr/>
        </p:nvSpPr>
        <p:spPr>
          <a:xfrm flipV="1">
            <a:off x="446460" y="4507135"/>
            <a:ext cx="741164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下矢印 908"/>
          <p:cNvSpPr/>
          <p:nvPr/>
        </p:nvSpPr>
        <p:spPr>
          <a:xfrm flipV="1">
            <a:off x="395536" y="3212976"/>
            <a:ext cx="741164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円/楕円 965"/>
          <p:cNvSpPr/>
          <p:nvPr/>
        </p:nvSpPr>
        <p:spPr>
          <a:xfrm>
            <a:off x="969442" y="26369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7" name="円/楕円 966"/>
          <p:cNvSpPr/>
          <p:nvPr/>
        </p:nvSpPr>
        <p:spPr>
          <a:xfrm>
            <a:off x="899592" y="274168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8" name="円/楕円 967"/>
          <p:cNvSpPr/>
          <p:nvPr/>
        </p:nvSpPr>
        <p:spPr>
          <a:xfrm>
            <a:off x="1045086" y="281091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9" name="円/楕円 968"/>
          <p:cNvSpPr/>
          <p:nvPr/>
        </p:nvSpPr>
        <p:spPr>
          <a:xfrm>
            <a:off x="1148274" y="281885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1" name="円/楕円 970"/>
          <p:cNvSpPr/>
          <p:nvPr/>
        </p:nvSpPr>
        <p:spPr>
          <a:xfrm>
            <a:off x="674600" y="269894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2" name="円/楕円 971"/>
          <p:cNvSpPr/>
          <p:nvPr/>
        </p:nvSpPr>
        <p:spPr>
          <a:xfrm>
            <a:off x="630150" y="27894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3" name="円/楕円 972"/>
          <p:cNvSpPr/>
          <p:nvPr/>
        </p:nvSpPr>
        <p:spPr>
          <a:xfrm>
            <a:off x="660174" y="256682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4" name="円/楕円 973"/>
          <p:cNvSpPr/>
          <p:nvPr/>
        </p:nvSpPr>
        <p:spPr>
          <a:xfrm>
            <a:off x="544286" y="253031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5" name="円/楕円 974"/>
          <p:cNvSpPr/>
          <p:nvPr/>
        </p:nvSpPr>
        <p:spPr>
          <a:xfrm>
            <a:off x="637949" y="243506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6" name="円/楕円 975"/>
          <p:cNvSpPr/>
          <p:nvPr/>
        </p:nvSpPr>
        <p:spPr>
          <a:xfrm>
            <a:off x="799689" y="289393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7" name="円/楕円 976"/>
          <p:cNvSpPr/>
          <p:nvPr/>
        </p:nvSpPr>
        <p:spPr>
          <a:xfrm>
            <a:off x="729839" y="299871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8" name="円/楕円 977"/>
          <p:cNvSpPr/>
          <p:nvPr/>
        </p:nvSpPr>
        <p:spPr>
          <a:xfrm>
            <a:off x="1136700" y="248290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9" name="円/楕円 978"/>
          <p:cNvSpPr/>
          <p:nvPr/>
        </p:nvSpPr>
        <p:spPr>
          <a:xfrm>
            <a:off x="791580" y="242818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0" name="円/楕円 979"/>
          <p:cNvSpPr/>
          <p:nvPr/>
        </p:nvSpPr>
        <p:spPr>
          <a:xfrm>
            <a:off x="504847" y="29559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1" name="円/楕円 980"/>
          <p:cNvSpPr/>
          <p:nvPr/>
        </p:nvSpPr>
        <p:spPr>
          <a:xfrm>
            <a:off x="357512" y="247893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2" name="円/楕円 981"/>
          <p:cNvSpPr/>
          <p:nvPr/>
        </p:nvSpPr>
        <p:spPr>
          <a:xfrm>
            <a:off x="490421" y="2823847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3" name="円/楕円 982"/>
          <p:cNvSpPr/>
          <p:nvPr/>
        </p:nvSpPr>
        <p:spPr>
          <a:xfrm>
            <a:off x="374533" y="2787335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4" name="円/楕円 983"/>
          <p:cNvSpPr/>
          <p:nvPr/>
        </p:nvSpPr>
        <p:spPr>
          <a:xfrm>
            <a:off x="468196" y="2692085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5" name="円/楕円 984"/>
          <p:cNvSpPr/>
          <p:nvPr/>
        </p:nvSpPr>
        <p:spPr>
          <a:xfrm>
            <a:off x="425334" y="258238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6" name="円/楕円 985"/>
          <p:cNvSpPr/>
          <p:nvPr/>
        </p:nvSpPr>
        <p:spPr>
          <a:xfrm>
            <a:off x="947374" y="23716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7" name="円/楕円 986"/>
          <p:cNvSpPr/>
          <p:nvPr/>
        </p:nvSpPr>
        <p:spPr>
          <a:xfrm>
            <a:off x="1251470" y="269691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8" name="円/楕円 987"/>
          <p:cNvSpPr/>
          <p:nvPr/>
        </p:nvSpPr>
        <p:spPr>
          <a:xfrm>
            <a:off x="751955" y="278027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9" name="円/楕円 988"/>
          <p:cNvSpPr/>
          <p:nvPr/>
        </p:nvSpPr>
        <p:spPr>
          <a:xfrm>
            <a:off x="805002" y="260818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0" name="円/楕円 989"/>
          <p:cNvSpPr/>
          <p:nvPr/>
        </p:nvSpPr>
        <p:spPr>
          <a:xfrm>
            <a:off x="1308537" y="28373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1" name="円/楕円 990"/>
          <p:cNvSpPr/>
          <p:nvPr/>
        </p:nvSpPr>
        <p:spPr>
          <a:xfrm>
            <a:off x="1287190" y="2568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2" name="円/楕円 991"/>
          <p:cNvSpPr/>
          <p:nvPr/>
        </p:nvSpPr>
        <p:spPr>
          <a:xfrm>
            <a:off x="311033" y="26334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3" name="円/楕円 992"/>
          <p:cNvSpPr/>
          <p:nvPr/>
        </p:nvSpPr>
        <p:spPr>
          <a:xfrm>
            <a:off x="341195" y="235493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4" name="円/楕円 993"/>
          <p:cNvSpPr/>
          <p:nvPr/>
        </p:nvSpPr>
        <p:spPr>
          <a:xfrm>
            <a:off x="1057342" y="24200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5" name="円/楕円 994"/>
          <p:cNvSpPr/>
          <p:nvPr/>
        </p:nvSpPr>
        <p:spPr>
          <a:xfrm>
            <a:off x="1272818" y="23972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6" name="円/楕円 995"/>
          <p:cNvSpPr/>
          <p:nvPr/>
        </p:nvSpPr>
        <p:spPr>
          <a:xfrm>
            <a:off x="554846" y="233213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7" name="円/楕円 996"/>
          <p:cNvSpPr/>
          <p:nvPr/>
        </p:nvSpPr>
        <p:spPr>
          <a:xfrm>
            <a:off x="1274846" y="29726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8" name="円/楕円 997"/>
          <p:cNvSpPr/>
          <p:nvPr/>
        </p:nvSpPr>
        <p:spPr>
          <a:xfrm>
            <a:off x="1183234" y="30038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9" name="円/楕円 998"/>
          <p:cNvSpPr/>
          <p:nvPr/>
        </p:nvSpPr>
        <p:spPr>
          <a:xfrm>
            <a:off x="354826" y="29531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0" name="円/楕円 999"/>
          <p:cNvSpPr/>
          <p:nvPr/>
        </p:nvSpPr>
        <p:spPr>
          <a:xfrm>
            <a:off x="951056" y="246676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1" name="円/楕円 1000"/>
          <p:cNvSpPr/>
          <p:nvPr/>
        </p:nvSpPr>
        <p:spPr>
          <a:xfrm>
            <a:off x="939461" y="293410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2" name="円/楕円 1001"/>
          <p:cNvSpPr/>
          <p:nvPr/>
        </p:nvSpPr>
        <p:spPr>
          <a:xfrm>
            <a:off x="1116559" y="2665387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3" name="正方形/長方形 1002"/>
          <p:cNvSpPr/>
          <p:nvPr/>
        </p:nvSpPr>
        <p:spPr>
          <a:xfrm>
            <a:off x="2028096" y="5849814"/>
            <a:ext cx="1152128" cy="83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円/楕円 1009"/>
          <p:cNvSpPr/>
          <p:nvPr/>
        </p:nvSpPr>
        <p:spPr>
          <a:xfrm>
            <a:off x="2483768" y="6093296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1" name="円/楕円 1010"/>
          <p:cNvSpPr/>
          <p:nvPr/>
        </p:nvSpPr>
        <p:spPr>
          <a:xfrm>
            <a:off x="2615531" y="615838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2" name="円/楕円 1011"/>
          <p:cNvSpPr/>
          <p:nvPr/>
        </p:nvSpPr>
        <p:spPr>
          <a:xfrm>
            <a:off x="2682206" y="628697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3" name="円/楕円 1012"/>
          <p:cNvSpPr/>
          <p:nvPr/>
        </p:nvSpPr>
        <p:spPr>
          <a:xfrm>
            <a:off x="2547268" y="628697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4" name="下矢印 1013"/>
          <p:cNvSpPr/>
          <p:nvPr/>
        </p:nvSpPr>
        <p:spPr>
          <a:xfrm rot="5400000" flipV="1">
            <a:off x="3071491" y="6173342"/>
            <a:ext cx="741164" cy="2381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5" name="正方形/長方形 1014"/>
          <p:cNvSpPr/>
          <p:nvPr/>
        </p:nvSpPr>
        <p:spPr>
          <a:xfrm>
            <a:off x="3707904" y="5838378"/>
            <a:ext cx="1152128" cy="83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6" name="円/楕円 1015"/>
          <p:cNvSpPr/>
          <p:nvPr/>
        </p:nvSpPr>
        <p:spPr>
          <a:xfrm>
            <a:off x="4163576" y="60818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7" name="円/楕円 1016"/>
          <p:cNvSpPr/>
          <p:nvPr/>
        </p:nvSpPr>
        <p:spPr>
          <a:xfrm>
            <a:off x="4295339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8" name="円/楕円 1017"/>
          <p:cNvSpPr/>
          <p:nvPr/>
        </p:nvSpPr>
        <p:spPr>
          <a:xfrm>
            <a:off x="4362014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9" name="円/楕円 1018"/>
          <p:cNvSpPr/>
          <p:nvPr/>
        </p:nvSpPr>
        <p:spPr>
          <a:xfrm>
            <a:off x="4227076" y="62755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0" name="円/楕円 1019"/>
          <p:cNvSpPr/>
          <p:nvPr/>
        </p:nvSpPr>
        <p:spPr>
          <a:xfrm>
            <a:off x="4456236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1" name="円/楕円 1020"/>
          <p:cNvSpPr/>
          <p:nvPr/>
        </p:nvSpPr>
        <p:spPr>
          <a:xfrm>
            <a:off x="4587999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2" name="円/楕円 1021"/>
          <p:cNvSpPr/>
          <p:nvPr/>
        </p:nvSpPr>
        <p:spPr>
          <a:xfrm>
            <a:off x="4654674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3" name="円/楕円 1022"/>
          <p:cNvSpPr/>
          <p:nvPr/>
        </p:nvSpPr>
        <p:spPr>
          <a:xfrm>
            <a:off x="4519736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4" name="円/楕円 1023"/>
          <p:cNvSpPr/>
          <p:nvPr/>
        </p:nvSpPr>
        <p:spPr>
          <a:xfrm>
            <a:off x="3808164" y="62342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5" name="円/楕円 1024"/>
          <p:cNvSpPr/>
          <p:nvPr/>
        </p:nvSpPr>
        <p:spPr>
          <a:xfrm>
            <a:off x="3939927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6" name="円/楕円 1025"/>
          <p:cNvSpPr/>
          <p:nvPr/>
        </p:nvSpPr>
        <p:spPr>
          <a:xfrm>
            <a:off x="4006602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円/楕円 1026"/>
          <p:cNvSpPr/>
          <p:nvPr/>
        </p:nvSpPr>
        <p:spPr>
          <a:xfrm>
            <a:off x="3871664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8" name="円/楕円 1027"/>
          <p:cNvSpPr/>
          <p:nvPr/>
        </p:nvSpPr>
        <p:spPr>
          <a:xfrm>
            <a:off x="4456236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円/楕円 1028"/>
          <p:cNvSpPr/>
          <p:nvPr/>
        </p:nvSpPr>
        <p:spPr>
          <a:xfrm>
            <a:off x="4587999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円/楕円 1029"/>
          <p:cNvSpPr/>
          <p:nvPr/>
        </p:nvSpPr>
        <p:spPr>
          <a:xfrm>
            <a:off x="4654674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1" name="円/楕円 1030"/>
          <p:cNvSpPr/>
          <p:nvPr/>
        </p:nvSpPr>
        <p:spPr>
          <a:xfrm>
            <a:off x="4519736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2" name="円/楕円 1031"/>
          <p:cNvSpPr/>
          <p:nvPr/>
        </p:nvSpPr>
        <p:spPr>
          <a:xfrm>
            <a:off x="3851920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3" name="円/楕円 1032"/>
          <p:cNvSpPr/>
          <p:nvPr/>
        </p:nvSpPr>
        <p:spPr>
          <a:xfrm>
            <a:off x="39836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4" name="円/楕円 1033"/>
          <p:cNvSpPr/>
          <p:nvPr/>
        </p:nvSpPr>
        <p:spPr>
          <a:xfrm>
            <a:off x="4050358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5" name="円/楕円 1034"/>
          <p:cNvSpPr/>
          <p:nvPr/>
        </p:nvSpPr>
        <p:spPr>
          <a:xfrm>
            <a:off x="39154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6" name="円/楕円 1035"/>
          <p:cNvSpPr/>
          <p:nvPr/>
        </p:nvSpPr>
        <p:spPr>
          <a:xfrm>
            <a:off x="4067944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7" name="円/楕円 1036"/>
          <p:cNvSpPr/>
          <p:nvPr/>
        </p:nvSpPr>
        <p:spPr>
          <a:xfrm>
            <a:off x="4199707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8" name="円/楕円 1037"/>
          <p:cNvSpPr/>
          <p:nvPr/>
        </p:nvSpPr>
        <p:spPr>
          <a:xfrm>
            <a:off x="4266382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9" name="円/楕円 1038"/>
          <p:cNvSpPr/>
          <p:nvPr/>
        </p:nvSpPr>
        <p:spPr>
          <a:xfrm>
            <a:off x="4131444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0" name="下矢印 1039"/>
          <p:cNvSpPr/>
          <p:nvPr/>
        </p:nvSpPr>
        <p:spPr>
          <a:xfrm rot="5400000" flipV="1">
            <a:off x="4727675" y="6173342"/>
            <a:ext cx="741164" cy="2381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正方形/長方形 1040"/>
          <p:cNvSpPr/>
          <p:nvPr/>
        </p:nvSpPr>
        <p:spPr>
          <a:xfrm>
            <a:off x="5364088" y="5838378"/>
            <a:ext cx="1152128" cy="83098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円/楕円 1042"/>
          <p:cNvSpPr/>
          <p:nvPr/>
        </p:nvSpPr>
        <p:spPr>
          <a:xfrm>
            <a:off x="5951523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4" name="円/楕円 1043"/>
          <p:cNvSpPr/>
          <p:nvPr/>
        </p:nvSpPr>
        <p:spPr>
          <a:xfrm>
            <a:off x="6018198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5" name="円/楕円 1044"/>
          <p:cNvSpPr/>
          <p:nvPr/>
        </p:nvSpPr>
        <p:spPr>
          <a:xfrm>
            <a:off x="6358358" y="644314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7" name="円/楕円 1046"/>
          <p:cNvSpPr/>
          <p:nvPr/>
        </p:nvSpPr>
        <p:spPr>
          <a:xfrm>
            <a:off x="6244183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8" name="円/楕円 1047"/>
          <p:cNvSpPr/>
          <p:nvPr/>
        </p:nvSpPr>
        <p:spPr>
          <a:xfrm>
            <a:off x="5442062" y="65253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9" name="円/楕円 1048"/>
          <p:cNvSpPr/>
          <p:nvPr/>
        </p:nvSpPr>
        <p:spPr>
          <a:xfrm>
            <a:off x="6175920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1" name="円/楕円 1050"/>
          <p:cNvSpPr/>
          <p:nvPr/>
        </p:nvSpPr>
        <p:spPr>
          <a:xfrm>
            <a:off x="5596111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2" name="円/楕円 1051"/>
          <p:cNvSpPr/>
          <p:nvPr/>
        </p:nvSpPr>
        <p:spPr>
          <a:xfrm>
            <a:off x="5662786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3" name="円/楕円 1052"/>
          <p:cNvSpPr/>
          <p:nvPr/>
        </p:nvSpPr>
        <p:spPr>
          <a:xfrm>
            <a:off x="5527848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5" name="円/楕円 1054"/>
          <p:cNvSpPr/>
          <p:nvPr/>
        </p:nvSpPr>
        <p:spPr>
          <a:xfrm>
            <a:off x="62441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6" name="円/楕円 1055"/>
          <p:cNvSpPr/>
          <p:nvPr/>
        </p:nvSpPr>
        <p:spPr>
          <a:xfrm>
            <a:off x="6064858" y="604019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7" name="円/楕円 1056"/>
          <p:cNvSpPr/>
          <p:nvPr/>
        </p:nvSpPr>
        <p:spPr>
          <a:xfrm>
            <a:off x="61759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9" name="円/楕円 1058"/>
          <p:cNvSpPr/>
          <p:nvPr/>
        </p:nvSpPr>
        <p:spPr>
          <a:xfrm>
            <a:off x="5639867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0" name="円/楕円 1059"/>
          <p:cNvSpPr/>
          <p:nvPr/>
        </p:nvSpPr>
        <p:spPr>
          <a:xfrm>
            <a:off x="5706542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1" name="円/楕円 1060"/>
          <p:cNvSpPr/>
          <p:nvPr/>
        </p:nvSpPr>
        <p:spPr>
          <a:xfrm>
            <a:off x="5571604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3" name="円/楕円 1062"/>
          <p:cNvSpPr/>
          <p:nvPr/>
        </p:nvSpPr>
        <p:spPr>
          <a:xfrm>
            <a:off x="5855891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4" name="円/楕円 1063"/>
          <p:cNvSpPr/>
          <p:nvPr/>
        </p:nvSpPr>
        <p:spPr>
          <a:xfrm>
            <a:off x="5922566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5" name="円/楕円 1064"/>
          <p:cNvSpPr/>
          <p:nvPr/>
        </p:nvSpPr>
        <p:spPr>
          <a:xfrm>
            <a:off x="5787628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54" name="直線矢印コネクタ 653"/>
          <p:cNvCxnSpPr/>
          <p:nvPr/>
        </p:nvCxnSpPr>
        <p:spPr>
          <a:xfrm>
            <a:off x="1799010" y="5624389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067" name="直線コネクタ 1066"/>
          <p:cNvCxnSpPr/>
          <p:nvPr/>
        </p:nvCxnSpPr>
        <p:spPr>
          <a:xfrm>
            <a:off x="1634481" y="3424114"/>
            <a:ext cx="4296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8" name="直線コネクタ 1067"/>
          <p:cNvCxnSpPr/>
          <p:nvPr/>
        </p:nvCxnSpPr>
        <p:spPr>
          <a:xfrm>
            <a:off x="4986267" y="5514290"/>
            <a:ext cx="0" cy="407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5" name="円/楕円 1074"/>
          <p:cNvSpPr/>
          <p:nvPr/>
        </p:nvSpPr>
        <p:spPr>
          <a:xfrm>
            <a:off x="5456627" y="593957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6" name="円/楕円 1075"/>
          <p:cNvSpPr/>
          <p:nvPr/>
        </p:nvSpPr>
        <p:spPr>
          <a:xfrm>
            <a:off x="6170598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7" name="円/楕円 1076"/>
          <p:cNvSpPr/>
          <p:nvPr/>
        </p:nvSpPr>
        <p:spPr>
          <a:xfrm>
            <a:off x="6035660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8" name="円/楕円 1077"/>
          <p:cNvSpPr/>
          <p:nvPr/>
        </p:nvSpPr>
        <p:spPr>
          <a:xfrm>
            <a:off x="6396583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9" name="円/楕円 1078"/>
          <p:cNvSpPr/>
          <p:nvPr/>
        </p:nvSpPr>
        <p:spPr>
          <a:xfrm>
            <a:off x="6050741" y="590624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0" name="円/楕円 1079"/>
          <p:cNvSpPr/>
          <p:nvPr/>
        </p:nvSpPr>
        <p:spPr>
          <a:xfrm>
            <a:off x="5443910" y="633372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1" name="円/楕円 1080"/>
          <p:cNvSpPr/>
          <p:nvPr/>
        </p:nvSpPr>
        <p:spPr>
          <a:xfrm>
            <a:off x="6144801" y="622883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2" name="円/楕円 1081"/>
          <p:cNvSpPr/>
          <p:nvPr/>
        </p:nvSpPr>
        <p:spPr>
          <a:xfrm>
            <a:off x="5464877" y="61779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3" name="円/楕円 1082"/>
          <p:cNvSpPr/>
          <p:nvPr/>
        </p:nvSpPr>
        <p:spPr>
          <a:xfrm>
            <a:off x="5680248" y="65803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4" name="円/楕円 1083"/>
          <p:cNvSpPr/>
          <p:nvPr/>
        </p:nvSpPr>
        <p:spPr>
          <a:xfrm>
            <a:off x="6396583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5" name="円/楕円 1084"/>
          <p:cNvSpPr/>
          <p:nvPr/>
        </p:nvSpPr>
        <p:spPr>
          <a:xfrm>
            <a:off x="5781848" y="5908610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6" name="円/楕円 1085"/>
          <p:cNvSpPr/>
          <p:nvPr/>
        </p:nvSpPr>
        <p:spPr>
          <a:xfrm>
            <a:off x="6328320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7" name="円/楕円 1086"/>
          <p:cNvSpPr/>
          <p:nvPr/>
        </p:nvSpPr>
        <p:spPr>
          <a:xfrm>
            <a:off x="5792267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8" name="円/楕円 1087"/>
          <p:cNvSpPr/>
          <p:nvPr/>
        </p:nvSpPr>
        <p:spPr>
          <a:xfrm>
            <a:off x="5858942" y="62233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9" name="円/楕円 1088"/>
          <p:cNvSpPr/>
          <p:nvPr/>
        </p:nvSpPr>
        <p:spPr>
          <a:xfrm>
            <a:off x="5724004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0" name="円/楕円 1089"/>
          <p:cNvSpPr/>
          <p:nvPr/>
        </p:nvSpPr>
        <p:spPr>
          <a:xfrm>
            <a:off x="6008291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1" name="円/楕円 1090"/>
          <p:cNvSpPr/>
          <p:nvPr/>
        </p:nvSpPr>
        <p:spPr>
          <a:xfrm>
            <a:off x="6396583" y="631873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2" name="円/楕円 1091"/>
          <p:cNvSpPr/>
          <p:nvPr/>
        </p:nvSpPr>
        <p:spPr>
          <a:xfrm>
            <a:off x="6392490" y="592444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000000&lt;/fcolor&gt;&#10;  &lt;bcolor&gt;FFFFFFFF&lt;/bcolor&gt;&#10;  &lt;transparent&gt;True&lt;/transparent&gt;&#10;  &lt;resolution&gt;1800&lt;/resolution&gt;&#10;  &lt;imageh&gt;208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4" y="3065682"/>
            <a:ext cx="282290" cy="259807"/>
          </a:xfrm>
          <a:prstGeom prst="rect">
            <a:avLst/>
          </a:prstGeom>
        </p:spPr>
      </p:pic>
      <p:pic>
        <p:nvPicPr>
          <p:cNvPr id="36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000000&lt;/fcolor&gt;&#10;  &lt;bcolor&gt;FFFFFFFF&lt;/bcolor&gt;&#10;  &lt;transparent&gt;True&lt;/transparent&gt;&#10;  &lt;resolution&gt;1800&lt;/resolution&gt;&#10;  &lt;imageh&gt;164&lt;/imageh&gt;&#10;  &lt;imagew&gt;22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35" y="5672424"/>
            <a:ext cx="286037" cy="20484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000000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4" y="5733256"/>
            <a:ext cx="164602" cy="269633"/>
          </a:xfrm>
          <a:prstGeom prst="rect">
            <a:avLst/>
          </a:prstGeom>
        </p:spPr>
      </p:pic>
      <p:sp>
        <p:nvSpPr>
          <p:cNvPr id="842" name="テキスト ボックス 841"/>
          <p:cNvSpPr txBox="1"/>
          <p:nvPr/>
        </p:nvSpPr>
        <p:spPr>
          <a:xfrm>
            <a:off x="2195736" y="4293096"/>
            <a:ext cx="1654175" cy="7207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sp>
        <p:nvSpPr>
          <p:cNvPr id="841" name="テキスト ボックス 840"/>
          <p:cNvSpPr txBox="1"/>
          <p:nvPr/>
        </p:nvSpPr>
        <p:spPr>
          <a:xfrm>
            <a:off x="2195736" y="2292226"/>
            <a:ext cx="3759200" cy="4159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クォーク・グルオン・プラズマ</a:t>
            </a:r>
          </a:p>
        </p:txBody>
      </p:sp>
      <p:cxnSp>
        <p:nvCxnSpPr>
          <p:cNvPr id="366" name="直線コネクタ 365"/>
          <p:cNvCxnSpPr/>
          <p:nvPr/>
        </p:nvCxnSpPr>
        <p:spPr>
          <a:xfrm>
            <a:off x="1619672" y="5619220"/>
            <a:ext cx="429641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2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正方形/長方形 866"/>
          <p:cNvSpPr/>
          <p:nvPr/>
        </p:nvSpPr>
        <p:spPr>
          <a:xfrm>
            <a:off x="251520" y="4830266"/>
            <a:ext cx="1152128" cy="83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の相転移</a:t>
            </a:r>
            <a:endParaRPr kumimoji="1" lang="ja-JP" altLang="en-US" dirty="0"/>
          </a:p>
        </p:txBody>
      </p:sp>
      <p:sp>
        <p:nvSpPr>
          <p:cNvPr id="649" name="正方形/長方形 648"/>
          <p:cNvSpPr/>
          <p:nvPr/>
        </p:nvSpPr>
        <p:spPr>
          <a:xfrm>
            <a:off x="1930406" y="1355284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円/楕円 649"/>
          <p:cNvSpPr/>
          <p:nvPr/>
        </p:nvSpPr>
        <p:spPr>
          <a:xfrm>
            <a:off x="4450135" y="4652839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円弧 650"/>
          <p:cNvSpPr/>
          <p:nvPr/>
        </p:nvSpPr>
        <p:spPr>
          <a:xfrm>
            <a:off x="-1117228" y="3424114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正方形/長方形 651"/>
          <p:cNvSpPr/>
          <p:nvPr/>
        </p:nvSpPr>
        <p:spPr>
          <a:xfrm>
            <a:off x="1932360" y="5624389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53" name="直線矢印コネクタ 652"/>
          <p:cNvCxnSpPr/>
          <p:nvPr/>
        </p:nvCxnSpPr>
        <p:spPr>
          <a:xfrm rot="5400000" flipH="1" flipV="1">
            <a:off x="-235371" y="3585245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655" name="円/楕円 654"/>
          <p:cNvSpPr/>
          <p:nvPr/>
        </p:nvSpPr>
        <p:spPr>
          <a:xfrm>
            <a:off x="2662610" y="5168776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6" name="円/楕円 655"/>
          <p:cNvSpPr/>
          <p:nvPr/>
        </p:nvSpPr>
        <p:spPr>
          <a:xfrm>
            <a:off x="2843585" y="53656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7" name="円/楕円 656"/>
          <p:cNvSpPr/>
          <p:nvPr/>
        </p:nvSpPr>
        <p:spPr>
          <a:xfrm>
            <a:off x="2727697" y="53291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8" name="円/楕円 657"/>
          <p:cNvSpPr/>
          <p:nvPr/>
        </p:nvSpPr>
        <p:spPr>
          <a:xfrm>
            <a:off x="2821360" y="523386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9" name="円/楕円 658"/>
          <p:cNvSpPr/>
          <p:nvPr/>
        </p:nvSpPr>
        <p:spPr>
          <a:xfrm>
            <a:off x="2527672" y="3101851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0" name="円/楕円 659"/>
          <p:cNvSpPr/>
          <p:nvPr/>
        </p:nvSpPr>
        <p:spPr>
          <a:xfrm>
            <a:off x="2064122" y="503552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1" name="円/楕円 660"/>
          <p:cNvSpPr/>
          <p:nvPr/>
        </p:nvSpPr>
        <p:spPr>
          <a:xfrm>
            <a:off x="6042397" y="542753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2" name="円/楕円 661"/>
          <p:cNvSpPr/>
          <p:nvPr/>
        </p:nvSpPr>
        <p:spPr>
          <a:xfrm>
            <a:off x="5774110" y="49116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3" name="円/楕円 662"/>
          <p:cNvSpPr/>
          <p:nvPr/>
        </p:nvSpPr>
        <p:spPr>
          <a:xfrm>
            <a:off x="5245472" y="54275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4" name="円/楕円 663"/>
          <p:cNvSpPr/>
          <p:nvPr/>
        </p:nvSpPr>
        <p:spPr>
          <a:xfrm rot="19629234">
            <a:off x="2527672" y="4392489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5" name="円/楕円 664"/>
          <p:cNvSpPr>
            <a:spLocks noChangeArrowheads="1"/>
          </p:cNvSpPr>
          <p:nvPr/>
        </p:nvSpPr>
        <p:spPr bwMode="auto">
          <a:xfrm rot="-4990811">
            <a:off x="2199853" y="397329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6" name="円/楕円 665"/>
          <p:cNvSpPr>
            <a:spLocks noChangeArrowheads="1"/>
          </p:cNvSpPr>
          <p:nvPr/>
        </p:nvSpPr>
        <p:spPr bwMode="auto">
          <a:xfrm rot="5190236">
            <a:off x="2727698" y="3940051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円/楕円 666"/>
          <p:cNvSpPr/>
          <p:nvPr/>
        </p:nvSpPr>
        <p:spPr>
          <a:xfrm>
            <a:off x="3586535" y="4846514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8" name="円/楕円 667"/>
          <p:cNvSpPr/>
          <p:nvPr/>
        </p:nvSpPr>
        <p:spPr>
          <a:xfrm>
            <a:off x="3788147" y="523386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9" name="円/楕円 668"/>
          <p:cNvSpPr/>
          <p:nvPr/>
        </p:nvSpPr>
        <p:spPr>
          <a:xfrm>
            <a:off x="4185022" y="5040189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円/楕円 672"/>
          <p:cNvSpPr>
            <a:spLocks noChangeArrowheads="1"/>
          </p:cNvSpPr>
          <p:nvPr/>
        </p:nvSpPr>
        <p:spPr bwMode="auto">
          <a:xfrm rot="-3497947">
            <a:off x="7038553" y="4845721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円/楕円 673"/>
          <p:cNvSpPr/>
          <p:nvPr/>
        </p:nvSpPr>
        <p:spPr>
          <a:xfrm rot="1849631">
            <a:off x="7299697" y="5233864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5" name="円/楕円 674"/>
          <p:cNvSpPr>
            <a:spLocks noChangeArrowheads="1"/>
          </p:cNvSpPr>
          <p:nvPr/>
        </p:nvSpPr>
        <p:spPr bwMode="auto">
          <a:xfrm rot="-4852152">
            <a:off x="5659016" y="5231483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6" name="円/楕円 675"/>
          <p:cNvSpPr/>
          <p:nvPr/>
        </p:nvSpPr>
        <p:spPr>
          <a:xfrm rot="19961792">
            <a:off x="6170985" y="4975101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7" name="円/楕円 676"/>
          <p:cNvSpPr/>
          <p:nvPr/>
        </p:nvSpPr>
        <p:spPr>
          <a:xfrm>
            <a:off x="6702797" y="529895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8" name="円/楕円 677"/>
          <p:cNvSpPr/>
          <p:nvPr/>
        </p:nvSpPr>
        <p:spPr>
          <a:xfrm rot="1508149">
            <a:off x="5274047" y="495605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9" name="円/楕円 678"/>
          <p:cNvSpPr/>
          <p:nvPr/>
        </p:nvSpPr>
        <p:spPr>
          <a:xfrm rot="19365573">
            <a:off x="2394322" y="3033589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0" name="円/楕円 679"/>
          <p:cNvSpPr/>
          <p:nvPr/>
        </p:nvSpPr>
        <p:spPr>
          <a:xfrm rot="572975">
            <a:off x="2064122" y="2905001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円/楕円 680"/>
          <p:cNvSpPr/>
          <p:nvPr/>
        </p:nvSpPr>
        <p:spPr>
          <a:xfrm>
            <a:off x="7431460" y="534022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2" name="円/楕円 681"/>
          <p:cNvSpPr/>
          <p:nvPr/>
        </p:nvSpPr>
        <p:spPr>
          <a:xfrm>
            <a:off x="3919910" y="529895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円/楕円 682"/>
          <p:cNvSpPr/>
          <p:nvPr/>
        </p:nvSpPr>
        <p:spPr>
          <a:xfrm>
            <a:off x="7099672" y="4975101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4" name="円/楕円 683"/>
          <p:cNvSpPr/>
          <p:nvPr/>
        </p:nvSpPr>
        <p:spPr>
          <a:xfrm>
            <a:off x="2114922" y="297008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5" name="円/楕円 684"/>
          <p:cNvSpPr/>
          <p:nvPr/>
        </p:nvSpPr>
        <p:spPr>
          <a:xfrm>
            <a:off x="6769472" y="536245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6" name="円/楕円 685"/>
          <p:cNvSpPr/>
          <p:nvPr/>
        </p:nvSpPr>
        <p:spPr>
          <a:xfrm>
            <a:off x="3719885" y="5040189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7" name="円/楕円 686"/>
          <p:cNvSpPr/>
          <p:nvPr/>
        </p:nvSpPr>
        <p:spPr>
          <a:xfrm>
            <a:off x="7366372" y="528625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8" name="円/楕円 687"/>
          <p:cNvSpPr/>
          <p:nvPr/>
        </p:nvSpPr>
        <p:spPr>
          <a:xfrm>
            <a:off x="2313360" y="400107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9" name="円/楕円 688"/>
          <p:cNvSpPr/>
          <p:nvPr/>
        </p:nvSpPr>
        <p:spPr>
          <a:xfrm>
            <a:off x="6239247" y="504018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円/楕円 689"/>
          <p:cNvSpPr/>
          <p:nvPr/>
        </p:nvSpPr>
        <p:spPr>
          <a:xfrm>
            <a:off x="2114922" y="509902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円/楕円 690"/>
          <p:cNvSpPr/>
          <p:nvPr/>
        </p:nvSpPr>
        <p:spPr>
          <a:xfrm>
            <a:off x="6305922" y="504018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2" name="円/楕円 691"/>
          <p:cNvSpPr/>
          <p:nvPr/>
        </p:nvSpPr>
        <p:spPr>
          <a:xfrm>
            <a:off x="2821360" y="3940051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3" name="円/楕円 692"/>
          <p:cNvSpPr/>
          <p:nvPr/>
        </p:nvSpPr>
        <p:spPr>
          <a:xfrm>
            <a:off x="5774110" y="523386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4" name="円/楕円 693"/>
          <p:cNvSpPr/>
          <p:nvPr/>
        </p:nvSpPr>
        <p:spPr>
          <a:xfrm>
            <a:off x="7167935" y="484651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5" name="円/楕円 694"/>
          <p:cNvSpPr/>
          <p:nvPr/>
        </p:nvSpPr>
        <p:spPr>
          <a:xfrm>
            <a:off x="5774110" y="536245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6" name="円/楕円 695"/>
          <p:cNvSpPr/>
          <p:nvPr/>
        </p:nvSpPr>
        <p:spPr>
          <a:xfrm>
            <a:off x="2064122" y="2258889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7" name="円/楕円 696"/>
          <p:cNvSpPr/>
          <p:nvPr/>
        </p:nvSpPr>
        <p:spPr>
          <a:xfrm>
            <a:off x="5377235" y="504018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8" name="円/楕円 697"/>
          <p:cNvSpPr/>
          <p:nvPr/>
        </p:nvSpPr>
        <p:spPr>
          <a:xfrm>
            <a:off x="6836147" y="5362451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円/楕円 698"/>
          <p:cNvSpPr/>
          <p:nvPr/>
        </p:nvSpPr>
        <p:spPr>
          <a:xfrm>
            <a:off x="5312147" y="497510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0" name="円/楕円 699"/>
          <p:cNvSpPr/>
          <p:nvPr/>
        </p:nvSpPr>
        <p:spPr>
          <a:xfrm>
            <a:off x="2129210" y="2649414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1" name="円/楕円 700"/>
          <p:cNvSpPr/>
          <p:nvPr/>
        </p:nvSpPr>
        <p:spPr>
          <a:xfrm>
            <a:off x="4383460" y="5105276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2" name="円/楕円 701"/>
          <p:cNvSpPr/>
          <p:nvPr/>
        </p:nvSpPr>
        <p:spPr>
          <a:xfrm>
            <a:off x="4250110" y="516877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3" name="円/楕円 702"/>
          <p:cNvSpPr/>
          <p:nvPr/>
        </p:nvSpPr>
        <p:spPr>
          <a:xfrm>
            <a:off x="2926135" y="323043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4" name="円/楕円 703"/>
          <p:cNvSpPr/>
          <p:nvPr/>
        </p:nvSpPr>
        <p:spPr>
          <a:xfrm>
            <a:off x="3986585" y="542753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5" name="円/楕円 704"/>
          <p:cNvSpPr/>
          <p:nvPr/>
        </p:nvSpPr>
        <p:spPr>
          <a:xfrm>
            <a:off x="3851647" y="542753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6" name="円/楕円 705"/>
          <p:cNvSpPr/>
          <p:nvPr/>
        </p:nvSpPr>
        <p:spPr>
          <a:xfrm>
            <a:off x="2218110" y="510696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7" name="円/楕円 706"/>
          <p:cNvSpPr/>
          <p:nvPr/>
        </p:nvSpPr>
        <p:spPr>
          <a:xfrm>
            <a:off x="3656385" y="491160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8" name="円/楕円 707"/>
          <p:cNvSpPr/>
          <p:nvPr/>
        </p:nvSpPr>
        <p:spPr>
          <a:xfrm>
            <a:off x="3788147" y="4956051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9" name="円/楕円 708"/>
          <p:cNvSpPr/>
          <p:nvPr/>
        </p:nvSpPr>
        <p:spPr>
          <a:xfrm>
            <a:off x="2662610" y="439248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0" name="円/楕円 709"/>
          <p:cNvSpPr/>
          <p:nvPr/>
        </p:nvSpPr>
        <p:spPr>
          <a:xfrm>
            <a:off x="4583485" y="4070226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1" name="円/楕円 710"/>
          <p:cNvSpPr/>
          <p:nvPr/>
        </p:nvSpPr>
        <p:spPr>
          <a:xfrm>
            <a:off x="7299697" y="310185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2" name="円/楕円 711"/>
          <p:cNvSpPr/>
          <p:nvPr/>
        </p:nvSpPr>
        <p:spPr>
          <a:xfrm>
            <a:off x="5577260" y="387655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3" name="円/楕円 712"/>
          <p:cNvSpPr/>
          <p:nvPr/>
        </p:nvSpPr>
        <p:spPr>
          <a:xfrm>
            <a:off x="3719885" y="2517651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4" name="円/楕円 713"/>
          <p:cNvSpPr/>
          <p:nvPr/>
        </p:nvSpPr>
        <p:spPr>
          <a:xfrm>
            <a:off x="7431460" y="232397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5" name="円/楕円 714"/>
          <p:cNvSpPr/>
          <p:nvPr/>
        </p:nvSpPr>
        <p:spPr>
          <a:xfrm>
            <a:off x="4283968" y="1628800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6" name="円/楕円 715"/>
          <p:cNvSpPr/>
          <p:nvPr/>
        </p:nvSpPr>
        <p:spPr>
          <a:xfrm>
            <a:off x="4051672" y="2130301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7" name="円/楕円 716"/>
          <p:cNvSpPr/>
          <p:nvPr/>
        </p:nvSpPr>
        <p:spPr>
          <a:xfrm>
            <a:off x="3389685" y="3165351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8" name="円/楕円 717"/>
          <p:cNvSpPr/>
          <p:nvPr/>
        </p:nvSpPr>
        <p:spPr>
          <a:xfrm>
            <a:off x="6170985" y="232397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9" name="円/楕円 718"/>
          <p:cNvSpPr/>
          <p:nvPr/>
        </p:nvSpPr>
        <p:spPr>
          <a:xfrm>
            <a:off x="5642347" y="2389064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0" name="円/楕円 719"/>
          <p:cNvSpPr/>
          <p:nvPr/>
        </p:nvSpPr>
        <p:spPr>
          <a:xfrm>
            <a:off x="3456360" y="1808039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1" name="円/楕円 720"/>
          <p:cNvSpPr/>
          <p:nvPr/>
        </p:nvSpPr>
        <p:spPr>
          <a:xfrm>
            <a:off x="2727697" y="1871539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2" name="円/楕円 721"/>
          <p:cNvSpPr/>
          <p:nvPr/>
        </p:nvSpPr>
        <p:spPr>
          <a:xfrm>
            <a:off x="6372597" y="316535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3" name="円/楕円 722"/>
          <p:cNvSpPr/>
          <p:nvPr/>
        </p:nvSpPr>
        <p:spPr>
          <a:xfrm>
            <a:off x="4915272" y="387655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4" name="円/楕円 723"/>
          <p:cNvSpPr/>
          <p:nvPr/>
        </p:nvSpPr>
        <p:spPr>
          <a:xfrm>
            <a:off x="5972547" y="368287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5" name="円/楕円 724"/>
          <p:cNvSpPr/>
          <p:nvPr/>
        </p:nvSpPr>
        <p:spPr>
          <a:xfrm>
            <a:off x="3919910" y="180803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6" name="円/楕円 725"/>
          <p:cNvSpPr/>
          <p:nvPr/>
        </p:nvSpPr>
        <p:spPr>
          <a:xfrm>
            <a:off x="7366372" y="355270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7" name="円/楕円 726"/>
          <p:cNvSpPr/>
          <p:nvPr/>
        </p:nvSpPr>
        <p:spPr>
          <a:xfrm>
            <a:off x="2211760" y="2970089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8" name="円/楕円 727"/>
          <p:cNvSpPr/>
          <p:nvPr/>
        </p:nvSpPr>
        <p:spPr>
          <a:xfrm>
            <a:off x="5443910" y="4330576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9" name="円/楕円 728"/>
          <p:cNvSpPr/>
          <p:nvPr/>
        </p:nvSpPr>
        <p:spPr>
          <a:xfrm>
            <a:off x="2460997" y="206521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0" name="円/楕円 729"/>
          <p:cNvSpPr/>
          <p:nvPr/>
        </p:nvSpPr>
        <p:spPr>
          <a:xfrm>
            <a:off x="2527672" y="307327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1" name="円/楕円 730"/>
          <p:cNvSpPr/>
          <p:nvPr/>
        </p:nvSpPr>
        <p:spPr>
          <a:xfrm>
            <a:off x="6769472" y="426548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2" name="円/楕円 731"/>
          <p:cNvSpPr/>
          <p:nvPr/>
        </p:nvSpPr>
        <p:spPr>
          <a:xfrm>
            <a:off x="2197472" y="1742951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3" name="円/楕円 732"/>
          <p:cNvSpPr/>
          <p:nvPr/>
        </p:nvSpPr>
        <p:spPr>
          <a:xfrm>
            <a:off x="2837235" y="404641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4" name="円/楕円 733"/>
          <p:cNvSpPr/>
          <p:nvPr/>
        </p:nvSpPr>
        <p:spPr>
          <a:xfrm>
            <a:off x="2453060" y="315106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5" name="円/楕円 734"/>
          <p:cNvSpPr/>
          <p:nvPr/>
        </p:nvSpPr>
        <p:spPr>
          <a:xfrm>
            <a:off x="2791197" y="277641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6" name="円/楕円 735"/>
          <p:cNvSpPr/>
          <p:nvPr/>
        </p:nvSpPr>
        <p:spPr>
          <a:xfrm>
            <a:off x="2268910" y="409156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7" name="円/楕円 736"/>
          <p:cNvSpPr/>
          <p:nvPr/>
        </p:nvSpPr>
        <p:spPr>
          <a:xfrm>
            <a:off x="2592760" y="4497264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8" name="円/楕円 737"/>
          <p:cNvSpPr/>
          <p:nvPr/>
        </p:nvSpPr>
        <p:spPr>
          <a:xfrm>
            <a:off x="2527672" y="2517651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9" name="円/楕円 738"/>
          <p:cNvSpPr/>
          <p:nvPr/>
        </p:nvSpPr>
        <p:spPr>
          <a:xfrm>
            <a:off x="5178797" y="2195389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0" name="円/楕円 739"/>
          <p:cNvSpPr/>
          <p:nvPr/>
        </p:nvSpPr>
        <p:spPr>
          <a:xfrm>
            <a:off x="3122985" y="2195389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1" name="円/楕円 740"/>
          <p:cNvSpPr/>
          <p:nvPr/>
        </p:nvSpPr>
        <p:spPr>
          <a:xfrm>
            <a:off x="2064122" y="251765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2" name="円/楕円 741"/>
          <p:cNvSpPr/>
          <p:nvPr/>
        </p:nvSpPr>
        <p:spPr>
          <a:xfrm>
            <a:off x="6042397" y="1628800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3" name="円/楕円 742"/>
          <p:cNvSpPr/>
          <p:nvPr/>
        </p:nvSpPr>
        <p:spPr>
          <a:xfrm>
            <a:off x="2327647" y="264941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4" name="円/楕円 743"/>
          <p:cNvSpPr/>
          <p:nvPr/>
        </p:nvSpPr>
        <p:spPr>
          <a:xfrm>
            <a:off x="5377235" y="2714501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5" name="円/楕円 744"/>
          <p:cNvSpPr/>
          <p:nvPr/>
        </p:nvSpPr>
        <p:spPr>
          <a:xfrm>
            <a:off x="7167935" y="4005139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6" name="円/楕円 745"/>
          <p:cNvSpPr/>
          <p:nvPr/>
        </p:nvSpPr>
        <p:spPr>
          <a:xfrm>
            <a:off x="7696572" y="426548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7" name="円/楕円 746"/>
          <p:cNvSpPr/>
          <p:nvPr/>
        </p:nvSpPr>
        <p:spPr>
          <a:xfrm>
            <a:off x="7829922" y="335902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8" name="円/楕円 747"/>
          <p:cNvSpPr/>
          <p:nvPr/>
        </p:nvSpPr>
        <p:spPr>
          <a:xfrm>
            <a:off x="2527672" y="2776414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9" name="円/楕円 748"/>
          <p:cNvSpPr/>
          <p:nvPr/>
        </p:nvSpPr>
        <p:spPr>
          <a:xfrm>
            <a:off x="2460997" y="167786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0" name="円/楕円 749"/>
          <p:cNvSpPr/>
          <p:nvPr/>
        </p:nvSpPr>
        <p:spPr>
          <a:xfrm>
            <a:off x="7829922" y="177281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1" name="円/楕円 750"/>
          <p:cNvSpPr/>
          <p:nvPr/>
        </p:nvSpPr>
        <p:spPr>
          <a:xfrm>
            <a:off x="7696572" y="290500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2" name="円/楕円 751"/>
          <p:cNvSpPr/>
          <p:nvPr/>
        </p:nvSpPr>
        <p:spPr>
          <a:xfrm>
            <a:off x="7299697" y="264941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3" name="円/楕円 752"/>
          <p:cNvSpPr/>
          <p:nvPr/>
        </p:nvSpPr>
        <p:spPr>
          <a:xfrm>
            <a:off x="6966322" y="348920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4" name="円/楕円 753"/>
          <p:cNvSpPr/>
          <p:nvPr/>
        </p:nvSpPr>
        <p:spPr>
          <a:xfrm>
            <a:off x="2992810" y="2584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5" name="円/楕円 754"/>
          <p:cNvSpPr/>
          <p:nvPr/>
        </p:nvSpPr>
        <p:spPr>
          <a:xfrm>
            <a:off x="6305922" y="264941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6" name="円/楕円 755"/>
          <p:cNvSpPr/>
          <p:nvPr/>
        </p:nvSpPr>
        <p:spPr>
          <a:xfrm>
            <a:off x="4316785" y="290500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7" name="円/楕円 756"/>
          <p:cNvSpPr/>
          <p:nvPr/>
        </p:nvSpPr>
        <p:spPr>
          <a:xfrm>
            <a:off x="3456360" y="3424114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8" name="円/楕円 757"/>
          <p:cNvSpPr/>
          <p:nvPr/>
        </p:nvSpPr>
        <p:spPr>
          <a:xfrm>
            <a:off x="2262560" y="238906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9" name="円/楕円 758"/>
          <p:cNvSpPr/>
          <p:nvPr/>
        </p:nvSpPr>
        <p:spPr>
          <a:xfrm>
            <a:off x="2197472" y="2001714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0" name="円/楕円 759"/>
          <p:cNvSpPr/>
          <p:nvPr/>
        </p:nvSpPr>
        <p:spPr>
          <a:xfrm>
            <a:off x="1997447" y="161436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1" name="円/楕円 760"/>
          <p:cNvSpPr/>
          <p:nvPr/>
        </p:nvSpPr>
        <p:spPr>
          <a:xfrm>
            <a:off x="4915272" y="439248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2" name="円/楕円 761"/>
          <p:cNvSpPr/>
          <p:nvPr/>
        </p:nvSpPr>
        <p:spPr>
          <a:xfrm>
            <a:off x="4051672" y="316535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3" name="円/楕円 762"/>
          <p:cNvSpPr/>
          <p:nvPr/>
        </p:nvSpPr>
        <p:spPr>
          <a:xfrm>
            <a:off x="2992810" y="3033589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4" name="円/楕円 763"/>
          <p:cNvSpPr/>
          <p:nvPr/>
        </p:nvSpPr>
        <p:spPr>
          <a:xfrm>
            <a:off x="5642347" y="335902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5" name="円/楕円 764"/>
          <p:cNvSpPr/>
          <p:nvPr/>
        </p:nvSpPr>
        <p:spPr>
          <a:xfrm>
            <a:off x="3986585" y="3552701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6" name="円/楕円 765"/>
          <p:cNvSpPr/>
          <p:nvPr/>
        </p:nvSpPr>
        <p:spPr>
          <a:xfrm>
            <a:off x="6107485" y="413690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7" name="円/楕円 766"/>
          <p:cNvSpPr/>
          <p:nvPr/>
        </p:nvSpPr>
        <p:spPr>
          <a:xfrm>
            <a:off x="7099672" y="193662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8" name="円/楕円 767"/>
          <p:cNvSpPr/>
          <p:nvPr/>
        </p:nvSpPr>
        <p:spPr>
          <a:xfrm>
            <a:off x="6836147" y="342411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9" name="円/楕円 768"/>
          <p:cNvSpPr/>
          <p:nvPr/>
        </p:nvSpPr>
        <p:spPr>
          <a:xfrm>
            <a:off x="5113710" y="4200401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0" name="円/楕円 769"/>
          <p:cNvSpPr/>
          <p:nvPr/>
        </p:nvSpPr>
        <p:spPr>
          <a:xfrm>
            <a:off x="6966322" y="2649414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1" name="円/楕円 770"/>
          <p:cNvSpPr/>
          <p:nvPr/>
        </p:nvSpPr>
        <p:spPr>
          <a:xfrm>
            <a:off x="4450135" y="2970089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2" name="円/楕円 771"/>
          <p:cNvSpPr/>
          <p:nvPr/>
        </p:nvSpPr>
        <p:spPr>
          <a:xfrm>
            <a:off x="4119935" y="3552701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3" name="円/楕円 772"/>
          <p:cNvSpPr/>
          <p:nvPr/>
        </p:nvSpPr>
        <p:spPr>
          <a:xfrm>
            <a:off x="6305922" y="283991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4" name="円/楕円 773"/>
          <p:cNvSpPr/>
          <p:nvPr/>
        </p:nvSpPr>
        <p:spPr>
          <a:xfrm>
            <a:off x="5178797" y="310185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5" name="円/楕円 774"/>
          <p:cNvSpPr/>
          <p:nvPr/>
        </p:nvSpPr>
        <p:spPr>
          <a:xfrm>
            <a:off x="5043860" y="3424114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6" name="円/楕円 775"/>
          <p:cNvSpPr/>
          <p:nvPr/>
        </p:nvSpPr>
        <p:spPr>
          <a:xfrm>
            <a:off x="5508997" y="3617789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7" name="円/楕円 776"/>
          <p:cNvSpPr/>
          <p:nvPr/>
        </p:nvSpPr>
        <p:spPr>
          <a:xfrm>
            <a:off x="4316785" y="40051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8" name="円/楕円 777"/>
          <p:cNvSpPr/>
          <p:nvPr/>
        </p:nvSpPr>
        <p:spPr>
          <a:xfrm>
            <a:off x="5577260" y="387655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9" name="円/楕円 778"/>
          <p:cNvSpPr/>
          <p:nvPr/>
        </p:nvSpPr>
        <p:spPr>
          <a:xfrm>
            <a:off x="6901235" y="3876551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0" name="円/楕円 779"/>
          <p:cNvSpPr/>
          <p:nvPr/>
        </p:nvSpPr>
        <p:spPr>
          <a:xfrm>
            <a:off x="4713660" y="2517651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1" name="円/楕円 780"/>
          <p:cNvSpPr/>
          <p:nvPr/>
        </p:nvSpPr>
        <p:spPr>
          <a:xfrm>
            <a:off x="5840785" y="232397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2" name="円/楕円 781"/>
          <p:cNvSpPr/>
          <p:nvPr/>
        </p:nvSpPr>
        <p:spPr>
          <a:xfrm>
            <a:off x="4915272" y="3033589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3" name="円/楕円 782"/>
          <p:cNvSpPr/>
          <p:nvPr/>
        </p:nvSpPr>
        <p:spPr>
          <a:xfrm>
            <a:off x="6702797" y="4330576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4" name="円/楕円 783"/>
          <p:cNvSpPr/>
          <p:nvPr/>
        </p:nvSpPr>
        <p:spPr>
          <a:xfrm>
            <a:off x="7366372" y="3682876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5" name="円/楕円 784"/>
          <p:cNvSpPr/>
          <p:nvPr/>
        </p:nvSpPr>
        <p:spPr>
          <a:xfrm>
            <a:off x="7231435" y="219538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6" name="円/楕円 785"/>
          <p:cNvSpPr/>
          <p:nvPr/>
        </p:nvSpPr>
        <p:spPr>
          <a:xfrm>
            <a:off x="7231435" y="3230439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7" name="円/楕円 786"/>
          <p:cNvSpPr/>
          <p:nvPr/>
        </p:nvSpPr>
        <p:spPr>
          <a:xfrm>
            <a:off x="6836147" y="2970089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8" name="円/楕円 787"/>
          <p:cNvSpPr/>
          <p:nvPr/>
        </p:nvSpPr>
        <p:spPr>
          <a:xfrm>
            <a:off x="6502772" y="381146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9" name="円/楕円 788"/>
          <p:cNvSpPr/>
          <p:nvPr/>
        </p:nvSpPr>
        <p:spPr>
          <a:xfrm>
            <a:off x="5840785" y="2970089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0" name="円/楕円 789"/>
          <p:cNvSpPr/>
          <p:nvPr/>
        </p:nvSpPr>
        <p:spPr>
          <a:xfrm>
            <a:off x="5178797" y="368287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1" name="円/楕円 790"/>
          <p:cNvSpPr/>
          <p:nvPr/>
        </p:nvSpPr>
        <p:spPr>
          <a:xfrm>
            <a:off x="5113710" y="1808039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2" name="円/楕円 791"/>
          <p:cNvSpPr/>
          <p:nvPr/>
        </p:nvSpPr>
        <p:spPr>
          <a:xfrm>
            <a:off x="7961685" y="49116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3" name="円/楕円 792"/>
          <p:cNvSpPr/>
          <p:nvPr/>
        </p:nvSpPr>
        <p:spPr>
          <a:xfrm>
            <a:off x="7696572" y="264941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4" name="円/楕円 793"/>
          <p:cNvSpPr/>
          <p:nvPr/>
        </p:nvSpPr>
        <p:spPr>
          <a:xfrm>
            <a:off x="7829922" y="5427539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5" name="円/楕円 794"/>
          <p:cNvSpPr/>
          <p:nvPr/>
        </p:nvSpPr>
        <p:spPr>
          <a:xfrm>
            <a:off x="5577260" y="4457576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6" name="円/楕円 795"/>
          <p:cNvSpPr/>
          <p:nvPr/>
        </p:nvSpPr>
        <p:spPr>
          <a:xfrm>
            <a:off x="3586535" y="2839914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7" name="円/楕円 796"/>
          <p:cNvSpPr/>
          <p:nvPr/>
        </p:nvSpPr>
        <p:spPr>
          <a:xfrm>
            <a:off x="7431460" y="4330576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8" name="円/楕円 797"/>
          <p:cNvSpPr/>
          <p:nvPr/>
        </p:nvSpPr>
        <p:spPr>
          <a:xfrm>
            <a:off x="6305922" y="420040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9" name="円/楕円 798"/>
          <p:cNvSpPr/>
          <p:nvPr/>
        </p:nvSpPr>
        <p:spPr>
          <a:xfrm>
            <a:off x="5840785" y="510527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0" name="円/楕円 799"/>
          <p:cNvSpPr/>
          <p:nvPr/>
        </p:nvSpPr>
        <p:spPr>
          <a:xfrm>
            <a:off x="7036172" y="4975101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1" name="円/楕円 800"/>
          <p:cNvSpPr/>
          <p:nvPr/>
        </p:nvSpPr>
        <p:spPr>
          <a:xfrm>
            <a:off x="5443910" y="5492626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2" name="円/楕円 801"/>
          <p:cNvSpPr/>
          <p:nvPr/>
        </p:nvSpPr>
        <p:spPr>
          <a:xfrm>
            <a:off x="7099672" y="523386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3" name="円/楕円 802"/>
          <p:cNvSpPr/>
          <p:nvPr/>
        </p:nvSpPr>
        <p:spPr>
          <a:xfrm>
            <a:off x="7167935" y="549262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4" name="円/楕円 803"/>
          <p:cNvSpPr/>
          <p:nvPr/>
        </p:nvSpPr>
        <p:spPr>
          <a:xfrm>
            <a:off x="5840785" y="400513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5" name="円/楕円 804"/>
          <p:cNvSpPr/>
          <p:nvPr/>
        </p:nvSpPr>
        <p:spPr>
          <a:xfrm>
            <a:off x="6702797" y="3682876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6" name="円/楕円 805"/>
          <p:cNvSpPr/>
          <p:nvPr/>
        </p:nvSpPr>
        <p:spPr>
          <a:xfrm>
            <a:off x="6042397" y="452107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7" name="円/楕円 806"/>
          <p:cNvSpPr/>
          <p:nvPr/>
        </p:nvSpPr>
        <p:spPr>
          <a:xfrm>
            <a:off x="7431460" y="497510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8" name="円/楕円 807"/>
          <p:cNvSpPr/>
          <p:nvPr/>
        </p:nvSpPr>
        <p:spPr>
          <a:xfrm>
            <a:off x="7564810" y="504018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9" name="円/楕円 808"/>
          <p:cNvSpPr/>
          <p:nvPr/>
        </p:nvSpPr>
        <p:spPr>
          <a:xfrm>
            <a:off x="6702797" y="510527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0" name="円/楕円 809"/>
          <p:cNvSpPr/>
          <p:nvPr/>
        </p:nvSpPr>
        <p:spPr>
          <a:xfrm>
            <a:off x="6571035" y="47814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1" name="円/楕円 810"/>
          <p:cNvSpPr/>
          <p:nvPr/>
        </p:nvSpPr>
        <p:spPr>
          <a:xfrm>
            <a:off x="7961685" y="445757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2" name="円/楕円 811"/>
          <p:cNvSpPr/>
          <p:nvPr/>
        </p:nvSpPr>
        <p:spPr>
          <a:xfrm>
            <a:off x="7631485" y="529895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3" name="円/楕円 812"/>
          <p:cNvSpPr/>
          <p:nvPr/>
        </p:nvSpPr>
        <p:spPr>
          <a:xfrm>
            <a:off x="6966322" y="445757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4" name="円/楕円 813"/>
          <p:cNvSpPr/>
          <p:nvPr/>
        </p:nvSpPr>
        <p:spPr>
          <a:xfrm>
            <a:off x="6305922" y="516877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5" name="円/楕円 814"/>
          <p:cNvSpPr/>
          <p:nvPr/>
        </p:nvSpPr>
        <p:spPr>
          <a:xfrm>
            <a:off x="7763247" y="374637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6" name="円/楕円 815"/>
          <p:cNvSpPr/>
          <p:nvPr/>
        </p:nvSpPr>
        <p:spPr>
          <a:xfrm>
            <a:off x="5972547" y="3033589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7" name="円/楕円 816"/>
          <p:cNvSpPr/>
          <p:nvPr/>
        </p:nvSpPr>
        <p:spPr>
          <a:xfrm>
            <a:off x="4250110" y="381146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8" name="円/楕円 817"/>
          <p:cNvSpPr/>
          <p:nvPr/>
        </p:nvSpPr>
        <p:spPr>
          <a:xfrm>
            <a:off x="6636122" y="232397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" name="円/楕円 818"/>
          <p:cNvSpPr/>
          <p:nvPr/>
        </p:nvSpPr>
        <p:spPr>
          <a:xfrm>
            <a:off x="3586535" y="2584326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0" name="円/楕円 819"/>
          <p:cNvSpPr/>
          <p:nvPr/>
        </p:nvSpPr>
        <p:spPr>
          <a:xfrm>
            <a:off x="3256335" y="316535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1" name="円/楕円 820"/>
          <p:cNvSpPr/>
          <p:nvPr/>
        </p:nvSpPr>
        <p:spPr>
          <a:xfrm>
            <a:off x="5443910" y="245256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2" name="円/楕円 821"/>
          <p:cNvSpPr/>
          <p:nvPr/>
        </p:nvSpPr>
        <p:spPr>
          <a:xfrm>
            <a:off x="4316785" y="232397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3" name="円/楕円 822"/>
          <p:cNvSpPr/>
          <p:nvPr/>
        </p:nvSpPr>
        <p:spPr>
          <a:xfrm>
            <a:off x="3851647" y="323043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4" name="円/楕円 823"/>
          <p:cNvSpPr/>
          <p:nvPr/>
        </p:nvSpPr>
        <p:spPr>
          <a:xfrm>
            <a:off x="5043860" y="3101851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5" name="円/楕円 824"/>
          <p:cNvSpPr/>
          <p:nvPr/>
        </p:nvSpPr>
        <p:spPr>
          <a:xfrm>
            <a:off x="3456360" y="361778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6" name="円/楕円 825"/>
          <p:cNvSpPr/>
          <p:nvPr/>
        </p:nvSpPr>
        <p:spPr>
          <a:xfrm>
            <a:off x="4713660" y="348920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7" name="円/楕円 826"/>
          <p:cNvSpPr/>
          <p:nvPr/>
        </p:nvSpPr>
        <p:spPr>
          <a:xfrm>
            <a:off x="6042397" y="3489201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8" name="円/楕円 827"/>
          <p:cNvSpPr/>
          <p:nvPr/>
        </p:nvSpPr>
        <p:spPr>
          <a:xfrm>
            <a:off x="3521447" y="2258889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9" name="円/楕円 828"/>
          <p:cNvSpPr/>
          <p:nvPr/>
        </p:nvSpPr>
        <p:spPr>
          <a:xfrm>
            <a:off x="4713660" y="1808039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0" name="円/楕円 829"/>
          <p:cNvSpPr/>
          <p:nvPr/>
        </p:nvSpPr>
        <p:spPr>
          <a:xfrm>
            <a:off x="4051672" y="264941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1" name="円/楕円 830"/>
          <p:cNvSpPr/>
          <p:nvPr/>
        </p:nvSpPr>
        <p:spPr>
          <a:xfrm>
            <a:off x="6107485" y="387655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2" name="円/楕円 831"/>
          <p:cNvSpPr/>
          <p:nvPr/>
        </p:nvSpPr>
        <p:spPr>
          <a:xfrm>
            <a:off x="6502772" y="3295526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3" name="円/楕円 832"/>
          <p:cNvSpPr/>
          <p:nvPr/>
        </p:nvSpPr>
        <p:spPr>
          <a:xfrm>
            <a:off x="6502772" y="187153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4" name="円/楕円 833"/>
          <p:cNvSpPr/>
          <p:nvPr/>
        </p:nvSpPr>
        <p:spPr>
          <a:xfrm>
            <a:off x="6571035" y="297008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5" name="円/楕円 834"/>
          <p:cNvSpPr/>
          <p:nvPr/>
        </p:nvSpPr>
        <p:spPr>
          <a:xfrm>
            <a:off x="5972547" y="2584326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6" name="円/楕円 835"/>
          <p:cNvSpPr/>
          <p:nvPr/>
        </p:nvSpPr>
        <p:spPr>
          <a:xfrm>
            <a:off x="5907460" y="329552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7" name="円/楕円 836"/>
          <p:cNvSpPr/>
          <p:nvPr/>
        </p:nvSpPr>
        <p:spPr>
          <a:xfrm>
            <a:off x="4978772" y="258432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8" name="円/楕円 837"/>
          <p:cNvSpPr/>
          <p:nvPr/>
        </p:nvSpPr>
        <p:spPr>
          <a:xfrm>
            <a:off x="4339010" y="523386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9" name="円/楕円 838"/>
          <p:cNvSpPr/>
          <p:nvPr/>
        </p:nvSpPr>
        <p:spPr>
          <a:xfrm>
            <a:off x="5774110" y="187153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0" name="テキスト ボックス 839"/>
          <p:cNvSpPr txBox="1"/>
          <p:nvPr/>
        </p:nvSpPr>
        <p:spPr>
          <a:xfrm>
            <a:off x="5724897" y="4884614"/>
            <a:ext cx="1727200" cy="4159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カラー超伝導</a:t>
            </a:r>
          </a:p>
        </p:txBody>
      </p:sp>
      <p:sp>
        <p:nvSpPr>
          <p:cNvPr id="843" name="テキスト ボックス 282"/>
          <p:cNvSpPr txBox="1">
            <a:spLocks noChangeArrowheads="1"/>
          </p:cNvSpPr>
          <p:nvPr/>
        </p:nvSpPr>
        <p:spPr bwMode="auto">
          <a:xfrm rot="-5400000">
            <a:off x="1234371" y="143803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rgbClr val="000000"/>
                </a:solidFill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sp>
        <p:nvSpPr>
          <p:cNvPr id="845" name="円/楕円 844"/>
          <p:cNvSpPr/>
          <p:nvPr/>
        </p:nvSpPr>
        <p:spPr>
          <a:xfrm>
            <a:off x="4051672" y="3811464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6" name="円/楕円 845"/>
          <p:cNvSpPr/>
          <p:nvPr/>
        </p:nvSpPr>
        <p:spPr>
          <a:xfrm>
            <a:off x="1997447" y="283991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7" name="円/楕円 846"/>
          <p:cNvSpPr/>
          <p:nvPr/>
        </p:nvSpPr>
        <p:spPr>
          <a:xfrm>
            <a:off x="2886447" y="2479551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8" name="円/楕円 847"/>
          <p:cNvSpPr/>
          <p:nvPr/>
        </p:nvSpPr>
        <p:spPr>
          <a:xfrm>
            <a:off x="3719885" y="4200401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9" name="円/楕円 848"/>
          <p:cNvSpPr/>
          <p:nvPr/>
        </p:nvSpPr>
        <p:spPr>
          <a:xfrm>
            <a:off x="3919910" y="426548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0" name="円/楕円 849"/>
          <p:cNvSpPr/>
          <p:nvPr/>
        </p:nvSpPr>
        <p:spPr>
          <a:xfrm>
            <a:off x="3788147" y="4330576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1" name="円/楕円 850"/>
          <p:cNvSpPr/>
          <p:nvPr/>
        </p:nvSpPr>
        <p:spPr>
          <a:xfrm>
            <a:off x="3875460" y="439248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2" name="円/楕円 851"/>
          <p:cNvSpPr/>
          <p:nvPr/>
        </p:nvSpPr>
        <p:spPr>
          <a:xfrm>
            <a:off x="3256335" y="4005139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3" name="円/楕円 852"/>
          <p:cNvSpPr/>
          <p:nvPr/>
        </p:nvSpPr>
        <p:spPr>
          <a:xfrm>
            <a:off x="3308722" y="4070226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4" name="円/楕円 853"/>
          <p:cNvSpPr/>
          <p:nvPr/>
        </p:nvSpPr>
        <p:spPr>
          <a:xfrm>
            <a:off x="3410322" y="4079751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8" name="正方形/長方形 857"/>
          <p:cNvSpPr/>
          <p:nvPr/>
        </p:nvSpPr>
        <p:spPr>
          <a:xfrm>
            <a:off x="8104559" y="4652839"/>
            <a:ext cx="1449388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2" name="フリーフォーム 861"/>
          <p:cNvSpPr/>
          <p:nvPr/>
        </p:nvSpPr>
        <p:spPr>
          <a:xfrm>
            <a:off x="3956960" y="3968518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tailEnd type="oval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HGS明朝E"/>
              <a:cs typeface="+mn-cs"/>
            </a:endParaRPr>
          </a:p>
        </p:txBody>
      </p:sp>
      <p:sp>
        <p:nvSpPr>
          <p:cNvPr id="863" name="テキスト ボックス 862"/>
          <p:cNvSpPr txBox="1"/>
          <p:nvPr/>
        </p:nvSpPr>
        <p:spPr>
          <a:xfrm>
            <a:off x="3986585" y="3359753"/>
            <a:ext cx="1723549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ＱＣＤ臨界点</a:t>
            </a:r>
          </a:p>
        </p:txBody>
      </p:sp>
      <p:sp>
        <p:nvSpPr>
          <p:cNvPr id="844" name="テキスト ボックス 283"/>
          <p:cNvSpPr txBox="1">
            <a:spLocks noChangeArrowheads="1"/>
          </p:cNvSpPr>
          <p:nvPr/>
        </p:nvSpPr>
        <p:spPr bwMode="auto">
          <a:xfrm>
            <a:off x="6871994" y="5621214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HGｺﾞｼｯｸE" pitchFamily="49" charset="-128"/>
                <a:ea typeface="HGｺﾞｼｯｸE" pitchFamily="49" charset="-128"/>
              </a:rPr>
              <a:t>バリオン数</a:t>
            </a:r>
            <a:endParaRPr lang="en-US" altLang="ja-JP" sz="2000" dirty="0" smtClean="0">
              <a:solidFill>
                <a:srgbClr val="000000"/>
              </a:solidFill>
              <a:latin typeface="HGｺﾞｼｯｸE" pitchFamily="49" charset="-128"/>
              <a:ea typeface="HGｺﾞｼｯｸE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HGｺﾞｼｯｸE" pitchFamily="49" charset="-128"/>
                <a:ea typeface="HGｺﾞｼｯｸE" pitchFamily="49" charset="-128"/>
              </a:rPr>
              <a:t>化学ポテンシャル</a:t>
            </a:r>
          </a:p>
        </p:txBody>
      </p:sp>
      <p:sp>
        <p:nvSpPr>
          <p:cNvPr id="864" name="円/楕円 863"/>
          <p:cNvSpPr>
            <a:spLocks noChangeArrowheads="1"/>
          </p:cNvSpPr>
          <p:nvPr/>
        </p:nvSpPr>
        <p:spPr bwMode="auto">
          <a:xfrm rot="-4990811">
            <a:off x="380735" y="5182360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5" name="円/楕円 864"/>
          <p:cNvSpPr/>
          <p:nvPr/>
        </p:nvSpPr>
        <p:spPr>
          <a:xfrm>
            <a:off x="494242" y="5210141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6" name="円/楕円 865"/>
          <p:cNvSpPr/>
          <p:nvPr/>
        </p:nvSpPr>
        <p:spPr>
          <a:xfrm>
            <a:off x="449792" y="5300628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8" name="円/楕円 867"/>
          <p:cNvSpPr/>
          <p:nvPr/>
        </p:nvSpPr>
        <p:spPr>
          <a:xfrm>
            <a:off x="899592" y="490227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9" name="円/楕円 868"/>
          <p:cNvSpPr/>
          <p:nvPr/>
        </p:nvSpPr>
        <p:spPr>
          <a:xfrm>
            <a:off x="950392" y="496577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0" name="円/楕円 869"/>
          <p:cNvSpPr/>
          <p:nvPr/>
        </p:nvSpPr>
        <p:spPr>
          <a:xfrm>
            <a:off x="1053580" y="49737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1" name="正方形/長方形 870"/>
          <p:cNvSpPr/>
          <p:nvPr/>
        </p:nvSpPr>
        <p:spPr>
          <a:xfrm>
            <a:off x="251520" y="3573015"/>
            <a:ext cx="1152128" cy="819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2" name="円/楕円 871"/>
          <p:cNvSpPr>
            <a:spLocks noChangeArrowheads="1"/>
          </p:cNvSpPr>
          <p:nvPr/>
        </p:nvSpPr>
        <p:spPr bwMode="auto">
          <a:xfrm rot="-4990811">
            <a:off x="380735" y="382928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3" name="円/楕円 872"/>
          <p:cNvSpPr/>
          <p:nvPr/>
        </p:nvSpPr>
        <p:spPr>
          <a:xfrm>
            <a:off x="494242" y="385706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4" name="円/楕円 873"/>
          <p:cNvSpPr/>
          <p:nvPr/>
        </p:nvSpPr>
        <p:spPr>
          <a:xfrm>
            <a:off x="449792" y="394754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5" name="円/楕円 874"/>
          <p:cNvSpPr/>
          <p:nvPr/>
        </p:nvSpPr>
        <p:spPr>
          <a:xfrm>
            <a:off x="827584" y="368208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6" name="円/楕円 875"/>
          <p:cNvSpPr/>
          <p:nvPr/>
        </p:nvSpPr>
        <p:spPr>
          <a:xfrm>
            <a:off x="878384" y="374558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7" name="円/楕円 876"/>
          <p:cNvSpPr/>
          <p:nvPr/>
        </p:nvSpPr>
        <p:spPr>
          <a:xfrm>
            <a:off x="981572" y="37535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8" name="円/楕円 877"/>
          <p:cNvSpPr/>
          <p:nvPr/>
        </p:nvSpPr>
        <p:spPr>
          <a:xfrm rot="19629234">
            <a:off x="908333" y="396582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9" name="円/楕円 878"/>
          <p:cNvSpPr/>
          <p:nvPr/>
        </p:nvSpPr>
        <p:spPr>
          <a:xfrm>
            <a:off x="1043271" y="396582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0" name="円/楕円 879"/>
          <p:cNvSpPr/>
          <p:nvPr/>
        </p:nvSpPr>
        <p:spPr>
          <a:xfrm>
            <a:off x="973421" y="407059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1" name="円/楕円 880"/>
          <p:cNvSpPr>
            <a:spLocks noChangeArrowheads="1"/>
          </p:cNvSpPr>
          <p:nvPr/>
        </p:nvSpPr>
        <p:spPr bwMode="auto">
          <a:xfrm rot="-4990811">
            <a:off x="693274" y="412642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2" name="円/楕円 881"/>
          <p:cNvSpPr/>
          <p:nvPr/>
        </p:nvSpPr>
        <p:spPr>
          <a:xfrm>
            <a:off x="806781" y="415420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3" name="円/楕円 882"/>
          <p:cNvSpPr/>
          <p:nvPr/>
        </p:nvSpPr>
        <p:spPr>
          <a:xfrm>
            <a:off x="762331" y="424469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4" name="円/楕円 883"/>
          <p:cNvSpPr/>
          <p:nvPr/>
        </p:nvSpPr>
        <p:spPr>
          <a:xfrm>
            <a:off x="1068115" y="407632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5" name="円/楕円 884"/>
          <p:cNvSpPr/>
          <p:nvPr/>
        </p:nvSpPr>
        <p:spPr>
          <a:xfrm>
            <a:off x="1118915" y="413982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6" name="円/楕円 885"/>
          <p:cNvSpPr/>
          <p:nvPr/>
        </p:nvSpPr>
        <p:spPr>
          <a:xfrm>
            <a:off x="1222103" y="41477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7" name="円/楕円 886"/>
          <p:cNvSpPr/>
          <p:nvPr/>
        </p:nvSpPr>
        <p:spPr>
          <a:xfrm rot="19629234">
            <a:off x="1075497" y="362887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8" name="円/楕円 887"/>
          <p:cNvSpPr/>
          <p:nvPr/>
        </p:nvSpPr>
        <p:spPr>
          <a:xfrm>
            <a:off x="1210435" y="36288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9" name="円/楕円 888"/>
          <p:cNvSpPr/>
          <p:nvPr/>
        </p:nvSpPr>
        <p:spPr>
          <a:xfrm>
            <a:off x="1140585" y="373364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0" name="円/楕円 889"/>
          <p:cNvSpPr>
            <a:spLocks noChangeArrowheads="1"/>
          </p:cNvSpPr>
          <p:nvPr/>
        </p:nvSpPr>
        <p:spPr bwMode="auto">
          <a:xfrm rot="-4990811">
            <a:off x="596759" y="361325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1" name="円/楕円 890"/>
          <p:cNvSpPr/>
          <p:nvPr/>
        </p:nvSpPr>
        <p:spPr>
          <a:xfrm>
            <a:off x="710266" y="364103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2" name="円/楕円 891"/>
          <p:cNvSpPr/>
          <p:nvPr/>
        </p:nvSpPr>
        <p:spPr>
          <a:xfrm>
            <a:off x="665816" y="373152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3" name="円/楕円 892"/>
          <p:cNvSpPr/>
          <p:nvPr/>
        </p:nvSpPr>
        <p:spPr>
          <a:xfrm>
            <a:off x="276027" y="364502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4" name="円/楕円 893"/>
          <p:cNvSpPr/>
          <p:nvPr/>
        </p:nvSpPr>
        <p:spPr>
          <a:xfrm>
            <a:off x="326827" y="370852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5" name="円/楕円 894"/>
          <p:cNvSpPr/>
          <p:nvPr/>
        </p:nvSpPr>
        <p:spPr>
          <a:xfrm>
            <a:off x="430015" y="371646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6" name="円/楕円 895"/>
          <p:cNvSpPr/>
          <p:nvPr/>
        </p:nvSpPr>
        <p:spPr>
          <a:xfrm rot="19629234">
            <a:off x="244139" y="4076282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7" name="円/楕円 896"/>
          <p:cNvSpPr/>
          <p:nvPr/>
        </p:nvSpPr>
        <p:spPr>
          <a:xfrm>
            <a:off x="393378" y="407707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8" name="円/楕円 897"/>
          <p:cNvSpPr/>
          <p:nvPr/>
        </p:nvSpPr>
        <p:spPr>
          <a:xfrm>
            <a:off x="323528" y="418184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9" name="円/楕円 898"/>
          <p:cNvSpPr/>
          <p:nvPr/>
        </p:nvSpPr>
        <p:spPr>
          <a:xfrm>
            <a:off x="827584" y="526231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0" name="円/楕円 899"/>
          <p:cNvSpPr/>
          <p:nvPr/>
        </p:nvSpPr>
        <p:spPr>
          <a:xfrm>
            <a:off x="959347" y="53274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1" name="円/楕円 900"/>
          <p:cNvSpPr/>
          <p:nvPr/>
        </p:nvSpPr>
        <p:spPr>
          <a:xfrm>
            <a:off x="1026022" y="545598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2" name="円/楕円 901"/>
          <p:cNvSpPr/>
          <p:nvPr/>
        </p:nvSpPr>
        <p:spPr>
          <a:xfrm>
            <a:off x="891084" y="545598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3" name="円/楕円 902"/>
          <p:cNvSpPr/>
          <p:nvPr/>
        </p:nvSpPr>
        <p:spPr>
          <a:xfrm>
            <a:off x="611380" y="382523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4" name="円/楕円 903"/>
          <p:cNvSpPr/>
          <p:nvPr/>
        </p:nvSpPr>
        <p:spPr>
          <a:xfrm>
            <a:off x="792355" y="402208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5" name="円/楕円 904"/>
          <p:cNvSpPr/>
          <p:nvPr/>
        </p:nvSpPr>
        <p:spPr>
          <a:xfrm>
            <a:off x="676467" y="398556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6" name="円/楕円 905"/>
          <p:cNvSpPr/>
          <p:nvPr/>
        </p:nvSpPr>
        <p:spPr>
          <a:xfrm>
            <a:off x="770130" y="389031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7" name="正方形/長方形 906"/>
          <p:cNvSpPr/>
          <p:nvPr/>
        </p:nvSpPr>
        <p:spPr>
          <a:xfrm>
            <a:off x="263406" y="2292226"/>
            <a:ext cx="1140241" cy="81354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下矢印 907"/>
          <p:cNvSpPr/>
          <p:nvPr/>
        </p:nvSpPr>
        <p:spPr>
          <a:xfrm flipV="1">
            <a:off x="446460" y="4507135"/>
            <a:ext cx="741164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9" name="下矢印 908"/>
          <p:cNvSpPr/>
          <p:nvPr/>
        </p:nvSpPr>
        <p:spPr>
          <a:xfrm flipV="1">
            <a:off x="395536" y="3212976"/>
            <a:ext cx="741164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円/楕円 965"/>
          <p:cNvSpPr/>
          <p:nvPr/>
        </p:nvSpPr>
        <p:spPr>
          <a:xfrm>
            <a:off x="969442" y="26369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7" name="円/楕円 966"/>
          <p:cNvSpPr/>
          <p:nvPr/>
        </p:nvSpPr>
        <p:spPr>
          <a:xfrm>
            <a:off x="899592" y="274168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8" name="円/楕円 967"/>
          <p:cNvSpPr/>
          <p:nvPr/>
        </p:nvSpPr>
        <p:spPr>
          <a:xfrm>
            <a:off x="1045086" y="281091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9" name="円/楕円 968"/>
          <p:cNvSpPr/>
          <p:nvPr/>
        </p:nvSpPr>
        <p:spPr>
          <a:xfrm>
            <a:off x="1148274" y="281885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1" name="円/楕円 970"/>
          <p:cNvSpPr/>
          <p:nvPr/>
        </p:nvSpPr>
        <p:spPr>
          <a:xfrm>
            <a:off x="674600" y="269894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2" name="円/楕円 971"/>
          <p:cNvSpPr/>
          <p:nvPr/>
        </p:nvSpPr>
        <p:spPr>
          <a:xfrm>
            <a:off x="630150" y="27894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3" name="円/楕円 972"/>
          <p:cNvSpPr/>
          <p:nvPr/>
        </p:nvSpPr>
        <p:spPr>
          <a:xfrm>
            <a:off x="660174" y="256682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4" name="円/楕円 973"/>
          <p:cNvSpPr/>
          <p:nvPr/>
        </p:nvSpPr>
        <p:spPr>
          <a:xfrm>
            <a:off x="544286" y="253031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5" name="円/楕円 974"/>
          <p:cNvSpPr/>
          <p:nvPr/>
        </p:nvSpPr>
        <p:spPr>
          <a:xfrm>
            <a:off x="637949" y="243506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6" name="円/楕円 975"/>
          <p:cNvSpPr/>
          <p:nvPr/>
        </p:nvSpPr>
        <p:spPr>
          <a:xfrm>
            <a:off x="799689" y="289393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7" name="円/楕円 976"/>
          <p:cNvSpPr/>
          <p:nvPr/>
        </p:nvSpPr>
        <p:spPr>
          <a:xfrm>
            <a:off x="729839" y="299871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8" name="円/楕円 977"/>
          <p:cNvSpPr/>
          <p:nvPr/>
        </p:nvSpPr>
        <p:spPr>
          <a:xfrm>
            <a:off x="1136700" y="248290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9" name="円/楕円 978"/>
          <p:cNvSpPr/>
          <p:nvPr/>
        </p:nvSpPr>
        <p:spPr>
          <a:xfrm>
            <a:off x="791580" y="242818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0" name="円/楕円 979"/>
          <p:cNvSpPr/>
          <p:nvPr/>
        </p:nvSpPr>
        <p:spPr>
          <a:xfrm>
            <a:off x="504847" y="29559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1" name="円/楕円 980"/>
          <p:cNvSpPr/>
          <p:nvPr/>
        </p:nvSpPr>
        <p:spPr>
          <a:xfrm>
            <a:off x="357512" y="247893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2" name="円/楕円 981"/>
          <p:cNvSpPr/>
          <p:nvPr/>
        </p:nvSpPr>
        <p:spPr>
          <a:xfrm>
            <a:off x="490421" y="2823847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3" name="円/楕円 982"/>
          <p:cNvSpPr/>
          <p:nvPr/>
        </p:nvSpPr>
        <p:spPr>
          <a:xfrm>
            <a:off x="374533" y="2787335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4" name="円/楕円 983"/>
          <p:cNvSpPr/>
          <p:nvPr/>
        </p:nvSpPr>
        <p:spPr>
          <a:xfrm>
            <a:off x="468196" y="2692085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5" name="円/楕円 984"/>
          <p:cNvSpPr/>
          <p:nvPr/>
        </p:nvSpPr>
        <p:spPr>
          <a:xfrm>
            <a:off x="425334" y="258238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6" name="円/楕円 985"/>
          <p:cNvSpPr/>
          <p:nvPr/>
        </p:nvSpPr>
        <p:spPr>
          <a:xfrm>
            <a:off x="947374" y="23716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7" name="円/楕円 986"/>
          <p:cNvSpPr/>
          <p:nvPr/>
        </p:nvSpPr>
        <p:spPr>
          <a:xfrm>
            <a:off x="1251470" y="269691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8" name="円/楕円 987"/>
          <p:cNvSpPr/>
          <p:nvPr/>
        </p:nvSpPr>
        <p:spPr>
          <a:xfrm>
            <a:off x="751955" y="278027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9" name="円/楕円 988"/>
          <p:cNvSpPr/>
          <p:nvPr/>
        </p:nvSpPr>
        <p:spPr>
          <a:xfrm>
            <a:off x="805002" y="260818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0" name="円/楕円 989"/>
          <p:cNvSpPr/>
          <p:nvPr/>
        </p:nvSpPr>
        <p:spPr>
          <a:xfrm>
            <a:off x="1308537" y="28373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1" name="円/楕円 990"/>
          <p:cNvSpPr/>
          <p:nvPr/>
        </p:nvSpPr>
        <p:spPr>
          <a:xfrm>
            <a:off x="1287190" y="2568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2" name="円/楕円 991"/>
          <p:cNvSpPr/>
          <p:nvPr/>
        </p:nvSpPr>
        <p:spPr>
          <a:xfrm>
            <a:off x="311033" y="26334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3" name="円/楕円 992"/>
          <p:cNvSpPr/>
          <p:nvPr/>
        </p:nvSpPr>
        <p:spPr>
          <a:xfrm>
            <a:off x="341195" y="235493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4" name="円/楕円 993"/>
          <p:cNvSpPr/>
          <p:nvPr/>
        </p:nvSpPr>
        <p:spPr>
          <a:xfrm>
            <a:off x="1057342" y="24200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5" name="円/楕円 994"/>
          <p:cNvSpPr/>
          <p:nvPr/>
        </p:nvSpPr>
        <p:spPr>
          <a:xfrm>
            <a:off x="1272818" y="23972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6" name="円/楕円 995"/>
          <p:cNvSpPr/>
          <p:nvPr/>
        </p:nvSpPr>
        <p:spPr>
          <a:xfrm>
            <a:off x="554846" y="233213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7" name="円/楕円 996"/>
          <p:cNvSpPr/>
          <p:nvPr/>
        </p:nvSpPr>
        <p:spPr>
          <a:xfrm>
            <a:off x="1274846" y="29726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8" name="円/楕円 997"/>
          <p:cNvSpPr/>
          <p:nvPr/>
        </p:nvSpPr>
        <p:spPr>
          <a:xfrm>
            <a:off x="1183234" y="30038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9" name="円/楕円 998"/>
          <p:cNvSpPr/>
          <p:nvPr/>
        </p:nvSpPr>
        <p:spPr>
          <a:xfrm>
            <a:off x="354826" y="29531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0" name="円/楕円 999"/>
          <p:cNvSpPr/>
          <p:nvPr/>
        </p:nvSpPr>
        <p:spPr>
          <a:xfrm>
            <a:off x="951056" y="246676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1" name="円/楕円 1000"/>
          <p:cNvSpPr/>
          <p:nvPr/>
        </p:nvSpPr>
        <p:spPr>
          <a:xfrm>
            <a:off x="939461" y="293410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2" name="円/楕円 1001"/>
          <p:cNvSpPr/>
          <p:nvPr/>
        </p:nvSpPr>
        <p:spPr>
          <a:xfrm>
            <a:off x="1116559" y="2665387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3" name="正方形/長方形 1002"/>
          <p:cNvSpPr/>
          <p:nvPr/>
        </p:nvSpPr>
        <p:spPr>
          <a:xfrm>
            <a:off x="2028096" y="5849814"/>
            <a:ext cx="1152128" cy="83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円/楕円 1009"/>
          <p:cNvSpPr/>
          <p:nvPr/>
        </p:nvSpPr>
        <p:spPr>
          <a:xfrm>
            <a:off x="2483768" y="6093296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1" name="円/楕円 1010"/>
          <p:cNvSpPr/>
          <p:nvPr/>
        </p:nvSpPr>
        <p:spPr>
          <a:xfrm>
            <a:off x="2615531" y="615838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2" name="円/楕円 1011"/>
          <p:cNvSpPr/>
          <p:nvPr/>
        </p:nvSpPr>
        <p:spPr>
          <a:xfrm>
            <a:off x="2682206" y="628697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3" name="円/楕円 1012"/>
          <p:cNvSpPr/>
          <p:nvPr/>
        </p:nvSpPr>
        <p:spPr>
          <a:xfrm>
            <a:off x="2547268" y="628697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4" name="下矢印 1013"/>
          <p:cNvSpPr/>
          <p:nvPr/>
        </p:nvSpPr>
        <p:spPr>
          <a:xfrm rot="5400000" flipV="1">
            <a:off x="3071491" y="6173342"/>
            <a:ext cx="741164" cy="2381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5" name="正方形/長方形 1014"/>
          <p:cNvSpPr/>
          <p:nvPr/>
        </p:nvSpPr>
        <p:spPr>
          <a:xfrm>
            <a:off x="3707904" y="5838378"/>
            <a:ext cx="1152128" cy="830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6" name="円/楕円 1015"/>
          <p:cNvSpPr/>
          <p:nvPr/>
        </p:nvSpPr>
        <p:spPr>
          <a:xfrm>
            <a:off x="4163576" y="60818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7" name="円/楕円 1016"/>
          <p:cNvSpPr/>
          <p:nvPr/>
        </p:nvSpPr>
        <p:spPr>
          <a:xfrm>
            <a:off x="4295339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8" name="円/楕円 1017"/>
          <p:cNvSpPr/>
          <p:nvPr/>
        </p:nvSpPr>
        <p:spPr>
          <a:xfrm>
            <a:off x="4362014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9" name="円/楕円 1018"/>
          <p:cNvSpPr/>
          <p:nvPr/>
        </p:nvSpPr>
        <p:spPr>
          <a:xfrm>
            <a:off x="4227076" y="62755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0" name="円/楕円 1019"/>
          <p:cNvSpPr/>
          <p:nvPr/>
        </p:nvSpPr>
        <p:spPr>
          <a:xfrm>
            <a:off x="4456236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1" name="円/楕円 1020"/>
          <p:cNvSpPr/>
          <p:nvPr/>
        </p:nvSpPr>
        <p:spPr>
          <a:xfrm>
            <a:off x="4587999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2" name="円/楕円 1021"/>
          <p:cNvSpPr/>
          <p:nvPr/>
        </p:nvSpPr>
        <p:spPr>
          <a:xfrm>
            <a:off x="4654674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3" name="円/楕円 1022"/>
          <p:cNvSpPr/>
          <p:nvPr/>
        </p:nvSpPr>
        <p:spPr>
          <a:xfrm>
            <a:off x="4519736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4" name="円/楕円 1023"/>
          <p:cNvSpPr/>
          <p:nvPr/>
        </p:nvSpPr>
        <p:spPr>
          <a:xfrm>
            <a:off x="3808164" y="62342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5" name="円/楕円 1024"/>
          <p:cNvSpPr/>
          <p:nvPr/>
        </p:nvSpPr>
        <p:spPr>
          <a:xfrm>
            <a:off x="3939927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6" name="円/楕円 1025"/>
          <p:cNvSpPr/>
          <p:nvPr/>
        </p:nvSpPr>
        <p:spPr>
          <a:xfrm>
            <a:off x="4006602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円/楕円 1026"/>
          <p:cNvSpPr/>
          <p:nvPr/>
        </p:nvSpPr>
        <p:spPr>
          <a:xfrm>
            <a:off x="3871664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8" name="円/楕円 1027"/>
          <p:cNvSpPr/>
          <p:nvPr/>
        </p:nvSpPr>
        <p:spPr>
          <a:xfrm>
            <a:off x="4456236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円/楕円 1028"/>
          <p:cNvSpPr/>
          <p:nvPr/>
        </p:nvSpPr>
        <p:spPr>
          <a:xfrm>
            <a:off x="4587999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円/楕円 1029"/>
          <p:cNvSpPr/>
          <p:nvPr/>
        </p:nvSpPr>
        <p:spPr>
          <a:xfrm>
            <a:off x="4654674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1" name="円/楕円 1030"/>
          <p:cNvSpPr/>
          <p:nvPr/>
        </p:nvSpPr>
        <p:spPr>
          <a:xfrm>
            <a:off x="4519736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2" name="円/楕円 1031"/>
          <p:cNvSpPr/>
          <p:nvPr/>
        </p:nvSpPr>
        <p:spPr>
          <a:xfrm>
            <a:off x="3851920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3" name="円/楕円 1032"/>
          <p:cNvSpPr/>
          <p:nvPr/>
        </p:nvSpPr>
        <p:spPr>
          <a:xfrm>
            <a:off x="39836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4" name="円/楕円 1033"/>
          <p:cNvSpPr/>
          <p:nvPr/>
        </p:nvSpPr>
        <p:spPr>
          <a:xfrm>
            <a:off x="4050358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5" name="円/楕円 1034"/>
          <p:cNvSpPr/>
          <p:nvPr/>
        </p:nvSpPr>
        <p:spPr>
          <a:xfrm>
            <a:off x="39154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6" name="円/楕円 1035"/>
          <p:cNvSpPr/>
          <p:nvPr/>
        </p:nvSpPr>
        <p:spPr>
          <a:xfrm>
            <a:off x="4067944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7" name="円/楕円 1036"/>
          <p:cNvSpPr/>
          <p:nvPr/>
        </p:nvSpPr>
        <p:spPr>
          <a:xfrm>
            <a:off x="4199707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8" name="円/楕円 1037"/>
          <p:cNvSpPr/>
          <p:nvPr/>
        </p:nvSpPr>
        <p:spPr>
          <a:xfrm>
            <a:off x="4266382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9" name="円/楕円 1038"/>
          <p:cNvSpPr/>
          <p:nvPr/>
        </p:nvSpPr>
        <p:spPr>
          <a:xfrm>
            <a:off x="4131444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0" name="下矢印 1039"/>
          <p:cNvSpPr/>
          <p:nvPr/>
        </p:nvSpPr>
        <p:spPr>
          <a:xfrm rot="5400000" flipV="1">
            <a:off x="4727675" y="6173342"/>
            <a:ext cx="741164" cy="2381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正方形/長方形 1040"/>
          <p:cNvSpPr/>
          <p:nvPr/>
        </p:nvSpPr>
        <p:spPr>
          <a:xfrm>
            <a:off x="5364088" y="5838378"/>
            <a:ext cx="1152128" cy="83098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円/楕円 1042"/>
          <p:cNvSpPr/>
          <p:nvPr/>
        </p:nvSpPr>
        <p:spPr>
          <a:xfrm>
            <a:off x="5951523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4" name="円/楕円 1043"/>
          <p:cNvSpPr/>
          <p:nvPr/>
        </p:nvSpPr>
        <p:spPr>
          <a:xfrm>
            <a:off x="6018198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5" name="円/楕円 1044"/>
          <p:cNvSpPr/>
          <p:nvPr/>
        </p:nvSpPr>
        <p:spPr>
          <a:xfrm>
            <a:off x="6358358" y="644314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7" name="円/楕円 1046"/>
          <p:cNvSpPr/>
          <p:nvPr/>
        </p:nvSpPr>
        <p:spPr>
          <a:xfrm>
            <a:off x="6244183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8" name="円/楕円 1047"/>
          <p:cNvSpPr/>
          <p:nvPr/>
        </p:nvSpPr>
        <p:spPr>
          <a:xfrm>
            <a:off x="5442062" y="65253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9" name="円/楕円 1048"/>
          <p:cNvSpPr/>
          <p:nvPr/>
        </p:nvSpPr>
        <p:spPr>
          <a:xfrm>
            <a:off x="6175920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1" name="円/楕円 1050"/>
          <p:cNvSpPr/>
          <p:nvPr/>
        </p:nvSpPr>
        <p:spPr>
          <a:xfrm>
            <a:off x="5596111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2" name="円/楕円 1051"/>
          <p:cNvSpPr/>
          <p:nvPr/>
        </p:nvSpPr>
        <p:spPr>
          <a:xfrm>
            <a:off x="5662786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3" name="円/楕円 1052"/>
          <p:cNvSpPr/>
          <p:nvPr/>
        </p:nvSpPr>
        <p:spPr>
          <a:xfrm>
            <a:off x="5527848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5" name="円/楕円 1054"/>
          <p:cNvSpPr/>
          <p:nvPr/>
        </p:nvSpPr>
        <p:spPr>
          <a:xfrm>
            <a:off x="62441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6" name="円/楕円 1055"/>
          <p:cNvSpPr/>
          <p:nvPr/>
        </p:nvSpPr>
        <p:spPr>
          <a:xfrm>
            <a:off x="6064858" y="604019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7" name="円/楕円 1056"/>
          <p:cNvSpPr/>
          <p:nvPr/>
        </p:nvSpPr>
        <p:spPr>
          <a:xfrm>
            <a:off x="61759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9" name="円/楕円 1058"/>
          <p:cNvSpPr/>
          <p:nvPr/>
        </p:nvSpPr>
        <p:spPr>
          <a:xfrm>
            <a:off x="5639867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0" name="円/楕円 1059"/>
          <p:cNvSpPr/>
          <p:nvPr/>
        </p:nvSpPr>
        <p:spPr>
          <a:xfrm>
            <a:off x="5706542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1" name="円/楕円 1060"/>
          <p:cNvSpPr/>
          <p:nvPr/>
        </p:nvSpPr>
        <p:spPr>
          <a:xfrm>
            <a:off x="5571604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3" name="円/楕円 1062"/>
          <p:cNvSpPr/>
          <p:nvPr/>
        </p:nvSpPr>
        <p:spPr>
          <a:xfrm>
            <a:off x="5855891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4" name="円/楕円 1063"/>
          <p:cNvSpPr/>
          <p:nvPr/>
        </p:nvSpPr>
        <p:spPr>
          <a:xfrm>
            <a:off x="5922566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5" name="円/楕円 1064"/>
          <p:cNvSpPr/>
          <p:nvPr/>
        </p:nvSpPr>
        <p:spPr>
          <a:xfrm>
            <a:off x="5787628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54" name="直線矢印コネクタ 653"/>
          <p:cNvCxnSpPr/>
          <p:nvPr/>
        </p:nvCxnSpPr>
        <p:spPr>
          <a:xfrm>
            <a:off x="1799010" y="5624389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067" name="直線コネクタ 1066"/>
          <p:cNvCxnSpPr/>
          <p:nvPr/>
        </p:nvCxnSpPr>
        <p:spPr>
          <a:xfrm>
            <a:off x="1634481" y="3424114"/>
            <a:ext cx="4296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8" name="直線コネクタ 1067"/>
          <p:cNvCxnSpPr/>
          <p:nvPr/>
        </p:nvCxnSpPr>
        <p:spPr>
          <a:xfrm>
            <a:off x="4986267" y="5514290"/>
            <a:ext cx="0" cy="407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5" name="円/楕円 1074"/>
          <p:cNvSpPr/>
          <p:nvPr/>
        </p:nvSpPr>
        <p:spPr>
          <a:xfrm>
            <a:off x="5456627" y="593957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6" name="円/楕円 1075"/>
          <p:cNvSpPr/>
          <p:nvPr/>
        </p:nvSpPr>
        <p:spPr>
          <a:xfrm>
            <a:off x="6170598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7" name="円/楕円 1076"/>
          <p:cNvSpPr/>
          <p:nvPr/>
        </p:nvSpPr>
        <p:spPr>
          <a:xfrm>
            <a:off x="6035660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8" name="円/楕円 1077"/>
          <p:cNvSpPr/>
          <p:nvPr/>
        </p:nvSpPr>
        <p:spPr>
          <a:xfrm>
            <a:off x="6396583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9" name="円/楕円 1078"/>
          <p:cNvSpPr/>
          <p:nvPr/>
        </p:nvSpPr>
        <p:spPr>
          <a:xfrm>
            <a:off x="6050741" y="590624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0" name="円/楕円 1079"/>
          <p:cNvSpPr/>
          <p:nvPr/>
        </p:nvSpPr>
        <p:spPr>
          <a:xfrm>
            <a:off x="5443910" y="633372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1" name="円/楕円 1080"/>
          <p:cNvSpPr/>
          <p:nvPr/>
        </p:nvSpPr>
        <p:spPr>
          <a:xfrm>
            <a:off x="6144801" y="622883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2" name="円/楕円 1081"/>
          <p:cNvSpPr/>
          <p:nvPr/>
        </p:nvSpPr>
        <p:spPr>
          <a:xfrm>
            <a:off x="5464877" y="61779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3" name="円/楕円 1082"/>
          <p:cNvSpPr/>
          <p:nvPr/>
        </p:nvSpPr>
        <p:spPr>
          <a:xfrm>
            <a:off x="5680248" y="65803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4" name="円/楕円 1083"/>
          <p:cNvSpPr/>
          <p:nvPr/>
        </p:nvSpPr>
        <p:spPr>
          <a:xfrm>
            <a:off x="6396583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5" name="円/楕円 1084"/>
          <p:cNvSpPr/>
          <p:nvPr/>
        </p:nvSpPr>
        <p:spPr>
          <a:xfrm>
            <a:off x="5781848" y="5908610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6" name="円/楕円 1085"/>
          <p:cNvSpPr/>
          <p:nvPr/>
        </p:nvSpPr>
        <p:spPr>
          <a:xfrm>
            <a:off x="6328320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7" name="円/楕円 1086"/>
          <p:cNvSpPr/>
          <p:nvPr/>
        </p:nvSpPr>
        <p:spPr>
          <a:xfrm>
            <a:off x="5792267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8" name="円/楕円 1087"/>
          <p:cNvSpPr/>
          <p:nvPr/>
        </p:nvSpPr>
        <p:spPr>
          <a:xfrm>
            <a:off x="5858942" y="62233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9" name="円/楕円 1088"/>
          <p:cNvSpPr/>
          <p:nvPr/>
        </p:nvSpPr>
        <p:spPr>
          <a:xfrm>
            <a:off x="5724004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0" name="円/楕円 1089"/>
          <p:cNvSpPr/>
          <p:nvPr/>
        </p:nvSpPr>
        <p:spPr>
          <a:xfrm>
            <a:off x="6008291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1" name="円/楕円 1090"/>
          <p:cNvSpPr/>
          <p:nvPr/>
        </p:nvSpPr>
        <p:spPr>
          <a:xfrm>
            <a:off x="6396583" y="631873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2" name="円/楕円 1091"/>
          <p:cNvSpPr/>
          <p:nvPr/>
        </p:nvSpPr>
        <p:spPr>
          <a:xfrm>
            <a:off x="6392490" y="592444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000000&lt;/fcolor&gt;&#10;  &lt;bcolor&gt;FFFFFFFF&lt;/bcolor&gt;&#10;  &lt;transparent&gt;True&lt;/transparent&gt;&#10;  &lt;resolution&gt;1800&lt;/resolution&gt;&#10;  &lt;imageh&gt;208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4" y="3065682"/>
            <a:ext cx="282290" cy="259807"/>
          </a:xfrm>
          <a:prstGeom prst="rect">
            <a:avLst/>
          </a:prstGeom>
        </p:spPr>
      </p:pic>
      <p:pic>
        <p:nvPicPr>
          <p:cNvPr id="36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000000&lt;/fcolor&gt;&#10;  &lt;bcolor&gt;FFFFFFFF&lt;/bcolor&gt;&#10;  &lt;transparent&gt;True&lt;/transparent&gt;&#10;  &lt;resolution&gt;1800&lt;/resolution&gt;&#10;  &lt;imageh&gt;164&lt;/imageh&gt;&#10;  &lt;imagew&gt;22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35" y="5672424"/>
            <a:ext cx="286037" cy="20484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000000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4" y="5733256"/>
            <a:ext cx="164602" cy="269633"/>
          </a:xfrm>
          <a:prstGeom prst="rect">
            <a:avLst/>
          </a:prstGeom>
        </p:spPr>
      </p:pic>
      <p:sp>
        <p:nvSpPr>
          <p:cNvPr id="842" name="テキスト ボックス 841"/>
          <p:cNvSpPr txBox="1"/>
          <p:nvPr/>
        </p:nvSpPr>
        <p:spPr>
          <a:xfrm>
            <a:off x="2195736" y="4293096"/>
            <a:ext cx="1654175" cy="7207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sp>
        <p:nvSpPr>
          <p:cNvPr id="841" name="テキスト ボックス 840"/>
          <p:cNvSpPr txBox="1"/>
          <p:nvPr/>
        </p:nvSpPr>
        <p:spPr>
          <a:xfrm>
            <a:off x="2195736" y="2292226"/>
            <a:ext cx="3759200" cy="4159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クォーク・グルオン・プラズマ</a:t>
            </a:r>
          </a:p>
        </p:txBody>
      </p:sp>
      <p:cxnSp>
        <p:nvCxnSpPr>
          <p:cNvPr id="366" name="直線コネクタ 365"/>
          <p:cNvCxnSpPr/>
          <p:nvPr/>
        </p:nvCxnSpPr>
        <p:spPr>
          <a:xfrm>
            <a:off x="1619672" y="5619220"/>
            <a:ext cx="429641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410" name="Picture 2" descr="http://homepage3.nifty.com/rikei-index01/images/t63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04" y="623764"/>
            <a:ext cx="3362325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テキスト ボックス 4"/>
          <p:cNvSpPr txBox="1"/>
          <p:nvPr/>
        </p:nvSpPr>
        <p:spPr>
          <a:xfrm>
            <a:off x="7548716" y="5486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水の相図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54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60352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クォークの閉じ込め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836712"/>
            <a:ext cx="639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p"/>
            </a:pPr>
            <a:r>
              <a:rPr lang="ja-JP" altLang="en-US" sz="2800" dirty="0">
                <a:latin typeface="+mj-ea"/>
                <a:ea typeface="+mj-ea"/>
              </a:rPr>
              <a:t>クォークは</a:t>
            </a:r>
            <a:r>
              <a:rPr lang="ja-JP" altLang="en-US" sz="2800" dirty="0" smtClean="0">
                <a:latin typeface="+mj-ea"/>
                <a:ea typeface="+mj-ea"/>
              </a:rPr>
              <a:t>、単独では観測できない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4294" y="1495032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無理</a:t>
            </a:r>
            <a:r>
              <a:rPr lang="ja-JP" altLang="en-US" sz="2400" dirty="0"/>
              <a:t>矢理</a:t>
            </a:r>
            <a:r>
              <a:rPr kumimoji="1" lang="ja-JP" altLang="en-US" sz="2400" dirty="0" smtClean="0"/>
              <a:t>引っ張り出そうとすると</a:t>
            </a:r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5" name="Oval 49"/>
          <p:cNvSpPr>
            <a:spLocks noChangeArrowheads="1"/>
          </p:cNvSpPr>
          <p:nvPr/>
        </p:nvSpPr>
        <p:spPr bwMode="auto">
          <a:xfrm>
            <a:off x="991047" y="1988194"/>
            <a:ext cx="772641" cy="720725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val 50"/>
          <p:cNvSpPr>
            <a:spLocks noChangeArrowheads="1"/>
          </p:cNvSpPr>
          <p:nvPr/>
        </p:nvSpPr>
        <p:spPr bwMode="auto">
          <a:xfrm>
            <a:off x="1208534" y="206122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51"/>
          <p:cNvSpPr>
            <a:spLocks noChangeArrowheads="1"/>
          </p:cNvSpPr>
          <p:nvPr/>
        </p:nvSpPr>
        <p:spPr bwMode="auto">
          <a:xfrm>
            <a:off x="1424434" y="227712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52"/>
          <p:cNvSpPr>
            <a:spLocks noChangeArrowheads="1"/>
          </p:cNvSpPr>
          <p:nvPr/>
        </p:nvSpPr>
        <p:spPr bwMode="auto">
          <a:xfrm>
            <a:off x="1135509" y="234855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049488" y="1977082"/>
            <a:ext cx="1450975" cy="731837"/>
            <a:chOff x="2565400" y="5793506"/>
            <a:chExt cx="1450975" cy="731837"/>
          </a:xfrm>
        </p:grpSpPr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2565400" y="5793506"/>
              <a:ext cx="969962" cy="731837"/>
            </a:xfrm>
            <a:custGeom>
              <a:avLst/>
              <a:gdLst>
                <a:gd name="T0" fmla="*/ 415 w 611"/>
                <a:gd name="T1" fmla="*/ 98 h 416"/>
                <a:gd name="T2" fmla="*/ 279 w 611"/>
                <a:gd name="T3" fmla="*/ 7 h 416"/>
                <a:gd name="T4" fmla="*/ 52 w 611"/>
                <a:gd name="T5" fmla="*/ 53 h 416"/>
                <a:gd name="T6" fmla="*/ 7 w 611"/>
                <a:gd name="T7" fmla="*/ 234 h 416"/>
                <a:gd name="T8" fmla="*/ 97 w 611"/>
                <a:gd name="T9" fmla="*/ 370 h 416"/>
                <a:gd name="T10" fmla="*/ 233 w 611"/>
                <a:gd name="T11" fmla="*/ 416 h 416"/>
                <a:gd name="T12" fmla="*/ 415 w 611"/>
                <a:gd name="T13" fmla="*/ 370 h 416"/>
                <a:gd name="T14" fmla="*/ 551 w 611"/>
                <a:gd name="T15" fmla="*/ 370 h 416"/>
                <a:gd name="T16" fmla="*/ 596 w 611"/>
                <a:gd name="T17" fmla="*/ 234 h 416"/>
                <a:gd name="T18" fmla="*/ 460 w 611"/>
                <a:gd name="T19" fmla="*/ 144 h 416"/>
                <a:gd name="T20" fmla="*/ 415 w 611"/>
                <a:gd name="T21" fmla="*/ 9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416">
                  <a:moveTo>
                    <a:pt x="415" y="98"/>
                  </a:moveTo>
                  <a:cubicBezTo>
                    <a:pt x="377" y="56"/>
                    <a:pt x="340" y="14"/>
                    <a:pt x="279" y="7"/>
                  </a:cubicBezTo>
                  <a:cubicBezTo>
                    <a:pt x="218" y="0"/>
                    <a:pt x="97" y="15"/>
                    <a:pt x="52" y="53"/>
                  </a:cubicBezTo>
                  <a:cubicBezTo>
                    <a:pt x="7" y="91"/>
                    <a:pt x="0" y="181"/>
                    <a:pt x="7" y="234"/>
                  </a:cubicBezTo>
                  <a:cubicBezTo>
                    <a:pt x="14" y="287"/>
                    <a:pt x="60" y="340"/>
                    <a:pt x="97" y="370"/>
                  </a:cubicBezTo>
                  <a:cubicBezTo>
                    <a:pt x="134" y="400"/>
                    <a:pt x="180" y="416"/>
                    <a:pt x="233" y="416"/>
                  </a:cubicBezTo>
                  <a:cubicBezTo>
                    <a:pt x="286" y="416"/>
                    <a:pt x="362" y="378"/>
                    <a:pt x="415" y="370"/>
                  </a:cubicBezTo>
                  <a:cubicBezTo>
                    <a:pt x="468" y="362"/>
                    <a:pt x="521" y="393"/>
                    <a:pt x="551" y="370"/>
                  </a:cubicBezTo>
                  <a:cubicBezTo>
                    <a:pt x="581" y="347"/>
                    <a:pt x="611" y="272"/>
                    <a:pt x="596" y="234"/>
                  </a:cubicBezTo>
                  <a:cubicBezTo>
                    <a:pt x="581" y="196"/>
                    <a:pt x="483" y="159"/>
                    <a:pt x="460" y="144"/>
                  </a:cubicBezTo>
                  <a:cubicBezTo>
                    <a:pt x="460" y="144"/>
                    <a:pt x="415" y="98"/>
                    <a:pt x="415" y="98"/>
                  </a:cubicBez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2792413" y="5877644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3224213" y="6165428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2719388" y="6164982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58"/>
            <p:cNvSpPr>
              <a:spLocks noChangeShapeType="1"/>
            </p:cNvSpPr>
            <p:nvPr/>
          </p:nvSpPr>
          <p:spPr bwMode="auto">
            <a:xfrm>
              <a:off x="3440113" y="6308303"/>
              <a:ext cx="576262" cy="1587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507633" y="2061220"/>
            <a:ext cx="1944687" cy="719708"/>
            <a:chOff x="4735513" y="5877644"/>
            <a:chExt cx="1944687" cy="719708"/>
          </a:xfrm>
        </p:grpSpPr>
        <p:sp>
          <p:nvSpPr>
            <p:cNvPr id="16" name="Oval 73"/>
            <p:cNvSpPr>
              <a:spLocks noChangeArrowheads="1"/>
            </p:cNvSpPr>
            <p:nvPr/>
          </p:nvSpPr>
          <p:spPr bwMode="auto">
            <a:xfrm rot="558360">
              <a:off x="5477290" y="6093544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/>
          </p:nvSpPr>
          <p:spPr bwMode="auto">
            <a:xfrm>
              <a:off x="4735513" y="5877644"/>
              <a:ext cx="720725" cy="71970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>
              <a:off x="4953000" y="5950669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>
              <a:off x="5168900" y="6166569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4879975" y="6238007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auto">
            <a:xfrm>
              <a:off x="5888038" y="6238007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65" descr="右上がり対角線 (太)"/>
            <p:cNvSpPr>
              <a:spLocks noChangeArrowheads="1"/>
            </p:cNvSpPr>
            <p:nvPr/>
          </p:nvSpPr>
          <p:spPr bwMode="auto">
            <a:xfrm>
              <a:off x="5600700" y="6164982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66"/>
            <p:cNvSpPr>
              <a:spLocks noChangeShapeType="1"/>
            </p:cNvSpPr>
            <p:nvPr/>
          </p:nvSpPr>
          <p:spPr bwMode="auto">
            <a:xfrm>
              <a:off x="6103938" y="6345895"/>
              <a:ext cx="576262" cy="1587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74"/>
            <p:cNvSpPr>
              <a:spLocks noChangeArrowheads="1"/>
            </p:cNvSpPr>
            <p:nvPr/>
          </p:nvSpPr>
          <p:spPr bwMode="auto">
            <a:xfrm>
              <a:off x="5095875" y="6093544"/>
              <a:ext cx="792162" cy="36036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Line 58"/>
          <p:cNvSpPr>
            <a:spLocks noChangeShapeType="1"/>
          </p:cNvSpPr>
          <p:nvPr/>
        </p:nvSpPr>
        <p:spPr bwMode="auto">
          <a:xfrm>
            <a:off x="1640334" y="2385070"/>
            <a:ext cx="576262" cy="158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AutoShape 65"/>
          <p:cNvSpPr>
            <a:spLocks noChangeArrowheads="1"/>
          </p:cNvSpPr>
          <p:nvPr/>
        </p:nvSpPr>
        <p:spPr bwMode="auto">
          <a:xfrm>
            <a:off x="5580112" y="3600400"/>
            <a:ext cx="3440851" cy="3140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866829" y="5865747"/>
            <a:ext cx="3241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Arial" charset="0"/>
              </a:rPr>
              <a:t>クォークが自由</a:t>
            </a:r>
            <a:r>
              <a:rPr lang="ja-JP" altLang="en-US" sz="2400" dirty="0" smtClean="0">
                <a:latin typeface="Arial" charset="0"/>
              </a:rPr>
              <a:t>に飛び回る</a:t>
            </a:r>
            <a:r>
              <a:rPr lang="ja-JP" altLang="en-US" sz="2400" dirty="0">
                <a:latin typeface="Arial" charset="0"/>
              </a:rPr>
              <a:t>世界が実現する！</a:t>
            </a:r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6012010" y="4104457"/>
            <a:ext cx="2664445" cy="1761290"/>
          </a:xfrm>
          <a:prstGeom prst="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99FF"/>
              </a:gs>
            </a:gsLst>
            <a:lin ang="1200000" scaled="0"/>
            <a:tileRect/>
          </a:gradFill>
          <a:ln w="28575">
            <a:solidFill>
              <a:srgbClr val="CC6600"/>
            </a:solidFill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Oval 47"/>
          <p:cNvSpPr>
            <a:spLocks noChangeArrowheads="1"/>
          </p:cNvSpPr>
          <p:nvPr/>
        </p:nvSpPr>
        <p:spPr bwMode="auto">
          <a:xfrm>
            <a:off x="7308428" y="4436789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Oval 48"/>
          <p:cNvSpPr>
            <a:spLocks noChangeArrowheads="1"/>
          </p:cNvSpPr>
          <p:nvPr/>
        </p:nvSpPr>
        <p:spPr bwMode="auto">
          <a:xfrm>
            <a:off x="7520706" y="414908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49"/>
          <p:cNvSpPr>
            <a:spLocks noChangeArrowheads="1"/>
          </p:cNvSpPr>
          <p:nvPr/>
        </p:nvSpPr>
        <p:spPr bwMode="auto">
          <a:xfrm>
            <a:off x="6660356" y="4896221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51" descr="右上がり対角線 (太)"/>
          <p:cNvSpPr>
            <a:spLocks noChangeArrowheads="1"/>
          </p:cNvSpPr>
          <p:nvPr/>
        </p:nvSpPr>
        <p:spPr bwMode="auto">
          <a:xfrm>
            <a:off x="6896992" y="4293801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53" descr="右上がり対角線 (太)"/>
          <p:cNvSpPr>
            <a:spLocks noChangeArrowheads="1"/>
          </p:cNvSpPr>
          <p:nvPr/>
        </p:nvSpPr>
        <p:spPr bwMode="auto">
          <a:xfrm>
            <a:off x="7161931" y="4967659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00FF"/>
            </a:bgClr>
          </a:pattFill>
          <a:ln w="9525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54" descr="右上がり対角線 (太)"/>
          <p:cNvSpPr>
            <a:spLocks noChangeArrowheads="1"/>
          </p:cNvSpPr>
          <p:nvPr/>
        </p:nvSpPr>
        <p:spPr bwMode="auto">
          <a:xfrm>
            <a:off x="7449269" y="4896221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FF0000"/>
            </a:bgClr>
          </a:pattFill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 flipH="1" flipV="1">
            <a:off x="6517481" y="4392984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>
            <a:off x="7112892" y="4509701"/>
            <a:ext cx="336376" cy="3150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Line 57"/>
          <p:cNvSpPr>
            <a:spLocks noChangeShapeType="1"/>
          </p:cNvSpPr>
          <p:nvPr/>
        </p:nvSpPr>
        <p:spPr bwMode="auto">
          <a:xfrm flipH="1">
            <a:off x="6948066" y="4581252"/>
            <a:ext cx="4333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 flipH="1">
            <a:off x="6801569" y="5085755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auto">
          <a:xfrm>
            <a:off x="7665169" y="4291955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V="1">
            <a:off x="7593731" y="4680321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Oval 47"/>
          <p:cNvSpPr>
            <a:spLocks noChangeArrowheads="1"/>
          </p:cNvSpPr>
          <p:nvPr/>
        </p:nvSpPr>
        <p:spPr bwMode="auto">
          <a:xfrm>
            <a:off x="7725494" y="539743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Oval 48"/>
          <p:cNvSpPr>
            <a:spLocks noChangeArrowheads="1"/>
          </p:cNvSpPr>
          <p:nvPr/>
        </p:nvSpPr>
        <p:spPr bwMode="auto">
          <a:xfrm>
            <a:off x="8037585" y="5313728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Oval 49"/>
          <p:cNvSpPr>
            <a:spLocks noChangeArrowheads="1"/>
          </p:cNvSpPr>
          <p:nvPr/>
        </p:nvSpPr>
        <p:spPr bwMode="auto">
          <a:xfrm>
            <a:off x="6156672" y="54736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" name="Oval 51" descr="右上がり対角線 (太)"/>
          <p:cNvSpPr>
            <a:spLocks noChangeArrowheads="1"/>
          </p:cNvSpPr>
          <p:nvPr/>
        </p:nvSpPr>
        <p:spPr bwMode="auto">
          <a:xfrm>
            <a:off x="6264944" y="4824783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" name="Oval 53" descr="右上がり対角線 (太)"/>
          <p:cNvSpPr>
            <a:spLocks noChangeArrowheads="1"/>
          </p:cNvSpPr>
          <p:nvPr/>
        </p:nvSpPr>
        <p:spPr bwMode="auto">
          <a:xfrm>
            <a:off x="7004942" y="5385166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00FF"/>
            </a:bgClr>
          </a:pattFill>
          <a:ln w="9525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" name="Oval 54" descr="右上がり対角線 (太)"/>
          <p:cNvSpPr>
            <a:spLocks noChangeArrowheads="1"/>
          </p:cNvSpPr>
          <p:nvPr/>
        </p:nvSpPr>
        <p:spPr bwMode="auto">
          <a:xfrm>
            <a:off x="8016403" y="4365104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FF0000"/>
            </a:bgClr>
          </a:pattFill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Line 55"/>
          <p:cNvSpPr>
            <a:spLocks noChangeShapeType="1"/>
          </p:cNvSpPr>
          <p:nvPr/>
        </p:nvSpPr>
        <p:spPr bwMode="auto">
          <a:xfrm flipH="1" flipV="1">
            <a:off x="7910585" y="4776796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72572" y="5613335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H="1">
            <a:off x="7596336" y="4501991"/>
            <a:ext cx="4333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" name="Line 58"/>
          <p:cNvSpPr>
            <a:spLocks noChangeShapeType="1"/>
          </p:cNvSpPr>
          <p:nvPr/>
        </p:nvSpPr>
        <p:spPr bwMode="auto">
          <a:xfrm flipH="1">
            <a:off x="7341493" y="5529628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" name="Line 59"/>
          <p:cNvSpPr>
            <a:spLocks noChangeShapeType="1"/>
          </p:cNvSpPr>
          <p:nvPr/>
        </p:nvSpPr>
        <p:spPr bwMode="auto">
          <a:xfrm>
            <a:off x="6444332" y="5009861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Line 60"/>
          <p:cNvSpPr>
            <a:spLocks noChangeShapeType="1"/>
          </p:cNvSpPr>
          <p:nvPr/>
        </p:nvSpPr>
        <p:spPr bwMode="auto">
          <a:xfrm flipV="1">
            <a:off x="7112892" y="5197126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" name="Oval 47"/>
          <p:cNvSpPr>
            <a:spLocks noChangeArrowheads="1"/>
          </p:cNvSpPr>
          <p:nvPr/>
        </p:nvSpPr>
        <p:spPr bwMode="auto">
          <a:xfrm>
            <a:off x="8316416" y="424212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6156994" y="4242123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Oval 53" descr="右上がり対角線 (太)"/>
          <p:cNvSpPr>
            <a:spLocks noChangeArrowheads="1"/>
          </p:cNvSpPr>
          <p:nvPr/>
        </p:nvSpPr>
        <p:spPr bwMode="auto">
          <a:xfrm>
            <a:off x="8296260" y="5561646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00FF"/>
            </a:bgClr>
          </a:pattFill>
          <a:ln w="9525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" name="Oval 54" descr="右上がり対角線 (太)"/>
          <p:cNvSpPr>
            <a:spLocks noChangeArrowheads="1"/>
          </p:cNvSpPr>
          <p:nvPr/>
        </p:nvSpPr>
        <p:spPr bwMode="auto">
          <a:xfrm>
            <a:off x="6500117" y="4221158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FF0000"/>
            </a:bgClr>
          </a:pattFill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6104829" y="4387522"/>
            <a:ext cx="4333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>
            <a:off x="7812360" y="4977353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8439856" y="4443080"/>
            <a:ext cx="107950" cy="5667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6633223" y="5385165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" name="Oval 49"/>
          <p:cNvSpPr>
            <a:spLocks noChangeArrowheads="1"/>
          </p:cNvSpPr>
          <p:nvPr/>
        </p:nvSpPr>
        <p:spPr bwMode="auto">
          <a:xfrm>
            <a:off x="8226795" y="481871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" name="Oval 51" descr="右上がり対角線 (太)"/>
          <p:cNvSpPr>
            <a:spLocks noChangeArrowheads="1"/>
          </p:cNvSpPr>
          <p:nvPr/>
        </p:nvSpPr>
        <p:spPr bwMode="auto">
          <a:xfrm>
            <a:off x="6482109" y="5620566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" name="Line 58"/>
          <p:cNvSpPr>
            <a:spLocks noChangeShapeType="1"/>
          </p:cNvSpPr>
          <p:nvPr/>
        </p:nvSpPr>
        <p:spPr bwMode="auto">
          <a:xfrm flipH="1">
            <a:off x="7864460" y="5669737"/>
            <a:ext cx="431800" cy="15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" name="Line 59"/>
          <p:cNvSpPr>
            <a:spLocks noChangeShapeType="1"/>
          </p:cNvSpPr>
          <p:nvPr/>
        </p:nvSpPr>
        <p:spPr bwMode="auto">
          <a:xfrm flipH="1">
            <a:off x="6156994" y="4439900"/>
            <a:ext cx="71438" cy="545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066308" y="362584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約２兆度に達すると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07504" y="2924944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p"/>
            </a:pPr>
            <a:r>
              <a:rPr lang="ja-JP" altLang="en-US" sz="2800" dirty="0" smtClean="0">
                <a:latin typeface="+mj-ea"/>
                <a:ea typeface="+mj-ea"/>
              </a:rPr>
              <a:t>クォーク・グルオン・プラズマ（</a:t>
            </a:r>
            <a:r>
              <a:rPr lang="en-US" altLang="ja-JP" sz="2800" dirty="0" smtClean="0">
                <a:latin typeface="+mj-ea"/>
                <a:ea typeface="+mj-ea"/>
              </a:rPr>
              <a:t>QGP)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323528" y="4141600"/>
            <a:ext cx="2160240" cy="176129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200000" scaled="0"/>
            <a:tileRect/>
          </a:gradFill>
          <a:ln w="28575">
            <a:solidFill>
              <a:srgbClr val="CC6600"/>
            </a:solidFill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3024654" y="4141600"/>
            <a:ext cx="2160240" cy="1761290"/>
          </a:xfrm>
          <a:prstGeom prst="rect">
            <a:avLst/>
          </a:prstGeom>
          <a:gradFill flip="none" rotWithShape="1">
            <a:gsLst>
              <a:gs pos="0">
                <a:srgbClr val="FF996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200000" scaled="0"/>
            <a:tileRect/>
          </a:gradFill>
          <a:ln w="28575">
            <a:solidFill>
              <a:srgbClr val="CC6600"/>
            </a:solidFill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Oval 73"/>
          <p:cNvSpPr>
            <a:spLocks noChangeArrowheads="1"/>
          </p:cNvSpPr>
          <p:nvPr/>
        </p:nvSpPr>
        <p:spPr bwMode="auto">
          <a:xfrm rot="558360">
            <a:off x="1444842" y="4525944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Oval 72"/>
          <p:cNvSpPr>
            <a:spLocks noChangeArrowheads="1"/>
          </p:cNvSpPr>
          <p:nvPr/>
        </p:nvSpPr>
        <p:spPr bwMode="auto">
          <a:xfrm>
            <a:off x="467544" y="4941540"/>
            <a:ext cx="720725" cy="719708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Oval 60"/>
          <p:cNvSpPr>
            <a:spLocks noChangeArrowheads="1"/>
          </p:cNvSpPr>
          <p:nvPr/>
        </p:nvSpPr>
        <p:spPr bwMode="auto">
          <a:xfrm>
            <a:off x="685031" y="501456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Oval 61"/>
          <p:cNvSpPr>
            <a:spLocks noChangeArrowheads="1"/>
          </p:cNvSpPr>
          <p:nvPr/>
        </p:nvSpPr>
        <p:spPr bwMode="auto">
          <a:xfrm>
            <a:off x="900931" y="5230465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Oval 62"/>
          <p:cNvSpPr>
            <a:spLocks noChangeArrowheads="1"/>
          </p:cNvSpPr>
          <p:nvPr/>
        </p:nvSpPr>
        <p:spPr bwMode="auto">
          <a:xfrm>
            <a:off x="612006" y="530190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Oval 64"/>
          <p:cNvSpPr>
            <a:spLocks noChangeArrowheads="1"/>
          </p:cNvSpPr>
          <p:nvPr/>
        </p:nvSpPr>
        <p:spPr bwMode="auto">
          <a:xfrm>
            <a:off x="1855590" y="4670407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Oval 65" descr="右上がり対角線 (太)"/>
          <p:cNvSpPr>
            <a:spLocks noChangeArrowheads="1"/>
          </p:cNvSpPr>
          <p:nvPr/>
        </p:nvSpPr>
        <p:spPr bwMode="auto">
          <a:xfrm>
            <a:off x="1568252" y="4597382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Oval 73"/>
          <p:cNvSpPr>
            <a:spLocks noChangeArrowheads="1"/>
          </p:cNvSpPr>
          <p:nvPr/>
        </p:nvSpPr>
        <p:spPr bwMode="auto">
          <a:xfrm rot="21113049">
            <a:off x="3177201" y="4396695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val 65" descr="右上がり対角線 (太)"/>
          <p:cNvSpPr>
            <a:spLocks noChangeArrowheads="1"/>
          </p:cNvSpPr>
          <p:nvPr/>
        </p:nvSpPr>
        <p:spPr bwMode="auto">
          <a:xfrm>
            <a:off x="3299066" y="4533375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FF0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val 54"/>
          <p:cNvSpPr>
            <a:spLocks noChangeArrowheads="1"/>
          </p:cNvSpPr>
          <p:nvPr/>
        </p:nvSpPr>
        <p:spPr bwMode="auto">
          <a:xfrm>
            <a:off x="3569239" y="450072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val 73"/>
          <p:cNvSpPr>
            <a:spLocks noChangeArrowheads="1"/>
          </p:cNvSpPr>
          <p:nvPr/>
        </p:nvSpPr>
        <p:spPr bwMode="auto">
          <a:xfrm rot="17430491">
            <a:off x="3096311" y="5277064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Oval 65" descr="右上がり対角線 (太)"/>
          <p:cNvSpPr>
            <a:spLocks noChangeArrowheads="1"/>
          </p:cNvSpPr>
          <p:nvPr/>
        </p:nvSpPr>
        <p:spPr bwMode="auto">
          <a:xfrm>
            <a:off x="3347492" y="5279325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0070C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3312567" y="5525291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Oval 73"/>
          <p:cNvSpPr>
            <a:spLocks noChangeArrowheads="1"/>
          </p:cNvSpPr>
          <p:nvPr/>
        </p:nvSpPr>
        <p:spPr bwMode="auto">
          <a:xfrm rot="558360">
            <a:off x="3620957" y="4843309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4031705" y="4987772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Oval 65" descr="右上がり対角線 (太)"/>
          <p:cNvSpPr>
            <a:spLocks noChangeArrowheads="1"/>
          </p:cNvSpPr>
          <p:nvPr/>
        </p:nvSpPr>
        <p:spPr bwMode="auto">
          <a:xfrm>
            <a:off x="3744367" y="4914747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Oval 72"/>
          <p:cNvSpPr>
            <a:spLocks noChangeArrowheads="1"/>
          </p:cNvSpPr>
          <p:nvPr/>
        </p:nvSpPr>
        <p:spPr bwMode="auto">
          <a:xfrm>
            <a:off x="4319042" y="4297275"/>
            <a:ext cx="720725" cy="719708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Oval 60"/>
          <p:cNvSpPr>
            <a:spLocks noChangeArrowheads="1"/>
          </p:cNvSpPr>
          <p:nvPr/>
        </p:nvSpPr>
        <p:spPr bwMode="auto">
          <a:xfrm>
            <a:off x="4536529" y="43703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Oval 61"/>
          <p:cNvSpPr>
            <a:spLocks noChangeArrowheads="1"/>
          </p:cNvSpPr>
          <p:nvPr/>
        </p:nvSpPr>
        <p:spPr bwMode="auto">
          <a:xfrm>
            <a:off x="4752429" y="458620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Oval 62"/>
          <p:cNvSpPr>
            <a:spLocks noChangeArrowheads="1"/>
          </p:cNvSpPr>
          <p:nvPr/>
        </p:nvSpPr>
        <p:spPr bwMode="auto">
          <a:xfrm>
            <a:off x="4463504" y="46576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Oval 73"/>
          <p:cNvSpPr>
            <a:spLocks noChangeArrowheads="1"/>
          </p:cNvSpPr>
          <p:nvPr/>
        </p:nvSpPr>
        <p:spPr bwMode="auto">
          <a:xfrm rot="21113049">
            <a:off x="4454855" y="5431844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Oval 65" descr="右上がり対角線 (太)"/>
          <p:cNvSpPr>
            <a:spLocks noChangeArrowheads="1"/>
          </p:cNvSpPr>
          <p:nvPr/>
        </p:nvSpPr>
        <p:spPr bwMode="auto">
          <a:xfrm>
            <a:off x="4576720" y="5568524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FF0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Oval 54"/>
          <p:cNvSpPr>
            <a:spLocks noChangeArrowheads="1"/>
          </p:cNvSpPr>
          <p:nvPr/>
        </p:nvSpPr>
        <p:spPr bwMode="auto">
          <a:xfrm>
            <a:off x="4846893" y="5535877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Oval 73"/>
          <p:cNvSpPr>
            <a:spLocks noChangeArrowheads="1"/>
          </p:cNvSpPr>
          <p:nvPr/>
        </p:nvSpPr>
        <p:spPr bwMode="auto">
          <a:xfrm rot="1688093">
            <a:off x="3780335" y="5382978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Oval 65" descr="右上がり対角線 (太)"/>
          <p:cNvSpPr>
            <a:spLocks noChangeArrowheads="1"/>
          </p:cNvSpPr>
          <p:nvPr/>
        </p:nvSpPr>
        <p:spPr bwMode="auto">
          <a:xfrm>
            <a:off x="4130619" y="5538802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0070C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Oval 62"/>
          <p:cNvSpPr>
            <a:spLocks noChangeArrowheads="1"/>
          </p:cNvSpPr>
          <p:nvPr/>
        </p:nvSpPr>
        <p:spPr bwMode="auto">
          <a:xfrm>
            <a:off x="3924796" y="539276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Oval 73"/>
          <p:cNvSpPr>
            <a:spLocks noChangeArrowheads="1"/>
          </p:cNvSpPr>
          <p:nvPr/>
        </p:nvSpPr>
        <p:spPr bwMode="auto">
          <a:xfrm rot="4131505">
            <a:off x="3814251" y="4203141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Oval 64"/>
          <p:cNvSpPr>
            <a:spLocks noChangeArrowheads="1"/>
          </p:cNvSpPr>
          <p:nvPr/>
        </p:nvSpPr>
        <p:spPr bwMode="auto">
          <a:xfrm>
            <a:off x="4139952" y="442914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Oval 65" descr="右上がり対角線 (太)"/>
          <p:cNvSpPr>
            <a:spLocks noChangeArrowheads="1"/>
          </p:cNvSpPr>
          <p:nvPr/>
        </p:nvSpPr>
        <p:spPr bwMode="auto">
          <a:xfrm>
            <a:off x="3995936" y="4189325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50812" y="3592180"/>
            <a:ext cx="478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物質の温度を上昇させていくと</a:t>
            </a:r>
            <a:r>
              <a:rPr lang="en-U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104" name="右矢印 103"/>
          <p:cNvSpPr/>
          <p:nvPr/>
        </p:nvSpPr>
        <p:spPr>
          <a:xfrm>
            <a:off x="2555776" y="4591044"/>
            <a:ext cx="360040" cy="8991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右矢印 104"/>
          <p:cNvSpPr/>
          <p:nvPr/>
        </p:nvSpPr>
        <p:spPr>
          <a:xfrm>
            <a:off x="5280232" y="4546047"/>
            <a:ext cx="360040" cy="8991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Oval 73"/>
          <p:cNvSpPr>
            <a:spLocks noChangeArrowheads="1"/>
          </p:cNvSpPr>
          <p:nvPr/>
        </p:nvSpPr>
        <p:spPr bwMode="auto">
          <a:xfrm rot="17430491">
            <a:off x="4591851" y="4839737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Oval 65" descr="右上がり対角線 (太)"/>
          <p:cNvSpPr>
            <a:spLocks noChangeArrowheads="1"/>
          </p:cNvSpPr>
          <p:nvPr/>
        </p:nvSpPr>
        <p:spPr bwMode="auto">
          <a:xfrm>
            <a:off x="4843032" y="4841998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0070C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Oval 62"/>
          <p:cNvSpPr>
            <a:spLocks noChangeArrowheads="1"/>
          </p:cNvSpPr>
          <p:nvPr/>
        </p:nvSpPr>
        <p:spPr bwMode="auto">
          <a:xfrm>
            <a:off x="4808107" y="5087964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Oval 73"/>
          <p:cNvSpPr>
            <a:spLocks noChangeArrowheads="1"/>
          </p:cNvSpPr>
          <p:nvPr/>
        </p:nvSpPr>
        <p:spPr bwMode="auto">
          <a:xfrm rot="4131505">
            <a:off x="2886796" y="4825263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Oval 64"/>
          <p:cNvSpPr>
            <a:spLocks noChangeArrowheads="1"/>
          </p:cNvSpPr>
          <p:nvPr/>
        </p:nvSpPr>
        <p:spPr bwMode="auto">
          <a:xfrm>
            <a:off x="3212497" y="5051262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Oval 65" descr="右上がり対角線 (太)"/>
          <p:cNvSpPr>
            <a:spLocks noChangeArrowheads="1"/>
          </p:cNvSpPr>
          <p:nvPr/>
        </p:nvSpPr>
        <p:spPr bwMode="auto">
          <a:xfrm>
            <a:off x="3068481" y="4811447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Oval 73"/>
          <p:cNvSpPr>
            <a:spLocks noChangeArrowheads="1"/>
          </p:cNvSpPr>
          <p:nvPr/>
        </p:nvSpPr>
        <p:spPr bwMode="auto">
          <a:xfrm rot="18667241">
            <a:off x="4067622" y="5020669"/>
            <a:ext cx="720724" cy="43180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Oval 65" descr="右上がり対角線 (太)"/>
          <p:cNvSpPr>
            <a:spLocks noChangeArrowheads="1"/>
          </p:cNvSpPr>
          <p:nvPr/>
        </p:nvSpPr>
        <p:spPr bwMode="auto">
          <a:xfrm>
            <a:off x="4431459" y="5001891"/>
            <a:ext cx="215900" cy="215900"/>
          </a:xfrm>
          <a:prstGeom prst="ellipse">
            <a:avLst/>
          </a:prstGeom>
          <a:pattFill prst="wdUpDiag">
            <a:fgClr>
              <a:srgbClr val="808080"/>
            </a:fgClr>
            <a:bgClr>
              <a:srgbClr val="FF0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Oval 54"/>
          <p:cNvSpPr>
            <a:spLocks noChangeArrowheads="1"/>
          </p:cNvSpPr>
          <p:nvPr/>
        </p:nvSpPr>
        <p:spPr bwMode="auto">
          <a:xfrm>
            <a:off x="4248398" y="5222591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2915816" y="5877272"/>
            <a:ext cx="2640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空間</a:t>
            </a:r>
            <a:r>
              <a:rPr lang="ja-JP" altLang="en-US" sz="2400" dirty="0" smtClean="0"/>
              <a:t>がハドロンで</a:t>
            </a:r>
            <a:endParaRPr lang="en-US" altLang="ja-JP" sz="2400" dirty="0" smtClean="0"/>
          </a:p>
          <a:p>
            <a:r>
              <a:rPr kumimoji="1" lang="ja-JP" altLang="en-US" sz="2400" dirty="0"/>
              <a:t>埋め尽くされてきて</a:t>
            </a:r>
          </a:p>
        </p:txBody>
      </p:sp>
      <p:sp>
        <p:nvSpPr>
          <p:cNvPr id="123" name="正方形/長方形 122"/>
          <p:cNvSpPr/>
          <p:nvPr/>
        </p:nvSpPr>
        <p:spPr>
          <a:xfrm>
            <a:off x="1377368" y="2009097"/>
            <a:ext cx="6071900" cy="4084199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1" name="Picture 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8" b="12302"/>
          <a:stretch>
            <a:fillRect/>
          </a:stretch>
        </p:blipFill>
        <p:spPr bwMode="auto">
          <a:xfrm>
            <a:off x="1805204" y="2147067"/>
            <a:ext cx="5215893" cy="277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テキスト ボックス 123"/>
          <p:cNvSpPr txBox="1"/>
          <p:nvPr/>
        </p:nvSpPr>
        <p:spPr>
          <a:xfrm>
            <a:off x="1403648" y="5033433"/>
            <a:ext cx="5955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ＱＧＰ状態は、誕生直後の宇宙の姿</a:t>
            </a:r>
            <a:endParaRPr kumimoji="1"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S教科書体" panose="02020600000000000000" pitchFamily="18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S教科書体" panose="02020600000000000000" pitchFamily="18" charset="-128"/>
                <a:cs typeface="Times New Roman" panose="02020603050405020304" pitchFamily="18" charset="0"/>
              </a:rPr>
              <a:t>t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S教科書体" panose="02020600000000000000" pitchFamily="18" charset="-128"/>
                <a:cs typeface="Times New Roman" panose="02020603050405020304" pitchFamily="18" charset="0"/>
              </a:rPr>
              <a:t>&lt;10</a:t>
            </a:r>
            <a:r>
              <a:rPr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S教科書体" panose="02020600000000000000" pitchFamily="18" charset="-128"/>
                <a:cs typeface="Times New Roman" panose="02020603050405020304" pitchFamily="18" charset="0"/>
              </a:rPr>
              <a:t>-5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S教科書体" panose="02020600000000000000" pitchFamily="18" charset="-128"/>
                <a:cs typeface="Times New Roman" panose="02020603050405020304" pitchFamily="18" charset="0"/>
              </a:rPr>
              <a:t>s)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S教科書体" panose="020206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724644" cy="584775"/>
          </a:xfrm>
        </p:spPr>
        <p:txBody>
          <a:bodyPr/>
          <a:lstStyle/>
          <a:p>
            <a:r>
              <a:rPr kumimoji="1" lang="ja-JP" altLang="en-US" dirty="0" smtClean="0"/>
              <a:t> 加速器による原子核衝突実験  </a:t>
            </a:r>
            <a:endParaRPr kumimoji="1" lang="ja-JP" altLang="en-US" dirty="0"/>
          </a:p>
        </p:txBody>
      </p:sp>
      <p:pic>
        <p:nvPicPr>
          <p:cNvPr id="10" name="Picture 58" descr="R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6096"/>
          <a:stretch/>
        </p:blipFill>
        <p:spPr bwMode="auto">
          <a:xfrm>
            <a:off x="323528" y="1412776"/>
            <a:ext cx="4094329" cy="290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/>
        </p:blipFill>
        <p:spPr bwMode="auto">
          <a:xfrm>
            <a:off x="4859156" y="1412776"/>
            <a:ext cx="3961316" cy="290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87941" y="4318018"/>
            <a:ext cx="23118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ＲＨＩＣ</a:t>
            </a:r>
            <a:endParaRPr kumimoji="1"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ja-JP" altLang="en-US" sz="2400" dirty="0" smtClean="0"/>
              <a:t>アメリカ</a:t>
            </a:r>
            <a:endParaRPr lang="en-US" altLang="ja-JP" sz="2400" dirty="0" smtClean="0"/>
          </a:p>
          <a:p>
            <a:r>
              <a:rPr lang="en-US" altLang="ja-JP" sz="2400" dirty="0" smtClean="0"/>
              <a:t>2000</a:t>
            </a:r>
            <a:r>
              <a:rPr lang="ja-JP" altLang="en-US" sz="2400" dirty="0" smtClean="0"/>
              <a:t>年～</a:t>
            </a:r>
            <a:endParaRPr lang="en-US" altLang="ja-JP" sz="2400" dirty="0" smtClean="0"/>
          </a:p>
          <a:p>
            <a:r>
              <a:rPr lang="ja-JP" altLang="en-US" sz="2400" dirty="0" smtClean="0"/>
              <a:t>全長</a:t>
            </a:r>
            <a:r>
              <a:rPr lang="en-US" altLang="ja-JP" sz="2400" dirty="0" smtClean="0"/>
              <a:t>6km</a:t>
            </a:r>
          </a:p>
          <a:p>
            <a:r>
              <a:rPr kumimoji="1" lang="ja-JP" altLang="en-US" sz="2400" dirty="0">
                <a:solidFill>
                  <a:srgbClr val="002060"/>
                </a:solidFill>
              </a:rPr>
              <a:t>光速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の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99.996%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r>
              <a:rPr lang="ja-JP" altLang="en-US" sz="2400" dirty="0" smtClean="0">
                <a:solidFill>
                  <a:srgbClr val="FF0000"/>
                </a:solidFill>
              </a:rPr>
              <a:t>兆度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34915" y="4318018"/>
            <a:ext cx="249619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ＬＨＣ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r"/>
            <a:r>
              <a:rPr lang="ja-JP" altLang="en-US" sz="2400" dirty="0" smtClean="0"/>
              <a:t>スイス・フランス</a:t>
            </a:r>
            <a:endParaRPr lang="en-US" altLang="ja-JP" sz="2400" dirty="0" smtClean="0"/>
          </a:p>
          <a:p>
            <a:pPr algn="r"/>
            <a:r>
              <a:rPr lang="en-US" altLang="ja-JP" sz="2400" dirty="0" smtClean="0"/>
              <a:t>2010</a:t>
            </a:r>
            <a:r>
              <a:rPr lang="ja-JP" altLang="en-US" sz="2400" dirty="0" smtClean="0"/>
              <a:t>年～</a:t>
            </a:r>
            <a:endParaRPr lang="en-US" altLang="ja-JP" sz="2400" dirty="0" smtClean="0"/>
          </a:p>
          <a:p>
            <a:pPr algn="r"/>
            <a:r>
              <a:rPr lang="ja-JP" altLang="en-US" sz="2400" dirty="0" smtClean="0"/>
              <a:t>全長</a:t>
            </a:r>
            <a:r>
              <a:rPr lang="en-US" altLang="ja-JP" sz="2400" dirty="0" smtClean="0"/>
              <a:t>30km</a:t>
            </a:r>
          </a:p>
          <a:p>
            <a:pPr algn="r"/>
            <a:r>
              <a:rPr kumimoji="1" lang="ja-JP" altLang="en-US" sz="2400" dirty="0">
                <a:solidFill>
                  <a:srgbClr val="002060"/>
                </a:solidFill>
              </a:rPr>
              <a:t>光速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の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99.9999%</a:t>
            </a:r>
          </a:p>
          <a:p>
            <a:pPr algn="r"/>
            <a:r>
              <a:rPr lang="ja-JP" altLang="en-US" sz="2400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dirty="0">
                <a:solidFill>
                  <a:srgbClr val="FF0000"/>
                </a:solidFill>
              </a:rPr>
              <a:t>6</a:t>
            </a:r>
            <a:r>
              <a:rPr lang="ja-JP" altLang="en-US" sz="2400" dirty="0" smtClean="0">
                <a:solidFill>
                  <a:srgbClr val="FF0000"/>
                </a:solidFill>
              </a:rPr>
              <a:t>兆度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724644" cy="584775"/>
          </a:xfrm>
        </p:spPr>
        <p:txBody>
          <a:bodyPr/>
          <a:lstStyle/>
          <a:p>
            <a:r>
              <a:rPr kumimoji="1" lang="ja-JP" altLang="en-US" dirty="0" smtClean="0"/>
              <a:t> 加速器による原子核衝突実験  </a:t>
            </a:r>
            <a:endParaRPr kumimoji="1" lang="ja-JP" altLang="en-US" dirty="0"/>
          </a:p>
        </p:txBody>
      </p:sp>
      <p:pic>
        <p:nvPicPr>
          <p:cNvPr id="10" name="Picture 58" descr="R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6096"/>
          <a:stretch/>
        </p:blipFill>
        <p:spPr bwMode="auto">
          <a:xfrm>
            <a:off x="323528" y="1412776"/>
            <a:ext cx="4094329" cy="290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/>
        </p:blipFill>
        <p:spPr bwMode="auto">
          <a:xfrm>
            <a:off x="4859156" y="1412776"/>
            <a:ext cx="3961316" cy="290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87941" y="4318018"/>
            <a:ext cx="23118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ＲＨＩＣ</a:t>
            </a:r>
            <a:endParaRPr kumimoji="1"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ja-JP" altLang="en-US" sz="2400" dirty="0" smtClean="0"/>
              <a:t>アメリカ</a:t>
            </a:r>
            <a:endParaRPr lang="en-US" altLang="ja-JP" sz="2400" dirty="0" smtClean="0"/>
          </a:p>
          <a:p>
            <a:r>
              <a:rPr lang="en-US" altLang="ja-JP" sz="2400" dirty="0" smtClean="0"/>
              <a:t>2000</a:t>
            </a:r>
            <a:r>
              <a:rPr lang="ja-JP" altLang="en-US" sz="2400" dirty="0" smtClean="0"/>
              <a:t>年～</a:t>
            </a:r>
            <a:endParaRPr lang="en-US" altLang="ja-JP" sz="2400" dirty="0" smtClean="0"/>
          </a:p>
          <a:p>
            <a:r>
              <a:rPr lang="ja-JP" altLang="en-US" sz="2400" dirty="0" smtClean="0"/>
              <a:t>全長</a:t>
            </a:r>
            <a:r>
              <a:rPr lang="en-US" altLang="ja-JP" sz="2400" dirty="0" smtClean="0"/>
              <a:t>6km</a:t>
            </a:r>
          </a:p>
          <a:p>
            <a:r>
              <a:rPr kumimoji="1" lang="ja-JP" altLang="en-US" sz="2400" dirty="0">
                <a:solidFill>
                  <a:srgbClr val="002060"/>
                </a:solidFill>
              </a:rPr>
              <a:t>光速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の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99.996%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r>
              <a:rPr lang="ja-JP" altLang="en-US" sz="2400" dirty="0" smtClean="0">
                <a:solidFill>
                  <a:srgbClr val="FF0000"/>
                </a:solidFill>
              </a:rPr>
              <a:t>兆度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34915" y="4318018"/>
            <a:ext cx="249619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ＬＨＣ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r"/>
            <a:r>
              <a:rPr lang="ja-JP" altLang="en-US" sz="2400" dirty="0" smtClean="0"/>
              <a:t>スイス・フランス</a:t>
            </a:r>
            <a:endParaRPr lang="en-US" altLang="ja-JP" sz="2400" dirty="0" smtClean="0"/>
          </a:p>
          <a:p>
            <a:pPr algn="r"/>
            <a:r>
              <a:rPr lang="en-US" altLang="ja-JP" sz="2400" dirty="0" smtClean="0"/>
              <a:t>2010</a:t>
            </a:r>
            <a:r>
              <a:rPr lang="ja-JP" altLang="en-US" sz="2400" dirty="0" smtClean="0"/>
              <a:t>年～</a:t>
            </a:r>
            <a:endParaRPr lang="en-US" altLang="ja-JP" sz="2400" dirty="0" smtClean="0"/>
          </a:p>
          <a:p>
            <a:pPr algn="r"/>
            <a:r>
              <a:rPr lang="ja-JP" altLang="en-US" sz="2400" dirty="0" smtClean="0"/>
              <a:t>全長</a:t>
            </a:r>
            <a:r>
              <a:rPr lang="en-US" altLang="ja-JP" sz="2400" dirty="0" smtClean="0"/>
              <a:t>30km</a:t>
            </a:r>
          </a:p>
          <a:p>
            <a:pPr algn="r"/>
            <a:r>
              <a:rPr kumimoji="1" lang="ja-JP" altLang="en-US" sz="2400" dirty="0">
                <a:solidFill>
                  <a:srgbClr val="002060"/>
                </a:solidFill>
              </a:rPr>
              <a:t>光速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の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99.9999%</a:t>
            </a:r>
          </a:p>
          <a:p>
            <a:pPr algn="r"/>
            <a:r>
              <a:rPr lang="ja-JP" altLang="en-US" sz="2400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dirty="0" smtClean="0">
                <a:solidFill>
                  <a:srgbClr val="FF0000"/>
                </a:solidFill>
              </a:rPr>
              <a:t>6</a:t>
            </a:r>
            <a:r>
              <a:rPr lang="ja-JP" altLang="en-US" sz="2400" dirty="0" smtClean="0">
                <a:solidFill>
                  <a:srgbClr val="FF0000"/>
                </a:solidFill>
              </a:rPr>
              <a:t>兆度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newscenter.lbl.gov/wp-content/uploads/090324_ALICE-hire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7"/>
          <a:stretch/>
        </p:blipFill>
        <p:spPr bwMode="auto">
          <a:xfrm>
            <a:off x="868630" y="1828338"/>
            <a:ext cx="7375778" cy="4588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コネクタ 17"/>
          <p:cNvCxnSpPr/>
          <p:nvPr/>
        </p:nvCxnSpPr>
        <p:spPr>
          <a:xfrm>
            <a:off x="7604467" y="4146083"/>
            <a:ext cx="927973" cy="14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604467" y="3685707"/>
            <a:ext cx="927973" cy="136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19425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高温物質の時間発展  </a:t>
            </a:r>
            <a:endParaRPr kumimoji="1" lang="ja-JP" altLang="en-US" dirty="0"/>
          </a:p>
        </p:txBody>
      </p:sp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8637546" cy="164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>
            <a:off x="5012179" y="3513041"/>
            <a:ext cx="2880319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491899" y="3505001"/>
            <a:ext cx="2880320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QGP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491899" y="3390091"/>
            <a:ext cx="0" cy="172860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788076" y="526229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熱平衡化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/>
              <a:t>~</a:t>
            </a:r>
            <a:r>
              <a:rPr lang="en-US" altLang="ja-JP" sz="2400" dirty="0" smtClean="0"/>
              <a:t>1fm/c</a:t>
            </a:r>
            <a:endParaRPr kumimoji="1" lang="ja-JP" altLang="en-US" sz="24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5156195" y="3377534"/>
            <a:ext cx="0" cy="17411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397859" y="5301208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</a:rPr>
              <a:t>ハドロン化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3699318"/>
            <a:ext cx="800219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衝突</a:t>
            </a:r>
            <a:endParaRPr kumimoji="1" lang="ja-JP" altLang="en-US" sz="24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2203867" y="3699318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203867" y="4159694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516235" y="4110171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3">
                    <a:lumMod val="50000"/>
                  </a:schemeClr>
                </a:solidFill>
              </a:rPr>
              <a:t>ハドロン状態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7748483" y="3390091"/>
            <a:ext cx="0" cy="17286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8532440" y="3390091"/>
            <a:ext cx="479089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/>
              <a:t>検出器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44660" y="533430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2060"/>
                </a:solidFill>
              </a:rPr>
              <a:t>運動学的</a:t>
            </a:r>
            <a:endParaRPr kumimoji="1" lang="en-US" altLang="ja-JP" sz="2400" dirty="0" smtClean="0">
              <a:solidFill>
                <a:srgbClr val="002060"/>
              </a:solidFill>
            </a:endParaRPr>
          </a:p>
          <a:p>
            <a:pPr algn="ctr"/>
            <a:r>
              <a:rPr lang="ja-JP" altLang="en-US" sz="2400" dirty="0">
                <a:solidFill>
                  <a:srgbClr val="002060"/>
                </a:solidFill>
              </a:rPr>
              <a:t>凍結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2627784" y="4343092"/>
            <a:ext cx="1373319" cy="783193"/>
          </a:xfrm>
          <a:prstGeom prst="wedgeRoundRectCallout">
            <a:avLst>
              <a:gd name="adj1" fmla="val -41379"/>
              <a:gd name="adj2" fmla="val -9112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2000" dirty="0" smtClean="0"/>
              <a:t>～４兆度</a:t>
            </a:r>
            <a:endParaRPr kumimoji="1" lang="en-US" altLang="ja-JP" sz="2000" dirty="0" smtClean="0"/>
          </a:p>
          <a:p>
            <a:pPr algn="ctr"/>
            <a:r>
              <a:rPr lang="en-US" altLang="ja-JP" sz="2000" dirty="0"/>
              <a:t>(</a:t>
            </a:r>
            <a:r>
              <a:rPr lang="en-US" altLang="ja-JP" sz="2000" dirty="0" smtClean="0"/>
              <a:t>400MeV)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75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162897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ゆらぎ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187624" y="980728"/>
            <a:ext cx="681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0000"/>
                </a:solidFill>
              </a:rPr>
              <a:t>熱平衡状態にある物質の観測量は、ゆらいでいる。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10767</TotalTime>
  <Words>1404</Words>
  <Application>Microsoft Office PowerPoint</Application>
  <PresentationFormat>画面に合わせる (4:3)</PresentationFormat>
  <Paragraphs>354</Paragraphs>
  <Slides>48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48</vt:i4>
      </vt:variant>
    </vt:vector>
  </HeadingPairs>
  <TitlesOfParts>
    <vt:vector size="58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重イオン衝突実験による クォーク物質の生成と 非ガウスゆらぎの時間発展</vt:lpstr>
      <vt:lpstr> ハドロンとクォーク  </vt:lpstr>
      <vt:lpstr> クォークの閉じ込め  </vt:lpstr>
      <vt:lpstr> クォークの閉じ込め  </vt:lpstr>
      <vt:lpstr> クォークの閉じ込め  </vt:lpstr>
      <vt:lpstr> 加速器による原子核衝突実験  </vt:lpstr>
      <vt:lpstr> 加速器による原子核衝突実験  </vt:lpstr>
      <vt:lpstr> 高温物質の時間発展  </vt:lpstr>
      <vt:lpstr> ゆらぎ  </vt:lpstr>
      <vt:lpstr> ゆらぎ  </vt:lpstr>
      <vt:lpstr> イベント-バイ-イベント解析 @ HIC  </vt:lpstr>
      <vt:lpstr> イベント-バイ-イベント解析 @ HIC  </vt:lpstr>
      <vt:lpstr> 保存電荷ゆらぎの散逸過程  </vt:lpstr>
      <vt:lpstr> 保存電荷ゆらぎの散逸過程  </vt:lpstr>
      <vt:lpstr> 電磁電荷2次ゆらぎ @ LHC  </vt:lpstr>
      <vt:lpstr> Dh Dependence @ ALICE  </vt:lpstr>
      <vt:lpstr> 陽子数ゆらぎ @ RHIC  </vt:lpstr>
      <vt:lpstr> Fluctuations  </vt:lpstr>
      <vt:lpstr> Fluctuations  </vt:lpstr>
      <vt:lpstr> Time Evolution in HIC  </vt:lpstr>
      <vt:lpstr> Time Evolution in HIC  </vt:lpstr>
      <vt:lpstr> Dh Dependence @ ALICE  </vt:lpstr>
      <vt:lpstr> 流体ゆらぎの理論  </vt:lpstr>
      <vt:lpstr> 拡散マスター方程式  </vt:lpstr>
      <vt:lpstr> 拡散マスター方程式  </vt:lpstr>
      <vt:lpstr> 拡散マスター方程式  </vt:lpstr>
      <vt:lpstr> Baryons in Hadronic Phase  </vt:lpstr>
      <vt:lpstr> Net Charge Number  </vt:lpstr>
      <vt:lpstr> Time Evolution in Hadronic Phase  </vt:lpstr>
      <vt:lpstr> Time Evolution in Hadronic Phase  </vt:lpstr>
      <vt:lpstr> Total Charge Number Fluctuation  </vt:lpstr>
      <vt:lpstr> Dh Dependence at Freezeout  </vt:lpstr>
      <vt:lpstr> Dh Dependence at Freezeout  </vt:lpstr>
      <vt:lpstr> Dh Dependence at Freezeout  </vt:lpstr>
      <vt:lpstr> 高次キュムラントが抑制される理由  </vt:lpstr>
      <vt:lpstr> まとめ  </vt:lpstr>
      <vt:lpstr> Beam-Energy Scan  </vt:lpstr>
      <vt:lpstr> Chemical Reaction 1  </vt:lpstr>
      <vt:lpstr> Chemical Reaction 2  </vt:lpstr>
      <vt:lpstr> Dh Dependence  </vt:lpstr>
      <vt:lpstr> Non-Gaussianity  </vt:lpstr>
      <vt:lpstr> Fluctuations  </vt:lpstr>
      <vt:lpstr> Conserved Charges : Theoretical Advantage  </vt:lpstr>
      <vt:lpstr> Conserved Charges : Theoretical Advantage  </vt:lpstr>
      <vt:lpstr>QCDの相転移</vt:lpstr>
      <vt:lpstr>QCDの相転移</vt:lpstr>
      <vt:lpstr>QCDの相転移</vt:lpstr>
      <vt:lpstr>QCDの相転移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758</cp:revision>
  <dcterms:created xsi:type="dcterms:W3CDTF">2011-06-07T09:50:32Z</dcterms:created>
  <dcterms:modified xsi:type="dcterms:W3CDTF">2013-12-16T04:57:28Z</dcterms:modified>
</cp:coreProperties>
</file>