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60" r:id="rId3"/>
    <p:sldMasterId id="2147483672" r:id="rId4"/>
    <p:sldMasterId id="2147483684" r:id="rId5"/>
    <p:sldMasterId id="2147483696" r:id="rId6"/>
    <p:sldMasterId id="2147483708" r:id="rId7"/>
    <p:sldMasterId id="2147483720" r:id="rId8"/>
    <p:sldMasterId id="2147483732" r:id="rId9"/>
    <p:sldMasterId id="2147483744" r:id="rId10"/>
    <p:sldMasterId id="2147483756" r:id="rId11"/>
    <p:sldMasterId id="2147483768" r:id="rId12"/>
    <p:sldMasterId id="2147483780" r:id="rId13"/>
  </p:sldMasterIdLst>
  <p:notesMasterIdLst>
    <p:notesMasterId r:id="rId101"/>
  </p:notesMasterIdLst>
  <p:sldIdLst>
    <p:sldId id="256" r:id="rId14"/>
    <p:sldId id="616" r:id="rId15"/>
    <p:sldId id="670" r:id="rId16"/>
    <p:sldId id="687" r:id="rId17"/>
    <p:sldId id="617" r:id="rId18"/>
    <p:sldId id="618" r:id="rId19"/>
    <p:sldId id="620" r:id="rId20"/>
    <p:sldId id="619" r:id="rId21"/>
    <p:sldId id="622" r:id="rId22"/>
    <p:sldId id="449" r:id="rId23"/>
    <p:sldId id="623" r:id="rId24"/>
    <p:sldId id="692" r:id="rId25"/>
    <p:sldId id="693" r:id="rId26"/>
    <p:sldId id="694" r:id="rId27"/>
    <p:sldId id="544" r:id="rId28"/>
    <p:sldId id="545" r:id="rId29"/>
    <p:sldId id="625" r:id="rId30"/>
    <p:sldId id="626" r:id="rId31"/>
    <p:sldId id="629" r:id="rId32"/>
    <p:sldId id="689" r:id="rId33"/>
    <p:sldId id="546" r:id="rId34"/>
    <p:sldId id="547" r:id="rId35"/>
    <p:sldId id="601" r:id="rId36"/>
    <p:sldId id="676" r:id="rId37"/>
    <p:sldId id="507" r:id="rId38"/>
    <p:sldId id="533" r:id="rId39"/>
    <p:sldId id="534" r:id="rId40"/>
    <p:sldId id="633" r:id="rId41"/>
    <p:sldId id="631" r:id="rId42"/>
    <p:sldId id="632" r:id="rId43"/>
    <p:sldId id="635" r:id="rId44"/>
    <p:sldId id="636" r:id="rId45"/>
    <p:sldId id="638" r:id="rId46"/>
    <p:sldId id="639" r:id="rId47"/>
    <p:sldId id="690" r:id="rId48"/>
    <p:sldId id="677" r:id="rId49"/>
    <p:sldId id="597" r:id="rId50"/>
    <p:sldId id="598" r:id="rId51"/>
    <p:sldId id="599" r:id="rId52"/>
    <p:sldId id="662" r:id="rId53"/>
    <p:sldId id="663" r:id="rId54"/>
    <p:sldId id="664" r:id="rId55"/>
    <p:sldId id="665" r:id="rId56"/>
    <p:sldId id="549" r:id="rId57"/>
    <p:sldId id="552" r:id="rId58"/>
    <p:sldId id="666" r:id="rId59"/>
    <p:sldId id="543" r:id="rId60"/>
    <p:sldId id="680" r:id="rId61"/>
    <p:sldId id="691" r:id="rId62"/>
    <p:sldId id="661" r:id="rId63"/>
    <p:sldId id="682" r:id="rId64"/>
    <p:sldId id="568" r:id="rId65"/>
    <p:sldId id="569" r:id="rId66"/>
    <p:sldId id="570" r:id="rId67"/>
    <p:sldId id="571" r:id="rId68"/>
    <p:sldId id="572" r:id="rId69"/>
    <p:sldId id="573" r:id="rId70"/>
    <p:sldId id="574" r:id="rId71"/>
    <p:sldId id="575" r:id="rId72"/>
    <p:sldId id="576" r:id="rId73"/>
    <p:sldId id="578" r:id="rId74"/>
    <p:sldId id="579" r:id="rId75"/>
    <p:sldId id="583" r:id="rId76"/>
    <p:sldId id="586" r:id="rId77"/>
    <p:sldId id="683" r:id="rId78"/>
    <p:sldId id="685" r:id="rId79"/>
    <p:sldId id="645" r:id="rId80"/>
    <p:sldId id="646" r:id="rId81"/>
    <p:sldId id="647" r:id="rId82"/>
    <p:sldId id="648" r:id="rId83"/>
    <p:sldId id="649" r:id="rId84"/>
    <p:sldId id="650" r:id="rId85"/>
    <p:sldId id="651" r:id="rId86"/>
    <p:sldId id="652" r:id="rId87"/>
    <p:sldId id="653" r:id="rId88"/>
    <p:sldId id="654" r:id="rId89"/>
    <p:sldId id="655" r:id="rId90"/>
    <p:sldId id="657" r:id="rId91"/>
    <p:sldId id="659" r:id="rId92"/>
    <p:sldId id="660" r:id="rId93"/>
    <p:sldId id="681" r:id="rId94"/>
    <p:sldId id="624" r:id="rId95"/>
    <p:sldId id="656" r:id="rId96"/>
    <p:sldId id="457" r:id="rId97"/>
    <p:sldId id="667" r:id="rId98"/>
    <p:sldId id="668" r:id="rId99"/>
    <p:sldId id="669" r:id="rId10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97D"/>
    <a:srgbClr val="FF0000"/>
    <a:srgbClr val="4BACC6"/>
    <a:srgbClr val="3333FF"/>
    <a:srgbClr val="006600"/>
    <a:srgbClr val="0070C0"/>
    <a:srgbClr val="FA5D06"/>
    <a:srgbClr val="FF9900"/>
    <a:srgbClr val="CC3300"/>
    <a:srgbClr val="F09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488" autoAdjust="0"/>
  </p:normalViewPr>
  <p:slideViewPr>
    <p:cSldViewPr>
      <p:cViewPr varScale="1">
        <p:scale>
          <a:sx n="75" d="100"/>
          <a:sy n="75" d="100"/>
        </p:scale>
        <p:origin x="864"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16" Type="http://schemas.openxmlformats.org/officeDocument/2006/relationships/slide" Target="slides/slide3.xml"/><Relationship Id="rId11" Type="http://schemas.openxmlformats.org/officeDocument/2006/relationships/slideMaster" Target="slideMasters/slideMaster10.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102" Type="http://schemas.openxmlformats.org/officeDocument/2006/relationships/presProps" Target="presProps.xml"/><Relationship Id="rId5" Type="http://schemas.openxmlformats.org/officeDocument/2006/relationships/slideMaster" Target="slideMasters/slideMaster4.xml"/><Relationship Id="rId90" Type="http://schemas.openxmlformats.org/officeDocument/2006/relationships/slide" Target="slides/slide77.xml"/><Relationship Id="rId95" Type="http://schemas.openxmlformats.org/officeDocument/2006/relationships/slide" Target="slides/slide82.xml"/><Relationship Id="rId22" Type="http://schemas.openxmlformats.org/officeDocument/2006/relationships/slide" Target="slides/slide9.xml"/><Relationship Id="rId27" Type="http://schemas.openxmlformats.org/officeDocument/2006/relationships/slide" Target="slides/slide14.xml"/><Relationship Id="rId43" Type="http://schemas.openxmlformats.org/officeDocument/2006/relationships/slide" Target="slides/slide30.xml"/><Relationship Id="rId48" Type="http://schemas.openxmlformats.org/officeDocument/2006/relationships/slide" Target="slides/slide35.xml"/><Relationship Id="rId64" Type="http://schemas.openxmlformats.org/officeDocument/2006/relationships/slide" Target="slides/slide51.xml"/><Relationship Id="rId69" Type="http://schemas.openxmlformats.org/officeDocument/2006/relationships/slide" Target="slides/slide56.xml"/><Relationship Id="rId80" Type="http://schemas.openxmlformats.org/officeDocument/2006/relationships/slide" Target="slides/slide67.xml"/><Relationship Id="rId85" Type="http://schemas.openxmlformats.org/officeDocument/2006/relationships/slide" Target="slides/slide72.xml"/><Relationship Id="rId12" Type="http://schemas.openxmlformats.org/officeDocument/2006/relationships/slideMaster" Target="slideMasters/slideMaster11.xml"/><Relationship Id="rId17" Type="http://schemas.openxmlformats.org/officeDocument/2006/relationships/slide" Target="slides/slide4.xml"/><Relationship Id="rId33" Type="http://schemas.openxmlformats.org/officeDocument/2006/relationships/slide" Target="slides/slide20.xml"/><Relationship Id="rId38" Type="http://schemas.openxmlformats.org/officeDocument/2006/relationships/slide" Target="slides/slide25.xml"/><Relationship Id="rId59" Type="http://schemas.openxmlformats.org/officeDocument/2006/relationships/slide" Target="slides/slide46.xml"/><Relationship Id="rId103" Type="http://schemas.openxmlformats.org/officeDocument/2006/relationships/viewProps" Target="viewProps.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slide" Target="slides/slide83.xml"/><Relationship Id="rId1" Type="http://schemas.openxmlformats.org/officeDocument/2006/relationships/customXml" Target="../customXml/item1.xml"/><Relationship Id="rId6"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9.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notesMaster" Target="notesMasters/notesMaster1.xml"/><Relationship Id="rId4" Type="http://schemas.openxmlformats.org/officeDocument/2006/relationships/slideMaster" Target="slideMasters/slideMaster3.xml"/><Relationship Id="rId9" Type="http://schemas.openxmlformats.org/officeDocument/2006/relationships/slideMaster" Target="slideMasters/slideMaster8.xml"/><Relationship Id="rId13" Type="http://schemas.openxmlformats.org/officeDocument/2006/relationships/slideMaster" Target="slideMasters/slideMaster12.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04" Type="http://schemas.openxmlformats.org/officeDocument/2006/relationships/theme" Target="theme/theme1.xml"/><Relationship Id="rId7" Type="http://schemas.openxmlformats.org/officeDocument/2006/relationships/slideMaster" Target="slideMasters/slideMaster6.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1.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61" Type="http://schemas.openxmlformats.org/officeDocument/2006/relationships/slide" Target="slides/slide48.xml"/><Relationship Id="rId82" Type="http://schemas.openxmlformats.org/officeDocument/2006/relationships/slide" Target="slides/slide69.xml"/><Relationship Id="rId19" Type="http://schemas.openxmlformats.org/officeDocument/2006/relationships/slide" Target="slides/slide6.xml"/><Relationship Id="rId14" Type="http://schemas.openxmlformats.org/officeDocument/2006/relationships/slide" Target="slides/slide1.xml"/><Relationship Id="rId30" Type="http://schemas.openxmlformats.org/officeDocument/2006/relationships/slide" Target="slides/slide17.xml"/><Relationship Id="rId35" Type="http://schemas.openxmlformats.org/officeDocument/2006/relationships/slide" Target="slides/slide22.xml"/><Relationship Id="rId56" Type="http://schemas.openxmlformats.org/officeDocument/2006/relationships/slide" Target="slides/slide43.xml"/><Relationship Id="rId77" Type="http://schemas.openxmlformats.org/officeDocument/2006/relationships/slide" Target="slides/slide64.xml"/><Relationship Id="rId100" Type="http://schemas.openxmlformats.org/officeDocument/2006/relationships/slide" Target="slides/slide87.xml"/><Relationship Id="rId105" Type="http://schemas.openxmlformats.org/officeDocument/2006/relationships/tableStyles" Target="tableStyles.xml"/><Relationship Id="rId8" Type="http://schemas.openxmlformats.org/officeDocument/2006/relationships/slideMaster" Target="slideMasters/slideMaster7.xml"/><Relationship Id="rId51" Type="http://schemas.openxmlformats.org/officeDocument/2006/relationships/slide" Target="slides/slide38.xml"/><Relationship Id="rId72" Type="http://schemas.openxmlformats.org/officeDocument/2006/relationships/slide" Target="slides/slide59.xml"/><Relationship Id="rId93" Type="http://schemas.openxmlformats.org/officeDocument/2006/relationships/slide" Target="slides/slide80.xml"/><Relationship Id="rId98" Type="http://schemas.openxmlformats.org/officeDocument/2006/relationships/slide" Target="slides/slide85.xml"/><Relationship Id="rId3" Type="http://schemas.openxmlformats.org/officeDocument/2006/relationships/slideMaster" Target="slideMasters/slideMaster2.xml"/><Relationship Id="rId25" Type="http://schemas.openxmlformats.org/officeDocument/2006/relationships/slide" Target="slides/slide12.xml"/><Relationship Id="rId46" Type="http://schemas.openxmlformats.org/officeDocument/2006/relationships/slide" Target="slides/slide33.xml"/><Relationship Id="rId67"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6C838E-31EC-40C1-8940-369804504364}" type="datetimeFigureOut">
              <a:rPr kumimoji="1" lang="ja-JP" altLang="en-US" smtClean="0"/>
              <a:t>2014/5/20</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030489-EC92-4AD8-80DC-FB4734E5B955}" type="slidenum">
              <a:rPr kumimoji="1" lang="ja-JP" altLang="en-US" smtClean="0"/>
              <a:t>‹#›</a:t>
            </a:fld>
            <a:endParaRPr kumimoji="1" lang="ja-JP" altLang="en-US"/>
          </a:p>
        </p:txBody>
      </p:sp>
    </p:spTree>
    <p:extLst>
      <p:ext uri="{BB962C8B-B14F-4D97-AF65-F5344CB8AC3E}">
        <p14:creationId xmlns:p14="http://schemas.microsoft.com/office/powerpoint/2010/main" val="2869825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0030489-EC92-4AD8-80DC-FB4734E5B955}" type="slidenum">
              <a:rPr lang="ja-JP" altLang="en-US" smtClean="0">
                <a:solidFill>
                  <a:prstClr val="black"/>
                </a:solidFill>
              </a:rPr>
              <a:pPr/>
              <a:t>15</a:t>
            </a:fld>
            <a:endParaRPr lang="ja-JP" altLang="en-US">
              <a:solidFill>
                <a:prstClr val="black"/>
              </a:solidFill>
            </a:endParaRPr>
          </a:p>
        </p:txBody>
      </p:sp>
    </p:spTree>
    <p:extLst>
      <p:ext uri="{BB962C8B-B14F-4D97-AF65-F5344CB8AC3E}">
        <p14:creationId xmlns:p14="http://schemas.microsoft.com/office/powerpoint/2010/main" val="2918387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0030489-EC92-4AD8-80DC-FB4734E5B955}" type="slidenum">
              <a:rPr lang="ja-JP" altLang="en-US" smtClean="0">
                <a:solidFill>
                  <a:prstClr val="black"/>
                </a:solidFill>
              </a:rPr>
              <a:pPr/>
              <a:t>61</a:t>
            </a:fld>
            <a:endParaRPr lang="ja-JP" altLang="en-US">
              <a:solidFill>
                <a:prstClr val="black"/>
              </a:solidFill>
            </a:endParaRPr>
          </a:p>
        </p:txBody>
      </p:sp>
    </p:spTree>
    <p:extLst>
      <p:ext uri="{BB962C8B-B14F-4D97-AF65-F5344CB8AC3E}">
        <p14:creationId xmlns:p14="http://schemas.microsoft.com/office/powerpoint/2010/main" val="866184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0030489-EC92-4AD8-80DC-FB4734E5B955}" type="slidenum">
              <a:rPr lang="ja-JP" altLang="en-US" smtClean="0">
                <a:solidFill>
                  <a:prstClr val="black"/>
                </a:solidFill>
              </a:rPr>
              <a:pPr/>
              <a:t>73</a:t>
            </a:fld>
            <a:endParaRPr lang="ja-JP" altLang="en-US">
              <a:solidFill>
                <a:prstClr val="black"/>
              </a:solidFill>
            </a:endParaRPr>
          </a:p>
        </p:txBody>
      </p:sp>
    </p:spTree>
    <p:extLst>
      <p:ext uri="{BB962C8B-B14F-4D97-AF65-F5344CB8AC3E}">
        <p14:creationId xmlns:p14="http://schemas.microsoft.com/office/powerpoint/2010/main" val="1948733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0030489-EC92-4AD8-80DC-FB4734E5B955}" type="slidenum">
              <a:rPr lang="ja-JP" altLang="en-US" smtClean="0">
                <a:solidFill>
                  <a:prstClr val="black"/>
                </a:solidFill>
              </a:rPr>
              <a:pPr/>
              <a:t>16</a:t>
            </a:fld>
            <a:endParaRPr lang="ja-JP" altLang="en-US">
              <a:solidFill>
                <a:prstClr val="black"/>
              </a:solidFill>
            </a:endParaRPr>
          </a:p>
        </p:txBody>
      </p:sp>
    </p:spTree>
    <p:extLst>
      <p:ext uri="{BB962C8B-B14F-4D97-AF65-F5344CB8AC3E}">
        <p14:creationId xmlns:p14="http://schemas.microsoft.com/office/powerpoint/2010/main" val="2918387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0030489-EC92-4AD8-80DC-FB4734E5B955}" type="slidenum">
              <a:rPr kumimoji="1" lang="ja-JP" altLang="en-US" smtClean="0"/>
              <a:t>26</a:t>
            </a:fld>
            <a:endParaRPr kumimoji="1" lang="ja-JP" altLang="en-US"/>
          </a:p>
        </p:txBody>
      </p:sp>
    </p:spTree>
    <p:extLst>
      <p:ext uri="{BB962C8B-B14F-4D97-AF65-F5344CB8AC3E}">
        <p14:creationId xmlns:p14="http://schemas.microsoft.com/office/powerpoint/2010/main" val="866184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0030489-EC92-4AD8-80DC-FB4734E5B955}" type="slidenum">
              <a:rPr kumimoji="1" lang="ja-JP" altLang="en-US" smtClean="0"/>
              <a:t>27</a:t>
            </a:fld>
            <a:endParaRPr kumimoji="1" lang="ja-JP" altLang="en-US"/>
          </a:p>
        </p:txBody>
      </p:sp>
    </p:spTree>
    <p:extLst>
      <p:ext uri="{BB962C8B-B14F-4D97-AF65-F5344CB8AC3E}">
        <p14:creationId xmlns:p14="http://schemas.microsoft.com/office/powerpoint/2010/main" val="866184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0030489-EC92-4AD8-80DC-FB4734E5B955}" type="slidenum">
              <a:rPr kumimoji="1" lang="ja-JP" altLang="en-US" smtClean="0"/>
              <a:t>28</a:t>
            </a:fld>
            <a:endParaRPr kumimoji="1" lang="ja-JP" altLang="en-US"/>
          </a:p>
        </p:txBody>
      </p:sp>
    </p:spTree>
    <p:extLst>
      <p:ext uri="{BB962C8B-B14F-4D97-AF65-F5344CB8AC3E}">
        <p14:creationId xmlns:p14="http://schemas.microsoft.com/office/powerpoint/2010/main" val="3645247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0030489-EC92-4AD8-80DC-FB4734E5B955}" type="slidenum">
              <a:rPr kumimoji="1" lang="ja-JP" altLang="en-US" smtClean="0"/>
              <a:t>38</a:t>
            </a:fld>
            <a:endParaRPr kumimoji="1" lang="ja-JP" altLang="en-US"/>
          </a:p>
        </p:txBody>
      </p:sp>
    </p:spTree>
    <p:extLst>
      <p:ext uri="{BB962C8B-B14F-4D97-AF65-F5344CB8AC3E}">
        <p14:creationId xmlns:p14="http://schemas.microsoft.com/office/powerpoint/2010/main" val="1764772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0030489-EC92-4AD8-80DC-FB4734E5B955}" type="slidenum">
              <a:rPr kumimoji="1" lang="ja-JP" altLang="en-US" smtClean="0"/>
              <a:t>39</a:t>
            </a:fld>
            <a:endParaRPr kumimoji="1" lang="ja-JP" altLang="en-US"/>
          </a:p>
        </p:txBody>
      </p:sp>
    </p:spTree>
    <p:extLst>
      <p:ext uri="{BB962C8B-B14F-4D97-AF65-F5344CB8AC3E}">
        <p14:creationId xmlns:p14="http://schemas.microsoft.com/office/powerpoint/2010/main" val="1764772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0030489-EC92-4AD8-80DC-FB4734E5B955}" type="slidenum">
              <a:rPr kumimoji="1" lang="ja-JP" altLang="en-US" smtClean="0"/>
              <a:t>40</a:t>
            </a:fld>
            <a:endParaRPr kumimoji="1" lang="ja-JP" altLang="en-US"/>
          </a:p>
        </p:txBody>
      </p:sp>
    </p:spTree>
    <p:extLst>
      <p:ext uri="{BB962C8B-B14F-4D97-AF65-F5344CB8AC3E}">
        <p14:creationId xmlns:p14="http://schemas.microsoft.com/office/powerpoint/2010/main" val="766626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0030489-EC92-4AD8-80DC-FB4734E5B955}" type="slidenum">
              <a:rPr kumimoji="1" lang="ja-JP" altLang="en-US" smtClean="0"/>
              <a:t>41</a:t>
            </a:fld>
            <a:endParaRPr kumimoji="1" lang="ja-JP" altLang="en-US"/>
          </a:p>
        </p:txBody>
      </p:sp>
    </p:spTree>
    <p:extLst>
      <p:ext uri="{BB962C8B-B14F-4D97-AF65-F5344CB8AC3E}">
        <p14:creationId xmlns:p14="http://schemas.microsoft.com/office/powerpoint/2010/main" val="959051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2014/5/20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2014/5/20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95F90280-4ED6-4A04-B5D0-A616E49FF54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959879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42346E02-460C-457B-BF52-3B3A36E970B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4831466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607C9C9E-9DAA-4F43-809E-5A04F15C1BA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795010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pPr>
              <a:defRPr/>
            </a:pPr>
            <a:fld id="{FC1B5BC9-2E1D-4D8D-865C-C7C34CF3A2E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1620263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a:lvl1pPr>
          </a:lstStyle>
          <a:p>
            <a:pPr>
              <a:defRPr/>
            </a:pPr>
            <a:fld id="{DCBCAFC4-BF84-49A6-B5A8-8F7781E6CE9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041435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a:lvl1pPr>
          </a:lstStyle>
          <a:p>
            <a:pPr>
              <a:defRPr/>
            </a:pPr>
            <a:fld id="{FEA8A7B8-C719-4913-9A61-9EE5201C356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5002789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a:lvl1pPr>
          </a:lstStyle>
          <a:p>
            <a:pPr>
              <a:defRPr/>
            </a:pPr>
            <a:fld id="{D89F7A17-1EA7-4B90-8BE0-62CC5CB1C7B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6216226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pPr>
              <a:defRPr/>
            </a:pPr>
            <a:fld id="{983D06C0-BDE6-4B5C-A869-5D0D59AB36C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67776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pPr>
              <a:defRPr/>
            </a:pPr>
            <a:fld id="{E5836310-EF35-47F1-98B6-F802197864C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5526716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53CB955D-5B63-4586-90FB-AF3FC58B51D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59666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2014/5/20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0500" y="112713"/>
            <a:ext cx="2146300" cy="601345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98425" y="112713"/>
            <a:ext cx="6289675" cy="60134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C1DB8AF3-FD12-43C9-8FB8-C9859BC34E3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686631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2014/5/20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319806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2014/5/20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9905581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2014/5/20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4465806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2014/5/20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3521185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2014/5/20</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4170060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2014/5/20</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54988594"/>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2014/5/20</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0066867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2014/5/20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4965622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2014/5/20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11008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8D9BA512-35E8-4945-BB66-7C75C7A9A5D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0373687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2014/5/20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2749097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2014/5/20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7926442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6E676F9-2848-4294-83B0-AB566667B1D0}"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27306187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4B9AAC0-F487-4BBB-B829-670730414D96}"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02515131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020973F-78D7-4F3F-8BFD-AA219EE32BCA}"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60431999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C01F7F2-98F9-4D4C-8C3C-423EFA814107}"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65977566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4DB2C0E4-B830-4191-ACCE-D485C8B3B60F}"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66629629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466C0FCF-A781-421A-AFD9-2EA6A9CDB499}"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20216181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8F1E07C6-283F-4223-84F4-7225D66DBBE7}"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13152937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FD4FB45-A9D0-4931-83F9-5CE34DFC95E0}"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180233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7064B2FA-F574-46F2-AF1C-A2680DFEBA3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1710499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5E9A00E-3453-47EB-87D3-CED3F7BBDF6B}"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51444922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71A78C0-4910-4640-8D1C-12A9C4A6EAFB}"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43335431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0500" y="112713"/>
            <a:ext cx="2146300" cy="601345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98425" y="112713"/>
            <a:ext cx="6289675" cy="60134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7DF0D49-622D-43BB-B12B-9EF5A408A17D}"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827935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710F91CF-C1EE-40EB-B802-8F459F546B2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3593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DE81F9BD-0A74-446D-B320-346F566E189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75319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smtClean="0"/>
            </a:lvl1pPr>
          </a:lstStyle>
          <a:p>
            <a:pPr>
              <a:defRPr/>
            </a:pPr>
            <a:fld id="{F4B56DDD-71C9-46F5-BC45-019488E3936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66030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5128327" cy="584775"/>
          </a:xfrm>
          <a:effectLst>
            <a:outerShdw dist="81320" dir="7719588" algn="ctr" rotWithShape="0">
              <a:schemeClr val="tx2">
                <a:alpha val="50000"/>
              </a:schemeClr>
            </a:outerShdw>
          </a:effectLst>
        </p:spPr>
        <p:txBody>
          <a:bodyPr/>
          <a:lstStyle>
            <a:lvl1pPr>
              <a:defRPr>
                <a:solidFill>
                  <a:schemeClr val="tx1"/>
                </a:solidFill>
              </a:defRPr>
            </a:lvl1pPr>
          </a:lstStyle>
          <a:p>
            <a:r>
              <a:rPr lang="ja-JP" altLang="en-US" dirty="0" smtClean="0"/>
              <a:t>マスター タイトルの書式設定</a:t>
            </a:r>
            <a:endParaRPr lang="ja-JP" altLang="en-US" dirty="0"/>
          </a:p>
        </p:txBody>
      </p:sp>
      <p:sp>
        <p:nvSpPr>
          <p:cNvPr id="3" name="日付プレースホルダー 2"/>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smtClean="0"/>
            </a:lvl1pPr>
          </a:lstStyle>
          <a:p>
            <a:pPr>
              <a:defRPr/>
            </a:pPr>
            <a:fld id="{A3BA56AD-AD03-42A2-9106-7954672CD08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0133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smtClean="0"/>
            </a:lvl1pPr>
          </a:lstStyle>
          <a:p>
            <a:pPr>
              <a:defRPr/>
            </a:pPr>
            <a:fld id="{828EF6A9-588B-4AEC-9349-908E5F15EC8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69428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4DF78D39-C9EA-4E9A-AA9B-9D7C874FC60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40816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2014/5/20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ECA2CFDE-7AE8-495B-A323-72A40F5E4E8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36800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E31147FB-E1B1-46AE-8150-718A0694FBE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99664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0500" y="112713"/>
            <a:ext cx="2146300" cy="601345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98425" y="112713"/>
            <a:ext cx="6289675" cy="60134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6D39412D-31DA-458A-9D7F-A98F41294AF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702512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8D9BA512-35E8-4945-BB66-7C75C7A9A5D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122983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7064B2FA-F574-46F2-AF1C-A2680DFEBA3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05580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710F91CF-C1EE-40EB-B802-8F459F546B2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628587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DE81F9BD-0A74-446D-B320-346F566E189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438382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smtClean="0"/>
            </a:lvl1pPr>
          </a:lstStyle>
          <a:p>
            <a:pPr>
              <a:defRPr/>
            </a:pPr>
            <a:fld id="{F4B56DDD-71C9-46F5-BC45-019488E3936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203628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5128327" cy="584775"/>
          </a:xfrm>
          <a:effectLst>
            <a:outerShdw dist="81320" dir="7719588" algn="ctr" rotWithShape="0">
              <a:schemeClr val="accent1">
                <a:alpha val="50000"/>
              </a:schemeClr>
            </a:outerShdw>
          </a:effectLst>
        </p:spPr>
        <p:txBody>
          <a:bodyPr/>
          <a:lstStyle>
            <a:lvl1pPr>
              <a:defRPr>
                <a:solidFill>
                  <a:schemeClr val="tx1"/>
                </a:solidFill>
              </a:defRPr>
            </a:lvl1p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smtClean="0"/>
            </a:lvl1pPr>
          </a:lstStyle>
          <a:p>
            <a:pPr>
              <a:defRPr/>
            </a:pPr>
            <a:fld id="{A3BA56AD-AD03-42A2-9106-7954672CD08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679936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smtClean="0"/>
            </a:lvl1pPr>
          </a:lstStyle>
          <a:p>
            <a:pPr>
              <a:defRPr/>
            </a:pPr>
            <a:fld id="{828EF6A9-588B-4AEC-9349-908E5F15EC8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70973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2014/5/20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4DF78D39-C9EA-4E9A-AA9B-9D7C874FC60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67627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ECA2CFDE-7AE8-495B-A323-72A40F5E4E8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358457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E31147FB-E1B1-46AE-8150-718A0694FBE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171629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0500" y="112713"/>
            <a:ext cx="2146300" cy="601345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98425" y="112713"/>
            <a:ext cx="6289675" cy="60134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6D39412D-31DA-458A-9D7F-A98F41294AF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83690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13ADCA2C-FC34-442B-B817-9B6FE2EB153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458938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128AB4D4-16F2-491E-990B-27C0A1CE1CA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442250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492FA289-6C46-4373-B8AA-6EAC03ED183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505721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612B9FD4-6F8D-4D9B-8E5F-B4A8F3D5D02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026140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smtClean="0"/>
            </a:lvl1pPr>
          </a:lstStyle>
          <a:p>
            <a:pPr>
              <a:defRPr/>
            </a:pPr>
            <a:fld id="{56946317-69C4-4A20-944B-C56A2BD219F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887280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smtClean="0"/>
            </a:lvl1pPr>
          </a:lstStyle>
          <a:p>
            <a:pPr>
              <a:defRPr/>
            </a:pPr>
            <a:fld id="{4044CE9B-4878-400E-AE25-55AC03D8B4C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76032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2014/5/20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smtClean="0"/>
            </a:lvl1pPr>
          </a:lstStyle>
          <a:p>
            <a:pPr>
              <a:defRPr/>
            </a:pPr>
            <a:fld id="{2CD1D449-36DE-46C3-B501-F9E0E01AAC8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427970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1B832D78-0839-4130-9AB6-AFC9B8BD68A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388921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D02CABDA-C7BF-4804-B125-BABFB407CD7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245174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A2B3EE71-6EE6-43BE-A199-25F91A8E1A4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091211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0500" y="112713"/>
            <a:ext cx="2146300" cy="601345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98425" y="112713"/>
            <a:ext cx="6289675" cy="60134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B3F72A77-EF65-4648-BDBF-1EED054B1FB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494017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8A4F7714-AB2F-45B8-9CA4-688FE9C6085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560222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9C62058C-FD52-4BD6-B4E4-7F0BAA07DE1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309888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196AB9F8-023F-46E3-A1C7-6F4E7D55B94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305216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76A23457-13E4-4286-A113-83315A7AE03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939626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smtClean="0"/>
            </a:lvl1pPr>
          </a:lstStyle>
          <a:p>
            <a:pPr>
              <a:defRPr/>
            </a:pPr>
            <a:fld id="{CD41E550-548F-4705-B63A-EBC23A483E5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26808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2014/5/20</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smtClean="0"/>
            </a:lvl1pPr>
          </a:lstStyle>
          <a:p>
            <a:pPr>
              <a:defRPr/>
            </a:pPr>
            <a:fld id="{0BEF2AAC-CBD1-427A-B44F-0EA698E21E0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59186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smtClean="0"/>
            </a:lvl1pPr>
          </a:lstStyle>
          <a:p>
            <a:pPr>
              <a:defRPr/>
            </a:pPr>
            <a:fld id="{17FA7358-DF85-4CBC-BDD5-6C7BEF9F139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530830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5D9F3AE5-E20A-4828-AEDE-C3481EF3609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964313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0C5ED11B-958E-4B67-A403-29DFAF2C091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266268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0F8D4C73-B2AE-49E1-A064-E7989C4F297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95279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0500" y="112713"/>
            <a:ext cx="2146300" cy="601345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98425" y="112713"/>
            <a:ext cx="6289675" cy="60134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99ECB298-1FC3-4E41-9CBB-4AC910D9B2F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225226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9D9A622D-2CE1-4D87-8508-A8A69C3E5F1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259403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130457C1-F581-4961-8BE0-7042402C745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640774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3C01C4FC-FEA6-4C91-8000-81A3B9D9F9B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646841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C015A1C5-A1C8-4AD2-A060-FAA00ADFB96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71383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2014/5/20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smtClean="0"/>
            </a:lvl1pPr>
          </a:lstStyle>
          <a:p>
            <a:pPr>
              <a:defRPr/>
            </a:pPr>
            <a:fld id="{E0AA8160-40F9-4B0C-8011-AD49D2476F7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0734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smtClean="0"/>
            </a:lvl1pPr>
          </a:lstStyle>
          <a:p>
            <a:pPr>
              <a:defRPr/>
            </a:pPr>
            <a:fld id="{4FEFD5D7-9E76-472C-B0DA-5B7441AE275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831379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smtClean="0"/>
            </a:lvl1pPr>
          </a:lstStyle>
          <a:p>
            <a:pPr>
              <a:defRPr/>
            </a:pPr>
            <a:fld id="{EF250D03-85F9-4C09-8365-0F95B6A041E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140003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9C897561-09FE-4275-BAEF-FAB925655BF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5803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ECF66BCE-5CFA-4227-8D31-7519DA42942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893187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9AE44D00-DEC2-4B23-80D8-431BB203539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950329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0500" y="112713"/>
            <a:ext cx="2146300" cy="601345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98425" y="112713"/>
            <a:ext cx="6289675" cy="60134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709DC333-1DE8-4E33-8311-1ED23ADC2F9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365435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9D9A622D-2CE1-4D87-8508-A8A69C3E5F1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95889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130457C1-F581-4961-8BE0-7042402C745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647892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3C01C4FC-FEA6-4C91-8000-81A3B9D9F9B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7438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2014/5/20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C015A1C5-A1C8-4AD2-A060-FAA00ADFB96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427879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smtClean="0"/>
            </a:lvl1pPr>
          </a:lstStyle>
          <a:p>
            <a:pPr>
              <a:defRPr/>
            </a:pPr>
            <a:fld id="{E0AA8160-40F9-4B0C-8011-AD49D2476F7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068531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smtClean="0"/>
            </a:lvl1pPr>
          </a:lstStyle>
          <a:p>
            <a:pPr>
              <a:defRPr/>
            </a:pPr>
            <a:fld id="{4FEFD5D7-9E76-472C-B0DA-5B7441AE275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834435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smtClean="0"/>
            </a:lvl1pPr>
          </a:lstStyle>
          <a:p>
            <a:pPr>
              <a:defRPr/>
            </a:pPr>
            <a:fld id="{EF250D03-85F9-4C09-8365-0F95B6A041E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007130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9C897561-09FE-4275-BAEF-FAB925655BF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065794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ECF66BCE-5CFA-4227-8D31-7519DA42942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614144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9AE44D00-DEC2-4B23-80D8-431BB203539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63403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0500" y="112713"/>
            <a:ext cx="2146300" cy="601345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98425" y="112713"/>
            <a:ext cx="6289675" cy="60134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709DC333-1DE8-4E33-8311-1ED23ADC2F9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391922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9D9A622D-2CE1-4D87-8508-A8A69C3E5F1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55784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130457C1-F581-4961-8BE0-7042402C745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88564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2014/5/20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3C01C4FC-FEA6-4C91-8000-81A3B9D9F9B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6370986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C015A1C5-A1C8-4AD2-A060-FAA00ADFB96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5271385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smtClean="0"/>
            </a:lvl1pPr>
          </a:lstStyle>
          <a:p>
            <a:pPr>
              <a:defRPr/>
            </a:pPr>
            <a:fld id="{E0AA8160-40F9-4B0C-8011-AD49D2476F7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569079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smtClean="0"/>
            </a:lvl1pPr>
          </a:lstStyle>
          <a:p>
            <a:pPr>
              <a:defRPr/>
            </a:pPr>
            <a:fld id="{4FEFD5D7-9E76-472C-B0DA-5B7441AE275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726481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smtClean="0"/>
            </a:lvl1pPr>
          </a:lstStyle>
          <a:p>
            <a:pPr>
              <a:defRPr/>
            </a:pPr>
            <a:fld id="{EF250D03-85F9-4C09-8365-0F95B6A041E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884364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9C897561-09FE-4275-BAEF-FAB925655BF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458588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ECF66BCE-5CFA-4227-8D31-7519DA42942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9030788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9AE44D00-DEC2-4B23-80D8-431BB203539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0138495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0500" y="112713"/>
            <a:ext cx="2146300" cy="601345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98425" y="112713"/>
            <a:ext cx="6289675" cy="60134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709DC333-1DE8-4E33-8311-1ED23ADC2F9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674779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EA55DF1C-4B4B-462B-BF7F-7BA85D6187D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69795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2014/5/20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BF429D18-ED90-401B-A5B7-CC9BB2E8D9E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0381604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F5F1BAEB-8563-4B0C-95CC-98AEC03CDE7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4416724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5B2B84C4-FDED-4800-A3AA-46B8EC9B48A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384483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smtClean="0"/>
            </a:lvl1pPr>
          </a:lstStyle>
          <a:p>
            <a:pPr>
              <a:defRPr/>
            </a:pPr>
            <a:fld id="{D24902C0-B453-4519-A6B5-29ED20C2203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9905728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smtClean="0"/>
            </a:lvl1pPr>
          </a:lstStyle>
          <a:p>
            <a:pPr>
              <a:defRPr/>
            </a:pPr>
            <a:fld id="{B8D813A9-F6D3-44FC-97E1-7E13869CAFA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524982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smtClean="0"/>
            </a:lvl1pPr>
          </a:lstStyle>
          <a:p>
            <a:pPr>
              <a:defRPr/>
            </a:pPr>
            <a:fld id="{6A40DB02-23C8-41E7-8265-A70707B45DE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0908769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D7446665-68C8-434E-ACE0-726E59EA56D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726019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smtClean="0"/>
            </a:lvl1pPr>
          </a:lstStyle>
          <a:p>
            <a:pPr>
              <a:defRPr/>
            </a:pPr>
            <a:fld id="{6A460ADD-3A42-48AE-BF29-6A69F0EA43B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4294088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81AB1DB3-DC79-4189-A92D-A270FD527A7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7365785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0500" y="112713"/>
            <a:ext cx="2146300" cy="601345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98425" y="112713"/>
            <a:ext cx="6289675" cy="60134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smtClean="0"/>
            </a:lvl1pPr>
          </a:lstStyle>
          <a:p>
            <a:pPr>
              <a:defRPr/>
            </a:pPr>
            <a:fld id="{63655B52-CDD2-40A9-A24D-99A41C0B87F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05081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t>2014/5/20</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8425" y="112713"/>
            <a:ext cx="5027613" cy="579437"/>
          </a:xfrm>
          <a:prstGeom prst="rect">
            <a:avLst/>
          </a:prstGeom>
          <a:solidFill>
            <a:schemeClr val="bg1"/>
          </a:solidFill>
          <a:ln w="9525">
            <a:noFill/>
            <a:miter lim="800000"/>
            <a:headEnd/>
            <a:tailEnd/>
          </a:ln>
          <a:effectLst>
            <a:outerShdw dist="81320" dir="7719588" algn="ctr" rotWithShape="0">
              <a:schemeClr val="accent2">
                <a:alpha val="50000"/>
              </a:schemeClr>
            </a:outerShdw>
          </a:effectLst>
        </p:spPr>
        <p:txBody>
          <a:bodyPr vert="horz" wrap="none" lIns="91440" tIns="45720" rIns="91440" bIns="45720" numCol="1" anchor="ctr" anchorCtr="0" compatLnSpc="1">
            <a:prstTxWarp prst="textNoShape">
              <a:avLst/>
            </a:prstTxWarp>
            <a:spAutoFit/>
          </a:bodyPr>
          <a:lstStyle/>
          <a:p>
            <a:pPr lvl="0"/>
            <a:r>
              <a:rPr lang="en-US" altLang="ja-JP" smtClean="0"/>
              <a:t> </a:t>
            </a:r>
            <a:r>
              <a:rPr lang="ja-JP" altLang="en-US" smtClean="0"/>
              <a:t>マスタ タイトルの書式設定  </a:t>
            </a:r>
          </a:p>
        </p:txBody>
      </p:sp>
      <p:sp>
        <p:nvSpPr>
          <p:cNvPr id="542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ea typeface="+mn-ea"/>
              </a:defRPr>
            </a:lvl1pPr>
          </a:lstStyle>
          <a:p>
            <a:pPr fontAlgn="base">
              <a:spcBef>
                <a:spcPct val="0"/>
              </a:spcBef>
              <a:spcAft>
                <a:spcPct val="0"/>
              </a:spcAft>
              <a:defRPr/>
            </a:pPr>
            <a:fld id="{C2820314-A0AF-4EFD-8BD2-9452FAF952E6}"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391680218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txStyles>
    <p:titleStyle>
      <a:lvl1pPr algn="l" rtl="0" fontAlgn="base">
        <a:spcBef>
          <a:spcPct val="0"/>
        </a:spcBef>
        <a:spcAft>
          <a:spcPct val="0"/>
        </a:spcAft>
        <a:defRPr kumimoji="1" sz="3200">
          <a:solidFill>
            <a:schemeClr val="tx2"/>
          </a:solidFill>
          <a:latin typeface="+mj-lt"/>
          <a:ea typeface="+mj-ea"/>
          <a:cs typeface="+mj-cs"/>
        </a:defRPr>
      </a:lvl1pPr>
      <a:lvl2pPr algn="l" rtl="0" fontAlgn="base">
        <a:spcBef>
          <a:spcPct val="0"/>
        </a:spcBef>
        <a:spcAft>
          <a:spcPct val="0"/>
        </a:spcAft>
        <a:defRPr kumimoji="1" sz="3200">
          <a:solidFill>
            <a:schemeClr val="tx2"/>
          </a:solidFill>
          <a:latin typeface="Arial" charset="0"/>
          <a:ea typeface="ＭＳ Ｐゴシック" charset="-128"/>
        </a:defRPr>
      </a:lvl2pPr>
      <a:lvl3pPr algn="l" rtl="0" fontAlgn="base">
        <a:spcBef>
          <a:spcPct val="0"/>
        </a:spcBef>
        <a:spcAft>
          <a:spcPct val="0"/>
        </a:spcAft>
        <a:defRPr kumimoji="1" sz="3200">
          <a:solidFill>
            <a:schemeClr val="tx2"/>
          </a:solidFill>
          <a:latin typeface="Arial" charset="0"/>
          <a:ea typeface="ＭＳ Ｐゴシック" charset="-128"/>
        </a:defRPr>
      </a:lvl3pPr>
      <a:lvl4pPr algn="l" rtl="0" fontAlgn="base">
        <a:spcBef>
          <a:spcPct val="0"/>
        </a:spcBef>
        <a:spcAft>
          <a:spcPct val="0"/>
        </a:spcAft>
        <a:defRPr kumimoji="1" sz="3200">
          <a:solidFill>
            <a:schemeClr val="tx2"/>
          </a:solidFill>
          <a:latin typeface="Arial" charset="0"/>
          <a:ea typeface="ＭＳ Ｐゴシック" charset="-128"/>
        </a:defRPr>
      </a:lvl4pPr>
      <a:lvl5pPr algn="l" rtl="0" fontAlgn="base">
        <a:spcBef>
          <a:spcPct val="0"/>
        </a:spcBef>
        <a:spcAft>
          <a:spcPct val="0"/>
        </a:spcAft>
        <a:defRPr kumimoji="1" sz="3200">
          <a:solidFill>
            <a:schemeClr val="tx2"/>
          </a:solidFill>
          <a:latin typeface="Arial" charset="0"/>
          <a:ea typeface="ＭＳ Ｐゴシック" charset="-128"/>
        </a:defRPr>
      </a:lvl5pPr>
      <a:lvl6pPr marL="457200" algn="l" rtl="0" fontAlgn="base">
        <a:spcBef>
          <a:spcPct val="0"/>
        </a:spcBef>
        <a:spcAft>
          <a:spcPct val="0"/>
        </a:spcAft>
        <a:defRPr kumimoji="1" sz="3200">
          <a:solidFill>
            <a:schemeClr val="tx2"/>
          </a:solidFill>
          <a:latin typeface="Arial" charset="0"/>
          <a:ea typeface="ＭＳ Ｐゴシック" charset="-128"/>
        </a:defRPr>
      </a:lvl6pPr>
      <a:lvl7pPr marL="914400" algn="l" rtl="0" fontAlgn="base">
        <a:spcBef>
          <a:spcPct val="0"/>
        </a:spcBef>
        <a:spcAft>
          <a:spcPct val="0"/>
        </a:spcAft>
        <a:defRPr kumimoji="1" sz="3200">
          <a:solidFill>
            <a:schemeClr val="tx2"/>
          </a:solidFill>
          <a:latin typeface="Arial" charset="0"/>
          <a:ea typeface="ＭＳ Ｐゴシック" charset="-128"/>
        </a:defRPr>
      </a:lvl7pPr>
      <a:lvl8pPr marL="1371600" algn="l" rtl="0" fontAlgn="base">
        <a:spcBef>
          <a:spcPct val="0"/>
        </a:spcBef>
        <a:spcAft>
          <a:spcPct val="0"/>
        </a:spcAft>
        <a:defRPr kumimoji="1" sz="3200">
          <a:solidFill>
            <a:schemeClr val="tx2"/>
          </a:solidFill>
          <a:latin typeface="Arial" charset="0"/>
          <a:ea typeface="ＭＳ Ｐゴシック" charset="-128"/>
        </a:defRPr>
      </a:lvl8pPr>
      <a:lvl9pPr marL="1828800" algn="l" rtl="0" fontAlgn="base">
        <a:spcBef>
          <a:spcPct val="0"/>
        </a:spcBef>
        <a:spcAft>
          <a:spcPct val="0"/>
        </a:spcAft>
        <a:defRPr kumimoji="1" sz="3200">
          <a:solidFill>
            <a:schemeClr val="tx2"/>
          </a:solidFill>
          <a:latin typeface="Arial" charset="0"/>
          <a:ea typeface="ＭＳ Ｐゴシック"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lang="ja-JP" altLang="en-US" smtClean="0">
                <a:solidFill>
                  <a:prstClr val="black">
                    <a:tint val="75000"/>
                  </a:prstClr>
                </a:solidFill>
              </a:rPr>
              <a:pPr/>
              <a:t>2014/5/20</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8794762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8425" y="112713"/>
            <a:ext cx="5027613" cy="579437"/>
          </a:xfrm>
          <a:prstGeom prst="rect">
            <a:avLst/>
          </a:prstGeom>
          <a:solidFill>
            <a:schemeClr val="bg1"/>
          </a:solidFill>
          <a:ln w="9525">
            <a:noFill/>
            <a:miter lim="800000"/>
            <a:headEnd/>
            <a:tailEnd/>
          </a:ln>
          <a:effectLst>
            <a:outerShdw dist="81320" dir="7719588" algn="ctr" rotWithShape="0">
              <a:schemeClr val="accent2">
                <a:alpha val="50000"/>
              </a:schemeClr>
            </a:outerShdw>
          </a:effectLst>
        </p:spPr>
        <p:txBody>
          <a:bodyPr vert="horz" wrap="none" lIns="91440" tIns="45720" rIns="91440" bIns="45720" numCol="1" anchor="ctr" anchorCtr="0" compatLnSpc="1">
            <a:prstTxWarp prst="textNoShape">
              <a:avLst/>
            </a:prstTxWarp>
            <a:spAutoFit/>
          </a:bodyPr>
          <a:lstStyle/>
          <a:p>
            <a:pPr lvl="0"/>
            <a:r>
              <a:rPr lang="en-US" altLang="ja-JP" smtClean="0"/>
              <a:t> </a:t>
            </a:r>
            <a:r>
              <a:rPr lang="ja-JP" altLang="en-US" smtClean="0"/>
              <a:t>マスタ タイトルの書式設定  </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pPr fontAlgn="base">
              <a:spcBef>
                <a:spcPct val="0"/>
              </a:spcBef>
              <a:spcAft>
                <a:spcPct val="0"/>
              </a:spcAft>
            </a:pPr>
            <a:fld id="{C3B9FAC8-54CF-4EF7-A650-474DA4E52A54}" type="slidenum">
              <a:rPr lang="en-US" altLang="ja-JP" smtClean="0">
                <a:solidFill>
                  <a:srgbClr val="000000"/>
                </a:solidFill>
              </a:rPr>
              <a:pPr fontAlgn="base">
                <a:spcBef>
                  <a:spcPct val="0"/>
                </a:spcBef>
                <a:spcAft>
                  <a:spcPct val="0"/>
                </a:spcAft>
              </a:pPr>
              <a:t>‹#›</a:t>
            </a:fld>
            <a:endParaRPr lang="en-US" altLang="ja-JP" smtClean="0">
              <a:solidFill>
                <a:srgbClr val="000000"/>
              </a:solidFill>
            </a:endParaRPr>
          </a:p>
        </p:txBody>
      </p:sp>
    </p:spTree>
    <p:extLst>
      <p:ext uri="{BB962C8B-B14F-4D97-AF65-F5344CB8AC3E}">
        <p14:creationId xmlns:p14="http://schemas.microsoft.com/office/powerpoint/2010/main" val="308464786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id="1" dur="indefinite" restart="never" nodeType="tmRoot"/>
      </p:par>
    </p:tnLst>
  </p:timing>
  <p:txStyles>
    <p:titleStyle>
      <a:lvl1pPr algn="l" rtl="0" eaLnBrk="0" fontAlgn="base" hangingPunct="0">
        <a:spcBef>
          <a:spcPct val="0"/>
        </a:spcBef>
        <a:spcAft>
          <a:spcPct val="0"/>
        </a:spcAft>
        <a:defRPr kumimoji="1" sz="3200">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2pPr>
      <a:lvl3pPr algn="l" rtl="0" eaLnBrk="0" fontAlgn="base" hangingPunct="0">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3pPr>
      <a:lvl4pPr algn="l" rtl="0" eaLnBrk="0" fontAlgn="base" hangingPunct="0">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4pPr>
      <a:lvl5pPr algn="l" rtl="0" eaLnBrk="0" fontAlgn="base" hangingPunct="0">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5pPr>
      <a:lvl6pPr marL="4572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6pPr>
      <a:lvl7pPr marL="9144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7pPr>
      <a:lvl8pPr marL="13716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8pPr>
      <a:lvl9pPr marL="18288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8425" y="112713"/>
            <a:ext cx="5027613" cy="579437"/>
          </a:xfrm>
          <a:prstGeom prst="rect">
            <a:avLst/>
          </a:prstGeom>
          <a:solidFill>
            <a:schemeClr val="bg1"/>
          </a:solidFill>
          <a:ln w="9525">
            <a:noFill/>
            <a:miter lim="800000"/>
            <a:headEnd/>
            <a:tailEnd/>
          </a:ln>
          <a:effectLst>
            <a:outerShdw dist="81320" dir="7719588" algn="ctr" rotWithShape="0">
              <a:schemeClr val="accent2">
                <a:alpha val="50000"/>
              </a:schemeClr>
            </a:outerShdw>
          </a:effectLst>
        </p:spPr>
        <p:txBody>
          <a:bodyPr vert="horz" wrap="none" lIns="91440" tIns="45720" rIns="91440" bIns="45720" numCol="1" anchor="ctr" anchorCtr="0" compatLnSpc="1">
            <a:prstTxWarp prst="textNoShape">
              <a:avLst/>
            </a:prstTxWarp>
            <a:spAutoFit/>
          </a:bodyPr>
          <a:lstStyle/>
          <a:p>
            <a:pPr lvl="0"/>
            <a:r>
              <a:rPr lang="en-US" altLang="ja-JP" smtClean="0"/>
              <a:t> </a:t>
            </a:r>
            <a:r>
              <a:rPr lang="ja-JP" altLang="en-US" smtClean="0"/>
              <a:t>マスタ タイトルの書式設定  </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ea typeface="+mn-ea"/>
              </a:defRPr>
            </a:lvl1pPr>
          </a:lstStyle>
          <a:p>
            <a:pPr fontAlgn="base">
              <a:spcBef>
                <a:spcPct val="0"/>
              </a:spcBef>
              <a:spcAft>
                <a:spcPct val="0"/>
              </a:spcAft>
              <a:defRPr/>
            </a:pPr>
            <a:fld id="{CEE6713E-A067-4D1A-9ABF-A9979DBDEA26}"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8338909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fontAlgn="base">
        <a:spcBef>
          <a:spcPct val="0"/>
        </a:spcBef>
        <a:spcAft>
          <a:spcPct val="0"/>
        </a:spcAft>
        <a:defRPr kumimoji="1" sz="3200">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2pPr>
      <a:lvl3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3pPr>
      <a:lvl4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4pPr>
      <a:lvl5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5pPr>
      <a:lvl6pPr marL="4572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6pPr>
      <a:lvl7pPr marL="9144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7pPr>
      <a:lvl8pPr marL="13716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8pPr>
      <a:lvl9pPr marL="18288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8425" y="112713"/>
            <a:ext cx="5027613" cy="579437"/>
          </a:xfrm>
          <a:prstGeom prst="rect">
            <a:avLst/>
          </a:prstGeom>
          <a:solidFill>
            <a:schemeClr val="bg1"/>
          </a:solidFill>
          <a:ln w="9525">
            <a:noFill/>
            <a:miter lim="800000"/>
            <a:headEnd/>
            <a:tailEnd/>
          </a:ln>
          <a:effectLst>
            <a:outerShdw dist="81320" dir="7719588" algn="ctr" rotWithShape="0">
              <a:schemeClr val="accent2">
                <a:alpha val="50000"/>
              </a:schemeClr>
            </a:outerShdw>
          </a:effectLst>
        </p:spPr>
        <p:txBody>
          <a:bodyPr vert="horz" wrap="none" lIns="91440" tIns="45720" rIns="91440" bIns="45720" numCol="1" anchor="ctr" anchorCtr="0" compatLnSpc="1">
            <a:prstTxWarp prst="textNoShape">
              <a:avLst/>
            </a:prstTxWarp>
            <a:spAutoFit/>
          </a:bodyPr>
          <a:lstStyle/>
          <a:p>
            <a:pPr lvl="0"/>
            <a:r>
              <a:rPr lang="en-US" altLang="ja-JP" smtClean="0"/>
              <a:t> </a:t>
            </a:r>
            <a:r>
              <a:rPr lang="ja-JP" altLang="en-US" smtClean="0"/>
              <a:t>マスタ タイトルの書式設定  </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ea typeface="+mn-ea"/>
              </a:defRPr>
            </a:lvl1pPr>
          </a:lstStyle>
          <a:p>
            <a:pPr fontAlgn="base">
              <a:spcBef>
                <a:spcPct val="0"/>
              </a:spcBef>
              <a:spcAft>
                <a:spcPct val="0"/>
              </a:spcAft>
              <a:defRPr/>
            </a:pPr>
            <a:fld id="{CEE6713E-A067-4D1A-9ABF-A9979DBDEA26}"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11917530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rtl="0" fontAlgn="base">
        <a:spcBef>
          <a:spcPct val="0"/>
        </a:spcBef>
        <a:spcAft>
          <a:spcPct val="0"/>
        </a:spcAft>
        <a:defRPr kumimoji="1" sz="3200">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2pPr>
      <a:lvl3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3pPr>
      <a:lvl4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4pPr>
      <a:lvl5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5pPr>
      <a:lvl6pPr marL="4572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6pPr>
      <a:lvl7pPr marL="9144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7pPr>
      <a:lvl8pPr marL="13716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8pPr>
      <a:lvl9pPr marL="18288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8425" y="112713"/>
            <a:ext cx="5027613" cy="579437"/>
          </a:xfrm>
          <a:prstGeom prst="rect">
            <a:avLst/>
          </a:prstGeom>
          <a:solidFill>
            <a:schemeClr val="bg1"/>
          </a:solidFill>
          <a:ln w="9525">
            <a:noFill/>
            <a:miter lim="800000"/>
            <a:headEnd/>
            <a:tailEnd/>
          </a:ln>
          <a:effectLst>
            <a:outerShdw dist="81320" dir="7719588" algn="ctr" rotWithShape="0">
              <a:schemeClr val="accent2">
                <a:alpha val="50000"/>
              </a:schemeClr>
            </a:outerShdw>
          </a:effectLst>
        </p:spPr>
        <p:txBody>
          <a:bodyPr vert="horz" wrap="none" lIns="91440" tIns="45720" rIns="91440" bIns="45720" numCol="1" anchor="ctr" anchorCtr="0" compatLnSpc="1">
            <a:prstTxWarp prst="textNoShape">
              <a:avLst/>
            </a:prstTxWarp>
            <a:spAutoFit/>
          </a:bodyPr>
          <a:lstStyle/>
          <a:p>
            <a:pPr lvl="0"/>
            <a:r>
              <a:rPr lang="en-US" altLang="ja-JP" smtClean="0"/>
              <a:t> </a:t>
            </a:r>
            <a:r>
              <a:rPr lang="ja-JP" altLang="en-US" smtClean="0"/>
              <a:t>マスタ タイトルの書式設定  </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ea typeface="+mn-ea"/>
              </a:defRPr>
            </a:lvl1pPr>
          </a:lstStyle>
          <a:p>
            <a:pPr fontAlgn="base">
              <a:spcBef>
                <a:spcPct val="0"/>
              </a:spcBef>
              <a:spcAft>
                <a:spcPct val="0"/>
              </a:spcAft>
              <a:defRPr/>
            </a:pPr>
            <a:fld id="{E861B43D-4D5D-42D8-97AD-1495229DA0E8}"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35911414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rtl="0" fontAlgn="base">
        <a:spcBef>
          <a:spcPct val="0"/>
        </a:spcBef>
        <a:spcAft>
          <a:spcPct val="0"/>
        </a:spcAft>
        <a:defRPr kumimoji="1" sz="3200">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2pPr>
      <a:lvl3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3pPr>
      <a:lvl4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4pPr>
      <a:lvl5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5pPr>
      <a:lvl6pPr marL="4572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6pPr>
      <a:lvl7pPr marL="9144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7pPr>
      <a:lvl8pPr marL="13716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8pPr>
      <a:lvl9pPr marL="18288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8425" y="112713"/>
            <a:ext cx="5027613" cy="579437"/>
          </a:xfrm>
          <a:prstGeom prst="rect">
            <a:avLst/>
          </a:prstGeom>
          <a:solidFill>
            <a:schemeClr val="bg1"/>
          </a:solidFill>
          <a:ln w="9525">
            <a:noFill/>
            <a:miter lim="800000"/>
            <a:headEnd/>
            <a:tailEnd/>
          </a:ln>
          <a:effectLst>
            <a:outerShdw dist="81320" dir="7719588" algn="ctr" rotWithShape="0">
              <a:schemeClr val="accent2">
                <a:alpha val="50000"/>
              </a:schemeClr>
            </a:outerShdw>
          </a:effectLst>
        </p:spPr>
        <p:txBody>
          <a:bodyPr vert="horz" wrap="none" lIns="91440" tIns="45720" rIns="91440" bIns="45720" numCol="1" anchor="ctr" anchorCtr="0" compatLnSpc="1">
            <a:prstTxWarp prst="textNoShape">
              <a:avLst/>
            </a:prstTxWarp>
            <a:spAutoFit/>
          </a:bodyPr>
          <a:lstStyle/>
          <a:p>
            <a:pPr lvl="0"/>
            <a:r>
              <a:rPr lang="en-US" altLang="ja-JP" smtClean="0"/>
              <a:t> </a:t>
            </a:r>
            <a:r>
              <a:rPr lang="ja-JP" altLang="en-US" smtClean="0"/>
              <a:t>マスタ タイトルの書式設定  </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ea typeface="+mn-ea"/>
              </a:defRPr>
            </a:lvl1pPr>
          </a:lstStyle>
          <a:p>
            <a:pPr fontAlgn="base">
              <a:spcBef>
                <a:spcPct val="0"/>
              </a:spcBef>
              <a:spcAft>
                <a:spcPct val="0"/>
              </a:spcAft>
              <a:defRPr/>
            </a:pPr>
            <a:fld id="{4558EED0-6F72-4327-AEE0-8F59B10A11D2}"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7477116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l" rtl="0" fontAlgn="base">
        <a:spcBef>
          <a:spcPct val="0"/>
        </a:spcBef>
        <a:spcAft>
          <a:spcPct val="0"/>
        </a:spcAft>
        <a:defRPr kumimoji="1" sz="3200">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2pPr>
      <a:lvl3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3pPr>
      <a:lvl4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4pPr>
      <a:lvl5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5pPr>
      <a:lvl6pPr marL="4572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6pPr>
      <a:lvl7pPr marL="9144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7pPr>
      <a:lvl8pPr marL="13716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8pPr>
      <a:lvl9pPr marL="18288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8425" y="112713"/>
            <a:ext cx="5027613" cy="579437"/>
          </a:xfrm>
          <a:prstGeom prst="rect">
            <a:avLst/>
          </a:prstGeom>
          <a:solidFill>
            <a:schemeClr val="bg1"/>
          </a:solidFill>
          <a:ln w="9525">
            <a:noFill/>
            <a:miter lim="800000"/>
            <a:headEnd/>
            <a:tailEnd/>
          </a:ln>
          <a:effectLst>
            <a:outerShdw dist="81320" dir="7719588" algn="ctr" rotWithShape="0">
              <a:schemeClr val="accent2">
                <a:alpha val="50000"/>
              </a:schemeClr>
            </a:outerShdw>
          </a:effectLst>
        </p:spPr>
        <p:txBody>
          <a:bodyPr vert="horz" wrap="none" lIns="91440" tIns="45720" rIns="91440" bIns="45720" numCol="1" anchor="ctr" anchorCtr="0" compatLnSpc="1">
            <a:prstTxWarp prst="textNoShape">
              <a:avLst/>
            </a:prstTxWarp>
            <a:spAutoFit/>
          </a:bodyPr>
          <a:lstStyle/>
          <a:p>
            <a:pPr lvl="0"/>
            <a:r>
              <a:rPr lang="en-US" altLang="ja-JP" smtClean="0"/>
              <a:t> </a:t>
            </a:r>
            <a:r>
              <a:rPr lang="ja-JP" altLang="en-US" smtClean="0"/>
              <a:t>マスタ タイトルの書式設定  </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ea typeface="+mn-ea"/>
              </a:defRPr>
            </a:lvl1pPr>
          </a:lstStyle>
          <a:p>
            <a:pPr fontAlgn="base">
              <a:spcBef>
                <a:spcPct val="0"/>
              </a:spcBef>
              <a:spcAft>
                <a:spcPct val="0"/>
              </a:spcAft>
              <a:defRPr/>
            </a:pPr>
            <a:fld id="{3F49FAFC-F86A-4A21-B3CB-930A1F183CAC}"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187126474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l" rtl="0" fontAlgn="base">
        <a:spcBef>
          <a:spcPct val="0"/>
        </a:spcBef>
        <a:spcAft>
          <a:spcPct val="0"/>
        </a:spcAft>
        <a:defRPr kumimoji="1" sz="3200">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2pPr>
      <a:lvl3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3pPr>
      <a:lvl4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4pPr>
      <a:lvl5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5pPr>
      <a:lvl6pPr marL="4572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6pPr>
      <a:lvl7pPr marL="9144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7pPr>
      <a:lvl8pPr marL="13716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8pPr>
      <a:lvl9pPr marL="18288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8425" y="112713"/>
            <a:ext cx="5027613" cy="579437"/>
          </a:xfrm>
          <a:prstGeom prst="rect">
            <a:avLst/>
          </a:prstGeom>
          <a:solidFill>
            <a:schemeClr val="bg1"/>
          </a:solidFill>
          <a:ln w="9525">
            <a:noFill/>
            <a:miter lim="800000"/>
            <a:headEnd/>
            <a:tailEnd/>
          </a:ln>
          <a:effectLst>
            <a:outerShdw dist="81320" dir="7719588" algn="ctr" rotWithShape="0">
              <a:schemeClr val="accent2">
                <a:alpha val="50000"/>
              </a:schemeClr>
            </a:outerShdw>
          </a:effectLst>
        </p:spPr>
        <p:txBody>
          <a:bodyPr vert="horz" wrap="none" lIns="91440" tIns="45720" rIns="91440" bIns="45720" numCol="1" anchor="ctr" anchorCtr="0" compatLnSpc="1">
            <a:prstTxWarp prst="textNoShape">
              <a:avLst/>
            </a:prstTxWarp>
            <a:spAutoFit/>
          </a:bodyPr>
          <a:lstStyle/>
          <a:p>
            <a:pPr lvl="0"/>
            <a:r>
              <a:rPr lang="en-US" altLang="ja-JP" smtClean="0"/>
              <a:t> </a:t>
            </a:r>
            <a:r>
              <a:rPr lang="ja-JP" altLang="en-US" smtClean="0"/>
              <a:t>マスタ タイトルの書式設定  </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ea typeface="+mn-ea"/>
              </a:defRPr>
            </a:lvl1pPr>
          </a:lstStyle>
          <a:p>
            <a:pPr fontAlgn="base">
              <a:spcBef>
                <a:spcPct val="0"/>
              </a:spcBef>
              <a:spcAft>
                <a:spcPct val="0"/>
              </a:spcAft>
              <a:defRPr/>
            </a:pPr>
            <a:fld id="{3F49FAFC-F86A-4A21-B3CB-930A1F183CAC}"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75423729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l" rtl="0" fontAlgn="base">
        <a:spcBef>
          <a:spcPct val="0"/>
        </a:spcBef>
        <a:spcAft>
          <a:spcPct val="0"/>
        </a:spcAft>
        <a:defRPr kumimoji="1" sz="3200">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2pPr>
      <a:lvl3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3pPr>
      <a:lvl4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4pPr>
      <a:lvl5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5pPr>
      <a:lvl6pPr marL="4572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6pPr>
      <a:lvl7pPr marL="9144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7pPr>
      <a:lvl8pPr marL="13716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8pPr>
      <a:lvl9pPr marL="18288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8425" y="112713"/>
            <a:ext cx="5027613" cy="579437"/>
          </a:xfrm>
          <a:prstGeom prst="rect">
            <a:avLst/>
          </a:prstGeom>
          <a:solidFill>
            <a:schemeClr val="bg1"/>
          </a:solidFill>
          <a:ln w="9525">
            <a:noFill/>
            <a:miter lim="800000"/>
            <a:headEnd/>
            <a:tailEnd/>
          </a:ln>
          <a:effectLst>
            <a:outerShdw dist="81320" dir="7719588" algn="ctr" rotWithShape="0">
              <a:schemeClr val="accent2">
                <a:alpha val="50000"/>
              </a:schemeClr>
            </a:outerShdw>
          </a:effectLst>
        </p:spPr>
        <p:txBody>
          <a:bodyPr vert="horz" wrap="none" lIns="91440" tIns="45720" rIns="91440" bIns="45720" numCol="1" anchor="ctr" anchorCtr="0" compatLnSpc="1">
            <a:prstTxWarp prst="textNoShape">
              <a:avLst/>
            </a:prstTxWarp>
            <a:spAutoFit/>
          </a:bodyPr>
          <a:lstStyle/>
          <a:p>
            <a:pPr lvl="0"/>
            <a:r>
              <a:rPr lang="en-US" altLang="ja-JP" smtClean="0"/>
              <a:t> </a:t>
            </a:r>
            <a:r>
              <a:rPr lang="ja-JP" altLang="en-US" smtClean="0"/>
              <a:t>マスタ タイトルの書式設定  </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ea typeface="+mn-ea"/>
              </a:defRPr>
            </a:lvl1pPr>
          </a:lstStyle>
          <a:p>
            <a:pPr fontAlgn="base">
              <a:spcBef>
                <a:spcPct val="0"/>
              </a:spcBef>
              <a:spcAft>
                <a:spcPct val="0"/>
              </a:spcAft>
              <a:defRPr/>
            </a:pPr>
            <a:fld id="{3F49FAFC-F86A-4A21-B3CB-930A1F183CAC}"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307403286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l" rtl="0" fontAlgn="base">
        <a:spcBef>
          <a:spcPct val="0"/>
        </a:spcBef>
        <a:spcAft>
          <a:spcPct val="0"/>
        </a:spcAft>
        <a:defRPr kumimoji="1" sz="3200">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2pPr>
      <a:lvl3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3pPr>
      <a:lvl4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4pPr>
      <a:lvl5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5pPr>
      <a:lvl6pPr marL="4572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6pPr>
      <a:lvl7pPr marL="9144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7pPr>
      <a:lvl8pPr marL="13716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8pPr>
      <a:lvl9pPr marL="18288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8425" y="112713"/>
            <a:ext cx="5027613" cy="579437"/>
          </a:xfrm>
          <a:prstGeom prst="rect">
            <a:avLst/>
          </a:prstGeom>
          <a:solidFill>
            <a:schemeClr val="bg1"/>
          </a:solidFill>
          <a:ln w="9525">
            <a:noFill/>
            <a:miter lim="800000"/>
            <a:headEnd/>
            <a:tailEnd/>
          </a:ln>
          <a:effectLst>
            <a:outerShdw dist="81320" dir="7719588" algn="ctr" rotWithShape="0">
              <a:schemeClr val="accent2">
                <a:alpha val="50000"/>
              </a:schemeClr>
            </a:outerShdw>
          </a:effectLst>
        </p:spPr>
        <p:txBody>
          <a:bodyPr vert="horz" wrap="none" lIns="91440" tIns="45720" rIns="91440" bIns="45720" numCol="1" anchor="ctr" anchorCtr="0" compatLnSpc="1">
            <a:prstTxWarp prst="textNoShape">
              <a:avLst/>
            </a:prstTxWarp>
            <a:spAutoFit/>
          </a:bodyPr>
          <a:lstStyle/>
          <a:p>
            <a:pPr lvl="0"/>
            <a:r>
              <a:rPr lang="en-US" altLang="ja-JP" smtClean="0"/>
              <a:t> </a:t>
            </a:r>
            <a:r>
              <a:rPr lang="ja-JP" altLang="en-US" smtClean="0"/>
              <a:t>マスタ タイトルの書式設定  </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ea typeface="+mn-ea"/>
              </a:defRPr>
            </a:lvl1pPr>
          </a:lstStyle>
          <a:p>
            <a:pPr fontAlgn="base">
              <a:spcBef>
                <a:spcPct val="0"/>
              </a:spcBef>
              <a:spcAft>
                <a:spcPct val="0"/>
              </a:spcAft>
              <a:defRPr/>
            </a:pPr>
            <a:fld id="{22BC8EF1-B808-4DA1-96F6-7C2CCF4E3646}"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310598029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txStyles>
    <p:titleStyle>
      <a:lvl1pPr algn="l" rtl="0" fontAlgn="base">
        <a:spcBef>
          <a:spcPct val="0"/>
        </a:spcBef>
        <a:spcAft>
          <a:spcPct val="0"/>
        </a:spcAft>
        <a:defRPr kumimoji="1" sz="3200">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2pPr>
      <a:lvl3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3pPr>
      <a:lvl4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4pPr>
      <a:lvl5pPr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5pPr>
      <a:lvl6pPr marL="4572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6pPr>
      <a:lvl7pPr marL="9144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7pPr>
      <a:lvl8pPr marL="13716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8pPr>
      <a:lvl9pPr marL="1828800" algn="l" rtl="0" fontAlgn="base">
        <a:spcBef>
          <a:spcPct val="0"/>
        </a:spcBef>
        <a:spcAft>
          <a:spcPct val="0"/>
        </a:spcAft>
        <a:defRPr kumimoji="1" sz="3200">
          <a:solidFill>
            <a:schemeClr val="tx2"/>
          </a:solidFill>
          <a:effectLst>
            <a:outerShdw blurRad="38100" dist="38100" dir="2700000" algn="tl">
              <a:srgbClr val="C0C0C0"/>
            </a:outerShdw>
          </a:effectLst>
          <a:latin typeface="Arial" charset="0"/>
          <a:ea typeface="ＭＳ Ｐゴシック"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7.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1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jpeg"/><Relationship Id="rId1" Type="http://schemas.openxmlformats.org/officeDocument/2006/relationships/slideLayout" Target="../slideLayouts/slideLayout39.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1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7.png"/><Relationship Id="rId1" Type="http://schemas.openxmlformats.org/officeDocument/2006/relationships/slideLayout" Target="../slideLayouts/slideLayout17.xml"/><Relationship Id="rId5" Type="http://schemas.openxmlformats.org/officeDocument/2006/relationships/image" Target="../media/image53.png"/><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oleObject" Target="../embeddings/oleObject1.bin"/><Relationship Id="rId7" Type="http://schemas.openxmlformats.org/officeDocument/2006/relationships/image" Target="../media/image55.wmf"/><Relationship Id="rId2" Type="http://schemas.openxmlformats.org/officeDocument/2006/relationships/slideLayout" Target="../slideLayouts/slideLayout1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7.png"/><Relationship Id="rId4" Type="http://schemas.openxmlformats.org/officeDocument/2006/relationships/image" Target="../media/image54.wmf"/><Relationship Id="rId9" Type="http://schemas.openxmlformats.org/officeDocument/2006/relationships/image" Target="../media/image56.wmf"/></Relationships>
</file>

<file path=ppt/slides/_rels/slide3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1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7.xml"/><Relationship Id="rId5" Type="http://schemas.openxmlformats.org/officeDocument/2006/relationships/image" Target="../media/image8.gif"/><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9.xml.rels><?xml version="1.0" encoding="UTF-8" standalone="yes"?>
<Relationships xmlns="http://schemas.openxmlformats.org/package/2006/relationships"><Relationship Id="rId3" Type="http://schemas.openxmlformats.org/officeDocument/2006/relationships/image" Target="../media/image69.gif"/><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6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4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53.png"/><Relationship Id="rId5" Type="http://schemas.openxmlformats.org/officeDocument/2006/relationships/image" Target="../media/image73.png"/><Relationship Id="rId4" Type="http://schemas.openxmlformats.org/officeDocument/2006/relationships/image" Target="../media/image72.png"/></Relationships>
</file>

<file path=ppt/slides/_rels/slide4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7.xml"/><Relationship Id="rId4" Type="http://schemas.openxmlformats.org/officeDocument/2006/relationships/image" Target="../media/image77.png"/></Relationships>
</file>

<file path=ppt/slides/_rels/slide4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8.pn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79.png"/><Relationship Id="rId1" Type="http://schemas.openxmlformats.org/officeDocument/2006/relationships/slideLayout" Target="../slideLayouts/slideLayout17.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45.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79.png"/><Relationship Id="rId1" Type="http://schemas.openxmlformats.org/officeDocument/2006/relationships/slideLayout" Target="../slideLayouts/slideLayout17.xml"/><Relationship Id="rId6" Type="http://schemas.openxmlformats.org/officeDocument/2006/relationships/image" Target="../media/image82.png"/><Relationship Id="rId5" Type="http://schemas.openxmlformats.org/officeDocument/2006/relationships/image" Target="../media/image83.png"/><Relationship Id="rId4" Type="http://schemas.openxmlformats.org/officeDocument/2006/relationships/image" Target="../media/image81.png"/></Relationships>
</file>

<file path=ppt/slides/_rels/slide4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7.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4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1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97.jpeg"/><Relationship Id="rId2" Type="http://schemas.openxmlformats.org/officeDocument/2006/relationships/image" Target="../media/image71.png"/><Relationship Id="rId1" Type="http://schemas.openxmlformats.org/officeDocument/2006/relationships/slideLayout" Target="../slideLayouts/slideLayout17.xml"/><Relationship Id="rId6" Type="http://schemas.openxmlformats.org/officeDocument/2006/relationships/image" Target="../media/image96.png"/><Relationship Id="rId5" Type="http://schemas.openxmlformats.org/officeDocument/2006/relationships/image" Target="../media/image94.png"/><Relationship Id="rId4" Type="http://schemas.openxmlformats.org/officeDocument/2006/relationships/image" Target="../media/image93.png"/></Relationships>
</file>

<file path=ppt/slides/_rels/slide5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71.png"/><Relationship Id="rId1" Type="http://schemas.openxmlformats.org/officeDocument/2006/relationships/slideLayout" Target="../slideLayouts/slideLayout17.xml"/><Relationship Id="rId4" Type="http://schemas.openxmlformats.org/officeDocument/2006/relationships/image" Target="../media/image96.png"/></Relationships>
</file>

<file path=ppt/slides/_rels/slide57.xml.rels><?xml version="1.0" encoding="UTF-8" standalone="yes"?>
<Relationships xmlns="http://schemas.openxmlformats.org/package/2006/relationships"><Relationship Id="rId3" Type="http://schemas.openxmlformats.org/officeDocument/2006/relationships/image" Target="../media/image98.png"/><Relationship Id="rId7" Type="http://schemas.openxmlformats.org/officeDocument/2006/relationships/image" Target="../media/image100.png"/><Relationship Id="rId2" Type="http://schemas.openxmlformats.org/officeDocument/2006/relationships/image" Target="../media/image96.png"/><Relationship Id="rId1" Type="http://schemas.openxmlformats.org/officeDocument/2006/relationships/slideLayout" Target="../slideLayouts/slideLayout17.xml"/><Relationship Id="rId6" Type="http://schemas.openxmlformats.org/officeDocument/2006/relationships/image" Target="../media/image99.png"/><Relationship Id="rId5" Type="http://schemas.openxmlformats.org/officeDocument/2006/relationships/image" Target="../media/image95.png"/><Relationship Id="rId4" Type="http://schemas.openxmlformats.org/officeDocument/2006/relationships/image" Target="../media/image71.png"/></Relationships>
</file>

<file path=ppt/slides/_rels/slide58.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image" Target="../media/image101.png"/><Relationship Id="rId1" Type="http://schemas.openxmlformats.org/officeDocument/2006/relationships/slideLayout" Target="../slideLayouts/slideLayout17.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59.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09.png"/><Relationship Id="rId7" Type="http://schemas.openxmlformats.org/officeDocument/2006/relationships/image" Target="../media/image113.png"/><Relationship Id="rId2" Type="http://schemas.openxmlformats.org/officeDocument/2006/relationships/image" Target="../media/image108.png"/><Relationship Id="rId1" Type="http://schemas.openxmlformats.org/officeDocument/2006/relationships/slideLayout" Target="../slideLayouts/slideLayout17.xml"/><Relationship Id="rId6" Type="http://schemas.openxmlformats.org/officeDocument/2006/relationships/image" Target="../media/image112.png"/><Relationship Id="rId11" Type="http://schemas.openxmlformats.org/officeDocument/2006/relationships/image" Target="../media/image117.png"/><Relationship Id="rId5" Type="http://schemas.openxmlformats.org/officeDocument/2006/relationships/image" Target="../media/image111.png"/><Relationship Id="rId10" Type="http://schemas.openxmlformats.org/officeDocument/2006/relationships/image" Target="../media/image116.png"/><Relationship Id="rId4" Type="http://schemas.openxmlformats.org/officeDocument/2006/relationships/image" Target="../media/image110.png"/><Relationship Id="rId9" Type="http://schemas.openxmlformats.org/officeDocument/2006/relationships/image" Target="../media/image115.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media/image119.png"/><Relationship Id="rId3" Type="http://schemas.openxmlformats.org/officeDocument/2006/relationships/image" Target="../media/image109.png"/><Relationship Id="rId7" Type="http://schemas.openxmlformats.org/officeDocument/2006/relationships/image" Target="../media/image113.png"/><Relationship Id="rId12" Type="http://schemas.openxmlformats.org/officeDocument/2006/relationships/image" Target="../media/image118.png"/><Relationship Id="rId2" Type="http://schemas.openxmlformats.org/officeDocument/2006/relationships/image" Target="../media/image108.png"/><Relationship Id="rId1" Type="http://schemas.openxmlformats.org/officeDocument/2006/relationships/slideLayout" Target="../slideLayouts/slideLayout17.xml"/><Relationship Id="rId6" Type="http://schemas.openxmlformats.org/officeDocument/2006/relationships/image" Target="../media/image112.png"/><Relationship Id="rId11" Type="http://schemas.openxmlformats.org/officeDocument/2006/relationships/image" Target="../media/image117.png"/><Relationship Id="rId5" Type="http://schemas.openxmlformats.org/officeDocument/2006/relationships/image" Target="../media/image111.png"/><Relationship Id="rId10" Type="http://schemas.openxmlformats.org/officeDocument/2006/relationships/image" Target="../media/image116.png"/><Relationship Id="rId4" Type="http://schemas.openxmlformats.org/officeDocument/2006/relationships/image" Target="../media/image110.png"/><Relationship Id="rId9" Type="http://schemas.openxmlformats.org/officeDocument/2006/relationships/image" Target="../media/image115.png"/><Relationship Id="rId14" Type="http://schemas.openxmlformats.org/officeDocument/2006/relationships/image" Target="../media/image120.png"/></Relationships>
</file>

<file path=ppt/slides/_rels/slide61.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121.png"/><Relationship Id="rId7" Type="http://schemas.openxmlformats.org/officeDocument/2006/relationships/image" Target="../media/image124.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123.png"/><Relationship Id="rId5" Type="http://schemas.openxmlformats.org/officeDocument/2006/relationships/image" Target="../media/image101.png"/><Relationship Id="rId4" Type="http://schemas.openxmlformats.org/officeDocument/2006/relationships/image" Target="../media/image122.png"/></Relationships>
</file>

<file path=ppt/slides/_rels/slide62.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image" Target="../media/image126.png"/><Relationship Id="rId7" Type="http://schemas.openxmlformats.org/officeDocument/2006/relationships/image" Target="../media/image130.png"/><Relationship Id="rId2" Type="http://schemas.openxmlformats.org/officeDocument/2006/relationships/image" Target="../media/image5.jpeg"/><Relationship Id="rId1" Type="http://schemas.openxmlformats.org/officeDocument/2006/relationships/slideLayout" Target="../slideLayouts/slideLayout17.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 Id="rId9" Type="http://schemas.openxmlformats.org/officeDocument/2006/relationships/image" Target="../media/image132.png"/></Relationships>
</file>

<file path=ppt/slides/_rels/slide63.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17.xml"/><Relationship Id="rId6" Type="http://schemas.openxmlformats.org/officeDocument/2006/relationships/image" Target="../media/image70.png"/><Relationship Id="rId5" Type="http://schemas.openxmlformats.org/officeDocument/2006/relationships/image" Target="../media/image136.png"/><Relationship Id="rId4" Type="http://schemas.openxmlformats.org/officeDocument/2006/relationships/image" Target="../media/image13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79.png"/><Relationship Id="rId1" Type="http://schemas.openxmlformats.org/officeDocument/2006/relationships/slideLayout" Target="../slideLayouts/slideLayout17.xml"/><Relationship Id="rId6" Type="http://schemas.openxmlformats.org/officeDocument/2006/relationships/image" Target="../media/image82.png"/><Relationship Id="rId5" Type="http://schemas.openxmlformats.org/officeDocument/2006/relationships/image" Target="../media/image83.png"/><Relationship Id="rId4" Type="http://schemas.openxmlformats.org/officeDocument/2006/relationships/image" Target="../media/image81.png"/></Relationships>
</file>

<file path=ppt/slides/_rels/slide67.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png"/><Relationship Id="rId1" Type="http://schemas.openxmlformats.org/officeDocument/2006/relationships/slideLayout" Target="../slideLayouts/slideLayout17.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68.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8" Type="http://schemas.openxmlformats.org/officeDocument/2006/relationships/image" Target="../media/image149.png"/><Relationship Id="rId3" Type="http://schemas.openxmlformats.org/officeDocument/2006/relationships/image" Target="../media/image144.png"/><Relationship Id="rId7" Type="http://schemas.openxmlformats.org/officeDocument/2006/relationships/image" Target="../media/image148.png"/><Relationship Id="rId2" Type="http://schemas.openxmlformats.org/officeDocument/2006/relationships/image" Target="../media/image143.png"/><Relationship Id="rId1" Type="http://schemas.openxmlformats.org/officeDocument/2006/relationships/slideLayout" Target="../slideLayouts/slideLayout17.xml"/><Relationship Id="rId6" Type="http://schemas.openxmlformats.org/officeDocument/2006/relationships/image" Target="../media/image147.png"/><Relationship Id="rId11" Type="http://schemas.openxmlformats.org/officeDocument/2006/relationships/image" Target="../media/image86.png"/><Relationship Id="rId5" Type="http://schemas.openxmlformats.org/officeDocument/2006/relationships/image" Target="../media/image146.png"/><Relationship Id="rId10" Type="http://schemas.openxmlformats.org/officeDocument/2006/relationships/image" Target="../media/image151.png"/><Relationship Id="rId4" Type="http://schemas.openxmlformats.org/officeDocument/2006/relationships/image" Target="../media/image145.png"/><Relationship Id="rId9" Type="http://schemas.openxmlformats.org/officeDocument/2006/relationships/image" Target="../media/image150.png"/></Relationships>
</file>

<file path=ppt/slides/_rels/slide72.xml.rels><?xml version="1.0" encoding="UTF-8" standalone="yes"?>
<Relationships xmlns="http://schemas.openxmlformats.org/package/2006/relationships"><Relationship Id="rId8" Type="http://schemas.openxmlformats.org/officeDocument/2006/relationships/image" Target="../media/image149.png"/><Relationship Id="rId3" Type="http://schemas.openxmlformats.org/officeDocument/2006/relationships/image" Target="../media/image144.png"/><Relationship Id="rId7" Type="http://schemas.openxmlformats.org/officeDocument/2006/relationships/image" Target="../media/image148.png"/><Relationship Id="rId2" Type="http://schemas.openxmlformats.org/officeDocument/2006/relationships/image" Target="../media/image143.png"/><Relationship Id="rId1" Type="http://schemas.openxmlformats.org/officeDocument/2006/relationships/slideLayout" Target="../slideLayouts/slideLayout17.xml"/><Relationship Id="rId6" Type="http://schemas.openxmlformats.org/officeDocument/2006/relationships/image" Target="../media/image147.png"/><Relationship Id="rId11" Type="http://schemas.openxmlformats.org/officeDocument/2006/relationships/image" Target="../media/image152.png"/><Relationship Id="rId5" Type="http://schemas.openxmlformats.org/officeDocument/2006/relationships/image" Target="../media/image146.png"/><Relationship Id="rId10" Type="http://schemas.openxmlformats.org/officeDocument/2006/relationships/image" Target="../media/image151.png"/><Relationship Id="rId4" Type="http://schemas.openxmlformats.org/officeDocument/2006/relationships/image" Target="../media/image145.png"/><Relationship Id="rId9" Type="http://schemas.openxmlformats.org/officeDocument/2006/relationships/image" Target="../media/image150.png"/></Relationships>
</file>

<file path=ppt/slides/_rels/slide73.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101.png"/><Relationship Id="rId4" Type="http://schemas.openxmlformats.org/officeDocument/2006/relationships/image" Target="../media/image122.png"/></Relationships>
</file>

<file path=ppt/slides/_rels/slide74.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image" Target="../media/image153.png"/><Relationship Id="rId1" Type="http://schemas.openxmlformats.org/officeDocument/2006/relationships/slideLayout" Target="../slideLayouts/slideLayout17.xml"/><Relationship Id="rId5" Type="http://schemas.openxmlformats.org/officeDocument/2006/relationships/image" Target="../media/image156.png"/><Relationship Id="rId4" Type="http://schemas.openxmlformats.org/officeDocument/2006/relationships/image" Target="../media/image155.png"/></Relationships>
</file>

<file path=ppt/slides/_rels/slide75.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image" Target="../media/image157.png"/><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image" Target="../media/image153.png"/><Relationship Id="rId1" Type="http://schemas.openxmlformats.org/officeDocument/2006/relationships/slideLayout" Target="../slideLayouts/slideLayout17.xml"/><Relationship Id="rId5" Type="http://schemas.openxmlformats.org/officeDocument/2006/relationships/image" Target="../media/image160.png"/><Relationship Id="rId4" Type="http://schemas.openxmlformats.org/officeDocument/2006/relationships/image" Target="../media/image159.png"/></Relationships>
</file>

<file path=ppt/slides/_rels/slide77.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image" Target="../media/image153.png"/><Relationship Id="rId1" Type="http://schemas.openxmlformats.org/officeDocument/2006/relationships/slideLayout" Target="../slideLayouts/slideLayout17.xml"/><Relationship Id="rId5" Type="http://schemas.openxmlformats.org/officeDocument/2006/relationships/image" Target="../media/image160.png"/><Relationship Id="rId4" Type="http://schemas.openxmlformats.org/officeDocument/2006/relationships/image" Target="../media/image159.png"/></Relationships>
</file>

<file path=ppt/slides/_rels/slide78.xml.rels><?xml version="1.0" encoding="UTF-8" standalone="yes"?>
<Relationships xmlns="http://schemas.openxmlformats.org/package/2006/relationships"><Relationship Id="rId3" Type="http://schemas.openxmlformats.org/officeDocument/2006/relationships/image" Target="../media/image162.png"/><Relationship Id="rId7" Type="http://schemas.openxmlformats.org/officeDocument/2006/relationships/image" Target="../media/image165.png"/><Relationship Id="rId2" Type="http://schemas.openxmlformats.org/officeDocument/2006/relationships/image" Target="../media/image161.png"/><Relationship Id="rId1" Type="http://schemas.openxmlformats.org/officeDocument/2006/relationships/slideLayout" Target="../slideLayouts/slideLayout17.xml"/><Relationship Id="rId6" Type="http://schemas.openxmlformats.org/officeDocument/2006/relationships/image" Target="../media/image164.png"/><Relationship Id="rId5" Type="http://schemas.openxmlformats.org/officeDocument/2006/relationships/image" Target="../media/image139.png"/><Relationship Id="rId4" Type="http://schemas.openxmlformats.org/officeDocument/2006/relationships/image" Target="../media/image163.png"/></Relationships>
</file>

<file path=ppt/slides/_rels/slide79.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7.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image" Target="../media/image166.png"/><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3.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image" Target="../media/image168.png"/><Relationship Id="rId1" Type="http://schemas.openxmlformats.org/officeDocument/2006/relationships/slideLayout" Target="../slideLayouts/slideLayout17.xml"/><Relationship Id="rId5" Type="http://schemas.openxmlformats.org/officeDocument/2006/relationships/image" Target="../media/image171.png"/><Relationship Id="rId4" Type="http://schemas.openxmlformats.org/officeDocument/2006/relationships/image" Target="../media/image170.png"/></Relationships>
</file>

<file path=ppt/slides/_rels/slide84.xml.rels><?xml version="1.0" encoding="UTF-8" standalone="yes"?>
<Relationships xmlns="http://schemas.openxmlformats.org/package/2006/relationships"><Relationship Id="rId2" Type="http://schemas.openxmlformats.org/officeDocument/2006/relationships/image" Target="../media/image172.png"/><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7.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8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7.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8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7.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2517681" y="3854658"/>
            <a:ext cx="4112344" cy="1372683"/>
          </a:xfrm>
        </p:spPr>
        <p:txBody>
          <a:bodyPr wrap="none">
            <a:spAutoFit/>
          </a:bodyPr>
          <a:lstStyle/>
          <a:p>
            <a:r>
              <a:rPr lang="en-US" altLang="ja-JP" sz="4000" dirty="0" smtClean="0">
                <a:solidFill>
                  <a:schemeClr val="tx1"/>
                </a:solidFill>
              </a:rPr>
              <a:t>Masakiyo Kitazawa</a:t>
            </a:r>
          </a:p>
          <a:p>
            <a:r>
              <a:rPr lang="ja-JP" altLang="en-US" sz="3600" dirty="0" smtClean="0">
                <a:solidFill>
                  <a:schemeClr val="tx1"/>
                </a:solidFill>
              </a:rPr>
              <a:t>（</a:t>
            </a:r>
            <a:r>
              <a:rPr lang="en-US" altLang="ja-JP" sz="3600" dirty="0" smtClean="0">
                <a:solidFill>
                  <a:schemeClr val="tx1"/>
                </a:solidFill>
              </a:rPr>
              <a:t>Osaka U.</a:t>
            </a:r>
            <a:r>
              <a:rPr lang="ja-JP" altLang="en-US" sz="3600" dirty="0" smtClean="0">
                <a:solidFill>
                  <a:schemeClr val="tx1"/>
                </a:solidFill>
              </a:rPr>
              <a:t>）</a:t>
            </a:r>
            <a:endParaRPr lang="en-US" altLang="ja-JP" sz="3600" dirty="0" smtClean="0">
              <a:solidFill>
                <a:schemeClr val="tx1"/>
              </a:solidFill>
            </a:endParaRPr>
          </a:p>
        </p:txBody>
      </p:sp>
      <p:sp>
        <p:nvSpPr>
          <p:cNvPr id="11" name="タイトル 10"/>
          <p:cNvSpPr>
            <a:spLocks noGrp="1"/>
          </p:cNvSpPr>
          <p:nvPr>
            <p:ph type="ctrTitle"/>
          </p:nvPr>
        </p:nvSpPr>
        <p:spPr>
          <a:xfrm>
            <a:off x="0" y="1340768"/>
            <a:ext cx="9144000" cy="1470025"/>
          </a:xfrm>
        </p:spPr>
        <p:txBody>
          <a:bodyPr>
            <a:noAutofit/>
          </a:bodyPr>
          <a:lstStyle/>
          <a:p>
            <a:r>
              <a:rPr kumimoji="1" lang="en-US" altLang="ja-JP" sz="4800" dirty="0" smtClean="0"/>
              <a:t>Fluctuations of Conserved Charges</a:t>
            </a:r>
            <a:br>
              <a:rPr kumimoji="1" lang="en-US" altLang="ja-JP" sz="4800" dirty="0" smtClean="0"/>
            </a:br>
            <a:r>
              <a:rPr lang="en-US" altLang="ja-JP" sz="4800" dirty="0" smtClean="0"/>
              <a:t>- </a:t>
            </a:r>
            <a:r>
              <a:rPr kumimoji="1" lang="en-US" altLang="ja-JP" sz="4000" dirty="0" smtClean="0"/>
              <a:t>Theory, Experiment, and Lattice -</a:t>
            </a:r>
            <a:endParaRPr kumimoji="1" lang="ja-JP" altLang="en-US" sz="4000" dirty="0"/>
          </a:p>
        </p:txBody>
      </p:sp>
      <p:sp>
        <p:nvSpPr>
          <p:cNvPr id="2" name="テキスト ボックス 1"/>
          <p:cNvSpPr txBox="1"/>
          <p:nvPr/>
        </p:nvSpPr>
        <p:spPr>
          <a:xfrm>
            <a:off x="3357179" y="6381328"/>
            <a:ext cx="2450543" cy="461665"/>
          </a:xfrm>
          <a:prstGeom prst="rect">
            <a:avLst/>
          </a:prstGeom>
          <a:noFill/>
        </p:spPr>
        <p:txBody>
          <a:bodyPr wrap="none" rtlCol="0">
            <a:spAutoFit/>
          </a:bodyPr>
          <a:lstStyle/>
          <a:p>
            <a:pPr algn="ctr"/>
            <a:r>
              <a:rPr lang="en-US" altLang="ja-JP" sz="2400" dirty="0" smtClean="0"/>
              <a:t>KEK</a:t>
            </a:r>
            <a:r>
              <a:rPr kumimoji="1" lang="en-US" altLang="ja-JP" sz="2400" dirty="0" smtClean="0"/>
              <a:t>, 2014/Jan./20</a:t>
            </a:r>
            <a:endParaRPr kumimoji="1" lang="ja-JP" altLang="en-US" sz="2400" dirty="0"/>
          </a:p>
        </p:txBody>
      </p:sp>
    </p:spTree>
    <p:extLst>
      <p:ext uri="{BB962C8B-B14F-4D97-AF65-F5344CB8AC3E}">
        <p14:creationId xmlns:p14="http://schemas.microsoft.com/office/powerpoint/2010/main" val="11020473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p:cNvGrpSpPr/>
          <p:nvPr/>
        </p:nvGrpSpPr>
        <p:grpSpPr>
          <a:xfrm>
            <a:off x="4500258" y="626852"/>
            <a:ext cx="4439812" cy="4098292"/>
            <a:chOff x="4500258" y="260648"/>
            <a:chExt cx="4439812" cy="4098292"/>
          </a:xfrm>
        </p:grpSpPr>
        <p:pic>
          <p:nvPicPr>
            <p:cNvPr id="29" name="Picture 19" descr="tch_mub_strange_gce_w_sabita_la_pim_linear.gif"/>
            <p:cNvPicPr>
              <a:picLocks noChangeAspect="1"/>
            </p:cNvPicPr>
            <p:nvPr/>
          </p:nvPicPr>
          <p:blipFill>
            <a:blip r:embed="rId2"/>
            <a:srcRect l="1420" t="8372" r="8521" b="1674"/>
            <a:stretch>
              <a:fillRect/>
            </a:stretch>
          </p:blipFill>
          <p:spPr>
            <a:xfrm>
              <a:off x="4500258" y="597814"/>
              <a:ext cx="4439812" cy="3761126"/>
            </a:xfrm>
            <a:prstGeom prst="rect">
              <a:avLst/>
            </a:prstGeom>
          </p:spPr>
        </p:pic>
        <p:sp>
          <p:nvSpPr>
            <p:cNvPr id="30" name="テキスト ボックス 29"/>
            <p:cNvSpPr txBox="1"/>
            <p:nvPr/>
          </p:nvSpPr>
          <p:spPr>
            <a:xfrm>
              <a:off x="7380312" y="260648"/>
              <a:ext cx="1492909" cy="400110"/>
            </a:xfrm>
            <a:prstGeom prst="rect">
              <a:avLst/>
            </a:prstGeom>
            <a:noFill/>
          </p:spPr>
          <p:txBody>
            <a:bodyPr wrap="none" rtlCol="0">
              <a:spAutoFit/>
            </a:bodyPr>
            <a:lstStyle/>
            <a:p>
              <a:r>
                <a:rPr kumimoji="1" lang="en-US" altLang="ja-JP" sz="2000" dirty="0" smtClean="0">
                  <a:solidFill>
                    <a:srgbClr val="0070C0"/>
                  </a:solidFill>
                </a:rPr>
                <a:t>STAR 2012</a:t>
              </a:r>
              <a:endParaRPr kumimoji="1" lang="ja-JP" altLang="en-US" sz="2000" dirty="0">
                <a:solidFill>
                  <a:srgbClr val="0070C0"/>
                </a:solidFill>
              </a:endParaRPr>
            </a:p>
          </p:txBody>
        </p:sp>
      </p:grpSp>
      <p:sp>
        <p:nvSpPr>
          <p:cNvPr id="2" name="タイトル 1"/>
          <p:cNvSpPr>
            <a:spLocks noGrp="1"/>
          </p:cNvSpPr>
          <p:nvPr>
            <p:ph type="title"/>
          </p:nvPr>
        </p:nvSpPr>
        <p:spPr>
          <a:xfrm>
            <a:off x="98425" y="110044"/>
            <a:ext cx="5764720" cy="584775"/>
          </a:xfrm>
        </p:spPr>
        <p:txBody>
          <a:bodyPr/>
          <a:lstStyle/>
          <a:p>
            <a:r>
              <a:rPr kumimoji="1" lang="en-US" altLang="ja-JP" dirty="0" smtClean="0"/>
              <a:t> Beam-Energy Scan Program</a:t>
            </a:r>
            <a:r>
              <a:rPr kumimoji="1" lang="ja-JP" altLang="en-US" dirty="0" smtClean="0"/>
              <a:t>  </a:t>
            </a:r>
            <a:endParaRPr kumimoji="1" lang="ja-JP" altLang="en-US" dirty="0"/>
          </a:p>
        </p:txBody>
      </p:sp>
      <p:sp>
        <p:nvSpPr>
          <p:cNvPr id="4" name="Freeform 5"/>
          <p:cNvSpPr>
            <a:spLocks/>
          </p:cNvSpPr>
          <p:nvPr/>
        </p:nvSpPr>
        <p:spPr bwMode="auto">
          <a:xfrm>
            <a:off x="4283447" y="4875212"/>
            <a:ext cx="2879725" cy="1312862"/>
          </a:xfrm>
          <a:custGeom>
            <a:avLst/>
            <a:gdLst>
              <a:gd name="T0" fmla="*/ 94 w 2009"/>
              <a:gd name="T1" fmla="*/ 827 h 827"/>
              <a:gd name="T2" fmla="*/ 50 w 2009"/>
              <a:gd name="T3" fmla="*/ 525 h 827"/>
              <a:gd name="T4" fmla="*/ 0 w 2009"/>
              <a:gd name="T5" fmla="*/ 325 h 827"/>
              <a:gd name="T6" fmla="*/ 345 w 2009"/>
              <a:gd name="T7" fmla="*/ 199 h 827"/>
              <a:gd name="T8" fmla="*/ 679 w 2009"/>
              <a:gd name="T9" fmla="*/ 117 h 827"/>
              <a:gd name="T10" fmla="*/ 964 w 2009"/>
              <a:gd name="T11" fmla="*/ 63 h 827"/>
              <a:gd name="T12" fmla="*/ 1400 w 2009"/>
              <a:gd name="T13" fmla="*/ 31 h 827"/>
              <a:gd name="T14" fmla="*/ 1748 w 2009"/>
              <a:gd name="T15" fmla="*/ 15 h 827"/>
              <a:gd name="T16" fmla="*/ 2009 w 2009"/>
              <a:gd name="T17" fmla="*/ 81 h 827"/>
              <a:gd name="T18" fmla="*/ 1996 w 2009"/>
              <a:gd name="T19" fmla="*/ 812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9" h="827">
                <a:moveTo>
                  <a:pt x="94" y="827"/>
                </a:moveTo>
                <a:cubicBezTo>
                  <a:pt x="87" y="777"/>
                  <a:pt x="66" y="609"/>
                  <a:pt x="50" y="525"/>
                </a:cubicBezTo>
                <a:cubicBezTo>
                  <a:pt x="34" y="441"/>
                  <a:pt x="32" y="425"/>
                  <a:pt x="0" y="325"/>
                </a:cubicBezTo>
                <a:cubicBezTo>
                  <a:pt x="93" y="280"/>
                  <a:pt x="232" y="234"/>
                  <a:pt x="345" y="199"/>
                </a:cubicBezTo>
                <a:cubicBezTo>
                  <a:pt x="458" y="164"/>
                  <a:pt x="576" y="140"/>
                  <a:pt x="679" y="117"/>
                </a:cubicBezTo>
                <a:cubicBezTo>
                  <a:pt x="782" y="94"/>
                  <a:pt x="844" y="78"/>
                  <a:pt x="964" y="63"/>
                </a:cubicBezTo>
                <a:cubicBezTo>
                  <a:pt x="1084" y="49"/>
                  <a:pt x="1269" y="39"/>
                  <a:pt x="1400" y="31"/>
                </a:cubicBezTo>
                <a:cubicBezTo>
                  <a:pt x="1531" y="23"/>
                  <a:pt x="1647" y="7"/>
                  <a:pt x="1748" y="15"/>
                </a:cubicBezTo>
                <a:cubicBezTo>
                  <a:pt x="1849" y="23"/>
                  <a:pt x="1842" y="0"/>
                  <a:pt x="2009" y="81"/>
                </a:cubicBezTo>
                <a:cubicBezTo>
                  <a:pt x="2002" y="446"/>
                  <a:pt x="1996" y="812"/>
                  <a:pt x="1996" y="812"/>
                </a:cubicBezTo>
              </a:path>
            </a:pathLst>
          </a:custGeom>
          <a:gradFill rotWithShape="1">
            <a:gsLst>
              <a:gs pos="0">
                <a:srgbClr val="3366FF">
                  <a:alpha val="20000"/>
                </a:srgbClr>
              </a:gs>
              <a:gs pos="100000">
                <a:srgbClr val="3366FF">
                  <a:gamma/>
                  <a:invGamma/>
                  <a:alpha val="50000"/>
                </a:srgbClr>
              </a:gs>
            </a:gsLst>
            <a:lin ang="5400000" scaled="1"/>
          </a:gra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solidFill>
                <a:srgbClr val="000000"/>
              </a:solidFill>
            </a:endParaRPr>
          </a:p>
        </p:txBody>
      </p:sp>
      <p:sp>
        <p:nvSpPr>
          <p:cNvPr id="5" name="Freeform 6"/>
          <p:cNvSpPr>
            <a:spLocks/>
          </p:cNvSpPr>
          <p:nvPr/>
        </p:nvSpPr>
        <p:spPr bwMode="auto">
          <a:xfrm>
            <a:off x="1114797" y="3794124"/>
            <a:ext cx="3333750" cy="2379663"/>
          </a:xfrm>
          <a:custGeom>
            <a:avLst/>
            <a:gdLst>
              <a:gd name="T0" fmla="*/ 4 w 2100"/>
              <a:gd name="T1" fmla="*/ 1491 h 1499"/>
              <a:gd name="T2" fmla="*/ 0 w 2100"/>
              <a:gd name="T3" fmla="*/ 9 h 1499"/>
              <a:gd name="T4" fmla="*/ 434 w 2100"/>
              <a:gd name="T5" fmla="*/ 13 h 1499"/>
              <a:gd name="T6" fmla="*/ 710 w 2100"/>
              <a:gd name="T7" fmla="*/ 67 h 1499"/>
              <a:gd name="T8" fmla="*/ 1164 w 2100"/>
              <a:gd name="T9" fmla="*/ 217 h 1499"/>
              <a:gd name="T10" fmla="*/ 1719 w 2100"/>
              <a:gd name="T11" fmla="*/ 630 h 1499"/>
              <a:gd name="T12" fmla="*/ 2027 w 2100"/>
              <a:gd name="T13" fmla="*/ 1078 h 1499"/>
              <a:gd name="T14" fmla="*/ 2100 w 2100"/>
              <a:gd name="T15" fmla="*/ 1499 h 14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00" h="1499">
                <a:moveTo>
                  <a:pt x="4" y="1491"/>
                </a:moveTo>
                <a:cubicBezTo>
                  <a:pt x="3" y="1244"/>
                  <a:pt x="0" y="359"/>
                  <a:pt x="0" y="9"/>
                </a:cubicBezTo>
                <a:cubicBezTo>
                  <a:pt x="115" y="17"/>
                  <a:pt x="316" y="0"/>
                  <a:pt x="434" y="13"/>
                </a:cubicBezTo>
                <a:cubicBezTo>
                  <a:pt x="552" y="23"/>
                  <a:pt x="589" y="33"/>
                  <a:pt x="710" y="67"/>
                </a:cubicBezTo>
                <a:cubicBezTo>
                  <a:pt x="832" y="101"/>
                  <a:pt x="996" y="123"/>
                  <a:pt x="1164" y="217"/>
                </a:cubicBezTo>
                <a:cubicBezTo>
                  <a:pt x="1332" y="311"/>
                  <a:pt x="1575" y="487"/>
                  <a:pt x="1719" y="630"/>
                </a:cubicBezTo>
                <a:cubicBezTo>
                  <a:pt x="1863" y="773"/>
                  <a:pt x="1964" y="933"/>
                  <a:pt x="2027" y="1078"/>
                </a:cubicBezTo>
                <a:cubicBezTo>
                  <a:pt x="2100" y="1386"/>
                  <a:pt x="2085" y="1411"/>
                  <a:pt x="2100" y="1499"/>
                </a:cubicBezTo>
              </a:path>
            </a:pathLst>
          </a:custGeom>
          <a:gradFill rotWithShape="1">
            <a:gsLst>
              <a:gs pos="0">
                <a:schemeClr val="bg1"/>
              </a:gs>
              <a:gs pos="100000">
                <a:srgbClr val="92D050"/>
              </a:gs>
            </a:gsLst>
            <a:lin ang="5400000" scaled="1"/>
          </a:gradFill>
          <a:ln>
            <a:noFill/>
          </a:ln>
          <a:effectLst/>
          <a:extLst/>
        </p:spPr>
        <p:txBody>
          <a:bodyPr/>
          <a:lstStyle/>
          <a:p>
            <a:endParaRPr lang="ja-JP" altLang="en-US" sz="2400">
              <a:solidFill>
                <a:srgbClr val="000000"/>
              </a:solidFill>
            </a:endParaRPr>
          </a:p>
        </p:txBody>
      </p:sp>
      <p:sp>
        <p:nvSpPr>
          <p:cNvPr id="7" name="Line 8"/>
          <p:cNvSpPr>
            <a:spLocks noChangeShapeType="1"/>
          </p:cNvSpPr>
          <p:nvPr/>
        </p:nvSpPr>
        <p:spPr bwMode="auto">
          <a:xfrm>
            <a:off x="971922" y="6172199"/>
            <a:ext cx="6408738"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solidFill>
                <a:srgbClr val="000000"/>
              </a:solidFill>
            </a:endParaRPr>
          </a:p>
        </p:txBody>
      </p:sp>
      <p:sp>
        <p:nvSpPr>
          <p:cNvPr id="8" name="Line 9"/>
          <p:cNvSpPr>
            <a:spLocks noChangeShapeType="1"/>
          </p:cNvSpPr>
          <p:nvPr/>
        </p:nvSpPr>
        <p:spPr bwMode="auto">
          <a:xfrm flipH="1" flipV="1">
            <a:off x="1114797" y="3001962"/>
            <a:ext cx="0" cy="3455987"/>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solidFill>
                <a:srgbClr val="000000"/>
              </a:solidFill>
            </a:endParaRPr>
          </a:p>
        </p:txBody>
      </p:sp>
      <p:sp>
        <p:nvSpPr>
          <p:cNvPr id="11" name="Text Box 13"/>
          <p:cNvSpPr txBox="1">
            <a:spLocks noChangeArrowheads="1"/>
          </p:cNvSpPr>
          <p:nvPr/>
        </p:nvSpPr>
        <p:spPr bwMode="auto">
          <a:xfrm>
            <a:off x="730622" y="6135687"/>
            <a:ext cx="356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i="1">
                <a:solidFill>
                  <a:srgbClr val="000000"/>
                </a:solidFill>
              </a:rPr>
              <a:t>0</a:t>
            </a:r>
          </a:p>
        </p:txBody>
      </p:sp>
      <p:sp>
        <p:nvSpPr>
          <p:cNvPr id="12" name="Freeform 14"/>
          <p:cNvSpPr>
            <a:spLocks/>
          </p:cNvSpPr>
          <p:nvPr/>
        </p:nvSpPr>
        <p:spPr bwMode="auto">
          <a:xfrm>
            <a:off x="4283447" y="4875212"/>
            <a:ext cx="2663825" cy="503237"/>
          </a:xfrm>
          <a:custGeom>
            <a:avLst/>
            <a:gdLst>
              <a:gd name="T0" fmla="*/ 0 w 1709"/>
              <a:gd name="T1" fmla="*/ 404 h 404"/>
              <a:gd name="T2" fmla="*/ 363 w 1709"/>
              <a:gd name="T3" fmla="*/ 255 h 404"/>
              <a:gd name="T4" fmla="*/ 800 w 1709"/>
              <a:gd name="T5" fmla="*/ 123 h 404"/>
              <a:gd name="T6" fmla="*/ 1213 w 1709"/>
              <a:gd name="T7" fmla="*/ 54 h 404"/>
              <a:gd name="T8" fmla="*/ 1709 w 1709"/>
              <a:gd name="T9" fmla="*/ 0 h 404"/>
            </a:gdLst>
            <a:ahLst/>
            <a:cxnLst>
              <a:cxn ang="0">
                <a:pos x="T0" y="T1"/>
              </a:cxn>
              <a:cxn ang="0">
                <a:pos x="T2" y="T3"/>
              </a:cxn>
              <a:cxn ang="0">
                <a:pos x="T4" y="T5"/>
              </a:cxn>
              <a:cxn ang="0">
                <a:pos x="T6" y="T7"/>
              </a:cxn>
              <a:cxn ang="0">
                <a:pos x="T8" y="T9"/>
              </a:cxn>
            </a:cxnLst>
            <a:rect l="0" t="0" r="r" b="b"/>
            <a:pathLst>
              <a:path w="1709" h="404">
                <a:moveTo>
                  <a:pt x="0" y="404"/>
                </a:moveTo>
                <a:cubicBezTo>
                  <a:pt x="60" y="379"/>
                  <a:pt x="230" y="302"/>
                  <a:pt x="363" y="255"/>
                </a:cubicBezTo>
                <a:cubicBezTo>
                  <a:pt x="496" y="208"/>
                  <a:pt x="658" y="157"/>
                  <a:pt x="800" y="123"/>
                </a:cubicBezTo>
                <a:cubicBezTo>
                  <a:pt x="942" y="89"/>
                  <a:pt x="1062" y="74"/>
                  <a:pt x="1213" y="54"/>
                </a:cubicBezTo>
                <a:cubicBezTo>
                  <a:pt x="1364" y="34"/>
                  <a:pt x="1606" y="11"/>
                  <a:pt x="1709" y="0"/>
                </a:cubicBezTo>
              </a:path>
            </a:pathLst>
          </a:custGeom>
          <a:noFill/>
          <a:ln w="19050" cap="flat">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solidFill>
                <a:srgbClr val="000000"/>
              </a:solidFill>
            </a:endParaRPr>
          </a:p>
        </p:txBody>
      </p:sp>
      <p:sp>
        <p:nvSpPr>
          <p:cNvPr id="14" name="Text Box 21"/>
          <p:cNvSpPr txBox="1">
            <a:spLocks noChangeArrowheads="1"/>
          </p:cNvSpPr>
          <p:nvPr/>
        </p:nvSpPr>
        <p:spPr bwMode="auto">
          <a:xfrm>
            <a:off x="5228010" y="5383212"/>
            <a:ext cx="14224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solidFill>
                  <a:srgbClr val="0000FF"/>
                </a:solidFill>
              </a:rPr>
              <a:t>Color SC</a:t>
            </a:r>
          </a:p>
        </p:txBody>
      </p:sp>
      <p:sp>
        <p:nvSpPr>
          <p:cNvPr id="15" name="Text Box 22"/>
          <p:cNvSpPr txBox="1">
            <a:spLocks noChangeArrowheads="1"/>
          </p:cNvSpPr>
          <p:nvPr/>
        </p:nvSpPr>
        <p:spPr bwMode="auto">
          <a:xfrm>
            <a:off x="7361610" y="6019799"/>
            <a:ext cx="3603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i="1">
                <a:solidFill>
                  <a:srgbClr val="000000"/>
                </a:solidFill>
                <a:latin typeface="Symbol" pitchFamily="18" charset="2"/>
              </a:rPr>
              <a:t>m</a:t>
            </a:r>
          </a:p>
        </p:txBody>
      </p:sp>
      <p:sp>
        <p:nvSpPr>
          <p:cNvPr id="6" name="Freeform 7"/>
          <p:cNvSpPr>
            <a:spLocks/>
          </p:cNvSpPr>
          <p:nvPr/>
        </p:nvSpPr>
        <p:spPr bwMode="auto">
          <a:xfrm>
            <a:off x="2554660" y="4010024"/>
            <a:ext cx="1885950" cy="2122488"/>
          </a:xfrm>
          <a:custGeom>
            <a:avLst/>
            <a:gdLst>
              <a:gd name="T0" fmla="*/ 2049 w 2049"/>
              <a:gd name="T1" fmla="*/ 2115 h 2115"/>
              <a:gd name="T2" fmla="*/ 1976 w 2049"/>
              <a:gd name="T3" fmla="*/ 1691 h 2115"/>
              <a:gd name="T4" fmla="*/ 1777 w 2049"/>
              <a:gd name="T5" fmla="*/ 1201 h 2115"/>
              <a:gd name="T6" fmla="*/ 1360 w 2049"/>
              <a:gd name="T7" fmla="*/ 731 h 2115"/>
              <a:gd name="T8" fmla="*/ 817 w 2049"/>
              <a:gd name="T9" fmla="*/ 321 h 2115"/>
              <a:gd name="T10" fmla="*/ 426 w 2049"/>
              <a:gd name="T11" fmla="*/ 119 h 2115"/>
              <a:gd name="T12" fmla="*/ 0 w 2049"/>
              <a:gd name="T13" fmla="*/ 0 h 2115"/>
            </a:gdLst>
            <a:ahLst/>
            <a:cxnLst>
              <a:cxn ang="0">
                <a:pos x="T0" y="T1"/>
              </a:cxn>
              <a:cxn ang="0">
                <a:pos x="T2" y="T3"/>
              </a:cxn>
              <a:cxn ang="0">
                <a:pos x="T4" y="T5"/>
              </a:cxn>
              <a:cxn ang="0">
                <a:pos x="T6" y="T7"/>
              </a:cxn>
              <a:cxn ang="0">
                <a:pos x="T8" y="T9"/>
              </a:cxn>
              <a:cxn ang="0">
                <a:pos x="T10" y="T11"/>
              </a:cxn>
              <a:cxn ang="0">
                <a:pos x="T12" y="T13"/>
              </a:cxn>
            </a:cxnLst>
            <a:rect l="0" t="0" r="r" b="b"/>
            <a:pathLst>
              <a:path w="2049" h="2115">
                <a:moveTo>
                  <a:pt x="2049" y="2115"/>
                </a:moveTo>
                <a:cubicBezTo>
                  <a:pt x="2036" y="2044"/>
                  <a:pt x="2021" y="1843"/>
                  <a:pt x="1976" y="1691"/>
                </a:cubicBezTo>
                <a:cubicBezTo>
                  <a:pt x="1931" y="1539"/>
                  <a:pt x="1880" y="1361"/>
                  <a:pt x="1777" y="1201"/>
                </a:cubicBezTo>
                <a:cubicBezTo>
                  <a:pt x="1674" y="1041"/>
                  <a:pt x="1520" y="878"/>
                  <a:pt x="1360" y="731"/>
                </a:cubicBezTo>
                <a:cubicBezTo>
                  <a:pt x="1200" y="584"/>
                  <a:pt x="973" y="423"/>
                  <a:pt x="817" y="321"/>
                </a:cubicBezTo>
                <a:cubicBezTo>
                  <a:pt x="661" y="219"/>
                  <a:pt x="562" y="172"/>
                  <a:pt x="426" y="119"/>
                </a:cubicBezTo>
                <a:cubicBezTo>
                  <a:pt x="290" y="66"/>
                  <a:pt x="89" y="25"/>
                  <a:pt x="0" y="0"/>
                </a:cubicBezTo>
              </a:path>
            </a:pathLst>
          </a:custGeom>
          <a:noFill/>
          <a:ln w="25400" cap="flat">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solidFill>
                <a:srgbClr val="000000"/>
              </a:solidFill>
            </a:endParaRPr>
          </a:p>
        </p:txBody>
      </p:sp>
      <p:sp>
        <p:nvSpPr>
          <p:cNvPr id="9" name="Text Box 11"/>
          <p:cNvSpPr txBox="1">
            <a:spLocks noChangeArrowheads="1"/>
          </p:cNvSpPr>
          <p:nvPr/>
        </p:nvSpPr>
        <p:spPr bwMode="auto">
          <a:xfrm>
            <a:off x="611560" y="2957512"/>
            <a:ext cx="3722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i="1">
                <a:solidFill>
                  <a:srgbClr val="000000"/>
                </a:solidFill>
              </a:rPr>
              <a:t>T</a:t>
            </a:r>
          </a:p>
        </p:txBody>
      </p:sp>
      <p:sp>
        <p:nvSpPr>
          <p:cNvPr id="10" name="Oval 12"/>
          <p:cNvSpPr>
            <a:spLocks noChangeArrowheads="1"/>
          </p:cNvSpPr>
          <p:nvPr/>
        </p:nvSpPr>
        <p:spPr bwMode="auto">
          <a:xfrm>
            <a:off x="2483222" y="3938587"/>
            <a:ext cx="144463" cy="144462"/>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400">
              <a:solidFill>
                <a:srgbClr val="000000"/>
              </a:solidFill>
            </a:endParaRPr>
          </a:p>
        </p:txBody>
      </p:sp>
      <p:sp>
        <p:nvSpPr>
          <p:cNvPr id="13" name="Text Box 20"/>
          <p:cNvSpPr txBox="1">
            <a:spLocks noChangeArrowheads="1"/>
          </p:cNvSpPr>
          <p:nvPr/>
        </p:nvSpPr>
        <p:spPr bwMode="auto">
          <a:xfrm>
            <a:off x="1622025" y="4842668"/>
            <a:ext cx="1338262"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dirty="0">
                <a:solidFill>
                  <a:srgbClr val="00B050"/>
                </a:solidFill>
              </a:rPr>
              <a:t>Hadrons</a:t>
            </a:r>
          </a:p>
        </p:txBody>
      </p:sp>
      <p:sp>
        <p:nvSpPr>
          <p:cNvPr id="17" name="下矢印 16"/>
          <p:cNvSpPr/>
          <p:nvPr/>
        </p:nvSpPr>
        <p:spPr>
          <a:xfrm rot="255889">
            <a:off x="1442210" y="3232134"/>
            <a:ext cx="454100" cy="1040631"/>
          </a:xfrm>
          <a:prstGeom prst="down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9" name="下矢印 18"/>
          <p:cNvSpPr/>
          <p:nvPr/>
        </p:nvSpPr>
        <p:spPr>
          <a:xfrm rot="687617">
            <a:off x="2006558" y="3395444"/>
            <a:ext cx="454100" cy="1040631"/>
          </a:xfrm>
          <a:prstGeom prst="down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20" name="下矢印 19"/>
          <p:cNvSpPr/>
          <p:nvPr/>
        </p:nvSpPr>
        <p:spPr>
          <a:xfrm rot="1153134">
            <a:off x="2807149" y="3642484"/>
            <a:ext cx="454100" cy="1040631"/>
          </a:xfrm>
          <a:prstGeom prst="down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21" name="下矢印 20"/>
          <p:cNvSpPr/>
          <p:nvPr/>
        </p:nvSpPr>
        <p:spPr>
          <a:xfrm rot="1907133">
            <a:off x="3517839" y="4188808"/>
            <a:ext cx="454100" cy="1040631"/>
          </a:xfrm>
          <a:prstGeom prst="down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22" name="フリーフォーム 21"/>
          <p:cNvSpPr/>
          <p:nvPr/>
        </p:nvSpPr>
        <p:spPr>
          <a:xfrm>
            <a:off x="1823582" y="2451889"/>
            <a:ext cx="2444443" cy="1267381"/>
          </a:xfrm>
          <a:custGeom>
            <a:avLst/>
            <a:gdLst>
              <a:gd name="connsiteX0" fmla="*/ 0 w 2292439"/>
              <a:gd name="connsiteY0" fmla="*/ 12540 h 682241"/>
              <a:gd name="connsiteX1" fmla="*/ 1133341 w 2292439"/>
              <a:gd name="connsiteY1" fmla="*/ 89813 h 682241"/>
              <a:gd name="connsiteX2" fmla="*/ 2292439 w 2292439"/>
              <a:gd name="connsiteY2" fmla="*/ 682241 h 682241"/>
              <a:gd name="connsiteX0" fmla="*/ 0 w 2292439"/>
              <a:gd name="connsiteY0" fmla="*/ 1253 h 670954"/>
              <a:gd name="connsiteX1" fmla="*/ 592428 w 2292439"/>
              <a:gd name="connsiteY1" fmla="*/ 258830 h 670954"/>
              <a:gd name="connsiteX2" fmla="*/ 2292439 w 2292439"/>
              <a:gd name="connsiteY2" fmla="*/ 670954 h 670954"/>
              <a:gd name="connsiteX0" fmla="*/ 0 w 2369712"/>
              <a:gd name="connsiteY0" fmla="*/ 873 h 747847"/>
              <a:gd name="connsiteX1" fmla="*/ 669701 w 2369712"/>
              <a:gd name="connsiteY1" fmla="*/ 335723 h 747847"/>
              <a:gd name="connsiteX2" fmla="*/ 2369712 w 2369712"/>
              <a:gd name="connsiteY2" fmla="*/ 747847 h 747847"/>
              <a:gd name="connsiteX0" fmla="*/ 0 w 2369712"/>
              <a:gd name="connsiteY0" fmla="*/ 0 h 746974"/>
              <a:gd name="connsiteX1" fmla="*/ 669701 w 2369712"/>
              <a:gd name="connsiteY1" fmla="*/ 334850 h 746974"/>
              <a:gd name="connsiteX2" fmla="*/ 2369712 w 2369712"/>
              <a:gd name="connsiteY2" fmla="*/ 746974 h 746974"/>
              <a:gd name="connsiteX0" fmla="*/ 0 w 2472743"/>
              <a:gd name="connsiteY0" fmla="*/ 0 h 991672"/>
              <a:gd name="connsiteX1" fmla="*/ 772732 w 2472743"/>
              <a:gd name="connsiteY1" fmla="*/ 579548 h 991672"/>
              <a:gd name="connsiteX2" fmla="*/ 2472743 w 2472743"/>
              <a:gd name="connsiteY2" fmla="*/ 991672 h 991672"/>
              <a:gd name="connsiteX0" fmla="*/ 0 w 2472743"/>
              <a:gd name="connsiteY0" fmla="*/ 0 h 991672"/>
              <a:gd name="connsiteX1" fmla="*/ 772732 w 2472743"/>
              <a:gd name="connsiteY1" fmla="*/ 579548 h 991672"/>
              <a:gd name="connsiteX2" fmla="*/ 2472743 w 2472743"/>
              <a:gd name="connsiteY2" fmla="*/ 991672 h 991672"/>
              <a:gd name="connsiteX0" fmla="*/ 0 w 2472743"/>
              <a:gd name="connsiteY0" fmla="*/ 0 h 991672"/>
              <a:gd name="connsiteX1" fmla="*/ 772732 w 2472743"/>
              <a:gd name="connsiteY1" fmla="*/ 579548 h 991672"/>
              <a:gd name="connsiteX2" fmla="*/ 2472743 w 2472743"/>
              <a:gd name="connsiteY2" fmla="*/ 991672 h 991672"/>
              <a:gd name="connsiteX0" fmla="*/ 0 w 2395470"/>
              <a:gd name="connsiteY0" fmla="*/ 0 h 1171976"/>
              <a:gd name="connsiteX1" fmla="*/ 772732 w 2395470"/>
              <a:gd name="connsiteY1" fmla="*/ 579548 h 1171976"/>
              <a:gd name="connsiteX2" fmla="*/ 2395470 w 2395470"/>
              <a:gd name="connsiteY2" fmla="*/ 1171976 h 1171976"/>
              <a:gd name="connsiteX0" fmla="*/ 0 w 2421228"/>
              <a:gd name="connsiteY0" fmla="*/ 0 h 1094703"/>
              <a:gd name="connsiteX1" fmla="*/ 772732 w 2421228"/>
              <a:gd name="connsiteY1" fmla="*/ 579548 h 1094703"/>
              <a:gd name="connsiteX2" fmla="*/ 2421228 w 2421228"/>
              <a:gd name="connsiteY2" fmla="*/ 1094703 h 1094703"/>
              <a:gd name="connsiteX0" fmla="*/ 0 w 2421228"/>
              <a:gd name="connsiteY0" fmla="*/ 0 h 1094703"/>
              <a:gd name="connsiteX1" fmla="*/ 746974 w 2421228"/>
              <a:gd name="connsiteY1" fmla="*/ 476517 h 1094703"/>
              <a:gd name="connsiteX2" fmla="*/ 2421228 w 2421228"/>
              <a:gd name="connsiteY2" fmla="*/ 1094703 h 1094703"/>
              <a:gd name="connsiteX0" fmla="*/ 0 w 2408349"/>
              <a:gd name="connsiteY0" fmla="*/ 0 h 1159097"/>
              <a:gd name="connsiteX1" fmla="*/ 734095 w 2408349"/>
              <a:gd name="connsiteY1" fmla="*/ 540911 h 1159097"/>
              <a:gd name="connsiteX2" fmla="*/ 2408349 w 2408349"/>
              <a:gd name="connsiteY2" fmla="*/ 1159097 h 1159097"/>
              <a:gd name="connsiteX0" fmla="*/ 0 w 2408349"/>
              <a:gd name="connsiteY0" fmla="*/ 0 h 1159097"/>
              <a:gd name="connsiteX1" fmla="*/ 721216 w 2408349"/>
              <a:gd name="connsiteY1" fmla="*/ 489395 h 1159097"/>
              <a:gd name="connsiteX2" fmla="*/ 2408349 w 2408349"/>
              <a:gd name="connsiteY2" fmla="*/ 1159097 h 1159097"/>
              <a:gd name="connsiteX0" fmla="*/ 0 w 2408349"/>
              <a:gd name="connsiteY0" fmla="*/ 0 h 1159097"/>
              <a:gd name="connsiteX1" fmla="*/ 721216 w 2408349"/>
              <a:gd name="connsiteY1" fmla="*/ 489395 h 1159097"/>
              <a:gd name="connsiteX2" fmla="*/ 2408349 w 2408349"/>
              <a:gd name="connsiteY2" fmla="*/ 1159097 h 1159097"/>
              <a:gd name="connsiteX0" fmla="*/ 0 w 2408349"/>
              <a:gd name="connsiteY0" fmla="*/ 0 h 1159097"/>
              <a:gd name="connsiteX1" fmla="*/ 721216 w 2408349"/>
              <a:gd name="connsiteY1" fmla="*/ 489395 h 1159097"/>
              <a:gd name="connsiteX2" fmla="*/ 2408349 w 2408349"/>
              <a:gd name="connsiteY2" fmla="*/ 1159097 h 1159097"/>
              <a:gd name="connsiteX0" fmla="*/ 0 w 2444443"/>
              <a:gd name="connsiteY0" fmla="*/ 0 h 1267381"/>
              <a:gd name="connsiteX1" fmla="*/ 721216 w 2444443"/>
              <a:gd name="connsiteY1" fmla="*/ 489395 h 1267381"/>
              <a:gd name="connsiteX2" fmla="*/ 2444443 w 2444443"/>
              <a:gd name="connsiteY2" fmla="*/ 1267381 h 1267381"/>
              <a:gd name="connsiteX0" fmla="*/ 0 w 2444443"/>
              <a:gd name="connsiteY0" fmla="*/ 0 h 1267381"/>
              <a:gd name="connsiteX1" fmla="*/ 721216 w 2444443"/>
              <a:gd name="connsiteY1" fmla="*/ 489395 h 1267381"/>
              <a:gd name="connsiteX2" fmla="*/ 2444443 w 2444443"/>
              <a:gd name="connsiteY2" fmla="*/ 1267381 h 1267381"/>
            </a:gdLst>
            <a:ahLst/>
            <a:cxnLst>
              <a:cxn ang="0">
                <a:pos x="connsiteX0" y="connsiteY0"/>
              </a:cxn>
              <a:cxn ang="0">
                <a:pos x="connsiteX1" y="connsiteY1"/>
              </a:cxn>
              <a:cxn ang="0">
                <a:pos x="connsiteX2" y="connsiteY2"/>
              </a:cxn>
            </a:cxnLst>
            <a:rect l="l" t="t" r="r" b="b"/>
            <a:pathLst>
              <a:path w="2444443" h="1267381">
                <a:moveTo>
                  <a:pt x="0" y="0"/>
                </a:moveTo>
                <a:cubicBezTo>
                  <a:pt x="195330" y="227527"/>
                  <a:pt x="339143" y="377778"/>
                  <a:pt x="721216" y="489395"/>
                </a:cubicBezTo>
                <a:cubicBezTo>
                  <a:pt x="1103289" y="601012"/>
                  <a:pt x="1964083" y="978849"/>
                  <a:pt x="2444443" y="1267381"/>
                </a:cubicBezTo>
              </a:path>
            </a:pathLst>
          </a:custGeom>
          <a:ln w="34925">
            <a:solidFill>
              <a:srgbClr val="C0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srgbClr val="000000"/>
              </a:solidFill>
            </a:endParaRPr>
          </a:p>
        </p:txBody>
      </p:sp>
      <p:sp>
        <p:nvSpPr>
          <p:cNvPr id="23" name="テキスト ボックス 22"/>
          <p:cNvSpPr txBox="1"/>
          <p:nvPr/>
        </p:nvSpPr>
        <p:spPr>
          <a:xfrm>
            <a:off x="1517690" y="1990224"/>
            <a:ext cx="768159" cy="461665"/>
          </a:xfrm>
          <a:prstGeom prst="rect">
            <a:avLst/>
          </a:prstGeom>
          <a:noFill/>
        </p:spPr>
        <p:txBody>
          <a:bodyPr wrap="none" rtlCol="0">
            <a:spAutoFit/>
          </a:bodyPr>
          <a:lstStyle/>
          <a:p>
            <a:r>
              <a:rPr lang="en-US" altLang="ja-JP" sz="2400" dirty="0" smtClean="0">
                <a:solidFill>
                  <a:srgbClr val="CC3300"/>
                </a:solidFill>
              </a:rPr>
              <a:t>high</a:t>
            </a:r>
            <a:endParaRPr lang="ja-JP" altLang="en-US" sz="2400" dirty="0">
              <a:solidFill>
                <a:srgbClr val="CC3300"/>
              </a:solidFill>
            </a:endParaRPr>
          </a:p>
        </p:txBody>
      </p:sp>
      <p:sp>
        <p:nvSpPr>
          <p:cNvPr id="24" name="テキスト ボックス 23"/>
          <p:cNvSpPr txBox="1"/>
          <p:nvPr/>
        </p:nvSpPr>
        <p:spPr>
          <a:xfrm>
            <a:off x="3852324" y="3684926"/>
            <a:ext cx="647934" cy="461665"/>
          </a:xfrm>
          <a:prstGeom prst="rect">
            <a:avLst/>
          </a:prstGeom>
          <a:noFill/>
        </p:spPr>
        <p:txBody>
          <a:bodyPr wrap="none" rtlCol="0">
            <a:spAutoFit/>
          </a:bodyPr>
          <a:lstStyle/>
          <a:p>
            <a:r>
              <a:rPr lang="en-US" altLang="ja-JP" sz="2400" dirty="0" smtClean="0">
                <a:solidFill>
                  <a:srgbClr val="CC3300"/>
                </a:solidFill>
              </a:rPr>
              <a:t>low</a:t>
            </a:r>
            <a:endParaRPr lang="ja-JP" altLang="en-US" sz="2400" dirty="0">
              <a:solidFill>
                <a:srgbClr val="CC3300"/>
              </a:solidFill>
            </a:endParaRPr>
          </a:p>
        </p:txBody>
      </p:sp>
      <p:sp>
        <p:nvSpPr>
          <p:cNvPr id="25" name="テキスト ボックス 24"/>
          <p:cNvSpPr txBox="1"/>
          <p:nvPr/>
        </p:nvSpPr>
        <p:spPr>
          <a:xfrm rot="1279305">
            <a:off x="2353468" y="2778908"/>
            <a:ext cx="1680268" cy="400110"/>
          </a:xfrm>
          <a:prstGeom prst="rect">
            <a:avLst/>
          </a:prstGeom>
          <a:noFill/>
        </p:spPr>
        <p:txBody>
          <a:bodyPr wrap="none" rtlCol="0">
            <a:spAutoFit/>
          </a:bodyPr>
          <a:lstStyle/>
          <a:p>
            <a:r>
              <a:rPr lang="en-US" altLang="ja-JP" sz="2000" dirty="0" smtClean="0">
                <a:solidFill>
                  <a:srgbClr val="C00000"/>
                </a:solidFill>
              </a:rPr>
              <a:t>beam energy</a:t>
            </a:r>
            <a:endParaRPr lang="ja-JP" altLang="en-US" sz="2000" dirty="0">
              <a:solidFill>
                <a:srgbClr val="C00000"/>
              </a:solidFill>
            </a:endParaRPr>
          </a:p>
        </p:txBody>
      </p:sp>
      <p:sp>
        <p:nvSpPr>
          <p:cNvPr id="27" name="下矢印 26"/>
          <p:cNvSpPr/>
          <p:nvPr/>
        </p:nvSpPr>
        <p:spPr>
          <a:xfrm rot="209270">
            <a:off x="1306795" y="2916056"/>
            <a:ext cx="454100" cy="1292415"/>
          </a:xfrm>
          <a:prstGeom prst="down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28" name="下矢印 27"/>
          <p:cNvSpPr/>
          <p:nvPr/>
        </p:nvSpPr>
        <p:spPr>
          <a:xfrm rot="156018">
            <a:off x="1181320" y="2486932"/>
            <a:ext cx="454100" cy="1685735"/>
          </a:xfrm>
          <a:prstGeom prst="down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Tree>
    <p:extLst>
      <p:ext uri="{BB962C8B-B14F-4D97-AF65-F5344CB8AC3E}">
        <p14:creationId xmlns:p14="http://schemas.microsoft.com/office/powerpoint/2010/main" val="18807327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7449475" cy="584775"/>
          </a:xfrm>
        </p:spPr>
        <p:txBody>
          <a:bodyPr/>
          <a:lstStyle/>
          <a:p>
            <a:r>
              <a:rPr kumimoji="1" lang="en-US" altLang="ja-JP" dirty="0" smtClean="0"/>
              <a:t> Hadron Resonance Gas (HRG) Model  </a:t>
            </a:r>
            <a:endParaRPr kumimoji="1" lang="ja-JP" altLang="en-US" dirty="0"/>
          </a:p>
        </p:txBody>
      </p:sp>
      <p:sp>
        <p:nvSpPr>
          <p:cNvPr id="3" name="角丸四角形 2"/>
          <p:cNvSpPr/>
          <p:nvPr/>
        </p:nvSpPr>
        <p:spPr>
          <a:xfrm>
            <a:off x="1115616" y="1427584"/>
            <a:ext cx="3960440" cy="105253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94"/>
          <a:stretch/>
        </p:blipFill>
        <p:spPr bwMode="auto">
          <a:xfrm>
            <a:off x="6660232" y="1424066"/>
            <a:ext cx="2012288" cy="4741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1115616" y="1619508"/>
            <a:ext cx="3960440" cy="830997"/>
          </a:xfrm>
          <a:prstGeom prst="rect">
            <a:avLst/>
          </a:prstGeom>
          <a:noFill/>
        </p:spPr>
        <p:txBody>
          <a:bodyPr wrap="square" rtlCol="0">
            <a:spAutoFit/>
          </a:bodyPr>
          <a:lstStyle/>
          <a:p>
            <a:pPr algn="ctr"/>
            <a:r>
              <a:rPr kumimoji="1" lang="en-US" altLang="ja-JP" sz="2400" dirty="0" smtClean="0"/>
              <a:t>free gas composed of</a:t>
            </a:r>
          </a:p>
          <a:p>
            <a:pPr algn="ctr"/>
            <a:r>
              <a:rPr lang="en-US" altLang="ja-JP" sz="2400" dirty="0" smtClean="0"/>
              <a:t>known hadrons</a:t>
            </a:r>
            <a:endParaRPr kumimoji="1" lang="ja-JP" altLang="en-US" sz="2400" dirty="0"/>
          </a:p>
        </p:txBody>
      </p:sp>
      <p:sp>
        <p:nvSpPr>
          <p:cNvPr id="6" name="テキスト ボックス 5"/>
          <p:cNvSpPr txBox="1"/>
          <p:nvPr/>
        </p:nvSpPr>
        <p:spPr>
          <a:xfrm rot="5400000">
            <a:off x="7437340" y="2622275"/>
            <a:ext cx="2736647" cy="461665"/>
          </a:xfrm>
          <a:prstGeom prst="rect">
            <a:avLst/>
          </a:prstGeom>
          <a:noFill/>
        </p:spPr>
        <p:txBody>
          <a:bodyPr wrap="none" rtlCol="0">
            <a:spAutoFit/>
          </a:bodyPr>
          <a:lstStyle/>
          <a:p>
            <a:r>
              <a:rPr kumimoji="1" lang="en-US" altLang="ja-JP" sz="2400" dirty="0" smtClean="0"/>
              <a:t>particle data group</a:t>
            </a:r>
            <a:endParaRPr kumimoji="1" lang="ja-JP" altLang="en-US" sz="2400" dirty="0"/>
          </a:p>
        </p:txBody>
      </p:sp>
      <p:sp>
        <p:nvSpPr>
          <p:cNvPr id="7" name="正方形/長方形 6"/>
          <p:cNvSpPr/>
          <p:nvPr/>
        </p:nvSpPr>
        <p:spPr>
          <a:xfrm>
            <a:off x="6660232" y="4437112"/>
            <a:ext cx="1984731" cy="1800200"/>
          </a:xfrm>
          <a:prstGeom prst="rect">
            <a:avLst/>
          </a:prstGeom>
          <a:gradFill flip="none" rotWithShape="1">
            <a:gsLst>
              <a:gs pos="0">
                <a:schemeClr val="bg1">
                  <a:alpha val="0"/>
                </a:schemeClr>
              </a:gs>
              <a:gs pos="100000">
                <a:schemeClr val="bg1">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339752" y="1196752"/>
            <a:ext cx="1794081" cy="461665"/>
          </a:xfrm>
          <a:prstGeom prst="rect">
            <a:avLst/>
          </a:prstGeom>
          <a:solidFill>
            <a:schemeClr val="bg1"/>
          </a:solidFill>
        </p:spPr>
        <p:txBody>
          <a:bodyPr wrap="none" rtlCol="0">
            <a:spAutoFit/>
          </a:bodyPr>
          <a:lstStyle/>
          <a:p>
            <a:r>
              <a:rPr kumimoji="1" lang="en-US" altLang="ja-JP" sz="2400" dirty="0" smtClean="0">
                <a:solidFill>
                  <a:schemeClr val="accent5">
                    <a:lumMod val="50000"/>
                  </a:schemeClr>
                </a:solidFill>
              </a:rPr>
              <a:t>HRG</a:t>
            </a:r>
            <a:r>
              <a:rPr lang="ja-JP" altLang="en-US" sz="2400" dirty="0">
                <a:solidFill>
                  <a:schemeClr val="accent5">
                    <a:lumMod val="50000"/>
                  </a:schemeClr>
                </a:solidFill>
              </a:rPr>
              <a:t> </a:t>
            </a:r>
            <a:r>
              <a:rPr lang="en-US" altLang="ja-JP" sz="2400" dirty="0" smtClean="0">
                <a:solidFill>
                  <a:schemeClr val="accent5">
                    <a:lumMod val="50000"/>
                  </a:schemeClr>
                </a:solidFill>
              </a:rPr>
              <a:t>model</a:t>
            </a:r>
            <a:endParaRPr kumimoji="1" lang="ja-JP" altLang="en-US" sz="2400" dirty="0">
              <a:solidFill>
                <a:schemeClr val="accent5">
                  <a:lumMod val="50000"/>
                </a:schemeClr>
              </a:solidFill>
            </a:endParaRPr>
          </a:p>
        </p:txBody>
      </p:sp>
      <p:sp>
        <p:nvSpPr>
          <p:cNvPr id="9" name="下矢印 8"/>
          <p:cNvSpPr/>
          <p:nvPr/>
        </p:nvSpPr>
        <p:spPr>
          <a:xfrm>
            <a:off x="2555776" y="2564904"/>
            <a:ext cx="1080120"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79512" y="3068960"/>
            <a:ext cx="5904656" cy="830997"/>
          </a:xfrm>
          <a:prstGeom prst="rect">
            <a:avLst/>
          </a:prstGeom>
          <a:noFill/>
        </p:spPr>
        <p:txBody>
          <a:bodyPr wrap="square" rtlCol="0">
            <a:spAutoFit/>
          </a:bodyPr>
          <a:lstStyle/>
          <a:p>
            <a:pPr algn="ctr"/>
            <a:r>
              <a:rPr kumimoji="1" lang="en-US" altLang="ja-JP" sz="2400" dirty="0" smtClean="0"/>
              <a:t>The HRG model well describes thermodynamics calculated on the lattice.</a:t>
            </a:r>
            <a:endParaRPr kumimoji="1" lang="ja-JP" altLang="en-US" sz="2400" dirty="0"/>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4005064"/>
            <a:ext cx="3024336" cy="2336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5918"/>
          <a:stretch/>
        </p:blipFill>
        <p:spPr bwMode="auto">
          <a:xfrm>
            <a:off x="543852" y="4048598"/>
            <a:ext cx="2338399" cy="2293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テキスト ボックス 12"/>
          <p:cNvSpPr txBox="1"/>
          <p:nvPr/>
        </p:nvSpPr>
        <p:spPr>
          <a:xfrm>
            <a:off x="350789" y="6381328"/>
            <a:ext cx="2535118" cy="461665"/>
          </a:xfrm>
          <a:prstGeom prst="rect">
            <a:avLst/>
          </a:prstGeom>
          <a:noFill/>
        </p:spPr>
        <p:txBody>
          <a:bodyPr wrap="none" rtlCol="0">
            <a:spAutoFit/>
          </a:bodyPr>
          <a:lstStyle/>
          <a:p>
            <a:r>
              <a:rPr kumimoji="1" lang="ja-JP" altLang="en-US" sz="2400" dirty="0" smtClean="0"/>
              <a:t>“</a:t>
            </a:r>
            <a:r>
              <a:rPr lang="en-US" altLang="ja-JP" sz="2400" dirty="0" smtClean="0"/>
              <a:t>Trace Anomaly</a:t>
            </a:r>
            <a:r>
              <a:rPr kumimoji="1" lang="ja-JP" altLang="en-US" sz="2400" dirty="0" smtClean="0"/>
              <a:t>”</a:t>
            </a:r>
            <a:endParaRPr kumimoji="1" lang="ja-JP" altLang="en-US" sz="2400" dirty="0"/>
          </a:p>
        </p:txBody>
      </p:sp>
      <p:sp>
        <p:nvSpPr>
          <p:cNvPr id="14" name="テキスト ボックス 13"/>
          <p:cNvSpPr txBox="1"/>
          <p:nvPr/>
        </p:nvSpPr>
        <p:spPr>
          <a:xfrm>
            <a:off x="3419872" y="6381328"/>
            <a:ext cx="2906565" cy="461665"/>
          </a:xfrm>
          <a:prstGeom prst="rect">
            <a:avLst/>
          </a:prstGeom>
          <a:noFill/>
        </p:spPr>
        <p:txBody>
          <a:bodyPr wrap="none" rtlCol="0">
            <a:spAutoFit/>
          </a:bodyPr>
          <a:lstStyle/>
          <a:p>
            <a:r>
              <a:rPr lang="en-US" altLang="ja-JP" sz="2400" dirty="0" smtClean="0"/>
              <a:t>Baryon # fluctuation</a:t>
            </a:r>
            <a:endParaRPr kumimoji="1" lang="ja-JP" altLang="en-US" sz="2400" dirty="0"/>
          </a:p>
        </p:txBody>
      </p:sp>
    </p:spTree>
    <p:extLst>
      <p:ext uri="{BB962C8B-B14F-4D97-AF65-F5344CB8AC3E}">
        <p14:creationId xmlns:p14="http://schemas.microsoft.com/office/powerpoint/2010/main" val="20480125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4467890" cy="584775"/>
          </a:xfrm>
        </p:spPr>
        <p:txBody>
          <a:bodyPr/>
          <a:lstStyle/>
          <a:p>
            <a:r>
              <a:rPr kumimoji="1" lang="en-US" altLang="ja-JP" dirty="0" smtClean="0"/>
              <a:t> Lattice and HIC : </a:t>
            </a:r>
            <a:r>
              <a:rPr kumimoji="1" lang="en-US" altLang="ja-JP" dirty="0" err="1" smtClean="0"/>
              <a:t>EoS</a:t>
            </a:r>
            <a:r>
              <a:rPr kumimoji="1" lang="en-US" altLang="ja-JP" dirty="0" smtClean="0"/>
              <a:t>  </a:t>
            </a:r>
            <a:endParaRPr kumimoji="1" lang="ja-JP" altLang="en-US" dirty="0"/>
          </a:p>
        </p:txBody>
      </p:sp>
      <p:sp>
        <p:nvSpPr>
          <p:cNvPr id="3" name="円/楕円 2"/>
          <p:cNvSpPr/>
          <p:nvPr/>
        </p:nvSpPr>
        <p:spPr>
          <a:xfrm>
            <a:off x="179512" y="2852936"/>
            <a:ext cx="3168352" cy="1800200"/>
          </a:xfrm>
          <a:prstGeom prst="ellipse">
            <a:avLst/>
          </a:prstGeom>
          <a:effectLst>
            <a:softEdge rad="508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sz="3200" dirty="0" smtClean="0"/>
              <a:t>Lattice</a:t>
            </a:r>
          </a:p>
        </p:txBody>
      </p:sp>
      <p:sp>
        <p:nvSpPr>
          <p:cNvPr id="4" name="円/楕円 3"/>
          <p:cNvSpPr/>
          <p:nvPr/>
        </p:nvSpPr>
        <p:spPr>
          <a:xfrm>
            <a:off x="5724128" y="2863762"/>
            <a:ext cx="3168352" cy="1728192"/>
          </a:xfrm>
          <a:prstGeom prst="ellipse">
            <a:avLst/>
          </a:prstGeom>
          <a:effectLst>
            <a:softEdge rad="508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ja-JP" sz="3200" dirty="0" smtClean="0"/>
              <a:t>Heavy Ion</a:t>
            </a:r>
          </a:p>
          <a:p>
            <a:pPr algn="ctr"/>
            <a:r>
              <a:rPr lang="en-US" altLang="ja-JP" sz="3200" dirty="0" smtClean="0"/>
              <a:t>Collisions</a:t>
            </a:r>
            <a:endParaRPr kumimoji="1" lang="ja-JP" altLang="en-US" sz="3200" dirty="0"/>
          </a:p>
        </p:txBody>
      </p:sp>
      <p:grpSp>
        <p:nvGrpSpPr>
          <p:cNvPr id="12" name="グループ化 11"/>
          <p:cNvGrpSpPr/>
          <p:nvPr/>
        </p:nvGrpSpPr>
        <p:grpSpPr>
          <a:xfrm>
            <a:off x="1835696" y="836712"/>
            <a:ext cx="2908363" cy="2518924"/>
            <a:chOff x="1835696" y="836712"/>
            <a:chExt cx="2908363" cy="2518924"/>
          </a:xfrm>
        </p:grpSpPr>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709"/>
            <a:stretch/>
          </p:blipFill>
          <p:spPr bwMode="auto">
            <a:xfrm>
              <a:off x="1835696" y="1268760"/>
              <a:ext cx="2908363" cy="2086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1993734" y="836712"/>
              <a:ext cx="2648482" cy="461665"/>
            </a:xfrm>
            <a:prstGeom prst="rect">
              <a:avLst/>
            </a:prstGeom>
            <a:noFill/>
          </p:spPr>
          <p:txBody>
            <a:bodyPr wrap="none" rtlCol="0">
              <a:spAutoFit/>
            </a:bodyPr>
            <a:lstStyle/>
            <a:p>
              <a:r>
                <a:rPr kumimoji="1" lang="en-US" altLang="ja-JP" sz="2400" dirty="0" smtClean="0"/>
                <a:t>Equation of states</a:t>
              </a:r>
              <a:endParaRPr kumimoji="1" lang="ja-JP" altLang="en-US" sz="2400" dirty="0"/>
            </a:p>
          </p:txBody>
        </p:sp>
      </p:grpSp>
      <p:grpSp>
        <p:nvGrpSpPr>
          <p:cNvPr id="9" name="グループ化 8"/>
          <p:cNvGrpSpPr/>
          <p:nvPr/>
        </p:nvGrpSpPr>
        <p:grpSpPr>
          <a:xfrm rot="1570318">
            <a:off x="4652212" y="2029936"/>
            <a:ext cx="1983789" cy="1151370"/>
            <a:chOff x="4820459" y="1712422"/>
            <a:chExt cx="1983789" cy="1151370"/>
          </a:xfrm>
        </p:grpSpPr>
        <p:sp>
          <p:nvSpPr>
            <p:cNvPr id="7" name="右矢印 6"/>
            <p:cNvSpPr/>
            <p:nvPr/>
          </p:nvSpPr>
          <p:spPr>
            <a:xfrm>
              <a:off x="4820459" y="2060848"/>
              <a:ext cx="1983789" cy="80294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234372" y="1712422"/>
              <a:ext cx="984565" cy="523220"/>
            </a:xfrm>
            <a:prstGeom prst="rect">
              <a:avLst/>
            </a:prstGeom>
            <a:noFill/>
          </p:spPr>
          <p:txBody>
            <a:bodyPr wrap="none" rtlCol="0">
              <a:spAutoFit/>
            </a:bodyPr>
            <a:lstStyle/>
            <a:p>
              <a:r>
                <a:rPr kumimoji="1" lang="en-US" altLang="ja-JP" sz="2800" dirty="0" smtClean="0">
                  <a:solidFill>
                    <a:schemeClr val="accent2">
                      <a:lumMod val="75000"/>
                    </a:schemeClr>
                  </a:solidFill>
                </a:rPr>
                <a:t>Input</a:t>
              </a:r>
              <a:endParaRPr kumimoji="1" lang="ja-JP" altLang="en-US" sz="2800" dirty="0">
                <a:solidFill>
                  <a:schemeClr val="accent2">
                    <a:lumMod val="75000"/>
                  </a:schemeClr>
                </a:solidFill>
              </a:endParaRPr>
            </a:p>
          </p:txBody>
        </p:sp>
      </p:grpSp>
      <p:sp>
        <p:nvSpPr>
          <p:cNvPr id="10" name="下矢印 9"/>
          <p:cNvSpPr/>
          <p:nvPr/>
        </p:nvSpPr>
        <p:spPr>
          <a:xfrm rot="727755">
            <a:off x="5743666" y="4627055"/>
            <a:ext cx="1656184" cy="565238"/>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solidFill>
                <a:schemeClr val="accent6"/>
              </a:solidFill>
            </a:endParaRPr>
          </a:p>
        </p:txBody>
      </p:sp>
      <p:sp>
        <p:nvSpPr>
          <p:cNvPr id="11" name="テキスト ボックス 10"/>
          <p:cNvSpPr txBox="1"/>
          <p:nvPr/>
        </p:nvSpPr>
        <p:spPr>
          <a:xfrm>
            <a:off x="2915816" y="5406315"/>
            <a:ext cx="6165470" cy="830997"/>
          </a:xfrm>
          <a:prstGeom prst="rect">
            <a:avLst/>
          </a:prstGeom>
          <a:noFill/>
        </p:spPr>
        <p:txBody>
          <a:bodyPr wrap="none" rtlCol="0">
            <a:spAutoFit/>
          </a:bodyPr>
          <a:lstStyle/>
          <a:p>
            <a:pPr marL="342900" indent="-342900">
              <a:buClr>
                <a:schemeClr val="accent6">
                  <a:lumMod val="50000"/>
                </a:schemeClr>
              </a:buClr>
              <a:buFont typeface="Wingdings" panose="05000000000000000000" pitchFamily="2" charset="2"/>
              <a:buChar char="p"/>
            </a:pPr>
            <a:r>
              <a:rPr kumimoji="1" lang="en-US" altLang="ja-JP" sz="2400" dirty="0" smtClean="0"/>
              <a:t>Robust modelling of space-time evolution</a:t>
            </a:r>
          </a:p>
          <a:p>
            <a:pPr marL="342900" indent="-342900">
              <a:buClr>
                <a:schemeClr val="accent6">
                  <a:lumMod val="50000"/>
                </a:schemeClr>
              </a:buClr>
              <a:buFont typeface="Wingdings" panose="05000000000000000000" pitchFamily="2" charset="2"/>
              <a:buChar char="p"/>
            </a:pPr>
            <a:r>
              <a:rPr lang="en-US" altLang="ja-JP" sz="2400" dirty="0" smtClean="0"/>
              <a:t>Small shear viscosity</a:t>
            </a:r>
            <a:endParaRPr kumimoji="1" lang="ja-JP" altLang="en-US" sz="2400" dirty="0"/>
          </a:p>
        </p:txBody>
      </p:sp>
      <p:sp>
        <p:nvSpPr>
          <p:cNvPr id="13" name="右矢印 12"/>
          <p:cNvSpPr/>
          <p:nvPr/>
        </p:nvSpPr>
        <p:spPr>
          <a:xfrm rot="2503579" flipH="1">
            <a:off x="1421353" y="5122193"/>
            <a:ext cx="1667140" cy="487507"/>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rot="2591045">
            <a:off x="944628" y="5450586"/>
            <a:ext cx="1906291" cy="523220"/>
          </a:xfrm>
          <a:prstGeom prst="rect">
            <a:avLst/>
          </a:prstGeom>
          <a:noFill/>
        </p:spPr>
        <p:txBody>
          <a:bodyPr wrap="none" rtlCol="0">
            <a:spAutoFit/>
          </a:bodyPr>
          <a:lstStyle/>
          <a:p>
            <a:r>
              <a:rPr kumimoji="1" lang="en-US" altLang="ja-JP" sz="2800" dirty="0" smtClean="0">
                <a:solidFill>
                  <a:schemeClr val="accent6">
                    <a:lumMod val="50000"/>
                  </a:schemeClr>
                </a:solidFill>
              </a:rPr>
              <a:t>Challenge!</a:t>
            </a:r>
            <a:endParaRPr kumimoji="1" lang="ja-JP" altLang="en-US" sz="2800" dirty="0">
              <a:solidFill>
                <a:schemeClr val="accent6">
                  <a:lumMod val="50000"/>
                </a:schemeClr>
              </a:solidFill>
            </a:endParaRPr>
          </a:p>
        </p:txBody>
      </p:sp>
    </p:spTree>
    <p:extLst>
      <p:ext uri="{BB962C8B-B14F-4D97-AF65-F5344CB8AC3E}">
        <p14:creationId xmlns:p14="http://schemas.microsoft.com/office/powerpoint/2010/main" val="304815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3" grpId="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6971780" cy="584775"/>
          </a:xfrm>
        </p:spPr>
        <p:txBody>
          <a:bodyPr/>
          <a:lstStyle/>
          <a:p>
            <a:r>
              <a:rPr kumimoji="1" lang="en-US" altLang="ja-JP" dirty="0" smtClean="0"/>
              <a:t> Lattice and HIC : Heavy </a:t>
            </a:r>
            <a:r>
              <a:rPr kumimoji="1" lang="en-US" altLang="ja-JP" dirty="0" err="1" smtClean="0"/>
              <a:t>Quarkonia</a:t>
            </a:r>
            <a:r>
              <a:rPr kumimoji="1" lang="en-US" altLang="ja-JP" dirty="0" smtClean="0"/>
              <a:t>  </a:t>
            </a:r>
            <a:endParaRPr kumimoji="1" lang="ja-JP" altLang="en-US" dirty="0"/>
          </a:p>
        </p:txBody>
      </p:sp>
      <p:sp>
        <p:nvSpPr>
          <p:cNvPr id="5" name="円/楕円 4"/>
          <p:cNvSpPr/>
          <p:nvPr/>
        </p:nvSpPr>
        <p:spPr>
          <a:xfrm>
            <a:off x="2483768" y="1196752"/>
            <a:ext cx="3281784" cy="1584176"/>
          </a:xfrm>
          <a:prstGeom prst="ellipse">
            <a:avLst/>
          </a:prstGeom>
          <a:effectLst>
            <a:softEdge rad="50800"/>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en-US" altLang="ja-JP" sz="3200" dirty="0" smtClean="0"/>
              <a:t>Theory</a:t>
            </a:r>
          </a:p>
          <a:p>
            <a:pPr algn="ctr"/>
            <a:r>
              <a:rPr lang="en-US" altLang="ja-JP" sz="3200" dirty="0" smtClean="0"/>
              <a:t>(Motivation)</a:t>
            </a:r>
            <a:endParaRPr kumimoji="1" lang="ja-JP" altLang="en-US" sz="3200" dirty="0"/>
          </a:p>
        </p:txBody>
      </p:sp>
      <p:sp>
        <p:nvSpPr>
          <p:cNvPr id="7" name="円/楕円 6"/>
          <p:cNvSpPr/>
          <p:nvPr/>
        </p:nvSpPr>
        <p:spPr>
          <a:xfrm>
            <a:off x="5580112" y="4005064"/>
            <a:ext cx="3168352" cy="1728192"/>
          </a:xfrm>
          <a:prstGeom prst="ellipse">
            <a:avLst/>
          </a:prstGeom>
          <a:effectLst>
            <a:softEdge rad="508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ja-JP" sz="3200" dirty="0" smtClean="0"/>
              <a:t>Heavy Ion</a:t>
            </a:r>
          </a:p>
          <a:p>
            <a:pPr algn="ctr"/>
            <a:r>
              <a:rPr lang="en-US" altLang="ja-JP" sz="3200" dirty="0" smtClean="0"/>
              <a:t>Collisions</a:t>
            </a:r>
            <a:endParaRPr kumimoji="1" lang="ja-JP" altLang="en-US" sz="3200" dirty="0"/>
          </a:p>
        </p:txBody>
      </p:sp>
      <p:sp>
        <p:nvSpPr>
          <p:cNvPr id="4" name="角丸四角形吹き出し 3"/>
          <p:cNvSpPr/>
          <p:nvPr/>
        </p:nvSpPr>
        <p:spPr>
          <a:xfrm>
            <a:off x="5580112" y="914725"/>
            <a:ext cx="3312368" cy="1438037"/>
          </a:xfrm>
          <a:prstGeom prst="wedgeRoundRectCallout">
            <a:avLst>
              <a:gd name="adj1" fmla="val -59429"/>
              <a:gd name="adj2" fmla="val 19618"/>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en-US" altLang="ja-JP" sz="2400" dirty="0" smtClean="0"/>
              <a:t>Heavy </a:t>
            </a:r>
            <a:r>
              <a:rPr kumimoji="1" lang="en-US" altLang="ja-JP" sz="2400" dirty="0" err="1" smtClean="0"/>
              <a:t>quarkonia</a:t>
            </a:r>
            <a:r>
              <a:rPr kumimoji="1" lang="en-US" altLang="ja-JP" sz="2400" dirty="0" smtClean="0"/>
              <a:t> will disappear in QGP</a:t>
            </a:r>
          </a:p>
          <a:p>
            <a:pPr algn="ctr"/>
            <a:r>
              <a:rPr lang="en-US" altLang="ja-JP" dirty="0" smtClean="0">
                <a:solidFill>
                  <a:srgbClr val="0070C0"/>
                </a:solidFill>
              </a:rPr>
              <a:t>Matsui, </a:t>
            </a:r>
            <a:r>
              <a:rPr lang="en-US" altLang="ja-JP" dirty="0" err="1" smtClean="0">
                <a:solidFill>
                  <a:srgbClr val="0070C0"/>
                </a:solidFill>
              </a:rPr>
              <a:t>Satz</a:t>
            </a:r>
            <a:r>
              <a:rPr lang="en-US" altLang="ja-JP" dirty="0" smtClean="0">
                <a:solidFill>
                  <a:srgbClr val="0070C0"/>
                </a:solidFill>
              </a:rPr>
              <a:t>, 1986</a:t>
            </a:r>
            <a:endParaRPr kumimoji="1" lang="ja-JP" altLang="en-US" dirty="0">
              <a:solidFill>
                <a:srgbClr val="0070C0"/>
              </a:solidFill>
            </a:endParaRPr>
          </a:p>
        </p:txBody>
      </p:sp>
      <p:grpSp>
        <p:nvGrpSpPr>
          <p:cNvPr id="14" name="グループ化 13"/>
          <p:cNvGrpSpPr/>
          <p:nvPr/>
        </p:nvGrpSpPr>
        <p:grpSpPr>
          <a:xfrm>
            <a:off x="251520" y="3861048"/>
            <a:ext cx="4032448" cy="2996952"/>
            <a:chOff x="251520" y="3861048"/>
            <a:chExt cx="4032448" cy="2996952"/>
          </a:xfrm>
        </p:grpSpPr>
        <p:grpSp>
          <p:nvGrpSpPr>
            <p:cNvPr id="8" name="Group 18"/>
            <p:cNvGrpSpPr>
              <a:grpSpLocks/>
            </p:cNvGrpSpPr>
            <p:nvPr/>
          </p:nvGrpSpPr>
          <p:grpSpPr bwMode="auto">
            <a:xfrm>
              <a:off x="251520" y="3861048"/>
              <a:ext cx="4032448" cy="2996952"/>
              <a:chOff x="1536" y="406"/>
              <a:chExt cx="2687" cy="2068"/>
            </a:xfrm>
          </p:grpSpPr>
          <p:pic>
            <p:nvPicPr>
              <p:cNvPr id="9" name="Picture 19"/>
              <p:cNvPicPr>
                <a:picLocks noChangeAspect="1" noChangeArrowheads="1"/>
              </p:cNvPicPr>
              <p:nvPr/>
            </p:nvPicPr>
            <p:blipFill>
              <a:blip r:embed="rId2">
                <a:extLst>
                  <a:ext uri="{28A0092B-C50C-407E-A947-70E740481C1C}">
                    <a14:useLocalDpi xmlns:a14="http://schemas.microsoft.com/office/drawing/2010/main" val="0"/>
                  </a:ext>
                </a:extLst>
              </a:blip>
              <a:srcRect b="50000"/>
              <a:stretch>
                <a:fillRect/>
              </a:stretch>
            </p:blipFill>
            <p:spPr bwMode="auto">
              <a:xfrm>
                <a:off x="1537" y="406"/>
                <a:ext cx="2686" cy="1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0"/>
              <p:cNvPicPr>
                <a:picLocks noChangeAspect="1" noChangeArrowheads="1"/>
              </p:cNvPicPr>
              <p:nvPr/>
            </p:nvPicPr>
            <p:blipFill>
              <a:blip r:embed="rId2">
                <a:extLst>
                  <a:ext uri="{28A0092B-C50C-407E-A947-70E740481C1C}">
                    <a14:useLocalDpi xmlns:a14="http://schemas.microsoft.com/office/drawing/2010/main" val="0"/>
                  </a:ext>
                </a:extLst>
              </a:blip>
              <a:srcRect t="90137"/>
              <a:stretch>
                <a:fillRect/>
              </a:stretch>
            </p:blipFill>
            <p:spPr bwMode="auto">
              <a:xfrm>
                <a:off x="1536" y="2128"/>
                <a:ext cx="2686"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テキスト ボックス 10"/>
            <p:cNvSpPr txBox="1"/>
            <p:nvPr/>
          </p:nvSpPr>
          <p:spPr>
            <a:xfrm>
              <a:off x="1246465" y="4581128"/>
              <a:ext cx="2749471" cy="738664"/>
            </a:xfrm>
            <a:prstGeom prst="rect">
              <a:avLst/>
            </a:prstGeom>
            <a:noFill/>
          </p:spPr>
          <p:txBody>
            <a:bodyPr wrap="none" rtlCol="0">
              <a:spAutoFit/>
            </a:bodyPr>
            <a:lstStyle/>
            <a:p>
              <a:r>
                <a:rPr kumimoji="1" lang="en-US" altLang="ja-JP" sz="2400" dirty="0" err="1" smtClean="0"/>
                <a:t>Charmonium</a:t>
              </a:r>
              <a:r>
                <a:rPr kumimoji="1" lang="en-US" altLang="ja-JP" sz="2400" dirty="0" smtClean="0"/>
                <a:t> SPC</a:t>
              </a:r>
            </a:p>
            <a:p>
              <a:r>
                <a:rPr lang="en-US" altLang="ja-JP" dirty="0" err="1" smtClean="0">
                  <a:solidFill>
                    <a:srgbClr val="0070C0"/>
                  </a:solidFill>
                </a:rPr>
                <a:t>Asakawa</a:t>
              </a:r>
              <a:r>
                <a:rPr lang="en-US" altLang="ja-JP" dirty="0" smtClean="0">
                  <a:solidFill>
                    <a:srgbClr val="0070C0"/>
                  </a:solidFill>
                </a:rPr>
                <a:t>, </a:t>
              </a:r>
              <a:r>
                <a:rPr lang="en-US" altLang="ja-JP" dirty="0" err="1" smtClean="0">
                  <a:solidFill>
                    <a:srgbClr val="0070C0"/>
                  </a:solidFill>
                </a:rPr>
                <a:t>Hatsuda</a:t>
              </a:r>
              <a:r>
                <a:rPr lang="en-US" altLang="ja-JP" dirty="0" smtClean="0">
                  <a:solidFill>
                    <a:srgbClr val="0070C0"/>
                  </a:solidFill>
                </a:rPr>
                <a:t>, 2004</a:t>
              </a:r>
              <a:endParaRPr kumimoji="1" lang="ja-JP" altLang="en-US" dirty="0">
                <a:solidFill>
                  <a:srgbClr val="0070C0"/>
                </a:solidFill>
              </a:endParaRPr>
            </a:p>
          </p:txBody>
        </p:sp>
      </p:grpSp>
      <p:sp>
        <p:nvSpPr>
          <p:cNvPr id="12" name="右矢印 11"/>
          <p:cNvSpPr/>
          <p:nvPr/>
        </p:nvSpPr>
        <p:spPr>
          <a:xfrm>
            <a:off x="4170343" y="4419718"/>
            <a:ext cx="1570673" cy="900074"/>
          </a:xfrm>
          <a:prstGeom prst="rightArrow">
            <a:avLst/>
          </a:prstGeom>
          <a:ln>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テキスト ボックス 12"/>
          <p:cNvSpPr txBox="1"/>
          <p:nvPr/>
        </p:nvSpPr>
        <p:spPr>
          <a:xfrm>
            <a:off x="4307515" y="4077072"/>
            <a:ext cx="984565" cy="523220"/>
          </a:xfrm>
          <a:prstGeom prst="rect">
            <a:avLst/>
          </a:prstGeom>
          <a:noFill/>
        </p:spPr>
        <p:txBody>
          <a:bodyPr wrap="none" rtlCol="0">
            <a:spAutoFit/>
          </a:bodyPr>
          <a:lstStyle/>
          <a:p>
            <a:r>
              <a:rPr kumimoji="1" lang="en-US" altLang="ja-JP" sz="2800" dirty="0" smtClean="0">
                <a:solidFill>
                  <a:schemeClr val="accent2">
                    <a:lumMod val="75000"/>
                  </a:schemeClr>
                </a:solidFill>
              </a:rPr>
              <a:t>Input</a:t>
            </a:r>
            <a:endParaRPr kumimoji="1" lang="ja-JP" altLang="en-US" sz="2800" dirty="0">
              <a:solidFill>
                <a:schemeClr val="accent2">
                  <a:lumMod val="75000"/>
                </a:schemeClr>
              </a:solidFill>
            </a:endParaRPr>
          </a:p>
        </p:txBody>
      </p:sp>
      <p:sp>
        <p:nvSpPr>
          <p:cNvPr id="6" name="円/楕円 5"/>
          <p:cNvSpPr/>
          <p:nvPr/>
        </p:nvSpPr>
        <p:spPr>
          <a:xfrm>
            <a:off x="755576" y="2852936"/>
            <a:ext cx="3168352" cy="1800200"/>
          </a:xfrm>
          <a:prstGeom prst="ellipse">
            <a:avLst/>
          </a:prstGeom>
          <a:effectLst>
            <a:softEdge rad="508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sz="3200" dirty="0" smtClean="0"/>
              <a:t>Lattice</a:t>
            </a:r>
          </a:p>
        </p:txBody>
      </p:sp>
    </p:spTree>
    <p:extLst>
      <p:ext uri="{BB962C8B-B14F-4D97-AF65-F5344CB8AC3E}">
        <p14:creationId xmlns:p14="http://schemas.microsoft.com/office/powerpoint/2010/main" val="135530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714979" y="2132856"/>
            <a:ext cx="5665333" cy="1569660"/>
          </a:xfrm>
          <a:prstGeom prst="rect">
            <a:avLst/>
          </a:prstGeom>
          <a:noFill/>
        </p:spPr>
        <p:txBody>
          <a:bodyPr wrap="none" rtlCol="0">
            <a:spAutoFit/>
          </a:bodyPr>
          <a:lstStyle/>
          <a:p>
            <a:pPr algn="ctr"/>
            <a:r>
              <a:rPr kumimoji="1" lang="en-US" altLang="ja-JP" sz="4800" dirty="0" smtClean="0"/>
              <a:t>Fluctuations of</a:t>
            </a:r>
          </a:p>
          <a:p>
            <a:pPr algn="ctr"/>
            <a:r>
              <a:rPr lang="en-US" altLang="ja-JP" sz="4800" dirty="0" smtClean="0"/>
              <a:t>Conserved Charges</a:t>
            </a:r>
            <a:endParaRPr kumimoji="1" lang="ja-JP" altLang="en-US" sz="4800" dirty="0"/>
          </a:p>
        </p:txBody>
      </p:sp>
    </p:spTree>
    <p:extLst>
      <p:ext uri="{BB962C8B-B14F-4D97-AF65-F5344CB8AC3E}">
        <p14:creationId xmlns:p14="http://schemas.microsoft.com/office/powerpoint/2010/main" val="32827786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フリーフォーム 21"/>
          <p:cNvSpPr/>
          <p:nvPr/>
        </p:nvSpPr>
        <p:spPr>
          <a:xfrm>
            <a:off x="4847629" y="2240697"/>
            <a:ext cx="1764405" cy="880255"/>
          </a:xfrm>
          <a:custGeom>
            <a:avLst/>
            <a:gdLst>
              <a:gd name="connsiteX0" fmla="*/ 0 w 1764405"/>
              <a:gd name="connsiteY0" fmla="*/ 862889 h 891731"/>
              <a:gd name="connsiteX1" fmla="*/ 669701 w 1764405"/>
              <a:gd name="connsiteY1" fmla="*/ 785616 h 891731"/>
              <a:gd name="connsiteX2" fmla="*/ 850005 w 1764405"/>
              <a:gd name="connsiteY2" fmla="*/ 5 h 891731"/>
              <a:gd name="connsiteX3" fmla="*/ 1159098 w 1764405"/>
              <a:gd name="connsiteY3" fmla="*/ 772737 h 891731"/>
              <a:gd name="connsiteX4" fmla="*/ 1764405 w 1764405"/>
              <a:gd name="connsiteY4" fmla="*/ 875768 h 891731"/>
              <a:gd name="connsiteX0" fmla="*/ 0 w 1764405"/>
              <a:gd name="connsiteY0" fmla="*/ 862935 h 891184"/>
              <a:gd name="connsiteX1" fmla="*/ 643943 w 1764405"/>
              <a:gd name="connsiteY1" fmla="*/ 734146 h 891184"/>
              <a:gd name="connsiteX2" fmla="*/ 850005 w 1764405"/>
              <a:gd name="connsiteY2" fmla="*/ 51 h 891184"/>
              <a:gd name="connsiteX3" fmla="*/ 1159098 w 1764405"/>
              <a:gd name="connsiteY3" fmla="*/ 772783 h 891184"/>
              <a:gd name="connsiteX4" fmla="*/ 1764405 w 1764405"/>
              <a:gd name="connsiteY4" fmla="*/ 875814 h 891184"/>
              <a:gd name="connsiteX0" fmla="*/ 0 w 1764405"/>
              <a:gd name="connsiteY0" fmla="*/ 862935 h 891184"/>
              <a:gd name="connsiteX1" fmla="*/ 643943 w 1764405"/>
              <a:gd name="connsiteY1" fmla="*/ 734146 h 891184"/>
              <a:gd name="connsiteX2" fmla="*/ 850005 w 1764405"/>
              <a:gd name="connsiteY2" fmla="*/ 51 h 891184"/>
              <a:gd name="connsiteX3" fmla="*/ 1159098 w 1764405"/>
              <a:gd name="connsiteY3" fmla="*/ 772783 h 891184"/>
              <a:gd name="connsiteX4" fmla="*/ 1764405 w 1764405"/>
              <a:gd name="connsiteY4" fmla="*/ 875814 h 891184"/>
              <a:gd name="connsiteX0" fmla="*/ 0 w 1764405"/>
              <a:gd name="connsiteY0" fmla="*/ 862939 h 880255"/>
              <a:gd name="connsiteX1" fmla="*/ 643943 w 1764405"/>
              <a:gd name="connsiteY1" fmla="*/ 734150 h 880255"/>
              <a:gd name="connsiteX2" fmla="*/ 850005 w 1764405"/>
              <a:gd name="connsiteY2" fmla="*/ 55 h 880255"/>
              <a:gd name="connsiteX3" fmla="*/ 1210614 w 1764405"/>
              <a:gd name="connsiteY3" fmla="*/ 695514 h 880255"/>
              <a:gd name="connsiteX4" fmla="*/ 1764405 w 1764405"/>
              <a:gd name="connsiteY4" fmla="*/ 875818 h 880255"/>
              <a:gd name="connsiteX0" fmla="*/ 0 w 1764405"/>
              <a:gd name="connsiteY0" fmla="*/ 862939 h 880255"/>
              <a:gd name="connsiteX1" fmla="*/ 553791 w 1764405"/>
              <a:gd name="connsiteY1" fmla="*/ 734150 h 880255"/>
              <a:gd name="connsiteX2" fmla="*/ 850005 w 1764405"/>
              <a:gd name="connsiteY2" fmla="*/ 55 h 880255"/>
              <a:gd name="connsiteX3" fmla="*/ 1210614 w 1764405"/>
              <a:gd name="connsiteY3" fmla="*/ 695514 h 880255"/>
              <a:gd name="connsiteX4" fmla="*/ 1764405 w 1764405"/>
              <a:gd name="connsiteY4" fmla="*/ 875818 h 880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4405" h="880255">
                <a:moveTo>
                  <a:pt x="0" y="862939"/>
                </a:moveTo>
                <a:cubicBezTo>
                  <a:pt x="264017" y="896209"/>
                  <a:pt x="360608" y="877964"/>
                  <a:pt x="553791" y="734150"/>
                </a:cubicBezTo>
                <a:cubicBezTo>
                  <a:pt x="746974" y="590336"/>
                  <a:pt x="740535" y="6494"/>
                  <a:pt x="850005" y="55"/>
                </a:cubicBezTo>
                <a:cubicBezTo>
                  <a:pt x="959476" y="-6384"/>
                  <a:pt x="1058214" y="549554"/>
                  <a:pt x="1210614" y="695514"/>
                </a:cubicBezTo>
                <a:cubicBezTo>
                  <a:pt x="1363014" y="841474"/>
                  <a:pt x="1537951" y="897282"/>
                  <a:pt x="1764405" y="875818"/>
                </a:cubicBezTo>
              </a:path>
            </a:pathLst>
          </a:custGeom>
          <a:solidFill>
            <a:srgbClr val="F09494"/>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srgbClr val="000000"/>
              </a:solidFill>
            </a:endParaRPr>
          </a:p>
        </p:txBody>
      </p:sp>
      <p:sp>
        <p:nvSpPr>
          <p:cNvPr id="2" name="タイトル 1"/>
          <p:cNvSpPr>
            <a:spLocks noGrp="1"/>
          </p:cNvSpPr>
          <p:nvPr>
            <p:ph type="title"/>
          </p:nvPr>
        </p:nvSpPr>
        <p:spPr>
          <a:xfrm>
            <a:off x="98425" y="110044"/>
            <a:ext cx="2735044" cy="584775"/>
          </a:xfrm>
        </p:spPr>
        <p:txBody>
          <a:bodyPr/>
          <a:lstStyle/>
          <a:p>
            <a:r>
              <a:rPr kumimoji="1" lang="en-US" altLang="ja-JP" dirty="0" smtClean="0"/>
              <a:t> Fluctuations  </a:t>
            </a:r>
            <a:endParaRPr kumimoji="1" lang="ja-JP" altLang="en-US" dirty="0"/>
          </a:p>
        </p:txBody>
      </p:sp>
      <p:sp>
        <p:nvSpPr>
          <p:cNvPr id="13" name="テキスト ボックス 12"/>
          <p:cNvSpPr txBox="1"/>
          <p:nvPr/>
        </p:nvSpPr>
        <p:spPr>
          <a:xfrm>
            <a:off x="1537300" y="980728"/>
            <a:ext cx="5921814" cy="461665"/>
          </a:xfrm>
          <a:prstGeom prst="rect">
            <a:avLst/>
          </a:prstGeom>
          <a:noFill/>
        </p:spPr>
        <p:txBody>
          <a:bodyPr wrap="none" rtlCol="0">
            <a:spAutoFit/>
          </a:bodyPr>
          <a:lstStyle/>
          <a:p>
            <a:r>
              <a:rPr lang="en-US" altLang="ja-JP" sz="2400" dirty="0" smtClean="0">
                <a:solidFill>
                  <a:srgbClr val="000000"/>
                </a:solidFill>
              </a:rPr>
              <a:t>Observables in equilibrium are fluctuating.</a:t>
            </a:r>
            <a:endParaRPr lang="ja-JP" altLang="en-US" sz="2400" dirty="0">
              <a:solidFill>
                <a:srgbClr val="000000"/>
              </a:solidFill>
            </a:endParaRPr>
          </a:p>
        </p:txBody>
      </p:sp>
      <p:sp>
        <p:nvSpPr>
          <p:cNvPr id="14" name="正方形/長方形 13"/>
          <p:cNvSpPr/>
          <p:nvPr/>
        </p:nvSpPr>
        <p:spPr>
          <a:xfrm>
            <a:off x="1763688" y="1585189"/>
            <a:ext cx="2138046" cy="1696833"/>
          </a:xfrm>
          <a:prstGeom prst="rect">
            <a:avLst/>
          </a:prstGeom>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cxnSp>
        <p:nvCxnSpPr>
          <p:cNvPr id="16" name="直線矢印コネクタ 15"/>
          <p:cNvCxnSpPr/>
          <p:nvPr/>
        </p:nvCxnSpPr>
        <p:spPr>
          <a:xfrm flipV="1">
            <a:off x="4714525" y="1769855"/>
            <a:ext cx="0" cy="15121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4786594" y="1585189"/>
            <a:ext cx="817853" cy="461665"/>
          </a:xfrm>
          <a:prstGeom prst="rect">
            <a:avLst/>
          </a:prstGeom>
          <a:noFill/>
        </p:spPr>
        <p:txBody>
          <a:bodyPr wrap="none" rtlCol="0">
            <a:spAutoFit/>
          </a:bodyPr>
          <a:lstStyle/>
          <a:p>
            <a:r>
              <a:rPr lang="en-US" altLang="ja-JP" sz="2400" dirty="0" smtClean="0">
                <a:solidFill>
                  <a:srgbClr val="FF0000"/>
                </a:solidFill>
              </a:rPr>
              <a:t>P(N)</a:t>
            </a:r>
            <a:endParaRPr lang="ja-JP" altLang="en-US" sz="2400" dirty="0">
              <a:solidFill>
                <a:srgbClr val="FF0000"/>
              </a:solidFill>
            </a:endParaRPr>
          </a:p>
        </p:txBody>
      </p:sp>
      <p:cxnSp>
        <p:nvCxnSpPr>
          <p:cNvPr id="19" name="直線矢印コネクタ 18"/>
          <p:cNvCxnSpPr/>
          <p:nvPr/>
        </p:nvCxnSpPr>
        <p:spPr>
          <a:xfrm>
            <a:off x="4593562" y="3111479"/>
            <a:ext cx="220900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V="1">
            <a:off x="5698065" y="1954521"/>
            <a:ext cx="0" cy="115695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8" name="正方形/長方形 37"/>
          <p:cNvSpPr/>
          <p:nvPr/>
        </p:nvSpPr>
        <p:spPr>
          <a:xfrm>
            <a:off x="2460452" y="2110441"/>
            <a:ext cx="798472" cy="713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39" name="テキスト ボックス 38"/>
          <p:cNvSpPr txBox="1"/>
          <p:nvPr/>
        </p:nvSpPr>
        <p:spPr>
          <a:xfrm>
            <a:off x="3252540" y="2496158"/>
            <a:ext cx="389850" cy="461665"/>
          </a:xfrm>
          <a:prstGeom prst="rect">
            <a:avLst/>
          </a:prstGeom>
          <a:noFill/>
        </p:spPr>
        <p:txBody>
          <a:bodyPr wrap="none" rtlCol="0">
            <a:spAutoFit/>
          </a:bodyPr>
          <a:lstStyle/>
          <a:p>
            <a:r>
              <a:rPr lang="en-US" altLang="ja-JP" sz="2400" dirty="0" smtClean="0">
                <a:solidFill>
                  <a:srgbClr val="BBE0E3">
                    <a:lumMod val="25000"/>
                  </a:srgbClr>
                </a:solidFill>
              </a:rPr>
              <a:t>V</a:t>
            </a:r>
            <a:endParaRPr lang="ja-JP" altLang="en-US" sz="2400" dirty="0">
              <a:solidFill>
                <a:srgbClr val="BBE0E3">
                  <a:lumMod val="25000"/>
                </a:srgbClr>
              </a:solidFill>
            </a:endParaRPr>
          </a:p>
        </p:txBody>
      </p:sp>
      <p:sp>
        <p:nvSpPr>
          <p:cNvPr id="40" name="テキスト ボックス 39"/>
          <p:cNvSpPr txBox="1"/>
          <p:nvPr/>
        </p:nvSpPr>
        <p:spPr>
          <a:xfrm>
            <a:off x="2676476" y="2217766"/>
            <a:ext cx="407484" cy="461665"/>
          </a:xfrm>
          <a:prstGeom prst="rect">
            <a:avLst/>
          </a:prstGeom>
          <a:noFill/>
        </p:spPr>
        <p:txBody>
          <a:bodyPr wrap="none" rtlCol="0">
            <a:spAutoFit/>
          </a:bodyPr>
          <a:lstStyle/>
          <a:p>
            <a:r>
              <a:rPr lang="en-US" altLang="ja-JP" sz="2400" dirty="0" smtClean="0">
                <a:solidFill>
                  <a:srgbClr val="FF0000"/>
                </a:solidFill>
              </a:rPr>
              <a:t>N</a:t>
            </a:r>
            <a:endParaRPr lang="ja-JP" altLang="en-US" sz="2400" dirty="0">
              <a:solidFill>
                <a:srgbClr val="FF0000"/>
              </a:solidFill>
            </a:endParaRPr>
          </a:p>
        </p:txBody>
      </p:sp>
      <p:sp>
        <p:nvSpPr>
          <p:cNvPr id="41" name="テキスト ボックス 40"/>
          <p:cNvSpPr txBox="1"/>
          <p:nvPr/>
        </p:nvSpPr>
        <p:spPr>
          <a:xfrm>
            <a:off x="6540780" y="2637560"/>
            <a:ext cx="407484" cy="461665"/>
          </a:xfrm>
          <a:prstGeom prst="rect">
            <a:avLst/>
          </a:prstGeom>
          <a:noFill/>
        </p:spPr>
        <p:txBody>
          <a:bodyPr wrap="none" rtlCol="0">
            <a:spAutoFit/>
          </a:bodyPr>
          <a:lstStyle/>
          <a:p>
            <a:r>
              <a:rPr lang="en-US" altLang="ja-JP" sz="2400" dirty="0" smtClean="0">
                <a:solidFill>
                  <a:srgbClr val="FF0000"/>
                </a:solidFill>
              </a:rPr>
              <a:t>N</a:t>
            </a:r>
            <a:endParaRPr lang="ja-JP" altLang="en-US" sz="2400" dirty="0">
              <a:solidFill>
                <a:srgbClr val="FF0000"/>
              </a:solidFill>
            </a:endParaRPr>
          </a:p>
        </p:txBody>
      </p:sp>
      <p:cxnSp>
        <p:nvCxnSpPr>
          <p:cNvPr id="33" name="直線矢印コネクタ 32"/>
          <p:cNvCxnSpPr/>
          <p:nvPr/>
        </p:nvCxnSpPr>
        <p:spPr>
          <a:xfrm>
            <a:off x="5407403" y="2674628"/>
            <a:ext cx="619125"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37" name="TexTeXPicture" descr="&lt;?xml version=&quot;1.0&quot; encoding=&quot;utf-16&quot;?&gt;&#10;&lt;TeXTeX&gt;&#10;  &lt;preamble&gt;\documentclass{jarticle}&#10;\usepackage{amsmath}&#10;\pagestyle{empty}&lt;/preamble&gt;&#10;  &lt;body&gt;\begin{align*} &#10;\sigma&#10;\end{align*}&lt;/body&gt;&#10;  &lt;fcolor&gt;FF000000&lt;/fcolor&gt;&#10;  &lt;bcolor&gt;FFFFFFFF&lt;/bcolor&gt;&#10;  &lt;transparent&gt;True&lt;/transparent&gt;&#10;  &lt;resolution&gt;1800&lt;/resolution&gt;&#10;  &lt;imageh&gt;109&lt;/imageh&gt;&#10;  &lt;imagew&gt;131&lt;/imagew&gt;&#10;  &lt;scale&gt;50&lt;/scale&gt;&#10;  &lt;cursor&gt;22&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5550" y="2319391"/>
            <a:ext cx="221955" cy="184679"/>
          </a:xfrm>
          <a:prstGeom prst="rect">
            <a:avLst/>
          </a:prstGeom>
        </p:spPr>
      </p:pic>
    </p:spTree>
    <p:extLst>
      <p:ext uri="{BB962C8B-B14F-4D97-AF65-F5344CB8AC3E}">
        <p14:creationId xmlns:p14="http://schemas.microsoft.com/office/powerpoint/2010/main" val="7816307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フリーフォーム 21"/>
          <p:cNvSpPr/>
          <p:nvPr/>
        </p:nvSpPr>
        <p:spPr>
          <a:xfrm>
            <a:off x="4847629" y="2240697"/>
            <a:ext cx="1764405" cy="880255"/>
          </a:xfrm>
          <a:custGeom>
            <a:avLst/>
            <a:gdLst>
              <a:gd name="connsiteX0" fmla="*/ 0 w 1764405"/>
              <a:gd name="connsiteY0" fmla="*/ 862889 h 891731"/>
              <a:gd name="connsiteX1" fmla="*/ 669701 w 1764405"/>
              <a:gd name="connsiteY1" fmla="*/ 785616 h 891731"/>
              <a:gd name="connsiteX2" fmla="*/ 850005 w 1764405"/>
              <a:gd name="connsiteY2" fmla="*/ 5 h 891731"/>
              <a:gd name="connsiteX3" fmla="*/ 1159098 w 1764405"/>
              <a:gd name="connsiteY3" fmla="*/ 772737 h 891731"/>
              <a:gd name="connsiteX4" fmla="*/ 1764405 w 1764405"/>
              <a:gd name="connsiteY4" fmla="*/ 875768 h 891731"/>
              <a:gd name="connsiteX0" fmla="*/ 0 w 1764405"/>
              <a:gd name="connsiteY0" fmla="*/ 862935 h 891184"/>
              <a:gd name="connsiteX1" fmla="*/ 643943 w 1764405"/>
              <a:gd name="connsiteY1" fmla="*/ 734146 h 891184"/>
              <a:gd name="connsiteX2" fmla="*/ 850005 w 1764405"/>
              <a:gd name="connsiteY2" fmla="*/ 51 h 891184"/>
              <a:gd name="connsiteX3" fmla="*/ 1159098 w 1764405"/>
              <a:gd name="connsiteY3" fmla="*/ 772783 h 891184"/>
              <a:gd name="connsiteX4" fmla="*/ 1764405 w 1764405"/>
              <a:gd name="connsiteY4" fmla="*/ 875814 h 891184"/>
              <a:gd name="connsiteX0" fmla="*/ 0 w 1764405"/>
              <a:gd name="connsiteY0" fmla="*/ 862935 h 891184"/>
              <a:gd name="connsiteX1" fmla="*/ 643943 w 1764405"/>
              <a:gd name="connsiteY1" fmla="*/ 734146 h 891184"/>
              <a:gd name="connsiteX2" fmla="*/ 850005 w 1764405"/>
              <a:gd name="connsiteY2" fmla="*/ 51 h 891184"/>
              <a:gd name="connsiteX3" fmla="*/ 1159098 w 1764405"/>
              <a:gd name="connsiteY3" fmla="*/ 772783 h 891184"/>
              <a:gd name="connsiteX4" fmla="*/ 1764405 w 1764405"/>
              <a:gd name="connsiteY4" fmla="*/ 875814 h 891184"/>
              <a:gd name="connsiteX0" fmla="*/ 0 w 1764405"/>
              <a:gd name="connsiteY0" fmla="*/ 862939 h 880255"/>
              <a:gd name="connsiteX1" fmla="*/ 643943 w 1764405"/>
              <a:gd name="connsiteY1" fmla="*/ 734150 h 880255"/>
              <a:gd name="connsiteX2" fmla="*/ 850005 w 1764405"/>
              <a:gd name="connsiteY2" fmla="*/ 55 h 880255"/>
              <a:gd name="connsiteX3" fmla="*/ 1210614 w 1764405"/>
              <a:gd name="connsiteY3" fmla="*/ 695514 h 880255"/>
              <a:gd name="connsiteX4" fmla="*/ 1764405 w 1764405"/>
              <a:gd name="connsiteY4" fmla="*/ 875818 h 880255"/>
              <a:gd name="connsiteX0" fmla="*/ 0 w 1764405"/>
              <a:gd name="connsiteY0" fmla="*/ 862939 h 880255"/>
              <a:gd name="connsiteX1" fmla="*/ 553791 w 1764405"/>
              <a:gd name="connsiteY1" fmla="*/ 734150 h 880255"/>
              <a:gd name="connsiteX2" fmla="*/ 850005 w 1764405"/>
              <a:gd name="connsiteY2" fmla="*/ 55 h 880255"/>
              <a:gd name="connsiteX3" fmla="*/ 1210614 w 1764405"/>
              <a:gd name="connsiteY3" fmla="*/ 695514 h 880255"/>
              <a:gd name="connsiteX4" fmla="*/ 1764405 w 1764405"/>
              <a:gd name="connsiteY4" fmla="*/ 875818 h 880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4405" h="880255">
                <a:moveTo>
                  <a:pt x="0" y="862939"/>
                </a:moveTo>
                <a:cubicBezTo>
                  <a:pt x="264017" y="896209"/>
                  <a:pt x="360608" y="877964"/>
                  <a:pt x="553791" y="734150"/>
                </a:cubicBezTo>
                <a:cubicBezTo>
                  <a:pt x="746974" y="590336"/>
                  <a:pt x="740535" y="6494"/>
                  <a:pt x="850005" y="55"/>
                </a:cubicBezTo>
                <a:cubicBezTo>
                  <a:pt x="959476" y="-6384"/>
                  <a:pt x="1058214" y="549554"/>
                  <a:pt x="1210614" y="695514"/>
                </a:cubicBezTo>
                <a:cubicBezTo>
                  <a:pt x="1363014" y="841474"/>
                  <a:pt x="1537951" y="897282"/>
                  <a:pt x="1764405" y="875818"/>
                </a:cubicBezTo>
              </a:path>
            </a:pathLst>
          </a:custGeom>
          <a:solidFill>
            <a:srgbClr val="F09494"/>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srgbClr val="000000"/>
              </a:solidFill>
            </a:endParaRPr>
          </a:p>
        </p:txBody>
      </p:sp>
      <p:sp>
        <p:nvSpPr>
          <p:cNvPr id="2" name="タイトル 1"/>
          <p:cNvSpPr>
            <a:spLocks noGrp="1"/>
          </p:cNvSpPr>
          <p:nvPr>
            <p:ph type="title"/>
          </p:nvPr>
        </p:nvSpPr>
        <p:spPr>
          <a:xfrm>
            <a:off x="98425" y="110044"/>
            <a:ext cx="2735044" cy="584775"/>
          </a:xfrm>
        </p:spPr>
        <p:txBody>
          <a:bodyPr/>
          <a:lstStyle/>
          <a:p>
            <a:r>
              <a:rPr kumimoji="1" lang="en-US" altLang="ja-JP" dirty="0" smtClean="0"/>
              <a:t> Fluctuations  </a:t>
            </a:r>
            <a:endParaRPr kumimoji="1" lang="ja-JP" altLang="en-US" dirty="0"/>
          </a:p>
        </p:txBody>
      </p:sp>
      <p:sp>
        <p:nvSpPr>
          <p:cNvPr id="14" name="正方形/長方形 13"/>
          <p:cNvSpPr/>
          <p:nvPr/>
        </p:nvSpPr>
        <p:spPr>
          <a:xfrm>
            <a:off x="1763688" y="1585189"/>
            <a:ext cx="2138046" cy="1696833"/>
          </a:xfrm>
          <a:prstGeom prst="rect">
            <a:avLst/>
          </a:prstGeom>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cxnSp>
        <p:nvCxnSpPr>
          <p:cNvPr id="16" name="直線矢印コネクタ 15"/>
          <p:cNvCxnSpPr/>
          <p:nvPr/>
        </p:nvCxnSpPr>
        <p:spPr>
          <a:xfrm flipV="1">
            <a:off x="4714525" y="1769855"/>
            <a:ext cx="0" cy="15121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4786594" y="1585189"/>
            <a:ext cx="817853" cy="461665"/>
          </a:xfrm>
          <a:prstGeom prst="rect">
            <a:avLst/>
          </a:prstGeom>
          <a:noFill/>
        </p:spPr>
        <p:txBody>
          <a:bodyPr wrap="none" rtlCol="0">
            <a:spAutoFit/>
          </a:bodyPr>
          <a:lstStyle/>
          <a:p>
            <a:r>
              <a:rPr lang="en-US" altLang="ja-JP" sz="2400" dirty="0" smtClean="0">
                <a:solidFill>
                  <a:srgbClr val="FF0000"/>
                </a:solidFill>
              </a:rPr>
              <a:t>P(N)</a:t>
            </a:r>
            <a:endParaRPr lang="ja-JP" altLang="en-US" sz="2400" dirty="0">
              <a:solidFill>
                <a:srgbClr val="FF0000"/>
              </a:solidFill>
            </a:endParaRPr>
          </a:p>
        </p:txBody>
      </p:sp>
      <p:cxnSp>
        <p:nvCxnSpPr>
          <p:cNvPr id="19" name="直線矢印コネクタ 18"/>
          <p:cNvCxnSpPr/>
          <p:nvPr/>
        </p:nvCxnSpPr>
        <p:spPr>
          <a:xfrm>
            <a:off x="4593562" y="3111479"/>
            <a:ext cx="220900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V="1">
            <a:off x="5698065" y="1954521"/>
            <a:ext cx="0" cy="115695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8" name="正方形/長方形 37"/>
          <p:cNvSpPr/>
          <p:nvPr/>
        </p:nvSpPr>
        <p:spPr>
          <a:xfrm>
            <a:off x="2460452" y="2110441"/>
            <a:ext cx="798472" cy="713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39" name="テキスト ボックス 38"/>
          <p:cNvSpPr txBox="1"/>
          <p:nvPr/>
        </p:nvSpPr>
        <p:spPr>
          <a:xfrm>
            <a:off x="3252540" y="2496158"/>
            <a:ext cx="389850" cy="461665"/>
          </a:xfrm>
          <a:prstGeom prst="rect">
            <a:avLst/>
          </a:prstGeom>
          <a:noFill/>
        </p:spPr>
        <p:txBody>
          <a:bodyPr wrap="none" rtlCol="0">
            <a:spAutoFit/>
          </a:bodyPr>
          <a:lstStyle/>
          <a:p>
            <a:r>
              <a:rPr lang="en-US" altLang="ja-JP" sz="2400" dirty="0" smtClean="0">
                <a:solidFill>
                  <a:srgbClr val="BBE0E3">
                    <a:lumMod val="25000"/>
                  </a:srgbClr>
                </a:solidFill>
              </a:rPr>
              <a:t>V</a:t>
            </a:r>
            <a:endParaRPr lang="ja-JP" altLang="en-US" sz="2400" dirty="0">
              <a:solidFill>
                <a:srgbClr val="BBE0E3">
                  <a:lumMod val="25000"/>
                </a:srgbClr>
              </a:solidFill>
            </a:endParaRPr>
          </a:p>
        </p:txBody>
      </p:sp>
      <p:sp>
        <p:nvSpPr>
          <p:cNvPr id="40" name="テキスト ボックス 39"/>
          <p:cNvSpPr txBox="1"/>
          <p:nvPr/>
        </p:nvSpPr>
        <p:spPr>
          <a:xfrm>
            <a:off x="2676476" y="2217766"/>
            <a:ext cx="407484" cy="461665"/>
          </a:xfrm>
          <a:prstGeom prst="rect">
            <a:avLst/>
          </a:prstGeom>
          <a:noFill/>
        </p:spPr>
        <p:txBody>
          <a:bodyPr wrap="none" rtlCol="0">
            <a:spAutoFit/>
          </a:bodyPr>
          <a:lstStyle/>
          <a:p>
            <a:r>
              <a:rPr lang="en-US" altLang="ja-JP" sz="2400" dirty="0" smtClean="0">
                <a:solidFill>
                  <a:srgbClr val="FF0000"/>
                </a:solidFill>
              </a:rPr>
              <a:t>N</a:t>
            </a:r>
            <a:endParaRPr lang="ja-JP" altLang="en-US" sz="2400" dirty="0">
              <a:solidFill>
                <a:srgbClr val="FF0000"/>
              </a:solidFill>
            </a:endParaRPr>
          </a:p>
        </p:txBody>
      </p:sp>
      <p:sp>
        <p:nvSpPr>
          <p:cNvPr id="41" name="テキスト ボックス 40"/>
          <p:cNvSpPr txBox="1"/>
          <p:nvPr/>
        </p:nvSpPr>
        <p:spPr>
          <a:xfrm>
            <a:off x="6540780" y="2637560"/>
            <a:ext cx="407484" cy="461665"/>
          </a:xfrm>
          <a:prstGeom prst="rect">
            <a:avLst/>
          </a:prstGeom>
          <a:noFill/>
        </p:spPr>
        <p:txBody>
          <a:bodyPr wrap="none" rtlCol="0">
            <a:spAutoFit/>
          </a:bodyPr>
          <a:lstStyle/>
          <a:p>
            <a:r>
              <a:rPr lang="en-US" altLang="ja-JP" sz="2400" dirty="0" smtClean="0">
                <a:solidFill>
                  <a:srgbClr val="FF0000"/>
                </a:solidFill>
              </a:rPr>
              <a:t>N</a:t>
            </a:r>
            <a:endParaRPr lang="ja-JP" altLang="en-US" sz="2400" dirty="0">
              <a:solidFill>
                <a:srgbClr val="FF0000"/>
              </a:solidFill>
            </a:endParaRPr>
          </a:p>
        </p:txBody>
      </p:sp>
      <p:cxnSp>
        <p:nvCxnSpPr>
          <p:cNvPr id="33" name="直線矢印コネクタ 32"/>
          <p:cNvCxnSpPr/>
          <p:nvPr/>
        </p:nvCxnSpPr>
        <p:spPr>
          <a:xfrm>
            <a:off x="5407403" y="2674628"/>
            <a:ext cx="619125"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37" name="TexTeXPicture" descr="&lt;?xml version=&quot;1.0&quot; encoding=&quot;utf-16&quot;?&gt;&#10;&lt;TeXTeX&gt;&#10;  &lt;preamble&gt;\documentclass{jarticle}&#10;\usepackage{amsmath}&#10;\pagestyle{empty}&lt;/preamble&gt;&#10;  &lt;body&gt;\begin{align*} &#10;\sigma&#10;\end{align*}&lt;/body&gt;&#10;  &lt;fcolor&gt;FF000000&lt;/fcolor&gt;&#10;  &lt;bcolor&gt;FFFFFFFF&lt;/bcolor&gt;&#10;  &lt;transparent&gt;True&lt;/transparent&gt;&#10;  &lt;resolution&gt;1800&lt;/resolution&gt;&#10;  &lt;imageh&gt;109&lt;/imageh&gt;&#10;  &lt;imagew&gt;131&lt;/imagew&gt;&#10;  &lt;scale&gt;50&lt;/scale&gt;&#10;  &lt;cursor&gt;22&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5550" y="2319391"/>
            <a:ext cx="221955" cy="184679"/>
          </a:xfrm>
          <a:prstGeom prst="rect">
            <a:avLst/>
          </a:prstGeom>
        </p:spPr>
      </p:pic>
      <p:sp>
        <p:nvSpPr>
          <p:cNvPr id="4" name="下矢印 3"/>
          <p:cNvSpPr/>
          <p:nvPr/>
        </p:nvSpPr>
        <p:spPr>
          <a:xfrm>
            <a:off x="4788023" y="3356992"/>
            <a:ext cx="941807" cy="5772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pic>
        <p:nvPicPr>
          <p:cNvPr id="45" name="TexTeXPicture" descr="&lt;?xml version=&quot;1.0&quot; encoding=&quot;utf-16&quot;?&gt;&#10;&lt;TeXTeX&gt;&#10;  &lt;preamble&gt;\documentclass{jarticle}&#10;\usepackage{amsmath}&#10;\pagestyle{empty}&lt;/preamble&gt;&#10;  &lt;body&gt;\begin{align*} &#10;S=\frac{ \langle \delta N^3 \rangle }{ \sigma^3 }&#10;\end{align*}&lt;/body&gt;&#10;  &lt;fcolor&gt;FF000000&lt;/fcolor&gt;&#10;  &lt;bcolor&gt;FFFFFFFF&lt;/bcolor&gt;&#10;  &lt;transparent&gt;True&lt;/transparent&gt;&#10;  &lt;resolution&gt;1800&lt;/resolution&gt;&#10;  &lt;imageh&gt;548&lt;/imageh&gt;&#10;  &lt;imagew&gt;1169&lt;/imagew&gt;&#10;  &lt;scale&gt;50&lt;/scale&gt;&#10;  &lt;cursor&gt;65&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6321" y="4817914"/>
            <a:ext cx="1653839" cy="775282"/>
          </a:xfrm>
          <a:prstGeom prst="rect">
            <a:avLst/>
          </a:prstGeom>
        </p:spPr>
      </p:pic>
      <p:sp>
        <p:nvSpPr>
          <p:cNvPr id="49" name="テキスト ボックス 48"/>
          <p:cNvSpPr txBox="1"/>
          <p:nvPr/>
        </p:nvSpPr>
        <p:spPr>
          <a:xfrm>
            <a:off x="907752" y="4979098"/>
            <a:ext cx="2020105" cy="461665"/>
          </a:xfrm>
          <a:prstGeom prst="rect">
            <a:avLst/>
          </a:prstGeom>
          <a:noFill/>
        </p:spPr>
        <p:txBody>
          <a:bodyPr wrap="none" rtlCol="0">
            <a:spAutoFit/>
          </a:bodyPr>
          <a:lstStyle/>
          <a:p>
            <a:pPr marL="342900" indent="-342900">
              <a:buFont typeface="Wingdings" pitchFamily="2" charset="2"/>
              <a:buChar char="Ø"/>
            </a:pPr>
            <a:r>
              <a:rPr lang="en-US" altLang="ja-JP" sz="2400" dirty="0" err="1">
                <a:solidFill>
                  <a:srgbClr val="000000"/>
                </a:solidFill>
              </a:rPr>
              <a:t>Skewness</a:t>
            </a:r>
            <a:r>
              <a:rPr lang="en-US" altLang="ja-JP" sz="2400" dirty="0">
                <a:solidFill>
                  <a:srgbClr val="000000"/>
                </a:solidFill>
              </a:rPr>
              <a:t>:</a:t>
            </a:r>
            <a:endParaRPr lang="ja-JP" altLang="en-US" sz="2400" dirty="0">
              <a:solidFill>
                <a:srgbClr val="000000"/>
              </a:solidFill>
            </a:endParaRPr>
          </a:p>
        </p:txBody>
      </p:sp>
      <p:sp>
        <p:nvSpPr>
          <p:cNvPr id="50" name="テキスト ボックス 49"/>
          <p:cNvSpPr txBox="1"/>
          <p:nvPr/>
        </p:nvSpPr>
        <p:spPr>
          <a:xfrm>
            <a:off x="899592" y="4068144"/>
            <a:ext cx="1809726" cy="461665"/>
          </a:xfrm>
          <a:prstGeom prst="rect">
            <a:avLst/>
          </a:prstGeom>
          <a:noFill/>
        </p:spPr>
        <p:txBody>
          <a:bodyPr wrap="none" rtlCol="0">
            <a:spAutoFit/>
          </a:bodyPr>
          <a:lstStyle/>
          <a:p>
            <a:pPr marL="342900" indent="-342900">
              <a:buFont typeface="Wingdings" pitchFamily="2" charset="2"/>
              <a:buChar char="Ø"/>
            </a:pPr>
            <a:r>
              <a:rPr lang="en-US" altLang="ja-JP" sz="2400" dirty="0" smtClean="0">
                <a:solidFill>
                  <a:srgbClr val="000000"/>
                </a:solidFill>
              </a:rPr>
              <a:t>Variance:</a:t>
            </a:r>
            <a:endParaRPr lang="ja-JP" altLang="en-US" sz="2400" dirty="0">
              <a:solidFill>
                <a:srgbClr val="000000"/>
              </a:solidFill>
            </a:endParaRPr>
          </a:p>
        </p:txBody>
      </p:sp>
      <p:pic>
        <p:nvPicPr>
          <p:cNvPr id="53" name="TexTeXPicture" descr="&lt;?xml version=&quot;1.0&quot; encoding=&quot;utf-16&quot;?&gt;&#10;&lt;TeXTeX&gt;&#10;  &lt;preamble&gt;\documentclass{jarticle}&#10;\usepackage{amsmath}&#10;\pagestyle{empty}&lt;/preamble&gt;&#10;  &lt;body&gt;\begin{align*} &#10;\langle \delta N^2 \rangle&#10;=V\chi_2&#10;= \sigma^2&#10;\end{align*}&lt;/body&gt;&#10;  &lt;fcolor&gt;FF000000&lt;/fcolor&gt;&#10;  &lt;bcolor&gt;FFFFFFFF&lt;/bcolor&gt;&#10;  &lt;transparent&gt;True&lt;/transparent&gt;&#10;  &lt;resolution&gt;1800&lt;/resolution&gt;&#10;  &lt;imageh&gt;281&lt;/imageh&gt;&#10;  &lt;imagew&gt;1995&lt;/imagew&gt;&#10;  &lt;scale&gt;50&lt;/scale&gt;&#10;  &lt;cursor&gt;43&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07952" y="4134709"/>
            <a:ext cx="2822421" cy="397544"/>
          </a:xfrm>
          <a:prstGeom prst="rect">
            <a:avLst/>
          </a:prstGeom>
        </p:spPr>
      </p:pic>
      <p:pic>
        <p:nvPicPr>
          <p:cNvPr id="54" name="TexTeXPicture" descr="&lt;?xml version=&quot;1.0&quot; encoding=&quot;utf-16&quot;?&gt;&#10;&lt;TeXTeX&gt;&#10;  &lt;preamble&gt;\documentclass{jarticle}&#10;\usepackage{amsmath}&#10;\pagestyle{empty}&lt;/preamble&gt;&#10;  &lt;body&gt;\begin{align*} &#10;\delta N = N - \langle N \rangle&#10;\end{align*}&lt;/body&gt;&#10;  &lt;fcolor&gt;FF000000&lt;/fcolor&gt;&#10;  &lt;bcolor&gt;FFFFFFFF&lt;/bcolor&gt;&#10;  &lt;transparent&gt;True&lt;/transparent&gt;&#10;  &lt;resolution&gt;1800&lt;/resolution&gt;&#10;  &lt;imageh&gt;249&lt;/imageh&gt;&#10;  &lt;imagew&gt;1593&lt;/imagew&gt;&#10;  &lt;scale&gt;50&lt;/scale&gt;&#10;  &lt;cursor&gt;48&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19166" y="4066327"/>
            <a:ext cx="1914516" cy="299256"/>
          </a:xfrm>
          <a:prstGeom prst="rect">
            <a:avLst/>
          </a:prstGeom>
        </p:spPr>
      </p:pic>
      <p:sp>
        <p:nvSpPr>
          <p:cNvPr id="62" name="テキスト ボックス 61"/>
          <p:cNvSpPr txBox="1"/>
          <p:nvPr/>
        </p:nvSpPr>
        <p:spPr>
          <a:xfrm>
            <a:off x="921861" y="5851611"/>
            <a:ext cx="1728358" cy="461665"/>
          </a:xfrm>
          <a:prstGeom prst="rect">
            <a:avLst/>
          </a:prstGeom>
          <a:noFill/>
        </p:spPr>
        <p:txBody>
          <a:bodyPr wrap="none" rtlCol="0">
            <a:spAutoFit/>
          </a:bodyPr>
          <a:lstStyle/>
          <a:p>
            <a:pPr marL="342900" indent="-342900">
              <a:buFont typeface="Wingdings" pitchFamily="2" charset="2"/>
              <a:buChar char="Ø"/>
            </a:pPr>
            <a:r>
              <a:rPr lang="en-US" altLang="ja-JP" sz="2400" dirty="0" smtClean="0">
                <a:solidFill>
                  <a:srgbClr val="000000"/>
                </a:solidFill>
              </a:rPr>
              <a:t>Kurtosis:</a:t>
            </a:r>
            <a:endParaRPr lang="ja-JP" altLang="en-US" sz="2400" dirty="0">
              <a:solidFill>
                <a:srgbClr val="000000"/>
              </a:solidFill>
            </a:endParaRPr>
          </a:p>
        </p:txBody>
      </p:sp>
      <p:pic>
        <p:nvPicPr>
          <p:cNvPr id="7" name="TexTeXPicture" descr="&lt;?xml version=&quot;1.0&quot; encoding=&quot;utf-16&quot;?&gt;&#10;&lt;TeXTeX&gt;&#10;  &lt;preamble&gt;\documentclass{jarticle}&#10;\usepackage{amsmath}&#10;\pagestyle{empty}&lt;/preamble&gt;&#10;  &lt;body&gt;\begin{align*} &#10;\kappa &amp;amp;= \frac{ \langle \delta N^4 \rangle - 3\langle \delta N^2\rangle^2}{\chi_2\sigma^2} \end{align*}&lt;/body&gt;&#10;  &lt;fcolor&gt;FF000000&lt;/fcolor&gt;&#10;  &lt;bcolor&gt;FFFFFFFF&lt;/bcolor&gt;&#10;  &lt;transparent&gt;True&lt;/transparent&gt;&#10;  &lt;resolution&gt;1800&lt;/resolution&gt;&#10;  &lt;imageh&gt;598&lt;/imageh&gt;&#10;  &lt;imagew&gt;2339&lt;/imagew&gt;&#10;  &lt;scale&gt;50&lt;/scale&gt;&#10;  &lt;cursor&gt;33&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64112" y="5679324"/>
            <a:ext cx="3309095" cy="846020"/>
          </a:xfrm>
          <a:prstGeom prst="rect">
            <a:avLst/>
          </a:prstGeom>
        </p:spPr>
      </p:pic>
      <p:sp>
        <p:nvSpPr>
          <p:cNvPr id="65" name="左中かっこ 64"/>
          <p:cNvSpPr/>
          <p:nvPr/>
        </p:nvSpPr>
        <p:spPr>
          <a:xfrm>
            <a:off x="403696" y="4005064"/>
            <a:ext cx="423888" cy="259228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srgbClr val="000000"/>
              </a:solidFill>
            </a:endParaRPr>
          </a:p>
        </p:txBody>
      </p:sp>
      <p:sp>
        <p:nvSpPr>
          <p:cNvPr id="32" name="テキスト ボックス 31"/>
          <p:cNvSpPr txBox="1"/>
          <p:nvPr/>
        </p:nvSpPr>
        <p:spPr>
          <a:xfrm>
            <a:off x="1537300" y="980728"/>
            <a:ext cx="5921814" cy="461665"/>
          </a:xfrm>
          <a:prstGeom prst="rect">
            <a:avLst/>
          </a:prstGeom>
          <a:noFill/>
        </p:spPr>
        <p:txBody>
          <a:bodyPr wrap="none" rtlCol="0">
            <a:spAutoFit/>
          </a:bodyPr>
          <a:lstStyle/>
          <a:p>
            <a:r>
              <a:rPr lang="en-US" altLang="ja-JP" sz="2400" dirty="0" smtClean="0">
                <a:solidFill>
                  <a:srgbClr val="000000"/>
                </a:solidFill>
              </a:rPr>
              <a:t>Observables in equilibrium are fluctuating.</a:t>
            </a:r>
            <a:endParaRPr lang="ja-JP" altLang="en-US" sz="2400" dirty="0">
              <a:solidFill>
                <a:srgbClr val="000000"/>
              </a:solidFill>
            </a:endParaRPr>
          </a:p>
        </p:txBody>
      </p:sp>
      <p:grpSp>
        <p:nvGrpSpPr>
          <p:cNvPr id="25" name="グループ化 24"/>
          <p:cNvGrpSpPr/>
          <p:nvPr/>
        </p:nvGrpSpPr>
        <p:grpSpPr>
          <a:xfrm>
            <a:off x="5940152" y="4725144"/>
            <a:ext cx="2999772" cy="1109737"/>
            <a:chOff x="5940152" y="4725144"/>
            <a:chExt cx="2999772" cy="1109737"/>
          </a:xfrm>
        </p:grpSpPr>
        <p:sp>
          <p:nvSpPr>
            <p:cNvPr id="26" name="下矢印 25"/>
            <p:cNvSpPr/>
            <p:nvPr/>
          </p:nvSpPr>
          <p:spPr>
            <a:xfrm>
              <a:off x="6300192" y="4754761"/>
              <a:ext cx="839532"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6477390" y="4725144"/>
              <a:ext cx="2462534" cy="461665"/>
            </a:xfrm>
            <a:prstGeom prst="rect">
              <a:avLst/>
            </a:prstGeom>
            <a:noFill/>
          </p:spPr>
          <p:txBody>
            <a:bodyPr wrap="none" rtlCol="0">
              <a:spAutoFit/>
            </a:bodyPr>
            <a:lstStyle/>
            <a:p>
              <a:r>
                <a:rPr kumimoji="1" lang="en-US" altLang="ja-JP" sz="2400" dirty="0" smtClean="0">
                  <a:solidFill>
                    <a:srgbClr val="1F497D"/>
                  </a:solidFill>
                  <a:effectLst>
                    <a:outerShdw blurRad="38100" dist="38100" dir="2700000" algn="tl">
                      <a:srgbClr val="000000">
                        <a:alpha val="43137"/>
                      </a:srgbClr>
                    </a:outerShdw>
                  </a:effectLst>
                </a:rPr>
                <a:t>Non-</a:t>
              </a:r>
              <a:r>
                <a:rPr kumimoji="1" lang="en-US" altLang="ja-JP" sz="2400" dirty="0" err="1" smtClean="0">
                  <a:solidFill>
                    <a:srgbClr val="1F497D"/>
                  </a:solidFill>
                  <a:effectLst>
                    <a:outerShdw blurRad="38100" dist="38100" dir="2700000" algn="tl">
                      <a:srgbClr val="000000">
                        <a:alpha val="43137"/>
                      </a:srgbClr>
                    </a:outerShdw>
                  </a:effectLst>
                </a:rPr>
                <a:t>Gaussianity</a:t>
              </a:r>
              <a:endParaRPr kumimoji="1" lang="ja-JP" altLang="en-US" sz="2400" dirty="0">
                <a:solidFill>
                  <a:srgbClr val="1F497D"/>
                </a:solidFill>
                <a:effectLst>
                  <a:outerShdw blurRad="38100" dist="38100" dir="2700000" algn="tl">
                    <a:srgbClr val="000000">
                      <a:alpha val="43137"/>
                    </a:srgbClr>
                  </a:outerShdw>
                </a:effectLst>
              </a:endParaRPr>
            </a:p>
          </p:txBody>
        </p:sp>
        <p:cxnSp>
          <p:nvCxnSpPr>
            <p:cNvPr id="28" name="直線コネクタ 27"/>
            <p:cNvCxnSpPr/>
            <p:nvPr/>
          </p:nvCxnSpPr>
          <p:spPr>
            <a:xfrm flipV="1">
              <a:off x="5940152" y="4733132"/>
              <a:ext cx="1736272" cy="21629"/>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3088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6287299" cy="584775"/>
          </a:xfrm>
        </p:spPr>
        <p:txBody>
          <a:bodyPr/>
          <a:lstStyle/>
          <a:p>
            <a:r>
              <a:rPr kumimoji="1" lang="en-US" altLang="ja-JP" dirty="0" smtClean="0"/>
              <a:t> Conserved Charge Fluctuations  </a:t>
            </a:r>
            <a:endParaRPr kumimoji="1" lang="ja-JP" altLang="en-US" dirty="0"/>
          </a:p>
        </p:txBody>
      </p:sp>
      <p:sp>
        <p:nvSpPr>
          <p:cNvPr id="3" name="テキスト ボックス 2"/>
          <p:cNvSpPr txBox="1"/>
          <p:nvPr/>
        </p:nvSpPr>
        <p:spPr>
          <a:xfrm>
            <a:off x="179512" y="908720"/>
            <a:ext cx="6026009" cy="523220"/>
          </a:xfrm>
          <a:prstGeom prst="rect">
            <a:avLst/>
          </a:prstGeom>
          <a:noFill/>
        </p:spPr>
        <p:txBody>
          <a:bodyPr wrap="none" rtlCol="0">
            <a:spAutoFit/>
          </a:bodyPr>
          <a:lstStyle/>
          <a:p>
            <a:pPr marL="457200" indent="-457200">
              <a:buClr>
                <a:srgbClr val="1F497D"/>
              </a:buClr>
              <a:buFont typeface="Wingdings" pitchFamily="2" charset="2"/>
              <a:buChar char="p"/>
            </a:pPr>
            <a:r>
              <a:rPr lang="en-US" altLang="ja-JP" sz="2800" dirty="0" smtClean="0">
                <a:solidFill>
                  <a:prstClr val="black"/>
                </a:solidFill>
              </a:rPr>
              <a:t>Definite definition of the operator</a:t>
            </a:r>
            <a:endParaRPr lang="ja-JP" altLang="en-US" sz="2800" dirty="0">
              <a:solidFill>
                <a:prstClr val="black"/>
              </a:solidFill>
            </a:endParaRPr>
          </a:p>
        </p:txBody>
      </p:sp>
      <p:sp>
        <p:nvSpPr>
          <p:cNvPr id="4" name="テキスト ボックス 3"/>
          <p:cNvSpPr txBox="1"/>
          <p:nvPr/>
        </p:nvSpPr>
        <p:spPr>
          <a:xfrm>
            <a:off x="179512" y="4015951"/>
            <a:ext cx="5650906" cy="523220"/>
          </a:xfrm>
          <a:prstGeom prst="rect">
            <a:avLst/>
          </a:prstGeom>
          <a:noFill/>
        </p:spPr>
        <p:txBody>
          <a:bodyPr wrap="none" rtlCol="0">
            <a:spAutoFit/>
          </a:bodyPr>
          <a:lstStyle/>
          <a:p>
            <a:pPr marL="342900" indent="-342900">
              <a:buClr>
                <a:srgbClr val="1F497D"/>
              </a:buClr>
              <a:buFont typeface="Wingdings" pitchFamily="2" charset="2"/>
              <a:buChar char="p"/>
            </a:pPr>
            <a:r>
              <a:rPr lang="en-US" altLang="ja-JP" sz="2800" dirty="0" smtClean="0">
                <a:solidFill>
                  <a:prstClr val="black"/>
                </a:solidFill>
              </a:rPr>
              <a:t>Simple thermodynamic relation</a:t>
            </a:r>
            <a:endParaRPr lang="ja-JP" altLang="en-US" sz="2800" dirty="0">
              <a:solidFill>
                <a:prstClr val="black"/>
              </a:solidFill>
            </a:endParaRPr>
          </a:p>
        </p:txBody>
      </p:sp>
      <p:sp>
        <p:nvSpPr>
          <p:cNvPr id="5" name="テキスト ボックス 4"/>
          <p:cNvSpPr txBox="1"/>
          <p:nvPr/>
        </p:nvSpPr>
        <p:spPr>
          <a:xfrm>
            <a:off x="539552" y="1412776"/>
            <a:ext cx="3337773" cy="1975926"/>
          </a:xfrm>
          <a:prstGeom prst="rect">
            <a:avLst/>
          </a:prstGeom>
          <a:noFill/>
        </p:spPr>
        <p:txBody>
          <a:bodyPr wrap="none" rtlCol="0">
            <a:spAutoFit/>
          </a:bodyPr>
          <a:lstStyle/>
          <a:p>
            <a:pPr marL="342900" indent="-342900">
              <a:lnSpc>
                <a:spcPct val="170000"/>
              </a:lnSpc>
              <a:buFontTx/>
              <a:buChar char="-"/>
            </a:pPr>
            <a:r>
              <a:rPr lang="en-US" altLang="ja-JP" sz="2400" dirty="0" smtClean="0">
                <a:solidFill>
                  <a:prstClr val="black"/>
                </a:solidFill>
              </a:rPr>
              <a:t>as a </a:t>
            </a:r>
            <a:r>
              <a:rPr lang="en-US" altLang="ja-JP" sz="2400" dirty="0" err="1" smtClean="0">
                <a:solidFill>
                  <a:prstClr val="black"/>
                </a:solidFill>
              </a:rPr>
              <a:t>Noether</a:t>
            </a:r>
            <a:r>
              <a:rPr lang="en-US" altLang="ja-JP" sz="2400" dirty="0" smtClean="0">
                <a:solidFill>
                  <a:prstClr val="black"/>
                </a:solidFill>
              </a:rPr>
              <a:t> current</a:t>
            </a:r>
          </a:p>
          <a:p>
            <a:pPr marL="342900" indent="-342900">
              <a:lnSpc>
                <a:spcPct val="170000"/>
              </a:lnSpc>
              <a:buFontTx/>
              <a:buChar char="-"/>
            </a:pPr>
            <a:r>
              <a:rPr lang="en-US" altLang="ja-JP" sz="2400" dirty="0" smtClean="0">
                <a:solidFill>
                  <a:prstClr val="black"/>
                </a:solidFill>
              </a:rPr>
              <a:t>Expectation value:</a:t>
            </a:r>
          </a:p>
          <a:p>
            <a:pPr marL="342900" indent="-342900">
              <a:lnSpc>
                <a:spcPct val="170000"/>
              </a:lnSpc>
              <a:buFontTx/>
              <a:buChar char="-"/>
            </a:pPr>
            <a:r>
              <a:rPr lang="en-US" altLang="ja-JP" sz="2400" dirty="0" smtClean="0">
                <a:solidFill>
                  <a:prstClr val="black"/>
                </a:solidFill>
              </a:rPr>
              <a:t>Fluctuation:</a:t>
            </a:r>
          </a:p>
        </p:txBody>
      </p:sp>
      <p:pic>
        <p:nvPicPr>
          <p:cNvPr id="10" name="TexTeXPicture" descr="&lt;?xml version=&quot;1.0&quot; encoding=&quot;utf-16&quot;?&gt;&#10;&lt;TeXTeX&gt;&#10;  &lt;preamble&gt;\documentclass{jarticle}&#10;\usepackage{amsmath}&#10;\pagestyle{empty}&lt;/preamble&gt;&#10;  &lt;body&gt;\begin{align*} &#10;{\cal O}&#10;\end{align*}&lt;/body&gt;&#10;  &lt;fcolor&gt;FF000000&lt;/fcolor&gt;&#10;  &lt;bcolor&gt;FFFFFFFF&lt;/bcolor&gt;&#10;  &lt;transparent&gt;True&lt;/transparent&gt;&#10;  &lt;resolution&gt;1800&lt;/resolution&gt;&#10;  &lt;imageh&gt;180&lt;/imageh&gt;&#10;  &lt;imagew&gt;179&lt;/imagew&gt;&#10;  &lt;scale&gt;50&lt;/scale&gt;&#10;  &lt;cursor&gt;24&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1052736"/>
            <a:ext cx="268033" cy="269531"/>
          </a:xfrm>
          <a:prstGeom prst="rect">
            <a:avLst/>
          </a:prstGeom>
        </p:spPr>
      </p:pic>
      <p:pic>
        <p:nvPicPr>
          <p:cNvPr id="17" name="TexTeXPicture" descr="&lt;?xml version=&quot;1.0&quot; encoding=&quot;utf-16&quot;?&gt;&#10;&lt;TeXTeX&gt;&#10;  &lt;preamble&gt;\documentclass{jarticle}&#10;\usepackage{amsmath}&#10;\pagestyle{empty}&lt;/preamble&gt;&#10;  &lt;body&gt;\begin{align*} &#10;\rho = \frac1Z e^{-\beta H}&#10;\end{align*}&lt;/body&gt;&#10;  &lt;fcolor&gt;FF000000&lt;/fcolor&gt;&#10;  &lt;bcolor&gt;FFFFFFFF&lt;/bcolor&gt;&#10;  &lt;transparent&gt;True&lt;/transparent&gt;&#10;  &lt;resolution&gt;1800&lt;/resolution&gt;&#10;  &lt;imageh&gt;505&lt;/imageh&gt;&#10;  &lt;imagew&gt;1263&lt;/imagew&gt;&#10;  &lt;scale&gt;50&lt;/scale&gt;&#10;  &lt;cursor&gt;43&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1322267"/>
            <a:ext cx="1336675" cy="534458"/>
          </a:xfrm>
          <a:prstGeom prst="rect">
            <a:avLst/>
          </a:prstGeom>
        </p:spPr>
      </p:pic>
      <p:pic>
        <p:nvPicPr>
          <p:cNvPr id="20" name="TexTeXPicture" descr="&lt;?xml version=&quot;1.0&quot; encoding=&quot;utf-16&quot;?&gt;&#10;&lt;TeXTeX&gt;&#10;  &lt;preamble&gt;\documentclass{jarticle}&#10;\usepackage{amsmath}&#10;\pagestyle{empty}&lt;/preamble&gt;&#10;  &lt;body&gt;\begin{align*} &#10;\langle \delta {\cal O}^2\rangle&#10;= \langle {\cal O}^2 \rangle&#10;- \langle {\cal O} \rangle^2&#10;\end{align*}&lt;/body&gt;&#10;  &lt;fcolor&gt;FF000000&lt;/fcolor&gt;&#10;  &lt;bcolor&gt;FFFFFFFF&lt;/bcolor&gt;&#10;  &lt;transparent&gt;True&lt;/transparent&gt;&#10;  &lt;resolution&gt;1800&lt;/resolution&gt;&#10;  &lt;imageh&gt;281&lt;/imageh&gt;&#10;  &lt;imagew&gt;2236&lt;/imagew&gt;&#10;  &lt;scale&gt;50&lt;/scale&gt;&#10;  &lt;cursor&gt;106&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9792" y="2909742"/>
            <a:ext cx="2985918" cy="375242"/>
          </a:xfrm>
          <a:prstGeom prst="rect">
            <a:avLst/>
          </a:prstGeom>
        </p:spPr>
      </p:pic>
      <p:pic>
        <p:nvPicPr>
          <p:cNvPr id="28" name="TexTeXPicture" descr="&lt;?xml version=&quot;1.0&quot; encoding=&quot;utf-16&quot;?&gt;&#10;&lt;TeXTeX&gt;&#10;  &lt;preamble&gt;\documentclass{jarticle}&#10;\usepackage{amsmath}&#10;\pagestyle{empty}&lt;/preamble&gt;&#10;  &lt;body&gt;\begin{align*} &#10;Z(\mu) = {\rm Tr} e^{-\beta( H - \mu {\cal O})}&#10;\end{align*}&lt;/body&gt;&#10;  &lt;fcolor&gt;FF000000&lt;/fcolor&gt;&#10;  &lt;bcolor&gt;FFFFFFFF&lt;/bcolor&gt;&#10;  &lt;transparent&gt;True&lt;/transparent&gt;&#10;  &lt;resolution&gt;1800&lt;/resolution&gt;&#10;  &lt;imageh&gt;296&lt;/imageh&gt;&#10;  &lt;imagew&gt;2252&lt;/imagew&gt;&#10;  &lt;scale&gt;50&lt;/scale&gt;&#10;  &lt;cursor&gt;63&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0112" y="4966590"/>
            <a:ext cx="2670618" cy="351023"/>
          </a:xfrm>
          <a:prstGeom prst="rect">
            <a:avLst/>
          </a:prstGeom>
        </p:spPr>
      </p:pic>
      <p:pic>
        <p:nvPicPr>
          <p:cNvPr id="29" name="TexTeXPicture" descr="&lt;?xml version=&quot;1.0&quot; encoding=&quot;utf-16&quot;?&gt;&#10;&lt;TeXTeX&gt;&#10;  &lt;preamble&gt;\documentclass{jarticle}&#10;\usepackage{amsmath}&#10;\pagestyle{empty}&lt;/preamble&gt;&#10;  &lt;body&gt;\begin{align*} &#10;\langle {\cal O} \rangle&#10;= {\rm Tr}[ \rho {\cal O} ]&#10;= \int{\cal D}U {\cal O} e^{-S}&#10;\end{align*}&lt;/body&gt;&#10;  &lt;fcolor&gt;FF000000&lt;/fcolor&gt;&#10;  &lt;bcolor&gt;FFFFFFFF&lt;/bcolor&gt;&#10;  &lt;transparent&gt;True&lt;/transparent&gt;&#10;  &lt;resolution&gt;1800&lt;/resolution&gt;&#10;  &lt;imageh&gt;553&lt;/imageh&gt;&#10;  &lt;imagew&gt;3051&lt;/imagew&gt;&#10;  &lt;scale&gt;50&lt;/scale&gt;&#10;  &lt;cursor&gt;100&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63888" y="2060848"/>
            <a:ext cx="4074256" cy="738466"/>
          </a:xfrm>
          <a:prstGeom prst="rect">
            <a:avLst/>
          </a:prstGeom>
        </p:spPr>
      </p:pic>
      <p:pic>
        <p:nvPicPr>
          <p:cNvPr id="7" name="TexTeXPicture" descr="&lt;?xml version=&quot;1.0&quot; encoding=&quot;utf-16&quot;?&gt;&#10;&lt;TeXTeX&gt;&#10;  &lt;preamble&gt;\documentclass{jarticle}&#10;\usepackage{amsmath}&#10;\pagestyle{empty}&lt;/preamble&gt;&#10;  &lt;body&gt;\begin{align*} &#10;\langle \delta {\cal O}^n \rangle_c&#10;= \frac{T^n}V \frac{ \partial^n }{\partial \mu^n } \ln Z(\mu)&#10;\end{align*}&lt;/body&gt;&#10;  &lt;fcolor&gt;FF000000&lt;/fcolor&gt;&#10;  &lt;bcolor&gt;FFFFFFFF&lt;/bcolor&gt;&#10;  &lt;transparent&gt;True&lt;/transparent&gt;&#10;  &lt;resolution&gt;1800&lt;/resolution&gt;&#10;  &lt;imageh&gt;571&lt;/imageh&gt;&#10;  &lt;imagew&gt;2724&lt;/imagew&gt;&#10;  &lt;scale&gt;50&lt;/scale&gt;&#10;  &lt;cursor&gt;63&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6573" y="4745954"/>
            <a:ext cx="3679443" cy="771278"/>
          </a:xfrm>
          <a:prstGeom prst="rect">
            <a:avLst/>
          </a:prstGeom>
        </p:spPr>
      </p:pic>
    </p:spTree>
    <p:extLst>
      <p:ext uri="{BB962C8B-B14F-4D97-AF65-F5344CB8AC3E}">
        <p14:creationId xmlns:p14="http://schemas.microsoft.com/office/powerpoint/2010/main" val="2054608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7632218" cy="584775"/>
          </a:xfrm>
        </p:spPr>
        <p:txBody>
          <a:bodyPr/>
          <a:lstStyle/>
          <a:p>
            <a:r>
              <a:rPr kumimoji="1" lang="en-US" altLang="ja-JP" dirty="0" smtClean="0"/>
              <a:t> Taylor Expansion Method &amp; </a:t>
            </a:r>
            <a:r>
              <a:rPr kumimoji="1" lang="en-US" altLang="ja-JP" dirty="0" err="1" smtClean="0"/>
              <a:t>Cumulants</a:t>
            </a:r>
            <a:r>
              <a:rPr kumimoji="1" lang="en-US" altLang="ja-JP" dirty="0" smtClean="0"/>
              <a:t>  </a:t>
            </a:r>
            <a:endParaRPr kumimoji="1" lang="ja-JP" altLang="en-US" dirty="0"/>
          </a:p>
        </p:txBody>
      </p:sp>
      <p:pic>
        <p:nvPicPr>
          <p:cNvPr id="4" name="TexTeXPicture" descr="&lt;?xml version=&quot;1.0&quot; encoding=&quot;utf-16&quot;?&gt;&#10;&lt;TeXTeX&gt;&#10;  &lt;preamble&gt;\documentclass{jarticle}&#10;\usepackage{amsmath,amssymb,color}&#10;\pagestyle{empty}&#10;\newcommand{\bm}[1]{\mbox{\boldmath$#1$}}&lt;/preamble&gt;&#10;  &lt;body&gt;\begin{align*} &#10;= P(T,0) + \frac \mu T \frac{\partial P(T,0)}{\partial(\mu/T)}&#10;+ \frac12 \left(\frac \mu T \right)^2 \frac{\partial^2 P(T,0)}{\partial(\mu/T)^2}&#10;+ \cdots&#10;\end{align*}&lt;/body&gt;&#10;  &lt;fcolor&gt;FF000000&lt;/fcolor&gt;&#10;  &lt;bcolor&gt;FFFFFFFF&lt;/bcolor&gt;&#10;  &lt;transparent&gt;True&lt;/transparent&gt;&#10;  &lt;resolution&gt;1800&lt;/resolution&gt;&#10;  &lt;imageh&gt;609&lt;/imageh&gt;&#10;  &lt;imagew&gt;5481&lt;/imagew&gt;&#10;  &lt;scale&gt;50&lt;/scale&gt;&#10;  &lt;cursor&gt;16&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9648" y="2410721"/>
            <a:ext cx="6964866" cy="773875"/>
          </a:xfrm>
          <a:prstGeom prst="rect">
            <a:avLst/>
          </a:prstGeom>
        </p:spPr>
      </p:pic>
      <p:pic>
        <p:nvPicPr>
          <p:cNvPr id="5" name="TexTeXPicture" descr="&lt;?xml version=&quot;1.0&quot; encoding=&quot;utf-16&quot;?&gt;&#10;&lt;TeXTeX&gt;&#10;  &lt;preamble&gt;\documentclass{jarticle}&#10;\usepackage{amsmath,amssymb,color}&#10;\pagestyle{empty}&#10;\newcommand{\bm}[1]{\mbox{\boldmath$#1$}}&lt;/preamble&gt;&#10;  &lt;body&gt;\begin{align*} &#10;\langle N \rangle&#10;\end{align*}&lt;/body&gt;&#10;  &lt;fcolor&gt;FF000000&lt;/fcolor&gt;&#10;  &lt;bcolor&gt;FFFFFFFF&lt;/bcolor&gt;&#10;  &lt;transparent&gt;True&lt;/transparent&gt;&#10;  &lt;resolution&gt;1800&lt;/resolution&gt;&#10;  &lt;imageh&gt;249&lt;/imageh&gt;&#10;  &lt;imagew&gt;365&lt;/imagew&gt;&#10;  &lt;scale&gt;50&lt;/scale&gt;&#10;  &lt;cursor&gt;16&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8184" y="3832668"/>
            <a:ext cx="463816" cy="316412"/>
          </a:xfrm>
          <a:prstGeom prst="rect">
            <a:avLst/>
          </a:prstGeom>
        </p:spPr>
      </p:pic>
      <p:sp>
        <p:nvSpPr>
          <p:cNvPr id="7" name="下矢印 6"/>
          <p:cNvSpPr/>
          <p:nvPr/>
        </p:nvSpPr>
        <p:spPr>
          <a:xfrm flipV="1">
            <a:off x="4157190" y="3309277"/>
            <a:ext cx="360040" cy="3987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下矢印 7"/>
          <p:cNvSpPr/>
          <p:nvPr/>
        </p:nvSpPr>
        <p:spPr>
          <a:xfrm flipV="1">
            <a:off x="7020272" y="3328612"/>
            <a:ext cx="360040" cy="3987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325456" y="4941168"/>
            <a:ext cx="8639032" cy="523220"/>
          </a:xfrm>
          <a:prstGeom prst="rect">
            <a:avLst/>
          </a:prstGeom>
          <a:noFill/>
        </p:spPr>
        <p:txBody>
          <a:bodyPr wrap="none" rtlCol="0">
            <a:spAutoFit/>
          </a:bodyPr>
          <a:lstStyle/>
          <a:p>
            <a:r>
              <a:rPr kumimoji="1" lang="en-US" altLang="ja-JP" sz="2800" dirty="0" smtClean="0"/>
              <a:t>Baryon number </a:t>
            </a:r>
            <a:r>
              <a:rPr kumimoji="1" lang="en-US" altLang="ja-JP" sz="2800" dirty="0" err="1" smtClean="0"/>
              <a:t>cumulants</a:t>
            </a:r>
            <a:r>
              <a:rPr kumimoji="1" lang="en-US" altLang="ja-JP" sz="2800" dirty="0" smtClean="0"/>
              <a:t> = Taylor expansion </a:t>
            </a:r>
            <a:r>
              <a:rPr kumimoji="1" lang="en-US" altLang="ja-JP" sz="2800" dirty="0" err="1" smtClean="0"/>
              <a:t>coeffs</a:t>
            </a:r>
            <a:r>
              <a:rPr kumimoji="1" lang="en-US" altLang="ja-JP" sz="2800" dirty="0" smtClean="0"/>
              <a:t>.</a:t>
            </a:r>
            <a:endParaRPr kumimoji="1" lang="ja-JP" altLang="en-US" sz="2800" dirty="0"/>
          </a:p>
        </p:txBody>
      </p:sp>
      <p:pic>
        <p:nvPicPr>
          <p:cNvPr id="10" name="TexTeXPicture" descr="&lt;?xml version=&quot;1.0&quot; encoding=&quot;utf-16&quot;?&gt;&#10;&lt;TeXTeX&gt;&#10;  &lt;preamble&gt;\documentclass{jarticle}&#10;\usepackage{amsmath,amssymb,color}&#10;\pagestyle{empty}&#10;\newcommand{\bm}[1]{\mbox{\boldmath$#1$}}&lt;/preamble&gt;&#10;  &lt;body&gt;\begin{align*} &#10;P(T,\mu) = \frac TV \ln Z(\mu)&#10;\end{align*}&lt;/body&gt;&#10;  &lt;fcolor&gt;FF000000&lt;/fcolor&gt;&#10;  &lt;bcolor&gt;FFFFFFFF&lt;/bcolor&gt;&#10;  &lt;transparent&gt;True&lt;/transparent&gt;&#10;  &lt;resolution&gt;1800&lt;/resolution&gt;&#10;  &lt;imageh&gt;513&lt;/imageh&gt;&#10;  &lt;imagew&gt;2195&lt;/imagew&gt;&#10;  &lt;scale&gt;50&lt;/scale&gt;&#10;  &lt;cursor&gt;34&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1672428"/>
            <a:ext cx="2789250" cy="651884"/>
          </a:xfrm>
          <a:prstGeom prst="rect">
            <a:avLst/>
          </a:prstGeom>
        </p:spPr>
      </p:pic>
      <p:pic>
        <p:nvPicPr>
          <p:cNvPr id="3" name="TexTeXPicture" descr="&lt;?xml version=&quot;1.0&quot; encoding=&quot;utf-16&quot;?&gt;&#10;&lt;TeXTeX&gt;&#10;  &lt;preamble&gt;\documentclass{jarticle}&#10;\usepackage{amsmath,amssymb,color}&#10;\pagestyle{empty}&#10;\newcommand{\bm}[1]{\mbox{\boldmath$#1$}}&lt;/preamble&gt;&#10;  &lt;body&gt;\begin{align*} &#10;\langle \delta N^2 \rangle_c&#10;\end{align*}&lt;/body&gt;&#10;  &lt;fcolor&gt;FF000000&lt;/fcolor&gt;&#10;  &lt;bcolor&gt;FFFFFFFF&lt;/bcolor&gt;&#10;  &lt;transparent&gt;True&lt;/transparent&gt;&#10;  &lt;resolution&gt;1800&lt;/resolution&gt;&#10;  &lt;imageh&gt;281&lt;/imageh&gt;&#10;  &lt;imagew&gt;710&lt;/imagew&gt;&#10;  &lt;scale&gt;50&lt;/scale&gt;&#10;  &lt;cursor&gt;31&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6256" y="3763625"/>
            <a:ext cx="902217" cy="357075"/>
          </a:xfrm>
          <a:prstGeom prst="rect">
            <a:avLst/>
          </a:prstGeom>
        </p:spPr>
      </p:pic>
    </p:spTree>
    <p:extLst>
      <p:ext uri="{BB962C8B-B14F-4D97-AF65-F5344CB8AC3E}">
        <p14:creationId xmlns:p14="http://schemas.microsoft.com/office/powerpoint/2010/main" val="35737341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7564891" cy="584775"/>
          </a:xfrm>
        </p:spPr>
        <p:txBody>
          <a:bodyPr/>
          <a:lstStyle/>
          <a:p>
            <a:r>
              <a:rPr kumimoji="1" lang="en-US" altLang="ja-JP" dirty="0" smtClean="0"/>
              <a:t> Recent Progress in Lattice Simulations  </a:t>
            </a:r>
            <a:endParaRPr kumimoji="1" lang="ja-JP" alt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124744"/>
            <a:ext cx="3528392" cy="2568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836712"/>
            <a:ext cx="315277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6156176" y="836712"/>
            <a:ext cx="2915798" cy="830997"/>
          </a:xfrm>
          <a:prstGeom prst="rect">
            <a:avLst/>
          </a:prstGeom>
          <a:noFill/>
        </p:spPr>
        <p:txBody>
          <a:bodyPr wrap="none" rtlCol="0">
            <a:spAutoFit/>
          </a:bodyPr>
          <a:lstStyle/>
          <a:p>
            <a:pPr algn="r"/>
            <a:r>
              <a:rPr kumimoji="1" lang="en-US" altLang="ja-JP" sz="2400" dirty="0" smtClean="0"/>
              <a:t>From LATTICE2013</a:t>
            </a:r>
          </a:p>
          <a:p>
            <a:pPr algn="r"/>
            <a:r>
              <a:rPr lang="en-US" altLang="ja-JP" sz="2400" dirty="0" smtClean="0"/>
              <a:t>presentations</a:t>
            </a:r>
            <a:endParaRPr kumimoji="1" lang="ja-JP" altLang="en-US" sz="2400" dirty="0"/>
          </a:p>
        </p:txBody>
      </p:sp>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3708" y="3249623"/>
            <a:ext cx="3288579" cy="241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 y="4704396"/>
            <a:ext cx="3024336" cy="2108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0763" y="1856185"/>
            <a:ext cx="3637741" cy="3164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04844" y="4218211"/>
            <a:ext cx="3511609" cy="2595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0354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4039888" cy="584775"/>
          </a:xfrm>
        </p:spPr>
        <p:txBody>
          <a:bodyPr/>
          <a:lstStyle/>
          <a:p>
            <a:r>
              <a:rPr kumimoji="1" lang="en-US" altLang="ja-JP" dirty="0" smtClean="0"/>
              <a:t>  QCD @ nonzero </a:t>
            </a:r>
            <a:r>
              <a:rPr kumimoji="1" lang="en-US" altLang="ja-JP" i="1" dirty="0" smtClean="0"/>
              <a:t>T</a:t>
            </a:r>
            <a:r>
              <a:rPr kumimoji="1" lang="en-US" altLang="ja-JP" dirty="0" smtClean="0"/>
              <a:t>  </a:t>
            </a:r>
            <a:endParaRPr kumimoji="1" lang="ja-JP" altLang="en-US" dirty="0"/>
          </a:p>
        </p:txBody>
      </p:sp>
      <p:sp>
        <p:nvSpPr>
          <p:cNvPr id="3" name="円/楕円 2"/>
          <p:cNvSpPr/>
          <p:nvPr/>
        </p:nvSpPr>
        <p:spPr>
          <a:xfrm>
            <a:off x="1619671" y="1340768"/>
            <a:ext cx="5754075" cy="4392488"/>
          </a:xfrm>
          <a:prstGeom prst="ellipse">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50000" t="50000" r="50000" b="50000"/>
            </a:path>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sz="3600" dirty="0" smtClean="0"/>
              <a:t>QCD @ nonzero </a:t>
            </a:r>
            <a:r>
              <a:rPr kumimoji="1" lang="en-US" altLang="ja-JP" sz="3600" i="1" dirty="0" smtClean="0"/>
              <a:t>T</a:t>
            </a:r>
            <a:endParaRPr kumimoji="1" lang="ja-JP" altLang="en-US" sz="3600" i="1" dirty="0"/>
          </a:p>
        </p:txBody>
      </p:sp>
      <p:sp>
        <p:nvSpPr>
          <p:cNvPr id="5" name="円/楕円 4"/>
          <p:cNvSpPr/>
          <p:nvPr/>
        </p:nvSpPr>
        <p:spPr>
          <a:xfrm>
            <a:off x="2915816" y="976845"/>
            <a:ext cx="3281784" cy="1584176"/>
          </a:xfrm>
          <a:prstGeom prst="ellipse">
            <a:avLst/>
          </a:prstGeom>
          <a:effectLst>
            <a:softEdge rad="50800"/>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en-US" altLang="ja-JP" sz="3200" dirty="0" smtClean="0"/>
              <a:t>Theory</a:t>
            </a:r>
          </a:p>
          <a:p>
            <a:pPr algn="ctr"/>
            <a:r>
              <a:rPr lang="en-US" altLang="ja-JP" sz="3200" dirty="0" smtClean="0"/>
              <a:t>(Motivation)</a:t>
            </a:r>
            <a:endParaRPr kumimoji="1" lang="ja-JP" altLang="en-US" sz="3200" dirty="0"/>
          </a:p>
        </p:txBody>
      </p:sp>
      <p:sp>
        <p:nvSpPr>
          <p:cNvPr id="6" name="円/楕円 5"/>
          <p:cNvSpPr/>
          <p:nvPr/>
        </p:nvSpPr>
        <p:spPr>
          <a:xfrm>
            <a:off x="544875" y="4221088"/>
            <a:ext cx="3168352" cy="1800200"/>
          </a:xfrm>
          <a:prstGeom prst="ellipse">
            <a:avLst/>
          </a:prstGeom>
          <a:effectLst>
            <a:softEdge rad="508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sz="3200" dirty="0" smtClean="0"/>
              <a:t>Lattice</a:t>
            </a:r>
          </a:p>
        </p:txBody>
      </p:sp>
      <p:sp>
        <p:nvSpPr>
          <p:cNvPr id="7" name="円/楕円 6"/>
          <p:cNvSpPr/>
          <p:nvPr/>
        </p:nvSpPr>
        <p:spPr>
          <a:xfrm>
            <a:off x="5280190" y="4231914"/>
            <a:ext cx="3168352" cy="1728192"/>
          </a:xfrm>
          <a:prstGeom prst="ellipse">
            <a:avLst/>
          </a:prstGeom>
          <a:effectLst>
            <a:softEdge rad="508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ja-JP" sz="3200" dirty="0" smtClean="0"/>
              <a:t>Heavy Ion</a:t>
            </a:r>
          </a:p>
          <a:p>
            <a:pPr algn="ctr"/>
            <a:r>
              <a:rPr lang="en-US" altLang="ja-JP" sz="3200" dirty="0" smtClean="0"/>
              <a:t>Collisions</a:t>
            </a:r>
            <a:endParaRPr kumimoji="1" lang="ja-JP" altLang="en-US" sz="3200" dirty="0"/>
          </a:p>
        </p:txBody>
      </p:sp>
    </p:spTree>
    <p:extLst>
      <p:ext uri="{BB962C8B-B14F-4D97-AF65-F5344CB8AC3E}">
        <p14:creationId xmlns:p14="http://schemas.microsoft.com/office/powerpoint/2010/main" val="24068737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4039888" cy="584775"/>
          </a:xfrm>
        </p:spPr>
        <p:txBody>
          <a:bodyPr/>
          <a:lstStyle/>
          <a:p>
            <a:r>
              <a:rPr kumimoji="1" lang="en-US" altLang="ja-JP" dirty="0" smtClean="0"/>
              <a:t>  QCD @ nonzero </a:t>
            </a:r>
            <a:r>
              <a:rPr kumimoji="1" lang="en-US" altLang="ja-JP" i="1" dirty="0" smtClean="0"/>
              <a:t>T</a:t>
            </a:r>
            <a:r>
              <a:rPr kumimoji="1" lang="en-US" altLang="ja-JP" dirty="0" smtClean="0"/>
              <a:t>  </a:t>
            </a:r>
            <a:endParaRPr kumimoji="1" lang="ja-JP" altLang="en-US" dirty="0"/>
          </a:p>
        </p:txBody>
      </p:sp>
      <p:sp>
        <p:nvSpPr>
          <p:cNvPr id="3" name="円/楕円 2"/>
          <p:cNvSpPr/>
          <p:nvPr/>
        </p:nvSpPr>
        <p:spPr>
          <a:xfrm>
            <a:off x="1619671" y="1340768"/>
            <a:ext cx="5754075" cy="4392488"/>
          </a:xfrm>
          <a:prstGeom prst="ellipse">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50000" t="50000" r="50000" b="50000"/>
            </a:path>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sz="3600" dirty="0" smtClean="0"/>
              <a:t>QCD @ nonzero </a:t>
            </a:r>
            <a:r>
              <a:rPr kumimoji="1" lang="en-US" altLang="ja-JP" sz="3600" i="1" dirty="0" smtClean="0"/>
              <a:t>T</a:t>
            </a:r>
            <a:endParaRPr kumimoji="1" lang="ja-JP" altLang="en-US" sz="3600" i="1" dirty="0"/>
          </a:p>
        </p:txBody>
      </p:sp>
      <p:sp>
        <p:nvSpPr>
          <p:cNvPr id="5" name="円/楕円 4"/>
          <p:cNvSpPr/>
          <p:nvPr/>
        </p:nvSpPr>
        <p:spPr>
          <a:xfrm>
            <a:off x="2915816" y="976845"/>
            <a:ext cx="3281784" cy="1584176"/>
          </a:xfrm>
          <a:prstGeom prst="ellipse">
            <a:avLst/>
          </a:prstGeom>
          <a:effectLst>
            <a:softEdge rad="50800"/>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en-US" altLang="ja-JP" sz="3200" dirty="0" smtClean="0"/>
              <a:t>Theory</a:t>
            </a:r>
          </a:p>
          <a:p>
            <a:pPr algn="ctr"/>
            <a:r>
              <a:rPr lang="en-US" altLang="ja-JP" sz="3200" dirty="0" smtClean="0"/>
              <a:t>(Motivation)</a:t>
            </a:r>
            <a:endParaRPr kumimoji="1" lang="ja-JP" altLang="en-US" sz="3200" dirty="0"/>
          </a:p>
        </p:txBody>
      </p:sp>
      <p:sp>
        <p:nvSpPr>
          <p:cNvPr id="6" name="円/楕円 5"/>
          <p:cNvSpPr/>
          <p:nvPr/>
        </p:nvSpPr>
        <p:spPr>
          <a:xfrm>
            <a:off x="544875" y="4221088"/>
            <a:ext cx="3168352" cy="1800200"/>
          </a:xfrm>
          <a:prstGeom prst="ellipse">
            <a:avLst/>
          </a:prstGeom>
          <a:effectLst>
            <a:softEdge rad="508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sz="3200" dirty="0" smtClean="0"/>
              <a:t>Lattice</a:t>
            </a:r>
          </a:p>
        </p:txBody>
      </p:sp>
      <p:sp>
        <p:nvSpPr>
          <p:cNvPr id="7" name="円/楕円 6"/>
          <p:cNvSpPr/>
          <p:nvPr/>
        </p:nvSpPr>
        <p:spPr>
          <a:xfrm>
            <a:off x="5280190" y="4231914"/>
            <a:ext cx="3168352" cy="1728192"/>
          </a:xfrm>
          <a:prstGeom prst="ellipse">
            <a:avLst/>
          </a:prstGeom>
          <a:effectLst>
            <a:softEdge rad="508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ja-JP" sz="3200" dirty="0" smtClean="0"/>
              <a:t>Heavy Ion</a:t>
            </a:r>
          </a:p>
          <a:p>
            <a:pPr algn="ctr"/>
            <a:r>
              <a:rPr lang="en-US" altLang="ja-JP" sz="3200" dirty="0" smtClean="0"/>
              <a:t>Collisions</a:t>
            </a:r>
            <a:endParaRPr kumimoji="1" lang="ja-JP" altLang="en-US" sz="3200" dirty="0"/>
          </a:p>
        </p:txBody>
      </p:sp>
    </p:spTree>
    <p:extLst>
      <p:ext uri="{BB962C8B-B14F-4D97-AF65-F5344CB8AC3E}">
        <p14:creationId xmlns:p14="http://schemas.microsoft.com/office/powerpoint/2010/main" val="287488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6320961" cy="584775"/>
          </a:xfrm>
        </p:spPr>
        <p:txBody>
          <a:bodyPr/>
          <a:lstStyle/>
          <a:p>
            <a:r>
              <a:rPr kumimoji="1" lang="en-US" altLang="ja-JP" dirty="0" smtClean="0"/>
              <a:t> Event-by-Event Analysis @ HIC  </a:t>
            </a:r>
            <a:endParaRPr kumimoji="1" lang="ja-JP" altLang="en-US" dirty="0"/>
          </a:p>
        </p:txBody>
      </p:sp>
      <p:sp>
        <p:nvSpPr>
          <p:cNvPr id="15" name="テキスト ボックス 14"/>
          <p:cNvSpPr txBox="1"/>
          <p:nvPr/>
        </p:nvSpPr>
        <p:spPr>
          <a:xfrm>
            <a:off x="56026" y="1052736"/>
            <a:ext cx="9052478" cy="461665"/>
          </a:xfrm>
          <a:prstGeom prst="rect">
            <a:avLst/>
          </a:prstGeom>
          <a:noFill/>
        </p:spPr>
        <p:txBody>
          <a:bodyPr wrap="none" rtlCol="0">
            <a:spAutoFit/>
          </a:bodyPr>
          <a:lstStyle/>
          <a:p>
            <a:r>
              <a:rPr lang="en-US" altLang="ja-JP" sz="2400" dirty="0" smtClean="0">
                <a:solidFill>
                  <a:srgbClr val="000000"/>
                </a:solidFill>
              </a:rPr>
              <a:t>Fluctuations</a:t>
            </a:r>
            <a:r>
              <a:rPr lang="ja-JP" altLang="en-US" sz="2400" dirty="0">
                <a:solidFill>
                  <a:srgbClr val="000000"/>
                </a:solidFill>
              </a:rPr>
              <a:t> </a:t>
            </a:r>
            <a:r>
              <a:rPr lang="en-US" altLang="ja-JP" sz="2400" dirty="0" smtClean="0">
                <a:solidFill>
                  <a:srgbClr val="000000"/>
                </a:solidFill>
              </a:rPr>
              <a:t>can be measured by e-by-e analysis in experiments.</a:t>
            </a:r>
          </a:p>
        </p:txBody>
      </p:sp>
      <p:pic>
        <p:nvPicPr>
          <p:cNvPr id="42" name="Picture 3" descr="H:\tex\paris01\cartoon.jpg"/>
          <p:cNvPicPr>
            <a:picLocks noChangeAspect="1" noChangeArrowheads="1"/>
          </p:cNvPicPr>
          <p:nvPr/>
        </p:nvPicPr>
        <p:blipFill rotWithShape="1">
          <a:blip r:embed="rId2">
            <a:extLst>
              <a:ext uri="{28A0092B-C50C-407E-A947-70E740481C1C}">
                <a14:useLocalDpi xmlns:a14="http://schemas.microsoft.com/office/drawing/2010/main" val="0"/>
              </a:ext>
            </a:extLst>
          </a:blip>
          <a:srcRect l="73585"/>
          <a:stretch/>
        </p:blipFill>
        <p:spPr bwMode="auto">
          <a:xfrm>
            <a:off x="1070997" y="1994937"/>
            <a:ext cx="2304256" cy="1659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正方形/長方形 18"/>
          <p:cNvSpPr/>
          <p:nvPr/>
        </p:nvSpPr>
        <p:spPr>
          <a:xfrm>
            <a:off x="1115616" y="4731241"/>
            <a:ext cx="2304256" cy="4320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ja-JP" sz="2400" dirty="0" smtClean="0">
                <a:solidFill>
                  <a:srgbClr val="000000"/>
                </a:solidFill>
              </a:rPr>
              <a:t>Detector</a:t>
            </a:r>
            <a:endParaRPr lang="ja-JP" altLang="en-US" sz="2400" dirty="0">
              <a:solidFill>
                <a:srgbClr val="000000"/>
              </a:solidFill>
            </a:endParaRPr>
          </a:p>
        </p:txBody>
      </p:sp>
      <p:cxnSp>
        <p:nvCxnSpPr>
          <p:cNvPr id="44" name="直線コネクタ 43"/>
          <p:cNvCxnSpPr/>
          <p:nvPr/>
        </p:nvCxnSpPr>
        <p:spPr>
          <a:xfrm flipV="1">
            <a:off x="683568" y="2824897"/>
            <a:ext cx="1539557" cy="269233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H="1" flipV="1">
            <a:off x="2267744" y="2824897"/>
            <a:ext cx="1584176" cy="269233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flipH="1">
            <a:off x="1907704" y="3501295"/>
            <a:ext cx="144016" cy="41549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flipH="1">
            <a:off x="1453346" y="3400410"/>
            <a:ext cx="310342" cy="41385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flipH="1">
            <a:off x="2107822" y="3607335"/>
            <a:ext cx="31812" cy="36831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a:off x="2267744" y="3583743"/>
            <a:ext cx="0" cy="41549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flipH="1">
            <a:off x="1763688" y="3526916"/>
            <a:ext cx="144016" cy="34022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p:nvPr/>
        </p:nvCxnSpPr>
        <p:spPr>
          <a:xfrm>
            <a:off x="2938125" y="3474032"/>
            <a:ext cx="243413" cy="26660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a:off x="2552015" y="3507105"/>
            <a:ext cx="151538" cy="41549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p:nvPr/>
        </p:nvCxnSpPr>
        <p:spPr>
          <a:xfrm>
            <a:off x="2411760" y="3560152"/>
            <a:ext cx="64486" cy="41549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5292080" y="2132856"/>
            <a:ext cx="2952328" cy="2958425"/>
          </a:xfrm>
          <a:prstGeom prst="rect">
            <a:avLst/>
          </a:prstGeom>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25" name="正方形/長方形 24"/>
          <p:cNvSpPr/>
          <p:nvPr/>
        </p:nvSpPr>
        <p:spPr>
          <a:xfrm>
            <a:off x="6156176" y="2996953"/>
            <a:ext cx="1152128"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26" name="テキスト ボックス 25"/>
          <p:cNvSpPr txBox="1"/>
          <p:nvPr/>
        </p:nvSpPr>
        <p:spPr>
          <a:xfrm>
            <a:off x="6175119" y="3696748"/>
            <a:ext cx="389850" cy="461665"/>
          </a:xfrm>
          <a:prstGeom prst="rect">
            <a:avLst/>
          </a:prstGeom>
          <a:noFill/>
        </p:spPr>
        <p:txBody>
          <a:bodyPr wrap="none" rtlCol="0">
            <a:spAutoFit/>
          </a:bodyPr>
          <a:lstStyle/>
          <a:p>
            <a:r>
              <a:rPr lang="en-US" altLang="ja-JP" sz="2400" i="1" dirty="0" smtClean="0">
                <a:solidFill>
                  <a:srgbClr val="000000"/>
                </a:solidFill>
              </a:rPr>
              <a:t>V</a:t>
            </a:r>
            <a:endParaRPr lang="ja-JP" altLang="en-US" sz="2400" i="1" dirty="0">
              <a:solidFill>
                <a:srgbClr val="000000"/>
              </a:solidFill>
            </a:endParaRPr>
          </a:p>
        </p:txBody>
      </p:sp>
      <p:sp>
        <p:nvSpPr>
          <p:cNvPr id="27" name="円/楕円 26"/>
          <p:cNvSpPr/>
          <p:nvPr/>
        </p:nvSpPr>
        <p:spPr>
          <a:xfrm>
            <a:off x="7524328" y="3680062"/>
            <a:ext cx="108000" cy="108000"/>
          </a:xfrm>
          <a:prstGeom prst="ellipse">
            <a:avLst/>
          </a:prstGeom>
          <a:solidFill>
            <a:srgbClr val="F0949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28" name="円/楕円 27"/>
          <p:cNvSpPr/>
          <p:nvPr/>
        </p:nvSpPr>
        <p:spPr>
          <a:xfrm>
            <a:off x="6678240" y="2764906"/>
            <a:ext cx="108000" cy="108000"/>
          </a:xfrm>
          <a:prstGeom prst="ellipse">
            <a:avLst/>
          </a:prstGeom>
          <a:solidFill>
            <a:srgbClr val="F0949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29" name="円/楕円 28"/>
          <p:cNvSpPr/>
          <p:nvPr/>
        </p:nvSpPr>
        <p:spPr>
          <a:xfrm>
            <a:off x="7092256" y="3619347"/>
            <a:ext cx="108000" cy="108000"/>
          </a:xfrm>
          <a:prstGeom prst="ellipse">
            <a:avLst/>
          </a:prstGeom>
          <a:solidFill>
            <a:srgbClr val="F0949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30" name="円/楕円 29"/>
          <p:cNvSpPr/>
          <p:nvPr/>
        </p:nvSpPr>
        <p:spPr>
          <a:xfrm>
            <a:off x="6995549" y="3252749"/>
            <a:ext cx="108000" cy="108000"/>
          </a:xfrm>
          <a:prstGeom prst="ellipse">
            <a:avLst/>
          </a:prstGeom>
          <a:solidFill>
            <a:srgbClr val="F0949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31" name="円/楕円 30"/>
          <p:cNvSpPr/>
          <p:nvPr/>
        </p:nvSpPr>
        <p:spPr>
          <a:xfrm>
            <a:off x="5652120" y="2492896"/>
            <a:ext cx="108000" cy="108000"/>
          </a:xfrm>
          <a:prstGeom prst="ellipse">
            <a:avLst/>
          </a:prstGeom>
          <a:solidFill>
            <a:srgbClr val="F0949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32" name="円/楕円 31"/>
          <p:cNvSpPr/>
          <p:nvPr/>
        </p:nvSpPr>
        <p:spPr>
          <a:xfrm>
            <a:off x="5940152" y="4473128"/>
            <a:ext cx="108000" cy="108000"/>
          </a:xfrm>
          <a:prstGeom prst="ellipse">
            <a:avLst/>
          </a:prstGeom>
          <a:solidFill>
            <a:srgbClr val="F0949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33" name="円/楕円 32"/>
          <p:cNvSpPr/>
          <p:nvPr/>
        </p:nvSpPr>
        <p:spPr>
          <a:xfrm>
            <a:off x="5652120" y="3335777"/>
            <a:ext cx="108000" cy="108000"/>
          </a:xfrm>
          <a:prstGeom prst="ellipse">
            <a:avLst/>
          </a:prstGeom>
          <a:solidFill>
            <a:srgbClr val="F0949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34" name="円/楕円 33"/>
          <p:cNvSpPr/>
          <p:nvPr/>
        </p:nvSpPr>
        <p:spPr>
          <a:xfrm>
            <a:off x="7784205" y="2673528"/>
            <a:ext cx="108000" cy="108000"/>
          </a:xfrm>
          <a:prstGeom prst="ellipse">
            <a:avLst/>
          </a:prstGeom>
          <a:solidFill>
            <a:srgbClr val="F0949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35" name="円/楕円 34"/>
          <p:cNvSpPr/>
          <p:nvPr/>
        </p:nvSpPr>
        <p:spPr>
          <a:xfrm>
            <a:off x="6402969" y="3626062"/>
            <a:ext cx="108000" cy="108000"/>
          </a:xfrm>
          <a:prstGeom prst="ellipse">
            <a:avLst/>
          </a:prstGeom>
          <a:solidFill>
            <a:srgbClr val="F0949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36" name="円/楕円 35"/>
          <p:cNvSpPr/>
          <p:nvPr/>
        </p:nvSpPr>
        <p:spPr>
          <a:xfrm>
            <a:off x="6505413" y="3221394"/>
            <a:ext cx="108000" cy="108000"/>
          </a:xfrm>
          <a:prstGeom prst="ellipse">
            <a:avLst/>
          </a:prstGeom>
          <a:solidFill>
            <a:srgbClr val="F0949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37" name="円/楕円 36"/>
          <p:cNvSpPr/>
          <p:nvPr/>
        </p:nvSpPr>
        <p:spPr>
          <a:xfrm>
            <a:off x="6786240" y="3849642"/>
            <a:ext cx="108000" cy="108000"/>
          </a:xfrm>
          <a:prstGeom prst="ellipse">
            <a:avLst/>
          </a:prstGeom>
          <a:solidFill>
            <a:srgbClr val="F0949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38" name="円/楕円 37"/>
          <p:cNvSpPr/>
          <p:nvPr/>
        </p:nvSpPr>
        <p:spPr>
          <a:xfrm>
            <a:off x="7740352" y="3188914"/>
            <a:ext cx="108000" cy="108000"/>
          </a:xfrm>
          <a:prstGeom prst="ellipse">
            <a:avLst/>
          </a:prstGeom>
          <a:solidFill>
            <a:srgbClr val="F0949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39" name="円/楕円 38"/>
          <p:cNvSpPr/>
          <p:nvPr/>
        </p:nvSpPr>
        <p:spPr>
          <a:xfrm>
            <a:off x="6048176" y="2708920"/>
            <a:ext cx="108000" cy="108000"/>
          </a:xfrm>
          <a:prstGeom prst="ellipse">
            <a:avLst/>
          </a:prstGeom>
          <a:solidFill>
            <a:srgbClr val="F0949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40" name="円/楕円 39"/>
          <p:cNvSpPr/>
          <p:nvPr/>
        </p:nvSpPr>
        <p:spPr>
          <a:xfrm>
            <a:off x="7378303" y="2564904"/>
            <a:ext cx="108000" cy="108000"/>
          </a:xfrm>
          <a:prstGeom prst="ellipse">
            <a:avLst/>
          </a:prstGeom>
          <a:solidFill>
            <a:srgbClr val="F0949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41" name="円/楕円 40"/>
          <p:cNvSpPr/>
          <p:nvPr/>
        </p:nvSpPr>
        <p:spPr>
          <a:xfrm>
            <a:off x="6984256" y="4689152"/>
            <a:ext cx="108000" cy="108000"/>
          </a:xfrm>
          <a:prstGeom prst="ellipse">
            <a:avLst/>
          </a:prstGeom>
          <a:solidFill>
            <a:srgbClr val="F0949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43" name="円/楕円 42"/>
          <p:cNvSpPr/>
          <p:nvPr/>
        </p:nvSpPr>
        <p:spPr>
          <a:xfrm>
            <a:off x="6505413" y="4383111"/>
            <a:ext cx="108000" cy="108000"/>
          </a:xfrm>
          <a:prstGeom prst="ellipse">
            <a:avLst/>
          </a:prstGeom>
          <a:solidFill>
            <a:srgbClr val="F0949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45" name="円/楕円 44"/>
          <p:cNvSpPr/>
          <p:nvPr/>
        </p:nvSpPr>
        <p:spPr>
          <a:xfrm>
            <a:off x="7794352" y="4041560"/>
            <a:ext cx="108000" cy="108000"/>
          </a:xfrm>
          <a:prstGeom prst="ellipse">
            <a:avLst/>
          </a:prstGeom>
          <a:solidFill>
            <a:srgbClr val="F0949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47" name="円/楕円 46"/>
          <p:cNvSpPr/>
          <p:nvPr/>
        </p:nvSpPr>
        <p:spPr>
          <a:xfrm>
            <a:off x="7417147" y="4329111"/>
            <a:ext cx="108000" cy="108000"/>
          </a:xfrm>
          <a:prstGeom prst="ellipse">
            <a:avLst/>
          </a:prstGeom>
          <a:solidFill>
            <a:srgbClr val="F0949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48" name="円/楕円 47"/>
          <p:cNvSpPr/>
          <p:nvPr/>
        </p:nvSpPr>
        <p:spPr>
          <a:xfrm>
            <a:off x="5529039" y="4067870"/>
            <a:ext cx="108000" cy="108000"/>
          </a:xfrm>
          <a:prstGeom prst="ellipse">
            <a:avLst/>
          </a:prstGeom>
          <a:solidFill>
            <a:srgbClr val="F0949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49" name="円/楕円 48"/>
          <p:cNvSpPr/>
          <p:nvPr/>
        </p:nvSpPr>
        <p:spPr>
          <a:xfrm>
            <a:off x="5890121" y="3651463"/>
            <a:ext cx="108000" cy="108000"/>
          </a:xfrm>
          <a:prstGeom prst="ellipse">
            <a:avLst/>
          </a:prstGeom>
          <a:solidFill>
            <a:srgbClr val="F0949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3" name="左右矢印 2"/>
          <p:cNvSpPr/>
          <p:nvPr/>
        </p:nvSpPr>
        <p:spPr>
          <a:xfrm>
            <a:off x="3779912" y="2996953"/>
            <a:ext cx="1296144" cy="1009039"/>
          </a:xfrm>
          <a:prstGeom prst="leftRightArrow">
            <a:avLst>
              <a:gd name="adj1" fmla="val 50000"/>
              <a:gd name="adj2" fmla="val 380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Tree>
    <p:extLst>
      <p:ext uri="{BB962C8B-B14F-4D97-AF65-F5344CB8AC3E}">
        <p14:creationId xmlns:p14="http://schemas.microsoft.com/office/powerpoint/2010/main" val="15397851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6320961" cy="584775"/>
          </a:xfrm>
        </p:spPr>
        <p:txBody>
          <a:bodyPr/>
          <a:lstStyle/>
          <a:p>
            <a:r>
              <a:rPr kumimoji="1" lang="en-US" altLang="ja-JP" dirty="0" smtClean="0"/>
              <a:t> Event-by-Event Analysis @ HIC  </a:t>
            </a:r>
            <a:endParaRPr kumimoji="1" lang="ja-JP" altLang="en-US" dirty="0"/>
          </a:p>
        </p:txBody>
      </p:sp>
      <p:sp>
        <p:nvSpPr>
          <p:cNvPr id="15" name="テキスト ボックス 14"/>
          <p:cNvSpPr txBox="1"/>
          <p:nvPr/>
        </p:nvSpPr>
        <p:spPr>
          <a:xfrm>
            <a:off x="56026" y="1052736"/>
            <a:ext cx="9052478" cy="461665"/>
          </a:xfrm>
          <a:prstGeom prst="rect">
            <a:avLst/>
          </a:prstGeom>
          <a:noFill/>
        </p:spPr>
        <p:txBody>
          <a:bodyPr wrap="none" rtlCol="0">
            <a:spAutoFit/>
          </a:bodyPr>
          <a:lstStyle/>
          <a:p>
            <a:r>
              <a:rPr lang="en-US" altLang="ja-JP" sz="2400" dirty="0" smtClean="0">
                <a:solidFill>
                  <a:srgbClr val="000000"/>
                </a:solidFill>
              </a:rPr>
              <a:t>Fluctuations</a:t>
            </a:r>
            <a:r>
              <a:rPr lang="ja-JP" altLang="en-US" sz="2400" dirty="0">
                <a:solidFill>
                  <a:srgbClr val="000000"/>
                </a:solidFill>
              </a:rPr>
              <a:t> </a:t>
            </a:r>
            <a:r>
              <a:rPr lang="en-US" altLang="ja-JP" sz="2400" dirty="0" smtClean="0">
                <a:solidFill>
                  <a:srgbClr val="000000"/>
                </a:solidFill>
              </a:rPr>
              <a:t>can be measured by e-by-e analysis in experiments.</a:t>
            </a:r>
          </a:p>
        </p:txBody>
      </p:sp>
      <p:pic>
        <p:nvPicPr>
          <p:cNvPr id="42" name="Picture 3" descr="H:\tex\paris01\cartoon.jpg"/>
          <p:cNvPicPr>
            <a:picLocks noChangeAspect="1" noChangeArrowheads="1"/>
          </p:cNvPicPr>
          <p:nvPr/>
        </p:nvPicPr>
        <p:blipFill rotWithShape="1">
          <a:blip r:embed="rId2">
            <a:extLst>
              <a:ext uri="{28A0092B-C50C-407E-A947-70E740481C1C}">
                <a14:useLocalDpi xmlns:a14="http://schemas.microsoft.com/office/drawing/2010/main" val="0"/>
              </a:ext>
            </a:extLst>
          </a:blip>
          <a:srcRect l="73585"/>
          <a:stretch/>
        </p:blipFill>
        <p:spPr bwMode="auto">
          <a:xfrm>
            <a:off x="1070997" y="1994937"/>
            <a:ext cx="2304256" cy="1659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正方形/長方形 18"/>
          <p:cNvSpPr/>
          <p:nvPr/>
        </p:nvSpPr>
        <p:spPr>
          <a:xfrm>
            <a:off x="1115616" y="4731241"/>
            <a:ext cx="2304256" cy="4320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ja-JP" sz="2400" dirty="0" smtClean="0">
                <a:solidFill>
                  <a:srgbClr val="000000"/>
                </a:solidFill>
              </a:rPr>
              <a:t>Detector</a:t>
            </a:r>
            <a:endParaRPr lang="ja-JP" altLang="en-US" sz="2400" dirty="0">
              <a:solidFill>
                <a:srgbClr val="000000"/>
              </a:solidFill>
            </a:endParaRPr>
          </a:p>
        </p:txBody>
      </p:sp>
      <p:cxnSp>
        <p:nvCxnSpPr>
          <p:cNvPr id="44" name="直線コネクタ 43"/>
          <p:cNvCxnSpPr/>
          <p:nvPr/>
        </p:nvCxnSpPr>
        <p:spPr>
          <a:xfrm flipV="1">
            <a:off x="683568" y="2824897"/>
            <a:ext cx="1539557" cy="269233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H="1" flipV="1">
            <a:off x="2267744" y="2824897"/>
            <a:ext cx="1584176" cy="269233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flipH="1">
            <a:off x="1907704" y="3501295"/>
            <a:ext cx="144016" cy="41549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flipH="1">
            <a:off x="1453346" y="3400410"/>
            <a:ext cx="310342" cy="41385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flipH="1">
            <a:off x="2107822" y="3607335"/>
            <a:ext cx="31812" cy="36831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a:off x="2267744" y="3583743"/>
            <a:ext cx="0" cy="41549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flipH="1">
            <a:off x="1763688" y="3526916"/>
            <a:ext cx="144016" cy="34022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p:nvPr/>
        </p:nvCxnSpPr>
        <p:spPr>
          <a:xfrm>
            <a:off x="2938125" y="3474032"/>
            <a:ext cx="243413" cy="26660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a:off x="2552015" y="3507105"/>
            <a:ext cx="151538" cy="41549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p:nvPr/>
        </p:nvCxnSpPr>
        <p:spPr>
          <a:xfrm>
            <a:off x="2411760" y="3560152"/>
            <a:ext cx="64486" cy="41549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4212" y="2329811"/>
            <a:ext cx="4060236" cy="3259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テキスト ボックス 50"/>
          <p:cNvSpPr txBox="1"/>
          <p:nvPr/>
        </p:nvSpPr>
        <p:spPr>
          <a:xfrm>
            <a:off x="5545570" y="2009139"/>
            <a:ext cx="2539991" cy="369332"/>
          </a:xfrm>
          <a:prstGeom prst="rect">
            <a:avLst/>
          </a:prstGeom>
          <a:noFill/>
        </p:spPr>
        <p:txBody>
          <a:bodyPr wrap="none" rtlCol="0">
            <a:spAutoFit/>
          </a:bodyPr>
          <a:lstStyle/>
          <a:p>
            <a:r>
              <a:rPr lang="en-US" altLang="ja-JP" dirty="0" smtClean="0">
                <a:solidFill>
                  <a:srgbClr val="000000"/>
                </a:solidFill>
              </a:rPr>
              <a:t>STAR, PRL</a:t>
            </a:r>
            <a:r>
              <a:rPr lang="en-US" altLang="ja-JP" b="1" dirty="0" smtClean="0">
                <a:solidFill>
                  <a:srgbClr val="000000"/>
                </a:solidFill>
              </a:rPr>
              <a:t>105</a:t>
            </a:r>
            <a:r>
              <a:rPr lang="ja-JP" altLang="en-US" dirty="0" smtClean="0">
                <a:solidFill>
                  <a:srgbClr val="000000"/>
                </a:solidFill>
              </a:rPr>
              <a:t> </a:t>
            </a:r>
            <a:r>
              <a:rPr lang="en-US" altLang="ja-JP" dirty="0">
                <a:solidFill>
                  <a:srgbClr val="000000"/>
                </a:solidFill>
              </a:rPr>
              <a:t>(</a:t>
            </a:r>
            <a:r>
              <a:rPr lang="en-US" altLang="ja-JP" dirty="0" smtClean="0">
                <a:solidFill>
                  <a:srgbClr val="000000"/>
                </a:solidFill>
              </a:rPr>
              <a:t>2010)</a:t>
            </a:r>
            <a:endParaRPr lang="ja-JP" altLang="en-US" dirty="0">
              <a:solidFill>
                <a:srgbClr val="000000"/>
              </a:solidFill>
            </a:endParaRPr>
          </a:p>
        </p:txBody>
      </p:sp>
      <p:sp>
        <p:nvSpPr>
          <p:cNvPr id="3" name="曲折矢印 2"/>
          <p:cNvSpPr/>
          <p:nvPr/>
        </p:nvSpPr>
        <p:spPr>
          <a:xfrm rot="10800000">
            <a:off x="6660232" y="5621880"/>
            <a:ext cx="864096" cy="78277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4" name="TexTeXPicture" descr="&lt;?xml version=&quot;1.0&quot; encoding=&quot;utf-16&quot;?&gt;&#10;&lt;TeXTeX&gt;&#10;  &lt;preamble&gt;\documentclass{jarticle}&#10;\usepackage{amsmath}&#10;\pagestyle{empty}&lt;/preamble&gt;&#10;  &lt;body&gt;\begin{align*} &#10;\langle \delta N_p^2 \rangle, &#10;\langle \delta N_p^3 \rangle,&#10;\langle \delta N_p^4 \rangle_c&#10;\end{align*}&lt;/body&gt;&#10;  &lt;fcolor&gt;FF000000&lt;/fcolor&gt;&#10;  &lt;bcolor&gt;FFFFFFFF&lt;/bcolor&gt;&#10;  &lt;transparent&gt;True&lt;/transparent&gt;&#10;  &lt;resolution&gt;1800&lt;/resolution&gt;&#10;  &lt;imageh&gt;317&lt;/imageh&gt;&#10;  &lt;imagew&gt;2237&lt;/imagew&gt;&#10;  &lt;scale&gt;50&lt;/scale&gt;&#10;  &lt;cursor&gt;107&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0718" y="6021288"/>
            <a:ext cx="2927506" cy="414850"/>
          </a:xfrm>
          <a:prstGeom prst="rect">
            <a:avLst/>
          </a:prstGeom>
        </p:spPr>
      </p:pic>
    </p:spTree>
    <p:extLst>
      <p:ext uri="{BB962C8B-B14F-4D97-AF65-F5344CB8AC3E}">
        <p14:creationId xmlns:p14="http://schemas.microsoft.com/office/powerpoint/2010/main" val="18299437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3495641" y="1628800"/>
            <a:ext cx="5324831" cy="133346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98425" y="110044"/>
            <a:ext cx="7790915" cy="584775"/>
          </a:xfrm>
        </p:spPr>
        <p:txBody>
          <a:bodyPr/>
          <a:lstStyle/>
          <a:p>
            <a:r>
              <a:rPr lang="ja-JP" altLang="en-US" dirty="0" smtClean="0"/>
              <a:t> </a:t>
            </a:r>
            <a:r>
              <a:rPr lang="en-US" altLang="ja-JP" dirty="0" smtClean="0"/>
              <a:t>What are Fluctuations observed in HIC?  </a:t>
            </a:r>
            <a:endParaRPr kumimoji="1" lang="ja-JP" altLang="en-US" dirty="0"/>
          </a:p>
        </p:txBody>
      </p:sp>
      <p:pic>
        <p:nvPicPr>
          <p:cNvPr id="4" name="Picture 3" descr="H:\tex\paris01\cartoon.jpg"/>
          <p:cNvPicPr>
            <a:picLocks noChangeAspect="1" noChangeArrowheads="1"/>
          </p:cNvPicPr>
          <p:nvPr/>
        </p:nvPicPr>
        <p:blipFill rotWithShape="1">
          <a:blip r:embed="rId2">
            <a:extLst>
              <a:ext uri="{28A0092B-C50C-407E-A947-70E740481C1C}">
                <a14:useLocalDpi xmlns:a14="http://schemas.microsoft.com/office/drawing/2010/main" val="0"/>
              </a:ext>
            </a:extLst>
          </a:blip>
          <a:srcRect l="73585"/>
          <a:stretch/>
        </p:blipFill>
        <p:spPr bwMode="auto">
          <a:xfrm>
            <a:off x="638949" y="1556792"/>
            <a:ext cx="2304256" cy="1659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4"/>
          <p:cNvSpPr/>
          <p:nvPr/>
        </p:nvSpPr>
        <p:spPr>
          <a:xfrm>
            <a:off x="683568" y="4293096"/>
            <a:ext cx="2304256" cy="4320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ja-JP" sz="2400" dirty="0" smtClean="0"/>
              <a:t>Detector</a:t>
            </a:r>
            <a:endParaRPr kumimoji="1" lang="ja-JP" altLang="en-US" sz="2400" dirty="0"/>
          </a:p>
        </p:txBody>
      </p:sp>
      <p:cxnSp>
        <p:nvCxnSpPr>
          <p:cNvPr id="6" name="直線コネクタ 5"/>
          <p:cNvCxnSpPr/>
          <p:nvPr/>
        </p:nvCxnSpPr>
        <p:spPr>
          <a:xfrm flipV="1">
            <a:off x="251520" y="2386752"/>
            <a:ext cx="1539557" cy="269233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flipH="1" flipV="1">
            <a:off x="1835696" y="2386752"/>
            <a:ext cx="1584176" cy="269233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H="1">
            <a:off x="1475656" y="3063150"/>
            <a:ext cx="144016" cy="41549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flipH="1">
            <a:off x="1021298" y="2962265"/>
            <a:ext cx="310342" cy="41385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flipH="1">
            <a:off x="1675774" y="3169190"/>
            <a:ext cx="31812" cy="36831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1835696" y="3145598"/>
            <a:ext cx="0" cy="41549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H="1">
            <a:off x="1331640" y="3088771"/>
            <a:ext cx="144016" cy="34022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2506077" y="3035887"/>
            <a:ext cx="243413" cy="26660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2119967" y="3068960"/>
            <a:ext cx="151538" cy="41549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1979712" y="3122007"/>
            <a:ext cx="64486" cy="41549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3707904" y="1700808"/>
            <a:ext cx="4945585" cy="1200329"/>
          </a:xfrm>
          <a:prstGeom prst="rect">
            <a:avLst/>
          </a:prstGeom>
          <a:noFill/>
        </p:spPr>
        <p:txBody>
          <a:bodyPr wrap="none" rtlCol="0">
            <a:spAutoFit/>
          </a:bodyPr>
          <a:lstStyle/>
          <a:p>
            <a:r>
              <a:rPr kumimoji="1" lang="en-US" altLang="ja-JP" sz="2400" u="sng" dirty="0" smtClean="0"/>
              <a:t>QUESTION:</a:t>
            </a:r>
          </a:p>
          <a:p>
            <a:r>
              <a:rPr kumimoji="1" lang="en-US" altLang="ja-JP" sz="2400" b="1" dirty="0" smtClean="0"/>
              <a:t>When</a:t>
            </a:r>
            <a:r>
              <a:rPr kumimoji="1" lang="en-US" altLang="ja-JP" sz="2400" dirty="0" smtClean="0"/>
              <a:t> the experimentally-observed</a:t>
            </a:r>
          </a:p>
          <a:p>
            <a:r>
              <a:rPr kumimoji="1" lang="en-US" altLang="ja-JP" sz="2400" dirty="0" smtClean="0"/>
              <a:t>fluctuations are formed?</a:t>
            </a:r>
            <a:endParaRPr kumimoji="1" lang="ja-JP" altLang="en-US" sz="2400" dirty="0"/>
          </a:p>
        </p:txBody>
      </p:sp>
      <p:sp>
        <p:nvSpPr>
          <p:cNvPr id="17" name="テキスト ボックス 16"/>
          <p:cNvSpPr txBox="1"/>
          <p:nvPr/>
        </p:nvSpPr>
        <p:spPr>
          <a:xfrm>
            <a:off x="4686255" y="3258850"/>
            <a:ext cx="3630161" cy="1754326"/>
          </a:xfrm>
          <a:prstGeom prst="rect">
            <a:avLst/>
          </a:prstGeom>
          <a:noFill/>
        </p:spPr>
        <p:txBody>
          <a:bodyPr wrap="none" rtlCol="0">
            <a:spAutoFit/>
          </a:bodyPr>
          <a:lstStyle/>
          <a:p>
            <a:pPr marL="342900" indent="-342900">
              <a:lnSpc>
                <a:spcPct val="150000"/>
              </a:lnSpc>
              <a:buFont typeface="Wingdings" panose="05000000000000000000" pitchFamily="2" charset="2"/>
              <a:buChar char="Ø"/>
            </a:pPr>
            <a:r>
              <a:rPr kumimoji="1" lang="en-US" altLang="ja-JP" sz="2400" dirty="0" smtClean="0"/>
              <a:t>at chemical </a:t>
            </a:r>
            <a:r>
              <a:rPr kumimoji="1" lang="en-US" altLang="ja-JP" sz="2400" dirty="0" err="1" smtClean="0"/>
              <a:t>freezeout</a:t>
            </a:r>
            <a:r>
              <a:rPr kumimoji="1" lang="en-US" altLang="ja-JP" sz="2400" dirty="0" smtClean="0"/>
              <a:t>?</a:t>
            </a:r>
          </a:p>
          <a:p>
            <a:pPr marL="342900" indent="-342900">
              <a:lnSpc>
                <a:spcPct val="150000"/>
              </a:lnSpc>
              <a:buFont typeface="Wingdings" panose="05000000000000000000" pitchFamily="2" charset="2"/>
              <a:buChar char="Ø"/>
            </a:pPr>
            <a:r>
              <a:rPr kumimoji="1" lang="en-US" altLang="ja-JP" sz="2400" dirty="0" smtClean="0"/>
              <a:t>at kinetic </a:t>
            </a:r>
            <a:r>
              <a:rPr kumimoji="1" lang="en-US" altLang="ja-JP" sz="2400" dirty="0" err="1" smtClean="0"/>
              <a:t>freezeout</a:t>
            </a:r>
            <a:r>
              <a:rPr kumimoji="1" lang="en-US" altLang="ja-JP" sz="2400" dirty="0" smtClean="0"/>
              <a:t>?</a:t>
            </a:r>
          </a:p>
          <a:p>
            <a:pPr marL="342900" indent="-342900">
              <a:lnSpc>
                <a:spcPct val="150000"/>
              </a:lnSpc>
              <a:buFont typeface="Wingdings" panose="05000000000000000000" pitchFamily="2" charset="2"/>
              <a:buChar char="Ø"/>
            </a:pPr>
            <a:r>
              <a:rPr kumimoji="1" lang="en-US" altLang="ja-JP" sz="2400" dirty="0" smtClean="0"/>
              <a:t>or, much earlier?</a:t>
            </a:r>
            <a:endParaRPr kumimoji="1" lang="ja-JP" altLang="en-US" sz="2400" dirty="0"/>
          </a:p>
        </p:txBody>
      </p:sp>
      <p:sp>
        <p:nvSpPr>
          <p:cNvPr id="19" name="左中かっこ 18"/>
          <p:cNvSpPr/>
          <p:nvPr/>
        </p:nvSpPr>
        <p:spPr>
          <a:xfrm>
            <a:off x="4283968" y="3354665"/>
            <a:ext cx="326904" cy="1560369"/>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8102077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4039888" cy="584775"/>
          </a:xfrm>
        </p:spPr>
        <p:txBody>
          <a:bodyPr/>
          <a:lstStyle/>
          <a:p>
            <a:r>
              <a:rPr kumimoji="1" lang="en-US" altLang="ja-JP" dirty="0" smtClean="0"/>
              <a:t>  QCD @ nonzero </a:t>
            </a:r>
            <a:r>
              <a:rPr kumimoji="1" lang="en-US" altLang="ja-JP" i="1" dirty="0" smtClean="0"/>
              <a:t>T</a:t>
            </a:r>
            <a:r>
              <a:rPr kumimoji="1" lang="en-US" altLang="ja-JP" dirty="0" smtClean="0"/>
              <a:t>  </a:t>
            </a:r>
            <a:endParaRPr kumimoji="1" lang="ja-JP" altLang="en-US" dirty="0"/>
          </a:p>
        </p:txBody>
      </p:sp>
      <p:sp>
        <p:nvSpPr>
          <p:cNvPr id="3" name="円/楕円 2"/>
          <p:cNvSpPr/>
          <p:nvPr/>
        </p:nvSpPr>
        <p:spPr>
          <a:xfrm>
            <a:off x="1619671" y="1340768"/>
            <a:ext cx="5754075" cy="4392488"/>
          </a:xfrm>
          <a:prstGeom prst="ellipse">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50000" t="50000" r="50000" b="50000"/>
            </a:path>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ja-JP" sz="3600" dirty="0" smtClean="0">
                <a:solidFill>
                  <a:prstClr val="white"/>
                </a:solidFill>
              </a:rPr>
              <a:t>QCD @ nonzero </a:t>
            </a:r>
            <a:r>
              <a:rPr lang="en-US" altLang="ja-JP" sz="3600" i="1" dirty="0" smtClean="0">
                <a:solidFill>
                  <a:prstClr val="white"/>
                </a:solidFill>
              </a:rPr>
              <a:t>T</a:t>
            </a:r>
            <a:endParaRPr lang="ja-JP" altLang="en-US" sz="3600" i="1" dirty="0">
              <a:solidFill>
                <a:prstClr val="white"/>
              </a:solidFill>
            </a:endParaRPr>
          </a:p>
        </p:txBody>
      </p:sp>
      <p:sp>
        <p:nvSpPr>
          <p:cNvPr id="5" name="円/楕円 4"/>
          <p:cNvSpPr/>
          <p:nvPr/>
        </p:nvSpPr>
        <p:spPr>
          <a:xfrm>
            <a:off x="2915816" y="976845"/>
            <a:ext cx="3281784" cy="1584176"/>
          </a:xfrm>
          <a:prstGeom prst="ellipse">
            <a:avLst/>
          </a:prstGeom>
          <a:effectLst>
            <a:softEdge rad="50800"/>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ja-JP" sz="3200" dirty="0" smtClean="0">
                <a:solidFill>
                  <a:prstClr val="white"/>
                </a:solidFill>
              </a:rPr>
              <a:t>Theory</a:t>
            </a:r>
          </a:p>
          <a:p>
            <a:pPr algn="ctr"/>
            <a:r>
              <a:rPr lang="en-US" altLang="ja-JP" sz="3200" dirty="0" smtClean="0">
                <a:solidFill>
                  <a:prstClr val="white"/>
                </a:solidFill>
              </a:rPr>
              <a:t>(Motivation)</a:t>
            </a:r>
            <a:endParaRPr lang="ja-JP" altLang="en-US" sz="3200" dirty="0">
              <a:solidFill>
                <a:prstClr val="white"/>
              </a:solidFill>
            </a:endParaRPr>
          </a:p>
        </p:txBody>
      </p:sp>
      <p:sp>
        <p:nvSpPr>
          <p:cNvPr id="6" name="円/楕円 5"/>
          <p:cNvSpPr/>
          <p:nvPr/>
        </p:nvSpPr>
        <p:spPr>
          <a:xfrm>
            <a:off x="544875" y="4221088"/>
            <a:ext cx="3168352" cy="1800200"/>
          </a:xfrm>
          <a:prstGeom prst="ellipse">
            <a:avLst/>
          </a:prstGeom>
          <a:effectLst>
            <a:softEdge rad="508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ja-JP" sz="3200" dirty="0" smtClean="0">
                <a:solidFill>
                  <a:prstClr val="white"/>
                </a:solidFill>
              </a:rPr>
              <a:t>Lattice</a:t>
            </a:r>
          </a:p>
        </p:txBody>
      </p:sp>
      <p:sp>
        <p:nvSpPr>
          <p:cNvPr id="7" name="円/楕円 6"/>
          <p:cNvSpPr/>
          <p:nvPr/>
        </p:nvSpPr>
        <p:spPr>
          <a:xfrm>
            <a:off x="5280190" y="4231914"/>
            <a:ext cx="3168352" cy="1728192"/>
          </a:xfrm>
          <a:prstGeom prst="ellipse">
            <a:avLst/>
          </a:prstGeom>
          <a:effectLst>
            <a:softEdge rad="508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ja-JP" sz="3200" dirty="0" smtClean="0">
                <a:solidFill>
                  <a:prstClr val="white"/>
                </a:solidFill>
              </a:rPr>
              <a:t>Heavy Ion</a:t>
            </a:r>
          </a:p>
          <a:p>
            <a:pPr algn="ctr"/>
            <a:r>
              <a:rPr lang="en-US" altLang="ja-JP" sz="3200" dirty="0" smtClean="0">
                <a:solidFill>
                  <a:prstClr val="white"/>
                </a:solidFill>
              </a:rPr>
              <a:t>Collisions</a:t>
            </a:r>
            <a:endParaRPr lang="ja-JP" altLang="en-US" sz="3200" dirty="0">
              <a:solidFill>
                <a:prstClr val="white"/>
              </a:solidFill>
            </a:endParaRPr>
          </a:p>
        </p:txBody>
      </p:sp>
    </p:spTree>
    <p:extLst>
      <p:ext uri="{BB962C8B-B14F-4D97-AF65-F5344CB8AC3E}">
        <p14:creationId xmlns:p14="http://schemas.microsoft.com/office/powerpoint/2010/main" val="389167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2735044" cy="584775"/>
          </a:xfrm>
        </p:spPr>
        <p:txBody>
          <a:bodyPr/>
          <a:lstStyle/>
          <a:p>
            <a:r>
              <a:rPr kumimoji="1" lang="en-US" altLang="ja-JP" dirty="0" smtClean="0"/>
              <a:t> Fluctuations  </a:t>
            </a:r>
            <a:endParaRPr kumimoji="1" lang="ja-JP" altLang="en-US" dirty="0"/>
          </a:p>
        </p:txBody>
      </p:sp>
      <p:sp>
        <p:nvSpPr>
          <p:cNvPr id="19" name="テキスト ボックス 18"/>
          <p:cNvSpPr txBox="1"/>
          <p:nvPr/>
        </p:nvSpPr>
        <p:spPr>
          <a:xfrm>
            <a:off x="107504" y="836712"/>
            <a:ext cx="8856984" cy="2308324"/>
          </a:xfrm>
          <a:prstGeom prst="rect">
            <a:avLst/>
          </a:prstGeom>
          <a:noFill/>
        </p:spPr>
        <p:txBody>
          <a:bodyPr wrap="square" rtlCol="0">
            <a:spAutoFit/>
          </a:bodyPr>
          <a:lstStyle/>
          <a:p>
            <a:pPr marL="342900" indent="-342900">
              <a:buClr>
                <a:srgbClr val="002060"/>
              </a:buClr>
              <a:buFont typeface="Wingdings" pitchFamily="2" charset="2"/>
              <a:buChar char="p"/>
            </a:pPr>
            <a:r>
              <a:rPr lang="en-US" altLang="ja-JP" sz="2400" dirty="0" smtClean="0"/>
              <a:t>Fluctuations reflect properties of matter.</a:t>
            </a:r>
          </a:p>
          <a:p>
            <a:pPr marL="800100" lvl="1" indent="-342900">
              <a:buClr>
                <a:srgbClr val="002060"/>
              </a:buClr>
              <a:buFont typeface="Wingdings" pitchFamily="2" charset="2"/>
              <a:buChar char="p"/>
            </a:pPr>
            <a:r>
              <a:rPr kumimoji="1" lang="en-US" altLang="ja-JP" sz="2400" dirty="0" smtClean="0"/>
              <a:t>Enhancement near the critical point</a:t>
            </a:r>
          </a:p>
          <a:p>
            <a:pPr lvl="1" algn="r">
              <a:buClr>
                <a:srgbClr val="002060"/>
              </a:buClr>
            </a:pPr>
            <a:r>
              <a:rPr lang="en-US" altLang="ja-JP" sz="1600" dirty="0" err="1" smtClean="0">
                <a:solidFill>
                  <a:srgbClr val="0070C0"/>
                </a:solidFill>
              </a:rPr>
              <a:t>Stephanov,Rajagopal,Shuryak</a:t>
            </a:r>
            <a:r>
              <a:rPr lang="en-US" altLang="ja-JP" sz="1600" dirty="0" smtClean="0">
                <a:solidFill>
                  <a:srgbClr val="0070C0"/>
                </a:solidFill>
              </a:rPr>
              <a:t>(’98); </a:t>
            </a:r>
            <a:r>
              <a:rPr lang="en-US" altLang="ja-JP" sz="1600" dirty="0" err="1" smtClean="0">
                <a:solidFill>
                  <a:srgbClr val="0070C0"/>
                </a:solidFill>
              </a:rPr>
              <a:t>Hatta,Stephanov</a:t>
            </a:r>
            <a:r>
              <a:rPr lang="en-US" altLang="ja-JP" sz="1600" dirty="0" smtClean="0">
                <a:solidFill>
                  <a:srgbClr val="0070C0"/>
                </a:solidFill>
              </a:rPr>
              <a:t>(’02); </a:t>
            </a:r>
            <a:r>
              <a:rPr lang="en-US" altLang="ja-JP" sz="1600" dirty="0" err="1" smtClean="0">
                <a:solidFill>
                  <a:srgbClr val="0070C0"/>
                </a:solidFill>
              </a:rPr>
              <a:t>Stephanov</a:t>
            </a:r>
            <a:r>
              <a:rPr lang="en-US" altLang="ja-JP" sz="1600" dirty="0" smtClean="0">
                <a:solidFill>
                  <a:srgbClr val="0070C0"/>
                </a:solidFill>
              </a:rPr>
              <a:t>(’09);…</a:t>
            </a:r>
            <a:endParaRPr kumimoji="1" lang="en-US" altLang="ja-JP" sz="2000" dirty="0" smtClean="0">
              <a:solidFill>
                <a:srgbClr val="0070C0"/>
              </a:solidFill>
            </a:endParaRPr>
          </a:p>
          <a:p>
            <a:pPr marL="800100" lvl="1" indent="-342900">
              <a:buClr>
                <a:srgbClr val="002060"/>
              </a:buClr>
              <a:buFont typeface="Wingdings" pitchFamily="2" charset="2"/>
              <a:buChar char="p"/>
            </a:pPr>
            <a:r>
              <a:rPr lang="en-US" altLang="ja-JP" sz="2400" dirty="0" smtClean="0"/>
              <a:t>Ratios between </a:t>
            </a:r>
            <a:r>
              <a:rPr lang="en-US" altLang="ja-JP" sz="2400" dirty="0" err="1" smtClean="0"/>
              <a:t>cumulants</a:t>
            </a:r>
            <a:r>
              <a:rPr lang="en-US" altLang="ja-JP" sz="2400" dirty="0" smtClean="0"/>
              <a:t> of conserved charges</a:t>
            </a:r>
          </a:p>
          <a:p>
            <a:pPr lvl="1" algn="r">
              <a:buClr>
                <a:srgbClr val="002060"/>
              </a:buClr>
            </a:pPr>
            <a:r>
              <a:rPr lang="en-US" altLang="ja-JP" sz="1600" dirty="0" smtClean="0">
                <a:solidFill>
                  <a:srgbClr val="0070C0"/>
                </a:solidFill>
              </a:rPr>
              <a:t>        </a:t>
            </a:r>
            <a:r>
              <a:rPr lang="en-US" altLang="ja-JP" sz="1600" dirty="0" err="1" smtClean="0">
                <a:solidFill>
                  <a:srgbClr val="0070C0"/>
                </a:solidFill>
              </a:rPr>
              <a:t>Asakawa,Heintz,Muller</a:t>
            </a:r>
            <a:r>
              <a:rPr lang="en-US" altLang="ja-JP" sz="1600" dirty="0" smtClean="0">
                <a:solidFill>
                  <a:srgbClr val="0070C0"/>
                </a:solidFill>
              </a:rPr>
              <a:t>(’00); </a:t>
            </a:r>
            <a:r>
              <a:rPr lang="en-US" altLang="ja-JP" sz="1600" dirty="0" err="1" smtClean="0">
                <a:solidFill>
                  <a:srgbClr val="0070C0"/>
                </a:solidFill>
              </a:rPr>
              <a:t>Jeon</a:t>
            </a:r>
            <a:r>
              <a:rPr lang="en-US" altLang="ja-JP" sz="1600" dirty="0" smtClean="0">
                <a:solidFill>
                  <a:srgbClr val="0070C0"/>
                </a:solidFill>
              </a:rPr>
              <a:t>, Koch(’00); </a:t>
            </a:r>
            <a:r>
              <a:rPr lang="en-US" altLang="ja-JP" sz="1600" dirty="0" err="1" smtClean="0">
                <a:solidFill>
                  <a:srgbClr val="0070C0"/>
                </a:solidFill>
              </a:rPr>
              <a:t>Ejiri,Karsch,Redlich</a:t>
            </a:r>
            <a:r>
              <a:rPr lang="en-US" altLang="ja-JP" sz="1600" dirty="0" smtClean="0">
                <a:solidFill>
                  <a:srgbClr val="0070C0"/>
                </a:solidFill>
              </a:rPr>
              <a:t>(’06)</a:t>
            </a:r>
          </a:p>
          <a:p>
            <a:pPr marL="800100" lvl="1" indent="-342900">
              <a:buClr>
                <a:srgbClr val="002060"/>
              </a:buClr>
              <a:buFont typeface="Wingdings" pitchFamily="2" charset="2"/>
              <a:buChar char="p"/>
            </a:pPr>
            <a:r>
              <a:rPr kumimoji="1" lang="en-US" altLang="ja-JP" sz="2400" dirty="0" smtClean="0"/>
              <a:t>Signs of higher order </a:t>
            </a:r>
            <a:r>
              <a:rPr kumimoji="1" lang="en-US" altLang="ja-JP" sz="2400" dirty="0" err="1" smtClean="0"/>
              <a:t>cumulants</a:t>
            </a:r>
            <a:endParaRPr kumimoji="1" lang="en-US" altLang="ja-JP" sz="2400" dirty="0" smtClean="0"/>
          </a:p>
          <a:p>
            <a:pPr lvl="1" algn="r">
              <a:buClr>
                <a:srgbClr val="002060"/>
              </a:buClr>
            </a:pPr>
            <a:r>
              <a:rPr lang="en-US" altLang="ja-JP" sz="1600" dirty="0" err="1" smtClean="0">
                <a:solidFill>
                  <a:srgbClr val="0070C0"/>
                </a:solidFill>
              </a:rPr>
              <a:t>Asakawa,Ejiri,MK</a:t>
            </a:r>
            <a:r>
              <a:rPr lang="en-US" altLang="ja-JP" sz="1600" dirty="0" smtClean="0">
                <a:solidFill>
                  <a:srgbClr val="0070C0"/>
                </a:solidFill>
              </a:rPr>
              <a:t>(’09); </a:t>
            </a:r>
            <a:r>
              <a:rPr lang="en-US" altLang="ja-JP" sz="1600" dirty="0" err="1" smtClean="0">
                <a:solidFill>
                  <a:srgbClr val="0070C0"/>
                </a:solidFill>
              </a:rPr>
              <a:t>Friman,et</a:t>
            </a:r>
            <a:r>
              <a:rPr lang="en-US" altLang="ja-JP" sz="1600" dirty="0" smtClean="0">
                <a:solidFill>
                  <a:srgbClr val="0070C0"/>
                </a:solidFill>
              </a:rPr>
              <a:t> al.(’11); </a:t>
            </a:r>
            <a:r>
              <a:rPr lang="en-US" altLang="ja-JP" sz="1600" dirty="0" err="1" smtClean="0">
                <a:solidFill>
                  <a:srgbClr val="0070C0"/>
                </a:solidFill>
              </a:rPr>
              <a:t>Stephanov</a:t>
            </a:r>
            <a:r>
              <a:rPr lang="en-US" altLang="ja-JP" sz="1600" dirty="0" smtClean="0">
                <a:solidFill>
                  <a:srgbClr val="0070C0"/>
                </a:solidFill>
              </a:rPr>
              <a:t>(’11)</a:t>
            </a:r>
            <a:endParaRPr kumimoji="1" lang="ja-JP" altLang="en-US" sz="1600" dirty="0">
              <a:solidFill>
                <a:srgbClr val="0070C0"/>
              </a:solidFill>
            </a:endParaRPr>
          </a:p>
        </p:txBody>
      </p:sp>
      <p:pic>
        <p:nvPicPr>
          <p:cNvPr id="15"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t="9557"/>
          <a:stretch>
            <a:fillRect/>
          </a:stretch>
        </p:blipFill>
        <p:spPr bwMode="auto">
          <a:xfrm>
            <a:off x="35496" y="3601518"/>
            <a:ext cx="3206360" cy="2275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41"/>
          <p:cNvGrpSpPr>
            <a:grpSpLocks/>
          </p:cNvGrpSpPr>
          <p:nvPr/>
        </p:nvGrpSpPr>
        <p:grpSpPr bwMode="auto">
          <a:xfrm>
            <a:off x="5906152" y="3645024"/>
            <a:ext cx="3130344" cy="2520280"/>
            <a:chOff x="2894" y="1979"/>
            <a:chExt cx="2925" cy="2295"/>
          </a:xfrm>
        </p:grpSpPr>
        <p:sp>
          <p:nvSpPr>
            <p:cNvPr id="17" name="Rectangle 42"/>
            <p:cNvSpPr>
              <a:spLocks noChangeArrowheads="1"/>
            </p:cNvSpPr>
            <p:nvPr/>
          </p:nvSpPr>
          <p:spPr bwMode="auto">
            <a:xfrm>
              <a:off x="4921" y="2229"/>
              <a:ext cx="590" cy="45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pic>
          <p:nvPicPr>
            <p:cNvPr id="18" name="Picture 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4" y="1979"/>
              <a:ext cx="2925" cy="2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4"/>
            <p:cNvPicPr>
              <a:picLocks noChangeAspect="1" noChangeArrowheads="1"/>
            </p:cNvPicPr>
            <p:nvPr/>
          </p:nvPicPr>
          <p:blipFill>
            <a:blip r:embed="rId3">
              <a:extLst>
                <a:ext uri="{28A0092B-C50C-407E-A947-70E740481C1C}">
                  <a14:useLocalDpi xmlns:a14="http://schemas.microsoft.com/office/drawing/2010/main" val="0"/>
                </a:ext>
              </a:extLst>
            </a:blip>
            <a:srcRect l="69756" t="6644" r="8319" b="74336"/>
            <a:stretch>
              <a:fillRect/>
            </a:stretch>
          </p:blipFill>
          <p:spPr bwMode="auto">
            <a:xfrm>
              <a:off x="3380" y="3113"/>
              <a:ext cx="1088" cy="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45"/>
            <p:cNvSpPr>
              <a:spLocks noChangeArrowheads="1"/>
            </p:cNvSpPr>
            <p:nvPr/>
          </p:nvSpPr>
          <p:spPr bwMode="auto">
            <a:xfrm>
              <a:off x="4876" y="2123"/>
              <a:ext cx="635" cy="40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95" name="グループ化 94"/>
          <p:cNvGrpSpPr/>
          <p:nvPr/>
        </p:nvGrpSpPr>
        <p:grpSpPr>
          <a:xfrm>
            <a:off x="3429175" y="3796677"/>
            <a:ext cx="2222945" cy="2296619"/>
            <a:chOff x="755576" y="1714241"/>
            <a:chExt cx="3483121" cy="4073015"/>
          </a:xfrm>
        </p:grpSpPr>
        <p:sp>
          <p:nvSpPr>
            <p:cNvPr id="96" name="正方形/長方形 95"/>
            <p:cNvSpPr/>
            <p:nvPr/>
          </p:nvSpPr>
          <p:spPr>
            <a:xfrm>
              <a:off x="755576" y="3933056"/>
              <a:ext cx="3478220" cy="1854200"/>
            </a:xfrm>
            <a:prstGeom prst="rect">
              <a:avLst/>
            </a:prstGeom>
            <a:gradFill flip="none" rotWithShape="1">
              <a:gsLst>
                <a:gs pos="0">
                  <a:srgbClr val="0070C0">
                    <a:alpha val="30000"/>
                  </a:srgbClr>
                </a:gs>
                <a:gs pos="100000">
                  <a:srgbClr val="00B0F0">
                    <a:alpha val="30000"/>
                  </a:srgbClr>
                </a:gs>
              </a:gsLst>
              <a:lin ang="13500000" scaled="1"/>
              <a:tileRect/>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760477" y="1714241"/>
              <a:ext cx="3478220" cy="1854200"/>
            </a:xfrm>
            <a:prstGeom prst="rect">
              <a:avLst/>
            </a:prstGeom>
            <a:gradFill flip="none" rotWithShape="1">
              <a:gsLst>
                <a:gs pos="0">
                  <a:srgbClr val="FF0000">
                    <a:alpha val="30000"/>
                  </a:srgbClr>
                </a:gs>
                <a:gs pos="100000">
                  <a:srgbClr val="FA5D06">
                    <a:alpha val="30000"/>
                  </a:srgbClr>
                </a:gs>
              </a:gsLst>
              <a:lin ang="270000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円/楕円 97"/>
            <p:cNvSpPr/>
            <p:nvPr/>
          </p:nvSpPr>
          <p:spPr>
            <a:xfrm>
              <a:off x="2475725" y="3294688"/>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円/楕円 98"/>
            <p:cNvSpPr/>
            <p:nvPr/>
          </p:nvSpPr>
          <p:spPr>
            <a:xfrm>
              <a:off x="3347864" y="3382637"/>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円/楕円 99"/>
            <p:cNvSpPr/>
            <p:nvPr/>
          </p:nvSpPr>
          <p:spPr>
            <a:xfrm>
              <a:off x="3607833" y="3173219"/>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円/楕円 100"/>
            <p:cNvSpPr/>
            <p:nvPr/>
          </p:nvSpPr>
          <p:spPr>
            <a:xfrm>
              <a:off x="1223616" y="3166637"/>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円/楕円 101"/>
            <p:cNvSpPr/>
            <p:nvPr/>
          </p:nvSpPr>
          <p:spPr>
            <a:xfrm>
              <a:off x="3491880" y="2347428"/>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円/楕円 102"/>
            <p:cNvSpPr/>
            <p:nvPr/>
          </p:nvSpPr>
          <p:spPr>
            <a:xfrm>
              <a:off x="1640419" y="263506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円/楕円 103"/>
            <p:cNvSpPr/>
            <p:nvPr/>
          </p:nvSpPr>
          <p:spPr>
            <a:xfrm>
              <a:off x="1994403" y="2442440"/>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円/楕円 104"/>
            <p:cNvSpPr/>
            <p:nvPr/>
          </p:nvSpPr>
          <p:spPr>
            <a:xfrm>
              <a:off x="1115616" y="210703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円/楕円 105"/>
            <p:cNvSpPr/>
            <p:nvPr/>
          </p:nvSpPr>
          <p:spPr>
            <a:xfrm>
              <a:off x="3203824" y="2957219"/>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円/楕円 106"/>
            <p:cNvSpPr/>
            <p:nvPr/>
          </p:nvSpPr>
          <p:spPr>
            <a:xfrm>
              <a:off x="2027035" y="3065219"/>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円/楕円 107"/>
            <p:cNvSpPr/>
            <p:nvPr/>
          </p:nvSpPr>
          <p:spPr>
            <a:xfrm>
              <a:off x="3955873" y="1958297"/>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円/楕円 108"/>
            <p:cNvSpPr/>
            <p:nvPr/>
          </p:nvSpPr>
          <p:spPr>
            <a:xfrm>
              <a:off x="1701045" y="3220637"/>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円/楕円 109"/>
            <p:cNvSpPr/>
            <p:nvPr/>
          </p:nvSpPr>
          <p:spPr>
            <a:xfrm>
              <a:off x="3715833" y="261577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円/楕円 110"/>
            <p:cNvSpPr/>
            <p:nvPr/>
          </p:nvSpPr>
          <p:spPr>
            <a:xfrm>
              <a:off x="2608457" y="2819226"/>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円/楕円 111"/>
            <p:cNvSpPr/>
            <p:nvPr/>
          </p:nvSpPr>
          <p:spPr>
            <a:xfrm>
              <a:off x="2427957" y="2299505"/>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円/楕円 112"/>
            <p:cNvSpPr/>
            <p:nvPr/>
          </p:nvSpPr>
          <p:spPr>
            <a:xfrm>
              <a:off x="899592" y="2427207"/>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円/楕円 113"/>
            <p:cNvSpPr/>
            <p:nvPr/>
          </p:nvSpPr>
          <p:spPr>
            <a:xfrm>
              <a:off x="2718116" y="244492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円/楕円 114"/>
            <p:cNvSpPr/>
            <p:nvPr/>
          </p:nvSpPr>
          <p:spPr>
            <a:xfrm>
              <a:off x="2679702" y="2037530"/>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円/楕円 115"/>
            <p:cNvSpPr/>
            <p:nvPr/>
          </p:nvSpPr>
          <p:spPr>
            <a:xfrm>
              <a:off x="1588266" y="1924333"/>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円/楕円 116"/>
            <p:cNvSpPr/>
            <p:nvPr/>
          </p:nvSpPr>
          <p:spPr>
            <a:xfrm>
              <a:off x="3160578" y="256177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円/楕円 117"/>
            <p:cNvSpPr/>
            <p:nvPr/>
          </p:nvSpPr>
          <p:spPr>
            <a:xfrm>
              <a:off x="4067944" y="2390920"/>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円/楕円 118"/>
            <p:cNvSpPr/>
            <p:nvPr/>
          </p:nvSpPr>
          <p:spPr>
            <a:xfrm>
              <a:off x="3955873" y="3287152"/>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円/楕円 119"/>
            <p:cNvSpPr/>
            <p:nvPr/>
          </p:nvSpPr>
          <p:spPr>
            <a:xfrm>
              <a:off x="946728" y="1870333"/>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円/楕円 120"/>
            <p:cNvSpPr/>
            <p:nvPr/>
          </p:nvSpPr>
          <p:spPr>
            <a:xfrm>
              <a:off x="2209154" y="271891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円/楕円 121"/>
            <p:cNvSpPr/>
            <p:nvPr/>
          </p:nvSpPr>
          <p:spPr>
            <a:xfrm>
              <a:off x="892728" y="3285816"/>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円/楕円 122"/>
            <p:cNvSpPr/>
            <p:nvPr/>
          </p:nvSpPr>
          <p:spPr>
            <a:xfrm>
              <a:off x="2879824" y="333829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円/楕円 123"/>
            <p:cNvSpPr/>
            <p:nvPr/>
          </p:nvSpPr>
          <p:spPr>
            <a:xfrm>
              <a:off x="2242273" y="1778840"/>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円/楕円 124"/>
            <p:cNvSpPr/>
            <p:nvPr/>
          </p:nvSpPr>
          <p:spPr>
            <a:xfrm>
              <a:off x="2250076" y="2017659"/>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円/楕円 125"/>
            <p:cNvSpPr/>
            <p:nvPr/>
          </p:nvSpPr>
          <p:spPr>
            <a:xfrm>
              <a:off x="1475656" y="2377752"/>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円/楕円 126"/>
            <p:cNvSpPr/>
            <p:nvPr/>
          </p:nvSpPr>
          <p:spPr>
            <a:xfrm>
              <a:off x="3347864" y="2013999"/>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円/楕円 127"/>
            <p:cNvSpPr/>
            <p:nvPr/>
          </p:nvSpPr>
          <p:spPr>
            <a:xfrm>
              <a:off x="2048403" y="5481216"/>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円/楕円 128"/>
            <p:cNvSpPr/>
            <p:nvPr/>
          </p:nvSpPr>
          <p:spPr>
            <a:xfrm>
              <a:off x="3810575" y="5411595"/>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円/楕円 129"/>
            <p:cNvSpPr/>
            <p:nvPr/>
          </p:nvSpPr>
          <p:spPr>
            <a:xfrm>
              <a:off x="3217605" y="4709355"/>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円/楕円 130"/>
            <p:cNvSpPr/>
            <p:nvPr/>
          </p:nvSpPr>
          <p:spPr>
            <a:xfrm>
              <a:off x="1563801" y="5120295"/>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円/楕円 131"/>
            <p:cNvSpPr/>
            <p:nvPr/>
          </p:nvSpPr>
          <p:spPr>
            <a:xfrm>
              <a:off x="3271605" y="4811278"/>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円/楕円 132"/>
            <p:cNvSpPr/>
            <p:nvPr/>
          </p:nvSpPr>
          <p:spPr>
            <a:xfrm>
              <a:off x="1498657" y="5018448"/>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円/楕円 133"/>
            <p:cNvSpPr/>
            <p:nvPr/>
          </p:nvSpPr>
          <p:spPr>
            <a:xfrm>
              <a:off x="2663398" y="4084980"/>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円/楕円 134"/>
            <p:cNvSpPr/>
            <p:nvPr/>
          </p:nvSpPr>
          <p:spPr>
            <a:xfrm>
              <a:off x="1221599" y="422649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円/楕円 135"/>
            <p:cNvSpPr/>
            <p:nvPr/>
          </p:nvSpPr>
          <p:spPr>
            <a:xfrm>
              <a:off x="3691743" y="5357595"/>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円/楕円 136"/>
            <p:cNvSpPr/>
            <p:nvPr/>
          </p:nvSpPr>
          <p:spPr>
            <a:xfrm>
              <a:off x="982958" y="5330546"/>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円/楕円 137"/>
            <p:cNvSpPr/>
            <p:nvPr/>
          </p:nvSpPr>
          <p:spPr>
            <a:xfrm>
              <a:off x="3845277" y="4165821"/>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円/楕円 138"/>
            <p:cNvSpPr/>
            <p:nvPr/>
          </p:nvSpPr>
          <p:spPr>
            <a:xfrm>
              <a:off x="935584" y="522254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円/楕円 139"/>
            <p:cNvSpPr/>
            <p:nvPr/>
          </p:nvSpPr>
          <p:spPr>
            <a:xfrm>
              <a:off x="3325605" y="468513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円/楕円 140"/>
            <p:cNvSpPr/>
            <p:nvPr/>
          </p:nvSpPr>
          <p:spPr>
            <a:xfrm>
              <a:off x="2159693" y="554189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円/楕円 141"/>
            <p:cNvSpPr/>
            <p:nvPr/>
          </p:nvSpPr>
          <p:spPr>
            <a:xfrm>
              <a:off x="2526624" y="4075920"/>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円/楕円 142"/>
            <p:cNvSpPr/>
            <p:nvPr/>
          </p:nvSpPr>
          <p:spPr>
            <a:xfrm>
              <a:off x="1223217" y="4366199"/>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円/楕円 143"/>
            <p:cNvSpPr/>
            <p:nvPr/>
          </p:nvSpPr>
          <p:spPr>
            <a:xfrm>
              <a:off x="2597594" y="4140105"/>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円/楕円 144"/>
            <p:cNvSpPr/>
            <p:nvPr/>
          </p:nvSpPr>
          <p:spPr>
            <a:xfrm>
              <a:off x="2172025" y="4700705"/>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円/楕円 145"/>
            <p:cNvSpPr/>
            <p:nvPr/>
          </p:nvSpPr>
          <p:spPr>
            <a:xfrm>
              <a:off x="2691580" y="4885159"/>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円/楕円 146"/>
            <p:cNvSpPr/>
            <p:nvPr/>
          </p:nvSpPr>
          <p:spPr>
            <a:xfrm>
              <a:off x="2616354" y="4993159"/>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円/楕円 147"/>
            <p:cNvSpPr/>
            <p:nvPr/>
          </p:nvSpPr>
          <p:spPr>
            <a:xfrm>
              <a:off x="3899277" y="4299054"/>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円/楕円 148"/>
            <p:cNvSpPr/>
            <p:nvPr/>
          </p:nvSpPr>
          <p:spPr>
            <a:xfrm>
              <a:off x="3798327" y="5303595"/>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円/楕円 149"/>
            <p:cNvSpPr/>
            <p:nvPr/>
          </p:nvSpPr>
          <p:spPr>
            <a:xfrm>
              <a:off x="1455801" y="5112628"/>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円/楕円 150"/>
            <p:cNvSpPr/>
            <p:nvPr/>
          </p:nvSpPr>
          <p:spPr>
            <a:xfrm>
              <a:off x="2583725" y="4874243"/>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円/楕円 151"/>
            <p:cNvSpPr/>
            <p:nvPr/>
          </p:nvSpPr>
          <p:spPr>
            <a:xfrm>
              <a:off x="873395" y="5326528"/>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円/楕円 152"/>
            <p:cNvSpPr/>
            <p:nvPr/>
          </p:nvSpPr>
          <p:spPr>
            <a:xfrm>
              <a:off x="2155552" y="542721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円/楕円 153"/>
            <p:cNvSpPr/>
            <p:nvPr/>
          </p:nvSpPr>
          <p:spPr>
            <a:xfrm>
              <a:off x="2101154" y="4646705"/>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円/楕円 154"/>
            <p:cNvSpPr/>
            <p:nvPr/>
          </p:nvSpPr>
          <p:spPr>
            <a:xfrm>
              <a:off x="2114880" y="477752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円/楕円 155"/>
            <p:cNvSpPr/>
            <p:nvPr/>
          </p:nvSpPr>
          <p:spPr>
            <a:xfrm>
              <a:off x="1331217" y="4316744"/>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円/楕円 156"/>
            <p:cNvSpPr/>
            <p:nvPr/>
          </p:nvSpPr>
          <p:spPr>
            <a:xfrm>
              <a:off x="3774583" y="427382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円/楕円 157"/>
            <p:cNvSpPr/>
            <p:nvPr/>
          </p:nvSpPr>
          <p:spPr>
            <a:xfrm>
              <a:off x="3743944" y="4131072"/>
              <a:ext cx="324000" cy="324000"/>
            </a:xfrm>
            <a:prstGeom prst="ellipse">
              <a:avLst/>
            </a:prstGeom>
            <a:solidFill>
              <a:schemeClr val="accent3">
                <a:lumMod val="40000"/>
                <a:lumOff val="60000"/>
                <a:alpha val="4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円/楕円 158"/>
            <p:cNvSpPr/>
            <p:nvPr/>
          </p:nvSpPr>
          <p:spPr>
            <a:xfrm>
              <a:off x="2015752" y="4599160"/>
              <a:ext cx="324000" cy="324000"/>
            </a:xfrm>
            <a:prstGeom prst="ellipse">
              <a:avLst/>
            </a:prstGeom>
            <a:solidFill>
              <a:schemeClr val="accent6">
                <a:lumMod val="40000"/>
                <a:lumOff val="60000"/>
                <a:alpha val="4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円/楕円 159"/>
            <p:cNvSpPr/>
            <p:nvPr/>
          </p:nvSpPr>
          <p:spPr>
            <a:xfrm>
              <a:off x="2483768" y="3987056"/>
              <a:ext cx="324000" cy="324000"/>
            </a:xfrm>
            <a:prstGeom prst="ellipse">
              <a:avLst/>
            </a:prstGeom>
            <a:solidFill>
              <a:schemeClr val="accent3">
                <a:lumMod val="40000"/>
                <a:lumOff val="60000"/>
                <a:alpha val="4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円/楕円 160"/>
            <p:cNvSpPr/>
            <p:nvPr/>
          </p:nvSpPr>
          <p:spPr>
            <a:xfrm>
              <a:off x="2015752" y="5373216"/>
              <a:ext cx="324000" cy="324000"/>
            </a:xfrm>
            <a:prstGeom prst="ellipse">
              <a:avLst/>
            </a:prstGeom>
            <a:solidFill>
              <a:schemeClr val="accent6">
                <a:lumMod val="40000"/>
                <a:lumOff val="60000"/>
                <a:alpha val="4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円/楕円 161"/>
            <p:cNvSpPr/>
            <p:nvPr/>
          </p:nvSpPr>
          <p:spPr>
            <a:xfrm>
              <a:off x="2519808" y="4802407"/>
              <a:ext cx="324000" cy="324000"/>
            </a:xfrm>
            <a:prstGeom prst="ellipse">
              <a:avLst/>
            </a:prstGeom>
            <a:solidFill>
              <a:schemeClr val="accent3">
                <a:lumMod val="40000"/>
                <a:lumOff val="60000"/>
                <a:alpha val="4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円/楕円 162"/>
            <p:cNvSpPr/>
            <p:nvPr/>
          </p:nvSpPr>
          <p:spPr>
            <a:xfrm>
              <a:off x="3648575" y="5231225"/>
              <a:ext cx="324000" cy="324000"/>
            </a:xfrm>
            <a:prstGeom prst="ellipse">
              <a:avLst/>
            </a:prstGeom>
            <a:solidFill>
              <a:schemeClr val="accent6">
                <a:lumMod val="40000"/>
                <a:lumOff val="60000"/>
                <a:alpha val="4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円/楕円 163"/>
            <p:cNvSpPr/>
            <p:nvPr/>
          </p:nvSpPr>
          <p:spPr>
            <a:xfrm>
              <a:off x="827584" y="5175224"/>
              <a:ext cx="324000" cy="324000"/>
            </a:xfrm>
            <a:prstGeom prst="ellipse">
              <a:avLst/>
            </a:prstGeom>
            <a:solidFill>
              <a:schemeClr val="accent3">
                <a:lumMod val="40000"/>
                <a:lumOff val="60000"/>
                <a:alpha val="4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円/楕円 164"/>
            <p:cNvSpPr/>
            <p:nvPr/>
          </p:nvSpPr>
          <p:spPr>
            <a:xfrm>
              <a:off x="3156693" y="4621057"/>
              <a:ext cx="324000" cy="324000"/>
            </a:xfrm>
            <a:prstGeom prst="ellipse">
              <a:avLst/>
            </a:prstGeom>
            <a:solidFill>
              <a:schemeClr val="accent6">
                <a:lumMod val="40000"/>
                <a:lumOff val="60000"/>
                <a:alpha val="4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円/楕円 165"/>
            <p:cNvSpPr/>
            <p:nvPr/>
          </p:nvSpPr>
          <p:spPr>
            <a:xfrm>
              <a:off x="1403648" y="4959200"/>
              <a:ext cx="324000" cy="324000"/>
            </a:xfrm>
            <a:prstGeom prst="ellipse">
              <a:avLst/>
            </a:prstGeom>
            <a:solidFill>
              <a:schemeClr val="accent3">
                <a:lumMod val="40000"/>
                <a:lumOff val="60000"/>
                <a:alpha val="4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円/楕円 166"/>
            <p:cNvSpPr/>
            <p:nvPr/>
          </p:nvSpPr>
          <p:spPr>
            <a:xfrm>
              <a:off x="1151656" y="4184497"/>
              <a:ext cx="324000" cy="324000"/>
            </a:xfrm>
            <a:prstGeom prst="ellipse">
              <a:avLst/>
            </a:prstGeom>
            <a:solidFill>
              <a:schemeClr val="accent6">
                <a:lumMod val="40000"/>
                <a:lumOff val="60000"/>
                <a:alpha val="4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正方形/長方形 167"/>
            <p:cNvSpPr/>
            <p:nvPr/>
          </p:nvSpPr>
          <p:spPr>
            <a:xfrm>
              <a:off x="1907704" y="2221702"/>
              <a:ext cx="1150392" cy="786639"/>
            </a:xfrm>
            <a:prstGeom prst="rect">
              <a:avLst/>
            </a:prstGeom>
            <a:no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正方形/長方形 168"/>
            <p:cNvSpPr/>
            <p:nvPr/>
          </p:nvSpPr>
          <p:spPr>
            <a:xfrm>
              <a:off x="1907704" y="4419104"/>
              <a:ext cx="1150392" cy="786639"/>
            </a:xfrm>
            <a:prstGeom prst="rect">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下矢印 169"/>
            <p:cNvSpPr/>
            <p:nvPr/>
          </p:nvSpPr>
          <p:spPr>
            <a:xfrm>
              <a:off x="1809045" y="3490637"/>
              <a:ext cx="1347648" cy="5144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1708301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4121944" y="188640"/>
            <a:ext cx="4214248" cy="108012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274" name="正方形/長方形 273"/>
          <p:cNvSpPr/>
          <p:nvPr/>
        </p:nvSpPr>
        <p:spPr>
          <a:xfrm>
            <a:off x="755576" y="4383112"/>
            <a:ext cx="3478220" cy="1854200"/>
          </a:xfrm>
          <a:prstGeom prst="rect">
            <a:avLst/>
          </a:prstGeom>
          <a:gradFill flip="none" rotWithShape="1">
            <a:gsLst>
              <a:gs pos="0">
                <a:srgbClr val="0070C0">
                  <a:alpha val="30000"/>
                </a:srgbClr>
              </a:gs>
              <a:gs pos="100000">
                <a:srgbClr val="00B0F0">
                  <a:alpha val="30000"/>
                </a:srgbClr>
              </a:gs>
            </a:gsLst>
            <a:lin ang="13500000" scaled="1"/>
            <a:tileRect/>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760477" y="1714241"/>
            <a:ext cx="3478220" cy="1854200"/>
          </a:xfrm>
          <a:prstGeom prst="rect">
            <a:avLst/>
          </a:prstGeom>
          <a:gradFill flip="none" rotWithShape="1">
            <a:gsLst>
              <a:gs pos="0">
                <a:srgbClr val="FF0000">
                  <a:alpha val="30000"/>
                </a:srgbClr>
              </a:gs>
              <a:gs pos="100000">
                <a:srgbClr val="FA5D06">
                  <a:alpha val="30000"/>
                </a:srgbClr>
              </a:gs>
            </a:gsLst>
            <a:lin ang="270000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98425" y="110044"/>
            <a:ext cx="2735044" cy="584775"/>
          </a:xfrm>
          <a:effectLst>
            <a:outerShdw dist="81320" dir="7719588" algn="ctr" rotWithShape="0">
              <a:schemeClr val="accent1">
                <a:alpha val="50000"/>
              </a:schemeClr>
            </a:outerShdw>
          </a:effectLst>
        </p:spPr>
        <p:txBody>
          <a:bodyPr/>
          <a:lstStyle/>
          <a:p>
            <a:r>
              <a:rPr kumimoji="1" lang="en-US" altLang="ja-JP" dirty="0" smtClean="0">
                <a:solidFill>
                  <a:schemeClr val="tx1"/>
                </a:solidFill>
              </a:rPr>
              <a:t> </a:t>
            </a:r>
            <a:r>
              <a:rPr lang="en-US" altLang="ja-JP" dirty="0" smtClean="0">
                <a:solidFill>
                  <a:schemeClr val="tx1"/>
                </a:solidFill>
              </a:rPr>
              <a:t>Fluctuations </a:t>
            </a:r>
            <a:r>
              <a:rPr kumimoji="1" lang="en-US" altLang="ja-JP" dirty="0" smtClean="0">
                <a:solidFill>
                  <a:schemeClr val="tx1"/>
                </a:solidFill>
              </a:rPr>
              <a:t> </a:t>
            </a:r>
            <a:endParaRPr kumimoji="1" lang="ja-JP" altLang="en-US" dirty="0">
              <a:solidFill>
                <a:schemeClr val="tx1"/>
              </a:solidFill>
            </a:endParaRPr>
          </a:p>
        </p:txBody>
      </p:sp>
      <p:sp>
        <p:nvSpPr>
          <p:cNvPr id="427" name="円/楕円 426"/>
          <p:cNvSpPr/>
          <p:nvPr/>
        </p:nvSpPr>
        <p:spPr>
          <a:xfrm>
            <a:off x="2475725" y="3294688"/>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8" name="円/楕円 427"/>
          <p:cNvSpPr/>
          <p:nvPr/>
        </p:nvSpPr>
        <p:spPr>
          <a:xfrm>
            <a:off x="3347864" y="3382637"/>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9" name="円/楕円 428"/>
          <p:cNvSpPr/>
          <p:nvPr/>
        </p:nvSpPr>
        <p:spPr>
          <a:xfrm>
            <a:off x="3607833" y="3173219"/>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0" name="円/楕円 429"/>
          <p:cNvSpPr/>
          <p:nvPr/>
        </p:nvSpPr>
        <p:spPr>
          <a:xfrm>
            <a:off x="1223616" y="3166637"/>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1" name="円/楕円 430"/>
          <p:cNvSpPr/>
          <p:nvPr/>
        </p:nvSpPr>
        <p:spPr>
          <a:xfrm>
            <a:off x="3491880" y="2347428"/>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2" name="円/楕円 431"/>
          <p:cNvSpPr/>
          <p:nvPr/>
        </p:nvSpPr>
        <p:spPr>
          <a:xfrm>
            <a:off x="1640419" y="263506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3" name="円/楕円 432"/>
          <p:cNvSpPr/>
          <p:nvPr/>
        </p:nvSpPr>
        <p:spPr>
          <a:xfrm>
            <a:off x="1994403" y="2442440"/>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4" name="円/楕円 433"/>
          <p:cNvSpPr/>
          <p:nvPr/>
        </p:nvSpPr>
        <p:spPr>
          <a:xfrm>
            <a:off x="1115616" y="210703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5" name="円/楕円 434"/>
          <p:cNvSpPr/>
          <p:nvPr/>
        </p:nvSpPr>
        <p:spPr>
          <a:xfrm>
            <a:off x="3203824" y="2957219"/>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6" name="円/楕円 435"/>
          <p:cNvSpPr/>
          <p:nvPr/>
        </p:nvSpPr>
        <p:spPr>
          <a:xfrm>
            <a:off x="2027035" y="3065219"/>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7" name="円/楕円 436"/>
          <p:cNvSpPr/>
          <p:nvPr/>
        </p:nvSpPr>
        <p:spPr>
          <a:xfrm>
            <a:off x="3955873" y="1958297"/>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8" name="円/楕円 437"/>
          <p:cNvSpPr/>
          <p:nvPr/>
        </p:nvSpPr>
        <p:spPr>
          <a:xfrm>
            <a:off x="1701045" y="3220637"/>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9" name="円/楕円 438"/>
          <p:cNvSpPr/>
          <p:nvPr/>
        </p:nvSpPr>
        <p:spPr>
          <a:xfrm>
            <a:off x="3715833" y="261577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0" name="円/楕円 439"/>
          <p:cNvSpPr/>
          <p:nvPr/>
        </p:nvSpPr>
        <p:spPr>
          <a:xfrm>
            <a:off x="2608457" y="2819226"/>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1" name="円/楕円 440"/>
          <p:cNvSpPr/>
          <p:nvPr/>
        </p:nvSpPr>
        <p:spPr>
          <a:xfrm>
            <a:off x="2427957" y="2299505"/>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2" name="円/楕円 441"/>
          <p:cNvSpPr/>
          <p:nvPr/>
        </p:nvSpPr>
        <p:spPr>
          <a:xfrm>
            <a:off x="899592" y="2427207"/>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3" name="円/楕円 442"/>
          <p:cNvSpPr/>
          <p:nvPr/>
        </p:nvSpPr>
        <p:spPr>
          <a:xfrm>
            <a:off x="2718116" y="244492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4" name="円/楕円 443"/>
          <p:cNvSpPr/>
          <p:nvPr/>
        </p:nvSpPr>
        <p:spPr>
          <a:xfrm>
            <a:off x="2679702" y="2037530"/>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5" name="円/楕円 444"/>
          <p:cNvSpPr/>
          <p:nvPr/>
        </p:nvSpPr>
        <p:spPr>
          <a:xfrm>
            <a:off x="1588266" y="1924333"/>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6" name="円/楕円 445"/>
          <p:cNvSpPr/>
          <p:nvPr/>
        </p:nvSpPr>
        <p:spPr>
          <a:xfrm>
            <a:off x="3160578" y="256177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7" name="円/楕円 446"/>
          <p:cNvSpPr/>
          <p:nvPr/>
        </p:nvSpPr>
        <p:spPr>
          <a:xfrm>
            <a:off x="4067944" y="2390920"/>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8" name="円/楕円 447"/>
          <p:cNvSpPr/>
          <p:nvPr/>
        </p:nvSpPr>
        <p:spPr>
          <a:xfrm>
            <a:off x="3955873" y="3287152"/>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9" name="円/楕円 448"/>
          <p:cNvSpPr/>
          <p:nvPr/>
        </p:nvSpPr>
        <p:spPr>
          <a:xfrm>
            <a:off x="946728" y="1870333"/>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0" name="円/楕円 449"/>
          <p:cNvSpPr/>
          <p:nvPr/>
        </p:nvSpPr>
        <p:spPr>
          <a:xfrm>
            <a:off x="2209154" y="271891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円/楕円 235"/>
          <p:cNvSpPr/>
          <p:nvPr/>
        </p:nvSpPr>
        <p:spPr>
          <a:xfrm>
            <a:off x="892728" y="3285816"/>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8" name="円/楕円 237"/>
          <p:cNvSpPr/>
          <p:nvPr/>
        </p:nvSpPr>
        <p:spPr>
          <a:xfrm>
            <a:off x="2879824" y="333829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9" name="円/楕円 238"/>
          <p:cNvSpPr/>
          <p:nvPr/>
        </p:nvSpPr>
        <p:spPr>
          <a:xfrm>
            <a:off x="2242273" y="1778840"/>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円/楕円 239"/>
          <p:cNvSpPr/>
          <p:nvPr/>
        </p:nvSpPr>
        <p:spPr>
          <a:xfrm>
            <a:off x="2250076" y="2017659"/>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円/楕円 241"/>
          <p:cNvSpPr/>
          <p:nvPr/>
        </p:nvSpPr>
        <p:spPr>
          <a:xfrm>
            <a:off x="1475656" y="2377752"/>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円/楕円 243"/>
          <p:cNvSpPr/>
          <p:nvPr/>
        </p:nvSpPr>
        <p:spPr>
          <a:xfrm>
            <a:off x="3347864" y="2013999"/>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円/楕円 199"/>
          <p:cNvSpPr/>
          <p:nvPr/>
        </p:nvSpPr>
        <p:spPr>
          <a:xfrm>
            <a:off x="2048403" y="5931272"/>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 name="円/楕円 208"/>
          <p:cNvSpPr/>
          <p:nvPr/>
        </p:nvSpPr>
        <p:spPr>
          <a:xfrm>
            <a:off x="3810575" y="5861651"/>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7" name="円/楕円 216"/>
          <p:cNvSpPr/>
          <p:nvPr/>
        </p:nvSpPr>
        <p:spPr>
          <a:xfrm>
            <a:off x="3217605" y="515941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8" name="円/楕円 217"/>
          <p:cNvSpPr/>
          <p:nvPr/>
        </p:nvSpPr>
        <p:spPr>
          <a:xfrm>
            <a:off x="1563801" y="557035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1" name="円/楕円 220"/>
          <p:cNvSpPr/>
          <p:nvPr/>
        </p:nvSpPr>
        <p:spPr>
          <a:xfrm>
            <a:off x="3271605" y="526133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5" name="円/楕円 224"/>
          <p:cNvSpPr/>
          <p:nvPr/>
        </p:nvSpPr>
        <p:spPr>
          <a:xfrm>
            <a:off x="1498657" y="5468504"/>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1" name="円/楕円 230"/>
          <p:cNvSpPr/>
          <p:nvPr/>
        </p:nvSpPr>
        <p:spPr>
          <a:xfrm>
            <a:off x="2663398" y="4535036"/>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3" name="円/楕円 232"/>
          <p:cNvSpPr/>
          <p:nvPr/>
        </p:nvSpPr>
        <p:spPr>
          <a:xfrm>
            <a:off x="1221599" y="467655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4" name="円/楕円 233"/>
          <p:cNvSpPr/>
          <p:nvPr/>
        </p:nvSpPr>
        <p:spPr>
          <a:xfrm>
            <a:off x="3691743" y="580765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円/楕円 236"/>
          <p:cNvSpPr/>
          <p:nvPr/>
        </p:nvSpPr>
        <p:spPr>
          <a:xfrm>
            <a:off x="982958" y="5780602"/>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円/楕円 240"/>
          <p:cNvSpPr/>
          <p:nvPr/>
        </p:nvSpPr>
        <p:spPr>
          <a:xfrm>
            <a:off x="3845277" y="4615877"/>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円/楕円 242"/>
          <p:cNvSpPr/>
          <p:nvPr/>
        </p:nvSpPr>
        <p:spPr>
          <a:xfrm>
            <a:off x="935584" y="5672602"/>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円/楕円 244"/>
          <p:cNvSpPr/>
          <p:nvPr/>
        </p:nvSpPr>
        <p:spPr>
          <a:xfrm>
            <a:off x="3325605" y="5135190"/>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円/楕円 245"/>
          <p:cNvSpPr/>
          <p:nvPr/>
        </p:nvSpPr>
        <p:spPr>
          <a:xfrm>
            <a:off x="2159693" y="599195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円/楕円 246"/>
          <p:cNvSpPr/>
          <p:nvPr/>
        </p:nvSpPr>
        <p:spPr>
          <a:xfrm>
            <a:off x="2526624" y="452597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8" name="円/楕円 247"/>
          <p:cNvSpPr/>
          <p:nvPr/>
        </p:nvSpPr>
        <p:spPr>
          <a:xfrm>
            <a:off x="1223217" y="4816255"/>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9" name="円/楕円 248"/>
          <p:cNvSpPr/>
          <p:nvPr/>
        </p:nvSpPr>
        <p:spPr>
          <a:xfrm>
            <a:off x="2597594" y="4590161"/>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円/楕円 249"/>
          <p:cNvSpPr/>
          <p:nvPr/>
        </p:nvSpPr>
        <p:spPr>
          <a:xfrm>
            <a:off x="2172025" y="515076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円/楕円 250"/>
          <p:cNvSpPr/>
          <p:nvPr/>
        </p:nvSpPr>
        <p:spPr>
          <a:xfrm>
            <a:off x="2691580" y="5335215"/>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円/楕円 251"/>
          <p:cNvSpPr/>
          <p:nvPr/>
        </p:nvSpPr>
        <p:spPr>
          <a:xfrm>
            <a:off x="2616354" y="5443215"/>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3" name="円/楕円 252"/>
          <p:cNvSpPr/>
          <p:nvPr/>
        </p:nvSpPr>
        <p:spPr>
          <a:xfrm>
            <a:off x="3899277" y="4749110"/>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円/楕円 253"/>
          <p:cNvSpPr/>
          <p:nvPr/>
        </p:nvSpPr>
        <p:spPr>
          <a:xfrm>
            <a:off x="3798327" y="575365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円/楕円 254"/>
          <p:cNvSpPr/>
          <p:nvPr/>
        </p:nvSpPr>
        <p:spPr>
          <a:xfrm>
            <a:off x="1455801" y="556268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円/楕円 255"/>
          <p:cNvSpPr/>
          <p:nvPr/>
        </p:nvSpPr>
        <p:spPr>
          <a:xfrm>
            <a:off x="2583725" y="5324299"/>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円/楕円 256"/>
          <p:cNvSpPr/>
          <p:nvPr/>
        </p:nvSpPr>
        <p:spPr>
          <a:xfrm>
            <a:off x="873395" y="577658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円/楕円 257"/>
          <p:cNvSpPr/>
          <p:nvPr/>
        </p:nvSpPr>
        <p:spPr>
          <a:xfrm>
            <a:off x="2155552" y="5877272"/>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9" name="円/楕円 258"/>
          <p:cNvSpPr/>
          <p:nvPr/>
        </p:nvSpPr>
        <p:spPr>
          <a:xfrm>
            <a:off x="2101154" y="509676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0" name="円/楕円 259"/>
          <p:cNvSpPr/>
          <p:nvPr/>
        </p:nvSpPr>
        <p:spPr>
          <a:xfrm>
            <a:off x="2114880" y="522758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1" name="円/楕円 260"/>
          <p:cNvSpPr/>
          <p:nvPr/>
        </p:nvSpPr>
        <p:spPr>
          <a:xfrm>
            <a:off x="1331217" y="4766800"/>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2" name="円/楕円 261"/>
          <p:cNvSpPr/>
          <p:nvPr/>
        </p:nvSpPr>
        <p:spPr>
          <a:xfrm>
            <a:off x="3774583" y="4723877"/>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4" name="円/楕円 263"/>
          <p:cNvSpPr/>
          <p:nvPr/>
        </p:nvSpPr>
        <p:spPr>
          <a:xfrm>
            <a:off x="3743944" y="4581128"/>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5" name="円/楕円 264"/>
          <p:cNvSpPr/>
          <p:nvPr/>
        </p:nvSpPr>
        <p:spPr>
          <a:xfrm>
            <a:off x="2015752" y="5049216"/>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6" name="円/楕円 265"/>
          <p:cNvSpPr/>
          <p:nvPr/>
        </p:nvSpPr>
        <p:spPr>
          <a:xfrm>
            <a:off x="2483768" y="4437112"/>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円/楕円 266"/>
          <p:cNvSpPr/>
          <p:nvPr/>
        </p:nvSpPr>
        <p:spPr>
          <a:xfrm>
            <a:off x="2015752" y="5823272"/>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円/楕円 267"/>
          <p:cNvSpPr/>
          <p:nvPr/>
        </p:nvSpPr>
        <p:spPr>
          <a:xfrm>
            <a:off x="2519808" y="5252463"/>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円/楕円 268"/>
          <p:cNvSpPr/>
          <p:nvPr/>
        </p:nvSpPr>
        <p:spPr>
          <a:xfrm>
            <a:off x="3648575" y="5681281"/>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円/楕円 269"/>
          <p:cNvSpPr/>
          <p:nvPr/>
        </p:nvSpPr>
        <p:spPr>
          <a:xfrm>
            <a:off x="827584" y="5625280"/>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円/楕円 270"/>
          <p:cNvSpPr/>
          <p:nvPr/>
        </p:nvSpPr>
        <p:spPr>
          <a:xfrm>
            <a:off x="3156693" y="5071113"/>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円/楕円 271"/>
          <p:cNvSpPr/>
          <p:nvPr/>
        </p:nvSpPr>
        <p:spPr>
          <a:xfrm>
            <a:off x="1403648" y="5409256"/>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円/楕円 272"/>
          <p:cNvSpPr/>
          <p:nvPr/>
        </p:nvSpPr>
        <p:spPr>
          <a:xfrm>
            <a:off x="1151656" y="4634553"/>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318333" y="260648"/>
            <a:ext cx="3926075" cy="461665"/>
          </a:xfrm>
          <a:prstGeom prst="rect">
            <a:avLst/>
          </a:prstGeom>
          <a:noFill/>
        </p:spPr>
        <p:txBody>
          <a:bodyPr wrap="none" rtlCol="0">
            <a:spAutoFit/>
          </a:bodyPr>
          <a:lstStyle/>
          <a:p>
            <a:r>
              <a:rPr lang="en-US" altLang="ja-JP" sz="2400" dirty="0"/>
              <a:t>F</a:t>
            </a:r>
            <a:r>
              <a:rPr lang="en-US" altLang="ja-JP" sz="2400" dirty="0" smtClean="0"/>
              <a:t>ree Boltzmann </a:t>
            </a:r>
            <a:r>
              <a:rPr lang="en-US" altLang="ja-JP" sz="2400" dirty="0" smtClean="0">
                <a:sym typeface="Wingdings" pitchFamily="2" charset="2"/>
              </a:rPr>
              <a:t> Poisson</a:t>
            </a:r>
            <a:endParaRPr kumimoji="1" lang="ja-JP" altLang="en-US" sz="2400" dirty="0"/>
          </a:p>
        </p:txBody>
      </p:sp>
      <p:pic>
        <p:nvPicPr>
          <p:cNvPr id="13" name="TexTeXPicture" descr="&lt;?xml version=&quot;1.0&quot; encoding=&quot;utf-16&quot;?&gt;&#10;&lt;TeXTeX&gt;&#10;  &lt;preamble&gt;\documentclass{jarticle}&#10;\usepackage{amsmath}&#10;\pagestyle{empty}&lt;/preamble&gt;&#10;  &lt;body&gt;\begin{align*} &#10;\langle \delta N_q^n \rangle_c = \langle N_q \rangle&#10;\end{align*}&lt;/body&gt;&#10;  &lt;fcolor&gt;FF000000&lt;/fcolor&gt;&#10;  &lt;bcolor&gt;FFFFFFFF&lt;/bcolor&gt;&#10;  &lt;transparent&gt;True&lt;/transparent&gt;&#10;  &lt;resolution&gt;1800&lt;/resolution&gt;&#10;  &lt;imageh&gt;283&lt;/imageh&gt;&#10;  &lt;imagew&gt;1557&lt;/imagew&gt;&#10;  &lt;scale&gt;50&lt;/scale&gt;&#10;  &lt;cursor&gt;68&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1841083"/>
            <a:ext cx="2176523" cy="395605"/>
          </a:xfrm>
          <a:prstGeom prst="rect">
            <a:avLst/>
          </a:prstGeom>
        </p:spPr>
      </p:pic>
      <p:pic>
        <p:nvPicPr>
          <p:cNvPr id="14" name="TexTeXPicture" descr="&lt;?xml version=&quot;1.0&quot; encoding=&quot;utf-16&quot;?&gt;&#10;&lt;TeXTeX&gt;&#10;  &lt;preamble&gt;\documentclass{jarticle}&#10;\usepackage{amsmath}&#10;\pagestyle{empty}&lt;/preamble&gt;&#10;  &lt;body&gt;\begin{align*} &#10;\langle \delta N_B^n \rangle_c = \langle N_B\rangle&#10;\end{align*}&lt;/body&gt;&#10;  &lt;fcolor&gt;FF000000&lt;/fcolor&gt;&#10;  &lt;bcolor&gt;FFFFFFFF&lt;/bcolor&gt;&#10;  &lt;transparent&gt;True&lt;/transparent&gt;&#10;  &lt;resolution&gt;1800&lt;/resolution&gt;&#10;  &lt;imageh&gt;249&lt;/imageh&gt;&#10;  &lt;imagew&gt;1627&lt;/imagew&gt;&#10;  &lt;scale&gt;50&lt;/scale&gt;&#10;  &lt;cursor&gt;60&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7984" y="4482878"/>
            <a:ext cx="2274376" cy="348076"/>
          </a:xfrm>
          <a:prstGeom prst="rect">
            <a:avLst/>
          </a:prstGeom>
        </p:spPr>
      </p:pic>
      <p:pic>
        <p:nvPicPr>
          <p:cNvPr id="16" name="TexTeXPicture" descr="&lt;?xml version=&quot;1.0&quot; encoding=&quot;utf-16&quot;?&gt;&#10;&lt;TeXTeX&gt;&#10;  &lt;preamble&gt;\documentclass{jarticle}&#10;\usepackage{amsmath}&#10;\pagestyle{empty}&lt;/preamble&gt;&#10;  &lt;body&gt;\begin{align*} &#10;3 N_B = N_q&#10;\end{align*}&lt;/body&gt;&#10;  &lt;fcolor&gt;FF000000&lt;/fcolor&gt;&#10;  &lt;bcolor&gt;FFFFFFFF&lt;/bcolor&gt;&#10;  &lt;transparent&gt;True&lt;/transparent&gt;&#10;  &lt;resolution&gt;1800&lt;/resolution&gt;&#10;  &lt;imageh&gt;242&lt;/imageh&gt;&#10;  &lt;imagew&gt;1107&lt;/imagew&gt;&#10;  &lt;scale&gt;50&lt;/scale&gt;&#10;  &lt;cursor&gt;24&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9987" y="3857307"/>
            <a:ext cx="1547470" cy="338291"/>
          </a:xfrm>
          <a:prstGeom prst="rect">
            <a:avLst/>
          </a:prstGeom>
        </p:spPr>
      </p:pic>
      <p:sp>
        <p:nvSpPr>
          <p:cNvPr id="24" name="右矢印 23"/>
          <p:cNvSpPr/>
          <p:nvPr/>
        </p:nvSpPr>
        <p:spPr>
          <a:xfrm>
            <a:off x="4644008" y="2633171"/>
            <a:ext cx="504056" cy="3414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TexTeXPicture" descr="&lt;?xml version=&quot;1.0&quot; encoding=&quot;utf-16&quot;?&gt;&#10;&lt;TeXTeX&gt;&#10;  &lt;preamble&gt;\documentclass{jarticle}&#10;\usepackage{amsmath}&#10;\pagestyle{empty}&lt;/preamble&gt;&#10;  &lt;body&gt;\begin{align*} &#10;\langle \delta N_B^n \rangle_c = \frac1{3^{n-1}}\langle N_B\rangle&#10;\end{align*}&lt;/body&gt;&#10;  &lt;fcolor&gt;FF000000&lt;/fcolor&gt;&#10;  &lt;bcolor&gt;FFFFFFFF&lt;/bcolor&gt;&#10;  &lt;transparent&gt;True&lt;/transparent&gt;&#10;  &lt;resolution&gt;1800&lt;/resolution&gt;&#10;  &lt;imageh&gt;509&lt;/imageh&gt;&#10;  &lt;imagew&gt;2203&lt;/imagew&gt;&#10;  &lt;scale&gt;50&lt;/scale&gt;&#10;  &lt;cursor&gt;64&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56628" y="2417147"/>
            <a:ext cx="3079564" cy="711529"/>
          </a:xfrm>
          <a:prstGeom prst="rect">
            <a:avLst/>
          </a:prstGeom>
        </p:spPr>
      </p:pic>
      <p:pic>
        <p:nvPicPr>
          <p:cNvPr id="3" name="TexTeXPicture" descr="&lt;?xml version=&quot;1.0&quot; encoding=&quot;utf-16&quot;?&gt;&#10;&lt;TeXTeX&gt;&#10;  &lt;preamble&gt;\documentclass{jarticle}&#10;\usepackage{amsmath}&#10;\pagestyle{empty}&lt;/preamble&gt;&#10;  &lt;body&gt;\begin{align*} &#10;\langle \delta N^n \rangle_c = \langle N \rangle&#10;\end{align*}&lt;/body&gt;&#10;  &lt;fcolor&gt;FF000000&lt;/fcolor&gt;&#10;  &lt;bcolor&gt;FFFFFFFF&lt;/bcolor&gt;&#10;  &lt;transparent&gt;True&lt;/transparent&gt;&#10;  &lt;resolution&gt;1800&lt;/resolution&gt;&#10;  &lt;imageh&gt;249&lt;/imageh&gt;&#10;  &lt;imagew&gt;1475&lt;/imagew&gt;&#10;  &lt;scale&gt;50&lt;/scale&gt;&#10;  &lt;cursor&gt;56&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02108" y="764704"/>
            <a:ext cx="2061896" cy="348076"/>
          </a:xfrm>
          <a:prstGeom prst="rect">
            <a:avLst/>
          </a:prstGeom>
        </p:spPr>
      </p:pic>
      <p:sp>
        <p:nvSpPr>
          <p:cNvPr id="6" name="正方形/長方形 5"/>
          <p:cNvSpPr/>
          <p:nvPr/>
        </p:nvSpPr>
        <p:spPr>
          <a:xfrm>
            <a:off x="1907704" y="2221702"/>
            <a:ext cx="1150392" cy="786639"/>
          </a:xfrm>
          <a:prstGeom prst="rect">
            <a:avLst/>
          </a:prstGeom>
          <a:no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p:cNvSpPr/>
          <p:nvPr/>
        </p:nvSpPr>
        <p:spPr>
          <a:xfrm>
            <a:off x="1907704" y="4869160"/>
            <a:ext cx="1150392" cy="786639"/>
          </a:xfrm>
          <a:prstGeom prst="rect">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526436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4121944" y="188640"/>
            <a:ext cx="4214248" cy="108012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274" name="正方形/長方形 273"/>
          <p:cNvSpPr/>
          <p:nvPr/>
        </p:nvSpPr>
        <p:spPr>
          <a:xfrm>
            <a:off x="755576" y="4383112"/>
            <a:ext cx="3478220" cy="1854200"/>
          </a:xfrm>
          <a:prstGeom prst="rect">
            <a:avLst/>
          </a:prstGeom>
          <a:gradFill flip="none" rotWithShape="1">
            <a:gsLst>
              <a:gs pos="0">
                <a:srgbClr val="0070C0">
                  <a:alpha val="30000"/>
                </a:srgbClr>
              </a:gs>
              <a:gs pos="100000">
                <a:srgbClr val="00B0F0">
                  <a:alpha val="30000"/>
                </a:srgbClr>
              </a:gs>
            </a:gsLst>
            <a:lin ang="13500000" scaled="1"/>
            <a:tileRect/>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760477" y="1714241"/>
            <a:ext cx="3478220" cy="1854200"/>
          </a:xfrm>
          <a:prstGeom prst="rect">
            <a:avLst/>
          </a:prstGeom>
          <a:gradFill flip="none" rotWithShape="1">
            <a:gsLst>
              <a:gs pos="0">
                <a:srgbClr val="FF0000">
                  <a:alpha val="30000"/>
                </a:srgbClr>
              </a:gs>
              <a:gs pos="100000">
                <a:srgbClr val="FA5D06">
                  <a:alpha val="30000"/>
                </a:srgbClr>
              </a:gs>
            </a:gsLst>
            <a:lin ang="270000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98425" y="110044"/>
            <a:ext cx="2735044" cy="584775"/>
          </a:xfrm>
          <a:effectLst>
            <a:outerShdw dist="81320" dir="7719588" algn="ctr" rotWithShape="0">
              <a:schemeClr val="accent1">
                <a:alpha val="50000"/>
              </a:schemeClr>
            </a:outerShdw>
          </a:effectLst>
        </p:spPr>
        <p:txBody>
          <a:bodyPr/>
          <a:lstStyle/>
          <a:p>
            <a:r>
              <a:rPr kumimoji="1" lang="en-US" altLang="ja-JP" dirty="0" smtClean="0">
                <a:solidFill>
                  <a:schemeClr val="tx1"/>
                </a:solidFill>
              </a:rPr>
              <a:t> </a:t>
            </a:r>
            <a:r>
              <a:rPr lang="en-US" altLang="ja-JP" dirty="0" smtClean="0">
                <a:solidFill>
                  <a:schemeClr val="tx1"/>
                </a:solidFill>
              </a:rPr>
              <a:t>Fluctuations </a:t>
            </a:r>
            <a:r>
              <a:rPr kumimoji="1" lang="en-US" altLang="ja-JP" dirty="0" smtClean="0">
                <a:solidFill>
                  <a:schemeClr val="tx1"/>
                </a:solidFill>
              </a:rPr>
              <a:t> </a:t>
            </a:r>
            <a:endParaRPr kumimoji="1" lang="ja-JP" altLang="en-US" dirty="0">
              <a:solidFill>
                <a:schemeClr val="tx1"/>
              </a:solidFill>
            </a:endParaRPr>
          </a:p>
        </p:txBody>
      </p:sp>
      <p:sp>
        <p:nvSpPr>
          <p:cNvPr id="427" name="円/楕円 426"/>
          <p:cNvSpPr/>
          <p:nvPr/>
        </p:nvSpPr>
        <p:spPr>
          <a:xfrm>
            <a:off x="2475725" y="3294688"/>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8" name="円/楕円 427"/>
          <p:cNvSpPr/>
          <p:nvPr/>
        </p:nvSpPr>
        <p:spPr>
          <a:xfrm>
            <a:off x="3347864" y="3382637"/>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9" name="円/楕円 428"/>
          <p:cNvSpPr/>
          <p:nvPr/>
        </p:nvSpPr>
        <p:spPr>
          <a:xfrm>
            <a:off x="3607833" y="3173219"/>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0" name="円/楕円 429"/>
          <p:cNvSpPr/>
          <p:nvPr/>
        </p:nvSpPr>
        <p:spPr>
          <a:xfrm>
            <a:off x="1223616" y="3166637"/>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1" name="円/楕円 430"/>
          <p:cNvSpPr/>
          <p:nvPr/>
        </p:nvSpPr>
        <p:spPr>
          <a:xfrm>
            <a:off x="3491880" y="2347428"/>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2" name="円/楕円 431"/>
          <p:cNvSpPr/>
          <p:nvPr/>
        </p:nvSpPr>
        <p:spPr>
          <a:xfrm>
            <a:off x="1640419" y="263506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3" name="円/楕円 432"/>
          <p:cNvSpPr/>
          <p:nvPr/>
        </p:nvSpPr>
        <p:spPr>
          <a:xfrm>
            <a:off x="1994403" y="2442440"/>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4" name="円/楕円 433"/>
          <p:cNvSpPr/>
          <p:nvPr/>
        </p:nvSpPr>
        <p:spPr>
          <a:xfrm>
            <a:off x="1115616" y="210703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5" name="円/楕円 434"/>
          <p:cNvSpPr/>
          <p:nvPr/>
        </p:nvSpPr>
        <p:spPr>
          <a:xfrm>
            <a:off x="3203824" y="2957219"/>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6" name="円/楕円 435"/>
          <p:cNvSpPr/>
          <p:nvPr/>
        </p:nvSpPr>
        <p:spPr>
          <a:xfrm>
            <a:off x="2027035" y="3065219"/>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7" name="円/楕円 436"/>
          <p:cNvSpPr/>
          <p:nvPr/>
        </p:nvSpPr>
        <p:spPr>
          <a:xfrm>
            <a:off x="3955873" y="1958297"/>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8" name="円/楕円 437"/>
          <p:cNvSpPr/>
          <p:nvPr/>
        </p:nvSpPr>
        <p:spPr>
          <a:xfrm>
            <a:off x="1701045" y="3220637"/>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9" name="円/楕円 438"/>
          <p:cNvSpPr/>
          <p:nvPr/>
        </p:nvSpPr>
        <p:spPr>
          <a:xfrm>
            <a:off x="3715833" y="261577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0" name="円/楕円 439"/>
          <p:cNvSpPr/>
          <p:nvPr/>
        </p:nvSpPr>
        <p:spPr>
          <a:xfrm>
            <a:off x="2608457" y="2819226"/>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1" name="円/楕円 440"/>
          <p:cNvSpPr/>
          <p:nvPr/>
        </p:nvSpPr>
        <p:spPr>
          <a:xfrm>
            <a:off x="2427957" y="2299505"/>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2" name="円/楕円 441"/>
          <p:cNvSpPr/>
          <p:nvPr/>
        </p:nvSpPr>
        <p:spPr>
          <a:xfrm>
            <a:off x="899592" y="2427207"/>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3" name="円/楕円 442"/>
          <p:cNvSpPr/>
          <p:nvPr/>
        </p:nvSpPr>
        <p:spPr>
          <a:xfrm>
            <a:off x="2718116" y="244492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4" name="円/楕円 443"/>
          <p:cNvSpPr/>
          <p:nvPr/>
        </p:nvSpPr>
        <p:spPr>
          <a:xfrm>
            <a:off x="2679702" y="2037530"/>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5" name="円/楕円 444"/>
          <p:cNvSpPr/>
          <p:nvPr/>
        </p:nvSpPr>
        <p:spPr>
          <a:xfrm>
            <a:off x="1588266" y="1924333"/>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6" name="円/楕円 445"/>
          <p:cNvSpPr/>
          <p:nvPr/>
        </p:nvSpPr>
        <p:spPr>
          <a:xfrm>
            <a:off x="3160578" y="256177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7" name="円/楕円 446"/>
          <p:cNvSpPr/>
          <p:nvPr/>
        </p:nvSpPr>
        <p:spPr>
          <a:xfrm>
            <a:off x="4067944" y="2390920"/>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8" name="円/楕円 447"/>
          <p:cNvSpPr/>
          <p:nvPr/>
        </p:nvSpPr>
        <p:spPr>
          <a:xfrm>
            <a:off x="3955873" y="3287152"/>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9" name="円/楕円 448"/>
          <p:cNvSpPr/>
          <p:nvPr/>
        </p:nvSpPr>
        <p:spPr>
          <a:xfrm>
            <a:off x="946728" y="1870333"/>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0" name="円/楕円 449"/>
          <p:cNvSpPr/>
          <p:nvPr/>
        </p:nvSpPr>
        <p:spPr>
          <a:xfrm>
            <a:off x="2209154" y="271891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円/楕円 235"/>
          <p:cNvSpPr/>
          <p:nvPr/>
        </p:nvSpPr>
        <p:spPr>
          <a:xfrm>
            <a:off x="892728" y="3285816"/>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8" name="円/楕円 237"/>
          <p:cNvSpPr/>
          <p:nvPr/>
        </p:nvSpPr>
        <p:spPr>
          <a:xfrm>
            <a:off x="2879824" y="333829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9" name="円/楕円 238"/>
          <p:cNvSpPr/>
          <p:nvPr/>
        </p:nvSpPr>
        <p:spPr>
          <a:xfrm>
            <a:off x="2242273" y="1778840"/>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円/楕円 239"/>
          <p:cNvSpPr/>
          <p:nvPr/>
        </p:nvSpPr>
        <p:spPr>
          <a:xfrm>
            <a:off x="2250076" y="2017659"/>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円/楕円 241"/>
          <p:cNvSpPr/>
          <p:nvPr/>
        </p:nvSpPr>
        <p:spPr>
          <a:xfrm>
            <a:off x="1475656" y="2377752"/>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円/楕円 243"/>
          <p:cNvSpPr/>
          <p:nvPr/>
        </p:nvSpPr>
        <p:spPr>
          <a:xfrm>
            <a:off x="3347864" y="2013999"/>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円/楕円 199"/>
          <p:cNvSpPr/>
          <p:nvPr/>
        </p:nvSpPr>
        <p:spPr>
          <a:xfrm>
            <a:off x="2048403" y="5931272"/>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 name="円/楕円 208"/>
          <p:cNvSpPr/>
          <p:nvPr/>
        </p:nvSpPr>
        <p:spPr>
          <a:xfrm>
            <a:off x="3810575" y="5861651"/>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7" name="円/楕円 216"/>
          <p:cNvSpPr/>
          <p:nvPr/>
        </p:nvSpPr>
        <p:spPr>
          <a:xfrm>
            <a:off x="3217605" y="515941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8" name="円/楕円 217"/>
          <p:cNvSpPr/>
          <p:nvPr/>
        </p:nvSpPr>
        <p:spPr>
          <a:xfrm>
            <a:off x="1563801" y="557035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1" name="円/楕円 220"/>
          <p:cNvSpPr/>
          <p:nvPr/>
        </p:nvSpPr>
        <p:spPr>
          <a:xfrm>
            <a:off x="3271605" y="526133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5" name="円/楕円 224"/>
          <p:cNvSpPr/>
          <p:nvPr/>
        </p:nvSpPr>
        <p:spPr>
          <a:xfrm>
            <a:off x="1498657" y="5468504"/>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1" name="円/楕円 230"/>
          <p:cNvSpPr/>
          <p:nvPr/>
        </p:nvSpPr>
        <p:spPr>
          <a:xfrm>
            <a:off x="2663398" y="4535036"/>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3" name="円/楕円 232"/>
          <p:cNvSpPr/>
          <p:nvPr/>
        </p:nvSpPr>
        <p:spPr>
          <a:xfrm>
            <a:off x="1221599" y="467655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4" name="円/楕円 233"/>
          <p:cNvSpPr/>
          <p:nvPr/>
        </p:nvSpPr>
        <p:spPr>
          <a:xfrm>
            <a:off x="3691743" y="580765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円/楕円 236"/>
          <p:cNvSpPr/>
          <p:nvPr/>
        </p:nvSpPr>
        <p:spPr>
          <a:xfrm>
            <a:off x="982958" y="5780602"/>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円/楕円 240"/>
          <p:cNvSpPr/>
          <p:nvPr/>
        </p:nvSpPr>
        <p:spPr>
          <a:xfrm>
            <a:off x="3845277" y="4615877"/>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円/楕円 242"/>
          <p:cNvSpPr/>
          <p:nvPr/>
        </p:nvSpPr>
        <p:spPr>
          <a:xfrm>
            <a:off x="935584" y="5672602"/>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円/楕円 244"/>
          <p:cNvSpPr/>
          <p:nvPr/>
        </p:nvSpPr>
        <p:spPr>
          <a:xfrm>
            <a:off x="3325605" y="5135190"/>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円/楕円 245"/>
          <p:cNvSpPr/>
          <p:nvPr/>
        </p:nvSpPr>
        <p:spPr>
          <a:xfrm>
            <a:off x="2159693" y="599195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円/楕円 246"/>
          <p:cNvSpPr/>
          <p:nvPr/>
        </p:nvSpPr>
        <p:spPr>
          <a:xfrm>
            <a:off x="2526624" y="452597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8" name="円/楕円 247"/>
          <p:cNvSpPr/>
          <p:nvPr/>
        </p:nvSpPr>
        <p:spPr>
          <a:xfrm>
            <a:off x="1223217" y="4816255"/>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9" name="円/楕円 248"/>
          <p:cNvSpPr/>
          <p:nvPr/>
        </p:nvSpPr>
        <p:spPr>
          <a:xfrm>
            <a:off x="2597594" y="4590161"/>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円/楕円 249"/>
          <p:cNvSpPr/>
          <p:nvPr/>
        </p:nvSpPr>
        <p:spPr>
          <a:xfrm>
            <a:off x="2172025" y="515076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円/楕円 250"/>
          <p:cNvSpPr/>
          <p:nvPr/>
        </p:nvSpPr>
        <p:spPr>
          <a:xfrm>
            <a:off x="2691580" y="5335215"/>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円/楕円 251"/>
          <p:cNvSpPr/>
          <p:nvPr/>
        </p:nvSpPr>
        <p:spPr>
          <a:xfrm>
            <a:off x="2616354" y="5443215"/>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3" name="円/楕円 252"/>
          <p:cNvSpPr/>
          <p:nvPr/>
        </p:nvSpPr>
        <p:spPr>
          <a:xfrm>
            <a:off x="3899277" y="4749110"/>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円/楕円 253"/>
          <p:cNvSpPr/>
          <p:nvPr/>
        </p:nvSpPr>
        <p:spPr>
          <a:xfrm>
            <a:off x="3798327" y="575365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円/楕円 254"/>
          <p:cNvSpPr/>
          <p:nvPr/>
        </p:nvSpPr>
        <p:spPr>
          <a:xfrm>
            <a:off x="1455801" y="556268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円/楕円 255"/>
          <p:cNvSpPr/>
          <p:nvPr/>
        </p:nvSpPr>
        <p:spPr>
          <a:xfrm>
            <a:off x="2583725" y="5324299"/>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円/楕円 256"/>
          <p:cNvSpPr/>
          <p:nvPr/>
        </p:nvSpPr>
        <p:spPr>
          <a:xfrm>
            <a:off x="873395" y="577658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円/楕円 257"/>
          <p:cNvSpPr/>
          <p:nvPr/>
        </p:nvSpPr>
        <p:spPr>
          <a:xfrm>
            <a:off x="2155552" y="5877272"/>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9" name="円/楕円 258"/>
          <p:cNvSpPr/>
          <p:nvPr/>
        </p:nvSpPr>
        <p:spPr>
          <a:xfrm>
            <a:off x="2101154" y="509676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0" name="円/楕円 259"/>
          <p:cNvSpPr/>
          <p:nvPr/>
        </p:nvSpPr>
        <p:spPr>
          <a:xfrm>
            <a:off x="2114880" y="522758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1" name="円/楕円 260"/>
          <p:cNvSpPr/>
          <p:nvPr/>
        </p:nvSpPr>
        <p:spPr>
          <a:xfrm>
            <a:off x="1331217" y="4766800"/>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2" name="円/楕円 261"/>
          <p:cNvSpPr/>
          <p:nvPr/>
        </p:nvSpPr>
        <p:spPr>
          <a:xfrm>
            <a:off x="3774583" y="4723877"/>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4" name="円/楕円 263"/>
          <p:cNvSpPr/>
          <p:nvPr/>
        </p:nvSpPr>
        <p:spPr>
          <a:xfrm>
            <a:off x="3743944" y="4581128"/>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5" name="円/楕円 264"/>
          <p:cNvSpPr/>
          <p:nvPr/>
        </p:nvSpPr>
        <p:spPr>
          <a:xfrm>
            <a:off x="2015752" y="5049216"/>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6" name="円/楕円 265"/>
          <p:cNvSpPr/>
          <p:nvPr/>
        </p:nvSpPr>
        <p:spPr>
          <a:xfrm>
            <a:off x="2483768" y="4437112"/>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円/楕円 266"/>
          <p:cNvSpPr/>
          <p:nvPr/>
        </p:nvSpPr>
        <p:spPr>
          <a:xfrm>
            <a:off x="2015752" y="5823272"/>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円/楕円 267"/>
          <p:cNvSpPr/>
          <p:nvPr/>
        </p:nvSpPr>
        <p:spPr>
          <a:xfrm>
            <a:off x="2519808" y="5252463"/>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円/楕円 268"/>
          <p:cNvSpPr/>
          <p:nvPr/>
        </p:nvSpPr>
        <p:spPr>
          <a:xfrm>
            <a:off x="3648575" y="5681281"/>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円/楕円 269"/>
          <p:cNvSpPr/>
          <p:nvPr/>
        </p:nvSpPr>
        <p:spPr>
          <a:xfrm>
            <a:off x="827584" y="5625280"/>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円/楕円 270"/>
          <p:cNvSpPr/>
          <p:nvPr/>
        </p:nvSpPr>
        <p:spPr>
          <a:xfrm>
            <a:off x="3156693" y="5071113"/>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円/楕円 271"/>
          <p:cNvSpPr/>
          <p:nvPr/>
        </p:nvSpPr>
        <p:spPr>
          <a:xfrm>
            <a:off x="1403648" y="5409256"/>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円/楕円 272"/>
          <p:cNvSpPr/>
          <p:nvPr/>
        </p:nvSpPr>
        <p:spPr>
          <a:xfrm>
            <a:off x="1151656" y="4634553"/>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318333" y="260648"/>
            <a:ext cx="3926075" cy="461665"/>
          </a:xfrm>
          <a:prstGeom prst="rect">
            <a:avLst/>
          </a:prstGeom>
          <a:noFill/>
        </p:spPr>
        <p:txBody>
          <a:bodyPr wrap="none" rtlCol="0">
            <a:spAutoFit/>
          </a:bodyPr>
          <a:lstStyle/>
          <a:p>
            <a:r>
              <a:rPr lang="en-US" altLang="ja-JP" sz="2400" dirty="0"/>
              <a:t>F</a:t>
            </a:r>
            <a:r>
              <a:rPr lang="en-US" altLang="ja-JP" sz="2400" dirty="0" smtClean="0"/>
              <a:t>ree Boltzmann </a:t>
            </a:r>
            <a:r>
              <a:rPr lang="en-US" altLang="ja-JP" sz="2400" dirty="0" smtClean="0">
                <a:sym typeface="Wingdings" pitchFamily="2" charset="2"/>
              </a:rPr>
              <a:t> Poisson</a:t>
            </a:r>
            <a:endParaRPr kumimoji="1" lang="ja-JP" altLang="en-US" sz="2400" dirty="0"/>
          </a:p>
        </p:txBody>
      </p:sp>
      <p:pic>
        <p:nvPicPr>
          <p:cNvPr id="13" name="TexTeXPicture" descr="&lt;?xml version=&quot;1.0&quot; encoding=&quot;utf-16&quot;?&gt;&#10;&lt;TeXTeX&gt;&#10;  &lt;preamble&gt;\documentclass{jarticle}&#10;\usepackage{amsmath}&#10;\pagestyle{empty}&lt;/preamble&gt;&#10;  &lt;body&gt;\begin{align*} &#10;\langle \delta N_q^n \rangle_c = \langle N_q \rangle&#10;\end{align*}&lt;/body&gt;&#10;  &lt;fcolor&gt;FF000000&lt;/fcolor&gt;&#10;  &lt;bcolor&gt;FFFFFFFF&lt;/bcolor&gt;&#10;  &lt;transparent&gt;True&lt;/transparent&gt;&#10;  &lt;resolution&gt;1800&lt;/resolution&gt;&#10;  &lt;imageh&gt;283&lt;/imageh&gt;&#10;  &lt;imagew&gt;1557&lt;/imagew&gt;&#10;  &lt;scale&gt;50&lt;/scale&gt;&#10;  &lt;cursor&gt;68&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1841083"/>
            <a:ext cx="2176523" cy="395605"/>
          </a:xfrm>
          <a:prstGeom prst="rect">
            <a:avLst/>
          </a:prstGeom>
        </p:spPr>
      </p:pic>
      <p:pic>
        <p:nvPicPr>
          <p:cNvPr id="14" name="TexTeXPicture" descr="&lt;?xml version=&quot;1.0&quot; encoding=&quot;utf-16&quot;?&gt;&#10;&lt;TeXTeX&gt;&#10;  &lt;preamble&gt;\documentclass{jarticle}&#10;\usepackage{amsmath}&#10;\pagestyle{empty}&lt;/preamble&gt;&#10;  &lt;body&gt;\begin{align*} &#10;\langle \delta N_B^n \rangle_c = \langle N_B\rangle&#10;\end{align*}&lt;/body&gt;&#10;  &lt;fcolor&gt;FF000000&lt;/fcolor&gt;&#10;  &lt;bcolor&gt;FFFFFFFF&lt;/bcolor&gt;&#10;  &lt;transparent&gt;True&lt;/transparent&gt;&#10;  &lt;resolution&gt;1800&lt;/resolution&gt;&#10;  &lt;imageh&gt;249&lt;/imageh&gt;&#10;  &lt;imagew&gt;1627&lt;/imagew&gt;&#10;  &lt;scale&gt;50&lt;/scale&gt;&#10;  &lt;cursor&gt;60&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7984" y="4482878"/>
            <a:ext cx="2274376" cy="348076"/>
          </a:xfrm>
          <a:prstGeom prst="rect">
            <a:avLst/>
          </a:prstGeom>
        </p:spPr>
      </p:pic>
      <p:pic>
        <p:nvPicPr>
          <p:cNvPr id="16" name="TexTeXPicture" descr="&lt;?xml version=&quot;1.0&quot; encoding=&quot;utf-16&quot;?&gt;&#10;&lt;TeXTeX&gt;&#10;  &lt;preamble&gt;\documentclass{jarticle}&#10;\usepackage{amsmath}&#10;\pagestyle{empty}&lt;/preamble&gt;&#10;  &lt;body&gt;\begin{align*} &#10;3 N_B = N_q&#10;\end{align*}&lt;/body&gt;&#10;  &lt;fcolor&gt;FF000000&lt;/fcolor&gt;&#10;  &lt;bcolor&gt;FFFFFFFF&lt;/bcolor&gt;&#10;  &lt;transparent&gt;True&lt;/transparent&gt;&#10;  &lt;resolution&gt;1800&lt;/resolution&gt;&#10;  &lt;imageh&gt;242&lt;/imageh&gt;&#10;  &lt;imagew&gt;1107&lt;/imagew&gt;&#10;  &lt;scale&gt;50&lt;/scale&gt;&#10;  &lt;cursor&gt;24&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9987" y="3857307"/>
            <a:ext cx="1547470" cy="338291"/>
          </a:xfrm>
          <a:prstGeom prst="rect">
            <a:avLst/>
          </a:prstGeom>
        </p:spPr>
      </p:pic>
      <p:sp>
        <p:nvSpPr>
          <p:cNvPr id="24" name="右矢印 23"/>
          <p:cNvSpPr/>
          <p:nvPr/>
        </p:nvSpPr>
        <p:spPr>
          <a:xfrm>
            <a:off x="4644008" y="2633171"/>
            <a:ext cx="504056" cy="3414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TexTeXPicture" descr="&lt;?xml version=&quot;1.0&quot; encoding=&quot;utf-16&quot;?&gt;&#10;&lt;TeXTeX&gt;&#10;  &lt;preamble&gt;\documentclass{jarticle}&#10;\usepackage{amsmath}&#10;\pagestyle{empty}&lt;/preamble&gt;&#10;  &lt;body&gt;\begin{align*} &#10;\langle \delta N_B^n \rangle_c = \frac1{3^{n-1}}\langle N_B\rangle&#10;\end{align*}&lt;/body&gt;&#10;  &lt;fcolor&gt;FF000000&lt;/fcolor&gt;&#10;  &lt;bcolor&gt;FFFFFFFF&lt;/bcolor&gt;&#10;  &lt;transparent&gt;True&lt;/transparent&gt;&#10;  &lt;resolution&gt;1800&lt;/resolution&gt;&#10;  &lt;imageh&gt;509&lt;/imageh&gt;&#10;  &lt;imagew&gt;2203&lt;/imagew&gt;&#10;  &lt;scale&gt;50&lt;/scale&gt;&#10;  &lt;cursor&gt;64&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56628" y="2417147"/>
            <a:ext cx="3079564" cy="711529"/>
          </a:xfrm>
          <a:prstGeom prst="rect">
            <a:avLst/>
          </a:prstGeom>
        </p:spPr>
      </p:pic>
      <p:pic>
        <p:nvPicPr>
          <p:cNvPr id="3" name="TexTeXPicture" descr="&lt;?xml version=&quot;1.0&quot; encoding=&quot;utf-16&quot;?&gt;&#10;&lt;TeXTeX&gt;&#10;  &lt;preamble&gt;\documentclass{jarticle}&#10;\usepackage{amsmath}&#10;\pagestyle{empty}&lt;/preamble&gt;&#10;  &lt;body&gt;\begin{align*} &#10;\langle \delta N^n \rangle_c = \langle N \rangle&#10;\end{align*}&lt;/body&gt;&#10;  &lt;fcolor&gt;FF000000&lt;/fcolor&gt;&#10;  &lt;bcolor&gt;FFFFFFFF&lt;/bcolor&gt;&#10;  &lt;transparent&gt;True&lt;/transparent&gt;&#10;  &lt;resolution&gt;1800&lt;/resolution&gt;&#10;  &lt;imageh&gt;249&lt;/imageh&gt;&#10;  &lt;imagew&gt;1475&lt;/imagew&gt;&#10;  &lt;scale&gt;50&lt;/scale&gt;&#10;  &lt;cursor&gt;56&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02108" y="764704"/>
            <a:ext cx="2061896" cy="348076"/>
          </a:xfrm>
          <a:prstGeom prst="rect">
            <a:avLst/>
          </a:prstGeom>
        </p:spPr>
      </p:pic>
      <p:sp>
        <p:nvSpPr>
          <p:cNvPr id="6" name="正方形/長方形 5"/>
          <p:cNvSpPr/>
          <p:nvPr/>
        </p:nvSpPr>
        <p:spPr>
          <a:xfrm>
            <a:off x="1907704" y="2221702"/>
            <a:ext cx="1150392" cy="786639"/>
          </a:xfrm>
          <a:prstGeom prst="rect">
            <a:avLst/>
          </a:prstGeom>
          <a:no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p:cNvSpPr/>
          <p:nvPr/>
        </p:nvSpPr>
        <p:spPr>
          <a:xfrm>
            <a:off x="1907704" y="4869160"/>
            <a:ext cx="1150392" cy="786639"/>
          </a:xfrm>
          <a:prstGeom prst="rect">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7984" y="3462415"/>
            <a:ext cx="4648123" cy="3278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 name="Text Box 15"/>
          <p:cNvSpPr txBox="1">
            <a:spLocks noChangeArrowheads="1"/>
          </p:cNvSpPr>
          <p:nvPr/>
        </p:nvSpPr>
        <p:spPr bwMode="auto">
          <a:xfrm>
            <a:off x="4860032" y="3645024"/>
            <a:ext cx="212750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ja-JP" sz="2000" dirty="0" smtClean="0">
                <a:solidFill>
                  <a:srgbClr val="333399"/>
                </a:solidFill>
                <a:latin typeface="Times New Roman" pitchFamily="18" charset="0"/>
              </a:rPr>
              <a:t>RBC-Bielefeld ’09</a:t>
            </a:r>
          </a:p>
        </p:txBody>
      </p:sp>
    </p:spTree>
    <p:extLst>
      <p:ext uri="{BB962C8B-B14F-4D97-AF65-F5344CB8AC3E}">
        <p14:creationId xmlns:p14="http://schemas.microsoft.com/office/powerpoint/2010/main" val="42184991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4121944" y="188640"/>
            <a:ext cx="4214248" cy="108012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274" name="正方形/長方形 273"/>
          <p:cNvSpPr/>
          <p:nvPr/>
        </p:nvSpPr>
        <p:spPr>
          <a:xfrm>
            <a:off x="755576" y="4383112"/>
            <a:ext cx="3478220" cy="1854200"/>
          </a:xfrm>
          <a:prstGeom prst="rect">
            <a:avLst/>
          </a:prstGeom>
          <a:gradFill flip="none" rotWithShape="1">
            <a:gsLst>
              <a:gs pos="0">
                <a:srgbClr val="0070C0">
                  <a:alpha val="30000"/>
                </a:srgbClr>
              </a:gs>
              <a:gs pos="100000">
                <a:srgbClr val="00B0F0">
                  <a:alpha val="30000"/>
                </a:srgbClr>
              </a:gs>
            </a:gsLst>
            <a:lin ang="13500000" scaled="1"/>
            <a:tileRect/>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760477" y="1714241"/>
            <a:ext cx="3478220" cy="1854200"/>
          </a:xfrm>
          <a:prstGeom prst="rect">
            <a:avLst/>
          </a:prstGeom>
          <a:gradFill flip="none" rotWithShape="1">
            <a:gsLst>
              <a:gs pos="0">
                <a:srgbClr val="FF0000">
                  <a:alpha val="30000"/>
                </a:srgbClr>
              </a:gs>
              <a:gs pos="100000">
                <a:srgbClr val="FA5D06">
                  <a:alpha val="30000"/>
                </a:srgbClr>
              </a:gs>
            </a:gsLst>
            <a:lin ang="270000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98425" y="110044"/>
            <a:ext cx="2735044" cy="584775"/>
          </a:xfrm>
          <a:effectLst>
            <a:outerShdw dist="81320" dir="7719588" algn="ctr" rotWithShape="0">
              <a:schemeClr val="accent1">
                <a:alpha val="50000"/>
              </a:schemeClr>
            </a:outerShdw>
          </a:effectLst>
        </p:spPr>
        <p:txBody>
          <a:bodyPr/>
          <a:lstStyle/>
          <a:p>
            <a:r>
              <a:rPr kumimoji="1" lang="en-US" altLang="ja-JP" dirty="0" smtClean="0">
                <a:solidFill>
                  <a:schemeClr val="tx1"/>
                </a:solidFill>
              </a:rPr>
              <a:t> </a:t>
            </a:r>
            <a:r>
              <a:rPr lang="en-US" altLang="ja-JP" dirty="0" smtClean="0">
                <a:solidFill>
                  <a:schemeClr val="tx1"/>
                </a:solidFill>
              </a:rPr>
              <a:t>Fluctuations </a:t>
            </a:r>
            <a:r>
              <a:rPr kumimoji="1" lang="en-US" altLang="ja-JP" dirty="0" smtClean="0">
                <a:solidFill>
                  <a:schemeClr val="tx1"/>
                </a:solidFill>
              </a:rPr>
              <a:t> </a:t>
            </a:r>
            <a:endParaRPr kumimoji="1" lang="ja-JP" altLang="en-US" dirty="0">
              <a:solidFill>
                <a:schemeClr val="tx1"/>
              </a:solidFill>
            </a:endParaRPr>
          </a:p>
        </p:txBody>
      </p:sp>
      <p:sp>
        <p:nvSpPr>
          <p:cNvPr id="427" name="円/楕円 426"/>
          <p:cNvSpPr/>
          <p:nvPr/>
        </p:nvSpPr>
        <p:spPr>
          <a:xfrm>
            <a:off x="2475725" y="3294688"/>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8" name="円/楕円 427"/>
          <p:cNvSpPr/>
          <p:nvPr/>
        </p:nvSpPr>
        <p:spPr>
          <a:xfrm>
            <a:off x="3347864" y="3382637"/>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9" name="円/楕円 428"/>
          <p:cNvSpPr/>
          <p:nvPr/>
        </p:nvSpPr>
        <p:spPr>
          <a:xfrm>
            <a:off x="3607833" y="3173219"/>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0" name="円/楕円 429"/>
          <p:cNvSpPr/>
          <p:nvPr/>
        </p:nvSpPr>
        <p:spPr>
          <a:xfrm>
            <a:off x="1223616" y="3166637"/>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1" name="円/楕円 430"/>
          <p:cNvSpPr/>
          <p:nvPr/>
        </p:nvSpPr>
        <p:spPr>
          <a:xfrm>
            <a:off x="3491880" y="2347428"/>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2" name="円/楕円 431"/>
          <p:cNvSpPr/>
          <p:nvPr/>
        </p:nvSpPr>
        <p:spPr>
          <a:xfrm>
            <a:off x="1640419" y="263506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3" name="円/楕円 432"/>
          <p:cNvSpPr/>
          <p:nvPr/>
        </p:nvSpPr>
        <p:spPr>
          <a:xfrm>
            <a:off x="1994403" y="2442440"/>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4" name="円/楕円 433"/>
          <p:cNvSpPr/>
          <p:nvPr/>
        </p:nvSpPr>
        <p:spPr>
          <a:xfrm>
            <a:off x="1115616" y="210703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5" name="円/楕円 434"/>
          <p:cNvSpPr/>
          <p:nvPr/>
        </p:nvSpPr>
        <p:spPr>
          <a:xfrm>
            <a:off x="3203824" y="2957219"/>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6" name="円/楕円 435"/>
          <p:cNvSpPr/>
          <p:nvPr/>
        </p:nvSpPr>
        <p:spPr>
          <a:xfrm>
            <a:off x="2027035" y="3065219"/>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7" name="円/楕円 436"/>
          <p:cNvSpPr/>
          <p:nvPr/>
        </p:nvSpPr>
        <p:spPr>
          <a:xfrm>
            <a:off x="3955873" y="1958297"/>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8" name="円/楕円 437"/>
          <p:cNvSpPr/>
          <p:nvPr/>
        </p:nvSpPr>
        <p:spPr>
          <a:xfrm>
            <a:off x="1701045" y="3220637"/>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9" name="円/楕円 438"/>
          <p:cNvSpPr/>
          <p:nvPr/>
        </p:nvSpPr>
        <p:spPr>
          <a:xfrm>
            <a:off x="3715833" y="261577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0" name="円/楕円 439"/>
          <p:cNvSpPr/>
          <p:nvPr/>
        </p:nvSpPr>
        <p:spPr>
          <a:xfrm>
            <a:off x="2608457" y="2819226"/>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1" name="円/楕円 440"/>
          <p:cNvSpPr/>
          <p:nvPr/>
        </p:nvSpPr>
        <p:spPr>
          <a:xfrm>
            <a:off x="2427957" y="2299505"/>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2" name="円/楕円 441"/>
          <p:cNvSpPr/>
          <p:nvPr/>
        </p:nvSpPr>
        <p:spPr>
          <a:xfrm>
            <a:off x="899592" y="2427207"/>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3" name="円/楕円 442"/>
          <p:cNvSpPr/>
          <p:nvPr/>
        </p:nvSpPr>
        <p:spPr>
          <a:xfrm>
            <a:off x="2718116" y="244492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4" name="円/楕円 443"/>
          <p:cNvSpPr/>
          <p:nvPr/>
        </p:nvSpPr>
        <p:spPr>
          <a:xfrm>
            <a:off x="2679702" y="2037530"/>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5" name="円/楕円 444"/>
          <p:cNvSpPr/>
          <p:nvPr/>
        </p:nvSpPr>
        <p:spPr>
          <a:xfrm>
            <a:off x="1588266" y="1924333"/>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6" name="円/楕円 445"/>
          <p:cNvSpPr/>
          <p:nvPr/>
        </p:nvSpPr>
        <p:spPr>
          <a:xfrm>
            <a:off x="3160578" y="256177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7" name="円/楕円 446"/>
          <p:cNvSpPr/>
          <p:nvPr/>
        </p:nvSpPr>
        <p:spPr>
          <a:xfrm>
            <a:off x="4067944" y="2390920"/>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8" name="円/楕円 447"/>
          <p:cNvSpPr/>
          <p:nvPr/>
        </p:nvSpPr>
        <p:spPr>
          <a:xfrm>
            <a:off x="3955873" y="3287152"/>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9" name="円/楕円 448"/>
          <p:cNvSpPr/>
          <p:nvPr/>
        </p:nvSpPr>
        <p:spPr>
          <a:xfrm>
            <a:off x="946728" y="1870333"/>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0" name="円/楕円 449"/>
          <p:cNvSpPr/>
          <p:nvPr/>
        </p:nvSpPr>
        <p:spPr>
          <a:xfrm>
            <a:off x="2209154" y="271891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円/楕円 235"/>
          <p:cNvSpPr/>
          <p:nvPr/>
        </p:nvSpPr>
        <p:spPr>
          <a:xfrm>
            <a:off x="892728" y="3285816"/>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8" name="円/楕円 237"/>
          <p:cNvSpPr/>
          <p:nvPr/>
        </p:nvSpPr>
        <p:spPr>
          <a:xfrm>
            <a:off x="2879824" y="333829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9" name="円/楕円 238"/>
          <p:cNvSpPr/>
          <p:nvPr/>
        </p:nvSpPr>
        <p:spPr>
          <a:xfrm>
            <a:off x="2242273" y="1778840"/>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円/楕円 239"/>
          <p:cNvSpPr/>
          <p:nvPr/>
        </p:nvSpPr>
        <p:spPr>
          <a:xfrm>
            <a:off x="2250076" y="2017659"/>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円/楕円 241"/>
          <p:cNvSpPr/>
          <p:nvPr/>
        </p:nvSpPr>
        <p:spPr>
          <a:xfrm>
            <a:off x="1475656" y="2377752"/>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円/楕円 243"/>
          <p:cNvSpPr/>
          <p:nvPr/>
        </p:nvSpPr>
        <p:spPr>
          <a:xfrm>
            <a:off x="3347864" y="2013999"/>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円/楕円 199"/>
          <p:cNvSpPr/>
          <p:nvPr/>
        </p:nvSpPr>
        <p:spPr>
          <a:xfrm>
            <a:off x="2048403" y="5931272"/>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 name="円/楕円 208"/>
          <p:cNvSpPr/>
          <p:nvPr/>
        </p:nvSpPr>
        <p:spPr>
          <a:xfrm>
            <a:off x="3810575" y="5861651"/>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7" name="円/楕円 216"/>
          <p:cNvSpPr/>
          <p:nvPr/>
        </p:nvSpPr>
        <p:spPr>
          <a:xfrm>
            <a:off x="3217605" y="515941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8" name="円/楕円 217"/>
          <p:cNvSpPr/>
          <p:nvPr/>
        </p:nvSpPr>
        <p:spPr>
          <a:xfrm>
            <a:off x="1563801" y="557035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1" name="円/楕円 220"/>
          <p:cNvSpPr/>
          <p:nvPr/>
        </p:nvSpPr>
        <p:spPr>
          <a:xfrm>
            <a:off x="3271605" y="526133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5" name="円/楕円 224"/>
          <p:cNvSpPr/>
          <p:nvPr/>
        </p:nvSpPr>
        <p:spPr>
          <a:xfrm>
            <a:off x="1498657" y="5468504"/>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1" name="円/楕円 230"/>
          <p:cNvSpPr/>
          <p:nvPr/>
        </p:nvSpPr>
        <p:spPr>
          <a:xfrm>
            <a:off x="2663398" y="4535036"/>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3" name="円/楕円 232"/>
          <p:cNvSpPr/>
          <p:nvPr/>
        </p:nvSpPr>
        <p:spPr>
          <a:xfrm>
            <a:off x="1221599" y="467655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4" name="円/楕円 233"/>
          <p:cNvSpPr/>
          <p:nvPr/>
        </p:nvSpPr>
        <p:spPr>
          <a:xfrm>
            <a:off x="3691743" y="580765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円/楕円 236"/>
          <p:cNvSpPr/>
          <p:nvPr/>
        </p:nvSpPr>
        <p:spPr>
          <a:xfrm>
            <a:off x="982958" y="5780602"/>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円/楕円 240"/>
          <p:cNvSpPr/>
          <p:nvPr/>
        </p:nvSpPr>
        <p:spPr>
          <a:xfrm>
            <a:off x="3845277" y="4615877"/>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円/楕円 242"/>
          <p:cNvSpPr/>
          <p:nvPr/>
        </p:nvSpPr>
        <p:spPr>
          <a:xfrm>
            <a:off x="935584" y="5672602"/>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円/楕円 244"/>
          <p:cNvSpPr/>
          <p:nvPr/>
        </p:nvSpPr>
        <p:spPr>
          <a:xfrm>
            <a:off x="3325605" y="5135190"/>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円/楕円 245"/>
          <p:cNvSpPr/>
          <p:nvPr/>
        </p:nvSpPr>
        <p:spPr>
          <a:xfrm>
            <a:off x="2159693" y="599195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円/楕円 246"/>
          <p:cNvSpPr/>
          <p:nvPr/>
        </p:nvSpPr>
        <p:spPr>
          <a:xfrm>
            <a:off x="2526624" y="452597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8" name="円/楕円 247"/>
          <p:cNvSpPr/>
          <p:nvPr/>
        </p:nvSpPr>
        <p:spPr>
          <a:xfrm>
            <a:off x="1223217" y="4816255"/>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9" name="円/楕円 248"/>
          <p:cNvSpPr/>
          <p:nvPr/>
        </p:nvSpPr>
        <p:spPr>
          <a:xfrm>
            <a:off x="2597594" y="4590161"/>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円/楕円 249"/>
          <p:cNvSpPr/>
          <p:nvPr/>
        </p:nvSpPr>
        <p:spPr>
          <a:xfrm>
            <a:off x="2172025" y="515076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円/楕円 250"/>
          <p:cNvSpPr/>
          <p:nvPr/>
        </p:nvSpPr>
        <p:spPr>
          <a:xfrm>
            <a:off x="2691580" y="5335215"/>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円/楕円 251"/>
          <p:cNvSpPr/>
          <p:nvPr/>
        </p:nvSpPr>
        <p:spPr>
          <a:xfrm>
            <a:off x="2616354" y="5443215"/>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3" name="円/楕円 252"/>
          <p:cNvSpPr/>
          <p:nvPr/>
        </p:nvSpPr>
        <p:spPr>
          <a:xfrm>
            <a:off x="3899277" y="4749110"/>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円/楕円 253"/>
          <p:cNvSpPr/>
          <p:nvPr/>
        </p:nvSpPr>
        <p:spPr>
          <a:xfrm>
            <a:off x="3798327" y="575365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円/楕円 254"/>
          <p:cNvSpPr/>
          <p:nvPr/>
        </p:nvSpPr>
        <p:spPr>
          <a:xfrm>
            <a:off x="1455801" y="556268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円/楕円 255"/>
          <p:cNvSpPr/>
          <p:nvPr/>
        </p:nvSpPr>
        <p:spPr>
          <a:xfrm>
            <a:off x="2583725" y="5324299"/>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円/楕円 256"/>
          <p:cNvSpPr/>
          <p:nvPr/>
        </p:nvSpPr>
        <p:spPr>
          <a:xfrm>
            <a:off x="873395" y="577658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円/楕円 257"/>
          <p:cNvSpPr/>
          <p:nvPr/>
        </p:nvSpPr>
        <p:spPr>
          <a:xfrm>
            <a:off x="2155552" y="5877272"/>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9" name="円/楕円 258"/>
          <p:cNvSpPr/>
          <p:nvPr/>
        </p:nvSpPr>
        <p:spPr>
          <a:xfrm>
            <a:off x="2101154" y="509676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0" name="円/楕円 259"/>
          <p:cNvSpPr/>
          <p:nvPr/>
        </p:nvSpPr>
        <p:spPr>
          <a:xfrm>
            <a:off x="2114880" y="522758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1" name="円/楕円 260"/>
          <p:cNvSpPr/>
          <p:nvPr/>
        </p:nvSpPr>
        <p:spPr>
          <a:xfrm>
            <a:off x="1331217" y="4766800"/>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2" name="円/楕円 261"/>
          <p:cNvSpPr/>
          <p:nvPr/>
        </p:nvSpPr>
        <p:spPr>
          <a:xfrm>
            <a:off x="3774583" y="4723877"/>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4" name="円/楕円 263"/>
          <p:cNvSpPr/>
          <p:nvPr/>
        </p:nvSpPr>
        <p:spPr>
          <a:xfrm>
            <a:off x="3743944" y="4581128"/>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5" name="円/楕円 264"/>
          <p:cNvSpPr/>
          <p:nvPr/>
        </p:nvSpPr>
        <p:spPr>
          <a:xfrm>
            <a:off x="2015752" y="5049216"/>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6" name="円/楕円 265"/>
          <p:cNvSpPr/>
          <p:nvPr/>
        </p:nvSpPr>
        <p:spPr>
          <a:xfrm>
            <a:off x="2483768" y="4437112"/>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円/楕円 266"/>
          <p:cNvSpPr/>
          <p:nvPr/>
        </p:nvSpPr>
        <p:spPr>
          <a:xfrm>
            <a:off x="2015752" y="5823272"/>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円/楕円 267"/>
          <p:cNvSpPr/>
          <p:nvPr/>
        </p:nvSpPr>
        <p:spPr>
          <a:xfrm>
            <a:off x="2519808" y="5252463"/>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円/楕円 268"/>
          <p:cNvSpPr/>
          <p:nvPr/>
        </p:nvSpPr>
        <p:spPr>
          <a:xfrm>
            <a:off x="3648575" y="5681281"/>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円/楕円 269"/>
          <p:cNvSpPr/>
          <p:nvPr/>
        </p:nvSpPr>
        <p:spPr>
          <a:xfrm>
            <a:off x="827584" y="5625280"/>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円/楕円 270"/>
          <p:cNvSpPr/>
          <p:nvPr/>
        </p:nvSpPr>
        <p:spPr>
          <a:xfrm>
            <a:off x="3156693" y="5071113"/>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円/楕円 271"/>
          <p:cNvSpPr/>
          <p:nvPr/>
        </p:nvSpPr>
        <p:spPr>
          <a:xfrm>
            <a:off x="1403648" y="5409256"/>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円/楕円 272"/>
          <p:cNvSpPr/>
          <p:nvPr/>
        </p:nvSpPr>
        <p:spPr>
          <a:xfrm>
            <a:off x="1151656" y="4634553"/>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318333" y="260648"/>
            <a:ext cx="3926075" cy="461665"/>
          </a:xfrm>
          <a:prstGeom prst="rect">
            <a:avLst/>
          </a:prstGeom>
          <a:noFill/>
        </p:spPr>
        <p:txBody>
          <a:bodyPr wrap="none" rtlCol="0">
            <a:spAutoFit/>
          </a:bodyPr>
          <a:lstStyle/>
          <a:p>
            <a:r>
              <a:rPr lang="en-US" altLang="ja-JP" sz="2400" dirty="0"/>
              <a:t>F</a:t>
            </a:r>
            <a:r>
              <a:rPr lang="en-US" altLang="ja-JP" sz="2400" dirty="0" smtClean="0"/>
              <a:t>ree Boltzmann </a:t>
            </a:r>
            <a:r>
              <a:rPr lang="en-US" altLang="ja-JP" sz="2400" dirty="0" smtClean="0">
                <a:sym typeface="Wingdings" pitchFamily="2" charset="2"/>
              </a:rPr>
              <a:t> Poisson</a:t>
            </a:r>
            <a:endParaRPr kumimoji="1" lang="ja-JP" altLang="en-US" sz="2400" dirty="0"/>
          </a:p>
        </p:txBody>
      </p:sp>
      <p:pic>
        <p:nvPicPr>
          <p:cNvPr id="13" name="TexTeXPicture" descr="&lt;?xml version=&quot;1.0&quot; encoding=&quot;utf-16&quot;?&gt;&#10;&lt;TeXTeX&gt;&#10;  &lt;preamble&gt;\documentclass{jarticle}&#10;\usepackage{amsmath}&#10;\pagestyle{empty}&lt;/preamble&gt;&#10;  &lt;body&gt;\begin{align*} &#10;\langle \delta N_q^n \rangle_c = \langle N_q \rangle&#10;\end{align*}&lt;/body&gt;&#10;  &lt;fcolor&gt;FF000000&lt;/fcolor&gt;&#10;  &lt;bcolor&gt;FFFFFFFF&lt;/bcolor&gt;&#10;  &lt;transparent&gt;True&lt;/transparent&gt;&#10;  &lt;resolution&gt;1800&lt;/resolution&gt;&#10;  &lt;imageh&gt;283&lt;/imageh&gt;&#10;  &lt;imagew&gt;1557&lt;/imagew&gt;&#10;  &lt;scale&gt;50&lt;/scale&gt;&#10;  &lt;cursor&gt;68&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1841083"/>
            <a:ext cx="2176523" cy="395605"/>
          </a:xfrm>
          <a:prstGeom prst="rect">
            <a:avLst/>
          </a:prstGeom>
        </p:spPr>
      </p:pic>
      <p:pic>
        <p:nvPicPr>
          <p:cNvPr id="14" name="TexTeXPicture" descr="&lt;?xml version=&quot;1.0&quot; encoding=&quot;utf-16&quot;?&gt;&#10;&lt;TeXTeX&gt;&#10;  &lt;preamble&gt;\documentclass{jarticle}&#10;\usepackage{amsmath}&#10;\pagestyle{empty}&lt;/preamble&gt;&#10;  &lt;body&gt;\begin{align*} &#10;\langle \delta N_B^n \rangle_c = \langle N_B\rangle&#10;\end{align*}&lt;/body&gt;&#10;  &lt;fcolor&gt;FF000000&lt;/fcolor&gt;&#10;  &lt;bcolor&gt;FFFFFFFF&lt;/bcolor&gt;&#10;  &lt;transparent&gt;True&lt;/transparent&gt;&#10;  &lt;resolution&gt;1800&lt;/resolution&gt;&#10;  &lt;imageh&gt;249&lt;/imageh&gt;&#10;  &lt;imagew&gt;1627&lt;/imagew&gt;&#10;  &lt;scale&gt;50&lt;/scale&gt;&#10;  &lt;cursor&gt;60&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7984" y="4482878"/>
            <a:ext cx="2274376" cy="348076"/>
          </a:xfrm>
          <a:prstGeom prst="rect">
            <a:avLst/>
          </a:prstGeom>
        </p:spPr>
      </p:pic>
      <p:pic>
        <p:nvPicPr>
          <p:cNvPr id="16" name="TexTeXPicture" descr="&lt;?xml version=&quot;1.0&quot; encoding=&quot;utf-16&quot;?&gt;&#10;&lt;TeXTeX&gt;&#10;  &lt;preamble&gt;\documentclass{jarticle}&#10;\usepackage{amsmath}&#10;\pagestyle{empty}&lt;/preamble&gt;&#10;  &lt;body&gt;\begin{align*} &#10;3 N_B = N_q&#10;\end{align*}&lt;/body&gt;&#10;  &lt;fcolor&gt;FF000000&lt;/fcolor&gt;&#10;  &lt;bcolor&gt;FFFFFFFF&lt;/bcolor&gt;&#10;  &lt;transparent&gt;True&lt;/transparent&gt;&#10;  &lt;resolution&gt;1800&lt;/resolution&gt;&#10;  &lt;imageh&gt;242&lt;/imageh&gt;&#10;  &lt;imagew&gt;1107&lt;/imagew&gt;&#10;  &lt;scale&gt;50&lt;/scale&gt;&#10;  &lt;cursor&gt;24&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9987" y="3857307"/>
            <a:ext cx="1547470" cy="338291"/>
          </a:xfrm>
          <a:prstGeom prst="rect">
            <a:avLst/>
          </a:prstGeom>
        </p:spPr>
      </p:pic>
      <p:sp>
        <p:nvSpPr>
          <p:cNvPr id="24" name="右矢印 23"/>
          <p:cNvSpPr/>
          <p:nvPr/>
        </p:nvSpPr>
        <p:spPr>
          <a:xfrm>
            <a:off x="4644008" y="2633171"/>
            <a:ext cx="504056" cy="3414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TexTeXPicture" descr="&lt;?xml version=&quot;1.0&quot; encoding=&quot;utf-16&quot;?&gt;&#10;&lt;TeXTeX&gt;&#10;  &lt;preamble&gt;\documentclass{jarticle}&#10;\usepackage{amsmath}&#10;\pagestyle{empty}&lt;/preamble&gt;&#10;  &lt;body&gt;\begin{align*} &#10;\langle \delta N_B^n \rangle_c = \frac1{3^{n-1}}\langle N_B\rangle&#10;\end{align*}&lt;/body&gt;&#10;  &lt;fcolor&gt;FF000000&lt;/fcolor&gt;&#10;  &lt;bcolor&gt;FFFFFFFF&lt;/bcolor&gt;&#10;  &lt;transparent&gt;True&lt;/transparent&gt;&#10;  &lt;resolution&gt;1800&lt;/resolution&gt;&#10;  &lt;imageh&gt;509&lt;/imageh&gt;&#10;  &lt;imagew&gt;2203&lt;/imagew&gt;&#10;  &lt;scale&gt;50&lt;/scale&gt;&#10;  &lt;cursor&gt;64&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56628" y="2417147"/>
            <a:ext cx="3079564" cy="711529"/>
          </a:xfrm>
          <a:prstGeom prst="rect">
            <a:avLst/>
          </a:prstGeom>
        </p:spPr>
      </p:pic>
      <p:pic>
        <p:nvPicPr>
          <p:cNvPr id="3" name="TexTeXPicture" descr="&lt;?xml version=&quot;1.0&quot; encoding=&quot;utf-16&quot;?&gt;&#10;&lt;TeXTeX&gt;&#10;  &lt;preamble&gt;\documentclass{jarticle}&#10;\usepackage{amsmath}&#10;\pagestyle{empty}&lt;/preamble&gt;&#10;  &lt;body&gt;\begin{align*} &#10;\langle \delta N^n \rangle_c = \langle N \rangle&#10;\end{align*}&lt;/body&gt;&#10;  &lt;fcolor&gt;FF000000&lt;/fcolor&gt;&#10;  &lt;bcolor&gt;FFFFFFFF&lt;/bcolor&gt;&#10;  &lt;transparent&gt;True&lt;/transparent&gt;&#10;  &lt;resolution&gt;1800&lt;/resolution&gt;&#10;  &lt;imageh&gt;249&lt;/imageh&gt;&#10;  &lt;imagew&gt;1475&lt;/imagew&gt;&#10;  &lt;scale&gt;50&lt;/scale&gt;&#10;  &lt;cursor&gt;56&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02108" y="764704"/>
            <a:ext cx="2061896" cy="348076"/>
          </a:xfrm>
          <a:prstGeom prst="rect">
            <a:avLst/>
          </a:prstGeom>
        </p:spPr>
      </p:pic>
      <p:sp>
        <p:nvSpPr>
          <p:cNvPr id="6" name="正方形/長方形 5"/>
          <p:cNvSpPr/>
          <p:nvPr/>
        </p:nvSpPr>
        <p:spPr>
          <a:xfrm>
            <a:off x="1907704" y="2221702"/>
            <a:ext cx="1150392" cy="786639"/>
          </a:xfrm>
          <a:prstGeom prst="rect">
            <a:avLst/>
          </a:prstGeom>
          <a:no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p:cNvSpPr/>
          <p:nvPr/>
        </p:nvSpPr>
        <p:spPr>
          <a:xfrm>
            <a:off x="1907704" y="4869160"/>
            <a:ext cx="1150392" cy="786639"/>
          </a:xfrm>
          <a:prstGeom prst="rect">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7984" y="3462415"/>
            <a:ext cx="4648123" cy="3278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 name="Text Box 15"/>
          <p:cNvSpPr txBox="1">
            <a:spLocks noChangeArrowheads="1"/>
          </p:cNvSpPr>
          <p:nvPr/>
        </p:nvSpPr>
        <p:spPr bwMode="auto">
          <a:xfrm>
            <a:off x="4860032" y="3645024"/>
            <a:ext cx="212750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ja-JP" sz="2000" dirty="0" smtClean="0">
                <a:solidFill>
                  <a:srgbClr val="333399"/>
                </a:solidFill>
                <a:latin typeface="Times New Roman" pitchFamily="18" charset="0"/>
              </a:rPr>
              <a:t>RBC-Bielefeld ’09</a:t>
            </a:r>
          </a:p>
        </p:txBody>
      </p:sp>
      <p:pic>
        <p:nvPicPr>
          <p:cNvPr id="8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03167" y="3411016"/>
            <a:ext cx="4593112" cy="3330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180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down)">
                                      <p:cBhvr>
                                        <p:cTn id="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角丸四角形 24"/>
          <p:cNvSpPr/>
          <p:nvPr/>
        </p:nvSpPr>
        <p:spPr>
          <a:xfrm>
            <a:off x="1043608" y="5360153"/>
            <a:ext cx="6624736" cy="130920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98425" y="110044"/>
            <a:ext cx="4148893" cy="584775"/>
          </a:xfrm>
        </p:spPr>
        <p:txBody>
          <a:bodyPr/>
          <a:lstStyle/>
          <a:p>
            <a:r>
              <a:rPr kumimoji="1" lang="en-US" altLang="ja-JP" dirty="0" smtClean="0"/>
              <a:t> </a:t>
            </a:r>
            <a:r>
              <a:rPr kumimoji="1" lang="en-US" altLang="ja-JP" dirty="0" err="1" smtClean="0"/>
              <a:t>Skellam</a:t>
            </a:r>
            <a:r>
              <a:rPr kumimoji="1" lang="en-US" altLang="ja-JP" dirty="0" smtClean="0"/>
              <a:t> Distribution  </a:t>
            </a:r>
            <a:endParaRPr kumimoji="1" lang="ja-JP" altLang="en-US" dirty="0"/>
          </a:p>
        </p:txBody>
      </p:sp>
      <p:sp>
        <p:nvSpPr>
          <p:cNvPr id="3" name="テキスト ボックス 2"/>
          <p:cNvSpPr txBox="1"/>
          <p:nvPr/>
        </p:nvSpPr>
        <p:spPr>
          <a:xfrm>
            <a:off x="107504" y="1124744"/>
            <a:ext cx="5798382" cy="523220"/>
          </a:xfrm>
          <a:prstGeom prst="rect">
            <a:avLst/>
          </a:prstGeom>
          <a:noFill/>
        </p:spPr>
        <p:txBody>
          <a:bodyPr wrap="none" rtlCol="0">
            <a:spAutoFit/>
          </a:bodyPr>
          <a:lstStyle/>
          <a:p>
            <a:pPr marL="457200" indent="-457200">
              <a:buClr>
                <a:schemeClr val="accent2"/>
              </a:buClr>
              <a:buFont typeface="Wingdings" panose="05000000000000000000" pitchFamily="2" charset="2"/>
              <a:buChar char="p"/>
            </a:pPr>
            <a:r>
              <a:rPr kumimoji="1" lang="en-US" altLang="ja-JP" sz="2800" dirty="0" smtClean="0"/>
              <a:t>Poisson  +  Poisson  =  Poisson</a:t>
            </a:r>
            <a:endParaRPr kumimoji="1" lang="ja-JP" altLang="en-US" sz="2800" dirty="0"/>
          </a:p>
        </p:txBody>
      </p:sp>
      <p:pic>
        <p:nvPicPr>
          <p:cNvPr id="7" name="TexTeXPicture" descr="&lt;?xml version=&quot;1.0&quot; encoding=&quot;utf-16&quot;?&gt;&#10;&lt;TeXTeX&gt;&#10;  &lt;preamble&gt;\documentclass{jarticle}&#10;\usepackage{amsmath}&#10;\pagestyle{empty}&lt;/preamble&gt;&#10;  &lt;body&gt;\begin{align*} &#10;\langle N_1 \rangle&#10;\end{align*}&lt;/body&gt;&#10;  &lt;fcolor&gt;FF000000&lt;/fcolor&gt;&#10;  &lt;bcolor&gt;FFFFFFFF&lt;/bcolor&gt;&#10;  &lt;transparent&gt;True&lt;/transparent&gt;&#10;  &lt;resolution&gt;1800&lt;/resolution&gt;&#10;  &lt;imageh&gt;249&lt;/imageh&gt;&#10;  &lt;imagew&gt;449&lt;/imagew&gt;&#10;  &lt;scale&gt;50&lt;/scale&gt;&#10;  &lt;cursor&gt;16&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1840153"/>
            <a:ext cx="627655" cy="348076"/>
          </a:xfrm>
          <a:prstGeom prst="rect">
            <a:avLst/>
          </a:prstGeom>
        </p:spPr>
      </p:pic>
      <p:pic>
        <p:nvPicPr>
          <p:cNvPr id="9" name="TexTeXPicture" descr="&lt;?xml version=&quot;1.0&quot; encoding=&quot;utf-16&quot;?&gt;&#10;&lt;TeXTeX&gt;&#10;  &lt;preamble&gt;\documentclass{jarticle}&#10;\usepackage{amsmath}&#10;\pagestyle{empty}&lt;/preamble&gt;&#10;  &lt;body&gt;\begin{align*} &#10;\langle N_2 \rangle&#10;\end{align*}&lt;/body&gt;&#10;  &lt;fcolor&gt;FF000000&lt;/fcolor&gt;&#10;  &lt;bcolor&gt;FFFFFFFF&lt;/bcolor&gt;&#10;  &lt;transparent&gt;True&lt;/transparent&gt;&#10;  &lt;resolution&gt;1800&lt;/resolution&gt;&#10;  &lt;imageh&gt;249&lt;/imageh&gt;&#10;  &lt;imagew&gt;449&lt;/imagew&gt;&#10;  &lt;scale&gt;50&lt;/scale&gt;&#10;  &lt;cursor&gt;27&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1800" y="1840153"/>
            <a:ext cx="627655" cy="348076"/>
          </a:xfrm>
          <a:prstGeom prst="rect">
            <a:avLst/>
          </a:prstGeom>
        </p:spPr>
      </p:pic>
      <p:pic>
        <p:nvPicPr>
          <p:cNvPr id="10" name="TexTeXPicture" descr="&lt;?xml version=&quot;1.0&quot; encoding=&quot;utf-16&quot;?&gt;&#10;&lt;TeXTeX&gt;&#10;  &lt;preamble&gt;\documentclass{jarticle}&#10;\usepackage{amsmath}&#10;\pagestyle{empty}&lt;/preamble&gt;&#10;  &lt;body&gt;\begin{align*} &#10;\langle \delta N^n \rangle_c = \langle N_1 + N_2 \rangle&#10;\end{align*}&lt;/body&gt;&#10;  &lt;fcolor&gt;FF000000&lt;/fcolor&gt;&#10;  &lt;bcolor&gt;FFFFFFFF&lt;/bcolor&gt;&#10;  &lt;transparent&gt;True&lt;/transparent&gt;&#10;  &lt;resolution&gt;1800&lt;/resolution&gt;&#10;  &lt;imageh&gt;249&lt;/imageh&gt;&#10;  &lt;imagew&gt;2175&lt;/imagew&gt;&#10;  &lt;scale&gt;50&lt;/scale&gt;&#10;  &lt;cursor&gt;65&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1844824"/>
            <a:ext cx="3040423" cy="348076"/>
          </a:xfrm>
          <a:prstGeom prst="rect">
            <a:avLst/>
          </a:prstGeom>
        </p:spPr>
      </p:pic>
      <p:sp>
        <p:nvSpPr>
          <p:cNvPr id="11" name="テキスト ボックス 10"/>
          <p:cNvSpPr txBox="1"/>
          <p:nvPr/>
        </p:nvSpPr>
        <p:spPr>
          <a:xfrm>
            <a:off x="107504" y="2852936"/>
            <a:ext cx="7568097" cy="523220"/>
          </a:xfrm>
          <a:prstGeom prst="rect">
            <a:avLst/>
          </a:prstGeom>
          <a:noFill/>
        </p:spPr>
        <p:txBody>
          <a:bodyPr wrap="none" rtlCol="0">
            <a:spAutoFit/>
          </a:bodyPr>
          <a:lstStyle/>
          <a:p>
            <a:pPr marL="457200" indent="-457200">
              <a:buClr>
                <a:schemeClr val="accent2"/>
              </a:buClr>
              <a:buFont typeface="Wingdings" panose="05000000000000000000" pitchFamily="2" charset="2"/>
              <a:buChar char="p"/>
            </a:pPr>
            <a:r>
              <a:rPr kumimoji="1" lang="en-US" altLang="ja-JP" sz="2800" dirty="0" smtClean="0"/>
              <a:t>Poisson </a:t>
            </a:r>
            <a:r>
              <a:rPr kumimoji="1" lang="en-US" altLang="ja-JP" sz="2800" b="1" dirty="0" smtClean="0">
                <a:solidFill>
                  <a:srgbClr val="FF0000"/>
                </a:solidFill>
              </a:rPr>
              <a:t>—</a:t>
            </a:r>
            <a:r>
              <a:rPr kumimoji="1" lang="en-US" altLang="ja-JP" sz="2800" dirty="0" smtClean="0"/>
              <a:t> Poisson  =  </a:t>
            </a:r>
            <a:r>
              <a:rPr kumimoji="1" lang="en-US" altLang="ja-JP" sz="2800" b="1" dirty="0" err="1" smtClean="0"/>
              <a:t>Skellam</a:t>
            </a:r>
            <a:r>
              <a:rPr kumimoji="1" lang="en-US" altLang="ja-JP" sz="2800" dirty="0" smtClean="0"/>
              <a:t> distribution</a:t>
            </a:r>
            <a:endParaRPr kumimoji="1" lang="ja-JP" altLang="en-US" sz="2800" dirty="0"/>
          </a:p>
        </p:txBody>
      </p:sp>
      <p:pic>
        <p:nvPicPr>
          <p:cNvPr id="12" name="TexTeXPicture" descr="&lt;?xml version=&quot;1.0&quot; encoding=&quot;utf-16&quot;?&gt;&#10;&lt;TeXTeX&gt;&#10;  &lt;preamble&gt;\documentclass{jarticle}&#10;\usepackage{amsmath}&#10;\pagestyle{empty}&lt;/preamble&gt;&#10;  &lt;body&gt;\begin{align*} &#10;\langle N_1 \rangle&#10;\end{align*}&lt;/body&gt;&#10;  &lt;fcolor&gt;FF000000&lt;/fcolor&gt;&#10;  &lt;bcolor&gt;FFFFFFFF&lt;/bcolor&gt;&#10;  &lt;transparent&gt;True&lt;/transparent&gt;&#10;  &lt;resolution&gt;1800&lt;/resolution&gt;&#10;  &lt;imageh&gt;249&lt;/imageh&gt;&#10;  &lt;imagew&gt;449&lt;/imagew&gt;&#10;  &lt;scale&gt;50&lt;/scale&gt;&#10;  &lt;cursor&gt;16&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3713872"/>
            <a:ext cx="627655" cy="348076"/>
          </a:xfrm>
          <a:prstGeom prst="rect">
            <a:avLst/>
          </a:prstGeom>
        </p:spPr>
      </p:pic>
      <p:pic>
        <p:nvPicPr>
          <p:cNvPr id="13" name="TexTeXPicture" descr="&lt;?xml version=&quot;1.0&quot; encoding=&quot;utf-16&quot;?&gt;&#10;&lt;TeXTeX&gt;&#10;  &lt;preamble&gt;\documentclass{jarticle}&#10;\usepackage{amsmath}&#10;\pagestyle{empty}&lt;/preamble&gt;&#10;  &lt;body&gt;\begin{align*} &#10;\langle N_2 \rangle&#10;\end{align*}&lt;/body&gt;&#10;  &lt;fcolor&gt;FF000000&lt;/fcolor&gt;&#10;  &lt;bcolor&gt;FFFFFFFF&lt;/bcolor&gt;&#10;  &lt;transparent&gt;True&lt;/transparent&gt;&#10;  &lt;resolution&gt;1800&lt;/resolution&gt;&#10;  &lt;imageh&gt;249&lt;/imageh&gt;&#10;  &lt;imagew&gt;449&lt;/imagew&gt;&#10;  &lt;scale&gt;50&lt;/scale&gt;&#10;  &lt;cursor&gt;27&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1800" y="3713872"/>
            <a:ext cx="627655" cy="348076"/>
          </a:xfrm>
          <a:prstGeom prst="rect">
            <a:avLst/>
          </a:prstGeom>
        </p:spPr>
      </p:pic>
      <p:pic>
        <p:nvPicPr>
          <p:cNvPr id="17" name="TexTeXPicture" descr="&lt;?xml version=&quot;1.0&quot; encoding=&quot;utf-16&quot;?&gt;&#10;&lt;TeXTeX&gt;&#10;  &lt;preamble&gt;\documentclass{jarticle}&#10;\usepackage{amsmath}&#10;\pagestyle{empty}&lt;/preamble&gt;&#10;  &lt;body&gt;\begin{align*} &#10;\langle \delta N^n \rangle_c =&#10;\end{align*}&lt;/body&gt;&#10;  &lt;fcolor&gt;FF000000&lt;/fcolor&gt;&#10;  &lt;bcolor&gt;FFFFFFFF&lt;/bcolor&gt;&#10;  &lt;transparent&gt;True&lt;/transparent&gt;&#10;  &lt;resolution&gt;1800&lt;/resolution&gt;&#10;  &lt;imageh&gt;249&lt;/imageh&gt;&#10;  &lt;imagew&gt;999&lt;/imagew&gt;&#10;  &lt;scale&gt;50&lt;/scale&gt;&#10;  &lt;cursor&gt;46&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5976" y="3718543"/>
            <a:ext cx="1396498" cy="348076"/>
          </a:xfrm>
          <a:prstGeom prst="rect">
            <a:avLst/>
          </a:prstGeom>
        </p:spPr>
      </p:pic>
      <p:pic>
        <p:nvPicPr>
          <p:cNvPr id="18" name="TexTeXPicture" descr="&lt;?xml version=&quot;1.0&quot; encoding=&quot;utf-16&quot;?&gt;&#10;&lt;TeXTeX&gt;&#10;  &lt;preamble&gt;\documentclass{jarticle}&#10;\usepackage{amsmath}&#10;\pagestyle{empty}&lt;/preamble&gt;&#10;  &lt;body&gt;\begin{align*} &#10;\langle N_1 + N_2 \rangle&#10;\end{align*}&lt;/body&gt;&#10;  &lt;fcolor&gt;FF000000&lt;/fcolor&gt;&#10;  &lt;bcolor&gt;FFFFFFFF&lt;/bcolor&gt;&#10;  &lt;transparent&gt;True&lt;/transparent&gt;&#10;  &lt;resolution&gt;1800&lt;/resolution&gt;&#10;  &lt;imageh&gt;249&lt;/imageh&gt;&#10;  &lt;imagew&gt;1065&lt;/imagew&gt;&#10;  &lt;scale&gt;50&lt;/scale&gt;&#10;  &lt;cursor&gt;16&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56176" y="3490555"/>
            <a:ext cx="1488759" cy="348076"/>
          </a:xfrm>
          <a:prstGeom prst="rect">
            <a:avLst/>
          </a:prstGeom>
        </p:spPr>
      </p:pic>
      <p:pic>
        <p:nvPicPr>
          <p:cNvPr id="19" name="TexTeXPicture" descr="&lt;?xml version=&quot;1.0&quot; encoding=&quot;utf-16&quot;?&gt;&#10;&lt;TeXTeX&gt;&#10;  &lt;preamble&gt;\documentclass{jarticle}&#10;\usepackage{amsmath}&#10;\pagestyle{empty}&lt;/preamble&gt;&#10;  &lt;body&gt;\begin{align*} &#10;\langle N_1 - N_2 \rangle&#10;\end{align*}&lt;/body&gt;&#10;  &lt;fcolor&gt;FF000000&lt;/fcolor&gt;&#10;  &lt;bcolor&gt;FFFFFFFF&lt;/bcolor&gt;&#10;  &lt;transparent&gt;True&lt;/transparent&gt;&#10;  &lt;resolution&gt;1800&lt;/resolution&gt;&#10;  &lt;imageh&gt;249&lt;/imageh&gt;&#10;  &lt;imagew&gt;1065&lt;/imagew&gt;&#10;  &lt;scale&gt;50&lt;/scale&gt;&#10;  &lt;cursor&gt;29&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56176" y="3994611"/>
            <a:ext cx="1488759" cy="348076"/>
          </a:xfrm>
          <a:prstGeom prst="rect">
            <a:avLst/>
          </a:prstGeom>
        </p:spPr>
      </p:pic>
      <p:sp>
        <p:nvSpPr>
          <p:cNvPr id="20" name="テキスト ボックス 19"/>
          <p:cNvSpPr txBox="1"/>
          <p:nvPr/>
        </p:nvSpPr>
        <p:spPr>
          <a:xfrm>
            <a:off x="7668344" y="3418547"/>
            <a:ext cx="1314784" cy="461665"/>
          </a:xfrm>
          <a:prstGeom prst="rect">
            <a:avLst/>
          </a:prstGeom>
          <a:noFill/>
        </p:spPr>
        <p:txBody>
          <a:bodyPr wrap="none" rtlCol="0">
            <a:spAutoFit/>
          </a:bodyPr>
          <a:lstStyle/>
          <a:p>
            <a:r>
              <a:rPr kumimoji="1" lang="en-US" altLang="ja-JP" sz="2400" dirty="0" smtClean="0"/>
              <a:t>(</a:t>
            </a:r>
            <a:r>
              <a:rPr kumimoji="1" lang="en-US" altLang="ja-JP" sz="2400" dirty="0" err="1" smtClean="0"/>
              <a:t>n:even</a:t>
            </a:r>
            <a:r>
              <a:rPr kumimoji="1" lang="en-US" altLang="ja-JP" sz="2400" dirty="0" smtClean="0"/>
              <a:t>)</a:t>
            </a:r>
            <a:endParaRPr kumimoji="1" lang="ja-JP" altLang="en-US" sz="2400" dirty="0"/>
          </a:p>
        </p:txBody>
      </p:sp>
      <p:sp>
        <p:nvSpPr>
          <p:cNvPr id="21" name="テキスト ボックス 20"/>
          <p:cNvSpPr txBox="1"/>
          <p:nvPr/>
        </p:nvSpPr>
        <p:spPr>
          <a:xfrm>
            <a:off x="7668344" y="3922603"/>
            <a:ext cx="1160895" cy="461665"/>
          </a:xfrm>
          <a:prstGeom prst="rect">
            <a:avLst/>
          </a:prstGeom>
          <a:noFill/>
        </p:spPr>
        <p:txBody>
          <a:bodyPr wrap="none" rtlCol="0">
            <a:spAutoFit/>
          </a:bodyPr>
          <a:lstStyle/>
          <a:p>
            <a:r>
              <a:rPr kumimoji="1" lang="en-US" altLang="ja-JP" sz="2400" dirty="0" smtClean="0"/>
              <a:t>(</a:t>
            </a:r>
            <a:r>
              <a:rPr kumimoji="1" lang="en-US" altLang="ja-JP" sz="2400" dirty="0" err="1" smtClean="0"/>
              <a:t>n:odd</a:t>
            </a:r>
            <a:r>
              <a:rPr kumimoji="1" lang="en-US" altLang="ja-JP" sz="2400" dirty="0" smtClean="0"/>
              <a:t>)</a:t>
            </a:r>
            <a:endParaRPr kumimoji="1" lang="ja-JP" altLang="en-US" sz="2400" dirty="0"/>
          </a:p>
        </p:txBody>
      </p:sp>
      <p:sp>
        <p:nvSpPr>
          <p:cNvPr id="22" name="左中かっこ 21"/>
          <p:cNvSpPr/>
          <p:nvPr/>
        </p:nvSpPr>
        <p:spPr>
          <a:xfrm>
            <a:off x="5796136" y="3490555"/>
            <a:ext cx="216024" cy="85213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3" name="テキスト ボックス 22"/>
          <p:cNvSpPr txBox="1"/>
          <p:nvPr/>
        </p:nvSpPr>
        <p:spPr>
          <a:xfrm>
            <a:off x="1233165" y="5373216"/>
            <a:ext cx="6245621" cy="1200329"/>
          </a:xfrm>
          <a:prstGeom prst="rect">
            <a:avLst/>
          </a:prstGeom>
          <a:noFill/>
        </p:spPr>
        <p:txBody>
          <a:bodyPr wrap="none" rtlCol="0">
            <a:spAutoFit/>
          </a:bodyPr>
          <a:lstStyle/>
          <a:p>
            <a:r>
              <a:rPr kumimoji="1" lang="en-US" altLang="ja-JP" sz="2400" dirty="0" smtClean="0"/>
              <a:t>In the HRG model, </a:t>
            </a:r>
          </a:p>
          <a:p>
            <a:r>
              <a:rPr kumimoji="1" lang="en-US" altLang="ja-JP" sz="2400" dirty="0" smtClean="0"/>
              <a:t>(Net-)baryon and electric charge fluctuations</a:t>
            </a:r>
          </a:p>
          <a:p>
            <a:r>
              <a:rPr kumimoji="1" lang="en-US" altLang="ja-JP" sz="2400" dirty="0" smtClean="0"/>
              <a:t>are of </a:t>
            </a:r>
            <a:r>
              <a:rPr kumimoji="1" lang="en-US" altLang="ja-JP" sz="2400" dirty="0" err="1" smtClean="0"/>
              <a:t>Skellam</a:t>
            </a:r>
            <a:r>
              <a:rPr kumimoji="1" lang="en-US" altLang="ja-JP" sz="2400" dirty="0" smtClean="0"/>
              <a:t> distribution.</a:t>
            </a:r>
            <a:endParaRPr kumimoji="1" lang="ja-JP" altLang="en-US" sz="2400" dirty="0"/>
          </a:p>
        </p:txBody>
      </p:sp>
      <p:sp>
        <p:nvSpPr>
          <p:cNvPr id="24" name="下矢印 23"/>
          <p:cNvSpPr/>
          <p:nvPr/>
        </p:nvSpPr>
        <p:spPr>
          <a:xfrm>
            <a:off x="1339209" y="4725144"/>
            <a:ext cx="1391017" cy="576064"/>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145118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4039888" cy="584775"/>
          </a:xfrm>
        </p:spPr>
        <p:txBody>
          <a:bodyPr/>
          <a:lstStyle/>
          <a:p>
            <a:r>
              <a:rPr kumimoji="1" lang="en-US" altLang="ja-JP" dirty="0" smtClean="0"/>
              <a:t>  QCD @ nonzero </a:t>
            </a:r>
            <a:r>
              <a:rPr kumimoji="1" lang="en-US" altLang="ja-JP" i="1" dirty="0" smtClean="0"/>
              <a:t>T</a:t>
            </a:r>
            <a:r>
              <a:rPr kumimoji="1" lang="en-US" altLang="ja-JP" dirty="0" smtClean="0"/>
              <a:t>  </a:t>
            </a:r>
            <a:endParaRPr kumimoji="1" lang="ja-JP" altLang="en-US" dirty="0"/>
          </a:p>
        </p:txBody>
      </p:sp>
      <p:sp>
        <p:nvSpPr>
          <p:cNvPr id="3" name="円/楕円 2"/>
          <p:cNvSpPr/>
          <p:nvPr/>
        </p:nvSpPr>
        <p:spPr>
          <a:xfrm>
            <a:off x="1619671" y="1340768"/>
            <a:ext cx="5754075" cy="4392488"/>
          </a:xfrm>
          <a:prstGeom prst="ellipse">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50000" t="50000" r="50000" b="50000"/>
            </a:path>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sz="3600" dirty="0" smtClean="0"/>
              <a:t>QCD @ nonzero </a:t>
            </a:r>
            <a:r>
              <a:rPr kumimoji="1" lang="en-US" altLang="ja-JP" sz="3600" i="1" dirty="0" smtClean="0"/>
              <a:t>T</a:t>
            </a:r>
            <a:endParaRPr kumimoji="1" lang="ja-JP" altLang="en-US" sz="3600" i="1" dirty="0"/>
          </a:p>
        </p:txBody>
      </p:sp>
      <p:sp>
        <p:nvSpPr>
          <p:cNvPr id="5" name="円/楕円 4"/>
          <p:cNvSpPr/>
          <p:nvPr/>
        </p:nvSpPr>
        <p:spPr>
          <a:xfrm>
            <a:off x="2915816" y="976845"/>
            <a:ext cx="3281784" cy="1584176"/>
          </a:xfrm>
          <a:prstGeom prst="ellipse">
            <a:avLst/>
          </a:prstGeom>
          <a:effectLst>
            <a:softEdge rad="50800"/>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en-US" altLang="ja-JP" sz="3200" dirty="0" smtClean="0"/>
              <a:t>Theory</a:t>
            </a:r>
          </a:p>
          <a:p>
            <a:pPr algn="ctr"/>
            <a:r>
              <a:rPr lang="en-US" altLang="ja-JP" sz="3200" dirty="0" smtClean="0"/>
              <a:t>(Motivation)</a:t>
            </a:r>
            <a:endParaRPr kumimoji="1" lang="ja-JP" altLang="en-US" sz="3200" dirty="0"/>
          </a:p>
        </p:txBody>
      </p:sp>
      <p:sp>
        <p:nvSpPr>
          <p:cNvPr id="6" name="円/楕円 5"/>
          <p:cNvSpPr/>
          <p:nvPr/>
        </p:nvSpPr>
        <p:spPr>
          <a:xfrm>
            <a:off x="544875" y="4221088"/>
            <a:ext cx="3168352" cy="1800200"/>
          </a:xfrm>
          <a:prstGeom prst="ellipse">
            <a:avLst/>
          </a:prstGeom>
          <a:effectLst>
            <a:softEdge rad="508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sz="3200" dirty="0" smtClean="0"/>
              <a:t>Lattice</a:t>
            </a:r>
          </a:p>
        </p:txBody>
      </p:sp>
      <p:sp>
        <p:nvSpPr>
          <p:cNvPr id="7" name="円/楕円 6"/>
          <p:cNvSpPr/>
          <p:nvPr/>
        </p:nvSpPr>
        <p:spPr>
          <a:xfrm>
            <a:off x="5280190" y="4231914"/>
            <a:ext cx="3168352" cy="1728192"/>
          </a:xfrm>
          <a:prstGeom prst="ellipse">
            <a:avLst/>
          </a:prstGeom>
          <a:effectLst>
            <a:softEdge rad="508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ja-JP" sz="3200" dirty="0" smtClean="0"/>
              <a:t>Heavy Ion</a:t>
            </a:r>
          </a:p>
          <a:p>
            <a:pPr algn="ctr"/>
            <a:r>
              <a:rPr lang="en-US" altLang="ja-JP" sz="3200" dirty="0" smtClean="0"/>
              <a:t>Collisions</a:t>
            </a:r>
            <a:endParaRPr kumimoji="1" lang="ja-JP" altLang="en-US" sz="3200" dirty="0"/>
          </a:p>
        </p:txBody>
      </p:sp>
      <p:grpSp>
        <p:nvGrpSpPr>
          <p:cNvPr id="8" name="グループ化 7"/>
          <p:cNvGrpSpPr/>
          <p:nvPr/>
        </p:nvGrpSpPr>
        <p:grpSpPr>
          <a:xfrm>
            <a:off x="2699792" y="2310248"/>
            <a:ext cx="3645550" cy="2378022"/>
            <a:chOff x="5877788" y="1628799"/>
            <a:chExt cx="3645550" cy="2378022"/>
          </a:xfrm>
        </p:grpSpPr>
        <p:sp>
          <p:nvSpPr>
            <p:cNvPr id="9" name="下矢印 8"/>
            <p:cNvSpPr/>
            <p:nvPr/>
          </p:nvSpPr>
          <p:spPr>
            <a:xfrm flipV="1">
              <a:off x="7347621" y="1628799"/>
              <a:ext cx="720080" cy="896721"/>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0" name="下矢印 9"/>
            <p:cNvSpPr/>
            <p:nvPr/>
          </p:nvSpPr>
          <p:spPr>
            <a:xfrm rot="7810715" flipV="1">
              <a:off x="8446234" y="3071382"/>
              <a:ext cx="720080" cy="1150797"/>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1" name="下矢印 10"/>
            <p:cNvSpPr/>
            <p:nvPr/>
          </p:nvSpPr>
          <p:spPr>
            <a:xfrm rot="13738475" flipV="1">
              <a:off x="6277178" y="3030508"/>
              <a:ext cx="720080" cy="1195873"/>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2" name="テキスト ボックス 11"/>
            <p:cNvSpPr txBox="1"/>
            <p:nvPr/>
          </p:nvSpPr>
          <p:spPr>
            <a:xfrm>
              <a:off x="5877788" y="2366545"/>
              <a:ext cx="3645550" cy="1077218"/>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pPr algn="ctr"/>
              <a:r>
                <a:rPr kumimoji="1" lang="en-US" altLang="ja-JP" sz="3200" dirty="0" smtClean="0"/>
                <a:t>Fluctuations of </a:t>
              </a:r>
            </a:p>
            <a:p>
              <a:pPr algn="ctr"/>
              <a:r>
                <a:rPr kumimoji="1" lang="en-US" altLang="ja-JP" sz="3200" dirty="0" smtClean="0"/>
                <a:t>conserved charges</a:t>
              </a:r>
              <a:endParaRPr kumimoji="1" lang="ja-JP" altLang="en-US" sz="3200" dirty="0"/>
            </a:p>
          </p:txBody>
        </p:sp>
      </p:grpSp>
    </p:spTree>
    <p:extLst>
      <p:ext uri="{BB962C8B-B14F-4D97-AF65-F5344CB8AC3E}">
        <p14:creationId xmlns:p14="http://schemas.microsoft.com/office/powerpoint/2010/main" val="12250800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5721438" cy="584775"/>
          </a:xfrm>
        </p:spPr>
        <p:txBody>
          <a:bodyPr/>
          <a:lstStyle/>
          <a:p>
            <a:r>
              <a:rPr kumimoji="1" lang="en-US" altLang="ja-JP" dirty="0" smtClean="0"/>
              <a:t> Search of QCD Critical Point  </a:t>
            </a:r>
            <a:endParaRPr kumimoji="1" lang="ja-JP" altLang="en-US" dirty="0"/>
          </a:p>
        </p:txBody>
      </p:sp>
      <p:pic>
        <p:nvPicPr>
          <p:cNvPr id="3"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t="9557"/>
          <a:stretch>
            <a:fillRect/>
          </a:stretch>
        </p:blipFill>
        <p:spPr bwMode="auto">
          <a:xfrm>
            <a:off x="4706647" y="980728"/>
            <a:ext cx="3753785"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107504" y="1052736"/>
            <a:ext cx="4032448" cy="830997"/>
          </a:xfrm>
          <a:prstGeom prst="rect">
            <a:avLst/>
          </a:prstGeom>
          <a:noFill/>
        </p:spPr>
        <p:txBody>
          <a:bodyPr wrap="square" rtlCol="0">
            <a:spAutoFit/>
          </a:bodyPr>
          <a:lstStyle/>
          <a:p>
            <a:pPr marL="342900" indent="-342900">
              <a:buClr>
                <a:schemeClr val="tx2"/>
              </a:buClr>
              <a:buFont typeface="Wingdings" panose="05000000000000000000" pitchFamily="2" charset="2"/>
              <a:buChar char="p"/>
            </a:pPr>
            <a:r>
              <a:rPr kumimoji="1" lang="en-US" altLang="ja-JP" sz="2400" dirty="0" smtClean="0"/>
              <a:t>Fluctuations diverge at the QCD critical point.</a:t>
            </a:r>
            <a:endParaRPr kumimoji="1" lang="ja-JP" altLang="en-US" sz="2400" dirty="0"/>
          </a:p>
        </p:txBody>
      </p:sp>
      <p:pic>
        <p:nvPicPr>
          <p:cNvPr id="6" name="TexTeXPicture" descr="&lt;?xml version=&quot;1.0&quot; encoding=&quot;utf-16&quot;?&gt;&#10;&lt;TeXTeX&gt;&#10;  &lt;preamble&gt;\documentclass{jarticle}&#10;\usepackage{amsmath}&#10;\pagestyle{empty}&lt;/preamble&gt;&#10;  &lt;body&gt;\begin{align*} &#10;\langle \delta N_B^2 \rangle&#10;\end{align*}&lt;/body&gt;&#10;  &lt;fcolor&gt;FF000000&lt;/fcolor&gt;&#10;  &lt;bcolor&gt;FFFFFFFF&lt;/bcolor&gt;&#10;  &lt;transparent&gt;True&lt;/transparent&gt;&#10;  &lt;resolution&gt;1800&lt;/resolution&gt;&#10;  &lt;imageh&gt;281&lt;/imageh&gt;&#10;  &lt;imagew&gt;629&lt;/imagew&gt;&#10;  &lt;scale&gt;50&lt;/scale&gt;&#10;  &lt;cursor&gt;44&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760" y="2174394"/>
            <a:ext cx="864096" cy="386027"/>
          </a:xfrm>
          <a:prstGeom prst="rect">
            <a:avLst/>
          </a:prstGeom>
        </p:spPr>
      </p:pic>
      <p:sp>
        <p:nvSpPr>
          <p:cNvPr id="7" name="テキスト ボックス 6"/>
          <p:cNvSpPr txBox="1"/>
          <p:nvPr/>
        </p:nvSpPr>
        <p:spPr>
          <a:xfrm>
            <a:off x="899592" y="2103239"/>
            <a:ext cx="1468672" cy="461665"/>
          </a:xfrm>
          <a:prstGeom prst="rect">
            <a:avLst/>
          </a:prstGeom>
          <a:noFill/>
        </p:spPr>
        <p:txBody>
          <a:bodyPr wrap="none" rtlCol="0">
            <a:spAutoFit/>
          </a:bodyPr>
          <a:lstStyle/>
          <a:p>
            <a:r>
              <a:rPr kumimoji="1" lang="en-US" altLang="ja-JP" sz="2400" dirty="0" smtClean="0"/>
              <a:t>Example:</a:t>
            </a:r>
            <a:endParaRPr kumimoji="1" lang="ja-JP" altLang="en-US" sz="2400" dirty="0"/>
          </a:p>
        </p:txBody>
      </p:sp>
      <p:sp>
        <p:nvSpPr>
          <p:cNvPr id="8" name="右矢印 7"/>
          <p:cNvSpPr/>
          <p:nvPr/>
        </p:nvSpPr>
        <p:spPr>
          <a:xfrm>
            <a:off x="3491880" y="2174394"/>
            <a:ext cx="1080120" cy="3860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07504" y="4077072"/>
            <a:ext cx="6984776" cy="830997"/>
          </a:xfrm>
          <a:prstGeom prst="rect">
            <a:avLst/>
          </a:prstGeom>
          <a:noFill/>
        </p:spPr>
        <p:txBody>
          <a:bodyPr wrap="square" rtlCol="0">
            <a:spAutoFit/>
          </a:bodyPr>
          <a:lstStyle/>
          <a:p>
            <a:pPr marL="342900" indent="-342900">
              <a:buClr>
                <a:schemeClr val="tx2"/>
              </a:buClr>
              <a:buFont typeface="Wingdings" panose="05000000000000000000" pitchFamily="2" charset="2"/>
              <a:buChar char="p"/>
            </a:pPr>
            <a:r>
              <a:rPr kumimoji="1" lang="en-US" altLang="ja-JP" sz="2400" dirty="0" smtClean="0"/>
              <a:t>Higher order </a:t>
            </a:r>
            <a:r>
              <a:rPr kumimoji="1" lang="en-US" altLang="ja-JP" sz="2400" dirty="0" err="1" smtClean="0"/>
              <a:t>cumulants</a:t>
            </a:r>
            <a:r>
              <a:rPr kumimoji="1" lang="en-US" altLang="ja-JP" sz="2400" dirty="0" smtClean="0"/>
              <a:t> are more sensitive to correlation length</a:t>
            </a:r>
            <a:endParaRPr kumimoji="1" lang="ja-JP" altLang="en-US" sz="2400" dirty="0"/>
          </a:p>
        </p:txBody>
      </p:sp>
      <p:sp>
        <p:nvSpPr>
          <p:cNvPr id="10" name="テキスト ボックス 9"/>
          <p:cNvSpPr txBox="1"/>
          <p:nvPr/>
        </p:nvSpPr>
        <p:spPr>
          <a:xfrm>
            <a:off x="3173347" y="4581128"/>
            <a:ext cx="1398653" cy="646331"/>
          </a:xfrm>
          <a:prstGeom prst="rect">
            <a:avLst/>
          </a:prstGeom>
          <a:noFill/>
        </p:spPr>
        <p:txBody>
          <a:bodyPr wrap="none" rtlCol="0">
            <a:spAutoFit/>
          </a:bodyPr>
          <a:lstStyle/>
          <a:p>
            <a:r>
              <a:rPr kumimoji="1" lang="en-US" altLang="ja-JP" dirty="0" err="1" smtClean="0">
                <a:solidFill>
                  <a:srgbClr val="1F497D"/>
                </a:solidFill>
              </a:rPr>
              <a:t>Stephanov</a:t>
            </a:r>
            <a:r>
              <a:rPr kumimoji="1" lang="en-US" altLang="ja-JP" dirty="0" smtClean="0">
                <a:solidFill>
                  <a:srgbClr val="1F497D"/>
                </a:solidFill>
              </a:rPr>
              <a:t>, </a:t>
            </a:r>
          </a:p>
          <a:p>
            <a:r>
              <a:rPr kumimoji="1" lang="en-US" altLang="ja-JP" dirty="0" smtClean="0">
                <a:solidFill>
                  <a:srgbClr val="1F497D"/>
                </a:solidFill>
              </a:rPr>
              <a:t>PRL, 2010</a:t>
            </a:r>
            <a:endParaRPr kumimoji="1" lang="ja-JP" altLang="en-US" dirty="0">
              <a:solidFill>
                <a:srgbClr val="1F497D"/>
              </a:solidFill>
            </a:endParaRPr>
          </a:p>
        </p:txBody>
      </p:sp>
      <p:pic>
        <p:nvPicPr>
          <p:cNvPr id="14" name="TexTeXPicture" descr="&lt;?xml version=&quot;1.0&quot; encoding=&quot;utf-16&quot;?&gt;&#10;&lt;TeXTeX&gt;&#10;  &lt;preamble&gt;\documentclass{jarticle}&#10;\usepackage{amsmath}&#10;\pagestyle{empty}&lt;/preamble&gt;&#10;  &lt;body&gt;\begin{align*} &#10;\langle \delta N^2 \rangle &amp;amp; \sim \xi^2&#10;\\&#10;\langle \delta N^3 \rangle &amp;amp; \sim \xi^{4.5}&#10;\\&#10;\langle \delta N^4 \rangle_c &amp;amp; \sim \xi^7&#10;\end{align*}&lt;/body&gt;&#10;  &lt;fcolor&gt;FF000000&lt;/fcolor&gt;&#10;  &lt;bcolor&gt;FFFFFFFF&lt;/bcolor&gt;&#10;  &lt;transparent&gt;True&lt;/transparent&gt;&#10;  &lt;resolution&gt;1800&lt;/resolution&gt;&#10;  &lt;imageh&gt;1178&lt;/imageh&gt;&#10;  &lt;imagew&gt;1424&lt;/imagew&gt;&#10;  &lt;scale&gt;50&lt;/scale&gt;&#10;  &lt;cursor&gt;137&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532" y="5062040"/>
            <a:ext cx="1786276" cy="1477694"/>
          </a:xfrm>
          <a:prstGeom prst="rect">
            <a:avLst/>
          </a:prstGeom>
        </p:spPr>
      </p:pic>
      <p:sp>
        <p:nvSpPr>
          <p:cNvPr id="16" name="左右矢印 15"/>
          <p:cNvSpPr/>
          <p:nvPr/>
        </p:nvSpPr>
        <p:spPr>
          <a:xfrm>
            <a:off x="3848405" y="6016910"/>
            <a:ext cx="1011627" cy="50843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左中かっこ 4"/>
          <p:cNvSpPr/>
          <p:nvPr/>
        </p:nvSpPr>
        <p:spPr>
          <a:xfrm>
            <a:off x="395536" y="5022468"/>
            <a:ext cx="432048" cy="1574884"/>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kumimoji="1" lang="ja-JP" altLang="en-US"/>
          </a:p>
        </p:txBody>
      </p:sp>
      <p:pic>
        <p:nvPicPr>
          <p:cNvPr id="1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8382" y="4437113"/>
            <a:ext cx="4048728" cy="2420888"/>
          </a:xfrm>
          <a:prstGeom prst="rect">
            <a:avLst/>
          </a:prstGeom>
          <a:ln>
            <a:noFill/>
          </a:ln>
          <a:extLst/>
        </p:spPr>
        <p:style>
          <a:lnRef idx="2">
            <a:schemeClr val="accent4"/>
          </a:lnRef>
          <a:fillRef idx="1">
            <a:schemeClr val="lt1"/>
          </a:fillRef>
          <a:effectRef idx="0">
            <a:schemeClr val="accent4"/>
          </a:effectRef>
          <a:fontRef idx="minor">
            <a:schemeClr val="dk1"/>
          </a:fontRef>
        </p:style>
      </p:pic>
      <p:sp>
        <p:nvSpPr>
          <p:cNvPr id="18" name="テキスト ボックス 17"/>
          <p:cNvSpPr txBox="1"/>
          <p:nvPr/>
        </p:nvSpPr>
        <p:spPr>
          <a:xfrm>
            <a:off x="5266512" y="5324391"/>
            <a:ext cx="2302233" cy="584775"/>
          </a:xfrm>
          <a:prstGeom prst="rect">
            <a:avLst/>
          </a:prstGeom>
          <a:noFill/>
        </p:spPr>
        <p:txBody>
          <a:bodyPr wrap="none" rtlCol="0">
            <a:spAutoFit/>
          </a:bodyPr>
          <a:lstStyle/>
          <a:p>
            <a:r>
              <a:rPr lang="en-US" altLang="ja-JP" sz="1600" dirty="0" err="1" smtClean="0">
                <a:solidFill>
                  <a:srgbClr val="002060"/>
                </a:solidFill>
              </a:rPr>
              <a:t>Athanasiou</a:t>
            </a:r>
            <a:r>
              <a:rPr lang="en-US" altLang="ja-JP" sz="1600" dirty="0" smtClean="0">
                <a:solidFill>
                  <a:srgbClr val="002060"/>
                </a:solidFill>
              </a:rPr>
              <a:t>, </a:t>
            </a:r>
            <a:r>
              <a:rPr lang="en-US" altLang="ja-JP" sz="1600" dirty="0" err="1" smtClean="0">
                <a:solidFill>
                  <a:srgbClr val="002060"/>
                </a:solidFill>
              </a:rPr>
              <a:t>Rajagopal</a:t>
            </a:r>
            <a:r>
              <a:rPr lang="en-US" altLang="ja-JP" sz="1600" dirty="0" smtClean="0">
                <a:solidFill>
                  <a:srgbClr val="002060"/>
                </a:solidFill>
              </a:rPr>
              <a:t>,</a:t>
            </a:r>
          </a:p>
          <a:p>
            <a:r>
              <a:rPr lang="en-US" altLang="ja-JP" sz="1600" dirty="0" err="1" smtClean="0">
                <a:solidFill>
                  <a:srgbClr val="002060"/>
                </a:solidFill>
              </a:rPr>
              <a:t>Stephanov</a:t>
            </a:r>
            <a:r>
              <a:rPr lang="en-US" altLang="ja-JP" sz="1600" dirty="0" smtClean="0">
                <a:solidFill>
                  <a:srgbClr val="002060"/>
                </a:solidFill>
              </a:rPr>
              <a:t>, 2010</a:t>
            </a:r>
            <a:endParaRPr kumimoji="1" lang="ja-JP" altLang="en-US" sz="1600" dirty="0">
              <a:solidFill>
                <a:srgbClr val="002060"/>
              </a:solidFill>
            </a:endParaRPr>
          </a:p>
        </p:txBody>
      </p:sp>
    </p:spTree>
    <p:extLst>
      <p:ext uri="{BB962C8B-B14F-4D97-AF65-F5344CB8AC3E}">
        <p14:creationId xmlns:p14="http://schemas.microsoft.com/office/powerpoint/2010/main" val="30050055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8425" y="110044"/>
            <a:ext cx="6356227" cy="584775"/>
          </a:xfrm>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ja-JP" dirty="0" smtClean="0"/>
              <a:t> Sign of Higher Order </a:t>
            </a:r>
            <a:r>
              <a:rPr lang="en-US" altLang="ja-JP" dirty="0" err="1" smtClean="0"/>
              <a:t>Cumulants</a:t>
            </a:r>
            <a:r>
              <a:rPr lang="en-US" altLang="ja-JP" dirty="0" smtClean="0"/>
              <a:t>  </a:t>
            </a:r>
          </a:p>
        </p:txBody>
      </p:sp>
      <p:sp>
        <p:nvSpPr>
          <p:cNvPr id="9219" name="Text Box 3"/>
          <p:cNvSpPr txBox="1">
            <a:spLocks noChangeArrowheads="1"/>
          </p:cNvSpPr>
          <p:nvPr/>
        </p:nvSpPr>
        <p:spPr bwMode="auto">
          <a:xfrm>
            <a:off x="250825" y="1169640"/>
            <a:ext cx="5180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en-US" altLang="ja-JP" i="1">
                <a:latin typeface="Symbol" panose="05050102010706020507" pitchFamily="18" charset="2"/>
              </a:rPr>
              <a:t>c</a:t>
            </a:r>
            <a:r>
              <a:rPr lang="en-US" altLang="ja-JP" baseline="-25000"/>
              <a:t>B</a:t>
            </a:r>
            <a:r>
              <a:rPr lang="en-US" altLang="ja-JP"/>
              <a:t> has an edge along the phase boundary</a:t>
            </a:r>
          </a:p>
        </p:txBody>
      </p:sp>
      <p:graphicFrame>
        <p:nvGraphicFramePr>
          <p:cNvPr id="9220" name="Object 6"/>
          <p:cNvGraphicFramePr>
            <a:graphicFrameLocks noChangeAspect="1"/>
          </p:cNvGraphicFramePr>
          <p:nvPr>
            <p:extLst>
              <p:ext uri="{D42A27DB-BD31-4B8C-83A1-F6EECF244321}">
                <p14:modId xmlns:p14="http://schemas.microsoft.com/office/powerpoint/2010/main" val="2596864112"/>
              </p:ext>
            </p:extLst>
          </p:nvPr>
        </p:nvGraphicFramePr>
        <p:xfrm>
          <a:off x="917575" y="2163415"/>
          <a:ext cx="615950" cy="863600"/>
        </p:xfrm>
        <a:graphic>
          <a:graphicData uri="http://schemas.openxmlformats.org/presentationml/2006/ole">
            <mc:AlternateContent xmlns:mc="http://schemas.openxmlformats.org/markup-compatibility/2006">
              <mc:Choice xmlns:v="urn:schemas-microsoft-com:vml" Requires="v">
                <p:oleObj spid="_x0000_s1071" name="Equation" r:id="rId3" imgW="304668" imgH="431613" progId="Equation.DSMT4">
                  <p:embed/>
                </p:oleObj>
              </mc:Choice>
              <mc:Fallback>
                <p:oleObj name="Equation" r:id="rId3" imgW="304668" imgH="431613"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575" y="2163415"/>
                        <a:ext cx="615950"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1" name="Text Box 5"/>
          <p:cNvSpPr txBox="1">
            <a:spLocks noChangeArrowheads="1"/>
          </p:cNvSpPr>
          <p:nvPr/>
        </p:nvSpPr>
        <p:spPr bwMode="auto">
          <a:xfrm>
            <a:off x="1617663" y="2320578"/>
            <a:ext cx="29273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en-US" altLang="ja-JP"/>
              <a:t>changes the sign at </a:t>
            </a:r>
          </a:p>
          <a:p>
            <a:pPr eaLnBrk="1" hangingPunct="1"/>
            <a:r>
              <a:rPr lang="en-US" altLang="ja-JP"/>
              <a:t>QCD phase boundary!</a:t>
            </a:r>
          </a:p>
        </p:txBody>
      </p:sp>
      <p:sp>
        <p:nvSpPr>
          <p:cNvPr id="9222" name="AutoShape 6"/>
          <p:cNvSpPr>
            <a:spLocks noChangeArrowheads="1"/>
          </p:cNvSpPr>
          <p:nvPr/>
        </p:nvSpPr>
        <p:spPr bwMode="auto">
          <a:xfrm>
            <a:off x="2197100" y="1672878"/>
            <a:ext cx="935038" cy="358775"/>
          </a:xfrm>
          <a:prstGeom prst="downArrow">
            <a:avLst>
              <a:gd name="adj1" fmla="val 50000"/>
              <a:gd name="adj2" fmla="val 25000"/>
            </a:avLst>
          </a:prstGeom>
          <a:solidFill>
            <a:srgbClr val="666699"/>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9223" name="AutoShape 7"/>
          <p:cNvSpPr>
            <a:spLocks noChangeArrowheads="1"/>
          </p:cNvSpPr>
          <p:nvPr/>
        </p:nvSpPr>
        <p:spPr bwMode="auto">
          <a:xfrm>
            <a:off x="107950" y="1385540"/>
            <a:ext cx="144463" cy="144463"/>
          </a:xfrm>
          <a:prstGeom prst="octagon">
            <a:avLst>
              <a:gd name="adj" fmla="val 29287"/>
            </a:avLst>
          </a:prstGeom>
          <a:gradFill rotWithShape="1">
            <a:gsLst>
              <a:gs pos="0">
                <a:srgbClr val="666699"/>
              </a:gs>
              <a:gs pos="100000">
                <a:srgbClr val="000080"/>
              </a:gs>
            </a:gsLst>
            <a:path path="rect">
              <a:fillToRect r="100000" b="100000"/>
            </a:path>
          </a:gradFill>
          <a:ln w="95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pic>
        <p:nvPicPr>
          <p:cNvPr id="9224" name="Picture 8"/>
          <p:cNvPicPr>
            <a:picLocks noChangeAspect="1" noChangeArrowheads="1"/>
          </p:cNvPicPr>
          <p:nvPr/>
        </p:nvPicPr>
        <p:blipFill>
          <a:blip r:embed="rId5">
            <a:extLst>
              <a:ext uri="{28A0092B-C50C-407E-A947-70E740481C1C}">
                <a14:useLocalDpi xmlns:a14="http://schemas.microsoft.com/office/drawing/2010/main" val="0"/>
              </a:ext>
            </a:extLst>
          </a:blip>
          <a:srcRect t="9557"/>
          <a:stretch>
            <a:fillRect/>
          </a:stretch>
        </p:blipFill>
        <p:spPr bwMode="auto">
          <a:xfrm>
            <a:off x="5437188" y="1098203"/>
            <a:ext cx="3671887" cy="260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5" name="AutoShape 9"/>
          <p:cNvSpPr>
            <a:spLocks noChangeArrowheads="1"/>
          </p:cNvSpPr>
          <p:nvPr/>
        </p:nvSpPr>
        <p:spPr bwMode="auto">
          <a:xfrm>
            <a:off x="752475" y="2104678"/>
            <a:ext cx="3890963" cy="1150937"/>
          </a:xfrm>
          <a:prstGeom prst="roundRect">
            <a:avLst>
              <a:gd name="adj" fmla="val 16667"/>
            </a:avLst>
          </a:prstGeom>
          <a:noFill/>
          <a:ln w="25400">
            <a:solidFill>
              <a:srgbClr val="6666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grpSp>
        <p:nvGrpSpPr>
          <p:cNvPr id="47136" name="Group 32"/>
          <p:cNvGrpSpPr>
            <a:grpSpLocks/>
          </p:cNvGrpSpPr>
          <p:nvPr/>
        </p:nvGrpSpPr>
        <p:grpSpPr bwMode="auto">
          <a:xfrm>
            <a:off x="231255" y="4209504"/>
            <a:ext cx="5233988" cy="1955800"/>
            <a:chOff x="566" y="2024"/>
            <a:chExt cx="3297" cy="1232"/>
          </a:xfrm>
        </p:grpSpPr>
        <p:graphicFrame>
          <p:nvGraphicFramePr>
            <p:cNvPr id="9240" name="Object 6"/>
            <p:cNvGraphicFramePr>
              <a:graphicFrameLocks noChangeAspect="1"/>
            </p:cNvGraphicFramePr>
            <p:nvPr/>
          </p:nvGraphicFramePr>
          <p:xfrm>
            <a:off x="911" y="2663"/>
            <a:ext cx="2952" cy="593"/>
          </p:xfrm>
          <a:graphic>
            <a:graphicData uri="http://schemas.openxmlformats.org/presentationml/2006/ole">
              <mc:AlternateContent xmlns:mc="http://schemas.openxmlformats.org/markup-compatibility/2006">
                <mc:Choice xmlns:v="urn:schemas-microsoft-com:vml" Requires="v">
                  <p:oleObj spid="_x0000_s1072" name="Equation" r:id="rId6" imgW="2438400" imgH="495300" progId="Equation.DSMT4">
                    <p:embed/>
                  </p:oleObj>
                </mc:Choice>
                <mc:Fallback>
                  <p:oleObj name="Equation" r:id="rId6" imgW="2438400" imgH="4953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1" y="2663"/>
                          <a:ext cx="2952" cy="5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42" name="AutoShape 17"/>
            <p:cNvSpPr>
              <a:spLocks noChangeArrowheads="1"/>
            </p:cNvSpPr>
            <p:nvPr/>
          </p:nvSpPr>
          <p:spPr bwMode="auto">
            <a:xfrm>
              <a:off x="566" y="2587"/>
              <a:ext cx="91" cy="91"/>
            </a:xfrm>
            <a:prstGeom prst="octagon">
              <a:avLst>
                <a:gd name="adj" fmla="val 29287"/>
              </a:avLst>
            </a:prstGeom>
            <a:gradFill rotWithShape="1">
              <a:gsLst>
                <a:gs pos="0">
                  <a:srgbClr val="666699"/>
                </a:gs>
                <a:gs pos="100000">
                  <a:srgbClr val="000080"/>
                </a:gs>
              </a:gsLst>
              <a:path path="rect">
                <a:fillToRect r="100000" b="100000"/>
              </a:path>
            </a:gradFill>
            <a:ln w="95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graphicFrame>
          <p:nvGraphicFramePr>
            <p:cNvPr id="9243" name="Object 6"/>
            <p:cNvGraphicFramePr>
              <a:graphicFrameLocks noChangeAspect="1"/>
            </p:cNvGraphicFramePr>
            <p:nvPr/>
          </p:nvGraphicFramePr>
          <p:xfrm>
            <a:off x="1014" y="2024"/>
            <a:ext cx="1983" cy="593"/>
          </p:xfrm>
          <a:graphic>
            <a:graphicData uri="http://schemas.openxmlformats.org/presentationml/2006/ole">
              <mc:AlternateContent xmlns:mc="http://schemas.openxmlformats.org/markup-compatibility/2006">
                <mc:Choice xmlns:v="urn:schemas-microsoft-com:vml" Requires="v">
                  <p:oleObj spid="_x0000_s1073" name="Equation" r:id="rId8" imgW="1637589" imgH="495085" progId="Equation.DSMT4">
                    <p:embed/>
                  </p:oleObj>
                </mc:Choice>
                <mc:Fallback>
                  <p:oleObj name="Equation" r:id="rId8" imgW="1637589" imgH="495085"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4" y="2024"/>
                          <a:ext cx="1983" cy="5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44" name="AutoShape 19"/>
            <p:cNvSpPr>
              <a:spLocks/>
            </p:cNvSpPr>
            <p:nvPr/>
          </p:nvSpPr>
          <p:spPr bwMode="auto">
            <a:xfrm>
              <a:off x="703" y="2073"/>
              <a:ext cx="181" cy="1179"/>
            </a:xfrm>
            <a:prstGeom prst="leftBrace">
              <a:avLst>
                <a:gd name="adj1" fmla="val 54282"/>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grpSp>
      <p:sp>
        <p:nvSpPr>
          <p:cNvPr id="2" name="テキスト ボックス 1"/>
          <p:cNvSpPr txBox="1"/>
          <p:nvPr/>
        </p:nvSpPr>
        <p:spPr>
          <a:xfrm>
            <a:off x="5750227" y="793796"/>
            <a:ext cx="3262432" cy="369332"/>
          </a:xfrm>
          <a:prstGeom prst="rect">
            <a:avLst/>
          </a:prstGeom>
          <a:noFill/>
        </p:spPr>
        <p:txBody>
          <a:bodyPr wrap="none" rtlCol="0">
            <a:spAutoFit/>
          </a:bodyPr>
          <a:lstStyle/>
          <a:p>
            <a:r>
              <a:rPr kumimoji="1" lang="en-US" altLang="ja-JP" dirty="0" err="1" smtClean="0">
                <a:solidFill>
                  <a:srgbClr val="1F497D"/>
                </a:solidFill>
              </a:rPr>
              <a:t>Asakawa</a:t>
            </a:r>
            <a:r>
              <a:rPr kumimoji="1" lang="en-US" altLang="ja-JP" dirty="0" smtClean="0">
                <a:solidFill>
                  <a:srgbClr val="1F497D"/>
                </a:solidFill>
              </a:rPr>
              <a:t>, </a:t>
            </a:r>
            <a:r>
              <a:rPr kumimoji="1" lang="en-US" altLang="ja-JP" dirty="0" err="1" smtClean="0">
                <a:solidFill>
                  <a:srgbClr val="1F497D"/>
                </a:solidFill>
              </a:rPr>
              <a:t>Ejiri</a:t>
            </a:r>
            <a:r>
              <a:rPr kumimoji="1" lang="en-US" altLang="ja-JP" dirty="0" smtClean="0">
                <a:solidFill>
                  <a:srgbClr val="1F497D"/>
                </a:solidFill>
              </a:rPr>
              <a:t>, MK, PRL,2009</a:t>
            </a:r>
            <a:endParaRPr kumimoji="1" lang="ja-JP" altLang="en-US" dirty="0">
              <a:solidFill>
                <a:srgbClr val="1F497D"/>
              </a:solidFill>
            </a:endParaRPr>
          </a:p>
        </p:txBody>
      </p:sp>
      <p:sp>
        <p:nvSpPr>
          <p:cNvPr id="3" name="正方形/長方形 2"/>
          <p:cNvSpPr/>
          <p:nvPr/>
        </p:nvSpPr>
        <p:spPr>
          <a:xfrm>
            <a:off x="4090467" y="5371554"/>
            <a:ext cx="1417637" cy="589211"/>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5378336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7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31" name="Picture 23"/>
          <p:cNvPicPr>
            <a:picLocks noChangeAspect="1" noChangeArrowheads="1"/>
          </p:cNvPicPr>
          <p:nvPr/>
        </p:nvPicPr>
        <p:blipFill>
          <a:blip r:embed="rId2">
            <a:lum contrast="18000"/>
            <a:extLst>
              <a:ext uri="{28A0092B-C50C-407E-A947-70E740481C1C}">
                <a14:useLocalDpi xmlns:a14="http://schemas.microsoft.com/office/drawing/2010/main" val="0"/>
              </a:ext>
            </a:extLst>
          </a:blip>
          <a:srcRect l="3343" t="15147" r="6668" b="11482"/>
          <a:stretch>
            <a:fillRect/>
          </a:stretch>
        </p:blipFill>
        <p:spPr bwMode="auto">
          <a:xfrm>
            <a:off x="0" y="989013"/>
            <a:ext cx="9144000" cy="496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Rectangle 24"/>
          <p:cNvSpPr>
            <a:spLocks noChangeArrowheads="1"/>
          </p:cNvSpPr>
          <p:nvPr/>
        </p:nvSpPr>
        <p:spPr bwMode="auto">
          <a:xfrm>
            <a:off x="466725" y="4221163"/>
            <a:ext cx="8137525" cy="1584325"/>
          </a:xfrm>
          <a:prstGeom prst="rect">
            <a:avLst/>
          </a:prstGeom>
          <a:solidFill>
            <a:schemeClr val="bg1">
              <a:alpha val="25098"/>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7412" name="Rectangle 4"/>
          <p:cNvSpPr>
            <a:spLocks noGrp="1" noChangeArrowheads="1"/>
          </p:cNvSpPr>
          <p:nvPr>
            <p:ph type="title"/>
          </p:nvPr>
        </p:nvSpPr>
        <p:spPr>
          <a:xfrm>
            <a:off x="98425" y="112713"/>
            <a:ext cx="6723063" cy="579437"/>
          </a:xfrm>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ja-JP" smtClean="0"/>
              <a:t> Impact of Negative Third Moments  </a:t>
            </a:r>
          </a:p>
        </p:txBody>
      </p:sp>
      <p:sp>
        <p:nvSpPr>
          <p:cNvPr id="10245" name="Rectangle 25"/>
          <p:cNvSpPr>
            <a:spLocks noChangeArrowheads="1"/>
          </p:cNvSpPr>
          <p:nvPr/>
        </p:nvSpPr>
        <p:spPr bwMode="auto">
          <a:xfrm>
            <a:off x="539750" y="4292600"/>
            <a:ext cx="7991475" cy="1439863"/>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0246" name="Text Box 5"/>
          <p:cNvSpPr txBox="1">
            <a:spLocks noChangeArrowheads="1"/>
          </p:cNvSpPr>
          <p:nvPr/>
        </p:nvSpPr>
        <p:spPr bwMode="auto">
          <a:xfrm>
            <a:off x="777875" y="4340225"/>
            <a:ext cx="7261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en-US" altLang="ja-JP"/>
              <a:t>Once negative </a:t>
            </a:r>
            <a:r>
              <a:rPr lang="en-US" altLang="ja-JP" i="1"/>
              <a:t>m</a:t>
            </a:r>
            <a:r>
              <a:rPr lang="en-US" altLang="ja-JP" baseline="-25000"/>
              <a:t>3</a:t>
            </a:r>
            <a:r>
              <a:rPr lang="en-US" altLang="ja-JP"/>
              <a:t>(BBB) is established, it is evidences that</a:t>
            </a:r>
          </a:p>
        </p:txBody>
      </p:sp>
      <p:sp>
        <p:nvSpPr>
          <p:cNvPr id="10247" name="Text Box 6"/>
          <p:cNvSpPr txBox="1">
            <a:spLocks noChangeArrowheads="1"/>
          </p:cNvSpPr>
          <p:nvPr/>
        </p:nvSpPr>
        <p:spPr bwMode="auto">
          <a:xfrm>
            <a:off x="1081088" y="4797425"/>
            <a:ext cx="73104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en-US" altLang="ja-JP"/>
              <a:t>(1) </a:t>
            </a:r>
            <a:r>
              <a:rPr lang="en-US" altLang="ja-JP" i="1">
                <a:latin typeface="Symbol" panose="05050102010706020507" pitchFamily="18" charset="2"/>
              </a:rPr>
              <a:t>c</a:t>
            </a:r>
            <a:r>
              <a:rPr lang="en-US" altLang="ja-JP" baseline="-25000"/>
              <a:t>B</a:t>
            </a:r>
            <a:r>
              <a:rPr lang="en-US" altLang="ja-JP"/>
              <a:t> has a peak structure in the QCD phase diagram.</a:t>
            </a:r>
          </a:p>
          <a:p>
            <a:pPr eaLnBrk="1" hangingPunct="1"/>
            <a:r>
              <a:rPr lang="en-US" altLang="ja-JP"/>
              <a:t>(2) Hot matter beyond the peak is created in the collisions.</a:t>
            </a:r>
          </a:p>
        </p:txBody>
      </p:sp>
      <p:sp>
        <p:nvSpPr>
          <p:cNvPr id="10248" name="AutoShape 8"/>
          <p:cNvSpPr>
            <a:spLocks noChangeArrowheads="1"/>
          </p:cNvSpPr>
          <p:nvPr/>
        </p:nvSpPr>
        <p:spPr bwMode="auto">
          <a:xfrm>
            <a:off x="649288" y="4484688"/>
            <a:ext cx="144462" cy="144462"/>
          </a:xfrm>
          <a:prstGeom prst="octagon">
            <a:avLst>
              <a:gd name="adj" fmla="val 29287"/>
            </a:avLst>
          </a:prstGeom>
          <a:gradFill rotWithShape="1">
            <a:gsLst>
              <a:gs pos="0">
                <a:srgbClr val="666699"/>
              </a:gs>
              <a:gs pos="100000">
                <a:srgbClr val="000080"/>
              </a:gs>
            </a:gsLst>
            <a:path path="rect">
              <a:fillToRect r="100000" b="100000"/>
            </a:path>
          </a:gradFill>
          <a:ln w="95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0249" name="AutoShape 26"/>
          <p:cNvSpPr>
            <a:spLocks/>
          </p:cNvSpPr>
          <p:nvPr/>
        </p:nvSpPr>
        <p:spPr bwMode="auto">
          <a:xfrm>
            <a:off x="898525" y="4868863"/>
            <a:ext cx="215900" cy="720725"/>
          </a:xfrm>
          <a:prstGeom prst="leftBrace">
            <a:avLst>
              <a:gd name="adj1" fmla="val 27819"/>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grpSp>
        <p:nvGrpSpPr>
          <p:cNvPr id="17442" name="Group 34"/>
          <p:cNvGrpSpPr>
            <a:grpSpLocks/>
          </p:cNvGrpSpPr>
          <p:nvPr/>
        </p:nvGrpSpPr>
        <p:grpSpPr bwMode="auto">
          <a:xfrm>
            <a:off x="644525" y="5949950"/>
            <a:ext cx="6584950" cy="822325"/>
            <a:chOff x="406" y="3748"/>
            <a:chExt cx="4148" cy="518"/>
          </a:xfrm>
        </p:grpSpPr>
        <p:sp>
          <p:nvSpPr>
            <p:cNvPr id="10251" name="Text Box 31"/>
            <p:cNvSpPr txBox="1">
              <a:spLocks noChangeArrowheads="1"/>
            </p:cNvSpPr>
            <p:nvPr/>
          </p:nvSpPr>
          <p:spPr bwMode="auto">
            <a:xfrm>
              <a:off x="642" y="3748"/>
              <a:ext cx="391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buClr>
                  <a:schemeClr val="accent2"/>
                </a:buClr>
                <a:buFontTx/>
                <a:buChar char="•"/>
              </a:pPr>
              <a:r>
                <a:rPr lang="en-US" altLang="ja-JP" b="1"/>
                <a:t>No</a:t>
              </a:r>
              <a:r>
                <a:rPr lang="en-US" altLang="ja-JP"/>
                <a:t> dependence on any specific models.</a:t>
              </a:r>
            </a:p>
            <a:p>
              <a:pPr eaLnBrk="1" hangingPunct="1">
                <a:buClr>
                  <a:schemeClr val="accent2"/>
                </a:buClr>
                <a:buFontTx/>
                <a:buChar char="•"/>
              </a:pPr>
              <a:r>
                <a:rPr lang="en-US" altLang="ja-JP"/>
                <a:t>Just the sign! </a:t>
              </a:r>
              <a:r>
                <a:rPr lang="en-US" altLang="ja-JP" b="1"/>
                <a:t>No</a:t>
              </a:r>
              <a:r>
                <a:rPr lang="en-US" altLang="ja-JP"/>
                <a:t> normalization (such as by </a:t>
              </a:r>
              <a:r>
                <a:rPr lang="en-US" altLang="ja-JP" i="1"/>
                <a:t>N</a:t>
              </a:r>
              <a:r>
                <a:rPr lang="en-US" altLang="ja-JP" baseline="-25000"/>
                <a:t>ch</a:t>
              </a:r>
              <a:r>
                <a:rPr lang="en-US" altLang="ja-JP"/>
                <a:t>).</a:t>
              </a:r>
            </a:p>
          </p:txBody>
        </p:sp>
        <p:sp>
          <p:nvSpPr>
            <p:cNvPr id="10252" name="AutoShape 32"/>
            <p:cNvSpPr>
              <a:spLocks noChangeArrowheads="1"/>
            </p:cNvSpPr>
            <p:nvPr/>
          </p:nvSpPr>
          <p:spPr bwMode="auto">
            <a:xfrm>
              <a:off x="406" y="3883"/>
              <a:ext cx="91" cy="91"/>
            </a:xfrm>
            <a:prstGeom prst="octagon">
              <a:avLst>
                <a:gd name="adj" fmla="val 29287"/>
              </a:avLst>
            </a:prstGeom>
            <a:gradFill rotWithShape="1">
              <a:gsLst>
                <a:gs pos="0">
                  <a:srgbClr val="666699"/>
                </a:gs>
                <a:gs pos="100000">
                  <a:srgbClr val="000080"/>
                </a:gs>
              </a:gsLst>
              <a:path path="rect">
                <a:fillToRect r="100000" b="100000"/>
              </a:path>
            </a:gradFill>
            <a:ln w="95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10253" name="AutoShape 33"/>
            <p:cNvSpPr>
              <a:spLocks/>
            </p:cNvSpPr>
            <p:nvPr/>
          </p:nvSpPr>
          <p:spPr bwMode="auto">
            <a:xfrm>
              <a:off x="567" y="3838"/>
              <a:ext cx="90" cy="363"/>
            </a:xfrm>
            <a:prstGeom prst="leftBrace">
              <a:avLst>
                <a:gd name="adj1" fmla="val 33611"/>
                <a:gd name="adj2" fmla="val 25894"/>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grpSp>
    </p:spTree>
    <p:extLst>
      <p:ext uri="{BB962C8B-B14F-4D97-AF65-F5344CB8AC3E}">
        <p14:creationId xmlns:p14="http://schemas.microsoft.com/office/powerpoint/2010/main" val="7505256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7431"/>
                                        </p:tgtEl>
                                        <p:attrNameLst>
                                          <p:attrName>style.visibility</p:attrName>
                                        </p:attrNameLst>
                                      </p:cBhvr>
                                      <p:to>
                                        <p:strVal val="visible"/>
                                      </p:to>
                                    </p:set>
                                    <p:animEffect transition="in" filter="fade">
                                      <p:cBhvr>
                                        <p:cTn id="7" dur="5000"/>
                                        <p:tgtEl>
                                          <p:spTgt spid="174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7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4761240" cy="584775"/>
          </a:xfrm>
        </p:spPr>
        <p:txBody>
          <a:bodyPr/>
          <a:lstStyle/>
          <a:p>
            <a:r>
              <a:rPr kumimoji="1" lang="en-US" altLang="ja-JP" dirty="0" smtClean="0"/>
              <a:t> Various Third Moments  </a:t>
            </a:r>
            <a:endParaRPr kumimoji="1" lang="ja-JP" altLang="en-US" dirty="0"/>
          </a:p>
        </p:txBody>
      </p:sp>
      <p:pic>
        <p:nvPicPr>
          <p:cNvPr id="4"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764704"/>
            <a:ext cx="8135938" cy="425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15"/>
          <p:cNvGrpSpPr>
            <a:grpSpLocks/>
          </p:cNvGrpSpPr>
          <p:nvPr/>
        </p:nvGrpSpPr>
        <p:grpSpPr bwMode="auto">
          <a:xfrm>
            <a:off x="1258888" y="2276004"/>
            <a:ext cx="1828800" cy="2016125"/>
            <a:chOff x="975" y="1434"/>
            <a:chExt cx="1152" cy="1270"/>
          </a:xfrm>
        </p:grpSpPr>
        <p:pic>
          <p:nvPicPr>
            <p:cNvPr id="6" name="Picture 12"/>
            <p:cNvPicPr>
              <a:picLocks noChangeAspect="1" noChangeArrowheads="1"/>
            </p:cNvPicPr>
            <p:nvPr/>
          </p:nvPicPr>
          <p:blipFill>
            <a:blip r:embed="rId3">
              <a:extLst>
                <a:ext uri="{28A0092B-C50C-407E-A947-70E740481C1C}">
                  <a14:useLocalDpi xmlns:a14="http://schemas.microsoft.com/office/drawing/2010/main" val="0"/>
                </a:ext>
              </a:extLst>
            </a:blip>
            <a:srcRect l="72099" t="6108" r="7700" b="66466"/>
            <a:stretch>
              <a:fillRect/>
            </a:stretch>
          </p:blipFill>
          <p:spPr bwMode="auto">
            <a:xfrm>
              <a:off x="1020" y="1525"/>
              <a:ext cx="1107" cy="1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13"/>
            <p:cNvSpPr>
              <a:spLocks noChangeArrowheads="1"/>
            </p:cNvSpPr>
            <p:nvPr/>
          </p:nvSpPr>
          <p:spPr bwMode="auto">
            <a:xfrm>
              <a:off x="975" y="1706"/>
              <a:ext cx="136" cy="2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fontAlgn="base" hangingPunct="1">
                <a:spcBef>
                  <a:spcPct val="0"/>
                </a:spcBef>
                <a:spcAft>
                  <a:spcPct val="0"/>
                </a:spcAft>
              </a:pPr>
              <a:endParaRPr lang="ja-JP" altLang="en-US" smtClean="0">
                <a:solidFill>
                  <a:srgbClr val="000000"/>
                </a:solidFill>
              </a:endParaRPr>
            </a:p>
          </p:txBody>
        </p:sp>
        <p:sp>
          <p:nvSpPr>
            <p:cNvPr id="8" name="Rectangle 14"/>
            <p:cNvSpPr>
              <a:spLocks noChangeArrowheads="1"/>
            </p:cNvSpPr>
            <p:nvPr/>
          </p:nvSpPr>
          <p:spPr bwMode="auto">
            <a:xfrm>
              <a:off x="1519" y="1434"/>
              <a:ext cx="272" cy="13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fontAlgn="base" hangingPunct="1">
                <a:spcBef>
                  <a:spcPct val="0"/>
                </a:spcBef>
                <a:spcAft>
                  <a:spcPct val="0"/>
                </a:spcAft>
              </a:pPr>
              <a:endParaRPr lang="ja-JP" altLang="en-US" smtClean="0">
                <a:solidFill>
                  <a:srgbClr val="000000"/>
                </a:solidFill>
              </a:endParaRPr>
            </a:p>
          </p:txBody>
        </p:sp>
      </p:grpSp>
      <p:cxnSp>
        <p:nvCxnSpPr>
          <p:cNvPr id="12" name="直線矢印コネクタ 11"/>
          <p:cNvCxnSpPr/>
          <p:nvPr/>
        </p:nvCxnSpPr>
        <p:spPr>
          <a:xfrm flipH="1">
            <a:off x="3779912" y="1124397"/>
            <a:ext cx="1296144" cy="50405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3" name="角丸四角形 12"/>
          <p:cNvSpPr/>
          <p:nvPr/>
        </p:nvSpPr>
        <p:spPr>
          <a:xfrm>
            <a:off x="5004048" y="764704"/>
            <a:ext cx="2448272" cy="64772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en-US" altLang="ja-JP" sz="2400" dirty="0" smtClean="0"/>
              <a:t>Negative</a:t>
            </a:r>
            <a:endParaRPr kumimoji="1" lang="ja-JP" altLang="en-US" sz="2400" dirty="0"/>
          </a:p>
        </p:txBody>
      </p:sp>
      <p:pic>
        <p:nvPicPr>
          <p:cNvPr id="14" name="TexTeXPicture" descr="&lt;?xml version=&quot;1.0&quot; encoding=&quot;utf-16&quot;?&gt;&#10;&lt;TeXTeX&gt;&#10;  &lt;preamble&gt;\documentclass{jarticle}&#10;\usepackage{amsmath}&#10;\pagestyle{empty}&lt;/preamble&gt;&#10;  &lt;body&gt;\begin{align*} &#10;\langle \delta E^3 \rangle&#10;\end{align*}&lt;/body&gt;&#10;  &lt;fcolor&gt;FF000000&lt;/fcolor&gt;&#10;  &lt;bcolor&gt;FFFFFFFF&lt;/bcolor&gt;&#10;  &lt;transparent&gt;True&lt;/transparent&gt;&#10;  &lt;resolution&gt;1800&lt;/resolution&gt;&#10;  &lt;imageh&gt;281&lt;/imageh&gt;&#10;  &lt;imagew&gt;567&lt;/imagew&gt;&#10;  &lt;scale&gt;50&lt;/scale&gt;&#10;  &lt;cursor&gt;34&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9609" y="904328"/>
            <a:ext cx="744091" cy="368765"/>
          </a:xfrm>
          <a:prstGeom prst="rect">
            <a:avLst/>
          </a:prstGeom>
        </p:spPr>
      </p:pic>
      <p:cxnSp>
        <p:nvCxnSpPr>
          <p:cNvPr id="15" name="直線矢印コネクタ 14"/>
          <p:cNvCxnSpPr/>
          <p:nvPr/>
        </p:nvCxnSpPr>
        <p:spPr>
          <a:xfrm flipH="1">
            <a:off x="5796136" y="1916485"/>
            <a:ext cx="720080" cy="503982"/>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6" name="角丸四角形 15"/>
          <p:cNvSpPr/>
          <p:nvPr/>
        </p:nvSpPr>
        <p:spPr>
          <a:xfrm>
            <a:off x="6444208" y="1556792"/>
            <a:ext cx="2448272" cy="647725"/>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2400" dirty="0" smtClean="0"/>
              <a:t>Negative</a:t>
            </a:r>
            <a:endParaRPr kumimoji="1" lang="ja-JP" altLang="en-US" sz="2400" dirty="0"/>
          </a:p>
        </p:txBody>
      </p:sp>
      <p:pic>
        <p:nvPicPr>
          <p:cNvPr id="19" name="TexTeXPicture" descr="&lt;?xml version=&quot;1.0&quot; encoding=&quot;utf-16&quot;?&gt;&#10;&lt;TeXTeX&gt;&#10;  &lt;preamble&gt;\documentclass{jarticle}&#10;\usepackage{amsmath}&#10;\pagestyle{empty}&lt;/preamble&gt;&#10;  &lt;body&gt;\begin{align*} &#10;\langle \delta N_B^3 \rangle&#10;\end{align*}&lt;/body&gt;&#10;  &lt;fcolor&gt;FF000000&lt;/fcolor&gt;&#10;  &lt;bcolor&gt;FFFFFFFF&lt;/bcolor&gt;&#10;  &lt;transparent&gt;True&lt;/transparent&gt;&#10;  &lt;resolution&gt;1800&lt;/resolution&gt;&#10;  &lt;imageh&gt;281&lt;/imageh&gt;&#10;  &lt;imagew&gt;629&lt;/imagew&gt;&#10;  &lt;scale&gt;50&lt;/scale&gt;&#10;  &lt;cursor&gt;34&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09769" y="1696416"/>
            <a:ext cx="825455" cy="368765"/>
          </a:xfrm>
          <a:prstGeom prst="rect">
            <a:avLst/>
          </a:prstGeom>
        </p:spPr>
      </p:pic>
      <p:cxnSp>
        <p:nvCxnSpPr>
          <p:cNvPr id="20" name="直線矢印コネクタ 19"/>
          <p:cNvCxnSpPr/>
          <p:nvPr/>
        </p:nvCxnSpPr>
        <p:spPr>
          <a:xfrm flipV="1">
            <a:off x="6606763" y="3433680"/>
            <a:ext cx="489362" cy="46319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1" name="角丸四角形 20"/>
          <p:cNvSpPr/>
          <p:nvPr/>
        </p:nvSpPr>
        <p:spPr>
          <a:xfrm>
            <a:off x="4283968" y="3573016"/>
            <a:ext cx="2448272" cy="6477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en-US" altLang="ja-JP" sz="2400" dirty="0" smtClean="0"/>
              <a:t>Negative</a:t>
            </a:r>
            <a:endParaRPr kumimoji="1" lang="ja-JP" altLang="en-US" sz="2400" dirty="0"/>
          </a:p>
        </p:txBody>
      </p:sp>
      <p:pic>
        <p:nvPicPr>
          <p:cNvPr id="23" name="TexTeXPicture" descr="&lt;?xml version=&quot;1.0&quot; encoding=&quot;utf-16&quot;?&gt;&#10;&lt;TeXTeX&gt;&#10;  &lt;preamble&gt;\documentclass{jarticle}&#10;\usepackage{amsmath}&#10;\pagestyle{empty}&lt;/preamble&gt;&#10;  &lt;body&gt;\begin{align*} &#10;\langle \delta N_Q^3 \rangle&#10;\end{align*}&lt;/body&gt;&#10;  &lt;fcolor&gt;FF000000&lt;/fcolor&gt;&#10;  &lt;bcolor&gt;FFFFFFFF&lt;/bcolor&gt;&#10;  &lt;transparent&gt;True&lt;/transparent&gt;&#10;  &lt;resolution&gt;1800&lt;/resolution&gt;&#10;  &lt;imageh&gt;315&lt;/imageh&gt;&#10;  &lt;imagew&gt;627&lt;/imagew&gt;&#10;  &lt;scale&gt;50&lt;/scale&gt;&#10;  &lt;cursor&gt;34&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49529" y="3712640"/>
            <a:ext cx="822831" cy="413384"/>
          </a:xfrm>
          <a:prstGeom prst="rect">
            <a:avLst/>
          </a:prstGeom>
        </p:spPr>
      </p:pic>
      <p:sp>
        <p:nvSpPr>
          <p:cNvPr id="26" name="テキスト ボックス 25"/>
          <p:cNvSpPr txBox="1"/>
          <p:nvPr/>
        </p:nvSpPr>
        <p:spPr>
          <a:xfrm>
            <a:off x="323528" y="5085184"/>
            <a:ext cx="6444008" cy="830997"/>
          </a:xfrm>
          <a:prstGeom prst="rect">
            <a:avLst/>
          </a:prstGeom>
          <a:noFill/>
        </p:spPr>
        <p:txBody>
          <a:bodyPr wrap="none" rtlCol="0">
            <a:spAutoFit/>
          </a:bodyPr>
          <a:lstStyle/>
          <a:p>
            <a:pPr marL="342900" indent="-342900">
              <a:buClr>
                <a:schemeClr val="tx2"/>
              </a:buClr>
              <a:buFont typeface="Wingdings" panose="05000000000000000000" pitchFamily="2" charset="2"/>
              <a:buChar char="p"/>
            </a:pPr>
            <a:r>
              <a:rPr kumimoji="1" lang="en-US" altLang="ja-JP" sz="2400" dirty="0" smtClean="0"/>
              <a:t>Various third moments,</a:t>
            </a:r>
          </a:p>
          <a:p>
            <a:pPr>
              <a:buClr>
                <a:schemeClr val="tx2"/>
              </a:buClr>
            </a:pPr>
            <a:r>
              <a:rPr lang="en-US" altLang="ja-JP" sz="2400" dirty="0" smtClean="0"/>
              <a:t>    become negative near the phase boundary.</a:t>
            </a:r>
            <a:endParaRPr kumimoji="1" lang="ja-JP" altLang="en-US" sz="2400" dirty="0"/>
          </a:p>
        </p:txBody>
      </p:sp>
      <p:pic>
        <p:nvPicPr>
          <p:cNvPr id="27" name="TexTeXPicture" descr="&lt;?xml version=&quot;1.0&quot; encoding=&quot;utf-16&quot;?&gt;&#10;&lt;TeXTeX&gt;&#10;  &lt;preamble&gt;\documentclass{jarticle}&#10;\usepackage{amsmath}&#10;\pagestyle{empty}&lt;/preamble&gt;&#10;  &lt;body&gt;\begin{align*} &#10;\langle \delta N_B^3 \rangle, ~&#10;\langle \delta N_Q^3 \rangle, ~&#10;\langle \delta E^3 \rangle&#10;\end{align*}&lt;/body&gt;&#10;  &lt;fcolor&gt;FF000000&lt;/fcolor&gt;&#10;  &lt;bcolor&gt;FFFFFFFF&lt;/bcolor&gt;&#10;  &lt;transparent&gt;True&lt;/transparent&gt;&#10;  &lt;resolution&gt;1800&lt;/resolution&gt;&#10;  &lt;imageh&gt;315&lt;/imageh&gt;&#10;  &lt;imagew&gt;2323&lt;/imagew&gt;&#10;  &lt;scale&gt;50&lt;/scale&gt;&#10;  &lt;cursor&gt;106&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17229" y="5164808"/>
            <a:ext cx="2598987" cy="352424"/>
          </a:xfrm>
          <a:prstGeom prst="rect">
            <a:avLst/>
          </a:prstGeom>
        </p:spPr>
      </p:pic>
      <p:sp>
        <p:nvSpPr>
          <p:cNvPr id="28" name="右矢印 27"/>
          <p:cNvSpPr/>
          <p:nvPr/>
        </p:nvSpPr>
        <p:spPr>
          <a:xfrm>
            <a:off x="971600" y="5933115"/>
            <a:ext cx="505370" cy="3931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1476970" y="5919663"/>
            <a:ext cx="6979796" cy="461665"/>
          </a:xfrm>
          <a:prstGeom prst="rect">
            <a:avLst/>
          </a:prstGeom>
          <a:noFill/>
        </p:spPr>
        <p:txBody>
          <a:bodyPr wrap="none" rtlCol="0">
            <a:spAutoFit/>
          </a:bodyPr>
          <a:lstStyle/>
          <a:p>
            <a:r>
              <a:rPr kumimoji="1" lang="en-US" altLang="ja-JP" sz="2400" dirty="0" smtClean="0"/>
              <a:t>The behaviors can be checked by lattice and HIC!</a:t>
            </a:r>
            <a:endParaRPr kumimoji="1" lang="ja-JP" altLang="en-US" sz="2400" dirty="0"/>
          </a:p>
        </p:txBody>
      </p:sp>
      <p:sp>
        <p:nvSpPr>
          <p:cNvPr id="30" name="テキスト ボックス 29"/>
          <p:cNvSpPr txBox="1"/>
          <p:nvPr/>
        </p:nvSpPr>
        <p:spPr>
          <a:xfrm>
            <a:off x="5724128" y="188640"/>
            <a:ext cx="3326552" cy="369332"/>
          </a:xfrm>
          <a:prstGeom prst="rect">
            <a:avLst/>
          </a:prstGeom>
          <a:noFill/>
        </p:spPr>
        <p:txBody>
          <a:bodyPr wrap="none" rtlCol="0">
            <a:spAutoFit/>
          </a:bodyPr>
          <a:lstStyle/>
          <a:p>
            <a:r>
              <a:rPr kumimoji="1" lang="en-US" altLang="ja-JP" dirty="0" err="1" smtClean="0">
                <a:solidFill>
                  <a:srgbClr val="1F497D"/>
                </a:solidFill>
              </a:rPr>
              <a:t>Asakawa</a:t>
            </a:r>
            <a:r>
              <a:rPr kumimoji="1" lang="en-US" altLang="ja-JP" dirty="0" smtClean="0">
                <a:solidFill>
                  <a:srgbClr val="1F497D"/>
                </a:solidFill>
              </a:rPr>
              <a:t>, </a:t>
            </a:r>
            <a:r>
              <a:rPr kumimoji="1" lang="en-US" altLang="ja-JP" dirty="0" err="1" smtClean="0">
                <a:solidFill>
                  <a:srgbClr val="1F497D"/>
                </a:solidFill>
              </a:rPr>
              <a:t>Ejiri</a:t>
            </a:r>
            <a:r>
              <a:rPr kumimoji="1" lang="en-US" altLang="ja-JP" dirty="0" smtClean="0">
                <a:solidFill>
                  <a:srgbClr val="1F497D"/>
                </a:solidFill>
              </a:rPr>
              <a:t>, MK, PRL,2009</a:t>
            </a:r>
            <a:endParaRPr kumimoji="1" lang="ja-JP" altLang="en-US" dirty="0">
              <a:solidFill>
                <a:srgbClr val="1F497D"/>
              </a:solidFill>
            </a:endParaRPr>
          </a:p>
        </p:txBody>
      </p:sp>
      <p:sp>
        <p:nvSpPr>
          <p:cNvPr id="31" name="正方形/長方形 30"/>
          <p:cNvSpPr/>
          <p:nvPr/>
        </p:nvSpPr>
        <p:spPr>
          <a:xfrm>
            <a:off x="3889637" y="6406645"/>
            <a:ext cx="5074851" cy="369332"/>
          </a:xfrm>
          <a:prstGeom prst="rect">
            <a:avLst/>
          </a:prstGeom>
        </p:spPr>
        <p:txBody>
          <a:bodyPr wrap="none">
            <a:spAutoFit/>
          </a:bodyPr>
          <a:lstStyle/>
          <a:p>
            <a:pPr lvl="1" algn="r">
              <a:buClr>
                <a:srgbClr val="002060"/>
              </a:buClr>
            </a:pPr>
            <a:r>
              <a:rPr lang="en-US" altLang="ja-JP" dirty="0" smtClean="0"/>
              <a:t>See also, </a:t>
            </a:r>
            <a:r>
              <a:rPr lang="en-US" altLang="ja-JP" dirty="0" err="1" smtClean="0">
                <a:solidFill>
                  <a:srgbClr val="0070C0"/>
                </a:solidFill>
              </a:rPr>
              <a:t>Friman,et</a:t>
            </a:r>
            <a:r>
              <a:rPr lang="en-US" altLang="ja-JP" dirty="0" smtClean="0">
                <a:solidFill>
                  <a:srgbClr val="0070C0"/>
                </a:solidFill>
              </a:rPr>
              <a:t> </a:t>
            </a:r>
            <a:r>
              <a:rPr lang="en-US" altLang="ja-JP" dirty="0">
                <a:solidFill>
                  <a:srgbClr val="0070C0"/>
                </a:solidFill>
              </a:rPr>
              <a:t>al.(’11); </a:t>
            </a:r>
            <a:r>
              <a:rPr lang="en-US" altLang="ja-JP" dirty="0" err="1">
                <a:solidFill>
                  <a:srgbClr val="0070C0"/>
                </a:solidFill>
              </a:rPr>
              <a:t>Stephanov</a:t>
            </a:r>
            <a:r>
              <a:rPr lang="en-US" altLang="ja-JP" dirty="0">
                <a:solidFill>
                  <a:srgbClr val="0070C0"/>
                </a:solidFill>
              </a:rPr>
              <a:t>(’11)</a:t>
            </a:r>
            <a:endParaRPr lang="ja-JP" altLang="en-US" dirty="0">
              <a:solidFill>
                <a:srgbClr val="0070C0"/>
              </a:solidFill>
            </a:endParaRPr>
          </a:p>
        </p:txBody>
      </p:sp>
    </p:spTree>
    <p:extLst>
      <p:ext uri="{BB962C8B-B14F-4D97-AF65-F5344CB8AC3E}">
        <p14:creationId xmlns:p14="http://schemas.microsoft.com/office/powerpoint/2010/main" val="31491824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角丸四角形 71"/>
          <p:cNvSpPr/>
          <p:nvPr/>
        </p:nvSpPr>
        <p:spPr>
          <a:xfrm>
            <a:off x="827584" y="950249"/>
            <a:ext cx="7344816" cy="2478751"/>
          </a:xfrm>
          <a:prstGeom prst="roundRect">
            <a:avLst>
              <a:gd name="adj" fmla="val 12701"/>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62" name="正方形/長方形 61"/>
          <p:cNvSpPr/>
          <p:nvPr/>
        </p:nvSpPr>
        <p:spPr>
          <a:xfrm>
            <a:off x="5888924" y="1475273"/>
            <a:ext cx="1851427" cy="1127713"/>
          </a:xfrm>
          <a:prstGeom prst="rect">
            <a:avLst/>
          </a:prstGeom>
          <a:gradFill flip="none" rotWithShape="1">
            <a:gsLst>
              <a:gs pos="0">
                <a:srgbClr val="FF0000">
                  <a:alpha val="30000"/>
                </a:srgbClr>
              </a:gs>
              <a:gs pos="100000">
                <a:srgbClr val="FA5D06">
                  <a:alpha val="30000"/>
                </a:srgbClr>
              </a:gs>
            </a:gsLst>
            <a:lin ang="270000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98425" y="110044"/>
            <a:ext cx="5787162" cy="584775"/>
          </a:xfrm>
        </p:spPr>
        <p:txBody>
          <a:bodyPr/>
          <a:lstStyle/>
          <a:p>
            <a:r>
              <a:rPr kumimoji="1" lang="en-US" altLang="ja-JP" dirty="0" smtClean="0"/>
              <a:t> Exploring Medium Properties  </a:t>
            </a:r>
            <a:endParaRPr kumimoji="1" lang="ja-JP" altLang="en-US" dirty="0"/>
          </a:p>
        </p:txBody>
      </p:sp>
      <p:sp>
        <p:nvSpPr>
          <p:cNvPr id="14" name="正方形/長方形 13"/>
          <p:cNvSpPr/>
          <p:nvPr/>
        </p:nvSpPr>
        <p:spPr>
          <a:xfrm>
            <a:off x="1331640" y="1457974"/>
            <a:ext cx="1800200" cy="1140029"/>
          </a:xfrm>
          <a:prstGeom prst="rect">
            <a:avLst/>
          </a:prstGeom>
          <a:gradFill flip="none" rotWithShape="1">
            <a:gsLst>
              <a:gs pos="0">
                <a:srgbClr val="0070C0">
                  <a:alpha val="30000"/>
                </a:srgbClr>
              </a:gs>
              <a:gs pos="100000">
                <a:srgbClr val="00B0F0">
                  <a:alpha val="30000"/>
                </a:srgbClr>
              </a:gs>
            </a:gsLst>
            <a:lin ang="13500000" scaled="1"/>
            <a:tileRect/>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6757084" y="1720833"/>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2811384" y="1863162"/>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2123540" y="213594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1639581" y="1620582"/>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6167976" y="2376296"/>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2125158" y="2275649"/>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7042777" y="187793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p:nvSpPr>
        <p:spPr>
          <a:xfrm>
            <a:off x="6142561" y="1750430"/>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p:nvSpPr>
        <p:spPr>
          <a:xfrm>
            <a:off x="6706637" y="225764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7452320" y="168557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a:off x="2233158" y="2226194"/>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p:nvSpPr>
        <p:spPr>
          <a:xfrm>
            <a:off x="2195760" y="2147947"/>
            <a:ext cx="216000" cy="216000"/>
          </a:xfrm>
          <a:prstGeom prst="ellipse">
            <a:avLst/>
          </a:prstGeom>
          <a:effectLst>
            <a:softEdge rad="254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dirty="0" smtClean="0"/>
              <a:t>s</a:t>
            </a:r>
            <a:endParaRPr kumimoji="1" lang="ja-JP" altLang="en-US" dirty="0"/>
          </a:p>
        </p:txBody>
      </p:sp>
      <p:sp>
        <p:nvSpPr>
          <p:cNvPr id="58" name="円/楕円 57"/>
          <p:cNvSpPr/>
          <p:nvPr/>
        </p:nvSpPr>
        <p:spPr>
          <a:xfrm>
            <a:off x="2623613" y="1846841"/>
            <a:ext cx="216000" cy="216000"/>
          </a:xfrm>
          <a:prstGeom prst="ellipse">
            <a:avLst/>
          </a:prstGeom>
          <a:effectLst>
            <a:softEdge rad="254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dirty="0" smtClean="0"/>
              <a:t>s</a:t>
            </a:r>
            <a:endParaRPr kumimoji="1" lang="ja-JP" altLang="en-US" dirty="0"/>
          </a:p>
        </p:txBody>
      </p:sp>
      <p:sp>
        <p:nvSpPr>
          <p:cNvPr id="60" name="テキスト ボックス 59"/>
          <p:cNvSpPr txBox="1"/>
          <p:nvPr/>
        </p:nvSpPr>
        <p:spPr>
          <a:xfrm>
            <a:off x="3275856" y="2525995"/>
            <a:ext cx="2581156" cy="830997"/>
          </a:xfrm>
          <a:prstGeom prst="rect">
            <a:avLst/>
          </a:prstGeom>
          <a:noFill/>
        </p:spPr>
        <p:txBody>
          <a:bodyPr wrap="none" rtlCol="0">
            <a:spAutoFit/>
          </a:bodyPr>
          <a:lstStyle/>
          <a:p>
            <a:pPr algn="ctr"/>
            <a:r>
              <a:rPr kumimoji="1" lang="en-US" altLang="ja-JP" sz="2400" dirty="0" smtClean="0"/>
              <a:t>strangeness with </a:t>
            </a:r>
          </a:p>
          <a:p>
            <a:pPr algn="ctr"/>
            <a:r>
              <a:rPr kumimoji="1" lang="en-US" altLang="ja-JP" sz="2400" dirty="0" smtClean="0"/>
              <a:t>baryon number</a:t>
            </a:r>
            <a:endParaRPr kumimoji="1" lang="ja-JP" altLang="en-US" sz="2400" dirty="0"/>
          </a:p>
        </p:txBody>
      </p:sp>
      <p:sp>
        <p:nvSpPr>
          <p:cNvPr id="61" name="テキスト ボックス 60"/>
          <p:cNvSpPr txBox="1"/>
          <p:nvPr/>
        </p:nvSpPr>
        <p:spPr>
          <a:xfrm>
            <a:off x="1259632" y="1013827"/>
            <a:ext cx="1418978" cy="461665"/>
          </a:xfrm>
          <a:prstGeom prst="rect">
            <a:avLst/>
          </a:prstGeom>
          <a:noFill/>
        </p:spPr>
        <p:txBody>
          <a:bodyPr wrap="none" rtlCol="0">
            <a:spAutoFit/>
          </a:bodyPr>
          <a:lstStyle/>
          <a:p>
            <a:r>
              <a:rPr kumimoji="1" lang="en-US" altLang="ja-JP" sz="2400" dirty="0" err="1" smtClean="0"/>
              <a:t>Hadronic</a:t>
            </a:r>
            <a:endParaRPr kumimoji="1" lang="ja-JP" altLang="en-US" sz="2400" dirty="0"/>
          </a:p>
        </p:txBody>
      </p:sp>
      <p:sp>
        <p:nvSpPr>
          <p:cNvPr id="54" name="円/楕円 53"/>
          <p:cNvSpPr/>
          <p:nvPr/>
        </p:nvSpPr>
        <p:spPr>
          <a:xfrm>
            <a:off x="2053597" y="2093947"/>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p:nvPr/>
        </p:nvSpPr>
        <p:spPr>
          <a:xfrm rot="3600000">
            <a:off x="2674843" y="1775534"/>
            <a:ext cx="238439" cy="309808"/>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p:cNvSpPr txBox="1"/>
          <p:nvPr/>
        </p:nvSpPr>
        <p:spPr>
          <a:xfrm>
            <a:off x="5864391" y="1013827"/>
            <a:ext cx="1947969" cy="461665"/>
          </a:xfrm>
          <a:prstGeom prst="rect">
            <a:avLst/>
          </a:prstGeom>
          <a:noFill/>
        </p:spPr>
        <p:txBody>
          <a:bodyPr wrap="none" rtlCol="0">
            <a:spAutoFit/>
          </a:bodyPr>
          <a:lstStyle/>
          <a:p>
            <a:r>
              <a:rPr kumimoji="1" lang="en-US" altLang="ja-JP" sz="2400" dirty="0" smtClean="0"/>
              <a:t>Quark-Gluon</a:t>
            </a:r>
            <a:endParaRPr kumimoji="1" lang="ja-JP" altLang="en-US" sz="2400" dirty="0"/>
          </a:p>
        </p:txBody>
      </p:sp>
      <p:sp>
        <p:nvSpPr>
          <p:cNvPr id="65" name="円/楕円 64"/>
          <p:cNvSpPr/>
          <p:nvPr/>
        </p:nvSpPr>
        <p:spPr>
          <a:xfrm>
            <a:off x="1575894" y="1725216"/>
            <a:ext cx="216000" cy="216000"/>
          </a:xfrm>
          <a:prstGeom prst="ellipse">
            <a:avLst/>
          </a:prstGeom>
          <a:effectLst>
            <a:softEdge rad="254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dirty="0" smtClean="0"/>
              <a:t>s</a:t>
            </a:r>
            <a:endParaRPr kumimoji="1" lang="ja-JP" altLang="en-US" dirty="0"/>
          </a:p>
        </p:txBody>
      </p:sp>
      <p:sp>
        <p:nvSpPr>
          <p:cNvPr id="66" name="円/楕円 65"/>
          <p:cNvSpPr/>
          <p:nvPr/>
        </p:nvSpPr>
        <p:spPr>
          <a:xfrm>
            <a:off x="7022559" y="2291939"/>
            <a:ext cx="216000" cy="216000"/>
          </a:xfrm>
          <a:prstGeom prst="ellipse">
            <a:avLst/>
          </a:prstGeom>
          <a:effectLst>
            <a:softEdge rad="254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dirty="0" smtClean="0"/>
              <a:t>s</a:t>
            </a:r>
            <a:endParaRPr kumimoji="1" lang="ja-JP" altLang="en-US" dirty="0"/>
          </a:p>
        </p:txBody>
      </p:sp>
      <p:sp>
        <p:nvSpPr>
          <p:cNvPr id="67" name="円/楕円 66"/>
          <p:cNvSpPr/>
          <p:nvPr/>
        </p:nvSpPr>
        <p:spPr>
          <a:xfrm>
            <a:off x="7416351" y="1984207"/>
            <a:ext cx="216000" cy="216000"/>
          </a:xfrm>
          <a:prstGeom prst="ellipse">
            <a:avLst/>
          </a:prstGeom>
          <a:effectLst>
            <a:softEdge rad="254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dirty="0" smtClean="0"/>
              <a:t>s</a:t>
            </a:r>
            <a:endParaRPr kumimoji="1" lang="ja-JP" altLang="en-US" dirty="0"/>
          </a:p>
        </p:txBody>
      </p:sp>
      <p:sp>
        <p:nvSpPr>
          <p:cNvPr id="68" name="円/楕円 67"/>
          <p:cNvSpPr/>
          <p:nvPr/>
        </p:nvSpPr>
        <p:spPr>
          <a:xfrm>
            <a:off x="6453203" y="1877931"/>
            <a:ext cx="216000" cy="216000"/>
          </a:xfrm>
          <a:prstGeom prst="ellipse">
            <a:avLst/>
          </a:prstGeom>
          <a:effectLst>
            <a:softEdge rad="254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dirty="0" smtClean="0"/>
              <a:t>s</a:t>
            </a:r>
            <a:endParaRPr kumimoji="1" lang="ja-JP" altLang="en-US" dirty="0"/>
          </a:p>
        </p:txBody>
      </p:sp>
      <p:sp>
        <p:nvSpPr>
          <p:cNvPr id="69" name="テキスト ボックス 68"/>
          <p:cNvSpPr txBox="1"/>
          <p:nvPr/>
        </p:nvSpPr>
        <p:spPr>
          <a:xfrm>
            <a:off x="1639581" y="2742019"/>
            <a:ext cx="1133644" cy="523220"/>
          </a:xfrm>
          <a:prstGeom prst="rect">
            <a:avLst/>
          </a:prstGeom>
          <a:noFill/>
        </p:spPr>
        <p:txBody>
          <a:bodyPr wrap="none" rtlCol="0">
            <a:spAutoFit/>
          </a:bodyPr>
          <a:lstStyle/>
          <a:p>
            <a:r>
              <a:rPr kumimoji="1" lang="en-US" altLang="ja-JP" sz="2800" dirty="0" smtClean="0"/>
              <a:t>B=0,1</a:t>
            </a:r>
            <a:endParaRPr kumimoji="1" lang="ja-JP" altLang="en-US" sz="2800" dirty="0"/>
          </a:p>
        </p:txBody>
      </p:sp>
      <p:sp>
        <p:nvSpPr>
          <p:cNvPr id="70" name="テキスト ボックス 69"/>
          <p:cNvSpPr txBox="1"/>
          <p:nvPr/>
        </p:nvSpPr>
        <p:spPr>
          <a:xfrm>
            <a:off x="6228184" y="2722855"/>
            <a:ext cx="1133644" cy="523220"/>
          </a:xfrm>
          <a:prstGeom prst="rect">
            <a:avLst/>
          </a:prstGeom>
          <a:noFill/>
        </p:spPr>
        <p:txBody>
          <a:bodyPr wrap="none" rtlCol="0">
            <a:spAutoFit/>
          </a:bodyPr>
          <a:lstStyle/>
          <a:p>
            <a:r>
              <a:rPr kumimoji="1" lang="en-US" altLang="ja-JP" sz="2800" dirty="0" smtClean="0"/>
              <a:t>B=1/3</a:t>
            </a:r>
            <a:endParaRPr kumimoji="1" lang="ja-JP" altLang="en-US" sz="2800" dirty="0"/>
          </a:p>
        </p:txBody>
      </p:sp>
      <p:sp>
        <p:nvSpPr>
          <p:cNvPr id="48" name="円/楕円 47"/>
          <p:cNvSpPr/>
          <p:nvPr/>
        </p:nvSpPr>
        <p:spPr>
          <a:xfrm>
            <a:off x="1547665" y="1609853"/>
            <a:ext cx="272458" cy="305962"/>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左右矢印 70"/>
          <p:cNvSpPr/>
          <p:nvPr/>
        </p:nvSpPr>
        <p:spPr>
          <a:xfrm>
            <a:off x="3491880" y="1589891"/>
            <a:ext cx="2016224" cy="8118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617102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角丸四角形 71"/>
          <p:cNvSpPr/>
          <p:nvPr/>
        </p:nvSpPr>
        <p:spPr>
          <a:xfrm>
            <a:off x="827584" y="950249"/>
            <a:ext cx="7344816" cy="2478751"/>
          </a:xfrm>
          <a:prstGeom prst="roundRect">
            <a:avLst>
              <a:gd name="adj" fmla="val 12701"/>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62" name="正方形/長方形 61"/>
          <p:cNvSpPr/>
          <p:nvPr/>
        </p:nvSpPr>
        <p:spPr>
          <a:xfrm>
            <a:off x="5888924" y="1475273"/>
            <a:ext cx="1851427" cy="1127713"/>
          </a:xfrm>
          <a:prstGeom prst="rect">
            <a:avLst/>
          </a:prstGeom>
          <a:gradFill flip="none" rotWithShape="1">
            <a:gsLst>
              <a:gs pos="0">
                <a:srgbClr val="FF0000">
                  <a:alpha val="30000"/>
                </a:srgbClr>
              </a:gs>
              <a:gs pos="100000">
                <a:srgbClr val="FA5D06">
                  <a:alpha val="30000"/>
                </a:srgbClr>
              </a:gs>
            </a:gsLst>
            <a:lin ang="270000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98425" y="110044"/>
            <a:ext cx="5787162" cy="584775"/>
          </a:xfrm>
        </p:spPr>
        <p:txBody>
          <a:bodyPr/>
          <a:lstStyle/>
          <a:p>
            <a:r>
              <a:rPr kumimoji="1" lang="en-US" altLang="ja-JP" dirty="0" smtClean="0"/>
              <a:t> Exploring Medium Properties  </a:t>
            </a:r>
            <a:endParaRPr kumimoji="1" lang="ja-JP" altLang="en-US" dirty="0"/>
          </a:p>
        </p:txBody>
      </p:sp>
      <p:sp>
        <p:nvSpPr>
          <p:cNvPr id="4" name="角丸四角形 3"/>
          <p:cNvSpPr/>
          <p:nvPr/>
        </p:nvSpPr>
        <p:spPr>
          <a:xfrm>
            <a:off x="5292080" y="5109650"/>
            <a:ext cx="3450794" cy="127167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612422"/>
            <a:ext cx="4500114" cy="3128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5344217" y="5157192"/>
            <a:ext cx="3438762" cy="1200329"/>
          </a:xfrm>
          <a:prstGeom prst="rect">
            <a:avLst/>
          </a:prstGeom>
          <a:noFill/>
        </p:spPr>
        <p:txBody>
          <a:bodyPr wrap="none" rtlCol="0">
            <a:spAutoFit/>
          </a:bodyPr>
          <a:lstStyle/>
          <a:p>
            <a:r>
              <a:rPr lang="en-US" altLang="ja-JP" sz="2400" dirty="0" smtClean="0"/>
              <a:t>Combinations of </a:t>
            </a:r>
          </a:p>
          <a:p>
            <a:r>
              <a:rPr lang="en-US" altLang="ja-JP" sz="2400" dirty="0" err="1" smtClean="0"/>
              <a:t>cumulants</a:t>
            </a:r>
            <a:r>
              <a:rPr lang="en-US" altLang="ja-JP" sz="2400" dirty="0" smtClean="0"/>
              <a:t> which vanish</a:t>
            </a:r>
          </a:p>
          <a:p>
            <a:r>
              <a:rPr lang="en-US" altLang="ja-JP" sz="2400" dirty="0" smtClean="0"/>
              <a:t>in the HRG</a:t>
            </a:r>
            <a:r>
              <a:rPr lang="en-US" altLang="ja-JP" sz="2400" dirty="0"/>
              <a:t> </a:t>
            </a:r>
            <a:r>
              <a:rPr lang="en-US" altLang="ja-JP" sz="2400" dirty="0" smtClean="0"/>
              <a:t>model</a:t>
            </a:r>
          </a:p>
        </p:txBody>
      </p:sp>
      <p:sp>
        <p:nvSpPr>
          <p:cNvPr id="10" name="右中かっこ 9"/>
          <p:cNvSpPr/>
          <p:nvPr/>
        </p:nvSpPr>
        <p:spPr>
          <a:xfrm>
            <a:off x="4211960" y="4949085"/>
            <a:ext cx="360040" cy="792088"/>
          </a:xfrm>
          <a:prstGeom prst="rightBrace">
            <a:avLst/>
          </a:prstGeom>
        </p:spPr>
        <p:style>
          <a:lnRef idx="2">
            <a:schemeClr val="accent4"/>
          </a:lnRef>
          <a:fillRef idx="0">
            <a:schemeClr val="accent4"/>
          </a:fillRef>
          <a:effectRef idx="1">
            <a:schemeClr val="accent4"/>
          </a:effectRef>
          <a:fontRef idx="minor">
            <a:schemeClr val="tx1"/>
          </a:fontRef>
        </p:style>
        <p:txBody>
          <a:bodyPr rtlCol="0" anchor="ctr"/>
          <a:lstStyle/>
          <a:p>
            <a:pPr algn="ctr"/>
            <a:endParaRPr kumimoji="1" lang="ja-JP" altLang="en-US"/>
          </a:p>
        </p:txBody>
      </p:sp>
      <p:sp>
        <p:nvSpPr>
          <p:cNvPr id="11" name="右矢印 10"/>
          <p:cNvSpPr/>
          <p:nvPr/>
        </p:nvSpPr>
        <p:spPr>
          <a:xfrm flipH="1">
            <a:off x="4622262" y="5137380"/>
            <a:ext cx="669818" cy="41549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5364088" y="3851756"/>
            <a:ext cx="2740879" cy="369332"/>
          </a:xfrm>
          <a:prstGeom prst="rect">
            <a:avLst/>
          </a:prstGeom>
          <a:noFill/>
        </p:spPr>
        <p:txBody>
          <a:bodyPr wrap="none" rtlCol="0">
            <a:spAutoFit/>
          </a:bodyPr>
          <a:lstStyle/>
          <a:p>
            <a:r>
              <a:rPr kumimoji="1" lang="en-US" altLang="ja-JP" dirty="0" smtClean="0">
                <a:solidFill>
                  <a:srgbClr val="1F497D"/>
                </a:solidFill>
              </a:rPr>
              <a:t>BNL-Bielefeld, PRL 2013</a:t>
            </a:r>
            <a:endParaRPr kumimoji="1" lang="ja-JP" altLang="en-US" dirty="0">
              <a:solidFill>
                <a:srgbClr val="1F497D"/>
              </a:solidFill>
            </a:endParaRPr>
          </a:p>
        </p:txBody>
      </p:sp>
      <p:sp>
        <p:nvSpPr>
          <p:cNvPr id="14" name="正方形/長方形 13"/>
          <p:cNvSpPr/>
          <p:nvPr/>
        </p:nvSpPr>
        <p:spPr>
          <a:xfrm>
            <a:off x="1331640" y="1457974"/>
            <a:ext cx="1800200" cy="1140029"/>
          </a:xfrm>
          <a:prstGeom prst="rect">
            <a:avLst/>
          </a:prstGeom>
          <a:gradFill flip="none" rotWithShape="1">
            <a:gsLst>
              <a:gs pos="0">
                <a:srgbClr val="0070C0">
                  <a:alpha val="30000"/>
                </a:srgbClr>
              </a:gs>
              <a:gs pos="100000">
                <a:srgbClr val="00B0F0">
                  <a:alpha val="30000"/>
                </a:srgbClr>
              </a:gs>
            </a:gsLst>
            <a:lin ang="13500000" scaled="1"/>
            <a:tileRect/>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6757084" y="1720833"/>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2811384" y="1863162"/>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2123540" y="213594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1639581" y="1620582"/>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6167976" y="2376296"/>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2125158" y="2275649"/>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7042777" y="187793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p:nvSpPr>
        <p:spPr>
          <a:xfrm>
            <a:off x="6142561" y="1750430"/>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p:nvSpPr>
        <p:spPr>
          <a:xfrm>
            <a:off x="6706637" y="225764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7452320" y="168557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a:off x="2233158" y="2226194"/>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p:nvSpPr>
        <p:spPr>
          <a:xfrm>
            <a:off x="2195760" y="2147947"/>
            <a:ext cx="216000" cy="216000"/>
          </a:xfrm>
          <a:prstGeom prst="ellipse">
            <a:avLst/>
          </a:prstGeom>
          <a:effectLst>
            <a:softEdge rad="254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dirty="0" smtClean="0"/>
              <a:t>s</a:t>
            </a:r>
            <a:endParaRPr kumimoji="1" lang="ja-JP" altLang="en-US" dirty="0"/>
          </a:p>
        </p:txBody>
      </p:sp>
      <p:sp>
        <p:nvSpPr>
          <p:cNvPr id="58" name="円/楕円 57"/>
          <p:cNvSpPr/>
          <p:nvPr/>
        </p:nvSpPr>
        <p:spPr>
          <a:xfrm>
            <a:off x="2623613" y="1846841"/>
            <a:ext cx="216000" cy="216000"/>
          </a:xfrm>
          <a:prstGeom prst="ellipse">
            <a:avLst/>
          </a:prstGeom>
          <a:effectLst>
            <a:softEdge rad="254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dirty="0" smtClean="0"/>
              <a:t>s</a:t>
            </a:r>
            <a:endParaRPr kumimoji="1" lang="ja-JP" altLang="en-US" dirty="0"/>
          </a:p>
        </p:txBody>
      </p:sp>
      <p:sp>
        <p:nvSpPr>
          <p:cNvPr id="60" name="テキスト ボックス 59"/>
          <p:cNvSpPr txBox="1"/>
          <p:nvPr/>
        </p:nvSpPr>
        <p:spPr>
          <a:xfrm>
            <a:off x="3275856" y="2525995"/>
            <a:ext cx="2581156" cy="830997"/>
          </a:xfrm>
          <a:prstGeom prst="rect">
            <a:avLst/>
          </a:prstGeom>
          <a:noFill/>
        </p:spPr>
        <p:txBody>
          <a:bodyPr wrap="none" rtlCol="0">
            <a:spAutoFit/>
          </a:bodyPr>
          <a:lstStyle/>
          <a:p>
            <a:pPr algn="ctr"/>
            <a:r>
              <a:rPr kumimoji="1" lang="en-US" altLang="ja-JP" sz="2400" dirty="0" smtClean="0"/>
              <a:t>strangeness with </a:t>
            </a:r>
          </a:p>
          <a:p>
            <a:pPr algn="ctr"/>
            <a:r>
              <a:rPr kumimoji="1" lang="en-US" altLang="ja-JP" sz="2400" dirty="0" smtClean="0"/>
              <a:t>baryon number</a:t>
            </a:r>
            <a:endParaRPr kumimoji="1" lang="ja-JP" altLang="en-US" sz="2400" dirty="0"/>
          </a:p>
        </p:txBody>
      </p:sp>
      <p:sp>
        <p:nvSpPr>
          <p:cNvPr id="61" name="テキスト ボックス 60"/>
          <p:cNvSpPr txBox="1"/>
          <p:nvPr/>
        </p:nvSpPr>
        <p:spPr>
          <a:xfrm>
            <a:off x="1259632" y="1013827"/>
            <a:ext cx="1418978" cy="461665"/>
          </a:xfrm>
          <a:prstGeom prst="rect">
            <a:avLst/>
          </a:prstGeom>
          <a:noFill/>
        </p:spPr>
        <p:txBody>
          <a:bodyPr wrap="none" rtlCol="0">
            <a:spAutoFit/>
          </a:bodyPr>
          <a:lstStyle/>
          <a:p>
            <a:r>
              <a:rPr kumimoji="1" lang="en-US" altLang="ja-JP" sz="2400" dirty="0" err="1" smtClean="0"/>
              <a:t>Hadronic</a:t>
            </a:r>
            <a:endParaRPr kumimoji="1" lang="ja-JP" altLang="en-US" sz="2400" dirty="0"/>
          </a:p>
        </p:txBody>
      </p:sp>
      <p:sp>
        <p:nvSpPr>
          <p:cNvPr id="54" name="円/楕円 53"/>
          <p:cNvSpPr/>
          <p:nvPr/>
        </p:nvSpPr>
        <p:spPr>
          <a:xfrm>
            <a:off x="2053597" y="2093947"/>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p:nvPr/>
        </p:nvSpPr>
        <p:spPr>
          <a:xfrm rot="3600000">
            <a:off x="2674843" y="1775534"/>
            <a:ext cx="238439" cy="309808"/>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p:cNvSpPr txBox="1"/>
          <p:nvPr/>
        </p:nvSpPr>
        <p:spPr>
          <a:xfrm>
            <a:off x="5864391" y="1013827"/>
            <a:ext cx="1947969" cy="461665"/>
          </a:xfrm>
          <a:prstGeom prst="rect">
            <a:avLst/>
          </a:prstGeom>
          <a:noFill/>
        </p:spPr>
        <p:txBody>
          <a:bodyPr wrap="none" rtlCol="0">
            <a:spAutoFit/>
          </a:bodyPr>
          <a:lstStyle/>
          <a:p>
            <a:r>
              <a:rPr kumimoji="1" lang="en-US" altLang="ja-JP" sz="2400" dirty="0" smtClean="0"/>
              <a:t>Quark-Gluon</a:t>
            </a:r>
            <a:endParaRPr kumimoji="1" lang="ja-JP" altLang="en-US" sz="2400" dirty="0"/>
          </a:p>
        </p:txBody>
      </p:sp>
      <p:sp>
        <p:nvSpPr>
          <p:cNvPr id="65" name="円/楕円 64"/>
          <p:cNvSpPr/>
          <p:nvPr/>
        </p:nvSpPr>
        <p:spPr>
          <a:xfrm>
            <a:off x="1575894" y="1725216"/>
            <a:ext cx="216000" cy="216000"/>
          </a:xfrm>
          <a:prstGeom prst="ellipse">
            <a:avLst/>
          </a:prstGeom>
          <a:effectLst>
            <a:softEdge rad="254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dirty="0" smtClean="0"/>
              <a:t>s</a:t>
            </a:r>
            <a:endParaRPr kumimoji="1" lang="ja-JP" altLang="en-US" dirty="0"/>
          </a:p>
        </p:txBody>
      </p:sp>
      <p:sp>
        <p:nvSpPr>
          <p:cNvPr id="66" name="円/楕円 65"/>
          <p:cNvSpPr/>
          <p:nvPr/>
        </p:nvSpPr>
        <p:spPr>
          <a:xfrm>
            <a:off x="7022559" y="2291939"/>
            <a:ext cx="216000" cy="216000"/>
          </a:xfrm>
          <a:prstGeom prst="ellipse">
            <a:avLst/>
          </a:prstGeom>
          <a:effectLst>
            <a:softEdge rad="254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dirty="0" smtClean="0"/>
              <a:t>s</a:t>
            </a:r>
            <a:endParaRPr kumimoji="1" lang="ja-JP" altLang="en-US" dirty="0"/>
          </a:p>
        </p:txBody>
      </p:sp>
      <p:sp>
        <p:nvSpPr>
          <p:cNvPr id="67" name="円/楕円 66"/>
          <p:cNvSpPr/>
          <p:nvPr/>
        </p:nvSpPr>
        <p:spPr>
          <a:xfrm>
            <a:off x="7416351" y="1984207"/>
            <a:ext cx="216000" cy="216000"/>
          </a:xfrm>
          <a:prstGeom prst="ellipse">
            <a:avLst/>
          </a:prstGeom>
          <a:effectLst>
            <a:softEdge rad="254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dirty="0" smtClean="0"/>
              <a:t>s</a:t>
            </a:r>
            <a:endParaRPr kumimoji="1" lang="ja-JP" altLang="en-US" dirty="0"/>
          </a:p>
        </p:txBody>
      </p:sp>
      <p:sp>
        <p:nvSpPr>
          <p:cNvPr id="68" name="円/楕円 67"/>
          <p:cNvSpPr/>
          <p:nvPr/>
        </p:nvSpPr>
        <p:spPr>
          <a:xfrm>
            <a:off x="6453203" y="1877931"/>
            <a:ext cx="216000" cy="216000"/>
          </a:xfrm>
          <a:prstGeom prst="ellipse">
            <a:avLst/>
          </a:prstGeom>
          <a:effectLst>
            <a:softEdge rad="254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dirty="0" smtClean="0"/>
              <a:t>s</a:t>
            </a:r>
            <a:endParaRPr kumimoji="1" lang="ja-JP" altLang="en-US" dirty="0"/>
          </a:p>
        </p:txBody>
      </p:sp>
      <p:sp>
        <p:nvSpPr>
          <p:cNvPr id="69" name="テキスト ボックス 68"/>
          <p:cNvSpPr txBox="1"/>
          <p:nvPr/>
        </p:nvSpPr>
        <p:spPr>
          <a:xfrm>
            <a:off x="1639581" y="2742019"/>
            <a:ext cx="1133644" cy="523220"/>
          </a:xfrm>
          <a:prstGeom prst="rect">
            <a:avLst/>
          </a:prstGeom>
          <a:noFill/>
        </p:spPr>
        <p:txBody>
          <a:bodyPr wrap="none" rtlCol="0">
            <a:spAutoFit/>
          </a:bodyPr>
          <a:lstStyle/>
          <a:p>
            <a:r>
              <a:rPr kumimoji="1" lang="en-US" altLang="ja-JP" sz="2800" dirty="0" smtClean="0"/>
              <a:t>B=0,1</a:t>
            </a:r>
            <a:endParaRPr kumimoji="1" lang="ja-JP" altLang="en-US" sz="2800" dirty="0"/>
          </a:p>
        </p:txBody>
      </p:sp>
      <p:sp>
        <p:nvSpPr>
          <p:cNvPr id="70" name="テキスト ボックス 69"/>
          <p:cNvSpPr txBox="1"/>
          <p:nvPr/>
        </p:nvSpPr>
        <p:spPr>
          <a:xfrm>
            <a:off x="6228184" y="2722855"/>
            <a:ext cx="1133644" cy="523220"/>
          </a:xfrm>
          <a:prstGeom prst="rect">
            <a:avLst/>
          </a:prstGeom>
          <a:noFill/>
        </p:spPr>
        <p:txBody>
          <a:bodyPr wrap="none" rtlCol="0">
            <a:spAutoFit/>
          </a:bodyPr>
          <a:lstStyle/>
          <a:p>
            <a:r>
              <a:rPr kumimoji="1" lang="en-US" altLang="ja-JP" sz="2800" dirty="0" smtClean="0"/>
              <a:t>B=1/3</a:t>
            </a:r>
            <a:endParaRPr kumimoji="1" lang="ja-JP" altLang="en-US" sz="2800" dirty="0"/>
          </a:p>
        </p:txBody>
      </p:sp>
      <p:sp>
        <p:nvSpPr>
          <p:cNvPr id="48" name="円/楕円 47"/>
          <p:cNvSpPr/>
          <p:nvPr/>
        </p:nvSpPr>
        <p:spPr>
          <a:xfrm>
            <a:off x="1547665" y="1609853"/>
            <a:ext cx="272458" cy="305962"/>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左右矢印 70"/>
          <p:cNvSpPr/>
          <p:nvPr/>
        </p:nvSpPr>
        <p:spPr>
          <a:xfrm>
            <a:off x="3491880" y="1589891"/>
            <a:ext cx="2016224" cy="8118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643439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4039888" cy="584775"/>
          </a:xfrm>
        </p:spPr>
        <p:txBody>
          <a:bodyPr/>
          <a:lstStyle/>
          <a:p>
            <a:r>
              <a:rPr kumimoji="1" lang="en-US" altLang="ja-JP" dirty="0" smtClean="0"/>
              <a:t>  QCD @ nonzero </a:t>
            </a:r>
            <a:r>
              <a:rPr kumimoji="1" lang="en-US" altLang="ja-JP" i="1" dirty="0" smtClean="0"/>
              <a:t>T</a:t>
            </a:r>
            <a:r>
              <a:rPr kumimoji="1" lang="en-US" altLang="ja-JP" dirty="0" smtClean="0"/>
              <a:t>  </a:t>
            </a:r>
            <a:endParaRPr kumimoji="1" lang="ja-JP" altLang="en-US" dirty="0"/>
          </a:p>
        </p:txBody>
      </p:sp>
      <p:sp>
        <p:nvSpPr>
          <p:cNvPr id="3" name="円/楕円 2"/>
          <p:cNvSpPr/>
          <p:nvPr/>
        </p:nvSpPr>
        <p:spPr>
          <a:xfrm>
            <a:off x="1619671" y="1340768"/>
            <a:ext cx="5754075" cy="4392488"/>
          </a:xfrm>
          <a:prstGeom prst="ellipse">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50000" t="50000" r="50000" b="50000"/>
            </a:path>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ja-JP" sz="3600" dirty="0" smtClean="0">
                <a:solidFill>
                  <a:prstClr val="white"/>
                </a:solidFill>
              </a:rPr>
              <a:t>QCD @ nonzero </a:t>
            </a:r>
            <a:r>
              <a:rPr lang="en-US" altLang="ja-JP" sz="3600" i="1" dirty="0" smtClean="0">
                <a:solidFill>
                  <a:prstClr val="white"/>
                </a:solidFill>
              </a:rPr>
              <a:t>T</a:t>
            </a:r>
            <a:endParaRPr lang="ja-JP" altLang="en-US" sz="3600" i="1" dirty="0">
              <a:solidFill>
                <a:prstClr val="white"/>
              </a:solidFill>
            </a:endParaRPr>
          </a:p>
        </p:txBody>
      </p:sp>
      <p:sp>
        <p:nvSpPr>
          <p:cNvPr id="5" name="円/楕円 4"/>
          <p:cNvSpPr/>
          <p:nvPr/>
        </p:nvSpPr>
        <p:spPr>
          <a:xfrm>
            <a:off x="2915816" y="976845"/>
            <a:ext cx="3281784" cy="1584176"/>
          </a:xfrm>
          <a:prstGeom prst="ellipse">
            <a:avLst/>
          </a:prstGeom>
          <a:effectLst>
            <a:softEdge rad="50800"/>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ja-JP" sz="3200" dirty="0" smtClean="0">
                <a:solidFill>
                  <a:prstClr val="white"/>
                </a:solidFill>
              </a:rPr>
              <a:t>Theory</a:t>
            </a:r>
          </a:p>
          <a:p>
            <a:pPr algn="ctr"/>
            <a:r>
              <a:rPr lang="en-US" altLang="ja-JP" sz="3200" dirty="0" smtClean="0">
                <a:solidFill>
                  <a:prstClr val="white"/>
                </a:solidFill>
              </a:rPr>
              <a:t>(Motivation)</a:t>
            </a:r>
            <a:endParaRPr lang="ja-JP" altLang="en-US" sz="3200" dirty="0">
              <a:solidFill>
                <a:prstClr val="white"/>
              </a:solidFill>
            </a:endParaRPr>
          </a:p>
        </p:txBody>
      </p:sp>
      <p:sp>
        <p:nvSpPr>
          <p:cNvPr id="6" name="円/楕円 5"/>
          <p:cNvSpPr/>
          <p:nvPr/>
        </p:nvSpPr>
        <p:spPr>
          <a:xfrm>
            <a:off x="544875" y="4221088"/>
            <a:ext cx="3168352" cy="1800200"/>
          </a:xfrm>
          <a:prstGeom prst="ellipse">
            <a:avLst/>
          </a:prstGeom>
          <a:effectLst>
            <a:softEdge rad="508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ja-JP" sz="3200" dirty="0" smtClean="0">
                <a:solidFill>
                  <a:prstClr val="white"/>
                </a:solidFill>
              </a:rPr>
              <a:t>Lattice</a:t>
            </a:r>
          </a:p>
        </p:txBody>
      </p:sp>
      <p:sp>
        <p:nvSpPr>
          <p:cNvPr id="7" name="円/楕円 6"/>
          <p:cNvSpPr/>
          <p:nvPr/>
        </p:nvSpPr>
        <p:spPr>
          <a:xfrm>
            <a:off x="5280190" y="4231914"/>
            <a:ext cx="3168352" cy="1728192"/>
          </a:xfrm>
          <a:prstGeom prst="ellipse">
            <a:avLst/>
          </a:prstGeom>
          <a:effectLst>
            <a:softEdge rad="508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ja-JP" sz="3200" dirty="0" smtClean="0">
                <a:solidFill>
                  <a:prstClr val="white"/>
                </a:solidFill>
              </a:rPr>
              <a:t>Heavy Ion</a:t>
            </a:r>
          </a:p>
          <a:p>
            <a:pPr algn="ctr"/>
            <a:r>
              <a:rPr lang="en-US" altLang="ja-JP" sz="3200" dirty="0" smtClean="0">
                <a:solidFill>
                  <a:prstClr val="white"/>
                </a:solidFill>
              </a:rPr>
              <a:t>Collisions</a:t>
            </a:r>
            <a:endParaRPr lang="ja-JP" altLang="en-US" sz="3200" dirty="0">
              <a:solidFill>
                <a:prstClr val="white"/>
              </a:solidFill>
            </a:endParaRPr>
          </a:p>
        </p:txBody>
      </p:sp>
    </p:spTree>
    <p:extLst>
      <p:ext uri="{BB962C8B-B14F-4D97-AF65-F5344CB8AC3E}">
        <p14:creationId xmlns:p14="http://schemas.microsoft.com/office/powerpoint/2010/main" val="233220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93" y="1307397"/>
            <a:ext cx="3973118" cy="3715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a:xfrm>
            <a:off x="98425" y="110044"/>
            <a:ext cx="7095212" cy="584775"/>
          </a:xfrm>
        </p:spPr>
        <p:txBody>
          <a:bodyPr/>
          <a:lstStyle/>
          <a:p>
            <a:r>
              <a:rPr kumimoji="1" lang="en-US" altLang="ja-JP" dirty="0" smtClean="0"/>
              <a:t> Proton # Fluctuations @ STAR-BES  </a:t>
            </a:r>
            <a:endParaRPr kumimoji="1" lang="ja-JP" altLang="en-US" dirty="0"/>
          </a:p>
        </p:txBody>
      </p:sp>
      <p:sp>
        <p:nvSpPr>
          <p:cNvPr id="3" name="テキスト ボックス 2"/>
          <p:cNvSpPr txBox="1"/>
          <p:nvPr/>
        </p:nvSpPr>
        <p:spPr>
          <a:xfrm>
            <a:off x="539552" y="908720"/>
            <a:ext cx="2438103" cy="461665"/>
          </a:xfrm>
          <a:prstGeom prst="rect">
            <a:avLst/>
          </a:prstGeom>
          <a:noFill/>
        </p:spPr>
        <p:txBody>
          <a:bodyPr wrap="none" rtlCol="0">
            <a:spAutoFit/>
          </a:bodyPr>
          <a:lstStyle/>
          <a:p>
            <a:r>
              <a:rPr kumimoji="1" lang="en-US" altLang="ja-JP" sz="2400" dirty="0" smtClean="0"/>
              <a:t>STAR, PRL2010</a:t>
            </a:r>
            <a:endParaRPr kumimoji="1" lang="ja-JP" altLang="en-US" sz="2400" dirty="0"/>
          </a:p>
        </p:txBody>
      </p:sp>
      <p:pic>
        <p:nvPicPr>
          <p:cNvPr id="10" name="TexTeXPicture" descr="&lt;?xml version=&quot;1.0&quot; encoding=&quot;utf-16&quot;?&gt;&#10;&lt;TeXTeX&gt;&#10;  &lt;preamble&gt;\documentclass{jarticle}&#10;\usepackage{amsmath}&#10;\pagestyle{empty}&lt;/preamble&gt;&#10;  &lt;body&gt;\begin{align*} &#10;S\sigma &#10;= \frac{&#10;\langle (\delta N_p^{\rm (net)})^3\rangle}{&#10;\langle (\delta N_p^{\rm (net)})^2 \rangle },&#10;\end{align*}&lt;/body&gt;&#10;  &lt;fcolor&gt;FF000000&lt;/fcolor&gt;&#10;  &lt;bcolor&gt;FFFFFFFF&lt;/bcolor&gt;&#10;  &lt;transparent&gt;True&lt;/transparent&gt;&#10;  &lt;resolution&gt;1800&lt;/resolution&gt;&#10;  &lt;imageh&gt;725&lt;/imageh&gt;&#10;  &lt;imagew&gt;2038&lt;/imagew&gt;&#10;  &lt;scale&gt;50&lt;/scale&gt;&#10;  &lt;cursor&gt;123&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51" y="5686044"/>
            <a:ext cx="2156884" cy="767292"/>
          </a:xfrm>
          <a:prstGeom prst="rect">
            <a:avLst/>
          </a:prstGeom>
        </p:spPr>
      </p:pic>
      <p:pic>
        <p:nvPicPr>
          <p:cNvPr id="11" name="TexTeXPicture" descr="&lt;?xml version=&quot;1.0&quot; encoding=&quot;utf-16&quot;?&gt;&#10;&lt;TeXTeX&gt;&#10;  &lt;preamble&gt;\documentclass{jarticle}&#10;\usepackage{amsmath}&#10;\pagestyle{empty}&lt;/preamble&gt;&#10;  &lt;body&gt;\begin{align*} &#10;\kappa\sigma^2 &#10;= \frac{&#10;\langle (\delta N_p^{\rm (net)})^4\rangle_c}{&#10;\langle (\delta N_p^{\rm (net)})^2 \rangle }&#10;\end{align*}&lt;/body&gt;&#10;  &lt;fcolor&gt;FF000000&lt;/fcolor&gt;&#10;  &lt;bcolor&gt;FFFFFFFF&lt;/bcolor&gt;&#10;  &lt;transparent&gt;True&lt;/transparent&gt;&#10;  &lt;resolution&gt;1800&lt;/resolution&gt;&#10;  &lt;imageh&gt;725&lt;/imageh&gt;&#10;  &lt;imagew&gt;2148&lt;/imagew&gt;&#10;  &lt;scale&gt;50&lt;/scale&gt;&#10;  &lt;cursor&gt;84&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2715" y="5660674"/>
            <a:ext cx="2273301" cy="767292"/>
          </a:xfrm>
          <a:prstGeom prst="rect">
            <a:avLst/>
          </a:prstGeom>
        </p:spPr>
      </p:pic>
      <p:grpSp>
        <p:nvGrpSpPr>
          <p:cNvPr id="7" name="グループ化 6"/>
          <p:cNvGrpSpPr/>
          <p:nvPr/>
        </p:nvGrpSpPr>
        <p:grpSpPr>
          <a:xfrm>
            <a:off x="4748806" y="1124744"/>
            <a:ext cx="4022080" cy="3744416"/>
            <a:chOff x="4917990" y="260648"/>
            <a:chExt cx="4022080" cy="3744416"/>
          </a:xfrm>
        </p:grpSpPr>
        <p:pic>
          <p:nvPicPr>
            <p:cNvPr id="8" name="Picture 19" descr="tch_mub_strange_gce_w_sabita_la_pim_linear.gif"/>
            <p:cNvPicPr>
              <a:picLocks noChangeAspect="1"/>
            </p:cNvPicPr>
            <p:nvPr/>
          </p:nvPicPr>
          <p:blipFill>
            <a:blip r:embed="rId5"/>
            <a:srcRect l="1420" t="8372" r="8521" b="1674"/>
            <a:stretch>
              <a:fillRect/>
            </a:stretch>
          </p:blipFill>
          <p:spPr>
            <a:xfrm>
              <a:off x="4917990" y="597814"/>
              <a:ext cx="4022080" cy="3407250"/>
            </a:xfrm>
            <a:prstGeom prst="rect">
              <a:avLst/>
            </a:prstGeom>
          </p:spPr>
        </p:pic>
        <p:sp>
          <p:nvSpPr>
            <p:cNvPr id="9" name="テキスト ボックス 8"/>
            <p:cNvSpPr txBox="1"/>
            <p:nvPr/>
          </p:nvSpPr>
          <p:spPr>
            <a:xfrm>
              <a:off x="7380312" y="260648"/>
              <a:ext cx="1492909" cy="400110"/>
            </a:xfrm>
            <a:prstGeom prst="rect">
              <a:avLst/>
            </a:prstGeom>
            <a:noFill/>
          </p:spPr>
          <p:txBody>
            <a:bodyPr wrap="none" rtlCol="0">
              <a:spAutoFit/>
            </a:bodyPr>
            <a:lstStyle/>
            <a:p>
              <a:r>
                <a:rPr kumimoji="1" lang="en-US" altLang="ja-JP" sz="2000" dirty="0" smtClean="0">
                  <a:solidFill>
                    <a:srgbClr val="0070C0"/>
                  </a:solidFill>
                </a:rPr>
                <a:t>STAR 2012</a:t>
              </a:r>
              <a:endParaRPr kumimoji="1" lang="ja-JP" altLang="en-US" sz="2000" dirty="0">
                <a:solidFill>
                  <a:srgbClr val="0070C0"/>
                </a:solidFill>
              </a:endParaRPr>
            </a:p>
          </p:txBody>
        </p:sp>
      </p:grpSp>
    </p:spTree>
    <p:extLst>
      <p:ext uri="{BB962C8B-B14F-4D97-AF65-F5344CB8AC3E}">
        <p14:creationId xmlns:p14="http://schemas.microsoft.com/office/powerpoint/2010/main" val="37847583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272082"/>
            <a:ext cx="4280708" cy="4752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93" y="1307397"/>
            <a:ext cx="3973118" cy="3715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a:xfrm>
            <a:off x="98425" y="110044"/>
            <a:ext cx="7095212" cy="584775"/>
          </a:xfrm>
        </p:spPr>
        <p:txBody>
          <a:bodyPr/>
          <a:lstStyle/>
          <a:p>
            <a:r>
              <a:rPr kumimoji="1" lang="en-US" altLang="ja-JP" dirty="0" smtClean="0"/>
              <a:t> Proton # Fluctuations @ </a:t>
            </a:r>
            <a:r>
              <a:rPr lang="en-US" altLang="ja-JP" dirty="0"/>
              <a:t>STAR-BES  </a:t>
            </a:r>
            <a:endParaRPr kumimoji="1" lang="ja-JP" altLang="en-US" dirty="0"/>
          </a:p>
        </p:txBody>
      </p:sp>
      <p:sp>
        <p:nvSpPr>
          <p:cNvPr id="3" name="テキスト ボックス 2"/>
          <p:cNvSpPr txBox="1"/>
          <p:nvPr/>
        </p:nvSpPr>
        <p:spPr>
          <a:xfrm>
            <a:off x="539552" y="908720"/>
            <a:ext cx="2438103" cy="461665"/>
          </a:xfrm>
          <a:prstGeom prst="rect">
            <a:avLst/>
          </a:prstGeom>
          <a:noFill/>
        </p:spPr>
        <p:txBody>
          <a:bodyPr wrap="none" rtlCol="0">
            <a:spAutoFit/>
          </a:bodyPr>
          <a:lstStyle/>
          <a:p>
            <a:r>
              <a:rPr kumimoji="1" lang="en-US" altLang="ja-JP" sz="2400" dirty="0" smtClean="0"/>
              <a:t>STAR, PRL2010</a:t>
            </a:r>
            <a:endParaRPr kumimoji="1" lang="ja-JP" altLang="en-US" sz="2400" dirty="0"/>
          </a:p>
        </p:txBody>
      </p:sp>
      <p:sp>
        <p:nvSpPr>
          <p:cNvPr id="4" name="右矢印 3"/>
          <p:cNvSpPr/>
          <p:nvPr/>
        </p:nvSpPr>
        <p:spPr>
          <a:xfrm>
            <a:off x="4139952" y="1307397"/>
            <a:ext cx="792088" cy="5374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5492551" y="894510"/>
            <a:ext cx="1815753" cy="461665"/>
          </a:xfrm>
          <a:prstGeom prst="rect">
            <a:avLst/>
          </a:prstGeom>
          <a:noFill/>
        </p:spPr>
        <p:txBody>
          <a:bodyPr wrap="none" rtlCol="0">
            <a:spAutoFit/>
          </a:bodyPr>
          <a:lstStyle/>
          <a:p>
            <a:r>
              <a:rPr kumimoji="1" lang="en-US" altLang="ja-JP" sz="2400" dirty="0" smtClean="0"/>
              <a:t>STAR, 2011</a:t>
            </a:r>
            <a:endParaRPr kumimoji="1" lang="ja-JP" altLang="en-US" sz="2400" dirty="0"/>
          </a:p>
        </p:txBody>
      </p:sp>
      <p:pic>
        <p:nvPicPr>
          <p:cNvPr id="10" name="TexTeXPicture" descr="&lt;?xml version=&quot;1.0&quot; encoding=&quot;utf-16&quot;?&gt;&#10;&lt;TeXTeX&gt;&#10;  &lt;preamble&gt;\documentclass{jarticle}&#10;\usepackage{amsmath}&#10;\pagestyle{empty}&lt;/preamble&gt;&#10;  &lt;body&gt;\begin{align*} &#10;S\sigma &#10;= \frac{&#10;\langle (\delta N_p^{\rm (net)})^3\rangle}{&#10;\langle (\delta N_p^{\rm (net)})^2 \rangle },&#10;\end{align*}&lt;/body&gt;&#10;  &lt;fcolor&gt;FF000000&lt;/fcolor&gt;&#10;  &lt;bcolor&gt;FFFFFFFF&lt;/bcolor&gt;&#10;  &lt;transparent&gt;True&lt;/transparent&gt;&#10;  &lt;resolution&gt;1800&lt;/resolution&gt;&#10;  &lt;imageh&gt;725&lt;/imageh&gt;&#10;  &lt;imagew&gt;2038&lt;/imagew&gt;&#10;  &lt;scale&gt;50&lt;/scale&gt;&#10;  &lt;cursor&gt;123&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451" y="5686044"/>
            <a:ext cx="2156884" cy="767292"/>
          </a:xfrm>
          <a:prstGeom prst="rect">
            <a:avLst/>
          </a:prstGeom>
        </p:spPr>
      </p:pic>
      <p:pic>
        <p:nvPicPr>
          <p:cNvPr id="11" name="TexTeXPicture" descr="&lt;?xml version=&quot;1.0&quot; encoding=&quot;utf-16&quot;?&gt;&#10;&lt;TeXTeX&gt;&#10;  &lt;preamble&gt;\documentclass{jarticle}&#10;\usepackage{amsmath}&#10;\pagestyle{empty}&lt;/preamble&gt;&#10;  &lt;body&gt;\begin{align*} &#10;\kappa\sigma^2 &#10;= \frac{&#10;\langle (\delta N_p^{\rm (net)})^4\rangle_c}{&#10;\langle (\delta N_p^{\rm (net)})^2 \rangle }&#10;\end{align*}&lt;/body&gt;&#10;  &lt;fcolor&gt;FF000000&lt;/fcolor&gt;&#10;  &lt;bcolor&gt;FFFFFFFF&lt;/bcolor&gt;&#10;  &lt;transparent&gt;True&lt;/transparent&gt;&#10;  &lt;resolution&gt;1800&lt;/resolution&gt;&#10;  &lt;imageh&gt;725&lt;/imageh&gt;&#10;  &lt;imagew&gt;2148&lt;/imagew&gt;&#10;  &lt;scale&gt;50&lt;/scale&gt;&#10;  &lt;cursor&gt;84&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42715" y="5660674"/>
            <a:ext cx="2273301" cy="767292"/>
          </a:xfrm>
          <a:prstGeom prst="rect">
            <a:avLst/>
          </a:prstGeom>
        </p:spPr>
      </p:pic>
      <p:sp>
        <p:nvSpPr>
          <p:cNvPr id="6" name="右矢印 5"/>
          <p:cNvSpPr/>
          <p:nvPr/>
        </p:nvSpPr>
        <p:spPr>
          <a:xfrm>
            <a:off x="8028384" y="6453336"/>
            <a:ext cx="100811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8027195" y="6165304"/>
            <a:ext cx="788999" cy="400110"/>
          </a:xfrm>
          <a:prstGeom prst="rect">
            <a:avLst/>
          </a:prstGeom>
          <a:noFill/>
        </p:spPr>
        <p:txBody>
          <a:bodyPr wrap="none" rtlCol="0">
            <a:spAutoFit/>
          </a:bodyPr>
          <a:lstStyle/>
          <a:p>
            <a:r>
              <a:rPr kumimoji="1" lang="en-US" altLang="ja-JP" sz="2000" dirty="0" smtClean="0"/>
              <a:t>low </a:t>
            </a:r>
            <a:r>
              <a:rPr kumimoji="1" lang="en-US" altLang="ja-JP" sz="2000" i="1" dirty="0" smtClean="0">
                <a:latin typeface="Symbol" pitchFamily="18" charset="2"/>
              </a:rPr>
              <a:t>m</a:t>
            </a:r>
            <a:endParaRPr kumimoji="1" lang="ja-JP" altLang="en-US" sz="2000" i="1" dirty="0">
              <a:latin typeface="Symbol" pitchFamily="18" charset="2"/>
            </a:endParaRPr>
          </a:p>
        </p:txBody>
      </p:sp>
      <p:sp>
        <p:nvSpPr>
          <p:cNvPr id="12" name="右矢印 11"/>
          <p:cNvSpPr/>
          <p:nvPr/>
        </p:nvSpPr>
        <p:spPr>
          <a:xfrm flipH="1">
            <a:off x="5503826" y="6453336"/>
            <a:ext cx="100811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5619275" y="6165304"/>
            <a:ext cx="888385" cy="400110"/>
          </a:xfrm>
          <a:prstGeom prst="rect">
            <a:avLst/>
          </a:prstGeom>
          <a:noFill/>
        </p:spPr>
        <p:txBody>
          <a:bodyPr wrap="none" rtlCol="0">
            <a:spAutoFit/>
          </a:bodyPr>
          <a:lstStyle/>
          <a:p>
            <a:r>
              <a:rPr kumimoji="1" lang="en-US" altLang="ja-JP" sz="2000" dirty="0" smtClean="0"/>
              <a:t>high </a:t>
            </a:r>
            <a:r>
              <a:rPr kumimoji="1" lang="en-US" altLang="ja-JP" sz="2000" i="1" dirty="0" smtClean="0">
                <a:latin typeface="Symbol" pitchFamily="18" charset="2"/>
              </a:rPr>
              <a:t>m</a:t>
            </a:r>
            <a:endParaRPr kumimoji="1" lang="ja-JP" altLang="en-US" sz="2000" i="1" dirty="0">
              <a:latin typeface="Symbol" pitchFamily="18" charset="2"/>
            </a:endParaRPr>
          </a:p>
        </p:txBody>
      </p:sp>
    </p:spTree>
    <p:extLst>
      <p:ext uri="{BB962C8B-B14F-4D97-AF65-F5344CB8AC3E}">
        <p14:creationId xmlns:p14="http://schemas.microsoft.com/office/powerpoint/2010/main" val="17023874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9" descr="SD_KV_POS_Energy.gif"/>
          <p:cNvPicPr>
            <a:picLocks noChangeAspect="1"/>
          </p:cNvPicPr>
          <p:nvPr/>
        </p:nvPicPr>
        <p:blipFill rotWithShape="1">
          <a:blip r:embed="rId3"/>
          <a:srcRect l="2526" r="12439" b="36925"/>
          <a:stretch/>
        </p:blipFill>
        <p:spPr>
          <a:xfrm>
            <a:off x="-36512" y="739304"/>
            <a:ext cx="4680520" cy="4705920"/>
          </a:xfrm>
          <a:prstGeom prst="rect">
            <a:avLst/>
          </a:prstGeom>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272082"/>
            <a:ext cx="4280708" cy="4752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a:xfrm>
            <a:off x="98425" y="110044"/>
            <a:ext cx="7095212" cy="584775"/>
          </a:xfrm>
        </p:spPr>
        <p:txBody>
          <a:bodyPr/>
          <a:lstStyle/>
          <a:p>
            <a:r>
              <a:rPr kumimoji="1" lang="en-US" altLang="ja-JP" dirty="0" smtClean="0"/>
              <a:t> Proton # Fluctuations @ </a:t>
            </a:r>
            <a:r>
              <a:rPr lang="en-US" altLang="ja-JP" dirty="0"/>
              <a:t>STAR-BES  </a:t>
            </a:r>
            <a:endParaRPr kumimoji="1" lang="ja-JP" altLang="en-US" dirty="0"/>
          </a:p>
        </p:txBody>
      </p:sp>
      <p:sp>
        <p:nvSpPr>
          <p:cNvPr id="3" name="テキスト ボックス 2"/>
          <p:cNvSpPr txBox="1"/>
          <p:nvPr/>
        </p:nvSpPr>
        <p:spPr>
          <a:xfrm>
            <a:off x="539552" y="879103"/>
            <a:ext cx="3924088" cy="461665"/>
          </a:xfrm>
          <a:prstGeom prst="rect">
            <a:avLst/>
          </a:prstGeom>
          <a:noFill/>
        </p:spPr>
        <p:txBody>
          <a:bodyPr wrap="none" rtlCol="0">
            <a:spAutoFit/>
          </a:bodyPr>
          <a:lstStyle/>
          <a:p>
            <a:r>
              <a:rPr kumimoji="1" lang="en-US" altLang="ja-JP" sz="2400" dirty="0" smtClean="0"/>
              <a:t>STAR, 2012 (Quark Matter)</a:t>
            </a:r>
            <a:endParaRPr kumimoji="1" lang="ja-JP" altLang="en-US" sz="2400" dirty="0"/>
          </a:p>
        </p:txBody>
      </p:sp>
      <p:sp>
        <p:nvSpPr>
          <p:cNvPr id="4" name="右矢印 3"/>
          <p:cNvSpPr/>
          <p:nvPr/>
        </p:nvSpPr>
        <p:spPr>
          <a:xfrm flipH="1">
            <a:off x="4644008" y="1307397"/>
            <a:ext cx="792088" cy="5374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5492551" y="894510"/>
            <a:ext cx="1815753" cy="461665"/>
          </a:xfrm>
          <a:prstGeom prst="rect">
            <a:avLst/>
          </a:prstGeom>
          <a:noFill/>
        </p:spPr>
        <p:txBody>
          <a:bodyPr wrap="none" rtlCol="0">
            <a:spAutoFit/>
          </a:bodyPr>
          <a:lstStyle/>
          <a:p>
            <a:r>
              <a:rPr kumimoji="1" lang="en-US" altLang="ja-JP" sz="2400" dirty="0" smtClean="0"/>
              <a:t>STAR, 2011</a:t>
            </a:r>
            <a:endParaRPr kumimoji="1" lang="ja-JP" altLang="en-US" sz="2400" dirty="0"/>
          </a:p>
        </p:txBody>
      </p:sp>
      <p:sp>
        <p:nvSpPr>
          <p:cNvPr id="6" name="右矢印 5"/>
          <p:cNvSpPr/>
          <p:nvPr/>
        </p:nvSpPr>
        <p:spPr>
          <a:xfrm>
            <a:off x="8028384" y="6453336"/>
            <a:ext cx="100811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8027195" y="6165304"/>
            <a:ext cx="788999" cy="400110"/>
          </a:xfrm>
          <a:prstGeom prst="rect">
            <a:avLst/>
          </a:prstGeom>
          <a:noFill/>
        </p:spPr>
        <p:txBody>
          <a:bodyPr wrap="none" rtlCol="0">
            <a:spAutoFit/>
          </a:bodyPr>
          <a:lstStyle/>
          <a:p>
            <a:r>
              <a:rPr kumimoji="1" lang="en-US" altLang="ja-JP" sz="2000" dirty="0" smtClean="0"/>
              <a:t>low </a:t>
            </a:r>
            <a:r>
              <a:rPr kumimoji="1" lang="en-US" altLang="ja-JP" sz="2000" i="1" dirty="0" smtClean="0">
                <a:latin typeface="Symbol" pitchFamily="18" charset="2"/>
              </a:rPr>
              <a:t>m</a:t>
            </a:r>
            <a:endParaRPr kumimoji="1" lang="ja-JP" altLang="en-US" sz="2000" i="1" dirty="0">
              <a:latin typeface="Symbol" pitchFamily="18" charset="2"/>
            </a:endParaRPr>
          </a:p>
        </p:txBody>
      </p:sp>
      <p:sp>
        <p:nvSpPr>
          <p:cNvPr id="12" name="右矢印 11"/>
          <p:cNvSpPr/>
          <p:nvPr/>
        </p:nvSpPr>
        <p:spPr>
          <a:xfrm flipH="1">
            <a:off x="5503826" y="6453336"/>
            <a:ext cx="100811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5619275" y="6165304"/>
            <a:ext cx="888385" cy="400110"/>
          </a:xfrm>
          <a:prstGeom prst="rect">
            <a:avLst/>
          </a:prstGeom>
          <a:noFill/>
        </p:spPr>
        <p:txBody>
          <a:bodyPr wrap="none" rtlCol="0">
            <a:spAutoFit/>
          </a:bodyPr>
          <a:lstStyle/>
          <a:p>
            <a:r>
              <a:rPr kumimoji="1" lang="en-US" altLang="ja-JP" sz="2000" dirty="0" smtClean="0"/>
              <a:t>high </a:t>
            </a:r>
            <a:r>
              <a:rPr kumimoji="1" lang="en-US" altLang="ja-JP" sz="2000" i="1" dirty="0" smtClean="0">
                <a:latin typeface="Symbol" pitchFamily="18" charset="2"/>
              </a:rPr>
              <a:t>m</a:t>
            </a:r>
            <a:endParaRPr kumimoji="1" lang="ja-JP" altLang="en-US" sz="2000" i="1" dirty="0">
              <a:latin typeface="Symbol" pitchFamily="18" charset="2"/>
            </a:endParaRPr>
          </a:p>
        </p:txBody>
      </p:sp>
    </p:spTree>
    <p:extLst>
      <p:ext uri="{BB962C8B-B14F-4D97-AF65-F5344CB8AC3E}">
        <p14:creationId xmlns:p14="http://schemas.microsoft.com/office/powerpoint/2010/main" val="30535303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4039888" cy="584775"/>
          </a:xfrm>
        </p:spPr>
        <p:txBody>
          <a:bodyPr/>
          <a:lstStyle/>
          <a:p>
            <a:r>
              <a:rPr kumimoji="1" lang="en-US" altLang="ja-JP" dirty="0" smtClean="0"/>
              <a:t>  QCD @ nonzero </a:t>
            </a:r>
            <a:r>
              <a:rPr kumimoji="1" lang="en-US" altLang="ja-JP" i="1" dirty="0" smtClean="0"/>
              <a:t>T</a:t>
            </a:r>
            <a:r>
              <a:rPr kumimoji="1" lang="en-US" altLang="ja-JP" dirty="0" smtClean="0"/>
              <a:t>  </a:t>
            </a:r>
            <a:endParaRPr kumimoji="1" lang="ja-JP" altLang="en-US" dirty="0"/>
          </a:p>
        </p:txBody>
      </p:sp>
      <p:sp>
        <p:nvSpPr>
          <p:cNvPr id="3" name="円/楕円 2"/>
          <p:cNvSpPr/>
          <p:nvPr/>
        </p:nvSpPr>
        <p:spPr>
          <a:xfrm>
            <a:off x="1619671" y="1340768"/>
            <a:ext cx="5754075" cy="4392488"/>
          </a:xfrm>
          <a:prstGeom prst="ellipse">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50000" t="50000" r="50000" b="50000"/>
            </a:path>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sz="3600" dirty="0" smtClean="0"/>
              <a:t>QCD @ nonzero </a:t>
            </a:r>
            <a:r>
              <a:rPr kumimoji="1" lang="en-US" altLang="ja-JP" sz="3600" i="1" dirty="0" smtClean="0"/>
              <a:t>T</a:t>
            </a:r>
            <a:endParaRPr kumimoji="1" lang="ja-JP" altLang="en-US" sz="3600" i="1" dirty="0"/>
          </a:p>
        </p:txBody>
      </p:sp>
      <p:sp>
        <p:nvSpPr>
          <p:cNvPr id="5" name="円/楕円 4"/>
          <p:cNvSpPr/>
          <p:nvPr/>
        </p:nvSpPr>
        <p:spPr>
          <a:xfrm>
            <a:off x="2915816" y="976845"/>
            <a:ext cx="3281784" cy="1584176"/>
          </a:xfrm>
          <a:prstGeom prst="ellipse">
            <a:avLst/>
          </a:prstGeom>
          <a:effectLst>
            <a:softEdge rad="50800"/>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en-US" altLang="ja-JP" sz="3200" dirty="0" smtClean="0"/>
              <a:t>Theory</a:t>
            </a:r>
          </a:p>
          <a:p>
            <a:pPr algn="ctr"/>
            <a:r>
              <a:rPr lang="en-US" altLang="ja-JP" sz="3200" dirty="0" smtClean="0"/>
              <a:t>(Motivation)</a:t>
            </a:r>
            <a:endParaRPr kumimoji="1" lang="ja-JP" altLang="en-US" sz="3200" dirty="0"/>
          </a:p>
        </p:txBody>
      </p:sp>
      <p:sp>
        <p:nvSpPr>
          <p:cNvPr id="6" name="円/楕円 5"/>
          <p:cNvSpPr/>
          <p:nvPr/>
        </p:nvSpPr>
        <p:spPr>
          <a:xfrm>
            <a:off x="544875" y="4221088"/>
            <a:ext cx="3168352" cy="1800200"/>
          </a:xfrm>
          <a:prstGeom prst="ellipse">
            <a:avLst/>
          </a:prstGeom>
          <a:effectLst>
            <a:softEdge rad="508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sz="3200" dirty="0" smtClean="0"/>
              <a:t>Lattice</a:t>
            </a:r>
          </a:p>
        </p:txBody>
      </p:sp>
      <p:sp>
        <p:nvSpPr>
          <p:cNvPr id="7" name="円/楕円 6"/>
          <p:cNvSpPr/>
          <p:nvPr/>
        </p:nvSpPr>
        <p:spPr>
          <a:xfrm>
            <a:off x="5280190" y="4231914"/>
            <a:ext cx="3168352" cy="1728192"/>
          </a:xfrm>
          <a:prstGeom prst="ellipse">
            <a:avLst/>
          </a:prstGeom>
          <a:effectLst>
            <a:softEdge rad="508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ja-JP" sz="3200" dirty="0" smtClean="0"/>
              <a:t>Heavy Ion</a:t>
            </a:r>
          </a:p>
          <a:p>
            <a:pPr algn="ctr"/>
            <a:r>
              <a:rPr lang="en-US" altLang="ja-JP" sz="3200" dirty="0" smtClean="0"/>
              <a:t>Collisions</a:t>
            </a:r>
            <a:endParaRPr kumimoji="1" lang="ja-JP" altLang="en-US" sz="3200" dirty="0"/>
          </a:p>
        </p:txBody>
      </p:sp>
    </p:spTree>
    <p:extLst>
      <p:ext uri="{BB962C8B-B14F-4D97-AF65-F5344CB8AC3E}">
        <p14:creationId xmlns:p14="http://schemas.microsoft.com/office/powerpoint/2010/main" val="222372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1685"/>
          <a:stretch/>
        </p:blipFill>
        <p:spPr bwMode="auto">
          <a:xfrm>
            <a:off x="323527" y="867017"/>
            <a:ext cx="5309483" cy="4204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2507" b="10450"/>
          <a:stretch/>
        </p:blipFill>
        <p:spPr bwMode="auto">
          <a:xfrm rot="21249398">
            <a:off x="2134285" y="5455612"/>
            <a:ext cx="1213580" cy="140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a:xfrm>
            <a:off x="98425" y="110044"/>
            <a:ext cx="6845144" cy="584775"/>
          </a:xfrm>
        </p:spPr>
        <p:txBody>
          <a:bodyPr/>
          <a:lstStyle/>
          <a:p>
            <a:r>
              <a:rPr kumimoji="1" lang="en-US" altLang="ja-JP" dirty="0" smtClean="0"/>
              <a:t> Proton # </a:t>
            </a:r>
            <a:r>
              <a:rPr kumimoji="1" lang="en-US" altLang="ja-JP" dirty="0" err="1" smtClean="0"/>
              <a:t>Cumulants</a:t>
            </a:r>
            <a:r>
              <a:rPr kumimoji="1" lang="en-US" altLang="ja-JP" dirty="0" smtClean="0"/>
              <a:t> @ </a:t>
            </a:r>
            <a:r>
              <a:rPr lang="en-US" altLang="ja-JP" dirty="0"/>
              <a:t>STAR-BES  </a:t>
            </a:r>
            <a:endParaRPr kumimoji="1" lang="ja-JP" altLang="en-US" dirty="0"/>
          </a:p>
        </p:txBody>
      </p:sp>
      <p:pic>
        <p:nvPicPr>
          <p:cNvPr id="3" name="TexTeXPicture" descr="&lt;?xml version=&quot;1.0&quot; encoding=&quot;utf-16&quot;?&gt;&#10;&lt;TeXTeX&gt;&#10;  &lt;preamble&gt;\documentclass{jarticle}&#10;\usepackage{amsmath}&#10;\pagestyle{empty}&lt;/preamble&gt;&#10;  &lt;body&gt;\begin{align*} &#10;\frac{C_3}{C_1}=\frac{C_3/C_2}{\rm Poissonian}&#10;\end{align*}&lt;/body&gt;&#10;  &lt;fcolor&gt;FF000000&lt;/fcolor&gt;&#10;  &lt;bcolor&gt;FFFFFFFF&lt;/bcolor&gt;&#10;  &lt;transparent&gt;True&lt;/transparent&gt;&#10;  &lt;resolution&gt;1800&lt;/resolution&gt;&#10;  &lt;imageh&gt;563&lt;/imageh&gt;&#10;  &lt;imagew&gt;1830&lt;/imagew&gt;&#10;  &lt;scale&gt;50&lt;/scale&gt;&#10;  &lt;cursor&gt;23&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44239" y="3139281"/>
            <a:ext cx="3048241" cy="937791"/>
          </a:xfrm>
          <a:prstGeom prst="rect">
            <a:avLst/>
          </a:prstGeom>
        </p:spPr>
      </p:pic>
      <p:pic>
        <p:nvPicPr>
          <p:cNvPr id="4" name="TexTeXPicture" descr="&lt;?xml version=&quot;1.0&quot; encoding=&quot;utf-16&quot;?&gt;&#10;&lt;TeXTeX&gt;&#10;  &lt;preamble&gt;\documentclass{jarticle}&#10;\usepackage{amsmath}&#10;\pagestyle{empty}&lt;/preamble&gt;&#10;  &lt;body&gt;\begin{align*} &#10;\frac{C_4}{C_2}&#10;\end{align*}&lt;/body&gt;&#10;  &lt;fcolor&gt;FF000000&lt;/fcolor&gt;&#10;  &lt;bcolor&gt;FFFFFFFF&lt;/bcolor&gt;&#10;  &lt;transparent&gt;True&lt;/transparent&gt;&#10;  &lt;resolution&gt;1800&lt;/resolution&gt;&#10;  &lt;imageh&gt;551&lt;/imageh&gt;&#10;  &lt;imagew&gt;290&lt;/imagew&gt;&#10;  &lt;scale&gt;50&lt;/scale&gt;&#10;  &lt;cursor&gt;31&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55573" y="1484784"/>
            <a:ext cx="468213" cy="889603"/>
          </a:xfrm>
          <a:prstGeom prst="rect">
            <a:avLst/>
          </a:prstGeom>
        </p:spPr>
      </p:pic>
      <p:sp>
        <p:nvSpPr>
          <p:cNvPr id="5" name="テキスト ボックス 4"/>
          <p:cNvSpPr txBox="1"/>
          <p:nvPr/>
        </p:nvSpPr>
        <p:spPr>
          <a:xfrm>
            <a:off x="6752511" y="868650"/>
            <a:ext cx="2134110" cy="400110"/>
          </a:xfrm>
          <a:prstGeom prst="rect">
            <a:avLst/>
          </a:prstGeom>
          <a:noFill/>
        </p:spPr>
        <p:txBody>
          <a:bodyPr wrap="none" rtlCol="0">
            <a:spAutoFit/>
          </a:bodyPr>
          <a:lstStyle/>
          <a:p>
            <a:r>
              <a:rPr kumimoji="1" lang="en-US" altLang="ja-JP" sz="2000" dirty="0" smtClean="0">
                <a:solidFill>
                  <a:srgbClr val="002060"/>
                </a:solidFill>
              </a:rPr>
              <a:t>STAR,1309.5681</a:t>
            </a:r>
            <a:endParaRPr kumimoji="1" lang="ja-JP" altLang="en-US" sz="2000" dirty="0">
              <a:solidFill>
                <a:srgbClr val="002060"/>
              </a:solidFill>
            </a:endParaRPr>
          </a:p>
        </p:txBody>
      </p:sp>
      <p:sp>
        <p:nvSpPr>
          <p:cNvPr id="6" name="正方形/長方形 5"/>
          <p:cNvSpPr/>
          <p:nvPr/>
        </p:nvSpPr>
        <p:spPr>
          <a:xfrm>
            <a:off x="2267744" y="868650"/>
            <a:ext cx="936104" cy="3640470"/>
          </a:xfrm>
          <a:prstGeom prst="rect">
            <a:avLst/>
          </a:prstGeom>
          <a:solidFill>
            <a:srgbClr val="3333FF">
              <a:alpha val="20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07504" y="5406315"/>
            <a:ext cx="1949573" cy="830997"/>
          </a:xfrm>
          <a:prstGeom prst="rect">
            <a:avLst/>
          </a:prstGeom>
          <a:noFill/>
        </p:spPr>
        <p:txBody>
          <a:bodyPr wrap="none" rtlCol="0">
            <a:spAutoFit/>
          </a:bodyPr>
          <a:lstStyle/>
          <a:p>
            <a:r>
              <a:rPr kumimoji="1" lang="en-US" altLang="ja-JP" sz="2400" dirty="0" smtClean="0">
                <a:solidFill>
                  <a:srgbClr val="002060"/>
                </a:solidFill>
              </a:rPr>
              <a:t>Something </a:t>
            </a:r>
          </a:p>
          <a:p>
            <a:r>
              <a:rPr kumimoji="1" lang="en-US" altLang="ja-JP" sz="2400" dirty="0" smtClean="0">
                <a:solidFill>
                  <a:srgbClr val="002060"/>
                </a:solidFill>
              </a:rPr>
              <a:t>interesting??</a:t>
            </a:r>
            <a:endParaRPr kumimoji="1" lang="ja-JP" altLang="en-US" sz="2400" dirty="0">
              <a:solidFill>
                <a:srgbClr val="002060"/>
              </a:solidFill>
            </a:endParaRPr>
          </a:p>
        </p:txBody>
      </p:sp>
      <p:sp>
        <p:nvSpPr>
          <p:cNvPr id="8" name="下矢印 7"/>
          <p:cNvSpPr/>
          <p:nvPr/>
        </p:nvSpPr>
        <p:spPr>
          <a:xfrm rot="1609404" flipV="1">
            <a:off x="1918044" y="4408410"/>
            <a:ext cx="432048" cy="12432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p:cNvGrpSpPr/>
          <p:nvPr/>
        </p:nvGrpSpPr>
        <p:grpSpPr>
          <a:xfrm rot="21264738">
            <a:off x="3361447" y="4959439"/>
            <a:ext cx="5614769" cy="1512168"/>
            <a:chOff x="3421727" y="5157192"/>
            <a:chExt cx="5614769" cy="1512168"/>
          </a:xfrm>
        </p:grpSpPr>
        <p:sp>
          <p:nvSpPr>
            <p:cNvPr id="13" name="角丸四角形 12"/>
            <p:cNvSpPr/>
            <p:nvPr/>
          </p:nvSpPr>
          <p:spPr>
            <a:xfrm>
              <a:off x="3421727" y="5449579"/>
              <a:ext cx="5614769" cy="121978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テキスト ボックス 8"/>
            <p:cNvSpPr txBox="1"/>
            <p:nvPr/>
          </p:nvSpPr>
          <p:spPr>
            <a:xfrm>
              <a:off x="5076056" y="5157192"/>
              <a:ext cx="2372765" cy="584775"/>
            </a:xfrm>
            <a:prstGeom prst="rect">
              <a:avLst/>
            </a:prstGeom>
            <a:solidFill>
              <a:schemeClr val="bg1"/>
            </a:solidFill>
          </p:spPr>
          <p:txBody>
            <a:bodyPr wrap="none" rtlCol="0">
              <a:spAutoFit/>
            </a:bodyPr>
            <a:lstStyle/>
            <a:p>
              <a:r>
                <a:rPr kumimoji="1" lang="en-US" altLang="ja-JP" sz="3200" dirty="0" smtClean="0">
                  <a:solidFill>
                    <a:schemeClr val="accent2">
                      <a:lumMod val="50000"/>
                    </a:schemeClr>
                  </a:solidFill>
                </a:rPr>
                <a:t> CAUTION! </a:t>
              </a:r>
              <a:endParaRPr kumimoji="1" lang="ja-JP" altLang="en-US" sz="3200" dirty="0">
                <a:solidFill>
                  <a:schemeClr val="accent2">
                    <a:lumMod val="50000"/>
                  </a:schemeClr>
                </a:solidFill>
              </a:endParaRPr>
            </a:p>
          </p:txBody>
        </p:sp>
        <p:sp>
          <p:nvSpPr>
            <p:cNvPr id="10" name="テキスト ボックス 9"/>
            <p:cNvSpPr txBox="1"/>
            <p:nvPr/>
          </p:nvSpPr>
          <p:spPr>
            <a:xfrm>
              <a:off x="3493735" y="5752420"/>
              <a:ext cx="2526654" cy="523220"/>
            </a:xfrm>
            <a:prstGeom prst="rect">
              <a:avLst/>
            </a:prstGeom>
            <a:noFill/>
          </p:spPr>
          <p:txBody>
            <a:bodyPr wrap="none" rtlCol="0">
              <a:spAutoFit/>
            </a:bodyPr>
            <a:lstStyle/>
            <a:p>
              <a:r>
                <a:rPr kumimoji="1" lang="en-US" altLang="ja-JP" sz="2800" dirty="0" smtClean="0"/>
                <a:t>proton number</a:t>
              </a:r>
              <a:endParaRPr kumimoji="1" lang="ja-JP" altLang="en-US" sz="2800" dirty="0"/>
            </a:p>
          </p:txBody>
        </p:sp>
        <p:sp>
          <p:nvSpPr>
            <p:cNvPr id="11" name="テキスト ボックス 10"/>
            <p:cNvSpPr txBox="1"/>
            <p:nvPr/>
          </p:nvSpPr>
          <p:spPr>
            <a:xfrm>
              <a:off x="6287531" y="5752421"/>
              <a:ext cx="2606804" cy="523220"/>
            </a:xfrm>
            <a:prstGeom prst="rect">
              <a:avLst/>
            </a:prstGeom>
            <a:noFill/>
          </p:spPr>
          <p:txBody>
            <a:bodyPr wrap="none" rtlCol="0">
              <a:spAutoFit/>
            </a:bodyPr>
            <a:lstStyle/>
            <a:p>
              <a:r>
                <a:rPr kumimoji="1" lang="en-US" altLang="ja-JP" sz="2800" dirty="0" smtClean="0"/>
                <a:t>baryon number</a:t>
              </a:r>
              <a:endParaRPr kumimoji="1" lang="ja-JP" altLang="en-US" sz="2800" dirty="0"/>
            </a:p>
          </p:txBody>
        </p:sp>
        <p:pic>
          <p:nvPicPr>
            <p:cNvPr id="12" name="TexTeXPicture" descr="&lt;?xml version=&quot;1.0&quot; encoding=&quot;utf-16&quot;?&gt;&#10;&lt;TeXTeX&gt;&#10;  &lt;preamble&gt;\documentclass{jarticle}&#10;\usepackage{amsmath}&#10;\pagestyle{empty}&lt;/preamble&gt;&#10;  &lt;body&gt;\begin{align*} &#10;\ne&#10;\end{align*}&lt;/body&gt;&#10;  &lt;fcolor&gt;FF000000&lt;/fcolor&gt;&#10;  &lt;bcolor&gt;FFFFFFFF&lt;/bcolor&gt;&#10;  &lt;transparent&gt;True&lt;/transparent&gt;&#10;  &lt;resolution&gt;1800&lt;/resolution&gt;&#10;  &lt;imageh&gt;232&lt;/imageh&gt;&#10;  &lt;imagew&gt;166&lt;/imagew&gt;&#10;  &lt;scale&gt;50&lt;/scale&gt;&#10;  &lt;cursor&gt;19&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14015" y="5824429"/>
              <a:ext cx="288032" cy="402551"/>
            </a:xfrm>
            <a:prstGeom prst="rect">
              <a:avLst/>
            </a:prstGeom>
          </p:spPr>
        </p:pic>
        <p:sp>
          <p:nvSpPr>
            <p:cNvPr id="15" name="テキスト ボックス 14"/>
            <p:cNvSpPr txBox="1"/>
            <p:nvPr/>
          </p:nvSpPr>
          <p:spPr>
            <a:xfrm>
              <a:off x="4644008" y="6228020"/>
              <a:ext cx="3072123" cy="400110"/>
            </a:xfrm>
            <a:prstGeom prst="rect">
              <a:avLst/>
            </a:prstGeom>
            <a:noFill/>
          </p:spPr>
          <p:txBody>
            <a:bodyPr wrap="none" rtlCol="0">
              <a:spAutoFit/>
            </a:bodyPr>
            <a:lstStyle/>
            <a:p>
              <a:r>
                <a:rPr kumimoji="1" lang="en-US" altLang="ja-JP" sz="2000" dirty="0" smtClean="0">
                  <a:solidFill>
                    <a:srgbClr val="002060"/>
                  </a:solidFill>
                </a:rPr>
                <a:t>MK, </a:t>
              </a:r>
              <a:r>
                <a:rPr kumimoji="1" lang="en-US" altLang="ja-JP" sz="2000" dirty="0" err="1" smtClean="0">
                  <a:solidFill>
                    <a:srgbClr val="002060"/>
                  </a:solidFill>
                </a:rPr>
                <a:t>Asakawa</a:t>
              </a:r>
              <a:r>
                <a:rPr kumimoji="1" lang="en-US" altLang="ja-JP" sz="2000" dirty="0" smtClean="0">
                  <a:solidFill>
                    <a:srgbClr val="002060"/>
                  </a:solidFill>
                </a:rPr>
                <a:t>, 2011;2012</a:t>
              </a:r>
              <a:endParaRPr kumimoji="1" lang="ja-JP" altLang="en-US" sz="2000" dirty="0">
                <a:solidFill>
                  <a:srgbClr val="002060"/>
                </a:solidFill>
              </a:endParaRPr>
            </a:p>
          </p:txBody>
        </p:sp>
      </p:grpSp>
    </p:spTree>
    <p:extLst>
      <p:ext uri="{BB962C8B-B14F-4D97-AF65-F5344CB8AC3E}">
        <p14:creationId xmlns:p14="http://schemas.microsoft.com/office/powerpoint/2010/main" val="2740864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1685"/>
          <a:stretch/>
        </p:blipFill>
        <p:spPr bwMode="auto">
          <a:xfrm>
            <a:off x="323527" y="867017"/>
            <a:ext cx="5309483" cy="4204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98425" y="110044"/>
            <a:ext cx="6845144" cy="584775"/>
          </a:xfrm>
        </p:spPr>
        <p:txBody>
          <a:bodyPr/>
          <a:lstStyle/>
          <a:p>
            <a:r>
              <a:rPr kumimoji="1" lang="en-US" altLang="ja-JP" dirty="0" smtClean="0"/>
              <a:t> Proton # </a:t>
            </a:r>
            <a:r>
              <a:rPr kumimoji="1" lang="en-US" altLang="ja-JP" dirty="0" err="1" smtClean="0"/>
              <a:t>Cumulants</a:t>
            </a:r>
            <a:r>
              <a:rPr kumimoji="1" lang="en-US" altLang="ja-JP" dirty="0" smtClean="0"/>
              <a:t> @ </a:t>
            </a:r>
            <a:r>
              <a:rPr lang="en-US" altLang="ja-JP" dirty="0"/>
              <a:t>STAR-BES  </a:t>
            </a:r>
            <a:endParaRPr kumimoji="1" lang="ja-JP" altLang="en-US" dirty="0"/>
          </a:p>
        </p:txBody>
      </p:sp>
      <p:pic>
        <p:nvPicPr>
          <p:cNvPr id="3" name="TexTeXPicture" descr="&lt;?xml version=&quot;1.0&quot; encoding=&quot;utf-16&quot;?&gt;&#10;&lt;TeXTeX&gt;&#10;  &lt;preamble&gt;\documentclass{jarticle}&#10;\usepackage{amsmath}&#10;\pagestyle{empty}&lt;/preamble&gt;&#10;  &lt;body&gt;\begin{align*} &#10;\frac{C_3}{C_1}=\frac{C_3/C_2}{\rm Poissonian}&#10;\end{align*}&lt;/body&gt;&#10;  &lt;fcolor&gt;FF000000&lt;/fcolor&gt;&#10;  &lt;bcolor&gt;FFFFFFFF&lt;/bcolor&gt;&#10;  &lt;transparent&gt;True&lt;/transparent&gt;&#10;  &lt;resolution&gt;1800&lt;/resolution&gt;&#10;  &lt;imageh&gt;563&lt;/imageh&gt;&#10;  &lt;imagew&gt;1830&lt;/imagew&gt;&#10;  &lt;scale&gt;50&lt;/scale&gt;&#10;  &lt;cursor&gt;23&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4239" y="3139281"/>
            <a:ext cx="3048241" cy="937791"/>
          </a:xfrm>
          <a:prstGeom prst="rect">
            <a:avLst/>
          </a:prstGeom>
        </p:spPr>
      </p:pic>
      <p:pic>
        <p:nvPicPr>
          <p:cNvPr id="4" name="TexTeXPicture" descr="&lt;?xml version=&quot;1.0&quot; encoding=&quot;utf-16&quot;?&gt;&#10;&lt;TeXTeX&gt;&#10;  &lt;preamble&gt;\documentclass{jarticle}&#10;\usepackage{amsmath}&#10;\pagestyle{empty}&lt;/preamble&gt;&#10;  &lt;body&gt;\begin{align*} &#10;\frac{C_4}{C_2}&#10;\end{align*}&lt;/body&gt;&#10;  &lt;fcolor&gt;FF000000&lt;/fcolor&gt;&#10;  &lt;bcolor&gt;FFFFFFFF&lt;/bcolor&gt;&#10;  &lt;transparent&gt;True&lt;/transparent&gt;&#10;  &lt;resolution&gt;1800&lt;/resolution&gt;&#10;  &lt;imageh&gt;551&lt;/imageh&gt;&#10;  &lt;imagew&gt;290&lt;/imagew&gt;&#10;  &lt;scale&gt;50&lt;/scale&gt;&#10;  &lt;cursor&gt;31&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55573" y="1484784"/>
            <a:ext cx="468213" cy="889603"/>
          </a:xfrm>
          <a:prstGeom prst="rect">
            <a:avLst/>
          </a:prstGeom>
        </p:spPr>
      </p:pic>
      <p:sp>
        <p:nvSpPr>
          <p:cNvPr id="5" name="テキスト ボックス 4"/>
          <p:cNvSpPr txBox="1"/>
          <p:nvPr/>
        </p:nvSpPr>
        <p:spPr>
          <a:xfrm>
            <a:off x="6752511" y="868650"/>
            <a:ext cx="2134110" cy="400110"/>
          </a:xfrm>
          <a:prstGeom prst="rect">
            <a:avLst/>
          </a:prstGeom>
          <a:noFill/>
        </p:spPr>
        <p:txBody>
          <a:bodyPr wrap="none" rtlCol="0">
            <a:spAutoFit/>
          </a:bodyPr>
          <a:lstStyle/>
          <a:p>
            <a:r>
              <a:rPr kumimoji="1" lang="en-US" altLang="ja-JP" sz="2000" dirty="0" smtClean="0">
                <a:solidFill>
                  <a:srgbClr val="002060"/>
                </a:solidFill>
              </a:rPr>
              <a:t>STAR,1309.5681</a:t>
            </a:r>
            <a:endParaRPr kumimoji="1" lang="ja-JP" altLang="en-US" sz="2000" dirty="0">
              <a:solidFill>
                <a:srgbClr val="002060"/>
              </a:solidFill>
            </a:endParaRPr>
          </a:p>
        </p:txBody>
      </p:sp>
      <p:sp>
        <p:nvSpPr>
          <p:cNvPr id="6" name="正方形/長方形 5"/>
          <p:cNvSpPr/>
          <p:nvPr/>
        </p:nvSpPr>
        <p:spPr>
          <a:xfrm>
            <a:off x="2267744" y="868650"/>
            <a:ext cx="936104" cy="3640470"/>
          </a:xfrm>
          <a:prstGeom prst="rect">
            <a:avLst/>
          </a:prstGeom>
          <a:solidFill>
            <a:srgbClr val="3333FF">
              <a:alpha val="20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07504" y="5406315"/>
            <a:ext cx="1949573" cy="830997"/>
          </a:xfrm>
          <a:prstGeom prst="rect">
            <a:avLst/>
          </a:prstGeom>
          <a:noFill/>
        </p:spPr>
        <p:txBody>
          <a:bodyPr wrap="none" rtlCol="0">
            <a:spAutoFit/>
          </a:bodyPr>
          <a:lstStyle/>
          <a:p>
            <a:r>
              <a:rPr kumimoji="1" lang="en-US" altLang="ja-JP" sz="2400" dirty="0" smtClean="0">
                <a:solidFill>
                  <a:srgbClr val="002060"/>
                </a:solidFill>
              </a:rPr>
              <a:t>Something </a:t>
            </a:r>
          </a:p>
          <a:p>
            <a:r>
              <a:rPr kumimoji="1" lang="en-US" altLang="ja-JP" sz="2400" dirty="0" smtClean="0">
                <a:solidFill>
                  <a:srgbClr val="002060"/>
                </a:solidFill>
              </a:rPr>
              <a:t>interesting??</a:t>
            </a:r>
            <a:endParaRPr kumimoji="1" lang="ja-JP" altLang="en-US" sz="2400" dirty="0">
              <a:solidFill>
                <a:srgbClr val="002060"/>
              </a:solidFill>
            </a:endParaRPr>
          </a:p>
        </p:txBody>
      </p:sp>
      <p:sp>
        <p:nvSpPr>
          <p:cNvPr id="8" name="下矢印 7"/>
          <p:cNvSpPr/>
          <p:nvPr/>
        </p:nvSpPr>
        <p:spPr>
          <a:xfrm rot="1609404" flipV="1">
            <a:off x="1918044" y="4408410"/>
            <a:ext cx="432048" cy="12432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6097" y="3739480"/>
            <a:ext cx="5020399" cy="3001888"/>
          </a:xfrm>
          <a:prstGeom prst="rect">
            <a:avLst/>
          </a:prstGeom>
          <a:ln/>
          <a:extLst/>
        </p:spPr>
        <p:style>
          <a:lnRef idx="2">
            <a:schemeClr val="accent4"/>
          </a:lnRef>
          <a:fillRef idx="1">
            <a:schemeClr val="lt1"/>
          </a:fillRef>
          <a:effectRef idx="0">
            <a:schemeClr val="accent4"/>
          </a:effectRef>
          <a:fontRef idx="minor">
            <a:schemeClr val="dk1"/>
          </a:fontRef>
        </p:style>
      </p:pic>
      <p:sp>
        <p:nvSpPr>
          <p:cNvPr id="19" name="テキスト ボックス 18"/>
          <p:cNvSpPr txBox="1"/>
          <p:nvPr/>
        </p:nvSpPr>
        <p:spPr>
          <a:xfrm>
            <a:off x="4499992" y="4941168"/>
            <a:ext cx="2634054" cy="646331"/>
          </a:xfrm>
          <a:prstGeom prst="rect">
            <a:avLst/>
          </a:prstGeom>
          <a:noFill/>
        </p:spPr>
        <p:txBody>
          <a:bodyPr wrap="none" rtlCol="0">
            <a:spAutoFit/>
          </a:bodyPr>
          <a:lstStyle/>
          <a:p>
            <a:r>
              <a:rPr lang="en-US" altLang="ja-JP" dirty="0" err="1" smtClean="0">
                <a:solidFill>
                  <a:srgbClr val="002060"/>
                </a:solidFill>
              </a:rPr>
              <a:t>Athanasiou</a:t>
            </a:r>
            <a:r>
              <a:rPr lang="en-US" altLang="ja-JP" dirty="0" smtClean="0">
                <a:solidFill>
                  <a:srgbClr val="002060"/>
                </a:solidFill>
              </a:rPr>
              <a:t>, </a:t>
            </a:r>
            <a:r>
              <a:rPr lang="en-US" altLang="ja-JP" dirty="0" err="1" smtClean="0">
                <a:solidFill>
                  <a:srgbClr val="002060"/>
                </a:solidFill>
              </a:rPr>
              <a:t>Rajagopal</a:t>
            </a:r>
            <a:r>
              <a:rPr lang="en-US" altLang="ja-JP" dirty="0" smtClean="0">
                <a:solidFill>
                  <a:srgbClr val="002060"/>
                </a:solidFill>
              </a:rPr>
              <a:t>,</a:t>
            </a:r>
          </a:p>
          <a:p>
            <a:r>
              <a:rPr lang="en-US" altLang="ja-JP" dirty="0" err="1" smtClean="0">
                <a:solidFill>
                  <a:srgbClr val="002060"/>
                </a:solidFill>
              </a:rPr>
              <a:t>Stephanov</a:t>
            </a:r>
            <a:r>
              <a:rPr lang="en-US" altLang="ja-JP" dirty="0" smtClean="0">
                <a:solidFill>
                  <a:srgbClr val="002060"/>
                </a:solidFill>
              </a:rPr>
              <a:t>, 2010</a:t>
            </a:r>
            <a:endParaRPr kumimoji="1" lang="ja-JP" altLang="en-US" dirty="0">
              <a:solidFill>
                <a:srgbClr val="002060"/>
              </a:solidFill>
            </a:endParaRPr>
          </a:p>
        </p:txBody>
      </p:sp>
    </p:spTree>
    <p:extLst>
      <p:ext uri="{BB962C8B-B14F-4D97-AF65-F5344CB8AC3E}">
        <p14:creationId xmlns:p14="http://schemas.microsoft.com/office/powerpoint/2010/main" val="7865099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863"/>
          <a:stretch/>
        </p:blipFill>
        <p:spPr bwMode="auto">
          <a:xfrm>
            <a:off x="35496" y="908721"/>
            <a:ext cx="5071347"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角丸四角形 11"/>
          <p:cNvSpPr/>
          <p:nvPr/>
        </p:nvSpPr>
        <p:spPr>
          <a:xfrm>
            <a:off x="683568" y="6021289"/>
            <a:ext cx="7704856" cy="7200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9" name="角丸四角形吹き出し 8"/>
          <p:cNvSpPr/>
          <p:nvPr/>
        </p:nvSpPr>
        <p:spPr>
          <a:xfrm>
            <a:off x="5220071" y="1316704"/>
            <a:ext cx="3535587" cy="2526320"/>
          </a:xfrm>
          <a:prstGeom prst="wedgeRoundRectCallout">
            <a:avLst>
              <a:gd name="adj1" fmla="val -57170"/>
              <a:gd name="adj2" fmla="val -2990"/>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98425" y="110044"/>
            <a:ext cx="6910866" cy="584775"/>
          </a:xfrm>
          <a:effectLst>
            <a:outerShdw dist="81320" dir="7719588" algn="ctr" rotWithShape="0">
              <a:schemeClr val="accent1">
                <a:alpha val="50000"/>
              </a:schemeClr>
            </a:outerShdw>
          </a:effectLst>
        </p:spPr>
        <p:txBody>
          <a:bodyPr/>
          <a:lstStyle/>
          <a:p>
            <a:r>
              <a:rPr lang="en-US" altLang="ja-JP" dirty="0"/>
              <a:t> </a:t>
            </a:r>
            <a:r>
              <a:rPr lang="en-US" altLang="ja-JP" dirty="0" smtClean="0"/>
              <a:t>Electric Charge </a:t>
            </a:r>
            <a:r>
              <a:rPr lang="en-US" altLang="ja-JP" dirty="0"/>
              <a:t>Fluctuation @ </a:t>
            </a:r>
            <a:r>
              <a:rPr lang="en-US" altLang="ja-JP" dirty="0" smtClean="0"/>
              <a:t>LHC  </a:t>
            </a:r>
            <a:endParaRPr kumimoji="1" lang="ja-JP" altLang="en-US" dirty="0">
              <a:solidFill>
                <a:schemeClr val="tx1"/>
              </a:solidFill>
            </a:endParaRPr>
          </a:p>
        </p:txBody>
      </p:sp>
      <p:sp>
        <p:nvSpPr>
          <p:cNvPr id="5" name="テキスト ボックス 4"/>
          <p:cNvSpPr txBox="1"/>
          <p:nvPr/>
        </p:nvSpPr>
        <p:spPr>
          <a:xfrm>
            <a:off x="4932040" y="836712"/>
            <a:ext cx="3687420" cy="400110"/>
          </a:xfrm>
          <a:prstGeom prst="rect">
            <a:avLst/>
          </a:prstGeom>
          <a:noFill/>
        </p:spPr>
        <p:txBody>
          <a:bodyPr wrap="none" rtlCol="0">
            <a:spAutoFit/>
          </a:bodyPr>
          <a:lstStyle/>
          <a:p>
            <a:pPr algn="r"/>
            <a:r>
              <a:rPr kumimoji="1" lang="en-US" altLang="ja-JP" sz="2000" dirty="0" smtClean="0">
                <a:solidFill>
                  <a:srgbClr val="0070C0"/>
                </a:solidFill>
              </a:rPr>
              <a:t>ALICE, PRL110,152301(2013)</a:t>
            </a:r>
          </a:p>
        </p:txBody>
      </p:sp>
      <p:sp>
        <p:nvSpPr>
          <p:cNvPr id="7" name="テキスト ボックス 6"/>
          <p:cNvSpPr txBox="1"/>
          <p:nvPr/>
        </p:nvSpPr>
        <p:spPr>
          <a:xfrm>
            <a:off x="5364088" y="1412776"/>
            <a:ext cx="1965603" cy="523220"/>
          </a:xfrm>
          <a:prstGeom prst="rect">
            <a:avLst/>
          </a:prstGeom>
          <a:noFill/>
        </p:spPr>
        <p:txBody>
          <a:bodyPr wrap="none" rtlCol="0">
            <a:spAutoFit/>
          </a:bodyPr>
          <a:lstStyle/>
          <a:p>
            <a:r>
              <a:rPr kumimoji="1" lang="en-US" altLang="ja-JP" sz="2800" dirty="0" smtClean="0">
                <a:solidFill>
                  <a:schemeClr val="accent4">
                    <a:lumMod val="50000"/>
                  </a:schemeClr>
                </a:solidFill>
              </a:rPr>
              <a:t>D-measure</a:t>
            </a:r>
            <a:endParaRPr kumimoji="1" lang="ja-JP" altLang="en-US" sz="2800" dirty="0">
              <a:solidFill>
                <a:schemeClr val="accent4">
                  <a:lumMod val="50000"/>
                </a:schemeClr>
              </a:solidFill>
            </a:endParaRPr>
          </a:p>
        </p:txBody>
      </p:sp>
      <p:sp>
        <p:nvSpPr>
          <p:cNvPr id="8" name="テキスト ボックス 7"/>
          <p:cNvSpPr txBox="1"/>
          <p:nvPr/>
        </p:nvSpPr>
        <p:spPr>
          <a:xfrm>
            <a:off x="5752637" y="2886035"/>
            <a:ext cx="2810385" cy="830997"/>
          </a:xfrm>
          <a:prstGeom prst="rect">
            <a:avLst/>
          </a:prstGeom>
          <a:noFill/>
        </p:spPr>
        <p:txBody>
          <a:bodyPr wrap="none" rtlCol="0">
            <a:spAutoFit/>
          </a:bodyPr>
          <a:lstStyle/>
          <a:p>
            <a:pPr marL="285750" indent="-285750">
              <a:buFont typeface="Arial" pitchFamily="34" charset="0"/>
              <a:buChar char="•"/>
            </a:pPr>
            <a:r>
              <a:rPr kumimoji="1" lang="en-US" altLang="ja-JP" sz="2400" i="1" dirty="0" smtClean="0">
                <a:solidFill>
                  <a:schemeClr val="accent4">
                    <a:lumMod val="50000"/>
                  </a:schemeClr>
                </a:solidFill>
              </a:rPr>
              <a:t>D</a:t>
            </a:r>
            <a:r>
              <a:rPr kumimoji="1" lang="en-US" altLang="ja-JP" sz="2400" dirty="0" smtClean="0">
                <a:solidFill>
                  <a:schemeClr val="accent4">
                    <a:lumMod val="50000"/>
                  </a:schemeClr>
                </a:solidFill>
              </a:rPr>
              <a:t> ~ 3-4 </a:t>
            </a:r>
            <a:r>
              <a:rPr kumimoji="1" lang="en-US" altLang="ja-JP" sz="2400" dirty="0" err="1" smtClean="0">
                <a:solidFill>
                  <a:schemeClr val="accent4">
                    <a:lumMod val="50000"/>
                  </a:schemeClr>
                </a:solidFill>
              </a:rPr>
              <a:t>Hadronic</a:t>
            </a:r>
            <a:endParaRPr kumimoji="1" lang="en-US" altLang="ja-JP" sz="2400" dirty="0" smtClean="0">
              <a:solidFill>
                <a:schemeClr val="accent4">
                  <a:lumMod val="50000"/>
                </a:schemeClr>
              </a:solidFill>
            </a:endParaRPr>
          </a:p>
          <a:p>
            <a:pPr marL="285750" indent="-285750">
              <a:buFont typeface="Arial" pitchFamily="34" charset="0"/>
              <a:buChar char="•"/>
            </a:pPr>
            <a:r>
              <a:rPr lang="en-US" altLang="ja-JP" sz="2400" i="1" dirty="0" smtClean="0">
                <a:solidFill>
                  <a:schemeClr val="accent4">
                    <a:lumMod val="50000"/>
                  </a:schemeClr>
                </a:solidFill>
              </a:rPr>
              <a:t>D</a:t>
            </a:r>
            <a:r>
              <a:rPr lang="en-US" altLang="ja-JP" sz="2400" dirty="0" smtClean="0">
                <a:solidFill>
                  <a:schemeClr val="accent4">
                    <a:lumMod val="50000"/>
                  </a:schemeClr>
                </a:solidFill>
              </a:rPr>
              <a:t> ~ 1-1.5 Quark</a:t>
            </a:r>
            <a:endParaRPr kumimoji="1" lang="ja-JP" altLang="en-US" sz="2400" dirty="0">
              <a:solidFill>
                <a:schemeClr val="accent4">
                  <a:lumMod val="50000"/>
                </a:schemeClr>
              </a:solidFill>
            </a:endParaRPr>
          </a:p>
        </p:txBody>
      </p:sp>
      <p:sp>
        <p:nvSpPr>
          <p:cNvPr id="22" name="上矢印 21"/>
          <p:cNvSpPr/>
          <p:nvPr/>
        </p:nvSpPr>
        <p:spPr>
          <a:xfrm rot="19533872">
            <a:off x="4543743" y="2947297"/>
            <a:ext cx="404043" cy="1488243"/>
          </a:xfrm>
          <a:prstGeom prst="up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3" name="テキスト ボックス 22"/>
          <p:cNvSpPr txBox="1"/>
          <p:nvPr/>
        </p:nvSpPr>
        <p:spPr>
          <a:xfrm>
            <a:off x="1702391" y="6135687"/>
            <a:ext cx="6569427" cy="461665"/>
          </a:xfrm>
          <a:prstGeom prst="rect">
            <a:avLst/>
          </a:prstGeom>
          <a:noFill/>
        </p:spPr>
        <p:txBody>
          <a:bodyPr wrap="none" rtlCol="0">
            <a:spAutoFit/>
          </a:bodyPr>
          <a:lstStyle/>
          <a:p>
            <a:r>
              <a:rPr lang="en-US" altLang="ja-JP" sz="2400" dirty="0" smtClean="0">
                <a:solidFill>
                  <a:schemeClr val="tx2"/>
                </a:solidFill>
              </a:rPr>
              <a:t>is </a:t>
            </a:r>
            <a:r>
              <a:rPr kumimoji="1" lang="en-US" altLang="ja-JP" sz="2400" dirty="0" smtClean="0">
                <a:solidFill>
                  <a:schemeClr val="tx2"/>
                </a:solidFill>
              </a:rPr>
              <a:t>not equilibrated </a:t>
            </a:r>
            <a:r>
              <a:rPr lang="en-US" altLang="ja-JP" sz="2400" dirty="0" smtClean="0">
                <a:solidFill>
                  <a:schemeClr val="tx2"/>
                </a:solidFill>
              </a:rPr>
              <a:t>at freeze-out </a:t>
            </a:r>
            <a:r>
              <a:rPr kumimoji="1" lang="en-US" altLang="ja-JP" sz="2400" dirty="0" smtClean="0">
                <a:solidFill>
                  <a:schemeClr val="tx2"/>
                </a:solidFill>
              </a:rPr>
              <a:t>at LHC energy!</a:t>
            </a:r>
            <a:endParaRPr kumimoji="1" lang="ja-JP" altLang="en-US" sz="2400" dirty="0">
              <a:solidFill>
                <a:schemeClr val="tx2"/>
              </a:solidFill>
            </a:endParaRPr>
          </a:p>
        </p:txBody>
      </p:sp>
      <p:pic>
        <p:nvPicPr>
          <p:cNvPr id="13" name="TexTeXPicture" descr="&lt;?xml version=&quot;1.0&quot; encoding=&quot;utf-16&quot;?&gt;&#10;&lt;TeXTeX&gt;&#10;  &lt;preamble&gt;\documentclass{jarticle}&#10;\usepackage{amsmath}&#10;\pagestyle{empty}&lt;/preamble&gt;&#10;  &lt;body&gt;\begin{align*} &#10;D = &#10;4\frac{ \langle \delta N_Q^2 \rangle }{ \langle N_Q^+ + N_Q^- \rangle }&#10;\end{align*}&lt;/body&gt;&#10;  &lt;fcolor&gt;FF000000&lt;/fcolor&gt;&#10;  &lt;bcolor&gt;FFFFFFFF&lt;/bcolor&gt;&#10;  &lt;transparent&gt;True&lt;/transparent&gt;&#10;  &lt;resolution&gt;1800&lt;/resolution&gt;&#10;  &lt;imageh&gt;700&lt;/imageh&gt;&#10;  &lt;imagew&gt;1977&lt;/imagew&gt;&#10;  &lt;scale&gt;50&lt;/scale&gt;&#10;  &lt;cursor&gt;92&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1820" y="1939560"/>
            <a:ext cx="2376264" cy="841368"/>
          </a:xfrm>
          <a:prstGeom prst="rect">
            <a:avLst/>
          </a:prstGeom>
        </p:spPr>
      </p:pic>
      <p:sp>
        <p:nvSpPr>
          <p:cNvPr id="3" name="左中かっこ 2"/>
          <p:cNvSpPr/>
          <p:nvPr/>
        </p:nvSpPr>
        <p:spPr>
          <a:xfrm>
            <a:off x="5538686" y="2958043"/>
            <a:ext cx="213951" cy="68698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11" name="TexTeXPicture" descr="&lt;?xml version=&quot;1.0&quot; encoding=&quot;utf-16&quot;?&gt;&#10;&lt;TeXTeX&gt;&#10;  &lt;preamble&gt;\documentclass{jarticle}&#10;\usepackage{amsmath}&#10;\pagestyle{empty}&lt;/preamble&gt;&#10;  &lt;body&gt;\begin{align*} &#10;\langle \delta N_Q^2 \rangle&#10;\end{align*}&lt;/body&gt;&#10;  &lt;fcolor&gt;FF000000&lt;/fcolor&gt;&#10;  &lt;bcolor&gt;FFFFFFFF&lt;/bcolor&gt;&#10;  &lt;transparent&gt;True&lt;/transparent&gt;&#10;  &lt;resolution&gt;1800&lt;/resolution&gt;&#10;  &lt;imageh&gt;315&lt;/imageh&gt;&#10;  &lt;imagew&gt;627&lt;/imagew&gt;&#10;  &lt;scale&gt;50&lt;/scale&gt;&#10;  &lt;cursor&gt;44&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6180684"/>
            <a:ext cx="730791" cy="367144"/>
          </a:xfrm>
          <a:prstGeom prst="rect">
            <a:avLst/>
          </a:prstGeom>
        </p:spPr>
      </p:pic>
      <p:grpSp>
        <p:nvGrpSpPr>
          <p:cNvPr id="4" name="グループ化 3"/>
          <p:cNvGrpSpPr/>
          <p:nvPr/>
        </p:nvGrpSpPr>
        <p:grpSpPr>
          <a:xfrm rot="21350318">
            <a:off x="4404917" y="4026144"/>
            <a:ext cx="4438623" cy="1510108"/>
            <a:chOff x="4874669" y="4149080"/>
            <a:chExt cx="4438623" cy="1510108"/>
          </a:xfrm>
        </p:grpSpPr>
        <p:sp>
          <p:nvSpPr>
            <p:cNvPr id="16" name="角丸四角形 15"/>
            <p:cNvSpPr/>
            <p:nvPr/>
          </p:nvSpPr>
          <p:spPr>
            <a:xfrm>
              <a:off x="4874669" y="4149080"/>
              <a:ext cx="4438623" cy="151010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テキスト ボックス 20"/>
            <p:cNvSpPr txBox="1"/>
            <p:nvPr/>
          </p:nvSpPr>
          <p:spPr>
            <a:xfrm>
              <a:off x="4958946" y="4221087"/>
              <a:ext cx="4221027" cy="1384995"/>
            </a:xfrm>
            <a:prstGeom prst="rect">
              <a:avLst/>
            </a:prstGeom>
            <a:noFill/>
          </p:spPr>
          <p:txBody>
            <a:bodyPr wrap="none" rtlCol="0">
              <a:spAutoFit/>
            </a:bodyPr>
            <a:lstStyle/>
            <a:p>
              <a:pPr algn="ctr"/>
              <a:r>
                <a:rPr lang="en-US" altLang="ja-JP" sz="2800" b="1" dirty="0" smtClean="0">
                  <a:solidFill>
                    <a:schemeClr val="accent2">
                      <a:lumMod val="50000"/>
                    </a:schemeClr>
                  </a:solidFill>
                </a:rPr>
                <a:t>significant suppression</a:t>
              </a:r>
            </a:p>
            <a:p>
              <a:pPr algn="ctr"/>
              <a:r>
                <a:rPr kumimoji="1" lang="en-US" altLang="ja-JP" sz="2800" b="1" dirty="0" smtClean="0">
                  <a:solidFill>
                    <a:schemeClr val="accent2">
                      <a:lumMod val="50000"/>
                    </a:schemeClr>
                  </a:solidFill>
                </a:rPr>
                <a:t>from </a:t>
              </a:r>
              <a:r>
                <a:rPr kumimoji="1" lang="en-US" altLang="ja-JP" sz="2800" b="1" dirty="0" err="1" smtClean="0">
                  <a:solidFill>
                    <a:schemeClr val="accent2">
                      <a:lumMod val="50000"/>
                    </a:schemeClr>
                  </a:solidFill>
                </a:rPr>
                <a:t>hadronic</a:t>
              </a:r>
              <a:r>
                <a:rPr kumimoji="1" lang="en-US" altLang="ja-JP" sz="2800" b="1" dirty="0" smtClean="0">
                  <a:solidFill>
                    <a:schemeClr val="accent2">
                      <a:lumMod val="50000"/>
                    </a:schemeClr>
                  </a:solidFill>
                </a:rPr>
                <a:t> value</a:t>
              </a:r>
            </a:p>
            <a:p>
              <a:pPr algn="ctr"/>
              <a:r>
                <a:rPr lang="en-US" altLang="ja-JP" sz="2800" b="1" dirty="0" smtClean="0">
                  <a:solidFill>
                    <a:schemeClr val="accent2">
                      <a:lumMod val="50000"/>
                    </a:schemeClr>
                  </a:solidFill>
                </a:rPr>
                <a:t>at LHC energy!</a:t>
              </a:r>
              <a:endParaRPr kumimoji="1" lang="ja-JP" altLang="en-US" sz="2800" b="1" dirty="0">
                <a:solidFill>
                  <a:schemeClr val="accent2">
                    <a:lumMod val="50000"/>
                  </a:schemeClr>
                </a:solidFill>
              </a:endParaRPr>
            </a:p>
          </p:txBody>
        </p:sp>
      </p:grpSp>
    </p:spTree>
    <p:extLst>
      <p:ext uri="{BB962C8B-B14F-4D97-AF65-F5344CB8AC3E}">
        <p14:creationId xmlns:p14="http://schemas.microsoft.com/office/powerpoint/2010/main" val="15591305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074"/>
          <a:stretch/>
        </p:blipFill>
        <p:spPr bwMode="auto">
          <a:xfrm>
            <a:off x="142251" y="967637"/>
            <a:ext cx="5481301" cy="4270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98425" y="110044"/>
            <a:ext cx="5405647" cy="584775"/>
          </a:xfrm>
          <a:effectLst>
            <a:outerShdw dist="81320" dir="7719588" algn="ctr" rotWithShape="0">
              <a:schemeClr val="accent1">
                <a:alpha val="50000"/>
              </a:schemeClr>
            </a:outerShdw>
          </a:effectLst>
        </p:spPr>
        <p:txBody>
          <a:bodyPr/>
          <a:lstStyle/>
          <a:p>
            <a:r>
              <a:rPr lang="en-US" altLang="ja-JP" dirty="0"/>
              <a:t> </a:t>
            </a:r>
            <a:r>
              <a:rPr lang="en-US" altLang="ja-JP" dirty="0" smtClean="0">
                <a:latin typeface="Symbol" pitchFamily="18" charset="2"/>
              </a:rPr>
              <a:t>Dh</a:t>
            </a:r>
            <a:r>
              <a:rPr lang="en-US" altLang="ja-JP" dirty="0" smtClean="0"/>
              <a:t> Dependence @ ALICE  </a:t>
            </a:r>
            <a:endParaRPr kumimoji="1" lang="ja-JP" altLang="en-US" dirty="0"/>
          </a:p>
        </p:txBody>
      </p:sp>
      <p:sp>
        <p:nvSpPr>
          <p:cNvPr id="5" name="テキスト ボックス 4"/>
          <p:cNvSpPr txBox="1"/>
          <p:nvPr/>
        </p:nvSpPr>
        <p:spPr>
          <a:xfrm>
            <a:off x="7676358" y="698793"/>
            <a:ext cx="1316514" cy="707886"/>
          </a:xfrm>
          <a:prstGeom prst="rect">
            <a:avLst/>
          </a:prstGeom>
          <a:noFill/>
        </p:spPr>
        <p:txBody>
          <a:bodyPr wrap="none" rtlCol="0">
            <a:spAutoFit/>
          </a:bodyPr>
          <a:lstStyle/>
          <a:p>
            <a:pPr algn="r"/>
            <a:r>
              <a:rPr kumimoji="1" lang="en-US" altLang="ja-JP" sz="2000" dirty="0" smtClean="0">
                <a:solidFill>
                  <a:srgbClr val="0070C0"/>
                </a:solidFill>
              </a:rPr>
              <a:t>ALICE</a:t>
            </a:r>
          </a:p>
          <a:p>
            <a:pPr algn="r"/>
            <a:r>
              <a:rPr kumimoji="1" lang="en-US" altLang="ja-JP" sz="2000" dirty="0" smtClean="0">
                <a:solidFill>
                  <a:srgbClr val="0070C0"/>
                </a:solidFill>
              </a:rPr>
              <a:t>PRL 2013</a:t>
            </a:r>
          </a:p>
        </p:txBody>
      </p:sp>
      <p:sp>
        <p:nvSpPr>
          <p:cNvPr id="6" name="二等辺三角形 5"/>
          <p:cNvSpPr/>
          <p:nvPr/>
        </p:nvSpPr>
        <p:spPr>
          <a:xfrm flipV="1">
            <a:off x="7017097" y="2423167"/>
            <a:ext cx="533400" cy="1761291"/>
          </a:xfrm>
          <a:prstGeom prst="triangl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p:cNvCxnSpPr/>
          <p:nvPr/>
        </p:nvCxnSpPr>
        <p:spPr>
          <a:xfrm>
            <a:off x="5721023" y="4151359"/>
            <a:ext cx="330849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V="1">
            <a:off x="7291457" y="2207143"/>
            <a:ext cx="0" cy="24482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V="1">
            <a:off x="6918271" y="2567183"/>
            <a:ext cx="1682402" cy="20327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H="1" flipV="1">
            <a:off x="5955949" y="2550634"/>
            <a:ext cx="1682402" cy="20327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フリーフォーム 10"/>
          <p:cNvSpPr/>
          <p:nvPr/>
        </p:nvSpPr>
        <p:spPr>
          <a:xfrm>
            <a:off x="6068339" y="2542259"/>
            <a:ext cx="2485624" cy="1079309"/>
          </a:xfrm>
          <a:custGeom>
            <a:avLst/>
            <a:gdLst>
              <a:gd name="connsiteX0" fmla="*/ 0 w 2472744"/>
              <a:gd name="connsiteY0" fmla="*/ 0 h 1030889"/>
              <a:gd name="connsiteX1" fmla="*/ 1262130 w 2472744"/>
              <a:gd name="connsiteY1" fmla="*/ 1030310 h 1030889"/>
              <a:gd name="connsiteX2" fmla="*/ 2472744 w 2472744"/>
              <a:gd name="connsiteY2" fmla="*/ 115910 h 1030889"/>
              <a:gd name="connsiteX0" fmla="*/ 0 w 2434108"/>
              <a:gd name="connsiteY0" fmla="*/ 0 h 937518"/>
              <a:gd name="connsiteX1" fmla="*/ 1223494 w 2434108"/>
              <a:gd name="connsiteY1" fmla="*/ 937494 h 937518"/>
              <a:gd name="connsiteX2" fmla="*/ 2434108 w 2434108"/>
              <a:gd name="connsiteY2" fmla="*/ 23094 h 937518"/>
              <a:gd name="connsiteX0" fmla="*/ 0 w 2485624"/>
              <a:gd name="connsiteY0" fmla="*/ 0 h 937499"/>
              <a:gd name="connsiteX1" fmla="*/ 1223494 w 2485624"/>
              <a:gd name="connsiteY1" fmla="*/ 937494 h 937499"/>
              <a:gd name="connsiteX2" fmla="*/ 2485624 w 2485624"/>
              <a:gd name="connsiteY2" fmla="*/ 11492 h 937499"/>
              <a:gd name="connsiteX0" fmla="*/ 0 w 2485624"/>
              <a:gd name="connsiteY0" fmla="*/ 0 h 972305"/>
              <a:gd name="connsiteX1" fmla="*/ 1236373 w 2485624"/>
              <a:gd name="connsiteY1" fmla="*/ 972300 h 972305"/>
              <a:gd name="connsiteX2" fmla="*/ 2485624 w 2485624"/>
              <a:gd name="connsiteY2" fmla="*/ 11492 h 972305"/>
              <a:gd name="connsiteX0" fmla="*/ 0 w 2485624"/>
              <a:gd name="connsiteY0" fmla="*/ 0 h 972305"/>
              <a:gd name="connsiteX1" fmla="*/ 1236373 w 2485624"/>
              <a:gd name="connsiteY1" fmla="*/ 972300 h 972305"/>
              <a:gd name="connsiteX2" fmla="*/ 2485624 w 2485624"/>
              <a:gd name="connsiteY2" fmla="*/ 11492 h 972305"/>
            </a:gdLst>
            <a:ahLst/>
            <a:cxnLst>
              <a:cxn ang="0">
                <a:pos x="connsiteX0" y="connsiteY0"/>
              </a:cxn>
              <a:cxn ang="0">
                <a:pos x="connsiteX1" y="connsiteY1"/>
              </a:cxn>
              <a:cxn ang="0">
                <a:pos x="connsiteX2" y="connsiteY2"/>
              </a:cxn>
            </a:cxnLst>
            <a:rect l="l" t="t" r="r" b="b"/>
            <a:pathLst>
              <a:path w="2485624" h="972305">
                <a:moveTo>
                  <a:pt x="0" y="0"/>
                </a:moveTo>
                <a:cubicBezTo>
                  <a:pt x="425003" y="505496"/>
                  <a:pt x="822102" y="970385"/>
                  <a:pt x="1236373" y="972300"/>
                </a:cubicBezTo>
                <a:cubicBezTo>
                  <a:pt x="1650644" y="974215"/>
                  <a:pt x="2047742" y="478351"/>
                  <a:pt x="2485624" y="1149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7363428" y="1988840"/>
            <a:ext cx="269626" cy="461665"/>
          </a:xfrm>
          <a:prstGeom prst="rect">
            <a:avLst/>
          </a:prstGeom>
          <a:noFill/>
        </p:spPr>
        <p:txBody>
          <a:bodyPr wrap="none" rtlCol="0">
            <a:spAutoFit/>
          </a:bodyPr>
          <a:lstStyle/>
          <a:p>
            <a:r>
              <a:rPr kumimoji="1" lang="en-US" altLang="ja-JP" sz="2400" i="1" dirty="0" smtClean="0"/>
              <a:t>t</a:t>
            </a:r>
            <a:endParaRPr kumimoji="1" lang="ja-JP" altLang="en-US" sz="2400" i="1" dirty="0"/>
          </a:p>
        </p:txBody>
      </p:sp>
      <p:sp>
        <p:nvSpPr>
          <p:cNvPr id="13" name="テキスト ボックス 12"/>
          <p:cNvSpPr txBox="1"/>
          <p:nvPr/>
        </p:nvSpPr>
        <p:spPr>
          <a:xfrm>
            <a:off x="8769950" y="4142228"/>
            <a:ext cx="338554" cy="461665"/>
          </a:xfrm>
          <a:prstGeom prst="rect">
            <a:avLst/>
          </a:prstGeom>
          <a:noFill/>
        </p:spPr>
        <p:txBody>
          <a:bodyPr wrap="none" rtlCol="0">
            <a:spAutoFit/>
          </a:bodyPr>
          <a:lstStyle/>
          <a:p>
            <a:r>
              <a:rPr kumimoji="1" lang="en-US" altLang="ja-JP" sz="2400" i="1" dirty="0" smtClean="0"/>
              <a:t>z</a:t>
            </a:r>
            <a:endParaRPr kumimoji="1" lang="ja-JP" altLang="en-US" sz="2400" i="1" dirty="0"/>
          </a:p>
        </p:txBody>
      </p:sp>
      <p:sp>
        <p:nvSpPr>
          <p:cNvPr id="14" name="フリーフォーム 13"/>
          <p:cNvSpPr/>
          <p:nvPr/>
        </p:nvSpPr>
        <p:spPr>
          <a:xfrm>
            <a:off x="6054175" y="2423167"/>
            <a:ext cx="2485624" cy="839995"/>
          </a:xfrm>
          <a:custGeom>
            <a:avLst/>
            <a:gdLst>
              <a:gd name="connsiteX0" fmla="*/ 0 w 2472744"/>
              <a:gd name="connsiteY0" fmla="*/ 0 h 1030889"/>
              <a:gd name="connsiteX1" fmla="*/ 1262130 w 2472744"/>
              <a:gd name="connsiteY1" fmla="*/ 1030310 h 1030889"/>
              <a:gd name="connsiteX2" fmla="*/ 2472744 w 2472744"/>
              <a:gd name="connsiteY2" fmla="*/ 115910 h 1030889"/>
              <a:gd name="connsiteX0" fmla="*/ 0 w 2434108"/>
              <a:gd name="connsiteY0" fmla="*/ 0 h 937518"/>
              <a:gd name="connsiteX1" fmla="*/ 1223494 w 2434108"/>
              <a:gd name="connsiteY1" fmla="*/ 937494 h 937518"/>
              <a:gd name="connsiteX2" fmla="*/ 2434108 w 2434108"/>
              <a:gd name="connsiteY2" fmla="*/ 23094 h 937518"/>
              <a:gd name="connsiteX0" fmla="*/ 0 w 2485624"/>
              <a:gd name="connsiteY0" fmla="*/ 0 h 937499"/>
              <a:gd name="connsiteX1" fmla="*/ 1223494 w 2485624"/>
              <a:gd name="connsiteY1" fmla="*/ 937494 h 937499"/>
              <a:gd name="connsiteX2" fmla="*/ 2485624 w 2485624"/>
              <a:gd name="connsiteY2" fmla="*/ 11492 h 937499"/>
              <a:gd name="connsiteX0" fmla="*/ 0 w 2485624"/>
              <a:gd name="connsiteY0" fmla="*/ 0 h 972305"/>
              <a:gd name="connsiteX1" fmla="*/ 1236373 w 2485624"/>
              <a:gd name="connsiteY1" fmla="*/ 972300 h 972305"/>
              <a:gd name="connsiteX2" fmla="*/ 2485624 w 2485624"/>
              <a:gd name="connsiteY2" fmla="*/ 11492 h 972305"/>
              <a:gd name="connsiteX0" fmla="*/ 0 w 2485624"/>
              <a:gd name="connsiteY0" fmla="*/ 0 h 972305"/>
              <a:gd name="connsiteX1" fmla="*/ 1236373 w 2485624"/>
              <a:gd name="connsiteY1" fmla="*/ 972300 h 972305"/>
              <a:gd name="connsiteX2" fmla="*/ 2485624 w 2485624"/>
              <a:gd name="connsiteY2" fmla="*/ 11492 h 972305"/>
            </a:gdLst>
            <a:ahLst/>
            <a:cxnLst>
              <a:cxn ang="0">
                <a:pos x="connsiteX0" y="connsiteY0"/>
              </a:cxn>
              <a:cxn ang="0">
                <a:pos x="connsiteX1" y="connsiteY1"/>
              </a:cxn>
              <a:cxn ang="0">
                <a:pos x="connsiteX2" y="connsiteY2"/>
              </a:cxn>
            </a:cxnLst>
            <a:rect l="l" t="t" r="r" b="b"/>
            <a:pathLst>
              <a:path w="2485624" h="972305">
                <a:moveTo>
                  <a:pt x="0" y="0"/>
                </a:moveTo>
                <a:cubicBezTo>
                  <a:pt x="425003" y="505496"/>
                  <a:pt x="822102" y="970385"/>
                  <a:pt x="1236373" y="972300"/>
                </a:cubicBezTo>
                <a:cubicBezTo>
                  <a:pt x="1650644" y="974215"/>
                  <a:pt x="2047742" y="478351"/>
                  <a:pt x="2485624" y="1149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Text Box 66"/>
          <p:cNvSpPr txBox="1">
            <a:spLocks noChangeArrowheads="1"/>
          </p:cNvSpPr>
          <p:nvPr/>
        </p:nvSpPr>
        <p:spPr bwMode="auto">
          <a:xfrm>
            <a:off x="7020272" y="2351159"/>
            <a:ext cx="55816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ja-JP" sz="2400" i="1" dirty="0" smtClean="0">
                <a:solidFill>
                  <a:srgbClr val="000000"/>
                </a:solidFill>
                <a:latin typeface="Symbol" pitchFamily="18" charset="2"/>
              </a:rPr>
              <a:t>Dh</a:t>
            </a:r>
            <a:endParaRPr lang="en-US" altLang="ja-JP" sz="2400" i="1" dirty="0" smtClean="0">
              <a:solidFill>
                <a:srgbClr val="000000"/>
              </a:solidFill>
              <a:latin typeface="Times New Roman" pitchFamily="18" charset="0"/>
            </a:endParaRPr>
          </a:p>
        </p:txBody>
      </p:sp>
      <p:cxnSp>
        <p:nvCxnSpPr>
          <p:cNvPr id="16" name="直線矢印コネクタ 15"/>
          <p:cNvCxnSpPr/>
          <p:nvPr/>
        </p:nvCxnSpPr>
        <p:spPr>
          <a:xfrm flipH="1" flipV="1">
            <a:off x="6588224" y="2843164"/>
            <a:ext cx="208926" cy="46064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H="1" flipV="1">
            <a:off x="6918271" y="2968328"/>
            <a:ext cx="111214" cy="44077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V="1">
            <a:off x="7876246" y="2808518"/>
            <a:ext cx="208926" cy="46064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V="1">
            <a:off x="7577447" y="2990506"/>
            <a:ext cx="111214" cy="44077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1415289" y="5703639"/>
            <a:ext cx="2292615" cy="461665"/>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kumimoji="1" lang="en-US" altLang="ja-JP" sz="2400" dirty="0" smtClean="0"/>
              <a:t>rapidity window</a:t>
            </a:r>
            <a:endParaRPr kumimoji="1" lang="ja-JP" altLang="en-US" sz="2400" dirty="0"/>
          </a:p>
        </p:txBody>
      </p:sp>
      <p:sp>
        <p:nvSpPr>
          <p:cNvPr id="20" name="下矢印 19"/>
          <p:cNvSpPr/>
          <p:nvPr/>
        </p:nvSpPr>
        <p:spPr>
          <a:xfrm flipV="1">
            <a:off x="2411760" y="5280481"/>
            <a:ext cx="386494" cy="423157"/>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pic>
        <p:nvPicPr>
          <p:cNvPr id="21" name="TexTeXPicture" descr="&lt;?xml version=&quot;1.0&quot; encoding=&quot;utf-16&quot;?&gt;&#10;&lt;TeXTeX&gt;&#10;  &lt;preamble&gt;\documentclass{jarticle}&#10;\usepackage{amsmath}&#10;\pagestyle{empty}&lt;/preamble&gt;&#10;  &lt;body&gt;\begin{align*} &#10;D = &#10;4\frac{ \langle \delta N_Q^2 \rangle }{ \langle N_Q^+ + N_Q^- \rangle }&#10;\end{align*}&lt;/body&gt;&#10;  &lt;fcolor&gt;FF000000&lt;/fcolor&gt;&#10;  &lt;bcolor&gt;FFFFFFFF&lt;/bcolor&gt;&#10;  &lt;transparent&gt;True&lt;/transparent&gt;&#10;  &lt;resolution&gt;1800&lt;/resolution&gt;&#10;  &lt;imageh&gt;700&lt;/imageh&gt;&#10;  &lt;imagew&gt;1977&lt;/imagew&gt;&#10;  &lt;scale&gt;50&lt;/scale&gt;&#10;  &lt;cursor&gt;92&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2780" y="5113198"/>
            <a:ext cx="2376264" cy="841368"/>
          </a:xfrm>
          <a:prstGeom prst="rect">
            <a:avLst/>
          </a:prstGeom>
        </p:spPr>
      </p:pic>
    </p:spTree>
    <p:extLst>
      <p:ext uri="{BB962C8B-B14F-4D97-AF65-F5344CB8AC3E}">
        <p14:creationId xmlns:p14="http://schemas.microsoft.com/office/powerpoint/2010/main" val="29460327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6880410" cy="584775"/>
          </a:xfrm>
        </p:spPr>
        <p:txBody>
          <a:bodyPr/>
          <a:lstStyle/>
          <a:p>
            <a:r>
              <a:rPr kumimoji="1" lang="en-US" altLang="ja-JP" dirty="0" smtClean="0"/>
              <a:t> Dissipation of a Conserved Charge  </a:t>
            </a:r>
            <a:endParaRPr kumimoji="1" lang="ja-JP" altLang="en-US" dirty="0"/>
          </a:p>
        </p:txBody>
      </p:sp>
      <p:sp>
        <p:nvSpPr>
          <p:cNvPr id="3" name="正方形/長方形 2"/>
          <p:cNvSpPr/>
          <p:nvPr/>
        </p:nvSpPr>
        <p:spPr>
          <a:xfrm>
            <a:off x="251521" y="1628799"/>
            <a:ext cx="4873474" cy="122413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6" name="円/楕円 5"/>
          <p:cNvSpPr/>
          <p:nvPr/>
        </p:nvSpPr>
        <p:spPr>
          <a:xfrm>
            <a:off x="362836" y="202484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 name="円/楕円 6"/>
          <p:cNvSpPr/>
          <p:nvPr/>
        </p:nvSpPr>
        <p:spPr>
          <a:xfrm>
            <a:off x="588490" y="177281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 name="円/楕円 7"/>
          <p:cNvSpPr/>
          <p:nvPr/>
        </p:nvSpPr>
        <p:spPr>
          <a:xfrm>
            <a:off x="804514" y="202484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 name="円/楕円 8"/>
          <p:cNvSpPr/>
          <p:nvPr/>
        </p:nvSpPr>
        <p:spPr>
          <a:xfrm>
            <a:off x="1020538" y="177281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0" name="円/楕円 9"/>
          <p:cNvSpPr/>
          <p:nvPr/>
        </p:nvSpPr>
        <p:spPr>
          <a:xfrm>
            <a:off x="1262936" y="202484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1" name="円/楕円 10"/>
          <p:cNvSpPr/>
          <p:nvPr/>
        </p:nvSpPr>
        <p:spPr>
          <a:xfrm>
            <a:off x="1488590" y="177281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2" name="円/楕円 11"/>
          <p:cNvSpPr/>
          <p:nvPr/>
        </p:nvSpPr>
        <p:spPr>
          <a:xfrm>
            <a:off x="1704614" y="202484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3" name="円/楕円 12"/>
          <p:cNvSpPr/>
          <p:nvPr/>
        </p:nvSpPr>
        <p:spPr>
          <a:xfrm>
            <a:off x="1920638" y="177281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4" name="円/楕円 13"/>
          <p:cNvSpPr/>
          <p:nvPr/>
        </p:nvSpPr>
        <p:spPr>
          <a:xfrm>
            <a:off x="2163036" y="202484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5" name="円/楕円 14"/>
          <p:cNvSpPr/>
          <p:nvPr/>
        </p:nvSpPr>
        <p:spPr>
          <a:xfrm>
            <a:off x="2388690" y="177281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6" name="円/楕円 15"/>
          <p:cNvSpPr/>
          <p:nvPr/>
        </p:nvSpPr>
        <p:spPr>
          <a:xfrm>
            <a:off x="2604714" y="202484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7" name="円/楕円 16"/>
          <p:cNvSpPr/>
          <p:nvPr/>
        </p:nvSpPr>
        <p:spPr>
          <a:xfrm>
            <a:off x="2820738" y="177281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8" name="円/楕円 17"/>
          <p:cNvSpPr/>
          <p:nvPr/>
        </p:nvSpPr>
        <p:spPr>
          <a:xfrm>
            <a:off x="3063136" y="202484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9" name="円/楕円 18"/>
          <p:cNvSpPr/>
          <p:nvPr/>
        </p:nvSpPr>
        <p:spPr>
          <a:xfrm>
            <a:off x="3288790" y="177281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0" name="円/楕円 19"/>
          <p:cNvSpPr/>
          <p:nvPr/>
        </p:nvSpPr>
        <p:spPr>
          <a:xfrm>
            <a:off x="3504814" y="202484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1" name="円/楕円 20"/>
          <p:cNvSpPr/>
          <p:nvPr/>
        </p:nvSpPr>
        <p:spPr>
          <a:xfrm>
            <a:off x="3720838" y="177281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2" name="円/楕円 21"/>
          <p:cNvSpPr/>
          <p:nvPr/>
        </p:nvSpPr>
        <p:spPr>
          <a:xfrm>
            <a:off x="3963236" y="202484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3" name="円/楕円 22"/>
          <p:cNvSpPr/>
          <p:nvPr/>
        </p:nvSpPr>
        <p:spPr>
          <a:xfrm>
            <a:off x="4188890" y="177281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4" name="円/楕円 23"/>
          <p:cNvSpPr/>
          <p:nvPr/>
        </p:nvSpPr>
        <p:spPr>
          <a:xfrm>
            <a:off x="4404914" y="202484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5" name="円/楕円 24"/>
          <p:cNvSpPr/>
          <p:nvPr/>
        </p:nvSpPr>
        <p:spPr>
          <a:xfrm>
            <a:off x="4620938" y="177281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6" name="円/楕円 25"/>
          <p:cNvSpPr/>
          <p:nvPr/>
        </p:nvSpPr>
        <p:spPr>
          <a:xfrm>
            <a:off x="4863336" y="202484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pic>
        <p:nvPicPr>
          <p:cNvPr id="27" name="TexTeXPicture" descr="&lt;?xml version=&quot;1.0&quot; encoding=&quot;utf-16&quot;?&gt;&#10;&lt;TeXTeX&gt;&#10;  &lt;preamble&gt;\documentclass{jarticle}&#10;\usepackage{amsmath}&#10;\pagestyle{empty}&lt;/preamble&gt;&#10;  &lt;body&gt;\begin{align*} &#10;t=0&#10;\end{align*}&lt;/body&gt;&#10;  &lt;fcolor&gt;FF000000&lt;/fcolor&gt;&#10;  &lt;bcolor&gt;FFFFFFFF&lt;/bcolor&gt;&#10;  &lt;transparent&gt;True&lt;/transparent&gt;&#10;  &lt;resolution&gt;1800&lt;/resolution&gt;&#10;  &lt;imageh&gt;172&lt;/imageh&gt;&#10;  &lt;imagew&gt;531&lt;/imagew&gt;&#10;  &lt;scale&gt;50&lt;/scale&gt;&#10;  &lt;cursor&gt;19&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650" y="1268760"/>
            <a:ext cx="781950" cy="253287"/>
          </a:xfrm>
          <a:prstGeom prst="rect">
            <a:avLst/>
          </a:prstGeom>
        </p:spPr>
      </p:pic>
      <p:pic>
        <p:nvPicPr>
          <p:cNvPr id="35" name="TexTeXPicture" descr="&lt;?xml version=&quot;1.0&quot; encoding=&quot;utf-16&quot;?&gt;&#10;&lt;TeXTeX&gt;&#10;  &lt;preamble&gt;\documentclass{jarticle}&#10;\usepackage{amsmath}&#10;\pagestyle{empty}&lt;/preamble&gt;&#10;  &lt;body&gt;\begin{align*} &#10;t\to\infty&#10;\end{align*}&lt;/body&gt;&#10;  &lt;fcolor&gt;FF000000&lt;/fcolor&gt;&#10;  &lt;bcolor&gt;FFFFFFFF&lt;/bcolor&gt;&#10;  &lt;transparent&gt;True&lt;/transparent&gt;&#10;  &lt;resolution&gt;1800&lt;/resolution&gt;&#10;  &lt;imageh&gt;159&lt;/imageh&gt;&#10;  &lt;imagew&gt;706&lt;/imagew&gt;&#10;  &lt;scale&gt;50&lt;/scale&gt;&#10;  &lt;cursor&gt;26&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650" y="3933056"/>
            <a:ext cx="1039655" cy="234143"/>
          </a:xfrm>
          <a:prstGeom prst="rect">
            <a:avLst/>
          </a:prstGeom>
        </p:spPr>
      </p:pic>
      <p:sp>
        <p:nvSpPr>
          <p:cNvPr id="36" name="円/楕円 35"/>
          <p:cNvSpPr/>
          <p:nvPr/>
        </p:nvSpPr>
        <p:spPr>
          <a:xfrm>
            <a:off x="372466" y="252890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37" name="円/楕円 36"/>
          <p:cNvSpPr/>
          <p:nvPr/>
        </p:nvSpPr>
        <p:spPr>
          <a:xfrm>
            <a:off x="598120" y="227687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38" name="円/楕円 37"/>
          <p:cNvSpPr/>
          <p:nvPr/>
        </p:nvSpPr>
        <p:spPr>
          <a:xfrm>
            <a:off x="814144" y="252890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39" name="円/楕円 38"/>
          <p:cNvSpPr/>
          <p:nvPr/>
        </p:nvSpPr>
        <p:spPr>
          <a:xfrm>
            <a:off x="1030168" y="227687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0" name="円/楕円 39"/>
          <p:cNvSpPr/>
          <p:nvPr/>
        </p:nvSpPr>
        <p:spPr>
          <a:xfrm>
            <a:off x="1272566" y="252890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1" name="円/楕円 40"/>
          <p:cNvSpPr/>
          <p:nvPr/>
        </p:nvSpPr>
        <p:spPr>
          <a:xfrm>
            <a:off x="1498220" y="227687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2" name="円/楕円 41"/>
          <p:cNvSpPr/>
          <p:nvPr/>
        </p:nvSpPr>
        <p:spPr>
          <a:xfrm>
            <a:off x="1714244" y="252890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3" name="円/楕円 42"/>
          <p:cNvSpPr/>
          <p:nvPr/>
        </p:nvSpPr>
        <p:spPr>
          <a:xfrm>
            <a:off x="1930268" y="227687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4" name="円/楕円 43"/>
          <p:cNvSpPr/>
          <p:nvPr/>
        </p:nvSpPr>
        <p:spPr>
          <a:xfrm>
            <a:off x="2172666" y="252890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5" name="円/楕円 44"/>
          <p:cNvSpPr/>
          <p:nvPr/>
        </p:nvSpPr>
        <p:spPr>
          <a:xfrm>
            <a:off x="2398320" y="227687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6" name="円/楕円 45"/>
          <p:cNvSpPr/>
          <p:nvPr/>
        </p:nvSpPr>
        <p:spPr>
          <a:xfrm>
            <a:off x="2614344" y="252890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7" name="円/楕円 46"/>
          <p:cNvSpPr/>
          <p:nvPr/>
        </p:nvSpPr>
        <p:spPr>
          <a:xfrm>
            <a:off x="2830368" y="227687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8" name="円/楕円 47"/>
          <p:cNvSpPr/>
          <p:nvPr/>
        </p:nvSpPr>
        <p:spPr>
          <a:xfrm>
            <a:off x="3072766" y="252890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9" name="円/楕円 48"/>
          <p:cNvSpPr/>
          <p:nvPr/>
        </p:nvSpPr>
        <p:spPr>
          <a:xfrm>
            <a:off x="3298420" y="227687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50" name="円/楕円 49"/>
          <p:cNvSpPr/>
          <p:nvPr/>
        </p:nvSpPr>
        <p:spPr>
          <a:xfrm>
            <a:off x="3514444" y="252890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51" name="円/楕円 50"/>
          <p:cNvSpPr/>
          <p:nvPr/>
        </p:nvSpPr>
        <p:spPr>
          <a:xfrm>
            <a:off x="3730468" y="227687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52" name="円/楕円 51"/>
          <p:cNvSpPr/>
          <p:nvPr/>
        </p:nvSpPr>
        <p:spPr>
          <a:xfrm>
            <a:off x="3972866" y="252890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53" name="円/楕円 52"/>
          <p:cNvSpPr/>
          <p:nvPr/>
        </p:nvSpPr>
        <p:spPr>
          <a:xfrm>
            <a:off x="4198520" y="227687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54" name="円/楕円 53"/>
          <p:cNvSpPr/>
          <p:nvPr/>
        </p:nvSpPr>
        <p:spPr>
          <a:xfrm>
            <a:off x="4414544" y="252890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55" name="円/楕円 54"/>
          <p:cNvSpPr/>
          <p:nvPr/>
        </p:nvSpPr>
        <p:spPr>
          <a:xfrm>
            <a:off x="4630568" y="227687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56" name="円/楕円 55"/>
          <p:cNvSpPr/>
          <p:nvPr/>
        </p:nvSpPr>
        <p:spPr>
          <a:xfrm>
            <a:off x="4872966" y="252890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57" name="正方形/長方形 56"/>
          <p:cNvSpPr/>
          <p:nvPr/>
        </p:nvSpPr>
        <p:spPr>
          <a:xfrm>
            <a:off x="251520" y="4330359"/>
            <a:ext cx="4873475" cy="122413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58" name="円/楕円 57"/>
          <p:cNvSpPr/>
          <p:nvPr/>
        </p:nvSpPr>
        <p:spPr>
          <a:xfrm>
            <a:off x="362836" y="472640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59" name="円/楕円 58"/>
          <p:cNvSpPr/>
          <p:nvPr/>
        </p:nvSpPr>
        <p:spPr>
          <a:xfrm>
            <a:off x="1172926" y="506844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0" name="円/楕円 59"/>
          <p:cNvSpPr/>
          <p:nvPr/>
        </p:nvSpPr>
        <p:spPr>
          <a:xfrm>
            <a:off x="418100" y="450990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1" name="円/楕円 60"/>
          <p:cNvSpPr/>
          <p:nvPr/>
        </p:nvSpPr>
        <p:spPr>
          <a:xfrm>
            <a:off x="1020538" y="447437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2" name="円/楕円 61"/>
          <p:cNvSpPr/>
          <p:nvPr/>
        </p:nvSpPr>
        <p:spPr>
          <a:xfrm>
            <a:off x="1139650" y="472640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3" name="円/楕円 62"/>
          <p:cNvSpPr/>
          <p:nvPr/>
        </p:nvSpPr>
        <p:spPr>
          <a:xfrm>
            <a:off x="1488590" y="447437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4" name="円/楕円 63"/>
          <p:cNvSpPr/>
          <p:nvPr/>
        </p:nvSpPr>
        <p:spPr>
          <a:xfrm>
            <a:off x="1704614" y="472640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5" name="円/楕円 64"/>
          <p:cNvSpPr/>
          <p:nvPr/>
        </p:nvSpPr>
        <p:spPr>
          <a:xfrm>
            <a:off x="1920638" y="447437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6" name="円/楕円 65"/>
          <p:cNvSpPr/>
          <p:nvPr/>
        </p:nvSpPr>
        <p:spPr>
          <a:xfrm>
            <a:off x="2298550" y="472640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7" name="円/楕円 66"/>
          <p:cNvSpPr/>
          <p:nvPr/>
        </p:nvSpPr>
        <p:spPr>
          <a:xfrm>
            <a:off x="2653772" y="468992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8" name="円/楕円 67"/>
          <p:cNvSpPr/>
          <p:nvPr/>
        </p:nvSpPr>
        <p:spPr>
          <a:xfrm>
            <a:off x="2653772" y="490989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9" name="円/楕円 68"/>
          <p:cNvSpPr/>
          <p:nvPr/>
        </p:nvSpPr>
        <p:spPr>
          <a:xfrm>
            <a:off x="2568710" y="438436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0" name="円/楕円 69"/>
          <p:cNvSpPr/>
          <p:nvPr/>
        </p:nvSpPr>
        <p:spPr>
          <a:xfrm>
            <a:off x="3063136" y="472640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1" name="円/楕円 70"/>
          <p:cNvSpPr/>
          <p:nvPr/>
        </p:nvSpPr>
        <p:spPr>
          <a:xfrm>
            <a:off x="3288790" y="447437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2" name="円/楕円 71"/>
          <p:cNvSpPr/>
          <p:nvPr/>
        </p:nvSpPr>
        <p:spPr>
          <a:xfrm>
            <a:off x="3630828" y="467796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3" name="円/楕円 72"/>
          <p:cNvSpPr/>
          <p:nvPr/>
        </p:nvSpPr>
        <p:spPr>
          <a:xfrm>
            <a:off x="3593466" y="4394853"/>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4" name="円/楕円 73"/>
          <p:cNvSpPr/>
          <p:nvPr/>
        </p:nvSpPr>
        <p:spPr>
          <a:xfrm>
            <a:off x="3963236" y="472640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5" name="円/楕円 74"/>
          <p:cNvSpPr/>
          <p:nvPr/>
        </p:nvSpPr>
        <p:spPr>
          <a:xfrm>
            <a:off x="4188890" y="447437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6" name="円/楕円 75"/>
          <p:cNvSpPr/>
          <p:nvPr/>
        </p:nvSpPr>
        <p:spPr>
          <a:xfrm>
            <a:off x="754730" y="4754409"/>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7" name="円/楕円 76"/>
          <p:cNvSpPr/>
          <p:nvPr/>
        </p:nvSpPr>
        <p:spPr>
          <a:xfrm>
            <a:off x="4437960" y="4446763"/>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8" name="円/楕円 77"/>
          <p:cNvSpPr/>
          <p:nvPr/>
        </p:nvSpPr>
        <p:spPr>
          <a:xfrm>
            <a:off x="4863336" y="472640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9" name="円/楕円 78"/>
          <p:cNvSpPr/>
          <p:nvPr/>
        </p:nvSpPr>
        <p:spPr>
          <a:xfrm>
            <a:off x="418100" y="522942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0" name="円/楕円 79"/>
          <p:cNvSpPr/>
          <p:nvPr/>
        </p:nvSpPr>
        <p:spPr>
          <a:xfrm>
            <a:off x="904278" y="497843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1" name="円/楕円 80"/>
          <p:cNvSpPr/>
          <p:nvPr/>
        </p:nvSpPr>
        <p:spPr>
          <a:xfrm>
            <a:off x="724134" y="5225413"/>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2" name="円/楕円 81"/>
          <p:cNvSpPr/>
          <p:nvPr/>
        </p:nvSpPr>
        <p:spPr>
          <a:xfrm>
            <a:off x="2669560" y="5368319"/>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3" name="円/楕円 82"/>
          <p:cNvSpPr/>
          <p:nvPr/>
        </p:nvSpPr>
        <p:spPr>
          <a:xfrm>
            <a:off x="1319670" y="5295607"/>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4" name="円/楕円 83"/>
          <p:cNvSpPr/>
          <p:nvPr/>
        </p:nvSpPr>
        <p:spPr>
          <a:xfrm>
            <a:off x="1498220" y="497843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5" name="円/楕円 84"/>
          <p:cNvSpPr/>
          <p:nvPr/>
        </p:nvSpPr>
        <p:spPr>
          <a:xfrm>
            <a:off x="1714244" y="523046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6" name="円/楕円 85"/>
          <p:cNvSpPr/>
          <p:nvPr/>
        </p:nvSpPr>
        <p:spPr>
          <a:xfrm>
            <a:off x="1408210" y="4682147"/>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7" name="円/楕円 86"/>
          <p:cNvSpPr/>
          <p:nvPr/>
        </p:nvSpPr>
        <p:spPr>
          <a:xfrm>
            <a:off x="2308310" y="5205597"/>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8" name="円/楕円 87"/>
          <p:cNvSpPr/>
          <p:nvPr/>
        </p:nvSpPr>
        <p:spPr>
          <a:xfrm>
            <a:off x="2398320" y="497843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9" name="円/楕円 88"/>
          <p:cNvSpPr/>
          <p:nvPr/>
        </p:nvSpPr>
        <p:spPr>
          <a:xfrm>
            <a:off x="2020278" y="5029611"/>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0" name="円/楕円 89"/>
          <p:cNvSpPr/>
          <p:nvPr/>
        </p:nvSpPr>
        <p:spPr>
          <a:xfrm>
            <a:off x="2892746" y="4395618"/>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1" name="円/楕円 90"/>
          <p:cNvSpPr/>
          <p:nvPr/>
        </p:nvSpPr>
        <p:spPr>
          <a:xfrm>
            <a:off x="3198780" y="523046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2" name="円/楕円 91"/>
          <p:cNvSpPr/>
          <p:nvPr/>
        </p:nvSpPr>
        <p:spPr>
          <a:xfrm>
            <a:off x="3298420" y="4878335"/>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3" name="円/楕円 92"/>
          <p:cNvSpPr/>
          <p:nvPr/>
        </p:nvSpPr>
        <p:spPr>
          <a:xfrm>
            <a:off x="3627386" y="523046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4" name="円/楕円 93"/>
          <p:cNvSpPr/>
          <p:nvPr/>
        </p:nvSpPr>
        <p:spPr>
          <a:xfrm>
            <a:off x="4224522" y="4849591"/>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5" name="円/楕円 94"/>
          <p:cNvSpPr/>
          <p:nvPr/>
        </p:nvSpPr>
        <p:spPr>
          <a:xfrm>
            <a:off x="4239938" y="5295607"/>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6" name="円/楕円 95"/>
          <p:cNvSpPr/>
          <p:nvPr/>
        </p:nvSpPr>
        <p:spPr>
          <a:xfrm>
            <a:off x="4783302" y="440667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7" name="円/楕円 96"/>
          <p:cNvSpPr/>
          <p:nvPr/>
        </p:nvSpPr>
        <p:spPr>
          <a:xfrm>
            <a:off x="4616870" y="5017448"/>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8" name="円/楕円 97"/>
          <p:cNvSpPr/>
          <p:nvPr/>
        </p:nvSpPr>
        <p:spPr>
          <a:xfrm>
            <a:off x="3998414" y="5064167"/>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9" name="円/楕円 98"/>
          <p:cNvSpPr/>
          <p:nvPr/>
        </p:nvSpPr>
        <p:spPr>
          <a:xfrm>
            <a:off x="4872966" y="523046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cxnSp>
        <p:nvCxnSpPr>
          <p:cNvPr id="101" name="直線コネクタ 100"/>
          <p:cNvCxnSpPr/>
          <p:nvPr/>
        </p:nvCxnSpPr>
        <p:spPr>
          <a:xfrm>
            <a:off x="1730988" y="1107371"/>
            <a:ext cx="9630" cy="5034690"/>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102" name="直線コネクタ 101"/>
          <p:cNvCxnSpPr/>
          <p:nvPr/>
        </p:nvCxnSpPr>
        <p:spPr>
          <a:xfrm>
            <a:off x="3243156" y="1124744"/>
            <a:ext cx="4815" cy="5005814"/>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104" name="直線矢印コネクタ 103"/>
          <p:cNvCxnSpPr/>
          <p:nvPr/>
        </p:nvCxnSpPr>
        <p:spPr>
          <a:xfrm>
            <a:off x="1740618" y="5842527"/>
            <a:ext cx="1458162" cy="0"/>
          </a:xfrm>
          <a:prstGeom prst="straightConnector1">
            <a:avLst/>
          </a:prstGeom>
          <a:ln>
            <a:headEnd type="triangle" w="med" len="med"/>
            <a:tailEnd type="triangle" w="med" len="med"/>
          </a:ln>
        </p:spPr>
        <p:style>
          <a:lnRef idx="2">
            <a:schemeClr val="dk1"/>
          </a:lnRef>
          <a:fillRef idx="0">
            <a:schemeClr val="dk1"/>
          </a:fillRef>
          <a:effectRef idx="1">
            <a:schemeClr val="dk1"/>
          </a:effectRef>
          <a:fontRef idx="minor">
            <a:schemeClr val="tx1"/>
          </a:fontRef>
        </p:style>
      </p:cxnSp>
      <p:pic>
        <p:nvPicPr>
          <p:cNvPr id="105" name="TexTeXPicture" descr="&lt;?xml version=&quot;1.0&quot; encoding=&quot;utf-16&quot;?&gt;&#10;&lt;TeXTeX&gt;&#10;  &lt;preamble&gt;\documentclass{jarticle}&#10;\usepackage{amsmath}&#10;\pagestyle{empty}&lt;/preamble&gt;&#10;  &lt;body&gt;\begin{align*} &#10;\Delta x&#10;\end{align*}&lt;/body&gt;&#10;  &lt;fcolor&gt;FF000000&lt;/fcolor&gt;&#10;  &lt;bcolor&gt;FFFFFFFF&lt;/bcolor&gt;&#10;  &lt;transparent&gt;True&lt;/transparent&gt;&#10;  &lt;resolution&gt;1800&lt;/resolution&gt;&#10;  &lt;imageh&gt;180&lt;/imageh&gt;&#10;  &lt;imagew&gt;327&lt;/imagew&gt;&#10;  &lt;scale&gt;50&lt;/scale&gt;&#10;  &lt;cursor&gt;24&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3739" y="5995527"/>
            <a:ext cx="490615" cy="270063"/>
          </a:xfrm>
          <a:prstGeom prst="rect">
            <a:avLst/>
          </a:prstGeom>
        </p:spPr>
      </p:pic>
      <p:sp>
        <p:nvSpPr>
          <p:cNvPr id="125" name="正方形/長方形 124"/>
          <p:cNvSpPr/>
          <p:nvPr/>
        </p:nvSpPr>
        <p:spPr>
          <a:xfrm>
            <a:off x="1740618" y="1628799"/>
            <a:ext cx="1502538" cy="1224137"/>
          </a:xfrm>
          <a:prstGeom prst="rect">
            <a:avLst/>
          </a:prstGeom>
          <a:solidFill>
            <a:srgbClr val="3333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正方形/長方形 125"/>
          <p:cNvSpPr/>
          <p:nvPr/>
        </p:nvSpPr>
        <p:spPr>
          <a:xfrm>
            <a:off x="1740618" y="4335843"/>
            <a:ext cx="1502538" cy="1224137"/>
          </a:xfrm>
          <a:prstGeom prst="rect">
            <a:avLst/>
          </a:prstGeom>
          <a:solidFill>
            <a:srgbClr val="3333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7" name="TexTeXPicture" descr="&lt;?xml version=&quot;1.0&quot; encoding=&quot;utf-16&quot;?&gt;&#10;&lt;TeXTeX&gt;&#10;  &lt;preamble&gt;\documentclass{jarticle}&#10;\usepackage{amsmath}&#10;\pagestyle{empty}&lt;/preamble&gt;&#10;  &lt;body&gt;\begin{align*} &#10;N&#10;\end{align*}&lt;/body&gt;&#10;  &lt;fcolor&gt;FF000000&lt;/fcolor&gt;&#10;  &lt;bcolor&gt;FFFFFFFF&lt;/bcolor&gt;&#10;  &lt;transparent&gt;True&lt;/transparent&gt;&#10;  &lt;resolution&gt;1800&lt;/resolution&gt;&#10;  &lt;imageh&gt;170&lt;/imageh&gt;&#10;  &lt;imagew&gt;209&lt;/imagew&gt;&#10;  &lt;scale&gt;50&lt;/scale&gt;&#10;  &lt;cursor&gt;17&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2580" y="1329769"/>
            <a:ext cx="221192" cy="179917"/>
          </a:xfrm>
          <a:prstGeom prst="rect">
            <a:avLst/>
          </a:prstGeom>
        </p:spPr>
      </p:pic>
      <p:cxnSp>
        <p:nvCxnSpPr>
          <p:cNvPr id="100" name="直線矢印コネクタ 99"/>
          <p:cNvCxnSpPr/>
          <p:nvPr/>
        </p:nvCxnSpPr>
        <p:spPr>
          <a:xfrm>
            <a:off x="6458173" y="2059774"/>
            <a:ext cx="223224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3" name="直線矢印コネクタ 102"/>
          <p:cNvCxnSpPr/>
          <p:nvPr/>
        </p:nvCxnSpPr>
        <p:spPr>
          <a:xfrm flipV="1">
            <a:off x="6818213" y="1375698"/>
            <a:ext cx="0" cy="90010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06" name="TexTeXPicture" descr="&lt;?xml version=&quot;1.0&quot; encoding=&quot;utf-16&quot;?&gt;&#10;&lt;TeXTeX&gt;&#10;  &lt;preamble&gt;\documentclass{jarticle}&#10;\usepackage{amsmath}&#10;\pagestyle{empty}&lt;/preamble&gt;&#10;  &lt;body&gt;\begin{align*} &#10;\frac{\langle \Delta N^2 \rangle}{\Delta x}&#10;\end{align*}&lt;/body&gt;&#10;  &lt;fcolor&gt;FF000000&lt;/fcolor&gt;&#10;  &lt;bcolor&gt;FFFFFFFF&lt;/bcolor&gt;&#10;  &lt;transparent&gt;True&lt;/transparent&gt;&#10;  &lt;resolution&gt;1800&lt;/resolution&gt;&#10;  &lt;imageh&gt;548&lt;/imageh&gt;&#10;  &lt;imagew&gt;741&lt;/imagew&gt;&#10;  &lt;scale&gt;50&lt;/scale&gt;&#10;  &lt;cursor&gt;59&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0152" y="1124744"/>
            <a:ext cx="784225" cy="579967"/>
          </a:xfrm>
          <a:prstGeom prst="rect">
            <a:avLst/>
          </a:prstGeom>
        </p:spPr>
      </p:pic>
      <p:pic>
        <p:nvPicPr>
          <p:cNvPr id="107" name="TexTeXPicture" descr="&lt;?xml version=&quot;1.0&quot; encoding=&quot;utf-16&quot;?&gt;&#10;&lt;TeXTeX&gt;&#10;  &lt;preamble&gt;\documentclass{jarticle}&#10;\usepackage{amsmath}&#10;\pagestyle{empty}&lt;/preamble&gt;&#10;  &lt;body&gt;\begin{align*} &#10;\Delta x&#10;\end{align*}&lt;/body&gt;&#10;  &lt;fcolor&gt;FF000000&lt;/fcolor&gt;&#10;  &lt;bcolor&gt;FFFFFFFF&lt;/bcolor&gt;&#10;  &lt;transparent&gt;True&lt;/transparent&gt;&#10;  &lt;resolution&gt;1800&lt;/resolution&gt;&#10;  &lt;imageh&gt;180&lt;/imageh&gt;&#10;  &lt;imagew&gt;327&lt;/imagew&gt;&#10;  &lt;scale&gt;50&lt;/scale&gt;&#10;  &lt;cursor&gt;24&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4397" y="2180549"/>
            <a:ext cx="346075" cy="190500"/>
          </a:xfrm>
          <a:prstGeom prst="rect">
            <a:avLst/>
          </a:prstGeom>
        </p:spPr>
      </p:pic>
      <p:cxnSp>
        <p:nvCxnSpPr>
          <p:cNvPr id="108" name="直線コネクタ 107"/>
          <p:cNvCxnSpPr/>
          <p:nvPr/>
        </p:nvCxnSpPr>
        <p:spPr>
          <a:xfrm>
            <a:off x="6818213" y="2059774"/>
            <a:ext cx="1656184" cy="0"/>
          </a:xfrm>
          <a:prstGeom prst="line">
            <a:avLst/>
          </a:prstGeom>
        </p:spPr>
        <p:style>
          <a:lnRef idx="2">
            <a:schemeClr val="accent2"/>
          </a:lnRef>
          <a:fillRef idx="0">
            <a:schemeClr val="accent2"/>
          </a:fillRef>
          <a:effectRef idx="1">
            <a:schemeClr val="accent2"/>
          </a:effectRef>
          <a:fontRef idx="minor">
            <a:schemeClr val="tx1"/>
          </a:fontRef>
        </p:style>
      </p:cxnSp>
      <p:sp>
        <p:nvSpPr>
          <p:cNvPr id="109" name="下矢印 108"/>
          <p:cNvSpPr/>
          <p:nvPr/>
        </p:nvSpPr>
        <p:spPr>
          <a:xfrm>
            <a:off x="5292080" y="2114854"/>
            <a:ext cx="576064" cy="3076737"/>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pic>
        <p:nvPicPr>
          <p:cNvPr id="110" name="TexTeXPicture" descr="&lt;?xml version=&quot;1.0&quot; encoding=&quot;utf-16&quot;?&gt;&#10;&lt;TeXTeX&gt;&#10;  &lt;preamble&gt;\documentclass{jarticle}&#10;\usepackage{amsmath}&#10;\pagestyle{empty}&lt;/preamble&gt;&#10;  &lt;body&gt;\begin{align*} &#10;t&#10;\end{align*}&lt;/body&gt;&#10;  &lt;fcolor&gt;FF000000&lt;/fcolor&gt;&#10;  &lt;bcolor&gt;FFFFFFFF&lt;/bcolor&gt;&#10;  &lt;transparent&gt;True&lt;/transparent&gt;&#10;  &lt;resolution&gt;1800&lt;/resolution&gt;&#10;  &lt;imageh&gt;158&lt;/imageh&gt;&#10;  &lt;imagew&gt;76&lt;/imagew&gt;&#10;  &lt;scale&gt;50&lt;/scale&gt;&#10;  &lt;cursor&gt;17&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39895" y="3369752"/>
            <a:ext cx="80433" cy="167217"/>
          </a:xfrm>
          <a:prstGeom prst="rect">
            <a:avLst/>
          </a:prstGeom>
        </p:spPr>
      </p:pic>
    </p:spTree>
    <p:extLst>
      <p:ext uri="{BB962C8B-B14F-4D97-AF65-F5344CB8AC3E}">
        <p14:creationId xmlns:p14="http://schemas.microsoft.com/office/powerpoint/2010/main" val="39418847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6880410" cy="584775"/>
          </a:xfrm>
        </p:spPr>
        <p:txBody>
          <a:bodyPr/>
          <a:lstStyle/>
          <a:p>
            <a:r>
              <a:rPr kumimoji="1" lang="en-US" altLang="ja-JP" dirty="0" smtClean="0"/>
              <a:t> Dissipation of a Conserved Charge  </a:t>
            </a:r>
            <a:endParaRPr kumimoji="1" lang="ja-JP" altLang="en-US" dirty="0"/>
          </a:p>
        </p:txBody>
      </p:sp>
      <p:sp>
        <p:nvSpPr>
          <p:cNvPr id="3" name="正方形/長方形 2"/>
          <p:cNvSpPr/>
          <p:nvPr/>
        </p:nvSpPr>
        <p:spPr>
          <a:xfrm>
            <a:off x="251521" y="1628799"/>
            <a:ext cx="4873474" cy="122413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6" name="円/楕円 5"/>
          <p:cNvSpPr/>
          <p:nvPr/>
        </p:nvSpPr>
        <p:spPr>
          <a:xfrm>
            <a:off x="362836" y="202484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 name="円/楕円 6"/>
          <p:cNvSpPr/>
          <p:nvPr/>
        </p:nvSpPr>
        <p:spPr>
          <a:xfrm>
            <a:off x="588490" y="177281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 name="円/楕円 7"/>
          <p:cNvSpPr/>
          <p:nvPr/>
        </p:nvSpPr>
        <p:spPr>
          <a:xfrm>
            <a:off x="804514" y="202484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 name="円/楕円 8"/>
          <p:cNvSpPr/>
          <p:nvPr/>
        </p:nvSpPr>
        <p:spPr>
          <a:xfrm>
            <a:off x="1020538" y="177281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0" name="円/楕円 9"/>
          <p:cNvSpPr/>
          <p:nvPr/>
        </p:nvSpPr>
        <p:spPr>
          <a:xfrm>
            <a:off x="1262936" y="202484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1" name="円/楕円 10"/>
          <p:cNvSpPr/>
          <p:nvPr/>
        </p:nvSpPr>
        <p:spPr>
          <a:xfrm>
            <a:off x="1488590" y="177281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2" name="円/楕円 11"/>
          <p:cNvSpPr/>
          <p:nvPr/>
        </p:nvSpPr>
        <p:spPr>
          <a:xfrm>
            <a:off x="1704614" y="202484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3" name="円/楕円 12"/>
          <p:cNvSpPr/>
          <p:nvPr/>
        </p:nvSpPr>
        <p:spPr>
          <a:xfrm>
            <a:off x="1920638" y="177281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4" name="円/楕円 13"/>
          <p:cNvSpPr/>
          <p:nvPr/>
        </p:nvSpPr>
        <p:spPr>
          <a:xfrm>
            <a:off x="2163036" y="202484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5" name="円/楕円 14"/>
          <p:cNvSpPr/>
          <p:nvPr/>
        </p:nvSpPr>
        <p:spPr>
          <a:xfrm>
            <a:off x="2388690" y="177281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6" name="円/楕円 15"/>
          <p:cNvSpPr/>
          <p:nvPr/>
        </p:nvSpPr>
        <p:spPr>
          <a:xfrm>
            <a:off x="2604714" y="202484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7" name="円/楕円 16"/>
          <p:cNvSpPr/>
          <p:nvPr/>
        </p:nvSpPr>
        <p:spPr>
          <a:xfrm>
            <a:off x="2820738" y="177281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8" name="円/楕円 17"/>
          <p:cNvSpPr/>
          <p:nvPr/>
        </p:nvSpPr>
        <p:spPr>
          <a:xfrm>
            <a:off x="3063136" y="202484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9" name="円/楕円 18"/>
          <p:cNvSpPr/>
          <p:nvPr/>
        </p:nvSpPr>
        <p:spPr>
          <a:xfrm>
            <a:off x="3288790" y="177281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0" name="円/楕円 19"/>
          <p:cNvSpPr/>
          <p:nvPr/>
        </p:nvSpPr>
        <p:spPr>
          <a:xfrm>
            <a:off x="3504814" y="202484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1" name="円/楕円 20"/>
          <p:cNvSpPr/>
          <p:nvPr/>
        </p:nvSpPr>
        <p:spPr>
          <a:xfrm>
            <a:off x="3720838" y="177281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2" name="円/楕円 21"/>
          <p:cNvSpPr/>
          <p:nvPr/>
        </p:nvSpPr>
        <p:spPr>
          <a:xfrm>
            <a:off x="3963236" y="202484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3" name="円/楕円 22"/>
          <p:cNvSpPr/>
          <p:nvPr/>
        </p:nvSpPr>
        <p:spPr>
          <a:xfrm>
            <a:off x="4188890" y="177281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4" name="円/楕円 23"/>
          <p:cNvSpPr/>
          <p:nvPr/>
        </p:nvSpPr>
        <p:spPr>
          <a:xfrm>
            <a:off x="4404914" y="202484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5" name="円/楕円 24"/>
          <p:cNvSpPr/>
          <p:nvPr/>
        </p:nvSpPr>
        <p:spPr>
          <a:xfrm>
            <a:off x="4620938" y="177281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6" name="円/楕円 25"/>
          <p:cNvSpPr/>
          <p:nvPr/>
        </p:nvSpPr>
        <p:spPr>
          <a:xfrm>
            <a:off x="4863336" y="202484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pic>
        <p:nvPicPr>
          <p:cNvPr id="27" name="TexTeXPicture" descr="&lt;?xml version=&quot;1.0&quot; encoding=&quot;utf-16&quot;?&gt;&#10;&lt;TeXTeX&gt;&#10;  &lt;preamble&gt;\documentclass{jarticle}&#10;\usepackage{amsmath}&#10;\pagestyle{empty}&lt;/preamble&gt;&#10;  &lt;body&gt;\begin{align*} &#10;t=0&#10;\end{align*}&lt;/body&gt;&#10;  &lt;fcolor&gt;FF000000&lt;/fcolor&gt;&#10;  &lt;bcolor&gt;FFFFFFFF&lt;/bcolor&gt;&#10;  &lt;transparent&gt;True&lt;/transparent&gt;&#10;  &lt;resolution&gt;1800&lt;/resolution&gt;&#10;  &lt;imageh&gt;172&lt;/imageh&gt;&#10;  &lt;imagew&gt;531&lt;/imagew&gt;&#10;  &lt;scale&gt;50&lt;/scale&gt;&#10;  &lt;cursor&gt;19&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650" y="1268760"/>
            <a:ext cx="781950" cy="253287"/>
          </a:xfrm>
          <a:prstGeom prst="rect">
            <a:avLst/>
          </a:prstGeom>
        </p:spPr>
      </p:pic>
      <p:cxnSp>
        <p:nvCxnSpPr>
          <p:cNvPr id="29" name="直線矢印コネクタ 28"/>
          <p:cNvCxnSpPr/>
          <p:nvPr/>
        </p:nvCxnSpPr>
        <p:spPr>
          <a:xfrm>
            <a:off x="6458173" y="2059774"/>
            <a:ext cx="223224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2" name="直線矢印コネクタ 31"/>
          <p:cNvCxnSpPr/>
          <p:nvPr/>
        </p:nvCxnSpPr>
        <p:spPr>
          <a:xfrm flipV="1">
            <a:off x="6818213" y="1375698"/>
            <a:ext cx="0" cy="90010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35" name="TexTeXPicture" descr="&lt;?xml version=&quot;1.0&quot; encoding=&quot;utf-16&quot;?&gt;&#10;&lt;TeXTeX&gt;&#10;  &lt;preamble&gt;\documentclass{jarticle}&#10;\usepackage{amsmath}&#10;\pagestyle{empty}&lt;/preamble&gt;&#10;  &lt;body&gt;\begin{align*} &#10;t\to\infty&#10;\end{align*}&lt;/body&gt;&#10;  &lt;fcolor&gt;FF000000&lt;/fcolor&gt;&#10;  &lt;bcolor&gt;FFFFFFFF&lt;/bcolor&gt;&#10;  &lt;transparent&gt;True&lt;/transparent&gt;&#10;  &lt;resolution&gt;1800&lt;/resolution&gt;&#10;  &lt;imageh&gt;159&lt;/imageh&gt;&#10;  &lt;imagew&gt;706&lt;/imagew&gt;&#10;  &lt;scale&gt;50&lt;/scale&gt;&#10;  &lt;cursor&gt;26&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650" y="3933056"/>
            <a:ext cx="1039655" cy="234143"/>
          </a:xfrm>
          <a:prstGeom prst="rect">
            <a:avLst/>
          </a:prstGeom>
        </p:spPr>
      </p:pic>
      <p:sp>
        <p:nvSpPr>
          <p:cNvPr id="36" name="円/楕円 35"/>
          <p:cNvSpPr/>
          <p:nvPr/>
        </p:nvSpPr>
        <p:spPr>
          <a:xfrm>
            <a:off x="372466" y="252890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37" name="円/楕円 36"/>
          <p:cNvSpPr/>
          <p:nvPr/>
        </p:nvSpPr>
        <p:spPr>
          <a:xfrm>
            <a:off x="598120" y="227687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38" name="円/楕円 37"/>
          <p:cNvSpPr/>
          <p:nvPr/>
        </p:nvSpPr>
        <p:spPr>
          <a:xfrm>
            <a:off x="814144" y="252890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39" name="円/楕円 38"/>
          <p:cNvSpPr/>
          <p:nvPr/>
        </p:nvSpPr>
        <p:spPr>
          <a:xfrm>
            <a:off x="1030168" y="227687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0" name="円/楕円 39"/>
          <p:cNvSpPr/>
          <p:nvPr/>
        </p:nvSpPr>
        <p:spPr>
          <a:xfrm>
            <a:off x="1272566" y="252890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1" name="円/楕円 40"/>
          <p:cNvSpPr/>
          <p:nvPr/>
        </p:nvSpPr>
        <p:spPr>
          <a:xfrm>
            <a:off x="1498220" y="227687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2" name="円/楕円 41"/>
          <p:cNvSpPr/>
          <p:nvPr/>
        </p:nvSpPr>
        <p:spPr>
          <a:xfrm>
            <a:off x="1714244" y="252890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3" name="円/楕円 42"/>
          <p:cNvSpPr/>
          <p:nvPr/>
        </p:nvSpPr>
        <p:spPr>
          <a:xfrm>
            <a:off x="1930268" y="227687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4" name="円/楕円 43"/>
          <p:cNvSpPr/>
          <p:nvPr/>
        </p:nvSpPr>
        <p:spPr>
          <a:xfrm>
            <a:off x="2172666" y="252890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5" name="円/楕円 44"/>
          <p:cNvSpPr/>
          <p:nvPr/>
        </p:nvSpPr>
        <p:spPr>
          <a:xfrm>
            <a:off x="2398320" y="227687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6" name="円/楕円 45"/>
          <p:cNvSpPr/>
          <p:nvPr/>
        </p:nvSpPr>
        <p:spPr>
          <a:xfrm>
            <a:off x="2614344" y="252890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7" name="円/楕円 46"/>
          <p:cNvSpPr/>
          <p:nvPr/>
        </p:nvSpPr>
        <p:spPr>
          <a:xfrm>
            <a:off x="2830368" y="227687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8" name="円/楕円 47"/>
          <p:cNvSpPr/>
          <p:nvPr/>
        </p:nvSpPr>
        <p:spPr>
          <a:xfrm>
            <a:off x="3072766" y="252890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9" name="円/楕円 48"/>
          <p:cNvSpPr/>
          <p:nvPr/>
        </p:nvSpPr>
        <p:spPr>
          <a:xfrm>
            <a:off x="3298420" y="227687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50" name="円/楕円 49"/>
          <p:cNvSpPr/>
          <p:nvPr/>
        </p:nvSpPr>
        <p:spPr>
          <a:xfrm>
            <a:off x="3514444" y="252890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51" name="円/楕円 50"/>
          <p:cNvSpPr/>
          <p:nvPr/>
        </p:nvSpPr>
        <p:spPr>
          <a:xfrm>
            <a:off x="3730468" y="227687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52" name="円/楕円 51"/>
          <p:cNvSpPr/>
          <p:nvPr/>
        </p:nvSpPr>
        <p:spPr>
          <a:xfrm>
            <a:off x="3972866" y="252890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53" name="円/楕円 52"/>
          <p:cNvSpPr/>
          <p:nvPr/>
        </p:nvSpPr>
        <p:spPr>
          <a:xfrm>
            <a:off x="4198520" y="227687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54" name="円/楕円 53"/>
          <p:cNvSpPr/>
          <p:nvPr/>
        </p:nvSpPr>
        <p:spPr>
          <a:xfrm>
            <a:off x="4414544" y="252890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55" name="円/楕円 54"/>
          <p:cNvSpPr/>
          <p:nvPr/>
        </p:nvSpPr>
        <p:spPr>
          <a:xfrm>
            <a:off x="4630568" y="227687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56" name="円/楕円 55"/>
          <p:cNvSpPr/>
          <p:nvPr/>
        </p:nvSpPr>
        <p:spPr>
          <a:xfrm>
            <a:off x="4872966" y="252890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57" name="正方形/長方形 56"/>
          <p:cNvSpPr/>
          <p:nvPr/>
        </p:nvSpPr>
        <p:spPr>
          <a:xfrm>
            <a:off x="251520" y="4330359"/>
            <a:ext cx="4873475" cy="122413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58" name="円/楕円 57"/>
          <p:cNvSpPr/>
          <p:nvPr/>
        </p:nvSpPr>
        <p:spPr>
          <a:xfrm>
            <a:off x="362836" y="472640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59" name="円/楕円 58"/>
          <p:cNvSpPr/>
          <p:nvPr/>
        </p:nvSpPr>
        <p:spPr>
          <a:xfrm>
            <a:off x="1172926" y="506844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0" name="円/楕円 59"/>
          <p:cNvSpPr/>
          <p:nvPr/>
        </p:nvSpPr>
        <p:spPr>
          <a:xfrm>
            <a:off x="418100" y="450990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1" name="円/楕円 60"/>
          <p:cNvSpPr/>
          <p:nvPr/>
        </p:nvSpPr>
        <p:spPr>
          <a:xfrm>
            <a:off x="1020538" y="447437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2" name="円/楕円 61"/>
          <p:cNvSpPr/>
          <p:nvPr/>
        </p:nvSpPr>
        <p:spPr>
          <a:xfrm>
            <a:off x="1139650" y="472640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3" name="円/楕円 62"/>
          <p:cNvSpPr/>
          <p:nvPr/>
        </p:nvSpPr>
        <p:spPr>
          <a:xfrm>
            <a:off x="1488590" y="447437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4" name="円/楕円 63"/>
          <p:cNvSpPr/>
          <p:nvPr/>
        </p:nvSpPr>
        <p:spPr>
          <a:xfrm>
            <a:off x="1704614" y="472640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5" name="円/楕円 64"/>
          <p:cNvSpPr/>
          <p:nvPr/>
        </p:nvSpPr>
        <p:spPr>
          <a:xfrm>
            <a:off x="1920638" y="447437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6" name="円/楕円 65"/>
          <p:cNvSpPr/>
          <p:nvPr/>
        </p:nvSpPr>
        <p:spPr>
          <a:xfrm>
            <a:off x="2298550" y="472640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7" name="円/楕円 66"/>
          <p:cNvSpPr/>
          <p:nvPr/>
        </p:nvSpPr>
        <p:spPr>
          <a:xfrm>
            <a:off x="2653772" y="468992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8" name="円/楕円 67"/>
          <p:cNvSpPr/>
          <p:nvPr/>
        </p:nvSpPr>
        <p:spPr>
          <a:xfrm>
            <a:off x="2653772" y="490989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9" name="円/楕円 68"/>
          <p:cNvSpPr/>
          <p:nvPr/>
        </p:nvSpPr>
        <p:spPr>
          <a:xfrm>
            <a:off x="2568710" y="438436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0" name="円/楕円 69"/>
          <p:cNvSpPr/>
          <p:nvPr/>
        </p:nvSpPr>
        <p:spPr>
          <a:xfrm>
            <a:off x="3063136" y="472640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1" name="円/楕円 70"/>
          <p:cNvSpPr/>
          <p:nvPr/>
        </p:nvSpPr>
        <p:spPr>
          <a:xfrm>
            <a:off x="3288790" y="447437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2" name="円/楕円 71"/>
          <p:cNvSpPr/>
          <p:nvPr/>
        </p:nvSpPr>
        <p:spPr>
          <a:xfrm>
            <a:off x="3630828" y="467796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3" name="円/楕円 72"/>
          <p:cNvSpPr/>
          <p:nvPr/>
        </p:nvSpPr>
        <p:spPr>
          <a:xfrm>
            <a:off x="3593466" y="4394853"/>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4" name="円/楕円 73"/>
          <p:cNvSpPr/>
          <p:nvPr/>
        </p:nvSpPr>
        <p:spPr>
          <a:xfrm>
            <a:off x="3963236" y="472640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5" name="円/楕円 74"/>
          <p:cNvSpPr/>
          <p:nvPr/>
        </p:nvSpPr>
        <p:spPr>
          <a:xfrm>
            <a:off x="4188890" y="447437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6" name="円/楕円 75"/>
          <p:cNvSpPr/>
          <p:nvPr/>
        </p:nvSpPr>
        <p:spPr>
          <a:xfrm>
            <a:off x="754730" y="4754409"/>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7" name="円/楕円 76"/>
          <p:cNvSpPr/>
          <p:nvPr/>
        </p:nvSpPr>
        <p:spPr>
          <a:xfrm>
            <a:off x="4437960" y="4446763"/>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8" name="円/楕円 77"/>
          <p:cNvSpPr/>
          <p:nvPr/>
        </p:nvSpPr>
        <p:spPr>
          <a:xfrm>
            <a:off x="4863336" y="472640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9" name="円/楕円 78"/>
          <p:cNvSpPr/>
          <p:nvPr/>
        </p:nvSpPr>
        <p:spPr>
          <a:xfrm>
            <a:off x="418100" y="522942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0" name="円/楕円 79"/>
          <p:cNvSpPr/>
          <p:nvPr/>
        </p:nvSpPr>
        <p:spPr>
          <a:xfrm>
            <a:off x="904278" y="497843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1" name="円/楕円 80"/>
          <p:cNvSpPr/>
          <p:nvPr/>
        </p:nvSpPr>
        <p:spPr>
          <a:xfrm>
            <a:off x="724134" y="5225413"/>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2" name="円/楕円 81"/>
          <p:cNvSpPr/>
          <p:nvPr/>
        </p:nvSpPr>
        <p:spPr>
          <a:xfrm>
            <a:off x="2669560" y="5368319"/>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3" name="円/楕円 82"/>
          <p:cNvSpPr/>
          <p:nvPr/>
        </p:nvSpPr>
        <p:spPr>
          <a:xfrm>
            <a:off x="1319670" y="5295607"/>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4" name="円/楕円 83"/>
          <p:cNvSpPr/>
          <p:nvPr/>
        </p:nvSpPr>
        <p:spPr>
          <a:xfrm>
            <a:off x="1498220" y="497843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5" name="円/楕円 84"/>
          <p:cNvSpPr/>
          <p:nvPr/>
        </p:nvSpPr>
        <p:spPr>
          <a:xfrm>
            <a:off x="1714244" y="523046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6" name="円/楕円 85"/>
          <p:cNvSpPr/>
          <p:nvPr/>
        </p:nvSpPr>
        <p:spPr>
          <a:xfrm>
            <a:off x="1408210" y="4682147"/>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7" name="円/楕円 86"/>
          <p:cNvSpPr/>
          <p:nvPr/>
        </p:nvSpPr>
        <p:spPr>
          <a:xfrm>
            <a:off x="2308310" y="5205597"/>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8" name="円/楕円 87"/>
          <p:cNvSpPr/>
          <p:nvPr/>
        </p:nvSpPr>
        <p:spPr>
          <a:xfrm>
            <a:off x="2398320" y="497843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9" name="円/楕円 88"/>
          <p:cNvSpPr/>
          <p:nvPr/>
        </p:nvSpPr>
        <p:spPr>
          <a:xfrm>
            <a:off x="2020278" y="5029611"/>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0" name="円/楕円 89"/>
          <p:cNvSpPr/>
          <p:nvPr/>
        </p:nvSpPr>
        <p:spPr>
          <a:xfrm>
            <a:off x="2892746" y="4395618"/>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1" name="円/楕円 90"/>
          <p:cNvSpPr/>
          <p:nvPr/>
        </p:nvSpPr>
        <p:spPr>
          <a:xfrm>
            <a:off x="3198780" y="523046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2" name="円/楕円 91"/>
          <p:cNvSpPr/>
          <p:nvPr/>
        </p:nvSpPr>
        <p:spPr>
          <a:xfrm>
            <a:off x="3298420" y="4878335"/>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3" name="円/楕円 92"/>
          <p:cNvSpPr/>
          <p:nvPr/>
        </p:nvSpPr>
        <p:spPr>
          <a:xfrm>
            <a:off x="3627386" y="523046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4" name="円/楕円 93"/>
          <p:cNvSpPr/>
          <p:nvPr/>
        </p:nvSpPr>
        <p:spPr>
          <a:xfrm>
            <a:off x="4224522" y="4849591"/>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5" name="円/楕円 94"/>
          <p:cNvSpPr/>
          <p:nvPr/>
        </p:nvSpPr>
        <p:spPr>
          <a:xfrm>
            <a:off x="4239938" y="5295607"/>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6" name="円/楕円 95"/>
          <p:cNvSpPr/>
          <p:nvPr/>
        </p:nvSpPr>
        <p:spPr>
          <a:xfrm>
            <a:off x="4783302" y="440667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7" name="円/楕円 96"/>
          <p:cNvSpPr/>
          <p:nvPr/>
        </p:nvSpPr>
        <p:spPr>
          <a:xfrm>
            <a:off x="4616870" y="5017448"/>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8" name="円/楕円 97"/>
          <p:cNvSpPr/>
          <p:nvPr/>
        </p:nvSpPr>
        <p:spPr>
          <a:xfrm>
            <a:off x="3998414" y="5064167"/>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9" name="円/楕円 98"/>
          <p:cNvSpPr/>
          <p:nvPr/>
        </p:nvSpPr>
        <p:spPr>
          <a:xfrm>
            <a:off x="4872966" y="523046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cxnSp>
        <p:nvCxnSpPr>
          <p:cNvPr id="101" name="直線コネクタ 100"/>
          <p:cNvCxnSpPr/>
          <p:nvPr/>
        </p:nvCxnSpPr>
        <p:spPr>
          <a:xfrm>
            <a:off x="1730988" y="1107371"/>
            <a:ext cx="9630" cy="5034690"/>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102" name="直線コネクタ 101"/>
          <p:cNvCxnSpPr/>
          <p:nvPr/>
        </p:nvCxnSpPr>
        <p:spPr>
          <a:xfrm>
            <a:off x="3243156" y="1124744"/>
            <a:ext cx="4815" cy="5005814"/>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104" name="直線矢印コネクタ 103"/>
          <p:cNvCxnSpPr/>
          <p:nvPr/>
        </p:nvCxnSpPr>
        <p:spPr>
          <a:xfrm>
            <a:off x="1740618" y="5842527"/>
            <a:ext cx="1458162" cy="0"/>
          </a:xfrm>
          <a:prstGeom prst="straightConnector1">
            <a:avLst/>
          </a:prstGeom>
          <a:ln>
            <a:headEnd type="triangle" w="med" len="med"/>
            <a:tailEnd type="triangle" w="med" len="med"/>
          </a:ln>
        </p:spPr>
        <p:style>
          <a:lnRef idx="2">
            <a:schemeClr val="dk1"/>
          </a:lnRef>
          <a:fillRef idx="0">
            <a:schemeClr val="dk1"/>
          </a:fillRef>
          <a:effectRef idx="1">
            <a:schemeClr val="dk1"/>
          </a:effectRef>
          <a:fontRef idx="minor">
            <a:schemeClr val="tx1"/>
          </a:fontRef>
        </p:style>
      </p:cxnSp>
      <p:pic>
        <p:nvPicPr>
          <p:cNvPr id="105" name="TexTeXPicture" descr="&lt;?xml version=&quot;1.0&quot; encoding=&quot;utf-16&quot;?&gt;&#10;&lt;TeXTeX&gt;&#10;  &lt;preamble&gt;\documentclass{jarticle}&#10;\usepackage{amsmath}&#10;\pagestyle{empty}&lt;/preamble&gt;&#10;  &lt;body&gt;\begin{align*} &#10;\Delta x&#10;\end{align*}&lt;/body&gt;&#10;  &lt;fcolor&gt;FF000000&lt;/fcolor&gt;&#10;  &lt;bcolor&gt;FFFFFFFF&lt;/bcolor&gt;&#10;  &lt;transparent&gt;True&lt;/transparent&gt;&#10;  &lt;resolution&gt;1800&lt;/resolution&gt;&#10;  &lt;imageh&gt;180&lt;/imageh&gt;&#10;  &lt;imagew&gt;327&lt;/imagew&gt;&#10;  &lt;scale&gt;50&lt;/scale&gt;&#10;  &lt;cursor&gt;24&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3739" y="5995527"/>
            <a:ext cx="490615" cy="270063"/>
          </a:xfrm>
          <a:prstGeom prst="rect">
            <a:avLst/>
          </a:prstGeom>
        </p:spPr>
      </p:pic>
      <p:pic>
        <p:nvPicPr>
          <p:cNvPr id="107" name="TexTeXPicture" descr="&lt;?xml version=&quot;1.0&quot; encoding=&quot;utf-16&quot;?&gt;&#10;&lt;TeXTeX&gt;&#10;  &lt;preamble&gt;\documentclass{jarticle}&#10;\usepackage{amsmath}&#10;\pagestyle{empty}&lt;/preamble&gt;&#10;  &lt;body&gt;\begin{align*} &#10;\frac{\langle \Delta N^2 \rangle}{\Delta x}&#10;\end{align*}&lt;/body&gt;&#10;  &lt;fcolor&gt;FF000000&lt;/fcolor&gt;&#10;  &lt;bcolor&gt;FFFFFFFF&lt;/bcolor&gt;&#10;  &lt;transparent&gt;True&lt;/transparent&gt;&#10;  &lt;resolution&gt;1800&lt;/resolution&gt;&#10;  &lt;imageh&gt;548&lt;/imageh&gt;&#10;  &lt;imagew&gt;741&lt;/imagew&gt;&#10;  &lt;scale&gt;50&lt;/scale&gt;&#10;  &lt;cursor&gt;59&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0152" y="1124744"/>
            <a:ext cx="784225" cy="579967"/>
          </a:xfrm>
          <a:prstGeom prst="rect">
            <a:avLst/>
          </a:prstGeom>
        </p:spPr>
      </p:pic>
      <p:pic>
        <p:nvPicPr>
          <p:cNvPr id="108" name="TexTeXPicture" descr="&lt;?xml version=&quot;1.0&quot; encoding=&quot;utf-16&quot;?&gt;&#10;&lt;TeXTeX&gt;&#10;  &lt;preamble&gt;\documentclass{jarticle}&#10;\usepackage{amsmath}&#10;\pagestyle{empty}&lt;/preamble&gt;&#10;  &lt;body&gt;\begin{align*} &#10;\Delta x&#10;\end{align*}&lt;/body&gt;&#10;  &lt;fcolor&gt;FF000000&lt;/fcolor&gt;&#10;  &lt;bcolor&gt;FFFFFFFF&lt;/bcolor&gt;&#10;  &lt;transparent&gt;True&lt;/transparent&gt;&#10;  &lt;resolution&gt;1800&lt;/resolution&gt;&#10;  &lt;imageh&gt;180&lt;/imageh&gt;&#10;  &lt;imagew&gt;327&lt;/imagew&gt;&#10;  &lt;scale&gt;50&lt;/scale&gt;&#10;  &lt;cursor&gt;24&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4397" y="2180549"/>
            <a:ext cx="346075" cy="190500"/>
          </a:xfrm>
          <a:prstGeom prst="rect">
            <a:avLst/>
          </a:prstGeom>
        </p:spPr>
      </p:pic>
      <p:cxnSp>
        <p:nvCxnSpPr>
          <p:cNvPr id="110" name="直線コネクタ 109"/>
          <p:cNvCxnSpPr/>
          <p:nvPr/>
        </p:nvCxnSpPr>
        <p:spPr>
          <a:xfrm>
            <a:off x="6818213" y="2059774"/>
            <a:ext cx="1656184" cy="0"/>
          </a:xfrm>
          <a:prstGeom prst="line">
            <a:avLst/>
          </a:prstGeom>
        </p:spPr>
        <p:style>
          <a:lnRef idx="2">
            <a:schemeClr val="accent2"/>
          </a:lnRef>
          <a:fillRef idx="0">
            <a:schemeClr val="accent2"/>
          </a:fillRef>
          <a:effectRef idx="1">
            <a:schemeClr val="accent2"/>
          </a:effectRef>
          <a:fontRef idx="minor">
            <a:schemeClr val="tx1"/>
          </a:fontRef>
        </p:style>
      </p:cxnSp>
      <p:grpSp>
        <p:nvGrpSpPr>
          <p:cNvPr id="5" name="グループ化 4"/>
          <p:cNvGrpSpPr/>
          <p:nvPr/>
        </p:nvGrpSpPr>
        <p:grpSpPr>
          <a:xfrm>
            <a:off x="5940151" y="5110450"/>
            <a:ext cx="2880321" cy="1335935"/>
            <a:chOff x="5940151" y="5110450"/>
            <a:chExt cx="2880321" cy="1335935"/>
          </a:xfrm>
        </p:grpSpPr>
        <p:cxnSp>
          <p:nvCxnSpPr>
            <p:cNvPr id="111" name="直線矢印コネクタ 110"/>
            <p:cNvCxnSpPr/>
            <p:nvPr/>
          </p:nvCxnSpPr>
          <p:spPr>
            <a:xfrm>
              <a:off x="6458173" y="6135110"/>
              <a:ext cx="223224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2" name="直線矢印コネクタ 111"/>
            <p:cNvCxnSpPr/>
            <p:nvPr/>
          </p:nvCxnSpPr>
          <p:spPr>
            <a:xfrm flipV="1">
              <a:off x="6818213" y="5190517"/>
              <a:ext cx="0" cy="116061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13" name="TexTeXPicture" descr="&lt;?xml version=&quot;1.0&quot; encoding=&quot;utf-16&quot;?&gt;&#10;&lt;TeXTeX&gt;&#10;  &lt;preamble&gt;\documentclass{jarticle}&#10;\usepackage{amsmath}&#10;\pagestyle{empty}&lt;/preamble&gt;&#10;  &lt;body&gt;\begin{align*} &#10;\frac{\langle \Delta N^2 \rangle}{\Delta x}&#10;\end{align*}&lt;/body&gt;&#10;  &lt;fcolor&gt;FF000000&lt;/fcolor&gt;&#10;  &lt;bcolor&gt;FFFFFFFF&lt;/bcolor&gt;&#10;  &lt;transparent&gt;True&lt;/transparent&gt;&#10;  &lt;resolution&gt;1800&lt;/resolution&gt;&#10;  &lt;imageh&gt;548&lt;/imageh&gt;&#10;  &lt;imagew&gt;741&lt;/imagew&gt;&#10;  &lt;scale&gt;50&lt;/scale&gt;&#10;  &lt;cursor&gt;59&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0151" y="5110450"/>
              <a:ext cx="784225" cy="579967"/>
            </a:xfrm>
            <a:prstGeom prst="rect">
              <a:avLst/>
            </a:prstGeom>
          </p:spPr>
        </p:pic>
        <p:pic>
          <p:nvPicPr>
            <p:cNvPr id="114" name="TexTeXPicture" descr="&lt;?xml version=&quot;1.0&quot; encoding=&quot;utf-16&quot;?&gt;&#10;&lt;TeXTeX&gt;&#10;  &lt;preamble&gt;\documentclass{jarticle}&#10;\usepackage{amsmath}&#10;\pagestyle{empty}&lt;/preamble&gt;&#10;  &lt;body&gt;\begin{align*} &#10;\Delta x&#10;\end{align*}&lt;/body&gt;&#10;  &lt;fcolor&gt;FF000000&lt;/fcolor&gt;&#10;  &lt;bcolor&gt;FFFFFFFF&lt;/bcolor&gt;&#10;  &lt;transparent&gt;True&lt;/transparent&gt;&#10;  &lt;resolution&gt;1800&lt;/resolution&gt;&#10;  &lt;imageh&gt;180&lt;/imageh&gt;&#10;  &lt;imagew&gt;327&lt;/imagew&gt;&#10;  &lt;scale&gt;50&lt;/scale&gt;&#10;  &lt;cursor&gt;24&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4397" y="6255885"/>
              <a:ext cx="346075" cy="190500"/>
            </a:xfrm>
            <a:prstGeom prst="rect">
              <a:avLst/>
            </a:prstGeom>
          </p:spPr>
        </p:pic>
        <p:cxnSp>
          <p:nvCxnSpPr>
            <p:cNvPr id="115" name="直線コネクタ 114"/>
            <p:cNvCxnSpPr/>
            <p:nvPr/>
          </p:nvCxnSpPr>
          <p:spPr>
            <a:xfrm>
              <a:off x="6818213" y="5510281"/>
              <a:ext cx="1656184" cy="0"/>
            </a:xfrm>
            <a:prstGeom prst="line">
              <a:avLst/>
            </a:prstGeom>
          </p:spPr>
          <p:style>
            <a:lnRef idx="2">
              <a:schemeClr val="accent2"/>
            </a:lnRef>
            <a:fillRef idx="0">
              <a:schemeClr val="accent2"/>
            </a:fillRef>
            <a:effectRef idx="1">
              <a:schemeClr val="accent2"/>
            </a:effectRef>
            <a:fontRef idx="minor">
              <a:schemeClr val="tx1"/>
            </a:fontRef>
          </p:style>
        </p:cxnSp>
      </p:grpSp>
      <p:sp>
        <p:nvSpPr>
          <p:cNvPr id="125" name="正方形/長方形 124"/>
          <p:cNvSpPr/>
          <p:nvPr/>
        </p:nvSpPr>
        <p:spPr>
          <a:xfrm>
            <a:off x="1740618" y="1628799"/>
            <a:ext cx="1502538" cy="1224137"/>
          </a:xfrm>
          <a:prstGeom prst="rect">
            <a:avLst/>
          </a:prstGeom>
          <a:solidFill>
            <a:srgbClr val="3333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正方形/長方形 125"/>
          <p:cNvSpPr/>
          <p:nvPr/>
        </p:nvSpPr>
        <p:spPr>
          <a:xfrm>
            <a:off x="1740618" y="4335843"/>
            <a:ext cx="1502538" cy="1224137"/>
          </a:xfrm>
          <a:prstGeom prst="rect">
            <a:avLst/>
          </a:prstGeom>
          <a:solidFill>
            <a:srgbClr val="3333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7" name="TexTeXPicture" descr="&lt;?xml version=&quot;1.0&quot; encoding=&quot;utf-16&quot;?&gt;&#10;&lt;TeXTeX&gt;&#10;  &lt;preamble&gt;\documentclass{jarticle}&#10;\usepackage{amsmath}&#10;\pagestyle{empty}&lt;/preamble&gt;&#10;  &lt;body&gt;\begin{align*} &#10;N&#10;\end{align*}&lt;/body&gt;&#10;  &lt;fcolor&gt;FF000000&lt;/fcolor&gt;&#10;  &lt;bcolor&gt;FFFFFFFF&lt;/bcolor&gt;&#10;  &lt;transparent&gt;True&lt;/transparent&gt;&#10;  &lt;resolution&gt;1800&lt;/resolution&gt;&#10;  &lt;imageh&gt;170&lt;/imageh&gt;&#10;  &lt;imagew&gt;209&lt;/imagew&gt;&#10;  &lt;scale&gt;50&lt;/scale&gt;&#10;  &lt;cursor&gt;17&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32580" y="1329769"/>
            <a:ext cx="221192" cy="179917"/>
          </a:xfrm>
          <a:prstGeom prst="rect">
            <a:avLst/>
          </a:prstGeom>
        </p:spPr>
      </p:pic>
      <p:grpSp>
        <p:nvGrpSpPr>
          <p:cNvPr id="4" name="グループ化 3"/>
          <p:cNvGrpSpPr/>
          <p:nvPr/>
        </p:nvGrpSpPr>
        <p:grpSpPr>
          <a:xfrm>
            <a:off x="5940152" y="2845985"/>
            <a:ext cx="2880320" cy="1401044"/>
            <a:chOff x="5940152" y="2845985"/>
            <a:chExt cx="2880320" cy="1401044"/>
          </a:xfrm>
        </p:grpSpPr>
        <p:cxnSp>
          <p:nvCxnSpPr>
            <p:cNvPr id="119" name="直線矢印コネクタ 118"/>
            <p:cNvCxnSpPr/>
            <p:nvPr/>
          </p:nvCxnSpPr>
          <p:spPr>
            <a:xfrm>
              <a:off x="6458173" y="3935754"/>
              <a:ext cx="223224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0" name="直線矢印コネクタ 119"/>
            <p:cNvCxnSpPr/>
            <p:nvPr/>
          </p:nvCxnSpPr>
          <p:spPr>
            <a:xfrm flipV="1">
              <a:off x="6818213" y="2991161"/>
              <a:ext cx="0" cy="116061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22" name="TexTeXPicture" descr="&lt;?xml version=&quot;1.0&quot; encoding=&quot;utf-16&quot;?&gt;&#10;&lt;TeXTeX&gt;&#10;  &lt;preamble&gt;\documentclass{jarticle}&#10;\usepackage{amsmath}&#10;\pagestyle{empty}&lt;/preamble&gt;&#10;  &lt;body&gt;\begin{align*} &#10;\Delta x&#10;\end{align*}&lt;/body&gt;&#10;  &lt;fcolor&gt;FF000000&lt;/fcolor&gt;&#10;  &lt;bcolor&gt;FFFFFFFF&lt;/bcolor&gt;&#10;  &lt;transparent&gt;True&lt;/transparent&gt;&#10;  &lt;resolution&gt;1800&lt;/resolution&gt;&#10;  &lt;imageh&gt;180&lt;/imageh&gt;&#10;  &lt;imagew&gt;327&lt;/imagew&gt;&#10;  &lt;scale&gt;50&lt;/scale&gt;&#10;  &lt;cursor&gt;24&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4397" y="4056529"/>
              <a:ext cx="346075" cy="190500"/>
            </a:xfrm>
            <a:prstGeom prst="rect">
              <a:avLst/>
            </a:prstGeom>
          </p:spPr>
        </p:pic>
        <p:sp>
          <p:nvSpPr>
            <p:cNvPr id="124" name="フリーフォーム 123"/>
            <p:cNvSpPr/>
            <p:nvPr/>
          </p:nvSpPr>
          <p:spPr>
            <a:xfrm>
              <a:off x="6820953" y="3230943"/>
              <a:ext cx="1704441" cy="585216"/>
            </a:xfrm>
            <a:custGeom>
              <a:avLst/>
              <a:gdLst>
                <a:gd name="connsiteX0" fmla="*/ 0 w 1704441"/>
                <a:gd name="connsiteY0" fmla="*/ 0 h 585216"/>
                <a:gd name="connsiteX1" fmla="*/ 402336 w 1704441"/>
                <a:gd name="connsiteY1" fmla="*/ 285293 h 585216"/>
                <a:gd name="connsiteX2" fmla="*/ 1009497 w 1704441"/>
                <a:gd name="connsiteY2" fmla="*/ 504749 h 585216"/>
                <a:gd name="connsiteX3" fmla="*/ 1704441 w 1704441"/>
                <a:gd name="connsiteY3" fmla="*/ 585216 h 585216"/>
              </a:gdLst>
              <a:ahLst/>
              <a:cxnLst>
                <a:cxn ang="0">
                  <a:pos x="connsiteX0" y="connsiteY0"/>
                </a:cxn>
                <a:cxn ang="0">
                  <a:pos x="connsiteX1" y="connsiteY1"/>
                </a:cxn>
                <a:cxn ang="0">
                  <a:pos x="connsiteX2" y="connsiteY2"/>
                </a:cxn>
                <a:cxn ang="0">
                  <a:pos x="connsiteX3" y="connsiteY3"/>
                </a:cxn>
              </a:cxnLst>
              <a:rect l="l" t="t" r="r" b="b"/>
              <a:pathLst>
                <a:path w="1704441" h="585216">
                  <a:moveTo>
                    <a:pt x="0" y="0"/>
                  </a:moveTo>
                  <a:cubicBezTo>
                    <a:pt x="117043" y="100584"/>
                    <a:pt x="234087" y="201168"/>
                    <a:pt x="402336" y="285293"/>
                  </a:cubicBezTo>
                  <a:cubicBezTo>
                    <a:pt x="570585" y="369418"/>
                    <a:pt x="792480" y="454762"/>
                    <a:pt x="1009497" y="504749"/>
                  </a:cubicBezTo>
                  <a:cubicBezTo>
                    <a:pt x="1226515" y="554736"/>
                    <a:pt x="1465478" y="569976"/>
                    <a:pt x="1704441" y="585216"/>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kumimoji="1" lang="ja-JP" altLang="en-US"/>
            </a:p>
          </p:txBody>
        </p:sp>
        <p:pic>
          <p:nvPicPr>
            <p:cNvPr id="128" name="TexTeXPicture" descr="&lt;?xml version=&quot;1.0&quot; encoding=&quot;utf-16&quot;?&gt;&#10;&lt;TeXTeX&gt;&#10;  &lt;preamble&gt;\documentclass{jarticle}&#10;\usepackage{amsmath}&#10;\pagestyle{empty}&lt;/preamble&gt;&#10;  &lt;body&gt;\begin{align*} &#10;\frac{\langle \Delta N^2 \rangle}{\Delta x}&#10;\end{align*}&lt;/body&gt;&#10;  &lt;fcolor&gt;FF000000&lt;/fcolor&gt;&#10;  &lt;bcolor&gt;FFFFFFFF&lt;/bcolor&gt;&#10;  &lt;transparent&gt;True&lt;/transparent&gt;&#10;  &lt;resolution&gt;1800&lt;/resolution&gt;&#10;  &lt;imageh&gt;548&lt;/imageh&gt;&#10;  &lt;imagew&gt;741&lt;/imagew&gt;&#10;  &lt;scale&gt;50&lt;/scale&gt;&#10;  &lt;cursor&gt;59&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0152" y="2845985"/>
              <a:ext cx="784225" cy="579967"/>
            </a:xfrm>
            <a:prstGeom prst="rect">
              <a:avLst/>
            </a:prstGeom>
          </p:spPr>
        </p:pic>
      </p:grpSp>
      <p:sp>
        <p:nvSpPr>
          <p:cNvPr id="129" name="下矢印 128"/>
          <p:cNvSpPr/>
          <p:nvPr/>
        </p:nvSpPr>
        <p:spPr>
          <a:xfrm>
            <a:off x="5292080" y="2114854"/>
            <a:ext cx="576064" cy="3076737"/>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pic>
        <p:nvPicPr>
          <p:cNvPr id="132" name="TexTeXPicture" descr="&lt;?xml version=&quot;1.0&quot; encoding=&quot;utf-16&quot;?&gt;&#10;&lt;TeXTeX&gt;&#10;  &lt;preamble&gt;\documentclass{jarticle}&#10;\usepackage{amsmath}&#10;\pagestyle{empty}&lt;/preamble&gt;&#10;  &lt;body&gt;\begin{align*} &#10;t&#10;\end{align*}&lt;/body&gt;&#10;  &lt;fcolor&gt;FF000000&lt;/fcolor&gt;&#10;  &lt;bcolor&gt;FFFFFFFF&lt;/bcolor&gt;&#10;  &lt;transparent&gt;True&lt;/transparent&gt;&#10;  &lt;resolution&gt;1800&lt;/resolution&gt;&#10;  &lt;imageh&gt;158&lt;/imageh&gt;&#10;  &lt;imagew&gt;76&lt;/imagew&gt;&#10;  &lt;scale&gt;50&lt;/scale&gt;&#10;  &lt;cursor&gt;17&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39895" y="3369752"/>
            <a:ext cx="80433" cy="167217"/>
          </a:xfrm>
          <a:prstGeom prst="rect">
            <a:avLst/>
          </a:prstGeom>
        </p:spPr>
      </p:pic>
    </p:spTree>
    <p:extLst>
      <p:ext uri="{BB962C8B-B14F-4D97-AF65-F5344CB8AC3E}">
        <p14:creationId xmlns:p14="http://schemas.microsoft.com/office/powerpoint/2010/main" val="67221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6014788" cy="584775"/>
          </a:xfrm>
        </p:spPr>
        <p:txBody>
          <a:bodyPr/>
          <a:lstStyle/>
          <a:p>
            <a:r>
              <a:rPr kumimoji="1" lang="en-US" altLang="ja-JP" dirty="0" smtClean="0"/>
              <a:t> Time Evolution of Fluctuations  </a:t>
            </a:r>
            <a:endParaRPr kumimoji="1" lang="ja-JP" altLang="en-US" dirty="0"/>
          </a:p>
        </p:txBody>
      </p:sp>
      <p:sp>
        <p:nvSpPr>
          <p:cNvPr id="3" name="正方形/長方形 2"/>
          <p:cNvSpPr/>
          <p:nvPr/>
        </p:nvSpPr>
        <p:spPr>
          <a:xfrm>
            <a:off x="251520" y="1268760"/>
            <a:ext cx="4896544" cy="900000"/>
          </a:xfrm>
          <a:prstGeom prst="rect">
            <a:avLst/>
          </a:prstGeom>
          <a:gradFill flip="none" rotWithShape="1">
            <a:gsLst>
              <a:gs pos="0">
                <a:srgbClr val="FF0000">
                  <a:alpha val="30000"/>
                </a:srgbClr>
              </a:gs>
              <a:gs pos="100000">
                <a:srgbClr val="FA5D06">
                  <a:alpha val="30000"/>
                </a:srgbClr>
              </a:gs>
            </a:gsLst>
            <a:lin ang="270000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円/楕円 3"/>
          <p:cNvSpPr/>
          <p:nvPr/>
        </p:nvSpPr>
        <p:spPr>
          <a:xfrm>
            <a:off x="2475725" y="199854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3347864" y="1916832"/>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3607833" y="1877075"/>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1223616" y="1870493"/>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4572000" y="1664816"/>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1640419" y="1338922"/>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1994403" y="1330069"/>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960644" y="1607075"/>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3203824" y="1661075"/>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2027035" y="1952848"/>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4788024" y="194454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1701045" y="1924493"/>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3715833" y="1319630"/>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2608457" y="173682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575544" y="1319630"/>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899592" y="137678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2718116" y="1362518"/>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4337968" y="1974523"/>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3903992" y="1677208"/>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3160578" y="134068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4283968" y="1392922"/>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3955873" y="1991008"/>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412188" y="1997826"/>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2209154" y="1606540"/>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892728" y="1989672"/>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2879824" y="2042152"/>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467544" y="1569208"/>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1694419" y="1715075"/>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1259632" y="130477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4734024" y="1446922"/>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251520" y="2702633"/>
            <a:ext cx="4896544" cy="900000"/>
          </a:xfrm>
          <a:prstGeom prst="rect">
            <a:avLst/>
          </a:prstGeom>
          <a:gradFill flip="none" rotWithShape="1">
            <a:gsLst>
              <a:gs pos="0">
                <a:srgbClr val="0070C0">
                  <a:alpha val="30000"/>
                </a:srgbClr>
              </a:gs>
              <a:gs pos="100000">
                <a:srgbClr val="00B0F0">
                  <a:alpha val="30000"/>
                </a:srgbClr>
              </a:gs>
            </a:gsLst>
            <a:lin ang="13500000" scaled="1"/>
            <a:tileRect/>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4208643" y="3278585"/>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a:off x="4734000" y="2990915"/>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p:nvSpPr>
        <p:spPr>
          <a:xfrm>
            <a:off x="3372808" y="3275627"/>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p:nvSpPr>
        <p:spPr>
          <a:xfrm>
            <a:off x="1383817" y="3331680"/>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p:nvSpPr>
        <p:spPr>
          <a:xfrm>
            <a:off x="3426808" y="337755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p:nvSpPr>
        <p:spPr>
          <a:xfrm>
            <a:off x="1318673" y="3229833"/>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2555422" y="3268509"/>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a:off x="861559" y="2852542"/>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4615168" y="2936915"/>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478902" y="332659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3845277" y="284529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p:nvSpPr>
        <p:spPr>
          <a:xfrm>
            <a:off x="431528" y="3218594"/>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p:nvSpPr>
        <p:spPr>
          <a:xfrm>
            <a:off x="3480808" y="3251406"/>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p:nvSpPr>
        <p:spPr>
          <a:xfrm>
            <a:off x="4319933" y="3339263"/>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p:nvSpPr>
        <p:spPr>
          <a:xfrm>
            <a:off x="2418648" y="3259449"/>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p:nvSpPr>
        <p:spPr>
          <a:xfrm>
            <a:off x="863177" y="2992247"/>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p:nvSpPr>
        <p:spPr>
          <a:xfrm>
            <a:off x="2489618" y="332363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楕円 52"/>
          <p:cNvSpPr/>
          <p:nvPr/>
        </p:nvSpPr>
        <p:spPr>
          <a:xfrm>
            <a:off x="2028009" y="2948130"/>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p:nvSpPr>
        <p:spPr>
          <a:xfrm>
            <a:off x="2979612" y="2929337"/>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p:nvSpPr>
        <p:spPr>
          <a:xfrm>
            <a:off x="2904386" y="3037337"/>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p:nvSpPr>
        <p:spPr>
          <a:xfrm>
            <a:off x="3899277" y="2978527"/>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p:nvPr/>
        </p:nvSpPr>
        <p:spPr>
          <a:xfrm>
            <a:off x="4721752" y="2882915"/>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1275817" y="3324013"/>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58"/>
          <p:cNvSpPr/>
          <p:nvPr/>
        </p:nvSpPr>
        <p:spPr>
          <a:xfrm>
            <a:off x="2871757" y="291842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p:nvSpPr>
        <p:spPr>
          <a:xfrm>
            <a:off x="369339" y="3322576"/>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p:nvSpPr>
        <p:spPr>
          <a:xfrm>
            <a:off x="4315792" y="3224585"/>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円/楕円 61"/>
          <p:cNvSpPr/>
          <p:nvPr/>
        </p:nvSpPr>
        <p:spPr>
          <a:xfrm>
            <a:off x="1957138" y="2894130"/>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円/楕円 62"/>
          <p:cNvSpPr/>
          <p:nvPr/>
        </p:nvSpPr>
        <p:spPr>
          <a:xfrm>
            <a:off x="1970864" y="3024949"/>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63"/>
          <p:cNvSpPr/>
          <p:nvPr/>
        </p:nvSpPr>
        <p:spPr>
          <a:xfrm>
            <a:off x="971177" y="2942792"/>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円/楕円 64"/>
          <p:cNvSpPr/>
          <p:nvPr/>
        </p:nvSpPr>
        <p:spPr>
          <a:xfrm>
            <a:off x="3774583" y="295329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p:cNvSpPr/>
          <p:nvPr/>
        </p:nvSpPr>
        <p:spPr>
          <a:xfrm>
            <a:off x="3743944" y="2810545"/>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円/楕円 66"/>
          <p:cNvSpPr/>
          <p:nvPr/>
        </p:nvSpPr>
        <p:spPr>
          <a:xfrm>
            <a:off x="1871736" y="2846585"/>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67"/>
          <p:cNvSpPr/>
          <p:nvPr/>
        </p:nvSpPr>
        <p:spPr>
          <a:xfrm>
            <a:off x="2375792" y="3170585"/>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円/楕円 68"/>
          <p:cNvSpPr/>
          <p:nvPr/>
        </p:nvSpPr>
        <p:spPr>
          <a:xfrm>
            <a:off x="4175992" y="3170585"/>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円/楕円 69"/>
          <p:cNvSpPr/>
          <p:nvPr/>
        </p:nvSpPr>
        <p:spPr>
          <a:xfrm>
            <a:off x="2807840" y="2846585"/>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円/楕円 70"/>
          <p:cNvSpPr/>
          <p:nvPr/>
        </p:nvSpPr>
        <p:spPr>
          <a:xfrm>
            <a:off x="4572000" y="2810545"/>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円/楕円 71"/>
          <p:cNvSpPr/>
          <p:nvPr/>
        </p:nvSpPr>
        <p:spPr>
          <a:xfrm>
            <a:off x="323528" y="3171272"/>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円/楕円 72"/>
          <p:cNvSpPr/>
          <p:nvPr/>
        </p:nvSpPr>
        <p:spPr>
          <a:xfrm>
            <a:off x="3311896" y="3187329"/>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円/楕円 73"/>
          <p:cNvSpPr/>
          <p:nvPr/>
        </p:nvSpPr>
        <p:spPr>
          <a:xfrm>
            <a:off x="1223664" y="3170585"/>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円/楕円 74"/>
          <p:cNvSpPr/>
          <p:nvPr/>
        </p:nvSpPr>
        <p:spPr>
          <a:xfrm>
            <a:off x="791616" y="2810545"/>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7" name="直線コネクタ 76"/>
          <p:cNvCxnSpPr/>
          <p:nvPr/>
        </p:nvCxnSpPr>
        <p:spPr>
          <a:xfrm>
            <a:off x="1740618" y="1196752"/>
            <a:ext cx="0" cy="4579044"/>
          </a:xfrm>
          <a:prstGeom prst="line">
            <a:avLst/>
          </a:prstGeom>
          <a:ln w="9525">
            <a:prstDash val="dash"/>
          </a:ln>
        </p:spPr>
        <p:style>
          <a:lnRef idx="2">
            <a:schemeClr val="dk1"/>
          </a:lnRef>
          <a:fillRef idx="0">
            <a:schemeClr val="dk1"/>
          </a:fillRef>
          <a:effectRef idx="1">
            <a:schemeClr val="dk1"/>
          </a:effectRef>
          <a:fontRef idx="minor">
            <a:schemeClr val="tx1"/>
          </a:fontRef>
        </p:style>
      </p:cxnSp>
      <p:cxnSp>
        <p:nvCxnSpPr>
          <p:cNvPr id="78" name="直線コネクタ 77"/>
          <p:cNvCxnSpPr/>
          <p:nvPr/>
        </p:nvCxnSpPr>
        <p:spPr>
          <a:xfrm>
            <a:off x="3347864" y="1196752"/>
            <a:ext cx="0" cy="4579044"/>
          </a:xfrm>
          <a:prstGeom prst="line">
            <a:avLst/>
          </a:prstGeom>
          <a:ln w="9525">
            <a:prstDash val="dash"/>
          </a:ln>
        </p:spPr>
        <p:style>
          <a:lnRef idx="2">
            <a:schemeClr val="dk1"/>
          </a:lnRef>
          <a:fillRef idx="0">
            <a:schemeClr val="dk1"/>
          </a:fillRef>
          <a:effectRef idx="1">
            <a:schemeClr val="dk1"/>
          </a:effectRef>
          <a:fontRef idx="minor">
            <a:schemeClr val="tx1"/>
          </a:fontRef>
        </p:style>
      </p:cxnSp>
      <p:sp>
        <p:nvSpPr>
          <p:cNvPr id="81" name="正方形/長方形 80"/>
          <p:cNvSpPr/>
          <p:nvPr/>
        </p:nvSpPr>
        <p:spPr>
          <a:xfrm>
            <a:off x="251520" y="4442784"/>
            <a:ext cx="4896544" cy="900000"/>
          </a:xfrm>
          <a:prstGeom prst="rect">
            <a:avLst/>
          </a:prstGeom>
          <a:gradFill flip="none" rotWithShape="1">
            <a:gsLst>
              <a:gs pos="0">
                <a:srgbClr val="0070C0">
                  <a:alpha val="20000"/>
                </a:srgbClr>
              </a:gs>
              <a:gs pos="100000">
                <a:srgbClr val="00B0F0">
                  <a:alpha val="20000"/>
                </a:srgbClr>
              </a:gs>
            </a:gsLst>
            <a:lin ang="13500000" scaled="1"/>
            <a:tileRect/>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6" name="TexTeXPicture" descr="&lt;?xml version=&quot;1.0&quot; encoding=&quot;utf-16&quot;?&gt;&#10;&lt;TeXTeX&gt;&#10;  &lt;preamble&gt;\documentclass{jarticle}&#10;\usepackage{amsmath}&#10;\pagestyle{empty}&lt;/preamble&gt;&#10;  &lt;body&gt;\begin{align*} &#10;\frac{\langle \Delta N^2 \rangle}{\Delta \eta}&#10;\end{align*}&lt;/body&gt;&#10;  &lt;fcolor&gt;FF000000&lt;/fcolor&gt;&#10;  &lt;bcolor&gt;FFFFFFFF&lt;/bcolor&gt;&#10;  &lt;transparent&gt;True&lt;/transparent&gt;&#10;  &lt;resolution&gt;1800&lt;/resolution&gt;&#10;  &lt;imageh&gt;600&lt;/imageh&gt;&#10;  &lt;imagew&gt;741&lt;/imagew&gt;&#10;  &lt;scale&gt;50&lt;/scale&gt;&#10;  &lt;cursor&gt;61&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9526" y="254035"/>
            <a:ext cx="986395" cy="798701"/>
          </a:xfrm>
          <a:prstGeom prst="rect">
            <a:avLst/>
          </a:prstGeom>
        </p:spPr>
      </p:pic>
      <p:sp>
        <p:nvSpPr>
          <p:cNvPr id="76" name="テキスト ボックス 75"/>
          <p:cNvSpPr txBox="1"/>
          <p:nvPr/>
        </p:nvSpPr>
        <p:spPr>
          <a:xfrm>
            <a:off x="251371" y="836712"/>
            <a:ext cx="3060453" cy="461665"/>
          </a:xfrm>
          <a:prstGeom prst="rect">
            <a:avLst/>
          </a:prstGeom>
          <a:noFill/>
        </p:spPr>
        <p:txBody>
          <a:bodyPr wrap="none" rtlCol="0">
            <a:spAutoFit/>
          </a:bodyPr>
          <a:lstStyle/>
          <a:p>
            <a:r>
              <a:rPr kumimoji="1" lang="en-US" altLang="ja-JP" sz="2400" dirty="0" smtClean="0"/>
              <a:t>Quark-Gluon Plasma</a:t>
            </a:r>
            <a:endParaRPr kumimoji="1" lang="ja-JP" altLang="en-US" sz="2400" dirty="0"/>
          </a:p>
        </p:txBody>
      </p:sp>
      <p:sp>
        <p:nvSpPr>
          <p:cNvPr id="88" name="テキスト ボックス 87"/>
          <p:cNvSpPr txBox="1"/>
          <p:nvPr/>
        </p:nvSpPr>
        <p:spPr>
          <a:xfrm>
            <a:off x="251371" y="2276872"/>
            <a:ext cx="2087431" cy="461665"/>
          </a:xfrm>
          <a:prstGeom prst="rect">
            <a:avLst/>
          </a:prstGeom>
          <a:noFill/>
        </p:spPr>
        <p:txBody>
          <a:bodyPr wrap="none" rtlCol="0">
            <a:spAutoFit/>
          </a:bodyPr>
          <a:lstStyle/>
          <a:p>
            <a:r>
              <a:rPr kumimoji="1" lang="en-US" altLang="ja-JP" sz="2400" dirty="0" err="1" smtClean="0"/>
              <a:t>Hadronization</a:t>
            </a:r>
            <a:endParaRPr kumimoji="1" lang="ja-JP" altLang="en-US" sz="2400" dirty="0"/>
          </a:p>
        </p:txBody>
      </p:sp>
      <p:sp>
        <p:nvSpPr>
          <p:cNvPr id="89" name="テキスト ボックス 88"/>
          <p:cNvSpPr txBox="1"/>
          <p:nvPr/>
        </p:nvSpPr>
        <p:spPr>
          <a:xfrm>
            <a:off x="251520" y="4005064"/>
            <a:ext cx="1571264" cy="461665"/>
          </a:xfrm>
          <a:prstGeom prst="rect">
            <a:avLst/>
          </a:prstGeom>
          <a:noFill/>
        </p:spPr>
        <p:txBody>
          <a:bodyPr wrap="none" rtlCol="0">
            <a:spAutoFit/>
          </a:bodyPr>
          <a:lstStyle/>
          <a:p>
            <a:r>
              <a:rPr kumimoji="1" lang="en-US" altLang="ja-JP" sz="2400" dirty="0" err="1" smtClean="0"/>
              <a:t>Freezeout</a:t>
            </a:r>
            <a:endParaRPr kumimoji="1" lang="ja-JP" altLang="en-US" sz="2400" dirty="0"/>
          </a:p>
        </p:txBody>
      </p:sp>
      <p:pic>
        <p:nvPicPr>
          <p:cNvPr id="91" name="TexTeXPicture" descr="&lt;?xml version=&quot;1.0&quot; encoding=&quot;utf-16&quot;?&gt;&#10;&lt;TeXTeX&gt;&#10;  &lt;preamble&gt;\documentclass{jarticle}&#10;\usepackage{amsmath}&#10;\pagestyle{empty}&lt;/preamble&gt;&#10;  &lt;body&gt;\begin{align*} &#10;\Delta \eta&#10;\end{align*}&lt;/body&gt;&#10;  &lt;fcolor&gt;FF000000&lt;/fcolor&gt;&#10;  &lt;bcolor&gt;FFFFFFFF&lt;/bcolor&gt;&#10;  &lt;transparent&gt;True&lt;/transparent&gt;&#10;  &lt;resolution&gt;1800&lt;/resolution&gt;&#10;  &lt;imageh&gt;232&lt;/imageh&gt;&#10;  &lt;imagew&gt;320&lt;/imagew&gt;&#10;  &lt;scale&gt;50&lt;/scale&gt;&#10;  &lt;cursor&gt;27&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3739" y="5402833"/>
            <a:ext cx="480113" cy="348081"/>
          </a:xfrm>
          <a:prstGeom prst="rect">
            <a:avLst/>
          </a:prstGeom>
        </p:spPr>
      </p:pic>
      <p:cxnSp>
        <p:nvCxnSpPr>
          <p:cNvPr id="98" name="直線矢印コネクタ 97"/>
          <p:cNvCxnSpPr/>
          <p:nvPr/>
        </p:nvCxnSpPr>
        <p:spPr>
          <a:xfrm>
            <a:off x="6193825" y="1938028"/>
            <a:ext cx="223224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9" name="直線矢印コネクタ 98"/>
          <p:cNvCxnSpPr/>
          <p:nvPr/>
        </p:nvCxnSpPr>
        <p:spPr>
          <a:xfrm flipV="1">
            <a:off x="6553865" y="1052736"/>
            <a:ext cx="0" cy="110131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0" name="直線コネクタ 99"/>
          <p:cNvCxnSpPr/>
          <p:nvPr/>
        </p:nvCxnSpPr>
        <p:spPr>
          <a:xfrm>
            <a:off x="6567830" y="1723923"/>
            <a:ext cx="1656184" cy="0"/>
          </a:xfrm>
          <a:prstGeom prst="line">
            <a:avLst/>
          </a:prstGeom>
        </p:spPr>
        <p:style>
          <a:lnRef idx="2">
            <a:schemeClr val="accent2"/>
          </a:lnRef>
          <a:fillRef idx="0">
            <a:schemeClr val="accent2"/>
          </a:fillRef>
          <a:effectRef idx="1">
            <a:schemeClr val="accent2"/>
          </a:effectRef>
          <a:fontRef idx="minor">
            <a:schemeClr val="tx1"/>
          </a:fontRef>
        </p:style>
      </p:cxnSp>
      <p:pic>
        <p:nvPicPr>
          <p:cNvPr id="101" name="TexTeXPicture" descr="&lt;?xml version=&quot;1.0&quot; encoding=&quot;utf-16&quot;?&gt;&#10;&lt;TeXTeX&gt;&#10;  &lt;preamble&gt;\documentclass{jarticle}&#10;\usepackage{amsmath}&#10;\pagestyle{empty}&lt;/preamble&gt;&#10;  &lt;body&gt;\begin{align*} &#10;\Delta \eta&#10;\end{align*}&lt;/body&gt;&#10;  &lt;fcolor&gt;FF000000&lt;/fcolor&gt;&#10;  &lt;bcolor&gt;FFFFFFFF&lt;/bcolor&gt;&#10;  &lt;transparent&gt;True&lt;/transparent&gt;&#10;  &lt;resolution&gt;1800&lt;/resolution&gt;&#10;  &lt;imageh&gt;232&lt;/imageh&gt;&#10;  &lt;imagew&gt;320&lt;/imagew&gt;&#10;  &lt;scale&gt;50&lt;/scale&gt;&#10;  &lt;cursor&gt;27&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5489" y="1836513"/>
            <a:ext cx="338667" cy="245533"/>
          </a:xfrm>
          <a:prstGeom prst="rect">
            <a:avLst/>
          </a:prstGeom>
        </p:spPr>
      </p:pic>
      <p:sp>
        <p:nvSpPr>
          <p:cNvPr id="102" name="フリーフォーム 101"/>
          <p:cNvSpPr/>
          <p:nvPr/>
        </p:nvSpPr>
        <p:spPr>
          <a:xfrm>
            <a:off x="6558838" y="4607270"/>
            <a:ext cx="1704441" cy="413948"/>
          </a:xfrm>
          <a:custGeom>
            <a:avLst/>
            <a:gdLst>
              <a:gd name="connsiteX0" fmla="*/ 0 w 1704441"/>
              <a:gd name="connsiteY0" fmla="*/ 0 h 585216"/>
              <a:gd name="connsiteX1" fmla="*/ 402336 w 1704441"/>
              <a:gd name="connsiteY1" fmla="*/ 285293 h 585216"/>
              <a:gd name="connsiteX2" fmla="*/ 1009497 w 1704441"/>
              <a:gd name="connsiteY2" fmla="*/ 504749 h 585216"/>
              <a:gd name="connsiteX3" fmla="*/ 1704441 w 1704441"/>
              <a:gd name="connsiteY3" fmla="*/ 585216 h 585216"/>
            </a:gdLst>
            <a:ahLst/>
            <a:cxnLst>
              <a:cxn ang="0">
                <a:pos x="connsiteX0" y="connsiteY0"/>
              </a:cxn>
              <a:cxn ang="0">
                <a:pos x="connsiteX1" y="connsiteY1"/>
              </a:cxn>
              <a:cxn ang="0">
                <a:pos x="connsiteX2" y="connsiteY2"/>
              </a:cxn>
              <a:cxn ang="0">
                <a:pos x="connsiteX3" y="connsiteY3"/>
              </a:cxn>
            </a:cxnLst>
            <a:rect l="l" t="t" r="r" b="b"/>
            <a:pathLst>
              <a:path w="1704441" h="585216">
                <a:moveTo>
                  <a:pt x="0" y="0"/>
                </a:moveTo>
                <a:cubicBezTo>
                  <a:pt x="117043" y="100584"/>
                  <a:pt x="234087" y="201168"/>
                  <a:pt x="402336" y="285293"/>
                </a:cubicBezTo>
                <a:cubicBezTo>
                  <a:pt x="570585" y="369418"/>
                  <a:pt x="792480" y="454762"/>
                  <a:pt x="1009497" y="504749"/>
                </a:cubicBezTo>
                <a:cubicBezTo>
                  <a:pt x="1226515" y="554736"/>
                  <a:pt x="1465478" y="569976"/>
                  <a:pt x="1704441" y="585216"/>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kumimoji="1" lang="ja-JP" altLang="en-US"/>
          </a:p>
        </p:txBody>
      </p:sp>
      <p:pic>
        <p:nvPicPr>
          <p:cNvPr id="105" name="TexTeXPicture" descr="&lt;?xml version=&quot;1.0&quot; encoding=&quot;utf-16&quot;?&gt;&#10;&lt;TeXTeX&gt;&#10;  &lt;preamble&gt;\documentclass{jarticle}&#10;\usepackage{amsmath}&#10;\pagestyle{empty}&lt;/preamble&gt;&#10;  &lt;body&gt;\begin{align*} &#10;\chi_{\rm QGP}&#10;\end{align*}&lt;/body&gt;&#10;  &lt;fcolor&gt;FF000000&lt;/fcolor&gt;&#10;  &lt;bcolor&gt;FFFFFFFF&lt;/bcolor&gt;&#10;  &lt;transparent&gt;True&lt;/transparent&gt;&#10;  &lt;resolution&gt;1800&lt;/resolution&gt;&#10;  &lt;imageh&gt;182&lt;/imageh&gt;&#10;  &lt;imagew&gt;577&lt;/imagew&gt;&#10;  &lt;scale&gt;50&lt;/scale&gt;&#10;  &lt;cursor&gt;30&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0112" y="1577990"/>
            <a:ext cx="829737" cy="261720"/>
          </a:xfrm>
          <a:prstGeom prst="rect">
            <a:avLst/>
          </a:prstGeom>
        </p:spPr>
      </p:pic>
      <p:pic>
        <p:nvPicPr>
          <p:cNvPr id="107" name="TexTeXPicture" descr="&lt;?xml version=&quot;1.0&quot; encoding=&quot;utf-16&quot;?&gt;&#10;&lt;TeXTeX&gt;&#10;  &lt;preamble&gt;\documentclass{jarticle}&#10;\usepackage{amsmath}&#10;\pagestyle{empty}&lt;/preamble&gt;&#10;  &lt;body&gt;\begin{align*} &#10;\chi_{\rm HAD}&#10;\end{align*}&lt;/body&gt;&#10;  &lt;fcolor&gt;FF000000&lt;/fcolor&gt;&#10;  &lt;bcolor&gt;FFFFFFFF&lt;/bcolor&gt;&#10;  &lt;transparent&gt;True&lt;/transparent&gt;&#10;  &lt;resolution&gt;1800&lt;/resolution&gt;&#10;  &lt;imageh&gt;160&lt;/imageh&gt;&#10;  &lt;imagew&gt;580&lt;/imagew&gt;&#10;  &lt;scale&gt;50&lt;/scale&gt;&#10;  &lt;cursor&gt;29&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0112" y="1181944"/>
            <a:ext cx="834051" cy="230084"/>
          </a:xfrm>
          <a:prstGeom prst="rect">
            <a:avLst/>
          </a:prstGeom>
        </p:spPr>
      </p:pic>
      <p:cxnSp>
        <p:nvCxnSpPr>
          <p:cNvPr id="109" name="直線コネクタ 108"/>
          <p:cNvCxnSpPr/>
          <p:nvPr/>
        </p:nvCxnSpPr>
        <p:spPr>
          <a:xfrm flipV="1">
            <a:off x="6567830" y="1713702"/>
            <a:ext cx="1709414" cy="83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p:nvCxnSpPr>
        <p:spPr>
          <a:xfrm flipV="1">
            <a:off x="6553865" y="1289958"/>
            <a:ext cx="1709414" cy="83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8" name="直線矢印コネクタ 117"/>
          <p:cNvCxnSpPr/>
          <p:nvPr/>
        </p:nvCxnSpPr>
        <p:spPr>
          <a:xfrm>
            <a:off x="6193825" y="3522204"/>
            <a:ext cx="223224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9" name="直線矢印コネクタ 118"/>
          <p:cNvCxnSpPr/>
          <p:nvPr/>
        </p:nvCxnSpPr>
        <p:spPr>
          <a:xfrm flipV="1">
            <a:off x="6553865" y="2636912"/>
            <a:ext cx="0" cy="110131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20" name="TexTeXPicture" descr="&lt;?xml version=&quot;1.0&quot; encoding=&quot;utf-16&quot;?&gt;&#10;&lt;TeXTeX&gt;&#10;  &lt;preamble&gt;\documentclass{jarticle}&#10;\usepackage{amsmath}&#10;\pagestyle{empty}&lt;/preamble&gt;&#10;  &lt;body&gt;\begin{align*} &#10;\Delta \eta&#10;\end{align*}&lt;/body&gt;&#10;  &lt;fcolor&gt;FF000000&lt;/fcolor&gt;&#10;  &lt;bcolor&gt;FFFFFFFF&lt;/bcolor&gt;&#10;  &lt;transparent&gt;True&lt;/transparent&gt;&#10;  &lt;resolution&gt;1800&lt;/resolution&gt;&#10;  &lt;imageh&gt;232&lt;/imageh&gt;&#10;  &lt;imagew&gt;320&lt;/imagew&gt;&#10;  &lt;scale&gt;50&lt;/scale&gt;&#10;  &lt;cursor&gt;27&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5489" y="3420689"/>
            <a:ext cx="338667" cy="245533"/>
          </a:xfrm>
          <a:prstGeom prst="rect">
            <a:avLst/>
          </a:prstGeom>
        </p:spPr>
      </p:pic>
      <p:pic>
        <p:nvPicPr>
          <p:cNvPr id="121" name="TexTeXPicture" descr="&lt;?xml version=&quot;1.0&quot; encoding=&quot;utf-16&quot;?&gt;&#10;&lt;TeXTeX&gt;&#10;  &lt;preamble&gt;\documentclass{jarticle}&#10;\usepackage{amsmath}&#10;\pagestyle{empty}&lt;/preamble&gt;&#10;  &lt;body&gt;\begin{align*} &#10;\chi_{\rm QGP}&#10;\end{align*}&lt;/body&gt;&#10;  &lt;fcolor&gt;FF000000&lt;/fcolor&gt;&#10;  &lt;bcolor&gt;FFFFFFFF&lt;/bcolor&gt;&#10;  &lt;transparent&gt;True&lt;/transparent&gt;&#10;  &lt;resolution&gt;1800&lt;/resolution&gt;&#10;  &lt;imageh&gt;182&lt;/imageh&gt;&#10;  &lt;imagew&gt;577&lt;/imagew&gt;&#10;  &lt;scale&gt;50&lt;/scale&gt;&#10;  &lt;cursor&gt;30&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0112" y="3162166"/>
            <a:ext cx="829737" cy="261720"/>
          </a:xfrm>
          <a:prstGeom prst="rect">
            <a:avLst/>
          </a:prstGeom>
        </p:spPr>
      </p:pic>
      <p:pic>
        <p:nvPicPr>
          <p:cNvPr id="122" name="TexTeXPicture" descr="&lt;?xml version=&quot;1.0&quot; encoding=&quot;utf-16&quot;?&gt;&#10;&lt;TeXTeX&gt;&#10;  &lt;preamble&gt;\documentclass{jarticle}&#10;\usepackage{amsmath}&#10;\pagestyle{empty}&lt;/preamble&gt;&#10;  &lt;body&gt;\begin{align*} &#10;\chi_{\rm HAD}&#10;\end{align*}&lt;/body&gt;&#10;  &lt;fcolor&gt;FF000000&lt;/fcolor&gt;&#10;  &lt;bcolor&gt;FFFFFFFF&lt;/bcolor&gt;&#10;  &lt;transparent&gt;True&lt;/transparent&gt;&#10;  &lt;resolution&gt;1800&lt;/resolution&gt;&#10;  &lt;imageh&gt;160&lt;/imageh&gt;&#10;  &lt;imagew&gt;580&lt;/imagew&gt;&#10;  &lt;scale&gt;50&lt;/scale&gt;&#10;  &lt;cursor&gt;29&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0112" y="2766120"/>
            <a:ext cx="834051" cy="230084"/>
          </a:xfrm>
          <a:prstGeom prst="rect">
            <a:avLst/>
          </a:prstGeom>
        </p:spPr>
      </p:pic>
      <p:cxnSp>
        <p:nvCxnSpPr>
          <p:cNvPr id="123" name="直線コネクタ 122"/>
          <p:cNvCxnSpPr/>
          <p:nvPr/>
        </p:nvCxnSpPr>
        <p:spPr>
          <a:xfrm flipV="1">
            <a:off x="6567830" y="3297878"/>
            <a:ext cx="1709414" cy="83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flipV="1">
            <a:off x="6553865" y="2874134"/>
            <a:ext cx="1709414" cy="83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5" name="直線矢印コネクタ 124"/>
          <p:cNvCxnSpPr/>
          <p:nvPr/>
        </p:nvCxnSpPr>
        <p:spPr>
          <a:xfrm>
            <a:off x="6193825" y="5250396"/>
            <a:ext cx="223224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6" name="直線矢印コネクタ 125"/>
          <p:cNvCxnSpPr/>
          <p:nvPr/>
        </p:nvCxnSpPr>
        <p:spPr>
          <a:xfrm flipV="1">
            <a:off x="6553865" y="4365104"/>
            <a:ext cx="0" cy="110131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27" name="TexTeXPicture" descr="&lt;?xml version=&quot;1.0&quot; encoding=&quot;utf-16&quot;?&gt;&#10;&lt;TeXTeX&gt;&#10;  &lt;preamble&gt;\documentclass{jarticle}&#10;\usepackage{amsmath}&#10;\pagestyle{empty}&lt;/preamble&gt;&#10;  &lt;body&gt;\begin{align*} &#10;\Delta \eta&#10;\end{align*}&lt;/body&gt;&#10;  &lt;fcolor&gt;FF000000&lt;/fcolor&gt;&#10;  &lt;bcolor&gt;FFFFFFFF&lt;/bcolor&gt;&#10;  &lt;transparent&gt;True&lt;/transparent&gt;&#10;  &lt;resolution&gt;1800&lt;/resolution&gt;&#10;  &lt;imageh&gt;232&lt;/imageh&gt;&#10;  &lt;imagew&gt;320&lt;/imagew&gt;&#10;  &lt;scale&gt;50&lt;/scale&gt;&#10;  &lt;cursor&gt;27&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5489" y="5148881"/>
            <a:ext cx="338667" cy="245533"/>
          </a:xfrm>
          <a:prstGeom prst="rect">
            <a:avLst/>
          </a:prstGeom>
        </p:spPr>
      </p:pic>
      <p:pic>
        <p:nvPicPr>
          <p:cNvPr id="128" name="TexTeXPicture" descr="&lt;?xml version=&quot;1.0&quot; encoding=&quot;utf-16&quot;?&gt;&#10;&lt;TeXTeX&gt;&#10;  &lt;preamble&gt;\documentclass{jarticle}&#10;\usepackage{amsmath}&#10;\pagestyle{empty}&lt;/preamble&gt;&#10;  &lt;body&gt;\begin{align*} &#10;\chi_{\rm QGP}&#10;\end{align*}&lt;/body&gt;&#10;  &lt;fcolor&gt;FF000000&lt;/fcolor&gt;&#10;  &lt;bcolor&gt;FFFFFFFF&lt;/bcolor&gt;&#10;  &lt;transparent&gt;True&lt;/transparent&gt;&#10;  &lt;resolution&gt;1800&lt;/resolution&gt;&#10;  &lt;imageh&gt;182&lt;/imageh&gt;&#10;  &lt;imagew&gt;577&lt;/imagew&gt;&#10;  &lt;scale&gt;50&lt;/scale&gt;&#10;  &lt;cursor&gt;30&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0112" y="4890358"/>
            <a:ext cx="829737" cy="261720"/>
          </a:xfrm>
          <a:prstGeom prst="rect">
            <a:avLst/>
          </a:prstGeom>
        </p:spPr>
      </p:pic>
      <p:pic>
        <p:nvPicPr>
          <p:cNvPr id="129" name="TexTeXPicture" descr="&lt;?xml version=&quot;1.0&quot; encoding=&quot;utf-16&quot;?&gt;&#10;&lt;TeXTeX&gt;&#10;  &lt;preamble&gt;\documentclass{jarticle}&#10;\usepackage{amsmath}&#10;\pagestyle{empty}&lt;/preamble&gt;&#10;  &lt;body&gt;\begin{align*} &#10;\chi_{\rm HAD}&#10;\end{align*}&lt;/body&gt;&#10;  &lt;fcolor&gt;FF000000&lt;/fcolor&gt;&#10;  &lt;bcolor&gt;FFFFFFFF&lt;/bcolor&gt;&#10;  &lt;transparent&gt;True&lt;/transparent&gt;&#10;  &lt;resolution&gt;1800&lt;/resolution&gt;&#10;  &lt;imageh&gt;160&lt;/imageh&gt;&#10;  &lt;imagew&gt;580&lt;/imagew&gt;&#10;  &lt;scale&gt;50&lt;/scale&gt;&#10;  &lt;cursor&gt;29&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0112" y="4494312"/>
            <a:ext cx="834051" cy="230084"/>
          </a:xfrm>
          <a:prstGeom prst="rect">
            <a:avLst/>
          </a:prstGeom>
        </p:spPr>
      </p:pic>
      <p:cxnSp>
        <p:nvCxnSpPr>
          <p:cNvPr id="130" name="直線コネクタ 129"/>
          <p:cNvCxnSpPr/>
          <p:nvPr/>
        </p:nvCxnSpPr>
        <p:spPr>
          <a:xfrm flipV="1">
            <a:off x="6567830" y="5026070"/>
            <a:ext cx="1709414" cy="83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flipV="1">
            <a:off x="6553865" y="4602326"/>
            <a:ext cx="1709414" cy="83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6588224" y="3306182"/>
            <a:ext cx="1656184" cy="0"/>
          </a:xfrm>
          <a:prstGeom prst="line">
            <a:avLst/>
          </a:prstGeom>
        </p:spPr>
        <p:style>
          <a:lnRef idx="2">
            <a:schemeClr val="accent2"/>
          </a:lnRef>
          <a:fillRef idx="0">
            <a:schemeClr val="accent2"/>
          </a:fillRef>
          <a:effectRef idx="1">
            <a:schemeClr val="accent2"/>
          </a:effectRef>
          <a:fontRef idx="minor">
            <a:schemeClr val="tx1"/>
          </a:fontRef>
        </p:style>
      </p:cxnSp>
      <p:sp>
        <p:nvSpPr>
          <p:cNvPr id="136" name="下矢印 135"/>
          <p:cNvSpPr/>
          <p:nvPr/>
        </p:nvSpPr>
        <p:spPr>
          <a:xfrm>
            <a:off x="4445992" y="3501008"/>
            <a:ext cx="702072" cy="798479"/>
          </a:xfrm>
          <a:prstGeom prst="downArrow">
            <a:avLst/>
          </a:prstGeom>
          <a:gradFill flip="none" rotWithShape="1">
            <a:gsLst>
              <a:gs pos="0">
                <a:schemeClr val="accent6"/>
              </a:gs>
              <a:gs pos="100000">
                <a:schemeClr val="accent6">
                  <a:alpha val="80000"/>
                </a:schemeClr>
              </a:gs>
            </a:gsLst>
            <a:lin ang="5400000" scaled="1"/>
            <a:tileRect/>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37" name="円/楕円 136"/>
          <p:cNvSpPr/>
          <p:nvPr/>
        </p:nvSpPr>
        <p:spPr>
          <a:xfrm>
            <a:off x="4145019" y="5115953"/>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円/楕円 137"/>
          <p:cNvSpPr/>
          <p:nvPr/>
        </p:nvSpPr>
        <p:spPr>
          <a:xfrm>
            <a:off x="4725812" y="4737115"/>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円/楕円 138"/>
          <p:cNvSpPr/>
          <p:nvPr/>
        </p:nvSpPr>
        <p:spPr>
          <a:xfrm>
            <a:off x="3081973" y="4933075"/>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円/楕円 139"/>
          <p:cNvSpPr/>
          <p:nvPr/>
        </p:nvSpPr>
        <p:spPr>
          <a:xfrm>
            <a:off x="1536217" y="4717840"/>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円/楕円 140"/>
          <p:cNvSpPr/>
          <p:nvPr/>
        </p:nvSpPr>
        <p:spPr>
          <a:xfrm>
            <a:off x="3135973" y="5034998"/>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円/楕円 141"/>
          <p:cNvSpPr/>
          <p:nvPr/>
        </p:nvSpPr>
        <p:spPr>
          <a:xfrm>
            <a:off x="1471073" y="4615993"/>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円/楕円 142"/>
          <p:cNvSpPr/>
          <p:nvPr/>
        </p:nvSpPr>
        <p:spPr>
          <a:xfrm>
            <a:off x="2455758" y="463666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円/楕円 143"/>
          <p:cNvSpPr/>
          <p:nvPr/>
        </p:nvSpPr>
        <p:spPr>
          <a:xfrm>
            <a:off x="789551" y="467075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円/楕円 144"/>
          <p:cNvSpPr/>
          <p:nvPr/>
        </p:nvSpPr>
        <p:spPr>
          <a:xfrm>
            <a:off x="4606980" y="4683115"/>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円/楕円 145"/>
          <p:cNvSpPr/>
          <p:nvPr/>
        </p:nvSpPr>
        <p:spPr>
          <a:xfrm>
            <a:off x="550910" y="5108698"/>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円/楕円 146"/>
          <p:cNvSpPr/>
          <p:nvPr/>
        </p:nvSpPr>
        <p:spPr>
          <a:xfrm>
            <a:off x="3709645" y="4717502"/>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円/楕円 147"/>
          <p:cNvSpPr/>
          <p:nvPr/>
        </p:nvSpPr>
        <p:spPr>
          <a:xfrm>
            <a:off x="503536" y="5000698"/>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円/楕円 148"/>
          <p:cNvSpPr/>
          <p:nvPr/>
        </p:nvSpPr>
        <p:spPr>
          <a:xfrm>
            <a:off x="3189973" y="490885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円/楕円 149"/>
          <p:cNvSpPr/>
          <p:nvPr/>
        </p:nvSpPr>
        <p:spPr>
          <a:xfrm>
            <a:off x="4256309" y="5176631"/>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円/楕円 150"/>
          <p:cNvSpPr/>
          <p:nvPr/>
        </p:nvSpPr>
        <p:spPr>
          <a:xfrm>
            <a:off x="2318984" y="462760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円/楕円 151"/>
          <p:cNvSpPr/>
          <p:nvPr/>
        </p:nvSpPr>
        <p:spPr>
          <a:xfrm>
            <a:off x="791169" y="4810455"/>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円/楕円 152"/>
          <p:cNvSpPr/>
          <p:nvPr/>
        </p:nvSpPr>
        <p:spPr>
          <a:xfrm>
            <a:off x="2389954" y="4691786"/>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円/楕円 153"/>
          <p:cNvSpPr/>
          <p:nvPr/>
        </p:nvSpPr>
        <p:spPr>
          <a:xfrm>
            <a:off x="2108401" y="5090338"/>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円/楕円 154"/>
          <p:cNvSpPr/>
          <p:nvPr/>
        </p:nvSpPr>
        <p:spPr>
          <a:xfrm>
            <a:off x="2627956" y="5071545"/>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円/楕円 155"/>
          <p:cNvSpPr/>
          <p:nvPr/>
        </p:nvSpPr>
        <p:spPr>
          <a:xfrm>
            <a:off x="2552730" y="5179545"/>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円/楕円 156"/>
          <p:cNvSpPr/>
          <p:nvPr/>
        </p:nvSpPr>
        <p:spPr>
          <a:xfrm>
            <a:off x="3763645" y="4850735"/>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円/楕円 157"/>
          <p:cNvSpPr/>
          <p:nvPr/>
        </p:nvSpPr>
        <p:spPr>
          <a:xfrm>
            <a:off x="4713564" y="4629115"/>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円/楕円 158"/>
          <p:cNvSpPr/>
          <p:nvPr/>
        </p:nvSpPr>
        <p:spPr>
          <a:xfrm>
            <a:off x="1428217" y="4710173"/>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円/楕円 159"/>
          <p:cNvSpPr/>
          <p:nvPr/>
        </p:nvSpPr>
        <p:spPr>
          <a:xfrm>
            <a:off x="2520101" y="5060629"/>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円/楕円 160"/>
          <p:cNvSpPr/>
          <p:nvPr/>
        </p:nvSpPr>
        <p:spPr>
          <a:xfrm>
            <a:off x="441347" y="510468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円/楕円 161"/>
          <p:cNvSpPr/>
          <p:nvPr/>
        </p:nvSpPr>
        <p:spPr>
          <a:xfrm>
            <a:off x="4252168" y="5061953"/>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円/楕円 162"/>
          <p:cNvSpPr/>
          <p:nvPr/>
        </p:nvSpPr>
        <p:spPr>
          <a:xfrm>
            <a:off x="2037530" y="5036338"/>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円/楕円 163"/>
          <p:cNvSpPr/>
          <p:nvPr/>
        </p:nvSpPr>
        <p:spPr>
          <a:xfrm>
            <a:off x="2051256" y="5167157"/>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円/楕円 164"/>
          <p:cNvSpPr/>
          <p:nvPr/>
        </p:nvSpPr>
        <p:spPr>
          <a:xfrm>
            <a:off x="899169" y="4761000"/>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円/楕円 165"/>
          <p:cNvSpPr/>
          <p:nvPr/>
        </p:nvSpPr>
        <p:spPr>
          <a:xfrm>
            <a:off x="3638951" y="4825502"/>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円/楕円 166"/>
          <p:cNvSpPr/>
          <p:nvPr/>
        </p:nvSpPr>
        <p:spPr>
          <a:xfrm>
            <a:off x="3608312" y="4682753"/>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円/楕円 167"/>
          <p:cNvSpPr/>
          <p:nvPr/>
        </p:nvSpPr>
        <p:spPr>
          <a:xfrm>
            <a:off x="1952128" y="4988793"/>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円/楕円 168"/>
          <p:cNvSpPr/>
          <p:nvPr/>
        </p:nvSpPr>
        <p:spPr>
          <a:xfrm>
            <a:off x="2276128" y="4538737"/>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円/楕円 169"/>
          <p:cNvSpPr/>
          <p:nvPr/>
        </p:nvSpPr>
        <p:spPr>
          <a:xfrm>
            <a:off x="4112368" y="5007953"/>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円/楕円 170"/>
          <p:cNvSpPr/>
          <p:nvPr/>
        </p:nvSpPr>
        <p:spPr>
          <a:xfrm>
            <a:off x="2456184" y="4988793"/>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円/楕円 171"/>
          <p:cNvSpPr/>
          <p:nvPr/>
        </p:nvSpPr>
        <p:spPr>
          <a:xfrm>
            <a:off x="4563812" y="4556745"/>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円/楕円 172"/>
          <p:cNvSpPr/>
          <p:nvPr/>
        </p:nvSpPr>
        <p:spPr>
          <a:xfrm>
            <a:off x="395536" y="4953376"/>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円/楕円 173"/>
          <p:cNvSpPr/>
          <p:nvPr/>
        </p:nvSpPr>
        <p:spPr>
          <a:xfrm>
            <a:off x="3021061" y="4844777"/>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円/楕円 174"/>
          <p:cNvSpPr/>
          <p:nvPr/>
        </p:nvSpPr>
        <p:spPr>
          <a:xfrm>
            <a:off x="1376064" y="4556745"/>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円/楕円 175"/>
          <p:cNvSpPr/>
          <p:nvPr/>
        </p:nvSpPr>
        <p:spPr>
          <a:xfrm>
            <a:off x="719608" y="4628753"/>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下矢印 177"/>
          <p:cNvSpPr/>
          <p:nvPr/>
        </p:nvSpPr>
        <p:spPr>
          <a:xfrm>
            <a:off x="4427984" y="2060848"/>
            <a:ext cx="702072" cy="540057"/>
          </a:xfrm>
          <a:prstGeom prst="downArrow">
            <a:avLst/>
          </a:prstGeom>
          <a:gradFill flip="none" rotWithShape="1">
            <a:gsLst>
              <a:gs pos="0">
                <a:schemeClr val="accent6"/>
              </a:gs>
              <a:gs pos="100000">
                <a:schemeClr val="accent6">
                  <a:alpha val="80000"/>
                </a:schemeClr>
              </a:gs>
            </a:gsLst>
            <a:lin ang="5400000" scaled="1"/>
            <a:tileRect/>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grpSp>
        <p:nvGrpSpPr>
          <p:cNvPr id="34" name="グループ化 33"/>
          <p:cNvGrpSpPr/>
          <p:nvPr/>
        </p:nvGrpSpPr>
        <p:grpSpPr>
          <a:xfrm>
            <a:off x="194443" y="5913184"/>
            <a:ext cx="8770045" cy="864096"/>
            <a:chOff x="194443" y="5913184"/>
            <a:chExt cx="8770045" cy="864096"/>
          </a:xfrm>
        </p:grpSpPr>
        <p:sp>
          <p:nvSpPr>
            <p:cNvPr id="83" name="角丸四角形 82"/>
            <p:cNvSpPr/>
            <p:nvPr/>
          </p:nvSpPr>
          <p:spPr>
            <a:xfrm>
              <a:off x="194443" y="5913184"/>
              <a:ext cx="8770045" cy="8640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79" name="正方形/長方形 78"/>
            <p:cNvSpPr/>
            <p:nvPr/>
          </p:nvSpPr>
          <p:spPr>
            <a:xfrm>
              <a:off x="194443" y="5913184"/>
              <a:ext cx="4929937" cy="830997"/>
            </a:xfrm>
            <a:prstGeom prst="rect">
              <a:avLst/>
            </a:prstGeom>
          </p:spPr>
          <p:txBody>
            <a:bodyPr wrap="square">
              <a:spAutoFit/>
            </a:bodyPr>
            <a:lstStyle/>
            <a:p>
              <a:pPr lvl="0" algn="ctr">
                <a:buClr>
                  <a:srgbClr val="0070C0"/>
                </a:buClr>
              </a:pPr>
              <a:r>
                <a:rPr lang="en-US" altLang="ja-JP" sz="2400" dirty="0">
                  <a:solidFill>
                    <a:prstClr val="black"/>
                  </a:solidFill>
                </a:rPr>
                <a:t>Variation of a conserved </a:t>
              </a:r>
              <a:r>
                <a:rPr lang="en-US" altLang="ja-JP" sz="2400" dirty="0" smtClean="0">
                  <a:solidFill>
                    <a:prstClr val="black"/>
                  </a:solidFill>
                </a:rPr>
                <a:t>charge </a:t>
              </a:r>
              <a:r>
                <a:rPr lang="en-US" altLang="ja-JP" sz="2400" dirty="0">
                  <a:solidFill>
                    <a:prstClr val="black"/>
                  </a:solidFill>
                </a:rPr>
                <a:t>is achieved only through diffusion.</a:t>
              </a:r>
            </a:p>
          </p:txBody>
        </p:sp>
        <p:sp>
          <p:nvSpPr>
            <p:cNvPr id="80" name="正方形/長方形 79"/>
            <p:cNvSpPr/>
            <p:nvPr/>
          </p:nvSpPr>
          <p:spPr>
            <a:xfrm>
              <a:off x="5980761" y="5946283"/>
              <a:ext cx="2816027" cy="830997"/>
            </a:xfrm>
            <a:prstGeom prst="rect">
              <a:avLst/>
            </a:prstGeom>
          </p:spPr>
          <p:txBody>
            <a:bodyPr wrap="none">
              <a:spAutoFit/>
            </a:bodyPr>
            <a:lstStyle/>
            <a:p>
              <a:pPr>
                <a:buClr>
                  <a:srgbClr val="0070C0"/>
                </a:buClr>
              </a:pPr>
              <a:r>
                <a:rPr lang="en-US" altLang="ja-JP" sz="2400" dirty="0"/>
                <a:t>The larger </a:t>
              </a:r>
              <a:r>
                <a:rPr lang="en-US" altLang="ja-JP" sz="2400" dirty="0" smtClean="0">
                  <a:latin typeface="Symbol" pitchFamily="18" charset="2"/>
                </a:rPr>
                <a:t>Dh</a:t>
              </a:r>
              <a:r>
                <a:rPr lang="en-US" altLang="ja-JP" sz="2400" dirty="0" smtClean="0"/>
                <a:t>, </a:t>
              </a:r>
            </a:p>
            <a:p>
              <a:pPr>
                <a:buClr>
                  <a:srgbClr val="0070C0"/>
                </a:buClr>
              </a:pPr>
              <a:r>
                <a:rPr lang="en-US" altLang="ja-JP" sz="2400" dirty="0" smtClean="0"/>
                <a:t>the </a:t>
              </a:r>
              <a:r>
                <a:rPr lang="en-US" altLang="ja-JP" sz="2400" dirty="0"/>
                <a:t>slower diffusion</a:t>
              </a:r>
              <a:endParaRPr lang="ja-JP" altLang="en-US" sz="2400" dirty="0"/>
            </a:p>
          </p:txBody>
        </p:sp>
        <p:sp>
          <p:nvSpPr>
            <p:cNvPr id="82" name="右矢印 81"/>
            <p:cNvSpPr/>
            <p:nvPr/>
          </p:nvSpPr>
          <p:spPr>
            <a:xfrm>
              <a:off x="5124380" y="6129208"/>
              <a:ext cx="720080" cy="504056"/>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spTree>
    <p:extLst>
      <p:ext uri="{BB962C8B-B14F-4D97-AF65-F5344CB8AC3E}">
        <p14:creationId xmlns:p14="http://schemas.microsoft.com/office/powerpoint/2010/main" val="241827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074"/>
          <a:stretch/>
        </p:blipFill>
        <p:spPr bwMode="auto">
          <a:xfrm>
            <a:off x="142251" y="967637"/>
            <a:ext cx="5481301" cy="4270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98425" y="110044"/>
            <a:ext cx="5405647" cy="584775"/>
          </a:xfrm>
          <a:effectLst>
            <a:outerShdw dist="81320" dir="7719588" algn="ctr" rotWithShape="0">
              <a:schemeClr val="accent1">
                <a:alpha val="50000"/>
              </a:schemeClr>
            </a:outerShdw>
          </a:effectLst>
        </p:spPr>
        <p:txBody>
          <a:bodyPr/>
          <a:lstStyle/>
          <a:p>
            <a:r>
              <a:rPr lang="en-US" altLang="ja-JP" dirty="0"/>
              <a:t> </a:t>
            </a:r>
            <a:r>
              <a:rPr lang="en-US" altLang="ja-JP" dirty="0" smtClean="0">
                <a:latin typeface="Symbol" pitchFamily="18" charset="2"/>
              </a:rPr>
              <a:t>Dh</a:t>
            </a:r>
            <a:r>
              <a:rPr lang="en-US" altLang="ja-JP" dirty="0" smtClean="0"/>
              <a:t> Dependence @ ALICE  </a:t>
            </a:r>
            <a:endParaRPr kumimoji="1" lang="ja-JP" altLang="en-US" dirty="0"/>
          </a:p>
        </p:txBody>
      </p:sp>
      <p:sp>
        <p:nvSpPr>
          <p:cNvPr id="5" name="テキスト ボックス 4"/>
          <p:cNvSpPr txBox="1"/>
          <p:nvPr/>
        </p:nvSpPr>
        <p:spPr>
          <a:xfrm>
            <a:off x="7676358" y="698793"/>
            <a:ext cx="1316514" cy="707886"/>
          </a:xfrm>
          <a:prstGeom prst="rect">
            <a:avLst/>
          </a:prstGeom>
          <a:noFill/>
        </p:spPr>
        <p:txBody>
          <a:bodyPr wrap="none" rtlCol="0">
            <a:spAutoFit/>
          </a:bodyPr>
          <a:lstStyle/>
          <a:p>
            <a:pPr algn="r"/>
            <a:r>
              <a:rPr kumimoji="1" lang="en-US" altLang="ja-JP" sz="2000" dirty="0" smtClean="0">
                <a:solidFill>
                  <a:srgbClr val="0070C0"/>
                </a:solidFill>
              </a:rPr>
              <a:t>ALICE</a:t>
            </a:r>
          </a:p>
          <a:p>
            <a:pPr algn="r"/>
            <a:r>
              <a:rPr kumimoji="1" lang="en-US" altLang="ja-JP" sz="2000" dirty="0" smtClean="0">
                <a:solidFill>
                  <a:srgbClr val="0070C0"/>
                </a:solidFill>
              </a:rPr>
              <a:t>PRL 2013</a:t>
            </a:r>
          </a:p>
        </p:txBody>
      </p:sp>
      <p:sp>
        <p:nvSpPr>
          <p:cNvPr id="6" name="二等辺三角形 5"/>
          <p:cNvSpPr/>
          <p:nvPr/>
        </p:nvSpPr>
        <p:spPr>
          <a:xfrm flipV="1">
            <a:off x="7017097" y="2423167"/>
            <a:ext cx="533400" cy="1761291"/>
          </a:xfrm>
          <a:prstGeom prst="triangl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p:cNvCxnSpPr/>
          <p:nvPr/>
        </p:nvCxnSpPr>
        <p:spPr>
          <a:xfrm>
            <a:off x="5721023" y="4151359"/>
            <a:ext cx="330849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V="1">
            <a:off x="7291457" y="2207143"/>
            <a:ext cx="0" cy="24482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V="1">
            <a:off x="6918271" y="2567183"/>
            <a:ext cx="1682402" cy="20327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H="1" flipV="1">
            <a:off x="5955949" y="2550634"/>
            <a:ext cx="1682402" cy="20327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フリーフォーム 10"/>
          <p:cNvSpPr/>
          <p:nvPr/>
        </p:nvSpPr>
        <p:spPr>
          <a:xfrm>
            <a:off x="6068339" y="2542259"/>
            <a:ext cx="2485624" cy="1079309"/>
          </a:xfrm>
          <a:custGeom>
            <a:avLst/>
            <a:gdLst>
              <a:gd name="connsiteX0" fmla="*/ 0 w 2472744"/>
              <a:gd name="connsiteY0" fmla="*/ 0 h 1030889"/>
              <a:gd name="connsiteX1" fmla="*/ 1262130 w 2472744"/>
              <a:gd name="connsiteY1" fmla="*/ 1030310 h 1030889"/>
              <a:gd name="connsiteX2" fmla="*/ 2472744 w 2472744"/>
              <a:gd name="connsiteY2" fmla="*/ 115910 h 1030889"/>
              <a:gd name="connsiteX0" fmla="*/ 0 w 2434108"/>
              <a:gd name="connsiteY0" fmla="*/ 0 h 937518"/>
              <a:gd name="connsiteX1" fmla="*/ 1223494 w 2434108"/>
              <a:gd name="connsiteY1" fmla="*/ 937494 h 937518"/>
              <a:gd name="connsiteX2" fmla="*/ 2434108 w 2434108"/>
              <a:gd name="connsiteY2" fmla="*/ 23094 h 937518"/>
              <a:gd name="connsiteX0" fmla="*/ 0 w 2485624"/>
              <a:gd name="connsiteY0" fmla="*/ 0 h 937499"/>
              <a:gd name="connsiteX1" fmla="*/ 1223494 w 2485624"/>
              <a:gd name="connsiteY1" fmla="*/ 937494 h 937499"/>
              <a:gd name="connsiteX2" fmla="*/ 2485624 w 2485624"/>
              <a:gd name="connsiteY2" fmla="*/ 11492 h 937499"/>
              <a:gd name="connsiteX0" fmla="*/ 0 w 2485624"/>
              <a:gd name="connsiteY0" fmla="*/ 0 h 972305"/>
              <a:gd name="connsiteX1" fmla="*/ 1236373 w 2485624"/>
              <a:gd name="connsiteY1" fmla="*/ 972300 h 972305"/>
              <a:gd name="connsiteX2" fmla="*/ 2485624 w 2485624"/>
              <a:gd name="connsiteY2" fmla="*/ 11492 h 972305"/>
              <a:gd name="connsiteX0" fmla="*/ 0 w 2485624"/>
              <a:gd name="connsiteY0" fmla="*/ 0 h 972305"/>
              <a:gd name="connsiteX1" fmla="*/ 1236373 w 2485624"/>
              <a:gd name="connsiteY1" fmla="*/ 972300 h 972305"/>
              <a:gd name="connsiteX2" fmla="*/ 2485624 w 2485624"/>
              <a:gd name="connsiteY2" fmla="*/ 11492 h 972305"/>
            </a:gdLst>
            <a:ahLst/>
            <a:cxnLst>
              <a:cxn ang="0">
                <a:pos x="connsiteX0" y="connsiteY0"/>
              </a:cxn>
              <a:cxn ang="0">
                <a:pos x="connsiteX1" y="connsiteY1"/>
              </a:cxn>
              <a:cxn ang="0">
                <a:pos x="connsiteX2" y="connsiteY2"/>
              </a:cxn>
            </a:cxnLst>
            <a:rect l="l" t="t" r="r" b="b"/>
            <a:pathLst>
              <a:path w="2485624" h="972305">
                <a:moveTo>
                  <a:pt x="0" y="0"/>
                </a:moveTo>
                <a:cubicBezTo>
                  <a:pt x="425003" y="505496"/>
                  <a:pt x="822102" y="970385"/>
                  <a:pt x="1236373" y="972300"/>
                </a:cubicBezTo>
                <a:cubicBezTo>
                  <a:pt x="1650644" y="974215"/>
                  <a:pt x="2047742" y="478351"/>
                  <a:pt x="2485624" y="1149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7363428" y="1988840"/>
            <a:ext cx="269626" cy="461665"/>
          </a:xfrm>
          <a:prstGeom prst="rect">
            <a:avLst/>
          </a:prstGeom>
          <a:noFill/>
        </p:spPr>
        <p:txBody>
          <a:bodyPr wrap="none" rtlCol="0">
            <a:spAutoFit/>
          </a:bodyPr>
          <a:lstStyle/>
          <a:p>
            <a:r>
              <a:rPr kumimoji="1" lang="en-US" altLang="ja-JP" sz="2400" i="1" dirty="0" smtClean="0"/>
              <a:t>t</a:t>
            </a:r>
            <a:endParaRPr kumimoji="1" lang="ja-JP" altLang="en-US" sz="2400" i="1" dirty="0"/>
          </a:p>
        </p:txBody>
      </p:sp>
      <p:sp>
        <p:nvSpPr>
          <p:cNvPr id="13" name="テキスト ボックス 12"/>
          <p:cNvSpPr txBox="1"/>
          <p:nvPr/>
        </p:nvSpPr>
        <p:spPr>
          <a:xfrm>
            <a:off x="8769950" y="4142228"/>
            <a:ext cx="338554" cy="461665"/>
          </a:xfrm>
          <a:prstGeom prst="rect">
            <a:avLst/>
          </a:prstGeom>
          <a:noFill/>
        </p:spPr>
        <p:txBody>
          <a:bodyPr wrap="none" rtlCol="0">
            <a:spAutoFit/>
          </a:bodyPr>
          <a:lstStyle/>
          <a:p>
            <a:r>
              <a:rPr kumimoji="1" lang="en-US" altLang="ja-JP" sz="2400" i="1" dirty="0" smtClean="0"/>
              <a:t>z</a:t>
            </a:r>
            <a:endParaRPr kumimoji="1" lang="ja-JP" altLang="en-US" sz="2400" i="1" dirty="0"/>
          </a:p>
        </p:txBody>
      </p:sp>
      <p:sp>
        <p:nvSpPr>
          <p:cNvPr id="14" name="フリーフォーム 13"/>
          <p:cNvSpPr/>
          <p:nvPr/>
        </p:nvSpPr>
        <p:spPr>
          <a:xfrm>
            <a:off x="6054175" y="2423167"/>
            <a:ext cx="2485624" cy="839995"/>
          </a:xfrm>
          <a:custGeom>
            <a:avLst/>
            <a:gdLst>
              <a:gd name="connsiteX0" fmla="*/ 0 w 2472744"/>
              <a:gd name="connsiteY0" fmla="*/ 0 h 1030889"/>
              <a:gd name="connsiteX1" fmla="*/ 1262130 w 2472744"/>
              <a:gd name="connsiteY1" fmla="*/ 1030310 h 1030889"/>
              <a:gd name="connsiteX2" fmla="*/ 2472744 w 2472744"/>
              <a:gd name="connsiteY2" fmla="*/ 115910 h 1030889"/>
              <a:gd name="connsiteX0" fmla="*/ 0 w 2434108"/>
              <a:gd name="connsiteY0" fmla="*/ 0 h 937518"/>
              <a:gd name="connsiteX1" fmla="*/ 1223494 w 2434108"/>
              <a:gd name="connsiteY1" fmla="*/ 937494 h 937518"/>
              <a:gd name="connsiteX2" fmla="*/ 2434108 w 2434108"/>
              <a:gd name="connsiteY2" fmla="*/ 23094 h 937518"/>
              <a:gd name="connsiteX0" fmla="*/ 0 w 2485624"/>
              <a:gd name="connsiteY0" fmla="*/ 0 h 937499"/>
              <a:gd name="connsiteX1" fmla="*/ 1223494 w 2485624"/>
              <a:gd name="connsiteY1" fmla="*/ 937494 h 937499"/>
              <a:gd name="connsiteX2" fmla="*/ 2485624 w 2485624"/>
              <a:gd name="connsiteY2" fmla="*/ 11492 h 937499"/>
              <a:gd name="connsiteX0" fmla="*/ 0 w 2485624"/>
              <a:gd name="connsiteY0" fmla="*/ 0 h 972305"/>
              <a:gd name="connsiteX1" fmla="*/ 1236373 w 2485624"/>
              <a:gd name="connsiteY1" fmla="*/ 972300 h 972305"/>
              <a:gd name="connsiteX2" fmla="*/ 2485624 w 2485624"/>
              <a:gd name="connsiteY2" fmla="*/ 11492 h 972305"/>
              <a:gd name="connsiteX0" fmla="*/ 0 w 2485624"/>
              <a:gd name="connsiteY0" fmla="*/ 0 h 972305"/>
              <a:gd name="connsiteX1" fmla="*/ 1236373 w 2485624"/>
              <a:gd name="connsiteY1" fmla="*/ 972300 h 972305"/>
              <a:gd name="connsiteX2" fmla="*/ 2485624 w 2485624"/>
              <a:gd name="connsiteY2" fmla="*/ 11492 h 972305"/>
            </a:gdLst>
            <a:ahLst/>
            <a:cxnLst>
              <a:cxn ang="0">
                <a:pos x="connsiteX0" y="connsiteY0"/>
              </a:cxn>
              <a:cxn ang="0">
                <a:pos x="connsiteX1" y="connsiteY1"/>
              </a:cxn>
              <a:cxn ang="0">
                <a:pos x="connsiteX2" y="connsiteY2"/>
              </a:cxn>
            </a:cxnLst>
            <a:rect l="l" t="t" r="r" b="b"/>
            <a:pathLst>
              <a:path w="2485624" h="972305">
                <a:moveTo>
                  <a:pt x="0" y="0"/>
                </a:moveTo>
                <a:cubicBezTo>
                  <a:pt x="425003" y="505496"/>
                  <a:pt x="822102" y="970385"/>
                  <a:pt x="1236373" y="972300"/>
                </a:cubicBezTo>
                <a:cubicBezTo>
                  <a:pt x="1650644" y="974215"/>
                  <a:pt x="2047742" y="478351"/>
                  <a:pt x="2485624" y="1149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Text Box 66"/>
          <p:cNvSpPr txBox="1">
            <a:spLocks noChangeArrowheads="1"/>
          </p:cNvSpPr>
          <p:nvPr/>
        </p:nvSpPr>
        <p:spPr bwMode="auto">
          <a:xfrm>
            <a:off x="7020272" y="2351159"/>
            <a:ext cx="55816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ja-JP" sz="2400" i="1" dirty="0" smtClean="0">
                <a:solidFill>
                  <a:srgbClr val="000000"/>
                </a:solidFill>
                <a:latin typeface="Symbol" pitchFamily="18" charset="2"/>
              </a:rPr>
              <a:t>Dh</a:t>
            </a:r>
            <a:endParaRPr lang="en-US" altLang="ja-JP" sz="2400" i="1" dirty="0" smtClean="0">
              <a:solidFill>
                <a:srgbClr val="000000"/>
              </a:solidFill>
              <a:latin typeface="Times New Roman" pitchFamily="18" charset="0"/>
            </a:endParaRPr>
          </a:p>
        </p:txBody>
      </p:sp>
      <p:cxnSp>
        <p:nvCxnSpPr>
          <p:cNvPr id="16" name="直線矢印コネクタ 15"/>
          <p:cNvCxnSpPr/>
          <p:nvPr/>
        </p:nvCxnSpPr>
        <p:spPr>
          <a:xfrm flipH="1" flipV="1">
            <a:off x="6588224" y="2843164"/>
            <a:ext cx="208926" cy="46064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H="1" flipV="1">
            <a:off x="6918271" y="2968328"/>
            <a:ext cx="111214" cy="44077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V="1">
            <a:off x="7876246" y="2808518"/>
            <a:ext cx="208926" cy="46064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V="1">
            <a:off x="7577447" y="2990506"/>
            <a:ext cx="111214" cy="44077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523981" y="5448126"/>
            <a:ext cx="8103500" cy="9541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en-US" altLang="ja-JP" sz="2800" dirty="0" smtClean="0">
                <a:latin typeface="Symbol" pitchFamily="18" charset="2"/>
              </a:rPr>
              <a:t>Dh</a:t>
            </a:r>
            <a:r>
              <a:rPr lang="en-US" altLang="ja-JP" sz="2800" dirty="0" smtClean="0"/>
              <a:t> dependences of conserved charge</a:t>
            </a:r>
          </a:p>
          <a:p>
            <a:pPr algn="ctr"/>
            <a:r>
              <a:rPr lang="en-US" altLang="ja-JP" sz="2800" dirty="0" smtClean="0"/>
              <a:t>fluctuations encode history of dynamical evolution</a:t>
            </a:r>
            <a:endParaRPr kumimoji="1" lang="ja-JP" altLang="en-US" sz="2800" dirty="0"/>
          </a:p>
        </p:txBody>
      </p:sp>
    </p:spTree>
    <p:extLst>
      <p:ext uri="{BB962C8B-B14F-4D97-AF65-F5344CB8AC3E}">
        <p14:creationId xmlns:p14="http://schemas.microsoft.com/office/powerpoint/2010/main" val="19960574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4039888" cy="584775"/>
          </a:xfrm>
        </p:spPr>
        <p:txBody>
          <a:bodyPr/>
          <a:lstStyle/>
          <a:p>
            <a:r>
              <a:rPr kumimoji="1" lang="en-US" altLang="ja-JP" dirty="0" smtClean="0"/>
              <a:t>  QCD @ nonzero </a:t>
            </a:r>
            <a:r>
              <a:rPr kumimoji="1" lang="en-US" altLang="ja-JP" i="1" dirty="0" smtClean="0"/>
              <a:t>T</a:t>
            </a:r>
            <a:r>
              <a:rPr kumimoji="1" lang="en-US" altLang="ja-JP" dirty="0" smtClean="0"/>
              <a:t>  </a:t>
            </a:r>
            <a:endParaRPr kumimoji="1" lang="ja-JP" altLang="en-US" dirty="0"/>
          </a:p>
        </p:txBody>
      </p:sp>
      <p:sp>
        <p:nvSpPr>
          <p:cNvPr id="3" name="円/楕円 2"/>
          <p:cNvSpPr/>
          <p:nvPr/>
        </p:nvSpPr>
        <p:spPr>
          <a:xfrm>
            <a:off x="1619671" y="1340768"/>
            <a:ext cx="5754075" cy="4392488"/>
          </a:xfrm>
          <a:prstGeom prst="ellipse">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50000" t="50000" r="50000" b="50000"/>
            </a:path>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ja-JP" sz="3600" dirty="0" smtClean="0">
                <a:solidFill>
                  <a:prstClr val="white"/>
                </a:solidFill>
              </a:rPr>
              <a:t>QCD @ nonzero </a:t>
            </a:r>
            <a:r>
              <a:rPr lang="en-US" altLang="ja-JP" sz="3600" i="1" dirty="0" smtClean="0">
                <a:solidFill>
                  <a:prstClr val="white"/>
                </a:solidFill>
              </a:rPr>
              <a:t>T</a:t>
            </a:r>
            <a:endParaRPr lang="ja-JP" altLang="en-US" sz="3600" i="1" dirty="0">
              <a:solidFill>
                <a:prstClr val="white"/>
              </a:solidFill>
            </a:endParaRPr>
          </a:p>
        </p:txBody>
      </p:sp>
      <p:sp>
        <p:nvSpPr>
          <p:cNvPr id="5" name="円/楕円 4"/>
          <p:cNvSpPr/>
          <p:nvPr/>
        </p:nvSpPr>
        <p:spPr>
          <a:xfrm>
            <a:off x="2915816" y="976845"/>
            <a:ext cx="3281784" cy="1584176"/>
          </a:xfrm>
          <a:prstGeom prst="ellipse">
            <a:avLst/>
          </a:prstGeom>
          <a:effectLst>
            <a:softEdge rad="50800"/>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ja-JP" sz="3200" dirty="0" smtClean="0">
                <a:solidFill>
                  <a:prstClr val="white"/>
                </a:solidFill>
              </a:rPr>
              <a:t>Theory</a:t>
            </a:r>
          </a:p>
          <a:p>
            <a:pPr algn="ctr"/>
            <a:r>
              <a:rPr lang="en-US" altLang="ja-JP" sz="3200" dirty="0" smtClean="0">
                <a:solidFill>
                  <a:prstClr val="white"/>
                </a:solidFill>
              </a:rPr>
              <a:t>(Motivation)</a:t>
            </a:r>
            <a:endParaRPr lang="ja-JP" altLang="en-US" sz="3200" dirty="0">
              <a:solidFill>
                <a:prstClr val="white"/>
              </a:solidFill>
            </a:endParaRPr>
          </a:p>
        </p:txBody>
      </p:sp>
      <p:sp>
        <p:nvSpPr>
          <p:cNvPr id="6" name="円/楕円 5"/>
          <p:cNvSpPr/>
          <p:nvPr/>
        </p:nvSpPr>
        <p:spPr>
          <a:xfrm>
            <a:off x="544875" y="4221088"/>
            <a:ext cx="3168352" cy="1800200"/>
          </a:xfrm>
          <a:prstGeom prst="ellipse">
            <a:avLst/>
          </a:prstGeom>
          <a:effectLst>
            <a:softEdge rad="508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ja-JP" sz="3200" dirty="0" smtClean="0">
                <a:solidFill>
                  <a:prstClr val="white"/>
                </a:solidFill>
              </a:rPr>
              <a:t>Lattice</a:t>
            </a:r>
          </a:p>
        </p:txBody>
      </p:sp>
      <p:sp>
        <p:nvSpPr>
          <p:cNvPr id="7" name="円/楕円 6"/>
          <p:cNvSpPr/>
          <p:nvPr/>
        </p:nvSpPr>
        <p:spPr>
          <a:xfrm>
            <a:off x="5280190" y="4231914"/>
            <a:ext cx="3168352" cy="1728192"/>
          </a:xfrm>
          <a:prstGeom prst="ellipse">
            <a:avLst/>
          </a:prstGeom>
          <a:effectLst>
            <a:softEdge rad="508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ja-JP" sz="3200" dirty="0" smtClean="0">
                <a:solidFill>
                  <a:prstClr val="white"/>
                </a:solidFill>
              </a:rPr>
              <a:t>Heavy Ion</a:t>
            </a:r>
          </a:p>
          <a:p>
            <a:pPr algn="ctr"/>
            <a:r>
              <a:rPr lang="en-US" altLang="ja-JP" sz="3200" dirty="0" smtClean="0">
                <a:solidFill>
                  <a:prstClr val="white"/>
                </a:solidFill>
              </a:rPr>
              <a:t>Collisions</a:t>
            </a:r>
            <a:endParaRPr lang="ja-JP" altLang="en-US" sz="3200" dirty="0">
              <a:solidFill>
                <a:prstClr val="white"/>
              </a:solidFill>
            </a:endParaRPr>
          </a:p>
        </p:txBody>
      </p:sp>
      <p:sp>
        <p:nvSpPr>
          <p:cNvPr id="4" name="左右矢印 3"/>
          <p:cNvSpPr/>
          <p:nvPr/>
        </p:nvSpPr>
        <p:spPr>
          <a:xfrm>
            <a:off x="3635896" y="4941168"/>
            <a:ext cx="1800200" cy="792088"/>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9697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6016391" cy="584775"/>
          </a:xfrm>
        </p:spPr>
        <p:txBody>
          <a:bodyPr/>
          <a:lstStyle/>
          <a:p>
            <a:r>
              <a:rPr kumimoji="1" lang="en-US" altLang="ja-JP" dirty="0" smtClean="0"/>
              <a:t> Comparison b/w Lattice &amp; HIC  </a:t>
            </a:r>
            <a:endParaRPr kumimoji="1" lang="ja-JP" alt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93" y="1307397"/>
            <a:ext cx="3973118" cy="3715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円/楕円 3"/>
          <p:cNvSpPr/>
          <p:nvPr/>
        </p:nvSpPr>
        <p:spPr>
          <a:xfrm>
            <a:off x="2627784" y="1307397"/>
            <a:ext cx="1224136" cy="36004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5" name="テキスト ボックス 4"/>
          <p:cNvSpPr txBox="1"/>
          <p:nvPr/>
        </p:nvSpPr>
        <p:spPr>
          <a:xfrm>
            <a:off x="4499992" y="1196752"/>
            <a:ext cx="3799438" cy="400110"/>
          </a:xfrm>
          <a:prstGeom prst="rect">
            <a:avLst/>
          </a:prstGeom>
          <a:noFill/>
        </p:spPr>
        <p:txBody>
          <a:bodyPr wrap="none" rtlCol="0">
            <a:spAutoFit/>
          </a:bodyPr>
          <a:lstStyle/>
          <a:p>
            <a:r>
              <a:rPr kumimoji="1" lang="en-US" altLang="ja-JP" sz="2000" dirty="0" smtClean="0">
                <a:solidFill>
                  <a:srgbClr val="002060"/>
                </a:solidFill>
              </a:rPr>
              <a:t>Gupta, Xu, et al., Science, 2009</a:t>
            </a:r>
            <a:endParaRPr kumimoji="1" lang="ja-JP" altLang="en-US" sz="2000" dirty="0">
              <a:solidFill>
                <a:srgbClr val="002060"/>
              </a:solidFill>
            </a:endParaRPr>
          </a:p>
        </p:txBody>
      </p:sp>
      <p:sp>
        <p:nvSpPr>
          <p:cNvPr id="6" name="テキスト ボックス 5"/>
          <p:cNvSpPr txBox="1"/>
          <p:nvPr/>
        </p:nvSpPr>
        <p:spPr>
          <a:xfrm>
            <a:off x="4499992" y="2132856"/>
            <a:ext cx="3956083" cy="1200329"/>
          </a:xfrm>
          <a:prstGeom prst="rect">
            <a:avLst/>
          </a:prstGeom>
          <a:noFill/>
        </p:spPr>
        <p:txBody>
          <a:bodyPr wrap="none" rtlCol="0">
            <a:spAutoFit/>
          </a:bodyPr>
          <a:lstStyle/>
          <a:p>
            <a:pPr marL="342900" indent="-342900">
              <a:buFont typeface="Wingdings" panose="05000000000000000000" pitchFamily="2" charset="2"/>
              <a:buChar char="p"/>
            </a:pPr>
            <a:r>
              <a:rPr kumimoji="1" lang="en-US" altLang="ja-JP" sz="2400" dirty="0" smtClean="0"/>
              <a:t>Taylor expansion method</a:t>
            </a:r>
          </a:p>
          <a:p>
            <a:pPr marL="342900" indent="-342900">
              <a:buFont typeface="Wingdings" panose="05000000000000000000" pitchFamily="2" charset="2"/>
              <a:buChar char="p"/>
            </a:pPr>
            <a:r>
              <a:rPr lang="en-US" altLang="ja-JP" sz="2400" dirty="0"/>
              <a:t>Chemical </a:t>
            </a:r>
            <a:r>
              <a:rPr lang="en-US" altLang="ja-JP" sz="2400" dirty="0" err="1"/>
              <a:t>freezeout</a:t>
            </a:r>
            <a:r>
              <a:rPr lang="en-US" altLang="ja-JP" sz="2400" dirty="0"/>
              <a:t> </a:t>
            </a:r>
            <a:r>
              <a:rPr lang="en-US" altLang="ja-JP" sz="2400" dirty="0" err="1"/>
              <a:t>T,</a:t>
            </a:r>
            <a:r>
              <a:rPr lang="en-US" altLang="ja-JP" sz="2400" dirty="0" err="1">
                <a:latin typeface="Symbol" panose="05050102010706020507" pitchFamily="18" charset="2"/>
              </a:rPr>
              <a:t>m</a:t>
            </a:r>
            <a:endParaRPr lang="ja-JP" altLang="en-US" sz="2400" dirty="0">
              <a:latin typeface="Symbol" panose="05050102010706020507" pitchFamily="18" charset="2"/>
            </a:endParaRPr>
          </a:p>
          <a:p>
            <a:pPr marL="342900" indent="-342900">
              <a:buFont typeface="Wingdings" panose="05000000000000000000" pitchFamily="2" charset="2"/>
              <a:buChar char="p"/>
            </a:pPr>
            <a:r>
              <a:rPr lang="en-US" altLang="ja-JP" sz="2400" dirty="0" err="1" smtClean="0"/>
              <a:t>Pade</a:t>
            </a:r>
            <a:r>
              <a:rPr lang="en-US" altLang="ja-JP" sz="2400" dirty="0" smtClean="0"/>
              <a:t> approx.</a:t>
            </a:r>
          </a:p>
        </p:txBody>
      </p:sp>
    </p:spTree>
    <p:extLst>
      <p:ext uri="{BB962C8B-B14F-4D97-AF65-F5344CB8AC3E}">
        <p14:creationId xmlns:p14="http://schemas.microsoft.com/office/powerpoint/2010/main" val="2924022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6452407" cy="584775"/>
          </a:xfrm>
        </p:spPr>
        <p:txBody>
          <a:bodyPr/>
          <a:lstStyle/>
          <a:p>
            <a:r>
              <a:rPr kumimoji="1" lang="en-US" altLang="ja-JP" dirty="0" smtClean="0"/>
              <a:t> Why QCD @ nonzero </a:t>
            </a:r>
            <a:r>
              <a:rPr kumimoji="1" lang="en-US" altLang="ja-JP" i="1" dirty="0" smtClean="0"/>
              <a:t>T </a:t>
            </a:r>
            <a:r>
              <a:rPr kumimoji="1" lang="en-US" altLang="ja-JP" dirty="0" smtClean="0"/>
              <a:t>and </a:t>
            </a:r>
            <a:r>
              <a:rPr kumimoji="1" lang="en-US" altLang="ja-JP" i="1" dirty="0" smtClean="0">
                <a:latin typeface="Symbol" panose="05050102010706020507" pitchFamily="18" charset="2"/>
              </a:rPr>
              <a:t>m</a:t>
            </a:r>
            <a:r>
              <a:rPr lang="ja-JP" altLang="en-US" i="1" dirty="0">
                <a:latin typeface="Symbol" panose="05050102010706020507" pitchFamily="18" charset="2"/>
              </a:rPr>
              <a:t> </a:t>
            </a:r>
            <a:r>
              <a:rPr kumimoji="1" lang="en-US" altLang="ja-JP" dirty="0" smtClean="0"/>
              <a:t>?  </a:t>
            </a:r>
            <a:endParaRPr kumimoji="1" lang="ja-JP" altLang="en-US" dirty="0"/>
          </a:p>
        </p:txBody>
      </p:sp>
      <p:sp>
        <p:nvSpPr>
          <p:cNvPr id="3" name="テキスト ボックス 2"/>
          <p:cNvSpPr txBox="1"/>
          <p:nvPr/>
        </p:nvSpPr>
        <p:spPr>
          <a:xfrm>
            <a:off x="291353" y="1124744"/>
            <a:ext cx="6604693" cy="1200329"/>
          </a:xfrm>
          <a:prstGeom prst="rect">
            <a:avLst/>
          </a:prstGeom>
          <a:noFill/>
        </p:spPr>
        <p:txBody>
          <a:bodyPr wrap="none" rtlCol="0">
            <a:spAutoFit/>
          </a:bodyPr>
          <a:lstStyle/>
          <a:p>
            <a:pPr marL="342900" indent="-342900">
              <a:buFont typeface="Wingdings" panose="05000000000000000000" pitchFamily="2" charset="2"/>
              <a:buChar char="p"/>
            </a:pPr>
            <a:r>
              <a:rPr lang="en-US" altLang="ja-JP" sz="2400" dirty="0"/>
              <a:t>F</a:t>
            </a:r>
            <a:r>
              <a:rPr kumimoji="1" lang="en-US" altLang="ja-JP" sz="2400" dirty="0" smtClean="0"/>
              <a:t>orm of the matter under extreme conditions</a:t>
            </a:r>
          </a:p>
          <a:p>
            <a:pPr marL="800100" lvl="1" indent="-342900">
              <a:buFont typeface="Wingdings" panose="05000000000000000000" pitchFamily="2" charset="2"/>
              <a:buChar char="p"/>
            </a:pPr>
            <a:r>
              <a:rPr lang="en-US" altLang="ja-JP" sz="2400" dirty="0" smtClean="0"/>
              <a:t>QCD Phase diagram</a:t>
            </a:r>
          </a:p>
          <a:p>
            <a:pPr marL="800100" lvl="1" indent="-342900">
              <a:buFont typeface="Wingdings" panose="05000000000000000000" pitchFamily="2" charset="2"/>
              <a:buChar char="p"/>
            </a:pPr>
            <a:r>
              <a:rPr kumimoji="1" lang="en-US" altLang="ja-JP" sz="2400" dirty="0" smtClean="0"/>
              <a:t>New many body properties</a:t>
            </a:r>
            <a:endParaRPr kumimoji="1" lang="ja-JP" altLang="en-US" sz="2400" dirty="0"/>
          </a:p>
        </p:txBody>
      </p:sp>
      <p:pic>
        <p:nvPicPr>
          <p:cNvPr id="226" name="図 225"/>
          <p:cNvPicPr>
            <a:picLocks noChangeAspect="1"/>
          </p:cNvPicPr>
          <p:nvPr/>
        </p:nvPicPr>
        <p:blipFill rotWithShape="1">
          <a:blip r:embed="rId2"/>
          <a:srcRect r="15162"/>
          <a:stretch/>
        </p:blipFill>
        <p:spPr>
          <a:xfrm>
            <a:off x="1835696" y="2447138"/>
            <a:ext cx="6408712" cy="4372519"/>
          </a:xfrm>
          <a:prstGeom prst="rect">
            <a:avLst/>
          </a:prstGeom>
        </p:spPr>
      </p:pic>
    </p:spTree>
    <p:extLst>
      <p:ext uri="{BB962C8B-B14F-4D97-AF65-F5344CB8AC3E}">
        <p14:creationId xmlns:p14="http://schemas.microsoft.com/office/powerpoint/2010/main" val="303897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755576" y="5301208"/>
            <a:ext cx="7704856" cy="125375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左右矢印 8"/>
          <p:cNvSpPr/>
          <p:nvPr/>
        </p:nvSpPr>
        <p:spPr>
          <a:xfrm>
            <a:off x="3422199" y="5445224"/>
            <a:ext cx="1795546" cy="726505"/>
          </a:xfrm>
          <a:prstGeom prst="leftRightArrow">
            <a:avLst>
              <a:gd name="adj1" fmla="val 50000"/>
              <a:gd name="adj2"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ja-JP" sz="2400" i="1" dirty="0" smtClean="0">
                <a:latin typeface="Symbol" pitchFamily="18" charset="2"/>
              </a:rPr>
              <a:t>m</a:t>
            </a:r>
            <a:r>
              <a:rPr lang="ja-JP" altLang="en-US" sz="2400" dirty="0" smtClean="0">
                <a:latin typeface="Symbol" pitchFamily="18" charset="2"/>
              </a:rPr>
              <a:t> </a:t>
            </a:r>
            <a:r>
              <a:rPr lang="en-US" altLang="ja-JP" sz="2400" dirty="0" smtClean="0"/>
              <a:t>/</a:t>
            </a:r>
            <a:r>
              <a:rPr lang="en-US" altLang="ja-JP" sz="2400" i="1" dirty="0"/>
              <a:t>T</a:t>
            </a:r>
          </a:p>
        </p:txBody>
      </p:sp>
      <p:sp>
        <p:nvSpPr>
          <p:cNvPr id="2" name="タイトル 1"/>
          <p:cNvSpPr>
            <a:spLocks noGrp="1"/>
          </p:cNvSpPr>
          <p:nvPr>
            <p:ph type="title"/>
          </p:nvPr>
        </p:nvSpPr>
        <p:spPr>
          <a:xfrm>
            <a:off x="98425" y="110044"/>
            <a:ext cx="6798656" cy="584775"/>
          </a:xfrm>
        </p:spPr>
        <p:txBody>
          <a:bodyPr/>
          <a:lstStyle/>
          <a:p>
            <a:r>
              <a:rPr kumimoji="1" lang="en-US" altLang="ja-JP" dirty="0" smtClean="0"/>
              <a:t> </a:t>
            </a:r>
            <a:r>
              <a:rPr kumimoji="1" lang="en-US" altLang="ja-JP" dirty="0" err="1" smtClean="0"/>
              <a:t>Cumulants</a:t>
            </a:r>
            <a:r>
              <a:rPr kumimoji="1" lang="en-US" altLang="ja-JP" dirty="0" smtClean="0"/>
              <a:t> : HIC@RHIC </a:t>
            </a:r>
            <a:r>
              <a:rPr kumimoji="1" lang="en-US" altLang="ja-JP" dirty="0" err="1" smtClean="0"/>
              <a:t>vs</a:t>
            </a:r>
            <a:r>
              <a:rPr kumimoji="1" lang="en-US" altLang="ja-JP" dirty="0" smtClean="0"/>
              <a:t> Lattice  </a:t>
            </a:r>
            <a:endParaRPr kumimoji="1" lang="ja-JP" alt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96752"/>
            <a:ext cx="5040560" cy="3780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右矢印 3"/>
          <p:cNvSpPr/>
          <p:nvPr/>
        </p:nvSpPr>
        <p:spPr>
          <a:xfrm flipH="1">
            <a:off x="5148064" y="1556792"/>
            <a:ext cx="720080" cy="57606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5868144" y="1412776"/>
            <a:ext cx="3078087" cy="830997"/>
          </a:xfrm>
          <a:prstGeom prst="rect">
            <a:avLst/>
          </a:prstGeom>
          <a:noFill/>
        </p:spPr>
        <p:txBody>
          <a:bodyPr wrap="none" rtlCol="0">
            <a:spAutoFit/>
          </a:bodyPr>
          <a:lstStyle/>
          <a:p>
            <a:r>
              <a:rPr lang="en-US" altLang="ja-JP" sz="2400" dirty="0" smtClean="0"/>
              <a:t>parameter window</a:t>
            </a:r>
          </a:p>
          <a:p>
            <a:r>
              <a:rPr lang="en-US" altLang="ja-JP" sz="2400" dirty="0" smtClean="0"/>
              <a:t>constrained by lattice</a:t>
            </a:r>
            <a:endParaRPr kumimoji="1" lang="ja-JP" altLang="en-US" sz="2400" dirty="0"/>
          </a:p>
        </p:txBody>
      </p:sp>
      <p:sp>
        <p:nvSpPr>
          <p:cNvPr id="6" name="テキスト ボックス 5"/>
          <p:cNvSpPr txBox="1"/>
          <p:nvPr/>
        </p:nvSpPr>
        <p:spPr>
          <a:xfrm>
            <a:off x="1187624" y="5508012"/>
            <a:ext cx="2047355" cy="830997"/>
          </a:xfrm>
          <a:prstGeom prst="rect">
            <a:avLst/>
          </a:prstGeom>
          <a:noFill/>
        </p:spPr>
        <p:txBody>
          <a:bodyPr wrap="none" rtlCol="0">
            <a:spAutoFit/>
          </a:bodyPr>
          <a:lstStyle/>
          <a:p>
            <a:pPr algn="ctr"/>
            <a:r>
              <a:rPr kumimoji="1" lang="en-US" altLang="ja-JP" sz="2400" dirty="0" smtClean="0"/>
              <a:t>fluctuations</a:t>
            </a:r>
          </a:p>
          <a:p>
            <a:pPr algn="ctr"/>
            <a:r>
              <a:rPr kumimoji="1" lang="en-US" altLang="ja-JP" sz="2400" dirty="0" smtClean="0"/>
              <a:t>“</a:t>
            </a:r>
            <a:r>
              <a:rPr kumimoji="1" lang="en-US" altLang="ja-JP" sz="2400" dirty="0" err="1" smtClean="0"/>
              <a:t>exp</a:t>
            </a:r>
            <a:r>
              <a:rPr kumimoji="1" lang="en-US" altLang="ja-JP" sz="2400" dirty="0" smtClean="0"/>
              <a:t> + </a:t>
            </a:r>
            <a:r>
              <a:rPr lang="en-US" altLang="ja-JP" sz="2400" dirty="0" smtClean="0"/>
              <a:t>lattice”</a:t>
            </a:r>
            <a:endParaRPr kumimoji="1" lang="ja-JP" altLang="en-US" sz="2400" dirty="0"/>
          </a:p>
        </p:txBody>
      </p:sp>
      <p:sp>
        <p:nvSpPr>
          <p:cNvPr id="7" name="テキスト ボックス 6"/>
          <p:cNvSpPr txBox="1"/>
          <p:nvPr/>
        </p:nvSpPr>
        <p:spPr>
          <a:xfrm>
            <a:off x="5436096" y="5517232"/>
            <a:ext cx="2864117" cy="830997"/>
          </a:xfrm>
          <a:prstGeom prst="rect">
            <a:avLst/>
          </a:prstGeom>
          <a:noFill/>
        </p:spPr>
        <p:txBody>
          <a:bodyPr wrap="none" rtlCol="0">
            <a:spAutoFit/>
          </a:bodyPr>
          <a:lstStyle/>
          <a:p>
            <a:r>
              <a:rPr lang="en-US" altLang="ja-JP" sz="2400" dirty="0" smtClean="0"/>
              <a:t>particle abundance</a:t>
            </a:r>
          </a:p>
          <a:p>
            <a:r>
              <a:rPr lang="en-US" altLang="ja-JP" sz="2400" dirty="0" smtClean="0"/>
              <a:t>(chem. </a:t>
            </a:r>
            <a:r>
              <a:rPr lang="en-US" altLang="ja-JP" sz="2400" dirty="0" err="1" smtClean="0"/>
              <a:t>freezeout</a:t>
            </a:r>
            <a:r>
              <a:rPr lang="en-US" altLang="ja-JP" sz="2400" dirty="0" smtClean="0"/>
              <a:t> </a:t>
            </a:r>
            <a:r>
              <a:rPr lang="en-US" altLang="ja-JP" sz="2400" i="1" dirty="0" smtClean="0"/>
              <a:t>T</a:t>
            </a:r>
            <a:r>
              <a:rPr lang="en-US" altLang="ja-JP" sz="2400" dirty="0" smtClean="0"/>
              <a:t>)</a:t>
            </a:r>
            <a:endParaRPr kumimoji="1" lang="ja-JP" altLang="en-US" sz="2400" dirty="0"/>
          </a:p>
        </p:txBody>
      </p:sp>
      <p:sp>
        <p:nvSpPr>
          <p:cNvPr id="10" name="テキスト ボックス 9"/>
          <p:cNvSpPr txBox="1"/>
          <p:nvPr/>
        </p:nvSpPr>
        <p:spPr>
          <a:xfrm>
            <a:off x="3419872" y="6093296"/>
            <a:ext cx="1829347" cy="461665"/>
          </a:xfrm>
          <a:prstGeom prst="rect">
            <a:avLst/>
          </a:prstGeom>
          <a:noFill/>
        </p:spPr>
        <p:txBody>
          <a:bodyPr wrap="none" rtlCol="0">
            <a:spAutoFit/>
          </a:bodyPr>
          <a:lstStyle/>
          <a:p>
            <a:r>
              <a:rPr kumimoji="1" lang="en-US" altLang="ja-JP" sz="2400" dirty="0" smtClean="0">
                <a:solidFill>
                  <a:schemeClr val="accent2">
                    <a:lumMod val="50000"/>
                  </a:schemeClr>
                </a:solidFill>
              </a:rPr>
              <a:t>discrepancy</a:t>
            </a:r>
            <a:endParaRPr kumimoji="1" lang="ja-JP" altLang="en-US" sz="2400" dirty="0">
              <a:solidFill>
                <a:schemeClr val="accent2">
                  <a:lumMod val="50000"/>
                </a:schemeClr>
              </a:solidFill>
            </a:endParaRPr>
          </a:p>
        </p:txBody>
      </p:sp>
      <p:sp>
        <p:nvSpPr>
          <p:cNvPr id="8" name="テキスト ボックス 7"/>
          <p:cNvSpPr txBox="1"/>
          <p:nvPr/>
        </p:nvSpPr>
        <p:spPr>
          <a:xfrm>
            <a:off x="6828021" y="2258997"/>
            <a:ext cx="1826141" cy="707886"/>
          </a:xfrm>
          <a:prstGeom prst="rect">
            <a:avLst/>
          </a:prstGeom>
          <a:noFill/>
        </p:spPr>
        <p:txBody>
          <a:bodyPr wrap="none" rtlCol="0">
            <a:spAutoFit/>
          </a:bodyPr>
          <a:lstStyle/>
          <a:p>
            <a:r>
              <a:rPr kumimoji="1" lang="en-US" altLang="ja-JP" sz="2000" dirty="0" smtClean="0">
                <a:solidFill>
                  <a:srgbClr val="0070C0"/>
                </a:solidFill>
              </a:rPr>
              <a:t>BNL-Bielefeld,</a:t>
            </a:r>
          </a:p>
          <a:p>
            <a:r>
              <a:rPr kumimoji="1" lang="en-US" altLang="ja-JP" sz="2000" dirty="0" smtClean="0">
                <a:solidFill>
                  <a:srgbClr val="0070C0"/>
                </a:solidFill>
              </a:rPr>
              <a:t>LATTICE2013</a:t>
            </a:r>
            <a:endParaRPr kumimoji="1" lang="ja-JP" altLang="en-US" sz="2000" dirty="0">
              <a:solidFill>
                <a:srgbClr val="0070C0"/>
              </a:solidFill>
            </a:endParaRPr>
          </a:p>
        </p:txBody>
      </p:sp>
      <p:sp>
        <p:nvSpPr>
          <p:cNvPr id="12" name="円/楕円 11"/>
          <p:cNvSpPr/>
          <p:nvPr/>
        </p:nvSpPr>
        <p:spPr>
          <a:xfrm>
            <a:off x="2339752" y="4221088"/>
            <a:ext cx="360040" cy="576064"/>
          </a:xfrm>
          <a:prstGeom prst="ellipse">
            <a:avLst/>
          </a:prstGeom>
          <a:solidFill>
            <a:srgbClr val="FF0000">
              <a:alpha val="10196"/>
            </a:srgbClr>
          </a:solidFill>
          <a:ln>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円/楕円 12"/>
          <p:cNvSpPr/>
          <p:nvPr/>
        </p:nvSpPr>
        <p:spPr>
          <a:xfrm>
            <a:off x="1360323" y="3723241"/>
            <a:ext cx="979430" cy="497847"/>
          </a:xfrm>
          <a:prstGeom prst="ellipse">
            <a:avLst/>
          </a:prstGeom>
          <a:solidFill>
            <a:srgbClr val="FF0000">
              <a:alpha val="10196"/>
            </a:srgbClr>
          </a:solidFill>
          <a:ln>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8177076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3964547" cy="584775"/>
          </a:xfrm>
        </p:spPr>
        <p:txBody>
          <a:bodyPr/>
          <a:lstStyle/>
          <a:p>
            <a:r>
              <a:rPr lang="en-US" altLang="ja-JP" dirty="0"/>
              <a:t> </a:t>
            </a:r>
            <a:r>
              <a:rPr lang="en-US" altLang="ja-JP" dirty="0" smtClean="0"/>
              <a:t>Many Things to Do  </a:t>
            </a:r>
            <a:endParaRPr kumimoji="1" lang="ja-JP" altLang="en-US" dirty="0"/>
          </a:p>
        </p:txBody>
      </p:sp>
      <p:sp>
        <p:nvSpPr>
          <p:cNvPr id="3" name="テキスト ボックス 2"/>
          <p:cNvSpPr txBox="1"/>
          <p:nvPr/>
        </p:nvSpPr>
        <p:spPr>
          <a:xfrm>
            <a:off x="323528" y="1196752"/>
            <a:ext cx="6848350" cy="3970318"/>
          </a:xfrm>
          <a:prstGeom prst="rect">
            <a:avLst/>
          </a:prstGeom>
          <a:noFill/>
        </p:spPr>
        <p:txBody>
          <a:bodyPr wrap="none" rtlCol="0">
            <a:spAutoFit/>
          </a:bodyPr>
          <a:lstStyle/>
          <a:p>
            <a:pPr marL="342900" indent="-342900">
              <a:lnSpc>
                <a:spcPct val="150000"/>
              </a:lnSpc>
              <a:buClr>
                <a:schemeClr val="accent6"/>
              </a:buClr>
              <a:buFont typeface="Wingdings" panose="05000000000000000000" pitchFamily="2" charset="2"/>
              <a:buChar char="p"/>
            </a:pPr>
            <a:r>
              <a:rPr kumimoji="1" lang="en-US" altLang="ja-JP" sz="2800" dirty="0" smtClean="0"/>
              <a:t>Proton vs baryon number </a:t>
            </a:r>
            <a:r>
              <a:rPr kumimoji="1" lang="en-US" altLang="ja-JP" sz="2800" dirty="0" err="1" smtClean="0"/>
              <a:t>cumunants</a:t>
            </a:r>
            <a:endParaRPr kumimoji="1" lang="en-US" altLang="ja-JP" sz="2800" dirty="0" smtClean="0"/>
          </a:p>
          <a:p>
            <a:pPr marL="342900" indent="-342900">
              <a:lnSpc>
                <a:spcPct val="150000"/>
              </a:lnSpc>
              <a:buClr>
                <a:schemeClr val="accent6"/>
              </a:buClr>
              <a:buFont typeface="Wingdings" panose="05000000000000000000" pitchFamily="2" charset="2"/>
              <a:buChar char="p"/>
            </a:pPr>
            <a:r>
              <a:rPr lang="en-US" altLang="ja-JP" sz="2800" dirty="0" smtClean="0"/>
              <a:t>Are fluctuations generated with fixed </a:t>
            </a:r>
            <a:r>
              <a:rPr lang="en-US" altLang="ja-JP" sz="2800" i="1" dirty="0" smtClean="0"/>
              <a:t>T</a:t>
            </a:r>
            <a:r>
              <a:rPr lang="en-US" altLang="ja-JP" sz="2800" dirty="0" smtClean="0"/>
              <a:t>?</a:t>
            </a:r>
          </a:p>
          <a:p>
            <a:pPr marL="342900" indent="-342900">
              <a:lnSpc>
                <a:spcPct val="150000"/>
              </a:lnSpc>
              <a:buClr>
                <a:schemeClr val="accent6"/>
              </a:buClr>
              <a:buFont typeface="Wingdings" panose="05000000000000000000" pitchFamily="2" charset="2"/>
              <a:buChar char="p"/>
            </a:pPr>
            <a:r>
              <a:rPr kumimoji="1" lang="en-US" altLang="ja-JP" sz="2800" dirty="0" smtClean="0"/>
              <a:t>Experimental environments</a:t>
            </a:r>
          </a:p>
          <a:p>
            <a:pPr marL="800100" lvl="1" indent="-342900">
              <a:lnSpc>
                <a:spcPct val="150000"/>
              </a:lnSpc>
              <a:buClr>
                <a:schemeClr val="accent6"/>
              </a:buClr>
              <a:buFont typeface="Wingdings" panose="05000000000000000000" pitchFamily="2" charset="2"/>
              <a:buChar char="p"/>
            </a:pPr>
            <a:r>
              <a:rPr lang="en-US" altLang="ja-JP" sz="2800" dirty="0" smtClean="0"/>
              <a:t>Acceptance, efficiency</a:t>
            </a:r>
          </a:p>
          <a:p>
            <a:pPr marL="800100" lvl="1" indent="-342900">
              <a:lnSpc>
                <a:spcPct val="150000"/>
              </a:lnSpc>
              <a:buClr>
                <a:schemeClr val="accent6"/>
              </a:buClr>
              <a:buFont typeface="Wingdings" panose="05000000000000000000" pitchFamily="2" charset="2"/>
              <a:buChar char="p"/>
            </a:pPr>
            <a:r>
              <a:rPr kumimoji="1" lang="en-US" altLang="ja-JP" sz="2800" dirty="0" smtClean="0"/>
              <a:t>Particle </a:t>
            </a:r>
            <a:r>
              <a:rPr kumimoji="1" lang="en-US" altLang="ja-JP" sz="2800" dirty="0" err="1" smtClean="0"/>
              <a:t>missid</a:t>
            </a:r>
            <a:endParaRPr kumimoji="1" lang="en-US" altLang="ja-JP" sz="2800" dirty="0" smtClean="0"/>
          </a:p>
          <a:p>
            <a:pPr marL="800100" lvl="1" indent="-342900">
              <a:lnSpc>
                <a:spcPct val="150000"/>
              </a:lnSpc>
              <a:buClr>
                <a:schemeClr val="accent6"/>
              </a:buClr>
              <a:buFont typeface="Wingdings" panose="05000000000000000000" pitchFamily="2" charset="2"/>
              <a:buChar char="p"/>
            </a:pPr>
            <a:r>
              <a:rPr kumimoji="1" lang="en-US" altLang="ja-JP" sz="2800" dirty="0" smtClean="0"/>
              <a:t>Global charge conservation</a:t>
            </a:r>
            <a:endParaRPr kumimoji="1" lang="ja-JP" altLang="en-US" sz="2800" dirty="0"/>
          </a:p>
        </p:txBody>
      </p:sp>
      <p:sp>
        <p:nvSpPr>
          <p:cNvPr id="4" name="右矢印 3"/>
          <p:cNvSpPr/>
          <p:nvPr/>
        </p:nvSpPr>
        <p:spPr>
          <a:xfrm flipH="1">
            <a:off x="6660232" y="1340768"/>
            <a:ext cx="648072" cy="50405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5" name="右矢印 4"/>
          <p:cNvSpPr/>
          <p:nvPr/>
        </p:nvSpPr>
        <p:spPr>
          <a:xfrm flipH="1">
            <a:off x="7092280" y="1988840"/>
            <a:ext cx="648072" cy="50405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2987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17185" y="5424899"/>
            <a:ext cx="4987263" cy="523220"/>
          </a:xfrm>
          <a:prstGeom prst="rect">
            <a:avLst/>
          </a:prstGeom>
          <a:noFill/>
        </p:spPr>
        <p:txBody>
          <a:bodyPr wrap="none" rtlCol="0">
            <a:spAutoFit/>
          </a:bodyPr>
          <a:lstStyle/>
          <a:p>
            <a:r>
              <a:rPr lang="en-US" altLang="ja-JP" sz="2800" dirty="0" smtClean="0"/>
              <a:t>are experimentally observable</a:t>
            </a:r>
            <a:endParaRPr kumimoji="1" lang="ja-JP" altLang="en-US" sz="2800" dirty="0"/>
          </a:p>
        </p:txBody>
      </p:sp>
      <p:pic>
        <p:nvPicPr>
          <p:cNvPr id="5" name="TexTeXPicture" descr="&lt;?xml version=&quot;1.0&quot; encoding=&quot;utf-16&quot;?&gt;&#10;&lt;TeXTeX&gt;&#10;  &lt;preamble&gt;\documentclass{jarticle}&#10;\usepackage{amsmath}&#10;\pagestyle{empty}&lt;/preamble&gt;&#10;  &lt;body&gt;\begin{align*} &#10;\frac{\langle \delta N_B^n \rangle_c }&#10;{\langle \delta N_B^m \rangle_c }&#10;\ne&#10;\frac{\langle \delta N_p^n \rangle_c }&#10;{\langle \delta N_p^m \rangle_c }&#10;\end{align*}&lt;/body&gt;&#10;  &lt;fcolor&gt;FF000000&lt;/fcolor&gt;&#10;  &lt;bcolor&gt;FFFFFFFF&lt;/bcolor&gt;&#10;  &lt;transparent&gt;True&lt;/transparent&gt;&#10;  &lt;resolution&gt;1800&lt;/resolution&gt;&#10;  &lt;imageh&gt;646&lt;/imageh&gt;&#10;  &lt;imagew&gt;2056&lt;/imagew&gt;&#10;  &lt;scale&gt;50&lt;/scale&gt;&#10;  &lt;cursor&gt;165&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7026" y="3826203"/>
            <a:ext cx="3666834" cy="1152128"/>
          </a:xfrm>
          <a:prstGeom prst="rect">
            <a:avLst/>
          </a:prstGeom>
        </p:spPr>
      </p:pic>
      <p:pic>
        <p:nvPicPr>
          <p:cNvPr id="7" name="TexTeXPicture" descr="&lt;?xml version=&quot;1.0&quot; encoding=&quot;utf-16&quot;?&gt;&#10;&lt;TeXTeX&gt;&#10;  &lt;preamble&gt;\documentclass{jarticle}&#10;\usepackage{amsmath}&#10;\pagestyle{empty}&lt;/preamble&gt;&#10;  &lt;body&gt;\begin{align*} &#10;\langle \delta N_B^n \rangle_c&#10;\end{align*}&lt;/body&gt;&#10;  &lt;fcolor&gt;FF000000&lt;/fcolor&gt;&#10;  &lt;bcolor&gt;FFFFFFFF&lt;/bcolor&gt;&#10;  &lt;transparent&gt;True&lt;/transparent&gt;&#10;  &lt;resolution&gt;1800&lt;/resolution&gt;&#10;  &lt;imageh&gt;249&lt;/imageh&gt;&#10;  &lt;imagew&gt;742&lt;/imagew&gt;&#10;  &lt;scale&gt;50&lt;/scale&gt;&#10;  &lt;cursor&gt;46&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7026" y="5484868"/>
            <a:ext cx="1323342" cy="444087"/>
          </a:xfrm>
          <a:prstGeom prst="rect">
            <a:avLst/>
          </a:prstGeom>
        </p:spPr>
      </p:pic>
      <p:sp>
        <p:nvSpPr>
          <p:cNvPr id="8" name="テキスト ボックス 7"/>
          <p:cNvSpPr txBox="1"/>
          <p:nvPr/>
        </p:nvSpPr>
        <p:spPr>
          <a:xfrm>
            <a:off x="1519075" y="4133398"/>
            <a:ext cx="604653" cy="1815882"/>
          </a:xfrm>
          <a:prstGeom prst="rect">
            <a:avLst/>
          </a:prstGeom>
          <a:noFill/>
        </p:spPr>
        <p:txBody>
          <a:bodyPr wrap="none" rtlCol="0">
            <a:spAutoFit/>
          </a:bodyPr>
          <a:lstStyle/>
          <a:p>
            <a:pPr marL="285750" indent="-285750">
              <a:buClr>
                <a:srgbClr val="0070C0"/>
              </a:buClr>
              <a:buFont typeface="Wingdings" pitchFamily="2" charset="2"/>
              <a:buChar char="p"/>
            </a:pPr>
            <a:r>
              <a:rPr kumimoji="1" lang="en-US" altLang="ja-JP" sz="2800" dirty="0" smtClean="0"/>
              <a:t> </a:t>
            </a:r>
          </a:p>
          <a:p>
            <a:pPr marL="285750" indent="-285750">
              <a:buClr>
                <a:srgbClr val="0070C0"/>
              </a:buClr>
              <a:buFont typeface="Wingdings" pitchFamily="2" charset="2"/>
              <a:buChar char="p"/>
            </a:pPr>
            <a:endParaRPr lang="en-US" altLang="ja-JP" sz="2800" dirty="0"/>
          </a:p>
          <a:p>
            <a:pPr marL="285750" indent="-285750">
              <a:buClr>
                <a:srgbClr val="0070C0"/>
              </a:buClr>
              <a:buFont typeface="Wingdings" pitchFamily="2" charset="2"/>
              <a:buChar char="p"/>
            </a:pPr>
            <a:endParaRPr kumimoji="1" lang="en-US" altLang="ja-JP" sz="2800" dirty="0" smtClean="0"/>
          </a:p>
          <a:p>
            <a:pPr marL="285750" indent="-285750">
              <a:buClr>
                <a:srgbClr val="0070C0"/>
              </a:buClr>
              <a:buFont typeface="Wingdings" pitchFamily="2" charset="2"/>
              <a:buChar char="p"/>
            </a:pPr>
            <a:r>
              <a:rPr lang="en-US" altLang="ja-JP" sz="2800" dirty="0" smtClean="0"/>
              <a:t> </a:t>
            </a:r>
            <a:endParaRPr kumimoji="1" lang="ja-JP" altLang="en-US" sz="2800" dirty="0"/>
          </a:p>
        </p:txBody>
      </p:sp>
      <p:sp>
        <p:nvSpPr>
          <p:cNvPr id="16" name="角丸四角形 15"/>
          <p:cNvSpPr/>
          <p:nvPr/>
        </p:nvSpPr>
        <p:spPr>
          <a:xfrm>
            <a:off x="323528" y="619527"/>
            <a:ext cx="8424936" cy="2477889"/>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black"/>
              </a:solidFill>
              <a:effectLst/>
              <a:uLnTx/>
              <a:uFillTx/>
              <a:latin typeface="Calibri"/>
              <a:ea typeface="ＭＳ Ｐゴシック"/>
              <a:cs typeface="+mn-cs"/>
            </a:endParaRPr>
          </a:p>
        </p:txBody>
      </p:sp>
      <p:sp>
        <p:nvSpPr>
          <p:cNvPr id="17" name="タイトル 1"/>
          <p:cNvSpPr txBox="1">
            <a:spLocks/>
          </p:cNvSpPr>
          <p:nvPr/>
        </p:nvSpPr>
        <p:spPr>
          <a:xfrm>
            <a:off x="-202532" y="619527"/>
            <a:ext cx="9544601" cy="1754326"/>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5400" b="0" i="0" u="none" strike="noStrike" kern="1200" cap="none" spc="0" normalizeH="0" baseline="0" noProof="0" smtClean="0">
                <a:ln>
                  <a:noFill/>
                </a:ln>
                <a:solidFill>
                  <a:sysClr val="windowText" lastClr="000000"/>
                </a:solidFill>
                <a:effectLst/>
                <a:uLnTx/>
                <a:uFillTx/>
                <a:latin typeface="Calibri"/>
                <a:ea typeface="ＭＳ Ｐゴシック"/>
                <a:cs typeface="+mj-cs"/>
              </a:rPr>
              <a:t>Baryon vs Proton Number Fluctuations</a:t>
            </a:r>
            <a:endParaRPr kumimoji="1" lang="ja-JP" altLang="en-US" sz="5400" b="0" i="0" u="none" strike="noStrike" kern="1200" cap="none" spc="0" normalizeH="0" baseline="0" noProof="0" dirty="0">
              <a:ln>
                <a:noFill/>
              </a:ln>
              <a:solidFill>
                <a:sysClr val="windowText" lastClr="000000"/>
              </a:solidFill>
              <a:effectLst/>
              <a:uLnTx/>
              <a:uFillTx/>
              <a:latin typeface="Calibri"/>
              <a:ea typeface="ＭＳ Ｐゴシック"/>
              <a:cs typeface="+mj-cs"/>
            </a:endParaRPr>
          </a:p>
        </p:txBody>
      </p:sp>
      <p:sp>
        <p:nvSpPr>
          <p:cNvPr id="18" name="テキスト ボックス 17"/>
          <p:cNvSpPr txBox="1"/>
          <p:nvPr/>
        </p:nvSpPr>
        <p:spPr>
          <a:xfrm>
            <a:off x="1375730" y="2451665"/>
            <a:ext cx="6442148" cy="400110"/>
          </a:xfrm>
          <a:prstGeom prst="rect">
            <a:avLst/>
          </a:prstGeom>
          <a:noFill/>
        </p:spPr>
        <p:txBody>
          <a:bodyPr wrap="none" rtlCol="0">
            <a:spAutoFit/>
          </a:bodyPr>
          <a:lstStyle/>
          <a:p>
            <a:r>
              <a:rPr lang="en-US" altLang="ja-JP" sz="2000" dirty="0" smtClean="0">
                <a:solidFill>
                  <a:srgbClr val="002060"/>
                </a:solidFill>
                <a:latin typeface="Calibri"/>
              </a:rPr>
              <a:t>MK, </a:t>
            </a:r>
            <a:r>
              <a:rPr lang="en-US" altLang="ja-JP" sz="2000" dirty="0" err="1" smtClean="0">
                <a:solidFill>
                  <a:srgbClr val="002060"/>
                </a:solidFill>
                <a:latin typeface="Calibri"/>
              </a:rPr>
              <a:t>Asakawa</a:t>
            </a:r>
            <a:r>
              <a:rPr lang="en-US" altLang="ja-JP" sz="2000" dirty="0">
                <a:solidFill>
                  <a:srgbClr val="002060"/>
                </a:solidFill>
                <a:latin typeface="Calibri"/>
              </a:rPr>
              <a:t>, </a:t>
            </a:r>
            <a:r>
              <a:rPr lang="en-US" altLang="ja-JP" sz="2000" dirty="0" smtClean="0">
                <a:solidFill>
                  <a:srgbClr val="002060"/>
                </a:solidFill>
                <a:latin typeface="Calibri"/>
              </a:rPr>
              <a:t>PRC85,021901C(2012); PRC86, 024904(2012)</a:t>
            </a:r>
            <a:endParaRPr lang="ja-JP" altLang="en-US" sz="2000" dirty="0">
              <a:solidFill>
                <a:srgbClr val="002060"/>
              </a:solidFill>
              <a:latin typeface="Calibri"/>
            </a:endParaRPr>
          </a:p>
        </p:txBody>
      </p:sp>
    </p:spTree>
    <p:extLst>
      <p:ext uri="{BB962C8B-B14F-4D97-AF65-F5344CB8AC3E}">
        <p14:creationId xmlns:p14="http://schemas.microsoft.com/office/powerpoint/2010/main" val="35427742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7814960" cy="584775"/>
          </a:xfrm>
        </p:spPr>
        <p:txBody>
          <a:bodyPr/>
          <a:lstStyle/>
          <a:p>
            <a:r>
              <a:rPr kumimoji="1" lang="en-US" altLang="ja-JP" dirty="0" smtClean="0"/>
              <a:t> Nucleon </a:t>
            </a:r>
            <a:r>
              <a:rPr kumimoji="1" lang="en-US" altLang="ja-JP" dirty="0" err="1" smtClean="0"/>
              <a:t>Isospin</a:t>
            </a:r>
            <a:r>
              <a:rPr kumimoji="1" lang="en-US" altLang="ja-JP" dirty="0" smtClean="0"/>
              <a:t> as Two Sides of a Coin   </a:t>
            </a:r>
            <a:endParaRPr kumimoji="1" lang="ja-JP" altLang="en-US" dirty="0"/>
          </a:p>
        </p:txBody>
      </p:sp>
      <p:sp>
        <p:nvSpPr>
          <p:cNvPr id="3" name="円/楕円 2"/>
          <p:cNvSpPr/>
          <p:nvPr/>
        </p:nvSpPr>
        <p:spPr>
          <a:xfrm>
            <a:off x="1835696" y="1556792"/>
            <a:ext cx="792088" cy="792088"/>
          </a:xfrm>
          <a:prstGeom prst="ellipse">
            <a:avLst/>
          </a:prstGeom>
          <a:gradFill flip="none" rotWithShape="1">
            <a:gsLst>
              <a:gs pos="0">
                <a:srgbClr val="00B0F0"/>
              </a:gs>
              <a:gs pos="100000">
                <a:srgbClr val="FFEBFA"/>
              </a:gs>
            </a:gsLst>
            <a:lin ang="14400000" scaled="0"/>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左中かっこ 7"/>
          <p:cNvSpPr/>
          <p:nvPr/>
        </p:nvSpPr>
        <p:spPr>
          <a:xfrm rot="5400000">
            <a:off x="1907704" y="1268760"/>
            <a:ext cx="648072" cy="324036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9" name="円/楕円 8"/>
          <p:cNvSpPr/>
          <p:nvPr/>
        </p:nvSpPr>
        <p:spPr>
          <a:xfrm>
            <a:off x="805590" y="3429000"/>
            <a:ext cx="792088" cy="792088"/>
          </a:xfrm>
          <a:prstGeom prst="ellipse">
            <a:avLst/>
          </a:prstGeom>
          <a:gradFill flip="none" rotWithShape="1">
            <a:gsLst>
              <a:gs pos="0">
                <a:srgbClr val="FF0000"/>
              </a:gs>
              <a:gs pos="100000">
                <a:srgbClr val="FFEBFA"/>
              </a:gs>
            </a:gsLst>
            <a:lin ang="14400000" scaled="0"/>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円/楕円 9"/>
          <p:cNvSpPr/>
          <p:nvPr/>
        </p:nvSpPr>
        <p:spPr>
          <a:xfrm>
            <a:off x="2843808" y="3429000"/>
            <a:ext cx="792088" cy="792088"/>
          </a:xfrm>
          <a:prstGeom prst="ellipse">
            <a:avLst/>
          </a:prstGeom>
          <a:gradFill flip="none" rotWithShape="1">
            <a:gsLst>
              <a:gs pos="0">
                <a:srgbClr val="0070C0"/>
              </a:gs>
              <a:gs pos="100000">
                <a:srgbClr val="FFEBFA"/>
              </a:gs>
            </a:gsLst>
            <a:lin ang="14400000" scaled="0"/>
            <a:tileRect/>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テキスト ボックス 10"/>
          <p:cNvSpPr txBox="1"/>
          <p:nvPr/>
        </p:nvSpPr>
        <p:spPr>
          <a:xfrm>
            <a:off x="2015352" y="1700808"/>
            <a:ext cx="444352" cy="523220"/>
          </a:xfrm>
          <a:prstGeom prst="rect">
            <a:avLst/>
          </a:prstGeom>
          <a:noFill/>
        </p:spPr>
        <p:txBody>
          <a:bodyPr wrap="none" rtlCol="0">
            <a:spAutoFit/>
          </a:bodyPr>
          <a:lstStyle/>
          <a:p>
            <a:r>
              <a:rPr lang="en-US" altLang="ja-JP" sz="2800" i="1" dirty="0" smtClean="0">
                <a:solidFill>
                  <a:prstClr val="black"/>
                </a:solidFill>
              </a:rPr>
              <a:t>N</a:t>
            </a:r>
            <a:endParaRPr lang="ja-JP" altLang="en-US" sz="2800" i="1" dirty="0">
              <a:solidFill>
                <a:prstClr val="black"/>
              </a:solidFill>
            </a:endParaRPr>
          </a:p>
        </p:txBody>
      </p:sp>
      <p:sp>
        <p:nvSpPr>
          <p:cNvPr id="12" name="テキスト ボックス 11"/>
          <p:cNvSpPr txBox="1"/>
          <p:nvPr/>
        </p:nvSpPr>
        <p:spPr>
          <a:xfrm>
            <a:off x="1009113" y="3552007"/>
            <a:ext cx="385042" cy="523220"/>
          </a:xfrm>
          <a:prstGeom prst="rect">
            <a:avLst/>
          </a:prstGeom>
          <a:noFill/>
        </p:spPr>
        <p:txBody>
          <a:bodyPr wrap="none" rtlCol="0">
            <a:spAutoFit/>
          </a:bodyPr>
          <a:lstStyle/>
          <a:p>
            <a:r>
              <a:rPr lang="en-US" altLang="ja-JP" sz="2800" i="1" dirty="0" smtClean="0">
                <a:solidFill>
                  <a:prstClr val="black"/>
                </a:solidFill>
              </a:rPr>
              <a:t>p</a:t>
            </a:r>
            <a:endParaRPr lang="ja-JP" altLang="en-US" sz="2800" i="1" dirty="0">
              <a:solidFill>
                <a:prstClr val="black"/>
              </a:solidFill>
            </a:endParaRPr>
          </a:p>
        </p:txBody>
      </p:sp>
      <p:sp>
        <p:nvSpPr>
          <p:cNvPr id="13" name="テキスト ボックス 12"/>
          <p:cNvSpPr txBox="1"/>
          <p:nvPr/>
        </p:nvSpPr>
        <p:spPr>
          <a:xfrm>
            <a:off x="3047331" y="3544596"/>
            <a:ext cx="385042" cy="523220"/>
          </a:xfrm>
          <a:prstGeom prst="rect">
            <a:avLst/>
          </a:prstGeom>
          <a:noFill/>
        </p:spPr>
        <p:txBody>
          <a:bodyPr wrap="none" rtlCol="0">
            <a:spAutoFit/>
          </a:bodyPr>
          <a:lstStyle/>
          <a:p>
            <a:r>
              <a:rPr lang="en-US" altLang="ja-JP" sz="2800" i="1" dirty="0" smtClean="0">
                <a:solidFill>
                  <a:prstClr val="black"/>
                </a:solidFill>
              </a:rPr>
              <a:t>n</a:t>
            </a:r>
            <a:endParaRPr lang="ja-JP" altLang="en-US" sz="2800" i="1" dirty="0">
              <a:solidFill>
                <a:prstClr val="black"/>
              </a:solidFill>
            </a:endParaRPr>
          </a:p>
        </p:txBody>
      </p:sp>
      <p:sp>
        <p:nvSpPr>
          <p:cNvPr id="15" name="テキスト ボックス 14"/>
          <p:cNvSpPr txBox="1"/>
          <p:nvPr/>
        </p:nvSpPr>
        <p:spPr>
          <a:xfrm>
            <a:off x="863159" y="4813701"/>
            <a:ext cx="2699778" cy="830997"/>
          </a:xfrm>
          <a:prstGeom prst="rect">
            <a:avLst/>
          </a:prstGeom>
          <a:noFill/>
        </p:spPr>
        <p:txBody>
          <a:bodyPr wrap="none" rtlCol="0">
            <a:spAutoFit/>
          </a:bodyPr>
          <a:lstStyle/>
          <a:p>
            <a:r>
              <a:rPr lang="en-US" altLang="ja-JP" sz="2400" dirty="0" smtClean="0">
                <a:solidFill>
                  <a:prstClr val="black"/>
                </a:solidFill>
              </a:rPr>
              <a:t>Nucleons have </a:t>
            </a:r>
          </a:p>
          <a:p>
            <a:r>
              <a:rPr lang="en-US" altLang="ja-JP" sz="2400" dirty="0" smtClean="0">
                <a:solidFill>
                  <a:prstClr val="black"/>
                </a:solidFill>
              </a:rPr>
              <a:t>two </a:t>
            </a:r>
            <a:r>
              <a:rPr lang="en-US" altLang="ja-JP" sz="2400" dirty="0" err="1" smtClean="0">
                <a:solidFill>
                  <a:prstClr val="black"/>
                </a:solidFill>
              </a:rPr>
              <a:t>isospin</a:t>
            </a:r>
            <a:r>
              <a:rPr lang="en-US" altLang="ja-JP" sz="2400" dirty="0" smtClean="0">
                <a:solidFill>
                  <a:prstClr val="black"/>
                </a:solidFill>
              </a:rPr>
              <a:t> states.</a:t>
            </a:r>
            <a:endParaRPr lang="ja-JP" altLang="en-US" sz="2400" dirty="0">
              <a:solidFill>
                <a:prstClr val="black"/>
              </a:solidFill>
            </a:endParaRPr>
          </a:p>
        </p:txBody>
      </p:sp>
      <p:sp>
        <p:nvSpPr>
          <p:cNvPr id="4" name="テキスト ボックス 3"/>
          <p:cNvSpPr txBox="1"/>
          <p:nvPr/>
        </p:nvSpPr>
        <p:spPr>
          <a:xfrm>
            <a:off x="6588224" y="6165304"/>
            <a:ext cx="2379434" cy="400110"/>
          </a:xfrm>
          <a:prstGeom prst="rect">
            <a:avLst/>
          </a:prstGeom>
          <a:noFill/>
        </p:spPr>
        <p:txBody>
          <a:bodyPr wrap="none" rtlCol="0">
            <a:spAutoFit/>
          </a:bodyPr>
          <a:lstStyle/>
          <a:p>
            <a:r>
              <a:rPr lang="en-US" altLang="ja-JP" sz="2000" dirty="0" smtClean="0">
                <a:solidFill>
                  <a:srgbClr val="0070C0"/>
                </a:solidFill>
              </a:rPr>
              <a:t>MK, Asakawa,2012</a:t>
            </a:r>
            <a:endParaRPr lang="ja-JP" altLang="en-US" sz="2000" dirty="0">
              <a:solidFill>
                <a:srgbClr val="0070C0"/>
              </a:solidFill>
            </a:endParaRPr>
          </a:p>
        </p:txBody>
      </p:sp>
    </p:spTree>
    <p:extLst>
      <p:ext uri="{BB962C8B-B14F-4D97-AF65-F5344CB8AC3E}">
        <p14:creationId xmlns:p14="http://schemas.microsoft.com/office/powerpoint/2010/main" val="14048267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7814960" cy="584775"/>
          </a:xfrm>
        </p:spPr>
        <p:txBody>
          <a:bodyPr/>
          <a:lstStyle/>
          <a:p>
            <a:r>
              <a:rPr kumimoji="1" lang="en-US" altLang="ja-JP" dirty="0" smtClean="0"/>
              <a:t> Nucleon </a:t>
            </a:r>
            <a:r>
              <a:rPr kumimoji="1" lang="en-US" altLang="ja-JP" dirty="0" err="1" smtClean="0"/>
              <a:t>Isospin</a:t>
            </a:r>
            <a:r>
              <a:rPr kumimoji="1" lang="en-US" altLang="ja-JP" dirty="0" smtClean="0"/>
              <a:t> as Two Sides of a Coin   </a:t>
            </a:r>
            <a:endParaRPr kumimoji="1" lang="ja-JP" altLang="en-US" dirty="0"/>
          </a:p>
        </p:txBody>
      </p:sp>
      <p:sp>
        <p:nvSpPr>
          <p:cNvPr id="3" name="円/楕円 2"/>
          <p:cNvSpPr/>
          <p:nvPr/>
        </p:nvSpPr>
        <p:spPr>
          <a:xfrm>
            <a:off x="1835696" y="1556792"/>
            <a:ext cx="792088" cy="792088"/>
          </a:xfrm>
          <a:prstGeom prst="ellipse">
            <a:avLst/>
          </a:prstGeom>
          <a:gradFill flip="none" rotWithShape="1">
            <a:gsLst>
              <a:gs pos="0">
                <a:srgbClr val="00B0F0"/>
              </a:gs>
              <a:gs pos="100000">
                <a:srgbClr val="FFEBFA"/>
              </a:gs>
            </a:gsLst>
            <a:lin ang="14400000" scaled="0"/>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 name="円/楕円 3"/>
          <p:cNvSpPr/>
          <p:nvPr/>
        </p:nvSpPr>
        <p:spPr>
          <a:xfrm>
            <a:off x="6218312" y="1556792"/>
            <a:ext cx="792088" cy="762556"/>
          </a:xfrm>
          <a:prstGeom prst="ellipse">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r="-100000" b="-100000"/>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6"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0000"/>
          <a:stretch/>
        </p:blipFill>
        <p:spPr bwMode="auto">
          <a:xfrm>
            <a:off x="7241729" y="3411631"/>
            <a:ext cx="776783" cy="803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00"/>
          <a:stretch/>
        </p:blipFill>
        <p:spPr bwMode="auto">
          <a:xfrm>
            <a:off x="5282208" y="3390602"/>
            <a:ext cx="817420" cy="846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左中かっこ 7"/>
          <p:cNvSpPr/>
          <p:nvPr/>
        </p:nvSpPr>
        <p:spPr>
          <a:xfrm rot="5400000">
            <a:off x="1907704" y="1268760"/>
            <a:ext cx="648072" cy="324036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9" name="円/楕円 8"/>
          <p:cNvSpPr/>
          <p:nvPr/>
        </p:nvSpPr>
        <p:spPr>
          <a:xfrm>
            <a:off x="805590" y="3429000"/>
            <a:ext cx="792088" cy="792088"/>
          </a:xfrm>
          <a:prstGeom prst="ellipse">
            <a:avLst/>
          </a:prstGeom>
          <a:gradFill flip="none" rotWithShape="1">
            <a:gsLst>
              <a:gs pos="0">
                <a:srgbClr val="FF0000"/>
              </a:gs>
              <a:gs pos="100000">
                <a:srgbClr val="FFEBFA"/>
              </a:gs>
            </a:gsLst>
            <a:lin ang="14400000" scaled="0"/>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円/楕円 9"/>
          <p:cNvSpPr/>
          <p:nvPr/>
        </p:nvSpPr>
        <p:spPr>
          <a:xfrm>
            <a:off x="2843808" y="3429000"/>
            <a:ext cx="792088" cy="792088"/>
          </a:xfrm>
          <a:prstGeom prst="ellipse">
            <a:avLst/>
          </a:prstGeom>
          <a:gradFill flip="none" rotWithShape="1">
            <a:gsLst>
              <a:gs pos="0">
                <a:srgbClr val="0070C0"/>
              </a:gs>
              <a:gs pos="100000">
                <a:srgbClr val="FFEBFA"/>
              </a:gs>
            </a:gsLst>
            <a:lin ang="14400000" scaled="0"/>
            <a:tileRect/>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テキスト ボックス 10"/>
          <p:cNvSpPr txBox="1"/>
          <p:nvPr/>
        </p:nvSpPr>
        <p:spPr>
          <a:xfrm>
            <a:off x="2015352" y="1700808"/>
            <a:ext cx="444352" cy="523220"/>
          </a:xfrm>
          <a:prstGeom prst="rect">
            <a:avLst/>
          </a:prstGeom>
          <a:noFill/>
        </p:spPr>
        <p:txBody>
          <a:bodyPr wrap="none" rtlCol="0">
            <a:spAutoFit/>
          </a:bodyPr>
          <a:lstStyle/>
          <a:p>
            <a:r>
              <a:rPr lang="en-US" altLang="ja-JP" sz="2800" i="1" dirty="0" smtClean="0">
                <a:solidFill>
                  <a:prstClr val="black"/>
                </a:solidFill>
              </a:rPr>
              <a:t>N</a:t>
            </a:r>
            <a:endParaRPr lang="ja-JP" altLang="en-US" sz="2800" i="1" dirty="0">
              <a:solidFill>
                <a:prstClr val="black"/>
              </a:solidFill>
            </a:endParaRPr>
          </a:p>
        </p:txBody>
      </p:sp>
      <p:sp>
        <p:nvSpPr>
          <p:cNvPr id="12" name="テキスト ボックス 11"/>
          <p:cNvSpPr txBox="1"/>
          <p:nvPr/>
        </p:nvSpPr>
        <p:spPr>
          <a:xfrm>
            <a:off x="1009113" y="3552007"/>
            <a:ext cx="385042" cy="523220"/>
          </a:xfrm>
          <a:prstGeom prst="rect">
            <a:avLst/>
          </a:prstGeom>
          <a:noFill/>
        </p:spPr>
        <p:txBody>
          <a:bodyPr wrap="none" rtlCol="0">
            <a:spAutoFit/>
          </a:bodyPr>
          <a:lstStyle/>
          <a:p>
            <a:r>
              <a:rPr lang="en-US" altLang="ja-JP" sz="2800" i="1" dirty="0" smtClean="0">
                <a:solidFill>
                  <a:prstClr val="black"/>
                </a:solidFill>
              </a:rPr>
              <a:t>p</a:t>
            </a:r>
            <a:endParaRPr lang="ja-JP" altLang="en-US" sz="2800" i="1" dirty="0">
              <a:solidFill>
                <a:prstClr val="black"/>
              </a:solidFill>
            </a:endParaRPr>
          </a:p>
        </p:txBody>
      </p:sp>
      <p:sp>
        <p:nvSpPr>
          <p:cNvPr id="13" name="テキスト ボックス 12"/>
          <p:cNvSpPr txBox="1"/>
          <p:nvPr/>
        </p:nvSpPr>
        <p:spPr>
          <a:xfrm>
            <a:off x="3047331" y="3544596"/>
            <a:ext cx="385042" cy="523220"/>
          </a:xfrm>
          <a:prstGeom prst="rect">
            <a:avLst/>
          </a:prstGeom>
          <a:noFill/>
        </p:spPr>
        <p:txBody>
          <a:bodyPr wrap="none" rtlCol="0">
            <a:spAutoFit/>
          </a:bodyPr>
          <a:lstStyle/>
          <a:p>
            <a:r>
              <a:rPr lang="en-US" altLang="ja-JP" sz="2800" i="1" dirty="0" smtClean="0">
                <a:solidFill>
                  <a:prstClr val="black"/>
                </a:solidFill>
              </a:rPr>
              <a:t>n</a:t>
            </a:r>
            <a:endParaRPr lang="ja-JP" altLang="en-US" sz="2800" i="1" dirty="0">
              <a:solidFill>
                <a:prstClr val="black"/>
              </a:solidFill>
            </a:endParaRPr>
          </a:p>
        </p:txBody>
      </p:sp>
      <p:sp>
        <p:nvSpPr>
          <p:cNvPr id="14" name="左中かっこ 13"/>
          <p:cNvSpPr/>
          <p:nvPr/>
        </p:nvSpPr>
        <p:spPr>
          <a:xfrm rot="5400000">
            <a:off x="6290320" y="1268760"/>
            <a:ext cx="648072" cy="324036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15" name="テキスト ボックス 14"/>
          <p:cNvSpPr txBox="1"/>
          <p:nvPr/>
        </p:nvSpPr>
        <p:spPr>
          <a:xfrm>
            <a:off x="863159" y="4813701"/>
            <a:ext cx="2699778" cy="830997"/>
          </a:xfrm>
          <a:prstGeom prst="rect">
            <a:avLst/>
          </a:prstGeom>
          <a:noFill/>
        </p:spPr>
        <p:txBody>
          <a:bodyPr wrap="none" rtlCol="0">
            <a:spAutoFit/>
          </a:bodyPr>
          <a:lstStyle/>
          <a:p>
            <a:r>
              <a:rPr lang="en-US" altLang="ja-JP" sz="2400" dirty="0" smtClean="0">
                <a:solidFill>
                  <a:prstClr val="black"/>
                </a:solidFill>
              </a:rPr>
              <a:t>Nucleons have </a:t>
            </a:r>
          </a:p>
          <a:p>
            <a:r>
              <a:rPr lang="en-US" altLang="ja-JP" sz="2400" dirty="0" smtClean="0">
                <a:solidFill>
                  <a:prstClr val="black"/>
                </a:solidFill>
              </a:rPr>
              <a:t>two </a:t>
            </a:r>
            <a:r>
              <a:rPr lang="en-US" altLang="ja-JP" sz="2400" dirty="0" err="1" smtClean="0">
                <a:solidFill>
                  <a:prstClr val="black"/>
                </a:solidFill>
              </a:rPr>
              <a:t>isospin</a:t>
            </a:r>
            <a:r>
              <a:rPr lang="en-US" altLang="ja-JP" sz="2400" dirty="0" smtClean="0">
                <a:solidFill>
                  <a:prstClr val="black"/>
                </a:solidFill>
              </a:rPr>
              <a:t> states.</a:t>
            </a:r>
            <a:endParaRPr lang="ja-JP" altLang="en-US" sz="2400" dirty="0">
              <a:solidFill>
                <a:prstClr val="black"/>
              </a:solidFill>
            </a:endParaRPr>
          </a:p>
        </p:txBody>
      </p:sp>
      <p:sp>
        <p:nvSpPr>
          <p:cNvPr id="16" name="テキスト ボックス 15"/>
          <p:cNvSpPr txBox="1"/>
          <p:nvPr/>
        </p:nvSpPr>
        <p:spPr>
          <a:xfrm>
            <a:off x="5207745" y="4814770"/>
            <a:ext cx="3180679" cy="461665"/>
          </a:xfrm>
          <a:prstGeom prst="rect">
            <a:avLst/>
          </a:prstGeom>
          <a:noFill/>
        </p:spPr>
        <p:txBody>
          <a:bodyPr wrap="none" rtlCol="0">
            <a:spAutoFit/>
          </a:bodyPr>
          <a:lstStyle/>
          <a:p>
            <a:r>
              <a:rPr lang="en-US" altLang="ja-JP" sz="2400" dirty="0" smtClean="0">
                <a:solidFill>
                  <a:prstClr val="black"/>
                </a:solidFill>
              </a:rPr>
              <a:t>Coins have two sides.</a:t>
            </a:r>
            <a:endParaRPr lang="ja-JP" altLang="en-US" sz="2400" dirty="0">
              <a:solidFill>
                <a:prstClr val="black"/>
              </a:solidFill>
            </a:endParaRPr>
          </a:p>
        </p:txBody>
      </p:sp>
      <p:sp>
        <p:nvSpPr>
          <p:cNvPr id="5" name="テキスト ボックス 4"/>
          <p:cNvSpPr txBox="1"/>
          <p:nvPr/>
        </p:nvSpPr>
        <p:spPr>
          <a:xfrm>
            <a:off x="6099628" y="1124744"/>
            <a:ext cx="1023678" cy="461665"/>
          </a:xfrm>
          <a:prstGeom prst="rect">
            <a:avLst/>
          </a:prstGeom>
          <a:noFill/>
        </p:spPr>
        <p:txBody>
          <a:bodyPr wrap="none" rtlCol="0">
            <a:spAutoFit/>
          </a:bodyPr>
          <a:lstStyle/>
          <a:p>
            <a:r>
              <a:rPr lang="en-US" altLang="ja-JP" sz="2400" dirty="0" smtClean="0">
                <a:solidFill>
                  <a:prstClr val="black"/>
                </a:solidFill>
              </a:rPr>
              <a:t>a coin</a:t>
            </a:r>
            <a:endParaRPr lang="ja-JP" altLang="en-US" sz="2400" dirty="0">
              <a:solidFill>
                <a:prstClr val="black"/>
              </a:solidFill>
            </a:endParaRPr>
          </a:p>
        </p:txBody>
      </p:sp>
      <p:sp>
        <p:nvSpPr>
          <p:cNvPr id="17" name="テキスト ボックス 16"/>
          <p:cNvSpPr txBox="1"/>
          <p:nvPr/>
        </p:nvSpPr>
        <p:spPr>
          <a:xfrm>
            <a:off x="6588224" y="6165304"/>
            <a:ext cx="2379434" cy="400110"/>
          </a:xfrm>
          <a:prstGeom prst="rect">
            <a:avLst/>
          </a:prstGeom>
          <a:noFill/>
        </p:spPr>
        <p:txBody>
          <a:bodyPr wrap="none" rtlCol="0">
            <a:spAutoFit/>
          </a:bodyPr>
          <a:lstStyle/>
          <a:p>
            <a:r>
              <a:rPr lang="en-US" altLang="ja-JP" sz="2000" dirty="0" smtClean="0">
                <a:solidFill>
                  <a:srgbClr val="0070C0"/>
                </a:solidFill>
              </a:rPr>
              <a:t>MK, Asakawa,2012</a:t>
            </a:r>
            <a:endParaRPr lang="ja-JP" altLang="en-US" sz="2000" dirty="0">
              <a:solidFill>
                <a:srgbClr val="0070C0"/>
              </a:solidFill>
            </a:endParaRPr>
          </a:p>
        </p:txBody>
      </p:sp>
    </p:spTree>
    <p:extLst>
      <p:ext uri="{BB962C8B-B14F-4D97-AF65-F5344CB8AC3E}">
        <p14:creationId xmlns:p14="http://schemas.microsoft.com/office/powerpoint/2010/main" val="31644190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4490332" cy="584775"/>
          </a:xfrm>
        </p:spPr>
        <p:txBody>
          <a:bodyPr/>
          <a:lstStyle/>
          <a:p>
            <a:r>
              <a:rPr lang="en-US" altLang="ja-JP" dirty="0"/>
              <a:t> </a:t>
            </a:r>
            <a:r>
              <a:rPr lang="en-US" altLang="ja-JP" dirty="0" smtClean="0"/>
              <a:t>Slot Machine Analogy  </a:t>
            </a:r>
            <a:endParaRPr kumimoji="1" lang="ja-JP" alt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507" b="10450"/>
          <a:stretch/>
        </p:blipFill>
        <p:spPr bwMode="auto">
          <a:xfrm>
            <a:off x="1259632" y="1173083"/>
            <a:ext cx="2076821" cy="2399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581128"/>
            <a:ext cx="2989596" cy="1526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7619415" y="2916233"/>
            <a:ext cx="481222" cy="584775"/>
          </a:xfrm>
          <a:prstGeom prst="rect">
            <a:avLst/>
          </a:prstGeom>
          <a:noFill/>
        </p:spPr>
        <p:txBody>
          <a:bodyPr wrap="none" rtlCol="0">
            <a:spAutoFit/>
          </a:bodyPr>
          <a:lstStyle/>
          <a:p>
            <a:r>
              <a:rPr lang="en-US" altLang="ja-JP" sz="3200" i="1" dirty="0" smtClean="0">
                <a:solidFill>
                  <a:prstClr val="black"/>
                </a:solidFill>
              </a:rPr>
              <a:t>N</a:t>
            </a:r>
            <a:endParaRPr lang="ja-JP" altLang="en-US" sz="3200" i="1" dirty="0">
              <a:solidFill>
                <a:prstClr val="black"/>
              </a:solidFill>
            </a:endParaRPr>
          </a:p>
        </p:txBody>
      </p:sp>
      <p:sp>
        <p:nvSpPr>
          <p:cNvPr id="9" name="正方形/長方形 8"/>
          <p:cNvSpPr/>
          <p:nvPr/>
        </p:nvSpPr>
        <p:spPr>
          <a:xfrm>
            <a:off x="5387167" y="2416534"/>
            <a:ext cx="144016"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正方形/長方形 11"/>
          <p:cNvSpPr/>
          <p:nvPr/>
        </p:nvSpPr>
        <p:spPr>
          <a:xfrm>
            <a:off x="5531183" y="3010600"/>
            <a:ext cx="144016" cy="1980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正方形/長方形 12"/>
          <p:cNvSpPr/>
          <p:nvPr/>
        </p:nvSpPr>
        <p:spPr>
          <a:xfrm>
            <a:off x="5675199" y="2812578"/>
            <a:ext cx="144016" cy="396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正方形/長方形 13"/>
          <p:cNvSpPr/>
          <p:nvPr/>
        </p:nvSpPr>
        <p:spPr>
          <a:xfrm>
            <a:off x="5819215" y="2488542"/>
            <a:ext cx="14401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正方形/長方形 14"/>
          <p:cNvSpPr/>
          <p:nvPr/>
        </p:nvSpPr>
        <p:spPr>
          <a:xfrm>
            <a:off x="5963230" y="2416534"/>
            <a:ext cx="144017"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正方形/長方形 15"/>
          <p:cNvSpPr/>
          <p:nvPr/>
        </p:nvSpPr>
        <p:spPr>
          <a:xfrm>
            <a:off x="6107247" y="2200510"/>
            <a:ext cx="144016"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正方形/長方形 16"/>
          <p:cNvSpPr/>
          <p:nvPr/>
        </p:nvSpPr>
        <p:spPr>
          <a:xfrm>
            <a:off x="6251263" y="2056494"/>
            <a:ext cx="144016"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正方形/長方形 17"/>
          <p:cNvSpPr/>
          <p:nvPr/>
        </p:nvSpPr>
        <p:spPr>
          <a:xfrm>
            <a:off x="6395279" y="2056494"/>
            <a:ext cx="144016"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正方形/長方形 18"/>
          <p:cNvSpPr/>
          <p:nvPr/>
        </p:nvSpPr>
        <p:spPr>
          <a:xfrm>
            <a:off x="6539295" y="2272518"/>
            <a:ext cx="144016"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0" name="正方形/長方形 19"/>
          <p:cNvSpPr/>
          <p:nvPr/>
        </p:nvSpPr>
        <p:spPr>
          <a:xfrm>
            <a:off x="6683311" y="2416534"/>
            <a:ext cx="144016"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正方形/長方形 20"/>
          <p:cNvSpPr/>
          <p:nvPr/>
        </p:nvSpPr>
        <p:spPr>
          <a:xfrm>
            <a:off x="6827327" y="2488542"/>
            <a:ext cx="14401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2" name="正方形/長方形 21"/>
          <p:cNvSpPr/>
          <p:nvPr/>
        </p:nvSpPr>
        <p:spPr>
          <a:xfrm>
            <a:off x="6971343" y="2668562"/>
            <a:ext cx="144016" cy="540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正方形/長方形 22"/>
          <p:cNvSpPr/>
          <p:nvPr/>
        </p:nvSpPr>
        <p:spPr>
          <a:xfrm>
            <a:off x="7115359" y="2920590"/>
            <a:ext cx="14401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4" name="正方形/長方形 23"/>
          <p:cNvSpPr/>
          <p:nvPr/>
        </p:nvSpPr>
        <p:spPr>
          <a:xfrm>
            <a:off x="7259375" y="3017596"/>
            <a:ext cx="144016" cy="191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テキスト ボックス 10"/>
          <p:cNvSpPr txBox="1"/>
          <p:nvPr/>
        </p:nvSpPr>
        <p:spPr>
          <a:xfrm>
            <a:off x="4644008" y="1188041"/>
            <a:ext cx="1369286" cy="584775"/>
          </a:xfrm>
          <a:prstGeom prst="rect">
            <a:avLst/>
          </a:prstGeom>
          <a:noFill/>
        </p:spPr>
        <p:txBody>
          <a:bodyPr wrap="none" rtlCol="0">
            <a:spAutoFit/>
          </a:bodyPr>
          <a:lstStyle/>
          <a:p>
            <a:r>
              <a:rPr lang="en-US" altLang="ja-JP" sz="3200" i="1" dirty="0" smtClean="0">
                <a:solidFill>
                  <a:prstClr val="black"/>
                </a:solidFill>
              </a:rPr>
              <a:t>P</a:t>
            </a:r>
            <a:r>
              <a:rPr lang="en-US" altLang="ja-JP" sz="3200" dirty="0">
                <a:solidFill>
                  <a:prstClr val="black"/>
                </a:solidFill>
              </a:rPr>
              <a:t> </a:t>
            </a:r>
            <a:r>
              <a:rPr lang="en-US" altLang="ja-JP" sz="3200" dirty="0" smtClean="0">
                <a:solidFill>
                  <a:prstClr val="black"/>
                </a:solidFill>
              </a:rPr>
              <a:t>  (</a:t>
            </a:r>
            <a:r>
              <a:rPr lang="en-US" altLang="ja-JP" sz="3200" i="1" dirty="0" smtClean="0">
                <a:solidFill>
                  <a:prstClr val="black"/>
                </a:solidFill>
              </a:rPr>
              <a:t>N</a:t>
            </a:r>
            <a:r>
              <a:rPr lang="en-US" altLang="ja-JP" sz="3200" dirty="0" smtClean="0">
                <a:solidFill>
                  <a:prstClr val="black"/>
                </a:solidFill>
              </a:rPr>
              <a:t>)</a:t>
            </a:r>
            <a:endParaRPr lang="ja-JP" altLang="en-US" sz="3200" dirty="0">
              <a:solidFill>
                <a:prstClr val="black"/>
              </a:solidFill>
            </a:endParaRPr>
          </a:p>
        </p:txBody>
      </p:sp>
      <p:sp>
        <p:nvSpPr>
          <p:cNvPr id="33" name="テキスト ボックス 32"/>
          <p:cNvSpPr txBox="1"/>
          <p:nvPr/>
        </p:nvSpPr>
        <p:spPr>
          <a:xfrm>
            <a:off x="7634636" y="5737610"/>
            <a:ext cx="481222" cy="584775"/>
          </a:xfrm>
          <a:prstGeom prst="rect">
            <a:avLst/>
          </a:prstGeom>
          <a:noFill/>
        </p:spPr>
        <p:txBody>
          <a:bodyPr wrap="none" rtlCol="0">
            <a:spAutoFit/>
          </a:bodyPr>
          <a:lstStyle/>
          <a:p>
            <a:r>
              <a:rPr lang="en-US" altLang="ja-JP" sz="3200" i="1" dirty="0" smtClean="0">
                <a:solidFill>
                  <a:prstClr val="black"/>
                </a:solidFill>
              </a:rPr>
              <a:t>N</a:t>
            </a:r>
            <a:endParaRPr lang="ja-JP" altLang="en-US" sz="3200" i="1" dirty="0">
              <a:solidFill>
                <a:prstClr val="black"/>
              </a:solidFill>
            </a:endParaRPr>
          </a:p>
        </p:txBody>
      </p:sp>
      <p:sp>
        <p:nvSpPr>
          <p:cNvPr id="34" name="正方形/長方形 33"/>
          <p:cNvSpPr/>
          <p:nvPr/>
        </p:nvSpPr>
        <p:spPr>
          <a:xfrm>
            <a:off x="5402388" y="5237911"/>
            <a:ext cx="144016"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 name="正方形/長方形 34"/>
          <p:cNvSpPr/>
          <p:nvPr/>
        </p:nvSpPr>
        <p:spPr>
          <a:xfrm>
            <a:off x="5546404" y="5669959"/>
            <a:ext cx="14401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 name="正方形/長方形 35"/>
          <p:cNvSpPr/>
          <p:nvPr/>
        </p:nvSpPr>
        <p:spPr>
          <a:xfrm>
            <a:off x="5690420" y="5489939"/>
            <a:ext cx="128795" cy="540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7" name="正方形/長方形 36"/>
          <p:cNvSpPr/>
          <p:nvPr/>
        </p:nvSpPr>
        <p:spPr>
          <a:xfrm>
            <a:off x="5834436" y="5309919"/>
            <a:ext cx="14401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 name="正方形/長方形 37"/>
          <p:cNvSpPr/>
          <p:nvPr/>
        </p:nvSpPr>
        <p:spPr>
          <a:xfrm>
            <a:off x="5978452" y="5237911"/>
            <a:ext cx="144016"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9" name="正方形/長方形 38"/>
          <p:cNvSpPr/>
          <p:nvPr/>
        </p:nvSpPr>
        <p:spPr>
          <a:xfrm>
            <a:off x="6122468" y="5489939"/>
            <a:ext cx="128795" cy="540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 name="正方形/長方形 39"/>
          <p:cNvSpPr/>
          <p:nvPr/>
        </p:nvSpPr>
        <p:spPr>
          <a:xfrm>
            <a:off x="6266484" y="5309919"/>
            <a:ext cx="14401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 name="正方形/長方形 40"/>
          <p:cNvSpPr/>
          <p:nvPr/>
        </p:nvSpPr>
        <p:spPr>
          <a:xfrm>
            <a:off x="6410500" y="5561947"/>
            <a:ext cx="144016" cy="4680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2" name="正方形/長方形 41"/>
          <p:cNvSpPr/>
          <p:nvPr/>
        </p:nvSpPr>
        <p:spPr>
          <a:xfrm>
            <a:off x="6554516" y="5795973"/>
            <a:ext cx="144016" cy="2340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 name="正方形/長方形 42"/>
          <p:cNvSpPr/>
          <p:nvPr/>
        </p:nvSpPr>
        <p:spPr>
          <a:xfrm>
            <a:off x="6698532" y="5669959"/>
            <a:ext cx="14401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 name="正方形/長方形 43"/>
          <p:cNvSpPr/>
          <p:nvPr/>
        </p:nvSpPr>
        <p:spPr>
          <a:xfrm>
            <a:off x="6842548" y="5849979"/>
            <a:ext cx="144016"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5" name="正方形/長方形 44"/>
          <p:cNvSpPr/>
          <p:nvPr/>
        </p:nvSpPr>
        <p:spPr>
          <a:xfrm>
            <a:off x="7125989" y="5930988"/>
            <a:ext cx="144016" cy="990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9" name="テキスト ボックス 48"/>
          <p:cNvSpPr txBox="1"/>
          <p:nvPr/>
        </p:nvSpPr>
        <p:spPr>
          <a:xfrm>
            <a:off x="4644008" y="3933056"/>
            <a:ext cx="1354025" cy="584775"/>
          </a:xfrm>
          <a:prstGeom prst="rect">
            <a:avLst/>
          </a:prstGeom>
          <a:noFill/>
        </p:spPr>
        <p:txBody>
          <a:bodyPr wrap="none" rtlCol="0">
            <a:spAutoFit/>
          </a:bodyPr>
          <a:lstStyle/>
          <a:p>
            <a:r>
              <a:rPr lang="en-US" altLang="ja-JP" sz="3200" i="1" dirty="0" smtClean="0">
                <a:solidFill>
                  <a:prstClr val="black"/>
                </a:solidFill>
              </a:rPr>
              <a:t>P  </a:t>
            </a:r>
            <a:r>
              <a:rPr lang="en-US" altLang="ja-JP" sz="3200" dirty="0" smtClean="0">
                <a:solidFill>
                  <a:prstClr val="black"/>
                </a:solidFill>
              </a:rPr>
              <a:t> (</a:t>
            </a:r>
            <a:r>
              <a:rPr lang="en-US" altLang="ja-JP" sz="3200" i="1" dirty="0" smtClean="0">
                <a:solidFill>
                  <a:prstClr val="black"/>
                </a:solidFill>
              </a:rPr>
              <a:t>N</a:t>
            </a:r>
            <a:r>
              <a:rPr lang="en-US" altLang="ja-JP" sz="3200" dirty="0" smtClean="0">
                <a:solidFill>
                  <a:prstClr val="black"/>
                </a:solidFill>
              </a:rPr>
              <a:t>)</a:t>
            </a:r>
            <a:endParaRPr lang="ja-JP" altLang="en-US" sz="3200" dirty="0">
              <a:solidFill>
                <a:prstClr val="black"/>
              </a:solidFill>
            </a:endParaRPr>
          </a:p>
        </p:txBody>
      </p:sp>
      <p:sp>
        <p:nvSpPr>
          <p:cNvPr id="26" name="下矢印 25"/>
          <p:cNvSpPr/>
          <p:nvPr/>
        </p:nvSpPr>
        <p:spPr>
          <a:xfrm>
            <a:off x="1619672" y="3789040"/>
            <a:ext cx="1584176" cy="584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3" name="円/楕円 52"/>
          <p:cNvSpPr/>
          <p:nvPr/>
        </p:nvSpPr>
        <p:spPr>
          <a:xfrm>
            <a:off x="6588224" y="690955"/>
            <a:ext cx="489653" cy="457934"/>
          </a:xfrm>
          <a:prstGeom prst="ellipse">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r="-100000" b="-100000"/>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7" name="テキスト ボックス 26"/>
          <p:cNvSpPr txBox="1"/>
          <p:nvPr/>
        </p:nvSpPr>
        <p:spPr>
          <a:xfrm>
            <a:off x="7116282" y="574438"/>
            <a:ext cx="1364476" cy="646331"/>
          </a:xfrm>
          <a:prstGeom prst="rect">
            <a:avLst/>
          </a:prstGeom>
          <a:noFill/>
        </p:spPr>
        <p:txBody>
          <a:bodyPr wrap="none" rtlCol="0">
            <a:spAutoFit/>
          </a:bodyPr>
          <a:lstStyle/>
          <a:p>
            <a:r>
              <a:rPr lang="en-US" altLang="ja-JP" sz="3600" dirty="0" smtClean="0">
                <a:solidFill>
                  <a:prstClr val="black"/>
                </a:solidFill>
              </a:rPr>
              <a:t>=     +</a:t>
            </a:r>
            <a:endParaRPr lang="ja-JP" altLang="en-US" sz="3600" dirty="0">
              <a:solidFill>
                <a:prstClr val="black"/>
              </a:solidFill>
            </a:endParaRPr>
          </a:p>
        </p:txBody>
      </p:sp>
      <p:pic>
        <p:nvPicPr>
          <p:cNvPr id="1030"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0000"/>
          <a:stretch/>
        </p:blipFill>
        <p:spPr bwMode="auto">
          <a:xfrm>
            <a:off x="7579940" y="658084"/>
            <a:ext cx="520452" cy="538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a:stretch/>
        </p:blipFill>
        <p:spPr bwMode="auto">
          <a:xfrm>
            <a:off x="8444036" y="658084"/>
            <a:ext cx="520452" cy="538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50000"/>
          <a:stretch/>
        </p:blipFill>
        <p:spPr bwMode="auto">
          <a:xfrm>
            <a:off x="4988827" y="4251806"/>
            <a:ext cx="297080" cy="307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50000"/>
          <a:stretch/>
        </p:blipFill>
        <p:spPr bwMode="auto">
          <a:xfrm>
            <a:off x="8027194" y="6031171"/>
            <a:ext cx="297080" cy="307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円/楕円 59"/>
          <p:cNvSpPr/>
          <p:nvPr/>
        </p:nvSpPr>
        <p:spPr>
          <a:xfrm>
            <a:off x="7993445" y="3275563"/>
            <a:ext cx="244826" cy="228967"/>
          </a:xfrm>
          <a:prstGeom prst="ellipse">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r="-100000" b="-100000"/>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61"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0255" b="16137"/>
          <a:stretch/>
        </p:blipFill>
        <p:spPr bwMode="auto">
          <a:xfrm>
            <a:off x="5002344" y="1531034"/>
            <a:ext cx="276857" cy="332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線矢印コネクタ 3"/>
          <p:cNvCxnSpPr/>
          <p:nvPr/>
        </p:nvCxnSpPr>
        <p:spPr>
          <a:xfrm flipV="1">
            <a:off x="5387167" y="1840470"/>
            <a:ext cx="0" cy="16561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直線矢印コネクタ 5"/>
          <p:cNvCxnSpPr/>
          <p:nvPr/>
        </p:nvCxnSpPr>
        <p:spPr>
          <a:xfrm>
            <a:off x="5171143" y="3208622"/>
            <a:ext cx="244827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flipV="1">
            <a:off x="5402388" y="4661847"/>
            <a:ext cx="0" cy="16561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5186364" y="6029999"/>
            <a:ext cx="244827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34384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3966150" cy="584775"/>
          </a:xfrm>
        </p:spPr>
        <p:txBody>
          <a:bodyPr/>
          <a:lstStyle/>
          <a:p>
            <a:r>
              <a:rPr kumimoji="1" lang="en-US" altLang="ja-JP" dirty="0" smtClean="0"/>
              <a:t> Extreme Examples  </a:t>
            </a:r>
            <a:endParaRPr kumimoji="1" lang="ja-JP" altLang="en-US" dirty="0"/>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507" b="10450"/>
          <a:stretch/>
        </p:blipFill>
        <p:spPr bwMode="auto">
          <a:xfrm>
            <a:off x="107504" y="1252518"/>
            <a:ext cx="1513860" cy="1749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4383013" y="2552671"/>
            <a:ext cx="481222" cy="584775"/>
          </a:xfrm>
          <a:prstGeom prst="rect">
            <a:avLst/>
          </a:prstGeom>
          <a:noFill/>
        </p:spPr>
        <p:txBody>
          <a:bodyPr wrap="none" rtlCol="0">
            <a:spAutoFit/>
          </a:bodyPr>
          <a:lstStyle/>
          <a:p>
            <a:r>
              <a:rPr lang="en-US" altLang="ja-JP" sz="3200" i="1" dirty="0" smtClean="0">
                <a:solidFill>
                  <a:prstClr val="black"/>
                </a:solidFill>
              </a:rPr>
              <a:t>N</a:t>
            </a:r>
            <a:endParaRPr lang="ja-JP" altLang="en-US" sz="3200" i="1" dirty="0">
              <a:solidFill>
                <a:prstClr val="black"/>
              </a:solidFill>
            </a:endParaRPr>
          </a:p>
        </p:txBody>
      </p:sp>
      <p:sp>
        <p:nvSpPr>
          <p:cNvPr id="18" name="正方形/長方形 17"/>
          <p:cNvSpPr/>
          <p:nvPr/>
        </p:nvSpPr>
        <p:spPr>
          <a:xfrm>
            <a:off x="4022973" y="1500370"/>
            <a:ext cx="144016" cy="13446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0" name="円/楕円 19"/>
          <p:cNvSpPr/>
          <p:nvPr/>
        </p:nvSpPr>
        <p:spPr>
          <a:xfrm>
            <a:off x="4757043" y="2912001"/>
            <a:ext cx="244826" cy="228967"/>
          </a:xfrm>
          <a:prstGeom prst="ellipse">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r="-100000" b="-100000"/>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22" name="直線矢印コネクタ 21"/>
          <p:cNvCxnSpPr/>
          <p:nvPr/>
        </p:nvCxnSpPr>
        <p:spPr>
          <a:xfrm flipV="1">
            <a:off x="2150765" y="1476908"/>
            <a:ext cx="0" cy="16561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1934741" y="2845060"/>
            <a:ext cx="244827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2015271" y="879103"/>
            <a:ext cx="2340705" cy="461665"/>
          </a:xfrm>
          <a:prstGeom prst="rect">
            <a:avLst/>
          </a:prstGeom>
          <a:noFill/>
        </p:spPr>
        <p:txBody>
          <a:bodyPr wrap="none" rtlCol="0">
            <a:spAutoFit/>
          </a:bodyPr>
          <a:lstStyle/>
          <a:p>
            <a:r>
              <a:rPr lang="en-US" altLang="ja-JP" sz="2400" dirty="0" smtClean="0">
                <a:solidFill>
                  <a:prstClr val="black"/>
                </a:solidFill>
              </a:rPr>
              <a:t>Fixed # of coins</a:t>
            </a:r>
            <a:endParaRPr lang="ja-JP" altLang="en-US" sz="2400" dirty="0">
              <a:solidFill>
                <a:prstClr val="black"/>
              </a:solidFill>
            </a:endParaRPr>
          </a:p>
        </p:txBody>
      </p:sp>
      <p:sp>
        <p:nvSpPr>
          <p:cNvPr id="25" name="テキスト ボックス 24"/>
          <p:cNvSpPr txBox="1"/>
          <p:nvPr/>
        </p:nvSpPr>
        <p:spPr>
          <a:xfrm>
            <a:off x="8140802" y="2560547"/>
            <a:ext cx="481222" cy="584775"/>
          </a:xfrm>
          <a:prstGeom prst="rect">
            <a:avLst/>
          </a:prstGeom>
          <a:noFill/>
        </p:spPr>
        <p:txBody>
          <a:bodyPr wrap="none" rtlCol="0">
            <a:spAutoFit/>
          </a:bodyPr>
          <a:lstStyle/>
          <a:p>
            <a:r>
              <a:rPr lang="en-US" altLang="ja-JP" sz="3200" i="1" dirty="0" smtClean="0">
                <a:solidFill>
                  <a:prstClr val="black"/>
                </a:solidFill>
              </a:rPr>
              <a:t>N</a:t>
            </a:r>
            <a:endParaRPr lang="ja-JP" altLang="en-US" sz="3200" i="1" dirty="0">
              <a:solidFill>
                <a:prstClr val="black"/>
              </a:solidFill>
            </a:endParaRPr>
          </a:p>
        </p:txBody>
      </p:sp>
      <p:sp>
        <p:nvSpPr>
          <p:cNvPr id="26" name="正方形/長方形 25"/>
          <p:cNvSpPr/>
          <p:nvPr/>
        </p:nvSpPr>
        <p:spPr>
          <a:xfrm>
            <a:off x="5908554" y="2132856"/>
            <a:ext cx="14401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7" name="正方形/長方形 26"/>
          <p:cNvSpPr/>
          <p:nvPr/>
        </p:nvSpPr>
        <p:spPr>
          <a:xfrm>
            <a:off x="6052570" y="2132856"/>
            <a:ext cx="14401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8" name="正方形/長方形 27"/>
          <p:cNvSpPr/>
          <p:nvPr/>
        </p:nvSpPr>
        <p:spPr>
          <a:xfrm>
            <a:off x="6196586" y="2132856"/>
            <a:ext cx="14401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 name="正方形/長方形 28"/>
          <p:cNvSpPr/>
          <p:nvPr/>
        </p:nvSpPr>
        <p:spPr>
          <a:xfrm>
            <a:off x="6340602" y="2132856"/>
            <a:ext cx="14401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0" name="正方形/長方形 29"/>
          <p:cNvSpPr/>
          <p:nvPr/>
        </p:nvSpPr>
        <p:spPr>
          <a:xfrm>
            <a:off x="6484617" y="2132856"/>
            <a:ext cx="144017"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1" name="正方形/長方形 30"/>
          <p:cNvSpPr/>
          <p:nvPr/>
        </p:nvSpPr>
        <p:spPr>
          <a:xfrm>
            <a:off x="6628634" y="2132856"/>
            <a:ext cx="14401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 name="正方形/長方形 31"/>
          <p:cNvSpPr/>
          <p:nvPr/>
        </p:nvSpPr>
        <p:spPr>
          <a:xfrm>
            <a:off x="6772650" y="2132856"/>
            <a:ext cx="14401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 name="正方形/長方形 32"/>
          <p:cNvSpPr/>
          <p:nvPr/>
        </p:nvSpPr>
        <p:spPr>
          <a:xfrm>
            <a:off x="6916666" y="2132856"/>
            <a:ext cx="14401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 name="正方形/長方形 33"/>
          <p:cNvSpPr/>
          <p:nvPr/>
        </p:nvSpPr>
        <p:spPr>
          <a:xfrm>
            <a:off x="7060682" y="2132856"/>
            <a:ext cx="14401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 name="正方形/長方形 34"/>
          <p:cNvSpPr/>
          <p:nvPr/>
        </p:nvSpPr>
        <p:spPr>
          <a:xfrm>
            <a:off x="7204698" y="2132856"/>
            <a:ext cx="14401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 name="正方形/長方形 35"/>
          <p:cNvSpPr/>
          <p:nvPr/>
        </p:nvSpPr>
        <p:spPr>
          <a:xfrm>
            <a:off x="7348714" y="2132856"/>
            <a:ext cx="14401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7" name="正方形/長方形 36"/>
          <p:cNvSpPr/>
          <p:nvPr/>
        </p:nvSpPr>
        <p:spPr>
          <a:xfrm>
            <a:off x="7492730" y="2132856"/>
            <a:ext cx="14401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 name="正方形/長方形 37"/>
          <p:cNvSpPr/>
          <p:nvPr/>
        </p:nvSpPr>
        <p:spPr>
          <a:xfrm>
            <a:off x="7636746" y="2132856"/>
            <a:ext cx="14401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9" name="正方形/長方形 38"/>
          <p:cNvSpPr/>
          <p:nvPr/>
        </p:nvSpPr>
        <p:spPr>
          <a:xfrm>
            <a:off x="7780762" y="2132856"/>
            <a:ext cx="144016" cy="720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41" name="直線矢印コネクタ 40"/>
          <p:cNvCxnSpPr/>
          <p:nvPr/>
        </p:nvCxnSpPr>
        <p:spPr>
          <a:xfrm flipV="1">
            <a:off x="5908554" y="1484784"/>
            <a:ext cx="0" cy="16561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a:off x="5692530" y="2852936"/>
            <a:ext cx="244827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5527837" y="908720"/>
            <a:ext cx="3148619" cy="461665"/>
          </a:xfrm>
          <a:prstGeom prst="rect">
            <a:avLst/>
          </a:prstGeom>
          <a:noFill/>
        </p:spPr>
        <p:txBody>
          <a:bodyPr wrap="none" rtlCol="0">
            <a:spAutoFit/>
          </a:bodyPr>
          <a:lstStyle/>
          <a:p>
            <a:r>
              <a:rPr lang="en-US" altLang="ja-JP" sz="2400" dirty="0" smtClean="0">
                <a:solidFill>
                  <a:prstClr val="black"/>
                </a:solidFill>
              </a:rPr>
              <a:t>Constant probabilities</a:t>
            </a:r>
            <a:endParaRPr lang="ja-JP" altLang="en-US" sz="2400" dirty="0">
              <a:solidFill>
                <a:prstClr val="black"/>
              </a:solidFill>
            </a:endParaRPr>
          </a:p>
        </p:txBody>
      </p:sp>
      <p:sp>
        <p:nvSpPr>
          <p:cNvPr id="44" name="テキスト ボックス 43"/>
          <p:cNvSpPr txBox="1"/>
          <p:nvPr/>
        </p:nvSpPr>
        <p:spPr>
          <a:xfrm>
            <a:off x="4383013" y="5288975"/>
            <a:ext cx="481222" cy="584775"/>
          </a:xfrm>
          <a:prstGeom prst="rect">
            <a:avLst/>
          </a:prstGeom>
          <a:noFill/>
        </p:spPr>
        <p:txBody>
          <a:bodyPr wrap="none" rtlCol="0">
            <a:spAutoFit/>
          </a:bodyPr>
          <a:lstStyle/>
          <a:p>
            <a:r>
              <a:rPr lang="en-US" altLang="ja-JP" sz="3200" i="1" dirty="0" smtClean="0">
                <a:solidFill>
                  <a:prstClr val="black"/>
                </a:solidFill>
              </a:rPr>
              <a:t>N</a:t>
            </a:r>
            <a:endParaRPr lang="ja-JP" altLang="en-US" sz="3200" i="1" dirty="0">
              <a:solidFill>
                <a:prstClr val="black"/>
              </a:solidFill>
            </a:endParaRPr>
          </a:p>
        </p:txBody>
      </p:sp>
      <p:sp>
        <p:nvSpPr>
          <p:cNvPr id="47" name="正方形/長方形 46"/>
          <p:cNvSpPr/>
          <p:nvPr/>
        </p:nvSpPr>
        <p:spPr>
          <a:xfrm>
            <a:off x="2438797" y="5482352"/>
            <a:ext cx="144016" cy="990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8" name="正方形/長方形 47"/>
          <p:cNvSpPr/>
          <p:nvPr/>
        </p:nvSpPr>
        <p:spPr>
          <a:xfrm>
            <a:off x="2582813" y="5288974"/>
            <a:ext cx="144015" cy="2923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9" name="正方形/長方形 48"/>
          <p:cNvSpPr/>
          <p:nvPr/>
        </p:nvSpPr>
        <p:spPr>
          <a:xfrm>
            <a:off x="2726828" y="5005300"/>
            <a:ext cx="144017"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0" name="正方形/長方形 49"/>
          <p:cNvSpPr/>
          <p:nvPr/>
        </p:nvSpPr>
        <p:spPr>
          <a:xfrm>
            <a:off x="2870845" y="4725144"/>
            <a:ext cx="144016" cy="856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1" name="正方形/長方形 50"/>
          <p:cNvSpPr/>
          <p:nvPr/>
        </p:nvSpPr>
        <p:spPr>
          <a:xfrm>
            <a:off x="3014861" y="4429236"/>
            <a:ext cx="144016"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2" name="正方形/長方形 51"/>
          <p:cNvSpPr/>
          <p:nvPr/>
        </p:nvSpPr>
        <p:spPr>
          <a:xfrm>
            <a:off x="3158877" y="4429236"/>
            <a:ext cx="144016"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3" name="正方形/長方形 52"/>
          <p:cNvSpPr/>
          <p:nvPr/>
        </p:nvSpPr>
        <p:spPr>
          <a:xfrm>
            <a:off x="3302893" y="4725144"/>
            <a:ext cx="144016" cy="856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4" name="正方形/長方形 53"/>
          <p:cNvSpPr/>
          <p:nvPr/>
        </p:nvSpPr>
        <p:spPr>
          <a:xfrm>
            <a:off x="3446909" y="5005300"/>
            <a:ext cx="14401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5" name="正方形/長方形 54"/>
          <p:cNvSpPr/>
          <p:nvPr/>
        </p:nvSpPr>
        <p:spPr>
          <a:xfrm>
            <a:off x="3590925" y="5288974"/>
            <a:ext cx="144016" cy="2923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6" name="正方形/長方形 55"/>
          <p:cNvSpPr/>
          <p:nvPr/>
        </p:nvSpPr>
        <p:spPr>
          <a:xfrm>
            <a:off x="3734941" y="5482352"/>
            <a:ext cx="144016" cy="99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60" name="直線矢印コネクタ 59"/>
          <p:cNvCxnSpPr/>
          <p:nvPr/>
        </p:nvCxnSpPr>
        <p:spPr>
          <a:xfrm flipV="1">
            <a:off x="2150765" y="4213212"/>
            <a:ext cx="0" cy="16561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a:off x="1934741" y="5581364"/>
            <a:ext cx="244827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テキスト ボックス 63"/>
          <p:cNvSpPr txBox="1"/>
          <p:nvPr/>
        </p:nvSpPr>
        <p:spPr>
          <a:xfrm>
            <a:off x="8140802" y="5288975"/>
            <a:ext cx="481222" cy="584775"/>
          </a:xfrm>
          <a:prstGeom prst="rect">
            <a:avLst/>
          </a:prstGeom>
          <a:noFill/>
        </p:spPr>
        <p:txBody>
          <a:bodyPr wrap="none" rtlCol="0">
            <a:spAutoFit/>
          </a:bodyPr>
          <a:lstStyle/>
          <a:p>
            <a:r>
              <a:rPr lang="en-US" altLang="ja-JP" sz="3200" i="1" dirty="0" smtClean="0">
                <a:solidFill>
                  <a:prstClr val="black"/>
                </a:solidFill>
              </a:rPr>
              <a:t>N</a:t>
            </a:r>
            <a:endParaRPr lang="ja-JP" altLang="en-US" sz="3200" i="1" dirty="0">
              <a:solidFill>
                <a:prstClr val="black"/>
              </a:solidFill>
            </a:endParaRPr>
          </a:p>
        </p:txBody>
      </p:sp>
      <p:sp>
        <p:nvSpPr>
          <p:cNvPr id="65" name="正方形/長方形 64"/>
          <p:cNvSpPr/>
          <p:nvPr/>
        </p:nvSpPr>
        <p:spPr>
          <a:xfrm>
            <a:off x="5908554" y="4861284"/>
            <a:ext cx="14401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6" name="正方形/長方形 65"/>
          <p:cNvSpPr/>
          <p:nvPr/>
        </p:nvSpPr>
        <p:spPr>
          <a:xfrm>
            <a:off x="6052570" y="4725144"/>
            <a:ext cx="144016" cy="856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7" name="正方形/長方形 66"/>
          <p:cNvSpPr/>
          <p:nvPr/>
        </p:nvSpPr>
        <p:spPr>
          <a:xfrm>
            <a:off x="6196586" y="4725144"/>
            <a:ext cx="144016" cy="856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8" name="正方形/長方形 67"/>
          <p:cNvSpPr/>
          <p:nvPr/>
        </p:nvSpPr>
        <p:spPr>
          <a:xfrm>
            <a:off x="6340602" y="4653136"/>
            <a:ext cx="144015" cy="9282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9" name="正方形/長方形 68"/>
          <p:cNvSpPr/>
          <p:nvPr/>
        </p:nvSpPr>
        <p:spPr>
          <a:xfrm>
            <a:off x="6484617" y="4581128"/>
            <a:ext cx="144017" cy="10002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0" name="正方形/長方形 69"/>
          <p:cNvSpPr/>
          <p:nvPr/>
        </p:nvSpPr>
        <p:spPr>
          <a:xfrm>
            <a:off x="6628634" y="4581128"/>
            <a:ext cx="144016" cy="10002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1" name="正方形/長方形 70"/>
          <p:cNvSpPr/>
          <p:nvPr/>
        </p:nvSpPr>
        <p:spPr>
          <a:xfrm>
            <a:off x="6772650" y="4653136"/>
            <a:ext cx="144016" cy="9282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2" name="正方形/長方形 71"/>
          <p:cNvSpPr/>
          <p:nvPr/>
        </p:nvSpPr>
        <p:spPr>
          <a:xfrm>
            <a:off x="6916666" y="4725144"/>
            <a:ext cx="144016" cy="856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3" name="正方形/長方形 72"/>
          <p:cNvSpPr/>
          <p:nvPr/>
        </p:nvSpPr>
        <p:spPr>
          <a:xfrm>
            <a:off x="7060682" y="5005300"/>
            <a:ext cx="14401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4" name="正方形/長方形 73"/>
          <p:cNvSpPr/>
          <p:nvPr/>
        </p:nvSpPr>
        <p:spPr>
          <a:xfrm>
            <a:off x="7204698" y="5153254"/>
            <a:ext cx="144016" cy="428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5" name="正方形/長方形 74"/>
          <p:cNvSpPr/>
          <p:nvPr/>
        </p:nvSpPr>
        <p:spPr>
          <a:xfrm>
            <a:off x="7348714" y="5293332"/>
            <a:ext cx="14401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6" name="正方形/長方形 75"/>
          <p:cNvSpPr/>
          <p:nvPr/>
        </p:nvSpPr>
        <p:spPr>
          <a:xfrm>
            <a:off x="7492730" y="5435168"/>
            <a:ext cx="144016" cy="1461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7" name="正方形/長方形 76"/>
          <p:cNvSpPr/>
          <p:nvPr/>
        </p:nvSpPr>
        <p:spPr>
          <a:xfrm>
            <a:off x="7636746" y="5482352"/>
            <a:ext cx="144016" cy="990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80" name="直線矢印コネクタ 79"/>
          <p:cNvCxnSpPr/>
          <p:nvPr/>
        </p:nvCxnSpPr>
        <p:spPr>
          <a:xfrm flipV="1">
            <a:off x="5908554" y="4213212"/>
            <a:ext cx="0" cy="16561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p:nvPr/>
        </p:nvCxnSpPr>
        <p:spPr>
          <a:xfrm>
            <a:off x="5692530" y="5581364"/>
            <a:ext cx="244827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82"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0000"/>
          <a:stretch/>
        </p:blipFill>
        <p:spPr bwMode="auto">
          <a:xfrm>
            <a:off x="251520" y="4365103"/>
            <a:ext cx="1224136" cy="1266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 name="下矢印 82"/>
          <p:cNvSpPr/>
          <p:nvPr/>
        </p:nvSpPr>
        <p:spPr>
          <a:xfrm>
            <a:off x="2438798" y="3429000"/>
            <a:ext cx="1368152" cy="576064"/>
          </a:xfrm>
          <a:prstGeom prst="down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4" name="下矢印 83"/>
          <p:cNvSpPr/>
          <p:nvPr/>
        </p:nvSpPr>
        <p:spPr>
          <a:xfrm>
            <a:off x="6383394" y="3429000"/>
            <a:ext cx="1368152" cy="576064"/>
          </a:xfrm>
          <a:prstGeom prst="down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85"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0000"/>
          <a:stretch/>
        </p:blipFill>
        <p:spPr bwMode="auto">
          <a:xfrm>
            <a:off x="8523392" y="5581364"/>
            <a:ext cx="297080" cy="307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0000"/>
          <a:stretch/>
        </p:blipFill>
        <p:spPr bwMode="auto">
          <a:xfrm>
            <a:off x="4757043" y="5581362"/>
            <a:ext cx="297080" cy="307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 name="円/楕円 86"/>
          <p:cNvSpPr/>
          <p:nvPr/>
        </p:nvSpPr>
        <p:spPr>
          <a:xfrm>
            <a:off x="8530755" y="2924944"/>
            <a:ext cx="244826" cy="228967"/>
          </a:xfrm>
          <a:prstGeom prst="ellipse">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r="-100000" b="-100000"/>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37228779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6811480" cy="584775"/>
          </a:xfrm>
        </p:spPr>
        <p:txBody>
          <a:bodyPr/>
          <a:lstStyle/>
          <a:p>
            <a:r>
              <a:rPr kumimoji="1" lang="en-US" altLang="ja-JP" dirty="0" smtClean="0"/>
              <a:t> Reconstructing Total Coin Number  </a:t>
            </a:r>
            <a:endParaRPr kumimoji="1" lang="ja-JP" altLang="en-US" dirty="0"/>
          </a:p>
        </p:txBody>
      </p:sp>
      <p:sp>
        <p:nvSpPr>
          <p:cNvPr id="3" name="テキスト ボックス 2"/>
          <p:cNvSpPr txBox="1"/>
          <p:nvPr/>
        </p:nvSpPr>
        <p:spPr>
          <a:xfrm>
            <a:off x="755576" y="1484784"/>
            <a:ext cx="7379456" cy="646331"/>
          </a:xfrm>
          <a:prstGeom prst="rect">
            <a:avLst/>
          </a:prstGeom>
          <a:noFill/>
        </p:spPr>
        <p:txBody>
          <a:bodyPr wrap="none" rtlCol="0">
            <a:spAutoFit/>
          </a:bodyPr>
          <a:lstStyle/>
          <a:p>
            <a:r>
              <a:rPr lang="en-US" altLang="ja-JP" sz="3600" i="1" dirty="0" smtClean="0">
                <a:solidFill>
                  <a:prstClr val="black"/>
                </a:solidFill>
              </a:rPr>
              <a:t>P  </a:t>
            </a:r>
            <a:r>
              <a:rPr lang="en-US" altLang="ja-JP" sz="3600" dirty="0">
                <a:solidFill>
                  <a:prstClr val="black"/>
                </a:solidFill>
              </a:rPr>
              <a:t> </a:t>
            </a:r>
            <a:r>
              <a:rPr lang="en-US" altLang="ja-JP" sz="3600" dirty="0" smtClean="0">
                <a:solidFill>
                  <a:prstClr val="black"/>
                </a:solidFill>
              </a:rPr>
              <a:t>(</a:t>
            </a:r>
            <a:r>
              <a:rPr lang="en-US" altLang="ja-JP" sz="3600" i="1" dirty="0" smtClean="0">
                <a:solidFill>
                  <a:prstClr val="black"/>
                </a:solidFill>
              </a:rPr>
              <a:t>N   </a:t>
            </a:r>
            <a:r>
              <a:rPr lang="en-US" altLang="ja-JP" sz="3600" dirty="0" smtClean="0">
                <a:solidFill>
                  <a:prstClr val="black"/>
                </a:solidFill>
              </a:rPr>
              <a:t>)=      </a:t>
            </a:r>
            <a:r>
              <a:rPr lang="en-US" altLang="ja-JP" sz="3600" i="1" dirty="0" smtClean="0">
                <a:solidFill>
                  <a:prstClr val="black"/>
                </a:solidFill>
              </a:rPr>
              <a:t>P</a:t>
            </a:r>
            <a:r>
              <a:rPr lang="en-US" altLang="ja-JP" sz="3600" dirty="0" smtClean="0">
                <a:solidFill>
                  <a:prstClr val="black"/>
                </a:solidFill>
              </a:rPr>
              <a:t>   (</a:t>
            </a:r>
            <a:r>
              <a:rPr lang="en-US" altLang="ja-JP" sz="3600" i="1" dirty="0" smtClean="0">
                <a:solidFill>
                  <a:prstClr val="black"/>
                </a:solidFill>
              </a:rPr>
              <a:t>N</a:t>
            </a:r>
            <a:r>
              <a:rPr lang="en-US" altLang="ja-JP" sz="3600" dirty="0" smtClean="0">
                <a:solidFill>
                  <a:prstClr val="black"/>
                </a:solidFill>
              </a:rPr>
              <a:t>   )</a:t>
            </a:r>
            <a:r>
              <a:rPr lang="en-US" altLang="ja-JP" sz="3600" i="1" dirty="0" smtClean="0">
                <a:solidFill>
                  <a:prstClr val="black"/>
                </a:solidFill>
              </a:rPr>
              <a:t>B</a:t>
            </a:r>
            <a:r>
              <a:rPr lang="en-US" altLang="ja-JP" sz="3600" baseline="-25000" dirty="0" smtClean="0">
                <a:solidFill>
                  <a:prstClr val="black"/>
                </a:solidFill>
              </a:rPr>
              <a:t>1/2</a:t>
            </a:r>
            <a:r>
              <a:rPr lang="en-US" altLang="ja-JP" sz="3600" dirty="0" smtClean="0">
                <a:solidFill>
                  <a:prstClr val="black"/>
                </a:solidFill>
              </a:rPr>
              <a:t>(</a:t>
            </a:r>
            <a:r>
              <a:rPr lang="en-US" altLang="ja-JP" sz="3600" i="1" dirty="0" smtClean="0">
                <a:solidFill>
                  <a:prstClr val="black"/>
                </a:solidFill>
              </a:rPr>
              <a:t>N</a:t>
            </a:r>
            <a:r>
              <a:rPr lang="en-US" altLang="ja-JP" sz="3600" dirty="0" smtClean="0">
                <a:solidFill>
                  <a:prstClr val="black"/>
                </a:solidFill>
              </a:rPr>
              <a:t>   ;</a:t>
            </a:r>
            <a:r>
              <a:rPr lang="en-US" altLang="ja-JP" sz="3600" i="1" dirty="0" smtClean="0">
                <a:solidFill>
                  <a:prstClr val="black"/>
                </a:solidFill>
              </a:rPr>
              <a:t>N</a:t>
            </a:r>
            <a:r>
              <a:rPr lang="en-US" altLang="ja-JP" sz="3600" dirty="0" smtClean="0">
                <a:solidFill>
                  <a:prstClr val="black"/>
                </a:solidFill>
              </a:rPr>
              <a:t>   )</a:t>
            </a:r>
            <a:endParaRPr lang="ja-JP" altLang="en-US" sz="3600" dirty="0">
              <a:solidFill>
                <a:prstClr val="black"/>
              </a:solidFill>
            </a:endParaRPr>
          </a:p>
        </p:txBody>
      </p:sp>
      <p:pic>
        <p:nvPicPr>
          <p:cNvPr id="4"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0000"/>
          <a:stretch/>
        </p:blipFill>
        <p:spPr bwMode="auto">
          <a:xfrm>
            <a:off x="1139939" y="1844824"/>
            <a:ext cx="297080" cy="307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0000"/>
          <a:stretch/>
        </p:blipFill>
        <p:spPr bwMode="auto">
          <a:xfrm>
            <a:off x="2004035" y="1844824"/>
            <a:ext cx="297080" cy="307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0000"/>
          <a:stretch/>
        </p:blipFill>
        <p:spPr bwMode="auto">
          <a:xfrm>
            <a:off x="6472923" y="1844824"/>
            <a:ext cx="297080" cy="307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角丸四角形 9"/>
          <p:cNvSpPr/>
          <p:nvPr/>
        </p:nvSpPr>
        <p:spPr>
          <a:xfrm>
            <a:off x="467544" y="1196752"/>
            <a:ext cx="7667488" cy="1368152"/>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1" name="TexTeXPicture" descr="&lt;?xml version=&quot;1.0&quot; encoding=&quot;utf-16&quot;?&gt;&#10;&lt;TeXTeX&gt;&#10;  &lt;preamble&gt;\documentclass{jarticle}&#10;\usepackage{amsmath}&#10;\pagestyle{empty}&lt;/preamble&gt;&#10;  &lt;body&gt;\begin{align*} &#10;\sum&#10;\end{align*}&lt;/body&gt;&#10;  &lt;fcolor&gt;FF000000&lt;/fcolor&gt;&#10;  &lt;bcolor&gt;FFFFFFFF&lt;/bcolor&gt;&#10;  &lt;transparent&gt;True&lt;/transparent&gt;&#10;  &lt;resolution&gt;1800&lt;/resolution&gt;&#10;  &lt;imageh&gt;349&lt;/imageh&gt;&#10;  &lt;imagew&gt;331&lt;/imagew&gt;&#10;  &lt;scale&gt;50&lt;/scale&gt;&#10;  &lt;cursor&gt;20&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0916" y="1541762"/>
            <a:ext cx="558956" cy="589353"/>
          </a:xfrm>
          <a:prstGeom prst="rect">
            <a:avLst/>
          </a:prstGeom>
        </p:spPr>
      </p:pic>
      <p:sp>
        <p:nvSpPr>
          <p:cNvPr id="13" name="円/楕円 12"/>
          <p:cNvSpPr/>
          <p:nvPr/>
        </p:nvSpPr>
        <p:spPr>
          <a:xfrm>
            <a:off x="3017981" y="2168083"/>
            <a:ext cx="244826" cy="228967"/>
          </a:xfrm>
          <a:prstGeom prst="ellipse">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r="-100000" b="-100000"/>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円/楕円 14"/>
          <p:cNvSpPr/>
          <p:nvPr/>
        </p:nvSpPr>
        <p:spPr>
          <a:xfrm>
            <a:off x="4759222" y="1880828"/>
            <a:ext cx="244826" cy="228967"/>
          </a:xfrm>
          <a:prstGeom prst="ellipse">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r="-100000" b="-100000"/>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円/楕円 15"/>
          <p:cNvSpPr/>
          <p:nvPr/>
        </p:nvSpPr>
        <p:spPr>
          <a:xfrm>
            <a:off x="7351510" y="1880827"/>
            <a:ext cx="244826" cy="228967"/>
          </a:xfrm>
          <a:prstGeom prst="ellipse">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r="-100000" b="-100000"/>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2507" b="10450"/>
          <a:stretch/>
        </p:blipFill>
        <p:spPr bwMode="auto">
          <a:xfrm>
            <a:off x="5531483" y="2973283"/>
            <a:ext cx="2076821" cy="2399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6852" r="9722"/>
          <a:stretch/>
        </p:blipFill>
        <p:spPr bwMode="auto">
          <a:xfrm>
            <a:off x="587337" y="3317978"/>
            <a:ext cx="2675470" cy="1637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左右矢印 18"/>
          <p:cNvSpPr/>
          <p:nvPr/>
        </p:nvSpPr>
        <p:spPr>
          <a:xfrm>
            <a:off x="3473196" y="3704743"/>
            <a:ext cx="1656184" cy="86409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20"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0255" b="16137"/>
          <a:stretch/>
        </p:blipFill>
        <p:spPr bwMode="auto">
          <a:xfrm>
            <a:off x="3852318" y="1861524"/>
            <a:ext cx="287634" cy="345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TexTeXPicture" descr="&lt;?xml version=&quot;1.0&quot; encoding=&quot;utf-16&quot;?&gt;&#10;&lt;TeXTeX&gt;&#10;  &lt;preamble&gt;\documentclass{jarticle}&#10;\usepackage{amsmath}&#10;\pagestyle{empty}&lt;/preamble&gt;&#10;  &lt;body&gt;\begin{align*} &#10;B_p ( k;N) = p^k (1-p)^{N-k} \phantom{|}_k C_N&#10;\end{align*}&lt;/body&gt;&#10;  &lt;fcolor&gt;FF000000&lt;/fcolor&gt;&#10;  &lt;bcolor&gt;FFFFFFFF&lt;/bcolor&gt;&#10;  &lt;transparent&gt;True&lt;/transparent&gt;&#10;  &lt;resolution&gt;1800&lt;/resolution&gt;&#10;  &lt;imageh&gt;296&lt;/imageh&gt;&#10;  &lt;imagew&gt;3282&lt;/imagew&gt;&#10;  &lt;scale&gt;50&lt;/scale&gt;&#10;  &lt;cursor&gt;56&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4635" y="6165304"/>
            <a:ext cx="4790473" cy="432048"/>
          </a:xfrm>
          <a:prstGeom prst="rect">
            <a:avLst/>
          </a:prstGeom>
        </p:spPr>
      </p:pic>
      <p:sp>
        <p:nvSpPr>
          <p:cNvPr id="23" name="テキスト ボックス 22"/>
          <p:cNvSpPr txBox="1"/>
          <p:nvPr/>
        </p:nvSpPr>
        <p:spPr>
          <a:xfrm>
            <a:off x="6049102" y="6150495"/>
            <a:ext cx="3008196" cy="461665"/>
          </a:xfrm>
          <a:prstGeom prst="rect">
            <a:avLst/>
          </a:prstGeom>
          <a:noFill/>
        </p:spPr>
        <p:txBody>
          <a:bodyPr wrap="none" rtlCol="0">
            <a:spAutoFit/>
          </a:bodyPr>
          <a:lstStyle/>
          <a:p>
            <a:r>
              <a:rPr lang="en-US" altLang="ja-JP" sz="2400" dirty="0" smtClean="0">
                <a:solidFill>
                  <a:prstClr val="black"/>
                </a:solidFill>
              </a:rPr>
              <a:t>:binomial distr. </a:t>
            </a:r>
            <a:r>
              <a:rPr lang="en-US" altLang="ja-JP" sz="2400" dirty="0" err="1" smtClean="0">
                <a:solidFill>
                  <a:prstClr val="black"/>
                </a:solidFill>
              </a:rPr>
              <a:t>func</a:t>
            </a:r>
            <a:r>
              <a:rPr lang="en-US" altLang="ja-JP" sz="2400" dirty="0" smtClean="0">
                <a:solidFill>
                  <a:prstClr val="black"/>
                </a:solidFill>
              </a:rPr>
              <a:t>.</a:t>
            </a:r>
            <a:endParaRPr lang="ja-JP" altLang="en-US" sz="2400" dirty="0">
              <a:solidFill>
                <a:prstClr val="black"/>
              </a:solidFill>
            </a:endParaRPr>
          </a:p>
        </p:txBody>
      </p:sp>
    </p:spTree>
    <p:extLst>
      <p:ext uri="{BB962C8B-B14F-4D97-AF65-F5344CB8AC3E}">
        <p14:creationId xmlns:p14="http://schemas.microsoft.com/office/powerpoint/2010/main" val="12812499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7199407" cy="584775"/>
          </a:xfrm>
        </p:spPr>
        <p:txBody>
          <a:bodyPr/>
          <a:lstStyle/>
          <a:p>
            <a:r>
              <a:rPr kumimoji="1" lang="en-US" altLang="ja-JP" dirty="0" smtClean="0"/>
              <a:t> </a:t>
            </a:r>
            <a:r>
              <a:rPr lang="en-US" altLang="ja-JP" dirty="0" smtClean="0"/>
              <a:t>Nucleon </a:t>
            </a:r>
            <a:r>
              <a:rPr lang="en-US" altLang="ja-JP" dirty="0" err="1" smtClean="0"/>
              <a:t>Isospin</a:t>
            </a:r>
            <a:r>
              <a:rPr kumimoji="1" lang="en-US" altLang="ja-JP" dirty="0" smtClean="0"/>
              <a:t> in </a:t>
            </a:r>
            <a:r>
              <a:rPr kumimoji="1" lang="en-US" altLang="ja-JP" dirty="0" err="1" smtClean="0"/>
              <a:t>Hadronic</a:t>
            </a:r>
            <a:r>
              <a:rPr kumimoji="1" lang="en-US" altLang="ja-JP" dirty="0" smtClean="0"/>
              <a:t> </a:t>
            </a:r>
            <a:r>
              <a:rPr lang="en-US" altLang="ja-JP" dirty="0" smtClean="0"/>
              <a:t>Medium</a:t>
            </a:r>
            <a:r>
              <a:rPr kumimoji="1" lang="en-US" altLang="ja-JP" dirty="0" smtClean="0"/>
              <a:t>  </a:t>
            </a:r>
            <a:endParaRPr kumimoji="1" lang="ja-JP" altLang="en-US" dirty="0"/>
          </a:p>
        </p:txBody>
      </p:sp>
      <p:sp>
        <p:nvSpPr>
          <p:cNvPr id="3" name="テキスト ボックス 2"/>
          <p:cNvSpPr txBox="1"/>
          <p:nvPr/>
        </p:nvSpPr>
        <p:spPr>
          <a:xfrm>
            <a:off x="107504" y="836712"/>
            <a:ext cx="8060220" cy="830997"/>
          </a:xfrm>
          <a:prstGeom prst="rect">
            <a:avLst/>
          </a:prstGeom>
          <a:noFill/>
        </p:spPr>
        <p:txBody>
          <a:bodyPr wrap="none" rtlCol="0">
            <a:spAutoFit/>
          </a:bodyPr>
          <a:lstStyle/>
          <a:p>
            <a:pPr marL="342900" indent="-342900">
              <a:buFont typeface="Wingdings" pitchFamily="2" charset="2"/>
              <a:buChar char="Ø"/>
            </a:pPr>
            <a:r>
              <a:rPr lang="en-US" altLang="ja-JP" sz="2400" dirty="0" err="1" smtClean="0">
                <a:solidFill>
                  <a:prstClr val="black"/>
                </a:solidFill>
              </a:rPr>
              <a:t>Isospin</a:t>
            </a:r>
            <a:r>
              <a:rPr lang="en-US" altLang="ja-JP" sz="2400" dirty="0" smtClean="0">
                <a:solidFill>
                  <a:prstClr val="black"/>
                </a:solidFill>
              </a:rPr>
              <a:t> of baryons can vary </a:t>
            </a:r>
            <a:r>
              <a:rPr lang="en-US" altLang="ja-JP" sz="2400" u="sng" dirty="0" smtClean="0">
                <a:solidFill>
                  <a:prstClr val="black"/>
                </a:solidFill>
              </a:rPr>
              <a:t>after chemical </a:t>
            </a:r>
            <a:r>
              <a:rPr lang="en-US" altLang="ja-JP" sz="2400" u="sng" dirty="0" err="1" smtClean="0">
                <a:solidFill>
                  <a:prstClr val="black"/>
                </a:solidFill>
              </a:rPr>
              <a:t>freezeout</a:t>
            </a:r>
            <a:r>
              <a:rPr lang="en-US" altLang="ja-JP" sz="2400" u="sng" dirty="0" smtClean="0">
                <a:solidFill>
                  <a:prstClr val="black"/>
                </a:solidFill>
              </a:rPr>
              <a:t> </a:t>
            </a:r>
          </a:p>
          <a:p>
            <a:r>
              <a:rPr lang="en-US" altLang="ja-JP" sz="2400" dirty="0" smtClean="0">
                <a:solidFill>
                  <a:prstClr val="black"/>
                </a:solidFill>
              </a:rPr>
              <a:t>     via charge exchange reactions mediated by </a:t>
            </a:r>
            <a:r>
              <a:rPr lang="en-US" altLang="ja-JP" sz="2400" dirty="0" smtClean="0">
                <a:solidFill>
                  <a:prstClr val="black"/>
                </a:solidFill>
                <a:latin typeface="Symbol" pitchFamily="18" charset="2"/>
              </a:rPr>
              <a:t>D</a:t>
            </a:r>
            <a:r>
              <a:rPr lang="en-US" altLang="ja-JP" sz="2400" dirty="0" smtClean="0">
                <a:solidFill>
                  <a:prstClr val="black"/>
                </a:solidFill>
              </a:rPr>
              <a:t>(1232):</a:t>
            </a:r>
            <a:endParaRPr lang="ja-JP" altLang="en-US" sz="2400" dirty="0">
              <a:solidFill>
                <a:prstClr val="black"/>
              </a:solidFill>
            </a:endParaRPr>
          </a:p>
        </p:txBody>
      </p:sp>
      <p:pic>
        <p:nvPicPr>
          <p:cNvPr id="4" name="TexTeXPicture" descr="&lt;?xml version=&quot;1.0&quot; encoding=&quot;utf-16&quot;?&gt;&#10;&lt;TeXTeX&gt;&#10;  &lt;preamble&gt;\documentclass{jarticle}&#10;\usepackage{amsmath}&#10;\pagestyle{empty}&lt;/preamble&gt;&#10;  &lt;body&gt;\begin{align*} &#10;\Delta(1232)&#10;\end{align*}&lt;/body&gt;&#10;  &lt;fcolor&gt;FF000000&lt;/fcolor&gt;&#10;  &lt;bcolor&gt;FFFFFFFF&lt;/bcolor&gt;&#10;  &lt;transparent&gt;True&lt;/transparent&gt;&#10;  &lt;resolution&gt;1800&lt;/resolution&gt;&#10;  &lt;imageh&gt;249&lt;/imageh&gt;&#10;  &lt;imagew&gt;864&lt;/imagew&gt;&#10;  &lt;scale&gt;50&lt;/scale&gt;&#10;  &lt;cursor&gt;17&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7944" y="2202555"/>
            <a:ext cx="914400" cy="263525"/>
          </a:xfrm>
          <a:prstGeom prst="rect">
            <a:avLst/>
          </a:prstGeom>
        </p:spPr>
      </p:pic>
      <p:pic>
        <p:nvPicPr>
          <p:cNvPr id="5" name="TexTeXPicture" descr="&lt;?xml version=&quot;1.0&quot; encoding=&quot;utf-16&quot;?&gt;&#10;&lt;TeXTeX&gt;&#10;  &lt;preamble&gt;\documentclass{jarticle}&#10;\usepackage{amsmath}&#10;\pagestyle{empty}&lt;/preamble&gt;&#10;  &lt;body&gt;\begin{align*} &#10;p,n\\\pi~&#10;\end{align*}&lt;/body&gt;&#10;  &lt;fcolor&gt;FF000000&lt;/fcolor&gt;&#10;  &lt;bcolor&gt;FFFFFFFF&lt;/bcolor&gt;&#10;  &lt;transparent&gt;True&lt;/transparent&gt;&#10;  &lt;resolution&gt;1800&lt;/resolution&gt;&#10;  &lt;imageh&gt;561&lt;/imageh&gt;&#10;  &lt;imagew&gt;386&lt;/imagew&gt;&#10;  &lt;scale&gt;50&lt;/scale&gt;&#10;  &lt;cursor&gt;25&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5816" y="1916832"/>
            <a:ext cx="523817" cy="761300"/>
          </a:xfrm>
          <a:prstGeom prst="rect">
            <a:avLst/>
          </a:prstGeom>
        </p:spPr>
      </p:pic>
      <p:cxnSp>
        <p:nvCxnSpPr>
          <p:cNvPr id="6" name="直線矢印コネクタ 5"/>
          <p:cNvCxnSpPr/>
          <p:nvPr/>
        </p:nvCxnSpPr>
        <p:spPr>
          <a:xfrm>
            <a:off x="3563888" y="2066186"/>
            <a:ext cx="360040" cy="13636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a:off x="5148064" y="2397895"/>
            <a:ext cx="360040" cy="13636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V="1">
            <a:off x="3563888" y="2466079"/>
            <a:ext cx="360040" cy="1111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flipV="1">
            <a:off x="5148064" y="2056452"/>
            <a:ext cx="360040" cy="1111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 name="TexTeXPicture" descr="&lt;?xml version=&quot;1.0&quot; encoding=&quot;utf-16&quot;?&gt;&#10;&lt;TeXTeX&gt;&#10;  &lt;preamble&gt;\documentclass{jarticle}&#10;\usepackage{amsmath}&#10;\pagestyle{empty}&lt;/preamble&gt;&#10;  &lt;body&gt;\begin{align*} &#10;p,n\\\pi~~&#10;\end{align*}&lt;/body&gt;&#10;  &lt;fcolor&gt;FF000000&lt;/fcolor&gt;&#10;  &lt;bcolor&gt;FFFFFFFF&lt;/bcolor&gt;&#10;  &lt;transparent&gt;True&lt;/transparent&gt;&#10;  &lt;resolution&gt;1800&lt;/resolution&gt;&#10;  &lt;imageh&gt;561&lt;/imageh&gt;&#10;  &lt;imagew&gt;386&lt;/imagew&gt;&#10;  &lt;scale&gt;50&lt;/scale&gt;&#10;  &lt;cursor&gt;26&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2359" y="1929817"/>
            <a:ext cx="523817" cy="761300"/>
          </a:xfrm>
          <a:prstGeom prst="rect">
            <a:avLst/>
          </a:prstGeom>
        </p:spPr>
      </p:pic>
      <p:pic>
        <p:nvPicPr>
          <p:cNvPr id="1024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 r="828"/>
          <a:stretch/>
        </p:blipFill>
        <p:spPr bwMode="auto">
          <a:xfrm>
            <a:off x="922903" y="2905818"/>
            <a:ext cx="7033473" cy="3763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TexTeXPicture" descr="&lt;?xml version=&quot;1.0&quot; encoding=&quot;utf-16&quot;?&gt;&#10;&lt;TeXTeX&gt;&#10;  &lt;preamble&gt;\documentclass{jarticle}&#10;\usepackage{amsmath}&#10;\pagestyle{empty}&lt;/preamble&gt;&#10;  &lt;body&gt;\begin{align*} &#10;\pi^+ p_{\rm total}&#10;\end{align*}&lt;/body&gt;&#10;  &lt;fcolor&gt;FF000000&lt;/fcolor&gt;&#10;  &lt;bcolor&gt;FFFFFFFF&lt;/bcolor&gt;&#10;  &lt;transparent&gt;True&lt;/transparent&gt;&#10;  &lt;resolution&gt;1800&lt;/resolution&gt;&#10;  &lt;imageh&gt;259&lt;/imageh&gt;&#10;  &lt;imagew&gt;837&lt;/imagew&gt;&#10;  &lt;scale&gt;50&lt;/scale&gt;&#10;  &lt;cursor&gt;35&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61513" y="3823840"/>
            <a:ext cx="1261087" cy="390228"/>
          </a:xfrm>
          <a:prstGeom prst="rect">
            <a:avLst/>
          </a:prstGeom>
        </p:spPr>
      </p:pic>
      <p:pic>
        <p:nvPicPr>
          <p:cNvPr id="13" name="TexTeXPicture" descr="&lt;?xml version=&quot;1.0&quot; encoding=&quot;utf-16&quot;?&gt;&#10;&lt;TeXTeX&gt;&#10;  &lt;preamble&gt;\documentclass{jarticle}&#10;\usepackage{amsmath}&#10;\pagestyle{empty}&lt;/preamble&gt;&#10;  &lt;body&gt;\begin{align*} &#10;P_{\rm lab} {\rm [GeV]}&#10;\end{align*}&lt;/body&gt;&#10;  &lt;fcolor&gt;FF000000&lt;/fcolor&gt;&#10;  &lt;bcolor&gt;FFFFFFFF&lt;/bcolor&gt;&#10;  &lt;transparent&gt;True&lt;/transparent&gt;&#10;  &lt;resolution&gt;1800&lt;/resolution&gt;&#10;  &lt;imageh&gt;249&lt;/imageh&gt;&#10;  &lt;imagew&gt;1030&lt;/imagew&gt;&#10;  &lt;scale&gt;50&lt;/scale&gt;&#10;  &lt;cursor&gt;38&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28960" y="6042156"/>
            <a:ext cx="1237225" cy="299096"/>
          </a:xfrm>
          <a:prstGeom prst="rect">
            <a:avLst/>
          </a:prstGeom>
          <a:solidFill>
            <a:schemeClr val="bg1"/>
          </a:solidFill>
        </p:spPr>
      </p:pic>
      <p:sp>
        <p:nvSpPr>
          <p:cNvPr id="15" name="下矢印 14"/>
          <p:cNvSpPr/>
          <p:nvPr/>
        </p:nvSpPr>
        <p:spPr>
          <a:xfrm rot="4339890">
            <a:off x="2288450" y="3024387"/>
            <a:ext cx="314997" cy="558920"/>
          </a:xfrm>
          <a:prstGeom prst="downArrow">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テキスト ボックス 13"/>
          <p:cNvSpPr txBox="1"/>
          <p:nvPr/>
        </p:nvSpPr>
        <p:spPr>
          <a:xfrm>
            <a:off x="2544509" y="3068960"/>
            <a:ext cx="2105063" cy="461665"/>
          </a:xfrm>
          <a:prstGeom prst="rect">
            <a:avLst/>
          </a:prstGeom>
          <a:solidFill>
            <a:schemeClr val="bg1"/>
          </a:solidFill>
          <a:ln w="28575">
            <a:solidFill>
              <a:srgbClr val="FF0000"/>
            </a:solidFill>
          </a:ln>
        </p:spPr>
        <p:txBody>
          <a:bodyPr wrap="none" rtlCol="0">
            <a:spAutoFit/>
          </a:bodyPr>
          <a:lstStyle/>
          <a:p>
            <a:r>
              <a:rPr lang="en-US" altLang="ja-JP" sz="2400" dirty="0" smtClean="0">
                <a:solidFill>
                  <a:prstClr val="black"/>
                </a:solidFill>
              </a:rPr>
              <a:t>200mb=20fm</a:t>
            </a:r>
            <a:r>
              <a:rPr lang="en-US" altLang="ja-JP" sz="2400" baseline="30000" dirty="0" smtClean="0">
                <a:solidFill>
                  <a:prstClr val="black"/>
                </a:solidFill>
              </a:rPr>
              <a:t>2</a:t>
            </a:r>
            <a:endParaRPr lang="ja-JP" altLang="en-US" sz="2400" baseline="30000" dirty="0">
              <a:solidFill>
                <a:prstClr val="black"/>
              </a:solidFill>
            </a:endParaRPr>
          </a:p>
        </p:txBody>
      </p:sp>
      <p:pic>
        <p:nvPicPr>
          <p:cNvPr id="17" name="TexTeXPicture" descr="&lt;?xml version=&quot;1.0&quot; encoding=&quot;utf-16&quot;?&gt;&#10;&lt;TeXTeX&gt;&#10;  &lt;preamble&gt;\documentclass{jarticle}&#10;\usepackage{amsmath}&#10;\pagestyle{empty}&lt;/preamble&gt;&#10;  &lt;body&gt;\begin{align*} &#10;&amp;amp;I=3/2\\&#10;&amp;amp;\Gamma \simeq 1.8\mbox{ [fm]}&#10;\end{align*}&lt;/body&gt;&#10;  &lt;fcolor&gt;FF000000&lt;/fcolor&gt;&#10;  &lt;bcolor&gt;FFFFFFFF&lt;/bcolor&gt;&#10;  &lt;transparent&gt;True&lt;/transparent&gt;&#10;  &lt;resolution&gt;1800&lt;/resolution&gt;&#10;  &lt;imageh&gt;698&lt;/imageh&gt;&#10;  &lt;imagew&gt;1275&lt;/imagew&gt;&#10;  &lt;scale&gt;50&lt;/scale&gt;&#10;  &lt;cursor&gt;54&lt;/cursor&gt;&#10;&lt;/TeXTeX&g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27081" y="1826188"/>
            <a:ext cx="1349375" cy="738716"/>
          </a:xfrm>
          <a:prstGeom prst="rect">
            <a:avLst/>
          </a:prstGeom>
        </p:spPr>
      </p:pic>
      <p:sp>
        <p:nvSpPr>
          <p:cNvPr id="12" name="テキスト ボックス 11"/>
          <p:cNvSpPr txBox="1"/>
          <p:nvPr/>
        </p:nvSpPr>
        <p:spPr>
          <a:xfrm rot="16200000">
            <a:off x="-292440" y="4333000"/>
            <a:ext cx="1981633" cy="461665"/>
          </a:xfrm>
          <a:prstGeom prst="rect">
            <a:avLst/>
          </a:prstGeom>
          <a:noFill/>
        </p:spPr>
        <p:txBody>
          <a:bodyPr wrap="none" rtlCol="0">
            <a:spAutoFit/>
          </a:bodyPr>
          <a:lstStyle/>
          <a:p>
            <a:r>
              <a:rPr lang="en-US" altLang="ja-JP" sz="2400" dirty="0" smtClean="0">
                <a:solidFill>
                  <a:prstClr val="black"/>
                </a:solidFill>
              </a:rPr>
              <a:t>cross section</a:t>
            </a:r>
            <a:endParaRPr lang="ja-JP" altLang="en-US" sz="2400" dirty="0">
              <a:solidFill>
                <a:prstClr val="black"/>
              </a:solidFill>
            </a:endParaRPr>
          </a:p>
        </p:txBody>
      </p:sp>
    </p:spTree>
    <p:extLst>
      <p:ext uri="{BB962C8B-B14F-4D97-AF65-F5344CB8AC3E}">
        <p14:creationId xmlns:p14="http://schemas.microsoft.com/office/powerpoint/2010/main" val="18905610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2005677" cy="584775"/>
          </a:xfrm>
        </p:spPr>
        <p:txBody>
          <a:bodyPr/>
          <a:lstStyle/>
          <a:p>
            <a:r>
              <a:rPr kumimoji="1" lang="en-US" altLang="ja-JP" dirty="0" smtClean="0"/>
              <a:t> </a:t>
            </a:r>
            <a:r>
              <a:rPr kumimoji="1" lang="en-US" altLang="ja-JP" dirty="0" smtClean="0">
                <a:latin typeface="Symbol" pitchFamily="18" charset="2"/>
              </a:rPr>
              <a:t>D</a:t>
            </a:r>
            <a:r>
              <a:rPr kumimoji="1" lang="en-US" altLang="ja-JP" dirty="0" smtClean="0"/>
              <a:t>(1232)  </a:t>
            </a:r>
            <a:endParaRPr kumimoji="1" lang="ja-JP" altLang="en-US" dirty="0"/>
          </a:p>
        </p:txBody>
      </p:sp>
      <p:pic>
        <p:nvPicPr>
          <p:cNvPr id="24" name="TexTeXPicture" descr="&lt;?xml version=&quot;1.0&quot; encoding=&quot;utf-16&quot;?&gt;&#10;&lt;TeXTeX&gt;&#10;  &lt;preamble&gt;\documentclass{jarticle}&#10;\usepackage{amsmath}&#10;\pagestyle{empty}&lt;/preamble&gt;&#10;  &lt;body&gt;\begin{align*} &#10;p+\pi^+&#10;\end{align*}&lt;/body&gt;&#10;  &lt;fcolor&gt;FF000000&lt;/fcolor&gt;&#10;  &lt;bcolor&gt;FFFFFFFF&lt;/bcolor&gt;&#10;  &lt;transparent&gt;True&lt;/transparent&gt;&#10;  &lt;resolution&gt;1800&lt;/resolution&gt;&#10;  &lt;imageh&gt;259&lt;/imageh&gt;&#10;  &lt;imagew&gt;730&lt;/imagew&gt;&#10;  &lt;scale&gt;50&lt;/scale&gt;&#10;  &lt;cursor&gt;23&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005" y="959084"/>
            <a:ext cx="953677" cy="338361"/>
          </a:xfrm>
          <a:prstGeom prst="rect">
            <a:avLst/>
          </a:prstGeom>
        </p:spPr>
      </p:pic>
      <p:pic>
        <p:nvPicPr>
          <p:cNvPr id="28" name="TexTeXPicture" descr="&lt;?xml version=&quot;1.0&quot; encoding=&quot;utf-16&quot;?&gt;&#10;&lt;TeXTeX&gt;&#10;  &lt;preamble&gt;\documentclass{jarticle}&#10;\usepackage{amsmath}&#10;\pagestyle{empty}&lt;/preamble&gt;&#10;  &lt;body&gt;\begin{align*} &#10;p+\pi^0&#10;\end{align*}&lt;/body&gt;&#10;  &lt;fcolor&gt;FF000000&lt;/fcolor&gt;&#10;  &lt;bcolor&gt;FFFFFFFF&lt;/bcolor&gt;&#10;  &lt;transparent&gt;True&lt;/transparent&gt;&#10;  &lt;resolution&gt;1800&lt;/resolution&gt;&#10;  &lt;imageh&gt;267&lt;/imageh&gt;&#10;  &lt;imagew&gt;679&lt;/imagew&gt;&#10;  &lt;scale&gt;50&lt;/scale&gt;&#10;  &lt;cursor&gt;23&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005" y="1517571"/>
            <a:ext cx="887050" cy="348813"/>
          </a:xfrm>
          <a:prstGeom prst="rect">
            <a:avLst/>
          </a:prstGeom>
        </p:spPr>
      </p:pic>
      <p:pic>
        <p:nvPicPr>
          <p:cNvPr id="29" name="TexTeXPicture" descr="&lt;?xml version=&quot;1.0&quot; encoding=&quot;utf-16&quot;?&gt;&#10;&lt;TeXTeX&gt;&#10;  &lt;preamble&gt;\documentclass{jarticle}&#10;\usepackage{amsmath}&#10;\pagestyle{empty}&lt;/preamble&gt;&#10;  &lt;body&gt;\begin{align*} &#10;p+\pi^-&#10;\end{align*}&lt;/body&gt;&#10;  &lt;fcolor&gt;FF000000&lt;/fcolor&gt;&#10;  &lt;bcolor&gt;FFFFFFFF&lt;/bcolor&gt;&#10;  &lt;transparent&gt;True&lt;/transparent&gt;&#10;  &lt;resolution&gt;1800&lt;/resolution&gt;&#10;  &lt;imageh&gt;199&lt;/imageh&gt;&#10;  &lt;imagew&gt;725&lt;/imagew&gt;&#10;  &lt;scale&gt;50&lt;/scale&gt;&#10;  &lt;cursor&gt;23&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005" y="2579264"/>
            <a:ext cx="947145" cy="259977"/>
          </a:xfrm>
          <a:prstGeom prst="rect">
            <a:avLst/>
          </a:prstGeom>
        </p:spPr>
      </p:pic>
      <p:pic>
        <p:nvPicPr>
          <p:cNvPr id="33" name="TexTeXPicture" descr="&lt;?xml version=&quot;1.0&quot; encoding=&quot;utf-16&quot;?&gt;&#10;&lt;TeXTeX&gt;&#10;  &lt;preamble&gt;\documentclass{jarticle}&#10;\usepackage{amsmath}&#10;\pagestyle{empty}&lt;/preamble&gt;&#10;  &lt;body&gt;\begin{align*} &#10;n+\pi^0&#10;\end{align*}&lt;/body&gt;&#10;  &lt;fcolor&gt;FF000000&lt;/fcolor&gt;&#10;  &lt;bcolor&gt;FFFFFFFF&lt;/bcolor&gt;&#10;  &lt;transparent&gt;True&lt;/transparent&gt;&#10;  &lt;resolution&gt;1800&lt;/resolution&gt;&#10;  &lt;imageh&gt;240&lt;/imageh&gt;&#10;  &lt;imagew&gt;689&lt;/imagew&gt;&#10;  &lt;scale&gt;50&lt;/scale&gt;&#10;  &lt;cursor&gt;17&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005" y="2978603"/>
            <a:ext cx="900114" cy="313540"/>
          </a:xfrm>
          <a:prstGeom prst="rect">
            <a:avLst/>
          </a:prstGeom>
        </p:spPr>
      </p:pic>
      <p:pic>
        <p:nvPicPr>
          <p:cNvPr id="35" name="TexTeXPicture" descr="&lt;?xml version=&quot;1.0&quot; encoding=&quot;utf-16&quot;?&gt;&#10;&lt;TeXTeX&gt;&#10;  &lt;preamble&gt;\documentclass{jarticle}&#10;\usepackage{amsmath}&#10;\pagestyle{empty}&lt;/preamble&gt;&#10;  &lt;body&gt;\begin{align*} &#10;n+\pi^+&#10;\end{align*}&lt;/body&gt;&#10;  &lt;fcolor&gt;FF000000&lt;/fcolor&gt;&#10;  &lt;bcolor&gt;FFFFFFFF&lt;/bcolor&gt;&#10;  &lt;transparent&gt;True&lt;/transparent&gt;&#10;  &lt;resolution&gt;1800&lt;/resolution&gt;&#10;  &lt;imageh&gt;232&lt;/imageh&gt;&#10;  &lt;imagew&gt;739&lt;/imagew&gt;&#10;  &lt;scale&gt;50&lt;/scale&gt;&#10;  &lt;cursor&gt;17&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1005" y="1995999"/>
            <a:ext cx="965435" cy="303089"/>
          </a:xfrm>
          <a:prstGeom prst="rect">
            <a:avLst/>
          </a:prstGeom>
        </p:spPr>
      </p:pic>
      <p:pic>
        <p:nvPicPr>
          <p:cNvPr id="37" name="TexTeXPicture" descr="&lt;?xml version=&quot;1.0&quot; encoding=&quot;utf-16&quot;?&gt;&#10;&lt;TeXTeX&gt;&#10;  &lt;preamble&gt;\documentclass{jarticle}&#10;\usepackage{amsmath}&#10;\pagestyle{empty}&lt;/preamble&gt;&#10;  &lt;body&gt;\begin{align*} &#10;n+\pi^-&#10;\end{align*}&lt;/body&gt;&#10;  &lt;fcolor&gt;FF000000&lt;/fcolor&gt;&#10;  &lt;bcolor&gt;FFFFFFFF&lt;/bcolor&gt;&#10;  &lt;transparent&gt;True&lt;/transparent&gt;&#10;  &lt;resolution&gt;1800&lt;/resolution&gt;&#10;  &lt;imageh&gt;172&lt;/imageh&gt;&#10;  &lt;imagew&gt;734&lt;/imagew&gt;&#10;  &lt;scale&gt;50&lt;/scale&gt;&#10;  &lt;cursor&gt;17&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005" y="3551372"/>
            <a:ext cx="958902" cy="224704"/>
          </a:xfrm>
          <a:prstGeom prst="rect">
            <a:avLst/>
          </a:prstGeom>
        </p:spPr>
      </p:pic>
      <p:pic>
        <p:nvPicPr>
          <p:cNvPr id="39" name="TexTeXPicture" descr="&lt;?xml version=&quot;1.0&quot; encoding=&quot;utf-16&quot;?&gt;&#10;&lt;TeXTeX&gt;&#10;  &lt;preamble&gt;\documentclass{jarticle}&#10;\usepackage{amsmath}&#10;\pagestyle{empty}&lt;/preamble&gt;&#10;  &lt;body&gt;\begin{align*} &#10;\Delta^{++}&#10;\end{align*}&lt;/body&gt;&#10;  &lt;fcolor&gt;FF000000&lt;/fcolor&gt;&#10;  &lt;bcolor&gt;FFFFFFFF&lt;/bcolor&gt;&#10;  &lt;transparent&gt;True&lt;/transparent&gt;&#10;  &lt;resolution&gt;1800&lt;/resolution&gt;&#10;  &lt;imageh&gt;211&lt;/imageh&gt;&#10;  &lt;imagew&gt;490&lt;/imagew&gt;&#10;  &lt;scale&gt;50&lt;/scale&gt;&#10;  &lt;cursor&gt;27&lt;/cursor&gt;&#10;&lt;/TeXTeX&g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50588" y="1002262"/>
            <a:ext cx="640139" cy="275654"/>
          </a:xfrm>
          <a:prstGeom prst="rect">
            <a:avLst/>
          </a:prstGeom>
        </p:spPr>
      </p:pic>
      <p:cxnSp>
        <p:nvCxnSpPr>
          <p:cNvPr id="41" name="直線矢印コネクタ 40"/>
          <p:cNvCxnSpPr/>
          <p:nvPr/>
        </p:nvCxnSpPr>
        <p:spPr>
          <a:xfrm>
            <a:off x="1383104" y="1140089"/>
            <a:ext cx="75990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カギ線コネクタ 42"/>
          <p:cNvCxnSpPr/>
          <p:nvPr/>
        </p:nvCxnSpPr>
        <p:spPr>
          <a:xfrm>
            <a:off x="1383104" y="1745628"/>
            <a:ext cx="759902" cy="174407"/>
          </a:xfrm>
          <a:prstGeom prst="bentConnector3">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カギ線コネクタ 43"/>
          <p:cNvCxnSpPr/>
          <p:nvPr/>
        </p:nvCxnSpPr>
        <p:spPr>
          <a:xfrm>
            <a:off x="1383103" y="2731128"/>
            <a:ext cx="759902" cy="174407"/>
          </a:xfrm>
          <a:prstGeom prst="bentConnector3">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カギ線コネクタ 44"/>
          <p:cNvCxnSpPr/>
          <p:nvPr/>
        </p:nvCxnSpPr>
        <p:spPr>
          <a:xfrm flipV="1">
            <a:off x="1382525" y="2080821"/>
            <a:ext cx="759902" cy="174407"/>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カギ線コネクタ 45"/>
          <p:cNvCxnSpPr/>
          <p:nvPr/>
        </p:nvCxnSpPr>
        <p:spPr>
          <a:xfrm flipV="1">
            <a:off x="1383104" y="3060857"/>
            <a:ext cx="759902" cy="174407"/>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a:off x="1382524" y="3616014"/>
            <a:ext cx="75990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9" name="TexTeXPicture" descr="&lt;?xml version=&quot;1.0&quot; encoding=&quot;utf-16&quot;?&gt;&#10;&lt;TeXTeX&gt;&#10;  &lt;preamble&gt;\documentclass{jarticle}&#10;\usepackage{amsmath}&#10;\pagestyle{empty}&lt;/preamble&gt;&#10;  &lt;body&gt;\begin{align*} &#10;\Delta^+&#10;\end{align*}&lt;/body&gt;&#10;  &lt;fcolor&gt;FF000000&lt;/fcolor&gt;&#10;  &lt;bcolor&gt;FFFFFFFF&lt;/bcolor&gt;&#10;  &lt;transparent&gt;True&lt;/transparent&gt;&#10;  &lt;resolution&gt;1800&lt;/resolution&gt;&#10;  &lt;imageh&gt;211&lt;/imageh&gt;&#10;  &lt;imagew&gt;337&lt;/imagew&gt;&#10;  &lt;scale&gt;50&lt;/scale&gt;&#10;  &lt;cursor&gt;23&lt;/cursor&gt;&#10;&lt;/TeXTeX&gt;"/>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85293" y="1858172"/>
            <a:ext cx="440259" cy="275654"/>
          </a:xfrm>
          <a:prstGeom prst="rect">
            <a:avLst/>
          </a:prstGeom>
        </p:spPr>
      </p:pic>
      <p:pic>
        <p:nvPicPr>
          <p:cNvPr id="51" name="TexTeXPicture" descr="&lt;?xml version=&quot;1.0&quot; encoding=&quot;utf-16&quot;?&gt;&#10;&lt;TeXTeX&gt;&#10;  &lt;preamble&gt;\documentclass{jarticle}&#10;\usepackage{amsmath}&#10;\pagestyle{empty}&lt;/preamble&gt;&#10;  &lt;body&gt;\begin{align*} &#10;\Delta^0&#10;\end{align*}&lt;/body&gt;&#10;  &lt;fcolor&gt;FF000000&lt;/fcolor&gt;&#10;  &lt;bcolor&gt;FFFFFFFF&lt;/bcolor&gt;&#10;  &lt;transparent&gt;True&lt;/transparent&gt;&#10;  &lt;resolution&gt;1800&lt;/resolution&gt;&#10;  &lt;imageh&gt;219&lt;/imageh&gt;&#10;  &lt;imagew&gt;287&lt;/imagew&gt;&#10;  &lt;scale&gt;50&lt;/scale&gt;&#10;  &lt;cursor&gt;24&lt;/cursor&gt;&#10;&lt;/TeXTeX&gt;"/>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85293" y="2773685"/>
            <a:ext cx="374939" cy="286106"/>
          </a:xfrm>
          <a:prstGeom prst="rect">
            <a:avLst/>
          </a:prstGeom>
        </p:spPr>
      </p:pic>
      <p:pic>
        <p:nvPicPr>
          <p:cNvPr id="53" name="TexTeXPicture" descr="&lt;?xml version=&quot;1.0&quot; encoding=&quot;utf-16&quot;?&gt;&#10;&lt;TeXTeX&gt;&#10;  &lt;preamble&gt;\documentclass{jarticle}&#10;\usepackage{amsmath}&#10;\pagestyle{empty}&lt;/preamble&gt;&#10;  &lt;body&gt;\begin{align*} &#10;\Delta^-&#10;\end{align*}&lt;/body&gt;&#10;  &lt;fcolor&gt;FF000000&lt;/fcolor&gt;&#10;  &lt;bcolor&gt;FFFFFFFF&lt;/bcolor&gt;&#10;  &lt;transparent&gt;True&lt;/transparent&gt;&#10;  &lt;resolution&gt;1800&lt;/resolution&gt;&#10;  &lt;imageh&gt;178&lt;/imageh&gt;&#10;  &lt;imagew&gt;333&lt;/imagew&gt;&#10;  &lt;scale&gt;50&lt;/scale&gt;&#10;  &lt;cursor&gt;24&lt;/cursor&gt;&#10;&lt;/TeXTeX&gt;"/>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90518" y="3543534"/>
            <a:ext cx="435034" cy="232542"/>
          </a:xfrm>
          <a:prstGeom prst="rect">
            <a:avLst/>
          </a:prstGeom>
        </p:spPr>
      </p:pic>
      <p:pic>
        <p:nvPicPr>
          <p:cNvPr id="54" name="TexTeXPicture" descr="&lt;?xml version=&quot;1.0&quot; encoding=&quot;utf-16&quot;?&gt;&#10;&lt;TeXTeX&gt;&#10;  &lt;preamble&gt;\documentclass{jarticle}&#10;\usepackage{amsmath}&#10;\pagestyle{empty}&lt;/preamble&gt;&#10;  &lt;body&gt;\begin{align*} &#10;p+\pi^+&#10;\end{align*}&lt;/body&gt;&#10;  &lt;fcolor&gt;FF000000&lt;/fcolor&gt;&#10;  &lt;bcolor&gt;FFFFFFFF&lt;/bcolor&gt;&#10;  &lt;transparent&gt;True&lt;/transparent&gt;&#10;  &lt;resolution&gt;1800&lt;/resolution&gt;&#10;  &lt;imageh&gt;259&lt;/imageh&gt;&#10;  &lt;imagew&gt;730&lt;/imagew&gt;&#10;  &lt;scale&gt;50&lt;/scale&gt;&#10;  &lt;cursor&gt;23&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4281" y="959084"/>
            <a:ext cx="953677" cy="338361"/>
          </a:xfrm>
          <a:prstGeom prst="rect">
            <a:avLst/>
          </a:prstGeom>
        </p:spPr>
      </p:pic>
      <p:pic>
        <p:nvPicPr>
          <p:cNvPr id="55" name="TexTeXPicture" descr="&lt;?xml version=&quot;1.0&quot; encoding=&quot;utf-16&quot;?&gt;&#10;&lt;TeXTeX&gt;&#10;  &lt;preamble&gt;\documentclass{jarticle}&#10;\usepackage{amsmath}&#10;\pagestyle{empty}&lt;/preamble&gt;&#10;  &lt;body&gt;\begin{align*} &#10;p+\pi^0&#10;\end{align*}&lt;/body&gt;&#10;  &lt;fcolor&gt;FF000000&lt;/fcolor&gt;&#10;  &lt;bcolor&gt;FFFFFFFF&lt;/bcolor&gt;&#10;  &lt;transparent&gt;True&lt;/transparent&gt;&#10;  &lt;resolution&gt;1800&lt;/resolution&gt;&#10;  &lt;imageh&gt;267&lt;/imageh&gt;&#10;  &lt;imagew&gt;679&lt;/imagew&gt;&#10;  &lt;scale&gt;50&lt;/scale&gt;&#10;  &lt;cursor&gt;23&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4281" y="1517571"/>
            <a:ext cx="887050" cy="348813"/>
          </a:xfrm>
          <a:prstGeom prst="rect">
            <a:avLst/>
          </a:prstGeom>
        </p:spPr>
      </p:pic>
      <p:pic>
        <p:nvPicPr>
          <p:cNvPr id="56" name="TexTeXPicture" descr="&lt;?xml version=&quot;1.0&quot; encoding=&quot;utf-16&quot;?&gt;&#10;&lt;TeXTeX&gt;&#10;  &lt;preamble&gt;\documentclass{jarticle}&#10;\usepackage{amsmath}&#10;\pagestyle{empty}&lt;/preamble&gt;&#10;  &lt;body&gt;\begin{align*} &#10;p+\pi^-&#10;\end{align*}&lt;/body&gt;&#10;  &lt;fcolor&gt;FF000000&lt;/fcolor&gt;&#10;  &lt;bcolor&gt;FFFFFFFF&lt;/bcolor&gt;&#10;  &lt;transparent&gt;True&lt;/transparent&gt;&#10;  &lt;resolution&gt;1800&lt;/resolution&gt;&#10;  &lt;imageh&gt;199&lt;/imageh&gt;&#10;  &lt;imagew&gt;725&lt;/imagew&gt;&#10;  &lt;scale&gt;50&lt;/scale&gt;&#10;  &lt;cursor&gt;23&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4281" y="2579264"/>
            <a:ext cx="947145" cy="259977"/>
          </a:xfrm>
          <a:prstGeom prst="rect">
            <a:avLst/>
          </a:prstGeom>
        </p:spPr>
      </p:pic>
      <p:pic>
        <p:nvPicPr>
          <p:cNvPr id="57" name="TexTeXPicture" descr="&lt;?xml version=&quot;1.0&quot; encoding=&quot;utf-16&quot;?&gt;&#10;&lt;TeXTeX&gt;&#10;  &lt;preamble&gt;\documentclass{jarticle}&#10;\usepackage{amsmath}&#10;\pagestyle{empty}&lt;/preamble&gt;&#10;  &lt;body&gt;\begin{align*} &#10;n+\pi^0&#10;\end{align*}&lt;/body&gt;&#10;  &lt;fcolor&gt;FF000000&lt;/fcolor&gt;&#10;  &lt;bcolor&gt;FFFFFFFF&lt;/bcolor&gt;&#10;  &lt;transparent&gt;True&lt;/transparent&gt;&#10;  &lt;resolution&gt;1800&lt;/resolution&gt;&#10;  &lt;imageh&gt;240&lt;/imageh&gt;&#10;  &lt;imagew&gt;689&lt;/imagew&gt;&#10;  &lt;scale&gt;50&lt;/scale&gt;&#10;  &lt;cursor&gt;17&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4281" y="2978603"/>
            <a:ext cx="900114" cy="313540"/>
          </a:xfrm>
          <a:prstGeom prst="rect">
            <a:avLst/>
          </a:prstGeom>
        </p:spPr>
      </p:pic>
      <p:pic>
        <p:nvPicPr>
          <p:cNvPr id="58" name="TexTeXPicture" descr="&lt;?xml version=&quot;1.0&quot; encoding=&quot;utf-16&quot;?&gt;&#10;&lt;TeXTeX&gt;&#10;  &lt;preamble&gt;\documentclass{jarticle}&#10;\usepackage{amsmath}&#10;\pagestyle{empty}&lt;/preamble&gt;&#10;  &lt;body&gt;\begin{align*} &#10;n+\pi^+&#10;\end{align*}&lt;/body&gt;&#10;  &lt;fcolor&gt;FF000000&lt;/fcolor&gt;&#10;  &lt;bcolor&gt;FFFFFFFF&lt;/bcolor&gt;&#10;  &lt;transparent&gt;True&lt;/transparent&gt;&#10;  &lt;resolution&gt;1800&lt;/resolution&gt;&#10;  &lt;imageh&gt;232&lt;/imageh&gt;&#10;  &lt;imagew&gt;739&lt;/imagew&gt;&#10;  &lt;scale&gt;50&lt;/scale&gt;&#10;  &lt;cursor&gt;17&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4281" y="1995999"/>
            <a:ext cx="965435" cy="303089"/>
          </a:xfrm>
          <a:prstGeom prst="rect">
            <a:avLst/>
          </a:prstGeom>
        </p:spPr>
      </p:pic>
      <p:pic>
        <p:nvPicPr>
          <p:cNvPr id="59" name="TexTeXPicture" descr="&lt;?xml version=&quot;1.0&quot; encoding=&quot;utf-16&quot;?&gt;&#10;&lt;TeXTeX&gt;&#10;  &lt;preamble&gt;\documentclass{jarticle}&#10;\usepackage{amsmath}&#10;\pagestyle{empty}&lt;/preamble&gt;&#10;  &lt;body&gt;\begin{align*} &#10;n+\pi^-&#10;\end{align*}&lt;/body&gt;&#10;  &lt;fcolor&gt;FF000000&lt;/fcolor&gt;&#10;  &lt;bcolor&gt;FFFFFFFF&lt;/bcolor&gt;&#10;  &lt;transparent&gt;True&lt;/transparent&gt;&#10;  &lt;resolution&gt;1800&lt;/resolution&gt;&#10;  &lt;imageh&gt;172&lt;/imageh&gt;&#10;  &lt;imagew&gt;734&lt;/imagew&gt;&#10;  &lt;scale&gt;50&lt;/scale&gt;&#10;  &lt;cursor&gt;17&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64281" y="3551372"/>
            <a:ext cx="958902" cy="224704"/>
          </a:xfrm>
          <a:prstGeom prst="rect">
            <a:avLst/>
          </a:prstGeom>
        </p:spPr>
      </p:pic>
      <p:cxnSp>
        <p:nvCxnSpPr>
          <p:cNvPr id="60" name="直線矢印コネクタ 59"/>
          <p:cNvCxnSpPr/>
          <p:nvPr/>
        </p:nvCxnSpPr>
        <p:spPr>
          <a:xfrm>
            <a:off x="3068092" y="1140254"/>
            <a:ext cx="75990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カギ線コネクタ 60"/>
          <p:cNvCxnSpPr/>
          <p:nvPr/>
        </p:nvCxnSpPr>
        <p:spPr>
          <a:xfrm flipV="1">
            <a:off x="3068092" y="1745793"/>
            <a:ext cx="759902" cy="174407"/>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カギ線コネクタ 61"/>
          <p:cNvCxnSpPr/>
          <p:nvPr/>
        </p:nvCxnSpPr>
        <p:spPr>
          <a:xfrm flipV="1">
            <a:off x="3068091" y="2731293"/>
            <a:ext cx="759902" cy="174407"/>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カギ線コネクタ 62"/>
          <p:cNvCxnSpPr/>
          <p:nvPr/>
        </p:nvCxnSpPr>
        <p:spPr>
          <a:xfrm>
            <a:off x="3067512" y="2080986"/>
            <a:ext cx="759902" cy="174407"/>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カギ線コネクタ 63"/>
          <p:cNvCxnSpPr/>
          <p:nvPr/>
        </p:nvCxnSpPr>
        <p:spPr>
          <a:xfrm>
            <a:off x="3068092" y="3061022"/>
            <a:ext cx="759902" cy="174407"/>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p:nvPr/>
        </p:nvCxnSpPr>
        <p:spPr>
          <a:xfrm>
            <a:off x="3067511" y="3616179"/>
            <a:ext cx="75990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テキスト ボックス 67"/>
          <p:cNvSpPr txBox="1"/>
          <p:nvPr/>
        </p:nvSpPr>
        <p:spPr>
          <a:xfrm>
            <a:off x="1405526" y="1087177"/>
            <a:ext cx="294601" cy="360099"/>
          </a:xfrm>
          <a:prstGeom prst="rect">
            <a:avLst/>
          </a:prstGeom>
          <a:noFill/>
        </p:spPr>
        <p:txBody>
          <a:bodyPr wrap="none" rtlCol="0">
            <a:spAutoFit/>
          </a:bodyPr>
          <a:lstStyle/>
          <a:p>
            <a:r>
              <a:rPr lang="en-US" altLang="ja-JP" sz="2000" dirty="0" smtClean="0">
                <a:solidFill>
                  <a:srgbClr val="C00000"/>
                </a:solidFill>
              </a:rPr>
              <a:t>3</a:t>
            </a:r>
            <a:endParaRPr lang="ja-JP" altLang="en-US" sz="2000" dirty="0">
              <a:solidFill>
                <a:srgbClr val="C00000"/>
              </a:solidFill>
            </a:endParaRPr>
          </a:p>
        </p:txBody>
      </p:sp>
      <p:sp>
        <p:nvSpPr>
          <p:cNvPr id="69" name="テキスト ボックス 68"/>
          <p:cNvSpPr txBox="1"/>
          <p:nvPr/>
        </p:nvSpPr>
        <p:spPr>
          <a:xfrm>
            <a:off x="1405526" y="1696844"/>
            <a:ext cx="294601" cy="360099"/>
          </a:xfrm>
          <a:prstGeom prst="rect">
            <a:avLst/>
          </a:prstGeom>
          <a:noFill/>
        </p:spPr>
        <p:txBody>
          <a:bodyPr wrap="none" rtlCol="0">
            <a:spAutoFit/>
          </a:bodyPr>
          <a:lstStyle/>
          <a:p>
            <a:r>
              <a:rPr lang="en-US" altLang="ja-JP" sz="2000" dirty="0" smtClean="0">
                <a:solidFill>
                  <a:srgbClr val="C00000"/>
                </a:solidFill>
              </a:rPr>
              <a:t>1</a:t>
            </a:r>
            <a:endParaRPr lang="ja-JP" altLang="en-US" sz="2000" dirty="0">
              <a:solidFill>
                <a:srgbClr val="C00000"/>
              </a:solidFill>
            </a:endParaRPr>
          </a:p>
        </p:txBody>
      </p:sp>
      <p:sp>
        <p:nvSpPr>
          <p:cNvPr id="71" name="テキスト ボックス 70"/>
          <p:cNvSpPr txBox="1"/>
          <p:nvPr/>
        </p:nvSpPr>
        <p:spPr>
          <a:xfrm>
            <a:off x="1405526" y="2666260"/>
            <a:ext cx="294601" cy="360099"/>
          </a:xfrm>
          <a:prstGeom prst="rect">
            <a:avLst/>
          </a:prstGeom>
          <a:noFill/>
        </p:spPr>
        <p:txBody>
          <a:bodyPr wrap="none" rtlCol="0">
            <a:spAutoFit/>
          </a:bodyPr>
          <a:lstStyle/>
          <a:p>
            <a:r>
              <a:rPr lang="en-US" altLang="ja-JP" sz="2000" dirty="0" smtClean="0">
                <a:solidFill>
                  <a:srgbClr val="C00000"/>
                </a:solidFill>
              </a:rPr>
              <a:t>2</a:t>
            </a:r>
            <a:endParaRPr lang="ja-JP" altLang="en-US" sz="2000" dirty="0">
              <a:solidFill>
                <a:srgbClr val="C00000"/>
              </a:solidFill>
            </a:endParaRPr>
          </a:p>
        </p:txBody>
      </p:sp>
      <p:sp>
        <p:nvSpPr>
          <p:cNvPr id="3" name="テキスト ボックス 2"/>
          <p:cNvSpPr txBox="1"/>
          <p:nvPr/>
        </p:nvSpPr>
        <p:spPr>
          <a:xfrm rot="16200000">
            <a:off x="3356682" y="1815948"/>
            <a:ext cx="486480" cy="360099"/>
          </a:xfrm>
          <a:prstGeom prst="rect">
            <a:avLst/>
          </a:prstGeom>
          <a:noFill/>
        </p:spPr>
        <p:txBody>
          <a:bodyPr wrap="none" rtlCol="0">
            <a:spAutoFit/>
          </a:bodyPr>
          <a:lstStyle/>
          <a:p>
            <a:r>
              <a:rPr lang="en-US" altLang="ja-JP" sz="2000" dirty="0" smtClean="0">
                <a:solidFill>
                  <a:srgbClr val="00B050"/>
                </a:solidFill>
              </a:rPr>
              <a:t>2:1</a:t>
            </a:r>
            <a:endParaRPr lang="ja-JP" altLang="en-US" sz="2000" dirty="0">
              <a:solidFill>
                <a:srgbClr val="00B050"/>
              </a:solidFill>
            </a:endParaRPr>
          </a:p>
        </p:txBody>
      </p:sp>
      <p:sp>
        <p:nvSpPr>
          <p:cNvPr id="5" name="テキスト ボックス 4"/>
          <p:cNvSpPr txBox="1"/>
          <p:nvPr/>
        </p:nvSpPr>
        <p:spPr>
          <a:xfrm rot="16200000">
            <a:off x="3375023" y="2836392"/>
            <a:ext cx="486480" cy="360099"/>
          </a:xfrm>
          <a:prstGeom prst="rect">
            <a:avLst/>
          </a:prstGeom>
          <a:noFill/>
        </p:spPr>
        <p:txBody>
          <a:bodyPr wrap="none" rtlCol="0">
            <a:spAutoFit/>
          </a:bodyPr>
          <a:lstStyle/>
          <a:p>
            <a:r>
              <a:rPr lang="en-US" altLang="ja-JP" sz="2000" dirty="0" smtClean="0">
                <a:solidFill>
                  <a:srgbClr val="00B050"/>
                </a:solidFill>
              </a:rPr>
              <a:t>1:2</a:t>
            </a:r>
            <a:endParaRPr lang="ja-JP" altLang="en-US" sz="2000" dirty="0">
              <a:solidFill>
                <a:srgbClr val="00B050"/>
              </a:solidFill>
            </a:endParaRPr>
          </a:p>
        </p:txBody>
      </p:sp>
      <p:sp>
        <p:nvSpPr>
          <p:cNvPr id="7" name="角丸四角形 6"/>
          <p:cNvSpPr/>
          <p:nvPr/>
        </p:nvSpPr>
        <p:spPr>
          <a:xfrm>
            <a:off x="181391" y="836712"/>
            <a:ext cx="4860540" cy="3068977"/>
          </a:xfrm>
          <a:prstGeom prst="roundRect">
            <a:avLst>
              <a:gd name="adj" fmla="val 744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 name="角丸四角形 31"/>
          <p:cNvSpPr/>
          <p:nvPr/>
        </p:nvSpPr>
        <p:spPr>
          <a:xfrm>
            <a:off x="1433607" y="1087177"/>
            <a:ext cx="266520" cy="1981783"/>
          </a:xfrm>
          <a:prstGeom prst="roundRect">
            <a:avLst/>
          </a:prstGeom>
          <a:noFill/>
          <a:ln>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テキスト ボックス 5"/>
          <p:cNvSpPr txBox="1"/>
          <p:nvPr/>
        </p:nvSpPr>
        <p:spPr>
          <a:xfrm>
            <a:off x="2266166" y="404664"/>
            <a:ext cx="2095445" cy="369332"/>
          </a:xfrm>
          <a:prstGeom prst="rect">
            <a:avLst/>
          </a:prstGeom>
          <a:noFill/>
        </p:spPr>
        <p:txBody>
          <a:bodyPr wrap="none" rtlCol="0">
            <a:spAutoFit/>
          </a:bodyPr>
          <a:lstStyle/>
          <a:p>
            <a:r>
              <a:rPr lang="en-US" altLang="ja-JP" dirty="0" smtClean="0">
                <a:solidFill>
                  <a:srgbClr val="C00000"/>
                </a:solidFill>
              </a:rPr>
              <a:t>cross sections of </a:t>
            </a:r>
            <a:r>
              <a:rPr lang="en-US" altLang="ja-JP" i="1" dirty="0" smtClean="0">
                <a:solidFill>
                  <a:srgbClr val="C00000"/>
                </a:solidFill>
              </a:rPr>
              <a:t>p</a:t>
            </a:r>
            <a:endParaRPr lang="ja-JP" altLang="en-US" i="1" dirty="0">
              <a:solidFill>
                <a:srgbClr val="C00000"/>
              </a:solidFill>
            </a:endParaRPr>
          </a:p>
        </p:txBody>
      </p:sp>
      <p:sp>
        <p:nvSpPr>
          <p:cNvPr id="8" name="テキスト ボックス 7"/>
          <p:cNvSpPr txBox="1"/>
          <p:nvPr/>
        </p:nvSpPr>
        <p:spPr>
          <a:xfrm>
            <a:off x="2339752" y="3903744"/>
            <a:ext cx="1864613" cy="369332"/>
          </a:xfrm>
          <a:prstGeom prst="rect">
            <a:avLst/>
          </a:prstGeom>
          <a:noFill/>
        </p:spPr>
        <p:txBody>
          <a:bodyPr wrap="none" rtlCol="0">
            <a:spAutoFit/>
          </a:bodyPr>
          <a:lstStyle/>
          <a:p>
            <a:r>
              <a:rPr lang="en-US" altLang="ja-JP" dirty="0" smtClean="0">
                <a:solidFill>
                  <a:srgbClr val="00B050"/>
                </a:solidFill>
              </a:rPr>
              <a:t>decay rates of </a:t>
            </a:r>
            <a:r>
              <a:rPr lang="en-US" altLang="ja-JP" dirty="0" smtClean="0">
                <a:solidFill>
                  <a:srgbClr val="00B050"/>
                </a:solidFill>
                <a:latin typeface="Symbol" pitchFamily="18" charset="2"/>
              </a:rPr>
              <a:t>D</a:t>
            </a:r>
            <a:endParaRPr lang="ja-JP" altLang="en-US" dirty="0">
              <a:solidFill>
                <a:srgbClr val="00B050"/>
              </a:solidFill>
              <a:latin typeface="Symbol" pitchFamily="18" charset="2"/>
            </a:endParaRPr>
          </a:p>
        </p:txBody>
      </p:sp>
      <p:cxnSp>
        <p:nvCxnSpPr>
          <p:cNvPr id="12" name="直線矢印コネクタ 11"/>
          <p:cNvCxnSpPr/>
          <p:nvPr/>
        </p:nvCxnSpPr>
        <p:spPr>
          <a:xfrm flipH="1">
            <a:off x="1700128" y="692696"/>
            <a:ext cx="650460" cy="39448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V="1">
            <a:off x="3347864" y="3157145"/>
            <a:ext cx="180050" cy="847919"/>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90536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6452407" cy="584775"/>
          </a:xfrm>
        </p:spPr>
        <p:txBody>
          <a:bodyPr/>
          <a:lstStyle/>
          <a:p>
            <a:r>
              <a:rPr kumimoji="1" lang="en-US" altLang="ja-JP" dirty="0" smtClean="0"/>
              <a:t> Why QCD @ nonzero </a:t>
            </a:r>
            <a:r>
              <a:rPr kumimoji="1" lang="en-US" altLang="ja-JP" i="1" dirty="0" smtClean="0"/>
              <a:t>T </a:t>
            </a:r>
            <a:r>
              <a:rPr kumimoji="1" lang="en-US" altLang="ja-JP" dirty="0" smtClean="0"/>
              <a:t>and </a:t>
            </a:r>
            <a:r>
              <a:rPr kumimoji="1" lang="en-US" altLang="ja-JP" i="1" dirty="0" smtClean="0">
                <a:latin typeface="Symbol" panose="05050102010706020507" pitchFamily="18" charset="2"/>
              </a:rPr>
              <a:t>m</a:t>
            </a:r>
            <a:r>
              <a:rPr lang="ja-JP" altLang="en-US" i="1" dirty="0">
                <a:latin typeface="Symbol" panose="05050102010706020507" pitchFamily="18" charset="2"/>
              </a:rPr>
              <a:t> </a:t>
            </a:r>
            <a:r>
              <a:rPr kumimoji="1" lang="en-US" altLang="ja-JP" dirty="0" smtClean="0"/>
              <a:t>?  </a:t>
            </a:r>
            <a:endParaRPr kumimoji="1" lang="ja-JP" altLang="en-US" dirty="0"/>
          </a:p>
        </p:txBody>
      </p:sp>
      <p:sp>
        <p:nvSpPr>
          <p:cNvPr id="3" name="テキスト ボックス 2"/>
          <p:cNvSpPr txBox="1"/>
          <p:nvPr/>
        </p:nvSpPr>
        <p:spPr>
          <a:xfrm>
            <a:off x="291353" y="1124744"/>
            <a:ext cx="6604693" cy="2677656"/>
          </a:xfrm>
          <a:prstGeom prst="rect">
            <a:avLst/>
          </a:prstGeom>
          <a:noFill/>
        </p:spPr>
        <p:txBody>
          <a:bodyPr wrap="none" rtlCol="0">
            <a:spAutoFit/>
          </a:bodyPr>
          <a:lstStyle/>
          <a:p>
            <a:pPr marL="342900" indent="-342900">
              <a:buFont typeface="Wingdings" panose="05000000000000000000" pitchFamily="2" charset="2"/>
              <a:buChar char="p"/>
            </a:pPr>
            <a:r>
              <a:rPr lang="en-US" altLang="ja-JP" sz="2400" dirty="0"/>
              <a:t>F</a:t>
            </a:r>
            <a:r>
              <a:rPr kumimoji="1" lang="en-US" altLang="ja-JP" sz="2400" dirty="0" smtClean="0"/>
              <a:t>orm of the matter under extreme conditions</a:t>
            </a:r>
          </a:p>
          <a:p>
            <a:pPr marL="800100" lvl="1" indent="-342900">
              <a:buFont typeface="Wingdings" panose="05000000000000000000" pitchFamily="2" charset="2"/>
              <a:buChar char="p"/>
            </a:pPr>
            <a:r>
              <a:rPr lang="en-US" altLang="ja-JP" sz="2400" dirty="0" smtClean="0"/>
              <a:t>QCD Phase diagram</a:t>
            </a:r>
          </a:p>
          <a:p>
            <a:pPr marL="800100" lvl="1" indent="-342900">
              <a:buFont typeface="Wingdings" panose="05000000000000000000" pitchFamily="2" charset="2"/>
              <a:buChar char="p"/>
            </a:pPr>
            <a:r>
              <a:rPr kumimoji="1" lang="en-US" altLang="ja-JP" sz="2400" dirty="0" smtClean="0"/>
              <a:t>New many body properties</a:t>
            </a:r>
          </a:p>
          <a:p>
            <a:pPr marL="800100" lvl="1" indent="-342900">
              <a:buFont typeface="Wingdings" panose="05000000000000000000" pitchFamily="2" charset="2"/>
              <a:buChar char="p"/>
            </a:pPr>
            <a:endParaRPr lang="en-US" altLang="ja-JP" sz="2400" dirty="0"/>
          </a:p>
          <a:p>
            <a:pPr marL="342900" indent="-342900">
              <a:buFont typeface="Wingdings" panose="05000000000000000000" pitchFamily="2" charset="2"/>
              <a:buChar char="p"/>
            </a:pPr>
            <a:r>
              <a:rPr lang="en-US" altLang="ja-JP" sz="2400" dirty="0" smtClean="0"/>
              <a:t>State of the matter realized in</a:t>
            </a:r>
          </a:p>
          <a:p>
            <a:pPr marL="800100" lvl="1" indent="-342900">
              <a:buFont typeface="Wingdings" panose="05000000000000000000" pitchFamily="2" charset="2"/>
              <a:buChar char="p"/>
            </a:pPr>
            <a:r>
              <a:rPr kumimoji="1" lang="en-US" altLang="ja-JP" sz="2400" dirty="0" smtClean="0"/>
              <a:t>Early Universe</a:t>
            </a:r>
          </a:p>
          <a:p>
            <a:pPr marL="800100" lvl="1" indent="-342900">
              <a:buFont typeface="Wingdings" panose="05000000000000000000" pitchFamily="2" charset="2"/>
              <a:buChar char="p"/>
            </a:pPr>
            <a:r>
              <a:rPr lang="en-US" altLang="ja-JP" sz="2400" dirty="0" smtClean="0"/>
              <a:t>Compact stars</a:t>
            </a:r>
          </a:p>
        </p:txBody>
      </p:sp>
      <p:pic>
        <p:nvPicPr>
          <p:cNvPr id="16" name="Picture 230"/>
          <p:cNvPicPr>
            <a:picLocks noChangeAspect="1" noChangeArrowheads="1"/>
          </p:cNvPicPr>
          <p:nvPr/>
        </p:nvPicPr>
        <p:blipFill rotWithShape="1">
          <a:blip r:embed="rId2">
            <a:extLst>
              <a:ext uri="{28A0092B-C50C-407E-A947-70E740481C1C}">
                <a14:useLocalDpi xmlns:a14="http://schemas.microsoft.com/office/drawing/2010/main" val="0"/>
              </a:ext>
            </a:extLst>
          </a:blip>
          <a:srcRect l="17537" t="13928" r="16581" b="12302"/>
          <a:stretch/>
        </p:blipFill>
        <p:spPr bwMode="auto">
          <a:xfrm>
            <a:off x="2051720" y="3927032"/>
            <a:ext cx="3312368" cy="267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descr="http://www.lsw.uni-heidelberg.de/users/mcamenzi/NStarInt.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3930044"/>
            <a:ext cx="2368262" cy="2664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7694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2005677" cy="584775"/>
          </a:xfrm>
        </p:spPr>
        <p:txBody>
          <a:bodyPr/>
          <a:lstStyle/>
          <a:p>
            <a:r>
              <a:rPr kumimoji="1" lang="en-US" altLang="ja-JP" dirty="0" smtClean="0"/>
              <a:t> </a:t>
            </a:r>
            <a:r>
              <a:rPr kumimoji="1" lang="en-US" altLang="ja-JP" dirty="0" smtClean="0">
                <a:latin typeface="Symbol" pitchFamily="18" charset="2"/>
              </a:rPr>
              <a:t>D</a:t>
            </a:r>
            <a:r>
              <a:rPr kumimoji="1" lang="en-US" altLang="ja-JP" dirty="0" smtClean="0"/>
              <a:t>(1232)  </a:t>
            </a:r>
            <a:endParaRPr kumimoji="1" lang="ja-JP" altLang="en-US" dirty="0"/>
          </a:p>
        </p:txBody>
      </p:sp>
      <p:pic>
        <p:nvPicPr>
          <p:cNvPr id="24" name="TexTeXPicture" descr="&lt;?xml version=&quot;1.0&quot; encoding=&quot;utf-16&quot;?&gt;&#10;&lt;TeXTeX&gt;&#10;  &lt;preamble&gt;\documentclass{jarticle}&#10;\usepackage{amsmath}&#10;\pagestyle{empty}&lt;/preamble&gt;&#10;  &lt;body&gt;\begin{align*} &#10;p+\pi^+&#10;\end{align*}&lt;/body&gt;&#10;  &lt;fcolor&gt;FF000000&lt;/fcolor&gt;&#10;  &lt;bcolor&gt;FFFFFFFF&lt;/bcolor&gt;&#10;  &lt;transparent&gt;True&lt;/transparent&gt;&#10;  &lt;resolution&gt;1800&lt;/resolution&gt;&#10;  &lt;imageh&gt;259&lt;/imageh&gt;&#10;  &lt;imagew&gt;730&lt;/imagew&gt;&#10;  &lt;scale&gt;50&lt;/scale&gt;&#10;  &lt;cursor&gt;23&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005" y="959084"/>
            <a:ext cx="953677" cy="338361"/>
          </a:xfrm>
          <a:prstGeom prst="rect">
            <a:avLst/>
          </a:prstGeom>
        </p:spPr>
      </p:pic>
      <p:pic>
        <p:nvPicPr>
          <p:cNvPr id="28" name="TexTeXPicture" descr="&lt;?xml version=&quot;1.0&quot; encoding=&quot;utf-16&quot;?&gt;&#10;&lt;TeXTeX&gt;&#10;  &lt;preamble&gt;\documentclass{jarticle}&#10;\usepackage{amsmath}&#10;\pagestyle{empty}&lt;/preamble&gt;&#10;  &lt;body&gt;\begin{align*} &#10;p+\pi^0&#10;\end{align*}&lt;/body&gt;&#10;  &lt;fcolor&gt;FF000000&lt;/fcolor&gt;&#10;  &lt;bcolor&gt;FFFFFFFF&lt;/bcolor&gt;&#10;  &lt;transparent&gt;True&lt;/transparent&gt;&#10;  &lt;resolution&gt;1800&lt;/resolution&gt;&#10;  &lt;imageh&gt;267&lt;/imageh&gt;&#10;  &lt;imagew&gt;679&lt;/imagew&gt;&#10;  &lt;scale&gt;50&lt;/scale&gt;&#10;  &lt;cursor&gt;23&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005" y="1517571"/>
            <a:ext cx="887050" cy="348813"/>
          </a:xfrm>
          <a:prstGeom prst="rect">
            <a:avLst/>
          </a:prstGeom>
        </p:spPr>
      </p:pic>
      <p:pic>
        <p:nvPicPr>
          <p:cNvPr id="29" name="TexTeXPicture" descr="&lt;?xml version=&quot;1.0&quot; encoding=&quot;utf-16&quot;?&gt;&#10;&lt;TeXTeX&gt;&#10;  &lt;preamble&gt;\documentclass{jarticle}&#10;\usepackage{amsmath}&#10;\pagestyle{empty}&lt;/preamble&gt;&#10;  &lt;body&gt;\begin{align*} &#10;p+\pi^-&#10;\end{align*}&lt;/body&gt;&#10;  &lt;fcolor&gt;FF000000&lt;/fcolor&gt;&#10;  &lt;bcolor&gt;FFFFFFFF&lt;/bcolor&gt;&#10;  &lt;transparent&gt;True&lt;/transparent&gt;&#10;  &lt;resolution&gt;1800&lt;/resolution&gt;&#10;  &lt;imageh&gt;199&lt;/imageh&gt;&#10;  &lt;imagew&gt;725&lt;/imagew&gt;&#10;  &lt;scale&gt;50&lt;/scale&gt;&#10;  &lt;cursor&gt;23&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005" y="2579264"/>
            <a:ext cx="947145" cy="259977"/>
          </a:xfrm>
          <a:prstGeom prst="rect">
            <a:avLst/>
          </a:prstGeom>
        </p:spPr>
      </p:pic>
      <p:pic>
        <p:nvPicPr>
          <p:cNvPr id="33" name="TexTeXPicture" descr="&lt;?xml version=&quot;1.0&quot; encoding=&quot;utf-16&quot;?&gt;&#10;&lt;TeXTeX&gt;&#10;  &lt;preamble&gt;\documentclass{jarticle}&#10;\usepackage{amsmath}&#10;\pagestyle{empty}&lt;/preamble&gt;&#10;  &lt;body&gt;\begin{align*} &#10;n+\pi^0&#10;\end{align*}&lt;/body&gt;&#10;  &lt;fcolor&gt;FF000000&lt;/fcolor&gt;&#10;  &lt;bcolor&gt;FFFFFFFF&lt;/bcolor&gt;&#10;  &lt;transparent&gt;True&lt;/transparent&gt;&#10;  &lt;resolution&gt;1800&lt;/resolution&gt;&#10;  &lt;imageh&gt;240&lt;/imageh&gt;&#10;  &lt;imagew&gt;689&lt;/imagew&gt;&#10;  &lt;scale&gt;50&lt;/scale&gt;&#10;  &lt;cursor&gt;17&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005" y="2978603"/>
            <a:ext cx="900114" cy="313540"/>
          </a:xfrm>
          <a:prstGeom prst="rect">
            <a:avLst/>
          </a:prstGeom>
        </p:spPr>
      </p:pic>
      <p:pic>
        <p:nvPicPr>
          <p:cNvPr id="35" name="TexTeXPicture" descr="&lt;?xml version=&quot;1.0&quot; encoding=&quot;utf-16&quot;?&gt;&#10;&lt;TeXTeX&gt;&#10;  &lt;preamble&gt;\documentclass{jarticle}&#10;\usepackage{amsmath}&#10;\pagestyle{empty}&lt;/preamble&gt;&#10;  &lt;body&gt;\begin{align*} &#10;n+\pi^+&#10;\end{align*}&lt;/body&gt;&#10;  &lt;fcolor&gt;FF000000&lt;/fcolor&gt;&#10;  &lt;bcolor&gt;FFFFFFFF&lt;/bcolor&gt;&#10;  &lt;transparent&gt;True&lt;/transparent&gt;&#10;  &lt;resolution&gt;1800&lt;/resolution&gt;&#10;  &lt;imageh&gt;232&lt;/imageh&gt;&#10;  &lt;imagew&gt;739&lt;/imagew&gt;&#10;  &lt;scale&gt;50&lt;/scale&gt;&#10;  &lt;cursor&gt;17&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1005" y="1995999"/>
            <a:ext cx="965435" cy="303089"/>
          </a:xfrm>
          <a:prstGeom prst="rect">
            <a:avLst/>
          </a:prstGeom>
        </p:spPr>
      </p:pic>
      <p:pic>
        <p:nvPicPr>
          <p:cNvPr id="37" name="TexTeXPicture" descr="&lt;?xml version=&quot;1.0&quot; encoding=&quot;utf-16&quot;?&gt;&#10;&lt;TeXTeX&gt;&#10;  &lt;preamble&gt;\documentclass{jarticle}&#10;\usepackage{amsmath}&#10;\pagestyle{empty}&lt;/preamble&gt;&#10;  &lt;body&gt;\begin{align*} &#10;n+\pi^-&#10;\end{align*}&lt;/body&gt;&#10;  &lt;fcolor&gt;FF000000&lt;/fcolor&gt;&#10;  &lt;bcolor&gt;FFFFFFFF&lt;/bcolor&gt;&#10;  &lt;transparent&gt;True&lt;/transparent&gt;&#10;  &lt;resolution&gt;1800&lt;/resolution&gt;&#10;  &lt;imageh&gt;172&lt;/imageh&gt;&#10;  &lt;imagew&gt;734&lt;/imagew&gt;&#10;  &lt;scale&gt;50&lt;/scale&gt;&#10;  &lt;cursor&gt;17&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005" y="3551372"/>
            <a:ext cx="958902" cy="224704"/>
          </a:xfrm>
          <a:prstGeom prst="rect">
            <a:avLst/>
          </a:prstGeom>
        </p:spPr>
      </p:pic>
      <p:pic>
        <p:nvPicPr>
          <p:cNvPr id="39" name="TexTeXPicture" descr="&lt;?xml version=&quot;1.0&quot; encoding=&quot;utf-16&quot;?&gt;&#10;&lt;TeXTeX&gt;&#10;  &lt;preamble&gt;\documentclass{jarticle}&#10;\usepackage{amsmath}&#10;\pagestyle{empty}&lt;/preamble&gt;&#10;  &lt;body&gt;\begin{align*} &#10;\Delta^{++}&#10;\end{align*}&lt;/body&gt;&#10;  &lt;fcolor&gt;FF000000&lt;/fcolor&gt;&#10;  &lt;bcolor&gt;FFFFFFFF&lt;/bcolor&gt;&#10;  &lt;transparent&gt;True&lt;/transparent&gt;&#10;  &lt;resolution&gt;1800&lt;/resolution&gt;&#10;  &lt;imageh&gt;211&lt;/imageh&gt;&#10;  &lt;imagew&gt;490&lt;/imagew&gt;&#10;  &lt;scale&gt;50&lt;/scale&gt;&#10;  &lt;cursor&gt;27&lt;/cursor&gt;&#10;&lt;/TeXTeX&g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50588" y="1002262"/>
            <a:ext cx="640139" cy="275654"/>
          </a:xfrm>
          <a:prstGeom prst="rect">
            <a:avLst/>
          </a:prstGeom>
        </p:spPr>
      </p:pic>
      <p:cxnSp>
        <p:nvCxnSpPr>
          <p:cNvPr id="41" name="直線矢印コネクタ 40"/>
          <p:cNvCxnSpPr/>
          <p:nvPr/>
        </p:nvCxnSpPr>
        <p:spPr>
          <a:xfrm>
            <a:off x="1383104" y="1140089"/>
            <a:ext cx="75990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カギ線コネクタ 42"/>
          <p:cNvCxnSpPr/>
          <p:nvPr/>
        </p:nvCxnSpPr>
        <p:spPr>
          <a:xfrm>
            <a:off x="1383104" y="1745628"/>
            <a:ext cx="759902" cy="174407"/>
          </a:xfrm>
          <a:prstGeom prst="bentConnector3">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カギ線コネクタ 43"/>
          <p:cNvCxnSpPr/>
          <p:nvPr/>
        </p:nvCxnSpPr>
        <p:spPr>
          <a:xfrm>
            <a:off x="1383103" y="2731128"/>
            <a:ext cx="759902" cy="174407"/>
          </a:xfrm>
          <a:prstGeom prst="bentConnector3">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カギ線コネクタ 44"/>
          <p:cNvCxnSpPr/>
          <p:nvPr/>
        </p:nvCxnSpPr>
        <p:spPr>
          <a:xfrm flipV="1">
            <a:off x="1382525" y="2080821"/>
            <a:ext cx="759902" cy="174407"/>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カギ線コネクタ 45"/>
          <p:cNvCxnSpPr/>
          <p:nvPr/>
        </p:nvCxnSpPr>
        <p:spPr>
          <a:xfrm flipV="1">
            <a:off x="1383104" y="3060857"/>
            <a:ext cx="759902" cy="174407"/>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a:off x="1382524" y="3616014"/>
            <a:ext cx="75990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9" name="TexTeXPicture" descr="&lt;?xml version=&quot;1.0&quot; encoding=&quot;utf-16&quot;?&gt;&#10;&lt;TeXTeX&gt;&#10;  &lt;preamble&gt;\documentclass{jarticle}&#10;\usepackage{amsmath}&#10;\pagestyle{empty}&lt;/preamble&gt;&#10;  &lt;body&gt;\begin{align*} &#10;\Delta^+&#10;\end{align*}&lt;/body&gt;&#10;  &lt;fcolor&gt;FF000000&lt;/fcolor&gt;&#10;  &lt;bcolor&gt;FFFFFFFF&lt;/bcolor&gt;&#10;  &lt;transparent&gt;True&lt;/transparent&gt;&#10;  &lt;resolution&gt;1800&lt;/resolution&gt;&#10;  &lt;imageh&gt;211&lt;/imageh&gt;&#10;  &lt;imagew&gt;337&lt;/imagew&gt;&#10;  &lt;scale&gt;50&lt;/scale&gt;&#10;  &lt;cursor&gt;23&lt;/cursor&gt;&#10;&lt;/TeXTeX&gt;"/>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85293" y="1858172"/>
            <a:ext cx="440259" cy="275654"/>
          </a:xfrm>
          <a:prstGeom prst="rect">
            <a:avLst/>
          </a:prstGeom>
        </p:spPr>
      </p:pic>
      <p:pic>
        <p:nvPicPr>
          <p:cNvPr id="51" name="TexTeXPicture" descr="&lt;?xml version=&quot;1.0&quot; encoding=&quot;utf-16&quot;?&gt;&#10;&lt;TeXTeX&gt;&#10;  &lt;preamble&gt;\documentclass{jarticle}&#10;\usepackage{amsmath}&#10;\pagestyle{empty}&lt;/preamble&gt;&#10;  &lt;body&gt;\begin{align*} &#10;\Delta^0&#10;\end{align*}&lt;/body&gt;&#10;  &lt;fcolor&gt;FF000000&lt;/fcolor&gt;&#10;  &lt;bcolor&gt;FFFFFFFF&lt;/bcolor&gt;&#10;  &lt;transparent&gt;True&lt;/transparent&gt;&#10;  &lt;resolution&gt;1800&lt;/resolution&gt;&#10;  &lt;imageh&gt;219&lt;/imageh&gt;&#10;  &lt;imagew&gt;287&lt;/imagew&gt;&#10;  &lt;scale&gt;50&lt;/scale&gt;&#10;  &lt;cursor&gt;24&lt;/cursor&gt;&#10;&lt;/TeXTeX&gt;"/>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85293" y="2773685"/>
            <a:ext cx="374939" cy="286106"/>
          </a:xfrm>
          <a:prstGeom prst="rect">
            <a:avLst/>
          </a:prstGeom>
        </p:spPr>
      </p:pic>
      <p:pic>
        <p:nvPicPr>
          <p:cNvPr id="53" name="TexTeXPicture" descr="&lt;?xml version=&quot;1.0&quot; encoding=&quot;utf-16&quot;?&gt;&#10;&lt;TeXTeX&gt;&#10;  &lt;preamble&gt;\documentclass{jarticle}&#10;\usepackage{amsmath}&#10;\pagestyle{empty}&lt;/preamble&gt;&#10;  &lt;body&gt;\begin{align*} &#10;\Delta^-&#10;\end{align*}&lt;/body&gt;&#10;  &lt;fcolor&gt;FF000000&lt;/fcolor&gt;&#10;  &lt;bcolor&gt;FFFFFFFF&lt;/bcolor&gt;&#10;  &lt;transparent&gt;True&lt;/transparent&gt;&#10;  &lt;resolution&gt;1800&lt;/resolution&gt;&#10;  &lt;imageh&gt;178&lt;/imageh&gt;&#10;  &lt;imagew&gt;333&lt;/imagew&gt;&#10;  &lt;scale&gt;50&lt;/scale&gt;&#10;  &lt;cursor&gt;24&lt;/cursor&gt;&#10;&lt;/TeXTeX&gt;"/>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90518" y="3543534"/>
            <a:ext cx="435034" cy="232542"/>
          </a:xfrm>
          <a:prstGeom prst="rect">
            <a:avLst/>
          </a:prstGeom>
        </p:spPr>
      </p:pic>
      <p:pic>
        <p:nvPicPr>
          <p:cNvPr id="54" name="TexTeXPicture" descr="&lt;?xml version=&quot;1.0&quot; encoding=&quot;utf-16&quot;?&gt;&#10;&lt;TeXTeX&gt;&#10;  &lt;preamble&gt;\documentclass{jarticle}&#10;\usepackage{amsmath}&#10;\pagestyle{empty}&lt;/preamble&gt;&#10;  &lt;body&gt;\begin{align*} &#10;p+\pi^+&#10;\end{align*}&lt;/body&gt;&#10;  &lt;fcolor&gt;FF000000&lt;/fcolor&gt;&#10;  &lt;bcolor&gt;FFFFFFFF&lt;/bcolor&gt;&#10;  &lt;transparent&gt;True&lt;/transparent&gt;&#10;  &lt;resolution&gt;1800&lt;/resolution&gt;&#10;  &lt;imageh&gt;259&lt;/imageh&gt;&#10;  &lt;imagew&gt;730&lt;/imagew&gt;&#10;  &lt;scale&gt;50&lt;/scale&gt;&#10;  &lt;cursor&gt;23&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4281" y="959084"/>
            <a:ext cx="953677" cy="338361"/>
          </a:xfrm>
          <a:prstGeom prst="rect">
            <a:avLst/>
          </a:prstGeom>
        </p:spPr>
      </p:pic>
      <p:pic>
        <p:nvPicPr>
          <p:cNvPr id="55" name="TexTeXPicture" descr="&lt;?xml version=&quot;1.0&quot; encoding=&quot;utf-16&quot;?&gt;&#10;&lt;TeXTeX&gt;&#10;  &lt;preamble&gt;\documentclass{jarticle}&#10;\usepackage{amsmath}&#10;\pagestyle{empty}&lt;/preamble&gt;&#10;  &lt;body&gt;\begin{align*} &#10;p+\pi^0&#10;\end{align*}&lt;/body&gt;&#10;  &lt;fcolor&gt;FF000000&lt;/fcolor&gt;&#10;  &lt;bcolor&gt;FFFFFFFF&lt;/bcolor&gt;&#10;  &lt;transparent&gt;True&lt;/transparent&gt;&#10;  &lt;resolution&gt;1800&lt;/resolution&gt;&#10;  &lt;imageh&gt;267&lt;/imageh&gt;&#10;  &lt;imagew&gt;679&lt;/imagew&gt;&#10;  &lt;scale&gt;50&lt;/scale&gt;&#10;  &lt;cursor&gt;23&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4281" y="1517571"/>
            <a:ext cx="887050" cy="348813"/>
          </a:xfrm>
          <a:prstGeom prst="rect">
            <a:avLst/>
          </a:prstGeom>
        </p:spPr>
      </p:pic>
      <p:pic>
        <p:nvPicPr>
          <p:cNvPr id="56" name="TexTeXPicture" descr="&lt;?xml version=&quot;1.0&quot; encoding=&quot;utf-16&quot;?&gt;&#10;&lt;TeXTeX&gt;&#10;  &lt;preamble&gt;\documentclass{jarticle}&#10;\usepackage{amsmath}&#10;\pagestyle{empty}&lt;/preamble&gt;&#10;  &lt;body&gt;\begin{align*} &#10;p+\pi^-&#10;\end{align*}&lt;/body&gt;&#10;  &lt;fcolor&gt;FF000000&lt;/fcolor&gt;&#10;  &lt;bcolor&gt;FFFFFFFF&lt;/bcolor&gt;&#10;  &lt;transparent&gt;True&lt;/transparent&gt;&#10;  &lt;resolution&gt;1800&lt;/resolution&gt;&#10;  &lt;imageh&gt;199&lt;/imageh&gt;&#10;  &lt;imagew&gt;725&lt;/imagew&gt;&#10;  &lt;scale&gt;50&lt;/scale&gt;&#10;  &lt;cursor&gt;23&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4281" y="2579264"/>
            <a:ext cx="947145" cy="259977"/>
          </a:xfrm>
          <a:prstGeom prst="rect">
            <a:avLst/>
          </a:prstGeom>
        </p:spPr>
      </p:pic>
      <p:pic>
        <p:nvPicPr>
          <p:cNvPr id="57" name="TexTeXPicture" descr="&lt;?xml version=&quot;1.0&quot; encoding=&quot;utf-16&quot;?&gt;&#10;&lt;TeXTeX&gt;&#10;  &lt;preamble&gt;\documentclass{jarticle}&#10;\usepackage{amsmath}&#10;\pagestyle{empty}&lt;/preamble&gt;&#10;  &lt;body&gt;\begin{align*} &#10;n+\pi^0&#10;\end{align*}&lt;/body&gt;&#10;  &lt;fcolor&gt;FF000000&lt;/fcolor&gt;&#10;  &lt;bcolor&gt;FFFFFFFF&lt;/bcolor&gt;&#10;  &lt;transparent&gt;True&lt;/transparent&gt;&#10;  &lt;resolution&gt;1800&lt;/resolution&gt;&#10;  &lt;imageh&gt;240&lt;/imageh&gt;&#10;  &lt;imagew&gt;689&lt;/imagew&gt;&#10;  &lt;scale&gt;50&lt;/scale&gt;&#10;  &lt;cursor&gt;17&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4281" y="2978603"/>
            <a:ext cx="900114" cy="313540"/>
          </a:xfrm>
          <a:prstGeom prst="rect">
            <a:avLst/>
          </a:prstGeom>
        </p:spPr>
      </p:pic>
      <p:pic>
        <p:nvPicPr>
          <p:cNvPr id="58" name="TexTeXPicture" descr="&lt;?xml version=&quot;1.0&quot; encoding=&quot;utf-16&quot;?&gt;&#10;&lt;TeXTeX&gt;&#10;  &lt;preamble&gt;\documentclass{jarticle}&#10;\usepackage{amsmath}&#10;\pagestyle{empty}&lt;/preamble&gt;&#10;  &lt;body&gt;\begin{align*} &#10;n+\pi^+&#10;\end{align*}&lt;/body&gt;&#10;  &lt;fcolor&gt;FF000000&lt;/fcolor&gt;&#10;  &lt;bcolor&gt;FFFFFFFF&lt;/bcolor&gt;&#10;  &lt;transparent&gt;True&lt;/transparent&gt;&#10;  &lt;resolution&gt;1800&lt;/resolution&gt;&#10;  &lt;imageh&gt;232&lt;/imageh&gt;&#10;  &lt;imagew&gt;739&lt;/imagew&gt;&#10;  &lt;scale&gt;50&lt;/scale&gt;&#10;  &lt;cursor&gt;17&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4281" y="1995999"/>
            <a:ext cx="965435" cy="303089"/>
          </a:xfrm>
          <a:prstGeom prst="rect">
            <a:avLst/>
          </a:prstGeom>
        </p:spPr>
      </p:pic>
      <p:pic>
        <p:nvPicPr>
          <p:cNvPr id="59" name="TexTeXPicture" descr="&lt;?xml version=&quot;1.0&quot; encoding=&quot;utf-16&quot;?&gt;&#10;&lt;TeXTeX&gt;&#10;  &lt;preamble&gt;\documentclass{jarticle}&#10;\usepackage{amsmath}&#10;\pagestyle{empty}&lt;/preamble&gt;&#10;  &lt;body&gt;\begin{align*} &#10;n+\pi^-&#10;\end{align*}&lt;/body&gt;&#10;  &lt;fcolor&gt;FF000000&lt;/fcolor&gt;&#10;  &lt;bcolor&gt;FFFFFFFF&lt;/bcolor&gt;&#10;  &lt;transparent&gt;True&lt;/transparent&gt;&#10;  &lt;resolution&gt;1800&lt;/resolution&gt;&#10;  &lt;imageh&gt;172&lt;/imageh&gt;&#10;  &lt;imagew&gt;734&lt;/imagew&gt;&#10;  &lt;scale&gt;50&lt;/scale&gt;&#10;  &lt;cursor&gt;17&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64281" y="3551372"/>
            <a:ext cx="958902" cy="224704"/>
          </a:xfrm>
          <a:prstGeom prst="rect">
            <a:avLst/>
          </a:prstGeom>
        </p:spPr>
      </p:pic>
      <p:cxnSp>
        <p:nvCxnSpPr>
          <p:cNvPr id="60" name="直線矢印コネクタ 59"/>
          <p:cNvCxnSpPr/>
          <p:nvPr/>
        </p:nvCxnSpPr>
        <p:spPr>
          <a:xfrm>
            <a:off x="3068092" y="1140254"/>
            <a:ext cx="75990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カギ線コネクタ 60"/>
          <p:cNvCxnSpPr/>
          <p:nvPr/>
        </p:nvCxnSpPr>
        <p:spPr>
          <a:xfrm flipV="1">
            <a:off x="3068092" y="1745793"/>
            <a:ext cx="759902" cy="174407"/>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カギ線コネクタ 61"/>
          <p:cNvCxnSpPr/>
          <p:nvPr/>
        </p:nvCxnSpPr>
        <p:spPr>
          <a:xfrm flipV="1">
            <a:off x="3068091" y="2731293"/>
            <a:ext cx="759902" cy="174407"/>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カギ線コネクタ 62"/>
          <p:cNvCxnSpPr/>
          <p:nvPr/>
        </p:nvCxnSpPr>
        <p:spPr>
          <a:xfrm>
            <a:off x="3067512" y="2080986"/>
            <a:ext cx="759902" cy="174407"/>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カギ線コネクタ 63"/>
          <p:cNvCxnSpPr/>
          <p:nvPr/>
        </p:nvCxnSpPr>
        <p:spPr>
          <a:xfrm>
            <a:off x="3068092" y="3061022"/>
            <a:ext cx="759902" cy="174407"/>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p:nvPr/>
        </p:nvCxnSpPr>
        <p:spPr>
          <a:xfrm>
            <a:off x="3067511" y="3616179"/>
            <a:ext cx="75990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テキスト ボックス 67"/>
          <p:cNvSpPr txBox="1"/>
          <p:nvPr/>
        </p:nvSpPr>
        <p:spPr>
          <a:xfrm>
            <a:off x="1405526" y="1087177"/>
            <a:ext cx="294601" cy="360099"/>
          </a:xfrm>
          <a:prstGeom prst="rect">
            <a:avLst/>
          </a:prstGeom>
          <a:noFill/>
        </p:spPr>
        <p:txBody>
          <a:bodyPr wrap="none" rtlCol="0">
            <a:spAutoFit/>
          </a:bodyPr>
          <a:lstStyle/>
          <a:p>
            <a:r>
              <a:rPr lang="en-US" altLang="ja-JP" sz="2000" dirty="0" smtClean="0">
                <a:solidFill>
                  <a:srgbClr val="C00000"/>
                </a:solidFill>
              </a:rPr>
              <a:t>3</a:t>
            </a:r>
            <a:endParaRPr lang="ja-JP" altLang="en-US" sz="2000" dirty="0">
              <a:solidFill>
                <a:srgbClr val="C00000"/>
              </a:solidFill>
            </a:endParaRPr>
          </a:p>
        </p:txBody>
      </p:sp>
      <p:sp>
        <p:nvSpPr>
          <p:cNvPr id="69" name="テキスト ボックス 68"/>
          <p:cNvSpPr txBox="1"/>
          <p:nvPr/>
        </p:nvSpPr>
        <p:spPr>
          <a:xfrm>
            <a:off x="1405526" y="1696844"/>
            <a:ext cx="294601" cy="360099"/>
          </a:xfrm>
          <a:prstGeom prst="rect">
            <a:avLst/>
          </a:prstGeom>
          <a:noFill/>
        </p:spPr>
        <p:txBody>
          <a:bodyPr wrap="none" rtlCol="0">
            <a:spAutoFit/>
          </a:bodyPr>
          <a:lstStyle/>
          <a:p>
            <a:r>
              <a:rPr lang="en-US" altLang="ja-JP" sz="2000" dirty="0" smtClean="0">
                <a:solidFill>
                  <a:srgbClr val="C00000"/>
                </a:solidFill>
              </a:rPr>
              <a:t>1</a:t>
            </a:r>
            <a:endParaRPr lang="ja-JP" altLang="en-US" sz="2000" dirty="0">
              <a:solidFill>
                <a:srgbClr val="C00000"/>
              </a:solidFill>
            </a:endParaRPr>
          </a:p>
        </p:txBody>
      </p:sp>
      <p:sp>
        <p:nvSpPr>
          <p:cNvPr id="71" name="テキスト ボックス 70"/>
          <p:cNvSpPr txBox="1"/>
          <p:nvPr/>
        </p:nvSpPr>
        <p:spPr>
          <a:xfrm>
            <a:off x="1405526" y="2666260"/>
            <a:ext cx="294601" cy="360099"/>
          </a:xfrm>
          <a:prstGeom prst="rect">
            <a:avLst/>
          </a:prstGeom>
          <a:noFill/>
        </p:spPr>
        <p:txBody>
          <a:bodyPr wrap="none" rtlCol="0">
            <a:spAutoFit/>
          </a:bodyPr>
          <a:lstStyle/>
          <a:p>
            <a:r>
              <a:rPr lang="en-US" altLang="ja-JP" sz="2000" dirty="0" smtClean="0">
                <a:solidFill>
                  <a:srgbClr val="C00000"/>
                </a:solidFill>
              </a:rPr>
              <a:t>2</a:t>
            </a:r>
            <a:endParaRPr lang="ja-JP" altLang="en-US" sz="2000" dirty="0">
              <a:solidFill>
                <a:srgbClr val="C00000"/>
              </a:solidFill>
            </a:endParaRPr>
          </a:p>
        </p:txBody>
      </p:sp>
      <p:sp>
        <p:nvSpPr>
          <p:cNvPr id="3" name="テキスト ボックス 2"/>
          <p:cNvSpPr txBox="1"/>
          <p:nvPr/>
        </p:nvSpPr>
        <p:spPr>
          <a:xfrm rot="16200000">
            <a:off x="3356682" y="1815948"/>
            <a:ext cx="486480" cy="360099"/>
          </a:xfrm>
          <a:prstGeom prst="rect">
            <a:avLst/>
          </a:prstGeom>
          <a:noFill/>
        </p:spPr>
        <p:txBody>
          <a:bodyPr wrap="none" rtlCol="0">
            <a:spAutoFit/>
          </a:bodyPr>
          <a:lstStyle/>
          <a:p>
            <a:r>
              <a:rPr lang="en-US" altLang="ja-JP" sz="2000" dirty="0" smtClean="0">
                <a:solidFill>
                  <a:srgbClr val="00B050"/>
                </a:solidFill>
              </a:rPr>
              <a:t>2:1</a:t>
            </a:r>
            <a:endParaRPr lang="ja-JP" altLang="en-US" sz="2000" dirty="0">
              <a:solidFill>
                <a:srgbClr val="00B050"/>
              </a:solidFill>
            </a:endParaRPr>
          </a:p>
        </p:txBody>
      </p:sp>
      <p:sp>
        <p:nvSpPr>
          <p:cNvPr id="5" name="テキスト ボックス 4"/>
          <p:cNvSpPr txBox="1"/>
          <p:nvPr/>
        </p:nvSpPr>
        <p:spPr>
          <a:xfrm rot="16200000">
            <a:off x="3375023" y="2836392"/>
            <a:ext cx="486480" cy="360099"/>
          </a:xfrm>
          <a:prstGeom prst="rect">
            <a:avLst/>
          </a:prstGeom>
          <a:noFill/>
        </p:spPr>
        <p:txBody>
          <a:bodyPr wrap="none" rtlCol="0">
            <a:spAutoFit/>
          </a:bodyPr>
          <a:lstStyle/>
          <a:p>
            <a:r>
              <a:rPr lang="en-US" altLang="ja-JP" sz="2000" dirty="0" smtClean="0">
                <a:solidFill>
                  <a:srgbClr val="00B050"/>
                </a:solidFill>
              </a:rPr>
              <a:t>1:2</a:t>
            </a:r>
            <a:endParaRPr lang="ja-JP" altLang="en-US" sz="2000" dirty="0">
              <a:solidFill>
                <a:srgbClr val="00B050"/>
              </a:solidFill>
            </a:endParaRPr>
          </a:p>
        </p:txBody>
      </p:sp>
      <p:sp>
        <p:nvSpPr>
          <p:cNvPr id="7" name="角丸四角形 6"/>
          <p:cNvSpPr/>
          <p:nvPr/>
        </p:nvSpPr>
        <p:spPr>
          <a:xfrm>
            <a:off x="181391" y="836712"/>
            <a:ext cx="4860540" cy="3068977"/>
          </a:xfrm>
          <a:prstGeom prst="roundRect">
            <a:avLst>
              <a:gd name="adj" fmla="val 744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角丸四角形 9"/>
          <p:cNvSpPr/>
          <p:nvPr/>
        </p:nvSpPr>
        <p:spPr>
          <a:xfrm>
            <a:off x="107504" y="1448155"/>
            <a:ext cx="5042438" cy="2021952"/>
          </a:xfrm>
          <a:prstGeom prst="roundRect">
            <a:avLst>
              <a:gd name="adj" fmla="val 971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5" name="TexTeXPicture" descr="&lt;?xml version=&quot;1.0&quot; encoding=&quot;utf-16&quot;?&gt;&#10;&lt;TeXTeX&gt;&#10;  &lt;preamble&gt;\documentclass{jarticle}&#10;\usepackage{amsmath}&#10;\pagestyle{empty}&lt;/preamble&gt;&#10;  &lt;body&gt;\begin{align*} &#10;p:n&#10;\end{align*}&lt;/body&gt;&#10;  &lt;fcolor&gt;FF000000&lt;/fcolor&gt;&#10;  &lt;bcolor&gt;FFFFFFFF&lt;/bcolor&gt;&#10;  &lt;transparent&gt;True&lt;/transparent&gt;&#10;  &lt;resolution&gt;1800&lt;/resolution&gt;&#10;  &lt;imageh&gt;158&lt;/imageh&gt;&#10;  &lt;imagew&gt;483&lt;/imagew&gt;&#10;  &lt;scale&gt;50&lt;/scale&gt;&#10;  &lt;cursor&gt;19&lt;/cursor&gt;&#10;&lt;/TeXTeX&gt;"/>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754421" y="2273614"/>
            <a:ext cx="913923" cy="298965"/>
          </a:xfrm>
          <a:prstGeom prst="rect">
            <a:avLst/>
          </a:prstGeom>
        </p:spPr>
      </p:pic>
      <p:pic>
        <p:nvPicPr>
          <p:cNvPr id="20" name="TexTeXPicture" descr="&lt;?xml version=&quot;1.0&quot; encoding=&quot;utf-16&quot;?&gt;&#10;&lt;TeXTeX&gt;&#10;  &lt;preamble&gt;\documentclass{jarticle}&#10;\usepackage{amsmath}&#10;\pagestyle{empty}&lt;/preamble&gt;&#10;  &lt;body&gt;\begin{align*} &#10;=5:4&#10;\end{align*}&lt;/body&gt;&#10;  &lt;fcolor&gt;FF000000&lt;/fcolor&gt;&#10;  &lt;bcolor&gt;FFFFFFFF&lt;/bcolor&gt;&#10;  &lt;transparent&gt;True&lt;/transparent&gt;&#10;  &lt;resolution&gt;1800&lt;/resolution&gt;&#10;  &lt;imageh&gt;173&lt;/imageh&gt;&#10;  &lt;imagew&gt;698&lt;/imagew&gt;&#10;  &lt;scale&gt;50&lt;/scale&gt;&#10;  &lt;cursor&gt;20&lt;/cursor&gt;&#10;&lt;/TeXTeX&gt;"/>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02338" y="2809718"/>
            <a:ext cx="1320742" cy="327348"/>
          </a:xfrm>
          <a:prstGeom prst="rect">
            <a:avLst/>
          </a:prstGeom>
        </p:spPr>
      </p:pic>
      <p:sp>
        <p:nvSpPr>
          <p:cNvPr id="32" name="角丸四角形 31"/>
          <p:cNvSpPr/>
          <p:nvPr/>
        </p:nvSpPr>
        <p:spPr>
          <a:xfrm>
            <a:off x="1433607" y="1087177"/>
            <a:ext cx="266520" cy="1981783"/>
          </a:xfrm>
          <a:prstGeom prst="roundRect">
            <a:avLst/>
          </a:prstGeom>
          <a:noFill/>
          <a:ln>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2" name="角丸四角形 71"/>
          <p:cNvSpPr/>
          <p:nvPr/>
        </p:nvSpPr>
        <p:spPr>
          <a:xfrm>
            <a:off x="5724128" y="1473457"/>
            <a:ext cx="2376264" cy="1811527"/>
          </a:xfrm>
          <a:prstGeom prst="roundRect">
            <a:avLst>
              <a:gd name="adj" fmla="val 1226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38" name="TexTeXPicture" descr="&lt;?xml version=&quot;1.0&quot; encoding=&quot;utf-16&quot;?&gt;&#10;&lt;TeXTeX&gt;&#10;  &lt;preamble&gt;\documentclass{jarticle}&#10;\usepackage{amsmath}&#10;\pagestyle{empty}&lt;/preamble&gt;&#10;  &lt;body&gt;\begin{align*} &#10;&amp;amp;p+\pi &#10; \to \Delta^{+,0} \\&#10;&amp;amp;~~~\to&#10;\end{align*}&lt;/body&gt;&#10;  &lt;fcolor&gt;FF000000&lt;/fcolor&gt;&#10;  &lt;bcolor&gt;FFFFFFFF&lt;/bcolor&gt;&#10;  &lt;transparent&gt;True&lt;/transparent&gt;&#10;  &lt;resolution&gt;1800&lt;/resolution&gt;&#10;  &lt;imageh&gt;671&lt;/imageh&gt;&#10;  &lt;imagew&gt;1487&lt;/imagew&gt;&#10;  &lt;scale&gt;50&lt;/scale&gt;&#10;  &lt;cursor&gt;49&lt;/cursor&gt;&#10;&lt;/TeXTeX&gt;"/>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892842" y="1582094"/>
            <a:ext cx="1991526" cy="898665"/>
          </a:xfrm>
          <a:prstGeom prst="rect">
            <a:avLst/>
          </a:prstGeom>
        </p:spPr>
      </p:pic>
      <p:sp>
        <p:nvSpPr>
          <p:cNvPr id="73" name="右矢印 72"/>
          <p:cNvSpPr/>
          <p:nvPr/>
        </p:nvSpPr>
        <p:spPr>
          <a:xfrm>
            <a:off x="5149942" y="1920035"/>
            <a:ext cx="574186" cy="451165"/>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テキスト ボックス 5"/>
          <p:cNvSpPr txBox="1"/>
          <p:nvPr/>
        </p:nvSpPr>
        <p:spPr>
          <a:xfrm>
            <a:off x="2266166" y="404664"/>
            <a:ext cx="2095445" cy="369332"/>
          </a:xfrm>
          <a:prstGeom prst="rect">
            <a:avLst/>
          </a:prstGeom>
          <a:noFill/>
        </p:spPr>
        <p:txBody>
          <a:bodyPr wrap="none" rtlCol="0">
            <a:spAutoFit/>
          </a:bodyPr>
          <a:lstStyle/>
          <a:p>
            <a:r>
              <a:rPr lang="en-US" altLang="ja-JP" dirty="0" smtClean="0">
                <a:solidFill>
                  <a:srgbClr val="C00000"/>
                </a:solidFill>
              </a:rPr>
              <a:t>cross sections of </a:t>
            </a:r>
            <a:r>
              <a:rPr lang="en-US" altLang="ja-JP" i="1" dirty="0" smtClean="0">
                <a:solidFill>
                  <a:srgbClr val="C00000"/>
                </a:solidFill>
              </a:rPr>
              <a:t>p</a:t>
            </a:r>
            <a:endParaRPr lang="ja-JP" altLang="en-US" i="1" dirty="0">
              <a:solidFill>
                <a:srgbClr val="C00000"/>
              </a:solidFill>
            </a:endParaRPr>
          </a:p>
        </p:txBody>
      </p:sp>
      <p:sp>
        <p:nvSpPr>
          <p:cNvPr id="8" name="テキスト ボックス 7"/>
          <p:cNvSpPr txBox="1"/>
          <p:nvPr/>
        </p:nvSpPr>
        <p:spPr>
          <a:xfrm>
            <a:off x="2339752" y="3903744"/>
            <a:ext cx="1864613" cy="369332"/>
          </a:xfrm>
          <a:prstGeom prst="rect">
            <a:avLst/>
          </a:prstGeom>
          <a:noFill/>
        </p:spPr>
        <p:txBody>
          <a:bodyPr wrap="none" rtlCol="0">
            <a:spAutoFit/>
          </a:bodyPr>
          <a:lstStyle/>
          <a:p>
            <a:r>
              <a:rPr lang="en-US" altLang="ja-JP" dirty="0" smtClean="0">
                <a:solidFill>
                  <a:srgbClr val="00B050"/>
                </a:solidFill>
              </a:rPr>
              <a:t>decay rates of </a:t>
            </a:r>
            <a:r>
              <a:rPr lang="en-US" altLang="ja-JP" dirty="0" smtClean="0">
                <a:solidFill>
                  <a:srgbClr val="00B050"/>
                </a:solidFill>
                <a:latin typeface="Symbol" pitchFamily="18" charset="2"/>
              </a:rPr>
              <a:t>D</a:t>
            </a:r>
            <a:endParaRPr lang="ja-JP" altLang="en-US" dirty="0">
              <a:solidFill>
                <a:srgbClr val="00B050"/>
              </a:solidFill>
              <a:latin typeface="Symbol" pitchFamily="18" charset="2"/>
            </a:endParaRPr>
          </a:p>
        </p:txBody>
      </p:sp>
      <p:cxnSp>
        <p:nvCxnSpPr>
          <p:cNvPr id="12" name="直線矢印コネクタ 11"/>
          <p:cNvCxnSpPr/>
          <p:nvPr/>
        </p:nvCxnSpPr>
        <p:spPr>
          <a:xfrm flipH="1">
            <a:off x="1700128" y="692696"/>
            <a:ext cx="650460" cy="39448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V="1">
            <a:off x="3347864" y="3157145"/>
            <a:ext cx="180050" cy="847919"/>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13712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角丸四角形 28"/>
          <p:cNvSpPr/>
          <p:nvPr/>
        </p:nvSpPr>
        <p:spPr>
          <a:xfrm>
            <a:off x="5364088" y="4293096"/>
            <a:ext cx="3071299" cy="4449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正方形/長方形 2"/>
          <p:cNvSpPr/>
          <p:nvPr/>
        </p:nvSpPr>
        <p:spPr>
          <a:xfrm>
            <a:off x="146862" y="897270"/>
            <a:ext cx="8889634" cy="3107794"/>
          </a:xfrm>
          <a:prstGeom prst="rect">
            <a:avLst/>
          </a:prstGeom>
          <a:gradFill flip="none" rotWithShape="1">
            <a:gsLst>
              <a:gs pos="35000">
                <a:srgbClr val="FFC000"/>
              </a:gs>
              <a:gs pos="0">
                <a:srgbClr val="FF0000"/>
              </a:gs>
              <a:gs pos="84000">
                <a:schemeClr val="accent6">
                  <a:lumMod val="4000"/>
                  <a:lumOff val="96000"/>
                </a:schemeClr>
              </a:gs>
              <a:gs pos="100000">
                <a:schemeClr val="accent6">
                  <a:lumMod val="4000"/>
                  <a:lumOff val="96000"/>
                </a:schemeClr>
              </a:gs>
            </a:gsLst>
            <a:lin ang="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タイトル 1"/>
          <p:cNvSpPr>
            <a:spLocks noGrp="1"/>
          </p:cNvSpPr>
          <p:nvPr>
            <p:ph type="title"/>
          </p:nvPr>
        </p:nvSpPr>
        <p:spPr>
          <a:xfrm>
            <a:off x="98425" y="110044"/>
            <a:ext cx="5697394" cy="584775"/>
          </a:xfrm>
        </p:spPr>
        <p:txBody>
          <a:bodyPr/>
          <a:lstStyle/>
          <a:p>
            <a:r>
              <a:rPr kumimoji="1" lang="en-US" altLang="ja-JP" dirty="0" smtClean="0"/>
              <a:t> Nucleons in </a:t>
            </a:r>
            <a:r>
              <a:rPr kumimoji="1" lang="en-US" altLang="ja-JP" dirty="0" err="1" smtClean="0"/>
              <a:t>Hadronic</a:t>
            </a:r>
            <a:r>
              <a:rPr kumimoji="1" lang="en-US" altLang="ja-JP" dirty="0" smtClean="0"/>
              <a:t> Phase  </a:t>
            </a:r>
            <a:endParaRPr kumimoji="1" lang="ja-JP" altLang="en-US" dirty="0"/>
          </a:p>
        </p:txBody>
      </p:sp>
      <p:sp>
        <p:nvSpPr>
          <p:cNvPr id="6" name="テキスト ボックス 5"/>
          <p:cNvSpPr txBox="1"/>
          <p:nvPr/>
        </p:nvSpPr>
        <p:spPr>
          <a:xfrm rot="16200000">
            <a:off x="43748" y="4388790"/>
            <a:ext cx="1311578" cy="400110"/>
          </a:xfrm>
          <a:prstGeom prst="rect">
            <a:avLst/>
          </a:prstGeom>
          <a:noFill/>
        </p:spPr>
        <p:txBody>
          <a:bodyPr wrap="none" rtlCol="0">
            <a:spAutoFit/>
          </a:bodyPr>
          <a:lstStyle/>
          <a:p>
            <a:r>
              <a:rPr lang="en-US" altLang="ja-JP" sz="2000" dirty="0" err="1" smtClean="0">
                <a:solidFill>
                  <a:prstClr val="black"/>
                </a:solidFill>
              </a:rPr>
              <a:t>hadronize</a:t>
            </a:r>
            <a:endParaRPr lang="ja-JP" altLang="en-US" sz="2400" dirty="0">
              <a:solidFill>
                <a:prstClr val="black"/>
              </a:solidFill>
            </a:endParaRPr>
          </a:p>
        </p:txBody>
      </p:sp>
      <p:sp>
        <p:nvSpPr>
          <p:cNvPr id="7" name="テキスト ボックス 6"/>
          <p:cNvSpPr txBox="1"/>
          <p:nvPr/>
        </p:nvSpPr>
        <p:spPr>
          <a:xfrm rot="16200000">
            <a:off x="435810" y="4386385"/>
            <a:ext cx="1306768" cy="400110"/>
          </a:xfrm>
          <a:prstGeom prst="rect">
            <a:avLst/>
          </a:prstGeom>
          <a:noFill/>
        </p:spPr>
        <p:txBody>
          <a:bodyPr wrap="none" rtlCol="0">
            <a:spAutoFit/>
          </a:bodyPr>
          <a:lstStyle/>
          <a:p>
            <a:r>
              <a:rPr lang="en-US" altLang="ja-JP" sz="2000" dirty="0" smtClean="0">
                <a:solidFill>
                  <a:prstClr val="black"/>
                </a:solidFill>
              </a:rPr>
              <a:t>chem. </a:t>
            </a:r>
            <a:r>
              <a:rPr lang="en-US" altLang="ja-JP" sz="2000" dirty="0" err="1" smtClean="0">
                <a:solidFill>
                  <a:prstClr val="black"/>
                </a:solidFill>
              </a:rPr>
              <a:t>f.o</a:t>
            </a:r>
            <a:r>
              <a:rPr lang="en-US" altLang="ja-JP" sz="2000" dirty="0" smtClean="0">
                <a:solidFill>
                  <a:prstClr val="black"/>
                </a:solidFill>
              </a:rPr>
              <a:t>.</a:t>
            </a:r>
            <a:endParaRPr lang="ja-JP" altLang="en-US" sz="2000" dirty="0">
              <a:solidFill>
                <a:prstClr val="black"/>
              </a:solidFill>
            </a:endParaRPr>
          </a:p>
        </p:txBody>
      </p:sp>
      <p:sp>
        <p:nvSpPr>
          <p:cNvPr id="9" name="テキスト ボックス 8"/>
          <p:cNvSpPr txBox="1"/>
          <p:nvPr/>
        </p:nvSpPr>
        <p:spPr>
          <a:xfrm rot="16200000">
            <a:off x="4247458" y="4401615"/>
            <a:ext cx="1337226" cy="400110"/>
          </a:xfrm>
          <a:prstGeom prst="rect">
            <a:avLst/>
          </a:prstGeom>
          <a:noFill/>
        </p:spPr>
        <p:txBody>
          <a:bodyPr wrap="none" rtlCol="0">
            <a:spAutoFit/>
          </a:bodyPr>
          <a:lstStyle/>
          <a:p>
            <a:r>
              <a:rPr lang="en-US" altLang="ja-JP" sz="2000" dirty="0" smtClean="0">
                <a:solidFill>
                  <a:prstClr val="black"/>
                </a:solidFill>
              </a:rPr>
              <a:t>kinetic </a:t>
            </a:r>
            <a:r>
              <a:rPr lang="en-US" altLang="ja-JP" sz="2000" dirty="0" err="1" smtClean="0">
                <a:solidFill>
                  <a:prstClr val="black"/>
                </a:solidFill>
              </a:rPr>
              <a:t>f.o</a:t>
            </a:r>
            <a:r>
              <a:rPr lang="en-US" altLang="ja-JP" sz="2000" dirty="0" smtClean="0">
                <a:solidFill>
                  <a:prstClr val="black"/>
                </a:solidFill>
              </a:rPr>
              <a:t>.</a:t>
            </a:r>
            <a:endParaRPr lang="ja-JP" altLang="en-US" sz="2000" dirty="0">
              <a:solidFill>
                <a:prstClr val="black"/>
              </a:solidFill>
            </a:endParaRPr>
          </a:p>
        </p:txBody>
      </p:sp>
      <p:cxnSp>
        <p:nvCxnSpPr>
          <p:cNvPr id="303" name="直線矢印コネクタ 302"/>
          <p:cNvCxnSpPr/>
          <p:nvPr/>
        </p:nvCxnSpPr>
        <p:spPr>
          <a:xfrm>
            <a:off x="1633785" y="4783679"/>
            <a:ext cx="2731354"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06" name="テキスト ボックス 305"/>
          <p:cNvSpPr txBox="1"/>
          <p:nvPr/>
        </p:nvSpPr>
        <p:spPr>
          <a:xfrm>
            <a:off x="2483768" y="4437112"/>
            <a:ext cx="1188146" cy="400110"/>
          </a:xfrm>
          <a:prstGeom prst="rect">
            <a:avLst/>
          </a:prstGeom>
          <a:noFill/>
        </p:spPr>
        <p:txBody>
          <a:bodyPr wrap="none" rtlCol="0">
            <a:spAutoFit/>
          </a:bodyPr>
          <a:lstStyle/>
          <a:p>
            <a:r>
              <a:rPr lang="en-US" altLang="ja-JP" sz="2000" dirty="0" smtClean="0">
                <a:solidFill>
                  <a:prstClr val="black"/>
                </a:solidFill>
              </a:rPr>
              <a:t>10~20fm</a:t>
            </a:r>
            <a:endParaRPr lang="ja-JP" altLang="en-US" sz="2000" dirty="0">
              <a:solidFill>
                <a:prstClr val="black"/>
              </a:solidFill>
            </a:endParaRPr>
          </a:p>
        </p:txBody>
      </p:sp>
      <p:sp>
        <p:nvSpPr>
          <p:cNvPr id="318" name="円/楕円 317"/>
          <p:cNvSpPr/>
          <p:nvPr/>
        </p:nvSpPr>
        <p:spPr>
          <a:xfrm>
            <a:off x="4524849" y="1349818"/>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0" name="円/楕円 319"/>
          <p:cNvSpPr/>
          <p:nvPr/>
        </p:nvSpPr>
        <p:spPr>
          <a:xfrm>
            <a:off x="2800150" y="2905795"/>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1" name="円/楕円 320"/>
          <p:cNvSpPr/>
          <p:nvPr/>
        </p:nvSpPr>
        <p:spPr>
          <a:xfrm>
            <a:off x="878432" y="2401033"/>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2" name="円/楕円 321"/>
          <p:cNvSpPr/>
          <p:nvPr/>
        </p:nvSpPr>
        <p:spPr>
          <a:xfrm>
            <a:off x="1029003" y="2924960"/>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3" name="円/楕円 322"/>
          <p:cNvSpPr/>
          <p:nvPr/>
        </p:nvSpPr>
        <p:spPr>
          <a:xfrm>
            <a:off x="853162" y="1732989"/>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4" name="円/楕円 323"/>
          <p:cNvSpPr/>
          <p:nvPr/>
        </p:nvSpPr>
        <p:spPr>
          <a:xfrm>
            <a:off x="2335514" y="2235774"/>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5" name="円/楕円 324"/>
          <p:cNvSpPr/>
          <p:nvPr/>
        </p:nvSpPr>
        <p:spPr>
          <a:xfrm>
            <a:off x="1486426" y="3465442"/>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6" name="円/楕円 325"/>
          <p:cNvSpPr/>
          <p:nvPr/>
        </p:nvSpPr>
        <p:spPr>
          <a:xfrm>
            <a:off x="2335514" y="3285000"/>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7" name="円/楕円 326"/>
          <p:cNvSpPr/>
          <p:nvPr/>
        </p:nvSpPr>
        <p:spPr>
          <a:xfrm>
            <a:off x="1861268" y="2627742"/>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8" name="円/楕円 327"/>
          <p:cNvSpPr/>
          <p:nvPr/>
        </p:nvSpPr>
        <p:spPr>
          <a:xfrm>
            <a:off x="3646666" y="3140984"/>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9" name="円/楕円 328"/>
          <p:cNvSpPr/>
          <p:nvPr/>
        </p:nvSpPr>
        <p:spPr>
          <a:xfrm>
            <a:off x="1431888" y="2483742"/>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0" name="円/楕円 329"/>
          <p:cNvSpPr/>
          <p:nvPr/>
        </p:nvSpPr>
        <p:spPr>
          <a:xfrm>
            <a:off x="3173130" y="3470414"/>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1" name="円/楕円 330"/>
          <p:cNvSpPr/>
          <p:nvPr/>
        </p:nvSpPr>
        <p:spPr>
          <a:xfrm>
            <a:off x="6386649" y="1041270"/>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2" name="円/楕円 331"/>
          <p:cNvSpPr/>
          <p:nvPr/>
        </p:nvSpPr>
        <p:spPr>
          <a:xfrm>
            <a:off x="1521301" y="1763069"/>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3" name="円/楕円 332"/>
          <p:cNvSpPr/>
          <p:nvPr/>
        </p:nvSpPr>
        <p:spPr>
          <a:xfrm>
            <a:off x="4365139" y="1043180"/>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4" name="円/楕円 333"/>
          <p:cNvSpPr/>
          <p:nvPr/>
        </p:nvSpPr>
        <p:spPr>
          <a:xfrm>
            <a:off x="1011395" y="3656595"/>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5" name="円/楕円 334"/>
          <p:cNvSpPr/>
          <p:nvPr/>
        </p:nvSpPr>
        <p:spPr>
          <a:xfrm>
            <a:off x="5004048" y="2564904"/>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6" name="円/楕円 335"/>
          <p:cNvSpPr/>
          <p:nvPr/>
        </p:nvSpPr>
        <p:spPr>
          <a:xfrm>
            <a:off x="4788024" y="1484784"/>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7" name="円/楕円 336"/>
          <p:cNvSpPr/>
          <p:nvPr/>
        </p:nvSpPr>
        <p:spPr>
          <a:xfrm>
            <a:off x="4856001" y="1115180"/>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8" name="円/楕円 337"/>
          <p:cNvSpPr/>
          <p:nvPr/>
        </p:nvSpPr>
        <p:spPr>
          <a:xfrm>
            <a:off x="5529356" y="1978461"/>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9" name="円/楕円 338"/>
          <p:cNvSpPr/>
          <p:nvPr/>
        </p:nvSpPr>
        <p:spPr>
          <a:xfrm>
            <a:off x="5457071" y="1133949"/>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0" name="円/楕円 339"/>
          <p:cNvSpPr/>
          <p:nvPr/>
        </p:nvSpPr>
        <p:spPr>
          <a:xfrm>
            <a:off x="5385071" y="3681868"/>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1" name="円/楕円 340"/>
          <p:cNvSpPr/>
          <p:nvPr/>
        </p:nvSpPr>
        <p:spPr>
          <a:xfrm>
            <a:off x="6454962" y="3737656"/>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2" name="円/楕円 341"/>
          <p:cNvSpPr/>
          <p:nvPr/>
        </p:nvSpPr>
        <p:spPr>
          <a:xfrm>
            <a:off x="4928001" y="2056320"/>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3" name="円/楕円 342"/>
          <p:cNvSpPr/>
          <p:nvPr/>
        </p:nvSpPr>
        <p:spPr>
          <a:xfrm>
            <a:off x="6094922" y="2079175"/>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4" name="円/楕円 343"/>
          <p:cNvSpPr/>
          <p:nvPr/>
        </p:nvSpPr>
        <p:spPr>
          <a:xfrm>
            <a:off x="2422514" y="1124760"/>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5" name="円/楕円 344"/>
          <p:cNvSpPr/>
          <p:nvPr/>
        </p:nvSpPr>
        <p:spPr>
          <a:xfrm>
            <a:off x="5746356" y="2738115"/>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6" name="円/楕円 345"/>
          <p:cNvSpPr/>
          <p:nvPr/>
        </p:nvSpPr>
        <p:spPr>
          <a:xfrm>
            <a:off x="3284332" y="1833498"/>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7" name="円/楕円 346"/>
          <p:cNvSpPr/>
          <p:nvPr/>
        </p:nvSpPr>
        <p:spPr>
          <a:xfrm>
            <a:off x="1633785" y="1053549"/>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8" name="円/楕円 347"/>
          <p:cNvSpPr/>
          <p:nvPr/>
        </p:nvSpPr>
        <p:spPr>
          <a:xfrm>
            <a:off x="3459289" y="1055132"/>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9" name="円/楕円 348"/>
          <p:cNvSpPr/>
          <p:nvPr/>
        </p:nvSpPr>
        <p:spPr>
          <a:xfrm>
            <a:off x="2166827" y="1052752"/>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0" name="円/楕円 349"/>
          <p:cNvSpPr/>
          <p:nvPr/>
        </p:nvSpPr>
        <p:spPr>
          <a:xfrm>
            <a:off x="2154440" y="2015983"/>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1" name="円/楕円 350"/>
          <p:cNvSpPr/>
          <p:nvPr/>
        </p:nvSpPr>
        <p:spPr>
          <a:xfrm>
            <a:off x="1794890" y="1484800"/>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2" name="円/楕円 351"/>
          <p:cNvSpPr/>
          <p:nvPr/>
        </p:nvSpPr>
        <p:spPr>
          <a:xfrm>
            <a:off x="2237451" y="1392791"/>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3" name="円/楕円 352"/>
          <p:cNvSpPr/>
          <p:nvPr/>
        </p:nvSpPr>
        <p:spPr>
          <a:xfrm>
            <a:off x="3155913" y="2276872"/>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4" name="円/楕円 353"/>
          <p:cNvSpPr/>
          <p:nvPr/>
        </p:nvSpPr>
        <p:spPr>
          <a:xfrm>
            <a:off x="2565085" y="2747790"/>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5" name="円/楕円 354"/>
          <p:cNvSpPr/>
          <p:nvPr/>
        </p:nvSpPr>
        <p:spPr>
          <a:xfrm>
            <a:off x="4078714" y="2204864"/>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6" name="円/楕円 355"/>
          <p:cNvSpPr/>
          <p:nvPr/>
        </p:nvSpPr>
        <p:spPr>
          <a:xfrm>
            <a:off x="4300160" y="2987654"/>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7" name="円/楕円 356"/>
          <p:cNvSpPr/>
          <p:nvPr/>
        </p:nvSpPr>
        <p:spPr>
          <a:xfrm>
            <a:off x="4453936" y="2675790"/>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8" name="円/楕円 357"/>
          <p:cNvSpPr/>
          <p:nvPr/>
        </p:nvSpPr>
        <p:spPr>
          <a:xfrm>
            <a:off x="4854459" y="2943829"/>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9" name="円/楕円 358"/>
          <p:cNvSpPr/>
          <p:nvPr/>
        </p:nvSpPr>
        <p:spPr>
          <a:xfrm>
            <a:off x="3958883" y="1266915"/>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0" name="円/楕円 359"/>
          <p:cNvSpPr/>
          <p:nvPr/>
        </p:nvSpPr>
        <p:spPr>
          <a:xfrm>
            <a:off x="3146117" y="1258515"/>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1" name="円/楕円 360"/>
          <p:cNvSpPr/>
          <p:nvPr/>
        </p:nvSpPr>
        <p:spPr>
          <a:xfrm>
            <a:off x="3896304" y="980744"/>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2" name="円/楕円 361"/>
          <p:cNvSpPr/>
          <p:nvPr/>
        </p:nvSpPr>
        <p:spPr>
          <a:xfrm>
            <a:off x="4079682" y="1525757"/>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3" name="円/楕円 362"/>
          <p:cNvSpPr/>
          <p:nvPr/>
        </p:nvSpPr>
        <p:spPr>
          <a:xfrm>
            <a:off x="3408639" y="1453757"/>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4" name="円/楕円 363"/>
          <p:cNvSpPr/>
          <p:nvPr/>
        </p:nvSpPr>
        <p:spPr>
          <a:xfrm>
            <a:off x="3749783" y="1597757"/>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5" name="円/楕円 364"/>
          <p:cNvSpPr/>
          <p:nvPr/>
        </p:nvSpPr>
        <p:spPr>
          <a:xfrm>
            <a:off x="3548890" y="2420888"/>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6" name="円/楕円 365"/>
          <p:cNvSpPr/>
          <p:nvPr/>
        </p:nvSpPr>
        <p:spPr>
          <a:xfrm>
            <a:off x="3534372" y="3470414"/>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7" name="円/楕円 366"/>
          <p:cNvSpPr/>
          <p:nvPr/>
        </p:nvSpPr>
        <p:spPr>
          <a:xfrm>
            <a:off x="4544542" y="3236059"/>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8" name="円/楕円 367"/>
          <p:cNvSpPr/>
          <p:nvPr/>
        </p:nvSpPr>
        <p:spPr>
          <a:xfrm>
            <a:off x="4654778" y="3659614"/>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9" name="円/楕円 368"/>
          <p:cNvSpPr/>
          <p:nvPr/>
        </p:nvSpPr>
        <p:spPr>
          <a:xfrm>
            <a:off x="3796894" y="3665656"/>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70" name="円/楕円 369"/>
          <p:cNvSpPr/>
          <p:nvPr/>
        </p:nvSpPr>
        <p:spPr>
          <a:xfrm>
            <a:off x="4138038" y="3809656"/>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71" name="円/楕円 370"/>
          <p:cNvSpPr/>
          <p:nvPr/>
        </p:nvSpPr>
        <p:spPr>
          <a:xfrm>
            <a:off x="5000001" y="3751354"/>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72" name="円/楕円 371"/>
          <p:cNvSpPr/>
          <p:nvPr/>
        </p:nvSpPr>
        <p:spPr>
          <a:xfrm>
            <a:off x="1861268" y="2055779"/>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73" name="円/楕円 372"/>
          <p:cNvSpPr/>
          <p:nvPr/>
        </p:nvSpPr>
        <p:spPr>
          <a:xfrm>
            <a:off x="2459350" y="3683298"/>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74" name="円/楕円 373"/>
          <p:cNvSpPr/>
          <p:nvPr/>
        </p:nvSpPr>
        <p:spPr>
          <a:xfrm>
            <a:off x="3218117" y="2967562"/>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75" name="円/楕円 374"/>
          <p:cNvSpPr/>
          <p:nvPr/>
        </p:nvSpPr>
        <p:spPr>
          <a:xfrm>
            <a:off x="1853994" y="3076715"/>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76" name="円/楕円 375"/>
          <p:cNvSpPr/>
          <p:nvPr/>
        </p:nvSpPr>
        <p:spPr>
          <a:xfrm>
            <a:off x="2813161" y="1340784"/>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77" name="円/楕円 376"/>
          <p:cNvSpPr/>
          <p:nvPr/>
        </p:nvSpPr>
        <p:spPr>
          <a:xfrm>
            <a:off x="1918474" y="3504843"/>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78" name="円/楕円 377"/>
          <p:cNvSpPr/>
          <p:nvPr/>
        </p:nvSpPr>
        <p:spPr>
          <a:xfrm>
            <a:off x="1012839" y="3362935"/>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79" name="円/楕円 378"/>
          <p:cNvSpPr/>
          <p:nvPr/>
        </p:nvSpPr>
        <p:spPr>
          <a:xfrm>
            <a:off x="1691696" y="3623614"/>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0" name="円/楕円 379"/>
          <p:cNvSpPr/>
          <p:nvPr/>
        </p:nvSpPr>
        <p:spPr>
          <a:xfrm>
            <a:off x="1948043" y="3763685"/>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1" name="円/楕円 380"/>
          <p:cNvSpPr/>
          <p:nvPr/>
        </p:nvSpPr>
        <p:spPr>
          <a:xfrm>
            <a:off x="3579736" y="1988840"/>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2" name="円/楕円 381"/>
          <p:cNvSpPr/>
          <p:nvPr/>
        </p:nvSpPr>
        <p:spPr>
          <a:xfrm>
            <a:off x="1547664" y="3789040"/>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3" name="円/楕円 382"/>
          <p:cNvSpPr/>
          <p:nvPr/>
        </p:nvSpPr>
        <p:spPr>
          <a:xfrm>
            <a:off x="2200791" y="3741946"/>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4" name="円/楕円 383"/>
          <p:cNvSpPr/>
          <p:nvPr/>
        </p:nvSpPr>
        <p:spPr>
          <a:xfrm>
            <a:off x="3961558" y="2915654"/>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5" name="円/楕円 384"/>
          <p:cNvSpPr/>
          <p:nvPr/>
        </p:nvSpPr>
        <p:spPr>
          <a:xfrm>
            <a:off x="2566546" y="1988840"/>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6" name="円/楕円 385"/>
          <p:cNvSpPr/>
          <p:nvPr/>
        </p:nvSpPr>
        <p:spPr>
          <a:xfrm>
            <a:off x="2885161" y="2636928"/>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7" name="円/楕円 386"/>
          <p:cNvSpPr/>
          <p:nvPr/>
        </p:nvSpPr>
        <p:spPr>
          <a:xfrm>
            <a:off x="2009946" y="2415899"/>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8" name="円/楕円 387"/>
          <p:cNvSpPr/>
          <p:nvPr/>
        </p:nvSpPr>
        <p:spPr>
          <a:xfrm>
            <a:off x="2351090" y="2559899"/>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9" name="円/楕円 388"/>
          <p:cNvSpPr/>
          <p:nvPr/>
        </p:nvSpPr>
        <p:spPr>
          <a:xfrm>
            <a:off x="1029976" y="1542816"/>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90" name="円/楕円 389"/>
          <p:cNvSpPr/>
          <p:nvPr/>
        </p:nvSpPr>
        <p:spPr>
          <a:xfrm>
            <a:off x="2207118" y="3016374"/>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91" name="円/楕円 390"/>
          <p:cNvSpPr/>
          <p:nvPr/>
        </p:nvSpPr>
        <p:spPr>
          <a:xfrm>
            <a:off x="3029161" y="3741126"/>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92" name="円/楕円 391"/>
          <p:cNvSpPr/>
          <p:nvPr/>
        </p:nvSpPr>
        <p:spPr>
          <a:xfrm>
            <a:off x="1138037" y="2169629"/>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93" name="円/楕円 392"/>
          <p:cNvSpPr/>
          <p:nvPr/>
        </p:nvSpPr>
        <p:spPr>
          <a:xfrm>
            <a:off x="1431888" y="1570806"/>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94" name="円/楕円 393"/>
          <p:cNvSpPr/>
          <p:nvPr/>
        </p:nvSpPr>
        <p:spPr>
          <a:xfrm>
            <a:off x="2697202" y="3761133"/>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95" name="円/楕円 394"/>
          <p:cNvSpPr/>
          <p:nvPr/>
        </p:nvSpPr>
        <p:spPr>
          <a:xfrm>
            <a:off x="1170172" y="969377"/>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96" name="円/楕円 395"/>
          <p:cNvSpPr/>
          <p:nvPr/>
        </p:nvSpPr>
        <p:spPr>
          <a:xfrm>
            <a:off x="3210392" y="2707033"/>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97" name="円/楕円 396"/>
          <p:cNvSpPr/>
          <p:nvPr/>
        </p:nvSpPr>
        <p:spPr>
          <a:xfrm>
            <a:off x="827584" y="980744"/>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98" name="円/楕円 397"/>
          <p:cNvSpPr/>
          <p:nvPr/>
        </p:nvSpPr>
        <p:spPr>
          <a:xfrm>
            <a:off x="1290971" y="1196768"/>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99" name="円/楕円 398"/>
          <p:cNvSpPr/>
          <p:nvPr/>
        </p:nvSpPr>
        <p:spPr>
          <a:xfrm>
            <a:off x="1739117" y="2350118"/>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0" name="円/楕円 399"/>
          <p:cNvSpPr/>
          <p:nvPr/>
        </p:nvSpPr>
        <p:spPr>
          <a:xfrm>
            <a:off x="961072" y="1208127"/>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1" name="円/楕円 400"/>
          <p:cNvSpPr/>
          <p:nvPr/>
        </p:nvSpPr>
        <p:spPr>
          <a:xfrm>
            <a:off x="1558434" y="2780944"/>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2" name="円/楕円 401"/>
          <p:cNvSpPr/>
          <p:nvPr/>
        </p:nvSpPr>
        <p:spPr>
          <a:xfrm>
            <a:off x="2828651" y="3182703"/>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3" name="円/楕円 402"/>
          <p:cNvSpPr/>
          <p:nvPr/>
        </p:nvSpPr>
        <p:spPr>
          <a:xfrm>
            <a:off x="639284" y="2924944"/>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4" name="円/楕円 403"/>
          <p:cNvSpPr/>
          <p:nvPr/>
        </p:nvSpPr>
        <p:spPr>
          <a:xfrm>
            <a:off x="2782570" y="2128320"/>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5" name="円/楕円 404"/>
          <p:cNvSpPr/>
          <p:nvPr/>
        </p:nvSpPr>
        <p:spPr>
          <a:xfrm>
            <a:off x="2479514" y="1628808"/>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6" name="円/楕円 405"/>
          <p:cNvSpPr/>
          <p:nvPr/>
        </p:nvSpPr>
        <p:spPr>
          <a:xfrm>
            <a:off x="709908" y="3348119"/>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7" name="円/楕円 406"/>
          <p:cNvSpPr/>
          <p:nvPr/>
        </p:nvSpPr>
        <p:spPr>
          <a:xfrm>
            <a:off x="1494932" y="3132400"/>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8" name="円/楕円 407"/>
          <p:cNvSpPr/>
          <p:nvPr/>
        </p:nvSpPr>
        <p:spPr>
          <a:xfrm>
            <a:off x="885976" y="2025629"/>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9" name="円/楕円 408"/>
          <p:cNvSpPr/>
          <p:nvPr/>
        </p:nvSpPr>
        <p:spPr>
          <a:xfrm>
            <a:off x="1146971" y="1873535"/>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0" name="円/楕円 409"/>
          <p:cNvSpPr/>
          <p:nvPr/>
        </p:nvSpPr>
        <p:spPr>
          <a:xfrm>
            <a:off x="840460" y="2669869"/>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1" name="円/楕円 410"/>
          <p:cNvSpPr/>
          <p:nvPr/>
        </p:nvSpPr>
        <p:spPr>
          <a:xfrm>
            <a:off x="1187159" y="2482050"/>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2" name="円/楕円 411"/>
          <p:cNvSpPr/>
          <p:nvPr/>
        </p:nvSpPr>
        <p:spPr>
          <a:xfrm>
            <a:off x="1269561" y="2748587"/>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3" name="円/楕円 412"/>
          <p:cNvSpPr/>
          <p:nvPr/>
        </p:nvSpPr>
        <p:spPr>
          <a:xfrm>
            <a:off x="1250487" y="3767614"/>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4" name="円/楕円 413"/>
          <p:cNvSpPr/>
          <p:nvPr/>
        </p:nvSpPr>
        <p:spPr>
          <a:xfrm>
            <a:off x="2160238" y="1619069"/>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5" name="円/楕円 414"/>
          <p:cNvSpPr/>
          <p:nvPr/>
        </p:nvSpPr>
        <p:spPr>
          <a:xfrm>
            <a:off x="3029130" y="1584521"/>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6" name="円/楕円 415"/>
          <p:cNvSpPr/>
          <p:nvPr/>
        </p:nvSpPr>
        <p:spPr>
          <a:xfrm>
            <a:off x="454292" y="1722593"/>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7" name="円/楕円 416"/>
          <p:cNvSpPr/>
          <p:nvPr/>
        </p:nvSpPr>
        <p:spPr>
          <a:xfrm>
            <a:off x="1883199" y="1187180"/>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8" name="円/楕円 417"/>
          <p:cNvSpPr/>
          <p:nvPr/>
        </p:nvSpPr>
        <p:spPr>
          <a:xfrm>
            <a:off x="1566932" y="1304311"/>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9" name="円/楕円 418"/>
          <p:cNvSpPr/>
          <p:nvPr/>
        </p:nvSpPr>
        <p:spPr>
          <a:xfrm>
            <a:off x="3664864" y="2684215"/>
            <a:ext cx="216000" cy="216000"/>
          </a:xfrm>
          <a:prstGeom prst="ellipse">
            <a:avLst/>
          </a:prstGeom>
          <a:gradFill flip="none" rotWithShape="1">
            <a:gsLst>
              <a:gs pos="0">
                <a:srgbClr val="002060">
                  <a:lumMod val="80000"/>
                  <a:lumOff val="20000"/>
                </a:srgbClr>
              </a:gs>
              <a:gs pos="100000">
                <a:srgbClr val="002060"/>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20" name="円/楕円 419"/>
          <p:cNvSpPr/>
          <p:nvPr/>
        </p:nvSpPr>
        <p:spPr>
          <a:xfrm>
            <a:off x="5878922" y="1108905"/>
            <a:ext cx="216000" cy="216000"/>
          </a:xfrm>
          <a:prstGeom prst="ellipse">
            <a:avLst/>
          </a:prstGeom>
          <a:gradFill flip="none" rotWithShape="1">
            <a:gsLst>
              <a:gs pos="0">
                <a:srgbClr val="C00000">
                  <a:lumMod val="80000"/>
                  <a:lumOff val="20000"/>
                </a:srgbClr>
              </a:gs>
              <a:gs pos="100000">
                <a:srgbClr val="C00000"/>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22" name="円/楕円 421"/>
          <p:cNvSpPr/>
          <p:nvPr/>
        </p:nvSpPr>
        <p:spPr>
          <a:xfrm>
            <a:off x="3408639" y="3731614"/>
            <a:ext cx="216000" cy="216000"/>
          </a:xfrm>
          <a:prstGeom prst="ellipse">
            <a:avLst/>
          </a:prstGeom>
          <a:gradFill flip="none" rotWithShape="1">
            <a:gsLst>
              <a:gs pos="0">
                <a:srgbClr val="C00000">
                  <a:lumMod val="80000"/>
                  <a:lumOff val="20000"/>
                </a:srgbClr>
              </a:gs>
              <a:gs pos="100000">
                <a:srgbClr val="C00000"/>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24" name="円/楕円 423"/>
          <p:cNvSpPr/>
          <p:nvPr/>
        </p:nvSpPr>
        <p:spPr>
          <a:xfrm>
            <a:off x="2699816" y="980752"/>
            <a:ext cx="216000" cy="216000"/>
          </a:xfrm>
          <a:prstGeom prst="ellipse">
            <a:avLst/>
          </a:prstGeom>
          <a:gradFill flip="none" rotWithShape="1">
            <a:gsLst>
              <a:gs pos="0">
                <a:srgbClr val="C00000">
                  <a:lumMod val="80000"/>
                  <a:lumOff val="20000"/>
                </a:srgbClr>
              </a:gs>
              <a:gs pos="100000">
                <a:srgbClr val="C00000"/>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25" name="円/楕円 424"/>
          <p:cNvSpPr/>
          <p:nvPr/>
        </p:nvSpPr>
        <p:spPr>
          <a:xfrm>
            <a:off x="1539413" y="2040636"/>
            <a:ext cx="216000" cy="216000"/>
          </a:xfrm>
          <a:prstGeom prst="ellipse">
            <a:avLst/>
          </a:prstGeom>
          <a:gradFill flip="none" rotWithShape="1">
            <a:gsLst>
              <a:gs pos="0">
                <a:srgbClr val="002060">
                  <a:lumMod val="80000"/>
                  <a:lumOff val="20000"/>
                </a:srgbClr>
              </a:gs>
              <a:gs pos="100000">
                <a:srgbClr val="002060"/>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27" name="円/楕円 426"/>
          <p:cNvSpPr/>
          <p:nvPr/>
        </p:nvSpPr>
        <p:spPr>
          <a:xfrm>
            <a:off x="262274" y="2852936"/>
            <a:ext cx="108000" cy="108000"/>
          </a:xfrm>
          <a:prstGeom prst="ellipse">
            <a:avLst/>
          </a:prstGeom>
          <a:solidFill>
            <a:srgbClr val="0070C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28" name="円/楕円 427"/>
          <p:cNvSpPr/>
          <p:nvPr/>
        </p:nvSpPr>
        <p:spPr>
          <a:xfrm>
            <a:off x="531994" y="2756115"/>
            <a:ext cx="108000" cy="108000"/>
          </a:xfrm>
          <a:prstGeom prst="ellipse">
            <a:avLst/>
          </a:prstGeom>
          <a:solidFill>
            <a:srgbClr val="00B05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29" name="円/楕円 428"/>
          <p:cNvSpPr/>
          <p:nvPr/>
        </p:nvSpPr>
        <p:spPr>
          <a:xfrm>
            <a:off x="370672" y="2047749"/>
            <a:ext cx="108000" cy="108000"/>
          </a:xfrm>
          <a:prstGeom prst="ellipse">
            <a:avLst/>
          </a:prstGeom>
          <a:solidFill>
            <a:srgbClr val="FF000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0" name="円/楕円 429"/>
          <p:cNvSpPr/>
          <p:nvPr/>
        </p:nvSpPr>
        <p:spPr>
          <a:xfrm>
            <a:off x="441912" y="3567454"/>
            <a:ext cx="108000" cy="108000"/>
          </a:xfrm>
          <a:prstGeom prst="ellipse">
            <a:avLst/>
          </a:prstGeom>
          <a:solidFill>
            <a:srgbClr val="0070C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1" name="円/楕円 430"/>
          <p:cNvSpPr/>
          <p:nvPr/>
        </p:nvSpPr>
        <p:spPr>
          <a:xfrm>
            <a:off x="169365" y="3784345"/>
            <a:ext cx="108000" cy="108000"/>
          </a:xfrm>
          <a:prstGeom prst="ellipse">
            <a:avLst/>
          </a:prstGeom>
          <a:solidFill>
            <a:srgbClr val="00B05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2" name="円/楕円 431"/>
          <p:cNvSpPr/>
          <p:nvPr/>
        </p:nvSpPr>
        <p:spPr>
          <a:xfrm>
            <a:off x="423994" y="3036578"/>
            <a:ext cx="108000" cy="108000"/>
          </a:xfrm>
          <a:prstGeom prst="ellipse">
            <a:avLst/>
          </a:prstGeom>
          <a:solidFill>
            <a:srgbClr val="FF000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3" name="円/楕円 432"/>
          <p:cNvSpPr/>
          <p:nvPr/>
        </p:nvSpPr>
        <p:spPr>
          <a:xfrm>
            <a:off x="503560" y="1016744"/>
            <a:ext cx="108000" cy="108000"/>
          </a:xfrm>
          <a:prstGeom prst="ellipse">
            <a:avLst/>
          </a:prstGeom>
          <a:solidFill>
            <a:srgbClr val="0070C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4" name="円/楕円 433"/>
          <p:cNvSpPr/>
          <p:nvPr/>
        </p:nvSpPr>
        <p:spPr>
          <a:xfrm>
            <a:off x="388131" y="1254697"/>
            <a:ext cx="108000" cy="108000"/>
          </a:xfrm>
          <a:prstGeom prst="ellipse">
            <a:avLst/>
          </a:prstGeom>
          <a:solidFill>
            <a:srgbClr val="00B05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5" name="円/楕円 434"/>
          <p:cNvSpPr/>
          <p:nvPr/>
        </p:nvSpPr>
        <p:spPr>
          <a:xfrm>
            <a:off x="346791" y="1429287"/>
            <a:ext cx="108000" cy="108000"/>
          </a:xfrm>
          <a:prstGeom prst="ellipse">
            <a:avLst/>
          </a:prstGeom>
          <a:solidFill>
            <a:srgbClr val="FF000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6" name="円/楕円 435"/>
          <p:cNvSpPr/>
          <p:nvPr/>
        </p:nvSpPr>
        <p:spPr>
          <a:xfrm>
            <a:off x="389903" y="2281461"/>
            <a:ext cx="108000" cy="108000"/>
          </a:xfrm>
          <a:prstGeom prst="ellipse">
            <a:avLst/>
          </a:prstGeom>
          <a:solidFill>
            <a:srgbClr val="0070C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7" name="円/楕円 436"/>
          <p:cNvSpPr/>
          <p:nvPr/>
        </p:nvSpPr>
        <p:spPr>
          <a:xfrm>
            <a:off x="585257" y="2112054"/>
            <a:ext cx="108000" cy="108000"/>
          </a:xfrm>
          <a:prstGeom prst="ellipse">
            <a:avLst/>
          </a:prstGeom>
          <a:solidFill>
            <a:srgbClr val="00B05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8" name="円/楕円 437"/>
          <p:cNvSpPr/>
          <p:nvPr/>
        </p:nvSpPr>
        <p:spPr>
          <a:xfrm>
            <a:off x="223365" y="3473180"/>
            <a:ext cx="108000" cy="108000"/>
          </a:xfrm>
          <a:prstGeom prst="ellipse">
            <a:avLst/>
          </a:prstGeom>
          <a:solidFill>
            <a:srgbClr val="FF000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9" name="円/楕円 438"/>
          <p:cNvSpPr/>
          <p:nvPr/>
        </p:nvSpPr>
        <p:spPr>
          <a:xfrm>
            <a:off x="590020" y="2566909"/>
            <a:ext cx="108000" cy="108000"/>
          </a:xfrm>
          <a:prstGeom prst="ellipse">
            <a:avLst/>
          </a:prstGeom>
          <a:solidFill>
            <a:srgbClr val="0070C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0" name="円/楕円 439"/>
          <p:cNvSpPr/>
          <p:nvPr/>
        </p:nvSpPr>
        <p:spPr>
          <a:xfrm>
            <a:off x="804460" y="3182703"/>
            <a:ext cx="108000" cy="108000"/>
          </a:xfrm>
          <a:prstGeom prst="ellipse">
            <a:avLst/>
          </a:prstGeom>
          <a:solidFill>
            <a:srgbClr val="00B05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1" name="円/楕円 440"/>
          <p:cNvSpPr/>
          <p:nvPr/>
        </p:nvSpPr>
        <p:spPr>
          <a:xfrm>
            <a:off x="182924" y="2241175"/>
            <a:ext cx="108000" cy="108000"/>
          </a:xfrm>
          <a:prstGeom prst="ellipse">
            <a:avLst/>
          </a:prstGeom>
          <a:solidFill>
            <a:srgbClr val="FF000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2" name="円/楕円 441"/>
          <p:cNvSpPr/>
          <p:nvPr/>
        </p:nvSpPr>
        <p:spPr>
          <a:xfrm>
            <a:off x="517621" y="3788541"/>
            <a:ext cx="108000" cy="108000"/>
          </a:xfrm>
          <a:prstGeom prst="ellipse">
            <a:avLst/>
          </a:prstGeom>
          <a:solidFill>
            <a:srgbClr val="0070C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3" name="円/楕円 442"/>
          <p:cNvSpPr/>
          <p:nvPr/>
        </p:nvSpPr>
        <p:spPr>
          <a:xfrm>
            <a:off x="694322" y="2312888"/>
            <a:ext cx="108000" cy="108000"/>
          </a:xfrm>
          <a:prstGeom prst="ellipse">
            <a:avLst/>
          </a:prstGeom>
          <a:solidFill>
            <a:srgbClr val="00B05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4" name="円/楕円 443"/>
          <p:cNvSpPr/>
          <p:nvPr/>
        </p:nvSpPr>
        <p:spPr>
          <a:xfrm>
            <a:off x="655908" y="1905498"/>
            <a:ext cx="108000" cy="108000"/>
          </a:xfrm>
          <a:prstGeom prst="ellipse">
            <a:avLst/>
          </a:prstGeom>
          <a:solidFill>
            <a:srgbClr val="FF000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5" name="円/楕円 444"/>
          <p:cNvSpPr/>
          <p:nvPr/>
        </p:nvSpPr>
        <p:spPr>
          <a:xfrm>
            <a:off x="262274" y="1318790"/>
            <a:ext cx="108000" cy="108000"/>
          </a:xfrm>
          <a:prstGeom prst="ellipse">
            <a:avLst/>
          </a:prstGeom>
          <a:solidFill>
            <a:srgbClr val="0070C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6" name="円/楕円 445"/>
          <p:cNvSpPr/>
          <p:nvPr/>
        </p:nvSpPr>
        <p:spPr>
          <a:xfrm>
            <a:off x="218479" y="2591742"/>
            <a:ext cx="108000" cy="108000"/>
          </a:xfrm>
          <a:prstGeom prst="ellipse">
            <a:avLst/>
          </a:prstGeom>
          <a:solidFill>
            <a:srgbClr val="00B05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7" name="円/楕円 446"/>
          <p:cNvSpPr/>
          <p:nvPr/>
        </p:nvSpPr>
        <p:spPr>
          <a:xfrm>
            <a:off x="578225" y="1532018"/>
            <a:ext cx="108000" cy="108000"/>
          </a:xfrm>
          <a:prstGeom prst="ellipse">
            <a:avLst/>
          </a:prstGeom>
          <a:solidFill>
            <a:srgbClr val="FF000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8" name="円/楕円 447"/>
          <p:cNvSpPr/>
          <p:nvPr/>
        </p:nvSpPr>
        <p:spPr>
          <a:xfrm>
            <a:off x="744247" y="3647298"/>
            <a:ext cx="108000" cy="108000"/>
          </a:xfrm>
          <a:prstGeom prst="ellipse">
            <a:avLst/>
          </a:prstGeom>
          <a:solidFill>
            <a:srgbClr val="0070C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9" name="円/楕円 448"/>
          <p:cNvSpPr/>
          <p:nvPr/>
        </p:nvSpPr>
        <p:spPr>
          <a:xfrm>
            <a:off x="226282" y="3068960"/>
            <a:ext cx="108000" cy="108000"/>
          </a:xfrm>
          <a:prstGeom prst="ellipse">
            <a:avLst/>
          </a:prstGeom>
          <a:solidFill>
            <a:srgbClr val="00B05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50" name="円/楕円 449"/>
          <p:cNvSpPr/>
          <p:nvPr/>
        </p:nvSpPr>
        <p:spPr>
          <a:xfrm>
            <a:off x="358994" y="2509309"/>
            <a:ext cx="108000" cy="108000"/>
          </a:xfrm>
          <a:prstGeom prst="ellipse">
            <a:avLst/>
          </a:prstGeom>
          <a:solidFill>
            <a:srgbClr val="FF000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173" name="直線コネクタ 172"/>
          <p:cNvCxnSpPr/>
          <p:nvPr/>
        </p:nvCxnSpPr>
        <p:spPr>
          <a:xfrm>
            <a:off x="410560" y="5695068"/>
            <a:ext cx="428597" cy="0"/>
          </a:xfrm>
          <a:prstGeom prst="line">
            <a:avLst/>
          </a:prstGeom>
          <a:ln w="57150">
            <a:solidFill>
              <a:srgbClr val="CC000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75" name="直線コネクタ 174"/>
          <p:cNvCxnSpPr/>
          <p:nvPr/>
        </p:nvCxnSpPr>
        <p:spPr>
          <a:xfrm>
            <a:off x="410560" y="6021288"/>
            <a:ext cx="428597" cy="0"/>
          </a:xfrm>
          <a:prstGeom prst="line">
            <a:avLst/>
          </a:prstGeom>
          <a:ln w="57150">
            <a:solidFill>
              <a:srgbClr val="00206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80" name="直線コネクタ 179"/>
          <p:cNvCxnSpPr/>
          <p:nvPr/>
        </p:nvCxnSpPr>
        <p:spPr>
          <a:xfrm>
            <a:off x="410560" y="6381328"/>
            <a:ext cx="428597" cy="0"/>
          </a:xfrm>
          <a:prstGeom prst="line">
            <a:avLst/>
          </a:prstGeom>
          <a:ln w="101600" cmpd="tri">
            <a:solidFill>
              <a:srgbClr val="00660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19" name="TexTeXPicture" descr="&lt;?xml version=&quot;1.0&quot; encoding=&quot;utf-16&quot;?&gt;&#10;&lt;TeXTeX&gt;&#10;  &lt;preamble&gt;\documentclass{jarticle}&#10;\usepackage{amsmath}&#10;\pagestyle{empty}&lt;/preamble&gt;&#10;  &lt;body&gt;\begin{align*} &#10;p,\bar p&#10;\end{align*}&lt;/body&gt;&#10;  &lt;fcolor&gt;FF000000&lt;/fcolor&gt;&#10;  &lt;bcolor&gt;FFFFFFFF&lt;/bcolor&gt;&#10;  &lt;transparent&gt;True&lt;/transparent&gt;&#10;  &lt;resolution&gt;1800&lt;/resolution&gt;&#10;  &lt;imageh&gt;195&lt;/imageh&gt;&#10;  &lt;imagew&gt;373&lt;/imagew&gt;&#10;  &lt;scale&gt;50&lt;/scale&gt;&#10;  &lt;cursor&gt;24&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257" y="5563844"/>
            <a:ext cx="521415" cy="272590"/>
          </a:xfrm>
          <a:prstGeom prst="rect">
            <a:avLst/>
          </a:prstGeom>
        </p:spPr>
      </p:pic>
      <p:pic>
        <p:nvPicPr>
          <p:cNvPr id="20" name="TexTeXPicture" descr="&lt;?xml version=&quot;1.0&quot; encoding=&quot;utf-16&quot;?&gt;&#10;&lt;TeXTeX&gt;&#10;  &lt;preamble&gt;\documentclass{jarticle}&#10;\usepackage{amsmath}&#10;\pagestyle{empty}&lt;/preamble&gt;&#10;  &lt;body&gt;\begin{align*} &#10;n,\bar n&#10;\end{align*}&lt;/body&gt;&#10;  &lt;fcolor&gt;FF000000&lt;/fcolor&gt;&#10;  &lt;bcolor&gt;FFFFFFFF&lt;/bcolor&gt;&#10;  &lt;transparent&gt;True&lt;/transparent&gt;&#10;  &lt;resolution&gt;1800&lt;/resolution&gt;&#10;  &lt;imageh&gt;195&lt;/imageh&gt;&#10;  &lt;imagew&gt;395&lt;/imagew&gt;&#10;  &lt;scale&gt;50&lt;/scale&gt;&#10;  &lt;cursor&gt;24&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434" y="5935036"/>
            <a:ext cx="517238" cy="255345"/>
          </a:xfrm>
          <a:prstGeom prst="rect">
            <a:avLst/>
          </a:prstGeom>
        </p:spPr>
      </p:pic>
      <p:pic>
        <p:nvPicPr>
          <p:cNvPr id="21" name="TexTeXPicture" descr="&lt;?xml version=&quot;1.0&quot; encoding=&quot;utf-16&quot;?&gt;&#10;&lt;TeXTeX&gt;&#10;  &lt;preamble&gt;\documentclass{jarticle}&#10;\usepackage{amsmath}&#10;\pagestyle{empty}&lt;/preamble&gt;&#10;  &lt;body&gt;\begin{align*} &#10;\Delta(1232)&#10;\end{align*}&lt;/body&gt;&#10;  &lt;fcolor&gt;FF000000&lt;/fcolor&gt;&#10;  &lt;bcolor&gt;FFFFFFFF&lt;/bcolor&gt;&#10;  &lt;transparent&gt;True&lt;/transparent&gt;&#10;  &lt;resolution&gt;1800&lt;/resolution&gt;&#10;  &lt;imageh&gt;249&lt;/imageh&gt;&#10;  &lt;imagew&gt;864&lt;/imagew&gt;&#10;  &lt;scale&gt;50&lt;/scale&gt;&#10;  &lt;cursor&gt;28&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257" y="6276059"/>
            <a:ext cx="1025472" cy="295535"/>
          </a:xfrm>
          <a:prstGeom prst="rect">
            <a:avLst/>
          </a:prstGeom>
        </p:spPr>
      </p:pic>
      <p:sp>
        <p:nvSpPr>
          <p:cNvPr id="188" name="円/楕円 187"/>
          <p:cNvSpPr/>
          <p:nvPr/>
        </p:nvSpPr>
        <p:spPr>
          <a:xfrm>
            <a:off x="2228049" y="5588184"/>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2" name="テキスト ボックス 21"/>
          <p:cNvSpPr txBox="1"/>
          <p:nvPr/>
        </p:nvSpPr>
        <p:spPr>
          <a:xfrm>
            <a:off x="2411760" y="5445224"/>
            <a:ext cx="1082348" cy="400110"/>
          </a:xfrm>
          <a:prstGeom prst="rect">
            <a:avLst/>
          </a:prstGeom>
          <a:noFill/>
        </p:spPr>
        <p:txBody>
          <a:bodyPr wrap="none" rtlCol="0">
            <a:spAutoFit/>
          </a:bodyPr>
          <a:lstStyle/>
          <a:p>
            <a:r>
              <a:rPr lang="en-US" altLang="ja-JP" sz="2000" dirty="0" smtClean="0">
                <a:solidFill>
                  <a:prstClr val="black"/>
                </a:solidFill>
              </a:rPr>
              <a:t>mesons</a:t>
            </a:r>
            <a:endParaRPr lang="ja-JP" altLang="en-US" sz="2000" dirty="0">
              <a:solidFill>
                <a:prstClr val="black"/>
              </a:solidFill>
            </a:endParaRPr>
          </a:p>
        </p:txBody>
      </p:sp>
      <p:sp>
        <p:nvSpPr>
          <p:cNvPr id="190" name="円/楕円 189"/>
          <p:cNvSpPr/>
          <p:nvPr/>
        </p:nvSpPr>
        <p:spPr>
          <a:xfrm>
            <a:off x="2195736" y="5949280"/>
            <a:ext cx="216000" cy="216000"/>
          </a:xfrm>
          <a:prstGeom prst="ellipse">
            <a:avLst/>
          </a:prstGeom>
          <a:gradFill flip="none" rotWithShape="1">
            <a:gsLst>
              <a:gs pos="0">
                <a:srgbClr val="C00000">
                  <a:lumMod val="80000"/>
                  <a:lumOff val="20000"/>
                </a:srgbClr>
              </a:gs>
              <a:gs pos="100000">
                <a:srgbClr val="C00000"/>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テキスト ボックス 22"/>
          <p:cNvSpPr txBox="1"/>
          <p:nvPr/>
        </p:nvSpPr>
        <p:spPr>
          <a:xfrm>
            <a:off x="2411760" y="5837202"/>
            <a:ext cx="1096775" cy="400110"/>
          </a:xfrm>
          <a:prstGeom prst="rect">
            <a:avLst/>
          </a:prstGeom>
          <a:noFill/>
        </p:spPr>
        <p:txBody>
          <a:bodyPr wrap="none" rtlCol="0">
            <a:spAutoFit/>
          </a:bodyPr>
          <a:lstStyle/>
          <a:p>
            <a:r>
              <a:rPr lang="en-US" altLang="ja-JP" sz="2000" dirty="0" smtClean="0">
                <a:solidFill>
                  <a:prstClr val="black"/>
                </a:solidFill>
              </a:rPr>
              <a:t>baryons</a:t>
            </a:r>
            <a:endParaRPr lang="ja-JP" altLang="en-US" sz="2000" dirty="0">
              <a:solidFill>
                <a:prstClr val="black"/>
              </a:solidFill>
            </a:endParaRPr>
          </a:p>
        </p:txBody>
      </p:sp>
      <p:grpSp>
        <p:nvGrpSpPr>
          <p:cNvPr id="195" name="グループ化 194"/>
          <p:cNvGrpSpPr/>
          <p:nvPr/>
        </p:nvGrpSpPr>
        <p:grpSpPr>
          <a:xfrm>
            <a:off x="1055775" y="3220715"/>
            <a:ext cx="7415411" cy="461153"/>
            <a:chOff x="973013" y="3436739"/>
            <a:chExt cx="7415411" cy="461153"/>
          </a:xfrm>
        </p:grpSpPr>
        <p:cxnSp>
          <p:nvCxnSpPr>
            <p:cNvPr id="196" name="直線コネクタ 195"/>
            <p:cNvCxnSpPr/>
            <p:nvPr/>
          </p:nvCxnSpPr>
          <p:spPr>
            <a:xfrm flipV="1">
              <a:off x="2482323" y="3717032"/>
              <a:ext cx="161203" cy="160345"/>
            </a:xfrm>
            <a:prstGeom prst="line">
              <a:avLst/>
            </a:prstGeom>
            <a:ln w="101600" cmpd="tri">
              <a:solidFill>
                <a:srgbClr val="00660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98" name="直線コネクタ 197"/>
            <p:cNvCxnSpPr/>
            <p:nvPr/>
          </p:nvCxnSpPr>
          <p:spPr>
            <a:xfrm flipV="1">
              <a:off x="4626260" y="3709492"/>
              <a:ext cx="375992" cy="147972"/>
            </a:xfrm>
            <a:prstGeom prst="line">
              <a:avLst/>
            </a:prstGeom>
            <a:ln w="101600" cmpd="tri">
              <a:solidFill>
                <a:srgbClr val="00660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99" name="直線コネクタ 198"/>
            <p:cNvCxnSpPr/>
            <p:nvPr/>
          </p:nvCxnSpPr>
          <p:spPr>
            <a:xfrm>
              <a:off x="3620998" y="3458605"/>
              <a:ext cx="218974" cy="130956"/>
            </a:xfrm>
            <a:prstGeom prst="line">
              <a:avLst/>
            </a:prstGeom>
            <a:ln w="101600" cmpd="tri">
              <a:solidFill>
                <a:srgbClr val="00660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01" name="直線コネクタ 200"/>
            <p:cNvCxnSpPr/>
            <p:nvPr/>
          </p:nvCxnSpPr>
          <p:spPr>
            <a:xfrm flipV="1">
              <a:off x="1438612" y="3521092"/>
              <a:ext cx="298591" cy="136939"/>
            </a:xfrm>
            <a:prstGeom prst="line">
              <a:avLst/>
            </a:prstGeom>
            <a:ln w="101600" cmpd="tri">
              <a:solidFill>
                <a:srgbClr val="00660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02" name="直線コネクタ 201"/>
            <p:cNvCxnSpPr/>
            <p:nvPr/>
          </p:nvCxnSpPr>
          <p:spPr>
            <a:xfrm>
              <a:off x="973013" y="3436739"/>
              <a:ext cx="483638" cy="211977"/>
            </a:xfrm>
            <a:prstGeom prst="line">
              <a:avLst/>
            </a:prstGeom>
            <a:ln w="57150">
              <a:gradFill>
                <a:gsLst>
                  <a:gs pos="0">
                    <a:srgbClr val="C00000">
                      <a:lumMod val="90000"/>
                      <a:lumOff val="10000"/>
                    </a:srgbClr>
                  </a:gs>
                  <a:gs pos="100000">
                    <a:srgbClr val="C00000"/>
                  </a:gs>
                </a:gsLst>
                <a:lin ang="5400000" scaled="0"/>
              </a:gra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03" name="直線コネクタ 202"/>
            <p:cNvCxnSpPr/>
            <p:nvPr/>
          </p:nvCxnSpPr>
          <p:spPr>
            <a:xfrm>
              <a:off x="1716840" y="3521092"/>
              <a:ext cx="766928" cy="376800"/>
            </a:xfrm>
            <a:prstGeom prst="line">
              <a:avLst/>
            </a:prstGeom>
            <a:ln w="57150">
              <a:solidFill>
                <a:srgbClr val="C0000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04" name="直線コネクタ 203"/>
            <p:cNvCxnSpPr/>
            <p:nvPr/>
          </p:nvCxnSpPr>
          <p:spPr>
            <a:xfrm flipV="1">
              <a:off x="4968596" y="3521092"/>
              <a:ext cx="3419828" cy="201868"/>
            </a:xfrm>
            <a:prstGeom prst="line">
              <a:avLst/>
            </a:prstGeom>
            <a:ln w="57150">
              <a:solidFill>
                <a:srgbClr val="C00000"/>
              </a:solidFill>
              <a:tailEnd type="arrow"/>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05" name="直線コネクタ 204"/>
            <p:cNvCxnSpPr/>
            <p:nvPr/>
          </p:nvCxnSpPr>
          <p:spPr>
            <a:xfrm flipV="1">
              <a:off x="2643526" y="3458605"/>
              <a:ext cx="977472" cy="250887"/>
            </a:xfrm>
            <a:prstGeom prst="line">
              <a:avLst/>
            </a:prstGeom>
            <a:ln w="57150">
              <a:gradFill>
                <a:gsLst>
                  <a:gs pos="0">
                    <a:srgbClr val="002060">
                      <a:lumMod val="90000"/>
                      <a:lumOff val="10000"/>
                    </a:srgbClr>
                  </a:gs>
                  <a:gs pos="100000">
                    <a:srgbClr val="002060"/>
                  </a:gs>
                </a:gsLst>
                <a:lin ang="5400000" scaled="0"/>
              </a:gra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06" name="直線コネクタ 205"/>
            <p:cNvCxnSpPr/>
            <p:nvPr/>
          </p:nvCxnSpPr>
          <p:spPr>
            <a:xfrm flipH="1" flipV="1">
              <a:off x="3839972" y="3589561"/>
              <a:ext cx="804036" cy="266796"/>
            </a:xfrm>
            <a:prstGeom prst="line">
              <a:avLst/>
            </a:prstGeom>
            <a:ln w="57150">
              <a:solidFill>
                <a:srgbClr val="C0000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064175" y="2319204"/>
            <a:ext cx="7407011" cy="887800"/>
            <a:chOff x="981413" y="2535228"/>
            <a:chExt cx="7407011" cy="887800"/>
          </a:xfrm>
        </p:grpSpPr>
        <p:cxnSp>
          <p:nvCxnSpPr>
            <p:cNvPr id="208" name="直線コネクタ 207"/>
            <p:cNvCxnSpPr/>
            <p:nvPr/>
          </p:nvCxnSpPr>
          <p:spPr>
            <a:xfrm flipV="1">
              <a:off x="2482323" y="2733864"/>
              <a:ext cx="161203" cy="230748"/>
            </a:xfrm>
            <a:prstGeom prst="line">
              <a:avLst/>
            </a:prstGeom>
            <a:ln w="101600" cmpd="tri">
              <a:solidFill>
                <a:srgbClr val="00660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10" name="直線コネクタ 209"/>
            <p:cNvCxnSpPr/>
            <p:nvPr/>
          </p:nvCxnSpPr>
          <p:spPr>
            <a:xfrm flipV="1">
              <a:off x="4045549" y="2535228"/>
              <a:ext cx="297779" cy="75817"/>
            </a:xfrm>
            <a:prstGeom prst="line">
              <a:avLst/>
            </a:prstGeom>
            <a:ln w="101600" cmpd="tri">
              <a:solidFill>
                <a:srgbClr val="00660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11" name="直線コネクタ 210"/>
            <p:cNvCxnSpPr/>
            <p:nvPr/>
          </p:nvCxnSpPr>
          <p:spPr>
            <a:xfrm flipV="1">
              <a:off x="4932056" y="2564888"/>
              <a:ext cx="230072" cy="214445"/>
            </a:xfrm>
            <a:prstGeom prst="line">
              <a:avLst/>
            </a:prstGeom>
            <a:ln w="101600" cmpd="tri">
              <a:solidFill>
                <a:srgbClr val="00660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12" name="直線コネクタ 211"/>
            <p:cNvCxnSpPr/>
            <p:nvPr/>
          </p:nvCxnSpPr>
          <p:spPr>
            <a:xfrm flipV="1">
              <a:off x="981413" y="2964611"/>
              <a:ext cx="1545579" cy="458417"/>
            </a:xfrm>
            <a:prstGeom prst="line">
              <a:avLst/>
            </a:prstGeom>
            <a:ln w="57150">
              <a:gradFill>
                <a:gsLst>
                  <a:gs pos="0">
                    <a:srgbClr val="C00000">
                      <a:lumMod val="90000"/>
                      <a:lumOff val="10000"/>
                    </a:srgbClr>
                  </a:gs>
                  <a:gs pos="100000">
                    <a:srgbClr val="C00000"/>
                  </a:gs>
                </a:gsLst>
                <a:lin ang="5400000" scaled="0"/>
              </a:gra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13" name="直線コネクタ 212"/>
            <p:cNvCxnSpPr/>
            <p:nvPr/>
          </p:nvCxnSpPr>
          <p:spPr>
            <a:xfrm flipV="1">
              <a:off x="3640974" y="2600909"/>
              <a:ext cx="404575" cy="298269"/>
            </a:xfrm>
            <a:prstGeom prst="line">
              <a:avLst/>
            </a:prstGeom>
            <a:ln w="57150">
              <a:solidFill>
                <a:srgbClr val="C0000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14" name="直線コネクタ 213"/>
            <p:cNvCxnSpPr/>
            <p:nvPr/>
          </p:nvCxnSpPr>
          <p:spPr>
            <a:xfrm>
              <a:off x="5162128" y="2564888"/>
              <a:ext cx="3226296" cy="268445"/>
            </a:xfrm>
            <a:prstGeom prst="line">
              <a:avLst/>
            </a:prstGeom>
            <a:ln w="57150">
              <a:gradFill>
                <a:gsLst>
                  <a:gs pos="0">
                    <a:srgbClr val="002060">
                      <a:lumMod val="90000"/>
                      <a:lumOff val="10000"/>
                    </a:srgbClr>
                  </a:gs>
                  <a:gs pos="100000">
                    <a:srgbClr val="002060"/>
                  </a:gs>
                </a:gsLst>
                <a:lin ang="5400000" scaled="0"/>
              </a:gradFill>
              <a:tailEnd type="arrow"/>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2643526" y="2733864"/>
              <a:ext cx="977472" cy="186059"/>
            </a:xfrm>
            <a:prstGeom prst="line">
              <a:avLst/>
            </a:prstGeom>
            <a:ln w="57150">
              <a:solidFill>
                <a:srgbClr val="C0000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16" name="直線コネクタ 215"/>
            <p:cNvCxnSpPr/>
            <p:nvPr/>
          </p:nvCxnSpPr>
          <p:spPr>
            <a:xfrm>
              <a:off x="4332024" y="2535228"/>
              <a:ext cx="583673" cy="244105"/>
            </a:xfrm>
            <a:prstGeom prst="line">
              <a:avLst/>
            </a:prstGeom>
            <a:ln w="57150">
              <a:gradFill>
                <a:gsLst>
                  <a:gs pos="0">
                    <a:srgbClr val="002060">
                      <a:lumMod val="90000"/>
                      <a:lumOff val="10000"/>
                    </a:srgbClr>
                  </a:gs>
                  <a:gs pos="100000">
                    <a:srgbClr val="002060"/>
                  </a:gs>
                </a:gsLst>
                <a:lin ang="5400000" scaled="0"/>
              </a:gra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grpSp>
      <p:grpSp>
        <p:nvGrpSpPr>
          <p:cNvPr id="219" name="グループ化 218"/>
          <p:cNvGrpSpPr/>
          <p:nvPr/>
        </p:nvGrpSpPr>
        <p:grpSpPr>
          <a:xfrm>
            <a:off x="466994" y="1241818"/>
            <a:ext cx="8004192" cy="819030"/>
            <a:chOff x="384232" y="1457842"/>
            <a:chExt cx="8004192" cy="819030"/>
          </a:xfrm>
        </p:grpSpPr>
        <p:cxnSp>
          <p:nvCxnSpPr>
            <p:cNvPr id="220" name="直線コネクタ 219"/>
            <p:cNvCxnSpPr/>
            <p:nvPr/>
          </p:nvCxnSpPr>
          <p:spPr>
            <a:xfrm flipV="1">
              <a:off x="928633" y="1588814"/>
              <a:ext cx="216600" cy="184003"/>
            </a:xfrm>
            <a:prstGeom prst="line">
              <a:avLst/>
            </a:prstGeom>
            <a:ln w="101600" cmpd="tri">
              <a:solidFill>
                <a:srgbClr val="00660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22" name="直線コネクタ 221"/>
            <p:cNvCxnSpPr/>
            <p:nvPr/>
          </p:nvCxnSpPr>
          <p:spPr>
            <a:xfrm>
              <a:off x="1695023" y="1825485"/>
              <a:ext cx="298591" cy="260515"/>
            </a:xfrm>
            <a:prstGeom prst="line">
              <a:avLst/>
            </a:prstGeom>
            <a:ln w="101600" cmpd="tri">
              <a:solidFill>
                <a:srgbClr val="00660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23" name="直線コネクタ 222"/>
            <p:cNvCxnSpPr/>
            <p:nvPr/>
          </p:nvCxnSpPr>
          <p:spPr>
            <a:xfrm flipV="1">
              <a:off x="2526992" y="2116825"/>
              <a:ext cx="307276" cy="106115"/>
            </a:xfrm>
            <a:prstGeom prst="line">
              <a:avLst/>
            </a:prstGeom>
            <a:ln w="101600" cmpd="tri">
              <a:solidFill>
                <a:srgbClr val="00660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24" name="直線コネクタ 223"/>
            <p:cNvCxnSpPr/>
            <p:nvPr/>
          </p:nvCxnSpPr>
          <p:spPr>
            <a:xfrm flipV="1">
              <a:off x="3501690" y="2044817"/>
              <a:ext cx="225986" cy="221668"/>
            </a:xfrm>
            <a:prstGeom prst="line">
              <a:avLst/>
            </a:prstGeom>
            <a:ln w="101600" cmpd="tri">
              <a:solidFill>
                <a:srgbClr val="00660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26" name="直線コネクタ 225"/>
            <p:cNvCxnSpPr/>
            <p:nvPr/>
          </p:nvCxnSpPr>
          <p:spPr>
            <a:xfrm>
              <a:off x="4773239" y="1862832"/>
              <a:ext cx="308032" cy="92910"/>
            </a:xfrm>
            <a:prstGeom prst="line">
              <a:avLst/>
            </a:prstGeom>
            <a:ln w="101600" cmpd="tri">
              <a:solidFill>
                <a:srgbClr val="00660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384232" y="1628800"/>
              <a:ext cx="597181" cy="144016"/>
            </a:xfrm>
            <a:prstGeom prst="line">
              <a:avLst/>
            </a:prstGeom>
            <a:ln w="57150">
              <a:gradFill>
                <a:gsLst>
                  <a:gs pos="0">
                    <a:srgbClr val="002060">
                      <a:lumMod val="90000"/>
                      <a:lumOff val="10000"/>
                    </a:srgbClr>
                  </a:gs>
                  <a:gs pos="100000">
                    <a:srgbClr val="002060"/>
                  </a:gs>
                </a:gsLst>
                <a:lin ang="5400000" scaled="0"/>
              </a:gra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28" name="直線コネクタ 227"/>
            <p:cNvCxnSpPr/>
            <p:nvPr/>
          </p:nvCxnSpPr>
          <p:spPr>
            <a:xfrm>
              <a:off x="1959407" y="2086000"/>
              <a:ext cx="597181" cy="144016"/>
            </a:xfrm>
            <a:prstGeom prst="line">
              <a:avLst/>
            </a:prstGeom>
            <a:ln w="57150">
              <a:solidFill>
                <a:srgbClr val="C0000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29" name="直線コネクタ 228"/>
            <p:cNvCxnSpPr/>
            <p:nvPr/>
          </p:nvCxnSpPr>
          <p:spPr>
            <a:xfrm>
              <a:off x="1140022" y="1588814"/>
              <a:ext cx="597181" cy="264394"/>
            </a:xfrm>
            <a:prstGeom prst="line">
              <a:avLst/>
            </a:prstGeom>
            <a:ln w="57150">
              <a:gradFill>
                <a:gsLst>
                  <a:gs pos="0">
                    <a:srgbClr val="002060">
                      <a:lumMod val="90000"/>
                      <a:lumOff val="10000"/>
                    </a:srgbClr>
                  </a:gs>
                  <a:gs pos="100000">
                    <a:srgbClr val="002060"/>
                  </a:gs>
                </a:gsLst>
                <a:lin ang="5400000" scaled="0"/>
              </a:gra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30" name="直線コネクタ 229"/>
            <p:cNvCxnSpPr/>
            <p:nvPr/>
          </p:nvCxnSpPr>
          <p:spPr>
            <a:xfrm>
              <a:off x="2834268" y="2116833"/>
              <a:ext cx="662706" cy="160039"/>
            </a:xfrm>
            <a:prstGeom prst="line">
              <a:avLst/>
            </a:prstGeom>
            <a:ln w="57150">
              <a:gradFill>
                <a:gsLst>
                  <a:gs pos="0">
                    <a:srgbClr val="002060">
                      <a:lumMod val="90000"/>
                      <a:lumOff val="10000"/>
                    </a:srgbClr>
                  </a:gs>
                  <a:gs pos="100000">
                    <a:srgbClr val="002060"/>
                  </a:gs>
                </a:gsLst>
                <a:lin ang="5400000" scaled="0"/>
              </a:gra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32" name="直線コネクタ 231"/>
            <p:cNvCxnSpPr/>
            <p:nvPr/>
          </p:nvCxnSpPr>
          <p:spPr>
            <a:xfrm flipV="1">
              <a:off x="3680561" y="1853208"/>
              <a:ext cx="1091136" cy="191611"/>
            </a:xfrm>
            <a:prstGeom prst="line">
              <a:avLst/>
            </a:prstGeom>
            <a:ln w="57150">
              <a:gradFill>
                <a:gsLst>
                  <a:gs pos="0">
                    <a:srgbClr val="002060">
                      <a:lumMod val="90000"/>
                      <a:lumOff val="10000"/>
                    </a:srgbClr>
                  </a:gs>
                  <a:gs pos="100000">
                    <a:srgbClr val="002060"/>
                  </a:gs>
                </a:gsLst>
                <a:lin ang="5400000" scaled="0"/>
              </a:gra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35" name="直線コネクタ 234"/>
            <p:cNvCxnSpPr/>
            <p:nvPr/>
          </p:nvCxnSpPr>
          <p:spPr>
            <a:xfrm flipV="1">
              <a:off x="5076056" y="1457842"/>
              <a:ext cx="3312368" cy="512990"/>
            </a:xfrm>
            <a:prstGeom prst="line">
              <a:avLst/>
            </a:prstGeom>
            <a:ln w="57150">
              <a:gradFill>
                <a:gsLst>
                  <a:gs pos="0">
                    <a:srgbClr val="002060">
                      <a:lumMod val="90000"/>
                      <a:lumOff val="10000"/>
                    </a:srgbClr>
                  </a:gs>
                  <a:gs pos="100000">
                    <a:srgbClr val="002060"/>
                  </a:gs>
                </a:gsLst>
                <a:lin ang="5400000" scaled="0"/>
              </a:gradFill>
              <a:tailEnd type="arrow"/>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236" name="円/楕円 235"/>
          <p:cNvSpPr/>
          <p:nvPr/>
        </p:nvSpPr>
        <p:spPr>
          <a:xfrm>
            <a:off x="531994" y="3321741"/>
            <a:ext cx="108000" cy="108000"/>
          </a:xfrm>
          <a:prstGeom prst="ellipse">
            <a:avLst/>
          </a:prstGeom>
          <a:solidFill>
            <a:srgbClr val="00B05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8" name="円/楕円 237"/>
          <p:cNvSpPr/>
          <p:nvPr/>
        </p:nvSpPr>
        <p:spPr>
          <a:xfrm>
            <a:off x="623653" y="1160760"/>
            <a:ext cx="108000" cy="108000"/>
          </a:xfrm>
          <a:prstGeom prst="ellipse">
            <a:avLst/>
          </a:prstGeom>
          <a:solidFill>
            <a:srgbClr val="FF000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9" name="円/楕円 238"/>
          <p:cNvSpPr/>
          <p:nvPr/>
        </p:nvSpPr>
        <p:spPr>
          <a:xfrm>
            <a:off x="218479" y="1646808"/>
            <a:ext cx="108000" cy="108000"/>
          </a:xfrm>
          <a:prstGeom prst="ellipse">
            <a:avLst/>
          </a:prstGeom>
          <a:solidFill>
            <a:srgbClr val="0070C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5" name="直線コネクタ 4"/>
          <p:cNvCxnSpPr/>
          <p:nvPr/>
        </p:nvCxnSpPr>
        <p:spPr>
          <a:xfrm>
            <a:off x="858362" y="836712"/>
            <a:ext cx="98" cy="42087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1218402" y="836712"/>
            <a:ext cx="4382" cy="42087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5074896" y="836712"/>
            <a:ext cx="0" cy="42087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7740352" y="692696"/>
            <a:ext cx="10801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7668344" y="303039"/>
            <a:ext cx="766557" cy="461665"/>
          </a:xfrm>
          <a:prstGeom prst="rect">
            <a:avLst/>
          </a:prstGeom>
          <a:noFill/>
        </p:spPr>
        <p:txBody>
          <a:bodyPr wrap="none" rtlCol="0">
            <a:spAutoFit/>
          </a:bodyPr>
          <a:lstStyle/>
          <a:p>
            <a:r>
              <a:rPr lang="en-US" altLang="ja-JP" sz="2400" dirty="0" smtClean="0">
                <a:solidFill>
                  <a:prstClr val="black"/>
                </a:solidFill>
              </a:rPr>
              <a:t>time</a:t>
            </a:r>
            <a:endParaRPr lang="ja-JP" altLang="en-US" sz="2400" dirty="0">
              <a:solidFill>
                <a:prstClr val="black"/>
              </a:solidFill>
            </a:endParaRPr>
          </a:p>
        </p:txBody>
      </p:sp>
      <p:sp>
        <p:nvSpPr>
          <p:cNvPr id="240" name="円/楕円 239"/>
          <p:cNvSpPr/>
          <p:nvPr/>
        </p:nvSpPr>
        <p:spPr>
          <a:xfrm>
            <a:off x="226282" y="1885627"/>
            <a:ext cx="108000" cy="108000"/>
          </a:xfrm>
          <a:prstGeom prst="ellipse">
            <a:avLst/>
          </a:prstGeom>
          <a:solidFill>
            <a:srgbClr val="00B05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42" name="円/楕円 241"/>
          <p:cNvSpPr/>
          <p:nvPr/>
        </p:nvSpPr>
        <p:spPr>
          <a:xfrm>
            <a:off x="226282" y="1016587"/>
            <a:ext cx="108000" cy="108000"/>
          </a:xfrm>
          <a:prstGeom prst="ellipse">
            <a:avLst/>
          </a:prstGeom>
          <a:solidFill>
            <a:srgbClr val="FF000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44" name="円/楕円 243"/>
          <p:cNvSpPr/>
          <p:nvPr/>
        </p:nvSpPr>
        <p:spPr>
          <a:xfrm>
            <a:off x="316672" y="3251068"/>
            <a:ext cx="108000" cy="108000"/>
          </a:xfrm>
          <a:prstGeom prst="ellipse">
            <a:avLst/>
          </a:prstGeom>
          <a:solidFill>
            <a:srgbClr val="0070C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テキスト ボックス 17"/>
          <p:cNvSpPr txBox="1"/>
          <p:nvPr/>
        </p:nvSpPr>
        <p:spPr>
          <a:xfrm>
            <a:off x="6022707" y="5118555"/>
            <a:ext cx="2946640" cy="830997"/>
          </a:xfrm>
          <a:prstGeom prst="rect">
            <a:avLst/>
          </a:prstGeom>
          <a:noFill/>
        </p:spPr>
        <p:txBody>
          <a:bodyPr wrap="none" rtlCol="0">
            <a:spAutoFit/>
          </a:bodyPr>
          <a:lstStyle/>
          <a:p>
            <a:pPr marL="342900" indent="-342900">
              <a:buFont typeface="Arial" pitchFamily="34" charset="0"/>
              <a:buChar char="•"/>
            </a:pPr>
            <a:r>
              <a:rPr lang="en-US" altLang="ja-JP" sz="2400" dirty="0" smtClean="0">
                <a:solidFill>
                  <a:prstClr val="black"/>
                </a:solidFill>
              </a:rPr>
              <a:t>rare NN collisions</a:t>
            </a:r>
          </a:p>
          <a:p>
            <a:pPr marL="342900" indent="-342900">
              <a:buFont typeface="Arial" pitchFamily="34" charset="0"/>
              <a:buChar char="•"/>
            </a:pPr>
            <a:r>
              <a:rPr lang="en-US" altLang="ja-JP" sz="2400" dirty="0" smtClean="0">
                <a:solidFill>
                  <a:prstClr val="black"/>
                </a:solidFill>
              </a:rPr>
              <a:t>no quantum corr.</a:t>
            </a:r>
            <a:endParaRPr lang="ja-JP" altLang="en-US" sz="2400" dirty="0">
              <a:solidFill>
                <a:prstClr val="black"/>
              </a:solidFill>
            </a:endParaRPr>
          </a:p>
        </p:txBody>
      </p:sp>
      <p:pic>
        <p:nvPicPr>
          <p:cNvPr id="31" name="TexTeXPicture" descr="&lt;?xml version=&quot;1.0&quot; encoding=&quot;utf-16&quot;?&gt;&#10;&lt;TeXTeX&gt;&#10;  &lt;preamble&gt;\documentclass{jarticle}&#10;\usepackage{amsmath}&#10;\pagestyle{empty}&lt;/preamble&gt;&#10;  &lt;body&gt;\begin{align*} &#10;m_\pi \simeq T \ll m_N-\mu_N&#10;\end{align*}&lt;/body&gt;&#10;  &lt;fcolor&gt;FF000000&lt;/fcolor&gt;&#10;  &lt;bcolor&gt;FFFFFFFF&lt;/bcolor&gt;&#10;  &lt;transparent&gt;True&lt;/transparent&gt;&#10;  &lt;resolution&gt;1800&lt;/resolution&gt;&#10;  &lt;imageh&gt;223&lt;/imageh&gt;&#10;  &lt;imagew&gt;2275&lt;/imagew&gt;&#10;  &lt;scale&gt;50&lt;/scale&gt;&#10;  &lt;cursor&gt;0&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2862" y="4402576"/>
            <a:ext cx="2938118" cy="288000"/>
          </a:xfrm>
          <a:prstGeom prst="rect">
            <a:avLst/>
          </a:prstGeom>
        </p:spPr>
      </p:pic>
      <p:sp>
        <p:nvSpPr>
          <p:cNvPr id="33" name="テキスト ボックス 32"/>
          <p:cNvSpPr txBox="1"/>
          <p:nvPr/>
        </p:nvSpPr>
        <p:spPr>
          <a:xfrm>
            <a:off x="6012160" y="6165280"/>
            <a:ext cx="2106667" cy="461665"/>
          </a:xfrm>
          <a:prstGeom prst="rect">
            <a:avLst/>
          </a:prstGeom>
          <a:noFill/>
        </p:spPr>
        <p:txBody>
          <a:bodyPr wrap="none" rtlCol="0">
            <a:spAutoFit/>
          </a:bodyPr>
          <a:lstStyle/>
          <a:p>
            <a:pPr marL="342900" indent="-342900">
              <a:buFont typeface="Arial" pitchFamily="34" charset="0"/>
              <a:buChar char="•"/>
            </a:pPr>
            <a:r>
              <a:rPr lang="en-US" altLang="ja-JP" sz="2400" dirty="0" smtClean="0">
                <a:solidFill>
                  <a:prstClr val="black"/>
                </a:solidFill>
              </a:rPr>
              <a:t>many </a:t>
            </a:r>
            <a:r>
              <a:rPr lang="en-US" altLang="ja-JP" sz="2400" dirty="0" err="1" smtClean="0">
                <a:solidFill>
                  <a:prstClr val="black"/>
                </a:solidFill>
              </a:rPr>
              <a:t>pions</a:t>
            </a:r>
            <a:endParaRPr lang="ja-JP" altLang="en-US" sz="2400" dirty="0">
              <a:solidFill>
                <a:prstClr val="black"/>
              </a:solidFill>
            </a:endParaRPr>
          </a:p>
        </p:txBody>
      </p:sp>
      <p:pic>
        <p:nvPicPr>
          <p:cNvPr id="34" name="TexTeXPicture" descr="&lt;?xml version=&quot;1.0&quot; encoding=&quot;utf-16&quot;?&gt;&#10;&lt;TeXTeX&gt;&#10;  &lt;preamble&gt;\documentclass{jarticle}&#10;\usepackage{amsmath}&#10;\pagestyle{empty}&lt;/preamble&gt;&#10;  &lt;body&gt;\begin{align*} &#10;n_N \ll 1&#10;\end{align*}&lt;/body&gt;&#10;  &lt;fcolor&gt;FF000000&lt;/fcolor&gt;&#10;  &lt;bcolor&gt;FFFFFFFF&lt;/bcolor&gt;&#10;  &lt;transparent&gt;True&lt;/transparent&gt;&#10;  &lt;resolution&gt;1800&lt;/resolution&gt;&#10;  &lt;imageh&gt;204&lt;/imageh&gt;&#10;  &lt;imagew&gt;823&lt;/imagew&gt;&#10;  &lt;scale&gt;50&lt;/scale&gt;&#10;  &lt;cursor&gt;25&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96136" y="4913683"/>
            <a:ext cx="1062888" cy="263462"/>
          </a:xfrm>
          <a:prstGeom prst="rect">
            <a:avLst/>
          </a:prstGeom>
        </p:spPr>
      </p:pic>
      <p:pic>
        <p:nvPicPr>
          <p:cNvPr id="35" name="TexTeXPicture" descr="&lt;?xml version=&quot;1.0&quot; encoding=&quot;utf-16&quot;?&gt;&#10;&lt;TeXTeX&gt;&#10;  &lt;preamble&gt;\documentclass{jarticle}&#10;\usepackage{amsmath}&#10;\pagestyle{empty}&lt;/preamble&gt;&#10;  &lt;body&gt;\begin{align*} &#10;n_N \ll n_\pi&#10;\end{align*}&lt;/body&gt;&#10;  &lt;fcolor&gt;FF000000&lt;/fcolor&gt;&#10;  &lt;bcolor&gt;FFFFFFFF&lt;/bcolor&gt;&#10;  &lt;transparent&gt;True&lt;/transparent&gt;&#10;  &lt;resolution&gt;1800&lt;/resolution&gt;&#10;  &lt;imageh&gt;180&lt;/imageh&gt;&#10;  &lt;imagew&gt;981&lt;/imagew&gt;&#10;  &lt;scale&gt;50&lt;/scale&gt;&#10;  &lt;cursor&gt;29&lt;/cursor&gt;&#10;&lt;/TeXTeX&g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09075" y="5952315"/>
            <a:ext cx="1266942" cy="232466"/>
          </a:xfrm>
          <a:prstGeom prst="rect">
            <a:avLst/>
          </a:prstGeom>
        </p:spPr>
      </p:pic>
      <p:sp>
        <p:nvSpPr>
          <p:cNvPr id="40" name="角丸四角形 39"/>
          <p:cNvSpPr/>
          <p:nvPr/>
        </p:nvSpPr>
        <p:spPr>
          <a:xfrm>
            <a:off x="218479" y="5445224"/>
            <a:ext cx="3312810" cy="12241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7" name="角丸四角形 196"/>
          <p:cNvSpPr/>
          <p:nvPr/>
        </p:nvSpPr>
        <p:spPr>
          <a:xfrm>
            <a:off x="5275423" y="4221089"/>
            <a:ext cx="3761073" cy="2520280"/>
          </a:xfrm>
          <a:prstGeom prst="roundRect">
            <a:avLst>
              <a:gd name="adj" fmla="val 488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314029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wipe(left)">
                                      <p:cBhvr>
                                        <p:cTn id="7" dur="5000"/>
                                        <p:tgtEl>
                                          <p:spTgt spid="219"/>
                                        </p:tgtEl>
                                      </p:cBhvr>
                                    </p:animEffect>
                                  </p:childTnLst>
                                </p:cTn>
                              </p:par>
                              <p:par>
                                <p:cTn id="8" presetID="22" presetClass="entr" presetSubtype="8" fill="hold" nodeType="withEffect">
                                  <p:stCondLst>
                                    <p:cond delay="0"/>
                                  </p:stCondLst>
                                  <p:childTnLst>
                                    <p:set>
                                      <p:cBhvr>
                                        <p:cTn id="9" dur="1" fill="hold">
                                          <p:stCondLst>
                                            <p:cond delay="0"/>
                                          </p:stCondLst>
                                        </p:cTn>
                                        <p:tgtEl>
                                          <p:spTgt spid="207"/>
                                        </p:tgtEl>
                                        <p:attrNameLst>
                                          <p:attrName>style.visibility</p:attrName>
                                        </p:attrNameLst>
                                      </p:cBhvr>
                                      <p:to>
                                        <p:strVal val="visible"/>
                                      </p:to>
                                    </p:set>
                                    <p:animEffect transition="in" filter="wipe(left)">
                                      <p:cBhvr>
                                        <p:cTn id="10" dur="5000"/>
                                        <p:tgtEl>
                                          <p:spTgt spid="207"/>
                                        </p:tgtEl>
                                      </p:cBhvr>
                                    </p:animEffect>
                                  </p:childTnLst>
                                </p:cTn>
                              </p:par>
                              <p:par>
                                <p:cTn id="11" presetID="22" presetClass="entr" presetSubtype="8" fill="hold" nodeType="withEffect">
                                  <p:stCondLst>
                                    <p:cond delay="0"/>
                                  </p:stCondLst>
                                  <p:childTnLst>
                                    <p:set>
                                      <p:cBhvr>
                                        <p:cTn id="12" dur="1" fill="hold">
                                          <p:stCondLst>
                                            <p:cond delay="0"/>
                                          </p:stCondLst>
                                        </p:cTn>
                                        <p:tgtEl>
                                          <p:spTgt spid="195"/>
                                        </p:tgtEl>
                                        <p:attrNameLst>
                                          <p:attrName>style.visibility</p:attrName>
                                        </p:attrNameLst>
                                      </p:cBhvr>
                                      <p:to>
                                        <p:strVal val="visible"/>
                                      </p:to>
                                    </p:set>
                                    <p:animEffect transition="in" filter="wipe(left)">
                                      <p:cBhvr>
                                        <p:cTn id="13" dur="50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7790915" cy="584775"/>
          </a:xfrm>
        </p:spPr>
        <p:txBody>
          <a:bodyPr/>
          <a:lstStyle/>
          <a:p>
            <a:r>
              <a:rPr kumimoji="1" lang="en-US" altLang="ja-JP" dirty="0" smtClean="0"/>
              <a:t> Probability Distribution                              </a:t>
            </a:r>
            <a:endParaRPr kumimoji="1" lang="ja-JP" altLang="en-US" dirty="0"/>
          </a:p>
        </p:txBody>
      </p:sp>
      <p:pic>
        <p:nvPicPr>
          <p:cNvPr id="3" name="Picture 3" descr="H:\tex\paris01\cartoon.jpg"/>
          <p:cNvPicPr>
            <a:picLocks noChangeAspect="1" noChangeArrowheads="1"/>
          </p:cNvPicPr>
          <p:nvPr/>
        </p:nvPicPr>
        <p:blipFill rotWithShape="1">
          <a:blip r:embed="rId2">
            <a:extLst>
              <a:ext uri="{28A0092B-C50C-407E-A947-70E740481C1C}">
                <a14:useLocalDpi xmlns:a14="http://schemas.microsoft.com/office/drawing/2010/main" val="0"/>
              </a:ext>
            </a:extLst>
          </a:blip>
          <a:srcRect l="73585"/>
          <a:stretch/>
        </p:blipFill>
        <p:spPr bwMode="auto">
          <a:xfrm>
            <a:off x="1220351" y="908720"/>
            <a:ext cx="1636515" cy="1178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正方形/長方形 3"/>
          <p:cNvSpPr/>
          <p:nvPr/>
        </p:nvSpPr>
        <p:spPr>
          <a:xfrm>
            <a:off x="539552" y="4111207"/>
            <a:ext cx="3024336" cy="4320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ja-JP" sz="2400" dirty="0" smtClean="0">
                <a:solidFill>
                  <a:prstClr val="black"/>
                </a:solidFill>
              </a:rPr>
              <a:t>Detector</a:t>
            </a:r>
            <a:endParaRPr lang="ja-JP" altLang="en-US" sz="2400" dirty="0">
              <a:solidFill>
                <a:prstClr val="black"/>
              </a:solidFill>
            </a:endParaRPr>
          </a:p>
        </p:txBody>
      </p:sp>
      <p:cxnSp>
        <p:nvCxnSpPr>
          <p:cNvPr id="5" name="直線コネクタ 4"/>
          <p:cNvCxnSpPr/>
          <p:nvPr/>
        </p:nvCxnSpPr>
        <p:spPr>
          <a:xfrm flipV="1">
            <a:off x="467544" y="1556791"/>
            <a:ext cx="1539557" cy="269233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flipH="1" flipV="1">
            <a:off x="2051720" y="1556791"/>
            <a:ext cx="1584176" cy="269233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H="1">
            <a:off x="899592" y="2238999"/>
            <a:ext cx="792088" cy="172819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H="1">
            <a:off x="1796455" y="2238999"/>
            <a:ext cx="110248" cy="172819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2068541" y="2238999"/>
            <a:ext cx="507425" cy="172819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2192498" y="2238999"/>
            <a:ext cx="766936" cy="172819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H="1">
            <a:off x="1331640" y="2238999"/>
            <a:ext cx="464815" cy="1703965"/>
          </a:xfrm>
          <a:prstGeom prst="straightConnector1">
            <a:avLst/>
          </a:prstGeom>
          <a:ln w="28575">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2007101" y="2238999"/>
            <a:ext cx="185397" cy="1728192"/>
          </a:xfrm>
          <a:prstGeom prst="straightConnector1">
            <a:avLst/>
          </a:prstGeom>
          <a:ln w="28575">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2322253" y="2238999"/>
            <a:ext cx="925213" cy="1728192"/>
          </a:xfrm>
          <a:prstGeom prst="straightConnector1">
            <a:avLst/>
          </a:prstGeom>
          <a:ln w="28575">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35" name="TexTeXPicture" descr="&lt;?xml version=&quot;1.0&quot; encoding=&quot;utf-16&quot;?&gt;&#10;&lt;TeXTeX&gt;&#10;  &lt;preamble&gt;\documentclass{jarticle}&#10;\usepackage{amsmath}&#10;\pagestyle{empty}&lt;/preamble&gt;&#10;  &lt;body&gt;\begin{align*}  F(N_N,N_{\bar N}) \end{align*}&lt;/body&gt;&#10;  &lt;fcolor&gt;FF000000&lt;/fcolor&gt;&#10;  &lt;bcolor&gt;FFFFFFFF&lt;/bcolor&gt;&#10;  &lt;transparent&gt;True&lt;/transparent&gt;&#10;  &lt;resolution&gt;1800&lt;/resolution&gt;&#10;  &lt;imageh&gt;249&lt;/imageh&gt;&#10;  &lt;imagew&gt;1244&lt;/imagew&gt;&#10;  &lt;scale&gt;50&lt;/scale&gt;&#10;  &lt;cursor&gt;16&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3983" y="1966640"/>
            <a:ext cx="1928337" cy="385977"/>
          </a:xfrm>
          <a:prstGeom prst="rect">
            <a:avLst/>
          </a:prstGeom>
        </p:spPr>
      </p:pic>
      <p:sp>
        <p:nvSpPr>
          <p:cNvPr id="37" name="角丸四角形 36"/>
          <p:cNvSpPr/>
          <p:nvPr/>
        </p:nvSpPr>
        <p:spPr>
          <a:xfrm>
            <a:off x="971600" y="4869160"/>
            <a:ext cx="6840760" cy="1512168"/>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21" name="直線矢印コネクタ 20"/>
          <p:cNvCxnSpPr/>
          <p:nvPr/>
        </p:nvCxnSpPr>
        <p:spPr>
          <a:xfrm>
            <a:off x="4775863" y="1124744"/>
            <a:ext cx="550582"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4775863" y="1556792"/>
            <a:ext cx="550582" cy="0"/>
          </a:xfrm>
          <a:prstGeom prst="straightConnector1">
            <a:avLst/>
          </a:prstGeom>
          <a:ln w="28575">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11" name="TexTeXPicture" descr="&lt;?xml version=&quot;1.0&quot; encoding=&quot;utf-16&quot;?&gt;&#10;&lt;TeXTeX&gt;&#10;  &lt;preamble&gt;\documentclass{jarticle}&#10;\usepackage{amsmath}&#10;\pagestyle{empty}&lt;/preamble&gt;&#10;  &lt;body&gt;\begin{align*} &#10;&amp;amp;N_N \mbox{ nucleons}&#10;\\&#10;&amp;amp;N_{\bar N} \mbox{ anti-nucleons}&#10;\end{align*}&lt;/body&gt;&#10;  &lt;fcolor&gt;FF000000&lt;/fcolor&gt;&#10;  &lt;bcolor&gt;FFFFFFFF&lt;/bcolor&gt;&#10;  &lt;transparent&gt;True&lt;/transparent&gt;&#10;  &lt;resolution&gt;1800&lt;/resolution&gt;&#10;  &lt;imageh&gt;680&lt;/imageh&gt;&#10;  &lt;imagew&gt;1880&lt;/imagew&gt;&#10;  &lt;scale&gt;50&lt;/scale&gt;&#10;  &lt;cursor&gt;59&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0462" y="1004957"/>
            <a:ext cx="1872208" cy="677181"/>
          </a:xfrm>
          <a:prstGeom prst="rect">
            <a:avLst/>
          </a:prstGeom>
        </p:spPr>
      </p:pic>
      <p:sp>
        <p:nvSpPr>
          <p:cNvPr id="12" name="左中かっこ 11"/>
          <p:cNvSpPr/>
          <p:nvPr/>
        </p:nvSpPr>
        <p:spPr>
          <a:xfrm>
            <a:off x="4462350" y="980729"/>
            <a:ext cx="216024" cy="792087"/>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pic>
        <p:nvPicPr>
          <p:cNvPr id="13" name="TexTeXPicture" descr="&lt;?xml version=&quot;1.0&quot; encoding=&quot;utf-16&quot;?&gt;&#10;&lt;TeXTeX&gt;&#10;  &lt;preamble&gt;\documentclass{jarticle}&#10;\usepackage{amsmath}&#10;\pagestyle{empty}&lt;/preamble&gt;&#10;  &lt;body&gt;\begin{align*} &#10;N_N&#10;\end{align*}&lt;/body&gt;&#10;  &lt;fcolor&gt;FF000000&lt;/fcolor&gt;&#10;  &lt;bcolor&gt;FFFFFFFF&lt;/bcolor&gt;&#10;  &lt;transparent&gt;True&lt;/transparent&gt;&#10;  &lt;resolution&gt;1800&lt;/resolution&gt;&#10;  &lt;imageh&gt;208&lt;/imageh&gt;&#10;  &lt;imagew&gt;357&lt;/imagew&gt;&#10;  &lt;scale&gt;50&lt;/scale&gt;&#10;  &lt;cursor&gt;16&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79911" y="3071535"/>
            <a:ext cx="355520" cy="207138"/>
          </a:xfrm>
          <a:prstGeom prst="rect">
            <a:avLst/>
          </a:prstGeom>
        </p:spPr>
      </p:pic>
      <p:pic>
        <p:nvPicPr>
          <p:cNvPr id="14" name="TexTeXPicture" descr="&lt;?xml version=&quot;1.0&quot; encoding=&quot;utf-16&quot;?&gt;&#10;&lt;TeXTeX&gt;&#10;  &lt;preamble&gt;\documentclass{jarticle}&#10;\usepackage{amsmath}&#10;\pagestyle{empty}&lt;/preamble&gt;&#10;  &lt;body&gt;\begin{align*} &#10;&amp;amp;N_p \mbox{ protons}&#10;\\&#10;&amp;amp;N_n \mbox{ neutrons}&#10;\end{align*}&lt;/body&gt;&#10;  &lt;fcolor&gt;FF000000&lt;/fcolor&gt;&#10;  &lt;bcolor&gt;FFFFFFFF&lt;/bcolor&gt;&#10;  &lt;transparent&gt;True&lt;/transparent&gt;&#10;  &lt;resolution&gt;1800&lt;/resolution&gt;&#10;  &lt;imageh&gt;657&lt;/imageh&gt;&#10;  &lt;imagew&gt;1344&lt;/imagew&gt;&#10;  &lt;scale&gt;50&lt;/scale&gt;&#10;  &lt;cursor&gt;60&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84160" y="2836513"/>
            <a:ext cx="1338430" cy="654276"/>
          </a:xfrm>
          <a:prstGeom prst="rect">
            <a:avLst/>
          </a:prstGeom>
        </p:spPr>
      </p:pic>
      <p:sp>
        <p:nvSpPr>
          <p:cNvPr id="33" name="左中かっこ 32"/>
          <p:cNvSpPr/>
          <p:nvPr/>
        </p:nvSpPr>
        <p:spPr>
          <a:xfrm>
            <a:off x="4958486" y="2780928"/>
            <a:ext cx="216024" cy="792087"/>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23" name="テキスト ボックス 22"/>
          <p:cNvSpPr txBox="1"/>
          <p:nvPr/>
        </p:nvSpPr>
        <p:spPr>
          <a:xfrm>
            <a:off x="5958409" y="4397042"/>
            <a:ext cx="3078087" cy="400110"/>
          </a:xfrm>
          <a:prstGeom prst="rect">
            <a:avLst/>
          </a:prstGeom>
          <a:noFill/>
        </p:spPr>
        <p:txBody>
          <a:bodyPr wrap="none" rtlCol="0">
            <a:spAutoFit/>
          </a:bodyPr>
          <a:lstStyle/>
          <a:p>
            <a:r>
              <a:rPr lang="en-US" altLang="ja-JP" sz="2000" dirty="0" smtClean="0">
                <a:solidFill>
                  <a:prstClr val="black"/>
                </a:solidFill>
              </a:rPr>
              <a:t>binomial distribution </a:t>
            </a:r>
            <a:r>
              <a:rPr lang="en-US" altLang="ja-JP" sz="2000" dirty="0" err="1" smtClean="0">
                <a:solidFill>
                  <a:prstClr val="black"/>
                </a:solidFill>
              </a:rPr>
              <a:t>func</a:t>
            </a:r>
            <a:r>
              <a:rPr lang="en-US" altLang="ja-JP" sz="2000" dirty="0" smtClean="0">
                <a:solidFill>
                  <a:prstClr val="black"/>
                </a:solidFill>
              </a:rPr>
              <a:t>.</a:t>
            </a:r>
            <a:endParaRPr lang="ja-JP" altLang="en-US" sz="2000" dirty="0">
              <a:solidFill>
                <a:prstClr val="black"/>
              </a:solidFill>
            </a:endParaRPr>
          </a:p>
        </p:txBody>
      </p:sp>
      <p:sp>
        <p:nvSpPr>
          <p:cNvPr id="24" name="右矢印 23"/>
          <p:cNvSpPr/>
          <p:nvPr/>
        </p:nvSpPr>
        <p:spPr>
          <a:xfrm>
            <a:off x="4958486" y="1966640"/>
            <a:ext cx="439968" cy="3443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9" name="右矢印 38"/>
          <p:cNvSpPr/>
          <p:nvPr/>
        </p:nvSpPr>
        <p:spPr>
          <a:xfrm>
            <a:off x="4966406" y="3734519"/>
            <a:ext cx="439968" cy="3443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27" name="TexTeXPicture" descr="&lt;?xml version=&quot;1.0&quot; encoding=&quot;utf-16&quot;?&gt;&#10;&lt;TeXTeX&gt;&#10;  &lt;preamble&gt;\documentclass{jarticle}&#10;\usepackage{amsmath}&#10;\pagestyle{empty}&lt;/preamble&gt;&#10;  &lt;body&gt;\begin{align*}&#10;B(N_p;N_N)&#10;\end{align*}&lt;/body&gt;&#10;  &lt;fcolor&gt;FF000000&lt;/fcolor&gt;&#10;  &lt;bcolor&gt;FFFFFFFF&lt;/bcolor&gt;&#10;  &lt;transparent&gt;True&lt;/transparent&gt;&#10;  &lt;resolution&gt;1800&lt;/resolution&gt;&#10;  &lt;imageh&gt;259&lt;/imageh&gt;&#10;  &lt;imagew&gt;1175&lt;/imagew&gt;&#10;  &lt;scale&gt;50&lt;/scale&gt;&#10;  &lt;cursor&gt;21&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93299" y="3765089"/>
            <a:ext cx="1821379" cy="401478"/>
          </a:xfrm>
          <a:prstGeom prst="rect">
            <a:avLst/>
          </a:prstGeom>
        </p:spPr>
      </p:pic>
      <p:sp>
        <p:nvSpPr>
          <p:cNvPr id="31" name="テキスト ボックス 30"/>
          <p:cNvSpPr txBox="1"/>
          <p:nvPr/>
        </p:nvSpPr>
        <p:spPr>
          <a:xfrm>
            <a:off x="4030302" y="1167135"/>
            <a:ext cx="558166" cy="461665"/>
          </a:xfrm>
          <a:prstGeom prst="rect">
            <a:avLst/>
          </a:prstGeom>
          <a:noFill/>
        </p:spPr>
        <p:txBody>
          <a:bodyPr wrap="none" rtlCol="0">
            <a:spAutoFit/>
          </a:bodyPr>
          <a:lstStyle/>
          <a:p>
            <a:pPr marL="285750" indent="-285750">
              <a:buClr>
                <a:srgbClr val="002060"/>
              </a:buClr>
              <a:buFont typeface="Wingdings" pitchFamily="2" charset="2"/>
              <a:buChar char="p"/>
            </a:pPr>
            <a:r>
              <a:rPr lang="en-US" altLang="ja-JP" sz="2400" dirty="0" smtClean="0">
                <a:solidFill>
                  <a:prstClr val="black"/>
                </a:solidFill>
              </a:rPr>
              <a:t> </a:t>
            </a:r>
            <a:endParaRPr lang="ja-JP" altLang="en-US" sz="2400" dirty="0">
              <a:solidFill>
                <a:prstClr val="black"/>
              </a:solidFill>
            </a:endParaRPr>
          </a:p>
        </p:txBody>
      </p:sp>
      <p:sp>
        <p:nvSpPr>
          <p:cNvPr id="40" name="テキスト ボックス 39"/>
          <p:cNvSpPr txBox="1"/>
          <p:nvPr/>
        </p:nvSpPr>
        <p:spPr>
          <a:xfrm>
            <a:off x="4030302" y="2942431"/>
            <a:ext cx="558166" cy="461665"/>
          </a:xfrm>
          <a:prstGeom prst="rect">
            <a:avLst/>
          </a:prstGeom>
          <a:noFill/>
        </p:spPr>
        <p:txBody>
          <a:bodyPr wrap="none" rtlCol="0">
            <a:spAutoFit/>
          </a:bodyPr>
          <a:lstStyle/>
          <a:p>
            <a:pPr marL="285750" indent="-285750">
              <a:buClr>
                <a:srgbClr val="002060"/>
              </a:buClr>
              <a:buFont typeface="Wingdings" pitchFamily="2" charset="2"/>
              <a:buChar char="p"/>
            </a:pPr>
            <a:r>
              <a:rPr lang="en-US" altLang="ja-JP" sz="2400" dirty="0" smtClean="0">
                <a:solidFill>
                  <a:prstClr val="black"/>
                </a:solidFill>
              </a:rPr>
              <a:t> </a:t>
            </a:r>
            <a:endParaRPr lang="ja-JP" altLang="en-US" sz="2400" dirty="0">
              <a:solidFill>
                <a:prstClr val="black"/>
              </a:solidFill>
            </a:endParaRPr>
          </a:p>
        </p:txBody>
      </p:sp>
      <p:sp>
        <p:nvSpPr>
          <p:cNvPr id="41" name="角丸四角形吹き出し 40"/>
          <p:cNvSpPr/>
          <p:nvPr/>
        </p:nvSpPr>
        <p:spPr>
          <a:xfrm>
            <a:off x="5886401" y="4399240"/>
            <a:ext cx="3150095" cy="397912"/>
          </a:xfrm>
          <a:prstGeom prst="wedgeRoundRectCallout">
            <a:avLst>
              <a:gd name="adj1" fmla="val -37420"/>
              <a:gd name="adj2" fmla="val -8363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 name="テキスト ボックス 31"/>
          <p:cNvSpPr txBox="1"/>
          <p:nvPr/>
        </p:nvSpPr>
        <p:spPr>
          <a:xfrm>
            <a:off x="1043608" y="6388823"/>
            <a:ext cx="7147011" cy="400110"/>
          </a:xfrm>
          <a:prstGeom prst="rect">
            <a:avLst/>
          </a:prstGeom>
          <a:noFill/>
        </p:spPr>
        <p:txBody>
          <a:bodyPr wrap="square" rtlCol="0">
            <a:spAutoFit/>
          </a:bodyPr>
          <a:lstStyle/>
          <a:p>
            <a:pPr marL="342900" indent="-342900">
              <a:buFont typeface="Wingdings" pitchFamily="2" charset="2"/>
              <a:buChar char="Ø"/>
            </a:pPr>
            <a:r>
              <a:rPr lang="en-US" altLang="ja-JP" sz="2000" dirty="0" smtClean="0">
                <a:solidFill>
                  <a:prstClr val="black"/>
                </a:solidFill>
              </a:rPr>
              <a:t>for any phase space in the final state.</a:t>
            </a:r>
          </a:p>
        </p:txBody>
      </p:sp>
      <p:pic>
        <p:nvPicPr>
          <p:cNvPr id="7" name="TexTeXPicture" descr="&lt;?xml version=&quot;1.0&quot; encoding=&quot;utf-16&quot;?&gt;&#10;&lt;TeXTeX&gt;&#10;  &lt;preamble&gt;\documentclass{jarticle}&#10;\usepackage{amsmath}&#10;\pagestyle{empty}&lt;/preamble&gt;&#10;  &lt;body&gt;\begin{align*} &#10;\lefteqn{ {\cal P}(N_p,N_n,N_{\bar p},N_{\bar n}) }\\&#10;&amp;amp;= F(N_N,N_{\bar N}) B(N_p;N_N) B(N_{\bar p};N_{\bar N})&#10;\end{align*}&lt;/body&gt;&#10;  &lt;fcolor&gt;FF000000&lt;/fcolor&gt;&#10;  &lt;bcolor&gt;FFFFFFFF&lt;/bcolor&gt;&#10;  &lt;transparent&gt;True&lt;/transparent&gt;&#10;  &lt;resolution&gt;1800&lt;/resolution&gt;&#10;  &lt;imageh&gt;707&lt;/imageh&gt;&#10;  &lt;imagew&gt;4000&lt;/imagew&gt;&#10;  &lt;scale&gt;50&lt;/scale&gt;&#10;  &lt;cursor&gt;34&lt;/cursor&gt;&#10;&lt;/TeXTeX&g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59632" y="5120325"/>
            <a:ext cx="6200438" cy="1095928"/>
          </a:xfrm>
          <a:prstGeom prst="rect">
            <a:avLst/>
          </a:prstGeom>
        </p:spPr>
      </p:pic>
      <p:pic>
        <p:nvPicPr>
          <p:cNvPr id="8" name="TexTeXPicture" descr="&lt;?xml version=&quot;1.0&quot; encoding=&quot;utf-16&quot;?&gt;&#10;&lt;TeXTeX&gt;&#10;  &lt;preamble&gt;\documentclass{jarticle}&#10;\usepackage{amsmath}&#10;\pagestyle{empty}&lt;/preamble&gt;&#10;  &lt;body&gt;\begin{align*} &#10;\lefteqn{ {\cal P}(N_p,N_n,N_{\bar p},N_{\bar n}) }&#10;\end{align*}&lt;/body&gt;&#10;  &lt;fcolor&gt;FF000000&lt;/fcolor&gt;&#10;  &lt;bcolor&gt;FFFFFFFF&lt;/bcolor&gt;&#10;  &lt;transparent&gt;True&lt;/transparent&gt;&#10;  &lt;resolution&gt;1800&lt;/resolution&gt;&#10;  &lt;imageh&gt;259&lt;/imageh&gt;&#10;  &lt;imagew&gt;1992&lt;/imagew&gt;&#10;  &lt;scale&gt;50&lt;/scale&gt;&#10;  &lt;cursor&gt;67&lt;/cursor&gt;&#10;&lt;/TeXTeX&gt;"/>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79498" y="248127"/>
            <a:ext cx="3087818" cy="401479"/>
          </a:xfrm>
          <a:prstGeom prst="rect">
            <a:avLst/>
          </a:prstGeom>
        </p:spPr>
      </p:pic>
    </p:spTree>
    <p:extLst>
      <p:ext uri="{BB962C8B-B14F-4D97-AF65-F5344CB8AC3E}">
        <p14:creationId xmlns:p14="http://schemas.microsoft.com/office/powerpoint/2010/main" val="254255556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p:cNvSpPr/>
          <p:nvPr/>
        </p:nvSpPr>
        <p:spPr>
          <a:xfrm>
            <a:off x="5940152" y="2751311"/>
            <a:ext cx="2448272" cy="2160240"/>
          </a:xfrm>
          <a:prstGeom prst="roundRect">
            <a:avLst>
              <a:gd name="adj" fmla="val 7247"/>
            </a:avLst>
          </a:prstGeom>
          <a:solidFill>
            <a:srgbClr val="FF9900">
              <a:alpha val="1961"/>
            </a:srgbClr>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 name="角丸四角形 3"/>
          <p:cNvSpPr/>
          <p:nvPr/>
        </p:nvSpPr>
        <p:spPr>
          <a:xfrm>
            <a:off x="3923928" y="2751311"/>
            <a:ext cx="1800200" cy="2160240"/>
          </a:xfrm>
          <a:prstGeom prst="roundRect">
            <a:avLst>
              <a:gd name="adj" fmla="val 7366"/>
            </a:avLst>
          </a:prstGeom>
          <a:solidFill>
            <a:srgbClr val="008000">
              <a:alpha val="1961"/>
            </a:srgbClr>
          </a:solid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タイトル 1"/>
          <p:cNvSpPr>
            <a:spLocks noGrp="1"/>
          </p:cNvSpPr>
          <p:nvPr>
            <p:ph type="title"/>
          </p:nvPr>
        </p:nvSpPr>
        <p:spPr>
          <a:xfrm>
            <a:off x="98425" y="110044"/>
            <a:ext cx="8223726" cy="584775"/>
          </a:xfrm>
        </p:spPr>
        <p:txBody>
          <a:bodyPr/>
          <a:lstStyle/>
          <a:p>
            <a:r>
              <a:rPr lang="en-US" altLang="ja-JP" dirty="0"/>
              <a:t> Difference btw Baryon and Proton Numbers</a:t>
            </a:r>
            <a:endParaRPr kumimoji="1" lang="ja-JP" altLang="en-US" dirty="0"/>
          </a:p>
        </p:txBody>
      </p:sp>
      <p:pic>
        <p:nvPicPr>
          <p:cNvPr id="6" name="TexTeXPicture" descr="&lt;?xml version=&quot;1.0&quot; encoding=&quot;utf-16&quot;?&gt;&#10;&lt;TeXTeX&gt;&#10;  &lt;preamble&gt;\documentclass{jarticle}&#10;\usepackage{amsmath}&#10;\pagestyle{empty}&lt;/preamble&gt;&#10;  &lt;body&gt;\begin{align*} &#10;N_B^{\rm (net)} = N_B-N_{\bar B}&#10;\end{align*}&lt;/body&gt;&#10;  &lt;fcolor&gt;FF000000&lt;/fcolor&gt;&#10;  &lt;bcolor&gt;FFFFFFFF&lt;/bcolor&gt;&#10;  &lt;transparent&gt;True&lt;/transparent&gt;&#10;  &lt;resolution&gt;1800&lt;/resolution&gt;&#10;  &lt;imageh&gt;333&lt;/imageh&gt;&#10;  &lt;imagew&gt;2016&lt;/imagew&gt;&#10;  &lt;scale&gt;50&lt;/scale&gt;&#10;  &lt;cursor&gt;48&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8320" y="1342494"/>
            <a:ext cx="2427536" cy="400977"/>
          </a:xfrm>
          <a:prstGeom prst="rect">
            <a:avLst/>
          </a:prstGeom>
        </p:spPr>
      </p:pic>
      <p:sp>
        <p:nvSpPr>
          <p:cNvPr id="7" name="テキスト ボックス 6"/>
          <p:cNvSpPr txBox="1"/>
          <p:nvPr/>
        </p:nvSpPr>
        <p:spPr>
          <a:xfrm>
            <a:off x="3251877" y="1298272"/>
            <a:ext cx="5014514" cy="461665"/>
          </a:xfrm>
          <a:prstGeom prst="rect">
            <a:avLst/>
          </a:prstGeom>
          <a:noFill/>
        </p:spPr>
        <p:txBody>
          <a:bodyPr wrap="none" rtlCol="0">
            <a:spAutoFit/>
          </a:bodyPr>
          <a:lstStyle/>
          <a:p>
            <a:r>
              <a:rPr lang="en-US" altLang="ja-JP" sz="2400" dirty="0" smtClean="0">
                <a:solidFill>
                  <a:prstClr val="black"/>
                </a:solidFill>
              </a:rPr>
              <a:t>deviates from the equilibrium value.</a:t>
            </a:r>
            <a:endParaRPr lang="ja-JP" altLang="en-US" sz="2400" dirty="0">
              <a:solidFill>
                <a:prstClr val="black"/>
              </a:solidFill>
            </a:endParaRPr>
          </a:p>
        </p:txBody>
      </p:sp>
      <p:sp>
        <p:nvSpPr>
          <p:cNvPr id="11" name="テキスト ボックス 10"/>
          <p:cNvSpPr txBox="1"/>
          <p:nvPr/>
        </p:nvSpPr>
        <p:spPr>
          <a:xfrm>
            <a:off x="323528" y="1298272"/>
            <a:ext cx="561372" cy="461665"/>
          </a:xfrm>
          <a:prstGeom prst="rect">
            <a:avLst/>
          </a:prstGeom>
          <a:noFill/>
        </p:spPr>
        <p:txBody>
          <a:bodyPr wrap="none" rtlCol="0">
            <a:spAutoFit/>
          </a:bodyPr>
          <a:lstStyle/>
          <a:p>
            <a:r>
              <a:rPr lang="en-US" altLang="ja-JP" sz="2400" dirty="0" smtClean="0">
                <a:solidFill>
                  <a:prstClr val="black"/>
                </a:solidFill>
              </a:rPr>
              <a:t>(1)</a:t>
            </a:r>
            <a:endParaRPr lang="ja-JP" altLang="en-US" sz="2400" dirty="0">
              <a:solidFill>
                <a:prstClr val="black"/>
              </a:solidFill>
            </a:endParaRPr>
          </a:p>
        </p:txBody>
      </p:sp>
      <p:sp>
        <p:nvSpPr>
          <p:cNvPr id="12" name="テキスト ボックス 11"/>
          <p:cNvSpPr txBox="1"/>
          <p:nvPr/>
        </p:nvSpPr>
        <p:spPr>
          <a:xfrm>
            <a:off x="323528" y="1831945"/>
            <a:ext cx="5593198" cy="461665"/>
          </a:xfrm>
          <a:prstGeom prst="rect">
            <a:avLst/>
          </a:prstGeom>
          <a:noFill/>
        </p:spPr>
        <p:txBody>
          <a:bodyPr wrap="none" rtlCol="0">
            <a:spAutoFit/>
          </a:bodyPr>
          <a:lstStyle/>
          <a:p>
            <a:r>
              <a:rPr lang="en-US" altLang="ja-JP" sz="2400" dirty="0" smtClean="0">
                <a:solidFill>
                  <a:prstClr val="black"/>
                </a:solidFill>
              </a:rPr>
              <a:t>(2) Boltzmann (Poisson) distribution for </a:t>
            </a:r>
            <a:endParaRPr lang="ja-JP" altLang="en-US" sz="2400" dirty="0">
              <a:solidFill>
                <a:prstClr val="black"/>
              </a:solidFill>
            </a:endParaRPr>
          </a:p>
        </p:txBody>
      </p:sp>
      <p:sp>
        <p:nvSpPr>
          <p:cNvPr id="26" name="角丸四角形 25"/>
          <p:cNvSpPr/>
          <p:nvPr/>
        </p:nvSpPr>
        <p:spPr>
          <a:xfrm>
            <a:off x="251521" y="1196752"/>
            <a:ext cx="8014870" cy="1224136"/>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7" name="左中かっこ 26"/>
          <p:cNvSpPr/>
          <p:nvPr/>
        </p:nvSpPr>
        <p:spPr>
          <a:xfrm>
            <a:off x="1477961" y="2895327"/>
            <a:ext cx="360040" cy="18002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28" name="右矢印 27"/>
          <p:cNvSpPr/>
          <p:nvPr/>
        </p:nvSpPr>
        <p:spPr>
          <a:xfrm>
            <a:off x="683568" y="3543399"/>
            <a:ext cx="722385"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テキスト ボックス 16"/>
          <p:cNvSpPr txBox="1"/>
          <p:nvPr/>
        </p:nvSpPr>
        <p:spPr>
          <a:xfrm>
            <a:off x="4788024" y="5589240"/>
            <a:ext cx="1564852" cy="400110"/>
          </a:xfrm>
          <a:prstGeom prst="rect">
            <a:avLst/>
          </a:prstGeom>
          <a:noFill/>
        </p:spPr>
        <p:txBody>
          <a:bodyPr wrap="none" rtlCol="0">
            <a:spAutoFit/>
          </a:bodyPr>
          <a:lstStyle/>
          <a:p>
            <a:r>
              <a:rPr lang="en-US" altLang="ja-JP" sz="2000" dirty="0" smtClean="0">
                <a:solidFill>
                  <a:prstClr val="black"/>
                </a:solidFill>
              </a:rPr>
              <a:t>For free gas</a:t>
            </a:r>
            <a:endParaRPr lang="ja-JP" altLang="en-US" sz="2000" dirty="0">
              <a:solidFill>
                <a:prstClr val="black"/>
              </a:solidFill>
            </a:endParaRPr>
          </a:p>
        </p:txBody>
      </p:sp>
      <p:sp>
        <p:nvSpPr>
          <p:cNvPr id="18" name="角丸四角形 17"/>
          <p:cNvSpPr/>
          <p:nvPr/>
        </p:nvSpPr>
        <p:spPr>
          <a:xfrm>
            <a:off x="4788024" y="5532193"/>
            <a:ext cx="3840636" cy="10651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テキスト ボックス 4"/>
          <p:cNvSpPr txBox="1"/>
          <p:nvPr/>
        </p:nvSpPr>
        <p:spPr>
          <a:xfrm>
            <a:off x="3825310" y="4911551"/>
            <a:ext cx="1949573" cy="461665"/>
          </a:xfrm>
          <a:prstGeom prst="rect">
            <a:avLst/>
          </a:prstGeom>
          <a:noFill/>
        </p:spPr>
        <p:txBody>
          <a:bodyPr wrap="none" rtlCol="0">
            <a:spAutoFit/>
          </a:bodyPr>
          <a:lstStyle/>
          <a:p>
            <a:r>
              <a:rPr lang="en-US" altLang="ja-JP" sz="2400" dirty="0" smtClean="0">
                <a:solidFill>
                  <a:srgbClr val="00B050"/>
                </a:solidFill>
              </a:rPr>
              <a:t>genuine info.</a:t>
            </a:r>
            <a:endParaRPr lang="ja-JP" altLang="en-US" sz="2400" dirty="0">
              <a:solidFill>
                <a:srgbClr val="00B050"/>
              </a:solidFill>
            </a:endParaRPr>
          </a:p>
        </p:txBody>
      </p:sp>
      <p:sp>
        <p:nvSpPr>
          <p:cNvPr id="10" name="テキスト ボックス 9"/>
          <p:cNvSpPr txBox="1"/>
          <p:nvPr/>
        </p:nvSpPr>
        <p:spPr>
          <a:xfrm>
            <a:off x="7538385" y="4911551"/>
            <a:ext cx="922047" cy="461665"/>
          </a:xfrm>
          <a:prstGeom prst="rect">
            <a:avLst/>
          </a:prstGeom>
          <a:noFill/>
        </p:spPr>
        <p:txBody>
          <a:bodyPr wrap="none" rtlCol="0">
            <a:spAutoFit/>
          </a:bodyPr>
          <a:lstStyle/>
          <a:p>
            <a:r>
              <a:rPr lang="en-US" altLang="ja-JP" sz="2400" dirty="0" smtClean="0">
                <a:solidFill>
                  <a:srgbClr val="FF9900"/>
                </a:solidFill>
              </a:rPr>
              <a:t>noise</a:t>
            </a:r>
            <a:endParaRPr lang="ja-JP" altLang="en-US" sz="2400" dirty="0">
              <a:solidFill>
                <a:srgbClr val="FF9900"/>
              </a:solidFill>
            </a:endParaRPr>
          </a:p>
        </p:txBody>
      </p:sp>
      <p:pic>
        <p:nvPicPr>
          <p:cNvPr id="13" name="TexTeXPicture" descr="&lt;?xml version=&quot;1.0&quot; encoding=&quot;utf-16&quot;?&gt;&#10;&lt;TeXTeX&gt;&#10;  &lt;preamble&gt;\documentclass{jarticle}&#10;\usepackage{amsmath}&#10;\pagestyle{empty}&lt;/preamble&gt;&#10;  &lt;body&gt;\begin{align*} &#10;2\langle (\delta N_p^{\rm (net)})^n \rangle_c&#10;=&#10;\langle (\delta N_{\rm N}^{\rm (net)})^n \rangle_c &#10;\end{align*}&lt;/body&gt;&#10;  &lt;fcolor&gt;FF000000&lt;/fcolor&gt;&#10;  &lt;bcolor&gt;FFFFFFFF&lt;/bcolor&gt;&#10;  &lt;transparent&gt;True&lt;/transparent&gt;&#10;  &lt;resolution&gt;1800&lt;/resolution&gt;&#10;  &lt;imageh&gt;356&lt;/imageh&gt;&#10;  &lt;imagew&gt;3262&lt;/imagew&gt;&#10;  &lt;scale&gt;50&lt;/scale&gt;&#10;  &lt;cursor&gt;63&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39" y="6072257"/>
            <a:ext cx="3491797" cy="381079"/>
          </a:xfrm>
          <a:prstGeom prst="rect">
            <a:avLst/>
          </a:prstGeom>
        </p:spPr>
      </p:pic>
      <p:pic>
        <p:nvPicPr>
          <p:cNvPr id="3" name="TexTeXPicture" descr="&lt;?xml version=&quot;1.0&quot; encoding=&quot;utf-16&quot;?&gt;&#10;&lt;TeXTeX&gt;&#10;  &lt;preamble&gt;\documentclass{jarticle}&#10;\usepackage{amsmath}&#10;\pagestyle{empty}&lt;/preamble&gt;&#10;  &lt;body&gt;\begin{align*} &#10;N_B, N_{\bar B}.&#10;\end{align*}&lt;/body&gt;&#10;  &lt;fcolor&gt;FF000000&lt;/fcolor&gt;&#10;  &lt;bcolor&gt;FFFFFFFF&lt;/bcolor&gt;&#10;  &lt;transparent&gt;True&lt;/transparent&gt;&#10;  &lt;resolution&gt;1800&lt;/resolution&gt;&#10;  &lt;imageh&gt;229&lt;/imageh&gt;&#10;  &lt;imagew&gt;892&lt;/imagew&gt;&#10;  &lt;scale&gt;50&lt;/scale&gt;&#10;  &lt;cursor&gt;32&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6136" y="1975961"/>
            <a:ext cx="1041987" cy="267505"/>
          </a:xfrm>
          <a:prstGeom prst="rect">
            <a:avLst/>
          </a:prstGeom>
        </p:spPr>
      </p:pic>
      <p:pic>
        <p:nvPicPr>
          <p:cNvPr id="8" name="TexTeXPicture" descr="&lt;?xml version=&quot;1.0&quot; encoding=&quot;utf-16&quot;?&gt;&#10;&lt;TeXTeX&gt;&#10;  &lt;preamble&gt;\documentclass{jarticle}&#10;\usepackage{amsmath}&#10;\pagestyle{empty}&lt;/preamble&gt;&#10;  &lt;body&gt;\begin{align*} &#10;2\langle (\delta N_p^{\rm (net)})^2 \rangle&#10;=&amp;amp; \frac12 \langle (\delta N_{\rm B}^{\rm (net)})^2 \rangle&#10;+\frac12 \langle (\delta N_{\rm B}^{\rm (net)})^2 \rangle_{\rm free}&#10;\\&#10;2\langle (\delta N_p^{\rm (net)})^3 \rangle&#10;=&amp;amp; \frac14 \langle (\delta N_{\rm B}^{\rm (net)})^3 \rangle&#10;+\frac34 \langle (\delta N_{\rm B}^{\rm (net)})^3 \rangle_{\rm free}&#10;\\&#10;2\langle (\delta N_p^{\rm (net)})^4 \rangle_c&#10;=&amp;amp; \frac18 \langle (\delta N_{\rm B}^{\rm (net)})^4 \rangle_c&#10;+\cdots&#10;\end{align*}&lt;/body&gt;&#10;  &lt;fcolor&gt;FF000000&lt;/fcolor&gt;&#10;  &lt;bcolor&gt;FFFFFFFF&lt;/bcolor&gt;&#10;  &lt;transparent&gt;True&lt;/transparent&gt;&#10;  &lt;resolution&gt;1800&lt;/resolution&gt;&#10;  &lt;imageh&gt;1708&lt;/imageh&gt;&#10;  &lt;imagew&gt;5332&lt;/imagew&gt;&#10;  &lt;scale&gt;50&lt;/scale&gt;&#10;  &lt;cursor&gt;484&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2017" y="2823319"/>
            <a:ext cx="6050702" cy="1938222"/>
          </a:xfrm>
          <a:prstGeom prst="rect">
            <a:avLst/>
          </a:prstGeom>
        </p:spPr>
      </p:pic>
      <p:pic>
        <p:nvPicPr>
          <p:cNvPr id="19"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31685"/>
          <a:stretch/>
        </p:blipFill>
        <p:spPr bwMode="auto">
          <a:xfrm>
            <a:off x="35496" y="3547072"/>
            <a:ext cx="4181340" cy="3310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224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2" presetClass="entr" presetSubtype="8"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animBg="1"/>
      <p:bldP spid="5" grpId="0"/>
      <p:bldP spid="1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323528" y="908720"/>
            <a:ext cx="8424936" cy="254989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ja-JP" altLang="en-US">
              <a:solidFill>
                <a:prstClr val="black"/>
              </a:solidFill>
            </a:endParaRPr>
          </a:p>
        </p:txBody>
      </p:sp>
      <p:sp>
        <p:nvSpPr>
          <p:cNvPr id="4" name="テキスト ボックス 3"/>
          <p:cNvSpPr txBox="1"/>
          <p:nvPr/>
        </p:nvSpPr>
        <p:spPr>
          <a:xfrm>
            <a:off x="1049125" y="938337"/>
            <a:ext cx="7007175" cy="1754326"/>
          </a:xfrm>
          <a:prstGeom prst="rect">
            <a:avLst/>
          </a:prstGeom>
          <a:noFill/>
        </p:spPr>
        <p:txBody>
          <a:bodyPr wrap="none" rtlCol="0">
            <a:spAutoFit/>
          </a:bodyPr>
          <a:lstStyle/>
          <a:p>
            <a:pPr algn="ctr"/>
            <a:r>
              <a:rPr lang="en-US" altLang="ja-JP" sz="5400" dirty="0" smtClean="0">
                <a:solidFill>
                  <a:prstClr val="black"/>
                </a:solidFill>
              </a:rPr>
              <a:t>Time Evolution of </a:t>
            </a:r>
          </a:p>
          <a:p>
            <a:pPr algn="ctr"/>
            <a:r>
              <a:rPr lang="en-US" altLang="ja-JP" sz="5400" dirty="0" smtClean="0">
                <a:solidFill>
                  <a:prstClr val="black"/>
                </a:solidFill>
              </a:rPr>
              <a:t>Higher Order </a:t>
            </a:r>
            <a:r>
              <a:rPr lang="en-US" altLang="ja-JP" sz="5400" dirty="0" err="1" smtClean="0">
                <a:solidFill>
                  <a:prstClr val="black"/>
                </a:solidFill>
              </a:rPr>
              <a:t>Cumulants</a:t>
            </a:r>
            <a:endParaRPr lang="ja-JP" altLang="en-US" sz="5400" dirty="0">
              <a:solidFill>
                <a:prstClr val="black"/>
              </a:solidFill>
            </a:endParaRPr>
          </a:p>
        </p:txBody>
      </p:sp>
      <p:sp>
        <p:nvSpPr>
          <p:cNvPr id="6" name="テキスト ボックス 5"/>
          <p:cNvSpPr txBox="1"/>
          <p:nvPr/>
        </p:nvSpPr>
        <p:spPr>
          <a:xfrm>
            <a:off x="2195736" y="2812866"/>
            <a:ext cx="4840043" cy="400110"/>
          </a:xfrm>
          <a:prstGeom prst="rect">
            <a:avLst/>
          </a:prstGeom>
          <a:noFill/>
        </p:spPr>
        <p:txBody>
          <a:bodyPr wrap="none" rtlCol="0">
            <a:spAutoFit/>
          </a:bodyPr>
          <a:lstStyle/>
          <a:p>
            <a:r>
              <a:rPr lang="en-US" altLang="ja-JP" sz="2000" dirty="0" smtClean="0">
                <a:solidFill>
                  <a:srgbClr val="002060"/>
                </a:solidFill>
              </a:rPr>
              <a:t>MK, </a:t>
            </a:r>
            <a:r>
              <a:rPr lang="en-US" altLang="ja-JP" sz="2000" dirty="0" err="1" smtClean="0">
                <a:solidFill>
                  <a:srgbClr val="002060"/>
                </a:solidFill>
              </a:rPr>
              <a:t>Asakawa</a:t>
            </a:r>
            <a:r>
              <a:rPr lang="en-US" altLang="ja-JP" sz="2000" dirty="0" smtClean="0">
                <a:solidFill>
                  <a:srgbClr val="002060"/>
                </a:solidFill>
              </a:rPr>
              <a:t>, Ono, PL</a:t>
            </a:r>
            <a:r>
              <a:rPr lang="en-US" altLang="ja-JP" sz="2000" b="1" dirty="0" smtClean="0">
                <a:solidFill>
                  <a:srgbClr val="002060"/>
                </a:solidFill>
              </a:rPr>
              <a:t>B728</a:t>
            </a:r>
            <a:r>
              <a:rPr lang="en-US" altLang="ja-JP" sz="2000" dirty="0" smtClean="0">
                <a:solidFill>
                  <a:srgbClr val="002060"/>
                </a:solidFill>
              </a:rPr>
              <a:t>, 386, 2014</a:t>
            </a:r>
            <a:endParaRPr lang="ja-JP" altLang="en-US" sz="2000" dirty="0">
              <a:solidFill>
                <a:srgbClr val="002060"/>
              </a:solidFill>
            </a:endParaRPr>
          </a:p>
        </p:txBody>
      </p:sp>
    </p:spTree>
    <p:extLst>
      <p:ext uri="{BB962C8B-B14F-4D97-AF65-F5344CB8AC3E}">
        <p14:creationId xmlns:p14="http://schemas.microsoft.com/office/powerpoint/2010/main" val="303670057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074"/>
          <a:stretch/>
        </p:blipFill>
        <p:spPr bwMode="auto">
          <a:xfrm>
            <a:off x="142251" y="967637"/>
            <a:ext cx="5481301" cy="4270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98425" y="110044"/>
            <a:ext cx="5405647" cy="584775"/>
          </a:xfrm>
          <a:effectLst>
            <a:outerShdw dist="81320" dir="7719588" algn="ctr" rotWithShape="0">
              <a:schemeClr val="accent1">
                <a:alpha val="50000"/>
              </a:schemeClr>
            </a:outerShdw>
          </a:effectLst>
        </p:spPr>
        <p:txBody>
          <a:bodyPr/>
          <a:lstStyle/>
          <a:p>
            <a:r>
              <a:rPr lang="en-US" altLang="ja-JP" dirty="0"/>
              <a:t> </a:t>
            </a:r>
            <a:r>
              <a:rPr lang="en-US" altLang="ja-JP" dirty="0" smtClean="0">
                <a:latin typeface="Symbol" pitchFamily="18" charset="2"/>
              </a:rPr>
              <a:t>Dh</a:t>
            </a:r>
            <a:r>
              <a:rPr lang="en-US" altLang="ja-JP" dirty="0" smtClean="0"/>
              <a:t> Dependence @ ALICE  </a:t>
            </a:r>
            <a:endParaRPr kumimoji="1" lang="ja-JP" altLang="en-US" dirty="0"/>
          </a:p>
        </p:txBody>
      </p:sp>
      <p:sp>
        <p:nvSpPr>
          <p:cNvPr id="5" name="テキスト ボックス 4"/>
          <p:cNvSpPr txBox="1"/>
          <p:nvPr/>
        </p:nvSpPr>
        <p:spPr>
          <a:xfrm>
            <a:off x="7676358" y="698793"/>
            <a:ext cx="1316514" cy="707886"/>
          </a:xfrm>
          <a:prstGeom prst="rect">
            <a:avLst/>
          </a:prstGeom>
          <a:noFill/>
        </p:spPr>
        <p:txBody>
          <a:bodyPr wrap="none" rtlCol="0">
            <a:spAutoFit/>
          </a:bodyPr>
          <a:lstStyle/>
          <a:p>
            <a:pPr algn="r"/>
            <a:r>
              <a:rPr kumimoji="1" lang="en-US" altLang="ja-JP" sz="2000" dirty="0" smtClean="0">
                <a:solidFill>
                  <a:srgbClr val="0070C0"/>
                </a:solidFill>
              </a:rPr>
              <a:t>ALICE</a:t>
            </a:r>
          </a:p>
          <a:p>
            <a:pPr algn="r"/>
            <a:r>
              <a:rPr kumimoji="1" lang="en-US" altLang="ja-JP" sz="2000" dirty="0" smtClean="0">
                <a:solidFill>
                  <a:srgbClr val="0070C0"/>
                </a:solidFill>
              </a:rPr>
              <a:t>PRL 2013</a:t>
            </a:r>
          </a:p>
        </p:txBody>
      </p:sp>
      <p:sp>
        <p:nvSpPr>
          <p:cNvPr id="6" name="二等辺三角形 5"/>
          <p:cNvSpPr/>
          <p:nvPr/>
        </p:nvSpPr>
        <p:spPr>
          <a:xfrm flipV="1">
            <a:off x="7017097" y="2423167"/>
            <a:ext cx="533400" cy="1761291"/>
          </a:xfrm>
          <a:prstGeom prst="triangl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p:cNvCxnSpPr/>
          <p:nvPr/>
        </p:nvCxnSpPr>
        <p:spPr>
          <a:xfrm>
            <a:off x="5721023" y="4151359"/>
            <a:ext cx="330849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V="1">
            <a:off x="7291457" y="2207143"/>
            <a:ext cx="0" cy="24482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V="1">
            <a:off x="6918271" y="2567183"/>
            <a:ext cx="1682402" cy="20327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H="1" flipV="1">
            <a:off x="5955949" y="2550634"/>
            <a:ext cx="1682402" cy="20327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フリーフォーム 10"/>
          <p:cNvSpPr/>
          <p:nvPr/>
        </p:nvSpPr>
        <p:spPr>
          <a:xfrm>
            <a:off x="6068339" y="2542259"/>
            <a:ext cx="2485624" cy="1079309"/>
          </a:xfrm>
          <a:custGeom>
            <a:avLst/>
            <a:gdLst>
              <a:gd name="connsiteX0" fmla="*/ 0 w 2472744"/>
              <a:gd name="connsiteY0" fmla="*/ 0 h 1030889"/>
              <a:gd name="connsiteX1" fmla="*/ 1262130 w 2472744"/>
              <a:gd name="connsiteY1" fmla="*/ 1030310 h 1030889"/>
              <a:gd name="connsiteX2" fmla="*/ 2472744 w 2472744"/>
              <a:gd name="connsiteY2" fmla="*/ 115910 h 1030889"/>
              <a:gd name="connsiteX0" fmla="*/ 0 w 2434108"/>
              <a:gd name="connsiteY0" fmla="*/ 0 h 937518"/>
              <a:gd name="connsiteX1" fmla="*/ 1223494 w 2434108"/>
              <a:gd name="connsiteY1" fmla="*/ 937494 h 937518"/>
              <a:gd name="connsiteX2" fmla="*/ 2434108 w 2434108"/>
              <a:gd name="connsiteY2" fmla="*/ 23094 h 937518"/>
              <a:gd name="connsiteX0" fmla="*/ 0 w 2485624"/>
              <a:gd name="connsiteY0" fmla="*/ 0 h 937499"/>
              <a:gd name="connsiteX1" fmla="*/ 1223494 w 2485624"/>
              <a:gd name="connsiteY1" fmla="*/ 937494 h 937499"/>
              <a:gd name="connsiteX2" fmla="*/ 2485624 w 2485624"/>
              <a:gd name="connsiteY2" fmla="*/ 11492 h 937499"/>
              <a:gd name="connsiteX0" fmla="*/ 0 w 2485624"/>
              <a:gd name="connsiteY0" fmla="*/ 0 h 972305"/>
              <a:gd name="connsiteX1" fmla="*/ 1236373 w 2485624"/>
              <a:gd name="connsiteY1" fmla="*/ 972300 h 972305"/>
              <a:gd name="connsiteX2" fmla="*/ 2485624 w 2485624"/>
              <a:gd name="connsiteY2" fmla="*/ 11492 h 972305"/>
              <a:gd name="connsiteX0" fmla="*/ 0 w 2485624"/>
              <a:gd name="connsiteY0" fmla="*/ 0 h 972305"/>
              <a:gd name="connsiteX1" fmla="*/ 1236373 w 2485624"/>
              <a:gd name="connsiteY1" fmla="*/ 972300 h 972305"/>
              <a:gd name="connsiteX2" fmla="*/ 2485624 w 2485624"/>
              <a:gd name="connsiteY2" fmla="*/ 11492 h 972305"/>
            </a:gdLst>
            <a:ahLst/>
            <a:cxnLst>
              <a:cxn ang="0">
                <a:pos x="connsiteX0" y="connsiteY0"/>
              </a:cxn>
              <a:cxn ang="0">
                <a:pos x="connsiteX1" y="connsiteY1"/>
              </a:cxn>
              <a:cxn ang="0">
                <a:pos x="connsiteX2" y="connsiteY2"/>
              </a:cxn>
            </a:cxnLst>
            <a:rect l="l" t="t" r="r" b="b"/>
            <a:pathLst>
              <a:path w="2485624" h="972305">
                <a:moveTo>
                  <a:pt x="0" y="0"/>
                </a:moveTo>
                <a:cubicBezTo>
                  <a:pt x="425003" y="505496"/>
                  <a:pt x="822102" y="970385"/>
                  <a:pt x="1236373" y="972300"/>
                </a:cubicBezTo>
                <a:cubicBezTo>
                  <a:pt x="1650644" y="974215"/>
                  <a:pt x="2047742" y="478351"/>
                  <a:pt x="2485624" y="1149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7363428" y="1988840"/>
            <a:ext cx="269626" cy="461665"/>
          </a:xfrm>
          <a:prstGeom prst="rect">
            <a:avLst/>
          </a:prstGeom>
          <a:noFill/>
        </p:spPr>
        <p:txBody>
          <a:bodyPr wrap="none" rtlCol="0">
            <a:spAutoFit/>
          </a:bodyPr>
          <a:lstStyle/>
          <a:p>
            <a:r>
              <a:rPr kumimoji="1" lang="en-US" altLang="ja-JP" sz="2400" i="1" dirty="0" smtClean="0"/>
              <a:t>t</a:t>
            </a:r>
            <a:endParaRPr kumimoji="1" lang="ja-JP" altLang="en-US" sz="2400" i="1" dirty="0"/>
          </a:p>
        </p:txBody>
      </p:sp>
      <p:sp>
        <p:nvSpPr>
          <p:cNvPr id="13" name="テキスト ボックス 12"/>
          <p:cNvSpPr txBox="1"/>
          <p:nvPr/>
        </p:nvSpPr>
        <p:spPr>
          <a:xfrm>
            <a:off x="8769950" y="4142228"/>
            <a:ext cx="338554" cy="461665"/>
          </a:xfrm>
          <a:prstGeom prst="rect">
            <a:avLst/>
          </a:prstGeom>
          <a:noFill/>
        </p:spPr>
        <p:txBody>
          <a:bodyPr wrap="none" rtlCol="0">
            <a:spAutoFit/>
          </a:bodyPr>
          <a:lstStyle/>
          <a:p>
            <a:r>
              <a:rPr kumimoji="1" lang="en-US" altLang="ja-JP" sz="2400" i="1" dirty="0" smtClean="0"/>
              <a:t>z</a:t>
            </a:r>
            <a:endParaRPr kumimoji="1" lang="ja-JP" altLang="en-US" sz="2400" i="1" dirty="0"/>
          </a:p>
        </p:txBody>
      </p:sp>
      <p:sp>
        <p:nvSpPr>
          <p:cNvPr id="14" name="フリーフォーム 13"/>
          <p:cNvSpPr/>
          <p:nvPr/>
        </p:nvSpPr>
        <p:spPr>
          <a:xfrm>
            <a:off x="6054175" y="2423167"/>
            <a:ext cx="2485624" cy="839995"/>
          </a:xfrm>
          <a:custGeom>
            <a:avLst/>
            <a:gdLst>
              <a:gd name="connsiteX0" fmla="*/ 0 w 2472744"/>
              <a:gd name="connsiteY0" fmla="*/ 0 h 1030889"/>
              <a:gd name="connsiteX1" fmla="*/ 1262130 w 2472744"/>
              <a:gd name="connsiteY1" fmla="*/ 1030310 h 1030889"/>
              <a:gd name="connsiteX2" fmla="*/ 2472744 w 2472744"/>
              <a:gd name="connsiteY2" fmla="*/ 115910 h 1030889"/>
              <a:gd name="connsiteX0" fmla="*/ 0 w 2434108"/>
              <a:gd name="connsiteY0" fmla="*/ 0 h 937518"/>
              <a:gd name="connsiteX1" fmla="*/ 1223494 w 2434108"/>
              <a:gd name="connsiteY1" fmla="*/ 937494 h 937518"/>
              <a:gd name="connsiteX2" fmla="*/ 2434108 w 2434108"/>
              <a:gd name="connsiteY2" fmla="*/ 23094 h 937518"/>
              <a:gd name="connsiteX0" fmla="*/ 0 w 2485624"/>
              <a:gd name="connsiteY0" fmla="*/ 0 h 937499"/>
              <a:gd name="connsiteX1" fmla="*/ 1223494 w 2485624"/>
              <a:gd name="connsiteY1" fmla="*/ 937494 h 937499"/>
              <a:gd name="connsiteX2" fmla="*/ 2485624 w 2485624"/>
              <a:gd name="connsiteY2" fmla="*/ 11492 h 937499"/>
              <a:gd name="connsiteX0" fmla="*/ 0 w 2485624"/>
              <a:gd name="connsiteY0" fmla="*/ 0 h 972305"/>
              <a:gd name="connsiteX1" fmla="*/ 1236373 w 2485624"/>
              <a:gd name="connsiteY1" fmla="*/ 972300 h 972305"/>
              <a:gd name="connsiteX2" fmla="*/ 2485624 w 2485624"/>
              <a:gd name="connsiteY2" fmla="*/ 11492 h 972305"/>
              <a:gd name="connsiteX0" fmla="*/ 0 w 2485624"/>
              <a:gd name="connsiteY0" fmla="*/ 0 h 972305"/>
              <a:gd name="connsiteX1" fmla="*/ 1236373 w 2485624"/>
              <a:gd name="connsiteY1" fmla="*/ 972300 h 972305"/>
              <a:gd name="connsiteX2" fmla="*/ 2485624 w 2485624"/>
              <a:gd name="connsiteY2" fmla="*/ 11492 h 972305"/>
            </a:gdLst>
            <a:ahLst/>
            <a:cxnLst>
              <a:cxn ang="0">
                <a:pos x="connsiteX0" y="connsiteY0"/>
              </a:cxn>
              <a:cxn ang="0">
                <a:pos x="connsiteX1" y="connsiteY1"/>
              </a:cxn>
              <a:cxn ang="0">
                <a:pos x="connsiteX2" y="connsiteY2"/>
              </a:cxn>
            </a:cxnLst>
            <a:rect l="l" t="t" r="r" b="b"/>
            <a:pathLst>
              <a:path w="2485624" h="972305">
                <a:moveTo>
                  <a:pt x="0" y="0"/>
                </a:moveTo>
                <a:cubicBezTo>
                  <a:pt x="425003" y="505496"/>
                  <a:pt x="822102" y="970385"/>
                  <a:pt x="1236373" y="972300"/>
                </a:cubicBezTo>
                <a:cubicBezTo>
                  <a:pt x="1650644" y="974215"/>
                  <a:pt x="2047742" y="478351"/>
                  <a:pt x="2485624" y="1149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Text Box 66"/>
          <p:cNvSpPr txBox="1">
            <a:spLocks noChangeArrowheads="1"/>
          </p:cNvSpPr>
          <p:nvPr/>
        </p:nvSpPr>
        <p:spPr bwMode="auto">
          <a:xfrm>
            <a:off x="7020272" y="2351159"/>
            <a:ext cx="55816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ja-JP" sz="2400" i="1" dirty="0" smtClean="0">
                <a:solidFill>
                  <a:srgbClr val="000000"/>
                </a:solidFill>
                <a:latin typeface="Symbol" pitchFamily="18" charset="2"/>
              </a:rPr>
              <a:t>Dh</a:t>
            </a:r>
            <a:endParaRPr lang="en-US" altLang="ja-JP" sz="2400" i="1" dirty="0" smtClean="0">
              <a:solidFill>
                <a:srgbClr val="000000"/>
              </a:solidFill>
              <a:latin typeface="Times New Roman" pitchFamily="18" charset="0"/>
            </a:endParaRPr>
          </a:p>
        </p:txBody>
      </p:sp>
      <p:cxnSp>
        <p:nvCxnSpPr>
          <p:cNvPr id="16" name="直線矢印コネクタ 15"/>
          <p:cNvCxnSpPr/>
          <p:nvPr/>
        </p:nvCxnSpPr>
        <p:spPr>
          <a:xfrm flipH="1" flipV="1">
            <a:off x="6588224" y="2843164"/>
            <a:ext cx="208926" cy="46064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H="1" flipV="1">
            <a:off x="6918271" y="2968328"/>
            <a:ext cx="111214" cy="44077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V="1">
            <a:off x="7876246" y="2808518"/>
            <a:ext cx="208926" cy="46064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V="1">
            <a:off x="7577447" y="2990506"/>
            <a:ext cx="111214" cy="44077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1415289" y="5703639"/>
            <a:ext cx="2292615" cy="461665"/>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kumimoji="1" lang="en-US" altLang="ja-JP" sz="2400" dirty="0" smtClean="0"/>
              <a:t>rapidity window</a:t>
            </a:r>
            <a:endParaRPr kumimoji="1" lang="ja-JP" altLang="en-US" sz="2400" dirty="0"/>
          </a:p>
        </p:txBody>
      </p:sp>
      <p:sp>
        <p:nvSpPr>
          <p:cNvPr id="20" name="下矢印 19"/>
          <p:cNvSpPr/>
          <p:nvPr/>
        </p:nvSpPr>
        <p:spPr>
          <a:xfrm flipV="1">
            <a:off x="2411760" y="5280481"/>
            <a:ext cx="386494" cy="423157"/>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4958476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6880410" cy="584775"/>
          </a:xfrm>
        </p:spPr>
        <p:txBody>
          <a:bodyPr/>
          <a:lstStyle/>
          <a:p>
            <a:r>
              <a:rPr kumimoji="1" lang="en-US" altLang="ja-JP" dirty="0" smtClean="0"/>
              <a:t> Dissipation of a Conserved Charge  </a:t>
            </a:r>
            <a:endParaRPr kumimoji="1" lang="ja-JP" altLang="en-US" dirty="0"/>
          </a:p>
        </p:txBody>
      </p:sp>
      <p:sp>
        <p:nvSpPr>
          <p:cNvPr id="3" name="正方形/長方形 2"/>
          <p:cNvSpPr/>
          <p:nvPr/>
        </p:nvSpPr>
        <p:spPr>
          <a:xfrm>
            <a:off x="251521" y="1628799"/>
            <a:ext cx="4873474" cy="122413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6" name="円/楕円 5"/>
          <p:cNvSpPr/>
          <p:nvPr/>
        </p:nvSpPr>
        <p:spPr>
          <a:xfrm>
            <a:off x="362836" y="202484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 name="円/楕円 6"/>
          <p:cNvSpPr/>
          <p:nvPr/>
        </p:nvSpPr>
        <p:spPr>
          <a:xfrm>
            <a:off x="588490" y="177281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 name="円/楕円 7"/>
          <p:cNvSpPr/>
          <p:nvPr/>
        </p:nvSpPr>
        <p:spPr>
          <a:xfrm>
            <a:off x="804514" y="202484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 name="円/楕円 8"/>
          <p:cNvSpPr/>
          <p:nvPr/>
        </p:nvSpPr>
        <p:spPr>
          <a:xfrm>
            <a:off x="1020538" y="177281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0" name="円/楕円 9"/>
          <p:cNvSpPr/>
          <p:nvPr/>
        </p:nvSpPr>
        <p:spPr>
          <a:xfrm>
            <a:off x="1262936" y="202484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1" name="円/楕円 10"/>
          <p:cNvSpPr/>
          <p:nvPr/>
        </p:nvSpPr>
        <p:spPr>
          <a:xfrm>
            <a:off x="1488590" y="177281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2" name="円/楕円 11"/>
          <p:cNvSpPr/>
          <p:nvPr/>
        </p:nvSpPr>
        <p:spPr>
          <a:xfrm>
            <a:off x="1704614" y="202484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3" name="円/楕円 12"/>
          <p:cNvSpPr/>
          <p:nvPr/>
        </p:nvSpPr>
        <p:spPr>
          <a:xfrm>
            <a:off x="1920638" y="177281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4" name="円/楕円 13"/>
          <p:cNvSpPr/>
          <p:nvPr/>
        </p:nvSpPr>
        <p:spPr>
          <a:xfrm>
            <a:off x="2163036" y="202484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5" name="円/楕円 14"/>
          <p:cNvSpPr/>
          <p:nvPr/>
        </p:nvSpPr>
        <p:spPr>
          <a:xfrm>
            <a:off x="2388690" y="177281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6" name="円/楕円 15"/>
          <p:cNvSpPr/>
          <p:nvPr/>
        </p:nvSpPr>
        <p:spPr>
          <a:xfrm>
            <a:off x="2604714" y="202484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7" name="円/楕円 16"/>
          <p:cNvSpPr/>
          <p:nvPr/>
        </p:nvSpPr>
        <p:spPr>
          <a:xfrm>
            <a:off x="2820738" y="177281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8" name="円/楕円 17"/>
          <p:cNvSpPr/>
          <p:nvPr/>
        </p:nvSpPr>
        <p:spPr>
          <a:xfrm>
            <a:off x="3063136" y="202484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9" name="円/楕円 18"/>
          <p:cNvSpPr/>
          <p:nvPr/>
        </p:nvSpPr>
        <p:spPr>
          <a:xfrm>
            <a:off x="3288790" y="177281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0" name="円/楕円 19"/>
          <p:cNvSpPr/>
          <p:nvPr/>
        </p:nvSpPr>
        <p:spPr>
          <a:xfrm>
            <a:off x="3504814" y="202484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1" name="円/楕円 20"/>
          <p:cNvSpPr/>
          <p:nvPr/>
        </p:nvSpPr>
        <p:spPr>
          <a:xfrm>
            <a:off x="3720838" y="177281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2" name="円/楕円 21"/>
          <p:cNvSpPr/>
          <p:nvPr/>
        </p:nvSpPr>
        <p:spPr>
          <a:xfrm>
            <a:off x="3963236" y="202484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3" name="円/楕円 22"/>
          <p:cNvSpPr/>
          <p:nvPr/>
        </p:nvSpPr>
        <p:spPr>
          <a:xfrm>
            <a:off x="4188890" y="177281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4" name="円/楕円 23"/>
          <p:cNvSpPr/>
          <p:nvPr/>
        </p:nvSpPr>
        <p:spPr>
          <a:xfrm>
            <a:off x="4404914" y="202484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5" name="円/楕円 24"/>
          <p:cNvSpPr/>
          <p:nvPr/>
        </p:nvSpPr>
        <p:spPr>
          <a:xfrm>
            <a:off x="4620938" y="177281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6" name="円/楕円 25"/>
          <p:cNvSpPr/>
          <p:nvPr/>
        </p:nvSpPr>
        <p:spPr>
          <a:xfrm>
            <a:off x="4863336" y="202484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pic>
        <p:nvPicPr>
          <p:cNvPr id="27" name="TexTeXPicture" descr="&lt;?xml version=&quot;1.0&quot; encoding=&quot;utf-16&quot;?&gt;&#10;&lt;TeXTeX&gt;&#10;  &lt;preamble&gt;\documentclass{jarticle}&#10;\usepackage{amsmath}&#10;\pagestyle{empty}&lt;/preamble&gt;&#10;  &lt;body&gt;\begin{align*} &#10;t=0&#10;\end{align*}&lt;/body&gt;&#10;  &lt;fcolor&gt;FF000000&lt;/fcolor&gt;&#10;  &lt;bcolor&gt;FFFFFFFF&lt;/bcolor&gt;&#10;  &lt;transparent&gt;True&lt;/transparent&gt;&#10;  &lt;resolution&gt;1800&lt;/resolution&gt;&#10;  &lt;imageh&gt;172&lt;/imageh&gt;&#10;  &lt;imagew&gt;531&lt;/imagew&gt;&#10;  &lt;scale&gt;50&lt;/scale&gt;&#10;  &lt;cursor&gt;19&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650" y="1268760"/>
            <a:ext cx="781950" cy="253287"/>
          </a:xfrm>
          <a:prstGeom prst="rect">
            <a:avLst/>
          </a:prstGeom>
        </p:spPr>
      </p:pic>
      <p:cxnSp>
        <p:nvCxnSpPr>
          <p:cNvPr id="29" name="直線矢印コネクタ 28"/>
          <p:cNvCxnSpPr/>
          <p:nvPr/>
        </p:nvCxnSpPr>
        <p:spPr>
          <a:xfrm>
            <a:off x="6458173" y="2059774"/>
            <a:ext cx="223224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2" name="直線矢印コネクタ 31"/>
          <p:cNvCxnSpPr/>
          <p:nvPr/>
        </p:nvCxnSpPr>
        <p:spPr>
          <a:xfrm flipV="1">
            <a:off x="6818213" y="1375698"/>
            <a:ext cx="0" cy="90010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35" name="TexTeXPicture" descr="&lt;?xml version=&quot;1.0&quot; encoding=&quot;utf-16&quot;?&gt;&#10;&lt;TeXTeX&gt;&#10;  &lt;preamble&gt;\documentclass{jarticle}&#10;\usepackage{amsmath}&#10;\pagestyle{empty}&lt;/preamble&gt;&#10;  &lt;body&gt;\begin{align*} &#10;t\to\infty&#10;\end{align*}&lt;/body&gt;&#10;  &lt;fcolor&gt;FF000000&lt;/fcolor&gt;&#10;  &lt;bcolor&gt;FFFFFFFF&lt;/bcolor&gt;&#10;  &lt;transparent&gt;True&lt;/transparent&gt;&#10;  &lt;resolution&gt;1800&lt;/resolution&gt;&#10;  &lt;imageh&gt;159&lt;/imageh&gt;&#10;  &lt;imagew&gt;706&lt;/imagew&gt;&#10;  &lt;scale&gt;50&lt;/scale&gt;&#10;  &lt;cursor&gt;26&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650" y="3933056"/>
            <a:ext cx="1039655" cy="234143"/>
          </a:xfrm>
          <a:prstGeom prst="rect">
            <a:avLst/>
          </a:prstGeom>
        </p:spPr>
      </p:pic>
      <p:sp>
        <p:nvSpPr>
          <p:cNvPr id="36" name="円/楕円 35"/>
          <p:cNvSpPr/>
          <p:nvPr/>
        </p:nvSpPr>
        <p:spPr>
          <a:xfrm>
            <a:off x="372466" y="252890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37" name="円/楕円 36"/>
          <p:cNvSpPr/>
          <p:nvPr/>
        </p:nvSpPr>
        <p:spPr>
          <a:xfrm>
            <a:off x="598120" y="227687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38" name="円/楕円 37"/>
          <p:cNvSpPr/>
          <p:nvPr/>
        </p:nvSpPr>
        <p:spPr>
          <a:xfrm>
            <a:off x="814144" y="252890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39" name="円/楕円 38"/>
          <p:cNvSpPr/>
          <p:nvPr/>
        </p:nvSpPr>
        <p:spPr>
          <a:xfrm>
            <a:off x="1030168" y="227687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0" name="円/楕円 39"/>
          <p:cNvSpPr/>
          <p:nvPr/>
        </p:nvSpPr>
        <p:spPr>
          <a:xfrm>
            <a:off x="1272566" y="252890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1" name="円/楕円 40"/>
          <p:cNvSpPr/>
          <p:nvPr/>
        </p:nvSpPr>
        <p:spPr>
          <a:xfrm>
            <a:off x="1498220" y="227687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2" name="円/楕円 41"/>
          <p:cNvSpPr/>
          <p:nvPr/>
        </p:nvSpPr>
        <p:spPr>
          <a:xfrm>
            <a:off x="1714244" y="252890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3" name="円/楕円 42"/>
          <p:cNvSpPr/>
          <p:nvPr/>
        </p:nvSpPr>
        <p:spPr>
          <a:xfrm>
            <a:off x="1930268" y="227687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4" name="円/楕円 43"/>
          <p:cNvSpPr/>
          <p:nvPr/>
        </p:nvSpPr>
        <p:spPr>
          <a:xfrm>
            <a:off x="2172666" y="252890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5" name="円/楕円 44"/>
          <p:cNvSpPr/>
          <p:nvPr/>
        </p:nvSpPr>
        <p:spPr>
          <a:xfrm>
            <a:off x="2398320" y="227687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6" name="円/楕円 45"/>
          <p:cNvSpPr/>
          <p:nvPr/>
        </p:nvSpPr>
        <p:spPr>
          <a:xfrm>
            <a:off x="2614344" y="252890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7" name="円/楕円 46"/>
          <p:cNvSpPr/>
          <p:nvPr/>
        </p:nvSpPr>
        <p:spPr>
          <a:xfrm>
            <a:off x="2830368" y="227687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8" name="円/楕円 47"/>
          <p:cNvSpPr/>
          <p:nvPr/>
        </p:nvSpPr>
        <p:spPr>
          <a:xfrm>
            <a:off x="3072766" y="252890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9" name="円/楕円 48"/>
          <p:cNvSpPr/>
          <p:nvPr/>
        </p:nvSpPr>
        <p:spPr>
          <a:xfrm>
            <a:off x="3298420" y="227687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50" name="円/楕円 49"/>
          <p:cNvSpPr/>
          <p:nvPr/>
        </p:nvSpPr>
        <p:spPr>
          <a:xfrm>
            <a:off x="3514444" y="252890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51" name="円/楕円 50"/>
          <p:cNvSpPr/>
          <p:nvPr/>
        </p:nvSpPr>
        <p:spPr>
          <a:xfrm>
            <a:off x="3730468" y="227687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52" name="円/楕円 51"/>
          <p:cNvSpPr/>
          <p:nvPr/>
        </p:nvSpPr>
        <p:spPr>
          <a:xfrm>
            <a:off x="3972866" y="252890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53" name="円/楕円 52"/>
          <p:cNvSpPr/>
          <p:nvPr/>
        </p:nvSpPr>
        <p:spPr>
          <a:xfrm>
            <a:off x="4198520" y="227687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54" name="円/楕円 53"/>
          <p:cNvSpPr/>
          <p:nvPr/>
        </p:nvSpPr>
        <p:spPr>
          <a:xfrm>
            <a:off x="4414544" y="252890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55" name="円/楕円 54"/>
          <p:cNvSpPr/>
          <p:nvPr/>
        </p:nvSpPr>
        <p:spPr>
          <a:xfrm>
            <a:off x="4630568" y="227687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56" name="円/楕円 55"/>
          <p:cNvSpPr/>
          <p:nvPr/>
        </p:nvSpPr>
        <p:spPr>
          <a:xfrm>
            <a:off x="4872966" y="252890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57" name="正方形/長方形 56"/>
          <p:cNvSpPr/>
          <p:nvPr/>
        </p:nvSpPr>
        <p:spPr>
          <a:xfrm>
            <a:off x="251520" y="4330359"/>
            <a:ext cx="4873475" cy="122413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58" name="円/楕円 57"/>
          <p:cNvSpPr/>
          <p:nvPr/>
        </p:nvSpPr>
        <p:spPr>
          <a:xfrm>
            <a:off x="362836" y="472640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59" name="円/楕円 58"/>
          <p:cNvSpPr/>
          <p:nvPr/>
        </p:nvSpPr>
        <p:spPr>
          <a:xfrm>
            <a:off x="1172926" y="506844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0" name="円/楕円 59"/>
          <p:cNvSpPr/>
          <p:nvPr/>
        </p:nvSpPr>
        <p:spPr>
          <a:xfrm>
            <a:off x="418100" y="450990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1" name="円/楕円 60"/>
          <p:cNvSpPr/>
          <p:nvPr/>
        </p:nvSpPr>
        <p:spPr>
          <a:xfrm>
            <a:off x="1020538" y="447437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2" name="円/楕円 61"/>
          <p:cNvSpPr/>
          <p:nvPr/>
        </p:nvSpPr>
        <p:spPr>
          <a:xfrm>
            <a:off x="1139650" y="472640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3" name="円/楕円 62"/>
          <p:cNvSpPr/>
          <p:nvPr/>
        </p:nvSpPr>
        <p:spPr>
          <a:xfrm>
            <a:off x="1488590" y="447437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4" name="円/楕円 63"/>
          <p:cNvSpPr/>
          <p:nvPr/>
        </p:nvSpPr>
        <p:spPr>
          <a:xfrm>
            <a:off x="1704614" y="472640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5" name="円/楕円 64"/>
          <p:cNvSpPr/>
          <p:nvPr/>
        </p:nvSpPr>
        <p:spPr>
          <a:xfrm>
            <a:off x="1920638" y="447437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6" name="円/楕円 65"/>
          <p:cNvSpPr/>
          <p:nvPr/>
        </p:nvSpPr>
        <p:spPr>
          <a:xfrm>
            <a:off x="2298550" y="472640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7" name="円/楕円 66"/>
          <p:cNvSpPr/>
          <p:nvPr/>
        </p:nvSpPr>
        <p:spPr>
          <a:xfrm>
            <a:off x="2653772" y="468992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8" name="円/楕円 67"/>
          <p:cNvSpPr/>
          <p:nvPr/>
        </p:nvSpPr>
        <p:spPr>
          <a:xfrm>
            <a:off x="2653772" y="490989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9" name="円/楕円 68"/>
          <p:cNvSpPr/>
          <p:nvPr/>
        </p:nvSpPr>
        <p:spPr>
          <a:xfrm>
            <a:off x="2568710" y="438436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0" name="円/楕円 69"/>
          <p:cNvSpPr/>
          <p:nvPr/>
        </p:nvSpPr>
        <p:spPr>
          <a:xfrm>
            <a:off x="3063136" y="472640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1" name="円/楕円 70"/>
          <p:cNvSpPr/>
          <p:nvPr/>
        </p:nvSpPr>
        <p:spPr>
          <a:xfrm>
            <a:off x="3288790" y="447437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2" name="円/楕円 71"/>
          <p:cNvSpPr/>
          <p:nvPr/>
        </p:nvSpPr>
        <p:spPr>
          <a:xfrm>
            <a:off x="3630828" y="467796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3" name="円/楕円 72"/>
          <p:cNvSpPr/>
          <p:nvPr/>
        </p:nvSpPr>
        <p:spPr>
          <a:xfrm>
            <a:off x="3593466" y="4394853"/>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4" name="円/楕円 73"/>
          <p:cNvSpPr/>
          <p:nvPr/>
        </p:nvSpPr>
        <p:spPr>
          <a:xfrm>
            <a:off x="3963236" y="472640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5" name="円/楕円 74"/>
          <p:cNvSpPr/>
          <p:nvPr/>
        </p:nvSpPr>
        <p:spPr>
          <a:xfrm>
            <a:off x="4188890" y="4474376"/>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6" name="円/楕円 75"/>
          <p:cNvSpPr/>
          <p:nvPr/>
        </p:nvSpPr>
        <p:spPr>
          <a:xfrm>
            <a:off x="754730" y="4754409"/>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7" name="円/楕円 76"/>
          <p:cNvSpPr/>
          <p:nvPr/>
        </p:nvSpPr>
        <p:spPr>
          <a:xfrm>
            <a:off x="4437960" y="4446763"/>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8" name="円/楕円 77"/>
          <p:cNvSpPr/>
          <p:nvPr/>
        </p:nvSpPr>
        <p:spPr>
          <a:xfrm>
            <a:off x="4863336" y="472640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9" name="円/楕円 78"/>
          <p:cNvSpPr/>
          <p:nvPr/>
        </p:nvSpPr>
        <p:spPr>
          <a:xfrm>
            <a:off x="418100" y="522942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0" name="円/楕円 79"/>
          <p:cNvSpPr/>
          <p:nvPr/>
        </p:nvSpPr>
        <p:spPr>
          <a:xfrm>
            <a:off x="904278" y="497843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1" name="円/楕円 80"/>
          <p:cNvSpPr/>
          <p:nvPr/>
        </p:nvSpPr>
        <p:spPr>
          <a:xfrm>
            <a:off x="724134" y="5225413"/>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2" name="円/楕円 81"/>
          <p:cNvSpPr/>
          <p:nvPr/>
        </p:nvSpPr>
        <p:spPr>
          <a:xfrm>
            <a:off x="2669560" y="5368319"/>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3" name="円/楕円 82"/>
          <p:cNvSpPr/>
          <p:nvPr/>
        </p:nvSpPr>
        <p:spPr>
          <a:xfrm>
            <a:off x="1319670" y="5295607"/>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4" name="円/楕円 83"/>
          <p:cNvSpPr/>
          <p:nvPr/>
        </p:nvSpPr>
        <p:spPr>
          <a:xfrm>
            <a:off x="1498220" y="497843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5" name="円/楕円 84"/>
          <p:cNvSpPr/>
          <p:nvPr/>
        </p:nvSpPr>
        <p:spPr>
          <a:xfrm>
            <a:off x="1714244" y="523046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6" name="円/楕円 85"/>
          <p:cNvSpPr/>
          <p:nvPr/>
        </p:nvSpPr>
        <p:spPr>
          <a:xfrm>
            <a:off x="1408210" y="4682147"/>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7" name="円/楕円 86"/>
          <p:cNvSpPr/>
          <p:nvPr/>
        </p:nvSpPr>
        <p:spPr>
          <a:xfrm>
            <a:off x="2308310" y="5205597"/>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8" name="円/楕円 87"/>
          <p:cNvSpPr/>
          <p:nvPr/>
        </p:nvSpPr>
        <p:spPr>
          <a:xfrm>
            <a:off x="2398320" y="4978432"/>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9" name="円/楕円 88"/>
          <p:cNvSpPr/>
          <p:nvPr/>
        </p:nvSpPr>
        <p:spPr>
          <a:xfrm>
            <a:off x="2020278" y="5029611"/>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0" name="円/楕円 89"/>
          <p:cNvSpPr/>
          <p:nvPr/>
        </p:nvSpPr>
        <p:spPr>
          <a:xfrm>
            <a:off x="2892746" y="4395618"/>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1" name="円/楕円 90"/>
          <p:cNvSpPr/>
          <p:nvPr/>
        </p:nvSpPr>
        <p:spPr>
          <a:xfrm>
            <a:off x="3198780" y="523046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2" name="円/楕円 91"/>
          <p:cNvSpPr/>
          <p:nvPr/>
        </p:nvSpPr>
        <p:spPr>
          <a:xfrm>
            <a:off x="3298420" y="4878335"/>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3" name="円/楕円 92"/>
          <p:cNvSpPr/>
          <p:nvPr/>
        </p:nvSpPr>
        <p:spPr>
          <a:xfrm>
            <a:off x="3627386" y="523046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4" name="円/楕円 93"/>
          <p:cNvSpPr/>
          <p:nvPr/>
        </p:nvSpPr>
        <p:spPr>
          <a:xfrm>
            <a:off x="4224522" y="4849591"/>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5" name="円/楕円 94"/>
          <p:cNvSpPr/>
          <p:nvPr/>
        </p:nvSpPr>
        <p:spPr>
          <a:xfrm>
            <a:off x="4239938" y="5295607"/>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6" name="円/楕円 95"/>
          <p:cNvSpPr/>
          <p:nvPr/>
        </p:nvSpPr>
        <p:spPr>
          <a:xfrm>
            <a:off x="4783302" y="4406674"/>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7" name="円/楕円 96"/>
          <p:cNvSpPr/>
          <p:nvPr/>
        </p:nvSpPr>
        <p:spPr>
          <a:xfrm>
            <a:off x="4616870" y="5017448"/>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8" name="円/楕円 97"/>
          <p:cNvSpPr/>
          <p:nvPr/>
        </p:nvSpPr>
        <p:spPr>
          <a:xfrm>
            <a:off x="3998414" y="5064167"/>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9" name="円/楕円 98"/>
          <p:cNvSpPr/>
          <p:nvPr/>
        </p:nvSpPr>
        <p:spPr>
          <a:xfrm>
            <a:off x="4872966" y="5230460"/>
            <a:ext cx="180020" cy="1800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cxnSp>
        <p:nvCxnSpPr>
          <p:cNvPr id="101" name="直線コネクタ 100"/>
          <p:cNvCxnSpPr/>
          <p:nvPr/>
        </p:nvCxnSpPr>
        <p:spPr>
          <a:xfrm>
            <a:off x="1730988" y="1107371"/>
            <a:ext cx="9630" cy="5034690"/>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102" name="直線コネクタ 101"/>
          <p:cNvCxnSpPr/>
          <p:nvPr/>
        </p:nvCxnSpPr>
        <p:spPr>
          <a:xfrm>
            <a:off x="3243156" y="1124744"/>
            <a:ext cx="4815" cy="5005814"/>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104" name="直線矢印コネクタ 103"/>
          <p:cNvCxnSpPr/>
          <p:nvPr/>
        </p:nvCxnSpPr>
        <p:spPr>
          <a:xfrm>
            <a:off x="1740618" y="5842527"/>
            <a:ext cx="1458162" cy="0"/>
          </a:xfrm>
          <a:prstGeom prst="straightConnector1">
            <a:avLst/>
          </a:prstGeom>
          <a:ln>
            <a:headEnd type="triangle" w="med" len="med"/>
            <a:tailEnd type="triangle" w="med" len="med"/>
          </a:ln>
        </p:spPr>
        <p:style>
          <a:lnRef idx="2">
            <a:schemeClr val="dk1"/>
          </a:lnRef>
          <a:fillRef idx="0">
            <a:schemeClr val="dk1"/>
          </a:fillRef>
          <a:effectRef idx="1">
            <a:schemeClr val="dk1"/>
          </a:effectRef>
          <a:fontRef idx="minor">
            <a:schemeClr val="tx1"/>
          </a:fontRef>
        </p:style>
      </p:cxnSp>
      <p:pic>
        <p:nvPicPr>
          <p:cNvPr id="105" name="TexTeXPicture" descr="&lt;?xml version=&quot;1.0&quot; encoding=&quot;utf-16&quot;?&gt;&#10;&lt;TeXTeX&gt;&#10;  &lt;preamble&gt;\documentclass{jarticle}&#10;\usepackage{amsmath}&#10;\pagestyle{empty}&lt;/preamble&gt;&#10;  &lt;body&gt;\begin{align*} &#10;\Delta x&#10;\end{align*}&lt;/body&gt;&#10;  &lt;fcolor&gt;FF000000&lt;/fcolor&gt;&#10;  &lt;bcolor&gt;FFFFFFFF&lt;/bcolor&gt;&#10;  &lt;transparent&gt;True&lt;/transparent&gt;&#10;  &lt;resolution&gt;1800&lt;/resolution&gt;&#10;  &lt;imageh&gt;180&lt;/imageh&gt;&#10;  &lt;imagew&gt;327&lt;/imagew&gt;&#10;  &lt;scale&gt;50&lt;/scale&gt;&#10;  &lt;cursor&gt;24&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3739" y="5995527"/>
            <a:ext cx="490615" cy="270063"/>
          </a:xfrm>
          <a:prstGeom prst="rect">
            <a:avLst/>
          </a:prstGeom>
        </p:spPr>
      </p:pic>
      <p:pic>
        <p:nvPicPr>
          <p:cNvPr id="107" name="TexTeXPicture" descr="&lt;?xml version=&quot;1.0&quot; encoding=&quot;utf-16&quot;?&gt;&#10;&lt;TeXTeX&gt;&#10;  &lt;preamble&gt;\documentclass{jarticle}&#10;\usepackage{amsmath}&#10;\pagestyle{empty}&lt;/preamble&gt;&#10;  &lt;body&gt;\begin{align*} &#10;\frac{\langle \Delta N^2 \rangle}{\Delta x}&#10;\end{align*}&lt;/body&gt;&#10;  &lt;fcolor&gt;FF000000&lt;/fcolor&gt;&#10;  &lt;bcolor&gt;FFFFFFFF&lt;/bcolor&gt;&#10;  &lt;transparent&gt;True&lt;/transparent&gt;&#10;  &lt;resolution&gt;1800&lt;/resolution&gt;&#10;  &lt;imageh&gt;548&lt;/imageh&gt;&#10;  &lt;imagew&gt;741&lt;/imagew&gt;&#10;  &lt;scale&gt;50&lt;/scale&gt;&#10;  &lt;cursor&gt;59&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0152" y="1124744"/>
            <a:ext cx="784225" cy="579967"/>
          </a:xfrm>
          <a:prstGeom prst="rect">
            <a:avLst/>
          </a:prstGeom>
        </p:spPr>
      </p:pic>
      <p:pic>
        <p:nvPicPr>
          <p:cNvPr id="108" name="TexTeXPicture" descr="&lt;?xml version=&quot;1.0&quot; encoding=&quot;utf-16&quot;?&gt;&#10;&lt;TeXTeX&gt;&#10;  &lt;preamble&gt;\documentclass{jarticle}&#10;\usepackage{amsmath}&#10;\pagestyle{empty}&lt;/preamble&gt;&#10;  &lt;body&gt;\begin{align*} &#10;\Delta x&#10;\end{align*}&lt;/body&gt;&#10;  &lt;fcolor&gt;FF000000&lt;/fcolor&gt;&#10;  &lt;bcolor&gt;FFFFFFFF&lt;/bcolor&gt;&#10;  &lt;transparent&gt;True&lt;/transparent&gt;&#10;  &lt;resolution&gt;1800&lt;/resolution&gt;&#10;  &lt;imageh&gt;180&lt;/imageh&gt;&#10;  &lt;imagew&gt;327&lt;/imagew&gt;&#10;  &lt;scale&gt;50&lt;/scale&gt;&#10;  &lt;cursor&gt;24&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4397" y="2180549"/>
            <a:ext cx="346075" cy="190500"/>
          </a:xfrm>
          <a:prstGeom prst="rect">
            <a:avLst/>
          </a:prstGeom>
        </p:spPr>
      </p:pic>
      <p:cxnSp>
        <p:nvCxnSpPr>
          <p:cNvPr id="110" name="直線コネクタ 109"/>
          <p:cNvCxnSpPr/>
          <p:nvPr/>
        </p:nvCxnSpPr>
        <p:spPr>
          <a:xfrm>
            <a:off x="6818213" y="2059774"/>
            <a:ext cx="1656184" cy="0"/>
          </a:xfrm>
          <a:prstGeom prst="line">
            <a:avLst/>
          </a:prstGeom>
        </p:spPr>
        <p:style>
          <a:lnRef idx="2">
            <a:schemeClr val="accent2"/>
          </a:lnRef>
          <a:fillRef idx="0">
            <a:schemeClr val="accent2"/>
          </a:fillRef>
          <a:effectRef idx="1">
            <a:schemeClr val="accent2"/>
          </a:effectRef>
          <a:fontRef idx="minor">
            <a:schemeClr val="tx1"/>
          </a:fontRef>
        </p:style>
      </p:cxnSp>
      <p:grpSp>
        <p:nvGrpSpPr>
          <p:cNvPr id="5" name="グループ化 4"/>
          <p:cNvGrpSpPr/>
          <p:nvPr/>
        </p:nvGrpSpPr>
        <p:grpSpPr>
          <a:xfrm>
            <a:off x="5940151" y="5110450"/>
            <a:ext cx="2880321" cy="1335935"/>
            <a:chOff x="5940151" y="5110450"/>
            <a:chExt cx="2880321" cy="1335935"/>
          </a:xfrm>
        </p:grpSpPr>
        <p:cxnSp>
          <p:nvCxnSpPr>
            <p:cNvPr id="111" name="直線矢印コネクタ 110"/>
            <p:cNvCxnSpPr/>
            <p:nvPr/>
          </p:nvCxnSpPr>
          <p:spPr>
            <a:xfrm>
              <a:off x="6458173" y="6135110"/>
              <a:ext cx="223224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2" name="直線矢印コネクタ 111"/>
            <p:cNvCxnSpPr/>
            <p:nvPr/>
          </p:nvCxnSpPr>
          <p:spPr>
            <a:xfrm flipV="1">
              <a:off x="6818213" y="5190517"/>
              <a:ext cx="0" cy="116061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13" name="TexTeXPicture" descr="&lt;?xml version=&quot;1.0&quot; encoding=&quot;utf-16&quot;?&gt;&#10;&lt;TeXTeX&gt;&#10;  &lt;preamble&gt;\documentclass{jarticle}&#10;\usepackage{amsmath}&#10;\pagestyle{empty}&lt;/preamble&gt;&#10;  &lt;body&gt;\begin{align*} &#10;\frac{\langle \Delta N^2 \rangle}{\Delta x}&#10;\end{align*}&lt;/body&gt;&#10;  &lt;fcolor&gt;FF000000&lt;/fcolor&gt;&#10;  &lt;bcolor&gt;FFFFFFFF&lt;/bcolor&gt;&#10;  &lt;transparent&gt;True&lt;/transparent&gt;&#10;  &lt;resolution&gt;1800&lt;/resolution&gt;&#10;  &lt;imageh&gt;548&lt;/imageh&gt;&#10;  &lt;imagew&gt;741&lt;/imagew&gt;&#10;  &lt;scale&gt;50&lt;/scale&gt;&#10;  &lt;cursor&gt;59&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0151" y="5110450"/>
              <a:ext cx="784225" cy="579967"/>
            </a:xfrm>
            <a:prstGeom prst="rect">
              <a:avLst/>
            </a:prstGeom>
          </p:spPr>
        </p:pic>
        <p:pic>
          <p:nvPicPr>
            <p:cNvPr id="114" name="TexTeXPicture" descr="&lt;?xml version=&quot;1.0&quot; encoding=&quot;utf-16&quot;?&gt;&#10;&lt;TeXTeX&gt;&#10;  &lt;preamble&gt;\documentclass{jarticle}&#10;\usepackage{amsmath}&#10;\pagestyle{empty}&lt;/preamble&gt;&#10;  &lt;body&gt;\begin{align*} &#10;\Delta x&#10;\end{align*}&lt;/body&gt;&#10;  &lt;fcolor&gt;FF000000&lt;/fcolor&gt;&#10;  &lt;bcolor&gt;FFFFFFFF&lt;/bcolor&gt;&#10;  &lt;transparent&gt;True&lt;/transparent&gt;&#10;  &lt;resolution&gt;1800&lt;/resolution&gt;&#10;  &lt;imageh&gt;180&lt;/imageh&gt;&#10;  &lt;imagew&gt;327&lt;/imagew&gt;&#10;  &lt;scale&gt;50&lt;/scale&gt;&#10;  &lt;cursor&gt;24&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4397" y="6255885"/>
              <a:ext cx="346075" cy="190500"/>
            </a:xfrm>
            <a:prstGeom prst="rect">
              <a:avLst/>
            </a:prstGeom>
          </p:spPr>
        </p:pic>
        <p:cxnSp>
          <p:nvCxnSpPr>
            <p:cNvPr id="115" name="直線コネクタ 114"/>
            <p:cNvCxnSpPr/>
            <p:nvPr/>
          </p:nvCxnSpPr>
          <p:spPr>
            <a:xfrm>
              <a:off x="6818213" y="5510281"/>
              <a:ext cx="1656184" cy="0"/>
            </a:xfrm>
            <a:prstGeom prst="line">
              <a:avLst/>
            </a:prstGeom>
          </p:spPr>
          <p:style>
            <a:lnRef idx="2">
              <a:schemeClr val="accent2"/>
            </a:lnRef>
            <a:fillRef idx="0">
              <a:schemeClr val="accent2"/>
            </a:fillRef>
            <a:effectRef idx="1">
              <a:schemeClr val="accent2"/>
            </a:effectRef>
            <a:fontRef idx="minor">
              <a:schemeClr val="tx1"/>
            </a:fontRef>
          </p:style>
        </p:cxnSp>
      </p:grpSp>
      <p:sp>
        <p:nvSpPr>
          <p:cNvPr id="125" name="正方形/長方形 124"/>
          <p:cNvSpPr/>
          <p:nvPr/>
        </p:nvSpPr>
        <p:spPr>
          <a:xfrm>
            <a:off x="1740618" y="1628799"/>
            <a:ext cx="1502538" cy="1224137"/>
          </a:xfrm>
          <a:prstGeom prst="rect">
            <a:avLst/>
          </a:prstGeom>
          <a:solidFill>
            <a:srgbClr val="3333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正方形/長方形 125"/>
          <p:cNvSpPr/>
          <p:nvPr/>
        </p:nvSpPr>
        <p:spPr>
          <a:xfrm>
            <a:off x="1740618" y="4335843"/>
            <a:ext cx="1502538" cy="1224137"/>
          </a:xfrm>
          <a:prstGeom prst="rect">
            <a:avLst/>
          </a:prstGeom>
          <a:solidFill>
            <a:srgbClr val="3333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7" name="TexTeXPicture" descr="&lt;?xml version=&quot;1.0&quot; encoding=&quot;utf-16&quot;?&gt;&#10;&lt;TeXTeX&gt;&#10;  &lt;preamble&gt;\documentclass{jarticle}&#10;\usepackage{amsmath}&#10;\pagestyle{empty}&lt;/preamble&gt;&#10;  &lt;body&gt;\begin{align*} &#10;N&#10;\end{align*}&lt;/body&gt;&#10;  &lt;fcolor&gt;FF000000&lt;/fcolor&gt;&#10;  &lt;bcolor&gt;FFFFFFFF&lt;/bcolor&gt;&#10;  &lt;transparent&gt;True&lt;/transparent&gt;&#10;  &lt;resolution&gt;1800&lt;/resolution&gt;&#10;  &lt;imageh&gt;170&lt;/imageh&gt;&#10;  &lt;imagew&gt;209&lt;/imagew&gt;&#10;  &lt;scale&gt;50&lt;/scale&gt;&#10;  &lt;cursor&gt;17&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32580" y="1329769"/>
            <a:ext cx="221192" cy="179917"/>
          </a:xfrm>
          <a:prstGeom prst="rect">
            <a:avLst/>
          </a:prstGeom>
        </p:spPr>
      </p:pic>
      <p:grpSp>
        <p:nvGrpSpPr>
          <p:cNvPr id="4" name="グループ化 3"/>
          <p:cNvGrpSpPr/>
          <p:nvPr/>
        </p:nvGrpSpPr>
        <p:grpSpPr>
          <a:xfrm>
            <a:off x="5940152" y="2845985"/>
            <a:ext cx="2880320" cy="1401044"/>
            <a:chOff x="5940152" y="2845985"/>
            <a:chExt cx="2880320" cy="1401044"/>
          </a:xfrm>
        </p:grpSpPr>
        <p:cxnSp>
          <p:nvCxnSpPr>
            <p:cNvPr id="119" name="直線矢印コネクタ 118"/>
            <p:cNvCxnSpPr/>
            <p:nvPr/>
          </p:nvCxnSpPr>
          <p:spPr>
            <a:xfrm>
              <a:off x="6458173" y="3935754"/>
              <a:ext cx="223224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0" name="直線矢印コネクタ 119"/>
            <p:cNvCxnSpPr/>
            <p:nvPr/>
          </p:nvCxnSpPr>
          <p:spPr>
            <a:xfrm flipV="1">
              <a:off x="6818213" y="2991161"/>
              <a:ext cx="0" cy="116061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22" name="TexTeXPicture" descr="&lt;?xml version=&quot;1.0&quot; encoding=&quot;utf-16&quot;?&gt;&#10;&lt;TeXTeX&gt;&#10;  &lt;preamble&gt;\documentclass{jarticle}&#10;\usepackage{amsmath}&#10;\pagestyle{empty}&lt;/preamble&gt;&#10;  &lt;body&gt;\begin{align*} &#10;\Delta x&#10;\end{align*}&lt;/body&gt;&#10;  &lt;fcolor&gt;FF000000&lt;/fcolor&gt;&#10;  &lt;bcolor&gt;FFFFFFFF&lt;/bcolor&gt;&#10;  &lt;transparent&gt;True&lt;/transparent&gt;&#10;  &lt;resolution&gt;1800&lt;/resolution&gt;&#10;  &lt;imageh&gt;180&lt;/imageh&gt;&#10;  &lt;imagew&gt;327&lt;/imagew&gt;&#10;  &lt;scale&gt;50&lt;/scale&gt;&#10;  &lt;cursor&gt;24&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4397" y="4056529"/>
              <a:ext cx="346075" cy="190500"/>
            </a:xfrm>
            <a:prstGeom prst="rect">
              <a:avLst/>
            </a:prstGeom>
          </p:spPr>
        </p:pic>
        <p:sp>
          <p:nvSpPr>
            <p:cNvPr id="124" name="フリーフォーム 123"/>
            <p:cNvSpPr/>
            <p:nvPr/>
          </p:nvSpPr>
          <p:spPr>
            <a:xfrm>
              <a:off x="6820953" y="3230943"/>
              <a:ext cx="1704441" cy="585216"/>
            </a:xfrm>
            <a:custGeom>
              <a:avLst/>
              <a:gdLst>
                <a:gd name="connsiteX0" fmla="*/ 0 w 1704441"/>
                <a:gd name="connsiteY0" fmla="*/ 0 h 585216"/>
                <a:gd name="connsiteX1" fmla="*/ 402336 w 1704441"/>
                <a:gd name="connsiteY1" fmla="*/ 285293 h 585216"/>
                <a:gd name="connsiteX2" fmla="*/ 1009497 w 1704441"/>
                <a:gd name="connsiteY2" fmla="*/ 504749 h 585216"/>
                <a:gd name="connsiteX3" fmla="*/ 1704441 w 1704441"/>
                <a:gd name="connsiteY3" fmla="*/ 585216 h 585216"/>
              </a:gdLst>
              <a:ahLst/>
              <a:cxnLst>
                <a:cxn ang="0">
                  <a:pos x="connsiteX0" y="connsiteY0"/>
                </a:cxn>
                <a:cxn ang="0">
                  <a:pos x="connsiteX1" y="connsiteY1"/>
                </a:cxn>
                <a:cxn ang="0">
                  <a:pos x="connsiteX2" y="connsiteY2"/>
                </a:cxn>
                <a:cxn ang="0">
                  <a:pos x="connsiteX3" y="connsiteY3"/>
                </a:cxn>
              </a:cxnLst>
              <a:rect l="l" t="t" r="r" b="b"/>
              <a:pathLst>
                <a:path w="1704441" h="585216">
                  <a:moveTo>
                    <a:pt x="0" y="0"/>
                  </a:moveTo>
                  <a:cubicBezTo>
                    <a:pt x="117043" y="100584"/>
                    <a:pt x="234087" y="201168"/>
                    <a:pt x="402336" y="285293"/>
                  </a:cubicBezTo>
                  <a:cubicBezTo>
                    <a:pt x="570585" y="369418"/>
                    <a:pt x="792480" y="454762"/>
                    <a:pt x="1009497" y="504749"/>
                  </a:cubicBezTo>
                  <a:cubicBezTo>
                    <a:pt x="1226515" y="554736"/>
                    <a:pt x="1465478" y="569976"/>
                    <a:pt x="1704441" y="585216"/>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kumimoji="1" lang="ja-JP" altLang="en-US"/>
            </a:p>
          </p:txBody>
        </p:sp>
        <p:pic>
          <p:nvPicPr>
            <p:cNvPr id="128" name="TexTeXPicture" descr="&lt;?xml version=&quot;1.0&quot; encoding=&quot;utf-16&quot;?&gt;&#10;&lt;TeXTeX&gt;&#10;  &lt;preamble&gt;\documentclass{jarticle}&#10;\usepackage{amsmath}&#10;\pagestyle{empty}&lt;/preamble&gt;&#10;  &lt;body&gt;\begin{align*} &#10;\frac{\langle \Delta N^2 \rangle}{\Delta x}&#10;\end{align*}&lt;/body&gt;&#10;  &lt;fcolor&gt;FF000000&lt;/fcolor&gt;&#10;  &lt;bcolor&gt;FFFFFFFF&lt;/bcolor&gt;&#10;  &lt;transparent&gt;True&lt;/transparent&gt;&#10;  &lt;resolution&gt;1800&lt;/resolution&gt;&#10;  &lt;imageh&gt;548&lt;/imageh&gt;&#10;  &lt;imagew&gt;741&lt;/imagew&gt;&#10;  &lt;scale&gt;50&lt;/scale&gt;&#10;  &lt;cursor&gt;59&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0152" y="2845985"/>
              <a:ext cx="784225" cy="579967"/>
            </a:xfrm>
            <a:prstGeom prst="rect">
              <a:avLst/>
            </a:prstGeom>
          </p:spPr>
        </p:pic>
      </p:grpSp>
      <p:sp>
        <p:nvSpPr>
          <p:cNvPr id="129" name="下矢印 128"/>
          <p:cNvSpPr/>
          <p:nvPr/>
        </p:nvSpPr>
        <p:spPr>
          <a:xfrm>
            <a:off x="5292080" y="2114854"/>
            <a:ext cx="576064" cy="3076737"/>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pic>
        <p:nvPicPr>
          <p:cNvPr id="132" name="TexTeXPicture" descr="&lt;?xml version=&quot;1.0&quot; encoding=&quot;utf-16&quot;?&gt;&#10;&lt;TeXTeX&gt;&#10;  &lt;preamble&gt;\documentclass{jarticle}&#10;\usepackage{amsmath}&#10;\pagestyle{empty}&lt;/preamble&gt;&#10;  &lt;body&gt;\begin{align*} &#10;t&#10;\end{align*}&lt;/body&gt;&#10;  &lt;fcolor&gt;FF000000&lt;/fcolor&gt;&#10;  &lt;bcolor&gt;FFFFFFFF&lt;/bcolor&gt;&#10;  &lt;transparent&gt;True&lt;/transparent&gt;&#10;  &lt;resolution&gt;1800&lt;/resolution&gt;&#10;  &lt;imageh&gt;158&lt;/imageh&gt;&#10;  &lt;imagew&gt;76&lt;/imagew&gt;&#10;  &lt;scale&gt;50&lt;/scale&gt;&#10;  &lt;cursor&gt;17&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39895" y="3369752"/>
            <a:ext cx="80433" cy="167217"/>
          </a:xfrm>
          <a:prstGeom prst="rect">
            <a:avLst/>
          </a:prstGeom>
        </p:spPr>
      </p:pic>
    </p:spTree>
    <p:extLst>
      <p:ext uri="{BB962C8B-B14F-4D97-AF65-F5344CB8AC3E}">
        <p14:creationId xmlns:p14="http://schemas.microsoft.com/office/powerpoint/2010/main" val="353042800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3793026" cy="584775"/>
          </a:xfrm>
          <a:effectLst>
            <a:outerShdw dist="81320" dir="7719588" algn="ctr" rotWithShape="0">
              <a:schemeClr val="accent1">
                <a:alpha val="50000"/>
              </a:schemeClr>
            </a:outerShdw>
          </a:effectLst>
        </p:spPr>
        <p:txBody>
          <a:bodyPr/>
          <a:lstStyle/>
          <a:p>
            <a:r>
              <a:rPr lang="en-US" altLang="ja-JP" dirty="0"/>
              <a:t> </a:t>
            </a:r>
            <a:r>
              <a:rPr lang="en-US" altLang="ja-JP" dirty="0" smtClean="0"/>
              <a:t>&lt;</a:t>
            </a:r>
            <a:r>
              <a:rPr lang="en-US" altLang="ja-JP" i="1" dirty="0" smtClean="0">
                <a:latin typeface="Symbol" pitchFamily="18" charset="2"/>
              </a:rPr>
              <a:t>d</a:t>
            </a:r>
            <a:r>
              <a:rPr lang="en-US" altLang="ja-JP" i="1" dirty="0" smtClean="0"/>
              <a:t>N</a:t>
            </a:r>
            <a:r>
              <a:rPr lang="en-US" altLang="ja-JP" baseline="-25000" dirty="0" smtClean="0"/>
              <a:t>Q</a:t>
            </a:r>
            <a:r>
              <a:rPr lang="en-US" altLang="ja-JP" baseline="30000" dirty="0" smtClean="0"/>
              <a:t>4</a:t>
            </a:r>
            <a:r>
              <a:rPr lang="en-US" altLang="ja-JP" dirty="0" smtClean="0"/>
              <a:t>&gt; @ LHC ?  </a:t>
            </a:r>
            <a:endParaRPr kumimoji="1" lang="ja-JP" altLang="en-US" dirty="0"/>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631597"/>
            <a:ext cx="6120680" cy="4181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正方形/長方形 5"/>
          <p:cNvSpPr/>
          <p:nvPr/>
        </p:nvSpPr>
        <p:spPr>
          <a:xfrm rot="222982">
            <a:off x="4209715" y="4938438"/>
            <a:ext cx="2450636" cy="4404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5" name="正方形/長方形 24"/>
          <p:cNvSpPr/>
          <p:nvPr/>
        </p:nvSpPr>
        <p:spPr>
          <a:xfrm>
            <a:off x="3923928" y="4775216"/>
            <a:ext cx="396044" cy="4404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7" name="正方形/長方形 26"/>
          <p:cNvSpPr/>
          <p:nvPr/>
        </p:nvSpPr>
        <p:spPr>
          <a:xfrm>
            <a:off x="3682008" y="4636585"/>
            <a:ext cx="396044" cy="4404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8" name="正方形/長方形 27"/>
          <p:cNvSpPr/>
          <p:nvPr/>
        </p:nvSpPr>
        <p:spPr>
          <a:xfrm>
            <a:off x="3468576" y="4474631"/>
            <a:ext cx="396044" cy="4404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0" name="正方形/長方形 29"/>
          <p:cNvSpPr/>
          <p:nvPr/>
        </p:nvSpPr>
        <p:spPr>
          <a:xfrm>
            <a:off x="3237756" y="4266502"/>
            <a:ext cx="396044" cy="4404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2" name="正方形/長方形 31"/>
          <p:cNvSpPr/>
          <p:nvPr/>
        </p:nvSpPr>
        <p:spPr>
          <a:xfrm>
            <a:off x="2869125" y="3703138"/>
            <a:ext cx="396044" cy="4404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3" name="正方形/長方形 32"/>
          <p:cNvSpPr/>
          <p:nvPr/>
        </p:nvSpPr>
        <p:spPr>
          <a:xfrm>
            <a:off x="2676488" y="3337047"/>
            <a:ext cx="396044" cy="4404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4" name="正方形/長方形 33"/>
          <p:cNvSpPr/>
          <p:nvPr/>
        </p:nvSpPr>
        <p:spPr>
          <a:xfrm rot="20070266">
            <a:off x="2364430" y="2907219"/>
            <a:ext cx="198022" cy="36997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5" name="正方形/長方形 34"/>
          <p:cNvSpPr/>
          <p:nvPr/>
        </p:nvSpPr>
        <p:spPr>
          <a:xfrm rot="19106447">
            <a:off x="2785483" y="3734161"/>
            <a:ext cx="265061" cy="1668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6" name="正方形/長方形 15"/>
          <p:cNvSpPr/>
          <p:nvPr/>
        </p:nvSpPr>
        <p:spPr>
          <a:xfrm>
            <a:off x="3095836" y="4027940"/>
            <a:ext cx="396044" cy="4404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7" name="正方形/長方形 16"/>
          <p:cNvSpPr/>
          <p:nvPr/>
        </p:nvSpPr>
        <p:spPr>
          <a:xfrm>
            <a:off x="3013735" y="3999749"/>
            <a:ext cx="297554" cy="2734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8" name="正方形/長方形 17"/>
          <p:cNvSpPr/>
          <p:nvPr/>
        </p:nvSpPr>
        <p:spPr>
          <a:xfrm>
            <a:off x="2779115" y="3423685"/>
            <a:ext cx="396044" cy="4404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9" name="正方形/長方形 18"/>
          <p:cNvSpPr/>
          <p:nvPr/>
        </p:nvSpPr>
        <p:spPr>
          <a:xfrm rot="20304034">
            <a:off x="2566966" y="3156231"/>
            <a:ext cx="396044" cy="51301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0" name="フリーフォーム 19"/>
          <p:cNvSpPr/>
          <p:nvPr/>
        </p:nvSpPr>
        <p:spPr>
          <a:xfrm>
            <a:off x="2267744" y="2960140"/>
            <a:ext cx="1296144" cy="2983825"/>
          </a:xfrm>
          <a:custGeom>
            <a:avLst/>
            <a:gdLst>
              <a:gd name="connsiteX0" fmla="*/ 0 w 4038600"/>
              <a:gd name="connsiteY0" fmla="*/ 0 h 2057400"/>
              <a:gd name="connsiteX1" fmla="*/ 1257300 w 4038600"/>
              <a:gd name="connsiteY1" fmla="*/ 1003300 h 2057400"/>
              <a:gd name="connsiteX2" fmla="*/ 2717800 w 4038600"/>
              <a:gd name="connsiteY2" fmla="*/ 1727200 h 2057400"/>
              <a:gd name="connsiteX3" fmla="*/ 4038600 w 4038600"/>
              <a:gd name="connsiteY3" fmla="*/ 2057400 h 2057400"/>
            </a:gdLst>
            <a:ahLst/>
            <a:cxnLst>
              <a:cxn ang="0">
                <a:pos x="connsiteX0" y="connsiteY0"/>
              </a:cxn>
              <a:cxn ang="0">
                <a:pos x="connsiteX1" y="connsiteY1"/>
              </a:cxn>
              <a:cxn ang="0">
                <a:pos x="connsiteX2" y="connsiteY2"/>
              </a:cxn>
              <a:cxn ang="0">
                <a:pos x="connsiteX3" y="connsiteY3"/>
              </a:cxn>
            </a:cxnLst>
            <a:rect l="l" t="t" r="r" b="b"/>
            <a:pathLst>
              <a:path w="4038600" h="2057400">
                <a:moveTo>
                  <a:pt x="0" y="0"/>
                </a:moveTo>
                <a:cubicBezTo>
                  <a:pt x="402166" y="357716"/>
                  <a:pt x="804333" y="715433"/>
                  <a:pt x="1257300" y="1003300"/>
                </a:cubicBezTo>
                <a:cubicBezTo>
                  <a:pt x="1710267" y="1291167"/>
                  <a:pt x="2254250" y="1551517"/>
                  <a:pt x="2717800" y="1727200"/>
                </a:cubicBezTo>
                <a:cubicBezTo>
                  <a:pt x="3181350" y="1902883"/>
                  <a:pt x="3609975" y="1980141"/>
                  <a:pt x="4038600" y="2057400"/>
                </a:cubicBez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kumimoji="1" lang="ja-JP" altLang="en-US"/>
          </a:p>
        </p:txBody>
      </p:sp>
      <p:sp>
        <p:nvSpPr>
          <p:cNvPr id="21" name="正方形/長方形 20"/>
          <p:cNvSpPr/>
          <p:nvPr/>
        </p:nvSpPr>
        <p:spPr>
          <a:xfrm>
            <a:off x="2447764" y="3002584"/>
            <a:ext cx="396044" cy="33090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3" name="正方形/長方形 22"/>
          <p:cNvSpPr/>
          <p:nvPr/>
        </p:nvSpPr>
        <p:spPr>
          <a:xfrm>
            <a:off x="4391980" y="3168036"/>
            <a:ext cx="2124236" cy="110518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6" name="フリーフォーム 25"/>
          <p:cNvSpPr/>
          <p:nvPr/>
        </p:nvSpPr>
        <p:spPr>
          <a:xfrm>
            <a:off x="2267744" y="2847621"/>
            <a:ext cx="2232248" cy="1620751"/>
          </a:xfrm>
          <a:custGeom>
            <a:avLst/>
            <a:gdLst>
              <a:gd name="connsiteX0" fmla="*/ 0 w 4038600"/>
              <a:gd name="connsiteY0" fmla="*/ 0 h 2057400"/>
              <a:gd name="connsiteX1" fmla="*/ 1257300 w 4038600"/>
              <a:gd name="connsiteY1" fmla="*/ 1003300 h 2057400"/>
              <a:gd name="connsiteX2" fmla="*/ 2717800 w 4038600"/>
              <a:gd name="connsiteY2" fmla="*/ 1727200 h 2057400"/>
              <a:gd name="connsiteX3" fmla="*/ 4038600 w 4038600"/>
              <a:gd name="connsiteY3" fmla="*/ 2057400 h 2057400"/>
            </a:gdLst>
            <a:ahLst/>
            <a:cxnLst>
              <a:cxn ang="0">
                <a:pos x="connsiteX0" y="connsiteY0"/>
              </a:cxn>
              <a:cxn ang="0">
                <a:pos x="connsiteX1" y="connsiteY1"/>
              </a:cxn>
              <a:cxn ang="0">
                <a:pos x="connsiteX2" y="connsiteY2"/>
              </a:cxn>
              <a:cxn ang="0">
                <a:pos x="connsiteX3" y="connsiteY3"/>
              </a:cxn>
            </a:cxnLst>
            <a:rect l="l" t="t" r="r" b="b"/>
            <a:pathLst>
              <a:path w="4038600" h="2057400">
                <a:moveTo>
                  <a:pt x="0" y="0"/>
                </a:moveTo>
                <a:cubicBezTo>
                  <a:pt x="402166" y="357716"/>
                  <a:pt x="804333" y="715433"/>
                  <a:pt x="1257300" y="1003300"/>
                </a:cubicBezTo>
                <a:cubicBezTo>
                  <a:pt x="1710267" y="1291167"/>
                  <a:pt x="2254250" y="1551517"/>
                  <a:pt x="2717800" y="1727200"/>
                </a:cubicBezTo>
                <a:cubicBezTo>
                  <a:pt x="3181350" y="1902883"/>
                  <a:pt x="3609975" y="1980141"/>
                  <a:pt x="4038600" y="2057400"/>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kumimoji="1" lang="ja-JP" altLang="en-US"/>
          </a:p>
        </p:txBody>
      </p:sp>
      <p:sp>
        <p:nvSpPr>
          <p:cNvPr id="10" name="右矢印 9"/>
          <p:cNvSpPr/>
          <p:nvPr/>
        </p:nvSpPr>
        <p:spPr>
          <a:xfrm rot="16200000">
            <a:off x="3217961" y="3803153"/>
            <a:ext cx="668273" cy="455628"/>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29" name="右矢印 28"/>
          <p:cNvSpPr/>
          <p:nvPr/>
        </p:nvSpPr>
        <p:spPr>
          <a:xfrm rot="16200000" flipH="1">
            <a:off x="2563695" y="4775216"/>
            <a:ext cx="640153" cy="455628"/>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p>
        </p:txBody>
      </p:sp>
      <p:sp>
        <p:nvSpPr>
          <p:cNvPr id="38" name="角丸四角形 37"/>
          <p:cNvSpPr/>
          <p:nvPr/>
        </p:nvSpPr>
        <p:spPr>
          <a:xfrm>
            <a:off x="899592" y="842027"/>
            <a:ext cx="7128792" cy="179488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9" name="角丸四角形 38"/>
          <p:cNvSpPr/>
          <p:nvPr/>
        </p:nvSpPr>
        <p:spPr>
          <a:xfrm>
            <a:off x="5072696" y="1743199"/>
            <a:ext cx="2052165" cy="605681"/>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40" name="角丸四角形 39"/>
          <p:cNvSpPr/>
          <p:nvPr/>
        </p:nvSpPr>
        <p:spPr>
          <a:xfrm>
            <a:off x="2051720" y="1743199"/>
            <a:ext cx="1998222" cy="60568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1" name="テキスト ボックス 40"/>
          <p:cNvSpPr txBox="1"/>
          <p:nvPr/>
        </p:nvSpPr>
        <p:spPr>
          <a:xfrm>
            <a:off x="2149507" y="1800398"/>
            <a:ext cx="1846980" cy="461665"/>
          </a:xfrm>
          <a:prstGeom prst="rect">
            <a:avLst/>
          </a:prstGeom>
          <a:noFill/>
        </p:spPr>
        <p:txBody>
          <a:bodyPr wrap="none" rtlCol="0">
            <a:spAutoFit/>
          </a:bodyPr>
          <a:lstStyle/>
          <a:p>
            <a:pPr algn="ctr"/>
            <a:r>
              <a:rPr kumimoji="1" lang="en-US" altLang="ja-JP" sz="2400" dirty="0" smtClean="0">
                <a:solidFill>
                  <a:schemeClr val="accent6">
                    <a:lumMod val="50000"/>
                  </a:schemeClr>
                </a:solidFill>
              </a:rPr>
              <a:t>suppression</a:t>
            </a:r>
          </a:p>
        </p:txBody>
      </p:sp>
      <p:sp>
        <p:nvSpPr>
          <p:cNvPr id="42" name="テキスト ボックス 41"/>
          <p:cNvSpPr txBox="1"/>
          <p:nvPr/>
        </p:nvSpPr>
        <p:spPr>
          <a:xfrm>
            <a:off x="1187624" y="1052736"/>
            <a:ext cx="6664004" cy="461665"/>
          </a:xfrm>
          <a:prstGeom prst="rect">
            <a:avLst/>
          </a:prstGeom>
          <a:noFill/>
        </p:spPr>
        <p:txBody>
          <a:bodyPr wrap="none" rtlCol="0">
            <a:spAutoFit/>
          </a:bodyPr>
          <a:lstStyle/>
          <a:p>
            <a:r>
              <a:rPr kumimoji="1" lang="en-US" altLang="ja-JP" sz="2400" dirty="0" smtClean="0"/>
              <a:t>How does               behave as a function of </a:t>
            </a:r>
            <a:r>
              <a:rPr kumimoji="1" lang="en-US" altLang="ja-JP" sz="2400" dirty="0" smtClean="0">
                <a:latin typeface="Symbol" pitchFamily="18" charset="2"/>
              </a:rPr>
              <a:t>Dh</a:t>
            </a:r>
            <a:r>
              <a:rPr kumimoji="1" lang="en-US" altLang="ja-JP" sz="2400" dirty="0" smtClean="0"/>
              <a:t>?</a:t>
            </a:r>
            <a:endParaRPr kumimoji="1" lang="ja-JP" altLang="en-US" sz="2400" dirty="0"/>
          </a:p>
        </p:txBody>
      </p:sp>
      <p:pic>
        <p:nvPicPr>
          <p:cNvPr id="43" name="TexTeXPicture" descr="&lt;?xml version=&quot;1.0&quot; encoding=&quot;utf-16&quot;?&gt;&#10;&lt;TeXTeX&gt;&#10;  &lt;preamble&gt;\documentclass{jarticle}&#10;\usepackage{amsmath}&#10;\pagestyle{empty}&lt;/preamble&gt;&#10;  &lt;body&gt;\begin{align*} &#10;\langle \delta N_Q^4 \rangle_c&#10;\end{align*}&lt;/body&gt;&#10;  &lt;fcolor&gt;FF000000&lt;/fcolor&gt;&#10;  &lt;bcolor&gt;FFFFFFFF&lt;/bcolor&gt;&#10;  &lt;transparent&gt;True&lt;/transparent&gt;&#10;  &lt;resolution&gt;1800&lt;/resolution&gt;&#10;  &lt;imageh&gt;317&lt;/imageh&gt;&#10;  &lt;imagew&gt;740&lt;/imagew&gt;&#10;  &lt;scale&gt;50&lt;/scale&gt;&#10;  &lt;cursor&gt;46&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4931" y="1086260"/>
            <a:ext cx="1042193" cy="446453"/>
          </a:xfrm>
          <a:prstGeom prst="rect">
            <a:avLst/>
          </a:prstGeom>
          <a:noFill/>
          <a:ln>
            <a:noFill/>
          </a:ln>
        </p:spPr>
        <p:style>
          <a:lnRef idx="2">
            <a:schemeClr val="accent1"/>
          </a:lnRef>
          <a:fillRef idx="1">
            <a:schemeClr val="lt1"/>
          </a:fillRef>
          <a:effectRef idx="0">
            <a:schemeClr val="accent1"/>
          </a:effectRef>
          <a:fontRef idx="minor">
            <a:schemeClr val="dk1"/>
          </a:fontRef>
        </p:style>
      </p:pic>
      <p:sp>
        <p:nvSpPr>
          <p:cNvPr id="44" name="テキスト ボックス 43"/>
          <p:cNvSpPr txBox="1"/>
          <p:nvPr/>
        </p:nvSpPr>
        <p:spPr>
          <a:xfrm>
            <a:off x="5072696" y="1800397"/>
            <a:ext cx="2052165" cy="461665"/>
          </a:xfrm>
          <a:prstGeom prst="rect">
            <a:avLst/>
          </a:prstGeom>
          <a:noFill/>
        </p:spPr>
        <p:txBody>
          <a:bodyPr wrap="none" rtlCol="0">
            <a:spAutoFit/>
          </a:bodyPr>
          <a:lstStyle/>
          <a:p>
            <a:pPr algn="ctr"/>
            <a:r>
              <a:rPr kumimoji="1" lang="en-US" altLang="ja-JP" sz="2400" dirty="0" smtClean="0">
                <a:solidFill>
                  <a:schemeClr val="accent3">
                    <a:lumMod val="50000"/>
                  </a:schemeClr>
                </a:solidFill>
              </a:rPr>
              <a:t>enhancement</a:t>
            </a:r>
            <a:endParaRPr kumimoji="1" lang="ja-JP" altLang="en-US" sz="2400" dirty="0">
              <a:solidFill>
                <a:schemeClr val="accent3">
                  <a:lumMod val="50000"/>
                </a:schemeClr>
              </a:solidFill>
            </a:endParaRPr>
          </a:p>
        </p:txBody>
      </p:sp>
      <p:sp>
        <p:nvSpPr>
          <p:cNvPr id="45" name="テキスト ボックス 44"/>
          <p:cNvSpPr txBox="1"/>
          <p:nvPr/>
        </p:nvSpPr>
        <p:spPr>
          <a:xfrm>
            <a:off x="4355976" y="1800398"/>
            <a:ext cx="458780" cy="461665"/>
          </a:xfrm>
          <a:prstGeom prst="rect">
            <a:avLst/>
          </a:prstGeom>
          <a:noFill/>
        </p:spPr>
        <p:txBody>
          <a:bodyPr wrap="none" rtlCol="0">
            <a:spAutoFit/>
          </a:bodyPr>
          <a:lstStyle/>
          <a:p>
            <a:r>
              <a:rPr kumimoji="1" lang="en-US" altLang="ja-JP" sz="2400" dirty="0" smtClean="0"/>
              <a:t>or</a:t>
            </a:r>
            <a:endParaRPr kumimoji="1" lang="ja-JP" altLang="en-US" sz="2400" dirty="0"/>
          </a:p>
        </p:txBody>
      </p:sp>
      <p:pic>
        <p:nvPicPr>
          <p:cNvPr id="5" name="TexTeXPicture" descr="&lt;?xml version=&quot;1.0&quot; encoding=&quot;utf-16&quot;?&gt;&#10;&lt;TeXTeX&gt;&#10;  &lt;preamble&gt;\documentclass{jarticle}&#10;\usepackage{amsmath}&#10;\pagestyle{empty}&lt;/preamble&gt;&#10;  &lt;body&gt;\begin{align*} &#10;\frac{\langle \delta N^n\rangle(\eta)}{\langle \delta N^n \rangle (0)}&#10;\end{align*}&lt;/body&gt;&#10;  &lt;fcolor&gt;FF000000&lt;/fcolor&gt;&#10;  &lt;bcolor&gt;FFFFFFFF&lt;/bcolor&gt;&#10;  &lt;transparent&gt;True&lt;/transparent&gt;&#10;  &lt;resolution&gt;1800&lt;/resolution&gt;&#10;  &lt;imageh&gt;588&lt;/imageh&gt;&#10;  &lt;imagew&gt;1004&lt;/imagew&gt;&#10;  &lt;scale&gt;50&lt;/scale&gt;&#10;  &lt;cursor&gt;73&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518812" y="3912316"/>
            <a:ext cx="1574124" cy="921898"/>
          </a:xfrm>
          <a:prstGeom prst="rect">
            <a:avLst/>
          </a:prstGeom>
          <a:solidFill>
            <a:schemeClr val="bg1"/>
          </a:solidFill>
        </p:spPr>
      </p:pic>
      <p:sp>
        <p:nvSpPr>
          <p:cNvPr id="36" name="正方形/長方形 35"/>
          <p:cNvSpPr/>
          <p:nvPr/>
        </p:nvSpPr>
        <p:spPr>
          <a:xfrm>
            <a:off x="1835697" y="2703605"/>
            <a:ext cx="360040" cy="4037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TexTeXPicture" descr="&lt;?xml version=&quot;1.0&quot; encoding=&quot;utf-16&quot;?&gt;&#10;&lt;TeXTeX&gt;&#10;  &lt;preamble&gt;\documentclass{jarticle}&#10;\usepackage{amsmath}&#10;\pagestyle{empty}&lt;/preamble&gt;&#10;  &lt;body&gt;\begin{align*} &#10;1&#10;\end{align*}&lt;/body&gt;&#10;  &lt;fcolor&gt;FF000000&lt;/fcolor&gt;&#10;  &lt;bcolor&gt;FFFFFFFF&lt;/bcolor&gt;&#10;  &lt;transparent&gt;True&lt;/transparent&gt;&#10;  &lt;resolution&gt;1800&lt;/resolution&gt;&#10;  &lt;imageh&gt;166&lt;/imageh&gt;&#10;  &lt;imagew&gt;82&lt;/imagew&gt;&#10;  &lt;scale&gt;50&lt;/scale&gt;&#10;  &lt;cursor&gt;17&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7474" y="2708920"/>
            <a:ext cx="128981" cy="261109"/>
          </a:xfrm>
          <a:prstGeom prst="rect">
            <a:avLst/>
          </a:prstGeom>
        </p:spPr>
      </p:pic>
      <p:pic>
        <p:nvPicPr>
          <p:cNvPr id="46" name="TexTeXPicture" descr="&lt;?xml version=&quot;1.0&quot; encoding=&quot;utf-16&quot;?&gt;&#10;&lt;TeXTeX&gt;&#10;  &lt;preamble&gt;\documentclass{jarticle}&#10;\usepackage{amsmath}&#10;\pagestyle{empty}&lt;/preamble&gt;&#10;  &lt;body&gt;\begin{align*} &#10;0.5&#10;\end{align*}&lt;/body&gt;&#10;  &lt;fcolor&gt;FF000000&lt;/fcolor&gt;&#10;  &lt;bcolor&gt;FFFFFFFF&lt;/bcolor&gt;&#10;  &lt;transparent&gt;True&lt;/transparent&gt;&#10;  &lt;resolution&gt;1800&lt;/resolution&gt;&#10;  &lt;imageh&gt;172&lt;/imageh&gt;&#10;  &lt;imagew&gt;296&lt;/imagew&gt;&#10;  &lt;scale&gt;50&lt;/scale&gt;&#10;  &lt;cursor&gt;19&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07208" y="5445224"/>
            <a:ext cx="465590" cy="270547"/>
          </a:xfrm>
          <a:prstGeom prst="rect">
            <a:avLst/>
          </a:prstGeom>
          <a:solidFill>
            <a:schemeClr val="bg1"/>
          </a:solidFill>
        </p:spPr>
      </p:pic>
    </p:spTree>
    <p:extLst>
      <p:ext uri="{BB962C8B-B14F-4D97-AF65-F5344CB8AC3E}">
        <p14:creationId xmlns:p14="http://schemas.microsoft.com/office/powerpoint/2010/main" val="114080514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5468164" cy="584775"/>
          </a:xfrm>
        </p:spPr>
        <p:txBody>
          <a:bodyPr/>
          <a:lstStyle/>
          <a:p>
            <a:r>
              <a:rPr lang="en-US" altLang="ja-JP" dirty="0"/>
              <a:t> </a:t>
            </a:r>
            <a:r>
              <a:rPr lang="en-US" altLang="ja-JP" dirty="0" smtClean="0"/>
              <a:t>Hydrodynamic Fluctuations  </a:t>
            </a:r>
            <a:endParaRPr kumimoji="1" lang="ja-JP" altLang="en-US" dirty="0"/>
          </a:p>
        </p:txBody>
      </p:sp>
      <p:sp>
        <p:nvSpPr>
          <p:cNvPr id="6" name="テキスト ボックス 5"/>
          <p:cNvSpPr txBox="1"/>
          <p:nvPr/>
        </p:nvSpPr>
        <p:spPr>
          <a:xfrm>
            <a:off x="1885979" y="1700808"/>
            <a:ext cx="4918269" cy="523220"/>
          </a:xfrm>
          <a:prstGeom prst="rect">
            <a:avLst/>
          </a:prstGeom>
          <a:noFill/>
        </p:spPr>
        <p:txBody>
          <a:bodyPr wrap="none" rtlCol="0">
            <a:spAutoFit/>
          </a:bodyPr>
          <a:lstStyle/>
          <a:p>
            <a:pPr algn="ctr"/>
            <a:r>
              <a:rPr kumimoji="1" lang="en-US" altLang="ja-JP" sz="2800" b="1" dirty="0" smtClean="0"/>
              <a:t>Stochastic</a:t>
            </a:r>
            <a:r>
              <a:rPr kumimoji="1" lang="en-US" altLang="ja-JP" sz="2800" dirty="0" smtClean="0"/>
              <a:t> diffusion equation</a:t>
            </a:r>
            <a:endParaRPr kumimoji="1" lang="ja-JP" altLang="en-US" sz="2800" dirty="0"/>
          </a:p>
        </p:txBody>
      </p:sp>
      <p:sp>
        <p:nvSpPr>
          <p:cNvPr id="7" name="角丸四角形 6"/>
          <p:cNvSpPr/>
          <p:nvPr/>
        </p:nvSpPr>
        <p:spPr>
          <a:xfrm>
            <a:off x="1763688" y="2276872"/>
            <a:ext cx="5256584" cy="100811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pic>
        <p:nvPicPr>
          <p:cNvPr id="8" name="TexTeXPicture" descr="&lt;?xml version=&quot;1.0&quot; encoding=&quot;utf-16&quot;?&gt;&#10;&lt;TeXTeX&gt;&#10;  &lt;preamble&gt;\documentclass{jarticle}&#10;\usepackage{amsmath}&#10;\pagestyle{empty}&lt;/preamble&gt;&#10;  &lt;body&gt;\begin{align*} &#10;\partial_\tau n = D \partial_\eta^2 n + \partial_\eta \xi(\eta,\tau)&#10;\end{align*}&lt;/body&gt;&#10;  &lt;fcolor&gt;FF000000&lt;/fcolor&gt;&#10;  &lt;bcolor&gt;FFFFFFFF&lt;/bcolor&gt;&#10;  &lt;transparent&gt;True&lt;/transparent&gt;&#10;  &lt;resolution&gt;1800&lt;/resolution&gt;&#10;  &lt;imageh&gt;318&lt;/imageh&gt;&#10;  &lt;imagew&gt;2577&lt;/imagew&gt;&#10;  &lt;scale&gt;50&lt;/scale&gt;&#10;  &lt;cursor&gt;36&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712" y="2492895"/>
            <a:ext cx="4859437" cy="599651"/>
          </a:xfrm>
          <a:prstGeom prst="rect">
            <a:avLst/>
          </a:prstGeom>
        </p:spPr>
      </p:pic>
      <p:sp>
        <p:nvSpPr>
          <p:cNvPr id="11" name="正方形/長方形 10"/>
          <p:cNvSpPr/>
          <p:nvPr/>
        </p:nvSpPr>
        <p:spPr>
          <a:xfrm>
            <a:off x="4572000" y="2492895"/>
            <a:ext cx="2267149" cy="599651"/>
          </a:xfrm>
          <a:prstGeom prst="rect">
            <a:avLst/>
          </a:prstGeom>
          <a:solidFill>
            <a:srgbClr val="FF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4932040" y="766445"/>
            <a:ext cx="4288353" cy="923330"/>
          </a:xfrm>
          <a:prstGeom prst="rect">
            <a:avLst/>
          </a:prstGeom>
          <a:noFill/>
        </p:spPr>
        <p:txBody>
          <a:bodyPr wrap="none" rtlCol="0">
            <a:spAutoFit/>
          </a:bodyPr>
          <a:lstStyle/>
          <a:p>
            <a:r>
              <a:rPr lang="en-US" altLang="ja-JP" dirty="0" smtClean="0">
                <a:solidFill>
                  <a:schemeClr val="tx2"/>
                </a:solidFill>
              </a:rPr>
              <a:t>Landau, </a:t>
            </a:r>
            <a:r>
              <a:rPr lang="en-US" altLang="ja-JP" dirty="0" err="1" smtClean="0">
                <a:solidFill>
                  <a:schemeClr val="tx2"/>
                </a:solidFill>
              </a:rPr>
              <a:t>Lifshitz</a:t>
            </a:r>
            <a:r>
              <a:rPr lang="en-US" altLang="ja-JP" dirty="0" smtClean="0">
                <a:solidFill>
                  <a:schemeClr val="tx2"/>
                </a:solidFill>
              </a:rPr>
              <a:t>, Statistical </a:t>
            </a:r>
            <a:r>
              <a:rPr lang="en-US" altLang="ja-JP" dirty="0" err="1" smtClean="0">
                <a:solidFill>
                  <a:schemeClr val="tx2"/>
                </a:solidFill>
              </a:rPr>
              <a:t>Mechaniqs</a:t>
            </a:r>
            <a:r>
              <a:rPr lang="en-US" altLang="ja-JP" dirty="0" smtClean="0">
                <a:solidFill>
                  <a:schemeClr val="tx2"/>
                </a:solidFill>
              </a:rPr>
              <a:t> II</a:t>
            </a:r>
          </a:p>
          <a:p>
            <a:r>
              <a:rPr kumimoji="1" lang="en-US" altLang="ja-JP" dirty="0" err="1" smtClean="0">
                <a:solidFill>
                  <a:schemeClr val="tx2"/>
                </a:solidFill>
              </a:rPr>
              <a:t>Kapusta</a:t>
            </a:r>
            <a:r>
              <a:rPr kumimoji="1" lang="en-US" altLang="ja-JP" dirty="0" smtClean="0">
                <a:solidFill>
                  <a:schemeClr val="tx2"/>
                </a:solidFill>
              </a:rPr>
              <a:t>, Muller, </a:t>
            </a:r>
            <a:r>
              <a:rPr kumimoji="1" lang="en-US" altLang="ja-JP" dirty="0" err="1" smtClean="0">
                <a:solidFill>
                  <a:schemeClr val="tx2"/>
                </a:solidFill>
              </a:rPr>
              <a:t>Stephanov</a:t>
            </a:r>
            <a:r>
              <a:rPr kumimoji="1" lang="en-US" altLang="ja-JP" dirty="0" smtClean="0">
                <a:solidFill>
                  <a:schemeClr val="tx2"/>
                </a:solidFill>
              </a:rPr>
              <a:t>, 2012</a:t>
            </a:r>
          </a:p>
          <a:p>
            <a:r>
              <a:rPr lang="en-US" altLang="ja-JP" dirty="0" err="1" smtClean="0">
                <a:solidFill>
                  <a:schemeClr val="tx2"/>
                </a:solidFill>
              </a:rPr>
              <a:t>Stephanov</a:t>
            </a:r>
            <a:r>
              <a:rPr lang="en-US" altLang="ja-JP" dirty="0" smtClean="0">
                <a:solidFill>
                  <a:schemeClr val="tx2"/>
                </a:solidFill>
              </a:rPr>
              <a:t>, </a:t>
            </a:r>
            <a:r>
              <a:rPr lang="en-US" altLang="ja-JP" dirty="0" err="1" smtClean="0">
                <a:solidFill>
                  <a:schemeClr val="tx2"/>
                </a:solidFill>
              </a:rPr>
              <a:t>Shuryak</a:t>
            </a:r>
            <a:r>
              <a:rPr lang="en-US" altLang="ja-JP" dirty="0" smtClean="0">
                <a:solidFill>
                  <a:schemeClr val="tx2"/>
                </a:solidFill>
              </a:rPr>
              <a:t>, 2001</a:t>
            </a:r>
            <a:endParaRPr kumimoji="1" lang="ja-JP" altLang="en-US" dirty="0">
              <a:solidFill>
                <a:schemeClr val="tx2"/>
              </a:solidFill>
            </a:endParaRPr>
          </a:p>
        </p:txBody>
      </p:sp>
      <p:sp>
        <p:nvSpPr>
          <p:cNvPr id="12" name="角丸四角形吹き出し 11"/>
          <p:cNvSpPr/>
          <p:nvPr/>
        </p:nvSpPr>
        <p:spPr>
          <a:xfrm>
            <a:off x="5004048" y="3645024"/>
            <a:ext cx="4032448" cy="2592288"/>
          </a:xfrm>
          <a:prstGeom prst="wedgeRoundRectCallout">
            <a:avLst>
              <a:gd name="adj1" fmla="val -32382"/>
              <a:gd name="adj2" fmla="val -73174"/>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4" name="テキスト ボックス 13"/>
          <p:cNvSpPr txBox="1"/>
          <p:nvPr/>
        </p:nvSpPr>
        <p:spPr>
          <a:xfrm>
            <a:off x="5379178" y="3727485"/>
            <a:ext cx="3265638" cy="523220"/>
          </a:xfrm>
          <a:prstGeom prst="rect">
            <a:avLst/>
          </a:prstGeom>
          <a:noFill/>
        </p:spPr>
        <p:txBody>
          <a:bodyPr wrap="none" rtlCol="0">
            <a:spAutoFit/>
          </a:bodyPr>
          <a:lstStyle/>
          <a:p>
            <a:pPr algn="ctr"/>
            <a:r>
              <a:rPr kumimoji="1" lang="en-US" altLang="ja-JP" sz="2800" dirty="0" smtClean="0"/>
              <a:t>Markov</a:t>
            </a:r>
            <a:r>
              <a:rPr kumimoji="1" lang="en-US" altLang="ja-JP" sz="2400" dirty="0" smtClean="0"/>
              <a:t> (white noise)</a:t>
            </a:r>
          </a:p>
        </p:txBody>
      </p:sp>
      <p:sp>
        <p:nvSpPr>
          <p:cNvPr id="15" name="テキスト ボックス 14"/>
          <p:cNvSpPr txBox="1"/>
          <p:nvPr/>
        </p:nvSpPr>
        <p:spPr>
          <a:xfrm>
            <a:off x="5520997" y="5589240"/>
            <a:ext cx="3009158" cy="584775"/>
          </a:xfrm>
          <a:prstGeom prst="rect">
            <a:avLst/>
          </a:prstGeom>
          <a:noFill/>
        </p:spPr>
        <p:txBody>
          <a:bodyPr wrap="none" rtlCol="0">
            <a:spAutoFit/>
          </a:bodyPr>
          <a:lstStyle/>
          <a:p>
            <a:pPr algn="ctr"/>
            <a:r>
              <a:rPr kumimoji="1" lang="en-US" altLang="ja-JP" sz="3200" dirty="0" smtClean="0"/>
              <a:t>Gaussian noise</a:t>
            </a:r>
            <a:endParaRPr kumimoji="1" lang="ja-JP" altLang="en-US" sz="3200" dirty="0"/>
          </a:p>
        </p:txBody>
      </p:sp>
      <p:sp>
        <p:nvSpPr>
          <p:cNvPr id="16" name="下矢印 15"/>
          <p:cNvSpPr/>
          <p:nvPr/>
        </p:nvSpPr>
        <p:spPr>
          <a:xfrm>
            <a:off x="6413505" y="5095637"/>
            <a:ext cx="1224136"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下矢印 16"/>
          <p:cNvSpPr/>
          <p:nvPr/>
        </p:nvSpPr>
        <p:spPr>
          <a:xfrm>
            <a:off x="1984106" y="4415913"/>
            <a:ext cx="1008112" cy="9602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266244" y="5448126"/>
            <a:ext cx="4443845" cy="1077218"/>
          </a:xfrm>
          <a:prstGeom prst="rect">
            <a:avLst/>
          </a:prstGeom>
          <a:noFill/>
        </p:spPr>
        <p:txBody>
          <a:bodyPr wrap="none" rtlCol="0">
            <a:spAutoFit/>
          </a:bodyPr>
          <a:lstStyle/>
          <a:p>
            <a:pPr algn="ctr"/>
            <a:r>
              <a:rPr kumimoji="1" lang="en-US" altLang="ja-JP" sz="3200" dirty="0" smtClean="0"/>
              <a:t>Fluctuation of </a:t>
            </a:r>
            <a:r>
              <a:rPr kumimoji="1" lang="en-US" altLang="ja-JP" sz="3200" i="1" dirty="0" smtClean="0"/>
              <a:t>n</a:t>
            </a:r>
            <a:r>
              <a:rPr kumimoji="1" lang="en-US" altLang="ja-JP" sz="3200" dirty="0" smtClean="0"/>
              <a:t> is </a:t>
            </a:r>
          </a:p>
          <a:p>
            <a:pPr algn="ctr"/>
            <a:r>
              <a:rPr kumimoji="1" lang="en-US" altLang="ja-JP" sz="3200" dirty="0" smtClean="0"/>
              <a:t>Gaussian </a:t>
            </a:r>
            <a:r>
              <a:rPr lang="en-US" altLang="ja-JP" sz="3200" dirty="0" smtClean="0"/>
              <a:t>in equilibrium</a:t>
            </a:r>
            <a:endParaRPr kumimoji="1" lang="ja-JP" altLang="en-US" sz="3200" dirty="0"/>
          </a:p>
        </p:txBody>
      </p:sp>
      <p:sp>
        <p:nvSpPr>
          <p:cNvPr id="19" name="テキスト ボックス 18"/>
          <p:cNvSpPr txBox="1"/>
          <p:nvPr/>
        </p:nvSpPr>
        <p:spPr>
          <a:xfrm>
            <a:off x="6806393" y="4104457"/>
            <a:ext cx="394659" cy="523220"/>
          </a:xfrm>
          <a:prstGeom prst="rect">
            <a:avLst/>
          </a:prstGeom>
          <a:noFill/>
        </p:spPr>
        <p:txBody>
          <a:bodyPr wrap="none" rtlCol="0">
            <a:spAutoFit/>
          </a:bodyPr>
          <a:lstStyle/>
          <a:p>
            <a:pPr algn="ctr"/>
            <a:r>
              <a:rPr lang="en-US" altLang="ja-JP" sz="2800" dirty="0" smtClean="0"/>
              <a:t>+</a:t>
            </a:r>
            <a:endParaRPr kumimoji="1" lang="ja-JP" altLang="en-US" sz="2800" dirty="0"/>
          </a:p>
        </p:txBody>
      </p:sp>
      <p:sp>
        <p:nvSpPr>
          <p:cNvPr id="20" name="テキスト ボックス 19"/>
          <p:cNvSpPr txBox="1"/>
          <p:nvPr/>
        </p:nvSpPr>
        <p:spPr>
          <a:xfrm>
            <a:off x="6151565" y="4450552"/>
            <a:ext cx="1704313" cy="523220"/>
          </a:xfrm>
          <a:prstGeom prst="rect">
            <a:avLst/>
          </a:prstGeom>
          <a:noFill/>
        </p:spPr>
        <p:txBody>
          <a:bodyPr wrap="none" rtlCol="0">
            <a:spAutoFit/>
          </a:bodyPr>
          <a:lstStyle/>
          <a:p>
            <a:pPr algn="ctr"/>
            <a:r>
              <a:rPr kumimoji="1" lang="en-US" altLang="ja-JP" sz="2800" dirty="0" smtClean="0"/>
              <a:t>continuity</a:t>
            </a:r>
            <a:endParaRPr kumimoji="1" lang="ja-JP" altLang="en-US" sz="2800" dirty="0"/>
          </a:p>
        </p:txBody>
      </p:sp>
      <p:sp>
        <p:nvSpPr>
          <p:cNvPr id="3" name="テキスト ボックス 2"/>
          <p:cNvSpPr txBox="1"/>
          <p:nvPr/>
        </p:nvSpPr>
        <p:spPr>
          <a:xfrm>
            <a:off x="5183521" y="6243891"/>
            <a:ext cx="4068999" cy="400110"/>
          </a:xfrm>
          <a:prstGeom prst="rect">
            <a:avLst/>
          </a:prstGeom>
          <a:noFill/>
        </p:spPr>
        <p:txBody>
          <a:bodyPr wrap="none" rtlCol="0">
            <a:spAutoFit/>
          </a:bodyPr>
          <a:lstStyle/>
          <a:p>
            <a:r>
              <a:rPr kumimoji="1" lang="en-US" altLang="ja-JP" sz="2000" dirty="0" err="1" smtClean="0">
                <a:solidFill>
                  <a:schemeClr val="accent2">
                    <a:lumMod val="50000"/>
                  </a:schemeClr>
                </a:solidFill>
              </a:rPr>
              <a:t>cf</a:t>
            </a:r>
            <a:r>
              <a:rPr kumimoji="1" lang="en-US" altLang="ja-JP" sz="2000" dirty="0" smtClean="0">
                <a:solidFill>
                  <a:schemeClr val="accent2">
                    <a:lumMod val="50000"/>
                  </a:schemeClr>
                </a:solidFill>
              </a:rPr>
              <a:t>) Gardiner, “Stochastic Methods”</a:t>
            </a:r>
            <a:endParaRPr kumimoji="1" lang="ja-JP" altLang="en-US" sz="2000" dirty="0">
              <a:solidFill>
                <a:schemeClr val="accent2">
                  <a:lumMod val="50000"/>
                </a:schemeClr>
              </a:solidFill>
            </a:endParaRPr>
          </a:p>
        </p:txBody>
      </p:sp>
    </p:spTree>
    <p:extLst>
      <p:ext uri="{BB962C8B-B14F-4D97-AF65-F5344CB8AC3E}">
        <p14:creationId xmlns:p14="http://schemas.microsoft.com/office/powerpoint/2010/main" val="171702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6994222" cy="584775"/>
          </a:xfrm>
        </p:spPr>
        <p:txBody>
          <a:bodyPr/>
          <a:lstStyle/>
          <a:p>
            <a:r>
              <a:rPr lang="en-US" altLang="ja-JP" dirty="0"/>
              <a:t> </a:t>
            </a:r>
            <a:r>
              <a:rPr lang="en-US" altLang="ja-JP" dirty="0" smtClean="0"/>
              <a:t>How to Introduce Non-</a:t>
            </a:r>
            <a:r>
              <a:rPr lang="en-US" altLang="ja-JP" dirty="0" err="1" smtClean="0"/>
              <a:t>Gaussianity</a:t>
            </a:r>
            <a:r>
              <a:rPr lang="en-US" altLang="ja-JP" dirty="0" smtClean="0"/>
              <a:t>?  </a:t>
            </a:r>
            <a:endParaRPr kumimoji="1" lang="ja-JP" altLang="en-US" dirty="0"/>
          </a:p>
        </p:txBody>
      </p:sp>
      <p:sp>
        <p:nvSpPr>
          <p:cNvPr id="6" name="テキスト ボックス 5"/>
          <p:cNvSpPr txBox="1"/>
          <p:nvPr/>
        </p:nvSpPr>
        <p:spPr>
          <a:xfrm>
            <a:off x="1885979" y="1052736"/>
            <a:ext cx="4918269" cy="523220"/>
          </a:xfrm>
          <a:prstGeom prst="rect">
            <a:avLst/>
          </a:prstGeom>
          <a:noFill/>
        </p:spPr>
        <p:txBody>
          <a:bodyPr wrap="none" rtlCol="0">
            <a:spAutoFit/>
          </a:bodyPr>
          <a:lstStyle/>
          <a:p>
            <a:pPr algn="ctr"/>
            <a:r>
              <a:rPr kumimoji="1" lang="en-US" altLang="ja-JP" sz="2800" b="1" dirty="0" smtClean="0"/>
              <a:t>Stochastic</a:t>
            </a:r>
            <a:r>
              <a:rPr kumimoji="1" lang="en-US" altLang="ja-JP" sz="2800" dirty="0" smtClean="0"/>
              <a:t> diffusion equation</a:t>
            </a:r>
            <a:endParaRPr kumimoji="1" lang="ja-JP" altLang="en-US" sz="2800" dirty="0"/>
          </a:p>
        </p:txBody>
      </p:sp>
      <p:sp>
        <p:nvSpPr>
          <p:cNvPr id="7" name="角丸四角形 6"/>
          <p:cNvSpPr/>
          <p:nvPr/>
        </p:nvSpPr>
        <p:spPr>
          <a:xfrm>
            <a:off x="1763688" y="1628800"/>
            <a:ext cx="5256584" cy="100811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pic>
        <p:nvPicPr>
          <p:cNvPr id="8" name="TexTeXPicture" descr="&lt;?xml version=&quot;1.0&quot; encoding=&quot;utf-16&quot;?&gt;&#10;&lt;TeXTeX&gt;&#10;  &lt;preamble&gt;\documentclass{jarticle}&#10;\usepackage{amsmath}&#10;\pagestyle{empty}&lt;/preamble&gt;&#10;  &lt;body&gt;\begin{align*} &#10;\partial_\tau n = D \partial_\eta^2 n + \partial_\eta \xi(\eta,\tau)&#10;\end{align*}&lt;/body&gt;&#10;  &lt;fcolor&gt;FF000000&lt;/fcolor&gt;&#10;  &lt;bcolor&gt;FFFFFFFF&lt;/bcolor&gt;&#10;  &lt;transparent&gt;True&lt;/transparent&gt;&#10;  &lt;resolution&gt;1800&lt;/resolution&gt;&#10;  &lt;imageh&gt;318&lt;/imageh&gt;&#10;  &lt;imagew&gt;2577&lt;/imagew&gt;&#10;  &lt;scale&gt;50&lt;/scale&gt;&#10;  &lt;cursor&gt;36&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712" y="1844823"/>
            <a:ext cx="4859437" cy="599651"/>
          </a:xfrm>
          <a:prstGeom prst="rect">
            <a:avLst/>
          </a:prstGeom>
        </p:spPr>
      </p:pic>
      <p:sp>
        <p:nvSpPr>
          <p:cNvPr id="11" name="正方形/長方形 10"/>
          <p:cNvSpPr/>
          <p:nvPr/>
        </p:nvSpPr>
        <p:spPr>
          <a:xfrm>
            <a:off x="4572000" y="1844823"/>
            <a:ext cx="2267149" cy="599651"/>
          </a:xfrm>
          <a:prstGeom prst="rect">
            <a:avLst/>
          </a:prstGeom>
          <a:solidFill>
            <a:srgbClr val="FF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179512" y="3140968"/>
            <a:ext cx="7949612" cy="523220"/>
          </a:xfrm>
          <a:prstGeom prst="rect">
            <a:avLst/>
          </a:prstGeom>
          <a:noFill/>
        </p:spPr>
        <p:txBody>
          <a:bodyPr wrap="none" rtlCol="0">
            <a:spAutoFit/>
          </a:bodyPr>
          <a:lstStyle/>
          <a:p>
            <a:pPr marL="342900" indent="-342900">
              <a:buClr>
                <a:srgbClr val="002060"/>
              </a:buClr>
              <a:buFont typeface="Wingdings" panose="05000000000000000000" pitchFamily="2" charset="2"/>
              <a:buChar char="p"/>
            </a:pPr>
            <a:r>
              <a:rPr kumimoji="1" lang="en-US" altLang="ja-JP" sz="2800" dirty="0" smtClean="0"/>
              <a:t>Choices to introduce non-</a:t>
            </a:r>
            <a:r>
              <a:rPr kumimoji="1" lang="en-US" altLang="ja-JP" sz="2800" dirty="0" err="1" smtClean="0"/>
              <a:t>Gaussianity</a:t>
            </a:r>
            <a:r>
              <a:rPr kumimoji="1" lang="en-US" altLang="ja-JP" sz="2800" dirty="0" smtClean="0"/>
              <a:t> in </a:t>
            </a:r>
            <a:r>
              <a:rPr kumimoji="1" lang="en-US" altLang="ja-JP" sz="2800" dirty="0" err="1" smtClean="0"/>
              <a:t>equil</a:t>
            </a:r>
            <a:r>
              <a:rPr kumimoji="1" lang="en-US" altLang="ja-JP" sz="2800" dirty="0" smtClean="0"/>
              <a:t>.:</a:t>
            </a:r>
            <a:endParaRPr kumimoji="1" lang="ja-JP" altLang="en-US" sz="2800" dirty="0"/>
          </a:p>
        </p:txBody>
      </p:sp>
      <p:sp>
        <p:nvSpPr>
          <p:cNvPr id="4" name="テキスト ボックス 3"/>
          <p:cNvSpPr txBox="1"/>
          <p:nvPr/>
        </p:nvSpPr>
        <p:spPr>
          <a:xfrm>
            <a:off x="899592" y="3789040"/>
            <a:ext cx="5986767" cy="1200329"/>
          </a:xfrm>
          <a:prstGeom prst="rect">
            <a:avLst/>
          </a:prstGeom>
          <a:noFill/>
        </p:spPr>
        <p:txBody>
          <a:bodyPr wrap="none" rtlCol="0">
            <a:spAutoFit/>
          </a:bodyPr>
          <a:lstStyle/>
          <a:p>
            <a:pPr marL="342900" indent="-342900">
              <a:buClr>
                <a:srgbClr val="002060"/>
              </a:buClr>
              <a:buFont typeface="Wingdings" panose="05000000000000000000" pitchFamily="2" charset="2"/>
              <a:buChar char="p"/>
            </a:pPr>
            <a:r>
              <a:rPr kumimoji="1" lang="en-US" altLang="ja-JP" sz="2400" i="1" dirty="0" smtClean="0"/>
              <a:t>n</a:t>
            </a:r>
            <a:r>
              <a:rPr kumimoji="1" lang="en-US" altLang="ja-JP" sz="2400" dirty="0" smtClean="0"/>
              <a:t> dependence of diffusion constant </a:t>
            </a:r>
            <a:r>
              <a:rPr kumimoji="1" lang="en-US" altLang="ja-JP" sz="2400" i="1" dirty="0" smtClean="0"/>
              <a:t>D</a:t>
            </a:r>
            <a:r>
              <a:rPr kumimoji="1" lang="en-US" altLang="ja-JP" sz="2400" dirty="0" smtClean="0"/>
              <a:t>(</a:t>
            </a:r>
            <a:r>
              <a:rPr kumimoji="1" lang="en-US" altLang="ja-JP" sz="2400" i="1" dirty="0" smtClean="0"/>
              <a:t>n</a:t>
            </a:r>
            <a:r>
              <a:rPr kumimoji="1" lang="en-US" altLang="ja-JP" sz="2400" dirty="0" smtClean="0"/>
              <a:t>)</a:t>
            </a:r>
          </a:p>
          <a:p>
            <a:pPr marL="342900" indent="-342900">
              <a:buClr>
                <a:srgbClr val="002060"/>
              </a:buClr>
              <a:buFont typeface="Wingdings" panose="05000000000000000000" pitchFamily="2" charset="2"/>
              <a:buChar char="p"/>
            </a:pPr>
            <a:r>
              <a:rPr kumimoji="1" lang="en-US" altLang="ja-JP" sz="2400" dirty="0" smtClean="0"/>
              <a:t>colored noise</a:t>
            </a:r>
          </a:p>
          <a:p>
            <a:pPr marL="342900" indent="-342900">
              <a:buClr>
                <a:srgbClr val="002060"/>
              </a:buClr>
              <a:buFont typeface="Wingdings" panose="05000000000000000000" pitchFamily="2" charset="2"/>
              <a:buChar char="p"/>
            </a:pPr>
            <a:r>
              <a:rPr lang="en-US" altLang="ja-JP" sz="2400" dirty="0" smtClean="0"/>
              <a:t>discretization of </a:t>
            </a:r>
            <a:r>
              <a:rPr lang="en-US" altLang="ja-JP" sz="2400" i="1" dirty="0" smtClean="0"/>
              <a:t>n</a:t>
            </a:r>
            <a:endParaRPr kumimoji="1" lang="ja-JP" altLang="en-US" sz="2400" i="1" dirty="0"/>
          </a:p>
        </p:txBody>
      </p:sp>
    </p:spTree>
    <p:extLst>
      <p:ext uri="{BB962C8B-B14F-4D97-AF65-F5344CB8AC3E}">
        <p14:creationId xmlns:p14="http://schemas.microsoft.com/office/powerpoint/2010/main" val="240438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6452407" cy="584775"/>
          </a:xfrm>
        </p:spPr>
        <p:txBody>
          <a:bodyPr/>
          <a:lstStyle/>
          <a:p>
            <a:r>
              <a:rPr kumimoji="1" lang="en-US" altLang="ja-JP" dirty="0" smtClean="0"/>
              <a:t> Why QCD @ nonzero </a:t>
            </a:r>
            <a:r>
              <a:rPr kumimoji="1" lang="en-US" altLang="ja-JP" i="1" dirty="0" smtClean="0"/>
              <a:t>T </a:t>
            </a:r>
            <a:r>
              <a:rPr kumimoji="1" lang="en-US" altLang="ja-JP" dirty="0" smtClean="0"/>
              <a:t>and </a:t>
            </a:r>
            <a:r>
              <a:rPr kumimoji="1" lang="en-US" altLang="ja-JP" i="1" dirty="0" smtClean="0">
                <a:latin typeface="Symbol" panose="05050102010706020507" pitchFamily="18" charset="2"/>
              </a:rPr>
              <a:t>m</a:t>
            </a:r>
            <a:r>
              <a:rPr lang="ja-JP" altLang="en-US" i="1" dirty="0">
                <a:latin typeface="Symbol" panose="05050102010706020507" pitchFamily="18" charset="2"/>
              </a:rPr>
              <a:t> </a:t>
            </a:r>
            <a:r>
              <a:rPr kumimoji="1" lang="en-US" altLang="ja-JP" dirty="0" smtClean="0"/>
              <a:t>?  </a:t>
            </a:r>
            <a:endParaRPr kumimoji="1" lang="ja-JP" altLang="en-US" dirty="0"/>
          </a:p>
        </p:txBody>
      </p:sp>
      <p:sp>
        <p:nvSpPr>
          <p:cNvPr id="3" name="テキスト ボックス 2"/>
          <p:cNvSpPr txBox="1"/>
          <p:nvPr/>
        </p:nvSpPr>
        <p:spPr>
          <a:xfrm>
            <a:off x="291353" y="1124744"/>
            <a:ext cx="6604693" cy="3416320"/>
          </a:xfrm>
          <a:prstGeom prst="rect">
            <a:avLst/>
          </a:prstGeom>
          <a:noFill/>
        </p:spPr>
        <p:txBody>
          <a:bodyPr wrap="none" rtlCol="0">
            <a:spAutoFit/>
          </a:bodyPr>
          <a:lstStyle/>
          <a:p>
            <a:pPr marL="342900" indent="-342900">
              <a:buFont typeface="Wingdings" panose="05000000000000000000" pitchFamily="2" charset="2"/>
              <a:buChar char="p"/>
            </a:pPr>
            <a:r>
              <a:rPr lang="en-US" altLang="ja-JP" sz="2400" dirty="0"/>
              <a:t>F</a:t>
            </a:r>
            <a:r>
              <a:rPr kumimoji="1" lang="en-US" altLang="ja-JP" sz="2400" dirty="0" smtClean="0"/>
              <a:t>orm of the matter under extreme conditions</a:t>
            </a:r>
          </a:p>
          <a:p>
            <a:pPr marL="800100" lvl="1" indent="-342900">
              <a:buFont typeface="Wingdings" panose="05000000000000000000" pitchFamily="2" charset="2"/>
              <a:buChar char="p"/>
            </a:pPr>
            <a:r>
              <a:rPr lang="en-US" altLang="ja-JP" sz="2400" dirty="0" smtClean="0"/>
              <a:t>QCD Phase diagram</a:t>
            </a:r>
          </a:p>
          <a:p>
            <a:pPr marL="800100" lvl="1" indent="-342900">
              <a:buFont typeface="Wingdings" panose="05000000000000000000" pitchFamily="2" charset="2"/>
              <a:buChar char="p"/>
            </a:pPr>
            <a:r>
              <a:rPr kumimoji="1" lang="en-US" altLang="ja-JP" sz="2400" dirty="0" smtClean="0"/>
              <a:t>New many body properties</a:t>
            </a:r>
          </a:p>
          <a:p>
            <a:pPr marL="800100" lvl="1" indent="-342900">
              <a:buFont typeface="Wingdings" panose="05000000000000000000" pitchFamily="2" charset="2"/>
              <a:buChar char="p"/>
            </a:pPr>
            <a:endParaRPr lang="en-US" altLang="ja-JP" sz="2400" dirty="0"/>
          </a:p>
          <a:p>
            <a:pPr marL="342900" indent="-342900">
              <a:buFont typeface="Wingdings" panose="05000000000000000000" pitchFamily="2" charset="2"/>
              <a:buChar char="p"/>
            </a:pPr>
            <a:r>
              <a:rPr lang="en-US" altLang="ja-JP" sz="2400" dirty="0" smtClean="0"/>
              <a:t>State of the matter realized in</a:t>
            </a:r>
          </a:p>
          <a:p>
            <a:pPr marL="800100" lvl="1" indent="-342900">
              <a:buFont typeface="Wingdings" panose="05000000000000000000" pitchFamily="2" charset="2"/>
              <a:buChar char="p"/>
            </a:pPr>
            <a:r>
              <a:rPr kumimoji="1" lang="en-US" altLang="ja-JP" sz="2400" dirty="0" smtClean="0"/>
              <a:t>Early Universe</a:t>
            </a:r>
          </a:p>
          <a:p>
            <a:pPr marL="800100" lvl="1" indent="-342900">
              <a:buFont typeface="Wingdings" panose="05000000000000000000" pitchFamily="2" charset="2"/>
              <a:buChar char="p"/>
            </a:pPr>
            <a:r>
              <a:rPr lang="en-US" altLang="ja-JP" sz="2400" dirty="0" smtClean="0"/>
              <a:t>Compact stars</a:t>
            </a:r>
          </a:p>
          <a:p>
            <a:pPr marL="800100" lvl="1" indent="-342900">
              <a:buFont typeface="Wingdings" panose="05000000000000000000" pitchFamily="2" charset="2"/>
              <a:buChar char="p"/>
            </a:pPr>
            <a:endParaRPr kumimoji="1" lang="en-US" altLang="ja-JP" sz="2400" dirty="0"/>
          </a:p>
          <a:p>
            <a:pPr marL="342900" indent="-342900">
              <a:buFont typeface="Wingdings" panose="05000000000000000000" pitchFamily="2" charset="2"/>
              <a:buChar char="p"/>
            </a:pPr>
            <a:r>
              <a:rPr lang="en-US" altLang="ja-JP" sz="2400" dirty="0" smtClean="0"/>
              <a:t>Relativistic heavy ion collisions</a:t>
            </a:r>
            <a:endParaRPr kumimoji="1" lang="ja-JP" altLang="en-US" sz="2400" dirty="0"/>
          </a:p>
        </p:txBody>
      </p:sp>
    </p:spTree>
    <p:extLst>
      <p:ext uri="{BB962C8B-B14F-4D97-AF65-F5344CB8AC3E}">
        <p14:creationId xmlns:p14="http://schemas.microsoft.com/office/powerpoint/2010/main" val="179375583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6994222" cy="584775"/>
          </a:xfrm>
        </p:spPr>
        <p:txBody>
          <a:bodyPr/>
          <a:lstStyle/>
          <a:p>
            <a:r>
              <a:rPr lang="en-US" altLang="ja-JP" dirty="0"/>
              <a:t> </a:t>
            </a:r>
            <a:r>
              <a:rPr lang="en-US" altLang="ja-JP" dirty="0" smtClean="0"/>
              <a:t>How to Introduce Non-</a:t>
            </a:r>
            <a:r>
              <a:rPr lang="en-US" altLang="ja-JP" dirty="0" err="1" smtClean="0"/>
              <a:t>Gaussianity</a:t>
            </a:r>
            <a:r>
              <a:rPr lang="en-US" altLang="ja-JP" dirty="0" smtClean="0"/>
              <a:t>?  </a:t>
            </a:r>
            <a:endParaRPr kumimoji="1" lang="ja-JP" altLang="en-US" dirty="0"/>
          </a:p>
        </p:txBody>
      </p:sp>
      <p:sp>
        <p:nvSpPr>
          <p:cNvPr id="6" name="テキスト ボックス 5"/>
          <p:cNvSpPr txBox="1"/>
          <p:nvPr/>
        </p:nvSpPr>
        <p:spPr>
          <a:xfrm>
            <a:off x="1885979" y="1052736"/>
            <a:ext cx="4918269" cy="523220"/>
          </a:xfrm>
          <a:prstGeom prst="rect">
            <a:avLst/>
          </a:prstGeom>
          <a:noFill/>
        </p:spPr>
        <p:txBody>
          <a:bodyPr wrap="none" rtlCol="0">
            <a:spAutoFit/>
          </a:bodyPr>
          <a:lstStyle/>
          <a:p>
            <a:pPr algn="ctr"/>
            <a:r>
              <a:rPr kumimoji="1" lang="en-US" altLang="ja-JP" sz="2800" b="1" dirty="0" smtClean="0"/>
              <a:t>Stochastic</a:t>
            </a:r>
            <a:r>
              <a:rPr kumimoji="1" lang="en-US" altLang="ja-JP" sz="2800" dirty="0" smtClean="0"/>
              <a:t> diffusion equation</a:t>
            </a:r>
            <a:endParaRPr kumimoji="1" lang="ja-JP" altLang="en-US" sz="2800" dirty="0"/>
          </a:p>
        </p:txBody>
      </p:sp>
      <p:sp>
        <p:nvSpPr>
          <p:cNvPr id="7" name="角丸四角形 6"/>
          <p:cNvSpPr/>
          <p:nvPr/>
        </p:nvSpPr>
        <p:spPr>
          <a:xfrm>
            <a:off x="1763688" y="1628800"/>
            <a:ext cx="5256584" cy="100811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pic>
        <p:nvPicPr>
          <p:cNvPr id="8" name="TexTeXPicture" descr="&lt;?xml version=&quot;1.0&quot; encoding=&quot;utf-16&quot;?&gt;&#10;&lt;TeXTeX&gt;&#10;  &lt;preamble&gt;\documentclass{jarticle}&#10;\usepackage{amsmath}&#10;\pagestyle{empty}&lt;/preamble&gt;&#10;  &lt;body&gt;\begin{align*} &#10;\partial_\tau n = D \partial_\eta^2 n + \partial_\eta \xi(\eta,\tau)&#10;\end{align*}&lt;/body&gt;&#10;  &lt;fcolor&gt;FF000000&lt;/fcolor&gt;&#10;  &lt;bcolor&gt;FFFFFFFF&lt;/bcolor&gt;&#10;  &lt;transparent&gt;True&lt;/transparent&gt;&#10;  &lt;resolution&gt;1800&lt;/resolution&gt;&#10;  &lt;imageh&gt;318&lt;/imageh&gt;&#10;  &lt;imagew&gt;2577&lt;/imagew&gt;&#10;  &lt;scale&gt;50&lt;/scale&gt;&#10;  &lt;cursor&gt;36&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712" y="1844823"/>
            <a:ext cx="4859437" cy="599651"/>
          </a:xfrm>
          <a:prstGeom prst="rect">
            <a:avLst/>
          </a:prstGeom>
        </p:spPr>
      </p:pic>
      <p:sp>
        <p:nvSpPr>
          <p:cNvPr id="11" name="正方形/長方形 10"/>
          <p:cNvSpPr/>
          <p:nvPr/>
        </p:nvSpPr>
        <p:spPr>
          <a:xfrm>
            <a:off x="4572000" y="1844823"/>
            <a:ext cx="2267149" cy="599651"/>
          </a:xfrm>
          <a:prstGeom prst="rect">
            <a:avLst/>
          </a:prstGeom>
          <a:solidFill>
            <a:srgbClr val="FF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179512" y="3140968"/>
            <a:ext cx="7949612" cy="523220"/>
          </a:xfrm>
          <a:prstGeom prst="rect">
            <a:avLst/>
          </a:prstGeom>
          <a:noFill/>
        </p:spPr>
        <p:txBody>
          <a:bodyPr wrap="none" rtlCol="0">
            <a:spAutoFit/>
          </a:bodyPr>
          <a:lstStyle/>
          <a:p>
            <a:pPr marL="342900" indent="-342900">
              <a:buClr>
                <a:srgbClr val="002060"/>
              </a:buClr>
              <a:buFont typeface="Wingdings" panose="05000000000000000000" pitchFamily="2" charset="2"/>
              <a:buChar char="p"/>
            </a:pPr>
            <a:r>
              <a:rPr kumimoji="1" lang="en-US" altLang="ja-JP" sz="2800" dirty="0" smtClean="0"/>
              <a:t>Choices to introduce non-</a:t>
            </a:r>
            <a:r>
              <a:rPr kumimoji="1" lang="en-US" altLang="ja-JP" sz="2800" dirty="0" err="1" smtClean="0"/>
              <a:t>Gaussianity</a:t>
            </a:r>
            <a:r>
              <a:rPr kumimoji="1" lang="en-US" altLang="ja-JP" sz="2800" dirty="0" smtClean="0"/>
              <a:t> in </a:t>
            </a:r>
            <a:r>
              <a:rPr kumimoji="1" lang="en-US" altLang="ja-JP" sz="2800" dirty="0" err="1" smtClean="0"/>
              <a:t>equil</a:t>
            </a:r>
            <a:r>
              <a:rPr kumimoji="1" lang="en-US" altLang="ja-JP" sz="2800" dirty="0" smtClean="0"/>
              <a:t>.:</a:t>
            </a:r>
            <a:endParaRPr kumimoji="1" lang="ja-JP" altLang="en-US" sz="2800" dirty="0"/>
          </a:p>
        </p:txBody>
      </p:sp>
      <p:sp>
        <p:nvSpPr>
          <p:cNvPr id="4" name="テキスト ボックス 3"/>
          <p:cNvSpPr txBox="1"/>
          <p:nvPr/>
        </p:nvSpPr>
        <p:spPr>
          <a:xfrm>
            <a:off x="899592" y="3789040"/>
            <a:ext cx="5986767" cy="1200329"/>
          </a:xfrm>
          <a:prstGeom prst="rect">
            <a:avLst/>
          </a:prstGeom>
          <a:noFill/>
        </p:spPr>
        <p:txBody>
          <a:bodyPr wrap="none" rtlCol="0">
            <a:spAutoFit/>
          </a:bodyPr>
          <a:lstStyle/>
          <a:p>
            <a:pPr marL="342900" indent="-342900">
              <a:buClr>
                <a:srgbClr val="002060"/>
              </a:buClr>
              <a:buFont typeface="Wingdings" panose="05000000000000000000" pitchFamily="2" charset="2"/>
              <a:buChar char="p"/>
            </a:pPr>
            <a:r>
              <a:rPr kumimoji="1" lang="en-US" altLang="ja-JP" sz="2400" i="1" dirty="0" smtClean="0"/>
              <a:t>n</a:t>
            </a:r>
            <a:r>
              <a:rPr kumimoji="1" lang="en-US" altLang="ja-JP" sz="2400" dirty="0" smtClean="0"/>
              <a:t> dependence of diffusion constant </a:t>
            </a:r>
            <a:r>
              <a:rPr kumimoji="1" lang="en-US" altLang="ja-JP" sz="2400" i="1" dirty="0" smtClean="0"/>
              <a:t>D</a:t>
            </a:r>
            <a:r>
              <a:rPr kumimoji="1" lang="en-US" altLang="ja-JP" sz="2400" dirty="0" smtClean="0"/>
              <a:t>(</a:t>
            </a:r>
            <a:r>
              <a:rPr kumimoji="1" lang="en-US" altLang="ja-JP" sz="2400" i="1" dirty="0" smtClean="0"/>
              <a:t>n</a:t>
            </a:r>
            <a:r>
              <a:rPr kumimoji="1" lang="en-US" altLang="ja-JP" sz="2400" dirty="0" smtClean="0"/>
              <a:t>)</a:t>
            </a:r>
          </a:p>
          <a:p>
            <a:pPr marL="342900" indent="-342900">
              <a:buClr>
                <a:srgbClr val="002060"/>
              </a:buClr>
              <a:buFont typeface="Wingdings" panose="05000000000000000000" pitchFamily="2" charset="2"/>
              <a:buChar char="p"/>
            </a:pPr>
            <a:r>
              <a:rPr kumimoji="1" lang="en-US" altLang="ja-JP" sz="2400" dirty="0" smtClean="0"/>
              <a:t>colored noise</a:t>
            </a:r>
          </a:p>
          <a:p>
            <a:pPr marL="342900" indent="-342900">
              <a:buClr>
                <a:srgbClr val="002060"/>
              </a:buClr>
              <a:buFont typeface="Wingdings" panose="05000000000000000000" pitchFamily="2" charset="2"/>
              <a:buChar char="p"/>
            </a:pPr>
            <a:r>
              <a:rPr lang="en-US" altLang="ja-JP" sz="2400" dirty="0" smtClean="0"/>
              <a:t>discretization of </a:t>
            </a:r>
            <a:r>
              <a:rPr lang="en-US" altLang="ja-JP" sz="2400" i="1" dirty="0" smtClean="0"/>
              <a:t>n</a:t>
            </a:r>
            <a:endParaRPr kumimoji="1" lang="ja-JP" altLang="en-US" sz="2400" i="1" dirty="0"/>
          </a:p>
        </p:txBody>
      </p:sp>
      <p:grpSp>
        <p:nvGrpSpPr>
          <p:cNvPr id="12" name="グループ化 11"/>
          <p:cNvGrpSpPr/>
          <p:nvPr/>
        </p:nvGrpSpPr>
        <p:grpSpPr>
          <a:xfrm>
            <a:off x="886408" y="4551511"/>
            <a:ext cx="5263483" cy="461665"/>
            <a:chOff x="886408" y="4551511"/>
            <a:chExt cx="5263483" cy="461665"/>
          </a:xfrm>
        </p:grpSpPr>
        <p:sp>
          <p:nvSpPr>
            <p:cNvPr id="5" name="角丸四角形 4"/>
            <p:cNvSpPr/>
            <p:nvPr/>
          </p:nvSpPr>
          <p:spPr>
            <a:xfrm>
              <a:off x="886408" y="4581128"/>
              <a:ext cx="3037520" cy="408241"/>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右矢印 8"/>
            <p:cNvSpPr/>
            <p:nvPr/>
          </p:nvSpPr>
          <p:spPr>
            <a:xfrm flipH="1">
              <a:off x="3995936" y="4581128"/>
              <a:ext cx="432048" cy="408241"/>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4410312" y="4551511"/>
              <a:ext cx="1739579" cy="461665"/>
            </a:xfrm>
            <a:prstGeom prst="rect">
              <a:avLst/>
            </a:prstGeom>
            <a:noFill/>
          </p:spPr>
          <p:txBody>
            <a:bodyPr wrap="none" rtlCol="0">
              <a:spAutoFit/>
            </a:bodyPr>
            <a:lstStyle/>
            <a:p>
              <a:r>
                <a:rPr lang="en-US" altLang="ja-JP" sz="2400" b="1" dirty="0">
                  <a:solidFill>
                    <a:schemeClr val="accent2">
                      <a:lumMod val="50000"/>
                    </a:schemeClr>
                  </a:solidFill>
                </a:rPr>
                <a:t>o</a:t>
              </a:r>
              <a:r>
                <a:rPr kumimoji="1" lang="en-US" altLang="ja-JP" sz="2400" b="1" dirty="0" smtClean="0">
                  <a:solidFill>
                    <a:schemeClr val="accent2">
                      <a:lumMod val="50000"/>
                    </a:schemeClr>
                  </a:solidFill>
                </a:rPr>
                <a:t>ur choice</a:t>
              </a:r>
              <a:endParaRPr kumimoji="1" lang="ja-JP" altLang="en-US" sz="2400" b="1" dirty="0">
                <a:solidFill>
                  <a:schemeClr val="accent2">
                    <a:lumMod val="50000"/>
                  </a:schemeClr>
                </a:solidFill>
              </a:endParaRPr>
            </a:p>
          </p:txBody>
        </p:sp>
      </p:grpSp>
      <p:grpSp>
        <p:nvGrpSpPr>
          <p:cNvPr id="13" name="グループ化 12"/>
          <p:cNvGrpSpPr/>
          <p:nvPr/>
        </p:nvGrpSpPr>
        <p:grpSpPr>
          <a:xfrm>
            <a:off x="1187624" y="5445224"/>
            <a:ext cx="6264696" cy="1152128"/>
            <a:chOff x="1187624" y="5445224"/>
            <a:chExt cx="6264696" cy="1152128"/>
          </a:xfrm>
        </p:grpSpPr>
        <p:sp>
          <p:nvSpPr>
            <p:cNvPr id="23" name="角丸四角形 22"/>
            <p:cNvSpPr/>
            <p:nvPr/>
          </p:nvSpPr>
          <p:spPr>
            <a:xfrm>
              <a:off x="1187624" y="5445224"/>
              <a:ext cx="6264696" cy="11521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 name="テキスト ボックス 20"/>
            <p:cNvSpPr txBox="1"/>
            <p:nvPr/>
          </p:nvSpPr>
          <p:spPr>
            <a:xfrm>
              <a:off x="3247830" y="5589240"/>
              <a:ext cx="3916457" cy="830997"/>
            </a:xfrm>
            <a:prstGeom prst="rect">
              <a:avLst/>
            </a:prstGeom>
            <a:noFill/>
          </p:spPr>
          <p:txBody>
            <a:bodyPr wrap="none" rtlCol="0">
              <a:spAutoFit/>
            </a:bodyPr>
            <a:lstStyle/>
            <a:p>
              <a:r>
                <a:rPr lang="en-US" altLang="ja-JP" sz="2400" dirty="0" smtClean="0"/>
                <a:t>Fluctuations measured in </a:t>
              </a:r>
            </a:p>
            <a:p>
              <a:r>
                <a:rPr lang="en-US" altLang="ja-JP" sz="2400" dirty="0" smtClean="0"/>
                <a:t>HIC are almost </a:t>
              </a:r>
              <a:r>
                <a:rPr lang="en-US" altLang="ja-JP" sz="2400" dirty="0" err="1" smtClean="0"/>
                <a:t>Poissonian</a:t>
              </a:r>
              <a:r>
                <a:rPr lang="en-US" altLang="ja-JP" sz="2400" dirty="0" smtClean="0"/>
                <a:t>.</a:t>
              </a:r>
              <a:endParaRPr kumimoji="1" lang="ja-JP" altLang="en-US" sz="2400" dirty="0"/>
            </a:p>
          </p:txBody>
        </p:sp>
        <p:sp>
          <p:nvSpPr>
            <p:cNvPr id="22" name="テキスト ボックス 21"/>
            <p:cNvSpPr txBox="1"/>
            <p:nvPr/>
          </p:nvSpPr>
          <p:spPr>
            <a:xfrm>
              <a:off x="1331639" y="5733256"/>
              <a:ext cx="1819729" cy="523220"/>
            </a:xfrm>
            <a:prstGeom prst="rect">
              <a:avLst/>
            </a:prstGeom>
            <a:noFill/>
          </p:spPr>
          <p:txBody>
            <a:bodyPr wrap="none" rtlCol="0">
              <a:spAutoFit/>
            </a:bodyPr>
            <a:lstStyle/>
            <a:p>
              <a:r>
                <a:rPr kumimoji="1" lang="en-US" altLang="ja-JP" sz="2800" dirty="0" smtClean="0"/>
                <a:t>REMARK:</a:t>
              </a:r>
              <a:endParaRPr kumimoji="1" lang="ja-JP" altLang="en-US" sz="2800" dirty="0"/>
            </a:p>
          </p:txBody>
        </p:sp>
      </p:grpSp>
    </p:spTree>
    <p:extLst>
      <p:ext uri="{BB962C8B-B14F-4D97-AF65-F5344CB8AC3E}">
        <p14:creationId xmlns:p14="http://schemas.microsoft.com/office/powerpoint/2010/main" val="377632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角丸四角形 50"/>
          <p:cNvSpPr/>
          <p:nvPr/>
        </p:nvSpPr>
        <p:spPr>
          <a:xfrm>
            <a:off x="7236296" y="1442393"/>
            <a:ext cx="1800200" cy="119451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98425" y="110044"/>
            <a:ext cx="5218095" cy="584775"/>
          </a:xfrm>
        </p:spPr>
        <p:txBody>
          <a:bodyPr/>
          <a:lstStyle/>
          <a:p>
            <a:r>
              <a:rPr kumimoji="1" lang="en-US" altLang="ja-JP" dirty="0" smtClean="0"/>
              <a:t> Diffusion Master Equation  </a:t>
            </a:r>
            <a:endParaRPr kumimoji="1" lang="ja-JP" altLang="en-US" dirty="0"/>
          </a:p>
        </p:txBody>
      </p:sp>
      <p:cxnSp>
        <p:nvCxnSpPr>
          <p:cNvPr id="4" name="直線矢印コネクタ 3"/>
          <p:cNvCxnSpPr/>
          <p:nvPr/>
        </p:nvCxnSpPr>
        <p:spPr>
          <a:xfrm>
            <a:off x="251520" y="2348880"/>
            <a:ext cx="6552728"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8" name="直線コネクタ 7"/>
          <p:cNvCxnSpPr/>
          <p:nvPr/>
        </p:nvCxnSpPr>
        <p:spPr>
          <a:xfrm>
            <a:off x="539552" y="1817064"/>
            <a:ext cx="0" cy="531816"/>
          </a:xfrm>
          <a:prstGeom prst="line">
            <a:avLst/>
          </a:prstGeom>
        </p:spPr>
        <p:style>
          <a:lnRef idx="2">
            <a:schemeClr val="accent4"/>
          </a:lnRef>
          <a:fillRef idx="0">
            <a:schemeClr val="accent4"/>
          </a:fillRef>
          <a:effectRef idx="1">
            <a:schemeClr val="accent4"/>
          </a:effectRef>
          <a:fontRef idx="minor">
            <a:schemeClr val="tx1"/>
          </a:fontRef>
        </p:style>
      </p:cxnSp>
      <p:cxnSp>
        <p:nvCxnSpPr>
          <p:cNvPr id="9" name="直線コネクタ 8"/>
          <p:cNvCxnSpPr/>
          <p:nvPr/>
        </p:nvCxnSpPr>
        <p:spPr>
          <a:xfrm>
            <a:off x="1403648" y="1839009"/>
            <a:ext cx="0" cy="509871"/>
          </a:xfrm>
          <a:prstGeom prst="line">
            <a:avLst/>
          </a:prstGeom>
        </p:spPr>
        <p:style>
          <a:lnRef idx="2">
            <a:schemeClr val="accent4"/>
          </a:lnRef>
          <a:fillRef idx="0">
            <a:schemeClr val="accent4"/>
          </a:fillRef>
          <a:effectRef idx="1">
            <a:schemeClr val="accent4"/>
          </a:effectRef>
          <a:fontRef idx="minor">
            <a:schemeClr val="tx1"/>
          </a:fontRef>
        </p:style>
      </p:cxnSp>
      <p:cxnSp>
        <p:nvCxnSpPr>
          <p:cNvPr id="11" name="直線コネクタ 10"/>
          <p:cNvCxnSpPr/>
          <p:nvPr/>
        </p:nvCxnSpPr>
        <p:spPr>
          <a:xfrm>
            <a:off x="2267744" y="1839009"/>
            <a:ext cx="0" cy="509871"/>
          </a:xfrm>
          <a:prstGeom prst="line">
            <a:avLst/>
          </a:prstGeom>
        </p:spPr>
        <p:style>
          <a:lnRef idx="2">
            <a:schemeClr val="accent4"/>
          </a:lnRef>
          <a:fillRef idx="0">
            <a:schemeClr val="accent4"/>
          </a:fillRef>
          <a:effectRef idx="1">
            <a:schemeClr val="accent4"/>
          </a:effectRef>
          <a:fontRef idx="minor">
            <a:schemeClr val="tx1"/>
          </a:fontRef>
        </p:style>
      </p:cxnSp>
      <p:cxnSp>
        <p:nvCxnSpPr>
          <p:cNvPr id="12" name="直線コネクタ 11"/>
          <p:cNvCxnSpPr/>
          <p:nvPr/>
        </p:nvCxnSpPr>
        <p:spPr>
          <a:xfrm>
            <a:off x="3131840" y="1839009"/>
            <a:ext cx="0" cy="509871"/>
          </a:xfrm>
          <a:prstGeom prst="line">
            <a:avLst/>
          </a:prstGeom>
        </p:spPr>
        <p:style>
          <a:lnRef idx="2">
            <a:schemeClr val="accent4"/>
          </a:lnRef>
          <a:fillRef idx="0">
            <a:schemeClr val="accent4"/>
          </a:fillRef>
          <a:effectRef idx="1">
            <a:schemeClr val="accent4"/>
          </a:effectRef>
          <a:fontRef idx="minor">
            <a:schemeClr val="tx1"/>
          </a:fontRef>
        </p:style>
      </p:cxnSp>
      <p:cxnSp>
        <p:nvCxnSpPr>
          <p:cNvPr id="14" name="直線コネクタ 13"/>
          <p:cNvCxnSpPr/>
          <p:nvPr/>
        </p:nvCxnSpPr>
        <p:spPr>
          <a:xfrm flipH="1">
            <a:off x="3995936" y="1839009"/>
            <a:ext cx="947" cy="509871"/>
          </a:xfrm>
          <a:prstGeom prst="line">
            <a:avLst/>
          </a:prstGeom>
        </p:spPr>
        <p:style>
          <a:lnRef idx="2">
            <a:schemeClr val="accent4"/>
          </a:lnRef>
          <a:fillRef idx="0">
            <a:schemeClr val="accent4"/>
          </a:fillRef>
          <a:effectRef idx="1">
            <a:schemeClr val="accent4"/>
          </a:effectRef>
          <a:fontRef idx="minor">
            <a:schemeClr val="tx1"/>
          </a:fontRef>
        </p:style>
      </p:cxnSp>
      <p:cxnSp>
        <p:nvCxnSpPr>
          <p:cNvPr id="15" name="直線コネクタ 14"/>
          <p:cNvCxnSpPr/>
          <p:nvPr/>
        </p:nvCxnSpPr>
        <p:spPr>
          <a:xfrm>
            <a:off x="4860032" y="1839009"/>
            <a:ext cx="0" cy="509871"/>
          </a:xfrm>
          <a:prstGeom prst="line">
            <a:avLst/>
          </a:prstGeom>
        </p:spPr>
        <p:style>
          <a:lnRef idx="2">
            <a:schemeClr val="accent4"/>
          </a:lnRef>
          <a:fillRef idx="0">
            <a:schemeClr val="accent4"/>
          </a:fillRef>
          <a:effectRef idx="1">
            <a:schemeClr val="accent4"/>
          </a:effectRef>
          <a:fontRef idx="minor">
            <a:schemeClr val="tx1"/>
          </a:fontRef>
        </p:style>
      </p:cxnSp>
      <p:cxnSp>
        <p:nvCxnSpPr>
          <p:cNvPr id="17" name="直線コネクタ 16"/>
          <p:cNvCxnSpPr/>
          <p:nvPr/>
        </p:nvCxnSpPr>
        <p:spPr>
          <a:xfrm>
            <a:off x="5724128" y="1817064"/>
            <a:ext cx="0" cy="531816"/>
          </a:xfrm>
          <a:prstGeom prst="line">
            <a:avLst/>
          </a:prstGeom>
        </p:spPr>
        <p:style>
          <a:lnRef idx="2">
            <a:schemeClr val="accent4"/>
          </a:lnRef>
          <a:fillRef idx="0">
            <a:schemeClr val="accent4"/>
          </a:fillRef>
          <a:effectRef idx="1">
            <a:schemeClr val="accent4"/>
          </a:effectRef>
          <a:fontRef idx="minor">
            <a:schemeClr val="tx1"/>
          </a:fontRef>
        </p:style>
      </p:cxnSp>
      <p:sp>
        <p:nvSpPr>
          <p:cNvPr id="20" name="テキスト ボックス 19"/>
          <p:cNvSpPr txBox="1"/>
          <p:nvPr/>
        </p:nvSpPr>
        <p:spPr>
          <a:xfrm>
            <a:off x="251520" y="980728"/>
            <a:ext cx="5990743" cy="461665"/>
          </a:xfrm>
          <a:prstGeom prst="rect">
            <a:avLst/>
          </a:prstGeom>
          <a:noFill/>
        </p:spPr>
        <p:txBody>
          <a:bodyPr wrap="none" rtlCol="0">
            <a:spAutoFit/>
          </a:bodyPr>
          <a:lstStyle/>
          <a:p>
            <a:r>
              <a:rPr kumimoji="1" lang="en-US" altLang="ja-JP" sz="2400" dirty="0" smtClean="0"/>
              <a:t>Divide spatial coordinate into discrete cells</a:t>
            </a:r>
            <a:endParaRPr kumimoji="1" lang="ja-JP" altLang="en-US" sz="2400" dirty="0"/>
          </a:p>
        </p:txBody>
      </p:sp>
      <p:pic>
        <p:nvPicPr>
          <p:cNvPr id="27" name="TexTeXPicture" descr="&lt;?xml version=&quot;1.0&quot; encoding=&quot;utf-16&quot;?&gt;&#10;&lt;TeXTeX&gt;&#10;  &lt;preamble&gt;\documentclass{jarticle}&#10;\usepackage{amsmath}&#10;\pagestyle{empty}&lt;/preamble&gt;&#10;  &lt;body&gt;\begin{align*} &#10;n_{x+1}&#10;\end{align*}&lt;/body&gt;&#10;  &lt;fcolor&gt;FF000000&lt;/fcolor&gt;&#10;  &lt;bcolor&gt;FFFFFFFF&lt;/bcolor&gt;&#10;  &lt;transparent&gt;True&lt;/transparent&gt;&#10;  &lt;resolution&gt;1800&lt;/resolution&gt;&#10;  &lt;imageh&gt;169&lt;/imageh&gt;&#10;  &lt;imagew&gt;491&lt;/imagew&gt;&#10;  &lt;scale&gt;50&lt;/scale&gt;&#10;  &lt;cursor&gt;23&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60269" y="1564114"/>
            <a:ext cx="591651" cy="203643"/>
          </a:xfrm>
          <a:prstGeom prst="rect">
            <a:avLst/>
          </a:prstGeom>
        </p:spPr>
      </p:pic>
      <p:pic>
        <p:nvPicPr>
          <p:cNvPr id="29" name="TexTeXPicture" descr="&lt;?xml version=&quot;1.0&quot; encoding=&quot;utf-16&quot;?&gt;&#10;&lt;TeXTeX&gt;&#10;  &lt;preamble&gt;\documentclass{jarticle}&#10;\usepackage{amsmath}&#10;\pagestyle{empty}&lt;/preamble&gt;&#10;  &lt;body&gt;\begin{align*} &#10;n_x&#10;\end{align*}&lt;/body&gt;&#10;  &lt;fcolor&gt;FF000000&lt;/fcolor&gt;&#10;  &lt;bcolor&gt;FFFFFFFF&lt;/bcolor&gt;&#10;  &lt;transparent&gt;True&lt;/transparent&gt;&#10;  &lt;resolution&gt;1800&lt;/resolution&gt;&#10;  &lt;imageh&gt;149&lt;/imageh&gt;&#10;  &lt;imagew&gt;245&lt;/imagew&gt;&#10;  &lt;scale&gt;50&lt;/scale&gt;&#10;  &lt;cursor&gt;19&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8585" y="1556792"/>
            <a:ext cx="295223" cy="179543"/>
          </a:xfrm>
          <a:prstGeom prst="rect">
            <a:avLst/>
          </a:prstGeom>
        </p:spPr>
      </p:pic>
      <p:pic>
        <p:nvPicPr>
          <p:cNvPr id="31" name="TexTeXPicture" descr="&lt;?xml version=&quot;1.0&quot; encoding=&quot;utf-16&quot;?&gt;&#10;&lt;TeXTeX&gt;&#10;  &lt;preamble&gt;\documentclass{jarticle}&#10;\usepackage{amsmath}&#10;\pagestyle{empty}&lt;/preamble&gt;&#10;  &lt;body&gt;\begin{align*} &#10;n_{x-1}&#10;\end{align*}&lt;/body&gt;&#10;  &lt;fcolor&gt;FF000000&lt;/fcolor&gt;&#10;  &lt;bcolor&gt;FFFFFFFF&lt;/bcolor&gt;&#10;  &lt;transparent&gt;True&lt;/transparent&gt;&#10;  &lt;resolution&gt;1800&lt;/resolution&gt;&#10;  &lt;imageh&gt;149&lt;/imageh&gt;&#10;  &lt;imagew&gt;494&lt;/imagew&gt;&#10;  &lt;scale&gt;50&lt;/scale&gt;&#10;  &lt;cursor&gt;21&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7664" y="1556792"/>
            <a:ext cx="595266" cy="179543"/>
          </a:xfrm>
          <a:prstGeom prst="rect">
            <a:avLst/>
          </a:prstGeom>
        </p:spPr>
      </p:pic>
      <p:pic>
        <p:nvPicPr>
          <p:cNvPr id="33" name="TexTeXPicture" descr="&lt;?xml version=&quot;1.0&quot; encoding=&quot;utf-16&quot;?&gt;&#10;&lt;TeXTeX&gt;&#10;  &lt;preamble&gt;\documentclass{jarticle}&#10;\usepackage{amsmath}&#10;\pagestyle{empty}&lt;/preamble&gt;&#10;  &lt;body&gt;\begin{align*} &#10;n_{x+2}&#10;\end{align*}&lt;/body&gt;&#10;  &lt;fcolor&gt;FF000000&lt;/fcolor&gt;&#10;  &lt;bcolor&gt;FFFFFFFF&lt;/bcolor&gt;&#10;  &lt;transparent&gt;True&lt;/transparent&gt;&#10;  &lt;resolution&gt;1800&lt;/resolution&gt;&#10;  &lt;imageh&gt;169&lt;/imageh&gt;&#10;  &lt;imagew&gt;497&lt;/imagew&gt;&#10;  &lt;scale&gt;50&lt;/scale&gt;&#10;  &lt;cursor&gt;22&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9952" y="1602642"/>
            <a:ext cx="598881" cy="203643"/>
          </a:xfrm>
          <a:prstGeom prst="rect">
            <a:avLst/>
          </a:prstGeom>
        </p:spPr>
      </p:pic>
      <p:sp>
        <p:nvSpPr>
          <p:cNvPr id="34" name="円/楕円 33"/>
          <p:cNvSpPr/>
          <p:nvPr/>
        </p:nvSpPr>
        <p:spPr>
          <a:xfrm>
            <a:off x="3554370" y="2060848"/>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pic>
        <p:nvPicPr>
          <p:cNvPr id="36" name="TexTeXPicture" descr="&lt;?xml version=&quot;1.0&quot; encoding=&quot;utf-16&quot;?&gt;&#10;&lt;TeXTeX&gt;&#10;  &lt;preamble&gt;\documentclass{jarticle}&#10;\usepackage{amsmath}&#10;\pagestyle{empty}&lt;/preamble&gt;&#10;  &lt;body&gt;\begin{align*} &#10;\cdots&#10;\end{align*}&lt;/body&gt;&#10;  &lt;fcolor&gt;FF000000&lt;/fcolor&gt;&#10;  &lt;bcolor&gt;FFFFFFFF&lt;/bcolor&gt;&#10;  &lt;transparent&gt;True&lt;/transparent&gt;&#10;  &lt;resolution&gt;1800&lt;/resolution&gt;&#10;  &lt;imageh&gt;26&lt;/imageh&gt;&#10;  &lt;imagew&gt;247&lt;/imagew&gt;&#10;  &lt;scale&gt;50&lt;/scale&gt;&#10;  &lt;cursor&gt;22&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75651" y="1705005"/>
            <a:ext cx="297633" cy="31330"/>
          </a:xfrm>
          <a:prstGeom prst="rect">
            <a:avLst/>
          </a:prstGeom>
        </p:spPr>
      </p:pic>
      <p:pic>
        <p:nvPicPr>
          <p:cNvPr id="37" name="TexTeXPicture" descr="&lt;?xml version=&quot;1.0&quot; encoding=&quot;utf-16&quot;?&gt;&#10;&lt;TeXTeX&gt;&#10;  &lt;preamble&gt;\documentclass{jarticle}&#10;\usepackage{amsmath}&#10;\pagestyle{empty}&lt;/preamble&gt;&#10;  &lt;body&gt;\begin{align*} &#10;\cdots&#10;\end{align*}&lt;/body&gt;&#10;  &lt;fcolor&gt;FF000000&lt;/fcolor&gt;&#10;  &lt;bcolor&gt;FFFFFFFF&lt;/bcolor&gt;&#10;  &lt;transparent&gt;True&lt;/transparent&gt;&#10;  &lt;resolution&gt;1800&lt;/resolution&gt;&#10;  &lt;imageh&gt;26&lt;/imageh&gt;&#10;  &lt;imagew&gt;247&lt;/imagew&gt;&#10;  &lt;scale&gt;50&lt;/scale&gt;&#10;  &lt;cursor&gt;22&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9592" y="1658757"/>
            <a:ext cx="297633" cy="31330"/>
          </a:xfrm>
          <a:prstGeom prst="rect">
            <a:avLst/>
          </a:prstGeom>
        </p:spPr>
      </p:pic>
      <p:sp>
        <p:nvSpPr>
          <p:cNvPr id="38" name="円/楕円 37"/>
          <p:cNvSpPr/>
          <p:nvPr/>
        </p:nvSpPr>
        <p:spPr>
          <a:xfrm>
            <a:off x="3258551" y="1884810"/>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39" name="円/楕円 38"/>
          <p:cNvSpPr/>
          <p:nvPr/>
        </p:nvSpPr>
        <p:spPr>
          <a:xfrm>
            <a:off x="4223392" y="2060848"/>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40" name="円/楕円 39"/>
          <p:cNvSpPr/>
          <p:nvPr/>
        </p:nvSpPr>
        <p:spPr>
          <a:xfrm>
            <a:off x="2548585" y="1934376"/>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41" name="円/楕円 40"/>
          <p:cNvSpPr/>
          <p:nvPr/>
        </p:nvSpPr>
        <p:spPr>
          <a:xfrm>
            <a:off x="899592" y="2001982"/>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42" name="円/楕円 41"/>
          <p:cNvSpPr/>
          <p:nvPr/>
        </p:nvSpPr>
        <p:spPr>
          <a:xfrm>
            <a:off x="5940152" y="2033228"/>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43" name="円/楕円 42"/>
          <p:cNvSpPr/>
          <p:nvPr/>
        </p:nvSpPr>
        <p:spPr>
          <a:xfrm>
            <a:off x="4973137" y="2044233"/>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44" name="円/楕円 43"/>
          <p:cNvSpPr/>
          <p:nvPr/>
        </p:nvSpPr>
        <p:spPr>
          <a:xfrm>
            <a:off x="5381246" y="1988840"/>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45" name="円/楕円 44"/>
          <p:cNvSpPr/>
          <p:nvPr/>
        </p:nvSpPr>
        <p:spPr>
          <a:xfrm>
            <a:off x="4522833" y="2001982"/>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46" name="円/楕円 45"/>
          <p:cNvSpPr/>
          <p:nvPr/>
        </p:nvSpPr>
        <p:spPr>
          <a:xfrm>
            <a:off x="1629297" y="2001982"/>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47" name="円/楕円 46"/>
          <p:cNvSpPr/>
          <p:nvPr/>
        </p:nvSpPr>
        <p:spPr>
          <a:xfrm>
            <a:off x="4145549" y="1817064"/>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48" name="円/楕円 47"/>
          <p:cNvSpPr/>
          <p:nvPr/>
        </p:nvSpPr>
        <p:spPr>
          <a:xfrm>
            <a:off x="1926930" y="1826364"/>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49" name="円/楕円 48"/>
          <p:cNvSpPr/>
          <p:nvPr/>
        </p:nvSpPr>
        <p:spPr>
          <a:xfrm>
            <a:off x="666735" y="1839009"/>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pic>
        <p:nvPicPr>
          <p:cNvPr id="53" name="TexTeXPicture" descr="&lt;?xml version=&quot;1.0&quot; encoding=&quot;utf-16&quot;?&gt;&#10;&lt;TeXTeX&gt;&#10;  &lt;preamble&gt;\documentclass{jarticle}&#10;\usepackage{amsmath}&#10;\pagestyle{empty}&lt;/preamble&gt;&#10;  &lt;body&gt;\begin{align*} &#10;x&#10;\end{align*}&lt;/body&gt;&#10;  &lt;fcolor&gt;FF000000&lt;/fcolor&gt;&#10;  &lt;bcolor&gt;FFFFFFFF&lt;/bcolor&gt;&#10;  &lt;transparent&gt;True&lt;/transparent&gt;&#10;  &lt;resolution&gt;1800&lt;/resolution&gt;&#10;  &lt;imageh&gt;112&lt;/imageh&gt;&#10;  &lt;imagew&gt;124&lt;/imagew&gt;&#10;  &lt;scale&gt;50&lt;/scale&gt;&#10;  &lt;cursor&gt;16&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82513" y="2569432"/>
            <a:ext cx="149419" cy="134959"/>
          </a:xfrm>
          <a:prstGeom prst="rect">
            <a:avLst/>
          </a:prstGeom>
        </p:spPr>
      </p:pic>
      <p:sp>
        <p:nvSpPr>
          <p:cNvPr id="54" name="右カーブ矢印 53"/>
          <p:cNvSpPr/>
          <p:nvPr/>
        </p:nvSpPr>
        <p:spPr>
          <a:xfrm rot="16200000">
            <a:off x="3830100" y="2181151"/>
            <a:ext cx="333566" cy="669023"/>
          </a:xfrm>
          <a:prstGeom prst="curv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solidFill>
                <a:schemeClr val="tx1"/>
              </a:solidFill>
            </a:endParaRPr>
          </a:p>
        </p:txBody>
      </p:sp>
      <p:sp>
        <p:nvSpPr>
          <p:cNvPr id="55" name="右カーブ矢印 54"/>
          <p:cNvSpPr/>
          <p:nvPr/>
        </p:nvSpPr>
        <p:spPr>
          <a:xfrm rot="5400000" flipH="1">
            <a:off x="3156461" y="2180244"/>
            <a:ext cx="333566" cy="670840"/>
          </a:xfrm>
          <a:prstGeom prst="curv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solidFill>
                <a:schemeClr val="tx1"/>
              </a:solidFill>
            </a:endParaRPr>
          </a:p>
        </p:txBody>
      </p:sp>
      <p:pic>
        <p:nvPicPr>
          <p:cNvPr id="63" name="TexTeXPicture" descr="&lt;?xml version=&quot;1.0&quot; encoding=&quot;utf-16&quot;?&gt;&#10;&lt;TeXTeX&gt;&#10;  &lt;preamble&gt;\documentclass{jarticle}&#10;\usepackage{amsmath}&#10;\pagestyle{empty}&lt;/preamble&gt;&#10;  &lt;body&gt;\begin{align*} &#10;P(\bf{n})&#10;\end{align*}&lt;/body&gt;&#10;  &lt;fcolor&gt;FF000000&lt;/fcolor&gt;&#10;  &lt;bcolor&gt;FFFFFFFF&lt;/bcolor&gt;&#10;  &lt;transparent&gt;True&lt;/transparent&gt;&#10;  &lt;resolution&gt;1800&lt;/resolution&gt;&#10;  &lt;imageh&gt;249&lt;/imageh&gt;&#10;  &lt;imagew&gt;513&lt;/imagew&gt;&#10;  &lt;scale&gt;50&lt;/scale&gt;&#10;  &lt;cursor&gt;21&lt;/cursor&gt;&#10;&lt;/TeXTeX&g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91332" y="2160799"/>
            <a:ext cx="747036" cy="362596"/>
          </a:xfrm>
          <a:prstGeom prst="rect">
            <a:avLst/>
          </a:prstGeom>
        </p:spPr>
      </p:pic>
      <p:sp>
        <p:nvSpPr>
          <p:cNvPr id="7" name="テキスト ボックス 6"/>
          <p:cNvSpPr txBox="1"/>
          <p:nvPr/>
        </p:nvSpPr>
        <p:spPr>
          <a:xfrm>
            <a:off x="7301980" y="1556792"/>
            <a:ext cx="1590500" cy="461665"/>
          </a:xfrm>
          <a:prstGeom prst="rect">
            <a:avLst/>
          </a:prstGeom>
          <a:noFill/>
        </p:spPr>
        <p:txBody>
          <a:bodyPr wrap="none" rtlCol="0">
            <a:spAutoFit/>
          </a:bodyPr>
          <a:lstStyle/>
          <a:p>
            <a:r>
              <a:rPr kumimoji="1" lang="en-US" altLang="ja-JP" sz="2400" dirty="0" smtClean="0"/>
              <a:t>probability</a:t>
            </a:r>
            <a:endParaRPr kumimoji="1" lang="ja-JP" altLang="en-US" sz="2400" dirty="0"/>
          </a:p>
        </p:txBody>
      </p:sp>
      <p:sp>
        <p:nvSpPr>
          <p:cNvPr id="10" name="右矢印 9"/>
          <p:cNvSpPr/>
          <p:nvPr/>
        </p:nvSpPr>
        <p:spPr>
          <a:xfrm>
            <a:off x="6804248" y="1674421"/>
            <a:ext cx="432048" cy="602451"/>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3" name="フリーフォーム 12"/>
          <p:cNvSpPr/>
          <p:nvPr/>
        </p:nvSpPr>
        <p:spPr>
          <a:xfrm>
            <a:off x="4847828" y="2362200"/>
            <a:ext cx="876300" cy="165191"/>
          </a:xfrm>
          <a:custGeom>
            <a:avLst/>
            <a:gdLst>
              <a:gd name="connsiteX0" fmla="*/ 0 w 876300"/>
              <a:gd name="connsiteY0" fmla="*/ 0 h 165191"/>
              <a:gd name="connsiteX1" fmla="*/ 431800 w 876300"/>
              <a:gd name="connsiteY1" fmla="*/ 165100 h 165191"/>
              <a:gd name="connsiteX2" fmla="*/ 876300 w 876300"/>
              <a:gd name="connsiteY2" fmla="*/ 25400 h 165191"/>
              <a:gd name="connsiteX3" fmla="*/ 876300 w 876300"/>
              <a:gd name="connsiteY3" fmla="*/ 25400 h 165191"/>
            </a:gdLst>
            <a:ahLst/>
            <a:cxnLst>
              <a:cxn ang="0">
                <a:pos x="connsiteX0" y="connsiteY0"/>
              </a:cxn>
              <a:cxn ang="0">
                <a:pos x="connsiteX1" y="connsiteY1"/>
              </a:cxn>
              <a:cxn ang="0">
                <a:pos x="connsiteX2" y="connsiteY2"/>
              </a:cxn>
              <a:cxn ang="0">
                <a:pos x="connsiteX3" y="connsiteY3"/>
              </a:cxn>
            </a:cxnLst>
            <a:rect l="l" t="t" r="r" b="b"/>
            <a:pathLst>
              <a:path w="876300" h="165191">
                <a:moveTo>
                  <a:pt x="0" y="0"/>
                </a:moveTo>
                <a:cubicBezTo>
                  <a:pt x="142875" y="80433"/>
                  <a:pt x="285750" y="160867"/>
                  <a:pt x="431800" y="165100"/>
                </a:cubicBezTo>
                <a:cubicBezTo>
                  <a:pt x="577850" y="169333"/>
                  <a:pt x="876300" y="25400"/>
                  <a:pt x="876300" y="25400"/>
                </a:cubicBezTo>
                <a:lnTo>
                  <a:pt x="876300" y="2540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TexTeXPicture" descr="&lt;?xml version=&quot;1.0&quot; encoding=&quot;utf-16&quot;?&gt;&#10;&lt;TeXTeX&gt;&#10;  &lt;preamble&gt;\documentclass{jarticle}&#10;\usepackage{amsmath}&#10;\pagestyle{empty}&lt;/preamble&gt;&#10;  &lt;body&gt;\begin{align*} &#10;a&#10;\end{align*}&lt;/body&gt;&#10;  &lt;fcolor&gt;FF000000&lt;/fcolor&gt;&#10;  &lt;bcolor&gt;FFFFFFFF&lt;/bcolor&gt;&#10;  &lt;transparent&gt;True&lt;/transparent&gt;&#10;  &lt;resolution&gt;1800&lt;/resolution&gt;&#10;  &lt;imageh&gt;112&lt;/imageh&gt;&#10;  &lt;imagew&gt;114&lt;/imagew&gt;&#10;  &lt;scale&gt;50&lt;/scale&gt;&#10;  &lt;cursor&gt;17&lt;/cursor&gt;&#10;&lt;/TeXTeX&gt;"/>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14516" y="2564904"/>
            <a:ext cx="167551" cy="164612"/>
          </a:xfrm>
          <a:prstGeom prst="rect">
            <a:avLst/>
          </a:prstGeom>
        </p:spPr>
      </p:pic>
      <p:pic>
        <p:nvPicPr>
          <p:cNvPr id="18" name="TexTeXPicture" descr="&lt;?xml version=&quot;1.0&quot; encoding=&quot;utf-16&quot;?&gt;&#10;&lt;TeXTeX&gt;&#10;  &lt;preamble&gt;\documentclass{jarticle}&#10;\usepackage{amsmath}&#10;\pagestyle{empty}&lt;/preamble&gt;&#10;  &lt;body&gt;\begin{align*} &#10;\gamma&#10;\end{align*}&lt;/body&gt;&#10;  &lt;fcolor&gt;FF000000&lt;/fcolor&gt;&#10;  &lt;bcolor&gt;FFFFFFFF&lt;/bcolor&gt;&#10;  &lt;transparent&gt;True&lt;/transparent&gt;&#10;  &lt;resolution&gt;1800&lt;/resolution&gt;&#10;  &lt;imageh&gt;164&lt;/imageh&gt;&#10;  &lt;imagew&gt;131&lt;/imagew&gt;&#10;  &lt;scale&gt;50&lt;/scale&gt;&#10;  &lt;cursor&gt;22&lt;/cursor&gt;&#10;&lt;/TeXTeX&gt;"/>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37868" y="2780927"/>
            <a:ext cx="230076" cy="288033"/>
          </a:xfrm>
          <a:prstGeom prst="rect">
            <a:avLst/>
          </a:prstGeom>
        </p:spPr>
      </p:pic>
      <p:pic>
        <p:nvPicPr>
          <p:cNvPr id="50" name="TexTeXPicture" descr="&lt;?xml version=&quot;1.0&quot; encoding=&quot;utf-16&quot;?&gt;&#10;&lt;TeXTeX&gt;&#10;  &lt;preamble&gt;\documentclass{jarticle}&#10;\usepackage{amsmath}&#10;\pagestyle{empty}&lt;/preamble&gt;&#10;  &lt;body&gt;\begin{align*} &#10;\gamma&#10;\end{align*}&lt;/body&gt;&#10;  &lt;fcolor&gt;FF000000&lt;/fcolor&gt;&#10;  &lt;bcolor&gt;FFFFFFFF&lt;/bcolor&gt;&#10;  &lt;transparent&gt;True&lt;/transparent&gt;&#10;  &lt;resolution&gt;1800&lt;/resolution&gt;&#10;  &lt;imageh&gt;164&lt;/imageh&gt;&#10;  &lt;imagew&gt;131&lt;/imagew&gt;&#10;  &lt;scale&gt;50&lt;/scale&gt;&#10;  &lt;cursor&gt;22&lt;/cursor&gt;&#10;&lt;/TeXTeX&gt;"/>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44475" y="2780927"/>
            <a:ext cx="230076" cy="288033"/>
          </a:xfrm>
          <a:prstGeom prst="rect">
            <a:avLst/>
          </a:prstGeom>
        </p:spPr>
      </p:pic>
      <p:sp>
        <p:nvSpPr>
          <p:cNvPr id="52" name="正方形/長方形 51"/>
          <p:cNvSpPr/>
          <p:nvPr/>
        </p:nvSpPr>
        <p:spPr>
          <a:xfrm>
            <a:off x="251520" y="3693087"/>
            <a:ext cx="4896544" cy="900000"/>
          </a:xfrm>
          <a:prstGeom prst="rect">
            <a:avLst/>
          </a:prstGeom>
          <a:gradFill flip="none" rotWithShape="1">
            <a:gsLst>
              <a:gs pos="0">
                <a:srgbClr val="0070C0">
                  <a:alpha val="30000"/>
                </a:srgbClr>
              </a:gs>
              <a:gs pos="100000">
                <a:srgbClr val="00B0F0">
                  <a:alpha val="30000"/>
                </a:srgbClr>
              </a:gs>
            </a:gsLst>
            <a:lin ang="13500000" scaled="1"/>
            <a:tileRect/>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p:nvSpPr>
        <p:spPr>
          <a:xfrm>
            <a:off x="4208643" y="4269039"/>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p:nvPr/>
        </p:nvSpPr>
        <p:spPr>
          <a:xfrm>
            <a:off x="4734000" y="3981369"/>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3372808" y="426608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58"/>
          <p:cNvSpPr/>
          <p:nvPr/>
        </p:nvSpPr>
        <p:spPr>
          <a:xfrm>
            <a:off x="1383817" y="432213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p:nvSpPr>
        <p:spPr>
          <a:xfrm>
            <a:off x="3426808" y="436800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p:nvSpPr>
        <p:spPr>
          <a:xfrm>
            <a:off x="1318673" y="4220287"/>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円/楕円 61"/>
          <p:cNvSpPr/>
          <p:nvPr/>
        </p:nvSpPr>
        <p:spPr>
          <a:xfrm>
            <a:off x="2555422" y="4258963"/>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63"/>
          <p:cNvSpPr/>
          <p:nvPr/>
        </p:nvSpPr>
        <p:spPr>
          <a:xfrm>
            <a:off x="861559" y="3842996"/>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円/楕円 64"/>
          <p:cNvSpPr/>
          <p:nvPr/>
        </p:nvSpPr>
        <p:spPr>
          <a:xfrm>
            <a:off x="4615168" y="3927369"/>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p:cNvSpPr/>
          <p:nvPr/>
        </p:nvSpPr>
        <p:spPr>
          <a:xfrm>
            <a:off x="478902" y="4317048"/>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円/楕円 66"/>
          <p:cNvSpPr/>
          <p:nvPr/>
        </p:nvSpPr>
        <p:spPr>
          <a:xfrm>
            <a:off x="3845277" y="3835748"/>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67"/>
          <p:cNvSpPr/>
          <p:nvPr/>
        </p:nvSpPr>
        <p:spPr>
          <a:xfrm>
            <a:off x="431528" y="4209048"/>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円/楕円 68"/>
          <p:cNvSpPr/>
          <p:nvPr/>
        </p:nvSpPr>
        <p:spPr>
          <a:xfrm>
            <a:off x="3480808" y="4241860"/>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円/楕円 69"/>
          <p:cNvSpPr/>
          <p:nvPr/>
        </p:nvSpPr>
        <p:spPr>
          <a:xfrm>
            <a:off x="4319933" y="4329717"/>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円/楕円 70"/>
          <p:cNvSpPr/>
          <p:nvPr/>
        </p:nvSpPr>
        <p:spPr>
          <a:xfrm>
            <a:off x="2418648" y="4249903"/>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円/楕円 71"/>
          <p:cNvSpPr/>
          <p:nvPr/>
        </p:nvSpPr>
        <p:spPr>
          <a:xfrm>
            <a:off x="863177" y="398270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円/楕円 72"/>
          <p:cNvSpPr/>
          <p:nvPr/>
        </p:nvSpPr>
        <p:spPr>
          <a:xfrm>
            <a:off x="2489618" y="4314088"/>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円/楕円 73"/>
          <p:cNvSpPr/>
          <p:nvPr/>
        </p:nvSpPr>
        <p:spPr>
          <a:xfrm>
            <a:off x="2028009" y="3938584"/>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円/楕円 74"/>
          <p:cNvSpPr/>
          <p:nvPr/>
        </p:nvSpPr>
        <p:spPr>
          <a:xfrm>
            <a:off x="2979612" y="391979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円/楕円 75"/>
          <p:cNvSpPr/>
          <p:nvPr/>
        </p:nvSpPr>
        <p:spPr>
          <a:xfrm>
            <a:off x="2904386" y="4027791"/>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円/楕円 76"/>
          <p:cNvSpPr/>
          <p:nvPr/>
        </p:nvSpPr>
        <p:spPr>
          <a:xfrm>
            <a:off x="3899277" y="396898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円/楕円 77"/>
          <p:cNvSpPr/>
          <p:nvPr/>
        </p:nvSpPr>
        <p:spPr>
          <a:xfrm>
            <a:off x="4721752" y="3873369"/>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円/楕円 78"/>
          <p:cNvSpPr/>
          <p:nvPr/>
        </p:nvSpPr>
        <p:spPr>
          <a:xfrm>
            <a:off x="1275817" y="4314467"/>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円/楕円 79"/>
          <p:cNvSpPr/>
          <p:nvPr/>
        </p:nvSpPr>
        <p:spPr>
          <a:xfrm>
            <a:off x="2871757" y="3908875"/>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円/楕円 80"/>
          <p:cNvSpPr/>
          <p:nvPr/>
        </p:nvSpPr>
        <p:spPr>
          <a:xfrm>
            <a:off x="369339" y="431303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円/楕円 81"/>
          <p:cNvSpPr/>
          <p:nvPr/>
        </p:nvSpPr>
        <p:spPr>
          <a:xfrm>
            <a:off x="4315792" y="4215039"/>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円/楕円 82"/>
          <p:cNvSpPr/>
          <p:nvPr/>
        </p:nvSpPr>
        <p:spPr>
          <a:xfrm>
            <a:off x="1957138" y="388458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円/楕円 83"/>
          <p:cNvSpPr/>
          <p:nvPr/>
        </p:nvSpPr>
        <p:spPr>
          <a:xfrm>
            <a:off x="1970864" y="4015403"/>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円/楕円 84"/>
          <p:cNvSpPr/>
          <p:nvPr/>
        </p:nvSpPr>
        <p:spPr>
          <a:xfrm>
            <a:off x="971177" y="393324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円/楕円 85"/>
          <p:cNvSpPr/>
          <p:nvPr/>
        </p:nvSpPr>
        <p:spPr>
          <a:xfrm>
            <a:off x="3774583" y="3943748"/>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円/楕円 86"/>
          <p:cNvSpPr/>
          <p:nvPr/>
        </p:nvSpPr>
        <p:spPr>
          <a:xfrm>
            <a:off x="3743944" y="3800999"/>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円/楕円 87"/>
          <p:cNvSpPr/>
          <p:nvPr/>
        </p:nvSpPr>
        <p:spPr>
          <a:xfrm>
            <a:off x="1871736" y="3837039"/>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円/楕円 88"/>
          <p:cNvSpPr/>
          <p:nvPr/>
        </p:nvSpPr>
        <p:spPr>
          <a:xfrm>
            <a:off x="2375792" y="4161039"/>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円/楕円 89"/>
          <p:cNvSpPr/>
          <p:nvPr/>
        </p:nvSpPr>
        <p:spPr>
          <a:xfrm>
            <a:off x="4175992" y="4161039"/>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円/楕円 90"/>
          <p:cNvSpPr/>
          <p:nvPr/>
        </p:nvSpPr>
        <p:spPr>
          <a:xfrm>
            <a:off x="2807840" y="3837039"/>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円/楕円 91"/>
          <p:cNvSpPr/>
          <p:nvPr/>
        </p:nvSpPr>
        <p:spPr>
          <a:xfrm>
            <a:off x="4572000" y="3800999"/>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円/楕円 92"/>
          <p:cNvSpPr/>
          <p:nvPr/>
        </p:nvSpPr>
        <p:spPr>
          <a:xfrm>
            <a:off x="323528" y="4161726"/>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円/楕円 93"/>
          <p:cNvSpPr/>
          <p:nvPr/>
        </p:nvSpPr>
        <p:spPr>
          <a:xfrm>
            <a:off x="3311896" y="4177783"/>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円/楕円 94"/>
          <p:cNvSpPr/>
          <p:nvPr/>
        </p:nvSpPr>
        <p:spPr>
          <a:xfrm>
            <a:off x="1223664" y="4161039"/>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円/楕円 95"/>
          <p:cNvSpPr/>
          <p:nvPr/>
        </p:nvSpPr>
        <p:spPr>
          <a:xfrm>
            <a:off x="791616" y="3800999"/>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251520" y="5433238"/>
            <a:ext cx="4896544" cy="900000"/>
          </a:xfrm>
          <a:prstGeom prst="rect">
            <a:avLst/>
          </a:prstGeom>
          <a:gradFill flip="none" rotWithShape="1">
            <a:gsLst>
              <a:gs pos="0">
                <a:srgbClr val="0070C0">
                  <a:alpha val="20000"/>
                </a:srgbClr>
              </a:gs>
              <a:gs pos="100000">
                <a:srgbClr val="00B0F0">
                  <a:alpha val="20000"/>
                </a:srgbClr>
              </a:gs>
            </a:gsLst>
            <a:lin ang="13500000" scaled="1"/>
            <a:tileRect/>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p:cNvSpPr txBox="1"/>
          <p:nvPr/>
        </p:nvSpPr>
        <p:spPr>
          <a:xfrm>
            <a:off x="251371" y="3267326"/>
            <a:ext cx="2087431" cy="461665"/>
          </a:xfrm>
          <a:prstGeom prst="rect">
            <a:avLst/>
          </a:prstGeom>
          <a:noFill/>
        </p:spPr>
        <p:txBody>
          <a:bodyPr wrap="none" rtlCol="0">
            <a:spAutoFit/>
          </a:bodyPr>
          <a:lstStyle/>
          <a:p>
            <a:r>
              <a:rPr kumimoji="1" lang="en-US" altLang="ja-JP" sz="2400" dirty="0" err="1" smtClean="0"/>
              <a:t>Hadronization</a:t>
            </a:r>
            <a:endParaRPr kumimoji="1" lang="ja-JP" altLang="en-US" sz="2400" dirty="0"/>
          </a:p>
        </p:txBody>
      </p:sp>
      <p:sp>
        <p:nvSpPr>
          <p:cNvPr id="99" name="テキスト ボックス 98"/>
          <p:cNvSpPr txBox="1"/>
          <p:nvPr/>
        </p:nvSpPr>
        <p:spPr>
          <a:xfrm>
            <a:off x="251520" y="4995518"/>
            <a:ext cx="1571264" cy="461665"/>
          </a:xfrm>
          <a:prstGeom prst="rect">
            <a:avLst/>
          </a:prstGeom>
          <a:noFill/>
        </p:spPr>
        <p:txBody>
          <a:bodyPr wrap="none" rtlCol="0">
            <a:spAutoFit/>
          </a:bodyPr>
          <a:lstStyle/>
          <a:p>
            <a:r>
              <a:rPr kumimoji="1" lang="en-US" altLang="ja-JP" sz="2400" dirty="0" err="1" smtClean="0"/>
              <a:t>Freezeout</a:t>
            </a:r>
            <a:endParaRPr kumimoji="1" lang="ja-JP" altLang="en-US" sz="2400" dirty="0"/>
          </a:p>
        </p:txBody>
      </p:sp>
      <p:pic>
        <p:nvPicPr>
          <p:cNvPr id="100" name="TexTeXPicture" descr="&lt;?xml version=&quot;1.0&quot; encoding=&quot;utf-16&quot;?&gt;&#10;&lt;TeXTeX&gt;&#10;  &lt;preamble&gt;\documentclass{jarticle}&#10;\usepackage{amsmath}&#10;\pagestyle{empty}&lt;/preamble&gt;&#10;  &lt;body&gt;\begin{align*} &#10;\Delta \eta&#10;\end{align*}&lt;/body&gt;&#10;  &lt;fcolor&gt;FF000000&lt;/fcolor&gt;&#10;  &lt;bcolor&gt;FFFFFFFF&lt;/bcolor&gt;&#10;  &lt;transparent&gt;True&lt;/transparent&gt;&#10;  &lt;resolution&gt;1800&lt;/resolution&gt;&#10;  &lt;imageh&gt;232&lt;/imageh&gt;&#10;  &lt;imagew&gt;320&lt;/imagew&gt;&#10;  &lt;scale&gt;50&lt;/scale&gt;&#10;  &lt;cursor&gt;27&lt;/cursor&gt;&#10;&lt;/TeXTeX&gt;"/>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13739" y="6393287"/>
            <a:ext cx="480113" cy="348081"/>
          </a:xfrm>
          <a:prstGeom prst="rect">
            <a:avLst/>
          </a:prstGeom>
        </p:spPr>
      </p:pic>
      <p:sp>
        <p:nvSpPr>
          <p:cNvPr id="101" name="下矢印 100"/>
          <p:cNvSpPr/>
          <p:nvPr/>
        </p:nvSpPr>
        <p:spPr>
          <a:xfrm>
            <a:off x="4445992" y="4491462"/>
            <a:ext cx="702072" cy="798479"/>
          </a:xfrm>
          <a:prstGeom prst="downArrow">
            <a:avLst/>
          </a:prstGeom>
          <a:gradFill flip="none" rotWithShape="1">
            <a:gsLst>
              <a:gs pos="0">
                <a:schemeClr val="accent6"/>
              </a:gs>
              <a:gs pos="100000">
                <a:schemeClr val="accent6">
                  <a:alpha val="80000"/>
                </a:schemeClr>
              </a:gs>
            </a:gsLst>
            <a:lin ang="5400000" scaled="1"/>
            <a:tileRect/>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02" name="円/楕円 101"/>
          <p:cNvSpPr/>
          <p:nvPr/>
        </p:nvSpPr>
        <p:spPr>
          <a:xfrm>
            <a:off x="4145019" y="6106407"/>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円/楕円 102"/>
          <p:cNvSpPr/>
          <p:nvPr/>
        </p:nvSpPr>
        <p:spPr>
          <a:xfrm>
            <a:off x="4725812" y="5727569"/>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円/楕円 103"/>
          <p:cNvSpPr/>
          <p:nvPr/>
        </p:nvSpPr>
        <p:spPr>
          <a:xfrm>
            <a:off x="3081973" y="5923529"/>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円/楕円 104"/>
          <p:cNvSpPr/>
          <p:nvPr/>
        </p:nvSpPr>
        <p:spPr>
          <a:xfrm>
            <a:off x="1536217" y="570829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円/楕円 105"/>
          <p:cNvSpPr/>
          <p:nvPr/>
        </p:nvSpPr>
        <p:spPr>
          <a:xfrm>
            <a:off x="3135973" y="6025452"/>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円/楕円 106"/>
          <p:cNvSpPr/>
          <p:nvPr/>
        </p:nvSpPr>
        <p:spPr>
          <a:xfrm>
            <a:off x="1471073" y="5606447"/>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円/楕円 107"/>
          <p:cNvSpPr/>
          <p:nvPr/>
        </p:nvSpPr>
        <p:spPr>
          <a:xfrm>
            <a:off x="2455758" y="5627115"/>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円/楕円 108"/>
          <p:cNvSpPr/>
          <p:nvPr/>
        </p:nvSpPr>
        <p:spPr>
          <a:xfrm>
            <a:off x="789551" y="566120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円/楕円 109"/>
          <p:cNvSpPr/>
          <p:nvPr/>
        </p:nvSpPr>
        <p:spPr>
          <a:xfrm>
            <a:off x="4606980" y="5673569"/>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円/楕円 110"/>
          <p:cNvSpPr/>
          <p:nvPr/>
        </p:nvSpPr>
        <p:spPr>
          <a:xfrm>
            <a:off x="550910" y="6099152"/>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円/楕円 111"/>
          <p:cNvSpPr/>
          <p:nvPr/>
        </p:nvSpPr>
        <p:spPr>
          <a:xfrm>
            <a:off x="3709645" y="5707956"/>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円/楕円 112"/>
          <p:cNvSpPr/>
          <p:nvPr/>
        </p:nvSpPr>
        <p:spPr>
          <a:xfrm>
            <a:off x="503536" y="5991152"/>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円/楕円 113"/>
          <p:cNvSpPr/>
          <p:nvPr/>
        </p:nvSpPr>
        <p:spPr>
          <a:xfrm>
            <a:off x="3189973" y="5899308"/>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円/楕円 114"/>
          <p:cNvSpPr/>
          <p:nvPr/>
        </p:nvSpPr>
        <p:spPr>
          <a:xfrm>
            <a:off x="4256309" y="6167085"/>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円/楕円 115"/>
          <p:cNvSpPr/>
          <p:nvPr/>
        </p:nvSpPr>
        <p:spPr>
          <a:xfrm>
            <a:off x="2318984" y="5618055"/>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円/楕円 116"/>
          <p:cNvSpPr/>
          <p:nvPr/>
        </p:nvSpPr>
        <p:spPr>
          <a:xfrm>
            <a:off x="791169" y="5800909"/>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円/楕円 117"/>
          <p:cNvSpPr/>
          <p:nvPr/>
        </p:nvSpPr>
        <p:spPr>
          <a:xfrm>
            <a:off x="2389954" y="568224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円/楕円 118"/>
          <p:cNvSpPr/>
          <p:nvPr/>
        </p:nvSpPr>
        <p:spPr>
          <a:xfrm>
            <a:off x="2108401" y="6080792"/>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円/楕円 119"/>
          <p:cNvSpPr/>
          <p:nvPr/>
        </p:nvSpPr>
        <p:spPr>
          <a:xfrm>
            <a:off x="2627956" y="6061999"/>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円/楕円 120"/>
          <p:cNvSpPr/>
          <p:nvPr/>
        </p:nvSpPr>
        <p:spPr>
          <a:xfrm>
            <a:off x="2552730" y="6169999"/>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円/楕円 121"/>
          <p:cNvSpPr/>
          <p:nvPr/>
        </p:nvSpPr>
        <p:spPr>
          <a:xfrm>
            <a:off x="3763645" y="5841189"/>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円/楕円 122"/>
          <p:cNvSpPr/>
          <p:nvPr/>
        </p:nvSpPr>
        <p:spPr>
          <a:xfrm>
            <a:off x="4713564" y="5619569"/>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円/楕円 123"/>
          <p:cNvSpPr/>
          <p:nvPr/>
        </p:nvSpPr>
        <p:spPr>
          <a:xfrm>
            <a:off x="1428217" y="5700627"/>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円/楕円 124"/>
          <p:cNvSpPr/>
          <p:nvPr/>
        </p:nvSpPr>
        <p:spPr>
          <a:xfrm>
            <a:off x="2520101" y="6051083"/>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円/楕円 125"/>
          <p:cNvSpPr/>
          <p:nvPr/>
        </p:nvSpPr>
        <p:spPr>
          <a:xfrm>
            <a:off x="441347" y="609513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円/楕円 126"/>
          <p:cNvSpPr/>
          <p:nvPr/>
        </p:nvSpPr>
        <p:spPr>
          <a:xfrm>
            <a:off x="4252168" y="6052407"/>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円/楕円 127"/>
          <p:cNvSpPr/>
          <p:nvPr/>
        </p:nvSpPr>
        <p:spPr>
          <a:xfrm>
            <a:off x="2037530" y="6026792"/>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円/楕円 128"/>
          <p:cNvSpPr/>
          <p:nvPr/>
        </p:nvSpPr>
        <p:spPr>
          <a:xfrm>
            <a:off x="2051256" y="6157611"/>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円/楕円 129"/>
          <p:cNvSpPr/>
          <p:nvPr/>
        </p:nvSpPr>
        <p:spPr>
          <a:xfrm>
            <a:off x="899169" y="5751454"/>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円/楕円 130"/>
          <p:cNvSpPr/>
          <p:nvPr/>
        </p:nvSpPr>
        <p:spPr>
          <a:xfrm>
            <a:off x="3638951" y="5815956"/>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円/楕円 131"/>
          <p:cNvSpPr/>
          <p:nvPr/>
        </p:nvSpPr>
        <p:spPr>
          <a:xfrm>
            <a:off x="3608312" y="5673207"/>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円/楕円 132"/>
          <p:cNvSpPr/>
          <p:nvPr/>
        </p:nvSpPr>
        <p:spPr>
          <a:xfrm>
            <a:off x="1952128" y="5979247"/>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円/楕円 133"/>
          <p:cNvSpPr/>
          <p:nvPr/>
        </p:nvSpPr>
        <p:spPr>
          <a:xfrm>
            <a:off x="2276128" y="5529191"/>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円/楕円 134"/>
          <p:cNvSpPr/>
          <p:nvPr/>
        </p:nvSpPr>
        <p:spPr>
          <a:xfrm>
            <a:off x="4112368" y="5998407"/>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円/楕円 135"/>
          <p:cNvSpPr/>
          <p:nvPr/>
        </p:nvSpPr>
        <p:spPr>
          <a:xfrm>
            <a:off x="2456184" y="5979247"/>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円/楕円 136"/>
          <p:cNvSpPr/>
          <p:nvPr/>
        </p:nvSpPr>
        <p:spPr>
          <a:xfrm>
            <a:off x="4563812" y="5547199"/>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円/楕円 137"/>
          <p:cNvSpPr/>
          <p:nvPr/>
        </p:nvSpPr>
        <p:spPr>
          <a:xfrm>
            <a:off x="395536" y="5943830"/>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円/楕円 138"/>
          <p:cNvSpPr/>
          <p:nvPr/>
        </p:nvSpPr>
        <p:spPr>
          <a:xfrm>
            <a:off x="3021061" y="5835231"/>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円/楕円 139"/>
          <p:cNvSpPr/>
          <p:nvPr/>
        </p:nvSpPr>
        <p:spPr>
          <a:xfrm>
            <a:off x="1376064" y="5547199"/>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円/楕円 140"/>
          <p:cNvSpPr/>
          <p:nvPr/>
        </p:nvSpPr>
        <p:spPr>
          <a:xfrm>
            <a:off x="719608" y="5619207"/>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4399437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角丸四角形 50"/>
          <p:cNvSpPr/>
          <p:nvPr/>
        </p:nvSpPr>
        <p:spPr>
          <a:xfrm>
            <a:off x="7236296" y="1442393"/>
            <a:ext cx="1800200" cy="119451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 name="角丸四角形 2"/>
          <p:cNvSpPr/>
          <p:nvPr/>
        </p:nvSpPr>
        <p:spPr>
          <a:xfrm>
            <a:off x="395536" y="3284984"/>
            <a:ext cx="8136904" cy="201622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98425" y="110044"/>
            <a:ext cx="5218095" cy="584775"/>
          </a:xfrm>
        </p:spPr>
        <p:txBody>
          <a:bodyPr/>
          <a:lstStyle/>
          <a:p>
            <a:r>
              <a:rPr kumimoji="1" lang="en-US" altLang="ja-JP" dirty="0" smtClean="0"/>
              <a:t> Diffusion Master Equation  </a:t>
            </a:r>
            <a:endParaRPr kumimoji="1" lang="ja-JP" altLang="en-US" dirty="0"/>
          </a:p>
        </p:txBody>
      </p:sp>
      <p:cxnSp>
        <p:nvCxnSpPr>
          <p:cNvPr id="4" name="直線矢印コネクタ 3"/>
          <p:cNvCxnSpPr/>
          <p:nvPr/>
        </p:nvCxnSpPr>
        <p:spPr>
          <a:xfrm>
            <a:off x="251520" y="2348880"/>
            <a:ext cx="6552728"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8" name="直線コネクタ 7"/>
          <p:cNvCxnSpPr/>
          <p:nvPr/>
        </p:nvCxnSpPr>
        <p:spPr>
          <a:xfrm>
            <a:off x="539552" y="1817064"/>
            <a:ext cx="0" cy="531816"/>
          </a:xfrm>
          <a:prstGeom prst="line">
            <a:avLst/>
          </a:prstGeom>
        </p:spPr>
        <p:style>
          <a:lnRef idx="2">
            <a:schemeClr val="accent4"/>
          </a:lnRef>
          <a:fillRef idx="0">
            <a:schemeClr val="accent4"/>
          </a:fillRef>
          <a:effectRef idx="1">
            <a:schemeClr val="accent4"/>
          </a:effectRef>
          <a:fontRef idx="minor">
            <a:schemeClr val="tx1"/>
          </a:fontRef>
        </p:style>
      </p:cxnSp>
      <p:cxnSp>
        <p:nvCxnSpPr>
          <p:cNvPr id="9" name="直線コネクタ 8"/>
          <p:cNvCxnSpPr/>
          <p:nvPr/>
        </p:nvCxnSpPr>
        <p:spPr>
          <a:xfrm>
            <a:off x="1403648" y="1839009"/>
            <a:ext cx="0" cy="509871"/>
          </a:xfrm>
          <a:prstGeom prst="line">
            <a:avLst/>
          </a:prstGeom>
        </p:spPr>
        <p:style>
          <a:lnRef idx="2">
            <a:schemeClr val="accent4"/>
          </a:lnRef>
          <a:fillRef idx="0">
            <a:schemeClr val="accent4"/>
          </a:fillRef>
          <a:effectRef idx="1">
            <a:schemeClr val="accent4"/>
          </a:effectRef>
          <a:fontRef idx="minor">
            <a:schemeClr val="tx1"/>
          </a:fontRef>
        </p:style>
      </p:cxnSp>
      <p:cxnSp>
        <p:nvCxnSpPr>
          <p:cNvPr id="11" name="直線コネクタ 10"/>
          <p:cNvCxnSpPr/>
          <p:nvPr/>
        </p:nvCxnSpPr>
        <p:spPr>
          <a:xfrm>
            <a:off x="2267744" y="1839009"/>
            <a:ext cx="0" cy="509871"/>
          </a:xfrm>
          <a:prstGeom prst="line">
            <a:avLst/>
          </a:prstGeom>
        </p:spPr>
        <p:style>
          <a:lnRef idx="2">
            <a:schemeClr val="accent4"/>
          </a:lnRef>
          <a:fillRef idx="0">
            <a:schemeClr val="accent4"/>
          </a:fillRef>
          <a:effectRef idx="1">
            <a:schemeClr val="accent4"/>
          </a:effectRef>
          <a:fontRef idx="minor">
            <a:schemeClr val="tx1"/>
          </a:fontRef>
        </p:style>
      </p:cxnSp>
      <p:cxnSp>
        <p:nvCxnSpPr>
          <p:cNvPr id="12" name="直線コネクタ 11"/>
          <p:cNvCxnSpPr/>
          <p:nvPr/>
        </p:nvCxnSpPr>
        <p:spPr>
          <a:xfrm>
            <a:off x="3131840" y="1839009"/>
            <a:ext cx="0" cy="509871"/>
          </a:xfrm>
          <a:prstGeom prst="line">
            <a:avLst/>
          </a:prstGeom>
        </p:spPr>
        <p:style>
          <a:lnRef idx="2">
            <a:schemeClr val="accent4"/>
          </a:lnRef>
          <a:fillRef idx="0">
            <a:schemeClr val="accent4"/>
          </a:fillRef>
          <a:effectRef idx="1">
            <a:schemeClr val="accent4"/>
          </a:effectRef>
          <a:fontRef idx="minor">
            <a:schemeClr val="tx1"/>
          </a:fontRef>
        </p:style>
      </p:cxnSp>
      <p:cxnSp>
        <p:nvCxnSpPr>
          <p:cNvPr id="14" name="直線コネクタ 13"/>
          <p:cNvCxnSpPr/>
          <p:nvPr/>
        </p:nvCxnSpPr>
        <p:spPr>
          <a:xfrm flipH="1">
            <a:off x="3995936" y="1839009"/>
            <a:ext cx="947" cy="509871"/>
          </a:xfrm>
          <a:prstGeom prst="line">
            <a:avLst/>
          </a:prstGeom>
        </p:spPr>
        <p:style>
          <a:lnRef idx="2">
            <a:schemeClr val="accent4"/>
          </a:lnRef>
          <a:fillRef idx="0">
            <a:schemeClr val="accent4"/>
          </a:fillRef>
          <a:effectRef idx="1">
            <a:schemeClr val="accent4"/>
          </a:effectRef>
          <a:fontRef idx="minor">
            <a:schemeClr val="tx1"/>
          </a:fontRef>
        </p:style>
      </p:cxnSp>
      <p:cxnSp>
        <p:nvCxnSpPr>
          <p:cNvPr id="15" name="直線コネクタ 14"/>
          <p:cNvCxnSpPr/>
          <p:nvPr/>
        </p:nvCxnSpPr>
        <p:spPr>
          <a:xfrm>
            <a:off x="4860032" y="1839009"/>
            <a:ext cx="0" cy="509871"/>
          </a:xfrm>
          <a:prstGeom prst="line">
            <a:avLst/>
          </a:prstGeom>
        </p:spPr>
        <p:style>
          <a:lnRef idx="2">
            <a:schemeClr val="accent4"/>
          </a:lnRef>
          <a:fillRef idx="0">
            <a:schemeClr val="accent4"/>
          </a:fillRef>
          <a:effectRef idx="1">
            <a:schemeClr val="accent4"/>
          </a:effectRef>
          <a:fontRef idx="minor">
            <a:schemeClr val="tx1"/>
          </a:fontRef>
        </p:style>
      </p:cxnSp>
      <p:cxnSp>
        <p:nvCxnSpPr>
          <p:cNvPr id="17" name="直線コネクタ 16"/>
          <p:cNvCxnSpPr/>
          <p:nvPr/>
        </p:nvCxnSpPr>
        <p:spPr>
          <a:xfrm>
            <a:off x="5724128" y="1817064"/>
            <a:ext cx="0" cy="531816"/>
          </a:xfrm>
          <a:prstGeom prst="line">
            <a:avLst/>
          </a:prstGeom>
        </p:spPr>
        <p:style>
          <a:lnRef idx="2">
            <a:schemeClr val="accent4"/>
          </a:lnRef>
          <a:fillRef idx="0">
            <a:schemeClr val="accent4"/>
          </a:fillRef>
          <a:effectRef idx="1">
            <a:schemeClr val="accent4"/>
          </a:effectRef>
          <a:fontRef idx="minor">
            <a:schemeClr val="tx1"/>
          </a:fontRef>
        </p:style>
      </p:cxnSp>
      <p:sp>
        <p:nvSpPr>
          <p:cNvPr id="20" name="テキスト ボックス 19"/>
          <p:cNvSpPr txBox="1"/>
          <p:nvPr/>
        </p:nvSpPr>
        <p:spPr>
          <a:xfrm>
            <a:off x="251520" y="980728"/>
            <a:ext cx="5990743" cy="461665"/>
          </a:xfrm>
          <a:prstGeom prst="rect">
            <a:avLst/>
          </a:prstGeom>
          <a:noFill/>
        </p:spPr>
        <p:txBody>
          <a:bodyPr wrap="none" rtlCol="0">
            <a:spAutoFit/>
          </a:bodyPr>
          <a:lstStyle/>
          <a:p>
            <a:r>
              <a:rPr kumimoji="1" lang="en-US" altLang="ja-JP" sz="2400" dirty="0" smtClean="0"/>
              <a:t>Divide spatial coordinate into discrete cells</a:t>
            </a:r>
            <a:endParaRPr kumimoji="1" lang="ja-JP" altLang="en-US" sz="2400" dirty="0"/>
          </a:p>
        </p:txBody>
      </p:sp>
      <p:pic>
        <p:nvPicPr>
          <p:cNvPr id="27" name="TexTeXPicture" descr="&lt;?xml version=&quot;1.0&quot; encoding=&quot;utf-16&quot;?&gt;&#10;&lt;TeXTeX&gt;&#10;  &lt;preamble&gt;\documentclass{jarticle}&#10;\usepackage{amsmath}&#10;\pagestyle{empty}&lt;/preamble&gt;&#10;  &lt;body&gt;\begin{align*} &#10;n_{x+1}&#10;\end{align*}&lt;/body&gt;&#10;  &lt;fcolor&gt;FF000000&lt;/fcolor&gt;&#10;  &lt;bcolor&gt;FFFFFFFF&lt;/bcolor&gt;&#10;  &lt;transparent&gt;True&lt;/transparent&gt;&#10;  &lt;resolution&gt;1800&lt;/resolution&gt;&#10;  &lt;imageh&gt;169&lt;/imageh&gt;&#10;  &lt;imagew&gt;491&lt;/imagew&gt;&#10;  &lt;scale&gt;50&lt;/scale&gt;&#10;  &lt;cursor&gt;23&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60269" y="1564114"/>
            <a:ext cx="591651" cy="203643"/>
          </a:xfrm>
          <a:prstGeom prst="rect">
            <a:avLst/>
          </a:prstGeom>
        </p:spPr>
      </p:pic>
      <p:pic>
        <p:nvPicPr>
          <p:cNvPr id="29" name="TexTeXPicture" descr="&lt;?xml version=&quot;1.0&quot; encoding=&quot;utf-16&quot;?&gt;&#10;&lt;TeXTeX&gt;&#10;  &lt;preamble&gt;\documentclass{jarticle}&#10;\usepackage{amsmath}&#10;\pagestyle{empty}&lt;/preamble&gt;&#10;  &lt;body&gt;\begin{align*} &#10;n_x&#10;\end{align*}&lt;/body&gt;&#10;  &lt;fcolor&gt;FF000000&lt;/fcolor&gt;&#10;  &lt;bcolor&gt;FFFFFFFF&lt;/bcolor&gt;&#10;  &lt;transparent&gt;True&lt;/transparent&gt;&#10;  &lt;resolution&gt;1800&lt;/resolution&gt;&#10;  &lt;imageh&gt;149&lt;/imageh&gt;&#10;  &lt;imagew&gt;245&lt;/imagew&gt;&#10;  &lt;scale&gt;50&lt;/scale&gt;&#10;  &lt;cursor&gt;19&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8585" y="1556792"/>
            <a:ext cx="295223" cy="179543"/>
          </a:xfrm>
          <a:prstGeom prst="rect">
            <a:avLst/>
          </a:prstGeom>
        </p:spPr>
      </p:pic>
      <p:pic>
        <p:nvPicPr>
          <p:cNvPr id="31" name="TexTeXPicture" descr="&lt;?xml version=&quot;1.0&quot; encoding=&quot;utf-16&quot;?&gt;&#10;&lt;TeXTeX&gt;&#10;  &lt;preamble&gt;\documentclass{jarticle}&#10;\usepackage{amsmath}&#10;\pagestyle{empty}&lt;/preamble&gt;&#10;  &lt;body&gt;\begin{align*} &#10;n_{x-1}&#10;\end{align*}&lt;/body&gt;&#10;  &lt;fcolor&gt;FF000000&lt;/fcolor&gt;&#10;  &lt;bcolor&gt;FFFFFFFF&lt;/bcolor&gt;&#10;  &lt;transparent&gt;True&lt;/transparent&gt;&#10;  &lt;resolution&gt;1800&lt;/resolution&gt;&#10;  &lt;imageh&gt;149&lt;/imageh&gt;&#10;  &lt;imagew&gt;494&lt;/imagew&gt;&#10;  &lt;scale&gt;50&lt;/scale&gt;&#10;  &lt;cursor&gt;21&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7664" y="1556792"/>
            <a:ext cx="595266" cy="179543"/>
          </a:xfrm>
          <a:prstGeom prst="rect">
            <a:avLst/>
          </a:prstGeom>
        </p:spPr>
      </p:pic>
      <p:pic>
        <p:nvPicPr>
          <p:cNvPr id="33" name="TexTeXPicture" descr="&lt;?xml version=&quot;1.0&quot; encoding=&quot;utf-16&quot;?&gt;&#10;&lt;TeXTeX&gt;&#10;  &lt;preamble&gt;\documentclass{jarticle}&#10;\usepackage{amsmath}&#10;\pagestyle{empty}&lt;/preamble&gt;&#10;  &lt;body&gt;\begin{align*} &#10;n_{x+2}&#10;\end{align*}&lt;/body&gt;&#10;  &lt;fcolor&gt;FF000000&lt;/fcolor&gt;&#10;  &lt;bcolor&gt;FFFFFFFF&lt;/bcolor&gt;&#10;  &lt;transparent&gt;True&lt;/transparent&gt;&#10;  &lt;resolution&gt;1800&lt;/resolution&gt;&#10;  &lt;imageh&gt;169&lt;/imageh&gt;&#10;  &lt;imagew&gt;497&lt;/imagew&gt;&#10;  &lt;scale&gt;50&lt;/scale&gt;&#10;  &lt;cursor&gt;22&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9952" y="1602642"/>
            <a:ext cx="598881" cy="203643"/>
          </a:xfrm>
          <a:prstGeom prst="rect">
            <a:avLst/>
          </a:prstGeom>
        </p:spPr>
      </p:pic>
      <p:sp>
        <p:nvSpPr>
          <p:cNvPr id="34" name="円/楕円 33"/>
          <p:cNvSpPr/>
          <p:nvPr/>
        </p:nvSpPr>
        <p:spPr>
          <a:xfrm>
            <a:off x="3554370" y="2060848"/>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pic>
        <p:nvPicPr>
          <p:cNvPr id="36" name="TexTeXPicture" descr="&lt;?xml version=&quot;1.0&quot; encoding=&quot;utf-16&quot;?&gt;&#10;&lt;TeXTeX&gt;&#10;  &lt;preamble&gt;\documentclass{jarticle}&#10;\usepackage{amsmath}&#10;\pagestyle{empty}&lt;/preamble&gt;&#10;  &lt;body&gt;\begin{align*} &#10;\cdots&#10;\end{align*}&lt;/body&gt;&#10;  &lt;fcolor&gt;FF000000&lt;/fcolor&gt;&#10;  &lt;bcolor&gt;FFFFFFFF&lt;/bcolor&gt;&#10;  &lt;transparent&gt;True&lt;/transparent&gt;&#10;  &lt;resolution&gt;1800&lt;/resolution&gt;&#10;  &lt;imageh&gt;26&lt;/imageh&gt;&#10;  &lt;imagew&gt;247&lt;/imagew&gt;&#10;  &lt;scale&gt;50&lt;/scale&gt;&#10;  &lt;cursor&gt;22&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75651" y="1705005"/>
            <a:ext cx="297633" cy="31330"/>
          </a:xfrm>
          <a:prstGeom prst="rect">
            <a:avLst/>
          </a:prstGeom>
        </p:spPr>
      </p:pic>
      <p:pic>
        <p:nvPicPr>
          <p:cNvPr id="37" name="TexTeXPicture" descr="&lt;?xml version=&quot;1.0&quot; encoding=&quot;utf-16&quot;?&gt;&#10;&lt;TeXTeX&gt;&#10;  &lt;preamble&gt;\documentclass{jarticle}&#10;\usepackage{amsmath}&#10;\pagestyle{empty}&lt;/preamble&gt;&#10;  &lt;body&gt;\begin{align*} &#10;\cdots&#10;\end{align*}&lt;/body&gt;&#10;  &lt;fcolor&gt;FF000000&lt;/fcolor&gt;&#10;  &lt;bcolor&gt;FFFFFFFF&lt;/bcolor&gt;&#10;  &lt;transparent&gt;True&lt;/transparent&gt;&#10;  &lt;resolution&gt;1800&lt;/resolution&gt;&#10;  &lt;imageh&gt;26&lt;/imageh&gt;&#10;  &lt;imagew&gt;247&lt;/imagew&gt;&#10;  &lt;scale&gt;50&lt;/scale&gt;&#10;  &lt;cursor&gt;22&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9592" y="1658757"/>
            <a:ext cx="297633" cy="31330"/>
          </a:xfrm>
          <a:prstGeom prst="rect">
            <a:avLst/>
          </a:prstGeom>
        </p:spPr>
      </p:pic>
      <p:sp>
        <p:nvSpPr>
          <p:cNvPr id="38" name="円/楕円 37"/>
          <p:cNvSpPr/>
          <p:nvPr/>
        </p:nvSpPr>
        <p:spPr>
          <a:xfrm>
            <a:off x="3258551" y="1884810"/>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39" name="円/楕円 38"/>
          <p:cNvSpPr/>
          <p:nvPr/>
        </p:nvSpPr>
        <p:spPr>
          <a:xfrm>
            <a:off x="4223392" y="2060848"/>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40" name="円/楕円 39"/>
          <p:cNvSpPr/>
          <p:nvPr/>
        </p:nvSpPr>
        <p:spPr>
          <a:xfrm>
            <a:off x="2548585" y="1934376"/>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41" name="円/楕円 40"/>
          <p:cNvSpPr/>
          <p:nvPr/>
        </p:nvSpPr>
        <p:spPr>
          <a:xfrm>
            <a:off x="899592" y="2001982"/>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42" name="円/楕円 41"/>
          <p:cNvSpPr/>
          <p:nvPr/>
        </p:nvSpPr>
        <p:spPr>
          <a:xfrm>
            <a:off x="5940152" y="2033228"/>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43" name="円/楕円 42"/>
          <p:cNvSpPr/>
          <p:nvPr/>
        </p:nvSpPr>
        <p:spPr>
          <a:xfrm>
            <a:off x="4973137" y="2044233"/>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44" name="円/楕円 43"/>
          <p:cNvSpPr/>
          <p:nvPr/>
        </p:nvSpPr>
        <p:spPr>
          <a:xfrm>
            <a:off x="5381246" y="1988840"/>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45" name="円/楕円 44"/>
          <p:cNvSpPr/>
          <p:nvPr/>
        </p:nvSpPr>
        <p:spPr>
          <a:xfrm>
            <a:off x="4522833" y="2001982"/>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46" name="円/楕円 45"/>
          <p:cNvSpPr/>
          <p:nvPr/>
        </p:nvSpPr>
        <p:spPr>
          <a:xfrm>
            <a:off x="1629297" y="2001982"/>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47" name="円/楕円 46"/>
          <p:cNvSpPr/>
          <p:nvPr/>
        </p:nvSpPr>
        <p:spPr>
          <a:xfrm>
            <a:off x="4145549" y="1817064"/>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48" name="円/楕円 47"/>
          <p:cNvSpPr/>
          <p:nvPr/>
        </p:nvSpPr>
        <p:spPr>
          <a:xfrm>
            <a:off x="1926930" y="1826364"/>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49" name="円/楕円 48"/>
          <p:cNvSpPr/>
          <p:nvPr/>
        </p:nvSpPr>
        <p:spPr>
          <a:xfrm>
            <a:off x="666735" y="1839009"/>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pic>
        <p:nvPicPr>
          <p:cNvPr id="53" name="TexTeXPicture" descr="&lt;?xml version=&quot;1.0&quot; encoding=&quot;utf-16&quot;?&gt;&#10;&lt;TeXTeX&gt;&#10;  &lt;preamble&gt;\documentclass{jarticle}&#10;\usepackage{amsmath}&#10;\pagestyle{empty}&lt;/preamble&gt;&#10;  &lt;body&gt;\begin{align*} &#10;x&#10;\end{align*}&lt;/body&gt;&#10;  &lt;fcolor&gt;FF000000&lt;/fcolor&gt;&#10;  &lt;bcolor&gt;FFFFFFFF&lt;/bcolor&gt;&#10;  &lt;transparent&gt;True&lt;/transparent&gt;&#10;  &lt;resolution&gt;1800&lt;/resolution&gt;&#10;  &lt;imageh&gt;112&lt;/imageh&gt;&#10;  &lt;imagew&gt;124&lt;/imagew&gt;&#10;  &lt;scale&gt;50&lt;/scale&gt;&#10;  &lt;cursor&gt;16&lt;/cursor&gt;&#10;&lt;/TeXTeX&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82513" y="2569432"/>
            <a:ext cx="149419" cy="134959"/>
          </a:xfrm>
          <a:prstGeom prst="rect">
            <a:avLst/>
          </a:prstGeom>
        </p:spPr>
      </p:pic>
      <p:sp>
        <p:nvSpPr>
          <p:cNvPr id="54" name="右カーブ矢印 53"/>
          <p:cNvSpPr/>
          <p:nvPr/>
        </p:nvSpPr>
        <p:spPr>
          <a:xfrm rot="16200000">
            <a:off x="3830100" y="2181151"/>
            <a:ext cx="333566" cy="669023"/>
          </a:xfrm>
          <a:prstGeom prst="curv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solidFill>
                <a:schemeClr val="tx1"/>
              </a:solidFill>
            </a:endParaRPr>
          </a:p>
        </p:txBody>
      </p:sp>
      <p:sp>
        <p:nvSpPr>
          <p:cNvPr id="55" name="右カーブ矢印 54"/>
          <p:cNvSpPr/>
          <p:nvPr/>
        </p:nvSpPr>
        <p:spPr>
          <a:xfrm rot="5400000" flipH="1">
            <a:off x="3156461" y="2180244"/>
            <a:ext cx="333566" cy="670840"/>
          </a:xfrm>
          <a:prstGeom prst="curv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solidFill>
                <a:schemeClr val="tx1"/>
              </a:solidFill>
            </a:endParaRPr>
          </a:p>
        </p:txBody>
      </p:sp>
      <p:sp>
        <p:nvSpPr>
          <p:cNvPr id="58" name="テキスト ボックス 57"/>
          <p:cNvSpPr txBox="1"/>
          <p:nvPr/>
        </p:nvSpPr>
        <p:spPr>
          <a:xfrm>
            <a:off x="683568" y="3356992"/>
            <a:ext cx="3623108" cy="461665"/>
          </a:xfrm>
          <a:prstGeom prst="rect">
            <a:avLst/>
          </a:prstGeom>
          <a:noFill/>
        </p:spPr>
        <p:txBody>
          <a:bodyPr wrap="none" rtlCol="0">
            <a:spAutoFit/>
          </a:bodyPr>
          <a:lstStyle/>
          <a:p>
            <a:r>
              <a:rPr lang="en-US" altLang="ja-JP" sz="2400" dirty="0" smtClean="0"/>
              <a:t>Master Equation for </a:t>
            </a:r>
            <a:r>
              <a:rPr lang="en-US" altLang="ja-JP" sz="2400" i="1" dirty="0" smtClean="0"/>
              <a:t>P</a:t>
            </a:r>
            <a:r>
              <a:rPr lang="en-US" altLang="ja-JP" sz="2400" dirty="0" smtClean="0"/>
              <a:t>(</a:t>
            </a:r>
            <a:r>
              <a:rPr lang="en-US" altLang="ja-JP" sz="2400" i="1" dirty="0" smtClean="0"/>
              <a:t>n</a:t>
            </a:r>
            <a:r>
              <a:rPr lang="en-US" altLang="ja-JP" sz="2400" dirty="0" smtClean="0"/>
              <a:t>)</a:t>
            </a:r>
            <a:endParaRPr kumimoji="1" lang="ja-JP" altLang="en-US" sz="2400" dirty="0"/>
          </a:p>
        </p:txBody>
      </p:sp>
      <p:pic>
        <p:nvPicPr>
          <p:cNvPr id="63" name="TexTeXPicture" descr="&lt;?xml version=&quot;1.0&quot; encoding=&quot;utf-16&quot;?&gt;&#10;&lt;TeXTeX&gt;&#10;  &lt;preamble&gt;\documentclass{jarticle}&#10;\usepackage{amsmath}&#10;\pagestyle{empty}&lt;/preamble&gt;&#10;  &lt;body&gt;\begin{align*} &#10;P(\bf{n})&#10;\end{align*}&lt;/body&gt;&#10;  &lt;fcolor&gt;FF000000&lt;/fcolor&gt;&#10;  &lt;bcolor&gt;FFFFFFFF&lt;/bcolor&gt;&#10;  &lt;transparent&gt;True&lt;/transparent&gt;&#10;  &lt;resolution&gt;1800&lt;/resolution&gt;&#10;  &lt;imageh&gt;249&lt;/imageh&gt;&#10;  &lt;imagew&gt;513&lt;/imagew&gt;&#10;  &lt;scale&gt;50&lt;/scale&gt;&#10;  &lt;cursor&gt;21&lt;/cursor&gt;&#10;&lt;/TeXTeX&g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91332" y="2160799"/>
            <a:ext cx="747036" cy="362596"/>
          </a:xfrm>
          <a:prstGeom prst="rect">
            <a:avLst/>
          </a:prstGeom>
        </p:spPr>
      </p:pic>
      <p:sp>
        <p:nvSpPr>
          <p:cNvPr id="7" name="テキスト ボックス 6"/>
          <p:cNvSpPr txBox="1"/>
          <p:nvPr/>
        </p:nvSpPr>
        <p:spPr>
          <a:xfrm>
            <a:off x="7301980" y="1556792"/>
            <a:ext cx="1590500" cy="461665"/>
          </a:xfrm>
          <a:prstGeom prst="rect">
            <a:avLst/>
          </a:prstGeom>
          <a:noFill/>
        </p:spPr>
        <p:txBody>
          <a:bodyPr wrap="none" rtlCol="0">
            <a:spAutoFit/>
          </a:bodyPr>
          <a:lstStyle/>
          <a:p>
            <a:r>
              <a:rPr kumimoji="1" lang="en-US" altLang="ja-JP" sz="2400" dirty="0" smtClean="0"/>
              <a:t>probability</a:t>
            </a:r>
            <a:endParaRPr kumimoji="1" lang="ja-JP" altLang="en-US" sz="2400" dirty="0"/>
          </a:p>
        </p:txBody>
      </p:sp>
      <p:sp>
        <p:nvSpPr>
          <p:cNvPr id="10" name="右矢印 9"/>
          <p:cNvSpPr/>
          <p:nvPr/>
        </p:nvSpPr>
        <p:spPr>
          <a:xfrm>
            <a:off x="6804248" y="1674421"/>
            <a:ext cx="432048" cy="602451"/>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5" name="テキスト ボックス 4"/>
          <p:cNvSpPr txBox="1"/>
          <p:nvPr/>
        </p:nvSpPr>
        <p:spPr>
          <a:xfrm>
            <a:off x="1288288" y="5519553"/>
            <a:ext cx="6202339" cy="461665"/>
          </a:xfrm>
          <a:prstGeom prst="rect">
            <a:avLst/>
          </a:prstGeom>
          <a:noFill/>
        </p:spPr>
        <p:txBody>
          <a:bodyPr wrap="none" rtlCol="0">
            <a:spAutoFit/>
          </a:bodyPr>
          <a:lstStyle/>
          <a:p>
            <a:pPr algn="ctr"/>
            <a:r>
              <a:rPr kumimoji="1" lang="en-US" altLang="ja-JP" sz="2400" dirty="0" smtClean="0"/>
              <a:t>Solve the DME </a:t>
            </a:r>
            <a:r>
              <a:rPr lang="en-US" altLang="ja-JP" sz="2400" b="1" dirty="0" smtClean="0"/>
              <a:t>exactly</a:t>
            </a:r>
            <a:r>
              <a:rPr kumimoji="1" lang="en-US" altLang="ja-JP" sz="2400" dirty="0" smtClean="0"/>
              <a:t>, </a:t>
            </a:r>
            <a:r>
              <a:rPr lang="en-US" altLang="ja-JP" sz="2400" dirty="0" smtClean="0"/>
              <a:t>and take </a:t>
            </a:r>
            <a:r>
              <a:rPr lang="en-US" altLang="ja-JP" sz="2400" i="1" dirty="0" smtClean="0"/>
              <a:t>a</a:t>
            </a:r>
            <a:r>
              <a:rPr lang="en-US" altLang="ja-JP" sz="2400" dirty="0" smtClean="0">
                <a:sym typeface="Wingdings" pitchFamily="2" charset="2"/>
              </a:rPr>
              <a:t>0 limit</a:t>
            </a:r>
            <a:endParaRPr kumimoji="1" lang="ja-JP" altLang="en-US" sz="2400" dirty="0"/>
          </a:p>
        </p:txBody>
      </p:sp>
      <p:sp>
        <p:nvSpPr>
          <p:cNvPr id="13" name="フリーフォーム 12"/>
          <p:cNvSpPr/>
          <p:nvPr/>
        </p:nvSpPr>
        <p:spPr>
          <a:xfrm>
            <a:off x="4847828" y="2362200"/>
            <a:ext cx="876300" cy="165191"/>
          </a:xfrm>
          <a:custGeom>
            <a:avLst/>
            <a:gdLst>
              <a:gd name="connsiteX0" fmla="*/ 0 w 876300"/>
              <a:gd name="connsiteY0" fmla="*/ 0 h 165191"/>
              <a:gd name="connsiteX1" fmla="*/ 431800 w 876300"/>
              <a:gd name="connsiteY1" fmla="*/ 165100 h 165191"/>
              <a:gd name="connsiteX2" fmla="*/ 876300 w 876300"/>
              <a:gd name="connsiteY2" fmla="*/ 25400 h 165191"/>
              <a:gd name="connsiteX3" fmla="*/ 876300 w 876300"/>
              <a:gd name="connsiteY3" fmla="*/ 25400 h 165191"/>
            </a:gdLst>
            <a:ahLst/>
            <a:cxnLst>
              <a:cxn ang="0">
                <a:pos x="connsiteX0" y="connsiteY0"/>
              </a:cxn>
              <a:cxn ang="0">
                <a:pos x="connsiteX1" y="connsiteY1"/>
              </a:cxn>
              <a:cxn ang="0">
                <a:pos x="connsiteX2" y="connsiteY2"/>
              </a:cxn>
              <a:cxn ang="0">
                <a:pos x="connsiteX3" y="connsiteY3"/>
              </a:cxn>
            </a:cxnLst>
            <a:rect l="l" t="t" r="r" b="b"/>
            <a:pathLst>
              <a:path w="876300" h="165191">
                <a:moveTo>
                  <a:pt x="0" y="0"/>
                </a:moveTo>
                <a:cubicBezTo>
                  <a:pt x="142875" y="80433"/>
                  <a:pt x="285750" y="160867"/>
                  <a:pt x="431800" y="165100"/>
                </a:cubicBezTo>
                <a:cubicBezTo>
                  <a:pt x="577850" y="169333"/>
                  <a:pt x="876300" y="25400"/>
                  <a:pt x="876300" y="25400"/>
                </a:cubicBezTo>
                <a:lnTo>
                  <a:pt x="876300" y="2540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TexTeXPicture" descr="&lt;?xml version=&quot;1.0&quot; encoding=&quot;utf-16&quot;?&gt;&#10;&lt;TeXTeX&gt;&#10;  &lt;preamble&gt;\documentclass{jarticle}&#10;\usepackage{amsmath}&#10;\pagestyle{empty}&lt;/preamble&gt;&#10;  &lt;body&gt;\begin{align*} &#10;a&#10;\end{align*}&lt;/body&gt;&#10;  &lt;fcolor&gt;FF000000&lt;/fcolor&gt;&#10;  &lt;bcolor&gt;FFFFFFFF&lt;/bcolor&gt;&#10;  &lt;transparent&gt;True&lt;/transparent&gt;&#10;  &lt;resolution&gt;1800&lt;/resolution&gt;&#10;  &lt;imageh&gt;112&lt;/imageh&gt;&#10;  &lt;imagew&gt;114&lt;/imagew&gt;&#10;  &lt;scale&gt;50&lt;/scale&gt;&#10;  &lt;cursor&gt;17&lt;/cursor&gt;&#10;&lt;/TeXTeX&gt;"/>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14516" y="2564904"/>
            <a:ext cx="167551" cy="164612"/>
          </a:xfrm>
          <a:prstGeom prst="rect">
            <a:avLst/>
          </a:prstGeom>
        </p:spPr>
      </p:pic>
      <p:pic>
        <p:nvPicPr>
          <p:cNvPr id="18" name="TexTeXPicture" descr="&lt;?xml version=&quot;1.0&quot; encoding=&quot;utf-16&quot;?&gt;&#10;&lt;TeXTeX&gt;&#10;  &lt;preamble&gt;\documentclass{jarticle}&#10;\usepackage{amsmath}&#10;\pagestyle{empty}&lt;/preamble&gt;&#10;  &lt;body&gt;\begin{align*} &#10;\gamma&#10;\end{align*}&lt;/body&gt;&#10;  &lt;fcolor&gt;FF000000&lt;/fcolor&gt;&#10;  &lt;bcolor&gt;FFFFFFFF&lt;/bcolor&gt;&#10;  &lt;transparent&gt;True&lt;/transparent&gt;&#10;  &lt;resolution&gt;1800&lt;/resolution&gt;&#10;  &lt;imageh&gt;164&lt;/imageh&gt;&#10;  &lt;imagew&gt;131&lt;/imagew&gt;&#10;  &lt;scale&gt;50&lt;/scale&gt;&#10;  &lt;cursor&gt;22&lt;/cursor&gt;&#10;&lt;/TeXTeX&gt;"/>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37868" y="2780927"/>
            <a:ext cx="230076" cy="288033"/>
          </a:xfrm>
          <a:prstGeom prst="rect">
            <a:avLst/>
          </a:prstGeom>
        </p:spPr>
      </p:pic>
      <p:pic>
        <p:nvPicPr>
          <p:cNvPr id="50" name="TexTeXPicture" descr="&lt;?xml version=&quot;1.0&quot; encoding=&quot;utf-16&quot;?&gt;&#10;&lt;TeXTeX&gt;&#10;  &lt;preamble&gt;\documentclass{jarticle}&#10;\usepackage{amsmath}&#10;\pagestyle{empty}&lt;/preamble&gt;&#10;  &lt;body&gt;\begin{align*} &#10;\gamma&#10;\end{align*}&lt;/body&gt;&#10;  &lt;fcolor&gt;FF000000&lt;/fcolor&gt;&#10;  &lt;bcolor&gt;FFFFFFFF&lt;/bcolor&gt;&#10;  &lt;transparent&gt;True&lt;/transparent&gt;&#10;  &lt;resolution&gt;1800&lt;/resolution&gt;&#10;  &lt;imageh&gt;164&lt;/imageh&gt;&#10;  &lt;imagew&gt;131&lt;/imagew&gt;&#10;  &lt;scale&gt;50&lt;/scale&gt;&#10;  &lt;cursor&gt;22&lt;/cursor&gt;&#10;&lt;/TeXTeX&gt;"/>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44475" y="2780927"/>
            <a:ext cx="230076" cy="288033"/>
          </a:xfrm>
          <a:prstGeom prst="rect">
            <a:avLst/>
          </a:prstGeom>
        </p:spPr>
      </p:pic>
      <p:sp>
        <p:nvSpPr>
          <p:cNvPr id="19" name="テキスト ボックス 18"/>
          <p:cNvSpPr txBox="1"/>
          <p:nvPr/>
        </p:nvSpPr>
        <p:spPr>
          <a:xfrm>
            <a:off x="1331640" y="6125234"/>
            <a:ext cx="6319551" cy="400110"/>
          </a:xfrm>
          <a:prstGeom prst="rect">
            <a:avLst/>
          </a:prstGeom>
          <a:noFill/>
        </p:spPr>
        <p:txBody>
          <a:bodyPr wrap="none" rtlCol="0">
            <a:spAutoFit/>
          </a:bodyPr>
          <a:lstStyle/>
          <a:p>
            <a:r>
              <a:rPr kumimoji="1" lang="en-US" altLang="ja-JP" sz="2000" dirty="0" smtClean="0"/>
              <a:t>No approx., ex. van </a:t>
            </a:r>
            <a:r>
              <a:rPr kumimoji="1" lang="en-US" altLang="ja-JP" sz="2000" dirty="0" err="1" smtClean="0"/>
              <a:t>Kampen’s</a:t>
            </a:r>
            <a:r>
              <a:rPr kumimoji="1" lang="en-US" altLang="ja-JP" sz="2000" dirty="0" smtClean="0"/>
              <a:t> system size expansion</a:t>
            </a:r>
            <a:endParaRPr kumimoji="1" lang="ja-JP" altLang="en-US" sz="2000" dirty="0"/>
          </a:p>
        </p:txBody>
      </p:sp>
      <p:pic>
        <p:nvPicPr>
          <p:cNvPr id="23" name="TexTeXPicture" descr="&lt;?xml version=&quot;1.0&quot; encoding=&quot;utf-16&quot;?&gt;&#10;&lt;TeXTeX&gt;&#10;  &lt;preamble&gt;\documentclass{jarticle}&#10;\usepackage{amsmath}&#10;\pagestyle{empty}&lt;/preamble&gt;&#10;  &lt;body&gt;\begin{align*} &#10;\frac{\partial}{\partial t}&#10;P({\bf n})&#10;= \gamma \sum_x  &amp;amp; &#10;[ (n_x+1) &#10;\left\{ P({\bf n}+{\bf e}_x- {\bf e}_{x+1})&#10;+P({\bf n}+ {\bf e}_x - {\bf e}_{x-1})&#10;\right\} &#10;\\&#10;&amp;amp;-2 n_x P({\bf n})  ]&#10;\end{align*}&lt;/body&gt;&#10;  &lt;fcolor&gt;FF000000&lt;/fcolor&gt;&#10;  &lt;bcolor&gt;FFFFFFFF&lt;/bcolor&gt;&#10;  &lt;transparent&gt;True&lt;/transparent&gt;&#10;  &lt;resolution&gt;1800&lt;/resolution&gt;&#10;  &lt;imageh&gt;1081&lt;/imageh&gt;&#10;  &lt;imagew&gt;7080&lt;/imagew&gt;&#10;  &lt;scale&gt;50&lt;/scale&gt;&#10;  &lt;cursor&gt;162&lt;/cursor&gt;&#10;&lt;/TeXTeX&gt;"/>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2210" y="4013134"/>
            <a:ext cx="7492998" cy="1144058"/>
          </a:xfrm>
          <a:prstGeom prst="rect">
            <a:avLst/>
          </a:prstGeom>
        </p:spPr>
      </p:pic>
    </p:spTree>
    <p:extLst>
      <p:ext uri="{BB962C8B-B14F-4D97-AF65-F5344CB8AC3E}">
        <p14:creationId xmlns:p14="http://schemas.microsoft.com/office/powerpoint/2010/main" val="6950611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46862" y="897270"/>
            <a:ext cx="8889634" cy="3107794"/>
          </a:xfrm>
          <a:prstGeom prst="rect">
            <a:avLst/>
          </a:prstGeom>
          <a:gradFill flip="none" rotWithShape="1">
            <a:gsLst>
              <a:gs pos="35000">
                <a:srgbClr val="FFC000"/>
              </a:gs>
              <a:gs pos="0">
                <a:srgbClr val="FF0000"/>
              </a:gs>
              <a:gs pos="84000">
                <a:schemeClr val="accent6">
                  <a:lumMod val="4000"/>
                  <a:lumOff val="96000"/>
                </a:schemeClr>
              </a:gs>
              <a:gs pos="100000">
                <a:schemeClr val="accent6">
                  <a:lumMod val="4000"/>
                  <a:lumOff val="96000"/>
                </a:schemeClr>
              </a:gs>
            </a:gsLst>
            <a:lin ang="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タイトル 1"/>
          <p:cNvSpPr>
            <a:spLocks noGrp="1"/>
          </p:cNvSpPr>
          <p:nvPr>
            <p:ph type="title"/>
          </p:nvPr>
        </p:nvSpPr>
        <p:spPr>
          <a:xfrm>
            <a:off x="98425" y="110044"/>
            <a:ext cx="5492209" cy="584775"/>
          </a:xfrm>
        </p:spPr>
        <p:txBody>
          <a:bodyPr/>
          <a:lstStyle/>
          <a:p>
            <a:r>
              <a:rPr kumimoji="1" lang="en-US" altLang="ja-JP" dirty="0" smtClean="0"/>
              <a:t> </a:t>
            </a:r>
            <a:r>
              <a:rPr lang="en-US" altLang="ja-JP" dirty="0" smtClean="0"/>
              <a:t>Baryon</a:t>
            </a:r>
            <a:r>
              <a:rPr kumimoji="1" lang="en-US" altLang="ja-JP" dirty="0" smtClean="0"/>
              <a:t>s in </a:t>
            </a:r>
            <a:r>
              <a:rPr kumimoji="1" lang="en-US" altLang="ja-JP" dirty="0" err="1" smtClean="0"/>
              <a:t>Hadronic</a:t>
            </a:r>
            <a:r>
              <a:rPr kumimoji="1" lang="en-US" altLang="ja-JP" dirty="0" smtClean="0"/>
              <a:t> Phase  </a:t>
            </a:r>
            <a:endParaRPr kumimoji="1" lang="ja-JP" altLang="en-US" dirty="0"/>
          </a:p>
        </p:txBody>
      </p:sp>
      <p:sp>
        <p:nvSpPr>
          <p:cNvPr id="6" name="テキスト ボックス 5"/>
          <p:cNvSpPr txBox="1"/>
          <p:nvPr/>
        </p:nvSpPr>
        <p:spPr>
          <a:xfrm rot="16200000">
            <a:off x="43748" y="4388790"/>
            <a:ext cx="1311578" cy="400110"/>
          </a:xfrm>
          <a:prstGeom prst="rect">
            <a:avLst/>
          </a:prstGeom>
          <a:noFill/>
        </p:spPr>
        <p:txBody>
          <a:bodyPr wrap="none" rtlCol="0">
            <a:spAutoFit/>
          </a:bodyPr>
          <a:lstStyle/>
          <a:p>
            <a:r>
              <a:rPr lang="en-US" altLang="ja-JP" sz="2000" dirty="0" err="1" smtClean="0">
                <a:solidFill>
                  <a:prstClr val="black"/>
                </a:solidFill>
              </a:rPr>
              <a:t>hadronize</a:t>
            </a:r>
            <a:endParaRPr lang="ja-JP" altLang="en-US" sz="2400" dirty="0">
              <a:solidFill>
                <a:prstClr val="black"/>
              </a:solidFill>
            </a:endParaRPr>
          </a:p>
        </p:txBody>
      </p:sp>
      <p:sp>
        <p:nvSpPr>
          <p:cNvPr id="7" name="テキスト ボックス 6"/>
          <p:cNvSpPr txBox="1"/>
          <p:nvPr/>
        </p:nvSpPr>
        <p:spPr>
          <a:xfrm rot="16200000">
            <a:off x="435810" y="4386385"/>
            <a:ext cx="1306768" cy="400110"/>
          </a:xfrm>
          <a:prstGeom prst="rect">
            <a:avLst/>
          </a:prstGeom>
          <a:noFill/>
        </p:spPr>
        <p:txBody>
          <a:bodyPr wrap="none" rtlCol="0">
            <a:spAutoFit/>
          </a:bodyPr>
          <a:lstStyle/>
          <a:p>
            <a:r>
              <a:rPr lang="en-US" altLang="ja-JP" sz="2000" dirty="0" smtClean="0">
                <a:solidFill>
                  <a:prstClr val="black"/>
                </a:solidFill>
              </a:rPr>
              <a:t>chem. </a:t>
            </a:r>
            <a:r>
              <a:rPr lang="en-US" altLang="ja-JP" sz="2000" dirty="0" err="1" smtClean="0">
                <a:solidFill>
                  <a:prstClr val="black"/>
                </a:solidFill>
              </a:rPr>
              <a:t>f.o</a:t>
            </a:r>
            <a:r>
              <a:rPr lang="en-US" altLang="ja-JP" sz="2000" dirty="0" smtClean="0">
                <a:solidFill>
                  <a:prstClr val="black"/>
                </a:solidFill>
              </a:rPr>
              <a:t>.</a:t>
            </a:r>
            <a:endParaRPr lang="ja-JP" altLang="en-US" sz="2000" dirty="0">
              <a:solidFill>
                <a:prstClr val="black"/>
              </a:solidFill>
            </a:endParaRPr>
          </a:p>
        </p:txBody>
      </p:sp>
      <p:sp>
        <p:nvSpPr>
          <p:cNvPr id="9" name="テキスト ボックス 8"/>
          <p:cNvSpPr txBox="1"/>
          <p:nvPr/>
        </p:nvSpPr>
        <p:spPr>
          <a:xfrm rot="16200000">
            <a:off x="4247458" y="4401615"/>
            <a:ext cx="1337226" cy="400110"/>
          </a:xfrm>
          <a:prstGeom prst="rect">
            <a:avLst/>
          </a:prstGeom>
          <a:noFill/>
        </p:spPr>
        <p:txBody>
          <a:bodyPr wrap="none" rtlCol="0">
            <a:spAutoFit/>
          </a:bodyPr>
          <a:lstStyle/>
          <a:p>
            <a:r>
              <a:rPr lang="en-US" altLang="ja-JP" sz="2000" dirty="0" smtClean="0">
                <a:solidFill>
                  <a:prstClr val="black"/>
                </a:solidFill>
              </a:rPr>
              <a:t>kinetic </a:t>
            </a:r>
            <a:r>
              <a:rPr lang="en-US" altLang="ja-JP" sz="2000" dirty="0" err="1" smtClean="0">
                <a:solidFill>
                  <a:prstClr val="black"/>
                </a:solidFill>
              </a:rPr>
              <a:t>f.o</a:t>
            </a:r>
            <a:r>
              <a:rPr lang="en-US" altLang="ja-JP" sz="2000" dirty="0" smtClean="0">
                <a:solidFill>
                  <a:prstClr val="black"/>
                </a:solidFill>
              </a:rPr>
              <a:t>.</a:t>
            </a:r>
            <a:endParaRPr lang="ja-JP" altLang="en-US" sz="2000" dirty="0">
              <a:solidFill>
                <a:prstClr val="black"/>
              </a:solidFill>
            </a:endParaRPr>
          </a:p>
        </p:txBody>
      </p:sp>
      <p:cxnSp>
        <p:nvCxnSpPr>
          <p:cNvPr id="303" name="直線矢印コネクタ 302"/>
          <p:cNvCxnSpPr/>
          <p:nvPr/>
        </p:nvCxnSpPr>
        <p:spPr>
          <a:xfrm>
            <a:off x="1633785" y="4783679"/>
            <a:ext cx="2731354"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06" name="テキスト ボックス 305"/>
          <p:cNvSpPr txBox="1"/>
          <p:nvPr/>
        </p:nvSpPr>
        <p:spPr>
          <a:xfrm>
            <a:off x="2483768" y="4437112"/>
            <a:ext cx="1188146" cy="400110"/>
          </a:xfrm>
          <a:prstGeom prst="rect">
            <a:avLst/>
          </a:prstGeom>
          <a:noFill/>
        </p:spPr>
        <p:txBody>
          <a:bodyPr wrap="none" rtlCol="0">
            <a:spAutoFit/>
          </a:bodyPr>
          <a:lstStyle/>
          <a:p>
            <a:r>
              <a:rPr lang="en-US" altLang="ja-JP" sz="2000" dirty="0" smtClean="0">
                <a:solidFill>
                  <a:prstClr val="black"/>
                </a:solidFill>
              </a:rPr>
              <a:t>10~20fm</a:t>
            </a:r>
            <a:endParaRPr lang="ja-JP" altLang="en-US" sz="2000" dirty="0">
              <a:solidFill>
                <a:prstClr val="black"/>
              </a:solidFill>
            </a:endParaRPr>
          </a:p>
        </p:txBody>
      </p:sp>
      <p:sp>
        <p:nvSpPr>
          <p:cNvPr id="318" name="円/楕円 317"/>
          <p:cNvSpPr/>
          <p:nvPr/>
        </p:nvSpPr>
        <p:spPr>
          <a:xfrm>
            <a:off x="4524849" y="1349818"/>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0" name="円/楕円 319"/>
          <p:cNvSpPr/>
          <p:nvPr/>
        </p:nvSpPr>
        <p:spPr>
          <a:xfrm>
            <a:off x="2800150" y="2905795"/>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1" name="円/楕円 320"/>
          <p:cNvSpPr/>
          <p:nvPr/>
        </p:nvSpPr>
        <p:spPr>
          <a:xfrm>
            <a:off x="878432" y="2401033"/>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2" name="円/楕円 321"/>
          <p:cNvSpPr/>
          <p:nvPr/>
        </p:nvSpPr>
        <p:spPr>
          <a:xfrm>
            <a:off x="1029003" y="2924960"/>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3" name="円/楕円 322"/>
          <p:cNvSpPr/>
          <p:nvPr/>
        </p:nvSpPr>
        <p:spPr>
          <a:xfrm>
            <a:off x="853162" y="1732989"/>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4" name="円/楕円 323"/>
          <p:cNvSpPr/>
          <p:nvPr/>
        </p:nvSpPr>
        <p:spPr>
          <a:xfrm>
            <a:off x="2335514" y="2235774"/>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5" name="円/楕円 324"/>
          <p:cNvSpPr/>
          <p:nvPr/>
        </p:nvSpPr>
        <p:spPr>
          <a:xfrm>
            <a:off x="1486426" y="3465442"/>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6" name="円/楕円 325"/>
          <p:cNvSpPr/>
          <p:nvPr/>
        </p:nvSpPr>
        <p:spPr>
          <a:xfrm>
            <a:off x="2335514" y="3285000"/>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7" name="円/楕円 326"/>
          <p:cNvSpPr/>
          <p:nvPr/>
        </p:nvSpPr>
        <p:spPr>
          <a:xfrm>
            <a:off x="1861268" y="2627742"/>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8" name="円/楕円 327"/>
          <p:cNvSpPr/>
          <p:nvPr/>
        </p:nvSpPr>
        <p:spPr>
          <a:xfrm>
            <a:off x="3646666" y="3140984"/>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9" name="円/楕円 328"/>
          <p:cNvSpPr/>
          <p:nvPr/>
        </p:nvSpPr>
        <p:spPr>
          <a:xfrm>
            <a:off x="1431888" y="2483742"/>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0" name="円/楕円 329"/>
          <p:cNvSpPr/>
          <p:nvPr/>
        </p:nvSpPr>
        <p:spPr>
          <a:xfrm>
            <a:off x="3173130" y="3470414"/>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1" name="円/楕円 330"/>
          <p:cNvSpPr/>
          <p:nvPr/>
        </p:nvSpPr>
        <p:spPr>
          <a:xfrm>
            <a:off x="6386649" y="1041270"/>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2" name="円/楕円 331"/>
          <p:cNvSpPr/>
          <p:nvPr/>
        </p:nvSpPr>
        <p:spPr>
          <a:xfrm>
            <a:off x="1521301" y="1763069"/>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3" name="円/楕円 332"/>
          <p:cNvSpPr/>
          <p:nvPr/>
        </p:nvSpPr>
        <p:spPr>
          <a:xfrm>
            <a:off x="4365139" y="1043180"/>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4" name="円/楕円 333"/>
          <p:cNvSpPr/>
          <p:nvPr/>
        </p:nvSpPr>
        <p:spPr>
          <a:xfrm>
            <a:off x="1011395" y="3656595"/>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5" name="円/楕円 334"/>
          <p:cNvSpPr/>
          <p:nvPr/>
        </p:nvSpPr>
        <p:spPr>
          <a:xfrm>
            <a:off x="5004048" y="2564904"/>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6" name="円/楕円 335"/>
          <p:cNvSpPr/>
          <p:nvPr/>
        </p:nvSpPr>
        <p:spPr>
          <a:xfrm>
            <a:off x="4788024" y="1484784"/>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7" name="円/楕円 336"/>
          <p:cNvSpPr/>
          <p:nvPr/>
        </p:nvSpPr>
        <p:spPr>
          <a:xfrm>
            <a:off x="4856001" y="1115180"/>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8" name="円/楕円 337"/>
          <p:cNvSpPr/>
          <p:nvPr/>
        </p:nvSpPr>
        <p:spPr>
          <a:xfrm>
            <a:off x="5529356" y="1978461"/>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9" name="円/楕円 338"/>
          <p:cNvSpPr/>
          <p:nvPr/>
        </p:nvSpPr>
        <p:spPr>
          <a:xfrm>
            <a:off x="5457071" y="1133949"/>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0" name="円/楕円 339"/>
          <p:cNvSpPr/>
          <p:nvPr/>
        </p:nvSpPr>
        <p:spPr>
          <a:xfrm>
            <a:off x="5385071" y="3681868"/>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1" name="円/楕円 340"/>
          <p:cNvSpPr/>
          <p:nvPr/>
        </p:nvSpPr>
        <p:spPr>
          <a:xfrm>
            <a:off x="6454962" y="3737656"/>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2" name="円/楕円 341"/>
          <p:cNvSpPr/>
          <p:nvPr/>
        </p:nvSpPr>
        <p:spPr>
          <a:xfrm>
            <a:off x="4928001" y="2056320"/>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3" name="円/楕円 342"/>
          <p:cNvSpPr/>
          <p:nvPr/>
        </p:nvSpPr>
        <p:spPr>
          <a:xfrm>
            <a:off x="6094922" y="2079175"/>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4" name="円/楕円 343"/>
          <p:cNvSpPr/>
          <p:nvPr/>
        </p:nvSpPr>
        <p:spPr>
          <a:xfrm>
            <a:off x="2422514" y="1124760"/>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5" name="円/楕円 344"/>
          <p:cNvSpPr/>
          <p:nvPr/>
        </p:nvSpPr>
        <p:spPr>
          <a:xfrm>
            <a:off x="5746356" y="2738115"/>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6" name="円/楕円 345"/>
          <p:cNvSpPr/>
          <p:nvPr/>
        </p:nvSpPr>
        <p:spPr>
          <a:xfrm>
            <a:off x="3284332" y="1833498"/>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7" name="円/楕円 346"/>
          <p:cNvSpPr/>
          <p:nvPr/>
        </p:nvSpPr>
        <p:spPr>
          <a:xfrm>
            <a:off x="1633785" y="1053549"/>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8" name="円/楕円 347"/>
          <p:cNvSpPr/>
          <p:nvPr/>
        </p:nvSpPr>
        <p:spPr>
          <a:xfrm>
            <a:off x="3459289" y="1055132"/>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9" name="円/楕円 348"/>
          <p:cNvSpPr/>
          <p:nvPr/>
        </p:nvSpPr>
        <p:spPr>
          <a:xfrm>
            <a:off x="2166827" y="1052752"/>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0" name="円/楕円 349"/>
          <p:cNvSpPr/>
          <p:nvPr/>
        </p:nvSpPr>
        <p:spPr>
          <a:xfrm>
            <a:off x="2154440" y="2015983"/>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1" name="円/楕円 350"/>
          <p:cNvSpPr/>
          <p:nvPr/>
        </p:nvSpPr>
        <p:spPr>
          <a:xfrm>
            <a:off x="1794890" y="1484800"/>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2" name="円/楕円 351"/>
          <p:cNvSpPr/>
          <p:nvPr/>
        </p:nvSpPr>
        <p:spPr>
          <a:xfrm>
            <a:off x="2237451" y="1392791"/>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3" name="円/楕円 352"/>
          <p:cNvSpPr/>
          <p:nvPr/>
        </p:nvSpPr>
        <p:spPr>
          <a:xfrm>
            <a:off x="3155913" y="2276872"/>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4" name="円/楕円 353"/>
          <p:cNvSpPr/>
          <p:nvPr/>
        </p:nvSpPr>
        <p:spPr>
          <a:xfrm>
            <a:off x="2565085" y="2747790"/>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5" name="円/楕円 354"/>
          <p:cNvSpPr/>
          <p:nvPr/>
        </p:nvSpPr>
        <p:spPr>
          <a:xfrm>
            <a:off x="4078714" y="2204864"/>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6" name="円/楕円 355"/>
          <p:cNvSpPr/>
          <p:nvPr/>
        </p:nvSpPr>
        <p:spPr>
          <a:xfrm>
            <a:off x="4300160" y="2987654"/>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7" name="円/楕円 356"/>
          <p:cNvSpPr/>
          <p:nvPr/>
        </p:nvSpPr>
        <p:spPr>
          <a:xfrm>
            <a:off x="4453936" y="2675790"/>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8" name="円/楕円 357"/>
          <p:cNvSpPr/>
          <p:nvPr/>
        </p:nvSpPr>
        <p:spPr>
          <a:xfrm>
            <a:off x="4854459" y="2943829"/>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9" name="円/楕円 358"/>
          <p:cNvSpPr/>
          <p:nvPr/>
        </p:nvSpPr>
        <p:spPr>
          <a:xfrm>
            <a:off x="3958883" y="1266915"/>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0" name="円/楕円 359"/>
          <p:cNvSpPr/>
          <p:nvPr/>
        </p:nvSpPr>
        <p:spPr>
          <a:xfrm>
            <a:off x="3146117" y="1258515"/>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1" name="円/楕円 360"/>
          <p:cNvSpPr/>
          <p:nvPr/>
        </p:nvSpPr>
        <p:spPr>
          <a:xfrm>
            <a:off x="3896304" y="980744"/>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2" name="円/楕円 361"/>
          <p:cNvSpPr/>
          <p:nvPr/>
        </p:nvSpPr>
        <p:spPr>
          <a:xfrm>
            <a:off x="4079682" y="1525757"/>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3" name="円/楕円 362"/>
          <p:cNvSpPr/>
          <p:nvPr/>
        </p:nvSpPr>
        <p:spPr>
          <a:xfrm>
            <a:off x="3408639" y="1453757"/>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4" name="円/楕円 363"/>
          <p:cNvSpPr/>
          <p:nvPr/>
        </p:nvSpPr>
        <p:spPr>
          <a:xfrm>
            <a:off x="3749783" y="1597757"/>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5" name="円/楕円 364"/>
          <p:cNvSpPr/>
          <p:nvPr/>
        </p:nvSpPr>
        <p:spPr>
          <a:xfrm>
            <a:off x="3548890" y="2420888"/>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6" name="円/楕円 365"/>
          <p:cNvSpPr/>
          <p:nvPr/>
        </p:nvSpPr>
        <p:spPr>
          <a:xfrm>
            <a:off x="3534372" y="3470414"/>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7" name="円/楕円 366"/>
          <p:cNvSpPr/>
          <p:nvPr/>
        </p:nvSpPr>
        <p:spPr>
          <a:xfrm>
            <a:off x="4544542" y="3236059"/>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8" name="円/楕円 367"/>
          <p:cNvSpPr/>
          <p:nvPr/>
        </p:nvSpPr>
        <p:spPr>
          <a:xfrm>
            <a:off x="4654778" y="3659614"/>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9" name="円/楕円 368"/>
          <p:cNvSpPr/>
          <p:nvPr/>
        </p:nvSpPr>
        <p:spPr>
          <a:xfrm>
            <a:off x="3796894" y="3665656"/>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70" name="円/楕円 369"/>
          <p:cNvSpPr/>
          <p:nvPr/>
        </p:nvSpPr>
        <p:spPr>
          <a:xfrm>
            <a:off x="4138038" y="3809656"/>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71" name="円/楕円 370"/>
          <p:cNvSpPr/>
          <p:nvPr/>
        </p:nvSpPr>
        <p:spPr>
          <a:xfrm>
            <a:off x="5000001" y="3751354"/>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72" name="円/楕円 371"/>
          <p:cNvSpPr/>
          <p:nvPr/>
        </p:nvSpPr>
        <p:spPr>
          <a:xfrm>
            <a:off x="1861268" y="2055779"/>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73" name="円/楕円 372"/>
          <p:cNvSpPr/>
          <p:nvPr/>
        </p:nvSpPr>
        <p:spPr>
          <a:xfrm>
            <a:off x="2459350" y="3683298"/>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74" name="円/楕円 373"/>
          <p:cNvSpPr/>
          <p:nvPr/>
        </p:nvSpPr>
        <p:spPr>
          <a:xfrm>
            <a:off x="3218117" y="2967562"/>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75" name="円/楕円 374"/>
          <p:cNvSpPr/>
          <p:nvPr/>
        </p:nvSpPr>
        <p:spPr>
          <a:xfrm>
            <a:off x="1853994" y="3076715"/>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76" name="円/楕円 375"/>
          <p:cNvSpPr/>
          <p:nvPr/>
        </p:nvSpPr>
        <p:spPr>
          <a:xfrm>
            <a:off x="2813161" y="1340784"/>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77" name="円/楕円 376"/>
          <p:cNvSpPr/>
          <p:nvPr/>
        </p:nvSpPr>
        <p:spPr>
          <a:xfrm>
            <a:off x="1918474" y="3504843"/>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78" name="円/楕円 377"/>
          <p:cNvSpPr/>
          <p:nvPr/>
        </p:nvSpPr>
        <p:spPr>
          <a:xfrm>
            <a:off x="1012839" y="3362935"/>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79" name="円/楕円 378"/>
          <p:cNvSpPr/>
          <p:nvPr/>
        </p:nvSpPr>
        <p:spPr>
          <a:xfrm>
            <a:off x="1691696" y="3623614"/>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0" name="円/楕円 379"/>
          <p:cNvSpPr/>
          <p:nvPr/>
        </p:nvSpPr>
        <p:spPr>
          <a:xfrm>
            <a:off x="1948043" y="3763685"/>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1" name="円/楕円 380"/>
          <p:cNvSpPr/>
          <p:nvPr/>
        </p:nvSpPr>
        <p:spPr>
          <a:xfrm>
            <a:off x="3579736" y="1988840"/>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2" name="円/楕円 381"/>
          <p:cNvSpPr/>
          <p:nvPr/>
        </p:nvSpPr>
        <p:spPr>
          <a:xfrm>
            <a:off x="1547664" y="3789040"/>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3" name="円/楕円 382"/>
          <p:cNvSpPr/>
          <p:nvPr/>
        </p:nvSpPr>
        <p:spPr>
          <a:xfrm>
            <a:off x="2200791" y="3741946"/>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4" name="円/楕円 383"/>
          <p:cNvSpPr/>
          <p:nvPr/>
        </p:nvSpPr>
        <p:spPr>
          <a:xfrm>
            <a:off x="3961558" y="2915654"/>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5" name="円/楕円 384"/>
          <p:cNvSpPr/>
          <p:nvPr/>
        </p:nvSpPr>
        <p:spPr>
          <a:xfrm>
            <a:off x="2566546" y="1988840"/>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6" name="円/楕円 385"/>
          <p:cNvSpPr/>
          <p:nvPr/>
        </p:nvSpPr>
        <p:spPr>
          <a:xfrm>
            <a:off x="2885161" y="2636928"/>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7" name="円/楕円 386"/>
          <p:cNvSpPr/>
          <p:nvPr/>
        </p:nvSpPr>
        <p:spPr>
          <a:xfrm>
            <a:off x="2009946" y="2415899"/>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8" name="円/楕円 387"/>
          <p:cNvSpPr/>
          <p:nvPr/>
        </p:nvSpPr>
        <p:spPr>
          <a:xfrm>
            <a:off x="2351090" y="2559899"/>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9" name="円/楕円 388"/>
          <p:cNvSpPr/>
          <p:nvPr/>
        </p:nvSpPr>
        <p:spPr>
          <a:xfrm>
            <a:off x="1029976" y="1542816"/>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90" name="円/楕円 389"/>
          <p:cNvSpPr/>
          <p:nvPr/>
        </p:nvSpPr>
        <p:spPr>
          <a:xfrm>
            <a:off x="2207118" y="3016374"/>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91" name="円/楕円 390"/>
          <p:cNvSpPr/>
          <p:nvPr/>
        </p:nvSpPr>
        <p:spPr>
          <a:xfrm>
            <a:off x="3029161" y="3741126"/>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92" name="円/楕円 391"/>
          <p:cNvSpPr/>
          <p:nvPr/>
        </p:nvSpPr>
        <p:spPr>
          <a:xfrm>
            <a:off x="1138037" y="2169629"/>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93" name="円/楕円 392"/>
          <p:cNvSpPr/>
          <p:nvPr/>
        </p:nvSpPr>
        <p:spPr>
          <a:xfrm>
            <a:off x="1431888" y="1570806"/>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94" name="円/楕円 393"/>
          <p:cNvSpPr/>
          <p:nvPr/>
        </p:nvSpPr>
        <p:spPr>
          <a:xfrm>
            <a:off x="2697202" y="3761133"/>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95" name="円/楕円 394"/>
          <p:cNvSpPr/>
          <p:nvPr/>
        </p:nvSpPr>
        <p:spPr>
          <a:xfrm>
            <a:off x="1170172" y="969377"/>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96" name="円/楕円 395"/>
          <p:cNvSpPr/>
          <p:nvPr/>
        </p:nvSpPr>
        <p:spPr>
          <a:xfrm>
            <a:off x="3210392" y="2707033"/>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97" name="円/楕円 396"/>
          <p:cNvSpPr/>
          <p:nvPr/>
        </p:nvSpPr>
        <p:spPr>
          <a:xfrm>
            <a:off x="827584" y="980744"/>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98" name="円/楕円 397"/>
          <p:cNvSpPr/>
          <p:nvPr/>
        </p:nvSpPr>
        <p:spPr>
          <a:xfrm>
            <a:off x="1290971" y="1196768"/>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99" name="円/楕円 398"/>
          <p:cNvSpPr/>
          <p:nvPr/>
        </p:nvSpPr>
        <p:spPr>
          <a:xfrm>
            <a:off x="1739117" y="2350118"/>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0" name="円/楕円 399"/>
          <p:cNvSpPr/>
          <p:nvPr/>
        </p:nvSpPr>
        <p:spPr>
          <a:xfrm>
            <a:off x="961072" y="1208127"/>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1" name="円/楕円 400"/>
          <p:cNvSpPr/>
          <p:nvPr/>
        </p:nvSpPr>
        <p:spPr>
          <a:xfrm>
            <a:off x="1558434" y="2780944"/>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2" name="円/楕円 401"/>
          <p:cNvSpPr/>
          <p:nvPr/>
        </p:nvSpPr>
        <p:spPr>
          <a:xfrm>
            <a:off x="2828651" y="3182703"/>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3" name="円/楕円 402"/>
          <p:cNvSpPr/>
          <p:nvPr/>
        </p:nvSpPr>
        <p:spPr>
          <a:xfrm>
            <a:off x="639284" y="2924944"/>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4" name="円/楕円 403"/>
          <p:cNvSpPr/>
          <p:nvPr/>
        </p:nvSpPr>
        <p:spPr>
          <a:xfrm>
            <a:off x="2782570" y="2128320"/>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5" name="円/楕円 404"/>
          <p:cNvSpPr/>
          <p:nvPr/>
        </p:nvSpPr>
        <p:spPr>
          <a:xfrm>
            <a:off x="2479514" y="1628808"/>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6" name="円/楕円 405"/>
          <p:cNvSpPr/>
          <p:nvPr/>
        </p:nvSpPr>
        <p:spPr>
          <a:xfrm>
            <a:off x="709908" y="3348119"/>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7" name="円/楕円 406"/>
          <p:cNvSpPr/>
          <p:nvPr/>
        </p:nvSpPr>
        <p:spPr>
          <a:xfrm>
            <a:off x="1494932" y="3132400"/>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8" name="円/楕円 407"/>
          <p:cNvSpPr/>
          <p:nvPr/>
        </p:nvSpPr>
        <p:spPr>
          <a:xfrm>
            <a:off x="885976" y="2025629"/>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9" name="円/楕円 408"/>
          <p:cNvSpPr/>
          <p:nvPr/>
        </p:nvSpPr>
        <p:spPr>
          <a:xfrm>
            <a:off x="1146971" y="1873535"/>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0" name="円/楕円 409"/>
          <p:cNvSpPr/>
          <p:nvPr/>
        </p:nvSpPr>
        <p:spPr>
          <a:xfrm>
            <a:off x="840460" y="2669869"/>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1" name="円/楕円 410"/>
          <p:cNvSpPr/>
          <p:nvPr/>
        </p:nvSpPr>
        <p:spPr>
          <a:xfrm>
            <a:off x="1187159" y="2482050"/>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2" name="円/楕円 411"/>
          <p:cNvSpPr/>
          <p:nvPr/>
        </p:nvSpPr>
        <p:spPr>
          <a:xfrm>
            <a:off x="1269561" y="2748587"/>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3" name="円/楕円 412"/>
          <p:cNvSpPr/>
          <p:nvPr/>
        </p:nvSpPr>
        <p:spPr>
          <a:xfrm>
            <a:off x="1250487" y="3767614"/>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4" name="円/楕円 413"/>
          <p:cNvSpPr/>
          <p:nvPr/>
        </p:nvSpPr>
        <p:spPr>
          <a:xfrm>
            <a:off x="2160238" y="1619069"/>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5" name="円/楕円 414"/>
          <p:cNvSpPr/>
          <p:nvPr/>
        </p:nvSpPr>
        <p:spPr>
          <a:xfrm>
            <a:off x="3029130" y="1584521"/>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6" name="円/楕円 415"/>
          <p:cNvSpPr/>
          <p:nvPr/>
        </p:nvSpPr>
        <p:spPr>
          <a:xfrm>
            <a:off x="454292" y="1722593"/>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7" name="円/楕円 416"/>
          <p:cNvSpPr/>
          <p:nvPr/>
        </p:nvSpPr>
        <p:spPr>
          <a:xfrm>
            <a:off x="1883199" y="1187180"/>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8" name="円/楕円 417"/>
          <p:cNvSpPr/>
          <p:nvPr/>
        </p:nvSpPr>
        <p:spPr>
          <a:xfrm>
            <a:off x="1566932" y="1304311"/>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9" name="円/楕円 418"/>
          <p:cNvSpPr/>
          <p:nvPr/>
        </p:nvSpPr>
        <p:spPr>
          <a:xfrm>
            <a:off x="3664864" y="2684215"/>
            <a:ext cx="216000" cy="216000"/>
          </a:xfrm>
          <a:prstGeom prst="ellipse">
            <a:avLst/>
          </a:prstGeom>
          <a:gradFill flip="none" rotWithShape="1">
            <a:gsLst>
              <a:gs pos="0">
                <a:srgbClr val="002060">
                  <a:lumMod val="80000"/>
                  <a:lumOff val="20000"/>
                </a:srgbClr>
              </a:gs>
              <a:gs pos="100000">
                <a:srgbClr val="002060"/>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20" name="円/楕円 419"/>
          <p:cNvSpPr/>
          <p:nvPr/>
        </p:nvSpPr>
        <p:spPr>
          <a:xfrm>
            <a:off x="5878922" y="1108905"/>
            <a:ext cx="216000" cy="216000"/>
          </a:xfrm>
          <a:prstGeom prst="ellipse">
            <a:avLst/>
          </a:prstGeom>
          <a:gradFill flip="none" rotWithShape="1">
            <a:gsLst>
              <a:gs pos="0">
                <a:srgbClr val="C00000">
                  <a:lumMod val="80000"/>
                  <a:lumOff val="20000"/>
                </a:srgbClr>
              </a:gs>
              <a:gs pos="100000">
                <a:srgbClr val="C00000"/>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22" name="円/楕円 421"/>
          <p:cNvSpPr/>
          <p:nvPr/>
        </p:nvSpPr>
        <p:spPr>
          <a:xfrm>
            <a:off x="3408639" y="3731614"/>
            <a:ext cx="216000" cy="216000"/>
          </a:xfrm>
          <a:prstGeom prst="ellipse">
            <a:avLst/>
          </a:prstGeom>
          <a:gradFill flip="none" rotWithShape="1">
            <a:gsLst>
              <a:gs pos="0">
                <a:srgbClr val="C00000">
                  <a:lumMod val="80000"/>
                  <a:lumOff val="20000"/>
                </a:srgbClr>
              </a:gs>
              <a:gs pos="100000">
                <a:srgbClr val="C00000"/>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24" name="円/楕円 423"/>
          <p:cNvSpPr/>
          <p:nvPr/>
        </p:nvSpPr>
        <p:spPr>
          <a:xfrm>
            <a:off x="2699816" y="980752"/>
            <a:ext cx="216000" cy="216000"/>
          </a:xfrm>
          <a:prstGeom prst="ellipse">
            <a:avLst/>
          </a:prstGeom>
          <a:gradFill flip="none" rotWithShape="1">
            <a:gsLst>
              <a:gs pos="0">
                <a:srgbClr val="C00000">
                  <a:lumMod val="80000"/>
                  <a:lumOff val="20000"/>
                </a:srgbClr>
              </a:gs>
              <a:gs pos="100000">
                <a:srgbClr val="C00000"/>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25" name="円/楕円 424"/>
          <p:cNvSpPr/>
          <p:nvPr/>
        </p:nvSpPr>
        <p:spPr>
          <a:xfrm>
            <a:off x="1539413" y="2040636"/>
            <a:ext cx="216000" cy="216000"/>
          </a:xfrm>
          <a:prstGeom prst="ellipse">
            <a:avLst/>
          </a:prstGeom>
          <a:gradFill flip="none" rotWithShape="1">
            <a:gsLst>
              <a:gs pos="0">
                <a:srgbClr val="002060">
                  <a:lumMod val="80000"/>
                  <a:lumOff val="20000"/>
                </a:srgbClr>
              </a:gs>
              <a:gs pos="100000">
                <a:srgbClr val="002060"/>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27" name="円/楕円 426"/>
          <p:cNvSpPr/>
          <p:nvPr/>
        </p:nvSpPr>
        <p:spPr>
          <a:xfrm>
            <a:off x="262274" y="2852936"/>
            <a:ext cx="108000" cy="108000"/>
          </a:xfrm>
          <a:prstGeom prst="ellipse">
            <a:avLst/>
          </a:prstGeom>
          <a:solidFill>
            <a:srgbClr val="0070C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28" name="円/楕円 427"/>
          <p:cNvSpPr/>
          <p:nvPr/>
        </p:nvSpPr>
        <p:spPr>
          <a:xfrm>
            <a:off x="531994" y="2756115"/>
            <a:ext cx="108000" cy="108000"/>
          </a:xfrm>
          <a:prstGeom prst="ellipse">
            <a:avLst/>
          </a:prstGeom>
          <a:solidFill>
            <a:srgbClr val="00B05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29" name="円/楕円 428"/>
          <p:cNvSpPr/>
          <p:nvPr/>
        </p:nvSpPr>
        <p:spPr>
          <a:xfrm>
            <a:off x="370672" y="2047749"/>
            <a:ext cx="108000" cy="108000"/>
          </a:xfrm>
          <a:prstGeom prst="ellipse">
            <a:avLst/>
          </a:prstGeom>
          <a:solidFill>
            <a:srgbClr val="FF000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0" name="円/楕円 429"/>
          <p:cNvSpPr/>
          <p:nvPr/>
        </p:nvSpPr>
        <p:spPr>
          <a:xfrm>
            <a:off x="441912" y="3567454"/>
            <a:ext cx="108000" cy="108000"/>
          </a:xfrm>
          <a:prstGeom prst="ellipse">
            <a:avLst/>
          </a:prstGeom>
          <a:solidFill>
            <a:srgbClr val="0070C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1" name="円/楕円 430"/>
          <p:cNvSpPr/>
          <p:nvPr/>
        </p:nvSpPr>
        <p:spPr>
          <a:xfrm>
            <a:off x="169365" y="3784345"/>
            <a:ext cx="108000" cy="108000"/>
          </a:xfrm>
          <a:prstGeom prst="ellipse">
            <a:avLst/>
          </a:prstGeom>
          <a:solidFill>
            <a:srgbClr val="00B05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2" name="円/楕円 431"/>
          <p:cNvSpPr/>
          <p:nvPr/>
        </p:nvSpPr>
        <p:spPr>
          <a:xfrm>
            <a:off x="423994" y="3036578"/>
            <a:ext cx="108000" cy="108000"/>
          </a:xfrm>
          <a:prstGeom prst="ellipse">
            <a:avLst/>
          </a:prstGeom>
          <a:solidFill>
            <a:srgbClr val="FF000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3" name="円/楕円 432"/>
          <p:cNvSpPr/>
          <p:nvPr/>
        </p:nvSpPr>
        <p:spPr>
          <a:xfrm>
            <a:off x="503560" y="1016744"/>
            <a:ext cx="108000" cy="108000"/>
          </a:xfrm>
          <a:prstGeom prst="ellipse">
            <a:avLst/>
          </a:prstGeom>
          <a:solidFill>
            <a:srgbClr val="0070C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4" name="円/楕円 433"/>
          <p:cNvSpPr/>
          <p:nvPr/>
        </p:nvSpPr>
        <p:spPr>
          <a:xfrm>
            <a:off x="388131" y="1254697"/>
            <a:ext cx="108000" cy="108000"/>
          </a:xfrm>
          <a:prstGeom prst="ellipse">
            <a:avLst/>
          </a:prstGeom>
          <a:solidFill>
            <a:srgbClr val="00B05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5" name="円/楕円 434"/>
          <p:cNvSpPr/>
          <p:nvPr/>
        </p:nvSpPr>
        <p:spPr>
          <a:xfrm>
            <a:off x="346791" y="1429287"/>
            <a:ext cx="108000" cy="108000"/>
          </a:xfrm>
          <a:prstGeom prst="ellipse">
            <a:avLst/>
          </a:prstGeom>
          <a:solidFill>
            <a:srgbClr val="FF000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6" name="円/楕円 435"/>
          <p:cNvSpPr/>
          <p:nvPr/>
        </p:nvSpPr>
        <p:spPr>
          <a:xfrm>
            <a:off x="389903" y="2281461"/>
            <a:ext cx="108000" cy="108000"/>
          </a:xfrm>
          <a:prstGeom prst="ellipse">
            <a:avLst/>
          </a:prstGeom>
          <a:solidFill>
            <a:srgbClr val="0070C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7" name="円/楕円 436"/>
          <p:cNvSpPr/>
          <p:nvPr/>
        </p:nvSpPr>
        <p:spPr>
          <a:xfrm>
            <a:off x="585257" y="2112054"/>
            <a:ext cx="108000" cy="108000"/>
          </a:xfrm>
          <a:prstGeom prst="ellipse">
            <a:avLst/>
          </a:prstGeom>
          <a:solidFill>
            <a:srgbClr val="00B05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8" name="円/楕円 437"/>
          <p:cNvSpPr/>
          <p:nvPr/>
        </p:nvSpPr>
        <p:spPr>
          <a:xfrm>
            <a:off x="223365" y="3473180"/>
            <a:ext cx="108000" cy="108000"/>
          </a:xfrm>
          <a:prstGeom prst="ellipse">
            <a:avLst/>
          </a:prstGeom>
          <a:solidFill>
            <a:srgbClr val="FF000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9" name="円/楕円 438"/>
          <p:cNvSpPr/>
          <p:nvPr/>
        </p:nvSpPr>
        <p:spPr>
          <a:xfrm>
            <a:off x="590020" y="2566909"/>
            <a:ext cx="108000" cy="108000"/>
          </a:xfrm>
          <a:prstGeom prst="ellipse">
            <a:avLst/>
          </a:prstGeom>
          <a:solidFill>
            <a:srgbClr val="0070C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0" name="円/楕円 439"/>
          <p:cNvSpPr/>
          <p:nvPr/>
        </p:nvSpPr>
        <p:spPr>
          <a:xfrm>
            <a:off x="804460" y="3182703"/>
            <a:ext cx="108000" cy="108000"/>
          </a:xfrm>
          <a:prstGeom prst="ellipse">
            <a:avLst/>
          </a:prstGeom>
          <a:solidFill>
            <a:srgbClr val="00B05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1" name="円/楕円 440"/>
          <p:cNvSpPr/>
          <p:nvPr/>
        </p:nvSpPr>
        <p:spPr>
          <a:xfrm>
            <a:off x="182924" y="2241175"/>
            <a:ext cx="108000" cy="108000"/>
          </a:xfrm>
          <a:prstGeom prst="ellipse">
            <a:avLst/>
          </a:prstGeom>
          <a:solidFill>
            <a:srgbClr val="FF000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2" name="円/楕円 441"/>
          <p:cNvSpPr/>
          <p:nvPr/>
        </p:nvSpPr>
        <p:spPr>
          <a:xfrm>
            <a:off x="517621" y="3788541"/>
            <a:ext cx="108000" cy="108000"/>
          </a:xfrm>
          <a:prstGeom prst="ellipse">
            <a:avLst/>
          </a:prstGeom>
          <a:solidFill>
            <a:srgbClr val="0070C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3" name="円/楕円 442"/>
          <p:cNvSpPr/>
          <p:nvPr/>
        </p:nvSpPr>
        <p:spPr>
          <a:xfrm>
            <a:off x="694322" y="2312888"/>
            <a:ext cx="108000" cy="108000"/>
          </a:xfrm>
          <a:prstGeom prst="ellipse">
            <a:avLst/>
          </a:prstGeom>
          <a:solidFill>
            <a:srgbClr val="00B05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4" name="円/楕円 443"/>
          <p:cNvSpPr/>
          <p:nvPr/>
        </p:nvSpPr>
        <p:spPr>
          <a:xfrm>
            <a:off x="655908" y="1905498"/>
            <a:ext cx="108000" cy="108000"/>
          </a:xfrm>
          <a:prstGeom prst="ellipse">
            <a:avLst/>
          </a:prstGeom>
          <a:solidFill>
            <a:srgbClr val="FF000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5" name="円/楕円 444"/>
          <p:cNvSpPr/>
          <p:nvPr/>
        </p:nvSpPr>
        <p:spPr>
          <a:xfrm>
            <a:off x="262274" y="1318790"/>
            <a:ext cx="108000" cy="108000"/>
          </a:xfrm>
          <a:prstGeom prst="ellipse">
            <a:avLst/>
          </a:prstGeom>
          <a:solidFill>
            <a:srgbClr val="0070C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6" name="円/楕円 445"/>
          <p:cNvSpPr/>
          <p:nvPr/>
        </p:nvSpPr>
        <p:spPr>
          <a:xfrm>
            <a:off x="218479" y="2591742"/>
            <a:ext cx="108000" cy="108000"/>
          </a:xfrm>
          <a:prstGeom prst="ellipse">
            <a:avLst/>
          </a:prstGeom>
          <a:solidFill>
            <a:srgbClr val="00B05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7" name="円/楕円 446"/>
          <p:cNvSpPr/>
          <p:nvPr/>
        </p:nvSpPr>
        <p:spPr>
          <a:xfrm>
            <a:off x="578225" y="1532018"/>
            <a:ext cx="108000" cy="108000"/>
          </a:xfrm>
          <a:prstGeom prst="ellipse">
            <a:avLst/>
          </a:prstGeom>
          <a:solidFill>
            <a:srgbClr val="FF000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8" name="円/楕円 447"/>
          <p:cNvSpPr/>
          <p:nvPr/>
        </p:nvSpPr>
        <p:spPr>
          <a:xfrm>
            <a:off x="744247" y="3647298"/>
            <a:ext cx="108000" cy="108000"/>
          </a:xfrm>
          <a:prstGeom prst="ellipse">
            <a:avLst/>
          </a:prstGeom>
          <a:solidFill>
            <a:srgbClr val="0070C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9" name="円/楕円 448"/>
          <p:cNvSpPr/>
          <p:nvPr/>
        </p:nvSpPr>
        <p:spPr>
          <a:xfrm>
            <a:off x="226282" y="3068960"/>
            <a:ext cx="108000" cy="108000"/>
          </a:xfrm>
          <a:prstGeom prst="ellipse">
            <a:avLst/>
          </a:prstGeom>
          <a:solidFill>
            <a:srgbClr val="00B05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50" name="円/楕円 449"/>
          <p:cNvSpPr/>
          <p:nvPr/>
        </p:nvSpPr>
        <p:spPr>
          <a:xfrm>
            <a:off x="358994" y="2509309"/>
            <a:ext cx="108000" cy="108000"/>
          </a:xfrm>
          <a:prstGeom prst="ellipse">
            <a:avLst/>
          </a:prstGeom>
          <a:solidFill>
            <a:srgbClr val="FF000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173" name="直線コネクタ 172"/>
          <p:cNvCxnSpPr/>
          <p:nvPr/>
        </p:nvCxnSpPr>
        <p:spPr>
          <a:xfrm>
            <a:off x="410560" y="5695068"/>
            <a:ext cx="428597" cy="0"/>
          </a:xfrm>
          <a:prstGeom prst="line">
            <a:avLst/>
          </a:prstGeom>
          <a:ln w="57150">
            <a:solidFill>
              <a:srgbClr val="CC000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75" name="直線コネクタ 174"/>
          <p:cNvCxnSpPr/>
          <p:nvPr/>
        </p:nvCxnSpPr>
        <p:spPr>
          <a:xfrm>
            <a:off x="410560" y="6021288"/>
            <a:ext cx="428597" cy="0"/>
          </a:xfrm>
          <a:prstGeom prst="line">
            <a:avLst/>
          </a:prstGeom>
          <a:ln w="57150">
            <a:solidFill>
              <a:srgbClr val="00206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80" name="直線コネクタ 179"/>
          <p:cNvCxnSpPr/>
          <p:nvPr/>
        </p:nvCxnSpPr>
        <p:spPr>
          <a:xfrm>
            <a:off x="410560" y="6381328"/>
            <a:ext cx="428597" cy="0"/>
          </a:xfrm>
          <a:prstGeom prst="line">
            <a:avLst/>
          </a:prstGeom>
          <a:ln w="101600" cmpd="tri">
            <a:solidFill>
              <a:srgbClr val="00660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19" name="TexTeXPicture" descr="&lt;?xml version=&quot;1.0&quot; encoding=&quot;utf-16&quot;?&gt;&#10;&lt;TeXTeX&gt;&#10;  &lt;preamble&gt;\documentclass{jarticle}&#10;\usepackage{amsmath}&#10;\pagestyle{empty}&lt;/preamble&gt;&#10;  &lt;body&gt;\begin{align*} &#10;p,\bar p&#10;\end{align*}&lt;/body&gt;&#10;  &lt;fcolor&gt;FF000000&lt;/fcolor&gt;&#10;  &lt;bcolor&gt;FFFFFFFF&lt;/bcolor&gt;&#10;  &lt;transparent&gt;True&lt;/transparent&gt;&#10;  &lt;resolution&gt;1800&lt;/resolution&gt;&#10;  &lt;imageh&gt;195&lt;/imageh&gt;&#10;  &lt;imagew&gt;373&lt;/imagew&gt;&#10;  &lt;scale&gt;50&lt;/scale&gt;&#10;  &lt;cursor&gt;24&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257" y="5563844"/>
            <a:ext cx="521415" cy="272590"/>
          </a:xfrm>
          <a:prstGeom prst="rect">
            <a:avLst/>
          </a:prstGeom>
        </p:spPr>
      </p:pic>
      <p:pic>
        <p:nvPicPr>
          <p:cNvPr id="20" name="TexTeXPicture" descr="&lt;?xml version=&quot;1.0&quot; encoding=&quot;utf-16&quot;?&gt;&#10;&lt;TeXTeX&gt;&#10;  &lt;preamble&gt;\documentclass{jarticle}&#10;\usepackage{amsmath}&#10;\pagestyle{empty}&lt;/preamble&gt;&#10;  &lt;body&gt;\begin{align*} &#10;n,\bar n&#10;\end{align*}&lt;/body&gt;&#10;  &lt;fcolor&gt;FF000000&lt;/fcolor&gt;&#10;  &lt;bcolor&gt;FFFFFFFF&lt;/bcolor&gt;&#10;  &lt;transparent&gt;True&lt;/transparent&gt;&#10;  &lt;resolution&gt;1800&lt;/resolution&gt;&#10;  &lt;imageh&gt;195&lt;/imageh&gt;&#10;  &lt;imagew&gt;395&lt;/imagew&gt;&#10;  &lt;scale&gt;50&lt;/scale&gt;&#10;  &lt;cursor&gt;24&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434" y="5935036"/>
            <a:ext cx="517238" cy="255345"/>
          </a:xfrm>
          <a:prstGeom prst="rect">
            <a:avLst/>
          </a:prstGeom>
        </p:spPr>
      </p:pic>
      <p:pic>
        <p:nvPicPr>
          <p:cNvPr id="21" name="TexTeXPicture" descr="&lt;?xml version=&quot;1.0&quot; encoding=&quot;utf-16&quot;?&gt;&#10;&lt;TeXTeX&gt;&#10;  &lt;preamble&gt;\documentclass{jarticle}&#10;\usepackage{amsmath}&#10;\pagestyle{empty}&lt;/preamble&gt;&#10;  &lt;body&gt;\begin{align*} &#10;\Delta(1232)&#10;\end{align*}&lt;/body&gt;&#10;  &lt;fcolor&gt;FF000000&lt;/fcolor&gt;&#10;  &lt;bcolor&gt;FFFFFFFF&lt;/bcolor&gt;&#10;  &lt;transparent&gt;True&lt;/transparent&gt;&#10;  &lt;resolution&gt;1800&lt;/resolution&gt;&#10;  &lt;imageh&gt;249&lt;/imageh&gt;&#10;  &lt;imagew&gt;864&lt;/imagew&gt;&#10;  &lt;scale&gt;50&lt;/scale&gt;&#10;  &lt;cursor&gt;28&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257" y="6276059"/>
            <a:ext cx="1025472" cy="295535"/>
          </a:xfrm>
          <a:prstGeom prst="rect">
            <a:avLst/>
          </a:prstGeom>
        </p:spPr>
      </p:pic>
      <p:sp>
        <p:nvSpPr>
          <p:cNvPr id="188" name="円/楕円 187"/>
          <p:cNvSpPr/>
          <p:nvPr/>
        </p:nvSpPr>
        <p:spPr>
          <a:xfrm>
            <a:off x="2228049" y="5588184"/>
            <a:ext cx="144000" cy="144000"/>
          </a:xfrm>
          <a:prstGeom prst="ellipse">
            <a:avLst/>
          </a:prstGeom>
          <a:gradFill flip="none" rotWithShape="1">
            <a:gsLst>
              <a:gs pos="0">
                <a:schemeClr val="accent5">
                  <a:lumMod val="90000"/>
                </a:schemeClr>
              </a:gs>
              <a:gs pos="100000">
                <a:schemeClr val="accent5">
                  <a:lumMod val="50000"/>
                </a:schemeClr>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2" name="テキスト ボックス 21"/>
          <p:cNvSpPr txBox="1"/>
          <p:nvPr/>
        </p:nvSpPr>
        <p:spPr>
          <a:xfrm>
            <a:off x="2411760" y="5445224"/>
            <a:ext cx="1082348" cy="400110"/>
          </a:xfrm>
          <a:prstGeom prst="rect">
            <a:avLst/>
          </a:prstGeom>
          <a:noFill/>
        </p:spPr>
        <p:txBody>
          <a:bodyPr wrap="none" rtlCol="0">
            <a:spAutoFit/>
          </a:bodyPr>
          <a:lstStyle/>
          <a:p>
            <a:r>
              <a:rPr lang="en-US" altLang="ja-JP" sz="2000" dirty="0" smtClean="0">
                <a:solidFill>
                  <a:prstClr val="black"/>
                </a:solidFill>
              </a:rPr>
              <a:t>mesons</a:t>
            </a:r>
            <a:endParaRPr lang="ja-JP" altLang="en-US" sz="2000" dirty="0">
              <a:solidFill>
                <a:prstClr val="black"/>
              </a:solidFill>
            </a:endParaRPr>
          </a:p>
        </p:txBody>
      </p:sp>
      <p:sp>
        <p:nvSpPr>
          <p:cNvPr id="190" name="円/楕円 189"/>
          <p:cNvSpPr/>
          <p:nvPr/>
        </p:nvSpPr>
        <p:spPr>
          <a:xfrm>
            <a:off x="2195736" y="5949280"/>
            <a:ext cx="216000" cy="216000"/>
          </a:xfrm>
          <a:prstGeom prst="ellipse">
            <a:avLst/>
          </a:prstGeom>
          <a:gradFill flip="none" rotWithShape="1">
            <a:gsLst>
              <a:gs pos="0">
                <a:srgbClr val="C00000">
                  <a:lumMod val="80000"/>
                  <a:lumOff val="20000"/>
                </a:srgbClr>
              </a:gs>
              <a:gs pos="100000">
                <a:srgbClr val="C00000"/>
              </a:gs>
            </a:gsLst>
            <a:path path="circle">
              <a:fillToRect l="50000" t="50000" r="50000" b="50000"/>
            </a:path>
            <a:tileRect/>
          </a:gra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テキスト ボックス 22"/>
          <p:cNvSpPr txBox="1"/>
          <p:nvPr/>
        </p:nvSpPr>
        <p:spPr>
          <a:xfrm>
            <a:off x="2411760" y="5837202"/>
            <a:ext cx="1096775" cy="400110"/>
          </a:xfrm>
          <a:prstGeom prst="rect">
            <a:avLst/>
          </a:prstGeom>
          <a:noFill/>
        </p:spPr>
        <p:txBody>
          <a:bodyPr wrap="none" rtlCol="0">
            <a:spAutoFit/>
          </a:bodyPr>
          <a:lstStyle/>
          <a:p>
            <a:r>
              <a:rPr lang="en-US" altLang="ja-JP" sz="2000" dirty="0" smtClean="0">
                <a:solidFill>
                  <a:prstClr val="black"/>
                </a:solidFill>
              </a:rPr>
              <a:t>baryons</a:t>
            </a:r>
            <a:endParaRPr lang="ja-JP" altLang="en-US" sz="2000" dirty="0">
              <a:solidFill>
                <a:prstClr val="black"/>
              </a:solidFill>
            </a:endParaRPr>
          </a:p>
        </p:txBody>
      </p:sp>
      <p:grpSp>
        <p:nvGrpSpPr>
          <p:cNvPr id="195" name="グループ化 194"/>
          <p:cNvGrpSpPr/>
          <p:nvPr/>
        </p:nvGrpSpPr>
        <p:grpSpPr>
          <a:xfrm>
            <a:off x="1055775" y="3220715"/>
            <a:ext cx="7415411" cy="461153"/>
            <a:chOff x="973013" y="3436739"/>
            <a:chExt cx="7415411" cy="461153"/>
          </a:xfrm>
        </p:grpSpPr>
        <p:cxnSp>
          <p:nvCxnSpPr>
            <p:cNvPr id="196" name="直線コネクタ 195"/>
            <p:cNvCxnSpPr/>
            <p:nvPr/>
          </p:nvCxnSpPr>
          <p:spPr>
            <a:xfrm flipV="1">
              <a:off x="2482323" y="3717032"/>
              <a:ext cx="161203" cy="160345"/>
            </a:xfrm>
            <a:prstGeom prst="line">
              <a:avLst/>
            </a:prstGeom>
            <a:ln w="101600" cmpd="tri">
              <a:solidFill>
                <a:srgbClr val="00660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98" name="直線コネクタ 197"/>
            <p:cNvCxnSpPr/>
            <p:nvPr/>
          </p:nvCxnSpPr>
          <p:spPr>
            <a:xfrm flipV="1">
              <a:off x="4626260" y="3709492"/>
              <a:ext cx="375992" cy="147972"/>
            </a:xfrm>
            <a:prstGeom prst="line">
              <a:avLst/>
            </a:prstGeom>
            <a:ln w="101600" cmpd="tri">
              <a:solidFill>
                <a:srgbClr val="00660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99" name="直線コネクタ 198"/>
            <p:cNvCxnSpPr/>
            <p:nvPr/>
          </p:nvCxnSpPr>
          <p:spPr>
            <a:xfrm>
              <a:off x="3620998" y="3458605"/>
              <a:ext cx="218974" cy="130956"/>
            </a:xfrm>
            <a:prstGeom prst="line">
              <a:avLst/>
            </a:prstGeom>
            <a:ln w="101600" cmpd="tri">
              <a:solidFill>
                <a:srgbClr val="00660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01" name="直線コネクタ 200"/>
            <p:cNvCxnSpPr/>
            <p:nvPr/>
          </p:nvCxnSpPr>
          <p:spPr>
            <a:xfrm flipV="1">
              <a:off x="1438612" y="3521092"/>
              <a:ext cx="298591" cy="136939"/>
            </a:xfrm>
            <a:prstGeom prst="line">
              <a:avLst/>
            </a:prstGeom>
            <a:ln w="101600" cmpd="tri">
              <a:solidFill>
                <a:srgbClr val="00660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02" name="直線コネクタ 201"/>
            <p:cNvCxnSpPr/>
            <p:nvPr/>
          </p:nvCxnSpPr>
          <p:spPr>
            <a:xfrm>
              <a:off x="973013" y="3436739"/>
              <a:ext cx="483638" cy="211977"/>
            </a:xfrm>
            <a:prstGeom prst="line">
              <a:avLst/>
            </a:prstGeom>
            <a:ln w="57150">
              <a:gradFill>
                <a:gsLst>
                  <a:gs pos="0">
                    <a:srgbClr val="C00000">
                      <a:lumMod val="90000"/>
                      <a:lumOff val="10000"/>
                    </a:srgbClr>
                  </a:gs>
                  <a:gs pos="100000">
                    <a:srgbClr val="C00000"/>
                  </a:gs>
                </a:gsLst>
                <a:lin ang="5400000" scaled="0"/>
              </a:gra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03" name="直線コネクタ 202"/>
            <p:cNvCxnSpPr/>
            <p:nvPr/>
          </p:nvCxnSpPr>
          <p:spPr>
            <a:xfrm>
              <a:off x="1716840" y="3521092"/>
              <a:ext cx="766928" cy="376800"/>
            </a:xfrm>
            <a:prstGeom prst="line">
              <a:avLst/>
            </a:prstGeom>
            <a:ln w="57150">
              <a:solidFill>
                <a:srgbClr val="C0000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04" name="直線コネクタ 203"/>
            <p:cNvCxnSpPr/>
            <p:nvPr/>
          </p:nvCxnSpPr>
          <p:spPr>
            <a:xfrm flipV="1">
              <a:off x="4968596" y="3521092"/>
              <a:ext cx="3419828" cy="201868"/>
            </a:xfrm>
            <a:prstGeom prst="line">
              <a:avLst/>
            </a:prstGeom>
            <a:ln w="57150">
              <a:solidFill>
                <a:srgbClr val="C00000"/>
              </a:solidFill>
              <a:tailEnd type="arrow"/>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05" name="直線コネクタ 204"/>
            <p:cNvCxnSpPr/>
            <p:nvPr/>
          </p:nvCxnSpPr>
          <p:spPr>
            <a:xfrm flipV="1">
              <a:off x="2643526" y="3458605"/>
              <a:ext cx="977472" cy="250887"/>
            </a:xfrm>
            <a:prstGeom prst="line">
              <a:avLst/>
            </a:prstGeom>
            <a:ln w="57150">
              <a:gradFill>
                <a:gsLst>
                  <a:gs pos="0">
                    <a:srgbClr val="002060">
                      <a:lumMod val="90000"/>
                      <a:lumOff val="10000"/>
                    </a:srgbClr>
                  </a:gs>
                  <a:gs pos="100000">
                    <a:srgbClr val="002060"/>
                  </a:gs>
                </a:gsLst>
                <a:lin ang="5400000" scaled="0"/>
              </a:gra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06" name="直線コネクタ 205"/>
            <p:cNvCxnSpPr/>
            <p:nvPr/>
          </p:nvCxnSpPr>
          <p:spPr>
            <a:xfrm flipH="1" flipV="1">
              <a:off x="3839972" y="3589561"/>
              <a:ext cx="804036" cy="266796"/>
            </a:xfrm>
            <a:prstGeom prst="line">
              <a:avLst/>
            </a:prstGeom>
            <a:ln w="57150">
              <a:solidFill>
                <a:srgbClr val="C0000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064175" y="2319204"/>
            <a:ext cx="7407011" cy="887800"/>
            <a:chOff x="981413" y="2535228"/>
            <a:chExt cx="7407011" cy="887800"/>
          </a:xfrm>
        </p:grpSpPr>
        <p:cxnSp>
          <p:nvCxnSpPr>
            <p:cNvPr id="208" name="直線コネクタ 207"/>
            <p:cNvCxnSpPr/>
            <p:nvPr/>
          </p:nvCxnSpPr>
          <p:spPr>
            <a:xfrm flipV="1">
              <a:off x="2482323" y="2733864"/>
              <a:ext cx="161203" cy="230748"/>
            </a:xfrm>
            <a:prstGeom prst="line">
              <a:avLst/>
            </a:prstGeom>
            <a:ln w="101600" cmpd="tri">
              <a:solidFill>
                <a:srgbClr val="00660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10" name="直線コネクタ 209"/>
            <p:cNvCxnSpPr/>
            <p:nvPr/>
          </p:nvCxnSpPr>
          <p:spPr>
            <a:xfrm flipV="1">
              <a:off x="4045549" y="2535228"/>
              <a:ext cx="297779" cy="75817"/>
            </a:xfrm>
            <a:prstGeom prst="line">
              <a:avLst/>
            </a:prstGeom>
            <a:ln w="101600" cmpd="tri">
              <a:solidFill>
                <a:srgbClr val="00660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11" name="直線コネクタ 210"/>
            <p:cNvCxnSpPr/>
            <p:nvPr/>
          </p:nvCxnSpPr>
          <p:spPr>
            <a:xfrm flipV="1">
              <a:off x="4932056" y="2564888"/>
              <a:ext cx="230072" cy="214445"/>
            </a:xfrm>
            <a:prstGeom prst="line">
              <a:avLst/>
            </a:prstGeom>
            <a:ln w="101600" cmpd="tri">
              <a:solidFill>
                <a:srgbClr val="00660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12" name="直線コネクタ 211"/>
            <p:cNvCxnSpPr/>
            <p:nvPr/>
          </p:nvCxnSpPr>
          <p:spPr>
            <a:xfrm flipV="1">
              <a:off x="981413" y="2964611"/>
              <a:ext cx="1545579" cy="458417"/>
            </a:xfrm>
            <a:prstGeom prst="line">
              <a:avLst/>
            </a:prstGeom>
            <a:ln w="57150">
              <a:gradFill>
                <a:gsLst>
                  <a:gs pos="0">
                    <a:srgbClr val="C00000">
                      <a:lumMod val="90000"/>
                      <a:lumOff val="10000"/>
                    </a:srgbClr>
                  </a:gs>
                  <a:gs pos="100000">
                    <a:srgbClr val="C00000"/>
                  </a:gs>
                </a:gsLst>
                <a:lin ang="5400000" scaled="0"/>
              </a:gra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13" name="直線コネクタ 212"/>
            <p:cNvCxnSpPr/>
            <p:nvPr/>
          </p:nvCxnSpPr>
          <p:spPr>
            <a:xfrm flipV="1">
              <a:off x="3640974" y="2600909"/>
              <a:ext cx="404575" cy="298269"/>
            </a:xfrm>
            <a:prstGeom prst="line">
              <a:avLst/>
            </a:prstGeom>
            <a:ln w="57150">
              <a:solidFill>
                <a:srgbClr val="C0000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14" name="直線コネクタ 213"/>
            <p:cNvCxnSpPr/>
            <p:nvPr/>
          </p:nvCxnSpPr>
          <p:spPr>
            <a:xfrm>
              <a:off x="5162128" y="2564888"/>
              <a:ext cx="3226296" cy="268445"/>
            </a:xfrm>
            <a:prstGeom prst="line">
              <a:avLst/>
            </a:prstGeom>
            <a:ln w="57150">
              <a:gradFill>
                <a:gsLst>
                  <a:gs pos="0">
                    <a:srgbClr val="002060">
                      <a:lumMod val="90000"/>
                      <a:lumOff val="10000"/>
                    </a:srgbClr>
                  </a:gs>
                  <a:gs pos="100000">
                    <a:srgbClr val="002060"/>
                  </a:gs>
                </a:gsLst>
                <a:lin ang="5400000" scaled="0"/>
              </a:gradFill>
              <a:tailEnd type="arrow"/>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2643526" y="2733864"/>
              <a:ext cx="977472" cy="186059"/>
            </a:xfrm>
            <a:prstGeom prst="line">
              <a:avLst/>
            </a:prstGeom>
            <a:ln w="57150">
              <a:solidFill>
                <a:srgbClr val="C0000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16" name="直線コネクタ 215"/>
            <p:cNvCxnSpPr/>
            <p:nvPr/>
          </p:nvCxnSpPr>
          <p:spPr>
            <a:xfrm>
              <a:off x="4332024" y="2535228"/>
              <a:ext cx="583673" cy="244105"/>
            </a:xfrm>
            <a:prstGeom prst="line">
              <a:avLst/>
            </a:prstGeom>
            <a:ln w="57150">
              <a:gradFill>
                <a:gsLst>
                  <a:gs pos="0">
                    <a:srgbClr val="002060">
                      <a:lumMod val="90000"/>
                      <a:lumOff val="10000"/>
                    </a:srgbClr>
                  </a:gs>
                  <a:gs pos="100000">
                    <a:srgbClr val="002060"/>
                  </a:gs>
                </a:gsLst>
                <a:lin ang="5400000" scaled="0"/>
              </a:gra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grpSp>
      <p:grpSp>
        <p:nvGrpSpPr>
          <p:cNvPr id="219" name="グループ化 218"/>
          <p:cNvGrpSpPr/>
          <p:nvPr/>
        </p:nvGrpSpPr>
        <p:grpSpPr>
          <a:xfrm>
            <a:off x="466994" y="1241818"/>
            <a:ext cx="8004192" cy="819030"/>
            <a:chOff x="384232" y="1457842"/>
            <a:chExt cx="8004192" cy="819030"/>
          </a:xfrm>
        </p:grpSpPr>
        <p:cxnSp>
          <p:nvCxnSpPr>
            <p:cNvPr id="220" name="直線コネクタ 219"/>
            <p:cNvCxnSpPr/>
            <p:nvPr/>
          </p:nvCxnSpPr>
          <p:spPr>
            <a:xfrm flipV="1">
              <a:off x="928633" y="1588814"/>
              <a:ext cx="216600" cy="184003"/>
            </a:xfrm>
            <a:prstGeom prst="line">
              <a:avLst/>
            </a:prstGeom>
            <a:ln w="101600" cmpd="tri">
              <a:solidFill>
                <a:srgbClr val="00660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22" name="直線コネクタ 221"/>
            <p:cNvCxnSpPr/>
            <p:nvPr/>
          </p:nvCxnSpPr>
          <p:spPr>
            <a:xfrm>
              <a:off x="1695023" y="1825485"/>
              <a:ext cx="298591" cy="260515"/>
            </a:xfrm>
            <a:prstGeom prst="line">
              <a:avLst/>
            </a:prstGeom>
            <a:ln w="101600" cmpd="tri">
              <a:solidFill>
                <a:srgbClr val="00660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23" name="直線コネクタ 222"/>
            <p:cNvCxnSpPr/>
            <p:nvPr/>
          </p:nvCxnSpPr>
          <p:spPr>
            <a:xfrm flipV="1">
              <a:off x="2526992" y="2116825"/>
              <a:ext cx="307276" cy="106115"/>
            </a:xfrm>
            <a:prstGeom prst="line">
              <a:avLst/>
            </a:prstGeom>
            <a:ln w="101600" cmpd="tri">
              <a:solidFill>
                <a:srgbClr val="00660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24" name="直線コネクタ 223"/>
            <p:cNvCxnSpPr/>
            <p:nvPr/>
          </p:nvCxnSpPr>
          <p:spPr>
            <a:xfrm flipV="1">
              <a:off x="3501690" y="2044817"/>
              <a:ext cx="225986" cy="221668"/>
            </a:xfrm>
            <a:prstGeom prst="line">
              <a:avLst/>
            </a:prstGeom>
            <a:ln w="101600" cmpd="tri">
              <a:solidFill>
                <a:srgbClr val="00660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26" name="直線コネクタ 225"/>
            <p:cNvCxnSpPr/>
            <p:nvPr/>
          </p:nvCxnSpPr>
          <p:spPr>
            <a:xfrm>
              <a:off x="4773239" y="1862832"/>
              <a:ext cx="308032" cy="92910"/>
            </a:xfrm>
            <a:prstGeom prst="line">
              <a:avLst/>
            </a:prstGeom>
            <a:ln w="101600" cmpd="tri">
              <a:solidFill>
                <a:srgbClr val="00660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384232" y="1628800"/>
              <a:ext cx="597181" cy="144016"/>
            </a:xfrm>
            <a:prstGeom prst="line">
              <a:avLst/>
            </a:prstGeom>
            <a:ln w="57150">
              <a:gradFill>
                <a:gsLst>
                  <a:gs pos="0">
                    <a:srgbClr val="002060">
                      <a:lumMod val="90000"/>
                      <a:lumOff val="10000"/>
                    </a:srgbClr>
                  </a:gs>
                  <a:gs pos="100000">
                    <a:srgbClr val="002060"/>
                  </a:gs>
                </a:gsLst>
                <a:lin ang="5400000" scaled="0"/>
              </a:gra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28" name="直線コネクタ 227"/>
            <p:cNvCxnSpPr/>
            <p:nvPr/>
          </p:nvCxnSpPr>
          <p:spPr>
            <a:xfrm>
              <a:off x="1959407" y="2086000"/>
              <a:ext cx="597181" cy="144016"/>
            </a:xfrm>
            <a:prstGeom prst="line">
              <a:avLst/>
            </a:prstGeom>
            <a:ln w="57150">
              <a:solidFill>
                <a:srgbClr val="C00000"/>
              </a:soli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29" name="直線コネクタ 228"/>
            <p:cNvCxnSpPr/>
            <p:nvPr/>
          </p:nvCxnSpPr>
          <p:spPr>
            <a:xfrm>
              <a:off x="1140022" y="1588814"/>
              <a:ext cx="597181" cy="264394"/>
            </a:xfrm>
            <a:prstGeom prst="line">
              <a:avLst/>
            </a:prstGeom>
            <a:ln w="57150">
              <a:gradFill>
                <a:gsLst>
                  <a:gs pos="0">
                    <a:srgbClr val="002060">
                      <a:lumMod val="90000"/>
                      <a:lumOff val="10000"/>
                    </a:srgbClr>
                  </a:gs>
                  <a:gs pos="100000">
                    <a:srgbClr val="002060"/>
                  </a:gs>
                </a:gsLst>
                <a:lin ang="5400000" scaled="0"/>
              </a:gra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30" name="直線コネクタ 229"/>
            <p:cNvCxnSpPr/>
            <p:nvPr/>
          </p:nvCxnSpPr>
          <p:spPr>
            <a:xfrm>
              <a:off x="2834268" y="2116833"/>
              <a:ext cx="662706" cy="160039"/>
            </a:xfrm>
            <a:prstGeom prst="line">
              <a:avLst/>
            </a:prstGeom>
            <a:ln w="57150">
              <a:gradFill>
                <a:gsLst>
                  <a:gs pos="0">
                    <a:srgbClr val="002060">
                      <a:lumMod val="90000"/>
                      <a:lumOff val="10000"/>
                    </a:srgbClr>
                  </a:gs>
                  <a:gs pos="100000">
                    <a:srgbClr val="002060"/>
                  </a:gs>
                </a:gsLst>
                <a:lin ang="5400000" scaled="0"/>
              </a:gra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32" name="直線コネクタ 231"/>
            <p:cNvCxnSpPr/>
            <p:nvPr/>
          </p:nvCxnSpPr>
          <p:spPr>
            <a:xfrm flipV="1">
              <a:off x="3680561" y="1853208"/>
              <a:ext cx="1091136" cy="191611"/>
            </a:xfrm>
            <a:prstGeom prst="line">
              <a:avLst/>
            </a:prstGeom>
            <a:ln w="57150">
              <a:gradFill>
                <a:gsLst>
                  <a:gs pos="0">
                    <a:srgbClr val="002060">
                      <a:lumMod val="90000"/>
                      <a:lumOff val="10000"/>
                    </a:srgbClr>
                  </a:gs>
                  <a:gs pos="100000">
                    <a:srgbClr val="002060"/>
                  </a:gs>
                </a:gsLst>
                <a:lin ang="5400000" scaled="0"/>
              </a:gradFill>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35" name="直線コネクタ 234"/>
            <p:cNvCxnSpPr/>
            <p:nvPr/>
          </p:nvCxnSpPr>
          <p:spPr>
            <a:xfrm flipV="1">
              <a:off x="5076056" y="1457842"/>
              <a:ext cx="3312368" cy="512990"/>
            </a:xfrm>
            <a:prstGeom prst="line">
              <a:avLst/>
            </a:prstGeom>
            <a:ln w="57150">
              <a:gradFill>
                <a:gsLst>
                  <a:gs pos="0">
                    <a:srgbClr val="002060">
                      <a:lumMod val="90000"/>
                      <a:lumOff val="10000"/>
                    </a:srgbClr>
                  </a:gs>
                  <a:gs pos="100000">
                    <a:srgbClr val="002060"/>
                  </a:gs>
                </a:gsLst>
                <a:lin ang="5400000" scaled="0"/>
              </a:gradFill>
              <a:tailEnd type="arrow"/>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236" name="円/楕円 235"/>
          <p:cNvSpPr/>
          <p:nvPr/>
        </p:nvSpPr>
        <p:spPr>
          <a:xfrm>
            <a:off x="531994" y="3321741"/>
            <a:ext cx="108000" cy="108000"/>
          </a:xfrm>
          <a:prstGeom prst="ellipse">
            <a:avLst/>
          </a:prstGeom>
          <a:solidFill>
            <a:srgbClr val="00B05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8" name="円/楕円 237"/>
          <p:cNvSpPr/>
          <p:nvPr/>
        </p:nvSpPr>
        <p:spPr>
          <a:xfrm>
            <a:off x="623653" y="1160760"/>
            <a:ext cx="108000" cy="108000"/>
          </a:xfrm>
          <a:prstGeom prst="ellipse">
            <a:avLst/>
          </a:prstGeom>
          <a:solidFill>
            <a:srgbClr val="FF000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9" name="円/楕円 238"/>
          <p:cNvSpPr/>
          <p:nvPr/>
        </p:nvSpPr>
        <p:spPr>
          <a:xfrm>
            <a:off x="218479" y="1646808"/>
            <a:ext cx="108000" cy="108000"/>
          </a:xfrm>
          <a:prstGeom prst="ellipse">
            <a:avLst/>
          </a:prstGeom>
          <a:solidFill>
            <a:srgbClr val="0070C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5" name="直線コネクタ 4"/>
          <p:cNvCxnSpPr/>
          <p:nvPr/>
        </p:nvCxnSpPr>
        <p:spPr>
          <a:xfrm>
            <a:off x="858362" y="836712"/>
            <a:ext cx="98" cy="42087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1218402" y="836712"/>
            <a:ext cx="4382" cy="42087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5074896" y="836712"/>
            <a:ext cx="0" cy="42087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7740352" y="692696"/>
            <a:ext cx="10801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7668344" y="303039"/>
            <a:ext cx="766557" cy="461665"/>
          </a:xfrm>
          <a:prstGeom prst="rect">
            <a:avLst/>
          </a:prstGeom>
          <a:noFill/>
        </p:spPr>
        <p:txBody>
          <a:bodyPr wrap="none" rtlCol="0">
            <a:spAutoFit/>
          </a:bodyPr>
          <a:lstStyle/>
          <a:p>
            <a:r>
              <a:rPr lang="en-US" altLang="ja-JP" sz="2400" dirty="0" smtClean="0">
                <a:solidFill>
                  <a:prstClr val="black"/>
                </a:solidFill>
              </a:rPr>
              <a:t>time</a:t>
            </a:r>
            <a:endParaRPr lang="ja-JP" altLang="en-US" sz="2400" dirty="0">
              <a:solidFill>
                <a:prstClr val="black"/>
              </a:solidFill>
            </a:endParaRPr>
          </a:p>
        </p:txBody>
      </p:sp>
      <p:sp>
        <p:nvSpPr>
          <p:cNvPr id="240" name="円/楕円 239"/>
          <p:cNvSpPr/>
          <p:nvPr/>
        </p:nvSpPr>
        <p:spPr>
          <a:xfrm>
            <a:off x="226282" y="1885627"/>
            <a:ext cx="108000" cy="108000"/>
          </a:xfrm>
          <a:prstGeom prst="ellipse">
            <a:avLst/>
          </a:prstGeom>
          <a:solidFill>
            <a:srgbClr val="00B05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42" name="円/楕円 241"/>
          <p:cNvSpPr/>
          <p:nvPr/>
        </p:nvSpPr>
        <p:spPr>
          <a:xfrm>
            <a:off x="226282" y="1016587"/>
            <a:ext cx="108000" cy="108000"/>
          </a:xfrm>
          <a:prstGeom prst="ellipse">
            <a:avLst/>
          </a:prstGeom>
          <a:solidFill>
            <a:srgbClr val="FF000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44" name="円/楕円 243"/>
          <p:cNvSpPr/>
          <p:nvPr/>
        </p:nvSpPr>
        <p:spPr>
          <a:xfrm>
            <a:off x="316672" y="3251068"/>
            <a:ext cx="108000" cy="108000"/>
          </a:xfrm>
          <a:prstGeom prst="ellipse">
            <a:avLst/>
          </a:prstGeom>
          <a:solidFill>
            <a:srgbClr val="0070C0"/>
          </a:solidFill>
          <a:ln w="127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 name="角丸四角形 39"/>
          <p:cNvSpPr/>
          <p:nvPr/>
        </p:nvSpPr>
        <p:spPr>
          <a:xfrm>
            <a:off x="218479" y="5445224"/>
            <a:ext cx="3312810" cy="12241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12" name="グループ化 11"/>
          <p:cNvGrpSpPr/>
          <p:nvPr/>
        </p:nvGrpSpPr>
        <p:grpSpPr>
          <a:xfrm rot="21304964">
            <a:off x="3892121" y="5299793"/>
            <a:ext cx="5020222" cy="1153543"/>
            <a:chOff x="4223682" y="5299793"/>
            <a:chExt cx="5020222" cy="1153543"/>
          </a:xfrm>
        </p:grpSpPr>
        <p:sp>
          <p:nvSpPr>
            <p:cNvPr id="11" name="角丸四角形 10"/>
            <p:cNvSpPr/>
            <p:nvPr/>
          </p:nvSpPr>
          <p:spPr>
            <a:xfrm>
              <a:off x="4223682" y="5299793"/>
              <a:ext cx="5020222" cy="115354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4" name="テキスト ボックス 3"/>
            <p:cNvSpPr txBox="1"/>
            <p:nvPr/>
          </p:nvSpPr>
          <p:spPr>
            <a:xfrm>
              <a:off x="4283968" y="5301208"/>
              <a:ext cx="4854214" cy="1077218"/>
            </a:xfrm>
            <a:prstGeom prst="rect">
              <a:avLst/>
            </a:prstGeom>
            <a:noFill/>
          </p:spPr>
          <p:txBody>
            <a:bodyPr wrap="none" rtlCol="0">
              <a:spAutoFit/>
            </a:bodyPr>
            <a:lstStyle/>
            <a:p>
              <a:pPr algn="ctr"/>
              <a:r>
                <a:rPr kumimoji="1" lang="en-US" altLang="ja-JP" sz="3200" dirty="0" smtClean="0"/>
                <a:t>Baryons behave like</a:t>
              </a:r>
            </a:p>
            <a:p>
              <a:pPr algn="ctr"/>
              <a:r>
                <a:rPr lang="en-US" altLang="ja-JP" sz="3200" dirty="0" smtClean="0"/>
                <a:t>Brownian pollens in water</a:t>
              </a:r>
              <a:endParaRPr kumimoji="1" lang="ja-JP" altLang="en-US" sz="3200" dirty="0"/>
            </a:p>
          </p:txBody>
        </p:sp>
      </p:grpSp>
    </p:spTree>
    <p:extLst>
      <p:ext uri="{BB962C8B-B14F-4D97-AF65-F5344CB8AC3E}">
        <p14:creationId xmlns:p14="http://schemas.microsoft.com/office/powerpoint/2010/main" val="220231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wipe(left)">
                                      <p:cBhvr>
                                        <p:cTn id="7" dur="5000"/>
                                        <p:tgtEl>
                                          <p:spTgt spid="219"/>
                                        </p:tgtEl>
                                      </p:cBhvr>
                                    </p:animEffect>
                                  </p:childTnLst>
                                </p:cTn>
                              </p:par>
                              <p:par>
                                <p:cTn id="8" presetID="22" presetClass="entr" presetSubtype="8" fill="hold" nodeType="withEffect">
                                  <p:stCondLst>
                                    <p:cond delay="0"/>
                                  </p:stCondLst>
                                  <p:childTnLst>
                                    <p:set>
                                      <p:cBhvr>
                                        <p:cTn id="9" dur="1" fill="hold">
                                          <p:stCondLst>
                                            <p:cond delay="0"/>
                                          </p:stCondLst>
                                        </p:cTn>
                                        <p:tgtEl>
                                          <p:spTgt spid="207"/>
                                        </p:tgtEl>
                                        <p:attrNameLst>
                                          <p:attrName>style.visibility</p:attrName>
                                        </p:attrNameLst>
                                      </p:cBhvr>
                                      <p:to>
                                        <p:strVal val="visible"/>
                                      </p:to>
                                    </p:set>
                                    <p:animEffect transition="in" filter="wipe(left)">
                                      <p:cBhvr>
                                        <p:cTn id="10" dur="5000"/>
                                        <p:tgtEl>
                                          <p:spTgt spid="207"/>
                                        </p:tgtEl>
                                      </p:cBhvr>
                                    </p:animEffect>
                                  </p:childTnLst>
                                </p:cTn>
                              </p:par>
                              <p:par>
                                <p:cTn id="11" presetID="22" presetClass="entr" presetSubtype="8" fill="hold" nodeType="withEffect">
                                  <p:stCondLst>
                                    <p:cond delay="0"/>
                                  </p:stCondLst>
                                  <p:childTnLst>
                                    <p:set>
                                      <p:cBhvr>
                                        <p:cTn id="12" dur="1" fill="hold">
                                          <p:stCondLst>
                                            <p:cond delay="0"/>
                                          </p:stCondLst>
                                        </p:cTn>
                                        <p:tgtEl>
                                          <p:spTgt spid="195"/>
                                        </p:tgtEl>
                                        <p:attrNameLst>
                                          <p:attrName>style.visibility</p:attrName>
                                        </p:attrNameLst>
                                      </p:cBhvr>
                                      <p:to>
                                        <p:strVal val="visible"/>
                                      </p:to>
                                    </p:set>
                                    <p:animEffect transition="in" filter="wipe(left)">
                                      <p:cBhvr>
                                        <p:cTn id="13" dur="50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角丸四角形 54"/>
          <p:cNvSpPr/>
          <p:nvPr/>
        </p:nvSpPr>
        <p:spPr>
          <a:xfrm>
            <a:off x="1159945" y="3645024"/>
            <a:ext cx="5926932" cy="111997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98425" y="110044"/>
            <a:ext cx="4192173" cy="584775"/>
          </a:xfrm>
        </p:spPr>
        <p:txBody>
          <a:bodyPr/>
          <a:lstStyle/>
          <a:p>
            <a:r>
              <a:rPr kumimoji="1" lang="en-US" altLang="ja-JP" dirty="0" smtClean="0"/>
              <a:t> Net Charge Number  </a:t>
            </a:r>
            <a:endParaRPr kumimoji="1" lang="ja-JP" altLang="en-US" dirty="0"/>
          </a:p>
        </p:txBody>
      </p:sp>
      <p:cxnSp>
        <p:nvCxnSpPr>
          <p:cNvPr id="4" name="直線矢印コネクタ 3"/>
          <p:cNvCxnSpPr/>
          <p:nvPr/>
        </p:nvCxnSpPr>
        <p:spPr>
          <a:xfrm>
            <a:off x="808335" y="2780928"/>
            <a:ext cx="6552728"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8" name="直線コネクタ 7"/>
          <p:cNvCxnSpPr/>
          <p:nvPr/>
        </p:nvCxnSpPr>
        <p:spPr>
          <a:xfrm>
            <a:off x="1096367" y="2249112"/>
            <a:ext cx="0" cy="531816"/>
          </a:xfrm>
          <a:prstGeom prst="line">
            <a:avLst/>
          </a:prstGeom>
        </p:spPr>
        <p:style>
          <a:lnRef idx="2">
            <a:schemeClr val="accent4"/>
          </a:lnRef>
          <a:fillRef idx="0">
            <a:schemeClr val="accent4"/>
          </a:fillRef>
          <a:effectRef idx="1">
            <a:schemeClr val="accent4"/>
          </a:effectRef>
          <a:fontRef idx="minor">
            <a:schemeClr val="tx1"/>
          </a:fontRef>
        </p:style>
      </p:cxnSp>
      <p:cxnSp>
        <p:nvCxnSpPr>
          <p:cNvPr id="9" name="直線コネクタ 8"/>
          <p:cNvCxnSpPr/>
          <p:nvPr/>
        </p:nvCxnSpPr>
        <p:spPr>
          <a:xfrm>
            <a:off x="1960463" y="2271057"/>
            <a:ext cx="0" cy="509871"/>
          </a:xfrm>
          <a:prstGeom prst="line">
            <a:avLst/>
          </a:prstGeom>
        </p:spPr>
        <p:style>
          <a:lnRef idx="2">
            <a:schemeClr val="accent4"/>
          </a:lnRef>
          <a:fillRef idx="0">
            <a:schemeClr val="accent4"/>
          </a:fillRef>
          <a:effectRef idx="1">
            <a:schemeClr val="accent4"/>
          </a:effectRef>
          <a:fontRef idx="minor">
            <a:schemeClr val="tx1"/>
          </a:fontRef>
        </p:style>
      </p:cxnSp>
      <p:cxnSp>
        <p:nvCxnSpPr>
          <p:cNvPr id="11" name="直線コネクタ 10"/>
          <p:cNvCxnSpPr/>
          <p:nvPr/>
        </p:nvCxnSpPr>
        <p:spPr>
          <a:xfrm>
            <a:off x="2824559" y="2271057"/>
            <a:ext cx="0" cy="509871"/>
          </a:xfrm>
          <a:prstGeom prst="line">
            <a:avLst/>
          </a:prstGeom>
        </p:spPr>
        <p:style>
          <a:lnRef idx="2">
            <a:schemeClr val="accent4"/>
          </a:lnRef>
          <a:fillRef idx="0">
            <a:schemeClr val="accent4"/>
          </a:fillRef>
          <a:effectRef idx="1">
            <a:schemeClr val="accent4"/>
          </a:effectRef>
          <a:fontRef idx="minor">
            <a:schemeClr val="tx1"/>
          </a:fontRef>
        </p:style>
      </p:cxnSp>
      <p:cxnSp>
        <p:nvCxnSpPr>
          <p:cNvPr id="12" name="直線コネクタ 11"/>
          <p:cNvCxnSpPr/>
          <p:nvPr/>
        </p:nvCxnSpPr>
        <p:spPr>
          <a:xfrm>
            <a:off x="3688655" y="2271057"/>
            <a:ext cx="0" cy="509871"/>
          </a:xfrm>
          <a:prstGeom prst="line">
            <a:avLst/>
          </a:prstGeom>
        </p:spPr>
        <p:style>
          <a:lnRef idx="2">
            <a:schemeClr val="accent4"/>
          </a:lnRef>
          <a:fillRef idx="0">
            <a:schemeClr val="accent4"/>
          </a:fillRef>
          <a:effectRef idx="1">
            <a:schemeClr val="accent4"/>
          </a:effectRef>
          <a:fontRef idx="minor">
            <a:schemeClr val="tx1"/>
          </a:fontRef>
        </p:style>
      </p:cxnSp>
      <p:cxnSp>
        <p:nvCxnSpPr>
          <p:cNvPr id="14" name="直線コネクタ 13"/>
          <p:cNvCxnSpPr/>
          <p:nvPr/>
        </p:nvCxnSpPr>
        <p:spPr>
          <a:xfrm flipH="1">
            <a:off x="4552751" y="2271057"/>
            <a:ext cx="947" cy="509871"/>
          </a:xfrm>
          <a:prstGeom prst="line">
            <a:avLst/>
          </a:prstGeom>
        </p:spPr>
        <p:style>
          <a:lnRef idx="2">
            <a:schemeClr val="accent4"/>
          </a:lnRef>
          <a:fillRef idx="0">
            <a:schemeClr val="accent4"/>
          </a:fillRef>
          <a:effectRef idx="1">
            <a:schemeClr val="accent4"/>
          </a:effectRef>
          <a:fontRef idx="minor">
            <a:schemeClr val="tx1"/>
          </a:fontRef>
        </p:style>
      </p:cxnSp>
      <p:cxnSp>
        <p:nvCxnSpPr>
          <p:cNvPr id="15" name="直線コネクタ 14"/>
          <p:cNvCxnSpPr/>
          <p:nvPr/>
        </p:nvCxnSpPr>
        <p:spPr>
          <a:xfrm>
            <a:off x="5416847" y="2271057"/>
            <a:ext cx="0" cy="509871"/>
          </a:xfrm>
          <a:prstGeom prst="line">
            <a:avLst/>
          </a:prstGeom>
        </p:spPr>
        <p:style>
          <a:lnRef idx="2">
            <a:schemeClr val="accent4"/>
          </a:lnRef>
          <a:fillRef idx="0">
            <a:schemeClr val="accent4"/>
          </a:fillRef>
          <a:effectRef idx="1">
            <a:schemeClr val="accent4"/>
          </a:effectRef>
          <a:fontRef idx="minor">
            <a:schemeClr val="tx1"/>
          </a:fontRef>
        </p:style>
      </p:cxnSp>
      <p:cxnSp>
        <p:nvCxnSpPr>
          <p:cNvPr id="17" name="直線コネクタ 16"/>
          <p:cNvCxnSpPr/>
          <p:nvPr/>
        </p:nvCxnSpPr>
        <p:spPr>
          <a:xfrm>
            <a:off x="6280943" y="2249112"/>
            <a:ext cx="0" cy="531816"/>
          </a:xfrm>
          <a:prstGeom prst="line">
            <a:avLst/>
          </a:prstGeom>
        </p:spPr>
        <p:style>
          <a:lnRef idx="2">
            <a:schemeClr val="accent4"/>
          </a:lnRef>
          <a:fillRef idx="0">
            <a:schemeClr val="accent4"/>
          </a:fillRef>
          <a:effectRef idx="1">
            <a:schemeClr val="accent4"/>
          </a:effectRef>
          <a:fontRef idx="minor">
            <a:schemeClr val="tx1"/>
          </a:fontRef>
        </p:style>
      </p:cxnSp>
      <p:sp>
        <p:nvSpPr>
          <p:cNvPr id="20" name="テキスト ボックス 19"/>
          <p:cNvSpPr txBox="1"/>
          <p:nvPr/>
        </p:nvSpPr>
        <p:spPr>
          <a:xfrm>
            <a:off x="583386" y="1124744"/>
            <a:ext cx="6724918" cy="461665"/>
          </a:xfrm>
          <a:prstGeom prst="rect">
            <a:avLst/>
          </a:prstGeom>
          <a:noFill/>
        </p:spPr>
        <p:txBody>
          <a:bodyPr wrap="none" rtlCol="0">
            <a:spAutoFit/>
          </a:bodyPr>
          <a:lstStyle/>
          <a:p>
            <a:r>
              <a:rPr kumimoji="1" lang="en-US" altLang="ja-JP" sz="2400" dirty="0" smtClean="0"/>
              <a:t>Prepare 2 species of (non-interacting) particles</a:t>
            </a:r>
            <a:endParaRPr kumimoji="1" lang="ja-JP" altLang="en-US" sz="2400" dirty="0"/>
          </a:p>
        </p:txBody>
      </p:sp>
      <p:sp>
        <p:nvSpPr>
          <p:cNvPr id="34" name="円/楕円 33"/>
          <p:cNvSpPr/>
          <p:nvPr/>
        </p:nvSpPr>
        <p:spPr>
          <a:xfrm>
            <a:off x="4111185" y="2492896"/>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38" name="円/楕円 37"/>
          <p:cNvSpPr/>
          <p:nvPr/>
        </p:nvSpPr>
        <p:spPr>
          <a:xfrm>
            <a:off x="3815366" y="2388866"/>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39" name="円/楕円 38"/>
          <p:cNvSpPr/>
          <p:nvPr/>
        </p:nvSpPr>
        <p:spPr>
          <a:xfrm>
            <a:off x="6495705" y="2179926"/>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40" name="円/楕円 39"/>
          <p:cNvSpPr/>
          <p:nvPr/>
        </p:nvSpPr>
        <p:spPr>
          <a:xfrm>
            <a:off x="3105400" y="2420888"/>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41" name="円/楕円 40"/>
          <p:cNvSpPr/>
          <p:nvPr/>
        </p:nvSpPr>
        <p:spPr>
          <a:xfrm>
            <a:off x="1617812" y="2523718"/>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42" name="円/楕円 41"/>
          <p:cNvSpPr/>
          <p:nvPr/>
        </p:nvSpPr>
        <p:spPr>
          <a:xfrm>
            <a:off x="6561807" y="2478008"/>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43" name="円/楕円 42"/>
          <p:cNvSpPr/>
          <p:nvPr/>
        </p:nvSpPr>
        <p:spPr>
          <a:xfrm>
            <a:off x="5529952" y="2476281"/>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44" name="円/楕円 43"/>
          <p:cNvSpPr/>
          <p:nvPr/>
        </p:nvSpPr>
        <p:spPr>
          <a:xfrm>
            <a:off x="734826" y="2376580"/>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45" name="円/楕円 44"/>
          <p:cNvSpPr/>
          <p:nvPr/>
        </p:nvSpPr>
        <p:spPr>
          <a:xfrm>
            <a:off x="5079648" y="2434030"/>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46" name="円/楕円 45"/>
          <p:cNvSpPr/>
          <p:nvPr/>
        </p:nvSpPr>
        <p:spPr>
          <a:xfrm>
            <a:off x="2186112" y="2492896"/>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47" name="円/楕円 46"/>
          <p:cNvSpPr/>
          <p:nvPr/>
        </p:nvSpPr>
        <p:spPr>
          <a:xfrm>
            <a:off x="4702364" y="2249112"/>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48" name="円/楕円 47"/>
          <p:cNvSpPr/>
          <p:nvPr/>
        </p:nvSpPr>
        <p:spPr>
          <a:xfrm>
            <a:off x="2314355" y="2162229"/>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49" name="円/楕円 48"/>
          <p:cNvSpPr/>
          <p:nvPr/>
        </p:nvSpPr>
        <p:spPr>
          <a:xfrm>
            <a:off x="1223550" y="2271057"/>
            <a:ext cx="216000" cy="21602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32" name="円/楕円 31"/>
          <p:cNvSpPr/>
          <p:nvPr/>
        </p:nvSpPr>
        <p:spPr>
          <a:xfrm>
            <a:off x="4213134" y="2227990"/>
            <a:ext cx="216000" cy="216024"/>
          </a:xfrm>
          <a:prstGeom prst="ellipse">
            <a:avLst/>
          </a:prstGeom>
          <a:solidFill>
            <a:schemeClr val="bg1"/>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33" name="円/楕円 32"/>
          <p:cNvSpPr/>
          <p:nvPr/>
        </p:nvSpPr>
        <p:spPr>
          <a:xfrm>
            <a:off x="3917315" y="2123960"/>
            <a:ext cx="216000" cy="216024"/>
          </a:xfrm>
          <a:prstGeom prst="ellipse">
            <a:avLst/>
          </a:prstGeom>
          <a:solidFill>
            <a:schemeClr val="bg1"/>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35" name="円/楕円 34"/>
          <p:cNvSpPr/>
          <p:nvPr/>
        </p:nvSpPr>
        <p:spPr>
          <a:xfrm>
            <a:off x="3423349" y="2515020"/>
            <a:ext cx="216000" cy="216024"/>
          </a:xfrm>
          <a:prstGeom prst="ellipse">
            <a:avLst/>
          </a:prstGeom>
          <a:solidFill>
            <a:schemeClr val="bg1"/>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36" name="円/楕円 35"/>
          <p:cNvSpPr/>
          <p:nvPr/>
        </p:nvSpPr>
        <p:spPr>
          <a:xfrm>
            <a:off x="3207349" y="2155982"/>
            <a:ext cx="216000" cy="216024"/>
          </a:xfrm>
          <a:prstGeom prst="ellipse">
            <a:avLst/>
          </a:prstGeom>
          <a:solidFill>
            <a:schemeClr val="bg1"/>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37" name="円/楕円 36"/>
          <p:cNvSpPr/>
          <p:nvPr/>
        </p:nvSpPr>
        <p:spPr>
          <a:xfrm>
            <a:off x="2889400" y="2210446"/>
            <a:ext cx="216000" cy="216024"/>
          </a:xfrm>
          <a:prstGeom prst="ellipse">
            <a:avLst/>
          </a:prstGeom>
          <a:solidFill>
            <a:schemeClr val="bg1"/>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51" name="円/楕円 50"/>
          <p:cNvSpPr/>
          <p:nvPr/>
        </p:nvSpPr>
        <p:spPr>
          <a:xfrm>
            <a:off x="6308627" y="2416394"/>
            <a:ext cx="216000" cy="216024"/>
          </a:xfrm>
          <a:prstGeom prst="ellipse">
            <a:avLst/>
          </a:prstGeom>
          <a:solidFill>
            <a:schemeClr val="bg1"/>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52" name="円/楕円 51"/>
          <p:cNvSpPr/>
          <p:nvPr/>
        </p:nvSpPr>
        <p:spPr>
          <a:xfrm>
            <a:off x="5855106" y="2461240"/>
            <a:ext cx="216000" cy="216024"/>
          </a:xfrm>
          <a:prstGeom prst="ellipse">
            <a:avLst/>
          </a:prstGeom>
          <a:solidFill>
            <a:schemeClr val="bg1"/>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56" name="円/楕円 55"/>
          <p:cNvSpPr/>
          <p:nvPr/>
        </p:nvSpPr>
        <p:spPr>
          <a:xfrm>
            <a:off x="5868965" y="2155982"/>
            <a:ext cx="216000" cy="216024"/>
          </a:xfrm>
          <a:prstGeom prst="ellipse">
            <a:avLst/>
          </a:prstGeom>
          <a:solidFill>
            <a:schemeClr val="bg1"/>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57" name="円/楕円 56"/>
          <p:cNvSpPr/>
          <p:nvPr/>
        </p:nvSpPr>
        <p:spPr>
          <a:xfrm>
            <a:off x="6765292" y="2297098"/>
            <a:ext cx="216000" cy="216024"/>
          </a:xfrm>
          <a:prstGeom prst="ellipse">
            <a:avLst/>
          </a:prstGeom>
          <a:solidFill>
            <a:schemeClr val="bg1"/>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58" name="円/楕円 57"/>
          <p:cNvSpPr/>
          <p:nvPr/>
        </p:nvSpPr>
        <p:spPr>
          <a:xfrm>
            <a:off x="2072061" y="2214848"/>
            <a:ext cx="216000" cy="216024"/>
          </a:xfrm>
          <a:prstGeom prst="ellipse">
            <a:avLst/>
          </a:prstGeom>
          <a:solidFill>
            <a:schemeClr val="bg1"/>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59" name="円/楕円 58"/>
          <p:cNvSpPr/>
          <p:nvPr/>
        </p:nvSpPr>
        <p:spPr>
          <a:xfrm>
            <a:off x="4804313" y="2530602"/>
            <a:ext cx="216000" cy="216024"/>
          </a:xfrm>
          <a:prstGeom prst="ellipse">
            <a:avLst/>
          </a:prstGeom>
          <a:solidFill>
            <a:schemeClr val="bg1"/>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60" name="円/楕円 59"/>
          <p:cNvSpPr/>
          <p:nvPr/>
        </p:nvSpPr>
        <p:spPr>
          <a:xfrm>
            <a:off x="2477694" y="2465874"/>
            <a:ext cx="216000" cy="216024"/>
          </a:xfrm>
          <a:prstGeom prst="ellipse">
            <a:avLst/>
          </a:prstGeom>
          <a:solidFill>
            <a:schemeClr val="bg1"/>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61" name="円/楕円 60"/>
          <p:cNvSpPr/>
          <p:nvPr/>
        </p:nvSpPr>
        <p:spPr>
          <a:xfrm>
            <a:off x="1325499" y="2487081"/>
            <a:ext cx="216000" cy="216024"/>
          </a:xfrm>
          <a:prstGeom prst="ellipse">
            <a:avLst/>
          </a:prstGeom>
          <a:solidFill>
            <a:schemeClr val="bg1"/>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1362482" y="5517232"/>
            <a:ext cx="2666114" cy="461665"/>
          </a:xfrm>
          <a:prstGeom prst="rect">
            <a:avLst/>
          </a:prstGeom>
          <a:noFill/>
        </p:spPr>
        <p:txBody>
          <a:bodyPr wrap="none" rtlCol="0">
            <a:spAutoFit/>
          </a:bodyPr>
          <a:lstStyle/>
          <a:p>
            <a:r>
              <a:rPr kumimoji="1" lang="en-US" altLang="ja-JP" sz="2400" smtClean="0"/>
              <a:t>Let us investigate </a:t>
            </a:r>
            <a:endParaRPr kumimoji="1" lang="ja-JP" altLang="en-US" sz="2400" dirty="0"/>
          </a:p>
        </p:txBody>
      </p:sp>
      <p:pic>
        <p:nvPicPr>
          <p:cNvPr id="23" name="TexTeXPicture" descr="&lt;?xml version=&quot;1.0&quot; encoding=&quot;utf-16&quot;?&gt;&#10;&lt;TeXTeX&gt;&#10;  &lt;preamble&gt;\documentclass{jarticle}&#10;\usepackage{amsmath}&#10;\pagestyle{empty}&lt;/preamble&gt;&#10;  &lt;body&gt;\begin{align*} &#10;\langle \bar{Q}^2 \rangle_c \end{align*}&lt;/body&gt;&#10;  &lt;fcolor&gt;FF000000&lt;/fcolor&gt;&#10;  &lt;bcolor&gt;FFFFFFFF&lt;/bcolor&gt;&#10;  &lt;transparent&gt;True&lt;/transparent&gt;&#10;  &lt;resolution&gt;1800&lt;/resolution&gt;&#10;  &lt;imageh&gt;281&lt;/imageh&gt;&#10;  &lt;imagew&gt;560&lt;/imagew&gt;&#10;  &lt;scale&gt;50&lt;/scale&gt;&#10;  &lt;cursor&gt;43&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0554" y="6048102"/>
            <a:ext cx="786482" cy="394646"/>
          </a:xfrm>
          <a:prstGeom prst="rect">
            <a:avLst/>
          </a:prstGeom>
        </p:spPr>
      </p:pic>
      <p:pic>
        <p:nvPicPr>
          <p:cNvPr id="24" name="TexTeXPicture" descr="&lt;?xml version=&quot;1.0&quot; encoding=&quot;utf-16&quot;?&gt;&#10;&lt;TeXTeX&gt;&#10;  &lt;preamble&gt;\documentclass{jarticle}&#10;\usepackage{amsmath}&#10;\pagestyle{empty}&lt;/preamble&gt;&#10;  &lt;body&gt;\begin{align*} &#10;\langle \bar{Q}^4 \rangle_c&#10;\end{align*}&lt;/body&gt;&#10;  &lt;fcolor&gt;FF000000&lt;/fcolor&gt;&#10;  &lt;bcolor&gt;FFFFFFFF&lt;/bcolor&gt;&#10;  &lt;transparent&gt;True&lt;/transparent&gt;&#10;  &lt;resolution&gt;1800&lt;/resolution&gt;&#10;  &lt;imageh&gt;283&lt;/imageh&gt;&#10;  &lt;imagew&gt;560&lt;/imagew&gt;&#10;  &lt;scale&gt;50&lt;/scale&gt;&#10;  &lt;cursor&gt;15&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7184" y="6083151"/>
            <a:ext cx="786482" cy="397455"/>
          </a:xfrm>
          <a:prstGeom prst="rect">
            <a:avLst/>
          </a:prstGeom>
        </p:spPr>
      </p:pic>
      <p:sp>
        <p:nvSpPr>
          <p:cNvPr id="3" name="テキスト ボックス 2"/>
          <p:cNvSpPr txBox="1"/>
          <p:nvPr/>
        </p:nvSpPr>
        <p:spPr>
          <a:xfrm>
            <a:off x="4229378" y="6063679"/>
            <a:ext cx="2646878" cy="461665"/>
          </a:xfrm>
          <a:prstGeom prst="rect">
            <a:avLst/>
          </a:prstGeom>
          <a:noFill/>
        </p:spPr>
        <p:txBody>
          <a:bodyPr wrap="none" rtlCol="0">
            <a:spAutoFit/>
          </a:bodyPr>
          <a:lstStyle/>
          <a:p>
            <a:r>
              <a:rPr kumimoji="1" lang="en-US" altLang="ja-JP" sz="2400" dirty="0" smtClean="0"/>
              <a:t>at </a:t>
            </a:r>
            <a:r>
              <a:rPr kumimoji="1" lang="en-US" altLang="ja-JP" sz="2400" dirty="0" err="1" smtClean="0"/>
              <a:t>freezeout</a:t>
            </a:r>
            <a:r>
              <a:rPr kumimoji="1" lang="en-US" altLang="ja-JP" sz="2400" dirty="0" smtClean="0"/>
              <a:t> time t</a:t>
            </a:r>
            <a:endParaRPr kumimoji="1" lang="ja-JP" altLang="en-US" sz="2400" dirty="0"/>
          </a:p>
        </p:txBody>
      </p:sp>
      <p:pic>
        <p:nvPicPr>
          <p:cNvPr id="5" name="TexTeXPicture" descr="&lt;?xml version=&quot;1.0&quot; encoding=&quot;utf-16&quot;?&gt;&#10;&lt;TeXTeX&gt;&#10;  &lt;preamble&gt;\documentclass{jarticle}&#10;\usepackage{amsmath}&#10;\pagestyle{empty}&lt;/preamble&gt;&#10;  &lt;body&gt;\begin{align*} &#10;\bar Q(\tau) = \int_0^{\Delta\eta} d\eta \left(n_1(\eta,\tau)-n_2(\eta,\tau) \right)&#10;\end{align*}&lt;/body&gt;&#10;  &lt;fcolor&gt;FF000000&lt;/fcolor&gt;&#10;  &lt;bcolor&gt;FFFFFFFF&lt;/bcolor&gt;&#10;  &lt;transparent&gt;True&lt;/transparent&gt;&#10;  &lt;resolution&gt;1800&lt;/resolution&gt;&#10;  &lt;imageh&gt;631&lt;/imageh&gt;&#10;  &lt;imagew&gt;3871&lt;/imagew&gt;&#10;  &lt;scale&gt;50&lt;/scale&gt;&#10;  &lt;cursor&gt;91&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1640" y="3766938"/>
            <a:ext cx="5436557" cy="886197"/>
          </a:xfrm>
          <a:prstGeom prst="rect">
            <a:avLst/>
          </a:prstGeom>
        </p:spPr>
      </p:pic>
      <p:pic>
        <p:nvPicPr>
          <p:cNvPr id="6" name="TexTeXPicture" descr="&lt;?xml version=&quot;1.0&quot; encoding=&quot;utf-16&quot;?&gt;&#10;&lt;TeXTeX&gt;&#10;  &lt;preamble&gt;\documentclass{jarticle}&#10;\usepackage{amsmath}&#10;\pagestyle{empty}&lt;/preamble&gt;&#10;  &lt;body&gt;\begin{align*} &#10;\eta&#10;\end{align*}&lt;/body&gt;&#10;  &lt;fcolor&gt;FF000000&lt;/fcolor&gt;&#10;  &lt;bcolor&gt;FFFFFFFF&lt;/bcolor&gt;&#10;  &lt;transparent&gt;True&lt;/transparent&gt;&#10;  &lt;resolution&gt;1800&lt;/resolution&gt;&#10;  &lt;imageh&gt;164&lt;/imageh&gt;&#10;  &lt;imagew&gt;117&lt;/imagew&gt;&#10;  &lt;scale&gt;50&lt;/scale&gt;&#10;  &lt;cursor&gt;20&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9328" y="3001480"/>
            <a:ext cx="140984" cy="197619"/>
          </a:xfrm>
          <a:prstGeom prst="rect">
            <a:avLst/>
          </a:prstGeom>
        </p:spPr>
      </p:pic>
      <p:sp>
        <p:nvSpPr>
          <p:cNvPr id="50" name="正方形/長方形 49"/>
          <p:cNvSpPr/>
          <p:nvPr/>
        </p:nvSpPr>
        <p:spPr>
          <a:xfrm>
            <a:off x="1964083" y="2101518"/>
            <a:ext cx="4316860" cy="679410"/>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左中かっこ 53"/>
          <p:cNvSpPr/>
          <p:nvPr/>
        </p:nvSpPr>
        <p:spPr>
          <a:xfrm rot="5400000" flipH="1">
            <a:off x="3868911" y="1088977"/>
            <a:ext cx="499528" cy="4324533"/>
          </a:xfrm>
          <a:prstGeom prst="leftBrace">
            <a:avLst>
              <a:gd name="adj1" fmla="val 8333"/>
              <a:gd name="adj2" fmla="val 50145"/>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50957743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971600" y="5733256"/>
            <a:ext cx="6984776" cy="79208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98425" y="110044"/>
            <a:ext cx="5872120" cy="584775"/>
          </a:xfrm>
        </p:spPr>
        <p:txBody>
          <a:bodyPr/>
          <a:lstStyle/>
          <a:p>
            <a:r>
              <a:rPr lang="en-US" altLang="ja-JP" dirty="0"/>
              <a:t> </a:t>
            </a:r>
            <a:r>
              <a:rPr lang="en-US" altLang="ja-JP" dirty="0" smtClean="0"/>
              <a:t>Solution of DME in a</a:t>
            </a:r>
            <a:r>
              <a:rPr lang="en-US" altLang="ja-JP" dirty="0" smtClean="0">
                <a:sym typeface="Wingdings" panose="05000000000000000000" pitchFamily="2" charset="2"/>
              </a:rPr>
              <a:t>0 Limit</a:t>
            </a:r>
            <a:r>
              <a:rPr lang="en-US" altLang="ja-JP" dirty="0" smtClean="0"/>
              <a:t>  </a:t>
            </a:r>
            <a:endParaRPr kumimoji="1" lang="ja-JP" altLang="en-US" dirty="0"/>
          </a:p>
        </p:txBody>
      </p:sp>
      <p:sp>
        <p:nvSpPr>
          <p:cNvPr id="12" name="テキスト ボックス 11"/>
          <p:cNvSpPr txBox="1"/>
          <p:nvPr/>
        </p:nvSpPr>
        <p:spPr>
          <a:xfrm>
            <a:off x="2635441" y="2309971"/>
            <a:ext cx="4576894" cy="461665"/>
          </a:xfrm>
          <a:prstGeom prst="rect">
            <a:avLst/>
          </a:prstGeom>
          <a:noFill/>
        </p:spPr>
        <p:txBody>
          <a:bodyPr wrap="none" rtlCol="0">
            <a:spAutoFit/>
          </a:bodyPr>
          <a:lstStyle/>
          <a:p>
            <a:r>
              <a:rPr lang="en-US" altLang="ja-JP" sz="2400" dirty="0"/>
              <a:t>C</a:t>
            </a:r>
            <a:r>
              <a:rPr lang="en-US" altLang="ja-JP" sz="2400" dirty="0" smtClean="0"/>
              <a:t>ontinuum limit with fixed </a:t>
            </a:r>
            <a:r>
              <a:rPr lang="en-US" altLang="ja-JP" sz="2400" i="1" dirty="0" smtClean="0"/>
              <a:t>D</a:t>
            </a:r>
            <a:r>
              <a:rPr lang="en-US" altLang="ja-JP" sz="2400" dirty="0" smtClean="0"/>
              <a:t>=</a:t>
            </a:r>
            <a:r>
              <a:rPr lang="en-US" altLang="ja-JP" sz="2400" dirty="0" smtClean="0">
                <a:latin typeface="Symbol" pitchFamily="18" charset="2"/>
              </a:rPr>
              <a:t>g</a:t>
            </a:r>
            <a:r>
              <a:rPr lang="en-US" altLang="ja-JP" sz="2400" i="1" dirty="0" smtClean="0"/>
              <a:t>a</a:t>
            </a:r>
            <a:r>
              <a:rPr lang="en-US" altLang="ja-JP" sz="2400" baseline="30000" dirty="0" smtClean="0"/>
              <a:t>2</a:t>
            </a:r>
            <a:endParaRPr kumimoji="1" lang="ja-JP" altLang="en-US" sz="2400" i="1" dirty="0"/>
          </a:p>
        </p:txBody>
      </p:sp>
      <p:sp>
        <p:nvSpPr>
          <p:cNvPr id="14" name="右矢印 13"/>
          <p:cNvSpPr/>
          <p:nvPr/>
        </p:nvSpPr>
        <p:spPr>
          <a:xfrm>
            <a:off x="2195736" y="2319263"/>
            <a:ext cx="389969" cy="46166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416259" y="1079158"/>
            <a:ext cx="4660250" cy="52322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altLang="ja-JP" sz="2800" dirty="0" smtClean="0"/>
              <a:t>1st order (deterministic)       </a:t>
            </a:r>
            <a:endParaRPr kumimoji="1" lang="ja-JP" altLang="en-US" sz="2800" dirty="0"/>
          </a:p>
        </p:txBody>
      </p:sp>
      <p:sp>
        <p:nvSpPr>
          <p:cNvPr id="22" name="テキスト ボックス 21"/>
          <p:cNvSpPr txBox="1"/>
          <p:nvPr/>
        </p:nvSpPr>
        <p:spPr>
          <a:xfrm>
            <a:off x="395536" y="3275692"/>
            <a:ext cx="2720617" cy="52322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altLang="ja-JP" sz="2800" dirty="0" smtClean="0"/>
              <a:t>2nd order          </a:t>
            </a:r>
            <a:endParaRPr kumimoji="1" lang="ja-JP" altLang="en-US" sz="2800" dirty="0"/>
          </a:p>
        </p:txBody>
      </p:sp>
      <p:sp>
        <p:nvSpPr>
          <p:cNvPr id="24" name="テキスト ボックス 23"/>
          <p:cNvSpPr txBox="1"/>
          <p:nvPr/>
        </p:nvSpPr>
        <p:spPr>
          <a:xfrm>
            <a:off x="845987" y="4005064"/>
            <a:ext cx="5969135" cy="830997"/>
          </a:xfrm>
          <a:prstGeom prst="rect">
            <a:avLst/>
          </a:prstGeom>
          <a:noFill/>
        </p:spPr>
        <p:txBody>
          <a:bodyPr wrap="none" rtlCol="0">
            <a:spAutoFit/>
          </a:bodyPr>
          <a:lstStyle/>
          <a:p>
            <a:pPr marL="342900" indent="-342900">
              <a:buClr>
                <a:schemeClr val="accent6">
                  <a:lumMod val="75000"/>
                </a:schemeClr>
              </a:buClr>
              <a:buFont typeface="Wingdings" panose="05000000000000000000" pitchFamily="2" charset="2"/>
              <a:buChar char="p"/>
            </a:pPr>
            <a:r>
              <a:rPr kumimoji="1" lang="en-US" altLang="ja-JP" sz="2400" dirty="0" smtClean="0"/>
              <a:t>consistent with stochastic diffusion eq.</a:t>
            </a:r>
          </a:p>
          <a:p>
            <a:pPr>
              <a:buClr>
                <a:schemeClr val="accent6">
                  <a:lumMod val="75000"/>
                </a:schemeClr>
              </a:buClr>
            </a:pPr>
            <a:r>
              <a:rPr lang="en-US" altLang="ja-JP" sz="2400" dirty="0" smtClean="0"/>
              <a:t>    (for sufficiently smooth initial conditions)</a:t>
            </a:r>
            <a:endParaRPr kumimoji="1" lang="ja-JP" altLang="en-US" sz="2400" dirty="0"/>
          </a:p>
        </p:txBody>
      </p:sp>
      <p:sp>
        <p:nvSpPr>
          <p:cNvPr id="5" name="テキスト ボックス 4"/>
          <p:cNvSpPr txBox="1"/>
          <p:nvPr/>
        </p:nvSpPr>
        <p:spPr>
          <a:xfrm>
            <a:off x="6156176" y="4859868"/>
            <a:ext cx="2886239" cy="369332"/>
          </a:xfrm>
          <a:prstGeom prst="rect">
            <a:avLst/>
          </a:prstGeom>
          <a:noFill/>
        </p:spPr>
        <p:txBody>
          <a:bodyPr wrap="none" rtlCol="0">
            <a:spAutoFit/>
          </a:bodyPr>
          <a:lstStyle/>
          <a:p>
            <a:r>
              <a:rPr kumimoji="1" lang="en-US" altLang="ja-JP" dirty="0" err="1" smtClean="0">
                <a:solidFill>
                  <a:srgbClr val="0070C0"/>
                </a:solidFill>
              </a:rPr>
              <a:t>Shuryak</a:t>
            </a:r>
            <a:r>
              <a:rPr kumimoji="1" lang="en-US" altLang="ja-JP" dirty="0" smtClean="0">
                <a:solidFill>
                  <a:srgbClr val="0070C0"/>
                </a:solidFill>
              </a:rPr>
              <a:t>, </a:t>
            </a:r>
            <a:r>
              <a:rPr kumimoji="1" lang="en-US" altLang="ja-JP" dirty="0" err="1" smtClean="0">
                <a:solidFill>
                  <a:srgbClr val="0070C0"/>
                </a:solidFill>
              </a:rPr>
              <a:t>Stephanov</a:t>
            </a:r>
            <a:r>
              <a:rPr kumimoji="1" lang="en-US" altLang="ja-JP" dirty="0" smtClean="0">
                <a:solidFill>
                  <a:srgbClr val="0070C0"/>
                </a:solidFill>
              </a:rPr>
              <a:t>, 2001</a:t>
            </a:r>
            <a:endParaRPr kumimoji="1" lang="ja-JP" altLang="en-US" dirty="0">
              <a:solidFill>
                <a:srgbClr val="0070C0"/>
              </a:solidFill>
            </a:endParaRPr>
          </a:p>
        </p:txBody>
      </p:sp>
      <p:sp>
        <p:nvSpPr>
          <p:cNvPr id="7" name="テキスト ボックス 6"/>
          <p:cNvSpPr txBox="1"/>
          <p:nvPr/>
        </p:nvSpPr>
        <p:spPr>
          <a:xfrm>
            <a:off x="844944" y="1732166"/>
            <a:ext cx="6748194" cy="461665"/>
          </a:xfrm>
          <a:prstGeom prst="rect">
            <a:avLst/>
          </a:prstGeom>
          <a:noFill/>
        </p:spPr>
        <p:txBody>
          <a:bodyPr wrap="none" rtlCol="0">
            <a:spAutoFit/>
          </a:bodyPr>
          <a:lstStyle/>
          <a:p>
            <a:pPr marL="342900" indent="-342900">
              <a:buClr>
                <a:schemeClr val="accent6">
                  <a:lumMod val="75000"/>
                </a:schemeClr>
              </a:buClr>
              <a:buFont typeface="Wingdings" panose="05000000000000000000" pitchFamily="2" charset="2"/>
              <a:buChar char="p"/>
            </a:pPr>
            <a:r>
              <a:rPr lang="en-US" altLang="ja-JP" sz="2400" dirty="0" smtClean="0"/>
              <a:t>consistent with</a:t>
            </a:r>
            <a:r>
              <a:rPr kumimoji="1" lang="en-US" altLang="ja-JP" sz="2400" dirty="0" smtClean="0"/>
              <a:t> diffusion equation with </a:t>
            </a:r>
            <a:r>
              <a:rPr kumimoji="1" lang="en-US" altLang="ja-JP" sz="2400" i="1" dirty="0" smtClean="0"/>
              <a:t>D</a:t>
            </a:r>
            <a:r>
              <a:rPr kumimoji="1" lang="en-US" altLang="ja-JP" sz="2400" dirty="0" smtClean="0"/>
              <a:t>=</a:t>
            </a:r>
            <a:r>
              <a:rPr kumimoji="1" lang="en-US" altLang="ja-JP" sz="2400" dirty="0" smtClean="0">
                <a:latin typeface="Symbol" panose="05050102010706020507" pitchFamily="18" charset="2"/>
              </a:rPr>
              <a:t>g</a:t>
            </a:r>
            <a:r>
              <a:rPr kumimoji="1" lang="en-US" altLang="ja-JP" sz="2400" i="1" dirty="0" smtClean="0"/>
              <a:t>a</a:t>
            </a:r>
            <a:r>
              <a:rPr kumimoji="1" lang="en-US" altLang="ja-JP" sz="2400" baseline="30000" dirty="0" smtClean="0"/>
              <a:t>2</a:t>
            </a:r>
            <a:endParaRPr kumimoji="1" lang="ja-JP" altLang="en-US" sz="2400" i="1" dirty="0"/>
          </a:p>
        </p:txBody>
      </p:sp>
      <p:sp>
        <p:nvSpPr>
          <p:cNvPr id="8" name="テキスト ボックス 7"/>
          <p:cNvSpPr txBox="1"/>
          <p:nvPr/>
        </p:nvSpPr>
        <p:spPr>
          <a:xfrm>
            <a:off x="1187624" y="5877272"/>
            <a:ext cx="6553397" cy="461665"/>
          </a:xfrm>
          <a:prstGeom prst="rect">
            <a:avLst/>
          </a:prstGeom>
          <a:noFill/>
        </p:spPr>
        <p:txBody>
          <a:bodyPr wrap="none" rtlCol="0">
            <a:spAutoFit/>
          </a:bodyPr>
          <a:lstStyle/>
          <a:p>
            <a:r>
              <a:rPr kumimoji="1" lang="en-US" altLang="ja-JP" sz="2400" dirty="0" smtClean="0">
                <a:solidFill>
                  <a:schemeClr val="accent6">
                    <a:lumMod val="50000"/>
                  </a:schemeClr>
                </a:solidFill>
              </a:rPr>
              <a:t>Nontrivial results for non-Gaussian fluctuations</a:t>
            </a:r>
            <a:endParaRPr kumimoji="1" lang="ja-JP" altLang="en-US" sz="2400" dirty="0">
              <a:solidFill>
                <a:schemeClr val="accent6">
                  <a:lumMod val="50000"/>
                </a:schemeClr>
              </a:solidFill>
            </a:endParaRPr>
          </a:p>
        </p:txBody>
      </p:sp>
      <p:pic>
        <p:nvPicPr>
          <p:cNvPr id="11" name="TexTeXPicture" descr="&lt;?xml version=&quot;1.0&quot; encoding=&quot;utf-16&quot;?&gt;&#10;&lt;TeXTeX&gt;&#10;  &lt;preamble&gt;\documentclass{jarticle}&#10;\usepackage{amsmath}&#10;\pagestyle{empty}&lt;/preamble&gt;&#10;  &lt;body&gt;\begin{align*} &#10;\langle n \rangle&#10;\end{align*}&lt;/body&gt;&#10;  &lt;fcolor&gt;FF000000&lt;/fcolor&gt;&#10;  &lt;bcolor&gt;FFFFFFFF&lt;/bcolor&gt;&#10;  &lt;transparent&gt;True&lt;/transparent&gt;&#10;  &lt;resolution&gt;1800&lt;/resolution&gt;&#10;  &lt;imageh&gt;249&lt;/imageh&gt;&#10;  &lt;imagew&gt;287&lt;/imagew&gt;&#10;  &lt;scale&gt;50&lt;/scale&gt;&#10;  &lt;cursor&gt;33&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0966" y="1157127"/>
            <a:ext cx="432922" cy="375601"/>
          </a:xfrm>
          <a:prstGeom prst="rect">
            <a:avLst/>
          </a:prstGeom>
        </p:spPr>
      </p:pic>
      <p:pic>
        <p:nvPicPr>
          <p:cNvPr id="15" name="TexTeXPicture" descr="&lt;?xml version=&quot;1.0&quot; encoding=&quot;utf-16&quot;?&gt;&#10;&lt;TeXTeX&gt;&#10;  &lt;preamble&gt;\documentclass{jarticle}&#10;\usepackage{amsmath}&#10;\pagestyle{empty}&lt;/preamble&gt;&#10;  &lt;body&gt;\begin{align*} &#10;\langle \delta n^2 \rangle&#10;\end{align*}&lt;/body&gt;&#10;  &lt;fcolor&gt;FF000000&lt;/fcolor&gt;&#10;  &lt;bcolor&gt;FFFFFFFF&lt;/bcolor&gt;&#10;  &lt;transparent&gt;True&lt;/transparent&gt;&#10;  &lt;resolution&gt;1800&lt;/resolution&gt;&#10;  &lt;imageh&gt;281&lt;/imageh&gt;&#10;  &lt;imagew&gt;519&lt;/imagew&gt;&#10;  &lt;scale&gt;50&lt;/scale&gt;&#10;  &lt;cursor&gt;34&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1030" y="3356992"/>
            <a:ext cx="734786" cy="397832"/>
          </a:xfrm>
          <a:prstGeom prst="rect">
            <a:avLst/>
          </a:prstGeom>
        </p:spPr>
      </p:pic>
    </p:spTree>
    <p:extLst>
      <p:ext uri="{BB962C8B-B14F-4D97-AF65-F5344CB8AC3E}">
        <p14:creationId xmlns:p14="http://schemas.microsoft.com/office/powerpoint/2010/main" val="268515520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6699270" cy="584775"/>
          </a:xfrm>
        </p:spPr>
        <p:txBody>
          <a:bodyPr/>
          <a:lstStyle/>
          <a:p>
            <a:r>
              <a:rPr kumimoji="1" lang="en-US" altLang="ja-JP" dirty="0" smtClean="0"/>
              <a:t> Time Evolution in </a:t>
            </a:r>
            <a:r>
              <a:rPr kumimoji="1" lang="en-US" altLang="ja-JP" dirty="0" err="1" smtClean="0"/>
              <a:t>Hadronic</a:t>
            </a:r>
            <a:r>
              <a:rPr kumimoji="1" lang="en-US" altLang="ja-JP" dirty="0" smtClean="0"/>
              <a:t> Phase  </a:t>
            </a:r>
            <a:endParaRPr kumimoji="1" lang="ja-JP" altLang="en-US" dirty="0"/>
          </a:p>
        </p:txBody>
      </p:sp>
      <p:sp>
        <p:nvSpPr>
          <p:cNvPr id="35" name="正方形/長方形 34"/>
          <p:cNvSpPr/>
          <p:nvPr/>
        </p:nvSpPr>
        <p:spPr>
          <a:xfrm>
            <a:off x="107504" y="1190465"/>
            <a:ext cx="4896544" cy="900000"/>
          </a:xfrm>
          <a:prstGeom prst="rect">
            <a:avLst/>
          </a:prstGeom>
          <a:gradFill flip="none" rotWithShape="1">
            <a:gsLst>
              <a:gs pos="0">
                <a:srgbClr val="0070C0">
                  <a:alpha val="30000"/>
                </a:srgbClr>
              </a:gs>
              <a:gs pos="100000">
                <a:srgbClr val="00B0F0">
                  <a:alpha val="30000"/>
                </a:srgbClr>
              </a:gs>
            </a:gsLst>
            <a:lin ang="13500000" scaled="1"/>
            <a:tileRect/>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4064627" y="1766417"/>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a:off x="4589984" y="1478747"/>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p:nvSpPr>
        <p:spPr>
          <a:xfrm>
            <a:off x="3228792" y="1763459"/>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p:nvSpPr>
        <p:spPr>
          <a:xfrm>
            <a:off x="1239801" y="1819512"/>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p:nvSpPr>
        <p:spPr>
          <a:xfrm>
            <a:off x="3282792" y="1865382"/>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p:nvSpPr>
        <p:spPr>
          <a:xfrm>
            <a:off x="1174657" y="1717665"/>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2411406" y="175634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a:off x="717543" y="134037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4471152" y="1424747"/>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334886" y="1814426"/>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3701261" y="1333126"/>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p:nvSpPr>
        <p:spPr>
          <a:xfrm>
            <a:off x="287512" y="170642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p:nvSpPr>
        <p:spPr>
          <a:xfrm>
            <a:off x="3336792" y="1739238"/>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p:nvSpPr>
        <p:spPr>
          <a:xfrm>
            <a:off x="4175917" y="1827095"/>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p:nvSpPr>
        <p:spPr>
          <a:xfrm>
            <a:off x="2274632" y="174728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p:nvSpPr>
        <p:spPr>
          <a:xfrm>
            <a:off x="719161" y="1480079"/>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p:nvSpPr>
        <p:spPr>
          <a:xfrm>
            <a:off x="2345602" y="1811466"/>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楕円 52"/>
          <p:cNvSpPr/>
          <p:nvPr/>
        </p:nvSpPr>
        <p:spPr>
          <a:xfrm>
            <a:off x="1883993" y="1435962"/>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p:nvSpPr>
        <p:spPr>
          <a:xfrm>
            <a:off x="2835596" y="1417169"/>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p:nvSpPr>
        <p:spPr>
          <a:xfrm>
            <a:off x="2760370" y="1525169"/>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p:nvSpPr>
        <p:spPr>
          <a:xfrm>
            <a:off x="3755261" y="1466359"/>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p:nvPr/>
        </p:nvSpPr>
        <p:spPr>
          <a:xfrm>
            <a:off x="4577736" y="1370747"/>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1131801" y="1811845"/>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58"/>
          <p:cNvSpPr/>
          <p:nvPr/>
        </p:nvSpPr>
        <p:spPr>
          <a:xfrm>
            <a:off x="2727741" y="1406253"/>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p:nvSpPr>
        <p:spPr>
          <a:xfrm>
            <a:off x="225323" y="1810408"/>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p:nvSpPr>
        <p:spPr>
          <a:xfrm>
            <a:off x="4171776" y="1712417"/>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円/楕円 61"/>
          <p:cNvSpPr/>
          <p:nvPr/>
        </p:nvSpPr>
        <p:spPr>
          <a:xfrm>
            <a:off x="1813122" y="1381962"/>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円/楕円 62"/>
          <p:cNvSpPr/>
          <p:nvPr/>
        </p:nvSpPr>
        <p:spPr>
          <a:xfrm>
            <a:off x="1826848" y="1512781"/>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63"/>
          <p:cNvSpPr/>
          <p:nvPr/>
        </p:nvSpPr>
        <p:spPr>
          <a:xfrm>
            <a:off x="827161" y="1430624"/>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円/楕円 64"/>
          <p:cNvSpPr/>
          <p:nvPr/>
        </p:nvSpPr>
        <p:spPr>
          <a:xfrm>
            <a:off x="3630567" y="1441126"/>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p:cNvSpPr/>
          <p:nvPr/>
        </p:nvSpPr>
        <p:spPr>
          <a:xfrm>
            <a:off x="3599928" y="1298377"/>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円/楕円 66"/>
          <p:cNvSpPr/>
          <p:nvPr/>
        </p:nvSpPr>
        <p:spPr>
          <a:xfrm>
            <a:off x="1727720" y="1334417"/>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67"/>
          <p:cNvSpPr/>
          <p:nvPr/>
        </p:nvSpPr>
        <p:spPr>
          <a:xfrm>
            <a:off x="2231776" y="1658417"/>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円/楕円 68"/>
          <p:cNvSpPr/>
          <p:nvPr/>
        </p:nvSpPr>
        <p:spPr>
          <a:xfrm>
            <a:off x="4031976" y="1658417"/>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円/楕円 69"/>
          <p:cNvSpPr/>
          <p:nvPr/>
        </p:nvSpPr>
        <p:spPr>
          <a:xfrm>
            <a:off x="2663824" y="1334417"/>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円/楕円 70"/>
          <p:cNvSpPr/>
          <p:nvPr/>
        </p:nvSpPr>
        <p:spPr>
          <a:xfrm>
            <a:off x="4427984" y="1298377"/>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円/楕円 71"/>
          <p:cNvSpPr/>
          <p:nvPr/>
        </p:nvSpPr>
        <p:spPr>
          <a:xfrm>
            <a:off x="179512" y="1659104"/>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円/楕円 72"/>
          <p:cNvSpPr/>
          <p:nvPr/>
        </p:nvSpPr>
        <p:spPr>
          <a:xfrm>
            <a:off x="3167880" y="1675161"/>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円/楕円 73"/>
          <p:cNvSpPr/>
          <p:nvPr/>
        </p:nvSpPr>
        <p:spPr>
          <a:xfrm>
            <a:off x="1079648" y="1658417"/>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円/楕円 74"/>
          <p:cNvSpPr/>
          <p:nvPr/>
        </p:nvSpPr>
        <p:spPr>
          <a:xfrm>
            <a:off x="647600" y="1298377"/>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テキスト ボックス 87"/>
          <p:cNvSpPr txBox="1"/>
          <p:nvPr/>
        </p:nvSpPr>
        <p:spPr>
          <a:xfrm>
            <a:off x="107355" y="764704"/>
            <a:ext cx="4400564" cy="461665"/>
          </a:xfrm>
          <a:prstGeom prst="rect">
            <a:avLst/>
          </a:prstGeom>
          <a:noFill/>
        </p:spPr>
        <p:txBody>
          <a:bodyPr wrap="none" rtlCol="0">
            <a:spAutoFit/>
          </a:bodyPr>
          <a:lstStyle/>
          <a:p>
            <a:r>
              <a:rPr kumimoji="1" lang="en-US" altLang="ja-JP" sz="2400" dirty="0" err="1" smtClean="0"/>
              <a:t>Hadronization</a:t>
            </a:r>
            <a:r>
              <a:rPr lang="en-US" altLang="ja-JP" sz="2400" dirty="0"/>
              <a:t> </a:t>
            </a:r>
            <a:r>
              <a:rPr lang="en-US" altLang="ja-JP" sz="2400" dirty="0" smtClean="0"/>
              <a:t>(initial condition)</a:t>
            </a:r>
            <a:endParaRPr kumimoji="1" lang="ja-JP" altLang="en-US" sz="2400" dirty="0"/>
          </a:p>
        </p:txBody>
      </p:sp>
      <p:sp>
        <p:nvSpPr>
          <p:cNvPr id="177" name="テキスト ボックス 176"/>
          <p:cNvSpPr txBox="1"/>
          <p:nvPr/>
        </p:nvSpPr>
        <p:spPr>
          <a:xfrm>
            <a:off x="1834568" y="2276872"/>
            <a:ext cx="5905784" cy="830997"/>
          </a:xfrm>
          <a:prstGeom prst="rect">
            <a:avLst/>
          </a:prstGeom>
          <a:noFill/>
        </p:spPr>
        <p:txBody>
          <a:bodyPr wrap="none" rtlCol="0">
            <a:spAutoFit/>
          </a:bodyPr>
          <a:lstStyle/>
          <a:p>
            <a:pPr marL="342900" indent="-342900">
              <a:buClr>
                <a:schemeClr val="tx2"/>
              </a:buClr>
              <a:buFont typeface="Wingdings" pitchFamily="2" charset="2"/>
              <a:buChar char="p"/>
            </a:pPr>
            <a:r>
              <a:rPr kumimoji="1" lang="en-US" altLang="ja-JP" sz="2400" dirty="0" smtClean="0"/>
              <a:t>Boost invariance / infinitely long system</a:t>
            </a:r>
          </a:p>
          <a:p>
            <a:pPr marL="342900" indent="-342900">
              <a:buClr>
                <a:schemeClr val="tx2"/>
              </a:buClr>
              <a:buFont typeface="Wingdings" pitchFamily="2" charset="2"/>
              <a:buChar char="p"/>
            </a:pPr>
            <a:r>
              <a:rPr kumimoji="1" lang="en-US" altLang="ja-JP" sz="2400" dirty="0" smtClean="0"/>
              <a:t>Local equilibration / local correlation</a:t>
            </a:r>
          </a:p>
        </p:txBody>
      </p:sp>
      <p:sp>
        <p:nvSpPr>
          <p:cNvPr id="191" name="左中かっこ 190"/>
          <p:cNvSpPr/>
          <p:nvPr/>
        </p:nvSpPr>
        <p:spPr>
          <a:xfrm>
            <a:off x="1512039" y="2303828"/>
            <a:ext cx="325545" cy="804041"/>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kumimoji="1" lang="ja-JP" altLang="en-US"/>
          </a:p>
        </p:txBody>
      </p:sp>
      <p:sp>
        <p:nvSpPr>
          <p:cNvPr id="194" name="正方形/長方形 193"/>
          <p:cNvSpPr/>
          <p:nvPr/>
        </p:nvSpPr>
        <p:spPr>
          <a:xfrm>
            <a:off x="1835696" y="3356753"/>
            <a:ext cx="2088232" cy="46538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5" name="TexTeXPicture" descr="&lt;?xml version=&quot;1.0&quot; encoding=&quot;utf-16&quot;?&gt;&#10;&lt;TeXTeX&gt;&#10;  &lt;preamble&gt;\documentclass{jarticle}&#10;\usepackage{amsmath}&#10;\pagestyle{empty}&lt;/preamble&gt;&#10;  &lt;body&gt;\begin{align*} &#10;\langle \bar{Q}^2 \rangle_c \end{align*}&lt;/body&gt;&#10;  &lt;fcolor&gt;FF000000&lt;/fcolor&gt;&#10;  &lt;bcolor&gt;FFFFFFFF&lt;/bcolor&gt;&#10;  &lt;transparent&gt;True&lt;/transparent&gt;&#10;  &lt;resolution&gt;1800&lt;/resolution&gt;&#10;  &lt;imageh&gt;281&lt;/imageh&gt;&#10;  &lt;imagew&gt;560&lt;/imagew&gt;&#10;  &lt;scale&gt;50&lt;/scale&gt;&#10;  &lt;cursor&gt;43&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712" y="3390091"/>
            <a:ext cx="786482" cy="394646"/>
          </a:xfrm>
          <a:prstGeom prst="rect">
            <a:avLst/>
          </a:prstGeom>
        </p:spPr>
      </p:pic>
      <p:pic>
        <p:nvPicPr>
          <p:cNvPr id="196" name="TexTeXPicture" descr="&lt;?xml version=&quot;1.0&quot; encoding=&quot;utf-16&quot;?&gt;&#10;&lt;TeXTeX&gt;&#10;  &lt;preamble&gt;\documentclass{jarticle}&#10;\usepackage{amsmath}&#10;\pagestyle{empty}&lt;/preamble&gt;&#10;  &lt;body&gt;\begin{align*} &#10;\langle \bar{Q}^4 \rangle_c&#10;\end{align*}&lt;/body&gt;&#10;  &lt;fcolor&gt;FF000000&lt;/fcolor&gt;&#10;  &lt;bcolor&gt;FFFFFFFF&lt;/bcolor&gt;&#10;  &lt;transparent&gt;True&lt;/transparent&gt;&#10;  &lt;resolution&gt;1800&lt;/resolution&gt;&#10;  &lt;imageh&gt;283&lt;/imageh&gt;&#10;  &lt;imagew&gt;560&lt;/imagew&gt;&#10;  &lt;scale&gt;50&lt;/scale&gt;&#10;  &lt;cursor&gt;15&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832" y="3390091"/>
            <a:ext cx="786482" cy="397455"/>
          </a:xfrm>
          <a:prstGeom prst="rect">
            <a:avLst/>
          </a:prstGeom>
        </p:spPr>
      </p:pic>
      <p:pic>
        <p:nvPicPr>
          <p:cNvPr id="197" name="TexTeXPicture" descr="&lt;?xml version=&quot;1.0&quot; encoding=&quot;utf-16&quot;?&gt;&#10;&lt;TeXTeX&gt;&#10;  &lt;preamble&gt;\documentclass{jarticle}&#10;\usepackage{amsmath}&#10;\pagestyle{empty}&lt;/preamble&gt;&#10;  &lt;body&gt;\begin{align*} &#10;\langle \bar{Q}^2 Q_{\rm(tot)} \rangle_c&#10;\end{align*}&lt;/body&gt;&#10;  &lt;fcolor&gt;FF000000&lt;/fcolor&gt;&#10;  &lt;bcolor&gt;FFFFFFFF&lt;/bcolor&gt;&#10;  &lt;transparent&gt;True&lt;/transparent&gt;&#10;  &lt;resolution&gt;1800&lt;/resolution&gt;&#10;  &lt;imageh&gt;308&lt;/imageh&gt;&#10;  &lt;imagew&gt;1180&lt;/imagew&gt;&#10;  &lt;scale&gt;50&lt;/scale&gt;&#10;  &lt;cursor&gt;34&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2555" y="3356753"/>
            <a:ext cx="1657230" cy="432566"/>
          </a:xfrm>
          <a:prstGeom prst="rect">
            <a:avLst/>
          </a:prstGeom>
          <a:solidFill>
            <a:schemeClr val="tx2">
              <a:lumMod val="20000"/>
              <a:lumOff val="80000"/>
            </a:schemeClr>
          </a:solidFill>
        </p:spPr>
      </p:pic>
      <p:pic>
        <p:nvPicPr>
          <p:cNvPr id="198" name="TexTeXPicture" descr="&lt;?xml version=&quot;1.0&quot; encoding=&quot;utf-16&quot;?&gt;&#10;&lt;TeXTeX&gt;&#10;  &lt;preamble&gt;\documentclass{jarticle}&#10;\usepackage{amsmath}&#10;\pagestyle{empty}&lt;/preamble&gt;&#10;  &lt;body&gt;\begin{align*} &#10;\langle Q_{\rm(tot)}^2\rangle_c&#10;\end{align*}&lt;/body&gt;&#10;  &lt;fcolor&gt;FF000000&lt;/fcolor&gt;&#10;  &lt;bcolor&gt;FFFFFFFF&lt;/bcolor&gt;&#10;  &lt;transparent&gt;True&lt;/transparent&gt;&#10;  &lt;resolution&gt;1800&lt;/resolution&gt;&#10;  &lt;imageh&gt;331&lt;/imageh&gt;&#10;  &lt;imagew&gt;871&lt;/imagew&gt;&#10;  &lt;scale&gt;50&lt;/scale&gt;&#10;  &lt;cursor&gt;38&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5044" y="3357271"/>
            <a:ext cx="1223260" cy="464868"/>
          </a:xfrm>
          <a:prstGeom prst="rect">
            <a:avLst/>
          </a:prstGeom>
          <a:solidFill>
            <a:schemeClr val="accent2">
              <a:lumMod val="60000"/>
              <a:lumOff val="40000"/>
            </a:schemeClr>
          </a:solidFill>
        </p:spPr>
      </p:pic>
      <p:sp>
        <p:nvSpPr>
          <p:cNvPr id="201" name="下矢印 200"/>
          <p:cNvSpPr/>
          <p:nvPr/>
        </p:nvSpPr>
        <p:spPr>
          <a:xfrm flipV="1">
            <a:off x="2627784" y="3861048"/>
            <a:ext cx="581670" cy="5206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下矢印 201"/>
          <p:cNvSpPr/>
          <p:nvPr/>
        </p:nvSpPr>
        <p:spPr>
          <a:xfrm flipV="1">
            <a:off x="4355976" y="3861048"/>
            <a:ext cx="581670" cy="520605"/>
          </a:xfrm>
          <a:prstGeom prst="downArrow">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下矢印 202"/>
          <p:cNvSpPr/>
          <p:nvPr/>
        </p:nvSpPr>
        <p:spPr>
          <a:xfrm flipV="1">
            <a:off x="6366594" y="3861048"/>
            <a:ext cx="581670" cy="520605"/>
          </a:xfrm>
          <a:prstGeom prst="down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92" name="角丸四角形 191"/>
          <p:cNvSpPr/>
          <p:nvPr/>
        </p:nvSpPr>
        <p:spPr>
          <a:xfrm>
            <a:off x="5339650" y="4259997"/>
            <a:ext cx="3696846" cy="86990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93" name="角丸四角形 192"/>
          <p:cNvSpPr/>
          <p:nvPr/>
        </p:nvSpPr>
        <p:spPr>
          <a:xfrm>
            <a:off x="1579072" y="4259997"/>
            <a:ext cx="3713007" cy="869906"/>
          </a:xfrm>
          <a:prstGeom prst="roundRect">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99" name="テキスト ボックス 198"/>
          <p:cNvSpPr txBox="1"/>
          <p:nvPr/>
        </p:nvSpPr>
        <p:spPr>
          <a:xfrm>
            <a:off x="1612868" y="4259997"/>
            <a:ext cx="3679212" cy="830997"/>
          </a:xfrm>
          <a:prstGeom prst="rect">
            <a:avLst/>
          </a:prstGeom>
          <a:noFill/>
        </p:spPr>
        <p:txBody>
          <a:bodyPr wrap="none" rtlCol="0">
            <a:spAutoFit/>
          </a:bodyPr>
          <a:lstStyle/>
          <a:p>
            <a:pPr algn="ctr"/>
            <a:r>
              <a:rPr lang="en-US" altLang="ja-JP" sz="2400" dirty="0" smtClean="0">
                <a:solidFill>
                  <a:schemeClr val="tx2">
                    <a:lumMod val="50000"/>
                  </a:schemeClr>
                </a:solidFill>
              </a:rPr>
              <a:t>suppression owing to</a:t>
            </a:r>
          </a:p>
          <a:p>
            <a:pPr algn="ctr"/>
            <a:r>
              <a:rPr kumimoji="1" lang="en-US" altLang="ja-JP" sz="2400" dirty="0" smtClean="0">
                <a:solidFill>
                  <a:schemeClr val="tx2">
                    <a:lumMod val="50000"/>
                  </a:schemeClr>
                </a:solidFill>
              </a:rPr>
              <a:t>local charge conservation</a:t>
            </a:r>
            <a:endParaRPr kumimoji="1" lang="ja-JP" altLang="en-US" sz="2400" dirty="0">
              <a:solidFill>
                <a:schemeClr val="tx2">
                  <a:lumMod val="50000"/>
                </a:schemeClr>
              </a:solidFill>
            </a:endParaRPr>
          </a:p>
        </p:txBody>
      </p:sp>
      <p:sp>
        <p:nvSpPr>
          <p:cNvPr id="200" name="テキスト ボックス 199"/>
          <p:cNvSpPr txBox="1"/>
          <p:nvPr/>
        </p:nvSpPr>
        <p:spPr>
          <a:xfrm>
            <a:off x="5364088" y="4259997"/>
            <a:ext cx="3696846" cy="830997"/>
          </a:xfrm>
          <a:prstGeom prst="rect">
            <a:avLst/>
          </a:prstGeom>
          <a:noFill/>
        </p:spPr>
        <p:txBody>
          <a:bodyPr wrap="none" rtlCol="0">
            <a:spAutoFit/>
          </a:bodyPr>
          <a:lstStyle/>
          <a:p>
            <a:r>
              <a:rPr lang="en-US" altLang="ja-JP" sz="2400" dirty="0" smtClean="0">
                <a:solidFill>
                  <a:schemeClr val="accent2">
                    <a:lumMod val="50000"/>
                  </a:schemeClr>
                </a:solidFill>
              </a:rPr>
              <a:t>strongly dependent on</a:t>
            </a:r>
          </a:p>
          <a:p>
            <a:r>
              <a:rPr kumimoji="1" lang="en-US" altLang="ja-JP" sz="2400" dirty="0" err="1" smtClean="0">
                <a:solidFill>
                  <a:schemeClr val="accent2">
                    <a:lumMod val="50000"/>
                  </a:schemeClr>
                </a:solidFill>
              </a:rPr>
              <a:t>hadronization</a:t>
            </a:r>
            <a:r>
              <a:rPr kumimoji="1" lang="en-US" altLang="ja-JP" sz="2400" dirty="0" smtClean="0">
                <a:solidFill>
                  <a:schemeClr val="accent2">
                    <a:lumMod val="50000"/>
                  </a:schemeClr>
                </a:solidFill>
              </a:rPr>
              <a:t> mechanism</a:t>
            </a:r>
            <a:endParaRPr kumimoji="1" lang="ja-JP" altLang="en-US" sz="2400" dirty="0">
              <a:solidFill>
                <a:schemeClr val="accent2">
                  <a:lumMod val="50000"/>
                </a:schemeClr>
              </a:solidFill>
            </a:endParaRPr>
          </a:p>
        </p:txBody>
      </p:sp>
    </p:spTree>
    <p:extLst>
      <p:ext uri="{BB962C8B-B14F-4D97-AF65-F5344CB8AC3E}">
        <p14:creationId xmlns:p14="http://schemas.microsoft.com/office/powerpoint/2010/main" val="239640262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6699270" cy="584775"/>
          </a:xfrm>
        </p:spPr>
        <p:txBody>
          <a:bodyPr/>
          <a:lstStyle/>
          <a:p>
            <a:r>
              <a:rPr kumimoji="1" lang="en-US" altLang="ja-JP" dirty="0" smtClean="0"/>
              <a:t> Time Evolution in </a:t>
            </a:r>
            <a:r>
              <a:rPr kumimoji="1" lang="en-US" altLang="ja-JP" dirty="0" err="1" smtClean="0"/>
              <a:t>Hadronic</a:t>
            </a:r>
            <a:r>
              <a:rPr kumimoji="1" lang="en-US" altLang="ja-JP" dirty="0" smtClean="0"/>
              <a:t> Phase  </a:t>
            </a:r>
            <a:endParaRPr kumimoji="1" lang="ja-JP" altLang="en-US" dirty="0"/>
          </a:p>
        </p:txBody>
      </p:sp>
      <p:sp>
        <p:nvSpPr>
          <p:cNvPr id="35" name="正方形/長方形 34"/>
          <p:cNvSpPr/>
          <p:nvPr/>
        </p:nvSpPr>
        <p:spPr>
          <a:xfrm>
            <a:off x="107504" y="1190465"/>
            <a:ext cx="4896544" cy="900000"/>
          </a:xfrm>
          <a:prstGeom prst="rect">
            <a:avLst/>
          </a:prstGeom>
          <a:gradFill flip="none" rotWithShape="1">
            <a:gsLst>
              <a:gs pos="0">
                <a:srgbClr val="0070C0">
                  <a:alpha val="30000"/>
                </a:srgbClr>
              </a:gs>
              <a:gs pos="100000">
                <a:srgbClr val="00B0F0">
                  <a:alpha val="30000"/>
                </a:srgbClr>
              </a:gs>
            </a:gsLst>
            <a:lin ang="13500000" scaled="1"/>
            <a:tileRect/>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4064627" y="1766417"/>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a:off x="4589984" y="1478747"/>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p:nvSpPr>
        <p:spPr>
          <a:xfrm>
            <a:off x="3228792" y="1763459"/>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p:nvSpPr>
        <p:spPr>
          <a:xfrm>
            <a:off x="1239801" y="1819512"/>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p:nvSpPr>
        <p:spPr>
          <a:xfrm>
            <a:off x="3282792" y="1865382"/>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p:nvSpPr>
        <p:spPr>
          <a:xfrm>
            <a:off x="1174657" y="1717665"/>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2411406" y="175634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a:off x="717543" y="134037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4471152" y="1424747"/>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334886" y="1814426"/>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3701261" y="1333126"/>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p:nvSpPr>
        <p:spPr>
          <a:xfrm>
            <a:off x="287512" y="170642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p:nvSpPr>
        <p:spPr>
          <a:xfrm>
            <a:off x="3336792" y="1739238"/>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p:nvSpPr>
        <p:spPr>
          <a:xfrm>
            <a:off x="4175917" y="1827095"/>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p:nvSpPr>
        <p:spPr>
          <a:xfrm>
            <a:off x="2274632" y="174728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p:nvSpPr>
        <p:spPr>
          <a:xfrm>
            <a:off x="719161" y="1480079"/>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p:nvSpPr>
        <p:spPr>
          <a:xfrm>
            <a:off x="2345602" y="1811466"/>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楕円 52"/>
          <p:cNvSpPr/>
          <p:nvPr/>
        </p:nvSpPr>
        <p:spPr>
          <a:xfrm>
            <a:off x="1883993" y="1435962"/>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p:nvSpPr>
        <p:spPr>
          <a:xfrm>
            <a:off x="2835596" y="1417169"/>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p:nvSpPr>
        <p:spPr>
          <a:xfrm>
            <a:off x="2760370" y="1525169"/>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p:nvSpPr>
        <p:spPr>
          <a:xfrm>
            <a:off x="3755261" y="1466359"/>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p:nvPr/>
        </p:nvSpPr>
        <p:spPr>
          <a:xfrm>
            <a:off x="4577736" y="1370747"/>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1131801" y="1811845"/>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58"/>
          <p:cNvSpPr/>
          <p:nvPr/>
        </p:nvSpPr>
        <p:spPr>
          <a:xfrm>
            <a:off x="2727741" y="1406253"/>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p:nvSpPr>
        <p:spPr>
          <a:xfrm>
            <a:off x="225323" y="1810408"/>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p:nvSpPr>
        <p:spPr>
          <a:xfrm>
            <a:off x="4171776" y="1712417"/>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円/楕円 61"/>
          <p:cNvSpPr/>
          <p:nvPr/>
        </p:nvSpPr>
        <p:spPr>
          <a:xfrm>
            <a:off x="1813122" y="1381962"/>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円/楕円 62"/>
          <p:cNvSpPr/>
          <p:nvPr/>
        </p:nvSpPr>
        <p:spPr>
          <a:xfrm>
            <a:off x="1826848" y="1512781"/>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63"/>
          <p:cNvSpPr/>
          <p:nvPr/>
        </p:nvSpPr>
        <p:spPr>
          <a:xfrm>
            <a:off x="827161" y="1430624"/>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円/楕円 64"/>
          <p:cNvSpPr/>
          <p:nvPr/>
        </p:nvSpPr>
        <p:spPr>
          <a:xfrm>
            <a:off x="3630567" y="1441126"/>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p:cNvSpPr/>
          <p:nvPr/>
        </p:nvSpPr>
        <p:spPr>
          <a:xfrm>
            <a:off x="3599928" y="1298377"/>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円/楕円 66"/>
          <p:cNvSpPr/>
          <p:nvPr/>
        </p:nvSpPr>
        <p:spPr>
          <a:xfrm>
            <a:off x="1727720" y="1334417"/>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67"/>
          <p:cNvSpPr/>
          <p:nvPr/>
        </p:nvSpPr>
        <p:spPr>
          <a:xfrm>
            <a:off x="2231776" y="1658417"/>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円/楕円 68"/>
          <p:cNvSpPr/>
          <p:nvPr/>
        </p:nvSpPr>
        <p:spPr>
          <a:xfrm>
            <a:off x="4031976" y="1658417"/>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円/楕円 69"/>
          <p:cNvSpPr/>
          <p:nvPr/>
        </p:nvSpPr>
        <p:spPr>
          <a:xfrm>
            <a:off x="2663824" y="1334417"/>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円/楕円 70"/>
          <p:cNvSpPr/>
          <p:nvPr/>
        </p:nvSpPr>
        <p:spPr>
          <a:xfrm>
            <a:off x="4427984" y="1298377"/>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円/楕円 71"/>
          <p:cNvSpPr/>
          <p:nvPr/>
        </p:nvSpPr>
        <p:spPr>
          <a:xfrm>
            <a:off x="179512" y="1659104"/>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円/楕円 72"/>
          <p:cNvSpPr/>
          <p:nvPr/>
        </p:nvSpPr>
        <p:spPr>
          <a:xfrm>
            <a:off x="3167880" y="1675161"/>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円/楕円 73"/>
          <p:cNvSpPr/>
          <p:nvPr/>
        </p:nvSpPr>
        <p:spPr>
          <a:xfrm>
            <a:off x="1079648" y="1658417"/>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円/楕円 74"/>
          <p:cNvSpPr/>
          <p:nvPr/>
        </p:nvSpPr>
        <p:spPr>
          <a:xfrm>
            <a:off x="647600" y="1298377"/>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p:cNvSpPr/>
          <p:nvPr/>
        </p:nvSpPr>
        <p:spPr>
          <a:xfrm>
            <a:off x="107504" y="5769360"/>
            <a:ext cx="4896544" cy="900000"/>
          </a:xfrm>
          <a:prstGeom prst="rect">
            <a:avLst/>
          </a:prstGeom>
          <a:gradFill flip="none" rotWithShape="1">
            <a:gsLst>
              <a:gs pos="0">
                <a:srgbClr val="0070C0">
                  <a:alpha val="20000"/>
                </a:srgbClr>
              </a:gs>
              <a:gs pos="100000">
                <a:srgbClr val="00B0F0">
                  <a:alpha val="20000"/>
                </a:srgbClr>
              </a:gs>
            </a:gsLst>
            <a:lin ang="13500000" scaled="1"/>
            <a:tileRect/>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テキスト ボックス 87"/>
          <p:cNvSpPr txBox="1"/>
          <p:nvPr/>
        </p:nvSpPr>
        <p:spPr>
          <a:xfrm>
            <a:off x="107355" y="764704"/>
            <a:ext cx="4400564" cy="461665"/>
          </a:xfrm>
          <a:prstGeom prst="rect">
            <a:avLst/>
          </a:prstGeom>
          <a:noFill/>
        </p:spPr>
        <p:txBody>
          <a:bodyPr wrap="none" rtlCol="0">
            <a:spAutoFit/>
          </a:bodyPr>
          <a:lstStyle/>
          <a:p>
            <a:r>
              <a:rPr kumimoji="1" lang="en-US" altLang="ja-JP" sz="2400" dirty="0" err="1" smtClean="0"/>
              <a:t>Hadronization</a:t>
            </a:r>
            <a:r>
              <a:rPr lang="en-US" altLang="ja-JP" sz="2400" dirty="0"/>
              <a:t> </a:t>
            </a:r>
            <a:r>
              <a:rPr lang="en-US" altLang="ja-JP" sz="2400" dirty="0" smtClean="0"/>
              <a:t>(initial condition)</a:t>
            </a:r>
            <a:endParaRPr kumimoji="1" lang="ja-JP" altLang="en-US" sz="2400" dirty="0"/>
          </a:p>
        </p:txBody>
      </p:sp>
      <p:sp>
        <p:nvSpPr>
          <p:cNvPr id="89" name="テキスト ボックス 88"/>
          <p:cNvSpPr txBox="1"/>
          <p:nvPr/>
        </p:nvSpPr>
        <p:spPr>
          <a:xfrm>
            <a:off x="107504" y="5331640"/>
            <a:ext cx="1571264" cy="461665"/>
          </a:xfrm>
          <a:prstGeom prst="rect">
            <a:avLst/>
          </a:prstGeom>
          <a:noFill/>
        </p:spPr>
        <p:txBody>
          <a:bodyPr wrap="none" rtlCol="0">
            <a:spAutoFit/>
          </a:bodyPr>
          <a:lstStyle/>
          <a:p>
            <a:r>
              <a:rPr kumimoji="1" lang="en-US" altLang="ja-JP" sz="2400" dirty="0" err="1" smtClean="0"/>
              <a:t>Freezeout</a:t>
            </a:r>
            <a:endParaRPr kumimoji="1" lang="ja-JP" altLang="en-US" sz="2400" dirty="0"/>
          </a:p>
        </p:txBody>
      </p:sp>
      <p:sp>
        <p:nvSpPr>
          <p:cNvPr id="137" name="円/楕円 136"/>
          <p:cNvSpPr/>
          <p:nvPr/>
        </p:nvSpPr>
        <p:spPr>
          <a:xfrm>
            <a:off x="4001003" y="6442529"/>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円/楕円 137"/>
          <p:cNvSpPr/>
          <p:nvPr/>
        </p:nvSpPr>
        <p:spPr>
          <a:xfrm>
            <a:off x="4581796" y="6063691"/>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円/楕円 138"/>
          <p:cNvSpPr/>
          <p:nvPr/>
        </p:nvSpPr>
        <p:spPr>
          <a:xfrm>
            <a:off x="2937957" y="625965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円/楕円 139"/>
          <p:cNvSpPr/>
          <p:nvPr/>
        </p:nvSpPr>
        <p:spPr>
          <a:xfrm>
            <a:off x="1392201" y="6044416"/>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円/楕円 140"/>
          <p:cNvSpPr/>
          <p:nvPr/>
        </p:nvSpPr>
        <p:spPr>
          <a:xfrm>
            <a:off x="2991957" y="636157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円/楕円 141"/>
          <p:cNvSpPr/>
          <p:nvPr/>
        </p:nvSpPr>
        <p:spPr>
          <a:xfrm>
            <a:off x="1327057" y="5942569"/>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円/楕円 142"/>
          <p:cNvSpPr/>
          <p:nvPr/>
        </p:nvSpPr>
        <p:spPr>
          <a:xfrm>
            <a:off x="2311742" y="5963237"/>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円/楕円 143"/>
          <p:cNvSpPr/>
          <p:nvPr/>
        </p:nvSpPr>
        <p:spPr>
          <a:xfrm>
            <a:off x="645535" y="5997326"/>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円/楕円 144"/>
          <p:cNvSpPr/>
          <p:nvPr/>
        </p:nvSpPr>
        <p:spPr>
          <a:xfrm>
            <a:off x="4462964" y="600969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円/楕円 145"/>
          <p:cNvSpPr/>
          <p:nvPr/>
        </p:nvSpPr>
        <p:spPr>
          <a:xfrm>
            <a:off x="406894" y="643527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円/楕円 146"/>
          <p:cNvSpPr/>
          <p:nvPr/>
        </p:nvSpPr>
        <p:spPr>
          <a:xfrm>
            <a:off x="3565629" y="6044078"/>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円/楕円 147"/>
          <p:cNvSpPr/>
          <p:nvPr/>
        </p:nvSpPr>
        <p:spPr>
          <a:xfrm>
            <a:off x="359520" y="6327274"/>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円/楕円 148"/>
          <p:cNvSpPr/>
          <p:nvPr/>
        </p:nvSpPr>
        <p:spPr>
          <a:xfrm>
            <a:off x="3045957" y="6235430"/>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円/楕円 149"/>
          <p:cNvSpPr/>
          <p:nvPr/>
        </p:nvSpPr>
        <p:spPr>
          <a:xfrm>
            <a:off x="4112293" y="6503207"/>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円/楕円 150"/>
          <p:cNvSpPr/>
          <p:nvPr/>
        </p:nvSpPr>
        <p:spPr>
          <a:xfrm>
            <a:off x="2174968" y="5954177"/>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円/楕円 151"/>
          <p:cNvSpPr/>
          <p:nvPr/>
        </p:nvSpPr>
        <p:spPr>
          <a:xfrm>
            <a:off x="647153" y="613703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円/楕円 152"/>
          <p:cNvSpPr/>
          <p:nvPr/>
        </p:nvSpPr>
        <p:spPr>
          <a:xfrm>
            <a:off x="2245938" y="6018362"/>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円/楕円 153"/>
          <p:cNvSpPr/>
          <p:nvPr/>
        </p:nvSpPr>
        <p:spPr>
          <a:xfrm>
            <a:off x="1964385" y="6416914"/>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円/楕円 154"/>
          <p:cNvSpPr/>
          <p:nvPr/>
        </p:nvSpPr>
        <p:spPr>
          <a:xfrm>
            <a:off x="2483940" y="639812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円/楕円 155"/>
          <p:cNvSpPr/>
          <p:nvPr/>
        </p:nvSpPr>
        <p:spPr>
          <a:xfrm>
            <a:off x="2408714" y="6506121"/>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円/楕円 156"/>
          <p:cNvSpPr/>
          <p:nvPr/>
        </p:nvSpPr>
        <p:spPr>
          <a:xfrm>
            <a:off x="3619629" y="617731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円/楕円 157"/>
          <p:cNvSpPr/>
          <p:nvPr/>
        </p:nvSpPr>
        <p:spPr>
          <a:xfrm>
            <a:off x="4569548" y="595569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円/楕円 158"/>
          <p:cNvSpPr/>
          <p:nvPr/>
        </p:nvSpPr>
        <p:spPr>
          <a:xfrm>
            <a:off x="1284201" y="6036749"/>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円/楕円 159"/>
          <p:cNvSpPr/>
          <p:nvPr/>
        </p:nvSpPr>
        <p:spPr>
          <a:xfrm>
            <a:off x="2376085" y="6387205"/>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円/楕円 160"/>
          <p:cNvSpPr/>
          <p:nvPr/>
        </p:nvSpPr>
        <p:spPr>
          <a:xfrm>
            <a:off x="297331" y="6431256"/>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円/楕円 161"/>
          <p:cNvSpPr/>
          <p:nvPr/>
        </p:nvSpPr>
        <p:spPr>
          <a:xfrm>
            <a:off x="4108152" y="6388529"/>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円/楕円 162"/>
          <p:cNvSpPr/>
          <p:nvPr/>
        </p:nvSpPr>
        <p:spPr>
          <a:xfrm>
            <a:off x="1893514" y="636291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円/楕円 163"/>
          <p:cNvSpPr/>
          <p:nvPr/>
        </p:nvSpPr>
        <p:spPr>
          <a:xfrm>
            <a:off x="1907240" y="6493733"/>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円/楕円 164"/>
          <p:cNvSpPr/>
          <p:nvPr/>
        </p:nvSpPr>
        <p:spPr>
          <a:xfrm>
            <a:off x="755153" y="608757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円/楕円 165"/>
          <p:cNvSpPr/>
          <p:nvPr/>
        </p:nvSpPr>
        <p:spPr>
          <a:xfrm>
            <a:off x="3494935" y="6152078"/>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円/楕円 166"/>
          <p:cNvSpPr/>
          <p:nvPr/>
        </p:nvSpPr>
        <p:spPr>
          <a:xfrm>
            <a:off x="3464296" y="6009329"/>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円/楕円 167"/>
          <p:cNvSpPr/>
          <p:nvPr/>
        </p:nvSpPr>
        <p:spPr>
          <a:xfrm>
            <a:off x="1808112" y="6315369"/>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円/楕円 168"/>
          <p:cNvSpPr/>
          <p:nvPr/>
        </p:nvSpPr>
        <p:spPr>
          <a:xfrm>
            <a:off x="2132112" y="5865313"/>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円/楕円 169"/>
          <p:cNvSpPr/>
          <p:nvPr/>
        </p:nvSpPr>
        <p:spPr>
          <a:xfrm>
            <a:off x="3968352" y="6334529"/>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円/楕円 170"/>
          <p:cNvSpPr/>
          <p:nvPr/>
        </p:nvSpPr>
        <p:spPr>
          <a:xfrm>
            <a:off x="2312168" y="6315369"/>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円/楕円 171"/>
          <p:cNvSpPr/>
          <p:nvPr/>
        </p:nvSpPr>
        <p:spPr>
          <a:xfrm>
            <a:off x="4419796" y="5883321"/>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円/楕円 172"/>
          <p:cNvSpPr/>
          <p:nvPr/>
        </p:nvSpPr>
        <p:spPr>
          <a:xfrm>
            <a:off x="251520" y="6279952"/>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円/楕円 173"/>
          <p:cNvSpPr/>
          <p:nvPr/>
        </p:nvSpPr>
        <p:spPr>
          <a:xfrm>
            <a:off x="2877045" y="6171353"/>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円/楕円 174"/>
          <p:cNvSpPr/>
          <p:nvPr/>
        </p:nvSpPr>
        <p:spPr>
          <a:xfrm>
            <a:off x="1232048" y="5883321"/>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円/楕円 175"/>
          <p:cNvSpPr/>
          <p:nvPr/>
        </p:nvSpPr>
        <p:spPr>
          <a:xfrm>
            <a:off x="575592" y="5955329"/>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下矢印 33"/>
          <p:cNvSpPr/>
          <p:nvPr/>
        </p:nvSpPr>
        <p:spPr>
          <a:xfrm>
            <a:off x="423762" y="2348880"/>
            <a:ext cx="547838" cy="298276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77" name="テキスト ボックス 176"/>
          <p:cNvSpPr txBox="1"/>
          <p:nvPr/>
        </p:nvSpPr>
        <p:spPr>
          <a:xfrm>
            <a:off x="1834568" y="2276872"/>
            <a:ext cx="5905784" cy="830997"/>
          </a:xfrm>
          <a:prstGeom prst="rect">
            <a:avLst/>
          </a:prstGeom>
          <a:noFill/>
        </p:spPr>
        <p:txBody>
          <a:bodyPr wrap="none" rtlCol="0">
            <a:spAutoFit/>
          </a:bodyPr>
          <a:lstStyle/>
          <a:p>
            <a:pPr marL="342900" indent="-342900">
              <a:buClr>
                <a:schemeClr val="tx2"/>
              </a:buClr>
              <a:buFont typeface="Wingdings" pitchFamily="2" charset="2"/>
              <a:buChar char="p"/>
            </a:pPr>
            <a:r>
              <a:rPr kumimoji="1" lang="en-US" altLang="ja-JP" sz="2400" dirty="0" smtClean="0"/>
              <a:t>Boost invariance / infinitely long system</a:t>
            </a:r>
          </a:p>
          <a:p>
            <a:pPr marL="342900" indent="-342900">
              <a:buClr>
                <a:schemeClr val="tx2"/>
              </a:buClr>
              <a:buFont typeface="Wingdings" pitchFamily="2" charset="2"/>
              <a:buChar char="p"/>
            </a:pPr>
            <a:r>
              <a:rPr kumimoji="1" lang="en-US" altLang="ja-JP" sz="2400" dirty="0" smtClean="0"/>
              <a:t>Local equilibration / local correlation</a:t>
            </a:r>
          </a:p>
        </p:txBody>
      </p:sp>
      <p:sp>
        <p:nvSpPr>
          <p:cNvPr id="191" name="左中かっこ 190"/>
          <p:cNvSpPr/>
          <p:nvPr/>
        </p:nvSpPr>
        <p:spPr>
          <a:xfrm>
            <a:off x="1512039" y="2303828"/>
            <a:ext cx="325545" cy="804041"/>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kumimoji="1" lang="ja-JP" altLang="en-US"/>
          </a:p>
        </p:txBody>
      </p:sp>
      <p:sp>
        <p:nvSpPr>
          <p:cNvPr id="194" name="正方形/長方形 193"/>
          <p:cNvSpPr/>
          <p:nvPr/>
        </p:nvSpPr>
        <p:spPr>
          <a:xfrm>
            <a:off x="1835696" y="3356753"/>
            <a:ext cx="2088232" cy="46538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5" name="TexTeXPicture" descr="&lt;?xml version=&quot;1.0&quot; encoding=&quot;utf-16&quot;?&gt;&#10;&lt;TeXTeX&gt;&#10;  &lt;preamble&gt;\documentclass{jarticle}&#10;\usepackage{amsmath}&#10;\pagestyle{empty}&lt;/preamble&gt;&#10;  &lt;body&gt;\begin{align*} &#10;\langle \bar{Q}^2 \rangle_c \end{align*}&lt;/body&gt;&#10;  &lt;fcolor&gt;FF000000&lt;/fcolor&gt;&#10;  &lt;bcolor&gt;FFFFFFFF&lt;/bcolor&gt;&#10;  &lt;transparent&gt;True&lt;/transparent&gt;&#10;  &lt;resolution&gt;1800&lt;/resolution&gt;&#10;  &lt;imageh&gt;281&lt;/imageh&gt;&#10;  &lt;imagew&gt;560&lt;/imagew&gt;&#10;  &lt;scale&gt;50&lt;/scale&gt;&#10;  &lt;cursor&gt;43&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712" y="3390091"/>
            <a:ext cx="786482" cy="394646"/>
          </a:xfrm>
          <a:prstGeom prst="rect">
            <a:avLst/>
          </a:prstGeom>
        </p:spPr>
      </p:pic>
      <p:pic>
        <p:nvPicPr>
          <p:cNvPr id="196" name="TexTeXPicture" descr="&lt;?xml version=&quot;1.0&quot; encoding=&quot;utf-16&quot;?&gt;&#10;&lt;TeXTeX&gt;&#10;  &lt;preamble&gt;\documentclass{jarticle}&#10;\usepackage{amsmath}&#10;\pagestyle{empty}&lt;/preamble&gt;&#10;  &lt;body&gt;\begin{align*} &#10;\langle \bar{Q}^4 \rangle_c&#10;\end{align*}&lt;/body&gt;&#10;  &lt;fcolor&gt;FF000000&lt;/fcolor&gt;&#10;  &lt;bcolor&gt;FFFFFFFF&lt;/bcolor&gt;&#10;  &lt;transparent&gt;True&lt;/transparent&gt;&#10;  &lt;resolution&gt;1800&lt;/resolution&gt;&#10;  &lt;imageh&gt;283&lt;/imageh&gt;&#10;  &lt;imagew&gt;560&lt;/imagew&gt;&#10;  &lt;scale&gt;50&lt;/scale&gt;&#10;  &lt;cursor&gt;15&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832" y="3390091"/>
            <a:ext cx="786482" cy="397455"/>
          </a:xfrm>
          <a:prstGeom prst="rect">
            <a:avLst/>
          </a:prstGeom>
        </p:spPr>
      </p:pic>
      <p:pic>
        <p:nvPicPr>
          <p:cNvPr id="197" name="TexTeXPicture" descr="&lt;?xml version=&quot;1.0&quot; encoding=&quot;utf-16&quot;?&gt;&#10;&lt;TeXTeX&gt;&#10;  &lt;preamble&gt;\documentclass{jarticle}&#10;\usepackage{amsmath}&#10;\pagestyle{empty}&lt;/preamble&gt;&#10;  &lt;body&gt;\begin{align*} &#10;\langle \bar{Q}^2 Q_{\rm(tot)} \rangle_c&#10;\end{align*}&lt;/body&gt;&#10;  &lt;fcolor&gt;FF000000&lt;/fcolor&gt;&#10;  &lt;bcolor&gt;FFFFFFFF&lt;/bcolor&gt;&#10;  &lt;transparent&gt;True&lt;/transparent&gt;&#10;  &lt;resolution&gt;1800&lt;/resolution&gt;&#10;  &lt;imageh&gt;308&lt;/imageh&gt;&#10;  &lt;imagew&gt;1180&lt;/imagew&gt;&#10;  &lt;scale&gt;50&lt;/scale&gt;&#10;  &lt;cursor&gt;34&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2555" y="3356753"/>
            <a:ext cx="1657230" cy="432566"/>
          </a:xfrm>
          <a:prstGeom prst="rect">
            <a:avLst/>
          </a:prstGeom>
          <a:solidFill>
            <a:schemeClr val="tx2">
              <a:lumMod val="20000"/>
              <a:lumOff val="80000"/>
            </a:schemeClr>
          </a:solidFill>
        </p:spPr>
      </p:pic>
      <p:pic>
        <p:nvPicPr>
          <p:cNvPr id="198" name="TexTeXPicture" descr="&lt;?xml version=&quot;1.0&quot; encoding=&quot;utf-16&quot;?&gt;&#10;&lt;TeXTeX&gt;&#10;  &lt;preamble&gt;\documentclass{jarticle}&#10;\usepackage{amsmath}&#10;\pagestyle{empty}&lt;/preamble&gt;&#10;  &lt;body&gt;\begin{align*} &#10;\langle Q_{\rm(tot)}^2\rangle_c&#10;\end{align*}&lt;/body&gt;&#10;  &lt;fcolor&gt;FF000000&lt;/fcolor&gt;&#10;  &lt;bcolor&gt;FFFFFFFF&lt;/bcolor&gt;&#10;  &lt;transparent&gt;True&lt;/transparent&gt;&#10;  &lt;resolution&gt;1800&lt;/resolution&gt;&#10;  &lt;imageh&gt;331&lt;/imageh&gt;&#10;  &lt;imagew&gt;871&lt;/imagew&gt;&#10;  &lt;scale&gt;50&lt;/scale&gt;&#10;  &lt;cursor&gt;38&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5044" y="3357271"/>
            <a:ext cx="1223260" cy="464868"/>
          </a:xfrm>
          <a:prstGeom prst="rect">
            <a:avLst/>
          </a:prstGeom>
          <a:solidFill>
            <a:schemeClr val="accent2">
              <a:lumMod val="60000"/>
              <a:lumOff val="40000"/>
            </a:schemeClr>
          </a:solidFill>
        </p:spPr>
      </p:pic>
      <p:sp>
        <p:nvSpPr>
          <p:cNvPr id="201" name="下矢印 200"/>
          <p:cNvSpPr/>
          <p:nvPr/>
        </p:nvSpPr>
        <p:spPr>
          <a:xfrm flipV="1">
            <a:off x="2627784" y="3861048"/>
            <a:ext cx="581670" cy="5206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下矢印 201"/>
          <p:cNvSpPr/>
          <p:nvPr/>
        </p:nvSpPr>
        <p:spPr>
          <a:xfrm flipV="1">
            <a:off x="4355976" y="3861048"/>
            <a:ext cx="581670" cy="520605"/>
          </a:xfrm>
          <a:prstGeom prst="downArrow">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下矢印 202"/>
          <p:cNvSpPr/>
          <p:nvPr/>
        </p:nvSpPr>
        <p:spPr>
          <a:xfrm flipV="1">
            <a:off x="6366594" y="3861048"/>
            <a:ext cx="581670" cy="520605"/>
          </a:xfrm>
          <a:prstGeom prst="down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92" name="角丸四角形 191"/>
          <p:cNvSpPr/>
          <p:nvPr/>
        </p:nvSpPr>
        <p:spPr>
          <a:xfrm>
            <a:off x="5339650" y="4259997"/>
            <a:ext cx="3696846" cy="86990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93" name="角丸四角形 192"/>
          <p:cNvSpPr/>
          <p:nvPr/>
        </p:nvSpPr>
        <p:spPr>
          <a:xfrm>
            <a:off x="1579072" y="4259997"/>
            <a:ext cx="3713007" cy="869906"/>
          </a:xfrm>
          <a:prstGeom prst="roundRect">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99" name="テキスト ボックス 198"/>
          <p:cNvSpPr txBox="1"/>
          <p:nvPr/>
        </p:nvSpPr>
        <p:spPr>
          <a:xfrm>
            <a:off x="1612868" y="4259997"/>
            <a:ext cx="3679212" cy="830997"/>
          </a:xfrm>
          <a:prstGeom prst="rect">
            <a:avLst/>
          </a:prstGeom>
          <a:noFill/>
        </p:spPr>
        <p:txBody>
          <a:bodyPr wrap="none" rtlCol="0">
            <a:spAutoFit/>
          </a:bodyPr>
          <a:lstStyle/>
          <a:p>
            <a:pPr algn="ctr"/>
            <a:r>
              <a:rPr lang="en-US" altLang="ja-JP" sz="2400" dirty="0" smtClean="0">
                <a:solidFill>
                  <a:schemeClr val="tx2">
                    <a:lumMod val="50000"/>
                  </a:schemeClr>
                </a:solidFill>
              </a:rPr>
              <a:t>suppression owing to</a:t>
            </a:r>
          </a:p>
          <a:p>
            <a:pPr algn="ctr"/>
            <a:r>
              <a:rPr kumimoji="1" lang="en-US" altLang="ja-JP" sz="2400" dirty="0" smtClean="0">
                <a:solidFill>
                  <a:schemeClr val="tx2">
                    <a:lumMod val="50000"/>
                  </a:schemeClr>
                </a:solidFill>
              </a:rPr>
              <a:t>local charge conservation</a:t>
            </a:r>
            <a:endParaRPr kumimoji="1" lang="ja-JP" altLang="en-US" sz="2400" dirty="0">
              <a:solidFill>
                <a:schemeClr val="tx2">
                  <a:lumMod val="50000"/>
                </a:schemeClr>
              </a:solidFill>
            </a:endParaRPr>
          </a:p>
        </p:txBody>
      </p:sp>
      <p:sp>
        <p:nvSpPr>
          <p:cNvPr id="200" name="テキスト ボックス 199"/>
          <p:cNvSpPr txBox="1"/>
          <p:nvPr/>
        </p:nvSpPr>
        <p:spPr>
          <a:xfrm>
            <a:off x="5364088" y="4259997"/>
            <a:ext cx="3696846" cy="830997"/>
          </a:xfrm>
          <a:prstGeom prst="rect">
            <a:avLst/>
          </a:prstGeom>
          <a:noFill/>
        </p:spPr>
        <p:txBody>
          <a:bodyPr wrap="none" rtlCol="0">
            <a:spAutoFit/>
          </a:bodyPr>
          <a:lstStyle/>
          <a:p>
            <a:r>
              <a:rPr lang="en-US" altLang="ja-JP" sz="2400" dirty="0" smtClean="0">
                <a:solidFill>
                  <a:schemeClr val="accent2">
                    <a:lumMod val="50000"/>
                  </a:schemeClr>
                </a:solidFill>
              </a:rPr>
              <a:t>strongly dependent on</a:t>
            </a:r>
          </a:p>
          <a:p>
            <a:r>
              <a:rPr kumimoji="1" lang="en-US" altLang="ja-JP" sz="2400" dirty="0" err="1" smtClean="0">
                <a:solidFill>
                  <a:schemeClr val="accent2">
                    <a:lumMod val="50000"/>
                  </a:schemeClr>
                </a:solidFill>
              </a:rPr>
              <a:t>hadronization</a:t>
            </a:r>
            <a:r>
              <a:rPr kumimoji="1" lang="en-US" altLang="ja-JP" sz="2400" dirty="0" smtClean="0">
                <a:solidFill>
                  <a:schemeClr val="accent2">
                    <a:lumMod val="50000"/>
                  </a:schemeClr>
                </a:solidFill>
              </a:rPr>
              <a:t> mechanism</a:t>
            </a:r>
            <a:endParaRPr kumimoji="1" lang="ja-JP" altLang="en-US" sz="2400" dirty="0">
              <a:solidFill>
                <a:schemeClr val="accent2">
                  <a:lumMod val="50000"/>
                </a:schemeClr>
              </a:solidFill>
            </a:endParaRPr>
          </a:p>
        </p:txBody>
      </p:sp>
      <p:sp>
        <p:nvSpPr>
          <p:cNvPr id="82" name="テキスト ボックス 81"/>
          <p:cNvSpPr txBox="1"/>
          <p:nvPr/>
        </p:nvSpPr>
        <p:spPr>
          <a:xfrm rot="16200000">
            <a:off x="-1292367" y="3604736"/>
            <a:ext cx="3055837" cy="400110"/>
          </a:xfrm>
          <a:prstGeom prst="rect">
            <a:avLst/>
          </a:prstGeom>
          <a:noFill/>
        </p:spPr>
        <p:txBody>
          <a:bodyPr wrap="none" rtlCol="0">
            <a:spAutoFit/>
          </a:bodyPr>
          <a:lstStyle/>
          <a:p>
            <a:r>
              <a:rPr kumimoji="1" lang="en-US" altLang="ja-JP" sz="2000" b="1" dirty="0" smtClean="0">
                <a:solidFill>
                  <a:schemeClr val="accent6">
                    <a:lumMod val="50000"/>
                  </a:schemeClr>
                </a:solidFill>
              </a:rPr>
              <a:t>Time evolution via DME</a:t>
            </a:r>
            <a:endParaRPr kumimoji="1" lang="ja-JP" altLang="en-US" sz="2000" b="1" dirty="0">
              <a:solidFill>
                <a:schemeClr val="accent6">
                  <a:lumMod val="50000"/>
                </a:schemeClr>
              </a:solidFill>
            </a:endParaRPr>
          </a:p>
        </p:txBody>
      </p:sp>
    </p:spTree>
    <p:extLst>
      <p:ext uri="{BB962C8B-B14F-4D97-AF65-F5344CB8AC3E}">
        <p14:creationId xmlns:p14="http://schemas.microsoft.com/office/powerpoint/2010/main" val="376743044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060848"/>
            <a:ext cx="6572250" cy="460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角丸四角形 12"/>
          <p:cNvSpPr/>
          <p:nvPr/>
        </p:nvSpPr>
        <p:spPr>
          <a:xfrm>
            <a:off x="323528" y="980728"/>
            <a:ext cx="5904656" cy="108012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98425" y="110044"/>
            <a:ext cx="5899372" cy="584775"/>
          </a:xfrm>
        </p:spPr>
        <p:txBody>
          <a:bodyPr/>
          <a:lstStyle/>
          <a:p>
            <a:r>
              <a:rPr lang="en-US" altLang="ja-JP" dirty="0"/>
              <a:t> </a:t>
            </a:r>
            <a:r>
              <a:rPr lang="en-US" altLang="ja-JP" i="1" dirty="0" smtClean="0">
                <a:latin typeface="Symbol" pitchFamily="18" charset="2"/>
              </a:rPr>
              <a:t>Dh</a:t>
            </a:r>
            <a:r>
              <a:rPr lang="en-US" altLang="ja-JP" dirty="0" smtClean="0"/>
              <a:t> Dependence at </a:t>
            </a:r>
            <a:r>
              <a:rPr lang="en-US" altLang="ja-JP" dirty="0" err="1" smtClean="0"/>
              <a:t>Freezeout</a:t>
            </a:r>
            <a:r>
              <a:rPr lang="en-US" altLang="ja-JP" dirty="0" smtClean="0"/>
              <a:t>  </a:t>
            </a:r>
            <a:endParaRPr kumimoji="1" lang="ja-JP" altLang="en-US" dirty="0"/>
          </a:p>
        </p:txBody>
      </p:sp>
      <p:sp>
        <p:nvSpPr>
          <p:cNvPr id="11" name="テキスト ボックス 10"/>
          <p:cNvSpPr txBox="1"/>
          <p:nvPr/>
        </p:nvSpPr>
        <p:spPr>
          <a:xfrm>
            <a:off x="467544" y="980728"/>
            <a:ext cx="2632452" cy="461665"/>
          </a:xfrm>
          <a:prstGeom prst="rect">
            <a:avLst/>
          </a:prstGeom>
          <a:noFill/>
        </p:spPr>
        <p:txBody>
          <a:bodyPr wrap="none" rtlCol="0">
            <a:spAutoFit/>
          </a:bodyPr>
          <a:lstStyle/>
          <a:p>
            <a:r>
              <a:rPr kumimoji="1" lang="en-US" altLang="ja-JP" sz="2400" dirty="0" smtClean="0"/>
              <a:t>Initial fluctuations:</a:t>
            </a:r>
            <a:endParaRPr kumimoji="1" lang="ja-JP" altLang="en-US" sz="2400" dirty="0"/>
          </a:p>
        </p:txBody>
      </p:sp>
      <p:pic>
        <p:nvPicPr>
          <p:cNvPr id="4" name="TexTeXPicture" descr="&lt;?xml version=&quot;1.0&quot; encoding=&quot;utf-16&quot;?&gt;&#10;&lt;TeXTeX&gt;&#10;  &lt;preamble&gt;\documentclass{jarticle}&#10;\usepackage{amsmath}&#10;\pagestyle{empty}&lt;/preamble&gt;&#10;  &lt;body&gt;\begin{align*} &#10;\langle \bar{Q}^2 \rangle_c &#10;=&#10;\langle \bar{Q}^4 \rangle_c &#10;=&#10;\langle \bar{Q}^2 Q_{\rm(tot)} \rangle_c &#10;=0&#10;\end{align*}&lt;/body&gt;&#10;  &lt;fcolor&gt;FF000000&lt;/fcolor&gt;&#10;  &lt;bcolor&gt;FFFFFFFF&lt;/bcolor&gt;&#10;  &lt;transparent&gt;True&lt;/transparent&gt;&#10;  &lt;resolution&gt;1800&lt;/resolution&gt;&#10;  &lt;imageh&gt;310&lt;/imageh&gt;&#10;  &lt;imagew&gt;3514&lt;/imagew&gt;&#10;  &lt;scale&gt;50&lt;/scale&gt;&#10;  &lt;cursor&gt;122&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2970" y="1484784"/>
            <a:ext cx="4935174" cy="435375"/>
          </a:xfrm>
          <a:prstGeom prst="rect">
            <a:avLst/>
          </a:prstGeom>
        </p:spPr>
      </p:pic>
      <p:sp>
        <p:nvSpPr>
          <p:cNvPr id="8" name="テキスト ボックス 7"/>
          <p:cNvSpPr txBox="1"/>
          <p:nvPr/>
        </p:nvSpPr>
        <p:spPr>
          <a:xfrm>
            <a:off x="4041701" y="3277047"/>
            <a:ext cx="699230" cy="461665"/>
          </a:xfrm>
          <a:prstGeom prst="rect">
            <a:avLst/>
          </a:prstGeom>
          <a:noFill/>
        </p:spPr>
        <p:txBody>
          <a:bodyPr wrap="none" rtlCol="0">
            <a:spAutoFit/>
          </a:bodyPr>
          <a:lstStyle/>
          <a:p>
            <a:r>
              <a:rPr kumimoji="1" lang="en-US" altLang="ja-JP" sz="2400" dirty="0" smtClean="0">
                <a:solidFill>
                  <a:srgbClr val="002060"/>
                </a:solidFill>
              </a:rPr>
              <a:t>2nd</a:t>
            </a:r>
            <a:endParaRPr kumimoji="1" lang="ja-JP" altLang="en-US" sz="2400" dirty="0">
              <a:solidFill>
                <a:srgbClr val="002060"/>
              </a:solidFill>
            </a:endParaRPr>
          </a:p>
        </p:txBody>
      </p:sp>
      <p:sp>
        <p:nvSpPr>
          <p:cNvPr id="9" name="テキスト ボックス 8"/>
          <p:cNvSpPr txBox="1"/>
          <p:nvPr/>
        </p:nvSpPr>
        <p:spPr>
          <a:xfrm>
            <a:off x="2699792" y="3899470"/>
            <a:ext cx="612668" cy="461665"/>
          </a:xfrm>
          <a:prstGeom prst="rect">
            <a:avLst/>
          </a:prstGeom>
          <a:noFill/>
        </p:spPr>
        <p:txBody>
          <a:bodyPr wrap="none" rtlCol="0">
            <a:spAutoFit/>
          </a:bodyPr>
          <a:lstStyle/>
          <a:p>
            <a:r>
              <a:rPr kumimoji="1" lang="en-US" altLang="ja-JP" sz="2400" dirty="0" smtClean="0">
                <a:solidFill>
                  <a:srgbClr val="FF0000"/>
                </a:solidFill>
              </a:rPr>
              <a:t>4th</a:t>
            </a:r>
            <a:endParaRPr kumimoji="1" lang="ja-JP" altLang="en-US" sz="2400" dirty="0">
              <a:solidFill>
                <a:srgbClr val="FF0000"/>
              </a:solidFill>
            </a:endParaRPr>
          </a:p>
        </p:txBody>
      </p:sp>
      <p:sp>
        <p:nvSpPr>
          <p:cNvPr id="3" name="正方形/長方形 2"/>
          <p:cNvSpPr/>
          <p:nvPr/>
        </p:nvSpPr>
        <p:spPr>
          <a:xfrm>
            <a:off x="3967223" y="4069135"/>
            <a:ext cx="720080" cy="358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TexTeXPicture" descr="&lt;?xml version=&quot;1.0&quot; encoding=&quot;utf-16&quot;?&gt;&#10;&lt;TeXTeX&gt;&#10;  &lt;preamble&gt;\documentclass{jarticle}&#10;\usepackage{amsmath}&#10;\pagestyle{empty}&lt;/preamble&gt;&#10;  &lt;body&gt;\begin{align*} &#10;\Delta\eta / 2\sqrt{D \tau}&#10;\end{align*}&lt;/body&gt;&#10;  &lt;fcolor&gt;FF000000&lt;/fcolor&gt;&#10;  &lt;bcolor&gt;FFFFFFFF&lt;/bcolor&gt;&#10;  &lt;transparent&gt;True&lt;/transparent&gt;&#10;  &lt;resolution&gt;1800&lt;/resolution&gt;&#10;  &lt;imageh&gt;296&lt;/imageh&gt;&#10;  &lt;imagew&gt;1136&lt;/imagew&gt;&#10;  &lt;scale&gt;50&lt;/scale&gt;&#10;  &lt;cursor&gt;42&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9872" y="6363072"/>
            <a:ext cx="1728192" cy="450304"/>
          </a:xfrm>
          <a:prstGeom prst="rect">
            <a:avLst/>
          </a:prstGeom>
          <a:solidFill>
            <a:schemeClr val="bg1"/>
          </a:solidFill>
        </p:spPr>
      </p:pic>
      <p:pic>
        <p:nvPicPr>
          <p:cNvPr id="12" name="TexTeXPicture" descr="&lt;?xml version=&quot;1.0&quot; encoding=&quot;utf-16&quot;?&gt;&#10;&lt;TeXTeX&gt;&#10;  &lt;preamble&gt;\documentclass{jarticle}&#10;\usepackage{amsmath}&#10;\pagestyle{empty}&lt;/preamble&gt;&#10;  &lt;body&gt;\begin{align*} &#10;\frac{\langle \delta N^n\rangle(\eta)}{\langle \delta N^n \rangle (0)}&#10;\end{align*}&lt;/body&gt;&#10;  &lt;fcolor&gt;FF000000&lt;/fcolor&gt;&#10;  &lt;bcolor&gt;FFFFFFFF&lt;/bcolor&gt;&#10;  &lt;transparent&gt;True&lt;/transparent&gt;&#10;  &lt;resolution&gt;1800&lt;/resolution&gt;&#10;  &lt;imageh&gt;588&lt;/imageh&gt;&#10;  &lt;imagew&gt;1004&lt;/imagew&gt;&#10;  &lt;scale&gt;50&lt;/scale&gt;&#10;  &lt;cursor&gt;73&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290616" y="3755113"/>
            <a:ext cx="1574124" cy="921898"/>
          </a:xfrm>
          <a:prstGeom prst="rect">
            <a:avLst/>
          </a:prstGeom>
          <a:solidFill>
            <a:schemeClr val="bg1"/>
          </a:solidFill>
        </p:spPr>
      </p:pic>
      <p:pic>
        <p:nvPicPr>
          <p:cNvPr id="15" name="TexTeXPicture" descr="&lt;?xml version=&quot;1.0&quot; encoding=&quot;utf-16&quot;?&gt;&#10;&lt;TeXTeX&gt;&#10;  &lt;preamble&gt;\documentclass{jarticle}&#10;\usepackage{amsmath}&#10;\pagestyle{empty}&lt;/preamble&gt;&#10;  &lt;body&gt;\begin{align*} &#10;c = &#10;\frac{\langle Q_{\rm(tot)}^2\rangle_c}&#10;{ \langle Q_{\rm(tot)} \rangle }&#10;\end{align*}&lt;/body&gt;&#10;  &lt;fcolor&gt;FF000000&lt;/fcolor&gt;&#10;  &lt;bcolor&gt;FFFFFFFF&lt;/bcolor&gt;&#10;  &lt;transparent&gt;True&lt;/transparent&gt;&#10;  &lt;resolution&gt;1800&lt;/resolution&gt;&#10;  &lt;imageh&gt;687&lt;/imageh&gt;&#10;  &lt;imagew&gt;1375&lt;/imagew&gt;&#10;  &lt;scale&gt;50&lt;/scale&gt;&#10;  &lt;cursor&gt;92&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76256" y="2780928"/>
            <a:ext cx="1931094" cy="964847"/>
          </a:xfrm>
          <a:prstGeom prst="rect">
            <a:avLst/>
          </a:prstGeom>
        </p:spPr>
        <p:style>
          <a:lnRef idx="2">
            <a:schemeClr val="accent2"/>
          </a:lnRef>
          <a:fillRef idx="1">
            <a:schemeClr val="lt1"/>
          </a:fillRef>
          <a:effectRef idx="0">
            <a:schemeClr val="accent2"/>
          </a:effectRef>
          <a:fontRef idx="minor">
            <a:schemeClr val="dk1"/>
          </a:fontRef>
        </p:style>
      </p:pic>
      <p:sp>
        <p:nvSpPr>
          <p:cNvPr id="16" name="下矢印 15"/>
          <p:cNvSpPr/>
          <p:nvPr/>
        </p:nvSpPr>
        <p:spPr>
          <a:xfrm flipV="1">
            <a:off x="7812360" y="3861048"/>
            <a:ext cx="504056" cy="52283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7164288" y="4383882"/>
            <a:ext cx="2036135" cy="1200329"/>
          </a:xfrm>
          <a:prstGeom prst="rect">
            <a:avLst/>
          </a:prstGeom>
          <a:noFill/>
        </p:spPr>
        <p:txBody>
          <a:bodyPr wrap="none" rtlCol="0">
            <a:spAutoFit/>
          </a:bodyPr>
          <a:lstStyle/>
          <a:p>
            <a:pPr algn="ctr"/>
            <a:r>
              <a:rPr lang="en-US" altLang="ja-JP" sz="2400" dirty="0" smtClean="0">
                <a:solidFill>
                  <a:schemeClr val="accent2">
                    <a:lumMod val="50000"/>
                  </a:schemeClr>
                </a:solidFill>
              </a:rPr>
              <a:t>p</a:t>
            </a:r>
            <a:r>
              <a:rPr kumimoji="1" lang="en-US" altLang="ja-JP" sz="2400" dirty="0" smtClean="0">
                <a:solidFill>
                  <a:schemeClr val="accent2">
                    <a:lumMod val="50000"/>
                  </a:schemeClr>
                </a:solidFill>
              </a:rPr>
              <a:t>arameter </a:t>
            </a:r>
          </a:p>
          <a:p>
            <a:pPr algn="ctr"/>
            <a:r>
              <a:rPr lang="en-US" altLang="ja-JP" sz="2400" dirty="0" smtClean="0">
                <a:solidFill>
                  <a:schemeClr val="accent2">
                    <a:lumMod val="50000"/>
                  </a:schemeClr>
                </a:solidFill>
              </a:rPr>
              <a:t>sensitive to </a:t>
            </a:r>
          </a:p>
          <a:p>
            <a:pPr algn="ctr"/>
            <a:r>
              <a:rPr lang="en-US" altLang="ja-JP" sz="2400" dirty="0" err="1" smtClean="0">
                <a:solidFill>
                  <a:schemeClr val="accent2">
                    <a:lumMod val="50000"/>
                  </a:schemeClr>
                </a:solidFill>
              </a:rPr>
              <a:t>hadronization</a:t>
            </a:r>
            <a:endParaRPr kumimoji="1" lang="ja-JP" altLang="en-US" sz="2400" dirty="0">
              <a:solidFill>
                <a:schemeClr val="accent2">
                  <a:lumMod val="50000"/>
                </a:schemeClr>
              </a:solidFill>
            </a:endParaRPr>
          </a:p>
        </p:txBody>
      </p:sp>
      <p:pic>
        <p:nvPicPr>
          <p:cNvPr id="5"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7540"/>
          <a:stretch/>
        </p:blipFill>
        <p:spPr bwMode="auto">
          <a:xfrm>
            <a:off x="6203726" y="44624"/>
            <a:ext cx="3276154" cy="2205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80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3451586" cy="584775"/>
          </a:xfrm>
          <a:effectLst>
            <a:outerShdw dist="81320" dir="7719588" algn="ctr" rotWithShape="0">
              <a:schemeClr val="accent1">
                <a:alpha val="50000"/>
              </a:schemeClr>
            </a:outerShdw>
          </a:effectLst>
        </p:spPr>
        <p:txBody>
          <a:bodyPr/>
          <a:lstStyle/>
          <a:p>
            <a:r>
              <a:rPr lang="en-US" altLang="ja-JP" dirty="0"/>
              <a:t> </a:t>
            </a:r>
            <a:r>
              <a:rPr lang="en-US" altLang="ja-JP" dirty="0" smtClean="0"/>
              <a:t>&lt;</a:t>
            </a:r>
            <a:r>
              <a:rPr lang="en-US" altLang="ja-JP" i="1" dirty="0" smtClean="0">
                <a:latin typeface="Symbol" pitchFamily="18" charset="2"/>
              </a:rPr>
              <a:t>d</a:t>
            </a:r>
            <a:r>
              <a:rPr lang="en-US" altLang="ja-JP" i="1" dirty="0" smtClean="0"/>
              <a:t>N</a:t>
            </a:r>
            <a:r>
              <a:rPr lang="en-US" altLang="ja-JP" baseline="-25000" dirty="0" smtClean="0"/>
              <a:t>Q</a:t>
            </a:r>
            <a:r>
              <a:rPr lang="en-US" altLang="ja-JP" baseline="30000" dirty="0" smtClean="0"/>
              <a:t>4</a:t>
            </a:r>
            <a:r>
              <a:rPr lang="en-US" altLang="ja-JP" dirty="0" smtClean="0"/>
              <a:t>&gt; @ LHC  </a:t>
            </a:r>
            <a:endParaRPr kumimoji="1" lang="ja-JP" altLang="en-US" dirty="0"/>
          </a:p>
        </p:txBody>
      </p:sp>
      <p:pic>
        <p:nvPicPr>
          <p:cNvPr id="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3783"/>
          <a:stretch/>
        </p:blipFill>
        <p:spPr bwMode="auto">
          <a:xfrm>
            <a:off x="1564104" y="2492896"/>
            <a:ext cx="5277072" cy="4181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正方形/長方形 5"/>
          <p:cNvSpPr/>
          <p:nvPr/>
        </p:nvSpPr>
        <p:spPr>
          <a:xfrm rot="222982">
            <a:off x="3610603" y="4799737"/>
            <a:ext cx="2450636" cy="4404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5" name="正方形/長方形 24"/>
          <p:cNvSpPr/>
          <p:nvPr/>
        </p:nvSpPr>
        <p:spPr>
          <a:xfrm>
            <a:off x="3324816" y="4636515"/>
            <a:ext cx="396044" cy="4404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7" name="正方形/長方形 26"/>
          <p:cNvSpPr/>
          <p:nvPr/>
        </p:nvSpPr>
        <p:spPr>
          <a:xfrm>
            <a:off x="3082896" y="4497884"/>
            <a:ext cx="396044" cy="4404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8" name="正方形/長方形 27"/>
          <p:cNvSpPr/>
          <p:nvPr/>
        </p:nvSpPr>
        <p:spPr>
          <a:xfrm>
            <a:off x="2869464" y="4335930"/>
            <a:ext cx="396044" cy="4404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0" name="正方形/長方形 29"/>
          <p:cNvSpPr/>
          <p:nvPr/>
        </p:nvSpPr>
        <p:spPr>
          <a:xfrm>
            <a:off x="2638644" y="4127801"/>
            <a:ext cx="396044" cy="4404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2" name="正方形/長方形 31"/>
          <p:cNvSpPr/>
          <p:nvPr/>
        </p:nvSpPr>
        <p:spPr>
          <a:xfrm>
            <a:off x="2270013" y="3564437"/>
            <a:ext cx="396044" cy="4404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3" name="正方形/長方形 32"/>
          <p:cNvSpPr/>
          <p:nvPr/>
        </p:nvSpPr>
        <p:spPr>
          <a:xfrm>
            <a:off x="2077376" y="3198346"/>
            <a:ext cx="396044" cy="4404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4" name="正方形/長方形 33"/>
          <p:cNvSpPr/>
          <p:nvPr/>
        </p:nvSpPr>
        <p:spPr>
          <a:xfrm rot="20070266">
            <a:off x="1765318" y="2768518"/>
            <a:ext cx="198022" cy="36997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5" name="正方形/長方形 34"/>
          <p:cNvSpPr/>
          <p:nvPr/>
        </p:nvSpPr>
        <p:spPr>
          <a:xfrm rot="19106447">
            <a:off x="2186371" y="3595460"/>
            <a:ext cx="265061" cy="1668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6" name="正方形/長方形 15"/>
          <p:cNvSpPr/>
          <p:nvPr/>
        </p:nvSpPr>
        <p:spPr>
          <a:xfrm>
            <a:off x="2496724" y="3889239"/>
            <a:ext cx="396044" cy="4404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7" name="正方形/長方形 16"/>
          <p:cNvSpPr/>
          <p:nvPr/>
        </p:nvSpPr>
        <p:spPr>
          <a:xfrm>
            <a:off x="2414623" y="3861048"/>
            <a:ext cx="297554" cy="2734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8" name="正方形/長方形 17"/>
          <p:cNvSpPr/>
          <p:nvPr/>
        </p:nvSpPr>
        <p:spPr>
          <a:xfrm>
            <a:off x="2180003" y="3284984"/>
            <a:ext cx="396044" cy="4404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9" name="正方形/長方形 18"/>
          <p:cNvSpPr/>
          <p:nvPr/>
        </p:nvSpPr>
        <p:spPr>
          <a:xfrm rot="20304034">
            <a:off x="1967854" y="3017530"/>
            <a:ext cx="396044" cy="51301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0" name="フリーフォーム 19"/>
          <p:cNvSpPr/>
          <p:nvPr/>
        </p:nvSpPr>
        <p:spPr>
          <a:xfrm>
            <a:off x="1668632" y="2821439"/>
            <a:ext cx="1296144" cy="2983825"/>
          </a:xfrm>
          <a:custGeom>
            <a:avLst/>
            <a:gdLst>
              <a:gd name="connsiteX0" fmla="*/ 0 w 4038600"/>
              <a:gd name="connsiteY0" fmla="*/ 0 h 2057400"/>
              <a:gd name="connsiteX1" fmla="*/ 1257300 w 4038600"/>
              <a:gd name="connsiteY1" fmla="*/ 1003300 h 2057400"/>
              <a:gd name="connsiteX2" fmla="*/ 2717800 w 4038600"/>
              <a:gd name="connsiteY2" fmla="*/ 1727200 h 2057400"/>
              <a:gd name="connsiteX3" fmla="*/ 4038600 w 4038600"/>
              <a:gd name="connsiteY3" fmla="*/ 2057400 h 2057400"/>
            </a:gdLst>
            <a:ahLst/>
            <a:cxnLst>
              <a:cxn ang="0">
                <a:pos x="connsiteX0" y="connsiteY0"/>
              </a:cxn>
              <a:cxn ang="0">
                <a:pos x="connsiteX1" y="connsiteY1"/>
              </a:cxn>
              <a:cxn ang="0">
                <a:pos x="connsiteX2" y="connsiteY2"/>
              </a:cxn>
              <a:cxn ang="0">
                <a:pos x="connsiteX3" y="connsiteY3"/>
              </a:cxn>
            </a:cxnLst>
            <a:rect l="l" t="t" r="r" b="b"/>
            <a:pathLst>
              <a:path w="4038600" h="2057400">
                <a:moveTo>
                  <a:pt x="0" y="0"/>
                </a:moveTo>
                <a:cubicBezTo>
                  <a:pt x="402166" y="357716"/>
                  <a:pt x="804333" y="715433"/>
                  <a:pt x="1257300" y="1003300"/>
                </a:cubicBezTo>
                <a:cubicBezTo>
                  <a:pt x="1710267" y="1291167"/>
                  <a:pt x="2254250" y="1551517"/>
                  <a:pt x="2717800" y="1727200"/>
                </a:cubicBezTo>
                <a:cubicBezTo>
                  <a:pt x="3181350" y="1902883"/>
                  <a:pt x="3609975" y="1980141"/>
                  <a:pt x="4038600" y="2057400"/>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kumimoji="1" lang="ja-JP" altLang="en-US"/>
          </a:p>
        </p:txBody>
      </p:sp>
      <p:sp>
        <p:nvSpPr>
          <p:cNvPr id="21" name="正方形/長方形 20"/>
          <p:cNvSpPr/>
          <p:nvPr/>
        </p:nvSpPr>
        <p:spPr>
          <a:xfrm>
            <a:off x="1848652" y="2863883"/>
            <a:ext cx="396044" cy="33090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3" name="正方形/長方形 22"/>
          <p:cNvSpPr/>
          <p:nvPr/>
        </p:nvSpPr>
        <p:spPr>
          <a:xfrm>
            <a:off x="3792868" y="3029335"/>
            <a:ext cx="2124236" cy="110518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9" name="右矢印 28"/>
          <p:cNvSpPr/>
          <p:nvPr/>
        </p:nvSpPr>
        <p:spPr>
          <a:xfrm rot="16200000" flipH="1">
            <a:off x="1964583" y="4636515"/>
            <a:ext cx="640153" cy="455628"/>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715839" y="980728"/>
            <a:ext cx="6043642" cy="1200329"/>
          </a:xfrm>
          <a:prstGeom prst="rect">
            <a:avLst/>
          </a:prstGeom>
          <a:noFill/>
        </p:spPr>
        <p:txBody>
          <a:bodyPr wrap="none" rtlCol="0">
            <a:spAutoFit/>
          </a:bodyPr>
          <a:lstStyle/>
          <a:p>
            <a:pPr marL="342900" indent="-342900">
              <a:buFont typeface="Arial" pitchFamily="34" charset="0"/>
              <a:buChar char="•"/>
            </a:pPr>
            <a:r>
              <a:rPr kumimoji="1" lang="en-US" altLang="ja-JP" sz="2400" dirty="0" smtClean="0"/>
              <a:t>boost invariant system</a:t>
            </a:r>
          </a:p>
          <a:p>
            <a:pPr marL="342900" indent="-342900">
              <a:buFont typeface="Arial" pitchFamily="34" charset="0"/>
              <a:buChar char="•"/>
            </a:pPr>
            <a:r>
              <a:rPr lang="en-US" altLang="ja-JP" sz="2400" dirty="0" smtClean="0"/>
              <a:t>small fluctuations of CC at </a:t>
            </a:r>
            <a:r>
              <a:rPr lang="en-US" altLang="ja-JP" sz="2400" dirty="0" err="1" smtClean="0"/>
              <a:t>hadronization</a:t>
            </a:r>
            <a:endParaRPr kumimoji="1" lang="en-US" altLang="ja-JP" sz="2400" dirty="0" smtClean="0"/>
          </a:p>
          <a:p>
            <a:pPr marL="342900" indent="-342900">
              <a:buFont typeface="Arial" pitchFamily="34" charset="0"/>
              <a:buChar char="•"/>
            </a:pPr>
            <a:r>
              <a:rPr lang="en-US" altLang="ja-JP" sz="2400" dirty="0" smtClean="0"/>
              <a:t>short correlation in </a:t>
            </a:r>
            <a:r>
              <a:rPr lang="en-US" altLang="ja-JP" sz="2400" dirty="0" err="1" smtClean="0"/>
              <a:t>hadronic</a:t>
            </a:r>
            <a:r>
              <a:rPr lang="en-US" altLang="ja-JP" sz="2400" dirty="0" smtClean="0"/>
              <a:t> stage</a:t>
            </a:r>
            <a:endParaRPr kumimoji="1" lang="ja-JP" altLang="en-US" sz="2400" dirty="0"/>
          </a:p>
        </p:txBody>
      </p:sp>
      <p:sp>
        <p:nvSpPr>
          <p:cNvPr id="5" name="テキスト ボックス 4"/>
          <p:cNvSpPr txBox="1"/>
          <p:nvPr/>
        </p:nvSpPr>
        <p:spPr>
          <a:xfrm>
            <a:off x="323528" y="1340768"/>
            <a:ext cx="1947969" cy="461665"/>
          </a:xfrm>
          <a:prstGeom prst="rect">
            <a:avLst/>
          </a:prstGeom>
          <a:noFill/>
        </p:spPr>
        <p:txBody>
          <a:bodyPr wrap="none" rtlCol="0">
            <a:spAutoFit/>
          </a:bodyPr>
          <a:lstStyle/>
          <a:p>
            <a:r>
              <a:rPr kumimoji="1" lang="en-US" altLang="ja-JP" sz="2400" dirty="0" smtClean="0"/>
              <a:t>Assumptions</a:t>
            </a:r>
            <a:endParaRPr kumimoji="1" lang="ja-JP" altLang="en-US" sz="2400" dirty="0"/>
          </a:p>
        </p:txBody>
      </p:sp>
      <p:sp>
        <p:nvSpPr>
          <p:cNvPr id="7" name="左中かっこ 6"/>
          <p:cNvSpPr/>
          <p:nvPr/>
        </p:nvSpPr>
        <p:spPr>
          <a:xfrm>
            <a:off x="2267744" y="1052736"/>
            <a:ext cx="295951" cy="1128321"/>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8" name="テキスト ボックス 7"/>
          <p:cNvSpPr txBox="1"/>
          <p:nvPr/>
        </p:nvSpPr>
        <p:spPr>
          <a:xfrm>
            <a:off x="4335808" y="3051489"/>
            <a:ext cx="4548536"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en-US" altLang="ja-JP" sz="2800" dirty="0" smtClean="0"/>
              <a:t>4</a:t>
            </a:r>
            <a:r>
              <a:rPr kumimoji="1" lang="en-US" altLang="ja-JP" sz="2800" baseline="30000" dirty="0" smtClean="0"/>
              <a:t>th</a:t>
            </a:r>
            <a:r>
              <a:rPr lang="en-US" altLang="ja-JP" sz="2800" dirty="0" smtClean="0"/>
              <a:t>-order </a:t>
            </a:r>
            <a:r>
              <a:rPr lang="en-US" altLang="ja-JP" sz="2800" dirty="0" err="1" smtClean="0"/>
              <a:t>cumulant</a:t>
            </a:r>
            <a:r>
              <a:rPr lang="en-US" altLang="ja-JP" sz="2800" dirty="0" smtClean="0"/>
              <a:t> will be</a:t>
            </a:r>
            <a:r>
              <a:rPr kumimoji="1" lang="en-US" altLang="ja-JP" sz="2800" dirty="0" smtClean="0"/>
              <a:t> </a:t>
            </a:r>
            <a:r>
              <a:rPr lang="en-US" altLang="ja-JP" sz="2800" dirty="0" smtClean="0"/>
              <a:t>suppressed </a:t>
            </a:r>
            <a:r>
              <a:rPr kumimoji="1" lang="en-US" altLang="ja-JP" sz="2800" dirty="0" smtClean="0"/>
              <a:t>at LHC energy!</a:t>
            </a:r>
            <a:endParaRPr kumimoji="1" lang="ja-JP" altLang="en-US" sz="2800" dirty="0"/>
          </a:p>
        </p:txBody>
      </p:sp>
      <p:pic>
        <p:nvPicPr>
          <p:cNvPr id="26" name="TexTeXPicture" descr="&lt;?xml version=&quot;1.0&quot; encoding=&quot;utf-16&quot;?&gt;&#10;&lt;TeXTeX&gt;&#10;  &lt;preamble&gt;\documentclass{jarticle}&#10;\usepackage{amsmath}&#10;\pagestyle{empty}&lt;/preamble&gt;&#10;  &lt;body&gt;\begin{align*} &#10;\frac{\langle \delta N^n\rangle(\eta)}{\langle \delta N^n \rangle (0)}&#10;\end{align*}&lt;/body&gt;&#10;  &lt;fcolor&gt;FF000000&lt;/fcolor&gt;&#10;  &lt;bcolor&gt;FFFFFFFF&lt;/bcolor&gt;&#10;  &lt;transparent&gt;True&lt;/transparent&gt;&#10;  &lt;resolution&gt;1800&lt;/resolution&gt;&#10;  &lt;imageh&gt;588&lt;/imageh&gt;&#10;  &lt;imagew&gt;1004&lt;/imagew&gt;&#10;  &lt;scale&gt;50&lt;/scale&gt;&#10;  &lt;cursor&gt;73&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32395" y="3683105"/>
            <a:ext cx="1574124" cy="921898"/>
          </a:xfrm>
          <a:prstGeom prst="rect">
            <a:avLst/>
          </a:prstGeom>
          <a:solidFill>
            <a:schemeClr val="bg1"/>
          </a:solidFill>
        </p:spPr>
      </p:pic>
      <p:sp>
        <p:nvSpPr>
          <p:cNvPr id="9" name="テキスト ボックス 8"/>
          <p:cNvSpPr txBox="1"/>
          <p:nvPr/>
        </p:nvSpPr>
        <p:spPr>
          <a:xfrm>
            <a:off x="1263484" y="2420888"/>
            <a:ext cx="356188" cy="461665"/>
          </a:xfrm>
          <a:prstGeom prst="rect">
            <a:avLst/>
          </a:prstGeom>
          <a:solidFill>
            <a:schemeClr val="bg1"/>
          </a:solidFill>
        </p:spPr>
        <p:txBody>
          <a:bodyPr wrap="none" rtlCol="0">
            <a:spAutoFit/>
          </a:bodyPr>
          <a:lstStyle/>
          <a:p>
            <a:r>
              <a:rPr kumimoji="1" lang="en-US" altLang="ja-JP" sz="2400" dirty="0" smtClean="0"/>
              <a:t>1</a:t>
            </a:r>
            <a:endParaRPr kumimoji="1" lang="ja-JP" altLang="en-US" sz="2400" dirty="0"/>
          </a:p>
        </p:txBody>
      </p:sp>
      <p:sp>
        <p:nvSpPr>
          <p:cNvPr id="31" name="テキスト ボックス 30"/>
          <p:cNvSpPr txBox="1"/>
          <p:nvPr/>
        </p:nvSpPr>
        <p:spPr>
          <a:xfrm>
            <a:off x="971600" y="5127575"/>
            <a:ext cx="612668" cy="461665"/>
          </a:xfrm>
          <a:prstGeom prst="rect">
            <a:avLst/>
          </a:prstGeom>
          <a:solidFill>
            <a:schemeClr val="bg1"/>
          </a:solidFill>
        </p:spPr>
        <p:txBody>
          <a:bodyPr wrap="none" rtlCol="0">
            <a:spAutoFit/>
          </a:bodyPr>
          <a:lstStyle/>
          <a:p>
            <a:r>
              <a:rPr kumimoji="1" lang="en-US" altLang="ja-JP" sz="2400" dirty="0" smtClean="0"/>
              <a:t>0.5</a:t>
            </a:r>
            <a:endParaRPr kumimoji="1" lang="ja-JP" altLang="en-US" sz="2400" dirty="0"/>
          </a:p>
        </p:txBody>
      </p:sp>
      <p:sp>
        <p:nvSpPr>
          <p:cNvPr id="36" name="テキスト ボックス 35"/>
          <p:cNvSpPr txBox="1"/>
          <p:nvPr/>
        </p:nvSpPr>
        <p:spPr>
          <a:xfrm>
            <a:off x="4343944" y="4653136"/>
            <a:ext cx="4548536" cy="138499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en-US" altLang="ja-JP" sz="2800" dirty="0" smtClean="0">
                <a:latin typeface="Symbol" pitchFamily="18" charset="2"/>
              </a:rPr>
              <a:t>Dh</a:t>
            </a:r>
            <a:r>
              <a:rPr kumimoji="1" lang="en-US" altLang="ja-JP" sz="2800" dirty="0" smtClean="0"/>
              <a:t> dependences encode various information on the dynamics of HIC!</a:t>
            </a:r>
            <a:endParaRPr kumimoji="1" lang="ja-JP" altLang="en-US" sz="2800" dirty="0"/>
          </a:p>
        </p:txBody>
      </p:sp>
    </p:spTree>
    <p:extLst>
      <p:ext uri="{BB962C8B-B14F-4D97-AF65-F5344CB8AC3E}">
        <p14:creationId xmlns:p14="http://schemas.microsoft.com/office/powerpoint/2010/main" val="33602636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6314549" cy="584775"/>
          </a:xfrm>
        </p:spPr>
        <p:txBody>
          <a:bodyPr/>
          <a:lstStyle/>
          <a:p>
            <a:r>
              <a:rPr kumimoji="1" lang="en-US" altLang="ja-JP" dirty="0" smtClean="0"/>
              <a:t> Relativistic Heavy Ion Collisions  </a:t>
            </a:r>
            <a:endParaRPr kumimoji="1" lang="ja-JP" altLang="en-US" dirty="0"/>
          </a:p>
        </p:txBody>
      </p:sp>
      <p:pic>
        <p:nvPicPr>
          <p:cNvPr id="3" name="Picture 4" descr="http://newscenter.lbl.gov/wp-content/uploads/090324_ALICE-hirez.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56"/>
          <a:stretch/>
        </p:blipFill>
        <p:spPr bwMode="auto">
          <a:xfrm>
            <a:off x="2123728" y="3068960"/>
            <a:ext cx="4960907" cy="3600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3" descr="H:\tex\paris01\carto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268760"/>
            <a:ext cx="8928992" cy="1699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560392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5150769" cy="584775"/>
          </a:xfrm>
        </p:spPr>
        <p:txBody>
          <a:bodyPr/>
          <a:lstStyle/>
          <a:p>
            <a:r>
              <a:rPr kumimoji="1" lang="en-US" altLang="ja-JP" dirty="0" smtClean="0"/>
              <a:t> </a:t>
            </a:r>
            <a:r>
              <a:rPr kumimoji="1" lang="en-US" altLang="ja-JP" dirty="0" smtClean="0">
                <a:latin typeface="Symbol" pitchFamily="18" charset="2"/>
              </a:rPr>
              <a:t>Dh</a:t>
            </a:r>
            <a:r>
              <a:rPr kumimoji="1" lang="en-US" altLang="ja-JP" dirty="0" smtClean="0"/>
              <a:t> Dependence at STAR  </a:t>
            </a:r>
            <a:endParaRPr kumimoji="1" lang="ja-JP"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405" y="836712"/>
            <a:ext cx="6145931" cy="4798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6300192" y="333127"/>
            <a:ext cx="2333909" cy="461665"/>
          </a:xfrm>
          <a:prstGeom prst="rect">
            <a:avLst/>
          </a:prstGeom>
          <a:noFill/>
        </p:spPr>
        <p:txBody>
          <a:bodyPr wrap="none" rtlCol="0">
            <a:spAutoFit/>
          </a:bodyPr>
          <a:lstStyle/>
          <a:p>
            <a:r>
              <a:rPr kumimoji="1" lang="en-US" altLang="ja-JP" sz="2400" dirty="0" smtClean="0">
                <a:solidFill>
                  <a:srgbClr val="1F497D"/>
                </a:solidFill>
              </a:rPr>
              <a:t>STAR, QM2012</a:t>
            </a:r>
            <a:endParaRPr kumimoji="1" lang="ja-JP" altLang="en-US" sz="2400" dirty="0">
              <a:solidFill>
                <a:srgbClr val="1F497D"/>
              </a:solidFill>
            </a:endParaRPr>
          </a:p>
        </p:txBody>
      </p:sp>
      <p:pic>
        <p:nvPicPr>
          <p:cNvPr id="4" name="TexTeXPicture" descr="&lt;?xml version=&quot;1.0&quot; encoding=&quot;utf-16&quot;?&gt;&#10;&lt;TeXTeX&gt;&#10;  &lt;preamble&gt;\documentclass{jarticle}&#10;\usepackage{amsmath}&#10;\pagestyle{empty}&lt;/preamble&gt;&#10;  &lt;body&gt;\begin{align*} &#10;\frac{ \langle \delta N_p^4 \rangle_c }{ \langle \delta N_p^2 \rangle }&#10;\end{align*}&lt;/body&gt;&#10;  &lt;fcolor&gt;FF000000&lt;/fcolor&gt;&#10;  &lt;bcolor&gt;FFFFFFFF&lt;/bcolor&gt;&#10;  &lt;transparent&gt;True&lt;/transparent&gt;&#10;  &lt;resolution&gt;1800&lt;/resolution&gt;&#10;  &lt;imageh&gt;667&lt;/imageh&gt;&#10;  &lt;imagew&gt;755&lt;/imagew&gt;&#10;  &lt;scale&gt;50&lt;/scale&gt;&#10;  &lt;cursor&gt;75&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192" y="5661248"/>
            <a:ext cx="1008397" cy="890862"/>
          </a:xfrm>
          <a:prstGeom prst="rect">
            <a:avLst/>
          </a:prstGeom>
        </p:spPr>
      </p:pic>
      <p:sp>
        <p:nvSpPr>
          <p:cNvPr id="6" name="テキスト ボックス 5"/>
          <p:cNvSpPr txBox="1"/>
          <p:nvPr/>
        </p:nvSpPr>
        <p:spPr>
          <a:xfrm>
            <a:off x="2007312" y="5889972"/>
            <a:ext cx="6953763" cy="461665"/>
          </a:xfrm>
          <a:prstGeom prst="rect">
            <a:avLst/>
          </a:prstGeom>
          <a:noFill/>
        </p:spPr>
        <p:txBody>
          <a:bodyPr wrap="none" rtlCol="0">
            <a:spAutoFit/>
          </a:bodyPr>
          <a:lstStyle/>
          <a:p>
            <a:r>
              <a:rPr kumimoji="1" lang="en-US" altLang="ja-JP" sz="2400" dirty="0" smtClean="0"/>
              <a:t>decreases as </a:t>
            </a:r>
            <a:r>
              <a:rPr kumimoji="1" lang="en-US" altLang="ja-JP" sz="2400" dirty="0" smtClean="0">
                <a:latin typeface="Symbol" pitchFamily="18" charset="2"/>
              </a:rPr>
              <a:t>Dh</a:t>
            </a:r>
            <a:r>
              <a:rPr kumimoji="1" lang="en-US" altLang="ja-JP" sz="2400" dirty="0" smtClean="0"/>
              <a:t> becomes larger at RHIC energy.</a:t>
            </a:r>
            <a:endParaRPr kumimoji="1" lang="ja-JP" altLang="en-US" sz="2400" dirty="0"/>
          </a:p>
        </p:txBody>
      </p:sp>
      <p:pic>
        <p:nvPicPr>
          <p:cNvPr id="7" name="TexTeXPicture" descr="&lt;?xml version=&quot;1.0&quot; encoding=&quot;utf-16&quot;?&gt;&#10;&lt;TeXTeX&gt;&#10;  &lt;preamble&gt;\documentclass{jarticle}&#10;\usepackage{amsmath}&#10;\pagestyle{empty}&lt;/preamble&gt;&#10;  &lt;body&gt;\begin{align*} &#10;\frac{ \langle \delta N_p^4 \rangle_c }{ \langle \delta N_p^2 \rangle }&#10;\end{align*}&lt;/body&gt;&#10;  &lt;fcolor&gt;FF000000&lt;/fcolor&gt;&#10;  &lt;bcolor&gt;FFFFFFFF&lt;/bcolor&gt;&#10;  &lt;transparent&gt;True&lt;/transparent&gt;&#10;  &lt;resolution&gt;1800&lt;/resolution&gt;&#10;  &lt;imageh&gt;667&lt;/imageh&gt;&#10;  &lt;imagew&gt;755&lt;/imagew&gt;&#10;  &lt;scale&gt;50&lt;/scale&gt;&#10;  &lt;cursor&gt;75&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234" y="1196752"/>
            <a:ext cx="1304133" cy="1152128"/>
          </a:xfrm>
          <a:prstGeom prst="rect">
            <a:avLst/>
          </a:prstGeom>
        </p:spPr>
      </p:pic>
    </p:spTree>
    <p:extLst>
      <p:ext uri="{BB962C8B-B14F-4D97-AF65-F5344CB8AC3E}">
        <p14:creationId xmlns:p14="http://schemas.microsoft.com/office/powerpoint/2010/main" val="2317431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4533613" cy="584775"/>
          </a:xfrm>
        </p:spPr>
        <p:txBody>
          <a:bodyPr/>
          <a:lstStyle/>
          <a:p>
            <a:r>
              <a:rPr kumimoji="1" lang="en-US" altLang="ja-JP" dirty="0" smtClean="0"/>
              <a:t>  Many Things to do …  </a:t>
            </a:r>
            <a:endParaRPr kumimoji="1" lang="ja-JP" altLang="en-US" dirty="0"/>
          </a:p>
        </p:txBody>
      </p:sp>
      <p:sp>
        <p:nvSpPr>
          <p:cNvPr id="3" name="円/楕円 2"/>
          <p:cNvSpPr/>
          <p:nvPr/>
        </p:nvSpPr>
        <p:spPr>
          <a:xfrm>
            <a:off x="1619671" y="1340768"/>
            <a:ext cx="5754075" cy="4392488"/>
          </a:xfrm>
          <a:prstGeom prst="ellipse">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50000" t="50000" r="50000" b="50000"/>
            </a:path>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ja-JP" sz="3600" dirty="0" smtClean="0">
                <a:solidFill>
                  <a:prstClr val="white"/>
                </a:solidFill>
              </a:rPr>
              <a:t>QCD @ nonzero </a:t>
            </a:r>
            <a:r>
              <a:rPr lang="en-US" altLang="ja-JP" sz="3600" i="1" dirty="0" smtClean="0">
                <a:solidFill>
                  <a:prstClr val="white"/>
                </a:solidFill>
              </a:rPr>
              <a:t>T</a:t>
            </a:r>
            <a:endParaRPr lang="ja-JP" altLang="en-US" sz="3600" i="1" dirty="0">
              <a:solidFill>
                <a:prstClr val="white"/>
              </a:solidFill>
            </a:endParaRPr>
          </a:p>
        </p:txBody>
      </p:sp>
      <p:sp>
        <p:nvSpPr>
          <p:cNvPr id="5" name="円/楕円 4"/>
          <p:cNvSpPr/>
          <p:nvPr/>
        </p:nvSpPr>
        <p:spPr>
          <a:xfrm>
            <a:off x="2915816" y="976845"/>
            <a:ext cx="3281784" cy="1584176"/>
          </a:xfrm>
          <a:prstGeom prst="ellipse">
            <a:avLst/>
          </a:prstGeom>
          <a:effectLst>
            <a:softEdge rad="50800"/>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ja-JP" sz="3200" dirty="0" smtClean="0">
                <a:solidFill>
                  <a:prstClr val="white"/>
                </a:solidFill>
              </a:rPr>
              <a:t>Theory</a:t>
            </a:r>
          </a:p>
          <a:p>
            <a:pPr algn="ctr"/>
            <a:r>
              <a:rPr lang="en-US" altLang="ja-JP" sz="3200" dirty="0" smtClean="0">
                <a:solidFill>
                  <a:prstClr val="white"/>
                </a:solidFill>
              </a:rPr>
              <a:t>(Motivation)</a:t>
            </a:r>
            <a:endParaRPr lang="ja-JP" altLang="en-US" sz="3200" dirty="0">
              <a:solidFill>
                <a:prstClr val="white"/>
              </a:solidFill>
            </a:endParaRPr>
          </a:p>
        </p:txBody>
      </p:sp>
      <p:sp>
        <p:nvSpPr>
          <p:cNvPr id="6" name="円/楕円 5"/>
          <p:cNvSpPr/>
          <p:nvPr/>
        </p:nvSpPr>
        <p:spPr>
          <a:xfrm>
            <a:off x="544875" y="4221088"/>
            <a:ext cx="3168352" cy="1800200"/>
          </a:xfrm>
          <a:prstGeom prst="ellipse">
            <a:avLst/>
          </a:prstGeom>
          <a:effectLst>
            <a:softEdge rad="508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ja-JP" sz="3200" dirty="0" smtClean="0">
                <a:solidFill>
                  <a:prstClr val="white"/>
                </a:solidFill>
              </a:rPr>
              <a:t>Lattice</a:t>
            </a:r>
          </a:p>
        </p:txBody>
      </p:sp>
      <p:sp>
        <p:nvSpPr>
          <p:cNvPr id="7" name="円/楕円 6"/>
          <p:cNvSpPr/>
          <p:nvPr/>
        </p:nvSpPr>
        <p:spPr>
          <a:xfrm>
            <a:off x="5280190" y="4231914"/>
            <a:ext cx="3168352" cy="1728192"/>
          </a:xfrm>
          <a:prstGeom prst="ellipse">
            <a:avLst/>
          </a:prstGeom>
          <a:effectLst>
            <a:softEdge rad="508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ja-JP" sz="3200" dirty="0" smtClean="0">
                <a:solidFill>
                  <a:prstClr val="white"/>
                </a:solidFill>
              </a:rPr>
              <a:t>Heavy Ion</a:t>
            </a:r>
          </a:p>
          <a:p>
            <a:pPr algn="ctr"/>
            <a:r>
              <a:rPr lang="en-US" altLang="ja-JP" sz="3200" dirty="0" smtClean="0">
                <a:solidFill>
                  <a:prstClr val="white"/>
                </a:solidFill>
              </a:rPr>
              <a:t>Collisions</a:t>
            </a:r>
            <a:endParaRPr lang="ja-JP" altLang="en-US" sz="3200" dirty="0">
              <a:solidFill>
                <a:prstClr val="white"/>
              </a:solidFill>
            </a:endParaRPr>
          </a:p>
        </p:txBody>
      </p:sp>
      <p:sp>
        <p:nvSpPr>
          <p:cNvPr id="4" name="角丸四角形吹き出し 3"/>
          <p:cNvSpPr/>
          <p:nvPr/>
        </p:nvSpPr>
        <p:spPr>
          <a:xfrm>
            <a:off x="2627784" y="5373216"/>
            <a:ext cx="3384376" cy="1368152"/>
          </a:xfrm>
          <a:prstGeom prst="wedgeRoundRectCallout">
            <a:avLst>
              <a:gd name="adj1" fmla="val -59816"/>
              <a:gd name="adj2" fmla="val -42084"/>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marL="342900" indent="-342900">
              <a:buFont typeface="Arial" panose="020B0604020202020204" pitchFamily="34" charset="0"/>
              <a:buChar char="•"/>
            </a:pPr>
            <a:r>
              <a:rPr kumimoji="1" lang="en-US" altLang="ja-JP" sz="2400" dirty="0" smtClean="0"/>
              <a:t>More accurate data</a:t>
            </a:r>
          </a:p>
          <a:p>
            <a:pPr marL="342900" indent="-342900">
              <a:buFont typeface="Arial" panose="020B0604020202020204" pitchFamily="34" charset="0"/>
              <a:buChar char="•"/>
            </a:pPr>
            <a:r>
              <a:rPr lang="en-US" altLang="ja-JP" sz="2400" dirty="0" smtClean="0"/>
              <a:t>Various channels</a:t>
            </a:r>
          </a:p>
          <a:p>
            <a:pPr marL="342900" indent="-342900">
              <a:buFont typeface="Arial" panose="020B0604020202020204" pitchFamily="34" charset="0"/>
              <a:buChar char="•"/>
            </a:pPr>
            <a:r>
              <a:rPr lang="en-US" altLang="ja-JP" sz="2400" dirty="0" smtClean="0"/>
              <a:t>Nonzero </a:t>
            </a:r>
            <a:r>
              <a:rPr lang="en-US" altLang="ja-JP" sz="2400" i="1" dirty="0" smtClean="0">
                <a:latin typeface="Symbol" panose="05050102010706020507" pitchFamily="18" charset="2"/>
              </a:rPr>
              <a:t>m</a:t>
            </a:r>
          </a:p>
        </p:txBody>
      </p:sp>
      <p:sp>
        <p:nvSpPr>
          <p:cNvPr id="8" name="角丸四角形吹き出し 7"/>
          <p:cNvSpPr/>
          <p:nvPr/>
        </p:nvSpPr>
        <p:spPr>
          <a:xfrm>
            <a:off x="4499992" y="2636912"/>
            <a:ext cx="4536504" cy="1811761"/>
          </a:xfrm>
          <a:prstGeom prst="wedgeRoundRectCallout">
            <a:avLst>
              <a:gd name="adj1" fmla="val -7769"/>
              <a:gd name="adj2" fmla="val 6250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a:buFont typeface="Arial" panose="020B0604020202020204" pitchFamily="34" charset="0"/>
              <a:buChar char="•"/>
            </a:pPr>
            <a:r>
              <a:rPr lang="en-US" altLang="ja-JP" sz="2400" i="1" dirty="0" smtClean="0">
                <a:latin typeface="Symbol" panose="05050102010706020507" pitchFamily="18" charset="2"/>
              </a:rPr>
              <a:t>Dh</a:t>
            </a:r>
            <a:r>
              <a:rPr kumimoji="1" lang="en-US" altLang="ja-JP" sz="2400" dirty="0" smtClean="0"/>
              <a:t> dependence of 4</a:t>
            </a:r>
            <a:r>
              <a:rPr kumimoji="1" lang="en-US" altLang="ja-JP" sz="2400" baseline="30000" dirty="0" smtClean="0"/>
              <a:t>th</a:t>
            </a:r>
            <a:r>
              <a:rPr kumimoji="1" lang="en-US" altLang="ja-JP" sz="2400" dirty="0" smtClean="0"/>
              <a:t> order </a:t>
            </a:r>
            <a:r>
              <a:rPr kumimoji="1" lang="en-US" altLang="ja-JP" sz="2400" dirty="0" err="1" smtClean="0"/>
              <a:t>cumulant</a:t>
            </a:r>
            <a:endParaRPr kumimoji="1" lang="en-US" altLang="ja-JP" sz="2400" dirty="0" smtClean="0"/>
          </a:p>
          <a:p>
            <a:pPr marL="342900" indent="-342900">
              <a:buFont typeface="Arial" panose="020B0604020202020204" pitchFamily="34" charset="0"/>
              <a:buChar char="•"/>
            </a:pPr>
            <a:r>
              <a:rPr lang="en-US" altLang="ja-JP" sz="2400" dirty="0" smtClean="0"/>
              <a:t>Baryon number </a:t>
            </a:r>
            <a:r>
              <a:rPr lang="en-US" altLang="ja-JP" sz="2400" dirty="0" err="1" smtClean="0"/>
              <a:t>cumulants</a:t>
            </a:r>
            <a:endParaRPr lang="en-US" altLang="ja-JP" sz="2400" dirty="0" smtClean="0"/>
          </a:p>
          <a:p>
            <a:pPr marL="342900" indent="-342900">
              <a:buFont typeface="Arial" panose="020B0604020202020204" pitchFamily="34" charset="0"/>
              <a:buChar char="•"/>
            </a:pPr>
            <a:r>
              <a:rPr lang="en-US" altLang="ja-JP" sz="2400" dirty="0"/>
              <a:t>A</a:t>
            </a:r>
            <a:r>
              <a:rPr kumimoji="1" lang="en-US" altLang="ja-JP" sz="2400" dirty="0" smtClean="0"/>
              <a:t>cceptance effect, etc.</a:t>
            </a:r>
            <a:endParaRPr kumimoji="1" lang="ja-JP" altLang="en-US" sz="2400" dirty="0"/>
          </a:p>
        </p:txBody>
      </p:sp>
      <p:sp>
        <p:nvSpPr>
          <p:cNvPr id="9" name="角丸四角形吹き出し 8"/>
          <p:cNvSpPr/>
          <p:nvPr/>
        </p:nvSpPr>
        <p:spPr>
          <a:xfrm>
            <a:off x="144016" y="2276872"/>
            <a:ext cx="3779912" cy="1656184"/>
          </a:xfrm>
          <a:prstGeom prst="wedgeRoundRectCallout">
            <a:avLst>
              <a:gd name="adj1" fmla="val 36543"/>
              <a:gd name="adj2" fmla="val -75774"/>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marL="342900" indent="-342900">
              <a:buFont typeface="Arial" panose="020B0604020202020204" pitchFamily="34" charset="0"/>
              <a:buChar char="•"/>
            </a:pPr>
            <a:r>
              <a:rPr lang="en-US" altLang="ja-JP" sz="2400" dirty="0" smtClean="0"/>
              <a:t>Better understanding on non-thermal nature</a:t>
            </a:r>
          </a:p>
          <a:p>
            <a:pPr marL="342900" indent="-342900">
              <a:buFont typeface="Arial" panose="020B0604020202020204" pitchFamily="34" charset="0"/>
              <a:buChar char="•"/>
            </a:pPr>
            <a:r>
              <a:rPr lang="en-US" altLang="ja-JP" sz="2400" dirty="0" smtClean="0"/>
              <a:t>Critical phenomena</a:t>
            </a:r>
          </a:p>
          <a:p>
            <a:pPr marL="342900" indent="-342900">
              <a:buFont typeface="Arial" panose="020B0604020202020204" pitchFamily="34" charset="0"/>
              <a:buChar char="•"/>
            </a:pPr>
            <a:r>
              <a:rPr kumimoji="1" lang="en-US" altLang="ja-JP" sz="2400" dirty="0" smtClean="0"/>
              <a:t>Other ideas?</a:t>
            </a:r>
            <a:endParaRPr kumimoji="1" lang="ja-JP" altLang="en-US" sz="2400" dirty="0"/>
          </a:p>
        </p:txBody>
      </p:sp>
    </p:spTree>
    <p:extLst>
      <p:ext uri="{BB962C8B-B14F-4D97-AF65-F5344CB8AC3E}">
        <p14:creationId xmlns:p14="http://schemas.microsoft.com/office/powerpoint/2010/main" val="233895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2279791" cy="584775"/>
          </a:xfrm>
        </p:spPr>
        <p:txBody>
          <a:bodyPr/>
          <a:lstStyle/>
          <a:p>
            <a:r>
              <a:rPr kumimoji="1" lang="en-US" altLang="ja-JP" dirty="0" smtClean="0"/>
              <a:t> Summary  </a:t>
            </a:r>
            <a:endParaRPr kumimoji="1" lang="ja-JP" altLang="en-US" dirty="0"/>
          </a:p>
        </p:txBody>
      </p:sp>
      <p:sp>
        <p:nvSpPr>
          <p:cNvPr id="3" name="テキスト ボックス 2"/>
          <p:cNvSpPr txBox="1"/>
          <p:nvPr/>
        </p:nvSpPr>
        <p:spPr>
          <a:xfrm>
            <a:off x="179512" y="1052736"/>
            <a:ext cx="8280920" cy="4893647"/>
          </a:xfrm>
          <a:prstGeom prst="rect">
            <a:avLst/>
          </a:prstGeom>
          <a:noFill/>
        </p:spPr>
        <p:txBody>
          <a:bodyPr wrap="square" rtlCol="0">
            <a:spAutoFit/>
          </a:bodyPr>
          <a:lstStyle/>
          <a:p>
            <a:pPr marL="342900" indent="-342900">
              <a:buFont typeface="Wingdings" panose="05000000000000000000" pitchFamily="2" charset="2"/>
              <a:buChar char="p"/>
            </a:pPr>
            <a:r>
              <a:rPr lang="en-US" altLang="ja-JP" sz="2400" dirty="0" smtClean="0"/>
              <a:t>Conserved charge fluctuations are observable both in lattice simulations and heavy ion collisions. The comparison of the results in these two “experiments” will provide us many information to understand the QCD at nonzero </a:t>
            </a:r>
            <a:r>
              <a:rPr lang="en-US" altLang="ja-JP" sz="2400" i="1" dirty="0" smtClean="0"/>
              <a:t>T</a:t>
            </a:r>
            <a:r>
              <a:rPr lang="en-US" altLang="ja-JP" sz="2400" dirty="0" smtClean="0"/>
              <a:t>/</a:t>
            </a:r>
            <a:r>
              <a:rPr lang="en-US" altLang="ja-JP" sz="2400" i="1" dirty="0" smtClean="0">
                <a:latin typeface="Symbol" panose="05050102010706020507" pitchFamily="18" charset="2"/>
              </a:rPr>
              <a:t>m</a:t>
            </a:r>
            <a:r>
              <a:rPr lang="en-US" altLang="ja-JP" sz="2400" dirty="0" smtClean="0"/>
              <a:t>.</a:t>
            </a:r>
          </a:p>
          <a:p>
            <a:pPr marL="342900" indent="-342900">
              <a:buFont typeface="Wingdings" panose="05000000000000000000" pitchFamily="2" charset="2"/>
              <a:buChar char="p"/>
            </a:pPr>
            <a:endParaRPr kumimoji="1" lang="en-US" altLang="ja-JP" sz="2400" dirty="0" smtClean="0"/>
          </a:p>
          <a:p>
            <a:pPr marL="342900" indent="-342900">
              <a:buFont typeface="Wingdings" panose="05000000000000000000" pitchFamily="2" charset="2"/>
              <a:buChar char="p"/>
            </a:pPr>
            <a:r>
              <a:rPr lang="en-US" altLang="ja-JP" sz="2400" dirty="0" smtClean="0"/>
              <a:t>A lot of efforts are required both sides:</a:t>
            </a:r>
          </a:p>
          <a:p>
            <a:pPr marL="800100" lvl="1" indent="-342900">
              <a:buFont typeface="Wingdings" panose="05000000000000000000" pitchFamily="2" charset="2"/>
              <a:buChar char="p"/>
            </a:pPr>
            <a:r>
              <a:rPr kumimoji="1" lang="en-US" altLang="ja-JP" sz="2400" dirty="0" smtClean="0"/>
              <a:t>Lattice: Higher statistics</a:t>
            </a:r>
          </a:p>
          <a:p>
            <a:pPr marL="800100" lvl="1" indent="-342900">
              <a:buFont typeface="Wingdings" panose="05000000000000000000" pitchFamily="2" charset="2"/>
              <a:buChar char="p"/>
            </a:pPr>
            <a:r>
              <a:rPr lang="en-US" altLang="ja-JP" sz="2400" dirty="0" smtClean="0"/>
              <a:t>HIC: reconstructing baryon #, acceptance, etc.</a:t>
            </a:r>
            <a:endParaRPr kumimoji="1" lang="en-US" altLang="ja-JP" sz="2400" dirty="0"/>
          </a:p>
          <a:p>
            <a:pPr marL="342900" indent="-342900">
              <a:buFont typeface="Wingdings" panose="05000000000000000000" pitchFamily="2" charset="2"/>
              <a:buChar char="p"/>
            </a:pPr>
            <a:endParaRPr lang="en-US" altLang="ja-JP" sz="2400" dirty="0" smtClean="0"/>
          </a:p>
          <a:p>
            <a:pPr marL="342900" indent="-342900">
              <a:buFont typeface="Wingdings" panose="05000000000000000000" pitchFamily="2" charset="2"/>
              <a:buChar char="p"/>
            </a:pPr>
            <a:r>
              <a:rPr lang="en-US" altLang="ja-JP" sz="2400" dirty="0" smtClean="0"/>
              <a:t>Rapidity window dependences of </a:t>
            </a:r>
            <a:r>
              <a:rPr lang="en-US" altLang="ja-JP" sz="2400" dirty="0" err="1" smtClean="0"/>
              <a:t>cumulants</a:t>
            </a:r>
            <a:r>
              <a:rPr lang="en-US" altLang="ja-JP" sz="2400" dirty="0" smtClean="0"/>
              <a:t> in HIC are valuable tools to understand the non-thermal nature of fluctuations.</a:t>
            </a:r>
            <a:endParaRPr kumimoji="1" lang="ja-JP" altLang="en-US" sz="2400" dirty="0"/>
          </a:p>
        </p:txBody>
      </p:sp>
    </p:spTree>
    <p:extLst>
      <p:ext uri="{BB962C8B-B14F-4D97-AF65-F5344CB8AC3E}">
        <p14:creationId xmlns:p14="http://schemas.microsoft.com/office/powerpoint/2010/main" val="55789303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030301" y="1628800"/>
            <a:ext cx="1960204" cy="1496408"/>
          </a:xfrm>
          <a:prstGeom prst="rect">
            <a:avLst/>
          </a:prstGeom>
          <a:gradFill flip="none" rotWithShape="1">
            <a:gsLst>
              <a:gs pos="0">
                <a:srgbClr val="0070C0">
                  <a:alpha val="30000"/>
                </a:srgbClr>
              </a:gs>
              <a:gs pos="100000">
                <a:srgbClr val="00B0F0">
                  <a:alpha val="30000"/>
                </a:srgbClr>
              </a:gs>
            </a:gsLst>
            <a:lin ang="13500000" scaled="1"/>
            <a:tileRect/>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685564" y="2564904"/>
            <a:ext cx="1960204" cy="1480385"/>
          </a:xfrm>
          <a:prstGeom prst="rect">
            <a:avLst/>
          </a:prstGeom>
          <a:gradFill flip="none" rotWithShape="1">
            <a:gsLst>
              <a:gs pos="0">
                <a:srgbClr val="FF0000">
                  <a:alpha val="30000"/>
                </a:srgbClr>
              </a:gs>
              <a:gs pos="100000">
                <a:srgbClr val="FA5D06">
                  <a:alpha val="30000"/>
                </a:srgbClr>
              </a:gs>
            </a:gsLst>
            <a:lin ang="270000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98425" y="110044"/>
            <a:ext cx="4464684" cy="584775"/>
          </a:xfrm>
        </p:spPr>
        <p:txBody>
          <a:bodyPr/>
          <a:lstStyle/>
          <a:p>
            <a:r>
              <a:rPr kumimoji="1" lang="ja-JP" altLang="en-US" dirty="0" smtClean="0"/>
              <a:t> </a:t>
            </a:r>
            <a:r>
              <a:rPr kumimoji="1" lang="en-US" altLang="ja-JP" dirty="0" smtClean="0"/>
              <a:t>Total Charge Number  </a:t>
            </a:r>
            <a:endParaRPr kumimoji="1" lang="ja-JP" altLang="en-US" dirty="0"/>
          </a:p>
        </p:txBody>
      </p:sp>
      <p:sp>
        <p:nvSpPr>
          <p:cNvPr id="7" name="円/楕円 6"/>
          <p:cNvSpPr>
            <a:spLocks noChangeAspect="1"/>
          </p:cNvSpPr>
          <p:nvPr/>
        </p:nvSpPr>
        <p:spPr>
          <a:xfrm>
            <a:off x="2121408" y="3212481"/>
            <a:ext cx="144000" cy="144000"/>
          </a:xfrm>
          <a:prstGeom prst="ellipse">
            <a:avLst/>
          </a:prstGeom>
          <a:solidFill>
            <a:srgbClr val="333399"/>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テキスト ボックス 78"/>
          <p:cNvSpPr txBox="1"/>
          <p:nvPr/>
        </p:nvSpPr>
        <p:spPr>
          <a:xfrm>
            <a:off x="251520" y="980728"/>
            <a:ext cx="4025461" cy="523220"/>
          </a:xfrm>
          <a:prstGeom prst="rect">
            <a:avLst/>
          </a:prstGeom>
          <a:noFill/>
        </p:spPr>
        <p:txBody>
          <a:bodyPr wrap="none" rtlCol="0">
            <a:spAutoFit/>
          </a:bodyPr>
          <a:lstStyle/>
          <a:p>
            <a:r>
              <a:rPr kumimoji="1" lang="en-US" altLang="ja-JP" sz="2800" dirty="0" smtClean="0"/>
              <a:t>In recombination model,</a:t>
            </a:r>
            <a:endParaRPr kumimoji="1" lang="ja-JP" altLang="en-US" sz="2800" dirty="0"/>
          </a:p>
        </p:txBody>
      </p:sp>
      <p:sp>
        <p:nvSpPr>
          <p:cNvPr id="80" name="円/楕円 79"/>
          <p:cNvSpPr>
            <a:spLocks noChangeAspect="1"/>
          </p:cNvSpPr>
          <p:nvPr/>
        </p:nvSpPr>
        <p:spPr>
          <a:xfrm>
            <a:off x="939338" y="3556112"/>
            <a:ext cx="144000" cy="144000"/>
          </a:xfrm>
          <a:prstGeom prst="ellipse">
            <a:avLst/>
          </a:prstGeom>
          <a:solidFill>
            <a:srgbClr val="CCCC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円/楕円 80"/>
          <p:cNvSpPr>
            <a:spLocks noChangeAspect="1"/>
          </p:cNvSpPr>
          <p:nvPr/>
        </p:nvSpPr>
        <p:spPr>
          <a:xfrm>
            <a:off x="2121392" y="3572521"/>
            <a:ext cx="144000" cy="144000"/>
          </a:xfrm>
          <a:prstGeom prst="ellipse">
            <a:avLst/>
          </a:prstGeom>
          <a:solidFill>
            <a:srgbClr val="333399"/>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円/楕円 81"/>
          <p:cNvSpPr>
            <a:spLocks noChangeAspect="1"/>
          </p:cNvSpPr>
          <p:nvPr/>
        </p:nvSpPr>
        <p:spPr>
          <a:xfrm>
            <a:off x="1283107" y="2837683"/>
            <a:ext cx="144000" cy="144000"/>
          </a:xfrm>
          <a:prstGeom prst="ellipse">
            <a:avLst/>
          </a:prstGeom>
          <a:solidFill>
            <a:srgbClr val="CCCC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円/楕円 82"/>
          <p:cNvSpPr>
            <a:spLocks noChangeAspect="1"/>
          </p:cNvSpPr>
          <p:nvPr/>
        </p:nvSpPr>
        <p:spPr>
          <a:xfrm>
            <a:off x="1761368" y="2852441"/>
            <a:ext cx="144000" cy="144000"/>
          </a:xfrm>
          <a:prstGeom prst="ellipse">
            <a:avLst/>
          </a:prstGeom>
          <a:solidFill>
            <a:srgbClr val="333399"/>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円/楕円 83"/>
          <p:cNvSpPr>
            <a:spLocks noChangeAspect="1"/>
          </p:cNvSpPr>
          <p:nvPr/>
        </p:nvSpPr>
        <p:spPr>
          <a:xfrm>
            <a:off x="939338" y="2836016"/>
            <a:ext cx="144000" cy="144000"/>
          </a:xfrm>
          <a:prstGeom prst="ellipse">
            <a:avLst/>
          </a:prstGeom>
          <a:solidFill>
            <a:srgbClr val="CCCC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円/楕円 84"/>
          <p:cNvSpPr>
            <a:spLocks noChangeAspect="1"/>
          </p:cNvSpPr>
          <p:nvPr/>
        </p:nvSpPr>
        <p:spPr>
          <a:xfrm>
            <a:off x="1761352" y="3212481"/>
            <a:ext cx="144000" cy="144000"/>
          </a:xfrm>
          <a:prstGeom prst="ellipse">
            <a:avLst/>
          </a:prstGeom>
          <a:solidFill>
            <a:srgbClr val="333399"/>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円/楕円 85"/>
          <p:cNvSpPr>
            <a:spLocks noChangeAspect="1"/>
          </p:cNvSpPr>
          <p:nvPr/>
        </p:nvSpPr>
        <p:spPr>
          <a:xfrm>
            <a:off x="1283107" y="3556112"/>
            <a:ext cx="144000" cy="144000"/>
          </a:xfrm>
          <a:prstGeom prst="ellipse">
            <a:avLst/>
          </a:prstGeom>
          <a:solidFill>
            <a:srgbClr val="CCCC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円/楕円 86"/>
          <p:cNvSpPr>
            <a:spLocks noChangeAspect="1"/>
          </p:cNvSpPr>
          <p:nvPr/>
        </p:nvSpPr>
        <p:spPr>
          <a:xfrm>
            <a:off x="1761352" y="3572521"/>
            <a:ext cx="144000" cy="144000"/>
          </a:xfrm>
          <a:prstGeom prst="ellipse">
            <a:avLst/>
          </a:prstGeom>
          <a:solidFill>
            <a:srgbClr val="333399"/>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円/楕円 87"/>
          <p:cNvSpPr>
            <a:spLocks noChangeAspect="1"/>
          </p:cNvSpPr>
          <p:nvPr/>
        </p:nvSpPr>
        <p:spPr>
          <a:xfrm>
            <a:off x="939338" y="3196056"/>
            <a:ext cx="144000" cy="144000"/>
          </a:xfrm>
          <a:prstGeom prst="ellipse">
            <a:avLst/>
          </a:prstGeom>
          <a:solidFill>
            <a:srgbClr val="CCCC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円/楕円 88"/>
          <p:cNvSpPr>
            <a:spLocks noChangeAspect="1"/>
          </p:cNvSpPr>
          <p:nvPr/>
        </p:nvSpPr>
        <p:spPr>
          <a:xfrm>
            <a:off x="2121408" y="2838391"/>
            <a:ext cx="144000" cy="144000"/>
          </a:xfrm>
          <a:prstGeom prst="ellipse">
            <a:avLst/>
          </a:prstGeom>
          <a:solidFill>
            <a:srgbClr val="333399"/>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円/楕円 89"/>
          <p:cNvSpPr>
            <a:spLocks noChangeAspect="1"/>
          </p:cNvSpPr>
          <p:nvPr/>
        </p:nvSpPr>
        <p:spPr>
          <a:xfrm>
            <a:off x="1283107" y="3196056"/>
            <a:ext cx="144000" cy="144000"/>
          </a:xfrm>
          <a:prstGeom prst="ellipse">
            <a:avLst/>
          </a:prstGeom>
          <a:solidFill>
            <a:srgbClr val="CCCC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テキスト ボックス 90"/>
          <p:cNvSpPr txBox="1"/>
          <p:nvPr/>
        </p:nvSpPr>
        <p:spPr>
          <a:xfrm>
            <a:off x="980797" y="4165134"/>
            <a:ext cx="1863011" cy="830997"/>
          </a:xfrm>
          <a:prstGeom prst="rect">
            <a:avLst/>
          </a:prstGeom>
          <a:noFill/>
        </p:spPr>
        <p:txBody>
          <a:bodyPr wrap="none" rtlCol="0">
            <a:spAutoFit/>
          </a:bodyPr>
          <a:lstStyle/>
          <a:p>
            <a:r>
              <a:rPr kumimoji="1" lang="en-US" altLang="ja-JP" sz="2400" dirty="0" smtClean="0"/>
              <a:t>6 quarks</a:t>
            </a:r>
          </a:p>
          <a:p>
            <a:r>
              <a:rPr lang="en-US" altLang="ja-JP" sz="2400" dirty="0" smtClean="0"/>
              <a:t>6 antiquarks</a:t>
            </a:r>
            <a:endParaRPr kumimoji="1" lang="ja-JP" altLang="en-US" sz="2400" dirty="0"/>
          </a:p>
        </p:txBody>
      </p:sp>
      <p:sp>
        <p:nvSpPr>
          <p:cNvPr id="95" name="円/楕円 94"/>
          <p:cNvSpPr>
            <a:spLocks noChangeAspect="1"/>
          </p:cNvSpPr>
          <p:nvPr/>
        </p:nvSpPr>
        <p:spPr>
          <a:xfrm>
            <a:off x="4440625" y="2061371"/>
            <a:ext cx="144000" cy="144000"/>
          </a:xfrm>
          <a:prstGeom prst="ellipse">
            <a:avLst/>
          </a:prstGeom>
          <a:solidFill>
            <a:srgbClr val="CCCC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円/楕円 95"/>
          <p:cNvSpPr>
            <a:spLocks noChangeAspect="1"/>
          </p:cNvSpPr>
          <p:nvPr/>
        </p:nvSpPr>
        <p:spPr>
          <a:xfrm>
            <a:off x="5187797" y="1950934"/>
            <a:ext cx="144000" cy="144000"/>
          </a:xfrm>
          <a:prstGeom prst="ellipse">
            <a:avLst/>
          </a:prstGeom>
          <a:solidFill>
            <a:srgbClr val="333399"/>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円/楕円 96"/>
          <p:cNvSpPr>
            <a:spLocks noChangeAspect="1"/>
          </p:cNvSpPr>
          <p:nvPr/>
        </p:nvSpPr>
        <p:spPr>
          <a:xfrm>
            <a:off x="4602001" y="1917371"/>
            <a:ext cx="144000" cy="144000"/>
          </a:xfrm>
          <a:prstGeom prst="ellipse">
            <a:avLst/>
          </a:prstGeom>
          <a:solidFill>
            <a:srgbClr val="CCCC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円/楕円 97"/>
          <p:cNvSpPr>
            <a:spLocks noChangeAspect="1"/>
          </p:cNvSpPr>
          <p:nvPr/>
        </p:nvSpPr>
        <p:spPr>
          <a:xfrm>
            <a:off x="5361614" y="1922055"/>
            <a:ext cx="144000" cy="144000"/>
          </a:xfrm>
          <a:prstGeom prst="ellipse">
            <a:avLst/>
          </a:prstGeom>
          <a:solidFill>
            <a:srgbClr val="333399"/>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円/楕円 98"/>
          <p:cNvSpPr>
            <a:spLocks noChangeAspect="1"/>
          </p:cNvSpPr>
          <p:nvPr/>
        </p:nvSpPr>
        <p:spPr>
          <a:xfrm>
            <a:off x="4505523" y="2710595"/>
            <a:ext cx="144000" cy="144000"/>
          </a:xfrm>
          <a:prstGeom prst="ellipse">
            <a:avLst/>
          </a:prstGeom>
          <a:solidFill>
            <a:srgbClr val="CCCC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円/楕円 99"/>
          <p:cNvSpPr>
            <a:spLocks noChangeAspect="1"/>
          </p:cNvSpPr>
          <p:nvPr/>
        </p:nvSpPr>
        <p:spPr>
          <a:xfrm>
            <a:off x="5323640" y="2097643"/>
            <a:ext cx="144000" cy="144000"/>
          </a:xfrm>
          <a:prstGeom prst="ellipse">
            <a:avLst/>
          </a:prstGeom>
          <a:solidFill>
            <a:srgbClr val="333399"/>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円/楕円 100"/>
          <p:cNvSpPr>
            <a:spLocks noChangeAspect="1"/>
          </p:cNvSpPr>
          <p:nvPr/>
        </p:nvSpPr>
        <p:spPr>
          <a:xfrm>
            <a:off x="4626072" y="2115371"/>
            <a:ext cx="144000" cy="144000"/>
          </a:xfrm>
          <a:prstGeom prst="ellipse">
            <a:avLst/>
          </a:prstGeom>
          <a:solidFill>
            <a:srgbClr val="CCCC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円/楕円 101"/>
          <p:cNvSpPr>
            <a:spLocks noChangeAspect="1"/>
          </p:cNvSpPr>
          <p:nvPr/>
        </p:nvSpPr>
        <p:spPr>
          <a:xfrm>
            <a:off x="5323640" y="2545909"/>
            <a:ext cx="144000" cy="144000"/>
          </a:xfrm>
          <a:prstGeom prst="ellipse">
            <a:avLst/>
          </a:prstGeom>
          <a:solidFill>
            <a:srgbClr val="333399"/>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円/楕円 102"/>
          <p:cNvSpPr>
            <a:spLocks noChangeAspect="1"/>
          </p:cNvSpPr>
          <p:nvPr/>
        </p:nvSpPr>
        <p:spPr>
          <a:xfrm>
            <a:off x="4584625" y="2546841"/>
            <a:ext cx="144000" cy="144000"/>
          </a:xfrm>
          <a:prstGeom prst="ellipse">
            <a:avLst/>
          </a:prstGeom>
          <a:solidFill>
            <a:srgbClr val="CCCC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円/楕円 103"/>
          <p:cNvSpPr>
            <a:spLocks noChangeAspect="1"/>
          </p:cNvSpPr>
          <p:nvPr/>
        </p:nvSpPr>
        <p:spPr>
          <a:xfrm>
            <a:off x="5251640" y="2688677"/>
            <a:ext cx="144000" cy="144000"/>
          </a:xfrm>
          <a:prstGeom prst="ellipse">
            <a:avLst/>
          </a:prstGeom>
          <a:solidFill>
            <a:srgbClr val="333399"/>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円/楕円 104"/>
          <p:cNvSpPr>
            <a:spLocks noChangeAspect="1"/>
          </p:cNvSpPr>
          <p:nvPr/>
        </p:nvSpPr>
        <p:spPr>
          <a:xfrm>
            <a:off x="4680072" y="2700498"/>
            <a:ext cx="144000" cy="144000"/>
          </a:xfrm>
          <a:prstGeom prst="ellipse">
            <a:avLst/>
          </a:prstGeom>
          <a:solidFill>
            <a:srgbClr val="CCCC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円/楕円 105"/>
          <p:cNvSpPr>
            <a:spLocks noChangeAspect="1"/>
          </p:cNvSpPr>
          <p:nvPr/>
        </p:nvSpPr>
        <p:spPr>
          <a:xfrm>
            <a:off x="5395640" y="2710595"/>
            <a:ext cx="144000" cy="144000"/>
          </a:xfrm>
          <a:prstGeom prst="ellipse">
            <a:avLst/>
          </a:prstGeom>
          <a:solidFill>
            <a:srgbClr val="333399"/>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8" name="TexTeXPicture" descr="&lt;?xml version=&quot;1.0&quot; encoding=&quot;utf-16&quot;?&gt;&#10;&lt;TeXTeX&gt;&#10;  &lt;preamble&gt;\documentclass{jarticle}&#10;\usepackage{amsmath}&#10;\pagestyle{empty}&lt;/preamble&gt;&#10;  &lt;body&gt;\begin{align*} &#10;N_B^{\rm(net)}=0 \\&#10;N_B^{\rm(tot)}=4&#10;\end{align*}&lt;/body&gt;&#10;  &lt;fcolor&gt;FF000000&lt;/fcolor&gt;&#10;  &lt;bcolor&gt;FFFFFFFF&lt;/bcolor&gt;&#10;  &lt;transparent&gt;True&lt;/transparent&gt;&#10;  &lt;resolution&gt;1800&lt;/resolution&gt;&#10;  &lt;imageh&gt;782&lt;/imageh&gt;&#10;  &lt;imagew&gt;1111&lt;/imagew&gt;&#10;  &lt;scale&gt;50&lt;/scale&gt;&#10;  &lt;cursor&gt;35&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1844819"/>
            <a:ext cx="1512168" cy="1064371"/>
          </a:xfrm>
          <a:prstGeom prst="rect">
            <a:avLst/>
          </a:prstGeom>
        </p:spPr>
      </p:pic>
      <p:sp>
        <p:nvSpPr>
          <p:cNvPr id="71" name="円/楕円 70"/>
          <p:cNvSpPr>
            <a:spLocks noChangeAspect="1"/>
          </p:cNvSpPr>
          <p:nvPr/>
        </p:nvSpPr>
        <p:spPr>
          <a:xfrm>
            <a:off x="4428072" y="1863371"/>
            <a:ext cx="396000" cy="396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円/楕円 92"/>
          <p:cNvSpPr>
            <a:spLocks noChangeAspect="1"/>
          </p:cNvSpPr>
          <p:nvPr/>
        </p:nvSpPr>
        <p:spPr>
          <a:xfrm>
            <a:off x="4428072" y="2492896"/>
            <a:ext cx="396000" cy="396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円/楕円 71"/>
          <p:cNvSpPr>
            <a:spLocks noChangeAspect="1"/>
          </p:cNvSpPr>
          <p:nvPr/>
        </p:nvSpPr>
        <p:spPr>
          <a:xfrm>
            <a:off x="5184112" y="1863371"/>
            <a:ext cx="396000" cy="396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円/楕円 93"/>
          <p:cNvSpPr>
            <a:spLocks noChangeAspect="1"/>
          </p:cNvSpPr>
          <p:nvPr/>
        </p:nvSpPr>
        <p:spPr>
          <a:xfrm>
            <a:off x="5184112" y="2492896"/>
            <a:ext cx="396000" cy="396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正方形/長方形 108"/>
          <p:cNvSpPr/>
          <p:nvPr/>
        </p:nvSpPr>
        <p:spPr>
          <a:xfrm>
            <a:off x="4030301" y="3463307"/>
            <a:ext cx="1960204" cy="1496408"/>
          </a:xfrm>
          <a:prstGeom prst="rect">
            <a:avLst/>
          </a:prstGeom>
          <a:gradFill flip="none" rotWithShape="1">
            <a:gsLst>
              <a:gs pos="0">
                <a:srgbClr val="0070C0">
                  <a:alpha val="30000"/>
                </a:srgbClr>
              </a:gs>
              <a:gs pos="100000">
                <a:srgbClr val="00B0F0">
                  <a:alpha val="30000"/>
                </a:srgbClr>
              </a:gs>
            </a:gsLst>
            <a:lin ang="13500000" scaled="1"/>
            <a:tileRect/>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円/楕円 109"/>
          <p:cNvSpPr>
            <a:spLocks noChangeAspect="1"/>
          </p:cNvSpPr>
          <p:nvPr/>
        </p:nvSpPr>
        <p:spPr>
          <a:xfrm>
            <a:off x="5518209" y="3726882"/>
            <a:ext cx="144000" cy="144000"/>
          </a:xfrm>
          <a:prstGeom prst="ellipse">
            <a:avLst/>
          </a:prstGeom>
          <a:solidFill>
            <a:srgbClr val="CCCC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円/楕円 110"/>
          <p:cNvSpPr>
            <a:spLocks noChangeAspect="1"/>
          </p:cNvSpPr>
          <p:nvPr/>
        </p:nvSpPr>
        <p:spPr>
          <a:xfrm>
            <a:off x="4463328" y="3850776"/>
            <a:ext cx="144000" cy="144000"/>
          </a:xfrm>
          <a:prstGeom prst="ellipse">
            <a:avLst/>
          </a:prstGeom>
          <a:solidFill>
            <a:srgbClr val="333399"/>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円/楕円 111"/>
          <p:cNvSpPr>
            <a:spLocks noChangeAspect="1"/>
          </p:cNvSpPr>
          <p:nvPr/>
        </p:nvSpPr>
        <p:spPr>
          <a:xfrm>
            <a:off x="4938403" y="3869456"/>
            <a:ext cx="144000" cy="144000"/>
          </a:xfrm>
          <a:prstGeom prst="ellipse">
            <a:avLst/>
          </a:prstGeom>
          <a:solidFill>
            <a:srgbClr val="CCCC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円/楕円 112"/>
          <p:cNvSpPr>
            <a:spLocks noChangeAspect="1"/>
          </p:cNvSpPr>
          <p:nvPr/>
        </p:nvSpPr>
        <p:spPr>
          <a:xfrm>
            <a:off x="5010403" y="3749360"/>
            <a:ext cx="144000" cy="144000"/>
          </a:xfrm>
          <a:prstGeom prst="ellipse">
            <a:avLst/>
          </a:prstGeom>
          <a:solidFill>
            <a:srgbClr val="333399"/>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円/楕円 113"/>
          <p:cNvSpPr>
            <a:spLocks noChangeAspect="1"/>
          </p:cNvSpPr>
          <p:nvPr/>
        </p:nvSpPr>
        <p:spPr>
          <a:xfrm>
            <a:off x="4401775" y="4461151"/>
            <a:ext cx="144000" cy="144000"/>
          </a:xfrm>
          <a:prstGeom prst="ellipse">
            <a:avLst/>
          </a:prstGeom>
          <a:solidFill>
            <a:srgbClr val="CCCC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円/楕円 114"/>
          <p:cNvSpPr>
            <a:spLocks noChangeAspect="1"/>
          </p:cNvSpPr>
          <p:nvPr/>
        </p:nvSpPr>
        <p:spPr>
          <a:xfrm>
            <a:off x="5602021" y="3822963"/>
            <a:ext cx="144000" cy="144000"/>
          </a:xfrm>
          <a:prstGeom prst="ellipse">
            <a:avLst/>
          </a:prstGeom>
          <a:solidFill>
            <a:srgbClr val="333399"/>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円/楕円 115"/>
          <p:cNvSpPr>
            <a:spLocks noChangeAspect="1"/>
          </p:cNvSpPr>
          <p:nvPr/>
        </p:nvSpPr>
        <p:spPr>
          <a:xfrm>
            <a:off x="4286191" y="3706776"/>
            <a:ext cx="144000" cy="144000"/>
          </a:xfrm>
          <a:prstGeom prst="ellipse">
            <a:avLst/>
          </a:prstGeom>
          <a:solidFill>
            <a:srgbClr val="CCCC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円/楕円 116"/>
          <p:cNvSpPr>
            <a:spLocks noChangeAspect="1"/>
          </p:cNvSpPr>
          <p:nvPr/>
        </p:nvSpPr>
        <p:spPr>
          <a:xfrm>
            <a:off x="4430191" y="4587151"/>
            <a:ext cx="144000" cy="144000"/>
          </a:xfrm>
          <a:prstGeom prst="ellipse">
            <a:avLst/>
          </a:prstGeom>
          <a:solidFill>
            <a:srgbClr val="333399"/>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円/楕円 117"/>
          <p:cNvSpPr>
            <a:spLocks noChangeAspect="1"/>
          </p:cNvSpPr>
          <p:nvPr/>
        </p:nvSpPr>
        <p:spPr>
          <a:xfrm>
            <a:off x="5674021" y="4533151"/>
            <a:ext cx="144000" cy="144000"/>
          </a:xfrm>
          <a:prstGeom prst="ellipse">
            <a:avLst/>
          </a:prstGeom>
          <a:solidFill>
            <a:srgbClr val="CCCC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円/楕円 118"/>
          <p:cNvSpPr>
            <a:spLocks noChangeAspect="1"/>
          </p:cNvSpPr>
          <p:nvPr/>
        </p:nvSpPr>
        <p:spPr>
          <a:xfrm>
            <a:off x="5488501" y="4443151"/>
            <a:ext cx="144000" cy="144000"/>
          </a:xfrm>
          <a:prstGeom prst="ellipse">
            <a:avLst/>
          </a:prstGeom>
          <a:solidFill>
            <a:srgbClr val="333399"/>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円/楕円 119"/>
          <p:cNvSpPr>
            <a:spLocks noChangeAspect="1"/>
          </p:cNvSpPr>
          <p:nvPr/>
        </p:nvSpPr>
        <p:spPr>
          <a:xfrm>
            <a:off x="4938403" y="4440467"/>
            <a:ext cx="144000" cy="144000"/>
          </a:xfrm>
          <a:prstGeom prst="ellipse">
            <a:avLst/>
          </a:prstGeom>
          <a:solidFill>
            <a:srgbClr val="CCCC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円/楕円 120"/>
          <p:cNvSpPr>
            <a:spLocks noChangeAspect="1"/>
          </p:cNvSpPr>
          <p:nvPr/>
        </p:nvSpPr>
        <p:spPr>
          <a:xfrm>
            <a:off x="5082403" y="4515151"/>
            <a:ext cx="144000" cy="144000"/>
          </a:xfrm>
          <a:prstGeom prst="ellipse">
            <a:avLst/>
          </a:prstGeom>
          <a:solidFill>
            <a:srgbClr val="333399"/>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円/楕円 121"/>
          <p:cNvSpPr>
            <a:spLocks noChangeAspect="1"/>
          </p:cNvSpPr>
          <p:nvPr/>
        </p:nvSpPr>
        <p:spPr>
          <a:xfrm>
            <a:off x="4275249" y="3663571"/>
            <a:ext cx="396000" cy="396000"/>
          </a:xfrm>
          <a:prstGeom prst="ellipse">
            <a:avLst/>
          </a:prstGeom>
          <a:solidFill>
            <a:srgbClr val="C0C0C0">
              <a:alpha val="9804"/>
            </a:srgbClr>
          </a:solidFill>
          <a:ln w="19050">
            <a:solidFill>
              <a:schemeClr val="tx1">
                <a:lumMod val="50000"/>
                <a:lumOff val="50000"/>
              </a:schemeClr>
            </a:solidFill>
            <a:prstDash val="dash"/>
          </a:ln>
          <a:effectLst>
            <a:glow rad="63500">
              <a:schemeClr val="bg1">
                <a:lumMod val="50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円/楕円 125"/>
          <p:cNvSpPr>
            <a:spLocks noChangeAspect="1"/>
          </p:cNvSpPr>
          <p:nvPr/>
        </p:nvSpPr>
        <p:spPr>
          <a:xfrm>
            <a:off x="4275249" y="4335151"/>
            <a:ext cx="396000" cy="396000"/>
          </a:xfrm>
          <a:prstGeom prst="ellipse">
            <a:avLst/>
          </a:prstGeom>
          <a:solidFill>
            <a:srgbClr val="C0C0C0">
              <a:alpha val="9804"/>
            </a:srgbClr>
          </a:solidFill>
          <a:ln w="19050">
            <a:solidFill>
              <a:schemeClr val="tx1">
                <a:lumMod val="50000"/>
                <a:lumOff val="50000"/>
              </a:schemeClr>
            </a:solidFill>
            <a:prstDash val="dash"/>
          </a:ln>
          <a:effectLst>
            <a:glow rad="63500">
              <a:schemeClr val="bg1">
                <a:lumMod val="50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円/楕円 126"/>
          <p:cNvSpPr>
            <a:spLocks noChangeAspect="1"/>
          </p:cNvSpPr>
          <p:nvPr/>
        </p:nvSpPr>
        <p:spPr>
          <a:xfrm>
            <a:off x="4858437" y="3663571"/>
            <a:ext cx="396000" cy="396000"/>
          </a:xfrm>
          <a:prstGeom prst="ellipse">
            <a:avLst/>
          </a:prstGeom>
          <a:solidFill>
            <a:srgbClr val="C0C0C0">
              <a:alpha val="9804"/>
            </a:srgbClr>
          </a:solidFill>
          <a:ln w="19050">
            <a:solidFill>
              <a:schemeClr val="tx1">
                <a:lumMod val="50000"/>
                <a:lumOff val="50000"/>
              </a:schemeClr>
            </a:solidFill>
            <a:prstDash val="dash"/>
          </a:ln>
          <a:effectLst>
            <a:glow rad="63500">
              <a:schemeClr val="bg1">
                <a:lumMod val="50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円/楕円 127"/>
          <p:cNvSpPr>
            <a:spLocks noChangeAspect="1"/>
          </p:cNvSpPr>
          <p:nvPr/>
        </p:nvSpPr>
        <p:spPr>
          <a:xfrm>
            <a:off x="4858437" y="4335151"/>
            <a:ext cx="396000" cy="396000"/>
          </a:xfrm>
          <a:prstGeom prst="ellipse">
            <a:avLst/>
          </a:prstGeom>
          <a:solidFill>
            <a:srgbClr val="C0C0C0">
              <a:alpha val="9804"/>
            </a:srgbClr>
          </a:solidFill>
          <a:ln w="19050">
            <a:solidFill>
              <a:schemeClr val="tx1">
                <a:lumMod val="50000"/>
                <a:lumOff val="50000"/>
              </a:schemeClr>
            </a:solidFill>
            <a:prstDash val="dash"/>
          </a:ln>
          <a:effectLst>
            <a:glow rad="63500">
              <a:schemeClr val="bg1">
                <a:lumMod val="50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円/楕円 128"/>
          <p:cNvSpPr>
            <a:spLocks noChangeAspect="1"/>
          </p:cNvSpPr>
          <p:nvPr/>
        </p:nvSpPr>
        <p:spPr>
          <a:xfrm>
            <a:off x="5434501" y="3663571"/>
            <a:ext cx="396000" cy="396000"/>
          </a:xfrm>
          <a:prstGeom prst="ellipse">
            <a:avLst/>
          </a:prstGeom>
          <a:solidFill>
            <a:srgbClr val="C0C0C0">
              <a:alpha val="9804"/>
            </a:srgbClr>
          </a:solidFill>
          <a:ln w="19050">
            <a:solidFill>
              <a:schemeClr val="tx1">
                <a:lumMod val="50000"/>
                <a:lumOff val="50000"/>
              </a:schemeClr>
            </a:solidFill>
            <a:prstDash val="dash"/>
          </a:ln>
          <a:effectLst>
            <a:glow rad="63500">
              <a:schemeClr val="bg1">
                <a:lumMod val="50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円/楕円 129"/>
          <p:cNvSpPr>
            <a:spLocks noChangeAspect="1"/>
          </p:cNvSpPr>
          <p:nvPr/>
        </p:nvSpPr>
        <p:spPr>
          <a:xfrm>
            <a:off x="5434501" y="4335151"/>
            <a:ext cx="396000" cy="396000"/>
          </a:xfrm>
          <a:prstGeom prst="ellipse">
            <a:avLst/>
          </a:prstGeom>
          <a:solidFill>
            <a:srgbClr val="C0C0C0">
              <a:alpha val="9804"/>
            </a:srgbClr>
          </a:solidFill>
          <a:ln w="19050">
            <a:solidFill>
              <a:schemeClr val="tx1">
                <a:lumMod val="50000"/>
                <a:lumOff val="50000"/>
              </a:schemeClr>
            </a:solidFill>
            <a:prstDash val="dash"/>
          </a:ln>
          <a:effectLst>
            <a:glow rad="63500">
              <a:schemeClr val="bg1">
                <a:lumMod val="50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2" name="TexTeXPicture" descr="&lt;?xml version=&quot;1.0&quot; encoding=&quot;utf-16&quot;?&gt;&#10;&lt;TeXTeX&gt;&#10;  &lt;preamble&gt;\documentclass{jarticle}&#10;\usepackage{amsmath}&#10;\pagestyle{empty}&lt;/preamble&gt;&#10;  &lt;body&gt;\begin{align*} &#10;N_B^{\rm(net)}=0 \\&#10;N_B^{\rm(tot)}=0&#10;\end{align*}&lt;/body&gt;&#10;  &lt;fcolor&gt;FF000000&lt;/fcolor&gt;&#10;  &lt;bcolor&gt;FFFFFFFF&lt;/bcolor&gt;&#10;  &lt;transparent&gt;True&lt;/transparent&gt;&#10;  &lt;resolution&gt;1800&lt;/resolution&gt;&#10;  &lt;imageh&gt;782&lt;/imageh&gt;&#10;  &lt;imagew&gt;1109&lt;/imagew&gt;&#10;  &lt;scale&gt;50&lt;/scale&gt;&#10;  &lt;cursor&gt;52&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8533" y="3660629"/>
            <a:ext cx="1509446" cy="1064371"/>
          </a:xfrm>
          <a:prstGeom prst="rect">
            <a:avLst/>
          </a:prstGeom>
        </p:spPr>
      </p:pic>
      <p:sp>
        <p:nvSpPr>
          <p:cNvPr id="133" name="テキスト ボックス 132"/>
          <p:cNvSpPr txBox="1"/>
          <p:nvPr/>
        </p:nvSpPr>
        <p:spPr>
          <a:xfrm>
            <a:off x="513439" y="5930116"/>
            <a:ext cx="7370929" cy="523220"/>
          </a:xfrm>
          <a:prstGeom prst="rect">
            <a:avLst/>
          </a:prstGeom>
          <a:noFill/>
        </p:spPr>
        <p:txBody>
          <a:bodyPr wrap="none" rtlCol="0">
            <a:spAutoFit/>
          </a:bodyPr>
          <a:lstStyle/>
          <a:p>
            <a:pPr marL="457200" indent="-457200">
              <a:buFont typeface="Wingdings" pitchFamily="2" charset="2"/>
              <a:buChar char="p"/>
            </a:pPr>
            <a:r>
              <a:rPr lang="en-US" altLang="ja-JP" sz="2800" dirty="0" smtClean="0"/>
              <a:t>          can fluctuate, while            does not.</a:t>
            </a:r>
            <a:endParaRPr kumimoji="1" lang="ja-JP" altLang="en-US" sz="2800" dirty="0"/>
          </a:p>
        </p:txBody>
      </p:sp>
      <p:sp>
        <p:nvSpPr>
          <p:cNvPr id="134" name="右矢印 133"/>
          <p:cNvSpPr/>
          <p:nvPr/>
        </p:nvSpPr>
        <p:spPr>
          <a:xfrm rot="20338374">
            <a:off x="2915815" y="2556106"/>
            <a:ext cx="936104" cy="55981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35" name="右矢印 134"/>
          <p:cNvSpPr/>
          <p:nvPr/>
        </p:nvSpPr>
        <p:spPr>
          <a:xfrm rot="23460000">
            <a:off x="2849111" y="3604200"/>
            <a:ext cx="936104" cy="55981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37" name="円/楕円 136"/>
          <p:cNvSpPr>
            <a:spLocks noChangeAspect="1"/>
          </p:cNvSpPr>
          <p:nvPr/>
        </p:nvSpPr>
        <p:spPr>
          <a:xfrm>
            <a:off x="764773" y="4340883"/>
            <a:ext cx="144000" cy="144000"/>
          </a:xfrm>
          <a:prstGeom prst="ellipse">
            <a:avLst/>
          </a:prstGeom>
          <a:solidFill>
            <a:srgbClr val="CCCC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円/楕円 137"/>
          <p:cNvSpPr>
            <a:spLocks noChangeAspect="1"/>
          </p:cNvSpPr>
          <p:nvPr/>
        </p:nvSpPr>
        <p:spPr>
          <a:xfrm>
            <a:off x="764773" y="4715766"/>
            <a:ext cx="144000" cy="144000"/>
          </a:xfrm>
          <a:prstGeom prst="ellipse">
            <a:avLst/>
          </a:prstGeom>
          <a:solidFill>
            <a:srgbClr val="333399"/>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9" name="TexTeXPicture" descr="&lt;?xml version=&quot;1.0&quot; encoding=&quot;utf-16&quot;?&gt;&#10;&lt;TeXTeX&gt;&#10;  &lt;preamble&gt;\documentclass{jarticle}&#10;\usepackage{amsmath}&#10;\pagestyle{empty}&lt;/preamble&gt;&#10;  &lt;body&gt;\begin{align*} &#10;N_B^{\rm(tot)}&#10;\end{align*}&lt;/body&gt;&#10;  &lt;fcolor&gt;FF000000&lt;/fcolor&gt;&#10;  &lt;bcolor&gt;FFFFFFFF&lt;/bcolor&gt;&#10;  &lt;transparent&gt;True&lt;/transparent&gt;&#10;  &lt;resolution&gt;1800&lt;/resolution&gt;&#10;  &lt;imageh&gt;333&lt;/imageh&gt;&#10;  &lt;imagew&gt;608&lt;/imagew&gt;&#10;  &lt;scale&gt;50&lt;/scale&gt;&#10;  &lt;cursor&gt;30&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561" y="5921026"/>
            <a:ext cx="925878" cy="507102"/>
          </a:xfrm>
          <a:prstGeom prst="rect">
            <a:avLst/>
          </a:prstGeom>
        </p:spPr>
      </p:pic>
      <p:pic>
        <p:nvPicPr>
          <p:cNvPr id="141" name="TexTeXPicture" descr="&lt;?xml version=&quot;1.0&quot; encoding=&quot;utf-16&quot;?&gt;&#10;&lt;TeXTeX&gt;&#10;  &lt;preamble&gt;\documentclass{jarticle}&#10;\usepackage{amsmath}&#10;\pagestyle{empty}&lt;/preamble&gt;&#10;  &lt;body&gt;\begin{align*} &#10;N_B^{\rm(net)}&#10;\end{align*}&lt;/body&gt;&#10;  &lt;fcolor&gt;FF000000&lt;/fcolor&gt;&#10;  &lt;bcolor&gt;FFFFFFFF&lt;/bcolor&gt;&#10;  &lt;transparent&gt;True&lt;/transparent&gt;&#10;  &lt;resolution&gt;1800&lt;/resolution&gt;&#10;  &lt;imageh&gt;333&lt;/imageh&gt;&#10;  &lt;imagew&gt;630&lt;/imagew&gt;&#10;  &lt;scale&gt;50&lt;/scale&gt;&#10;  &lt;cursor&gt;28&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67312" y="5933552"/>
            <a:ext cx="959380" cy="507102"/>
          </a:xfrm>
          <a:prstGeom prst="rect">
            <a:avLst/>
          </a:prstGeom>
        </p:spPr>
      </p:pic>
    </p:spTree>
    <p:extLst>
      <p:ext uri="{BB962C8B-B14F-4D97-AF65-F5344CB8AC3E}">
        <p14:creationId xmlns:p14="http://schemas.microsoft.com/office/powerpoint/2010/main" val="296925377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右矢印 5"/>
          <p:cNvSpPr/>
          <p:nvPr/>
        </p:nvSpPr>
        <p:spPr>
          <a:xfrm>
            <a:off x="4860032" y="3462099"/>
            <a:ext cx="2736304" cy="825186"/>
          </a:xfrm>
          <a:prstGeom prst="rightArrow">
            <a:avLst/>
          </a:prstGeom>
          <a:gradFill>
            <a:gsLst>
              <a:gs pos="0">
                <a:srgbClr val="006600"/>
              </a:gs>
              <a:gs pos="100000">
                <a:srgbClr val="92D050"/>
              </a:gs>
            </a:gsLst>
            <a:lin ang="0" scaled="1"/>
          </a:gra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1331640" y="5956028"/>
            <a:ext cx="5688632" cy="4720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98425" y="110044"/>
            <a:ext cx="4990469" cy="584775"/>
          </a:xfrm>
        </p:spPr>
        <p:txBody>
          <a:bodyPr/>
          <a:lstStyle/>
          <a:p>
            <a:r>
              <a:rPr kumimoji="1" lang="en-US" altLang="ja-JP" dirty="0" smtClean="0"/>
              <a:t> Evolution of Fluctuations  </a:t>
            </a:r>
            <a:endParaRPr kumimoji="1" lang="ja-JP" altLang="en-US"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67"/>
          <a:stretch/>
        </p:blipFill>
        <p:spPr bwMode="auto">
          <a:xfrm>
            <a:off x="327100" y="1085834"/>
            <a:ext cx="8537542" cy="2085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557987" y="3586659"/>
            <a:ext cx="1965603" cy="830997"/>
          </a:xfrm>
          <a:prstGeom prst="rect">
            <a:avLst/>
          </a:prstGeom>
          <a:noFill/>
        </p:spPr>
        <p:txBody>
          <a:bodyPr wrap="none" rtlCol="0">
            <a:spAutoFit/>
          </a:bodyPr>
          <a:lstStyle/>
          <a:p>
            <a:pPr algn="ctr"/>
            <a:r>
              <a:rPr lang="en-US" altLang="ja-JP" sz="2400" dirty="0" smtClean="0"/>
              <a:t>Fluctuation</a:t>
            </a:r>
          </a:p>
          <a:p>
            <a:pPr algn="ctr"/>
            <a:r>
              <a:rPr lang="en-US" altLang="ja-JP" sz="2400" dirty="0" smtClean="0"/>
              <a:t>in initial state</a:t>
            </a:r>
          </a:p>
        </p:txBody>
      </p:sp>
      <p:sp>
        <p:nvSpPr>
          <p:cNvPr id="4" name="右矢印 3"/>
          <p:cNvSpPr/>
          <p:nvPr/>
        </p:nvSpPr>
        <p:spPr>
          <a:xfrm>
            <a:off x="2555776" y="3462098"/>
            <a:ext cx="2376264" cy="825187"/>
          </a:xfrm>
          <a:prstGeom prst="rightArrow">
            <a:avLst/>
          </a:prstGeom>
          <a:gradFill flip="none" rotWithShape="1">
            <a:gsLst>
              <a:gs pos="0">
                <a:srgbClr val="FF0000"/>
              </a:gs>
              <a:gs pos="100000">
                <a:srgbClr val="FF9900"/>
              </a:gs>
            </a:gsLst>
            <a:lin ang="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699792" y="4398203"/>
            <a:ext cx="2177006" cy="830997"/>
          </a:xfrm>
          <a:prstGeom prst="rect">
            <a:avLst/>
          </a:prstGeom>
          <a:solidFill>
            <a:srgbClr val="FFC000">
              <a:alpha val="49000"/>
            </a:srgbClr>
          </a:solidFill>
        </p:spPr>
        <p:txBody>
          <a:bodyPr wrap="none" rtlCol="0">
            <a:spAutoFit/>
          </a:bodyPr>
          <a:lstStyle/>
          <a:p>
            <a:r>
              <a:rPr lang="en-US" altLang="ja-JP" sz="2400" dirty="0" smtClean="0"/>
              <a:t>Time evolution</a:t>
            </a:r>
          </a:p>
          <a:p>
            <a:r>
              <a:rPr kumimoji="1" lang="en-US" altLang="ja-JP" sz="2400" dirty="0" smtClean="0"/>
              <a:t>in th</a:t>
            </a:r>
            <a:r>
              <a:rPr lang="en-US" altLang="ja-JP" sz="2400" dirty="0" smtClean="0"/>
              <a:t>e QGP</a:t>
            </a:r>
            <a:endParaRPr kumimoji="1" lang="ja-JP" altLang="en-US" sz="2400" dirty="0"/>
          </a:p>
        </p:txBody>
      </p:sp>
      <p:sp>
        <p:nvSpPr>
          <p:cNvPr id="7" name="テキスト ボックス 6"/>
          <p:cNvSpPr txBox="1"/>
          <p:nvPr/>
        </p:nvSpPr>
        <p:spPr>
          <a:xfrm>
            <a:off x="5220072" y="4398203"/>
            <a:ext cx="2581156" cy="830997"/>
          </a:xfrm>
          <a:prstGeom prst="rect">
            <a:avLst/>
          </a:prstGeom>
          <a:solidFill>
            <a:srgbClr val="008000">
              <a:alpha val="26000"/>
            </a:srgbClr>
          </a:solidFill>
        </p:spPr>
        <p:txBody>
          <a:bodyPr wrap="none" rtlCol="0">
            <a:spAutoFit/>
          </a:bodyPr>
          <a:lstStyle/>
          <a:p>
            <a:r>
              <a:rPr kumimoji="1" lang="en-US" altLang="ja-JP" sz="2400" dirty="0" smtClean="0"/>
              <a:t>approach to HRG</a:t>
            </a:r>
          </a:p>
          <a:p>
            <a:r>
              <a:rPr lang="en-US" altLang="ja-JP" sz="2400" dirty="0" smtClean="0"/>
              <a:t>by diffusion</a:t>
            </a:r>
            <a:endParaRPr kumimoji="1" lang="ja-JP" altLang="en-US" sz="2400" dirty="0"/>
          </a:p>
        </p:txBody>
      </p:sp>
      <p:sp>
        <p:nvSpPr>
          <p:cNvPr id="10" name="テキスト ボックス 9"/>
          <p:cNvSpPr txBox="1"/>
          <p:nvPr/>
        </p:nvSpPr>
        <p:spPr>
          <a:xfrm>
            <a:off x="2843808" y="5949280"/>
            <a:ext cx="2667718" cy="461665"/>
          </a:xfrm>
          <a:prstGeom prst="rect">
            <a:avLst/>
          </a:prstGeom>
          <a:noFill/>
        </p:spPr>
        <p:txBody>
          <a:bodyPr wrap="none" rtlCol="0">
            <a:spAutoFit/>
          </a:bodyPr>
          <a:lstStyle/>
          <a:p>
            <a:r>
              <a:rPr kumimoji="1" lang="en-US" altLang="ja-JP" sz="2400" dirty="0" smtClean="0"/>
              <a:t>volume fluctuation</a:t>
            </a:r>
            <a:endParaRPr kumimoji="1" lang="ja-JP" altLang="en-US" sz="2400" dirty="0"/>
          </a:p>
        </p:txBody>
      </p:sp>
      <p:sp>
        <p:nvSpPr>
          <p:cNvPr id="13" name="角丸四角形 12"/>
          <p:cNvSpPr/>
          <p:nvPr/>
        </p:nvSpPr>
        <p:spPr>
          <a:xfrm>
            <a:off x="539552" y="3462099"/>
            <a:ext cx="2016224" cy="108011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rot="16200000">
            <a:off x="7142067" y="4420425"/>
            <a:ext cx="2957861" cy="830997"/>
          </a:xfrm>
          <a:prstGeom prst="rect">
            <a:avLst/>
          </a:prstGeom>
          <a:solidFill>
            <a:schemeClr val="bg1">
              <a:lumMod val="85000"/>
            </a:schemeClr>
          </a:solidFill>
        </p:spPr>
        <p:txBody>
          <a:bodyPr wrap="none" rtlCol="0">
            <a:spAutoFit/>
          </a:bodyPr>
          <a:lstStyle/>
          <a:p>
            <a:r>
              <a:rPr lang="en-US" altLang="ja-JP" sz="2400" dirty="0" smtClean="0"/>
              <a:t>experimental effects</a:t>
            </a:r>
          </a:p>
          <a:p>
            <a:r>
              <a:rPr kumimoji="1" lang="en-US" altLang="ja-JP" sz="2400" dirty="0" smtClean="0"/>
              <a:t>particle </a:t>
            </a:r>
            <a:r>
              <a:rPr kumimoji="1" lang="en-US" altLang="ja-JP" sz="2400" dirty="0" err="1" smtClean="0"/>
              <a:t>missID</a:t>
            </a:r>
            <a:r>
              <a:rPr kumimoji="1" lang="en-US" altLang="ja-JP" sz="2400" dirty="0" smtClean="0"/>
              <a:t>, etc.</a:t>
            </a:r>
            <a:endParaRPr kumimoji="1" lang="ja-JP" altLang="en-US" sz="2400" dirty="0"/>
          </a:p>
        </p:txBody>
      </p:sp>
    </p:spTree>
    <p:extLst>
      <p:ext uri="{BB962C8B-B14F-4D97-AF65-F5344CB8AC3E}">
        <p14:creationId xmlns:p14="http://schemas.microsoft.com/office/powerpoint/2010/main" val="91634412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4490332" cy="584775"/>
          </a:xfrm>
        </p:spPr>
        <p:txBody>
          <a:bodyPr/>
          <a:lstStyle/>
          <a:p>
            <a:r>
              <a:rPr kumimoji="1" lang="en-US" altLang="ja-JP" dirty="0" smtClean="0"/>
              <a:t> Time Evolution in HIC  </a:t>
            </a:r>
            <a:endParaRPr kumimoji="1" lang="ja-JP" altLang="en-US" dirty="0"/>
          </a:p>
        </p:txBody>
      </p:sp>
      <p:sp>
        <p:nvSpPr>
          <p:cNvPr id="3" name="正方形/長方形 2"/>
          <p:cNvSpPr/>
          <p:nvPr/>
        </p:nvSpPr>
        <p:spPr>
          <a:xfrm>
            <a:off x="251520" y="2673016"/>
            <a:ext cx="4896544" cy="900000"/>
          </a:xfrm>
          <a:prstGeom prst="rect">
            <a:avLst/>
          </a:prstGeom>
          <a:gradFill flip="none" rotWithShape="1">
            <a:gsLst>
              <a:gs pos="0">
                <a:srgbClr val="FF0000">
                  <a:alpha val="30000"/>
                </a:srgbClr>
              </a:gs>
              <a:gs pos="100000">
                <a:srgbClr val="FA5D06">
                  <a:alpha val="30000"/>
                </a:srgbClr>
              </a:gs>
            </a:gsLst>
            <a:lin ang="270000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円/楕円 3"/>
          <p:cNvSpPr/>
          <p:nvPr/>
        </p:nvSpPr>
        <p:spPr>
          <a:xfrm>
            <a:off x="2475725" y="3402800"/>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3347864" y="3321088"/>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3607833" y="328133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1223616" y="3274749"/>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4572000" y="3069072"/>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1640419" y="2743178"/>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1994403" y="2734325"/>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960644" y="3011331"/>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3203824" y="306533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2027035" y="335710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4788024" y="334880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1701045" y="3328749"/>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3715833" y="2723886"/>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2608457" y="314108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575544" y="272388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899592" y="2781040"/>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2718116" y="276677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4337968" y="3378779"/>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3903992" y="308146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3160578" y="2744936"/>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4283968" y="2797178"/>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3955873" y="339526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412188" y="3402082"/>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2209154" y="301079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892728" y="3393928"/>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2879824" y="3446408"/>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467544" y="297346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1694419" y="3119331"/>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1259632" y="2709032"/>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4734024" y="2851178"/>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251520" y="3969160"/>
            <a:ext cx="4896544" cy="900000"/>
          </a:xfrm>
          <a:prstGeom prst="rect">
            <a:avLst/>
          </a:prstGeom>
          <a:gradFill flip="none" rotWithShape="1">
            <a:gsLst>
              <a:gs pos="0">
                <a:srgbClr val="0070C0">
                  <a:alpha val="30000"/>
                </a:srgbClr>
              </a:gs>
              <a:gs pos="100000">
                <a:srgbClr val="00B0F0">
                  <a:alpha val="30000"/>
                </a:srgbClr>
              </a:gs>
            </a:gsLst>
            <a:lin ang="13500000" scaled="1"/>
            <a:tileRect/>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4208643" y="4545112"/>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a:off x="4734000" y="4257442"/>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p:nvSpPr>
        <p:spPr>
          <a:xfrm>
            <a:off x="3372808" y="4542154"/>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p:nvSpPr>
        <p:spPr>
          <a:xfrm>
            <a:off x="1383817" y="4598207"/>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p:nvSpPr>
        <p:spPr>
          <a:xfrm>
            <a:off x="3426808" y="4644077"/>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p:nvSpPr>
        <p:spPr>
          <a:xfrm>
            <a:off x="1318673" y="4496360"/>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2555422" y="4535036"/>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a:off x="861559" y="4119069"/>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4615168" y="4203442"/>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478902" y="459312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3845277" y="4111821"/>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p:nvSpPr>
        <p:spPr>
          <a:xfrm>
            <a:off x="431528" y="448512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p:nvSpPr>
        <p:spPr>
          <a:xfrm>
            <a:off x="3480808" y="4517933"/>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p:nvSpPr>
        <p:spPr>
          <a:xfrm>
            <a:off x="4319933" y="460579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p:nvSpPr>
        <p:spPr>
          <a:xfrm>
            <a:off x="2418648" y="452597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p:nvSpPr>
        <p:spPr>
          <a:xfrm>
            <a:off x="863177" y="425877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p:nvSpPr>
        <p:spPr>
          <a:xfrm>
            <a:off x="2489618" y="4590161"/>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楕円 52"/>
          <p:cNvSpPr/>
          <p:nvPr/>
        </p:nvSpPr>
        <p:spPr>
          <a:xfrm>
            <a:off x="2028009" y="4214657"/>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p:nvSpPr>
        <p:spPr>
          <a:xfrm>
            <a:off x="2979612" y="419586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p:nvSpPr>
        <p:spPr>
          <a:xfrm>
            <a:off x="2904386" y="430386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p:nvSpPr>
        <p:spPr>
          <a:xfrm>
            <a:off x="3899277" y="4245054"/>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p:nvPr/>
        </p:nvSpPr>
        <p:spPr>
          <a:xfrm>
            <a:off x="4721752" y="4149442"/>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1275817" y="459054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58"/>
          <p:cNvSpPr/>
          <p:nvPr/>
        </p:nvSpPr>
        <p:spPr>
          <a:xfrm>
            <a:off x="2871757" y="4184948"/>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p:nvSpPr>
        <p:spPr>
          <a:xfrm>
            <a:off x="369339" y="4589103"/>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p:nvSpPr>
        <p:spPr>
          <a:xfrm>
            <a:off x="4315792" y="4491112"/>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円/楕円 61"/>
          <p:cNvSpPr/>
          <p:nvPr/>
        </p:nvSpPr>
        <p:spPr>
          <a:xfrm>
            <a:off x="1957138" y="4160657"/>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円/楕円 62"/>
          <p:cNvSpPr/>
          <p:nvPr/>
        </p:nvSpPr>
        <p:spPr>
          <a:xfrm>
            <a:off x="1970864" y="4291476"/>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63"/>
          <p:cNvSpPr/>
          <p:nvPr/>
        </p:nvSpPr>
        <p:spPr>
          <a:xfrm>
            <a:off x="971177" y="4209319"/>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円/楕円 64"/>
          <p:cNvSpPr/>
          <p:nvPr/>
        </p:nvSpPr>
        <p:spPr>
          <a:xfrm>
            <a:off x="3774583" y="421982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p:cNvSpPr/>
          <p:nvPr/>
        </p:nvSpPr>
        <p:spPr>
          <a:xfrm>
            <a:off x="3743944" y="4077072"/>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円/楕円 66"/>
          <p:cNvSpPr/>
          <p:nvPr/>
        </p:nvSpPr>
        <p:spPr>
          <a:xfrm>
            <a:off x="1871736" y="4113112"/>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67"/>
          <p:cNvSpPr/>
          <p:nvPr/>
        </p:nvSpPr>
        <p:spPr>
          <a:xfrm>
            <a:off x="2375792" y="4437112"/>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円/楕円 68"/>
          <p:cNvSpPr/>
          <p:nvPr/>
        </p:nvSpPr>
        <p:spPr>
          <a:xfrm>
            <a:off x="4175992" y="4437112"/>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円/楕円 69"/>
          <p:cNvSpPr/>
          <p:nvPr/>
        </p:nvSpPr>
        <p:spPr>
          <a:xfrm>
            <a:off x="2807840" y="4113112"/>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円/楕円 70"/>
          <p:cNvSpPr/>
          <p:nvPr/>
        </p:nvSpPr>
        <p:spPr>
          <a:xfrm>
            <a:off x="4572000" y="4077072"/>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円/楕円 71"/>
          <p:cNvSpPr/>
          <p:nvPr/>
        </p:nvSpPr>
        <p:spPr>
          <a:xfrm>
            <a:off x="323528" y="4437799"/>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円/楕円 72"/>
          <p:cNvSpPr/>
          <p:nvPr/>
        </p:nvSpPr>
        <p:spPr>
          <a:xfrm>
            <a:off x="3311896" y="4453856"/>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円/楕円 73"/>
          <p:cNvSpPr/>
          <p:nvPr/>
        </p:nvSpPr>
        <p:spPr>
          <a:xfrm>
            <a:off x="1223664" y="4437112"/>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円/楕円 74"/>
          <p:cNvSpPr/>
          <p:nvPr/>
        </p:nvSpPr>
        <p:spPr>
          <a:xfrm>
            <a:off x="791616" y="4077072"/>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7" name="直線コネクタ 76"/>
          <p:cNvCxnSpPr/>
          <p:nvPr/>
        </p:nvCxnSpPr>
        <p:spPr>
          <a:xfrm>
            <a:off x="1740618" y="2090316"/>
            <a:ext cx="0" cy="4579044"/>
          </a:xfrm>
          <a:prstGeom prst="line">
            <a:avLst/>
          </a:prstGeom>
          <a:ln w="9525">
            <a:prstDash val="dash"/>
          </a:ln>
        </p:spPr>
        <p:style>
          <a:lnRef idx="2">
            <a:schemeClr val="dk1"/>
          </a:lnRef>
          <a:fillRef idx="0">
            <a:schemeClr val="dk1"/>
          </a:fillRef>
          <a:effectRef idx="1">
            <a:schemeClr val="dk1"/>
          </a:effectRef>
          <a:fontRef idx="minor">
            <a:schemeClr val="tx1"/>
          </a:fontRef>
        </p:style>
      </p:cxnSp>
      <p:cxnSp>
        <p:nvCxnSpPr>
          <p:cNvPr id="78" name="直線コネクタ 77"/>
          <p:cNvCxnSpPr/>
          <p:nvPr/>
        </p:nvCxnSpPr>
        <p:spPr>
          <a:xfrm>
            <a:off x="3347864" y="2090316"/>
            <a:ext cx="0" cy="4579044"/>
          </a:xfrm>
          <a:prstGeom prst="line">
            <a:avLst/>
          </a:prstGeom>
          <a:ln w="9525">
            <a:prstDash val="dash"/>
          </a:ln>
        </p:spPr>
        <p:style>
          <a:lnRef idx="2">
            <a:schemeClr val="dk1"/>
          </a:lnRef>
          <a:fillRef idx="0">
            <a:schemeClr val="dk1"/>
          </a:fillRef>
          <a:effectRef idx="1">
            <a:schemeClr val="dk1"/>
          </a:effectRef>
          <a:fontRef idx="minor">
            <a:schemeClr val="tx1"/>
          </a:fontRef>
        </p:style>
      </p:cxnSp>
      <p:sp>
        <p:nvSpPr>
          <p:cNvPr id="81" name="正方形/長方形 80"/>
          <p:cNvSpPr/>
          <p:nvPr/>
        </p:nvSpPr>
        <p:spPr>
          <a:xfrm>
            <a:off x="251520" y="5493287"/>
            <a:ext cx="4896544" cy="900000"/>
          </a:xfrm>
          <a:prstGeom prst="rect">
            <a:avLst/>
          </a:prstGeom>
          <a:gradFill flip="none" rotWithShape="1">
            <a:gsLst>
              <a:gs pos="0">
                <a:srgbClr val="0070C0">
                  <a:alpha val="20000"/>
                </a:srgbClr>
              </a:gs>
              <a:gs pos="100000">
                <a:srgbClr val="00B0F0">
                  <a:alpha val="20000"/>
                </a:srgbClr>
              </a:gs>
            </a:gsLst>
            <a:lin ang="13500000" scaled="1"/>
            <a:tileRect/>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6" name="TexTeXPicture" descr="&lt;?xml version=&quot;1.0&quot; encoding=&quot;utf-16&quot;?&gt;&#10;&lt;TeXTeX&gt;&#10;  &lt;preamble&gt;\documentclass{jarticle}&#10;\usepackage{amsmath}&#10;\pagestyle{empty}&lt;/preamble&gt;&#10;  &lt;body&gt;\begin{align*} &#10;\frac{\langle \Delta N^2 \rangle}{\Delta \eta}&#10;\end{align*}&lt;/body&gt;&#10;  &lt;fcolor&gt;FF000000&lt;/fcolor&gt;&#10;  &lt;bcolor&gt;FFFFFFFF&lt;/bcolor&gt;&#10;  &lt;transparent&gt;True&lt;/transparent&gt;&#10;  &lt;resolution&gt;1800&lt;/resolution&gt;&#10;  &lt;imageh&gt;600&lt;/imageh&gt;&#10;  &lt;imagew&gt;741&lt;/imagew&gt;&#10;  &lt;scale&gt;50&lt;/scale&gt;&#10;  &lt;cursor&gt;61&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2031" y="1772816"/>
            <a:ext cx="784225" cy="635000"/>
          </a:xfrm>
          <a:prstGeom prst="rect">
            <a:avLst/>
          </a:prstGeom>
        </p:spPr>
      </p:pic>
      <p:sp>
        <p:nvSpPr>
          <p:cNvPr id="76" name="テキスト ボックス 75"/>
          <p:cNvSpPr txBox="1"/>
          <p:nvPr/>
        </p:nvSpPr>
        <p:spPr>
          <a:xfrm>
            <a:off x="251371" y="2240968"/>
            <a:ext cx="3060453" cy="461665"/>
          </a:xfrm>
          <a:prstGeom prst="rect">
            <a:avLst/>
          </a:prstGeom>
          <a:noFill/>
        </p:spPr>
        <p:txBody>
          <a:bodyPr wrap="none" rtlCol="0">
            <a:spAutoFit/>
          </a:bodyPr>
          <a:lstStyle/>
          <a:p>
            <a:r>
              <a:rPr kumimoji="1" lang="en-US" altLang="ja-JP" sz="2400" dirty="0" smtClean="0"/>
              <a:t>Quark-Gluon Plasma</a:t>
            </a:r>
            <a:endParaRPr kumimoji="1" lang="ja-JP" altLang="en-US" sz="2400" dirty="0"/>
          </a:p>
        </p:txBody>
      </p:sp>
      <p:sp>
        <p:nvSpPr>
          <p:cNvPr id="88" name="テキスト ボックス 87"/>
          <p:cNvSpPr txBox="1"/>
          <p:nvPr/>
        </p:nvSpPr>
        <p:spPr>
          <a:xfrm>
            <a:off x="251371" y="3543399"/>
            <a:ext cx="2087431" cy="461665"/>
          </a:xfrm>
          <a:prstGeom prst="rect">
            <a:avLst/>
          </a:prstGeom>
          <a:noFill/>
        </p:spPr>
        <p:txBody>
          <a:bodyPr wrap="none" rtlCol="0">
            <a:spAutoFit/>
          </a:bodyPr>
          <a:lstStyle/>
          <a:p>
            <a:r>
              <a:rPr kumimoji="1" lang="en-US" altLang="ja-JP" sz="2400" dirty="0" err="1" smtClean="0"/>
              <a:t>Hadronization</a:t>
            </a:r>
            <a:endParaRPr kumimoji="1" lang="ja-JP" altLang="en-US" sz="2400" dirty="0"/>
          </a:p>
        </p:txBody>
      </p:sp>
      <p:sp>
        <p:nvSpPr>
          <p:cNvPr id="89" name="テキスト ボックス 88"/>
          <p:cNvSpPr txBox="1"/>
          <p:nvPr/>
        </p:nvSpPr>
        <p:spPr>
          <a:xfrm>
            <a:off x="251520" y="5055567"/>
            <a:ext cx="1571264" cy="461665"/>
          </a:xfrm>
          <a:prstGeom prst="rect">
            <a:avLst/>
          </a:prstGeom>
          <a:noFill/>
        </p:spPr>
        <p:txBody>
          <a:bodyPr wrap="none" rtlCol="0">
            <a:spAutoFit/>
          </a:bodyPr>
          <a:lstStyle/>
          <a:p>
            <a:r>
              <a:rPr kumimoji="1" lang="en-US" altLang="ja-JP" sz="2400" dirty="0" err="1" smtClean="0"/>
              <a:t>Freezeout</a:t>
            </a:r>
            <a:endParaRPr kumimoji="1" lang="ja-JP" altLang="en-US" sz="2400" dirty="0"/>
          </a:p>
        </p:txBody>
      </p:sp>
      <p:pic>
        <p:nvPicPr>
          <p:cNvPr id="91" name="TexTeXPicture" descr="&lt;?xml version=&quot;1.0&quot; encoding=&quot;utf-16&quot;?&gt;&#10;&lt;TeXTeX&gt;&#10;  &lt;preamble&gt;\documentclass{jarticle}&#10;\usepackage{amsmath}&#10;\pagestyle{empty}&lt;/preamble&gt;&#10;  &lt;body&gt;\begin{align*} &#10;\Delta \eta&#10;\end{align*}&lt;/body&gt;&#10;  &lt;fcolor&gt;FF000000&lt;/fcolor&gt;&#10;  &lt;bcolor&gt;FFFFFFFF&lt;/bcolor&gt;&#10;  &lt;transparent&gt;True&lt;/transparent&gt;&#10;  &lt;resolution&gt;1800&lt;/resolution&gt;&#10;  &lt;imageh&gt;232&lt;/imageh&gt;&#10;  &lt;imagew&gt;320&lt;/imagew&gt;&#10;  &lt;scale&gt;50&lt;/scale&gt;&#10;  &lt;cursor&gt;27&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3739" y="6453336"/>
            <a:ext cx="480113" cy="348081"/>
          </a:xfrm>
          <a:prstGeom prst="rect">
            <a:avLst/>
          </a:prstGeom>
        </p:spPr>
      </p:pic>
      <p:cxnSp>
        <p:nvCxnSpPr>
          <p:cNvPr id="98" name="直線矢印コネクタ 97"/>
          <p:cNvCxnSpPr/>
          <p:nvPr/>
        </p:nvCxnSpPr>
        <p:spPr>
          <a:xfrm>
            <a:off x="6193825" y="3378188"/>
            <a:ext cx="223224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9" name="直線矢印コネクタ 98"/>
          <p:cNvCxnSpPr/>
          <p:nvPr/>
        </p:nvCxnSpPr>
        <p:spPr>
          <a:xfrm flipV="1">
            <a:off x="6553865" y="2492896"/>
            <a:ext cx="0" cy="110131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0" name="直線コネクタ 99"/>
          <p:cNvCxnSpPr/>
          <p:nvPr/>
        </p:nvCxnSpPr>
        <p:spPr>
          <a:xfrm>
            <a:off x="6567830" y="3164083"/>
            <a:ext cx="1656184" cy="0"/>
          </a:xfrm>
          <a:prstGeom prst="line">
            <a:avLst/>
          </a:prstGeom>
        </p:spPr>
        <p:style>
          <a:lnRef idx="2">
            <a:schemeClr val="accent2"/>
          </a:lnRef>
          <a:fillRef idx="0">
            <a:schemeClr val="accent2"/>
          </a:fillRef>
          <a:effectRef idx="1">
            <a:schemeClr val="accent2"/>
          </a:effectRef>
          <a:fontRef idx="minor">
            <a:schemeClr val="tx1"/>
          </a:fontRef>
        </p:style>
      </p:cxnSp>
      <p:pic>
        <p:nvPicPr>
          <p:cNvPr id="101" name="TexTeXPicture" descr="&lt;?xml version=&quot;1.0&quot; encoding=&quot;utf-16&quot;?&gt;&#10;&lt;TeXTeX&gt;&#10;  &lt;preamble&gt;\documentclass{jarticle}&#10;\usepackage{amsmath}&#10;\pagestyle{empty}&lt;/preamble&gt;&#10;  &lt;body&gt;\begin{align*} &#10;\Delta \eta&#10;\end{align*}&lt;/body&gt;&#10;  &lt;fcolor&gt;FF000000&lt;/fcolor&gt;&#10;  &lt;bcolor&gt;FFFFFFFF&lt;/bcolor&gt;&#10;  &lt;transparent&gt;True&lt;/transparent&gt;&#10;  &lt;resolution&gt;1800&lt;/resolution&gt;&#10;  &lt;imageh&gt;232&lt;/imageh&gt;&#10;  &lt;imagew&gt;320&lt;/imagew&gt;&#10;  &lt;scale&gt;50&lt;/scale&gt;&#10;  &lt;cursor&gt;27&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5489" y="3276673"/>
            <a:ext cx="338667" cy="245533"/>
          </a:xfrm>
          <a:prstGeom prst="rect">
            <a:avLst/>
          </a:prstGeom>
        </p:spPr>
      </p:pic>
      <p:sp>
        <p:nvSpPr>
          <p:cNvPr id="102" name="フリーフォーム 101"/>
          <p:cNvSpPr/>
          <p:nvPr/>
        </p:nvSpPr>
        <p:spPr>
          <a:xfrm>
            <a:off x="6558838" y="5594184"/>
            <a:ext cx="1704441" cy="413948"/>
          </a:xfrm>
          <a:custGeom>
            <a:avLst/>
            <a:gdLst>
              <a:gd name="connsiteX0" fmla="*/ 0 w 1704441"/>
              <a:gd name="connsiteY0" fmla="*/ 0 h 585216"/>
              <a:gd name="connsiteX1" fmla="*/ 402336 w 1704441"/>
              <a:gd name="connsiteY1" fmla="*/ 285293 h 585216"/>
              <a:gd name="connsiteX2" fmla="*/ 1009497 w 1704441"/>
              <a:gd name="connsiteY2" fmla="*/ 504749 h 585216"/>
              <a:gd name="connsiteX3" fmla="*/ 1704441 w 1704441"/>
              <a:gd name="connsiteY3" fmla="*/ 585216 h 585216"/>
            </a:gdLst>
            <a:ahLst/>
            <a:cxnLst>
              <a:cxn ang="0">
                <a:pos x="connsiteX0" y="connsiteY0"/>
              </a:cxn>
              <a:cxn ang="0">
                <a:pos x="connsiteX1" y="connsiteY1"/>
              </a:cxn>
              <a:cxn ang="0">
                <a:pos x="connsiteX2" y="connsiteY2"/>
              </a:cxn>
              <a:cxn ang="0">
                <a:pos x="connsiteX3" y="connsiteY3"/>
              </a:cxn>
            </a:cxnLst>
            <a:rect l="l" t="t" r="r" b="b"/>
            <a:pathLst>
              <a:path w="1704441" h="585216">
                <a:moveTo>
                  <a:pt x="0" y="0"/>
                </a:moveTo>
                <a:cubicBezTo>
                  <a:pt x="117043" y="100584"/>
                  <a:pt x="234087" y="201168"/>
                  <a:pt x="402336" y="285293"/>
                </a:cubicBezTo>
                <a:cubicBezTo>
                  <a:pt x="570585" y="369418"/>
                  <a:pt x="792480" y="454762"/>
                  <a:pt x="1009497" y="504749"/>
                </a:cubicBezTo>
                <a:cubicBezTo>
                  <a:pt x="1226515" y="554736"/>
                  <a:pt x="1465478" y="569976"/>
                  <a:pt x="1704441" y="585216"/>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kumimoji="1" lang="ja-JP" altLang="en-US"/>
          </a:p>
        </p:txBody>
      </p:sp>
      <p:pic>
        <p:nvPicPr>
          <p:cNvPr id="105" name="TexTeXPicture" descr="&lt;?xml version=&quot;1.0&quot; encoding=&quot;utf-16&quot;?&gt;&#10;&lt;TeXTeX&gt;&#10;  &lt;preamble&gt;\documentclass{jarticle}&#10;\usepackage{amsmath}&#10;\pagestyle{empty}&lt;/preamble&gt;&#10;  &lt;body&gt;\begin{align*} &#10;\chi_{\rm QGP}&#10;\end{align*}&lt;/body&gt;&#10;  &lt;fcolor&gt;FF000000&lt;/fcolor&gt;&#10;  &lt;bcolor&gt;FFFFFFFF&lt;/bcolor&gt;&#10;  &lt;transparent&gt;True&lt;/transparent&gt;&#10;  &lt;resolution&gt;1800&lt;/resolution&gt;&#10;  &lt;imageh&gt;182&lt;/imageh&gt;&#10;  &lt;imagew&gt;577&lt;/imagew&gt;&#10;  &lt;scale&gt;50&lt;/scale&gt;&#10;  &lt;cursor&gt;30&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0112" y="3018150"/>
            <a:ext cx="829737" cy="261720"/>
          </a:xfrm>
          <a:prstGeom prst="rect">
            <a:avLst/>
          </a:prstGeom>
        </p:spPr>
      </p:pic>
      <p:pic>
        <p:nvPicPr>
          <p:cNvPr id="107" name="TexTeXPicture" descr="&lt;?xml version=&quot;1.0&quot; encoding=&quot;utf-16&quot;?&gt;&#10;&lt;TeXTeX&gt;&#10;  &lt;preamble&gt;\documentclass{jarticle}&#10;\usepackage{amsmath}&#10;\pagestyle{empty}&lt;/preamble&gt;&#10;  &lt;body&gt;\begin{align*} &#10;\chi_{\rm HAD}&#10;\end{align*}&lt;/body&gt;&#10;  &lt;fcolor&gt;FF000000&lt;/fcolor&gt;&#10;  &lt;bcolor&gt;FFFFFFFF&lt;/bcolor&gt;&#10;  &lt;transparent&gt;True&lt;/transparent&gt;&#10;  &lt;resolution&gt;1800&lt;/resolution&gt;&#10;  &lt;imageh&gt;160&lt;/imageh&gt;&#10;  &lt;imagew&gt;580&lt;/imagew&gt;&#10;  &lt;scale&gt;50&lt;/scale&gt;&#10;  &lt;cursor&gt;29&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0112" y="2622104"/>
            <a:ext cx="834051" cy="230084"/>
          </a:xfrm>
          <a:prstGeom prst="rect">
            <a:avLst/>
          </a:prstGeom>
        </p:spPr>
      </p:pic>
      <p:cxnSp>
        <p:nvCxnSpPr>
          <p:cNvPr id="109" name="直線コネクタ 108"/>
          <p:cNvCxnSpPr/>
          <p:nvPr/>
        </p:nvCxnSpPr>
        <p:spPr>
          <a:xfrm flipV="1">
            <a:off x="6567830" y="3153862"/>
            <a:ext cx="1709414" cy="83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p:nvCxnSpPr>
        <p:spPr>
          <a:xfrm flipV="1">
            <a:off x="6553865" y="2730118"/>
            <a:ext cx="1709414" cy="83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8" name="直線矢印コネクタ 117"/>
          <p:cNvCxnSpPr/>
          <p:nvPr/>
        </p:nvCxnSpPr>
        <p:spPr>
          <a:xfrm>
            <a:off x="6193825" y="4797150"/>
            <a:ext cx="223224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9" name="直線矢印コネクタ 118"/>
          <p:cNvCxnSpPr/>
          <p:nvPr/>
        </p:nvCxnSpPr>
        <p:spPr>
          <a:xfrm flipV="1">
            <a:off x="6553865" y="3911858"/>
            <a:ext cx="0" cy="110131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20" name="TexTeXPicture" descr="&lt;?xml version=&quot;1.0&quot; encoding=&quot;utf-16&quot;?&gt;&#10;&lt;TeXTeX&gt;&#10;  &lt;preamble&gt;\documentclass{jarticle}&#10;\usepackage{amsmath}&#10;\pagestyle{empty}&lt;/preamble&gt;&#10;  &lt;body&gt;\begin{align*} &#10;\Delta \eta&#10;\end{align*}&lt;/body&gt;&#10;  &lt;fcolor&gt;FF000000&lt;/fcolor&gt;&#10;  &lt;bcolor&gt;FFFFFFFF&lt;/bcolor&gt;&#10;  &lt;transparent&gt;True&lt;/transparent&gt;&#10;  &lt;resolution&gt;1800&lt;/resolution&gt;&#10;  &lt;imageh&gt;232&lt;/imageh&gt;&#10;  &lt;imagew&gt;320&lt;/imagew&gt;&#10;  &lt;scale&gt;50&lt;/scale&gt;&#10;  &lt;cursor&gt;27&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5489" y="4695635"/>
            <a:ext cx="338667" cy="245533"/>
          </a:xfrm>
          <a:prstGeom prst="rect">
            <a:avLst/>
          </a:prstGeom>
        </p:spPr>
      </p:pic>
      <p:pic>
        <p:nvPicPr>
          <p:cNvPr id="121" name="TexTeXPicture" descr="&lt;?xml version=&quot;1.0&quot; encoding=&quot;utf-16&quot;?&gt;&#10;&lt;TeXTeX&gt;&#10;  &lt;preamble&gt;\documentclass{jarticle}&#10;\usepackage{amsmath}&#10;\pagestyle{empty}&lt;/preamble&gt;&#10;  &lt;body&gt;\begin{align*} &#10;\chi_{\rm QGP}&#10;\end{align*}&lt;/body&gt;&#10;  &lt;fcolor&gt;FF000000&lt;/fcolor&gt;&#10;  &lt;bcolor&gt;FFFFFFFF&lt;/bcolor&gt;&#10;  &lt;transparent&gt;True&lt;/transparent&gt;&#10;  &lt;resolution&gt;1800&lt;/resolution&gt;&#10;  &lt;imageh&gt;182&lt;/imageh&gt;&#10;  &lt;imagew&gt;577&lt;/imagew&gt;&#10;  &lt;scale&gt;50&lt;/scale&gt;&#10;  &lt;cursor&gt;30&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0112" y="4437112"/>
            <a:ext cx="829737" cy="261720"/>
          </a:xfrm>
          <a:prstGeom prst="rect">
            <a:avLst/>
          </a:prstGeom>
        </p:spPr>
      </p:pic>
      <p:pic>
        <p:nvPicPr>
          <p:cNvPr id="122" name="TexTeXPicture" descr="&lt;?xml version=&quot;1.0&quot; encoding=&quot;utf-16&quot;?&gt;&#10;&lt;TeXTeX&gt;&#10;  &lt;preamble&gt;\documentclass{jarticle}&#10;\usepackage{amsmath}&#10;\pagestyle{empty}&lt;/preamble&gt;&#10;  &lt;body&gt;\begin{align*} &#10;\chi_{\rm HAD}&#10;\end{align*}&lt;/body&gt;&#10;  &lt;fcolor&gt;FF000000&lt;/fcolor&gt;&#10;  &lt;bcolor&gt;FFFFFFFF&lt;/bcolor&gt;&#10;  &lt;transparent&gt;True&lt;/transparent&gt;&#10;  &lt;resolution&gt;1800&lt;/resolution&gt;&#10;  &lt;imageh&gt;160&lt;/imageh&gt;&#10;  &lt;imagew&gt;580&lt;/imagew&gt;&#10;  &lt;scale&gt;50&lt;/scale&gt;&#10;  &lt;cursor&gt;29&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0112" y="4041066"/>
            <a:ext cx="834051" cy="230084"/>
          </a:xfrm>
          <a:prstGeom prst="rect">
            <a:avLst/>
          </a:prstGeom>
        </p:spPr>
      </p:pic>
      <p:cxnSp>
        <p:nvCxnSpPr>
          <p:cNvPr id="123" name="直線コネクタ 122"/>
          <p:cNvCxnSpPr/>
          <p:nvPr/>
        </p:nvCxnSpPr>
        <p:spPr>
          <a:xfrm flipV="1">
            <a:off x="6567830" y="4572824"/>
            <a:ext cx="1709414" cy="83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flipV="1">
            <a:off x="6553865" y="4149080"/>
            <a:ext cx="1709414" cy="83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5" name="直線矢印コネクタ 124"/>
          <p:cNvCxnSpPr/>
          <p:nvPr/>
        </p:nvCxnSpPr>
        <p:spPr>
          <a:xfrm>
            <a:off x="6193825" y="6237310"/>
            <a:ext cx="223224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6" name="直線矢印コネクタ 125"/>
          <p:cNvCxnSpPr/>
          <p:nvPr/>
        </p:nvCxnSpPr>
        <p:spPr>
          <a:xfrm flipV="1">
            <a:off x="6553865" y="5352018"/>
            <a:ext cx="0" cy="110131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27" name="TexTeXPicture" descr="&lt;?xml version=&quot;1.0&quot; encoding=&quot;utf-16&quot;?&gt;&#10;&lt;TeXTeX&gt;&#10;  &lt;preamble&gt;\documentclass{jarticle}&#10;\usepackage{amsmath}&#10;\pagestyle{empty}&lt;/preamble&gt;&#10;  &lt;body&gt;\begin{align*} &#10;\Delta \eta&#10;\end{align*}&lt;/body&gt;&#10;  &lt;fcolor&gt;FF000000&lt;/fcolor&gt;&#10;  &lt;bcolor&gt;FFFFFFFF&lt;/bcolor&gt;&#10;  &lt;transparent&gt;True&lt;/transparent&gt;&#10;  &lt;resolution&gt;1800&lt;/resolution&gt;&#10;  &lt;imageh&gt;232&lt;/imageh&gt;&#10;  &lt;imagew&gt;320&lt;/imagew&gt;&#10;  &lt;scale&gt;50&lt;/scale&gt;&#10;  &lt;cursor&gt;27&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5489" y="6135795"/>
            <a:ext cx="338667" cy="245533"/>
          </a:xfrm>
          <a:prstGeom prst="rect">
            <a:avLst/>
          </a:prstGeom>
        </p:spPr>
      </p:pic>
      <p:pic>
        <p:nvPicPr>
          <p:cNvPr id="128" name="TexTeXPicture" descr="&lt;?xml version=&quot;1.0&quot; encoding=&quot;utf-16&quot;?&gt;&#10;&lt;TeXTeX&gt;&#10;  &lt;preamble&gt;\documentclass{jarticle}&#10;\usepackage{amsmath}&#10;\pagestyle{empty}&lt;/preamble&gt;&#10;  &lt;body&gt;\begin{align*} &#10;\chi_{\rm QGP}&#10;\end{align*}&lt;/body&gt;&#10;  &lt;fcolor&gt;FF000000&lt;/fcolor&gt;&#10;  &lt;bcolor&gt;FFFFFFFF&lt;/bcolor&gt;&#10;  &lt;transparent&gt;True&lt;/transparent&gt;&#10;  &lt;resolution&gt;1800&lt;/resolution&gt;&#10;  &lt;imageh&gt;182&lt;/imageh&gt;&#10;  &lt;imagew&gt;577&lt;/imagew&gt;&#10;  &lt;scale&gt;50&lt;/scale&gt;&#10;  &lt;cursor&gt;30&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0112" y="5877272"/>
            <a:ext cx="829737" cy="261720"/>
          </a:xfrm>
          <a:prstGeom prst="rect">
            <a:avLst/>
          </a:prstGeom>
        </p:spPr>
      </p:pic>
      <p:pic>
        <p:nvPicPr>
          <p:cNvPr id="129" name="TexTeXPicture" descr="&lt;?xml version=&quot;1.0&quot; encoding=&quot;utf-16&quot;?&gt;&#10;&lt;TeXTeX&gt;&#10;  &lt;preamble&gt;\documentclass{jarticle}&#10;\usepackage{amsmath}&#10;\pagestyle{empty}&lt;/preamble&gt;&#10;  &lt;body&gt;\begin{align*} &#10;\chi_{\rm HAD}&#10;\end{align*}&lt;/body&gt;&#10;  &lt;fcolor&gt;FF000000&lt;/fcolor&gt;&#10;  &lt;bcolor&gt;FFFFFFFF&lt;/bcolor&gt;&#10;  &lt;transparent&gt;True&lt;/transparent&gt;&#10;  &lt;resolution&gt;1800&lt;/resolution&gt;&#10;  &lt;imageh&gt;160&lt;/imageh&gt;&#10;  &lt;imagew&gt;580&lt;/imagew&gt;&#10;  &lt;scale&gt;50&lt;/scale&gt;&#10;  &lt;cursor&gt;29&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0112" y="5481226"/>
            <a:ext cx="834051" cy="230084"/>
          </a:xfrm>
          <a:prstGeom prst="rect">
            <a:avLst/>
          </a:prstGeom>
        </p:spPr>
      </p:pic>
      <p:cxnSp>
        <p:nvCxnSpPr>
          <p:cNvPr id="130" name="直線コネクタ 129"/>
          <p:cNvCxnSpPr/>
          <p:nvPr/>
        </p:nvCxnSpPr>
        <p:spPr>
          <a:xfrm flipV="1">
            <a:off x="6567830" y="6012984"/>
            <a:ext cx="1709414" cy="83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flipV="1">
            <a:off x="6553865" y="5589240"/>
            <a:ext cx="1709414" cy="83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6588224" y="4581128"/>
            <a:ext cx="1656184" cy="0"/>
          </a:xfrm>
          <a:prstGeom prst="line">
            <a:avLst/>
          </a:prstGeom>
        </p:spPr>
        <p:style>
          <a:lnRef idx="2">
            <a:schemeClr val="accent2"/>
          </a:lnRef>
          <a:fillRef idx="0">
            <a:schemeClr val="accent2"/>
          </a:fillRef>
          <a:effectRef idx="1">
            <a:schemeClr val="accent2"/>
          </a:effectRef>
          <a:fontRef idx="minor">
            <a:schemeClr val="tx1"/>
          </a:fontRef>
        </p:style>
      </p:cxnSp>
      <p:sp>
        <p:nvSpPr>
          <p:cNvPr id="136" name="下矢印 135"/>
          <p:cNvSpPr/>
          <p:nvPr/>
        </p:nvSpPr>
        <p:spPr>
          <a:xfrm>
            <a:off x="4445992" y="4790761"/>
            <a:ext cx="702072" cy="798479"/>
          </a:xfrm>
          <a:prstGeom prst="downArrow">
            <a:avLst/>
          </a:prstGeom>
          <a:gradFill flip="none" rotWithShape="1">
            <a:gsLst>
              <a:gs pos="0">
                <a:schemeClr val="accent6"/>
              </a:gs>
              <a:gs pos="100000">
                <a:schemeClr val="accent6">
                  <a:alpha val="80000"/>
                </a:schemeClr>
              </a:gs>
            </a:gsLst>
            <a:lin ang="5400000" scaled="1"/>
            <a:tileRect/>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37" name="円/楕円 136"/>
          <p:cNvSpPr/>
          <p:nvPr/>
        </p:nvSpPr>
        <p:spPr>
          <a:xfrm>
            <a:off x="4145019" y="6166456"/>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円/楕円 137"/>
          <p:cNvSpPr/>
          <p:nvPr/>
        </p:nvSpPr>
        <p:spPr>
          <a:xfrm>
            <a:off x="4725812" y="5787618"/>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円/楕円 138"/>
          <p:cNvSpPr/>
          <p:nvPr/>
        </p:nvSpPr>
        <p:spPr>
          <a:xfrm>
            <a:off x="3081973" y="5983578"/>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円/楕円 139"/>
          <p:cNvSpPr/>
          <p:nvPr/>
        </p:nvSpPr>
        <p:spPr>
          <a:xfrm>
            <a:off x="1536217" y="5768343"/>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円/楕円 140"/>
          <p:cNvSpPr/>
          <p:nvPr/>
        </p:nvSpPr>
        <p:spPr>
          <a:xfrm>
            <a:off x="3135973" y="6085501"/>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円/楕円 141"/>
          <p:cNvSpPr/>
          <p:nvPr/>
        </p:nvSpPr>
        <p:spPr>
          <a:xfrm>
            <a:off x="1471073" y="566649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円/楕円 142"/>
          <p:cNvSpPr/>
          <p:nvPr/>
        </p:nvSpPr>
        <p:spPr>
          <a:xfrm>
            <a:off x="2455758" y="568716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円/楕円 143"/>
          <p:cNvSpPr/>
          <p:nvPr/>
        </p:nvSpPr>
        <p:spPr>
          <a:xfrm>
            <a:off x="789551" y="5721253"/>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円/楕円 144"/>
          <p:cNvSpPr/>
          <p:nvPr/>
        </p:nvSpPr>
        <p:spPr>
          <a:xfrm>
            <a:off x="4606980" y="5733618"/>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円/楕円 145"/>
          <p:cNvSpPr/>
          <p:nvPr/>
        </p:nvSpPr>
        <p:spPr>
          <a:xfrm>
            <a:off x="550910" y="615920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円/楕円 146"/>
          <p:cNvSpPr/>
          <p:nvPr/>
        </p:nvSpPr>
        <p:spPr>
          <a:xfrm>
            <a:off x="3709645" y="5768005"/>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円/楕円 147"/>
          <p:cNvSpPr/>
          <p:nvPr/>
        </p:nvSpPr>
        <p:spPr>
          <a:xfrm>
            <a:off x="503536" y="605120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円/楕円 148"/>
          <p:cNvSpPr/>
          <p:nvPr/>
        </p:nvSpPr>
        <p:spPr>
          <a:xfrm>
            <a:off x="3189973" y="5959357"/>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円/楕円 149"/>
          <p:cNvSpPr/>
          <p:nvPr/>
        </p:nvSpPr>
        <p:spPr>
          <a:xfrm>
            <a:off x="4256309" y="622713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円/楕円 150"/>
          <p:cNvSpPr/>
          <p:nvPr/>
        </p:nvSpPr>
        <p:spPr>
          <a:xfrm>
            <a:off x="2318984" y="5678104"/>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円/楕円 151"/>
          <p:cNvSpPr/>
          <p:nvPr/>
        </p:nvSpPr>
        <p:spPr>
          <a:xfrm>
            <a:off x="791169" y="5860958"/>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円/楕円 152"/>
          <p:cNvSpPr/>
          <p:nvPr/>
        </p:nvSpPr>
        <p:spPr>
          <a:xfrm>
            <a:off x="2389954" y="5742289"/>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円/楕円 153"/>
          <p:cNvSpPr/>
          <p:nvPr/>
        </p:nvSpPr>
        <p:spPr>
          <a:xfrm>
            <a:off x="2108401" y="614084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円/楕円 154"/>
          <p:cNvSpPr/>
          <p:nvPr/>
        </p:nvSpPr>
        <p:spPr>
          <a:xfrm>
            <a:off x="2627956" y="6122048"/>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円/楕円 155"/>
          <p:cNvSpPr/>
          <p:nvPr/>
        </p:nvSpPr>
        <p:spPr>
          <a:xfrm>
            <a:off x="2552730" y="6230048"/>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円/楕円 156"/>
          <p:cNvSpPr/>
          <p:nvPr/>
        </p:nvSpPr>
        <p:spPr>
          <a:xfrm>
            <a:off x="3763645" y="5901238"/>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円/楕円 157"/>
          <p:cNvSpPr/>
          <p:nvPr/>
        </p:nvSpPr>
        <p:spPr>
          <a:xfrm>
            <a:off x="4713564" y="5679618"/>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円/楕円 158"/>
          <p:cNvSpPr/>
          <p:nvPr/>
        </p:nvSpPr>
        <p:spPr>
          <a:xfrm>
            <a:off x="1428217" y="5760676"/>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円/楕円 159"/>
          <p:cNvSpPr/>
          <p:nvPr/>
        </p:nvSpPr>
        <p:spPr>
          <a:xfrm>
            <a:off x="2520101" y="6111132"/>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円/楕円 160"/>
          <p:cNvSpPr/>
          <p:nvPr/>
        </p:nvSpPr>
        <p:spPr>
          <a:xfrm>
            <a:off x="441347" y="6155183"/>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円/楕円 161"/>
          <p:cNvSpPr/>
          <p:nvPr/>
        </p:nvSpPr>
        <p:spPr>
          <a:xfrm>
            <a:off x="4252168" y="611245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円/楕円 162"/>
          <p:cNvSpPr/>
          <p:nvPr/>
        </p:nvSpPr>
        <p:spPr>
          <a:xfrm>
            <a:off x="2037530" y="608684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円/楕円 163"/>
          <p:cNvSpPr/>
          <p:nvPr/>
        </p:nvSpPr>
        <p:spPr>
          <a:xfrm>
            <a:off x="2051256" y="621766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円/楕円 164"/>
          <p:cNvSpPr/>
          <p:nvPr/>
        </p:nvSpPr>
        <p:spPr>
          <a:xfrm>
            <a:off x="899169" y="5811503"/>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円/楕円 165"/>
          <p:cNvSpPr/>
          <p:nvPr/>
        </p:nvSpPr>
        <p:spPr>
          <a:xfrm>
            <a:off x="3638951" y="5876005"/>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円/楕円 166"/>
          <p:cNvSpPr/>
          <p:nvPr/>
        </p:nvSpPr>
        <p:spPr>
          <a:xfrm>
            <a:off x="3608312" y="5733256"/>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円/楕円 167"/>
          <p:cNvSpPr/>
          <p:nvPr/>
        </p:nvSpPr>
        <p:spPr>
          <a:xfrm>
            <a:off x="1952128" y="6039296"/>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円/楕円 168"/>
          <p:cNvSpPr/>
          <p:nvPr/>
        </p:nvSpPr>
        <p:spPr>
          <a:xfrm>
            <a:off x="2276128" y="5589240"/>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円/楕円 169"/>
          <p:cNvSpPr/>
          <p:nvPr/>
        </p:nvSpPr>
        <p:spPr>
          <a:xfrm>
            <a:off x="4112368" y="6058456"/>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円/楕円 170"/>
          <p:cNvSpPr/>
          <p:nvPr/>
        </p:nvSpPr>
        <p:spPr>
          <a:xfrm>
            <a:off x="2456184" y="6039296"/>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円/楕円 171"/>
          <p:cNvSpPr/>
          <p:nvPr/>
        </p:nvSpPr>
        <p:spPr>
          <a:xfrm>
            <a:off x="4563812" y="5607248"/>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円/楕円 172"/>
          <p:cNvSpPr/>
          <p:nvPr/>
        </p:nvSpPr>
        <p:spPr>
          <a:xfrm>
            <a:off x="395536" y="6003879"/>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円/楕円 173"/>
          <p:cNvSpPr/>
          <p:nvPr/>
        </p:nvSpPr>
        <p:spPr>
          <a:xfrm>
            <a:off x="3021061" y="5895280"/>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円/楕円 174"/>
          <p:cNvSpPr/>
          <p:nvPr/>
        </p:nvSpPr>
        <p:spPr>
          <a:xfrm>
            <a:off x="1376064" y="5607248"/>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円/楕円 175"/>
          <p:cNvSpPr/>
          <p:nvPr/>
        </p:nvSpPr>
        <p:spPr>
          <a:xfrm>
            <a:off x="719608" y="5679256"/>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下矢印 177"/>
          <p:cNvSpPr/>
          <p:nvPr/>
        </p:nvSpPr>
        <p:spPr>
          <a:xfrm>
            <a:off x="4427984" y="3501009"/>
            <a:ext cx="702072" cy="540057"/>
          </a:xfrm>
          <a:prstGeom prst="downArrow">
            <a:avLst/>
          </a:prstGeom>
          <a:gradFill flip="none" rotWithShape="1">
            <a:gsLst>
              <a:gs pos="0">
                <a:schemeClr val="accent6"/>
              </a:gs>
              <a:gs pos="100000">
                <a:schemeClr val="accent6">
                  <a:alpha val="80000"/>
                </a:schemeClr>
              </a:gs>
            </a:gsLst>
            <a:lin ang="5400000" scaled="1"/>
            <a:tileRect/>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9046765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4490332" cy="584775"/>
          </a:xfrm>
        </p:spPr>
        <p:txBody>
          <a:bodyPr/>
          <a:lstStyle/>
          <a:p>
            <a:r>
              <a:rPr kumimoji="1" lang="en-US" altLang="ja-JP" dirty="0" smtClean="0"/>
              <a:t> Time Evolution in HIC  </a:t>
            </a:r>
            <a:endParaRPr kumimoji="1" lang="ja-JP" altLang="en-US" dirty="0"/>
          </a:p>
        </p:txBody>
      </p:sp>
      <p:sp>
        <p:nvSpPr>
          <p:cNvPr id="3" name="正方形/長方形 2"/>
          <p:cNvSpPr/>
          <p:nvPr/>
        </p:nvSpPr>
        <p:spPr>
          <a:xfrm>
            <a:off x="251520" y="2673016"/>
            <a:ext cx="4896544" cy="900000"/>
          </a:xfrm>
          <a:prstGeom prst="rect">
            <a:avLst/>
          </a:prstGeom>
          <a:gradFill flip="none" rotWithShape="1">
            <a:gsLst>
              <a:gs pos="0">
                <a:srgbClr val="FF0000">
                  <a:alpha val="30000"/>
                </a:srgbClr>
              </a:gs>
              <a:gs pos="100000">
                <a:srgbClr val="FA5D06">
                  <a:alpha val="30000"/>
                </a:srgbClr>
              </a:gs>
            </a:gsLst>
            <a:lin ang="270000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円/楕円 3"/>
          <p:cNvSpPr/>
          <p:nvPr/>
        </p:nvSpPr>
        <p:spPr>
          <a:xfrm>
            <a:off x="2475725" y="3402800"/>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3347864" y="3321088"/>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3607833" y="328133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1223616" y="3274749"/>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4572000" y="3069072"/>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1640419" y="2743178"/>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1994403" y="2734325"/>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960644" y="3011331"/>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3203824" y="306533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2027035" y="335710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4788024" y="334880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1701045" y="3328749"/>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3715833" y="2723886"/>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2608457" y="314108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575544" y="272388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899592" y="2781040"/>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2718116" y="276677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4337968" y="3378779"/>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3903992" y="308146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3160578" y="2744936"/>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4283968" y="2797178"/>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3955873" y="339526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412188" y="3402082"/>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2209154" y="301079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892728" y="3393928"/>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2879824" y="3446408"/>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467544" y="297346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1694419" y="3119331"/>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1259632" y="2709032"/>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4734024" y="2851178"/>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251520" y="3969160"/>
            <a:ext cx="4896544" cy="900000"/>
          </a:xfrm>
          <a:prstGeom prst="rect">
            <a:avLst/>
          </a:prstGeom>
          <a:gradFill flip="none" rotWithShape="1">
            <a:gsLst>
              <a:gs pos="0">
                <a:srgbClr val="0070C0">
                  <a:alpha val="30000"/>
                </a:srgbClr>
              </a:gs>
              <a:gs pos="100000">
                <a:srgbClr val="00B0F0">
                  <a:alpha val="30000"/>
                </a:srgbClr>
              </a:gs>
            </a:gsLst>
            <a:lin ang="13500000" scaled="1"/>
            <a:tileRect/>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4208643" y="4545112"/>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a:off x="4734000" y="4257442"/>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p:nvSpPr>
        <p:spPr>
          <a:xfrm>
            <a:off x="3372808" y="4542154"/>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p:nvSpPr>
        <p:spPr>
          <a:xfrm>
            <a:off x="1383817" y="4598207"/>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p:nvSpPr>
        <p:spPr>
          <a:xfrm>
            <a:off x="3426808" y="4644077"/>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p:nvSpPr>
        <p:spPr>
          <a:xfrm>
            <a:off x="1318673" y="4496360"/>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2555422" y="4535036"/>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a:off x="861559" y="4119069"/>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4615168" y="4203442"/>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478902" y="459312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3845277" y="4111821"/>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p:nvSpPr>
        <p:spPr>
          <a:xfrm>
            <a:off x="431528" y="448512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p:nvSpPr>
        <p:spPr>
          <a:xfrm>
            <a:off x="3480808" y="4517933"/>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p:nvSpPr>
        <p:spPr>
          <a:xfrm>
            <a:off x="4319933" y="460579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p:nvSpPr>
        <p:spPr>
          <a:xfrm>
            <a:off x="2418648" y="452597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p:nvSpPr>
        <p:spPr>
          <a:xfrm>
            <a:off x="863177" y="425877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p:nvSpPr>
        <p:spPr>
          <a:xfrm>
            <a:off x="2489618" y="4590161"/>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楕円 52"/>
          <p:cNvSpPr/>
          <p:nvPr/>
        </p:nvSpPr>
        <p:spPr>
          <a:xfrm>
            <a:off x="2028009" y="4214657"/>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p:nvSpPr>
        <p:spPr>
          <a:xfrm>
            <a:off x="2979612" y="419586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p:nvSpPr>
        <p:spPr>
          <a:xfrm>
            <a:off x="2904386" y="430386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p:nvSpPr>
        <p:spPr>
          <a:xfrm>
            <a:off x="3899277" y="4245054"/>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p:nvPr/>
        </p:nvSpPr>
        <p:spPr>
          <a:xfrm>
            <a:off x="4721752" y="4149442"/>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1275817" y="459054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58"/>
          <p:cNvSpPr/>
          <p:nvPr/>
        </p:nvSpPr>
        <p:spPr>
          <a:xfrm>
            <a:off x="2871757" y="4184948"/>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p:nvSpPr>
        <p:spPr>
          <a:xfrm>
            <a:off x="369339" y="4589103"/>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p:nvSpPr>
        <p:spPr>
          <a:xfrm>
            <a:off x="4315792" y="4491112"/>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円/楕円 61"/>
          <p:cNvSpPr/>
          <p:nvPr/>
        </p:nvSpPr>
        <p:spPr>
          <a:xfrm>
            <a:off x="1957138" y="4160657"/>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円/楕円 62"/>
          <p:cNvSpPr/>
          <p:nvPr/>
        </p:nvSpPr>
        <p:spPr>
          <a:xfrm>
            <a:off x="1970864" y="4291476"/>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63"/>
          <p:cNvSpPr/>
          <p:nvPr/>
        </p:nvSpPr>
        <p:spPr>
          <a:xfrm>
            <a:off x="971177" y="4209319"/>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円/楕円 64"/>
          <p:cNvSpPr/>
          <p:nvPr/>
        </p:nvSpPr>
        <p:spPr>
          <a:xfrm>
            <a:off x="3774583" y="421982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p:cNvSpPr/>
          <p:nvPr/>
        </p:nvSpPr>
        <p:spPr>
          <a:xfrm>
            <a:off x="3743944" y="4077072"/>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円/楕円 66"/>
          <p:cNvSpPr/>
          <p:nvPr/>
        </p:nvSpPr>
        <p:spPr>
          <a:xfrm>
            <a:off x="1871736" y="4113112"/>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67"/>
          <p:cNvSpPr/>
          <p:nvPr/>
        </p:nvSpPr>
        <p:spPr>
          <a:xfrm>
            <a:off x="2375792" y="4437112"/>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円/楕円 68"/>
          <p:cNvSpPr/>
          <p:nvPr/>
        </p:nvSpPr>
        <p:spPr>
          <a:xfrm>
            <a:off x="4175992" y="4437112"/>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円/楕円 69"/>
          <p:cNvSpPr/>
          <p:nvPr/>
        </p:nvSpPr>
        <p:spPr>
          <a:xfrm>
            <a:off x="2807840" y="4113112"/>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円/楕円 70"/>
          <p:cNvSpPr/>
          <p:nvPr/>
        </p:nvSpPr>
        <p:spPr>
          <a:xfrm>
            <a:off x="4572000" y="4077072"/>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円/楕円 71"/>
          <p:cNvSpPr/>
          <p:nvPr/>
        </p:nvSpPr>
        <p:spPr>
          <a:xfrm>
            <a:off x="323528" y="4437799"/>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円/楕円 72"/>
          <p:cNvSpPr/>
          <p:nvPr/>
        </p:nvSpPr>
        <p:spPr>
          <a:xfrm>
            <a:off x="3311896" y="4453856"/>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円/楕円 73"/>
          <p:cNvSpPr/>
          <p:nvPr/>
        </p:nvSpPr>
        <p:spPr>
          <a:xfrm>
            <a:off x="1223664" y="4437112"/>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円/楕円 74"/>
          <p:cNvSpPr/>
          <p:nvPr/>
        </p:nvSpPr>
        <p:spPr>
          <a:xfrm>
            <a:off x="791616" y="4077072"/>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7" name="直線コネクタ 76"/>
          <p:cNvCxnSpPr/>
          <p:nvPr/>
        </p:nvCxnSpPr>
        <p:spPr>
          <a:xfrm>
            <a:off x="1730988" y="1233418"/>
            <a:ext cx="9630" cy="5435942"/>
          </a:xfrm>
          <a:prstGeom prst="line">
            <a:avLst/>
          </a:prstGeom>
          <a:ln w="9525">
            <a:prstDash val="dash"/>
          </a:ln>
        </p:spPr>
        <p:style>
          <a:lnRef idx="2">
            <a:schemeClr val="dk1"/>
          </a:lnRef>
          <a:fillRef idx="0">
            <a:schemeClr val="dk1"/>
          </a:fillRef>
          <a:effectRef idx="1">
            <a:schemeClr val="dk1"/>
          </a:effectRef>
          <a:fontRef idx="minor">
            <a:schemeClr val="tx1"/>
          </a:fontRef>
        </p:style>
      </p:cxnSp>
      <p:cxnSp>
        <p:nvCxnSpPr>
          <p:cNvPr id="78" name="直線コネクタ 77"/>
          <p:cNvCxnSpPr/>
          <p:nvPr/>
        </p:nvCxnSpPr>
        <p:spPr>
          <a:xfrm>
            <a:off x="3343049" y="1250791"/>
            <a:ext cx="4815" cy="5418569"/>
          </a:xfrm>
          <a:prstGeom prst="line">
            <a:avLst/>
          </a:prstGeom>
          <a:ln w="9525">
            <a:prstDash val="dash"/>
          </a:ln>
        </p:spPr>
        <p:style>
          <a:lnRef idx="2">
            <a:schemeClr val="dk1"/>
          </a:lnRef>
          <a:fillRef idx="0">
            <a:schemeClr val="dk1"/>
          </a:fillRef>
          <a:effectRef idx="1">
            <a:schemeClr val="dk1"/>
          </a:effectRef>
          <a:fontRef idx="minor">
            <a:schemeClr val="tx1"/>
          </a:fontRef>
        </p:style>
      </p:cxnSp>
      <p:sp>
        <p:nvSpPr>
          <p:cNvPr id="81" name="正方形/長方形 80"/>
          <p:cNvSpPr/>
          <p:nvPr/>
        </p:nvSpPr>
        <p:spPr>
          <a:xfrm>
            <a:off x="251520" y="5493287"/>
            <a:ext cx="4896544" cy="900000"/>
          </a:xfrm>
          <a:prstGeom prst="rect">
            <a:avLst/>
          </a:prstGeom>
          <a:gradFill flip="none" rotWithShape="1">
            <a:gsLst>
              <a:gs pos="0">
                <a:srgbClr val="0070C0">
                  <a:alpha val="20000"/>
                </a:srgbClr>
              </a:gs>
              <a:gs pos="100000">
                <a:srgbClr val="00B0F0">
                  <a:alpha val="20000"/>
                </a:srgbClr>
              </a:gs>
            </a:gsLst>
            <a:lin ang="13500000" scaled="1"/>
            <a:tileRect/>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p:cNvSpPr/>
          <p:nvPr/>
        </p:nvSpPr>
        <p:spPr>
          <a:xfrm>
            <a:off x="251520" y="1160848"/>
            <a:ext cx="4896544" cy="900000"/>
          </a:xfrm>
          <a:prstGeom prst="rect">
            <a:avLst/>
          </a:prstGeom>
          <a:gradFill flip="none" rotWithShape="1">
            <a:gsLst>
              <a:gs pos="0">
                <a:srgbClr val="FF0000">
                  <a:alpha val="50000"/>
                </a:srgbClr>
              </a:gs>
              <a:gs pos="100000">
                <a:srgbClr val="FF0000">
                  <a:alpha val="40000"/>
                </a:srgbClr>
              </a:gs>
            </a:gsLst>
            <a:lin ang="270000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6" name="TexTeXPicture" descr="&lt;?xml version=&quot;1.0&quot; encoding=&quot;utf-16&quot;?&gt;&#10;&lt;TeXTeX&gt;&#10;  &lt;preamble&gt;\documentclass{jarticle}&#10;\usepackage{amsmath}&#10;\pagestyle{empty}&lt;/preamble&gt;&#10;  &lt;body&gt;\begin{align*} &#10;\frac{\langle \Delta N^2 \rangle}{\Delta \eta}&#10;\end{align*}&lt;/body&gt;&#10;  &lt;fcolor&gt;FF000000&lt;/fcolor&gt;&#10;  &lt;bcolor&gt;FFFFFFFF&lt;/bcolor&gt;&#10;  &lt;transparent&gt;True&lt;/transparent&gt;&#10;  &lt;resolution&gt;1800&lt;/resolution&gt;&#10;  &lt;imageh&gt;600&lt;/imageh&gt;&#10;  &lt;imagew&gt;741&lt;/imagew&gt;&#10;  &lt;scale&gt;50&lt;/scale&gt;&#10;  &lt;cursor&gt;61&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2031" y="273720"/>
            <a:ext cx="784225" cy="635000"/>
          </a:xfrm>
          <a:prstGeom prst="rect">
            <a:avLst/>
          </a:prstGeom>
        </p:spPr>
      </p:pic>
      <p:sp>
        <p:nvSpPr>
          <p:cNvPr id="34" name="テキスト ボックス 33"/>
          <p:cNvSpPr txBox="1"/>
          <p:nvPr/>
        </p:nvSpPr>
        <p:spPr>
          <a:xfrm>
            <a:off x="159074" y="735087"/>
            <a:ext cx="2292615" cy="461665"/>
          </a:xfrm>
          <a:prstGeom prst="rect">
            <a:avLst/>
          </a:prstGeom>
          <a:noFill/>
        </p:spPr>
        <p:txBody>
          <a:bodyPr wrap="none" rtlCol="0">
            <a:spAutoFit/>
          </a:bodyPr>
          <a:lstStyle/>
          <a:p>
            <a:r>
              <a:rPr lang="en-US" altLang="ja-JP" sz="2400" dirty="0" smtClean="0"/>
              <a:t>Pre-Equilibrium</a:t>
            </a:r>
            <a:endParaRPr kumimoji="1" lang="ja-JP" altLang="en-US" sz="2400" dirty="0"/>
          </a:p>
        </p:txBody>
      </p:sp>
      <p:sp>
        <p:nvSpPr>
          <p:cNvPr id="76" name="テキスト ボックス 75"/>
          <p:cNvSpPr txBox="1"/>
          <p:nvPr/>
        </p:nvSpPr>
        <p:spPr>
          <a:xfrm>
            <a:off x="251371" y="2240968"/>
            <a:ext cx="3060453" cy="461665"/>
          </a:xfrm>
          <a:prstGeom prst="rect">
            <a:avLst/>
          </a:prstGeom>
          <a:noFill/>
        </p:spPr>
        <p:txBody>
          <a:bodyPr wrap="none" rtlCol="0">
            <a:spAutoFit/>
          </a:bodyPr>
          <a:lstStyle/>
          <a:p>
            <a:r>
              <a:rPr kumimoji="1" lang="en-US" altLang="ja-JP" sz="2400" dirty="0" smtClean="0"/>
              <a:t>Quark-Gluon Plasma</a:t>
            </a:r>
            <a:endParaRPr kumimoji="1" lang="ja-JP" altLang="en-US" sz="2400" dirty="0"/>
          </a:p>
        </p:txBody>
      </p:sp>
      <p:sp>
        <p:nvSpPr>
          <p:cNvPr id="88" name="テキスト ボックス 87"/>
          <p:cNvSpPr txBox="1"/>
          <p:nvPr/>
        </p:nvSpPr>
        <p:spPr>
          <a:xfrm>
            <a:off x="251371" y="3543399"/>
            <a:ext cx="2087431" cy="461665"/>
          </a:xfrm>
          <a:prstGeom prst="rect">
            <a:avLst/>
          </a:prstGeom>
          <a:noFill/>
        </p:spPr>
        <p:txBody>
          <a:bodyPr wrap="none" rtlCol="0">
            <a:spAutoFit/>
          </a:bodyPr>
          <a:lstStyle/>
          <a:p>
            <a:r>
              <a:rPr kumimoji="1" lang="en-US" altLang="ja-JP" sz="2400" dirty="0" err="1" smtClean="0"/>
              <a:t>Hadronization</a:t>
            </a:r>
            <a:endParaRPr kumimoji="1" lang="ja-JP" altLang="en-US" sz="2400" dirty="0"/>
          </a:p>
        </p:txBody>
      </p:sp>
      <p:sp>
        <p:nvSpPr>
          <p:cNvPr id="89" name="テキスト ボックス 88"/>
          <p:cNvSpPr txBox="1"/>
          <p:nvPr/>
        </p:nvSpPr>
        <p:spPr>
          <a:xfrm>
            <a:off x="251520" y="5055567"/>
            <a:ext cx="1571264" cy="461665"/>
          </a:xfrm>
          <a:prstGeom prst="rect">
            <a:avLst/>
          </a:prstGeom>
          <a:noFill/>
        </p:spPr>
        <p:txBody>
          <a:bodyPr wrap="none" rtlCol="0">
            <a:spAutoFit/>
          </a:bodyPr>
          <a:lstStyle/>
          <a:p>
            <a:r>
              <a:rPr kumimoji="1" lang="en-US" altLang="ja-JP" sz="2400" dirty="0" err="1" smtClean="0"/>
              <a:t>Freezeout</a:t>
            </a:r>
            <a:endParaRPr kumimoji="1" lang="ja-JP" altLang="en-US" sz="2400" dirty="0"/>
          </a:p>
        </p:txBody>
      </p:sp>
      <p:pic>
        <p:nvPicPr>
          <p:cNvPr id="91" name="TexTeXPicture" descr="&lt;?xml version=&quot;1.0&quot; encoding=&quot;utf-16&quot;?&gt;&#10;&lt;TeXTeX&gt;&#10;  &lt;preamble&gt;\documentclass{jarticle}&#10;\usepackage{amsmath}&#10;\pagestyle{empty}&lt;/preamble&gt;&#10;  &lt;body&gt;\begin{align*} &#10;\Delta \eta&#10;\end{align*}&lt;/body&gt;&#10;  &lt;fcolor&gt;FF000000&lt;/fcolor&gt;&#10;  &lt;bcolor&gt;FFFFFFFF&lt;/bcolor&gt;&#10;  &lt;transparent&gt;True&lt;/transparent&gt;&#10;  &lt;resolution&gt;1800&lt;/resolution&gt;&#10;  &lt;imageh&gt;232&lt;/imageh&gt;&#10;  &lt;imagew&gt;320&lt;/imagew&gt;&#10;  &lt;scale&gt;50&lt;/scale&gt;&#10;  &lt;cursor&gt;27&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3739" y="6453336"/>
            <a:ext cx="480113" cy="348081"/>
          </a:xfrm>
          <a:prstGeom prst="rect">
            <a:avLst/>
          </a:prstGeom>
        </p:spPr>
      </p:pic>
      <p:sp>
        <p:nvSpPr>
          <p:cNvPr id="93" name="円/楕円 92"/>
          <p:cNvSpPr/>
          <p:nvPr/>
        </p:nvSpPr>
        <p:spPr>
          <a:xfrm>
            <a:off x="2447776" y="1808832"/>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円/楕円 94"/>
          <p:cNvSpPr/>
          <p:nvPr/>
        </p:nvSpPr>
        <p:spPr>
          <a:xfrm>
            <a:off x="1223640" y="1628800"/>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円/楕円 95"/>
          <p:cNvSpPr/>
          <p:nvPr/>
        </p:nvSpPr>
        <p:spPr>
          <a:xfrm>
            <a:off x="4427984" y="1322760"/>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8" name="直線矢印コネクタ 97"/>
          <p:cNvCxnSpPr/>
          <p:nvPr/>
        </p:nvCxnSpPr>
        <p:spPr>
          <a:xfrm>
            <a:off x="6193825" y="3378188"/>
            <a:ext cx="223224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9" name="直線矢印コネクタ 98"/>
          <p:cNvCxnSpPr/>
          <p:nvPr/>
        </p:nvCxnSpPr>
        <p:spPr>
          <a:xfrm flipV="1">
            <a:off x="6553865" y="2492896"/>
            <a:ext cx="0" cy="110131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0" name="直線コネクタ 99"/>
          <p:cNvCxnSpPr/>
          <p:nvPr/>
        </p:nvCxnSpPr>
        <p:spPr>
          <a:xfrm>
            <a:off x="6567830" y="3164083"/>
            <a:ext cx="1656184" cy="0"/>
          </a:xfrm>
          <a:prstGeom prst="line">
            <a:avLst/>
          </a:prstGeom>
        </p:spPr>
        <p:style>
          <a:lnRef idx="2">
            <a:schemeClr val="accent2"/>
          </a:lnRef>
          <a:fillRef idx="0">
            <a:schemeClr val="accent2"/>
          </a:fillRef>
          <a:effectRef idx="1">
            <a:schemeClr val="accent2"/>
          </a:effectRef>
          <a:fontRef idx="minor">
            <a:schemeClr val="tx1"/>
          </a:fontRef>
        </p:style>
      </p:cxnSp>
      <p:pic>
        <p:nvPicPr>
          <p:cNvPr id="101" name="TexTeXPicture" descr="&lt;?xml version=&quot;1.0&quot; encoding=&quot;utf-16&quot;?&gt;&#10;&lt;TeXTeX&gt;&#10;  &lt;preamble&gt;\documentclass{jarticle}&#10;\usepackage{amsmath}&#10;\pagestyle{empty}&lt;/preamble&gt;&#10;  &lt;body&gt;\begin{align*} &#10;\Delta \eta&#10;\end{align*}&lt;/body&gt;&#10;  &lt;fcolor&gt;FF000000&lt;/fcolor&gt;&#10;  &lt;bcolor&gt;FFFFFFFF&lt;/bcolor&gt;&#10;  &lt;transparent&gt;True&lt;/transparent&gt;&#10;  &lt;resolution&gt;1800&lt;/resolution&gt;&#10;  &lt;imageh&gt;232&lt;/imageh&gt;&#10;  &lt;imagew&gt;320&lt;/imagew&gt;&#10;  &lt;scale&gt;50&lt;/scale&gt;&#10;  &lt;cursor&gt;27&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5489" y="3276673"/>
            <a:ext cx="338667" cy="245533"/>
          </a:xfrm>
          <a:prstGeom prst="rect">
            <a:avLst/>
          </a:prstGeom>
        </p:spPr>
      </p:pic>
      <p:sp>
        <p:nvSpPr>
          <p:cNvPr id="102" name="フリーフォーム 101"/>
          <p:cNvSpPr/>
          <p:nvPr/>
        </p:nvSpPr>
        <p:spPr>
          <a:xfrm>
            <a:off x="6558838" y="5594184"/>
            <a:ext cx="1704441" cy="413948"/>
          </a:xfrm>
          <a:custGeom>
            <a:avLst/>
            <a:gdLst>
              <a:gd name="connsiteX0" fmla="*/ 0 w 1704441"/>
              <a:gd name="connsiteY0" fmla="*/ 0 h 585216"/>
              <a:gd name="connsiteX1" fmla="*/ 402336 w 1704441"/>
              <a:gd name="connsiteY1" fmla="*/ 285293 h 585216"/>
              <a:gd name="connsiteX2" fmla="*/ 1009497 w 1704441"/>
              <a:gd name="connsiteY2" fmla="*/ 504749 h 585216"/>
              <a:gd name="connsiteX3" fmla="*/ 1704441 w 1704441"/>
              <a:gd name="connsiteY3" fmla="*/ 585216 h 585216"/>
            </a:gdLst>
            <a:ahLst/>
            <a:cxnLst>
              <a:cxn ang="0">
                <a:pos x="connsiteX0" y="connsiteY0"/>
              </a:cxn>
              <a:cxn ang="0">
                <a:pos x="connsiteX1" y="connsiteY1"/>
              </a:cxn>
              <a:cxn ang="0">
                <a:pos x="connsiteX2" y="connsiteY2"/>
              </a:cxn>
              <a:cxn ang="0">
                <a:pos x="connsiteX3" y="connsiteY3"/>
              </a:cxn>
            </a:cxnLst>
            <a:rect l="l" t="t" r="r" b="b"/>
            <a:pathLst>
              <a:path w="1704441" h="585216">
                <a:moveTo>
                  <a:pt x="0" y="0"/>
                </a:moveTo>
                <a:cubicBezTo>
                  <a:pt x="117043" y="100584"/>
                  <a:pt x="234087" y="201168"/>
                  <a:pt x="402336" y="285293"/>
                </a:cubicBezTo>
                <a:cubicBezTo>
                  <a:pt x="570585" y="369418"/>
                  <a:pt x="792480" y="454762"/>
                  <a:pt x="1009497" y="504749"/>
                </a:cubicBezTo>
                <a:cubicBezTo>
                  <a:pt x="1226515" y="554736"/>
                  <a:pt x="1465478" y="569976"/>
                  <a:pt x="1704441" y="585216"/>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kumimoji="1" lang="ja-JP" altLang="en-US"/>
          </a:p>
        </p:txBody>
      </p:sp>
      <p:pic>
        <p:nvPicPr>
          <p:cNvPr id="105" name="TexTeXPicture" descr="&lt;?xml version=&quot;1.0&quot; encoding=&quot;utf-16&quot;?&gt;&#10;&lt;TeXTeX&gt;&#10;  &lt;preamble&gt;\documentclass{jarticle}&#10;\usepackage{amsmath}&#10;\pagestyle{empty}&lt;/preamble&gt;&#10;  &lt;body&gt;\begin{align*} &#10;\chi_{\rm QGP}&#10;\end{align*}&lt;/body&gt;&#10;  &lt;fcolor&gt;FF000000&lt;/fcolor&gt;&#10;  &lt;bcolor&gt;FFFFFFFF&lt;/bcolor&gt;&#10;  &lt;transparent&gt;True&lt;/transparent&gt;&#10;  &lt;resolution&gt;1800&lt;/resolution&gt;&#10;  &lt;imageh&gt;182&lt;/imageh&gt;&#10;  &lt;imagew&gt;577&lt;/imagew&gt;&#10;  &lt;scale&gt;50&lt;/scale&gt;&#10;  &lt;cursor&gt;30&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0112" y="3018150"/>
            <a:ext cx="829737" cy="261720"/>
          </a:xfrm>
          <a:prstGeom prst="rect">
            <a:avLst/>
          </a:prstGeom>
        </p:spPr>
      </p:pic>
      <p:pic>
        <p:nvPicPr>
          <p:cNvPr id="107" name="TexTeXPicture" descr="&lt;?xml version=&quot;1.0&quot; encoding=&quot;utf-16&quot;?&gt;&#10;&lt;TeXTeX&gt;&#10;  &lt;preamble&gt;\documentclass{jarticle}&#10;\usepackage{amsmath}&#10;\pagestyle{empty}&lt;/preamble&gt;&#10;  &lt;body&gt;\begin{align*} &#10;\chi_{\rm HAD}&#10;\end{align*}&lt;/body&gt;&#10;  &lt;fcolor&gt;FF000000&lt;/fcolor&gt;&#10;  &lt;bcolor&gt;FFFFFFFF&lt;/bcolor&gt;&#10;  &lt;transparent&gt;True&lt;/transparent&gt;&#10;  &lt;resolution&gt;1800&lt;/resolution&gt;&#10;  &lt;imageh&gt;160&lt;/imageh&gt;&#10;  &lt;imagew&gt;580&lt;/imagew&gt;&#10;  &lt;scale&gt;50&lt;/scale&gt;&#10;  &lt;cursor&gt;29&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0112" y="2622104"/>
            <a:ext cx="834051" cy="230084"/>
          </a:xfrm>
          <a:prstGeom prst="rect">
            <a:avLst/>
          </a:prstGeom>
        </p:spPr>
      </p:pic>
      <p:cxnSp>
        <p:nvCxnSpPr>
          <p:cNvPr id="109" name="直線コネクタ 108"/>
          <p:cNvCxnSpPr/>
          <p:nvPr/>
        </p:nvCxnSpPr>
        <p:spPr>
          <a:xfrm flipV="1">
            <a:off x="6567830" y="3153862"/>
            <a:ext cx="1709414" cy="83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p:nvCxnSpPr>
        <p:spPr>
          <a:xfrm flipV="1">
            <a:off x="6553865" y="2730118"/>
            <a:ext cx="1709414" cy="83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1" name="直線矢印コネクタ 110"/>
          <p:cNvCxnSpPr/>
          <p:nvPr/>
        </p:nvCxnSpPr>
        <p:spPr>
          <a:xfrm>
            <a:off x="6193825" y="1866020"/>
            <a:ext cx="223224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2" name="直線矢印コネクタ 111"/>
          <p:cNvCxnSpPr/>
          <p:nvPr/>
        </p:nvCxnSpPr>
        <p:spPr>
          <a:xfrm flipV="1">
            <a:off x="6553865" y="980728"/>
            <a:ext cx="0" cy="110131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13" name="TexTeXPicture" descr="&lt;?xml version=&quot;1.0&quot; encoding=&quot;utf-16&quot;?&gt;&#10;&lt;TeXTeX&gt;&#10;  &lt;preamble&gt;\documentclass{jarticle}&#10;\usepackage{amsmath}&#10;\pagestyle{empty}&lt;/preamble&gt;&#10;  &lt;body&gt;\begin{align*} &#10;\Delta \eta&#10;\end{align*}&lt;/body&gt;&#10;  &lt;fcolor&gt;FF000000&lt;/fcolor&gt;&#10;  &lt;bcolor&gt;FFFFFFFF&lt;/bcolor&gt;&#10;  &lt;transparent&gt;True&lt;/transparent&gt;&#10;  &lt;resolution&gt;1800&lt;/resolution&gt;&#10;  &lt;imageh&gt;232&lt;/imageh&gt;&#10;  &lt;imagew&gt;320&lt;/imagew&gt;&#10;  &lt;scale&gt;50&lt;/scale&gt;&#10;  &lt;cursor&gt;27&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5489" y="1743307"/>
            <a:ext cx="338667" cy="245533"/>
          </a:xfrm>
          <a:prstGeom prst="rect">
            <a:avLst/>
          </a:prstGeom>
        </p:spPr>
      </p:pic>
      <p:pic>
        <p:nvPicPr>
          <p:cNvPr id="114" name="TexTeXPicture" descr="&lt;?xml version=&quot;1.0&quot; encoding=&quot;utf-16&quot;?&gt;&#10;&lt;TeXTeX&gt;&#10;  &lt;preamble&gt;\documentclass{jarticle}&#10;\usepackage{amsmath}&#10;\pagestyle{empty}&lt;/preamble&gt;&#10;  &lt;body&gt;\begin{align*} &#10;\chi_{\rm QGP}&#10;\end{align*}&lt;/body&gt;&#10;  &lt;fcolor&gt;FF000000&lt;/fcolor&gt;&#10;  &lt;bcolor&gt;FFFFFFFF&lt;/bcolor&gt;&#10;  &lt;transparent&gt;True&lt;/transparent&gt;&#10;  &lt;resolution&gt;1800&lt;/resolution&gt;&#10;  &lt;imageh&gt;182&lt;/imageh&gt;&#10;  &lt;imagew&gt;577&lt;/imagew&gt;&#10;  &lt;scale&gt;50&lt;/scale&gt;&#10;  &lt;cursor&gt;30&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0112" y="1505982"/>
            <a:ext cx="829737" cy="261720"/>
          </a:xfrm>
          <a:prstGeom prst="rect">
            <a:avLst/>
          </a:prstGeom>
        </p:spPr>
      </p:pic>
      <p:pic>
        <p:nvPicPr>
          <p:cNvPr id="115" name="TexTeXPicture" descr="&lt;?xml version=&quot;1.0&quot; encoding=&quot;utf-16&quot;?&gt;&#10;&lt;TeXTeX&gt;&#10;  &lt;preamble&gt;\documentclass{jarticle}&#10;\usepackage{amsmath}&#10;\pagestyle{empty}&lt;/preamble&gt;&#10;  &lt;body&gt;\begin{align*} &#10;\chi_{\rm HAD}&#10;\end{align*}&lt;/body&gt;&#10;  &lt;fcolor&gt;FF000000&lt;/fcolor&gt;&#10;  &lt;bcolor&gt;FFFFFFFF&lt;/bcolor&gt;&#10;  &lt;transparent&gt;True&lt;/transparent&gt;&#10;  &lt;resolution&gt;1800&lt;/resolution&gt;&#10;  &lt;imageh&gt;160&lt;/imageh&gt;&#10;  &lt;imagew&gt;580&lt;/imagew&gt;&#10;  &lt;scale&gt;50&lt;/scale&gt;&#10;  &lt;cursor&gt;29&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0112" y="1109936"/>
            <a:ext cx="834051" cy="230084"/>
          </a:xfrm>
          <a:prstGeom prst="rect">
            <a:avLst/>
          </a:prstGeom>
        </p:spPr>
      </p:pic>
      <p:cxnSp>
        <p:nvCxnSpPr>
          <p:cNvPr id="116" name="直線コネクタ 115"/>
          <p:cNvCxnSpPr/>
          <p:nvPr/>
        </p:nvCxnSpPr>
        <p:spPr>
          <a:xfrm flipV="1">
            <a:off x="6567830" y="1641694"/>
            <a:ext cx="1709414" cy="83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flipV="1">
            <a:off x="6553865" y="1217950"/>
            <a:ext cx="1709414" cy="83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8" name="直線矢印コネクタ 117"/>
          <p:cNvCxnSpPr/>
          <p:nvPr/>
        </p:nvCxnSpPr>
        <p:spPr>
          <a:xfrm>
            <a:off x="6193825" y="4797150"/>
            <a:ext cx="223224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9" name="直線矢印コネクタ 118"/>
          <p:cNvCxnSpPr/>
          <p:nvPr/>
        </p:nvCxnSpPr>
        <p:spPr>
          <a:xfrm flipV="1">
            <a:off x="6553865" y="3911858"/>
            <a:ext cx="0" cy="110131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20" name="TexTeXPicture" descr="&lt;?xml version=&quot;1.0&quot; encoding=&quot;utf-16&quot;?&gt;&#10;&lt;TeXTeX&gt;&#10;  &lt;preamble&gt;\documentclass{jarticle}&#10;\usepackage{amsmath}&#10;\pagestyle{empty}&lt;/preamble&gt;&#10;  &lt;body&gt;\begin{align*} &#10;\Delta \eta&#10;\end{align*}&lt;/body&gt;&#10;  &lt;fcolor&gt;FF000000&lt;/fcolor&gt;&#10;  &lt;bcolor&gt;FFFFFFFF&lt;/bcolor&gt;&#10;  &lt;transparent&gt;True&lt;/transparent&gt;&#10;  &lt;resolution&gt;1800&lt;/resolution&gt;&#10;  &lt;imageh&gt;232&lt;/imageh&gt;&#10;  &lt;imagew&gt;320&lt;/imagew&gt;&#10;  &lt;scale&gt;50&lt;/scale&gt;&#10;  &lt;cursor&gt;27&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5489" y="4695635"/>
            <a:ext cx="338667" cy="245533"/>
          </a:xfrm>
          <a:prstGeom prst="rect">
            <a:avLst/>
          </a:prstGeom>
        </p:spPr>
      </p:pic>
      <p:pic>
        <p:nvPicPr>
          <p:cNvPr id="121" name="TexTeXPicture" descr="&lt;?xml version=&quot;1.0&quot; encoding=&quot;utf-16&quot;?&gt;&#10;&lt;TeXTeX&gt;&#10;  &lt;preamble&gt;\documentclass{jarticle}&#10;\usepackage{amsmath}&#10;\pagestyle{empty}&lt;/preamble&gt;&#10;  &lt;body&gt;\begin{align*} &#10;\chi_{\rm QGP}&#10;\end{align*}&lt;/body&gt;&#10;  &lt;fcolor&gt;FF000000&lt;/fcolor&gt;&#10;  &lt;bcolor&gt;FFFFFFFF&lt;/bcolor&gt;&#10;  &lt;transparent&gt;True&lt;/transparent&gt;&#10;  &lt;resolution&gt;1800&lt;/resolution&gt;&#10;  &lt;imageh&gt;182&lt;/imageh&gt;&#10;  &lt;imagew&gt;577&lt;/imagew&gt;&#10;  &lt;scale&gt;50&lt;/scale&gt;&#10;  &lt;cursor&gt;30&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0112" y="4437112"/>
            <a:ext cx="829737" cy="261720"/>
          </a:xfrm>
          <a:prstGeom prst="rect">
            <a:avLst/>
          </a:prstGeom>
        </p:spPr>
      </p:pic>
      <p:pic>
        <p:nvPicPr>
          <p:cNvPr id="122" name="TexTeXPicture" descr="&lt;?xml version=&quot;1.0&quot; encoding=&quot;utf-16&quot;?&gt;&#10;&lt;TeXTeX&gt;&#10;  &lt;preamble&gt;\documentclass{jarticle}&#10;\usepackage{amsmath}&#10;\pagestyle{empty}&lt;/preamble&gt;&#10;  &lt;body&gt;\begin{align*} &#10;\chi_{\rm HAD}&#10;\end{align*}&lt;/body&gt;&#10;  &lt;fcolor&gt;FF000000&lt;/fcolor&gt;&#10;  &lt;bcolor&gt;FFFFFFFF&lt;/bcolor&gt;&#10;  &lt;transparent&gt;True&lt;/transparent&gt;&#10;  &lt;resolution&gt;1800&lt;/resolution&gt;&#10;  &lt;imageh&gt;160&lt;/imageh&gt;&#10;  &lt;imagew&gt;580&lt;/imagew&gt;&#10;  &lt;scale&gt;50&lt;/scale&gt;&#10;  &lt;cursor&gt;29&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0112" y="4041066"/>
            <a:ext cx="834051" cy="230084"/>
          </a:xfrm>
          <a:prstGeom prst="rect">
            <a:avLst/>
          </a:prstGeom>
        </p:spPr>
      </p:pic>
      <p:cxnSp>
        <p:nvCxnSpPr>
          <p:cNvPr id="123" name="直線コネクタ 122"/>
          <p:cNvCxnSpPr/>
          <p:nvPr/>
        </p:nvCxnSpPr>
        <p:spPr>
          <a:xfrm flipV="1">
            <a:off x="6567830" y="4572824"/>
            <a:ext cx="1709414" cy="83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flipV="1">
            <a:off x="6553865" y="4149080"/>
            <a:ext cx="1709414" cy="83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5" name="直線矢印コネクタ 124"/>
          <p:cNvCxnSpPr/>
          <p:nvPr/>
        </p:nvCxnSpPr>
        <p:spPr>
          <a:xfrm>
            <a:off x="6193825" y="6237310"/>
            <a:ext cx="223224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6" name="直線矢印コネクタ 125"/>
          <p:cNvCxnSpPr/>
          <p:nvPr/>
        </p:nvCxnSpPr>
        <p:spPr>
          <a:xfrm flipV="1">
            <a:off x="6553865" y="5352018"/>
            <a:ext cx="0" cy="110131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27" name="TexTeXPicture" descr="&lt;?xml version=&quot;1.0&quot; encoding=&quot;utf-16&quot;?&gt;&#10;&lt;TeXTeX&gt;&#10;  &lt;preamble&gt;\documentclass{jarticle}&#10;\usepackage{amsmath}&#10;\pagestyle{empty}&lt;/preamble&gt;&#10;  &lt;body&gt;\begin{align*} &#10;\Delta \eta&#10;\end{align*}&lt;/body&gt;&#10;  &lt;fcolor&gt;FF000000&lt;/fcolor&gt;&#10;  &lt;bcolor&gt;FFFFFFFF&lt;/bcolor&gt;&#10;  &lt;transparent&gt;True&lt;/transparent&gt;&#10;  &lt;resolution&gt;1800&lt;/resolution&gt;&#10;  &lt;imageh&gt;232&lt;/imageh&gt;&#10;  &lt;imagew&gt;320&lt;/imagew&gt;&#10;  &lt;scale&gt;50&lt;/scale&gt;&#10;  &lt;cursor&gt;27&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5489" y="6135795"/>
            <a:ext cx="338667" cy="245533"/>
          </a:xfrm>
          <a:prstGeom prst="rect">
            <a:avLst/>
          </a:prstGeom>
        </p:spPr>
      </p:pic>
      <p:pic>
        <p:nvPicPr>
          <p:cNvPr id="128" name="TexTeXPicture" descr="&lt;?xml version=&quot;1.0&quot; encoding=&quot;utf-16&quot;?&gt;&#10;&lt;TeXTeX&gt;&#10;  &lt;preamble&gt;\documentclass{jarticle}&#10;\usepackage{amsmath}&#10;\pagestyle{empty}&lt;/preamble&gt;&#10;  &lt;body&gt;\begin{align*} &#10;\chi_{\rm QGP}&#10;\end{align*}&lt;/body&gt;&#10;  &lt;fcolor&gt;FF000000&lt;/fcolor&gt;&#10;  &lt;bcolor&gt;FFFFFFFF&lt;/bcolor&gt;&#10;  &lt;transparent&gt;True&lt;/transparent&gt;&#10;  &lt;resolution&gt;1800&lt;/resolution&gt;&#10;  &lt;imageh&gt;182&lt;/imageh&gt;&#10;  &lt;imagew&gt;577&lt;/imagew&gt;&#10;  &lt;scale&gt;50&lt;/scale&gt;&#10;  &lt;cursor&gt;30&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0112" y="5877272"/>
            <a:ext cx="829737" cy="261720"/>
          </a:xfrm>
          <a:prstGeom prst="rect">
            <a:avLst/>
          </a:prstGeom>
        </p:spPr>
      </p:pic>
      <p:pic>
        <p:nvPicPr>
          <p:cNvPr id="129" name="TexTeXPicture" descr="&lt;?xml version=&quot;1.0&quot; encoding=&quot;utf-16&quot;?&gt;&#10;&lt;TeXTeX&gt;&#10;  &lt;preamble&gt;\documentclass{jarticle}&#10;\usepackage{amsmath}&#10;\pagestyle{empty}&lt;/preamble&gt;&#10;  &lt;body&gt;\begin{align*} &#10;\chi_{\rm HAD}&#10;\end{align*}&lt;/body&gt;&#10;  &lt;fcolor&gt;FF000000&lt;/fcolor&gt;&#10;  &lt;bcolor&gt;FFFFFFFF&lt;/bcolor&gt;&#10;  &lt;transparent&gt;True&lt;/transparent&gt;&#10;  &lt;resolution&gt;1800&lt;/resolution&gt;&#10;  &lt;imageh&gt;160&lt;/imageh&gt;&#10;  &lt;imagew&gt;580&lt;/imagew&gt;&#10;  &lt;scale&gt;50&lt;/scale&gt;&#10;  &lt;cursor&gt;29&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0112" y="5481226"/>
            <a:ext cx="834051" cy="230084"/>
          </a:xfrm>
          <a:prstGeom prst="rect">
            <a:avLst/>
          </a:prstGeom>
        </p:spPr>
      </p:pic>
      <p:cxnSp>
        <p:nvCxnSpPr>
          <p:cNvPr id="130" name="直線コネクタ 129"/>
          <p:cNvCxnSpPr/>
          <p:nvPr/>
        </p:nvCxnSpPr>
        <p:spPr>
          <a:xfrm flipV="1">
            <a:off x="6567830" y="6012984"/>
            <a:ext cx="1709414" cy="83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flipV="1">
            <a:off x="6553865" y="5589240"/>
            <a:ext cx="1709414" cy="83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6588224" y="1772816"/>
            <a:ext cx="1656184"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35" name="直線コネクタ 134"/>
          <p:cNvCxnSpPr/>
          <p:nvPr/>
        </p:nvCxnSpPr>
        <p:spPr>
          <a:xfrm>
            <a:off x="6588224" y="4581128"/>
            <a:ext cx="1656184" cy="0"/>
          </a:xfrm>
          <a:prstGeom prst="line">
            <a:avLst/>
          </a:prstGeom>
        </p:spPr>
        <p:style>
          <a:lnRef idx="2">
            <a:schemeClr val="accent2"/>
          </a:lnRef>
          <a:fillRef idx="0">
            <a:schemeClr val="accent2"/>
          </a:fillRef>
          <a:effectRef idx="1">
            <a:schemeClr val="accent2"/>
          </a:effectRef>
          <a:fontRef idx="minor">
            <a:schemeClr val="tx1"/>
          </a:fontRef>
        </p:style>
      </p:cxnSp>
      <p:sp>
        <p:nvSpPr>
          <p:cNvPr id="136" name="下矢印 135"/>
          <p:cNvSpPr/>
          <p:nvPr/>
        </p:nvSpPr>
        <p:spPr>
          <a:xfrm>
            <a:off x="4445992" y="4790761"/>
            <a:ext cx="702072" cy="798479"/>
          </a:xfrm>
          <a:prstGeom prst="downArrow">
            <a:avLst/>
          </a:prstGeom>
          <a:gradFill flip="none" rotWithShape="1">
            <a:gsLst>
              <a:gs pos="0">
                <a:schemeClr val="accent6"/>
              </a:gs>
              <a:gs pos="100000">
                <a:schemeClr val="accent6">
                  <a:alpha val="80000"/>
                </a:schemeClr>
              </a:gs>
            </a:gsLst>
            <a:lin ang="5400000" scaled="1"/>
            <a:tileRect/>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37" name="円/楕円 136"/>
          <p:cNvSpPr/>
          <p:nvPr/>
        </p:nvSpPr>
        <p:spPr>
          <a:xfrm>
            <a:off x="4145019" y="6166456"/>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円/楕円 137"/>
          <p:cNvSpPr/>
          <p:nvPr/>
        </p:nvSpPr>
        <p:spPr>
          <a:xfrm>
            <a:off x="4725812" y="5787618"/>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円/楕円 138"/>
          <p:cNvSpPr/>
          <p:nvPr/>
        </p:nvSpPr>
        <p:spPr>
          <a:xfrm>
            <a:off x="3081973" y="5983578"/>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円/楕円 139"/>
          <p:cNvSpPr/>
          <p:nvPr/>
        </p:nvSpPr>
        <p:spPr>
          <a:xfrm>
            <a:off x="1536217" y="5768343"/>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円/楕円 140"/>
          <p:cNvSpPr/>
          <p:nvPr/>
        </p:nvSpPr>
        <p:spPr>
          <a:xfrm>
            <a:off x="3135973" y="6085501"/>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円/楕円 141"/>
          <p:cNvSpPr/>
          <p:nvPr/>
        </p:nvSpPr>
        <p:spPr>
          <a:xfrm>
            <a:off x="1471073" y="566649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円/楕円 142"/>
          <p:cNvSpPr/>
          <p:nvPr/>
        </p:nvSpPr>
        <p:spPr>
          <a:xfrm>
            <a:off x="2455758" y="568716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円/楕円 143"/>
          <p:cNvSpPr/>
          <p:nvPr/>
        </p:nvSpPr>
        <p:spPr>
          <a:xfrm>
            <a:off x="789551" y="5721253"/>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円/楕円 144"/>
          <p:cNvSpPr/>
          <p:nvPr/>
        </p:nvSpPr>
        <p:spPr>
          <a:xfrm>
            <a:off x="4606980" y="5733618"/>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円/楕円 145"/>
          <p:cNvSpPr/>
          <p:nvPr/>
        </p:nvSpPr>
        <p:spPr>
          <a:xfrm>
            <a:off x="550910" y="615920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円/楕円 146"/>
          <p:cNvSpPr/>
          <p:nvPr/>
        </p:nvSpPr>
        <p:spPr>
          <a:xfrm>
            <a:off x="3709645" y="5768005"/>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円/楕円 147"/>
          <p:cNvSpPr/>
          <p:nvPr/>
        </p:nvSpPr>
        <p:spPr>
          <a:xfrm>
            <a:off x="503536" y="605120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円/楕円 148"/>
          <p:cNvSpPr/>
          <p:nvPr/>
        </p:nvSpPr>
        <p:spPr>
          <a:xfrm>
            <a:off x="3189973" y="5959357"/>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円/楕円 149"/>
          <p:cNvSpPr/>
          <p:nvPr/>
        </p:nvSpPr>
        <p:spPr>
          <a:xfrm>
            <a:off x="4256309" y="622713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円/楕円 150"/>
          <p:cNvSpPr/>
          <p:nvPr/>
        </p:nvSpPr>
        <p:spPr>
          <a:xfrm>
            <a:off x="2318984" y="5678104"/>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円/楕円 151"/>
          <p:cNvSpPr/>
          <p:nvPr/>
        </p:nvSpPr>
        <p:spPr>
          <a:xfrm>
            <a:off x="791169" y="5860958"/>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円/楕円 152"/>
          <p:cNvSpPr/>
          <p:nvPr/>
        </p:nvSpPr>
        <p:spPr>
          <a:xfrm>
            <a:off x="2389954" y="5742289"/>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円/楕円 153"/>
          <p:cNvSpPr/>
          <p:nvPr/>
        </p:nvSpPr>
        <p:spPr>
          <a:xfrm>
            <a:off x="2108401" y="614084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円/楕円 154"/>
          <p:cNvSpPr/>
          <p:nvPr/>
        </p:nvSpPr>
        <p:spPr>
          <a:xfrm>
            <a:off x="2627956" y="6122048"/>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円/楕円 155"/>
          <p:cNvSpPr/>
          <p:nvPr/>
        </p:nvSpPr>
        <p:spPr>
          <a:xfrm>
            <a:off x="2552730" y="6230048"/>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円/楕円 156"/>
          <p:cNvSpPr/>
          <p:nvPr/>
        </p:nvSpPr>
        <p:spPr>
          <a:xfrm>
            <a:off x="3763645" y="5901238"/>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円/楕円 157"/>
          <p:cNvSpPr/>
          <p:nvPr/>
        </p:nvSpPr>
        <p:spPr>
          <a:xfrm>
            <a:off x="4713564" y="5679618"/>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円/楕円 158"/>
          <p:cNvSpPr/>
          <p:nvPr/>
        </p:nvSpPr>
        <p:spPr>
          <a:xfrm>
            <a:off x="1428217" y="5760676"/>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円/楕円 159"/>
          <p:cNvSpPr/>
          <p:nvPr/>
        </p:nvSpPr>
        <p:spPr>
          <a:xfrm>
            <a:off x="2520101" y="6111132"/>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円/楕円 160"/>
          <p:cNvSpPr/>
          <p:nvPr/>
        </p:nvSpPr>
        <p:spPr>
          <a:xfrm>
            <a:off x="441347" y="6155183"/>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円/楕円 161"/>
          <p:cNvSpPr/>
          <p:nvPr/>
        </p:nvSpPr>
        <p:spPr>
          <a:xfrm>
            <a:off x="4252168" y="611245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円/楕円 162"/>
          <p:cNvSpPr/>
          <p:nvPr/>
        </p:nvSpPr>
        <p:spPr>
          <a:xfrm>
            <a:off x="2037530" y="608684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円/楕円 163"/>
          <p:cNvSpPr/>
          <p:nvPr/>
        </p:nvSpPr>
        <p:spPr>
          <a:xfrm>
            <a:off x="2051256" y="621766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円/楕円 164"/>
          <p:cNvSpPr/>
          <p:nvPr/>
        </p:nvSpPr>
        <p:spPr>
          <a:xfrm>
            <a:off x="899169" y="5811503"/>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円/楕円 165"/>
          <p:cNvSpPr/>
          <p:nvPr/>
        </p:nvSpPr>
        <p:spPr>
          <a:xfrm>
            <a:off x="3638951" y="5876005"/>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円/楕円 166"/>
          <p:cNvSpPr/>
          <p:nvPr/>
        </p:nvSpPr>
        <p:spPr>
          <a:xfrm>
            <a:off x="3608312" y="5733256"/>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円/楕円 167"/>
          <p:cNvSpPr/>
          <p:nvPr/>
        </p:nvSpPr>
        <p:spPr>
          <a:xfrm>
            <a:off x="1952128" y="6039296"/>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円/楕円 168"/>
          <p:cNvSpPr/>
          <p:nvPr/>
        </p:nvSpPr>
        <p:spPr>
          <a:xfrm>
            <a:off x="2276128" y="5589240"/>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円/楕円 169"/>
          <p:cNvSpPr/>
          <p:nvPr/>
        </p:nvSpPr>
        <p:spPr>
          <a:xfrm>
            <a:off x="4112368" y="6058456"/>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円/楕円 170"/>
          <p:cNvSpPr/>
          <p:nvPr/>
        </p:nvSpPr>
        <p:spPr>
          <a:xfrm>
            <a:off x="2456184" y="6039296"/>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円/楕円 171"/>
          <p:cNvSpPr/>
          <p:nvPr/>
        </p:nvSpPr>
        <p:spPr>
          <a:xfrm>
            <a:off x="4563812" y="5607248"/>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円/楕円 172"/>
          <p:cNvSpPr/>
          <p:nvPr/>
        </p:nvSpPr>
        <p:spPr>
          <a:xfrm>
            <a:off x="395536" y="6003879"/>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円/楕円 173"/>
          <p:cNvSpPr/>
          <p:nvPr/>
        </p:nvSpPr>
        <p:spPr>
          <a:xfrm>
            <a:off x="3021061" y="5895280"/>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円/楕円 174"/>
          <p:cNvSpPr/>
          <p:nvPr/>
        </p:nvSpPr>
        <p:spPr>
          <a:xfrm>
            <a:off x="1376064" y="5607248"/>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円/楕円 175"/>
          <p:cNvSpPr/>
          <p:nvPr/>
        </p:nvSpPr>
        <p:spPr>
          <a:xfrm>
            <a:off x="719608" y="5679256"/>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下矢印 176"/>
          <p:cNvSpPr/>
          <p:nvPr/>
        </p:nvSpPr>
        <p:spPr>
          <a:xfrm>
            <a:off x="4445992" y="1982449"/>
            <a:ext cx="702072" cy="798479"/>
          </a:xfrm>
          <a:prstGeom prst="downArrow">
            <a:avLst/>
          </a:prstGeom>
          <a:gradFill flip="none" rotWithShape="1">
            <a:gsLst>
              <a:gs pos="0">
                <a:schemeClr val="accent6"/>
              </a:gs>
              <a:gs pos="100000">
                <a:schemeClr val="accent6">
                  <a:alpha val="80000"/>
                </a:schemeClr>
              </a:gs>
            </a:gsLst>
            <a:lin ang="5400000" scaled="1"/>
            <a:tileRect/>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78" name="下矢印 177"/>
          <p:cNvSpPr/>
          <p:nvPr/>
        </p:nvSpPr>
        <p:spPr>
          <a:xfrm>
            <a:off x="4427984" y="3501009"/>
            <a:ext cx="702072" cy="540057"/>
          </a:xfrm>
          <a:prstGeom prst="downArrow">
            <a:avLst/>
          </a:prstGeom>
          <a:gradFill flip="none" rotWithShape="1">
            <a:gsLst>
              <a:gs pos="0">
                <a:schemeClr val="accent6"/>
              </a:gs>
              <a:gs pos="100000">
                <a:schemeClr val="accent6">
                  <a:alpha val="80000"/>
                </a:schemeClr>
              </a:gs>
            </a:gsLst>
            <a:lin ang="5400000" scaled="1"/>
            <a:tileRect/>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1625124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4490332" cy="584775"/>
          </a:xfrm>
        </p:spPr>
        <p:txBody>
          <a:bodyPr/>
          <a:lstStyle/>
          <a:p>
            <a:r>
              <a:rPr kumimoji="1" lang="en-US" altLang="ja-JP" dirty="0" smtClean="0"/>
              <a:t> Time Evolution in HIC  </a:t>
            </a:r>
            <a:endParaRPr kumimoji="1" lang="ja-JP" altLang="en-US" dirty="0"/>
          </a:p>
        </p:txBody>
      </p:sp>
      <p:sp>
        <p:nvSpPr>
          <p:cNvPr id="3" name="正方形/長方形 2"/>
          <p:cNvSpPr/>
          <p:nvPr/>
        </p:nvSpPr>
        <p:spPr>
          <a:xfrm>
            <a:off x="251520" y="2673016"/>
            <a:ext cx="4896544" cy="900000"/>
          </a:xfrm>
          <a:prstGeom prst="rect">
            <a:avLst/>
          </a:prstGeom>
          <a:gradFill flip="none" rotWithShape="1">
            <a:gsLst>
              <a:gs pos="0">
                <a:srgbClr val="FF0000">
                  <a:alpha val="30000"/>
                </a:srgbClr>
              </a:gs>
              <a:gs pos="100000">
                <a:srgbClr val="FA5D06">
                  <a:alpha val="30000"/>
                </a:srgbClr>
              </a:gs>
            </a:gsLst>
            <a:lin ang="270000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円/楕円 3"/>
          <p:cNvSpPr/>
          <p:nvPr/>
        </p:nvSpPr>
        <p:spPr>
          <a:xfrm>
            <a:off x="2475725" y="3402800"/>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3347864" y="3321088"/>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3607833" y="328133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1223616" y="3274749"/>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4572000" y="3069072"/>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1640419" y="2743178"/>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1994403" y="2734325"/>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960644" y="3011331"/>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3203824" y="306533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2027035" y="335710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4788024" y="334880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1701045" y="3328749"/>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3715833" y="2723886"/>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2608457" y="314108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575544" y="272388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899592" y="2781040"/>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2718116" y="276677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4337968" y="3378779"/>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3903992" y="308146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3160578" y="2744936"/>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4283968" y="2797178"/>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3955873" y="339526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412188" y="3402082"/>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2209154" y="301079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892728" y="3393928"/>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2879824" y="3446408"/>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467544" y="297346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1694419" y="3119331"/>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1259632" y="2709032"/>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4734024" y="2851178"/>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251520" y="3969160"/>
            <a:ext cx="4896544" cy="900000"/>
          </a:xfrm>
          <a:prstGeom prst="rect">
            <a:avLst/>
          </a:prstGeom>
          <a:gradFill flip="none" rotWithShape="1">
            <a:gsLst>
              <a:gs pos="0">
                <a:srgbClr val="0070C0">
                  <a:alpha val="30000"/>
                </a:srgbClr>
              </a:gs>
              <a:gs pos="100000">
                <a:srgbClr val="00B0F0">
                  <a:alpha val="30000"/>
                </a:srgbClr>
              </a:gs>
            </a:gsLst>
            <a:lin ang="13500000" scaled="1"/>
            <a:tileRect/>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4208643" y="4545112"/>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a:off x="4734000" y="4257442"/>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p:nvSpPr>
        <p:spPr>
          <a:xfrm>
            <a:off x="3372808" y="4542154"/>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p:nvSpPr>
        <p:spPr>
          <a:xfrm>
            <a:off x="1383817" y="4598207"/>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p:nvSpPr>
        <p:spPr>
          <a:xfrm>
            <a:off x="3426808" y="4644077"/>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p:nvSpPr>
        <p:spPr>
          <a:xfrm>
            <a:off x="1318673" y="4496360"/>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2555422" y="4535036"/>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a:off x="861559" y="4119069"/>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4615168" y="4203442"/>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478902" y="459312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3845277" y="4111821"/>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p:nvSpPr>
        <p:spPr>
          <a:xfrm>
            <a:off x="431528" y="448512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p:nvSpPr>
        <p:spPr>
          <a:xfrm>
            <a:off x="3480808" y="4517933"/>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p:nvSpPr>
        <p:spPr>
          <a:xfrm>
            <a:off x="4319933" y="460579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p:nvSpPr>
        <p:spPr>
          <a:xfrm>
            <a:off x="2418648" y="452597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p:nvSpPr>
        <p:spPr>
          <a:xfrm>
            <a:off x="863177" y="425877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p:nvSpPr>
        <p:spPr>
          <a:xfrm>
            <a:off x="2489618" y="4590161"/>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楕円 52"/>
          <p:cNvSpPr/>
          <p:nvPr/>
        </p:nvSpPr>
        <p:spPr>
          <a:xfrm>
            <a:off x="2028009" y="4214657"/>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p:nvSpPr>
        <p:spPr>
          <a:xfrm>
            <a:off x="2979612" y="419586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p:nvSpPr>
        <p:spPr>
          <a:xfrm>
            <a:off x="2904386" y="430386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p:nvSpPr>
        <p:spPr>
          <a:xfrm>
            <a:off x="3899277" y="4245054"/>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p:nvPr/>
        </p:nvSpPr>
        <p:spPr>
          <a:xfrm>
            <a:off x="4721752" y="4149442"/>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1275817" y="459054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58"/>
          <p:cNvSpPr/>
          <p:nvPr/>
        </p:nvSpPr>
        <p:spPr>
          <a:xfrm>
            <a:off x="2871757" y="4184948"/>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p:nvSpPr>
        <p:spPr>
          <a:xfrm>
            <a:off x="369339" y="4589103"/>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p:nvSpPr>
        <p:spPr>
          <a:xfrm>
            <a:off x="4315792" y="4491112"/>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円/楕円 61"/>
          <p:cNvSpPr/>
          <p:nvPr/>
        </p:nvSpPr>
        <p:spPr>
          <a:xfrm>
            <a:off x="1957138" y="4160657"/>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円/楕円 62"/>
          <p:cNvSpPr/>
          <p:nvPr/>
        </p:nvSpPr>
        <p:spPr>
          <a:xfrm>
            <a:off x="1970864" y="4291476"/>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63"/>
          <p:cNvSpPr/>
          <p:nvPr/>
        </p:nvSpPr>
        <p:spPr>
          <a:xfrm>
            <a:off x="971177" y="4209319"/>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円/楕円 64"/>
          <p:cNvSpPr/>
          <p:nvPr/>
        </p:nvSpPr>
        <p:spPr>
          <a:xfrm>
            <a:off x="3774583" y="421982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p:cNvSpPr/>
          <p:nvPr/>
        </p:nvSpPr>
        <p:spPr>
          <a:xfrm>
            <a:off x="3743944" y="4077072"/>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円/楕円 66"/>
          <p:cNvSpPr/>
          <p:nvPr/>
        </p:nvSpPr>
        <p:spPr>
          <a:xfrm>
            <a:off x="1871736" y="4113112"/>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67"/>
          <p:cNvSpPr/>
          <p:nvPr/>
        </p:nvSpPr>
        <p:spPr>
          <a:xfrm>
            <a:off x="2375792" y="4437112"/>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円/楕円 68"/>
          <p:cNvSpPr/>
          <p:nvPr/>
        </p:nvSpPr>
        <p:spPr>
          <a:xfrm>
            <a:off x="4175992" y="4437112"/>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円/楕円 69"/>
          <p:cNvSpPr/>
          <p:nvPr/>
        </p:nvSpPr>
        <p:spPr>
          <a:xfrm>
            <a:off x="2807840" y="4113112"/>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円/楕円 70"/>
          <p:cNvSpPr/>
          <p:nvPr/>
        </p:nvSpPr>
        <p:spPr>
          <a:xfrm>
            <a:off x="4572000" y="4077072"/>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円/楕円 71"/>
          <p:cNvSpPr/>
          <p:nvPr/>
        </p:nvSpPr>
        <p:spPr>
          <a:xfrm>
            <a:off x="323528" y="4437799"/>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円/楕円 72"/>
          <p:cNvSpPr/>
          <p:nvPr/>
        </p:nvSpPr>
        <p:spPr>
          <a:xfrm>
            <a:off x="3311896" y="4453856"/>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円/楕円 73"/>
          <p:cNvSpPr/>
          <p:nvPr/>
        </p:nvSpPr>
        <p:spPr>
          <a:xfrm>
            <a:off x="1223664" y="4437112"/>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円/楕円 74"/>
          <p:cNvSpPr/>
          <p:nvPr/>
        </p:nvSpPr>
        <p:spPr>
          <a:xfrm>
            <a:off x="791616" y="4077072"/>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7" name="直線コネクタ 76"/>
          <p:cNvCxnSpPr/>
          <p:nvPr/>
        </p:nvCxnSpPr>
        <p:spPr>
          <a:xfrm>
            <a:off x="1730988" y="1233418"/>
            <a:ext cx="9630" cy="5435942"/>
          </a:xfrm>
          <a:prstGeom prst="line">
            <a:avLst/>
          </a:prstGeom>
          <a:ln w="9525">
            <a:prstDash val="dash"/>
          </a:ln>
        </p:spPr>
        <p:style>
          <a:lnRef idx="2">
            <a:schemeClr val="dk1"/>
          </a:lnRef>
          <a:fillRef idx="0">
            <a:schemeClr val="dk1"/>
          </a:fillRef>
          <a:effectRef idx="1">
            <a:schemeClr val="dk1"/>
          </a:effectRef>
          <a:fontRef idx="minor">
            <a:schemeClr val="tx1"/>
          </a:fontRef>
        </p:style>
      </p:cxnSp>
      <p:cxnSp>
        <p:nvCxnSpPr>
          <p:cNvPr id="78" name="直線コネクタ 77"/>
          <p:cNvCxnSpPr/>
          <p:nvPr/>
        </p:nvCxnSpPr>
        <p:spPr>
          <a:xfrm>
            <a:off x="3343049" y="1250791"/>
            <a:ext cx="4815" cy="5418569"/>
          </a:xfrm>
          <a:prstGeom prst="line">
            <a:avLst/>
          </a:prstGeom>
          <a:ln w="9525">
            <a:prstDash val="dash"/>
          </a:ln>
        </p:spPr>
        <p:style>
          <a:lnRef idx="2">
            <a:schemeClr val="dk1"/>
          </a:lnRef>
          <a:fillRef idx="0">
            <a:schemeClr val="dk1"/>
          </a:fillRef>
          <a:effectRef idx="1">
            <a:schemeClr val="dk1"/>
          </a:effectRef>
          <a:fontRef idx="minor">
            <a:schemeClr val="tx1"/>
          </a:fontRef>
        </p:style>
      </p:cxnSp>
      <p:sp>
        <p:nvSpPr>
          <p:cNvPr id="81" name="正方形/長方形 80"/>
          <p:cNvSpPr/>
          <p:nvPr/>
        </p:nvSpPr>
        <p:spPr>
          <a:xfrm>
            <a:off x="251520" y="5493287"/>
            <a:ext cx="4896544" cy="900000"/>
          </a:xfrm>
          <a:prstGeom prst="rect">
            <a:avLst/>
          </a:prstGeom>
          <a:gradFill flip="none" rotWithShape="1">
            <a:gsLst>
              <a:gs pos="0">
                <a:srgbClr val="0070C0">
                  <a:alpha val="20000"/>
                </a:srgbClr>
              </a:gs>
              <a:gs pos="100000">
                <a:srgbClr val="00B0F0">
                  <a:alpha val="20000"/>
                </a:srgbClr>
              </a:gs>
            </a:gsLst>
            <a:lin ang="13500000" scaled="1"/>
            <a:tileRect/>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p:cNvSpPr/>
          <p:nvPr/>
        </p:nvSpPr>
        <p:spPr>
          <a:xfrm>
            <a:off x="251520" y="1160848"/>
            <a:ext cx="4896544" cy="900000"/>
          </a:xfrm>
          <a:prstGeom prst="rect">
            <a:avLst/>
          </a:prstGeom>
          <a:gradFill flip="none" rotWithShape="1">
            <a:gsLst>
              <a:gs pos="0">
                <a:srgbClr val="FF0000">
                  <a:alpha val="50000"/>
                </a:srgbClr>
              </a:gs>
              <a:gs pos="100000">
                <a:srgbClr val="FF0000">
                  <a:alpha val="40000"/>
                </a:srgbClr>
              </a:gs>
            </a:gsLst>
            <a:lin ang="270000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6" name="TexTeXPicture" descr="&lt;?xml version=&quot;1.0&quot; encoding=&quot;utf-16&quot;?&gt;&#10;&lt;TeXTeX&gt;&#10;  &lt;preamble&gt;\documentclass{jarticle}&#10;\usepackage{amsmath}&#10;\pagestyle{empty}&lt;/preamble&gt;&#10;  &lt;body&gt;\begin{align*} &#10;\frac{\langle \Delta N^2 \rangle}{\Delta \eta}&#10;\end{align*}&lt;/body&gt;&#10;  &lt;fcolor&gt;FF000000&lt;/fcolor&gt;&#10;  &lt;bcolor&gt;FFFFFFFF&lt;/bcolor&gt;&#10;  &lt;transparent&gt;True&lt;/transparent&gt;&#10;  &lt;resolution&gt;1800&lt;/resolution&gt;&#10;  &lt;imageh&gt;600&lt;/imageh&gt;&#10;  &lt;imagew&gt;741&lt;/imagew&gt;&#10;  &lt;scale&gt;50&lt;/scale&gt;&#10;  &lt;cursor&gt;61&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2031" y="273720"/>
            <a:ext cx="784225" cy="635000"/>
          </a:xfrm>
          <a:prstGeom prst="rect">
            <a:avLst/>
          </a:prstGeom>
        </p:spPr>
      </p:pic>
      <p:sp>
        <p:nvSpPr>
          <p:cNvPr id="34" name="テキスト ボックス 33"/>
          <p:cNvSpPr txBox="1"/>
          <p:nvPr/>
        </p:nvSpPr>
        <p:spPr>
          <a:xfrm>
            <a:off x="159074" y="735087"/>
            <a:ext cx="2292615" cy="461665"/>
          </a:xfrm>
          <a:prstGeom prst="rect">
            <a:avLst/>
          </a:prstGeom>
          <a:noFill/>
        </p:spPr>
        <p:txBody>
          <a:bodyPr wrap="none" rtlCol="0">
            <a:spAutoFit/>
          </a:bodyPr>
          <a:lstStyle/>
          <a:p>
            <a:r>
              <a:rPr lang="en-US" altLang="ja-JP" sz="2400" dirty="0" smtClean="0"/>
              <a:t>Pre-Equilibrium</a:t>
            </a:r>
            <a:endParaRPr kumimoji="1" lang="ja-JP" altLang="en-US" sz="2400" dirty="0"/>
          </a:p>
        </p:txBody>
      </p:sp>
      <p:sp>
        <p:nvSpPr>
          <p:cNvPr id="76" name="テキスト ボックス 75"/>
          <p:cNvSpPr txBox="1"/>
          <p:nvPr/>
        </p:nvSpPr>
        <p:spPr>
          <a:xfrm>
            <a:off x="251371" y="2240968"/>
            <a:ext cx="3060453" cy="461665"/>
          </a:xfrm>
          <a:prstGeom prst="rect">
            <a:avLst/>
          </a:prstGeom>
          <a:noFill/>
        </p:spPr>
        <p:txBody>
          <a:bodyPr wrap="none" rtlCol="0">
            <a:spAutoFit/>
          </a:bodyPr>
          <a:lstStyle/>
          <a:p>
            <a:r>
              <a:rPr kumimoji="1" lang="en-US" altLang="ja-JP" sz="2400" dirty="0" smtClean="0"/>
              <a:t>Quark-Gluon Plasma</a:t>
            </a:r>
            <a:endParaRPr kumimoji="1" lang="ja-JP" altLang="en-US" sz="2400" dirty="0"/>
          </a:p>
        </p:txBody>
      </p:sp>
      <p:sp>
        <p:nvSpPr>
          <p:cNvPr id="88" name="テキスト ボックス 87"/>
          <p:cNvSpPr txBox="1"/>
          <p:nvPr/>
        </p:nvSpPr>
        <p:spPr>
          <a:xfrm>
            <a:off x="251371" y="3543399"/>
            <a:ext cx="2087431" cy="461665"/>
          </a:xfrm>
          <a:prstGeom prst="rect">
            <a:avLst/>
          </a:prstGeom>
          <a:noFill/>
        </p:spPr>
        <p:txBody>
          <a:bodyPr wrap="none" rtlCol="0">
            <a:spAutoFit/>
          </a:bodyPr>
          <a:lstStyle/>
          <a:p>
            <a:r>
              <a:rPr kumimoji="1" lang="en-US" altLang="ja-JP" sz="2400" dirty="0" err="1" smtClean="0"/>
              <a:t>Hadronization</a:t>
            </a:r>
            <a:endParaRPr kumimoji="1" lang="ja-JP" altLang="en-US" sz="2400" dirty="0"/>
          </a:p>
        </p:txBody>
      </p:sp>
      <p:sp>
        <p:nvSpPr>
          <p:cNvPr id="89" name="テキスト ボックス 88"/>
          <p:cNvSpPr txBox="1"/>
          <p:nvPr/>
        </p:nvSpPr>
        <p:spPr>
          <a:xfrm>
            <a:off x="251520" y="5055567"/>
            <a:ext cx="1571264" cy="461665"/>
          </a:xfrm>
          <a:prstGeom prst="rect">
            <a:avLst/>
          </a:prstGeom>
          <a:noFill/>
        </p:spPr>
        <p:txBody>
          <a:bodyPr wrap="none" rtlCol="0">
            <a:spAutoFit/>
          </a:bodyPr>
          <a:lstStyle/>
          <a:p>
            <a:r>
              <a:rPr kumimoji="1" lang="en-US" altLang="ja-JP" sz="2400" dirty="0" err="1" smtClean="0"/>
              <a:t>Freezeout</a:t>
            </a:r>
            <a:endParaRPr kumimoji="1" lang="ja-JP" altLang="en-US" sz="2400" dirty="0"/>
          </a:p>
        </p:txBody>
      </p:sp>
      <p:pic>
        <p:nvPicPr>
          <p:cNvPr id="91" name="TexTeXPicture" descr="&lt;?xml version=&quot;1.0&quot; encoding=&quot;utf-16&quot;?&gt;&#10;&lt;TeXTeX&gt;&#10;  &lt;preamble&gt;\documentclass{jarticle}&#10;\usepackage{amsmath}&#10;\pagestyle{empty}&lt;/preamble&gt;&#10;  &lt;body&gt;\begin{align*} &#10;\Delta \eta&#10;\end{align*}&lt;/body&gt;&#10;  &lt;fcolor&gt;FF000000&lt;/fcolor&gt;&#10;  &lt;bcolor&gt;FFFFFFFF&lt;/bcolor&gt;&#10;  &lt;transparent&gt;True&lt;/transparent&gt;&#10;  &lt;resolution&gt;1800&lt;/resolution&gt;&#10;  &lt;imageh&gt;232&lt;/imageh&gt;&#10;  &lt;imagew&gt;320&lt;/imagew&gt;&#10;  &lt;scale&gt;50&lt;/scale&gt;&#10;  &lt;cursor&gt;27&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3739" y="6453336"/>
            <a:ext cx="480113" cy="348081"/>
          </a:xfrm>
          <a:prstGeom prst="rect">
            <a:avLst/>
          </a:prstGeom>
        </p:spPr>
      </p:pic>
      <p:sp>
        <p:nvSpPr>
          <p:cNvPr id="93" name="円/楕円 92"/>
          <p:cNvSpPr/>
          <p:nvPr/>
        </p:nvSpPr>
        <p:spPr>
          <a:xfrm>
            <a:off x="2447776" y="1808832"/>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円/楕円 94"/>
          <p:cNvSpPr/>
          <p:nvPr/>
        </p:nvSpPr>
        <p:spPr>
          <a:xfrm>
            <a:off x="1223640" y="1628800"/>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円/楕円 95"/>
          <p:cNvSpPr/>
          <p:nvPr/>
        </p:nvSpPr>
        <p:spPr>
          <a:xfrm>
            <a:off x="4427984" y="1322760"/>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8" name="直線矢印コネクタ 97"/>
          <p:cNvCxnSpPr/>
          <p:nvPr/>
        </p:nvCxnSpPr>
        <p:spPr>
          <a:xfrm>
            <a:off x="6193825" y="3378188"/>
            <a:ext cx="223224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9" name="直線矢印コネクタ 98"/>
          <p:cNvCxnSpPr/>
          <p:nvPr/>
        </p:nvCxnSpPr>
        <p:spPr>
          <a:xfrm flipV="1">
            <a:off x="6553865" y="2492896"/>
            <a:ext cx="0" cy="110131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0" name="直線コネクタ 99"/>
          <p:cNvCxnSpPr/>
          <p:nvPr/>
        </p:nvCxnSpPr>
        <p:spPr>
          <a:xfrm>
            <a:off x="6567830" y="3164083"/>
            <a:ext cx="1656184" cy="0"/>
          </a:xfrm>
          <a:prstGeom prst="line">
            <a:avLst/>
          </a:prstGeom>
        </p:spPr>
        <p:style>
          <a:lnRef idx="2">
            <a:schemeClr val="accent2"/>
          </a:lnRef>
          <a:fillRef idx="0">
            <a:schemeClr val="accent2"/>
          </a:fillRef>
          <a:effectRef idx="1">
            <a:schemeClr val="accent2"/>
          </a:effectRef>
          <a:fontRef idx="minor">
            <a:schemeClr val="tx1"/>
          </a:fontRef>
        </p:style>
      </p:cxnSp>
      <p:pic>
        <p:nvPicPr>
          <p:cNvPr id="101" name="TexTeXPicture" descr="&lt;?xml version=&quot;1.0&quot; encoding=&quot;utf-16&quot;?&gt;&#10;&lt;TeXTeX&gt;&#10;  &lt;preamble&gt;\documentclass{jarticle}&#10;\usepackage{amsmath}&#10;\pagestyle{empty}&lt;/preamble&gt;&#10;  &lt;body&gt;\begin{align*} &#10;\Delta \eta&#10;\end{align*}&lt;/body&gt;&#10;  &lt;fcolor&gt;FF000000&lt;/fcolor&gt;&#10;  &lt;bcolor&gt;FFFFFFFF&lt;/bcolor&gt;&#10;  &lt;transparent&gt;True&lt;/transparent&gt;&#10;  &lt;resolution&gt;1800&lt;/resolution&gt;&#10;  &lt;imageh&gt;232&lt;/imageh&gt;&#10;  &lt;imagew&gt;320&lt;/imagew&gt;&#10;  &lt;scale&gt;50&lt;/scale&gt;&#10;  &lt;cursor&gt;27&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5489" y="3276673"/>
            <a:ext cx="338667" cy="245533"/>
          </a:xfrm>
          <a:prstGeom prst="rect">
            <a:avLst/>
          </a:prstGeom>
        </p:spPr>
      </p:pic>
      <p:sp>
        <p:nvSpPr>
          <p:cNvPr id="102" name="フリーフォーム 101"/>
          <p:cNvSpPr/>
          <p:nvPr/>
        </p:nvSpPr>
        <p:spPr>
          <a:xfrm>
            <a:off x="6558838" y="5594184"/>
            <a:ext cx="1704441" cy="413948"/>
          </a:xfrm>
          <a:custGeom>
            <a:avLst/>
            <a:gdLst>
              <a:gd name="connsiteX0" fmla="*/ 0 w 1704441"/>
              <a:gd name="connsiteY0" fmla="*/ 0 h 585216"/>
              <a:gd name="connsiteX1" fmla="*/ 402336 w 1704441"/>
              <a:gd name="connsiteY1" fmla="*/ 285293 h 585216"/>
              <a:gd name="connsiteX2" fmla="*/ 1009497 w 1704441"/>
              <a:gd name="connsiteY2" fmla="*/ 504749 h 585216"/>
              <a:gd name="connsiteX3" fmla="*/ 1704441 w 1704441"/>
              <a:gd name="connsiteY3" fmla="*/ 585216 h 585216"/>
            </a:gdLst>
            <a:ahLst/>
            <a:cxnLst>
              <a:cxn ang="0">
                <a:pos x="connsiteX0" y="connsiteY0"/>
              </a:cxn>
              <a:cxn ang="0">
                <a:pos x="connsiteX1" y="connsiteY1"/>
              </a:cxn>
              <a:cxn ang="0">
                <a:pos x="connsiteX2" y="connsiteY2"/>
              </a:cxn>
              <a:cxn ang="0">
                <a:pos x="connsiteX3" y="connsiteY3"/>
              </a:cxn>
            </a:cxnLst>
            <a:rect l="l" t="t" r="r" b="b"/>
            <a:pathLst>
              <a:path w="1704441" h="585216">
                <a:moveTo>
                  <a:pt x="0" y="0"/>
                </a:moveTo>
                <a:cubicBezTo>
                  <a:pt x="117043" y="100584"/>
                  <a:pt x="234087" y="201168"/>
                  <a:pt x="402336" y="285293"/>
                </a:cubicBezTo>
                <a:cubicBezTo>
                  <a:pt x="570585" y="369418"/>
                  <a:pt x="792480" y="454762"/>
                  <a:pt x="1009497" y="504749"/>
                </a:cubicBezTo>
                <a:cubicBezTo>
                  <a:pt x="1226515" y="554736"/>
                  <a:pt x="1465478" y="569976"/>
                  <a:pt x="1704441" y="585216"/>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kumimoji="1" lang="ja-JP" altLang="en-US"/>
          </a:p>
        </p:txBody>
      </p:sp>
      <p:pic>
        <p:nvPicPr>
          <p:cNvPr id="105" name="TexTeXPicture" descr="&lt;?xml version=&quot;1.0&quot; encoding=&quot;utf-16&quot;?&gt;&#10;&lt;TeXTeX&gt;&#10;  &lt;preamble&gt;\documentclass{jarticle}&#10;\usepackage{amsmath}&#10;\pagestyle{empty}&lt;/preamble&gt;&#10;  &lt;body&gt;\begin{align*} &#10;\chi_{\rm QGP}&#10;\end{align*}&lt;/body&gt;&#10;  &lt;fcolor&gt;FF000000&lt;/fcolor&gt;&#10;  &lt;bcolor&gt;FFFFFFFF&lt;/bcolor&gt;&#10;  &lt;transparent&gt;True&lt;/transparent&gt;&#10;  &lt;resolution&gt;1800&lt;/resolution&gt;&#10;  &lt;imageh&gt;182&lt;/imageh&gt;&#10;  &lt;imagew&gt;577&lt;/imagew&gt;&#10;  &lt;scale&gt;50&lt;/scale&gt;&#10;  &lt;cursor&gt;30&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0112" y="3018150"/>
            <a:ext cx="829737" cy="261720"/>
          </a:xfrm>
          <a:prstGeom prst="rect">
            <a:avLst/>
          </a:prstGeom>
        </p:spPr>
      </p:pic>
      <p:pic>
        <p:nvPicPr>
          <p:cNvPr id="107" name="TexTeXPicture" descr="&lt;?xml version=&quot;1.0&quot; encoding=&quot;utf-16&quot;?&gt;&#10;&lt;TeXTeX&gt;&#10;  &lt;preamble&gt;\documentclass{jarticle}&#10;\usepackage{amsmath}&#10;\pagestyle{empty}&lt;/preamble&gt;&#10;  &lt;body&gt;\begin{align*} &#10;\chi_{\rm HAD}&#10;\end{align*}&lt;/body&gt;&#10;  &lt;fcolor&gt;FF000000&lt;/fcolor&gt;&#10;  &lt;bcolor&gt;FFFFFFFF&lt;/bcolor&gt;&#10;  &lt;transparent&gt;True&lt;/transparent&gt;&#10;  &lt;resolution&gt;1800&lt;/resolution&gt;&#10;  &lt;imageh&gt;160&lt;/imageh&gt;&#10;  &lt;imagew&gt;580&lt;/imagew&gt;&#10;  &lt;scale&gt;50&lt;/scale&gt;&#10;  &lt;cursor&gt;29&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0112" y="2622104"/>
            <a:ext cx="834051" cy="230084"/>
          </a:xfrm>
          <a:prstGeom prst="rect">
            <a:avLst/>
          </a:prstGeom>
        </p:spPr>
      </p:pic>
      <p:cxnSp>
        <p:nvCxnSpPr>
          <p:cNvPr id="109" name="直線コネクタ 108"/>
          <p:cNvCxnSpPr/>
          <p:nvPr/>
        </p:nvCxnSpPr>
        <p:spPr>
          <a:xfrm flipV="1">
            <a:off x="6567830" y="3153862"/>
            <a:ext cx="1709414" cy="83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p:nvCxnSpPr>
        <p:spPr>
          <a:xfrm flipV="1">
            <a:off x="6553865" y="2730118"/>
            <a:ext cx="1709414" cy="83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1" name="直線矢印コネクタ 110"/>
          <p:cNvCxnSpPr/>
          <p:nvPr/>
        </p:nvCxnSpPr>
        <p:spPr>
          <a:xfrm>
            <a:off x="6193825" y="1866020"/>
            <a:ext cx="223224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2" name="直線矢印コネクタ 111"/>
          <p:cNvCxnSpPr/>
          <p:nvPr/>
        </p:nvCxnSpPr>
        <p:spPr>
          <a:xfrm flipV="1">
            <a:off x="6553865" y="980728"/>
            <a:ext cx="0" cy="110131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13" name="TexTeXPicture" descr="&lt;?xml version=&quot;1.0&quot; encoding=&quot;utf-16&quot;?&gt;&#10;&lt;TeXTeX&gt;&#10;  &lt;preamble&gt;\documentclass{jarticle}&#10;\usepackage{amsmath}&#10;\pagestyle{empty}&lt;/preamble&gt;&#10;  &lt;body&gt;\begin{align*} &#10;\Delta \eta&#10;\end{align*}&lt;/body&gt;&#10;  &lt;fcolor&gt;FF000000&lt;/fcolor&gt;&#10;  &lt;bcolor&gt;FFFFFFFF&lt;/bcolor&gt;&#10;  &lt;transparent&gt;True&lt;/transparent&gt;&#10;  &lt;resolution&gt;1800&lt;/resolution&gt;&#10;  &lt;imageh&gt;232&lt;/imageh&gt;&#10;  &lt;imagew&gt;320&lt;/imagew&gt;&#10;  &lt;scale&gt;50&lt;/scale&gt;&#10;  &lt;cursor&gt;27&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5489" y="1743307"/>
            <a:ext cx="338667" cy="245533"/>
          </a:xfrm>
          <a:prstGeom prst="rect">
            <a:avLst/>
          </a:prstGeom>
        </p:spPr>
      </p:pic>
      <p:pic>
        <p:nvPicPr>
          <p:cNvPr id="114" name="TexTeXPicture" descr="&lt;?xml version=&quot;1.0&quot; encoding=&quot;utf-16&quot;?&gt;&#10;&lt;TeXTeX&gt;&#10;  &lt;preamble&gt;\documentclass{jarticle}&#10;\usepackage{amsmath}&#10;\pagestyle{empty}&lt;/preamble&gt;&#10;  &lt;body&gt;\begin{align*} &#10;\chi_{\rm QGP}&#10;\end{align*}&lt;/body&gt;&#10;  &lt;fcolor&gt;FF000000&lt;/fcolor&gt;&#10;  &lt;bcolor&gt;FFFFFFFF&lt;/bcolor&gt;&#10;  &lt;transparent&gt;True&lt;/transparent&gt;&#10;  &lt;resolution&gt;1800&lt;/resolution&gt;&#10;  &lt;imageh&gt;182&lt;/imageh&gt;&#10;  &lt;imagew&gt;577&lt;/imagew&gt;&#10;  &lt;scale&gt;50&lt;/scale&gt;&#10;  &lt;cursor&gt;30&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0112" y="1505982"/>
            <a:ext cx="829737" cy="261720"/>
          </a:xfrm>
          <a:prstGeom prst="rect">
            <a:avLst/>
          </a:prstGeom>
        </p:spPr>
      </p:pic>
      <p:pic>
        <p:nvPicPr>
          <p:cNvPr id="115" name="TexTeXPicture" descr="&lt;?xml version=&quot;1.0&quot; encoding=&quot;utf-16&quot;?&gt;&#10;&lt;TeXTeX&gt;&#10;  &lt;preamble&gt;\documentclass{jarticle}&#10;\usepackage{amsmath}&#10;\pagestyle{empty}&lt;/preamble&gt;&#10;  &lt;body&gt;\begin{align*} &#10;\chi_{\rm HAD}&#10;\end{align*}&lt;/body&gt;&#10;  &lt;fcolor&gt;FF000000&lt;/fcolor&gt;&#10;  &lt;bcolor&gt;FFFFFFFF&lt;/bcolor&gt;&#10;  &lt;transparent&gt;True&lt;/transparent&gt;&#10;  &lt;resolution&gt;1800&lt;/resolution&gt;&#10;  &lt;imageh&gt;160&lt;/imageh&gt;&#10;  &lt;imagew&gt;580&lt;/imagew&gt;&#10;  &lt;scale&gt;50&lt;/scale&gt;&#10;  &lt;cursor&gt;29&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0112" y="1109936"/>
            <a:ext cx="834051" cy="230084"/>
          </a:xfrm>
          <a:prstGeom prst="rect">
            <a:avLst/>
          </a:prstGeom>
        </p:spPr>
      </p:pic>
      <p:cxnSp>
        <p:nvCxnSpPr>
          <p:cNvPr id="116" name="直線コネクタ 115"/>
          <p:cNvCxnSpPr/>
          <p:nvPr/>
        </p:nvCxnSpPr>
        <p:spPr>
          <a:xfrm flipV="1">
            <a:off x="6567830" y="1641694"/>
            <a:ext cx="1709414" cy="83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flipV="1">
            <a:off x="6553865" y="1217950"/>
            <a:ext cx="1709414" cy="83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8" name="直線矢印コネクタ 117"/>
          <p:cNvCxnSpPr/>
          <p:nvPr/>
        </p:nvCxnSpPr>
        <p:spPr>
          <a:xfrm>
            <a:off x="6193825" y="4797150"/>
            <a:ext cx="223224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9" name="直線矢印コネクタ 118"/>
          <p:cNvCxnSpPr/>
          <p:nvPr/>
        </p:nvCxnSpPr>
        <p:spPr>
          <a:xfrm flipV="1">
            <a:off x="6553865" y="3911858"/>
            <a:ext cx="0" cy="110131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20" name="TexTeXPicture" descr="&lt;?xml version=&quot;1.0&quot; encoding=&quot;utf-16&quot;?&gt;&#10;&lt;TeXTeX&gt;&#10;  &lt;preamble&gt;\documentclass{jarticle}&#10;\usepackage{amsmath}&#10;\pagestyle{empty}&lt;/preamble&gt;&#10;  &lt;body&gt;\begin{align*} &#10;\Delta \eta&#10;\end{align*}&lt;/body&gt;&#10;  &lt;fcolor&gt;FF000000&lt;/fcolor&gt;&#10;  &lt;bcolor&gt;FFFFFFFF&lt;/bcolor&gt;&#10;  &lt;transparent&gt;True&lt;/transparent&gt;&#10;  &lt;resolution&gt;1800&lt;/resolution&gt;&#10;  &lt;imageh&gt;232&lt;/imageh&gt;&#10;  &lt;imagew&gt;320&lt;/imagew&gt;&#10;  &lt;scale&gt;50&lt;/scale&gt;&#10;  &lt;cursor&gt;27&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5489" y="4695635"/>
            <a:ext cx="338667" cy="245533"/>
          </a:xfrm>
          <a:prstGeom prst="rect">
            <a:avLst/>
          </a:prstGeom>
        </p:spPr>
      </p:pic>
      <p:pic>
        <p:nvPicPr>
          <p:cNvPr id="121" name="TexTeXPicture" descr="&lt;?xml version=&quot;1.0&quot; encoding=&quot;utf-16&quot;?&gt;&#10;&lt;TeXTeX&gt;&#10;  &lt;preamble&gt;\documentclass{jarticle}&#10;\usepackage{amsmath}&#10;\pagestyle{empty}&lt;/preamble&gt;&#10;  &lt;body&gt;\begin{align*} &#10;\chi_{\rm QGP}&#10;\end{align*}&lt;/body&gt;&#10;  &lt;fcolor&gt;FF000000&lt;/fcolor&gt;&#10;  &lt;bcolor&gt;FFFFFFFF&lt;/bcolor&gt;&#10;  &lt;transparent&gt;True&lt;/transparent&gt;&#10;  &lt;resolution&gt;1800&lt;/resolution&gt;&#10;  &lt;imageh&gt;182&lt;/imageh&gt;&#10;  &lt;imagew&gt;577&lt;/imagew&gt;&#10;  &lt;scale&gt;50&lt;/scale&gt;&#10;  &lt;cursor&gt;30&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0112" y="4437112"/>
            <a:ext cx="829737" cy="261720"/>
          </a:xfrm>
          <a:prstGeom prst="rect">
            <a:avLst/>
          </a:prstGeom>
        </p:spPr>
      </p:pic>
      <p:pic>
        <p:nvPicPr>
          <p:cNvPr id="122" name="TexTeXPicture" descr="&lt;?xml version=&quot;1.0&quot; encoding=&quot;utf-16&quot;?&gt;&#10;&lt;TeXTeX&gt;&#10;  &lt;preamble&gt;\documentclass{jarticle}&#10;\usepackage{amsmath}&#10;\pagestyle{empty}&lt;/preamble&gt;&#10;  &lt;body&gt;\begin{align*} &#10;\chi_{\rm HAD}&#10;\end{align*}&lt;/body&gt;&#10;  &lt;fcolor&gt;FF000000&lt;/fcolor&gt;&#10;  &lt;bcolor&gt;FFFFFFFF&lt;/bcolor&gt;&#10;  &lt;transparent&gt;True&lt;/transparent&gt;&#10;  &lt;resolution&gt;1800&lt;/resolution&gt;&#10;  &lt;imageh&gt;160&lt;/imageh&gt;&#10;  &lt;imagew&gt;580&lt;/imagew&gt;&#10;  &lt;scale&gt;50&lt;/scale&gt;&#10;  &lt;cursor&gt;29&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0112" y="4041066"/>
            <a:ext cx="834051" cy="230084"/>
          </a:xfrm>
          <a:prstGeom prst="rect">
            <a:avLst/>
          </a:prstGeom>
        </p:spPr>
      </p:pic>
      <p:cxnSp>
        <p:nvCxnSpPr>
          <p:cNvPr id="123" name="直線コネクタ 122"/>
          <p:cNvCxnSpPr/>
          <p:nvPr/>
        </p:nvCxnSpPr>
        <p:spPr>
          <a:xfrm flipV="1">
            <a:off x="6567830" y="4572824"/>
            <a:ext cx="1709414" cy="83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flipV="1">
            <a:off x="6553865" y="4149080"/>
            <a:ext cx="1709414" cy="83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5" name="直線矢印コネクタ 124"/>
          <p:cNvCxnSpPr/>
          <p:nvPr/>
        </p:nvCxnSpPr>
        <p:spPr>
          <a:xfrm>
            <a:off x="6193825" y="6237310"/>
            <a:ext cx="223224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6" name="直線矢印コネクタ 125"/>
          <p:cNvCxnSpPr/>
          <p:nvPr/>
        </p:nvCxnSpPr>
        <p:spPr>
          <a:xfrm flipV="1">
            <a:off x="6553865" y="5352018"/>
            <a:ext cx="0" cy="110131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27" name="TexTeXPicture" descr="&lt;?xml version=&quot;1.0&quot; encoding=&quot;utf-16&quot;?&gt;&#10;&lt;TeXTeX&gt;&#10;  &lt;preamble&gt;\documentclass{jarticle}&#10;\usepackage{amsmath}&#10;\pagestyle{empty}&lt;/preamble&gt;&#10;  &lt;body&gt;\begin{align*} &#10;\Delta \eta&#10;\end{align*}&lt;/body&gt;&#10;  &lt;fcolor&gt;FF000000&lt;/fcolor&gt;&#10;  &lt;bcolor&gt;FFFFFFFF&lt;/bcolor&gt;&#10;  &lt;transparent&gt;True&lt;/transparent&gt;&#10;  &lt;resolution&gt;1800&lt;/resolution&gt;&#10;  &lt;imageh&gt;232&lt;/imageh&gt;&#10;  &lt;imagew&gt;320&lt;/imagew&gt;&#10;  &lt;scale&gt;50&lt;/scale&gt;&#10;  &lt;cursor&gt;27&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5489" y="6135795"/>
            <a:ext cx="338667" cy="245533"/>
          </a:xfrm>
          <a:prstGeom prst="rect">
            <a:avLst/>
          </a:prstGeom>
        </p:spPr>
      </p:pic>
      <p:pic>
        <p:nvPicPr>
          <p:cNvPr id="128" name="TexTeXPicture" descr="&lt;?xml version=&quot;1.0&quot; encoding=&quot;utf-16&quot;?&gt;&#10;&lt;TeXTeX&gt;&#10;  &lt;preamble&gt;\documentclass{jarticle}&#10;\usepackage{amsmath}&#10;\pagestyle{empty}&lt;/preamble&gt;&#10;  &lt;body&gt;\begin{align*} &#10;\chi_{\rm QGP}&#10;\end{align*}&lt;/body&gt;&#10;  &lt;fcolor&gt;FF000000&lt;/fcolor&gt;&#10;  &lt;bcolor&gt;FFFFFFFF&lt;/bcolor&gt;&#10;  &lt;transparent&gt;True&lt;/transparent&gt;&#10;  &lt;resolution&gt;1800&lt;/resolution&gt;&#10;  &lt;imageh&gt;182&lt;/imageh&gt;&#10;  &lt;imagew&gt;577&lt;/imagew&gt;&#10;  &lt;scale&gt;50&lt;/scale&gt;&#10;  &lt;cursor&gt;30&lt;/cursor&gt;&#10;&lt;/TeXTeX&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0112" y="5877272"/>
            <a:ext cx="829737" cy="261720"/>
          </a:xfrm>
          <a:prstGeom prst="rect">
            <a:avLst/>
          </a:prstGeom>
        </p:spPr>
      </p:pic>
      <p:pic>
        <p:nvPicPr>
          <p:cNvPr id="129" name="TexTeXPicture" descr="&lt;?xml version=&quot;1.0&quot; encoding=&quot;utf-16&quot;?&gt;&#10;&lt;TeXTeX&gt;&#10;  &lt;preamble&gt;\documentclass{jarticle}&#10;\usepackage{amsmath}&#10;\pagestyle{empty}&lt;/preamble&gt;&#10;  &lt;body&gt;\begin{align*} &#10;\chi_{\rm HAD}&#10;\end{align*}&lt;/body&gt;&#10;  &lt;fcolor&gt;FF000000&lt;/fcolor&gt;&#10;  &lt;bcolor&gt;FFFFFFFF&lt;/bcolor&gt;&#10;  &lt;transparent&gt;True&lt;/transparent&gt;&#10;  &lt;resolution&gt;1800&lt;/resolution&gt;&#10;  &lt;imageh&gt;160&lt;/imageh&gt;&#10;  &lt;imagew&gt;580&lt;/imagew&gt;&#10;  &lt;scale&gt;50&lt;/scale&gt;&#10;  &lt;cursor&gt;29&lt;/cursor&gt;&#10;&lt;/TeXTeX&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0112" y="5481226"/>
            <a:ext cx="834051" cy="230084"/>
          </a:xfrm>
          <a:prstGeom prst="rect">
            <a:avLst/>
          </a:prstGeom>
        </p:spPr>
      </p:pic>
      <p:cxnSp>
        <p:nvCxnSpPr>
          <p:cNvPr id="130" name="直線コネクタ 129"/>
          <p:cNvCxnSpPr/>
          <p:nvPr/>
        </p:nvCxnSpPr>
        <p:spPr>
          <a:xfrm flipV="1">
            <a:off x="6567830" y="6012984"/>
            <a:ext cx="1709414" cy="83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flipV="1">
            <a:off x="6553865" y="5589240"/>
            <a:ext cx="1709414" cy="83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6588224" y="1772816"/>
            <a:ext cx="1656184"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35" name="直線コネクタ 134"/>
          <p:cNvCxnSpPr/>
          <p:nvPr/>
        </p:nvCxnSpPr>
        <p:spPr>
          <a:xfrm>
            <a:off x="6588224" y="4581128"/>
            <a:ext cx="1656184" cy="0"/>
          </a:xfrm>
          <a:prstGeom prst="line">
            <a:avLst/>
          </a:prstGeom>
        </p:spPr>
        <p:style>
          <a:lnRef idx="2">
            <a:schemeClr val="accent2"/>
          </a:lnRef>
          <a:fillRef idx="0">
            <a:schemeClr val="accent2"/>
          </a:fillRef>
          <a:effectRef idx="1">
            <a:schemeClr val="accent2"/>
          </a:effectRef>
          <a:fontRef idx="minor">
            <a:schemeClr val="tx1"/>
          </a:fontRef>
        </p:style>
      </p:cxnSp>
      <p:sp>
        <p:nvSpPr>
          <p:cNvPr id="136" name="下矢印 135"/>
          <p:cNvSpPr/>
          <p:nvPr/>
        </p:nvSpPr>
        <p:spPr>
          <a:xfrm>
            <a:off x="4445992" y="4790761"/>
            <a:ext cx="702072" cy="798479"/>
          </a:xfrm>
          <a:prstGeom prst="downArrow">
            <a:avLst/>
          </a:prstGeom>
          <a:gradFill flip="none" rotWithShape="1">
            <a:gsLst>
              <a:gs pos="0">
                <a:schemeClr val="accent6"/>
              </a:gs>
              <a:gs pos="100000">
                <a:schemeClr val="accent6">
                  <a:alpha val="80000"/>
                </a:schemeClr>
              </a:gs>
            </a:gsLst>
            <a:lin ang="5400000" scaled="1"/>
            <a:tileRect/>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37" name="円/楕円 136"/>
          <p:cNvSpPr/>
          <p:nvPr/>
        </p:nvSpPr>
        <p:spPr>
          <a:xfrm>
            <a:off x="4145019" y="6166456"/>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円/楕円 137"/>
          <p:cNvSpPr/>
          <p:nvPr/>
        </p:nvSpPr>
        <p:spPr>
          <a:xfrm>
            <a:off x="4725812" y="5787618"/>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円/楕円 138"/>
          <p:cNvSpPr/>
          <p:nvPr/>
        </p:nvSpPr>
        <p:spPr>
          <a:xfrm>
            <a:off x="3081973" y="5983578"/>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円/楕円 139"/>
          <p:cNvSpPr/>
          <p:nvPr/>
        </p:nvSpPr>
        <p:spPr>
          <a:xfrm>
            <a:off x="1536217" y="5768343"/>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円/楕円 140"/>
          <p:cNvSpPr/>
          <p:nvPr/>
        </p:nvSpPr>
        <p:spPr>
          <a:xfrm>
            <a:off x="3135973" y="6085501"/>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円/楕円 141"/>
          <p:cNvSpPr/>
          <p:nvPr/>
        </p:nvSpPr>
        <p:spPr>
          <a:xfrm>
            <a:off x="1471073" y="566649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円/楕円 142"/>
          <p:cNvSpPr/>
          <p:nvPr/>
        </p:nvSpPr>
        <p:spPr>
          <a:xfrm>
            <a:off x="2455758" y="5687164"/>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円/楕円 143"/>
          <p:cNvSpPr/>
          <p:nvPr/>
        </p:nvSpPr>
        <p:spPr>
          <a:xfrm>
            <a:off x="789551" y="5721253"/>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円/楕円 144"/>
          <p:cNvSpPr/>
          <p:nvPr/>
        </p:nvSpPr>
        <p:spPr>
          <a:xfrm>
            <a:off x="4606980" y="5733618"/>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円/楕円 145"/>
          <p:cNvSpPr/>
          <p:nvPr/>
        </p:nvSpPr>
        <p:spPr>
          <a:xfrm>
            <a:off x="550910" y="615920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円/楕円 146"/>
          <p:cNvSpPr/>
          <p:nvPr/>
        </p:nvSpPr>
        <p:spPr>
          <a:xfrm>
            <a:off x="3709645" y="5768005"/>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円/楕円 147"/>
          <p:cNvSpPr/>
          <p:nvPr/>
        </p:nvSpPr>
        <p:spPr>
          <a:xfrm>
            <a:off x="503536" y="605120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円/楕円 148"/>
          <p:cNvSpPr/>
          <p:nvPr/>
        </p:nvSpPr>
        <p:spPr>
          <a:xfrm>
            <a:off x="3189973" y="5959357"/>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円/楕円 149"/>
          <p:cNvSpPr/>
          <p:nvPr/>
        </p:nvSpPr>
        <p:spPr>
          <a:xfrm>
            <a:off x="4256309" y="6227134"/>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円/楕円 150"/>
          <p:cNvSpPr/>
          <p:nvPr/>
        </p:nvSpPr>
        <p:spPr>
          <a:xfrm>
            <a:off x="2318984" y="5678104"/>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円/楕円 151"/>
          <p:cNvSpPr/>
          <p:nvPr/>
        </p:nvSpPr>
        <p:spPr>
          <a:xfrm>
            <a:off x="791169" y="5860958"/>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円/楕円 152"/>
          <p:cNvSpPr/>
          <p:nvPr/>
        </p:nvSpPr>
        <p:spPr>
          <a:xfrm>
            <a:off x="2389954" y="5742289"/>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円/楕円 153"/>
          <p:cNvSpPr/>
          <p:nvPr/>
        </p:nvSpPr>
        <p:spPr>
          <a:xfrm>
            <a:off x="2108401" y="6140841"/>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円/楕円 154"/>
          <p:cNvSpPr/>
          <p:nvPr/>
        </p:nvSpPr>
        <p:spPr>
          <a:xfrm>
            <a:off x="2627956" y="6122048"/>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円/楕円 155"/>
          <p:cNvSpPr/>
          <p:nvPr/>
        </p:nvSpPr>
        <p:spPr>
          <a:xfrm>
            <a:off x="2552730" y="6230048"/>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円/楕円 156"/>
          <p:cNvSpPr/>
          <p:nvPr/>
        </p:nvSpPr>
        <p:spPr>
          <a:xfrm>
            <a:off x="3763645" y="5901238"/>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円/楕円 157"/>
          <p:cNvSpPr/>
          <p:nvPr/>
        </p:nvSpPr>
        <p:spPr>
          <a:xfrm>
            <a:off x="4713564" y="5679618"/>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円/楕円 158"/>
          <p:cNvSpPr/>
          <p:nvPr/>
        </p:nvSpPr>
        <p:spPr>
          <a:xfrm>
            <a:off x="1428217" y="5760676"/>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円/楕円 159"/>
          <p:cNvSpPr/>
          <p:nvPr/>
        </p:nvSpPr>
        <p:spPr>
          <a:xfrm>
            <a:off x="2520101" y="6111132"/>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円/楕円 160"/>
          <p:cNvSpPr/>
          <p:nvPr/>
        </p:nvSpPr>
        <p:spPr>
          <a:xfrm>
            <a:off x="441347" y="6155183"/>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円/楕円 161"/>
          <p:cNvSpPr/>
          <p:nvPr/>
        </p:nvSpPr>
        <p:spPr>
          <a:xfrm>
            <a:off x="4252168" y="6112456"/>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円/楕円 162"/>
          <p:cNvSpPr/>
          <p:nvPr/>
        </p:nvSpPr>
        <p:spPr>
          <a:xfrm>
            <a:off x="2037530" y="6086841"/>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円/楕円 163"/>
          <p:cNvSpPr/>
          <p:nvPr/>
        </p:nvSpPr>
        <p:spPr>
          <a:xfrm>
            <a:off x="2051256" y="6217660"/>
            <a:ext cx="108000" cy="108000"/>
          </a:xfrm>
          <a:prstGeom prst="ellipse">
            <a:avLst/>
          </a:prstGeom>
          <a:solidFill>
            <a:srgbClr val="00B05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円/楕円 164"/>
          <p:cNvSpPr/>
          <p:nvPr/>
        </p:nvSpPr>
        <p:spPr>
          <a:xfrm>
            <a:off x="899169" y="5811503"/>
            <a:ext cx="108000" cy="108000"/>
          </a:xfrm>
          <a:prstGeom prst="ellipse">
            <a:avLst/>
          </a:prstGeom>
          <a:solidFill>
            <a:srgbClr val="FF000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円/楕円 165"/>
          <p:cNvSpPr/>
          <p:nvPr/>
        </p:nvSpPr>
        <p:spPr>
          <a:xfrm>
            <a:off x="3638951" y="5876005"/>
            <a:ext cx="108000" cy="108000"/>
          </a:xfrm>
          <a:prstGeom prst="ellipse">
            <a:avLst/>
          </a:prstGeom>
          <a:solidFill>
            <a:srgbClr val="0070C0"/>
          </a:solidFill>
          <a:ln w="12700">
            <a:no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円/楕円 166"/>
          <p:cNvSpPr/>
          <p:nvPr/>
        </p:nvSpPr>
        <p:spPr>
          <a:xfrm>
            <a:off x="3608312" y="5733256"/>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円/楕円 167"/>
          <p:cNvSpPr/>
          <p:nvPr/>
        </p:nvSpPr>
        <p:spPr>
          <a:xfrm>
            <a:off x="1952128" y="6039296"/>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円/楕円 168"/>
          <p:cNvSpPr/>
          <p:nvPr/>
        </p:nvSpPr>
        <p:spPr>
          <a:xfrm>
            <a:off x="2276128" y="5589240"/>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円/楕円 169"/>
          <p:cNvSpPr/>
          <p:nvPr/>
        </p:nvSpPr>
        <p:spPr>
          <a:xfrm>
            <a:off x="4112368" y="6058456"/>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円/楕円 170"/>
          <p:cNvSpPr/>
          <p:nvPr/>
        </p:nvSpPr>
        <p:spPr>
          <a:xfrm>
            <a:off x="2456184" y="6039296"/>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円/楕円 171"/>
          <p:cNvSpPr/>
          <p:nvPr/>
        </p:nvSpPr>
        <p:spPr>
          <a:xfrm>
            <a:off x="4563812" y="5607248"/>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円/楕円 172"/>
          <p:cNvSpPr/>
          <p:nvPr/>
        </p:nvSpPr>
        <p:spPr>
          <a:xfrm>
            <a:off x="395536" y="6003879"/>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円/楕円 173"/>
          <p:cNvSpPr/>
          <p:nvPr/>
        </p:nvSpPr>
        <p:spPr>
          <a:xfrm>
            <a:off x="3021061" y="5895280"/>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円/楕円 174"/>
          <p:cNvSpPr/>
          <p:nvPr/>
        </p:nvSpPr>
        <p:spPr>
          <a:xfrm>
            <a:off x="1376064" y="5607248"/>
            <a:ext cx="324000" cy="324000"/>
          </a:xfrm>
          <a:prstGeom prst="ellipse">
            <a:avLst/>
          </a:prstGeom>
          <a:solidFill>
            <a:schemeClr val="accent3">
              <a:lumMod val="40000"/>
              <a:lumOff val="60000"/>
              <a:alpha val="10000"/>
            </a:schemeClr>
          </a:solidFill>
          <a:ln w="19050">
            <a:solidFill>
              <a:schemeClr val="accent3">
                <a:lumMod val="75000"/>
              </a:schemeClr>
            </a:solidFill>
            <a:prstDash val="dash"/>
          </a:ln>
          <a:effectLst>
            <a:glow rad="63500">
              <a:schemeClr val="accent3">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円/楕円 175"/>
          <p:cNvSpPr/>
          <p:nvPr/>
        </p:nvSpPr>
        <p:spPr>
          <a:xfrm>
            <a:off x="719608" y="5679256"/>
            <a:ext cx="324000" cy="324000"/>
          </a:xfrm>
          <a:prstGeom prst="ellipse">
            <a:avLst/>
          </a:prstGeom>
          <a:solidFill>
            <a:schemeClr val="accent6">
              <a:lumMod val="40000"/>
              <a:lumOff val="60000"/>
              <a:alpha val="10000"/>
            </a:schemeClr>
          </a:solidFill>
          <a:ln w="19050">
            <a:solidFill>
              <a:schemeClr val="accent6">
                <a:lumMod val="75000"/>
              </a:schemeClr>
            </a:solidFill>
            <a:prstDash val="dash"/>
          </a:ln>
          <a:effectLst>
            <a:glow rad="63500">
              <a:schemeClr val="accent6">
                <a:satMod val="1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下矢印 176"/>
          <p:cNvSpPr/>
          <p:nvPr/>
        </p:nvSpPr>
        <p:spPr>
          <a:xfrm>
            <a:off x="4445992" y="1982449"/>
            <a:ext cx="702072" cy="798479"/>
          </a:xfrm>
          <a:prstGeom prst="downArrow">
            <a:avLst/>
          </a:prstGeom>
          <a:gradFill flip="none" rotWithShape="1">
            <a:gsLst>
              <a:gs pos="0">
                <a:schemeClr val="accent6"/>
              </a:gs>
              <a:gs pos="100000">
                <a:schemeClr val="accent6">
                  <a:alpha val="80000"/>
                </a:schemeClr>
              </a:gs>
            </a:gsLst>
            <a:lin ang="5400000" scaled="1"/>
            <a:tileRect/>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78" name="下矢印 177"/>
          <p:cNvSpPr/>
          <p:nvPr/>
        </p:nvSpPr>
        <p:spPr>
          <a:xfrm>
            <a:off x="4427984" y="3501009"/>
            <a:ext cx="702072" cy="540057"/>
          </a:xfrm>
          <a:prstGeom prst="downArrow">
            <a:avLst/>
          </a:prstGeom>
          <a:gradFill flip="none" rotWithShape="1">
            <a:gsLst>
              <a:gs pos="0">
                <a:schemeClr val="accent6"/>
              </a:gs>
              <a:gs pos="100000">
                <a:schemeClr val="accent6">
                  <a:alpha val="80000"/>
                </a:schemeClr>
              </a:gs>
            </a:gsLst>
            <a:lin ang="5400000" scaled="1"/>
            <a:tileRect/>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79" name="フリーフォーム 178"/>
          <p:cNvSpPr/>
          <p:nvPr/>
        </p:nvSpPr>
        <p:spPr>
          <a:xfrm>
            <a:off x="6588224" y="3180266"/>
            <a:ext cx="1704441" cy="155065"/>
          </a:xfrm>
          <a:custGeom>
            <a:avLst/>
            <a:gdLst>
              <a:gd name="connsiteX0" fmla="*/ 0 w 1704441"/>
              <a:gd name="connsiteY0" fmla="*/ 0 h 585216"/>
              <a:gd name="connsiteX1" fmla="*/ 402336 w 1704441"/>
              <a:gd name="connsiteY1" fmla="*/ 285293 h 585216"/>
              <a:gd name="connsiteX2" fmla="*/ 1009497 w 1704441"/>
              <a:gd name="connsiteY2" fmla="*/ 504749 h 585216"/>
              <a:gd name="connsiteX3" fmla="*/ 1704441 w 1704441"/>
              <a:gd name="connsiteY3" fmla="*/ 585216 h 585216"/>
            </a:gdLst>
            <a:ahLst/>
            <a:cxnLst>
              <a:cxn ang="0">
                <a:pos x="connsiteX0" y="connsiteY0"/>
              </a:cxn>
              <a:cxn ang="0">
                <a:pos x="connsiteX1" y="connsiteY1"/>
              </a:cxn>
              <a:cxn ang="0">
                <a:pos x="connsiteX2" y="connsiteY2"/>
              </a:cxn>
              <a:cxn ang="0">
                <a:pos x="connsiteX3" y="connsiteY3"/>
              </a:cxn>
            </a:cxnLst>
            <a:rect l="l" t="t" r="r" b="b"/>
            <a:pathLst>
              <a:path w="1704441" h="585216">
                <a:moveTo>
                  <a:pt x="0" y="0"/>
                </a:moveTo>
                <a:cubicBezTo>
                  <a:pt x="117043" y="100584"/>
                  <a:pt x="234087" y="201168"/>
                  <a:pt x="402336" y="285293"/>
                </a:cubicBezTo>
                <a:cubicBezTo>
                  <a:pt x="570585" y="369418"/>
                  <a:pt x="792480" y="454762"/>
                  <a:pt x="1009497" y="504749"/>
                </a:cubicBezTo>
                <a:cubicBezTo>
                  <a:pt x="1226515" y="554736"/>
                  <a:pt x="1465478" y="569976"/>
                  <a:pt x="1704441" y="585216"/>
                </a:cubicBezTo>
              </a:path>
            </a:pathLst>
          </a:custGeom>
          <a:ln w="38100">
            <a:solidFill>
              <a:schemeClr val="accent4"/>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kumimoji="1" lang="ja-JP" altLang="en-US"/>
          </a:p>
        </p:txBody>
      </p:sp>
      <p:sp>
        <p:nvSpPr>
          <p:cNvPr id="180" name="フリーフォーム 179"/>
          <p:cNvSpPr/>
          <p:nvPr/>
        </p:nvSpPr>
        <p:spPr>
          <a:xfrm>
            <a:off x="6588224" y="4599230"/>
            <a:ext cx="1704441" cy="152847"/>
          </a:xfrm>
          <a:custGeom>
            <a:avLst/>
            <a:gdLst>
              <a:gd name="connsiteX0" fmla="*/ 0 w 1704441"/>
              <a:gd name="connsiteY0" fmla="*/ 0 h 585216"/>
              <a:gd name="connsiteX1" fmla="*/ 402336 w 1704441"/>
              <a:gd name="connsiteY1" fmla="*/ 285293 h 585216"/>
              <a:gd name="connsiteX2" fmla="*/ 1009497 w 1704441"/>
              <a:gd name="connsiteY2" fmla="*/ 504749 h 585216"/>
              <a:gd name="connsiteX3" fmla="*/ 1704441 w 1704441"/>
              <a:gd name="connsiteY3" fmla="*/ 585216 h 585216"/>
            </a:gdLst>
            <a:ahLst/>
            <a:cxnLst>
              <a:cxn ang="0">
                <a:pos x="connsiteX0" y="connsiteY0"/>
              </a:cxn>
              <a:cxn ang="0">
                <a:pos x="connsiteX1" y="connsiteY1"/>
              </a:cxn>
              <a:cxn ang="0">
                <a:pos x="connsiteX2" y="connsiteY2"/>
              </a:cxn>
              <a:cxn ang="0">
                <a:pos x="connsiteX3" y="connsiteY3"/>
              </a:cxn>
            </a:cxnLst>
            <a:rect l="l" t="t" r="r" b="b"/>
            <a:pathLst>
              <a:path w="1704441" h="585216">
                <a:moveTo>
                  <a:pt x="0" y="0"/>
                </a:moveTo>
                <a:cubicBezTo>
                  <a:pt x="117043" y="100584"/>
                  <a:pt x="234087" y="201168"/>
                  <a:pt x="402336" y="285293"/>
                </a:cubicBezTo>
                <a:cubicBezTo>
                  <a:pt x="570585" y="369418"/>
                  <a:pt x="792480" y="454762"/>
                  <a:pt x="1009497" y="504749"/>
                </a:cubicBezTo>
                <a:cubicBezTo>
                  <a:pt x="1226515" y="554736"/>
                  <a:pt x="1465478" y="569976"/>
                  <a:pt x="1704441" y="585216"/>
                </a:cubicBezTo>
              </a:path>
            </a:pathLst>
          </a:custGeom>
          <a:ln w="38100">
            <a:solidFill>
              <a:schemeClr val="accent4"/>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kumimoji="1" lang="ja-JP" altLang="en-US"/>
          </a:p>
        </p:txBody>
      </p:sp>
      <p:sp>
        <p:nvSpPr>
          <p:cNvPr id="181" name="フリーフォーム 180"/>
          <p:cNvSpPr/>
          <p:nvPr/>
        </p:nvSpPr>
        <p:spPr>
          <a:xfrm>
            <a:off x="6539967" y="5589240"/>
            <a:ext cx="1704441" cy="502338"/>
          </a:xfrm>
          <a:custGeom>
            <a:avLst/>
            <a:gdLst>
              <a:gd name="connsiteX0" fmla="*/ 0 w 1704441"/>
              <a:gd name="connsiteY0" fmla="*/ 0 h 585216"/>
              <a:gd name="connsiteX1" fmla="*/ 402336 w 1704441"/>
              <a:gd name="connsiteY1" fmla="*/ 285293 h 585216"/>
              <a:gd name="connsiteX2" fmla="*/ 1009497 w 1704441"/>
              <a:gd name="connsiteY2" fmla="*/ 504749 h 585216"/>
              <a:gd name="connsiteX3" fmla="*/ 1704441 w 1704441"/>
              <a:gd name="connsiteY3" fmla="*/ 585216 h 585216"/>
            </a:gdLst>
            <a:ahLst/>
            <a:cxnLst>
              <a:cxn ang="0">
                <a:pos x="connsiteX0" y="connsiteY0"/>
              </a:cxn>
              <a:cxn ang="0">
                <a:pos x="connsiteX1" y="connsiteY1"/>
              </a:cxn>
              <a:cxn ang="0">
                <a:pos x="connsiteX2" y="connsiteY2"/>
              </a:cxn>
              <a:cxn ang="0">
                <a:pos x="connsiteX3" y="connsiteY3"/>
              </a:cxn>
            </a:cxnLst>
            <a:rect l="l" t="t" r="r" b="b"/>
            <a:pathLst>
              <a:path w="1704441" h="585216">
                <a:moveTo>
                  <a:pt x="0" y="0"/>
                </a:moveTo>
                <a:cubicBezTo>
                  <a:pt x="117043" y="100584"/>
                  <a:pt x="234087" y="201168"/>
                  <a:pt x="402336" y="285293"/>
                </a:cubicBezTo>
                <a:cubicBezTo>
                  <a:pt x="570585" y="369418"/>
                  <a:pt x="792480" y="454762"/>
                  <a:pt x="1009497" y="504749"/>
                </a:cubicBezTo>
                <a:cubicBezTo>
                  <a:pt x="1226515" y="554736"/>
                  <a:pt x="1465478" y="569976"/>
                  <a:pt x="1704441" y="585216"/>
                </a:cubicBezTo>
              </a:path>
            </a:pathLst>
          </a:custGeom>
          <a:ln w="38100">
            <a:solidFill>
              <a:schemeClr val="accent4"/>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42052256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25" y="110044"/>
            <a:ext cx="4192173" cy="584775"/>
          </a:xfrm>
        </p:spPr>
        <p:txBody>
          <a:bodyPr/>
          <a:lstStyle/>
          <a:p>
            <a:r>
              <a:rPr kumimoji="1" lang="en-US" altLang="ja-JP" dirty="0" smtClean="0"/>
              <a:t> Chemical </a:t>
            </a:r>
            <a:r>
              <a:rPr kumimoji="1" lang="en-US" altLang="ja-JP" dirty="0" err="1" smtClean="0"/>
              <a:t>Freezeout</a:t>
            </a:r>
            <a:r>
              <a:rPr kumimoji="1" lang="en-US" altLang="ja-JP" dirty="0" smtClean="0"/>
              <a:t>  </a:t>
            </a:r>
            <a:endParaRPr kumimoji="1" lang="ja-JP" alt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196752"/>
            <a:ext cx="4028050" cy="3551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233583"/>
            <a:ext cx="3895097"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1027814" y="4915115"/>
            <a:ext cx="6997813" cy="461665"/>
          </a:xfrm>
          <a:prstGeom prst="rect">
            <a:avLst/>
          </a:prstGeom>
          <a:noFill/>
        </p:spPr>
        <p:txBody>
          <a:bodyPr wrap="none" rtlCol="0">
            <a:spAutoFit/>
          </a:bodyPr>
          <a:lstStyle/>
          <a:p>
            <a:r>
              <a:rPr lang="en-US" altLang="ja-JP" sz="2400" dirty="0" smtClean="0"/>
              <a:t>Particle yields can be well described only by </a:t>
            </a:r>
            <a:r>
              <a:rPr lang="en-US" altLang="ja-JP" sz="2400" i="1" dirty="0" smtClean="0"/>
              <a:t>T</a:t>
            </a:r>
            <a:r>
              <a:rPr lang="en-US" altLang="ja-JP" sz="2400" dirty="0" smtClean="0"/>
              <a:t>,</a:t>
            </a:r>
            <a:r>
              <a:rPr lang="ja-JP" altLang="en-US" sz="2400" dirty="0" smtClean="0"/>
              <a:t> </a:t>
            </a:r>
            <a:r>
              <a:rPr lang="en-US" altLang="ja-JP" sz="2400" i="1" dirty="0" err="1" smtClean="0">
                <a:latin typeface="Symbol" pitchFamily="18" charset="2"/>
              </a:rPr>
              <a:t>m</a:t>
            </a:r>
            <a:r>
              <a:rPr lang="en-US" altLang="ja-JP" sz="2400" baseline="-25000" dirty="0" err="1" smtClean="0"/>
              <a:t>B</a:t>
            </a:r>
            <a:r>
              <a:rPr lang="en-US" altLang="ja-JP" sz="2400" dirty="0" smtClean="0"/>
              <a:t>!</a:t>
            </a:r>
            <a:endParaRPr kumimoji="1" lang="ja-JP" altLang="en-US" sz="2400" dirty="0"/>
          </a:p>
        </p:txBody>
      </p:sp>
      <p:sp>
        <p:nvSpPr>
          <p:cNvPr id="6" name="テキスト ボックス 5"/>
          <p:cNvSpPr txBox="1"/>
          <p:nvPr/>
        </p:nvSpPr>
        <p:spPr>
          <a:xfrm>
            <a:off x="2627784" y="6063679"/>
            <a:ext cx="3321743" cy="461665"/>
          </a:xfrm>
          <a:prstGeom prst="rect">
            <a:avLst/>
          </a:prstGeom>
          <a:noFill/>
        </p:spPr>
        <p:txBody>
          <a:bodyPr wrap="none" rtlCol="0">
            <a:spAutoFit/>
          </a:bodyPr>
          <a:lstStyle/>
          <a:p>
            <a:pPr algn="ctr"/>
            <a:r>
              <a:rPr kumimoji="1" lang="en-US" altLang="ja-JP" sz="2400" dirty="0" smtClean="0"/>
              <a:t>chemical equilibration?</a:t>
            </a:r>
            <a:endParaRPr kumimoji="1" lang="ja-JP" altLang="en-US" sz="2400" dirty="0"/>
          </a:p>
        </p:txBody>
      </p:sp>
      <p:sp>
        <p:nvSpPr>
          <p:cNvPr id="7" name="下矢印 6"/>
          <p:cNvSpPr/>
          <p:nvPr/>
        </p:nvSpPr>
        <p:spPr>
          <a:xfrm>
            <a:off x="3563888" y="5445224"/>
            <a:ext cx="1368152" cy="5464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833723" y="908720"/>
            <a:ext cx="938077" cy="461665"/>
          </a:xfrm>
          <a:prstGeom prst="rect">
            <a:avLst/>
          </a:prstGeom>
          <a:noFill/>
        </p:spPr>
        <p:txBody>
          <a:bodyPr wrap="none" rtlCol="0">
            <a:spAutoFit/>
          </a:bodyPr>
          <a:lstStyle/>
          <a:p>
            <a:r>
              <a:rPr kumimoji="1" lang="en-US" altLang="ja-JP" sz="2400" dirty="0" smtClean="0"/>
              <a:t>RHIC</a:t>
            </a:r>
            <a:endParaRPr kumimoji="1" lang="ja-JP" altLang="en-US" sz="2400" dirty="0"/>
          </a:p>
        </p:txBody>
      </p:sp>
      <p:sp>
        <p:nvSpPr>
          <p:cNvPr id="9" name="テキスト ボックス 8"/>
          <p:cNvSpPr txBox="1"/>
          <p:nvPr/>
        </p:nvSpPr>
        <p:spPr>
          <a:xfrm>
            <a:off x="6228184" y="908720"/>
            <a:ext cx="801823" cy="461665"/>
          </a:xfrm>
          <a:prstGeom prst="rect">
            <a:avLst/>
          </a:prstGeom>
          <a:noFill/>
        </p:spPr>
        <p:txBody>
          <a:bodyPr wrap="none" rtlCol="0">
            <a:spAutoFit/>
          </a:bodyPr>
          <a:lstStyle/>
          <a:p>
            <a:r>
              <a:rPr kumimoji="1" lang="en-US" altLang="ja-JP" sz="2400" dirty="0" smtClean="0"/>
              <a:t>LHC</a:t>
            </a:r>
            <a:endParaRPr kumimoji="1" lang="ja-JP" altLang="en-US" sz="2400" dirty="0"/>
          </a:p>
        </p:txBody>
      </p:sp>
    </p:spTree>
    <p:extLst>
      <p:ext uri="{BB962C8B-B14F-4D97-AF65-F5344CB8AC3E}">
        <p14:creationId xmlns:p14="http://schemas.microsoft.com/office/powerpoint/2010/main" val="34507906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標準デザイン">
  <a:themeElements>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標準デザイン">
  <a:themeElements>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標準デザイン">
  <a:themeElements>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標準デザイン">
  <a:themeElements>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標準デザイン">
  <a:themeElements>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標準デザイン">
  <a:themeElements>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標準デザイン">
  <a:themeElements>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標準デザイン">
  <a:themeElements>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T e X T e X >  
     < p r e a m b l e > \ d o c u m e n t c l a s s { j a r t i c l e }  
 \ u s e p a c k a g e { a m s m a t h }  
 \ p a g e s t y l e { e m p t y } < / p r e a m b l e >  
     < b o d y > \ b e g i n { a l i g n * }    
  
 \ e n d { a l i g n * } < / b o d y >  
     < f c o l o r > F F 0 0 0 0 0 0 < / f c o l o r >  
     < b c o l o r > F F F F F F F F < / b c o l o r >  
     < t r a n s p a r e n t > T r u e < / t r a n s p a r e n t >  
     < r e s o l u t i o n > 1 8 0 0 < / r e s o l u t i o n >  
     < i m a g e h > - 1 < / i m a g e h >  
     < i m a g e w > - 1 < / i m a g e w >  
     < s c a l e > 5 0 < / s c a l e >  
     < c u r s o r > 1 6 < / c u r s o r >  
 < / T e X T e X > 
</file>

<file path=customXml/itemProps1.xml><?xml version="1.0" encoding="utf-8"?>
<ds:datastoreItem xmlns:ds="http://schemas.openxmlformats.org/officeDocument/2006/customXml" ds:itemID="{75D22EA2-34B8-49A9-B8E1-BD2F8736ABC4}">
  <ds:schemaRefs/>
</ds:datastoreItem>
</file>

<file path=docProps/app.xml><?xml version="1.0" encoding="utf-8"?>
<Properties xmlns="http://schemas.openxmlformats.org/officeDocument/2006/extended-properties" xmlns:vt="http://schemas.openxmlformats.org/officeDocument/2006/docPropsVTypes">
  <TotalTime>10528</TotalTime>
  <Words>2084</Words>
  <Application>Microsoft Office PowerPoint</Application>
  <PresentationFormat>画面に合わせる (4:3)</PresentationFormat>
  <Paragraphs>594</Paragraphs>
  <Slides>87</Slides>
  <Notes>11</Notes>
  <HiddenSlides>0</HiddenSlides>
  <MMClips>0</MMClips>
  <ScaleCrop>false</ScaleCrop>
  <HeadingPairs>
    <vt:vector size="8" baseType="variant">
      <vt:variant>
        <vt:lpstr>使用されているフォント</vt:lpstr>
      </vt:variant>
      <vt:variant>
        <vt:i4>6</vt:i4>
      </vt:variant>
      <vt:variant>
        <vt:lpstr>テーマ</vt:lpstr>
      </vt:variant>
      <vt:variant>
        <vt:i4>12</vt:i4>
      </vt:variant>
      <vt:variant>
        <vt:lpstr>埋め込まれた OLE サーバー</vt:lpstr>
      </vt:variant>
      <vt:variant>
        <vt:i4>1</vt:i4>
      </vt:variant>
      <vt:variant>
        <vt:lpstr>スライド タイトル</vt:lpstr>
      </vt:variant>
      <vt:variant>
        <vt:i4>87</vt:i4>
      </vt:variant>
    </vt:vector>
  </HeadingPairs>
  <TitlesOfParts>
    <vt:vector size="106" baseType="lpstr">
      <vt:lpstr>ＭＳ Ｐゴシック</vt:lpstr>
      <vt:lpstr>Arial</vt:lpstr>
      <vt:lpstr>Calibri</vt:lpstr>
      <vt:lpstr>Symbol</vt:lpstr>
      <vt:lpstr>Times New Roman</vt:lpstr>
      <vt:lpstr>Wingdings</vt:lpstr>
      <vt:lpstr>Office テーマ</vt:lpstr>
      <vt:lpstr>1_標準デザイン</vt:lpstr>
      <vt:lpstr>2_標準デザイン</vt:lpstr>
      <vt:lpstr>3_標準デザイン</vt:lpstr>
      <vt:lpstr>4_標準デザイン</vt:lpstr>
      <vt:lpstr>5_標準デザイン</vt:lpstr>
      <vt:lpstr>6_標準デザイン</vt:lpstr>
      <vt:lpstr>7_標準デザイン</vt:lpstr>
      <vt:lpstr>8_標準デザイン</vt:lpstr>
      <vt:lpstr>9_標準デザイン</vt:lpstr>
      <vt:lpstr>1_Office テーマ</vt:lpstr>
      <vt:lpstr>10_標準デザイン</vt:lpstr>
      <vt:lpstr>Equation</vt:lpstr>
      <vt:lpstr>Fluctuations of Conserved Charges - Theory, Experiment, and Lattice -</vt:lpstr>
      <vt:lpstr>  QCD @ nonzero T  </vt:lpstr>
      <vt:lpstr>  QCD @ nonzero T  </vt:lpstr>
      <vt:lpstr>  QCD @ nonzero T  </vt:lpstr>
      <vt:lpstr> Why QCD @ nonzero T and m ?  </vt:lpstr>
      <vt:lpstr> Why QCD @ nonzero T and m ?  </vt:lpstr>
      <vt:lpstr> Why QCD @ nonzero T and m ?  </vt:lpstr>
      <vt:lpstr> Relativistic Heavy Ion Collisions  </vt:lpstr>
      <vt:lpstr> Chemical Freezeout  </vt:lpstr>
      <vt:lpstr> Beam-Energy Scan Program  </vt:lpstr>
      <vt:lpstr> Hadron Resonance Gas (HRG) Model  </vt:lpstr>
      <vt:lpstr> Lattice and HIC : EoS  </vt:lpstr>
      <vt:lpstr> Lattice and HIC : Heavy Quarkonia  </vt:lpstr>
      <vt:lpstr>PowerPoint プレゼンテーション</vt:lpstr>
      <vt:lpstr> Fluctuations  </vt:lpstr>
      <vt:lpstr> Fluctuations  </vt:lpstr>
      <vt:lpstr> Conserved Charge Fluctuations  </vt:lpstr>
      <vt:lpstr> Taylor Expansion Method &amp; Cumulants  </vt:lpstr>
      <vt:lpstr> Recent Progress in Lattice Simulations  </vt:lpstr>
      <vt:lpstr>  QCD @ nonzero T  </vt:lpstr>
      <vt:lpstr> Event-by-Event Analysis @ HIC  </vt:lpstr>
      <vt:lpstr> Event-by-Event Analysis @ HIC  </vt:lpstr>
      <vt:lpstr> What are Fluctuations observed in HIC?  </vt:lpstr>
      <vt:lpstr>  QCD @ nonzero T  </vt:lpstr>
      <vt:lpstr> Fluctuations  </vt:lpstr>
      <vt:lpstr> Fluctuations  </vt:lpstr>
      <vt:lpstr> Fluctuations  </vt:lpstr>
      <vt:lpstr> Fluctuations  </vt:lpstr>
      <vt:lpstr> Skellam Distribution  </vt:lpstr>
      <vt:lpstr> Search of QCD Critical Point  </vt:lpstr>
      <vt:lpstr> Sign of Higher Order Cumulants  </vt:lpstr>
      <vt:lpstr> Impact of Negative Third Moments  </vt:lpstr>
      <vt:lpstr> Various Third Moments  </vt:lpstr>
      <vt:lpstr> Exploring Medium Properties  </vt:lpstr>
      <vt:lpstr> Exploring Medium Properties  </vt:lpstr>
      <vt:lpstr>  QCD @ nonzero T  </vt:lpstr>
      <vt:lpstr> Proton # Fluctuations @ STAR-BES  </vt:lpstr>
      <vt:lpstr> Proton # Fluctuations @ STAR-BES  </vt:lpstr>
      <vt:lpstr> Proton # Fluctuations @ STAR-BES  </vt:lpstr>
      <vt:lpstr> Proton # Cumulants @ STAR-BES  </vt:lpstr>
      <vt:lpstr> Proton # Cumulants @ STAR-BES  </vt:lpstr>
      <vt:lpstr> Electric Charge Fluctuation @ LHC  </vt:lpstr>
      <vt:lpstr> Dh Dependence @ ALICE  </vt:lpstr>
      <vt:lpstr> Dissipation of a Conserved Charge  </vt:lpstr>
      <vt:lpstr> Dissipation of a Conserved Charge  </vt:lpstr>
      <vt:lpstr> Time Evolution of Fluctuations  </vt:lpstr>
      <vt:lpstr> Dh Dependence @ ALICE  </vt:lpstr>
      <vt:lpstr>  QCD @ nonzero T  </vt:lpstr>
      <vt:lpstr> Comparison b/w Lattice &amp; HIC  </vt:lpstr>
      <vt:lpstr> Cumulants : HIC@RHIC vs Lattice  </vt:lpstr>
      <vt:lpstr> Many Things to Do  </vt:lpstr>
      <vt:lpstr>PowerPoint プレゼンテーション</vt:lpstr>
      <vt:lpstr> Nucleon Isospin as Two Sides of a Coin   </vt:lpstr>
      <vt:lpstr> Nucleon Isospin as Two Sides of a Coin   </vt:lpstr>
      <vt:lpstr> Slot Machine Analogy  </vt:lpstr>
      <vt:lpstr> Extreme Examples  </vt:lpstr>
      <vt:lpstr> Reconstructing Total Coin Number  </vt:lpstr>
      <vt:lpstr> Nucleon Isospin in Hadronic Medium  </vt:lpstr>
      <vt:lpstr> D(1232)  </vt:lpstr>
      <vt:lpstr> D(1232)  </vt:lpstr>
      <vt:lpstr> Nucleons in Hadronic Phase  </vt:lpstr>
      <vt:lpstr> Probability Distribution                              </vt:lpstr>
      <vt:lpstr> Difference btw Baryon and Proton Numbers</vt:lpstr>
      <vt:lpstr>PowerPoint プレゼンテーション</vt:lpstr>
      <vt:lpstr> Dh Dependence @ ALICE  </vt:lpstr>
      <vt:lpstr> Dissipation of a Conserved Charge  </vt:lpstr>
      <vt:lpstr> &lt;dNQ4&gt; @ LHC ?  </vt:lpstr>
      <vt:lpstr> Hydrodynamic Fluctuations  </vt:lpstr>
      <vt:lpstr> How to Introduce Non-Gaussianity?  </vt:lpstr>
      <vt:lpstr> How to Introduce Non-Gaussianity?  </vt:lpstr>
      <vt:lpstr> Diffusion Master Equation  </vt:lpstr>
      <vt:lpstr> Diffusion Master Equation  </vt:lpstr>
      <vt:lpstr> Baryons in Hadronic Phase  </vt:lpstr>
      <vt:lpstr> Net Charge Number  </vt:lpstr>
      <vt:lpstr> Solution of DME in a0 Limit  </vt:lpstr>
      <vt:lpstr> Time Evolution in Hadronic Phase  </vt:lpstr>
      <vt:lpstr> Time Evolution in Hadronic Phase  </vt:lpstr>
      <vt:lpstr> Dh Dependence at Freezeout  </vt:lpstr>
      <vt:lpstr> &lt;dNQ4&gt; @ LHC  </vt:lpstr>
      <vt:lpstr> Dh Dependence at STAR  </vt:lpstr>
      <vt:lpstr>  Many Things to do …  </vt:lpstr>
      <vt:lpstr> Summary  </vt:lpstr>
      <vt:lpstr> Total Charge Number  </vt:lpstr>
      <vt:lpstr> Evolution of Fluctuations  </vt:lpstr>
      <vt:lpstr> Time Evolution in HIC  </vt:lpstr>
      <vt:lpstr> Time Evolution in HIC  </vt:lpstr>
      <vt:lpstr> Time Evolution in HIC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衝突エネルギー走査により QCD相構造に迫る試み</dc:title>
  <dc:creator>kitazawa</dc:creator>
  <cp:lastModifiedBy>Masakiyo Kitazawa</cp:lastModifiedBy>
  <cp:revision>742</cp:revision>
  <dcterms:created xsi:type="dcterms:W3CDTF">2011-06-07T09:50:32Z</dcterms:created>
  <dcterms:modified xsi:type="dcterms:W3CDTF">2014-05-20T14:22:03Z</dcterms:modified>
</cp:coreProperties>
</file>