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6"/>
  </p:notesMasterIdLst>
  <p:sldIdLst>
    <p:sldId id="256" r:id="rId12"/>
    <p:sldId id="621" r:id="rId13"/>
    <p:sldId id="449" r:id="rId14"/>
    <p:sldId id="656" r:id="rId15"/>
    <p:sldId id="613" r:id="rId16"/>
    <p:sldId id="590" r:id="rId17"/>
    <p:sldId id="591" r:id="rId18"/>
    <p:sldId id="647" r:id="rId19"/>
    <p:sldId id="648" r:id="rId20"/>
    <p:sldId id="649" r:id="rId21"/>
    <p:sldId id="598" r:id="rId22"/>
    <p:sldId id="455" r:id="rId23"/>
    <p:sldId id="456" r:id="rId24"/>
    <p:sldId id="638" r:id="rId25"/>
    <p:sldId id="543" r:id="rId26"/>
    <p:sldId id="611" r:id="rId27"/>
    <p:sldId id="458" r:id="rId28"/>
    <p:sldId id="459" r:id="rId29"/>
    <p:sldId id="622" r:id="rId30"/>
    <p:sldId id="624" r:id="rId31"/>
    <p:sldId id="625" r:id="rId32"/>
    <p:sldId id="626" r:id="rId33"/>
    <p:sldId id="627" r:id="rId34"/>
    <p:sldId id="628" r:id="rId35"/>
    <p:sldId id="654" r:id="rId36"/>
    <p:sldId id="630" r:id="rId37"/>
    <p:sldId id="631" r:id="rId38"/>
    <p:sldId id="633" r:id="rId39"/>
    <p:sldId id="639" r:id="rId40"/>
    <p:sldId id="641" r:id="rId41"/>
    <p:sldId id="635" r:id="rId42"/>
    <p:sldId id="637" r:id="rId43"/>
    <p:sldId id="620" r:id="rId44"/>
    <p:sldId id="636" r:id="rId45"/>
    <p:sldId id="643" r:id="rId46"/>
    <p:sldId id="485" r:id="rId47"/>
    <p:sldId id="537" r:id="rId48"/>
    <p:sldId id="634" r:id="rId49"/>
    <p:sldId id="512" r:id="rId50"/>
    <p:sldId id="491" r:id="rId51"/>
    <p:sldId id="500" r:id="rId52"/>
    <p:sldId id="614" r:id="rId53"/>
    <p:sldId id="489" r:id="rId54"/>
    <p:sldId id="555" r:id="rId55"/>
    <p:sldId id="642" r:id="rId56"/>
    <p:sldId id="652" r:id="rId57"/>
    <p:sldId id="538" r:id="rId58"/>
    <p:sldId id="644" r:id="rId59"/>
    <p:sldId id="490" r:id="rId60"/>
    <p:sldId id="501" r:id="rId61"/>
    <p:sldId id="655" r:id="rId62"/>
    <p:sldId id="602" r:id="rId63"/>
    <p:sldId id="597" r:id="rId64"/>
    <p:sldId id="565" r:id="rId65"/>
    <p:sldId id="566" r:id="rId66"/>
    <p:sldId id="559" r:id="rId67"/>
    <p:sldId id="604" r:id="rId68"/>
    <p:sldId id="605" r:id="rId69"/>
    <p:sldId id="607" r:id="rId70"/>
    <p:sldId id="618" r:id="rId71"/>
    <p:sldId id="593" r:id="rId72"/>
    <p:sldId id="645" r:id="rId73"/>
    <p:sldId id="646" r:id="rId74"/>
    <p:sldId id="651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CC00"/>
    <a:srgbClr val="CC6600"/>
    <a:srgbClr val="333399"/>
    <a:srgbClr val="FF9966"/>
    <a:srgbClr val="66FFFF"/>
    <a:srgbClr val="CC0000"/>
    <a:srgbClr val="3333FF"/>
    <a:srgbClr val="F7964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75" d="100"/>
          <a:sy n="75" d="100"/>
        </p:scale>
        <p:origin x="7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8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62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62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63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9.png"/><Relationship Id="rId5" Type="http://schemas.openxmlformats.org/officeDocument/2006/relationships/image" Target="../media/image41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98.png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7.png"/><Relationship Id="rId7" Type="http://schemas.openxmlformats.org/officeDocument/2006/relationships/image" Target="../media/image12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8.png"/><Relationship Id="rId9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131.png"/><Relationship Id="rId10" Type="http://schemas.openxmlformats.org/officeDocument/2006/relationships/image" Target="../media/image135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15543" y="3284984"/>
            <a:ext cx="4516621" cy="1508105"/>
          </a:xfrm>
        </p:spPr>
        <p:txBody>
          <a:bodyPr wrap="none">
            <a:spAutoFit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4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Fluctuations of Conserved Charges as Probes of QCD Phase Structure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8528" y="5334307"/>
            <a:ext cx="7670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lang="en-US" altLang="ja-JP" sz="2400" dirty="0"/>
              <a:t>, PRC85,021901C(2012); PRC86, 024904(2012</a:t>
            </a:r>
            <a:r>
              <a:rPr lang="en-US" altLang="ja-JP" sz="2400" dirty="0" smtClean="0"/>
              <a:t>)</a:t>
            </a:r>
            <a:r>
              <a:rPr kumimoji="1" lang="en-US" altLang="ja-JP" sz="2400" dirty="0" smtClean="0"/>
              <a:t> </a:t>
            </a:r>
          </a:p>
          <a:p>
            <a:pPr algn="ctr"/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Ono, </a:t>
            </a:r>
            <a:r>
              <a:rPr lang="en-US" altLang="ja-JP" sz="2400" dirty="0" smtClean="0"/>
              <a:t>PLB728,386(2014)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66526" y="6381328"/>
            <a:ext cx="403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JHI2014, J-PARC, 17/Mar./2014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1303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323527" y="867017"/>
            <a:ext cx="5309483" cy="42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 rot="21249398">
            <a:off x="2134285" y="5455612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39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73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52511" y="868650"/>
            <a:ext cx="213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STAR,1309.5681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5406315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interesting??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609404" flipV="1">
            <a:off x="1918044" y="4408410"/>
            <a:ext cx="432048" cy="1243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21264738">
            <a:off x="3361447" y="4959439"/>
            <a:ext cx="5614769" cy="1512168"/>
            <a:chOff x="3421727" y="5157192"/>
            <a:chExt cx="5614769" cy="1512168"/>
          </a:xfrm>
        </p:grpSpPr>
        <p:sp>
          <p:nvSpPr>
            <p:cNvPr id="13" name="角丸四角形 12"/>
            <p:cNvSpPr/>
            <p:nvPr/>
          </p:nvSpPr>
          <p:spPr>
            <a:xfrm>
              <a:off x="3421727" y="5449579"/>
              <a:ext cx="5614769" cy="12197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5157192"/>
              <a:ext cx="2372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 CAUTION! 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93735" y="5752420"/>
              <a:ext cx="2526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proton number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87531" y="5752421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baryon number</a:t>
              </a:r>
              <a:endParaRPr kumimoji="1" lang="ja-JP" altLang="en-US" sz="2800" dirty="0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ne&#10;\end{align*}&lt;/body&gt;&#10;  &lt;fcolor&gt;FF000000&lt;/fcolor&gt;&#10;  &lt;bcolor&gt;FFFFFFFF&lt;/bcolor&gt;&#10;  &lt;transparent&gt;True&lt;/transparent&gt;&#10;  &lt;resolution&gt;1800&lt;/resolution&gt;&#10;  &lt;imageh&gt;232&lt;/imageh&gt;&#10;  &lt;imagew&gt;16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015" y="5824429"/>
              <a:ext cx="288032" cy="40255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644008" y="6228020"/>
              <a:ext cx="307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MK,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2011;2012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3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1" y="1316704"/>
            <a:ext cx="3535587" cy="2526320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/>
                <a:t>The larger </a:t>
              </a:r>
              <a:r>
                <a:rPr lang="en-US" altLang="ja-JP" sz="2400" dirty="0" smtClean="0">
                  <a:latin typeface="Symbol" pitchFamily="18" charset="2"/>
                </a:rPr>
                <a:t>Dh</a:t>
              </a:r>
              <a:r>
                <a:rPr lang="en-US" altLang="ja-JP" sz="2400" dirty="0" smtClean="0"/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/>
                <a:t>the </a:t>
              </a:r>
              <a:r>
                <a:rPr lang="en-US" altLang="ja-JP" sz="2400" dirty="0"/>
                <a:t>slower diffusion</a:t>
              </a:r>
              <a:endParaRPr lang="ja-JP" altLang="en-US" sz="2400" dirty="0"/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9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17185" y="5424899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3826203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6" y="5484868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19075" y="4133398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619527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619527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451665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4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p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</a:rPr>
              <a:t>n</a:t>
            </a:r>
            <a:endParaRPr lang="ja-JP" altLang="en-US" sz="2800" i="1" dirty="0">
              <a:solidFill>
                <a:prstClr val="black"/>
              </a:solidFill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Nucleons have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two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isospin</a:t>
            </a:r>
            <a:r>
              <a:rPr lang="en-US" altLang="ja-JP" sz="2400" dirty="0" smtClean="0">
                <a:solidFill>
                  <a:prstClr val="black"/>
                </a:solidFill>
              </a:rPr>
              <a:t> states.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Coins have two sides.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a coin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MK, Asakawa,2012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</a:rPr>
              <a:t> 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200" dirty="0" smtClean="0">
                <a:solidFill>
                  <a:prstClr val="black"/>
                </a:solidFill>
              </a:rPr>
              <a:t> (</a:t>
            </a:r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=     +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Fixed # of coins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Constant probabilities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prstClr val="black"/>
                </a:solidFill>
              </a:rPr>
              <a:t>N</a:t>
            </a:r>
            <a:endParaRPr lang="ja-JP" altLang="en-US" sz="3200" i="1" dirty="0">
              <a:solidFill>
                <a:prstClr val="black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prstClr val="black"/>
                </a:solidFill>
              </a:rPr>
              <a:t>P  </a:t>
            </a:r>
            <a:r>
              <a:rPr lang="en-US" altLang="ja-JP" sz="3600" dirty="0">
                <a:solidFill>
                  <a:prstClr val="black"/>
                </a:solidFill>
              </a:rPr>
              <a:t> 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   </a:t>
            </a:r>
            <a:r>
              <a:rPr lang="en-US" altLang="ja-JP" sz="3600" dirty="0" smtClean="0">
                <a:solidFill>
                  <a:prstClr val="black"/>
                </a:solidFill>
              </a:rPr>
              <a:t>)=      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P</a:t>
            </a:r>
            <a:r>
              <a:rPr lang="en-US" altLang="ja-JP" sz="3600" dirty="0" smtClean="0">
                <a:solidFill>
                  <a:prstClr val="black"/>
                </a:solidFill>
              </a:rPr>
              <a:t>   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B</a:t>
            </a:r>
            <a:r>
              <a:rPr lang="en-US" altLang="ja-JP" sz="3600" baseline="-25000" dirty="0" smtClean="0">
                <a:solidFill>
                  <a:prstClr val="black"/>
                </a:solidFill>
              </a:rPr>
              <a:t>1/2</a:t>
            </a:r>
            <a:r>
              <a:rPr lang="en-US" altLang="ja-JP" sz="3600" dirty="0" smtClean="0">
                <a:solidFill>
                  <a:prstClr val="black"/>
                </a:solidFill>
              </a:rPr>
              <a:t>(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;</a:t>
            </a:r>
            <a:r>
              <a:rPr lang="en-US" altLang="ja-JP" sz="3600" i="1" dirty="0" smtClean="0">
                <a:solidFill>
                  <a:prstClr val="black"/>
                </a:solidFill>
              </a:rPr>
              <a:t>N</a:t>
            </a:r>
            <a:r>
              <a:rPr lang="en-US" altLang="ja-JP" sz="3600" dirty="0" smtClean="0">
                <a:solidFill>
                  <a:prstClr val="black"/>
                </a:solidFill>
              </a:rPr>
              <a:t>   )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:binomial distr.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428911" cy="584775"/>
          </a:xfrm>
        </p:spPr>
        <p:txBody>
          <a:bodyPr/>
          <a:lstStyle/>
          <a:p>
            <a:r>
              <a:rPr kumimoji="1" lang="en-US" altLang="ja-JP" dirty="0" smtClean="0"/>
              <a:t> Reconstructing Baryon Number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7" name="角丸四角形 36"/>
          <p:cNvSpPr/>
          <p:nvPr/>
        </p:nvSpPr>
        <p:spPr>
          <a:xfrm>
            <a:off x="971600" y="1117249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2636912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</a:rPr>
              <a:t>for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8414"/>
            <a:ext cx="6200438" cy="109592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69160"/>
            <a:ext cx="5832648" cy="495921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N}^{\rm (net)})^2 \rangle&#10;+ \frac14 \langle N_{\rm N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1" y="4005064"/>
            <a:ext cx="5643411" cy="662003"/>
          </a:xfrm>
          <a:prstGeom prst="rect">
            <a:avLst/>
          </a:prstGeom>
        </p:spPr>
      </p:pic>
      <p:sp>
        <p:nvSpPr>
          <p:cNvPr id="42" name="左中かっこ 41"/>
          <p:cNvSpPr/>
          <p:nvPr/>
        </p:nvSpPr>
        <p:spPr>
          <a:xfrm>
            <a:off x="1241734" y="4018996"/>
            <a:ext cx="233922" cy="142622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3474" y="4509120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3203848" y="3212976"/>
            <a:ext cx="1944216" cy="5040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55776" y="5589240"/>
            <a:ext cx="6595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symmetric medium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effect of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density &lt;10% for </a:t>
            </a:r>
            <a:r>
              <a:rPr lang="ja-JP" altLang="en-US" sz="2400" dirty="0" smtClean="0"/>
              <a:t>√</a:t>
            </a:r>
            <a:r>
              <a:rPr lang="en-US" altLang="ja-JP" sz="2400" dirty="0" smtClean="0"/>
              <a:t>s&gt;10GeV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Similar formulas up to any order!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3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3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1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2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2:1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1:2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lang="en-US" altLang="ja-JP" i="1" dirty="0" smtClean="0">
                <a:solidFill>
                  <a:srgbClr val="C00000"/>
                </a:solidFill>
              </a:rPr>
              <a:t>p</a:t>
            </a:r>
            <a:endParaRPr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890608" y="5242659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Lifetime to create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2400" dirty="0" smtClean="0">
                <a:solidFill>
                  <a:prstClr val="black"/>
                </a:solidFill>
              </a:rPr>
              <a:t> or </a:t>
            </a:r>
            <a:r>
              <a:rPr lang="en-US" altLang="ja-JP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0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74" name="左右矢印 73"/>
          <p:cNvSpPr/>
          <p:nvPr/>
        </p:nvSpPr>
        <p:spPr>
          <a:xfrm>
            <a:off x="4603368" y="5702532"/>
            <a:ext cx="962903" cy="5347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 \simeq 4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98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76" y="5866385"/>
            <a:ext cx="1308234" cy="33239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8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44" y="5866385"/>
            <a:ext cx="1109831" cy="30980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699027" y="524086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06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no quantum corr.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many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pions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348880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348880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126470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082248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0822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615921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980728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492896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140968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50912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9016" y="450912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9900"/>
                </a:solidFill>
              </a:rPr>
              <a:t>Poissonian</a:t>
            </a:r>
            <a:r>
              <a:rPr lang="en-US" altLang="ja-JP" sz="2400" dirty="0" smtClean="0">
                <a:solidFill>
                  <a:srgbClr val="FF9900"/>
                </a:solidFill>
              </a:rPr>
              <a:t>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9937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420888"/>
            <a:ext cx="6050702" cy="19382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2874" y="5877272"/>
            <a:ext cx="644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Difference from Poisson (thermal) distribution </a:t>
            </a:r>
          </a:p>
          <a:p>
            <a:pPr algn="r"/>
            <a:r>
              <a:rPr lang="en-US" altLang="ja-JP" sz="2400" dirty="0" smtClean="0"/>
              <a:t>is suppressed </a:t>
            </a:r>
            <a:r>
              <a:rPr kumimoji="1" lang="en-US" altLang="ja-JP" sz="2400" dirty="0" smtClean="0"/>
              <a:t>in proton number fluctuations.</a:t>
            </a:r>
            <a:endParaRPr kumimoji="1" lang="ja-JP" altLang="en-US" sz="2400" dirty="0"/>
          </a:p>
        </p:txBody>
      </p:sp>
      <p:sp>
        <p:nvSpPr>
          <p:cNvPr id="14" name="下矢印 13"/>
          <p:cNvSpPr/>
          <p:nvPr/>
        </p:nvSpPr>
        <p:spPr>
          <a:xfrm>
            <a:off x="6444208" y="515719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8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  <p:bldP spid="9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592874" y="5877272"/>
            <a:ext cx="644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Difference from Poisson (thermal) distribution </a:t>
            </a:r>
          </a:p>
          <a:p>
            <a:pPr algn="r"/>
            <a:r>
              <a:rPr lang="en-US" altLang="ja-JP" sz="2400" dirty="0" smtClean="0"/>
              <a:t>is suppressed </a:t>
            </a:r>
            <a:r>
              <a:rPr kumimoji="1" lang="en-US" altLang="ja-JP" sz="2400" dirty="0" smtClean="0"/>
              <a:t>in proton number fluctuations.</a:t>
            </a:r>
            <a:endParaRPr kumimoji="1" lang="ja-JP" altLang="en-US" sz="2400" dirty="0"/>
          </a:p>
        </p:txBody>
      </p:sp>
      <p:sp>
        <p:nvSpPr>
          <p:cNvPr id="22" name="角丸四角形 21"/>
          <p:cNvSpPr/>
          <p:nvPr/>
        </p:nvSpPr>
        <p:spPr>
          <a:xfrm>
            <a:off x="5940152" y="2348880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23928" y="2348880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126470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082248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deviates from the equilibrium value.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0822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(1)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615921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(2) Boltzmann (Poisson) distribution for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1521" y="980728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1477961" y="2492896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83568" y="3140968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50912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9016" y="450912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9900"/>
                </a:solidFill>
              </a:rPr>
              <a:t>Poissonian</a:t>
            </a:r>
            <a:r>
              <a:rPr lang="en-US" altLang="ja-JP" sz="2400" dirty="0" smtClean="0">
                <a:solidFill>
                  <a:srgbClr val="FF9900"/>
                </a:solidFill>
              </a:rPr>
              <a:t> 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9937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420888"/>
            <a:ext cx="6050702" cy="1938222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6444208" y="515719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35496" y="3547072"/>
            <a:ext cx="4181340" cy="33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23528" y="908720"/>
            <a:ext cx="8424936" cy="2549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9125" y="938337"/>
            <a:ext cx="700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Time Evolution of </a:t>
            </a:r>
          </a:p>
          <a:p>
            <a:pPr algn="ctr"/>
            <a:r>
              <a:rPr lang="en-US" altLang="ja-JP" sz="5400" dirty="0" smtClean="0">
                <a:solidFill>
                  <a:prstClr val="black"/>
                </a:solidFill>
              </a:rPr>
              <a:t>Higher Order </a:t>
            </a:r>
            <a:r>
              <a:rPr lang="en-US" altLang="ja-JP" sz="5400" dirty="0" err="1" smtClean="0">
                <a:solidFill>
                  <a:prstClr val="black"/>
                </a:solidFill>
              </a:rPr>
              <a:t>Cumulants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2884874"/>
            <a:ext cx="608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Ono, PL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B728</a:t>
            </a:r>
            <a:r>
              <a:rPr lang="en-US" altLang="ja-JP" sz="2000" dirty="0" smtClean="0">
                <a:solidFill>
                  <a:srgbClr val="002060"/>
                </a:solidFill>
              </a:rPr>
              <a:t>, 386 [arXiv:1307.2978]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テキスト ボックス 3"/>
          <p:cNvSpPr txBox="1"/>
          <p:nvPr/>
        </p:nvSpPr>
        <p:spPr>
          <a:xfrm>
            <a:off x="7740352" y="2852936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ALICE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2013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77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Fluctuations measured in </a:t>
              </a:r>
            </a:p>
            <a:p>
              <a:r>
                <a:rPr lang="en-US" altLang="ja-JP" sz="2400" dirty="0" smtClean="0"/>
                <a:t>HIC are almost </a:t>
              </a:r>
              <a:r>
                <a:rPr lang="en-US" altLang="ja-JP" sz="2400" dirty="0" err="1" smtClean="0"/>
                <a:t>Poissonian</a:t>
              </a:r>
              <a:r>
                <a:rPr lang="en-US" altLang="ja-JP" sz="2400" dirty="0" smtClean="0"/>
                <a:t>.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REMARK: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35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Baryons behave like</a:t>
              </a:r>
            </a:p>
            <a:p>
              <a:pPr algn="ctr"/>
              <a:r>
                <a:rPr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Brownian pollens in water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971600" y="5733256"/>
            <a:ext cx="698477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2120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in a</a:t>
            </a:r>
            <a:r>
              <a:rPr lang="en-US" altLang="ja-JP" dirty="0" smtClean="0">
                <a:sym typeface="Wingdings" panose="05000000000000000000" pitchFamily="2" charset="2"/>
              </a:rPr>
              <a:t>0 Limit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5441" y="2309971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lang="en-US" altLang="ja-JP" sz="2400" dirty="0" smtClean="0"/>
              <a:t>ontinuum limit with fixed </a:t>
            </a:r>
            <a:r>
              <a:rPr lang="en-US" altLang="ja-JP" sz="2400" i="1" dirty="0" smtClean="0"/>
              <a:t>D</a:t>
            </a:r>
            <a:r>
              <a:rPr lang="en-US" altLang="ja-JP" sz="2400" dirty="0" smtClean="0"/>
              <a:t>=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endParaRPr kumimoji="1" lang="ja-JP" altLang="en-US" sz="2400" i="1" dirty="0"/>
          </a:p>
        </p:txBody>
      </p:sp>
      <p:sp>
        <p:nvSpPr>
          <p:cNvPr id="14" name="右矢印 13"/>
          <p:cNvSpPr/>
          <p:nvPr/>
        </p:nvSpPr>
        <p:spPr>
          <a:xfrm>
            <a:off x="2195736" y="2319263"/>
            <a:ext cx="389969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6259" y="1079158"/>
            <a:ext cx="46602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1st order (deterministic)       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3275692"/>
            <a:ext cx="272061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2nd order          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5987" y="4005064"/>
            <a:ext cx="596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consistent with stochastic diffusion eq.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sz="2400" dirty="0" smtClean="0"/>
              <a:t>    (for sufficiently smooth initial conditions)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85986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4944" y="1732166"/>
            <a:ext cx="674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consistent with</a:t>
            </a:r>
            <a:r>
              <a:rPr kumimoji="1" lang="en-US" altLang="ja-JP" sz="2400" dirty="0" smtClean="0"/>
              <a:t> diffusion equation with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5877272"/>
            <a:ext cx="655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Nontrivial results for non-Gaussian fluctuations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8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66" y="1157127"/>
            <a:ext cx="432922" cy="375601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0" y="3356992"/>
            <a:ext cx="734786" cy="3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493442" y="2803575"/>
            <a:ext cx="151060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J-PARC</a:t>
            </a:r>
          </a:p>
          <a:p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FAIR, NICA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/>
          <a:stretch/>
        </p:blipFill>
        <p:spPr bwMode="auto">
          <a:xfrm>
            <a:off x="1564104" y="2492896"/>
            <a:ext cx="527707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610603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24816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82896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69464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38644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270013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077376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765318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186371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6724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4623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80003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967854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668632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48652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2868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1964583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604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small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correlation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35137" y="3247486"/>
            <a:ext cx="454853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will be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suppressed </a:t>
            </a:r>
            <a:r>
              <a:rPr kumimoji="1" lang="en-US" altLang="ja-JP" sz="2800" dirty="0" smtClean="0"/>
              <a:t>at LHC energy!</a:t>
            </a:r>
            <a:endParaRPr kumimoji="1" lang="ja-JP" altLang="en-US" sz="28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395" y="3683105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263484" y="242088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12757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0.5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43944" y="4653136"/>
            <a:ext cx="4548536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Dh</a:t>
            </a:r>
            <a:r>
              <a:rPr kumimoji="1" lang="en-US" altLang="ja-JP" sz="2800" dirty="0" smtClean="0"/>
              <a:t> dependences encode various information on the dynamics of HIC!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2" y="5661248"/>
            <a:ext cx="1008397" cy="890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07312" y="5889972"/>
            <a:ext cx="695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decreases as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becomes larger at RHIC energy.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05" y="836712"/>
            <a:ext cx="6145931" cy="47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267744" y="4941168"/>
            <a:ext cx="6366357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5076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Dh</a:t>
            </a:r>
            <a:r>
              <a:rPr kumimoji="1" lang="en-US" altLang="ja-JP" dirty="0" smtClean="0"/>
              <a:t> Dependence at STAR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0192" y="333127"/>
            <a:ext cx="233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F497D"/>
                </a:solidFill>
              </a:rPr>
              <a:t>STAR, QM2012</a:t>
            </a:r>
            <a:endParaRPr kumimoji="1"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 \rangle_c }{ \langle \delta N_p^2 \rangle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" y="1196752"/>
            <a:ext cx="1304133" cy="11521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39099" y="506602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OUR SUGGESTIONS: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5643245"/>
            <a:ext cx="579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Plot &lt;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&gt; and &lt;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baseline="30000" dirty="0" smtClean="0"/>
              <a:t>4</a:t>
            </a:r>
            <a:r>
              <a:rPr kumimoji="1" lang="en-US" altLang="ja-JP" sz="2800" dirty="0" smtClean="0"/>
              <a:t>&gt;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Plot baryon number </a:t>
            </a:r>
            <a:r>
              <a:rPr lang="en-US" altLang="ja-JP" sz="2800" dirty="0" err="1" smtClean="0"/>
              <a:t>cumulants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8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74475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Fluctuations @ J-PARC Energy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4600243" y="1354706"/>
            <a:ext cx="4148221" cy="32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28235" y="90872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D-measure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527346"/>
            <a:ext cx="326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 suppression of </a:t>
            </a:r>
          </a:p>
          <a:p>
            <a:r>
              <a:rPr kumimoji="1" lang="en-US" altLang="ja-JP" sz="2400" dirty="0" smtClean="0"/>
              <a:t>at low collision energy.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5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4" y="1583282"/>
            <a:ext cx="642085" cy="3193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03572" y="5157192"/>
            <a:ext cx="7065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pseudo rapidity vs coordinate-space rapidity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finite volume effect (global charge conservation)</a:t>
            </a:r>
          </a:p>
        </p:txBody>
      </p:sp>
      <p:sp>
        <p:nvSpPr>
          <p:cNvPr id="9" name="右矢印 8"/>
          <p:cNvSpPr/>
          <p:nvPr/>
        </p:nvSpPr>
        <p:spPr>
          <a:xfrm>
            <a:off x="3779912" y="1700808"/>
            <a:ext cx="1080120" cy="3022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中かっこ 9"/>
          <p:cNvSpPr/>
          <p:nvPr/>
        </p:nvSpPr>
        <p:spPr>
          <a:xfrm>
            <a:off x="755576" y="5157192"/>
            <a:ext cx="247996" cy="112832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4604935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Ingredients to be considered: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66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995936" y="2852936"/>
            <a:ext cx="4788532" cy="2448272"/>
            <a:chOff x="3995936" y="2852936"/>
            <a:chExt cx="4788532" cy="2448272"/>
          </a:xfrm>
        </p:grpSpPr>
        <p:sp>
          <p:nvSpPr>
            <p:cNvPr id="14" name="角丸四角形 13"/>
            <p:cNvSpPr/>
            <p:nvPr/>
          </p:nvSpPr>
          <p:spPr>
            <a:xfrm>
              <a:off x="3995936" y="3573016"/>
              <a:ext cx="4788532" cy="172819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03947" y="3659540"/>
              <a:ext cx="4472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</a:pPr>
              <a:r>
                <a:rPr kumimoji="1" lang="en-US" altLang="ja-JP" sz="2400" b="1" dirty="0" smtClean="0">
                  <a:solidFill>
                    <a:schemeClr val="tx2"/>
                  </a:solidFill>
                </a:rPr>
                <a:t>Diagnosing dynamics of HIC </a:t>
              </a:r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history of hot medium</a:t>
              </a:r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mechanism of </a:t>
              </a:r>
              <a:r>
                <a:rPr lang="en-US" altLang="ja-JP" sz="2400" dirty="0" err="1" smtClean="0"/>
                <a:t>hadronization</a:t>
              </a:r>
              <a:endParaRPr kumimoji="1" lang="en-US" altLang="ja-JP" sz="2400" dirty="0" smtClean="0"/>
            </a:p>
            <a:p>
              <a:pPr marL="342900" indent="-342900">
                <a:buClr>
                  <a:schemeClr val="tx2"/>
                </a:buClr>
                <a:buFont typeface="Wingdings" pitchFamily="2" charset="2"/>
                <a:buChar char="p"/>
              </a:pPr>
              <a:r>
                <a:rPr lang="en-US" altLang="ja-JP" sz="2400" dirty="0" smtClean="0"/>
                <a:t>diffusion constant</a:t>
              </a:r>
              <a:endParaRPr kumimoji="1" lang="ja-JP" altLang="en-US" sz="2400" dirty="0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5076056" y="2852936"/>
              <a:ext cx="1008112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51520" y="2852936"/>
            <a:ext cx="2952328" cy="2376264"/>
            <a:chOff x="251520" y="2852936"/>
            <a:chExt cx="2952328" cy="2376264"/>
          </a:xfrm>
        </p:grpSpPr>
        <p:sp>
          <p:nvSpPr>
            <p:cNvPr id="15" name="下矢印 14"/>
            <p:cNvSpPr/>
            <p:nvPr/>
          </p:nvSpPr>
          <p:spPr>
            <a:xfrm>
              <a:off x="1475656" y="2852936"/>
              <a:ext cx="64807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51520" y="3789040"/>
              <a:ext cx="2952328" cy="14401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3528" y="3894147"/>
              <a:ext cx="27542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Physical meanings</a:t>
              </a:r>
            </a:p>
            <a:p>
              <a:r>
                <a:rPr kumimoji="1" lang="en-US" altLang="ja-JP" sz="2400" dirty="0" smtClean="0"/>
                <a:t>of fluctuation obs.</a:t>
              </a:r>
            </a:p>
            <a:p>
              <a:r>
                <a:rPr lang="en-US" altLang="ja-JP" sz="2400" dirty="0" smtClean="0"/>
                <a:t>in experiments.</a:t>
              </a:r>
              <a:endParaRPr kumimoji="1" lang="ja-JP" altLang="en-US" sz="24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1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in HIC </a:t>
            </a:r>
            <a:r>
              <a:rPr lang="en-US" altLang="ja-JP" sz="2800" dirty="0" smtClean="0"/>
              <a:t>are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nonthermal</a:t>
            </a:r>
            <a:r>
              <a:rPr kumimoji="1" lang="en-US" altLang="ja-JP" sz="2800" dirty="0" smtClean="0"/>
              <a:t>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378583" y="6021288"/>
            <a:ext cx="6713697" cy="7048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573016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659540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smtClean="0">
                <a:solidFill>
                  <a:schemeClr val="tx2"/>
                </a:solidFill>
              </a:rPr>
              <a:t>Diagnosing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8583" y="6130524"/>
            <a:ext cx="671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 in HIC</a:t>
            </a:r>
            <a:endParaRPr kumimoji="1" lang="ja-JP" altLang="en-US" sz="2800" b="1" dirty="0"/>
          </a:p>
        </p:txBody>
      </p:sp>
      <p:sp>
        <p:nvSpPr>
          <p:cNvPr id="15" name="下矢印 14"/>
          <p:cNvSpPr/>
          <p:nvPr/>
        </p:nvSpPr>
        <p:spPr>
          <a:xfrm>
            <a:off x="1475656" y="2852936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852936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5301209"/>
            <a:ext cx="648072" cy="642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644008" y="5373217"/>
            <a:ext cx="648072" cy="570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789040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894147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323528" y="1484784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772816"/>
            <a:ext cx="4274675" cy="95836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259632" y="836712"/>
            <a:ext cx="6003303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908720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in HIC are </a:t>
            </a:r>
            <a:r>
              <a:rPr kumimoji="1" lang="en-US" altLang="ja-JP" sz="2800" dirty="0" err="1" smtClean="0"/>
              <a:t>nonthermal</a:t>
            </a:r>
            <a:r>
              <a:rPr kumimoji="1" lang="en-US" altLang="ja-JP" sz="2800" dirty="0" smtClean="0"/>
              <a:t>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90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46031" cy="584775"/>
          </a:xfrm>
        </p:spPr>
        <p:txBody>
          <a:bodyPr/>
          <a:lstStyle/>
          <a:p>
            <a:r>
              <a:rPr kumimoji="1" lang="en-US" altLang="ja-JP" dirty="0" smtClean="0"/>
              <a:t> Price of Baryon Number Reconstruction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5076056" y="3692354"/>
            <a:ext cx="4032448" cy="31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6" y="1124744"/>
            <a:ext cx="6123023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Statistical error will be large.</a:t>
            </a:r>
            <a:endParaRPr lang="en-US" altLang="ja-JP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Applicable only to high-energy collisions.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Sufficiently large number of </a:t>
            </a:r>
            <a:r>
              <a:rPr lang="en-US" altLang="ja-JP" sz="2400" dirty="0" err="1" smtClean="0"/>
              <a:t>pions</a:t>
            </a:r>
            <a:endParaRPr lang="en-US" altLang="ja-JP" sz="2400" dirty="0" smtClean="0"/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Approximate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isospin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symmetry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c &amp;gt; m_\pi&#10;\end{align*}&lt;/body&gt;&#10;  &lt;fcolor&gt;FF000000&lt;/fcolor&gt;&#10;  &lt;bcolor&gt;FFFFFFFF&lt;/bcolor&gt;&#10;  &lt;transparent&gt;True&lt;/transparent&gt;&#10;  &lt;resolution&gt;1800&lt;/resolution&gt;&#10;  &lt;imageh&gt;208&lt;/imageh&gt;&#10;  &lt;imagew&gt;90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4" y="2564904"/>
            <a:ext cx="1134072" cy="26064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00192" y="3692354"/>
            <a:ext cx="2736304" cy="27363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alpha val="0"/>
                </a:schemeClr>
              </a:gs>
              <a:gs pos="100000">
                <a:schemeClr val="accent3">
                  <a:lumMod val="75000"/>
                  <a:alpha val="52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6300192" y="3404322"/>
            <a:ext cx="1080120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\langle N_p \rangle}{\langle N_N \rangle} =\frac12&#10;\end{align*}&lt;/body&gt;&#10;  &lt;fcolor&gt;FF000000&lt;/fcolor&gt;&#10;  &lt;bcolor&gt;FFFFFFFF&lt;/bcolor&gt;&#10;  &lt;transparent&gt;True&lt;/transparent&gt;&#10;  &lt;resolution&gt;1800&lt;/resolution&gt;&#10;  &lt;imageh&gt;588&lt;/imageh&gt;&#10;  &lt;imagew&gt;1100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9" y="3382764"/>
            <a:ext cx="1164167" cy="62230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NN}}&amp;gt;10{\rm G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74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4" y="4878995"/>
            <a:ext cx="2862428" cy="409153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411760" y="4293096"/>
            <a:ext cx="68524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4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730276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28670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60091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5391" y="5661248"/>
            <a:ext cx="63850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Stochastic Force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determined by fluctuation-dissipation relation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flipV="1">
            <a:off x="5364088" y="4964754"/>
            <a:ext cx="576064" cy="6244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40520" y="1124744"/>
            <a:ext cx="833593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40847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in Fluctuating Hydro?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520" y="1268760"/>
            <a:ext cx="8335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kumimoji="1" lang="en-US" altLang="ja-JP" sz="3200" b="1" dirty="0" smtClean="0">
                <a:solidFill>
                  <a:schemeClr val="accent2">
                    <a:lumMod val="50000"/>
                  </a:schemeClr>
                </a:solidFill>
              </a:rPr>
              <a:t>impossible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 to directly extend the theory </a:t>
            </a:r>
          </a:p>
          <a:p>
            <a:pPr algn="ctr"/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altLang="ja-JP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hydro fluctuations 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to treat higher orders.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71371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b="1" dirty="0" smtClean="0"/>
              <a:t>Theorem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7457" y="5405154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8219" y="4246616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7679" y="4769856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847072" y="4109010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183359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relations to higher orders</a:t>
            </a:r>
            <a:endParaRPr kumimoji="1" lang="ja-JP" altLang="en-US" sz="2400" dirty="0"/>
          </a:p>
        </p:txBody>
      </p:sp>
      <p:sp>
        <p:nvSpPr>
          <p:cNvPr id="11" name="左中かっこ 10"/>
          <p:cNvSpPr/>
          <p:nvPr/>
        </p:nvSpPr>
        <p:spPr>
          <a:xfrm>
            <a:off x="412529" y="3068960"/>
            <a:ext cx="487063" cy="26642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51520" y="5661248"/>
            <a:ext cx="7848871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93182" cy="277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1205" y="90872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Solve SDE or DME in a finite volume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1639" y="188640"/>
            <a:ext cx="3042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accent1">
                    <a:lumMod val="50000"/>
                  </a:schemeClr>
                </a:solidFill>
              </a:rPr>
              <a:t>Sakaida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poster session (3</a:t>
            </a:r>
            <a:r>
              <a:rPr lang="en-US" altLang="ja-JP" sz="20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 week)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1381774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\rangle(\eta)}{\langle N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48" y="3377921"/>
            <a:ext cx="1248464" cy="77455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5536" y="573325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Effect of GCC can be read off from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Dh</a:t>
            </a:r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dependence.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 GCC effect in ALICE experiments!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7429" y="420099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NO boundary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8" y="1196752"/>
            <a:ext cx="3726000" cy="303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492875" y="4581128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with boundary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flipH="1">
            <a:off x="5067022" y="4328162"/>
            <a:ext cx="448766" cy="2398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5076056" y="4701303"/>
            <a:ext cx="448766" cy="2398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 rot="5400000">
            <a:off x="4178741" y="3429245"/>
            <a:ext cx="354470" cy="1296144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646177" y="2276873"/>
            <a:ext cx="3466846" cy="1216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6177" y="2292829"/>
            <a:ext cx="3466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a boundary </a:t>
            </a:r>
          </a:p>
          <a:p>
            <a:pPr algn="ctr"/>
            <a:r>
              <a:rPr kumimoji="1" lang="en-US" altLang="ja-JP" sz="2400" dirty="0" smtClean="0"/>
              <a:t>appears </a:t>
            </a:r>
            <a:r>
              <a:rPr lang="en-US" altLang="ja-JP" sz="2400" dirty="0" smtClean="0"/>
              <a:t>only in the </a:t>
            </a:r>
          </a:p>
          <a:p>
            <a:pPr algn="ctr"/>
            <a:r>
              <a:rPr lang="en-US" altLang="ja-JP" sz="2400" dirty="0" smtClean="0"/>
              <a:t>range of diffusion length</a:t>
            </a:r>
          </a:p>
        </p:txBody>
      </p:sp>
      <p:sp>
        <p:nvSpPr>
          <p:cNvPr id="14" name="下矢印 13"/>
          <p:cNvSpPr/>
          <p:nvPr/>
        </p:nvSpPr>
        <p:spPr>
          <a:xfrm>
            <a:off x="4067945" y="3493159"/>
            <a:ext cx="576064" cy="40692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3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37300" y="980728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Observables in equilibrium are fluctuating.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940152" y="4725144"/>
            <a:ext cx="2999772" cy="1109737"/>
            <a:chOff x="5940152" y="4725144"/>
            <a:chExt cx="2999772" cy="1109737"/>
          </a:xfrm>
        </p:grpSpPr>
        <p:sp>
          <p:nvSpPr>
            <p:cNvPr id="26" name="下矢印 25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477390" y="4725144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</a:t>
              </a:r>
              <a:r>
                <a:rPr lang="en-US" altLang="ja-JP" sz="240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Gaussianity</a:t>
              </a:r>
              <a:endParaRPr lang="ja-JP" alt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0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/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Fluctuations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can be measured by e-by-e analysis in HIC.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228184" y="5661248"/>
            <a:ext cx="12961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, \langle \delta N^3 \rangle,&#10;\langle \delta N^4 \rangle_c,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2632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75" y="6200142"/>
            <a:ext cx="3694189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1" y="1007737"/>
            <a:ext cx="3581261" cy="2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518405" cy="584775"/>
          </a:xfrm>
        </p:spPr>
        <p:txBody>
          <a:bodyPr/>
          <a:lstStyle/>
          <a:p>
            <a:r>
              <a:rPr kumimoji="1" lang="en-US" altLang="ja-JP" dirty="0" smtClean="0"/>
              <a:t> Recent Progress in Lattice </a:t>
            </a:r>
            <a:r>
              <a:rPr lang="en-US" altLang="ja-JP" dirty="0" smtClean="0"/>
              <a:t>Community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3528392" cy="25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56176" y="836712"/>
            <a:ext cx="291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From LATTICE2013</a:t>
            </a:r>
          </a:p>
          <a:p>
            <a:pPr algn="r"/>
            <a:r>
              <a:rPr lang="en-US" altLang="ja-JP" sz="2400" dirty="0" smtClean="0"/>
              <a:t>presentations</a:t>
            </a:r>
            <a:endParaRPr kumimoji="1" lang="ja-JP" alt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249623"/>
            <a:ext cx="3288579" cy="24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04396"/>
            <a:ext cx="3024336" cy="21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3" y="1856185"/>
            <a:ext cx="3637741" cy="31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44" y="4218211"/>
            <a:ext cx="3511609" cy="25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1729</Words>
  <Application>Microsoft Office PowerPoint</Application>
  <PresentationFormat>画面に合わせる (4:3)</PresentationFormat>
  <Paragraphs>463</Paragraphs>
  <Slides>64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64</vt:i4>
      </vt:variant>
    </vt:vector>
  </HeadingPairs>
  <TitlesOfParts>
    <vt:vector size="80" baseType="lpstr">
      <vt:lpstr>ＭＳ Ｐゴシック</vt:lpstr>
      <vt:lpstr>Arial</vt:lpstr>
      <vt:lpstr>Calibri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Fluctuations of Conserved Charges as Probes of QCD Phase Structure</vt:lpstr>
      <vt:lpstr> Beam-Energy Scan  </vt:lpstr>
      <vt:lpstr> Beam-Energy Scan  </vt:lpstr>
      <vt:lpstr> Beam-Energy Scan  </vt:lpstr>
      <vt:lpstr> Fluctuations  </vt:lpstr>
      <vt:lpstr> Conserved Charges : Theoretical Advantage  </vt:lpstr>
      <vt:lpstr> Conserved Charges : Theoretical Advantage  </vt:lpstr>
      <vt:lpstr> Recent Progress in Lattice Community  </vt:lpstr>
      <vt:lpstr> Fluctuations  </vt:lpstr>
      <vt:lpstr> Fluctuations  </vt:lpstr>
      <vt:lpstr> Proton # Cumulants @ STAR-BES  </vt:lpstr>
      <vt:lpstr> Charge Fluctuation @ LHC  </vt:lpstr>
      <vt:lpstr> Dh Dependence @ ALICE  </vt:lpstr>
      <vt:lpstr> Time Evolution of Fluctuations  </vt:lpstr>
      <vt:lpstr> Dh Dependence @ ALICE  </vt:lpstr>
      <vt:lpstr> &lt;dNB2&gt; and &lt; dNp2 &gt; @ LHC ?  </vt:lpstr>
      <vt:lpstr> &lt;dNB2&gt; and &lt; dNp2 &gt; @ LHC ?  </vt:lpstr>
      <vt:lpstr> &lt;dNQ4&gt; @ LHC ?  </vt:lpstr>
      <vt:lpstr>PowerPoint プレゼンテーション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Reconstructing Baryon Number Cumulants  </vt:lpstr>
      <vt:lpstr> D(1232)  </vt:lpstr>
      <vt:lpstr> D(1232)  </vt:lpstr>
      <vt:lpstr> Nucleons in Hadronic Phase  </vt:lpstr>
      <vt:lpstr> Difference btw Baryon and Proton Numbers</vt:lpstr>
      <vt:lpstr> Difference btw Baryon and Proton Numbers</vt:lpstr>
      <vt:lpstr>PowerPoint プレゼンテーション</vt:lpstr>
      <vt:lpstr> &lt;dNQ4&gt; @ LHC ?  </vt:lpstr>
      <vt:lpstr> Hydrodynamic Fluctuations  </vt:lpstr>
      <vt:lpstr> How to Introduce Non-Gaussianity?  </vt:lpstr>
      <vt:lpstr> How to Introduce Non-Gaussianity?  </vt:lpstr>
      <vt:lpstr> Diffusion Master Equation  </vt:lpstr>
      <vt:lpstr> Diffusion Master Equation  </vt:lpstr>
      <vt:lpstr> Baryons in Hadronic Phase  </vt:lpstr>
      <vt:lpstr> Solution of DME in a0 Limit  </vt:lpstr>
      <vt:lpstr> Net Charge Number  </vt:lpstr>
      <vt:lpstr> Dh Dependence at Freezeout  </vt:lpstr>
      <vt:lpstr> Total Charge Number  </vt:lpstr>
      <vt:lpstr> &lt;dNQ4&gt; @ LHC  </vt:lpstr>
      <vt:lpstr> Dh Dependence at STAR  </vt:lpstr>
      <vt:lpstr> Dh Dependence at STAR  </vt:lpstr>
      <vt:lpstr> Fluctuations @ J-PARC Energy  </vt:lpstr>
      <vt:lpstr> Summary  </vt:lpstr>
      <vt:lpstr> Summary  </vt:lpstr>
      <vt:lpstr> Open Questions &amp; Future Work  </vt:lpstr>
      <vt:lpstr> Dh Dependence at Freezeout  </vt:lpstr>
      <vt:lpstr> Price of Baryon Number Reconstruction  </vt:lpstr>
      <vt:lpstr> Time Evolution in Hadronic Phase  </vt:lpstr>
      <vt:lpstr> Time Evolution in Hadronic Phase  </vt:lpstr>
      <vt:lpstr> Chemical Reaction 1  </vt:lpstr>
      <vt:lpstr> Chemical Reaction 2  </vt:lpstr>
      <vt:lpstr> Time Evolution in HIC  </vt:lpstr>
      <vt:lpstr> Hydrodynamic Fluctuations  </vt:lpstr>
      <vt:lpstr> Dh Dependence  </vt:lpstr>
      <vt:lpstr> Non-Gaussianity in Fluctuating Hydro?  </vt:lpstr>
      <vt:lpstr> Global Charge Conservation  </vt:lpstr>
      <vt:lpstr> Non-Gaussianity  </vt:lpstr>
      <vt:lpstr> Fluctuations  </vt:lpstr>
      <vt:lpstr> Fluctuations  </vt:lpstr>
      <vt:lpstr> Event-by-Event Analysis @ HIC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777</cp:revision>
  <dcterms:created xsi:type="dcterms:W3CDTF">2011-06-07T09:50:32Z</dcterms:created>
  <dcterms:modified xsi:type="dcterms:W3CDTF">2014-03-17T05:01:55Z</dcterms:modified>
</cp:coreProperties>
</file>