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2"/>
  </p:sldMasterIdLst>
  <p:sldIdLst>
    <p:sldId id="256" r:id="rId3"/>
    <p:sldId id="257" r:id="rId4"/>
    <p:sldId id="259" r:id="rId5"/>
    <p:sldId id="272" r:id="rId6"/>
    <p:sldId id="273" r:id="rId7"/>
    <p:sldId id="258" r:id="rId8"/>
    <p:sldId id="274" r:id="rId9"/>
    <p:sldId id="276" r:id="rId10"/>
    <p:sldId id="260" r:id="rId11"/>
    <p:sldId id="262" r:id="rId12"/>
    <p:sldId id="263" r:id="rId13"/>
    <p:sldId id="264" r:id="rId14"/>
    <p:sldId id="278" r:id="rId15"/>
    <p:sldId id="265" r:id="rId16"/>
    <p:sldId id="266" r:id="rId17"/>
    <p:sldId id="267" r:id="rId18"/>
    <p:sldId id="271" r:id="rId19"/>
    <p:sldId id="277" r:id="rId20"/>
    <p:sldId id="269" r:id="rId21"/>
    <p:sldId id="270" r:id="rId22"/>
    <p:sldId id="280" r:id="rId23"/>
    <p:sldId id="279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FA3EE"/>
    <a:srgbClr val="0070C0"/>
    <a:srgbClr val="008000"/>
    <a:srgbClr val="A35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4A1C-8D84-4781-9410-1774DA2B475D}" type="datetimeFigureOut">
              <a:rPr kumimoji="1" lang="ja-JP" altLang="en-US" smtClean="0"/>
              <a:t>2014/3/28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CEB5-84BC-4F44-B3F3-C8128D23B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45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4A1C-8D84-4781-9410-1774DA2B475D}" type="datetimeFigureOut">
              <a:rPr kumimoji="1" lang="ja-JP" altLang="en-US" smtClean="0"/>
              <a:t>2014/3/28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CEB5-84BC-4F44-B3F3-C8128D23B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78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4A1C-8D84-4781-9410-1774DA2B475D}" type="datetimeFigureOut">
              <a:rPr kumimoji="1" lang="ja-JP" altLang="en-US" smtClean="0"/>
              <a:t>2014/3/28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CEB5-84BC-4F44-B3F3-C8128D23B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78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4A1C-8D84-4781-9410-1774DA2B475D}" type="datetimeFigureOut">
              <a:rPr kumimoji="1" lang="ja-JP" altLang="en-US" smtClean="0"/>
              <a:t>2014/3/28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CEB5-84BC-4F44-B3F3-C8128D23B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612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4A1C-8D84-4781-9410-1774DA2B475D}" type="datetimeFigureOut">
              <a:rPr kumimoji="1" lang="ja-JP" altLang="en-US" smtClean="0"/>
              <a:t>2014/3/28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CEB5-84BC-4F44-B3F3-C8128D23B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76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4A1C-8D84-4781-9410-1774DA2B475D}" type="datetimeFigureOut">
              <a:rPr kumimoji="1" lang="ja-JP" altLang="en-US" smtClean="0"/>
              <a:t>2014/3/28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CEB5-84BC-4F44-B3F3-C8128D23B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742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4A1C-8D84-4781-9410-1774DA2B475D}" type="datetimeFigureOut">
              <a:rPr kumimoji="1" lang="ja-JP" altLang="en-US" smtClean="0"/>
              <a:t>2014/3/28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CEB5-84BC-4F44-B3F3-C8128D23B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851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4A1C-8D84-4781-9410-1774DA2B475D}" type="datetimeFigureOut">
              <a:rPr kumimoji="1" lang="ja-JP" altLang="en-US" smtClean="0"/>
              <a:t>2014/3/28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CEB5-84BC-4F44-B3F3-C8128D23B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359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4A1C-8D84-4781-9410-1774DA2B475D}" type="datetimeFigureOut">
              <a:rPr kumimoji="1" lang="ja-JP" altLang="en-US" smtClean="0"/>
              <a:t>2014/3/28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CEB5-84BC-4F44-B3F3-C8128D23B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76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51248"/>
            <a:ext cx="7773338" cy="159617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4A1C-8D84-4781-9410-1774DA2B475D}" type="datetimeFigureOut">
              <a:rPr kumimoji="1" lang="ja-JP" altLang="en-US" smtClean="0"/>
              <a:t>2014/3/28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CEB5-84BC-4F44-B3F3-C8128D23B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05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4A1C-8D84-4781-9410-1774DA2B475D}" type="datetimeFigureOut">
              <a:rPr kumimoji="1" lang="ja-JP" altLang="en-US" smtClean="0"/>
              <a:t>2014/3/28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CEB5-84BC-4F44-B3F3-C8128D23B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98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4A1C-8D84-4781-9410-1774DA2B475D}" type="datetimeFigureOut">
              <a:rPr kumimoji="1" lang="ja-JP" altLang="en-US" smtClean="0"/>
              <a:t>2014/3/28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CEB5-84BC-4F44-B3F3-C8128D23B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64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4A1C-8D84-4781-9410-1774DA2B475D}" type="datetimeFigureOut">
              <a:rPr kumimoji="1" lang="ja-JP" altLang="en-US" smtClean="0"/>
              <a:t>2014/3/28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CEB5-84BC-4F44-B3F3-C8128D23B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97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4A1C-8D84-4781-9410-1774DA2B475D}" type="datetimeFigureOut">
              <a:rPr kumimoji="1" lang="ja-JP" altLang="en-US" smtClean="0"/>
              <a:t>2014/3/28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CEB5-84BC-4F44-B3F3-C8128D23B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960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4A1C-8D84-4781-9410-1774DA2B475D}" type="datetimeFigureOut">
              <a:rPr kumimoji="1" lang="ja-JP" altLang="en-US" smtClean="0"/>
              <a:t>2014/3/28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CEB5-84BC-4F44-B3F3-C8128D23B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32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4A1C-8D84-4781-9410-1774DA2B475D}" type="datetimeFigureOut">
              <a:rPr kumimoji="1" lang="ja-JP" altLang="en-US" smtClean="0"/>
              <a:t>2014/3/28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CEB5-84BC-4F44-B3F3-C8128D23B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93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4A1C-8D84-4781-9410-1774DA2B475D}" type="datetimeFigureOut">
              <a:rPr kumimoji="1" lang="ja-JP" altLang="en-US" smtClean="0"/>
              <a:t>2014/3/28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CEB5-84BC-4F44-B3F3-C8128D23B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97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6E04A1C-8D84-4781-9410-1774DA2B475D}" type="datetimeFigureOut">
              <a:rPr kumimoji="1" lang="ja-JP" altLang="en-US" smtClean="0"/>
              <a:t>2014/3/28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2ACEB5-84BC-4F44-B3F3-C8128D23B3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37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13259" y="669190"/>
            <a:ext cx="6517482" cy="2509213"/>
          </a:xfrm>
        </p:spPr>
        <p:txBody>
          <a:bodyPr>
            <a:normAutofit/>
          </a:bodyPr>
          <a:lstStyle/>
          <a:p>
            <a:r>
              <a:rPr lang="en-US" altLang="ja-JP" sz="4400" dirty="0" smtClean="0"/>
              <a:t>Gradient Flow</a:t>
            </a:r>
            <a:r>
              <a:rPr lang="ja-JP" altLang="en-US" sz="4400" dirty="0" smtClean="0"/>
              <a:t>を用いた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en-US" altLang="ja-JP" sz="4400" dirty="0" smtClean="0"/>
              <a:t>SU(3)</a:t>
            </a:r>
            <a:r>
              <a:rPr lang="ja-JP" altLang="en-US" sz="4400" dirty="0" smtClean="0"/>
              <a:t>ゲージ理論の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en-US" sz="4400" dirty="0" smtClean="0"/>
              <a:t>有限温度相関関数の測定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13259" y="3565691"/>
            <a:ext cx="6517482" cy="1371599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北沢正清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For </a:t>
            </a:r>
            <a:r>
              <a:rPr kumimoji="1" lang="en-US" altLang="ja-JP" sz="2800" dirty="0" err="1" smtClean="0">
                <a:solidFill>
                  <a:schemeClr val="accent1"/>
                </a:solidFill>
              </a:rPr>
              <a:t>Flow</a:t>
            </a:r>
            <a:r>
              <a:rPr kumimoji="1" lang="en-US" altLang="ja-JP" sz="2800" dirty="0" err="1" smtClean="0"/>
              <a:t>QCD</a:t>
            </a:r>
            <a:r>
              <a:rPr kumimoji="1" lang="en-US" altLang="ja-JP" sz="2800" dirty="0" smtClean="0"/>
              <a:t> Collaboration</a:t>
            </a:r>
          </a:p>
          <a:p>
            <a:r>
              <a:rPr lang="ja-JP" altLang="en-US" sz="2800" dirty="0" smtClean="0"/>
              <a:t>浅川正之、初田哲男、伊藤悦子、鈴木</a:t>
            </a:r>
            <a:r>
              <a:rPr lang="ja-JP" altLang="en-US" sz="2800" dirty="0" smtClean="0"/>
              <a:t>博</a:t>
            </a:r>
            <a:endParaRPr lang="en-US" altLang="ja-JP" sz="28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0424" y="6256494"/>
            <a:ext cx="7063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日本物理学会第</a:t>
            </a: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69</a:t>
            </a: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回年次大会　東海大学湘南キャンパス　</a:t>
            </a: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2014/3/28</a:t>
            </a:r>
          </a:p>
          <a:p>
            <a:pPr algn="ctr"/>
            <a:r>
              <a: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28pTG2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セットアップ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85330" y="1573581"/>
            <a:ext cx="7772870" cy="3424107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SU(3) pure gauge</a:t>
            </a:r>
          </a:p>
          <a:p>
            <a:r>
              <a:rPr lang="en-US" altLang="ja-JP" sz="2800" dirty="0" smtClean="0"/>
              <a:t>Wilson </a:t>
            </a:r>
            <a:r>
              <a:rPr lang="ja-JP" altLang="en-US" sz="2800" dirty="0" smtClean="0"/>
              <a:t>ゲージ作用</a:t>
            </a:r>
            <a:endParaRPr lang="en-US" altLang="ja-JP" sz="2800" dirty="0" smtClean="0"/>
          </a:p>
          <a:p>
            <a:r>
              <a:rPr lang="ja-JP" altLang="en-US" sz="2800" dirty="0" smtClean="0"/>
              <a:t>格子サイズ：</a:t>
            </a:r>
            <a:r>
              <a:rPr lang="en-US" altLang="ja-JP" sz="2800" dirty="0" smtClean="0"/>
              <a:t>64</a:t>
            </a:r>
            <a:r>
              <a:rPr lang="en-US" altLang="ja-JP" sz="2800" baseline="30000" dirty="0" smtClean="0"/>
              <a:t>3</a:t>
            </a:r>
            <a:r>
              <a:rPr lang="en-US" altLang="ja-JP" sz="2800" dirty="0" smtClean="0"/>
              <a:t>x(8,10,12,14,16,18,64)</a:t>
            </a:r>
          </a:p>
          <a:p>
            <a:r>
              <a:rPr kumimoji="1" lang="ja-JP" altLang="en-US" sz="2800" dirty="0" smtClean="0"/>
              <a:t>スケール設定</a:t>
            </a:r>
            <a:endParaRPr kumimoji="1" lang="en-US" altLang="ja-JP" sz="2800" dirty="0" smtClean="0"/>
          </a:p>
          <a:p>
            <a:pPr lvl="1"/>
            <a:r>
              <a:rPr lang="en-US" altLang="ja-JP" sz="2600" dirty="0" smtClean="0"/>
              <a:t>Edwards, Heller, </a:t>
            </a:r>
            <a:r>
              <a:rPr lang="en-US" altLang="ja-JP" sz="2600" dirty="0" err="1" smtClean="0"/>
              <a:t>Krassen</a:t>
            </a:r>
            <a:r>
              <a:rPr lang="en-US" altLang="ja-JP" sz="2600" dirty="0" smtClean="0"/>
              <a:t>, 1998</a:t>
            </a:r>
            <a:r>
              <a:rPr lang="ja-JP" altLang="en-US" sz="2600" dirty="0" smtClean="0"/>
              <a:t>を採用</a:t>
            </a:r>
            <a:endParaRPr lang="en-US" altLang="ja-JP" sz="2600" dirty="0" smtClean="0"/>
          </a:p>
          <a:p>
            <a:pPr lvl="1"/>
            <a:endParaRPr kumimoji="1" lang="ja-JP" altLang="en-US" sz="2600" dirty="0"/>
          </a:p>
        </p:txBody>
      </p:sp>
      <p:sp>
        <p:nvSpPr>
          <p:cNvPr id="4" name="テキスト ボックス 3"/>
          <p:cNvSpPr txBox="1"/>
          <p:nvPr/>
        </p:nvSpPr>
        <p:spPr>
          <a:xfrm rot="21316433">
            <a:off x="2963988" y="5819635"/>
            <a:ext cx="5716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以下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lang="ja-JP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結果</a:t>
            </a:r>
            <a:r>
              <a:rPr lang="ja-JP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は、全て</a:t>
            </a:r>
            <a:r>
              <a:rPr lang="en-US" altLang="ja-JP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Preliminary!!</a:t>
            </a:r>
            <a:endParaRPr kumimoji="1" lang="ja-JP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1488141" y="4732471"/>
            <a:ext cx="457200" cy="350295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50497" y="4704763"/>
            <a:ext cx="5827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今回のパラメータ領域で、</a:t>
            </a:r>
            <a:r>
              <a:rPr lang="en-US" altLang="ja-JP" sz="2400" dirty="0" smtClean="0"/>
              <a:t>5%</a:t>
            </a:r>
            <a:r>
              <a:rPr lang="ja-JP" altLang="en-US" sz="2400" dirty="0" smtClean="0"/>
              <a:t>程度の誤差</a:t>
            </a:r>
            <a:endParaRPr lang="en-US" altLang="ja-JP" sz="2400" dirty="0" smtClean="0"/>
          </a:p>
          <a:p>
            <a:pPr marL="180000" indent="-18000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gradient flow</a:t>
            </a:r>
            <a:r>
              <a:rPr kumimoji="1" lang="ja-JP" altLang="en-US" sz="2400" dirty="0" smtClean="0"/>
              <a:t>による自前の設定を準備中</a:t>
            </a:r>
            <a:endParaRPr kumimoji="1" lang="ja-JP" altLang="en-US" sz="2400" dirty="0"/>
          </a:p>
        </p:txBody>
      </p:sp>
      <p:sp>
        <p:nvSpPr>
          <p:cNvPr id="7" name="左中かっこ 6"/>
          <p:cNvSpPr/>
          <p:nvPr/>
        </p:nvSpPr>
        <p:spPr>
          <a:xfrm>
            <a:off x="1992476" y="4704763"/>
            <a:ext cx="229270" cy="819344"/>
          </a:xfrm>
          <a:prstGeom prst="leftBrace">
            <a:avLst>
              <a:gd name="adj1" fmla="val 8333"/>
              <a:gd name="adj2" fmla="val 24688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909186" y="1662349"/>
            <a:ext cx="3302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１点関数</a:t>
            </a:r>
            <a:endParaRPr kumimoji="1" lang="ja-JP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&#10;\end{align*}&lt;/body&gt;&#10;  &lt;fcolor&gt;FF000000&lt;/fcolor&gt;&#10;  &lt;bcolor&gt;FFFFFFFF&lt;/bcolor&gt;&#10;  &lt;transparent&gt;True&lt;/transparent&gt;&#10;  &lt;resolution&gt;1800&lt;/resolution&gt;&#10;  &lt;imageh&gt;262&lt;/imageh&gt;&#10;  &lt;imagew&gt;52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72" y="3129699"/>
            <a:ext cx="1611734" cy="8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エントロピー密度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" y="2705493"/>
            <a:ext cx="3345910" cy="402053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9971" y="1927785"/>
            <a:ext cx="2323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FlowQCD</a:t>
            </a:r>
            <a:endParaRPr lang="en-US" altLang="ja-JP" sz="2400" dirty="0" smtClean="0"/>
          </a:p>
          <a:p>
            <a:r>
              <a:rPr lang="en-US" altLang="ja-JP" sz="2400" dirty="0" smtClean="0"/>
              <a:t>arXiv:1312.7492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5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4685122" y="5786442"/>
            <a:ext cx="3287302" cy="1002338"/>
          </a:xfrm>
          <a:prstGeom prst="roundRect">
            <a:avLst>
              <a:gd name="adj" fmla="val 23639"/>
            </a:avLst>
          </a:prstGeom>
          <a:solidFill>
            <a:srgbClr val="FFFFFF">
              <a:alpha val="69804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エントロピー密度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" y="2705493"/>
            <a:ext cx="3345910" cy="402053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b="4189"/>
          <a:stretch/>
        </p:blipFill>
        <p:spPr>
          <a:xfrm>
            <a:off x="3450210" y="1447848"/>
            <a:ext cx="5597170" cy="3956212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3" name="左中かっこ 12"/>
          <p:cNvSpPr/>
          <p:nvPr/>
        </p:nvSpPr>
        <p:spPr>
          <a:xfrm rot="16200000">
            <a:off x="5770014" y="4696837"/>
            <a:ext cx="328321" cy="1725108"/>
          </a:xfrm>
          <a:prstGeom prst="lef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071620" y="1623910"/>
            <a:ext cx="1725109" cy="3506771"/>
          </a:xfrm>
          <a:prstGeom prst="rect">
            <a:avLst/>
          </a:prstGeom>
          <a:solidFill>
            <a:schemeClr val="accent3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qrt{8t}&amp;gt;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78" y="1436154"/>
            <a:ext cx="1307977" cy="3306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右矢印 5"/>
          <p:cNvSpPr/>
          <p:nvPr/>
        </p:nvSpPr>
        <p:spPr>
          <a:xfrm>
            <a:off x="5071621" y="1443075"/>
            <a:ext cx="417131" cy="34109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5071621" y="1350533"/>
            <a:ext cx="0" cy="100866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826524" y="6284443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誤差の範囲でプラトー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2a&amp;lt;\sqrt{8t}&amp;lt;0.3/T&#10;\end{align*}&lt;/body&gt;&#10;  &lt;fcolor&gt;FF000000&lt;/fcolor&gt;&#10;  &lt;bcolor&gt;FFFFFFFF&lt;/bcolor&gt;&#10;  &lt;transparent&gt;True&lt;/transparent&gt;&#10;  &lt;resolution&gt;1800&lt;/resolution&gt;&#10;  &lt;imageh&gt;291&lt;/imageh&gt;&#10;  &lt;imagew&gt;194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48" y="5952560"/>
            <a:ext cx="2190846" cy="327109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000000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29" y="5404896"/>
            <a:ext cx="811046" cy="3487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テキスト ボックス 18"/>
          <p:cNvSpPr txBox="1"/>
          <p:nvPr/>
        </p:nvSpPr>
        <p:spPr>
          <a:xfrm>
            <a:off x="49971" y="1927785"/>
            <a:ext cx="2323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FlowQCD</a:t>
            </a:r>
            <a:endParaRPr lang="en-US" altLang="ja-JP" sz="2400" dirty="0" smtClean="0"/>
          </a:p>
          <a:p>
            <a:r>
              <a:rPr lang="en-US" altLang="ja-JP" sz="2400" dirty="0" smtClean="0"/>
              <a:t>arXiv:1312.7492</a:t>
            </a:r>
            <a:endParaRPr kumimoji="1" lang="ja-JP" altLang="en-US" sz="2400" dirty="0"/>
          </a:p>
        </p:txBody>
      </p:sp>
      <p:sp>
        <p:nvSpPr>
          <p:cNvPr id="7" name="角丸四角形 6"/>
          <p:cNvSpPr/>
          <p:nvPr/>
        </p:nvSpPr>
        <p:spPr>
          <a:xfrm>
            <a:off x="6994689" y="803780"/>
            <a:ext cx="2052691" cy="1425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5" t="5239" r="6144" b="82046"/>
          <a:stretch/>
        </p:blipFill>
        <p:spPr>
          <a:xfrm>
            <a:off x="7876288" y="936426"/>
            <a:ext cx="1034723" cy="1209729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3" name="テキスト ボックス 2"/>
          <p:cNvSpPr txBox="1"/>
          <p:nvPr/>
        </p:nvSpPr>
        <p:spPr>
          <a:xfrm>
            <a:off x="7134173" y="858341"/>
            <a:ext cx="787395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Symbol" panose="05050102010706020507" pitchFamily="18" charset="2"/>
              </a:rPr>
              <a:t>b=7.4</a:t>
            </a:r>
          </a:p>
          <a:p>
            <a:r>
              <a:rPr lang="en-US" altLang="ja-JP" sz="2000" dirty="0" smtClean="0">
                <a:latin typeface="Symbol" panose="05050102010706020507" pitchFamily="18" charset="2"/>
              </a:rPr>
              <a:t>b=7.2</a:t>
            </a:r>
          </a:p>
          <a:p>
            <a:r>
              <a:rPr kumimoji="1" lang="en-US" altLang="ja-JP" sz="2000" dirty="0" smtClean="0">
                <a:latin typeface="Symbol" panose="05050102010706020507" pitchFamily="18" charset="2"/>
              </a:rPr>
              <a:t>b=7.0</a:t>
            </a:r>
          </a:p>
          <a:p>
            <a:r>
              <a:rPr lang="en-US" altLang="ja-JP" sz="2000" dirty="0" smtClean="0">
                <a:latin typeface="Symbol" panose="05050102010706020507" pitchFamily="18" charset="2"/>
              </a:rPr>
              <a:t>b=6.8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24131" y="1568796"/>
            <a:ext cx="1103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Nt</a:t>
            </a:r>
            <a:r>
              <a:rPr lang="en-US" altLang="ja-JP" sz="2400" dirty="0" smtClean="0"/>
              <a:t>=16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NEW!!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909186" y="1662349"/>
            <a:ext cx="3302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２</a:t>
            </a:r>
            <a:r>
              <a:rPr kumimoji="1" lang="ja-JP" alt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点関数</a:t>
            </a:r>
            <a:endParaRPr kumimoji="1" lang="ja-JP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x,t) T_{\mu\nu}(0,0) \rangle&#10;\end{align*}&lt;/body&gt;&#10;  &lt;fcolor&gt;FF000000&lt;/fcolor&gt;&#10;  &lt;bcolor&gt;FFFFFFFF&lt;/bcolor&gt;&#10;  &lt;transparent&gt;True&lt;/transparent&gt;&#10;  &lt;resolution&gt;1800&lt;/resolution&gt;&#10;  &lt;imageh&gt;262&lt;/imageh&gt;&#10;  &lt;imagew&gt;2009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8" y="3252247"/>
            <a:ext cx="6144162" cy="8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6477848" y="1944617"/>
            <a:ext cx="2392776" cy="1302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" y="2507529"/>
            <a:ext cx="5845620" cy="41006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au/a&#10;\end{align*}&lt;/body&gt;&#10;  &lt;fcolor&gt;FF000000&lt;/fcolor&gt;&#10;  &lt;bcolor&gt;FFFFFFFF&lt;/bcolor&gt;&#10;  &lt;transparent&gt;True&lt;/transparent&gt;&#10;  &lt;resolution&gt;1800&lt;/resolution&gt;&#10;  &lt;imageh&gt;250&lt;/imageh&gt;&#10;  &lt;imagew&gt;37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13" y="6381943"/>
            <a:ext cx="514478" cy="339365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" name="グループ化 5"/>
          <p:cNvGrpSpPr/>
          <p:nvPr/>
        </p:nvGrpSpPr>
        <p:grpSpPr>
          <a:xfrm>
            <a:off x="754142" y="2406283"/>
            <a:ext cx="2058185" cy="2973278"/>
            <a:chOff x="754142" y="2406283"/>
            <a:chExt cx="2058185" cy="2973278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2809185" y="2406283"/>
              <a:ext cx="3142" cy="29732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/>
            <p:cNvSpPr/>
            <p:nvPr/>
          </p:nvSpPr>
          <p:spPr>
            <a:xfrm>
              <a:off x="754142" y="4053525"/>
              <a:ext cx="2055043" cy="881155"/>
            </a:xfrm>
            <a:prstGeom prst="rect">
              <a:avLst/>
            </a:prstGeom>
            <a:solidFill>
              <a:srgbClr val="0070C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751000" y="2406283"/>
            <a:ext cx="1437588" cy="2066732"/>
            <a:chOff x="751000" y="2406283"/>
            <a:chExt cx="1437588" cy="2066732"/>
          </a:xfrm>
        </p:grpSpPr>
        <p:cxnSp>
          <p:nvCxnSpPr>
            <p:cNvPr id="8" name="直線コネクタ 7"/>
            <p:cNvCxnSpPr/>
            <p:nvPr/>
          </p:nvCxnSpPr>
          <p:spPr>
            <a:xfrm flipH="1">
              <a:off x="2188587" y="2406283"/>
              <a:ext cx="1" cy="2066732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正方形/長方形 10"/>
            <p:cNvSpPr/>
            <p:nvPr/>
          </p:nvSpPr>
          <p:spPr>
            <a:xfrm>
              <a:off x="751000" y="3162687"/>
              <a:ext cx="1437588" cy="966254"/>
            </a:xfrm>
            <a:prstGeom prst="rect">
              <a:avLst/>
            </a:prstGeom>
            <a:solidFill>
              <a:srgbClr val="008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750999" y="2406283"/>
            <a:ext cx="1030664" cy="1411570"/>
            <a:chOff x="750999" y="2406283"/>
            <a:chExt cx="1030664" cy="1411570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1780092" y="2406283"/>
              <a:ext cx="1571" cy="141157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750999" y="2538262"/>
              <a:ext cx="1029093" cy="758859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949283" y="1944618"/>
            <a:ext cx="2537988" cy="461665"/>
            <a:chOff x="949283" y="1944618"/>
            <a:chExt cx="2537988" cy="461665"/>
          </a:xfrm>
        </p:grpSpPr>
        <p:sp>
          <p:nvSpPr>
            <p:cNvPr id="20" name="角丸四角形 19"/>
            <p:cNvSpPr/>
            <p:nvPr/>
          </p:nvSpPr>
          <p:spPr>
            <a:xfrm>
              <a:off x="949283" y="1944618"/>
              <a:ext cx="2537988" cy="46166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949283" y="1944618"/>
              <a:ext cx="19062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smearing</a:t>
              </a:r>
              <a:r>
                <a:rPr lang="ja-JP" altLang="en-US" sz="2400" dirty="0"/>
                <a:t>長</a:t>
              </a:r>
              <a:r>
                <a:rPr kumimoji="1" lang="ja-JP" altLang="en-US" sz="2400" dirty="0" smtClean="0"/>
                <a:t>＝</a:t>
              </a:r>
              <a:endParaRPr kumimoji="1" lang="ja-JP" altLang="en-US" sz="2400" dirty="0"/>
            </a:p>
          </p:txBody>
        </p:sp>
        <p:pic>
          <p:nvPicPr>
  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8t}&#10;\end{align*}&lt;/body&gt;&#10;  &lt;fcolor&gt;FF000000&lt;/fcolor&gt;&#10;  &lt;bcolor&gt;FFFFFFFF&lt;/bcolor&gt;&#10;  &lt;transparent&gt;True&lt;/transparent&gt;&#10;  &lt;resolution&gt;1800&lt;/resolution&gt;&#10;  &lt;imageh&gt;249&lt;/imageh&gt;&#10;  &lt;imagew&gt;405&lt;/imagew&gt;&#10;  &lt;scale&gt;50&lt;/scale&gt;&#10;  &lt;cursor&gt;25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5725" y="2012621"/>
              <a:ext cx="536646" cy="329938"/>
            </a:xfrm>
            <a:prstGeom prst="rect">
              <a:avLst/>
            </a:prstGeom>
          </p:spPr>
        </p:pic>
      </p:grpSp>
      <p:sp>
        <p:nvSpPr>
          <p:cNvPr id="15" name="テキスト ボックス 14"/>
          <p:cNvSpPr txBox="1"/>
          <p:nvPr/>
        </p:nvSpPr>
        <p:spPr>
          <a:xfrm>
            <a:off x="6598763" y="1974356"/>
            <a:ext cx="2198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64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x16</a:t>
            </a:r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=7.2 (T~2.2Tc)</a:t>
            </a:r>
          </a:p>
          <a:p>
            <a:r>
              <a:rPr kumimoji="1" lang="en-US" altLang="ja-JP" sz="2400" dirty="0" smtClean="0"/>
              <a:t>1200 </a:t>
            </a:r>
            <a:r>
              <a:rPr kumimoji="1" lang="en-US" altLang="ja-JP" sz="2400" dirty="0" err="1" smtClean="0"/>
              <a:t>confs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00522" y="3617952"/>
            <a:ext cx="3443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16000"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sym typeface="Wingdings" panose="05000000000000000000" pitchFamily="2" charset="2"/>
              </a:rPr>
              <a:t>               　で一定値</a:t>
            </a:r>
            <a:endParaRPr lang="en-US" altLang="ja-JP" sz="2400" dirty="0" smtClean="0">
              <a:sym typeface="Wingdings" panose="05000000000000000000" pitchFamily="2" charset="2"/>
            </a:endParaRPr>
          </a:p>
          <a:p>
            <a:pPr marL="342900" indent="-2160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ym typeface="Wingdings" panose="05000000000000000000" pitchFamily="2" charset="2"/>
              </a:rPr>
              <a:t>t</a:t>
            </a:r>
            <a:r>
              <a:rPr lang="ja-JP" altLang="en-US" sz="2400" dirty="0" err="1" smtClean="0">
                <a:sym typeface="Wingdings" panose="05000000000000000000" pitchFamily="2" charset="2"/>
              </a:rPr>
              <a:t>の増</a:t>
            </a:r>
            <a:r>
              <a:rPr lang="ja-JP" altLang="en-US" sz="2400" dirty="0" smtClean="0">
                <a:sym typeface="Wingdings" panose="05000000000000000000" pitchFamily="2" charset="2"/>
              </a:rPr>
              <a:t>大と共に誤差が著しく改善</a:t>
            </a:r>
            <a:endParaRPr lang="en-US" altLang="ja-JP" sz="2400" dirty="0" smtClean="0">
              <a:sym typeface="Wingdings" panose="05000000000000000000" pitchFamily="2" charset="2"/>
            </a:endParaRPr>
          </a:p>
          <a:p>
            <a:r>
              <a:rPr lang="ja-JP" altLang="en-US" sz="2400" dirty="0">
                <a:sym typeface="Wingdings" panose="05000000000000000000" pitchFamily="2" charset="2"/>
              </a:rPr>
              <a:t>　</a:t>
            </a:r>
            <a:r>
              <a:rPr lang="ja-JP" altLang="en-US" sz="2400" dirty="0" smtClean="0">
                <a:sym typeface="Wingdings" panose="05000000000000000000" pitchFamily="2" charset="2"/>
              </a:rPr>
              <a:t>　</a:t>
            </a:r>
            <a:r>
              <a:rPr lang="ja-JP" altLang="en-US" sz="2000" dirty="0" smtClean="0">
                <a:sym typeface="Wingdings" panose="05000000000000000000" pitchFamily="2" charset="2"/>
              </a:rPr>
              <a:t>（</a:t>
            </a:r>
            <a:r>
              <a:rPr lang="en-US" altLang="ja-JP" sz="2000" dirty="0" smtClean="0">
                <a:sym typeface="Wingdings" panose="05000000000000000000" pitchFamily="2" charset="2"/>
              </a:rPr>
              <a:t>t/a</a:t>
            </a:r>
            <a:r>
              <a:rPr lang="en-US" altLang="ja-JP" sz="2000" baseline="30000" dirty="0" smtClean="0">
                <a:sym typeface="Wingdings" panose="05000000000000000000" pitchFamily="2" charset="2"/>
              </a:rPr>
              <a:t>2</a:t>
            </a:r>
            <a:r>
              <a:rPr lang="en-US" altLang="ja-JP" sz="2000" dirty="0" smtClean="0">
                <a:sym typeface="Wingdings" panose="05000000000000000000" pitchFamily="2" charset="2"/>
              </a:rPr>
              <a:t>=1.5</a:t>
            </a:r>
            <a:r>
              <a:rPr lang="ja-JP" altLang="en-US" sz="2000" dirty="0" smtClean="0">
                <a:sym typeface="Wingdings" panose="05000000000000000000" pitchFamily="2" charset="2"/>
              </a:rPr>
              <a:t>で３桁程度）</a:t>
            </a:r>
            <a:endParaRPr lang="en-US" altLang="ja-JP" sz="2000" dirty="0">
              <a:sym typeface="Wingdings" panose="05000000000000000000" pitchFamily="2" charset="2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tau&amp;gt;\sqrt{8t}&#10;\end{align*}&lt;/body&gt;&#10;  &lt;fcolor&gt;FF000000&lt;/fcolor&gt;&#10;  &lt;bcolor&gt;FFFFFFFF&lt;/bcolor&gt;&#10;  &lt;transparent&gt;True&lt;/transparent&gt;&#10;  &lt;resolution&gt;1800&lt;/resolution&gt;&#10;  &lt;imageh&gt;249&lt;/imageh&gt;&#10;  &lt;imagew&gt;885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25" y="3667304"/>
            <a:ext cx="1290624" cy="318107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int d^3x\langle T_{12}(x,\tau) T_{12}(0,0) \rangle&#10;\end{align*}&lt;/body&gt;&#10;  &lt;fcolor&gt;FF000000&lt;/fcolor&gt;&#10;  &lt;bcolor&gt;FFFFFFFF&lt;/bcolor&gt;&#10;  &lt;transparent&gt;True&lt;/transparent&gt;&#10;  &lt;resolution&gt;1800&lt;/resolution&gt;&#10;  &lt;imageh&gt;553&lt;/imageh&gt;&#10;  &lt;imagew&gt;267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18" y="395354"/>
            <a:ext cx="5977671" cy="123483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6" t="5573" r="6930" b="79342"/>
          <a:stretch/>
        </p:blipFill>
        <p:spPr>
          <a:xfrm>
            <a:off x="3555448" y="2745823"/>
            <a:ext cx="1970829" cy="9644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2740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6477848" y="1310134"/>
            <a:ext cx="2392776" cy="16308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相関</a:t>
            </a:r>
            <a:r>
              <a:rPr lang="ja-JP" altLang="en-US" dirty="0"/>
              <a:t>関数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02458" y="1310133"/>
            <a:ext cx="21987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64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x16</a:t>
            </a:r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=7.2 (T~2.2Tc)</a:t>
            </a:r>
          </a:p>
          <a:p>
            <a:r>
              <a:rPr kumimoji="1" lang="en-US" altLang="ja-JP" sz="2400" dirty="0" smtClean="0"/>
              <a:t>1200 </a:t>
            </a:r>
            <a:r>
              <a:rPr kumimoji="1" lang="en-US" altLang="ja-JP" sz="2400" dirty="0" err="1" smtClean="0"/>
              <a:t>confs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=1.9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" y="2507774"/>
            <a:ext cx="5791520" cy="40627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C_{\mu\nu}(\tau) = \int d^3x\langle T_{\mu\nu}(x,\tau) T_{\mu\nu}(0,0) \rangle&#10;\end{align*}&lt;/body&gt;&#10;  &lt;fcolor&gt;FF000000&lt;/fcolor&gt;&#10;  &lt;bcolor&gt;FFFFFFFF&lt;/bcolor&gt;&#10;  &lt;transparent&gt;True&lt;/transparent&gt;&#10;  &lt;resolution&gt;1800&lt;/resolution&gt;&#10;  &lt;imageh&gt;553&lt;/imageh&gt;&#10;  &lt;imagew&gt;3833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8" y="1465052"/>
            <a:ext cx="5049627" cy="7285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右矢印 9"/>
          <p:cNvSpPr/>
          <p:nvPr/>
        </p:nvSpPr>
        <p:spPr>
          <a:xfrm flipH="1">
            <a:off x="5646656" y="3699365"/>
            <a:ext cx="801278" cy="443059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flipH="1">
            <a:off x="5648226" y="5574556"/>
            <a:ext cx="801278" cy="443059"/>
          </a:xfrm>
          <a:prstGeom prst="rightArrow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flipH="1">
            <a:off x="5648224" y="5254052"/>
            <a:ext cx="801278" cy="443059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3007151" y="2879793"/>
            <a:ext cx="3139" cy="302987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 flipH="1">
            <a:off x="2498103" y="5541109"/>
            <a:ext cx="509048" cy="320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44365" y="54611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smeared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tau/a&#10;\end{align*}&lt;/body&gt;&#10;  &lt;fcolor&gt;FF000000&lt;/fcolor&gt;&#10;  &lt;bcolor&gt;FFFFFFFF&lt;/bcolor&gt;&#10;  &lt;transparent&gt;True&lt;/transparent&gt;&#10;  &lt;resolution&gt;1800&lt;/resolution&gt;&#10;  &lt;imageh&gt;250&lt;/imageh&gt;&#10;  &lt;imagew&gt;37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13" y="6364013"/>
            <a:ext cx="514478" cy="3393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({\rm for }~ \tau \ne 0)&#10;\end{align*}&lt;/body&gt;&#10;  &lt;fcolor&gt;FF000000&lt;/fcolor&gt;&#10;  &lt;bcolor&gt;FFFFFFFF&lt;/bcolor&gt;&#10;  &lt;transparent&gt;True&lt;/transparent&gt;&#10;  &lt;resolution&gt;1800&lt;/resolution&gt;&#10;  &lt;imageh&gt;249&lt;/imageh&gt;&#10;  &lt;imagew&gt;1119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55" y="4557521"/>
            <a:ext cx="1184275" cy="26352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358284" y="3221005"/>
            <a:ext cx="2640466" cy="892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r>
              <a:rPr kumimoji="1" lang="en-US" altLang="ja-JP" sz="2800" baseline="-25000" dirty="0" smtClean="0"/>
              <a:t>44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)</a:t>
            </a:r>
          </a:p>
          <a:p>
            <a:r>
              <a:rPr lang="ja-JP" altLang="en-US" sz="2400" dirty="0" smtClean="0"/>
              <a:t>一定値</a:t>
            </a:r>
            <a:r>
              <a:rPr lang="en-US" altLang="ja-JP" sz="2400" dirty="0" smtClean="0">
                <a:sym typeface="Wingdings" panose="05000000000000000000" pitchFamily="2" charset="2"/>
              </a:rPr>
              <a:t></a:t>
            </a:r>
            <a:r>
              <a:rPr kumimoji="1" lang="ja-JP" altLang="en-US" sz="2400" dirty="0" smtClean="0"/>
              <a:t>保存則！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59854" y="5683163"/>
            <a:ext cx="1845377" cy="892552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r>
              <a:rPr kumimoji="1" lang="en-US" altLang="ja-JP" sz="2800" baseline="-25000" dirty="0" smtClean="0"/>
              <a:t>41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)</a:t>
            </a:r>
          </a:p>
          <a:p>
            <a:r>
              <a:rPr lang="ja-JP" altLang="en-US" sz="2400" dirty="0" smtClean="0"/>
              <a:t>負値</a:t>
            </a:r>
            <a:r>
              <a:rPr lang="en-US" altLang="ja-JP" sz="2400" dirty="0" smtClean="0">
                <a:sym typeface="Wingdings" panose="05000000000000000000" pitchFamily="2" charset="2"/>
              </a:rPr>
              <a:t> </a:t>
            </a:r>
            <a:r>
              <a:rPr lang="en-US" altLang="ja-JP" sz="2400" dirty="0" smtClean="0"/>
              <a:t>i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=-1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59852" y="5098704"/>
            <a:ext cx="1016625" cy="5232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r>
              <a:rPr lang="en-US" altLang="ja-JP" sz="2800" baseline="-25000" dirty="0"/>
              <a:t>12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)</a:t>
            </a: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partial_\tau \langle \delta E(\tau) \delta E(0) \rangle =0&#10;\end{align*}&lt;/body&gt;&#10;  &lt;fcolor&gt;FF000000&lt;/fcolor&gt;&#10;  &lt;bcolor&gt;FFFFFFFF&lt;/bcolor&gt;&#10;  &lt;transparent&gt;True&lt;/transparent&gt;&#10;  &lt;resolution&gt;1800&lt;/resolution&gt;&#10;  &lt;imageh&gt;249&lt;/imageh&gt;&#10;  &lt;imagew&gt;2173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77" y="4230047"/>
            <a:ext cx="2262506" cy="25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191497" y="1376312"/>
            <a:ext cx="2831600" cy="3268228"/>
          </a:xfrm>
          <a:prstGeom prst="roundRect">
            <a:avLst>
              <a:gd name="adj" fmla="val 979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3"/>
          <a:stretch/>
        </p:blipFill>
        <p:spPr>
          <a:xfrm>
            <a:off x="3525624" y="2202563"/>
            <a:ext cx="5554696" cy="36891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全エネルギー相関関数と比熱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194170" y="2397468"/>
            <a:ext cx="1725109" cy="3211480"/>
          </a:xfrm>
          <a:prstGeom prst="rect">
            <a:avLst/>
          </a:prstGeom>
          <a:solidFill>
            <a:schemeClr val="accent3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000000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10" y="5194168"/>
            <a:ext cx="876806" cy="37707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55891" y="147855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50000"/>
                  </a:schemeClr>
                </a:solidFill>
              </a:rPr>
              <a:t>比熱</a:t>
            </a:r>
            <a:endParaRPr kumimoji="1" lang="ja-JP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804212" y="1259766"/>
            <a:ext cx="2282496" cy="12840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99688" y="1259765"/>
            <a:ext cx="2198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64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x16</a:t>
            </a:r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=7.2 (T~2.2Tc)</a:t>
            </a:r>
          </a:p>
          <a:p>
            <a:r>
              <a:rPr kumimoji="1" lang="en-US" altLang="ja-JP" sz="2400" dirty="0" smtClean="0"/>
              <a:t>1200 </a:t>
            </a:r>
            <a:r>
              <a:rPr kumimoji="1" lang="en-US" altLang="ja-JP" sz="2400" dirty="0" err="1" smtClean="0"/>
              <a:t>confs</a:t>
            </a:r>
            <a:endParaRPr kumimoji="1" lang="en-US" altLang="ja-JP" sz="2400" dirty="0" smtClean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c_V = \frac1V \left. \frac{\partial E}{\partial T} \right|_V&#10;\end{align*}&lt;/body&gt;&#10;  &lt;fcolor&gt;FF000000&lt;/fcolor&gt;&#10;  &lt;bcolor&gt;FFFFFFFF&lt;/bcolor&gt;&#10;  &lt;transparent&gt;True&lt;/transparent&gt;&#10;  &lt;resolution&gt;1800&lt;/resolution&gt;&#10;  &lt;imageh&gt;618&lt;/imageh&gt;&#10;  &lt;imagew&gt;157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0" y="2159749"/>
            <a:ext cx="1802316" cy="708995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= \frac{\langle \delta E^2 \rangle}{VT^2}&#10;\end{align*}&lt;/body&gt;&#10;  &lt;fcolor&gt;FF000000&lt;/fcolor&gt;&#10;  &lt;bcolor&gt;FFFFFFFF&lt;/bcolor&gt;&#10;  &lt;transparent&gt;True&lt;/transparent&gt;&#10;  &lt;resolution&gt;1800&lt;/resolution&gt;&#10;  &lt;imageh&gt;551&lt;/imageh&gt;&#10;  &lt;imagew&gt;903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6" y="3026714"/>
            <a:ext cx="1035959" cy="632130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c_V}{T^3}&#10;= \frac{\langle \delta E(\beta/2) \delta E(0) \rangle}{VT^5} &#10;\end{align*}&lt;/body&gt;&#10;  &lt;fcolor&gt;FF000000&lt;/fcolor&gt;&#10;  &lt;bcolor&gt;FFFFFFFF&lt;/bcolor&gt;&#10;  &lt;transparent&gt;True&lt;/transparent&gt;&#10;  &lt;resolution&gt;1800&lt;/resolution&gt;&#10;  &lt;imageh&gt;531&lt;/imageh&gt;&#10;  &lt;imagew&gt;2430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93" y="1596185"/>
            <a:ext cx="3138871" cy="685901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= \frac{\langle \delta E(\tau) \delta E(0) \rangle}{VT^2} &#10;\end{align*}&lt;/body&gt;&#10;  &lt;fcolor&gt;FF000000&lt;/fcolor&gt;&#10;  &lt;bcolor&gt;FFFFFFFF&lt;/bcolor&gt;&#10;  &lt;transparent&gt;True&lt;/transparent&gt;&#10;  &lt;resolution&gt;1800&lt;/resolution&gt;&#10;  &lt;imageh&gt;531&lt;/imageh&gt;&#10;  &lt;imagew&gt;1759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6" y="3816814"/>
            <a:ext cx="1951041" cy="5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3"/>
          <a:stretch/>
        </p:blipFill>
        <p:spPr>
          <a:xfrm>
            <a:off x="3525624" y="2202563"/>
            <a:ext cx="5554696" cy="36891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全エネルギー相関関数と比熱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57641" y="6125231"/>
            <a:ext cx="4411785" cy="584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全く新しい比熱の測定法</a:t>
            </a:r>
            <a:endParaRPr kumimoji="1" lang="ja-JP" altLang="en-US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194170" y="2397468"/>
            <a:ext cx="1725109" cy="3211480"/>
          </a:xfrm>
          <a:prstGeom prst="rect">
            <a:avLst/>
          </a:prstGeom>
          <a:solidFill>
            <a:schemeClr val="accent3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000000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10" y="5194168"/>
            <a:ext cx="876806" cy="377072"/>
          </a:xfrm>
          <a:prstGeom prst="rect">
            <a:avLst/>
          </a:prstGeom>
        </p:spPr>
      </p:pic>
      <p:cxnSp>
        <p:nvCxnSpPr>
          <p:cNvPr id="27" name="直線コネクタ 26"/>
          <p:cNvCxnSpPr/>
          <p:nvPr/>
        </p:nvCxnSpPr>
        <p:spPr>
          <a:xfrm>
            <a:off x="4061106" y="3675898"/>
            <a:ext cx="4732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061106" y="3829966"/>
            <a:ext cx="4732370" cy="7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4025246" y="3675898"/>
            <a:ext cx="4817097" cy="154068"/>
          </a:xfrm>
          <a:prstGeom prst="rect">
            <a:avLst/>
          </a:prstGeom>
          <a:solidFill>
            <a:srgbClr val="2FA3EE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 rot="18623619">
            <a:off x="2476675" y="4365410"/>
            <a:ext cx="2075432" cy="405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0754" y="4934688"/>
            <a:ext cx="256858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Gavai</a:t>
            </a:r>
            <a:r>
              <a:rPr kumimoji="1" lang="en-US" altLang="ja-JP" sz="2400" dirty="0" smtClean="0"/>
              <a:t>, et al., 2005</a:t>
            </a:r>
          </a:p>
          <a:p>
            <a:r>
              <a:rPr kumimoji="1" lang="en-US" altLang="ja-JP" sz="2400" dirty="0" smtClean="0"/>
              <a:t>differential method</a:t>
            </a:r>
          </a:p>
          <a:p>
            <a:r>
              <a:rPr lang="en-US" altLang="ja-JP" sz="2400" dirty="0" smtClean="0"/>
              <a:t>for T=2Tc</a:t>
            </a:r>
          </a:p>
        </p:txBody>
      </p:sp>
      <p:sp>
        <p:nvSpPr>
          <p:cNvPr id="30" name="右矢印 29"/>
          <p:cNvSpPr/>
          <p:nvPr/>
        </p:nvSpPr>
        <p:spPr>
          <a:xfrm>
            <a:off x="3720349" y="6157526"/>
            <a:ext cx="770451" cy="517820"/>
          </a:xfrm>
          <a:prstGeom prst="rightArrow">
            <a:avLst/>
          </a:prstGeom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191497" y="1376312"/>
            <a:ext cx="2831600" cy="3268228"/>
          </a:xfrm>
          <a:prstGeom prst="roundRect">
            <a:avLst>
              <a:gd name="adj" fmla="val 979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55891" y="147855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50000"/>
                  </a:schemeClr>
                </a:solidFill>
              </a:rPr>
              <a:t>比熱</a:t>
            </a:r>
            <a:endParaRPr kumimoji="1" lang="ja-JP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V = \frac1V \left. \frac{\partial E}{\partial T} \right|_V&#10;\end{align*}&lt;/body&gt;&#10;  &lt;fcolor&gt;FF000000&lt;/fcolor&gt;&#10;  &lt;bcolor&gt;FFFFFFFF&lt;/bcolor&gt;&#10;  &lt;transparent&gt;True&lt;/transparent&gt;&#10;  &lt;resolution&gt;1800&lt;/resolution&gt;&#10;  &lt;imageh&gt;618&lt;/imageh&gt;&#10;  &lt;imagew&gt;157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0" y="2159749"/>
            <a:ext cx="1802316" cy="708995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= \frac{\langle \delta E^2 \rangle}{VT^2}&#10;\end{align*}&lt;/body&gt;&#10;  &lt;fcolor&gt;FF000000&lt;/fcolor&gt;&#10;  &lt;bcolor&gt;FFFFFFFF&lt;/bcolor&gt;&#10;  &lt;transparent&gt;True&lt;/transparent&gt;&#10;  &lt;resolution&gt;1800&lt;/resolution&gt;&#10;  &lt;imageh&gt;551&lt;/imageh&gt;&#10;  &lt;imagew&gt;903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6" y="3026714"/>
            <a:ext cx="1035959" cy="632130"/>
          </a:xfrm>
          <a:prstGeom prst="rect">
            <a:avLst/>
          </a:prstGeom>
        </p:spPr>
      </p:pic>
      <p:sp>
        <p:nvSpPr>
          <p:cNvPr id="35" name="角丸四角形 34"/>
          <p:cNvSpPr/>
          <p:nvPr/>
        </p:nvSpPr>
        <p:spPr>
          <a:xfrm>
            <a:off x="6804212" y="1259766"/>
            <a:ext cx="2282496" cy="12840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899688" y="1259765"/>
            <a:ext cx="2198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64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x16</a:t>
            </a:r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=7.2 (T~2.2Tc)</a:t>
            </a:r>
          </a:p>
          <a:p>
            <a:r>
              <a:rPr kumimoji="1" lang="en-US" altLang="ja-JP" sz="2400" dirty="0" smtClean="0"/>
              <a:t>1200 </a:t>
            </a:r>
            <a:r>
              <a:rPr kumimoji="1" lang="en-US" altLang="ja-JP" sz="2400" dirty="0" err="1" smtClean="0"/>
              <a:t>confs</a:t>
            </a:r>
            <a:endParaRPr kumimoji="1" lang="en-US" altLang="ja-JP" sz="2400" dirty="0" smtClean="0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frac{c_V}{T^3}&#10;= \frac{\langle \delta E(\beta/2) \delta E(0) \rangle}{VT^5} &#10;\end{align*}&lt;/body&gt;&#10;  &lt;fcolor&gt;FF000000&lt;/fcolor&gt;&#10;  &lt;bcolor&gt;FFFFFFFF&lt;/bcolor&gt;&#10;  &lt;transparent&gt;True&lt;/transparent&gt;&#10;  &lt;resolution&gt;1800&lt;/resolution&gt;&#10;  &lt;imageh&gt;531&lt;/imageh&gt;&#10;  &lt;imagew&gt;2430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93" y="1596185"/>
            <a:ext cx="3138871" cy="685901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= \frac{\langle \delta E(\tau) \delta E(0) \rangle}{VT^2} &#10;\end{align*}&lt;/body&gt;&#10;  &lt;fcolor&gt;FF000000&lt;/fcolor&gt;&#10;  &lt;bcolor&gt;FFFFFFFF&lt;/bcolor&gt;&#10;  &lt;transparent&gt;True&lt;/transparent&gt;&#10;  &lt;resolution&gt;1800&lt;/resolution&gt;&#10;  &lt;imageh&gt;531&lt;/imageh&gt;&#10;  &lt;imagew&gt;1759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6" y="3816814"/>
            <a:ext cx="1951041" cy="5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1192528" y="3836210"/>
            <a:ext cx="6777873" cy="2489176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510988" y="297035"/>
            <a:ext cx="8059271" cy="2026024"/>
          </a:xfrm>
          <a:prstGeom prst="roundRect">
            <a:avLst/>
          </a:prstGeom>
          <a:solidFill>
            <a:srgbClr val="FFFFFF">
              <a:alpha val="85098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83398" y="458395"/>
            <a:ext cx="724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Gradient Flow</a:t>
            </a:r>
            <a:r>
              <a:rPr kumimoji="1" lang="ja-JP" altLang="en-US" sz="2800" dirty="0" smtClean="0"/>
              <a:t>による</a:t>
            </a:r>
            <a:r>
              <a:rPr lang="ja-JP" altLang="en-US" sz="2800" dirty="0" smtClean="0"/>
              <a:t>エネルギー運動量テンソル</a:t>
            </a:r>
            <a:endParaRPr kumimoji="1" lang="ja-JP" altLang="en-US" sz="2800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2171" y="2944218"/>
            <a:ext cx="8898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この</a:t>
            </a:r>
            <a:r>
              <a:rPr lang="ja-JP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解析法</a:t>
            </a:r>
            <a:r>
              <a:rPr kumimoji="1"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は、格子</a:t>
            </a:r>
            <a:r>
              <a:rPr kumimoji="1" lang="en-US" altLang="ja-JP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QCD</a:t>
            </a:r>
            <a:r>
              <a:rPr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の革命か？</a:t>
            </a:r>
            <a:endParaRPr kumimoji="1" lang="ja-JP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\mu\nu}^{\rm R}&#10;= \lim_{t\to0} \left\{&#10;\frac1{\alpha_U(t)} U_{\mu\nu}(t,x)&#10;+ \frac{\delta_{\mu\nu}}{4\alpha_E(t)} E_{\rm subt}(t,x) \right\}&#10;\end{align*}&lt;/body&gt;&#10;  &lt;fcolor&gt;FF000000&lt;/fcolor&gt;&#10;  &lt;bcolor&gt;FFFFFFFF&lt;/bcolor&gt;&#10;  &lt;transparent&gt;True&lt;/transparent&gt;&#10;  &lt;resolution&gt;1800&lt;/resolution&gt;&#10;  &lt;imageh&gt;597&lt;/imageh&gt;&#10;  &lt;imagew&gt;5303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46" y="1175573"/>
            <a:ext cx="7166804" cy="8068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973767" y="3836210"/>
            <a:ext cx="1215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kumimoji="1" lang="ja-JP" altLang="en-US"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24200" y="4772267"/>
            <a:ext cx="63145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Gradient flow</a:t>
            </a:r>
            <a:r>
              <a:rPr lang="ja-JP" alt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で定義された</a:t>
            </a:r>
            <a:r>
              <a:rPr lang="en-US" altLang="ja-JP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ja-JP" alt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テンソル</a:t>
            </a:r>
            <a:endParaRPr lang="en-US" altLang="ja-JP" sz="28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演算子</a:t>
            </a:r>
            <a:r>
              <a:rPr lang="ja-JP" alt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</a:t>
            </a:r>
            <a:r>
              <a:rPr lang="ja-JP" alt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、様々</a:t>
            </a:r>
            <a:r>
              <a:rPr lang="ja-JP" alt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な物理量</a:t>
            </a:r>
            <a:r>
              <a:rPr lang="ja-JP" alt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endParaRPr lang="en-US" altLang="ja-JP" sz="28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直接的かつ低ノイズの</a:t>
            </a:r>
            <a:r>
              <a:rPr kumimoji="1" lang="ja-JP" alt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解析を可能にする</a:t>
            </a:r>
            <a:endParaRPr kumimoji="1" lang="ja-JP" altLang="en-US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81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510988" y="1004047"/>
            <a:ext cx="8059271" cy="2026024"/>
          </a:xfrm>
          <a:prstGeom prst="roundRect">
            <a:avLst/>
          </a:prstGeom>
          <a:solidFill>
            <a:srgbClr val="FFFFFF">
              <a:alpha val="85098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3398" y="1165407"/>
            <a:ext cx="724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Gradient Flow</a:t>
            </a:r>
            <a:r>
              <a:rPr kumimoji="1" lang="ja-JP" altLang="en-US" sz="2800" dirty="0" smtClean="0"/>
              <a:t>による</a:t>
            </a:r>
            <a:r>
              <a:rPr lang="ja-JP" altLang="en-US" sz="2800" dirty="0" smtClean="0"/>
              <a:t>エネルギー運動量テンソル</a:t>
            </a:r>
            <a:endParaRPr kumimoji="1" lang="ja-JP" altLang="en-US" sz="2800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2171" y="3729314"/>
            <a:ext cx="8898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この</a:t>
            </a:r>
            <a:r>
              <a:rPr lang="ja-JP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解析法</a:t>
            </a:r>
            <a:r>
              <a:rPr kumimoji="1"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は、格子</a:t>
            </a:r>
            <a:r>
              <a:rPr kumimoji="1" lang="en-US" altLang="ja-JP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QCD</a:t>
            </a:r>
            <a:r>
              <a:rPr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の革命か？</a:t>
            </a:r>
            <a:endParaRPr kumimoji="1" lang="ja-JP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\mu\nu}^{\rm R}&#10;= \lim_{t\to0} \left\{&#10;\frac1{\alpha_U(t)} U_{\mu\nu}(t,x)&#10;+ \frac{\delta_{\mu\nu}}{4\alpha_E(t)} E_{\rm subt}(t,x) \right\}&#10;\end{align*}&lt;/body&gt;&#10;  &lt;fcolor&gt;FF000000&lt;/fcolor&gt;&#10;  &lt;bcolor&gt;FFFFFFFF&lt;/bcolor&gt;&#10;  &lt;transparent&gt;True&lt;/transparent&gt;&#10;  &lt;resolution&gt;1800&lt;/resolution&gt;&#10;  &lt;imageh&gt;597&lt;/imageh&gt;&#10;  &lt;imagew&gt;5303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46" y="1882585"/>
            <a:ext cx="7166804" cy="8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1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929640" y="2553490"/>
            <a:ext cx="7772870" cy="3424107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</a:pPr>
            <a:r>
              <a:rPr kumimoji="1" lang="ja-JP" altLang="en-US" sz="2800" dirty="0" smtClean="0"/>
              <a:t>格子スケールの精密決定</a:t>
            </a:r>
            <a:endParaRPr kumimoji="1" lang="en-US" altLang="ja-JP" sz="2800" dirty="0" smtClean="0"/>
          </a:p>
          <a:p>
            <a:pPr>
              <a:spcBef>
                <a:spcPts val="700"/>
              </a:spcBef>
            </a:pPr>
            <a:r>
              <a:rPr lang="ja-JP" altLang="en-US" sz="2800" dirty="0" smtClean="0"/>
              <a:t>状態方程式の精密測定</a:t>
            </a:r>
            <a:endParaRPr lang="en-US" altLang="ja-JP" sz="2800" dirty="0" smtClean="0"/>
          </a:p>
          <a:p>
            <a:pPr>
              <a:spcBef>
                <a:spcPts val="700"/>
              </a:spcBef>
            </a:pPr>
            <a:r>
              <a:rPr kumimoji="1" lang="ja-JP" altLang="en-US" sz="2800" dirty="0" smtClean="0"/>
              <a:t>ゆらぎの直接測定</a:t>
            </a:r>
            <a:endParaRPr kumimoji="1" lang="en-US" altLang="ja-JP" sz="2800" dirty="0" smtClean="0"/>
          </a:p>
          <a:p>
            <a:pPr>
              <a:spcBef>
                <a:spcPts val="700"/>
              </a:spcBef>
            </a:pPr>
            <a:r>
              <a:rPr lang="ja-JP" altLang="en-US" sz="2800" dirty="0" smtClean="0"/>
              <a:t>相関</a:t>
            </a:r>
            <a:r>
              <a:rPr lang="ja-JP" altLang="en-US" sz="2800" dirty="0"/>
              <a:t>関数</a:t>
            </a:r>
            <a:r>
              <a:rPr lang="ja-JP" altLang="en-US" sz="2800" dirty="0" smtClean="0"/>
              <a:t>の測定　　　粘性係数へ</a:t>
            </a:r>
            <a:endParaRPr lang="en-US" altLang="ja-JP" sz="2800" dirty="0" smtClean="0"/>
          </a:p>
          <a:p>
            <a:pPr>
              <a:spcBef>
                <a:spcPts val="700"/>
              </a:spcBef>
            </a:pPr>
            <a:r>
              <a:rPr lang="en-US" altLang="ja-JP" sz="2800" dirty="0"/>
              <a:t>Full QCD</a:t>
            </a:r>
            <a:r>
              <a:rPr lang="ja-JP" altLang="en-US" sz="2800" dirty="0" err="1"/>
              <a:t>へ</a:t>
            </a:r>
            <a:r>
              <a:rPr lang="ja-JP" altLang="en-US" sz="2800" dirty="0" err="1" smtClean="0"/>
              <a:t>の</a:t>
            </a:r>
            <a:r>
              <a:rPr lang="ja-JP" altLang="en-US" sz="2800" dirty="0" smtClean="0"/>
              <a:t>適用</a:t>
            </a:r>
            <a:r>
              <a:rPr lang="en-US" altLang="ja-JP" dirty="0" smtClean="0">
                <a:solidFill>
                  <a:srgbClr val="0070C0"/>
                </a:solidFill>
              </a:rPr>
              <a:t>Makino, </a:t>
            </a:r>
            <a:r>
              <a:rPr lang="en-US" altLang="ja-JP" dirty="0">
                <a:solidFill>
                  <a:srgbClr val="0070C0"/>
                </a:solidFill>
              </a:rPr>
              <a:t>Suzuki, arXiv:1403.4772</a:t>
            </a:r>
            <a:endParaRPr lang="ja-JP" altLang="en-US" dirty="0">
              <a:solidFill>
                <a:srgbClr val="0070C0"/>
              </a:solidFill>
            </a:endParaRPr>
          </a:p>
          <a:p>
            <a:pPr>
              <a:spcBef>
                <a:spcPts val="700"/>
              </a:spcBef>
            </a:pPr>
            <a:r>
              <a:rPr lang="en-US" altLang="ja-JP" sz="2800" dirty="0" smtClean="0"/>
              <a:t>etc…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4748114" y="167640"/>
            <a:ext cx="3956614" cy="219945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394447" y="167644"/>
            <a:ext cx="3783106" cy="219944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8440" y="270597"/>
            <a:ext cx="2416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</a:p>
          <a:p>
            <a:pPr algn="ctr"/>
            <a: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altLang="ja-JP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radient</a:t>
            </a:r>
          </a:p>
          <a:p>
            <a:pPr algn="ctr"/>
            <a:r>
              <a:rPr kumimoji="1" lang="en-US" altLang="ja-JP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</a:t>
            </a:r>
            <a:endParaRPr kumimoji="1" lang="ja-JP" altLang="en-US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3745" y="270597"/>
            <a:ext cx="37008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</a:p>
          <a:p>
            <a:pPr algn="ctr"/>
            <a:r>
              <a:rPr lang="en-US" altLang="ja-JP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Hydrodynamic</a:t>
            </a:r>
          </a:p>
          <a:p>
            <a:pPr algn="ctr"/>
            <a:r>
              <a:rPr kumimoji="1" lang="en-US" altLang="ja-JP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</a:t>
            </a:r>
            <a:endParaRPr kumimoji="1" lang="ja-JP" altLang="en-US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4114800" y="481997"/>
            <a:ext cx="758945" cy="1586715"/>
          </a:xfrm>
          <a:prstGeom prst="rightArrow">
            <a:avLst/>
          </a:prstGeom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3839440" y="4429381"/>
            <a:ext cx="530281" cy="477153"/>
          </a:xfrm>
          <a:prstGeom prst="rightArrow">
            <a:avLst/>
          </a:prstGeom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12934" y="6192419"/>
            <a:ext cx="7259873" cy="584775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softEdge rad="190500"/>
          </a:effectLst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 </a:t>
            </a:r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Soon from </a:t>
            </a:r>
            <a:r>
              <a:rPr kumimoji="1" lang="en-US" altLang="ja-JP" sz="32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</a:t>
            </a:r>
            <a:r>
              <a:rPr kumimoji="1" lang="en-US" altLang="ja-JP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QCD</a:t>
            </a:r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5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28683" y="2483223"/>
            <a:ext cx="28480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</a:t>
            </a:r>
            <a:endParaRPr kumimoji="1" lang="ja-JP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76" y="1260433"/>
            <a:ext cx="6338047" cy="44366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角丸四角形 10"/>
          <p:cNvSpPr/>
          <p:nvPr/>
        </p:nvSpPr>
        <p:spPr>
          <a:xfrm>
            <a:off x="1658473" y="5670172"/>
            <a:ext cx="6002175" cy="105335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各配位上での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e+p</a:t>
            </a:r>
            <a:r>
              <a:rPr kumimoji="1" lang="en-US" altLang="ja-JP" dirty="0" smtClean="0"/>
              <a:t>)/T</a:t>
            </a:r>
            <a:r>
              <a:rPr kumimoji="1" lang="en-US" altLang="ja-JP" baseline="30000" dirty="0" smtClean="0"/>
              <a:t>4</a:t>
            </a:r>
            <a:endParaRPr kumimoji="1" lang="ja-JP" altLang="en-US" baseline="30000" dirty="0"/>
          </a:p>
        </p:txBody>
      </p:sp>
      <p:sp>
        <p:nvSpPr>
          <p:cNvPr id="5" name="角丸四角形 4"/>
          <p:cNvSpPr/>
          <p:nvPr/>
        </p:nvSpPr>
        <p:spPr>
          <a:xfrm>
            <a:off x="7333138" y="1259766"/>
            <a:ext cx="1654458" cy="12840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73439" y="1304590"/>
            <a:ext cx="1391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64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x16</a:t>
            </a:r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=7.0</a:t>
            </a:r>
          </a:p>
          <a:p>
            <a:r>
              <a:rPr kumimoji="1" lang="en-US" altLang="ja-JP" sz="2400" dirty="0" smtClean="0"/>
              <a:t>100 </a:t>
            </a:r>
            <a:r>
              <a:rPr kumimoji="1" lang="en-US" altLang="ja-JP" sz="2400" dirty="0" err="1" smtClean="0"/>
              <a:t>confs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43644" y="5773267"/>
            <a:ext cx="5917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特に</a:t>
            </a:r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&lt;1</a:t>
            </a:r>
            <a:r>
              <a:rPr lang="ja-JP" altLang="en-US" sz="2400" dirty="0" smtClean="0"/>
              <a:t>で、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e+p</a:t>
            </a:r>
            <a:r>
              <a:rPr lang="en-US" altLang="ja-JP" sz="2400" dirty="0" smtClean="0"/>
              <a:t>)/T</a:t>
            </a:r>
            <a:r>
              <a:rPr lang="en-US" altLang="ja-JP" sz="2400" baseline="30000" dirty="0" smtClean="0"/>
              <a:t>4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t</a:t>
            </a:r>
            <a:r>
              <a:rPr lang="ja-JP" altLang="en-US" sz="2400" dirty="0" smtClean="0"/>
              <a:t>依存性は不安定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58355" y="6234931"/>
            <a:ext cx="4629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異なる</a:t>
            </a:r>
            <a:r>
              <a:rPr kumimoji="1" lang="en-US" altLang="ja-JP" sz="2400" dirty="0" smtClean="0"/>
              <a:t>t</a:t>
            </a:r>
            <a:r>
              <a:rPr kumimoji="1" lang="ja-JP" altLang="en-US" sz="2400" dirty="0" smtClean="0"/>
              <a:t>のデータ間の相関は小さい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/a^2&#10;\end{align*}&lt;/body&gt;&#10;  &lt;fcolor&gt;FF000000&lt;/fcolor&gt;&#10;  &lt;bcolor&gt;FFFFFFFF&lt;/bcolor&gt;&#10;  &lt;transparent&gt;True&lt;/transparent&gt;&#10;  &lt;resolution&gt;1800&lt;/resolution&gt;&#10;  &lt;imageh&gt;282&lt;/imageh&gt;&#10;  &lt;imagew&gt;42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48" y="4848977"/>
            <a:ext cx="582351" cy="382804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>
          <a:xfrm>
            <a:off x="2584383" y="6266383"/>
            <a:ext cx="373972" cy="370393"/>
          </a:xfrm>
          <a:prstGeom prst="rightArrow">
            <a:avLst/>
          </a:prstGeom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2&#10;\end{align*}&lt;/body&gt;&#10;  &lt;fcolor&gt;FF000000&lt;/fcolor&gt;&#10;  &lt;bcolor&gt;FFFFFFFF&lt;/bcolor&gt;&#10;  &lt;transparent&gt;True&lt;/transparent&gt;&#10;  &lt;resolution&gt;1800&lt;/resolution&gt;&#10;  &lt;imageh&gt;166&lt;/imageh&gt;&#10;  &lt;imagew&gt;9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06" y="5311603"/>
            <a:ext cx="138736" cy="2326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4&#10;\end{align*}&lt;/body&gt;&#10;  &lt;fcolor&gt;FF000000&lt;/fcolor&gt;&#10;  &lt;bcolor&gt;FFFFFFFF&lt;/bcolor&gt;&#10;  &lt;transparent&gt;True&lt;/transparent&gt;&#10;  &lt;resolution&gt;1800&lt;/resolution&gt;&#10;  &lt;imageh&gt;169&lt;/imageh&gt;&#10;  &lt;imagew&gt;11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26" y="5302640"/>
            <a:ext cx="154151" cy="23683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636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エネルギー運動量テンソルと観測量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85330" y="1605717"/>
            <a:ext cx="7772870" cy="3424107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ja-JP" altLang="en-US" sz="2800" dirty="0" smtClean="0"/>
              <a:t>１点関数</a:t>
            </a:r>
            <a:endParaRPr kumimoji="1" lang="en-US" altLang="ja-JP" sz="2800" dirty="0" smtClean="0"/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状態方程式（エネルギー密度・圧力）</a:t>
            </a:r>
            <a:endParaRPr kumimoji="1" lang="en-US" altLang="ja-JP" sz="2400" dirty="0" smtClean="0"/>
          </a:p>
        </p:txBody>
      </p:sp>
      <p:sp>
        <p:nvSpPr>
          <p:cNvPr id="4" name="右矢印 3"/>
          <p:cNvSpPr/>
          <p:nvPr/>
        </p:nvSpPr>
        <p:spPr>
          <a:xfrm>
            <a:off x="6248400" y="2232836"/>
            <a:ext cx="457200" cy="43030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14562" y="2187578"/>
            <a:ext cx="2323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chemeClr val="accent5">
                    <a:lumMod val="50000"/>
                  </a:schemeClr>
                </a:solidFill>
              </a:rPr>
              <a:t>FlowQCD</a:t>
            </a:r>
            <a:endParaRPr kumimoji="1" lang="en-US" altLang="ja-JP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arXiv:1312.7492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エネルギー運動量テンソルと観測量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85330" y="1605717"/>
            <a:ext cx="7772870" cy="3424107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ja-JP" altLang="en-US" sz="2800" dirty="0" smtClean="0"/>
              <a:t>１点関数</a:t>
            </a:r>
            <a:endParaRPr kumimoji="1" lang="en-US" altLang="ja-JP" sz="2800" dirty="0" smtClean="0"/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状態方程式（エネルギー密度・圧力）</a:t>
            </a:r>
            <a:endParaRPr kumimoji="1" lang="en-US" altLang="ja-JP" sz="2400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ja-JP" altLang="en-US" sz="2800" dirty="0" smtClean="0"/>
              <a:t>２点関数</a:t>
            </a:r>
            <a:endParaRPr lang="en-US" altLang="ja-JP" sz="2800" dirty="0" smtClean="0"/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相関関数</a:t>
            </a:r>
            <a:endParaRPr lang="en-US" altLang="ja-JP" sz="2400" dirty="0"/>
          </a:p>
          <a:p>
            <a:pPr lvl="2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　　　　　　　　　　　　　　</a:t>
            </a: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</a:rPr>
              <a:t>ずり粘性係数</a:t>
            </a:r>
            <a:endParaRPr lang="en-US" altLang="ja-JP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2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　　　　　　　　　　　　　　</a:t>
            </a: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</a:rPr>
              <a:t>体積粘性係数</a:t>
            </a:r>
            <a:endParaRPr lang="en-US" altLang="ja-JP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ゆらぎ        </a:t>
            </a:r>
            <a:r>
              <a:rPr lang="ja-JP" altLang="en-US" sz="2400" dirty="0" smtClean="0">
                <a:solidFill>
                  <a:schemeClr val="accent5">
                    <a:lumMod val="50000"/>
                  </a:schemeClr>
                </a:solidFill>
              </a:rPr>
              <a:t>比熱、</a:t>
            </a:r>
            <a:r>
              <a:rPr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etc.</a:t>
            </a:r>
            <a:endParaRPr kumimoji="1" lang="en-US" altLang="ja-JP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6248400" y="2232836"/>
            <a:ext cx="457200" cy="43030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14562" y="2187578"/>
            <a:ext cx="2323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chemeClr val="accent5">
                    <a:lumMod val="50000"/>
                  </a:schemeClr>
                </a:solidFill>
              </a:rPr>
              <a:t>FlowQCD</a:t>
            </a:r>
            <a:endParaRPr kumimoji="1" lang="en-US" altLang="ja-JP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arXiv:1312.7492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T_{ii}(x)T_{ii}(0)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390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65" y="4418228"/>
            <a:ext cx="1955461" cy="350295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T_{12}(x)T_{12}(0)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06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65" y="3907238"/>
            <a:ext cx="2118650" cy="350295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4240306" y="3907238"/>
            <a:ext cx="457200" cy="350295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4240301" y="4436156"/>
            <a:ext cx="457200" cy="350295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2447362" y="4929218"/>
            <a:ext cx="457200" cy="350295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 \delta T_{00}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68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368" y="4926201"/>
            <a:ext cx="2346553" cy="35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エネルギー運動量テンソルと観測量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85330" y="1605717"/>
            <a:ext cx="7772870" cy="3424107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ja-JP" altLang="en-US" sz="2800" dirty="0" smtClean="0"/>
              <a:t>１点関数</a:t>
            </a:r>
            <a:endParaRPr kumimoji="1" lang="en-US" altLang="ja-JP" sz="2800" dirty="0" smtClean="0"/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状態方程式（エネルギー密度・圧力）</a:t>
            </a:r>
            <a:endParaRPr kumimoji="1" lang="en-US" altLang="ja-JP" sz="2400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ja-JP" altLang="en-US" sz="2800" dirty="0" smtClean="0"/>
              <a:t>２点関数</a:t>
            </a:r>
            <a:endParaRPr lang="en-US" altLang="ja-JP" sz="2800" dirty="0" smtClean="0"/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相関関数</a:t>
            </a:r>
            <a:endParaRPr lang="en-US" altLang="ja-JP" sz="2400" dirty="0"/>
          </a:p>
          <a:p>
            <a:pPr lvl="2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　　　　　　　　　　　　　　</a:t>
            </a: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</a:rPr>
              <a:t>ずり粘性係数</a:t>
            </a:r>
            <a:endParaRPr lang="en-US" altLang="ja-JP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2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ja-JP" altLang="en-US" sz="2400" dirty="0"/>
              <a:t>　　　　　　　　　　　　　　</a:t>
            </a: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</a:rPr>
              <a:t>体積粘性係数</a:t>
            </a:r>
            <a:endParaRPr lang="en-US" altLang="ja-JP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ゆらぎ        </a:t>
            </a:r>
            <a:r>
              <a:rPr lang="ja-JP" altLang="en-US" sz="2400" dirty="0" smtClean="0">
                <a:solidFill>
                  <a:schemeClr val="accent5">
                    <a:lumMod val="50000"/>
                  </a:schemeClr>
                </a:solidFill>
              </a:rPr>
              <a:t>比熱、</a:t>
            </a:r>
            <a:r>
              <a:rPr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etc.</a:t>
            </a:r>
            <a:endParaRPr kumimoji="1" lang="en-US" altLang="ja-JP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kumimoji="1" lang="ja-JP" altLang="en-US" sz="2800" dirty="0" smtClean="0"/>
              <a:t>３点関数       </a:t>
            </a:r>
            <a:r>
              <a:rPr kumimoji="1"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kumimoji="1" lang="ja-JP" altLang="en-US" sz="2400" dirty="0" smtClean="0">
                <a:solidFill>
                  <a:schemeClr val="accent5">
                    <a:lumMod val="50000"/>
                  </a:schemeClr>
                </a:solidFill>
              </a:rPr>
              <a:t>次キュムラント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70C0"/>
                </a:solidFill>
              </a:rPr>
              <a:t>, MK,</a:t>
            </a:r>
            <a:r>
              <a:rPr lang="ja-JP" altLang="en-US" dirty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PRL</a:t>
            </a:r>
            <a:r>
              <a:rPr kumimoji="1" lang="en-US" altLang="ja-JP" dirty="0" smtClean="0">
                <a:solidFill>
                  <a:srgbClr val="0070C0"/>
                </a:solidFill>
              </a:rPr>
              <a:t>2009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etc…</a:t>
            </a:r>
            <a:endParaRPr kumimoji="1" lang="ja-JP" altLang="en-US" sz="2800" dirty="0"/>
          </a:p>
        </p:txBody>
      </p:sp>
      <p:sp>
        <p:nvSpPr>
          <p:cNvPr id="4" name="右矢印 3"/>
          <p:cNvSpPr/>
          <p:nvPr/>
        </p:nvSpPr>
        <p:spPr>
          <a:xfrm>
            <a:off x="6248400" y="2232836"/>
            <a:ext cx="457200" cy="43030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14562" y="2187578"/>
            <a:ext cx="2323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chemeClr val="accent5">
                    <a:lumMod val="50000"/>
                  </a:schemeClr>
                </a:solidFill>
              </a:rPr>
              <a:t>FlowQCD</a:t>
            </a:r>
            <a:endParaRPr kumimoji="1" lang="en-US" altLang="ja-JP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ja-JP" sz="2400" dirty="0" smtClean="0">
                <a:solidFill>
                  <a:schemeClr val="accent5">
                    <a:lumMod val="50000"/>
                  </a:schemeClr>
                </a:solidFill>
              </a:rPr>
              <a:t>arXiv:1312.7492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T_{ii}(x)T_{ii}(0)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390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65" y="4418228"/>
            <a:ext cx="1955461" cy="350295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T_{12}(x)T_{12}(0)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06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65" y="3907238"/>
            <a:ext cx="2118650" cy="350295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4240306" y="3907238"/>
            <a:ext cx="457200" cy="350295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4240301" y="4436156"/>
            <a:ext cx="457200" cy="350295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2447362" y="4929218"/>
            <a:ext cx="457200" cy="350295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2510117" y="5556747"/>
            <a:ext cx="457200" cy="350295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 \delta T_{00}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668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368" y="4926201"/>
            <a:ext cx="2346553" cy="35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14394" y="929617"/>
            <a:ext cx="74912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</a:t>
            </a:r>
            <a:r>
              <a:rPr kumimoji="1" lang="en-US" altLang="ja-JP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QCD</a:t>
            </a:r>
            <a:r>
              <a:rPr kumimoji="1" lang="en-US" altLang="ja-JP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Collaboration</a:t>
            </a:r>
            <a:endParaRPr kumimoji="1"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94447" y="2599765"/>
            <a:ext cx="3783106" cy="3451411"/>
            <a:chOff x="394447" y="2599765"/>
            <a:chExt cx="3783106" cy="3451411"/>
          </a:xfrm>
        </p:grpSpPr>
        <p:sp>
          <p:nvSpPr>
            <p:cNvPr id="11" name="角丸四角形 10"/>
            <p:cNvSpPr/>
            <p:nvPr/>
          </p:nvSpPr>
          <p:spPr>
            <a:xfrm>
              <a:off x="394447" y="2599765"/>
              <a:ext cx="3783106" cy="3451411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078440" y="2796988"/>
              <a:ext cx="241643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from</a:t>
              </a:r>
            </a:p>
            <a:p>
              <a:pPr algn="ctr"/>
              <a:r>
                <a:rPr lang="en-US" altLang="ja-JP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Gradient</a:t>
              </a:r>
            </a:p>
            <a:p>
              <a:pPr algn="ctr"/>
              <a:r>
                <a:rPr kumimoji="1" lang="en-US" altLang="ja-JP" sz="48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flow</a:t>
              </a:r>
              <a:endParaRPr kumimoji="1" lang="ja-JP" alt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partial_t B_\mu = D_\nu G_{\nu\mu}&#10;\end{align*}&lt;/body&gt;&#10;  &lt;fcolor&gt;FF000000&lt;/fcolor&gt;&#10;  &lt;bcolor&gt;FFFFFFFF&lt;/bcolor&gt;&#10;  &lt;transparent&gt;True&lt;/transparent&gt;&#10;  &lt;resolution&gt;1800&lt;/resolution&gt;&#10;  &lt;imageh&gt;253&lt;/imageh&gt;&#10;  &lt;imagew&gt;1615&lt;/imagew&gt;&#10;  &lt;scale&gt;50&lt;/scale&gt;&#10;  &lt;cursor&gt;51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27" y="5038164"/>
              <a:ext cx="2918257" cy="457163"/>
            </a:xfrm>
            <a:prstGeom prst="rect">
              <a:avLst/>
            </a:prstGeom>
          </p:spPr>
        </p:pic>
      </p:grpSp>
      <p:grpSp>
        <p:nvGrpSpPr>
          <p:cNvPr id="3" name="グループ化 2"/>
          <p:cNvGrpSpPr/>
          <p:nvPr/>
        </p:nvGrpSpPr>
        <p:grpSpPr>
          <a:xfrm>
            <a:off x="4748114" y="2599760"/>
            <a:ext cx="3956614" cy="3451411"/>
            <a:chOff x="4748114" y="2599760"/>
            <a:chExt cx="3956614" cy="3451411"/>
          </a:xfrm>
        </p:grpSpPr>
        <p:sp>
          <p:nvSpPr>
            <p:cNvPr id="12" name="角丸四角形 11"/>
            <p:cNvSpPr/>
            <p:nvPr/>
          </p:nvSpPr>
          <p:spPr>
            <a:xfrm>
              <a:off x="4748114" y="2599760"/>
              <a:ext cx="3956614" cy="3451411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873745" y="2796988"/>
              <a:ext cx="370088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</a:t>
              </a:r>
            </a:p>
            <a:p>
              <a:pPr algn="ctr"/>
              <a:r>
                <a:rPr lang="en-US" altLang="ja-JP" sz="4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Hydrodynamic</a:t>
              </a:r>
            </a:p>
            <a:p>
              <a:pPr algn="ctr"/>
              <a:r>
                <a:rPr kumimoji="1" lang="en-US" altLang="ja-JP" sz="4800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flow</a:t>
              </a:r>
              <a:endParaRPr kumimoji="1" lang="ja-JP" alt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\mu T_{\mu\nu}=0&#10;\end{align*}&lt;/body&gt;&#10;  &lt;fcolor&gt;FF000000&lt;/fcolor&gt;&#10;  &lt;bcolor&gt;FFFFFFFF&lt;/bcolor&gt;&#10;  &lt;transparent&gt;True&lt;/transparent&gt;&#10;  &lt;resolution&gt;1800&lt;/resolution&gt;&#10;  &lt;imageh&gt;253&lt;/imageh&gt;&#10;  &lt;imagew&gt;1094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774" y="5038165"/>
              <a:ext cx="1976825" cy="457163"/>
            </a:xfrm>
            <a:prstGeom prst="rect">
              <a:avLst/>
            </a:prstGeom>
          </p:spPr>
        </p:pic>
      </p:grpSp>
      <p:sp>
        <p:nvSpPr>
          <p:cNvPr id="13" name="右矢印 12"/>
          <p:cNvSpPr/>
          <p:nvPr/>
        </p:nvSpPr>
        <p:spPr>
          <a:xfrm>
            <a:off x="4114800" y="3451449"/>
            <a:ext cx="758945" cy="1586715"/>
          </a:xfrm>
          <a:prstGeom prst="rightArrow">
            <a:avLst/>
          </a:prstGeom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8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                 　　：</a:t>
            </a:r>
            <a:r>
              <a:rPr lang="ja-JP" altLang="en-US" dirty="0" smtClean="0"/>
              <a:t>解析困難な</a:t>
            </a:r>
            <a:r>
              <a:rPr lang="ja-JP" altLang="en-US" dirty="0"/>
              <a:t>観測</a:t>
            </a:r>
            <a:r>
              <a:rPr lang="ja-JP" altLang="en-US" dirty="0" smtClean="0"/>
              <a:t>量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>
          <a:xfrm>
            <a:off x="298827" y="3016570"/>
            <a:ext cx="5442097" cy="35727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\tau) T_{\mu\nu}(0) \rangle&#10;\end{align*}&lt;/body&gt;&#10;  &lt;fcolor&gt;FF000000&lt;/fcolor&gt;&#10;  &lt;bcolor&gt;FFFFFFFF&lt;/bcolor&gt;&#10;  &lt;transparent&gt;True&lt;/transparent&gt;&#10;  &lt;resolution&gt;1800&lt;/resolution&gt;&#10;  &lt;imageh&gt;262&lt;/imageh&gt;&#10;  &lt;imagew&gt;1568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32" y="622088"/>
            <a:ext cx="2720041" cy="454496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tau/a&#10;\end{align*}&lt;/body&gt;&#10;  &lt;fcolor&gt;FF000000&lt;/fcolor&gt;&#10;  &lt;bcolor&gt;FFFFFFFF&lt;/bcolor&gt;&#10;  &lt;transparent&gt;True&lt;/transparent&gt;&#10;  &lt;resolution&gt;1800&lt;/resolution&gt;&#10;  &lt;imageh&gt;250&lt;/imageh&gt;&#10;  &lt;imagew&gt;37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68" y="5987799"/>
            <a:ext cx="401108" cy="264583"/>
          </a:xfrm>
          <a:prstGeom prst="rect">
            <a:avLst/>
          </a:prstGeom>
          <a:noFill/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>
          <a:xfrm>
            <a:off x="3696987" y="1887242"/>
            <a:ext cx="5505251" cy="36462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6216658" y="5978685"/>
            <a:ext cx="2853602" cy="830997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err="1" smtClean="0"/>
              <a:t>cf</a:t>
            </a:r>
            <a:r>
              <a:rPr kumimoji="1" lang="en-US" altLang="ja-JP" sz="2400" dirty="0" smtClean="0"/>
              <a:t>: Nakamura, Sakai, </a:t>
            </a:r>
          </a:p>
          <a:p>
            <a:pPr algn="r"/>
            <a:r>
              <a:rPr kumimoji="1" lang="en-US" altLang="ja-JP" sz="2400" dirty="0" smtClean="0"/>
              <a:t>PRL 2005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484" y="1313827"/>
            <a:ext cx="3577326" cy="15696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SU(3) Wilson action</a:t>
            </a:r>
            <a:endParaRPr lang="en-US" altLang="ja-JP" sz="2400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clover operator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64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x16</a:t>
            </a:r>
            <a:r>
              <a:rPr lang="ja-JP" altLang="en-US" sz="2400" dirty="0" err="1"/>
              <a:t>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400" dirty="0" smtClean="0"/>
              <a:t>=7.2 (T~2.2Tc)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about </a:t>
            </a:r>
            <a:r>
              <a:rPr lang="en-US" altLang="ja-JP" sz="2400" dirty="0" smtClean="0">
                <a:solidFill>
                  <a:srgbClr val="FF0000"/>
                </a:solidFill>
              </a:rPr>
              <a:t>50,000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confs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tau/a&#10;\end{align*}&lt;/body&gt;&#10;  &lt;fcolor&gt;FF000000&lt;/fcolor&gt;&#10;  &lt;bcolor&gt;FFFFFFFF&lt;/bcolor&gt;&#10;  &lt;transparent&gt;True&lt;/transparent&gt;&#10;  &lt;resolution&gt;1800&lt;/resolution&gt;&#10;  &lt;imageh&gt;250&lt;/imageh&gt;&#10;  &lt;imagew&gt;37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32" y="4928841"/>
            <a:ext cx="401108" cy="264583"/>
          </a:xfrm>
          <a:prstGeom prst="rect">
            <a:avLst/>
          </a:prstGeom>
          <a:noFill/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7" t="6285" r="70530" b="79930"/>
          <a:stretch/>
        </p:blipFill>
        <p:spPr>
          <a:xfrm>
            <a:off x="2144733" y="3549425"/>
            <a:ext cx="1457984" cy="9267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テキスト ボックス 2"/>
          <p:cNvSpPr txBox="1"/>
          <p:nvPr/>
        </p:nvSpPr>
        <p:spPr>
          <a:xfrm rot="19211947">
            <a:off x="5708396" y="556941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2"/>
                </a:solidFill>
              </a:rPr>
              <a:t>拡大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 rot="19262896">
            <a:off x="5525467" y="5342384"/>
            <a:ext cx="708688" cy="360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1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63386" y="1362636"/>
            <a:ext cx="3666565" cy="3039036"/>
          </a:xfrm>
          <a:prstGeom prst="roundRect">
            <a:avLst>
              <a:gd name="adj" fmla="val 1047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高精細化／高統計化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3694" y="2465294"/>
            <a:ext cx="27735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32</a:t>
            </a:r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xNt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800" dirty="0" smtClean="0"/>
              <a:t>=5.89~6.56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 err="1" smtClean="0"/>
              <a:t>Nt</a:t>
            </a:r>
            <a:r>
              <a:rPr lang="en-US" altLang="ja-JP" sz="2800" dirty="0" smtClean="0"/>
              <a:t>=6,8,10</a:t>
            </a:r>
            <a:endParaRPr kumimoji="1" lang="en-US" altLang="ja-JP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100~300 </a:t>
            </a:r>
            <a:r>
              <a:rPr lang="en-US" altLang="ja-JP" sz="2800" dirty="0" err="1" smtClean="0"/>
              <a:t>confs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3992" y="1451837"/>
            <a:ext cx="26853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FlowQCD</a:t>
            </a:r>
            <a:endParaRPr lang="en-US" altLang="ja-JP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arXiv:1312.7492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8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63386" y="1362636"/>
            <a:ext cx="3666565" cy="3039036"/>
          </a:xfrm>
          <a:prstGeom prst="roundRect">
            <a:avLst>
              <a:gd name="adj" fmla="val 1047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高精細化／高統計化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3694" y="2465294"/>
            <a:ext cx="27735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32</a:t>
            </a:r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xNt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8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800" dirty="0" smtClean="0"/>
              <a:t>=5.89~6.56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 err="1" smtClean="0"/>
              <a:t>Nt</a:t>
            </a:r>
            <a:r>
              <a:rPr lang="en-US" altLang="ja-JP" sz="2800" dirty="0" smtClean="0"/>
              <a:t>=6,8,10</a:t>
            </a:r>
            <a:endParaRPr kumimoji="1" lang="en-US" altLang="ja-JP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100~300 </a:t>
            </a:r>
            <a:r>
              <a:rPr lang="en-US" altLang="ja-JP" sz="2800" dirty="0" err="1" smtClean="0"/>
              <a:t>confs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3992" y="1451837"/>
            <a:ext cx="26853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FlowQCD</a:t>
            </a:r>
            <a:endParaRPr lang="en-US" altLang="ja-JP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arXiv:1312.7492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4849907" y="1362636"/>
            <a:ext cx="3666565" cy="3039036"/>
            <a:chOff x="4849907" y="1362636"/>
            <a:chExt cx="3666565" cy="3039036"/>
          </a:xfrm>
        </p:grpSpPr>
        <p:sp>
          <p:nvSpPr>
            <p:cNvPr id="11" name="角丸四角形 10"/>
            <p:cNvSpPr/>
            <p:nvPr/>
          </p:nvSpPr>
          <p:spPr>
            <a:xfrm>
              <a:off x="4849907" y="1362636"/>
              <a:ext cx="3666565" cy="3039036"/>
            </a:xfrm>
            <a:prstGeom prst="roundRect">
              <a:avLst>
                <a:gd name="adj" fmla="val 10472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318190" y="1451837"/>
              <a:ext cx="2646878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本研究</a:t>
              </a:r>
              <a:endParaRPr kumimoji="1"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ja-JP" alt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（解析途中の数値）</a:t>
              </a:r>
              <a:endPara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298146" y="2465294"/>
              <a:ext cx="2773516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800" dirty="0" smtClean="0">
                  <a:solidFill>
                    <a:srgbClr val="FF0000"/>
                  </a:solidFill>
                </a:rPr>
                <a:t>64</a:t>
              </a:r>
              <a:r>
                <a:rPr kumimoji="1" lang="en-US" altLang="ja-JP" sz="2800" baseline="30000" dirty="0" smtClean="0"/>
                <a:t>3</a:t>
              </a:r>
              <a:r>
                <a:rPr kumimoji="1" lang="en-US" altLang="ja-JP" sz="2800" dirty="0" smtClean="0"/>
                <a:t>xNt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800" dirty="0" smtClean="0">
                  <a:latin typeface="Symbol" panose="05050102010706020507" pitchFamily="18" charset="2"/>
                </a:rPr>
                <a:t>b</a:t>
              </a:r>
              <a:r>
                <a:rPr kumimoji="1" lang="en-US" altLang="ja-JP" sz="2800" dirty="0" smtClean="0"/>
                <a:t>=6.4~</a:t>
              </a:r>
              <a:r>
                <a:rPr kumimoji="1" lang="en-US" altLang="ja-JP" sz="2800" dirty="0" smtClean="0">
                  <a:solidFill>
                    <a:srgbClr val="FF0000"/>
                  </a:solidFill>
                </a:rPr>
                <a:t>7.4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800" dirty="0" err="1" smtClean="0"/>
                <a:t>Nt</a:t>
              </a:r>
              <a:r>
                <a:rPr lang="en-US" altLang="ja-JP" sz="2800" dirty="0" smtClean="0"/>
                <a:t>=8,…,</a:t>
              </a:r>
              <a:r>
                <a:rPr lang="en-US" altLang="ja-JP" sz="2800" dirty="0" smtClean="0">
                  <a:solidFill>
                    <a:srgbClr val="FF0000"/>
                  </a:solidFill>
                </a:rPr>
                <a:t>16,18</a:t>
              </a:r>
              <a:endParaRPr kumimoji="1" lang="en-US" altLang="ja-JP" sz="2800" dirty="0" smtClean="0">
                <a:solidFill>
                  <a:srgbClr val="FF0000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800" dirty="0" smtClean="0"/>
                <a:t>~</a:t>
              </a:r>
              <a:r>
                <a:rPr lang="en-US" altLang="ja-JP" sz="2800" dirty="0" smtClean="0">
                  <a:solidFill>
                    <a:srgbClr val="FF0000"/>
                  </a:solidFill>
                </a:rPr>
                <a:t>1500</a:t>
              </a:r>
              <a:r>
                <a:rPr lang="en-US" altLang="ja-JP" sz="2800" dirty="0" smtClean="0"/>
                <a:t> </a:t>
              </a:r>
              <a:r>
                <a:rPr lang="en-US" altLang="ja-JP" sz="2800" dirty="0" err="1" smtClean="0"/>
                <a:t>confs</a:t>
              </a:r>
              <a:endParaRPr kumimoji="1" lang="ja-JP" altLang="en-US" sz="2800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954306" y="4706471"/>
            <a:ext cx="6813176" cy="2061882"/>
            <a:chOff x="1954306" y="4706471"/>
            <a:chExt cx="6813176" cy="2061882"/>
          </a:xfrm>
        </p:grpSpPr>
        <p:sp>
          <p:nvSpPr>
            <p:cNvPr id="9" name="角丸四角形吹き出し 8"/>
            <p:cNvSpPr/>
            <p:nvPr/>
          </p:nvSpPr>
          <p:spPr>
            <a:xfrm>
              <a:off x="1954306" y="4706471"/>
              <a:ext cx="6813176" cy="2061882"/>
            </a:xfrm>
            <a:prstGeom prst="wedgeRoundRectCallout">
              <a:avLst>
                <a:gd name="adj1" fmla="val 22983"/>
                <a:gd name="adj2" fmla="val -71413"/>
                <a:gd name="adj3" fmla="val 16667"/>
              </a:avLst>
            </a:prstGeom>
            <a:solidFill>
              <a:srgbClr val="FFFFFF">
                <a:alpha val="69804"/>
              </a:srgb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6" name="Picture 2" descr="http://scwww.kek.jp/Photo/bgq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505" y="4864171"/>
              <a:ext cx="22860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4627266" y="4864171"/>
              <a:ext cx="3361818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BlueGene</a:t>
              </a:r>
              <a:r>
                <a:rPr lang="en-US" altLang="ja-JP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/Q @ KEK</a:t>
              </a:r>
            </a:p>
            <a:p>
              <a:r>
                <a:rPr lang="ja-JP" altLang="en-US" sz="2000" dirty="0" smtClean="0"/>
                <a:t>トライアル申請時間を</a:t>
              </a:r>
              <a:r>
                <a:rPr lang="ja-JP" altLang="en-US" sz="2000" dirty="0"/>
                <a:t>利用</a:t>
              </a:r>
              <a:endParaRPr lang="en-US" altLang="ja-JP" sz="2400" dirty="0" smtClean="0"/>
            </a:p>
            <a:p>
              <a:r>
                <a:rPr lang="ja-JP" altLang="en-US" sz="2000" dirty="0" smtClean="0"/>
                <a:t>　実行効率</a:t>
              </a:r>
              <a:endParaRPr lang="en-US" altLang="ja-JP" sz="2000" dirty="0" smtClean="0"/>
            </a:p>
            <a:p>
              <a:r>
                <a:rPr kumimoji="1" lang="ja-JP" altLang="en-US" sz="2000" dirty="0" smtClean="0"/>
                <a:t>　ゲージ更新（</a:t>
              </a:r>
              <a:r>
                <a:rPr kumimoji="1" lang="en-US" altLang="ja-JP" sz="2000" dirty="0" smtClean="0"/>
                <a:t>HB+OR)</a:t>
              </a:r>
              <a:r>
                <a:rPr kumimoji="1" lang="ja-JP" altLang="en-US" sz="2000" dirty="0" smtClean="0"/>
                <a:t>：</a:t>
              </a:r>
              <a:r>
                <a:rPr kumimoji="1" lang="en-US" altLang="ja-JP" sz="2000" dirty="0" smtClean="0"/>
                <a:t>~30%</a:t>
              </a:r>
            </a:p>
            <a:p>
              <a:r>
                <a:rPr kumimoji="1" lang="ja-JP" altLang="en-US" sz="2000" dirty="0" smtClean="0"/>
                <a:t>　</a:t>
              </a:r>
              <a:r>
                <a:rPr kumimoji="1" lang="en-US" altLang="ja-JP" sz="2000" dirty="0" smtClean="0"/>
                <a:t>Gradient flow (RK</a:t>
              </a:r>
              <a:r>
                <a:rPr kumimoji="1" lang="en-US" altLang="ja-JP" sz="2000" baseline="30000" dirty="0" smtClean="0"/>
                <a:t>4</a:t>
              </a:r>
              <a:r>
                <a:rPr kumimoji="1" lang="en-US" altLang="ja-JP" sz="2000" dirty="0" smtClean="0"/>
                <a:t>)</a:t>
              </a:r>
              <a:r>
                <a:rPr kumimoji="1" lang="ja-JP" altLang="en-US" sz="2000" dirty="0" smtClean="0"/>
                <a:t>：</a:t>
              </a:r>
              <a:r>
                <a:rPr kumimoji="1" lang="en-US" altLang="ja-JP" sz="2000" dirty="0" smtClean="0"/>
                <a:t> ~40%</a:t>
              </a:r>
              <a:endParaRPr kumimoji="1" lang="ja-JP" altLang="en-US" sz="2000" dirty="0"/>
            </a:p>
          </p:txBody>
        </p:sp>
      </p:grpSp>
      <p:sp>
        <p:nvSpPr>
          <p:cNvPr id="13" name="右矢印 12"/>
          <p:cNvSpPr/>
          <p:nvPr/>
        </p:nvSpPr>
        <p:spPr>
          <a:xfrm>
            <a:off x="4210457" y="2040876"/>
            <a:ext cx="758945" cy="1586715"/>
          </a:xfrm>
          <a:prstGeom prst="rightArrow">
            <a:avLst/>
          </a:prstGeom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しずく">
  <a:themeElements>
    <a:clrScheme name="しず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AC533A69-1FB9-440E-A570-AE583C4F19B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しずく</Template>
  <TotalTime>783</TotalTime>
  <Words>438</Words>
  <Application>Microsoft Office PowerPoint</Application>
  <PresentationFormat>画面に合わせる (4:3)</PresentationFormat>
  <Paragraphs>157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Symbol</vt:lpstr>
      <vt:lpstr>Tw Cen MT</vt:lpstr>
      <vt:lpstr>Wingdings</vt:lpstr>
      <vt:lpstr>しずく</vt:lpstr>
      <vt:lpstr>Gradient Flowを用いた SU(3)ゲージ理論の 有限温度相関関数の測定</vt:lpstr>
      <vt:lpstr>PowerPoint プレゼンテーション</vt:lpstr>
      <vt:lpstr>エネルギー運動量テンソルと観測量</vt:lpstr>
      <vt:lpstr>エネルギー運動量テンソルと観測量</vt:lpstr>
      <vt:lpstr>エネルギー運動量テンソルと観測量</vt:lpstr>
      <vt:lpstr>PowerPoint プレゼンテーション</vt:lpstr>
      <vt:lpstr>                 　　：解析困難な観測量</vt:lpstr>
      <vt:lpstr>高精細化／高統計化</vt:lpstr>
      <vt:lpstr>高精細化／高統計化</vt:lpstr>
      <vt:lpstr>セットアップ</vt:lpstr>
      <vt:lpstr>PowerPoint プレゼンテーション</vt:lpstr>
      <vt:lpstr>エントロピー密度</vt:lpstr>
      <vt:lpstr>エントロピー密度</vt:lpstr>
      <vt:lpstr>PowerPoint プレゼンテーション</vt:lpstr>
      <vt:lpstr>PowerPoint プレゼンテーション</vt:lpstr>
      <vt:lpstr>相関関数</vt:lpstr>
      <vt:lpstr>全エネルギー相関関数と比熱</vt:lpstr>
      <vt:lpstr>全エネルギー相関関数と比熱</vt:lpstr>
      <vt:lpstr>PowerPoint プレゼンテーション</vt:lpstr>
      <vt:lpstr>PowerPoint プレゼンテーション</vt:lpstr>
      <vt:lpstr>PowerPoint プレゼンテーション</vt:lpstr>
      <vt:lpstr>各配位上での(e+p)/T4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Gradient Flowを用いた SU(3)ゲージ理論の 有限温度相関関数の測定</dc:title>
  <dc:creator>Masakiyo Kitazawa</dc:creator>
  <cp:lastModifiedBy>Masakiyo Kitazawa</cp:lastModifiedBy>
  <cp:revision>61</cp:revision>
  <dcterms:created xsi:type="dcterms:W3CDTF">2014-03-25T09:23:15Z</dcterms:created>
  <dcterms:modified xsi:type="dcterms:W3CDTF">2014-03-28T01:20:41Z</dcterms:modified>
</cp:coreProperties>
</file>