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9" r:id="rId2"/>
    <p:sldMasterId id="2147484541" r:id="rId3"/>
    <p:sldMasterId id="2147484553" r:id="rId4"/>
  </p:sldMasterIdLst>
  <p:notesMasterIdLst>
    <p:notesMasterId r:id="rId49"/>
  </p:notesMasterIdLst>
  <p:sldIdLst>
    <p:sldId id="256" r:id="rId5"/>
    <p:sldId id="267" r:id="rId6"/>
    <p:sldId id="257" r:id="rId7"/>
    <p:sldId id="259" r:id="rId8"/>
    <p:sldId id="258" r:id="rId9"/>
    <p:sldId id="302" r:id="rId10"/>
    <p:sldId id="305" r:id="rId11"/>
    <p:sldId id="314" r:id="rId12"/>
    <p:sldId id="276" r:id="rId13"/>
    <p:sldId id="261" r:id="rId14"/>
    <p:sldId id="262" r:id="rId15"/>
    <p:sldId id="323" r:id="rId16"/>
    <p:sldId id="315" r:id="rId17"/>
    <p:sldId id="263" r:id="rId18"/>
    <p:sldId id="264" r:id="rId19"/>
    <p:sldId id="303" r:id="rId20"/>
    <p:sldId id="282" r:id="rId21"/>
    <p:sldId id="298" r:id="rId22"/>
    <p:sldId id="260" r:id="rId23"/>
    <p:sldId id="311" r:id="rId24"/>
    <p:sldId id="292" r:id="rId25"/>
    <p:sldId id="279" r:id="rId26"/>
    <p:sldId id="283" r:id="rId27"/>
    <p:sldId id="310" r:id="rId28"/>
    <p:sldId id="287" r:id="rId29"/>
    <p:sldId id="280" r:id="rId30"/>
    <p:sldId id="288" r:id="rId31"/>
    <p:sldId id="308" r:id="rId32"/>
    <p:sldId id="326" r:id="rId33"/>
    <p:sldId id="281" r:id="rId34"/>
    <p:sldId id="285" r:id="rId35"/>
    <p:sldId id="297" r:id="rId36"/>
    <p:sldId id="286" r:id="rId37"/>
    <p:sldId id="299" r:id="rId38"/>
    <p:sldId id="289" r:id="rId39"/>
    <p:sldId id="318" r:id="rId40"/>
    <p:sldId id="294" r:id="rId41"/>
    <p:sldId id="317" r:id="rId42"/>
    <p:sldId id="304" r:id="rId43"/>
    <p:sldId id="301" r:id="rId44"/>
    <p:sldId id="306" r:id="rId45"/>
    <p:sldId id="322" r:id="rId46"/>
    <p:sldId id="319" r:id="rId47"/>
    <p:sldId id="320" r:id="rId4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B050"/>
    <a:srgbClr val="FF0000"/>
    <a:srgbClr val="00B0F0"/>
    <a:srgbClr val="FFC000"/>
    <a:srgbClr val="9FE6FF"/>
    <a:srgbClr val="AD0101"/>
    <a:srgbClr val="0F0F1E"/>
    <a:srgbClr val="FFB3B3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95146-C4CC-4C46-9E4F-2B070474B8D6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57C18-D5EE-4AF4-94FF-F13F3C94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66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7C18-D5EE-4AF4-94FF-F13F3C942F9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63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7C18-D5EE-4AF4-94FF-F13F3C942F9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62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75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13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4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2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7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4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62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7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96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4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0F0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253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0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9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04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12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77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45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95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0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86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0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444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18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72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4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85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35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77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02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237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80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kumimoji="1" lang="ja-JP" altLang="en-US" smtClean="0"/>
              <a:t>2014/5/23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669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gif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48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48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6.png"/><Relationship Id="rId5" Type="http://schemas.openxmlformats.org/officeDocument/2006/relationships/image" Target="../media/image71.png"/><Relationship Id="rId4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7200" dirty="0" smtClean="0"/>
              <a:t>Fluctuations and </a:t>
            </a:r>
            <a:br>
              <a:rPr kumimoji="1" lang="en-US" altLang="ja-JP" sz="7200" dirty="0" smtClean="0"/>
            </a:br>
            <a:r>
              <a:rPr kumimoji="1" lang="en-US" altLang="ja-JP" sz="7200" dirty="0" smtClean="0"/>
              <a:t>QCD Phase Structure</a:t>
            </a:r>
            <a:endParaRPr kumimoji="1"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Masakiyo Kitazawa</a:t>
            </a:r>
          </a:p>
          <a:p>
            <a:r>
              <a:rPr lang="en-US" altLang="ja-JP" dirty="0" smtClean="0"/>
              <a:t>(Osaka U.)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18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-59986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Various </a:t>
            </a:r>
            <a:r>
              <a:rPr lang="en-US" altLang="ja-JP" dirty="0" smtClean="0"/>
              <a:t>Contribution</a:t>
            </a:r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002" y="1598212"/>
            <a:ext cx="517128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Initial fluctuations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Effect of jets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Negative binomial (?)</a:t>
            </a:r>
            <a:endParaRPr kumimoji="1"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Final state </a:t>
            </a:r>
            <a:r>
              <a:rPr lang="en-US" altLang="ja-JP" sz="2800" dirty="0" err="1" smtClean="0"/>
              <a:t>rescattering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Coordinate vs pseudo </a:t>
            </a:r>
            <a:r>
              <a:rPr lang="en-US" altLang="ja-JP" sz="2800" dirty="0" err="1" smtClean="0"/>
              <a:t>rapidities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Particle </a:t>
            </a:r>
            <a:r>
              <a:rPr lang="en-US" altLang="ja-JP" sz="2800" dirty="0" err="1" smtClean="0"/>
              <a:t>missID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Efficiency correction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Global charge conservation</a:t>
            </a:r>
            <a:endParaRPr kumimoji="1" lang="ja-JP" altLang="en-US" sz="2800" dirty="0"/>
          </a:p>
        </p:txBody>
      </p:sp>
      <p:sp>
        <p:nvSpPr>
          <p:cNvPr id="5" name="右矢印 4"/>
          <p:cNvSpPr/>
          <p:nvPr/>
        </p:nvSpPr>
        <p:spPr>
          <a:xfrm rot="16200000">
            <a:off x="4040147" y="1734981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07660" y="1715751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rot="16200000">
            <a:off x="3209041" y="2295719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76554" y="2276489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 rot="16200000">
            <a:off x="4426400" y="2825000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93913" y="280577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 rot="18742502">
            <a:off x="4682348" y="3418268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49861" y="3399038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18742502">
            <a:off x="5848226" y="4013641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15739" y="3994411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 rot="18742502">
            <a:off x="3473040" y="4580728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40553" y="4561498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 rot="18742502">
            <a:off x="4277082" y="5166670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44595" y="5147440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5187826" y="5750815"/>
            <a:ext cx="431423" cy="423206"/>
          </a:xfrm>
          <a:prstGeom prst="rightArrow">
            <a:avLst/>
          </a:prstGeom>
          <a:solidFill>
            <a:srgbClr val="00B0F0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10113" y="5683552"/>
            <a:ext cx="152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Suppress</a:t>
            </a:r>
            <a:endParaRPr kumimoji="1" lang="ja-JP" altLang="en-US" sz="28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Global Charge Conservation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_{\rm exp.}&#10;=\langle \delta N^2 \rangle_{\rm GC} \times \left( 1 - \frac{\Delta y}{y_{\rm tot}} \right)&#10;\end{align*}&lt;/body&gt;&#10;  &lt;fcolor&gt;FFFFFFFF&lt;/fcolor&gt;&#10;  &lt;bcolor&gt;FFFFFFFF&lt;/bcolor&gt;&#10;  &lt;transparent&gt;True&lt;/transparent&gt;&#10;  &lt;resolution&gt;1800&lt;/resolution&gt;&#10;  &lt;imageh&gt;597&lt;/imageh&gt;&#10;  &lt;imagew&gt;3790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" y="2143244"/>
            <a:ext cx="4216941" cy="6642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7766" y="1374409"/>
            <a:ext cx="3878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For equilibrated</a:t>
            </a:r>
            <a:r>
              <a:rPr lang="en-US" altLang="ja-JP" sz="2800" b="1" dirty="0" smtClean="0">
                <a:latin typeface="Calibri" panose="020F0502020204030204" pitchFamily="34" charset="0"/>
              </a:rPr>
              <a:t> medium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98844" y="2035768"/>
            <a:ext cx="2904565" cy="7702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8758" y="1231840"/>
            <a:ext cx="2675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Jeon,Koch,2000</a:t>
            </a:r>
          </a:p>
          <a:p>
            <a:pPr algn="r"/>
            <a:r>
              <a:rPr kumimoji="1" lang="en-US" altLang="ja-JP" sz="2000" dirty="0" smtClean="0"/>
              <a:t>Bleicher,Jeon,Koch,2001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837199" y="2035768"/>
            <a:ext cx="1041419" cy="770286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898844" y="2995974"/>
            <a:ext cx="2904565" cy="219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6837199" y="2619231"/>
            <a:ext cx="1041419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FFFFFF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01" y="2227879"/>
            <a:ext cx="445761" cy="32317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FFFFFF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39" y="3107274"/>
            <a:ext cx="500088" cy="2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Global Charge Conservation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r="4436"/>
          <a:stretch/>
        </p:blipFill>
        <p:spPr>
          <a:xfrm rot="5400000">
            <a:off x="1235055" y="3076034"/>
            <a:ext cx="2873909" cy="445249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131358" y="5032388"/>
            <a:ext cx="3591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GCC effect on the </a:t>
            </a:r>
            <a:r>
              <a:rPr kumimoji="1" lang="en-US" altLang="ja-JP" sz="2400" dirty="0" err="1" smtClean="0"/>
              <a:t>hadronic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diffusion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is negligible </a:t>
            </a:r>
            <a:r>
              <a:rPr lang="en-US" altLang="ja-JP" sz="2400" dirty="0" smtClean="0"/>
              <a:t>in the </a:t>
            </a:r>
          </a:p>
          <a:p>
            <a:r>
              <a:rPr lang="en-US" altLang="ja-JP" sz="2400" dirty="0" smtClean="0"/>
              <a:t>ALICE result!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4536" y="6356926"/>
            <a:ext cx="2188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Sakaida</a:t>
            </a:r>
            <a:r>
              <a:rPr lang="en-US" altLang="ja-JP" sz="2000" dirty="0" smtClean="0"/>
              <a:t>, Poster I-35</a:t>
            </a:r>
            <a:endParaRPr kumimoji="1" lang="ja-JP" altLang="en-US" sz="20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_{\rm exp.}&#10;=\langle \delta N^2 \rangle_{\rm GC} \times \left( 1 - \frac{\Delta y}{y_{\rm tot}} \right)&#10;\end{align*}&lt;/body&gt;&#10;  &lt;fcolor&gt;FFFFFFFF&lt;/fcolor&gt;&#10;  &lt;bcolor&gt;FFFFFFFF&lt;/bcolor&gt;&#10;  &lt;transparent&gt;True&lt;/transparent&gt;&#10;  &lt;resolution&gt;1800&lt;/resolution&gt;&#10;  &lt;imageh&gt;597&lt;/imageh&gt;&#10;  &lt;imagew&gt;3790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" y="2143244"/>
            <a:ext cx="4216941" cy="6642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7766" y="1374409"/>
            <a:ext cx="3878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For equilibrated</a:t>
            </a:r>
            <a:r>
              <a:rPr lang="en-US" altLang="ja-JP" sz="2800" b="1" dirty="0" smtClean="0">
                <a:latin typeface="Calibri" panose="020F0502020204030204" pitchFamily="34" charset="0"/>
              </a:rPr>
              <a:t> medium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98844" y="2035768"/>
            <a:ext cx="2904565" cy="7702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766" y="3232909"/>
            <a:ext cx="4390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Solving the time evolution…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8758" y="1231840"/>
            <a:ext cx="2675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Jeon,Koch,2000</a:t>
            </a:r>
          </a:p>
          <a:p>
            <a:pPr algn="r"/>
            <a:r>
              <a:rPr kumimoji="1" lang="en-US" altLang="ja-JP" sz="2000" dirty="0" smtClean="0"/>
              <a:t>Bleicher,Jeon,Koch,2001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837199" y="2035768"/>
            <a:ext cx="1041419" cy="770286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898844" y="2995974"/>
            <a:ext cx="2904565" cy="219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6837199" y="2619231"/>
            <a:ext cx="1041419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FFFFFF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01" y="2227879"/>
            <a:ext cx="445761" cy="32317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FFFFFF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39" y="3107274"/>
            <a:ext cx="500088" cy="228452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424518" y="5387788"/>
            <a:ext cx="1201270" cy="844929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16958" y="5315412"/>
            <a:ext cx="1479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GCC effect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01269" y="4043082"/>
            <a:ext cx="690283" cy="2180670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19200" y="5422496"/>
            <a:ext cx="1294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detector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coverage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Electric-Charge Fluctuations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673626"/>
            <a:ext cx="74496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Electric charge fluctuations is suppressed at LHC!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The suppression is most probably attributed to primordial physics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Qualitative difference b/w RHIC and LHC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85129" y="4858871"/>
            <a:ext cx="2310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… but why?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784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2229721"/>
            <a:ext cx="8079581" cy="1658198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000" dirty="0" smtClean="0"/>
              <a:t>Non </a:t>
            </a:r>
            <a:r>
              <a:rPr kumimoji="1" lang="en-US" altLang="ja-JP" sz="6000" dirty="0" err="1" smtClean="0"/>
              <a:t>Gaussianity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7625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</a:t>
            </a:r>
            <a:r>
              <a:rPr kumimoji="1" lang="en-US" altLang="ja-JP" dirty="0" err="1" smtClean="0"/>
              <a:t>Gaussianity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6873" y="1414788"/>
            <a:ext cx="33806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latin typeface="Calibri" panose="020F0502020204030204" pitchFamily="34" charset="0"/>
              </a:rPr>
              <a:t>CMB</a:t>
            </a:r>
          </a:p>
          <a:p>
            <a:pPr algn="ctr"/>
            <a:r>
              <a:rPr lang="en-US" altLang="ja-JP" sz="2000" dirty="0" smtClean="0"/>
              <a:t>Cosmic Microwave Background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36194" y="1575011"/>
            <a:ext cx="3654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latin typeface="Calibri" panose="020F0502020204030204" pitchFamily="34" charset="0"/>
              </a:rPr>
              <a:t>Mesoscopic</a:t>
            </a:r>
            <a:r>
              <a:rPr kumimoji="1" lang="en-US" altLang="ja-JP" sz="3200" b="1" dirty="0" smtClean="0">
                <a:latin typeface="Calibri" panose="020F0502020204030204" pitchFamily="34" charset="0"/>
              </a:rPr>
              <a:t> Systems</a:t>
            </a:r>
            <a:endParaRPr kumimoji="1" lang="ja-JP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017" y="5655344"/>
            <a:ext cx="387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No statistically-significant signals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22207" y="5655344"/>
            <a:ext cx="3181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Full counting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 smtClean="0"/>
              <a:t>Cumulants</a:t>
            </a:r>
            <a:r>
              <a:rPr lang="en-US" altLang="ja-JP" sz="2000" dirty="0" smtClean="0"/>
              <a:t> up to 5</a:t>
            </a:r>
            <a:r>
              <a:rPr lang="en-US" altLang="ja-JP" sz="2000" baseline="30000" dirty="0" smtClean="0"/>
              <a:t>th</a:t>
            </a:r>
            <a:r>
              <a:rPr lang="en-US" altLang="ja-JP" sz="2000" dirty="0" smtClean="0"/>
              <a:t> order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909214" y="6024714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Planck, 2013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716715" y="6351611"/>
            <a:ext cx="3427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1600" dirty="0" smtClean="0"/>
              <a:t>Gustavsson+, Surf.Sci.Rep.</a:t>
            </a:r>
            <a:r>
              <a:rPr lang="fr-FR" altLang="ja-JP" sz="1600" b="1" dirty="0" smtClean="0"/>
              <a:t>64</a:t>
            </a:r>
            <a:r>
              <a:rPr lang="fr-FR" altLang="ja-JP" sz="1600" dirty="0" smtClean="0"/>
              <a:t>,191(2009</a:t>
            </a:r>
            <a:r>
              <a:rPr lang="fr-FR" altLang="ja-JP" sz="1600" dirty="0"/>
              <a:t>)</a:t>
            </a:r>
            <a:endParaRPr lang="ja-JP" altLang="en-US" sz="16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140171" y="2322490"/>
            <a:ext cx="3063548" cy="3279558"/>
            <a:chOff x="5140171" y="2322490"/>
            <a:chExt cx="3063548" cy="327955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l="3003" t="-1" r="65524" b="47238"/>
            <a:stretch/>
          </p:blipFill>
          <p:spPr>
            <a:xfrm>
              <a:off x="5140171" y="2322490"/>
              <a:ext cx="3063548" cy="3279558"/>
            </a:xfrm>
            <a:prstGeom prst="rect">
              <a:avLst/>
            </a:prstGeom>
            <a:effectLst>
              <a:softEdge rad="88900"/>
            </a:effectLst>
          </p:spPr>
        </p:pic>
        <p:sp>
          <p:nvSpPr>
            <p:cNvPr id="17" name="角丸四角形 16"/>
            <p:cNvSpPr/>
            <p:nvPr/>
          </p:nvSpPr>
          <p:spPr>
            <a:xfrm>
              <a:off x="5187032" y="2366879"/>
              <a:ext cx="326262" cy="63629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1" t="-2" r="1" b="33791"/>
          <a:stretch/>
        </p:blipFill>
        <p:spPr>
          <a:xfrm>
            <a:off x="690302" y="2374519"/>
            <a:ext cx="3317772" cy="313832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57089" y="2374519"/>
            <a:ext cx="544182" cy="3182785"/>
          </a:xfrm>
          <a:prstGeom prst="rect">
            <a:avLst/>
          </a:prstGeom>
          <a:gradFill flip="none" rotWithShape="1">
            <a:gsLst>
              <a:gs pos="0">
                <a:srgbClr val="0F0F1E"/>
              </a:gs>
              <a:gs pos="100000">
                <a:srgbClr val="0A0A1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2096193" y="3515569"/>
            <a:ext cx="397404" cy="3603952"/>
          </a:xfrm>
          <a:prstGeom prst="rect">
            <a:avLst/>
          </a:prstGeom>
          <a:gradFill flip="none" rotWithShape="1">
            <a:gsLst>
              <a:gs pos="0">
                <a:srgbClr val="0F0F1E"/>
              </a:gs>
              <a:gs pos="100000">
                <a:srgbClr val="0A0A14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4008074" y="2370713"/>
            <a:ext cx="0" cy="2994992"/>
          </a:xfrm>
          <a:prstGeom prst="line">
            <a:avLst/>
          </a:prstGeom>
          <a:ln w="15875">
            <a:solidFill>
              <a:srgbClr val="0F0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8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in HIC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84729" y="1494326"/>
            <a:ext cx="55264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Ratio of conserved charges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Critical enhancement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Sign change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Strange confinement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Distribution </a:t>
            </a:r>
            <a:r>
              <a:rPr kumimoji="1" lang="en-US" altLang="ja-JP" sz="3200" dirty="0" err="1" smtClean="0"/>
              <a:t>funcs</a:t>
            </a:r>
            <a:r>
              <a:rPr kumimoji="1" lang="en-US" altLang="ja-JP" sz="3200" dirty="0" smtClean="0"/>
              <a:t> themselves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51668" y="508766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Morita+(2013); Nakamura</a:t>
            </a:r>
            <a:r>
              <a:rPr lang="en-US" altLang="ja-JP" dirty="0" smtClean="0"/>
              <a:t> (Wed.)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51668" y="3612777"/>
            <a:ext cx="554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Asakawa,Ejiri,MK</a:t>
            </a:r>
            <a:r>
              <a:rPr kumimoji="1" lang="en-US" altLang="ja-JP" dirty="0" smtClean="0"/>
              <a:t> (2009); </a:t>
            </a:r>
            <a:r>
              <a:rPr kumimoji="1" lang="en-US" altLang="ja-JP" dirty="0" err="1" smtClean="0"/>
              <a:t>Friman</a:t>
            </a:r>
            <a:r>
              <a:rPr kumimoji="1" lang="en-US" altLang="ja-JP" dirty="0" smtClean="0"/>
              <a:t>+(2011); </a:t>
            </a:r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(2011)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51668" y="2922804"/>
            <a:ext cx="177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(2009)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51668" y="2137894"/>
            <a:ext cx="252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Ejiri,Karsch,Redlich</a:t>
            </a:r>
            <a:r>
              <a:rPr kumimoji="1" lang="en-US" altLang="ja-JP" dirty="0" smtClean="0"/>
              <a:t>(2005)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51668" y="4354044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BNL-Bielefeld(2013)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Ratio of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28312" y="980536"/>
            <a:ext cx="3401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Ejiri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Karsch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Redlich</a:t>
            </a:r>
            <a:r>
              <a:rPr kumimoji="1" lang="en-US" altLang="ja-JP" sz="2400" dirty="0" smtClean="0"/>
              <a:t>, 2005</a:t>
            </a:r>
            <a:endParaRPr kumimoji="1"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150747" y="3621591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0747" y="1654176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838958" y="32408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711097" y="332884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971066" y="31194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70929" y="311284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855113" y="22936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003652" y="258127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357636" y="23886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62929" y="20532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567057" y="29034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390268" y="301142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277066" y="19045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064278" y="31668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079066" y="25619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971690" y="27654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791190" y="224571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46905" y="237341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2081349" y="2391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042935" y="19837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951499" y="187054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523811" y="2507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389137" y="2337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277066" y="323336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94041" y="181654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572387" y="266512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340041" y="323202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2243057" y="328450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1605506" y="1725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1613309" y="196386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838889" y="232396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2711097" y="196020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443574" y="516975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121666" y="5100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2612776" y="43978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958972" y="48088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2666776" y="44998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893828" y="470698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2058569" y="38206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616770" y="39150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002834" y="5046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462209" y="501908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3156368" y="385435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414835" y="491108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2720776" y="43736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1554864" y="52304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1921795" y="38115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618388" y="405473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1992765" y="38757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1567196" y="43892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086751" y="457369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011525" y="468169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210368" y="39875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109418" y="49921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850972" y="4801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1978896" y="45627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352646" y="50150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550723" y="511575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496325" y="43352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1510051" y="446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726388" y="40052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085674" y="396235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055035" y="381960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1410923" y="428769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1878939" y="372272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410923" y="506175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1914979" y="449094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2959666" y="491976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06835" y="486375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2551864" y="430959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98819" y="464773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546827" y="387303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270937" y="2167912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302875" y="4107639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右矢印 78"/>
          <p:cNvSpPr/>
          <p:nvPr/>
        </p:nvSpPr>
        <p:spPr>
          <a:xfrm>
            <a:off x="3988237" y="2494631"/>
            <a:ext cx="504056" cy="3414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\rangle_c = \langle N_B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05" y="3779089"/>
            <a:ext cx="2274376" cy="348076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\rangle_c = \langle N_q \rangle&#10;\end{align*}&lt;/body&gt;&#10;  &lt;fcolor&gt;FFFFFFFF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05" y="1748723"/>
            <a:ext cx="2176523" cy="395605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\rangle_c = \frac1{3^{n-1}}\langle N_B\rangle&#10;\end{align*}&lt;/body&gt;&#10;  &lt;fcolor&gt;FFFFFFFF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57" y="2278607"/>
            <a:ext cx="3079564" cy="711529"/>
          </a:xfrm>
          <a:prstGeom prst="rect">
            <a:avLst/>
          </a:prstGeom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85" y="3499110"/>
            <a:ext cx="4279115" cy="30186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角丸四角形 91"/>
          <p:cNvSpPr/>
          <p:nvPr/>
        </p:nvSpPr>
        <p:spPr>
          <a:xfrm>
            <a:off x="233082" y="5646415"/>
            <a:ext cx="4485521" cy="10860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35" y="5727100"/>
            <a:ext cx="135787" cy="274883"/>
          </a:xfrm>
          <a:prstGeom prst="rect">
            <a:avLst/>
          </a:prstGeom>
        </p:spPr>
      </p:pic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1/9&#10;\end{align*}&lt;/body&gt;&#10;  &lt;fcolor&gt;FFFFFFFF&lt;/fcolor&gt;&#10;  &lt;bcolor&gt;FFFFFFFF&lt;/bcolor&gt;&#10;  &lt;transparent&gt;True&lt;/transparent&gt;&#10;  &lt;resolution&gt;1800&lt;/resolution&gt;&#10;  &lt;imageh&gt;250&lt;/imageh&gt;&#10;  &lt;imagew&gt;34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56" y="6234014"/>
            <a:ext cx="566331" cy="413980"/>
          </a:xfrm>
          <a:prstGeom prst="rect">
            <a:avLst/>
          </a:prstGeom>
        </p:spPr>
      </p:pic>
      <p:sp>
        <p:nvSpPr>
          <p:cNvPr id="89" name="テキスト ボックス 88"/>
          <p:cNvSpPr txBox="1"/>
          <p:nvPr/>
        </p:nvSpPr>
        <p:spPr>
          <a:xfrm>
            <a:off x="3028335" y="5646415"/>
            <a:ext cx="1268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039938" y="6131860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</a:t>
            </a:r>
            <a:endParaRPr kumimoji="1" lang="ja-JP" altLang="en-US" sz="2400" dirty="0"/>
          </a:p>
        </p:txBody>
      </p:sp>
      <p:sp>
        <p:nvSpPr>
          <p:cNvPr id="91" name="左中かっこ 90"/>
          <p:cNvSpPr/>
          <p:nvPr/>
        </p:nvSpPr>
        <p:spPr>
          <a:xfrm>
            <a:off x="1969173" y="5727100"/>
            <a:ext cx="234633" cy="92089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B^4\rangle_c }{\langle \delta N_B^2\rangle }=&#10;\end{align*}&lt;/body&gt;&#10;  &lt;fcolor&gt;FFFFFFFF&lt;/fcolor&gt;&#10;  &lt;bcolor&gt;FFFFFFFF&lt;/bcolor&gt;&#10;  &lt;transparent&gt;True&lt;/transparent&gt;&#10;  &lt;resolution&gt;1800&lt;/resolution&gt;&#10;  &lt;imageh&gt;621&lt;/imageh&gt;&#10;  &lt;imagew&gt;1066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6" y="5728291"/>
            <a:ext cx="1490157" cy="8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430304" y="3937950"/>
            <a:ext cx="7862048" cy="13595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430304" y="1981197"/>
            <a:ext cx="6427694" cy="12539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Strange Confinement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327" y="1344703"/>
            <a:ext cx="14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Baryonic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B}^2 \rangle = \langle \delta N_{\rm B}^4 \rangle &#10;\end{align*}&lt;/body&gt;&#10;  &lt;fcolor&gt;FFFFFFFF&lt;/fcolor&gt;&#10;  &lt;bcolor&gt;FFFFFFFF&lt;/bcolor&gt;&#10;  &lt;transparent&gt;True&lt;/transparent&gt;&#10;  &lt;resolution&gt;1800&lt;/resolution&gt;&#10;  &lt;imageh&gt;283&lt;/imageh&gt;&#10;  &lt;imagew&gt;1607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98" y="1400723"/>
            <a:ext cx="1999449" cy="35211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=0&#10;\\&#10;\ne0&#10;\end{align*}&lt;/body&gt;&#10;  &lt;fcolor&gt;FFFFFFFF&lt;/fcolor&gt;&#10;  &lt;bcolor&gt;FFFFFFFF&lt;/bcolor&gt;&#10;  &lt;transparent&gt;True&lt;/transparent&gt;&#10;  &lt;resolution&gt;1800&lt;/resolution&gt;&#10;  &lt;imageh&gt;669&lt;/imageh&gt;&#10;  &lt;imagew&gt;36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94" y="2194551"/>
            <a:ext cx="442453" cy="813190"/>
          </a:xfrm>
          <a:prstGeom prst="rect">
            <a:avLst/>
          </a:prstGeom>
        </p:spPr>
      </p:pic>
      <p:sp>
        <p:nvSpPr>
          <p:cNvPr id="10" name="左中かっこ 9"/>
          <p:cNvSpPr/>
          <p:nvPr/>
        </p:nvSpPr>
        <p:spPr>
          <a:xfrm>
            <a:off x="2877674" y="2244743"/>
            <a:ext cx="224118" cy="7080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0327" y="3415030"/>
            <a:ext cx="1976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</a:rPr>
              <a:t>S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trangeness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17578" y="2047517"/>
            <a:ext cx="2316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baryons confined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17578" y="2598755"/>
            <a:ext cx="205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something else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=0&#10;\\&#10;\ne0&#10;\end{align*}&lt;/body&gt;&#10;  &lt;fcolor&gt;FFFFFFFF&lt;/fcolor&gt;&#10;  &lt;bcolor&gt;FFFFFFFF&lt;/bcolor&gt;&#10;  &lt;transparent&gt;True&lt;/transparent&gt;&#10;  &lt;resolution&gt;1800&lt;/resolution&gt;&#10;  &lt;imageh&gt;669&lt;/imageh&gt;&#10;  &lt;imagew&gt;36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59" y="4157059"/>
            <a:ext cx="442453" cy="813190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4029669" y="4209642"/>
            <a:ext cx="224118" cy="7080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91953" y="4024625"/>
            <a:ext cx="2797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strangeness confined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00917" y="4563655"/>
            <a:ext cx="205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something else</a:t>
            </a:r>
            <a:endParaRPr kumimoji="1" lang="ja-JP" altLang="en-US" sz="24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B}^2 \rangle - \langle \delta N_{\rm B}^4 \rangle_c &#10;\end{align*}&lt;/body&gt;&#10;  &lt;fcolor&gt;FFFFFFFF&lt;/fcolor&gt;&#10;  &lt;bcolor&gt;FFFFFFFF&lt;/bcolor&gt;&#10;  &lt;transparent&gt;True&lt;/transparent&gt;&#10;  &lt;resolution&gt;1800&lt;/resolution&gt;&#10;  &lt;imageh&gt;283&lt;/imageh&gt;&#10;  &lt;imagew&gt;1693&lt;/imagew&gt;&#10;  &lt;scale&gt;50&lt;/scale&gt;&#10;  &lt;cursor&gt;8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9" y="2422700"/>
            <a:ext cx="2106451" cy="352112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270222" y="859291"/>
            <a:ext cx="266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BNL-</a:t>
            </a:r>
            <a:r>
              <a:rPr kumimoji="1" lang="en-US" altLang="ja-JP" sz="2000" dirty="0" err="1" smtClean="0"/>
              <a:t>Bielefeld,PRL</a:t>
            </a:r>
            <a:r>
              <a:rPr kumimoji="1" lang="en-US" altLang="ja-JP" sz="2000" dirty="0" smtClean="0"/>
              <a:t>(2013)</a:t>
            </a:r>
          </a:p>
          <a:p>
            <a:r>
              <a:rPr lang="en-US" altLang="ja-JP" sz="2000" dirty="0" smtClean="0"/>
              <a:t>H.T. Ding,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This Morning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282" y="1512021"/>
            <a:ext cx="3602996" cy="262839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181757" y="5615635"/>
            <a:ext cx="898758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Calibri" panose="020F0502020204030204" pitchFamily="34" charset="0"/>
              </a:rPr>
              <a:t>Many lattice studies </a:t>
            </a:r>
            <a:r>
              <a:rPr lang="en-US" altLang="ja-JP" sz="2400" dirty="0" smtClean="0"/>
              <a:t>(LAT-HIC crossover):</a:t>
            </a:r>
          </a:p>
          <a:p>
            <a:r>
              <a:rPr kumimoji="1" lang="en-US" altLang="ja-JP" sz="2000" dirty="0" smtClean="0"/>
              <a:t>Budapest-Wuppertal, 2013; BW,1403.4578; BNL-Bi.,1404.4043; </a:t>
            </a:r>
            <a:r>
              <a:rPr lang="en-US" altLang="ja-JP" sz="2000" dirty="0" smtClean="0"/>
              <a:t>Gupta+,1405.2206; </a:t>
            </a:r>
          </a:p>
          <a:p>
            <a:r>
              <a:rPr lang="en-US" altLang="ja-JP" sz="2000" dirty="0" err="1" smtClean="0"/>
              <a:t>Ratti</a:t>
            </a:r>
            <a:r>
              <a:rPr lang="en-US" altLang="ja-JP" sz="2000" dirty="0" smtClean="0"/>
              <a:t>, Wed.; Schmidt, Wed.; Nakamura, Wed.; Sharma, J-13</a:t>
            </a:r>
            <a:endParaRPr kumimoji="1"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s} \delta N_{\rm B}^3 \rangle_c - \langle \delta N_{\rm s} \delta N_{\rm B} \rangle &#10;\end{align*}&lt;/body&gt;&#10;  &lt;fcolor&gt;FFFFFFFF&lt;/fcolor&gt;&#10;  &lt;bcolor&gt;FFFFFFFF&lt;/bcolor&gt;&#10;  &lt;transparent&gt;True&lt;/transparent&gt;&#10;  &lt;resolution&gt;1800&lt;/resolution&gt;&#10;  &lt;imageh&gt;281&lt;/imageh&gt;&#10;  &lt;imagew&gt;2503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9" y="4392086"/>
            <a:ext cx="3114263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Proton Number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at RHIC-BES</a:t>
            </a:r>
            <a:endParaRPr kumimoji="1" lang="ja-JP" altLang="en-US" dirty="0"/>
          </a:p>
        </p:txBody>
      </p:sp>
      <p:pic>
        <p:nvPicPr>
          <p:cNvPr id="5" name="Picture 19" descr="tch_mub_strange_gce_w_sabita_la_pim_linear.gif"/>
          <p:cNvPicPr>
            <a:picLocks noChangeAspect="1"/>
          </p:cNvPicPr>
          <p:nvPr/>
        </p:nvPicPr>
        <p:blipFill>
          <a:blip r:embed="rId2"/>
          <a:srcRect l="1420" t="8372" r="8521" b="1674"/>
          <a:stretch>
            <a:fillRect/>
          </a:stretch>
        </p:blipFill>
        <p:spPr>
          <a:xfrm>
            <a:off x="5963996" y="1833590"/>
            <a:ext cx="3020899" cy="25591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725127" y="1433481"/>
            <a:ext cx="1259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2012</a:t>
            </a:r>
            <a:endParaRPr kumimoji="1" lang="ja-JP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433634" y="1715318"/>
            <a:ext cx="4927260" cy="390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489003" y="1774397"/>
            <a:ext cx="279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STAR</a:t>
            </a:r>
            <a:r>
              <a:rPr lang="en-US" altLang="ja-JP" dirty="0">
                <a:solidFill>
                  <a:schemeClr val="bg1"/>
                </a:solidFill>
              </a:rPr>
              <a:t>, </a:t>
            </a:r>
            <a:r>
              <a:rPr lang="en-US" altLang="ja-JP" dirty="0" smtClean="0">
                <a:solidFill>
                  <a:schemeClr val="bg1"/>
                </a:solidFill>
              </a:rPr>
              <a:t>PRL</a:t>
            </a:r>
            <a:r>
              <a:rPr lang="en-US" altLang="ja-JP" b="1" dirty="0" smtClean="0">
                <a:solidFill>
                  <a:schemeClr val="bg1"/>
                </a:solidFill>
              </a:rPr>
              <a:t>112</a:t>
            </a:r>
            <a:r>
              <a:rPr lang="en-US" altLang="ja-JP" dirty="0" smtClean="0">
                <a:solidFill>
                  <a:schemeClr val="bg1"/>
                </a:solidFill>
              </a:rPr>
              <a:t>,032302(</a:t>
            </a:r>
            <a:r>
              <a:rPr kumimoji="1" lang="en-US" altLang="ja-JP" dirty="0" smtClean="0">
                <a:solidFill>
                  <a:schemeClr val="bg1"/>
                </a:solidFill>
              </a:rPr>
              <a:t>2014)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3634" y="5763818"/>
            <a:ext cx="7697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Exp. results are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close to and less than </a:t>
            </a:r>
            <a:r>
              <a:rPr kumimoji="1" lang="en-US" altLang="ja-JP" sz="2400" dirty="0" err="1" smtClean="0"/>
              <a:t>Poissonian</a:t>
            </a:r>
            <a:r>
              <a:rPr kumimoji="1" lang="en-US" altLang="ja-JP" sz="2400" dirty="0" smtClean="0"/>
              <a:t> values.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92D050"/>
                </a:solidFill>
              </a:rPr>
              <a:t>Something interesting </a:t>
            </a:r>
            <a:r>
              <a:rPr lang="en-US" altLang="ja-JP" sz="2400" dirty="0" smtClean="0"/>
              <a:t>around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1873624" y="1732704"/>
            <a:ext cx="1380564" cy="3377177"/>
          </a:xfrm>
          <a:prstGeom prst="rect">
            <a:avLst/>
          </a:prstGeom>
          <a:solidFill>
            <a:srgbClr val="00B05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sqrt{s_{\rm NN}}\simeq 20{\rm 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68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33" y="6242887"/>
            <a:ext cx="2008095" cy="2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My Messages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205" y="2002271"/>
            <a:ext cx="8340960" cy="37661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 Fluctuations </a:t>
            </a:r>
            <a:r>
              <a:rPr lang="en-US" altLang="ja-JP" sz="3200" dirty="0" smtClean="0">
                <a:solidFill>
                  <a:schemeClr val="tx1"/>
                </a:solidFill>
              </a:rPr>
              <a:t>are inval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uable observables in HIC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 But, we must understand them in more detail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It’s possible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interesting, and important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92919" y="3399038"/>
            <a:ext cx="8079582" cy="232037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-59986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Effects of Various </a:t>
            </a:r>
            <a:r>
              <a:rPr lang="en-US" altLang="ja-JP" dirty="0" smtClean="0"/>
              <a:t>Contribution</a:t>
            </a:r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002" y="1598212"/>
            <a:ext cx="517128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Initial fluctuations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Effect of jets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Negative binomial (?)</a:t>
            </a:r>
            <a:endParaRPr kumimoji="1"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Final state </a:t>
            </a:r>
            <a:r>
              <a:rPr lang="en-US" altLang="ja-JP" sz="2800" dirty="0" err="1" smtClean="0"/>
              <a:t>rescattering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Coordinate vs pseudo </a:t>
            </a:r>
            <a:r>
              <a:rPr lang="en-US" altLang="ja-JP" sz="2800" dirty="0" err="1" smtClean="0"/>
              <a:t>rapidities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Particle </a:t>
            </a:r>
            <a:r>
              <a:rPr lang="en-US" altLang="ja-JP" sz="2800" dirty="0" err="1" smtClean="0"/>
              <a:t>missID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Efficiency correction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Global charge conservation</a:t>
            </a:r>
            <a:endParaRPr kumimoji="1" lang="ja-JP" altLang="en-US" sz="2800" dirty="0"/>
          </a:p>
        </p:txBody>
      </p:sp>
      <p:sp>
        <p:nvSpPr>
          <p:cNvPr id="5" name="右矢印 4"/>
          <p:cNvSpPr/>
          <p:nvPr/>
        </p:nvSpPr>
        <p:spPr>
          <a:xfrm rot="16200000">
            <a:off x="4040147" y="1734981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07660" y="1715751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rot="16200000">
            <a:off x="3209041" y="2295719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76554" y="2276489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 rot="16200000">
            <a:off x="4426400" y="2825000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93913" y="280577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 rot="18742502">
            <a:off x="4682348" y="3418268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49861" y="3399038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18742502">
            <a:off x="5848226" y="4013641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15739" y="3994411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 rot="18742502">
            <a:off x="3473040" y="4580728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40553" y="4561498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 rot="18742502">
            <a:off x="4277082" y="5166670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44595" y="5147440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5187826" y="5750815"/>
            <a:ext cx="431423" cy="423206"/>
          </a:xfrm>
          <a:prstGeom prst="rightArrow">
            <a:avLst/>
          </a:prstGeom>
          <a:solidFill>
            <a:srgbClr val="00B0F0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10113" y="5719412"/>
            <a:ext cx="133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Suppress</a:t>
            </a:r>
            <a:endParaRPr kumimoji="1" lang="ja-JP" altLang="en-US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677645" y="1921164"/>
            <a:ext cx="7579663" cy="1810327"/>
          </a:xfrm>
          <a:prstGeom prst="roundRect">
            <a:avLst/>
          </a:prstGeom>
          <a:noFill/>
          <a:ln w="28575"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Caution!!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11314" y="2180051"/>
            <a:ext cx="2811677" cy="11918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proton number</a:t>
            </a:r>
          </a:p>
          <a:p>
            <a:pPr algn="ctr"/>
            <a:r>
              <a:rPr kumimoji="1" lang="en-US" altLang="ja-JP" sz="3200" dirty="0" err="1" smtClean="0"/>
              <a:t>cumulants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98867" y="2180051"/>
            <a:ext cx="2847708" cy="11918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baryon number</a:t>
            </a:r>
          </a:p>
          <a:p>
            <a:pPr algn="ctr"/>
            <a:r>
              <a:rPr kumimoji="1" lang="en-US" altLang="ja-JP" sz="3200" dirty="0" err="1" smtClean="0"/>
              <a:t>cumulants</a:t>
            </a:r>
            <a:endParaRPr kumimoji="1" lang="ja-JP" altLang="en-US" sz="32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ne&#10;\end{align*}&lt;/body&gt;&#10;  &lt;fcolor&gt;FFFFFFFF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22" y="2392388"/>
            <a:ext cx="618837" cy="86488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75784" y="4923524"/>
            <a:ext cx="5561512" cy="11918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Let’s clarify their relation!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MK,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Asakawa</a:t>
            </a:r>
            <a:r>
              <a:rPr lang="en-US" altLang="ja-JP" sz="2400" dirty="0" smtClean="0">
                <a:solidFill>
                  <a:schemeClr val="tx1"/>
                </a:solidFill>
              </a:rPr>
              <a:t> (2012;2012)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657163" y="4152925"/>
            <a:ext cx="1598754" cy="591127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0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and a coin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835696" y="2037081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218312" y="2037081"/>
            <a:ext cx="792088" cy="762556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左中かっこ 7"/>
          <p:cNvSpPr/>
          <p:nvPr/>
        </p:nvSpPr>
        <p:spPr>
          <a:xfrm rot="5400000">
            <a:off x="1907704" y="1749049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909289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909289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218109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40322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402488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左中かっこ 13"/>
          <p:cNvSpPr/>
          <p:nvPr/>
        </p:nvSpPr>
        <p:spPr>
          <a:xfrm rot="5400000">
            <a:off x="6290320" y="1749049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60200" y="6362528"/>
            <a:ext cx="212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MK, Asakawa,2012</a:t>
            </a:r>
            <a:endParaRPr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3159" y="5165411"/>
            <a:ext cx="244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Nucleon has</a:t>
            </a:r>
          </a:p>
          <a:p>
            <a:pPr algn="ctr"/>
            <a:r>
              <a:rPr lang="en-US" altLang="ja-JP" sz="2400" dirty="0" smtClean="0"/>
              <a:t>two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states.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82208" y="5290300"/>
            <a:ext cx="273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coin has two sides.</a:t>
            </a:r>
            <a:endParaRPr kumimoji="1" lang="ja-JP" altLang="en-US" sz="2400" dirty="0"/>
          </a:p>
        </p:txBody>
      </p:sp>
      <p:pic>
        <p:nvPicPr>
          <p:cNvPr id="205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5185560" y="3943106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ドイツの国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7175243" y="3938821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57243" y="1630506"/>
            <a:ext cx="91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coin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51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角丸四角形 92"/>
          <p:cNvSpPr/>
          <p:nvPr/>
        </p:nvSpPr>
        <p:spPr>
          <a:xfrm>
            <a:off x="924910" y="1203397"/>
            <a:ext cx="2333297" cy="2632879"/>
          </a:xfrm>
          <a:prstGeom prst="roundRect">
            <a:avLst>
              <a:gd name="adj" fmla="val 8559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Slot Machine Analogy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2660" y="1288575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円/楕円 76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latin typeface="Arial"/>
              </a:rPr>
              <a:t>=     +</a:t>
            </a:r>
            <a:endParaRPr lang="ja-JP" altLang="en-US" sz="3600" dirty="0">
              <a:latin typeface="Arial"/>
            </a:endParaRPr>
          </a:p>
        </p:txBody>
      </p:sp>
      <p:pic>
        <p:nvPicPr>
          <p:cNvPr id="89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7561454" y="683153"/>
            <a:ext cx="504860" cy="50040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8430305" y="686769"/>
            <a:ext cx="515351" cy="516628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675683" y="4916581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1991570" y="444794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1842204" y="4929291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3544518">
            <a:off x="1864123" y="529104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2310895" y="567068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7219991">
            <a:off x="2527403" y="497038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1343591" y="419021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8044006">
            <a:off x="1293131" y="491069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1234925" y="5715732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2548359">
            <a:off x="598896" y="5608347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2615439" y="42221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5232448">
            <a:off x="639073" y="4173560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7744" y="4132728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0F0F1E"/>
              </a:gs>
              <a:gs pos="100000">
                <a:srgbClr val="0F0F1E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4644008" y="1408425"/>
            <a:ext cx="3678271" cy="2234547"/>
            <a:chOff x="4644008" y="1408425"/>
            <a:chExt cx="3678271" cy="2234547"/>
          </a:xfrm>
        </p:grpSpPr>
        <p:sp>
          <p:nvSpPr>
            <p:cNvPr id="48" name="正方形/長方形 47"/>
            <p:cNvSpPr/>
            <p:nvPr/>
          </p:nvSpPr>
          <p:spPr>
            <a:xfrm>
              <a:off x="5387167" y="2416534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531183" y="3010600"/>
              <a:ext cx="144016" cy="19802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675199" y="2812578"/>
              <a:ext cx="144016" cy="39604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819215" y="2488542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5963230" y="2416534"/>
              <a:ext cx="144017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6107247" y="2200510"/>
              <a:ext cx="144016" cy="100811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6251263" y="2056494"/>
              <a:ext cx="144016" cy="115212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6395279" y="2056494"/>
              <a:ext cx="144016" cy="115212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6539295" y="2272518"/>
              <a:ext cx="144016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6683311" y="2416534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827327" y="2488542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971343" y="2668562"/>
              <a:ext cx="144016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7115359" y="2920590"/>
              <a:ext cx="144016" cy="28803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259375" y="3017596"/>
              <a:ext cx="144016" cy="1910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85" name="直線矢印コネクタ 84"/>
            <p:cNvCxnSpPr/>
            <p:nvPr/>
          </p:nvCxnSpPr>
          <p:spPr>
            <a:xfrm flipV="1">
              <a:off x="5387167" y="1840470"/>
              <a:ext cx="0" cy="16561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/>
            <p:nvPr/>
          </p:nvCxnSpPr>
          <p:spPr>
            <a:xfrm>
              <a:off x="5171143" y="3208622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_{\rm tot}(N)&#10;\end{align*}&lt;/body&gt;&#10;  &lt;fcolor&gt;FFFFFFFF&lt;/fcolor&gt;&#10;  &lt;bcolor&gt;FFFFFFFF&lt;/bcolor&gt;&#10;  &lt;transparent&gt;True&lt;/transparent&gt;&#10;  &lt;resolution&gt;1800&lt;/resolution&gt;&#10;  &lt;imageh&gt;249&lt;/imageh&gt;&#10;  &lt;imagew&gt;813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408425"/>
              <a:ext cx="1268414" cy="388481"/>
            </a:xfrm>
            <a:prstGeom prst="rect">
              <a:avLst/>
            </a:prstGeom>
          </p:spPr>
        </p:pic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N_{\rm tot}&#10;\end{align*}&lt;/body&gt;&#10;  &lt;fcolor&gt;FFFFFFFF&lt;/fcolor&gt;&#10;  &lt;bcolor&gt;FFFFFFFF&lt;/bcolor&gt;&#10;  &lt;transparent&gt;True&lt;/transparent&gt;&#10;  &lt;resolution&gt;1800&lt;/resolution&gt;&#10;  &lt;imageh&gt;209&lt;/imageh&gt;&#10;  &lt;imagew&gt;432&lt;/imagew&gt;&#10;  &lt;scale&gt;50&lt;/scale&gt;&#10;  &lt;cursor&gt;2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029" y="3335640"/>
              <a:ext cx="635250" cy="307332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4648048" y="4132728"/>
            <a:ext cx="3828632" cy="2327345"/>
            <a:chOff x="4648048" y="4132728"/>
            <a:chExt cx="3828632" cy="2327345"/>
          </a:xfrm>
        </p:grpSpPr>
        <p:sp>
          <p:nvSpPr>
            <p:cNvPr id="64" name="正方形/長方形 63"/>
            <p:cNvSpPr/>
            <p:nvPr/>
          </p:nvSpPr>
          <p:spPr>
            <a:xfrm>
              <a:off x="5402388" y="5237911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549579" y="5669959"/>
              <a:ext cx="144016" cy="36004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5693922" y="5484465"/>
              <a:ext cx="128795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819215" y="5320341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963230" y="5237911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6112993" y="5489939"/>
              <a:ext cx="128795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6240915" y="5320341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6385872" y="5561947"/>
              <a:ext cx="144016" cy="46805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6531067" y="5795973"/>
              <a:ext cx="144016" cy="23402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6822636" y="5849978"/>
              <a:ext cx="144016" cy="18002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 flipV="1">
              <a:off x="5402388" y="4661847"/>
              <a:ext cx="0" cy="1656184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cxnSp>
          <p:nvCxnSpPr>
            <p:cNvPr id="88" name="直線矢印コネクタ 87"/>
            <p:cNvCxnSpPr/>
            <p:nvPr/>
          </p:nvCxnSpPr>
          <p:spPr>
            <a:xfrm>
              <a:off x="5186364" y="6029999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pic>
          <p:nvPicPr>
  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N_{\rm head}&#10;\end{align*}&lt;/body&gt;&#10;  &lt;fcolor&gt;FFFFFFFF&lt;/fcolor&gt;&#10;  &lt;bcolor&gt;FFFFFFFF&lt;/bcolor&gt;&#10;  &lt;transparent&gt;True&lt;/transparent&gt;&#10;  &lt;resolution&gt;1800&lt;/resolution&gt;&#10;  &lt;imageh&gt;210&lt;/imageh&gt;&#10;  &lt;imagew&gt;589&lt;/imagew&gt;&#10;  &lt;scale&gt;50&lt;/scale&gt;&#10;  &lt;cursor&gt;28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890" y="6175988"/>
              <a:ext cx="796790" cy="284085"/>
            </a:xfrm>
            <a:prstGeom prst="rect">
              <a:avLst/>
            </a:prstGeom>
          </p:spPr>
        </p:pic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{\rm head}(N)&#10;\end{align*}&lt;/body&gt;&#10;  &lt;fcolor&gt;FFFFFFFF&lt;/fcolor&gt;&#10;  &lt;bcolor&gt;FFFFFFFF&lt;/bcolor&gt;&#10;  &lt;transparent&gt;True&lt;/transparent&gt;&#10;  &lt;resolution&gt;1800&lt;/resolution&gt;&#10;  &lt;imageh&gt;249&lt;/imageh&gt;&#10;  &lt;imagew&gt;967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048" y="4132728"/>
              <a:ext cx="1508679" cy="388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1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492919" y="1622606"/>
            <a:ext cx="8229740" cy="12819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Reconstructing Total Coin Number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_{\rm head}(N_{\rm head}) &#10;= \sum_{N_{\rm tot}}&#10;B_{1/2}(N_{\rm head};N_{\rm tot})&#10;P_{\rm tot}(N_{\rm tot})&#10;\end{align*}&lt;/body&gt;&#10;  &lt;fcolor&gt;FFFFFFFF&lt;/fcolor&gt;&#10;  &lt;bcolor&gt;FFFFFFFF&lt;/bcolor&gt;&#10;  &lt;transparent&gt;True&lt;/transparent&gt;&#10;  &lt;resolution&gt;1800&lt;/resolution&gt;&#10;  &lt;imageh&gt;561&lt;/imageh&gt;&#10;  &lt;imagew&gt;5107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8" y="1950207"/>
            <a:ext cx="7626917" cy="837811"/>
          </a:xfrm>
          <a:prstGeom prst="rect">
            <a:avLst/>
          </a:prstGeom>
        </p:spPr>
      </p:pic>
      <p:pic>
        <p:nvPicPr>
          <p:cNvPr id="6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5731771" y="40187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7047658" y="3550152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6898292" y="403149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3544518">
            <a:off x="6920211" y="4393249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7366983" y="477289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7219991">
            <a:off x="7583491" y="4072592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6399679" y="329242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8044006">
            <a:off x="6349219" y="4012899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6291013" y="481793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2548359">
            <a:off x="5654984" y="471055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7671527" y="3324393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5232448">
            <a:off x="5695161" y="327576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5593832" y="3234934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0F0F1E"/>
              </a:gs>
              <a:gs pos="100000">
                <a:srgbClr val="0F0F1E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吹き出し 19"/>
          <p:cNvSpPr/>
          <p:nvPr/>
        </p:nvSpPr>
        <p:spPr>
          <a:xfrm>
            <a:off x="5773264" y="3286744"/>
            <a:ext cx="2666209" cy="2289297"/>
          </a:xfrm>
          <a:prstGeom prst="wedgeRectCallout">
            <a:avLst>
              <a:gd name="adj1" fmla="val 19566"/>
              <a:gd name="adj2" fmla="val -82236"/>
            </a:avLst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781696" y="40187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1948217" y="403149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2416908" y="477289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1449604" y="329242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1340938" y="481793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2721452" y="3324393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643757" y="3234934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0F0F1E"/>
              </a:gs>
              <a:gs pos="100000">
                <a:srgbClr val="0F0F1E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吹き出し 33"/>
          <p:cNvSpPr/>
          <p:nvPr/>
        </p:nvSpPr>
        <p:spPr>
          <a:xfrm>
            <a:off x="823189" y="3286744"/>
            <a:ext cx="2666209" cy="2289297"/>
          </a:xfrm>
          <a:prstGeom prst="wedgeRectCallout">
            <a:avLst>
              <a:gd name="adj1" fmla="val -21455"/>
              <a:gd name="adj2" fmla="val -80278"/>
            </a:avLst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7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63984" y="1438185"/>
            <a:ext cx="3915053" cy="13405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Charge Exchange Reaction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291205" y="1902882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875381" y="2234591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1291205" y="2302775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2875381" y="1893148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,n\\\pi~~&#10;\end{align*}&lt;/body&gt;&#10;  &lt;fcolor&gt;FFFFFFFF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76" y="1766513"/>
            <a:ext cx="523817" cy="76130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p,n\\\pi~&#10;\end{align*}&lt;/body&gt;&#10;  &lt;fcolor&gt;FFFFFFFF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3" y="1753528"/>
            <a:ext cx="523817" cy="76130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FFFFFF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61" y="2039251"/>
            <a:ext cx="914400" cy="263525"/>
          </a:xfrm>
          <a:prstGeom prst="rect">
            <a:avLst/>
          </a:prstGeom>
        </p:spPr>
      </p:pic>
      <p:sp>
        <p:nvSpPr>
          <p:cNvPr id="50" name="角丸四角形 49"/>
          <p:cNvSpPr/>
          <p:nvPr/>
        </p:nvSpPr>
        <p:spPr>
          <a:xfrm>
            <a:off x="289418" y="3902107"/>
            <a:ext cx="5042438" cy="2021952"/>
          </a:xfrm>
          <a:prstGeom prst="roundRect">
            <a:avLst>
              <a:gd name="adj" fmla="val 971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右矢印 55"/>
          <p:cNvSpPr/>
          <p:nvPr/>
        </p:nvSpPr>
        <p:spPr>
          <a:xfrm>
            <a:off x="5331856" y="4373987"/>
            <a:ext cx="574186" cy="451165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92808" y="5882275"/>
            <a:ext cx="260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mean reaction time</a:t>
            </a:r>
          </a:p>
          <a:p>
            <a:pPr algn="r"/>
            <a:r>
              <a:rPr kumimoji="1" lang="en-US" altLang="ja-JP" sz="2400" dirty="0" smtClean="0"/>
              <a:t> &lt; 5fm/c</a:t>
            </a:r>
            <a:endParaRPr kumimoji="1" lang="ja-JP" altLang="en-US" sz="24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5906042" y="3927409"/>
            <a:ext cx="2376264" cy="1811527"/>
            <a:chOff x="5906042" y="3927409"/>
            <a:chExt cx="2376264" cy="1811527"/>
          </a:xfrm>
        </p:grpSpPr>
        <p:sp>
          <p:nvSpPr>
            <p:cNvPr id="54" name="角丸四角形 53"/>
            <p:cNvSpPr/>
            <p:nvPr/>
          </p:nvSpPr>
          <p:spPr>
            <a:xfrm>
              <a:off x="5906042" y="3927409"/>
              <a:ext cx="2376264" cy="1811527"/>
            </a:xfrm>
            <a:prstGeom prst="roundRect">
              <a:avLst>
                <a:gd name="adj" fmla="val 1226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1030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FFFFFF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756" y="4036046"/>
              <a:ext cx="1991526" cy="898665"/>
            </a:xfrm>
            <a:prstGeom prst="rect">
              <a:avLst/>
            </a:prstGeom>
          </p:spPr>
        </p:pic>
        <p:pic>
          <p:nvPicPr>
            <p:cNvPr id="1031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FFFFFF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252" y="5263670"/>
              <a:ext cx="1320742" cy="327348"/>
            </a:xfrm>
            <a:prstGeom prst="rect">
              <a:avLst/>
            </a:prstGeom>
          </p:spPr>
        </p:pic>
        <p:pic>
          <p:nvPicPr>
            <p:cNvPr id="1032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FFFFFF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335" y="4727566"/>
              <a:ext cx="913923" cy="298965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363305" y="2858616"/>
            <a:ext cx="4860540" cy="3868412"/>
            <a:chOff x="363305" y="2858616"/>
            <a:chExt cx="4860540" cy="3868412"/>
          </a:xfrm>
        </p:grpSpPr>
        <p:cxnSp>
          <p:nvCxnSpPr>
            <p:cNvPr id="23" name="直線矢印コネクタ 22"/>
            <p:cNvCxnSpPr/>
            <p:nvPr/>
          </p:nvCxnSpPr>
          <p:spPr>
            <a:xfrm>
              <a:off x="1565018" y="3594041"/>
              <a:ext cx="7599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カギ線コネクタ 23"/>
            <p:cNvCxnSpPr/>
            <p:nvPr/>
          </p:nvCxnSpPr>
          <p:spPr>
            <a:xfrm>
              <a:off x="1565018" y="4199580"/>
              <a:ext cx="759902" cy="174407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カギ線コネクタ 24"/>
            <p:cNvCxnSpPr/>
            <p:nvPr/>
          </p:nvCxnSpPr>
          <p:spPr>
            <a:xfrm>
              <a:off x="1565017" y="5185080"/>
              <a:ext cx="759902" cy="174407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カギ線コネクタ 25"/>
            <p:cNvCxnSpPr/>
            <p:nvPr/>
          </p:nvCxnSpPr>
          <p:spPr>
            <a:xfrm flipV="1">
              <a:off x="1564439" y="4534773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カギ線コネクタ 26"/>
            <p:cNvCxnSpPr/>
            <p:nvPr/>
          </p:nvCxnSpPr>
          <p:spPr>
            <a:xfrm flipV="1">
              <a:off x="1565018" y="5514809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1564438" y="6069966"/>
              <a:ext cx="7599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>
              <a:off x="3250006" y="3594206"/>
              <a:ext cx="7599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カギ線コネクタ 38"/>
            <p:cNvCxnSpPr/>
            <p:nvPr/>
          </p:nvCxnSpPr>
          <p:spPr>
            <a:xfrm flipV="1">
              <a:off x="3250006" y="4199745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カギ線コネクタ 39"/>
            <p:cNvCxnSpPr/>
            <p:nvPr/>
          </p:nvCxnSpPr>
          <p:spPr>
            <a:xfrm flipV="1">
              <a:off x="3250005" y="5185245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カギ線コネクタ 40"/>
            <p:cNvCxnSpPr/>
            <p:nvPr/>
          </p:nvCxnSpPr>
          <p:spPr>
            <a:xfrm>
              <a:off x="3249426" y="4534938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カギ線コネクタ 41"/>
            <p:cNvCxnSpPr/>
            <p:nvPr/>
          </p:nvCxnSpPr>
          <p:spPr>
            <a:xfrm>
              <a:off x="3250006" y="5514974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3249425" y="6070131"/>
              <a:ext cx="7599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1587440" y="354112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C000"/>
                  </a:solidFill>
                </a:rPr>
                <a:t>3</a:t>
              </a:r>
              <a:endParaRPr lang="ja-JP" altLang="en-US" sz="2000" dirty="0">
                <a:solidFill>
                  <a:srgbClr val="FFC000"/>
                </a:solidFill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587440" y="415079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C000"/>
                  </a:solidFill>
                </a:rPr>
                <a:t>1</a:t>
              </a:r>
              <a:endParaRPr lang="ja-JP" altLang="en-US" sz="2000" dirty="0">
                <a:solidFill>
                  <a:srgbClr val="FFC000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587440" y="512021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C000"/>
                  </a:solidFill>
                </a:rPr>
                <a:t>2</a:t>
              </a:r>
              <a:endParaRPr lang="ja-JP" altLang="en-US" sz="2000" dirty="0">
                <a:solidFill>
                  <a:srgbClr val="FFC000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16200000">
              <a:off x="3525997" y="4249895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92D050"/>
                  </a:solidFill>
                </a:rPr>
                <a:t>2:1</a:t>
              </a:r>
              <a:endParaRPr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 rot="16200000">
              <a:off x="3544338" y="5270339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92D050"/>
                  </a:solidFill>
                </a:rPr>
                <a:t>1:2</a:t>
              </a:r>
              <a:endParaRPr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363305" y="3290664"/>
              <a:ext cx="4860540" cy="3068977"/>
            </a:xfrm>
            <a:prstGeom prst="roundRect">
              <a:avLst>
                <a:gd name="adj" fmla="val 7442"/>
              </a:avLst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角丸四角形 52"/>
            <p:cNvSpPr/>
            <p:nvPr/>
          </p:nvSpPr>
          <p:spPr>
            <a:xfrm>
              <a:off x="1615521" y="3541129"/>
              <a:ext cx="266520" cy="1981783"/>
            </a:xfrm>
            <a:prstGeom prst="roundRect">
              <a:avLst/>
            </a:prstGeom>
            <a:noFill/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448080" y="2858616"/>
              <a:ext cx="2063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C000"/>
                  </a:solidFill>
                </a:rPr>
                <a:t>cross sections of </a:t>
              </a:r>
              <a:r>
                <a:rPr lang="en-US" altLang="ja-JP" sz="2000" i="1" dirty="0" smtClean="0">
                  <a:solidFill>
                    <a:srgbClr val="FFC000"/>
                  </a:solidFill>
                </a:rPr>
                <a:t>p</a:t>
              </a:r>
              <a:endParaRPr lang="ja-JP" altLang="en-US" sz="2000" i="1" dirty="0">
                <a:solidFill>
                  <a:srgbClr val="FFC000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521666" y="6357696"/>
              <a:ext cx="166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92D050"/>
                  </a:solidFill>
                </a:rPr>
                <a:t>decay rates of </a:t>
              </a:r>
              <a:r>
                <a:rPr lang="en-US" altLang="ja-JP" dirty="0" smtClean="0">
                  <a:solidFill>
                    <a:srgbClr val="92D050"/>
                  </a:solidFill>
                  <a:latin typeface="Symbol" pitchFamily="18" charset="2"/>
                </a:rPr>
                <a:t>D</a:t>
              </a:r>
              <a:endParaRPr lang="ja-JP" altLang="en-US" dirty="0">
                <a:solidFill>
                  <a:srgbClr val="92D050"/>
                </a:solidFill>
                <a:latin typeface="Symbol" pitchFamily="18" charset="2"/>
              </a:endParaRPr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 flipH="1">
              <a:off x="1882042" y="3146648"/>
              <a:ext cx="650460" cy="39448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flipV="1">
              <a:off x="3529778" y="5611097"/>
              <a:ext cx="180050" cy="847919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FFFFFF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3413036"/>
              <a:ext cx="953677" cy="338361"/>
            </a:xfrm>
            <a:prstGeom prst="rect">
              <a:avLst/>
            </a:prstGeom>
          </p:spPr>
        </p:pic>
        <p:pic>
          <p:nvPicPr>
  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FFFFFF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3962645"/>
              <a:ext cx="887050" cy="348813"/>
            </a:xfrm>
            <a:prstGeom prst="rect">
              <a:avLst/>
            </a:prstGeom>
          </p:spPr>
        </p:pic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FFFFFF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4449951"/>
              <a:ext cx="965435" cy="303089"/>
            </a:xfrm>
            <a:prstGeom prst="rect">
              <a:avLst/>
            </a:prstGeom>
          </p:spPr>
        </p:pic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FFFFFF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5033216"/>
              <a:ext cx="947145" cy="259977"/>
            </a:xfrm>
            <a:prstGeom prst="rect">
              <a:avLst/>
            </a:prstGeom>
          </p:spPr>
        </p:pic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FFFFFF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5432555"/>
              <a:ext cx="900114" cy="313540"/>
            </a:xfrm>
            <a:prstGeom prst="rect">
              <a:avLst/>
            </a:prstGeom>
          </p:spPr>
        </p:pic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FFFFFF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02" y="3456214"/>
              <a:ext cx="640139" cy="275654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FFFFFF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207" y="4312124"/>
              <a:ext cx="440259" cy="275654"/>
            </a:xfrm>
            <a:prstGeom prst="rect">
              <a:avLst/>
            </a:prstGeom>
          </p:spPr>
        </p:pic>
        <p:pic>
          <p:nvPicPr>
  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FFFFFF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207" y="5227637"/>
              <a:ext cx="374939" cy="286106"/>
            </a:xfrm>
            <a:prstGeom prst="rect">
              <a:avLst/>
            </a:prstGeom>
          </p:spPr>
        </p:pic>
        <p:pic>
          <p:nvPicPr>
            <p:cNvPr id="10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FFFFFF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3413036"/>
              <a:ext cx="953677" cy="338361"/>
            </a:xfrm>
            <a:prstGeom prst="rect">
              <a:avLst/>
            </a:prstGeom>
          </p:spPr>
        </p:pic>
        <p:pic>
          <p:nvPicPr>
            <p:cNvPr id="102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FFFFFF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3971523"/>
              <a:ext cx="887050" cy="348813"/>
            </a:xfrm>
            <a:prstGeom prst="rect">
              <a:avLst/>
            </a:prstGeom>
          </p:spPr>
        </p:pic>
        <p:pic>
          <p:nvPicPr>
            <p:cNvPr id="1027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FFFFFF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4449951"/>
              <a:ext cx="965435" cy="303089"/>
            </a:xfrm>
            <a:prstGeom prst="rect">
              <a:avLst/>
            </a:prstGeom>
          </p:spPr>
        </p:pic>
        <p:pic>
          <p:nvPicPr>
            <p:cNvPr id="1028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FFFFFF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5033216"/>
              <a:ext cx="947145" cy="259977"/>
            </a:xfrm>
            <a:prstGeom prst="rect">
              <a:avLst/>
            </a:prstGeom>
          </p:spPr>
        </p:pic>
        <p:pic>
          <p:nvPicPr>
            <p:cNvPr id="1029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FFFFFF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5432555"/>
              <a:ext cx="900114" cy="313540"/>
            </a:xfrm>
            <a:prstGeom prst="rect">
              <a:avLst/>
            </a:prstGeom>
          </p:spPr>
        </p:pic>
        <p:pic>
          <p:nvPicPr>
            <p:cNvPr id="1033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FFFFFF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6005324"/>
              <a:ext cx="958902" cy="224704"/>
            </a:xfrm>
            <a:prstGeom prst="rect">
              <a:avLst/>
            </a:prstGeom>
          </p:spPr>
        </p:pic>
        <p:pic>
          <p:nvPicPr>
            <p:cNvPr id="1034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FFFFFF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432" y="5997486"/>
              <a:ext cx="435034" cy="232542"/>
            </a:xfrm>
            <a:prstGeom prst="rect">
              <a:avLst/>
            </a:prstGeom>
          </p:spPr>
        </p:pic>
        <p:pic>
          <p:nvPicPr>
            <p:cNvPr id="1035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FFFFFF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6005324"/>
              <a:ext cx="958902" cy="224704"/>
            </a:xfrm>
            <a:prstGeom prst="rect">
              <a:avLst/>
            </a:prstGeom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4558186" y="1414816"/>
            <a:ext cx="2502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Isospin</a:t>
            </a:r>
            <a:r>
              <a:rPr kumimoji="1" lang="en-US" altLang="ja-JP" sz="2400" dirty="0" smtClean="0"/>
              <a:t> of N is </a:t>
            </a:r>
            <a:r>
              <a:rPr kumimoji="1" lang="en-US" altLang="ja-JP" sz="2400" b="1" dirty="0" smtClean="0"/>
              <a:t>not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frozen at chemical </a:t>
            </a:r>
          </a:p>
          <a:p>
            <a:r>
              <a:rPr lang="en-US" altLang="ja-JP" sz="2400" dirty="0" err="1" smtClean="0"/>
              <a:t>freezeout</a:t>
            </a:r>
            <a:r>
              <a:rPr lang="en-US" altLang="ja-JP" sz="2400" dirty="0"/>
              <a:t>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36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Medium</a:t>
            </a:r>
            <a:endParaRPr kumimoji="1" lang="ja-JP" altLang="en-US" dirty="0"/>
          </a:p>
        </p:txBody>
      </p:sp>
      <p:sp>
        <p:nvSpPr>
          <p:cNvPr id="200" name="正方形/長方形 199"/>
          <p:cNvSpPr/>
          <p:nvPr/>
        </p:nvSpPr>
        <p:spPr>
          <a:xfrm>
            <a:off x="84841" y="1269730"/>
            <a:ext cx="8951655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rgbClr val="F79646">
                  <a:lumMod val="4000"/>
                  <a:lumOff val="96000"/>
                </a:srgbClr>
              </a:gs>
              <a:gs pos="100000">
                <a:srgbClr val="F79646">
                  <a:lumMod val="4000"/>
                  <a:lumOff val="9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04" name="直線矢印コネクタ 203"/>
          <p:cNvCxnSpPr/>
          <p:nvPr/>
        </p:nvCxnSpPr>
        <p:spPr>
          <a:xfrm>
            <a:off x="1633785" y="5156139"/>
            <a:ext cx="2731354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6" name="円/楕円 205"/>
          <p:cNvSpPr/>
          <p:nvPr/>
        </p:nvSpPr>
        <p:spPr>
          <a:xfrm>
            <a:off x="4524849" y="17222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7" name="円/楕円 206"/>
          <p:cNvSpPr/>
          <p:nvPr/>
        </p:nvSpPr>
        <p:spPr>
          <a:xfrm>
            <a:off x="2800150" y="32782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8" name="円/楕円 207"/>
          <p:cNvSpPr/>
          <p:nvPr/>
        </p:nvSpPr>
        <p:spPr>
          <a:xfrm>
            <a:off x="878432" y="2773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9" name="円/楕円 208"/>
          <p:cNvSpPr/>
          <p:nvPr/>
        </p:nvSpPr>
        <p:spPr>
          <a:xfrm>
            <a:off x="1029003" y="32974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0" name="円/楕円 209"/>
          <p:cNvSpPr/>
          <p:nvPr/>
        </p:nvSpPr>
        <p:spPr>
          <a:xfrm>
            <a:off x="853162" y="21054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1" name="円/楕円 210"/>
          <p:cNvSpPr/>
          <p:nvPr/>
        </p:nvSpPr>
        <p:spPr>
          <a:xfrm>
            <a:off x="2335514" y="26082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2" name="円/楕円 211"/>
          <p:cNvSpPr/>
          <p:nvPr/>
        </p:nvSpPr>
        <p:spPr>
          <a:xfrm>
            <a:off x="1486426" y="38379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3" name="円/楕円 212"/>
          <p:cNvSpPr/>
          <p:nvPr/>
        </p:nvSpPr>
        <p:spPr>
          <a:xfrm>
            <a:off x="2335514" y="36574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4" name="円/楕円 213"/>
          <p:cNvSpPr/>
          <p:nvPr/>
        </p:nvSpPr>
        <p:spPr>
          <a:xfrm>
            <a:off x="1861268" y="3000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円/楕円 214"/>
          <p:cNvSpPr/>
          <p:nvPr/>
        </p:nvSpPr>
        <p:spPr>
          <a:xfrm>
            <a:off x="3646666" y="35134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6" name="円/楕円 215"/>
          <p:cNvSpPr/>
          <p:nvPr/>
        </p:nvSpPr>
        <p:spPr>
          <a:xfrm>
            <a:off x="1431888" y="2856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7" name="円/楕円 216"/>
          <p:cNvSpPr/>
          <p:nvPr/>
        </p:nvSpPr>
        <p:spPr>
          <a:xfrm>
            <a:off x="3173130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8" name="円/楕円 217"/>
          <p:cNvSpPr/>
          <p:nvPr/>
        </p:nvSpPr>
        <p:spPr>
          <a:xfrm>
            <a:off x="6386649" y="141373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9" name="円/楕円 218"/>
          <p:cNvSpPr/>
          <p:nvPr/>
        </p:nvSpPr>
        <p:spPr>
          <a:xfrm>
            <a:off x="1521301" y="2135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0" name="円/楕円 219"/>
          <p:cNvSpPr/>
          <p:nvPr/>
        </p:nvSpPr>
        <p:spPr>
          <a:xfrm>
            <a:off x="4365139" y="1415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円/楕円 220"/>
          <p:cNvSpPr/>
          <p:nvPr/>
        </p:nvSpPr>
        <p:spPr>
          <a:xfrm>
            <a:off x="1011395" y="40290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円/楕円 221"/>
          <p:cNvSpPr/>
          <p:nvPr/>
        </p:nvSpPr>
        <p:spPr>
          <a:xfrm>
            <a:off x="5004048" y="293736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円/楕円 222"/>
          <p:cNvSpPr/>
          <p:nvPr/>
        </p:nvSpPr>
        <p:spPr>
          <a:xfrm>
            <a:off x="4788024" y="1857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円/楕円 223"/>
          <p:cNvSpPr/>
          <p:nvPr/>
        </p:nvSpPr>
        <p:spPr>
          <a:xfrm>
            <a:off x="4856001" y="1487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円/楕円 224"/>
          <p:cNvSpPr/>
          <p:nvPr/>
        </p:nvSpPr>
        <p:spPr>
          <a:xfrm>
            <a:off x="5529356" y="23509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6" name="円/楕円 225"/>
          <p:cNvSpPr/>
          <p:nvPr/>
        </p:nvSpPr>
        <p:spPr>
          <a:xfrm>
            <a:off x="5457071" y="15064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7" name="円/楕円 226"/>
          <p:cNvSpPr/>
          <p:nvPr/>
        </p:nvSpPr>
        <p:spPr>
          <a:xfrm>
            <a:off x="5385071" y="40543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8" name="円/楕円 227"/>
          <p:cNvSpPr/>
          <p:nvPr/>
        </p:nvSpPr>
        <p:spPr>
          <a:xfrm>
            <a:off x="6454962" y="4110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9" name="円/楕円 228"/>
          <p:cNvSpPr/>
          <p:nvPr/>
        </p:nvSpPr>
        <p:spPr>
          <a:xfrm>
            <a:off x="4928001" y="2428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0" name="円/楕円 229"/>
          <p:cNvSpPr/>
          <p:nvPr/>
        </p:nvSpPr>
        <p:spPr>
          <a:xfrm>
            <a:off x="6094922" y="245163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1" name="円/楕円 230"/>
          <p:cNvSpPr/>
          <p:nvPr/>
        </p:nvSpPr>
        <p:spPr>
          <a:xfrm>
            <a:off x="2422514" y="14972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2" name="円/楕円 231"/>
          <p:cNvSpPr/>
          <p:nvPr/>
        </p:nvSpPr>
        <p:spPr>
          <a:xfrm>
            <a:off x="5746356" y="31105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3" name="円/楕円 232"/>
          <p:cNvSpPr/>
          <p:nvPr/>
        </p:nvSpPr>
        <p:spPr>
          <a:xfrm>
            <a:off x="3284332" y="22059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4" name="円/楕円 233"/>
          <p:cNvSpPr/>
          <p:nvPr/>
        </p:nvSpPr>
        <p:spPr>
          <a:xfrm>
            <a:off x="1633785" y="14260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5" name="円/楕円 234"/>
          <p:cNvSpPr/>
          <p:nvPr/>
        </p:nvSpPr>
        <p:spPr>
          <a:xfrm>
            <a:off x="3459289" y="14275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6" name="円/楕円 235"/>
          <p:cNvSpPr/>
          <p:nvPr/>
        </p:nvSpPr>
        <p:spPr>
          <a:xfrm>
            <a:off x="2166827" y="14252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7" name="円/楕円 236"/>
          <p:cNvSpPr/>
          <p:nvPr/>
        </p:nvSpPr>
        <p:spPr>
          <a:xfrm>
            <a:off x="2154440" y="238844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1794890" y="18572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237451" y="176525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3155913" y="26493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1" name="円/楕円 240"/>
          <p:cNvSpPr/>
          <p:nvPr/>
        </p:nvSpPr>
        <p:spPr>
          <a:xfrm>
            <a:off x="2565085" y="3120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4078714" y="257732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3" name="円/楕円 242"/>
          <p:cNvSpPr/>
          <p:nvPr/>
        </p:nvSpPr>
        <p:spPr>
          <a:xfrm>
            <a:off x="4300160" y="3360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4453936" y="3048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5" name="円/楕円 244"/>
          <p:cNvSpPr/>
          <p:nvPr/>
        </p:nvSpPr>
        <p:spPr>
          <a:xfrm>
            <a:off x="4854459" y="33162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6" name="円/楕円 245"/>
          <p:cNvSpPr/>
          <p:nvPr/>
        </p:nvSpPr>
        <p:spPr>
          <a:xfrm>
            <a:off x="3958883" y="16393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7" name="円/楕円 246"/>
          <p:cNvSpPr/>
          <p:nvPr/>
        </p:nvSpPr>
        <p:spPr>
          <a:xfrm>
            <a:off x="3146117" y="16309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8" name="円/楕円 247"/>
          <p:cNvSpPr/>
          <p:nvPr/>
        </p:nvSpPr>
        <p:spPr>
          <a:xfrm>
            <a:off x="389630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9" name="円/楕円 248"/>
          <p:cNvSpPr/>
          <p:nvPr/>
        </p:nvSpPr>
        <p:spPr>
          <a:xfrm>
            <a:off x="4079682" y="1898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0" name="円/楕円 249"/>
          <p:cNvSpPr/>
          <p:nvPr/>
        </p:nvSpPr>
        <p:spPr>
          <a:xfrm>
            <a:off x="3408639" y="1826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1" name="円/楕円 250"/>
          <p:cNvSpPr/>
          <p:nvPr/>
        </p:nvSpPr>
        <p:spPr>
          <a:xfrm>
            <a:off x="3749783" y="1970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2" name="円/楕円 251"/>
          <p:cNvSpPr/>
          <p:nvPr/>
        </p:nvSpPr>
        <p:spPr>
          <a:xfrm>
            <a:off x="3548890" y="27933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3" name="円/楕円 252"/>
          <p:cNvSpPr/>
          <p:nvPr/>
        </p:nvSpPr>
        <p:spPr>
          <a:xfrm>
            <a:off x="3534372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4" name="円/楕円 253"/>
          <p:cNvSpPr/>
          <p:nvPr/>
        </p:nvSpPr>
        <p:spPr>
          <a:xfrm>
            <a:off x="4544542" y="36085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4654778" y="4032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6" name="円/楕円 255"/>
          <p:cNvSpPr/>
          <p:nvPr/>
        </p:nvSpPr>
        <p:spPr>
          <a:xfrm>
            <a:off x="3796894" y="4038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7" name="円/楕円 256"/>
          <p:cNvSpPr/>
          <p:nvPr/>
        </p:nvSpPr>
        <p:spPr>
          <a:xfrm>
            <a:off x="4138038" y="4182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8" name="円/楕円 257"/>
          <p:cNvSpPr/>
          <p:nvPr/>
        </p:nvSpPr>
        <p:spPr>
          <a:xfrm>
            <a:off x="5000001" y="41238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9" name="円/楕円 258"/>
          <p:cNvSpPr/>
          <p:nvPr/>
        </p:nvSpPr>
        <p:spPr>
          <a:xfrm>
            <a:off x="1861268" y="242823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0" name="円/楕円 259"/>
          <p:cNvSpPr/>
          <p:nvPr/>
        </p:nvSpPr>
        <p:spPr>
          <a:xfrm>
            <a:off x="2459350" y="40557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1" name="円/楕円 260"/>
          <p:cNvSpPr/>
          <p:nvPr/>
        </p:nvSpPr>
        <p:spPr>
          <a:xfrm>
            <a:off x="3218117" y="33400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2" name="円/楕円 261"/>
          <p:cNvSpPr/>
          <p:nvPr/>
        </p:nvSpPr>
        <p:spPr>
          <a:xfrm>
            <a:off x="1853994" y="344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3" name="円/楕円 262"/>
          <p:cNvSpPr/>
          <p:nvPr/>
        </p:nvSpPr>
        <p:spPr>
          <a:xfrm>
            <a:off x="2813161" y="1713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4" name="円/楕円 263"/>
          <p:cNvSpPr/>
          <p:nvPr/>
        </p:nvSpPr>
        <p:spPr>
          <a:xfrm>
            <a:off x="1918474" y="38773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5" name="円/楕円 264"/>
          <p:cNvSpPr/>
          <p:nvPr/>
        </p:nvSpPr>
        <p:spPr>
          <a:xfrm>
            <a:off x="1012839" y="37353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6" name="円/楕円 265"/>
          <p:cNvSpPr/>
          <p:nvPr/>
        </p:nvSpPr>
        <p:spPr>
          <a:xfrm>
            <a:off x="1691696" y="3996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7" name="円/楕円 266"/>
          <p:cNvSpPr/>
          <p:nvPr/>
        </p:nvSpPr>
        <p:spPr>
          <a:xfrm>
            <a:off x="1948043" y="413614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8" name="円/楕円 267"/>
          <p:cNvSpPr/>
          <p:nvPr/>
        </p:nvSpPr>
        <p:spPr>
          <a:xfrm>
            <a:off x="357973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9" name="円/楕円 268"/>
          <p:cNvSpPr/>
          <p:nvPr/>
        </p:nvSpPr>
        <p:spPr>
          <a:xfrm>
            <a:off x="1547664" y="41615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0" name="円/楕円 269"/>
          <p:cNvSpPr/>
          <p:nvPr/>
        </p:nvSpPr>
        <p:spPr>
          <a:xfrm>
            <a:off x="2200791" y="41144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1" name="円/楕円 270"/>
          <p:cNvSpPr/>
          <p:nvPr/>
        </p:nvSpPr>
        <p:spPr>
          <a:xfrm>
            <a:off x="3961558" y="3288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2" name="円/楕円 271"/>
          <p:cNvSpPr/>
          <p:nvPr/>
        </p:nvSpPr>
        <p:spPr>
          <a:xfrm>
            <a:off x="256654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3" name="円/楕円 272"/>
          <p:cNvSpPr/>
          <p:nvPr/>
        </p:nvSpPr>
        <p:spPr>
          <a:xfrm>
            <a:off x="2885161" y="30093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4" name="円/楕円 273"/>
          <p:cNvSpPr/>
          <p:nvPr/>
        </p:nvSpPr>
        <p:spPr>
          <a:xfrm>
            <a:off x="2009946" y="2788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5" name="円/楕円 274"/>
          <p:cNvSpPr/>
          <p:nvPr/>
        </p:nvSpPr>
        <p:spPr>
          <a:xfrm>
            <a:off x="2351090" y="2932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6" name="円/楕円 275"/>
          <p:cNvSpPr/>
          <p:nvPr/>
        </p:nvSpPr>
        <p:spPr>
          <a:xfrm>
            <a:off x="1029976" y="19152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7" name="円/楕円 276"/>
          <p:cNvSpPr/>
          <p:nvPr/>
        </p:nvSpPr>
        <p:spPr>
          <a:xfrm>
            <a:off x="2207118" y="33888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8" name="円/楕円 277"/>
          <p:cNvSpPr/>
          <p:nvPr/>
        </p:nvSpPr>
        <p:spPr>
          <a:xfrm>
            <a:off x="3029161" y="41135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9" name="円/楕円 278"/>
          <p:cNvSpPr/>
          <p:nvPr/>
        </p:nvSpPr>
        <p:spPr>
          <a:xfrm>
            <a:off x="1138037" y="2542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0" name="円/楕円 279"/>
          <p:cNvSpPr/>
          <p:nvPr/>
        </p:nvSpPr>
        <p:spPr>
          <a:xfrm>
            <a:off x="1431888" y="194326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1" name="円/楕円 280"/>
          <p:cNvSpPr/>
          <p:nvPr/>
        </p:nvSpPr>
        <p:spPr>
          <a:xfrm>
            <a:off x="2697202" y="4133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2" name="円/楕円 281"/>
          <p:cNvSpPr/>
          <p:nvPr/>
        </p:nvSpPr>
        <p:spPr>
          <a:xfrm>
            <a:off x="1170172" y="134183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3" name="円/楕円 282"/>
          <p:cNvSpPr/>
          <p:nvPr/>
        </p:nvSpPr>
        <p:spPr>
          <a:xfrm>
            <a:off x="3210392" y="3079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4" name="円/楕円 283"/>
          <p:cNvSpPr/>
          <p:nvPr/>
        </p:nvSpPr>
        <p:spPr>
          <a:xfrm>
            <a:off x="82758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5" name="円/楕円 284"/>
          <p:cNvSpPr/>
          <p:nvPr/>
        </p:nvSpPr>
        <p:spPr>
          <a:xfrm>
            <a:off x="1290971" y="15692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6" name="円/楕円 285"/>
          <p:cNvSpPr/>
          <p:nvPr/>
        </p:nvSpPr>
        <p:spPr>
          <a:xfrm>
            <a:off x="1739117" y="27225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7" name="円/楕円 286"/>
          <p:cNvSpPr/>
          <p:nvPr/>
        </p:nvSpPr>
        <p:spPr>
          <a:xfrm>
            <a:off x="961072" y="1580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8" name="円/楕円 287"/>
          <p:cNvSpPr/>
          <p:nvPr/>
        </p:nvSpPr>
        <p:spPr>
          <a:xfrm>
            <a:off x="1558434" y="3153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9" name="円/楕円 288"/>
          <p:cNvSpPr/>
          <p:nvPr/>
        </p:nvSpPr>
        <p:spPr>
          <a:xfrm>
            <a:off x="2828651" y="355516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0" name="円/楕円 289"/>
          <p:cNvSpPr/>
          <p:nvPr/>
        </p:nvSpPr>
        <p:spPr>
          <a:xfrm>
            <a:off x="639284" y="3297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1" name="円/楕円 290"/>
          <p:cNvSpPr/>
          <p:nvPr/>
        </p:nvSpPr>
        <p:spPr>
          <a:xfrm>
            <a:off x="2782570" y="2500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2" name="円/楕円 291"/>
          <p:cNvSpPr/>
          <p:nvPr/>
        </p:nvSpPr>
        <p:spPr>
          <a:xfrm>
            <a:off x="2479514" y="200126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3" name="円/楕円 292"/>
          <p:cNvSpPr/>
          <p:nvPr/>
        </p:nvSpPr>
        <p:spPr>
          <a:xfrm>
            <a:off x="709908" y="37205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4" name="円/楕円 293"/>
          <p:cNvSpPr/>
          <p:nvPr/>
        </p:nvSpPr>
        <p:spPr>
          <a:xfrm>
            <a:off x="1494932" y="35048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5" name="円/楕円 294"/>
          <p:cNvSpPr/>
          <p:nvPr/>
        </p:nvSpPr>
        <p:spPr>
          <a:xfrm>
            <a:off x="885976" y="2398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6" name="円/楕円 295"/>
          <p:cNvSpPr/>
          <p:nvPr/>
        </p:nvSpPr>
        <p:spPr>
          <a:xfrm>
            <a:off x="1146971" y="22459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7" name="円/楕円 296"/>
          <p:cNvSpPr/>
          <p:nvPr/>
        </p:nvSpPr>
        <p:spPr>
          <a:xfrm>
            <a:off x="840460" y="30423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8" name="円/楕円 297"/>
          <p:cNvSpPr/>
          <p:nvPr/>
        </p:nvSpPr>
        <p:spPr>
          <a:xfrm>
            <a:off x="1187159" y="285451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9" name="円/楕円 298"/>
          <p:cNvSpPr/>
          <p:nvPr/>
        </p:nvSpPr>
        <p:spPr>
          <a:xfrm>
            <a:off x="1269561" y="31210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0" name="円/楕円 299"/>
          <p:cNvSpPr/>
          <p:nvPr/>
        </p:nvSpPr>
        <p:spPr>
          <a:xfrm>
            <a:off x="1250487" y="4140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1" name="円/楕円 300"/>
          <p:cNvSpPr/>
          <p:nvPr/>
        </p:nvSpPr>
        <p:spPr>
          <a:xfrm>
            <a:off x="2160238" y="1991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2" name="円/楕円 301"/>
          <p:cNvSpPr/>
          <p:nvPr/>
        </p:nvSpPr>
        <p:spPr>
          <a:xfrm>
            <a:off x="3029130" y="19569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3" name="円/楕円 302"/>
          <p:cNvSpPr/>
          <p:nvPr/>
        </p:nvSpPr>
        <p:spPr>
          <a:xfrm>
            <a:off x="454292" y="20950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4" name="円/楕円 303"/>
          <p:cNvSpPr/>
          <p:nvPr/>
        </p:nvSpPr>
        <p:spPr>
          <a:xfrm>
            <a:off x="1883199" y="1559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5" name="円/楕円 304"/>
          <p:cNvSpPr/>
          <p:nvPr/>
        </p:nvSpPr>
        <p:spPr>
          <a:xfrm>
            <a:off x="1566932" y="167677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6" name="円/楕円 305"/>
          <p:cNvSpPr/>
          <p:nvPr/>
        </p:nvSpPr>
        <p:spPr>
          <a:xfrm>
            <a:off x="3664864" y="305667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7" name="円/楕円 306"/>
          <p:cNvSpPr/>
          <p:nvPr/>
        </p:nvSpPr>
        <p:spPr>
          <a:xfrm>
            <a:off x="5878922" y="148136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8" name="円/楕円 307"/>
          <p:cNvSpPr/>
          <p:nvPr/>
        </p:nvSpPr>
        <p:spPr>
          <a:xfrm>
            <a:off x="3408639" y="410407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9" name="円/楕円 308"/>
          <p:cNvSpPr/>
          <p:nvPr/>
        </p:nvSpPr>
        <p:spPr>
          <a:xfrm>
            <a:off x="2699816" y="135321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0" name="円/楕円 309"/>
          <p:cNvSpPr/>
          <p:nvPr/>
        </p:nvSpPr>
        <p:spPr>
          <a:xfrm>
            <a:off x="1539413" y="241309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1" name="円/楕円 310"/>
          <p:cNvSpPr/>
          <p:nvPr/>
        </p:nvSpPr>
        <p:spPr>
          <a:xfrm>
            <a:off x="262274" y="322539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2" name="円/楕円 311"/>
          <p:cNvSpPr/>
          <p:nvPr/>
        </p:nvSpPr>
        <p:spPr>
          <a:xfrm>
            <a:off x="531994" y="31285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3" name="円/楕円 312"/>
          <p:cNvSpPr/>
          <p:nvPr/>
        </p:nvSpPr>
        <p:spPr>
          <a:xfrm>
            <a:off x="370672" y="242020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4" name="円/楕円 313"/>
          <p:cNvSpPr/>
          <p:nvPr/>
        </p:nvSpPr>
        <p:spPr>
          <a:xfrm>
            <a:off x="441912" y="393991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5" name="円/楕円 314"/>
          <p:cNvSpPr/>
          <p:nvPr/>
        </p:nvSpPr>
        <p:spPr>
          <a:xfrm>
            <a:off x="169365" y="41568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6" name="円/楕円 315"/>
          <p:cNvSpPr/>
          <p:nvPr/>
        </p:nvSpPr>
        <p:spPr>
          <a:xfrm>
            <a:off x="423994" y="34090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7" name="円/楕円 316"/>
          <p:cNvSpPr/>
          <p:nvPr/>
        </p:nvSpPr>
        <p:spPr>
          <a:xfrm>
            <a:off x="503560" y="138920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388131" y="16271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9" name="円/楕円 318"/>
          <p:cNvSpPr/>
          <p:nvPr/>
        </p:nvSpPr>
        <p:spPr>
          <a:xfrm>
            <a:off x="346791" y="18017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389903" y="26539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585257" y="24845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223365" y="38456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590020" y="29393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804460" y="3555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82924" y="261363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517621" y="41610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694322" y="26853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655908" y="227795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262274" y="16912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218479" y="29642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578225" y="19044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744247" y="40197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226282" y="34414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358994" y="28817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5" name="直線コネクタ 334"/>
          <p:cNvCxnSpPr/>
          <p:nvPr/>
        </p:nvCxnSpPr>
        <p:spPr>
          <a:xfrm>
            <a:off x="410560" y="583198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CC00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336" name="直線コネクタ 335"/>
          <p:cNvCxnSpPr/>
          <p:nvPr/>
        </p:nvCxnSpPr>
        <p:spPr>
          <a:xfrm>
            <a:off x="410560" y="614842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337" name="直線コネクタ 336"/>
          <p:cNvCxnSpPr/>
          <p:nvPr/>
        </p:nvCxnSpPr>
        <p:spPr>
          <a:xfrm>
            <a:off x="410560" y="6479128"/>
            <a:ext cx="428597" cy="0"/>
          </a:xfrm>
          <a:prstGeom prst="line">
            <a:avLst/>
          </a:prstGeom>
          <a:noFill/>
          <a:ln w="101600" cap="flat" cmpd="tri" algn="ctr">
            <a:solidFill>
              <a:srgbClr val="0066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sp>
        <p:nvSpPr>
          <p:cNvPr id="341" name="円/楕円 340"/>
          <p:cNvSpPr/>
          <p:nvPr/>
        </p:nvSpPr>
        <p:spPr>
          <a:xfrm>
            <a:off x="2228049" y="574955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2195736" y="60470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45" name="グループ化 344"/>
          <p:cNvGrpSpPr/>
          <p:nvPr/>
        </p:nvGrpSpPr>
        <p:grpSpPr>
          <a:xfrm>
            <a:off x="1055775" y="3593175"/>
            <a:ext cx="7415411" cy="461153"/>
            <a:chOff x="973013" y="3436739"/>
            <a:chExt cx="7415411" cy="461153"/>
          </a:xfrm>
        </p:grpSpPr>
        <p:cxnSp>
          <p:nvCxnSpPr>
            <p:cNvPr id="346" name="直線コネクタ 34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7" name="直線コネクタ 346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8" name="直線コネクタ 347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9" name="直線コネクタ 348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0" name="直線コネクタ 349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1" name="直線コネクタ 350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2" name="直線コネクタ 351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3" name="直線コネクタ 352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4" name="直線コネクタ 353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55" name="グループ化 354"/>
          <p:cNvGrpSpPr/>
          <p:nvPr/>
        </p:nvGrpSpPr>
        <p:grpSpPr>
          <a:xfrm>
            <a:off x="1064175" y="2691664"/>
            <a:ext cx="7407011" cy="887800"/>
            <a:chOff x="981413" y="2535228"/>
            <a:chExt cx="7407011" cy="887800"/>
          </a:xfrm>
        </p:grpSpPr>
        <p:cxnSp>
          <p:nvCxnSpPr>
            <p:cNvPr id="356" name="直線コネクタ 355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7" name="直線コネクタ 356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8" name="直線コネクタ 357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9" name="直線コネクタ 358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0" name="直線コネクタ 359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1" name="直線コネクタ 360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2" name="直線コネクタ 361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3" name="直線コネクタ 362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64" name="グループ化 363"/>
          <p:cNvGrpSpPr/>
          <p:nvPr/>
        </p:nvGrpSpPr>
        <p:grpSpPr>
          <a:xfrm>
            <a:off x="466994" y="1614278"/>
            <a:ext cx="8004192" cy="819030"/>
            <a:chOff x="384232" y="1457842"/>
            <a:chExt cx="8004192" cy="819030"/>
          </a:xfrm>
        </p:grpSpPr>
        <p:cxnSp>
          <p:nvCxnSpPr>
            <p:cNvPr id="365" name="直線コネクタ 364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6" name="直線コネクタ 365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7" name="直線コネクタ 366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8" name="直線コネクタ 367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9" name="直線コネクタ 368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0" name="直線コネクタ 369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1" name="直線コネクタ 370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2" name="直線コネクタ 371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3" name="直線コネクタ 372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4" name="直線コネクタ 373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5" name="直線コネクタ 37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sp>
        <p:nvSpPr>
          <p:cNvPr id="376" name="円/楕円 375"/>
          <p:cNvSpPr/>
          <p:nvPr/>
        </p:nvSpPr>
        <p:spPr>
          <a:xfrm>
            <a:off x="531994" y="369420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623653" y="153322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218479" y="20192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79" name="直線コネクタ 378"/>
          <p:cNvCxnSpPr/>
          <p:nvPr/>
        </p:nvCxnSpPr>
        <p:spPr>
          <a:xfrm>
            <a:off x="858362" y="120917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直線コネクタ 379"/>
          <p:cNvCxnSpPr/>
          <p:nvPr/>
        </p:nvCxnSpPr>
        <p:spPr>
          <a:xfrm>
            <a:off x="1173577" y="120917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直線コネクタ 380"/>
          <p:cNvCxnSpPr/>
          <p:nvPr/>
        </p:nvCxnSpPr>
        <p:spPr>
          <a:xfrm>
            <a:off x="5074896" y="120917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381"/>
          <p:cNvCxnSpPr/>
          <p:nvPr/>
        </p:nvCxnSpPr>
        <p:spPr>
          <a:xfrm>
            <a:off x="7822131" y="4192750"/>
            <a:ext cx="108012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83" name="テキスト ボックス 382"/>
          <p:cNvSpPr txBox="1"/>
          <p:nvPr/>
        </p:nvSpPr>
        <p:spPr>
          <a:xfrm>
            <a:off x="7750123" y="38030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time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226282" y="225808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26282" y="13890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316672" y="36235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2" name="角丸四角形 391"/>
          <p:cNvSpPr/>
          <p:nvPr/>
        </p:nvSpPr>
        <p:spPr>
          <a:xfrm>
            <a:off x="218479" y="5578068"/>
            <a:ext cx="3312810" cy="1174422"/>
          </a:xfrm>
          <a:prstGeom prst="roundRect">
            <a:avLst/>
          </a:prstGeom>
          <a:noFill/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4" name="テキスト ボックス 393"/>
          <p:cNvSpPr txBox="1"/>
          <p:nvPr/>
        </p:nvSpPr>
        <p:spPr>
          <a:xfrm rot="16200000">
            <a:off x="73179" y="4696553"/>
            <a:ext cx="1197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hadronize</a:t>
            </a:r>
            <a:endParaRPr kumimoji="1" lang="ja-JP" altLang="en-US" sz="2000" dirty="0"/>
          </a:p>
        </p:txBody>
      </p:sp>
      <p:sp>
        <p:nvSpPr>
          <p:cNvPr id="395" name="テキスト ボックス 394"/>
          <p:cNvSpPr txBox="1"/>
          <p:nvPr/>
        </p:nvSpPr>
        <p:spPr>
          <a:xfrm>
            <a:off x="2407514" y="5627969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mesons</a:t>
            </a:r>
            <a:endParaRPr kumimoji="1" lang="ja-JP" altLang="en-US" sz="2000" dirty="0"/>
          </a:p>
        </p:txBody>
      </p:sp>
      <p:sp>
        <p:nvSpPr>
          <p:cNvPr id="396" name="テキスト ボックス 395"/>
          <p:cNvSpPr txBox="1"/>
          <p:nvPr/>
        </p:nvSpPr>
        <p:spPr>
          <a:xfrm>
            <a:off x="2407514" y="5965724"/>
            <a:ext cx="100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baryons</a:t>
            </a:r>
            <a:endParaRPr kumimoji="1" lang="ja-JP" altLang="en-US" sz="2000" dirty="0"/>
          </a:p>
        </p:txBody>
      </p:sp>
      <p:sp>
        <p:nvSpPr>
          <p:cNvPr id="397" name="テキスト ボックス 396"/>
          <p:cNvSpPr txBox="1"/>
          <p:nvPr/>
        </p:nvSpPr>
        <p:spPr>
          <a:xfrm>
            <a:off x="6300569" y="5349115"/>
            <a:ext cx="2676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 many </a:t>
            </a:r>
            <a:r>
              <a:rPr kumimoji="1" lang="en-US" altLang="ja-JP" sz="2400" dirty="0" err="1" smtClean="0"/>
              <a:t>pions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rare NN collisions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no quantum corr.</a:t>
            </a:r>
          </a:p>
        </p:txBody>
      </p:sp>
      <p:sp>
        <p:nvSpPr>
          <p:cNvPr id="398" name="テキスト ボックス 397"/>
          <p:cNvSpPr txBox="1"/>
          <p:nvPr/>
        </p:nvSpPr>
        <p:spPr>
          <a:xfrm rot="16200000">
            <a:off x="446634" y="4657733"/>
            <a:ext cx="1193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chem.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399" name="テキスト ボックス 398"/>
          <p:cNvSpPr txBox="1"/>
          <p:nvPr/>
        </p:nvSpPr>
        <p:spPr>
          <a:xfrm rot="16200000">
            <a:off x="4287070" y="4693556"/>
            <a:ext cx="123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kinetic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400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FFFFFF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8" y="5700765"/>
            <a:ext cx="426339" cy="222885"/>
          </a:xfrm>
          <a:prstGeom prst="rect">
            <a:avLst/>
          </a:prstGeom>
        </p:spPr>
      </p:pic>
      <p:pic>
        <p:nvPicPr>
          <p:cNvPr id="401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FFFFFF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" y="6062176"/>
            <a:ext cx="451485" cy="222885"/>
          </a:xfrm>
          <a:prstGeom prst="rect">
            <a:avLst/>
          </a:prstGeom>
        </p:spPr>
      </p:pic>
      <p:pic>
        <p:nvPicPr>
          <p:cNvPr id="402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FFFFFF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373859"/>
            <a:ext cx="905256" cy="26089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10\sim20{\rm fm}&#10;\end{align*}&lt;/body&gt;&#10;  &lt;fcolor&gt;FFFFFFFF&lt;/fcolor&gt;&#10;  &lt;bcolor&gt;FFFFFFFF&lt;/bcolor&gt;&#10;  &lt;transparent&gt;True&lt;/transparent&gt;&#10;  &lt;resolution&gt;1800&lt;/resolution&gt;&#10;  &lt;imageh&gt;181&lt;/imageh&gt;&#10;  &lt;imagew&gt;1088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84" y="4832943"/>
            <a:ext cx="1151467" cy="1915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256598" y="4929306"/>
            <a:ext cx="110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NOTE:</a:t>
            </a:r>
            <a:endParaRPr kumimoji="1" lang="ja-JP" alt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655788" y="2258831"/>
            <a:ext cx="8007926" cy="2751313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Difference b/w </a:t>
            </a:r>
            <a:r>
              <a:rPr kumimoji="1" lang="en-US" altLang="ja-JP" i="1" dirty="0" smtClean="0"/>
              <a:t>N</a:t>
            </a:r>
            <a:r>
              <a:rPr kumimoji="1" lang="en-US" altLang="ja-JP" baseline="-25000" dirty="0" smtClean="0"/>
              <a:t>B</a:t>
            </a:r>
            <a:r>
              <a:rPr kumimoji="1" lang="en-US" altLang="ja-JP" dirty="0" smtClean="0"/>
              <a:t> and </a:t>
            </a:r>
            <a:r>
              <a:rPr kumimoji="1" lang="en-US" altLang="ja-JP" i="1" dirty="0" smtClean="0"/>
              <a:t>N</a:t>
            </a:r>
            <a:r>
              <a:rPr kumimoji="1" lang="en-US" altLang="ja-JP" baseline="-25000" dirty="0" smtClean="0"/>
              <a:t>p</a:t>
            </a:r>
            <a:endParaRPr kumimoji="1" lang="ja-JP" altLang="en-US" baseline="-25000" dirty="0"/>
          </a:p>
        </p:txBody>
      </p:sp>
      <p:sp>
        <p:nvSpPr>
          <p:cNvPr id="4" name="角丸四角形 3"/>
          <p:cNvSpPr/>
          <p:nvPr/>
        </p:nvSpPr>
        <p:spPr>
          <a:xfrm>
            <a:off x="5653830" y="2460906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637606" y="2460906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6" name="左中かっこ 5"/>
          <p:cNvSpPr/>
          <p:nvPr/>
        </p:nvSpPr>
        <p:spPr>
          <a:xfrm>
            <a:off x="1191639" y="2604922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38988" y="4531496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genuine info.</a:t>
            </a:r>
            <a:endParaRPr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52063" y="4531496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00"/>
                </a:solidFill>
              </a:rPr>
              <a:t>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FFFFFF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95" y="2532914"/>
            <a:ext cx="6050702" cy="193822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496939" y="1379805"/>
            <a:ext cx="4614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net-</a:t>
            </a:r>
            <a:r>
              <a:rPr lang="en-US" altLang="ja-JP" sz="2000" dirty="0" err="1" smtClean="0"/>
              <a:t>cumulants</a:t>
            </a:r>
            <a:r>
              <a:rPr lang="en-US" altLang="ja-JP" sz="2000" dirty="0" smtClean="0"/>
              <a:t> deviate from thermal value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But,               are </a:t>
            </a:r>
            <a:r>
              <a:rPr lang="en-US" altLang="ja-JP" sz="2000" dirty="0" err="1" smtClean="0"/>
              <a:t>Poissoian</a:t>
            </a:r>
            <a:endParaRPr kumimoji="1" lang="ja-JP" altLang="en-US" sz="20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N_{\rm B}, N_{\bar{ \rm B}}&#10;\end{align*}&lt;/body&gt;&#10;  &lt;fcolor&gt;FFFFFFFF&lt;/fcolor&gt;&#10;  &lt;bcolor&gt;FFFFFFFF&lt;/bcolor&gt;&#10;  &lt;transparent&gt;True&lt;/transparent&gt;&#10;  &lt;resolution&gt;1800&lt;/resolution&gt;&#10;  &lt;imageh&gt;229&lt;/imageh&gt;&#10;  &lt;imagew&gt;779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84" y="1808292"/>
            <a:ext cx="701828" cy="20631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011497" y="1534416"/>
            <a:ext cx="1594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Assumptions: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3766" y="5181284"/>
            <a:ext cx="776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Proton number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are dominated by </a:t>
            </a:r>
            <a:r>
              <a:rPr kumimoji="1" lang="en-US" altLang="ja-JP" sz="2400" dirty="0" err="1" smtClean="0"/>
              <a:t>Poissonian</a:t>
            </a:r>
            <a:r>
              <a:rPr kumimoji="1" lang="en-US" altLang="ja-JP" sz="2400" dirty="0" smtClean="0"/>
              <a:t> noise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96884" y="6310893"/>
            <a:ext cx="411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cf.) </a:t>
            </a:r>
            <a:r>
              <a:rPr kumimoji="1" lang="en-US" altLang="ja-JP" sz="2400" dirty="0" err="1" smtClean="0"/>
              <a:t>Nahrgang</a:t>
            </a:r>
            <a:r>
              <a:rPr kumimoji="1" lang="en-US" altLang="ja-JP" sz="2400" dirty="0" smtClean="0"/>
              <a:t>+, arXiv:1402.1238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13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Efficiency Correction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88633" y="6364941"/>
            <a:ext cx="602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 Particle </a:t>
            </a:r>
            <a:r>
              <a:rPr kumimoji="1" lang="en-US" altLang="ja-JP" sz="2400" dirty="0" err="1" smtClean="0"/>
              <a:t>missID</a:t>
            </a:r>
            <a:r>
              <a:rPr kumimoji="1" lang="en-US" altLang="ja-JP" sz="2400" dirty="0" smtClean="0"/>
              <a:t>: </a:t>
            </a:r>
            <a:r>
              <a:rPr kumimoji="1" lang="en-US" altLang="ja-JP" sz="2400" dirty="0" err="1" smtClean="0"/>
              <a:t>Ono,Asakawa,MK</a:t>
            </a:r>
            <a:r>
              <a:rPr kumimoji="1" lang="en-US" altLang="ja-JP" sz="2400" dirty="0" smtClean="0"/>
              <a:t>, PRC,2013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58776" y="645665"/>
            <a:ext cx="2178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/>
              <a:t>MK, </a:t>
            </a:r>
            <a:r>
              <a:rPr lang="en-US" altLang="ja-JP" sz="2000" dirty="0" err="1" smtClean="0"/>
              <a:t>Asakawa</a:t>
            </a:r>
            <a:r>
              <a:rPr lang="en-US" altLang="ja-JP" sz="2000" dirty="0" smtClean="0"/>
              <a:t>, 2012</a:t>
            </a:r>
          </a:p>
          <a:p>
            <a:pPr algn="r"/>
            <a:r>
              <a:rPr lang="en-US" altLang="ja-JP" sz="2000" dirty="0" err="1" smtClean="0"/>
              <a:t>Bdzak</a:t>
            </a:r>
            <a:r>
              <a:rPr lang="en-US" altLang="ja-JP" sz="2000" dirty="0" smtClean="0"/>
              <a:t>, Koch, 2012</a:t>
            </a:r>
          </a:p>
          <a:p>
            <a:pPr algn="r"/>
            <a:r>
              <a:rPr lang="en-US" altLang="ja-JP" sz="2000" dirty="0" smtClean="0"/>
              <a:t>STAR, 2013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2919" y="2034902"/>
            <a:ext cx="3026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If efficiency for each </a:t>
            </a:r>
          </a:p>
          <a:p>
            <a:r>
              <a:rPr kumimoji="1" lang="en-US" altLang="ja-JP" sz="2400" dirty="0" smtClean="0"/>
              <a:t>particle is uncorrelated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P_{\rm exp.}(N) &#10;\\&#10;&amp;amp;= \sum_{N'}&#10;B_{\epsilon}(N;N')&#10;P(N')&#10;\end{align*}&lt;/body&gt;&#10;  &lt;fcolor&gt;FFFFFFFF&lt;/fcolor&gt;&#10;  &lt;bcolor&gt;FFFFFFFF&lt;/bcolor&gt;&#10;  &lt;transparent&gt;True&lt;/transparent&gt;&#10;  &lt;resolution&gt;1800&lt;/resolution&gt;&#10;  &lt;imageh&gt;958&lt;/imageh&gt;&#10;  &lt;imagew&gt;2497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1" y="4642727"/>
            <a:ext cx="2671622" cy="102499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2919" y="3603817"/>
            <a:ext cx="2920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binomial correction to</a:t>
            </a:r>
          </a:p>
          <a:p>
            <a:r>
              <a:rPr kumimoji="1" lang="en-US" altLang="ja-JP" sz="2400" dirty="0" smtClean="0"/>
              <a:t>distribution function</a:t>
            </a:r>
            <a:endParaRPr kumimoji="1" lang="ja-JP" altLang="en-US" sz="2400" dirty="0"/>
          </a:p>
        </p:txBody>
      </p:sp>
      <p:sp>
        <p:nvSpPr>
          <p:cNvPr id="14" name="下矢印 13"/>
          <p:cNvSpPr/>
          <p:nvPr/>
        </p:nvSpPr>
        <p:spPr>
          <a:xfrm>
            <a:off x="1299882" y="3012144"/>
            <a:ext cx="1075765" cy="53788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4158" t="31660" b="1935"/>
          <a:stretch/>
        </p:blipFill>
        <p:spPr>
          <a:xfrm>
            <a:off x="4078941" y="1953934"/>
            <a:ext cx="4769223" cy="39202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593957" y="5831408"/>
            <a:ext cx="22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STAR, arXiv:1402.1558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06989" y="2042740"/>
            <a:ext cx="199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>
                <a:solidFill>
                  <a:schemeClr val="bg1"/>
                </a:solidFill>
              </a:rPr>
              <a:t>Electric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charge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88287" y="1577787"/>
            <a:ext cx="6706836" cy="2064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3200" dirty="0" smtClean="0"/>
              <a:t>More Information on/from Fluctuations</a:t>
            </a:r>
          </a:p>
          <a:p>
            <a:pPr algn="ctr">
              <a:lnSpc>
                <a:spcPct val="150000"/>
              </a:lnSpc>
            </a:pPr>
            <a:r>
              <a:rPr lang="en-US" altLang="ja-JP" sz="6000" dirty="0" smtClean="0">
                <a:latin typeface="Symbol" panose="05050102010706020507" pitchFamily="18" charset="2"/>
              </a:rPr>
              <a:t>Dh</a:t>
            </a:r>
            <a:r>
              <a:rPr lang="en-US" altLang="ja-JP" sz="6000" dirty="0" smtClean="0"/>
              <a:t> dependence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65657" y="5843726"/>
            <a:ext cx="415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chemeClr val="tx1">
                    <a:lumMod val="85000"/>
                  </a:schemeClr>
                </a:solidFill>
              </a:rPr>
              <a:t>Asakawa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 Ono,PLB</a:t>
            </a:r>
            <a:r>
              <a:rPr kumimoji="1" lang="en-US" altLang="ja-JP" sz="2000" b="1" dirty="0" smtClean="0">
                <a:solidFill>
                  <a:schemeClr val="tx1">
                    <a:lumMod val="85000"/>
                  </a:schemeClr>
                </a:solidFill>
              </a:rPr>
              <a:t>728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 386 (2014)</a:t>
            </a:r>
          </a:p>
        </p:txBody>
      </p:sp>
    </p:spTree>
    <p:extLst>
      <p:ext uri="{BB962C8B-B14F-4D97-AF65-F5344CB8AC3E}">
        <p14:creationId xmlns:p14="http://schemas.microsoft.com/office/powerpoint/2010/main" val="19396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1898028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8000" dirty="0" smtClean="0"/>
              <a:t>Why Fluctuations?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1956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i="1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dirty="0" smtClean="0"/>
              <a:t> Dep. of </a:t>
            </a:r>
            <a:r>
              <a:rPr lang="en-US" altLang="ja-JP" dirty="0" smtClean="0"/>
              <a:t>Non-</a:t>
            </a:r>
            <a:r>
              <a:rPr lang="en-US" altLang="ja-JP" dirty="0" err="1" smtClean="0"/>
              <a:t>Gaussianity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/>
          <a:stretch/>
        </p:blipFill>
        <p:spPr bwMode="auto">
          <a:xfrm>
            <a:off x="1814390" y="1355776"/>
            <a:ext cx="5658466" cy="378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408388" y="1355776"/>
            <a:ext cx="1198180" cy="3785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20" y="1453460"/>
            <a:ext cx="102088" cy="20666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46" y="4105878"/>
            <a:ext cx="340465" cy="19783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0642" y="2491615"/>
            <a:ext cx="1200138" cy="70287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2" name="テキスト ボックス 11"/>
          <p:cNvSpPr txBox="1"/>
          <p:nvPr/>
        </p:nvSpPr>
        <p:spPr>
          <a:xfrm>
            <a:off x="1740935" y="5527972"/>
            <a:ext cx="5255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How does the 4-th order </a:t>
            </a:r>
            <a:r>
              <a:rPr kumimoji="1" lang="en-US" altLang="ja-JP" sz="2800" dirty="0" err="1" smtClean="0"/>
              <a:t>cumulant</a:t>
            </a:r>
            <a:r>
              <a:rPr kumimoji="1" lang="en-US" altLang="ja-JP" sz="2800" dirty="0" smtClean="0"/>
              <a:t> </a:t>
            </a:r>
          </a:p>
          <a:p>
            <a:pPr algn="ctr"/>
            <a:r>
              <a:rPr kumimoji="1" lang="en-US" altLang="ja-JP" sz="2800" dirty="0" smtClean="0"/>
              <a:t>behave </a:t>
            </a:r>
            <a:r>
              <a:rPr lang="en-US" altLang="ja-JP" sz="2800" dirty="0" smtClean="0"/>
              <a:t>as a function of </a:t>
            </a:r>
            <a:r>
              <a:rPr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?</a:t>
            </a:r>
            <a:endParaRPr kumimoji="1"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719145" y="1622136"/>
            <a:ext cx="1933903" cy="118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687456" y="1512429"/>
            <a:ext cx="2624505" cy="1293834"/>
            <a:chOff x="2687456" y="1512429"/>
            <a:chExt cx="2624505" cy="1293834"/>
          </a:xfrm>
        </p:grpSpPr>
        <p:sp>
          <p:nvSpPr>
            <p:cNvPr id="11" name="フリーフォーム 10"/>
            <p:cNvSpPr/>
            <p:nvPr/>
          </p:nvSpPr>
          <p:spPr>
            <a:xfrm>
              <a:off x="2687456" y="1512429"/>
              <a:ext cx="2031689" cy="129383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下矢印 13"/>
            <p:cNvSpPr/>
            <p:nvPr/>
          </p:nvSpPr>
          <p:spPr>
            <a:xfrm flipV="1">
              <a:off x="3468788" y="2144418"/>
              <a:ext cx="469024" cy="46245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923439" y="1939986"/>
              <a:ext cx="138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1">
                      <a:lumMod val="50000"/>
                    </a:schemeClr>
                  </a:solidFill>
                </a:rPr>
                <a:t>enhance?</a:t>
              </a:r>
              <a:endParaRPr kumimoji="1" lang="ja-JP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703641" y="1862100"/>
            <a:ext cx="2373977" cy="2746176"/>
            <a:chOff x="2703641" y="1862100"/>
            <a:chExt cx="2373977" cy="2746176"/>
          </a:xfrm>
        </p:grpSpPr>
        <p:sp>
          <p:nvSpPr>
            <p:cNvPr id="15" name="フリーフォーム 14"/>
            <p:cNvSpPr/>
            <p:nvPr/>
          </p:nvSpPr>
          <p:spPr>
            <a:xfrm>
              <a:off x="2703641" y="1862100"/>
              <a:ext cx="915860" cy="2499690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下矢印 15"/>
            <p:cNvSpPr/>
            <p:nvPr/>
          </p:nvSpPr>
          <p:spPr>
            <a:xfrm rot="10800000" flipV="1">
              <a:off x="2952702" y="3592682"/>
              <a:ext cx="469024" cy="462455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659922" y="4146611"/>
              <a:ext cx="1417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2060"/>
                  </a:solidFill>
                </a:rPr>
                <a:t>suppress?</a:t>
              </a:r>
              <a:endParaRPr kumimoji="1" lang="ja-JP" altLang="en-US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角丸四角形 18"/>
          <p:cNvSpPr/>
          <p:nvPr/>
        </p:nvSpPr>
        <p:spPr>
          <a:xfrm>
            <a:off x="1608082" y="5465378"/>
            <a:ext cx="5482999" cy="1105751"/>
          </a:xfrm>
          <a:prstGeom prst="roundRect">
            <a:avLst/>
          </a:prstGeom>
          <a:noFill/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Fluctuating Hydrodynamics?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2746" y="2126820"/>
            <a:ext cx="794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Distributions in experiments are close to </a:t>
            </a:r>
            <a:r>
              <a:rPr kumimoji="1" lang="en-US" altLang="ja-JP" sz="2400" dirty="0" err="1" smtClean="0"/>
              <a:t>Poissonian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are expected to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increase</a:t>
            </a:r>
            <a:r>
              <a:rPr lang="en-US" altLang="ja-JP" sz="2400" dirty="0" smtClean="0"/>
              <a:t> in the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medium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4808" y="4452200"/>
            <a:ext cx="6153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These </a:t>
            </a:r>
            <a:r>
              <a:rPr lang="en-US" altLang="ja-JP" sz="2800" dirty="0" smtClean="0"/>
              <a:t>behaviors</a:t>
            </a:r>
            <a:r>
              <a:rPr kumimoji="1" lang="en-US" altLang="ja-JP" sz="2800" dirty="0" smtClean="0"/>
              <a:t> 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cannot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sz="2800" dirty="0" smtClean="0"/>
              <a:t>be described by</a:t>
            </a:r>
          </a:p>
          <a:p>
            <a:pPr algn="ctr"/>
            <a:r>
              <a:rPr lang="en-US" altLang="ja-JP" sz="2800" dirty="0" smtClean="0"/>
              <a:t>the theory of hydrodynamic fluctuations</a:t>
            </a:r>
            <a:endParaRPr kumimoji="1" lang="ja-JP" altLang="en-US" sz="2800" dirty="0"/>
          </a:p>
        </p:txBody>
      </p:sp>
      <p:sp>
        <p:nvSpPr>
          <p:cNvPr id="3" name="下矢印 2"/>
          <p:cNvSpPr/>
          <p:nvPr/>
        </p:nvSpPr>
        <p:spPr>
          <a:xfrm>
            <a:off x="3415553" y="3576918"/>
            <a:ext cx="1703294" cy="59166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6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Medium</a:t>
            </a:r>
            <a:endParaRPr kumimoji="1" lang="ja-JP" altLang="en-US" dirty="0"/>
          </a:p>
        </p:txBody>
      </p:sp>
      <p:sp>
        <p:nvSpPr>
          <p:cNvPr id="200" name="正方形/長方形 199"/>
          <p:cNvSpPr/>
          <p:nvPr/>
        </p:nvSpPr>
        <p:spPr>
          <a:xfrm>
            <a:off x="84841" y="1269730"/>
            <a:ext cx="8951655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rgbClr val="F79646">
                  <a:lumMod val="4000"/>
                  <a:lumOff val="96000"/>
                </a:srgbClr>
              </a:gs>
              <a:gs pos="100000">
                <a:srgbClr val="F79646">
                  <a:lumMod val="4000"/>
                  <a:lumOff val="9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04" name="直線矢印コネクタ 203"/>
          <p:cNvCxnSpPr/>
          <p:nvPr/>
        </p:nvCxnSpPr>
        <p:spPr>
          <a:xfrm>
            <a:off x="1633785" y="5156139"/>
            <a:ext cx="2731354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6" name="円/楕円 205"/>
          <p:cNvSpPr/>
          <p:nvPr/>
        </p:nvSpPr>
        <p:spPr>
          <a:xfrm>
            <a:off x="4524849" y="17222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7" name="円/楕円 206"/>
          <p:cNvSpPr/>
          <p:nvPr/>
        </p:nvSpPr>
        <p:spPr>
          <a:xfrm>
            <a:off x="2800150" y="32782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8" name="円/楕円 207"/>
          <p:cNvSpPr/>
          <p:nvPr/>
        </p:nvSpPr>
        <p:spPr>
          <a:xfrm>
            <a:off x="878432" y="2773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9" name="円/楕円 208"/>
          <p:cNvSpPr/>
          <p:nvPr/>
        </p:nvSpPr>
        <p:spPr>
          <a:xfrm>
            <a:off x="1029003" y="32974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0" name="円/楕円 209"/>
          <p:cNvSpPr/>
          <p:nvPr/>
        </p:nvSpPr>
        <p:spPr>
          <a:xfrm>
            <a:off x="853162" y="21054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1" name="円/楕円 210"/>
          <p:cNvSpPr/>
          <p:nvPr/>
        </p:nvSpPr>
        <p:spPr>
          <a:xfrm>
            <a:off x="2335514" y="26082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2" name="円/楕円 211"/>
          <p:cNvSpPr/>
          <p:nvPr/>
        </p:nvSpPr>
        <p:spPr>
          <a:xfrm>
            <a:off x="1486426" y="38379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3" name="円/楕円 212"/>
          <p:cNvSpPr/>
          <p:nvPr/>
        </p:nvSpPr>
        <p:spPr>
          <a:xfrm>
            <a:off x="2335514" y="36574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4" name="円/楕円 213"/>
          <p:cNvSpPr/>
          <p:nvPr/>
        </p:nvSpPr>
        <p:spPr>
          <a:xfrm>
            <a:off x="1861268" y="3000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円/楕円 214"/>
          <p:cNvSpPr/>
          <p:nvPr/>
        </p:nvSpPr>
        <p:spPr>
          <a:xfrm>
            <a:off x="3646666" y="35134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6" name="円/楕円 215"/>
          <p:cNvSpPr/>
          <p:nvPr/>
        </p:nvSpPr>
        <p:spPr>
          <a:xfrm>
            <a:off x="1431888" y="2856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7" name="円/楕円 216"/>
          <p:cNvSpPr/>
          <p:nvPr/>
        </p:nvSpPr>
        <p:spPr>
          <a:xfrm>
            <a:off x="3173130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8" name="円/楕円 217"/>
          <p:cNvSpPr/>
          <p:nvPr/>
        </p:nvSpPr>
        <p:spPr>
          <a:xfrm>
            <a:off x="6386649" y="141373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9" name="円/楕円 218"/>
          <p:cNvSpPr/>
          <p:nvPr/>
        </p:nvSpPr>
        <p:spPr>
          <a:xfrm>
            <a:off x="1521301" y="2135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0" name="円/楕円 219"/>
          <p:cNvSpPr/>
          <p:nvPr/>
        </p:nvSpPr>
        <p:spPr>
          <a:xfrm>
            <a:off x="4365139" y="1415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円/楕円 220"/>
          <p:cNvSpPr/>
          <p:nvPr/>
        </p:nvSpPr>
        <p:spPr>
          <a:xfrm>
            <a:off x="1011395" y="40290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円/楕円 221"/>
          <p:cNvSpPr/>
          <p:nvPr/>
        </p:nvSpPr>
        <p:spPr>
          <a:xfrm>
            <a:off x="5004048" y="293736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円/楕円 222"/>
          <p:cNvSpPr/>
          <p:nvPr/>
        </p:nvSpPr>
        <p:spPr>
          <a:xfrm>
            <a:off x="4788024" y="1857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円/楕円 223"/>
          <p:cNvSpPr/>
          <p:nvPr/>
        </p:nvSpPr>
        <p:spPr>
          <a:xfrm>
            <a:off x="4856001" y="1487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円/楕円 224"/>
          <p:cNvSpPr/>
          <p:nvPr/>
        </p:nvSpPr>
        <p:spPr>
          <a:xfrm>
            <a:off x="5529356" y="23509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6" name="円/楕円 225"/>
          <p:cNvSpPr/>
          <p:nvPr/>
        </p:nvSpPr>
        <p:spPr>
          <a:xfrm>
            <a:off x="5457071" y="15064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7" name="円/楕円 226"/>
          <p:cNvSpPr/>
          <p:nvPr/>
        </p:nvSpPr>
        <p:spPr>
          <a:xfrm>
            <a:off x="5385071" y="40543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8" name="円/楕円 227"/>
          <p:cNvSpPr/>
          <p:nvPr/>
        </p:nvSpPr>
        <p:spPr>
          <a:xfrm>
            <a:off x="6454962" y="4110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9" name="円/楕円 228"/>
          <p:cNvSpPr/>
          <p:nvPr/>
        </p:nvSpPr>
        <p:spPr>
          <a:xfrm>
            <a:off x="4928001" y="2428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0" name="円/楕円 229"/>
          <p:cNvSpPr/>
          <p:nvPr/>
        </p:nvSpPr>
        <p:spPr>
          <a:xfrm>
            <a:off x="6094922" y="245163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1" name="円/楕円 230"/>
          <p:cNvSpPr/>
          <p:nvPr/>
        </p:nvSpPr>
        <p:spPr>
          <a:xfrm>
            <a:off x="2422514" y="14972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2" name="円/楕円 231"/>
          <p:cNvSpPr/>
          <p:nvPr/>
        </p:nvSpPr>
        <p:spPr>
          <a:xfrm>
            <a:off x="5746356" y="31105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3" name="円/楕円 232"/>
          <p:cNvSpPr/>
          <p:nvPr/>
        </p:nvSpPr>
        <p:spPr>
          <a:xfrm>
            <a:off x="3284332" y="22059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4" name="円/楕円 233"/>
          <p:cNvSpPr/>
          <p:nvPr/>
        </p:nvSpPr>
        <p:spPr>
          <a:xfrm>
            <a:off x="1633785" y="14260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5" name="円/楕円 234"/>
          <p:cNvSpPr/>
          <p:nvPr/>
        </p:nvSpPr>
        <p:spPr>
          <a:xfrm>
            <a:off x="3459289" y="14275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6" name="円/楕円 235"/>
          <p:cNvSpPr/>
          <p:nvPr/>
        </p:nvSpPr>
        <p:spPr>
          <a:xfrm>
            <a:off x="2166827" y="14252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7" name="円/楕円 236"/>
          <p:cNvSpPr/>
          <p:nvPr/>
        </p:nvSpPr>
        <p:spPr>
          <a:xfrm>
            <a:off x="2154440" y="238844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1794890" y="18572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237451" y="176525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3155913" y="26493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1" name="円/楕円 240"/>
          <p:cNvSpPr/>
          <p:nvPr/>
        </p:nvSpPr>
        <p:spPr>
          <a:xfrm>
            <a:off x="2565085" y="3120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4078714" y="257732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3" name="円/楕円 242"/>
          <p:cNvSpPr/>
          <p:nvPr/>
        </p:nvSpPr>
        <p:spPr>
          <a:xfrm>
            <a:off x="4300160" y="3360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4453936" y="3048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5" name="円/楕円 244"/>
          <p:cNvSpPr/>
          <p:nvPr/>
        </p:nvSpPr>
        <p:spPr>
          <a:xfrm>
            <a:off x="4854459" y="33162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6" name="円/楕円 245"/>
          <p:cNvSpPr/>
          <p:nvPr/>
        </p:nvSpPr>
        <p:spPr>
          <a:xfrm>
            <a:off x="3958883" y="16393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7" name="円/楕円 246"/>
          <p:cNvSpPr/>
          <p:nvPr/>
        </p:nvSpPr>
        <p:spPr>
          <a:xfrm>
            <a:off x="3146117" y="16309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8" name="円/楕円 247"/>
          <p:cNvSpPr/>
          <p:nvPr/>
        </p:nvSpPr>
        <p:spPr>
          <a:xfrm>
            <a:off x="389630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9" name="円/楕円 248"/>
          <p:cNvSpPr/>
          <p:nvPr/>
        </p:nvSpPr>
        <p:spPr>
          <a:xfrm>
            <a:off x="4079682" y="1898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0" name="円/楕円 249"/>
          <p:cNvSpPr/>
          <p:nvPr/>
        </p:nvSpPr>
        <p:spPr>
          <a:xfrm>
            <a:off x="3408639" y="1826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1" name="円/楕円 250"/>
          <p:cNvSpPr/>
          <p:nvPr/>
        </p:nvSpPr>
        <p:spPr>
          <a:xfrm>
            <a:off x="3749783" y="1970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2" name="円/楕円 251"/>
          <p:cNvSpPr/>
          <p:nvPr/>
        </p:nvSpPr>
        <p:spPr>
          <a:xfrm>
            <a:off x="3548890" y="27933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3" name="円/楕円 252"/>
          <p:cNvSpPr/>
          <p:nvPr/>
        </p:nvSpPr>
        <p:spPr>
          <a:xfrm>
            <a:off x="3534372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4" name="円/楕円 253"/>
          <p:cNvSpPr/>
          <p:nvPr/>
        </p:nvSpPr>
        <p:spPr>
          <a:xfrm>
            <a:off x="4544542" y="36085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4654778" y="4032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6" name="円/楕円 255"/>
          <p:cNvSpPr/>
          <p:nvPr/>
        </p:nvSpPr>
        <p:spPr>
          <a:xfrm>
            <a:off x="3796894" y="4038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7" name="円/楕円 256"/>
          <p:cNvSpPr/>
          <p:nvPr/>
        </p:nvSpPr>
        <p:spPr>
          <a:xfrm>
            <a:off x="4138038" y="4182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8" name="円/楕円 257"/>
          <p:cNvSpPr/>
          <p:nvPr/>
        </p:nvSpPr>
        <p:spPr>
          <a:xfrm>
            <a:off x="5000001" y="41238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9" name="円/楕円 258"/>
          <p:cNvSpPr/>
          <p:nvPr/>
        </p:nvSpPr>
        <p:spPr>
          <a:xfrm>
            <a:off x="1861268" y="242823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0" name="円/楕円 259"/>
          <p:cNvSpPr/>
          <p:nvPr/>
        </p:nvSpPr>
        <p:spPr>
          <a:xfrm>
            <a:off x="2459350" y="40557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1" name="円/楕円 260"/>
          <p:cNvSpPr/>
          <p:nvPr/>
        </p:nvSpPr>
        <p:spPr>
          <a:xfrm>
            <a:off x="3218117" y="33400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2" name="円/楕円 261"/>
          <p:cNvSpPr/>
          <p:nvPr/>
        </p:nvSpPr>
        <p:spPr>
          <a:xfrm>
            <a:off x="1853994" y="344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3" name="円/楕円 262"/>
          <p:cNvSpPr/>
          <p:nvPr/>
        </p:nvSpPr>
        <p:spPr>
          <a:xfrm>
            <a:off x="2813161" y="1713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4" name="円/楕円 263"/>
          <p:cNvSpPr/>
          <p:nvPr/>
        </p:nvSpPr>
        <p:spPr>
          <a:xfrm>
            <a:off x="1918474" y="38773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5" name="円/楕円 264"/>
          <p:cNvSpPr/>
          <p:nvPr/>
        </p:nvSpPr>
        <p:spPr>
          <a:xfrm>
            <a:off x="1012839" y="37353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6" name="円/楕円 265"/>
          <p:cNvSpPr/>
          <p:nvPr/>
        </p:nvSpPr>
        <p:spPr>
          <a:xfrm>
            <a:off x="1691696" y="3996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7" name="円/楕円 266"/>
          <p:cNvSpPr/>
          <p:nvPr/>
        </p:nvSpPr>
        <p:spPr>
          <a:xfrm>
            <a:off x="1948043" y="413614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8" name="円/楕円 267"/>
          <p:cNvSpPr/>
          <p:nvPr/>
        </p:nvSpPr>
        <p:spPr>
          <a:xfrm>
            <a:off x="357973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9" name="円/楕円 268"/>
          <p:cNvSpPr/>
          <p:nvPr/>
        </p:nvSpPr>
        <p:spPr>
          <a:xfrm>
            <a:off x="1547664" y="41615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0" name="円/楕円 269"/>
          <p:cNvSpPr/>
          <p:nvPr/>
        </p:nvSpPr>
        <p:spPr>
          <a:xfrm>
            <a:off x="2200791" y="41144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1" name="円/楕円 270"/>
          <p:cNvSpPr/>
          <p:nvPr/>
        </p:nvSpPr>
        <p:spPr>
          <a:xfrm>
            <a:off x="3961558" y="3288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2" name="円/楕円 271"/>
          <p:cNvSpPr/>
          <p:nvPr/>
        </p:nvSpPr>
        <p:spPr>
          <a:xfrm>
            <a:off x="256654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3" name="円/楕円 272"/>
          <p:cNvSpPr/>
          <p:nvPr/>
        </p:nvSpPr>
        <p:spPr>
          <a:xfrm>
            <a:off x="2885161" y="30093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4" name="円/楕円 273"/>
          <p:cNvSpPr/>
          <p:nvPr/>
        </p:nvSpPr>
        <p:spPr>
          <a:xfrm>
            <a:off x="2009946" y="2788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5" name="円/楕円 274"/>
          <p:cNvSpPr/>
          <p:nvPr/>
        </p:nvSpPr>
        <p:spPr>
          <a:xfrm>
            <a:off x="2351090" y="2932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6" name="円/楕円 275"/>
          <p:cNvSpPr/>
          <p:nvPr/>
        </p:nvSpPr>
        <p:spPr>
          <a:xfrm>
            <a:off x="1029976" y="19152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7" name="円/楕円 276"/>
          <p:cNvSpPr/>
          <p:nvPr/>
        </p:nvSpPr>
        <p:spPr>
          <a:xfrm>
            <a:off x="2207118" y="33888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8" name="円/楕円 277"/>
          <p:cNvSpPr/>
          <p:nvPr/>
        </p:nvSpPr>
        <p:spPr>
          <a:xfrm>
            <a:off x="3029161" y="41135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9" name="円/楕円 278"/>
          <p:cNvSpPr/>
          <p:nvPr/>
        </p:nvSpPr>
        <p:spPr>
          <a:xfrm>
            <a:off x="1138037" y="2542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0" name="円/楕円 279"/>
          <p:cNvSpPr/>
          <p:nvPr/>
        </p:nvSpPr>
        <p:spPr>
          <a:xfrm>
            <a:off x="1431888" y="194326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1" name="円/楕円 280"/>
          <p:cNvSpPr/>
          <p:nvPr/>
        </p:nvSpPr>
        <p:spPr>
          <a:xfrm>
            <a:off x="2697202" y="4133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2" name="円/楕円 281"/>
          <p:cNvSpPr/>
          <p:nvPr/>
        </p:nvSpPr>
        <p:spPr>
          <a:xfrm>
            <a:off x="1170172" y="134183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3" name="円/楕円 282"/>
          <p:cNvSpPr/>
          <p:nvPr/>
        </p:nvSpPr>
        <p:spPr>
          <a:xfrm>
            <a:off x="3210392" y="3079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4" name="円/楕円 283"/>
          <p:cNvSpPr/>
          <p:nvPr/>
        </p:nvSpPr>
        <p:spPr>
          <a:xfrm>
            <a:off x="82758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5" name="円/楕円 284"/>
          <p:cNvSpPr/>
          <p:nvPr/>
        </p:nvSpPr>
        <p:spPr>
          <a:xfrm>
            <a:off x="1290971" y="15692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6" name="円/楕円 285"/>
          <p:cNvSpPr/>
          <p:nvPr/>
        </p:nvSpPr>
        <p:spPr>
          <a:xfrm>
            <a:off x="1739117" y="27225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7" name="円/楕円 286"/>
          <p:cNvSpPr/>
          <p:nvPr/>
        </p:nvSpPr>
        <p:spPr>
          <a:xfrm>
            <a:off x="961072" y="1580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8" name="円/楕円 287"/>
          <p:cNvSpPr/>
          <p:nvPr/>
        </p:nvSpPr>
        <p:spPr>
          <a:xfrm>
            <a:off x="1558434" y="3153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9" name="円/楕円 288"/>
          <p:cNvSpPr/>
          <p:nvPr/>
        </p:nvSpPr>
        <p:spPr>
          <a:xfrm>
            <a:off x="2828651" y="355516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0" name="円/楕円 289"/>
          <p:cNvSpPr/>
          <p:nvPr/>
        </p:nvSpPr>
        <p:spPr>
          <a:xfrm>
            <a:off x="639284" y="3297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1" name="円/楕円 290"/>
          <p:cNvSpPr/>
          <p:nvPr/>
        </p:nvSpPr>
        <p:spPr>
          <a:xfrm>
            <a:off x="2782570" y="2500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2" name="円/楕円 291"/>
          <p:cNvSpPr/>
          <p:nvPr/>
        </p:nvSpPr>
        <p:spPr>
          <a:xfrm>
            <a:off x="2479514" y="200126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3" name="円/楕円 292"/>
          <p:cNvSpPr/>
          <p:nvPr/>
        </p:nvSpPr>
        <p:spPr>
          <a:xfrm>
            <a:off x="709908" y="37205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4" name="円/楕円 293"/>
          <p:cNvSpPr/>
          <p:nvPr/>
        </p:nvSpPr>
        <p:spPr>
          <a:xfrm>
            <a:off x="1494932" y="35048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5" name="円/楕円 294"/>
          <p:cNvSpPr/>
          <p:nvPr/>
        </p:nvSpPr>
        <p:spPr>
          <a:xfrm>
            <a:off x="885976" y="2398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6" name="円/楕円 295"/>
          <p:cNvSpPr/>
          <p:nvPr/>
        </p:nvSpPr>
        <p:spPr>
          <a:xfrm>
            <a:off x="1146971" y="22459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7" name="円/楕円 296"/>
          <p:cNvSpPr/>
          <p:nvPr/>
        </p:nvSpPr>
        <p:spPr>
          <a:xfrm>
            <a:off x="840460" y="30423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8" name="円/楕円 297"/>
          <p:cNvSpPr/>
          <p:nvPr/>
        </p:nvSpPr>
        <p:spPr>
          <a:xfrm>
            <a:off x="1187159" y="285451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9" name="円/楕円 298"/>
          <p:cNvSpPr/>
          <p:nvPr/>
        </p:nvSpPr>
        <p:spPr>
          <a:xfrm>
            <a:off x="1269561" y="31210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0" name="円/楕円 299"/>
          <p:cNvSpPr/>
          <p:nvPr/>
        </p:nvSpPr>
        <p:spPr>
          <a:xfrm>
            <a:off x="1250487" y="4140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1" name="円/楕円 300"/>
          <p:cNvSpPr/>
          <p:nvPr/>
        </p:nvSpPr>
        <p:spPr>
          <a:xfrm>
            <a:off x="2160238" y="1991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2" name="円/楕円 301"/>
          <p:cNvSpPr/>
          <p:nvPr/>
        </p:nvSpPr>
        <p:spPr>
          <a:xfrm>
            <a:off x="3029130" y="19569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3" name="円/楕円 302"/>
          <p:cNvSpPr/>
          <p:nvPr/>
        </p:nvSpPr>
        <p:spPr>
          <a:xfrm>
            <a:off x="454292" y="20950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4" name="円/楕円 303"/>
          <p:cNvSpPr/>
          <p:nvPr/>
        </p:nvSpPr>
        <p:spPr>
          <a:xfrm>
            <a:off x="1883199" y="1559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5" name="円/楕円 304"/>
          <p:cNvSpPr/>
          <p:nvPr/>
        </p:nvSpPr>
        <p:spPr>
          <a:xfrm>
            <a:off x="1566932" y="167677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6" name="円/楕円 305"/>
          <p:cNvSpPr/>
          <p:nvPr/>
        </p:nvSpPr>
        <p:spPr>
          <a:xfrm>
            <a:off x="3664864" y="305667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7" name="円/楕円 306"/>
          <p:cNvSpPr/>
          <p:nvPr/>
        </p:nvSpPr>
        <p:spPr>
          <a:xfrm>
            <a:off x="5878922" y="148136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8" name="円/楕円 307"/>
          <p:cNvSpPr/>
          <p:nvPr/>
        </p:nvSpPr>
        <p:spPr>
          <a:xfrm>
            <a:off x="3408639" y="410407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9" name="円/楕円 308"/>
          <p:cNvSpPr/>
          <p:nvPr/>
        </p:nvSpPr>
        <p:spPr>
          <a:xfrm>
            <a:off x="2699816" y="135321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0" name="円/楕円 309"/>
          <p:cNvSpPr/>
          <p:nvPr/>
        </p:nvSpPr>
        <p:spPr>
          <a:xfrm>
            <a:off x="1539413" y="241309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1" name="円/楕円 310"/>
          <p:cNvSpPr/>
          <p:nvPr/>
        </p:nvSpPr>
        <p:spPr>
          <a:xfrm>
            <a:off x="262274" y="322539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2" name="円/楕円 311"/>
          <p:cNvSpPr/>
          <p:nvPr/>
        </p:nvSpPr>
        <p:spPr>
          <a:xfrm>
            <a:off x="531994" y="31285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3" name="円/楕円 312"/>
          <p:cNvSpPr/>
          <p:nvPr/>
        </p:nvSpPr>
        <p:spPr>
          <a:xfrm>
            <a:off x="370672" y="242020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4" name="円/楕円 313"/>
          <p:cNvSpPr/>
          <p:nvPr/>
        </p:nvSpPr>
        <p:spPr>
          <a:xfrm>
            <a:off x="441912" y="393991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5" name="円/楕円 314"/>
          <p:cNvSpPr/>
          <p:nvPr/>
        </p:nvSpPr>
        <p:spPr>
          <a:xfrm>
            <a:off x="169365" y="41568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6" name="円/楕円 315"/>
          <p:cNvSpPr/>
          <p:nvPr/>
        </p:nvSpPr>
        <p:spPr>
          <a:xfrm>
            <a:off x="423994" y="34090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7" name="円/楕円 316"/>
          <p:cNvSpPr/>
          <p:nvPr/>
        </p:nvSpPr>
        <p:spPr>
          <a:xfrm>
            <a:off x="503560" y="138920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388131" y="16271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9" name="円/楕円 318"/>
          <p:cNvSpPr/>
          <p:nvPr/>
        </p:nvSpPr>
        <p:spPr>
          <a:xfrm>
            <a:off x="346791" y="18017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389903" y="26539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585257" y="24845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223365" y="38456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590020" y="29393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804460" y="3555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82924" y="261363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517621" y="41610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694322" y="26853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655908" y="227795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262274" y="16912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218479" y="29642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578225" y="19044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744247" y="40197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226282" y="34414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358994" y="28817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5" name="直線コネクタ 334"/>
          <p:cNvCxnSpPr/>
          <p:nvPr/>
        </p:nvCxnSpPr>
        <p:spPr>
          <a:xfrm>
            <a:off x="410560" y="583198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CC00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336" name="直線コネクタ 335"/>
          <p:cNvCxnSpPr/>
          <p:nvPr/>
        </p:nvCxnSpPr>
        <p:spPr>
          <a:xfrm>
            <a:off x="410560" y="614842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337" name="直線コネクタ 336"/>
          <p:cNvCxnSpPr/>
          <p:nvPr/>
        </p:nvCxnSpPr>
        <p:spPr>
          <a:xfrm>
            <a:off x="410560" y="6479128"/>
            <a:ext cx="428597" cy="0"/>
          </a:xfrm>
          <a:prstGeom prst="line">
            <a:avLst/>
          </a:prstGeom>
          <a:noFill/>
          <a:ln w="101600" cap="flat" cmpd="tri" algn="ctr">
            <a:solidFill>
              <a:srgbClr val="0066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sp>
        <p:nvSpPr>
          <p:cNvPr id="341" name="円/楕円 340"/>
          <p:cNvSpPr/>
          <p:nvPr/>
        </p:nvSpPr>
        <p:spPr>
          <a:xfrm>
            <a:off x="2228049" y="574955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2195736" y="60470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45" name="グループ化 344"/>
          <p:cNvGrpSpPr/>
          <p:nvPr/>
        </p:nvGrpSpPr>
        <p:grpSpPr>
          <a:xfrm>
            <a:off x="1055775" y="3593175"/>
            <a:ext cx="7415411" cy="461153"/>
            <a:chOff x="973013" y="3436739"/>
            <a:chExt cx="7415411" cy="461153"/>
          </a:xfrm>
        </p:grpSpPr>
        <p:cxnSp>
          <p:nvCxnSpPr>
            <p:cNvPr id="346" name="直線コネクタ 34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7" name="直線コネクタ 346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8" name="直線コネクタ 347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9" name="直線コネクタ 348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0" name="直線コネクタ 349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1" name="直線コネクタ 350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2" name="直線コネクタ 351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3" name="直線コネクタ 352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4" name="直線コネクタ 353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55" name="グループ化 354"/>
          <p:cNvGrpSpPr/>
          <p:nvPr/>
        </p:nvGrpSpPr>
        <p:grpSpPr>
          <a:xfrm>
            <a:off x="1064175" y="2691664"/>
            <a:ext cx="7407011" cy="887800"/>
            <a:chOff x="981413" y="2535228"/>
            <a:chExt cx="7407011" cy="887800"/>
          </a:xfrm>
        </p:grpSpPr>
        <p:cxnSp>
          <p:nvCxnSpPr>
            <p:cNvPr id="356" name="直線コネクタ 355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7" name="直線コネクタ 356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8" name="直線コネクタ 357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9" name="直線コネクタ 358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0" name="直線コネクタ 359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1" name="直線コネクタ 360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2" name="直線コネクタ 361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3" name="直線コネクタ 362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64" name="グループ化 363"/>
          <p:cNvGrpSpPr/>
          <p:nvPr/>
        </p:nvGrpSpPr>
        <p:grpSpPr>
          <a:xfrm>
            <a:off x="466994" y="1614278"/>
            <a:ext cx="8004192" cy="819030"/>
            <a:chOff x="384232" y="1457842"/>
            <a:chExt cx="8004192" cy="819030"/>
          </a:xfrm>
        </p:grpSpPr>
        <p:cxnSp>
          <p:nvCxnSpPr>
            <p:cNvPr id="365" name="直線コネクタ 364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6" name="直線コネクタ 365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7" name="直線コネクタ 366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8" name="直線コネクタ 367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9" name="直線コネクタ 368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0" name="直線コネクタ 369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1" name="直線コネクタ 370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2" name="直線コネクタ 371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3" name="直線コネクタ 372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4" name="直線コネクタ 373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5" name="直線コネクタ 37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sp>
        <p:nvSpPr>
          <p:cNvPr id="376" name="円/楕円 375"/>
          <p:cNvSpPr/>
          <p:nvPr/>
        </p:nvSpPr>
        <p:spPr>
          <a:xfrm>
            <a:off x="531994" y="369420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623653" y="153322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218479" y="20192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79" name="直線コネクタ 378"/>
          <p:cNvCxnSpPr/>
          <p:nvPr/>
        </p:nvCxnSpPr>
        <p:spPr>
          <a:xfrm>
            <a:off x="858362" y="120917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直線コネクタ 379"/>
          <p:cNvCxnSpPr/>
          <p:nvPr/>
        </p:nvCxnSpPr>
        <p:spPr>
          <a:xfrm>
            <a:off x="1173577" y="120917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直線コネクタ 380"/>
          <p:cNvCxnSpPr/>
          <p:nvPr/>
        </p:nvCxnSpPr>
        <p:spPr>
          <a:xfrm>
            <a:off x="5074896" y="120917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381"/>
          <p:cNvCxnSpPr/>
          <p:nvPr/>
        </p:nvCxnSpPr>
        <p:spPr>
          <a:xfrm>
            <a:off x="7822131" y="4192750"/>
            <a:ext cx="108012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83" name="テキスト ボックス 382"/>
          <p:cNvSpPr txBox="1"/>
          <p:nvPr/>
        </p:nvSpPr>
        <p:spPr>
          <a:xfrm>
            <a:off x="7750123" y="38030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time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226282" y="225808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26282" y="13890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316672" y="36235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2" name="角丸四角形 391"/>
          <p:cNvSpPr/>
          <p:nvPr/>
        </p:nvSpPr>
        <p:spPr>
          <a:xfrm>
            <a:off x="218479" y="5578068"/>
            <a:ext cx="3312810" cy="1174422"/>
          </a:xfrm>
          <a:prstGeom prst="roundRect">
            <a:avLst/>
          </a:prstGeom>
          <a:noFill/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4" name="テキスト ボックス 393"/>
          <p:cNvSpPr txBox="1"/>
          <p:nvPr/>
        </p:nvSpPr>
        <p:spPr>
          <a:xfrm rot="16200000">
            <a:off x="73179" y="4696553"/>
            <a:ext cx="1197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hadronize</a:t>
            </a:r>
            <a:endParaRPr kumimoji="1" lang="ja-JP" altLang="en-US" sz="2000" dirty="0"/>
          </a:p>
        </p:txBody>
      </p:sp>
      <p:sp>
        <p:nvSpPr>
          <p:cNvPr id="395" name="テキスト ボックス 394"/>
          <p:cNvSpPr txBox="1"/>
          <p:nvPr/>
        </p:nvSpPr>
        <p:spPr>
          <a:xfrm>
            <a:off x="2407514" y="5627969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mesons</a:t>
            </a:r>
            <a:endParaRPr kumimoji="1" lang="ja-JP" altLang="en-US" sz="2000" dirty="0"/>
          </a:p>
        </p:txBody>
      </p:sp>
      <p:sp>
        <p:nvSpPr>
          <p:cNvPr id="396" name="テキスト ボックス 395"/>
          <p:cNvSpPr txBox="1"/>
          <p:nvPr/>
        </p:nvSpPr>
        <p:spPr>
          <a:xfrm>
            <a:off x="2407514" y="5965724"/>
            <a:ext cx="100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baryons</a:t>
            </a:r>
            <a:endParaRPr kumimoji="1" lang="ja-JP" altLang="en-US" sz="2000" dirty="0"/>
          </a:p>
        </p:txBody>
      </p:sp>
      <p:sp>
        <p:nvSpPr>
          <p:cNvPr id="398" name="テキスト ボックス 397"/>
          <p:cNvSpPr txBox="1"/>
          <p:nvPr/>
        </p:nvSpPr>
        <p:spPr>
          <a:xfrm rot="16200000">
            <a:off x="446634" y="4657733"/>
            <a:ext cx="1193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chem.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399" name="テキスト ボックス 398"/>
          <p:cNvSpPr txBox="1"/>
          <p:nvPr/>
        </p:nvSpPr>
        <p:spPr>
          <a:xfrm rot="16200000">
            <a:off x="4287070" y="4693556"/>
            <a:ext cx="123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kinetic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400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FFFFFF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8" y="5700765"/>
            <a:ext cx="426339" cy="222885"/>
          </a:xfrm>
          <a:prstGeom prst="rect">
            <a:avLst/>
          </a:prstGeom>
        </p:spPr>
      </p:pic>
      <p:pic>
        <p:nvPicPr>
          <p:cNvPr id="401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FFFFFF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" y="6062176"/>
            <a:ext cx="451485" cy="222885"/>
          </a:xfrm>
          <a:prstGeom prst="rect">
            <a:avLst/>
          </a:prstGeom>
        </p:spPr>
      </p:pic>
      <p:pic>
        <p:nvPicPr>
          <p:cNvPr id="402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FFFFFF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373859"/>
            <a:ext cx="905256" cy="26089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10\sim20{\rm fm}&#10;\end{align*}&lt;/body&gt;&#10;  &lt;fcolor&gt;FFFFFFFF&lt;/fcolor&gt;&#10;  &lt;bcolor&gt;FFFFFFFF&lt;/bcolor&gt;&#10;  &lt;transparent&gt;True&lt;/transparent&gt;&#10;  &lt;resolution&gt;1800&lt;/resolution&gt;&#10;  &lt;imageh&gt;181&lt;/imageh&gt;&#10;  &lt;imagew&gt;1088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84" y="4832943"/>
            <a:ext cx="1151467" cy="191558"/>
          </a:xfrm>
          <a:prstGeom prst="rect">
            <a:avLst/>
          </a:prstGeom>
        </p:spPr>
      </p:pic>
      <p:pic>
        <p:nvPicPr>
          <p:cNvPr id="193" name="図 1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755" y="4476981"/>
            <a:ext cx="1754507" cy="219019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443488" y="1616775"/>
            <a:ext cx="4387640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Baryons in </a:t>
            </a:r>
            <a:r>
              <a:rPr lang="en-US" altLang="ja-JP" sz="2800" dirty="0" err="1" smtClean="0"/>
              <a:t>hadronic</a:t>
            </a:r>
            <a:r>
              <a:rPr lang="en-US" altLang="ja-JP" sz="2800" dirty="0" smtClean="0"/>
              <a:t> medium</a:t>
            </a:r>
          </a:p>
          <a:p>
            <a:r>
              <a:rPr kumimoji="1" lang="en-US" altLang="ja-JP" sz="2800" dirty="0" smtClean="0"/>
              <a:t>behave like </a:t>
            </a:r>
            <a:r>
              <a:rPr kumimoji="1" lang="en-US" altLang="ja-JP" sz="2800" dirty="0" err="1" smtClean="0"/>
              <a:t>Browinian</a:t>
            </a:r>
            <a:r>
              <a:rPr kumimoji="1" lang="en-US" altLang="ja-JP" sz="2800" dirty="0" smtClean="0"/>
              <a:t> pollen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238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Master Equation</a:t>
            </a:r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7236296" y="2236227"/>
            <a:ext cx="1661051" cy="119451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395536" y="4078818"/>
            <a:ext cx="8136904" cy="189850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251520" y="3142714"/>
            <a:ext cx="6552728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539552" y="2610898"/>
            <a:ext cx="0" cy="53181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1403648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267744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3131840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3995936" y="2632843"/>
            <a:ext cx="947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860032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5724128" y="2610898"/>
            <a:ext cx="0" cy="53181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51520" y="1774562"/>
            <a:ext cx="5428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Divide spatial coordinate into discrete cells</a:t>
            </a:r>
            <a:endParaRPr lang="ja-JP" altLang="en-US" sz="2400" dirty="0"/>
          </a:p>
        </p:txBody>
      </p:sp>
      <p:sp>
        <p:nvSpPr>
          <p:cNvPr id="65" name="円/楕円 64"/>
          <p:cNvSpPr/>
          <p:nvPr/>
        </p:nvSpPr>
        <p:spPr>
          <a:xfrm>
            <a:off x="3258551" y="2678644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5096122" y="256107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2548585" y="2728210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899592" y="279581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5940152" y="2827062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4973137" y="2838067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5381246" y="2782674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4541089" y="278728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1629297" y="279581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4145549" y="261089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1926930" y="262019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666735" y="2632843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77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3363266"/>
            <a:ext cx="149419" cy="134959"/>
          </a:xfrm>
          <a:prstGeom prst="rect">
            <a:avLst/>
          </a:prstGeom>
        </p:spPr>
      </p:pic>
      <p:sp>
        <p:nvSpPr>
          <p:cNvPr id="78" name="右カーブ矢印 77"/>
          <p:cNvSpPr/>
          <p:nvPr/>
        </p:nvSpPr>
        <p:spPr>
          <a:xfrm rot="16200000">
            <a:off x="3830100" y="2840510"/>
            <a:ext cx="333566" cy="669023"/>
          </a:xfrm>
          <a:prstGeom prst="curved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右カーブ矢印 78"/>
          <p:cNvSpPr/>
          <p:nvPr/>
        </p:nvSpPr>
        <p:spPr>
          <a:xfrm rot="5400000" flipH="1">
            <a:off x="3156461" y="2839603"/>
            <a:ext cx="333566" cy="670840"/>
          </a:xfrm>
          <a:prstGeom prst="curved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090287" y="4121157"/>
            <a:ext cx="2598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Master Equation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301980" y="2350626"/>
            <a:ext cx="150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probability</a:t>
            </a:r>
            <a:endParaRPr lang="ja-JP" altLang="en-US" sz="2400" dirty="0">
              <a:latin typeface="+mj-lt"/>
            </a:endParaRPr>
          </a:p>
        </p:txBody>
      </p:sp>
      <p:sp>
        <p:nvSpPr>
          <p:cNvPr id="83" name="右矢印 82"/>
          <p:cNvSpPr/>
          <p:nvPr/>
        </p:nvSpPr>
        <p:spPr>
          <a:xfrm>
            <a:off x="6804248" y="2468255"/>
            <a:ext cx="432048" cy="60245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697695" y="6241667"/>
            <a:ext cx="538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+mj-lt"/>
              </a:rPr>
              <a:t>Solve the DME </a:t>
            </a:r>
            <a:r>
              <a:rPr lang="en-US" altLang="ja-JP" sz="2400" b="1" dirty="0" smtClean="0">
                <a:solidFill>
                  <a:srgbClr val="FFFF00"/>
                </a:solidFill>
                <a:latin typeface="+mj-lt"/>
              </a:rPr>
              <a:t>exactly</a:t>
            </a:r>
            <a:r>
              <a:rPr lang="en-US" altLang="ja-JP" sz="2400" dirty="0" smtClean="0">
                <a:latin typeface="+mj-lt"/>
              </a:rPr>
              <a:t>, and take </a:t>
            </a:r>
            <a:r>
              <a:rPr lang="en-US" altLang="ja-JP" sz="2400" i="1" dirty="0" smtClean="0">
                <a:latin typeface="+mj-lt"/>
              </a:rPr>
              <a:t>a</a:t>
            </a:r>
            <a:r>
              <a:rPr lang="en-US" altLang="ja-JP" sz="2400" dirty="0" smtClean="0">
                <a:latin typeface="+mj-lt"/>
                <a:sym typeface="Wingdings" pitchFamily="2" charset="2"/>
              </a:rPr>
              <a:t>0 limit</a:t>
            </a:r>
            <a:endParaRPr lang="ja-JP" altLang="en-US" sz="2400" dirty="0">
              <a:latin typeface="+mj-lt"/>
            </a:endParaRPr>
          </a:p>
        </p:txBody>
      </p:sp>
      <p:sp>
        <p:nvSpPr>
          <p:cNvPr id="85" name="フリーフォーム 84"/>
          <p:cNvSpPr/>
          <p:nvPr/>
        </p:nvSpPr>
        <p:spPr>
          <a:xfrm>
            <a:off x="4847828" y="3156034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90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FFFFFF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50626"/>
            <a:ext cx="595266" cy="179543"/>
          </a:xfrm>
          <a:prstGeom prst="rect">
            <a:avLst/>
          </a:prstGeom>
        </p:spPr>
      </p:pic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FFFFFF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2350626"/>
            <a:ext cx="295223" cy="179543"/>
          </a:xfrm>
          <a:prstGeom prst="rect">
            <a:avLst/>
          </a:prstGeom>
        </p:spPr>
      </p:pic>
      <p:pic>
        <p:nvPicPr>
          <p:cNvPr id="92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FFFFFF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2357948"/>
            <a:ext cx="591651" cy="203643"/>
          </a:xfrm>
          <a:prstGeom prst="rect">
            <a:avLst/>
          </a:prstGeom>
        </p:spPr>
      </p:pic>
      <p:pic>
        <p:nvPicPr>
          <p:cNvPr id="9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FFFFFF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96476"/>
            <a:ext cx="598881" cy="203643"/>
          </a:xfrm>
          <a:prstGeom prst="rect">
            <a:avLst/>
          </a:prstGeom>
        </p:spPr>
      </p:pic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FFFFFF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2498839"/>
            <a:ext cx="297633" cy="31330"/>
          </a:xfrm>
          <a:prstGeom prst="rect">
            <a:avLst/>
          </a:prstGeom>
        </p:spPr>
      </p:pic>
      <p:pic>
        <p:nvPicPr>
          <p:cNvPr id="9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FFFFFF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2591"/>
            <a:ext cx="297633" cy="31330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FFFFFF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12" y="2909808"/>
            <a:ext cx="747036" cy="362596"/>
          </a:xfrm>
          <a:prstGeom prst="rect">
            <a:avLst/>
          </a:prstGeom>
        </p:spPr>
      </p:pic>
      <p:sp>
        <p:nvSpPr>
          <p:cNvPr id="62" name="円/楕円 61"/>
          <p:cNvSpPr/>
          <p:nvPr/>
        </p:nvSpPr>
        <p:spPr>
          <a:xfrm>
            <a:off x="3554370" y="2854682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FF909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76" y="3413391"/>
            <a:ext cx="230076" cy="28803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57126" y="1164149"/>
            <a:ext cx="3927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MK,Asakawa,Ono,PLB</a:t>
            </a:r>
            <a:r>
              <a:rPr kumimoji="1" lang="en-US" altLang="ja-JP" sz="2000" b="1" dirty="0" smtClean="0">
                <a:solidFill>
                  <a:schemeClr val="tx1">
                    <a:lumMod val="85000"/>
                  </a:schemeClr>
                </a:solidFill>
              </a:rPr>
              <a:t>728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,386(2014)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-2 n_x P({\bf n})  ]&#10;\end{align*}&lt;/body&gt;&#10;  &lt;fcolor&gt;FFFFFFFF&lt;/fcolor&gt;&#10;  &lt;bcolor&gt;FFFFFFFF&lt;/bcolor&gt;&#10;  &lt;transparent&gt;True&lt;/transparent&gt;&#10;  &lt;resolution&gt;1800&lt;/resolution&gt;&#10;  &lt;imageh&gt;249&lt;/imageh&gt;&#10;  &lt;imagew&gt;116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85" y="5520726"/>
            <a:ext cx="1227666" cy="26352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end{align*}&lt;/body&gt;&#10;  &lt;fcolor&gt;FFFFFFFF&lt;/fcolor&gt;&#10;  &lt;bcolor&gt;FFFFFFFF&lt;/bcolor&gt;&#10;  &lt;transparent&gt;True&lt;/transparent&gt;&#10;  &lt;resolution&gt;1800&lt;/resolution&gt;&#10;  &lt;imageh&gt;634&lt;/imageh&gt;&#10;  &lt;imagew&gt;7080&lt;/imagew&gt;&#10;  &lt;scale&gt;50&lt;/scale&gt;&#10;  &lt;cursor&gt;179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717318"/>
            <a:ext cx="7492998" cy="670983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3358738"/>
            <a:ext cx="167551" cy="1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136774" y="475123"/>
            <a:ext cx="3532093" cy="2221460"/>
          </a:xfrm>
          <a:prstGeom prst="roundRect">
            <a:avLst>
              <a:gd name="adj" fmla="val 98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627530" y="611925"/>
            <a:ext cx="3738283" cy="1183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/>
              <a:t>hadronization</a:t>
            </a:r>
            <a:endParaRPr kumimoji="1" lang="en-US" altLang="ja-JP" sz="2800" dirty="0" smtClean="0"/>
          </a:p>
          <a:p>
            <a:pPr algn="ctr"/>
            <a:r>
              <a:rPr lang="en-US" altLang="ja-JP" sz="2800" dirty="0" smtClean="0"/>
              <a:t>chemical </a:t>
            </a:r>
            <a:r>
              <a:rPr lang="en-US" altLang="ja-JP" sz="2800" dirty="0" err="1" smtClean="0"/>
              <a:t>freezeout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627530" y="3478296"/>
            <a:ext cx="4580965" cy="1057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kinetic </a:t>
            </a:r>
            <a:r>
              <a:rPr kumimoji="1" lang="en-US" altLang="ja-JP" sz="2800" dirty="0" err="1" smtClean="0"/>
              <a:t>freezeout</a:t>
            </a:r>
            <a:endParaRPr kumimoji="1" lang="ja-JP" altLang="en-US" sz="2800" dirty="0"/>
          </a:p>
        </p:txBody>
      </p:sp>
      <p:sp>
        <p:nvSpPr>
          <p:cNvPr id="5" name="下矢印 4"/>
          <p:cNvSpPr/>
          <p:nvPr/>
        </p:nvSpPr>
        <p:spPr>
          <a:xfrm>
            <a:off x="957522" y="2078194"/>
            <a:ext cx="1174376" cy="12281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78300" y="2147508"/>
            <a:ext cx="1355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Brownian</a:t>
            </a:r>
          </a:p>
          <a:p>
            <a:r>
              <a:rPr kumimoji="1" lang="en-US" altLang="ja-JP" sz="2400" dirty="0" smtClean="0"/>
              <a:t>diffusion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82" y="2123984"/>
            <a:ext cx="681318" cy="85050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42965" y="690821"/>
            <a:ext cx="2534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Initial condition</a:t>
            </a:r>
          </a:p>
        </p:txBody>
      </p:sp>
      <p:sp>
        <p:nvSpPr>
          <p:cNvPr id="2" name="四角形吹き出し 1"/>
          <p:cNvSpPr/>
          <p:nvPr/>
        </p:nvSpPr>
        <p:spPr>
          <a:xfrm>
            <a:off x="2545970" y="2123984"/>
            <a:ext cx="2287701" cy="1010439"/>
          </a:xfrm>
          <a:prstGeom prst="wedgeRectCallout">
            <a:avLst>
              <a:gd name="adj1" fmla="val -70600"/>
              <a:gd name="adj2" fmla="val -21785"/>
            </a:avLst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89483" y="1214041"/>
            <a:ext cx="3253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boost invariance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locality of fluctuations</a:t>
            </a:r>
            <a:endParaRPr lang="ja-JP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small </a:t>
            </a:r>
            <a:r>
              <a:rPr lang="en-US" altLang="ja-JP" sz="2400" dirty="0" err="1" smtClean="0"/>
              <a:t>cumulants</a:t>
            </a:r>
            <a:endParaRPr lang="en-US" altLang="ja-JP" sz="2400" dirty="0" smtClean="0"/>
          </a:p>
        </p:txBody>
      </p:sp>
      <p:sp>
        <p:nvSpPr>
          <p:cNvPr id="12" name="二等辺三角形 11"/>
          <p:cNvSpPr/>
          <p:nvPr/>
        </p:nvSpPr>
        <p:spPr>
          <a:xfrm rot="16200000">
            <a:off x="4607996" y="816574"/>
            <a:ext cx="502024" cy="7524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5455" y="5192798"/>
            <a:ext cx="188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Comments:</a:t>
            </a:r>
            <a:endParaRPr kumimoji="1" lang="ja-JP" altLang="en-US" sz="2800" b="1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8689" y="5716018"/>
            <a:ext cx="8529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agreement</a:t>
            </a:r>
            <a:r>
              <a:rPr kumimoji="1" lang="en-US" altLang="ja-JP" sz="2400" dirty="0" smtClean="0"/>
              <a:t> with stochastic diffusion eq. up to Gaussian </a:t>
            </a:r>
            <a:r>
              <a:rPr kumimoji="1" lang="en-US" altLang="ja-JP" sz="2400" dirty="0" err="1" smtClean="0"/>
              <a:t>fluctuaion</a:t>
            </a:r>
            <a:endParaRPr kumimoji="1"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Poisson (</a:t>
            </a:r>
            <a:r>
              <a:rPr lang="en-US" altLang="ja-JP" sz="2400" dirty="0" err="1" smtClean="0"/>
              <a:t>Skellam</a:t>
            </a:r>
            <a:r>
              <a:rPr lang="en-US" altLang="ja-JP" sz="2400" dirty="0" smtClean="0"/>
              <a:t>) distribution in equilibrium: consistent with HRG</a:t>
            </a:r>
            <a:endParaRPr kumimoji="1" lang="ja-JP" altLang="en-US" sz="2400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27530" y="1900518"/>
            <a:ext cx="12879" cy="1405841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0" y="2629203"/>
            <a:ext cx="217128" cy="1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341064" y="2367804"/>
            <a:ext cx="1198180" cy="2815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at ALICE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40" y="2367805"/>
            <a:ext cx="3926195" cy="281541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6855"/>
          <a:stretch/>
        </p:blipFill>
        <p:spPr>
          <a:xfrm>
            <a:off x="4963141" y="2367805"/>
            <a:ext cx="3643035" cy="282367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357983" y="1136080"/>
            <a:ext cx="2767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Asakawa,Ono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(2014)</a:t>
            </a:r>
          </a:p>
          <a:p>
            <a:pPr algn="r"/>
            <a:r>
              <a:rPr lang="en-US" altLang="ja-JP" sz="2000" dirty="0" err="1" smtClean="0"/>
              <a:t>Sakaida</a:t>
            </a:r>
            <a:r>
              <a:rPr lang="en-US" altLang="ja-JP" sz="2000" dirty="0" smtClean="0"/>
              <a:t>+, poster I-35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1443319" y="2537005"/>
            <a:ext cx="600635" cy="2070847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曲折矢印 5"/>
          <p:cNvSpPr/>
          <p:nvPr/>
        </p:nvSpPr>
        <p:spPr>
          <a:xfrm rot="16200000" flipH="1">
            <a:off x="1653208" y="1978398"/>
            <a:ext cx="483312" cy="485659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38974" y="1823205"/>
            <a:ext cx="344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</a:t>
            </a:r>
            <a:r>
              <a:rPr lang="en-US" altLang="ja-JP" sz="2400" dirty="0" smtClean="0"/>
              <a:t>coverage</a:t>
            </a:r>
            <a:r>
              <a:rPr kumimoji="1" lang="en-US" altLang="ja-JP" sz="2400" dirty="0" smtClean="0"/>
              <a:t> at ALICE 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364967" y="2524604"/>
            <a:ext cx="600635" cy="2070847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4361" y="5274568"/>
            <a:ext cx="7718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4</a:t>
            </a:r>
            <a:r>
              <a:rPr kumimoji="1" lang="en-US" altLang="ja-JP" sz="2800" baseline="30000" dirty="0" smtClean="0"/>
              <a:t>th</a:t>
            </a:r>
            <a:r>
              <a:rPr kumimoji="1" lang="en-US" altLang="ja-JP" sz="2800" dirty="0" smtClean="0"/>
              <a:t> order </a:t>
            </a:r>
            <a:r>
              <a:rPr kumimoji="1" lang="en-US" altLang="ja-JP" sz="2800" dirty="0" err="1" smtClean="0"/>
              <a:t>cumulant</a:t>
            </a:r>
            <a:r>
              <a:rPr kumimoji="1" lang="en-US" altLang="ja-JP" sz="2800" dirty="0" smtClean="0"/>
              <a:t> is sensitive to </a:t>
            </a:r>
          </a:p>
          <a:p>
            <a:pPr algn="ctr"/>
            <a:r>
              <a:rPr kumimoji="1" lang="en-US" altLang="ja-JP" sz="2800" dirty="0" smtClean="0"/>
              <a:t>initial fluctuation / transport property / confinement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1228" y="6228675"/>
            <a:ext cx="4978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It can be non-monotonic and negative!</a:t>
            </a:r>
            <a:endParaRPr kumimoji="1" lang="ja-JP" altLang="en-US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(\eta_{\rm tot}=8)&#10;\end{align*}&lt;/body&gt;&#10;  &lt;fcolor&gt;FFFFFFFF&lt;/fcolor&gt;&#10;  &lt;bcolor&gt;FFFFFFFF&lt;/bcolor&gt;&#10;  &lt;transparent&gt;True&lt;/transparent&gt;&#10;  &lt;resolution&gt;1800&lt;/resolution&gt;&#10;  &lt;imageh&gt;249&lt;/imageh&gt;&#10;  &lt;imagew&gt;992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95" y="1909975"/>
            <a:ext cx="1155480" cy="29003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4_{\rm net}\rangle_c(\eta)}{\langle \delta N_{\rm tot} \rangle}&#10;\end{align*}&lt;/body&gt;&#10;  &lt;fcolor&gt;FF000000&lt;/fcolor&gt;&#10;  &lt;bcolor&gt;FFFFFFFF&lt;/bcolor&gt;&#10;  &lt;transparent&gt;True&lt;/transparent&gt;&#10;  &lt;resolution&gt;1800&lt;/resolution&gt;&#10;  &lt;imageh&gt;610&lt;/imageh&gt;&#10;  &lt;imagew&gt;123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1" y="3262578"/>
            <a:ext cx="1471484" cy="72916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\eta/\eta_{\rm tot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12" y="4852751"/>
            <a:ext cx="1053232" cy="32149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Delta\eta/\eta_{\rm tot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95" y="4862564"/>
            <a:ext cx="1053232" cy="32149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3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i="1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dirty="0" smtClean="0"/>
              <a:t> Dep. of </a:t>
            </a:r>
            <a:r>
              <a:rPr lang="en-US" altLang="ja-JP" dirty="0" smtClean="0"/>
              <a:t>Non-</a:t>
            </a:r>
            <a:r>
              <a:rPr lang="en-US" altLang="ja-JP" dirty="0" err="1" smtClean="0"/>
              <a:t>Gaussianity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/>
          <a:stretch/>
        </p:blipFill>
        <p:spPr bwMode="auto">
          <a:xfrm>
            <a:off x="1814390" y="1355776"/>
            <a:ext cx="5658466" cy="378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408388" y="1355776"/>
            <a:ext cx="1198180" cy="3785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20" y="1453460"/>
            <a:ext cx="102088" cy="20666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46" y="4105878"/>
            <a:ext cx="340465" cy="19783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0642" y="2491615"/>
            <a:ext cx="1200138" cy="70287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2" name="テキスト ボックス 11"/>
          <p:cNvSpPr txBox="1"/>
          <p:nvPr/>
        </p:nvSpPr>
        <p:spPr>
          <a:xfrm>
            <a:off x="1740935" y="5527972"/>
            <a:ext cx="5255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How does the 4-th order </a:t>
            </a:r>
            <a:r>
              <a:rPr kumimoji="1" lang="en-US" altLang="ja-JP" sz="2800" dirty="0" err="1" smtClean="0"/>
              <a:t>cumulant</a:t>
            </a:r>
            <a:r>
              <a:rPr kumimoji="1" lang="en-US" altLang="ja-JP" sz="2800" dirty="0" smtClean="0"/>
              <a:t> </a:t>
            </a:r>
          </a:p>
          <a:p>
            <a:pPr algn="ctr"/>
            <a:r>
              <a:rPr kumimoji="1" lang="en-US" altLang="ja-JP" sz="2800" dirty="0" smtClean="0"/>
              <a:t>behave </a:t>
            </a:r>
            <a:r>
              <a:rPr lang="en-US" altLang="ja-JP" sz="2800" dirty="0" smtClean="0"/>
              <a:t>as a function of </a:t>
            </a:r>
            <a:r>
              <a:rPr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?</a:t>
            </a:r>
            <a:endParaRPr kumimoji="1"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719145" y="1622136"/>
            <a:ext cx="1933903" cy="118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2703641" y="1862100"/>
            <a:ext cx="915860" cy="2499690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0800000" flipV="1">
            <a:off x="2952702" y="3592682"/>
            <a:ext cx="469024" cy="46245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2687456" y="1512429"/>
            <a:ext cx="2624505" cy="1293834"/>
            <a:chOff x="2687456" y="1512429"/>
            <a:chExt cx="2624505" cy="1293834"/>
          </a:xfrm>
        </p:grpSpPr>
        <p:sp>
          <p:nvSpPr>
            <p:cNvPr id="11" name="フリーフォーム 10"/>
            <p:cNvSpPr/>
            <p:nvPr/>
          </p:nvSpPr>
          <p:spPr>
            <a:xfrm>
              <a:off x="2687456" y="1512429"/>
              <a:ext cx="2031689" cy="129383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下矢印 13"/>
            <p:cNvSpPr/>
            <p:nvPr/>
          </p:nvSpPr>
          <p:spPr>
            <a:xfrm flipV="1">
              <a:off x="3468788" y="2144418"/>
              <a:ext cx="469024" cy="46245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923439" y="1939986"/>
              <a:ext cx="138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1">
                      <a:lumMod val="50000"/>
                    </a:schemeClr>
                  </a:solidFill>
                </a:rPr>
                <a:t>enhance?</a:t>
              </a:r>
              <a:endParaRPr kumimoji="1" lang="ja-JP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659922" y="4146611"/>
            <a:ext cx="141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suppress?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608082" y="5465378"/>
            <a:ext cx="5482999" cy="1105751"/>
          </a:xfrm>
          <a:prstGeom prst="roundRect">
            <a:avLst/>
          </a:prstGeom>
          <a:noFill/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8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Suggestions to Experimentalists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368824"/>
            <a:ext cx="4193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many conserved charges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2919" y="3924946"/>
            <a:ext cx="4286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window dependences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4934" y="4448166"/>
            <a:ext cx="6487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primordial</a:t>
            </a:r>
            <a:r>
              <a:rPr kumimoji="1" lang="en-US" altLang="ja-JP" sz="2000" dirty="0" smtClean="0"/>
              <a:t> thermodynamics, transport property, confinement</a:t>
            </a:r>
          </a:p>
          <a:p>
            <a:r>
              <a:rPr kumimoji="1" lang="en-US" altLang="ja-JP" sz="2000" dirty="0" smtClean="0"/>
              <a:t>no normalization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2919" y="2765412"/>
            <a:ext cx="326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various </a:t>
            </a:r>
            <a:r>
              <a:rPr kumimoji="1" lang="en-US" altLang="ja-JP" sz="2800" dirty="0" err="1" smtClean="0"/>
              <a:t>cumulants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64934" y="1885764"/>
            <a:ext cx="543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electric charge, baryon number, (and strangeness?)</a:t>
            </a:r>
          </a:p>
          <a:p>
            <a:r>
              <a:rPr lang="en-US" altLang="ja-JP" sz="2000" dirty="0" smtClean="0"/>
              <a:t>with different diffusion </a:t>
            </a:r>
            <a:r>
              <a:rPr lang="en-US" altLang="ja-JP" sz="2000" dirty="0" err="1" smtClean="0"/>
              <a:t>constans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64934" y="3288632"/>
            <a:ext cx="5161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second, third, fourth, mixed, (and much higher?)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9" y="5191524"/>
            <a:ext cx="3165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Beam Energy Scan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64934" y="5641685"/>
            <a:ext cx="395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LHC, RHIC-BES, FAIR, NICA, J-PARC, 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04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  <p:bldP spid="8" grpId="0"/>
      <p:bldP spid="9" grpId="0"/>
      <p:bldP spid="5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My Messages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205" y="2002271"/>
            <a:ext cx="8340960" cy="37661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 Fluctuations </a:t>
            </a:r>
            <a:r>
              <a:rPr lang="en-US" altLang="ja-JP" sz="3200" dirty="0" smtClean="0">
                <a:solidFill>
                  <a:schemeClr val="tx1"/>
                </a:solidFill>
              </a:rPr>
              <a:t>are inval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uable observables in HIC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 But, we must understand them in more detail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It’s possible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interesting, and important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6987" y="2419360"/>
            <a:ext cx="482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primordial thermodynamics, confinement nature, </a:t>
            </a:r>
          </a:p>
          <a:p>
            <a:r>
              <a:rPr lang="en-US" altLang="ja-JP" dirty="0" smtClean="0"/>
              <a:t>transport property, LAT-HIC crossover, etc.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6987" y="3598856"/>
            <a:ext cx="681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qualitative difference between RHIC and LHC</a:t>
            </a:r>
          </a:p>
          <a:p>
            <a:r>
              <a:rPr lang="en-US" altLang="ja-JP" dirty="0" smtClean="0"/>
              <a:t>real baryon number </a:t>
            </a:r>
            <a:r>
              <a:rPr lang="en-US" altLang="ja-JP" dirty="0" err="1" smtClean="0"/>
              <a:t>fluc</a:t>
            </a:r>
            <a:r>
              <a:rPr lang="en-US" altLang="ja-JP" dirty="0" smtClean="0"/>
              <a:t>. / various corrections / thermal or non-thermal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1004047" y="5316071"/>
            <a:ext cx="7091082" cy="12640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W</a:t>
            </a:r>
            <a:r>
              <a:rPr kumimoji="1" lang="en-US" altLang="ja-JP" sz="2800" dirty="0" smtClean="0"/>
              <a:t>e are just arriving at the starting point to explore QCD phase structure with fluctuations!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327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05200" y="2707341"/>
            <a:ext cx="1961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backup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535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bert brown botanik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-1" r="17253" b="31214"/>
          <a:stretch/>
        </p:blipFill>
        <p:spPr bwMode="auto">
          <a:xfrm>
            <a:off x="3818871" y="3863816"/>
            <a:ext cx="1225485" cy="16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Brownian Motion</a:t>
            </a:r>
            <a:endParaRPr kumimoji="1" lang="ja-JP" altLang="en-US" dirty="0"/>
          </a:p>
        </p:txBody>
      </p:sp>
      <p:pic>
        <p:nvPicPr>
          <p:cNvPr id="1032" name="Picture 8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12" y="1499753"/>
            <a:ext cx="4185142" cy="41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15646" y="5640506"/>
            <a:ext cx="160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from Wikipedia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399575" y="2753944"/>
            <a:ext cx="1807407" cy="2985588"/>
            <a:chOff x="6399575" y="2753944"/>
            <a:chExt cx="1807407" cy="298558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9575" y="2753944"/>
              <a:ext cx="1754507" cy="2190190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6732411" y="4908535"/>
              <a:ext cx="14745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</a:rPr>
                <a:t>A. Einstein</a:t>
              </a:r>
            </a:p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</a:rPr>
                <a:t>1905</a:t>
              </a: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979720" y="6214924"/>
            <a:ext cx="5391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Fluctuations opened atomic physics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788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05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1F497D"/>
                </a:solidFill>
              </a:rPr>
              <a:t>STAR, QM2012</a:t>
            </a:r>
            <a:endParaRPr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2" y="5661248"/>
            <a:ext cx="1008397" cy="8908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07312" y="5889972"/>
            <a:ext cx="695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decreases as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Dh</a:t>
            </a:r>
            <a:r>
              <a:rPr lang="en-US" altLang="ja-JP" sz="2400" dirty="0" smtClean="0">
                <a:solidFill>
                  <a:prstClr val="black"/>
                </a:solidFill>
              </a:rPr>
              <a:t> becomes larger at RHIC energy.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" y="1196752"/>
            <a:ext cx="130413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23528" y="980728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37707" cy="584775"/>
          </a:xfrm>
        </p:spPr>
        <p:txBody>
          <a:bodyPr/>
          <a:lstStyle/>
          <a:p>
            <a:r>
              <a:rPr kumimoji="1" lang="en-US" altLang="ja-JP" dirty="0" smtClean="0"/>
              <a:t>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&amp;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Fluctuations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3 \rangle&#10;=&amp;amp; \frac18 \langle (\delta N_{\rm B}^{\rm (net)})^3 \rangle&#10;+ \frac38 \langle \delta N_{\rm B}^{\rm (net)} \delta N_{\rm B}^{\rm (tot)} \rangle,&#10;\\&#10;\langle (\delta N_p^{\rm (net)})^4 \rangle_c&#10;=&amp;amp; \frac1{16} \langle (\delta N_{\rm B}^{\rm (net)})^4 \rangle_c&#10;+ \frac38 \langle (\delta N_{\rm B}^{\rm (net)})^2 \delta N_{\rm B}^{\rm (tot)} \rangle&#10;\nonumber \\&#10;&amp;amp;&#10;+ \frac3{16} \langle (\delta N_{\rm B}^{\rm (tot)})^2 \rangle&#10;- \frac18 \langle N_{\rm B}^{\rm (tot)} \rangle,&#10;\end{align*}&lt;/body&gt;&#10;  &lt;fcolor&gt;FF000000&lt;/fcolor&gt;&#10;  &lt;bcolor&gt;FFFFFFFF&lt;/bcolor&gt;&#10;  &lt;transparent&gt;True&lt;/transparent&gt;&#10;  &lt;resolution&gt;1800&lt;/resolution&gt;&#10;  &lt;imageh&gt;1708&lt;/imageh&gt;&#10;  &lt;imagew&gt;585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58766"/>
            <a:ext cx="6480720" cy="189182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B}^{\rm (net)})^3 \rangle&#10;=&amp;amp; 8 \langle (\delta N_p^{\rm (net)})^3 \rangle&#10;-12 \langle \delta N_p^{\rm (net)} \delta N_p^{\rm (tot)} \rangle&#10;\nonumber \\&#10;&amp;amp;+6 \langle N_p^{\rm (net)} \rangle ,&#10;\\&#10;\langle (\delta N_{\rm B}^{\rm (net)})^4 \rangle_c&#10;=&amp;amp; 16 \langle (\delta N_p^{\rm (net)})^4 \rangle_c&#10;-48 \langle (\delta N_p^{\rm (net)})^2 \delta N_p^{\rm (tot)} \rangle&#10;\nonumber \\&#10;&amp;amp;&#10;+ 48 \langle (\delta N_p^{\rm (net)})^2 \rangle&#10;+ 12 \langle (\delta N_p^{\rm (tot)})^2 \rangle&#10;- 26 \langle N_p^{\rm (tot)} \rangle ,&#10;\end{align*}&lt;/body&gt;&#10;  &lt;fcolor&gt;FF000000&lt;/fcolor&gt;&#10;  &lt;bcolor&gt;FFFFFFFF&lt;/bcolor&gt;&#10;  &lt;transparent&gt;True&lt;/transparent&gt;&#10;  &lt;resolution&gt;1800&lt;/resolution&gt;&#10;  &lt;imageh&gt;1701&lt;/imageh&gt;&#10;  &lt;imagew&gt;6742&lt;/imagew&gt;&#10;  &lt;scale&gt;50&lt;/scale&gt;&#10;  &lt;cursor&gt;5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9120"/>
            <a:ext cx="7416824" cy="187125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N_{\rm B} \to N_p&#10;\end{align*}&lt;/body&gt;&#10;  &lt;fcolor&gt;FF000000&lt;/fcolor&gt;&#10;  &lt;bcolor&gt;FFFFFFFF&lt;/bcolor&gt;&#10;  &lt;transparent&gt;True&lt;/transparent&gt;&#10;  &lt;resolution&gt;1800&lt;/resolution&gt;&#10;  &lt;imageh&gt;242&lt;/imageh&gt;&#10;  &lt;imagew&gt;1026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1124744"/>
            <a:ext cx="1292771" cy="304923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323528" y="3717032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N_p \to N_{\rm B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1048"/>
            <a:ext cx="1283951" cy="3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7095019" y="150452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7092280" y="2729412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092280" y="372089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092280" y="193357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092280" y="3153847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7092280" y="414006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7092280" y="4666015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78224" cy="584775"/>
          </a:xfrm>
        </p:spPr>
        <p:txBody>
          <a:bodyPr/>
          <a:lstStyle/>
          <a:p>
            <a:r>
              <a:rPr kumimoji="1" lang="en-US" altLang="ja-JP" dirty="0" smtClean="0"/>
              <a:t> Strange Baryons  </a:t>
            </a:r>
            <a:endParaRPr kumimoji="1" lang="ja-JP" altLang="en-US" dirty="0"/>
          </a:p>
        </p:txBody>
      </p:sp>
      <p:cxnSp>
        <p:nvCxnSpPr>
          <p:cNvPr id="6" name="カギ線コネクタ 5"/>
          <p:cNvCxnSpPr/>
          <p:nvPr/>
        </p:nvCxnSpPr>
        <p:spPr>
          <a:xfrm flipV="1">
            <a:off x="5916731" y="1636417"/>
            <a:ext cx="1073034" cy="18906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483099"/>
            <a:ext cx="929616" cy="25516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875784"/>
            <a:ext cx="883456" cy="30773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05" y="1711366"/>
            <a:ext cx="201310" cy="228236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igm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1" y="2922990"/>
            <a:ext cx="393644" cy="270549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m_\Lambda \simeq 1116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2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1933575" cy="26352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22" y="2624033"/>
            <a:ext cx="870634" cy="34235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3099965"/>
            <a:ext cx="947567" cy="297476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1507554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1932519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52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1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32" y="2725901"/>
            <a:ext cx="552641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48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6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21" y="3150866"/>
            <a:ext cx="559052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m_\Sigma \simeq 1190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3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94632"/>
            <a:ext cx="1939925" cy="263525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Sigm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5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11400"/>
            <a:ext cx="329533" cy="28080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Sigma^-&#10;\end{align*}&lt;/body&gt;&#10;  &lt;fcolor&gt;FF000000&lt;/fcolor&gt;&#10;  &lt;bcolor&gt;FFFFFFFF&lt;/bcolor&gt;&#10;  &lt;transparent&gt;True&lt;/transparent&gt;&#10;  &lt;resolution&gt;1800&lt;/resolution&gt;&#10;  &lt;imageh&gt;170&lt;/imageh&gt;&#10;  &lt;imagew&gt;30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29" y="4723190"/>
            <a:ext cx="388516" cy="21797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3695376"/>
            <a:ext cx="929616" cy="255163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4100940"/>
            <a:ext cx="883456" cy="307734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3719831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4144796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08" y="4690609"/>
            <a:ext cx="941156" cy="220543"/>
          </a:xfrm>
          <a:prstGeom prst="rect">
            <a:avLst/>
          </a:prstGeom>
        </p:spPr>
      </p:pic>
      <p:cxnSp>
        <p:nvCxnSpPr>
          <p:cNvPr id="29" name="カギ線コネクタ 28"/>
          <p:cNvCxnSpPr/>
          <p:nvPr/>
        </p:nvCxnSpPr>
        <p:spPr>
          <a:xfrm>
            <a:off x="5913188" y="1901542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/>
        </p:nvCxnSpPr>
        <p:spPr>
          <a:xfrm flipV="1">
            <a:off x="5913188" y="2891436"/>
            <a:ext cx="1076577" cy="1668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/>
          <p:nvPr/>
        </p:nvCxnSpPr>
        <p:spPr>
          <a:xfrm>
            <a:off x="5913188" y="3156561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カギ線コネクタ 38"/>
          <p:cNvCxnSpPr/>
          <p:nvPr/>
        </p:nvCxnSpPr>
        <p:spPr>
          <a:xfrm flipV="1">
            <a:off x="6486676" y="3839392"/>
            <a:ext cx="465314" cy="13816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>
            <a:off x="6486676" y="4113819"/>
            <a:ext cx="465314" cy="15053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30719"/>
            <a:ext cx="288032" cy="326557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27908" y="1916832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539552" y="3501008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70&lt;/imageh&gt;&#10;  &lt;imagew&gt;151&lt;/imagew&gt;&#10;  &lt;scale&gt;50&lt;/scale&gt;&#10;  &lt;cursor&gt;3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2" y="3614895"/>
            <a:ext cx="277024" cy="31188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1" y="3937685"/>
            <a:ext cx="201310" cy="228236"/>
          </a:xfrm>
          <a:prstGeom prst="rect">
            <a:avLst/>
          </a:prstGeom>
        </p:spPr>
      </p:pic>
      <p:cxnSp>
        <p:nvCxnSpPr>
          <p:cNvPr id="61" name="直線矢印コネクタ 60"/>
          <p:cNvCxnSpPr/>
          <p:nvPr/>
        </p:nvCxnSpPr>
        <p:spPr>
          <a:xfrm>
            <a:off x="5907710" y="4051803"/>
            <a:ext cx="2899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5916731" y="4795198"/>
            <a:ext cx="10010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:n\simeq 1.6:1&#10;\end{align*}&lt;/body&gt;&#10;  &lt;fcolor&gt;FF000000&lt;/fcolor&gt;&#10;  &lt;bcolor&gt;FFFFFFFF&lt;/bcolor&gt;&#10;  &lt;transparent&gt;True&lt;/transparent&gt;&#10;  &lt;resolution&gt;1800&lt;/resolution&gt;&#10;  &lt;imageh&gt;214&lt;/imageh&gt;&#10;  &lt;imagew&gt;145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87358"/>
            <a:ext cx="2589187" cy="381602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p:n\simeq 1:1.8&#10;\end{align*}&lt;/body&gt;&#10;  &lt;fcolor&gt;FF000000&lt;/fcolor&gt;&#10;  &lt;bcolor&gt;FFFFFFFF&lt;/bcolor&gt;&#10;  &lt;transparent&gt;True&lt;/transparent&gt;&#10;  &lt;resolution&gt;1800&lt;/resolution&gt;&#10;  &lt;imageh&gt;214&lt;/imageh&gt;&#10;  &lt;imagew&gt;146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71534"/>
            <a:ext cx="2607019" cy="381602"/>
          </a:xfrm>
          <a:prstGeom prst="rect">
            <a:avLst/>
          </a:prstGeom>
        </p:spPr>
      </p:pic>
      <p:sp>
        <p:nvSpPr>
          <p:cNvPr id="69" name="右矢印 68"/>
          <p:cNvSpPr/>
          <p:nvPr/>
        </p:nvSpPr>
        <p:spPr>
          <a:xfrm>
            <a:off x="972236" y="2720729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右矢印 69"/>
          <p:cNvSpPr/>
          <p:nvPr/>
        </p:nvSpPr>
        <p:spPr>
          <a:xfrm>
            <a:off x="971600" y="4271534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5153542" y="1154361"/>
            <a:ext cx="3882954" cy="4074839"/>
          </a:xfrm>
          <a:prstGeom prst="roundRect">
            <a:avLst>
              <a:gd name="adj" fmla="val 67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76056" y="951111"/>
            <a:ext cx="21531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Decay modes:</a:t>
            </a:r>
            <a:endParaRPr kumimoji="1" lang="ja-JP" altLang="en-US" sz="2400" dirty="0"/>
          </a:p>
        </p:txBody>
      </p:sp>
      <p:sp>
        <p:nvSpPr>
          <p:cNvPr id="81" name="正方形/長方形 80"/>
          <p:cNvSpPr/>
          <p:nvPr/>
        </p:nvSpPr>
        <p:spPr>
          <a:xfrm>
            <a:off x="2195736" y="2636912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2195737" y="4209279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593914" y="2636912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1594964" y="4212576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98812" y="1045889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Decay Rates:</a:t>
            </a:r>
            <a:endParaRPr kumimoji="1" lang="ja-JP" altLang="en-US" sz="28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95536" y="5589240"/>
            <a:ext cx="8178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Regarding these ratios even, </a:t>
            </a:r>
            <a:r>
              <a:rPr lang="en-US" altLang="ja-JP" sz="2400" dirty="0" smtClean="0"/>
              <a:t>protons from these decays</a:t>
            </a:r>
          </a:p>
          <a:p>
            <a:r>
              <a:rPr lang="en-US" altLang="ja-JP" sz="2400" dirty="0" smtClean="0"/>
              <a:t>is incorporated into the binomial distribution. Then, </a:t>
            </a:r>
            <a:r>
              <a:rPr lang="en-US" altLang="ja-JP" sz="2400" i="1" dirty="0" smtClean="0"/>
              <a:t>N</a:t>
            </a:r>
            <a:r>
              <a:rPr lang="en-US" altLang="ja-JP" sz="2400" baseline="-25000" dirty="0" smtClean="0"/>
              <a:t>N</a:t>
            </a:r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i="1" dirty="0" smtClean="0">
                <a:sym typeface="Wingdings" pitchFamily="2" charset="2"/>
              </a:rPr>
              <a:t>N</a:t>
            </a:r>
            <a:r>
              <a:rPr lang="en-US" altLang="ja-JP" sz="2400" baseline="-25000" dirty="0" smtClean="0">
                <a:sym typeface="Wingdings" pitchFamily="2" charset="2"/>
              </a:rPr>
              <a:t>B</a:t>
            </a:r>
            <a:endParaRPr kumimoji="1"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31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66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64684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Total Charge Number  </a:t>
            </a:r>
            <a:endParaRPr kumimoji="1" lang="ja-JP" altLang="en-US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520" y="980728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recombination model,</a:t>
            </a:r>
            <a:endParaRPr kumimoji="1" lang="ja-JP" altLang="en-US" sz="2800" dirty="0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 quarks</a:t>
            </a:r>
          </a:p>
          <a:p>
            <a:r>
              <a:rPr lang="en-US" altLang="ja-JP" sz="2400" dirty="0" smtClean="0"/>
              <a:t>6 antiquarks</a:t>
            </a:r>
            <a:endParaRPr kumimoji="1" lang="ja-JP" altLang="en-US" sz="2400" dirty="0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19"/>
            <a:ext cx="1512168" cy="1064371"/>
          </a:xfrm>
          <a:prstGeom prst="rect">
            <a:avLst/>
          </a:prstGeom>
        </p:spPr>
      </p:pic>
      <p:sp>
        <p:nvSpPr>
          <p:cNvPr id="71" name="円/楕円 70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3" y="3660629"/>
            <a:ext cx="1509446" cy="1064371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513439" y="5930116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800" dirty="0" smtClean="0"/>
              <a:t>          can fluctuate, while            does not.</a:t>
            </a:r>
            <a:endParaRPr kumimoji="1" lang="ja-JP" altLang="en-US" sz="2800" dirty="0"/>
          </a:p>
        </p:txBody>
      </p:sp>
      <p:sp>
        <p:nvSpPr>
          <p:cNvPr id="134" name="右矢印 133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1" y="5921026"/>
            <a:ext cx="925878" cy="507102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5933552"/>
            <a:ext cx="959380" cy="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49" y="2226273"/>
            <a:ext cx="3585882" cy="344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5724555" y="1154753"/>
            <a:ext cx="334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/>
              <a:t>X. </a:t>
            </a:r>
            <a:r>
              <a:rPr lang="en-US" altLang="ja-JP" sz="2000" dirty="0" err="1" smtClean="0"/>
              <a:t>Jehl</a:t>
            </a:r>
            <a:r>
              <a:rPr lang="en-US" altLang="ja-JP" sz="2000" dirty="0" smtClean="0"/>
              <a:t>+, Nature</a:t>
            </a:r>
            <a:r>
              <a:rPr lang="en-US" altLang="ja-JP" sz="2000" b="1" dirty="0" smtClean="0"/>
              <a:t>405</a:t>
            </a:r>
            <a:r>
              <a:rPr lang="en-US" altLang="ja-JP" sz="2000" dirty="0" smtClean="0"/>
              <a:t>,50 </a:t>
            </a:r>
            <a:r>
              <a:rPr lang="en-US" altLang="ja-JP" sz="2000" dirty="0"/>
              <a:t>(2000</a:t>
            </a:r>
            <a:r>
              <a:rPr lang="en-US" altLang="ja-JP" sz="2000" dirty="0" smtClean="0"/>
              <a:t>)</a:t>
            </a:r>
            <a:endParaRPr lang="ja-JP" altLang="en-US" sz="2000" dirty="0">
              <a:ea typeface="HG丸ｺﾞｼｯｸM-PRO" pitchFamily="50" charset="-128"/>
              <a:cs typeface="Times New Roman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6" y="2155011"/>
            <a:ext cx="1934119" cy="1863074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202099" y="626828"/>
            <a:ext cx="532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at </a:t>
            </a:r>
            <a:r>
              <a:rPr kumimoji="1" lang="en-US" altLang="ja-JP" sz="2800" dirty="0" smtClean="0"/>
              <a:t>Normal-Superconductor Junction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64966" y="3286677"/>
            <a:ext cx="76495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super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11078" y="2224578"/>
            <a:ext cx="91884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normal</a:t>
            </a:r>
            <a:endParaRPr kumimoji="1" lang="ja-JP" altLang="en-US" sz="2000" dirty="0"/>
          </a:p>
        </p:txBody>
      </p:sp>
      <p:sp>
        <p:nvSpPr>
          <p:cNvPr id="30" name="右矢印 29"/>
          <p:cNvSpPr/>
          <p:nvPr/>
        </p:nvSpPr>
        <p:spPr>
          <a:xfrm rot="16200000">
            <a:off x="486709" y="2829574"/>
            <a:ext cx="1075385" cy="519564"/>
          </a:xfrm>
          <a:prstGeom prst="rightArrow">
            <a:avLst/>
          </a:prstGeom>
          <a:solidFill>
            <a:srgbClr val="AD0101">
              <a:alpha val="5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535439" y="2950794"/>
            <a:ext cx="930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current</a:t>
            </a:r>
            <a:endParaRPr kumimoji="1" lang="ja-JP" altLang="en-US" sz="2000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6668160" y="2029872"/>
            <a:ext cx="1594726" cy="834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666122" y="2864860"/>
            <a:ext cx="1596764" cy="8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7161986" y="3123094"/>
            <a:ext cx="602416" cy="288032"/>
            <a:chOff x="-1075153" y="2144904"/>
            <a:chExt cx="602416" cy="288032"/>
          </a:xfrm>
        </p:grpSpPr>
        <p:sp>
          <p:nvSpPr>
            <p:cNvPr id="39" name="円/楕円 38"/>
            <p:cNvSpPr/>
            <p:nvPr/>
          </p:nvSpPr>
          <p:spPr bwMode="auto">
            <a:xfrm>
              <a:off x="-1075153" y="2144904"/>
              <a:ext cx="602416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-984232" y="2200302"/>
              <a:ext cx="177236" cy="1772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 prstMaterial="dkEdge">
              <a:bevelT/>
              <a:contourClr>
                <a:schemeClr val="bg1">
                  <a:lumMod val="50000"/>
                </a:schemeClr>
              </a:contourClr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FFFFFF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-748207" y="2200302"/>
              <a:ext cx="177236" cy="1772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 prstMaterial="dkEdge">
              <a:bevelT/>
              <a:contourClr>
                <a:schemeClr val="bg1">
                  <a:lumMod val="50000"/>
                </a:schemeClr>
              </a:contourClr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FFFFFF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</p:grpSp>
      <p:sp>
        <p:nvSpPr>
          <p:cNvPr id="50" name="右矢印 49"/>
          <p:cNvSpPr/>
          <p:nvPr/>
        </p:nvSpPr>
        <p:spPr>
          <a:xfrm>
            <a:off x="5784887" y="2446554"/>
            <a:ext cx="691400" cy="3253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矢印 51"/>
          <p:cNvSpPr/>
          <p:nvPr/>
        </p:nvSpPr>
        <p:spPr>
          <a:xfrm rot="16200000">
            <a:off x="7221387" y="2670225"/>
            <a:ext cx="488272" cy="30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矢印 52"/>
          <p:cNvSpPr/>
          <p:nvPr/>
        </p:nvSpPr>
        <p:spPr>
          <a:xfrm rot="1941068">
            <a:off x="5751485" y="4060991"/>
            <a:ext cx="691400" cy="3253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6666122" y="4068580"/>
            <a:ext cx="1594726" cy="834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6668160" y="4903568"/>
            <a:ext cx="1592688" cy="8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Oval 43"/>
          <p:cNvSpPr>
            <a:spLocks noChangeArrowheads="1"/>
          </p:cNvSpPr>
          <p:nvPr/>
        </p:nvSpPr>
        <p:spPr bwMode="auto">
          <a:xfrm>
            <a:off x="7377498" y="5236388"/>
            <a:ext cx="177236" cy="17723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dkEdge">
            <a:bevelT/>
            <a:contourClr>
              <a:schemeClr val="bg1">
                <a:lumMod val="50000"/>
              </a:schemeClr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FFFFFF"/>
              </a:solidFill>
              <a:latin typeface="Calibri" pitchFamily="34" charset="0"/>
              <a:ea typeface="HG丸ｺﾞｼｯｸM-PRO" pitchFamily="50" charset="-128"/>
            </a:endParaRPr>
          </a:p>
        </p:txBody>
      </p:sp>
      <p:sp>
        <p:nvSpPr>
          <p:cNvPr id="62" name="右矢印 61"/>
          <p:cNvSpPr/>
          <p:nvPr/>
        </p:nvSpPr>
        <p:spPr>
          <a:xfrm rot="16200000">
            <a:off x="7219349" y="4708933"/>
            <a:ext cx="488272" cy="30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98916" y="6336034"/>
            <a:ext cx="8388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Similar experiments for fractional QHE </a:t>
            </a:r>
            <a:r>
              <a:rPr kumimoji="1" lang="en-US" altLang="ja-JP" dirty="0" smtClean="0"/>
              <a:t>ex. </a:t>
            </a:r>
            <a:r>
              <a:rPr kumimoji="1" lang="en-US" altLang="ja-JP" dirty="0" err="1" smtClean="0"/>
              <a:t>Saminadayar</a:t>
            </a:r>
            <a:r>
              <a:rPr kumimoji="1" lang="en-US" altLang="ja-JP" dirty="0" smtClean="0"/>
              <a:t>+, PRL</a:t>
            </a:r>
            <a:r>
              <a:rPr kumimoji="1" lang="en-US" altLang="ja-JP" b="1" dirty="0" smtClean="0"/>
              <a:t>79</a:t>
            </a:r>
            <a:r>
              <a:rPr kumimoji="1" lang="en-US" altLang="ja-JP" dirty="0" smtClean="0"/>
              <a:t>,2526(1997)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244625" y="1948741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Normal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235660" y="3989397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Normal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422079" y="3321526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Super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231511" y="536702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Normal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Conserved-Charge</a:t>
            </a:r>
            <a:r>
              <a:rPr lang="ja-JP" altLang="en-US" dirty="0" smtClean="0"/>
              <a:t> </a:t>
            </a:r>
            <a:r>
              <a:rPr lang="en-US" altLang="ja-JP" dirty="0" smtClean="0"/>
              <a:t>Fluctuations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025" y="1482893"/>
            <a:ext cx="7749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Fluctuations of CC </a:t>
            </a:r>
            <a:r>
              <a:rPr kumimoji="1" lang="en-US" altLang="ja-JP" sz="2800" dirty="0" smtClean="0"/>
              <a:t>: rigorously defined in a theory</a:t>
            </a:r>
            <a:endParaRPr kumimoji="1" lang="ja-JP" altLang="en-US" sz="28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694329" y="4176718"/>
            <a:ext cx="5701553" cy="2035823"/>
            <a:chOff x="1694329" y="4176718"/>
            <a:chExt cx="5701553" cy="2035823"/>
          </a:xfrm>
        </p:grpSpPr>
        <p:sp>
          <p:nvSpPr>
            <p:cNvPr id="10" name="角丸四角形 9"/>
            <p:cNvSpPr/>
            <p:nvPr/>
          </p:nvSpPr>
          <p:spPr>
            <a:xfrm>
              <a:off x="1694329" y="4176718"/>
              <a:ext cx="5701553" cy="20358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580188" y="4303054"/>
              <a:ext cx="39050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000" dirty="0" smtClean="0"/>
                <a:t>Fluctuations of CC</a:t>
              </a:r>
              <a:endParaRPr kumimoji="1" lang="ja-JP" altLang="en-US" sz="40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199636" y="5271248"/>
              <a:ext cx="4714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800" b="1" dirty="0" smtClean="0">
                  <a:latin typeface="Calibri" panose="020F0502020204030204" pitchFamily="34" charset="0"/>
                </a:rPr>
                <a:t>LAT-HIC crossover</a:t>
              </a:r>
              <a:endParaRPr kumimoji="1" lang="ja-JP" altLang="en-US" sz="4800" b="1" dirty="0">
                <a:latin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5400000">
              <a:off x="4272832" y="4661959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0" dirty="0" smtClean="0">
                  <a:latin typeface="Calibri" panose="020F0502020204030204" pitchFamily="34" charset="0"/>
                </a:rPr>
                <a:t>=</a:t>
              </a:r>
              <a:endParaRPr kumimoji="1" lang="ja-JP" altLang="en-US" sz="6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2436622" y="3246063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They are lattice observables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5059" y="2098654"/>
            <a:ext cx="4449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operators as the </a:t>
            </a:r>
            <a:r>
              <a:rPr kumimoji="1" lang="en-US" altLang="ja-JP" sz="2000" dirty="0" err="1" smtClean="0"/>
              <a:t>Noether</a:t>
            </a:r>
            <a:r>
              <a:rPr kumimoji="1" lang="en-US" altLang="ja-JP" sz="2000" dirty="0" smtClean="0"/>
              <a:t>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as derivatives of the partition function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0713" y="6261164"/>
            <a:ext cx="5203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QCD phase diagram 3, Wed. 11:00-13:30</a:t>
            </a:r>
            <a:endParaRPr kumimoji="1" lang="ja-JP" alt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Electric Charge Fluctuation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37539" y="1189532"/>
            <a:ext cx="424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Asakawa,Heinz,Muller</a:t>
            </a:r>
            <a:r>
              <a:rPr kumimoji="1" lang="en-US" altLang="ja-JP" sz="2000" dirty="0" smtClean="0"/>
              <a:t>; Jeon,Koch,2000</a:t>
            </a:r>
            <a:endParaRPr kumimoji="1"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150747" y="3621591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0747" y="1654176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838958" y="32408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711097" y="332884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971066" y="31194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70929" y="311284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855113" y="22936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003652" y="258127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357636" y="23886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62929" y="20532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567057" y="29034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390268" y="301142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277066" y="19045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1064278" y="31668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079066" y="25619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971690" y="27654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791190" y="224571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46905" y="237341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081349" y="2391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042935" y="19837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951499" y="187054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523811" y="2507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389137" y="2337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277066" y="323336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394041" y="181654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572387" y="266512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340041" y="323202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243057" y="328450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1605506" y="1725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1613309" y="196386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838889" y="232396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2711097" y="196020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1443574" y="516975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3121666" y="5100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612776" y="43978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958972" y="48088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666776" y="44998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893828" y="470698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2058569" y="38206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616770" y="39150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3002834" y="5046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62209" y="501908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156368" y="385435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14835" y="491108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720776" y="43736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1554864" y="52304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1921795" y="38115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618388" y="405473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1992765" y="38757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1567196" y="43892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086751" y="457369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2011525" y="468169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210368" y="39875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3109418" y="49921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850972" y="4801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1978896" y="45627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352646" y="50150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550723" y="511575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1496325" y="43352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510051" y="446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726388" y="40052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085674" y="396235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3055035" y="381960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1410923" y="428769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878939" y="372272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1410923" y="506175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1914979" y="449094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2959666" y="491976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06835" y="486375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2551864" y="430959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798819" y="464773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46827" y="387303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270937" y="2167912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1302875" y="4107639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59784" y="4756325"/>
            <a:ext cx="5219590" cy="1872122"/>
            <a:chOff x="3813574" y="4648745"/>
            <a:chExt cx="5219590" cy="1872122"/>
          </a:xfrm>
        </p:grpSpPr>
        <p:sp>
          <p:nvSpPr>
            <p:cNvPr id="89" name="角丸四角形 88"/>
            <p:cNvSpPr/>
            <p:nvPr/>
          </p:nvSpPr>
          <p:spPr>
            <a:xfrm>
              <a:off x="3813574" y="4695657"/>
              <a:ext cx="5219590" cy="1825210"/>
            </a:xfrm>
            <a:prstGeom prst="roundRect">
              <a:avLst>
                <a:gd name="adj" fmla="val 12619"/>
              </a:avLst>
            </a:prstGeom>
            <a:solidFill>
              <a:schemeClr val="accent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0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FFFFFF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914" y="5445620"/>
              <a:ext cx="2141096" cy="758102"/>
            </a:xfrm>
            <a:prstGeom prst="rect">
              <a:avLst/>
            </a:prstGeom>
          </p:spPr>
        </p:pic>
        <p:sp>
          <p:nvSpPr>
            <p:cNvPr id="91" name="テキスト ボックス 90"/>
            <p:cNvSpPr txBox="1"/>
            <p:nvPr/>
          </p:nvSpPr>
          <p:spPr>
            <a:xfrm>
              <a:off x="4000847" y="4648745"/>
              <a:ext cx="22762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latin typeface="Calibri" panose="020F0502020204030204" pitchFamily="34" charset="0"/>
                </a:rPr>
                <a:t>D-measure</a:t>
              </a:r>
              <a:endParaRPr kumimoji="1" lang="ja-JP" altLang="en-US" sz="3600" b="1" dirty="0">
                <a:latin typeface="Calibri" panose="020F0502020204030204" pitchFamily="34" charset="0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6491699" y="5386141"/>
              <a:ext cx="25414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2400" i="1" dirty="0" smtClean="0"/>
                <a:t>D</a:t>
              </a:r>
              <a:r>
                <a:rPr kumimoji="1" lang="en-US" altLang="ja-JP" sz="2400" dirty="0" smtClean="0"/>
                <a:t> ~ 3-4 </a:t>
              </a:r>
              <a:r>
                <a:rPr kumimoji="1" lang="en-US" altLang="ja-JP" sz="2400" dirty="0" err="1" smtClean="0"/>
                <a:t>Hadronic</a:t>
              </a:r>
              <a:endParaRPr kumimoji="1" lang="en-US" altLang="ja-JP" sz="24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2400" i="1" dirty="0" smtClean="0"/>
                <a:t>D</a:t>
              </a:r>
              <a:r>
                <a:rPr lang="en-US" altLang="ja-JP" sz="2400" dirty="0" smtClean="0"/>
                <a:t> ~ 1-1.5 QGP</a:t>
              </a:r>
              <a:endParaRPr kumimoji="1" lang="ja-JP" altLang="en-US" sz="2400" dirty="0"/>
            </a:p>
          </p:txBody>
        </p:sp>
      </p:grp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|q_q|=1/3,2/3&#10;\end{align*}&lt;/body&gt;&#10;  &lt;fcolor&gt;FFFFFFFF&lt;/fcolor&gt;&#10;  &lt;bcolor&gt;FFFFFFFF&lt;/bcolor&gt;&#10;  &lt;transparent&gt;True&lt;/transparent&gt;&#10;  &lt;resolution&gt;1800&lt;/resolution&gt;&#10;  &lt;imageh&gt;259&lt;/imageh&gt;&#10;  &lt;imagew&gt;151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49" y="1998000"/>
            <a:ext cx="2188727" cy="375417"/>
          </a:xfrm>
          <a:prstGeom prst="rect">
            <a:avLst/>
          </a:prstGeom>
        </p:spPr>
      </p:pic>
      <p:pic>
        <p:nvPicPr>
          <p:cNvPr id="81" name="TexTeXPicture" descr="&lt;?xml version=&quot;1.0&quot; encoding=&quot;utf-16&quot;?&gt;&#10;&lt;TeXTeX&gt;&#10;  &lt;preamble&gt;\documentclass{jarticle}&#10;\usepackage{amsmath}&#10;\pagestyle{empty}&lt;/preamble&gt;&#10;  &lt;body&gt;\begin{align*} &#10;|q_B|=1&#10;\end{align*}&lt;/body&gt;&#10;  &lt;fcolor&gt;FFFFFFFF&lt;/fcolor&gt;&#10;  &lt;bcolor&gt;FFFFFFFF&lt;/bcolor&gt;&#10;  &lt;transparent&gt;True&lt;/transparent&gt;&#10;  &lt;resolution&gt;1800&lt;/resolution&gt;&#10;  &lt;imageh&gt;249&lt;/imageh&gt;&#10;  &lt;imagew&gt;82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66" y="3829414"/>
            <a:ext cx="1246867" cy="3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5412730" y="2330827"/>
            <a:ext cx="2999978" cy="28382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Electric Charge Fluctuation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t="-6738" b="-1"/>
          <a:stretch/>
        </p:blipFill>
        <p:spPr bwMode="auto">
          <a:xfrm>
            <a:off x="236724" y="1696250"/>
            <a:ext cx="4824040" cy="35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122019" y="1187777"/>
            <a:ext cx="301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PHENIX (2002); </a:t>
            </a:r>
            <a:r>
              <a:rPr lang="en-US" altLang="ja-JP" dirty="0" smtClean="0"/>
              <a:t>STAR (2003)</a:t>
            </a:r>
            <a:endParaRPr kumimoji="1" lang="en-US" altLang="ja-JP" dirty="0" smtClean="0"/>
          </a:p>
          <a:p>
            <a:r>
              <a:rPr kumimoji="1" lang="en-US" altLang="ja-JP" dirty="0" smtClean="0"/>
              <a:t>ALICE, PRL </a:t>
            </a:r>
            <a:r>
              <a:rPr kumimoji="1" lang="en-US" altLang="ja-JP" b="1" dirty="0" smtClean="0"/>
              <a:t>110</a:t>
            </a:r>
            <a:r>
              <a:rPr kumimoji="1" lang="en-US" altLang="ja-JP" dirty="0" smtClean="0"/>
              <a:t>, 152301 (2013)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FFFFFF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66" y="3074828"/>
            <a:ext cx="2376264" cy="84136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746506" y="2304098"/>
            <a:ext cx="2239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Calibri" panose="020F0502020204030204" pitchFamily="34" charset="0"/>
              </a:rPr>
              <a:t>D measure</a:t>
            </a:r>
            <a:endParaRPr kumimoji="1" lang="ja-JP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71242" y="4115594"/>
            <a:ext cx="2541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Hadronic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/>
              <a:t>D</a:t>
            </a:r>
            <a:r>
              <a:rPr lang="en-US" altLang="ja-JP" sz="2400" dirty="0" smtClean="0"/>
              <a:t> ~ 1-1.5 QGP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7711" y="5740924"/>
            <a:ext cx="7699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No suppression at RHIC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Fluctuations @ LHC 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cannot</a:t>
            </a:r>
            <a:r>
              <a:rPr kumimoji="1" lang="en-US" altLang="ja-JP" sz="2400" dirty="0" smtClean="0"/>
              <a:t> be described by </a:t>
            </a:r>
            <a:r>
              <a:rPr kumimoji="1" lang="en-US" altLang="ja-JP" sz="2400" dirty="0" err="1" smtClean="0"/>
              <a:t>hadronic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d.o.f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3" name="二等辺三角形 2"/>
          <p:cNvSpPr/>
          <p:nvPr/>
        </p:nvSpPr>
        <p:spPr>
          <a:xfrm rot="16200000">
            <a:off x="5084026" y="3084543"/>
            <a:ext cx="394161" cy="50024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80564" y="2330827"/>
            <a:ext cx="1796939" cy="986114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37066" y="3827075"/>
            <a:ext cx="1896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Suppression</a:t>
            </a:r>
          </a:p>
          <a:p>
            <a:pPr algn="r"/>
            <a:r>
              <a:rPr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@ LHC energy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697010" y="2950429"/>
            <a:ext cx="892919" cy="965767"/>
            <a:chOff x="3697010" y="2950429"/>
            <a:chExt cx="892919" cy="965767"/>
          </a:xfrm>
        </p:grpSpPr>
        <p:sp>
          <p:nvSpPr>
            <p:cNvPr id="14" name="円/楕円 13"/>
            <p:cNvSpPr/>
            <p:nvPr/>
          </p:nvSpPr>
          <p:spPr>
            <a:xfrm>
              <a:off x="4061012" y="2950429"/>
              <a:ext cx="528917" cy="96576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右矢印 15"/>
            <p:cNvSpPr/>
            <p:nvPr/>
          </p:nvSpPr>
          <p:spPr>
            <a:xfrm rot="19069977">
              <a:off x="3697010" y="3619590"/>
              <a:ext cx="475449" cy="2953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896471" y="2222307"/>
            <a:ext cx="3621741" cy="79087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28904" y="2209070"/>
            <a:ext cx="1268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78640" y="3255558"/>
            <a:ext cx="78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STAR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Rapidity Window Dependence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/>
          <a:stretch/>
        </p:blipFill>
        <p:spPr bwMode="auto">
          <a:xfrm>
            <a:off x="396111" y="1436149"/>
            <a:ext cx="4539470" cy="30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916706" y="1523998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Smaller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h</a:t>
            </a:r>
            <a:endParaRPr kumimoji="1" lang="ja-JP" altLang="en-US" sz="2800" i="1" dirty="0">
              <a:latin typeface="Symbol" panose="05050102010706020507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95279" y="1927409"/>
            <a:ext cx="1995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more </a:t>
            </a:r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16706" y="2412395"/>
            <a:ext cx="195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Larger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h</a:t>
            </a:r>
            <a:endParaRPr kumimoji="1" lang="ja-JP" altLang="en-US" sz="2800" i="1" dirty="0">
              <a:latin typeface="Symbol" panose="05050102010706020507" pitchFamily="18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5279" y="2874060"/>
            <a:ext cx="194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more QGP like</a:t>
            </a:r>
            <a:endParaRPr kumimoji="1" lang="ja-JP" altLang="en-US" sz="24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295835" y="4856031"/>
            <a:ext cx="4484344" cy="1925750"/>
            <a:chOff x="295835" y="4856031"/>
            <a:chExt cx="4484344" cy="192575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95835" y="4856031"/>
              <a:ext cx="3177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/>
                <a:t>S</a:t>
              </a:r>
              <a:r>
                <a:rPr kumimoji="1" lang="en-US" altLang="ja-JP" sz="2800" dirty="0" smtClean="0"/>
                <a:t>ame information in </a:t>
              </a:r>
              <a:endParaRPr kumimoji="1" lang="ja-JP" altLang="en-US" sz="2800" dirty="0"/>
            </a:p>
          </p:txBody>
        </p:sp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Q}^{\rm (net)}(\eta_1) \delta N_{\rm Q}^{\rm (net)}(\eta_2) \rangle&#10;\end{align*}&lt;/body&gt;&#10;  &lt;fcolor&gt;FFFFFFFF&lt;/fcolor&gt;&#10;  &lt;bcolor&gt;FFFFFFFF&lt;/bcolor&gt;&#10;  &lt;transparent&gt;True&lt;/transparent&gt;&#10;  &lt;resolution&gt;1800&lt;/resolution&gt;&#10;  &lt;imageh&gt;367&lt;/imageh&gt;&#10;  &lt;imagew&gt;2579&lt;/imagew&gt;&#10;  &lt;scale&gt;50&lt;/scale&gt;&#10;  &lt;cursor&gt;100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03" y="5398527"/>
              <a:ext cx="2729442" cy="388408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290915" y="5836016"/>
              <a:ext cx="2246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balance function</a:t>
              </a:r>
              <a:endParaRPr kumimoji="1" lang="ja-JP" altLang="en-US" sz="2400" dirty="0"/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simeq&#10;\end{align*}&lt;/body&gt;&#10;  &lt;fcolor&gt;FFFFFFFF&lt;/fcolor&gt;&#10;  &lt;bcolor&gt;FFFFFFFF&lt;/bcolor&gt;&#10;  &lt;transparent&gt;True&lt;/transparent&gt;&#10;  &lt;resolution&gt;1800&lt;/resolution&gt;&#10;  &lt;imageh&gt;107&lt;/imageh&gt;&#10;  &lt;imagew&gt;166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798" y="5975346"/>
              <a:ext cx="224117" cy="144462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60251" y="6320116"/>
              <a:ext cx="4419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to be studied by </a:t>
              </a:r>
              <a:r>
                <a:rPr lang="en-US" altLang="ja-JP" sz="2400" dirty="0" smtClean="0"/>
                <a:t>fluctuating</a:t>
              </a:r>
              <a:r>
                <a:rPr kumimoji="1" lang="en-US" altLang="ja-JP" sz="2400" dirty="0" smtClean="0"/>
                <a:t> hydro.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45318" y="5360893"/>
              <a:ext cx="7120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2800" dirty="0" smtClean="0"/>
                <a:t>　</a:t>
              </a:r>
              <a:endParaRPr kumimoji="1" lang="en-US" altLang="ja-JP" sz="28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2800" dirty="0" smtClean="0"/>
                <a:t>　</a:t>
              </a:r>
              <a:endParaRPr kumimoji="1" lang="ja-JP" altLang="en-US" sz="2800" dirty="0"/>
            </a:p>
          </p:txBody>
        </p:sp>
      </p:grpSp>
      <p:sp>
        <p:nvSpPr>
          <p:cNvPr id="15" name="左中かっこ 14"/>
          <p:cNvSpPr/>
          <p:nvPr/>
        </p:nvSpPr>
        <p:spPr>
          <a:xfrm>
            <a:off x="5558118" y="1637766"/>
            <a:ext cx="358588" cy="1697959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5215646" y="4123765"/>
            <a:ext cx="3874810" cy="2599770"/>
            <a:chOff x="5215646" y="4123765"/>
            <a:chExt cx="3874810" cy="2599770"/>
          </a:xfrm>
        </p:grpSpPr>
        <p:sp>
          <p:nvSpPr>
            <p:cNvPr id="17" name="正方形/長方形 16"/>
            <p:cNvSpPr/>
            <p:nvPr/>
          </p:nvSpPr>
          <p:spPr>
            <a:xfrm>
              <a:off x="5215646" y="4123765"/>
              <a:ext cx="253234" cy="25997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" r="2172" b="5941"/>
            <a:stretch/>
          </p:blipFill>
          <p:spPr bwMode="auto">
            <a:xfrm>
              <a:off x="5313478" y="4123765"/>
              <a:ext cx="3776978" cy="25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002246" y="4300974"/>
              <a:ext cx="305878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 smtClean="0">
                  <a:solidFill>
                    <a:schemeClr val="bg1"/>
                  </a:solidFill>
                </a:rPr>
                <a:t>Stochastic Diffusion eq.</a:t>
              </a:r>
            </a:p>
            <a:p>
              <a:pPr algn="r"/>
              <a:r>
                <a:rPr kumimoji="1" lang="en-US" altLang="ja-JP" dirty="0" smtClean="0">
                  <a:solidFill>
                    <a:schemeClr val="bg1"/>
                  </a:solidFill>
                </a:rPr>
                <a:t>Shuryak,Stephanov,2001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sim D&#10;\end{align*}&lt;/body&gt;&#10;  &lt;fcolor&gt;FF000000&lt;/fcolor&gt;&#10;  &lt;bcolor&gt;FFFFFFFF&lt;/bcolor&gt;&#10;  &lt;transparent&gt;True&lt;/transparent&gt;&#10;  &lt;resolution&gt;1800&lt;/resolution&gt;&#10;  &lt;imageh&gt;170&lt;/imageh&gt;&#10;  &lt;imagew&gt;449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20475" y="5333691"/>
              <a:ext cx="475191" cy="179917"/>
            </a:xfrm>
            <a:prstGeom prst="rect">
              <a:avLst/>
            </a:prstGeom>
          </p:spPr>
        </p:pic>
        <p:pic>
          <p:nvPicPr>
  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410" y="5915285"/>
              <a:ext cx="1182157" cy="264583"/>
            </a:xfrm>
            <a:prstGeom prst="rect">
              <a:avLst/>
            </a:prstGeom>
          </p:spPr>
        </p:pic>
      </p:grpSp>
      <p:sp>
        <p:nvSpPr>
          <p:cNvPr id="22" name="テキスト ボックス 21"/>
          <p:cNvSpPr txBox="1"/>
          <p:nvPr/>
        </p:nvSpPr>
        <p:spPr>
          <a:xfrm>
            <a:off x="2058440" y="1128288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ALICE, PRL </a:t>
            </a:r>
            <a:r>
              <a:rPr kumimoji="1" lang="en-US" altLang="ja-JP" b="1" dirty="0" smtClean="0"/>
              <a:t>110</a:t>
            </a:r>
            <a:r>
              <a:rPr kumimoji="1" lang="en-US" altLang="ja-JP" dirty="0" smtClean="0"/>
              <a:t>, 152301 (2013)</a:t>
            </a:r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1039903" y="1469130"/>
            <a:ext cx="3478309" cy="1229247"/>
            <a:chOff x="1039903" y="1469130"/>
            <a:chExt cx="3478309" cy="1229247"/>
          </a:xfrm>
        </p:grpSpPr>
        <p:sp>
          <p:nvSpPr>
            <p:cNvPr id="23" name="正方形/長方形 22"/>
            <p:cNvSpPr/>
            <p:nvPr/>
          </p:nvSpPr>
          <p:spPr>
            <a:xfrm>
              <a:off x="1039903" y="1497621"/>
              <a:ext cx="3478309" cy="1200756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479867" y="1469130"/>
              <a:ext cx="147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/>
                <a:t>hadronic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9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9FA00A95-12DF-4889-A6CC-E484D35139D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メトロポリタン</Template>
  <TotalTime>2955</TotalTime>
  <Words>1166</Words>
  <Application>Microsoft Office PowerPoint</Application>
  <PresentationFormat>画面に合わせる (4:3)</PresentationFormat>
  <Paragraphs>325</Paragraphs>
  <Slides>44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44</vt:i4>
      </vt:variant>
    </vt:vector>
  </HeadingPairs>
  <TitlesOfParts>
    <vt:vector size="55" baseType="lpstr">
      <vt:lpstr>HG丸ｺﾞｼｯｸM-PRO</vt:lpstr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メトロポリタン</vt:lpstr>
      <vt:lpstr>1_標準デザイン</vt:lpstr>
      <vt:lpstr>2_標準デザイン</vt:lpstr>
      <vt:lpstr>Fluctuations and  QCD Phase Structure</vt:lpstr>
      <vt:lpstr>My Messages</vt:lpstr>
      <vt:lpstr>Why Fluctuations?</vt:lpstr>
      <vt:lpstr>Brownian Motion</vt:lpstr>
      <vt:lpstr>Shot Noise</vt:lpstr>
      <vt:lpstr>Conserved-Charge Fluctuations</vt:lpstr>
      <vt:lpstr>Electric Charge Fluctuation</vt:lpstr>
      <vt:lpstr>Electric Charge Fluctuation</vt:lpstr>
      <vt:lpstr>Rapidity Window Dependence</vt:lpstr>
      <vt:lpstr>Various Contributions</vt:lpstr>
      <vt:lpstr>Global Charge Conservation</vt:lpstr>
      <vt:lpstr>Global Charge Conservation</vt:lpstr>
      <vt:lpstr>Electric-Charge Fluctuations</vt:lpstr>
      <vt:lpstr>Non Gaussianity</vt:lpstr>
      <vt:lpstr>Non-Gaussianity</vt:lpstr>
      <vt:lpstr>Non-Gaussianity in HIC</vt:lpstr>
      <vt:lpstr>Ratio of Cumulants</vt:lpstr>
      <vt:lpstr>Strange Confinement</vt:lpstr>
      <vt:lpstr>Proton Number Cumulants at RHIC-BES</vt:lpstr>
      <vt:lpstr>Effects of Various Contributions</vt:lpstr>
      <vt:lpstr>Caution!!</vt:lpstr>
      <vt:lpstr>Nucleon isospin and a coin</vt:lpstr>
      <vt:lpstr>Slot Machine Analogy</vt:lpstr>
      <vt:lpstr>Reconstructing Total Coin Number</vt:lpstr>
      <vt:lpstr>Charge Exchange Reaction</vt:lpstr>
      <vt:lpstr>Nucleons in Hadronic Medium</vt:lpstr>
      <vt:lpstr>Difference b/w NB and Np</vt:lpstr>
      <vt:lpstr>Efficiency Correction</vt:lpstr>
      <vt:lpstr>PowerPoint プレゼンテーション</vt:lpstr>
      <vt:lpstr>Dh Dep. of Non-Gaussianity</vt:lpstr>
      <vt:lpstr>Fluctuating Hydrodynamics?</vt:lpstr>
      <vt:lpstr>Nucleons in Hadronic Medium</vt:lpstr>
      <vt:lpstr>Diffusion Master Equation</vt:lpstr>
      <vt:lpstr>PowerPoint プレゼンテーション</vt:lpstr>
      <vt:lpstr>4th order Cumulant at ALICE</vt:lpstr>
      <vt:lpstr>Dh Dep. of Non-Gaussianity</vt:lpstr>
      <vt:lpstr>Suggestions to Experimentalists</vt:lpstr>
      <vt:lpstr>My Messages</vt:lpstr>
      <vt:lpstr>PowerPoint プレゼンテーション</vt:lpstr>
      <vt:lpstr> Dh Dependence at STAR  </vt:lpstr>
      <vt:lpstr> 3rd &amp; 4th Order Fluctuations  </vt:lpstr>
      <vt:lpstr> Strange Baryons  </vt:lpstr>
      <vt:lpstr> Dh Dependence at Freezeout  </vt:lpstr>
      <vt:lpstr> Total Charge Number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Fluctuations and QCD Phase Structure</dc:title>
  <dc:creator>Masakiyo Kitazawa</dc:creator>
  <cp:lastModifiedBy>Masakiyo Kitazawa</cp:lastModifiedBy>
  <cp:revision>216</cp:revision>
  <dcterms:created xsi:type="dcterms:W3CDTF">2014-05-08T14:20:45Z</dcterms:created>
  <dcterms:modified xsi:type="dcterms:W3CDTF">2014-05-22T15:43:42Z</dcterms:modified>
</cp:coreProperties>
</file>