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2"/>
  </p:sldMasterIdLst>
  <p:sldIdLst>
    <p:sldId id="259" r:id="rId3"/>
    <p:sldId id="261" r:id="rId4"/>
    <p:sldId id="292" r:id="rId5"/>
    <p:sldId id="262" r:id="rId6"/>
    <p:sldId id="263" r:id="rId7"/>
    <p:sldId id="264" r:id="rId8"/>
    <p:sldId id="293" r:id="rId9"/>
    <p:sldId id="266" r:id="rId10"/>
    <p:sldId id="265" r:id="rId11"/>
    <p:sldId id="267" r:id="rId12"/>
    <p:sldId id="270" r:id="rId13"/>
    <p:sldId id="269" r:id="rId14"/>
    <p:sldId id="268" r:id="rId15"/>
    <p:sldId id="271" r:id="rId16"/>
    <p:sldId id="299" r:id="rId17"/>
    <p:sldId id="272" r:id="rId18"/>
    <p:sldId id="274" r:id="rId19"/>
    <p:sldId id="278" r:id="rId20"/>
    <p:sldId id="277" r:id="rId21"/>
    <p:sldId id="294" r:id="rId22"/>
    <p:sldId id="275" r:id="rId23"/>
    <p:sldId id="280" r:id="rId24"/>
    <p:sldId id="279" r:id="rId25"/>
    <p:sldId id="276" r:id="rId26"/>
    <p:sldId id="281" r:id="rId27"/>
    <p:sldId id="295" r:id="rId28"/>
    <p:sldId id="282" r:id="rId29"/>
    <p:sldId id="284" r:id="rId30"/>
    <p:sldId id="285" r:id="rId31"/>
    <p:sldId id="286" r:id="rId32"/>
    <p:sldId id="283" r:id="rId33"/>
    <p:sldId id="300" r:id="rId34"/>
    <p:sldId id="296" r:id="rId35"/>
    <p:sldId id="287" r:id="rId36"/>
    <p:sldId id="297" r:id="rId37"/>
    <p:sldId id="298" r:id="rId38"/>
    <p:sldId id="288" r:id="rId39"/>
    <p:sldId id="289" r:id="rId40"/>
    <p:sldId id="290" r:id="rId41"/>
    <p:sldId id="291" r:id="rId4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0000"/>
    <a:srgbClr val="AD0101"/>
    <a:srgbClr val="1E1E32"/>
    <a:srgbClr val="14142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4" autoAdjust="0"/>
  </p:normalViewPr>
  <p:slideViewPr>
    <p:cSldViewPr snapToGrid="0">
      <p:cViewPr varScale="1">
        <p:scale>
          <a:sx n="71" d="100"/>
          <a:sy n="71" d="100"/>
        </p:scale>
        <p:origin x="984" y="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2014/6/4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51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2014/6/4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2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2014/6/4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8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1E1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2014/6/4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10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2014/6/4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74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2014/6/4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5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2014/6/4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52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2919" y="15435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2014/6/4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2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2014/6/4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5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2014/6/4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67C877C-1C90-4B5F-90F0-EBA6F7746CE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8942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tx2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2014/6/4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1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2014/6/4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54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8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0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1.png"/><Relationship Id="rId7" Type="http://schemas.openxmlformats.org/officeDocument/2006/relationships/image" Target="../media/image5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62.png"/><Relationship Id="rId4" Type="http://schemas.microsoft.com/office/2007/relationships/hdphoto" Target="../media/hdphoto1.wdp"/><Relationship Id="rId9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1.png"/><Relationship Id="rId7" Type="http://schemas.openxmlformats.org/officeDocument/2006/relationships/image" Target="../media/image5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5.png"/><Relationship Id="rId7" Type="http://schemas.openxmlformats.org/officeDocument/2006/relationships/image" Target="../media/image70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67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6.png"/><Relationship Id="rId9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71.png"/><Relationship Id="rId4" Type="http://schemas.openxmlformats.org/officeDocument/2006/relationships/image" Target="../media/image9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6600" dirty="0"/>
              <a:t>Thermodynamics of SU(3) gauge theory from gradient </a:t>
            </a:r>
            <a:r>
              <a:rPr lang="en-US" altLang="ja-JP" sz="6600" dirty="0" smtClean="0"/>
              <a:t>flow</a:t>
            </a:r>
            <a:endParaRPr kumimoji="1" lang="ja-JP" altLang="en-US" sz="6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Masakiyo Kitazawa</a:t>
            </a:r>
          </a:p>
          <a:p>
            <a:r>
              <a:rPr lang="en-US" altLang="ja-JP" dirty="0" smtClean="0"/>
              <a:t>(Osaka U.)</a:t>
            </a:r>
          </a:p>
          <a:p>
            <a:r>
              <a:rPr kumimoji="1" lang="en-US" altLang="ja-JP" sz="2400" dirty="0" err="1" smtClean="0"/>
              <a:t>Asakawa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Hatsuda</a:t>
            </a:r>
            <a:r>
              <a:rPr kumimoji="1" lang="en-US" altLang="ja-JP" sz="2400" dirty="0" smtClean="0"/>
              <a:t>, Itou, MK, Suzuki (</a:t>
            </a:r>
            <a:r>
              <a:rPr kumimoji="1" lang="en-US" altLang="ja-JP" sz="2400" dirty="0" err="1" smtClean="0"/>
              <a:t>FlowQCD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Collab</a:t>
            </a:r>
            <a:r>
              <a:rPr kumimoji="1" lang="en-US" altLang="ja-JP" sz="2400" dirty="0" smtClean="0"/>
              <a:t>.), arXiv:1312.7492[</a:t>
            </a:r>
            <a:r>
              <a:rPr kumimoji="1" lang="en-US" altLang="ja-JP" sz="2400" dirty="0" err="1" smtClean="0"/>
              <a:t>hep-lat</a:t>
            </a:r>
            <a:r>
              <a:rPr kumimoji="1" lang="en-US" altLang="ja-JP" sz="2400" dirty="0" smtClean="0"/>
              <a:t>]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692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5591851" y="3046529"/>
            <a:ext cx="338207" cy="1548347"/>
          </a:xfrm>
          <a:prstGeom prst="rect">
            <a:avLst/>
          </a:prstGeom>
          <a:solidFill>
            <a:srgbClr val="FF00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205483" y="1541124"/>
            <a:ext cx="5208998" cy="4345968"/>
          </a:xfrm>
          <a:prstGeom prst="roundRect">
            <a:avLst>
              <a:gd name="adj" fmla="val 797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280043" y="2534199"/>
            <a:ext cx="390698" cy="228682"/>
          </a:xfrm>
          <a:prstGeom prst="rect">
            <a:avLst/>
          </a:prstGeom>
          <a:solidFill>
            <a:srgbClr val="FF00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 Thermodynamics</a:t>
            </a:r>
            <a:endParaRPr kumimoji="1" lang="ja-JP" altLang="en-US" dirty="0"/>
          </a:p>
        </p:txBody>
      </p:sp>
      <p:sp>
        <p:nvSpPr>
          <p:cNvPr id="3" name="直方体 2"/>
          <p:cNvSpPr/>
          <p:nvPr/>
        </p:nvSpPr>
        <p:spPr>
          <a:xfrm>
            <a:off x="6203577" y="2800501"/>
            <a:ext cx="2743200" cy="1353670"/>
          </a:xfrm>
          <a:prstGeom prst="cube">
            <a:avLst>
              <a:gd name="adj" fmla="val 4155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19057" y="3926697"/>
            <a:ext cx="3338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Thermodynamic </a:t>
            </a:r>
            <a:r>
              <a:rPr lang="en-US" altLang="ja-JP" sz="2400" dirty="0" smtClean="0"/>
              <a:t>relations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L = a N_s&#10;\end{align*}&lt;/body&gt;&#10;  &lt;fcolor&gt;FFFFFFFF&lt;/fcolor&gt;&#10;  &lt;bcolor&gt;FFFFFFFF&lt;/bcolor&gt;&#10;  &lt;transparent&gt;True&lt;/transparent&gt;&#10;  &lt;resolution&gt;1800&lt;/resolution&gt;&#10;  &lt;imageh&gt;209&lt;/imageh&gt;&#10;  &lt;imagew&gt;906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215" y="4452941"/>
            <a:ext cx="1121855" cy="258794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varepsilon = \frac{T^2}V \frac{\partial \ln Z}{\partial T}&#10;\end{align*}&lt;/body&gt;&#10;  &lt;fcolor&gt;FFFFFFFF&lt;/fcolor&gt;&#10;  &lt;bcolor&gt;FFFFFFFF&lt;/bcolor&gt;&#10;  &lt;transparent&gt;True&lt;/transparent&gt;&#10;  &lt;resolution&gt;1800&lt;/resolution&gt;&#10;  &lt;imageh&gt;551&lt;/imageh&gt;&#10;  &lt;imagew&gt;1449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64" y="4627570"/>
            <a:ext cx="1918054" cy="729364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p = T \frac{\partial \ln Z}{\partial V}&#10;\end{align*}&lt;/body&gt;&#10;  &lt;fcolor&gt;FFFFFFFF&lt;/fcolor&gt;&#10;  &lt;bcolor&gt;FFFFFFFF&lt;/bcolor&gt;&#10;  &lt;transparent&gt;True&lt;/transparent&gt;&#10;  &lt;resolution&gt;1800&lt;/resolution&gt;&#10;  &lt;imageh&gt;522&lt;/imageh&gt;&#10;  &lt;imagew&gt;1301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23" y="4646764"/>
            <a:ext cx="1722146" cy="6909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1/T=aN_t&#10;\end{align*}&lt;/body&gt;&#10;  &lt;fcolor&gt;FFFFFFFF&lt;/fcolor&gt;&#10;  &lt;bcolor&gt;FFFFFFFF&lt;/bcolor&gt;&#10;  &lt;transparent&gt;True&lt;/transparent&gt;&#10;  &lt;resolution&gt;1800&lt;/resolution&gt;&#10;  &lt;imageh&gt;250&lt;/imageh&gt;&#10;  &lt;imagew&gt;1137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71331" y="3640481"/>
            <a:ext cx="1407890" cy="309563"/>
          </a:xfrm>
          <a:prstGeom prst="rect">
            <a:avLst/>
          </a:prstGeom>
        </p:spPr>
      </p:pic>
      <p:cxnSp>
        <p:nvCxnSpPr>
          <p:cNvPr id="10" name="直線矢印コネクタ 9"/>
          <p:cNvCxnSpPr/>
          <p:nvPr/>
        </p:nvCxnSpPr>
        <p:spPr>
          <a:xfrm>
            <a:off x="6035040" y="3358342"/>
            <a:ext cx="0" cy="795829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6246834" y="4346946"/>
            <a:ext cx="203661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8494041" y="3805522"/>
            <a:ext cx="510925" cy="534175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L&#10;\end{align*}&lt;/body&gt;&#10;  &lt;fcolor&gt;FFFFFFFF&lt;/fcolor&gt;&#10;  &lt;bcolor&gt;FFFFFFFF&lt;/bcolor&gt;&#10;  &lt;transparent&gt;True&lt;/transparent&gt;&#10;  &lt;resolution&gt;1800&lt;/resolution&gt;&#10;  &lt;imageh&gt;170&lt;/imageh&gt;&#10;  &lt;imagew&gt;15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52" y="4136444"/>
            <a:ext cx="185738" cy="210502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2187932" y="5974805"/>
            <a:ext cx="4689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How do we take T and V derivatives?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Z(T)&amp;amp;={\rm Tr}\left[e^{-H/T}\right]&#10;\\&#10;&amp;amp;=&#10;\int {\cal D}A&#10;\exp\left[ -\int_0^{1/T} d \tau \int_V d^3x{\cal L}_E\right]&#10;\end{align*}&lt;/body&gt;&#10;  &lt;fcolor&gt;FFFFFFFF&lt;/fcolor&gt;&#10;  &lt;bcolor&gt;FFFFFFFF&lt;/bcolor&gt;&#10;  &lt;transparent&gt;True&lt;/transparent&gt;&#10;  &lt;resolution&gt;1800&lt;/resolution&gt;&#10;  &lt;imageh&gt;1295&lt;/imageh&gt;&#10;  &lt;imagew&gt;4511&lt;/imagew&gt;&#10;  &lt;scale&gt;50&lt;/scale&gt;&#10;  &lt;cursor&gt;12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7" y="1951312"/>
            <a:ext cx="4901250" cy="140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9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24195" y="1487977"/>
            <a:ext cx="6732922" cy="922713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Lattice Spacing Derivative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2919" y="1711752"/>
            <a:ext cx="3221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Changing lattice spacing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44295" y="1711752"/>
            <a:ext cx="2333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1/T and V change</a:t>
            </a:r>
            <a:endParaRPr kumimoji="1" lang="ja-JP" altLang="en-US" sz="2400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frac{ \partial \ln Z}{\partial a} &#10;=&#10;\frac{ \partial \beta }{ \partial a} &#10;\frac{\partial \ln Z}{\partial\beta } &#10;\sim &#10;\frac{ \partial \beta }{ \partial a} \langle S \rangle&#10;\end{align*}&lt;/body&gt;&#10;  &lt;fcolor&gt;FFFFFFFF&lt;/fcolor&gt;&#10;  &lt;bcolor&gt;FFFFFFFF&lt;/bcolor&gt;&#10;  &lt;transparent&gt;True&lt;/transparent&gt;&#10;  &lt;resolution&gt;1800&lt;/resolution&gt;&#10;  &lt;imageh&gt;564&lt;/imageh&gt;&#10;  &lt;imagew&gt;3056&lt;/imagew&gt;&#10;  &lt;scale&gt;50&lt;/scale&gt;&#10;  &lt;cursor&gt;19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47" y="3483527"/>
            <a:ext cx="3493008" cy="644652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beta = 2N_c/g^2&#10;\end{align*}&lt;/body&gt;&#10;  &lt;fcolor&gt;FFFFFFFF&lt;/fcolor&gt;&#10;  &lt;bcolor&gt;FFFFFFFF&lt;/bcolor&gt;&#10;  &lt;transparent&gt;True&lt;/transparent&gt;&#10;  &lt;resolution&gt;1800&lt;/resolution&gt;&#10;  &lt;imageh&gt;282&lt;/imageh&gt;&#10;  &lt;imagew&gt;1245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47" y="4444207"/>
            <a:ext cx="1366463" cy="309512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98" y="1869897"/>
            <a:ext cx="188483" cy="185176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950120" y="5270643"/>
            <a:ext cx="7120232" cy="1345914"/>
            <a:chOff x="950120" y="5270643"/>
            <a:chExt cx="7120232" cy="1345914"/>
          </a:xfrm>
        </p:grpSpPr>
        <p:sp>
          <p:nvSpPr>
            <p:cNvPr id="26" name="角丸四角形 25"/>
            <p:cNvSpPr/>
            <p:nvPr/>
          </p:nvSpPr>
          <p:spPr>
            <a:xfrm>
              <a:off x="950120" y="5270643"/>
              <a:ext cx="7120232" cy="134591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1135295" y="5414483"/>
              <a:ext cx="1612975" cy="1099195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3498352" y="5414482"/>
              <a:ext cx="4345968" cy="1099196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= [\varepsilon - 3p]_T -&#10;[\varepsilon - 3p]_{\rm vac}&#10;\end{align*}&lt;/body&gt;&#10;  &lt;fcolor&gt;FFFFFFFF&lt;/fcolor&gt;&#10;  &lt;bcolor&gt;FFFFFFFF&lt;/bcolor&gt;&#10;  &lt;transparent&gt;True&lt;/transparent&gt;&#10;  &lt;resolution&gt;1800&lt;/resolution&gt;&#10;  &lt;imageh&gt;249&lt;/imageh&gt;&#10;  &lt;imagew&gt;2603&lt;/imagew&gt;&#10;  &lt;scale&gt;50&lt;/scale&gt;&#10;  &lt;cursor&gt;18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799" y="6021527"/>
              <a:ext cx="3536985" cy="338344"/>
            </a:xfrm>
            <a:prstGeom prst="rect">
              <a:avLst/>
            </a:prstGeom>
          </p:spPr>
        </p:pic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[\varepsilon - 3p]_{\rm thermodyn.}&#10;\end{align*}&lt;/body&gt;&#10;  &lt;fcolor&gt;FFFFFFFF&lt;/fcolor&gt;&#10;  &lt;bcolor&gt;FFFFFFFF&lt;/bcolor&gt;&#10;  &lt;transparent&gt;True&lt;/transparent&gt;&#10;  &lt;resolution&gt;1800&lt;/resolution&gt;&#10;  &lt;imageh&gt;261&lt;/imageh&gt;&#10;  &lt;imagew&gt;1768&lt;/imagew&gt;&#10;  &lt;scale&gt;50&lt;/scale&gt;&#10;  &lt;cursor&gt;50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3889" y="5539789"/>
              <a:ext cx="2402378" cy="354650"/>
            </a:xfrm>
            <a:prstGeom prst="rect">
              <a:avLst/>
            </a:prstGeom>
          </p:spPr>
        </p:pic>
        <p:pic>
          <p:nvPicPr>
  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S 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304&lt;/imagew&gt;&#10;  &lt;scale&gt;50&lt;/scale&gt;&#10;  &lt;cursor&gt;16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325" y="5804620"/>
              <a:ext cx="376428" cy="308324"/>
            </a:xfrm>
            <a:prstGeom prst="rect">
              <a:avLst/>
            </a:prstGeom>
          </p:spPr>
        </p:pic>
        <p:sp>
          <p:nvSpPr>
            <p:cNvPr id="22" name="右矢印 21"/>
            <p:cNvSpPr/>
            <p:nvPr/>
          </p:nvSpPr>
          <p:spPr>
            <a:xfrm>
              <a:off x="2912436" y="5689960"/>
              <a:ext cx="512343" cy="642757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frac{ \partial \beta }{ \partial a} ~,&#10;\end{align*}&lt;/body&gt;&#10;  &lt;fcolor&gt;FFFFFFFF&lt;/fcolor&gt;&#10;  &lt;bcolor&gt;FFFFFFFF&lt;/bcolor&gt;&#10;  &lt;transparent&gt;True&lt;/transparent&gt;&#10;  &lt;resolution&gt;1800&lt;/resolution&gt;&#10;  &lt;imageh&gt;521&lt;/imageh&gt;&#10;  &lt;imagew&gt;463&lt;/imagew&gt;&#10;  &lt;scale&gt;50&lt;/scale&gt;&#10;  &lt;cursor&gt;55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5280" y="5636218"/>
              <a:ext cx="573309" cy="645128"/>
            </a:xfrm>
            <a:prstGeom prst="rect">
              <a:avLst/>
            </a:prstGeom>
          </p:spPr>
        </p:pic>
      </p:grpSp>
      <p:sp>
        <p:nvSpPr>
          <p:cNvPr id="24" name="直方体 23"/>
          <p:cNvSpPr/>
          <p:nvPr/>
        </p:nvSpPr>
        <p:spPr>
          <a:xfrm>
            <a:off x="5232083" y="4329227"/>
            <a:ext cx="1611204" cy="813109"/>
          </a:xfrm>
          <a:prstGeom prst="cube">
            <a:avLst>
              <a:gd name="adj" fmla="val 3523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直方体 24"/>
          <p:cNvSpPr/>
          <p:nvPr/>
        </p:nvSpPr>
        <p:spPr>
          <a:xfrm>
            <a:off x="7425428" y="3662857"/>
            <a:ext cx="1611204" cy="1479479"/>
          </a:xfrm>
          <a:prstGeom prst="cube">
            <a:avLst>
              <a:gd name="adj" fmla="val 1931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左中かっこ 26"/>
          <p:cNvSpPr/>
          <p:nvPr/>
        </p:nvSpPr>
        <p:spPr>
          <a:xfrm>
            <a:off x="549480" y="2571996"/>
            <a:ext cx="359595" cy="218172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右矢印 3"/>
          <p:cNvSpPr/>
          <p:nvPr/>
        </p:nvSpPr>
        <p:spPr>
          <a:xfrm>
            <a:off x="4064926" y="1711752"/>
            <a:ext cx="332509" cy="46166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57117" y="4329327"/>
            <a:ext cx="114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-</a:t>
            </a:r>
            <a:endParaRPr kumimoji="1" lang="ja-JP" altLang="en-US" sz="32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frac{ \partial \ln Z}{\partial a} &#10;\sim \varepsilon - 3p&#10;\end{align*}&lt;/body&gt;&#10;  &lt;fcolor&gt;FFFFFFFF&lt;/fcolor&gt;&#10;  &lt;bcolor&gt;FFFFFFFF&lt;/bcolor&gt;&#10;  &lt;transparent&gt;True&lt;/transparent&gt;&#10;  &lt;resolution&gt;1800&lt;/resolution&gt;&#10;  &lt;imageh&gt;521&lt;/imageh&gt;&#10;  &lt;imagew&gt;1655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48" y="2571996"/>
            <a:ext cx="1891665" cy="59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9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308225" y="1431162"/>
            <a:ext cx="4674741" cy="3428314"/>
          </a:xfrm>
          <a:prstGeom prst="roundRect">
            <a:avLst>
              <a:gd name="adj" fmla="val 1187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Differential Method</a:t>
            </a:r>
            <a:endParaRPr kumimoji="1" lang="ja-JP" altLang="en-US" dirty="0"/>
          </a:p>
        </p:txBody>
      </p:sp>
      <p:sp>
        <p:nvSpPr>
          <p:cNvPr id="4" name="直方体 3"/>
          <p:cNvSpPr/>
          <p:nvPr/>
        </p:nvSpPr>
        <p:spPr>
          <a:xfrm>
            <a:off x="1340022" y="2830625"/>
            <a:ext cx="2743200" cy="1353670"/>
          </a:xfrm>
          <a:prstGeom prst="cube">
            <a:avLst>
              <a:gd name="adj" fmla="val 4155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L = a_s N_s&#10;\end{align*}&lt;/body&gt;&#10;  &lt;fcolor&gt;FFFFFFFF&lt;/fcolor&gt;&#10;  &lt;bcolor&gt;FFFFFFFF&lt;/bcolor&gt;&#10;  &lt;transparent&gt;True&lt;/transparent&gt;&#10;  &lt;resolution&gt;1800&lt;/resolution&gt;&#10;  &lt;imageh&gt;209&lt;/imageh&gt;&#10;  &lt;imagew&gt;1012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78" y="4478522"/>
            <a:ext cx="1156716" cy="23888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3523795" y="5091271"/>
            <a:ext cx="52219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2 independent “beta functions”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err="1" smtClean="0"/>
              <a:t>perturbative</a:t>
            </a:r>
            <a:r>
              <a:rPr lang="en-US" altLang="ja-JP" sz="2400" dirty="0" smtClean="0"/>
              <a:t> result </a:t>
            </a:r>
            <a:r>
              <a:rPr lang="en-US" altLang="ja-JP" sz="2000" dirty="0" err="1" smtClean="0"/>
              <a:t>Karsch</a:t>
            </a:r>
            <a:r>
              <a:rPr lang="en-US" altLang="ja-JP" sz="2000" dirty="0" smtClean="0"/>
              <a:t>(1982)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negative pressure with </a:t>
            </a:r>
            <a:r>
              <a:rPr kumimoji="1" lang="en-US" altLang="ja-JP" sz="2400" dirty="0" err="1" smtClean="0"/>
              <a:t>Karsch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vacuum subtraction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44625" y="1461984"/>
            <a:ext cx="3062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anisotropic lattice with 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1/T = a_t N_t&#10;\end{align*}&lt;/body&gt;&#10;  &lt;fcolor&gt;FFFFFFFF&lt;/fcolor&gt;&#10;  &lt;bcolor&gt;FFFFFFFF&lt;/bcolor&gt;&#10;  &lt;transparent&gt;True&lt;/transparent&gt;&#10;  &lt;resolution&gt;1800&lt;/resolution&gt;&#10;  &lt;imageh&gt;250&lt;/imageh&gt;&#10;  &lt;imagew&gt;1224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5929" y="3512187"/>
            <a:ext cx="1399032" cy="285750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a_s, a_t&#10;\end{align*}&lt;/body&gt;&#10;  &lt;fcolor&gt;FFFFFFFF&lt;/fcolor&gt;&#10;  &lt;bcolor&gt;FFFFFFFF&lt;/bcolor&gt;&#10;  &lt;transparent&gt;True&lt;/transparent&gt;&#10;  &lt;resolution&gt;1800&lt;/resolution&gt;&#10;  &lt;imageh&gt;158&lt;/imageh&gt;&#10;  &lt;imagew&gt;53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436" y="2107712"/>
            <a:ext cx="973132" cy="286323"/>
          </a:xfrm>
          <a:prstGeom prst="rect">
            <a:avLst/>
          </a:prstGeom>
        </p:spPr>
      </p:pic>
      <p:cxnSp>
        <p:nvCxnSpPr>
          <p:cNvPr id="13" name="直線矢印コネクタ 12"/>
          <p:cNvCxnSpPr/>
          <p:nvPr/>
        </p:nvCxnSpPr>
        <p:spPr>
          <a:xfrm>
            <a:off x="1171485" y="3397431"/>
            <a:ext cx="0" cy="795829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1383279" y="4386035"/>
            <a:ext cx="203661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varepsilon \sim&#10;\frac{\partial \ln Z}{\partial a_t}&#10;\end{align*}&lt;/body&gt;&#10;  &lt;fcolor&gt;FFFFFFFF&lt;/fcolor&gt;&#10;  &lt;bcolor&gt;FFFFFFFF&lt;/bcolor&gt;&#10;  &lt;transparent&gt;True&lt;/transparent&gt;&#10;  &lt;resolution&gt;1800&lt;/resolution&gt;&#10;  &lt;imageh&gt;555&lt;/imageh&gt;&#10;  &lt;imagew&gt;1097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05" y="2139961"/>
            <a:ext cx="1452109" cy="734659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p \sim&#10;\frac{\partial \ln Z}{\partial a_s}&#10;\end{align*}&lt;/body&gt;&#10;  &lt;fcolor&gt;FFFFFFFF&lt;/fcolor&gt;&#10;  &lt;bcolor&gt;FFFFFFFF&lt;/bcolor&gt;&#10;  &lt;transparent&gt;True&lt;/transparent&gt;&#10;  &lt;resolution&gt;1800&lt;/resolution&gt;&#10;  &lt;imageh&gt;555&lt;/imageh&gt;&#10;  &lt;imagew&gt;1120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05" y="3177568"/>
            <a:ext cx="1482554" cy="734659"/>
          </a:xfrm>
          <a:prstGeom prst="rect">
            <a:avLst/>
          </a:prstGeom>
        </p:spPr>
      </p:pic>
      <p:sp>
        <p:nvSpPr>
          <p:cNvPr id="17" name="右矢印 16"/>
          <p:cNvSpPr/>
          <p:nvPr/>
        </p:nvSpPr>
        <p:spPr>
          <a:xfrm>
            <a:off x="5314668" y="2374913"/>
            <a:ext cx="542593" cy="132030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左中かっこ 17"/>
          <p:cNvSpPr/>
          <p:nvPr/>
        </p:nvSpPr>
        <p:spPr>
          <a:xfrm>
            <a:off x="6072024" y="2107712"/>
            <a:ext cx="390418" cy="187866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2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246580" y="1387011"/>
            <a:ext cx="3976099" cy="3215811"/>
          </a:xfrm>
          <a:prstGeom prst="roundRect">
            <a:avLst>
              <a:gd name="adj" fmla="val 12531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Integral Method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89877" y="5474972"/>
            <a:ext cx="47706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measurements of e-3p for </a:t>
            </a:r>
            <a:r>
              <a:rPr lang="en-US" altLang="ja-JP" sz="2400" dirty="0" smtClean="0"/>
              <a:t>many T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vacuum subtraction for each </a:t>
            </a:r>
            <a:r>
              <a:rPr lang="en-US" altLang="ja-JP" sz="2400" dirty="0"/>
              <a:t>T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information on beta function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\frac{ \partial (p/T^4)}{\partial T} = \frac{\varepsilon-3p}{T^4}&#10;\end{align*}&lt;/body&gt;&#10;  &lt;fcolor&gt;FFFFFFFF&lt;/fcolor&gt;&#10;  &lt;bcolor&gt;FFFFFFFF&lt;/bcolor&gt;&#10;  &lt;transparent&gt;True&lt;/transparent&gt;&#10;  &lt;resolution&gt;1800&lt;/resolution&gt;&#10;  &lt;imageh&gt;552&lt;/imageh&gt;&#10;  &lt;imagew&gt;214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66" y="1673625"/>
            <a:ext cx="2660999" cy="68351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274" y="1487743"/>
            <a:ext cx="3784500" cy="3451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613151" y="1087633"/>
            <a:ext cx="1403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Boyd+ 1996</a:t>
            </a:r>
            <a:endParaRPr kumimoji="1" lang="ja-JP" altLang="en-US" sz="20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frac{p}{T^4}&#10;= \int_{T_0}^T dT&#10;\frac{\varepsilon-3p}{T^5}&#10;\end{align*}&lt;/body&gt;&#10;  &lt;fcolor&gt;FFFFFFFF&lt;/fcolor&gt;&#10;  &lt;bcolor&gt;FFFFFFFF&lt;/bcolor&gt;&#10;  &lt;transparent&gt;True&lt;/transparent&gt;&#10;  &lt;resolution&gt;1800&lt;/resolution&gt;&#10;  &lt;imageh&gt;650&lt;/imageh&gt;&#10;  &lt;imagew&gt;2112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5" y="3368627"/>
            <a:ext cx="2705130" cy="832545"/>
          </a:xfrm>
          <a:prstGeom prst="rect">
            <a:avLst/>
          </a:prstGeom>
        </p:spPr>
      </p:pic>
      <p:sp>
        <p:nvSpPr>
          <p:cNvPr id="9" name="下矢印 8"/>
          <p:cNvSpPr/>
          <p:nvPr/>
        </p:nvSpPr>
        <p:spPr>
          <a:xfrm>
            <a:off x="1582220" y="2640458"/>
            <a:ext cx="1294544" cy="42090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4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93695" y="1900518"/>
            <a:ext cx="71581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/>
              <a:t>Gradient Flow Method</a:t>
            </a:r>
            <a:endParaRPr kumimoji="1" lang="ja-JP" altLang="en-US" sz="60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\rangle&#10;\end{align*}&lt;/body&gt;&#10;  &lt;fcolor&gt;FFFFFFFF&lt;/fcolor&gt;&#10;  &lt;bcolor&gt;FFFFFFFF&lt;/bcolor&gt;&#10;  &lt;transparent&gt;True&lt;/transparent&gt;&#10;  &lt;resolution&gt;1800&lt;/resolution&gt;&#10;  &lt;imageh&gt;262&lt;/imageh&gt;&#10;  &lt;imagew&gt;52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624" y="3935505"/>
            <a:ext cx="2339788" cy="116323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0719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33003" y="1504604"/>
            <a:ext cx="5087389" cy="11130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87562" y="663862"/>
            <a:ext cx="1723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Luescher</a:t>
            </a:r>
            <a:r>
              <a:rPr kumimoji="1"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2010</a:t>
            </a:r>
            <a:endParaRPr kumimoji="1" lang="ja-JP" alt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B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750" y="1763166"/>
            <a:ext cx="1935194" cy="27451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284777" y="2855978"/>
            <a:ext cx="3007720" cy="919401"/>
          </a:xfrm>
          <a:prstGeom prst="wedgeRoundRectCallout">
            <a:avLst>
              <a:gd name="adj1" fmla="val -22323"/>
              <a:gd name="adj2" fmla="val -104235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steepest descent </a:t>
            </a:r>
          </a:p>
          <a:p>
            <a:pPr algn="ctr"/>
            <a:r>
              <a:rPr kumimoji="1" lang="en-US" altLang="ja-JP" sz="2400" dirty="0" smtClean="0"/>
              <a:t>direction of the action</a:t>
            </a:r>
            <a:endParaRPr kumimoji="1" lang="ja-JP" altLang="en-US" sz="24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G_{\mu\nu} = \partial_\mu B_\nu - \partial_\nu B_\mu +[ B_\mu, B_\nu]&#10;\end{align*}&lt;/body&gt;&#10;  &lt;fcolor&gt;FFFFFFFF&lt;/fcolor&gt;&#10;  &lt;bcolor&gt;FFFFFFFF&lt;/bcolor&gt;&#10;  &lt;transparent&gt;True&lt;/transparent&gt;&#10;  &lt;resolution&gt;1800&lt;/resolution&gt;&#10;  &lt;imageh&gt;262&lt;/imageh&gt;&#10;  &lt;imagew&gt;3383&lt;/imagew&gt;&#10;  &lt;scale&gt;50&lt;/scale&gt;&#10;  &lt;cursor&gt;8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749" y="2206029"/>
            <a:ext cx="3544538" cy="274511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partial_t B_\mu (t,x)&#10;= D_\nu G_{\mu\nu}&#10;\end{align*}&lt;/body&gt;&#10;  &lt;fcolor&gt;FFFFFFFF&lt;/fcolor&gt;&#10;  &lt;bcolor&gt;FFFFFFFF&lt;/bcolor&gt;&#10;  &lt;transparent&gt;True&lt;/transparent&gt;&#10;  &lt;resolution&gt;1800&lt;/resolution&gt;&#10;  &lt;imageh&gt;262&lt;/imageh&gt;&#10;  &lt;imagew&gt;2150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1801039"/>
            <a:ext cx="4738255" cy="577406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424626" y="2822892"/>
            <a:ext cx="1925490" cy="919401"/>
          </a:xfrm>
          <a:prstGeom prst="wedgeRoundRectCallout">
            <a:avLst>
              <a:gd name="adj1" fmla="val 21267"/>
              <a:gd name="adj2" fmla="val -97002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396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33003" y="1504604"/>
            <a:ext cx="5087389" cy="11130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87562" y="663862"/>
            <a:ext cx="1723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Luescher</a:t>
            </a:r>
            <a:r>
              <a:rPr kumimoji="1"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2010</a:t>
            </a:r>
            <a:endParaRPr kumimoji="1" lang="ja-JP" alt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B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750" y="1763166"/>
            <a:ext cx="1935194" cy="27451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284777" y="2855978"/>
            <a:ext cx="3007720" cy="919401"/>
          </a:xfrm>
          <a:prstGeom prst="wedgeRoundRectCallout">
            <a:avLst>
              <a:gd name="adj1" fmla="val -22323"/>
              <a:gd name="adj2" fmla="val -104235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steepest descent </a:t>
            </a:r>
          </a:p>
          <a:p>
            <a:pPr algn="ctr"/>
            <a:r>
              <a:rPr kumimoji="1" lang="en-US" altLang="ja-JP" sz="2400" dirty="0" smtClean="0"/>
              <a:t>direction of the action</a:t>
            </a:r>
            <a:endParaRPr kumimoji="1" lang="ja-JP" altLang="en-US" sz="24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G_{\mu\nu} = \partial_\mu B_\nu - \partial_\nu B_\mu +[ B_\mu, B_\nu]&#10;\end{align*}&lt;/body&gt;&#10;  &lt;fcolor&gt;FFFFFFFF&lt;/fcolor&gt;&#10;  &lt;bcolor&gt;FFFFFFFF&lt;/bcolor&gt;&#10;  &lt;transparent&gt;True&lt;/transparent&gt;&#10;  &lt;resolution&gt;1800&lt;/resolution&gt;&#10;  &lt;imageh&gt;262&lt;/imageh&gt;&#10;  &lt;imagew&gt;3383&lt;/imagew&gt;&#10;  &lt;scale&gt;50&lt;/scale&gt;&#10;  &lt;cursor&gt;8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749" y="2206029"/>
            <a:ext cx="3544538" cy="27451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92919" y="4320986"/>
            <a:ext cx="79721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modify gauge field toward the stationary point of the action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smoothing similarly to diffusion equation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diffusion length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All composite operators at t&gt;0 are UV finite </a:t>
            </a:r>
            <a:r>
              <a:rPr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Luescher,Weisz,2011</a:t>
            </a: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partial_t B_\mu (t,x)&#10;= D_\nu G_{\mu\nu}&#10;\end{align*}&lt;/body&gt;&#10;  &lt;fcolor&gt;FFFFFFFF&lt;/fcolor&gt;&#10;  &lt;bcolor&gt;FFFFFFFF&lt;/bcolor&gt;&#10;  &lt;transparent&gt;True&lt;/transparent&gt;&#10;  &lt;resolution&gt;1800&lt;/resolution&gt;&#10;  &lt;imageh&gt;262&lt;/imageh&gt;&#10;  &lt;imagew&gt;2150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1801039"/>
            <a:ext cx="4738255" cy="577406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partial_t B_\mu&#10;= D_\nu G_{\mu\nu}&#10;= \partial_\nu \partial_\nu B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7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84" y="5262225"/>
            <a:ext cx="4140547" cy="310203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424626" y="2822892"/>
            <a:ext cx="1925490" cy="919401"/>
          </a:xfrm>
          <a:prstGeom prst="wedgeRoundRectCallout">
            <a:avLst>
              <a:gd name="adj1" fmla="val 21267"/>
              <a:gd name="adj2" fmla="val -97002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72" y="5841071"/>
            <a:ext cx="1046998" cy="29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1903615" y="1556864"/>
            <a:ext cx="5054137" cy="1413127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Operator Relation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59388" y="818907"/>
            <a:ext cx="22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Luescher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Weisz</a:t>
            </a:r>
            <a:r>
              <a:rPr kumimoji="1" lang="en-US" altLang="ja-JP" dirty="0" smtClean="0"/>
              <a:t>, 2011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2981432" y="3337915"/>
            <a:ext cx="1366124" cy="3328896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>
            <a:off x="3731807" y="4971995"/>
            <a:ext cx="2318344" cy="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乗算記号 4"/>
          <p:cNvSpPr/>
          <p:nvPr/>
        </p:nvSpPr>
        <p:spPr>
          <a:xfrm>
            <a:off x="4742158" y="4848471"/>
            <a:ext cx="268941" cy="27161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43" y="4971777"/>
            <a:ext cx="139582" cy="290186"/>
          </a:xfrm>
          <a:prstGeom prst="rect">
            <a:avLst/>
          </a:prstGeom>
        </p:spPr>
      </p:pic>
      <p:sp>
        <p:nvSpPr>
          <p:cNvPr id="13" name="円/楕円 12"/>
          <p:cNvSpPr/>
          <p:nvPr/>
        </p:nvSpPr>
        <p:spPr>
          <a:xfrm>
            <a:off x="3571701" y="4435984"/>
            <a:ext cx="367553" cy="1103456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79" y="5184303"/>
            <a:ext cx="789702" cy="328013"/>
          </a:xfrm>
          <a:prstGeom prst="rect">
            <a:avLst/>
          </a:prstGeom>
        </p:spPr>
      </p:pic>
      <p:sp>
        <p:nvSpPr>
          <p:cNvPr id="16" name="二等辺三角形 15"/>
          <p:cNvSpPr/>
          <p:nvPr/>
        </p:nvSpPr>
        <p:spPr>
          <a:xfrm rot="5400000">
            <a:off x="3767374" y="4424915"/>
            <a:ext cx="1076334" cy="1098477"/>
          </a:xfrm>
          <a:prstGeom prst="triangle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>
            <a:stCxn id="13" idx="1"/>
          </p:cNvCxnSpPr>
          <p:nvPr/>
        </p:nvCxnSpPr>
        <p:spPr>
          <a:xfrm>
            <a:off x="3625528" y="4597581"/>
            <a:ext cx="235023" cy="74839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2\sqrt{8t}&#10;\end{align*}&lt;/body&gt;&#10;  &lt;fcolor&gt;FF000000&lt;/fcolor&gt;&#10;  &lt;bcolor&gt;FFFFFFFF&lt;/bcolor&gt;&#10;  &lt;transparent&gt;True&lt;/transparent&gt;&#10;  &lt;resolution&gt;1800&lt;/resolution&gt;&#10;  &lt;imageh&gt;249&lt;/imageh&gt;&#10;  &lt;imagew&gt;5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792" y="5472685"/>
            <a:ext cx="565150" cy="26352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31" y="1948772"/>
            <a:ext cx="4365638" cy="821167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62" y="2390688"/>
            <a:ext cx="571470" cy="16773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907605" y="3005424"/>
            <a:ext cx="3218082" cy="919401"/>
          </a:xfrm>
          <a:prstGeom prst="wedgeRoundRectCallout">
            <a:avLst>
              <a:gd name="adj1" fmla="val -22181"/>
              <a:gd name="adj2" fmla="val -108384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remormalized</a:t>
            </a:r>
            <a:r>
              <a:rPr kumimoji="1" lang="en-US" altLang="ja-JP" sz="2400" dirty="0" smtClean="0"/>
              <a:t> operators</a:t>
            </a:r>
          </a:p>
          <a:p>
            <a:pPr algn="ctr"/>
            <a:r>
              <a:rPr lang="en-US" altLang="ja-JP" sz="2400" dirty="0" smtClean="0"/>
              <a:t>of original theory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73257" y="3024672"/>
            <a:ext cx="2473563" cy="510778"/>
          </a:xfrm>
          <a:prstGeom prst="wedgeRoundRectCallout">
            <a:avLst>
              <a:gd name="adj1" fmla="val 20499"/>
              <a:gd name="adj2" fmla="val -131169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an </a:t>
            </a:r>
            <a:r>
              <a:rPr kumimoji="1" lang="en-US" altLang="ja-JP" sz="2400" dirty="0" smtClean="0"/>
              <a:t>operator at t&gt;0</a:t>
            </a:r>
          </a:p>
        </p:txBody>
      </p:sp>
    </p:spTree>
    <p:extLst>
      <p:ext uri="{BB962C8B-B14F-4D97-AF65-F5344CB8AC3E}">
        <p14:creationId xmlns:p14="http://schemas.microsoft.com/office/powerpoint/2010/main" val="11440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492919" y="1673625"/>
            <a:ext cx="5184674" cy="140208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1" y="2054352"/>
            <a:ext cx="4458998" cy="838728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44" y="2540225"/>
            <a:ext cx="571470" cy="16773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073" y="1564728"/>
            <a:ext cx="1982716" cy="2023482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92009" y="4101035"/>
            <a:ext cx="6494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>
                <a:latin typeface="Calibri" panose="020F0502020204030204" pitchFamily="34" charset="0"/>
              </a:rPr>
              <a:t>gauge-invariant dimension 4 operators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25" name="左中かっこ 24"/>
          <p:cNvSpPr/>
          <p:nvPr/>
        </p:nvSpPr>
        <p:spPr>
          <a:xfrm>
            <a:off x="728141" y="4771063"/>
            <a:ext cx="335885" cy="138036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&amp;amp; U_{\mu\nu}(t,x) =&#10;G_{\mu\rho}(t,x)G_{\nu\rho}(t,x) - \frac14&#10;\delta_{\mu\nu} G_{\mu\nu}(t,x)G_{\mu\nu}(t,x) &#10;\\&#10;&amp;amp; E(t,x) = \frac14&#10;\delta_{\mu\nu} G_{\mu\nu}(t,x)G_{\mu\nu}(t,x) &#10;\end{align*}&lt;/body&gt;&#10;  &lt;fcolor&gt;FFFFFFFF&lt;/fcolor&gt;&#10;  &lt;bcolor&gt;FFFFFFFF&lt;/bcolor&gt;&#10;  &lt;transparent&gt;True&lt;/transparent&gt;&#10;  &lt;resolution&gt;1800&lt;/resolution&gt;&#10;  &lt;imageh&gt;1105&lt;/imageh&gt;&#10;  &lt;imagew&gt;5979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61" y="4771063"/>
            <a:ext cx="7468948" cy="1380361"/>
          </a:xfrm>
          <a:prstGeom prst="rect">
            <a:avLst/>
          </a:prstGeom>
        </p:spPr>
      </p:pic>
      <p:sp>
        <p:nvSpPr>
          <p:cNvPr id="3" name="上矢印 2"/>
          <p:cNvSpPr/>
          <p:nvPr/>
        </p:nvSpPr>
        <p:spPr>
          <a:xfrm>
            <a:off x="1064026" y="2893080"/>
            <a:ext cx="565269" cy="1207955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9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207818" y="1479665"/>
            <a:ext cx="5976851" cy="176229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2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" y="1673626"/>
            <a:ext cx="5526617" cy="63288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" y="2615735"/>
            <a:ext cx="4627033" cy="33972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908" y="1169178"/>
            <a:ext cx="1982716" cy="20234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92919" y="3790604"/>
            <a:ext cx="2449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Suzuki coefficients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\alpha_U(t) = g^2 \left[ 1 + 2b_0 s_1g^2 + O(g^4) \right]&#10;\\&#10;&amp;amp; \alpha_E(t) = \frac1{2b_0} \left[ 1 + 2b_0 s_2 g^2 + O(g^4) \right]&#10;\end{align*}&lt;/body&gt;&#10;  &lt;fcolor&gt;FFFFFFFF&lt;/fcolor&gt;&#10;  &lt;bcolor&gt;FFFFFFFF&lt;/bcolor&gt;&#10;  &lt;transparent&gt;True&lt;/transparent&gt;&#10;  &lt;resolution&gt;1800&lt;/resolution&gt;&#10;  &lt;imageh&gt;973&lt;/imageh&gt;&#10;  &lt;imagew&gt;3709&lt;/imagew&gt;&#10;  &lt;scale&gt;50&lt;/scale&gt;&#10;  &lt;cursor&gt;1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76" y="3570464"/>
            <a:ext cx="3646229" cy="956533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2942051" y="3570464"/>
            <a:ext cx="258349" cy="95653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&amp;amp; g = g(1/\sqrt{8t})&#10;\\&#10;&amp;amp; s_1 = 0.03296\dots&#10;\\&#10;&amp;amp; s_2 = 0.19783\dots&#10;\end{align*}&lt;/body&gt;&#10;  &lt;fcolor&gt;FFFFFFFF&lt;/fcolor&gt;&#10;  &lt;bcolor&gt;FFFFFFFF&lt;/bcolor&gt;&#10;  &lt;transparent&gt;True&lt;/transparent&gt;&#10;  &lt;resolution&gt;1800&lt;/resolution&gt;&#10;  &lt;imageh&gt;1162&lt;/imageh&gt;&#10;  &lt;imagew&gt;1684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331" y="3853811"/>
            <a:ext cx="1399391" cy="96561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226458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62" y="2837986"/>
            <a:ext cx="1905553" cy="11405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1" name="テキスト ボックス 20"/>
          <p:cNvSpPr txBox="1"/>
          <p:nvPr/>
        </p:nvSpPr>
        <p:spPr>
          <a:xfrm>
            <a:off x="1274025" y="4423537"/>
            <a:ext cx="6798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Noether</a:t>
            </a:r>
            <a:r>
              <a:rPr kumimoji="1" lang="en-US" altLang="ja-JP" sz="2400" dirty="0" smtClean="0"/>
              <a:t> current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/ generator</a:t>
            </a:r>
            <a:r>
              <a:rPr kumimoji="1" lang="en-US" altLang="ja-JP" sz="2400" dirty="0" smtClean="0"/>
              <a:t> of space-time translation</a:t>
            </a:r>
            <a:endParaRPr kumimoji="1" lang="ja-JP" altLang="en-US" sz="24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6043199" y="1221804"/>
            <a:ext cx="3100801" cy="2935065"/>
            <a:chOff x="6043199" y="1221804"/>
            <a:chExt cx="3100801" cy="2935065"/>
          </a:xfrm>
        </p:grpSpPr>
        <p:pic>
          <p:nvPicPr>
  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begin{bmatrix}&#10;T_{00} &amp;amp; T_{01} &amp;amp; T_{02} &amp;amp; T_{03} \\&#10;T_{10} &amp;amp; T_{11} &amp;amp; T_{12} &amp;amp; T_{13} \\&#10;T_{20} &amp;amp; T_{21} &amp;amp; T_{22} &amp;amp; T_{23} \\&#10;T_{30} &amp;amp; T_{31} &amp;amp; T_{32} &amp;amp; T_{33} \\&#10;\end{bmatrix}&#10;\end{align*}&lt;/body&gt;&#10;  &lt;fcolor&gt;FFFFFFFF&lt;/fcolor&gt;&#10;  &lt;bcolor&gt;FFFFFFFF&lt;/bcolor&gt;&#10;  &lt;transparent&gt;True&lt;/transparent&gt;&#10;  &lt;resolution&gt;1800&lt;/resolution&gt;&#10;  &lt;imageh&gt;1495&lt;/imageh&gt;&#10;  &lt;imagew&gt;2344&lt;/imagew&gt;&#10;  &lt;scale&gt;50&lt;/scale&gt;&#10;  &lt;cursor&gt;17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3199" y="1709927"/>
              <a:ext cx="2914979" cy="1859169"/>
            </a:xfrm>
            <a:prstGeom prst="rect">
              <a:avLst/>
            </a:prstGeom>
            <a:scene3d>
              <a:camera prst="isometricLeftDown">
                <a:rot lat="857469" lon="1747147" rev="21577687"/>
              </a:camera>
              <a:lightRig rig="threePt" dir="t"/>
            </a:scene3d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6427869" y="1221804"/>
              <a:ext cx="889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FF00"/>
                  </a:solidFill>
                </a:rPr>
                <a:t>energy</a:t>
              </a:r>
              <a:endParaRPr kumimoji="1" lang="ja-JP" alt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7554524" y="1439330"/>
              <a:ext cx="14036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momentum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8072425" y="3756759"/>
              <a:ext cx="1071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92D050"/>
                  </a:solidFill>
                </a:rPr>
                <a:t>pressure</a:t>
              </a:r>
              <a:endParaRPr kumimoji="1" lang="ja-JP" altLang="en-US" sz="2000" dirty="0">
                <a:solidFill>
                  <a:srgbClr val="92D050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929449" y="3567252"/>
              <a:ext cx="7756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B0F0"/>
                  </a:solidFill>
                </a:rPr>
                <a:t>stress</a:t>
              </a:r>
              <a:endParaRPr kumimoji="1" lang="ja-JP" alt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2" name="平行四辺形 1"/>
            <p:cNvSpPr/>
            <p:nvPr/>
          </p:nvSpPr>
          <p:spPr>
            <a:xfrm rot="5400000">
              <a:off x="6294906" y="1594655"/>
              <a:ext cx="448235" cy="476250"/>
            </a:xfrm>
            <a:prstGeom prst="parallelogram">
              <a:avLst>
                <a:gd name="adj" fmla="val 21290"/>
              </a:avLst>
            </a:prstGeom>
            <a:solidFill>
              <a:srgbClr val="FFFF00">
                <a:alpha val="10196"/>
              </a:srgbClr>
            </a:solidFill>
            <a:ln w="1905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平行四辺形 14"/>
            <p:cNvSpPr/>
            <p:nvPr/>
          </p:nvSpPr>
          <p:spPr>
            <a:xfrm rot="5400000">
              <a:off x="7500833" y="1117962"/>
              <a:ext cx="686303" cy="1829072"/>
            </a:xfrm>
            <a:prstGeom prst="parallelogram">
              <a:avLst>
                <a:gd name="adj" fmla="val 43892"/>
              </a:avLst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角丸四角形 21"/>
            <p:cNvSpPr/>
            <p:nvPr/>
          </p:nvSpPr>
          <p:spPr>
            <a:xfrm rot="7620084">
              <a:off x="7571533" y="1761625"/>
              <a:ext cx="448235" cy="2318299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10196"/>
              </a:srgbClr>
            </a:solidFill>
            <a:ln w="1905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平行四辺形 22"/>
            <p:cNvSpPr/>
            <p:nvPr/>
          </p:nvSpPr>
          <p:spPr>
            <a:xfrm rot="5400000">
              <a:off x="6981720" y="2048880"/>
              <a:ext cx="1688669" cy="1829072"/>
            </a:xfrm>
            <a:prstGeom prst="parallelogram">
              <a:avLst>
                <a:gd name="adj" fmla="val 20366"/>
              </a:avLst>
            </a:prstGeom>
            <a:solidFill>
              <a:srgbClr val="00B0F0">
                <a:alpha val="9804"/>
              </a:srgbClr>
            </a:solidFill>
            <a:ln w="1905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665" y="754432"/>
            <a:ext cx="2877561" cy="285927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4758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573578" y="5111852"/>
            <a:ext cx="7823703" cy="1663021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07818" y="1479665"/>
            <a:ext cx="5976851" cy="176229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2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" y="1673626"/>
            <a:ext cx="5526617" cy="63288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" y="2615735"/>
            <a:ext cx="4627033" cy="33972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908" y="1169178"/>
            <a:ext cx="1982716" cy="20234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92919" y="3790604"/>
            <a:ext cx="2449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Suzuki coefficients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\alpha_U(t) = g^2 \left[ 1 + 2b_0 s_1g^2 + O(g^4) \right]&#10;\\&#10;&amp;amp; \alpha_E(t) = \frac1{2b_0} \left[ 1 + 2b_0 s_2 g^2 + O(g^4) \right]&#10;\end{align*}&lt;/body&gt;&#10;  &lt;fcolor&gt;FFFFFFFF&lt;/fcolor&gt;&#10;  &lt;bcolor&gt;FFFFFFFF&lt;/bcolor&gt;&#10;  &lt;transparent&gt;True&lt;/transparent&gt;&#10;  &lt;resolution&gt;1800&lt;/resolution&gt;&#10;  &lt;imageh&gt;973&lt;/imageh&gt;&#10;  &lt;imagew&gt;3709&lt;/imagew&gt;&#10;  &lt;scale&gt;50&lt;/scale&gt;&#10;  &lt;cursor&gt;1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76" y="3570464"/>
            <a:ext cx="3646229" cy="956533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2942051" y="3570464"/>
            <a:ext cx="258349" cy="95653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&amp;amp; g = g(1/\sqrt{8t})&#10;\\&#10;&amp;amp; s_1 = 0.03296\dots&#10;\\&#10;&amp;amp; s_2 = 0.19783\dots&#10;\end{align*}&lt;/body&gt;&#10;  &lt;fcolor&gt;FFFFFFFF&lt;/fcolor&gt;&#10;  &lt;bcolor&gt;FFFFFFFF&lt;/bcolor&gt;&#10;  &lt;transparent&gt;True&lt;/transparent&gt;&#10;  &lt;resolution&gt;1800&lt;/resolution&gt;&#10;  &lt;imageh&gt;1162&lt;/imageh&gt;&#10;  &lt;imagew&gt;1684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331" y="3853811"/>
            <a:ext cx="1399391" cy="965613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\frac1{\alpha_U(t)}&#10;U_{\mu\nu}(t,x) + \frac1{4\alpha_E(t)} \delta_{\mu\nu} E(t,x)_{\rm subt.} \right]&#10;\end{align*}&lt;/body&gt;&#10;  &lt;fcolor&gt;FFFFFFFF&lt;/fcolor&gt;&#10;  &lt;bcolor&gt;FFFFFFFF&lt;/bcolor&gt;&#10;  &lt;transparent&gt;True&lt;/transparent&gt;&#10;  &lt;resolution&gt;1800&lt;/resolution&gt;&#10;  &lt;imageh&gt;598&lt;/imageh&gt;&#10;  &lt;imagew&gt;5929&lt;/imagew&gt;&#10;  &lt;scale&gt;50&lt;/scale&gt;&#10;  &lt;cursor&gt;15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1" y="5836667"/>
            <a:ext cx="7218824" cy="72809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933738" y="5138802"/>
            <a:ext cx="307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latin typeface="Calibri" panose="020F0502020204030204" pitchFamily="34" charset="0"/>
              </a:rPr>
              <a:t>Remormalized</a:t>
            </a:r>
            <a:r>
              <a:rPr kumimoji="1" lang="en-US" altLang="ja-JP" sz="2800" b="1" dirty="0" smtClean="0">
                <a:latin typeface="Calibri" panose="020F0502020204030204" pitchFamily="34" charset="0"/>
              </a:rPr>
              <a:t> EMT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2463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01051" y="1961580"/>
            <a:ext cx="81222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7200" dirty="0" smtClean="0"/>
              <a:t>Numerical Simulation</a:t>
            </a:r>
          </a:p>
          <a:p>
            <a:pPr algn="ctr"/>
            <a:r>
              <a:rPr lang="en-US" altLang="ja-JP" sz="7200" dirty="0" smtClean="0"/>
              <a:t>on the Lattice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8171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665284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05594" y="973313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6" name="右矢印 5"/>
          <p:cNvSpPr/>
          <p:nvPr/>
        </p:nvSpPr>
        <p:spPr>
          <a:xfrm>
            <a:off x="3154748" y="5065293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YM gradient  flow</a:t>
            </a:r>
            <a:endParaRPr kumimoji="1" lang="ja-JP" altLang="en-US" sz="2000" dirty="0"/>
          </a:p>
        </p:txBody>
      </p:sp>
      <p:sp>
        <p:nvSpPr>
          <p:cNvPr id="8" name="角丸四角形 7"/>
          <p:cNvSpPr/>
          <p:nvPr/>
        </p:nvSpPr>
        <p:spPr>
          <a:xfrm>
            <a:off x="490195" y="3760593"/>
            <a:ext cx="2599126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 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dimensional regularization )</a:t>
            </a:r>
          </a:p>
        </p:txBody>
      </p:sp>
      <p:pic>
        <p:nvPicPr>
          <p:cNvPr id="10" name="Picture 76" descr="lattic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 trans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002" y="715997"/>
            <a:ext cx="2103062" cy="203077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4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角丸四角形 11"/>
          <p:cNvSpPr/>
          <p:nvPr/>
        </p:nvSpPr>
        <p:spPr>
          <a:xfrm>
            <a:off x="5307107" y="3760592"/>
            <a:ext cx="2897150" cy="2236795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  <a:effectLst>
                <a:outerShdw blurRad="254000" algn="ctr" rotWithShape="0">
                  <a:schemeClr val="bg1"/>
                </a:outerShdw>
              </a:effectLst>
            </a:endParaRPr>
          </a:p>
          <a:p>
            <a:pPr algn="ctr"/>
            <a:r>
              <a: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rPr>
              <a:t>( with </a:t>
            </a:r>
            <a:r>
              <a:rPr kumimoji="1" lang="en-US" altLang="ja-JP" sz="20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rPr>
              <a:t>dimensional regularization )</a:t>
            </a:r>
          </a:p>
        </p:txBody>
      </p:sp>
      <p:sp>
        <p:nvSpPr>
          <p:cNvPr id="13" name="上下矢印 12"/>
          <p:cNvSpPr/>
          <p:nvPr/>
        </p:nvSpPr>
        <p:spPr>
          <a:xfrm>
            <a:off x="7179856" y="2636619"/>
            <a:ext cx="631207" cy="1162175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左右矢印 18"/>
          <p:cNvSpPr/>
          <p:nvPr/>
        </p:nvSpPr>
        <p:spPr>
          <a:xfrm>
            <a:off x="2428450" y="3948875"/>
            <a:ext cx="3456962" cy="403625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2112338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4" name="上下矢印 23"/>
          <p:cNvSpPr/>
          <p:nvPr/>
        </p:nvSpPr>
        <p:spPr>
          <a:xfrm>
            <a:off x="6456234" y="2123621"/>
            <a:ext cx="339365" cy="1906405"/>
          </a:xfrm>
          <a:prstGeom prst="upDown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170053" y="4239261"/>
            <a:ext cx="2254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 relation</a:t>
            </a:r>
          </a:p>
          <a:p>
            <a:pPr algn="ctr"/>
            <a:r>
              <a:rPr lang="en-US" altLang="ja-JP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 perturbation,</a:t>
            </a:r>
          </a:p>
          <a:p>
            <a:pPr algn="ctr"/>
            <a:r>
              <a:rPr lang="en-US" altLang="ja-JP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operator expansion)</a:t>
            </a:r>
            <a:endParaRPr kumimoji="1" lang="ja-JP" altLang="en-US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852900"/>
            <a:ext cx="683710" cy="60460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 rot="16200000">
            <a:off x="7406289" y="2825433"/>
            <a:ext cx="1477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equivalent</a:t>
            </a:r>
            <a:endParaRPr lang="en-US" altLang="ja-JP" sz="2400" dirty="0"/>
          </a:p>
          <a:p>
            <a:pPr algn="ctr"/>
            <a:r>
              <a:rPr kumimoji="1" lang="en-US" altLang="ja-JP" sz="2400" dirty="0" smtClean="0"/>
              <a:t>UV finite</a:t>
            </a:r>
          </a:p>
        </p:txBody>
      </p:sp>
      <p:sp>
        <p:nvSpPr>
          <p:cNvPr id="16" name="左矢印 15"/>
          <p:cNvSpPr/>
          <p:nvPr/>
        </p:nvSpPr>
        <p:spPr>
          <a:xfrm rot="19786239">
            <a:off x="2086091" y="2774133"/>
            <a:ext cx="4005577" cy="451013"/>
          </a:xfrm>
          <a:prstGeom prst="leftArrow">
            <a:avLst>
              <a:gd name="adj1" fmla="val 50000"/>
              <a:gd name="adj2" fmla="val 160953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151" y="4044649"/>
            <a:ext cx="1316566" cy="461456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FFFFFF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1588690"/>
            <a:ext cx="1316566" cy="461456"/>
          </a:xfrm>
          <a:prstGeom prst="rect">
            <a:avLst/>
          </a:prstGeom>
        </p:spPr>
      </p:pic>
      <p:sp>
        <p:nvSpPr>
          <p:cNvPr id="30" name="右矢印 29"/>
          <p:cNvSpPr/>
          <p:nvPr/>
        </p:nvSpPr>
        <p:spPr>
          <a:xfrm>
            <a:off x="3154747" y="1485020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YM gradient  flow</a:t>
            </a:r>
            <a:endParaRPr kumimoji="1" lang="ja-JP" altLang="en-US" sz="20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2737787" y="750530"/>
            <a:ext cx="3035742" cy="1736646"/>
            <a:chOff x="2737787" y="750530"/>
            <a:chExt cx="3035742" cy="1736646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2737787" y="750530"/>
              <a:ext cx="3035742" cy="1736646"/>
            </a:xfrm>
            <a:prstGeom prst="wedgeRoundRectCallout">
              <a:avLst>
                <a:gd name="adj1" fmla="val 62450"/>
                <a:gd name="adj2" fmla="val 40801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/>
                <a:t>Gauge field has to be sufficiently smeared!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a \ll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932&lt;/imagew&gt;&#10;  &lt;scale&gt;50&lt;/scale&gt;&#10;  &lt;cursor&gt;31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328" y="1805494"/>
              <a:ext cx="1537471" cy="410762"/>
            </a:xfrm>
            <a:prstGeom prst="rect">
              <a:avLst/>
            </a:prstGeom>
          </p:spPr>
        </p:pic>
      </p:grpSp>
      <p:grpSp>
        <p:nvGrpSpPr>
          <p:cNvPr id="11" name="グループ化 10"/>
          <p:cNvGrpSpPr/>
          <p:nvPr/>
        </p:nvGrpSpPr>
        <p:grpSpPr>
          <a:xfrm>
            <a:off x="2947098" y="4796187"/>
            <a:ext cx="3035742" cy="1736646"/>
            <a:chOff x="2947098" y="4796187"/>
            <a:chExt cx="3035742" cy="1736646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2947098" y="4796187"/>
              <a:ext cx="3035742" cy="1736646"/>
            </a:xfrm>
            <a:prstGeom prst="wedgeRoundRectCallout">
              <a:avLst>
                <a:gd name="adj1" fmla="val 19733"/>
                <a:gd name="adj2" fmla="val -74557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err="1" smtClean="0"/>
                <a:t>Perturbative</a:t>
              </a:r>
              <a:r>
                <a:rPr lang="en-US" altLang="ja-JP" sz="2400" dirty="0" smtClean="0"/>
                <a:t> relation has to be applicable!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sqrt{8t} \ll \Lambda^{-1}, T^{-1}&#10;\end{align*}&lt;/body&gt;&#10;  &lt;fcolor&gt;FFFFFFFF&lt;/fcolor&gt;&#10;  &lt;bcolor&gt;FFFFFFFF&lt;/bcolor&gt;&#10;  &lt;transparent&gt;True&lt;/transparent&gt;&#10;  &lt;resolution&gt;1800&lt;/resolution&gt;&#10;  &lt;imageh&gt;276&lt;/imageh&gt;&#10;  &lt;imagew&gt;1761&lt;/imagew&gt;&#10;  &lt;scale&gt;50&lt;/scale&gt;&#10;  &lt;cursor&gt;50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117" y="5873895"/>
              <a:ext cx="2625548" cy="411499"/>
            </a:xfrm>
            <a:prstGeom prst="rect">
              <a:avLst/>
            </a:prstGeom>
          </p:spPr>
        </p:pic>
      </p:grpSp>
      <p:sp>
        <p:nvSpPr>
          <p:cNvPr id="26" name="乗算記号 25"/>
          <p:cNvSpPr/>
          <p:nvPr/>
        </p:nvSpPr>
        <p:spPr>
          <a:xfrm>
            <a:off x="1188718" y="1817544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94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665284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05594" y="973313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6" name="右矢印 5"/>
          <p:cNvSpPr/>
          <p:nvPr/>
        </p:nvSpPr>
        <p:spPr>
          <a:xfrm>
            <a:off x="3154748" y="5065293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YM gradient  flow</a:t>
            </a:r>
            <a:endParaRPr kumimoji="1" lang="ja-JP" altLang="en-US" sz="2000" dirty="0"/>
          </a:p>
        </p:txBody>
      </p:sp>
      <p:sp>
        <p:nvSpPr>
          <p:cNvPr id="8" name="角丸四角形 7"/>
          <p:cNvSpPr/>
          <p:nvPr/>
        </p:nvSpPr>
        <p:spPr>
          <a:xfrm>
            <a:off x="490195" y="3760593"/>
            <a:ext cx="2599126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 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dimensional regularization )</a:t>
            </a:r>
          </a:p>
        </p:txBody>
      </p:sp>
      <p:sp>
        <p:nvSpPr>
          <p:cNvPr id="9" name="右矢印 8"/>
          <p:cNvSpPr/>
          <p:nvPr/>
        </p:nvSpPr>
        <p:spPr>
          <a:xfrm>
            <a:off x="3154747" y="1485020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YM gradient  flow</a:t>
            </a:r>
            <a:endParaRPr kumimoji="1" lang="ja-JP" altLang="en-US" sz="2000" dirty="0"/>
          </a:p>
        </p:txBody>
      </p:sp>
      <p:pic>
        <p:nvPicPr>
          <p:cNvPr id="10" name="Picture 76" descr="lattic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 trans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002" y="715997"/>
            <a:ext cx="2103062" cy="203077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4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角丸四角形 11"/>
          <p:cNvSpPr/>
          <p:nvPr/>
        </p:nvSpPr>
        <p:spPr>
          <a:xfrm>
            <a:off x="5307107" y="3760592"/>
            <a:ext cx="2897150" cy="2236795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  <a:effectLst>
                <a:outerShdw blurRad="254000" algn="ctr" rotWithShape="0">
                  <a:schemeClr val="bg1"/>
                </a:outerShdw>
              </a:effectLst>
            </a:endParaRPr>
          </a:p>
          <a:p>
            <a:pPr algn="ctr"/>
            <a:r>
              <a: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rPr>
              <a:t>( with </a:t>
            </a:r>
            <a:r>
              <a:rPr kumimoji="1" lang="en-US" altLang="ja-JP" sz="20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rPr>
              <a:t>dimensional regularization )</a:t>
            </a:r>
          </a:p>
        </p:txBody>
      </p:sp>
      <p:sp>
        <p:nvSpPr>
          <p:cNvPr id="13" name="上下矢印 12"/>
          <p:cNvSpPr/>
          <p:nvPr/>
        </p:nvSpPr>
        <p:spPr>
          <a:xfrm>
            <a:off x="7179856" y="2636619"/>
            <a:ext cx="631207" cy="1162175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左右矢印 18"/>
          <p:cNvSpPr/>
          <p:nvPr/>
        </p:nvSpPr>
        <p:spPr>
          <a:xfrm>
            <a:off x="2428450" y="3948875"/>
            <a:ext cx="3456962" cy="403625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2112338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4" name="上下矢印 23"/>
          <p:cNvSpPr/>
          <p:nvPr/>
        </p:nvSpPr>
        <p:spPr>
          <a:xfrm>
            <a:off x="6456234" y="2123621"/>
            <a:ext cx="339365" cy="1906405"/>
          </a:xfrm>
          <a:prstGeom prst="upDown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170053" y="4239261"/>
            <a:ext cx="2254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 relation</a:t>
            </a:r>
          </a:p>
          <a:p>
            <a:pPr algn="ctr"/>
            <a:r>
              <a:rPr lang="en-US" altLang="ja-JP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 perturbation,</a:t>
            </a:r>
          </a:p>
          <a:p>
            <a:pPr algn="ctr"/>
            <a:r>
              <a:rPr lang="en-US" altLang="ja-JP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operator expansion)</a:t>
            </a:r>
            <a:endParaRPr kumimoji="1" lang="ja-JP" altLang="en-US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852900"/>
            <a:ext cx="683710" cy="60460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 rot="16200000">
            <a:off x="7406289" y="2825433"/>
            <a:ext cx="1477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equivalent</a:t>
            </a:r>
            <a:endParaRPr lang="en-US" altLang="ja-JP" sz="2400" dirty="0"/>
          </a:p>
          <a:p>
            <a:pPr algn="ctr"/>
            <a:r>
              <a:rPr kumimoji="1" lang="en-US" altLang="ja-JP" sz="2400" dirty="0" smtClean="0"/>
              <a:t>UV finite</a:t>
            </a:r>
          </a:p>
        </p:txBody>
      </p:sp>
      <p:sp>
        <p:nvSpPr>
          <p:cNvPr id="16" name="左矢印 15"/>
          <p:cNvSpPr/>
          <p:nvPr/>
        </p:nvSpPr>
        <p:spPr>
          <a:xfrm rot="19786239">
            <a:off x="2086091" y="2774133"/>
            <a:ext cx="4005577" cy="451013"/>
          </a:xfrm>
          <a:prstGeom prst="leftArrow">
            <a:avLst>
              <a:gd name="adj1" fmla="val 50000"/>
              <a:gd name="adj2" fmla="val 160953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151" y="4044649"/>
            <a:ext cx="1316566" cy="461456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FFFFFF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1588690"/>
            <a:ext cx="1316566" cy="461456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190700" y="2673066"/>
            <a:ext cx="2668310" cy="919401"/>
          </a:xfrm>
          <a:prstGeom prst="wedgeRoundRectCallout">
            <a:avLst>
              <a:gd name="adj1" fmla="val -9929"/>
              <a:gd name="adj2" fmla="val -8578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sz="2400" dirty="0" smtClean="0"/>
              <a:t>generate gauge configurations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154747" y="219275"/>
            <a:ext cx="2966942" cy="919401"/>
          </a:xfrm>
          <a:prstGeom prst="wedgeRoundRectCallout">
            <a:avLst>
              <a:gd name="adj1" fmla="val -21113"/>
              <a:gd name="adj2" fmla="val 10137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 startAt="2"/>
            </a:pPr>
            <a:r>
              <a:rPr kumimoji="1" lang="en-US" altLang="ja-JP" sz="2400" dirty="0" smtClean="0"/>
              <a:t>solve gradient flow for each </a:t>
            </a:r>
            <a:r>
              <a:rPr kumimoji="1" lang="en-US" altLang="ja-JP" sz="2400" dirty="0" err="1" smtClean="0"/>
              <a:t>confs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89534" y="336300"/>
            <a:ext cx="1984040" cy="919401"/>
          </a:xfrm>
          <a:prstGeom prst="wedgeRoundRectCallout">
            <a:avLst>
              <a:gd name="adj1" fmla="val -38588"/>
              <a:gd name="adj2" fmla="val 7606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3"/>
            </a:pPr>
            <a:r>
              <a:rPr kumimoji="1" lang="en-US" altLang="ja-JP" sz="2400" dirty="0" smtClean="0"/>
              <a:t>measure U and E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776505" y="3311970"/>
            <a:ext cx="2616582" cy="919401"/>
          </a:xfrm>
          <a:prstGeom prst="wedgeRoundRectCallout">
            <a:avLst>
              <a:gd name="adj1" fmla="val -31520"/>
              <a:gd name="adj2" fmla="val -9141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4"/>
            </a:pPr>
            <a:r>
              <a:rPr lang="en-US" altLang="ja-JP" sz="2400" dirty="0"/>
              <a:t>obtain 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>
                <a:latin typeface="Symbol" panose="05050102010706020507" pitchFamily="18" charset="2"/>
              </a:rPr>
              <a:t>mn</a:t>
            </a:r>
            <a:r>
              <a:rPr lang="ja-JP" altLang="en-US" sz="2400" baseline="30000" dirty="0" smtClean="0"/>
              <a:t> </a:t>
            </a:r>
            <a:r>
              <a:rPr kumimoji="1" lang="en-US" altLang="ja-JP" sz="2400" dirty="0" smtClean="0"/>
              <a:t>with Suzuki formula</a:t>
            </a:r>
            <a:endParaRPr kumimoji="1" lang="ja-JP" altLang="en-US" sz="2400" baseline="30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550137" y="6174591"/>
            <a:ext cx="325943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 startAt="5"/>
            </a:pPr>
            <a:r>
              <a:rPr lang="en-US" altLang="ja-JP" sz="2400" dirty="0" smtClean="0"/>
              <a:t>take a</a:t>
            </a:r>
            <a:r>
              <a:rPr lang="en-US" altLang="ja-JP" sz="2400" dirty="0" smtClean="0">
                <a:sym typeface="Wingdings" panose="05000000000000000000" pitchFamily="2" charset="2"/>
              </a:rPr>
              <a:t>0, t0 limit</a:t>
            </a:r>
            <a:endParaRPr kumimoji="1" lang="ja-JP" altLang="en-US" sz="2400" dirty="0"/>
          </a:p>
        </p:txBody>
      </p:sp>
      <p:sp>
        <p:nvSpPr>
          <p:cNvPr id="30" name="乗算記号 29"/>
          <p:cNvSpPr/>
          <p:nvPr/>
        </p:nvSpPr>
        <p:spPr>
          <a:xfrm>
            <a:off x="1188718" y="1817544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80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 1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942" y="2931714"/>
            <a:ext cx="3920132" cy="214712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446362" y="1273516"/>
            <a:ext cx="2349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FlowQCD</a:t>
            </a:r>
            <a:r>
              <a:rPr kumimoji="1" lang="en-US" altLang="ja-JP" sz="2000" dirty="0" smtClean="0"/>
              <a:t>, 1312.7492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2919" y="1745673"/>
            <a:ext cx="39664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SU(3) YM theory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lattice size: 32</a:t>
            </a:r>
            <a:r>
              <a:rPr lang="en-US" altLang="ja-JP" sz="2800" baseline="30000" dirty="0" smtClean="0"/>
              <a:t>3</a:t>
            </a:r>
            <a:r>
              <a:rPr lang="en-US" altLang="ja-JP" sz="2800" dirty="0" smtClean="0"/>
              <a:t>xN</a:t>
            </a:r>
            <a:r>
              <a:rPr lang="en-US" altLang="ja-JP" sz="2800" baseline="-25000" dirty="0" smtClean="0"/>
              <a:t>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err="1" smtClean="0"/>
              <a:t>N</a:t>
            </a:r>
            <a:r>
              <a:rPr kumimoji="1" lang="en-US" altLang="ja-JP" sz="2800" baseline="-25000" dirty="0" err="1" smtClean="0"/>
              <a:t>t</a:t>
            </a:r>
            <a:r>
              <a:rPr kumimoji="1" lang="en-US" altLang="ja-JP" sz="2800" dirty="0" smtClean="0"/>
              <a:t>=6, 8, 10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configurations: 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100-300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29942" y="5636030"/>
            <a:ext cx="3570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Scale setting:</a:t>
            </a:r>
          </a:p>
          <a:p>
            <a:r>
              <a:rPr lang="en-US" altLang="ja-JP" sz="2000" dirty="0" smtClean="0"/>
              <a:t>alpha </a:t>
            </a:r>
            <a:r>
              <a:rPr lang="en-US" altLang="ja-JP" sz="2000" dirty="0" err="1" smtClean="0"/>
              <a:t>Collab</a:t>
            </a:r>
            <a:r>
              <a:rPr lang="en-US" altLang="ja-JP" sz="2000" dirty="0" smtClean="0"/>
              <a:t>., NPB538,669(1999)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445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5087389" y="1661390"/>
            <a:ext cx="3640975" cy="133119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YM Thermodynamics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138" y="1353819"/>
            <a:ext cx="4246302" cy="5287163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1970116" y="1279003"/>
            <a:ext cx="1562793" cy="465513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76111" y="1686328"/>
            <a:ext cx="3340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Emergent plateau! 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a &amp;lt; \sqrt{8t} &amp;lt; 0.4T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206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681" y="2385751"/>
            <a:ext cx="2896839" cy="34913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62" y="2734886"/>
            <a:ext cx="232756" cy="8132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45" y="2739956"/>
            <a:ext cx="232756" cy="81324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4826266" y="5598144"/>
            <a:ext cx="4272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There exists a wide range of t </a:t>
            </a:r>
            <a:r>
              <a:rPr kumimoji="1" lang="en-US" altLang="ja-JP" sz="2400" dirty="0" smtClean="0"/>
              <a:t>at which the </a:t>
            </a:r>
            <a:r>
              <a:rPr lang="en-US" altLang="ja-JP" sz="2400" dirty="0" smtClean="0"/>
              <a:t>Suzuki</a:t>
            </a:r>
            <a:r>
              <a:rPr kumimoji="1" lang="en-US" altLang="ja-JP" sz="2400" dirty="0" smtClean="0"/>
              <a:t> formula is </a:t>
            </a:r>
            <a:r>
              <a:rPr lang="en-US" altLang="ja-JP" sz="2400" dirty="0" smtClean="0"/>
              <a:t> safely used with </a:t>
            </a:r>
            <a:r>
              <a:rPr lang="en-US" altLang="ja-JP" sz="2400" dirty="0" err="1" smtClean="0"/>
              <a:t>Nt</a:t>
            </a:r>
            <a:r>
              <a:rPr lang="en-US" altLang="ja-JP" sz="2400" dirty="0" smtClean="0"/>
              <a:t>=10.</a:t>
            </a:r>
            <a:endParaRPr kumimoji="1" lang="ja-JP" altLang="en-US" sz="2400" dirty="0"/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sqrt{8t}=2a&#10;\end{align*}&lt;/body&gt;&#10;  &lt;fcolor&gt;FF000000&lt;/fcolor&gt;&#10;  &lt;bcolor&gt;FFFFFFFF&lt;/bcolor&gt;&#10;  &lt;transparent&gt;True&lt;/transparent&gt;&#10;  &lt;resolution&gt;1800&lt;/resolution&gt;&#10;  &lt;imageh&gt;249&lt;/imageh&gt;&#10;  &lt;imagew&gt;98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71" y="1353819"/>
            <a:ext cx="1216696" cy="307571"/>
          </a:xfrm>
          <a:prstGeom prst="rect">
            <a:avLst/>
          </a:prstGeom>
        </p:spPr>
      </p:pic>
      <p:sp>
        <p:nvSpPr>
          <p:cNvPr id="47" name="テキスト ボックス 46"/>
          <p:cNvSpPr txBox="1"/>
          <p:nvPr/>
        </p:nvSpPr>
        <p:spPr>
          <a:xfrm>
            <a:off x="3115231" y="4821255"/>
            <a:ext cx="1339925" cy="783193"/>
          </a:xfrm>
          <a:prstGeom prst="wedgeRoundRectCallout">
            <a:avLst>
              <a:gd name="adj1" fmla="val 33544"/>
              <a:gd name="adj2" fmla="val -7351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systematic</a:t>
            </a:r>
          </a:p>
          <a:p>
            <a:pPr algn="ctr"/>
            <a:r>
              <a:rPr lang="en-US" altLang="ja-JP" sz="2000" dirty="0" smtClean="0"/>
              <a:t>error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748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5087389" y="1661390"/>
            <a:ext cx="3640975" cy="133119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角丸四角形吹き出し 43"/>
          <p:cNvSpPr/>
          <p:nvPr/>
        </p:nvSpPr>
        <p:spPr>
          <a:xfrm>
            <a:off x="5417429" y="3150524"/>
            <a:ext cx="3377435" cy="2194560"/>
          </a:xfrm>
          <a:prstGeom prst="wedgeRoundRectCallout">
            <a:avLst>
              <a:gd name="adj1" fmla="val 19286"/>
              <a:gd name="adj2" fmla="val -6666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6176355" y="3458096"/>
            <a:ext cx="771607" cy="27889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/>
          <p:cNvSpPr/>
          <p:nvPr/>
        </p:nvSpPr>
        <p:spPr>
          <a:xfrm flipH="1">
            <a:off x="6947962" y="3884303"/>
            <a:ext cx="1206053" cy="964148"/>
          </a:xfrm>
          <a:custGeom>
            <a:avLst/>
            <a:gdLst>
              <a:gd name="connsiteX0" fmla="*/ 0 w 1188720"/>
              <a:gd name="connsiteY0" fmla="*/ 25718 h 981682"/>
              <a:gd name="connsiteX1" fmla="*/ 166255 w 1188720"/>
              <a:gd name="connsiteY1" fmla="*/ 50656 h 981682"/>
              <a:gd name="connsiteX2" fmla="*/ 365760 w 1188720"/>
              <a:gd name="connsiteY2" fmla="*/ 482918 h 981682"/>
              <a:gd name="connsiteX3" fmla="*/ 581891 w 1188720"/>
              <a:gd name="connsiteY3" fmla="*/ 848678 h 981682"/>
              <a:gd name="connsiteX4" fmla="*/ 1188720 w 1188720"/>
              <a:gd name="connsiteY4" fmla="*/ 981682 h 981682"/>
              <a:gd name="connsiteX0" fmla="*/ 0 w 1188720"/>
              <a:gd name="connsiteY0" fmla="*/ 7041 h 963005"/>
              <a:gd name="connsiteX1" fmla="*/ 181394 w 1188720"/>
              <a:gd name="connsiteY1" fmla="*/ 104647 h 963005"/>
              <a:gd name="connsiteX2" fmla="*/ 365760 w 1188720"/>
              <a:gd name="connsiteY2" fmla="*/ 464241 h 963005"/>
              <a:gd name="connsiteX3" fmla="*/ 581891 w 1188720"/>
              <a:gd name="connsiteY3" fmla="*/ 830001 h 963005"/>
              <a:gd name="connsiteX4" fmla="*/ 1188720 w 1188720"/>
              <a:gd name="connsiteY4" fmla="*/ 963005 h 963005"/>
              <a:gd name="connsiteX0" fmla="*/ 0 w 1188720"/>
              <a:gd name="connsiteY0" fmla="*/ 0 h 955964"/>
              <a:gd name="connsiteX1" fmla="*/ 181394 w 1188720"/>
              <a:gd name="connsiteY1" fmla="*/ 97606 h 955964"/>
              <a:gd name="connsiteX2" fmla="*/ 365760 w 1188720"/>
              <a:gd name="connsiteY2" fmla="*/ 457200 h 955964"/>
              <a:gd name="connsiteX3" fmla="*/ 581891 w 1188720"/>
              <a:gd name="connsiteY3" fmla="*/ 822960 h 955964"/>
              <a:gd name="connsiteX4" fmla="*/ 1188720 w 1188720"/>
              <a:gd name="connsiteY4" fmla="*/ 955964 h 955964"/>
              <a:gd name="connsiteX0" fmla="*/ 0 w 1188720"/>
              <a:gd name="connsiteY0" fmla="*/ 0 h 955964"/>
              <a:gd name="connsiteX1" fmla="*/ 181394 w 1188720"/>
              <a:gd name="connsiteY1" fmla="*/ 97606 h 955964"/>
              <a:gd name="connsiteX2" fmla="*/ 365760 w 1188720"/>
              <a:gd name="connsiteY2" fmla="*/ 484451 h 955964"/>
              <a:gd name="connsiteX3" fmla="*/ 581891 w 1188720"/>
              <a:gd name="connsiteY3" fmla="*/ 822960 h 955964"/>
              <a:gd name="connsiteX4" fmla="*/ 1188720 w 1188720"/>
              <a:gd name="connsiteY4" fmla="*/ 955964 h 955964"/>
              <a:gd name="connsiteX0" fmla="*/ 0 w 1188720"/>
              <a:gd name="connsiteY0" fmla="*/ 0 h 955964"/>
              <a:gd name="connsiteX1" fmla="*/ 181394 w 1188720"/>
              <a:gd name="connsiteY1" fmla="*/ 97606 h 955964"/>
              <a:gd name="connsiteX2" fmla="*/ 393010 w 1188720"/>
              <a:gd name="connsiteY2" fmla="*/ 569229 h 955964"/>
              <a:gd name="connsiteX3" fmla="*/ 581891 w 1188720"/>
              <a:gd name="connsiteY3" fmla="*/ 822960 h 955964"/>
              <a:gd name="connsiteX4" fmla="*/ 1188720 w 1188720"/>
              <a:gd name="connsiteY4" fmla="*/ 955964 h 955964"/>
              <a:gd name="connsiteX0" fmla="*/ 0 w 1188720"/>
              <a:gd name="connsiteY0" fmla="*/ 0 h 955964"/>
              <a:gd name="connsiteX1" fmla="*/ 181394 w 1188720"/>
              <a:gd name="connsiteY1" fmla="*/ 97606 h 955964"/>
              <a:gd name="connsiteX2" fmla="*/ 393010 w 1188720"/>
              <a:gd name="connsiteY2" fmla="*/ 569229 h 955964"/>
              <a:gd name="connsiteX3" fmla="*/ 645475 w 1188720"/>
              <a:gd name="connsiteY3" fmla="*/ 877460 h 955964"/>
              <a:gd name="connsiteX4" fmla="*/ 1188720 w 1188720"/>
              <a:gd name="connsiteY4" fmla="*/ 955964 h 955964"/>
              <a:gd name="connsiteX0" fmla="*/ 0 w 1188720"/>
              <a:gd name="connsiteY0" fmla="*/ 0 h 955964"/>
              <a:gd name="connsiteX1" fmla="*/ 202589 w 1188720"/>
              <a:gd name="connsiteY1" fmla="*/ 133940 h 955964"/>
              <a:gd name="connsiteX2" fmla="*/ 393010 w 1188720"/>
              <a:gd name="connsiteY2" fmla="*/ 569229 h 955964"/>
              <a:gd name="connsiteX3" fmla="*/ 645475 w 1188720"/>
              <a:gd name="connsiteY3" fmla="*/ 877460 h 955964"/>
              <a:gd name="connsiteX4" fmla="*/ 1188720 w 1188720"/>
              <a:gd name="connsiteY4" fmla="*/ 955964 h 955964"/>
              <a:gd name="connsiteX0" fmla="*/ 0 w 1228241"/>
              <a:gd name="connsiteY0" fmla="*/ 0 h 965707"/>
              <a:gd name="connsiteX1" fmla="*/ 202589 w 1228241"/>
              <a:gd name="connsiteY1" fmla="*/ 133940 h 965707"/>
              <a:gd name="connsiteX2" fmla="*/ 393010 w 1228241"/>
              <a:gd name="connsiteY2" fmla="*/ 569229 h 965707"/>
              <a:gd name="connsiteX3" fmla="*/ 645475 w 1228241"/>
              <a:gd name="connsiteY3" fmla="*/ 877460 h 965707"/>
              <a:gd name="connsiteX4" fmla="*/ 1188720 w 1228241"/>
              <a:gd name="connsiteY4" fmla="*/ 955964 h 965707"/>
              <a:gd name="connsiteX5" fmla="*/ 1186188 w 1228241"/>
              <a:gd name="connsiteY5" fmla="*/ 965707 h 965707"/>
              <a:gd name="connsiteX0" fmla="*/ 0 w 1193278"/>
              <a:gd name="connsiteY0" fmla="*/ 0 h 961040"/>
              <a:gd name="connsiteX1" fmla="*/ 202589 w 1193278"/>
              <a:gd name="connsiteY1" fmla="*/ 133940 h 961040"/>
              <a:gd name="connsiteX2" fmla="*/ 393010 w 1193278"/>
              <a:gd name="connsiteY2" fmla="*/ 569229 h 961040"/>
              <a:gd name="connsiteX3" fmla="*/ 645475 w 1193278"/>
              <a:gd name="connsiteY3" fmla="*/ 877460 h 961040"/>
              <a:gd name="connsiteX4" fmla="*/ 1188720 w 1193278"/>
              <a:gd name="connsiteY4" fmla="*/ 955964 h 961040"/>
              <a:gd name="connsiteX5" fmla="*/ 2312 w 1193278"/>
              <a:gd name="connsiteY5" fmla="*/ 950568 h 961040"/>
              <a:gd name="connsiteX0" fmla="*/ 715 w 1193983"/>
              <a:gd name="connsiteY0" fmla="*/ 0 h 963059"/>
              <a:gd name="connsiteX1" fmla="*/ 203304 w 1193983"/>
              <a:gd name="connsiteY1" fmla="*/ 133940 h 963059"/>
              <a:gd name="connsiteX2" fmla="*/ 393725 w 1193983"/>
              <a:gd name="connsiteY2" fmla="*/ 569229 h 963059"/>
              <a:gd name="connsiteX3" fmla="*/ 646190 w 1193983"/>
              <a:gd name="connsiteY3" fmla="*/ 877460 h 963059"/>
              <a:gd name="connsiteX4" fmla="*/ 1189435 w 1193983"/>
              <a:gd name="connsiteY4" fmla="*/ 955964 h 963059"/>
              <a:gd name="connsiteX5" fmla="*/ 0 w 1193983"/>
              <a:gd name="connsiteY5" fmla="*/ 959651 h 963059"/>
              <a:gd name="connsiteX0" fmla="*/ 12826 w 1206053"/>
              <a:gd name="connsiteY0" fmla="*/ 0 h 964148"/>
              <a:gd name="connsiteX1" fmla="*/ 215415 w 1206053"/>
              <a:gd name="connsiteY1" fmla="*/ 133940 h 964148"/>
              <a:gd name="connsiteX2" fmla="*/ 405836 w 1206053"/>
              <a:gd name="connsiteY2" fmla="*/ 569229 h 964148"/>
              <a:gd name="connsiteX3" fmla="*/ 658301 w 1206053"/>
              <a:gd name="connsiteY3" fmla="*/ 877460 h 964148"/>
              <a:gd name="connsiteX4" fmla="*/ 1201546 w 1206053"/>
              <a:gd name="connsiteY4" fmla="*/ 955964 h 964148"/>
              <a:gd name="connsiteX5" fmla="*/ 0 w 1206053"/>
              <a:gd name="connsiteY5" fmla="*/ 962679 h 96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6053" h="964148">
                <a:moveTo>
                  <a:pt x="12826" y="0"/>
                </a:moveTo>
                <a:cubicBezTo>
                  <a:pt x="113918" y="1619"/>
                  <a:pt x="149913" y="39069"/>
                  <a:pt x="215415" y="133940"/>
                </a:cubicBezTo>
                <a:cubicBezTo>
                  <a:pt x="280917" y="228812"/>
                  <a:pt x="332022" y="445309"/>
                  <a:pt x="405836" y="569229"/>
                </a:cubicBezTo>
                <a:cubicBezTo>
                  <a:pt x="479650" y="693149"/>
                  <a:pt x="525683" y="813004"/>
                  <a:pt x="658301" y="877460"/>
                </a:cubicBezTo>
                <a:cubicBezTo>
                  <a:pt x="790919" y="941916"/>
                  <a:pt x="966711" y="931025"/>
                  <a:pt x="1201546" y="955964"/>
                </a:cubicBezTo>
                <a:cubicBezTo>
                  <a:pt x="1291665" y="970672"/>
                  <a:pt x="528" y="960649"/>
                  <a:pt x="0" y="962679"/>
                </a:cubicBezTo>
              </a:path>
            </a:pathLst>
          </a:custGeom>
          <a:solidFill>
            <a:srgbClr val="0070C0">
              <a:alpha val="30196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6001788" y="3887331"/>
            <a:ext cx="1206053" cy="964148"/>
          </a:xfrm>
          <a:custGeom>
            <a:avLst/>
            <a:gdLst>
              <a:gd name="connsiteX0" fmla="*/ 0 w 1188720"/>
              <a:gd name="connsiteY0" fmla="*/ 25718 h 981682"/>
              <a:gd name="connsiteX1" fmla="*/ 166255 w 1188720"/>
              <a:gd name="connsiteY1" fmla="*/ 50656 h 981682"/>
              <a:gd name="connsiteX2" fmla="*/ 365760 w 1188720"/>
              <a:gd name="connsiteY2" fmla="*/ 482918 h 981682"/>
              <a:gd name="connsiteX3" fmla="*/ 581891 w 1188720"/>
              <a:gd name="connsiteY3" fmla="*/ 848678 h 981682"/>
              <a:gd name="connsiteX4" fmla="*/ 1188720 w 1188720"/>
              <a:gd name="connsiteY4" fmla="*/ 981682 h 981682"/>
              <a:gd name="connsiteX0" fmla="*/ 0 w 1188720"/>
              <a:gd name="connsiteY0" fmla="*/ 7041 h 963005"/>
              <a:gd name="connsiteX1" fmla="*/ 181394 w 1188720"/>
              <a:gd name="connsiteY1" fmla="*/ 104647 h 963005"/>
              <a:gd name="connsiteX2" fmla="*/ 365760 w 1188720"/>
              <a:gd name="connsiteY2" fmla="*/ 464241 h 963005"/>
              <a:gd name="connsiteX3" fmla="*/ 581891 w 1188720"/>
              <a:gd name="connsiteY3" fmla="*/ 830001 h 963005"/>
              <a:gd name="connsiteX4" fmla="*/ 1188720 w 1188720"/>
              <a:gd name="connsiteY4" fmla="*/ 963005 h 963005"/>
              <a:gd name="connsiteX0" fmla="*/ 0 w 1188720"/>
              <a:gd name="connsiteY0" fmla="*/ 0 h 955964"/>
              <a:gd name="connsiteX1" fmla="*/ 181394 w 1188720"/>
              <a:gd name="connsiteY1" fmla="*/ 97606 h 955964"/>
              <a:gd name="connsiteX2" fmla="*/ 365760 w 1188720"/>
              <a:gd name="connsiteY2" fmla="*/ 457200 h 955964"/>
              <a:gd name="connsiteX3" fmla="*/ 581891 w 1188720"/>
              <a:gd name="connsiteY3" fmla="*/ 822960 h 955964"/>
              <a:gd name="connsiteX4" fmla="*/ 1188720 w 1188720"/>
              <a:gd name="connsiteY4" fmla="*/ 955964 h 955964"/>
              <a:gd name="connsiteX0" fmla="*/ 0 w 1188720"/>
              <a:gd name="connsiteY0" fmla="*/ 0 h 955964"/>
              <a:gd name="connsiteX1" fmla="*/ 181394 w 1188720"/>
              <a:gd name="connsiteY1" fmla="*/ 97606 h 955964"/>
              <a:gd name="connsiteX2" fmla="*/ 365760 w 1188720"/>
              <a:gd name="connsiteY2" fmla="*/ 484451 h 955964"/>
              <a:gd name="connsiteX3" fmla="*/ 581891 w 1188720"/>
              <a:gd name="connsiteY3" fmla="*/ 822960 h 955964"/>
              <a:gd name="connsiteX4" fmla="*/ 1188720 w 1188720"/>
              <a:gd name="connsiteY4" fmla="*/ 955964 h 955964"/>
              <a:gd name="connsiteX0" fmla="*/ 0 w 1188720"/>
              <a:gd name="connsiteY0" fmla="*/ 0 h 955964"/>
              <a:gd name="connsiteX1" fmla="*/ 181394 w 1188720"/>
              <a:gd name="connsiteY1" fmla="*/ 97606 h 955964"/>
              <a:gd name="connsiteX2" fmla="*/ 393010 w 1188720"/>
              <a:gd name="connsiteY2" fmla="*/ 569229 h 955964"/>
              <a:gd name="connsiteX3" fmla="*/ 581891 w 1188720"/>
              <a:gd name="connsiteY3" fmla="*/ 822960 h 955964"/>
              <a:gd name="connsiteX4" fmla="*/ 1188720 w 1188720"/>
              <a:gd name="connsiteY4" fmla="*/ 955964 h 955964"/>
              <a:gd name="connsiteX0" fmla="*/ 0 w 1188720"/>
              <a:gd name="connsiteY0" fmla="*/ 0 h 955964"/>
              <a:gd name="connsiteX1" fmla="*/ 181394 w 1188720"/>
              <a:gd name="connsiteY1" fmla="*/ 97606 h 955964"/>
              <a:gd name="connsiteX2" fmla="*/ 393010 w 1188720"/>
              <a:gd name="connsiteY2" fmla="*/ 569229 h 955964"/>
              <a:gd name="connsiteX3" fmla="*/ 645475 w 1188720"/>
              <a:gd name="connsiteY3" fmla="*/ 877460 h 955964"/>
              <a:gd name="connsiteX4" fmla="*/ 1188720 w 1188720"/>
              <a:gd name="connsiteY4" fmla="*/ 955964 h 955964"/>
              <a:gd name="connsiteX0" fmla="*/ 0 w 1188720"/>
              <a:gd name="connsiteY0" fmla="*/ 0 h 955964"/>
              <a:gd name="connsiteX1" fmla="*/ 202589 w 1188720"/>
              <a:gd name="connsiteY1" fmla="*/ 133940 h 955964"/>
              <a:gd name="connsiteX2" fmla="*/ 393010 w 1188720"/>
              <a:gd name="connsiteY2" fmla="*/ 569229 h 955964"/>
              <a:gd name="connsiteX3" fmla="*/ 645475 w 1188720"/>
              <a:gd name="connsiteY3" fmla="*/ 877460 h 955964"/>
              <a:gd name="connsiteX4" fmla="*/ 1188720 w 1188720"/>
              <a:gd name="connsiteY4" fmla="*/ 955964 h 955964"/>
              <a:gd name="connsiteX0" fmla="*/ 0 w 1228241"/>
              <a:gd name="connsiteY0" fmla="*/ 0 h 965707"/>
              <a:gd name="connsiteX1" fmla="*/ 202589 w 1228241"/>
              <a:gd name="connsiteY1" fmla="*/ 133940 h 965707"/>
              <a:gd name="connsiteX2" fmla="*/ 393010 w 1228241"/>
              <a:gd name="connsiteY2" fmla="*/ 569229 h 965707"/>
              <a:gd name="connsiteX3" fmla="*/ 645475 w 1228241"/>
              <a:gd name="connsiteY3" fmla="*/ 877460 h 965707"/>
              <a:gd name="connsiteX4" fmla="*/ 1188720 w 1228241"/>
              <a:gd name="connsiteY4" fmla="*/ 955964 h 965707"/>
              <a:gd name="connsiteX5" fmla="*/ 1186188 w 1228241"/>
              <a:gd name="connsiteY5" fmla="*/ 965707 h 965707"/>
              <a:gd name="connsiteX0" fmla="*/ 0 w 1193278"/>
              <a:gd name="connsiteY0" fmla="*/ 0 h 961040"/>
              <a:gd name="connsiteX1" fmla="*/ 202589 w 1193278"/>
              <a:gd name="connsiteY1" fmla="*/ 133940 h 961040"/>
              <a:gd name="connsiteX2" fmla="*/ 393010 w 1193278"/>
              <a:gd name="connsiteY2" fmla="*/ 569229 h 961040"/>
              <a:gd name="connsiteX3" fmla="*/ 645475 w 1193278"/>
              <a:gd name="connsiteY3" fmla="*/ 877460 h 961040"/>
              <a:gd name="connsiteX4" fmla="*/ 1188720 w 1193278"/>
              <a:gd name="connsiteY4" fmla="*/ 955964 h 961040"/>
              <a:gd name="connsiteX5" fmla="*/ 2312 w 1193278"/>
              <a:gd name="connsiteY5" fmla="*/ 950568 h 961040"/>
              <a:gd name="connsiteX0" fmla="*/ 715 w 1193983"/>
              <a:gd name="connsiteY0" fmla="*/ 0 h 963059"/>
              <a:gd name="connsiteX1" fmla="*/ 203304 w 1193983"/>
              <a:gd name="connsiteY1" fmla="*/ 133940 h 963059"/>
              <a:gd name="connsiteX2" fmla="*/ 393725 w 1193983"/>
              <a:gd name="connsiteY2" fmla="*/ 569229 h 963059"/>
              <a:gd name="connsiteX3" fmla="*/ 646190 w 1193983"/>
              <a:gd name="connsiteY3" fmla="*/ 877460 h 963059"/>
              <a:gd name="connsiteX4" fmla="*/ 1189435 w 1193983"/>
              <a:gd name="connsiteY4" fmla="*/ 955964 h 963059"/>
              <a:gd name="connsiteX5" fmla="*/ 0 w 1193983"/>
              <a:gd name="connsiteY5" fmla="*/ 959651 h 963059"/>
              <a:gd name="connsiteX0" fmla="*/ 12826 w 1206053"/>
              <a:gd name="connsiteY0" fmla="*/ 0 h 964148"/>
              <a:gd name="connsiteX1" fmla="*/ 215415 w 1206053"/>
              <a:gd name="connsiteY1" fmla="*/ 133940 h 964148"/>
              <a:gd name="connsiteX2" fmla="*/ 405836 w 1206053"/>
              <a:gd name="connsiteY2" fmla="*/ 569229 h 964148"/>
              <a:gd name="connsiteX3" fmla="*/ 658301 w 1206053"/>
              <a:gd name="connsiteY3" fmla="*/ 877460 h 964148"/>
              <a:gd name="connsiteX4" fmla="*/ 1201546 w 1206053"/>
              <a:gd name="connsiteY4" fmla="*/ 955964 h 964148"/>
              <a:gd name="connsiteX5" fmla="*/ 0 w 1206053"/>
              <a:gd name="connsiteY5" fmla="*/ 962679 h 96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6053" h="964148">
                <a:moveTo>
                  <a:pt x="12826" y="0"/>
                </a:moveTo>
                <a:cubicBezTo>
                  <a:pt x="113918" y="1619"/>
                  <a:pt x="149913" y="39069"/>
                  <a:pt x="215415" y="133940"/>
                </a:cubicBezTo>
                <a:cubicBezTo>
                  <a:pt x="280917" y="228812"/>
                  <a:pt x="332022" y="445309"/>
                  <a:pt x="405836" y="569229"/>
                </a:cubicBezTo>
                <a:cubicBezTo>
                  <a:pt x="479650" y="693149"/>
                  <a:pt x="525683" y="813004"/>
                  <a:pt x="658301" y="877460"/>
                </a:cubicBezTo>
                <a:cubicBezTo>
                  <a:pt x="790919" y="941916"/>
                  <a:pt x="966711" y="931025"/>
                  <a:pt x="1201546" y="955964"/>
                </a:cubicBezTo>
                <a:cubicBezTo>
                  <a:pt x="1291665" y="970672"/>
                  <a:pt x="528" y="960649"/>
                  <a:pt x="0" y="962679"/>
                </a:cubicBezTo>
              </a:path>
            </a:pathLst>
          </a:custGeom>
          <a:solidFill>
            <a:srgbClr val="0070C0">
              <a:alpha val="30196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YM Thermodynamics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138" y="1353819"/>
            <a:ext cx="4246302" cy="5287163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1970116" y="1279003"/>
            <a:ext cx="1562793" cy="465513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76111" y="1686328"/>
            <a:ext cx="3340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Emergent plateau! 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a &amp;lt; \sqrt{8t} &amp;lt; 0.4T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206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681" y="2385751"/>
            <a:ext cx="2896839" cy="34913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62" y="2734886"/>
            <a:ext cx="232756" cy="8132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45" y="2739956"/>
            <a:ext cx="232756" cy="81324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>
            <a:off x="5856674" y="4846321"/>
            <a:ext cx="268257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6014616" y="3383281"/>
            <a:ext cx="0" cy="155448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8150987" y="3458095"/>
            <a:ext cx="0" cy="13882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FFFFFF&lt;/fcolor&gt;&#10;  &lt;bcolor&gt;FFFFFFFF&lt;/bcolor&gt;&#10;  &lt;transparent&gt;True&lt;/transparent&gt;&#10;  &lt;resolution&gt;1800&lt;/resolution&gt;&#10;  &lt;imageh&gt;109&lt;/imageh&gt;&#10;  &lt;imagew&gt;12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023" y="4487413"/>
            <a:ext cx="194425" cy="176602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1/T&#10;\end{align*}&lt;/body&gt;&#10;  &lt;fcolor&gt;FFFFFFFF&lt;/fcolor&gt;&#10;  &lt;bcolor&gt;FFFFFFFF&lt;/bcolor&gt;&#10;  &lt;transparent&gt;True&lt;/transparent&gt;&#10;  &lt;resolution&gt;1800&lt;/resolution&gt;&#10;  &lt;imageh&gt;250&lt;/imageh&gt;&#10;  &lt;imagew&gt;40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47" y="4937761"/>
            <a:ext cx="426508" cy="264583"/>
          </a:xfrm>
          <a:prstGeom prst="rect">
            <a:avLst/>
          </a:prstGeom>
        </p:spPr>
      </p:pic>
      <p:cxnSp>
        <p:nvCxnSpPr>
          <p:cNvPr id="25" name="直線コネクタ 24"/>
          <p:cNvCxnSpPr/>
          <p:nvPr/>
        </p:nvCxnSpPr>
        <p:spPr>
          <a:xfrm>
            <a:off x="6014616" y="3657601"/>
            <a:ext cx="0" cy="1188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t=0&#10;\end{align*}&lt;/body&gt;&#10;  &lt;fcolor&gt;FFFFFFFF&lt;/fcolor&gt;&#10;  &lt;bcolor&gt;FFFFFFFF&lt;/bcolor&gt;&#10;  &lt;transparent&gt;True&lt;/transparent&gt;&#10;  &lt;resolution&gt;1800&lt;/resolution&gt;&#10;  &lt;imageh&gt;172&lt;/imageh&gt;&#10;  &lt;imagew&gt;53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839" y="3499417"/>
            <a:ext cx="626473" cy="202925"/>
          </a:xfrm>
          <a:prstGeom prst="rect">
            <a:avLst/>
          </a:prstGeom>
        </p:spPr>
      </p:pic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40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191" y="4938819"/>
            <a:ext cx="428625" cy="263525"/>
          </a:xfrm>
          <a:prstGeom prst="rect">
            <a:avLst/>
          </a:prstGeom>
        </p:spPr>
      </p:pic>
      <p:cxnSp>
        <p:nvCxnSpPr>
          <p:cNvPr id="31" name="直線コネクタ 30"/>
          <p:cNvCxnSpPr/>
          <p:nvPr/>
        </p:nvCxnSpPr>
        <p:spPr>
          <a:xfrm>
            <a:off x="6492504" y="4423919"/>
            <a:ext cx="8671" cy="430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7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81" y="4927645"/>
            <a:ext cx="111125" cy="182033"/>
          </a:xfrm>
          <a:prstGeom prst="rect">
            <a:avLst/>
          </a:prstGeom>
        </p:spPr>
      </p:pic>
      <p:sp>
        <p:nvSpPr>
          <p:cNvPr id="36" name="角丸四角形 35"/>
          <p:cNvSpPr/>
          <p:nvPr/>
        </p:nvSpPr>
        <p:spPr>
          <a:xfrm>
            <a:off x="6478669" y="3901705"/>
            <a:ext cx="771607" cy="27889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t&amp;gt;0&#10;\end{align*}&lt;/body&gt;&#10;  &lt;fcolor&gt;FFFFFFFF&lt;/fcolor&gt;&#10;  &lt;bcolor&gt;FFFFFFFF&lt;/bcolor&gt;&#10;  &lt;transparent&gt;True&lt;/transparent&gt;&#10;  &lt;resolution&gt;1800&lt;/resolution&gt;&#10;  &lt;imageh&gt;176&lt;/imageh&gt;&#10;  &lt;imagew&gt;531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915" y="3941719"/>
            <a:ext cx="626473" cy="207644"/>
          </a:xfrm>
          <a:prstGeom prst="rect">
            <a:avLst/>
          </a:prstGeom>
        </p:spPr>
      </p:pic>
      <p:cxnSp>
        <p:nvCxnSpPr>
          <p:cNvPr id="40" name="直線矢印コネクタ 39"/>
          <p:cNvCxnSpPr/>
          <p:nvPr/>
        </p:nvCxnSpPr>
        <p:spPr>
          <a:xfrm flipH="1">
            <a:off x="6014614" y="3720364"/>
            <a:ext cx="336310" cy="1503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>
            <a:off x="6293249" y="4154765"/>
            <a:ext cx="336310" cy="15034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4826266" y="5598144"/>
            <a:ext cx="4272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There exists a wide range of t </a:t>
            </a:r>
            <a:r>
              <a:rPr kumimoji="1" lang="en-US" altLang="ja-JP" sz="2400" dirty="0" smtClean="0"/>
              <a:t>at which the </a:t>
            </a:r>
            <a:r>
              <a:rPr lang="en-US" altLang="ja-JP" sz="2400" dirty="0" smtClean="0"/>
              <a:t>Suzuki</a:t>
            </a:r>
            <a:r>
              <a:rPr kumimoji="1" lang="en-US" altLang="ja-JP" sz="2400" dirty="0" smtClean="0"/>
              <a:t> formula is </a:t>
            </a:r>
            <a:r>
              <a:rPr lang="en-US" altLang="ja-JP" sz="2400" dirty="0" smtClean="0"/>
              <a:t> safely used with </a:t>
            </a:r>
            <a:r>
              <a:rPr lang="en-US" altLang="ja-JP" sz="2400" dirty="0" err="1" smtClean="0"/>
              <a:t>Nt</a:t>
            </a:r>
            <a:r>
              <a:rPr lang="en-US" altLang="ja-JP" sz="2400" dirty="0" smtClean="0"/>
              <a:t>=10.</a:t>
            </a:r>
            <a:endParaRPr kumimoji="1" lang="ja-JP" altLang="en-US" sz="2400" dirty="0"/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sqrt{8t}=2a&#10;\end{align*}&lt;/body&gt;&#10;  &lt;fcolor&gt;FF000000&lt;/fcolor&gt;&#10;  &lt;bcolor&gt;FFFFFFFF&lt;/bcolor&gt;&#10;  &lt;transparent&gt;True&lt;/transparent&gt;&#10;  &lt;resolution&gt;1800&lt;/resolution&gt;&#10;  &lt;imageh&gt;249&lt;/imageh&gt;&#10;  &lt;imagew&gt;98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71" y="1353819"/>
            <a:ext cx="1216696" cy="307571"/>
          </a:xfrm>
          <a:prstGeom prst="rect">
            <a:avLst/>
          </a:prstGeom>
        </p:spPr>
      </p:pic>
      <p:sp>
        <p:nvSpPr>
          <p:cNvPr id="47" name="テキスト ボックス 46"/>
          <p:cNvSpPr txBox="1"/>
          <p:nvPr/>
        </p:nvSpPr>
        <p:spPr>
          <a:xfrm>
            <a:off x="3115231" y="4821255"/>
            <a:ext cx="1339925" cy="783193"/>
          </a:xfrm>
          <a:prstGeom prst="wedgeRoundRectCallout">
            <a:avLst>
              <a:gd name="adj1" fmla="val 33544"/>
              <a:gd name="adj2" fmla="val -7351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systematic</a:t>
            </a:r>
          </a:p>
          <a:p>
            <a:pPr algn="ctr"/>
            <a:r>
              <a:rPr lang="en-US" altLang="ja-JP" sz="2000" dirty="0" smtClean="0"/>
              <a:t>error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729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Continuum Limit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84" y="1462178"/>
            <a:ext cx="3821386" cy="491913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608921" y="1522212"/>
            <a:ext cx="1229054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Boyd+1996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2608921" y="1891544"/>
            <a:ext cx="242342" cy="21989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096213" y="3110554"/>
            <a:ext cx="50375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Statistical error of e-3p is </a:t>
            </a:r>
            <a:r>
              <a:rPr lang="en-US" altLang="ja-JP" sz="2400" dirty="0" smtClean="0"/>
              <a:t>significantly smaller than Boyd+1996 which used ~10000 </a:t>
            </a:r>
            <a:r>
              <a:rPr lang="en-US" altLang="ja-JP" sz="2400" dirty="0" err="1" smtClean="0"/>
              <a:t>confs</a:t>
            </a:r>
            <a:r>
              <a:rPr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</a:rPr>
              <a:t>No integral! </a:t>
            </a:r>
            <a:r>
              <a:rPr lang="en-US" altLang="ja-JP" sz="2400" dirty="0" smtClean="0"/>
              <a:t>Direct measurement of e and p at a given 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</a:rPr>
              <a:t>no vacuum subtraction </a:t>
            </a:r>
            <a:r>
              <a:rPr lang="en-US" altLang="ja-JP" sz="2400" dirty="0" smtClean="0"/>
              <a:t>for </a:t>
            </a:r>
            <a:r>
              <a:rPr lang="en-US" altLang="ja-JP" sz="2400" dirty="0" err="1" smtClean="0"/>
              <a:t>e+p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a\to0 ~{\rm limit ~with~fixed } ~\sqrt{8t}T=0.4&#10;\end{align*}&lt;/body&gt;&#10;  &lt;fcolor&gt;FFFFFFFF&lt;/fcolor&gt;&#10;  &lt;bcolor&gt;FFFFFFFF&lt;/bcolor&gt;&#10;  &lt;transparent&gt;True&lt;/transparent&gt;&#10;  &lt;resolution&gt;1800&lt;/resolution&gt;&#10;  &lt;imageh&gt;249&lt;/imageh&gt;&#10;  &lt;imagew&gt;3727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27" y="1673583"/>
            <a:ext cx="4302497" cy="287449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4164676" y="1564918"/>
            <a:ext cx="4671753" cy="580134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13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 with Integral Method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709" y="1550971"/>
            <a:ext cx="3828000" cy="472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0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 2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2919" y="1596039"/>
            <a:ext cx="396640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SU(3) YM theory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lattice size: 32</a:t>
            </a:r>
            <a:r>
              <a:rPr lang="en-US" altLang="ja-JP" sz="2800" baseline="30000" dirty="0" smtClean="0"/>
              <a:t>3</a:t>
            </a:r>
            <a:r>
              <a:rPr lang="en-US" altLang="ja-JP" sz="2800" dirty="0" smtClean="0"/>
              <a:t>xN</a:t>
            </a:r>
            <a:r>
              <a:rPr lang="en-US" altLang="ja-JP" sz="2800" baseline="-25000" dirty="0" smtClean="0"/>
              <a:t>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err="1" smtClean="0"/>
              <a:t>N</a:t>
            </a:r>
            <a:r>
              <a:rPr kumimoji="1" lang="en-US" altLang="ja-JP" sz="2800" baseline="-25000" dirty="0" err="1" smtClean="0"/>
              <a:t>t</a:t>
            </a:r>
            <a:r>
              <a:rPr kumimoji="1" lang="en-US" altLang="ja-JP" sz="2800" baseline="-25000" dirty="0" smtClean="0"/>
              <a:t> </a:t>
            </a:r>
            <a:r>
              <a:rPr kumimoji="1" lang="en-US" altLang="ja-JP" sz="2800" dirty="0" smtClean="0"/>
              <a:t>= 6, 8, 10, 32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configurations: 100-300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800" dirty="0" smtClean="0">
                <a:latin typeface="Symbol" panose="05050102010706020507" pitchFamily="18" charset="2"/>
              </a:rPr>
              <a:t>b</a:t>
            </a:r>
            <a:r>
              <a:rPr lang="en-US" altLang="ja-JP" sz="2800" dirty="0" smtClean="0"/>
              <a:t> = 5.89 – 6.56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13167" y="2457813"/>
            <a:ext cx="38379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lattice size: </a:t>
            </a:r>
            <a:r>
              <a:rPr lang="en-US" altLang="ja-JP" sz="2800" dirty="0" smtClean="0">
                <a:solidFill>
                  <a:srgbClr val="FFFF00"/>
                </a:solidFill>
              </a:rPr>
              <a:t>64</a:t>
            </a:r>
            <a:r>
              <a:rPr lang="en-US" altLang="ja-JP" sz="2800" baseline="30000" dirty="0" smtClean="0">
                <a:solidFill>
                  <a:srgbClr val="FFFF00"/>
                </a:solidFill>
              </a:rPr>
              <a:t>3</a:t>
            </a:r>
            <a:r>
              <a:rPr lang="en-US" altLang="ja-JP" sz="2800" dirty="0" smtClean="0"/>
              <a:t>xN</a:t>
            </a:r>
            <a:r>
              <a:rPr lang="en-US" altLang="ja-JP" sz="2800" baseline="-25000" dirty="0" smtClean="0"/>
              <a:t>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err="1" smtClean="0"/>
              <a:t>N</a:t>
            </a:r>
            <a:r>
              <a:rPr kumimoji="1" lang="en-US" altLang="ja-JP" sz="2800" baseline="-25000" dirty="0" err="1" smtClean="0"/>
              <a:t>t</a:t>
            </a:r>
            <a:r>
              <a:rPr kumimoji="1" lang="en-US" altLang="ja-JP" sz="2800" dirty="0" smtClean="0"/>
              <a:t>= 8, 10, … ,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16</a:t>
            </a:r>
            <a:r>
              <a:rPr kumimoji="1" lang="en-US" altLang="ja-JP" sz="2800" dirty="0" smtClean="0"/>
              <a:t>, 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18</a:t>
            </a:r>
            <a:r>
              <a:rPr kumimoji="1" lang="en-US" altLang="ja-JP" sz="2800" dirty="0" smtClean="0"/>
              <a:t>, 64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configurations: 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~2000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800" dirty="0" smtClean="0">
                <a:latin typeface="Symbol" panose="05050102010706020507" pitchFamily="18" charset="2"/>
              </a:rPr>
              <a:t>b</a:t>
            </a:r>
            <a:r>
              <a:rPr lang="en-US" altLang="ja-JP" sz="2800" dirty="0" smtClean="0"/>
              <a:t> = </a:t>
            </a:r>
            <a:r>
              <a:rPr lang="en-US" altLang="ja-JP" sz="2800" dirty="0" smtClean="0">
                <a:solidFill>
                  <a:srgbClr val="FFFF00"/>
                </a:solidFill>
              </a:rPr>
              <a:t>6.4 – 7.4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4578522" y="2909137"/>
            <a:ext cx="413364" cy="91323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吹き出し 10"/>
          <p:cNvSpPr/>
          <p:nvPr/>
        </p:nvSpPr>
        <p:spPr>
          <a:xfrm>
            <a:off x="1954306" y="4706471"/>
            <a:ext cx="6618194" cy="1935398"/>
          </a:xfrm>
          <a:prstGeom prst="wedgeRoundRectCallout">
            <a:avLst>
              <a:gd name="adj1" fmla="val 25998"/>
              <a:gd name="adj2" fmla="val -79574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2" descr="http://scwww.kek.jp/Photo/bg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57" y="4864171"/>
            <a:ext cx="2148592" cy="1611444"/>
          </a:xfrm>
          <a:prstGeom prst="rect">
            <a:avLst/>
          </a:prstGeom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3" name="テキスト ボックス 12"/>
          <p:cNvSpPr txBox="1"/>
          <p:nvPr/>
        </p:nvSpPr>
        <p:spPr>
          <a:xfrm>
            <a:off x="4715295" y="4892909"/>
            <a:ext cx="3605026" cy="144655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altLang="ja-JP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BlueGene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/Q @ KEK</a:t>
            </a:r>
          </a:p>
          <a:p>
            <a:r>
              <a:rPr lang="en-US" altLang="ja-JP" sz="2000" dirty="0" smtClean="0"/>
              <a:t>Efficiency of our code: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Gauge update</a:t>
            </a:r>
            <a:r>
              <a:rPr kumimoji="1" lang="ja-JP" altLang="en-US" sz="2000" dirty="0" smtClean="0"/>
              <a:t>（</a:t>
            </a:r>
            <a:r>
              <a:rPr kumimoji="1" lang="en-US" altLang="ja-JP" sz="2000" dirty="0" smtClean="0"/>
              <a:t>HB+OR)</a:t>
            </a:r>
            <a:r>
              <a:rPr kumimoji="1" lang="ja-JP" altLang="en-US" sz="2000" dirty="0" smtClean="0"/>
              <a:t>：</a:t>
            </a:r>
            <a:r>
              <a:rPr kumimoji="1" lang="en-US" altLang="ja-JP" sz="2000" dirty="0" smtClean="0"/>
              <a:t>~</a:t>
            </a:r>
            <a:r>
              <a:rPr lang="en-US" altLang="ja-JP" sz="2000" dirty="0" smtClean="0"/>
              <a:t>25</a:t>
            </a:r>
            <a:r>
              <a:rPr kumimoji="1" lang="en-US" altLang="ja-JP" sz="2000" dirty="0" smtClean="0"/>
              <a:t>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Gradient flow (RK</a:t>
            </a:r>
            <a:r>
              <a:rPr kumimoji="1" lang="en-US" altLang="ja-JP" sz="2000" baseline="30000" dirty="0" smtClean="0"/>
              <a:t>4</a:t>
            </a:r>
            <a:r>
              <a:rPr kumimoji="1" lang="en-US" altLang="ja-JP" sz="2000" dirty="0" smtClean="0"/>
              <a:t>)</a:t>
            </a:r>
            <a:r>
              <a:rPr kumimoji="1" lang="ja-JP" altLang="en-US" sz="2000" dirty="0" smtClean="0"/>
              <a:t>：</a:t>
            </a:r>
            <a:r>
              <a:rPr kumimoji="1" lang="en-US" altLang="ja-JP" sz="2000" dirty="0" smtClean="0"/>
              <a:t> ~40%</a:t>
            </a:r>
            <a:endParaRPr kumimoji="1" lang="ja-JP" altLang="en-US" sz="2000" dirty="0"/>
          </a:p>
        </p:txBody>
      </p:sp>
      <p:sp>
        <p:nvSpPr>
          <p:cNvPr id="14" name="角丸四角形 13"/>
          <p:cNvSpPr/>
          <p:nvPr/>
        </p:nvSpPr>
        <p:spPr>
          <a:xfrm>
            <a:off x="349135" y="2518751"/>
            <a:ext cx="4183574" cy="1695797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5019456" y="2520842"/>
            <a:ext cx="3974915" cy="169370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74332" y="1937001"/>
            <a:ext cx="3420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twice finer lattice spacing!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角丸四角形 23"/>
          <p:cNvSpPr/>
          <p:nvPr/>
        </p:nvSpPr>
        <p:spPr>
          <a:xfrm>
            <a:off x="5325035" y="5373277"/>
            <a:ext cx="3182472" cy="126956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466165" y="5373278"/>
            <a:ext cx="4410635" cy="126956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G_{\mu\nu}+\Lambda g_{\mu\nu} = \kappa T_{\mu\nu}&#10;\end{align*}&lt;/body&gt;&#10;  &lt;fcolor&gt;FFFFFFFF&lt;/fcolor&gt;&#10;  &lt;bcolor&gt;FFFFFFFF&lt;/bcolor&gt;&#10;  &lt;transparent&gt;True&lt;/transparent&gt;&#10;  &lt;resolution&gt;1800&lt;/resolution&gt;&#10;  &lt;imageh&gt;253&lt;/imageh&gt;&#10;  &lt;imagew&gt;2115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87" y="6033154"/>
            <a:ext cx="3782654" cy="45248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537915" y="5458120"/>
            <a:ext cx="2321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Einstein Equation</a:t>
            </a:r>
            <a:endParaRPr kumimoji="1" lang="ja-JP" altLang="en-US" sz="24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partial_\mu T_{\mu\nu}=0&#10;\end{align*}&lt;/body&gt;&#10;  &lt;fcolor&gt;FFFFFFFF&lt;/fcolor&gt;&#10;  &lt;bcolor&gt;FFFFFFFF&lt;/bcolor&gt;&#10;  &lt;transparent&gt;True&lt;/transparent&gt;&#10;  &lt;resolution&gt;1800&lt;/resolution&gt;&#10;  &lt;imageh&gt;253&lt;/imageh&gt;&#10;  &lt;imagew&gt;1094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33" y="6033154"/>
            <a:ext cx="1956607" cy="45248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833765" y="5458120"/>
            <a:ext cx="2422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Hydrodynamic Eq.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62" y="2837986"/>
            <a:ext cx="1905553" cy="11405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begin{bmatrix}&#10;T_{00} &amp;amp; T_{01} &amp;amp; T_{02} &amp;amp; T_{03} \\&#10;T_{10} &amp;amp; T_{11} &amp;amp; T_{12} &amp;amp; T_{13} \\&#10;T_{20} &amp;amp; T_{21} &amp;amp; T_{22} &amp;amp; T_{23} \\&#10;T_{30} &amp;amp; T_{31} &amp;amp; T_{32} &amp;amp; T_{33} \\&#10;\end{bmatrix}&#10;\end{align*}&lt;/body&gt;&#10;  &lt;fcolor&gt;FFFFFFFF&lt;/fcolor&gt;&#10;  &lt;bcolor&gt;FFFFFFFF&lt;/bcolor&gt;&#10;  &lt;transparent&gt;True&lt;/transparent&gt;&#10;  &lt;resolution&gt;1800&lt;/resolution&gt;&#10;  &lt;imageh&gt;1495&lt;/imageh&gt;&#10;  &lt;imagew&gt;2344&lt;/imagew&gt;&#10;  &lt;scale&gt;50&lt;/scale&gt;&#10;  &lt;cursor&gt;17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99" y="1709927"/>
            <a:ext cx="2914979" cy="1859169"/>
          </a:xfrm>
          <a:prstGeom prst="rect">
            <a:avLst/>
          </a:prstGeom>
          <a:scene3d>
            <a:camera prst="isometricLeftDown">
              <a:rot lat="857469" lon="1747147" rev="21577687"/>
            </a:camera>
            <a:lightRig rig="threePt" dir="t"/>
          </a:scene3d>
        </p:spPr>
      </p:pic>
      <p:sp>
        <p:nvSpPr>
          <p:cNvPr id="17" name="テキスト ボックス 16"/>
          <p:cNvSpPr txBox="1"/>
          <p:nvPr/>
        </p:nvSpPr>
        <p:spPr>
          <a:xfrm>
            <a:off x="6427869" y="1221804"/>
            <a:ext cx="889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FF00"/>
                </a:solidFill>
              </a:rPr>
              <a:t>energy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54524" y="1439330"/>
            <a:ext cx="1403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momentum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072425" y="3756759"/>
            <a:ext cx="1071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92D050"/>
                </a:solidFill>
              </a:rPr>
              <a:t>pressure</a:t>
            </a:r>
            <a:endParaRPr kumimoji="1" lang="ja-JP" altLang="en-US" sz="2000" dirty="0">
              <a:solidFill>
                <a:srgbClr val="92D05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929449" y="3567252"/>
            <a:ext cx="775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F0"/>
                </a:solidFill>
              </a:rPr>
              <a:t>stress</a:t>
            </a:r>
            <a:endParaRPr kumimoji="1" lang="ja-JP" altLang="en-US" sz="2000" dirty="0">
              <a:solidFill>
                <a:srgbClr val="00B0F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74025" y="4423537"/>
            <a:ext cx="6798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Noether</a:t>
            </a:r>
            <a:r>
              <a:rPr kumimoji="1" lang="en-US" altLang="ja-JP" sz="2400" dirty="0" smtClean="0"/>
              <a:t> current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/ generator</a:t>
            </a:r>
            <a:r>
              <a:rPr kumimoji="1" lang="en-US" altLang="ja-JP" sz="2400" dirty="0" smtClean="0"/>
              <a:t> of space-time translation</a:t>
            </a:r>
            <a:endParaRPr kumimoji="1" lang="ja-JP" altLang="en-US" sz="2400" dirty="0"/>
          </a:p>
        </p:txBody>
      </p:sp>
      <p:sp>
        <p:nvSpPr>
          <p:cNvPr id="2" name="平行四辺形 1"/>
          <p:cNvSpPr/>
          <p:nvPr/>
        </p:nvSpPr>
        <p:spPr>
          <a:xfrm rot="5400000">
            <a:off x="6294906" y="1594655"/>
            <a:ext cx="448235" cy="476250"/>
          </a:xfrm>
          <a:prstGeom prst="parallelogram">
            <a:avLst/>
          </a:prstGeom>
          <a:solidFill>
            <a:srgbClr val="FFFF00">
              <a:alpha val="10196"/>
            </a:srgbClr>
          </a:solidFill>
          <a:ln w="190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/>
          <p:cNvSpPr/>
          <p:nvPr/>
        </p:nvSpPr>
        <p:spPr>
          <a:xfrm rot="5400000">
            <a:off x="7500833" y="1117962"/>
            <a:ext cx="686303" cy="1829072"/>
          </a:xfrm>
          <a:prstGeom prst="parallelogram">
            <a:avLst>
              <a:gd name="adj" fmla="val 43892"/>
            </a:avLst>
          </a:prstGeom>
          <a:solidFill>
            <a:srgbClr val="FF0000">
              <a:alpha val="9804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 rot="7620084">
            <a:off x="7571533" y="1761625"/>
            <a:ext cx="448235" cy="2318299"/>
          </a:xfrm>
          <a:prstGeom prst="roundRect">
            <a:avLst>
              <a:gd name="adj" fmla="val 50000"/>
            </a:avLst>
          </a:prstGeom>
          <a:solidFill>
            <a:srgbClr val="92D050">
              <a:alpha val="10196"/>
            </a:srgbClr>
          </a:solidFill>
          <a:ln w="190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/>
          <p:cNvSpPr/>
          <p:nvPr/>
        </p:nvSpPr>
        <p:spPr>
          <a:xfrm rot="5400000">
            <a:off x="6981720" y="2048880"/>
            <a:ext cx="1688669" cy="1829072"/>
          </a:xfrm>
          <a:prstGeom prst="parallelogram">
            <a:avLst>
              <a:gd name="adj" fmla="val 20366"/>
            </a:avLst>
          </a:prstGeom>
          <a:solidFill>
            <a:srgbClr val="00B0F0">
              <a:alpha val="9804"/>
            </a:srgbClr>
          </a:solidFill>
          <a:ln w="190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3665" y="754432"/>
            <a:ext cx="2877561" cy="285927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196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 Dependence of </a:t>
            </a:r>
            <a:r>
              <a:rPr kumimoji="1" lang="en-US" altLang="ja-JP" dirty="0" err="1" smtClean="0"/>
              <a:t>e+p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28" y="1629490"/>
            <a:ext cx="4636541" cy="445542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881" y="2709949"/>
            <a:ext cx="3024249" cy="3765558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N_x=64, T\simeq 2T_c&#10;\end{align*}&lt;/body&gt;&#10;  &lt;fcolor&gt;FF000000&lt;/fcolor&gt;&#10;  &lt;bcolor&gt;FFFFFFFF&lt;/bcolor&gt;&#10;  &lt;transparent&gt;True&lt;/transparent&gt;&#10;  &lt;resolution&gt;1800&lt;/resolution&gt;&#10;  &lt;imageh&gt;218&lt;/imageh&gt;&#10;  &lt;imagew&gt;187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069" y="1936521"/>
            <a:ext cx="1986492" cy="23071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テキスト ボックス 9"/>
          <p:cNvSpPr txBox="1"/>
          <p:nvPr/>
        </p:nvSpPr>
        <p:spPr>
          <a:xfrm>
            <a:off x="1241997" y="6475507"/>
            <a:ext cx="208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FlowQCD,1312.7492</a:t>
            </a:r>
            <a:endParaRPr kumimoji="1" lang="ja-JP" altLang="en-US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N_x=32, T\simeq 1.65T_c&#10;\end{align*}&lt;/body&gt;&#10;  &lt;fcolor&gt;FFFFFFFF&lt;/fcolor&gt;&#10;  &lt;bcolor&gt;FFFFFFFF&lt;/bcolor&gt;&#10;  &lt;transparent&gt;True&lt;/transparent&gt;&#10;  &lt;resolution&gt;1800&lt;/resolution&gt;&#10;  &lt;imageh&gt;218&lt;/imageh&gt;&#10;  &lt;imagew&gt;2195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88" y="2418659"/>
            <a:ext cx="2323042" cy="230717"/>
          </a:xfrm>
          <a:prstGeom prst="rect">
            <a:avLst/>
          </a:prstGeom>
        </p:spPr>
      </p:pic>
      <p:cxnSp>
        <p:nvCxnSpPr>
          <p:cNvPr id="13" name="直線コネクタ 12"/>
          <p:cNvCxnSpPr/>
          <p:nvPr/>
        </p:nvCxnSpPr>
        <p:spPr>
          <a:xfrm>
            <a:off x="6118049" y="1862051"/>
            <a:ext cx="22208" cy="3616037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5915896" y="1862050"/>
            <a:ext cx="22208" cy="361603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角丸四角形 21"/>
          <p:cNvSpPr/>
          <p:nvPr/>
        </p:nvSpPr>
        <p:spPr>
          <a:xfrm>
            <a:off x="5561214" y="1208113"/>
            <a:ext cx="1562793" cy="465513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sqrt{8t}=2a&#10;\end{align*}&lt;/body&gt;&#10;  &lt;fcolor&gt;FF000000&lt;/fcolor&gt;&#10;  &lt;bcolor&gt;FFFFFFFF&lt;/bcolor&gt;&#10;  &lt;transparent&gt;True&lt;/transparent&gt;&#10;  &lt;resolution&gt;1800&lt;/resolution&gt;&#10;  &lt;imageh&gt;249&lt;/imageh&gt;&#10;  &lt;imagew&gt;98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69" y="1282929"/>
            <a:ext cx="1216696" cy="307571"/>
          </a:xfrm>
          <a:prstGeom prst="rect">
            <a:avLst/>
          </a:prstGeom>
        </p:spPr>
      </p:pic>
      <p:cxnSp>
        <p:nvCxnSpPr>
          <p:cNvPr id="25" name="直線矢印コネクタ 24"/>
          <p:cNvCxnSpPr/>
          <p:nvPr/>
        </p:nvCxnSpPr>
        <p:spPr>
          <a:xfrm>
            <a:off x="6118049" y="1673626"/>
            <a:ext cx="0" cy="18842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5924131" y="1673626"/>
            <a:ext cx="0" cy="1884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4149854" y="6347811"/>
            <a:ext cx="4919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Plateau region extends toward small t!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878825" y="1193976"/>
            <a:ext cx="1122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NEW!!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561069" y="2734918"/>
            <a:ext cx="1592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preliminary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\end{align*}&lt;/body&gt;&#10;  &lt;fcolor&gt;FFFFFFFF&lt;/fcolor&gt;&#10;  &lt;bcolor&gt;FFFFFFFF&lt;/bcolor&gt;&#10;  &lt;transparent&gt;True&lt;/transparent&gt;&#10;  &lt;resolution&gt;1800&lt;/resolution&gt;&#10;  &lt;imageh&gt;321&lt;/imageh&gt;&#10;  &lt;imagew&gt;69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8" y="2326190"/>
            <a:ext cx="1523971" cy="703877"/>
          </a:xfrm>
          <a:prstGeom prst="rect">
            <a:avLst/>
          </a:prstGeom>
          <a:effectLst>
            <a:glow rad="762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6806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56489" y="1429132"/>
            <a:ext cx="7952438" cy="1900719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\end{align*}&lt;/body&gt;&#10;  &lt;fcolor&gt;FFFFFFFF&lt;/fcolor&gt;&#10;  &lt;bcolor&gt;FFFFFFFF&lt;/bcolor&gt;&#10;  &lt;transparent&gt;True&lt;/transparent&gt;&#10;  &lt;resolution&gt;1800&lt;/resolution&gt;&#10;  &lt;imageh&gt;321&lt;/imageh&gt;&#10;  &lt;imagew&gt;69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8" y="2326190"/>
            <a:ext cx="1523971" cy="703877"/>
          </a:xfrm>
          <a:prstGeom prst="rect">
            <a:avLst/>
          </a:prstGeom>
          <a:effectLst>
            <a:glow rad="762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= \lim_{t\to0} \left[ \frac1{\alpha_U(t)}&#10;U_{\mu\nu}(t,x) + \frac1{4\alpha_E(t)} \delta_{\mu\nu} E(t,x)_{\rm subt.} \right]&#10;\end{align*}&lt;/body&gt;&#10;  &lt;fcolor&gt;FFFFFFFF&lt;/fcolor&gt;&#10;  &lt;bcolor&gt;FFFFFFFF&lt;/bcolor&gt;&#10;  &lt;transparent&gt;True&lt;/transparent&gt;&#10;  &lt;resolution&gt;1800&lt;/resolution&gt;&#10;  &lt;imageh&gt;598&lt;/imageh&gt;&#10;  &lt;imagew&gt;5125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55" y="2368827"/>
            <a:ext cx="5353227" cy="62463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040328" y="1660779"/>
            <a:ext cx="498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latin typeface="Calibri" panose="020F0502020204030204" pitchFamily="34" charset="0"/>
              </a:rPr>
              <a:t>EMT formula from gradient flow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30563" y="3593319"/>
            <a:ext cx="72042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Our strategy can successfully define the EMT on the lattice in practical simulations</a:t>
            </a:r>
          </a:p>
          <a:p>
            <a:pPr algn="ctr"/>
            <a:endParaRPr kumimoji="1" lang="en-US" altLang="ja-JP" sz="2800" dirty="0" smtClean="0"/>
          </a:p>
          <a:p>
            <a:pPr algn="ctr"/>
            <a:r>
              <a:rPr kumimoji="1" lang="en-US" altLang="ja-JP" sz="2800" dirty="0" smtClean="0"/>
              <a:t>This operator provides us </a:t>
            </a:r>
            <a:r>
              <a:rPr lang="en-US" altLang="ja-JP" sz="2800" dirty="0" smtClean="0"/>
              <a:t>with </a:t>
            </a:r>
            <a:r>
              <a:rPr kumimoji="1" lang="en-US" altLang="ja-JP" sz="2800" dirty="0" smtClean="0"/>
              <a:t>novel approaches to measure observables on the lattice!</a:t>
            </a:r>
          </a:p>
          <a:p>
            <a:pPr algn="ctr"/>
            <a:endParaRPr lang="en-US" altLang="ja-JP" sz="2800" dirty="0"/>
          </a:p>
          <a:p>
            <a:pPr algn="ctr"/>
            <a:r>
              <a:rPr kumimoji="1" lang="en-US" altLang="ja-JP" sz="2800" dirty="0" smtClean="0"/>
              <a:t>They are direct, intuitive and less noisy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677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Many Future Works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1038" y="1523248"/>
            <a:ext cx="7313028" cy="319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precision measurement of YM thermodynamics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EMT correlation functions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measurement of viscosity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ym typeface="Wingdings" panose="05000000000000000000" pitchFamily="2" charset="2"/>
              </a:rPr>
              <a:t>specific heat, non-Gaussian fluctuations, etc.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ym typeface="Wingdings" panose="05000000000000000000" pitchFamily="2" charset="2"/>
              </a:rPr>
              <a:t>scale setting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endParaRPr lang="en-US" altLang="ja-JP" sz="2400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taking double limit a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0, t0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full QCD </a:t>
            </a:r>
            <a:r>
              <a:rPr kumimoji="1"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Makino,Suzuki,1403.4772</a:t>
            </a:r>
            <a:endParaRPr kumimoji="1" lang="ja-JP" alt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5344014" y="4842392"/>
            <a:ext cx="3678944" cy="191883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520573" y="4842396"/>
            <a:ext cx="3252879" cy="191883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33117" y="4927582"/>
            <a:ext cx="222778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/>
              </a:rPr>
              <a:t>from</a:t>
            </a:r>
          </a:p>
          <a:p>
            <a:pPr algn="ctr"/>
            <a:r>
              <a:rPr lang="en-US" altLang="ja-JP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/>
              </a:rPr>
              <a:t>G</a:t>
            </a:r>
            <a:r>
              <a:rPr lang="en-US" altLang="ja-JP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/>
              </a:rPr>
              <a:t>radient</a:t>
            </a:r>
          </a:p>
          <a:p>
            <a:pPr algn="ctr"/>
            <a:r>
              <a:rPr lang="en-US" altLang="ja-JP" sz="4400" dirty="0" smtClean="0">
                <a:solidFill>
                  <a:srgbClr val="2FA3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/>
              </a:rPr>
              <a:t>flow</a:t>
            </a:r>
            <a:endParaRPr lang="ja-JP" altLang="en-US" sz="4400" dirty="0">
              <a:solidFill>
                <a:srgbClr val="2FA3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80615" y="4893870"/>
            <a:ext cx="340574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/>
              </a:rPr>
              <a:t>to</a:t>
            </a:r>
          </a:p>
          <a:p>
            <a:pPr algn="ctr"/>
            <a:r>
              <a:rPr lang="en-US" altLang="ja-JP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/>
              </a:rPr>
              <a:t>Hydrodynamic</a:t>
            </a:r>
          </a:p>
          <a:p>
            <a:pPr algn="ctr"/>
            <a:r>
              <a:rPr lang="en-US" altLang="ja-JP" sz="4400" dirty="0" smtClean="0">
                <a:solidFill>
                  <a:srgbClr val="2FA3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/>
              </a:rPr>
              <a:t>flow</a:t>
            </a:r>
            <a:endParaRPr lang="ja-JP" altLang="en-US" sz="4400" dirty="0">
              <a:solidFill>
                <a:srgbClr val="2FA3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4710700" y="5156749"/>
            <a:ext cx="758945" cy="1586715"/>
          </a:xfrm>
          <a:prstGeom prst="rightArrow">
            <a:avLst/>
          </a:prstGeom>
          <a:solidFill>
            <a:srgbClr val="D99C3F"/>
          </a:solidFill>
          <a:ln w="22225" cap="flat" cmpd="sng" algn="ctr">
            <a:solidFill>
              <a:sysClr val="window" lastClr="FFFFFF"/>
            </a:solidFill>
            <a:prstDash val="solid"/>
          </a:ln>
          <a:effectLst>
            <a:outerShdw blurRad="63500" sx="110000" sy="110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86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55889" y="1631527"/>
            <a:ext cx="70090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Point Functions</a:t>
            </a:r>
            <a:endParaRPr kumimoji="1" lang="ja-JP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x,t) T_{\mu\nu}(0,0) \rangle&#10;\end{align*}&lt;/body&gt;&#10;  &lt;fcolor&gt;FFFFFFFF&lt;/fcolor&gt;&#10;  &lt;bcolor&gt;FFFFFFFF&lt;/bcolor&gt;&#10;  &lt;transparent&gt;True&lt;/transparent&gt;&#10;  &lt;resolution&gt;1800&lt;/resolution&gt;&#10;  &lt;imageh&gt;262&lt;/imageh&gt;&#10;  &lt;imagew&gt;2009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58" y="3252247"/>
            <a:ext cx="6144162" cy="80127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546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EMT </a:t>
            </a:r>
            <a:r>
              <a:rPr lang="en-US" altLang="ja-JP" dirty="0" err="1" smtClean="0"/>
              <a:t>Correlator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2919" y="1571946"/>
            <a:ext cx="7624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Kubo Formula: T</a:t>
            </a:r>
            <a:r>
              <a:rPr kumimoji="1" lang="en-US" altLang="ja-JP" sz="2800" baseline="-25000" dirty="0" smtClean="0"/>
              <a:t>12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correlator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shear viscosity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2918" y="4184913"/>
            <a:ext cx="5745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Energy </a:t>
            </a:r>
            <a:r>
              <a:rPr lang="en-US" altLang="ja-JP" sz="2800" dirty="0" smtClean="0"/>
              <a:t>fluctuation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specific heat</a:t>
            </a:r>
            <a:endParaRPr kumimoji="1" lang="ja-JP" altLang="en-US" sz="28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V&#10;= \frac{\langle \delta E^2 \rangle}{VT^2} &#10;\end{align*}&lt;/body&gt;&#10;  &lt;fcolor&gt;FFFFFFFF&lt;/fcolor&gt;&#10;  &lt;bcolor&gt;FFFFFFFF&lt;/bcolor&gt;&#10;  &lt;transparent&gt;True&lt;/transparent&gt;&#10;  &lt;resolution&gt;1800&lt;/resolution&gt;&#10;  &lt;imageh&gt;551&lt;/imageh&gt;&#10;  &lt;imagew&gt;125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33" y="4869960"/>
            <a:ext cx="1787516" cy="78355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07587" y="3401179"/>
            <a:ext cx="5878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 smtClean="0"/>
              <a:t>Hydrodynamics describes long range behavior of </a:t>
            </a:r>
            <a:r>
              <a:rPr kumimoji="1" lang="en-US" altLang="ja-JP" sz="2000" dirty="0" err="1" smtClean="0"/>
              <a:t>T</a:t>
            </a:r>
            <a:r>
              <a:rPr kumimoji="1" lang="en-US" altLang="ja-JP" sz="2000" baseline="-25000" dirty="0" err="1" smtClean="0">
                <a:latin typeface="Symbol" panose="05050102010706020507" pitchFamily="18" charset="2"/>
              </a:rPr>
              <a:t>mn</a:t>
            </a:r>
            <a:endParaRPr kumimoji="1" lang="ja-JP" altLang="en-US" sz="2000" baseline="-25000" dirty="0">
              <a:latin typeface="Symbol" panose="05050102010706020507" pitchFamily="18" charset="2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eta = \int_0^\infty dt \int_0^{1/T}d\tau \int d^3x \langle T_{12}(x,-i\tau) T_{12}(0,t) \rangle&#10;\end{align*}&lt;/body&gt;&#10;  &lt;fcolor&gt;FFFFFFFF&lt;/fcolor&gt;&#10;  &lt;bcolor&gt;FFFFFFFF&lt;/bcolor&gt;&#10;  &lt;transparent&gt;True&lt;/transparent&gt;&#10;  &lt;resolution&gt;1800&lt;/resolution&gt;&#10;  &lt;imageh&gt;639&lt;/imageh&gt;&#10;  &lt;imagew&gt;5113&lt;/imagew&gt;&#10;  &lt;scale&gt;50&lt;/scale&gt;&#10;  &lt;cursor&gt;10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07" y="2339265"/>
            <a:ext cx="6191643" cy="7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</a:t>
            </a:r>
            <a:r>
              <a:rPr kumimoji="1" lang="en-US" altLang="ja-JP" dirty="0" err="1" smtClean="0"/>
              <a:t>Correlator</a:t>
            </a:r>
            <a:r>
              <a:rPr kumimoji="1" lang="en-US" altLang="ja-JP" dirty="0" smtClean="0"/>
              <a:t> : Noisy…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16" y="2497837"/>
            <a:ext cx="3663369" cy="2879568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T_{12}(\tau) T_{12}(0) 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500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15" y="2038546"/>
            <a:ext cx="2309562" cy="38338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90316" y="5315844"/>
            <a:ext cx="295536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Nakamura, Sakai, PRL,2005</a:t>
            </a:r>
          </a:p>
          <a:p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=8</a:t>
            </a:r>
          </a:p>
          <a:p>
            <a:r>
              <a:rPr lang="en-US" altLang="ja-JP" sz="2400" dirty="0" smtClean="0"/>
              <a:t>improved action</a:t>
            </a:r>
          </a:p>
          <a:p>
            <a:r>
              <a:rPr lang="en-US" altLang="ja-JP" sz="2400" dirty="0" smtClean="0"/>
              <a:t>~10</a:t>
            </a:r>
            <a:r>
              <a:rPr lang="en-US" altLang="ja-JP" sz="2400" baseline="30000" dirty="0" smtClean="0"/>
              <a:t>6</a:t>
            </a:r>
            <a:r>
              <a:rPr lang="en-US" altLang="ja-JP" sz="2400" dirty="0" smtClean="0"/>
              <a:t> configurations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>
          <a:xfrm>
            <a:off x="4664467" y="2497837"/>
            <a:ext cx="4347628" cy="287956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テキスト ボックス 8"/>
          <p:cNvSpPr txBox="1"/>
          <p:nvPr/>
        </p:nvSpPr>
        <p:spPr>
          <a:xfrm>
            <a:off x="7458465" y="6346901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… no signal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\tau) T_{\mu\nu}(0) \rangle&#10;\end{align*}&lt;/body&gt;&#10;  &lt;fcolor&gt;FFFFFFFF&lt;/fcolor&gt;&#10;  &lt;bcolor&gt;FFFFFFFF&lt;/bcolor&gt;&#10;  &lt;transparent&gt;True&lt;/transparent&gt;&#10;  &lt;resolution&gt;1800&lt;/resolution&gt;&#10;  &lt;imageh&gt;262&lt;/imageh&gt;&#10;  &lt;imagew&gt;156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50" y="1998180"/>
            <a:ext cx="2414262" cy="40340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664467" y="5377405"/>
            <a:ext cx="2711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=16</a:t>
            </a:r>
          </a:p>
          <a:p>
            <a:r>
              <a:rPr lang="en-US" altLang="ja-JP" sz="2400" dirty="0" smtClean="0"/>
              <a:t>standard action</a:t>
            </a:r>
          </a:p>
          <a:p>
            <a:r>
              <a:rPr lang="en-US" altLang="ja-JP" sz="2400" dirty="0" smtClean="0"/>
              <a:t>5x10</a:t>
            </a:r>
            <a:r>
              <a:rPr lang="en-US" altLang="ja-JP" sz="2400" baseline="30000" dirty="0" smtClean="0"/>
              <a:t>4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configurations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000000&lt;/fcolor&gt;&#10;  &lt;bcolor&gt;FFFFFFFF&lt;/bcolor&gt;&#10;  &lt;transparent&gt;True&lt;/transparent&gt;&#10;  &lt;resolution&gt;1800&lt;/resolution&gt;&#10;  &lt;imageh&gt;109&lt;/imageh&gt;&#10;  &lt;imagew&gt;12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643" y="4850619"/>
            <a:ext cx="222449" cy="20205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834295" y="1374238"/>
            <a:ext cx="3396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W</a:t>
            </a:r>
            <a:r>
              <a:rPr kumimoji="1" lang="en-US" altLang="ja-JP" sz="2400" dirty="0" smtClean="0"/>
              <a:t>ith naïve EMT operators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099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6477848" y="1944617"/>
            <a:ext cx="2392776" cy="13029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" y="2507529"/>
            <a:ext cx="5845620" cy="410065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tau/a&#10;\end{align*}&lt;/body&gt;&#10;  &lt;fcolor&gt;FF000000&lt;/fcolor&gt;&#10;  &lt;bcolor&gt;FFFFFFFF&lt;/bcolor&gt;&#10;  &lt;transparent&gt;True&lt;/transparent&gt;&#10;  &lt;resolution&gt;1800&lt;/resolution&gt;&#10;  &lt;imageh&gt;250&lt;/imageh&gt;&#10;  &lt;imagew&gt;37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13" y="6381943"/>
            <a:ext cx="514478" cy="339365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6" name="グループ化 5"/>
          <p:cNvGrpSpPr/>
          <p:nvPr/>
        </p:nvGrpSpPr>
        <p:grpSpPr>
          <a:xfrm>
            <a:off x="754142" y="2406283"/>
            <a:ext cx="2058185" cy="2973278"/>
            <a:chOff x="754142" y="2406283"/>
            <a:chExt cx="2058185" cy="2973278"/>
          </a:xfrm>
        </p:grpSpPr>
        <p:cxnSp>
          <p:nvCxnSpPr>
            <p:cNvPr id="9" name="直線コネクタ 8"/>
            <p:cNvCxnSpPr/>
            <p:nvPr/>
          </p:nvCxnSpPr>
          <p:spPr>
            <a:xfrm>
              <a:off x="2809185" y="2406283"/>
              <a:ext cx="3142" cy="2973278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正方形/長方形 9"/>
            <p:cNvSpPr/>
            <p:nvPr/>
          </p:nvSpPr>
          <p:spPr>
            <a:xfrm>
              <a:off x="754142" y="4053525"/>
              <a:ext cx="2055043" cy="881155"/>
            </a:xfrm>
            <a:prstGeom prst="rect">
              <a:avLst/>
            </a:prstGeom>
            <a:solidFill>
              <a:srgbClr val="0070C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751000" y="2406283"/>
            <a:ext cx="1437588" cy="2066732"/>
            <a:chOff x="751000" y="2406283"/>
            <a:chExt cx="1437588" cy="2066732"/>
          </a:xfrm>
        </p:grpSpPr>
        <p:cxnSp>
          <p:nvCxnSpPr>
            <p:cNvPr id="8" name="直線コネクタ 7"/>
            <p:cNvCxnSpPr/>
            <p:nvPr/>
          </p:nvCxnSpPr>
          <p:spPr>
            <a:xfrm flipH="1">
              <a:off x="2188587" y="2406283"/>
              <a:ext cx="1" cy="2066732"/>
            </a:xfrm>
            <a:prstGeom prst="line">
              <a:avLst/>
            </a:pr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正方形/長方形 10"/>
            <p:cNvSpPr/>
            <p:nvPr/>
          </p:nvSpPr>
          <p:spPr>
            <a:xfrm>
              <a:off x="751000" y="3162687"/>
              <a:ext cx="1437588" cy="966254"/>
            </a:xfrm>
            <a:prstGeom prst="rect">
              <a:avLst/>
            </a:prstGeom>
            <a:solidFill>
              <a:srgbClr val="008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750999" y="2406283"/>
            <a:ext cx="1030664" cy="1411570"/>
            <a:chOff x="750999" y="2406283"/>
            <a:chExt cx="1030664" cy="1411570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1780092" y="2406283"/>
              <a:ext cx="1571" cy="141157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正方形/長方形 11"/>
            <p:cNvSpPr/>
            <p:nvPr/>
          </p:nvSpPr>
          <p:spPr>
            <a:xfrm>
              <a:off x="750999" y="2538262"/>
              <a:ext cx="1029093" cy="758859"/>
            </a:xfrm>
            <a:prstGeom prst="rect">
              <a:avLst/>
            </a:prstGeom>
            <a:solidFill>
              <a:srgbClr val="FF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角丸四角形 19"/>
          <p:cNvSpPr/>
          <p:nvPr/>
        </p:nvSpPr>
        <p:spPr>
          <a:xfrm>
            <a:off x="949282" y="1944618"/>
            <a:ext cx="3074025" cy="4616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49283" y="1944618"/>
            <a:ext cx="247734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/>
                </a:solidFill>
              </a:rPr>
              <a:t>smearing</a:t>
            </a:r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>length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＝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98763" y="1974356"/>
            <a:ext cx="2198743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64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x16</a:t>
            </a:r>
          </a:p>
          <a:p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=7.2 (T~2.2Tc)</a:t>
            </a:r>
          </a:p>
          <a:p>
            <a:r>
              <a:rPr kumimoji="1" lang="en-US" altLang="ja-JP" sz="2400" dirty="0" smtClean="0"/>
              <a:t>1200 </a:t>
            </a:r>
            <a:r>
              <a:rPr kumimoji="1" lang="en-US" altLang="ja-JP" sz="2400" dirty="0" err="1" smtClean="0"/>
              <a:t>confs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00522" y="3617952"/>
            <a:ext cx="3443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160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ym typeface="Wingdings" panose="05000000000000000000" pitchFamily="2" charset="2"/>
              </a:rPr>
              <a:t>converge at</a:t>
            </a:r>
          </a:p>
          <a:p>
            <a:pPr marL="342900" indent="-2160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ym typeface="Wingdings" panose="05000000000000000000" pitchFamily="2" charset="2"/>
              </a:rPr>
              <a:t>improvement of the statistics at large t</a:t>
            </a:r>
            <a:endParaRPr lang="en-US" altLang="ja-JP" sz="2000" dirty="0">
              <a:sym typeface="Wingdings" panose="05000000000000000000" pitchFamily="2" charset="2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6" t="5573" r="6930" b="79342"/>
          <a:stretch/>
        </p:blipFill>
        <p:spPr>
          <a:xfrm>
            <a:off x="3555448" y="2745823"/>
            <a:ext cx="1970829" cy="96444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int d^3x\langle T_{12}(x,\tau) T_{12}(0,0) \rangle&#10;\end{align*}&lt;/body&gt;&#10;  &lt;fcolor&gt;FFFFFFFF&lt;/fcolor&gt;&#10;  &lt;bcolor&gt;FFFFFFFF&lt;/bcolor&gt;&#10;  &lt;transparent&gt;True&lt;/transparent&gt;&#10;  &lt;resolution&gt;1800&lt;/resolution&gt;&#10;  &lt;imageh&gt;553&lt;/imageh&gt;&#10;  &lt;imagew&gt;2677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18" y="395354"/>
            <a:ext cx="5977671" cy="1234833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40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20" y="2010481"/>
            <a:ext cx="536646" cy="329938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tau&amp;gt;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85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236" y="3710272"/>
            <a:ext cx="936625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3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6477848" y="1310134"/>
            <a:ext cx="2392776" cy="16308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Correlation Function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02458" y="1310133"/>
            <a:ext cx="21987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64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x16</a:t>
            </a:r>
          </a:p>
          <a:p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=7.2 (T~2.2Tc)</a:t>
            </a:r>
          </a:p>
          <a:p>
            <a:r>
              <a:rPr kumimoji="1" lang="en-US" altLang="ja-JP" sz="2400" dirty="0" smtClean="0"/>
              <a:t>1200 </a:t>
            </a:r>
            <a:r>
              <a:rPr kumimoji="1" lang="en-US" altLang="ja-JP" sz="2400" dirty="0" err="1" smtClean="0"/>
              <a:t>confs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t/a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=1.9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" y="2507774"/>
            <a:ext cx="5791520" cy="406270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C_{\mu\nu}(\tau) = \int d^3x\langle T_{\mu\nu}(x,\tau) T_{\mu\nu}(0,0) \rangle&#10;\end{align*}&lt;/body&gt;&#10;  &lt;fcolor&gt;FF000000&lt;/fcolor&gt;&#10;  &lt;bcolor&gt;FFFFFFFF&lt;/bcolor&gt;&#10;  &lt;transparent&gt;True&lt;/transparent&gt;&#10;  &lt;resolution&gt;1800&lt;/resolution&gt;&#10;  &lt;imageh&gt;553&lt;/imageh&gt;&#10;  &lt;imagew&gt;3833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8" y="1465052"/>
            <a:ext cx="5049627" cy="7285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0" name="右矢印 9"/>
          <p:cNvSpPr/>
          <p:nvPr/>
        </p:nvSpPr>
        <p:spPr>
          <a:xfrm flipH="1">
            <a:off x="5646656" y="3699365"/>
            <a:ext cx="801278" cy="4430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 flipH="1">
            <a:off x="5648226" y="5574556"/>
            <a:ext cx="801278" cy="443059"/>
          </a:xfrm>
          <a:prstGeom prst="rightArrow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flipH="1">
            <a:off x="5648224" y="5254052"/>
            <a:ext cx="801278" cy="44305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3007151" y="2879793"/>
            <a:ext cx="3139" cy="3029877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矢印 16"/>
          <p:cNvSpPr/>
          <p:nvPr/>
        </p:nvSpPr>
        <p:spPr>
          <a:xfrm flipH="1">
            <a:off x="2498103" y="5541109"/>
            <a:ext cx="509048" cy="320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44365" y="546111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smeared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tau/a&#10;\end{align*}&lt;/body&gt;&#10;  &lt;fcolor&gt;FF000000&lt;/fcolor&gt;&#10;  &lt;bcolor&gt;FFFFFFFF&lt;/bcolor&gt;&#10;  &lt;transparent&gt;True&lt;/transparent&gt;&#10;  &lt;resolution&gt;1800&lt;/resolution&gt;&#10;  &lt;imageh&gt;250&lt;/imageh&gt;&#10;  &lt;imagew&gt;37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13" y="6364013"/>
            <a:ext cx="514478" cy="3393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テキスト ボックス 8"/>
          <p:cNvSpPr txBox="1"/>
          <p:nvPr/>
        </p:nvSpPr>
        <p:spPr>
          <a:xfrm>
            <a:off x="6358284" y="3221005"/>
            <a:ext cx="2669962" cy="8925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</a:t>
            </a:r>
            <a:r>
              <a:rPr kumimoji="1" lang="en-US" altLang="ja-JP" sz="2800" baseline="-25000" dirty="0" smtClean="0"/>
              <a:t>44</a:t>
            </a:r>
            <a:r>
              <a:rPr kumimoji="1" lang="en-US" altLang="ja-JP" sz="2800" dirty="0" smtClean="0"/>
              <a:t>(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2800" dirty="0" smtClean="0"/>
              <a:t>) :</a:t>
            </a:r>
            <a:r>
              <a:rPr lang="en-US" altLang="ja-JP" sz="2400" dirty="0" smtClean="0"/>
              <a:t>constant</a:t>
            </a:r>
          </a:p>
          <a:p>
            <a:r>
              <a:rPr lang="en-US" altLang="ja-JP" sz="2400" dirty="0" smtClean="0">
                <a:sym typeface="Wingdings" panose="05000000000000000000" pitchFamily="2" charset="2"/>
              </a:rPr>
              <a:t>conservation law!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59854" y="5683163"/>
            <a:ext cx="2174763" cy="892552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</a:t>
            </a:r>
            <a:r>
              <a:rPr kumimoji="1" lang="en-US" altLang="ja-JP" sz="2800" baseline="-25000" dirty="0" smtClean="0"/>
              <a:t>41</a:t>
            </a:r>
            <a:r>
              <a:rPr kumimoji="1" lang="en-US" altLang="ja-JP" sz="2800" dirty="0" smtClean="0"/>
              <a:t>(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2800" dirty="0" smtClean="0"/>
              <a:t>)</a:t>
            </a:r>
          </a:p>
          <a:p>
            <a:r>
              <a:rPr lang="en-US" altLang="ja-JP" sz="2400" dirty="0" smtClean="0">
                <a:sym typeface="Wingdings" panose="05000000000000000000" pitchFamily="2" charset="2"/>
              </a:rPr>
              <a:t>negative </a:t>
            </a:r>
            <a:r>
              <a:rPr lang="en-US" altLang="ja-JP" sz="2400" dirty="0" smtClean="0"/>
              <a:t>i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=-1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59852" y="5098704"/>
            <a:ext cx="1016625" cy="52322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</a:t>
            </a:r>
            <a:r>
              <a:rPr lang="en-US" altLang="ja-JP" sz="2800" baseline="-25000" dirty="0"/>
              <a:t>12</a:t>
            </a:r>
            <a:r>
              <a:rPr kumimoji="1" lang="en-US" altLang="ja-JP" sz="2800" dirty="0" smtClean="0"/>
              <a:t>(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2800" dirty="0" smtClean="0"/>
              <a:t>)</a:t>
            </a: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partial_\tau \langle \delta E(\tau) \delta E(0) \rangle =0&#10;\end{align*}&lt;/body&gt;&#10;  &lt;fcolor&gt;FFFFFFFF&lt;/fcolor&gt;&#10;  &lt;bcolor&gt;FFFFFFFF&lt;/bcolor&gt;&#10;  &lt;transparent&gt;True&lt;/transparent&gt;&#10;  &lt;resolution&gt;1800&lt;/resolution&gt;&#10;  &lt;imageh&gt;249&lt;/imageh&gt;&#10;  &lt;imagew&gt;2173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57" y="4168131"/>
            <a:ext cx="2299758" cy="263525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({\rm for }~ \tau \ne 0)&#10;\end{align*}&lt;/body&gt;&#10;  &lt;fcolor&gt;FFFFFFFF&lt;/fcolor&gt;&#10;  &lt;bcolor&gt;FFFFFFFF&lt;/bcolor&gt;&#10;  &lt;transparent&gt;True&lt;/transparent&gt;&#10;  &lt;resolution&gt;1800&lt;/resolution&gt;&#10;  &lt;imageh&gt;249&lt;/imageh&gt;&#10;  &lt;imagew&gt;1119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93" y="4506256"/>
            <a:ext cx="1184275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2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191497" y="1376312"/>
            <a:ext cx="2831600" cy="3268228"/>
          </a:xfrm>
          <a:prstGeom prst="roundRect">
            <a:avLst>
              <a:gd name="adj" fmla="val 979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3"/>
          <a:stretch/>
        </p:blipFill>
        <p:spPr>
          <a:xfrm>
            <a:off x="3525624" y="2202563"/>
            <a:ext cx="5554696" cy="368918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Fluctuation and Specific Heat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5194170" y="2397468"/>
            <a:ext cx="1725109" cy="3211480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000000&lt;/fcolor&gt;&#10;  &lt;bcolor&gt;FFFFFFFF&lt;/bcolor&gt;&#10;  &lt;transparent&gt;True&lt;/transparent&gt;&#10;  &lt;resolution&gt;1800&lt;/resolution&gt;&#10;  &lt;imageh&gt;249&lt;/imageh&gt;&#10;  &lt;imagew&gt;579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10" y="5194168"/>
            <a:ext cx="876806" cy="37707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54936" y="1454636"/>
            <a:ext cx="2045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accent5">
                    <a:lumMod val="50000"/>
                  </a:schemeClr>
                </a:solidFill>
              </a:rPr>
              <a:t>Specific Heat</a:t>
            </a:r>
            <a:endParaRPr kumimoji="1" lang="ja-JP" alt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6804212" y="1259766"/>
            <a:ext cx="2282496" cy="12840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99688" y="1259765"/>
            <a:ext cx="2198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64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x16</a:t>
            </a:r>
          </a:p>
          <a:p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=7.2 (T~2.2Tc)</a:t>
            </a:r>
          </a:p>
          <a:p>
            <a:r>
              <a:rPr kumimoji="1" lang="en-US" altLang="ja-JP" sz="2400" dirty="0" smtClean="0"/>
              <a:t>1200 </a:t>
            </a:r>
            <a:r>
              <a:rPr kumimoji="1" lang="en-US" altLang="ja-JP" sz="2400" dirty="0" err="1" smtClean="0"/>
              <a:t>confs</a:t>
            </a:r>
            <a:endParaRPr kumimoji="1" lang="en-US" altLang="ja-JP" sz="2400" dirty="0" smtClean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c_V = \frac1V \left. \frac{\partial E}{\partial T} \right|_V&#10;\end{align*}&lt;/body&gt;&#10;  &lt;fcolor&gt;FF000000&lt;/fcolor&gt;&#10;  &lt;bcolor&gt;FFFFFFFF&lt;/bcolor&gt;&#10;  &lt;transparent&gt;True&lt;/transparent&gt;&#10;  &lt;resolution&gt;1800&lt;/resolution&gt;&#10;  &lt;imageh&gt;618&lt;/imageh&gt;&#10;  &lt;imagew&gt;1571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0" y="2159749"/>
            <a:ext cx="1802316" cy="708995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= \frac{\langle \delta E^2 \rangle}{VT^2}&#10;\end{align*}&lt;/body&gt;&#10;  &lt;fcolor&gt;FF000000&lt;/fcolor&gt;&#10;  &lt;bcolor&gt;FFFFFFFF&lt;/bcolor&gt;&#10;  &lt;transparent&gt;True&lt;/transparent&gt;&#10;  &lt;resolution&gt;1800&lt;/resolution&gt;&#10;  &lt;imageh&gt;551&lt;/imageh&gt;&#10;  &lt;imagew&gt;903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6" y="3026714"/>
            <a:ext cx="1035959" cy="632130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= \frac{\langle \delta E(\tau) \delta E(0) \rangle}{VT^2} &#10;\end{align*}&lt;/body&gt;&#10;  &lt;fcolor&gt;FF000000&lt;/fcolor&gt;&#10;  &lt;bcolor&gt;FFFFFFFF&lt;/bcolor&gt;&#10;  &lt;transparent&gt;True&lt;/transparent&gt;&#10;  &lt;resolution&gt;1800&lt;/resolution&gt;&#10;  &lt;imageh&gt;531&lt;/imageh&gt;&#10;  &lt;imagew&gt;1759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6" y="3816814"/>
            <a:ext cx="1951041" cy="588972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frac{c_V}{T^3}&#10;= \frac{\langle \delta E(\beta/2) \delta E(0) \rangle}{VT^5} &#10;\end{align*}&lt;/body&gt;&#10;  &lt;fcolor&gt;FFFFFFFF&lt;/fcolor&gt;&#10;  &lt;bcolor&gt;FFFFFFFF&lt;/bcolor&gt;&#10;  &lt;transparent&gt;True&lt;/transparent&gt;&#10;  &lt;resolution&gt;1800&lt;/resolution&gt;&#10;  &lt;imageh&gt;531&lt;/imageh&gt;&#10;  &lt;imagew&gt;2430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24" y="1445117"/>
            <a:ext cx="3020312" cy="6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3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51945" y="977462"/>
            <a:ext cx="751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The definition of            on the lattice is nontrivial… </a:t>
            </a:r>
            <a:endParaRPr kumimoji="1" lang="ja-JP" altLang="en-US" sz="2800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79" y="1944736"/>
            <a:ext cx="3444816" cy="332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80" y="1041109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1474980" y="5576188"/>
            <a:ext cx="6981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… because of the lack of translational symmetry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17951" y="6322180"/>
            <a:ext cx="2426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cf</a:t>
            </a:r>
            <a:r>
              <a:rPr lang="en-US" altLang="ja-JP" sz="2000" dirty="0" smtClean="0"/>
              <a:t>) </a:t>
            </a:r>
            <a:r>
              <a:rPr lang="en-US" altLang="ja-JP" sz="2000" dirty="0" err="1" smtClean="0"/>
              <a:t>Caracciolo</a:t>
            </a:r>
            <a:r>
              <a:rPr lang="en-US" altLang="ja-JP" sz="2000" dirty="0" smtClean="0"/>
              <a:t>+ (1989)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F_{\mu\nu}=&#10;\end{align*}&lt;/body&gt;&#10;  &lt;fcolor&gt;FFFFFFFF&lt;/fcolor&gt;&#10;  &lt;bcolor&gt;FFFFFFFF&lt;/bcolor&gt;&#10;  &lt;transparent&gt;True&lt;/transparent&gt;&#10;  &lt;resolution&gt;1800&lt;/resolution&gt;&#10;  &lt;imageh&gt;244&lt;/imageh&gt;&#10;  &lt;imagew&gt;64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178" y="3873639"/>
            <a:ext cx="846735" cy="320315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T_{\mu\nu} = F_{\mu\rho}F_{\nu\rho} - \frac14 \delta_{\mu\nu} FF&#10;\end{align*}&lt;/body&gt;&#10;  &lt;fcolor&gt;FFFFFFFF&lt;/fcolor&gt;&#10;  &lt;bcolor&gt;FFFFFFFF&lt;/bcolor&gt;&#10;  &lt;transparent&gt;True&lt;/transparent&gt;&#10;  &lt;resolution&gt;1800&lt;/resolution&gt;&#10;  &lt;imageh&gt;505&lt;/imageh&gt;&#10;  &lt;imagew&gt;2727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065" y="2679048"/>
            <a:ext cx="3368490" cy="623794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489639" y="3654099"/>
            <a:ext cx="678730" cy="6881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 flipH="1">
            <a:off x="7083528" y="3951043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168369" y="3951043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6494002" y="3951043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404798" y="3931144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乗算記号 18"/>
          <p:cNvSpPr/>
          <p:nvPr/>
        </p:nvSpPr>
        <p:spPr>
          <a:xfrm>
            <a:off x="4399745" y="1933055"/>
            <a:ext cx="3374796" cy="3210759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3"/>
          <a:stretch/>
        </p:blipFill>
        <p:spPr>
          <a:xfrm>
            <a:off x="3525624" y="2202563"/>
            <a:ext cx="5554696" cy="368918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Energy Fluctuation and Specific Heat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00936" y="6125231"/>
            <a:ext cx="5234062" cy="5847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 approach to measure </a:t>
            </a:r>
            <a:r>
              <a:rPr kumimoji="1" lang="en-US" altLang="ja-JP" sz="32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kumimoji="1" lang="en-US" altLang="ja-JP" sz="3200" baseline="-25000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kumimoji="1" lang="ja-JP" altLang="en-US" sz="3200" baseline="-25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194170" y="2397468"/>
            <a:ext cx="1725109" cy="3211480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000000&lt;/fcolor&gt;&#10;  &lt;bcolor&gt;FFFFFFFF&lt;/bcolor&gt;&#10;  &lt;transparent&gt;True&lt;/transparent&gt;&#10;  &lt;resolution&gt;1800&lt;/resolution&gt;&#10;  &lt;imageh&gt;249&lt;/imageh&gt;&#10;  &lt;imagew&gt;579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10" y="5194168"/>
            <a:ext cx="876806" cy="377072"/>
          </a:xfrm>
          <a:prstGeom prst="rect">
            <a:avLst/>
          </a:prstGeom>
        </p:spPr>
      </p:pic>
      <p:cxnSp>
        <p:nvCxnSpPr>
          <p:cNvPr id="27" name="直線コネクタ 26"/>
          <p:cNvCxnSpPr/>
          <p:nvPr/>
        </p:nvCxnSpPr>
        <p:spPr>
          <a:xfrm>
            <a:off x="4061106" y="3675898"/>
            <a:ext cx="47323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061106" y="3829966"/>
            <a:ext cx="4732370" cy="7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4025246" y="3675898"/>
            <a:ext cx="4817097" cy="154068"/>
          </a:xfrm>
          <a:prstGeom prst="rect">
            <a:avLst/>
          </a:prstGeom>
          <a:solidFill>
            <a:srgbClr val="2FA3EE">
              <a:alpha val="5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/>
          <p:cNvSpPr/>
          <p:nvPr/>
        </p:nvSpPr>
        <p:spPr>
          <a:xfrm rot="18623619">
            <a:off x="2476675" y="4365410"/>
            <a:ext cx="2075432" cy="405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0754" y="4934688"/>
            <a:ext cx="256858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Gavai</a:t>
            </a:r>
            <a:r>
              <a:rPr kumimoji="1" lang="en-US" altLang="ja-JP" sz="2400" dirty="0" smtClean="0"/>
              <a:t>, et al., 2005</a:t>
            </a:r>
          </a:p>
          <a:p>
            <a:r>
              <a:rPr kumimoji="1" lang="en-US" altLang="ja-JP" sz="2400" dirty="0" smtClean="0"/>
              <a:t>differential method</a:t>
            </a:r>
          </a:p>
          <a:p>
            <a:r>
              <a:rPr lang="en-US" altLang="ja-JP" sz="2400" dirty="0" smtClean="0"/>
              <a:t>for T=2Tc</a:t>
            </a:r>
          </a:p>
        </p:txBody>
      </p:sp>
      <p:sp>
        <p:nvSpPr>
          <p:cNvPr id="30" name="右矢印 29"/>
          <p:cNvSpPr/>
          <p:nvPr/>
        </p:nvSpPr>
        <p:spPr>
          <a:xfrm>
            <a:off x="3063644" y="6157526"/>
            <a:ext cx="770451" cy="517820"/>
          </a:xfrm>
          <a:prstGeom prst="rightArrow">
            <a:avLst/>
          </a:prstGeom>
          <a:effectLst>
            <a:outerShdw blurRad="63500" sx="110000" sy="110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191497" y="1376312"/>
            <a:ext cx="2831600" cy="3268228"/>
          </a:xfrm>
          <a:prstGeom prst="roundRect">
            <a:avLst>
              <a:gd name="adj" fmla="val 979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c_V = \frac1V \left. \frac{\partial E}{\partial T} \right|_V&#10;\end{align*}&lt;/body&gt;&#10;  &lt;fcolor&gt;FF000000&lt;/fcolor&gt;&#10;  &lt;bcolor&gt;FFFFFFFF&lt;/bcolor&gt;&#10;  &lt;transparent&gt;True&lt;/transparent&gt;&#10;  &lt;resolution&gt;1800&lt;/resolution&gt;&#10;  &lt;imageh&gt;618&lt;/imageh&gt;&#10;  &lt;imagew&gt;1571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0" y="2159749"/>
            <a:ext cx="1802316" cy="708995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= \frac{\langle \delta E^2 \rangle}{VT^2}&#10;\end{align*}&lt;/body&gt;&#10;  &lt;fcolor&gt;FF000000&lt;/fcolor&gt;&#10;  &lt;bcolor&gt;FFFFFFFF&lt;/bcolor&gt;&#10;  &lt;transparent&gt;True&lt;/transparent&gt;&#10;  &lt;resolution&gt;1800&lt;/resolution&gt;&#10;  &lt;imageh&gt;551&lt;/imageh&gt;&#10;  &lt;imagew&gt;903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6" y="3026714"/>
            <a:ext cx="1035959" cy="632130"/>
          </a:xfrm>
          <a:prstGeom prst="rect">
            <a:avLst/>
          </a:prstGeom>
        </p:spPr>
      </p:pic>
      <p:sp>
        <p:nvSpPr>
          <p:cNvPr id="35" name="角丸四角形 34"/>
          <p:cNvSpPr/>
          <p:nvPr/>
        </p:nvSpPr>
        <p:spPr>
          <a:xfrm>
            <a:off x="6804212" y="1259766"/>
            <a:ext cx="2282496" cy="12840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899688" y="1259765"/>
            <a:ext cx="2198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64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x16</a:t>
            </a:r>
          </a:p>
          <a:p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=7.2 (T~2.2Tc)</a:t>
            </a:r>
          </a:p>
          <a:p>
            <a:r>
              <a:rPr kumimoji="1" lang="en-US" altLang="ja-JP" sz="2400" dirty="0" smtClean="0"/>
              <a:t>1200 </a:t>
            </a:r>
            <a:r>
              <a:rPr kumimoji="1" lang="en-US" altLang="ja-JP" sz="2400" dirty="0" err="1" smtClean="0"/>
              <a:t>confs</a:t>
            </a:r>
            <a:endParaRPr kumimoji="1" lang="en-US" altLang="ja-JP" sz="2400" dirty="0" smtClean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= \frac{\langle \delta E(\tau) \delta E(0) \rangle}{VT^2} &#10;\end{align*}&lt;/body&gt;&#10;  &lt;fcolor&gt;FF000000&lt;/fcolor&gt;&#10;  &lt;bcolor&gt;FFFFFFFF&lt;/bcolor&gt;&#10;  &lt;transparent&gt;True&lt;/transparent&gt;&#10;  &lt;resolution&gt;1800&lt;/resolution&gt;&#10;  &lt;imageh&gt;531&lt;/imageh&gt;&#10;  &lt;imagew&gt;1759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6" y="3816814"/>
            <a:ext cx="1951041" cy="588972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554936" y="1454636"/>
            <a:ext cx="2045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accent5">
                    <a:lumMod val="50000"/>
                  </a:schemeClr>
                </a:solidFill>
              </a:rPr>
              <a:t>Specific Heat</a:t>
            </a:r>
            <a:endParaRPr kumimoji="1" lang="ja-JP" alt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frac{c_V}{T^3}&#10;= \frac{\langle \delta E(\beta/2) \delta E(0) \rangle}{VT^5} &#10;\end{align*}&lt;/body&gt;&#10;  &lt;fcolor&gt;FFFFFFFF&lt;/fcolor&gt;&#10;  &lt;bcolor&gt;FFFFFFFF&lt;/bcolor&gt;&#10;  &lt;transparent&gt;True&lt;/transparent&gt;&#10;  &lt;resolution&gt;1800&lt;/resolution&gt;&#10;  &lt;imageh&gt;531&lt;/imageh&gt;&#10;  &lt;imagew&gt;2430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24" y="1445117"/>
            <a:ext cx="3020312" cy="6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Rough</a:t>
            </a:r>
            <a:r>
              <a:rPr kumimoji="1" lang="en-US" altLang="ja-JP" dirty="0" smtClean="0"/>
              <a:t> Idea</a:t>
            </a:r>
            <a:endParaRPr kumimoji="1" lang="ja-JP" altLang="en-US" dirty="0"/>
          </a:p>
        </p:txBody>
      </p:sp>
      <p:pic>
        <p:nvPicPr>
          <p:cNvPr id="4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6" y="1740979"/>
            <a:ext cx="3332044" cy="321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6" descr="lattic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456" y="1740979"/>
            <a:ext cx="3332044" cy="3217519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4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3933197" y="4487385"/>
            <a:ext cx="1172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FF00"/>
                </a:solidFill>
              </a:rPr>
              <a:t>coarse</a:t>
            </a:r>
          </a:p>
          <a:p>
            <a:pPr algn="ctr"/>
            <a:r>
              <a:rPr lang="en-US" altLang="ja-JP" sz="2400" dirty="0" smtClean="0">
                <a:solidFill>
                  <a:srgbClr val="FFFF00"/>
                </a:solidFill>
              </a:rPr>
              <a:t>graining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37355" y="5486400"/>
            <a:ext cx="2176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no translational </a:t>
            </a:r>
          </a:p>
          <a:p>
            <a:pPr algn="ctr"/>
            <a:r>
              <a:rPr lang="en-US" altLang="ja-JP" sz="2400" dirty="0" smtClean="0"/>
              <a:t>invariance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97411" y="5486399"/>
            <a:ext cx="3018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translational symmetry</a:t>
            </a:r>
          </a:p>
          <a:p>
            <a:pPr algn="ctr"/>
            <a:r>
              <a:rPr lang="en-US" altLang="ja-JP" sz="2400" dirty="0" smtClean="0"/>
              <a:t>is recovered!</a:t>
            </a:r>
            <a:endParaRPr kumimoji="1" lang="ja-JP" altLang="en-US" sz="2400" dirty="0"/>
          </a:p>
        </p:txBody>
      </p:sp>
      <p:sp>
        <p:nvSpPr>
          <p:cNvPr id="12" name="右矢印 11"/>
          <p:cNvSpPr/>
          <p:nvPr/>
        </p:nvSpPr>
        <p:spPr>
          <a:xfrm>
            <a:off x="4193628" y="2406869"/>
            <a:ext cx="651641" cy="17627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6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665284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05594" y="973313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10421" y="6070862"/>
            <a:ext cx="2533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Luescher</a:t>
            </a:r>
            <a:r>
              <a:rPr kumimoji="1" lang="en-US" altLang="ja-JP" sz="2000" dirty="0" smtClean="0"/>
              <a:t>, Weiss (2012)</a:t>
            </a:r>
          </a:p>
          <a:p>
            <a:r>
              <a:rPr lang="en-US" altLang="ja-JP" sz="2000" dirty="0" smtClean="0"/>
              <a:t>Suzuki (2013)</a:t>
            </a:r>
            <a:endParaRPr kumimoji="1" lang="ja-JP" altLang="en-US" sz="2000" dirty="0"/>
          </a:p>
        </p:txBody>
      </p:sp>
      <p:sp>
        <p:nvSpPr>
          <p:cNvPr id="9" name="右矢印 8"/>
          <p:cNvSpPr/>
          <p:nvPr/>
        </p:nvSpPr>
        <p:spPr>
          <a:xfrm>
            <a:off x="3154747" y="1396755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YM gradient  flow</a:t>
            </a:r>
            <a:endParaRPr kumimoji="1" lang="ja-JP" altLang="en-US" sz="2000" dirty="0"/>
          </a:p>
        </p:txBody>
      </p:sp>
      <p:pic>
        <p:nvPicPr>
          <p:cNvPr id="10" name="Picture 76" descr="lattic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 trans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002" y="715997"/>
            <a:ext cx="2103062" cy="203077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4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2112338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1" name="角丸四角形 20"/>
          <p:cNvSpPr/>
          <p:nvPr/>
        </p:nvSpPr>
        <p:spPr>
          <a:xfrm>
            <a:off x="490195" y="3760593"/>
            <a:ext cx="2599126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 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dimensional regularization )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3154748" y="3760592"/>
            <a:ext cx="5049509" cy="2236795"/>
            <a:chOff x="3154748" y="3760592"/>
            <a:chExt cx="5049509" cy="2236795"/>
          </a:xfrm>
        </p:grpSpPr>
        <p:sp>
          <p:nvSpPr>
            <p:cNvPr id="22" name="角丸四角形 21"/>
            <p:cNvSpPr/>
            <p:nvPr/>
          </p:nvSpPr>
          <p:spPr>
            <a:xfrm>
              <a:off x="5307107" y="376059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 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dimensional regularization )</a:t>
              </a:r>
            </a:p>
          </p:txBody>
        </p:sp>
        <p:sp>
          <p:nvSpPr>
            <p:cNvPr id="23" name="右矢印 22"/>
            <p:cNvSpPr/>
            <p:nvPr/>
          </p:nvSpPr>
          <p:spPr>
            <a:xfrm>
              <a:off x="3154748" y="506529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YM gradient  flow</a:t>
              </a:r>
              <a:endParaRPr kumimoji="1" lang="ja-JP" altLang="en-US" sz="2000" dirty="0"/>
            </a:p>
          </p:txBody>
        </p:sp>
      </p:grp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852900"/>
            <a:ext cx="683710" cy="604602"/>
          </a:xfrm>
          <a:prstGeom prst="rect">
            <a:avLst/>
          </a:prstGeom>
        </p:spPr>
      </p:pic>
      <p:sp>
        <p:nvSpPr>
          <p:cNvPr id="13" name="乗算記号 12"/>
          <p:cNvSpPr/>
          <p:nvPr/>
        </p:nvSpPr>
        <p:spPr>
          <a:xfrm>
            <a:off x="1188718" y="1817544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48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665284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05594" y="973313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6" name="右矢印 5"/>
          <p:cNvSpPr/>
          <p:nvPr/>
        </p:nvSpPr>
        <p:spPr>
          <a:xfrm>
            <a:off x="3154748" y="5065293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YM gradient  flow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10421" y="6070862"/>
            <a:ext cx="2533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Luescher</a:t>
            </a:r>
            <a:r>
              <a:rPr kumimoji="1" lang="en-US" altLang="ja-JP" sz="2000" dirty="0" smtClean="0"/>
              <a:t>, Weiss (2012)</a:t>
            </a:r>
          </a:p>
          <a:p>
            <a:r>
              <a:rPr lang="en-US" altLang="ja-JP" sz="2000" dirty="0" smtClean="0"/>
              <a:t>Suzuki (2013)</a:t>
            </a:r>
            <a:endParaRPr kumimoji="1" lang="ja-JP" altLang="en-US" sz="2000" dirty="0"/>
          </a:p>
        </p:txBody>
      </p:sp>
      <p:sp>
        <p:nvSpPr>
          <p:cNvPr id="8" name="角丸四角形 7"/>
          <p:cNvSpPr/>
          <p:nvPr/>
        </p:nvSpPr>
        <p:spPr>
          <a:xfrm>
            <a:off x="490195" y="3760593"/>
            <a:ext cx="2599126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 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dimensional regularization )</a:t>
            </a:r>
          </a:p>
        </p:txBody>
      </p:sp>
      <p:sp>
        <p:nvSpPr>
          <p:cNvPr id="9" name="右矢印 8"/>
          <p:cNvSpPr/>
          <p:nvPr/>
        </p:nvSpPr>
        <p:spPr>
          <a:xfrm>
            <a:off x="3154747" y="1396755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YM gradient  flow</a:t>
            </a:r>
            <a:endParaRPr kumimoji="1" lang="ja-JP" altLang="en-US" sz="2000" dirty="0"/>
          </a:p>
        </p:txBody>
      </p:sp>
      <p:pic>
        <p:nvPicPr>
          <p:cNvPr id="10" name="Picture 76" descr="lattic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 trans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002" y="715997"/>
            <a:ext cx="2103062" cy="203077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4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角丸四角形 11"/>
          <p:cNvSpPr/>
          <p:nvPr/>
        </p:nvSpPr>
        <p:spPr>
          <a:xfrm>
            <a:off x="5307107" y="3760592"/>
            <a:ext cx="2897150" cy="2236795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  <a:effectLst>
                <a:outerShdw blurRad="254000" algn="ctr" rotWithShape="0">
                  <a:schemeClr val="bg1"/>
                </a:outerShdw>
              </a:effectLst>
            </a:endParaRPr>
          </a:p>
          <a:p>
            <a:pPr algn="ctr"/>
            <a:r>
              <a: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rPr>
              <a:t>( with </a:t>
            </a:r>
            <a:r>
              <a:rPr kumimoji="1" lang="en-US" altLang="ja-JP" sz="20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rPr>
              <a:t>dimensional regularization )</a:t>
            </a:r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2112338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7" name="グループ化 16"/>
          <p:cNvGrpSpPr/>
          <p:nvPr/>
        </p:nvGrpSpPr>
        <p:grpSpPr>
          <a:xfrm>
            <a:off x="7179856" y="2451837"/>
            <a:ext cx="1380531" cy="1578189"/>
            <a:chOff x="7179856" y="2451837"/>
            <a:chExt cx="1380531" cy="1578189"/>
          </a:xfrm>
        </p:grpSpPr>
        <p:sp>
          <p:nvSpPr>
            <p:cNvPr id="13" name="上下矢印 12"/>
            <p:cNvSpPr/>
            <p:nvPr/>
          </p:nvSpPr>
          <p:spPr>
            <a:xfrm>
              <a:off x="7179856" y="2636619"/>
              <a:ext cx="631207" cy="1162175"/>
            </a:xfrm>
            <a:prstGeom prst="up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 rot="16200000">
              <a:off x="7355794" y="2825433"/>
              <a:ext cx="15781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equivalent!</a:t>
              </a:r>
              <a:endParaRPr lang="en-US" altLang="ja-JP" sz="2400" dirty="0"/>
            </a:p>
            <a:p>
              <a:pPr algn="ctr"/>
              <a:r>
                <a:rPr kumimoji="1" lang="en-US" altLang="ja-JP" sz="2400" dirty="0" smtClean="0"/>
                <a:t>UV finite</a:t>
              </a:r>
            </a:p>
          </p:txBody>
        </p:sp>
      </p:grpSp>
      <p:sp>
        <p:nvSpPr>
          <p:cNvPr id="19" name="左右矢印 18"/>
          <p:cNvSpPr/>
          <p:nvPr/>
        </p:nvSpPr>
        <p:spPr>
          <a:xfrm>
            <a:off x="2428449" y="3948875"/>
            <a:ext cx="3722969" cy="403625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348754" y="4239261"/>
            <a:ext cx="1897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 relation</a:t>
            </a:r>
          </a:p>
          <a:p>
            <a:pPr algn="ctr"/>
            <a:r>
              <a:rPr lang="en-US" altLang="ja-JP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 perturbation)</a:t>
            </a:r>
            <a:endParaRPr kumimoji="1" lang="ja-JP" altLang="en-US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852900"/>
            <a:ext cx="683710" cy="604602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tilde O_{\mu\nu}&#10;\end{align*}&lt;/body&gt;&#10;  &lt;fcolor&gt;FF000000&lt;/fcolor&gt;&#10;  &lt;bcolor&gt;FFFFFFFF&lt;/bcolor&gt;&#10;  &lt;transparent&gt;True&lt;/transparent&gt;&#10;  &lt;resolution&gt;1800&lt;/resolution&gt;&#10;  &lt;imageh&gt;305&lt;/imageh&gt;&#10;  &lt;imagew&gt;401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66" y="3957188"/>
            <a:ext cx="755283" cy="574466"/>
          </a:xfrm>
          <a:prstGeom prst="rect">
            <a:avLst/>
          </a:prstGeom>
        </p:spPr>
      </p:pic>
      <p:grpSp>
        <p:nvGrpSpPr>
          <p:cNvPr id="21" name="グループ化 20"/>
          <p:cNvGrpSpPr/>
          <p:nvPr/>
        </p:nvGrpSpPr>
        <p:grpSpPr>
          <a:xfrm>
            <a:off x="6420166" y="1916989"/>
            <a:ext cx="755283" cy="1832727"/>
            <a:chOff x="6420166" y="1916989"/>
            <a:chExt cx="755283" cy="1832727"/>
          </a:xfrm>
        </p:grpSpPr>
        <p:sp>
          <p:nvSpPr>
            <p:cNvPr id="24" name="上下矢印 23"/>
            <p:cNvSpPr/>
            <p:nvPr/>
          </p:nvSpPr>
          <p:spPr>
            <a:xfrm>
              <a:off x="6456234" y="2646984"/>
              <a:ext cx="339365" cy="1102732"/>
            </a:xfrm>
            <a:prstGeom prst="upDownArrow">
              <a:avLst/>
            </a:prstGeom>
            <a:solidFill>
              <a:srgbClr val="AD0101">
                <a:alpha val="6705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tilde O_{\mu\nu}&#10;\end{align*}&lt;/body&gt;&#10;  &lt;fcolor&gt;FFFFFFFF&lt;/fcolor&gt;&#10;  &lt;bcolor&gt;FFFFFFFF&lt;/bcolor&gt;&#10;  &lt;transparent&gt;True&lt;/transparent&gt;&#10;  &lt;resolution&gt;1800&lt;/resolution&gt;&#10;  &lt;imageh&gt;305&lt;/imageh&gt;&#10;  &lt;imagew&gt;401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0166" y="1916989"/>
              <a:ext cx="755283" cy="574466"/>
            </a:xfrm>
            <a:prstGeom prst="rect">
              <a:avLst/>
            </a:prstGeom>
          </p:spPr>
        </p:pic>
      </p:grpSp>
      <p:sp>
        <p:nvSpPr>
          <p:cNvPr id="16" name="左矢印 15"/>
          <p:cNvSpPr/>
          <p:nvPr/>
        </p:nvSpPr>
        <p:spPr>
          <a:xfrm rot="20288083">
            <a:off x="2110704" y="2917469"/>
            <a:ext cx="4336444" cy="451013"/>
          </a:xfrm>
          <a:prstGeom prst="leftArrow">
            <a:avLst>
              <a:gd name="adj1" fmla="val 50000"/>
              <a:gd name="adj2" fmla="val 160953"/>
            </a:avLst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乗算記号 21"/>
          <p:cNvSpPr/>
          <p:nvPr/>
        </p:nvSpPr>
        <p:spPr>
          <a:xfrm>
            <a:off x="1188718" y="1817544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64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349745" y="5051165"/>
            <a:ext cx="2243826" cy="8309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365760" y="3465869"/>
            <a:ext cx="3351266" cy="8309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365760" y="1877967"/>
            <a:ext cx="1451801" cy="8309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we can </a:t>
            </a:r>
            <a:r>
              <a:rPr lang="en-US" altLang="ja-JP" dirty="0" smtClean="0"/>
              <a:t>measure</a:t>
            </a:r>
            <a:r>
              <a:rPr kumimoji="1" lang="en-US" altLang="ja-JP" dirty="0" smtClean="0"/>
              <a:t> with 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73" y="573743"/>
            <a:ext cx="967211" cy="65013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\rangle&#10;\end{align*}&lt;/body&gt;&#10;  &lt;fcolor&gt;FFFFFFFF&lt;/fcolor&gt;&#10;  &lt;bcolor&gt;FFFFFFFF&lt;/bcolor&gt;&#10;  &lt;transparent&gt;True&lt;/transparent&gt;&#10;  &lt;resolution&gt;1800&lt;/resolution&gt;&#10;  &lt;imageh&gt;262&lt;/imageh&gt;&#10;  &lt;imagew&gt;52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3" y="2038048"/>
            <a:ext cx="1027522" cy="51083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506276" y="1877967"/>
            <a:ext cx="3709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bulk thermodynamics</a:t>
            </a:r>
          </a:p>
          <a:p>
            <a:r>
              <a:rPr lang="ja-JP" alt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ja-JP" alt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</a:t>
            </a:r>
            <a:r>
              <a:rPr kumimoji="1"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(energy density, 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pressure)</a:t>
            </a: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x) T_{\mu\nu}(0) \rangle&#10;\end{align*}&lt;/body&gt;&#10;  &lt;fcolor&gt;FFFFFFFF&lt;/fcolor&gt;&#10;  &lt;bcolor&gt;FFFFFFFF&lt;/bcolor&gt;&#10;  &lt;transparent&gt;True&lt;/transparent&gt;&#10;  &lt;resolution&gt;1800&lt;/resolution&gt;&#10;  &lt;imageh&gt;262&lt;/imageh&gt;&#10;  &lt;imagew&gt;1574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3" y="3638750"/>
            <a:ext cx="2915135" cy="48523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435863" y="3281202"/>
            <a:ext cx="39219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correlation functions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viscosity, thermal excitation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vacuum structure?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27827" y="4912666"/>
            <a:ext cx="43409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fluctuations, </a:t>
            </a:r>
            <a:r>
              <a:rPr kumimoji="1"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specific heat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non-Gaussian fluctuations</a:t>
            </a:r>
            <a:r>
              <a:rPr kumimoji="1" lang="en-US" altLang="ja-JP" sz="2400" dirty="0" smtClean="0"/>
              <a:t>, etc.</a:t>
            </a:r>
          </a:p>
          <a:p>
            <a:pPr algn="r"/>
            <a:r>
              <a:rPr lang="en-US" altLang="ja-JP" dirty="0" err="1" smtClean="0"/>
              <a:t>Asakawa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Ejiri</a:t>
            </a:r>
            <a:r>
              <a:rPr lang="en-US" altLang="ja-JP" dirty="0" smtClean="0"/>
              <a:t>, MK (2009)</a:t>
            </a:r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>
            <a:off x="1958882" y="2048239"/>
            <a:ext cx="482138" cy="49045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3852000" y="3638750"/>
            <a:ext cx="482138" cy="49045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2710255" y="5224045"/>
            <a:ext cx="482138" cy="49045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24565" y="6077325"/>
            <a:ext cx="1244956" cy="64633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pink chars:</a:t>
            </a:r>
          </a:p>
          <a:p>
            <a:r>
              <a:rPr kumimoji="1" lang="en-US" altLang="ja-JP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T&gt;0 </a:t>
            </a:r>
            <a:r>
              <a:rPr lang="en-US" altLang="ja-JP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physics</a:t>
            </a:r>
            <a:endParaRPr kumimoji="1" lang="ja-JP" alt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T_{\mu\nu})^n \rangle&#10;\end{align*}&lt;/body&gt;&#10;  &lt;fcolor&gt;FFFFFFFF&lt;/fcolor&gt;&#10;  &lt;bcolor&gt;FFFFFFFF&lt;/bcolor&gt;&#10;  &lt;transparent&gt;True&lt;/transparent&gt;&#10;  &lt;resolution&gt;1800&lt;/resolution&gt;&#10;  &lt;imageh&gt;262&lt;/imageh&gt;&#10;  &lt;imagew&gt;977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3" y="5224045"/>
            <a:ext cx="1809459" cy="485238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224444" y="1673626"/>
            <a:ext cx="6251171" cy="1202578"/>
          </a:xfrm>
          <a:prstGeom prst="round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64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 </a:t>
            </a:r>
            <a:r>
              <a:rPr lang="en-US" altLang="ja-JP" dirty="0" err="1" smtClean="0"/>
              <a:t>EoS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dirty="0" smtClean="0"/>
              <a:t>(Energy Density, Pressure)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"/>
          <a:stretch/>
        </p:blipFill>
        <p:spPr bwMode="auto">
          <a:xfrm>
            <a:off x="2070147" y="1684613"/>
            <a:ext cx="4925124" cy="353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90896" y="5410574"/>
            <a:ext cx="8587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Rapid increase of </a:t>
            </a:r>
            <a:r>
              <a:rPr lang="en-US" altLang="ja-JP" sz="2400" dirty="0" smtClean="0">
                <a:latin typeface="Symbol" panose="05050102010706020507" pitchFamily="18" charset="2"/>
              </a:rPr>
              <a:t>e</a:t>
            </a:r>
            <a:r>
              <a:rPr lang="en-US" altLang="ja-JP" sz="2400" dirty="0" smtClean="0"/>
              <a:t>/T</a:t>
            </a:r>
            <a:r>
              <a:rPr lang="en-US" altLang="ja-JP" sz="2400" baseline="30000" dirty="0" smtClean="0"/>
              <a:t>4</a:t>
            </a:r>
            <a:r>
              <a:rPr lang="en-US" altLang="ja-JP" sz="2400" dirty="0" smtClean="0"/>
              <a:t> around T=150-200 MeV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Crossover transition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Rapid but smooth change of </a:t>
            </a:r>
            <a:r>
              <a:rPr kumimoji="1" lang="en-US" altLang="ja-JP" sz="2400" dirty="0" smtClean="0"/>
              <a:t>medium from </a:t>
            </a:r>
            <a:r>
              <a:rPr kumimoji="1" lang="en-US" altLang="ja-JP" sz="2400" dirty="0" err="1" smtClean="0"/>
              <a:t>hadronic</a:t>
            </a:r>
            <a:r>
              <a:rPr kumimoji="1" lang="en-US" altLang="ja-JP" sz="2400" dirty="0" smtClean="0"/>
              <a:t> to QGP-like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28607" y="1806952"/>
            <a:ext cx="1833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/>
              <a:t>BNL-Bielefeld</a:t>
            </a:r>
          </a:p>
          <a:p>
            <a:pPr algn="r"/>
            <a:r>
              <a:rPr lang="en-US" altLang="ja-JP" sz="2400" dirty="0" smtClean="0"/>
              <a:t>2011</a:t>
            </a:r>
            <a:endParaRPr kumimoji="1" lang="ja-JP" altLang="en-US" sz="24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6632822" y="2855442"/>
            <a:ext cx="2456690" cy="1854200"/>
            <a:chOff x="1172277" y="1654176"/>
            <a:chExt cx="2456690" cy="1854200"/>
          </a:xfrm>
        </p:grpSpPr>
        <p:sp>
          <p:nvSpPr>
            <p:cNvPr id="7" name="四角形吹き出し 6"/>
            <p:cNvSpPr/>
            <p:nvPr/>
          </p:nvSpPr>
          <p:spPr>
            <a:xfrm>
              <a:off x="1172277" y="1654176"/>
              <a:ext cx="2456690" cy="1854200"/>
            </a:xfrm>
            <a:prstGeom prst="wedgeRectCallout">
              <a:avLst>
                <a:gd name="adj1" fmla="val -41998"/>
                <a:gd name="adj2" fmla="val -78676"/>
              </a:avLst>
            </a:prstGeom>
            <a:gradFill>
              <a:gsLst>
                <a:gs pos="0">
                  <a:srgbClr val="FFCCCC"/>
                </a:gs>
                <a:gs pos="100000">
                  <a:srgbClr val="FF7C80"/>
                </a:gs>
              </a:gsLst>
              <a:lin ang="1800000" scaled="0"/>
            </a:gradFill>
            <a:ln w="25400" cap="flat" cmpd="sng" algn="ctr">
              <a:noFill/>
              <a:prstDash val="solid"/>
            </a:ln>
            <a:effectLst>
              <a:softEdge rad="508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1838958" y="324089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2372843" y="187062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2497864" y="2848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2971066" y="304345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1357636" y="238865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2819097" y="237424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1390268" y="301142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3277066" y="190450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3079066" y="256198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1971690" y="276543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1791190" y="224571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2081349" y="239113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2042935" y="198374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2523811" y="250798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3389137" y="23371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3277066" y="323336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1572387" y="266512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2243057" y="328450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2706061" y="318710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1613309" y="196386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2711097" y="196020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215736" y="2621536"/>
            <a:ext cx="2456689" cy="1854200"/>
            <a:chOff x="1172277" y="3621591"/>
            <a:chExt cx="2456689" cy="1854200"/>
          </a:xfrm>
        </p:grpSpPr>
        <p:sp>
          <p:nvSpPr>
            <p:cNvPr id="30" name="四角形吹き出し 29"/>
            <p:cNvSpPr/>
            <p:nvPr/>
          </p:nvSpPr>
          <p:spPr>
            <a:xfrm>
              <a:off x="1172277" y="3621591"/>
              <a:ext cx="2456689" cy="1854200"/>
            </a:xfrm>
            <a:prstGeom prst="wedgeRectCallout">
              <a:avLst>
                <a:gd name="adj1" fmla="val 44486"/>
                <a:gd name="adj2" fmla="val 66368"/>
              </a:avLst>
            </a:prstGeom>
            <a:gradFill>
              <a:gsLst>
                <a:gs pos="0">
                  <a:srgbClr val="CCECFF"/>
                </a:gs>
                <a:gs pos="100000">
                  <a:srgbClr val="99CCFF"/>
                </a:gs>
              </a:gsLst>
              <a:lin ang="3000000" scaled="0"/>
            </a:gradFill>
            <a:ln w="25400" cap="flat" cmpd="sng" algn="ctr">
              <a:noFill/>
              <a:prstDash val="solid"/>
            </a:ln>
            <a:effectLst>
              <a:softEdge rad="508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1443574" y="513389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3121666" y="510013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2612776" y="439789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2666776" y="449981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2058569" y="385651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3002834" y="50461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3156368" y="385435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2720776" y="437366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1554864" y="519456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1921795" y="384745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1992765" y="391163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1567196" y="438924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2158471" y="463644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2083245" y="474444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3210368" y="398758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3109418" y="499213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2050616" y="462553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1550723" y="507989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1496325" y="43352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1510051" y="44660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3085674" y="396235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3055035" y="3819607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1410923" y="4287695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1878939" y="3758586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1410923" y="5025891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1986699" y="4553697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2959666" y="4919760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2551864" y="4309592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59" name="テキスト ボックス 58"/>
          <p:cNvSpPr txBox="1"/>
          <p:nvPr/>
        </p:nvSpPr>
        <p:spPr>
          <a:xfrm>
            <a:off x="256827" y="2661993"/>
            <a:ext cx="1445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hadronic</a:t>
            </a:r>
            <a:endParaRPr kumimoji="1"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8233133" y="2886345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QGP</a:t>
            </a:r>
            <a:endParaRPr kumimoji="1"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0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theme/theme1.xml><?xml version="1.0" encoding="utf-8"?>
<a:theme xmlns:a="http://schemas.openxmlformats.org/drawingml/2006/main" name="1_メトロポリタン">
  <a:themeElements>
    <a:clrScheme name="メトロポリタン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メトロポリタン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メトロポリタ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D5487D36-20B9-4AF8-9845-4EE893DA08C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D3C59963-43CF-4A2B-966A-8B1A19BBF98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998</Words>
  <Application>Microsoft Office PowerPoint</Application>
  <PresentationFormat>画面に合わせる (4:3)</PresentationFormat>
  <Paragraphs>280</Paragraphs>
  <Slides>40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8" baseType="lpstr">
      <vt:lpstr>ＭＳ Ｐゴシック</vt:lpstr>
      <vt:lpstr>Arial</vt:lpstr>
      <vt:lpstr>Calibri</vt:lpstr>
      <vt:lpstr>Calibri Light</vt:lpstr>
      <vt:lpstr>Symbol</vt:lpstr>
      <vt:lpstr>Tw Cen MT</vt:lpstr>
      <vt:lpstr>Wingdings</vt:lpstr>
      <vt:lpstr>1_メトロポリタン</vt:lpstr>
      <vt:lpstr>Thermodynamics of SU(3) gauge theory from gradient flow</vt:lpstr>
      <vt:lpstr>PowerPoint プレゼンテーション</vt:lpstr>
      <vt:lpstr>PowerPoint プレゼンテーション</vt:lpstr>
      <vt:lpstr>PowerPoint プレゼンテーション</vt:lpstr>
      <vt:lpstr>Rough Idea</vt:lpstr>
      <vt:lpstr>PowerPoint プレゼンテーション</vt:lpstr>
      <vt:lpstr>PowerPoint プレゼンテーション</vt:lpstr>
      <vt:lpstr>What we can measure with </vt:lpstr>
      <vt:lpstr>QCD EoS  (Energy Density, Pressure)</vt:lpstr>
      <vt:lpstr>QCD Thermodynamics</vt:lpstr>
      <vt:lpstr>Lattice Spacing Derivative</vt:lpstr>
      <vt:lpstr>Differential Method</vt:lpstr>
      <vt:lpstr>Integral Method</vt:lpstr>
      <vt:lpstr>PowerPoint プレゼンテーション</vt:lpstr>
      <vt:lpstr>Gradient Flow</vt:lpstr>
      <vt:lpstr>Gradient Flow</vt:lpstr>
      <vt:lpstr>Operator Relation</vt:lpstr>
      <vt:lpstr>Constructing EMT</vt:lpstr>
      <vt:lpstr>Constructing EMT 2</vt:lpstr>
      <vt:lpstr>Constructing EMT 2</vt:lpstr>
      <vt:lpstr>PowerPoint プレゼンテーション</vt:lpstr>
      <vt:lpstr>PowerPoint プレゼンテーション</vt:lpstr>
      <vt:lpstr>PowerPoint プレゼンテーション</vt:lpstr>
      <vt:lpstr>Numerical Simulation 1</vt:lpstr>
      <vt:lpstr>YM Thermodynamics</vt:lpstr>
      <vt:lpstr>YM Thermodynamics</vt:lpstr>
      <vt:lpstr>Continuum Limit</vt:lpstr>
      <vt:lpstr>Comparison with Integral Method</vt:lpstr>
      <vt:lpstr>Numerical Simulation 2</vt:lpstr>
      <vt:lpstr>t Dependence of e+p</vt:lpstr>
      <vt:lpstr>Summary</vt:lpstr>
      <vt:lpstr>Summary</vt:lpstr>
      <vt:lpstr>Many Future Works</vt:lpstr>
      <vt:lpstr>PowerPoint プレゼンテーション</vt:lpstr>
      <vt:lpstr>EMT Correlator</vt:lpstr>
      <vt:lpstr>EMT Correlator : Noisy…</vt:lpstr>
      <vt:lpstr>PowerPoint プレゼンテーション</vt:lpstr>
      <vt:lpstr>Correlation Function</vt:lpstr>
      <vt:lpstr>Energy Fluctuation and Specific Heat</vt:lpstr>
      <vt:lpstr>Energy Fluctuation and Specific Heat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Thermodynamics of SU(3) gauge theory from gradient flow</dc:title>
  <dc:creator>Masakiyo Kitazawa</dc:creator>
  <cp:lastModifiedBy>Masakiyo Kitazawa</cp:lastModifiedBy>
  <cp:revision>102</cp:revision>
  <dcterms:created xsi:type="dcterms:W3CDTF">2014-05-30T06:19:35Z</dcterms:created>
  <dcterms:modified xsi:type="dcterms:W3CDTF">2014-06-04T03:58:26Z</dcterms:modified>
</cp:coreProperties>
</file>