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2"/>
  </p:sldMasterIdLst>
  <p:sldIdLst>
    <p:sldId id="259" r:id="rId3"/>
    <p:sldId id="261" r:id="rId4"/>
    <p:sldId id="262" r:id="rId5"/>
    <p:sldId id="301" r:id="rId6"/>
    <p:sldId id="263" r:id="rId7"/>
    <p:sldId id="306" r:id="rId8"/>
    <p:sldId id="299" r:id="rId9"/>
    <p:sldId id="302" r:id="rId10"/>
    <p:sldId id="303" r:id="rId11"/>
    <p:sldId id="274" r:id="rId12"/>
    <p:sldId id="278" r:id="rId13"/>
    <p:sldId id="305" r:id="rId14"/>
    <p:sldId id="294" r:id="rId15"/>
    <p:sldId id="275" r:id="rId16"/>
    <p:sldId id="314" r:id="rId17"/>
    <p:sldId id="315" r:id="rId18"/>
    <p:sldId id="285" r:id="rId19"/>
    <p:sldId id="281" r:id="rId20"/>
    <p:sldId id="310" r:id="rId21"/>
    <p:sldId id="307" r:id="rId22"/>
    <p:sldId id="308" r:id="rId23"/>
    <p:sldId id="312" r:id="rId24"/>
    <p:sldId id="311" r:id="rId25"/>
    <p:sldId id="286" r:id="rId26"/>
    <p:sldId id="283" r:id="rId27"/>
    <p:sldId id="300" r:id="rId28"/>
    <p:sldId id="313" r:id="rId29"/>
    <p:sldId id="296" r:id="rId30"/>
    <p:sldId id="284" r:id="rId31"/>
    <p:sldId id="282" r:id="rId32"/>
    <p:sldId id="287" r:id="rId33"/>
    <p:sldId id="297" r:id="rId34"/>
    <p:sldId id="298" r:id="rId35"/>
    <p:sldId id="288" r:id="rId36"/>
    <p:sldId id="289" r:id="rId37"/>
    <p:sldId id="290" r:id="rId38"/>
    <p:sldId id="291" r:id="rId39"/>
    <p:sldId id="276" r:id="rId40"/>
    <p:sldId id="304" r:id="rId41"/>
    <p:sldId id="264" r:id="rId4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70C0"/>
    <a:srgbClr val="FF0000"/>
    <a:srgbClr val="B3D9FF"/>
    <a:srgbClr val="FFFFCC"/>
    <a:srgbClr val="00B0F0"/>
    <a:srgbClr val="FF9900"/>
    <a:srgbClr val="0000FF"/>
    <a:srgbClr val="99CC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04" autoAdjust="0"/>
  </p:normalViewPr>
  <p:slideViewPr>
    <p:cSldViewPr snapToGrid="0">
      <p:cViewPr varScale="1">
        <p:scale>
          <a:sx n="71" d="100"/>
          <a:sy n="71" d="100"/>
        </p:scale>
        <p:origin x="984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2014/6/21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151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2014/6/21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28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2014/6/21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083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solidFill>
          <a:srgbClr val="1E1E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15428"/>
            <a:ext cx="8079581" cy="165819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2014/6/21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110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2014/6/21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074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2014/6/21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95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2014/6/21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552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2919" y="15435"/>
            <a:ext cx="8079581" cy="165819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2014/6/21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526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2014/6/21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458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2014/6/21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67C877C-1C90-4B5F-90F0-EBA6F7746CE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08942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tx2"/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2014/6/21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21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15428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2014/6/21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6541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8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kumimoji="1"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2000" i="1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7.png"/><Relationship Id="rId7" Type="http://schemas.openxmlformats.org/officeDocument/2006/relationships/image" Target="../media/image3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5.png"/><Relationship Id="rId7" Type="http://schemas.openxmlformats.org/officeDocument/2006/relationships/image" Target="../media/image43.png"/><Relationship Id="rId12" Type="http://schemas.openxmlformats.org/officeDocument/2006/relationships/image" Target="../media/image5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11" Type="http://schemas.openxmlformats.org/officeDocument/2006/relationships/image" Target="../media/image49.png"/><Relationship Id="rId5" Type="http://schemas.openxmlformats.org/officeDocument/2006/relationships/image" Target="../media/image41.png"/><Relationship Id="rId10" Type="http://schemas.openxmlformats.org/officeDocument/2006/relationships/image" Target="../media/image48.png"/><Relationship Id="rId4" Type="http://schemas.openxmlformats.org/officeDocument/2006/relationships/image" Target="../media/image40.png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emf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1.emf"/><Relationship Id="rId7" Type="http://schemas.openxmlformats.org/officeDocument/2006/relationships/image" Target="../media/image63.png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sz="6600" dirty="0"/>
              <a:t>Thermodynamics of SU(3) gauge theory from gradient </a:t>
            </a:r>
            <a:r>
              <a:rPr lang="en-US" altLang="ja-JP" sz="6600" dirty="0" smtClean="0"/>
              <a:t>flow</a:t>
            </a:r>
            <a:endParaRPr kumimoji="1" lang="ja-JP" altLang="en-US" sz="6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 smtClean="0"/>
              <a:t>Masakiyo Kitazawa</a:t>
            </a:r>
          </a:p>
          <a:p>
            <a:r>
              <a:rPr lang="en-US" altLang="ja-JP" dirty="0" smtClean="0"/>
              <a:t>(Osaka U.)</a:t>
            </a:r>
          </a:p>
          <a:p>
            <a:r>
              <a:rPr kumimoji="1" lang="en-US" altLang="ja-JP" sz="2400" dirty="0" err="1" smtClean="0"/>
              <a:t>Asakawa</a:t>
            </a:r>
            <a:r>
              <a:rPr kumimoji="1" lang="en-US" altLang="ja-JP" sz="2400" dirty="0" smtClean="0"/>
              <a:t>, </a:t>
            </a:r>
            <a:r>
              <a:rPr kumimoji="1" lang="en-US" altLang="ja-JP" sz="2400" dirty="0" err="1" smtClean="0"/>
              <a:t>Hatsuda</a:t>
            </a:r>
            <a:r>
              <a:rPr kumimoji="1" lang="en-US" altLang="ja-JP" sz="2400" dirty="0" smtClean="0"/>
              <a:t>, Itou, MK, Suzuki (</a:t>
            </a:r>
            <a:r>
              <a:rPr kumimoji="1" lang="en-US" altLang="ja-JP" sz="2400" dirty="0" err="1" smtClean="0"/>
              <a:t>FlowQCD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err="1" smtClean="0"/>
              <a:t>Collab</a:t>
            </a:r>
            <a:r>
              <a:rPr kumimoji="1" lang="en-US" altLang="ja-JP" sz="2400" dirty="0" smtClean="0"/>
              <a:t>.), arXiv:1312.7492[</a:t>
            </a:r>
            <a:r>
              <a:rPr kumimoji="1" lang="en-US" altLang="ja-JP" sz="2400" dirty="0" err="1" smtClean="0"/>
              <a:t>hep-lat</a:t>
            </a:r>
            <a:r>
              <a:rPr kumimoji="1" lang="en-US" altLang="ja-JP" sz="2400" dirty="0" smtClean="0"/>
              <a:t>]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6920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Operator Relation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759388" y="818907"/>
            <a:ext cx="22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Luescher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Weisz</a:t>
            </a:r>
            <a:r>
              <a:rPr kumimoji="1" lang="en-US" altLang="ja-JP" dirty="0" smtClean="0"/>
              <a:t>, 2011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8970" b="6605"/>
          <a:stretch/>
        </p:blipFill>
        <p:spPr>
          <a:xfrm>
            <a:off x="573602" y="3319989"/>
            <a:ext cx="1366124" cy="3328896"/>
          </a:xfrm>
          <a:prstGeom prst="rect">
            <a:avLst/>
          </a:prstGeom>
        </p:spPr>
      </p:pic>
      <p:cxnSp>
        <p:nvCxnSpPr>
          <p:cNvPr id="8" name="直線矢印コネクタ 7"/>
          <p:cNvCxnSpPr/>
          <p:nvPr/>
        </p:nvCxnSpPr>
        <p:spPr>
          <a:xfrm>
            <a:off x="1323977" y="4954069"/>
            <a:ext cx="2318344" cy="0"/>
          </a:xfrm>
          <a:prstGeom prst="straightConnector1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乗算記号 4"/>
          <p:cNvSpPr/>
          <p:nvPr/>
        </p:nvSpPr>
        <p:spPr>
          <a:xfrm>
            <a:off x="2334328" y="4830545"/>
            <a:ext cx="268941" cy="27161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413" y="4953851"/>
            <a:ext cx="139582" cy="290186"/>
          </a:xfrm>
          <a:prstGeom prst="rect">
            <a:avLst/>
          </a:prstGeom>
        </p:spPr>
      </p:pic>
      <p:sp>
        <p:nvSpPr>
          <p:cNvPr id="13" name="円/楕円 12"/>
          <p:cNvSpPr/>
          <p:nvPr/>
        </p:nvSpPr>
        <p:spPr>
          <a:xfrm>
            <a:off x="1163871" y="4418058"/>
            <a:ext cx="367553" cy="1103456"/>
          </a:xfrm>
          <a:prstGeom prst="ellipse">
            <a:avLst/>
          </a:prstGeom>
          <a:solidFill>
            <a:srgbClr val="0070C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&#10;\end{align*}&lt;/body&gt;&#10;  &lt;fcolor&gt;FFFFFFFF&lt;/fcolor&gt;&#10;  &lt;bcolor&gt;FFFFFFFF&lt;/bcolor&gt;&#10;  &lt;transparent&gt;True&lt;/transparent&gt;&#10;  &lt;resolution&gt;1800&lt;/resolution&gt;&#10;  &lt;imageh&gt;292&lt;/imageh&gt;&#10;  &lt;imagew&gt;703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90" y="4492246"/>
            <a:ext cx="789702" cy="328013"/>
          </a:xfrm>
          <a:prstGeom prst="rect">
            <a:avLst/>
          </a:prstGeom>
        </p:spPr>
      </p:pic>
      <p:sp>
        <p:nvSpPr>
          <p:cNvPr id="16" name="二等辺三角形 15"/>
          <p:cNvSpPr/>
          <p:nvPr/>
        </p:nvSpPr>
        <p:spPr>
          <a:xfrm rot="5400000">
            <a:off x="1359544" y="4406989"/>
            <a:ext cx="1076334" cy="1098477"/>
          </a:xfrm>
          <a:prstGeom prst="triangle">
            <a:avLst/>
          </a:prstGeom>
          <a:gradFill>
            <a:gsLst>
              <a:gs pos="0">
                <a:srgbClr val="0070C0">
                  <a:alpha val="70000"/>
                </a:srgbClr>
              </a:gs>
              <a:gs pos="100000">
                <a:srgbClr val="0070C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/>
          <p:cNvCxnSpPr>
            <a:stCxn id="13" idx="1"/>
          </p:cNvCxnSpPr>
          <p:nvPr/>
        </p:nvCxnSpPr>
        <p:spPr>
          <a:xfrm>
            <a:off x="1217698" y="4579655"/>
            <a:ext cx="235023" cy="748391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2\sqrt{8t}&#10;\end{align*}&lt;/body&gt;&#10;  &lt;fcolor&gt;FF000000&lt;/fcolor&gt;&#10;  &lt;bcolor&gt;FFFFFFFF&lt;/bcolor&gt;&#10;  &lt;transparent&gt;True&lt;/transparent&gt;&#10;  &lt;resolution&gt;1800&lt;/resolution&gt;&#10;  &lt;imageh&gt;249&lt;/imageh&gt;&#10;  &lt;imagew&gt;53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2" y="5454759"/>
            <a:ext cx="565150" cy="263525"/>
          </a:xfrm>
          <a:prstGeom prst="rect">
            <a:avLst/>
          </a:prstGeom>
        </p:spPr>
      </p:pic>
      <p:sp>
        <p:nvSpPr>
          <p:cNvPr id="27" name="角丸四角形 26"/>
          <p:cNvSpPr/>
          <p:nvPr/>
        </p:nvSpPr>
        <p:spPr>
          <a:xfrm>
            <a:off x="2268071" y="1725301"/>
            <a:ext cx="5235387" cy="1458834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 \longrightarrow \sum_i c_i(t) {\cal O}_i^R(x)&#10;\end{align*}&lt;/body&gt;&#10;  &lt;fcolor&gt;FFFFFFFF&lt;/fcolor&gt;&#10;  &lt;bcolor&gt;FFFFFFFF&lt;/bcolor&gt;&#10;  &lt;transparent&gt;True&lt;/transparent&gt;&#10;  &lt;resolution&gt;1800&lt;/resolution&gt;&#10;  &lt;imageh&gt;531&lt;/imageh&gt;&#10;  &lt;imagew&gt;2823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269" y="2107896"/>
            <a:ext cx="4658143" cy="876187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t\to0&#10;\end{align*}&lt;/body&gt;&#10;  &lt;fcolor&gt;FFFFFFFF&lt;/fcolor&gt;&#10;  &lt;bcolor&gt;FFFFFFFF&lt;/bcolor&gt;&#10;  &lt;transparent&gt;True&lt;/transparent&gt;&#10;  &lt;resolution&gt;1800&lt;/resolution&gt;&#10;  &lt;imageh&gt;172&lt;/imageh&gt;&#10;  &lt;imagew&gt;586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781" y="2595866"/>
            <a:ext cx="571470" cy="167735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5430202" y="3416797"/>
            <a:ext cx="3218082" cy="919401"/>
          </a:xfrm>
          <a:prstGeom prst="wedgeRoundRectCallout">
            <a:avLst>
              <a:gd name="adj1" fmla="val -22181"/>
              <a:gd name="adj2" fmla="val -109359"/>
              <a:gd name="adj3" fmla="val 16667"/>
            </a:avLst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err="1" smtClean="0"/>
              <a:t>remormalized</a:t>
            </a:r>
            <a:r>
              <a:rPr kumimoji="1" lang="en-US" altLang="ja-JP" sz="2400" dirty="0" smtClean="0"/>
              <a:t> operators</a:t>
            </a:r>
          </a:p>
          <a:p>
            <a:pPr algn="ctr"/>
            <a:r>
              <a:rPr lang="en-US" altLang="ja-JP" sz="2400" dirty="0" smtClean="0"/>
              <a:t>of original theory</a:t>
            </a:r>
            <a:endParaRPr kumimoji="1" lang="ja-JP" altLang="en-US" sz="2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334328" y="3444852"/>
            <a:ext cx="2473563" cy="510778"/>
          </a:xfrm>
          <a:prstGeom prst="wedgeRoundRectCallout">
            <a:avLst>
              <a:gd name="adj1" fmla="val -21542"/>
              <a:gd name="adj2" fmla="val -173292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an </a:t>
            </a:r>
            <a:r>
              <a:rPr kumimoji="1" lang="en-US" altLang="ja-JP" sz="2400" dirty="0" smtClean="0"/>
              <a:t>operator at t&gt;0</a:t>
            </a:r>
          </a:p>
        </p:txBody>
      </p:sp>
      <p:sp>
        <p:nvSpPr>
          <p:cNvPr id="9" name="右矢印 8"/>
          <p:cNvSpPr/>
          <p:nvPr/>
        </p:nvSpPr>
        <p:spPr>
          <a:xfrm flipH="1">
            <a:off x="1715762" y="5244792"/>
            <a:ext cx="734690" cy="300220"/>
          </a:xfrm>
          <a:prstGeom prst="rightArrow">
            <a:avLst>
              <a:gd name="adj1" fmla="val 50000"/>
              <a:gd name="adj2" fmla="val 100763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800367" y="5576198"/>
            <a:ext cx="1358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</a:t>
            </a:r>
            <a:r>
              <a:rPr kumimoji="1" lang="en-US" altLang="ja-JP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0 limit</a:t>
            </a:r>
            <a:endParaRPr kumimoji="1" lang="ja-JP" altLang="en-US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 rot="16200000">
            <a:off x="-1025208" y="4860486"/>
            <a:ext cx="2778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original 4-dim theory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4406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304800" y="4016188"/>
            <a:ext cx="8624047" cy="2456330"/>
          </a:xfrm>
          <a:prstGeom prst="roundRect">
            <a:avLst>
              <a:gd name="adj" fmla="val 11323"/>
            </a:avLst>
          </a:prstGeom>
          <a:solidFill>
            <a:schemeClr val="accent5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492919" y="1673625"/>
            <a:ext cx="5184674" cy="1402084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Constructing EMT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622766" y="710150"/>
            <a:ext cx="1475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Suzuki</a:t>
            </a:r>
            <a:r>
              <a:rPr kumimoji="1" lang="en-US" altLang="ja-JP" sz="2000" dirty="0" smtClean="0"/>
              <a:t>, 2013</a:t>
            </a:r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 \longrightarrow \sum_i c_i(t) {\cal O}_i^R(x)&#10;\end{align*}&lt;/body&gt;&#10;  &lt;fcolor&gt;FFFFFFFF&lt;/fcolor&gt;&#10;  &lt;bcolor&gt;FFFFFFFF&lt;/bcolor&gt;&#10;  &lt;transparent&gt;True&lt;/transparent&gt;&#10;  &lt;resolution&gt;1800&lt;/resolution&gt;&#10;  &lt;imageh&gt;531&lt;/imageh&gt;&#10;  &lt;imagew&gt;2823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71" y="2054352"/>
            <a:ext cx="4458998" cy="838728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t\to0&#10;\end{align*}&lt;/body&gt;&#10;  &lt;fcolor&gt;FFFFFFFF&lt;/fcolor&gt;&#10;  &lt;bcolor&gt;FFFFFFFF&lt;/bcolor&gt;&#10;  &lt;transparent&gt;True&lt;/transparent&gt;&#10;  &lt;resolution&gt;1800&lt;/resolution&gt;&#10;  &lt;imageh&gt;172&lt;/imageh&gt;&#10;  &lt;imagew&gt;586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144" y="2540225"/>
            <a:ext cx="571470" cy="16773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153" y="1187716"/>
            <a:ext cx="2520182" cy="2571999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492009" y="4101035"/>
            <a:ext cx="6494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 smtClean="0">
                <a:latin typeface="Calibri" panose="020F0502020204030204" pitchFamily="34" charset="0"/>
              </a:rPr>
              <a:t>gauge-invariant dimension 4 operators</a:t>
            </a:r>
            <a:endParaRPr kumimoji="1" lang="ja-JP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25" name="左中かっこ 24"/>
          <p:cNvSpPr/>
          <p:nvPr/>
        </p:nvSpPr>
        <p:spPr>
          <a:xfrm>
            <a:off x="728141" y="4771063"/>
            <a:ext cx="335885" cy="1380361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&amp;amp; U_{\mu\nu}(t,x) =&#10;G_{\mu\rho}(t,x)G_{\nu\rho}(t,x) - \frac14&#10;\delta_{\mu\nu} G_{\mu\nu}(t,x)G_{\mu\nu}(t,x) &#10;\\&#10;&amp;amp; E(t,x) = \frac14&#10;\delta_{\mu\nu} G_{\mu\nu}(t,x)G_{\mu\nu}(t,x) &#10;\end{align*}&lt;/body&gt;&#10;  &lt;fcolor&gt;FFFFFFFF&lt;/fcolor&gt;&#10;  &lt;bcolor&gt;FFFFFFFF&lt;/bcolor&gt;&#10;  &lt;transparent&gt;True&lt;/transparent&gt;&#10;  &lt;resolution&gt;1800&lt;/resolution&gt;&#10;  &lt;imageh&gt;1105&lt;/imageh&gt;&#10;  &lt;imagew&gt;5979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061" y="4771063"/>
            <a:ext cx="7468948" cy="1380361"/>
          </a:xfrm>
          <a:prstGeom prst="rect">
            <a:avLst/>
          </a:prstGeom>
        </p:spPr>
      </p:pic>
      <p:sp>
        <p:nvSpPr>
          <p:cNvPr id="3" name="上矢印 2"/>
          <p:cNvSpPr/>
          <p:nvPr/>
        </p:nvSpPr>
        <p:spPr>
          <a:xfrm>
            <a:off x="1064026" y="2893081"/>
            <a:ext cx="565269" cy="1123108"/>
          </a:xfrm>
          <a:prstGeom prst="upArrow">
            <a:avLst>
              <a:gd name="adj1" fmla="val 50000"/>
              <a:gd name="adj2" fmla="val 7696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396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207818" y="1479665"/>
            <a:ext cx="6551570" cy="1762299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Constructing EMT 2</a:t>
            </a:r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U_{\mu\nu}(t,x) = \alpha_U(t)&#10;\left[ T_{\mu\nu}^R(x) -\frac14 \delta_{\mu\nu} T_{\rho\rho}^R(x) \right] + {\cal O}(t)&#10;\end{align*}&lt;/body&gt;&#10;  &lt;fcolor&gt;FFFFFFFF&lt;/fcolor&gt;&#10;  &lt;bcolor&gt;FFFFFFFF&lt;/bcolor&gt;&#10;  &lt;transparent&gt;True&lt;/transparent&gt;&#10;  &lt;resolution&gt;1800&lt;/resolution&gt;&#10;  &lt;imageh&gt;598&lt;/imageh&gt;&#10;  &lt;imagew&gt;5222&lt;/imagew&gt;&#10;  &lt;scale&gt;50&lt;/scale&gt;&#10;  &lt;cursor&gt;12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1691555"/>
            <a:ext cx="5968746" cy="683514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E(t,x) = \langle E(t,x) \rangle + \alpha_E(t)&#10;T_{\rho\rho}^R(x) + {\cal O}(t)&#10;\end{align*}&lt;/body&gt;&#10;  &lt;fcolor&gt;FFFFFFFF&lt;/fcolor&gt;&#10;  &lt;bcolor&gt;FFFFFFFF&lt;/bcolor&gt;&#10;  &lt;transparent&gt;True&lt;/transparent&gt;&#10;  &lt;resolution&gt;1800&lt;/resolution&gt;&#10;  &lt;imageh&gt;321&lt;/imageh&gt;&#10;  &lt;imagew&gt;4372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2615735"/>
            <a:ext cx="4997196" cy="36690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9383" y="1169178"/>
            <a:ext cx="1982716" cy="2023482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210099" y="3808534"/>
            <a:ext cx="1843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Suzuki </a:t>
            </a:r>
            <a:r>
              <a:rPr kumimoji="1" lang="en-US" altLang="ja-JP" sz="2400" dirty="0" err="1" smtClean="0"/>
              <a:t>coeffs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&amp;amp; \alpha_U(t) = g^2 \left[ 1 + 2b_0 s_1g^2 + O(g^4) \right]&#10;\\&#10;&amp;amp; \alpha_E(t) = \frac1{2b_0} \left[ 1 + 2b_0 s_2 g^2 + O(g^4) \right]&#10;\end{align*}&lt;/body&gt;&#10;  &lt;fcolor&gt;FFFFFFFF&lt;/fcolor&gt;&#10;  &lt;bcolor&gt;FFFFFFFF&lt;/bcolor&gt;&#10;  &lt;transparent&gt;True&lt;/transparent&gt;&#10;  &lt;resolution&gt;1800&lt;/resolution&gt;&#10;  &lt;imageh&gt;973&lt;/imageh&gt;&#10;  &lt;imagew&gt;3709&lt;/imagew&gt;&#10;  &lt;scale&gt;50&lt;/scale&gt;&#10;  &lt;cursor&gt;14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184" y="3570464"/>
            <a:ext cx="3646229" cy="956533"/>
          </a:xfrm>
          <a:prstGeom prst="rect">
            <a:avLst/>
          </a:prstGeom>
        </p:spPr>
      </p:pic>
      <p:sp>
        <p:nvSpPr>
          <p:cNvPr id="12" name="左中かっこ 11"/>
          <p:cNvSpPr/>
          <p:nvPr/>
        </p:nvSpPr>
        <p:spPr>
          <a:xfrm>
            <a:off x="3067559" y="3570464"/>
            <a:ext cx="258349" cy="956533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&amp;amp; g = g(1/\sqrt{8t})&#10;\\&#10;&amp;amp; s_1 = 0.03296\dots&#10;\\&#10;&amp;amp; s_2 = 0.19783\dots&#10;\end{align*}&lt;/body&gt;&#10;  &lt;fcolor&gt;FFFFFFFF&lt;/fcolor&gt;&#10;  &lt;bcolor&gt;FFFFFFFF&lt;/bcolor&gt;&#10;  &lt;transparent&gt;True&lt;/transparent&gt;&#10;  &lt;resolution&gt;1800&lt;/resolution&gt;&#10;  &lt;imageh&gt;1162&lt;/imageh&gt;&#10;  &lt;imagew&gt;1684&lt;/imagew&gt;&#10;  &lt;scale&gt;50&lt;/scale&gt;&#10;  &lt;cursor&gt;6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86" y="3808986"/>
            <a:ext cx="1399391" cy="965613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7622766" y="710150"/>
            <a:ext cx="1475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Suzuki</a:t>
            </a:r>
            <a:r>
              <a:rPr kumimoji="1" lang="en-US" altLang="ja-JP" sz="2000" dirty="0" smtClean="0"/>
              <a:t>, 2013</a:t>
            </a:r>
          </a:p>
        </p:txBody>
      </p:sp>
    </p:spTree>
    <p:extLst>
      <p:ext uri="{BB962C8B-B14F-4D97-AF65-F5344CB8AC3E}">
        <p14:creationId xmlns:p14="http://schemas.microsoft.com/office/powerpoint/2010/main" val="240063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15"/>
          <p:cNvSpPr/>
          <p:nvPr/>
        </p:nvSpPr>
        <p:spPr>
          <a:xfrm>
            <a:off x="331694" y="5058062"/>
            <a:ext cx="8444753" cy="1663021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207818" y="1479665"/>
            <a:ext cx="6551570" cy="1762299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Constructing EMT 2</a:t>
            </a:r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U_{\mu\nu}(t,x) = \alpha_U(t)&#10;\left[ T_{\mu\nu}^R(x) -\frac14 \delta_{\mu\nu} T_{\rho\rho}^R(x) \right] + {\cal O}(t)&#10;\end{align*}&lt;/body&gt;&#10;  &lt;fcolor&gt;FFFFFFFF&lt;/fcolor&gt;&#10;  &lt;bcolor&gt;FFFFFFFF&lt;/bcolor&gt;&#10;  &lt;transparent&gt;True&lt;/transparent&gt;&#10;  &lt;resolution&gt;1800&lt;/resolution&gt;&#10;  &lt;imageh&gt;598&lt;/imageh&gt;&#10;  &lt;imagew&gt;5222&lt;/imagew&gt;&#10;  &lt;scale&gt;50&lt;/scale&gt;&#10;  &lt;cursor&gt;12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1691555"/>
            <a:ext cx="5968746" cy="683514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E(t,x) = \langle E(t,x) \rangle + \alpha_E(t)&#10;T_{\rho\rho}^R(x) + {\cal O}(t)&#10;\end{align*}&lt;/body&gt;&#10;  &lt;fcolor&gt;FFFFFFFF&lt;/fcolor&gt;&#10;  &lt;bcolor&gt;FFFFFFFF&lt;/bcolor&gt;&#10;  &lt;transparent&gt;True&lt;/transparent&gt;&#10;  &lt;resolution&gt;1800&lt;/resolution&gt;&#10;  &lt;imageh&gt;321&lt;/imageh&gt;&#10;  &lt;imagew&gt;4372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2615735"/>
            <a:ext cx="4997196" cy="36690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9383" y="1169178"/>
            <a:ext cx="1982716" cy="2023482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210099" y="3808534"/>
            <a:ext cx="1843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Suzuki </a:t>
            </a:r>
            <a:r>
              <a:rPr kumimoji="1" lang="en-US" altLang="ja-JP" sz="2400" dirty="0" err="1" smtClean="0"/>
              <a:t>coeffs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&amp;amp; \alpha_U(t) = g^2 \left[ 1 + 2b_0 s_1g^2 + O(g^4) \right]&#10;\\&#10;&amp;amp; \alpha_E(t) = \frac1{2b_0} \left[ 1 + 2b_0 s_2 g^2 + O(g^4) \right]&#10;\end{align*}&lt;/body&gt;&#10;  &lt;fcolor&gt;FFFFFFFF&lt;/fcolor&gt;&#10;  &lt;bcolor&gt;FFFFFFFF&lt;/bcolor&gt;&#10;  &lt;transparent&gt;True&lt;/transparent&gt;&#10;  &lt;resolution&gt;1800&lt;/resolution&gt;&#10;  &lt;imageh&gt;973&lt;/imageh&gt;&#10;  &lt;imagew&gt;3709&lt;/imagew&gt;&#10;  &lt;scale&gt;50&lt;/scale&gt;&#10;  &lt;cursor&gt;14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184" y="3570464"/>
            <a:ext cx="3646229" cy="956533"/>
          </a:xfrm>
          <a:prstGeom prst="rect">
            <a:avLst/>
          </a:prstGeom>
        </p:spPr>
      </p:pic>
      <p:sp>
        <p:nvSpPr>
          <p:cNvPr id="12" name="左中かっこ 11"/>
          <p:cNvSpPr/>
          <p:nvPr/>
        </p:nvSpPr>
        <p:spPr>
          <a:xfrm>
            <a:off x="3067559" y="3570464"/>
            <a:ext cx="258349" cy="956533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&amp;amp; g = g(1/\sqrt{8t})&#10;\\&#10;&amp;amp; s_1 = 0.03296\dots&#10;\\&#10;&amp;amp; s_2 = 0.19783\dots&#10;\end{align*}&lt;/body&gt;&#10;  &lt;fcolor&gt;FFFFFFFF&lt;/fcolor&gt;&#10;  &lt;bcolor&gt;FFFFFFFF&lt;/bcolor&gt;&#10;  &lt;transparent&gt;True&lt;/transparent&gt;&#10;  &lt;resolution&gt;1800&lt;/resolution&gt;&#10;  &lt;imageh&gt;1162&lt;/imageh&gt;&#10;  &lt;imagew&gt;1684&lt;/imagew&gt;&#10;  &lt;scale&gt;50&lt;/scale&gt;&#10;  &lt;cursor&gt;6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86" y="3808986"/>
            <a:ext cx="1399391" cy="965613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2996493" y="5085012"/>
            <a:ext cx="3078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err="1" smtClean="0">
                <a:latin typeface="Calibri" panose="020F0502020204030204" pitchFamily="34" charset="0"/>
              </a:rPr>
              <a:t>Remormalized</a:t>
            </a:r>
            <a:r>
              <a:rPr kumimoji="1" lang="en-US" altLang="ja-JP" sz="2800" b="1" dirty="0" smtClean="0">
                <a:latin typeface="Calibri" panose="020F0502020204030204" pitchFamily="34" charset="0"/>
              </a:rPr>
              <a:t> EMT</a:t>
            </a:r>
            <a:endParaRPr kumimoji="1" lang="ja-JP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622766" y="710150"/>
            <a:ext cx="1475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Suzuki</a:t>
            </a:r>
            <a:r>
              <a:rPr kumimoji="1" lang="en-US" altLang="ja-JP" sz="2000" dirty="0" smtClean="0"/>
              <a:t>, 2013</a:t>
            </a: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T_{\mu\nu}^R (x)&#10;= \lim_{t\to0} \left[ \frac1{\alpha_U(t)}&#10;U_{\mu\nu}(t,x) + \frac{\delta_{\mu\nu}}{4\alpha_E(t)} E(t,x)_{\rm subt.} \right]&#10;\end{align*}&lt;/body&gt;&#10;  &lt;fcolor&gt;FFFFFFFF&lt;/fcolor&gt;&#10;  &lt;bcolor&gt;FFFFFFFF&lt;/bcolor&gt;&#10;  &lt;transparent&gt;True&lt;/transparent&gt;&#10;  &lt;resolution&gt;1800&lt;/resolution&gt;&#10;  &lt;imageh&gt;598&lt;/imageh&gt;&#10;  &lt;imagew&gt;5573&lt;/imagew&gt;&#10;  &lt;scale&gt;50&lt;/scale&gt;&#10;  &lt;cursor&gt;10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11" y="5736884"/>
            <a:ext cx="7431596" cy="79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01051" y="1961580"/>
            <a:ext cx="812228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7200" dirty="0" smtClean="0"/>
              <a:t>Numerical Simulation</a:t>
            </a:r>
          </a:p>
          <a:p>
            <a:pPr algn="ctr"/>
            <a:r>
              <a:rPr lang="en-US" altLang="ja-JP" sz="7200" dirty="0" smtClean="0"/>
              <a:t>on the Lattice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81719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Gradient Flow Method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5074024" y="1470212"/>
            <a:ext cx="3352800" cy="5011270"/>
          </a:xfrm>
          <a:prstGeom prst="roundRect">
            <a:avLst>
              <a:gd name="adj" fmla="val 1079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28" y="1642447"/>
            <a:ext cx="2103062" cy="20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705594" y="1950476"/>
            <a:ext cx="2380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/>
              <a:t>lattice regularized</a:t>
            </a:r>
          </a:p>
          <a:p>
            <a:pPr algn="ctr"/>
            <a:r>
              <a:rPr lang="en-US" altLang="ja-JP" sz="2400" b="1" dirty="0" smtClean="0"/>
              <a:t>gauge theory</a:t>
            </a:r>
            <a:endParaRPr kumimoji="1" lang="ja-JP" altLang="en-US" sz="2400" b="1" dirty="0"/>
          </a:p>
        </p:txBody>
      </p:sp>
      <p:sp>
        <p:nvSpPr>
          <p:cNvPr id="7" name="右矢印 6"/>
          <p:cNvSpPr/>
          <p:nvPr/>
        </p:nvSpPr>
        <p:spPr>
          <a:xfrm>
            <a:off x="3154747" y="2338058"/>
            <a:ext cx="2243579" cy="83898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gradient  flow</a:t>
            </a:r>
            <a:endParaRPr kumimoji="1" lang="ja-JP" altLang="en-US" sz="2000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3" y="3089501"/>
            <a:ext cx="683710" cy="45957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" name="角丸四角形 9"/>
          <p:cNvSpPr/>
          <p:nvPr/>
        </p:nvSpPr>
        <p:spPr>
          <a:xfrm>
            <a:off x="490195" y="4208827"/>
            <a:ext cx="2595922" cy="2112302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kumimoji="1"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continuum theory</a:t>
            </a:r>
          </a:p>
          <a:p>
            <a:pPr algn="ctr"/>
            <a:r>
              <a:rPr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(with </a:t>
            </a:r>
            <a:r>
              <a:rPr kumimoji="1"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dim. reg.)</a:t>
            </a:r>
          </a:p>
        </p:txBody>
      </p:sp>
      <p:grpSp>
        <p:nvGrpSpPr>
          <p:cNvPr id="11" name="グループ化 10"/>
          <p:cNvGrpSpPr/>
          <p:nvPr/>
        </p:nvGrpSpPr>
        <p:grpSpPr>
          <a:xfrm>
            <a:off x="3154748" y="4155036"/>
            <a:ext cx="5049509" cy="2236795"/>
            <a:chOff x="3154748" y="3706802"/>
            <a:chExt cx="5049509" cy="2236795"/>
          </a:xfrm>
        </p:grpSpPr>
        <p:sp>
          <p:nvSpPr>
            <p:cNvPr id="12" name="角丸四角形 11"/>
            <p:cNvSpPr/>
            <p:nvPr/>
          </p:nvSpPr>
          <p:spPr>
            <a:xfrm>
              <a:off x="5307107" y="3706802"/>
              <a:ext cx="2897150" cy="2236795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400" dirty="0" smtClean="0">
                <a:solidFill>
                  <a:schemeClr val="tx1">
                    <a:lumMod val="65000"/>
                  </a:schemeClr>
                </a:solidFill>
                <a:effectLst>
                  <a:outerShdw blurRad="254000" algn="ctr" rotWithShape="0">
                    <a:schemeClr val="bg1"/>
                  </a:outerShdw>
                </a:effectLst>
              </a:endParaRPr>
            </a:p>
            <a:p>
              <a:pPr algn="ctr"/>
              <a:r>
                <a:rPr kumimoji="1" lang="en-US" altLang="ja-JP" sz="24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continuum theory</a:t>
              </a:r>
            </a:p>
            <a:p>
              <a:pPr algn="ctr"/>
              <a:r>
                <a:rPr lang="en-US" altLang="ja-JP" sz="20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(with </a:t>
              </a:r>
              <a:r>
                <a:rPr kumimoji="1" lang="en-US" altLang="ja-JP" sz="20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dim. reg.)</a:t>
              </a:r>
            </a:p>
          </p:txBody>
        </p:sp>
        <p:sp>
          <p:nvSpPr>
            <p:cNvPr id="13" name="右矢印 12"/>
            <p:cNvSpPr/>
            <p:nvPr/>
          </p:nvSpPr>
          <p:spPr>
            <a:xfrm>
              <a:off x="3154748" y="4706703"/>
              <a:ext cx="2243579" cy="838986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/>
                <a:t>gradient  flow</a:t>
              </a:r>
              <a:endParaRPr kumimoji="1" lang="ja-JP" altLang="en-US" sz="2000" dirty="0"/>
            </a:p>
          </p:txBody>
        </p:sp>
      </p:grp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\end{align*}&lt;/body&gt;&#10;  &lt;fcolor&gt;FF000000&lt;/fcolor&gt;&#10;  &lt;bcolor&gt;FFFFFFFF&lt;/bcolor&gt;&#10;  &lt;transparent&gt;True&lt;/transparent&gt;&#10;  &lt;resolution&gt;1800&lt;/resolution&gt;&#10;  &lt;imageh&gt;321&lt;/imageh&gt;&#10;  &lt;imagew&gt;363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3" y="4301134"/>
            <a:ext cx="683710" cy="604602"/>
          </a:xfrm>
          <a:prstGeom prst="rect">
            <a:avLst/>
          </a:prstGeom>
        </p:spPr>
      </p:pic>
      <p:sp>
        <p:nvSpPr>
          <p:cNvPr id="15" name="乗算記号 14"/>
          <p:cNvSpPr/>
          <p:nvPr/>
        </p:nvSpPr>
        <p:spPr>
          <a:xfrm>
            <a:off x="1188718" y="2794707"/>
            <a:ext cx="1074483" cy="970825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U_{\mu\nu},  E&#10;\end{align*}&lt;/body&gt;&#10;  &lt;fcolor&gt;FF000000&lt;/fcolor&gt;&#10;  &lt;bcolor&gt;FFFFFFFF&lt;/bcolor&gt;&#10;  &lt;transparent&gt;True&lt;/transparent&gt;&#10;  &lt;resolution&gt;1800&lt;/resolution&gt;&#10;  &lt;imageh&gt;245&lt;/imageh&gt;&#10;  &lt;imagew&gt;69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50" y="4471202"/>
            <a:ext cx="1316566" cy="461456"/>
          </a:xfrm>
          <a:prstGeom prst="rect">
            <a:avLst/>
          </a:prstGeom>
        </p:spPr>
      </p:pic>
      <p:sp>
        <p:nvSpPr>
          <p:cNvPr id="17" name="左右矢印 16"/>
          <p:cNvSpPr/>
          <p:nvPr/>
        </p:nvSpPr>
        <p:spPr>
          <a:xfrm>
            <a:off x="2318548" y="4333541"/>
            <a:ext cx="3456962" cy="508529"/>
          </a:xfrm>
          <a:prstGeom prst="leftRightArrow">
            <a:avLst/>
          </a:prstGeom>
          <a:solidFill>
            <a:srgbClr val="AD0101">
              <a:alpha val="6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164190" y="4341530"/>
            <a:ext cx="1906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analytic</a:t>
            </a:r>
          </a:p>
          <a:p>
            <a:pPr algn="ctr"/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</a:t>
            </a:r>
            <a:r>
              <a:rPr lang="en-US" altLang="ja-JP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perturbative</a:t>
            </a:r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)</a:t>
            </a:r>
            <a:endParaRPr kumimoji="1" lang="ja-JP" alt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2649" y="1537119"/>
            <a:ext cx="249555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1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角丸四角形 26"/>
          <p:cNvSpPr/>
          <p:nvPr/>
        </p:nvSpPr>
        <p:spPr>
          <a:xfrm>
            <a:off x="5074024" y="1470212"/>
            <a:ext cx="3352800" cy="5011270"/>
          </a:xfrm>
          <a:prstGeom prst="roundRect">
            <a:avLst>
              <a:gd name="adj" fmla="val 1079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28" y="1642447"/>
            <a:ext cx="2103062" cy="20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テキスト ボックス 28"/>
          <p:cNvSpPr txBox="1"/>
          <p:nvPr/>
        </p:nvSpPr>
        <p:spPr>
          <a:xfrm>
            <a:off x="705594" y="1950476"/>
            <a:ext cx="2380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/>
              <a:t>lattice regularized</a:t>
            </a:r>
          </a:p>
          <a:p>
            <a:pPr algn="ctr"/>
            <a:r>
              <a:rPr lang="en-US" altLang="ja-JP" sz="2400" b="1" dirty="0" smtClean="0"/>
              <a:t>gauge theory</a:t>
            </a:r>
            <a:endParaRPr kumimoji="1" lang="ja-JP" altLang="en-US" sz="2400" b="1" dirty="0"/>
          </a:p>
        </p:txBody>
      </p:sp>
      <p:sp>
        <p:nvSpPr>
          <p:cNvPr id="30" name="右矢印 29"/>
          <p:cNvSpPr/>
          <p:nvPr/>
        </p:nvSpPr>
        <p:spPr>
          <a:xfrm>
            <a:off x="3154747" y="2338058"/>
            <a:ext cx="2243579" cy="83898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gradient  flow</a:t>
            </a:r>
            <a:endParaRPr kumimoji="1" lang="ja-JP" altLang="en-US" sz="2000" dirty="0"/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3" y="3089501"/>
            <a:ext cx="683710" cy="45957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2" name="角丸四角形 31"/>
          <p:cNvSpPr/>
          <p:nvPr/>
        </p:nvSpPr>
        <p:spPr>
          <a:xfrm>
            <a:off x="490195" y="4208827"/>
            <a:ext cx="2595922" cy="2112302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kumimoji="1"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continuum theory</a:t>
            </a:r>
          </a:p>
          <a:p>
            <a:pPr algn="ctr"/>
            <a:r>
              <a:rPr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(with </a:t>
            </a:r>
            <a:r>
              <a:rPr kumimoji="1"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dim. reg.)</a:t>
            </a:r>
          </a:p>
        </p:txBody>
      </p:sp>
      <p:grpSp>
        <p:nvGrpSpPr>
          <p:cNvPr id="33" name="グループ化 32"/>
          <p:cNvGrpSpPr/>
          <p:nvPr/>
        </p:nvGrpSpPr>
        <p:grpSpPr>
          <a:xfrm>
            <a:off x="3154748" y="4155036"/>
            <a:ext cx="5049509" cy="2236795"/>
            <a:chOff x="3154748" y="3706802"/>
            <a:chExt cx="5049509" cy="2236795"/>
          </a:xfrm>
        </p:grpSpPr>
        <p:sp>
          <p:nvSpPr>
            <p:cNvPr id="34" name="角丸四角形 33"/>
            <p:cNvSpPr/>
            <p:nvPr/>
          </p:nvSpPr>
          <p:spPr>
            <a:xfrm>
              <a:off x="5307107" y="3706802"/>
              <a:ext cx="2897150" cy="2236795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400" dirty="0" smtClean="0">
                <a:solidFill>
                  <a:schemeClr val="tx1">
                    <a:lumMod val="65000"/>
                  </a:schemeClr>
                </a:solidFill>
                <a:effectLst>
                  <a:outerShdw blurRad="254000" algn="ctr" rotWithShape="0">
                    <a:schemeClr val="bg1"/>
                  </a:outerShdw>
                </a:effectLst>
              </a:endParaRPr>
            </a:p>
            <a:p>
              <a:pPr algn="ctr"/>
              <a:r>
                <a:rPr kumimoji="1" lang="en-US" altLang="ja-JP" sz="24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continuum theory</a:t>
              </a:r>
            </a:p>
            <a:p>
              <a:pPr algn="ctr"/>
              <a:r>
                <a:rPr lang="en-US" altLang="ja-JP" sz="20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(with </a:t>
              </a:r>
              <a:r>
                <a:rPr kumimoji="1" lang="en-US" altLang="ja-JP" sz="20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dim. reg.)</a:t>
              </a:r>
            </a:p>
          </p:txBody>
        </p:sp>
        <p:sp>
          <p:nvSpPr>
            <p:cNvPr id="35" name="右矢印 34"/>
            <p:cNvSpPr/>
            <p:nvPr/>
          </p:nvSpPr>
          <p:spPr>
            <a:xfrm>
              <a:off x="3154748" y="4706703"/>
              <a:ext cx="2243579" cy="838986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/>
                <a:t>gradient  flow</a:t>
              </a:r>
              <a:endParaRPr kumimoji="1" lang="ja-JP" altLang="en-US" sz="2000" dirty="0"/>
            </a:p>
          </p:txBody>
        </p:sp>
      </p:grpSp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\end{align*}&lt;/body&gt;&#10;  &lt;fcolor&gt;FF000000&lt;/fcolor&gt;&#10;  &lt;bcolor&gt;FFFFFFFF&lt;/bcolor&gt;&#10;  &lt;transparent&gt;True&lt;/transparent&gt;&#10;  &lt;resolution&gt;1800&lt;/resolution&gt;&#10;  &lt;imageh&gt;321&lt;/imageh&gt;&#10;  &lt;imagew&gt;363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3" y="4301134"/>
            <a:ext cx="683710" cy="604602"/>
          </a:xfrm>
          <a:prstGeom prst="rect">
            <a:avLst/>
          </a:prstGeom>
        </p:spPr>
      </p:pic>
      <p:sp>
        <p:nvSpPr>
          <p:cNvPr id="37" name="乗算記号 36"/>
          <p:cNvSpPr/>
          <p:nvPr/>
        </p:nvSpPr>
        <p:spPr>
          <a:xfrm>
            <a:off x="1188718" y="2794707"/>
            <a:ext cx="1074483" cy="970825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U_{\mu\nu},  E&#10;\end{align*}&lt;/body&gt;&#10;  &lt;fcolor&gt;FF000000&lt;/fcolor&gt;&#10;  &lt;bcolor&gt;FFFFFFFF&lt;/bcolor&gt;&#10;  &lt;transparent&gt;True&lt;/transparent&gt;&#10;  &lt;resolution&gt;1800&lt;/resolution&gt;&#10;  &lt;imageh&gt;245&lt;/imageh&gt;&#10;  &lt;imagew&gt;69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50" y="4471202"/>
            <a:ext cx="1316566" cy="461456"/>
          </a:xfrm>
          <a:prstGeom prst="rect">
            <a:avLst/>
          </a:prstGeom>
        </p:spPr>
      </p:pic>
      <p:sp>
        <p:nvSpPr>
          <p:cNvPr id="39" name="左右矢印 38"/>
          <p:cNvSpPr/>
          <p:nvPr/>
        </p:nvSpPr>
        <p:spPr>
          <a:xfrm>
            <a:off x="2318548" y="4333541"/>
            <a:ext cx="3456962" cy="508529"/>
          </a:xfrm>
          <a:prstGeom prst="leftRightArrow">
            <a:avLst/>
          </a:prstGeom>
          <a:solidFill>
            <a:srgbClr val="AD0101">
              <a:alpha val="6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164190" y="4341530"/>
            <a:ext cx="1906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analytic</a:t>
            </a:r>
          </a:p>
          <a:p>
            <a:pPr algn="ctr"/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</a:t>
            </a:r>
            <a:r>
              <a:rPr lang="en-US" altLang="ja-JP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perturbative</a:t>
            </a:r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)</a:t>
            </a:r>
            <a:endParaRPr kumimoji="1" lang="ja-JP" alt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1" name="図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2649" y="1537119"/>
            <a:ext cx="2495550" cy="230505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Caveats</a:t>
            </a:r>
            <a:endParaRPr kumimoji="1" lang="ja-JP" alt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1670325" y="2382929"/>
            <a:ext cx="3035742" cy="1736646"/>
            <a:chOff x="2947098" y="4796187"/>
            <a:chExt cx="3035742" cy="1736646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2947098" y="4796187"/>
              <a:ext cx="3035742" cy="1736646"/>
            </a:xfrm>
            <a:prstGeom prst="wedgeRoundRectCallout">
              <a:avLst>
                <a:gd name="adj1" fmla="val 19733"/>
                <a:gd name="adj2" fmla="val 69465"/>
                <a:gd name="adj3" fmla="val 166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dirty="0" err="1" smtClean="0"/>
                <a:t>Perturbative</a:t>
              </a:r>
              <a:r>
                <a:rPr lang="en-US" altLang="ja-JP" sz="2400" dirty="0" smtClean="0"/>
                <a:t> relation has to be applicable!</a:t>
              </a:r>
            </a:p>
            <a:p>
              <a:pPr algn="ctr"/>
              <a:endParaRPr kumimoji="1" lang="en-US" altLang="ja-JP" sz="2400" dirty="0"/>
            </a:p>
            <a:p>
              <a:pPr algn="ctr"/>
              <a:endParaRPr kumimoji="1" lang="ja-JP" altLang="en-US" sz="2400" dirty="0"/>
            </a:p>
          </p:txBody>
        </p:sp>
        <p:pic>
          <p:nvPicPr>
  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sqrt{8t} \ll \Lambda^{-1}, T^{-1}&#10;\end{align*}&lt;/body&gt;&#10;  &lt;fcolor&gt;FFFFFFFF&lt;/fcolor&gt;&#10;  &lt;bcolor&gt;FFFFFFFF&lt;/bcolor&gt;&#10;  &lt;transparent&gt;True&lt;/transparent&gt;&#10;  &lt;resolution&gt;1800&lt;/resolution&gt;&#10;  &lt;imageh&gt;276&lt;/imageh&gt;&#10;  &lt;imagew&gt;1761&lt;/imagew&gt;&#10;  &lt;scale&gt;50&lt;/scale&gt;&#10;  &lt;cursor&gt;50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6117" y="5873895"/>
              <a:ext cx="2625548" cy="411499"/>
            </a:xfrm>
            <a:prstGeom prst="rect">
              <a:avLst/>
            </a:prstGeom>
          </p:spPr>
        </p:pic>
      </p:grpSp>
      <p:grpSp>
        <p:nvGrpSpPr>
          <p:cNvPr id="24" name="グループ化 23"/>
          <p:cNvGrpSpPr/>
          <p:nvPr/>
        </p:nvGrpSpPr>
        <p:grpSpPr>
          <a:xfrm>
            <a:off x="5638002" y="447918"/>
            <a:ext cx="3035742" cy="1736646"/>
            <a:chOff x="2737787" y="750530"/>
            <a:chExt cx="3035742" cy="1736646"/>
          </a:xfrm>
        </p:grpSpPr>
        <p:sp>
          <p:nvSpPr>
            <p:cNvPr id="25" name="テキスト ボックス 24"/>
            <p:cNvSpPr txBox="1"/>
            <p:nvPr/>
          </p:nvSpPr>
          <p:spPr>
            <a:xfrm>
              <a:off x="2737787" y="750530"/>
              <a:ext cx="3035742" cy="1736646"/>
            </a:xfrm>
            <a:prstGeom prst="wedgeRoundRectCallout">
              <a:avLst>
                <a:gd name="adj1" fmla="val -22303"/>
                <a:gd name="adj2" fmla="val 77452"/>
                <a:gd name="adj3" fmla="val 166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dirty="0" smtClean="0"/>
                <a:t>Gauge field has to be sufficiently smeared!</a:t>
              </a:r>
            </a:p>
            <a:p>
              <a:pPr algn="ctr"/>
              <a:endParaRPr kumimoji="1" lang="en-US" altLang="ja-JP" sz="2400" dirty="0"/>
            </a:p>
            <a:p>
              <a:pPr algn="ctr"/>
              <a:endParaRPr kumimoji="1" lang="ja-JP" altLang="en-US" sz="2400" dirty="0"/>
            </a:p>
          </p:txBody>
        </p:sp>
        <p:pic>
          <p:nvPicPr>
  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a \ll \sqrt{8t}&#10;\end{align*}&lt;/body&gt;&#10;  &lt;fcolor&gt;FFFFFFFF&lt;/fcolor&gt;&#10;  &lt;bcolor&gt;FFFFFFFF&lt;/bcolor&gt;&#10;  &lt;transparent&gt;True&lt;/transparent&gt;&#10;  &lt;resolution&gt;1800&lt;/resolution&gt;&#10;  &lt;imageh&gt;249&lt;/imageh&gt;&#10;  &lt;imagew&gt;932&lt;/imagew&gt;&#10;  &lt;scale&gt;50&lt;/scale&gt;&#10;  &lt;cursor&gt;31&lt;/cursor&gt;&#10;&lt;/TeXTeX&gt;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2328" y="1805494"/>
              <a:ext cx="1537471" cy="410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94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0204">
            <a:off x="6898128" y="112394"/>
            <a:ext cx="1843089" cy="177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角丸四角形 13"/>
          <p:cNvSpPr/>
          <p:nvPr/>
        </p:nvSpPr>
        <p:spPr>
          <a:xfrm>
            <a:off x="808312" y="2441664"/>
            <a:ext cx="3485782" cy="3101931"/>
          </a:xfrm>
          <a:prstGeom prst="roundRect">
            <a:avLst>
              <a:gd name="adj" fmla="val 10598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Numerical Simulation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68877" y="3718501"/>
            <a:ext cx="29218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lattice size: 32</a:t>
            </a:r>
            <a:r>
              <a:rPr lang="en-US" altLang="ja-JP" sz="2400" baseline="30000" dirty="0" smtClean="0"/>
              <a:t>3</a:t>
            </a:r>
            <a:r>
              <a:rPr lang="en-US" altLang="ja-JP" sz="2400" dirty="0" smtClean="0"/>
              <a:t>xN</a:t>
            </a:r>
            <a:r>
              <a:rPr lang="en-US" altLang="ja-JP" sz="2400" baseline="-25000" dirty="0" smtClean="0"/>
              <a:t>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err="1"/>
              <a:t>Nt</a:t>
            </a:r>
            <a:r>
              <a:rPr lang="en-US" altLang="ja-JP" sz="2400" dirty="0"/>
              <a:t> = 6, 8, 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Symbol" panose="05050102010706020507" pitchFamily="18" charset="2"/>
              </a:rPr>
              <a:t>b</a:t>
            </a:r>
            <a:r>
              <a:rPr lang="en-US" altLang="ja-JP" sz="2400" dirty="0" smtClean="0"/>
              <a:t> = 5.89 – 6.56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~300 configurations</a:t>
            </a:r>
            <a:endParaRPr kumimoji="1"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302623" y="1261589"/>
            <a:ext cx="34307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800" dirty="0" smtClean="0"/>
              <a:t>SU(3) YM theory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800" dirty="0" smtClean="0"/>
              <a:t>Wilson gauge action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43440" y="2538426"/>
            <a:ext cx="23727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smtClean="0">
                <a:latin typeface="Calibri" panose="020F0502020204030204" pitchFamily="34" charset="0"/>
              </a:rPr>
              <a:t>Simulation 1</a:t>
            </a:r>
          </a:p>
          <a:p>
            <a:pPr algn="ctr"/>
            <a:r>
              <a:rPr lang="en-US" altLang="ja-JP" sz="2400" dirty="0" smtClean="0"/>
              <a:t>(arXiv:1312.7492)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71906" y="5640357"/>
            <a:ext cx="1814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SX8 @ RCNP</a:t>
            </a:r>
          </a:p>
          <a:p>
            <a:r>
              <a:rPr lang="en-US" altLang="ja-JP" sz="2000" dirty="0" smtClean="0"/>
              <a:t>SR16000 @ KEK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49510" y="5654579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using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4412603" y="2021380"/>
            <a:ext cx="4707968" cy="4341085"/>
            <a:chOff x="4412603" y="2021380"/>
            <a:chExt cx="4707968" cy="4341085"/>
          </a:xfrm>
        </p:grpSpPr>
        <p:sp>
          <p:nvSpPr>
            <p:cNvPr id="18" name="角丸四角形 17"/>
            <p:cNvSpPr/>
            <p:nvPr/>
          </p:nvSpPr>
          <p:spPr>
            <a:xfrm>
              <a:off x="4919583" y="2441664"/>
              <a:ext cx="3485782" cy="3101931"/>
            </a:xfrm>
            <a:prstGeom prst="roundRect">
              <a:avLst>
                <a:gd name="adj" fmla="val 10598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C000"/>
                </a:solidFill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123784" y="3718500"/>
              <a:ext cx="3077381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ja-JP" sz="2400" dirty="0" smtClean="0"/>
                <a:t>lattice size: </a:t>
              </a:r>
              <a:r>
                <a:rPr lang="en-US" altLang="ja-JP" sz="2400" dirty="0" smtClean="0">
                  <a:solidFill>
                    <a:srgbClr val="FFFF00"/>
                  </a:solidFill>
                </a:rPr>
                <a:t>64</a:t>
              </a:r>
              <a:r>
                <a:rPr lang="en-US" altLang="ja-JP" sz="2400" baseline="30000" dirty="0" smtClean="0">
                  <a:solidFill>
                    <a:srgbClr val="FFFF00"/>
                  </a:solidFill>
                </a:rPr>
                <a:t>3</a:t>
              </a:r>
              <a:r>
                <a:rPr lang="en-US" altLang="ja-JP" sz="2400" dirty="0" smtClean="0"/>
                <a:t>xN</a:t>
              </a:r>
              <a:r>
                <a:rPr lang="en-US" altLang="ja-JP" sz="2400" baseline="-25000" dirty="0" smtClean="0"/>
                <a:t>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ja-JP" sz="2400" dirty="0" err="1"/>
                <a:t>Nt</a:t>
              </a:r>
              <a:r>
                <a:rPr lang="en-US" altLang="ja-JP" sz="2400" dirty="0"/>
                <a:t> = 10, 12, 14, </a:t>
              </a:r>
              <a:r>
                <a:rPr lang="en-US" altLang="ja-JP" sz="2400" dirty="0">
                  <a:solidFill>
                    <a:srgbClr val="FFFF00"/>
                  </a:solidFill>
                </a:rPr>
                <a:t>16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ja-JP" sz="2400" dirty="0" smtClean="0">
                  <a:latin typeface="Symbol" panose="05050102010706020507" pitchFamily="18" charset="2"/>
                </a:rPr>
                <a:t>b</a:t>
              </a:r>
              <a:r>
                <a:rPr lang="en-US" altLang="ja-JP" sz="2400" dirty="0" smtClean="0"/>
                <a:t> = </a:t>
              </a:r>
              <a:r>
                <a:rPr lang="en-US" altLang="ja-JP" sz="2400" dirty="0" smtClean="0">
                  <a:solidFill>
                    <a:srgbClr val="FFFF00"/>
                  </a:solidFill>
                </a:rPr>
                <a:t>6.4 – 7.4</a:t>
              </a:r>
              <a:endParaRPr lang="en-US" altLang="ja-JP" sz="2400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ja-JP" sz="2400" dirty="0" smtClean="0"/>
                <a:t>~2000 configurations</a:t>
              </a:r>
              <a:endParaRPr kumimoji="1" lang="ja-JP" altLang="en-US" sz="2400" dirty="0"/>
            </a:p>
          </p:txBody>
        </p:sp>
        <p:sp>
          <p:nvSpPr>
            <p:cNvPr id="3" name="右矢印 2"/>
            <p:cNvSpPr/>
            <p:nvPr/>
          </p:nvSpPr>
          <p:spPr>
            <a:xfrm>
              <a:off x="4412603" y="4046713"/>
              <a:ext cx="413364" cy="913234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 rot="749228">
              <a:off x="6318970" y="2021380"/>
              <a:ext cx="28016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 smtClean="0">
                  <a:solidFill>
                    <a:srgbClr val="FFFF00"/>
                  </a:solidFill>
                </a:rPr>
                <a:t>twice finer lattice!</a:t>
              </a:r>
              <a:endParaRPr kumimoji="1" lang="ja-JP" altLang="en-US" sz="2800" dirty="0">
                <a:solidFill>
                  <a:srgbClr val="FFFF00"/>
                </a:solidFill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5351923" y="2538425"/>
              <a:ext cx="241668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200" b="1" dirty="0" smtClean="0">
                  <a:latin typeface="Calibri" panose="020F0502020204030204" pitchFamily="34" charset="0"/>
                </a:rPr>
                <a:t>Simulation 2</a:t>
              </a:r>
            </a:p>
            <a:p>
              <a:pPr algn="ctr"/>
              <a:r>
                <a:rPr lang="en-US" altLang="ja-JP" sz="2400" dirty="0" smtClean="0"/>
                <a:t>(</a:t>
              </a:r>
              <a:r>
                <a:rPr lang="en-US" altLang="ja-JP" sz="2400" dirty="0" smtClean="0">
                  <a:solidFill>
                    <a:srgbClr val="FFFF00"/>
                  </a:solidFill>
                </a:rPr>
                <a:t>new</a:t>
              </a:r>
              <a:r>
                <a:rPr lang="en-US" altLang="ja-JP" sz="2400" dirty="0" smtClean="0"/>
                <a:t>, preliminary)</a:t>
              </a:r>
              <a:endParaRPr kumimoji="1" lang="ja-JP" altLang="en-US" sz="2400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5720014" y="5654579"/>
              <a:ext cx="268535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ja-JP" sz="2000" dirty="0" smtClean="0"/>
                <a:t>using </a:t>
              </a:r>
              <a:r>
                <a:rPr kumimoji="1" lang="en-US" altLang="ja-JP" sz="2000" dirty="0" err="1" smtClean="0"/>
                <a:t>BlueGeneQ</a:t>
              </a:r>
              <a:r>
                <a:rPr kumimoji="1" lang="en-US" altLang="ja-JP" sz="2000" dirty="0" smtClean="0"/>
                <a:t> @ KEK</a:t>
              </a:r>
            </a:p>
            <a:p>
              <a:pPr algn="r"/>
              <a:r>
                <a:rPr lang="en-US" altLang="ja-JP" sz="2000" dirty="0" smtClean="0"/>
                <a:t>efficiency ~40%</a:t>
              </a:r>
              <a:endParaRPr kumimoji="1" lang="ja-JP" altLang="en-US" sz="2000" dirty="0"/>
            </a:p>
          </p:txBody>
        </p:sp>
      </p:grpSp>
      <p:sp>
        <p:nvSpPr>
          <p:cNvPr id="12" name="角丸四角形 11"/>
          <p:cNvSpPr/>
          <p:nvPr/>
        </p:nvSpPr>
        <p:spPr>
          <a:xfrm>
            <a:off x="627529" y="2238165"/>
            <a:ext cx="3905180" cy="4234351"/>
          </a:xfrm>
          <a:prstGeom prst="roundRect">
            <a:avLst>
              <a:gd name="adj" fmla="val 1001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020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角丸四角形 47"/>
          <p:cNvSpPr/>
          <p:nvPr/>
        </p:nvSpPr>
        <p:spPr>
          <a:xfrm>
            <a:off x="5096354" y="4536651"/>
            <a:ext cx="3640975" cy="1331192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“Trace Anomaly” at T=1.65T</a:t>
            </a:r>
            <a:r>
              <a:rPr kumimoji="1" lang="en-US" altLang="ja-JP" baseline="-25000" dirty="0" smtClean="0"/>
              <a:t>c</a:t>
            </a:r>
            <a:endParaRPr kumimoji="1" lang="ja-JP" altLang="en-US" baseline="-25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85076" y="4561589"/>
            <a:ext cx="3340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FF00"/>
                </a:solidFill>
              </a:rPr>
              <a:t>Emergent plateau! </a:t>
            </a:r>
            <a:endParaRPr kumimoji="1" lang="ja-JP" altLang="en-US" sz="3200" dirty="0">
              <a:solidFill>
                <a:srgbClr val="FFFF00"/>
              </a:solidFill>
            </a:endParaRPr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2a &amp;lt; \sqrt{8t} &amp;lt; 0.4T^{-1}&#10;\end{align*}&lt;/body&gt;&#10;  &lt;fcolor&gt;FFFFFFFF&lt;/fcolor&gt;&#10;  &lt;bcolor&gt;FFFFFFFF&lt;/bcolor&gt;&#10;  &lt;transparent&gt;True&lt;/transparent&gt;&#10;  &lt;resolution&gt;1800&lt;/resolution&gt;&#10;  &lt;imageh&gt;249&lt;/imageh&gt;&#10;  &lt;imagew&gt;2066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646" y="5261012"/>
            <a:ext cx="2896839" cy="349135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sim&#10;\end{align*}&lt;/body&gt;&#10;  &lt;fcolor&gt;FFFFFFFF&lt;/fcolor&gt;&#10;  &lt;bcolor&gt;FFFFFFFF&lt;/bcolor&gt;&#10;  &lt;transparent&gt;True&lt;/transparent&gt;&#10;  &lt;resolution&gt;1800&lt;/resolution&gt;&#10;  &lt;imageh&gt;58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627" y="5610147"/>
            <a:ext cx="232756" cy="81324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sim&#10;\end{align*}&lt;/body&gt;&#10;  &lt;fcolor&gt;FFFFFFFF&lt;/fcolor&gt;&#10;  &lt;bcolor&gt;FFFFFFFF&lt;/bcolor&gt;&#10;  &lt;transparent&gt;True&lt;/transparent&gt;&#10;  &lt;resolution&gt;1800&lt;/resolution&gt;&#10;  &lt;imageh&gt;58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710" y="5615217"/>
            <a:ext cx="232756" cy="81324"/>
          </a:xfrm>
          <a:prstGeom prst="rect">
            <a:avLst/>
          </a:prstGeom>
        </p:spPr>
      </p:pic>
      <p:sp>
        <p:nvSpPr>
          <p:cNvPr id="45" name="テキスト ボックス 44"/>
          <p:cNvSpPr txBox="1"/>
          <p:nvPr/>
        </p:nvSpPr>
        <p:spPr>
          <a:xfrm>
            <a:off x="5007229" y="5999334"/>
            <a:ext cx="4039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t</a:t>
            </a:r>
            <a:r>
              <a:rPr lang="en-US" altLang="ja-JP" sz="2400" dirty="0" smtClean="0"/>
              <a:t>he range of t where</a:t>
            </a:r>
            <a:r>
              <a:rPr kumimoji="1" lang="en-US" altLang="ja-JP" sz="2400" dirty="0" smtClean="0"/>
              <a:t> the EMT formula is </a:t>
            </a:r>
            <a:r>
              <a:rPr lang="en-US" altLang="ja-JP" sz="2400" dirty="0" smtClean="0"/>
              <a:t> successfully used!</a:t>
            </a:r>
            <a:endParaRPr kumimoji="1" lang="ja-JP" altLang="en-US" sz="2400" dirty="0"/>
          </a:p>
        </p:txBody>
      </p:sp>
      <p:sp>
        <p:nvSpPr>
          <p:cNvPr id="14" name="角丸四角形 13"/>
          <p:cNvSpPr/>
          <p:nvPr/>
        </p:nvSpPr>
        <p:spPr>
          <a:xfrm>
            <a:off x="292577" y="1360383"/>
            <a:ext cx="5453800" cy="1176629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44033" y="5876827"/>
            <a:ext cx="18444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Nt</a:t>
            </a:r>
            <a:r>
              <a:rPr kumimoji="1" lang="en-US" altLang="ja-JP" sz="2800" dirty="0" smtClean="0"/>
              <a:t>=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6</a:t>
            </a:r>
            <a:r>
              <a:rPr kumimoji="1" lang="en-US" altLang="ja-JP" sz="2800" dirty="0" smtClean="0"/>
              <a:t>,</a:t>
            </a:r>
            <a:r>
              <a:rPr kumimoji="1" lang="en-US" altLang="ja-JP" sz="2800" dirty="0" smtClean="0">
                <a:solidFill>
                  <a:srgbClr val="0070C0"/>
                </a:solidFill>
              </a:rPr>
              <a:t>8</a:t>
            </a:r>
            <a:r>
              <a:rPr kumimoji="1" lang="en-US" altLang="ja-JP" sz="2800" dirty="0" smtClean="0"/>
              <a:t>,10</a:t>
            </a:r>
          </a:p>
          <a:p>
            <a:r>
              <a:rPr lang="en-US" altLang="ja-JP" sz="2800" dirty="0" smtClean="0"/>
              <a:t>~300 </a:t>
            </a:r>
            <a:r>
              <a:rPr lang="en-US" altLang="ja-JP" sz="2800" dirty="0" err="1" smtClean="0"/>
              <a:t>confs</a:t>
            </a:r>
            <a:r>
              <a:rPr lang="en-US" altLang="ja-JP" sz="2800" dirty="0" smtClean="0"/>
              <a:t>.</a:t>
            </a:r>
            <a:endParaRPr kumimoji="1" lang="ja-JP" altLang="en-US" sz="2800" dirty="0"/>
          </a:p>
        </p:txBody>
      </p:sp>
      <p:pic>
        <p:nvPicPr>
          <p:cNvPr id="17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b="53375"/>
          <a:stretch/>
        </p:blipFill>
        <p:spPr>
          <a:xfrm>
            <a:off x="417138" y="2779215"/>
            <a:ext cx="4246302" cy="2465146"/>
          </a:xfrm>
          <a:prstGeom prst="rect">
            <a:avLst/>
          </a:prstGeom>
        </p:spPr>
      </p:pic>
      <p:pic>
        <p:nvPicPr>
          <p:cNvPr id="18" name="コンテンツ プレースホルダー 3"/>
          <p:cNvPicPr>
            <a:picLocks noChangeAspect="1"/>
          </p:cNvPicPr>
          <p:nvPr/>
        </p:nvPicPr>
        <p:blipFill rotWithShape="1">
          <a:blip r:embed="rId4"/>
          <a:srcRect t="89862"/>
          <a:stretch/>
        </p:blipFill>
        <p:spPr>
          <a:xfrm>
            <a:off x="417138" y="5226424"/>
            <a:ext cx="4246302" cy="536017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>
          <a:xfrm>
            <a:off x="2070091" y="2755584"/>
            <a:ext cx="1562793" cy="465513"/>
          </a:xfrm>
          <a:prstGeom prst="roundRect">
            <a:avLst/>
          </a:prstGeom>
          <a:solidFill>
            <a:schemeClr val="tx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\sqrt{8t}=2a&#10;\end{align*}&lt;/body&gt;&#10;  &lt;fcolor&gt;FF000000&lt;/fcolor&gt;&#10;  &lt;bcolor&gt;FFFFFFFF&lt;/bcolor&gt;&#10;  &lt;transparent&gt;True&lt;/transparent&gt;&#10;  &lt;resolution&gt;1800&lt;/resolution&gt;&#10;  &lt;imageh&gt;249&lt;/imageh&gt;&#10;  &lt;imagew&gt;985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346" y="2830400"/>
            <a:ext cx="1216696" cy="307571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2070091" y="3971617"/>
            <a:ext cx="1255815" cy="59015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/>
          <p:cNvSpPr/>
          <p:nvPr/>
        </p:nvSpPr>
        <p:spPr>
          <a:xfrm rot="1258285" flipH="1">
            <a:off x="3377960" y="4675042"/>
            <a:ext cx="1643312" cy="357868"/>
          </a:xfrm>
          <a:prstGeom prst="rightArrow">
            <a:avLst>
              <a:gd name="adj1" fmla="val 50000"/>
              <a:gd name="adj2" fmla="val 117636"/>
            </a:avLst>
          </a:prstGeom>
          <a:solidFill>
            <a:srgbClr val="FFFF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tilde T_{\mu\nu} (t)&#10;= \frac1{\alpha_U(t)}&#10;U_{\mu\nu}(t) + \frac{\delta_{\mu\nu}}{4\alpha_E(t)} E(t)_{\rm subt.}&#10;\end{align*}&lt;/body&gt;&#10;  &lt;fcolor&gt;FFFFFFFF&lt;/fcolor&gt;&#10;  &lt;bcolor&gt;FFFFFFFF&lt;/bcolor&gt;&#10;  &lt;transparent&gt;True&lt;/transparent&gt;&#10;  &lt;resolution&gt;1800&lt;/resolution&gt;&#10;  &lt;imageh&gt;578&lt;/imageh&gt;&#10;  &lt;imagew&gt;4369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" y="1591466"/>
            <a:ext cx="4993767" cy="660654"/>
          </a:xfrm>
          <a:prstGeom prst="rect">
            <a:avLst/>
          </a:prstGeom>
        </p:spPr>
      </p:pic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= \lim_{t\to0} \tilde T_{\mu\nu}(t)&#10;\end{align*}&lt;/body&gt;&#10;  &lt;fcolor&gt;FFFFFFFF&lt;/fcolor&gt;&#10;  &lt;bcolor&gt;FFFFFFFF&lt;/bcolor&gt;&#10;  &lt;transparent&gt;True&lt;/transparent&gt;&#10;  &lt;resolution&gt;1800&lt;/resolution&gt;&#10;  &lt;imageh&gt;387&lt;/imageh&gt;&#10;  &lt;imagew&gt;1781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597" y="1447544"/>
            <a:ext cx="2176732" cy="47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4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角丸四角形 37"/>
          <p:cNvSpPr/>
          <p:nvPr/>
        </p:nvSpPr>
        <p:spPr>
          <a:xfrm>
            <a:off x="292577" y="1360383"/>
            <a:ext cx="5453800" cy="1176629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\tilde T_{\mu\nu} (t)&#10;= \frac1{\alpha_U(t)}&#10;U_{\mu\nu}(t) + \frac{\delta_{\mu\nu}}{4\alpha_E(t)} E(t)_{\rm subt.}&#10;\end{align*}&lt;/body&gt;&#10;  &lt;fcolor&gt;FFFFFFFF&lt;/fcolor&gt;&#10;  &lt;bcolor&gt;FFFFFFFF&lt;/bcolor&gt;&#10;  &lt;transparent&gt;True&lt;/transparent&gt;&#10;  &lt;resolution&gt;1800&lt;/resolution&gt;&#10;  &lt;imageh&gt;578&lt;/imageh&gt;&#10;  &lt;imagew&gt;4369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" y="1591466"/>
            <a:ext cx="4993767" cy="660654"/>
          </a:xfrm>
          <a:prstGeom prst="rect">
            <a:avLst/>
          </a:prstGeom>
        </p:spPr>
      </p:pic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= \lim_{t\to0} \tilde T_{\mu\nu}(t)&#10;\end{align*}&lt;/body&gt;&#10;  &lt;fcolor&gt;FFFFFFFF&lt;/fcolor&gt;&#10;  &lt;bcolor&gt;FFFFFFFF&lt;/bcolor&gt;&#10;  &lt;transparent&gt;True&lt;/transparent&gt;&#10;  &lt;resolution&gt;1800&lt;/resolution&gt;&#10;  &lt;imageh&gt;387&lt;/imageh&gt;&#10;  &lt;imagew&gt;1781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597" y="1447544"/>
            <a:ext cx="2176732" cy="472990"/>
          </a:xfrm>
          <a:prstGeom prst="rect">
            <a:avLst/>
          </a:prstGeom>
        </p:spPr>
      </p:pic>
      <p:sp>
        <p:nvSpPr>
          <p:cNvPr id="48" name="角丸四角形 47"/>
          <p:cNvSpPr/>
          <p:nvPr/>
        </p:nvSpPr>
        <p:spPr>
          <a:xfrm>
            <a:off x="5096354" y="4536651"/>
            <a:ext cx="3640975" cy="1331192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“Trace Anomaly” at T=1.65T</a:t>
            </a:r>
            <a:r>
              <a:rPr kumimoji="1" lang="en-US" altLang="ja-JP" baseline="-25000" dirty="0" smtClean="0"/>
              <a:t>c</a:t>
            </a:r>
            <a:endParaRPr kumimoji="1" lang="ja-JP" altLang="en-US" baseline="-25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85076" y="4561589"/>
            <a:ext cx="3340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FF00"/>
                </a:solidFill>
              </a:rPr>
              <a:t>Emergent plateau! </a:t>
            </a:r>
            <a:endParaRPr kumimoji="1" lang="ja-JP" altLang="en-US" sz="3200" dirty="0">
              <a:solidFill>
                <a:srgbClr val="FFFF00"/>
              </a:solidFill>
            </a:endParaRPr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2a &amp;lt; \sqrt{8t} &amp;lt; 0.4T^{-1}&#10;\end{align*}&lt;/body&gt;&#10;  &lt;fcolor&gt;FFFFFFFF&lt;/fcolor&gt;&#10;  &lt;bcolor&gt;FFFFFFFF&lt;/bcolor&gt;&#10;  &lt;transparent&gt;True&lt;/transparent&gt;&#10;  &lt;resolution&gt;1800&lt;/resolution&gt;&#10;  &lt;imageh&gt;249&lt;/imageh&gt;&#10;  &lt;imagew&gt;2066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646" y="5261012"/>
            <a:ext cx="2896839" cy="349135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sim&#10;\end{align*}&lt;/body&gt;&#10;  &lt;fcolor&gt;FFFFFFFF&lt;/fcolor&gt;&#10;  &lt;bcolor&gt;FFFFFFFF&lt;/bcolor&gt;&#10;  &lt;transparent&gt;True&lt;/transparent&gt;&#10;  &lt;resolution&gt;1800&lt;/resolution&gt;&#10;  &lt;imageh&gt;58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627" y="5610147"/>
            <a:ext cx="232756" cy="81324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sim&#10;\end{align*}&lt;/body&gt;&#10;  &lt;fcolor&gt;FFFFFFFF&lt;/fcolor&gt;&#10;  &lt;bcolor&gt;FFFFFFFF&lt;/bcolor&gt;&#10;  &lt;transparent&gt;True&lt;/transparent&gt;&#10;  &lt;resolution&gt;1800&lt;/resolution&gt;&#10;  &lt;imageh&gt;58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710" y="5615217"/>
            <a:ext cx="232756" cy="81324"/>
          </a:xfrm>
          <a:prstGeom prst="rect">
            <a:avLst/>
          </a:prstGeom>
        </p:spPr>
      </p:pic>
      <p:sp>
        <p:nvSpPr>
          <p:cNvPr id="45" name="テキスト ボックス 44"/>
          <p:cNvSpPr txBox="1"/>
          <p:nvPr/>
        </p:nvSpPr>
        <p:spPr>
          <a:xfrm>
            <a:off x="5007229" y="5999334"/>
            <a:ext cx="4039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t</a:t>
            </a:r>
            <a:r>
              <a:rPr lang="en-US" altLang="ja-JP" sz="2400" dirty="0" smtClean="0"/>
              <a:t>he range of t where</a:t>
            </a:r>
            <a:r>
              <a:rPr kumimoji="1" lang="en-US" altLang="ja-JP" sz="2400" dirty="0" smtClean="0"/>
              <a:t> the EMT formula is </a:t>
            </a:r>
            <a:r>
              <a:rPr lang="en-US" altLang="ja-JP" sz="2400" dirty="0" smtClean="0"/>
              <a:t> successfully used!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44033" y="5876827"/>
            <a:ext cx="18444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Nt</a:t>
            </a:r>
            <a:r>
              <a:rPr kumimoji="1" lang="en-US" altLang="ja-JP" sz="2800" dirty="0" smtClean="0"/>
              <a:t>=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6</a:t>
            </a:r>
            <a:r>
              <a:rPr kumimoji="1" lang="en-US" altLang="ja-JP" sz="2800" dirty="0" smtClean="0"/>
              <a:t>,</a:t>
            </a:r>
            <a:r>
              <a:rPr kumimoji="1" lang="en-US" altLang="ja-JP" sz="2800" dirty="0" smtClean="0">
                <a:solidFill>
                  <a:srgbClr val="0070C0"/>
                </a:solidFill>
              </a:rPr>
              <a:t>8</a:t>
            </a:r>
            <a:r>
              <a:rPr kumimoji="1" lang="en-US" altLang="ja-JP" sz="2800" dirty="0" smtClean="0"/>
              <a:t>,10</a:t>
            </a:r>
          </a:p>
          <a:p>
            <a:r>
              <a:rPr lang="en-US" altLang="ja-JP" sz="2800" dirty="0" smtClean="0"/>
              <a:t>~300 </a:t>
            </a:r>
            <a:r>
              <a:rPr lang="en-US" altLang="ja-JP" sz="2800" dirty="0" err="1" smtClean="0"/>
              <a:t>confs</a:t>
            </a:r>
            <a:r>
              <a:rPr lang="en-US" altLang="ja-JP" sz="2800" dirty="0" smtClean="0"/>
              <a:t>.</a:t>
            </a:r>
            <a:endParaRPr kumimoji="1" lang="ja-JP" altLang="en-US" sz="2800" dirty="0"/>
          </a:p>
        </p:txBody>
      </p:sp>
      <p:pic>
        <p:nvPicPr>
          <p:cNvPr id="17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b="53375"/>
          <a:stretch/>
        </p:blipFill>
        <p:spPr>
          <a:xfrm>
            <a:off x="417138" y="2779215"/>
            <a:ext cx="4246302" cy="2465146"/>
          </a:xfrm>
          <a:prstGeom prst="rect">
            <a:avLst/>
          </a:prstGeom>
        </p:spPr>
      </p:pic>
      <p:pic>
        <p:nvPicPr>
          <p:cNvPr id="18" name="コンテンツ プレースホルダー 3"/>
          <p:cNvPicPr>
            <a:picLocks noChangeAspect="1"/>
          </p:cNvPicPr>
          <p:nvPr/>
        </p:nvPicPr>
        <p:blipFill rotWithShape="1">
          <a:blip r:embed="rId6"/>
          <a:srcRect t="89862"/>
          <a:stretch/>
        </p:blipFill>
        <p:spPr>
          <a:xfrm>
            <a:off x="417138" y="5226424"/>
            <a:ext cx="4246302" cy="536017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>
          <a:xfrm>
            <a:off x="2070091" y="2755584"/>
            <a:ext cx="1562793" cy="465513"/>
          </a:xfrm>
          <a:prstGeom prst="roundRect">
            <a:avLst/>
          </a:prstGeom>
          <a:solidFill>
            <a:schemeClr val="tx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\sqrt{8t}=2a&#10;\end{align*}&lt;/body&gt;&#10;  &lt;fcolor&gt;FF000000&lt;/fcolor&gt;&#10;  &lt;bcolor&gt;FFFFFFFF&lt;/bcolor&gt;&#10;  &lt;transparent&gt;True&lt;/transparent&gt;&#10;  &lt;resolution&gt;1800&lt;/resolution&gt;&#10;  &lt;imageh&gt;249&lt;/imageh&gt;&#10;  &lt;imagew&gt;985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346" y="2830400"/>
            <a:ext cx="1216696" cy="307571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2070091" y="3971617"/>
            <a:ext cx="1255815" cy="59015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/>
          <p:cNvSpPr/>
          <p:nvPr/>
        </p:nvSpPr>
        <p:spPr>
          <a:xfrm rot="1258285" flipH="1">
            <a:off x="3377960" y="4675042"/>
            <a:ext cx="1643312" cy="357868"/>
          </a:xfrm>
          <a:prstGeom prst="rightArrow">
            <a:avLst>
              <a:gd name="adj1" fmla="val 50000"/>
              <a:gd name="adj2" fmla="val 117636"/>
            </a:avLst>
          </a:prstGeom>
          <a:solidFill>
            <a:srgbClr val="FFFF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9" name="グループ化 18"/>
          <p:cNvGrpSpPr/>
          <p:nvPr/>
        </p:nvGrpSpPr>
        <p:grpSpPr>
          <a:xfrm>
            <a:off x="5669585" y="2107085"/>
            <a:ext cx="3377435" cy="2194560"/>
            <a:chOff x="5417429" y="3150524"/>
            <a:chExt cx="3377435" cy="2194560"/>
          </a:xfrm>
        </p:grpSpPr>
        <p:sp>
          <p:nvSpPr>
            <p:cNvPr id="20" name="角丸四角形吹き出し 19"/>
            <p:cNvSpPr/>
            <p:nvPr/>
          </p:nvSpPr>
          <p:spPr>
            <a:xfrm>
              <a:off x="5417429" y="3150524"/>
              <a:ext cx="3377435" cy="2194560"/>
            </a:xfrm>
            <a:prstGeom prst="wedgeRoundRectCallout">
              <a:avLst>
                <a:gd name="adj1" fmla="val 7607"/>
                <a:gd name="adj2" fmla="val 87744"/>
                <a:gd name="adj3" fmla="val 16667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角丸四角形 20"/>
            <p:cNvSpPr/>
            <p:nvPr/>
          </p:nvSpPr>
          <p:spPr>
            <a:xfrm>
              <a:off x="6176355" y="3458096"/>
              <a:ext cx="771607" cy="278894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/>
            <p:cNvSpPr/>
            <p:nvPr/>
          </p:nvSpPr>
          <p:spPr>
            <a:xfrm flipH="1">
              <a:off x="6947962" y="3884303"/>
              <a:ext cx="1206053" cy="964148"/>
            </a:xfrm>
            <a:custGeom>
              <a:avLst/>
              <a:gdLst>
                <a:gd name="connsiteX0" fmla="*/ 0 w 1188720"/>
                <a:gd name="connsiteY0" fmla="*/ 25718 h 981682"/>
                <a:gd name="connsiteX1" fmla="*/ 166255 w 1188720"/>
                <a:gd name="connsiteY1" fmla="*/ 50656 h 981682"/>
                <a:gd name="connsiteX2" fmla="*/ 365760 w 1188720"/>
                <a:gd name="connsiteY2" fmla="*/ 482918 h 981682"/>
                <a:gd name="connsiteX3" fmla="*/ 581891 w 1188720"/>
                <a:gd name="connsiteY3" fmla="*/ 848678 h 981682"/>
                <a:gd name="connsiteX4" fmla="*/ 1188720 w 1188720"/>
                <a:gd name="connsiteY4" fmla="*/ 981682 h 981682"/>
                <a:gd name="connsiteX0" fmla="*/ 0 w 1188720"/>
                <a:gd name="connsiteY0" fmla="*/ 7041 h 963005"/>
                <a:gd name="connsiteX1" fmla="*/ 181394 w 1188720"/>
                <a:gd name="connsiteY1" fmla="*/ 104647 h 963005"/>
                <a:gd name="connsiteX2" fmla="*/ 365760 w 1188720"/>
                <a:gd name="connsiteY2" fmla="*/ 464241 h 963005"/>
                <a:gd name="connsiteX3" fmla="*/ 581891 w 1188720"/>
                <a:gd name="connsiteY3" fmla="*/ 830001 h 963005"/>
                <a:gd name="connsiteX4" fmla="*/ 1188720 w 1188720"/>
                <a:gd name="connsiteY4" fmla="*/ 963005 h 963005"/>
                <a:gd name="connsiteX0" fmla="*/ 0 w 1188720"/>
                <a:gd name="connsiteY0" fmla="*/ 0 h 955964"/>
                <a:gd name="connsiteX1" fmla="*/ 181394 w 1188720"/>
                <a:gd name="connsiteY1" fmla="*/ 97606 h 955964"/>
                <a:gd name="connsiteX2" fmla="*/ 365760 w 1188720"/>
                <a:gd name="connsiteY2" fmla="*/ 457200 h 955964"/>
                <a:gd name="connsiteX3" fmla="*/ 581891 w 1188720"/>
                <a:gd name="connsiteY3" fmla="*/ 822960 h 955964"/>
                <a:gd name="connsiteX4" fmla="*/ 1188720 w 1188720"/>
                <a:gd name="connsiteY4" fmla="*/ 955964 h 955964"/>
                <a:gd name="connsiteX0" fmla="*/ 0 w 1188720"/>
                <a:gd name="connsiteY0" fmla="*/ 0 h 955964"/>
                <a:gd name="connsiteX1" fmla="*/ 181394 w 1188720"/>
                <a:gd name="connsiteY1" fmla="*/ 97606 h 955964"/>
                <a:gd name="connsiteX2" fmla="*/ 365760 w 1188720"/>
                <a:gd name="connsiteY2" fmla="*/ 484451 h 955964"/>
                <a:gd name="connsiteX3" fmla="*/ 581891 w 1188720"/>
                <a:gd name="connsiteY3" fmla="*/ 822960 h 955964"/>
                <a:gd name="connsiteX4" fmla="*/ 1188720 w 1188720"/>
                <a:gd name="connsiteY4" fmla="*/ 955964 h 955964"/>
                <a:gd name="connsiteX0" fmla="*/ 0 w 1188720"/>
                <a:gd name="connsiteY0" fmla="*/ 0 h 955964"/>
                <a:gd name="connsiteX1" fmla="*/ 181394 w 1188720"/>
                <a:gd name="connsiteY1" fmla="*/ 97606 h 955964"/>
                <a:gd name="connsiteX2" fmla="*/ 393010 w 1188720"/>
                <a:gd name="connsiteY2" fmla="*/ 569229 h 955964"/>
                <a:gd name="connsiteX3" fmla="*/ 581891 w 1188720"/>
                <a:gd name="connsiteY3" fmla="*/ 822960 h 955964"/>
                <a:gd name="connsiteX4" fmla="*/ 1188720 w 1188720"/>
                <a:gd name="connsiteY4" fmla="*/ 955964 h 955964"/>
                <a:gd name="connsiteX0" fmla="*/ 0 w 1188720"/>
                <a:gd name="connsiteY0" fmla="*/ 0 h 955964"/>
                <a:gd name="connsiteX1" fmla="*/ 181394 w 1188720"/>
                <a:gd name="connsiteY1" fmla="*/ 97606 h 955964"/>
                <a:gd name="connsiteX2" fmla="*/ 393010 w 1188720"/>
                <a:gd name="connsiteY2" fmla="*/ 569229 h 955964"/>
                <a:gd name="connsiteX3" fmla="*/ 645475 w 1188720"/>
                <a:gd name="connsiteY3" fmla="*/ 877460 h 955964"/>
                <a:gd name="connsiteX4" fmla="*/ 1188720 w 1188720"/>
                <a:gd name="connsiteY4" fmla="*/ 955964 h 955964"/>
                <a:gd name="connsiteX0" fmla="*/ 0 w 1188720"/>
                <a:gd name="connsiteY0" fmla="*/ 0 h 955964"/>
                <a:gd name="connsiteX1" fmla="*/ 202589 w 1188720"/>
                <a:gd name="connsiteY1" fmla="*/ 133940 h 955964"/>
                <a:gd name="connsiteX2" fmla="*/ 393010 w 1188720"/>
                <a:gd name="connsiteY2" fmla="*/ 569229 h 955964"/>
                <a:gd name="connsiteX3" fmla="*/ 645475 w 1188720"/>
                <a:gd name="connsiteY3" fmla="*/ 877460 h 955964"/>
                <a:gd name="connsiteX4" fmla="*/ 1188720 w 1188720"/>
                <a:gd name="connsiteY4" fmla="*/ 955964 h 955964"/>
                <a:gd name="connsiteX0" fmla="*/ 0 w 1228241"/>
                <a:gd name="connsiteY0" fmla="*/ 0 h 965707"/>
                <a:gd name="connsiteX1" fmla="*/ 202589 w 1228241"/>
                <a:gd name="connsiteY1" fmla="*/ 133940 h 965707"/>
                <a:gd name="connsiteX2" fmla="*/ 393010 w 1228241"/>
                <a:gd name="connsiteY2" fmla="*/ 569229 h 965707"/>
                <a:gd name="connsiteX3" fmla="*/ 645475 w 1228241"/>
                <a:gd name="connsiteY3" fmla="*/ 877460 h 965707"/>
                <a:gd name="connsiteX4" fmla="*/ 1188720 w 1228241"/>
                <a:gd name="connsiteY4" fmla="*/ 955964 h 965707"/>
                <a:gd name="connsiteX5" fmla="*/ 1186188 w 1228241"/>
                <a:gd name="connsiteY5" fmla="*/ 965707 h 965707"/>
                <a:gd name="connsiteX0" fmla="*/ 0 w 1193278"/>
                <a:gd name="connsiteY0" fmla="*/ 0 h 961040"/>
                <a:gd name="connsiteX1" fmla="*/ 202589 w 1193278"/>
                <a:gd name="connsiteY1" fmla="*/ 133940 h 961040"/>
                <a:gd name="connsiteX2" fmla="*/ 393010 w 1193278"/>
                <a:gd name="connsiteY2" fmla="*/ 569229 h 961040"/>
                <a:gd name="connsiteX3" fmla="*/ 645475 w 1193278"/>
                <a:gd name="connsiteY3" fmla="*/ 877460 h 961040"/>
                <a:gd name="connsiteX4" fmla="*/ 1188720 w 1193278"/>
                <a:gd name="connsiteY4" fmla="*/ 955964 h 961040"/>
                <a:gd name="connsiteX5" fmla="*/ 2312 w 1193278"/>
                <a:gd name="connsiteY5" fmla="*/ 950568 h 961040"/>
                <a:gd name="connsiteX0" fmla="*/ 715 w 1193983"/>
                <a:gd name="connsiteY0" fmla="*/ 0 h 963059"/>
                <a:gd name="connsiteX1" fmla="*/ 203304 w 1193983"/>
                <a:gd name="connsiteY1" fmla="*/ 133940 h 963059"/>
                <a:gd name="connsiteX2" fmla="*/ 393725 w 1193983"/>
                <a:gd name="connsiteY2" fmla="*/ 569229 h 963059"/>
                <a:gd name="connsiteX3" fmla="*/ 646190 w 1193983"/>
                <a:gd name="connsiteY3" fmla="*/ 877460 h 963059"/>
                <a:gd name="connsiteX4" fmla="*/ 1189435 w 1193983"/>
                <a:gd name="connsiteY4" fmla="*/ 955964 h 963059"/>
                <a:gd name="connsiteX5" fmla="*/ 0 w 1193983"/>
                <a:gd name="connsiteY5" fmla="*/ 959651 h 963059"/>
                <a:gd name="connsiteX0" fmla="*/ 12826 w 1206053"/>
                <a:gd name="connsiteY0" fmla="*/ 0 h 964148"/>
                <a:gd name="connsiteX1" fmla="*/ 215415 w 1206053"/>
                <a:gd name="connsiteY1" fmla="*/ 133940 h 964148"/>
                <a:gd name="connsiteX2" fmla="*/ 405836 w 1206053"/>
                <a:gd name="connsiteY2" fmla="*/ 569229 h 964148"/>
                <a:gd name="connsiteX3" fmla="*/ 658301 w 1206053"/>
                <a:gd name="connsiteY3" fmla="*/ 877460 h 964148"/>
                <a:gd name="connsiteX4" fmla="*/ 1201546 w 1206053"/>
                <a:gd name="connsiteY4" fmla="*/ 955964 h 964148"/>
                <a:gd name="connsiteX5" fmla="*/ 0 w 1206053"/>
                <a:gd name="connsiteY5" fmla="*/ 962679 h 96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6053" h="964148">
                  <a:moveTo>
                    <a:pt x="12826" y="0"/>
                  </a:moveTo>
                  <a:cubicBezTo>
                    <a:pt x="113918" y="1619"/>
                    <a:pt x="149913" y="39069"/>
                    <a:pt x="215415" y="133940"/>
                  </a:cubicBezTo>
                  <a:cubicBezTo>
                    <a:pt x="280917" y="228812"/>
                    <a:pt x="332022" y="445309"/>
                    <a:pt x="405836" y="569229"/>
                  </a:cubicBezTo>
                  <a:cubicBezTo>
                    <a:pt x="479650" y="693149"/>
                    <a:pt x="525683" y="813004"/>
                    <a:pt x="658301" y="877460"/>
                  </a:cubicBezTo>
                  <a:cubicBezTo>
                    <a:pt x="790919" y="941916"/>
                    <a:pt x="966711" y="931025"/>
                    <a:pt x="1201546" y="955964"/>
                  </a:cubicBezTo>
                  <a:cubicBezTo>
                    <a:pt x="1291665" y="970672"/>
                    <a:pt x="528" y="960649"/>
                    <a:pt x="0" y="962679"/>
                  </a:cubicBezTo>
                </a:path>
              </a:pathLst>
            </a:custGeom>
            <a:solidFill>
              <a:srgbClr val="0070C0">
                <a:alpha val="30196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/>
            <p:cNvSpPr/>
            <p:nvPr/>
          </p:nvSpPr>
          <p:spPr>
            <a:xfrm>
              <a:off x="6001788" y="3887331"/>
              <a:ext cx="1206053" cy="964148"/>
            </a:xfrm>
            <a:custGeom>
              <a:avLst/>
              <a:gdLst>
                <a:gd name="connsiteX0" fmla="*/ 0 w 1188720"/>
                <a:gd name="connsiteY0" fmla="*/ 25718 h 981682"/>
                <a:gd name="connsiteX1" fmla="*/ 166255 w 1188720"/>
                <a:gd name="connsiteY1" fmla="*/ 50656 h 981682"/>
                <a:gd name="connsiteX2" fmla="*/ 365760 w 1188720"/>
                <a:gd name="connsiteY2" fmla="*/ 482918 h 981682"/>
                <a:gd name="connsiteX3" fmla="*/ 581891 w 1188720"/>
                <a:gd name="connsiteY3" fmla="*/ 848678 h 981682"/>
                <a:gd name="connsiteX4" fmla="*/ 1188720 w 1188720"/>
                <a:gd name="connsiteY4" fmla="*/ 981682 h 981682"/>
                <a:gd name="connsiteX0" fmla="*/ 0 w 1188720"/>
                <a:gd name="connsiteY0" fmla="*/ 7041 h 963005"/>
                <a:gd name="connsiteX1" fmla="*/ 181394 w 1188720"/>
                <a:gd name="connsiteY1" fmla="*/ 104647 h 963005"/>
                <a:gd name="connsiteX2" fmla="*/ 365760 w 1188720"/>
                <a:gd name="connsiteY2" fmla="*/ 464241 h 963005"/>
                <a:gd name="connsiteX3" fmla="*/ 581891 w 1188720"/>
                <a:gd name="connsiteY3" fmla="*/ 830001 h 963005"/>
                <a:gd name="connsiteX4" fmla="*/ 1188720 w 1188720"/>
                <a:gd name="connsiteY4" fmla="*/ 963005 h 963005"/>
                <a:gd name="connsiteX0" fmla="*/ 0 w 1188720"/>
                <a:gd name="connsiteY0" fmla="*/ 0 h 955964"/>
                <a:gd name="connsiteX1" fmla="*/ 181394 w 1188720"/>
                <a:gd name="connsiteY1" fmla="*/ 97606 h 955964"/>
                <a:gd name="connsiteX2" fmla="*/ 365760 w 1188720"/>
                <a:gd name="connsiteY2" fmla="*/ 457200 h 955964"/>
                <a:gd name="connsiteX3" fmla="*/ 581891 w 1188720"/>
                <a:gd name="connsiteY3" fmla="*/ 822960 h 955964"/>
                <a:gd name="connsiteX4" fmla="*/ 1188720 w 1188720"/>
                <a:gd name="connsiteY4" fmla="*/ 955964 h 955964"/>
                <a:gd name="connsiteX0" fmla="*/ 0 w 1188720"/>
                <a:gd name="connsiteY0" fmla="*/ 0 h 955964"/>
                <a:gd name="connsiteX1" fmla="*/ 181394 w 1188720"/>
                <a:gd name="connsiteY1" fmla="*/ 97606 h 955964"/>
                <a:gd name="connsiteX2" fmla="*/ 365760 w 1188720"/>
                <a:gd name="connsiteY2" fmla="*/ 484451 h 955964"/>
                <a:gd name="connsiteX3" fmla="*/ 581891 w 1188720"/>
                <a:gd name="connsiteY3" fmla="*/ 822960 h 955964"/>
                <a:gd name="connsiteX4" fmla="*/ 1188720 w 1188720"/>
                <a:gd name="connsiteY4" fmla="*/ 955964 h 955964"/>
                <a:gd name="connsiteX0" fmla="*/ 0 w 1188720"/>
                <a:gd name="connsiteY0" fmla="*/ 0 h 955964"/>
                <a:gd name="connsiteX1" fmla="*/ 181394 w 1188720"/>
                <a:gd name="connsiteY1" fmla="*/ 97606 h 955964"/>
                <a:gd name="connsiteX2" fmla="*/ 393010 w 1188720"/>
                <a:gd name="connsiteY2" fmla="*/ 569229 h 955964"/>
                <a:gd name="connsiteX3" fmla="*/ 581891 w 1188720"/>
                <a:gd name="connsiteY3" fmla="*/ 822960 h 955964"/>
                <a:gd name="connsiteX4" fmla="*/ 1188720 w 1188720"/>
                <a:gd name="connsiteY4" fmla="*/ 955964 h 955964"/>
                <a:gd name="connsiteX0" fmla="*/ 0 w 1188720"/>
                <a:gd name="connsiteY0" fmla="*/ 0 h 955964"/>
                <a:gd name="connsiteX1" fmla="*/ 181394 w 1188720"/>
                <a:gd name="connsiteY1" fmla="*/ 97606 h 955964"/>
                <a:gd name="connsiteX2" fmla="*/ 393010 w 1188720"/>
                <a:gd name="connsiteY2" fmla="*/ 569229 h 955964"/>
                <a:gd name="connsiteX3" fmla="*/ 645475 w 1188720"/>
                <a:gd name="connsiteY3" fmla="*/ 877460 h 955964"/>
                <a:gd name="connsiteX4" fmla="*/ 1188720 w 1188720"/>
                <a:gd name="connsiteY4" fmla="*/ 955964 h 955964"/>
                <a:gd name="connsiteX0" fmla="*/ 0 w 1188720"/>
                <a:gd name="connsiteY0" fmla="*/ 0 h 955964"/>
                <a:gd name="connsiteX1" fmla="*/ 202589 w 1188720"/>
                <a:gd name="connsiteY1" fmla="*/ 133940 h 955964"/>
                <a:gd name="connsiteX2" fmla="*/ 393010 w 1188720"/>
                <a:gd name="connsiteY2" fmla="*/ 569229 h 955964"/>
                <a:gd name="connsiteX3" fmla="*/ 645475 w 1188720"/>
                <a:gd name="connsiteY3" fmla="*/ 877460 h 955964"/>
                <a:gd name="connsiteX4" fmla="*/ 1188720 w 1188720"/>
                <a:gd name="connsiteY4" fmla="*/ 955964 h 955964"/>
                <a:gd name="connsiteX0" fmla="*/ 0 w 1228241"/>
                <a:gd name="connsiteY0" fmla="*/ 0 h 965707"/>
                <a:gd name="connsiteX1" fmla="*/ 202589 w 1228241"/>
                <a:gd name="connsiteY1" fmla="*/ 133940 h 965707"/>
                <a:gd name="connsiteX2" fmla="*/ 393010 w 1228241"/>
                <a:gd name="connsiteY2" fmla="*/ 569229 h 965707"/>
                <a:gd name="connsiteX3" fmla="*/ 645475 w 1228241"/>
                <a:gd name="connsiteY3" fmla="*/ 877460 h 965707"/>
                <a:gd name="connsiteX4" fmla="*/ 1188720 w 1228241"/>
                <a:gd name="connsiteY4" fmla="*/ 955964 h 965707"/>
                <a:gd name="connsiteX5" fmla="*/ 1186188 w 1228241"/>
                <a:gd name="connsiteY5" fmla="*/ 965707 h 965707"/>
                <a:gd name="connsiteX0" fmla="*/ 0 w 1193278"/>
                <a:gd name="connsiteY0" fmla="*/ 0 h 961040"/>
                <a:gd name="connsiteX1" fmla="*/ 202589 w 1193278"/>
                <a:gd name="connsiteY1" fmla="*/ 133940 h 961040"/>
                <a:gd name="connsiteX2" fmla="*/ 393010 w 1193278"/>
                <a:gd name="connsiteY2" fmla="*/ 569229 h 961040"/>
                <a:gd name="connsiteX3" fmla="*/ 645475 w 1193278"/>
                <a:gd name="connsiteY3" fmla="*/ 877460 h 961040"/>
                <a:gd name="connsiteX4" fmla="*/ 1188720 w 1193278"/>
                <a:gd name="connsiteY4" fmla="*/ 955964 h 961040"/>
                <a:gd name="connsiteX5" fmla="*/ 2312 w 1193278"/>
                <a:gd name="connsiteY5" fmla="*/ 950568 h 961040"/>
                <a:gd name="connsiteX0" fmla="*/ 715 w 1193983"/>
                <a:gd name="connsiteY0" fmla="*/ 0 h 963059"/>
                <a:gd name="connsiteX1" fmla="*/ 203304 w 1193983"/>
                <a:gd name="connsiteY1" fmla="*/ 133940 h 963059"/>
                <a:gd name="connsiteX2" fmla="*/ 393725 w 1193983"/>
                <a:gd name="connsiteY2" fmla="*/ 569229 h 963059"/>
                <a:gd name="connsiteX3" fmla="*/ 646190 w 1193983"/>
                <a:gd name="connsiteY3" fmla="*/ 877460 h 963059"/>
                <a:gd name="connsiteX4" fmla="*/ 1189435 w 1193983"/>
                <a:gd name="connsiteY4" fmla="*/ 955964 h 963059"/>
                <a:gd name="connsiteX5" fmla="*/ 0 w 1193983"/>
                <a:gd name="connsiteY5" fmla="*/ 959651 h 963059"/>
                <a:gd name="connsiteX0" fmla="*/ 12826 w 1206053"/>
                <a:gd name="connsiteY0" fmla="*/ 0 h 964148"/>
                <a:gd name="connsiteX1" fmla="*/ 215415 w 1206053"/>
                <a:gd name="connsiteY1" fmla="*/ 133940 h 964148"/>
                <a:gd name="connsiteX2" fmla="*/ 405836 w 1206053"/>
                <a:gd name="connsiteY2" fmla="*/ 569229 h 964148"/>
                <a:gd name="connsiteX3" fmla="*/ 658301 w 1206053"/>
                <a:gd name="connsiteY3" fmla="*/ 877460 h 964148"/>
                <a:gd name="connsiteX4" fmla="*/ 1201546 w 1206053"/>
                <a:gd name="connsiteY4" fmla="*/ 955964 h 964148"/>
                <a:gd name="connsiteX5" fmla="*/ 0 w 1206053"/>
                <a:gd name="connsiteY5" fmla="*/ 962679 h 96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6053" h="964148">
                  <a:moveTo>
                    <a:pt x="12826" y="0"/>
                  </a:moveTo>
                  <a:cubicBezTo>
                    <a:pt x="113918" y="1619"/>
                    <a:pt x="149913" y="39069"/>
                    <a:pt x="215415" y="133940"/>
                  </a:cubicBezTo>
                  <a:cubicBezTo>
                    <a:pt x="280917" y="228812"/>
                    <a:pt x="332022" y="445309"/>
                    <a:pt x="405836" y="569229"/>
                  </a:cubicBezTo>
                  <a:cubicBezTo>
                    <a:pt x="479650" y="693149"/>
                    <a:pt x="525683" y="813004"/>
                    <a:pt x="658301" y="877460"/>
                  </a:cubicBezTo>
                  <a:cubicBezTo>
                    <a:pt x="790919" y="941916"/>
                    <a:pt x="966711" y="931025"/>
                    <a:pt x="1201546" y="955964"/>
                  </a:cubicBezTo>
                  <a:cubicBezTo>
                    <a:pt x="1291665" y="970672"/>
                    <a:pt x="528" y="960649"/>
                    <a:pt x="0" y="962679"/>
                  </a:cubicBezTo>
                </a:path>
              </a:pathLst>
            </a:custGeom>
            <a:solidFill>
              <a:srgbClr val="0070C0">
                <a:alpha val="30196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4" name="直線矢印コネクタ 23"/>
            <p:cNvCxnSpPr/>
            <p:nvPr/>
          </p:nvCxnSpPr>
          <p:spPr>
            <a:xfrm>
              <a:off x="5856674" y="4846321"/>
              <a:ext cx="268257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矢印コネクタ 24"/>
            <p:cNvCxnSpPr/>
            <p:nvPr/>
          </p:nvCxnSpPr>
          <p:spPr>
            <a:xfrm flipV="1">
              <a:off x="6014616" y="3383281"/>
              <a:ext cx="0" cy="15544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>
              <a:off x="8150987" y="3458095"/>
              <a:ext cx="0" cy="138822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tau&#10;\end{align*}&lt;/body&gt;&#10;  &lt;fcolor&gt;FFFFFFFF&lt;/fcolor&gt;&#10;  &lt;bcolor&gt;FFFFFFFF&lt;/bcolor&gt;&#10;  &lt;transparent&gt;True&lt;/transparent&gt;&#10;  &lt;resolution&gt;1800&lt;/resolution&gt;&#10;  &lt;imageh&gt;109&lt;/imageh&gt;&#10;  &lt;imagew&gt;120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4023" y="4487413"/>
              <a:ext cx="194425" cy="176602"/>
            </a:xfrm>
            <a:prstGeom prst="rect">
              <a:avLst/>
            </a:prstGeom>
          </p:spPr>
        </p:pic>
        <p:pic>
          <p:nvPicPr>
  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1/T&#10;\end{align*}&lt;/body&gt;&#10;  &lt;fcolor&gt;FFFFFFFF&lt;/fcolor&gt;&#10;  &lt;bcolor&gt;FFFFFFFF&lt;/bcolor&gt;&#10;  &lt;transparent&gt;True&lt;/transparent&gt;&#10;  &lt;resolution&gt;1800&lt;/resolution&gt;&#10;  &lt;imageh&gt;250&lt;/imageh&gt;&#10;  &lt;imagew&gt;403&lt;/imagew&gt;&#10;  &lt;scale&gt;50&lt;/scale&gt;&#10;  &lt;cursor&gt;19&lt;/cursor&gt;&#10;&lt;/TeXTeX&gt;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5647" y="4937761"/>
              <a:ext cx="426508" cy="264583"/>
            </a:xfrm>
            <a:prstGeom prst="rect">
              <a:avLst/>
            </a:prstGeom>
          </p:spPr>
        </p:pic>
        <p:cxnSp>
          <p:nvCxnSpPr>
            <p:cNvPr id="29" name="直線コネクタ 28"/>
            <p:cNvCxnSpPr/>
            <p:nvPr/>
          </p:nvCxnSpPr>
          <p:spPr>
            <a:xfrm>
              <a:off x="6014616" y="3657601"/>
              <a:ext cx="0" cy="11887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t=0&#10;\end{align*}&lt;/body&gt;&#10;  &lt;fcolor&gt;FFFFFFFF&lt;/fcolor&gt;&#10;  &lt;bcolor&gt;FFFFFFFF&lt;/bcolor&gt;&#10;  &lt;transparent&gt;True&lt;/transparent&gt;&#10;  &lt;resolution&gt;1800&lt;/resolution&gt;&#10;  &lt;imageh&gt;172&lt;/imageh&gt;&#10;  &lt;imagew&gt;531&lt;/imagew&gt;&#10;  &lt;scale&gt;50&lt;/scale&gt;&#10;  &lt;cursor&gt;19&lt;/cursor&gt;&#10;&lt;/TeXTeX&gt;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839" y="3499417"/>
              <a:ext cx="626473" cy="202925"/>
            </a:xfrm>
            <a:prstGeom prst="rect">
              <a:avLst/>
            </a:prstGeom>
          </p:spPr>
        </p:pic>
        <p:cxnSp>
          <p:nvCxnSpPr>
            <p:cNvPr id="31" name="直線コネクタ 30"/>
            <p:cNvCxnSpPr/>
            <p:nvPr/>
          </p:nvCxnSpPr>
          <p:spPr>
            <a:xfrm>
              <a:off x="6492504" y="4423919"/>
              <a:ext cx="8671" cy="430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0&#10;\end{align*}&lt;/body&gt;&#10;  &lt;fcolor&gt;FFFFFFFF&lt;/fcolor&gt;&#10;  &lt;bcolor&gt;FFFFFFFF&lt;/bcolor&gt;&#10;  &lt;transparent&gt;True&lt;/transparent&gt;&#10;  &lt;resolution&gt;1800&lt;/resolution&gt;&#10;  &lt;imageh&gt;172&lt;/imageh&gt;&#10;  &lt;imagew&gt;105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6481" y="4927645"/>
              <a:ext cx="111125" cy="182033"/>
            </a:xfrm>
            <a:prstGeom prst="rect">
              <a:avLst/>
            </a:prstGeom>
          </p:spPr>
        </p:pic>
        <p:sp>
          <p:nvSpPr>
            <p:cNvPr id="33" name="角丸四角形 32"/>
            <p:cNvSpPr/>
            <p:nvPr/>
          </p:nvSpPr>
          <p:spPr>
            <a:xfrm>
              <a:off x="6478669" y="3901705"/>
              <a:ext cx="771607" cy="278894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t&amp;gt;0&#10;\end{align*}&lt;/body&gt;&#10;  &lt;fcolor&gt;FFFFFFFF&lt;/fcolor&gt;&#10;  &lt;bcolor&gt;FFFFFFFF&lt;/bcolor&gt;&#10;  &lt;transparent&gt;True&lt;/transparent&gt;&#10;  &lt;resolution&gt;1800&lt;/resolution&gt;&#10;  &lt;imageh&gt;176&lt;/imageh&gt;&#10;  &lt;imagew&gt;531&lt;/imagew&gt;&#10;  &lt;scale&gt;50&lt;/scale&gt;&#10;  &lt;cursor&gt;18&lt;/cursor&gt;&#10;&lt;/TeXTeX&gt;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1915" y="3941719"/>
              <a:ext cx="626473" cy="207644"/>
            </a:xfrm>
            <a:prstGeom prst="rect">
              <a:avLst/>
            </a:prstGeom>
          </p:spPr>
        </p:pic>
        <p:cxnSp>
          <p:nvCxnSpPr>
            <p:cNvPr id="35" name="直線矢印コネクタ 34"/>
            <p:cNvCxnSpPr/>
            <p:nvPr/>
          </p:nvCxnSpPr>
          <p:spPr>
            <a:xfrm flipH="1">
              <a:off x="6014614" y="3720364"/>
              <a:ext cx="336310" cy="15034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矢印コネクタ 35"/>
            <p:cNvCxnSpPr/>
            <p:nvPr/>
          </p:nvCxnSpPr>
          <p:spPr>
            <a:xfrm flipH="1">
              <a:off x="6293249" y="4154765"/>
              <a:ext cx="336310" cy="150341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sqrt{2t}&#10;\end{align*}&lt;/body&gt;&#10;  &lt;fcolor&gt;FFFFFFFF&lt;/fcolor&gt;&#10;  &lt;bcolor&gt;FFFFFFFF&lt;/bcolor&gt;&#10;  &lt;transparent&gt;True&lt;/transparent&gt;&#10;  &lt;resolution&gt;1800&lt;/resolution&gt;&#10;  &lt;imageh&gt;249&lt;/imageh&gt;&#10;  &lt;imagew&gt;405&lt;/imagew&gt;&#10;  &lt;scale&gt;50&lt;/scale&gt;&#10;  &lt;cursor&gt;23&lt;/cursor&gt;&#10;&lt;/TeXTeX&gt;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8191" y="4938819"/>
              <a:ext cx="428625" cy="2635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428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017" y="3528272"/>
            <a:ext cx="2413149" cy="144437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596" y="1073365"/>
            <a:ext cx="3242269" cy="322166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4" name="グループ化 3"/>
          <p:cNvGrpSpPr/>
          <p:nvPr/>
        </p:nvGrpSpPr>
        <p:grpSpPr>
          <a:xfrm>
            <a:off x="6225860" y="342415"/>
            <a:ext cx="2918140" cy="2699542"/>
            <a:chOff x="6225860" y="342415"/>
            <a:chExt cx="2918140" cy="2699542"/>
          </a:xfrm>
        </p:grpSpPr>
        <p:pic>
          <p:nvPicPr>
  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begin{bmatrix}&#10;T_{00} &amp;amp; T_{01} &amp;amp; T_{02} &amp;amp; T_{03} \\&#10;T_{10} &amp;amp; T_{11} &amp;amp; T_{12} &amp;amp; T_{13} \\&#10;T_{20} &amp;amp; T_{21} &amp;amp; T_{22} &amp;amp; T_{23} \\&#10;T_{30} &amp;amp; T_{31} &amp;amp; T_{32} &amp;amp; T_{33} \\&#10;\end{bmatrix}&#10;\end{align*}&lt;/body&gt;&#10;  &lt;fcolor&gt;FFFFFFFF&lt;/fcolor&gt;&#10;  &lt;bcolor&gt;FFFFFFFF&lt;/bcolor&gt;&#10;  &lt;transparent&gt;True&lt;/transparent&gt;&#10;  &lt;resolution&gt;1800&lt;/resolution&gt;&#10;  &lt;imageh&gt;1495&lt;/imageh&gt;&#10;  &lt;imagew&gt;2344&lt;/imagew&gt;&#10;  &lt;scale&gt;50&lt;/scale&gt;&#10;  &lt;cursor&gt;174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021" y="784522"/>
              <a:ext cx="2914979" cy="1859169"/>
            </a:xfrm>
            <a:prstGeom prst="rect">
              <a:avLst/>
            </a:prstGeom>
            <a:scene3d>
              <a:camera prst="orthographicFront">
                <a:rot lat="1200000" lon="19799989" rev="0"/>
              </a:camera>
              <a:lightRig rig="threePt" dir="t"/>
            </a:scene3d>
          </p:spPr>
        </p:pic>
        <p:sp>
          <p:nvSpPr>
            <p:cNvPr id="25" name="テキスト ボックス 24"/>
            <p:cNvSpPr txBox="1"/>
            <p:nvPr/>
          </p:nvSpPr>
          <p:spPr>
            <a:xfrm>
              <a:off x="6225860" y="528833"/>
              <a:ext cx="8894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FFFF00"/>
                  </a:solidFill>
                </a:rPr>
                <a:t>energy</a:t>
              </a:r>
              <a:endParaRPr kumimoji="1" lang="ja-JP" altLang="en-US" sz="2000" dirty="0">
                <a:solidFill>
                  <a:srgbClr val="FFFF00"/>
                </a:solidFill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6998273" y="342415"/>
              <a:ext cx="14036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FF0000"/>
                  </a:solidFill>
                </a:rPr>
                <a:t>momentum</a:t>
              </a:r>
              <a:endParaRPr kumimoji="1" lang="ja-JP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8034905" y="2530641"/>
              <a:ext cx="10715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92D050"/>
                  </a:solidFill>
                </a:rPr>
                <a:t>pressure</a:t>
              </a:r>
              <a:endParaRPr kumimoji="1" lang="ja-JP" altLang="en-US" sz="2000" dirty="0">
                <a:solidFill>
                  <a:srgbClr val="92D050"/>
                </a:solidFill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7115271" y="2641847"/>
              <a:ext cx="7756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00B0F0"/>
                  </a:solidFill>
                </a:rPr>
                <a:t>stress</a:t>
              </a:r>
              <a:endParaRPr kumimoji="1" lang="ja-JP" altLang="en-US" sz="2000" dirty="0">
                <a:solidFill>
                  <a:srgbClr val="00B0F0"/>
                </a:solidFill>
              </a:endParaRPr>
            </a:p>
          </p:txBody>
        </p:sp>
        <p:sp>
          <p:nvSpPr>
            <p:cNvPr id="29" name="平行四辺形 28"/>
            <p:cNvSpPr/>
            <p:nvPr/>
          </p:nvSpPr>
          <p:spPr>
            <a:xfrm rot="16200000" flipV="1">
              <a:off x="6503961" y="1016747"/>
              <a:ext cx="448235" cy="476250"/>
            </a:xfrm>
            <a:prstGeom prst="parallelogram">
              <a:avLst/>
            </a:prstGeom>
            <a:solidFill>
              <a:srgbClr val="FFFF00">
                <a:alpha val="10196"/>
              </a:srgbClr>
            </a:solidFill>
            <a:ln w="19050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平行四辺形 29"/>
            <p:cNvSpPr/>
            <p:nvPr/>
          </p:nvSpPr>
          <p:spPr>
            <a:xfrm rot="16200000" flipV="1">
              <a:off x="7629780" y="74406"/>
              <a:ext cx="686303" cy="1829072"/>
            </a:xfrm>
            <a:prstGeom prst="parallelogram">
              <a:avLst>
                <a:gd name="adj" fmla="val 43892"/>
              </a:avLst>
            </a:prstGeom>
            <a:solidFill>
              <a:srgbClr val="FF0000">
                <a:alpha val="9804"/>
              </a:srgbClr>
            </a:solidFill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角丸四角形 30"/>
            <p:cNvSpPr/>
            <p:nvPr/>
          </p:nvSpPr>
          <p:spPr>
            <a:xfrm rot="6879585">
              <a:off x="7791630" y="866196"/>
              <a:ext cx="448235" cy="2080094"/>
            </a:xfrm>
            <a:prstGeom prst="roundRect">
              <a:avLst>
                <a:gd name="adj" fmla="val 50000"/>
              </a:avLst>
            </a:prstGeom>
            <a:solidFill>
              <a:srgbClr val="92D050">
                <a:alpha val="10196"/>
              </a:srgbClr>
            </a:solidFill>
            <a:ln w="19050">
              <a:solidFill>
                <a:srgbClr val="92D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平行四辺形 31"/>
            <p:cNvSpPr/>
            <p:nvPr/>
          </p:nvSpPr>
          <p:spPr>
            <a:xfrm rot="16200000" flipV="1">
              <a:off x="7128596" y="1003163"/>
              <a:ext cx="1688669" cy="1829072"/>
            </a:xfrm>
            <a:prstGeom prst="parallelogram">
              <a:avLst>
                <a:gd name="adj" fmla="val 20366"/>
              </a:avLst>
            </a:prstGeom>
            <a:solidFill>
              <a:srgbClr val="00B0F0">
                <a:alpha val="9804"/>
              </a:srgbClr>
            </a:solidFill>
            <a:ln w="1905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" name="テキスト ボックス 5"/>
          <p:cNvSpPr txBox="1"/>
          <p:nvPr/>
        </p:nvSpPr>
        <p:spPr>
          <a:xfrm>
            <a:off x="253973" y="1332094"/>
            <a:ext cx="18277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Poincare</a:t>
            </a:r>
            <a:endParaRPr kumimoji="1" lang="en-US" altLang="ja-JP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symmetry</a:t>
            </a:r>
            <a:endParaRPr kumimoji="1"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0" y="4699681"/>
            <a:ext cx="4431983" cy="1176618"/>
            <a:chOff x="398329" y="5145767"/>
            <a:chExt cx="4431983" cy="1176618"/>
          </a:xfrm>
          <a:scene3d>
            <a:camera prst="orthographicFront">
              <a:rot lat="518951" lon="1822876" rev="20702301"/>
            </a:camera>
            <a:lightRig rig="threePt" dir="t"/>
          </a:scene3d>
        </p:grpSpPr>
        <p:pic>
          <p:nvPicPr>
  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G_{\mu\nu}+\Lambda g_{\mu\nu} = \kappa T_{\mu\nu}&#10;\end{align*}&lt;/body&gt;&#10;  &lt;fcolor&gt;FFFFFFFF&lt;/fcolor&gt;&#10;  &lt;bcolor&gt;FFFFFFFF&lt;/bcolor&gt;&#10;  &lt;transparent&gt;True&lt;/transparent&gt;&#10;  &lt;resolution&gt;1800&lt;/resolution&gt;&#10;  &lt;imageh&gt;253&lt;/imageh&gt;&#10;  &lt;imagew&gt;2115&lt;/imagew&gt;&#10;  &lt;scale&gt;50&lt;/scale&gt;&#10;  &lt;cursor&gt;55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329" y="5792223"/>
              <a:ext cx="4431983" cy="530162"/>
            </a:xfrm>
            <a:prstGeom prst="rect">
              <a:avLst/>
            </a:prstGeom>
            <a:sp3d/>
          </p:spPr>
        </p:pic>
        <p:sp>
          <p:nvSpPr>
            <p:cNvPr id="36" name="テキスト ボックス 35"/>
            <p:cNvSpPr txBox="1"/>
            <p:nvPr/>
          </p:nvSpPr>
          <p:spPr>
            <a:xfrm>
              <a:off x="1280301" y="5145767"/>
              <a:ext cx="2675091" cy="523220"/>
            </a:xfrm>
            <a:prstGeom prst="rect">
              <a:avLst/>
            </a:prstGeom>
            <a:noFill/>
            <a:sp3d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Einstein Equation</a:t>
              </a:r>
              <a:endParaRPr kumimoji="1" lang="ja-JP" altLang="en-US" sz="2800" dirty="0"/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5880738" y="5026380"/>
            <a:ext cx="2790572" cy="1165541"/>
            <a:chOff x="5880738" y="5026380"/>
            <a:chExt cx="2790572" cy="1165541"/>
          </a:xfrm>
          <a:scene3d>
            <a:camera prst="orthographicFront">
              <a:rot lat="19867249" lon="1331529" rev="90070"/>
            </a:camera>
            <a:lightRig rig="threePt" dir="t"/>
          </a:scene3d>
        </p:grpSpPr>
        <p:pic>
          <p:nvPicPr>
  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partial_\mu T_{\mu\nu}=0&#10;\end{align*}&lt;/body&gt;&#10;  &lt;fcolor&gt;FFFFFFFF&lt;/fcolor&gt;&#10;  &lt;bcolor&gt;FFFFFFFF&lt;/bcolor&gt;&#10;  &lt;transparent&gt;True&lt;/transparent&gt;&#10;  &lt;resolution&gt;1800&lt;/resolution&gt;&#10;  &lt;imageh&gt;253&lt;/imageh&gt;&#10;  &lt;imagew&gt;1094&lt;/imagew&gt;&#10;  &lt;scale&gt;50&lt;/scale&gt;&#10;  &lt;cursor&gt;41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8732" y="5661759"/>
              <a:ext cx="2292477" cy="530162"/>
            </a:xfrm>
            <a:prstGeom prst="rect">
              <a:avLst/>
            </a:prstGeom>
          </p:spPr>
        </p:pic>
        <p:sp>
          <p:nvSpPr>
            <p:cNvPr id="38" name="テキスト ボックス 37"/>
            <p:cNvSpPr txBox="1"/>
            <p:nvPr/>
          </p:nvSpPr>
          <p:spPr>
            <a:xfrm>
              <a:off x="5880738" y="5026380"/>
              <a:ext cx="27905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Hydrodynamic Eq.</a:t>
              </a:r>
              <a:endParaRPr kumimoji="1" lang="ja-JP" alt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4758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/>
          <p:cNvSpPr/>
          <p:nvPr/>
        </p:nvSpPr>
        <p:spPr>
          <a:xfrm>
            <a:off x="2635623" y="4796118"/>
            <a:ext cx="6391835" cy="13267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角丸四角形 47"/>
          <p:cNvSpPr/>
          <p:nvPr/>
        </p:nvSpPr>
        <p:spPr>
          <a:xfrm>
            <a:off x="5087389" y="1661390"/>
            <a:ext cx="3640975" cy="1331192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Entropy Density at T=1.65Tc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5947"/>
          <a:stretch/>
        </p:blipFill>
        <p:spPr>
          <a:xfrm>
            <a:off x="417138" y="1470206"/>
            <a:ext cx="4246302" cy="2857876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>
          <a:xfrm>
            <a:off x="1344154" y="3143656"/>
            <a:ext cx="1562793" cy="465513"/>
          </a:xfrm>
          <a:prstGeom prst="roundRect">
            <a:avLst/>
          </a:prstGeom>
          <a:solidFill>
            <a:schemeClr val="tx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76111" y="1686328"/>
            <a:ext cx="3340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FF00"/>
                </a:solidFill>
              </a:rPr>
              <a:t>Emergent plateau! </a:t>
            </a:r>
            <a:endParaRPr kumimoji="1" lang="ja-JP" altLang="en-US" sz="3200" dirty="0">
              <a:solidFill>
                <a:srgbClr val="FFFF00"/>
              </a:solidFill>
            </a:endParaRPr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2a &amp;lt; \sqrt{8t} &amp;lt; 0.4T^{-1}&#10;\end{align*}&lt;/body&gt;&#10;  &lt;fcolor&gt;FFFFFFFF&lt;/fcolor&gt;&#10;  &lt;bcolor&gt;FFFFFFFF&lt;/bcolor&gt;&#10;  &lt;transparent&gt;True&lt;/transparent&gt;&#10;  &lt;resolution&gt;1800&lt;/resolution&gt;&#10;  &lt;imageh&gt;249&lt;/imageh&gt;&#10;  &lt;imagew&gt;2066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681" y="2385751"/>
            <a:ext cx="2896839" cy="349135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sim&#10;\end{align*}&lt;/body&gt;&#10;  &lt;fcolor&gt;FFFFFFFF&lt;/fcolor&gt;&#10;  &lt;bcolor&gt;FFFFFFFF&lt;/bcolor&gt;&#10;  &lt;transparent&gt;True&lt;/transparent&gt;&#10;  &lt;resolution&gt;1800&lt;/resolution&gt;&#10;  &lt;imageh&gt;58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662" y="2734886"/>
            <a:ext cx="232756" cy="81324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sim&#10;\end{align*}&lt;/body&gt;&#10;  &lt;fcolor&gt;FFFFFFFF&lt;/fcolor&gt;&#10;  &lt;bcolor&gt;FFFFFFFF&lt;/bcolor&gt;&#10;  &lt;transparent&gt;True&lt;/transparent&gt;&#10;  &lt;resolution&gt;1800&lt;/resolution&gt;&#10;  &lt;imageh&gt;58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45" y="2739956"/>
            <a:ext cx="232756" cy="81324"/>
          </a:xfrm>
          <a:prstGeom prst="rect">
            <a:avLst/>
          </a:prstGeom>
        </p:spPr>
      </p:pic>
      <p:sp>
        <p:nvSpPr>
          <p:cNvPr id="45" name="テキスト ボックス 44"/>
          <p:cNvSpPr txBox="1"/>
          <p:nvPr/>
        </p:nvSpPr>
        <p:spPr>
          <a:xfrm>
            <a:off x="2837324" y="4891508"/>
            <a:ext cx="6028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Direct measurement of </a:t>
            </a:r>
            <a:r>
              <a:rPr lang="en-US" altLang="ja-JP" sz="2800" dirty="0" err="1" smtClean="0"/>
              <a:t>e+p</a:t>
            </a:r>
            <a:r>
              <a:rPr lang="en-US" altLang="ja-JP" sz="2800" dirty="0"/>
              <a:t> </a:t>
            </a:r>
            <a:r>
              <a:rPr lang="en-US" altLang="ja-JP" sz="2800" dirty="0" smtClean="0"/>
              <a:t>on a given T!</a:t>
            </a:r>
            <a:endParaRPr kumimoji="1" lang="ja-JP" altLang="en-US" sz="2800" dirty="0"/>
          </a:p>
        </p:txBody>
      </p:sp>
      <p:pic>
        <p:nvPicPr>
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\sqrt{8t}=2a&#10;\end{align*}&lt;/body&gt;&#10;  &lt;fcolor&gt;FF000000&lt;/fcolor&gt;&#10;  &lt;bcolor&gt;FFFFFFFF&lt;/bcolor&gt;&#10;  &lt;transparent&gt;True&lt;/transparent&gt;&#10;  &lt;resolution&gt;1800&lt;/resolution&gt;&#10;  &lt;imageh&gt;249&lt;/imageh&gt;&#10;  &lt;imagew&gt;985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09" y="3218472"/>
            <a:ext cx="1216696" cy="307571"/>
          </a:xfrm>
          <a:prstGeom prst="rect">
            <a:avLst/>
          </a:prstGeom>
        </p:spPr>
      </p:pic>
      <p:sp>
        <p:nvSpPr>
          <p:cNvPr id="47" name="テキスト ボックス 46"/>
          <p:cNvSpPr txBox="1"/>
          <p:nvPr/>
        </p:nvSpPr>
        <p:spPr>
          <a:xfrm>
            <a:off x="3115231" y="2508355"/>
            <a:ext cx="1339925" cy="783193"/>
          </a:xfrm>
          <a:prstGeom prst="wedgeRoundRectCallout">
            <a:avLst>
              <a:gd name="adj1" fmla="val 33544"/>
              <a:gd name="adj2" fmla="val -7351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systematic</a:t>
            </a:r>
          </a:p>
          <a:p>
            <a:pPr algn="ctr"/>
            <a:r>
              <a:rPr lang="en-US" altLang="ja-JP" sz="2000" dirty="0" smtClean="0"/>
              <a:t>error</a:t>
            </a:r>
            <a:endParaRPr kumimoji="1" lang="ja-JP" altLang="en-US" sz="2000" dirty="0"/>
          </a:p>
        </p:txBody>
      </p:sp>
      <p:sp>
        <p:nvSpPr>
          <p:cNvPr id="13" name="正方形/長方形 12"/>
          <p:cNvSpPr/>
          <p:nvPr/>
        </p:nvSpPr>
        <p:spPr>
          <a:xfrm>
            <a:off x="2070091" y="1551137"/>
            <a:ext cx="1255815" cy="59015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17138" y="4602145"/>
            <a:ext cx="18444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Nt</a:t>
            </a:r>
            <a:r>
              <a:rPr kumimoji="1" lang="en-US" altLang="ja-JP" sz="2800" dirty="0" smtClean="0"/>
              <a:t>=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6</a:t>
            </a:r>
            <a:r>
              <a:rPr kumimoji="1" lang="en-US" altLang="ja-JP" sz="2800" dirty="0" smtClean="0"/>
              <a:t>,</a:t>
            </a:r>
            <a:r>
              <a:rPr kumimoji="1" lang="en-US" altLang="ja-JP" sz="2800" dirty="0" smtClean="0">
                <a:solidFill>
                  <a:srgbClr val="0070C0"/>
                </a:solidFill>
              </a:rPr>
              <a:t>8</a:t>
            </a:r>
            <a:r>
              <a:rPr kumimoji="1" lang="en-US" altLang="ja-JP" sz="2800" dirty="0" smtClean="0"/>
              <a:t>,10</a:t>
            </a:r>
          </a:p>
          <a:p>
            <a:r>
              <a:rPr lang="en-US" altLang="ja-JP" sz="2800" dirty="0" smtClean="0"/>
              <a:t>~300 </a:t>
            </a:r>
            <a:r>
              <a:rPr lang="en-US" altLang="ja-JP" sz="2800" dirty="0" err="1" smtClean="0"/>
              <a:t>confs</a:t>
            </a:r>
            <a:r>
              <a:rPr lang="en-US" altLang="ja-JP" sz="2800" dirty="0" smtClean="0"/>
              <a:t>.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080457" y="5453734"/>
            <a:ext cx="5504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>
                <a:solidFill>
                  <a:srgbClr val="FFFF00"/>
                </a:solidFill>
              </a:rPr>
              <a:t>NO</a:t>
            </a:r>
            <a:r>
              <a:rPr kumimoji="1" lang="en-US" altLang="ja-JP" sz="2800" dirty="0" smtClean="0">
                <a:solidFill>
                  <a:srgbClr val="FFFF00"/>
                </a:solidFill>
              </a:rPr>
              <a:t> integral / </a:t>
            </a:r>
            <a:r>
              <a:rPr kumimoji="1" lang="en-US" altLang="ja-JP" sz="2800" b="1" dirty="0" smtClean="0">
                <a:solidFill>
                  <a:srgbClr val="FFFF00"/>
                </a:solidFill>
              </a:rPr>
              <a:t>NO</a:t>
            </a:r>
            <a:r>
              <a:rPr lang="en-US" altLang="ja-JP" sz="2800" dirty="0" smtClean="0">
                <a:solidFill>
                  <a:srgbClr val="FFFF00"/>
                </a:solidFill>
              </a:rPr>
              <a:t> vacuum subtraction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27861" y="6197133"/>
            <a:ext cx="1869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chemeClr val="tx1">
                    <a:lumMod val="75000"/>
                  </a:schemeClr>
                </a:solidFill>
              </a:rPr>
              <a:t>cf</a:t>
            </a:r>
            <a:r>
              <a:rPr kumimoji="1" lang="en-US" altLang="ja-JP" sz="2000" dirty="0" smtClean="0">
                <a:solidFill>
                  <a:schemeClr val="tx1">
                    <a:lumMod val="75000"/>
                  </a:schemeClr>
                </a:solidFill>
              </a:rPr>
              <a:t>: </a:t>
            </a:r>
            <a:r>
              <a:rPr kumimoji="1" lang="en-US" altLang="ja-JP" sz="2000" dirty="0" err="1" smtClean="0">
                <a:solidFill>
                  <a:schemeClr val="tx1">
                    <a:lumMod val="75000"/>
                  </a:schemeClr>
                </a:solidFill>
              </a:rPr>
              <a:t>Guisti</a:t>
            </a:r>
            <a:r>
              <a:rPr kumimoji="1" lang="en-US" altLang="ja-JP" sz="2000" dirty="0" smtClean="0">
                <a:solidFill>
                  <a:schemeClr val="tx1">
                    <a:lumMod val="75000"/>
                  </a:schemeClr>
                </a:solidFill>
              </a:rPr>
              <a:t>, Meyer</a:t>
            </a:r>
            <a:endParaRPr kumimoji="1" lang="ja-JP" altLang="en-US" sz="20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26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Continuum</a:t>
            </a:r>
            <a:r>
              <a:rPr kumimoji="1" lang="en-US" altLang="ja-JP" dirty="0" smtClean="0">
                <a:sym typeface="Wingdings" panose="05000000000000000000" pitchFamily="2" charset="2"/>
              </a:rPr>
              <a:t> Limit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01" y="1259760"/>
            <a:ext cx="3589848" cy="4621087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 flipV="1">
            <a:off x="7628059" y="478342"/>
            <a:ext cx="1" cy="1620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>
            <a:off x="7376358" y="1829932"/>
            <a:ext cx="1620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7287901" y="180613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0</a:t>
            </a:r>
            <a:endParaRPr kumimoji="1" lang="ja-JP" altLang="en-US" sz="2400" dirty="0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sqrt{8t}T&#10;\end{align*}&lt;/body&gt;&#10;  &lt;fcolor&gt;FFFFFFFF&lt;/fcolor&gt;&#10;  &lt;bcolor&gt;FFFFFFFF&lt;/bcolor&gt;&#10;  &lt;transparent&gt;True&lt;/transparent&gt;&#10;  &lt;resolution&gt;1800&lt;/resolution&gt;&#10;  &lt;imageh&gt;249&lt;/imageh&gt;&#10;  &lt;imagew&gt;579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735" y="118889"/>
            <a:ext cx="716947" cy="308324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a&#10;\end{align*}&lt;/body&gt;&#10;  &lt;fcolor&gt;FFFFFFFF&lt;/fcolor&gt;&#10;  &lt;bcolor&gt;FFFFFFFF&lt;/bcolor&gt;&#10;  &lt;transparent&gt;True&lt;/transparent&gt;&#10;  &lt;resolution&gt;1800&lt;/resolution&gt;&#10;  &lt;imageh&gt;112&lt;/imageh&gt;&#10;  &lt;imagew&gt;11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583" y="1533512"/>
            <a:ext cx="141161" cy="138684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0.4&#10;\end{align*}&lt;/body&gt;&#10;  &lt;fcolor&gt;FFFFFFFF&lt;/fcolor&gt;&#10;  &lt;bcolor&gt;FFFFFFFF&lt;/bcolor&gt;&#10;  &lt;transparent&gt;True&lt;/transparent&gt;&#10;  &lt;resolution&gt;1800&lt;/resolution&gt;&#10;  &lt;imageh&gt;175&lt;/imageh&gt;&#10;  &lt;imagew&gt;30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938" y="842187"/>
            <a:ext cx="387926" cy="225538"/>
          </a:xfrm>
          <a:prstGeom prst="rect">
            <a:avLst/>
          </a:prstGeom>
        </p:spPr>
      </p:pic>
      <p:cxnSp>
        <p:nvCxnSpPr>
          <p:cNvPr id="7" name="直線コネクタ 6"/>
          <p:cNvCxnSpPr/>
          <p:nvPr/>
        </p:nvCxnSpPr>
        <p:spPr>
          <a:xfrm>
            <a:off x="7508759" y="942427"/>
            <a:ext cx="2219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右矢印 16"/>
          <p:cNvSpPr/>
          <p:nvPr/>
        </p:nvSpPr>
        <p:spPr>
          <a:xfrm flipH="1">
            <a:off x="7774268" y="789820"/>
            <a:ext cx="840428" cy="3137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" name="グループ化 10"/>
          <p:cNvGrpSpPr/>
          <p:nvPr/>
        </p:nvGrpSpPr>
        <p:grpSpPr>
          <a:xfrm>
            <a:off x="2329394" y="2291597"/>
            <a:ext cx="6612334" cy="4459770"/>
            <a:chOff x="2329394" y="2291597"/>
            <a:chExt cx="6612334" cy="4459770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25035" y="2291597"/>
              <a:ext cx="3616693" cy="4459770"/>
            </a:xfrm>
            <a:prstGeom prst="rect">
              <a:avLst/>
            </a:prstGeom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2329394" y="5764306"/>
              <a:ext cx="2420164" cy="919401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Comparison with </a:t>
              </a:r>
            </a:p>
            <a:p>
              <a:r>
                <a:rPr kumimoji="1" lang="en-US" altLang="ja-JP" sz="2400" dirty="0" smtClean="0"/>
                <a:t>previous studies</a:t>
              </a:r>
              <a:endParaRPr kumimoji="1" lang="ja-JP" altLang="en-US" sz="2400" dirty="0"/>
            </a:p>
          </p:txBody>
        </p:sp>
        <p:sp>
          <p:nvSpPr>
            <p:cNvPr id="9" name="右矢印 8"/>
            <p:cNvSpPr/>
            <p:nvPr/>
          </p:nvSpPr>
          <p:spPr>
            <a:xfrm>
              <a:off x="4749558" y="5961528"/>
              <a:ext cx="665124" cy="564776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2429621" y="1298097"/>
            <a:ext cx="1229054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mtClean="0"/>
              <a:t>Boyd+1996</a:t>
            </a:r>
            <a:endParaRPr kumimoji="1" lang="ja-JP" altLang="en-US" dirty="0"/>
          </a:p>
        </p:txBody>
      </p:sp>
      <p:cxnSp>
        <p:nvCxnSpPr>
          <p:cNvPr id="19" name="直線矢印コネクタ 18"/>
          <p:cNvCxnSpPr/>
          <p:nvPr/>
        </p:nvCxnSpPr>
        <p:spPr>
          <a:xfrm flipH="1">
            <a:off x="2429621" y="1667429"/>
            <a:ext cx="242342" cy="21989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3977234" y="1604869"/>
            <a:ext cx="2753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T/Tc=0.99, 1.24, 1.65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4962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角丸四角形 17"/>
          <p:cNvSpPr/>
          <p:nvPr/>
        </p:nvSpPr>
        <p:spPr>
          <a:xfrm>
            <a:off x="4919583" y="2441664"/>
            <a:ext cx="3485782" cy="3101931"/>
          </a:xfrm>
          <a:prstGeom prst="roundRect">
            <a:avLst>
              <a:gd name="adj" fmla="val 10598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808312" y="2441664"/>
            <a:ext cx="3485782" cy="3101931"/>
          </a:xfrm>
          <a:prstGeom prst="roundRect">
            <a:avLst>
              <a:gd name="adj" fmla="val 10598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Numerical Simulation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68877" y="3718501"/>
            <a:ext cx="29218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lattice size: 32</a:t>
            </a:r>
            <a:r>
              <a:rPr lang="en-US" altLang="ja-JP" sz="2400" baseline="30000" dirty="0" smtClean="0"/>
              <a:t>3</a:t>
            </a:r>
            <a:r>
              <a:rPr lang="en-US" altLang="ja-JP" sz="2400" dirty="0" smtClean="0"/>
              <a:t>xN</a:t>
            </a:r>
            <a:r>
              <a:rPr lang="en-US" altLang="ja-JP" sz="2400" baseline="-25000" dirty="0" smtClean="0"/>
              <a:t>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err="1"/>
              <a:t>Nt</a:t>
            </a:r>
            <a:r>
              <a:rPr lang="en-US" altLang="ja-JP" sz="2400" dirty="0"/>
              <a:t> = 6, 8, 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Symbol" panose="05050102010706020507" pitchFamily="18" charset="2"/>
              </a:rPr>
              <a:t>b</a:t>
            </a:r>
            <a:r>
              <a:rPr lang="en-US" altLang="ja-JP" sz="2400" dirty="0" smtClean="0"/>
              <a:t> = 5.89 – 6.56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~300 configurations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23784" y="3718500"/>
            <a:ext cx="30773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lattice size: </a:t>
            </a:r>
            <a:r>
              <a:rPr lang="en-US" altLang="ja-JP" sz="2400" dirty="0" smtClean="0">
                <a:solidFill>
                  <a:srgbClr val="FFFF00"/>
                </a:solidFill>
              </a:rPr>
              <a:t>64</a:t>
            </a:r>
            <a:r>
              <a:rPr lang="en-US" altLang="ja-JP" sz="2400" baseline="30000" dirty="0" smtClean="0">
                <a:solidFill>
                  <a:srgbClr val="FFFF00"/>
                </a:solidFill>
              </a:rPr>
              <a:t>3</a:t>
            </a:r>
            <a:r>
              <a:rPr lang="en-US" altLang="ja-JP" sz="2400" dirty="0" smtClean="0"/>
              <a:t>xN</a:t>
            </a:r>
            <a:r>
              <a:rPr lang="en-US" altLang="ja-JP" sz="2400" baseline="-25000" dirty="0" smtClean="0"/>
              <a:t>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err="1"/>
              <a:t>Nt</a:t>
            </a:r>
            <a:r>
              <a:rPr lang="en-US" altLang="ja-JP" sz="2400" dirty="0"/>
              <a:t> = 10, 12, 14, </a:t>
            </a:r>
            <a:r>
              <a:rPr lang="en-US" altLang="ja-JP" sz="2400" dirty="0">
                <a:solidFill>
                  <a:srgbClr val="FFFF00"/>
                </a:solidFill>
              </a:rPr>
              <a:t>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Symbol" panose="05050102010706020507" pitchFamily="18" charset="2"/>
              </a:rPr>
              <a:t>b</a:t>
            </a:r>
            <a:r>
              <a:rPr lang="en-US" altLang="ja-JP" sz="2400" dirty="0" smtClean="0"/>
              <a:t> = </a:t>
            </a:r>
            <a:r>
              <a:rPr lang="en-US" altLang="ja-JP" sz="2400" dirty="0" smtClean="0">
                <a:solidFill>
                  <a:srgbClr val="FFFF00"/>
                </a:solidFill>
              </a:rPr>
              <a:t>6.4 – 7.4</a:t>
            </a:r>
            <a:endParaRPr lang="en-US" altLang="ja-JP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~2000 configurations</a:t>
            </a:r>
            <a:endParaRPr kumimoji="1" lang="ja-JP" altLang="en-US" sz="2400" dirty="0"/>
          </a:p>
        </p:txBody>
      </p:sp>
      <p:sp>
        <p:nvSpPr>
          <p:cNvPr id="3" name="右矢印 2"/>
          <p:cNvSpPr/>
          <p:nvPr/>
        </p:nvSpPr>
        <p:spPr>
          <a:xfrm>
            <a:off x="4412603" y="4046713"/>
            <a:ext cx="413364" cy="91323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302623" y="1261589"/>
            <a:ext cx="34307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800" dirty="0" smtClean="0"/>
              <a:t>SU(3) YM theory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800" dirty="0" smtClean="0"/>
              <a:t>Wilson gauge action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43440" y="2538426"/>
            <a:ext cx="23727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smtClean="0">
                <a:latin typeface="Calibri" panose="020F0502020204030204" pitchFamily="34" charset="0"/>
              </a:rPr>
              <a:t>Simulation 1</a:t>
            </a:r>
          </a:p>
          <a:p>
            <a:pPr algn="ctr"/>
            <a:r>
              <a:rPr lang="en-US" altLang="ja-JP" sz="2400" dirty="0" smtClean="0"/>
              <a:t>(arXiv:1312.7492)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51923" y="2538425"/>
            <a:ext cx="24166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smtClean="0">
                <a:latin typeface="Calibri" panose="020F0502020204030204" pitchFamily="34" charset="0"/>
              </a:rPr>
              <a:t>Simulation 2</a:t>
            </a:r>
          </a:p>
          <a:p>
            <a:pPr algn="ctr"/>
            <a:r>
              <a:rPr lang="en-US" altLang="ja-JP" sz="2400" dirty="0" smtClean="0"/>
              <a:t>(</a:t>
            </a:r>
            <a:r>
              <a:rPr lang="en-US" altLang="ja-JP" sz="2400" dirty="0" smtClean="0">
                <a:solidFill>
                  <a:srgbClr val="FFFF00"/>
                </a:solidFill>
              </a:rPr>
              <a:t>new</a:t>
            </a:r>
            <a:r>
              <a:rPr lang="en-US" altLang="ja-JP" sz="2400" dirty="0" smtClean="0"/>
              <a:t>, preliminary)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71906" y="5640357"/>
            <a:ext cx="1814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SX8 @ RCNP</a:t>
            </a:r>
          </a:p>
          <a:p>
            <a:r>
              <a:rPr lang="en-US" altLang="ja-JP" sz="2000" dirty="0" smtClean="0"/>
              <a:t>SR16000 @ KEK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49510" y="5654579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using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20014" y="5654579"/>
            <a:ext cx="2685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/>
              <a:t>using </a:t>
            </a:r>
            <a:r>
              <a:rPr kumimoji="1" lang="en-US" altLang="ja-JP" sz="2000" dirty="0" err="1" smtClean="0"/>
              <a:t>BlueGeneQ</a:t>
            </a:r>
            <a:r>
              <a:rPr kumimoji="1" lang="en-US" altLang="ja-JP" sz="2000" dirty="0" smtClean="0"/>
              <a:t> @ KEK</a:t>
            </a:r>
          </a:p>
          <a:p>
            <a:pPr algn="r"/>
            <a:r>
              <a:rPr lang="en-US" altLang="ja-JP" sz="2000" dirty="0" smtClean="0"/>
              <a:t>efficiency ~40%</a:t>
            </a:r>
            <a:endParaRPr kumimoji="1" lang="ja-JP" altLang="en-US" sz="2000" dirty="0"/>
          </a:p>
        </p:txBody>
      </p:sp>
      <p:sp>
        <p:nvSpPr>
          <p:cNvPr id="12" name="角丸四角形 11"/>
          <p:cNvSpPr/>
          <p:nvPr/>
        </p:nvSpPr>
        <p:spPr>
          <a:xfrm>
            <a:off x="4746367" y="2215696"/>
            <a:ext cx="3905180" cy="4234351"/>
          </a:xfrm>
          <a:prstGeom prst="roundRect">
            <a:avLst>
              <a:gd name="adj" fmla="val 1001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 rot="749228">
            <a:off x="6318970" y="2021380"/>
            <a:ext cx="2801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FFFF00"/>
                </a:solidFill>
              </a:rPr>
              <a:t>twice finer lattice!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pic>
        <p:nvPicPr>
          <p:cNvPr id="21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0204">
            <a:off x="6898128" y="112394"/>
            <a:ext cx="1843089" cy="177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72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Entropy Density on Finer Lattices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852688" y="5297772"/>
            <a:ext cx="5291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The wider plateau on the finer lattices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Plateau may have a nonzero slope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342" r="-1" b="11734"/>
          <a:stretch/>
        </p:blipFill>
        <p:spPr>
          <a:xfrm>
            <a:off x="439271" y="1352525"/>
            <a:ext cx="5221240" cy="3353946"/>
          </a:xfrm>
          <a:prstGeom prst="rect">
            <a:avLst/>
          </a:prstGeom>
        </p:spPr>
      </p:pic>
      <p:sp>
        <p:nvSpPr>
          <p:cNvPr id="5" name="右矢印 4"/>
          <p:cNvSpPr/>
          <p:nvPr/>
        </p:nvSpPr>
        <p:spPr>
          <a:xfrm flipH="1">
            <a:off x="2126526" y="1614135"/>
            <a:ext cx="914400" cy="48463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78894" y="1352525"/>
            <a:ext cx="28472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T = 2.31Tc</a:t>
            </a:r>
          </a:p>
          <a:p>
            <a:r>
              <a:rPr lang="en-US" altLang="ja-JP" sz="2800" dirty="0" smtClean="0"/>
              <a:t>2000 </a:t>
            </a:r>
            <a:r>
              <a:rPr lang="en-US" altLang="ja-JP" sz="2800" dirty="0" err="1" smtClean="0"/>
              <a:t>confs</a:t>
            </a:r>
            <a:r>
              <a:rPr lang="en-US" altLang="ja-JP" sz="2800" dirty="0" smtClean="0"/>
              <a:t>.</a:t>
            </a:r>
          </a:p>
          <a:p>
            <a:r>
              <a:rPr kumimoji="1" lang="en-US" altLang="ja-JP" sz="2800" dirty="0" err="1" smtClean="0"/>
              <a:t>Nt</a:t>
            </a:r>
            <a:r>
              <a:rPr kumimoji="1" lang="en-US" altLang="ja-JP" sz="2800" dirty="0" smtClean="0"/>
              <a:t> = 10, 12, 14, 16</a:t>
            </a:r>
            <a:endParaRPr kumimoji="1" lang="ja-JP" altLang="en-US" sz="2800" dirty="0"/>
          </a:p>
        </p:txBody>
      </p:sp>
      <p:pic>
        <p:nvPicPr>
          <p:cNvPr id="8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45947"/>
          <a:stretch/>
        </p:blipFill>
        <p:spPr>
          <a:xfrm>
            <a:off x="179295" y="4666600"/>
            <a:ext cx="3119718" cy="2099654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(\varepsilon+p)/T^4&#10;\end{align*}&lt;/body&gt;&#10;  &lt;fcolor&gt;FF000000&lt;/fcolor&gt;&#10;  &lt;bcolor&gt;FFFFFFFF&lt;/bcolor&gt;&#10;  &lt;transparent&gt;False&lt;/transparent&gt;&#10;  &lt;resolution&gt;1800&lt;/resolution&gt;&#10;  &lt;imageh&gt;284&lt;/imageh&gt;&#10;  &lt;imagew&gt;1111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1478" y="2764673"/>
            <a:ext cx="1479381" cy="378168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sqrt{8t}T&#10;\end{align*}&lt;/body&gt;&#10;  &lt;fcolor&gt;FF000000&lt;/fcolor&gt;&#10;  &lt;bcolor&gt;FFFFFFFF&lt;/bcolor&gt;&#10;  &lt;transparent&gt;False&lt;/transparent&gt;&#10;  &lt;resolution&gt;1800&lt;/resolution&gt;&#10;  &lt;imageh&gt;249&lt;/imageh&gt;&#10;  &lt;imagew&gt;57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217" y="3908189"/>
            <a:ext cx="770983" cy="331563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432911" y="5636444"/>
            <a:ext cx="1709955" cy="707886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FlowQCD,2013</a:t>
            </a:r>
          </a:p>
          <a:p>
            <a:r>
              <a:rPr lang="en-US" altLang="ja-JP" sz="2000" dirty="0" smtClean="0">
                <a:solidFill>
                  <a:srgbClr val="002060"/>
                </a:solidFill>
              </a:rPr>
              <a:t>T=1.65Tc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67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角丸四角形 41"/>
          <p:cNvSpPr/>
          <p:nvPr/>
        </p:nvSpPr>
        <p:spPr>
          <a:xfrm>
            <a:off x="4802909" y="2597165"/>
            <a:ext cx="4041163" cy="2953890"/>
          </a:xfrm>
          <a:prstGeom prst="roundRect">
            <a:avLst>
              <a:gd name="adj" fmla="val 1197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Continuum Extrapolation</a:t>
            </a:r>
            <a:endParaRPr kumimoji="1" lang="ja-JP" altLang="en-US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2"/>
          <a:srcRect l="8397"/>
          <a:stretch/>
        </p:blipFill>
        <p:spPr>
          <a:xfrm>
            <a:off x="860612" y="1299895"/>
            <a:ext cx="3541063" cy="2698492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3"/>
          <a:srcRect l="8397"/>
          <a:stretch/>
        </p:blipFill>
        <p:spPr>
          <a:xfrm>
            <a:off x="860611" y="4072417"/>
            <a:ext cx="3541063" cy="2693017"/>
          </a:xfrm>
          <a:prstGeom prst="rect">
            <a:avLst/>
          </a:prstGeom>
        </p:spPr>
      </p:pic>
      <p:cxnSp>
        <p:nvCxnSpPr>
          <p:cNvPr id="24" name="直線矢印コネクタ 23"/>
          <p:cNvCxnSpPr/>
          <p:nvPr/>
        </p:nvCxnSpPr>
        <p:spPr>
          <a:xfrm flipV="1">
            <a:off x="6237398" y="3746583"/>
            <a:ext cx="1" cy="1620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>
            <a:off x="5896051" y="5064104"/>
            <a:ext cx="1620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5897240" y="499209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0</a:t>
            </a:r>
            <a:endParaRPr kumimoji="1" lang="ja-JP" altLang="en-US" sz="2400" dirty="0"/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\sqrt{8t}T&#10;\end{align*}&lt;/body&gt;&#10;  &lt;fcolor&gt;FFFFFFFF&lt;/fcolor&gt;&#10;  &lt;bcolor&gt;FFFFFFFF&lt;/bcolor&gt;&#10;  &lt;transparent&gt;True&lt;/transparent&gt;&#10;  &lt;resolution&gt;1800&lt;/resolution&gt;&#10;  &lt;imageh&gt;249&lt;/imageh&gt;&#10;  &lt;imagew&gt;579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051" y="3380932"/>
            <a:ext cx="716947" cy="308324"/>
          </a:xfrm>
          <a:prstGeom prst="rect">
            <a:avLst/>
          </a:prstGeom>
        </p:spPr>
      </p:pic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a&#10;\end{align*}&lt;/body&gt;&#10;  &lt;fcolor&gt;FFFFFFFF&lt;/fcolor&gt;&#10;  &lt;bcolor&gt;FFFFFFFF&lt;/bcolor&gt;&#10;  &lt;transparent&gt;True&lt;/transparent&gt;&#10;  &lt;resolution&gt;1800&lt;/resolution&gt;&#10;  &lt;imageh&gt;112&lt;/imageh&gt;&#10;  &lt;imagew&gt;11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890" y="4830219"/>
            <a:ext cx="141161" cy="138684"/>
          </a:xfrm>
          <a:prstGeom prst="rect">
            <a:avLst/>
          </a:prstGeom>
        </p:spPr>
      </p:pic>
      <p:sp>
        <p:nvSpPr>
          <p:cNvPr id="35" name="右矢印 34"/>
          <p:cNvSpPr/>
          <p:nvPr/>
        </p:nvSpPr>
        <p:spPr>
          <a:xfrm rot="18463940" flipH="1">
            <a:off x="6231166" y="4319227"/>
            <a:ext cx="1065861" cy="313765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右矢印 35"/>
          <p:cNvSpPr/>
          <p:nvPr/>
        </p:nvSpPr>
        <p:spPr>
          <a:xfrm rot="17686117" flipH="1">
            <a:off x="6070193" y="4194288"/>
            <a:ext cx="1065861" cy="31376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(\varepsilon-3p)/T^4&#10;\end{align*}&lt;/body&gt;&#10;  &lt;fcolor&gt;FFFFFFFF&lt;/fcolor&gt;&#10;  &lt;bcolor&gt;FFFFFFFF&lt;/bcolor&gt;&#10;  &lt;transparent&gt;True&lt;/transparent&gt;&#10;  &lt;resolution&gt;1800&lt;/resolution&gt;&#10;  &lt;imageh&gt;284&lt;/imageh&gt;&#10;  &lt;imagew&gt;1236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89622" y="2485957"/>
            <a:ext cx="1634077" cy="375468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(\varepsilon+p)/T^4&#10;\end{align*}&lt;/body&gt;&#10;  &lt;fcolor&gt;FFFFFFFF&lt;/fcolor&gt;&#10;  &lt;bcolor&gt;FFFFFFFF&lt;/bcolor&gt;&#10;  &lt;transparent&gt;True&lt;/transparent&gt;&#10;  &lt;resolution&gt;1800&lt;/resolution&gt;&#10;  &lt;imageh&gt;284&lt;/imageh&gt;&#10;  &lt;imagew&gt;1111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06993" y="5231191"/>
            <a:ext cx="1468818" cy="375468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6867249" y="824164"/>
            <a:ext cx="19768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T=2.31Tc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2000 </a:t>
            </a:r>
            <a:r>
              <a:rPr lang="en-US" altLang="ja-JP" sz="2400" dirty="0" err="1" smtClean="0"/>
              <a:t>confs</a:t>
            </a:r>
            <a:endParaRPr lang="en-US" altLang="ja-JP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err="1" smtClean="0"/>
              <a:t>Nt</a:t>
            </a:r>
            <a:r>
              <a:rPr kumimoji="1" lang="en-US" altLang="ja-JP" sz="2400" dirty="0" smtClean="0"/>
              <a:t> = 10 ~ 16</a:t>
            </a:r>
            <a:endParaRPr kumimoji="1" lang="ja-JP" altLang="en-US" sz="2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875995" y="5551055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16</a:t>
            </a:r>
            <a:endParaRPr kumimoji="1" lang="ja-JP" altLang="en-US" sz="20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383317" y="5673739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14</a:t>
            </a:r>
            <a:endParaRPr kumimoji="1" lang="ja-JP" altLang="en-US" sz="20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808631" y="5551055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12</a:t>
            </a:r>
            <a:endParaRPr kumimoji="1" lang="ja-JP" altLang="en-US" sz="20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486968" y="5620175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10</a:t>
            </a:r>
            <a:endParaRPr kumimoji="1" lang="ja-JP" altLang="en-US" sz="20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975513" y="5728157"/>
            <a:ext cx="37834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C</a:t>
            </a:r>
            <a:r>
              <a:rPr kumimoji="1" lang="en-US" altLang="ja-JP" sz="2800" dirty="0" smtClean="0"/>
              <a:t>ontinuum extrapolation</a:t>
            </a:r>
          </a:p>
          <a:p>
            <a:r>
              <a:rPr lang="en-US" altLang="ja-JP" sz="2800" dirty="0" smtClean="0"/>
              <a:t>is stable</a:t>
            </a:r>
            <a:endParaRPr kumimoji="1" lang="ja-JP" altLang="en-US" sz="28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006522" y="2713981"/>
            <a:ext cx="3710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a</a:t>
            </a:r>
            <a:r>
              <a:rPr kumimoji="1" lang="en-US" altLang="ja-JP" sz="2800" dirty="0" smtClean="0">
                <a:sym typeface="Wingdings" panose="05000000000000000000" pitchFamily="2" charset="2"/>
              </a:rPr>
              <a:t>0 limit </a:t>
            </a:r>
            <a:r>
              <a:rPr lang="en-US" altLang="ja-JP" sz="2800" dirty="0" smtClean="0">
                <a:sym typeface="Wingdings" panose="05000000000000000000" pitchFamily="2" charset="2"/>
              </a:rPr>
              <a:t>with fixed t/a</a:t>
            </a:r>
            <a:r>
              <a:rPr lang="en-US" altLang="ja-JP" sz="2800" baseline="30000" dirty="0" smtClean="0">
                <a:sym typeface="Wingdings" panose="05000000000000000000" pitchFamily="2" charset="2"/>
              </a:rPr>
              <a:t>2</a:t>
            </a:r>
            <a:endParaRPr kumimoji="1" lang="ja-JP" altLang="en-US" sz="2800" baseline="30000" dirty="0"/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t/a^2=1.0&#10;\end{align*}&lt;/body&gt;&#10;  &lt;fcolor&gt;FFFF0000&lt;/fcolor&gt;&#10;  &lt;bcolor&gt;FFFFFFFF&lt;/bcolor&gt;&#10;  &lt;transparent&gt;True&lt;/transparent&gt;&#10;  &lt;resolution&gt;1800&lt;/resolution&gt;&#10;  &lt;imageh&gt;282&lt;/imageh&gt;&#10;  &lt;imagew&gt;1093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490" y="3446253"/>
            <a:ext cx="1351320" cy="348648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t/a^2=1.3&#10;\end{align*}&lt;/body&gt;&#10;  &lt;fcolor&gt;FF0000FF&lt;/fcolor&gt;&#10;  &lt;bcolor&gt;FFFFFFFF&lt;/bcolor&gt;&#10;  &lt;transparent&gt;True&lt;/transparent&gt;&#10;  &lt;resolution&gt;1800&lt;/resolution&gt;&#10;  &lt;imageh&gt;282&lt;/imageh&gt;&#10;  &lt;imagew&gt;1092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800" y="3829629"/>
            <a:ext cx="1350084" cy="34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4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T_{\mu\nu}^R (x)&#10;\end{align*}&lt;/body&gt;&#10;  &lt;fcolor&gt;FFFFFFFF&lt;/fcolor&gt;&#10;  &lt;bcolor&gt;FFFFFFFF&lt;/bcolor&gt;&#10;  &lt;transparent&gt;True&lt;/transparent&gt;&#10;  &lt;resolution&gt;1800&lt;/resolution&gt;&#10;  &lt;imageh&gt;321&lt;/imageh&gt;&#10;  &lt;imagew&gt;695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38" y="2326190"/>
            <a:ext cx="1523971" cy="703877"/>
          </a:xfrm>
          <a:prstGeom prst="rect">
            <a:avLst/>
          </a:prstGeom>
          <a:effectLst>
            <a:glow rad="762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6806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556489" y="1429132"/>
            <a:ext cx="7952438" cy="1900719"/>
          </a:xfrm>
          <a:prstGeom prst="round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T_{\mu\nu}^R (x)&#10;\end{align*}&lt;/body&gt;&#10;  &lt;fcolor&gt;FFFFFFFF&lt;/fcolor&gt;&#10;  &lt;bcolor&gt;FFFFFFFF&lt;/bcolor&gt;&#10;  &lt;transparent&gt;True&lt;/transparent&gt;&#10;  &lt;resolution&gt;1800&lt;/resolution&gt;&#10;  &lt;imageh&gt;321&lt;/imageh&gt;&#10;  &lt;imagew&gt;695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38" y="2326190"/>
            <a:ext cx="1523971" cy="703877"/>
          </a:xfrm>
          <a:prstGeom prst="rect">
            <a:avLst/>
          </a:prstGeom>
          <a:effectLst>
            <a:glow rad="762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8" name="テキスト ボックス 7"/>
          <p:cNvSpPr txBox="1"/>
          <p:nvPr/>
        </p:nvSpPr>
        <p:spPr>
          <a:xfrm>
            <a:off x="2040328" y="1660779"/>
            <a:ext cx="498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>
                <a:latin typeface="Calibri" panose="020F0502020204030204" pitchFamily="34" charset="0"/>
              </a:rPr>
              <a:t>EMT formula from gradient flow</a:t>
            </a:r>
            <a:endParaRPr kumimoji="1" lang="ja-JP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30563" y="3593319"/>
            <a:ext cx="720428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/>
              <a:t>This formula</a:t>
            </a:r>
            <a:r>
              <a:rPr lang="en-US" altLang="ja-JP" sz="2800" dirty="0" smtClean="0"/>
              <a:t> </a:t>
            </a:r>
            <a:r>
              <a:rPr lang="en-US" altLang="ja-JP" sz="2800" dirty="0" smtClean="0"/>
              <a:t>can successfully define and calculate the EMT on the lattice</a:t>
            </a:r>
          </a:p>
          <a:p>
            <a:pPr algn="ctr"/>
            <a:endParaRPr kumimoji="1" lang="en-US" altLang="ja-JP" sz="2800" dirty="0" smtClean="0"/>
          </a:p>
          <a:p>
            <a:pPr algn="ctr"/>
            <a:r>
              <a:rPr kumimoji="1" lang="en-US" altLang="ja-JP" sz="2800" dirty="0" smtClean="0"/>
              <a:t>This operator provides us </a:t>
            </a:r>
            <a:r>
              <a:rPr lang="en-US" altLang="ja-JP" sz="2800" dirty="0" smtClean="0"/>
              <a:t>with </a:t>
            </a:r>
            <a:r>
              <a:rPr kumimoji="1" lang="en-US" altLang="ja-JP" sz="2800" dirty="0" smtClean="0"/>
              <a:t>novel approaches to measure various observables on the lattice!</a:t>
            </a:r>
          </a:p>
          <a:p>
            <a:pPr algn="ctr"/>
            <a:endParaRPr lang="en-US" altLang="ja-JP" sz="2800" dirty="0"/>
          </a:p>
          <a:p>
            <a:pPr algn="ctr"/>
            <a:r>
              <a:rPr kumimoji="1" lang="en-US" altLang="ja-JP" sz="2800" dirty="0" smtClean="0"/>
              <a:t>This method is </a:t>
            </a:r>
            <a:r>
              <a:rPr kumimoji="1" lang="en-US" altLang="ja-JP" sz="2800" dirty="0" smtClean="0"/>
              <a:t>direct, intuitive and less noisy</a:t>
            </a:r>
            <a:endParaRPr kumimoji="1" lang="ja-JP" altLang="en-US" sz="2800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= \lim_{t\to0} \left[ \frac1{\alpha_U(t)}&#10;U_{\mu\nu}(t,x) + \frac{\delta_{\mu\nu}}{4\alpha_E(t)} E(t,x)_{\rm subt.} \right]&#10;\end{align*}&lt;/body&gt;&#10;  &lt;fcolor&gt;FFFFFFFF&lt;/fcolor&gt;&#10;  &lt;bcolor&gt;FFFFFFFF&lt;/bcolor&gt;&#10;  &lt;transparent&gt;True&lt;/transparent&gt;&#10;  &lt;resolution&gt;1800&lt;/resolution&gt;&#10;  &lt;imageh&gt;598&lt;/imageh&gt;&#10;  &lt;imagew&gt;4769&lt;/imagew&gt;&#10;  &lt;scale&gt;50&lt;/scale&gt;&#10;  &lt;cursor&gt;9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55" y="2368827"/>
            <a:ext cx="4981374" cy="62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2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154577" y="286328"/>
            <a:ext cx="4248000" cy="3024000"/>
          </a:xfrm>
          <a:prstGeom prst="roundRect">
            <a:avLst>
              <a:gd name="adj" fmla="val 9484"/>
            </a:avLst>
          </a:prstGeom>
          <a:solidFill>
            <a:srgbClr val="FFCCC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9"/>
          <a:stretch/>
        </p:blipFill>
        <p:spPr bwMode="auto">
          <a:xfrm>
            <a:off x="2139097" y="1723918"/>
            <a:ext cx="2057721" cy="1476504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scene3d>
            <a:camera prst="perspectiveLeft" fov="7200000">
              <a:rot lat="21300000" lon="1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角丸四角形 29"/>
          <p:cNvSpPr/>
          <p:nvPr/>
        </p:nvSpPr>
        <p:spPr>
          <a:xfrm>
            <a:off x="4681092" y="3557754"/>
            <a:ext cx="4248000" cy="3024000"/>
          </a:xfrm>
          <a:prstGeom prst="roundRect">
            <a:avLst>
              <a:gd name="adj" fmla="val 9484"/>
            </a:avLst>
          </a:prstGeom>
          <a:solidFill>
            <a:schemeClr val="tx1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角丸四角形 27"/>
          <p:cNvSpPr/>
          <p:nvPr/>
        </p:nvSpPr>
        <p:spPr>
          <a:xfrm>
            <a:off x="123974" y="3557517"/>
            <a:ext cx="4248000" cy="3024000"/>
          </a:xfrm>
          <a:prstGeom prst="roundRect">
            <a:avLst>
              <a:gd name="adj" fmla="val 9484"/>
            </a:avLst>
          </a:prstGeom>
          <a:solidFill>
            <a:srgbClr val="FFFFC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 16"/>
          <p:cNvSpPr/>
          <p:nvPr/>
        </p:nvSpPr>
        <p:spPr>
          <a:xfrm>
            <a:off x="4682954" y="286326"/>
            <a:ext cx="4248000" cy="3024000"/>
          </a:xfrm>
          <a:prstGeom prst="roundRect">
            <a:avLst>
              <a:gd name="adj" fmla="val 9484"/>
            </a:avLst>
          </a:prstGeom>
          <a:solidFill>
            <a:srgbClr val="B3D9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latin typeface="Calibri" panose="020F050202020403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54185" y="479486"/>
            <a:ext cx="3491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Thermodynamics</a:t>
            </a:r>
            <a:endParaRPr kumimoji="1" lang="ja-JP" altLang="en-US" sz="3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55765" y="496414"/>
            <a:ext cx="3368743" cy="978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ja-JP" sz="36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Fluctuations and</a:t>
            </a:r>
          </a:p>
          <a:p>
            <a:pPr algn="r">
              <a:lnSpc>
                <a:spcPct val="80000"/>
              </a:lnSpc>
            </a:pPr>
            <a:r>
              <a:rPr kumimoji="1" lang="en-US" altLang="ja-JP" sz="36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Correlations</a:t>
            </a:r>
            <a:endParaRPr kumimoji="1" lang="ja-JP" altLang="en-US" sz="3600" b="1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0594" y="5767260"/>
            <a:ext cx="3495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>
                <a:solidFill>
                  <a:srgbClr val="FF9900"/>
                </a:solidFill>
                <a:latin typeface="Calibri" panose="020F0502020204030204" pitchFamily="34" charset="0"/>
              </a:rPr>
              <a:t>Hadron Structure</a:t>
            </a:r>
            <a:endParaRPr kumimoji="1" lang="ja-JP" altLang="en-US" sz="3600" b="1" dirty="0">
              <a:solidFill>
                <a:srgbClr val="FF99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111211" y="5767139"/>
            <a:ext cx="3613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Vacuum Structure</a:t>
            </a:r>
            <a:endParaRPr kumimoji="1" lang="ja-JP" altLang="en-US" sz="3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403984" y="1470551"/>
            <a:ext cx="3320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00FF"/>
                </a:solidFill>
              </a:rPr>
              <a:t>viscosity, specific heat, ... </a:t>
            </a:r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eta = \langle T_{12}; T_{12} \rangle&#10;\end{align*}&lt;/body&gt;&#10;  &lt;fcolor&gt;FF0000FF&lt;/fcolor&gt;&#10;  &lt;bcolor&gt;FFFFFFFF&lt;/bcolor&gt;&#10;  &lt;transparent&gt;True&lt;/transparent&gt;&#10;  &lt;resolution&gt;1800&lt;/resolution&gt;&#10;  &lt;imageh&gt;249&lt;/imageh&gt;&#10;  &lt;imagew&gt;14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972" y="2606144"/>
            <a:ext cx="2343055" cy="403193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350594" y="5074919"/>
            <a:ext cx="38056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>
                <a:solidFill>
                  <a:srgbClr val="FF9900"/>
                </a:solidFill>
              </a:rPr>
              <a:t>confinement string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>
                <a:solidFill>
                  <a:srgbClr val="FF9900"/>
                </a:solidFill>
              </a:rPr>
              <a:t>EM distribution in hadrons</a:t>
            </a:r>
            <a:endParaRPr kumimoji="1" lang="ja-JP" altLang="en-US" sz="2400" dirty="0">
              <a:solidFill>
                <a:srgbClr val="FF990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770220" y="5066358"/>
            <a:ext cx="39542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>
              <a:buFont typeface="Wingdings" panose="05000000000000000000" pitchFamily="2" charset="2"/>
              <a:buChar char="Ø"/>
            </a:pPr>
            <a:r>
              <a:rPr kumimoji="1" lang="en-US" altLang="ja-JP" sz="2400" dirty="0" smtClean="0">
                <a:solidFill>
                  <a:schemeClr val="bg1"/>
                </a:solidFill>
              </a:rPr>
              <a:t>vacuum configuration</a:t>
            </a:r>
          </a:p>
          <a:p>
            <a:pPr marL="342900" indent="-342900" algn="r">
              <a:buFont typeface="Wingdings" panose="05000000000000000000" pitchFamily="2" charset="2"/>
              <a:buChar char="Ø"/>
            </a:pPr>
            <a:r>
              <a:rPr lang="en-US" altLang="ja-JP" sz="2400" dirty="0" smtClean="0">
                <a:solidFill>
                  <a:schemeClr val="bg1"/>
                </a:solidFill>
              </a:rPr>
              <a:t>mixed state on 1</a:t>
            </a:r>
            <a:r>
              <a:rPr lang="en-US" altLang="ja-JP" sz="2400" baseline="30000" dirty="0" smtClean="0">
                <a:solidFill>
                  <a:schemeClr val="bg1"/>
                </a:solidFill>
              </a:rPr>
              <a:t>st</a:t>
            </a:r>
            <a:r>
              <a:rPr lang="en-US" altLang="ja-JP" sz="2400" dirty="0" smtClean="0">
                <a:solidFill>
                  <a:schemeClr val="bg1"/>
                </a:solidFill>
              </a:rPr>
              <a:t> transition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57776" y="1142116"/>
            <a:ext cx="30837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direct measurement </a:t>
            </a:r>
            <a:r>
              <a:rPr lang="en-US" altLang="ja-JP" sz="2400" dirty="0" smtClean="0">
                <a:solidFill>
                  <a:srgbClr val="FF0000"/>
                </a:solidFill>
              </a:rPr>
              <a:t>of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</a:t>
            </a:r>
          </a:p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expectation values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c_V \sim \langle \delta T_{00}^2 \rangle&#10;\end{align*}&lt;/body&gt;&#10;  &lt;fcolor&gt;FF0000FF&lt;/fcolor&gt;&#10;  &lt;bcolor&gt;FFFFFFFF&lt;/bcolor&gt;&#10;  &lt;transparent&gt;True&lt;/transparent&gt;&#10;  &lt;resolution&gt;1800&lt;/resolution&gt;&#10;  &lt;imageh&gt;284&lt;/imageh&gt;&#10;  &lt;imagew&gt;1246&lt;/imagew&gt;&#10;  &lt;scale&gt;50&lt;/scale&gt;&#10;  &lt;cursor&gt;5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441" y="1973521"/>
            <a:ext cx="2017586" cy="459867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19016">
            <a:off x="304345" y="3740753"/>
            <a:ext cx="2062110" cy="1012464"/>
          </a:xfrm>
          <a:prstGeom prst="rect">
            <a:avLst/>
          </a:prstGeom>
        </p:spPr>
      </p:pic>
      <p:pic>
        <p:nvPicPr>
          <p:cNvPr id="25" name="Picture 76" descr="lattic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4150">
            <a:off x="2365640" y="3871106"/>
            <a:ext cx="1322890" cy="12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円/楕円 33"/>
          <p:cNvSpPr/>
          <p:nvPr/>
        </p:nvSpPr>
        <p:spPr>
          <a:xfrm>
            <a:off x="2503783" y="4028655"/>
            <a:ext cx="1008000" cy="1008000"/>
          </a:xfrm>
          <a:prstGeom prst="ellipse">
            <a:avLst/>
          </a:prstGeom>
          <a:solidFill>
            <a:srgbClr val="B3D9FF">
              <a:alpha val="50000"/>
            </a:srgb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2798743" y="4162546"/>
            <a:ext cx="360000" cy="360000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2983606" y="4438394"/>
            <a:ext cx="360000" cy="360000"/>
          </a:xfrm>
          <a:prstGeom prst="ellipse">
            <a:avLst/>
          </a:prstGeom>
          <a:solidFill>
            <a:srgbClr val="0070C0">
              <a:alpha val="60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2657720" y="4466670"/>
            <a:ext cx="360000" cy="360000"/>
          </a:xfrm>
          <a:prstGeom prst="ellipse">
            <a:avLst/>
          </a:prstGeom>
          <a:solidFill>
            <a:srgbClr val="00B050">
              <a:alpha val="60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3128612" y="2136930"/>
            <a:ext cx="2808000" cy="2808000"/>
          </a:xfrm>
          <a:prstGeom prst="ellipse">
            <a:avLst/>
          </a:prstGeom>
          <a:ln>
            <a:noFill/>
          </a:ln>
          <a:effectLst>
            <a:softEdge rad="889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395239" y="2691940"/>
            <a:ext cx="2350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now</a:t>
            </a:r>
            <a:r>
              <a:rPr kumimoji="1" lang="en-US" altLang="ja-JP" sz="3200" dirty="0" smtClean="0"/>
              <a:t> we have</a:t>
            </a:r>
            <a:endParaRPr kumimoji="1" lang="ja-JP" altLang="en-US" sz="3200" dirty="0"/>
          </a:p>
        </p:txBody>
      </p:sp>
      <p:sp>
        <p:nvSpPr>
          <p:cNvPr id="7" name="円/楕円 6"/>
          <p:cNvSpPr/>
          <p:nvPr/>
        </p:nvSpPr>
        <p:spPr>
          <a:xfrm>
            <a:off x="3254612" y="2262930"/>
            <a:ext cx="2556000" cy="2556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87" y="3371718"/>
            <a:ext cx="898118" cy="89811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68" y="4005751"/>
            <a:ext cx="837534" cy="5012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21" name="グループ化 20"/>
          <p:cNvGrpSpPr/>
          <p:nvPr/>
        </p:nvGrpSpPr>
        <p:grpSpPr>
          <a:xfrm rot="21415799">
            <a:off x="6852332" y="3629692"/>
            <a:ext cx="1632622" cy="1576507"/>
            <a:chOff x="6816472" y="3674517"/>
            <a:chExt cx="1632622" cy="1576507"/>
          </a:xfrm>
        </p:grpSpPr>
        <p:sp>
          <p:nvSpPr>
            <p:cNvPr id="18" name="フリーフォーム 17"/>
            <p:cNvSpPr/>
            <p:nvPr/>
          </p:nvSpPr>
          <p:spPr>
            <a:xfrm>
              <a:off x="6852654" y="3731986"/>
              <a:ext cx="1004210" cy="1458267"/>
            </a:xfrm>
            <a:custGeom>
              <a:avLst/>
              <a:gdLst>
                <a:gd name="connsiteX0" fmla="*/ 26894 w 811870"/>
                <a:gd name="connsiteY0" fmla="*/ 1445461 h 1469838"/>
                <a:gd name="connsiteX1" fmla="*/ 699247 w 811870"/>
                <a:gd name="connsiteY1" fmla="*/ 1418567 h 1469838"/>
                <a:gd name="connsiteX2" fmla="*/ 770965 w 811870"/>
                <a:gd name="connsiteY2" fmla="*/ 988261 h 1469838"/>
                <a:gd name="connsiteX3" fmla="*/ 510988 w 811870"/>
                <a:gd name="connsiteY3" fmla="*/ 737249 h 1469838"/>
                <a:gd name="connsiteX4" fmla="*/ 528918 w 811870"/>
                <a:gd name="connsiteY4" fmla="*/ 414520 h 1469838"/>
                <a:gd name="connsiteX5" fmla="*/ 806824 w 811870"/>
                <a:gd name="connsiteY5" fmla="*/ 217296 h 1469838"/>
                <a:gd name="connsiteX6" fmla="*/ 690282 w 811870"/>
                <a:gd name="connsiteY6" fmla="*/ 38002 h 1469838"/>
                <a:gd name="connsiteX7" fmla="*/ 466165 w 811870"/>
                <a:gd name="connsiteY7" fmla="*/ 46967 h 1469838"/>
                <a:gd name="connsiteX8" fmla="*/ 0 w 811870"/>
                <a:gd name="connsiteY8" fmla="*/ 531061 h 1469838"/>
                <a:gd name="connsiteX0" fmla="*/ 26894 w 811870"/>
                <a:gd name="connsiteY0" fmla="*/ 1445461 h 1461408"/>
                <a:gd name="connsiteX1" fmla="*/ 699247 w 811870"/>
                <a:gd name="connsiteY1" fmla="*/ 1418567 h 1461408"/>
                <a:gd name="connsiteX2" fmla="*/ 770965 w 811870"/>
                <a:gd name="connsiteY2" fmla="*/ 988261 h 1461408"/>
                <a:gd name="connsiteX3" fmla="*/ 510988 w 811870"/>
                <a:gd name="connsiteY3" fmla="*/ 737249 h 1461408"/>
                <a:gd name="connsiteX4" fmla="*/ 528918 w 811870"/>
                <a:gd name="connsiteY4" fmla="*/ 414520 h 1461408"/>
                <a:gd name="connsiteX5" fmla="*/ 806824 w 811870"/>
                <a:gd name="connsiteY5" fmla="*/ 217296 h 1461408"/>
                <a:gd name="connsiteX6" fmla="*/ 690282 w 811870"/>
                <a:gd name="connsiteY6" fmla="*/ 38002 h 1461408"/>
                <a:gd name="connsiteX7" fmla="*/ 466165 w 811870"/>
                <a:gd name="connsiteY7" fmla="*/ 46967 h 1461408"/>
                <a:gd name="connsiteX8" fmla="*/ 0 w 811870"/>
                <a:gd name="connsiteY8" fmla="*/ 531061 h 1461408"/>
                <a:gd name="connsiteX0" fmla="*/ 26894 w 846189"/>
                <a:gd name="connsiteY0" fmla="*/ 1445461 h 1449193"/>
                <a:gd name="connsiteX1" fmla="*/ 699247 w 846189"/>
                <a:gd name="connsiteY1" fmla="*/ 1418567 h 1449193"/>
                <a:gd name="connsiteX2" fmla="*/ 770965 w 846189"/>
                <a:gd name="connsiteY2" fmla="*/ 988261 h 1449193"/>
                <a:gd name="connsiteX3" fmla="*/ 510988 w 846189"/>
                <a:gd name="connsiteY3" fmla="*/ 737249 h 1449193"/>
                <a:gd name="connsiteX4" fmla="*/ 528918 w 846189"/>
                <a:gd name="connsiteY4" fmla="*/ 414520 h 1449193"/>
                <a:gd name="connsiteX5" fmla="*/ 806824 w 846189"/>
                <a:gd name="connsiteY5" fmla="*/ 217296 h 1449193"/>
                <a:gd name="connsiteX6" fmla="*/ 690282 w 846189"/>
                <a:gd name="connsiteY6" fmla="*/ 38002 h 1449193"/>
                <a:gd name="connsiteX7" fmla="*/ 466165 w 846189"/>
                <a:gd name="connsiteY7" fmla="*/ 46967 h 1449193"/>
                <a:gd name="connsiteX8" fmla="*/ 0 w 846189"/>
                <a:gd name="connsiteY8" fmla="*/ 531061 h 1449193"/>
                <a:gd name="connsiteX0" fmla="*/ 26894 w 815772"/>
                <a:gd name="connsiteY0" fmla="*/ 1445461 h 1473209"/>
                <a:gd name="connsiteX1" fmla="*/ 699247 w 815772"/>
                <a:gd name="connsiteY1" fmla="*/ 1418567 h 1473209"/>
                <a:gd name="connsiteX2" fmla="*/ 770965 w 815772"/>
                <a:gd name="connsiteY2" fmla="*/ 988261 h 1473209"/>
                <a:gd name="connsiteX3" fmla="*/ 510988 w 815772"/>
                <a:gd name="connsiteY3" fmla="*/ 737249 h 1473209"/>
                <a:gd name="connsiteX4" fmla="*/ 528918 w 815772"/>
                <a:gd name="connsiteY4" fmla="*/ 414520 h 1473209"/>
                <a:gd name="connsiteX5" fmla="*/ 806824 w 815772"/>
                <a:gd name="connsiteY5" fmla="*/ 217296 h 1473209"/>
                <a:gd name="connsiteX6" fmla="*/ 690282 w 815772"/>
                <a:gd name="connsiteY6" fmla="*/ 38002 h 1473209"/>
                <a:gd name="connsiteX7" fmla="*/ 466165 w 815772"/>
                <a:gd name="connsiteY7" fmla="*/ 46967 h 1473209"/>
                <a:gd name="connsiteX8" fmla="*/ 0 w 815772"/>
                <a:gd name="connsiteY8" fmla="*/ 531061 h 1473209"/>
                <a:gd name="connsiteX0" fmla="*/ 26894 w 825280"/>
                <a:gd name="connsiteY0" fmla="*/ 1445461 h 1446908"/>
                <a:gd name="connsiteX1" fmla="*/ 715150 w 825280"/>
                <a:gd name="connsiteY1" fmla="*/ 1358932 h 1446908"/>
                <a:gd name="connsiteX2" fmla="*/ 770965 w 825280"/>
                <a:gd name="connsiteY2" fmla="*/ 988261 h 1446908"/>
                <a:gd name="connsiteX3" fmla="*/ 510988 w 825280"/>
                <a:gd name="connsiteY3" fmla="*/ 737249 h 1446908"/>
                <a:gd name="connsiteX4" fmla="*/ 528918 w 825280"/>
                <a:gd name="connsiteY4" fmla="*/ 414520 h 1446908"/>
                <a:gd name="connsiteX5" fmla="*/ 806824 w 825280"/>
                <a:gd name="connsiteY5" fmla="*/ 217296 h 1446908"/>
                <a:gd name="connsiteX6" fmla="*/ 690282 w 825280"/>
                <a:gd name="connsiteY6" fmla="*/ 38002 h 1446908"/>
                <a:gd name="connsiteX7" fmla="*/ 466165 w 825280"/>
                <a:gd name="connsiteY7" fmla="*/ 46967 h 1446908"/>
                <a:gd name="connsiteX8" fmla="*/ 0 w 825280"/>
                <a:gd name="connsiteY8" fmla="*/ 531061 h 1446908"/>
                <a:gd name="connsiteX0" fmla="*/ 26894 w 825280"/>
                <a:gd name="connsiteY0" fmla="*/ 1433257 h 1434704"/>
                <a:gd name="connsiteX1" fmla="*/ 715150 w 825280"/>
                <a:gd name="connsiteY1" fmla="*/ 1346728 h 1434704"/>
                <a:gd name="connsiteX2" fmla="*/ 770965 w 825280"/>
                <a:gd name="connsiteY2" fmla="*/ 976057 h 1434704"/>
                <a:gd name="connsiteX3" fmla="*/ 510988 w 825280"/>
                <a:gd name="connsiteY3" fmla="*/ 725045 h 1434704"/>
                <a:gd name="connsiteX4" fmla="*/ 528918 w 825280"/>
                <a:gd name="connsiteY4" fmla="*/ 402316 h 1434704"/>
                <a:gd name="connsiteX5" fmla="*/ 806824 w 825280"/>
                <a:gd name="connsiteY5" fmla="*/ 205092 h 1434704"/>
                <a:gd name="connsiteX6" fmla="*/ 690282 w 825280"/>
                <a:gd name="connsiteY6" fmla="*/ 25798 h 1434704"/>
                <a:gd name="connsiteX7" fmla="*/ 482068 w 825280"/>
                <a:gd name="connsiteY7" fmla="*/ 54642 h 1434704"/>
                <a:gd name="connsiteX8" fmla="*/ 0 w 825280"/>
                <a:gd name="connsiteY8" fmla="*/ 518857 h 1434704"/>
                <a:gd name="connsiteX0" fmla="*/ 26894 w 825280"/>
                <a:gd name="connsiteY0" fmla="*/ 1433257 h 1434704"/>
                <a:gd name="connsiteX1" fmla="*/ 715150 w 825280"/>
                <a:gd name="connsiteY1" fmla="*/ 1346728 h 1434704"/>
                <a:gd name="connsiteX2" fmla="*/ 770965 w 825280"/>
                <a:gd name="connsiteY2" fmla="*/ 976057 h 1434704"/>
                <a:gd name="connsiteX3" fmla="*/ 510988 w 825280"/>
                <a:gd name="connsiteY3" fmla="*/ 725045 h 1434704"/>
                <a:gd name="connsiteX4" fmla="*/ 528918 w 825280"/>
                <a:gd name="connsiteY4" fmla="*/ 402316 h 1434704"/>
                <a:gd name="connsiteX5" fmla="*/ 806824 w 825280"/>
                <a:gd name="connsiteY5" fmla="*/ 205092 h 1434704"/>
                <a:gd name="connsiteX6" fmla="*/ 690282 w 825280"/>
                <a:gd name="connsiteY6" fmla="*/ 25798 h 1434704"/>
                <a:gd name="connsiteX7" fmla="*/ 482068 w 825280"/>
                <a:gd name="connsiteY7" fmla="*/ 54642 h 1434704"/>
                <a:gd name="connsiteX8" fmla="*/ 0 w 825280"/>
                <a:gd name="connsiteY8" fmla="*/ 518857 h 1434704"/>
                <a:gd name="connsiteX0" fmla="*/ 26894 w 825280"/>
                <a:gd name="connsiteY0" fmla="*/ 1413678 h 1415125"/>
                <a:gd name="connsiteX1" fmla="*/ 715150 w 825280"/>
                <a:gd name="connsiteY1" fmla="*/ 1327149 h 1415125"/>
                <a:gd name="connsiteX2" fmla="*/ 770965 w 825280"/>
                <a:gd name="connsiteY2" fmla="*/ 956478 h 1415125"/>
                <a:gd name="connsiteX3" fmla="*/ 510988 w 825280"/>
                <a:gd name="connsiteY3" fmla="*/ 705466 h 1415125"/>
                <a:gd name="connsiteX4" fmla="*/ 528918 w 825280"/>
                <a:gd name="connsiteY4" fmla="*/ 382737 h 1415125"/>
                <a:gd name="connsiteX5" fmla="*/ 806824 w 825280"/>
                <a:gd name="connsiteY5" fmla="*/ 185513 h 1415125"/>
                <a:gd name="connsiteX6" fmla="*/ 690282 w 825280"/>
                <a:gd name="connsiteY6" fmla="*/ 6219 h 1415125"/>
                <a:gd name="connsiteX7" fmla="*/ 482068 w 825280"/>
                <a:gd name="connsiteY7" fmla="*/ 35063 h 1415125"/>
                <a:gd name="connsiteX8" fmla="*/ 0 w 825280"/>
                <a:gd name="connsiteY8" fmla="*/ 499278 h 1415125"/>
                <a:gd name="connsiteX0" fmla="*/ 26894 w 825280"/>
                <a:gd name="connsiteY0" fmla="*/ 1413678 h 1415125"/>
                <a:gd name="connsiteX1" fmla="*/ 715150 w 825280"/>
                <a:gd name="connsiteY1" fmla="*/ 1327149 h 1415125"/>
                <a:gd name="connsiteX2" fmla="*/ 770965 w 825280"/>
                <a:gd name="connsiteY2" fmla="*/ 956478 h 1415125"/>
                <a:gd name="connsiteX3" fmla="*/ 510988 w 825280"/>
                <a:gd name="connsiteY3" fmla="*/ 705466 h 1415125"/>
                <a:gd name="connsiteX4" fmla="*/ 528918 w 825280"/>
                <a:gd name="connsiteY4" fmla="*/ 382737 h 1415125"/>
                <a:gd name="connsiteX5" fmla="*/ 806824 w 825280"/>
                <a:gd name="connsiteY5" fmla="*/ 185513 h 1415125"/>
                <a:gd name="connsiteX6" fmla="*/ 690282 w 825280"/>
                <a:gd name="connsiteY6" fmla="*/ 6219 h 1415125"/>
                <a:gd name="connsiteX7" fmla="*/ 482068 w 825280"/>
                <a:gd name="connsiteY7" fmla="*/ 35063 h 1415125"/>
                <a:gd name="connsiteX8" fmla="*/ 0 w 825280"/>
                <a:gd name="connsiteY8" fmla="*/ 499278 h 1415125"/>
                <a:gd name="connsiteX0" fmla="*/ 26894 w 825280"/>
                <a:gd name="connsiteY0" fmla="*/ 1378615 h 1380062"/>
                <a:gd name="connsiteX1" fmla="*/ 715150 w 825280"/>
                <a:gd name="connsiteY1" fmla="*/ 1292086 h 1380062"/>
                <a:gd name="connsiteX2" fmla="*/ 770965 w 825280"/>
                <a:gd name="connsiteY2" fmla="*/ 921415 h 1380062"/>
                <a:gd name="connsiteX3" fmla="*/ 510988 w 825280"/>
                <a:gd name="connsiteY3" fmla="*/ 670403 h 1380062"/>
                <a:gd name="connsiteX4" fmla="*/ 528918 w 825280"/>
                <a:gd name="connsiteY4" fmla="*/ 347674 h 1380062"/>
                <a:gd name="connsiteX5" fmla="*/ 806824 w 825280"/>
                <a:gd name="connsiteY5" fmla="*/ 150450 h 1380062"/>
                <a:gd name="connsiteX6" fmla="*/ 749917 w 825280"/>
                <a:gd name="connsiteY6" fmla="*/ 26815 h 1380062"/>
                <a:gd name="connsiteX7" fmla="*/ 482068 w 825280"/>
                <a:gd name="connsiteY7" fmla="*/ 0 h 1380062"/>
                <a:gd name="connsiteX8" fmla="*/ 0 w 825280"/>
                <a:gd name="connsiteY8" fmla="*/ 464215 h 1380062"/>
                <a:gd name="connsiteX0" fmla="*/ 26894 w 825280"/>
                <a:gd name="connsiteY0" fmla="*/ 1378615 h 1380062"/>
                <a:gd name="connsiteX1" fmla="*/ 715150 w 825280"/>
                <a:gd name="connsiteY1" fmla="*/ 1292086 h 1380062"/>
                <a:gd name="connsiteX2" fmla="*/ 770965 w 825280"/>
                <a:gd name="connsiteY2" fmla="*/ 921415 h 1380062"/>
                <a:gd name="connsiteX3" fmla="*/ 510988 w 825280"/>
                <a:gd name="connsiteY3" fmla="*/ 670403 h 1380062"/>
                <a:gd name="connsiteX4" fmla="*/ 528918 w 825280"/>
                <a:gd name="connsiteY4" fmla="*/ 347674 h 1380062"/>
                <a:gd name="connsiteX5" fmla="*/ 806824 w 825280"/>
                <a:gd name="connsiteY5" fmla="*/ 150450 h 1380062"/>
                <a:gd name="connsiteX6" fmla="*/ 749917 w 825280"/>
                <a:gd name="connsiteY6" fmla="*/ 26815 h 1380062"/>
                <a:gd name="connsiteX7" fmla="*/ 482068 w 825280"/>
                <a:gd name="connsiteY7" fmla="*/ 0 h 1380062"/>
                <a:gd name="connsiteX8" fmla="*/ 0 w 825280"/>
                <a:gd name="connsiteY8" fmla="*/ 464215 h 1380062"/>
                <a:gd name="connsiteX0" fmla="*/ 26894 w 821158"/>
                <a:gd name="connsiteY0" fmla="*/ 1378615 h 1417089"/>
                <a:gd name="connsiteX1" fmla="*/ 671417 w 821158"/>
                <a:gd name="connsiteY1" fmla="*/ 1367623 h 1417089"/>
                <a:gd name="connsiteX2" fmla="*/ 770965 w 821158"/>
                <a:gd name="connsiteY2" fmla="*/ 921415 h 1417089"/>
                <a:gd name="connsiteX3" fmla="*/ 510988 w 821158"/>
                <a:gd name="connsiteY3" fmla="*/ 670403 h 1417089"/>
                <a:gd name="connsiteX4" fmla="*/ 528918 w 821158"/>
                <a:gd name="connsiteY4" fmla="*/ 347674 h 1417089"/>
                <a:gd name="connsiteX5" fmla="*/ 806824 w 821158"/>
                <a:gd name="connsiteY5" fmla="*/ 150450 h 1417089"/>
                <a:gd name="connsiteX6" fmla="*/ 749917 w 821158"/>
                <a:gd name="connsiteY6" fmla="*/ 26815 h 1417089"/>
                <a:gd name="connsiteX7" fmla="*/ 482068 w 821158"/>
                <a:gd name="connsiteY7" fmla="*/ 0 h 1417089"/>
                <a:gd name="connsiteX8" fmla="*/ 0 w 821158"/>
                <a:gd name="connsiteY8" fmla="*/ 464215 h 1417089"/>
                <a:gd name="connsiteX0" fmla="*/ 26894 w 821158"/>
                <a:gd name="connsiteY0" fmla="*/ 1378615 h 1378733"/>
                <a:gd name="connsiteX1" fmla="*/ 671417 w 821158"/>
                <a:gd name="connsiteY1" fmla="*/ 1367623 h 1378733"/>
                <a:gd name="connsiteX2" fmla="*/ 770965 w 821158"/>
                <a:gd name="connsiteY2" fmla="*/ 921415 h 1378733"/>
                <a:gd name="connsiteX3" fmla="*/ 510988 w 821158"/>
                <a:gd name="connsiteY3" fmla="*/ 670403 h 1378733"/>
                <a:gd name="connsiteX4" fmla="*/ 528918 w 821158"/>
                <a:gd name="connsiteY4" fmla="*/ 347674 h 1378733"/>
                <a:gd name="connsiteX5" fmla="*/ 806824 w 821158"/>
                <a:gd name="connsiteY5" fmla="*/ 150450 h 1378733"/>
                <a:gd name="connsiteX6" fmla="*/ 749917 w 821158"/>
                <a:gd name="connsiteY6" fmla="*/ 26815 h 1378733"/>
                <a:gd name="connsiteX7" fmla="*/ 482068 w 821158"/>
                <a:gd name="connsiteY7" fmla="*/ 0 h 1378733"/>
                <a:gd name="connsiteX8" fmla="*/ 0 w 821158"/>
                <a:gd name="connsiteY8" fmla="*/ 464215 h 1378733"/>
                <a:gd name="connsiteX0" fmla="*/ 0 w 830045"/>
                <a:gd name="connsiteY0" fmla="*/ 1378615 h 1378733"/>
                <a:gd name="connsiteX1" fmla="*/ 680304 w 830045"/>
                <a:gd name="connsiteY1" fmla="*/ 1367623 h 1378733"/>
                <a:gd name="connsiteX2" fmla="*/ 779852 w 830045"/>
                <a:gd name="connsiteY2" fmla="*/ 921415 h 1378733"/>
                <a:gd name="connsiteX3" fmla="*/ 519875 w 830045"/>
                <a:gd name="connsiteY3" fmla="*/ 670403 h 1378733"/>
                <a:gd name="connsiteX4" fmla="*/ 537805 w 830045"/>
                <a:gd name="connsiteY4" fmla="*/ 347674 h 1378733"/>
                <a:gd name="connsiteX5" fmla="*/ 815711 w 830045"/>
                <a:gd name="connsiteY5" fmla="*/ 150450 h 1378733"/>
                <a:gd name="connsiteX6" fmla="*/ 758804 w 830045"/>
                <a:gd name="connsiteY6" fmla="*/ 26815 h 1378733"/>
                <a:gd name="connsiteX7" fmla="*/ 490955 w 830045"/>
                <a:gd name="connsiteY7" fmla="*/ 0 h 1378733"/>
                <a:gd name="connsiteX8" fmla="*/ 8887 w 830045"/>
                <a:gd name="connsiteY8" fmla="*/ 464215 h 1378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0045" h="1378733">
                  <a:moveTo>
                    <a:pt x="0" y="1378615"/>
                  </a:moveTo>
                  <a:cubicBezTo>
                    <a:pt x="305975" y="1379414"/>
                    <a:pt x="448951" y="1376237"/>
                    <a:pt x="680304" y="1367623"/>
                  </a:cubicBezTo>
                  <a:cubicBezTo>
                    <a:pt x="863950" y="1263593"/>
                    <a:pt x="806590" y="1037618"/>
                    <a:pt x="779852" y="921415"/>
                  </a:cubicBezTo>
                  <a:cubicBezTo>
                    <a:pt x="753114" y="805212"/>
                    <a:pt x="560216" y="766026"/>
                    <a:pt x="519875" y="670403"/>
                  </a:cubicBezTo>
                  <a:cubicBezTo>
                    <a:pt x="479534" y="574780"/>
                    <a:pt x="488499" y="434333"/>
                    <a:pt x="537805" y="347674"/>
                  </a:cubicBezTo>
                  <a:cubicBezTo>
                    <a:pt x="587111" y="261015"/>
                    <a:pt x="778878" y="203926"/>
                    <a:pt x="815711" y="150450"/>
                  </a:cubicBezTo>
                  <a:cubicBezTo>
                    <a:pt x="852544" y="96974"/>
                    <a:pt x="812930" y="51890"/>
                    <a:pt x="758804" y="26815"/>
                  </a:cubicBezTo>
                  <a:cubicBezTo>
                    <a:pt x="704678" y="1740"/>
                    <a:pt x="633832" y="5289"/>
                    <a:pt x="490955" y="0"/>
                  </a:cubicBezTo>
                  <a:cubicBezTo>
                    <a:pt x="391811" y="86151"/>
                    <a:pt x="184446" y="263256"/>
                    <a:pt x="8887" y="464215"/>
                  </a:cubicBezTo>
                </a:path>
              </a:pathLst>
            </a:custGeom>
            <a:solidFill>
              <a:srgbClr val="0070C0">
                <a:alpha val="40000"/>
              </a:srgb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/>
            <p:cNvSpPr/>
            <p:nvPr/>
          </p:nvSpPr>
          <p:spPr>
            <a:xfrm>
              <a:off x="7311224" y="3731985"/>
              <a:ext cx="1065475" cy="1458267"/>
            </a:xfrm>
            <a:custGeom>
              <a:avLst/>
              <a:gdLst>
                <a:gd name="connsiteX0" fmla="*/ 974799 w 974799"/>
                <a:gd name="connsiteY0" fmla="*/ 933761 h 1439234"/>
                <a:gd name="connsiteX1" fmla="*/ 477842 w 974799"/>
                <a:gd name="connsiteY1" fmla="*/ 1398912 h 1439234"/>
                <a:gd name="connsiteX2" fmla="*/ 143888 w 974799"/>
                <a:gd name="connsiteY2" fmla="*/ 1383010 h 1439234"/>
                <a:gd name="connsiteX3" fmla="*/ 294962 w 974799"/>
                <a:gd name="connsiteY3" fmla="*/ 1116641 h 1439234"/>
                <a:gd name="connsiteX4" fmla="*/ 84253 w 974799"/>
                <a:gd name="connsiteY4" fmla="*/ 770759 h 1439234"/>
                <a:gd name="connsiteX5" fmla="*/ 12691 w 974799"/>
                <a:gd name="connsiteY5" fmla="*/ 389097 h 1439234"/>
                <a:gd name="connsiteX6" fmla="*/ 326768 w 974799"/>
                <a:gd name="connsiteY6" fmla="*/ 154533 h 1439234"/>
                <a:gd name="connsiteX7" fmla="*/ 223401 w 974799"/>
                <a:gd name="connsiteY7" fmla="*/ 11410 h 1439234"/>
                <a:gd name="connsiteX8" fmla="*/ 962872 w 974799"/>
                <a:gd name="connsiteY8" fmla="*/ 19361 h 1439234"/>
                <a:gd name="connsiteX0" fmla="*/ 974799 w 974799"/>
                <a:gd name="connsiteY0" fmla="*/ 933761 h 1439234"/>
                <a:gd name="connsiteX1" fmla="*/ 477842 w 974799"/>
                <a:gd name="connsiteY1" fmla="*/ 1398912 h 1439234"/>
                <a:gd name="connsiteX2" fmla="*/ 143888 w 974799"/>
                <a:gd name="connsiteY2" fmla="*/ 1383010 h 1439234"/>
                <a:gd name="connsiteX3" fmla="*/ 294962 w 974799"/>
                <a:gd name="connsiteY3" fmla="*/ 1116641 h 1439234"/>
                <a:gd name="connsiteX4" fmla="*/ 84253 w 974799"/>
                <a:gd name="connsiteY4" fmla="*/ 770759 h 1439234"/>
                <a:gd name="connsiteX5" fmla="*/ 12691 w 974799"/>
                <a:gd name="connsiteY5" fmla="*/ 389097 h 1439234"/>
                <a:gd name="connsiteX6" fmla="*/ 326768 w 974799"/>
                <a:gd name="connsiteY6" fmla="*/ 154533 h 1439234"/>
                <a:gd name="connsiteX7" fmla="*/ 223401 w 974799"/>
                <a:gd name="connsiteY7" fmla="*/ 11410 h 1439234"/>
                <a:gd name="connsiteX8" fmla="*/ 962872 w 974799"/>
                <a:gd name="connsiteY8" fmla="*/ 19361 h 1439234"/>
                <a:gd name="connsiteX0" fmla="*/ 974799 w 974799"/>
                <a:gd name="connsiteY0" fmla="*/ 933761 h 1439234"/>
                <a:gd name="connsiteX1" fmla="*/ 477842 w 974799"/>
                <a:gd name="connsiteY1" fmla="*/ 1398912 h 1439234"/>
                <a:gd name="connsiteX2" fmla="*/ 143888 w 974799"/>
                <a:gd name="connsiteY2" fmla="*/ 1383010 h 1439234"/>
                <a:gd name="connsiteX3" fmla="*/ 294962 w 974799"/>
                <a:gd name="connsiteY3" fmla="*/ 1116641 h 1439234"/>
                <a:gd name="connsiteX4" fmla="*/ 84253 w 974799"/>
                <a:gd name="connsiteY4" fmla="*/ 770759 h 1439234"/>
                <a:gd name="connsiteX5" fmla="*/ 12691 w 974799"/>
                <a:gd name="connsiteY5" fmla="*/ 389097 h 1439234"/>
                <a:gd name="connsiteX6" fmla="*/ 326768 w 974799"/>
                <a:gd name="connsiteY6" fmla="*/ 154533 h 1439234"/>
                <a:gd name="connsiteX7" fmla="*/ 223401 w 974799"/>
                <a:gd name="connsiteY7" fmla="*/ 11410 h 1439234"/>
                <a:gd name="connsiteX8" fmla="*/ 962872 w 974799"/>
                <a:gd name="connsiteY8" fmla="*/ 19361 h 1439234"/>
                <a:gd name="connsiteX0" fmla="*/ 974799 w 974799"/>
                <a:gd name="connsiteY0" fmla="*/ 933761 h 1439234"/>
                <a:gd name="connsiteX1" fmla="*/ 477842 w 974799"/>
                <a:gd name="connsiteY1" fmla="*/ 1398912 h 1439234"/>
                <a:gd name="connsiteX2" fmla="*/ 143888 w 974799"/>
                <a:gd name="connsiteY2" fmla="*/ 1383010 h 1439234"/>
                <a:gd name="connsiteX3" fmla="*/ 294962 w 974799"/>
                <a:gd name="connsiteY3" fmla="*/ 1116641 h 1439234"/>
                <a:gd name="connsiteX4" fmla="*/ 84253 w 974799"/>
                <a:gd name="connsiteY4" fmla="*/ 770759 h 1439234"/>
                <a:gd name="connsiteX5" fmla="*/ 12691 w 974799"/>
                <a:gd name="connsiteY5" fmla="*/ 389097 h 1439234"/>
                <a:gd name="connsiteX6" fmla="*/ 326768 w 974799"/>
                <a:gd name="connsiteY6" fmla="*/ 154533 h 1439234"/>
                <a:gd name="connsiteX7" fmla="*/ 223401 w 974799"/>
                <a:gd name="connsiteY7" fmla="*/ 11410 h 1439234"/>
                <a:gd name="connsiteX8" fmla="*/ 962872 w 974799"/>
                <a:gd name="connsiteY8" fmla="*/ 19361 h 1439234"/>
                <a:gd name="connsiteX0" fmla="*/ 974799 w 974799"/>
                <a:gd name="connsiteY0" fmla="*/ 933761 h 1407600"/>
                <a:gd name="connsiteX1" fmla="*/ 477842 w 974799"/>
                <a:gd name="connsiteY1" fmla="*/ 1398912 h 1407600"/>
                <a:gd name="connsiteX2" fmla="*/ 143888 w 974799"/>
                <a:gd name="connsiteY2" fmla="*/ 1383010 h 1407600"/>
                <a:gd name="connsiteX3" fmla="*/ 294962 w 974799"/>
                <a:gd name="connsiteY3" fmla="*/ 1116641 h 1407600"/>
                <a:gd name="connsiteX4" fmla="*/ 84253 w 974799"/>
                <a:gd name="connsiteY4" fmla="*/ 770759 h 1407600"/>
                <a:gd name="connsiteX5" fmla="*/ 12691 w 974799"/>
                <a:gd name="connsiteY5" fmla="*/ 389097 h 1407600"/>
                <a:gd name="connsiteX6" fmla="*/ 326768 w 974799"/>
                <a:gd name="connsiteY6" fmla="*/ 154533 h 1407600"/>
                <a:gd name="connsiteX7" fmla="*/ 223401 w 974799"/>
                <a:gd name="connsiteY7" fmla="*/ 11410 h 1407600"/>
                <a:gd name="connsiteX8" fmla="*/ 962872 w 974799"/>
                <a:gd name="connsiteY8" fmla="*/ 19361 h 1407600"/>
                <a:gd name="connsiteX0" fmla="*/ 974799 w 974799"/>
                <a:gd name="connsiteY0" fmla="*/ 933761 h 1398912"/>
                <a:gd name="connsiteX1" fmla="*/ 477842 w 974799"/>
                <a:gd name="connsiteY1" fmla="*/ 1398912 h 1398912"/>
                <a:gd name="connsiteX2" fmla="*/ 131961 w 974799"/>
                <a:gd name="connsiteY2" fmla="*/ 1359156 h 1398912"/>
                <a:gd name="connsiteX3" fmla="*/ 294962 w 974799"/>
                <a:gd name="connsiteY3" fmla="*/ 1116641 h 1398912"/>
                <a:gd name="connsiteX4" fmla="*/ 84253 w 974799"/>
                <a:gd name="connsiteY4" fmla="*/ 770759 h 1398912"/>
                <a:gd name="connsiteX5" fmla="*/ 12691 w 974799"/>
                <a:gd name="connsiteY5" fmla="*/ 389097 h 1398912"/>
                <a:gd name="connsiteX6" fmla="*/ 326768 w 974799"/>
                <a:gd name="connsiteY6" fmla="*/ 154533 h 1398912"/>
                <a:gd name="connsiteX7" fmla="*/ 223401 w 974799"/>
                <a:gd name="connsiteY7" fmla="*/ 11410 h 1398912"/>
                <a:gd name="connsiteX8" fmla="*/ 962872 w 974799"/>
                <a:gd name="connsiteY8" fmla="*/ 19361 h 1398912"/>
                <a:gd name="connsiteX0" fmla="*/ 974874 w 974874"/>
                <a:gd name="connsiteY0" fmla="*/ 933761 h 1398912"/>
                <a:gd name="connsiteX1" fmla="*/ 477917 w 974874"/>
                <a:gd name="connsiteY1" fmla="*/ 1398912 h 1398912"/>
                <a:gd name="connsiteX2" fmla="*/ 132036 w 974874"/>
                <a:gd name="connsiteY2" fmla="*/ 1359156 h 1398912"/>
                <a:gd name="connsiteX3" fmla="*/ 299013 w 974874"/>
                <a:gd name="connsiteY3" fmla="*/ 1120616 h 1398912"/>
                <a:gd name="connsiteX4" fmla="*/ 84328 w 974874"/>
                <a:gd name="connsiteY4" fmla="*/ 770759 h 1398912"/>
                <a:gd name="connsiteX5" fmla="*/ 12766 w 974874"/>
                <a:gd name="connsiteY5" fmla="*/ 389097 h 1398912"/>
                <a:gd name="connsiteX6" fmla="*/ 326843 w 974874"/>
                <a:gd name="connsiteY6" fmla="*/ 154533 h 1398912"/>
                <a:gd name="connsiteX7" fmla="*/ 223476 w 974874"/>
                <a:gd name="connsiteY7" fmla="*/ 11410 h 1398912"/>
                <a:gd name="connsiteX8" fmla="*/ 962947 w 974874"/>
                <a:gd name="connsiteY8" fmla="*/ 19361 h 1398912"/>
                <a:gd name="connsiteX0" fmla="*/ 972956 w 972956"/>
                <a:gd name="connsiteY0" fmla="*/ 933761 h 1398912"/>
                <a:gd name="connsiteX1" fmla="*/ 475999 w 972956"/>
                <a:gd name="connsiteY1" fmla="*/ 1398912 h 1398912"/>
                <a:gd name="connsiteX2" fmla="*/ 130118 w 972956"/>
                <a:gd name="connsiteY2" fmla="*/ 1359156 h 1398912"/>
                <a:gd name="connsiteX3" fmla="*/ 297095 w 972956"/>
                <a:gd name="connsiteY3" fmla="*/ 1120616 h 1398912"/>
                <a:gd name="connsiteX4" fmla="*/ 181801 w 972956"/>
                <a:gd name="connsiteY4" fmla="*/ 874126 h 1398912"/>
                <a:gd name="connsiteX5" fmla="*/ 82410 w 972956"/>
                <a:gd name="connsiteY5" fmla="*/ 770759 h 1398912"/>
                <a:gd name="connsiteX6" fmla="*/ 10848 w 972956"/>
                <a:gd name="connsiteY6" fmla="*/ 389097 h 1398912"/>
                <a:gd name="connsiteX7" fmla="*/ 324925 w 972956"/>
                <a:gd name="connsiteY7" fmla="*/ 154533 h 1398912"/>
                <a:gd name="connsiteX8" fmla="*/ 221558 w 972956"/>
                <a:gd name="connsiteY8" fmla="*/ 11410 h 1398912"/>
                <a:gd name="connsiteX9" fmla="*/ 961029 w 972956"/>
                <a:gd name="connsiteY9" fmla="*/ 19361 h 1398912"/>
                <a:gd name="connsiteX0" fmla="*/ 996991 w 996991"/>
                <a:gd name="connsiteY0" fmla="*/ 933761 h 1398912"/>
                <a:gd name="connsiteX1" fmla="*/ 500034 w 996991"/>
                <a:gd name="connsiteY1" fmla="*/ 1398912 h 1398912"/>
                <a:gd name="connsiteX2" fmla="*/ 154153 w 996991"/>
                <a:gd name="connsiteY2" fmla="*/ 1359156 h 1398912"/>
                <a:gd name="connsiteX3" fmla="*/ 321130 w 996991"/>
                <a:gd name="connsiteY3" fmla="*/ 1120616 h 1398912"/>
                <a:gd name="connsiteX4" fmla="*/ 205836 w 996991"/>
                <a:gd name="connsiteY4" fmla="*/ 874126 h 1398912"/>
                <a:gd name="connsiteX5" fmla="*/ 26932 w 996991"/>
                <a:gd name="connsiteY5" fmla="*/ 675343 h 1398912"/>
                <a:gd name="connsiteX6" fmla="*/ 34883 w 996991"/>
                <a:gd name="connsiteY6" fmla="*/ 389097 h 1398912"/>
                <a:gd name="connsiteX7" fmla="*/ 348960 w 996991"/>
                <a:gd name="connsiteY7" fmla="*/ 154533 h 1398912"/>
                <a:gd name="connsiteX8" fmla="*/ 245593 w 996991"/>
                <a:gd name="connsiteY8" fmla="*/ 11410 h 1398912"/>
                <a:gd name="connsiteX9" fmla="*/ 985064 w 996991"/>
                <a:gd name="connsiteY9" fmla="*/ 19361 h 1398912"/>
                <a:gd name="connsiteX0" fmla="*/ 996991 w 996991"/>
                <a:gd name="connsiteY0" fmla="*/ 933761 h 1398912"/>
                <a:gd name="connsiteX1" fmla="*/ 500034 w 996991"/>
                <a:gd name="connsiteY1" fmla="*/ 1398912 h 1398912"/>
                <a:gd name="connsiteX2" fmla="*/ 154153 w 996991"/>
                <a:gd name="connsiteY2" fmla="*/ 1359156 h 1398912"/>
                <a:gd name="connsiteX3" fmla="*/ 249569 w 996991"/>
                <a:gd name="connsiteY3" fmla="*/ 1307472 h 1398912"/>
                <a:gd name="connsiteX4" fmla="*/ 321130 w 996991"/>
                <a:gd name="connsiteY4" fmla="*/ 1120616 h 1398912"/>
                <a:gd name="connsiteX5" fmla="*/ 205836 w 996991"/>
                <a:gd name="connsiteY5" fmla="*/ 874126 h 1398912"/>
                <a:gd name="connsiteX6" fmla="*/ 26932 w 996991"/>
                <a:gd name="connsiteY6" fmla="*/ 675343 h 1398912"/>
                <a:gd name="connsiteX7" fmla="*/ 34883 w 996991"/>
                <a:gd name="connsiteY7" fmla="*/ 389097 h 1398912"/>
                <a:gd name="connsiteX8" fmla="*/ 348960 w 996991"/>
                <a:gd name="connsiteY8" fmla="*/ 154533 h 1398912"/>
                <a:gd name="connsiteX9" fmla="*/ 245593 w 996991"/>
                <a:gd name="connsiteY9" fmla="*/ 11410 h 1398912"/>
                <a:gd name="connsiteX10" fmla="*/ 985064 w 996991"/>
                <a:gd name="connsiteY10" fmla="*/ 19361 h 1398912"/>
                <a:gd name="connsiteX0" fmla="*/ 996991 w 996991"/>
                <a:gd name="connsiteY0" fmla="*/ 933761 h 1398912"/>
                <a:gd name="connsiteX1" fmla="*/ 500034 w 996991"/>
                <a:gd name="connsiteY1" fmla="*/ 1398912 h 1398912"/>
                <a:gd name="connsiteX2" fmla="*/ 154153 w 996991"/>
                <a:gd name="connsiteY2" fmla="*/ 1359156 h 1398912"/>
                <a:gd name="connsiteX3" fmla="*/ 249569 w 996991"/>
                <a:gd name="connsiteY3" fmla="*/ 1307472 h 1398912"/>
                <a:gd name="connsiteX4" fmla="*/ 297276 w 996991"/>
                <a:gd name="connsiteY4" fmla="*/ 1120616 h 1398912"/>
                <a:gd name="connsiteX5" fmla="*/ 205836 w 996991"/>
                <a:gd name="connsiteY5" fmla="*/ 874126 h 1398912"/>
                <a:gd name="connsiteX6" fmla="*/ 26932 w 996991"/>
                <a:gd name="connsiteY6" fmla="*/ 675343 h 1398912"/>
                <a:gd name="connsiteX7" fmla="*/ 34883 w 996991"/>
                <a:gd name="connsiteY7" fmla="*/ 389097 h 1398912"/>
                <a:gd name="connsiteX8" fmla="*/ 348960 w 996991"/>
                <a:gd name="connsiteY8" fmla="*/ 154533 h 1398912"/>
                <a:gd name="connsiteX9" fmla="*/ 245593 w 996991"/>
                <a:gd name="connsiteY9" fmla="*/ 11410 h 1398912"/>
                <a:gd name="connsiteX10" fmla="*/ 985064 w 996991"/>
                <a:gd name="connsiteY10" fmla="*/ 19361 h 1398912"/>
                <a:gd name="connsiteX0" fmla="*/ 992189 w 992189"/>
                <a:gd name="connsiteY0" fmla="*/ 935225 h 1400376"/>
                <a:gd name="connsiteX1" fmla="*/ 495232 w 992189"/>
                <a:gd name="connsiteY1" fmla="*/ 1400376 h 1400376"/>
                <a:gd name="connsiteX2" fmla="*/ 149351 w 992189"/>
                <a:gd name="connsiteY2" fmla="*/ 1360620 h 1400376"/>
                <a:gd name="connsiteX3" fmla="*/ 244767 w 992189"/>
                <a:gd name="connsiteY3" fmla="*/ 1308936 h 1400376"/>
                <a:gd name="connsiteX4" fmla="*/ 292474 w 992189"/>
                <a:gd name="connsiteY4" fmla="*/ 1122080 h 1400376"/>
                <a:gd name="connsiteX5" fmla="*/ 201034 w 992189"/>
                <a:gd name="connsiteY5" fmla="*/ 875590 h 1400376"/>
                <a:gd name="connsiteX6" fmla="*/ 22130 w 992189"/>
                <a:gd name="connsiteY6" fmla="*/ 676807 h 1400376"/>
                <a:gd name="connsiteX7" fmla="*/ 30081 w 992189"/>
                <a:gd name="connsiteY7" fmla="*/ 390561 h 1400376"/>
                <a:gd name="connsiteX8" fmla="*/ 268620 w 992189"/>
                <a:gd name="connsiteY8" fmla="*/ 175875 h 1400376"/>
                <a:gd name="connsiteX9" fmla="*/ 240791 w 992189"/>
                <a:gd name="connsiteY9" fmla="*/ 12874 h 1400376"/>
                <a:gd name="connsiteX10" fmla="*/ 980262 w 992189"/>
                <a:gd name="connsiteY10" fmla="*/ 20825 h 1400376"/>
                <a:gd name="connsiteX0" fmla="*/ 1022992 w 1022992"/>
                <a:gd name="connsiteY0" fmla="*/ 935225 h 1400376"/>
                <a:gd name="connsiteX1" fmla="*/ 526035 w 1022992"/>
                <a:gd name="connsiteY1" fmla="*/ 1400376 h 1400376"/>
                <a:gd name="connsiteX2" fmla="*/ 180154 w 1022992"/>
                <a:gd name="connsiteY2" fmla="*/ 1360620 h 1400376"/>
                <a:gd name="connsiteX3" fmla="*/ 275570 w 1022992"/>
                <a:gd name="connsiteY3" fmla="*/ 1308936 h 1400376"/>
                <a:gd name="connsiteX4" fmla="*/ 323277 w 1022992"/>
                <a:gd name="connsiteY4" fmla="*/ 1122080 h 1400376"/>
                <a:gd name="connsiteX5" fmla="*/ 231837 w 1022992"/>
                <a:gd name="connsiteY5" fmla="*/ 875590 h 1400376"/>
                <a:gd name="connsiteX6" fmla="*/ 52933 w 1022992"/>
                <a:gd name="connsiteY6" fmla="*/ 676807 h 1400376"/>
                <a:gd name="connsiteX7" fmla="*/ 17152 w 1022992"/>
                <a:gd name="connsiteY7" fmla="*/ 406464 h 1400376"/>
                <a:gd name="connsiteX8" fmla="*/ 299423 w 1022992"/>
                <a:gd name="connsiteY8" fmla="*/ 175875 h 1400376"/>
                <a:gd name="connsiteX9" fmla="*/ 271594 w 1022992"/>
                <a:gd name="connsiteY9" fmla="*/ 12874 h 1400376"/>
                <a:gd name="connsiteX10" fmla="*/ 1011065 w 1022992"/>
                <a:gd name="connsiteY10" fmla="*/ 20825 h 1400376"/>
                <a:gd name="connsiteX0" fmla="*/ 1024167 w 1024167"/>
                <a:gd name="connsiteY0" fmla="*/ 935225 h 1400376"/>
                <a:gd name="connsiteX1" fmla="*/ 527210 w 1024167"/>
                <a:gd name="connsiteY1" fmla="*/ 1400376 h 1400376"/>
                <a:gd name="connsiteX2" fmla="*/ 181329 w 1024167"/>
                <a:gd name="connsiteY2" fmla="*/ 1360620 h 1400376"/>
                <a:gd name="connsiteX3" fmla="*/ 276745 w 1024167"/>
                <a:gd name="connsiteY3" fmla="*/ 1308936 h 1400376"/>
                <a:gd name="connsiteX4" fmla="*/ 324452 w 1024167"/>
                <a:gd name="connsiteY4" fmla="*/ 1122080 h 1400376"/>
                <a:gd name="connsiteX5" fmla="*/ 233012 w 1024167"/>
                <a:gd name="connsiteY5" fmla="*/ 875590 h 1400376"/>
                <a:gd name="connsiteX6" fmla="*/ 50132 w 1024167"/>
                <a:gd name="connsiteY6" fmla="*/ 732466 h 1400376"/>
                <a:gd name="connsiteX7" fmla="*/ 18327 w 1024167"/>
                <a:gd name="connsiteY7" fmla="*/ 406464 h 1400376"/>
                <a:gd name="connsiteX8" fmla="*/ 300598 w 1024167"/>
                <a:gd name="connsiteY8" fmla="*/ 175875 h 1400376"/>
                <a:gd name="connsiteX9" fmla="*/ 272769 w 1024167"/>
                <a:gd name="connsiteY9" fmla="*/ 12874 h 1400376"/>
                <a:gd name="connsiteX10" fmla="*/ 1012240 w 1024167"/>
                <a:gd name="connsiteY10" fmla="*/ 20825 h 1400376"/>
                <a:gd name="connsiteX0" fmla="*/ 1024167 w 1024167"/>
                <a:gd name="connsiteY0" fmla="*/ 935225 h 1400376"/>
                <a:gd name="connsiteX1" fmla="*/ 527210 w 1024167"/>
                <a:gd name="connsiteY1" fmla="*/ 1400376 h 1400376"/>
                <a:gd name="connsiteX2" fmla="*/ 181329 w 1024167"/>
                <a:gd name="connsiteY2" fmla="*/ 1360620 h 1400376"/>
                <a:gd name="connsiteX3" fmla="*/ 276745 w 1024167"/>
                <a:gd name="connsiteY3" fmla="*/ 1308936 h 1400376"/>
                <a:gd name="connsiteX4" fmla="*/ 324452 w 1024167"/>
                <a:gd name="connsiteY4" fmla="*/ 1122080 h 1400376"/>
                <a:gd name="connsiteX5" fmla="*/ 233012 w 1024167"/>
                <a:gd name="connsiteY5" fmla="*/ 875590 h 1400376"/>
                <a:gd name="connsiteX6" fmla="*/ 50132 w 1024167"/>
                <a:gd name="connsiteY6" fmla="*/ 732466 h 1400376"/>
                <a:gd name="connsiteX7" fmla="*/ 18327 w 1024167"/>
                <a:gd name="connsiteY7" fmla="*/ 406464 h 1400376"/>
                <a:gd name="connsiteX8" fmla="*/ 300598 w 1024167"/>
                <a:gd name="connsiteY8" fmla="*/ 175875 h 1400376"/>
                <a:gd name="connsiteX9" fmla="*/ 272769 w 1024167"/>
                <a:gd name="connsiteY9" fmla="*/ 12874 h 1400376"/>
                <a:gd name="connsiteX10" fmla="*/ 1012240 w 1024167"/>
                <a:gd name="connsiteY10" fmla="*/ 20825 h 1400376"/>
                <a:gd name="connsiteX0" fmla="*/ 1024167 w 1024167"/>
                <a:gd name="connsiteY0" fmla="*/ 922351 h 1387502"/>
                <a:gd name="connsiteX1" fmla="*/ 527210 w 1024167"/>
                <a:gd name="connsiteY1" fmla="*/ 1387502 h 1387502"/>
                <a:gd name="connsiteX2" fmla="*/ 181329 w 1024167"/>
                <a:gd name="connsiteY2" fmla="*/ 1347746 h 1387502"/>
                <a:gd name="connsiteX3" fmla="*/ 276745 w 1024167"/>
                <a:gd name="connsiteY3" fmla="*/ 1296062 h 1387502"/>
                <a:gd name="connsiteX4" fmla="*/ 324452 w 1024167"/>
                <a:gd name="connsiteY4" fmla="*/ 1109206 h 1387502"/>
                <a:gd name="connsiteX5" fmla="*/ 233012 w 1024167"/>
                <a:gd name="connsiteY5" fmla="*/ 862716 h 1387502"/>
                <a:gd name="connsiteX6" fmla="*/ 50132 w 1024167"/>
                <a:gd name="connsiteY6" fmla="*/ 719592 h 1387502"/>
                <a:gd name="connsiteX7" fmla="*/ 18327 w 1024167"/>
                <a:gd name="connsiteY7" fmla="*/ 393590 h 1387502"/>
                <a:gd name="connsiteX8" fmla="*/ 300598 w 1024167"/>
                <a:gd name="connsiteY8" fmla="*/ 163001 h 1387502"/>
                <a:gd name="connsiteX9" fmla="*/ 272769 w 1024167"/>
                <a:gd name="connsiteY9" fmla="*/ 0 h 1387502"/>
                <a:gd name="connsiteX10" fmla="*/ 1012240 w 1024167"/>
                <a:gd name="connsiteY10" fmla="*/ 7951 h 1387502"/>
                <a:gd name="connsiteX0" fmla="*/ 1024167 w 1024167"/>
                <a:gd name="connsiteY0" fmla="*/ 922351 h 1387502"/>
                <a:gd name="connsiteX1" fmla="*/ 527210 w 1024167"/>
                <a:gd name="connsiteY1" fmla="*/ 1387502 h 1387502"/>
                <a:gd name="connsiteX2" fmla="*/ 181329 w 1024167"/>
                <a:gd name="connsiteY2" fmla="*/ 1347746 h 1387502"/>
                <a:gd name="connsiteX3" fmla="*/ 276745 w 1024167"/>
                <a:gd name="connsiteY3" fmla="*/ 1296062 h 1387502"/>
                <a:gd name="connsiteX4" fmla="*/ 324452 w 1024167"/>
                <a:gd name="connsiteY4" fmla="*/ 1109206 h 1387502"/>
                <a:gd name="connsiteX5" fmla="*/ 233012 w 1024167"/>
                <a:gd name="connsiteY5" fmla="*/ 862716 h 1387502"/>
                <a:gd name="connsiteX6" fmla="*/ 50132 w 1024167"/>
                <a:gd name="connsiteY6" fmla="*/ 719592 h 1387502"/>
                <a:gd name="connsiteX7" fmla="*/ 18327 w 1024167"/>
                <a:gd name="connsiteY7" fmla="*/ 393590 h 1387502"/>
                <a:gd name="connsiteX8" fmla="*/ 300598 w 1024167"/>
                <a:gd name="connsiteY8" fmla="*/ 163001 h 1387502"/>
                <a:gd name="connsiteX9" fmla="*/ 272769 w 1024167"/>
                <a:gd name="connsiteY9" fmla="*/ 0 h 1387502"/>
                <a:gd name="connsiteX10" fmla="*/ 1012240 w 1024167"/>
                <a:gd name="connsiteY10" fmla="*/ 7951 h 1387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4167" h="1387502">
                  <a:moveTo>
                    <a:pt x="1024167" y="922351"/>
                  </a:moveTo>
                  <a:cubicBezTo>
                    <a:pt x="817101" y="1109538"/>
                    <a:pt x="689549" y="1237090"/>
                    <a:pt x="527210" y="1387502"/>
                  </a:cubicBezTo>
                  <a:cubicBezTo>
                    <a:pt x="356920" y="1382864"/>
                    <a:pt x="223073" y="1362986"/>
                    <a:pt x="181329" y="1347746"/>
                  </a:cubicBezTo>
                  <a:cubicBezTo>
                    <a:pt x="139585" y="1332506"/>
                    <a:pt x="248916" y="1335819"/>
                    <a:pt x="276745" y="1296062"/>
                  </a:cubicBezTo>
                  <a:cubicBezTo>
                    <a:pt x="304574" y="1256305"/>
                    <a:pt x="331741" y="1181430"/>
                    <a:pt x="324452" y="1109206"/>
                  </a:cubicBezTo>
                  <a:cubicBezTo>
                    <a:pt x="317163" y="1036982"/>
                    <a:pt x="268793" y="921025"/>
                    <a:pt x="233012" y="862716"/>
                  </a:cubicBezTo>
                  <a:cubicBezTo>
                    <a:pt x="197231" y="804407"/>
                    <a:pt x="85913" y="797779"/>
                    <a:pt x="50132" y="719592"/>
                  </a:cubicBezTo>
                  <a:cubicBezTo>
                    <a:pt x="14351" y="641405"/>
                    <a:pt x="-23417" y="486355"/>
                    <a:pt x="18327" y="393590"/>
                  </a:cubicBezTo>
                  <a:cubicBezTo>
                    <a:pt x="60071" y="300825"/>
                    <a:pt x="258191" y="228599"/>
                    <a:pt x="300598" y="163001"/>
                  </a:cubicBezTo>
                  <a:cubicBezTo>
                    <a:pt x="343005" y="97403"/>
                    <a:pt x="181992" y="105355"/>
                    <a:pt x="272769" y="0"/>
                  </a:cubicBezTo>
                  <a:lnTo>
                    <a:pt x="1012240" y="7951"/>
                  </a:lnTo>
                </a:path>
              </a:pathLst>
            </a:custGeom>
            <a:solidFill>
              <a:srgbClr val="FF0000">
                <a:alpha val="40000"/>
              </a:srgb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5" name="Picture 76" descr="lattice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6472" y="3674517"/>
              <a:ext cx="1632622" cy="1576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langle T_{00} \rangle,&#10;\langle T_{ii} \rangle&#10;\end{align*}&lt;/body&gt;&#10;  &lt;fcolor&gt;FFFF0000&lt;/fcolor&gt;&#10;  &lt;bcolor&gt;FFFFFFFF&lt;/bcolor&gt;&#10;  &lt;transparent&gt;True&lt;/transparent&gt;&#10;  &lt;resolution&gt;1800&lt;/resolution&gt;&#10;  &lt;imageh&gt;249&lt;/imageh&gt;&#10;  &lt;imagew&gt;1097&lt;/imagew&gt;&#10;  &lt;scale&gt;50&lt;/scale&gt;&#10;  &lt;cursor&gt;39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41" y="2136930"/>
            <a:ext cx="1776317" cy="403193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 rot="675328">
            <a:off x="1261098" y="795872"/>
            <a:ext cx="7995394" cy="1107996"/>
          </a:xfrm>
          <a:prstGeom prst="rect">
            <a:avLst/>
          </a:prstGeom>
          <a:solidFill>
            <a:schemeClr val="tx1">
              <a:lumMod val="65000"/>
              <a:alpha val="50000"/>
            </a:schemeClr>
          </a:solidFill>
          <a:effectLst>
            <a:softEdge rad="241300"/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Many Future Studies!!</a:t>
            </a:r>
            <a:endParaRPr kumimoji="1" lang="ja-JP" alt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94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Many Future Works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1038" y="1523248"/>
            <a:ext cx="7313028" cy="319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precision measurement of YM thermodynamics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EMT correlation functions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 measurement of viscosity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ym typeface="Wingdings" panose="05000000000000000000" pitchFamily="2" charset="2"/>
              </a:rPr>
              <a:t>specific heat, non-Gaussian fluctuations, etc.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sym typeface="Wingdings" panose="05000000000000000000" pitchFamily="2" charset="2"/>
              </a:rPr>
              <a:t>scale setting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p"/>
            </a:pPr>
            <a:endParaRPr lang="en-US" altLang="ja-JP" sz="2400" dirty="0">
              <a:sym typeface="Wingdings" panose="05000000000000000000" pitchFamily="2" charset="2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taking double limit a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0, t0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full QCD </a:t>
            </a:r>
            <a:r>
              <a:rPr kumimoji="1" lang="en-US" altLang="ja-JP" sz="2000" dirty="0" smtClean="0">
                <a:solidFill>
                  <a:schemeClr val="tx1">
                    <a:lumMod val="75000"/>
                  </a:schemeClr>
                </a:solidFill>
              </a:rPr>
              <a:t>Makino,Suzuki,1403.4772</a:t>
            </a:r>
            <a:endParaRPr kumimoji="1" lang="ja-JP" altLang="en-US" sz="20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5344014" y="4842392"/>
            <a:ext cx="3678944" cy="1918839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1520573" y="4842396"/>
            <a:ext cx="3252879" cy="191883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9525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33117" y="4927582"/>
            <a:ext cx="222778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/>
              </a:rPr>
              <a:t>from</a:t>
            </a:r>
          </a:p>
          <a:p>
            <a:pPr algn="ctr"/>
            <a:r>
              <a:rPr lang="en-US" altLang="ja-JP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/>
              </a:rPr>
              <a:t>G</a:t>
            </a:r>
            <a:r>
              <a:rPr lang="en-US" altLang="ja-JP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/>
              </a:rPr>
              <a:t>radient</a:t>
            </a:r>
          </a:p>
          <a:p>
            <a:pPr algn="ctr"/>
            <a:r>
              <a:rPr lang="en-US" altLang="ja-JP" sz="4400" dirty="0" smtClean="0">
                <a:solidFill>
                  <a:srgbClr val="2FA3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/>
              </a:rPr>
              <a:t>flow</a:t>
            </a:r>
            <a:endParaRPr lang="ja-JP" altLang="en-US" sz="4400" dirty="0">
              <a:solidFill>
                <a:srgbClr val="2FA3E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80615" y="4893870"/>
            <a:ext cx="340574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/>
              </a:rPr>
              <a:t>to</a:t>
            </a:r>
          </a:p>
          <a:p>
            <a:pPr algn="ctr"/>
            <a:r>
              <a:rPr lang="en-US" altLang="ja-JP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/>
              </a:rPr>
              <a:t>Hydrodynamic</a:t>
            </a:r>
          </a:p>
          <a:p>
            <a:pPr algn="ctr"/>
            <a:r>
              <a:rPr lang="en-US" altLang="ja-JP" sz="4400" dirty="0" smtClean="0">
                <a:solidFill>
                  <a:srgbClr val="2FA3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/>
              </a:rPr>
              <a:t>flow</a:t>
            </a:r>
            <a:endParaRPr lang="ja-JP" altLang="en-US" sz="4400" dirty="0">
              <a:solidFill>
                <a:srgbClr val="2FA3E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/>
            </a:endParaRPr>
          </a:p>
        </p:txBody>
      </p:sp>
      <p:sp>
        <p:nvSpPr>
          <p:cNvPr id="9" name="右矢印 8"/>
          <p:cNvSpPr/>
          <p:nvPr/>
        </p:nvSpPr>
        <p:spPr>
          <a:xfrm>
            <a:off x="4710700" y="5156749"/>
            <a:ext cx="758945" cy="1586715"/>
          </a:xfrm>
          <a:prstGeom prst="rightArrow">
            <a:avLst/>
          </a:prstGeom>
          <a:solidFill>
            <a:srgbClr val="D99C3F"/>
          </a:solidFill>
          <a:ln w="22225" cap="flat" cmpd="sng" algn="ctr">
            <a:solidFill>
              <a:sysClr val="window" lastClr="FFFFFF"/>
            </a:solidFill>
            <a:prstDash val="solid"/>
          </a:ln>
          <a:effectLst>
            <a:outerShdw blurRad="63500" sx="110000" sy="110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86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Comparison with Integral Method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709" y="1550971"/>
            <a:ext cx="3828000" cy="472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0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296379" y="170260"/>
            <a:ext cx="48730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/>
              <a:t>: nontrivial observable </a:t>
            </a:r>
          </a:p>
          <a:p>
            <a:r>
              <a:rPr lang="en-US" altLang="ja-JP" sz="4000" dirty="0" smtClean="0"/>
              <a:t>   on </a:t>
            </a:r>
            <a:r>
              <a:rPr lang="en-US" altLang="ja-JP" sz="4000" dirty="0"/>
              <a:t>the </a:t>
            </a:r>
            <a:r>
              <a:rPr lang="en-US" altLang="ja-JP" sz="4000" dirty="0" smtClean="0"/>
              <a:t>lattice</a:t>
            </a:r>
            <a:endParaRPr kumimoji="1" lang="ja-JP" altLang="en-US" sz="4000" dirty="0"/>
          </a:p>
        </p:txBody>
      </p:sp>
      <p:pic>
        <p:nvPicPr>
          <p:cNvPr id="5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228" y="3029469"/>
            <a:ext cx="2150972" cy="207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29" y="374124"/>
            <a:ext cx="1849621" cy="124327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F_{\mu\nu}=&#10;\end{align*}&lt;/body&gt;&#10;  &lt;fcolor&gt;FFFFFFFF&lt;/fcolor&gt;&#10;  &lt;bcolor&gt;FFFFFFFF&lt;/bcolor&gt;&#10;  &lt;transparent&gt;True&lt;/transparent&gt;&#10;  &lt;resolution&gt;1800&lt;/resolution&gt;&#10;  &lt;imageh&gt;244&lt;/imageh&gt;&#10;  &lt;imagew&gt;645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246" y="4360673"/>
            <a:ext cx="846735" cy="320315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T_{\mu\nu} = F_{\mu\rho}F_{\nu\rho} - \frac14 \delta_{\mu\nu} FF&#10;\end{align*}&lt;/body&gt;&#10;  &lt;fcolor&gt;FFFFFFFF&lt;/fcolor&gt;&#10;  &lt;bcolor&gt;FFFFFFFF&lt;/bcolor&gt;&#10;  &lt;transparent&gt;True&lt;/transparent&gt;&#10;  &lt;resolution&gt;1800&lt;/resolution&gt;&#10;  &lt;imageh&gt;505&lt;/imageh&gt;&#10;  &lt;imagew&gt;2727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133" y="3166082"/>
            <a:ext cx="3368490" cy="623794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6967707" y="4141133"/>
            <a:ext cx="678730" cy="68815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 flipH="1">
            <a:off x="7561596" y="4438077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7646437" y="4438077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flipH="1">
            <a:off x="6972070" y="4438077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6882866" y="4418178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乗算記号 18"/>
          <p:cNvSpPr/>
          <p:nvPr/>
        </p:nvSpPr>
        <p:spPr>
          <a:xfrm>
            <a:off x="5024239" y="2378776"/>
            <a:ext cx="3374796" cy="3210759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198684" y="1889696"/>
            <a:ext cx="72878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Definition of the operator is nontrivial </a:t>
            </a:r>
          </a:p>
          <a:p>
            <a:r>
              <a:rPr kumimoji="1" lang="en-US" altLang="ja-JP" sz="2400" dirty="0" smtClean="0"/>
              <a:t>because of the explicit breaking of Lorentz symmetry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41942" y="1937004"/>
            <a:ext cx="10342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kumimoji="1" lang="en-US" altLang="ja-JP" sz="5400" dirty="0" smtClean="0"/>
              <a:t> </a:t>
            </a:r>
            <a:endParaRPr kumimoji="1" lang="ja-JP" altLang="en-US" sz="5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41942" y="5280336"/>
            <a:ext cx="12650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indent="-914400">
              <a:buFont typeface="+mj-ea"/>
              <a:buAutoNum type="circleNumDbPlain" startAt="2"/>
            </a:pPr>
            <a:r>
              <a:rPr kumimoji="1" lang="en-US" altLang="ja-JP" sz="5400" dirty="0" smtClean="0"/>
              <a:t> </a:t>
            </a:r>
            <a:endParaRPr kumimoji="1" lang="ja-JP" altLang="en-US" sz="5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198684" y="5218927"/>
            <a:ext cx="67190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Its measurement is extremely noisy</a:t>
            </a:r>
          </a:p>
          <a:p>
            <a:r>
              <a:rPr kumimoji="1" lang="en-US" altLang="ja-JP" sz="2400" dirty="0" smtClean="0"/>
              <a:t>due to high dimensionality and etc.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04435" y="3263153"/>
            <a:ext cx="540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ex: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943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Continuum Limit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84" y="1462178"/>
            <a:ext cx="3821386" cy="491913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608921" y="1522212"/>
            <a:ext cx="1229054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mtClean="0"/>
              <a:t>Boyd+1996</a:t>
            </a:r>
            <a:endParaRPr kumimoji="1" lang="ja-JP" altLang="en-US" dirty="0"/>
          </a:p>
        </p:txBody>
      </p:sp>
      <p:cxnSp>
        <p:nvCxnSpPr>
          <p:cNvPr id="7" name="直線矢印コネクタ 6"/>
          <p:cNvCxnSpPr/>
          <p:nvPr/>
        </p:nvCxnSpPr>
        <p:spPr>
          <a:xfrm flipH="1">
            <a:off x="2608921" y="1891544"/>
            <a:ext cx="242342" cy="21989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4096213" y="3110554"/>
            <a:ext cx="50375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Statistical error of e-3p is </a:t>
            </a:r>
            <a:r>
              <a:rPr lang="en-US" altLang="ja-JP" sz="2400" dirty="0" smtClean="0"/>
              <a:t>significantly smaller than Boyd+1996 which used ~10000 </a:t>
            </a:r>
            <a:r>
              <a:rPr lang="en-US" altLang="ja-JP" sz="2400" dirty="0" err="1" smtClean="0"/>
              <a:t>confs</a:t>
            </a:r>
            <a:r>
              <a:rPr lang="en-US" altLang="ja-JP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srgbClr val="FFFF00"/>
                </a:solidFill>
              </a:rPr>
              <a:t>No integral! </a:t>
            </a:r>
            <a:r>
              <a:rPr lang="en-US" altLang="ja-JP" sz="2400" dirty="0" smtClean="0"/>
              <a:t>Direct measurement of e and p at a given T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srgbClr val="FFFF00"/>
                </a:solidFill>
              </a:rPr>
              <a:t>no vacuum subtraction </a:t>
            </a:r>
            <a:r>
              <a:rPr lang="en-US" altLang="ja-JP" sz="2400" dirty="0" smtClean="0"/>
              <a:t>for </a:t>
            </a:r>
            <a:r>
              <a:rPr lang="en-US" altLang="ja-JP" sz="2400" dirty="0" err="1" smtClean="0"/>
              <a:t>e+p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a\to0 ~{\rm limit ~with~fixed } ~\sqrt{8t}T=0.4&#10;\end{align*}&lt;/body&gt;&#10;  &lt;fcolor&gt;FFFFFFFF&lt;/fcolor&gt;&#10;  &lt;bcolor&gt;FFFFFFFF&lt;/bcolor&gt;&#10;  &lt;transparent&gt;True&lt;/transparent&gt;&#10;  &lt;resolution&gt;1800&lt;/resolution&gt;&#10;  &lt;imageh&gt;249&lt;/imageh&gt;&#10;  &lt;imagew&gt;3727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27" y="1673583"/>
            <a:ext cx="4302497" cy="287449"/>
          </a:xfrm>
          <a:prstGeom prst="rect">
            <a:avLst/>
          </a:prstGeom>
        </p:spPr>
      </p:pic>
      <p:sp>
        <p:nvSpPr>
          <p:cNvPr id="12" name="角丸四角形 11"/>
          <p:cNvSpPr/>
          <p:nvPr/>
        </p:nvSpPr>
        <p:spPr>
          <a:xfrm>
            <a:off x="4164676" y="1564918"/>
            <a:ext cx="4671753" cy="580134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213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55889" y="1631527"/>
            <a:ext cx="700909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Point Functions</a:t>
            </a:r>
            <a:endParaRPr kumimoji="1" lang="ja-JP" alt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x,t) T_{\mu\nu}(0,0) \rangle&#10;\end{align*}&lt;/body&gt;&#10;  &lt;fcolor&gt;FFFFFFFF&lt;/fcolor&gt;&#10;  &lt;bcolor&gt;FFFFFFFF&lt;/bcolor&gt;&#10;  &lt;transparent&gt;True&lt;/transparent&gt;&#10;  &lt;resolution&gt;1800&lt;/resolution&gt;&#10;  &lt;imageh&gt;262&lt;/imageh&gt;&#10;  &lt;imagew&gt;2009&lt;/imagew&gt;&#10;  &lt;scale&gt;50&lt;/scale&gt;&#10;  &lt;cursor&gt;55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58" y="3252247"/>
            <a:ext cx="6144162" cy="80127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5464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EMT </a:t>
            </a:r>
            <a:r>
              <a:rPr lang="en-US" altLang="ja-JP" dirty="0" err="1" smtClean="0"/>
              <a:t>Correlator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2919" y="1571946"/>
            <a:ext cx="7624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Kubo Formula: T</a:t>
            </a:r>
            <a:r>
              <a:rPr kumimoji="1" lang="en-US" altLang="ja-JP" sz="2800" baseline="-25000" dirty="0" smtClean="0"/>
              <a:t>12</a:t>
            </a:r>
            <a:r>
              <a:rPr kumimoji="1" lang="en-US" altLang="ja-JP" sz="2800" dirty="0" smtClean="0"/>
              <a:t> </a:t>
            </a:r>
            <a:r>
              <a:rPr kumimoji="1" lang="en-US" altLang="ja-JP" sz="2800" dirty="0" err="1" smtClean="0"/>
              <a:t>correlator</a:t>
            </a:r>
            <a:r>
              <a:rPr kumimoji="1" lang="en-US" altLang="ja-JP" sz="2800" dirty="0" smtClean="0"/>
              <a:t> </a:t>
            </a:r>
            <a:r>
              <a:rPr kumimoji="1" lang="en-US" altLang="ja-JP" sz="2800" dirty="0" smtClean="0">
                <a:sym typeface="Wingdings" panose="05000000000000000000" pitchFamily="2" charset="2"/>
              </a:rPr>
              <a:t>shear viscosity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2918" y="4184913"/>
            <a:ext cx="5745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Energy </a:t>
            </a:r>
            <a:r>
              <a:rPr lang="en-US" altLang="ja-JP" sz="2800" dirty="0" smtClean="0"/>
              <a:t>fluctuation</a:t>
            </a:r>
            <a:r>
              <a:rPr kumimoji="1" lang="en-US" altLang="ja-JP" sz="2800" dirty="0" smtClean="0"/>
              <a:t> </a:t>
            </a:r>
            <a:r>
              <a:rPr kumimoji="1" lang="en-US" altLang="ja-JP" sz="2800" dirty="0" smtClean="0">
                <a:sym typeface="Wingdings" panose="05000000000000000000" pitchFamily="2" charset="2"/>
              </a:rPr>
              <a:t>specific heat</a:t>
            </a:r>
            <a:endParaRPr kumimoji="1" lang="ja-JP" altLang="en-US" sz="28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c_V&#10;= \frac{\langle \delta E^2 \rangle}{VT^2} &#10;\end{align*}&lt;/body&gt;&#10;  &lt;fcolor&gt;FFFFFFFF&lt;/fcolor&gt;&#10;  &lt;bcolor&gt;FFFFFFFF&lt;/bcolor&gt;&#10;  &lt;transparent&gt;True&lt;/transparent&gt;&#10;  &lt;resolution&gt;1800&lt;/resolution&gt;&#10;  &lt;imageh&gt;551&lt;/imageh&gt;&#10;  &lt;imagew&gt;1257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133" y="4869960"/>
            <a:ext cx="1787516" cy="78355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907587" y="3401179"/>
            <a:ext cx="5878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000" dirty="0" smtClean="0"/>
              <a:t>Hydrodynamics describes long range behavior of </a:t>
            </a:r>
            <a:r>
              <a:rPr kumimoji="1" lang="en-US" altLang="ja-JP" sz="2000" dirty="0" err="1" smtClean="0"/>
              <a:t>T</a:t>
            </a:r>
            <a:r>
              <a:rPr kumimoji="1" lang="en-US" altLang="ja-JP" sz="2000" baseline="-25000" dirty="0" err="1" smtClean="0">
                <a:latin typeface="Symbol" panose="05050102010706020507" pitchFamily="18" charset="2"/>
              </a:rPr>
              <a:t>mn</a:t>
            </a:r>
            <a:endParaRPr kumimoji="1" lang="ja-JP" altLang="en-US" sz="2000" baseline="-25000" dirty="0">
              <a:latin typeface="Symbol" panose="05050102010706020507" pitchFamily="18" charset="2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eta = \int_0^\infty dt \int_0^{1/T}d\tau \int d^3x \langle T_{12}(x,-i\tau) T_{12}(0,t) \rangle&#10;\end{align*}&lt;/body&gt;&#10;  &lt;fcolor&gt;FFFFFFFF&lt;/fcolor&gt;&#10;  &lt;bcolor&gt;FFFFFFFF&lt;/bcolor&gt;&#10;  &lt;transparent&gt;True&lt;/transparent&gt;&#10;  &lt;resolution&gt;1800&lt;/resolution&gt;&#10;  &lt;imageh&gt;639&lt;/imageh&gt;&#10;  &lt;imagew&gt;5113&lt;/imagew&gt;&#10;  &lt;scale&gt;50&lt;/scale&gt;&#10;  &lt;cursor&gt;10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107" y="2339265"/>
            <a:ext cx="6191643" cy="77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7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EMT </a:t>
            </a:r>
            <a:r>
              <a:rPr kumimoji="1" lang="en-US" altLang="ja-JP" dirty="0" err="1" smtClean="0"/>
              <a:t>Correlator</a:t>
            </a:r>
            <a:r>
              <a:rPr kumimoji="1" lang="en-US" altLang="ja-JP" dirty="0" smtClean="0"/>
              <a:t> : Noisy…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16" y="2497837"/>
            <a:ext cx="3663369" cy="2879568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T_{12}(\tau) T_{12}(0) \rangle&#10;\end{align*}&lt;/body&gt;&#10;  &lt;fcolor&gt;FFFFFFFF&lt;/fcolor&gt;&#10;  &lt;bcolor&gt;FFFFFFFF&lt;/bcolor&gt;&#10;  &lt;transparent&gt;True&lt;/transparent&gt;&#10;  &lt;resolution&gt;1800&lt;/resolution&gt;&#10;  &lt;imageh&gt;249&lt;/imageh&gt;&#10;  &lt;imagew&gt;1500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15" y="2038546"/>
            <a:ext cx="2309562" cy="38338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90316" y="5315844"/>
            <a:ext cx="2955361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Nakamura, Sakai, PRL,2005</a:t>
            </a:r>
          </a:p>
          <a:p>
            <a:r>
              <a:rPr lang="en-US" altLang="ja-JP" sz="2400" dirty="0" err="1" smtClean="0"/>
              <a:t>N</a:t>
            </a:r>
            <a:r>
              <a:rPr lang="en-US" altLang="ja-JP" sz="2400" baseline="-25000" dirty="0" err="1" smtClean="0"/>
              <a:t>t</a:t>
            </a:r>
            <a:r>
              <a:rPr lang="en-US" altLang="ja-JP" sz="2400" dirty="0" smtClean="0"/>
              <a:t>=8</a:t>
            </a:r>
          </a:p>
          <a:p>
            <a:r>
              <a:rPr lang="en-US" altLang="ja-JP" sz="2400" dirty="0" smtClean="0"/>
              <a:t>improved action</a:t>
            </a:r>
          </a:p>
          <a:p>
            <a:r>
              <a:rPr lang="en-US" altLang="ja-JP" sz="2400" dirty="0" smtClean="0"/>
              <a:t>~10</a:t>
            </a:r>
            <a:r>
              <a:rPr lang="en-US" altLang="ja-JP" sz="2400" baseline="30000" dirty="0" smtClean="0"/>
              <a:t>6</a:t>
            </a:r>
            <a:r>
              <a:rPr lang="en-US" altLang="ja-JP" sz="2400" dirty="0" smtClean="0"/>
              <a:t> configurations</a:t>
            </a:r>
            <a:endParaRPr kumimoji="1" lang="ja-JP" altLang="en-US" sz="24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2"/>
          <a:stretch/>
        </p:blipFill>
        <p:spPr>
          <a:xfrm>
            <a:off x="4664467" y="2497837"/>
            <a:ext cx="4347628" cy="2879568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9" name="テキスト ボックス 8"/>
          <p:cNvSpPr txBox="1"/>
          <p:nvPr/>
        </p:nvSpPr>
        <p:spPr>
          <a:xfrm>
            <a:off x="7458465" y="6346901"/>
            <a:ext cx="1553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… no signal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\tau) T_{\mu\nu}(0) \rangle&#10;\end{align*}&lt;/body&gt;&#10;  &lt;fcolor&gt;FFFFFFFF&lt;/fcolor&gt;&#10;  &lt;bcolor&gt;FFFFFFFF&lt;/bcolor&gt;&#10;  &lt;transparent&gt;True&lt;/transparent&gt;&#10;  &lt;resolution&gt;1800&lt;/resolution&gt;&#10;  &lt;imageh&gt;262&lt;/imageh&gt;&#10;  &lt;imagew&gt;1568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150" y="1998180"/>
            <a:ext cx="2414262" cy="403403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4664467" y="5377405"/>
            <a:ext cx="27118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Nt</a:t>
            </a:r>
            <a:r>
              <a:rPr kumimoji="1" lang="en-US" altLang="ja-JP" sz="2400" dirty="0" smtClean="0"/>
              <a:t>=16</a:t>
            </a:r>
          </a:p>
          <a:p>
            <a:r>
              <a:rPr lang="en-US" altLang="ja-JP" sz="2400" dirty="0" smtClean="0"/>
              <a:t>standard action</a:t>
            </a:r>
          </a:p>
          <a:p>
            <a:r>
              <a:rPr lang="en-US" altLang="ja-JP" sz="2400" dirty="0" smtClean="0"/>
              <a:t>5x10</a:t>
            </a:r>
            <a:r>
              <a:rPr lang="en-US" altLang="ja-JP" sz="2400" baseline="30000" dirty="0" smtClean="0"/>
              <a:t>4</a:t>
            </a:r>
            <a:r>
              <a:rPr lang="en-US" altLang="ja-JP" sz="2400" dirty="0" smtClean="0"/>
              <a:t> configurations</a:t>
            </a:r>
            <a:endParaRPr kumimoji="1" lang="ja-JP" altLang="en-US" sz="2400" dirty="0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tau&#10;\end{align*}&lt;/body&gt;&#10;  &lt;fcolor&gt;FF000000&lt;/fcolor&gt;&#10;  &lt;bcolor&gt;FFFFFFFF&lt;/bcolor&gt;&#10;  &lt;transparent&gt;True&lt;/transparent&gt;&#10;  &lt;resolution&gt;1800&lt;/resolution&gt;&#10;  &lt;imageh&gt;109&lt;/imageh&gt;&#10;  &lt;imagew&gt;120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643" y="4850619"/>
            <a:ext cx="222449" cy="202057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2834295" y="1374238"/>
            <a:ext cx="3396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W</a:t>
            </a:r>
            <a:r>
              <a:rPr kumimoji="1" lang="en-US" altLang="ja-JP" sz="2400" dirty="0" smtClean="0"/>
              <a:t>ith naïve EMT operators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0998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角丸四角形 20"/>
          <p:cNvSpPr/>
          <p:nvPr/>
        </p:nvSpPr>
        <p:spPr>
          <a:xfrm>
            <a:off x="6477848" y="1944617"/>
            <a:ext cx="2392776" cy="130291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8" y="2507529"/>
            <a:ext cx="5845620" cy="4100659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tau/a&#10;\end{align*}&lt;/body&gt;&#10;  &lt;fcolor&gt;FF000000&lt;/fcolor&gt;&#10;  &lt;bcolor&gt;FFFFFFFF&lt;/bcolor&gt;&#10;  &lt;transparent&gt;True&lt;/transparent&gt;&#10;  &lt;resolution&gt;1800&lt;/resolution&gt;&#10;  &lt;imageh&gt;250&lt;/imageh&gt;&#10;  &lt;imagew&gt;379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13" y="6381943"/>
            <a:ext cx="514478" cy="339365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6" name="グループ化 5"/>
          <p:cNvGrpSpPr/>
          <p:nvPr/>
        </p:nvGrpSpPr>
        <p:grpSpPr>
          <a:xfrm>
            <a:off x="754142" y="2406283"/>
            <a:ext cx="2058185" cy="2973278"/>
            <a:chOff x="754142" y="2406283"/>
            <a:chExt cx="2058185" cy="2973278"/>
          </a:xfrm>
        </p:grpSpPr>
        <p:cxnSp>
          <p:nvCxnSpPr>
            <p:cNvPr id="9" name="直線コネクタ 8"/>
            <p:cNvCxnSpPr/>
            <p:nvPr/>
          </p:nvCxnSpPr>
          <p:spPr>
            <a:xfrm>
              <a:off x="2809185" y="2406283"/>
              <a:ext cx="3142" cy="297327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正方形/長方形 9"/>
            <p:cNvSpPr/>
            <p:nvPr/>
          </p:nvSpPr>
          <p:spPr>
            <a:xfrm>
              <a:off x="754142" y="4053525"/>
              <a:ext cx="2055043" cy="881155"/>
            </a:xfrm>
            <a:prstGeom prst="rect">
              <a:avLst/>
            </a:prstGeom>
            <a:solidFill>
              <a:srgbClr val="0070C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751000" y="2406283"/>
            <a:ext cx="1437588" cy="2066732"/>
            <a:chOff x="751000" y="2406283"/>
            <a:chExt cx="1437588" cy="2066732"/>
          </a:xfrm>
        </p:grpSpPr>
        <p:cxnSp>
          <p:nvCxnSpPr>
            <p:cNvPr id="8" name="直線コネクタ 7"/>
            <p:cNvCxnSpPr/>
            <p:nvPr/>
          </p:nvCxnSpPr>
          <p:spPr>
            <a:xfrm flipH="1">
              <a:off x="2188587" y="2406283"/>
              <a:ext cx="1" cy="2066732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正方形/長方形 10"/>
            <p:cNvSpPr/>
            <p:nvPr/>
          </p:nvSpPr>
          <p:spPr>
            <a:xfrm>
              <a:off x="751000" y="3162687"/>
              <a:ext cx="1437588" cy="966254"/>
            </a:xfrm>
            <a:prstGeom prst="rect">
              <a:avLst/>
            </a:prstGeom>
            <a:solidFill>
              <a:srgbClr val="008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750999" y="2406283"/>
            <a:ext cx="1030664" cy="1411570"/>
            <a:chOff x="750999" y="2406283"/>
            <a:chExt cx="1030664" cy="1411570"/>
          </a:xfrm>
        </p:grpSpPr>
        <p:cxnSp>
          <p:nvCxnSpPr>
            <p:cNvPr id="7" name="直線コネクタ 6"/>
            <p:cNvCxnSpPr/>
            <p:nvPr/>
          </p:nvCxnSpPr>
          <p:spPr>
            <a:xfrm>
              <a:off x="1780092" y="2406283"/>
              <a:ext cx="1571" cy="141157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正方形/長方形 11"/>
            <p:cNvSpPr/>
            <p:nvPr/>
          </p:nvSpPr>
          <p:spPr>
            <a:xfrm>
              <a:off x="750999" y="2538262"/>
              <a:ext cx="1029093" cy="758859"/>
            </a:xfrm>
            <a:prstGeom prst="rect">
              <a:avLst/>
            </a:prstGeom>
            <a:solidFill>
              <a:srgbClr val="FF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0" name="角丸四角形 19"/>
          <p:cNvSpPr/>
          <p:nvPr/>
        </p:nvSpPr>
        <p:spPr>
          <a:xfrm>
            <a:off x="949282" y="1944618"/>
            <a:ext cx="3074025" cy="46166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49283" y="1944618"/>
            <a:ext cx="247734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1"/>
                </a:solidFill>
              </a:rPr>
              <a:t>smearing</a:t>
            </a:r>
            <a:r>
              <a:rPr lang="ja-JP" altLang="en-US" sz="2400" dirty="0">
                <a:solidFill>
                  <a:schemeClr val="tx1"/>
                </a:solidFill>
              </a:rPr>
              <a:t> </a:t>
            </a:r>
            <a:r>
              <a:rPr lang="en-US" altLang="ja-JP" sz="2400" dirty="0" smtClean="0">
                <a:solidFill>
                  <a:schemeClr val="tx1"/>
                </a:solidFill>
              </a:rPr>
              <a:t>length</a:t>
            </a:r>
            <a:r>
              <a:rPr kumimoji="1" lang="ja-JP" altLang="en-US" sz="2400" dirty="0" smtClean="0">
                <a:solidFill>
                  <a:schemeClr val="tx1"/>
                </a:solidFill>
              </a:rPr>
              <a:t>＝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598763" y="1974356"/>
            <a:ext cx="2198743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64</a:t>
            </a:r>
            <a:r>
              <a:rPr kumimoji="1" lang="en-US" altLang="ja-JP" sz="2400" baseline="30000" dirty="0" smtClean="0"/>
              <a:t>3</a:t>
            </a:r>
            <a:r>
              <a:rPr kumimoji="1" lang="en-US" altLang="ja-JP" sz="2400" dirty="0" smtClean="0"/>
              <a:t>x16</a:t>
            </a:r>
          </a:p>
          <a:p>
            <a:r>
              <a:rPr lang="en-US" altLang="ja-JP" sz="2400" dirty="0" smtClean="0">
                <a:latin typeface="Symbol" panose="05050102010706020507" pitchFamily="18" charset="2"/>
              </a:rPr>
              <a:t>b</a:t>
            </a:r>
            <a:r>
              <a:rPr lang="en-US" altLang="ja-JP" sz="2400" dirty="0" smtClean="0"/>
              <a:t>=7.2 (T~2.2Tc)</a:t>
            </a:r>
          </a:p>
          <a:p>
            <a:r>
              <a:rPr kumimoji="1" lang="en-US" altLang="ja-JP" sz="2400" dirty="0" smtClean="0"/>
              <a:t>1200 </a:t>
            </a:r>
            <a:r>
              <a:rPr kumimoji="1" lang="en-US" altLang="ja-JP" sz="2400" dirty="0" err="1" smtClean="0"/>
              <a:t>confs</a:t>
            </a:r>
            <a:endParaRPr kumimoji="1" lang="ja-JP" altLang="en-US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700522" y="3617952"/>
            <a:ext cx="3443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160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ym typeface="Wingdings" panose="05000000000000000000" pitchFamily="2" charset="2"/>
              </a:rPr>
              <a:t>converge at</a:t>
            </a:r>
          </a:p>
          <a:p>
            <a:pPr marL="342900" indent="-2160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ym typeface="Wingdings" panose="05000000000000000000" pitchFamily="2" charset="2"/>
              </a:rPr>
              <a:t>improvement of the statistics at large t</a:t>
            </a:r>
            <a:endParaRPr lang="en-US" altLang="ja-JP" sz="2000" dirty="0">
              <a:sym typeface="Wingdings" panose="05000000000000000000" pitchFamily="2" charset="2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46" t="5573" r="6930" b="79342"/>
          <a:stretch/>
        </p:blipFill>
        <p:spPr>
          <a:xfrm>
            <a:off x="3555448" y="2745823"/>
            <a:ext cx="1970829" cy="964449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int d^3x\langle T_{12}(x,\tau) T_{12}(0,0) \rangle&#10;\end{align*}&lt;/body&gt;&#10;  &lt;fcolor&gt;FFFFFFFF&lt;/fcolor&gt;&#10;  &lt;bcolor&gt;FFFFFFFF&lt;/bcolor&gt;&#10;  &lt;transparent&gt;True&lt;/transparent&gt;&#10;  &lt;resolution&gt;1800&lt;/resolution&gt;&#10;  &lt;imageh&gt;553&lt;/imageh&gt;&#10;  &lt;imagew&gt;2677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918" y="395354"/>
            <a:ext cx="5977671" cy="1234833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sqrt{8t}&#10;\end{align*}&lt;/body&gt;&#10;  &lt;fcolor&gt;FFFFFFFF&lt;/fcolor&gt;&#10;  &lt;bcolor&gt;FFFFFFFF&lt;/bcolor&gt;&#10;  &lt;transparent&gt;True&lt;/transparent&gt;&#10;  &lt;resolution&gt;1800&lt;/resolution&gt;&#10;  &lt;imageh&gt;249&lt;/imageh&gt;&#10;  &lt;imagew&gt;405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220" y="2010481"/>
            <a:ext cx="536646" cy="329938"/>
          </a:xfrm>
          <a:prstGeom prst="rect">
            <a:avLst/>
          </a:prstGeom>
        </p:spPr>
      </p:pic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tau&amp;gt;\sqrt{8t}&#10;\end{align*}&lt;/body&gt;&#10;  &lt;fcolor&gt;FFFFFFFF&lt;/fcolor&gt;&#10;  &lt;bcolor&gt;FFFFFFFF&lt;/bcolor&gt;&#10;  &lt;transparent&gt;True&lt;/transparent&gt;&#10;  &lt;resolution&gt;1800&lt;/resolution&gt;&#10;  &lt;imageh&gt;249&lt;/imageh&gt;&#10;  &lt;imagew&gt;885&lt;/imagew&gt;&#10;  &lt;scale&gt;50&lt;/scale&gt;&#10;  &lt;cursor&gt;1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236" y="3710272"/>
            <a:ext cx="936625" cy="26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3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 18"/>
          <p:cNvSpPr/>
          <p:nvPr/>
        </p:nvSpPr>
        <p:spPr>
          <a:xfrm>
            <a:off x="6477848" y="1310134"/>
            <a:ext cx="2392776" cy="163089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Correlation Function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702458" y="1310133"/>
            <a:ext cx="21987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64</a:t>
            </a:r>
            <a:r>
              <a:rPr kumimoji="1" lang="en-US" altLang="ja-JP" sz="2400" baseline="30000" dirty="0" smtClean="0"/>
              <a:t>3</a:t>
            </a:r>
            <a:r>
              <a:rPr kumimoji="1" lang="en-US" altLang="ja-JP" sz="2400" dirty="0" smtClean="0"/>
              <a:t>x16</a:t>
            </a:r>
          </a:p>
          <a:p>
            <a:r>
              <a:rPr lang="en-US" altLang="ja-JP" sz="2400" dirty="0" smtClean="0">
                <a:latin typeface="Symbol" panose="05050102010706020507" pitchFamily="18" charset="2"/>
              </a:rPr>
              <a:t>b</a:t>
            </a:r>
            <a:r>
              <a:rPr lang="en-US" altLang="ja-JP" sz="2400" dirty="0" smtClean="0"/>
              <a:t>=7.2 (T~2.2Tc)</a:t>
            </a:r>
          </a:p>
          <a:p>
            <a:r>
              <a:rPr kumimoji="1" lang="en-US" altLang="ja-JP" sz="2400" dirty="0" smtClean="0"/>
              <a:t>1200 </a:t>
            </a:r>
            <a:r>
              <a:rPr kumimoji="1" lang="en-US" altLang="ja-JP" sz="2400" dirty="0" err="1" smtClean="0"/>
              <a:t>confs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t/a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=1.9</a:t>
            </a:r>
            <a:endParaRPr kumimoji="1" lang="ja-JP" altLang="en-US" sz="2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4" y="2507774"/>
            <a:ext cx="5791520" cy="406270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C_{\mu\nu}(\tau) = \int d^3x\langle T_{\mu\nu}(x,\tau) T_{\mu\nu}(0,0) \rangle&#10;\end{align*}&lt;/body&gt;&#10;  &lt;fcolor&gt;FF000000&lt;/fcolor&gt;&#10;  &lt;bcolor&gt;FFFFFFFF&lt;/bcolor&gt;&#10;  &lt;transparent&gt;True&lt;/transparent&gt;&#10;  &lt;resolution&gt;1800&lt;/resolution&gt;&#10;  &lt;imageh&gt;553&lt;/imageh&gt;&#10;  &lt;imagew&gt;3833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98" y="1465052"/>
            <a:ext cx="5049627" cy="7285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0" name="右矢印 9"/>
          <p:cNvSpPr/>
          <p:nvPr/>
        </p:nvSpPr>
        <p:spPr>
          <a:xfrm flipH="1">
            <a:off x="5646656" y="3699365"/>
            <a:ext cx="801278" cy="4430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右矢印 11"/>
          <p:cNvSpPr/>
          <p:nvPr/>
        </p:nvSpPr>
        <p:spPr>
          <a:xfrm flipH="1">
            <a:off x="5648226" y="5574556"/>
            <a:ext cx="801278" cy="443059"/>
          </a:xfrm>
          <a:prstGeom prst="rightArrow">
            <a:avLst/>
          </a:prstGeom>
          <a:solidFill>
            <a:srgbClr val="00B05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 flipH="1">
            <a:off x="5648224" y="5254052"/>
            <a:ext cx="801278" cy="443059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コネクタ 14"/>
          <p:cNvCxnSpPr/>
          <p:nvPr/>
        </p:nvCxnSpPr>
        <p:spPr>
          <a:xfrm>
            <a:off x="3007151" y="2879793"/>
            <a:ext cx="3139" cy="3029877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右矢印 16"/>
          <p:cNvSpPr/>
          <p:nvPr/>
        </p:nvSpPr>
        <p:spPr>
          <a:xfrm flipH="1">
            <a:off x="2498103" y="5541109"/>
            <a:ext cx="509048" cy="320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344365" y="5461118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1">
                    <a:lumMod val="50000"/>
                  </a:schemeClr>
                </a:solidFill>
              </a:rPr>
              <a:t>smeared</a:t>
            </a:r>
            <a:endParaRPr kumimoji="1" lang="ja-JP" alt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tau/a&#10;\end{align*}&lt;/body&gt;&#10;  &lt;fcolor&gt;FF000000&lt;/fcolor&gt;&#10;  &lt;bcolor&gt;FFFFFFFF&lt;/bcolor&gt;&#10;  &lt;transparent&gt;True&lt;/transparent&gt;&#10;  &lt;resolution&gt;1800&lt;/resolution&gt;&#10;  &lt;imageh&gt;250&lt;/imageh&gt;&#10;  &lt;imagew&gt;379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13" y="6364013"/>
            <a:ext cx="514478" cy="33936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テキスト ボックス 8"/>
          <p:cNvSpPr txBox="1"/>
          <p:nvPr/>
        </p:nvSpPr>
        <p:spPr>
          <a:xfrm>
            <a:off x="6358284" y="3221005"/>
            <a:ext cx="2669962" cy="89255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</a:t>
            </a:r>
            <a:r>
              <a:rPr kumimoji="1" lang="en-US" altLang="ja-JP" sz="2800" baseline="-25000" dirty="0" smtClean="0"/>
              <a:t>44</a:t>
            </a:r>
            <a:r>
              <a:rPr kumimoji="1" lang="en-US" altLang="ja-JP" sz="2800" dirty="0" smtClean="0"/>
              <a:t>(</a:t>
            </a:r>
            <a:r>
              <a:rPr kumimoji="1" lang="en-US" altLang="ja-JP" sz="2800" dirty="0" smtClean="0">
                <a:latin typeface="Symbol" panose="05050102010706020507" pitchFamily="18" charset="2"/>
              </a:rPr>
              <a:t>t</a:t>
            </a:r>
            <a:r>
              <a:rPr kumimoji="1" lang="en-US" altLang="ja-JP" sz="2800" dirty="0" smtClean="0"/>
              <a:t>) :</a:t>
            </a:r>
            <a:r>
              <a:rPr lang="en-US" altLang="ja-JP" sz="2400" dirty="0" smtClean="0"/>
              <a:t>constant</a:t>
            </a:r>
          </a:p>
          <a:p>
            <a:r>
              <a:rPr lang="en-US" altLang="ja-JP" sz="2400" dirty="0" smtClean="0">
                <a:sym typeface="Wingdings" panose="05000000000000000000" pitchFamily="2" charset="2"/>
              </a:rPr>
              <a:t>conservation law!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359854" y="5683163"/>
            <a:ext cx="2174763" cy="892552"/>
          </a:xfrm>
          <a:prstGeom prst="rect">
            <a:avLst/>
          </a:prstGeom>
          <a:ln>
            <a:solidFill>
              <a:srgbClr val="008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</a:t>
            </a:r>
            <a:r>
              <a:rPr kumimoji="1" lang="en-US" altLang="ja-JP" sz="2800" baseline="-25000" dirty="0" smtClean="0"/>
              <a:t>41</a:t>
            </a:r>
            <a:r>
              <a:rPr kumimoji="1" lang="en-US" altLang="ja-JP" sz="2800" dirty="0" smtClean="0"/>
              <a:t>(</a:t>
            </a:r>
            <a:r>
              <a:rPr kumimoji="1" lang="en-US" altLang="ja-JP" sz="2800" dirty="0" smtClean="0">
                <a:latin typeface="Symbol" panose="05050102010706020507" pitchFamily="18" charset="2"/>
              </a:rPr>
              <a:t>t</a:t>
            </a:r>
            <a:r>
              <a:rPr kumimoji="1" lang="en-US" altLang="ja-JP" sz="2800" dirty="0" smtClean="0"/>
              <a:t>)</a:t>
            </a:r>
          </a:p>
          <a:p>
            <a:r>
              <a:rPr lang="en-US" altLang="ja-JP" sz="2400" dirty="0" smtClean="0">
                <a:sym typeface="Wingdings" panose="05000000000000000000" pitchFamily="2" charset="2"/>
              </a:rPr>
              <a:t>negative </a:t>
            </a:r>
            <a:r>
              <a:rPr lang="en-US" altLang="ja-JP" sz="2400" dirty="0" smtClean="0"/>
              <a:t>i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=-1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359852" y="5098704"/>
            <a:ext cx="1016625" cy="52322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</a:t>
            </a:r>
            <a:r>
              <a:rPr lang="en-US" altLang="ja-JP" sz="2800" baseline="-25000" dirty="0"/>
              <a:t>12</a:t>
            </a:r>
            <a:r>
              <a:rPr kumimoji="1" lang="en-US" altLang="ja-JP" sz="2800" dirty="0" smtClean="0"/>
              <a:t>(</a:t>
            </a:r>
            <a:r>
              <a:rPr kumimoji="1" lang="en-US" altLang="ja-JP" sz="2800" dirty="0" smtClean="0">
                <a:latin typeface="Symbol" panose="05050102010706020507" pitchFamily="18" charset="2"/>
              </a:rPr>
              <a:t>t</a:t>
            </a:r>
            <a:r>
              <a:rPr kumimoji="1" lang="en-US" altLang="ja-JP" sz="2800" dirty="0" smtClean="0"/>
              <a:t>)</a:t>
            </a: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partial_\tau \langle \delta E(\tau) \delta E(0) \rangle =0&#10;\end{align*}&lt;/body&gt;&#10;  &lt;fcolor&gt;FFFFFFFF&lt;/fcolor&gt;&#10;  &lt;bcolor&gt;FFFFFFFF&lt;/bcolor&gt;&#10;  &lt;transparent&gt;True&lt;/transparent&gt;&#10;  &lt;resolution&gt;1800&lt;/resolution&gt;&#10;  &lt;imageh&gt;249&lt;/imageh&gt;&#10;  &lt;imagew&gt;2173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457" y="4168131"/>
            <a:ext cx="2299758" cy="263525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({\rm for }~ \tau \ne 0)&#10;\end{align*}&lt;/body&gt;&#10;  &lt;fcolor&gt;FFFFFFFF&lt;/fcolor&gt;&#10;  &lt;bcolor&gt;FFFFFFFF&lt;/bcolor&gt;&#10;  &lt;transparent&gt;True&lt;/transparent&gt;&#10;  &lt;resolution&gt;1800&lt;/resolution&gt;&#10;  &lt;imageh&gt;249&lt;/imageh&gt;&#10;  &lt;imagew&gt;1119&lt;/imagew&gt;&#10;  &lt;scale&gt;50&lt;/scale&gt;&#10;  &lt;cursor&gt;4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393" y="4506256"/>
            <a:ext cx="1184275" cy="26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2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15"/>
          <p:cNvSpPr/>
          <p:nvPr/>
        </p:nvSpPr>
        <p:spPr>
          <a:xfrm>
            <a:off x="191497" y="1376312"/>
            <a:ext cx="2831600" cy="3268228"/>
          </a:xfrm>
          <a:prstGeom prst="roundRect">
            <a:avLst>
              <a:gd name="adj" fmla="val 979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3"/>
          <a:stretch/>
        </p:blipFill>
        <p:spPr>
          <a:xfrm>
            <a:off x="3525624" y="2202563"/>
            <a:ext cx="5554696" cy="368918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Energy Fluctuation and Specific Heat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5194170" y="2397468"/>
            <a:ext cx="1725109" cy="3211480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sqrt{8t}T&#10;\end{align*}&lt;/body&gt;&#10;  &lt;fcolor&gt;FF000000&lt;/fcolor&gt;&#10;  &lt;bcolor&gt;FFFFFFFF&lt;/bcolor&gt;&#10;  &lt;transparent&gt;True&lt;/transparent&gt;&#10;  &lt;resolution&gt;1800&lt;/resolution&gt;&#10;  &lt;imageh&gt;249&lt;/imageh&gt;&#10;  &lt;imagew&gt;579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810" y="5194168"/>
            <a:ext cx="876806" cy="377072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554936" y="1454636"/>
            <a:ext cx="2045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chemeClr val="accent5">
                    <a:lumMod val="50000"/>
                  </a:schemeClr>
                </a:solidFill>
              </a:rPr>
              <a:t>Specific Heat</a:t>
            </a:r>
            <a:endParaRPr kumimoji="1" lang="ja-JP" alt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6804212" y="1259766"/>
            <a:ext cx="2282496" cy="12840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99688" y="1259765"/>
            <a:ext cx="2198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64</a:t>
            </a:r>
            <a:r>
              <a:rPr kumimoji="1" lang="en-US" altLang="ja-JP" sz="2400" baseline="30000" dirty="0" smtClean="0"/>
              <a:t>3</a:t>
            </a:r>
            <a:r>
              <a:rPr kumimoji="1" lang="en-US" altLang="ja-JP" sz="2400" dirty="0" smtClean="0"/>
              <a:t>x16</a:t>
            </a:r>
          </a:p>
          <a:p>
            <a:r>
              <a:rPr lang="en-US" altLang="ja-JP" sz="2400" dirty="0" smtClean="0">
                <a:latin typeface="Symbol" panose="05050102010706020507" pitchFamily="18" charset="2"/>
              </a:rPr>
              <a:t>b</a:t>
            </a:r>
            <a:r>
              <a:rPr lang="en-US" altLang="ja-JP" sz="2400" dirty="0" smtClean="0"/>
              <a:t>=7.2 (T~2.2Tc)</a:t>
            </a:r>
          </a:p>
          <a:p>
            <a:r>
              <a:rPr kumimoji="1" lang="en-US" altLang="ja-JP" sz="2400" dirty="0" smtClean="0"/>
              <a:t>1200 </a:t>
            </a:r>
            <a:r>
              <a:rPr kumimoji="1" lang="en-US" altLang="ja-JP" sz="2400" dirty="0" err="1" smtClean="0"/>
              <a:t>confs</a:t>
            </a:r>
            <a:endParaRPr kumimoji="1" lang="en-US" altLang="ja-JP" sz="2400" dirty="0" smtClean="0"/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c_V = \frac1V \left. \frac{\partial E}{\partial T} \right|_V&#10;\end{align*}&lt;/body&gt;&#10;  &lt;fcolor&gt;FF000000&lt;/fcolor&gt;&#10;  &lt;bcolor&gt;FFFFFFFF&lt;/bcolor&gt;&#10;  &lt;transparent&gt;True&lt;/transparent&gt;&#10;  &lt;resolution&gt;1800&lt;/resolution&gt;&#10;  &lt;imageh&gt;618&lt;/imageh&gt;&#10;  &lt;imagew&gt;1571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40" y="2159749"/>
            <a:ext cx="1802316" cy="708995"/>
          </a:xfrm>
          <a:prstGeom prst="rect">
            <a:avLst/>
          </a:prstGeom>
        </p:spPr>
      </p:pic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= \frac{\langle \delta E^2 \rangle}{VT^2}&#10;\end{align*}&lt;/body&gt;&#10;  &lt;fcolor&gt;FF000000&lt;/fcolor&gt;&#10;  &lt;bcolor&gt;FFFFFFFF&lt;/bcolor&gt;&#10;  &lt;transparent&gt;True&lt;/transparent&gt;&#10;  &lt;resolution&gt;1800&lt;/resolution&gt;&#10;  &lt;imageh&gt;551&lt;/imageh&gt;&#10;  &lt;imagew&gt;903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36" y="3026714"/>
            <a:ext cx="1035959" cy="632130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= \frac{\langle \delta E(\tau) \delta E(0) \rangle}{VT^2} &#10;\end{align*}&lt;/body&gt;&#10;  &lt;fcolor&gt;FF000000&lt;/fcolor&gt;&#10;  &lt;bcolor&gt;FFFFFFFF&lt;/bcolor&gt;&#10;  &lt;transparent&gt;True&lt;/transparent&gt;&#10;  &lt;resolution&gt;1800&lt;/resolution&gt;&#10;  &lt;imageh&gt;531&lt;/imageh&gt;&#10;  &lt;imagew&gt;1759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36" y="3816814"/>
            <a:ext cx="1951041" cy="588972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frac{c_V}{T^3}&#10;= \frac{\langle \delta E(\beta/2) \delta E(0) \rangle}{VT^5} &#10;\end{align*}&lt;/body&gt;&#10;  &lt;fcolor&gt;FFFFFFFF&lt;/fcolor&gt;&#10;  &lt;bcolor&gt;FFFFFFFF&lt;/bcolor&gt;&#10;  &lt;transparent&gt;True&lt;/transparent&gt;&#10;  &lt;resolution&gt;1800&lt;/resolution&gt;&#10;  &lt;imageh&gt;531&lt;/imageh&gt;&#10;  &lt;imagew&gt;2430&lt;/imagew&gt;&#10;  &lt;scale&gt;50&lt;/scale&gt;&#10;  &lt;cursor&gt;93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624" y="1445117"/>
            <a:ext cx="3020312" cy="65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3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3"/>
          <a:stretch/>
        </p:blipFill>
        <p:spPr>
          <a:xfrm>
            <a:off x="3525624" y="2202563"/>
            <a:ext cx="5554696" cy="368918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Energy Fluctuation and Specific Heat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800936" y="6125231"/>
            <a:ext cx="5234062" cy="5847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Novel approach to measure </a:t>
            </a:r>
            <a:r>
              <a:rPr kumimoji="1" lang="en-US" altLang="ja-JP" sz="32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kumimoji="1" lang="en-US" altLang="ja-JP" sz="3200" baseline="-250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endParaRPr kumimoji="1" lang="ja-JP" altLang="en-US" sz="3200" baseline="-25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194170" y="2397468"/>
            <a:ext cx="1725109" cy="3211480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sqrt{8t}T&#10;\end{align*}&lt;/body&gt;&#10;  &lt;fcolor&gt;FF000000&lt;/fcolor&gt;&#10;  &lt;bcolor&gt;FFFFFFFF&lt;/bcolor&gt;&#10;  &lt;transparent&gt;True&lt;/transparent&gt;&#10;  &lt;resolution&gt;1800&lt;/resolution&gt;&#10;  &lt;imageh&gt;249&lt;/imageh&gt;&#10;  &lt;imagew&gt;579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810" y="5194168"/>
            <a:ext cx="876806" cy="377072"/>
          </a:xfrm>
          <a:prstGeom prst="rect">
            <a:avLst/>
          </a:prstGeom>
        </p:spPr>
      </p:pic>
      <p:cxnSp>
        <p:nvCxnSpPr>
          <p:cNvPr id="27" name="直線コネクタ 26"/>
          <p:cNvCxnSpPr/>
          <p:nvPr/>
        </p:nvCxnSpPr>
        <p:spPr>
          <a:xfrm>
            <a:off x="4061106" y="3675898"/>
            <a:ext cx="47323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4061106" y="3829966"/>
            <a:ext cx="4732370" cy="7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30"/>
          <p:cNvSpPr/>
          <p:nvPr/>
        </p:nvSpPr>
        <p:spPr>
          <a:xfrm>
            <a:off x="4025246" y="3675898"/>
            <a:ext cx="4817097" cy="154068"/>
          </a:xfrm>
          <a:prstGeom prst="rect">
            <a:avLst/>
          </a:prstGeom>
          <a:solidFill>
            <a:srgbClr val="2FA3EE">
              <a:alpha val="5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右矢印 25"/>
          <p:cNvSpPr/>
          <p:nvPr/>
        </p:nvSpPr>
        <p:spPr>
          <a:xfrm rot="18623619">
            <a:off x="2476675" y="4365410"/>
            <a:ext cx="2075432" cy="4055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40754" y="4934688"/>
            <a:ext cx="256858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Gavai</a:t>
            </a:r>
            <a:r>
              <a:rPr kumimoji="1" lang="en-US" altLang="ja-JP" sz="2400" dirty="0" smtClean="0"/>
              <a:t>, et al., 2005</a:t>
            </a:r>
          </a:p>
          <a:p>
            <a:r>
              <a:rPr kumimoji="1" lang="en-US" altLang="ja-JP" sz="2400" dirty="0" smtClean="0"/>
              <a:t>differential method</a:t>
            </a:r>
          </a:p>
          <a:p>
            <a:r>
              <a:rPr lang="en-US" altLang="ja-JP" sz="2400" dirty="0" smtClean="0"/>
              <a:t>for T=2Tc</a:t>
            </a:r>
          </a:p>
        </p:txBody>
      </p:sp>
      <p:sp>
        <p:nvSpPr>
          <p:cNvPr id="30" name="右矢印 29"/>
          <p:cNvSpPr/>
          <p:nvPr/>
        </p:nvSpPr>
        <p:spPr>
          <a:xfrm>
            <a:off x="3063644" y="6157526"/>
            <a:ext cx="770451" cy="517820"/>
          </a:xfrm>
          <a:prstGeom prst="rightArrow">
            <a:avLst/>
          </a:prstGeom>
          <a:effectLst>
            <a:outerShdw blurRad="63500" sx="110000" sy="110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角丸四角形 20"/>
          <p:cNvSpPr/>
          <p:nvPr/>
        </p:nvSpPr>
        <p:spPr>
          <a:xfrm>
            <a:off x="191497" y="1376312"/>
            <a:ext cx="2831600" cy="3268228"/>
          </a:xfrm>
          <a:prstGeom prst="roundRect">
            <a:avLst>
              <a:gd name="adj" fmla="val 979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c_V = \frac1V \left. \frac{\partial E}{\partial T} \right|_V&#10;\end{align*}&lt;/body&gt;&#10;  &lt;fcolor&gt;FF000000&lt;/fcolor&gt;&#10;  &lt;bcolor&gt;FFFFFFFF&lt;/bcolor&gt;&#10;  &lt;transparent&gt;True&lt;/transparent&gt;&#10;  &lt;resolution&gt;1800&lt;/resolution&gt;&#10;  &lt;imageh&gt;618&lt;/imageh&gt;&#10;  &lt;imagew&gt;1571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40" y="2159749"/>
            <a:ext cx="1802316" cy="708995"/>
          </a:xfrm>
          <a:prstGeom prst="rect">
            <a:avLst/>
          </a:prstGeom>
        </p:spPr>
      </p:pic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= \frac{\langle \delta E^2 \rangle}{VT^2}&#10;\end{align*}&lt;/body&gt;&#10;  &lt;fcolor&gt;FF000000&lt;/fcolor&gt;&#10;  &lt;bcolor&gt;FFFFFFFF&lt;/bcolor&gt;&#10;  &lt;transparent&gt;True&lt;/transparent&gt;&#10;  &lt;resolution&gt;1800&lt;/resolution&gt;&#10;  &lt;imageh&gt;551&lt;/imageh&gt;&#10;  &lt;imagew&gt;903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36" y="3026714"/>
            <a:ext cx="1035959" cy="632130"/>
          </a:xfrm>
          <a:prstGeom prst="rect">
            <a:avLst/>
          </a:prstGeom>
        </p:spPr>
      </p:pic>
      <p:sp>
        <p:nvSpPr>
          <p:cNvPr id="35" name="角丸四角形 34"/>
          <p:cNvSpPr/>
          <p:nvPr/>
        </p:nvSpPr>
        <p:spPr>
          <a:xfrm>
            <a:off x="6804212" y="1259766"/>
            <a:ext cx="2282496" cy="12840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899688" y="1259765"/>
            <a:ext cx="2198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64</a:t>
            </a:r>
            <a:r>
              <a:rPr kumimoji="1" lang="en-US" altLang="ja-JP" sz="2400" baseline="30000" dirty="0" smtClean="0"/>
              <a:t>3</a:t>
            </a:r>
            <a:r>
              <a:rPr kumimoji="1" lang="en-US" altLang="ja-JP" sz="2400" dirty="0" smtClean="0"/>
              <a:t>x16</a:t>
            </a:r>
          </a:p>
          <a:p>
            <a:r>
              <a:rPr lang="en-US" altLang="ja-JP" sz="2400" dirty="0" smtClean="0">
                <a:latin typeface="Symbol" panose="05050102010706020507" pitchFamily="18" charset="2"/>
              </a:rPr>
              <a:t>b</a:t>
            </a:r>
            <a:r>
              <a:rPr lang="en-US" altLang="ja-JP" sz="2400" dirty="0" smtClean="0"/>
              <a:t>=7.2 (T~2.2Tc)</a:t>
            </a:r>
          </a:p>
          <a:p>
            <a:r>
              <a:rPr kumimoji="1" lang="en-US" altLang="ja-JP" sz="2400" dirty="0" smtClean="0"/>
              <a:t>1200 </a:t>
            </a:r>
            <a:r>
              <a:rPr kumimoji="1" lang="en-US" altLang="ja-JP" sz="2400" dirty="0" err="1" smtClean="0"/>
              <a:t>confs</a:t>
            </a:r>
            <a:endParaRPr kumimoji="1" lang="en-US" altLang="ja-JP" sz="2400" dirty="0" smtClean="0"/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= \frac{\langle \delta E(\tau) \delta E(0) \rangle}{VT^2} &#10;\end{align*}&lt;/body&gt;&#10;  &lt;fcolor&gt;FF000000&lt;/fcolor&gt;&#10;  &lt;bcolor&gt;FFFFFFFF&lt;/bcolor&gt;&#10;  &lt;transparent&gt;True&lt;/transparent&gt;&#10;  &lt;resolution&gt;1800&lt;/resolution&gt;&#10;  &lt;imageh&gt;531&lt;/imageh&gt;&#10;  &lt;imagew&gt;1759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36" y="3816814"/>
            <a:ext cx="1951041" cy="588972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554936" y="1454636"/>
            <a:ext cx="2045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chemeClr val="accent5">
                    <a:lumMod val="50000"/>
                  </a:schemeClr>
                </a:solidFill>
              </a:rPr>
              <a:t>Specific Heat</a:t>
            </a:r>
            <a:endParaRPr kumimoji="1" lang="ja-JP" alt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frac{c_V}{T^3}&#10;= \frac{\langle \delta E(\beta/2) \delta E(0) \rangle}{VT^5} &#10;\end{align*}&lt;/body&gt;&#10;  &lt;fcolor&gt;FFFFFFFF&lt;/fcolor&gt;&#10;  &lt;bcolor&gt;FFFFFFFF&lt;/bcolor&gt;&#10;  &lt;transparent&gt;True&lt;/transparent&gt;&#10;  &lt;resolution&gt;1800&lt;/resolution&gt;&#10;  &lt;imageh&gt;531&lt;/imageh&gt;&#10;  &lt;imagew&gt;2430&lt;/imagew&gt;&#10;  &lt;scale&gt;50&lt;/scale&gt;&#10;  &lt;cursor&gt;93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624" y="1445117"/>
            <a:ext cx="3020312" cy="65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2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Numerical Simulation 1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942" y="2931714"/>
            <a:ext cx="3920132" cy="214712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446362" y="1273516"/>
            <a:ext cx="2349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FlowQCD</a:t>
            </a:r>
            <a:r>
              <a:rPr kumimoji="1" lang="en-US" altLang="ja-JP" sz="2000" dirty="0" smtClean="0"/>
              <a:t>, 1312.7492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92919" y="1745673"/>
            <a:ext cx="396640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800" dirty="0" smtClean="0"/>
              <a:t>SU(3) YM theory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800" dirty="0" smtClean="0"/>
              <a:t>Wilson gauge action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800" dirty="0" smtClean="0"/>
              <a:t>lattice size: 32</a:t>
            </a:r>
            <a:r>
              <a:rPr lang="en-US" altLang="ja-JP" sz="2800" baseline="30000" dirty="0" smtClean="0"/>
              <a:t>3</a:t>
            </a:r>
            <a:r>
              <a:rPr lang="en-US" altLang="ja-JP" sz="2800" dirty="0" smtClean="0"/>
              <a:t>xN</a:t>
            </a:r>
            <a:r>
              <a:rPr lang="en-US" altLang="ja-JP" sz="2800" baseline="-25000" dirty="0" smtClean="0"/>
              <a:t>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800" dirty="0" err="1" smtClean="0"/>
              <a:t>N</a:t>
            </a:r>
            <a:r>
              <a:rPr kumimoji="1" lang="en-US" altLang="ja-JP" sz="2800" baseline="-25000" dirty="0" err="1" smtClean="0"/>
              <a:t>t</a:t>
            </a:r>
            <a:r>
              <a:rPr kumimoji="1" lang="en-US" altLang="ja-JP" sz="2800" dirty="0" smtClean="0"/>
              <a:t>=6, 8, 10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800" dirty="0" smtClean="0"/>
              <a:t>configurations: </a:t>
            </a:r>
            <a:r>
              <a:rPr kumimoji="1" lang="en-US" altLang="ja-JP" sz="2800" dirty="0" smtClean="0">
                <a:solidFill>
                  <a:srgbClr val="FFFF00"/>
                </a:solidFill>
              </a:rPr>
              <a:t>100-300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29942" y="5636030"/>
            <a:ext cx="35702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Scale setting:</a:t>
            </a:r>
          </a:p>
          <a:p>
            <a:r>
              <a:rPr lang="en-US" altLang="ja-JP" sz="2000" dirty="0" smtClean="0"/>
              <a:t>alpha </a:t>
            </a:r>
            <a:r>
              <a:rPr lang="en-US" altLang="ja-JP" sz="2000" dirty="0" err="1" smtClean="0"/>
              <a:t>Collab</a:t>
            </a:r>
            <a:r>
              <a:rPr lang="en-US" altLang="ja-JP" sz="2000" dirty="0" smtClean="0"/>
              <a:t>., NPB538,669(1999)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4450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376518" y="2447365"/>
            <a:ext cx="5692588" cy="2581835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ローチャート: 手作業 3"/>
          <p:cNvSpPr/>
          <p:nvPr/>
        </p:nvSpPr>
        <p:spPr>
          <a:xfrm rot="16200000">
            <a:off x="1999130" y="3415553"/>
            <a:ext cx="2142564" cy="744070"/>
          </a:xfrm>
          <a:prstGeom prst="flowChartManualOperation">
            <a:avLst/>
          </a:prstGeom>
          <a:solidFill>
            <a:srgbClr val="00B0F0">
              <a:alpha val="20000"/>
            </a:srgb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/>
          <p:cNvCxnSpPr/>
          <p:nvPr/>
        </p:nvCxnSpPr>
        <p:spPr>
          <a:xfrm>
            <a:off x="1299883" y="3818965"/>
            <a:ext cx="3738282" cy="8965"/>
          </a:xfrm>
          <a:prstGeom prst="line">
            <a:avLst/>
          </a:prstGeom>
          <a:ln w="19050">
            <a:solidFill>
              <a:schemeClr val="bg1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フリーフォーム 8"/>
          <p:cNvSpPr/>
          <p:nvPr/>
        </p:nvSpPr>
        <p:spPr>
          <a:xfrm>
            <a:off x="1304310" y="3638913"/>
            <a:ext cx="3829028" cy="189016"/>
          </a:xfrm>
          <a:custGeom>
            <a:avLst/>
            <a:gdLst>
              <a:gd name="connsiteX0" fmla="*/ 22467 w 3829028"/>
              <a:gd name="connsiteY0" fmla="*/ 189016 h 189016"/>
              <a:gd name="connsiteX1" fmla="*/ 506561 w 3829028"/>
              <a:gd name="connsiteY1" fmla="*/ 36616 h 189016"/>
              <a:gd name="connsiteX2" fmla="*/ 3438020 w 3829028"/>
              <a:gd name="connsiteY2" fmla="*/ 9722 h 189016"/>
              <a:gd name="connsiteX3" fmla="*/ 3715926 w 3829028"/>
              <a:gd name="connsiteY3" fmla="*/ 171087 h 189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9028" h="189016">
                <a:moveTo>
                  <a:pt x="22467" y="189016"/>
                </a:moveTo>
                <a:cubicBezTo>
                  <a:pt x="-20116" y="127757"/>
                  <a:pt x="-62698" y="66498"/>
                  <a:pt x="506561" y="36616"/>
                </a:cubicBezTo>
                <a:cubicBezTo>
                  <a:pt x="1075820" y="6734"/>
                  <a:pt x="2903126" y="-12690"/>
                  <a:pt x="3438020" y="9722"/>
                </a:cubicBezTo>
                <a:cubicBezTo>
                  <a:pt x="3972914" y="32134"/>
                  <a:pt x="3844420" y="101610"/>
                  <a:pt x="3715926" y="171087"/>
                </a:cubicBezTo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/>
          <p:cNvSpPr/>
          <p:nvPr/>
        </p:nvSpPr>
        <p:spPr>
          <a:xfrm>
            <a:off x="1184149" y="3827929"/>
            <a:ext cx="4041181" cy="180430"/>
          </a:xfrm>
          <a:custGeom>
            <a:avLst/>
            <a:gdLst>
              <a:gd name="connsiteX0" fmla="*/ 115734 w 4041181"/>
              <a:gd name="connsiteY0" fmla="*/ 0 h 180430"/>
              <a:gd name="connsiteX1" fmla="*/ 438463 w 4041181"/>
              <a:gd name="connsiteY1" fmla="*/ 170330 h 180430"/>
              <a:gd name="connsiteX2" fmla="*/ 3665757 w 4041181"/>
              <a:gd name="connsiteY2" fmla="*/ 143436 h 180430"/>
              <a:gd name="connsiteX3" fmla="*/ 3845051 w 4041181"/>
              <a:gd name="connsiteY3" fmla="*/ 0 h 180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1181" h="180430">
                <a:moveTo>
                  <a:pt x="115734" y="0"/>
                </a:moveTo>
                <a:cubicBezTo>
                  <a:pt x="-18737" y="73212"/>
                  <a:pt x="-153207" y="146424"/>
                  <a:pt x="438463" y="170330"/>
                </a:cubicBezTo>
                <a:cubicBezTo>
                  <a:pt x="1030133" y="194236"/>
                  <a:pt x="3097992" y="171824"/>
                  <a:pt x="3665757" y="143436"/>
                </a:cubicBezTo>
                <a:cubicBezTo>
                  <a:pt x="4233522" y="115048"/>
                  <a:pt x="4039286" y="57524"/>
                  <a:pt x="3845051" y="0"/>
                </a:cubicBezTo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/>
          <p:cNvSpPr/>
          <p:nvPr/>
        </p:nvSpPr>
        <p:spPr>
          <a:xfrm>
            <a:off x="1030798" y="3559943"/>
            <a:ext cx="4312320" cy="285916"/>
          </a:xfrm>
          <a:custGeom>
            <a:avLst/>
            <a:gdLst>
              <a:gd name="connsiteX0" fmla="*/ 4002705 w 4104887"/>
              <a:gd name="connsiteY0" fmla="*/ 242051 h 268945"/>
              <a:gd name="connsiteX1" fmla="*/ 3644117 w 4104887"/>
              <a:gd name="connsiteY1" fmla="*/ 44827 h 268945"/>
              <a:gd name="connsiteX2" fmla="*/ 363035 w 4104887"/>
              <a:gd name="connsiteY2" fmla="*/ 17933 h 268945"/>
              <a:gd name="connsiteX3" fmla="*/ 228564 w 4104887"/>
              <a:gd name="connsiteY3" fmla="*/ 268945 h 268945"/>
              <a:gd name="connsiteX0" fmla="*/ 4025297 w 4312320"/>
              <a:gd name="connsiteY0" fmla="*/ 259022 h 285916"/>
              <a:gd name="connsiteX1" fmla="*/ 4007368 w 4312320"/>
              <a:gd name="connsiteY1" fmla="*/ 25939 h 285916"/>
              <a:gd name="connsiteX2" fmla="*/ 385627 w 4312320"/>
              <a:gd name="connsiteY2" fmla="*/ 34904 h 285916"/>
              <a:gd name="connsiteX3" fmla="*/ 251156 w 4312320"/>
              <a:gd name="connsiteY3" fmla="*/ 285916 h 285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2320" h="285916">
                <a:moveTo>
                  <a:pt x="4025297" y="259022"/>
                </a:moveTo>
                <a:cubicBezTo>
                  <a:pt x="4149309" y="179086"/>
                  <a:pt x="4613980" y="63292"/>
                  <a:pt x="4007368" y="25939"/>
                </a:cubicBezTo>
                <a:cubicBezTo>
                  <a:pt x="3400756" y="-11414"/>
                  <a:pt x="1011662" y="-8425"/>
                  <a:pt x="385627" y="34904"/>
                </a:cubicBezTo>
                <a:cubicBezTo>
                  <a:pt x="-240408" y="78233"/>
                  <a:pt x="33762" y="179086"/>
                  <a:pt x="251156" y="285916"/>
                </a:cubicBezTo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/>
          <p:cNvSpPr/>
          <p:nvPr/>
        </p:nvSpPr>
        <p:spPr>
          <a:xfrm>
            <a:off x="1022497" y="3818965"/>
            <a:ext cx="4331206" cy="317954"/>
          </a:xfrm>
          <a:custGeom>
            <a:avLst/>
            <a:gdLst>
              <a:gd name="connsiteX0" fmla="*/ 360627 w 4580034"/>
              <a:gd name="connsiteY0" fmla="*/ 0 h 356351"/>
              <a:gd name="connsiteX1" fmla="*/ 378556 w 4580034"/>
              <a:gd name="connsiteY1" fmla="*/ 340658 h 356351"/>
              <a:gd name="connsiteX2" fmla="*/ 4251309 w 4580034"/>
              <a:gd name="connsiteY2" fmla="*/ 268941 h 356351"/>
              <a:gd name="connsiteX3" fmla="*/ 4107874 w 4580034"/>
              <a:gd name="connsiteY3" fmla="*/ 0 h 356351"/>
              <a:gd name="connsiteX0" fmla="*/ 341875 w 4402899"/>
              <a:gd name="connsiteY0" fmla="*/ 0 h 356351"/>
              <a:gd name="connsiteX1" fmla="*/ 359804 w 4402899"/>
              <a:gd name="connsiteY1" fmla="*/ 340658 h 356351"/>
              <a:gd name="connsiteX2" fmla="*/ 3963616 w 4402899"/>
              <a:gd name="connsiteY2" fmla="*/ 268941 h 356351"/>
              <a:gd name="connsiteX3" fmla="*/ 4089122 w 4402899"/>
              <a:gd name="connsiteY3" fmla="*/ 0 h 356351"/>
              <a:gd name="connsiteX0" fmla="*/ 341875 w 4402899"/>
              <a:gd name="connsiteY0" fmla="*/ 0 h 358461"/>
              <a:gd name="connsiteX1" fmla="*/ 359804 w 4402899"/>
              <a:gd name="connsiteY1" fmla="*/ 340658 h 358461"/>
              <a:gd name="connsiteX2" fmla="*/ 3963616 w 4402899"/>
              <a:gd name="connsiteY2" fmla="*/ 277906 h 358461"/>
              <a:gd name="connsiteX3" fmla="*/ 4089122 w 4402899"/>
              <a:gd name="connsiteY3" fmla="*/ 0 h 358461"/>
              <a:gd name="connsiteX0" fmla="*/ 277385 w 4331206"/>
              <a:gd name="connsiteY0" fmla="*/ 0 h 317954"/>
              <a:gd name="connsiteX1" fmla="*/ 411855 w 4331206"/>
              <a:gd name="connsiteY1" fmla="*/ 286870 h 317954"/>
              <a:gd name="connsiteX2" fmla="*/ 3899126 w 4331206"/>
              <a:gd name="connsiteY2" fmla="*/ 277906 h 317954"/>
              <a:gd name="connsiteX3" fmla="*/ 4024632 w 4331206"/>
              <a:gd name="connsiteY3" fmla="*/ 0 h 31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1206" h="317954">
                <a:moveTo>
                  <a:pt x="277385" y="0"/>
                </a:moveTo>
                <a:cubicBezTo>
                  <a:pt x="-37874" y="147917"/>
                  <a:pt x="-191768" y="240552"/>
                  <a:pt x="411855" y="286870"/>
                </a:cubicBezTo>
                <a:cubicBezTo>
                  <a:pt x="1015478" y="333188"/>
                  <a:pt x="3296997" y="325718"/>
                  <a:pt x="3899126" y="277906"/>
                </a:cubicBezTo>
                <a:cubicBezTo>
                  <a:pt x="4501255" y="230094"/>
                  <a:pt x="4407126" y="106082"/>
                  <a:pt x="4024632" y="0"/>
                </a:cubicBezTo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2904566" y="3447489"/>
            <a:ext cx="331694" cy="778811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2980765" y="3595965"/>
            <a:ext cx="179294" cy="463928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178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グループ化 35"/>
          <p:cNvGrpSpPr/>
          <p:nvPr/>
        </p:nvGrpSpPr>
        <p:grpSpPr>
          <a:xfrm>
            <a:off x="154577" y="286328"/>
            <a:ext cx="4248000" cy="3024000"/>
            <a:chOff x="154577" y="286328"/>
            <a:chExt cx="4248000" cy="3024000"/>
          </a:xfrm>
        </p:grpSpPr>
        <p:sp>
          <p:nvSpPr>
            <p:cNvPr id="12" name="角丸四角形 11"/>
            <p:cNvSpPr/>
            <p:nvPr/>
          </p:nvSpPr>
          <p:spPr>
            <a:xfrm>
              <a:off x="154577" y="286328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FFCCCC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09"/>
            <a:stretch/>
          </p:blipFill>
          <p:spPr bwMode="auto">
            <a:xfrm>
              <a:off x="2139097" y="1723918"/>
              <a:ext cx="2057721" cy="1476504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scene3d>
              <a:camera prst="perspectiveLeft" fov="7200000">
                <a:rot lat="21300000" lon="1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354185" y="479486"/>
              <a:ext cx="34916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Thermodynamics</a:t>
              </a:r>
              <a:endParaRPr kumimoji="1" lang="ja-JP" altLang="en-US" sz="36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357776" y="1142116"/>
              <a:ext cx="30837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direct measurement </a:t>
              </a:r>
              <a:r>
                <a:rPr lang="en-US" altLang="ja-JP" sz="2400" dirty="0" smtClean="0">
                  <a:solidFill>
                    <a:srgbClr val="FF0000"/>
                  </a:solidFill>
                </a:rPr>
                <a:t>of</a:t>
              </a:r>
              <a:r>
                <a:rPr kumimoji="1" lang="en-US" altLang="ja-JP" sz="2400" dirty="0" smtClean="0">
                  <a:solidFill>
                    <a:srgbClr val="FF0000"/>
                  </a:solidFill>
                </a:rPr>
                <a:t> </a:t>
              </a:r>
            </a:p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expectation values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pic>
          <p:nvPicPr>
  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langle T_{00} \rangle,&#10;\langle T_{ii} \rangle&#10;\end{align*}&lt;/body&gt;&#10;  &lt;fcolor&gt;FFFF0000&lt;/fcolor&gt;&#10;  &lt;bcolor&gt;FFFFFFFF&lt;/bcolor&gt;&#10;  &lt;transparent&gt;True&lt;/transparent&gt;&#10;  &lt;resolution&gt;1800&lt;/resolution&gt;&#10;  &lt;imageh&gt;249&lt;/imageh&gt;&#10;  &lt;imagew&gt;1097&lt;/imagew&gt;&#10;  &lt;scale&gt;50&lt;/scale&gt;&#10;  &lt;cursor&gt;39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41" y="2136930"/>
              <a:ext cx="1776317" cy="403193"/>
            </a:xfrm>
            <a:prstGeom prst="rect">
              <a:avLst/>
            </a:prstGeom>
          </p:spPr>
        </p:pic>
      </p:grpSp>
      <p:grpSp>
        <p:nvGrpSpPr>
          <p:cNvPr id="24" name="グループ化 23"/>
          <p:cNvGrpSpPr/>
          <p:nvPr/>
        </p:nvGrpSpPr>
        <p:grpSpPr>
          <a:xfrm>
            <a:off x="4681092" y="3557754"/>
            <a:ext cx="4248000" cy="3024000"/>
            <a:chOff x="4681092" y="3557754"/>
            <a:chExt cx="4248000" cy="3024000"/>
          </a:xfrm>
        </p:grpSpPr>
        <p:sp>
          <p:nvSpPr>
            <p:cNvPr id="30" name="角丸四角形 29"/>
            <p:cNvSpPr/>
            <p:nvPr/>
          </p:nvSpPr>
          <p:spPr>
            <a:xfrm>
              <a:off x="4681092" y="3557754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chemeClr val="tx1">
                <a:lumMod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5111211" y="5767139"/>
              <a:ext cx="36132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Vacuum Structure</a:t>
              </a:r>
              <a:endParaRPr kumimoji="1" lang="ja-JP" altLang="en-US" sz="36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4770220" y="5066358"/>
              <a:ext cx="395428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 algn="r">
                <a:buFont typeface="Wingdings" panose="05000000000000000000" pitchFamily="2" charset="2"/>
                <a:buChar char="Ø"/>
              </a:pPr>
              <a:r>
                <a:rPr kumimoji="1" lang="en-US" altLang="ja-JP" sz="2400" dirty="0" smtClean="0">
                  <a:solidFill>
                    <a:schemeClr val="bg1"/>
                  </a:solidFill>
                </a:rPr>
                <a:t>vacuum configuration</a:t>
              </a:r>
            </a:p>
            <a:p>
              <a:pPr marL="342900" indent="-342900" algn="r">
                <a:buFont typeface="Wingdings" panose="05000000000000000000" pitchFamily="2" charset="2"/>
                <a:buChar char="Ø"/>
              </a:pPr>
              <a:r>
                <a:rPr lang="en-US" altLang="ja-JP" sz="2400" dirty="0" smtClean="0">
                  <a:solidFill>
                    <a:schemeClr val="bg1"/>
                  </a:solidFill>
                </a:rPr>
                <a:t>mixed state on 1</a:t>
              </a:r>
              <a:r>
                <a:rPr lang="en-US" altLang="ja-JP" sz="2400" baseline="30000" dirty="0" smtClean="0">
                  <a:solidFill>
                    <a:schemeClr val="bg1"/>
                  </a:solidFill>
                </a:rPr>
                <a:t>st</a:t>
              </a:r>
              <a:r>
                <a:rPr lang="en-US" altLang="ja-JP" sz="2400" dirty="0" smtClean="0">
                  <a:solidFill>
                    <a:schemeClr val="bg1"/>
                  </a:solidFill>
                </a:rPr>
                <a:t> transition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21" name="グループ化 20"/>
            <p:cNvGrpSpPr/>
            <p:nvPr/>
          </p:nvGrpSpPr>
          <p:grpSpPr>
            <a:xfrm rot="21415799">
              <a:off x="6852332" y="3629692"/>
              <a:ext cx="1632622" cy="1576507"/>
              <a:chOff x="6816472" y="3674517"/>
              <a:chExt cx="1632622" cy="1576507"/>
            </a:xfrm>
          </p:grpSpPr>
          <p:sp>
            <p:nvSpPr>
              <p:cNvPr id="18" name="フリーフォーム 17"/>
              <p:cNvSpPr/>
              <p:nvPr/>
            </p:nvSpPr>
            <p:spPr>
              <a:xfrm>
                <a:off x="6852654" y="3731986"/>
                <a:ext cx="1004210" cy="1458267"/>
              </a:xfrm>
              <a:custGeom>
                <a:avLst/>
                <a:gdLst>
                  <a:gd name="connsiteX0" fmla="*/ 26894 w 811870"/>
                  <a:gd name="connsiteY0" fmla="*/ 1445461 h 1469838"/>
                  <a:gd name="connsiteX1" fmla="*/ 699247 w 811870"/>
                  <a:gd name="connsiteY1" fmla="*/ 1418567 h 1469838"/>
                  <a:gd name="connsiteX2" fmla="*/ 770965 w 811870"/>
                  <a:gd name="connsiteY2" fmla="*/ 988261 h 1469838"/>
                  <a:gd name="connsiteX3" fmla="*/ 510988 w 811870"/>
                  <a:gd name="connsiteY3" fmla="*/ 737249 h 1469838"/>
                  <a:gd name="connsiteX4" fmla="*/ 528918 w 811870"/>
                  <a:gd name="connsiteY4" fmla="*/ 414520 h 1469838"/>
                  <a:gd name="connsiteX5" fmla="*/ 806824 w 811870"/>
                  <a:gd name="connsiteY5" fmla="*/ 217296 h 1469838"/>
                  <a:gd name="connsiteX6" fmla="*/ 690282 w 811870"/>
                  <a:gd name="connsiteY6" fmla="*/ 38002 h 1469838"/>
                  <a:gd name="connsiteX7" fmla="*/ 466165 w 811870"/>
                  <a:gd name="connsiteY7" fmla="*/ 46967 h 1469838"/>
                  <a:gd name="connsiteX8" fmla="*/ 0 w 811870"/>
                  <a:gd name="connsiteY8" fmla="*/ 531061 h 1469838"/>
                  <a:gd name="connsiteX0" fmla="*/ 26894 w 811870"/>
                  <a:gd name="connsiteY0" fmla="*/ 1445461 h 1461408"/>
                  <a:gd name="connsiteX1" fmla="*/ 699247 w 811870"/>
                  <a:gd name="connsiteY1" fmla="*/ 1418567 h 1461408"/>
                  <a:gd name="connsiteX2" fmla="*/ 770965 w 811870"/>
                  <a:gd name="connsiteY2" fmla="*/ 988261 h 1461408"/>
                  <a:gd name="connsiteX3" fmla="*/ 510988 w 811870"/>
                  <a:gd name="connsiteY3" fmla="*/ 737249 h 1461408"/>
                  <a:gd name="connsiteX4" fmla="*/ 528918 w 811870"/>
                  <a:gd name="connsiteY4" fmla="*/ 414520 h 1461408"/>
                  <a:gd name="connsiteX5" fmla="*/ 806824 w 811870"/>
                  <a:gd name="connsiteY5" fmla="*/ 217296 h 1461408"/>
                  <a:gd name="connsiteX6" fmla="*/ 690282 w 811870"/>
                  <a:gd name="connsiteY6" fmla="*/ 38002 h 1461408"/>
                  <a:gd name="connsiteX7" fmla="*/ 466165 w 811870"/>
                  <a:gd name="connsiteY7" fmla="*/ 46967 h 1461408"/>
                  <a:gd name="connsiteX8" fmla="*/ 0 w 811870"/>
                  <a:gd name="connsiteY8" fmla="*/ 531061 h 1461408"/>
                  <a:gd name="connsiteX0" fmla="*/ 26894 w 846189"/>
                  <a:gd name="connsiteY0" fmla="*/ 1445461 h 1449193"/>
                  <a:gd name="connsiteX1" fmla="*/ 699247 w 846189"/>
                  <a:gd name="connsiteY1" fmla="*/ 1418567 h 1449193"/>
                  <a:gd name="connsiteX2" fmla="*/ 770965 w 846189"/>
                  <a:gd name="connsiteY2" fmla="*/ 988261 h 1449193"/>
                  <a:gd name="connsiteX3" fmla="*/ 510988 w 846189"/>
                  <a:gd name="connsiteY3" fmla="*/ 737249 h 1449193"/>
                  <a:gd name="connsiteX4" fmla="*/ 528918 w 846189"/>
                  <a:gd name="connsiteY4" fmla="*/ 414520 h 1449193"/>
                  <a:gd name="connsiteX5" fmla="*/ 806824 w 846189"/>
                  <a:gd name="connsiteY5" fmla="*/ 217296 h 1449193"/>
                  <a:gd name="connsiteX6" fmla="*/ 690282 w 846189"/>
                  <a:gd name="connsiteY6" fmla="*/ 38002 h 1449193"/>
                  <a:gd name="connsiteX7" fmla="*/ 466165 w 846189"/>
                  <a:gd name="connsiteY7" fmla="*/ 46967 h 1449193"/>
                  <a:gd name="connsiteX8" fmla="*/ 0 w 846189"/>
                  <a:gd name="connsiteY8" fmla="*/ 531061 h 1449193"/>
                  <a:gd name="connsiteX0" fmla="*/ 26894 w 815772"/>
                  <a:gd name="connsiteY0" fmla="*/ 1445461 h 1473209"/>
                  <a:gd name="connsiteX1" fmla="*/ 699247 w 815772"/>
                  <a:gd name="connsiteY1" fmla="*/ 1418567 h 1473209"/>
                  <a:gd name="connsiteX2" fmla="*/ 770965 w 815772"/>
                  <a:gd name="connsiteY2" fmla="*/ 988261 h 1473209"/>
                  <a:gd name="connsiteX3" fmla="*/ 510988 w 815772"/>
                  <a:gd name="connsiteY3" fmla="*/ 737249 h 1473209"/>
                  <a:gd name="connsiteX4" fmla="*/ 528918 w 815772"/>
                  <a:gd name="connsiteY4" fmla="*/ 414520 h 1473209"/>
                  <a:gd name="connsiteX5" fmla="*/ 806824 w 815772"/>
                  <a:gd name="connsiteY5" fmla="*/ 217296 h 1473209"/>
                  <a:gd name="connsiteX6" fmla="*/ 690282 w 815772"/>
                  <a:gd name="connsiteY6" fmla="*/ 38002 h 1473209"/>
                  <a:gd name="connsiteX7" fmla="*/ 466165 w 815772"/>
                  <a:gd name="connsiteY7" fmla="*/ 46967 h 1473209"/>
                  <a:gd name="connsiteX8" fmla="*/ 0 w 815772"/>
                  <a:gd name="connsiteY8" fmla="*/ 531061 h 1473209"/>
                  <a:gd name="connsiteX0" fmla="*/ 26894 w 825280"/>
                  <a:gd name="connsiteY0" fmla="*/ 1445461 h 1446908"/>
                  <a:gd name="connsiteX1" fmla="*/ 715150 w 825280"/>
                  <a:gd name="connsiteY1" fmla="*/ 1358932 h 1446908"/>
                  <a:gd name="connsiteX2" fmla="*/ 770965 w 825280"/>
                  <a:gd name="connsiteY2" fmla="*/ 988261 h 1446908"/>
                  <a:gd name="connsiteX3" fmla="*/ 510988 w 825280"/>
                  <a:gd name="connsiteY3" fmla="*/ 737249 h 1446908"/>
                  <a:gd name="connsiteX4" fmla="*/ 528918 w 825280"/>
                  <a:gd name="connsiteY4" fmla="*/ 414520 h 1446908"/>
                  <a:gd name="connsiteX5" fmla="*/ 806824 w 825280"/>
                  <a:gd name="connsiteY5" fmla="*/ 217296 h 1446908"/>
                  <a:gd name="connsiteX6" fmla="*/ 690282 w 825280"/>
                  <a:gd name="connsiteY6" fmla="*/ 38002 h 1446908"/>
                  <a:gd name="connsiteX7" fmla="*/ 466165 w 825280"/>
                  <a:gd name="connsiteY7" fmla="*/ 46967 h 1446908"/>
                  <a:gd name="connsiteX8" fmla="*/ 0 w 825280"/>
                  <a:gd name="connsiteY8" fmla="*/ 531061 h 1446908"/>
                  <a:gd name="connsiteX0" fmla="*/ 26894 w 825280"/>
                  <a:gd name="connsiteY0" fmla="*/ 1433257 h 1434704"/>
                  <a:gd name="connsiteX1" fmla="*/ 715150 w 825280"/>
                  <a:gd name="connsiteY1" fmla="*/ 1346728 h 1434704"/>
                  <a:gd name="connsiteX2" fmla="*/ 770965 w 825280"/>
                  <a:gd name="connsiteY2" fmla="*/ 976057 h 1434704"/>
                  <a:gd name="connsiteX3" fmla="*/ 510988 w 825280"/>
                  <a:gd name="connsiteY3" fmla="*/ 725045 h 1434704"/>
                  <a:gd name="connsiteX4" fmla="*/ 528918 w 825280"/>
                  <a:gd name="connsiteY4" fmla="*/ 402316 h 1434704"/>
                  <a:gd name="connsiteX5" fmla="*/ 806824 w 825280"/>
                  <a:gd name="connsiteY5" fmla="*/ 205092 h 1434704"/>
                  <a:gd name="connsiteX6" fmla="*/ 690282 w 825280"/>
                  <a:gd name="connsiteY6" fmla="*/ 25798 h 1434704"/>
                  <a:gd name="connsiteX7" fmla="*/ 482068 w 825280"/>
                  <a:gd name="connsiteY7" fmla="*/ 54642 h 1434704"/>
                  <a:gd name="connsiteX8" fmla="*/ 0 w 825280"/>
                  <a:gd name="connsiteY8" fmla="*/ 518857 h 1434704"/>
                  <a:gd name="connsiteX0" fmla="*/ 26894 w 825280"/>
                  <a:gd name="connsiteY0" fmla="*/ 1433257 h 1434704"/>
                  <a:gd name="connsiteX1" fmla="*/ 715150 w 825280"/>
                  <a:gd name="connsiteY1" fmla="*/ 1346728 h 1434704"/>
                  <a:gd name="connsiteX2" fmla="*/ 770965 w 825280"/>
                  <a:gd name="connsiteY2" fmla="*/ 976057 h 1434704"/>
                  <a:gd name="connsiteX3" fmla="*/ 510988 w 825280"/>
                  <a:gd name="connsiteY3" fmla="*/ 725045 h 1434704"/>
                  <a:gd name="connsiteX4" fmla="*/ 528918 w 825280"/>
                  <a:gd name="connsiteY4" fmla="*/ 402316 h 1434704"/>
                  <a:gd name="connsiteX5" fmla="*/ 806824 w 825280"/>
                  <a:gd name="connsiteY5" fmla="*/ 205092 h 1434704"/>
                  <a:gd name="connsiteX6" fmla="*/ 690282 w 825280"/>
                  <a:gd name="connsiteY6" fmla="*/ 25798 h 1434704"/>
                  <a:gd name="connsiteX7" fmla="*/ 482068 w 825280"/>
                  <a:gd name="connsiteY7" fmla="*/ 54642 h 1434704"/>
                  <a:gd name="connsiteX8" fmla="*/ 0 w 825280"/>
                  <a:gd name="connsiteY8" fmla="*/ 518857 h 1434704"/>
                  <a:gd name="connsiteX0" fmla="*/ 26894 w 825280"/>
                  <a:gd name="connsiteY0" fmla="*/ 1413678 h 1415125"/>
                  <a:gd name="connsiteX1" fmla="*/ 715150 w 825280"/>
                  <a:gd name="connsiteY1" fmla="*/ 1327149 h 1415125"/>
                  <a:gd name="connsiteX2" fmla="*/ 770965 w 825280"/>
                  <a:gd name="connsiteY2" fmla="*/ 956478 h 1415125"/>
                  <a:gd name="connsiteX3" fmla="*/ 510988 w 825280"/>
                  <a:gd name="connsiteY3" fmla="*/ 705466 h 1415125"/>
                  <a:gd name="connsiteX4" fmla="*/ 528918 w 825280"/>
                  <a:gd name="connsiteY4" fmla="*/ 382737 h 1415125"/>
                  <a:gd name="connsiteX5" fmla="*/ 806824 w 825280"/>
                  <a:gd name="connsiteY5" fmla="*/ 185513 h 1415125"/>
                  <a:gd name="connsiteX6" fmla="*/ 690282 w 825280"/>
                  <a:gd name="connsiteY6" fmla="*/ 6219 h 1415125"/>
                  <a:gd name="connsiteX7" fmla="*/ 482068 w 825280"/>
                  <a:gd name="connsiteY7" fmla="*/ 35063 h 1415125"/>
                  <a:gd name="connsiteX8" fmla="*/ 0 w 825280"/>
                  <a:gd name="connsiteY8" fmla="*/ 499278 h 1415125"/>
                  <a:gd name="connsiteX0" fmla="*/ 26894 w 825280"/>
                  <a:gd name="connsiteY0" fmla="*/ 1413678 h 1415125"/>
                  <a:gd name="connsiteX1" fmla="*/ 715150 w 825280"/>
                  <a:gd name="connsiteY1" fmla="*/ 1327149 h 1415125"/>
                  <a:gd name="connsiteX2" fmla="*/ 770965 w 825280"/>
                  <a:gd name="connsiteY2" fmla="*/ 956478 h 1415125"/>
                  <a:gd name="connsiteX3" fmla="*/ 510988 w 825280"/>
                  <a:gd name="connsiteY3" fmla="*/ 705466 h 1415125"/>
                  <a:gd name="connsiteX4" fmla="*/ 528918 w 825280"/>
                  <a:gd name="connsiteY4" fmla="*/ 382737 h 1415125"/>
                  <a:gd name="connsiteX5" fmla="*/ 806824 w 825280"/>
                  <a:gd name="connsiteY5" fmla="*/ 185513 h 1415125"/>
                  <a:gd name="connsiteX6" fmla="*/ 690282 w 825280"/>
                  <a:gd name="connsiteY6" fmla="*/ 6219 h 1415125"/>
                  <a:gd name="connsiteX7" fmla="*/ 482068 w 825280"/>
                  <a:gd name="connsiteY7" fmla="*/ 35063 h 1415125"/>
                  <a:gd name="connsiteX8" fmla="*/ 0 w 825280"/>
                  <a:gd name="connsiteY8" fmla="*/ 499278 h 1415125"/>
                  <a:gd name="connsiteX0" fmla="*/ 26894 w 825280"/>
                  <a:gd name="connsiteY0" fmla="*/ 1378615 h 1380062"/>
                  <a:gd name="connsiteX1" fmla="*/ 715150 w 825280"/>
                  <a:gd name="connsiteY1" fmla="*/ 1292086 h 1380062"/>
                  <a:gd name="connsiteX2" fmla="*/ 770965 w 825280"/>
                  <a:gd name="connsiteY2" fmla="*/ 921415 h 1380062"/>
                  <a:gd name="connsiteX3" fmla="*/ 510988 w 825280"/>
                  <a:gd name="connsiteY3" fmla="*/ 670403 h 1380062"/>
                  <a:gd name="connsiteX4" fmla="*/ 528918 w 825280"/>
                  <a:gd name="connsiteY4" fmla="*/ 347674 h 1380062"/>
                  <a:gd name="connsiteX5" fmla="*/ 806824 w 825280"/>
                  <a:gd name="connsiteY5" fmla="*/ 150450 h 1380062"/>
                  <a:gd name="connsiteX6" fmla="*/ 749917 w 825280"/>
                  <a:gd name="connsiteY6" fmla="*/ 26815 h 1380062"/>
                  <a:gd name="connsiteX7" fmla="*/ 482068 w 825280"/>
                  <a:gd name="connsiteY7" fmla="*/ 0 h 1380062"/>
                  <a:gd name="connsiteX8" fmla="*/ 0 w 825280"/>
                  <a:gd name="connsiteY8" fmla="*/ 464215 h 1380062"/>
                  <a:gd name="connsiteX0" fmla="*/ 26894 w 825280"/>
                  <a:gd name="connsiteY0" fmla="*/ 1378615 h 1380062"/>
                  <a:gd name="connsiteX1" fmla="*/ 715150 w 825280"/>
                  <a:gd name="connsiteY1" fmla="*/ 1292086 h 1380062"/>
                  <a:gd name="connsiteX2" fmla="*/ 770965 w 825280"/>
                  <a:gd name="connsiteY2" fmla="*/ 921415 h 1380062"/>
                  <a:gd name="connsiteX3" fmla="*/ 510988 w 825280"/>
                  <a:gd name="connsiteY3" fmla="*/ 670403 h 1380062"/>
                  <a:gd name="connsiteX4" fmla="*/ 528918 w 825280"/>
                  <a:gd name="connsiteY4" fmla="*/ 347674 h 1380062"/>
                  <a:gd name="connsiteX5" fmla="*/ 806824 w 825280"/>
                  <a:gd name="connsiteY5" fmla="*/ 150450 h 1380062"/>
                  <a:gd name="connsiteX6" fmla="*/ 749917 w 825280"/>
                  <a:gd name="connsiteY6" fmla="*/ 26815 h 1380062"/>
                  <a:gd name="connsiteX7" fmla="*/ 482068 w 825280"/>
                  <a:gd name="connsiteY7" fmla="*/ 0 h 1380062"/>
                  <a:gd name="connsiteX8" fmla="*/ 0 w 825280"/>
                  <a:gd name="connsiteY8" fmla="*/ 464215 h 1380062"/>
                  <a:gd name="connsiteX0" fmla="*/ 26894 w 821158"/>
                  <a:gd name="connsiteY0" fmla="*/ 1378615 h 1417089"/>
                  <a:gd name="connsiteX1" fmla="*/ 671417 w 821158"/>
                  <a:gd name="connsiteY1" fmla="*/ 1367623 h 1417089"/>
                  <a:gd name="connsiteX2" fmla="*/ 770965 w 821158"/>
                  <a:gd name="connsiteY2" fmla="*/ 921415 h 1417089"/>
                  <a:gd name="connsiteX3" fmla="*/ 510988 w 821158"/>
                  <a:gd name="connsiteY3" fmla="*/ 670403 h 1417089"/>
                  <a:gd name="connsiteX4" fmla="*/ 528918 w 821158"/>
                  <a:gd name="connsiteY4" fmla="*/ 347674 h 1417089"/>
                  <a:gd name="connsiteX5" fmla="*/ 806824 w 821158"/>
                  <a:gd name="connsiteY5" fmla="*/ 150450 h 1417089"/>
                  <a:gd name="connsiteX6" fmla="*/ 749917 w 821158"/>
                  <a:gd name="connsiteY6" fmla="*/ 26815 h 1417089"/>
                  <a:gd name="connsiteX7" fmla="*/ 482068 w 821158"/>
                  <a:gd name="connsiteY7" fmla="*/ 0 h 1417089"/>
                  <a:gd name="connsiteX8" fmla="*/ 0 w 821158"/>
                  <a:gd name="connsiteY8" fmla="*/ 464215 h 1417089"/>
                  <a:gd name="connsiteX0" fmla="*/ 26894 w 821158"/>
                  <a:gd name="connsiteY0" fmla="*/ 1378615 h 1378733"/>
                  <a:gd name="connsiteX1" fmla="*/ 671417 w 821158"/>
                  <a:gd name="connsiteY1" fmla="*/ 1367623 h 1378733"/>
                  <a:gd name="connsiteX2" fmla="*/ 770965 w 821158"/>
                  <a:gd name="connsiteY2" fmla="*/ 921415 h 1378733"/>
                  <a:gd name="connsiteX3" fmla="*/ 510988 w 821158"/>
                  <a:gd name="connsiteY3" fmla="*/ 670403 h 1378733"/>
                  <a:gd name="connsiteX4" fmla="*/ 528918 w 821158"/>
                  <a:gd name="connsiteY4" fmla="*/ 347674 h 1378733"/>
                  <a:gd name="connsiteX5" fmla="*/ 806824 w 821158"/>
                  <a:gd name="connsiteY5" fmla="*/ 150450 h 1378733"/>
                  <a:gd name="connsiteX6" fmla="*/ 749917 w 821158"/>
                  <a:gd name="connsiteY6" fmla="*/ 26815 h 1378733"/>
                  <a:gd name="connsiteX7" fmla="*/ 482068 w 821158"/>
                  <a:gd name="connsiteY7" fmla="*/ 0 h 1378733"/>
                  <a:gd name="connsiteX8" fmla="*/ 0 w 821158"/>
                  <a:gd name="connsiteY8" fmla="*/ 464215 h 1378733"/>
                  <a:gd name="connsiteX0" fmla="*/ 0 w 830045"/>
                  <a:gd name="connsiteY0" fmla="*/ 1378615 h 1378733"/>
                  <a:gd name="connsiteX1" fmla="*/ 680304 w 830045"/>
                  <a:gd name="connsiteY1" fmla="*/ 1367623 h 1378733"/>
                  <a:gd name="connsiteX2" fmla="*/ 779852 w 830045"/>
                  <a:gd name="connsiteY2" fmla="*/ 921415 h 1378733"/>
                  <a:gd name="connsiteX3" fmla="*/ 519875 w 830045"/>
                  <a:gd name="connsiteY3" fmla="*/ 670403 h 1378733"/>
                  <a:gd name="connsiteX4" fmla="*/ 537805 w 830045"/>
                  <a:gd name="connsiteY4" fmla="*/ 347674 h 1378733"/>
                  <a:gd name="connsiteX5" fmla="*/ 815711 w 830045"/>
                  <a:gd name="connsiteY5" fmla="*/ 150450 h 1378733"/>
                  <a:gd name="connsiteX6" fmla="*/ 758804 w 830045"/>
                  <a:gd name="connsiteY6" fmla="*/ 26815 h 1378733"/>
                  <a:gd name="connsiteX7" fmla="*/ 490955 w 830045"/>
                  <a:gd name="connsiteY7" fmla="*/ 0 h 1378733"/>
                  <a:gd name="connsiteX8" fmla="*/ 8887 w 830045"/>
                  <a:gd name="connsiteY8" fmla="*/ 464215 h 1378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30045" h="1378733">
                    <a:moveTo>
                      <a:pt x="0" y="1378615"/>
                    </a:moveTo>
                    <a:cubicBezTo>
                      <a:pt x="305975" y="1379414"/>
                      <a:pt x="448951" y="1376237"/>
                      <a:pt x="680304" y="1367623"/>
                    </a:cubicBezTo>
                    <a:cubicBezTo>
                      <a:pt x="863950" y="1263593"/>
                      <a:pt x="806590" y="1037618"/>
                      <a:pt x="779852" y="921415"/>
                    </a:cubicBezTo>
                    <a:cubicBezTo>
                      <a:pt x="753114" y="805212"/>
                      <a:pt x="560216" y="766026"/>
                      <a:pt x="519875" y="670403"/>
                    </a:cubicBezTo>
                    <a:cubicBezTo>
                      <a:pt x="479534" y="574780"/>
                      <a:pt x="488499" y="434333"/>
                      <a:pt x="537805" y="347674"/>
                    </a:cubicBezTo>
                    <a:cubicBezTo>
                      <a:pt x="587111" y="261015"/>
                      <a:pt x="778878" y="203926"/>
                      <a:pt x="815711" y="150450"/>
                    </a:cubicBezTo>
                    <a:cubicBezTo>
                      <a:pt x="852544" y="96974"/>
                      <a:pt x="812930" y="51890"/>
                      <a:pt x="758804" y="26815"/>
                    </a:cubicBezTo>
                    <a:cubicBezTo>
                      <a:pt x="704678" y="1740"/>
                      <a:pt x="633832" y="5289"/>
                      <a:pt x="490955" y="0"/>
                    </a:cubicBezTo>
                    <a:cubicBezTo>
                      <a:pt x="391811" y="86151"/>
                      <a:pt x="184446" y="263256"/>
                      <a:pt x="8887" y="464215"/>
                    </a:cubicBezTo>
                  </a:path>
                </a:pathLst>
              </a:custGeom>
              <a:solidFill>
                <a:srgbClr val="0070C0">
                  <a:alpha val="40000"/>
                </a:srgb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 18"/>
              <p:cNvSpPr/>
              <p:nvPr/>
            </p:nvSpPr>
            <p:spPr>
              <a:xfrm>
                <a:off x="7311224" y="3731985"/>
                <a:ext cx="1065475" cy="1458267"/>
              </a:xfrm>
              <a:custGeom>
                <a:avLst/>
                <a:gdLst>
                  <a:gd name="connsiteX0" fmla="*/ 974799 w 974799"/>
                  <a:gd name="connsiteY0" fmla="*/ 933761 h 1439234"/>
                  <a:gd name="connsiteX1" fmla="*/ 477842 w 974799"/>
                  <a:gd name="connsiteY1" fmla="*/ 1398912 h 1439234"/>
                  <a:gd name="connsiteX2" fmla="*/ 143888 w 974799"/>
                  <a:gd name="connsiteY2" fmla="*/ 1383010 h 1439234"/>
                  <a:gd name="connsiteX3" fmla="*/ 294962 w 974799"/>
                  <a:gd name="connsiteY3" fmla="*/ 1116641 h 1439234"/>
                  <a:gd name="connsiteX4" fmla="*/ 84253 w 974799"/>
                  <a:gd name="connsiteY4" fmla="*/ 770759 h 1439234"/>
                  <a:gd name="connsiteX5" fmla="*/ 12691 w 974799"/>
                  <a:gd name="connsiteY5" fmla="*/ 389097 h 1439234"/>
                  <a:gd name="connsiteX6" fmla="*/ 326768 w 974799"/>
                  <a:gd name="connsiteY6" fmla="*/ 154533 h 1439234"/>
                  <a:gd name="connsiteX7" fmla="*/ 223401 w 974799"/>
                  <a:gd name="connsiteY7" fmla="*/ 11410 h 1439234"/>
                  <a:gd name="connsiteX8" fmla="*/ 962872 w 974799"/>
                  <a:gd name="connsiteY8" fmla="*/ 19361 h 1439234"/>
                  <a:gd name="connsiteX0" fmla="*/ 974799 w 974799"/>
                  <a:gd name="connsiteY0" fmla="*/ 933761 h 1439234"/>
                  <a:gd name="connsiteX1" fmla="*/ 477842 w 974799"/>
                  <a:gd name="connsiteY1" fmla="*/ 1398912 h 1439234"/>
                  <a:gd name="connsiteX2" fmla="*/ 143888 w 974799"/>
                  <a:gd name="connsiteY2" fmla="*/ 1383010 h 1439234"/>
                  <a:gd name="connsiteX3" fmla="*/ 294962 w 974799"/>
                  <a:gd name="connsiteY3" fmla="*/ 1116641 h 1439234"/>
                  <a:gd name="connsiteX4" fmla="*/ 84253 w 974799"/>
                  <a:gd name="connsiteY4" fmla="*/ 770759 h 1439234"/>
                  <a:gd name="connsiteX5" fmla="*/ 12691 w 974799"/>
                  <a:gd name="connsiteY5" fmla="*/ 389097 h 1439234"/>
                  <a:gd name="connsiteX6" fmla="*/ 326768 w 974799"/>
                  <a:gd name="connsiteY6" fmla="*/ 154533 h 1439234"/>
                  <a:gd name="connsiteX7" fmla="*/ 223401 w 974799"/>
                  <a:gd name="connsiteY7" fmla="*/ 11410 h 1439234"/>
                  <a:gd name="connsiteX8" fmla="*/ 962872 w 974799"/>
                  <a:gd name="connsiteY8" fmla="*/ 19361 h 1439234"/>
                  <a:gd name="connsiteX0" fmla="*/ 974799 w 974799"/>
                  <a:gd name="connsiteY0" fmla="*/ 933761 h 1439234"/>
                  <a:gd name="connsiteX1" fmla="*/ 477842 w 974799"/>
                  <a:gd name="connsiteY1" fmla="*/ 1398912 h 1439234"/>
                  <a:gd name="connsiteX2" fmla="*/ 143888 w 974799"/>
                  <a:gd name="connsiteY2" fmla="*/ 1383010 h 1439234"/>
                  <a:gd name="connsiteX3" fmla="*/ 294962 w 974799"/>
                  <a:gd name="connsiteY3" fmla="*/ 1116641 h 1439234"/>
                  <a:gd name="connsiteX4" fmla="*/ 84253 w 974799"/>
                  <a:gd name="connsiteY4" fmla="*/ 770759 h 1439234"/>
                  <a:gd name="connsiteX5" fmla="*/ 12691 w 974799"/>
                  <a:gd name="connsiteY5" fmla="*/ 389097 h 1439234"/>
                  <a:gd name="connsiteX6" fmla="*/ 326768 w 974799"/>
                  <a:gd name="connsiteY6" fmla="*/ 154533 h 1439234"/>
                  <a:gd name="connsiteX7" fmla="*/ 223401 w 974799"/>
                  <a:gd name="connsiteY7" fmla="*/ 11410 h 1439234"/>
                  <a:gd name="connsiteX8" fmla="*/ 962872 w 974799"/>
                  <a:gd name="connsiteY8" fmla="*/ 19361 h 1439234"/>
                  <a:gd name="connsiteX0" fmla="*/ 974799 w 974799"/>
                  <a:gd name="connsiteY0" fmla="*/ 933761 h 1439234"/>
                  <a:gd name="connsiteX1" fmla="*/ 477842 w 974799"/>
                  <a:gd name="connsiteY1" fmla="*/ 1398912 h 1439234"/>
                  <a:gd name="connsiteX2" fmla="*/ 143888 w 974799"/>
                  <a:gd name="connsiteY2" fmla="*/ 1383010 h 1439234"/>
                  <a:gd name="connsiteX3" fmla="*/ 294962 w 974799"/>
                  <a:gd name="connsiteY3" fmla="*/ 1116641 h 1439234"/>
                  <a:gd name="connsiteX4" fmla="*/ 84253 w 974799"/>
                  <a:gd name="connsiteY4" fmla="*/ 770759 h 1439234"/>
                  <a:gd name="connsiteX5" fmla="*/ 12691 w 974799"/>
                  <a:gd name="connsiteY5" fmla="*/ 389097 h 1439234"/>
                  <a:gd name="connsiteX6" fmla="*/ 326768 w 974799"/>
                  <a:gd name="connsiteY6" fmla="*/ 154533 h 1439234"/>
                  <a:gd name="connsiteX7" fmla="*/ 223401 w 974799"/>
                  <a:gd name="connsiteY7" fmla="*/ 11410 h 1439234"/>
                  <a:gd name="connsiteX8" fmla="*/ 962872 w 974799"/>
                  <a:gd name="connsiteY8" fmla="*/ 19361 h 1439234"/>
                  <a:gd name="connsiteX0" fmla="*/ 974799 w 974799"/>
                  <a:gd name="connsiteY0" fmla="*/ 933761 h 1407600"/>
                  <a:gd name="connsiteX1" fmla="*/ 477842 w 974799"/>
                  <a:gd name="connsiteY1" fmla="*/ 1398912 h 1407600"/>
                  <a:gd name="connsiteX2" fmla="*/ 143888 w 974799"/>
                  <a:gd name="connsiteY2" fmla="*/ 1383010 h 1407600"/>
                  <a:gd name="connsiteX3" fmla="*/ 294962 w 974799"/>
                  <a:gd name="connsiteY3" fmla="*/ 1116641 h 1407600"/>
                  <a:gd name="connsiteX4" fmla="*/ 84253 w 974799"/>
                  <a:gd name="connsiteY4" fmla="*/ 770759 h 1407600"/>
                  <a:gd name="connsiteX5" fmla="*/ 12691 w 974799"/>
                  <a:gd name="connsiteY5" fmla="*/ 389097 h 1407600"/>
                  <a:gd name="connsiteX6" fmla="*/ 326768 w 974799"/>
                  <a:gd name="connsiteY6" fmla="*/ 154533 h 1407600"/>
                  <a:gd name="connsiteX7" fmla="*/ 223401 w 974799"/>
                  <a:gd name="connsiteY7" fmla="*/ 11410 h 1407600"/>
                  <a:gd name="connsiteX8" fmla="*/ 962872 w 974799"/>
                  <a:gd name="connsiteY8" fmla="*/ 19361 h 1407600"/>
                  <a:gd name="connsiteX0" fmla="*/ 974799 w 974799"/>
                  <a:gd name="connsiteY0" fmla="*/ 933761 h 1398912"/>
                  <a:gd name="connsiteX1" fmla="*/ 477842 w 974799"/>
                  <a:gd name="connsiteY1" fmla="*/ 1398912 h 1398912"/>
                  <a:gd name="connsiteX2" fmla="*/ 131961 w 974799"/>
                  <a:gd name="connsiteY2" fmla="*/ 1359156 h 1398912"/>
                  <a:gd name="connsiteX3" fmla="*/ 294962 w 974799"/>
                  <a:gd name="connsiteY3" fmla="*/ 1116641 h 1398912"/>
                  <a:gd name="connsiteX4" fmla="*/ 84253 w 974799"/>
                  <a:gd name="connsiteY4" fmla="*/ 770759 h 1398912"/>
                  <a:gd name="connsiteX5" fmla="*/ 12691 w 974799"/>
                  <a:gd name="connsiteY5" fmla="*/ 389097 h 1398912"/>
                  <a:gd name="connsiteX6" fmla="*/ 326768 w 974799"/>
                  <a:gd name="connsiteY6" fmla="*/ 154533 h 1398912"/>
                  <a:gd name="connsiteX7" fmla="*/ 223401 w 974799"/>
                  <a:gd name="connsiteY7" fmla="*/ 11410 h 1398912"/>
                  <a:gd name="connsiteX8" fmla="*/ 962872 w 974799"/>
                  <a:gd name="connsiteY8" fmla="*/ 19361 h 1398912"/>
                  <a:gd name="connsiteX0" fmla="*/ 974874 w 974874"/>
                  <a:gd name="connsiteY0" fmla="*/ 933761 h 1398912"/>
                  <a:gd name="connsiteX1" fmla="*/ 477917 w 974874"/>
                  <a:gd name="connsiteY1" fmla="*/ 1398912 h 1398912"/>
                  <a:gd name="connsiteX2" fmla="*/ 132036 w 974874"/>
                  <a:gd name="connsiteY2" fmla="*/ 1359156 h 1398912"/>
                  <a:gd name="connsiteX3" fmla="*/ 299013 w 974874"/>
                  <a:gd name="connsiteY3" fmla="*/ 1120616 h 1398912"/>
                  <a:gd name="connsiteX4" fmla="*/ 84328 w 974874"/>
                  <a:gd name="connsiteY4" fmla="*/ 770759 h 1398912"/>
                  <a:gd name="connsiteX5" fmla="*/ 12766 w 974874"/>
                  <a:gd name="connsiteY5" fmla="*/ 389097 h 1398912"/>
                  <a:gd name="connsiteX6" fmla="*/ 326843 w 974874"/>
                  <a:gd name="connsiteY6" fmla="*/ 154533 h 1398912"/>
                  <a:gd name="connsiteX7" fmla="*/ 223476 w 974874"/>
                  <a:gd name="connsiteY7" fmla="*/ 11410 h 1398912"/>
                  <a:gd name="connsiteX8" fmla="*/ 962947 w 974874"/>
                  <a:gd name="connsiteY8" fmla="*/ 19361 h 1398912"/>
                  <a:gd name="connsiteX0" fmla="*/ 972956 w 972956"/>
                  <a:gd name="connsiteY0" fmla="*/ 933761 h 1398912"/>
                  <a:gd name="connsiteX1" fmla="*/ 475999 w 972956"/>
                  <a:gd name="connsiteY1" fmla="*/ 1398912 h 1398912"/>
                  <a:gd name="connsiteX2" fmla="*/ 130118 w 972956"/>
                  <a:gd name="connsiteY2" fmla="*/ 1359156 h 1398912"/>
                  <a:gd name="connsiteX3" fmla="*/ 297095 w 972956"/>
                  <a:gd name="connsiteY3" fmla="*/ 1120616 h 1398912"/>
                  <a:gd name="connsiteX4" fmla="*/ 181801 w 972956"/>
                  <a:gd name="connsiteY4" fmla="*/ 874126 h 1398912"/>
                  <a:gd name="connsiteX5" fmla="*/ 82410 w 972956"/>
                  <a:gd name="connsiteY5" fmla="*/ 770759 h 1398912"/>
                  <a:gd name="connsiteX6" fmla="*/ 10848 w 972956"/>
                  <a:gd name="connsiteY6" fmla="*/ 389097 h 1398912"/>
                  <a:gd name="connsiteX7" fmla="*/ 324925 w 972956"/>
                  <a:gd name="connsiteY7" fmla="*/ 154533 h 1398912"/>
                  <a:gd name="connsiteX8" fmla="*/ 221558 w 972956"/>
                  <a:gd name="connsiteY8" fmla="*/ 11410 h 1398912"/>
                  <a:gd name="connsiteX9" fmla="*/ 961029 w 972956"/>
                  <a:gd name="connsiteY9" fmla="*/ 19361 h 1398912"/>
                  <a:gd name="connsiteX0" fmla="*/ 996991 w 996991"/>
                  <a:gd name="connsiteY0" fmla="*/ 933761 h 1398912"/>
                  <a:gd name="connsiteX1" fmla="*/ 500034 w 996991"/>
                  <a:gd name="connsiteY1" fmla="*/ 1398912 h 1398912"/>
                  <a:gd name="connsiteX2" fmla="*/ 154153 w 996991"/>
                  <a:gd name="connsiteY2" fmla="*/ 1359156 h 1398912"/>
                  <a:gd name="connsiteX3" fmla="*/ 321130 w 996991"/>
                  <a:gd name="connsiteY3" fmla="*/ 1120616 h 1398912"/>
                  <a:gd name="connsiteX4" fmla="*/ 205836 w 996991"/>
                  <a:gd name="connsiteY4" fmla="*/ 874126 h 1398912"/>
                  <a:gd name="connsiteX5" fmla="*/ 26932 w 996991"/>
                  <a:gd name="connsiteY5" fmla="*/ 675343 h 1398912"/>
                  <a:gd name="connsiteX6" fmla="*/ 34883 w 996991"/>
                  <a:gd name="connsiteY6" fmla="*/ 389097 h 1398912"/>
                  <a:gd name="connsiteX7" fmla="*/ 348960 w 996991"/>
                  <a:gd name="connsiteY7" fmla="*/ 154533 h 1398912"/>
                  <a:gd name="connsiteX8" fmla="*/ 245593 w 996991"/>
                  <a:gd name="connsiteY8" fmla="*/ 11410 h 1398912"/>
                  <a:gd name="connsiteX9" fmla="*/ 985064 w 996991"/>
                  <a:gd name="connsiteY9" fmla="*/ 19361 h 1398912"/>
                  <a:gd name="connsiteX0" fmla="*/ 996991 w 996991"/>
                  <a:gd name="connsiteY0" fmla="*/ 933761 h 1398912"/>
                  <a:gd name="connsiteX1" fmla="*/ 500034 w 996991"/>
                  <a:gd name="connsiteY1" fmla="*/ 1398912 h 1398912"/>
                  <a:gd name="connsiteX2" fmla="*/ 154153 w 996991"/>
                  <a:gd name="connsiteY2" fmla="*/ 1359156 h 1398912"/>
                  <a:gd name="connsiteX3" fmla="*/ 249569 w 996991"/>
                  <a:gd name="connsiteY3" fmla="*/ 1307472 h 1398912"/>
                  <a:gd name="connsiteX4" fmla="*/ 321130 w 996991"/>
                  <a:gd name="connsiteY4" fmla="*/ 1120616 h 1398912"/>
                  <a:gd name="connsiteX5" fmla="*/ 205836 w 996991"/>
                  <a:gd name="connsiteY5" fmla="*/ 874126 h 1398912"/>
                  <a:gd name="connsiteX6" fmla="*/ 26932 w 996991"/>
                  <a:gd name="connsiteY6" fmla="*/ 675343 h 1398912"/>
                  <a:gd name="connsiteX7" fmla="*/ 34883 w 996991"/>
                  <a:gd name="connsiteY7" fmla="*/ 389097 h 1398912"/>
                  <a:gd name="connsiteX8" fmla="*/ 348960 w 996991"/>
                  <a:gd name="connsiteY8" fmla="*/ 154533 h 1398912"/>
                  <a:gd name="connsiteX9" fmla="*/ 245593 w 996991"/>
                  <a:gd name="connsiteY9" fmla="*/ 11410 h 1398912"/>
                  <a:gd name="connsiteX10" fmla="*/ 985064 w 996991"/>
                  <a:gd name="connsiteY10" fmla="*/ 19361 h 1398912"/>
                  <a:gd name="connsiteX0" fmla="*/ 996991 w 996991"/>
                  <a:gd name="connsiteY0" fmla="*/ 933761 h 1398912"/>
                  <a:gd name="connsiteX1" fmla="*/ 500034 w 996991"/>
                  <a:gd name="connsiteY1" fmla="*/ 1398912 h 1398912"/>
                  <a:gd name="connsiteX2" fmla="*/ 154153 w 996991"/>
                  <a:gd name="connsiteY2" fmla="*/ 1359156 h 1398912"/>
                  <a:gd name="connsiteX3" fmla="*/ 249569 w 996991"/>
                  <a:gd name="connsiteY3" fmla="*/ 1307472 h 1398912"/>
                  <a:gd name="connsiteX4" fmla="*/ 297276 w 996991"/>
                  <a:gd name="connsiteY4" fmla="*/ 1120616 h 1398912"/>
                  <a:gd name="connsiteX5" fmla="*/ 205836 w 996991"/>
                  <a:gd name="connsiteY5" fmla="*/ 874126 h 1398912"/>
                  <a:gd name="connsiteX6" fmla="*/ 26932 w 996991"/>
                  <a:gd name="connsiteY6" fmla="*/ 675343 h 1398912"/>
                  <a:gd name="connsiteX7" fmla="*/ 34883 w 996991"/>
                  <a:gd name="connsiteY7" fmla="*/ 389097 h 1398912"/>
                  <a:gd name="connsiteX8" fmla="*/ 348960 w 996991"/>
                  <a:gd name="connsiteY8" fmla="*/ 154533 h 1398912"/>
                  <a:gd name="connsiteX9" fmla="*/ 245593 w 996991"/>
                  <a:gd name="connsiteY9" fmla="*/ 11410 h 1398912"/>
                  <a:gd name="connsiteX10" fmla="*/ 985064 w 996991"/>
                  <a:gd name="connsiteY10" fmla="*/ 19361 h 1398912"/>
                  <a:gd name="connsiteX0" fmla="*/ 992189 w 992189"/>
                  <a:gd name="connsiteY0" fmla="*/ 935225 h 1400376"/>
                  <a:gd name="connsiteX1" fmla="*/ 495232 w 992189"/>
                  <a:gd name="connsiteY1" fmla="*/ 1400376 h 1400376"/>
                  <a:gd name="connsiteX2" fmla="*/ 149351 w 992189"/>
                  <a:gd name="connsiteY2" fmla="*/ 1360620 h 1400376"/>
                  <a:gd name="connsiteX3" fmla="*/ 244767 w 992189"/>
                  <a:gd name="connsiteY3" fmla="*/ 1308936 h 1400376"/>
                  <a:gd name="connsiteX4" fmla="*/ 292474 w 992189"/>
                  <a:gd name="connsiteY4" fmla="*/ 1122080 h 1400376"/>
                  <a:gd name="connsiteX5" fmla="*/ 201034 w 992189"/>
                  <a:gd name="connsiteY5" fmla="*/ 875590 h 1400376"/>
                  <a:gd name="connsiteX6" fmla="*/ 22130 w 992189"/>
                  <a:gd name="connsiteY6" fmla="*/ 676807 h 1400376"/>
                  <a:gd name="connsiteX7" fmla="*/ 30081 w 992189"/>
                  <a:gd name="connsiteY7" fmla="*/ 390561 h 1400376"/>
                  <a:gd name="connsiteX8" fmla="*/ 268620 w 992189"/>
                  <a:gd name="connsiteY8" fmla="*/ 175875 h 1400376"/>
                  <a:gd name="connsiteX9" fmla="*/ 240791 w 992189"/>
                  <a:gd name="connsiteY9" fmla="*/ 12874 h 1400376"/>
                  <a:gd name="connsiteX10" fmla="*/ 980262 w 992189"/>
                  <a:gd name="connsiteY10" fmla="*/ 20825 h 1400376"/>
                  <a:gd name="connsiteX0" fmla="*/ 1022992 w 1022992"/>
                  <a:gd name="connsiteY0" fmla="*/ 935225 h 1400376"/>
                  <a:gd name="connsiteX1" fmla="*/ 526035 w 1022992"/>
                  <a:gd name="connsiteY1" fmla="*/ 1400376 h 1400376"/>
                  <a:gd name="connsiteX2" fmla="*/ 180154 w 1022992"/>
                  <a:gd name="connsiteY2" fmla="*/ 1360620 h 1400376"/>
                  <a:gd name="connsiteX3" fmla="*/ 275570 w 1022992"/>
                  <a:gd name="connsiteY3" fmla="*/ 1308936 h 1400376"/>
                  <a:gd name="connsiteX4" fmla="*/ 323277 w 1022992"/>
                  <a:gd name="connsiteY4" fmla="*/ 1122080 h 1400376"/>
                  <a:gd name="connsiteX5" fmla="*/ 231837 w 1022992"/>
                  <a:gd name="connsiteY5" fmla="*/ 875590 h 1400376"/>
                  <a:gd name="connsiteX6" fmla="*/ 52933 w 1022992"/>
                  <a:gd name="connsiteY6" fmla="*/ 676807 h 1400376"/>
                  <a:gd name="connsiteX7" fmla="*/ 17152 w 1022992"/>
                  <a:gd name="connsiteY7" fmla="*/ 406464 h 1400376"/>
                  <a:gd name="connsiteX8" fmla="*/ 299423 w 1022992"/>
                  <a:gd name="connsiteY8" fmla="*/ 175875 h 1400376"/>
                  <a:gd name="connsiteX9" fmla="*/ 271594 w 1022992"/>
                  <a:gd name="connsiteY9" fmla="*/ 12874 h 1400376"/>
                  <a:gd name="connsiteX10" fmla="*/ 1011065 w 1022992"/>
                  <a:gd name="connsiteY10" fmla="*/ 20825 h 1400376"/>
                  <a:gd name="connsiteX0" fmla="*/ 1024167 w 1024167"/>
                  <a:gd name="connsiteY0" fmla="*/ 935225 h 1400376"/>
                  <a:gd name="connsiteX1" fmla="*/ 527210 w 1024167"/>
                  <a:gd name="connsiteY1" fmla="*/ 1400376 h 1400376"/>
                  <a:gd name="connsiteX2" fmla="*/ 181329 w 1024167"/>
                  <a:gd name="connsiteY2" fmla="*/ 1360620 h 1400376"/>
                  <a:gd name="connsiteX3" fmla="*/ 276745 w 1024167"/>
                  <a:gd name="connsiteY3" fmla="*/ 1308936 h 1400376"/>
                  <a:gd name="connsiteX4" fmla="*/ 324452 w 1024167"/>
                  <a:gd name="connsiteY4" fmla="*/ 1122080 h 1400376"/>
                  <a:gd name="connsiteX5" fmla="*/ 233012 w 1024167"/>
                  <a:gd name="connsiteY5" fmla="*/ 875590 h 1400376"/>
                  <a:gd name="connsiteX6" fmla="*/ 50132 w 1024167"/>
                  <a:gd name="connsiteY6" fmla="*/ 732466 h 1400376"/>
                  <a:gd name="connsiteX7" fmla="*/ 18327 w 1024167"/>
                  <a:gd name="connsiteY7" fmla="*/ 406464 h 1400376"/>
                  <a:gd name="connsiteX8" fmla="*/ 300598 w 1024167"/>
                  <a:gd name="connsiteY8" fmla="*/ 175875 h 1400376"/>
                  <a:gd name="connsiteX9" fmla="*/ 272769 w 1024167"/>
                  <a:gd name="connsiteY9" fmla="*/ 12874 h 1400376"/>
                  <a:gd name="connsiteX10" fmla="*/ 1012240 w 1024167"/>
                  <a:gd name="connsiteY10" fmla="*/ 20825 h 1400376"/>
                  <a:gd name="connsiteX0" fmla="*/ 1024167 w 1024167"/>
                  <a:gd name="connsiteY0" fmla="*/ 935225 h 1400376"/>
                  <a:gd name="connsiteX1" fmla="*/ 527210 w 1024167"/>
                  <a:gd name="connsiteY1" fmla="*/ 1400376 h 1400376"/>
                  <a:gd name="connsiteX2" fmla="*/ 181329 w 1024167"/>
                  <a:gd name="connsiteY2" fmla="*/ 1360620 h 1400376"/>
                  <a:gd name="connsiteX3" fmla="*/ 276745 w 1024167"/>
                  <a:gd name="connsiteY3" fmla="*/ 1308936 h 1400376"/>
                  <a:gd name="connsiteX4" fmla="*/ 324452 w 1024167"/>
                  <a:gd name="connsiteY4" fmla="*/ 1122080 h 1400376"/>
                  <a:gd name="connsiteX5" fmla="*/ 233012 w 1024167"/>
                  <a:gd name="connsiteY5" fmla="*/ 875590 h 1400376"/>
                  <a:gd name="connsiteX6" fmla="*/ 50132 w 1024167"/>
                  <a:gd name="connsiteY6" fmla="*/ 732466 h 1400376"/>
                  <a:gd name="connsiteX7" fmla="*/ 18327 w 1024167"/>
                  <a:gd name="connsiteY7" fmla="*/ 406464 h 1400376"/>
                  <a:gd name="connsiteX8" fmla="*/ 300598 w 1024167"/>
                  <a:gd name="connsiteY8" fmla="*/ 175875 h 1400376"/>
                  <a:gd name="connsiteX9" fmla="*/ 272769 w 1024167"/>
                  <a:gd name="connsiteY9" fmla="*/ 12874 h 1400376"/>
                  <a:gd name="connsiteX10" fmla="*/ 1012240 w 1024167"/>
                  <a:gd name="connsiteY10" fmla="*/ 20825 h 1400376"/>
                  <a:gd name="connsiteX0" fmla="*/ 1024167 w 1024167"/>
                  <a:gd name="connsiteY0" fmla="*/ 922351 h 1387502"/>
                  <a:gd name="connsiteX1" fmla="*/ 527210 w 1024167"/>
                  <a:gd name="connsiteY1" fmla="*/ 1387502 h 1387502"/>
                  <a:gd name="connsiteX2" fmla="*/ 181329 w 1024167"/>
                  <a:gd name="connsiteY2" fmla="*/ 1347746 h 1387502"/>
                  <a:gd name="connsiteX3" fmla="*/ 276745 w 1024167"/>
                  <a:gd name="connsiteY3" fmla="*/ 1296062 h 1387502"/>
                  <a:gd name="connsiteX4" fmla="*/ 324452 w 1024167"/>
                  <a:gd name="connsiteY4" fmla="*/ 1109206 h 1387502"/>
                  <a:gd name="connsiteX5" fmla="*/ 233012 w 1024167"/>
                  <a:gd name="connsiteY5" fmla="*/ 862716 h 1387502"/>
                  <a:gd name="connsiteX6" fmla="*/ 50132 w 1024167"/>
                  <a:gd name="connsiteY6" fmla="*/ 719592 h 1387502"/>
                  <a:gd name="connsiteX7" fmla="*/ 18327 w 1024167"/>
                  <a:gd name="connsiteY7" fmla="*/ 393590 h 1387502"/>
                  <a:gd name="connsiteX8" fmla="*/ 300598 w 1024167"/>
                  <a:gd name="connsiteY8" fmla="*/ 163001 h 1387502"/>
                  <a:gd name="connsiteX9" fmla="*/ 272769 w 1024167"/>
                  <a:gd name="connsiteY9" fmla="*/ 0 h 1387502"/>
                  <a:gd name="connsiteX10" fmla="*/ 1012240 w 1024167"/>
                  <a:gd name="connsiteY10" fmla="*/ 7951 h 1387502"/>
                  <a:gd name="connsiteX0" fmla="*/ 1024167 w 1024167"/>
                  <a:gd name="connsiteY0" fmla="*/ 922351 h 1387502"/>
                  <a:gd name="connsiteX1" fmla="*/ 527210 w 1024167"/>
                  <a:gd name="connsiteY1" fmla="*/ 1387502 h 1387502"/>
                  <a:gd name="connsiteX2" fmla="*/ 181329 w 1024167"/>
                  <a:gd name="connsiteY2" fmla="*/ 1347746 h 1387502"/>
                  <a:gd name="connsiteX3" fmla="*/ 276745 w 1024167"/>
                  <a:gd name="connsiteY3" fmla="*/ 1296062 h 1387502"/>
                  <a:gd name="connsiteX4" fmla="*/ 324452 w 1024167"/>
                  <a:gd name="connsiteY4" fmla="*/ 1109206 h 1387502"/>
                  <a:gd name="connsiteX5" fmla="*/ 233012 w 1024167"/>
                  <a:gd name="connsiteY5" fmla="*/ 862716 h 1387502"/>
                  <a:gd name="connsiteX6" fmla="*/ 50132 w 1024167"/>
                  <a:gd name="connsiteY6" fmla="*/ 719592 h 1387502"/>
                  <a:gd name="connsiteX7" fmla="*/ 18327 w 1024167"/>
                  <a:gd name="connsiteY7" fmla="*/ 393590 h 1387502"/>
                  <a:gd name="connsiteX8" fmla="*/ 300598 w 1024167"/>
                  <a:gd name="connsiteY8" fmla="*/ 163001 h 1387502"/>
                  <a:gd name="connsiteX9" fmla="*/ 272769 w 1024167"/>
                  <a:gd name="connsiteY9" fmla="*/ 0 h 1387502"/>
                  <a:gd name="connsiteX10" fmla="*/ 1012240 w 1024167"/>
                  <a:gd name="connsiteY10" fmla="*/ 7951 h 1387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4167" h="1387502">
                    <a:moveTo>
                      <a:pt x="1024167" y="922351"/>
                    </a:moveTo>
                    <a:cubicBezTo>
                      <a:pt x="817101" y="1109538"/>
                      <a:pt x="689549" y="1237090"/>
                      <a:pt x="527210" y="1387502"/>
                    </a:cubicBezTo>
                    <a:cubicBezTo>
                      <a:pt x="356920" y="1382864"/>
                      <a:pt x="223073" y="1362986"/>
                      <a:pt x="181329" y="1347746"/>
                    </a:cubicBezTo>
                    <a:cubicBezTo>
                      <a:pt x="139585" y="1332506"/>
                      <a:pt x="248916" y="1335819"/>
                      <a:pt x="276745" y="1296062"/>
                    </a:cubicBezTo>
                    <a:cubicBezTo>
                      <a:pt x="304574" y="1256305"/>
                      <a:pt x="331741" y="1181430"/>
                      <a:pt x="324452" y="1109206"/>
                    </a:cubicBezTo>
                    <a:cubicBezTo>
                      <a:pt x="317163" y="1036982"/>
                      <a:pt x="268793" y="921025"/>
                      <a:pt x="233012" y="862716"/>
                    </a:cubicBezTo>
                    <a:cubicBezTo>
                      <a:pt x="197231" y="804407"/>
                      <a:pt x="85913" y="797779"/>
                      <a:pt x="50132" y="719592"/>
                    </a:cubicBezTo>
                    <a:cubicBezTo>
                      <a:pt x="14351" y="641405"/>
                      <a:pt x="-23417" y="486355"/>
                      <a:pt x="18327" y="393590"/>
                    </a:cubicBezTo>
                    <a:cubicBezTo>
                      <a:pt x="60071" y="300825"/>
                      <a:pt x="258191" y="228599"/>
                      <a:pt x="300598" y="163001"/>
                    </a:cubicBezTo>
                    <a:cubicBezTo>
                      <a:pt x="343005" y="97403"/>
                      <a:pt x="181992" y="105355"/>
                      <a:pt x="272769" y="0"/>
                    </a:cubicBezTo>
                    <a:lnTo>
                      <a:pt x="1012240" y="7951"/>
                    </a:lnTo>
                  </a:path>
                </a:pathLst>
              </a:custGeom>
              <a:solidFill>
                <a:srgbClr val="FF0000">
                  <a:alpha val="40000"/>
                </a:srgb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35" name="Picture 76" descr="lattice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16472" y="3674517"/>
                <a:ext cx="1632622" cy="15765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6" name="グループ化 15"/>
          <p:cNvGrpSpPr/>
          <p:nvPr/>
        </p:nvGrpSpPr>
        <p:grpSpPr>
          <a:xfrm>
            <a:off x="4682954" y="286326"/>
            <a:ext cx="4248000" cy="3024000"/>
            <a:chOff x="4682954" y="286326"/>
            <a:chExt cx="4248000" cy="3024000"/>
          </a:xfrm>
        </p:grpSpPr>
        <p:sp>
          <p:nvSpPr>
            <p:cNvPr id="17" name="角丸四角形 16"/>
            <p:cNvSpPr/>
            <p:nvPr/>
          </p:nvSpPr>
          <p:spPr>
            <a:xfrm>
              <a:off x="4682954" y="286326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B3D9FF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latin typeface="Calibri" panose="020F0502020204030204" pitchFamily="34" charset="0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355765" y="496414"/>
              <a:ext cx="3368743" cy="9787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ja-JP" sz="3600" b="1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Fluctuations and</a:t>
              </a:r>
            </a:p>
            <a:p>
              <a:pPr algn="r">
                <a:lnSpc>
                  <a:spcPct val="80000"/>
                </a:lnSpc>
              </a:pPr>
              <a:r>
                <a:rPr kumimoji="1" lang="en-US" altLang="ja-JP" sz="3600" b="1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Correlations</a:t>
              </a:r>
              <a:endParaRPr kumimoji="1" lang="ja-JP" altLang="en-US" sz="3600" b="1" dirty="0">
                <a:solidFill>
                  <a:srgbClr val="0000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5403984" y="1470551"/>
              <a:ext cx="33205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0000FF"/>
                  </a:solidFill>
                </a:rPr>
                <a:t>viscosity, specific heat, ... </a:t>
              </a:r>
            </a:p>
          </p:txBody>
        </p:sp>
        <p:pic>
          <p:nvPicPr>
  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eta = \langle T_{12}; T_{12} \rangle&#10;\end{align*}&lt;/body&gt;&#10;  &lt;fcolor&gt;FF0000FF&lt;/fcolor&gt;&#10;  &lt;bcolor&gt;FFFFFFFF&lt;/bcolor&gt;&#10;  &lt;transparent&gt;True&lt;/transparent&gt;&#10;  &lt;resolution&gt;1800&lt;/resolution&gt;&#10;  &lt;imageh&gt;249&lt;/imageh&gt;&#10;  &lt;imagew&gt;1447&lt;/imagew&gt;&#10;  &lt;scale&gt;50&lt;/scale&gt;&#10;  &lt;cursor&gt;22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5972" y="2606144"/>
              <a:ext cx="2343055" cy="403193"/>
            </a:xfrm>
            <a:prstGeom prst="rect">
              <a:avLst/>
            </a:prstGeom>
          </p:spPr>
        </p:pic>
        <p:pic>
          <p:nvPicPr>
  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c_V \sim \langle \delta T_{00}^2 \rangle&#10;\end{align*}&lt;/body&gt;&#10;  &lt;fcolor&gt;FF0000FF&lt;/fcolor&gt;&#10;  &lt;bcolor&gt;FFFFFFFF&lt;/bcolor&gt;&#10;  &lt;transparent&gt;True&lt;/transparent&gt;&#10;  &lt;resolution&gt;1800&lt;/resolution&gt;&#10;  &lt;imageh&gt;284&lt;/imageh&gt;&#10;  &lt;imagew&gt;1246&lt;/imagew&gt;&#10;  &lt;scale&gt;50&lt;/scale&gt;&#10;  &lt;cursor&gt;56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1441" y="1973521"/>
              <a:ext cx="2017586" cy="459867"/>
            </a:xfrm>
            <a:prstGeom prst="rect">
              <a:avLst/>
            </a:prstGeom>
          </p:spPr>
        </p:pic>
      </p:grpSp>
      <p:grpSp>
        <p:nvGrpSpPr>
          <p:cNvPr id="26" name="グループ化 25"/>
          <p:cNvGrpSpPr/>
          <p:nvPr/>
        </p:nvGrpSpPr>
        <p:grpSpPr>
          <a:xfrm>
            <a:off x="123974" y="3557517"/>
            <a:ext cx="4248000" cy="3024000"/>
            <a:chOff x="123974" y="3557517"/>
            <a:chExt cx="4248000" cy="3024000"/>
          </a:xfrm>
        </p:grpSpPr>
        <p:sp>
          <p:nvSpPr>
            <p:cNvPr id="28" name="角丸四角形 27"/>
            <p:cNvSpPr/>
            <p:nvPr/>
          </p:nvSpPr>
          <p:spPr>
            <a:xfrm>
              <a:off x="123974" y="3557517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FFFFCC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350594" y="5767260"/>
              <a:ext cx="34952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rgbClr val="FF9900"/>
                  </a:solidFill>
                  <a:latin typeface="Calibri" panose="020F0502020204030204" pitchFamily="34" charset="0"/>
                </a:rPr>
                <a:t>Hadron Structure</a:t>
              </a:r>
              <a:endParaRPr kumimoji="1" lang="ja-JP" altLang="en-US" sz="3600" b="1" dirty="0">
                <a:solidFill>
                  <a:srgbClr val="FF99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350594" y="5074919"/>
              <a:ext cx="38056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kumimoji="1" lang="en-US" altLang="ja-JP" sz="2400" dirty="0" smtClean="0">
                  <a:solidFill>
                    <a:srgbClr val="FF9900"/>
                  </a:solidFill>
                </a:rPr>
                <a:t>confinement string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kumimoji="1" lang="en-US" altLang="ja-JP" sz="2400" dirty="0" smtClean="0">
                  <a:solidFill>
                    <a:srgbClr val="FF9900"/>
                  </a:solidFill>
                </a:rPr>
                <a:t>EM distribution in hadrons</a:t>
              </a:r>
              <a:endParaRPr kumimoji="1" lang="ja-JP" altLang="en-US" sz="2400" dirty="0">
                <a:solidFill>
                  <a:srgbClr val="FF9900"/>
                </a:solidFill>
              </a:endParaRPr>
            </a:p>
          </p:txBody>
        </p:sp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0619016">
              <a:off x="304345" y="3740753"/>
              <a:ext cx="2062110" cy="1012464"/>
            </a:xfrm>
            <a:prstGeom prst="rect">
              <a:avLst/>
            </a:prstGeom>
          </p:spPr>
        </p:pic>
        <p:pic>
          <p:nvPicPr>
            <p:cNvPr id="25" name="Picture 76" descr="lattic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84150">
              <a:off x="2365640" y="3871106"/>
              <a:ext cx="1322890" cy="1277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円/楕円 33"/>
            <p:cNvSpPr/>
            <p:nvPr/>
          </p:nvSpPr>
          <p:spPr>
            <a:xfrm>
              <a:off x="2503783" y="4028655"/>
              <a:ext cx="1008000" cy="1008000"/>
            </a:xfrm>
            <a:prstGeom prst="ellipse">
              <a:avLst/>
            </a:prstGeom>
            <a:solidFill>
              <a:srgbClr val="B3D9FF">
                <a:alpha val="50000"/>
              </a:srgbClr>
            </a:soli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2798743" y="4162546"/>
              <a:ext cx="360000" cy="360000"/>
            </a:xfrm>
            <a:prstGeom prst="ellipse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2983606" y="4438394"/>
              <a:ext cx="360000" cy="360000"/>
            </a:xfrm>
            <a:prstGeom prst="ellipse">
              <a:avLst/>
            </a:prstGeom>
            <a:solidFill>
              <a:srgbClr val="0070C0">
                <a:alpha val="60000"/>
              </a:srgb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円/楕円 32"/>
            <p:cNvSpPr/>
            <p:nvPr/>
          </p:nvSpPr>
          <p:spPr>
            <a:xfrm>
              <a:off x="2657720" y="4466670"/>
              <a:ext cx="360000" cy="360000"/>
            </a:xfrm>
            <a:prstGeom prst="ellipse">
              <a:avLst/>
            </a:prstGeom>
            <a:solidFill>
              <a:srgbClr val="00B050">
                <a:alpha val="60000"/>
              </a:srgb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円/楕円 3"/>
          <p:cNvSpPr/>
          <p:nvPr/>
        </p:nvSpPr>
        <p:spPr>
          <a:xfrm>
            <a:off x="3128612" y="2136930"/>
            <a:ext cx="2808000" cy="2808000"/>
          </a:xfrm>
          <a:prstGeom prst="ellipse">
            <a:avLst/>
          </a:prstGeom>
          <a:ln>
            <a:noFill/>
          </a:ln>
          <a:effectLst>
            <a:softEdge rad="889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01427" y="2691940"/>
            <a:ext cx="1862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If we have</a:t>
            </a:r>
            <a:endParaRPr kumimoji="1" lang="ja-JP" altLang="en-US" sz="3200" dirty="0"/>
          </a:p>
        </p:txBody>
      </p:sp>
      <p:sp>
        <p:nvSpPr>
          <p:cNvPr id="7" name="円/楕円 6"/>
          <p:cNvSpPr/>
          <p:nvPr/>
        </p:nvSpPr>
        <p:spPr>
          <a:xfrm>
            <a:off x="3254612" y="2262930"/>
            <a:ext cx="2556000" cy="2556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87" y="3371718"/>
            <a:ext cx="898118" cy="89811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68" y="4005751"/>
            <a:ext cx="837534" cy="5012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4905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5074024" y="1470212"/>
            <a:ext cx="3352800" cy="5011270"/>
          </a:xfrm>
          <a:prstGeom prst="roundRect">
            <a:avLst>
              <a:gd name="adj" fmla="val 1079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28" y="1606587"/>
            <a:ext cx="2103062" cy="20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705594" y="1914616"/>
            <a:ext cx="2380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/>
              <a:t>lattice regularized</a:t>
            </a:r>
          </a:p>
          <a:p>
            <a:pPr algn="ctr"/>
            <a:r>
              <a:rPr lang="en-US" altLang="ja-JP" sz="2400" b="1" dirty="0" smtClean="0"/>
              <a:t>gauge theory</a:t>
            </a:r>
            <a:endParaRPr kumimoji="1" lang="ja-JP" altLang="en-US" sz="2400" b="1" dirty="0"/>
          </a:p>
        </p:txBody>
      </p:sp>
      <p:sp>
        <p:nvSpPr>
          <p:cNvPr id="9" name="右矢印 8"/>
          <p:cNvSpPr/>
          <p:nvPr/>
        </p:nvSpPr>
        <p:spPr>
          <a:xfrm>
            <a:off x="3154747" y="2338058"/>
            <a:ext cx="2243579" cy="83898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YM gradient  flow</a:t>
            </a:r>
            <a:endParaRPr kumimoji="1" lang="ja-JP" altLang="en-US" sz="2000" dirty="0"/>
          </a:p>
        </p:txBody>
      </p:sp>
      <p:pic>
        <p:nvPicPr>
          <p:cNvPr id="10" name="Picture 76" descr="lattic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002" y="1585580"/>
            <a:ext cx="2103062" cy="2030778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4">
                <a:satMod val="175000"/>
                <a:alpha val="40000"/>
              </a:schemeClr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3" y="3053641"/>
            <a:ext cx="683710" cy="45957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1" name="角丸四角形 20"/>
          <p:cNvSpPr/>
          <p:nvPr/>
        </p:nvSpPr>
        <p:spPr>
          <a:xfrm>
            <a:off x="490195" y="4208827"/>
            <a:ext cx="2595922" cy="2112302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kumimoji="1"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continuum theory</a:t>
            </a:r>
          </a:p>
          <a:p>
            <a:pPr algn="ctr"/>
            <a:r>
              <a:rPr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(with </a:t>
            </a:r>
            <a:r>
              <a:rPr kumimoji="1"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dim. reg.)</a:t>
            </a:r>
          </a:p>
        </p:txBody>
      </p:sp>
      <p:grpSp>
        <p:nvGrpSpPr>
          <p:cNvPr id="15" name="グループ化 14"/>
          <p:cNvGrpSpPr/>
          <p:nvPr/>
        </p:nvGrpSpPr>
        <p:grpSpPr>
          <a:xfrm>
            <a:off x="3154748" y="4155036"/>
            <a:ext cx="5049509" cy="2236795"/>
            <a:chOff x="3154748" y="3706802"/>
            <a:chExt cx="5049509" cy="2236795"/>
          </a:xfrm>
        </p:grpSpPr>
        <p:sp>
          <p:nvSpPr>
            <p:cNvPr id="22" name="角丸四角形 21"/>
            <p:cNvSpPr/>
            <p:nvPr/>
          </p:nvSpPr>
          <p:spPr>
            <a:xfrm>
              <a:off x="5307107" y="3706802"/>
              <a:ext cx="2897150" cy="2236795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400" dirty="0" smtClean="0">
                <a:solidFill>
                  <a:schemeClr val="tx1">
                    <a:lumMod val="65000"/>
                  </a:schemeClr>
                </a:solidFill>
                <a:effectLst>
                  <a:outerShdw blurRad="254000" algn="ctr" rotWithShape="0">
                    <a:schemeClr val="bg1"/>
                  </a:outerShdw>
                </a:effectLst>
              </a:endParaRPr>
            </a:p>
            <a:p>
              <a:pPr algn="ctr"/>
              <a:r>
                <a:rPr kumimoji="1" lang="en-US" altLang="ja-JP" sz="24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continuum theory</a:t>
              </a:r>
            </a:p>
            <a:p>
              <a:pPr algn="ctr"/>
              <a:r>
                <a:rPr lang="en-US" altLang="ja-JP" sz="20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(with </a:t>
              </a:r>
              <a:r>
                <a:rPr kumimoji="1" lang="en-US" altLang="ja-JP" sz="20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dim. reg.)</a:t>
              </a:r>
            </a:p>
          </p:txBody>
        </p:sp>
        <p:sp>
          <p:nvSpPr>
            <p:cNvPr id="23" name="右矢印 22"/>
            <p:cNvSpPr/>
            <p:nvPr/>
          </p:nvSpPr>
          <p:spPr>
            <a:xfrm>
              <a:off x="3154748" y="4706703"/>
              <a:ext cx="2243579" cy="838986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/>
                <a:t>YM gradient  flow</a:t>
              </a:r>
              <a:endParaRPr kumimoji="1" lang="ja-JP" altLang="en-US" sz="2000" dirty="0"/>
            </a:p>
          </p:txBody>
        </p:sp>
      </p:grpSp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\end{align*}&lt;/body&gt;&#10;  &lt;fcolor&gt;FF000000&lt;/fcolor&gt;&#10;  &lt;bcolor&gt;FFFFFFFF&lt;/bcolor&gt;&#10;  &lt;transparent&gt;True&lt;/transparent&gt;&#10;  &lt;resolution&gt;1800&lt;/resolution&gt;&#10;  &lt;imageh&gt;321&lt;/imageh&gt;&#10;  &lt;imagew&gt;363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3" y="4301134"/>
            <a:ext cx="683710" cy="604602"/>
          </a:xfrm>
          <a:prstGeom prst="rect">
            <a:avLst/>
          </a:prstGeom>
        </p:spPr>
      </p:pic>
      <p:sp>
        <p:nvSpPr>
          <p:cNvPr id="13" name="乗算記号 12"/>
          <p:cNvSpPr/>
          <p:nvPr/>
        </p:nvSpPr>
        <p:spPr>
          <a:xfrm>
            <a:off x="1188718" y="2758847"/>
            <a:ext cx="1074483" cy="970825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U_{\mu\nu},  E&#10;\end{align*}&lt;/body&gt;&#10;  &lt;fcolor&gt;FF000000&lt;/fcolor&gt;&#10;  &lt;bcolor&gt;FFFFFFFF&lt;/bcolor&gt;&#10;  &lt;transparent&gt;True&lt;/transparent&gt;&#10;  &lt;resolution&gt;1800&lt;/resolution&gt;&#10;  &lt;imageh&gt;245&lt;/imageh&gt;&#10;  &lt;imagew&gt;69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50" y="4471202"/>
            <a:ext cx="1316566" cy="461456"/>
          </a:xfrm>
          <a:prstGeom prst="rect">
            <a:avLst/>
          </a:prstGeom>
        </p:spPr>
      </p:pic>
      <p:sp>
        <p:nvSpPr>
          <p:cNvPr id="16" name="左右矢印 15"/>
          <p:cNvSpPr/>
          <p:nvPr/>
        </p:nvSpPr>
        <p:spPr>
          <a:xfrm>
            <a:off x="2318548" y="4333541"/>
            <a:ext cx="3456962" cy="508529"/>
          </a:xfrm>
          <a:prstGeom prst="leftRightArrow">
            <a:avLst/>
          </a:prstGeom>
          <a:solidFill>
            <a:srgbClr val="AD0101">
              <a:alpha val="6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244875" y="4341530"/>
            <a:ext cx="1906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analytic</a:t>
            </a:r>
          </a:p>
          <a:p>
            <a:pPr algn="ctr"/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</a:t>
            </a:r>
            <a:r>
              <a:rPr lang="en-US" altLang="ja-JP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perturbative</a:t>
            </a:r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)</a:t>
            </a:r>
            <a:endParaRPr kumimoji="1" lang="ja-JP" alt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48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(Too) Rough</a:t>
            </a:r>
            <a:r>
              <a:rPr kumimoji="1" lang="en-US" altLang="ja-JP" dirty="0" smtClean="0"/>
              <a:t> Idea</a:t>
            </a:r>
            <a:endParaRPr kumimoji="1" lang="ja-JP" altLang="en-US" dirty="0"/>
          </a:p>
        </p:txBody>
      </p:sp>
      <p:pic>
        <p:nvPicPr>
          <p:cNvPr id="4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6" y="1740979"/>
            <a:ext cx="3332044" cy="321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6" descr="lattic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456" y="1740979"/>
            <a:ext cx="3332044" cy="3217519"/>
          </a:xfrm>
          <a:prstGeom prst="rect">
            <a:avLst/>
          </a:prstGeom>
          <a:noFill/>
          <a:ln>
            <a:noFill/>
          </a:ln>
          <a:effectLst>
            <a:glow rad="165100">
              <a:schemeClr val="accent4">
                <a:satMod val="175000"/>
                <a:alpha val="40000"/>
              </a:schemeClr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3762276" y="4024519"/>
            <a:ext cx="13350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solidFill>
                  <a:srgbClr val="FFFF00"/>
                </a:solidFill>
              </a:rPr>
              <a:t>coarse</a:t>
            </a:r>
          </a:p>
          <a:p>
            <a:pPr algn="ctr"/>
            <a:r>
              <a:rPr lang="en-US" altLang="ja-JP" sz="2800" dirty="0" smtClean="0">
                <a:solidFill>
                  <a:srgbClr val="FFFF00"/>
                </a:solidFill>
              </a:rPr>
              <a:t>graining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996385" y="5505732"/>
            <a:ext cx="59411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800" dirty="0"/>
              <a:t>T</a:t>
            </a:r>
            <a:r>
              <a:rPr kumimoji="1" lang="en-US" altLang="ja-JP" sz="2800" dirty="0" smtClean="0"/>
              <a:t>ranslational symmetry</a:t>
            </a:r>
            <a:r>
              <a:rPr lang="en-US" altLang="ja-JP" sz="2800" dirty="0" smtClean="0"/>
              <a:t> recovers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800" dirty="0"/>
              <a:t>S</a:t>
            </a:r>
            <a:r>
              <a:rPr kumimoji="1" lang="en-US" altLang="ja-JP" sz="2800" dirty="0" smtClean="0"/>
              <a:t>meared </a:t>
            </a:r>
            <a:r>
              <a:rPr lang="en-US" altLang="ja-JP" sz="2800" dirty="0" smtClean="0"/>
              <a:t>theory</a:t>
            </a:r>
            <a:r>
              <a:rPr kumimoji="1" lang="en-US" altLang="ja-JP" sz="2800" dirty="0" smtClean="0"/>
              <a:t> tends to be less noisy</a:t>
            </a:r>
            <a:endParaRPr kumimoji="1" lang="ja-JP" altLang="en-US" sz="2800" dirty="0"/>
          </a:p>
        </p:txBody>
      </p:sp>
      <p:sp>
        <p:nvSpPr>
          <p:cNvPr id="12" name="右矢印 11"/>
          <p:cNvSpPr/>
          <p:nvPr/>
        </p:nvSpPr>
        <p:spPr>
          <a:xfrm>
            <a:off x="4193628" y="2317219"/>
            <a:ext cx="651641" cy="17627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869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47298" y="1434350"/>
            <a:ext cx="844160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6000" dirty="0" smtClean="0"/>
              <a:t>Gradient Flow</a:t>
            </a:r>
          </a:p>
          <a:p>
            <a:pPr algn="ctr"/>
            <a:r>
              <a:rPr lang="en-US" altLang="ja-JP" sz="6000" dirty="0" smtClean="0"/>
              <a:t>and </a:t>
            </a:r>
          </a:p>
          <a:p>
            <a:pPr algn="ctr"/>
            <a:r>
              <a:rPr lang="en-US" altLang="ja-JP" sz="6000" dirty="0" smtClean="0"/>
              <a:t>Energy-Momentum Tensor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41794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133003" y="1504604"/>
            <a:ext cx="5335747" cy="167786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YM Gradient Flow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287562" y="663862"/>
            <a:ext cx="1723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Luescher</a:t>
            </a:r>
            <a:r>
              <a:rPr kumimoji="1" lang="en-US" altLang="ja-JP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2010</a:t>
            </a:r>
            <a:endParaRPr kumimoji="1" lang="ja-JP" altLang="en-US" sz="2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24626" y="3020122"/>
            <a:ext cx="1925490" cy="919401"/>
          </a:xfrm>
          <a:prstGeom prst="wedgeRoundRectCallout">
            <a:avLst>
              <a:gd name="adj1" fmla="val 21267"/>
              <a:gd name="adj2" fmla="val -97002"/>
              <a:gd name="adj3" fmla="val 16667"/>
            </a:avLst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t: “flow time”</a:t>
            </a:r>
          </a:p>
          <a:p>
            <a:r>
              <a:rPr lang="en-US" altLang="ja-JP" sz="2400" dirty="0" smtClean="0"/>
              <a:t>dim:[length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]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partial_t A_\mu (t,x)&#10;= - \frac{\partial S_{\rm YM} }{ \partial A_\mu }&#10;\end{align*}&lt;/body&gt;&#10;  &lt;fcolor&gt;FFFFFFFF&lt;/fcolor&gt;&#10;  &lt;bcolor&gt;FFFFFFFF&lt;/bcolor&gt;&#10;  &lt;transparent&gt;True&lt;/transparent&gt;&#10;  &lt;resolution&gt;1800&lt;/resolution&gt;&#10;  &lt;imageh&gt;591&lt;/imageh&gt;&#10;  &lt;imagew&gt;2261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8" y="1702424"/>
            <a:ext cx="4982881" cy="1302469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A_\mu(0,x)=A_\mu(x)&#10;\end{align*}&lt;/body&gt;&#10;  &lt;fcolor&gt;FFFFFFFF&lt;/fcolor&gt;&#10;  &lt;bcolor&gt;FFFFFFFF&lt;/bcolor&gt;&#10;  &lt;transparent&gt;True&lt;/transparent&gt;&#10;  &lt;resolution&gt;1800&lt;/resolution&gt;&#10;  &lt;imageh&gt;262&lt;/imageh&gt;&#10;  &lt;imagew&gt;184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990" y="1806683"/>
            <a:ext cx="2420510" cy="34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1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133003" y="1504604"/>
            <a:ext cx="5335747" cy="167786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YM Gradient Flow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287562" y="663862"/>
            <a:ext cx="1723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Luescher</a:t>
            </a:r>
            <a:r>
              <a:rPr kumimoji="1" lang="en-US" altLang="ja-JP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2010</a:t>
            </a:r>
            <a:endParaRPr kumimoji="1" lang="ja-JP" altLang="en-US" sz="2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24626" y="3020122"/>
            <a:ext cx="1925490" cy="919401"/>
          </a:xfrm>
          <a:prstGeom prst="wedgeRoundRectCallout">
            <a:avLst>
              <a:gd name="adj1" fmla="val 21267"/>
              <a:gd name="adj2" fmla="val -97002"/>
              <a:gd name="adj3" fmla="val 16667"/>
            </a:avLst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t: “flow time”</a:t>
            </a:r>
          </a:p>
          <a:p>
            <a:r>
              <a:rPr lang="en-US" altLang="ja-JP" sz="2400" dirty="0" smtClean="0"/>
              <a:t>dim:[length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]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partial_t A_\mu (t,x)&#10;= - \frac{\partial S_{\rm YM} }{ \partial A_\mu }&#10;\end{align*}&lt;/body&gt;&#10;  &lt;fcolor&gt;FFFFFFFF&lt;/fcolor&gt;&#10;  &lt;bcolor&gt;FFFFFFFF&lt;/bcolor&gt;&#10;  &lt;transparent&gt;True&lt;/transparent&gt;&#10;  &lt;resolution&gt;1800&lt;/resolution&gt;&#10;  &lt;imageh&gt;591&lt;/imageh&gt;&#10;  &lt;imagew&gt;2261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8" y="1702424"/>
            <a:ext cx="4982881" cy="1302469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A_\mu(0,x)=A_\mu(x)&#10;\end{align*}&lt;/body&gt;&#10;  &lt;fcolor&gt;FFFFFFFF&lt;/fcolor&gt;&#10;  &lt;bcolor&gt;FFFFFFFF&lt;/bcolor&gt;&#10;  &lt;transparent&gt;True&lt;/transparent&gt;&#10;  &lt;resolution&gt;1800&lt;/resolution&gt;&#10;  &lt;imageh&gt;262&lt;/imageh&gt;&#10;  &lt;imagew&gt;184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990" y="1806683"/>
            <a:ext cx="2420510" cy="34354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92919" y="4320986"/>
            <a:ext cx="804111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smoothing similarly to diffusion equation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diffusion length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All composite operators at t&gt;0 are UV finite </a:t>
            </a:r>
            <a:r>
              <a:rPr lang="en-US" altLang="ja-JP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Luescher,Weisz,2011</a:t>
            </a:r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d \sim \sqrt{8t}&#10;\end{align*}&lt;/body&gt;&#10;  &lt;fcolor&gt;FFFFFFFF&lt;/fcolor&gt;&#10;  &lt;bcolor&gt;FFFFFFFF&lt;/bcolor&gt;&#10;  &lt;transparent&gt;True&lt;/transparent&gt;&#10;  &lt;resolution&gt;1800&lt;/resolution&gt;&#10;  &lt;imageh&gt;249&lt;/imageh&gt;&#10;  &lt;imagew&gt;874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737" y="5489315"/>
            <a:ext cx="1095416" cy="312081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partial_t A_\mu&#10;= D_\nu G_{\mu\nu}&#10;= \partial_\nu \partial_\nu A_\mu + \cdots&#10;\end{align*}&lt;/body&gt;&#10;  &lt;fcolor&gt;FFFFFFFF&lt;/fcolor&gt;&#10;  &lt;bcolor&gt;FFFFFFFF&lt;/bcolor&gt;&#10;  &lt;transparent&gt;True&lt;/transparent&gt;&#10;  &lt;resolution&gt;1800&lt;/resolution&gt;&#10;  &lt;imageh&gt;253&lt;/imageh&gt;&#10;  &lt;imagew&gt;3373&lt;/imagew&gt;&#10;  &lt;scale&gt;50&lt;/scale&gt;&#10;  &lt;cursor&gt;8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577" y="4899954"/>
            <a:ext cx="4880681" cy="36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8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Applications</a:t>
            </a:r>
            <a:r>
              <a:rPr lang="ja-JP" altLang="en-US" dirty="0"/>
              <a:t> </a:t>
            </a:r>
            <a:r>
              <a:rPr lang="en-US" altLang="ja-JP" dirty="0" smtClean="0"/>
              <a:t>of Gradient Flow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51647" y="2034988"/>
            <a:ext cx="651197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Font typeface="+mj-ea"/>
              <a:buAutoNum type="circleNumDbPlain"/>
            </a:pPr>
            <a:r>
              <a:rPr kumimoji="1" lang="en-US" altLang="ja-JP" sz="3600" dirty="0" smtClean="0"/>
              <a:t>scale setting</a:t>
            </a:r>
          </a:p>
          <a:p>
            <a:pPr marL="742950" indent="-742950">
              <a:buFont typeface="+mj-ea"/>
              <a:buAutoNum type="circleNumDbPlain"/>
            </a:pPr>
            <a:endParaRPr lang="en-US" altLang="ja-JP" sz="3600" dirty="0"/>
          </a:p>
          <a:p>
            <a:pPr marL="742950" indent="-742950">
              <a:buFont typeface="+mj-ea"/>
              <a:buAutoNum type="circleNumDbPlain"/>
            </a:pPr>
            <a:r>
              <a:rPr kumimoji="1" lang="en-US" altLang="ja-JP" sz="3600" dirty="0" smtClean="0"/>
              <a:t>operator relation</a:t>
            </a:r>
          </a:p>
          <a:p>
            <a:pPr marL="742950" indent="-742950">
              <a:buFont typeface="+mj-ea"/>
              <a:buAutoNum type="circleNumDbPlain"/>
            </a:pPr>
            <a:endParaRPr lang="en-US" altLang="ja-JP" sz="3600" dirty="0"/>
          </a:p>
          <a:p>
            <a:pPr marL="742950" indent="-742950">
              <a:buFont typeface="+mj-ea"/>
              <a:buAutoNum type="circleNumDbPlain"/>
            </a:pPr>
            <a:r>
              <a:rPr kumimoji="1" lang="en-US" altLang="ja-JP" sz="3600" dirty="0" smtClean="0"/>
              <a:t>topology, autocorrelation, etc.</a:t>
            </a:r>
            <a:endParaRPr kumimoji="1" lang="ja-JP" altLang="en-US" sz="3600" dirty="0"/>
          </a:p>
        </p:txBody>
      </p:sp>
      <p:sp>
        <p:nvSpPr>
          <p:cNvPr id="3" name="角丸四角形 2"/>
          <p:cNvSpPr/>
          <p:nvPr/>
        </p:nvSpPr>
        <p:spPr>
          <a:xfrm>
            <a:off x="726142" y="3048003"/>
            <a:ext cx="4419600" cy="833717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173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メトロポリタン">
  <a:themeElements>
    <a:clrScheme name="メトロポリタン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メトロポリタン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メトロポリタン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D5487D36-20B9-4AF8-9845-4EE893DA08C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 F F F F F F F F 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D3C59963-43CF-4A2B-966A-8B1A19BBF98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1799</TotalTime>
  <Words>1021</Words>
  <Application>Microsoft Office PowerPoint</Application>
  <PresentationFormat>画面に合わせる (4:3)</PresentationFormat>
  <Paragraphs>307</Paragraphs>
  <Slides>40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40</vt:i4>
      </vt:variant>
    </vt:vector>
  </HeadingPairs>
  <TitlesOfParts>
    <vt:vector size="48" baseType="lpstr">
      <vt:lpstr>ＭＳ Ｐゴシック</vt:lpstr>
      <vt:lpstr>Arial</vt:lpstr>
      <vt:lpstr>Calibri</vt:lpstr>
      <vt:lpstr>Calibri Light</vt:lpstr>
      <vt:lpstr>Symbol</vt:lpstr>
      <vt:lpstr>Tw Cen MT</vt:lpstr>
      <vt:lpstr>Wingdings</vt:lpstr>
      <vt:lpstr>1_メトロポリタン</vt:lpstr>
      <vt:lpstr>Thermodynamics of SU(3) gauge theory from gradient flow</vt:lpstr>
      <vt:lpstr>PowerPoint プレゼンテーション</vt:lpstr>
      <vt:lpstr>PowerPoint プレゼンテーション</vt:lpstr>
      <vt:lpstr>PowerPoint プレゼンテーション</vt:lpstr>
      <vt:lpstr>(Too) Rough Idea</vt:lpstr>
      <vt:lpstr>PowerPoint プレゼンテーション</vt:lpstr>
      <vt:lpstr>YM Gradient Flow</vt:lpstr>
      <vt:lpstr>YM Gradient Flow</vt:lpstr>
      <vt:lpstr>Applications of Gradient Flow</vt:lpstr>
      <vt:lpstr>Operator Relation</vt:lpstr>
      <vt:lpstr>Constructing EMT</vt:lpstr>
      <vt:lpstr>Constructing EMT 2</vt:lpstr>
      <vt:lpstr>Constructing EMT 2</vt:lpstr>
      <vt:lpstr>PowerPoint プレゼンテーション</vt:lpstr>
      <vt:lpstr>Gradient Flow Method</vt:lpstr>
      <vt:lpstr>Caveats</vt:lpstr>
      <vt:lpstr>Numerical Simulation</vt:lpstr>
      <vt:lpstr>“Trace Anomaly” at T=1.65Tc</vt:lpstr>
      <vt:lpstr>“Trace Anomaly” at T=1.65Tc</vt:lpstr>
      <vt:lpstr>Entropy Density at T=1.65Tc</vt:lpstr>
      <vt:lpstr>Continuum Limit</vt:lpstr>
      <vt:lpstr>Numerical Simulation</vt:lpstr>
      <vt:lpstr>Entropy Density on Finer Lattices</vt:lpstr>
      <vt:lpstr>Continuum Extrapolation</vt:lpstr>
      <vt:lpstr>Summary</vt:lpstr>
      <vt:lpstr>Summary</vt:lpstr>
      <vt:lpstr>PowerPoint プレゼンテーション</vt:lpstr>
      <vt:lpstr>Many Future Works</vt:lpstr>
      <vt:lpstr>Comparison with Integral Method</vt:lpstr>
      <vt:lpstr>Continuum Limit</vt:lpstr>
      <vt:lpstr>PowerPoint プレゼンテーション</vt:lpstr>
      <vt:lpstr>EMT Correlator</vt:lpstr>
      <vt:lpstr>EMT Correlator : Noisy…</vt:lpstr>
      <vt:lpstr>PowerPoint プレゼンテーション</vt:lpstr>
      <vt:lpstr>Correlation Function</vt:lpstr>
      <vt:lpstr>Energy Fluctuation and Specific Heat</vt:lpstr>
      <vt:lpstr>Energy Fluctuation and Specific Heat</vt:lpstr>
      <vt:lpstr>Numerical Simulation 1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Thermodynamics of SU(3) gauge theory from gradient flow</dc:title>
  <dc:creator>Masakiyo Kitazawa</dc:creator>
  <cp:lastModifiedBy>Masakiyo Kitazawa</cp:lastModifiedBy>
  <cp:revision>155</cp:revision>
  <dcterms:created xsi:type="dcterms:W3CDTF">2014-05-30T06:19:35Z</dcterms:created>
  <dcterms:modified xsi:type="dcterms:W3CDTF">2014-06-20T16:09:46Z</dcterms:modified>
</cp:coreProperties>
</file>