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2"/>
  </p:sldMasterIdLst>
  <p:sldIdLst>
    <p:sldId id="259" r:id="rId3"/>
    <p:sldId id="339" r:id="rId4"/>
    <p:sldId id="261" r:id="rId5"/>
    <p:sldId id="330" r:id="rId6"/>
    <p:sldId id="331" r:id="rId7"/>
    <p:sldId id="316" r:id="rId8"/>
    <p:sldId id="340" r:id="rId9"/>
    <p:sldId id="341" r:id="rId10"/>
    <p:sldId id="262" r:id="rId11"/>
    <p:sldId id="301" r:id="rId12"/>
    <p:sldId id="343" r:id="rId13"/>
    <p:sldId id="342" r:id="rId14"/>
    <p:sldId id="320" r:id="rId15"/>
    <p:sldId id="324" r:id="rId16"/>
    <p:sldId id="338" r:id="rId17"/>
    <p:sldId id="337" r:id="rId18"/>
    <p:sldId id="325" r:id="rId19"/>
    <p:sldId id="306" r:id="rId20"/>
    <p:sldId id="302" r:id="rId21"/>
    <p:sldId id="349" r:id="rId22"/>
    <p:sldId id="303" r:id="rId23"/>
    <p:sldId id="329" r:id="rId24"/>
    <p:sldId id="335" r:id="rId25"/>
    <p:sldId id="328" r:id="rId26"/>
    <p:sldId id="348" r:id="rId27"/>
    <p:sldId id="278" r:id="rId28"/>
    <p:sldId id="305" r:id="rId29"/>
    <p:sldId id="294" r:id="rId30"/>
    <p:sldId id="275" r:id="rId31"/>
    <p:sldId id="314" r:id="rId32"/>
    <p:sldId id="345" r:id="rId33"/>
    <p:sldId id="315" r:id="rId34"/>
    <p:sldId id="321" r:id="rId35"/>
    <p:sldId id="336" r:id="rId36"/>
    <p:sldId id="327" r:id="rId37"/>
    <p:sldId id="285" r:id="rId38"/>
    <p:sldId id="322" r:id="rId39"/>
    <p:sldId id="281" r:id="rId40"/>
    <p:sldId id="310" r:id="rId41"/>
    <p:sldId id="307" r:id="rId42"/>
    <p:sldId id="308" r:id="rId43"/>
    <p:sldId id="323" r:id="rId44"/>
    <p:sldId id="312" r:id="rId45"/>
    <p:sldId id="311" r:id="rId46"/>
    <p:sldId id="286" r:id="rId47"/>
    <p:sldId id="283" r:id="rId48"/>
    <p:sldId id="300" r:id="rId49"/>
    <p:sldId id="346" r:id="rId50"/>
    <p:sldId id="332" r:id="rId51"/>
    <p:sldId id="353" r:id="rId52"/>
    <p:sldId id="333" r:id="rId53"/>
    <p:sldId id="352" r:id="rId54"/>
    <p:sldId id="351" r:id="rId55"/>
    <p:sldId id="344" r:id="rId56"/>
    <p:sldId id="334" r:id="rId57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FF0000"/>
    <a:srgbClr val="FFC000"/>
    <a:srgbClr val="B3D9FF"/>
    <a:srgbClr val="0070C0"/>
    <a:srgbClr val="FF9900"/>
    <a:srgbClr val="FF5050"/>
    <a:srgbClr val="A50021"/>
    <a:srgbClr val="003300"/>
    <a:srgbClr val="AD01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04" autoAdjust="0"/>
  </p:normalViewPr>
  <p:slideViewPr>
    <p:cSldViewPr snapToGrid="0">
      <p:cViewPr varScale="1">
        <p:scale>
          <a:sx n="71" d="100"/>
          <a:sy n="71" d="100"/>
        </p:scale>
        <p:origin x="984" y="5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presProps" Target="presProps.xml"/><Relationship Id="rId5" Type="http://schemas.openxmlformats.org/officeDocument/2006/relationships/slide" Target="slides/slide3.xml"/><Relationship Id="rId61" Type="http://schemas.openxmlformats.org/officeDocument/2006/relationships/tableStyles" Target="tableStyle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2628" y="770467"/>
            <a:ext cx="8086725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000" spc="-120" baseline="0">
                <a:solidFill>
                  <a:schemeClr val="tx1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634" y="4198409"/>
            <a:ext cx="6921151" cy="164592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E3008-8B0A-4895-BB24-3CCF12A64703}" type="datetimeFigureOut">
              <a:rPr lang="ja-JP" altLang="en-US" smtClean="0">
                <a:solidFill>
                  <a:prstClr val="white">
                    <a:alpha val="75000"/>
                  </a:prstClr>
                </a:solidFill>
              </a:rPr>
              <a:pPr/>
              <a:t>2014/6/28</a:t>
            </a:fld>
            <a:endParaRPr lang="ja-JP" altLang="en-US">
              <a:solidFill>
                <a:prstClr val="white">
                  <a:alpha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white">
                  <a:alpha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C877C-1C90-4B5F-90F0-EBA6F7746CE6}" type="slidenum">
              <a:rPr lang="ja-JP" altLang="en-US" smtClean="0">
                <a:solidFill>
                  <a:prstClr val="white">
                    <a:alpha val="20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white">
                  <a:alpha val="2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1519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E3008-8B0A-4895-BB24-3CCF12A64703}" type="datetimeFigureOut">
              <a:rPr lang="ja-JP" altLang="en-US" smtClean="0">
                <a:solidFill>
                  <a:prstClr val="white">
                    <a:alpha val="75000"/>
                  </a:prstClr>
                </a:solidFill>
              </a:rPr>
              <a:pPr/>
              <a:t>2014/6/28</a:t>
            </a:fld>
            <a:endParaRPr lang="ja-JP" altLang="en-US">
              <a:solidFill>
                <a:prstClr val="white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white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C877C-1C90-4B5F-90F0-EBA6F7746CE6}" type="slidenum">
              <a:rPr lang="ja-JP" altLang="en-US" smtClean="0">
                <a:solidFill>
                  <a:prstClr val="white">
                    <a:alpha val="20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white">
                  <a:alpha val="2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228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7963" y="695325"/>
            <a:ext cx="1971675" cy="480060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644" y="714376"/>
            <a:ext cx="5800725" cy="5400675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E3008-8B0A-4895-BB24-3CCF12A64703}" type="datetimeFigureOut">
              <a:rPr lang="ja-JP" altLang="en-US" smtClean="0">
                <a:solidFill>
                  <a:prstClr val="white">
                    <a:alpha val="75000"/>
                  </a:prstClr>
                </a:solidFill>
              </a:rPr>
              <a:pPr/>
              <a:t>2014/6/28</a:t>
            </a:fld>
            <a:endParaRPr lang="ja-JP" altLang="en-US">
              <a:solidFill>
                <a:prstClr val="white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white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C877C-1C90-4B5F-90F0-EBA6F7746CE6}" type="slidenum">
              <a:rPr lang="ja-JP" altLang="en-US" smtClean="0">
                <a:solidFill>
                  <a:prstClr val="white">
                    <a:alpha val="20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white">
                  <a:alpha val="2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0834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bg>
      <p:bgPr>
        <a:solidFill>
          <a:srgbClr val="1E1E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919" y="15428"/>
            <a:ext cx="8079581" cy="1658198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E3008-8B0A-4895-BB24-3CCF12A64703}" type="datetimeFigureOut">
              <a:rPr lang="ja-JP" altLang="en-US" smtClean="0">
                <a:solidFill>
                  <a:prstClr val="white">
                    <a:alpha val="75000"/>
                  </a:prstClr>
                </a:solidFill>
              </a:rPr>
              <a:pPr/>
              <a:t>2014/6/28</a:t>
            </a:fld>
            <a:endParaRPr lang="ja-JP" altLang="en-US">
              <a:solidFill>
                <a:prstClr val="white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white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C877C-1C90-4B5F-90F0-EBA6F7746CE6}" type="slidenum">
              <a:rPr lang="ja-JP" altLang="en-US" smtClean="0">
                <a:solidFill>
                  <a:prstClr val="white">
                    <a:alpha val="20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white">
                  <a:alpha val="2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1101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628" y="767419"/>
            <a:ext cx="8085582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000" b="0" baseline="0">
                <a:solidFill>
                  <a:schemeClr val="tx1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634" y="4187275"/>
            <a:ext cx="6919722" cy="1645920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E3008-8B0A-4895-BB24-3CCF12A64703}" type="datetimeFigureOut">
              <a:rPr lang="ja-JP" altLang="en-US" smtClean="0">
                <a:solidFill>
                  <a:prstClr val="white">
                    <a:alpha val="75000"/>
                  </a:prstClr>
                </a:solidFill>
              </a:rPr>
              <a:pPr/>
              <a:t>2014/6/28</a:t>
            </a:fld>
            <a:endParaRPr lang="ja-JP" altLang="en-US">
              <a:solidFill>
                <a:prstClr val="white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white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C877C-1C90-4B5F-90F0-EBA6F7746CE6}" type="slidenum">
              <a:rPr lang="ja-JP" altLang="en-US" smtClean="0">
                <a:solidFill>
                  <a:prstClr val="white">
                    <a:alpha val="20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white">
                  <a:alpha val="2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0741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7492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7738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E3008-8B0A-4895-BB24-3CCF12A64703}" type="datetimeFigureOut">
              <a:rPr lang="ja-JP" altLang="en-US" smtClean="0">
                <a:solidFill>
                  <a:prstClr val="white">
                    <a:alpha val="75000"/>
                  </a:prstClr>
                </a:solidFill>
              </a:rPr>
              <a:pPr/>
              <a:t>2014/6/28</a:t>
            </a:fld>
            <a:endParaRPr lang="ja-JP" altLang="en-US">
              <a:solidFill>
                <a:prstClr val="white">
                  <a:alpha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white">
                  <a:alpha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C877C-1C90-4B5F-90F0-EBA6F7746CE6}" type="slidenum">
              <a:rPr lang="ja-JP" altLang="en-US" smtClean="0">
                <a:solidFill>
                  <a:prstClr val="white">
                    <a:alpha val="20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white">
                  <a:alpha val="2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953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492" y="2032000"/>
            <a:ext cx="3806190" cy="7234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solidFill>
                  <a:schemeClr val="tx2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492" y="2736150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6310" y="2029968"/>
            <a:ext cx="3806190" cy="72237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6310" y="2734056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E3008-8B0A-4895-BB24-3CCF12A64703}" type="datetimeFigureOut">
              <a:rPr lang="ja-JP" altLang="en-US" smtClean="0">
                <a:solidFill>
                  <a:prstClr val="white">
                    <a:alpha val="75000"/>
                  </a:prstClr>
                </a:solidFill>
              </a:rPr>
              <a:pPr/>
              <a:t>2014/6/28</a:t>
            </a:fld>
            <a:endParaRPr lang="ja-JP" altLang="en-US">
              <a:solidFill>
                <a:prstClr val="white">
                  <a:alpha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white">
                  <a:alpha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C877C-1C90-4B5F-90F0-EBA6F7746CE6}" type="slidenum">
              <a:rPr lang="ja-JP" altLang="en-US" smtClean="0">
                <a:solidFill>
                  <a:prstClr val="white">
                    <a:alpha val="20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white">
                  <a:alpha val="2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5525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92919" y="15435"/>
            <a:ext cx="8079581" cy="1658198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E3008-8B0A-4895-BB24-3CCF12A64703}" type="datetimeFigureOut">
              <a:rPr lang="ja-JP" altLang="en-US" smtClean="0">
                <a:solidFill>
                  <a:prstClr val="white">
                    <a:alpha val="75000"/>
                  </a:prstClr>
                </a:solidFill>
              </a:rPr>
              <a:pPr/>
              <a:t>2014/6/28</a:t>
            </a:fld>
            <a:endParaRPr lang="ja-JP" altLang="en-US">
              <a:solidFill>
                <a:prstClr val="white">
                  <a:alpha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white">
                  <a:alpha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C877C-1C90-4B5F-90F0-EBA6F7746CE6}" type="slidenum">
              <a:rPr lang="ja-JP" altLang="en-US" smtClean="0">
                <a:solidFill>
                  <a:prstClr val="white">
                    <a:alpha val="20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white">
                  <a:alpha val="2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526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E3008-8B0A-4895-BB24-3CCF12A64703}" type="datetimeFigureOut">
              <a:rPr lang="ja-JP" altLang="en-US" smtClean="0">
                <a:solidFill>
                  <a:prstClr val="white">
                    <a:alpha val="75000"/>
                  </a:prstClr>
                </a:solidFill>
              </a:rPr>
              <a:pPr/>
              <a:t>2014/6/28</a:t>
            </a:fld>
            <a:endParaRPr lang="ja-JP" altLang="en-US">
              <a:solidFill>
                <a:prstClr val="white">
                  <a:alpha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white">
                  <a:alpha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C877C-1C90-4B5F-90F0-EBA6F7746CE6}" type="slidenum">
              <a:rPr lang="ja-JP" altLang="en-US" smtClean="0">
                <a:solidFill>
                  <a:prstClr val="white">
                    <a:alpha val="20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white">
                  <a:alpha val="2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4585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15000" y="0"/>
            <a:ext cx="3429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196053" y="542282"/>
            <a:ext cx="253746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762000"/>
            <a:ext cx="4572000" cy="457200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06987" y="2511813"/>
            <a:ext cx="254889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E3008-8B0A-4895-BB24-3CCF12A64703}" type="datetimeFigureOut">
              <a:rPr lang="ja-JP" altLang="en-US" smtClean="0">
                <a:solidFill>
                  <a:prstClr val="white">
                    <a:alpha val="75000"/>
                  </a:prstClr>
                </a:solidFill>
              </a:rPr>
              <a:pPr/>
              <a:t>2014/6/28</a:t>
            </a:fld>
            <a:endParaRPr lang="ja-JP" altLang="en-US">
              <a:solidFill>
                <a:prstClr val="white">
                  <a:alpha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white">
                  <a:alpha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567C877C-1C90-4B5F-90F0-EBA6F7746CE6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089425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918" y="5418668"/>
            <a:ext cx="8085582" cy="613283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2800" b="0">
                <a:solidFill>
                  <a:schemeClr val="tx1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9144000" cy="5330952"/>
          </a:xfrm>
          <a:solidFill>
            <a:schemeClr val="tx2"/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7492" y="5909735"/>
            <a:ext cx="6922008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E3008-8B0A-4895-BB24-3CCF12A64703}" type="datetimeFigureOut">
              <a:rPr lang="ja-JP" altLang="en-US" smtClean="0">
                <a:solidFill>
                  <a:prstClr val="white">
                    <a:alpha val="75000"/>
                  </a:prstClr>
                </a:solidFill>
              </a:rPr>
              <a:pPr/>
              <a:t>2014/6/28</a:t>
            </a:fld>
            <a:endParaRPr lang="ja-JP" altLang="en-US">
              <a:solidFill>
                <a:prstClr val="white">
                  <a:alpha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alpha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C877C-1C90-4B5F-90F0-EBA6F7746CE6}" type="slidenum">
              <a:rPr lang="ja-JP" altLang="en-US" smtClean="0">
                <a:solidFill>
                  <a:prstClr val="white">
                    <a:alpha val="20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white">
                  <a:alpha val="2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218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2919" y="15428"/>
            <a:ext cx="8079581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206" y="1993393"/>
            <a:ext cx="8065294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4350" y="6412447"/>
            <a:ext cx="30861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fld id="{EC0E3008-8B0A-4895-BB24-3CCF12A64703}" type="datetimeFigureOut">
              <a:rPr lang="ja-JP" altLang="en-US" smtClean="0">
                <a:solidFill>
                  <a:prstClr val="white">
                    <a:alpha val="75000"/>
                  </a:prstClr>
                </a:solidFill>
              </a:rPr>
              <a:pPr/>
              <a:t>2014/6/28</a:t>
            </a:fld>
            <a:endParaRPr lang="ja-JP" altLang="en-US">
              <a:solidFill>
                <a:prstClr val="white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" y="6554697"/>
            <a:ext cx="37719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white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41193" y="5829748"/>
            <a:ext cx="219456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0" b="0">
                <a:ln>
                  <a:noFill/>
                </a:ln>
                <a:solidFill>
                  <a:schemeClr val="tx1">
                    <a:alpha val="20000"/>
                  </a:schemeClr>
                </a:solidFill>
                <a:latin typeface="+mj-lt"/>
              </a:defRPr>
            </a:lvl1pPr>
          </a:lstStyle>
          <a:p>
            <a:fld id="{567C877C-1C90-4B5F-90F0-EBA6F7746CE6}" type="slidenum">
              <a:rPr lang="ja-JP" altLang="en-US" smtClean="0">
                <a:solidFill>
                  <a:prstClr val="white">
                    <a:alpha val="20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white">
                  <a:alpha val="2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6541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800" kern="1200" spc="-12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kumimoji="1" sz="24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1pPr>
      <a:lvl2pPr marL="274320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kumimoji="1" sz="24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kumimoji="1" sz="2000" i="1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kumimoji="1" sz="1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kumimoji="1" sz="1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kumimoji="1" sz="1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kumimoji="1" sz="1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kumimoji="1" sz="1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kumimoji="1" sz="1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0.png"/><Relationship Id="rId9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3.jpeg"/><Relationship Id="rId7" Type="http://schemas.openxmlformats.org/officeDocument/2006/relationships/image" Target="../media/image2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11.png"/><Relationship Id="rId7" Type="http://schemas.openxmlformats.org/officeDocument/2006/relationships/image" Target="../media/image4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11.png"/><Relationship Id="rId7" Type="http://schemas.openxmlformats.org/officeDocument/2006/relationships/image" Target="../media/image4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Relationship Id="rId9" Type="http://schemas.openxmlformats.org/officeDocument/2006/relationships/image" Target="../media/image4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34.png"/><Relationship Id="rId4" Type="http://schemas.openxmlformats.org/officeDocument/2006/relationships/image" Target="../media/image5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34.png"/><Relationship Id="rId4" Type="http://schemas.openxmlformats.org/officeDocument/2006/relationships/image" Target="../media/image50.png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49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56.png"/><Relationship Id="rId4" Type="http://schemas.openxmlformats.org/officeDocument/2006/relationships/image" Target="../media/image55.em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62.png"/><Relationship Id="rId3" Type="http://schemas.openxmlformats.org/officeDocument/2006/relationships/image" Target="../media/image49.png"/><Relationship Id="rId7" Type="http://schemas.openxmlformats.org/officeDocument/2006/relationships/image" Target="../media/image56.png"/><Relationship Id="rId12" Type="http://schemas.openxmlformats.org/officeDocument/2006/relationships/image" Target="../media/image61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emf"/><Relationship Id="rId11" Type="http://schemas.openxmlformats.org/officeDocument/2006/relationships/image" Target="../media/image60.png"/><Relationship Id="rId5" Type="http://schemas.openxmlformats.org/officeDocument/2006/relationships/image" Target="../media/image54.png"/><Relationship Id="rId10" Type="http://schemas.openxmlformats.org/officeDocument/2006/relationships/image" Target="../media/image59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5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emf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4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72.emf"/><Relationship Id="rId7" Type="http://schemas.openxmlformats.org/officeDocument/2006/relationships/image" Target="../media/image74.png"/><Relationship Id="rId2" Type="http://schemas.openxmlformats.org/officeDocument/2006/relationships/image" Target="../media/image7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Relationship Id="rId9" Type="http://schemas.openxmlformats.org/officeDocument/2006/relationships/image" Target="../media/image76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emf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2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emf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2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emf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線コネクタ 6"/>
          <p:cNvCxnSpPr/>
          <p:nvPr/>
        </p:nvCxnSpPr>
        <p:spPr>
          <a:xfrm>
            <a:off x="1860288" y="2798775"/>
            <a:ext cx="5400000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テキスト ボックス 4"/>
          <p:cNvSpPr txBox="1"/>
          <p:nvPr/>
        </p:nvSpPr>
        <p:spPr>
          <a:xfrm>
            <a:off x="1941386" y="2429443"/>
            <a:ext cx="5229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 smtClean="0">
                <a:solidFill>
                  <a:schemeClr val="tx1">
                    <a:lumMod val="65000"/>
                  </a:schemeClr>
                </a:solidFill>
              </a:rPr>
              <a:t>Thermodynamics of Gauge Theory from </a:t>
            </a:r>
            <a:r>
              <a:rPr lang="en-US" altLang="ja-JP" dirty="0">
                <a:solidFill>
                  <a:schemeClr val="tx1">
                    <a:lumMod val="65000"/>
                  </a:schemeClr>
                </a:solidFill>
              </a:rPr>
              <a:t>G</a:t>
            </a:r>
            <a:r>
              <a:rPr kumimoji="1" lang="en-US" altLang="ja-JP" dirty="0" smtClean="0">
                <a:solidFill>
                  <a:schemeClr val="tx1">
                    <a:lumMod val="65000"/>
                  </a:schemeClr>
                </a:solidFill>
              </a:rPr>
              <a:t>radient Flow</a:t>
            </a:r>
            <a:endParaRPr kumimoji="1" lang="ja-JP" altLang="en-US" dirty="0">
              <a:solidFill>
                <a:schemeClr val="tx1">
                  <a:lumMod val="65000"/>
                </a:schemeClr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09361" y="2798775"/>
            <a:ext cx="2693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 smtClean="0">
                <a:solidFill>
                  <a:schemeClr val="tx1">
                    <a:lumMod val="65000"/>
                  </a:schemeClr>
                </a:solidFill>
              </a:rPr>
              <a:t>For </a:t>
            </a:r>
            <a:r>
              <a:rPr kumimoji="1" lang="en-US" altLang="ja-JP" dirty="0" err="1" smtClean="0">
                <a:solidFill>
                  <a:schemeClr val="tx1">
                    <a:lumMod val="65000"/>
                  </a:schemeClr>
                </a:solidFill>
              </a:rPr>
              <a:t>FlowQCD</a:t>
            </a:r>
            <a:r>
              <a:rPr kumimoji="1" lang="en-US" altLang="ja-JP" dirty="0" smtClean="0">
                <a:solidFill>
                  <a:schemeClr val="tx1">
                    <a:lumMod val="65000"/>
                  </a:schemeClr>
                </a:solidFill>
              </a:rPr>
              <a:t> Collaboration</a:t>
            </a:r>
            <a:endParaRPr kumimoji="1" lang="ja-JP" altLang="en-US" dirty="0">
              <a:solidFill>
                <a:schemeClr val="tx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203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円/楕円 3"/>
          <p:cNvSpPr/>
          <p:nvPr/>
        </p:nvSpPr>
        <p:spPr>
          <a:xfrm>
            <a:off x="3128612" y="2136930"/>
            <a:ext cx="2808000" cy="2808000"/>
          </a:xfrm>
          <a:prstGeom prst="ellipse">
            <a:avLst/>
          </a:prstGeom>
          <a:ln>
            <a:noFill/>
          </a:ln>
          <a:effectLst>
            <a:softEdge rad="88900"/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601427" y="2691940"/>
            <a:ext cx="18623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/>
              <a:t>If we have</a:t>
            </a:r>
            <a:endParaRPr kumimoji="1" lang="ja-JP" altLang="en-US" sz="3200" dirty="0"/>
          </a:p>
        </p:txBody>
      </p:sp>
      <p:sp>
        <p:nvSpPr>
          <p:cNvPr id="7" name="円/楕円 6"/>
          <p:cNvSpPr/>
          <p:nvPr/>
        </p:nvSpPr>
        <p:spPr>
          <a:xfrm>
            <a:off x="3254612" y="2262930"/>
            <a:ext cx="2556000" cy="255600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TexTeXPicture" descr="&lt;?xml version=&quot;1.0&quot; encoding=&quot;utf-16&quot;?&gt;&#10;&lt;TeXTeX&gt;&#10;  &lt;preamble&gt;\documentclass{jarticle}&#10;\usepackage{amsmath}&#10;\pagestyle{empty}&lt;/preamble&gt;&#10;  &lt;body&gt;\begin{align*} &#10;T&#10;\end{align*}&lt;/body&gt;&#10;  &lt;fcolor&gt;FFFFFFFF&lt;/fcolor&gt;&#10;  &lt;bcolor&gt;FFFFFFFF&lt;/bcolor&gt;&#10;  &lt;transparent&gt;True&lt;/transparent&gt;&#10;  &lt;resolution&gt;1800&lt;/resolution&gt;&#10;  &lt;imageh&gt;169&lt;/imageh&gt;&#10;  &lt;imagew&gt;169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187" y="3371718"/>
            <a:ext cx="898118" cy="898118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\mu\nu&#10;\end{align*}&lt;/body&gt;&#10;  &lt;fcolor&gt;FFFFFFFF&lt;/fcolor&gt;&#10;  &lt;bcolor&gt;FFFFFFFF&lt;/bcolor&gt;&#10;  &lt;transparent&gt;True&lt;/transparent&gt;&#10;  &lt;resolution&gt;1800&lt;/resolution&gt;&#10;  &lt;imageh&gt;164&lt;/imageh&gt;&#10;  &lt;imagew&gt;274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268" y="4005751"/>
            <a:ext cx="837534" cy="50129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249053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グループ化 35"/>
          <p:cNvGrpSpPr/>
          <p:nvPr/>
        </p:nvGrpSpPr>
        <p:grpSpPr>
          <a:xfrm>
            <a:off x="154577" y="286328"/>
            <a:ext cx="4248000" cy="3024000"/>
            <a:chOff x="154577" y="286328"/>
            <a:chExt cx="4248000" cy="3024000"/>
          </a:xfrm>
        </p:grpSpPr>
        <p:sp>
          <p:nvSpPr>
            <p:cNvPr id="12" name="角丸四角形 11"/>
            <p:cNvSpPr/>
            <p:nvPr/>
          </p:nvSpPr>
          <p:spPr>
            <a:xfrm>
              <a:off x="154577" y="286328"/>
              <a:ext cx="4248000" cy="3024000"/>
            </a:xfrm>
            <a:prstGeom prst="roundRect">
              <a:avLst>
                <a:gd name="adj" fmla="val 9484"/>
              </a:avLst>
            </a:prstGeom>
            <a:solidFill>
              <a:srgbClr val="FFCCCC"/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22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09"/>
            <a:stretch/>
          </p:blipFill>
          <p:spPr bwMode="auto">
            <a:xfrm>
              <a:off x="2139097" y="1723918"/>
              <a:ext cx="2057721" cy="1476504"/>
            </a:xfrm>
            <a:prstGeom prst="rect">
              <a:avLst/>
            </a:prstGeom>
            <a:noFill/>
            <a:ln>
              <a:noFill/>
            </a:ln>
            <a:effectLst>
              <a:softEdge rad="31750"/>
            </a:effectLst>
            <a:scene3d>
              <a:camera prst="perspectiveLeft" fov="7200000">
                <a:rot lat="21300000" lon="1800000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テキスト ボックス 7"/>
            <p:cNvSpPr txBox="1"/>
            <p:nvPr/>
          </p:nvSpPr>
          <p:spPr>
            <a:xfrm>
              <a:off x="354185" y="479486"/>
              <a:ext cx="349166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600" b="1" dirty="0" smtClean="0">
                  <a:solidFill>
                    <a:srgbClr val="FF0000"/>
                  </a:solidFill>
                  <a:latin typeface="Calibri" panose="020F0502020204030204" pitchFamily="34" charset="0"/>
                </a:rPr>
                <a:t>Thermodynamics</a:t>
              </a:r>
              <a:endParaRPr kumimoji="1" lang="ja-JP" altLang="en-US" sz="3600" b="1" dirty="0">
                <a:solidFill>
                  <a:srgbClr val="FF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" name="テキスト ボックス 13"/>
            <p:cNvSpPr txBox="1"/>
            <p:nvPr/>
          </p:nvSpPr>
          <p:spPr>
            <a:xfrm>
              <a:off x="357776" y="1142116"/>
              <a:ext cx="308372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>
                  <a:solidFill>
                    <a:srgbClr val="FF0000"/>
                  </a:solidFill>
                </a:rPr>
                <a:t>direct measurement </a:t>
              </a:r>
              <a:r>
                <a:rPr lang="en-US" altLang="ja-JP" sz="2400" dirty="0" smtClean="0">
                  <a:solidFill>
                    <a:srgbClr val="FF0000"/>
                  </a:solidFill>
                </a:rPr>
                <a:t>of</a:t>
              </a:r>
              <a:r>
                <a:rPr kumimoji="1" lang="en-US" altLang="ja-JP" sz="2400" dirty="0" smtClean="0">
                  <a:solidFill>
                    <a:srgbClr val="FF0000"/>
                  </a:solidFill>
                </a:rPr>
                <a:t> </a:t>
              </a:r>
            </a:p>
            <a:p>
              <a:r>
                <a:rPr kumimoji="1" lang="en-US" altLang="ja-JP" sz="2400" dirty="0" smtClean="0">
                  <a:solidFill>
                    <a:srgbClr val="FF0000"/>
                  </a:solidFill>
                </a:rPr>
                <a:t>expectation values</a:t>
              </a:r>
              <a:endParaRPr kumimoji="1" lang="ja-JP" altLang="en-US" sz="2400" dirty="0">
                <a:solidFill>
                  <a:srgbClr val="FF0000"/>
                </a:solidFill>
              </a:endParaRPr>
            </a:p>
          </p:txBody>
        </p:sp>
        <p:pic>
          <p:nvPicPr>
            <p:cNvPr id="20" name="TexTeXPicture" descr="&lt;?xml version=&quot;1.0&quot; encoding=&quot;utf-16&quot;?&gt;&#10;&lt;TeXTeX&gt;&#10;  &lt;preamble&gt;\documentclass{jarticle}&#10;\usepackage{amsmath}&#10;\pagestyle{empty}&lt;/preamble&gt;&#10;  &lt;body&gt;\begin{align*} &#10;\langle T_{00} \rangle,&#10;\langle T_{ii} \rangle&#10;\end{align*}&lt;/body&gt;&#10;  &lt;fcolor&gt;FFFF0000&lt;/fcolor&gt;&#10;  &lt;bcolor&gt;FFFFFFFF&lt;/bcolor&gt;&#10;  &lt;transparent&gt;True&lt;/transparent&gt;&#10;  &lt;resolution&gt;1800&lt;/resolution&gt;&#10;  &lt;imageh&gt;249&lt;/imageh&gt;&#10;  &lt;imagew&gt;1097&lt;/imagew&gt;&#10;  &lt;scale&gt;50&lt;/scale&gt;&#10;  &lt;cursor&gt;39&lt;/cursor&gt;&#10;&lt;/TeXTeX&gt;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741" y="2136930"/>
              <a:ext cx="1776317" cy="403193"/>
            </a:xfrm>
            <a:prstGeom prst="rect">
              <a:avLst/>
            </a:prstGeom>
          </p:spPr>
        </p:pic>
      </p:grpSp>
      <p:sp>
        <p:nvSpPr>
          <p:cNvPr id="4" name="円/楕円 3"/>
          <p:cNvSpPr/>
          <p:nvPr/>
        </p:nvSpPr>
        <p:spPr>
          <a:xfrm>
            <a:off x="3128612" y="2136930"/>
            <a:ext cx="2808000" cy="2808000"/>
          </a:xfrm>
          <a:prstGeom prst="ellipse">
            <a:avLst/>
          </a:prstGeom>
          <a:ln>
            <a:noFill/>
          </a:ln>
          <a:effectLst>
            <a:softEdge rad="88900"/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601427" y="2691940"/>
            <a:ext cx="18623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/>
              <a:t>If we have</a:t>
            </a:r>
            <a:endParaRPr kumimoji="1" lang="ja-JP" altLang="en-US" sz="3200" dirty="0"/>
          </a:p>
        </p:txBody>
      </p:sp>
      <p:sp>
        <p:nvSpPr>
          <p:cNvPr id="7" name="円/楕円 6"/>
          <p:cNvSpPr/>
          <p:nvPr/>
        </p:nvSpPr>
        <p:spPr>
          <a:xfrm>
            <a:off x="3254612" y="2262930"/>
            <a:ext cx="2556000" cy="255600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TexTeXPicture" descr="&lt;?xml version=&quot;1.0&quot; encoding=&quot;utf-16&quot;?&gt;&#10;&lt;TeXTeX&gt;&#10;  &lt;preamble&gt;\documentclass{jarticle}&#10;\usepackage{amsmath}&#10;\pagestyle{empty}&lt;/preamble&gt;&#10;  &lt;body&gt;\begin{align*} &#10;T&#10;\end{align*}&lt;/body&gt;&#10;  &lt;fcolor&gt;FFFFFFFF&lt;/fcolor&gt;&#10;  &lt;bcolor&gt;FFFFFFFF&lt;/bcolor&gt;&#10;  &lt;transparent&gt;True&lt;/transparent&gt;&#10;  &lt;resolution&gt;1800&lt;/resolution&gt;&#10;  &lt;imageh&gt;169&lt;/imageh&gt;&#10;  &lt;imagew&gt;169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187" y="3371718"/>
            <a:ext cx="898118" cy="898118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\mu\nu&#10;\end{align*}&lt;/body&gt;&#10;  &lt;fcolor&gt;FFFFFFFF&lt;/fcolor&gt;&#10;  &lt;bcolor&gt;FFFFFFFF&lt;/bcolor&gt;&#10;  &lt;transparent&gt;True&lt;/transparent&gt;&#10;  &lt;resolution&gt;1800&lt;/resolution&gt;&#10;  &lt;imageh&gt;164&lt;/imageh&gt;&#10;  &lt;imagew&gt;274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268" y="4005751"/>
            <a:ext cx="837534" cy="50129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741758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グループ化 35"/>
          <p:cNvGrpSpPr/>
          <p:nvPr/>
        </p:nvGrpSpPr>
        <p:grpSpPr>
          <a:xfrm>
            <a:off x="154577" y="286328"/>
            <a:ext cx="4248000" cy="3024000"/>
            <a:chOff x="154577" y="286328"/>
            <a:chExt cx="4248000" cy="3024000"/>
          </a:xfrm>
        </p:grpSpPr>
        <p:sp>
          <p:nvSpPr>
            <p:cNvPr id="12" name="角丸四角形 11"/>
            <p:cNvSpPr/>
            <p:nvPr/>
          </p:nvSpPr>
          <p:spPr>
            <a:xfrm>
              <a:off x="154577" y="286328"/>
              <a:ext cx="4248000" cy="3024000"/>
            </a:xfrm>
            <a:prstGeom prst="roundRect">
              <a:avLst>
                <a:gd name="adj" fmla="val 9484"/>
              </a:avLst>
            </a:prstGeom>
            <a:solidFill>
              <a:srgbClr val="FFCCCC"/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22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09"/>
            <a:stretch/>
          </p:blipFill>
          <p:spPr bwMode="auto">
            <a:xfrm>
              <a:off x="2139097" y="1723918"/>
              <a:ext cx="2057721" cy="1476504"/>
            </a:xfrm>
            <a:prstGeom prst="rect">
              <a:avLst/>
            </a:prstGeom>
            <a:noFill/>
            <a:ln>
              <a:noFill/>
            </a:ln>
            <a:effectLst>
              <a:softEdge rad="31750"/>
            </a:effectLst>
            <a:scene3d>
              <a:camera prst="perspectiveLeft" fov="7200000">
                <a:rot lat="21300000" lon="1800000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テキスト ボックス 7"/>
            <p:cNvSpPr txBox="1"/>
            <p:nvPr/>
          </p:nvSpPr>
          <p:spPr>
            <a:xfrm>
              <a:off x="354185" y="479486"/>
              <a:ext cx="349166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600" b="1" dirty="0" smtClean="0">
                  <a:solidFill>
                    <a:srgbClr val="FF0000"/>
                  </a:solidFill>
                  <a:latin typeface="Calibri" panose="020F0502020204030204" pitchFamily="34" charset="0"/>
                </a:rPr>
                <a:t>Thermodynamics</a:t>
              </a:r>
              <a:endParaRPr kumimoji="1" lang="ja-JP" altLang="en-US" sz="3600" b="1" dirty="0">
                <a:solidFill>
                  <a:srgbClr val="FF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" name="テキスト ボックス 13"/>
            <p:cNvSpPr txBox="1"/>
            <p:nvPr/>
          </p:nvSpPr>
          <p:spPr>
            <a:xfrm>
              <a:off x="357776" y="1142116"/>
              <a:ext cx="308372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>
                  <a:solidFill>
                    <a:srgbClr val="FF0000"/>
                  </a:solidFill>
                </a:rPr>
                <a:t>direct measurement </a:t>
              </a:r>
              <a:r>
                <a:rPr lang="en-US" altLang="ja-JP" sz="2400" dirty="0" smtClean="0">
                  <a:solidFill>
                    <a:srgbClr val="FF0000"/>
                  </a:solidFill>
                </a:rPr>
                <a:t>of</a:t>
              </a:r>
              <a:r>
                <a:rPr kumimoji="1" lang="en-US" altLang="ja-JP" sz="2400" dirty="0" smtClean="0">
                  <a:solidFill>
                    <a:srgbClr val="FF0000"/>
                  </a:solidFill>
                </a:rPr>
                <a:t> </a:t>
              </a:r>
            </a:p>
            <a:p>
              <a:r>
                <a:rPr kumimoji="1" lang="en-US" altLang="ja-JP" sz="2400" dirty="0" smtClean="0">
                  <a:solidFill>
                    <a:srgbClr val="FF0000"/>
                  </a:solidFill>
                </a:rPr>
                <a:t>expectation values</a:t>
              </a:r>
              <a:endParaRPr kumimoji="1" lang="ja-JP" altLang="en-US" sz="2400" dirty="0">
                <a:solidFill>
                  <a:srgbClr val="FF0000"/>
                </a:solidFill>
              </a:endParaRPr>
            </a:p>
          </p:txBody>
        </p:sp>
        <p:pic>
          <p:nvPicPr>
            <p:cNvPr id="20" name="TexTeXPicture" descr="&lt;?xml version=&quot;1.0&quot; encoding=&quot;utf-16&quot;?&gt;&#10;&lt;TeXTeX&gt;&#10;  &lt;preamble&gt;\documentclass{jarticle}&#10;\usepackage{amsmath}&#10;\pagestyle{empty}&lt;/preamble&gt;&#10;  &lt;body&gt;\begin{align*} &#10;\langle T_{00} \rangle,&#10;\langle T_{ii} \rangle&#10;\end{align*}&lt;/body&gt;&#10;  &lt;fcolor&gt;FFFF0000&lt;/fcolor&gt;&#10;  &lt;bcolor&gt;FFFFFFFF&lt;/bcolor&gt;&#10;  &lt;transparent&gt;True&lt;/transparent&gt;&#10;  &lt;resolution&gt;1800&lt;/resolution&gt;&#10;  &lt;imageh&gt;249&lt;/imageh&gt;&#10;  &lt;imagew&gt;1097&lt;/imagew&gt;&#10;  &lt;scale&gt;50&lt;/scale&gt;&#10;  &lt;cursor&gt;39&lt;/cursor&gt;&#10;&lt;/TeXTeX&gt;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741" y="2136930"/>
              <a:ext cx="1776317" cy="403193"/>
            </a:xfrm>
            <a:prstGeom prst="rect">
              <a:avLst/>
            </a:prstGeom>
          </p:spPr>
        </p:pic>
      </p:grpSp>
      <p:grpSp>
        <p:nvGrpSpPr>
          <p:cNvPr id="16" name="グループ化 15"/>
          <p:cNvGrpSpPr/>
          <p:nvPr/>
        </p:nvGrpSpPr>
        <p:grpSpPr>
          <a:xfrm>
            <a:off x="4682954" y="286326"/>
            <a:ext cx="4248000" cy="3024000"/>
            <a:chOff x="4682954" y="286326"/>
            <a:chExt cx="4248000" cy="3024000"/>
          </a:xfrm>
        </p:grpSpPr>
        <p:sp>
          <p:nvSpPr>
            <p:cNvPr id="17" name="角丸四角形 16"/>
            <p:cNvSpPr/>
            <p:nvPr/>
          </p:nvSpPr>
          <p:spPr>
            <a:xfrm>
              <a:off x="4682954" y="286326"/>
              <a:ext cx="4248000" cy="3024000"/>
            </a:xfrm>
            <a:prstGeom prst="roundRect">
              <a:avLst>
                <a:gd name="adj" fmla="val 9484"/>
              </a:avLst>
            </a:prstGeom>
            <a:solidFill>
              <a:srgbClr val="B3D9FF"/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b="1" dirty="0">
                <a:latin typeface="Calibri" panose="020F0502020204030204" pitchFamily="34" charset="0"/>
              </a:endParaRPr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5355765" y="496414"/>
              <a:ext cx="3368743" cy="9787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altLang="ja-JP" sz="3600" b="1" dirty="0" smtClean="0">
                  <a:solidFill>
                    <a:srgbClr val="0000FF"/>
                  </a:solidFill>
                  <a:latin typeface="Calibri" panose="020F0502020204030204" pitchFamily="34" charset="0"/>
                </a:rPr>
                <a:t>Fluctuations and</a:t>
              </a:r>
            </a:p>
            <a:p>
              <a:pPr algn="r">
                <a:lnSpc>
                  <a:spcPct val="80000"/>
                </a:lnSpc>
              </a:pPr>
              <a:r>
                <a:rPr kumimoji="1" lang="en-US" altLang="ja-JP" sz="3600" b="1" dirty="0" smtClean="0">
                  <a:solidFill>
                    <a:srgbClr val="0000FF"/>
                  </a:solidFill>
                  <a:latin typeface="Calibri" panose="020F0502020204030204" pitchFamily="34" charset="0"/>
                </a:rPr>
                <a:t>Correlations</a:t>
              </a:r>
              <a:endParaRPr kumimoji="1" lang="ja-JP" altLang="en-US" sz="3600" b="1" dirty="0">
                <a:solidFill>
                  <a:srgbClr val="0000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3" name="テキスト ボックス 22"/>
            <p:cNvSpPr txBox="1"/>
            <p:nvPr/>
          </p:nvSpPr>
          <p:spPr>
            <a:xfrm>
              <a:off x="5403984" y="1470551"/>
              <a:ext cx="332052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>
                  <a:solidFill>
                    <a:srgbClr val="0000FF"/>
                  </a:solidFill>
                </a:rPr>
                <a:t>viscosity, specific heat, ... </a:t>
              </a:r>
            </a:p>
          </p:txBody>
        </p:sp>
        <p:pic>
          <p:nvPicPr>
            <p:cNvPr id="27" name="TexTeXPicture" descr="&lt;?xml version=&quot;1.0&quot; encoding=&quot;utf-16&quot;?&gt;&#10;&lt;TeXTeX&gt;&#10;  &lt;preamble&gt;\documentclass{jarticle}&#10;\usepackage{amsmath}&#10;\pagestyle{empty}&lt;/preamble&gt;&#10;  &lt;body&gt;\begin{align*} &#10;\eta = \langle T_{12}; T_{12} \rangle&#10;\end{align*}&lt;/body&gt;&#10;  &lt;fcolor&gt;FF0000FF&lt;/fcolor&gt;&#10;  &lt;bcolor&gt;FFFFFFFF&lt;/bcolor&gt;&#10;  &lt;transparent&gt;True&lt;/transparent&gt;&#10;  &lt;resolution&gt;1800&lt;/resolution&gt;&#10;  &lt;imageh&gt;249&lt;/imageh&gt;&#10;  &lt;imagew&gt;1447&lt;/imagew&gt;&#10;  &lt;scale&gt;50&lt;/scale&gt;&#10;  &lt;cursor&gt;22&lt;/cursor&gt;&#10;&lt;/TeXTeX&gt;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5972" y="2606144"/>
              <a:ext cx="2343055" cy="403193"/>
            </a:xfrm>
            <a:prstGeom prst="rect">
              <a:avLst/>
            </a:prstGeom>
          </p:spPr>
        </p:pic>
        <p:pic>
          <p:nvPicPr>
  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c_V \sim \langle \delta T_{00}^2 \rangle&#10;\end{align*}&lt;/body&gt;&#10;  &lt;fcolor&gt;FF0000FF&lt;/fcolor&gt;&#10;  &lt;bcolor&gt;FFFFFFFF&lt;/bcolor&gt;&#10;  &lt;transparent&gt;True&lt;/transparent&gt;&#10;  &lt;resolution&gt;1800&lt;/resolution&gt;&#10;  &lt;imageh&gt;284&lt;/imageh&gt;&#10;  &lt;imagew&gt;1246&lt;/imagew&gt;&#10;  &lt;scale&gt;50&lt;/scale&gt;&#10;  &lt;cursor&gt;56&lt;/cursor&gt;&#10;&lt;/TeXTeX&gt;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61441" y="1973521"/>
              <a:ext cx="2017586" cy="459867"/>
            </a:xfrm>
            <a:prstGeom prst="rect">
              <a:avLst/>
            </a:prstGeom>
          </p:spPr>
        </p:pic>
      </p:grpSp>
      <p:sp>
        <p:nvSpPr>
          <p:cNvPr id="4" name="円/楕円 3"/>
          <p:cNvSpPr/>
          <p:nvPr/>
        </p:nvSpPr>
        <p:spPr>
          <a:xfrm>
            <a:off x="3128612" y="2136930"/>
            <a:ext cx="2808000" cy="2808000"/>
          </a:xfrm>
          <a:prstGeom prst="ellipse">
            <a:avLst/>
          </a:prstGeom>
          <a:ln>
            <a:noFill/>
          </a:ln>
          <a:effectLst>
            <a:softEdge rad="88900"/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601427" y="2691940"/>
            <a:ext cx="18623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/>
              <a:t>If we have</a:t>
            </a:r>
            <a:endParaRPr kumimoji="1" lang="ja-JP" altLang="en-US" sz="3200" dirty="0"/>
          </a:p>
        </p:txBody>
      </p:sp>
      <p:sp>
        <p:nvSpPr>
          <p:cNvPr id="7" name="円/楕円 6"/>
          <p:cNvSpPr/>
          <p:nvPr/>
        </p:nvSpPr>
        <p:spPr>
          <a:xfrm>
            <a:off x="3254612" y="2262930"/>
            <a:ext cx="2556000" cy="255600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TexTeXPicture" descr="&lt;?xml version=&quot;1.0&quot; encoding=&quot;utf-16&quot;?&gt;&#10;&lt;TeXTeX&gt;&#10;  &lt;preamble&gt;\documentclass{jarticle}&#10;\usepackage{amsmath}&#10;\pagestyle{empty}&lt;/preamble&gt;&#10;  &lt;body&gt;\begin{align*} &#10;T&#10;\end{align*}&lt;/body&gt;&#10;  &lt;fcolor&gt;FFFFFFFF&lt;/fcolor&gt;&#10;  &lt;bcolor&gt;FFFFFFFF&lt;/bcolor&gt;&#10;  &lt;transparent&gt;True&lt;/transparent&gt;&#10;  &lt;resolution&gt;1800&lt;/resolution&gt;&#10;  &lt;imageh&gt;169&lt;/imageh&gt;&#10;  &lt;imagew&gt;169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187" y="3371718"/>
            <a:ext cx="898118" cy="898118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\mu\nu&#10;\end{align*}&lt;/body&gt;&#10;  &lt;fcolor&gt;FFFFFFFF&lt;/fcolor&gt;&#10;  &lt;bcolor&gt;FFFFFFFF&lt;/bcolor&gt;&#10;  &lt;transparent&gt;True&lt;/transparent&gt;&#10;  &lt;resolution&gt;1800&lt;/resolution&gt;&#10;  &lt;imageh&gt;164&lt;/imageh&gt;&#10;  &lt;imagew&gt;274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268" y="4005751"/>
            <a:ext cx="837534" cy="50129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867854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グループ化 35"/>
          <p:cNvGrpSpPr/>
          <p:nvPr/>
        </p:nvGrpSpPr>
        <p:grpSpPr>
          <a:xfrm>
            <a:off x="154577" y="286328"/>
            <a:ext cx="4248000" cy="3024000"/>
            <a:chOff x="154577" y="286328"/>
            <a:chExt cx="4248000" cy="3024000"/>
          </a:xfrm>
        </p:grpSpPr>
        <p:sp>
          <p:nvSpPr>
            <p:cNvPr id="12" name="角丸四角形 11"/>
            <p:cNvSpPr/>
            <p:nvPr/>
          </p:nvSpPr>
          <p:spPr>
            <a:xfrm>
              <a:off x="154577" y="286328"/>
              <a:ext cx="4248000" cy="3024000"/>
            </a:xfrm>
            <a:prstGeom prst="roundRect">
              <a:avLst>
                <a:gd name="adj" fmla="val 9484"/>
              </a:avLst>
            </a:prstGeom>
            <a:solidFill>
              <a:srgbClr val="FFCCCC"/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22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09"/>
            <a:stretch/>
          </p:blipFill>
          <p:spPr bwMode="auto">
            <a:xfrm>
              <a:off x="2139097" y="1723918"/>
              <a:ext cx="2057721" cy="1476504"/>
            </a:xfrm>
            <a:prstGeom prst="rect">
              <a:avLst/>
            </a:prstGeom>
            <a:noFill/>
            <a:ln>
              <a:noFill/>
            </a:ln>
            <a:effectLst>
              <a:softEdge rad="31750"/>
            </a:effectLst>
            <a:scene3d>
              <a:camera prst="perspectiveLeft" fov="7200000">
                <a:rot lat="21300000" lon="1800000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テキスト ボックス 7"/>
            <p:cNvSpPr txBox="1"/>
            <p:nvPr/>
          </p:nvSpPr>
          <p:spPr>
            <a:xfrm>
              <a:off x="354185" y="479486"/>
              <a:ext cx="349166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600" b="1" dirty="0" smtClean="0">
                  <a:solidFill>
                    <a:srgbClr val="FF0000"/>
                  </a:solidFill>
                  <a:latin typeface="Calibri" panose="020F0502020204030204" pitchFamily="34" charset="0"/>
                </a:rPr>
                <a:t>Thermodynamics</a:t>
              </a:r>
              <a:endParaRPr kumimoji="1" lang="ja-JP" altLang="en-US" sz="3600" b="1" dirty="0">
                <a:solidFill>
                  <a:srgbClr val="FF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" name="テキスト ボックス 13"/>
            <p:cNvSpPr txBox="1"/>
            <p:nvPr/>
          </p:nvSpPr>
          <p:spPr>
            <a:xfrm>
              <a:off x="357776" y="1142116"/>
              <a:ext cx="308372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>
                  <a:solidFill>
                    <a:srgbClr val="FF0000"/>
                  </a:solidFill>
                </a:rPr>
                <a:t>direct measurement </a:t>
              </a:r>
              <a:r>
                <a:rPr lang="en-US" altLang="ja-JP" sz="2400" dirty="0" smtClean="0">
                  <a:solidFill>
                    <a:srgbClr val="FF0000"/>
                  </a:solidFill>
                </a:rPr>
                <a:t>of</a:t>
              </a:r>
              <a:r>
                <a:rPr kumimoji="1" lang="en-US" altLang="ja-JP" sz="2400" dirty="0" smtClean="0">
                  <a:solidFill>
                    <a:srgbClr val="FF0000"/>
                  </a:solidFill>
                </a:rPr>
                <a:t> </a:t>
              </a:r>
            </a:p>
            <a:p>
              <a:r>
                <a:rPr kumimoji="1" lang="en-US" altLang="ja-JP" sz="2400" dirty="0" smtClean="0">
                  <a:solidFill>
                    <a:srgbClr val="FF0000"/>
                  </a:solidFill>
                </a:rPr>
                <a:t>expectation values</a:t>
              </a:r>
              <a:endParaRPr kumimoji="1" lang="ja-JP" altLang="en-US" sz="2400" dirty="0">
                <a:solidFill>
                  <a:srgbClr val="FF0000"/>
                </a:solidFill>
              </a:endParaRPr>
            </a:p>
          </p:txBody>
        </p:sp>
        <p:pic>
          <p:nvPicPr>
            <p:cNvPr id="20" name="TexTeXPicture" descr="&lt;?xml version=&quot;1.0&quot; encoding=&quot;utf-16&quot;?&gt;&#10;&lt;TeXTeX&gt;&#10;  &lt;preamble&gt;\documentclass{jarticle}&#10;\usepackage{amsmath}&#10;\pagestyle{empty}&lt;/preamble&gt;&#10;  &lt;body&gt;\begin{align*} &#10;\langle T_{00} \rangle,&#10;\langle T_{ii} \rangle&#10;\end{align*}&lt;/body&gt;&#10;  &lt;fcolor&gt;FFFF0000&lt;/fcolor&gt;&#10;  &lt;bcolor&gt;FFFFFFFF&lt;/bcolor&gt;&#10;  &lt;transparent&gt;True&lt;/transparent&gt;&#10;  &lt;resolution&gt;1800&lt;/resolution&gt;&#10;  &lt;imageh&gt;249&lt;/imageh&gt;&#10;  &lt;imagew&gt;1097&lt;/imagew&gt;&#10;  &lt;scale&gt;50&lt;/scale&gt;&#10;  &lt;cursor&gt;39&lt;/cursor&gt;&#10;&lt;/TeXTeX&gt;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741" y="2136930"/>
              <a:ext cx="1776317" cy="403193"/>
            </a:xfrm>
            <a:prstGeom prst="rect">
              <a:avLst/>
            </a:prstGeom>
          </p:spPr>
        </p:pic>
      </p:grpSp>
      <p:grpSp>
        <p:nvGrpSpPr>
          <p:cNvPr id="24" name="グループ化 23"/>
          <p:cNvGrpSpPr/>
          <p:nvPr/>
        </p:nvGrpSpPr>
        <p:grpSpPr>
          <a:xfrm>
            <a:off x="4681092" y="3557754"/>
            <a:ext cx="4248000" cy="3024000"/>
            <a:chOff x="4681092" y="3557754"/>
            <a:chExt cx="4248000" cy="3024000"/>
          </a:xfrm>
        </p:grpSpPr>
        <p:sp>
          <p:nvSpPr>
            <p:cNvPr id="30" name="角丸四角形 29"/>
            <p:cNvSpPr/>
            <p:nvPr/>
          </p:nvSpPr>
          <p:spPr>
            <a:xfrm>
              <a:off x="4681092" y="3557754"/>
              <a:ext cx="4248000" cy="3024000"/>
            </a:xfrm>
            <a:prstGeom prst="roundRect">
              <a:avLst>
                <a:gd name="adj" fmla="val 9484"/>
              </a:avLst>
            </a:prstGeom>
            <a:solidFill>
              <a:schemeClr val="tx1">
                <a:lumMod val="75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テキスト ボックス 10"/>
            <p:cNvSpPr txBox="1"/>
            <p:nvPr/>
          </p:nvSpPr>
          <p:spPr>
            <a:xfrm>
              <a:off x="5111211" y="5767139"/>
              <a:ext cx="361329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600" b="1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Vacuum Structure</a:t>
              </a:r>
              <a:endParaRPr kumimoji="1" lang="ja-JP" altLang="en-US" sz="3600" b="1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1" name="テキスト ボックス 30"/>
            <p:cNvSpPr txBox="1"/>
            <p:nvPr/>
          </p:nvSpPr>
          <p:spPr>
            <a:xfrm>
              <a:off x="4770220" y="5066358"/>
              <a:ext cx="395428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 algn="r">
                <a:buFont typeface="Wingdings" panose="05000000000000000000" pitchFamily="2" charset="2"/>
                <a:buChar char="Ø"/>
              </a:pPr>
              <a:r>
                <a:rPr kumimoji="1" lang="en-US" altLang="ja-JP" sz="2400" dirty="0" smtClean="0">
                  <a:solidFill>
                    <a:schemeClr val="bg1"/>
                  </a:solidFill>
                </a:rPr>
                <a:t>vacuum configuration</a:t>
              </a:r>
            </a:p>
            <a:p>
              <a:pPr marL="342900" indent="-342900" algn="r">
                <a:buFont typeface="Wingdings" panose="05000000000000000000" pitchFamily="2" charset="2"/>
                <a:buChar char="Ø"/>
              </a:pPr>
              <a:r>
                <a:rPr lang="en-US" altLang="ja-JP" sz="2400" dirty="0" smtClean="0">
                  <a:solidFill>
                    <a:schemeClr val="bg1"/>
                  </a:solidFill>
                </a:rPr>
                <a:t>mixed state on 1</a:t>
              </a:r>
              <a:r>
                <a:rPr lang="en-US" altLang="ja-JP" sz="2400" baseline="30000" dirty="0" smtClean="0">
                  <a:solidFill>
                    <a:schemeClr val="bg1"/>
                  </a:solidFill>
                </a:rPr>
                <a:t>st</a:t>
              </a:r>
              <a:r>
                <a:rPr lang="en-US" altLang="ja-JP" sz="2400" dirty="0" smtClean="0">
                  <a:solidFill>
                    <a:schemeClr val="bg1"/>
                  </a:solidFill>
                </a:rPr>
                <a:t> transition</a:t>
              </a:r>
              <a:endParaRPr kumimoji="1" lang="ja-JP" altLang="en-US" sz="2400" dirty="0">
                <a:solidFill>
                  <a:schemeClr val="bg1"/>
                </a:solidFill>
              </a:endParaRPr>
            </a:p>
          </p:txBody>
        </p:sp>
        <p:grpSp>
          <p:nvGrpSpPr>
            <p:cNvPr id="21" name="グループ化 20"/>
            <p:cNvGrpSpPr/>
            <p:nvPr/>
          </p:nvGrpSpPr>
          <p:grpSpPr>
            <a:xfrm rot="21415799">
              <a:off x="6852332" y="3629692"/>
              <a:ext cx="1632622" cy="1576507"/>
              <a:chOff x="6816472" y="3674517"/>
              <a:chExt cx="1632622" cy="1576507"/>
            </a:xfrm>
          </p:grpSpPr>
          <p:sp>
            <p:nvSpPr>
              <p:cNvPr id="18" name="フリーフォーム 17"/>
              <p:cNvSpPr/>
              <p:nvPr/>
            </p:nvSpPr>
            <p:spPr>
              <a:xfrm>
                <a:off x="6852654" y="3731986"/>
                <a:ext cx="1004210" cy="1458267"/>
              </a:xfrm>
              <a:custGeom>
                <a:avLst/>
                <a:gdLst>
                  <a:gd name="connsiteX0" fmla="*/ 26894 w 811870"/>
                  <a:gd name="connsiteY0" fmla="*/ 1445461 h 1469838"/>
                  <a:gd name="connsiteX1" fmla="*/ 699247 w 811870"/>
                  <a:gd name="connsiteY1" fmla="*/ 1418567 h 1469838"/>
                  <a:gd name="connsiteX2" fmla="*/ 770965 w 811870"/>
                  <a:gd name="connsiteY2" fmla="*/ 988261 h 1469838"/>
                  <a:gd name="connsiteX3" fmla="*/ 510988 w 811870"/>
                  <a:gd name="connsiteY3" fmla="*/ 737249 h 1469838"/>
                  <a:gd name="connsiteX4" fmla="*/ 528918 w 811870"/>
                  <a:gd name="connsiteY4" fmla="*/ 414520 h 1469838"/>
                  <a:gd name="connsiteX5" fmla="*/ 806824 w 811870"/>
                  <a:gd name="connsiteY5" fmla="*/ 217296 h 1469838"/>
                  <a:gd name="connsiteX6" fmla="*/ 690282 w 811870"/>
                  <a:gd name="connsiteY6" fmla="*/ 38002 h 1469838"/>
                  <a:gd name="connsiteX7" fmla="*/ 466165 w 811870"/>
                  <a:gd name="connsiteY7" fmla="*/ 46967 h 1469838"/>
                  <a:gd name="connsiteX8" fmla="*/ 0 w 811870"/>
                  <a:gd name="connsiteY8" fmla="*/ 531061 h 1469838"/>
                  <a:gd name="connsiteX0" fmla="*/ 26894 w 811870"/>
                  <a:gd name="connsiteY0" fmla="*/ 1445461 h 1461408"/>
                  <a:gd name="connsiteX1" fmla="*/ 699247 w 811870"/>
                  <a:gd name="connsiteY1" fmla="*/ 1418567 h 1461408"/>
                  <a:gd name="connsiteX2" fmla="*/ 770965 w 811870"/>
                  <a:gd name="connsiteY2" fmla="*/ 988261 h 1461408"/>
                  <a:gd name="connsiteX3" fmla="*/ 510988 w 811870"/>
                  <a:gd name="connsiteY3" fmla="*/ 737249 h 1461408"/>
                  <a:gd name="connsiteX4" fmla="*/ 528918 w 811870"/>
                  <a:gd name="connsiteY4" fmla="*/ 414520 h 1461408"/>
                  <a:gd name="connsiteX5" fmla="*/ 806824 w 811870"/>
                  <a:gd name="connsiteY5" fmla="*/ 217296 h 1461408"/>
                  <a:gd name="connsiteX6" fmla="*/ 690282 w 811870"/>
                  <a:gd name="connsiteY6" fmla="*/ 38002 h 1461408"/>
                  <a:gd name="connsiteX7" fmla="*/ 466165 w 811870"/>
                  <a:gd name="connsiteY7" fmla="*/ 46967 h 1461408"/>
                  <a:gd name="connsiteX8" fmla="*/ 0 w 811870"/>
                  <a:gd name="connsiteY8" fmla="*/ 531061 h 1461408"/>
                  <a:gd name="connsiteX0" fmla="*/ 26894 w 846189"/>
                  <a:gd name="connsiteY0" fmla="*/ 1445461 h 1449193"/>
                  <a:gd name="connsiteX1" fmla="*/ 699247 w 846189"/>
                  <a:gd name="connsiteY1" fmla="*/ 1418567 h 1449193"/>
                  <a:gd name="connsiteX2" fmla="*/ 770965 w 846189"/>
                  <a:gd name="connsiteY2" fmla="*/ 988261 h 1449193"/>
                  <a:gd name="connsiteX3" fmla="*/ 510988 w 846189"/>
                  <a:gd name="connsiteY3" fmla="*/ 737249 h 1449193"/>
                  <a:gd name="connsiteX4" fmla="*/ 528918 w 846189"/>
                  <a:gd name="connsiteY4" fmla="*/ 414520 h 1449193"/>
                  <a:gd name="connsiteX5" fmla="*/ 806824 w 846189"/>
                  <a:gd name="connsiteY5" fmla="*/ 217296 h 1449193"/>
                  <a:gd name="connsiteX6" fmla="*/ 690282 w 846189"/>
                  <a:gd name="connsiteY6" fmla="*/ 38002 h 1449193"/>
                  <a:gd name="connsiteX7" fmla="*/ 466165 w 846189"/>
                  <a:gd name="connsiteY7" fmla="*/ 46967 h 1449193"/>
                  <a:gd name="connsiteX8" fmla="*/ 0 w 846189"/>
                  <a:gd name="connsiteY8" fmla="*/ 531061 h 1449193"/>
                  <a:gd name="connsiteX0" fmla="*/ 26894 w 815772"/>
                  <a:gd name="connsiteY0" fmla="*/ 1445461 h 1473209"/>
                  <a:gd name="connsiteX1" fmla="*/ 699247 w 815772"/>
                  <a:gd name="connsiteY1" fmla="*/ 1418567 h 1473209"/>
                  <a:gd name="connsiteX2" fmla="*/ 770965 w 815772"/>
                  <a:gd name="connsiteY2" fmla="*/ 988261 h 1473209"/>
                  <a:gd name="connsiteX3" fmla="*/ 510988 w 815772"/>
                  <a:gd name="connsiteY3" fmla="*/ 737249 h 1473209"/>
                  <a:gd name="connsiteX4" fmla="*/ 528918 w 815772"/>
                  <a:gd name="connsiteY4" fmla="*/ 414520 h 1473209"/>
                  <a:gd name="connsiteX5" fmla="*/ 806824 w 815772"/>
                  <a:gd name="connsiteY5" fmla="*/ 217296 h 1473209"/>
                  <a:gd name="connsiteX6" fmla="*/ 690282 w 815772"/>
                  <a:gd name="connsiteY6" fmla="*/ 38002 h 1473209"/>
                  <a:gd name="connsiteX7" fmla="*/ 466165 w 815772"/>
                  <a:gd name="connsiteY7" fmla="*/ 46967 h 1473209"/>
                  <a:gd name="connsiteX8" fmla="*/ 0 w 815772"/>
                  <a:gd name="connsiteY8" fmla="*/ 531061 h 1473209"/>
                  <a:gd name="connsiteX0" fmla="*/ 26894 w 825280"/>
                  <a:gd name="connsiteY0" fmla="*/ 1445461 h 1446908"/>
                  <a:gd name="connsiteX1" fmla="*/ 715150 w 825280"/>
                  <a:gd name="connsiteY1" fmla="*/ 1358932 h 1446908"/>
                  <a:gd name="connsiteX2" fmla="*/ 770965 w 825280"/>
                  <a:gd name="connsiteY2" fmla="*/ 988261 h 1446908"/>
                  <a:gd name="connsiteX3" fmla="*/ 510988 w 825280"/>
                  <a:gd name="connsiteY3" fmla="*/ 737249 h 1446908"/>
                  <a:gd name="connsiteX4" fmla="*/ 528918 w 825280"/>
                  <a:gd name="connsiteY4" fmla="*/ 414520 h 1446908"/>
                  <a:gd name="connsiteX5" fmla="*/ 806824 w 825280"/>
                  <a:gd name="connsiteY5" fmla="*/ 217296 h 1446908"/>
                  <a:gd name="connsiteX6" fmla="*/ 690282 w 825280"/>
                  <a:gd name="connsiteY6" fmla="*/ 38002 h 1446908"/>
                  <a:gd name="connsiteX7" fmla="*/ 466165 w 825280"/>
                  <a:gd name="connsiteY7" fmla="*/ 46967 h 1446908"/>
                  <a:gd name="connsiteX8" fmla="*/ 0 w 825280"/>
                  <a:gd name="connsiteY8" fmla="*/ 531061 h 1446908"/>
                  <a:gd name="connsiteX0" fmla="*/ 26894 w 825280"/>
                  <a:gd name="connsiteY0" fmla="*/ 1433257 h 1434704"/>
                  <a:gd name="connsiteX1" fmla="*/ 715150 w 825280"/>
                  <a:gd name="connsiteY1" fmla="*/ 1346728 h 1434704"/>
                  <a:gd name="connsiteX2" fmla="*/ 770965 w 825280"/>
                  <a:gd name="connsiteY2" fmla="*/ 976057 h 1434704"/>
                  <a:gd name="connsiteX3" fmla="*/ 510988 w 825280"/>
                  <a:gd name="connsiteY3" fmla="*/ 725045 h 1434704"/>
                  <a:gd name="connsiteX4" fmla="*/ 528918 w 825280"/>
                  <a:gd name="connsiteY4" fmla="*/ 402316 h 1434704"/>
                  <a:gd name="connsiteX5" fmla="*/ 806824 w 825280"/>
                  <a:gd name="connsiteY5" fmla="*/ 205092 h 1434704"/>
                  <a:gd name="connsiteX6" fmla="*/ 690282 w 825280"/>
                  <a:gd name="connsiteY6" fmla="*/ 25798 h 1434704"/>
                  <a:gd name="connsiteX7" fmla="*/ 482068 w 825280"/>
                  <a:gd name="connsiteY7" fmla="*/ 54642 h 1434704"/>
                  <a:gd name="connsiteX8" fmla="*/ 0 w 825280"/>
                  <a:gd name="connsiteY8" fmla="*/ 518857 h 1434704"/>
                  <a:gd name="connsiteX0" fmla="*/ 26894 w 825280"/>
                  <a:gd name="connsiteY0" fmla="*/ 1433257 h 1434704"/>
                  <a:gd name="connsiteX1" fmla="*/ 715150 w 825280"/>
                  <a:gd name="connsiteY1" fmla="*/ 1346728 h 1434704"/>
                  <a:gd name="connsiteX2" fmla="*/ 770965 w 825280"/>
                  <a:gd name="connsiteY2" fmla="*/ 976057 h 1434704"/>
                  <a:gd name="connsiteX3" fmla="*/ 510988 w 825280"/>
                  <a:gd name="connsiteY3" fmla="*/ 725045 h 1434704"/>
                  <a:gd name="connsiteX4" fmla="*/ 528918 w 825280"/>
                  <a:gd name="connsiteY4" fmla="*/ 402316 h 1434704"/>
                  <a:gd name="connsiteX5" fmla="*/ 806824 w 825280"/>
                  <a:gd name="connsiteY5" fmla="*/ 205092 h 1434704"/>
                  <a:gd name="connsiteX6" fmla="*/ 690282 w 825280"/>
                  <a:gd name="connsiteY6" fmla="*/ 25798 h 1434704"/>
                  <a:gd name="connsiteX7" fmla="*/ 482068 w 825280"/>
                  <a:gd name="connsiteY7" fmla="*/ 54642 h 1434704"/>
                  <a:gd name="connsiteX8" fmla="*/ 0 w 825280"/>
                  <a:gd name="connsiteY8" fmla="*/ 518857 h 1434704"/>
                  <a:gd name="connsiteX0" fmla="*/ 26894 w 825280"/>
                  <a:gd name="connsiteY0" fmla="*/ 1413678 h 1415125"/>
                  <a:gd name="connsiteX1" fmla="*/ 715150 w 825280"/>
                  <a:gd name="connsiteY1" fmla="*/ 1327149 h 1415125"/>
                  <a:gd name="connsiteX2" fmla="*/ 770965 w 825280"/>
                  <a:gd name="connsiteY2" fmla="*/ 956478 h 1415125"/>
                  <a:gd name="connsiteX3" fmla="*/ 510988 w 825280"/>
                  <a:gd name="connsiteY3" fmla="*/ 705466 h 1415125"/>
                  <a:gd name="connsiteX4" fmla="*/ 528918 w 825280"/>
                  <a:gd name="connsiteY4" fmla="*/ 382737 h 1415125"/>
                  <a:gd name="connsiteX5" fmla="*/ 806824 w 825280"/>
                  <a:gd name="connsiteY5" fmla="*/ 185513 h 1415125"/>
                  <a:gd name="connsiteX6" fmla="*/ 690282 w 825280"/>
                  <a:gd name="connsiteY6" fmla="*/ 6219 h 1415125"/>
                  <a:gd name="connsiteX7" fmla="*/ 482068 w 825280"/>
                  <a:gd name="connsiteY7" fmla="*/ 35063 h 1415125"/>
                  <a:gd name="connsiteX8" fmla="*/ 0 w 825280"/>
                  <a:gd name="connsiteY8" fmla="*/ 499278 h 1415125"/>
                  <a:gd name="connsiteX0" fmla="*/ 26894 w 825280"/>
                  <a:gd name="connsiteY0" fmla="*/ 1413678 h 1415125"/>
                  <a:gd name="connsiteX1" fmla="*/ 715150 w 825280"/>
                  <a:gd name="connsiteY1" fmla="*/ 1327149 h 1415125"/>
                  <a:gd name="connsiteX2" fmla="*/ 770965 w 825280"/>
                  <a:gd name="connsiteY2" fmla="*/ 956478 h 1415125"/>
                  <a:gd name="connsiteX3" fmla="*/ 510988 w 825280"/>
                  <a:gd name="connsiteY3" fmla="*/ 705466 h 1415125"/>
                  <a:gd name="connsiteX4" fmla="*/ 528918 w 825280"/>
                  <a:gd name="connsiteY4" fmla="*/ 382737 h 1415125"/>
                  <a:gd name="connsiteX5" fmla="*/ 806824 w 825280"/>
                  <a:gd name="connsiteY5" fmla="*/ 185513 h 1415125"/>
                  <a:gd name="connsiteX6" fmla="*/ 690282 w 825280"/>
                  <a:gd name="connsiteY6" fmla="*/ 6219 h 1415125"/>
                  <a:gd name="connsiteX7" fmla="*/ 482068 w 825280"/>
                  <a:gd name="connsiteY7" fmla="*/ 35063 h 1415125"/>
                  <a:gd name="connsiteX8" fmla="*/ 0 w 825280"/>
                  <a:gd name="connsiteY8" fmla="*/ 499278 h 1415125"/>
                  <a:gd name="connsiteX0" fmla="*/ 26894 w 825280"/>
                  <a:gd name="connsiteY0" fmla="*/ 1378615 h 1380062"/>
                  <a:gd name="connsiteX1" fmla="*/ 715150 w 825280"/>
                  <a:gd name="connsiteY1" fmla="*/ 1292086 h 1380062"/>
                  <a:gd name="connsiteX2" fmla="*/ 770965 w 825280"/>
                  <a:gd name="connsiteY2" fmla="*/ 921415 h 1380062"/>
                  <a:gd name="connsiteX3" fmla="*/ 510988 w 825280"/>
                  <a:gd name="connsiteY3" fmla="*/ 670403 h 1380062"/>
                  <a:gd name="connsiteX4" fmla="*/ 528918 w 825280"/>
                  <a:gd name="connsiteY4" fmla="*/ 347674 h 1380062"/>
                  <a:gd name="connsiteX5" fmla="*/ 806824 w 825280"/>
                  <a:gd name="connsiteY5" fmla="*/ 150450 h 1380062"/>
                  <a:gd name="connsiteX6" fmla="*/ 749917 w 825280"/>
                  <a:gd name="connsiteY6" fmla="*/ 26815 h 1380062"/>
                  <a:gd name="connsiteX7" fmla="*/ 482068 w 825280"/>
                  <a:gd name="connsiteY7" fmla="*/ 0 h 1380062"/>
                  <a:gd name="connsiteX8" fmla="*/ 0 w 825280"/>
                  <a:gd name="connsiteY8" fmla="*/ 464215 h 1380062"/>
                  <a:gd name="connsiteX0" fmla="*/ 26894 w 825280"/>
                  <a:gd name="connsiteY0" fmla="*/ 1378615 h 1380062"/>
                  <a:gd name="connsiteX1" fmla="*/ 715150 w 825280"/>
                  <a:gd name="connsiteY1" fmla="*/ 1292086 h 1380062"/>
                  <a:gd name="connsiteX2" fmla="*/ 770965 w 825280"/>
                  <a:gd name="connsiteY2" fmla="*/ 921415 h 1380062"/>
                  <a:gd name="connsiteX3" fmla="*/ 510988 w 825280"/>
                  <a:gd name="connsiteY3" fmla="*/ 670403 h 1380062"/>
                  <a:gd name="connsiteX4" fmla="*/ 528918 w 825280"/>
                  <a:gd name="connsiteY4" fmla="*/ 347674 h 1380062"/>
                  <a:gd name="connsiteX5" fmla="*/ 806824 w 825280"/>
                  <a:gd name="connsiteY5" fmla="*/ 150450 h 1380062"/>
                  <a:gd name="connsiteX6" fmla="*/ 749917 w 825280"/>
                  <a:gd name="connsiteY6" fmla="*/ 26815 h 1380062"/>
                  <a:gd name="connsiteX7" fmla="*/ 482068 w 825280"/>
                  <a:gd name="connsiteY7" fmla="*/ 0 h 1380062"/>
                  <a:gd name="connsiteX8" fmla="*/ 0 w 825280"/>
                  <a:gd name="connsiteY8" fmla="*/ 464215 h 1380062"/>
                  <a:gd name="connsiteX0" fmla="*/ 26894 w 821158"/>
                  <a:gd name="connsiteY0" fmla="*/ 1378615 h 1417089"/>
                  <a:gd name="connsiteX1" fmla="*/ 671417 w 821158"/>
                  <a:gd name="connsiteY1" fmla="*/ 1367623 h 1417089"/>
                  <a:gd name="connsiteX2" fmla="*/ 770965 w 821158"/>
                  <a:gd name="connsiteY2" fmla="*/ 921415 h 1417089"/>
                  <a:gd name="connsiteX3" fmla="*/ 510988 w 821158"/>
                  <a:gd name="connsiteY3" fmla="*/ 670403 h 1417089"/>
                  <a:gd name="connsiteX4" fmla="*/ 528918 w 821158"/>
                  <a:gd name="connsiteY4" fmla="*/ 347674 h 1417089"/>
                  <a:gd name="connsiteX5" fmla="*/ 806824 w 821158"/>
                  <a:gd name="connsiteY5" fmla="*/ 150450 h 1417089"/>
                  <a:gd name="connsiteX6" fmla="*/ 749917 w 821158"/>
                  <a:gd name="connsiteY6" fmla="*/ 26815 h 1417089"/>
                  <a:gd name="connsiteX7" fmla="*/ 482068 w 821158"/>
                  <a:gd name="connsiteY7" fmla="*/ 0 h 1417089"/>
                  <a:gd name="connsiteX8" fmla="*/ 0 w 821158"/>
                  <a:gd name="connsiteY8" fmla="*/ 464215 h 1417089"/>
                  <a:gd name="connsiteX0" fmla="*/ 26894 w 821158"/>
                  <a:gd name="connsiteY0" fmla="*/ 1378615 h 1378733"/>
                  <a:gd name="connsiteX1" fmla="*/ 671417 w 821158"/>
                  <a:gd name="connsiteY1" fmla="*/ 1367623 h 1378733"/>
                  <a:gd name="connsiteX2" fmla="*/ 770965 w 821158"/>
                  <a:gd name="connsiteY2" fmla="*/ 921415 h 1378733"/>
                  <a:gd name="connsiteX3" fmla="*/ 510988 w 821158"/>
                  <a:gd name="connsiteY3" fmla="*/ 670403 h 1378733"/>
                  <a:gd name="connsiteX4" fmla="*/ 528918 w 821158"/>
                  <a:gd name="connsiteY4" fmla="*/ 347674 h 1378733"/>
                  <a:gd name="connsiteX5" fmla="*/ 806824 w 821158"/>
                  <a:gd name="connsiteY5" fmla="*/ 150450 h 1378733"/>
                  <a:gd name="connsiteX6" fmla="*/ 749917 w 821158"/>
                  <a:gd name="connsiteY6" fmla="*/ 26815 h 1378733"/>
                  <a:gd name="connsiteX7" fmla="*/ 482068 w 821158"/>
                  <a:gd name="connsiteY7" fmla="*/ 0 h 1378733"/>
                  <a:gd name="connsiteX8" fmla="*/ 0 w 821158"/>
                  <a:gd name="connsiteY8" fmla="*/ 464215 h 1378733"/>
                  <a:gd name="connsiteX0" fmla="*/ 0 w 830045"/>
                  <a:gd name="connsiteY0" fmla="*/ 1378615 h 1378733"/>
                  <a:gd name="connsiteX1" fmla="*/ 680304 w 830045"/>
                  <a:gd name="connsiteY1" fmla="*/ 1367623 h 1378733"/>
                  <a:gd name="connsiteX2" fmla="*/ 779852 w 830045"/>
                  <a:gd name="connsiteY2" fmla="*/ 921415 h 1378733"/>
                  <a:gd name="connsiteX3" fmla="*/ 519875 w 830045"/>
                  <a:gd name="connsiteY3" fmla="*/ 670403 h 1378733"/>
                  <a:gd name="connsiteX4" fmla="*/ 537805 w 830045"/>
                  <a:gd name="connsiteY4" fmla="*/ 347674 h 1378733"/>
                  <a:gd name="connsiteX5" fmla="*/ 815711 w 830045"/>
                  <a:gd name="connsiteY5" fmla="*/ 150450 h 1378733"/>
                  <a:gd name="connsiteX6" fmla="*/ 758804 w 830045"/>
                  <a:gd name="connsiteY6" fmla="*/ 26815 h 1378733"/>
                  <a:gd name="connsiteX7" fmla="*/ 490955 w 830045"/>
                  <a:gd name="connsiteY7" fmla="*/ 0 h 1378733"/>
                  <a:gd name="connsiteX8" fmla="*/ 8887 w 830045"/>
                  <a:gd name="connsiteY8" fmla="*/ 464215 h 1378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30045" h="1378733">
                    <a:moveTo>
                      <a:pt x="0" y="1378615"/>
                    </a:moveTo>
                    <a:cubicBezTo>
                      <a:pt x="305975" y="1379414"/>
                      <a:pt x="448951" y="1376237"/>
                      <a:pt x="680304" y="1367623"/>
                    </a:cubicBezTo>
                    <a:cubicBezTo>
                      <a:pt x="863950" y="1263593"/>
                      <a:pt x="806590" y="1037618"/>
                      <a:pt x="779852" y="921415"/>
                    </a:cubicBezTo>
                    <a:cubicBezTo>
                      <a:pt x="753114" y="805212"/>
                      <a:pt x="560216" y="766026"/>
                      <a:pt x="519875" y="670403"/>
                    </a:cubicBezTo>
                    <a:cubicBezTo>
                      <a:pt x="479534" y="574780"/>
                      <a:pt x="488499" y="434333"/>
                      <a:pt x="537805" y="347674"/>
                    </a:cubicBezTo>
                    <a:cubicBezTo>
                      <a:pt x="587111" y="261015"/>
                      <a:pt x="778878" y="203926"/>
                      <a:pt x="815711" y="150450"/>
                    </a:cubicBezTo>
                    <a:cubicBezTo>
                      <a:pt x="852544" y="96974"/>
                      <a:pt x="812930" y="51890"/>
                      <a:pt x="758804" y="26815"/>
                    </a:cubicBezTo>
                    <a:cubicBezTo>
                      <a:pt x="704678" y="1740"/>
                      <a:pt x="633832" y="5289"/>
                      <a:pt x="490955" y="0"/>
                    </a:cubicBezTo>
                    <a:cubicBezTo>
                      <a:pt x="391811" y="86151"/>
                      <a:pt x="184446" y="263256"/>
                      <a:pt x="8887" y="464215"/>
                    </a:cubicBezTo>
                  </a:path>
                </a:pathLst>
              </a:custGeom>
              <a:solidFill>
                <a:srgbClr val="0070C0">
                  <a:alpha val="40000"/>
                </a:srgbClr>
              </a:solidFill>
              <a:ln>
                <a:noFill/>
              </a:ln>
              <a:effectLst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" name="フリーフォーム 18"/>
              <p:cNvSpPr/>
              <p:nvPr/>
            </p:nvSpPr>
            <p:spPr>
              <a:xfrm>
                <a:off x="7311224" y="3731985"/>
                <a:ext cx="1065475" cy="1458267"/>
              </a:xfrm>
              <a:custGeom>
                <a:avLst/>
                <a:gdLst>
                  <a:gd name="connsiteX0" fmla="*/ 974799 w 974799"/>
                  <a:gd name="connsiteY0" fmla="*/ 933761 h 1439234"/>
                  <a:gd name="connsiteX1" fmla="*/ 477842 w 974799"/>
                  <a:gd name="connsiteY1" fmla="*/ 1398912 h 1439234"/>
                  <a:gd name="connsiteX2" fmla="*/ 143888 w 974799"/>
                  <a:gd name="connsiteY2" fmla="*/ 1383010 h 1439234"/>
                  <a:gd name="connsiteX3" fmla="*/ 294962 w 974799"/>
                  <a:gd name="connsiteY3" fmla="*/ 1116641 h 1439234"/>
                  <a:gd name="connsiteX4" fmla="*/ 84253 w 974799"/>
                  <a:gd name="connsiteY4" fmla="*/ 770759 h 1439234"/>
                  <a:gd name="connsiteX5" fmla="*/ 12691 w 974799"/>
                  <a:gd name="connsiteY5" fmla="*/ 389097 h 1439234"/>
                  <a:gd name="connsiteX6" fmla="*/ 326768 w 974799"/>
                  <a:gd name="connsiteY6" fmla="*/ 154533 h 1439234"/>
                  <a:gd name="connsiteX7" fmla="*/ 223401 w 974799"/>
                  <a:gd name="connsiteY7" fmla="*/ 11410 h 1439234"/>
                  <a:gd name="connsiteX8" fmla="*/ 962872 w 974799"/>
                  <a:gd name="connsiteY8" fmla="*/ 19361 h 1439234"/>
                  <a:gd name="connsiteX0" fmla="*/ 974799 w 974799"/>
                  <a:gd name="connsiteY0" fmla="*/ 933761 h 1439234"/>
                  <a:gd name="connsiteX1" fmla="*/ 477842 w 974799"/>
                  <a:gd name="connsiteY1" fmla="*/ 1398912 h 1439234"/>
                  <a:gd name="connsiteX2" fmla="*/ 143888 w 974799"/>
                  <a:gd name="connsiteY2" fmla="*/ 1383010 h 1439234"/>
                  <a:gd name="connsiteX3" fmla="*/ 294962 w 974799"/>
                  <a:gd name="connsiteY3" fmla="*/ 1116641 h 1439234"/>
                  <a:gd name="connsiteX4" fmla="*/ 84253 w 974799"/>
                  <a:gd name="connsiteY4" fmla="*/ 770759 h 1439234"/>
                  <a:gd name="connsiteX5" fmla="*/ 12691 w 974799"/>
                  <a:gd name="connsiteY5" fmla="*/ 389097 h 1439234"/>
                  <a:gd name="connsiteX6" fmla="*/ 326768 w 974799"/>
                  <a:gd name="connsiteY6" fmla="*/ 154533 h 1439234"/>
                  <a:gd name="connsiteX7" fmla="*/ 223401 w 974799"/>
                  <a:gd name="connsiteY7" fmla="*/ 11410 h 1439234"/>
                  <a:gd name="connsiteX8" fmla="*/ 962872 w 974799"/>
                  <a:gd name="connsiteY8" fmla="*/ 19361 h 1439234"/>
                  <a:gd name="connsiteX0" fmla="*/ 974799 w 974799"/>
                  <a:gd name="connsiteY0" fmla="*/ 933761 h 1439234"/>
                  <a:gd name="connsiteX1" fmla="*/ 477842 w 974799"/>
                  <a:gd name="connsiteY1" fmla="*/ 1398912 h 1439234"/>
                  <a:gd name="connsiteX2" fmla="*/ 143888 w 974799"/>
                  <a:gd name="connsiteY2" fmla="*/ 1383010 h 1439234"/>
                  <a:gd name="connsiteX3" fmla="*/ 294962 w 974799"/>
                  <a:gd name="connsiteY3" fmla="*/ 1116641 h 1439234"/>
                  <a:gd name="connsiteX4" fmla="*/ 84253 w 974799"/>
                  <a:gd name="connsiteY4" fmla="*/ 770759 h 1439234"/>
                  <a:gd name="connsiteX5" fmla="*/ 12691 w 974799"/>
                  <a:gd name="connsiteY5" fmla="*/ 389097 h 1439234"/>
                  <a:gd name="connsiteX6" fmla="*/ 326768 w 974799"/>
                  <a:gd name="connsiteY6" fmla="*/ 154533 h 1439234"/>
                  <a:gd name="connsiteX7" fmla="*/ 223401 w 974799"/>
                  <a:gd name="connsiteY7" fmla="*/ 11410 h 1439234"/>
                  <a:gd name="connsiteX8" fmla="*/ 962872 w 974799"/>
                  <a:gd name="connsiteY8" fmla="*/ 19361 h 1439234"/>
                  <a:gd name="connsiteX0" fmla="*/ 974799 w 974799"/>
                  <a:gd name="connsiteY0" fmla="*/ 933761 h 1439234"/>
                  <a:gd name="connsiteX1" fmla="*/ 477842 w 974799"/>
                  <a:gd name="connsiteY1" fmla="*/ 1398912 h 1439234"/>
                  <a:gd name="connsiteX2" fmla="*/ 143888 w 974799"/>
                  <a:gd name="connsiteY2" fmla="*/ 1383010 h 1439234"/>
                  <a:gd name="connsiteX3" fmla="*/ 294962 w 974799"/>
                  <a:gd name="connsiteY3" fmla="*/ 1116641 h 1439234"/>
                  <a:gd name="connsiteX4" fmla="*/ 84253 w 974799"/>
                  <a:gd name="connsiteY4" fmla="*/ 770759 h 1439234"/>
                  <a:gd name="connsiteX5" fmla="*/ 12691 w 974799"/>
                  <a:gd name="connsiteY5" fmla="*/ 389097 h 1439234"/>
                  <a:gd name="connsiteX6" fmla="*/ 326768 w 974799"/>
                  <a:gd name="connsiteY6" fmla="*/ 154533 h 1439234"/>
                  <a:gd name="connsiteX7" fmla="*/ 223401 w 974799"/>
                  <a:gd name="connsiteY7" fmla="*/ 11410 h 1439234"/>
                  <a:gd name="connsiteX8" fmla="*/ 962872 w 974799"/>
                  <a:gd name="connsiteY8" fmla="*/ 19361 h 1439234"/>
                  <a:gd name="connsiteX0" fmla="*/ 974799 w 974799"/>
                  <a:gd name="connsiteY0" fmla="*/ 933761 h 1407600"/>
                  <a:gd name="connsiteX1" fmla="*/ 477842 w 974799"/>
                  <a:gd name="connsiteY1" fmla="*/ 1398912 h 1407600"/>
                  <a:gd name="connsiteX2" fmla="*/ 143888 w 974799"/>
                  <a:gd name="connsiteY2" fmla="*/ 1383010 h 1407600"/>
                  <a:gd name="connsiteX3" fmla="*/ 294962 w 974799"/>
                  <a:gd name="connsiteY3" fmla="*/ 1116641 h 1407600"/>
                  <a:gd name="connsiteX4" fmla="*/ 84253 w 974799"/>
                  <a:gd name="connsiteY4" fmla="*/ 770759 h 1407600"/>
                  <a:gd name="connsiteX5" fmla="*/ 12691 w 974799"/>
                  <a:gd name="connsiteY5" fmla="*/ 389097 h 1407600"/>
                  <a:gd name="connsiteX6" fmla="*/ 326768 w 974799"/>
                  <a:gd name="connsiteY6" fmla="*/ 154533 h 1407600"/>
                  <a:gd name="connsiteX7" fmla="*/ 223401 w 974799"/>
                  <a:gd name="connsiteY7" fmla="*/ 11410 h 1407600"/>
                  <a:gd name="connsiteX8" fmla="*/ 962872 w 974799"/>
                  <a:gd name="connsiteY8" fmla="*/ 19361 h 1407600"/>
                  <a:gd name="connsiteX0" fmla="*/ 974799 w 974799"/>
                  <a:gd name="connsiteY0" fmla="*/ 933761 h 1398912"/>
                  <a:gd name="connsiteX1" fmla="*/ 477842 w 974799"/>
                  <a:gd name="connsiteY1" fmla="*/ 1398912 h 1398912"/>
                  <a:gd name="connsiteX2" fmla="*/ 131961 w 974799"/>
                  <a:gd name="connsiteY2" fmla="*/ 1359156 h 1398912"/>
                  <a:gd name="connsiteX3" fmla="*/ 294962 w 974799"/>
                  <a:gd name="connsiteY3" fmla="*/ 1116641 h 1398912"/>
                  <a:gd name="connsiteX4" fmla="*/ 84253 w 974799"/>
                  <a:gd name="connsiteY4" fmla="*/ 770759 h 1398912"/>
                  <a:gd name="connsiteX5" fmla="*/ 12691 w 974799"/>
                  <a:gd name="connsiteY5" fmla="*/ 389097 h 1398912"/>
                  <a:gd name="connsiteX6" fmla="*/ 326768 w 974799"/>
                  <a:gd name="connsiteY6" fmla="*/ 154533 h 1398912"/>
                  <a:gd name="connsiteX7" fmla="*/ 223401 w 974799"/>
                  <a:gd name="connsiteY7" fmla="*/ 11410 h 1398912"/>
                  <a:gd name="connsiteX8" fmla="*/ 962872 w 974799"/>
                  <a:gd name="connsiteY8" fmla="*/ 19361 h 1398912"/>
                  <a:gd name="connsiteX0" fmla="*/ 974874 w 974874"/>
                  <a:gd name="connsiteY0" fmla="*/ 933761 h 1398912"/>
                  <a:gd name="connsiteX1" fmla="*/ 477917 w 974874"/>
                  <a:gd name="connsiteY1" fmla="*/ 1398912 h 1398912"/>
                  <a:gd name="connsiteX2" fmla="*/ 132036 w 974874"/>
                  <a:gd name="connsiteY2" fmla="*/ 1359156 h 1398912"/>
                  <a:gd name="connsiteX3" fmla="*/ 299013 w 974874"/>
                  <a:gd name="connsiteY3" fmla="*/ 1120616 h 1398912"/>
                  <a:gd name="connsiteX4" fmla="*/ 84328 w 974874"/>
                  <a:gd name="connsiteY4" fmla="*/ 770759 h 1398912"/>
                  <a:gd name="connsiteX5" fmla="*/ 12766 w 974874"/>
                  <a:gd name="connsiteY5" fmla="*/ 389097 h 1398912"/>
                  <a:gd name="connsiteX6" fmla="*/ 326843 w 974874"/>
                  <a:gd name="connsiteY6" fmla="*/ 154533 h 1398912"/>
                  <a:gd name="connsiteX7" fmla="*/ 223476 w 974874"/>
                  <a:gd name="connsiteY7" fmla="*/ 11410 h 1398912"/>
                  <a:gd name="connsiteX8" fmla="*/ 962947 w 974874"/>
                  <a:gd name="connsiteY8" fmla="*/ 19361 h 1398912"/>
                  <a:gd name="connsiteX0" fmla="*/ 972956 w 972956"/>
                  <a:gd name="connsiteY0" fmla="*/ 933761 h 1398912"/>
                  <a:gd name="connsiteX1" fmla="*/ 475999 w 972956"/>
                  <a:gd name="connsiteY1" fmla="*/ 1398912 h 1398912"/>
                  <a:gd name="connsiteX2" fmla="*/ 130118 w 972956"/>
                  <a:gd name="connsiteY2" fmla="*/ 1359156 h 1398912"/>
                  <a:gd name="connsiteX3" fmla="*/ 297095 w 972956"/>
                  <a:gd name="connsiteY3" fmla="*/ 1120616 h 1398912"/>
                  <a:gd name="connsiteX4" fmla="*/ 181801 w 972956"/>
                  <a:gd name="connsiteY4" fmla="*/ 874126 h 1398912"/>
                  <a:gd name="connsiteX5" fmla="*/ 82410 w 972956"/>
                  <a:gd name="connsiteY5" fmla="*/ 770759 h 1398912"/>
                  <a:gd name="connsiteX6" fmla="*/ 10848 w 972956"/>
                  <a:gd name="connsiteY6" fmla="*/ 389097 h 1398912"/>
                  <a:gd name="connsiteX7" fmla="*/ 324925 w 972956"/>
                  <a:gd name="connsiteY7" fmla="*/ 154533 h 1398912"/>
                  <a:gd name="connsiteX8" fmla="*/ 221558 w 972956"/>
                  <a:gd name="connsiteY8" fmla="*/ 11410 h 1398912"/>
                  <a:gd name="connsiteX9" fmla="*/ 961029 w 972956"/>
                  <a:gd name="connsiteY9" fmla="*/ 19361 h 1398912"/>
                  <a:gd name="connsiteX0" fmla="*/ 996991 w 996991"/>
                  <a:gd name="connsiteY0" fmla="*/ 933761 h 1398912"/>
                  <a:gd name="connsiteX1" fmla="*/ 500034 w 996991"/>
                  <a:gd name="connsiteY1" fmla="*/ 1398912 h 1398912"/>
                  <a:gd name="connsiteX2" fmla="*/ 154153 w 996991"/>
                  <a:gd name="connsiteY2" fmla="*/ 1359156 h 1398912"/>
                  <a:gd name="connsiteX3" fmla="*/ 321130 w 996991"/>
                  <a:gd name="connsiteY3" fmla="*/ 1120616 h 1398912"/>
                  <a:gd name="connsiteX4" fmla="*/ 205836 w 996991"/>
                  <a:gd name="connsiteY4" fmla="*/ 874126 h 1398912"/>
                  <a:gd name="connsiteX5" fmla="*/ 26932 w 996991"/>
                  <a:gd name="connsiteY5" fmla="*/ 675343 h 1398912"/>
                  <a:gd name="connsiteX6" fmla="*/ 34883 w 996991"/>
                  <a:gd name="connsiteY6" fmla="*/ 389097 h 1398912"/>
                  <a:gd name="connsiteX7" fmla="*/ 348960 w 996991"/>
                  <a:gd name="connsiteY7" fmla="*/ 154533 h 1398912"/>
                  <a:gd name="connsiteX8" fmla="*/ 245593 w 996991"/>
                  <a:gd name="connsiteY8" fmla="*/ 11410 h 1398912"/>
                  <a:gd name="connsiteX9" fmla="*/ 985064 w 996991"/>
                  <a:gd name="connsiteY9" fmla="*/ 19361 h 1398912"/>
                  <a:gd name="connsiteX0" fmla="*/ 996991 w 996991"/>
                  <a:gd name="connsiteY0" fmla="*/ 933761 h 1398912"/>
                  <a:gd name="connsiteX1" fmla="*/ 500034 w 996991"/>
                  <a:gd name="connsiteY1" fmla="*/ 1398912 h 1398912"/>
                  <a:gd name="connsiteX2" fmla="*/ 154153 w 996991"/>
                  <a:gd name="connsiteY2" fmla="*/ 1359156 h 1398912"/>
                  <a:gd name="connsiteX3" fmla="*/ 249569 w 996991"/>
                  <a:gd name="connsiteY3" fmla="*/ 1307472 h 1398912"/>
                  <a:gd name="connsiteX4" fmla="*/ 321130 w 996991"/>
                  <a:gd name="connsiteY4" fmla="*/ 1120616 h 1398912"/>
                  <a:gd name="connsiteX5" fmla="*/ 205836 w 996991"/>
                  <a:gd name="connsiteY5" fmla="*/ 874126 h 1398912"/>
                  <a:gd name="connsiteX6" fmla="*/ 26932 w 996991"/>
                  <a:gd name="connsiteY6" fmla="*/ 675343 h 1398912"/>
                  <a:gd name="connsiteX7" fmla="*/ 34883 w 996991"/>
                  <a:gd name="connsiteY7" fmla="*/ 389097 h 1398912"/>
                  <a:gd name="connsiteX8" fmla="*/ 348960 w 996991"/>
                  <a:gd name="connsiteY8" fmla="*/ 154533 h 1398912"/>
                  <a:gd name="connsiteX9" fmla="*/ 245593 w 996991"/>
                  <a:gd name="connsiteY9" fmla="*/ 11410 h 1398912"/>
                  <a:gd name="connsiteX10" fmla="*/ 985064 w 996991"/>
                  <a:gd name="connsiteY10" fmla="*/ 19361 h 1398912"/>
                  <a:gd name="connsiteX0" fmla="*/ 996991 w 996991"/>
                  <a:gd name="connsiteY0" fmla="*/ 933761 h 1398912"/>
                  <a:gd name="connsiteX1" fmla="*/ 500034 w 996991"/>
                  <a:gd name="connsiteY1" fmla="*/ 1398912 h 1398912"/>
                  <a:gd name="connsiteX2" fmla="*/ 154153 w 996991"/>
                  <a:gd name="connsiteY2" fmla="*/ 1359156 h 1398912"/>
                  <a:gd name="connsiteX3" fmla="*/ 249569 w 996991"/>
                  <a:gd name="connsiteY3" fmla="*/ 1307472 h 1398912"/>
                  <a:gd name="connsiteX4" fmla="*/ 297276 w 996991"/>
                  <a:gd name="connsiteY4" fmla="*/ 1120616 h 1398912"/>
                  <a:gd name="connsiteX5" fmla="*/ 205836 w 996991"/>
                  <a:gd name="connsiteY5" fmla="*/ 874126 h 1398912"/>
                  <a:gd name="connsiteX6" fmla="*/ 26932 w 996991"/>
                  <a:gd name="connsiteY6" fmla="*/ 675343 h 1398912"/>
                  <a:gd name="connsiteX7" fmla="*/ 34883 w 996991"/>
                  <a:gd name="connsiteY7" fmla="*/ 389097 h 1398912"/>
                  <a:gd name="connsiteX8" fmla="*/ 348960 w 996991"/>
                  <a:gd name="connsiteY8" fmla="*/ 154533 h 1398912"/>
                  <a:gd name="connsiteX9" fmla="*/ 245593 w 996991"/>
                  <a:gd name="connsiteY9" fmla="*/ 11410 h 1398912"/>
                  <a:gd name="connsiteX10" fmla="*/ 985064 w 996991"/>
                  <a:gd name="connsiteY10" fmla="*/ 19361 h 1398912"/>
                  <a:gd name="connsiteX0" fmla="*/ 992189 w 992189"/>
                  <a:gd name="connsiteY0" fmla="*/ 935225 h 1400376"/>
                  <a:gd name="connsiteX1" fmla="*/ 495232 w 992189"/>
                  <a:gd name="connsiteY1" fmla="*/ 1400376 h 1400376"/>
                  <a:gd name="connsiteX2" fmla="*/ 149351 w 992189"/>
                  <a:gd name="connsiteY2" fmla="*/ 1360620 h 1400376"/>
                  <a:gd name="connsiteX3" fmla="*/ 244767 w 992189"/>
                  <a:gd name="connsiteY3" fmla="*/ 1308936 h 1400376"/>
                  <a:gd name="connsiteX4" fmla="*/ 292474 w 992189"/>
                  <a:gd name="connsiteY4" fmla="*/ 1122080 h 1400376"/>
                  <a:gd name="connsiteX5" fmla="*/ 201034 w 992189"/>
                  <a:gd name="connsiteY5" fmla="*/ 875590 h 1400376"/>
                  <a:gd name="connsiteX6" fmla="*/ 22130 w 992189"/>
                  <a:gd name="connsiteY6" fmla="*/ 676807 h 1400376"/>
                  <a:gd name="connsiteX7" fmla="*/ 30081 w 992189"/>
                  <a:gd name="connsiteY7" fmla="*/ 390561 h 1400376"/>
                  <a:gd name="connsiteX8" fmla="*/ 268620 w 992189"/>
                  <a:gd name="connsiteY8" fmla="*/ 175875 h 1400376"/>
                  <a:gd name="connsiteX9" fmla="*/ 240791 w 992189"/>
                  <a:gd name="connsiteY9" fmla="*/ 12874 h 1400376"/>
                  <a:gd name="connsiteX10" fmla="*/ 980262 w 992189"/>
                  <a:gd name="connsiteY10" fmla="*/ 20825 h 1400376"/>
                  <a:gd name="connsiteX0" fmla="*/ 1022992 w 1022992"/>
                  <a:gd name="connsiteY0" fmla="*/ 935225 h 1400376"/>
                  <a:gd name="connsiteX1" fmla="*/ 526035 w 1022992"/>
                  <a:gd name="connsiteY1" fmla="*/ 1400376 h 1400376"/>
                  <a:gd name="connsiteX2" fmla="*/ 180154 w 1022992"/>
                  <a:gd name="connsiteY2" fmla="*/ 1360620 h 1400376"/>
                  <a:gd name="connsiteX3" fmla="*/ 275570 w 1022992"/>
                  <a:gd name="connsiteY3" fmla="*/ 1308936 h 1400376"/>
                  <a:gd name="connsiteX4" fmla="*/ 323277 w 1022992"/>
                  <a:gd name="connsiteY4" fmla="*/ 1122080 h 1400376"/>
                  <a:gd name="connsiteX5" fmla="*/ 231837 w 1022992"/>
                  <a:gd name="connsiteY5" fmla="*/ 875590 h 1400376"/>
                  <a:gd name="connsiteX6" fmla="*/ 52933 w 1022992"/>
                  <a:gd name="connsiteY6" fmla="*/ 676807 h 1400376"/>
                  <a:gd name="connsiteX7" fmla="*/ 17152 w 1022992"/>
                  <a:gd name="connsiteY7" fmla="*/ 406464 h 1400376"/>
                  <a:gd name="connsiteX8" fmla="*/ 299423 w 1022992"/>
                  <a:gd name="connsiteY8" fmla="*/ 175875 h 1400376"/>
                  <a:gd name="connsiteX9" fmla="*/ 271594 w 1022992"/>
                  <a:gd name="connsiteY9" fmla="*/ 12874 h 1400376"/>
                  <a:gd name="connsiteX10" fmla="*/ 1011065 w 1022992"/>
                  <a:gd name="connsiteY10" fmla="*/ 20825 h 1400376"/>
                  <a:gd name="connsiteX0" fmla="*/ 1024167 w 1024167"/>
                  <a:gd name="connsiteY0" fmla="*/ 935225 h 1400376"/>
                  <a:gd name="connsiteX1" fmla="*/ 527210 w 1024167"/>
                  <a:gd name="connsiteY1" fmla="*/ 1400376 h 1400376"/>
                  <a:gd name="connsiteX2" fmla="*/ 181329 w 1024167"/>
                  <a:gd name="connsiteY2" fmla="*/ 1360620 h 1400376"/>
                  <a:gd name="connsiteX3" fmla="*/ 276745 w 1024167"/>
                  <a:gd name="connsiteY3" fmla="*/ 1308936 h 1400376"/>
                  <a:gd name="connsiteX4" fmla="*/ 324452 w 1024167"/>
                  <a:gd name="connsiteY4" fmla="*/ 1122080 h 1400376"/>
                  <a:gd name="connsiteX5" fmla="*/ 233012 w 1024167"/>
                  <a:gd name="connsiteY5" fmla="*/ 875590 h 1400376"/>
                  <a:gd name="connsiteX6" fmla="*/ 50132 w 1024167"/>
                  <a:gd name="connsiteY6" fmla="*/ 732466 h 1400376"/>
                  <a:gd name="connsiteX7" fmla="*/ 18327 w 1024167"/>
                  <a:gd name="connsiteY7" fmla="*/ 406464 h 1400376"/>
                  <a:gd name="connsiteX8" fmla="*/ 300598 w 1024167"/>
                  <a:gd name="connsiteY8" fmla="*/ 175875 h 1400376"/>
                  <a:gd name="connsiteX9" fmla="*/ 272769 w 1024167"/>
                  <a:gd name="connsiteY9" fmla="*/ 12874 h 1400376"/>
                  <a:gd name="connsiteX10" fmla="*/ 1012240 w 1024167"/>
                  <a:gd name="connsiteY10" fmla="*/ 20825 h 1400376"/>
                  <a:gd name="connsiteX0" fmla="*/ 1024167 w 1024167"/>
                  <a:gd name="connsiteY0" fmla="*/ 935225 h 1400376"/>
                  <a:gd name="connsiteX1" fmla="*/ 527210 w 1024167"/>
                  <a:gd name="connsiteY1" fmla="*/ 1400376 h 1400376"/>
                  <a:gd name="connsiteX2" fmla="*/ 181329 w 1024167"/>
                  <a:gd name="connsiteY2" fmla="*/ 1360620 h 1400376"/>
                  <a:gd name="connsiteX3" fmla="*/ 276745 w 1024167"/>
                  <a:gd name="connsiteY3" fmla="*/ 1308936 h 1400376"/>
                  <a:gd name="connsiteX4" fmla="*/ 324452 w 1024167"/>
                  <a:gd name="connsiteY4" fmla="*/ 1122080 h 1400376"/>
                  <a:gd name="connsiteX5" fmla="*/ 233012 w 1024167"/>
                  <a:gd name="connsiteY5" fmla="*/ 875590 h 1400376"/>
                  <a:gd name="connsiteX6" fmla="*/ 50132 w 1024167"/>
                  <a:gd name="connsiteY6" fmla="*/ 732466 h 1400376"/>
                  <a:gd name="connsiteX7" fmla="*/ 18327 w 1024167"/>
                  <a:gd name="connsiteY7" fmla="*/ 406464 h 1400376"/>
                  <a:gd name="connsiteX8" fmla="*/ 300598 w 1024167"/>
                  <a:gd name="connsiteY8" fmla="*/ 175875 h 1400376"/>
                  <a:gd name="connsiteX9" fmla="*/ 272769 w 1024167"/>
                  <a:gd name="connsiteY9" fmla="*/ 12874 h 1400376"/>
                  <a:gd name="connsiteX10" fmla="*/ 1012240 w 1024167"/>
                  <a:gd name="connsiteY10" fmla="*/ 20825 h 1400376"/>
                  <a:gd name="connsiteX0" fmla="*/ 1024167 w 1024167"/>
                  <a:gd name="connsiteY0" fmla="*/ 922351 h 1387502"/>
                  <a:gd name="connsiteX1" fmla="*/ 527210 w 1024167"/>
                  <a:gd name="connsiteY1" fmla="*/ 1387502 h 1387502"/>
                  <a:gd name="connsiteX2" fmla="*/ 181329 w 1024167"/>
                  <a:gd name="connsiteY2" fmla="*/ 1347746 h 1387502"/>
                  <a:gd name="connsiteX3" fmla="*/ 276745 w 1024167"/>
                  <a:gd name="connsiteY3" fmla="*/ 1296062 h 1387502"/>
                  <a:gd name="connsiteX4" fmla="*/ 324452 w 1024167"/>
                  <a:gd name="connsiteY4" fmla="*/ 1109206 h 1387502"/>
                  <a:gd name="connsiteX5" fmla="*/ 233012 w 1024167"/>
                  <a:gd name="connsiteY5" fmla="*/ 862716 h 1387502"/>
                  <a:gd name="connsiteX6" fmla="*/ 50132 w 1024167"/>
                  <a:gd name="connsiteY6" fmla="*/ 719592 h 1387502"/>
                  <a:gd name="connsiteX7" fmla="*/ 18327 w 1024167"/>
                  <a:gd name="connsiteY7" fmla="*/ 393590 h 1387502"/>
                  <a:gd name="connsiteX8" fmla="*/ 300598 w 1024167"/>
                  <a:gd name="connsiteY8" fmla="*/ 163001 h 1387502"/>
                  <a:gd name="connsiteX9" fmla="*/ 272769 w 1024167"/>
                  <a:gd name="connsiteY9" fmla="*/ 0 h 1387502"/>
                  <a:gd name="connsiteX10" fmla="*/ 1012240 w 1024167"/>
                  <a:gd name="connsiteY10" fmla="*/ 7951 h 1387502"/>
                  <a:gd name="connsiteX0" fmla="*/ 1024167 w 1024167"/>
                  <a:gd name="connsiteY0" fmla="*/ 922351 h 1387502"/>
                  <a:gd name="connsiteX1" fmla="*/ 527210 w 1024167"/>
                  <a:gd name="connsiteY1" fmla="*/ 1387502 h 1387502"/>
                  <a:gd name="connsiteX2" fmla="*/ 181329 w 1024167"/>
                  <a:gd name="connsiteY2" fmla="*/ 1347746 h 1387502"/>
                  <a:gd name="connsiteX3" fmla="*/ 276745 w 1024167"/>
                  <a:gd name="connsiteY3" fmla="*/ 1296062 h 1387502"/>
                  <a:gd name="connsiteX4" fmla="*/ 324452 w 1024167"/>
                  <a:gd name="connsiteY4" fmla="*/ 1109206 h 1387502"/>
                  <a:gd name="connsiteX5" fmla="*/ 233012 w 1024167"/>
                  <a:gd name="connsiteY5" fmla="*/ 862716 h 1387502"/>
                  <a:gd name="connsiteX6" fmla="*/ 50132 w 1024167"/>
                  <a:gd name="connsiteY6" fmla="*/ 719592 h 1387502"/>
                  <a:gd name="connsiteX7" fmla="*/ 18327 w 1024167"/>
                  <a:gd name="connsiteY7" fmla="*/ 393590 h 1387502"/>
                  <a:gd name="connsiteX8" fmla="*/ 300598 w 1024167"/>
                  <a:gd name="connsiteY8" fmla="*/ 163001 h 1387502"/>
                  <a:gd name="connsiteX9" fmla="*/ 272769 w 1024167"/>
                  <a:gd name="connsiteY9" fmla="*/ 0 h 1387502"/>
                  <a:gd name="connsiteX10" fmla="*/ 1012240 w 1024167"/>
                  <a:gd name="connsiteY10" fmla="*/ 7951 h 1387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24167" h="1387502">
                    <a:moveTo>
                      <a:pt x="1024167" y="922351"/>
                    </a:moveTo>
                    <a:cubicBezTo>
                      <a:pt x="817101" y="1109538"/>
                      <a:pt x="689549" y="1237090"/>
                      <a:pt x="527210" y="1387502"/>
                    </a:cubicBezTo>
                    <a:cubicBezTo>
                      <a:pt x="356920" y="1382864"/>
                      <a:pt x="223073" y="1362986"/>
                      <a:pt x="181329" y="1347746"/>
                    </a:cubicBezTo>
                    <a:cubicBezTo>
                      <a:pt x="139585" y="1332506"/>
                      <a:pt x="248916" y="1335819"/>
                      <a:pt x="276745" y="1296062"/>
                    </a:cubicBezTo>
                    <a:cubicBezTo>
                      <a:pt x="304574" y="1256305"/>
                      <a:pt x="331741" y="1181430"/>
                      <a:pt x="324452" y="1109206"/>
                    </a:cubicBezTo>
                    <a:cubicBezTo>
                      <a:pt x="317163" y="1036982"/>
                      <a:pt x="268793" y="921025"/>
                      <a:pt x="233012" y="862716"/>
                    </a:cubicBezTo>
                    <a:cubicBezTo>
                      <a:pt x="197231" y="804407"/>
                      <a:pt x="85913" y="797779"/>
                      <a:pt x="50132" y="719592"/>
                    </a:cubicBezTo>
                    <a:cubicBezTo>
                      <a:pt x="14351" y="641405"/>
                      <a:pt x="-23417" y="486355"/>
                      <a:pt x="18327" y="393590"/>
                    </a:cubicBezTo>
                    <a:cubicBezTo>
                      <a:pt x="60071" y="300825"/>
                      <a:pt x="258191" y="228599"/>
                      <a:pt x="300598" y="163001"/>
                    </a:cubicBezTo>
                    <a:cubicBezTo>
                      <a:pt x="343005" y="97403"/>
                      <a:pt x="181992" y="105355"/>
                      <a:pt x="272769" y="0"/>
                    </a:cubicBezTo>
                    <a:lnTo>
                      <a:pt x="1012240" y="7951"/>
                    </a:lnTo>
                  </a:path>
                </a:pathLst>
              </a:custGeom>
              <a:solidFill>
                <a:srgbClr val="FF0000">
                  <a:alpha val="40000"/>
                </a:srgbClr>
              </a:solidFill>
              <a:ln>
                <a:noFill/>
              </a:ln>
              <a:effectLst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pic>
            <p:nvPicPr>
              <p:cNvPr id="35" name="Picture 76" descr="lattice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16472" y="3674517"/>
                <a:ext cx="1632622" cy="15765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6" name="グループ化 15"/>
          <p:cNvGrpSpPr/>
          <p:nvPr/>
        </p:nvGrpSpPr>
        <p:grpSpPr>
          <a:xfrm>
            <a:off x="4682954" y="286326"/>
            <a:ext cx="4248000" cy="3024000"/>
            <a:chOff x="4682954" y="286326"/>
            <a:chExt cx="4248000" cy="3024000"/>
          </a:xfrm>
        </p:grpSpPr>
        <p:sp>
          <p:nvSpPr>
            <p:cNvPr id="17" name="角丸四角形 16"/>
            <p:cNvSpPr/>
            <p:nvPr/>
          </p:nvSpPr>
          <p:spPr>
            <a:xfrm>
              <a:off x="4682954" y="286326"/>
              <a:ext cx="4248000" cy="3024000"/>
            </a:xfrm>
            <a:prstGeom prst="roundRect">
              <a:avLst>
                <a:gd name="adj" fmla="val 9484"/>
              </a:avLst>
            </a:prstGeom>
            <a:solidFill>
              <a:srgbClr val="B3D9FF"/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b="1" dirty="0">
                <a:latin typeface="Calibri" panose="020F0502020204030204" pitchFamily="34" charset="0"/>
              </a:endParaRPr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5355765" y="496414"/>
              <a:ext cx="3368743" cy="9787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altLang="ja-JP" sz="3600" b="1" dirty="0" smtClean="0">
                  <a:solidFill>
                    <a:srgbClr val="0000FF"/>
                  </a:solidFill>
                  <a:latin typeface="Calibri" panose="020F0502020204030204" pitchFamily="34" charset="0"/>
                </a:rPr>
                <a:t>Fluctuations and</a:t>
              </a:r>
            </a:p>
            <a:p>
              <a:pPr algn="r">
                <a:lnSpc>
                  <a:spcPct val="80000"/>
                </a:lnSpc>
              </a:pPr>
              <a:r>
                <a:rPr kumimoji="1" lang="en-US" altLang="ja-JP" sz="3600" b="1" dirty="0" smtClean="0">
                  <a:solidFill>
                    <a:srgbClr val="0000FF"/>
                  </a:solidFill>
                  <a:latin typeface="Calibri" panose="020F0502020204030204" pitchFamily="34" charset="0"/>
                </a:rPr>
                <a:t>Correlations</a:t>
              </a:r>
              <a:endParaRPr kumimoji="1" lang="ja-JP" altLang="en-US" sz="3600" b="1" dirty="0">
                <a:solidFill>
                  <a:srgbClr val="0000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3" name="テキスト ボックス 22"/>
            <p:cNvSpPr txBox="1"/>
            <p:nvPr/>
          </p:nvSpPr>
          <p:spPr>
            <a:xfrm>
              <a:off x="5403984" y="1470551"/>
              <a:ext cx="332052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>
                  <a:solidFill>
                    <a:srgbClr val="0000FF"/>
                  </a:solidFill>
                </a:rPr>
                <a:t>viscosity, specific heat, ... </a:t>
              </a:r>
            </a:p>
          </p:txBody>
        </p:sp>
        <p:pic>
          <p:nvPicPr>
            <p:cNvPr id="27" name="TexTeXPicture" descr="&lt;?xml version=&quot;1.0&quot; encoding=&quot;utf-16&quot;?&gt;&#10;&lt;TeXTeX&gt;&#10;  &lt;preamble&gt;\documentclass{jarticle}&#10;\usepackage{amsmath}&#10;\pagestyle{empty}&lt;/preamble&gt;&#10;  &lt;body&gt;\begin{align*} &#10;\eta = \langle T_{12}; T_{12} \rangle&#10;\end{align*}&lt;/body&gt;&#10;  &lt;fcolor&gt;FF0000FF&lt;/fcolor&gt;&#10;  &lt;bcolor&gt;FFFFFFFF&lt;/bcolor&gt;&#10;  &lt;transparent&gt;True&lt;/transparent&gt;&#10;  &lt;resolution&gt;1800&lt;/resolution&gt;&#10;  &lt;imageh&gt;249&lt;/imageh&gt;&#10;  &lt;imagew&gt;1447&lt;/imagew&gt;&#10;  &lt;scale&gt;50&lt;/scale&gt;&#10;  &lt;cursor&gt;22&lt;/cursor&gt;&#10;&lt;/TeXTeX&gt;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5972" y="2606144"/>
              <a:ext cx="2343055" cy="403193"/>
            </a:xfrm>
            <a:prstGeom prst="rect">
              <a:avLst/>
            </a:prstGeom>
          </p:spPr>
        </p:pic>
        <p:pic>
          <p:nvPicPr>
  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c_V \sim \langle \delta T_{00}^2 \rangle&#10;\end{align*}&lt;/body&gt;&#10;  &lt;fcolor&gt;FF0000FF&lt;/fcolor&gt;&#10;  &lt;bcolor&gt;FFFFFFFF&lt;/bcolor&gt;&#10;  &lt;transparent&gt;True&lt;/transparent&gt;&#10;  &lt;resolution&gt;1800&lt;/resolution&gt;&#10;  &lt;imageh&gt;284&lt;/imageh&gt;&#10;  &lt;imagew&gt;1246&lt;/imagew&gt;&#10;  &lt;scale&gt;50&lt;/scale&gt;&#10;  &lt;cursor&gt;56&lt;/cursor&gt;&#10;&lt;/TeXTeX&gt;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61441" y="1973521"/>
              <a:ext cx="2017586" cy="459867"/>
            </a:xfrm>
            <a:prstGeom prst="rect">
              <a:avLst/>
            </a:prstGeom>
          </p:spPr>
        </p:pic>
      </p:grpSp>
      <p:grpSp>
        <p:nvGrpSpPr>
          <p:cNvPr id="26" name="グループ化 25"/>
          <p:cNvGrpSpPr/>
          <p:nvPr/>
        </p:nvGrpSpPr>
        <p:grpSpPr>
          <a:xfrm>
            <a:off x="123974" y="3557517"/>
            <a:ext cx="4248000" cy="3024000"/>
            <a:chOff x="123974" y="3557517"/>
            <a:chExt cx="4248000" cy="3024000"/>
          </a:xfrm>
        </p:grpSpPr>
        <p:sp>
          <p:nvSpPr>
            <p:cNvPr id="28" name="角丸四角形 27"/>
            <p:cNvSpPr/>
            <p:nvPr/>
          </p:nvSpPr>
          <p:spPr>
            <a:xfrm>
              <a:off x="123974" y="3557517"/>
              <a:ext cx="4248000" cy="3024000"/>
            </a:xfrm>
            <a:prstGeom prst="roundRect">
              <a:avLst>
                <a:gd name="adj" fmla="val 9484"/>
              </a:avLst>
            </a:prstGeom>
            <a:solidFill>
              <a:srgbClr val="FFFFCC"/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350594" y="5767260"/>
              <a:ext cx="349525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600" b="1" dirty="0" smtClean="0">
                  <a:solidFill>
                    <a:srgbClr val="FF9900"/>
                  </a:solidFill>
                  <a:latin typeface="Calibri" panose="020F0502020204030204" pitchFamily="34" charset="0"/>
                </a:rPr>
                <a:t>Hadron Structure</a:t>
              </a:r>
              <a:endParaRPr kumimoji="1" lang="ja-JP" altLang="en-US" sz="3600" b="1" dirty="0">
                <a:solidFill>
                  <a:srgbClr val="FF99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9" name="テキスト ボックス 28"/>
            <p:cNvSpPr txBox="1"/>
            <p:nvPr/>
          </p:nvSpPr>
          <p:spPr>
            <a:xfrm>
              <a:off x="350594" y="5074919"/>
              <a:ext cx="380565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Ø"/>
              </a:pPr>
              <a:r>
                <a:rPr kumimoji="1" lang="en-US" altLang="ja-JP" sz="2400" dirty="0" smtClean="0">
                  <a:solidFill>
                    <a:srgbClr val="FF9900"/>
                  </a:solidFill>
                </a:rPr>
                <a:t>confinement string</a:t>
              </a:r>
            </a:p>
            <a:p>
              <a:pPr marL="342900" indent="-342900">
                <a:buFont typeface="Wingdings" panose="05000000000000000000" pitchFamily="2" charset="2"/>
                <a:buChar char="Ø"/>
              </a:pPr>
              <a:r>
                <a:rPr kumimoji="1" lang="en-US" altLang="ja-JP" sz="2400" dirty="0" smtClean="0">
                  <a:solidFill>
                    <a:srgbClr val="FF9900"/>
                  </a:solidFill>
                </a:rPr>
                <a:t>EM distribution in hadrons</a:t>
              </a:r>
              <a:endParaRPr kumimoji="1" lang="ja-JP" altLang="en-US" sz="2400" dirty="0">
                <a:solidFill>
                  <a:srgbClr val="FF9900"/>
                </a:solidFill>
              </a:endParaRPr>
            </a:p>
          </p:txBody>
        </p:sp>
        <p:pic>
          <p:nvPicPr>
            <p:cNvPr id="13" name="図 1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20619016">
              <a:off x="304345" y="3740753"/>
              <a:ext cx="2062110" cy="1012464"/>
            </a:xfrm>
            <a:prstGeom prst="rect">
              <a:avLst/>
            </a:prstGeom>
          </p:spPr>
        </p:pic>
        <p:pic>
          <p:nvPicPr>
            <p:cNvPr id="25" name="Picture 76" descr="lattice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184150">
              <a:off x="2365640" y="3871106"/>
              <a:ext cx="1322890" cy="1277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" name="円/楕円 33"/>
            <p:cNvSpPr/>
            <p:nvPr/>
          </p:nvSpPr>
          <p:spPr>
            <a:xfrm>
              <a:off x="2503783" y="4028655"/>
              <a:ext cx="1008000" cy="1008000"/>
            </a:xfrm>
            <a:prstGeom prst="ellipse">
              <a:avLst/>
            </a:prstGeom>
            <a:solidFill>
              <a:srgbClr val="B3D9FF">
                <a:alpha val="50000"/>
              </a:srgbClr>
            </a:solidFill>
            <a:ln>
              <a:noFill/>
            </a:ln>
            <a:effectLst>
              <a:softEdge rad="889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円/楕円 14"/>
            <p:cNvSpPr/>
            <p:nvPr/>
          </p:nvSpPr>
          <p:spPr>
            <a:xfrm>
              <a:off x="2798743" y="4162546"/>
              <a:ext cx="360000" cy="360000"/>
            </a:xfrm>
            <a:prstGeom prst="ellipse">
              <a:avLst/>
            </a:prstGeom>
            <a:solidFill>
              <a:srgbClr val="FF0000">
                <a:alpha val="60000"/>
              </a:srgb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円/楕円 31"/>
            <p:cNvSpPr/>
            <p:nvPr/>
          </p:nvSpPr>
          <p:spPr>
            <a:xfrm>
              <a:off x="2983606" y="4438394"/>
              <a:ext cx="360000" cy="360000"/>
            </a:xfrm>
            <a:prstGeom prst="ellipse">
              <a:avLst/>
            </a:prstGeom>
            <a:solidFill>
              <a:srgbClr val="0070C0">
                <a:alpha val="60000"/>
              </a:srgb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円/楕円 32"/>
            <p:cNvSpPr/>
            <p:nvPr/>
          </p:nvSpPr>
          <p:spPr>
            <a:xfrm>
              <a:off x="2657720" y="4466670"/>
              <a:ext cx="360000" cy="360000"/>
            </a:xfrm>
            <a:prstGeom prst="ellipse">
              <a:avLst/>
            </a:prstGeom>
            <a:solidFill>
              <a:srgbClr val="00B050">
                <a:alpha val="60000"/>
              </a:srgb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" name="円/楕円 3"/>
          <p:cNvSpPr/>
          <p:nvPr/>
        </p:nvSpPr>
        <p:spPr>
          <a:xfrm>
            <a:off x="3128612" y="2136930"/>
            <a:ext cx="2808000" cy="2808000"/>
          </a:xfrm>
          <a:prstGeom prst="ellipse">
            <a:avLst/>
          </a:prstGeom>
          <a:ln>
            <a:noFill/>
          </a:ln>
          <a:effectLst>
            <a:softEdge rad="88900"/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601427" y="2691940"/>
            <a:ext cx="18623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/>
              <a:t>If we have</a:t>
            </a:r>
            <a:endParaRPr kumimoji="1" lang="ja-JP" altLang="en-US" sz="3200" dirty="0"/>
          </a:p>
        </p:txBody>
      </p:sp>
      <p:sp>
        <p:nvSpPr>
          <p:cNvPr id="7" name="円/楕円 6"/>
          <p:cNvSpPr/>
          <p:nvPr/>
        </p:nvSpPr>
        <p:spPr>
          <a:xfrm>
            <a:off x="3254612" y="2262930"/>
            <a:ext cx="2556000" cy="255600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TexTeXPicture" descr="&lt;?xml version=&quot;1.0&quot; encoding=&quot;utf-16&quot;?&gt;&#10;&lt;TeXTeX&gt;&#10;  &lt;preamble&gt;\documentclass{jarticle}&#10;\usepackage{amsmath}&#10;\pagestyle{empty}&lt;/preamble&gt;&#10;  &lt;body&gt;\begin{align*} &#10;T&#10;\end{align*}&lt;/body&gt;&#10;  &lt;fcolor&gt;FFFFFFFF&lt;/fcolor&gt;&#10;  &lt;bcolor&gt;FFFFFFFF&lt;/bcolor&gt;&#10;  &lt;transparent&gt;True&lt;/transparent&gt;&#10;  &lt;resolution&gt;1800&lt;/resolution&gt;&#10;  &lt;imageh&gt;169&lt;/imageh&gt;&#10;  &lt;imagew&gt;169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187" y="3371718"/>
            <a:ext cx="898118" cy="898118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\mu\nu&#10;\end{align*}&lt;/body&gt;&#10;  &lt;fcolor&gt;FFFFFFFF&lt;/fcolor&gt;&#10;  &lt;bcolor&gt;FFFFFFFF&lt;/bcolor&gt;&#10;  &lt;transparent&gt;True&lt;/transparent&gt;&#10;  &lt;resolution&gt;1800&lt;/resolution&gt;&#10;  &lt;imageh&gt;164&lt;/imageh&gt;&#10;  &lt;imagew&gt;274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268" y="4005751"/>
            <a:ext cx="837534" cy="50129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885659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ja-JP" sz="6600" dirty="0" smtClean="0"/>
              <a:t>Measurement of Thermodynamics </a:t>
            </a:r>
            <a:br>
              <a:rPr lang="en-US" altLang="ja-JP" sz="6600" dirty="0" smtClean="0"/>
            </a:br>
            <a:r>
              <a:rPr lang="en-US" altLang="ja-JP" sz="6600" dirty="0" smtClean="0"/>
              <a:t>using </a:t>
            </a:r>
            <a:r>
              <a:rPr lang="en-US" altLang="ja-JP" sz="6600" dirty="0"/>
              <a:t>gradient </a:t>
            </a:r>
            <a:r>
              <a:rPr lang="en-US" altLang="ja-JP" sz="6600" dirty="0" smtClean="0"/>
              <a:t>flow</a:t>
            </a:r>
            <a:br>
              <a:rPr lang="en-US" altLang="ja-JP" sz="6600" dirty="0" smtClean="0"/>
            </a:br>
            <a:endParaRPr kumimoji="1" lang="ja-JP" altLang="en-US" sz="66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500634" y="4198409"/>
            <a:ext cx="7630354" cy="1645920"/>
          </a:xfrm>
        </p:spPr>
        <p:txBody>
          <a:bodyPr>
            <a:noAutofit/>
          </a:bodyPr>
          <a:lstStyle/>
          <a:p>
            <a:r>
              <a:rPr kumimoji="1" lang="en-US" altLang="ja-JP" sz="3600" dirty="0" smtClean="0"/>
              <a:t>Masakiyo Kitazawa</a:t>
            </a:r>
            <a:r>
              <a:rPr lang="ja-JP" altLang="en-US" sz="3600" dirty="0"/>
              <a:t> </a:t>
            </a:r>
            <a:r>
              <a:rPr lang="en-US" altLang="ja-JP" dirty="0" smtClean="0"/>
              <a:t>(Osaka U.)</a:t>
            </a:r>
          </a:p>
          <a:p>
            <a:r>
              <a:rPr lang="en-US" altLang="ja-JP" dirty="0" smtClean="0"/>
              <a:t>for </a:t>
            </a:r>
            <a:r>
              <a:rPr lang="en-US" altLang="ja-JP" dirty="0" err="1" smtClean="0"/>
              <a:t>FlowQCD</a:t>
            </a:r>
            <a:r>
              <a:rPr lang="en-US" altLang="ja-JP" dirty="0" smtClean="0"/>
              <a:t> Collaboration</a:t>
            </a:r>
            <a:endParaRPr lang="en-US" altLang="ja-JP" dirty="0" smtClean="0">
              <a:solidFill>
                <a:schemeClr val="tx1">
                  <a:lumMod val="85000"/>
                </a:schemeClr>
              </a:solidFill>
            </a:endParaRPr>
          </a:p>
          <a:p>
            <a:pPr>
              <a:lnSpc>
                <a:spcPts val="2000"/>
              </a:lnSpc>
              <a:spcBef>
                <a:spcPts val="0"/>
              </a:spcBef>
            </a:pPr>
            <a:r>
              <a:rPr kumimoji="1" lang="en-US" altLang="ja-JP" sz="2400" dirty="0" err="1" smtClean="0">
                <a:solidFill>
                  <a:schemeClr val="tx1">
                    <a:lumMod val="85000"/>
                  </a:schemeClr>
                </a:solidFill>
              </a:rPr>
              <a:t>Asakawa</a:t>
            </a:r>
            <a:r>
              <a:rPr kumimoji="1" lang="en-US" altLang="ja-JP" sz="2400" dirty="0" smtClean="0">
                <a:solidFill>
                  <a:schemeClr val="tx1">
                    <a:lumMod val="85000"/>
                  </a:schemeClr>
                </a:solidFill>
              </a:rPr>
              <a:t>, </a:t>
            </a:r>
            <a:r>
              <a:rPr kumimoji="1" lang="en-US" altLang="ja-JP" sz="2400" dirty="0" err="1" smtClean="0">
                <a:solidFill>
                  <a:schemeClr val="tx1">
                    <a:lumMod val="85000"/>
                  </a:schemeClr>
                </a:solidFill>
              </a:rPr>
              <a:t>Hatsuda</a:t>
            </a:r>
            <a:r>
              <a:rPr kumimoji="1" lang="en-US" altLang="ja-JP" sz="2400" dirty="0" smtClean="0">
                <a:solidFill>
                  <a:schemeClr val="tx1">
                    <a:lumMod val="85000"/>
                  </a:schemeClr>
                </a:solidFill>
              </a:rPr>
              <a:t>, </a:t>
            </a:r>
            <a:r>
              <a:rPr kumimoji="1" lang="en-US" altLang="ja-JP" sz="2400" dirty="0" err="1" smtClean="0">
                <a:solidFill>
                  <a:schemeClr val="tx1">
                    <a:lumMod val="85000"/>
                  </a:schemeClr>
                </a:solidFill>
              </a:rPr>
              <a:t>Iritani</a:t>
            </a:r>
            <a:r>
              <a:rPr kumimoji="1" lang="en-US" altLang="ja-JP" sz="2400" dirty="0" smtClean="0">
                <a:solidFill>
                  <a:schemeClr val="tx1">
                    <a:lumMod val="85000"/>
                  </a:schemeClr>
                </a:solidFill>
              </a:rPr>
              <a:t>, Itou, MK, Suzuki </a:t>
            </a:r>
          </a:p>
          <a:p>
            <a:r>
              <a:rPr kumimoji="1" lang="en-US" altLang="ja-JP" sz="2400" dirty="0" err="1" smtClean="0">
                <a:solidFill>
                  <a:schemeClr val="tx1">
                    <a:lumMod val="85000"/>
                  </a:schemeClr>
                </a:solidFill>
              </a:rPr>
              <a:t>FlowQCD</a:t>
            </a:r>
            <a:r>
              <a:rPr kumimoji="1" lang="en-US" altLang="ja-JP" sz="2400" dirty="0" smtClean="0">
                <a:solidFill>
                  <a:schemeClr val="tx1">
                    <a:lumMod val="85000"/>
                  </a:schemeClr>
                </a:solidFill>
              </a:rPr>
              <a:t>, arXiv:1312.7492[</a:t>
            </a:r>
            <a:r>
              <a:rPr kumimoji="1" lang="en-US" altLang="ja-JP" sz="2400" dirty="0" err="1" smtClean="0">
                <a:solidFill>
                  <a:schemeClr val="tx1">
                    <a:lumMod val="85000"/>
                  </a:schemeClr>
                </a:solidFill>
              </a:rPr>
              <a:t>hep-lat</a:t>
            </a:r>
            <a:r>
              <a:rPr kumimoji="1" lang="en-US" altLang="ja-JP" sz="2400" dirty="0" smtClean="0">
                <a:solidFill>
                  <a:schemeClr val="tx1">
                    <a:lumMod val="85000"/>
                  </a:schemeClr>
                </a:solidFill>
              </a:rPr>
              <a:t>]; to appear in PRD</a:t>
            </a:r>
            <a:endParaRPr kumimoji="1" lang="ja-JP" altLang="en-US" sz="2400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454629" y="6364944"/>
            <a:ext cx="40827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dirty="0" smtClean="0">
                <a:solidFill>
                  <a:schemeClr val="tx1">
                    <a:lumMod val="75000"/>
                  </a:schemeClr>
                </a:solidFill>
              </a:rPr>
              <a:t>LATTICE2014, 28 June 2014, New York</a:t>
            </a:r>
            <a:endParaRPr kumimoji="1" lang="ja-JP" altLang="en-US" sz="2000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669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タイトル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>
                <a:solidFill>
                  <a:srgbClr val="B3D9FF"/>
                </a:solidFill>
              </a:rPr>
              <a:t>Flow</a:t>
            </a:r>
            <a:r>
              <a:rPr kumimoji="1" lang="en-US" altLang="ja-JP" dirty="0" smtClean="0"/>
              <a:t> QCD Collaboration</a:t>
            </a:r>
            <a:endParaRPr kumimoji="1" lang="ja-JP" altLang="en-US" dirty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69" b="14248"/>
          <a:stretch/>
        </p:blipFill>
        <p:spPr>
          <a:xfrm>
            <a:off x="0" y="1362634"/>
            <a:ext cx="9144000" cy="4518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522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図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69" b="14248"/>
          <a:stretch/>
        </p:blipFill>
        <p:spPr>
          <a:xfrm>
            <a:off x="0" y="1362634"/>
            <a:ext cx="9144000" cy="4518213"/>
          </a:xfrm>
          <a:prstGeom prst="rect">
            <a:avLst/>
          </a:prstGeom>
        </p:spPr>
      </p:pic>
      <p:grpSp>
        <p:nvGrpSpPr>
          <p:cNvPr id="4" name="グループ化 3"/>
          <p:cNvGrpSpPr/>
          <p:nvPr/>
        </p:nvGrpSpPr>
        <p:grpSpPr>
          <a:xfrm>
            <a:off x="394447" y="1470202"/>
            <a:ext cx="3783106" cy="3451411"/>
            <a:chOff x="394447" y="2599765"/>
            <a:chExt cx="3783106" cy="3451411"/>
          </a:xfrm>
        </p:grpSpPr>
        <p:sp>
          <p:nvSpPr>
            <p:cNvPr id="5" name="角丸四角形 4"/>
            <p:cNvSpPr/>
            <p:nvPr/>
          </p:nvSpPr>
          <p:spPr>
            <a:xfrm>
              <a:off x="394447" y="2599765"/>
              <a:ext cx="3783106" cy="3451411"/>
            </a:xfrm>
            <a:prstGeom prst="roundRect">
              <a:avLst/>
            </a:prstGeom>
            <a:blipFill>
              <a:blip r:embed="rId3"/>
              <a:tile tx="0" ty="0" sx="100000" sy="100000" flip="none" algn="tl"/>
            </a:blipFill>
            <a:ln w="9525" cap="flat" cmpd="sng" algn="ctr">
              <a:noFill/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" name="テキスト ボックス 5"/>
            <p:cNvSpPr txBox="1"/>
            <p:nvPr/>
          </p:nvSpPr>
          <p:spPr>
            <a:xfrm>
              <a:off x="1078440" y="2796988"/>
              <a:ext cx="2416432" cy="19389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w Cen MT" panose="020B0602020104020603"/>
                </a:rPr>
                <a:t>from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4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w Cen MT" panose="020B0602020104020603"/>
                </a:rPr>
                <a:t>Gradient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4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2FA3E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w Cen MT" panose="020B0602020104020603"/>
                </a:rPr>
                <a:t>flow</a:t>
              </a:r>
              <a:endParaRPr kumimoji="0" lang="ja-JP" alt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srgbClr val="2FA3E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w Cen MT" panose="020B0602020104020603"/>
              </a:endParaRPr>
            </a:p>
          </p:txBody>
        </p:sp>
        <p:pic>
          <p:nvPicPr>
  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\partial_t B_\mu = D_\nu G_{\nu\mu}&#10;\end{align*}&lt;/body&gt;&#10;  &lt;fcolor&gt;FF000000&lt;/fcolor&gt;&#10;  &lt;bcolor&gt;FFFFFFFF&lt;/bcolor&gt;&#10;  &lt;transparent&gt;True&lt;/transparent&gt;&#10;  &lt;resolution&gt;1800&lt;/resolution&gt;&#10;  &lt;imageh&gt;253&lt;/imageh&gt;&#10;  &lt;imagew&gt;1615&lt;/imagew&gt;&#10;  &lt;scale&gt;50&lt;/scale&gt;&#10;  &lt;cursor&gt;51&lt;/cursor&gt;&#10;&lt;/TeXTeX&gt;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527" y="5038164"/>
              <a:ext cx="2918257" cy="457163"/>
            </a:xfrm>
            <a:prstGeom prst="rect">
              <a:avLst/>
            </a:prstGeom>
          </p:spPr>
        </p:pic>
      </p:grpSp>
      <p:sp>
        <p:nvSpPr>
          <p:cNvPr id="15" name="タイトル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>
                <a:solidFill>
                  <a:srgbClr val="B3D9FF"/>
                </a:solidFill>
              </a:rPr>
              <a:t>Flow</a:t>
            </a:r>
            <a:r>
              <a:rPr kumimoji="1" lang="en-US" altLang="ja-JP" dirty="0" smtClean="0"/>
              <a:t> QCD Collaboration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41606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図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69" b="14248"/>
          <a:stretch/>
        </p:blipFill>
        <p:spPr>
          <a:xfrm>
            <a:off x="0" y="1362634"/>
            <a:ext cx="9144000" cy="4518213"/>
          </a:xfrm>
          <a:prstGeom prst="rect">
            <a:avLst/>
          </a:prstGeom>
        </p:spPr>
      </p:pic>
      <p:grpSp>
        <p:nvGrpSpPr>
          <p:cNvPr id="8" name="グループ化 7"/>
          <p:cNvGrpSpPr/>
          <p:nvPr/>
        </p:nvGrpSpPr>
        <p:grpSpPr>
          <a:xfrm>
            <a:off x="4748114" y="1470197"/>
            <a:ext cx="3956614" cy="3451411"/>
            <a:chOff x="4748114" y="2599760"/>
            <a:chExt cx="3956614" cy="3451411"/>
          </a:xfrm>
        </p:grpSpPr>
        <p:sp>
          <p:nvSpPr>
            <p:cNvPr id="9" name="角丸四角形 8"/>
            <p:cNvSpPr/>
            <p:nvPr/>
          </p:nvSpPr>
          <p:spPr>
            <a:xfrm>
              <a:off x="4748114" y="2599760"/>
              <a:ext cx="3956614" cy="3451411"/>
            </a:xfrm>
            <a:prstGeom prst="roundRect">
              <a:avLst/>
            </a:prstGeom>
            <a:blipFill>
              <a:blip r:embed="rId3"/>
              <a:tile tx="0" ty="0" sx="100000" sy="100000" flip="none" algn="tl"/>
            </a:blipFill>
            <a:ln w="9525" cap="flat" cmpd="sng" algn="ctr">
              <a:noFill/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4873745" y="2796988"/>
              <a:ext cx="3700885" cy="19389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w Cen MT" panose="020B0602020104020603"/>
                </a:rPr>
                <a:t>to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4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w Cen MT" panose="020B0602020104020603"/>
                </a:rPr>
                <a:t>Hydrodynamic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4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2FA3E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w Cen MT" panose="020B0602020104020603"/>
                </a:rPr>
                <a:t>flow</a:t>
              </a:r>
              <a:endParaRPr kumimoji="0" lang="ja-JP" alt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srgbClr val="2FA3E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w Cen MT" panose="020B0602020104020603"/>
              </a:endParaRPr>
            </a:p>
          </p:txBody>
        </p:sp>
        <p:pic>
          <p:nvPicPr>
  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\partial_\mu T_{\mu\nu}=0&#10;\end{align*}&lt;/body&gt;&#10;  &lt;fcolor&gt;FF000000&lt;/fcolor&gt;&#10;  &lt;bcolor&gt;FFFFFFFF&lt;/bcolor&gt;&#10;  &lt;transparent&gt;True&lt;/transparent&gt;&#10;  &lt;resolution&gt;1800&lt;/resolution&gt;&#10;  &lt;imageh&gt;253&lt;/imageh&gt;&#10;  &lt;imagew&gt;1094&lt;/imagew&gt;&#10;  &lt;scale&gt;50&lt;/scale&gt;&#10;  &lt;cursor&gt;41&lt;/cursor&gt;&#10;&lt;/TeXTeX&gt;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35774" y="5038165"/>
              <a:ext cx="1976825" cy="457163"/>
            </a:xfrm>
            <a:prstGeom prst="rect">
              <a:avLst/>
            </a:prstGeom>
          </p:spPr>
        </p:pic>
      </p:grpSp>
      <p:sp>
        <p:nvSpPr>
          <p:cNvPr id="21" name="角丸四角形 20"/>
          <p:cNvSpPr/>
          <p:nvPr/>
        </p:nvSpPr>
        <p:spPr>
          <a:xfrm>
            <a:off x="4415742" y="5023305"/>
            <a:ext cx="4496764" cy="1707266"/>
          </a:xfrm>
          <a:prstGeom prst="roundRect">
            <a:avLst>
              <a:gd name="adj" fmla="val 8643"/>
            </a:avLst>
          </a:prstGeom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4" name="グループ化 3"/>
          <p:cNvGrpSpPr/>
          <p:nvPr/>
        </p:nvGrpSpPr>
        <p:grpSpPr>
          <a:xfrm>
            <a:off x="394447" y="1470202"/>
            <a:ext cx="3783106" cy="3451411"/>
            <a:chOff x="394447" y="2599765"/>
            <a:chExt cx="3783106" cy="3451411"/>
          </a:xfrm>
        </p:grpSpPr>
        <p:sp>
          <p:nvSpPr>
            <p:cNvPr id="5" name="角丸四角形 4"/>
            <p:cNvSpPr/>
            <p:nvPr/>
          </p:nvSpPr>
          <p:spPr>
            <a:xfrm>
              <a:off x="394447" y="2599765"/>
              <a:ext cx="3783106" cy="3451411"/>
            </a:xfrm>
            <a:prstGeom prst="roundRect">
              <a:avLst/>
            </a:prstGeom>
            <a:blipFill>
              <a:blip r:embed="rId5"/>
              <a:tile tx="0" ty="0" sx="100000" sy="100000" flip="none" algn="tl"/>
            </a:blipFill>
            <a:ln w="9525" cap="flat" cmpd="sng" algn="ctr">
              <a:noFill/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" name="テキスト ボックス 5"/>
            <p:cNvSpPr txBox="1"/>
            <p:nvPr/>
          </p:nvSpPr>
          <p:spPr>
            <a:xfrm>
              <a:off x="1078440" y="2796988"/>
              <a:ext cx="2416432" cy="19389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w Cen MT" panose="020B0602020104020603"/>
                </a:rPr>
                <a:t>from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4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w Cen MT" panose="020B0602020104020603"/>
                </a:rPr>
                <a:t>Gradient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4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2FA3E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w Cen MT" panose="020B0602020104020603"/>
                </a:rPr>
                <a:t>flow</a:t>
              </a:r>
              <a:endParaRPr kumimoji="0" lang="ja-JP" alt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srgbClr val="2FA3E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w Cen MT" panose="020B0602020104020603"/>
              </a:endParaRPr>
            </a:p>
          </p:txBody>
        </p:sp>
        <p:pic>
          <p:nvPicPr>
  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\partial_t B_\mu = D_\nu G_{\nu\mu}&#10;\end{align*}&lt;/body&gt;&#10;  &lt;fcolor&gt;FF000000&lt;/fcolor&gt;&#10;  &lt;bcolor&gt;FFFFFFFF&lt;/bcolor&gt;&#10;  &lt;transparent&gt;True&lt;/transparent&gt;&#10;  &lt;resolution&gt;1800&lt;/resolution&gt;&#10;  &lt;imageh&gt;253&lt;/imageh&gt;&#10;  &lt;imagew&gt;1615&lt;/imagew&gt;&#10;  &lt;scale&gt;50&lt;/scale&gt;&#10;  &lt;cursor&gt;51&lt;/cursor&gt;&#10;&lt;/TeXTeX&gt;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527" y="5038164"/>
              <a:ext cx="2918257" cy="457163"/>
            </a:xfrm>
            <a:prstGeom prst="rect">
              <a:avLst/>
            </a:prstGeom>
          </p:spPr>
        </p:pic>
      </p:grpSp>
      <p:sp>
        <p:nvSpPr>
          <p:cNvPr id="12" name="右矢印 11"/>
          <p:cNvSpPr/>
          <p:nvPr/>
        </p:nvSpPr>
        <p:spPr>
          <a:xfrm>
            <a:off x="4114800" y="2321886"/>
            <a:ext cx="758945" cy="1586715"/>
          </a:xfrm>
          <a:prstGeom prst="rightArrow">
            <a:avLst/>
          </a:prstGeom>
          <a:solidFill>
            <a:srgbClr val="D99C3F"/>
          </a:solidFill>
          <a:ln w="22225" cap="flat" cmpd="sng" algn="ctr">
            <a:solidFill>
              <a:sysClr val="window" lastClr="FFFFFF"/>
            </a:solidFill>
            <a:prstDash val="solid"/>
          </a:ln>
          <a:effectLst>
            <a:outerShdw blurRad="63500" sx="110000" sy="110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" name="タイトル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>
                <a:solidFill>
                  <a:srgbClr val="B3D9FF"/>
                </a:solidFill>
              </a:rPr>
              <a:t>Flow</a:t>
            </a:r>
            <a:r>
              <a:rPr kumimoji="1" lang="en-US" altLang="ja-JP" dirty="0" smtClean="0"/>
              <a:t> QCD Collaboration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94272" y="5127811"/>
            <a:ext cx="2150071" cy="1533121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72780" y="5127811"/>
            <a:ext cx="2154405" cy="1533121"/>
          </a:xfrm>
          <a:prstGeom prst="rect">
            <a:avLst/>
          </a:prstGeom>
        </p:spPr>
      </p:pic>
      <p:sp>
        <p:nvSpPr>
          <p:cNvPr id="23" name="二等辺三角形 22"/>
          <p:cNvSpPr/>
          <p:nvPr/>
        </p:nvSpPr>
        <p:spPr>
          <a:xfrm>
            <a:off x="6377652" y="4687639"/>
            <a:ext cx="561372" cy="335666"/>
          </a:xfrm>
          <a:prstGeom prst="triangle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9603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883456" y="2411505"/>
            <a:ext cx="536929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7200" dirty="0" smtClean="0"/>
              <a:t>Gradient Flow</a:t>
            </a:r>
            <a:endParaRPr kumimoji="1" lang="ja-JP" altLang="en-US" sz="7200" dirty="0"/>
          </a:p>
        </p:txBody>
      </p:sp>
    </p:spTree>
    <p:extLst>
      <p:ext uri="{BB962C8B-B14F-4D97-AF65-F5344CB8AC3E}">
        <p14:creationId xmlns:p14="http://schemas.microsoft.com/office/powerpoint/2010/main" val="1417946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角丸四角形 6"/>
          <p:cNvSpPr/>
          <p:nvPr/>
        </p:nvSpPr>
        <p:spPr>
          <a:xfrm>
            <a:off x="133003" y="1504604"/>
            <a:ext cx="5335747" cy="1677868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YM Gradient Flow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287562" y="663862"/>
            <a:ext cx="17238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Luescher</a:t>
            </a:r>
            <a:r>
              <a:rPr kumimoji="1" lang="en-US" altLang="ja-JP" sz="20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, 2010</a:t>
            </a:r>
            <a:endParaRPr kumimoji="1" lang="ja-JP" altLang="en-US" sz="20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24626" y="3020122"/>
            <a:ext cx="1925490" cy="919401"/>
          </a:xfrm>
          <a:prstGeom prst="wedgeRoundRectCallout">
            <a:avLst>
              <a:gd name="adj1" fmla="val 21267"/>
              <a:gd name="adj2" fmla="val -97002"/>
              <a:gd name="adj3" fmla="val 16667"/>
            </a:avLst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t: “flow time”</a:t>
            </a:r>
          </a:p>
          <a:p>
            <a:r>
              <a:rPr lang="en-US" altLang="ja-JP" sz="2400" dirty="0" smtClean="0"/>
              <a:t>dim:[length</a:t>
            </a:r>
            <a:r>
              <a:rPr lang="en-US" altLang="ja-JP" sz="2400" baseline="30000" dirty="0" smtClean="0"/>
              <a:t>2</a:t>
            </a:r>
            <a:r>
              <a:rPr lang="en-US" altLang="ja-JP" sz="2400" dirty="0" smtClean="0"/>
              <a:t>]</a:t>
            </a:r>
            <a:endParaRPr kumimoji="1" lang="ja-JP" altLang="en-US" sz="2400" dirty="0"/>
          </a:p>
        </p:txBody>
      </p:sp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\partial_t A_\mu (t,x)&#10;= - \frac{\partial S_{\rm YM} }{ \partial A_\mu }&#10;\end{align*}&lt;/body&gt;&#10;  &lt;fcolor&gt;FFFFFFFF&lt;/fcolor&gt;&#10;  &lt;bcolor&gt;FFFFFFFF&lt;/bcolor&gt;&#10;  &lt;transparent&gt;True&lt;/transparent&gt;&#10;  &lt;resolution&gt;1800&lt;/resolution&gt;&#10;  &lt;imageh&gt;591&lt;/imageh&gt;&#10;  &lt;imagew&gt;2261&lt;/imagew&gt;&#10;  &lt;scale&gt;50&lt;/scale&gt;&#10;  &lt;cursor&gt;28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58" y="1702424"/>
            <a:ext cx="4982881" cy="1302469"/>
          </a:xfrm>
          <a:prstGeom prst="rect">
            <a:avLst/>
          </a:prstGeom>
        </p:spPr>
      </p:pic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A_\mu(0,x)=A_\mu(x)&#10;\end{align*}&lt;/body&gt;&#10;  &lt;fcolor&gt;FFFFFFFF&lt;/fcolor&gt;&#10;  &lt;bcolor&gt;FFFFFFFF&lt;/bcolor&gt;&#10;  &lt;transparent&gt;True&lt;/transparent&gt;&#10;  &lt;resolution&gt;1800&lt;/resolution&gt;&#10;  &lt;imageh&gt;262&lt;/imageh&gt;&#10;  &lt;imagew&gt;1846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696" y="2459739"/>
            <a:ext cx="2420510" cy="343540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6250739" y="1100334"/>
            <a:ext cx="27606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chemeClr val="tx1">
                    <a:lumMod val="85000"/>
                  </a:schemeClr>
                </a:solidFill>
              </a:rPr>
              <a:t>A. Ramos, plenary, Friday</a:t>
            </a:r>
            <a:endParaRPr kumimoji="1" lang="ja-JP" altLang="en-US" sz="2000" dirty="0">
              <a:solidFill>
                <a:schemeClr val="tx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887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線コネクタ 6"/>
          <p:cNvCxnSpPr/>
          <p:nvPr/>
        </p:nvCxnSpPr>
        <p:spPr>
          <a:xfrm>
            <a:off x="1860288" y="2798775"/>
            <a:ext cx="5400000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/>
          <p:cNvSpPr txBox="1"/>
          <p:nvPr/>
        </p:nvSpPr>
        <p:spPr>
          <a:xfrm>
            <a:off x="1941386" y="2429443"/>
            <a:ext cx="5229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 smtClean="0"/>
              <a:t>Thermodynamics of Gauge Theory from </a:t>
            </a:r>
            <a:r>
              <a:rPr lang="en-US" altLang="ja-JP" dirty="0"/>
              <a:t>G</a:t>
            </a:r>
            <a:r>
              <a:rPr kumimoji="1" lang="en-US" altLang="ja-JP" dirty="0" smtClean="0"/>
              <a:t>radient Flow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209361" y="2798775"/>
            <a:ext cx="2693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 smtClean="0"/>
              <a:t>For </a:t>
            </a:r>
            <a:r>
              <a:rPr kumimoji="1" lang="en-US" altLang="ja-JP" dirty="0" err="1" smtClean="0"/>
              <a:t>FlowQCD</a:t>
            </a:r>
            <a:r>
              <a:rPr kumimoji="1" lang="en-US" altLang="ja-JP" dirty="0" smtClean="0"/>
              <a:t> Collaboration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31312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角丸四角形 9"/>
          <p:cNvSpPr/>
          <p:nvPr/>
        </p:nvSpPr>
        <p:spPr>
          <a:xfrm>
            <a:off x="1264024" y="4572000"/>
            <a:ext cx="941294" cy="451985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角丸四角形 6"/>
          <p:cNvSpPr/>
          <p:nvPr/>
        </p:nvSpPr>
        <p:spPr>
          <a:xfrm>
            <a:off x="133003" y="1504604"/>
            <a:ext cx="5335747" cy="1677868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YM Gradient Flow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287562" y="663862"/>
            <a:ext cx="17238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Luescher</a:t>
            </a:r>
            <a:r>
              <a:rPr kumimoji="1" lang="en-US" altLang="ja-JP" sz="20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, 2010</a:t>
            </a:r>
            <a:endParaRPr kumimoji="1" lang="ja-JP" altLang="en-US" sz="20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24626" y="3020122"/>
            <a:ext cx="1925490" cy="919401"/>
          </a:xfrm>
          <a:prstGeom prst="wedgeRoundRectCallout">
            <a:avLst>
              <a:gd name="adj1" fmla="val 21267"/>
              <a:gd name="adj2" fmla="val -97002"/>
              <a:gd name="adj3" fmla="val 16667"/>
            </a:avLst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t: “flow time”</a:t>
            </a:r>
          </a:p>
          <a:p>
            <a:r>
              <a:rPr lang="en-US" altLang="ja-JP" sz="2400" dirty="0" smtClean="0"/>
              <a:t>dim:[length</a:t>
            </a:r>
            <a:r>
              <a:rPr lang="en-US" altLang="ja-JP" sz="2400" baseline="30000" dirty="0" smtClean="0"/>
              <a:t>2</a:t>
            </a:r>
            <a:r>
              <a:rPr lang="en-US" altLang="ja-JP" sz="2400" dirty="0" smtClean="0"/>
              <a:t>]</a:t>
            </a:r>
            <a:endParaRPr kumimoji="1" lang="ja-JP" altLang="en-US" sz="2400" dirty="0"/>
          </a:p>
        </p:txBody>
      </p:sp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\partial_t A_\mu (t,x)&#10;= - \frac{\partial S_{\rm YM} }{ \partial A_\mu }&#10;\end{align*}&lt;/body&gt;&#10;  &lt;fcolor&gt;FFFFFFFF&lt;/fcolor&gt;&#10;  &lt;bcolor&gt;FFFFFFFF&lt;/bcolor&gt;&#10;  &lt;transparent&gt;True&lt;/transparent&gt;&#10;  &lt;resolution&gt;1800&lt;/resolution&gt;&#10;  &lt;imageh&gt;591&lt;/imageh&gt;&#10;  &lt;imagew&gt;2261&lt;/imagew&gt;&#10;  &lt;scale&gt;50&lt;/scale&gt;&#10;  &lt;cursor&gt;28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58" y="1702424"/>
            <a:ext cx="4982881" cy="1302469"/>
          </a:xfrm>
          <a:prstGeom prst="rect">
            <a:avLst/>
          </a:prstGeom>
        </p:spPr>
      </p:pic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A_\mu(0,x)=A_\mu(x)&#10;\end{align*}&lt;/body&gt;&#10;  &lt;fcolor&gt;FFFFFFFF&lt;/fcolor&gt;&#10;  &lt;bcolor&gt;FFFFFFFF&lt;/bcolor&gt;&#10;  &lt;transparent&gt;True&lt;/transparent&gt;&#10;  &lt;resolution&gt;1800&lt;/resolution&gt;&#10;  &lt;imageh&gt;262&lt;/imageh&gt;&#10;  &lt;imagew&gt;1846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696" y="2459739"/>
            <a:ext cx="2420510" cy="343540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492919" y="4078931"/>
            <a:ext cx="8041112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transform gauge field like diffusion equation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endParaRPr kumimoji="1" lang="en-US" altLang="ja-JP" sz="2400" dirty="0" smtClean="0"/>
          </a:p>
          <a:p>
            <a:pPr marL="342900" indent="-342900">
              <a:buFont typeface="Wingdings" panose="05000000000000000000" pitchFamily="2" charset="2"/>
              <a:buChar char="p"/>
            </a:pPr>
            <a:endParaRPr kumimoji="1" lang="en-US" altLang="ja-JP" sz="2400" dirty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diffusion length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endParaRPr lang="en-US" altLang="ja-JP" sz="2400" dirty="0" smtClean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This is </a:t>
            </a:r>
            <a:r>
              <a:rPr lang="en-US" altLang="ja-JP" sz="2400" dirty="0" smtClean="0">
                <a:solidFill>
                  <a:srgbClr val="FFFF00"/>
                </a:solidFill>
              </a:rPr>
              <a:t>NOT</a:t>
            </a:r>
            <a:r>
              <a:rPr lang="en-US" altLang="ja-JP" sz="2400" dirty="0" smtClean="0"/>
              <a:t> the standard cooling/smearing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All composite operators at t&gt;0 are UV finite </a:t>
            </a:r>
            <a:r>
              <a:rPr lang="en-US" altLang="ja-JP" sz="20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Luescher,Weisz,2011</a:t>
            </a:r>
          </a:p>
        </p:txBody>
      </p:sp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d \sim \sqrt{8t}&#10;\end{align*}&lt;/body&gt;&#10;  &lt;fcolor&gt;FFFFFFFF&lt;/fcolor&gt;&#10;  &lt;bcolor&gt;FFFFFFFF&lt;/bcolor&gt;&#10;  &lt;transparent&gt;True&lt;/transparent&gt;&#10;  &lt;resolution&gt;1800&lt;/resolution&gt;&#10;  &lt;imageh&gt;249&lt;/imageh&gt;&#10;  &lt;imagew&gt;874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737" y="5247260"/>
            <a:ext cx="1095416" cy="312081"/>
          </a:xfrm>
          <a:prstGeom prst="rect">
            <a:avLst/>
          </a:prstGeom>
        </p:spPr>
      </p:pic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\partial_t A_\mu&#10;= D_\nu G_{\mu\nu}&#10;= \partial_\nu \partial_\nu A_\mu + \cdots&#10;\end{align*}&lt;/body&gt;&#10;  &lt;fcolor&gt;FFFFFFFF&lt;/fcolor&gt;&#10;  &lt;bcolor&gt;FFFFFFFF&lt;/bcolor&gt;&#10;  &lt;transparent&gt;True&lt;/transparent&gt;&#10;  &lt;resolution&gt;1800&lt;/resolution&gt;&#10;  &lt;imageh&gt;253&lt;/imageh&gt;&#10;  &lt;imagew&gt;3373&lt;/imagew&gt;&#10;  &lt;scale&gt;50&lt;/scale&gt;&#10;  &lt;cursor&gt;81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577" y="4657899"/>
            <a:ext cx="4880681" cy="366086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6250739" y="1100334"/>
            <a:ext cx="27606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chemeClr val="tx1">
                    <a:lumMod val="85000"/>
                  </a:schemeClr>
                </a:solidFill>
              </a:rPr>
              <a:t>A. Ramos, plenary, Friday</a:t>
            </a:r>
            <a:endParaRPr kumimoji="1" lang="ja-JP" altLang="en-US" sz="2000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13" name="角丸四角形 12"/>
          <p:cNvSpPr/>
          <p:nvPr/>
        </p:nvSpPr>
        <p:spPr>
          <a:xfrm>
            <a:off x="4186518" y="4572000"/>
            <a:ext cx="1282231" cy="451985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6243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Applications</a:t>
            </a:r>
            <a:r>
              <a:rPr lang="ja-JP" altLang="en-US" dirty="0"/>
              <a:t> </a:t>
            </a:r>
            <a:r>
              <a:rPr lang="en-US" altLang="ja-JP" dirty="0" smtClean="0"/>
              <a:t>of Gradient Flow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013012" y="1673626"/>
            <a:ext cx="4699492" cy="41614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42950" indent="-742950">
              <a:lnSpc>
                <a:spcPct val="150000"/>
              </a:lnSpc>
              <a:buFont typeface="+mj-ea"/>
              <a:buAutoNum type="circleNumDbPlain"/>
            </a:pPr>
            <a:r>
              <a:rPr kumimoji="1" lang="en-US" altLang="ja-JP" sz="3600" dirty="0" smtClean="0"/>
              <a:t>scale setting</a:t>
            </a:r>
            <a:endParaRPr lang="en-US" altLang="ja-JP" sz="3600" dirty="0"/>
          </a:p>
          <a:p>
            <a:pPr marL="742950" indent="-742950">
              <a:lnSpc>
                <a:spcPct val="150000"/>
              </a:lnSpc>
              <a:buFont typeface="+mj-ea"/>
              <a:buAutoNum type="circleNumDbPlain"/>
            </a:pPr>
            <a:r>
              <a:rPr kumimoji="1" lang="en-US" altLang="ja-JP" sz="3600" dirty="0" smtClean="0"/>
              <a:t>running coupling</a:t>
            </a:r>
            <a:endParaRPr lang="en-US" altLang="ja-JP" sz="3600" dirty="0" smtClean="0"/>
          </a:p>
          <a:p>
            <a:pPr marL="742950" indent="-742950">
              <a:lnSpc>
                <a:spcPct val="150000"/>
              </a:lnSpc>
              <a:buFont typeface="+mj-ea"/>
              <a:buAutoNum type="circleNumDbPlain"/>
            </a:pPr>
            <a:r>
              <a:rPr lang="en-US" altLang="ja-JP" sz="3600" dirty="0" smtClean="0"/>
              <a:t>topology</a:t>
            </a:r>
            <a:endParaRPr lang="en-US" altLang="ja-JP" sz="3600" dirty="0"/>
          </a:p>
          <a:p>
            <a:pPr marL="742950" indent="-742950">
              <a:lnSpc>
                <a:spcPct val="150000"/>
              </a:lnSpc>
              <a:buFont typeface="+mj-ea"/>
              <a:buAutoNum type="circleNumDbPlain"/>
            </a:pPr>
            <a:r>
              <a:rPr kumimoji="1" lang="en-US" altLang="ja-JP" sz="3600" dirty="0" smtClean="0"/>
              <a:t>operator relation</a:t>
            </a:r>
            <a:endParaRPr lang="en-US" altLang="ja-JP" sz="3600" dirty="0"/>
          </a:p>
          <a:p>
            <a:pPr marL="742950" indent="-742950">
              <a:lnSpc>
                <a:spcPct val="150000"/>
              </a:lnSpc>
              <a:buFont typeface="+mj-ea"/>
              <a:buAutoNum type="circleNumDbPlain"/>
            </a:pPr>
            <a:r>
              <a:rPr kumimoji="1" lang="en-US" altLang="ja-JP" sz="3600" dirty="0" smtClean="0"/>
              <a:t>autocorrelation, etc.</a:t>
            </a:r>
            <a:endParaRPr kumimoji="1" lang="ja-JP" altLang="en-US" sz="3600" dirty="0"/>
          </a:p>
        </p:txBody>
      </p:sp>
      <p:sp>
        <p:nvSpPr>
          <p:cNvPr id="3" name="角丸四角形 2"/>
          <p:cNvSpPr/>
          <p:nvPr/>
        </p:nvSpPr>
        <p:spPr>
          <a:xfrm>
            <a:off x="932330" y="4240309"/>
            <a:ext cx="4419600" cy="833717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250739" y="1324455"/>
            <a:ext cx="27606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chemeClr val="tx1">
                    <a:lumMod val="85000"/>
                  </a:schemeClr>
                </a:solidFill>
              </a:rPr>
              <a:t>A. Ramos, plenary, Friday</a:t>
            </a:r>
            <a:endParaRPr kumimoji="1" lang="ja-JP" altLang="en-US" sz="2000" dirty="0">
              <a:solidFill>
                <a:schemeClr val="tx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738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743278" y="2411505"/>
            <a:ext cx="764965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5400" dirty="0" smtClean="0"/>
              <a:t>Small Flow Time Expansion</a:t>
            </a:r>
          </a:p>
          <a:p>
            <a:pPr algn="ctr"/>
            <a:r>
              <a:rPr kumimoji="1" lang="en-US" altLang="ja-JP" sz="5400" dirty="0" smtClean="0"/>
              <a:t>of Operators and EMT</a:t>
            </a:r>
            <a:endParaRPr kumimoji="1" lang="ja-JP" altLang="en-US" sz="5400" dirty="0"/>
          </a:p>
        </p:txBody>
      </p:sp>
    </p:spTree>
    <p:extLst>
      <p:ext uri="{BB962C8B-B14F-4D97-AF65-F5344CB8AC3E}">
        <p14:creationId xmlns:p14="http://schemas.microsoft.com/office/powerpoint/2010/main" val="3641722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Operator Relation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759388" y="818907"/>
            <a:ext cx="2220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Luescher</a:t>
            </a:r>
            <a:r>
              <a:rPr kumimoji="1" lang="en-US" altLang="ja-JP" dirty="0" smtClean="0"/>
              <a:t>, </a:t>
            </a:r>
            <a:r>
              <a:rPr kumimoji="1" lang="en-US" altLang="ja-JP" dirty="0" err="1" smtClean="0"/>
              <a:t>Weisz</a:t>
            </a:r>
            <a:r>
              <a:rPr kumimoji="1" lang="en-US" altLang="ja-JP" dirty="0" smtClean="0"/>
              <a:t>, 2011</a:t>
            </a:r>
          </a:p>
        </p:txBody>
      </p:sp>
      <p:sp>
        <p:nvSpPr>
          <p:cNvPr id="27" name="角丸四角形 26"/>
          <p:cNvSpPr/>
          <p:nvPr/>
        </p:nvSpPr>
        <p:spPr>
          <a:xfrm>
            <a:off x="2008094" y="3249288"/>
            <a:ext cx="5235387" cy="1458834"/>
          </a:xfrm>
          <a:prstGeom prst="round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8" name="TexTeXPicture" descr="&lt;?xml version=&quot;1.0&quot; encoding=&quot;utf-16&quot;?&gt;&#10;&lt;TeXTeX&gt;&#10;  &lt;preamble&gt;\documentclass{jarticle}&#10;\usepackage{amsmath}&#10;\pagestyle{empty}&lt;/preamble&gt;&#10;  &lt;body&gt;\begin{align*} &#10;\tilde{\cal O}(t,x) \longrightarrow \sum_i c_i(t) {\cal O}_i^R(x)&#10;\end{align*}&lt;/body&gt;&#10;  &lt;fcolor&gt;FFFFFFFF&lt;/fcolor&gt;&#10;  &lt;bcolor&gt;FFFFFFFF&lt;/bcolor&gt;&#10;  &lt;transparent&gt;True&lt;/transparent&gt;&#10;  &lt;resolution&gt;1800&lt;/resolution&gt;&#10;  &lt;imageh&gt;531&lt;/imageh&gt;&#10;  &lt;imagew&gt;2823&lt;/imagew&gt;&#10;  &lt;scale&gt;50&lt;/scale&gt;&#10;  &lt;cursor&gt;46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3292" y="3631883"/>
            <a:ext cx="4658143" cy="876187"/>
          </a:xfrm>
          <a:prstGeom prst="rect">
            <a:avLst/>
          </a:prstGeom>
        </p:spPr>
      </p:pic>
      <p:pic>
        <p:nvPicPr>
          <p:cNvPr id="29" name="TexTeXPicture" descr="&lt;?xml version=&quot;1.0&quot; encoding=&quot;utf-16&quot;?&gt;&#10;&lt;TeXTeX&gt;&#10;  &lt;preamble&gt;\documentclass{jarticle}&#10;\usepackage{amsmath}&#10;\pagestyle{empty}&lt;/preamble&gt;&#10;  &lt;body&gt;\begin{align*} &#10;t\to0&#10;\end{align*}&lt;/body&gt;&#10;  &lt;fcolor&gt;FFFFFFFF&lt;/fcolor&gt;&#10;  &lt;bcolor&gt;FFFFFFFF&lt;/bcolor&gt;&#10;  &lt;transparent&gt;True&lt;/transparent&gt;&#10;  &lt;resolution&gt;1800&lt;/resolution&gt;&#10;  &lt;imageh&gt;172&lt;/imageh&gt;&#10;  &lt;imagew&gt;586&lt;/imagew&gt;&#10;  &lt;scale&gt;50&lt;/scale&gt;&#10;  &lt;cursor&gt;21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1804" y="4119853"/>
            <a:ext cx="571470" cy="167735"/>
          </a:xfrm>
          <a:prstGeom prst="rect">
            <a:avLst/>
          </a:prstGeom>
        </p:spPr>
      </p:pic>
      <p:sp>
        <p:nvSpPr>
          <p:cNvPr id="30" name="テキスト ボックス 29"/>
          <p:cNvSpPr txBox="1"/>
          <p:nvPr/>
        </p:nvSpPr>
        <p:spPr>
          <a:xfrm>
            <a:off x="5170225" y="4940784"/>
            <a:ext cx="3218082" cy="919401"/>
          </a:xfrm>
          <a:prstGeom prst="wedgeRoundRectCallout">
            <a:avLst>
              <a:gd name="adj1" fmla="val -22181"/>
              <a:gd name="adj2" fmla="val -109359"/>
              <a:gd name="adj3" fmla="val 16667"/>
            </a:avLst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err="1" smtClean="0"/>
              <a:t>remormalized</a:t>
            </a:r>
            <a:r>
              <a:rPr kumimoji="1" lang="en-US" altLang="ja-JP" sz="2400" dirty="0" smtClean="0"/>
              <a:t> operators</a:t>
            </a:r>
          </a:p>
          <a:p>
            <a:pPr algn="ctr"/>
            <a:r>
              <a:rPr lang="en-US" altLang="ja-JP" sz="2400" dirty="0" smtClean="0"/>
              <a:t>of original theory</a:t>
            </a:r>
            <a:endParaRPr kumimoji="1" lang="ja-JP" altLang="en-US" sz="2400" dirty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2074351" y="4968839"/>
            <a:ext cx="2473563" cy="510778"/>
          </a:xfrm>
          <a:prstGeom prst="wedgeRoundRectCallout">
            <a:avLst>
              <a:gd name="adj1" fmla="val -21542"/>
              <a:gd name="adj2" fmla="val -173292"/>
              <a:gd name="adj3" fmla="val 16667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altLang="ja-JP" sz="2400" dirty="0" smtClean="0"/>
              <a:t>an </a:t>
            </a:r>
            <a:r>
              <a:rPr kumimoji="1" lang="en-US" altLang="ja-JP" sz="2400" dirty="0" smtClean="0"/>
              <a:t>operator at t&gt;0</a:t>
            </a:r>
          </a:p>
        </p:txBody>
      </p:sp>
    </p:spTree>
    <p:extLst>
      <p:ext uri="{BB962C8B-B14F-4D97-AF65-F5344CB8AC3E}">
        <p14:creationId xmlns:p14="http://schemas.microsoft.com/office/powerpoint/2010/main" val="2235945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Operator Relation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759388" y="818907"/>
            <a:ext cx="2220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Luescher</a:t>
            </a:r>
            <a:r>
              <a:rPr kumimoji="1" lang="en-US" altLang="ja-JP" dirty="0" smtClean="0"/>
              <a:t>, </a:t>
            </a:r>
            <a:r>
              <a:rPr kumimoji="1" lang="en-US" altLang="ja-JP" dirty="0" err="1" smtClean="0"/>
              <a:t>Weisz</a:t>
            </a:r>
            <a:r>
              <a:rPr kumimoji="1" lang="en-US" altLang="ja-JP" dirty="0" smtClean="0"/>
              <a:t>, 2011</a:t>
            </a:r>
          </a:p>
        </p:txBody>
      </p:sp>
      <p:sp>
        <p:nvSpPr>
          <p:cNvPr id="27" name="角丸四角形 26"/>
          <p:cNvSpPr/>
          <p:nvPr/>
        </p:nvSpPr>
        <p:spPr>
          <a:xfrm>
            <a:off x="2008094" y="3249288"/>
            <a:ext cx="5235387" cy="1458834"/>
          </a:xfrm>
          <a:prstGeom prst="round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8" name="TexTeXPicture" descr="&lt;?xml version=&quot;1.0&quot; encoding=&quot;utf-16&quot;?&gt;&#10;&lt;TeXTeX&gt;&#10;  &lt;preamble&gt;\documentclass{jarticle}&#10;\usepackage{amsmath}&#10;\pagestyle{empty}&lt;/preamble&gt;&#10;  &lt;body&gt;\begin{align*} &#10;\tilde{\cal O}(t,x) \longrightarrow \sum_i c_i(t) {\cal O}_i^R(x)&#10;\end{align*}&lt;/body&gt;&#10;  &lt;fcolor&gt;FFFFFFFF&lt;/fcolor&gt;&#10;  &lt;bcolor&gt;FFFFFFFF&lt;/bcolor&gt;&#10;  &lt;transparent&gt;True&lt;/transparent&gt;&#10;  &lt;resolution&gt;1800&lt;/resolution&gt;&#10;  &lt;imageh&gt;531&lt;/imageh&gt;&#10;  &lt;imagew&gt;2823&lt;/imagew&gt;&#10;  &lt;scale&gt;50&lt;/scale&gt;&#10;  &lt;cursor&gt;46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3292" y="3631883"/>
            <a:ext cx="4658143" cy="876187"/>
          </a:xfrm>
          <a:prstGeom prst="rect">
            <a:avLst/>
          </a:prstGeom>
        </p:spPr>
      </p:pic>
      <p:pic>
        <p:nvPicPr>
          <p:cNvPr id="29" name="TexTeXPicture" descr="&lt;?xml version=&quot;1.0&quot; encoding=&quot;utf-16&quot;?&gt;&#10;&lt;TeXTeX&gt;&#10;  &lt;preamble&gt;\documentclass{jarticle}&#10;\usepackage{amsmath}&#10;\pagestyle{empty}&lt;/preamble&gt;&#10;  &lt;body&gt;\begin{align*} &#10;t\to0&#10;\end{align*}&lt;/body&gt;&#10;  &lt;fcolor&gt;FFFFFFFF&lt;/fcolor&gt;&#10;  &lt;bcolor&gt;FFFFFFFF&lt;/bcolor&gt;&#10;  &lt;transparent&gt;True&lt;/transparent&gt;&#10;  &lt;resolution&gt;1800&lt;/resolution&gt;&#10;  &lt;imageh&gt;172&lt;/imageh&gt;&#10;  &lt;imagew&gt;586&lt;/imagew&gt;&#10;  &lt;scale&gt;50&lt;/scale&gt;&#10;  &lt;cursor&gt;21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1804" y="4119853"/>
            <a:ext cx="571470" cy="167735"/>
          </a:xfrm>
          <a:prstGeom prst="rect">
            <a:avLst/>
          </a:prstGeom>
        </p:spPr>
      </p:pic>
      <p:sp>
        <p:nvSpPr>
          <p:cNvPr id="30" name="テキスト ボックス 29"/>
          <p:cNvSpPr txBox="1"/>
          <p:nvPr/>
        </p:nvSpPr>
        <p:spPr>
          <a:xfrm>
            <a:off x="5170225" y="4940784"/>
            <a:ext cx="3218082" cy="919401"/>
          </a:xfrm>
          <a:prstGeom prst="wedgeRoundRectCallout">
            <a:avLst>
              <a:gd name="adj1" fmla="val -22181"/>
              <a:gd name="adj2" fmla="val -109359"/>
              <a:gd name="adj3" fmla="val 16667"/>
            </a:avLst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err="1" smtClean="0"/>
              <a:t>remormalized</a:t>
            </a:r>
            <a:r>
              <a:rPr kumimoji="1" lang="en-US" altLang="ja-JP" sz="2400" dirty="0" smtClean="0"/>
              <a:t> operators</a:t>
            </a:r>
          </a:p>
          <a:p>
            <a:pPr algn="ctr"/>
            <a:r>
              <a:rPr lang="en-US" altLang="ja-JP" sz="2400" dirty="0" smtClean="0"/>
              <a:t>of original theory</a:t>
            </a:r>
            <a:endParaRPr kumimoji="1" lang="ja-JP" altLang="en-US" sz="2400" dirty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2074351" y="4968839"/>
            <a:ext cx="2473563" cy="510778"/>
          </a:xfrm>
          <a:prstGeom prst="wedgeRoundRectCallout">
            <a:avLst>
              <a:gd name="adj1" fmla="val -21542"/>
              <a:gd name="adj2" fmla="val -173292"/>
              <a:gd name="adj3" fmla="val 16667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altLang="ja-JP" sz="2400" dirty="0" smtClean="0"/>
              <a:t>an </a:t>
            </a:r>
            <a:r>
              <a:rPr kumimoji="1" lang="en-US" altLang="ja-JP" sz="2400" dirty="0" smtClean="0"/>
              <a:t>operator at t&gt;0</a:t>
            </a:r>
          </a:p>
        </p:txBody>
      </p:sp>
      <p:sp>
        <p:nvSpPr>
          <p:cNvPr id="21" name="円/楕円 20"/>
          <p:cNvSpPr>
            <a:spLocks noChangeAspect="1"/>
          </p:cNvSpPr>
          <p:nvPr/>
        </p:nvSpPr>
        <p:spPr>
          <a:xfrm>
            <a:off x="4501328" y="814997"/>
            <a:ext cx="360000" cy="360000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>
              <a:rot lat="20100000" lon="0" rev="0"/>
            </a:camera>
            <a:lightRig rig="freezing" dir="t"/>
          </a:scene3d>
          <a:sp3d prstMaterial="powder">
            <a:bevelB h="38100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円/楕円 21"/>
          <p:cNvSpPr>
            <a:spLocks noChangeAspect="1"/>
          </p:cNvSpPr>
          <p:nvPr/>
        </p:nvSpPr>
        <p:spPr>
          <a:xfrm>
            <a:off x="4141327" y="-1338370"/>
            <a:ext cx="1080000" cy="1080000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>
              <a:rot lat="19800000" lon="5" rev="21599969"/>
            </a:camera>
            <a:lightRig rig="freezing" dir="t"/>
          </a:scene3d>
          <a:sp3d prstMaterial="powder">
            <a:bevelT w="1073150" h="34290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\tilde{\cal O}(t,x) &#10;\end{align*}&lt;/body&gt;&#10;  &lt;fcolor&gt;FFFFFFFF&lt;/fcolor&gt;&#10;  &lt;bcolor&gt;FFFFFFFF&lt;/bcolor&gt;&#10;  &lt;transparent&gt;True&lt;/transparent&gt;&#10;  &lt;resolution&gt;1800&lt;/resolution&gt;&#10;  &lt;imageh&gt;292&lt;/imageh&gt;&#10;  &lt;imagew&gt;703&lt;/imagew&gt;&#10;  &lt;scale&gt;50&lt;/scale&gt;&#10;  &lt;cursor&gt;36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600" y="1393411"/>
            <a:ext cx="1159998" cy="481820"/>
          </a:xfrm>
          <a:prstGeom prst="rect">
            <a:avLst/>
          </a:prstGeom>
        </p:spPr>
      </p:pic>
      <p:pic>
        <p:nvPicPr>
          <p:cNvPr id="14" name="TexTeXPicture" descr="&lt;?xml version=&quot;1.0&quot; encoding=&quot;utf-16&quot;?&gt;&#10;&lt;TeXTeX&gt;&#10;  &lt;preamble&gt;\documentclass{jarticle}&#10;\usepackage{amsmath}&#10;\pagestyle{empty}&lt;/preamble&gt;&#10;  &lt;body&gt;\begin{align*} &#10;t&#10;\end{align*}&lt;/body&gt;&#10;  &lt;fcolor&gt;FFFFFFFF&lt;/fcolor&gt;&#10;  &lt;bcolor&gt;FFFFFFFF&lt;/bcolor&gt;&#10;  &lt;transparent&gt;True&lt;/transparent&gt;&#10;  &lt;resolution&gt;1800&lt;/resolution&gt;&#10;  &lt;imageh&gt;158&lt;/imageh&gt;&#10;  &lt;imagew&gt;76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346" y="119283"/>
            <a:ext cx="295835" cy="615029"/>
          </a:xfrm>
          <a:prstGeom prst="rect">
            <a:avLst/>
          </a:prstGeom>
        </p:spPr>
      </p:pic>
      <p:sp>
        <p:nvSpPr>
          <p:cNvPr id="23" name="乗算記号 22"/>
          <p:cNvSpPr>
            <a:spLocks/>
          </p:cNvSpPr>
          <p:nvPr/>
        </p:nvSpPr>
        <p:spPr>
          <a:xfrm>
            <a:off x="4367038" y="1364666"/>
            <a:ext cx="628579" cy="557846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1151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円/楕円 6"/>
          <p:cNvSpPr/>
          <p:nvPr/>
        </p:nvSpPr>
        <p:spPr>
          <a:xfrm>
            <a:off x="3941380" y="2155602"/>
            <a:ext cx="1461966" cy="1296981"/>
          </a:xfrm>
          <a:prstGeom prst="ellipse">
            <a:avLst/>
          </a:prstGeom>
          <a:solidFill>
            <a:srgbClr val="0070C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乗算記号 25"/>
          <p:cNvSpPr>
            <a:spLocks/>
          </p:cNvSpPr>
          <p:nvPr/>
        </p:nvSpPr>
        <p:spPr>
          <a:xfrm>
            <a:off x="4367038" y="2392769"/>
            <a:ext cx="628579" cy="557846"/>
          </a:xfrm>
          <a:prstGeom prst="mathMultiply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Operator Relation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759388" y="818907"/>
            <a:ext cx="2220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Luescher</a:t>
            </a:r>
            <a:r>
              <a:rPr kumimoji="1" lang="en-US" altLang="ja-JP" dirty="0" smtClean="0"/>
              <a:t>, </a:t>
            </a:r>
            <a:r>
              <a:rPr kumimoji="1" lang="en-US" altLang="ja-JP" dirty="0" err="1" smtClean="0"/>
              <a:t>Weisz</a:t>
            </a:r>
            <a:r>
              <a:rPr kumimoji="1" lang="en-US" altLang="ja-JP" dirty="0" smtClean="0"/>
              <a:t>, 2011</a:t>
            </a:r>
          </a:p>
        </p:txBody>
      </p:sp>
      <p:sp>
        <p:nvSpPr>
          <p:cNvPr id="27" name="角丸四角形 26"/>
          <p:cNvSpPr/>
          <p:nvPr/>
        </p:nvSpPr>
        <p:spPr>
          <a:xfrm>
            <a:off x="2008094" y="3249288"/>
            <a:ext cx="5235387" cy="1458834"/>
          </a:xfrm>
          <a:prstGeom prst="round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8" name="TexTeXPicture" descr="&lt;?xml version=&quot;1.0&quot; encoding=&quot;utf-16&quot;?&gt;&#10;&lt;TeXTeX&gt;&#10;  &lt;preamble&gt;\documentclass{jarticle}&#10;\usepackage{amsmath}&#10;\pagestyle{empty}&lt;/preamble&gt;&#10;  &lt;body&gt;\begin{align*} &#10;\tilde{\cal O}(t,x) \longrightarrow \sum_i c_i(t) {\cal O}_i^R(x)&#10;\end{align*}&lt;/body&gt;&#10;  &lt;fcolor&gt;FFFFFFFF&lt;/fcolor&gt;&#10;  &lt;bcolor&gt;FFFFFFFF&lt;/bcolor&gt;&#10;  &lt;transparent&gt;True&lt;/transparent&gt;&#10;  &lt;resolution&gt;1800&lt;/resolution&gt;&#10;  &lt;imageh&gt;531&lt;/imageh&gt;&#10;  &lt;imagew&gt;2823&lt;/imagew&gt;&#10;  &lt;scale&gt;50&lt;/scale&gt;&#10;  &lt;cursor&gt;46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3292" y="3631883"/>
            <a:ext cx="4658143" cy="876187"/>
          </a:xfrm>
          <a:prstGeom prst="rect">
            <a:avLst/>
          </a:prstGeom>
        </p:spPr>
      </p:pic>
      <p:pic>
        <p:nvPicPr>
          <p:cNvPr id="29" name="TexTeXPicture" descr="&lt;?xml version=&quot;1.0&quot; encoding=&quot;utf-16&quot;?&gt;&#10;&lt;TeXTeX&gt;&#10;  &lt;preamble&gt;\documentclass{jarticle}&#10;\usepackage{amsmath}&#10;\pagestyle{empty}&lt;/preamble&gt;&#10;  &lt;body&gt;\begin{align*} &#10;t\to0&#10;\end{align*}&lt;/body&gt;&#10;  &lt;fcolor&gt;FFFFFFFF&lt;/fcolor&gt;&#10;  &lt;bcolor&gt;FFFFFFFF&lt;/bcolor&gt;&#10;  &lt;transparent&gt;True&lt;/transparent&gt;&#10;  &lt;resolution&gt;1800&lt;/resolution&gt;&#10;  &lt;imageh&gt;172&lt;/imageh&gt;&#10;  &lt;imagew&gt;586&lt;/imagew&gt;&#10;  &lt;scale&gt;50&lt;/scale&gt;&#10;  &lt;cursor&gt;21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1804" y="4119853"/>
            <a:ext cx="571470" cy="167735"/>
          </a:xfrm>
          <a:prstGeom prst="rect">
            <a:avLst/>
          </a:prstGeom>
        </p:spPr>
      </p:pic>
      <p:sp>
        <p:nvSpPr>
          <p:cNvPr id="30" name="テキスト ボックス 29"/>
          <p:cNvSpPr txBox="1"/>
          <p:nvPr/>
        </p:nvSpPr>
        <p:spPr>
          <a:xfrm>
            <a:off x="5170225" y="4940784"/>
            <a:ext cx="3218082" cy="919401"/>
          </a:xfrm>
          <a:prstGeom prst="wedgeRoundRectCallout">
            <a:avLst>
              <a:gd name="adj1" fmla="val -22181"/>
              <a:gd name="adj2" fmla="val -109359"/>
              <a:gd name="adj3" fmla="val 16667"/>
            </a:avLst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err="1" smtClean="0"/>
              <a:t>remormalized</a:t>
            </a:r>
            <a:r>
              <a:rPr kumimoji="1" lang="en-US" altLang="ja-JP" sz="2400" dirty="0" smtClean="0"/>
              <a:t> operators</a:t>
            </a:r>
          </a:p>
          <a:p>
            <a:pPr algn="ctr"/>
            <a:r>
              <a:rPr lang="en-US" altLang="ja-JP" sz="2400" dirty="0" smtClean="0"/>
              <a:t>of original theory</a:t>
            </a:r>
            <a:endParaRPr kumimoji="1" lang="ja-JP" altLang="en-US" sz="2400" dirty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2074351" y="4968839"/>
            <a:ext cx="2473563" cy="510778"/>
          </a:xfrm>
          <a:prstGeom prst="wedgeRoundRectCallout">
            <a:avLst>
              <a:gd name="adj1" fmla="val -21542"/>
              <a:gd name="adj2" fmla="val -173292"/>
              <a:gd name="adj3" fmla="val 16667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altLang="ja-JP" sz="2400" dirty="0" smtClean="0"/>
              <a:t>an </a:t>
            </a:r>
            <a:r>
              <a:rPr kumimoji="1" lang="en-US" altLang="ja-JP" sz="2400" dirty="0" smtClean="0"/>
              <a:t>operator at t&gt;0</a:t>
            </a:r>
          </a:p>
        </p:txBody>
      </p:sp>
      <p:sp>
        <p:nvSpPr>
          <p:cNvPr id="21" name="円/楕円 20"/>
          <p:cNvSpPr>
            <a:spLocks noChangeAspect="1"/>
          </p:cNvSpPr>
          <p:nvPr/>
        </p:nvSpPr>
        <p:spPr>
          <a:xfrm>
            <a:off x="4501328" y="814997"/>
            <a:ext cx="360000" cy="360000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>
              <a:rot lat="20100000" lon="0" rev="0"/>
            </a:camera>
            <a:lightRig rig="freezing" dir="t"/>
          </a:scene3d>
          <a:sp3d prstMaterial="powder">
            <a:bevelB h="38100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円/楕円 21"/>
          <p:cNvSpPr>
            <a:spLocks noChangeAspect="1"/>
          </p:cNvSpPr>
          <p:nvPr/>
        </p:nvSpPr>
        <p:spPr>
          <a:xfrm>
            <a:off x="4141327" y="-1338370"/>
            <a:ext cx="1080000" cy="1080000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>
              <a:rot lat="19800000" lon="5" rev="21599969"/>
            </a:camera>
            <a:lightRig rig="freezing" dir="t"/>
          </a:scene3d>
          <a:sp3d prstMaterial="powder">
            <a:bevelT w="1073150" h="34290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\tilde{\cal O}(t,x) &#10;\end{align*}&lt;/body&gt;&#10;  &lt;fcolor&gt;FFFFFFFF&lt;/fcolor&gt;&#10;  &lt;bcolor&gt;FFFFFFFF&lt;/bcolor&gt;&#10;  &lt;transparent&gt;True&lt;/transparent&gt;&#10;  &lt;resolution&gt;1800&lt;/resolution&gt;&#10;  &lt;imageh&gt;292&lt;/imageh&gt;&#10;  &lt;imagew&gt;703&lt;/imagew&gt;&#10;  &lt;scale&gt;50&lt;/scale&gt;&#10;  &lt;cursor&gt;36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600" y="1393411"/>
            <a:ext cx="1159998" cy="481820"/>
          </a:xfrm>
          <a:prstGeom prst="rect">
            <a:avLst/>
          </a:prstGeom>
        </p:spPr>
      </p:pic>
      <p:pic>
        <p:nvPicPr>
          <p:cNvPr id="14" name="TexTeXPicture" descr="&lt;?xml version=&quot;1.0&quot; encoding=&quot;utf-16&quot;?&gt;&#10;&lt;TeXTeX&gt;&#10;  &lt;preamble&gt;\documentclass{jarticle}&#10;\usepackage{amsmath}&#10;\pagestyle{empty}&lt;/preamble&gt;&#10;  &lt;body&gt;\begin{align*} &#10;t&#10;\end{align*}&lt;/body&gt;&#10;  &lt;fcolor&gt;FFFFFFFF&lt;/fcolor&gt;&#10;  &lt;bcolor&gt;FFFFFFFF&lt;/bcolor&gt;&#10;  &lt;transparent&gt;True&lt;/transparent&gt;&#10;  &lt;resolution&gt;1800&lt;/resolution&gt;&#10;  &lt;imageh&gt;158&lt;/imageh&gt;&#10;  &lt;imagew&gt;76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346" y="119283"/>
            <a:ext cx="295835" cy="615029"/>
          </a:xfrm>
          <a:prstGeom prst="rect">
            <a:avLst/>
          </a:prstGeom>
        </p:spPr>
      </p:pic>
      <p:sp>
        <p:nvSpPr>
          <p:cNvPr id="32" name="二等辺三角形 31"/>
          <p:cNvSpPr/>
          <p:nvPr/>
        </p:nvSpPr>
        <p:spPr>
          <a:xfrm>
            <a:off x="4042363" y="1667632"/>
            <a:ext cx="1260000" cy="870565"/>
          </a:xfrm>
          <a:prstGeom prst="triangle">
            <a:avLst/>
          </a:prstGeom>
          <a:gradFill>
            <a:gsLst>
              <a:gs pos="0">
                <a:srgbClr val="0070C0">
                  <a:alpha val="70000"/>
                </a:srgbClr>
              </a:gs>
              <a:gs pos="100000">
                <a:srgbClr val="0070C0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乗算記号 22"/>
          <p:cNvSpPr>
            <a:spLocks/>
          </p:cNvSpPr>
          <p:nvPr/>
        </p:nvSpPr>
        <p:spPr>
          <a:xfrm>
            <a:off x="4367038" y="1364666"/>
            <a:ext cx="628579" cy="557846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1557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角丸四角形 4"/>
          <p:cNvSpPr/>
          <p:nvPr/>
        </p:nvSpPr>
        <p:spPr>
          <a:xfrm>
            <a:off x="304800" y="4016188"/>
            <a:ext cx="8624047" cy="2456330"/>
          </a:xfrm>
          <a:prstGeom prst="roundRect">
            <a:avLst>
              <a:gd name="adj" fmla="val 11323"/>
            </a:avLst>
          </a:prstGeom>
          <a:solidFill>
            <a:schemeClr val="accent5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角丸四角形 5"/>
          <p:cNvSpPr/>
          <p:nvPr/>
        </p:nvSpPr>
        <p:spPr>
          <a:xfrm>
            <a:off x="492919" y="1673625"/>
            <a:ext cx="5184674" cy="1402084"/>
          </a:xfrm>
          <a:prstGeom prst="round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Constructing EMT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937160" y="479829"/>
            <a:ext cx="32068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/>
              <a:t>Suzuki, 2013</a:t>
            </a:r>
          </a:p>
          <a:p>
            <a:r>
              <a:rPr lang="it-IT" altLang="ja-JP" sz="2000" dirty="0" smtClean="0"/>
              <a:t>DelDebbio,Patella,Rago,2013</a:t>
            </a:r>
            <a:endParaRPr lang="en-US" altLang="ja-JP" sz="2000" dirty="0" smtClean="0"/>
          </a:p>
        </p:txBody>
      </p:sp>
      <p:pic>
        <p:nvPicPr>
          <p:cNvPr id="21" name="TexTeXPicture" descr="&lt;?xml version=&quot;1.0&quot; encoding=&quot;utf-16&quot;?&gt;&#10;&lt;TeXTeX&gt;&#10;  &lt;preamble&gt;\documentclass{jarticle}&#10;\usepackage{amsmath}&#10;\pagestyle{empty}&lt;/preamble&gt;&#10;  &lt;body&gt;\begin{align*} &#10;\tilde{\cal O}(t,x) \longrightarrow \sum_i c_i(t) {\cal O}_i^R(x)&#10;\end{align*}&lt;/body&gt;&#10;  &lt;fcolor&gt;FFFFFFFF&lt;/fcolor&gt;&#10;  &lt;bcolor&gt;FFFFFFFF&lt;/bcolor&gt;&#10;  &lt;transparent&gt;True&lt;/transparent&gt;&#10;  &lt;resolution&gt;1800&lt;/resolution&gt;&#10;  &lt;imageh&gt;531&lt;/imageh&gt;&#10;  &lt;imagew&gt;2823&lt;/imagew&gt;&#10;  &lt;scale&gt;50&lt;/scale&gt;&#10;  &lt;cursor&gt;46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71" y="2054352"/>
            <a:ext cx="4458998" cy="838728"/>
          </a:xfrm>
          <a:prstGeom prst="rect">
            <a:avLst/>
          </a:prstGeom>
        </p:spPr>
      </p:pic>
      <p:pic>
        <p:nvPicPr>
          <p:cNvPr id="22" name="TexTeXPicture" descr="&lt;?xml version=&quot;1.0&quot; encoding=&quot;utf-16&quot;?&gt;&#10;&lt;TeXTeX&gt;&#10;  &lt;preamble&gt;\documentclass{jarticle}&#10;\usepackage{amsmath}&#10;\pagestyle{empty}&lt;/preamble&gt;&#10;  &lt;body&gt;\begin{align*} &#10;t\to0&#10;\end{align*}&lt;/body&gt;&#10;  &lt;fcolor&gt;FFFFFFFF&lt;/fcolor&gt;&#10;  &lt;bcolor&gt;FFFFFFFF&lt;/bcolor&gt;&#10;  &lt;transparent&gt;True&lt;/transparent&gt;&#10;  &lt;resolution&gt;1800&lt;/resolution&gt;&#10;  &lt;imageh&gt;172&lt;/imageh&gt;&#10;  &lt;imagew&gt;586&lt;/imagew&gt;&#10;  &lt;scale&gt;50&lt;/scale&gt;&#10;  &lt;cursor&gt;21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144" y="2540225"/>
            <a:ext cx="571470" cy="167735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5153" y="1187716"/>
            <a:ext cx="2520182" cy="2571999"/>
          </a:xfrm>
          <a:prstGeom prst="rect">
            <a:avLst/>
          </a:prstGeom>
        </p:spPr>
      </p:pic>
      <p:sp>
        <p:nvSpPr>
          <p:cNvPr id="24" name="テキスト ボックス 23"/>
          <p:cNvSpPr txBox="1"/>
          <p:nvPr/>
        </p:nvSpPr>
        <p:spPr>
          <a:xfrm>
            <a:off x="492009" y="4101035"/>
            <a:ext cx="64945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p"/>
            </a:pPr>
            <a:r>
              <a:rPr kumimoji="1" lang="en-US" altLang="ja-JP" sz="2800" b="1" dirty="0" smtClean="0">
                <a:latin typeface="Calibri" panose="020F0502020204030204" pitchFamily="34" charset="0"/>
              </a:rPr>
              <a:t>gauge-invariant dimension 4 operators</a:t>
            </a:r>
            <a:endParaRPr kumimoji="1" lang="ja-JP" altLang="en-US" sz="2800" b="1" dirty="0">
              <a:latin typeface="Calibri" panose="020F0502020204030204" pitchFamily="34" charset="0"/>
            </a:endParaRPr>
          </a:p>
        </p:txBody>
      </p:sp>
      <p:sp>
        <p:nvSpPr>
          <p:cNvPr id="25" name="左中かっこ 24"/>
          <p:cNvSpPr/>
          <p:nvPr/>
        </p:nvSpPr>
        <p:spPr>
          <a:xfrm>
            <a:off x="728141" y="4771063"/>
            <a:ext cx="335885" cy="1380361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6" name="TexTeXPicture" descr="&lt;?xml version=&quot;1.0&quot; encoding=&quot;utf-16&quot;?&gt;&#10;&lt;TeXTeX&gt;&#10;  &lt;preamble&gt;\documentclass{jarticle}&#10;\usepackage{amsmath}&#10;\pagestyle{empty}&lt;/preamble&gt;&#10;  &lt;body&gt;\begin{align*} &#10;&amp;amp; U_{\mu\nu}(t,x) =&#10;G_{\mu\rho}(t,x)G_{\nu\rho}(t,x) - \frac14&#10;\delta_{\mu\nu} G_{\mu\nu}(t,x)G_{\mu\nu}(t,x) &#10;\\&#10;&amp;amp; E(t,x) = \frac14&#10;\delta_{\mu\nu} G_{\mu\nu}(t,x)G_{\mu\nu}(t,x) &#10;\end{align*}&lt;/body&gt;&#10;  &lt;fcolor&gt;FFFFFFFF&lt;/fcolor&gt;&#10;  &lt;bcolor&gt;FFFFFFFF&lt;/bcolor&gt;&#10;  &lt;transparent&gt;True&lt;/transparent&gt;&#10;  &lt;resolution&gt;1800&lt;/resolution&gt;&#10;  &lt;imageh&gt;1105&lt;/imageh&gt;&#10;  &lt;imagew&gt;5979&lt;/imagew&gt;&#10;  &lt;scale&gt;50&lt;/scale&gt;&#10;  &lt;cursor&gt;18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061" y="4771063"/>
            <a:ext cx="7468948" cy="1380361"/>
          </a:xfrm>
          <a:prstGeom prst="rect">
            <a:avLst/>
          </a:prstGeom>
        </p:spPr>
      </p:pic>
      <p:sp>
        <p:nvSpPr>
          <p:cNvPr id="3" name="上矢印 2"/>
          <p:cNvSpPr/>
          <p:nvPr/>
        </p:nvSpPr>
        <p:spPr>
          <a:xfrm>
            <a:off x="1064026" y="2893081"/>
            <a:ext cx="565269" cy="1123108"/>
          </a:xfrm>
          <a:prstGeom prst="upArrow">
            <a:avLst>
              <a:gd name="adj1" fmla="val 50000"/>
              <a:gd name="adj2" fmla="val 76961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3961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角丸四角形 8"/>
          <p:cNvSpPr/>
          <p:nvPr/>
        </p:nvSpPr>
        <p:spPr>
          <a:xfrm>
            <a:off x="207818" y="1479665"/>
            <a:ext cx="6551570" cy="1762299"/>
          </a:xfrm>
          <a:prstGeom prst="round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Constructing EMT 2</a:t>
            </a:r>
            <a:endParaRPr kumimoji="1" lang="ja-JP" altLang="en-US" dirty="0"/>
          </a:p>
        </p:txBody>
      </p:sp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U_{\mu\nu}(t,x) = \alpha_U(t)&#10;\left[ T_{\mu\nu}^R(x) -\frac14 \delta_{\mu\nu} T_{\rho\rho}^R(x) \right] + {\cal O}(t)&#10;\end{align*}&lt;/body&gt;&#10;  &lt;fcolor&gt;FFFFFFFF&lt;/fcolor&gt;&#10;  &lt;bcolor&gt;FFFFFFFF&lt;/bcolor&gt;&#10;  &lt;transparent&gt;True&lt;/transparent&gt;&#10;  &lt;resolution&gt;1800&lt;/resolution&gt;&#10;  &lt;imageh&gt;598&lt;/imageh&gt;&#10;  &lt;imagew&gt;5222&lt;/imagew&gt;&#10;  &lt;scale&gt;50&lt;/scale&gt;&#10;  &lt;cursor&gt;120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18" y="1691555"/>
            <a:ext cx="5968746" cy="683514"/>
          </a:xfrm>
          <a:prstGeom prst="rect">
            <a:avLst/>
          </a:prstGeom>
        </p:spPr>
      </p:pic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E(t,x) = \langle E(t,x) \rangle + \alpha_E(t)&#10;T_{\rho\rho}^R(x) + {\cal O}(t)&#10;\end{align*}&lt;/body&gt;&#10;  &lt;fcolor&gt;FFFFFFFF&lt;/fcolor&gt;&#10;  &lt;bcolor&gt;FFFFFFFF&lt;/bcolor&gt;&#10;  &lt;transparent&gt;True&lt;/transparent&gt;&#10;  &lt;resolution&gt;1800&lt;/resolution&gt;&#10;  &lt;imageh&gt;321&lt;/imageh&gt;&#10;  &lt;imagew&gt;4372&lt;/imagew&gt;&#10;  &lt;scale&gt;50&lt;/scale&gt;&#10;  &lt;cursor&gt;79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18" y="2615735"/>
            <a:ext cx="4997196" cy="366903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9383" y="1169178"/>
            <a:ext cx="1982716" cy="2023482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1210099" y="3808534"/>
            <a:ext cx="1843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Suzuki </a:t>
            </a:r>
            <a:r>
              <a:rPr kumimoji="1" lang="en-US" altLang="ja-JP" sz="2400" dirty="0" err="1" smtClean="0"/>
              <a:t>coeffs</a:t>
            </a:r>
            <a:r>
              <a:rPr kumimoji="1" lang="en-US" altLang="ja-JP" sz="2400" dirty="0" smtClean="0"/>
              <a:t>.</a:t>
            </a:r>
            <a:endParaRPr kumimoji="1" lang="ja-JP" altLang="en-US" sz="2400" dirty="0"/>
          </a:p>
        </p:txBody>
      </p:sp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&amp;amp; \alpha_U(t) = g^2 \left[ 1 + 2b_0 s_1g^2 + O(g^4) \right]&#10;\\&#10;&amp;amp; \alpha_E(t) = \frac1{2b_0} \left[ 1 + 2b_0 s_2 g^2 + O(g^4) \right]&#10;\end{align*}&lt;/body&gt;&#10;  &lt;fcolor&gt;FFFFFFFF&lt;/fcolor&gt;&#10;  &lt;bcolor&gt;FFFFFFFF&lt;/bcolor&gt;&#10;  &lt;transparent&gt;True&lt;/transparent&gt;&#10;  &lt;resolution&gt;1800&lt;/resolution&gt;&#10;  &lt;imageh&gt;973&lt;/imageh&gt;&#10;  &lt;imagew&gt;3709&lt;/imagew&gt;&#10;  &lt;scale&gt;50&lt;/scale&gt;&#10;  &lt;cursor&gt;148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184" y="3570464"/>
            <a:ext cx="3646229" cy="956533"/>
          </a:xfrm>
          <a:prstGeom prst="rect">
            <a:avLst/>
          </a:prstGeom>
        </p:spPr>
      </p:pic>
      <p:sp>
        <p:nvSpPr>
          <p:cNvPr id="12" name="左中かっこ 11"/>
          <p:cNvSpPr/>
          <p:nvPr/>
        </p:nvSpPr>
        <p:spPr>
          <a:xfrm>
            <a:off x="3067559" y="3570464"/>
            <a:ext cx="258349" cy="956533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&amp;amp; g = g(1/\sqrt{8t})&#10;\\&#10;&amp;amp; s_1 = 0.03296\dots&#10;\\&#10;&amp;amp; s_2 = 0.19783\dots&#10;\end{align*}&lt;/body&gt;&#10;  &lt;fcolor&gt;FFFFFFFF&lt;/fcolor&gt;&#10;  &lt;bcolor&gt;FFFFFFFF&lt;/bcolor&gt;&#10;  &lt;transparent&gt;True&lt;/transparent&gt;&#10;  &lt;resolution&gt;1800&lt;/resolution&gt;&#10;  &lt;imageh&gt;1162&lt;/imageh&gt;&#10;  &lt;imagew&gt;1684&lt;/imagew&gt;&#10;  &lt;scale&gt;50&lt;/scale&gt;&#10;  &lt;cursor&gt;66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86" y="3808986"/>
            <a:ext cx="1399391" cy="965613"/>
          </a:xfrm>
          <a:prstGeom prst="rect">
            <a:avLst/>
          </a:prstGeom>
        </p:spPr>
      </p:pic>
      <p:sp>
        <p:nvSpPr>
          <p:cNvPr id="17" name="テキスト ボックス 16"/>
          <p:cNvSpPr txBox="1"/>
          <p:nvPr/>
        </p:nvSpPr>
        <p:spPr>
          <a:xfrm>
            <a:off x="7622766" y="710150"/>
            <a:ext cx="14754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Suzuki</a:t>
            </a:r>
            <a:r>
              <a:rPr kumimoji="1" lang="en-US" altLang="ja-JP" sz="2000" dirty="0" smtClean="0"/>
              <a:t>, 2013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114113" y="5281254"/>
            <a:ext cx="35086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chemeClr val="tx1">
                    <a:lumMod val="85000"/>
                  </a:schemeClr>
                </a:solidFill>
              </a:rPr>
              <a:t>See also, Patella, Parallel7E, Thu.</a:t>
            </a:r>
            <a:endParaRPr kumimoji="1" lang="ja-JP" altLang="en-US" sz="2000" dirty="0">
              <a:solidFill>
                <a:schemeClr val="tx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639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角丸四角形 15"/>
          <p:cNvSpPr/>
          <p:nvPr/>
        </p:nvSpPr>
        <p:spPr>
          <a:xfrm>
            <a:off x="331694" y="5058062"/>
            <a:ext cx="8444753" cy="1663021"/>
          </a:xfrm>
          <a:prstGeom prst="round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角丸四角形 8"/>
          <p:cNvSpPr/>
          <p:nvPr/>
        </p:nvSpPr>
        <p:spPr>
          <a:xfrm>
            <a:off x="207818" y="1479665"/>
            <a:ext cx="6551570" cy="1762299"/>
          </a:xfrm>
          <a:prstGeom prst="round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Constructing EMT 2</a:t>
            </a:r>
            <a:endParaRPr kumimoji="1" lang="ja-JP" altLang="en-US" dirty="0"/>
          </a:p>
        </p:txBody>
      </p:sp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U_{\mu\nu}(t,x) = \alpha_U(t)&#10;\left[ T_{\mu\nu}^R(x) -\frac14 \delta_{\mu\nu} T_{\rho\rho}^R(x) \right] + {\cal O}(t)&#10;\end{align*}&lt;/body&gt;&#10;  &lt;fcolor&gt;FFFFFFFF&lt;/fcolor&gt;&#10;  &lt;bcolor&gt;FFFFFFFF&lt;/bcolor&gt;&#10;  &lt;transparent&gt;True&lt;/transparent&gt;&#10;  &lt;resolution&gt;1800&lt;/resolution&gt;&#10;  &lt;imageh&gt;598&lt;/imageh&gt;&#10;  &lt;imagew&gt;5222&lt;/imagew&gt;&#10;  &lt;scale&gt;50&lt;/scale&gt;&#10;  &lt;cursor&gt;120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18" y="1691555"/>
            <a:ext cx="5968746" cy="683514"/>
          </a:xfrm>
          <a:prstGeom prst="rect">
            <a:avLst/>
          </a:prstGeom>
        </p:spPr>
      </p:pic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E(t,x) = \langle E(t,x) \rangle + \alpha_E(t)&#10;T_{\rho\rho}^R(x) + {\cal O}(t)&#10;\end{align*}&lt;/body&gt;&#10;  &lt;fcolor&gt;FFFFFFFF&lt;/fcolor&gt;&#10;  &lt;bcolor&gt;FFFFFFFF&lt;/bcolor&gt;&#10;  &lt;transparent&gt;True&lt;/transparent&gt;&#10;  &lt;resolution&gt;1800&lt;/resolution&gt;&#10;  &lt;imageh&gt;321&lt;/imageh&gt;&#10;  &lt;imagew&gt;4372&lt;/imagew&gt;&#10;  &lt;scale&gt;50&lt;/scale&gt;&#10;  &lt;cursor&gt;79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18" y="2615735"/>
            <a:ext cx="4997196" cy="366903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9383" y="1169178"/>
            <a:ext cx="1982716" cy="2023482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1210099" y="3808534"/>
            <a:ext cx="1843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Suzuki </a:t>
            </a:r>
            <a:r>
              <a:rPr kumimoji="1" lang="en-US" altLang="ja-JP" sz="2400" dirty="0" err="1" smtClean="0"/>
              <a:t>coeffs</a:t>
            </a:r>
            <a:r>
              <a:rPr kumimoji="1" lang="en-US" altLang="ja-JP" sz="2400" dirty="0" smtClean="0"/>
              <a:t>.</a:t>
            </a:r>
            <a:endParaRPr kumimoji="1" lang="ja-JP" altLang="en-US" sz="2400" dirty="0"/>
          </a:p>
        </p:txBody>
      </p:sp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&amp;amp; \alpha_U(t) = g^2 \left[ 1 + 2b_0 s_1g^2 + O(g^4) \right]&#10;\\&#10;&amp;amp; \alpha_E(t) = \frac1{2b_0} \left[ 1 + 2b_0 s_2 g^2 + O(g^4) \right]&#10;\end{align*}&lt;/body&gt;&#10;  &lt;fcolor&gt;FFFFFFFF&lt;/fcolor&gt;&#10;  &lt;bcolor&gt;FFFFFFFF&lt;/bcolor&gt;&#10;  &lt;transparent&gt;True&lt;/transparent&gt;&#10;  &lt;resolution&gt;1800&lt;/resolution&gt;&#10;  &lt;imageh&gt;973&lt;/imageh&gt;&#10;  &lt;imagew&gt;3709&lt;/imagew&gt;&#10;  &lt;scale&gt;50&lt;/scale&gt;&#10;  &lt;cursor&gt;148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184" y="3570464"/>
            <a:ext cx="3646229" cy="956533"/>
          </a:xfrm>
          <a:prstGeom prst="rect">
            <a:avLst/>
          </a:prstGeom>
        </p:spPr>
      </p:pic>
      <p:sp>
        <p:nvSpPr>
          <p:cNvPr id="12" name="左中かっこ 11"/>
          <p:cNvSpPr/>
          <p:nvPr/>
        </p:nvSpPr>
        <p:spPr>
          <a:xfrm>
            <a:off x="3067559" y="3570464"/>
            <a:ext cx="258349" cy="956533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&amp;amp; g = g(1/\sqrt{8t})&#10;\\&#10;&amp;amp; s_1 = 0.03296\dots&#10;\\&#10;&amp;amp; s_2 = 0.19783\dots&#10;\end{align*}&lt;/body&gt;&#10;  &lt;fcolor&gt;FFFFFFFF&lt;/fcolor&gt;&#10;  &lt;bcolor&gt;FFFFFFFF&lt;/bcolor&gt;&#10;  &lt;transparent&gt;True&lt;/transparent&gt;&#10;  &lt;resolution&gt;1800&lt;/resolution&gt;&#10;  &lt;imageh&gt;1162&lt;/imageh&gt;&#10;  &lt;imagew&gt;1684&lt;/imagew&gt;&#10;  &lt;scale&gt;50&lt;/scale&gt;&#10;  &lt;cursor&gt;66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86" y="3808986"/>
            <a:ext cx="1399391" cy="965613"/>
          </a:xfrm>
          <a:prstGeom prst="rect">
            <a:avLst/>
          </a:prstGeom>
        </p:spPr>
      </p:pic>
      <p:sp>
        <p:nvSpPr>
          <p:cNvPr id="15" name="テキスト ボックス 14"/>
          <p:cNvSpPr txBox="1"/>
          <p:nvPr/>
        </p:nvSpPr>
        <p:spPr>
          <a:xfrm>
            <a:off x="2996493" y="5085012"/>
            <a:ext cx="30789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err="1" smtClean="0">
                <a:latin typeface="Calibri" panose="020F0502020204030204" pitchFamily="34" charset="0"/>
              </a:rPr>
              <a:t>Remormalized</a:t>
            </a:r>
            <a:r>
              <a:rPr kumimoji="1" lang="en-US" altLang="ja-JP" sz="2800" b="1" dirty="0" smtClean="0">
                <a:latin typeface="Calibri" panose="020F0502020204030204" pitchFamily="34" charset="0"/>
              </a:rPr>
              <a:t> EMT</a:t>
            </a:r>
            <a:endParaRPr kumimoji="1" lang="ja-JP" altLang="en-US" sz="2800" b="1" dirty="0">
              <a:latin typeface="Calibri" panose="020F0502020204030204" pitchFamily="34" charset="0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7622766" y="710150"/>
            <a:ext cx="14754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Suzuki</a:t>
            </a:r>
            <a:r>
              <a:rPr kumimoji="1" lang="en-US" altLang="ja-JP" sz="2000" dirty="0" smtClean="0"/>
              <a:t>, 2013</a:t>
            </a:r>
          </a:p>
        </p:txBody>
      </p:sp>
      <p:pic>
        <p:nvPicPr>
          <p:cNvPr id="4" name="TexTeXPicture" descr="&lt;?xml version=&quot;1.0&quot; encoding=&quot;utf-16&quot;?&gt;&#10;&lt;TeXTeX&gt;&#10;  &lt;preamble&gt;\documentclass{jarticle}&#10;\usepackage{amsmath}&#10;\pagestyle{empty}&lt;/preamble&gt;&#10;  &lt;body&gt;\begin{align*} &#10;T_{\mu\nu}^R (x)&#10;= \lim_{t\to0} \left[ \frac1{\alpha_U(t)}&#10;U_{\mu\nu}(t,x) + \frac{\delta_{\mu\nu}}{4\alpha_E(t)} E(t,x)_{\rm subt.} \right]&#10;\end{align*}&lt;/body&gt;&#10;  &lt;fcolor&gt;FFFFFFFF&lt;/fcolor&gt;&#10;  &lt;bcolor&gt;FFFFFFFF&lt;/bcolor&gt;&#10;  &lt;transparent&gt;True&lt;/transparent&gt;&#10;  &lt;resolution&gt;1800&lt;/resolution&gt;&#10;  &lt;imageh&gt;598&lt;/imageh&gt;&#10;  &lt;imagew&gt;5573&lt;/imagew&gt;&#10;  &lt;scale&gt;50&lt;/scale&gt;&#10;  &lt;cursor&gt;100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911" y="5736884"/>
            <a:ext cx="7431596" cy="79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7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988684" y="1961580"/>
            <a:ext cx="714702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7200" dirty="0" smtClean="0"/>
              <a:t>Numerical Analysis</a:t>
            </a:r>
          </a:p>
          <a:p>
            <a:pPr algn="ctr"/>
            <a:r>
              <a:rPr lang="en-US" altLang="ja-JP" sz="7200" dirty="0" smtClean="0"/>
              <a:t>on the Lattice</a:t>
            </a:r>
            <a:endParaRPr kumimoji="1" lang="ja-JP" altLang="en-US" sz="7200" dirty="0"/>
          </a:p>
        </p:txBody>
      </p:sp>
    </p:spTree>
    <p:extLst>
      <p:ext uri="{BB962C8B-B14F-4D97-AF65-F5344CB8AC3E}">
        <p14:creationId xmlns:p14="http://schemas.microsoft.com/office/powerpoint/2010/main" val="181719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\mu\nu&#10;\end{align*}&lt;/body&gt;&#10;  &lt;fcolor&gt;FFFFFFFF&lt;/fcolor&gt;&#10;  &lt;bcolor&gt;FFFFFFFF&lt;/bcolor&gt;&#10;  &lt;transparent&gt;True&lt;/transparent&gt;&#10;  &lt;resolution&gt;1800&lt;/resolution&gt;&#10;  &lt;imageh&gt;164&lt;/imageh&gt;&#10;  &lt;imagew&gt;274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bg1">
                <a:lumMod val="95000"/>
                <a:lumOff val="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1017" y="3528272"/>
            <a:ext cx="2413149" cy="1444371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bg1">
                <a:lumMod val="95000"/>
                <a:lumOff val="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21596" y="1073365"/>
            <a:ext cx="3242269" cy="3221662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047584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Gradient Flow Method</a:t>
            </a:r>
            <a:endParaRPr kumimoji="1" lang="ja-JP" altLang="en-US" dirty="0"/>
          </a:p>
        </p:txBody>
      </p:sp>
      <p:sp>
        <p:nvSpPr>
          <p:cNvPr id="4" name="角丸四角形 3"/>
          <p:cNvSpPr/>
          <p:nvPr/>
        </p:nvSpPr>
        <p:spPr>
          <a:xfrm>
            <a:off x="5074024" y="1470212"/>
            <a:ext cx="3352800" cy="5011270"/>
          </a:xfrm>
          <a:prstGeom prst="roundRect">
            <a:avLst>
              <a:gd name="adj" fmla="val 10794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Picture 76" descr="lattic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528" y="1642447"/>
            <a:ext cx="2103062" cy="20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705594" y="1950476"/>
            <a:ext cx="23805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b="1" dirty="0" smtClean="0"/>
              <a:t>lattice regularized</a:t>
            </a:r>
          </a:p>
          <a:p>
            <a:pPr algn="ctr"/>
            <a:r>
              <a:rPr lang="en-US" altLang="ja-JP" sz="2400" b="1" dirty="0" smtClean="0"/>
              <a:t>gauge theory</a:t>
            </a:r>
            <a:endParaRPr kumimoji="1" lang="ja-JP" altLang="en-US" sz="2400" b="1" dirty="0"/>
          </a:p>
        </p:txBody>
      </p:sp>
      <p:sp>
        <p:nvSpPr>
          <p:cNvPr id="7" name="右矢印 6"/>
          <p:cNvSpPr/>
          <p:nvPr/>
        </p:nvSpPr>
        <p:spPr>
          <a:xfrm>
            <a:off x="3154747" y="2338058"/>
            <a:ext cx="2243579" cy="838986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 smtClean="0"/>
              <a:t>gradient  flow</a:t>
            </a:r>
            <a:endParaRPr kumimoji="1" lang="ja-JP" altLang="en-US" sz="2000" dirty="0"/>
          </a:p>
        </p:txBody>
      </p:sp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T_{\mu\nu}&#10;\end{align*}&lt;/body&gt;&#10;  &lt;fcolor&gt;FFFFFFFF&lt;/fcolor&gt;&#10;  &lt;bcolor&gt;FFFFFFFF&lt;/bcolor&gt;&#10;  &lt;transparent&gt;True&lt;/transparent&gt;&#10;  &lt;resolution&gt;1800&lt;/resolution&gt;&#10;  &lt;imageh&gt;244&lt;/imageh&gt;&#10;  &lt;imagew&gt;363&lt;/imagew&gt;&#10;  &lt;scale&gt;50&lt;/scale&gt;&#10;  &lt;cursor&gt;26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903" y="3089501"/>
            <a:ext cx="683710" cy="459573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0" name="角丸四角形 9"/>
          <p:cNvSpPr/>
          <p:nvPr/>
        </p:nvSpPr>
        <p:spPr>
          <a:xfrm>
            <a:off x="490195" y="4208827"/>
            <a:ext cx="2595922" cy="2112302"/>
          </a:xfrm>
          <a:prstGeom prst="round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ja-JP" sz="24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r>
              <a:rPr kumimoji="1" lang="en-US" altLang="ja-JP" sz="2400" dirty="0" smtClean="0">
                <a:solidFill>
                  <a:schemeClr val="accent4">
                    <a:lumMod val="50000"/>
                  </a:schemeClr>
                </a:solidFill>
              </a:rPr>
              <a:t>continuum theory</a:t>
            </a:r>
          </a:p>
          <a:p>
            <a:pPr algn="ctr"/>
            <a:r>
              <a:rPr lang="en-US" altLang="ja-JP" sz="2000" dirty="0" smtClean="0">
                <a:solidFill>
                  <a:schemeClr val="accent4">
                    <a:lumMod val="50000"/>
                  </a:schemeClr>
                </a:solidFill>
              </a:rPr>
              <a:t>(with </a:t>
            </a:r>
            <a:r>
              <a:rPr kumimoji="1" lang="en-US" altLang="ja-JP" sz="2000" dirty="0" smtClean="0">
                <a:solidFill>
                  <a:schemeClr val="accent4">
                    <a:lumMod val="50000"/>
                  </a:schemeClr>
                </a:solidFill>
              </a:rPr>
              <a:t>dim. reg.)</a:t>
            </a:r>
          </a:p>
        </p:txBody>
      </p:sp>
      <p:grpSp>
        <p:nvGrpSpPr>
          <p:cNvPr id="11" name="グループ化 10"/>
          <p:cNvGrpSpPr/>
          <p:nvPr/>
        </p:nvGrpSpPr>
        <p:grpSpPr>
          <a:xfrm>
            <a:off x="3154748" y="4155036"/>
            <a:ext cx="5049509" cy="2236795"/>
            <a:chOff x="3154748" y="3706802"/>
            <a:chExt cx="5049509" cy="2236795"/>
          </a:xfrm>
        </p:grpSpPr>
        <p:sp>
          <p:nvSpPr>
            <p:cNvPr id="12" name="角丸四角形 11"/>
            <p:cNvSpPr/>
            <p:nvPr/>
          </p:nvSpPr>
          <p:spPr>
            <a:xfrm>
              <a:off x="5307107" y="3706802"/>
              <a:ext cx="2897150" cy="2236795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 altLang="ja-JP" sz="2400" dirty="0" smtClean="0">
                <a:solidFill>
                  <a:schemeClr val="tx1">
                    <a:lumMod val="65000"/>
                  </a:schemeClr>
                </a:solidFill>
                <a:effectLst>
                  <a:outerShdw blurRad="254000" algn="ctr" rotWithShape="0">
                    <a:schemeClr val="bg1"/>
                  </a:outerShdw>
                </a:effectLst>
              </a:endParaRPr>
            </a:p>
            <a:p>
              <a:pPr algn="ctr"/>
              <a:r>
                <a:rPr kumimoji="1" lang="en-US" altLang="ja-JP" sz="2400" dirty="0" smtClean="0">
                  <a:solidFill>
                    <a:schemeClr val="tx1">
                      <a:lumMod val="65000"/>
                    </a:schemeClr>
                  </a:solidFill>
                  <a:effectLst>
                    <a:outerShdw blurRad="254000" algn="ctr" rotWithShape="0">
                      <a:schemeClr val="bg1"/>
                    </a:outerShdw>
                  </a:effectLst>
                </a:rPr>
                <a:t>continuum theory</a:t>
              </a:r>
            </a:p>
            <a:p>
              <a:pPr algn="ctr"/>
              <a:r>
                <a:rPr lang="en-US" altLang="ja-JP" sz="2000" dirty="0" smtClean="0">
                  <a:solidFill>
                    <a:schemeClr val="tx1">
                      <a:lumMod val="65000"/>
                    </a:schemeClr>
                  </a:solidFill>
                  <a:effectLst>
                    <a:outerShdw blurRad="254000" algn="ctr" rotWithShape="0">
                      <a:schemeClr val="bg1"/>
                    </a:outerShdw>
                  </a:effectLst>
                </a:rPr>
                <a:t>(with </a:t>
              </a:r>
              <a:r>
                <a:rPr kumimoji="1" lang="en-US" altLang="ja-JP" sz="2000" dirty="0" smtClean="0">
                  <a:solidFill>
                    <a:schemeClr val="tx1">
                      <a:lumMod val="65000"/>
                    </a:schemeClr>
                  </a:solidFill>
                  <a:effectLst>
                    <a:outerShdw blurRad="254000" algn="ctr" rotWithShape="0">
                      <a:schemeClr val="bg1"/>
                    </a:outerShdw>
                  </a:effectLst>
                </a:rPr>
                <a:t>dim. reg.)</a:t>
              </a:r>
            </a:p>
          </p:txBody>
        </p:sp>
        <p:sp>
          <p:nvSpPr>
            <p:cNvPr id="13" name="右矢印 12"/>
            <p:cNvSpPr/>
            <p:nvPr/>
          </p:nvSpPr>
          <p:spPr>
            <a:xfrm>
              <a:off x="3154748" y="4706703"/>
              <a:ext cx="2243579" cy="838986"/>
            </a:xfrm>
            <a:prstGeom prst="right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000" dirty="0" smtClean="0"/>
                <a:t>gradient  flow</a:t>
              </a:r>
              <a:endParaRPr kumimoji="1" lang="ja-JP" altLang="en-US" sz="2000" dirty="0"/>
            </a:p>
          </p:txBody>
        </p:sp>
      </p:grpSp>
      <p:pic>
        <p:nvPicPr>
          <p:cNvPr id="14" name="TexTeXPicture" descr="&lt;?xml version=&quot;1.0&quot; encoding=&quot;utf-16&quot;?&gt;&#10;&lt;TeXTeX&gt;&#10;  &lt;preamble&gt;\documentclass{jarticle}&#10;\usepackage{amsmath}&#10;\pagestyle{empty}&lt;/preamble&gt;&#10;  &lt;body&gt;\begin{align*} &#10;T_{\mu\nu}^R&#10;\end{align*}&lt;/body&gt;&#10;  &lt;fcolor&gt;FF000000&lt;/fcolor&gt;&#10;  &lt;bcolor&gt;FFFFFFFF&lt;/bcolor&gt;&#10;  &lt;transparent&gt;True&lt;/transparent&gt;&#10;  &lt;resolution&gt;1800&lt;/resolution&gt;&#10;  &lt;imageh&gt;321&lt;/imageh&gt;&#10;  &lt;imagew&gt;363&lt;/imagew&gt;&#10;  &lt;scale&gt;50&lt;/scale&gt;&#10;  &lt;cursor&gt;28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903" y="4301134"/>
            <a:ext cx="683710" cy="604602"/>
          </a:xfrm>
          <a:prstGeom prst="rect">
            <a:avLst/>
          </a:prstGeom>
        </p:spPr>
      </p:pic>
      <p:sp>
        <p:nvSpPr>
          <p:cNvPr id="15" name="乗算記号 14"/>
          <p:cNvSpPr/>
          <p:nvPr/>
        </p:nvSpPr>
        <p:spPr>
          <a:xfrm>
            <a:off x="1188718" y="2794707"/>
            <a:ext cx="1074483" cy="970825"/>
          </a:xfrm>
          <a:prstGeom prst="mathMultiply">
            <a:avLst>
              <a:gd name="adj1" fmla="val 17061"/>
            </a:avLst>
          </a:prstGeom>
          <a:solidFill>
            <a:srgbClr val="FF00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6" name="TexTeXPicture" descr="&lt;?xml version=&quot;1.0&quot; encoding=&quot;utf-16&quot;?&gt;&#10;&lt;TeXTeX&gt;&#10;  &lt;preamble&gt;\documentclass{jarticle}&#10;\usepackage{amsmath}&#10;\pagestyle{empty}&lt;/preamble&gt;&#10;  &lt;body&gt;\begin{align*} &#10;U_{\mu\nu},  E&#10;\end{align*}&lt;/body&gt;&#10;  &lt;fcolor&gt;FF000000&lt;/fcolor&gt;&#10;  &lt;bcolor&gt;FFFFFFFF&lt;/bcolor&gt;&#10;  &lt;transparent&gt;True&lt;/transparent&gt;&#10;  &lt;resolution&gt;1800&lt;/resolution&gt;&#10;  &lt;imageh&gt;245&lt;/imageh&gt;&#10;  &lt;imagew&gt;699&lt;/imagew&gt;&#10;  &lt;scale&gt;50&lt;/scale&gt;&#10;  &lt;cursor&gt;28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250" y="4471202"/>
            <a:ext cx="1316566" cy="461456"/>
          </a:xfrm>
          <a:prstGeom prst="rect">
            <a:avLst/>
          </a:prstGeom>
        </p:spPr>
      </p:pic>
      <p:sp>
        <p:nvSpPr>
          <p:cNvPr id="17" name="左右矢印 16"/>
          <p:cNvSpPr/>
          <p:nvPr/>
        </p:nvSpPr>
        <p:spPr>
          <a:xfrm>
            <a:off x="2318548" y="4287739"/>
            <a:ext cx="3456962" cy="590191"/>
          </a:xfrm>
          <a:prstGeom prst="leftRightArrow">
            <a:avLst/>
          </a:prstGeom>
          <a:solidFill>
            <a:srgbClr val="AD0101">
              <a:alpha val="6705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3164190" y="4341530"/>
            <a:ext cx="19066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analytic</a:t>
            </a:r>
          </a:p>
          <a:p>
            <a:pPr algn="ctr"/>
            <a:r>
              <a:rPr lang="en-US" altLang="ja-JP" sz="2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(</a:t>
            </a:r>
            <a:r>
              <a:rPr lang="en-US" altLang="ja-JP" sz="2400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perturbative</a:t>
            </a:r>
            <a:r>
              <a:rPr lang="en-US" altLang="ja-JP" sz="2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)</a:t>
            </a:r>
            <a:endParaRPr kumimoji="1" lang="ja-JP" altLang="en-US" sz="24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02649" y="1537119"/>
            <a:ext cx="2495550" cy="23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01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Gradient Flow Method</a:t>
            </a:r>
            <a:endParaRPr kumimoji="1" lang="ja-JP" altLang="en-US" dirty="0"/>
          </a:p>
        </p:txBody>
      </p:sp>
      <p:sp>
        <p:nvSpPr>
          <p:cNvPr id="4" name="角丸四角形 3"/>
          <p:cNvSpPr/>
          <p:nvPr/>
        </p:nvSpPr>
        <p:spPr>
          <a:xfrm>
            <a:off x="5074024" y="1470212"/>
            <a:ext cx="3352800" cy="5011270"/>
          </a:xfrm>
          <a:prstGeom prst="roundRect">
            <a:avLst>
              <a:gd name="adj" fmla="val 10794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Picture 76" descr="lattic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528" y="1642447"/>
            <a:ext cx="2103062" cy="20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705594" y="1950476"/>
            <a:ext cx="23805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b="1" dirty="0" smtClean="0"/>
              <a:t>lattice regularized</a:t>
            </a:r>
          </a:p>
          <a:p>
            <a:pPr algn="ctr"/>
            <a:r>
              <a:rPr lang="en-US" altLang="ja-JP" sz="2400" b="1" dirty="0" smtClean="0"/>
              <a:t>gauge theory</a:t>
            </a:r>
            <a:endParaRPr kumimoji="1" lang="ja-JP" altLang="en-US" sz="2400" b="1" dirty="0"/>
          </a:p>
        </p:txBody>
      </p:sp>
      <p:sp>
        <p:nvSpPr>
          <p:cNvPr id="7" name="右矢印 6"/>
          <p:cNvSpPr/>
          <p:nvPr/>
        </p:nvSpPr>
        <p:spPr>
          <a:xfrm>
            <a:off x="3154747" y="2338058"/>
            <a:ext cx="2243579" cy="838986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 smtClean="0"/>
              <a:t>gradient  flow</a:t>
            </a:r>
            <a:endParaRPr kumimoji="1" lang="ja-JP" altLang="en-US" sz="2000" dirty="0"/>
          </a:p>
        </p:txBody>
      </p:sp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T_{\mu\nu}&#10;\end{align*}&lt;/body&gt;&#10;  &lt;fcolor&gt;FFFFFFFF&lt;/fcolor&gt;&#10;  &lt;bcolor&gt;FFFFFFFF&lt;/bcolor&gt;&#10;  &lt;transparent&gt;True&lt;/transparent&gt;&#10;  &lt;resolution&gt;1800&lt;/resolution&gt;&#10;  &lt;imageh&gt;244&lt;/imageh&gt;&#10;  &lt;imagew&gt;363&lt;/imagew&gt;&#10;  &lt;scale&gt;50&lt;/scale&gt;&#10;  &lt;cursor&gt;26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903" y="3089501"/>
            <a:ext cx="683710" cy="459573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0" name="角丸四角形 9"/>
          <p:cNvSpPr/>
          <p:nvPr/>
        </p:nvSpPr>
        <p:spPr>
          <a:xfrm>
            <a:off x="490195" y="4208827"/>
            <a:ext cx="2595922" cy="2112302"/>
          </a:xfrm>
          <a:prstGeom prst="round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ja-JP" sz="24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r>
              <a:rPr kumimoji="1" lang="en-US" altLang="ja-JP" sz="2400" dirty="0" smtClean="0">
                <a:solidFill>
                  <a:schemeClr val="accent4">
                    <a:lumMod val="50000"/>
                  </a:schemeClr>
                </a:solidFill>
              </a:rPr>
              <a:t>continuum theory</a:t>
            </a:r>
          </a:p>
          <a:p>
            <a:pPr algn="ctr"/>
            <a:r>
              <a:rPr lang="en-US" altLang="ja-JP" sz="2000" dirty="0" smtClean="0">
                <a:solidFill>
                  <a:schemeClr val="accent4">
                    <a:lumMod val="50000"/>
                  </a:schemeClr>
                </a:solidFill>
              </a:rPr>
              <a:t>(with </a:t>
            </a:r>
            <a:r>
              <a:rPr kumimoji="1" lang="en-US" altLang="ja-JP" sz="2000" dirty="0" smtClean="0">
                <a:solidFill>
                  <a:schemeClr val="accent4">
                    <a:lumMod val="50000"/>
                  </a:schemeClr>
                </a:solidFill>
              </a:rPr>
              <a:t>dim. reg.)</a:t>
            </a:r>
          </a:p>
        </p:txBody>
      </p:sp>
      <p:grpSp>
        <p:nvGrpSpPr>
          <p:cNvPr id="11" name="グループ化 10"/>
          <p:cNvGrpSpPr/>
          <p:nvPr/>
        </p:nvGrpSpPr>
        <p:grpSpPr>
          <a:xfrm>
            <a:off x="3154748" y="4155036"/>
            <a:ext cx="5049509" cy="2236795"/>
            <a:chOff x="3154748" y="3706802"/>
            <a:chExt cx="5049509" cy="2236795"/>
          </a:xfrm>
        </p:grpSpPr>
        <p:sp>
          <p:nvSpPr>
            <p:cNvPr id="12" name="角丸四角形 11"/>
            <p:cNvSpPr/>
            <p:nvPr/>
          </p:nvSpPr>
          <p:spPr>
            <a:xfrm>
              <a:off x="5307107" y="3706802"/>
              <a:ext cx="2897150" cy="2236795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 altLang="ja-JP" sz="2400" dirty="0" smtClean="0">
                <a:solidFill>
                  <a:schemeClr val="tx1">
                    <a:lumMod val="65000"/>
                  </a:schemeClr>
                </a:solidFill>
                <a:effectLst>
                  <a:outerShdw blurRad="254000" algn="ctr" rotWithShape="0">
                    <a:schemeClr val="bg1"/>
                  </a:outerShdw>
                </a:effectLst>
              </a:endParaRPr>
            </a:p>
            <a:p>
              <a:pPr algn="ctr"/>
              <a:r>
                <a:rPr kumimoji="1" lang="en-US" altLang="ja-JP" sz="2400" dirty="0" smtClean="0">
                  <a:solidFill>
                    <a:schemeClr val="tx1">
                      <a:lumMod val="65000"/>
                    </a:schemeClr>
                  </a:solidFill>
                  <a:effectLst>
                    <a:outerShdw blurRad="254000" algn="ctr" rotWithShape="0">
                      <a:schemeClr val="bg1"/>
                    </a:outerShdw>
                  </a:effectLst>
                </a:rPr>
                <a:t>continuum theory</a:t>
              </a:r>
            </a:p>
            <a:p>
              <a:pPr algn="ctr"/>
              <a:r>
                <a:rPr lang="en-US" altLang="ja-JP" sz="2000" dirty="0" smtClean="0">
                  <a:solidFill>
                    <a:schemeClr val="tx1">
                      <a:lumMod val="65000"/>
                    </a:schemeClr>
                  </a:solidFill>
                  <a:effectLst>
                    <a:outerShdw blurRad="254000" algn="ctr" rotWithShape="0">
                      <a:schemeClr val="bg1"/>
                    </a:outerShdw>
                  </a:effectLst>
                </a:rPr>
                <a:t>(with </a:t>
              </a:r>
              <a:r>
                <a:rPr kumimoji="1" lang="en-US" altLang="ja-JP" sz="2000" dirty="0" smtClean="0">
                  <a:solidFill>
                    <a:schemeClr val="tx1">
                      <a:lumMod val="65000"/>
                    </a:schemeClr>
                  </a:solidFill>
                  <a:effectLst>
                    <a:outerShdw blurRad="254000" algn="ctr" rotWithShape="0">
                      <a:schemeClr val="bg1"/>
                    </a:outerShdw>
                  </a:effectLst>
                </a:rPr>
                <a:t>dim. reg.)</a:t>
              </a:r>
            </a:p>
          </p:txBody>
        </p:sp>
        <p:sp>
          <p:nvSpPr>
            <p:cNvPr id="13" name="右矢印 12"/>
            <p:cNvSpPr/>
            <p:nvPr/>
          </p:nvSpPr>
          <p:spPr>
            <a:xfrm>
              <a:off x="3154748" y="4706703"/>
              <a:ext cx="2243579" cy="838986"/>
            </a:xfrm>
            <a:prstGeom prst="right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000" dirty="0" smtClean="0"/>
                <a:t>gradient  flow</a:t>
              </a:r>
              <a:endParaRPr kumimoji="1" lang="ja-JP" altLang="en-US" sz="2000" dirty="0"/>
            </a:p>
          </p:txBody>
        </p:sp>
      </p:grpSp>
      <p:pic>
        <p:nvPicPr>
          <p:cNvPr id="14" name="TexTeXPicture" descr="&lt;?xml version=&quot;1.0&quot; encoding=&quot;utf-16&quot;?&gt;&#10;&lt;TeXTeX&gt;&#10;  &lt;preamble&gt;\documentclass{jarticle}&#10;\usepackage{amsmath}&#10;\pagestyle{empty}&lt;/preamble&gt;&#10;  &lt;body&gt;\begin{align*} &#10;T_{\mu\nu}^R&#10;\end{align*}&lt;/body&gt;&#10;  &lt;fcolor&gt;FF000000&lt;/fcolor&gt;&#10;  &lt;bcolor&gt;FFFFFFFF&lt;/bcolor&gt;&#10;  &lt;transparent&gt;True&lt;/transparent&gt;&#10;  &lt;resolution&gt;1800&lt;/resolution&gt;&#10;  &lt;imageh&gt;321&lt;/imageh&gt;&#10;  &lt;imagew&gt;363&lt;/imagew&gt;&#10;  &lt;scale&gt;50&lt;/scale&gt;&#10;  &lt;cursor&gt;28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903" y="4301134"/>
            <a:ext cx="683710" cy="604602"/>
          </a:xfrm>
          <a:prstGeom prst="rect">
            <a:avLst/>
          </a:prstGeom>
        </p:spPr>
      </p:pic>
      <p:sp>
        <p:nvSpPr>
          <p:cNvPr id="15" name="乗算記号 14"/>
          <p:cNvSpPr/>
          <p:nvPr/>
        </p:nvSpPr>
        <p:spPr>
          <a:xfrm>
            <a:off x="1188718" y="2794707"/>
            <a:ext cx="1074483" cy="970825"/>
          </a:xfrm>
          <a:prstGeom prst="mathMultiply">
            <a:avLst>
              <a:gd name="adj1" fmla="val 17061"/>
            </a:avLst>
          </a:prstGeom>
          <a:solidFill>
            <a:srgbClr val="FF00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6" name="TexTeXPicture" descr="&lt;?xml version=&quot;1.0&quot; encoding=&quot;utf-16&quot;?&gt;&#10;&lt;TeXTeX&gt;&#10;  &lt;preamble&gt;\documentclass{jarticle}&#10;\usepackage{amsmath}&#10;\pagestyle{empty}&lt;/preamble&gt;&#10;  &lt;body&gt;\begin{align*} &#10;U_{\mu\nu},  E&#10;\end{align*}&lt;/body&gt;&#10;  &lt;fcolor&gt;FF000000&lt;/fcolor&gt;&#10;  &lt;bcolor&gt;FFFFFFFF&lt;/bcolor&gt;&#10;  &lt;transparent&gt;True&lt;/transparent&gt;&#10;  &lt;resolution&gt;1800&lt;/resolution&gt;&#10;  &lt;imageh&gt;245&lt;/imageh&gt;&#10;  &lt;imagew&gt;699&lt;/imagew&gt;&#10;  &lt;scale&gt;50&lt;/scale&gt;&#10;  &lt;cursor&gt;28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250" y="4471202"/>
            <a:ext cx="1316566" cy="461456"/>
          </a:xfrm>
          <a:prstGeom prst="rect">
            <a:avLst/>
          </a:prstGeom>
        </p:spPr>
      </p:pic>
      <p:sp>
        <p:nvSpPr>
          <p:cNvPr id="17" name="左右矢印 16"/>
          <p:cNvSpPr/>
          <p:nvPr/>
        </p:nvSpPr>
        <p:spPr>
          <a:xfrm>
            <a:off x="2318548" y="4287739"/>
            <a:ext cx="3456962" cy="590191"/>
          </a:xfrm>
          <a:prstGeom prst="leftRightArrow">
            <a:avLst/>
          </a:prstGeom>
          <a:solidFill>
            <a:srgbClr val="AD0101">
              <a:alpha val="6705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3164190" y="4341530"/>
            <a:ext cx="19066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analytic</a:t>
            </a:r>
          </a:p>
          <a:p>
            <a:pPr algn="ctr"/>
            <a:r>
              <a:rPr lang="en-US" altLang="ja-JP" sz="2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(</a:t>
            </a:r>
            <a:r>
              <a:rPr lang="en-US" altLang="ja-JP" sz="2400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perturbative</a:t>
            </a:r>
            <a:r>
              <a:rPr lang="en-US" altLang="ja-JP" sz="2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)</a:t>
            </a:r>
            <a:endParaRPr kumimoji="1" lang="ja-JP" altLang="en-US" sz="24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02649" y="1537119"/>
            <a:ext cx="2495550" cy="2305050"/>
          </a:xfrm>
          <a:prstGeom prst="rect">
            <a:avLst/>
          </a:prstGeom>
        </p:spPr>
      </p:pic>
      <p:sp>
        <p:nvSpPr>
          <p:cNvPr id="19" name="下矢印 18"/>
          <p:cNvSpPr/>
          <p:nvPr/>
        </p:nvSpPr>
        <p:spPr>
          <a:xfrm>
            <a:off x="6257364" y="3089502"/>
            <a:ext cx="851647" cy="1381700"/>
          </a:xfrm>
          <a:prstGeom prst="downArrow">
            <a:avLst/>
          </a:prstGeom>
          <a:solidFill>
            <a:srgbClr val="AD0101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722447" y="3257726"/>
            <a:ext cx="19805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measurement </a:t>
            </a:r>
          </a:p>
          <a:p>
            <a:pPr algn="ctr"/>
            <a:r>
              <a:rPr kumimoji="1" lang="en-US" altLang="ja-JP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the lattice</a:t>
            </a:r>
            <a:endParaRPr kumimoji="1" lang="ja-JP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88934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角丸四角形 26"/>
          <p:cNvSpPr/>
          <p:nvPr/>
        </p:nvSpPr>
        <p:spPr>
          <a:xfrm>
            <a:off x="5074024" y="1470212"/>
            <a:ext cx="3352800" cy="5011270"/>
          </a:xfrm>
          <a:prstGeom prst="roundRect">
            <a:avLst>
              <a:gd name="adj" fmla="val 10794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8" name="Picture 76" descr="lattic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528" y="1642447"/>
            <a:ext cx="2103062" cy="20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テキスト ボックス 28"/>
          <p:cNvSpPr txBox="1"/>
          <p:nvPr/>
        </p:nvSpPr>
        <p:spPr>
          <a:xfrm>
            <a:off x="705594" y="1950476"/>
            <a:ext cx="23805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b="1" dirty="0" smtClean="0"/>
              <a:t>lattice regularized</a:t>
            </a:r>
          </a:p>
          <a:p>
            <a:pPr algn="ctr"/>
            <a:r>
              <a:rPr lang="en-US" altLang="ja-JP" sz="2400" b="1" dirty="0" smtClean="0"/>
              <a:t>gauge theory</a:t>
            </a:r>
            <a:endParaRPr kumimoji="1" lang="ja-JP" altLang="en-US" sz="2400" b="1" dirty="0"/>
          </a:p>
        </p:txBody>
      </p:sp>
      <p:sp>
        <p:nvSpPr>
          <p:cNvPr id="30" name="右矢印 29"/>
          <p:cNvSpPr/>
          <p:nvPr/>
        </p:nvSpPr>
        <p:spPr>
          <a:xfrm>
            <a:off x="3154747" y="2338058"/>
            <a:ext cx="2243579" cy="838986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 smtClean="0"/>
              <a:t>gradient  flow</a:t>
            </a:r>
            <a:endParaRPr kumimoji="1" lang="ja-JP" altLang="en-US" sz="2000" dirty="0"/>
          </a:p>
        </p:txBody>
      </p:sp>
      <p:pic>
        <p:nvPicPr>
          <p:cNvPr id="31" name="TexTeXPicture" descr="&lt;?xml version=&quot;1.0&quot; encoding=&quot;utf-16&quot;?&gt;&#10;&lt;TeXTeX&gt;&#10;  &lt;preamble&gt;\documentclass{jarticle}&#10;\usepackage{amsmath}&#10;\pagestyle{empty}&lt;/preamble&gt;&#10;  &lt;body&gt;\begin{align*} &#10;T_{\mu\nu}&#10;\end{align*}&lt;/body&gt;&#10;  &lt;fcolor&gt;FFFFFFFF&lt;/fcolor&gt;&#10;  &lt;bcolor&gt;FFFFFFFF&lt;/bcolor&gt;&#10;  &lt;transparent&gt;True&lt;/transparent&gt;&#10;  &lt;resolution&gt;1800&lt;/resolution&gt;&#10;  &lt;imageh&gt;244&lt;/imageh&gt;&#10;  &lt;imagew&gt;363&lt;/imagew&gt;&#10;  &lt;scale&gt;50&lt;/scale&gt;&#10;  &lt;cursor&gt;26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903" y="3089501"/>
            <a:ext cx="683710" cy="459573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32" name="角丸四角形 31"/>
          <p:cNvSpPr/>
          <p:nvPr/>
        </p:nvSpPr>
        <p:spPr>
          <a:xfrm>
            <a:off x="490195" y="4208827"/>
            <a:ext cx="2595922" cy="2112302"/>
          </a:xfrm>
          <a:prstGeom prst="round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ja-JP" sz="24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r>
              <a:rPr kumimoji="1" lang="en-US" altLang="ja-JP" sz="2400" dirty="0" smtClean="0">
                <a:solidFill>
                  <a:schemeClr val="accent4">
                    <a:lumMod val="50000"/>
                  </a:schemeClr>
                </a:solidFill>
              </a:rPr>
              <a:t>continuum theory</a:t>
            </a:r>
          </a:p>
          <a:p>
            <a:pPr algn="ctr"/>
            <a:r>
              <a:rPr lang="en-US" altLang="ja-JP" sz="2000" dirty="0" smtClean="0">
                <a:solidFill>
                  <a:schemeClr val="accent4">
                    <a:lumMod val="50000"/>
                  </a:schemeClr>
                </a:solidFill>
              </a:rPr>
              <a:t>(with </a:t>
            </a:r>
            <a:r>
              <a:rPr kumimoji="1" lang="en-US" altLang="ja-JP" sz="2000" dirty="0" smtClean="0">
                <a:solidFill>
                  <a:schemeClr val="accent4">
                    <a:lumMod val="50000"/>
                  </a:schemeClr>
                </a:solidFill>
              </a:rPr>
              <a:t>dim. reg.)</a:t>
            </a:r>
          </a:p>
        </p:txBody>
      </p:sp>
      <p:grpSp>
        <p:nvGrpSpPr>
          <p:cNvPr id="33" name="グループ化 32"/>
          <p:cNvGrpSpPr/>
          <p:nvPr/>
        </p:nvGrpSpPr>
        <p:grpSpPr>
          <a:xfrm>
            <a:off x="3154748" y="4155036"/>
            <a:ext cx="5049509" cy="2236795"/>
            <a:chOff x="3154748" y="3706802"/>
            <a:chExt cx="5049509" cy="2236795"/>
          </a:xfrm>
        </p:grpSpPr>
        <p:sp>
          <p:nvSpPr>
            <p:cNvPr id="34" name="角丸四角形 33"/>
            <p:cNvSpPr/>
            <p:nvPr/>
          </p:nvSpPr>
          <p:spPr>
            <a:xfrm>
              <a:off x="5307107" y="3706802"/>
              <a:ext cx="2897150" cy="2236795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 altLang="ja-JP" sz="2400" dirty="0" smtClean="0">
                <a:solidFill>
                  <a:schemeClr val="tx1">
                    <a:lumMod val="65000"/>
                  </a:schemeClr>
                </a:solidFill>
                <a:effectLst>
                  <a:outerShdw blurRad="254000" algn="ctr" rotWithShape="0">
                    <a:schemeClr val="bg1"/>
                  </a:outerShdw>
                </a:effectLst>
              </a:endParaRPr>
            </a:p>
            <a:p>
              <a:pPr algn="ctr"/>
              <a:r>
                <a:rPr kumimoji="1" lang="en-US" altLang="ja-JP" sz="2400" dirty="0" smtClean="0">
                  <a:solidFill>
                    <a:schemeClr val="tx1">
                      <a:lumMod val="65000"/>
                    </a:schemeClr>
                  </a:solidFill>
                  <a:effectLst>
                    <a:outerShdw blurRad="254000" algn="ctr" rotWithShape="0">
                      <a:schemeClr val="bg1"/>
                    </a:outerShdw>
                  </a:effectLst>
                </a:rPr>
                <a:t>continuum theory</a:t>
              </a:r>
            </a:p>
            <a:p>
              <a:pPr algn="ctr"/>
              <a:r>
                <a:rPr lang="en-US" altLang="ja-JP" sz="2000" dirty="0" smtClean="0">
                  <a:solidFill>
                    <a:schemeClr val="tx1">
                      <a:lumMod val="65000"/>
                    </a:schemeClr>
                  </a:solidFill>
                  <a:effectLst>
                    <a:outerShdw blurRad="254000" algn="ctr" rotWithShape="0">
                      <a:schemeClr val="bg1"/>
                    </a:outerShdw>
                  </a:effectLst>
                </a:rPr>
                <a:t>(with </a:t>
              </a:r>
              <a:r>
                <a:rPr kumimoji="1" lang="en-US" altLang="ja-JP" sz="2000" dirty="0" smtClean="0">
                  <a:solidFill>
                    <a:schemeClr val="tx1">
                      <a:lumMod val="65000"/>
                    </a:schemeClr>
                  </a:solidFill>
                  <a:effectLst>
                    <a:outerShdw blurRad="254000" algn="ctr" rotWithShape="0">
                      <a:schemeClr val="bg1"/>
                    </a:outerShdw>
                  </a:effectLst>
                </a:rPr>
                <a:t>dim. reg.)</a:t>
              </a:r>
            </a:p>
          </p:txBody>
        </p:sp>
        <p:sp>
          <p:nvSpPr>
            <p:cNvPr id="35" name="右矢印 34"/>
            <p:cNvSpPr/>
            <p:nvPr/>
          </p:nvSpPr>
          <p:spPr>
            <a:xfrm>
              <a:off x="3154748" y="4706703"/>
              <a:ext cx="2243579" cy="838986"/>
            </a:xfrm>
            <a:prstGeom prst="right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000" dirty="0" smtClean="0"/>
                <a:t>gradient  flow</a:t>
              </a:r>
              <a:endParaRPr kumimoji="1" lang="ja-JP" altLang="en-US" sz="2000" dirty="0"/>
            </a:p>
          </p:txBody>
        </p:sp>
      </p:grpSp>
      <p:pic>
        <p:nvPicPr>
          <p:cNvPr id="36" name="TexTeXPicture" descr="&lt;?xml version=&quot;1.0&quot; encoding=&quot;utf-16&quot;?&gt;&#10;&lt;TeXTeX&gt;&#10;  &lt;preamble&gt;\documentclass{jarticle}&#10;\usepackage{amsmath}&#10;\pagestyle{empty}&lt;/preamble&gt;&#10;  &lt;body&gt;\begin{align*} &#10;T_{\mu\nu}^R&#10;\end{align*}&lt;/body&gt;&#10;  &lt;fcolor&gt;FF000000&lt;/fcolor&gt;&#10;  &lt;bcolor&gt;FFFFFFFF&lt;/bcolor&gt;&#10;  &lt;transparent&gt;True&lt;/transparent&gt;&#10;  &lt;resolution&gt;1800&lt;/resolution&gt;&#10;  &lt;imageh&gt;321&lt;/imageh&gt;&#10;  &lt;imagew&gt;363&lt;/imagew&gt;&#10;  &lt;scale&gt;50&lt;/scale&gt;&#10;  &lt;cursor&gt;28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903" y="4301134"/>
            <a:ext cx="683710" cy="604602"/>
          </a:xfrm>
          <a:prstGeom prst="rect">
            <a:avLst/>
          </a:prstGeom>
        </p:spPr>
      </p:pic>
      <p:sp>
        <p:nvSpPr>
          <p:cNvPr id="37" name="乗算記号 36"/>
          <p:cNvSpPr/>
          <p:nvPr/>
        </p:nvSpPr>
        <p:spPr>
          <a:xfrm>
            <a:off x="1188718" y="2794707"/>
            <a:ext cx="1074483" cy="970825"/>
          </a:xfrm>
          <a:prstGeom prst="mathMultiply">
            <a:avLst>
              <a:gd name="adj1" fmla="val 17061"/>
            </a:avLst>
          </a:prstGeom>
          <a:solidFill>
            <a:srgbClr val="FF00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8" name="TexTeXPicture" descr="&lt;?xml version=&quot;1.0&quot; encoding=&quot;utf-16&quot;?&gt;&#10;&lt;TeXTeX&gt;&#10;  &lt;preamble&gt;\documentclass{jarticle}&#10;\usepackage{amsmath}&#10;\pagestyle{empty}&lt;/preamble&gt;&#10;  &lt;body&gt;\begin{align*} &#10;U_{\mu\nu},  E&#10;\end{align*}&lt;/body&gt;&#10;  &lt;fcolor&gt;FF000000&lt;/fcolor&gt;&#10;  &lt;bcolor&gt;FFFFFFFF&lt;/bcolor&gt;&#10;  &lt;transparent&gt;True&lt;/transparent&gt;&#10;  &lt;resolution&gt;1800&lt;/resolution&gt;&#10;  &lt;imageh&gt;245&lt;/imageh&gt;&#10;  &lt;imagew&gt;699&lt;/imagew&gt;&#10;  &lt;scale&gt;50&lt;/scale&gt;&#10;  &lt;cursor&gt;28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250" y="4471202"/>
            <a:ext cx="1316566" cy="461456"/>
          </a:xfrm>
          <a:prstGeom prst="rect">
            <a:avLst/>
          </a:prstGeom>
        </p:spPr>
      </p:pic>
      <p:pic>
        <p:nvPicPr>
          <p:cNvPr id="41" name="図 4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02649" y="1537119"/>
            <a:ext cx="2495550" cy="230505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Caveats</a:t>
            </a:r>
            <a:endParaRPr kumimoji="1" lang="ja-JP" altLang="en-US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grpSp>
        <p:nvGrpSpPr>
          <p:cNvPr id="24" name="グループ化 23"/>
          <p:cNvGrpSpPr/>
          <p:nvPr/>
        </p:nvGrpSpPr>
        <p:grpSpPr>
          <a:xfrm>
            <a:off x="5638002" y="447918"/>
            <a:ext cx="3035742" cy="1736646"/>
            <a:chOff x="2737787" y="750530"/>
            <a:chExt cx="3035742" cy="1736646"/>
          </a:xfrm>
        </p:grpSpPr>
        <p:sp>
          <p:nvSpPr>
            <p:cNvPr id="25" name="テキスト ボックス 24"/>
            <p:cNvSpPr txBox="1"/>
            <p:nvPr/>
          </p:nvSpPr>
          <p:spPr>
            <a:xfrm>
              <a:off x="2737787" y="750530"/>
              <a:ext cx="3035742" cy="1736646"/>
            </a:xfrm>
            <a:prstGeom prst="wedgeRoundRectCallout">
              <a:avLst>
                <a:gd name="adj1" fmla="val -22303"/>
                <a:gd name="adj2" fmla="val 77452"/>
                <a:gd name="adj3" fmla="val 16667"/>
              </a:avLst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altLang="ja-JP" sz="2400" dirty="0" smtClean="0"/>
                <a:t>Gauge field has to be sufficiently smeared!</a:t>
              </a:r>
            </a:p>
            <a:p>
              <a:pPr algn="ctr"/>
              <a:endParaRPr kumimoji="1" lang="en-US" altLang="ja-JP" sz="2400" dirty="0"/>
            </a:p>
            <a:p>
              <a:pPr algn="ctr"/>
              <a:endParaRPr kumimoji="1" lang="ja-JP" altLang="en-US" sz="2400" dirty="0"/>
            </a:p>
          </p:txBody>
        </p:sp>
        <p:pic>
          <p:nvPicPr>
            <p:cNvPr id="26" name="TexTeXPicture" descr="&lt;?xml version=&quot;1.0&quot; encoding=&quot;utf-16&quot;?&gt;&#10;&lt;TeXTeX&gt;&#10;  &lt;preamble&gt;\documentclass{jarticle}&#10;\usepackage{amsmath}&#10;\pagestyle{empty}&lt;/preamble&gt;&#10;  &lt;body&gt;\begin{align*} &#10;a \ll \sqrt{8t}&#10;\end{align*}&lt;/body&gt;&#10;  &lt;fcolor&gt;FFFFFFFF&lt;/fcolor&gt;&#10;  &lt;bcolor&gt;FFFFFFFF&lt;/bcolor&gt;&#10;  &lt;transparent&gt;True&lt;/transparent&gt;&#10;  &lt;resolution&gt;1800&lt;/resolution&gt;&#10;  &lt;imageh&gt;249&lt;/imageh&gt;&#10;  &lt;imagew&gt;932&lt;/imagew&gt;&#10;  &lt;scale&gt;50&lt;/scale&gt;&#10;  &lt;cursor&gt;31&lt;/cursor&gt;&#10;&lt;/TeXTeX&gt;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2328" y="1805494"/>
              <a:ext cx="1537471" cy="410762"/>
            </a:xfrm>
            <a:prstGeom prst="rect">
              <a:avLst/>
            </a:prstGeom>
          </p:spPr>
        </p:pic>
      </p:grpSp>
      <p:sp>
        <p:nvSpPr>
          <p:cNvPr id="21" name="下矢印 20"/>
          <p:cNvSpPr/>
          <p:nvPr/>
        </p:nvSpPr>
        <p:spPr>
          <a:xfrm>
            <a:off x="6257364" y="3089502"/>
            <a:ext cx="851647" cy="1381700"/>
          </a:xfrm>
          <a:prstGeom prst="downArrow">
            <a:avLst/>
          </a:prstGeom>
          <a:solidFill>
            <a:srgbClr val="AD0101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5722447" y="3257726"/>
            <a:ext cx="19805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measurement </a:t>
            </a:r>
          </a:p>
          <a:p>
            <a:pPr algn="ctr"/>
            <a:r>
              <a:rPr kumimoji="1" lang="en-US" altLang="ja-JP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the lattice</a:t>
            </a:r>
            <a:endParaRPr kumimoji="1" lang="ja-JP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左右矢印 22"/>
          <p:cNvSpPr/>
          <p:nvPr/>
        </p:nvSpPr>
        <p:spPr>
          <a:xfrm>
            <a:off x="2318548" y="4287739"/>
            <a:ext cx="3456962" cy="590191"/>
          </a:xfrm>
          <a:prstGeom prst="leftRightArrow">
            <a:avLst/>
          </a:prstGeom>
          <a:solidFill>
            <a:srgbClr val="AD0101">
              <a:alpha val="6705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3164190" y="4341530"/>
            <a:ext cx="19066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analytic</a:t>
            </a:r>
          </a:p>
          <a:p>
            <a:pPr algn="ctr"/>
            <a:r>
              <a:rPr lang="en-US" altLang="ja-JP" sz="2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(</a:t>
            </a:r>
            <a:r>
              <a:rPr lang="en-US" altLang="ja-JP" sz="2400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perturbative</a:t>
            </a:r>
            <a:r>
              <a:rPr lang="en-US" altLang="ja-JP" sz="2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)</a:t>
            </a:r>
            <a:endParaRPr kumimoji="1" lang="ja-JP" altLang="en-US" sz="24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grpSp>
        <p:nvGrpSpPr>
          <p:cNvPr id="43" name="グループ化 42"/>
          <p:cNvGrpSpPr/>
          <p:nvPr/>
        </p:nvGrpSpPr>
        <p:grpSpPr>
          <a:xfrm>
            <a:off x="1670325" y="2382929"/>
            <a:ext cx="3035742" cy="1736646"/>
            <a:chOff x="2947098" y="4796187"/>
            <a:chExt cx="3035742" cy="1736646"/>
          </a:xfrm>
        </p:grpSpPr>
        <p:sp>
          <p:nvSpPr>
            <p:cNvPr id="44" name="テキスト ボックス 43"/>
            <p:cNvSpPr txBox="1"/>
            <p:nvPr/>
          </p:nvSpPr>
          <p:spPr>
            <a:xfrm>
              <a:off x="2947098" y="4796187"/>
              <a:ext cx="3035742" cy="1736646"/>
            </a:xfrm>
            <a:prstGeom prst="wedgeRoundRectCallout">
              <a:avLst>
                <a:gd name="adj1" fmla="val 19733"/>
                <a:gd name="adj2" fmla="val 69465"/>
                <a:gd name="adj3" fmla="val 16667"/>
              </a:avLst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altLang="ja-JP" sz="2400" dirty="0" err="1" smtClean="0"/>
                <a:t>Perturbative</a:t>
              </a:r>
              <a:r>
                <a:rPr lang="en-US" altLang="ja-JP" sz="2400" dirty="0" smtClean="0"/>
                <a:t> relation has to be applicable!</a:t>
              </a:r>
            </a:p>
            <a:p>
              <a:pPr algn="ctr"/>
              <a:endParaRPr kumimoji="1" lang="en-US" altLang="ja-JP" sz="2400" dirty="0"/>
            </a:p>
            <a:p>
              <a:pPr algn="ctr"/>
              <a:endParaRPr kumimoji="1" lang="ja-JP" altLang="en-US" sz="2400" dirty="0"/>
            </a:p>
          </p:txBody>
        </p:sp>
        <p:pic>
          <p:nvPicPr>
            <p:cNvPr id="45" name="TexTeXPicture" descr="&lt;?xml version=&quot;1.0&quot; encoding=&quot;utf-16&quot;?&gt;&#10;&lt;TeXTeX&gt;&#10;  &lt;preamble&gt;\documentclass{jarticle}&#10;\usepackage{amsmath}&#10;\pagestyle{empty}&lt;/preamble&gt;&#10;  &lt;body&gt;\begin{align*} &#10;\sqrt{8t} \ll \Lambda^{-1}, T^{-1}&#10;\end{align*}&lt;/body&gt;&#10;  &lt;fcolor&gt;FFFFFFFF&lt;/fcolor&gt;&#10;  &lt;bcolor&gt;FFFFFFFF&lt;/bcolor&gt;&#10;  &lt;transparent&gt;True&lt;/transparent&gt;&#10;  &lt;resolution&gt;1800&lt;/resolution&gt;&#10;  &lt;imageh&gt;276&lt;/imageh&gt;&#10;  &lt;imagew&gt;1761&lt;/imagew&gt;&#10;  &lt;scale&gt;50&lt;/scale&gt;&#10;  &lt;cursor&gt;50&lt;/cursor&gt;&#10;&lt;/TeXTeX&gt;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6117" y="5873895"/>
              <a:ext cx="2625548" cy="4114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09489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角丸四角形 26"/>
          <p:cNvSpPr/>
          <p:nvPr/>
        </p:nvSpPr>
        <p:spPr>
          <a:xfrm>
            <a:off x="5074024" y="1470212"/>
            <a:ext cx="3352800" cy="5011270"/>
          </a:xfrm>
          <a:prstGeom prst="roundRect">
            <a:avLst>
              <a:gd name="adj" fmla="val 10794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8" name="Picture 76" descr="lattic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528" y="1642447"/>
            <a:ext cx="2103062" cy="20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テキスト ボックス 28"/>
          <p:cNvSpPr txBox="1"/>
          <p:nvPr/>
        </p:nvSpPr>
        <p:spPr>
          <a:xfrm>
            <a:off x="705594" y="1950476"/>
            <a:ext cx="23805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b="1" dirty="0" smtClean="0"/>
              <a:t>lattice regularized</a:t>
            </a:r>
          </a:p>
          <a:p>
            <a:pPr algn="ctr"/>
            <a:r>
              <a:rPr lang="en-US" altLang="ja-JP" sz="2400" b="1" dirty="0" smtClean="0"/>
              <a:t>gauge theory</a:t>
            </a:r>
            <a:endParaRPr kumimoji="1" lang="ja-JP" altLang="en-US" sz="2400" b="1" dirty="0"/>
          </a:p>
        </p:txBody>
      </p:sp>
      <p:sp>
        <p:nvSpPr>
          <p:cNvPr id="30" name="右矢印 29"/>
          <p:cNvSpPr/>
          <p:nvPr/>
        </p:nvSpPr>
        <p:spPr>
          <a:xfrm>
            <a:off x="3154747" y="2338058"/>
            <a:ext cx="2243579" cy="838986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 smtClean="0"/>
              <a:t>gradient  flow</a:t>
            </a:r>
            <a:endParaRPr kumimoji="1" lang="ja-JP" altLang="en-US" sz="2000" dirty="0"/>
          </a:p>
        </p:txBody>
      </p:sp>
      <p:pic>
        <p:nvPicPr>
          <p:cNvPr id="31" name="TexTeXPicture" descr="&lt;?xml version=&quot;1.0&quot; encoding=&quot;utf-16&quot;?&gt;&#10;&lt;TeXTeX&gt;&#10;  &lt;preamble&gt;\documentclass{jarticle}&#10;\usepackage{amsmath}&#10;\pagestyle{empty}&lt;/preamble&gt;&#10;  &lt;body&gt;\begin{align*} &#10;T_{\mu\nu}&#10;\end{align*}&lt;/body&gt;&#10;  &lt;fcolor&gt;FFFFFFFF&lt;/fcolor&gt;&#10;  &lt;bcolor&gt;FFFFFFFF&lt;/bcolor&gt;&#10;  &lt;transparent&gt;True&lt;/transparent&gt;&#10;  &lt;resolution&gt;1800&lt;/resolution&gt;&#10;  &lt;imageh&gt;244&lt;/imageh&gt;&#10;  &lt;imagew&gt;363&lt;/imagew&gt;&#10;  &lt;scale&gt;50&lt;/scale&gt;&#10;  &lt;cursor&gt;26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903" y="3089501"/>
            <a:ext cx="683710" cy="459573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32" name="角丸四角形 31"/>
          <p:cNvSpPr/>
          <p:nvPr/>
        </p:nvSpPr>
        <p:spPr>
          <a:xfrm>
            <a:off x="490195" y="4208827"/>
            <a:ext cx="2595922" cy="2112302"/>
          </a:xfrm>
          <a:prstGeom prst="round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ja-JP" sz="24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r>
              <a:rPr kumimoji="1" lang="en-US" altLang="ja-JP" sz="2400" dirty="0" smtClean="0">
                <a:solidFill>
                  <a:schemeClr val="accent4">
                    <a:lumMod val="50000"/>
                  </a:schemeClr>
                </a:solidFill>
              </a:rPr>
              <a:t>continuum theory</a:t>
            </a:r>
          </a:p>
          <a:p>
            <a:pPr algn="ctr"/>
            <a:r>
              <a:rPr lang="en-US" altLang="ja-JP" sz="2000" dirty="0" smtClean="0">
                <a:solidFill>
                  <a:schemeClr val="accent4">
                    <a:lumMod val="50000"/>
                  </a:schemeClr>
                </a:solidFill>
              </a:rPr>
              <a:t>(with </a:t>
            </a:r>
            <a:r>
              <a:rPr kumimoji="1" lang="en-US" altLang="ja-JP" sz="2000" dirty="0" smtClean="0">
                <a:solidFill>
                  <a:schemeClr val="accent4">
                    <a:lumMod val="50000"/>
                  </a:schemeClr>
                </a:solidFill>
              </a:rPr>
              <a:t>dim. reg.)</a:t>
            </a:r>
          </a:p>
        </p:txBody>
      </p:sp>
      <p:grpSp>
        <p:nvGrpSpPr>
          <p:cNvPr id="33" name="グループ化 32"/>
          <p:cNvGrpSpPr/>
          <p:nvPr/>
        </p:nvGrpSpPr>
        <p:grpSpPr>
          <a:xfrm>
            <a:off x="3154748" y="4155036"/>
            <a:ext cx="5049509" cy="2236795"/>
            <a:chOff x="3154748" y="3706802"/>
            <a:chExt cx="5049509" cy="2236795"/>
          </a:xfrm>
        </p:grpSpPr>
        <p:sp>
          <p:nvSpPr>
            <p:cNvPr id="34" name="角丸四角形 33"/>
            <p:cNvSpPr/>
            <p:nvPr/>
          </p:nvSpPr>
          <p:spPr>
            <a:xfrm>
              <a:off x="5307107" y="3706802"/>
              <a:ext cx="2897150" cy="2236795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 altLang="ja-JP" sz="2400" dirty="0" smtClean="0">
                <a:solidFill>
                  <a:schemeClr val="tx1">
                    <a:lumMod val="65000"/>
                  </a:schemeClr>
                </a:solidFill>
                <a:effectLst>
                  <a:outerShdw blurRad="254000" algn="ctr" rotWithShape="0">
                    <a:schemeClr val="bg1"/>
                  </a:outerShdw>
                </a:effectLst>
              </a:endParaRPr>
            </a:p>
            <a:p>
              <a:pPr algn="ctr"/>
              <a:r>
                <a:rPr kumimoji="1" lang="en-US" altLang="ja-JP" sz="2400" dirty="0" smtClean="0">
                  <a:solidFill>
                    <a:schemeClr val="tx1">
                      <a:lumMod val="65000"/>
                    </a:schemeClr>
                  </a:solidFill>
                  <a:effectLst>
                    <a:outerShdw blurRad="254000" algn="ctr" rotWithShape="0">
                      <a:schemeClr val="bg1"/>
                    </a:outerShdw>
                  </a:effectLst>
                </a:rPr>
                <a:t>continuum theory</a:t>
              </a:r>
            </a:p>
            <a:p>
              <a:pPr algn="ctr"/>
              <a:r>
                <a:rPr lang="en-US" altLang="ja-JP" sz="2000" dirty="0" smtClean="0">
                  <a:solidFill>
                    <a:schemeClr val="tx1">
                      <a:lumMod val="65000"/>
                    </a:schemeClr>
                  </a:solidFill>
                  <a:effectLst>
                    <a:outerShdw blurRad="254000" algn="ctr" rotWithShape="0">
                      <a:schemeClr val="bg1"/>
                    </a:outerShdw>
                  </a:effectLst>
                </a:rPr>
                <a:t>(with </a:t>
              </a:r>
              <a:r>
                <a:rPr kumimoji="1" lang="en-US" altLang="ja-JP" sz="2000" dirty="0" smtClean="0">
                  <a:solidFill>
                    <a:schemeClr val="tx1">
                      <a:lumMod val="65000"/>
                    </a:schemeClr>
                  </a:solidFill>
                  <a:effectLst>
                    <a:outerShdw blurRad="254000" algn="ctr" rotWithShape="0">
                      <a:schemeClr val="bg1"/>
                    </a:outerShdw>
                  </a:effectLst>
                </a:rPr>
                <a:t>dim. reg.)</a:t>
              </a:r>
            </a:p>
          </p:txBody>
        </p:sp>
        <p:sp>
          <p:nvSpPr>
            <p:cNvPr id="35" name="右矢印 34"/>
            <p:cNvSpPr/>
            <p:nvPr/>
          </p:nvSpPr>
          <p:spPr>
            <a:xfrm>
              <a:off x="3154748" y="4706703"/>
              <a:ext cx="2243579" cy="838986"/>
            </a:xfrm>
            <a:prstGeom prst="right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000" dirty="0" smtClean="0"/>
                <a:t>gradient  flow</a:t>
              </a:r>
              <a:endParaRPr kumimoji="1" lang="ja-JP" altLang="en-US" sz="2000" dirty="0"/>
            </a:p>
          </p:txBody>
        </p:sp>
      </p:grpSp>
      <p:pic>
        <p:nvPicPr>
          <p:cNvPr id="36" name="TexTeXPicture" descr="&lt;?xml version=&quot;1.0&quot; encoding=&quot;utf-16&quot;?&gt;&#10;&lt;TeXTeX&gt;&#10;  &lt;preamble&gt;\documentclass{jarticle}&#10;\usepackage{amsmath}&#10;\pagestyle{empty}&lt;/preamble&gt;&#10;  &lt;body&gt;\begin{align*} &#10;T_{\mu\nu}^R&#10;\end{align*}&lt;/body&gt;&#10;  &lt;fcolor&gt;FF000000&lt;/fcolor&gt;&#10;  &lt;bcolor&gt;FFFFFFFF&lt;/bcolor&gt;&#10;  &lt;transparent&gt;True&lt;/transparent&gt;&#10;  &lt;resolution&gt;1800&lt;/resolution&gt;&#10;  &lt;imageh&gt;321&lt;/imageh&gt;&#10;  &lt;imagew&gt;363&lt;/imagew&gt;&#10;  &lt;scale&gt;50&lt;/scale&gt;&#10;  &lt;cursor&gt;28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903" y="4301134"/>
            <a:ext cx="683710" cy="604602"/>
          </a:xfrm>
          <a:prstGeom prst="rect">
            <a:avLst/>
          </a:prstGeom>
        </p:spPr>
      </p:pic>
      <p:sp>
        <p:nvSpPr>
          <p:cNvPr id="37" name="乗算記号 36"/>
          <p:cNvSpPr/>
          <p:nvPr/>
        </p:nvSpPr>
        <p:spPr>
          <a:xfrm>
            <a:off x="1188718" y="2794707"/>
            <a:ext cx="1074483" cy="970825"/>
          </a:xfrm>
          <a:prstGeom prst="mathMultiply">
            <a:avLst>
              <a:gd name="adj1" fmla="val 17061"/>
            </a:avLst>
          </a:prstGeom>
          <a:solidFill>
            <a:srgbClr val="FF00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8" name="TexTeXPicture" descr="&lt;?xml version=&quot;1.0&quot; encoding=&quot;utf-16&quot;?&gt;&#10;&lt;TeXTeX&gt;&#10;  &lt;preamble&gt;\documentclass{jarticle}&#10;\usepackage{amsmath}&#10;\pagestyle{empty}&lt;/preamble&gt;&#10;  &lt;body&gt;\begin{align*} &#10;U_{\mu\nu},  E&#10;\end{align*}&lt;/body&gt;&#10;  &lt;fcolor&gt;FF000000&lt;/fcolor&gt;&#10;  &lt;bcolor&gt;FFFFFFFF&lt;/bcolor&gt;&#10;  &lt;transparent&gt;True&lt;/transparent&gt;&#10;  &lt;resolution&gt;1800&lt;/resolution&gt;&#10;  &lt;imageh&gt;245&lt;/imageh&gt;&#10;  &lt;imagew&gt;699&lt;/imagew&gt;&#10;  &lt;scale&gt;50&lt;/scale&gt;&#10;  &lt;cursor&gt;28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250" y="4471202"/>
            <a:ext cx="1316566" cy="461456"/>
          </a:xfrm>
          <a:prstGeom prst="rect">
            <a:avLst/>
          </a:prstGeom>
        </p:spPr>
      </p:pic>
      <p:pic>
        <p:nvPicPr>
          <p:cNvPr id="41" name="図 4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02649" y="1537119"/>
            <a:ext cx="2495550" cy="230505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Caveats</a:t>
            </a:r>
            <a:endParaRPr kumimoji="1" lang="ja-JP" altLang="en-US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grpSp>
        <p:nvGrpSpPr>
          <p:cNvPr id="24" name="グループ化 23"/>
          <p:cNvGrpSpPr/>
          <p:nvPr/>
        </p:nvGrpSpPr>
        <p:grpSpPr>
          <a:xfrm>
            <a:off x="5638002" y="447918"/>
            <a:ext cx="3035742" cy="1736646"/>
            <a:chOff x="2737787" y="750530"/>
            <a:chExt cx="3035742" cy="1736646"/>
          </a:xfrm>
        </p:grpSpPr>
        <p:sp>
          <p:nvSpPr>
            <p:cNvPr id="25" name="テキスト ボックス 24"/>
            <p:cNvSpPr txBox="1"/>
            <p:nvPr/>
          </p:nvSpPr>
          <p:spPr>
            <a:xfrm>
              <a:off x="2737787" y="750530"/>
              <a:ext cx="3035742" cy="1736646"/>
            </a:xfrm>
            <a:prstGeom prst="wedgeRoundRectCallout">
              <a:avLst>
                <a:gd name="adj1" fmla="val -22303"/>
                <a:gd name="adj2" fmla="val 77452"/>
                <a:gd name="adj3" fmla="val 16667"/>
              </a:avLst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altLang="ja-JP" sz="2400" dirty="0" smtClean="0"/>
                <a:t>Gauge field has to be sufficiently smeared!</a:t>
              </a:r>
            </a:p>
            <a:p>
              <a:pPr algn="ctr"/>
              <a:endParaRPr kumimoji="1" lang="en-US" altLang="ja-JP" sz="2400" dirty="0"/>
            </a:p>
            <a:p>
              <a:pPr algn="ctr"/>
              <a:endParaRPr kumimoji="1" lang="ja-JP" altLang="en-US" sz="2400" dirty="0"/>
            </a:p>
          </p:txBody>
        </p:sp>
        <p:pic>
          <p:nvPicPr>
            <p:cNvPr id="26" name="TexTeXPicture" descr="&lt;?xml version=&quot;1.0&quot; encoding=&quot;utf-16&quot;?&gt;&#10;&lt;TeXTeX&gt;&#10;  &lt;preamble&gt;\documentclass{jarticle}&#10;\usepackage{amsmath}&#10;\pagestyle{empty}&lt;/preamble&gt;&#10;  &lt;body&gt;\begin{align*} &#10;a \ll \sqrt{8t}&#10;\end{align*}&lt;/body&gt;&#10;  &lt;fcolor&gt;FFFFFFFF&lt;/fcolor&gt;&#10;  &lt;bcolor&gt;FFFFFFFF&lt;/bcolor&gt;&#10;  &lt;transparent&gt;True&lt;/transparent&gt;&#10;  &lt;resolution&gt;1800&lt;/resolution&gt;&#10;  &lt;imageh&gt;249&lt;/imageh&gt;&#10;  &lt;imagew&gt;932&lt;/imagew&gt;&#10;  &lt;scale&gt;50&lt;/scale&gt;&#10;  &lt;cursor&gt;31&lt;/cursor&gt;&#10;&lt;/TeXTeX&gt;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2328" y="1805494"/>
              <a:ext cx="1537471" cy="410762"/>
            </a:xfrm>
            <a:prstGeom prst="rect">
              <a:avLst/>
            </a:prstGeom>
          </p:spPr>
        </p:pic>
      </p:grpSp>
      <p:sp>
        <p:nvSpPr>
          <p:cNvPr id="4" name="角丸四角形 3"/>
          <p:cNvSpPr/>
          <p:nvPr/>
        </p:nvSpPr>
        <p:spPr>
          <a:xfrm>
            <a:off x="4595463" y="5755341"/>
            <a:ext cx="4141035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a \ll \sqrt{8t} \ll \Lambda^{-1}&#10;\end{align*}&lt;/body&gt;&#10;  &lt;fcolor&gt;FFFFFFFF&lt;/fcolor&gt;&#10;  &lt;bcolor&gt;FFFFFFFF&lt;/bcolor&gt;&#10;  &lt;transparent&gt;True&lt;/transparent&gt;&#10;  &lt;resolution&gt;1800&lt;/resolution&gt;&#10;  &lt;imageh&gt;249&lt;/imageh&gt;&#10;  &lt;imagew&gt;1730&lt;/imagew&gt;&#10;  &lt;scale&gt;50&lt;/scale&gt;&#10;  &lt;cursor&gt;48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8708" y="5954952"/>
            <a:ext cx="3634543" cy="523122"/>
          </a:xfrm>
          <a:prstGeom prst="rect">
            <a:avLst/>
          </a:prstGeom>
        </p:spPr>
      </p:pic>
      <p:sp>
        <p:nvSpPr>
          <p:cNvPr id="42" name="左右矢印 41"/>
          <p:cNvSpPr/>
          <p:nvPr/>
        </p:nvSpPr>
        <p:spPr>
          <a:xfrm>
            <a:off x="2318548" y="4287739"/>
            <a:ext cx="3456962" cy="590191"/>
          </a:xfrm>
          <a:prstGeom prst="leftRightArrow">
            <a:avLst/>
          </a:prstGeom>
          <a:solidFill>
            <a:srgbClr val="AD0101">
              <a:alpha val="6705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3164190" y="4341530"/>
            <a:ext cx="19066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analytic</a:t>
            </a:r>
          </a:p>
          <a:p>
            <a:pPr algn="ctr"/>
            <a:r>
              <a:rPr lang="en-US" altLang="ja-JP" sz="2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(</a:t>
            </a:r>
            <a:r>
              <a:rPr lang="en-US" altLang="ja-JP" sz="2400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perturbative</a:t>
            </a:r>
            <a:r>
              <a:rPr lang="en-US" altLang="ja-JP" sz="2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)</a:t>
            </a:r>
            <a:endParaRPr kumimoji="1" lang="ja-JP" altLang="en-US" sz="24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grpSp>
        <p:nvGrpSpPr>
          <p:cNvPr id="23" name="グループ化 22"/>
          <p:cNvGrpSpPr/>
          <p:nvPr/>
        </p:nvGrpSpPr>
        <p:grpSpPr>
          <a:xfrm>
            <a:off x="1670325" y="2382929"/>
            <a:ext cx="3035742" cy="1736646"/>
            <a:chOff x="2947098" y="4796187"/>
            <a:chExt cx="3035742" cy="1736646"/>
          </a:xfrm>
        </p:grpSpPr>
        <p:sp>
          <p:nvSpPr>
            <p:cNvPr id="39" name="テキスト ボックス 38"/>
            <p:cNvSpPr txBox="1"/>
            <p:nvPr/>
          </p:nvSpPr>
          <p:spPr>
            <a:xfrm>
              <a:off x="2947098" y="4796187"/>
              <a:ext cx="3035742" cy="1736646"/>
            </a:xfrm>
            <a:prstGeom prst="wedgeRoundRectCallout">
              <a:avLst>
                <a:gd name="adj1" fmla="val 19733"/>
                <a:gd name="adj2" fmla="val 69465"/>
                <a:gd name="adj3" fmla="val 16667"/>
              </a:avLst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altLang="ja-JP" sz="2400" dirty="0" err="1" smtClean="0"/>
                <a:t>Perturbative</a:t>
              </a:r>
              <a:r>
                <a:rPr lang="en-US" altLang="ja-JP" sz="2400" dirty="0" smtClean="0"/>
                <a:t> relation has to be applicable!</a:t>
              </a:r>
            </a:p>
            <a:p>
              <a:pPr algn="ctr"/>
              <a:endParaRPr kumimoji="1" lang="en-US" altLang="ja-JP" sz="2400" dirty="0"/>
            </a:p>
            <a:p>
              <a:pPr algn="ctr"/>
              <a:endParaRPr kumimoji="1" lang="ja-JP" altLang="en-US" sz="2400" dirty="0"/>
            </a:p>
          </p:txBody>
        </p:sp>
        <p:pic>
          <p:nvPicPr>
            <p:cNvPr id="40" name="TexTeXPicture" descr="&lt;?xml version=&quot;1.0&quot; encoding=&quot;utf-16&quot;?&gt;&#10;&lt;TeXTeX&gt;&#10;  &lt;preamble&gt;\documentclass{jarticle}&#10;\usepackage{amsmath}&#10;\pagestyle{empty}&lt;/preamble&gt;&#10;  &lt;body&gt;\begin{align*} &#10;\sqrt{8t} \ll \Lambda^{-1}, T^{-1}&#10;\end{align*}&lt;/body&gt;&#10;  &lt;fcolor&gt;FFFFFFFF&lt;/fcolor&gt;&#10;  &lt;bcolor&gt;FFFFFFFF&lt;/bcolor&gt;&#10;  &lt;transparent&gt;True&lt;/transparent&gt;&#10;  &lt;resolution&gt;1800&lt;/resolution&gt;&#10;  &lt;imageh&gt;276&lt;/imageh&gt;&#10;  &lt;imagew&gt;1761&lt;/imagew&gt;&#10;  &lt;scale&gt;50&lt;/scale&gt;&#10;  &lt;cursor&gt;50&lt;/cursor&gt;&#10;&lt;/TeXTeX&gt;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6117" y="5873895"/>
              <a:ext cx="2625548" cy="4114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5087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角丸四角形 3"/>
          <p:cNvSpPr/>
          <p:nvPr/>
        </p:nvSpPr>
        <p:spPr>
          <a:xfrm>
            <a:off x="292576" y="600635"/>
            <a:ext cx="8394223" cy="1212955"/>
          </a:xfrm>
          <a:prstGeom prst="round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\tilde T_{\mu\nu} (t)&#10;= \frac1{\alpha_U(t)}&#10;U_{\mu\nu}(t) + \frac{\delta_{\mu\nu}}{4\alpha_E(t)} E(t)_{\rm subt.}&#10;\end{align*}&lt;/body&gt;&#10;  &lt;fcolor&gt;FFFFFFFF&lt;/fcolor&gt;&#10;  &lt;bcolor&gt;FFFFFFFF&lt;/bcolor&gt;&#10;  &lt;transparent&gt;True&lt;/transparent&gt;&#10;  &lt;resolution&gt;1800&lt;/resolution&gt;&#10;  &lt;imageh&gt;578&lt;/imageh&gt;&#10;  &lt;imagew&gt;4369&lt;/imagew&gt;&#10;  &lt;scale&gt;50&lt;/scale&gt;&#10;  &lt;cursor&gt;33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93" y="856519"/>
            <a:ext cx="4993767" cy="660654"/>
          </a:xfrm>
          <a:prstGeom prst="rect">
            <a:avLst/>
          </a:prstGeom>
        </p:spPr>
      </p:pic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T_{\mu\nu}^R&#10;= \lim_{t\to0} \tilde T_{\mu\nu}(t)&#10;\end{align*}&lt;/body&gt;&#10;  &lt;fcolor&gt;FFFFFFFF&lt;/fcolor&gt;&#10;  &lt;bcolor&gt;FFFFFFFF&lt;/bcolor&gt;&#10;  &lt;transparent&gt;True&lt;/transparent&gt;&#10;  &lt;resolution&gt;1800&lt;/resolution&gt;&#10;  &lt;imageh&gt;387&lt;/imageh&gt;&#10;  &lt;imagew&gt;1781&lt;/imagew&gt;&#10;  &lt;scale&gt;50&lt;/scale&gt;&#10;  &lt;cursor&gt;61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629" y="950351"/>
            <a:ext cx="2176732" cy="472990"/>
          </a:xfrm>
          <a:prstGeom prst="rect">
            <a:avLst/>
          </a:prstGeom>
        </p:spPr>
      </p:pic>
      <p:cxnSp>
        <p:nvCxnSpPr>
          <p:cNvPr id="9" name="直線矢印コネクタ 8"/>
          <p:cNvCxnSpPr/>
          <p:nvPr/>
        </p:nvCxnSpPr>
        <p:spPr>
          <a:xfrm>
            <a:off x="2277034" y="4930587"/>
            <a:ext cx="4303059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フリーフォーム 12"/>
          <p:cNvSpPr/>
          <p:nvPr/>
        </p:nvSpPr>
        <p:spPr>
          <a:xfrm>
            <a:off x="3962399" y="3620074"/>
            <a:ext cx="2465294" cy="754699"/>
          </a:xfrm>
          <a:custGeom>
            <a:avLst/>
            <a:gdLst>
              <a:gd name="connsiteX0" fmla="*/ 0 w 3630705"/>
              <a:gd name="connsiteY0" fmla="*/ 1664 h 754699"/>
              <a:gd name="connsiteX1" fmla="*/ 2169458 w 3630705"/>
              <a:gd name="connsiteY1" fmla="*/ 118205 h 754699"/>
              <a:gd name="connsiteX2" fmla="*/ 3630705 w 3630705"/>
              <a:gd name="connsiteY2" fmla="*/ 754699 h 754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30705" h="754699">
                <a:moveTo>
                  <a:pt x="0" y="1664"/>
                </a:moveTo>
                <a:cubicBezTo>
                  <a:pt x="782170" y="-2819"/>
                  <a:pt x="1564341" y="-7301"/>
                  <a:pt x="2169458" y="118205"/>
                </a:cubicBezTo>
                <a:cubicBezTo>
                  <a:pt x="2774576" y="243711"/>
                  <a:pt x="3202640" y="499205"/>
                  <a:pt x="3630705" y="754699"/>
                </a:cubicBezTo>
              </a:path>
            </a:pathLst>
          </a:cu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C000"/>
              </a:solidFill>
            </a:endParaRPr>
          </a:p>
        </p:txBody>
      </p:sp>
      <p:pic>
        <p:nvPicPr>
          <p:cNvPr id="14" name="TexTeXPicture" descr="&lt;?xml version=&quot;1.0&quot; encoding=&quot;utf-16&quot;?&gt;&#10;&lt;TeXTeX&gt;&#10;  &lt;preamble&gt;\documentclass{jarticle}&#10;\usepackage{amsmath}&#10;\pagestyle{empty}&lt;/preamble&gt;&#10;  &lt;body&gt;\begin{align*} &#10;\langle \tilde{T}_{\mu\nu} (t)\rangle&#10;\end{align*}&lt;/body&gt;&#10;  &lt;fcolor&gt;FFFFFFFF&lt;/fcolor&gt;&#10;  &lt;bcolor&gt;FFFFFFFF&lt;/bcolor&gt;&#10;  &lt;transparent&gt;True&lt;/transparent&gt;&#10;  &lt;resolution&gt;1800&lt;/resolution&gt;&#10;  &lt;imageh&gt;305&lt;/imageh&gt;&#10;  &lt;imagew&gt;811&lt;/imagew&gt;&#10;  &lt;scale&gt;50&lt;/scale&gt;&#10;  &lt;cursor&gt;46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044" y="2183857"/>
            <a:ext cx="1181021" cy="444158"/>
          </a:xfrm>
          <a:prstGeom prst="rect">
            <a:avLst/>
          </a:prstGeom>
        </p:spPr>
      </p:pic>
      <p:sp>
        <p:nvSpPr>
          <p:cNvPr id="18" name="フリーフォーム 17"/>
          <p:cNvSpPr/>
          <p:nvPr/>
        </p:nvSpPr>
        <p:spPr>
          <a:xfrm flipV="1">
            <a:off x="3962399" y="2867037"/>
            <a:ext cx="2465294" cy="754699"/>
          </a:xfrm>
          <a:custGeom>
            <a:avLst/>
            <a:gdLst>
              <a:gd name="connsiteX0" fmla="*/ 0 w 3630705"/>
              <a:gd name="connsiteY0" fmla="*/ 1664 h 754699"/>
              <a:gd name="connsiteX1" fmla="*/ 2169458 w 3630705"/>
              <a:gd name="connsiteY1" fmla="*/ 118205 h 754699"/>
              <a:gd name="connsiteX2" fmla="*/ 3630705 w 3630705"/>
              <a:gd name="connsiteY2" fmla="*/ 754699 h 754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30705" h="754699">
                <a:moveTo>
                  <a:pt x="0" y="1664"/>
                </a:moveTo>
                <a:cubicBezTo>
                  <a:pt x="782170" y="-2819"/>
                  <a:pt x="1564341" y="-7301"/>
                  <a:pt x="2169458" y="118205"/>
                </a:cubicBezTo>
                <a:cubicBezTo>
                  <a:pt x="2774576" y="243711"/>
                  <a:pt x="3202640" y="499205"/>
                  <a:pt x="3630705" y="754699"/>
                </a:cubicBezTo>
              </a:path>
            </a:pathLst>
          </a:cu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C000"/>
              </a:solidFill>
            </a:endParaRPr>
          </a:p>
        </p:txBody>
      </p:sp>
      <p:pic>
        <p:nvPicPr>
          <p:cNvPr id="27" name="TexTeXPicture" descr="&lt;?xml version=&quot;1.0&quot; encoding=&quot;utf-16&quot;?&gt;&#10;&lt;TeXTeX&gt;&#10;  &lt;preamble&gt;\documentclass{jarticle}&#10;\usepackage{amsmath}&#10;\pagestyle{empty}&lt;/preamble&gt;&#10;  &lt;body&gt;\begin{align*} &#10;t&#10;\end{align*}&lt;/body&gt;&#10;  &lt;fcolor&gt;FFFFFFFF&lt;/fcolor&gt;&#10;  &lt;bcolor&gt;FFFFFFFF&lt;/bcolor&gt;&#10;  &lt;transparent&gt;True&lt;/transparent&gt;&#10;  &lt;resolution&gt;1800&lt;/resolution&gt;&#10;  &lt;imageh&gt;158&lt;/imageh&gt;&#10;  &lt;imagew&gt;76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7669" y="4762851"/>
            <a:ext cx="161365" cy="335471"/>
          </a:xfrm>
          <a:prstGeom prst="rect">
            <a:avLst/>
          </a:prstGeom>
        </p:spPr>
      </p:pic>
      <p:cxnSp>
        <p:nvCxnSpPr>
          <p:cNvPr id="32" name="直線コネクタ 31"/>
          <p:cNvCxnSpPr/>
          <p:nvPr/>
        </p:nvCxnSpPr>
        <p:spPr>
          <a:xfrm>
            <a:off x="2274612" y="3623399"/>
            <a:ext cx="2133599" cy="227149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フリーフォーム 33"/>
          <p:cNvSpPr/>
          <p:nvPr/>
        </p:nvSpPr>
        <p:spPr>
          <a:xfrm>
            <a:off x="4401670" y="3844342"/>
            <a:ext cx="2178423" cy="788893"/>
          </a:xfrm>
          <a:custGeom>
            <a:avLst/>
            <a:gdLst>
              <a:gd name="connsiteX0" fmla="*/ 0 w 3630705"/>
              <a:gd name="connsiteY0" fmla="*/ 1664 h 754699"/>
              <a:gd name="connsiteX1" fmla="*/ 2169458 w 3630705"/>
              <a:gd name="connsiteY1" fmla="*/ 118205 h 754699"/>
              <a:gd name="connsiteX2" fmla="*/ 3630705 w 3630705"/>
              <a:gd name="connsiteY2" fmla="*/ 754699 h 754699"/>
              <a:gd name="connsiteX0" fmla="*/ 0 w 3208222"/>
              <a:gd name="connsiteY0" fmla="*/ 285 h 816073"/>
              <a:gd name="connsiteX1" fmla="*/ 1746975 w 3208222"/>
              <a:gd name="connsiteY1" fmla="*/ 179579 h 816073"/>
              <a:gd name="connsiteX2" fmla="*/ 3208222 w 3208222"/>
              <a:gd name="connsiteY2" fmla="*/ 816073 h 816073"/>
              <a:gd name="connsiteX0" fmla="*/ 0 w 3208222"/>
              <a:gd name="connsiteY0" fmla="*/ 0 h 815788"/>
              <a:gd name="connsiteX1" fmla="*/ 1746975 w 3208222"/>
              <a:gd name="connsiteY1" fmla="*/ 179294 h 815788"/>
              <a:gd name="connsiteX2" fmla="*/ 3208222 w 3208222"/>
              <a:gd name="connsiteY2" fmla="*/ 815788 h 815788"/>
              <a:gd name="connsiteX0" fmla="*/ 0 w 3208222"/>
              <a:gd name="connsiteY0" fmla="*/ 0 h 788893"/>
              <a:gd name="connsiteX1" fmla="*/ 1746975 w 3208222"/>
              <a:gd name="connsiteY1" fmla="*/ 152399 h 788893"/>
              <a:gd name="connsiteX2" fmla="*/ 3208222 w 3208222"/>
              <a:gd name="connsiteY2" fmla="*/ 788893 h 788893"/>
              <a:gd name="connsiteX0" fmla="*/ 0 w 3208222"/>
              <a:gd name="connsiteY0" fmla="*/ 0 h 788893"/>
              <a:gd name="connsiteX1" fmla="*/ 1865799 w 3208222"/>
              <a:gd name="connsiteY1" fmla="*/ 233081 h 788893"/>
              <a:gd name="connsiteX2" fmla="*/ 3208222 w 3208222"/>
              <a:gd name="connsiteY2" fmla="*/ 788893 h 788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08222" h="788893">
                <a:moveTo>
                  <a:pt x="0" y="0"/>
                </a:moveTo>
                <a:cubicBezTo>
                  <a:pt x="821777" y="76200"/>
                  <a:pt x="1331095" y="101599"/>
                  <a:pt x="1865799" y="233081"/>
                </a:cubicBezTo>
                <a:cubicBezTo>
                  <a:pt x="2400503" y="364563"/>
                  <a:pt x="2780157" y="533399"/>
                  <a:pt x="3208222" y="788893"/>
                </a:cubicBezTo>
              </a:path>
            </a:pathLst>
          </a:cu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C000"/>
              </a:solidFill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3606160" y="3972777"/>
            <a:ext cx="14425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FFFF00"/>
                </a:solidFill>
              </a:rPr>
              <a:t>O(t) effect</a:t>
            </a:r>
            <a:endParaRPr kumimoji="1" lang="ja-JP" altLang="en-US" sz="2400" dirty="0">
              <a:solidFill>
                <a:srgbClr val="FFFF00"/>
              </a:solidFill>
            </a:endParaRPr>
          </a:p>
        </p:txBody>
      </p:sp>
      <p:pic>
        <p:nvPicPr>
          <p:cNvPr id="2" name="TexTeXPicture" descr="&lt;?xml version=&quot;1.0&quot; encoding=&quot;utf-16&quot;?&gt;&#10;&lt;TeXTeX&gt;&#10;  &lt;preamble&gt;\documentclass{jarticle}&#10;\usepackage{amsmath}&#10;\pagestyle{empty}&lt;/preamble&gt;&#10;  &lt;body&gt;\begin{align*} &#10;\langle T_{\mu\nu}^R \rangle&#10;\end{align*}&lt;/body&gt;&#10;  &lt;fcolor&gt;FFFFFFFF&lt;/fcolor&gt;&#10;  &lt;bcolor&gt;FFFFFFFF&lt;/bcolor&gt;&#10;  &lt;transparent&gt;True&lt;/transparent&gt;&#10;  &lt;resolution&gt;1800&lt;/resolution&gt;&#10;  &lt;imageh&gt;321&lt;/imageh&gt;&#10;  &lt;imagew&gt;527&lt;/imagew&gt;&#10;  &lt;scale&gt;50&lt;/scale&gt;&#10;  &lt;cursor&gt;44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631" y="3437906"/>
            <a:ext cx="727203" cy="442945"/>
          </a:xfrm>
          <a:prstGeom prst="rect">
            <a:avLst/>
          </a:prstGeom>
        </p:spPr>
      </p:pic>
      <p:cxnSp>
        <p:nvCxnSpPr>
          <p:cNvPr id="8" name="直線矢印コネクタ 7"/>
          <p:cNvCxnSpPr/>
          <p:nvPr/>
        </p:nvCxnSpPr>
        <p:spPr>
          <a:xfrm flipV="1">
            <a:off x="2277034" y="2770093"/>
            <a:ext cx="0" cy="2160494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フリーフォーム 23"/>
          <p:cNvSpPr/>
          <p:nvPr/>
        </p:nvSpPr>
        <p:spPr>
          <a:xfrm flipV="1">
            <a:off x="4114799" y="3064262"/>
            <a:ext cx="2465294" cy="816589"/>
          </a:xfrm>
          <a:custGeom>
            <a:avLst/>
            <a:gdLst>
              <a:gd name="connsiteX0" fmla="*/ 0 w 3630705"/>
              <a:gd name="connsiteY0" fmla="*/ 1664 h 754699"/>
              <a:gd name="connsiteX1" fmla="*/ 2169458 w 3630705"/>
              <a:gd name="connsiteY1" fmla="*/ 118205 h 754699"/>
              <a:gd name="connsiteX2" fmla="*/ 3630705 w 3630705"/>
              <a:gd name="connsiteY2" fmla="*/ 754699 h 754699"/>
              <a:gd name="connsiteX0" fmla="*/ 0 w 3630705"/>
              <a:gd name="connsiteY0" fmla="*/ 28254 h 781289"/>
              <a:gd name="connsiteX1" fmla="*/ 2169458 w 3630705"/>
              <a:gd name="connsiteY1" fmla="*/ 144795 h 781289"/>
              <a:gd name="connsiteX2" fmla="*/ 3630705 w 3630705"/>
              <a:gd name="connsiteY2" fmla="*/ 781289 h 781289"/>
              <a:gd name="connsiteX0" fmla="*/ 0 w 3630705"/>
              <a:gd name="connsiteY0" fmla="*/ 63554 h 816589"/>
              <a:gd name="connsiteX1" fmla="*/ 2116647 w 3630705"/>
              <a:gd name="connsiteY1" fmla="*/ 81483 h 816589"/>
              <a:gd name="connsiteX2" fmla="*/ 3630705 w 3630705"/>
              <a:gd name="connsiteY2" fmla="*/ 816589 h 816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30705" h="816589">
                <a:moveTo>
                  <a:pt x="0" y="63554"/>
                </a:moveTo>
                <a:cubicBezTo>
                  <a:pt x="676549" y="-3682"/>
                  <a:pt x="1511530" y="-44023"/>
                  <a:pt x="2116647" y="81483"/>
                </a:cubicBezTo>
                <a:cubicBezTo>
                  <a:pt x="2721765" y="206989"/>
                  <a:pt x="3202640" y="561095"/>
                  <a:pt x="3630705" y="816589"/>
                </a:cubicBezTo>
              </a:path>
            </a:pathLst>
          </a:cu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C000"/>
              </a:solidFill>
            </a:endParaRPr>
          </a:p>
        </p:txBody>
      </p:sp>
      <p:sp>
        <p:nvSpPr>
          <p:cNvPr id="7" name="右矢印 6"/>
          <p:cNvSpPr/>
          <p:nvPr/>
        </p:nvSpPr>
        <p:spPr>
          <a:xfrm>
            <a:off x="6920753" y="3880851"/>
            <a:ext cx="1154762" cy="924524"/>
          </a:xfrm>
          <a:prstGeom prst="rightArrow">
            <a:avLst/>
          </a:prstGeom>
          <a:noFill/>
          <a:ln w="381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classical</a:t>
            </a:r>
            <a:endParaRPr kumimoji="1" lang="ja-JP" altLang="en-US" dirty="0"/>
          </a:p>
        </p:txBody>
      </p:sp>
      <p:sp>
        <p:nvSpPr>
          <p:cNvPr id="31" name="正方形/長方形 30"/>
          <p:cNvSpPr/>
          <p:nvPr/>
        </p:nvSpPr>
        <p:spPr>
          <a:xfrm>
            <a:off x="4769222" y="2770093"/>
            <a:ext cx="1842246" cy="2157463"/>
          </a:xfrm>
          <a:prstGeom prst="rect">
            <a:avLst/>
          </a:prstGeom>
          <a:gradFill flip="none" rotWithShape="1">
            <a:gsLst>
              <a:gs pos="0">
                <a:srgbClr val="003300">
                  <a:alpha val="20000"/>
                </a:srgbClr>
              </a:gs>
              <a:gs pos="100000">
                <a:srgbClr val="0033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6" name="直線コネクタ 15"/>
          <p:cNvCxnSpPr/>
          <p:nvPr/>
        </p:nvCxnSpPr>
        <p:spPr>
          <a:xfrm>
            <a:off x="2277034" y="3621737"/>
            <a:ext cx="4150659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/>
          <p:cNvCxnSpPr/>
          <p:nvPr/>
        </p:nvCxnSpPr>
        <p:spPr>
          <a:xfrm flipV="1">
            <a:off x="2277034" y="3622116"/>
            <a:ext cx="2151529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テキスト ボックス 22"/>
          <p:cNvSpPr txBox="1"/>
          <p:nvPr/>
        </p:nvSpPr>
        <p:spPr>
          <a:xfrm>
            <a:off x="4840663" y="2306558"/>
            <a:ext cx="22994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92D050"/>
                </a:solidFill>
              </a:rPr>
              <a:t>non-</a:t>
            </a:r>
            <a:r>
              <a:rPr kumimoji="1" lang="en-US" altLang="ja-JP" sz="2400" dirty="0" err="1" smtClean="0">
                <a:solidFill>
                  <a:srgbClr val="92D050"/>
                </a:solidFill>
              </a:rPr>
              <a:t>perturbative</a:t>
            </a:r>
            <a:endParaRPr kumimoji="1" lang="en-US" altLang="ja-JP" sz="2400" dirty="0" smtClean="0">
              <a:solidFill>
                <a:srgbClr val="92D050"/>
              </a:solidFill>
            </a:endParaRPr>
          </a:p>
          <a:p>
            <a:r>
              <a:rPr lang="en-US" altLang="ja-JP" sz="2400" dirty="0" smtClean="0">
                <a:solidFill>
                  <a:srgbClr val="92D050"/>
                </a:solidFill>
              </a:rPr>
              <a:t>region</a:t>
            </a:r>
            <a:endParaRPr kumimoji="1" lang="ja-JP" altLang="en-US" sz="2400" dirty="0">
              <a:solidFill>
                <a:srgbClr val="92D050"/>
              </a:solidFill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2715915" y="2290508"/>
            <a:ext cx="18201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C000"/>
                </a:solidFill>
              </a:rPr>
              <a:t>in continuum</a:t>
            </a:r>
            <a:endParaRPr kumimoji="1" lang="ja-JP" altLang="en-US" sz="2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46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角丸四角形 3"/>
          <p:cNvSpPr/>
          <p:nvPr/>
        </p:nvSpPr>
        <p:spPr>
          <a:xfrm>
            <a:off x="292576" y="600635"/>
            <a:ext cx="8394223" cy="1212955"/>
          </a:xfrm>
          <a:prstGeom prst="round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\tilde T_{\mu\nu} (t)&#10;= \frac1{\alpha_U(t)}&#10;U_{\mu\nu}(t) + \frac{\delta_{\mu\nu}}{4\alpha_E(t)} E(t)_{\rm subt.}&#10;\end{align*}&lt;/body&gt;&#10;  &lt;fcolor&gt;FFFFFFFF&lt;/fcolor&gt;&#10;  &lt;bcolor&gt;FFFFFFFF&lt;/bcolor&gt;&#10;  &lt;transparent&gt;True&lt;/transparent&gt;&#10;  &lt;resolution&gt;1800&lt;/resolution&gt;&#10;  &lt;imageh&gt;578&lt;/imageh&gt;&#10;  &lt;imagew&gt;4369&lt;/imagew&gt;&#10;  &lt;scale&gt;50&lt;/scale&gt;&#10;  &lt;cursor&gt;33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93" y="856519"/>
            <a:ext cx="4993767" cy="660654"/>
          </a:xfrm>
          <a:prstGeom prst="rect">
            <a:avLst/>
          </a:prstGeom>
        </p:spPr>
      </p:pic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T_{\mu\nu}^R&#10;= \lim_{t\to0} \tilde T_{\mu\nu}(t)&#10;\end{align*}&lt;/body&gt;&#10;  &lt;fcolor&gt;FFFFFFFF&lt;/fcolor&gt;&#10;  &lt;bcolor&gt;FFFFFFFF&lt;/bcolor&gt;&#10;  &lt;transparent&gt;True&lt;/transparent&gt;&#10;  &lt;resolution&gt;1800&lt;/resolution&gt;&#10;  &lt;imageh&gt;387&lt;/imageh&gt;&#10;  &lt;imagew&gt;1781&lt;/imagew&gt;&#10;  &lt;scale&gt;50&lt;/scale&gt;&#10;  &lt;cursor&gt;61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629" y="950351"/>
            <a:ext cx="2176732" cy="472990"/>
          </a:xfrm>
          <a:prstGeom prst="rect">
            <a:avLst/>
          </a:prstGeom>
        </p:spPr>
      </p:pic>
      <p:cxnSp>
        <p:nvCxnSpPr>
          <p:cNvPr id="9" name="直線矢印コネクタ 8"/>
          <p:cNvCxnSpPr/>
          <p:nvPr/>
        </p:nvCxnSpPr>
        <p:spPr>
          <a:xfrm>
            <a:off x="2277034" y="4930587"/>
            <a:ext cx="4303059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フリーフォーム 12"/>
          <p:cNvSpPr/>
          <p:nvPr/>
        </p:nvSpPr>
        <p:spPr>
          <a:xfrm>
            <a:off x="3962399" y="3620074"/>
            <a:ext cx="2465294" cy="754699"/>
          </a:xfrm>
          <a:custGeom>
            <a:avLst/>
            <a:gdLst>
              <a:gd name="connsiteX0" fmla="*/ 0 w 3630705"/>
              <a:gd name="connsiteY0" fmla="*/ 1664 h 754699"/>
              <a:gd name="connsiteX1" fmla="*/ 2169458 w 3630705"/>
              <a:gd name="connsiteY1" fmla="*/ 118205 h 754699"/>
              <a:gd name="connsiteX2" fmla="*/ 3630705 w 3630705"/>
              <a:gd name="connsiteY2" fmla="*/ 754699 h 754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30705" h="754699">
                <a:moveTo>
                  <a:pt x="0" y="1664"/>
                </a:moveTo>
                <a:cubicBezTo>
                  <a:pt x="782170" y="-2819"/>
                  <a:pt x="1564341" y="-7301"/>
                  <a:pt x="2169458" y="118205"/>
                </a:cubicBezTo>
                <a:cubicBezTo>
                  <a:pt x="2774576" y="243711"/>
                  <a:pt x="3202640" y="499205"/>
                  <a:pt x="3630705" y="754699"/>
                </a:cubicBezTo>
              </a:path>
            </a:pathLst>
          </a:cu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C000"/>
              </a:solidFill>
            </a:endParaRPr>
          </a:p>
        </p:txBody>
      </p:sp>
      <p:pic>
        <p:nvPicPr>
          <p:cNvPr id="14" name="TexTeXPicture" descr="&lt;?xml version=&quot;1.0&quot; encoding=&quot;utf-16&quot;?&gt;&#10;&lt;TeXTeX&gt;&#10;  &lt;preamble&gt;\documentclass{jarticle}&#10;\usepackage{amsmath}&#10;\pagestyle{empty}&lt;/preamble&gt;&#10;  &lt;body&gt;\begin{align*} &#10;\langle \tilde{T}_{\mu\nu} (t)\rangle&#10;\end{align*}&lt;/body&gt;&#10;  &lt;fcolor&gt;FFFFFFFF&lt;/fcolor&gt;&#10;  &lt;bcolor&gt;FFFFFFFF&lt;/bcolor&gt;&#10;  &lt;transparent&gt;True&lt;/transparent&gt;&#10;  &lt;resolution&gt;1800&lt;/resolution&gt;&#10;  &lt;imageh&gt;305&lt;/imageh&gt;&#10;  &lt;imagew&gt;811&lt;/imagew&gt;&#10;  &lt;scale&gt;50&lt;/scale&gt;&#10;  &lt;cursor&gt;46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044" y="2183857"/>
            <a:ext cx="1181021" cy="444158"/>
          </a:xfrm>
          <a:prstGeom prst="rect">
            <a:avLst/>
          </a:prstGeom>
        </p:spPr>
      </p:pic>
      <p:sp>
        <p:nvSpPr>
          <p:cNvPr id="18" name="フリーフォーム 17"/>
          <p:cNvSpPr/>
          <p:nvPr/>
        </p:nvSpPr>
        <p:spPr>
          <a:xfrm flipV="1">
            <a:off x="3962399" y="2867037"/>
            <a:ext cx="2465294" cy="754699"/>
          </a:xfrm>
          <a:custGeom>
            <a:avLst/>
            <a:gdLst>
              <a:gd name="connsiteX0" fmla="*/ 0 w 3630705"/>
              <a:gd name="connsiteY0" fmla="*/ 1664 h 754699"/>
              <a:gd name="connsiteX1" fmla="*/ 2169458 w 3630705"/>
              <a:gd name="connsiteY1" fmla="*/ 118205 h 754699"/>
              <a:gd name="connsiteX2" fmla="*/ 3630705 w 3630705"/>
              <a:gd name="connsiteY2" fmla="*/ 754699 h 754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30705" h="754699">
                <a:moveTo>
                  <a:pt x="0" y="1664"/>
                </a:moveTo>
                <a:cubicBezTo>
                  <a:pt x="782170" y="-2819"/>
                  <a:pt x="1564341" y="-7301"/>
                  <a:pt x="2169458" y="118205"/>
                </a:cubicBezTo>
                <a:cubicBezTo>
                  <a:pt x="2774576" y="243711"/>
                  <a:pt x="3202640" y="499205"/>
                  <a:pt x="3630705" y="754699"/>
                </a:cubicBezTo>
              </a:path>
            </a:pathLst>
          </a:cu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C000"/>
              </a:solidFill>
            </a:endParaRPr>
          </a:p>
        </p:txBody>
      </p:sp>
      <p:pic>
        <p:nvPicPr>
          <p:cNvPr id="27" name="TexTeXPicture" descr="&lt;?xml version=&quot;1.0&quot; encoding=&quot;utf-16&quot;?&gt;&#10;&lt;TeXTeX&gt;&#10;  &lt;preamble&gt;\documentclass{jarticle}&#10;\usepackage{amsmath}&#10;\pagestyle{empty}&lt;/preamble&gt;&#10;  &lt;body&gt;\begin{align*} &#10;t&#10;\end{align*}&lt;/body&gt;&#10;  &lt;fcolor&gt;FFFFFFFF&lt;/fcolor&gt;&#10;  &lt;bcolor&gt;FFFFFFFF&lt;/bcolor&gt;&#10;  &lt;transparent&gt;True&lt;/transparent&gt;&#10;  &lt;resolution&gt;1800&lt;/resolution&gt;&#10;  &lt;imageh&gt;158&lt;/imageh&gt;&#10;  &lt;imagew&gt;76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7669" y="4762851"/>
            <a:ext cx="161365" cy="335471"/>
          </a:xfrm>
          <a:prstGeom prst="rect">
            <a:avLst/>
          </a:prstGeom>
        </p:spPr>
      </p:pic>
      <p:sp>
        <p:nvSpPr>
          <p:cNvPr id="29" name="テキスト ボックス 28"/>
          <p:cNvSpPr txBox="1"/>
          <p:nvPr/>
        </p:nvSpPr>
        <p:spPr>
          <a:xfrm>
            <a:off x="2715915" y="2290508"/>
            <a:ext cx="18201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C000"/>
                </a:solidFill>
              </a:rPr>
              <a:t>in continuum</a:t>
            </a:r>
            <a:endParaRPr kumimoji="1" lang="ja-JP" altLang="en-US" sz="2400" dirty="0">
              <a:solidFill>
                <a:srgbClr val="FFC000"/>
              </a:solidFill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2051311" y="4965067"/>
            <a:ext cx="18138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5050"/>
                </a:solidFill>
              </a:rPr>
              <a:t>on the lattice</a:t>
            </a:r>
            <a:endParaRPr kumimoji="1" lang="ja-JP" altLang="en-US" sz="2400" dirty="0">
              <a:solidFill>
                <a:srgbClr val="FF5050"/>
              </a:solidFill>
            </a:endParaRPr>
          </a:p>
        </p:txBody>
      </p:sp>
      <p:cxnSp>
        <p:nvCxnSpPr>
          <p:cNvPr id="32" name="直線コネクタ 31"/>
          <p:cNvCxnSpPr/>
          <p:nvPr/>
        </p:nvCxnSpPr>
        <p:spPr>
          <a:xfrm>
            <a:off x="2274612" y="3623399"/>
            <a:ext cx="2133599" cy="227149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フリーフォーム 33"/>
          <p:cNvSpPr/>
          <p:nvPr/>
        </p:nvSpPr>
        <p:spPr>
          <a:xfrm>
            <a:off x="4401670" y="3844342"/>
            <a:ext cx="2178423" cy="788893"/>
          </a:xfrm>
          <a:custGeom>
            <a:avLst/>
            <a:gdLst>
              <a:gd name="connsiteX0" fmla="*/ 0 w 3630705"/>
              <a:gd name="connsiteY0" fmla="*/ 1664 h 754699"/>
              <a:gd name="connsiteX1" fmla="*/ 2169458 w 3630705"/>
              <a:gd name="connsiteY1" fmla="*/ 118205 h 754699"/>
              <a:gd name="connsiteX2" fmla="*/ 3630705 w 3630705"/>
              <a:gd name="connsiteY2" fmla="*/ 754699 h 754699"/>
              <a:gd name="connsiteX0" fmla="*/ 0 w 3208222"/>
              <a:gd name="connsiteY0" fmla="*/ 285 h 816073"/>
              <a:gd name="connsiteX1" fmla="*/ 1746975 w 3208222"/>
              <a:gd name="connsiteY1" fmla="*/ 179579 h 816073"/>
              <a:gd name="connsiteX2" fmla="*/ 3208222 w 3208222"/>
              <a:gd name="connsiteY2" fmla="*/ 816073 h 816073"/>
              <a:gd name="connsiteX0" fmla="*/ 0 w 3208222"/>
              <a:gd name="connsiteY0" fmla="*/ 0 h 815788"/>
              <a:gd name="connsiteX1" fmla="*/ 1746975 w 3208222"/>
              <a:gd name="connsiteY1" fmla="*/ 179294 h 815788"/>
              <a:gd name="connsiteX2" fmla="*/ 3208222 w 3208222"/>
              <a:gd name="connsiteY2" fmla="*/ 815788 h 815788"/>
              <a:gd name="connsiteX0" fmla="*/ 0 w 3208222"/>
              <a:gd name="connsiteY0" fmla="*/ 0 h 788893"/>
              <a:gd name="connsiteX1" fmla="*/ 1746975 w 3208222"/>
              <a:gd name="connsiteY1" fmla="*/ 152399 h 788893"/>
              <a:gd name="connsiteX2" fmla="*/ 3208222 w 3208222"/>
              <a:gd name="connsiteY2" fmla="*/ 788893 h 788893"/>
              <a:gd name="connsiteX0" fmla="*/ 0 w 3208222"/>
              <a:gd name="connsiteY0" fmla="*/ 0 h 788893"/>
              <a:gd name="connsiteX1" fmla="*/ 1865799 w 3208222"/>
              <a:gd name="connsiteY1" fmla="*/ 233081 h 788893"/>
              <a:gd name="connsiteX2" fmla="*/ 3208222 w 3208222"/>
              <a:gd name="connsiteY2" fmla="*/ 788893 h 788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08222" h="788893">
                <a:moveTo>
                  <a:pt x="0" y="0"/>
                </a:moveTo>
                <a:cubicBezTo>
                  <a:pt x="821777" y="76200"/>
                  <a:pt x="1331095" y="101599"/>
                  <a:pt x="1865799" y="233081"/>
                </a:cubicBezTo>
                <a:cubicBezTo>
                  <a:pt x="2400503" y="364563"/>
                  <a:pt x="2780157" y="533399"/>
                  <a:pt x="3208222" y="788893"/>
                </a:cubicBezTo>
              </a:path>
            </a:pathLst>
          </a:cu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C000"/>
              </a:solidFill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3606160" y="3972777"/>
            <a:ext cx="14425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FFFF00"/>
                </a:solidFill>
              </a:rPr>
              <a:t>O(t) effect</a:t>
            </a:r>
            <a:endParaRPr kumimoji="1" lang="ja-JP" altLang="en-US" sz="2400" dirty="0">
              <a:solidFill>
                <a:srgbClr val="FFFF00"/>
              </a:solidFill>
            </a:endParaRPr>
          </a:p>
        </p:txBody>
      </p:sp>
      <p:pic>
        <p:nvPicPr>
          <p:cNvPr id="2" name="TexTeXPicture" descr="&lt;?xml version=&quot;1.0&quot; encoding=&quot;utf-16&quot;?&gt;&#10;&lt;TeXTeX&gt;&#10;  &lt;preamble&gt;\documentclass{jarticle}&#10;\usepackage{amsmath}&#10;\pagestyle{empty}&lt;/preamble&gt;&#10;  &lt;body&gt;\begin{align*} &#10;\langle T_{\mu\nu}^R \rangle&#10;\end{align*}&lt;/body&gt;&#10;  &lt;fcolor&gt;FFFFFFFF&lt;/fcolor&gt;&#10;  &lt;bcolor&gt;FFFFFFFF&lt;/bcolor&gt;&#10;  &lt;transparent&gt;True&lt;/transparent&gt;&#10;  &lt;resolution&gt;1800&lt;/resolution&gt;&#10;  &lt;imageh&gt;321&lt;/imageh&gt;&#10;  &lt;imagew&gt;527&lt;/imagew&gt;&#10;  &lt;scale&gt;50&lt;/scale&gt;&#10;  &lt;cursor&gt;44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631" y="3437906"/>
            <a:ext cx="727203" cy="442945"/>
          </a:xfrm>
          <a:prstGeom prst="rect">
            <a:avLst/>
          </a:prstGeom>
        </p:spPr>
      </p:pic>
      <p:sp>
        <p:nvSpPr>
          <p:cNvPr id="22" name="正方形/長方形 21"/>
          <p:cNvSpPr/>
          <p:nvPr/>
        </p:nvSpPr>
        <p:spPr>
          <a:xfrm flipH="1">
            <a:off x="2290480" y="2762600"/>
            <a:ext cx="1335492" cy="2157463"/>
          </a:xfrm>
          <a:prstGeom prst="rect">
            <a:avLst/>
          </a:prstGeom>
          <a:gradFill flip="none" rotWithShape="1">
            <a:gsLst>
              <a:gs pos="0">
                <a:srgbClr val="A50021">
                  <a:alpha val="20000"/>
                </a:srgbClr>
              </a:gs>
              <a:gs pos="100000">
                <a:srgbClr val="A5002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8" name="直線矢印コネクタ 7"/>
          <p:cNvCxnSpPr/>
          <p:nvPr/>
        </p:nvCxnSpPr>
        <p:spPr>
          <a:xfrm flipV="1">
            <a:off x="2277034" y="2770093"/>
            <a:ext cx="0" cy="2160494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フリーフォーム 9"/>
          <p:cNvSpPr/>
          <p:nvPr/>
        </p:nvSpPr>
        <p:spPr>
          <a:xfrm>
            <a:off x="2515715" y="3619883"/>
            <a:ext cx="1132921" cy="798529"/>
          </a:xfrm>
          <a:custGeom>
            <a:avLst/>
            <a:gdLst>
              <a:gd name="connsiteX0" fmla="*/ 896470 w 896470"/>
              <a:gd name="connsiteY0" fmla="*/ 24152 h 795116"/>
              <a:gd name="connsiteX1" fmla="*/ 349623 w 896470"/>
              <a:gd name="connsiteY1" fmla="*/ 95869 h 795116"/>
              <a:gd name="connsiteX2" fmla="*/ 0 w 896470"/>
              <a:gd name="connsiteY2" fmla="*/ 795116 h 795116"/>
              <a:gd name="connsiteX0" fmla="*/ 896470 w 896470"/>
              <a:gd name="connsiteY0" fmla="*/ 9570 h 780534"/>
              <a:gd name="connsiteX1" fmla="*/ 349623 w 896470"/>
              <a:gd name="connsiteY1" fmla="*/ 81287 h 780534"/>
              <a:gd name="connsiteX2" fmla="*/ 0 w 896470"/>
              <a:gd name="connsiteY2" fmla="*/ 780534 h 780534"/>
              <a:gd name="connsiteX0" fmla="*/ 887505 w 887505"/>
              <a:gd name="connsiteY0" fmla="*/ 671 h 798529"/>
              <a:gd name="connsiteX1" fmla="*/ 349623 w 887505"/>
              <a:gd name="connsiteY1" fmla="*/ 99282 h 798529"/>
              <a:gd name="connsiteX2" fmla="*/ 0 w 887505"/>
              <a:gd name="connsiteY2" fmla="*/ 798529 h 798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7505" h="798529">
                <a:moveTo>
                  <a:pt x="887505" y="671"/>
                </a:moveTo>
                <a:cubicBezTo>
                  <a:pt x="599140" y="8141"/>
                  <a:pt x="497540" y="-33694"/>
                  <a:pt x="349623" y="99282"/>
                </a:cubicBezTo>
                <a:cubicBezTo>
                  <a:pt x="201706" y="232258"/>
                  <a:pt x="100105" y="513152"/>
                  <a:pt x="0" y="798529"/>
                </a:cubicBezTo>
              </a:path>
            </a:pathLst>
          </a:cu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 23"/>
          <p:cNvSpPr/>
          <p:nvPr/>
        </p:nvSpPr>
        <p:spPr>
          <a:xfrm flipV="1">
            <a:off x="4114799" y="3064262"/>
            <a:ext cx="2465294" cy="816589"/>
          </a:xfrm>
          <a:custGeom>
            <a:avLst/>
            <a:gdLst>
              <a:gd name="connsiteX0" fmla="*/ 0 w 3630705"/>
              <a:gd name="connsiteY0" fmla="*/ 1664 h 754699"/>
              <a:gd name="connsiteX1" fmla="*/ 2169458 w 3630705"/>
              <a:gd name="connsiteY1" fmla="*/ 118205 h 754699"/>
              <a:gd name="connsiteX2" fmla="*/ 3630705 w 3630705"/>
              <a:gd name="connsiteY2" fmla="*/ 754699 h 754699"/>
              <a:gd name="connsiteX0" fmla="*/ 0 w 3630705"/>
              <a:gd name="connsiteY0" fmla="*/ 28254 h 781289"/>
              <a:gd name="connsiteX1" fmla="*/ 2169458 w 3630705"/>
              <a:gd name="connsiteY1" fmla="*/ 144795 h 781289"/>
              <a:gd name="connsiteX2" fmla="*/ 3630705 w 3630705"/>
              <a:gd name="connsiteY2" fmla="*/ 781289 h 781289"/>
              <a:gd name="connsiteX0" fmla="*/ 0 w 3630705"/>
              <a:gd name="connsiteY0" fmla="*/ 63554 h 816589"/>
              <a:gd name="connsiteX1" fmla="*/ 2116647 w 3630705"/>
              <a:gd name="connsiteY1" fmla="*/ 81483 h 816589"/>
              <a:gd name="connsiteX2" fmla="*/ 3630705 w 3630705"/>
              <a:gd name="connsiteY2" fmla="*/ 816589 h 816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30705" h="816589">
                <a:moveTo>
                  <a:pt x="0" y="63554"/>
                </a:moveTo>
                <a:cubicBezTo>
                  <a:pt x="676549" y="-3682"/>
                  <a:pt x="1511530" y="-44023"/>
                  <a:pt x="2116647" y="81483"/>
                </a:cubicBezTo>
                <a:cubicBezTo>
                  <a:pt x="2721765" y="206989"/>
                  <a:pt x="3202640" y="561095"/>
                  <a:pt x="3630705" y="816589"/>
                </a:cubicBezTo>
              </a:path>
            </a:pathLst>
          </a:cu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C000"/>
              </a:solidFill>
            </a:endParaRPr>
          </a:p>
        </p:txBody>
      </p:sp>
      <p:sp>
        <p:nvSpPr>
          <p:cNvPr id="25" name="フリーフォーム 24"/>
          <p:cNvSpPr/>
          <p:nvPr/>
        </p:nvSpPr>
        <p:spPr>
          <a:xfrm>
            <a:off x="2531959" y="3744780"/>
            <a:ext cx="1132921" cy="792829"/>
          </a:xfrm>
          <a:custGeom>
            <a:avLst/>
            <a:gdLst>
              <a:gd name="connsiteX0" fmla="*/ 896470 w 896470"/>
              <a:gd name="connsiteY0" fmla="*/ 24152 h 795116"/>
              <a:gd name="connsiteX1" fmla="*/ 349623 w 896470"/>
              <a:gd name="connsiteY1" fmla="*/ 95869 h 795116"/>
              <a:gd name="connsiteX2" fmla="*/ 0 w 896470"/>
              <a:gd name="connsiteY2" fmla="*/ 795116 h 795116"/>
              <a:gd name="connsiteX0" fmla="*/ 896470 w 896470"/>
              <a:gd name="connsiteY0" fmla="*/ 9570 h 780534"/>
              <a:gd name="connsiteX1" fmla="*/ 349623 w 896470"/>
              <a:gd name="connsiteY1" fmla="*/ 81287 h 780534"/>
              <a:gd name="connsiteX2" fmla="*/ 0 w 896470"/>
              <a:gd name="connsiteY2" fmla="*/ 780534 h 780534"/>
              <a:gd name="connsiteX0" fmla="*/ 887505 w 887505"/>
              <a:gd name="connsiteY0" fmla="*/ 671 h 798529"/>
              <a:gd name="connsiteX1" fmla="*/ 349623 w 887505"/>
              <a:gd name="connsiteY1" fmla="*/ 99282 h 798529"/>
              <a:gd name="connsiteX2" fmla="*/ 0 w 887505"/>
              <a:gd name="connsiteY2" fmla="*/ 798529 h 798529"/>
              <a:gd name="connsiteX0" fmla="*/ 887505 w 887505"/>
              <a:gd name="connsiteY0" fmla="*/ 11214 h 782177"/>
              <a:gd name="connsiteX1" fmla="*/ 349623 w 887505"/>
              <a:gd name="connsiteY1" fmla="*/ 82930 h 782177"/>
              <a:gd name="connsiteX2" fmla="*/ 0 w 887505"/>
              <a:gd name="connsiteY2" fmla="*/ 782177 h 782177"/>
              <a:gd name="connsiteX0" fmla="*/ 887505 w 887505"/>
              <a:gd name="connsiteY0" fmla="*/ 21866 h 792829"/>
              <a:gd name="connsiteX1" fmla="*/ 349623 w 887505"/>
              <a:gd name="connsiteY1" fmla="*/ 93582 h 792829"/>
              <a:gd name="connsiteX2" fmla="*/ 0 w 887505"/>
              <a:gd name="connsiteY2" fmla="*/ 792829 h 792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7505" h="792829">
                <a:moveTo>
                  <a:pt x="887505" y="21866"/>
                </a:moveTo>
                <a:cubicBezTo>
                  <a:pt x="599140" y="2442"/>
                  <a:pt x="497540" y="-39394"/>
                  <a:pt x="349623" y="93582"/>
                </a:cubicBezTo>
                <a:cubicBezTo>
                  <a:pt x="201706" y="226558"/>
                  <a:pt x="100105" y="507452"/>
                  <a:pt x="0" y="792829"/>
                </a:cubicBezTo>
              </a:path>
            </a:pathLst>
          </a:custGeom>
          <a:noFill/>
          <a:ln w="38100">
            <a:gradFill>
              <a:gsLst>
                <a:gs pos="0">
                  <a:srgbClr val="FFFF00"/>
                </a:gs>
                <a:gs pos="100000">
                  <a:srgbClr val="FF000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 27"/>
          <p:cNvSpPr/>
          <p:nvPr/>
        </p:nvSpPr>
        <p:spPr>
          <a:xfrm flipV="1">
            <a:off x="2524680" y="2822021"/>
            <a:ext cx="1132921" cy="798529"/>
          </a:xfrm>
          <a:custGeom>
            <a:avLst/>
            <a:gdLst>
              <a:gd name="connsiteX0" fmla="*/ 896470 w 896470"/>
              <a:gd name="connsiteY0" fmla="*/ 24152 h 795116"/>
              <a:gd name="connsiteX1" fmla="*/ 349623 w 896470"/>
              <a:gd name="connsiteY1" fmla="*/ 95869 h 795116"/>
              <a:gd name="connsiteX2" fmla="*/ 0 w 896470"/>
              <a:gd name="connsiteY2" fmla="*/ 795116 h 795116"/>
              <a:gd name="connsiteX0" fmla="*/ 896470 w 896470"/>
              <a:gd name="connsiteY0" fmla="*/ 9570 h 780534"/>
              <a:gd name="connsiteX1" fmla="*/ 349623 w 896470"/>
              <a:gd name="connsiteY1" fmla="*/ 81287 h 780534"/>
              <a:gd name="connsiteX2" fmla="*/ 0 w 896470"/>
              <a:gd name="connsiteY2" fmla="*/ 780534 h 780534"/>
              <a:gd name="connsiteX0" fmla="*/ 887505 w 887505"/>
              <a:gd name="connsiteY0" fmla="*/ 671 h 798529"/>
              <a:gd name="connsiteX1" fmla="*/ 349623 w 887505"/>
              <a:gd name="connsiteY1" fmla="*/ 99282 h 798529"/>
              <a:gd name="connsiteX2" fmla="*/ 0 w 887505"/>
              <a:gd name="connsiteY2" fmla="*/ 798529 h 798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7505" h="798529">
                <a:moveTo>
                  <a:pt x="887505" y="671"/>
                </a:moveTo>
                <a:cubicBezTo>
                  <a:pt x="599140" y="8141"/>
                  <a:pt x="497540" y="-33694"/>
                  <a:pt x="349623" y="99282"/>
                </a:cubicBezTo>
                <a:cubicBezTo>
                  <a:pt x="201706" y="232258"/>
                  <a:pt x="100105" y="513152"/>
                  <a:pt x="0" y="798529"/>
                </a:cubicBezTo>
              </a:path>
            </a:pathLst>
          </a:cu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 32"/>
          <p:cNvSpPr/>
          <p:nvPr/>
        </p:nvSpPr>
        <p:spPr>
          <a:xfrm flipV="1">
            <a:off x="2587156" y="2918152"/>
            <a:ext cx="1097063" cy="851645"/>
          </a:xfrm>
          <a:custGeom>
            <a:avLst/>
            <a:gdLst>
              <a:gd name="connsiteX0" fmla="*/ 896470 w 896470"/>
              <a:gd name="connsiteY0" fmla="*/ 24152 h 795116"/>
              <a:gd name="connsiteX1" fmla="*/ 349623 w 896470"/>
              <a:gd name="connsiteY1" fmla="*/ 95869 h 795116"/>
              <a:gd name="connsiteX2" fmla="*/ 0 w 896470"/>
              <a:gd name="connsiteY2" fmla="*/ 795116 h 795116"/>
              <a:gd name="connsiteX0" fmla="*/ 896470 w 896470"/>
              <a:gd name="connsiteY0" fmla="*/ 9570 h 780534"/>
              <a:gd name="connsiteX1" fmla="*/ 349623 w 896470"/>
              <a:gd name="connsiteY1" fmla="*/ 81287 h 780534"/>
              <a:gd name="connsiteX2" fmla="*/ 0 w 896470"/>
              <a:gd name="connsiteY2" fmla="*/ 780534 h 780534"/>
              <a:gd name="connsiteX0" fmla="*/ 887505 w 887505"/>
              <a:gd name="connsiteY0" fmla="*/ 671 h 798529"/>
              <a:gd name="connsiteX1" fmla="*/ 349623 w 887505"/>
              <a:gd name="connsiteY1" fmla="*/ 99282 h 798529"/>
              <a:gd name="connsiteX2" fmla="*/ 0 w 887505"/>
              <a:gd name="connsiteY2" fmla="*/ 798529 h 798529"/>
              <a:gd name="connsiteX0" fmla="*/ 887505 w 887505"/>
              <a:gd name="connsiteY0" fmla="*/ 11214 h 782177"/>
              <a:gd name="connsiteX1" fmla="*/ 349623 w 887505"/>
              <a:gd name="connsiteY1" fmla="*/ 82930 h 782177"/>
              <a:gd name="connsiteX2" fmla="*/ 0 w 887505"/>
              <a:gd name="connsiteY2" fmla="*/ 782177 h 782177"/>
              <a:gd name="connsiteX0" fmla="*/ 887505 w 887505"/>
              <a:gd name="connsiteY0" fmla="*/ 21866 h 792829"/>
              <a:gd name="connsiteX1" fmla="*/ 349623 w 887505"/>
              <a:gd name="connsiteY1" fmla="*/ 93582 h 792829"/>
              <a:gd name="connsiteX2" fmla="*/ 0 w 887505"/>
              <a:gd name="connsiteY2" fmla="*/ 792829 h 792829"/>
              <a:gd name="connsiteX0" fmla="*/ 859415 w 859415"/>
              <a:gd name="connsiteY0" fmla="*/ 4701 h 856346"/>
              <a:gd name="connsiteX1" fmla="*/ 349623 w 859415"/>
              <a:gd name="connsiteY1" fmla="*/ 157099 h 856346"/>
              <a:gd name="connsiteX2" fmla="*/ 0 w 859415"/>
              <a:gd name="connsiteY2" fmla="*/ 856346 h 856346"/>
              <a:gd name="connsiteX0" fmla="*/ 859415 w 859415"/>
              <a:gd name="connsiteY0" fmla="*/ 0 h 851645"/>
              <a:gd name="connsiteX1" fmla="*/ 349623 w 859415"/>
              <a:gd name="connsiteY1" fmla="*/ 152398 h 851645"/>
              <a:gd name="connsiteX2" fmla="*/ 0 w 859415"/>
              <a:gd name="connsiteY2" fmla="*/ 851645 h 851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9415" h="851645">
                <a:moveTo>
                  <a:pt x="859415" y="0"/>
                </a:moveTo>
                <a:cubicBezTo>
                  <a:pt x="571050" y="25399"/>
                  <a:pt x="497540" y="19422"/>
                  <a:pt x="349623" y="152398"/>
                </a:cubicBezTo>
                <a:cubicBezTo>
                  <a:pt x="201706" y="285374"/>
                  <a:pt x="100105" y="566268"/>
                  <a:pt x="0" y="851645"/>
                </a:cubicBezTo>
              </a:path>
            </a:pathLst>
          </a:custGeom>
          <a:noFill/>
          <a:ln w="38100">
            <a:gradFill>
              <a:gsLst>
                <a:gs pos="0">
                  <a:srgbClr val="FFFF00"/>
                </a:gs>
                <a:gs pos="100000">
                  <a:srgbClr val="FF000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右矢印 6"/>
          <p:cNvSpPr/>
          <p:nvPr/>
        </p:nvSpPr>
        <p:spPr>
          <a:xfrm>
            <a:off x="6920753" y="3880851"/>
            <a:ext cx="1154762" cy="924524"/>
          </a:xfrm>
          <a:prstGeom prst="rightArrow">
            <a:avLst/>
          </a:prstGeom>
          <a:noFill/>
          <a:ln w="28575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classical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769222" y="6178361"/>
            <a:ext cx="42105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t</a:t>
            </a:r>
            <a:r>
              <a:rPr kumimoji="1" lang="en-US" altLang="ja-JP" sz="2400" dirty="0" smtClean="0">
                <a:sym typeface="Wingdings" panose="05000000000000000000" pitchFamily="2" charset="2"/>
              </a:rPr>
              <a:t>0 limit with keeping t&gt;&gt;a</a:t>
            </a:r>
            <a:r>
              <a:rPr kumimoji="1" lang="en-US" altLang="ja-JP" sz="2400" baseline="30000" dirty="0" smtClean="0">
                <a:sym typeface="Wingdings" panose="05000000000000000000" pitchFamily="2" charset="2"/>
              </a:rPr>
              <a:t>2</a:t>
            </a:r>
            <a:r>
              <a:rPr kumimoji="1" lang="en-US" altLang="ja-JP" sz="2400" dirty="0" smtClean="0">
                <a:sym typeface="Wingdings" panose="05000000000000000000" pitchFamily="2" charset="2"/>
              </a:rPr>
              <a:t> </a:t>
            </a:r>
            <a:endParaRPr kumimoji="1" lang="ja-JP" altLang="en-US" sz="2400" dirty="0"/>
          </a:p>
        </p:txBody>
      </p:sp>
      <p:sp>
        <p:nvSpPr>
          <p:cNvPr id="31" name="正方形/長方形 30"/>
          <p:cNvSpPr/>
          <p:nvPr/>
        </p:nvSpPr>
        <p:spPr>
          <a:xfrm>
            <a:off x="4769222" y="2770093"/>
            <a:ext cx="1842246" cy="2157463"/>
          </a:xfrm>
          <a:prstGeom prst="rect">
            <a:avLst/>
          </a:prstGeom>
          <a:gradFill flip="none" rotWithShape="1">
            <a:gsLst>
              <a:gs pos="0">
                <a:srgbClr val="003300">
                  <a:alpha val="20000"/>
                </a:srgbClr>
              </a:gs>
              <a:gs pos="100000">
                <a:srgbClr val="0033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6" name="直線コネクタ 15"/>
          <p:cNvCxnSpPr/>
          <p:nvPr/>
        </p:nvCxnSpPr>
        <p:spPr>
          <a:xfrm>
            <a:off x="2277034" y="3621737"/>
            <a:ext cx="4150659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/>
          <p:cNvCxnSpPr/>
          <p:nvPr/>
        </p:nvCxnSpPr>
        <p:spPr>
          <a:xfrm flipV="1">
            <a:off x="2277034" y="3622116"/>
            <a:ext cx="2151529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テキスト ボックス 22"/>
          <p:cNvSpPr txBox="1"/>
          <p:nvPr/>
        </p:nvSpPr>
        <p:spPr>
          <a:xfrm>
            <a:off x="4840663" y="2306558"/>
            <a:ext cx="22994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92D050"/>
                </a:solidFill>
              </a:rPr>
              <a:t>non-</a:t>
            </a:r>
            <a:r>
              <a:rPr kumimoji="1" lang="en-US" altLang="ja-JP" sz="2400" dirty="0" err="1" smtClean="0">
                <a:solidFill>
                  <a:srgbClr val="92D050"/>
                </a:solidFill>
              </a:rPr>
              <a:t>perturbative</a:t>
            </a:r>
            <a:endParaRPr kumimoji="1" lang="en-US" altLang="ja-JP" sz="2400" dirty="0" smtClean="0">
              <a:solidFill>
                <a:srgbClr val="92D050"/>
              </a:solidFill>
            </a:endParaRPr>
          </a:p>
          <a:p>
            <a:r>
              <a:rPr lang="en-US" altLang="ja-JP" sz="2400" dirty="0" smtClean="0">
                <a:solidFill>
                  <a:srgbClr val="92D050"/>
                </a:solidFill>
              </a:rPr>
              <a:t>region</a:t>
            </a:r>
            <a:endParaRPr kumimoji="1" lang="ja-JP" altLang="en-US" sz="24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07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76" descr="lattic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30204">
            <a:off x="6898128" y="112394"/>
            <a:ext cx="1843089" cy="1779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角丸四角形 13"/>
          <p:cNvSpPr/>
          <p:nvPr/>
        </p:nvSpPr>
        <p:spPr>
          <a:xfrm>
            <a:off x="808312" y="2441664"/>
            <a:ext cx="3485782" cy="3101931"/>
          </a:xfrm>
          <a:prstGeom prst="roundRect">
            <a:avLst>
              <a:gd name="adj" fmla="val 10598"/>
            </a:avLst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Numerical Simulation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068877" y="3718501"/>
            <a:ext cx="292189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400" dirty="0" smtClean="0"/>
              <a:t>lattice size: 32</a:t>
            </a:r>
            <a:r>
              <a:rPr lang="en-US" altLang="ja-JP" sz="2400" baseline="30000" dirty="0" smtClean="0"/>
              <a:t>3</a:t>
            </a:r>
            <a:r>
              <a:rPr lang="en-US" altLang="ja-JP" sz="2400" dirty="0" smtClean="0"/>
              <a:t>xN</a:t>
            </a:r>
            <a:r>
              <a:rPr lang="en-US" altLang="ja-JP" sz="2400" baseline="-25000" dirty="0" smtClean="0"/>
              <a:t>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400" dirty="0" err="1"/>
              <a:t>Nt</a:t>
            </a:r>
            <a:r>
              <a:rPr lang="en-US" altLang="ja-JP" sz="2400" dirty="0"/>
              <a:t> = 6, 8, 10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400" dirty="0" smtClean="0">
                <a:latin typeface="Symbol" panose="05050102010706020507" pitchFamily="18" charset="2"/>
              </a:rPr>
              <a:t>b</a:t>
            </a:r>
            <a:r>
              <a:rPr lang="en-US" altLang="ja-JP" sz="2400" dirty="0" smtClean="0"/>
              <a:t> = 5.89 – 6.56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2400" dirty="0" smtClean="0"/>
              <a:t>~300 configurations</a:t>
            </a:r>
            <a:endParaRPr kumimoji="1" lang="ja-JP" altLang="en-US" sz="24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302623" y="1261589"/>
            <a:ext cx="343074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kumimoji="1" lang="en-US" altLang="ja-JP" sz="2800" dirty="0" smtClean="0"/>
              <a:t>SU(3) YM theory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kumimoji="1" lang="en-US" altLang="ja-JP" sz="2800" dirty="0" smtClean="0"/>
              <a:t>Wilson gauge action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343440" y="2538426"/>
            <a:ext cx="237276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3200" b="1" dirty="0" smtClean="0">
                <a:latin typeface="Calibri" panose="020F0502020204030204" pitchFamily="34" charset="0"/>
              </a:rPr>
              <a:t>Simulation 1</a:t>
            </a:r>
          </a:p>
          <a:p>
            <a:pPr algn="ctr"/>
            <a:r>
              <a:rPr lang="en-US" altLang="ja-JP" sz="2400" dirty="0" smtClean="0"/>
              <a:t>(arXiv:1312.7492)</a:t>
            </a:r>
            <a:endParaRPr kumimoji="1" lang="ja-JP" altLang="en-US" sz="24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271906" y="5640357"/>
            <a:ext cx="18149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SX8 @ RCNP</a:t>
            </a:r>
          </a:p>
          <a:p>
            <a:r>
              <a:rPr lang="en-US" altLang="ja-JP" sz="2000" dirty="0" smtClean="0"/>
              <a:t>SR16000 @ KEK</a:t>
            </a:r>
            <a:endParaRPr kumimoji="1" lang="ja-JP" altLang="en-US" sz="2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649510" y="5654579"/>
            <a:ext cx="675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using</a:t>
            </a:r>
            <a:endParaRPr kumimoji="1" lang="ja-JP" altLang="en-US" dirty="0"/>
          </a:p>
        </p:txBody>
      </p:sp>
      <p:grpSp>
        <p:nvGrpSpPr>
          <p:cNvPr id="11" name="グループ化 10"/>
          <p:cNvGrpSpPr/>
          <p:nvPr/>
        </p:nvGrpSpPr>
        <p:grpSpPr>
          <a:xfrm>
            <a:off x="4412603" y="2021380"/>
            <a:ext cx="4707968" cy="4341085"/>
            <a:chOff x="4412603" y="2021380"/>
            <a:chExt cx="4707968" cy="4341085"/>
          </a:xfrm>
        </p:grpSpPr>
        <p:sp>
          <p:nvSpPr>
            <p:cNvPr id="18" name="角丸四角形 17"/>
            <p:cNvSpPr/>
            <p:nvPr/>
          </p:nvSpPr>
          <p:spPr>
            <a:xfrm>
              <a:off x="4919583" y="2441664"/>
              <a:ext cx="3485782" cy="3101931"/>
            </a:xfrm>
            <a:prstGeom prst="roundRect">
              <a:avLst>
                <a:gd name="adj" fmla="val 10598"/>
              </a:avLst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FFC000"/>
                </a:solidFill>
              </a:endParaRPr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5123784" y="3718500"/>
              <a:ext cx="3077381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ja-JP" sz="2400" dirty="0" smtClean="0"/>
                <a:t>lattice size: </a:t>
              </a:r>
              <a:r>
                <a:rPr lang="en-US" altLang="ja-JP" sz="2400" dirty="0" smtClean="0">
                  <a:solidFill>
                    <a:srgbClr val="FFFF00"/>
                  </a:solidFill>
                </a:rPr>
                <a:t>64</a:t>
              </a:r>
              <a:r>
                <a:rPr lang="en-US" altLang="ja-JP" sz="2400" baseline="30000" dirty="0" smtClean="0">
                  <a:solidFill>
                    <a:srgbClr val="FFFF00"/>
                  </a:solidFill>
                </a:rPr>
                <a:t>3</a:t>
              </a:r>
              <a:r>
                <a:rPr lang="en-US" altLang="ja-JP" sz="2400" dirty="0" smtClean="0"/>
                <a:t>xN</a:t>
              </a:r>
              <a:r>
                <a:rPr lang="en-US" altLang="ja-JP" sz="2400" baseline="-25000" dirty="0" smtClean="0"/>
                <a:t>t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ja-JP" sz="2400" dirty="0" err="1"/>
                <a:t>Nt</a:t>
              </a:r>
              <a:r>
                <a:rPr lang="en-US" altLang="ja-JP" sz="2400" dirty="0"/>
                <a:t> = 10, 12, 14, </a:t>
              </a:r>
              <a:r>
                <a:rPr lang="en-US" altLang="ja-JP" sz="2400" dirty="0">
                  <a:solidFill>
                    <a:srgbClr val="FFFF00"/>
                  </a:solidFill>
                </a:rPr>
                <a:t>16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ja-JP" sz="2400" dirty="0" smtClean="0">
                  <a:latin typeface="Symbol" panose="05050102010706020507" pitchFamily="18" charset="2"/>
                </a:rPr>
                <a:t>b</a:t>
              </a:r>
              <a:r>
                <a:rPr lang="en-US" altLang="ja-JP" sz="2400" dirty="0" smtClean="0"/>
                <a:t> = </a:t>
              </a:r>
              <a:r>
                <a:rPr lang="en-US" altLang="ja-JP" sz="2400" dirty="0" smtClean="0">
                  <a:solidFill>
                    <a:srgbClr val="FFFF00"/>
                  </a:solidFill>
                </a:rPr>
                <a:t>6.4 – 7.4</a:t>
              </a:r>
              <a:endParaRPr lang="en-US" altLang="ja-JP" sz="2400" dirty="0" smtClean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ja-JP" sz="2400" dirty="0" smtClean="0"/>
                <a:t>~2000 configurations</a:t>
              </a:r>
              <a:endParaRPr kumimoji="1" lang="ja-JP" altLang="en-US" sz="2400" dirty="0"/>
            </a:p>
          </p:txBody>
        </p:sp>
        <p:sp>
          <p:nvSpPr>
            <p:cNvPr id="3" name="右矢印 2"/>
            <p:cNvSpPr/>
            <p:nvPr/>
          </p:nvSpPr>
          <p:spPr>
            <a:xfrm>
              <a:off x="4412603" y="4046713"/>
              <a:ext cx="413364" cy="913234"/>
            </a:xfrm>
            <a:prstGeom prst="rightArrow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テキスト ボックス 15"/>
            <p:cNvSpPr txBox="1"/>
            <p:nvPr/>
          </p:nvSpPr>
          <p:spPr>
            <a:xfrm rot="749228">
              <a:off x="6318970" y="2021380"/>
              <a:ext cx="280160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800" dirty="0" smtClean="0">
                  <a:solidFill>
                    <a:srgbClr val="FFFF00"/>
                  </a:solidFill>
                </a:rPr>
                <a:t>twice finer lattice!</a:t>
              </a:r>
              <a:endParaRPr kumimoji="1" lang="ja-JP" altLang="en-US" sz="2800" dirty="0">
                <a:solidFill>
                  <a:srgbClr val="FFFF00"/>
                </a:solidFill>
              </a:endParaRPr>
            </a:p>
          </p:txBody>
        </p:sp>
        <p:sp>
          <p:nvSpPr>
            <p:cNvPr id="5" name="テキスト ボックス 4"/>
            <p:cNvSpPr txBox="1"/>
            <p:nvPr/>
          </p:nvSpPr>
          <p:spPr>
            <a:xfrm>
              <a:off x="5351923" y="2538425"/>
              <a:ext cx="2416687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3200" b="1" dirty="0" smtClean="0">
                  <a:latin typeface="Calibri" panose="020F0502020204030204" pitchFamily="34" charset="0"/>
                </a:rPr>
                <a:t>Simulation 2</a:t>
              </a:r>
            </a:p>
            <a:p>
              <a:pPr algn="ctr"/>
              <a:r>
                <a:rPr lang="en-US" altLang="ja-JP" sz="2400" dirty="0" smtClean="0"/>
                <a:t>(</a:t>
              </a:r>
              <a:r>
                <a:rPr lang="en-US" altLang="ja-JP" sz="2400" dirty="0" smtClean="0">
                  <a:solidFill>
                    <a:srgbClr val="FFFF00"/>
                  </a:solidFill>
                </a:rPr>
                <a:t>new</a:t>
              </a:r>
              <a:r>
                <a:rPr lang="en-US" altLang="ja-JP" sz="2400" dirty="0" smtClean="0"/>
                <a:t>, preliminary)</a:t>
              </a:r>
              <a:endParaRPr kumimoji="1" lang="ja-JP" altLang="en-US" sz="2400" dirty="0"/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5720014" y="5654579"/>
              <a:ext cx="268535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kumimoji="1" lang="en-US" altLang="ja-JP" sz="2000" dirty="0" smtClean="0"/>
                <a:t>using </a:t>
              </a:r>
              <a:r>
                <a:rPr kumimoji="1" lang="en-US" altLang="ja-JP" sz="2000" dirty="0" err="1" smtClean="0"/>
                <a:t>BlueGeneQ</a:t>
              </a:r>
              <a:r>
                <a:rPr kumimoji="1" lang="en-US" altLang="ja-JP" sz="2000" dirty="0" smtClean="0"/>
                <a:t> @ KEK</a:t>
              </a:r>
            </a:p>
            <a:p>
              <a:pPr algn="r"/>
              <a:r>
                <a:rPr lang="en-US" altLang="ja-JP" sz="2000" dirty="0" smtClean="0"/>
                <a:t>efficiency ~40%</a:t>
              </a:r>
              <a:endParaRPr kumimoji="1" lang="ja-JP" alt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500208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76" descr="lattic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30204">
            <a:off x="6898128" y="112394"/>
            <a:ext cx="1843089" cy="1779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角丸四角形 13"/>
          <p:cNvSpPr/>
          <p:nvPr/>
        </p:nvSpPr>
        <p:spPr>
          <a:xfrm>
            <a:off x="808312" y="2441664"/>
            <a:ext cx="3485782" cy="3101931"/>
          </a:xfrm>
          <a:prstGeom prst="roundRect">
            <a:avLst>
              <a:gd name="adj" fmla="val 10598"/>
            </a:avLst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Numerical Simulation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068877" y="3718501"/>
            <a:ext cx="292189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400" dirty="0" smtClean="0"/>
              <a:t>lattice size: 32</a:t>
            </a:r>
            <a:r>
              <a:rPr lang="en-US" altLang="ja-JP" sz="2400" baseline="30000" dirty="0" smtClean="0"/>
              <a:t>3</a:t>
            </a:r>
            <a:r>
              <a:rPr lang="en-US" altLang="ja-JP" sz="2400" dirty="0" smtClean="0"/>
              <a:t>xN</a:t>
            </a:r>
            <a:r>
              <a:rPr lang="en-US" altLang="ja-JP" sz="2400" baseline="-25000" dirty="0" smtClean="0"/>
              <a:t>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400" dirty="0" err="1"/>
              <a:t>Nt</a:t>
            </a:r>
            <a:r>
              <a:rPr lang="en-US" altLang="ja-JP" sz="2400" dirty="0"/>
              <a:t> = 6, 8, 10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400" dirty="0" smtClean="0">
                <a:latin typeface="Symbol" panose="05050102010706020507" pitchFamily="18" charset="2"/>
              </a:rPr>
              <a:t>b</a:t>
            </a:r>
            <a:r>
              <a:rPr lang="en-US" altLang="ja-JP" sz="2400" dirty="0" smtClean="0"/>
              <a:t> = 5.89 – 6.56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2400" dirty="0" smtClean="0"/>
              <a:t>~300 configurations</a:t>
            </a:r>
            <a:endParaRPr kumimoji="1" lang="ja-JP" altLang="en-US" sz="24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302623" y="1261589"/>
            <a:ext cx="343074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kumimoji="1" lang="en-US" altLang="ja-JP" sz="2800" dirty="0" smtClean="0"/>
              <a:t>SU(3) YM theory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kumimoji="1" lang="en-US" altLang="ja-JP" sz="2800" dirty="0" smtClean="0"/>
              <a:t>Wilson gauge action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343440" y="2538426"/>
            <a:ext cx="237276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3200" b="1" dirty="0" smtClean="0">
                <a:latin typeface="Calibri" panose="020F0502020204030204" pitchFamily="34" charset="0"/>
              </a:rPr>
              <a:t>Simulation 1</a:t>
            </a:r>
          </a:p>
          <a:p>
            <a:pPr algn="ctr"/>
            <a:r>
              <a:rPr lang="en-US" altLang="ja-JP" sz="2400" dirty="0" smtClean="0"/>
              <a:t>(arXiv:1312.7492)</a:t>
            </a:r>
            <a:endParaRPr kumimoji="1" lang="ja-JP" altLang="en-US" sz="24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271906" y="5640357"/>
            <a:ext cx="18149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SX8 @ RCNP</a:t>
            </a:r>
          </a:p>
          <a:p>
            <a:r>
              <a:rPr lang="en-US" altLang="ja-JP" sz="2000" dirty="0" smtClean="0"/>
              <a:t>SR16000 @ KEK</a:t>
            </a:r>
            <a:endParaRPr kumimoji="1" lang="ja-JP" altLang="en-US" sz="2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649510" y="5654579"/>
            <a:ext cx="675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using</a:t>
            </a:r>
            <a:endParaRPr kumimoji="1" lang="ja-JP" altLang="en-US" dirty="0"/>
          </a:p>
        </p:txBody>
      </p:sp>
      <p:grpSp>
        <p:nvGrpSpPr>
          <p:cNvPr id="11" name="グループ化 10"/>
          <p:cNvGrpSpPr/>
          <p:nvPr/>
        </p:nvGrpSpPr>
        <p:grpSpPr>
          <a:xfrm>
            <a:off x="4412603" y="2021380"/>
            <a:ext cx="4707968" cy="4341085"/>
            <a:chOff x="4412603" y="2021380"/>
            <a:chExt cx="4707968" cy="4341085"/>
          </a:xfrm>
        </p:grpSpPr>
        <p:sp>
          <p:nvSpPr>
            <p:cNvPr id="18" name="角丸四角形 17"/>
            <p:cNvSpPr/>
            <p:nvPr/>
          </p:nvSpPr>
          <p:spPr>
            <a:xfrm>
              <a:off x="4919583" y="2441664"/>
              <a:ext cx="3485782" cy="3101931"/>
            </a:xfrm>
            <a:prstGeom prst="roundRect">
              <a:avLst>
                <a:gd name="adj" fmla="val 10598"/>
              </a:avLst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FFC000"/>
                </a:solidFill>
              </a:endParaRPr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5123784" y="3718500"/>
              <a:ext cx="3077381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ja-JP" sz="2400" dirty="0" smtClean="0"/>
                <a:t>lattice size: </a:t>
              </a:r>
              <a:r>
                <a:rPr lang="en-US" altLang="ja-JP" sz="2400" dirty="0" smtClean="0">
                  <a:solidFill>
                    <a:srgbClr val="FFFF00"/>
                  </a:solidFill>
                </a:rPr>
                <a:t>64</a:t>
              </a:r>
              <a:r>
                <a:rPr lang="en-US" altLang="ja-JP" sz="2400" baseline="30000" dirty="0" smtClean="0">
                  <a:solidFill>
                    <a:srgbClr val="FFFF00"/>
                  </a:solidFill>
                </a:rPr>
                <a:t>3</a:t>
              </a:r>
              <a:r>
                <a:rPr lang="en-US" altLang="ja-JP" sz="2400" dirty="0" smtClean="0"/>
                <a:t>xN</a:t>
              </a:r>
              <a:r>
                <a:rPr lang="en-US" altLang="ja-JP" sz="2400" baseline="-25000" dirty="0" smtClean="0"/>
                <a:t>t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ja-JP" sz="2400" dirty="0" err="1"/>
                <a:t>Nt</a:t>
              </a:r>
              <a:r>
                <a:rPr lang="en-US" altLang="ja-JP" sz="2400" dirty="0"/>
                <a:t> = 10, 12, 14, </a:t>
              </a:r>
              <a:r>
                <a:rPr lang="en-US" altLang="ja-JP" sz="2400" dirty="0">
                  <a:solidFill>
                    <a:srgbClr val="FFFF00"/>
                  </a:solidFill>
                </a:rPr>
                <a:t>16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ja-JP" sz="2400" dirty="0" smtClean="0">
                  <a:latin typeface="Symbol" panose="05050102010706020507" pitchFamily="18" charset="2"/>
                </a:rPr>
                <a:t>b</a:t>
              </a:r>
              <a:r>
                <a:rPr lang="en-US" altLang="ja-JP" sz="2400" dirty="0" smtClean="0"/>
                <a:t> = </a:t>
              </a:r>
              <a:r>
                <a:rPr lang="en-US" altLang="ja-JP" sz="2400" dirty="0" smtClean="0">
                  <a:solidFill>
                    <a:srgbClr val="FFFF00"/>
                  </a:solidFill>
                </a:rPr>
                <a:t>6.4 – 7.4</a:t>
              </a:r>
              <a:endParaRPr lang="en-US" altLang="ja-JP" sz="2400" dirty="0" smtClean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ja-JP" sz="2400" dirty="0" smtClean="0"/>
                <a:t>~2000 configurations</a:t>
              </a:r>
              <a:endParaRPr kumimoji="1" lang="ja-JP" altLang="en-US" sz="2400" dirty="0"/>
            </a:p>
          </p:txBody>
        </p:sp>
        <p:sp>
          <p:nvSpPr>
            <p:cNvPr id="3" name="右矢印 2"/>
            <p:cNvSpPr/>
            <p:nvPr/>
          </p:nvSpPr>
          <p:spPr>
            <a:xfrm>
              <a:off x="4412603" y="4046713"/>
              <a:ext cx="413364" cy="913234"/>
            </a:xfrm>
            <a:prstGeom prst="rightArrow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テキスト ボックス 15"/>
            <p:cNvSpPr txBox="1"/>
            <p:nvPr/>
          </p:nvSpPr>
          <p:spPr>
            <a:xfrm rot="749228">
              <a:off x="6318970" y="2021380"/>
              <a:ext cx="280160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800" dirty="0" smtClean="0">
                  <a:solidFill>
                    <a:srgbClr val="FFFF00"/>
                  </a:solidFill>
                </a:rPr>
                <a:t>twice finer lattice!</a:t>
              </a:r>
              <a:endParaRPr kumimoji="1" lang="ja-JP" altLang="en-US" sz="2800" dirty="0">
                <a:solidFill>
                  <a:srgbClr val="FFFF00"/>
                </a:solidFill>
              </a:endParaRPr>
            </a:p>
          </p:txBody>
        </p:sp>
        <p:sp>
          <p:nvSpPr>
            <p:cNvPr id="5" name="テキスト ボックス 4"/>
            <p:cNvSpPr txBox="1"/>
            <p:nvPr/>
          </p:nvSpPr>
          <p:spPr>
            <a:xfrm>
              <a:off x="5351923" y="2538425"/>
              <a:ext cx="2416687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3200" b="1" dirty="0" smtClean="0">
                  <a:latin typeface="Calibri" panose="020F0502020204030204" pitchFamily="34" charset="0"/>
                </a:rPr>
                <a:t>Simulation 2</a:t>
              </a:r>
            </a:p>
            <a:p>
              <a:pPr algn="ctr"/>
              <a:r>
                <a:rPr lang="en-US" altLang="ja-JP" sz="2400" dirty="0" smtClean="0"/>
                <a:t>(</a:t>
              </a:r>
              <a:r>
                <a:rPr lang="en-US" altLang="ja-JP" sz="2400" dirty="0" smtClean="0">
                  <a:solidFill>
                    <a:srgbClr val="FFFF00"/>
                  </a:solidFill>
                </a:rPr>
                <a:t>new</a:t>
              </a:r>
              <a:r>
                <a:rPr lang="en-US" altLang="ja-JP" sz="2400" dirty="0" smtClean="0"/>
                <a:t>, preliminary)</a:t>
              </a:r>
              <a:endParaRPr kumimoji="1" lang="ja-JP" altLang="en-US" sz="2400" dirty="0"/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5720014" y="5654579"/>
              <a:ext cx="268535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kumimoji="1" lang="en-US" altLang="ja-JP" sz="2000" dirty="0" smtClean="0"/>
                <a:t>using </a:t>
              </a:r>
              <a:r>
                <a:rPr kumimoji="1" lang="en-US" altLang="ja-JP" sz="2000" dirty="0" err="1" smtClean="0"/>
                <a:t>BlueGeneQ</a:t>
              </a:r>
              <a:r>
                <a:rPr kumimoji="1" lang="en-US" altLang="ja-JP" sz="2000" dirty="0" smtClean="0"/>
                <a:t> @ KEK</a:t>
              </a:r>
            </a:p>
            <a:p>
              <a:pPr algn="r"/>
              <a:r>
                <a:rPr lang="en-US" altLang="ja-JP" sz="2000" dirty="0" smtClean="0"/>
                <a:t>efficiency ~40%</a:t>
              </a:r>
              <a:endParaRPr kumimoji="1" lang="ja-JP" altLang="en-US" sz="2000" dirty="0"/>
            </a:p>
          </p:txBody>
        </p:sp>
      </p:grpSp>
      <p:sp>
        <p:nvSpPr>
          <p:cNvPr id="12" name="角丸四角形 11"/>
          <p:cNvSpPr/>
          <p:nvPr/>
        </p:nvSpPr>
        <p:spPr>
          <a:xfrm>
            <a:off x="627529" y="2238165"/>
            <a:ext cx="3905180" cy="4234351"/>
          </a:xfrm>
          <a:prstGeom prst="roundRect">
            <a:avLst>
              <a:gd name="adj" fmla="val 10010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6307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角丸四角形 47"/>
          <p:cNvSpPr/>
          <p:nvPr/>
        </p:nvSpPr>
        <p:spPr>
          <a:xfrm>
            <a:off x="5096354" y="4536651"/>
            <a:ext cx="3640975" cy="1331192"/>
          </a:xfrm>
          <a:prstGeom prst="round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>
                <a:latin typeface="Symbol" panose="05050102010706020507" pitchFamily="18" charset="2"/>
              </a:rPr>
              <a:t>e</a:t>
            </a:r>
            <a:r>
              <a:rPr kumimoji="1" lang="en-US" altLang="ja-JP" dirty="0" smtClean="0"/>
              <a:t>-3p at T=1.65T</a:t>
            </a:r>
            <a:r>
              <a:rPr kumimoji="1" lang="en-US" altLang="ja-JP" baseline="-25000" dirty="0" smtClean="0"/>
              <a:t>c</a:t>
            </a:r>
            <a:endParaRPr kumimoji="1" lang="ja-JP" altLang="en-US" baseline="-25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285076" y="4561589"/>
            <a:ext cx="33406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solidFill>
                  <a:srgbClr val="FFFF00"/>
                </a:solidFill>
              </a:rPr>
              <a:t>Emergent plateau! </a:t>
            </a:r>
            <a:endParaRPr kumimoji="1" lang="ja-JP" altLang="en-US" sz="3200" dirty="0">
              <a:solidFill>
                <a:srgbClr val="FFFF00"/>
              </a:solidFill>
            </a:endParaRPr>
          </a:p>
        </p:txBody>
      </p:sp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2a &amp;lt; \sqrt{8t} &amp;lt; 0.4T^{-1}&#10;\end{align*}&lt;/body&gt;&#10;  &lt;fcolor&gt;FFFFFFFF&lt;/fcolor&gt;&#10;  &lt;bcolor&gt;FFFFFFFF&lt;/bcolor&gt;&#10;  &lt;transparent&gt;True&lt;/transparent&gt;&#10;  &lt;resolution&gt;1800&lt;/resolution&gt;&#10;  &lt;imageh&gt;249&lt;/imageh&gt;&#10;  &lt;imagew&gt;2066&lt;/imagew&gt;&#10;  &lt;scale&gt;50&lt;/scale&gt;&#10;  &lt;cursor&gt;42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646" y="5261012"/>
            <a:ext cx="2896839" cy="349135"/>
          </a:xfrm>
          <a:prstGeom prst="rect">
            <a:avLst/>
          </a:prstGeom>
        </p:spPr>
      </p:pic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\sim&#10;\end{align*}&lt;/body&gt;&#10;  &lt;fcolor&gt;FFFFFFFF&lt;/fcolor&gt;&#10;  &lt;bcolor&gt;FFFFFFFF&lt;/bcolor&gt;&#10;  &lt;transparent&gt;True&lt;/transparent&gt;&#10;  &lt;resolution&gt;1800&lt;/resolution&gt;&#10;  &lt;imageh&gt;58&lt;/imageh&gt;&#10;  &lt;imagew&gt;166&lt;/imagew&gt;&#10;  &lt;scale&gt;50&lt;/scale&gt;&#10;  &lt;cursor&gt;20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7627" y="5610147"/>
            <a:ext cx="232756" cy="81324"/>
          </a:xfrm>
          <a:prstGeom prst="rect">
            <a:avLst/>
          </a:prstGeom>
        </p:spPr>
      </p:pic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\sim&#10;\end{align*}&lt;/body&gt;&#10;  &lt;fcolor&gt;FFFFFFFF&lt;/fcolor&gt;&#10;  &lt;bcolor&gt;FFFFFFFF&lt;/bcolor&gt;&#10;  &lt;transparent&gt;True&lt;/transparent&gt;&#10;  &lt;resolution&gt;1800&lt;/resolution&gt;&#10;  &lt;imageh&gt;58&lt;/imageh&gt;&#10;  &lt;imagew&gt;166&lt;/imagew&gt;&#10;  &lt;scale&gt;50&lt;/scale&gt;&#10;  &lt;cursor&gt;20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710" y="5615217"/>
            <a:ext cx="232756" cy="81324"/>
          </a:xfrm>
          <a:prstGeom prst="rect">
            <a:avLst/>
          </a:prstGeom>
        </p:spPr>
      </p:pic>
      <p:sp>
        <p:nvSpPr>
          <p:cNvPr id="45" name="テキスト ボックス 44"/>
          <p:cNvSpPr txBox="1"/>
          <p:nvPr/>
        </p:nvSpPr>
        <p:spPr>
          <a:xfrm>
            <a:off x="5007229" y="5999334"/>
            <a:ext cx="40397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/>
              <a:t>t</a:t>
            </a:r>
            <a:r>
              <a:rPr lang="en-US" altLang="ja-JP" sz="2400" dirty="0" smtClean="0"/>
              <a:t>he range of t where</a:t>
            </a:r>
            <a:r>
              <a:rPr kumimoji="1" lang="en-US" altLang="ja-JP" sz="2400" dirty="0" smtClean="0"/>
              <a:t> the EMT formula is </a:t>
            </a:r>
            <a:r>
              <a:rPr lang="en-US" altLang="ja-JP" sz="2400" dirty="0" smtClean="0"/>
              <a:t> successfully used!</a:t>
            </a:r>
            <a:endParaRPr kumimoji="1" lang="ja-JP" altLang="en-US" sz="2400" dirty="0"/>
          </a:p>
        </p:txBody>
      </p:sp>
      <p:sp>
        <p:nvSpPr>
          <p:cNvPr id="14" name="角丸四角形 13"/>
          <p:cNvSpPr/>
          <p:nvPr/>
        </p:nvSpPr>
        <p:spPr>
          <a:xfrm>
            <a:off x="292577" y="1360383"/>
            <a:ext cx="5453800" cy="1176629"/>
          </a:xfrm>
          <a:prstGeom prst="round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44033" y="5876827"/>
            <a:ext cx="184447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err="1" smtClean="0"/>
              <a:t>Nt</a:t>
            </a:r>
            <a:r>
              <a:rPr kumimoji="1" lang="en-US" altLang="ja-JP" sz="2800" dirty="0" smtClean="0"/>
              <a:t>=</a:t>
            </a:r>
            <a:r>
              <a:rPr kumimoji="1" lang="en-US" altLang="ja-JP" sz="2800" dirty="0" smtClean="0">
                <a:solidFill>
                  <a:srgbClr val="FF0000"/>
                </a:solidFill>
              </a:rPr>
              <a:t>6</a:t>
            </a:r>
            <a:r>
              <a:rPr kumimoji="1" lang="en-US" altLang="ja-JP" sz="2800" dirty="0" smtClean="0"/>
              <a:t>,</a:t>
            </a:r>
            <a:r>
              <a:rPr kumimoji="1" lang="en-US" altLang="ja-JP" sz="2800" dirty="0" smtClean="0">
                <a:solidFill>
                  <a:srgbClr val="0070C0"/>
                </a:solidFill>
              </a:rPr>
              <a:t>8</a:t>
            </a:r>
            <a:r>
              <a:rPr kumimoji="1" lang="en-US" altLang="ja-JP" sz="2800" dirty="0" smtClean="0"/>
              <a:t>,10</a:t>
            </a:r>
          </a:p>
          <a:p>
            <a:r>
              <a:rPr lang="en-US" altLang="ja-JP" sz="2800" dirty="0" smtClean="0"/>
              <a:t>~300 </a:t>
            </a:r>
            <a:r>
              <a:rPr lang="en-US" altLang="ja-JP" sz="2800" dirty="0" err="1" smtClean="0"/>
              <a:t>confs</a:t>
            </a:r>
            <a:r>
              <a:rPr lang="en-US" altLang="ja-JP" sz="2800" dirty="0" smtClean="0"/>
              <a:t>.</a:t>
            </a:r>
            <a:endParaRPr kumimoji="1" lang="ja-JP" altLang="en-US" sz="2800" dirty="0"/>
          </a:p>
        </p:txBody>
      </p:sp>
      <p:pic>
        <p:nvPicPr>
          <p:cNvPr id="17" name="コンテンツ プレースホルダー 3"/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b="53375"/>
          <a:stretch/>
        </p:blipFill>
        <p:spPr>
          <a:xfrm>
            <a:off x="417138" y="2779215"/>
            <a:ext cx="4246302" cy="2465146"/>
          </a:xfrm>
          <a:prstGeom prst="rect">
            <a:avLst/>
          </a:prstGeom>
        </p:spPr>
      </p:pic>
      <p:pic>
        <p:nvPicPr>
          <p:cNvPr id="18" name="コンテンツ プレースホルダー 3"/>
          <p:cNvPicPr>
            <a:picLocks noChangeAspect="1"/>
          </p:cNvPicPr>
          <p:nvPr/>
        </p:nvPicPr>
        <p:blipFill rotWithShape="1">
          <a:blip r:embed="rId4"/>
          <a:srcRect t="89862"/>
          <a:stretch/>
        </p:blipFill>
        <p:spPr>
          <a:xfrm>
            <a:off x="417138" y="5226424"/>
            <a:ext cx="4246302" cy="536017"/>
          </a:xfrm>
          <a:prstGeom prst="rect">
            <a:avLst/>
          </a:prstGeom>
        </p:spPr>
      </p:pic>
      <p:sp>
        <p:nvSpPr>
          <p:cNvPr id="6" name="角丸四角形 5"/>
          <p:cNvSpPr/>
          <p:nvPr/>
        </p:nvSpPr>
        <p:spPr>
          <a:xfrm>
            <a:off x="2070091" y="2755584"/>
            <a:ext cx="1562793" cy="465513"/>
          </a:xfrm>
          <a:prstGeom prst="roundRect">
            <a:avLst/>
          </a:prstGeom>
          <a:solidFill>
            <a:schemeClr val="tx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6" name="TexTeXPicture" descr="&lt;?xml version=&quot;1.0&quot; encoding=&quot;utf-16&quot;?&gt;&#10;&lt;TeXTeX&gt;&#10;  &lt;preamble&gt;\documentclass{jarticle}&#10;\usepackage{amsmath}&#10;\pagestyle{empty}&lt;/preamble&gt;&#10;  &lt;body&gt;\begin{align*} &#10;\sqrt{8t}=2a&#10;\end{align*}&lt;/body&gt;&#10;  &lt;fcolor&gt;FF000000&lt;/fcolor&gt;&#10;  &lt;bcolor&gt;FFFFFFFF&lt;/bcolor&gt;&#10;  &lt;transparent&gt;True&lt;/transparent&gt;&#10;  &lt;resolution&gt;1800&lt;/resolution&gt;&#10;  &lt;imageh&gt;249&lt;/imageh&gt;&#10;  &lt;imagew&gt;985&lt;/imagew&gt;&#10;  &lt;scale&gt;50&lt;/scale&gt;&#10;  &lt;cursor&gt;28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346" y="2830400"/>
            <a:ext cx="1216696" cy="307571"/>
          </a:xfrm>
          <a:prstGeom prst="rect">
            <a:avLst/>
          </a:prstGeom>
        </p:spPr>
      </p:pic>
      <p:sp>
        <p:nvSpPr>
          <p:cNvPr id="12" name="正方形/長方形 11"/>
          <p:cNvSpPr/>
          <p:nvPr/>
        </p:nvSpPr>
        <p:spPr>
          <a:xfrm>
            <a:off x="2070091" y="3971617"/>
            <a:ext cx="1255815" cy="590153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右矢印 12"/>
          <p:cNvSpPr/>
          <p:nvPr/>
        </p:nvSpPr>
        <p:spPr>
          <a:xfrm rot="1258285" flipH="1">
            <a:off x="3377960" y="4675042"/>
            <a:ext cx="1643312" cy="357868"/>
          </a:xfrm>
          <a:prstGeom prst="rightArrow">
            <a:avLst>
              <a:gd name="adj1" fmla="val 50000"/>
              <a:gd name="adj2" fmla="val 117636"/>
            </a:avLst>
          </a:prstGeom>
          <a:solidFill>
            <a:srgbClr val="FFFF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3" name="TexTeXPicture" descr="&lt;?xml version=&quot;1.0&quot; encoding=&quot;utf-16&quot;?&gt;&#10;&lt;TeXTeX&gt;&#10;  &lt;preamble&gt;\documentclass{jarticle}&#10;\usepackage{amsmath}&#10;\pagestyle{empty}&lt;/preamble&gt;&#10;  &lt;body&gt;\begin{align*} &#10;\tilde T_{\mu\nu} (t)&#10;= \frac1{\alpha_U(t)}&#10;U_{\mu\nu}(t) + \frac{\delta_{\mu\nu}}{4\alpha_E(t)} E(t)_{\rm subt.}&#10;\end{align*}&lt;/body&gt;&#10;  &lt;fcolor&gt;FFFFFFFF&lt;/fcolor&gt;&#10;  &lt;bcolor&gt;FFFFFFFF&lt;/bcolor&gt;&#10;  &lt;transparent&gt;True&lt;/transparent&gt;&#10;  &lt;resolution&gt;1800&lt;/resolution&gt;&#10;  &lt;imageh&gt;578&lt;/imageh&gt;&#10;  &lt;imagew&gt;4369&lt;/imagew&gt;&#10;  &lt;scale&gt;50&lt;/scale&gt;&#10;  &lt;cursor&gt;33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19" y="1591466"/>
            <a:ext cx="4993767" cy="660654"/>
          </a:xfrm>
          <a:prstGeom prst="rect">
            <a:avLst/>
          </a:prstGeom>
        </p:spPr>
      </p:pic>
      <p:pic>
        <p:nvPicPr>
          <p:cNvPr id="28" name="TexTeXPicture" descr="&lt;?xml version=&quot;1.0&quot; encoding=&quot;utf-16&quot;?&gt;&#10;&lt;TeXTeX&gt;&#10;  &lt;preamble&gt;\documentclass{jarticle}&#10;\usepackage{amsmath}&#10;\pagestyle{empty}&lt;/preamble&gt;&#10;  &lt;body&gt;\begin{align*} &#10;T_{\mu\nu}^R&#10;= \lim_{t\to0} \tilde T_{\mu\nu}(t)&#10;\end{align*}&lt;/body&gt;&#10;  &lt;fcolor&gt;FFFFFFFF&lt;/fcolor&gt;&#10;  &lt;bcolor&gt;FFFFFFFF&lt;/bcolor&gt;&#10;  &lt;transparent&gt;True&lt;/transparent&gt;&#10;  &lt;resolution&gt;1800&lt;/resolution&gt;&#10;  &lt;imageh&gt;387&lt;/imageh&gt;&#10;  &lt;imagew&gt;1781&lt;/imagew&gt;&#10;  &lt;scale&gt;50&lt;/scale&gt;&#10;  &lt;cursor&gt;61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0597" y="1447544"/>
            <a:ext cx="2176732" cy="472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846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角丸四角形 37"/>
          <p:cNvSpPr/>
          <p:nvPr/>
        </p:nvSpPr>
        <p:spPr>
          <a:xfrm>
            <a:off x="292577" y="1360383"/>
            <a:ext cx="5453800" cy="1176629"/>
          </a:xfrm>
          <a:prstGeom prst="round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9" name="TexTeXPicture" descr="&lt;?xml version=&quot;1.0&quot; encoding=&quot;utf-16&quot;?&gt;&#10;&lt;TeXTeX&gt;&#10;  &lt;preamble&gt;\documentclass{jarticle}&#10;\usepackage{amsmath}&#10;\pagestyle{empty}&lt;/preamble&gt;&#10;  &lt;body&gt;\begin{align*} &#10;\tilde T_{\mu\nu} (t)&#10;= \frac1{\alpha_U(t)}&#10;U_{\mu\nu}(t) + \frac{\delta_{\mu\nu}}{4\alpha_E(t)} E(t)_{\rm subt.}&#10;\end{align*}&lt;/body&gt;&#10;  &lt;fcolor&gt;FFFFFFFF&lt;/fcolor&gt;&#10;  &lt;bcolor&gt;FFFFFFFF&lt;/bcolor&gt;&#10;  &lt;transparent&gt;True&lt;/transparent&gt;&#10;  &lt;resolution&gt;1800&lt;/resolution&gt;&#10;  &lt;imageh&gt;578&lt;/imageh&gt;&#10;  &lt;imagew&gt;4369&lt;/imagew&gt;&#10;  &lt;scale&gt;50&lt;/scale&gt;&#10;  &lt;cursor&gt;33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19" y="1591466"/>
            <a:ext cx="4993767" cy="660654"/>
          </a:xfrm>
          <a:prstGeom prst="rect">
            <a:avLst/>
          </a:prstGeom>
        </p:spPr>
      </p:pic>
      <p:pic>
        <p:nvPicPr>
          <p:cNvPr id="40" name="TexTeXPicture" descr="&lt;?xml version=&quot;1.0&quot; encoding=&quot;utf-16&quot;?&gt;&#10;&lt;TeXTeX&gt;&#10;  &lt;preamble&gt;\documentclass{jarticle}&#10;\usepackage{amsmath}&#10;\pagestyle{empty}&lt;/preamble&gt;&#10;  &lt;body&gt;\begin{align*} &#10;T_{\mu\nu}^R&#10;= \lim_{t\to0} \tilde T_{\mu\nu}(t)&#10;\end{align*}&lt;/body&gt;&#10;  &lt;fcolor&gt;FFFFFFFF&lt;/fcolor&gt;&#10;  &lt;bcolor&gt;FFFFFFFF&lt;/bcolor&gt;&#10;  &lt;transparent&gt;True&lt;/transparent&gt;&#10;  &lt;resolution&gt;1800&lt;/resolution&gt;&#10;  &lt;imageh&gt;387&lt;/imageh&gt;&#10;  &lt;imagew&gt;1781&lt;/imagew&gt;&#10;  &lt;scale&gt;50&lt;/scale&gt;&#10;  &lt;cursor&gt;61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0597" y="1447544"/>
            <a:ext cx="2176732" cy="472990"/>
          </a:xfrm>
          <a:prstGeom prst="rect">
            <a:avLst/>
          </a:prstGeom>
        </p:spPr>
      </p:pic>
      <p:sp>
        <p:nvSpPr>
          <p:cNvPr id="48" name="角丸四角形 47"/>
          <p:cNvSpPr/>
          <p:nvPr/>
        </p:nvSpPr>
        <p:spPr>
          <a:xfrm>
            <a:off x="5096354" y="4536651"/>
            <a:ext cx="3640975" cy="1331192"/>
          </a:xfrm>
          <a:prstGeom prst="round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latin typeface="Symbol" panose="05050102010706020507" pitchFamily="18" charset="2"/>
              </a:rPr>
              <a:t>e</a:t>
            </a:r>
            <a:r>
              <a:rPr lang="en-US" altLang="ja-JP" dirty="0"/>
              <a:t>-3p at </a:t>
            </a:r>
            <a:r>
              <a:rPr kumimoji="1" lang="en-US" altLang="ja-JP" dirty="0" smtClean="0"/>
              <a:t>T=1.65T</a:t>
            </a:r>
            <a:r>
              <a:rPr kumimoji="1" lang="en-US" altLang="ja-JP" baseline="-25000" dirty="0" smtClean="0"/>
              <a:t>c</a:t>
            </a:r>
            <a:endParaRPr kumimoji="1" lang="ja-JP" altLang="en-US" baseline="-25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285076" y="4561589"/>
            <a:ext cx="33406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solidFill>
                  <a:srgbClr val="FFFF00"/>
                </a:solidFill>
              </a:rPr>
              <a:t>Emergent plateau! </a:t>
            </a:r>
            <a:endParaRPr kumimoji="1" lang="ja-JP" altLang="en-US" sz="3200" dirty="0">
              <a:solidFill>
                <a:srgbClr val="FFFF00"/>
              </a:solidFill>
            </a:endParaRPr>
          </a:p>
        </p:txBody>
      </p:sp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2a &amp;lt; \sqrt{8t} &amp;lt; 0.4T^{-1}&#10;\end{align*}&lt;/body&gt;&#10;  &lt;fcolor&gt;FFFFFFFF&lt;/fcolor&gt;&#10;  &lt;bcolor&gt;FFFFFFFF&lt;/bcolor&gt;&#10;  &lt;transparent&gt;True&lt;/transparent&gt;&#10;  &lt;resolution&gt;1800&lt;/resolution&gt;&#10;  &lt;imageh&gt;249&lt;/imageh&gt;&#10;  &lt;imagew&gt;2066&lt;/imagew&gt;&#10;  &lt;scale&gt;50&lt;/scale&gt;&#10;  &lt;cursor&gt;42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646" y="5261012"/>
            <a:ext cx="2896839" cy="349135"/>
          </a:xfrm>
          <a:prstGeom prst="rect">
            <a:avLst/>
          </a:prstGeom>
        </p:spPr>
      </p:pic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\sim&#10;\end{align*}&lt;/body&gt;&#10;  &lt;fcolor&gt;FFFFFFFF&lt;/fcolor&gt;&#10;  &lt;bcolor&gt;FFFFFFFF&lt;/bcolor&gt;&#10;  &lt;transparent&gt;True&lt;/transparent&gt;&#10;  &lt;resolution&gt;1800&lt;/resolution&gt;&#10;  &lt;imageh&gt;58&lt;/imageh&gt;&#10;  &lt;imagew&gt;166&lt;/imagew&gt;&#10;  &lt;scale&gt;50&lt;/scale&gt;&#10;  &lt;cursor&gt;20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7627" y="5610147"/>
            <a:ext cx="232756" cy="81324"/>
          </a:xfrm>
          <a:prstGeom prst="rect">
            <a:avLst/>
          </a:prstGeom>
        </p:spPr>
      </p:pic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\sim&#10;\end{align*}&lt;/body&gt;&#10;  &lt;fcolor&gt;FFFFFFFF&lt;/fcolor&gt;&#10;  &lt;bcolor&gt;FFFFFFFF&lt;/bcolor&gt;&#10;  &lt;transparent&gt;True&lt;/transparent&gt;&#10;  &lt;resolution&gt;1800&lt;/resolution&gt;&#10;  &lt;imageh&gt;58&lt;/imageh&gt;&#10;  &lt;imagew&gt;166&lt;/imagew&gt;&#10;  &lt;scale&gt;50&lt;/scale&gt;&#10;  &lt;cursor&gt;20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710" y="5615217"/>
            <a:ext cx="232756" cy="81324"/>
          </a:xfrm>
          <a:prstGeom prst="rect">
            <a:avLst/>
          </a:prstGeom>
        </p:spPr>
      </p:pic>
      <p:sp>
        <p:nvSpPr>
          <p:cNvPr id="45" name="テキスト ボックス 44"/>
          <p:cNvSpPr txBox="1"/>
          <p:nvPr/>
        </p:nvSpPr>
        <p:spPr>
          <a:xfrm>
            <a:off x="5007229" y="5999334"/>
            <a:ext cx="40397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/>
              <a:t>t</a:t>
            </a:r>
            <a:r>
              <a:rPr lang="en-US" altLang="ja-JP" sz="2400" dirty="0" smtClean="0"/>
              <a:t>he range of t where</a:t>
            </a:r>
            <a:r>
              <a:rPr kumimoji="1" lang="en-US" altLang="ja-JP" sz="2400" dirty="0" smtClean="0"/>
              <a:t> the EMT formula is </a:t>
            </a:r>
            <a:r>
              <a:rPr lang="en-US" altLang="ja-JP" sz="2400" dirty="0" smtClean="0"/>
              <a:t> successfully used!</a:t>
            </a:r>
            <a:endParaRPr kumimoji="1" lang="ja-JP" altLang="en-US" sz="24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44033" y="5876827"/>
            <a:ext cx="184447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err="1" smtClean="0"/>
              <a:t>Nt</a:t>
            </a:r>
            <a:r>
              <a:rPr kumimoji="1" lang="en-US" altLang="ja-JP" sz="2800" dirty="0" smtClean="0"/>
              <a:t>=</a:t>
            </a:r>
            <a:r>
              <a:rPr kumimoji="1" lang="en-US" altLang="ja-JP" sz="2800" dirty="0" smtClean="0">
                <a:solidFill>
                  <a:srgbClr val="FF0000"/>
                </a:solidFill>
              </a:rPr>
              <a:t>6</a:t>
            </a:r>
            <a:r>
              <a:rPr kumimoji="1" lang="en-US" altLang="ja-JP" sz="2800" dirty="0" smtClean="0"/>
              <a:t>,</a:t>
            </a:r>
            <a:r>
              <a:rPr kumimoji="1" lang="en-US" altLang="ja-JP" sz="2800" dirty="0" smtClean="0">
                <a:solidFill>
                  <a:srgbClr val="0070C0"/>
                </a:solidFill>
              </a:rPr>
              <a:t>8</a:t>
            </a:r>
            <a:r>
              <a:rPr kumimoji="1" lang="en-US" altLang="ja-JP" sz="2800" dirty="0" smtClean="0"/>
              <a:t>,10</a:t>
            </a:r>
          </a:p>
          <a:p>
            <a:r>
              <a:rPr lang="en-US" altLang="ja-JP" sz="2800" dirty="0" smtClean="0"/>
              <a:t>~300 </a:t>
            </a:r>
            <a:r>
              <a:rPr lang="en-US" altLang="ja-JP" sz="2800" dirty="0" err="1" smtClean="0"/>
              <a:t>confs</a:t>
            </a:r>
            <a:r>
              <a:rPr lang="en-US" altLang="ja-JP" sz="2800" dirty="0" smtClean="0"/>
              <a:t>.</a:t>
            </a:r>
            <a:endParaRPr kumimoji="1" lang="ja-JP" altLang="en-US" sz="2800" dirty="0"/>
          </a:p>
        </p:txBody>
      </p:sp>
      <p:pic>
        <p:nvPicPr>
          <p:cNvPr id="17" name="コンテンツ プレースホルダー 3"/>
          <p:cNvPicPr>
            <a:picLocks noGrp="1" noChangeAspect="1"/>
          </p:cNvPicPr>
          <p:nvPr>
            <p:ph idx="1"/>
          </p:nvPr>
        </p:nvPicPr>
        <p:blipFill rotWithShape="1">
          <a:blip r:embed="rId6"/>
          <a:srcRect b="53375"/>
          <a:stretch/>
        </p:blipFill>
        <p:spPr>
          <a:xfrm>
            <a:off x="417138" y="2779215"/>
            <a:ext cx="4246302" cy="2465146"/>
          </a:xfrm>
          <a:prstGeom prst="rect">
            <a:avLst/>
          </a:prstGeom>
        </p:spPr>
      </p:pic>
      <p:pic>
        <p:nvPicPr>
          <p:cNvPr id="18" name="コンテンツ プレースホルダー 3"/>
          <p:cNvPicPr>
            <a:picLocks noChangeAspect="1"/>
          </p:cNvPicPr>
          <p:nvPr/>
        </p:nvPicPr>
        <p:blipFill rotWithShape="1">
          <a:blip r:embed="rId6"/>
          <a:srcRect t="89862"/>
          <a:stretch/>
        </p:blipFill>
        <p:spPr>
          <a:xfrm>
            <a:off x="417138" y="5226424"/>
            <a:ext cx="4246302" cy="536017"/>
          </a:xfrm>
          <a:prstGeom prst="rect">
            <a:avLst/>
          </a:prstGeom>
        </p:spPr>
      </p:pic>
      <p:sp>
        <p:nvSpPr>
          <p:cNvPr id="6" name="角丸四角形 5"/>
          <p:cNvSpPr/>
          <p:nvPr/>
        </p:nvSpPr>
        <p:spPr>
          <a:xfrm>
            <a:off x="2070091" y="2755584"/>
            <a:ext cx="1562793" cy="465513"/>
          </a:xfrm>
          <a:prstGeom prst="roundRect">
            <a:avLst/>
          </a:prstGeom>
          <a:solidFill>
            <a:schemeClr val="tx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6" name="TexTeXPicture" descr="&lt;?xml version=&quot;1.0&quot; encoding=&quot;utf-16&quot;?&gt;&#10;&lt;TeXTeX&gt;&#10;  &lt;preamble&gt;\documentclass{jarticle}&#10;\usepackage{amsmath}&#10;\pagestyle{empty}&lt;/preamble&gt;&#10;  &lt;body&gt;\begin{align*} &#10;\sqrt{8t}=2a&#10;\end{align*}&lt;/body&gt;&#10;  &lt;fcolor&gt;FF000000&lt;/fcolor&gt;&#10;  &lt;bcolor&gt;FFFFFFFF&lt;/bcolor&gt;&#10;  &lt;transparent&gt;True&lt;/transparent&gt;&#10;  &lt;resolution&gt;1800&lt;/resolution&gt;&#10;  &lt;imageh&gt;249&lt;/imageh&gt;&#10;  &lt;imagew&gt;985&lt;/imagew&gt;&#10;  &lt;scale&gt;50&lt;/scale&gt;&#10;  &lt;cursor&gt;28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346" y="2830400"/>
            <a:ext cx="1216696" cy="307571"/>
          </a:xfrm>
          <a:prstGeom prst="rect">
            <a:avLst/>
          </a:prstGeom>
        </p:spPr>
      </p:pic>
      <p:sp>
        <p:nvSpPr>
          <p:cNvPr id="12" name="正方形/長方形 11"/>
          <p:cNvSpPr/>
          <p:nvPr/>
        </p:nvSpPr>
        <p:spPr>
          <a:xfrm>
            <a:off x="2070091" y="3971617"/>
            <a:ext cx="1255815" cy="590153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右矢印 12"/>
          <p:cNvSpPr/>
          <p:nvPr/>
        </p:nvSpPr>
        <p:spPr>
          <a:xfrm rot="1258285" flipH="1">
            <a:off x="3377960" y="4675042"/>
            <a:ext cx="1643312" cy="357868"/>
          </a:xfrm>
          <a:prstGeom prst="rightArrow">
            <a:avLst>
              <a:gd name="adj1" fmla="val 50000"/>
              <a:gd name="adj2" fmla="val 117636"/>
            </a:avLst>
          </a:prstGeom>
          <a:solidFill>
            <a:srgbClr val="FFFF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9" name="グループ化 18"/>
          <p:cNvGrpSpPr/>
          <p:nvPr/>
        </p:nvGrpSpPr>
        <p:grpSpPr>
          <a:xfrm>
            <a:off x="5669585" y="2107085"/>
            <a:ext cx="3377435" cy="2194560"/>
            <a:chOff x="5417429" y="3150524"/>
            <a:chExt cx="3377435" cy="2194560"/>
          </a:xfrm>
        </p:grpSpPr>
        <p:sp>
          <p:nvSpPr>
            <p:cNvPr id="20" name="角丸四角形吹き出し 19"/>
            <p:cNvSpPr/>
            <p:nvPr/>
          </p:nvSpPr>
          <p:spPr>
            <a:xfrm>
              <a:off x="5417429" y="3150524"/>
              <a:ext cx="3377435" cy="2194560"/>
            </a:xfrm>
            <a:prstGeom prst="wedgeRoundRectCallout">
              <a:avLst>
                <a:gd name="adj1" fmla="val 7607"/>
                <a:gd name="adj2" fmla="val 87744"/>
                <a:gd name="adj3" fmla="val 16667"/>
              </a:avLst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角丸四角形 20"/>
            <p:cNvSpPr/>
            <p:nvPr/>
          </p:nvSpPr>
          <p:spPr>
            <a:xfrm>
              <a:off x="6176355" y="3458096"/>
              <a:ext cx="771607" cy="278894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フリーフォーム 21"/>
            <p:cNvSpPr/>
            <p:nvPr/>
          </p:nvSpPr>
          <p:spPr>
            <a:xfrm flipH="1">
              <a:off x="6947962" y="3884303"/>
              <a:ext cx="1206053" cy="964148"/>
            </a:xfrm>
            <a:custGeom>
              <a:avLst/>
              <a:gdLst>
                <a:gd name="connsiteX0" fmla="*/ 0 w 1188720"/>
                <a:gd name="connsiteY0" fmla="*/ 25718 h 981682"/>
                <a:gd name="connsiteX1" fmla="*/ 166255 w 1188720"/>
                <a:gd name="connsiteY1" fmla="*/ 50656 h 981682"/>
                <a:gd name="connsiteX2" fmla="*/ 365760 w 1188720"/>
                <a:gd name="connsiteY2" fmla="*/ 482918 h 981682"/>
                <a:gd name="connsiteX3" fmla="*/ 581891 w 1188720"/>
                <a:gd name="connsiteY3" fmla="*/ 848678 h 981682"/>
                <a:gd name="connsiteX4" fmla="*/ 1188720 w 1188720"/>
                <a:gd name="connsiteY4" fmla="*/ 981682 h 981682"/>
                <a:gd name="connsiteX0" fmla="*/ 0 w 1188720"/>
                <a:gd name="connsiteY0" fmla="*/ 7041 h 963005"/>
                <a:gd name="connsiteX1" fmla="*/ 181394 w 1188720"/>
                <a:gd name="connsiteY1" fmla="*/ 104647 h 963005"/>
                <a:gd name="connsiteX2" fmla="*/ 365760 w 1188720"/>
                <a:gd name="connsiteY2" fmla="*/ 464241 h 963005"/>
                <a:gd name="connsiteX3" fmla="*/ 581891 w 1188720"/>
                <a:gd name="connsiteY3" fmla="*/ 830001 h 963005"/>
                <a:gd name="connsiteX4" fmla="*/ 1188720 w 1188720"/>
                <a:gd name="connsiteY4" fmla="*/ 963005 h 963005"/>
                <a:gd name="connsiteX0" fmla="*/ 0 w 1188720"/>
                <a:gd name="connsiteY0" fmla="*/ 0 h 955964"/>
                <a:gd name="connsiteX1" fmla="*/ 181394 w 1188720"/>
                <a:gd name="connsiteY1" fmla="*/ 97606 h 955964"/>
                <a:gd name="connsiteX2" fmla="*/ 365760 w 1188720"/>
                <a:gd name="connsiteY2" fmla="*/ 457200 h 955964"/>
                <a:gd name="connsiteX3" fmla="*/ 581891 w 1188720"/>
                <a:gd name="connsiteY3" fmla="*/ 822960 h 955964"/>
                <a:gd name="connsiteX4" fmla="*/ 1188720 w 1188720"/>
                <a:gd name="connsiteY4" fmla="*/ 955964 h 955964"/>
                <a:gd name="connsiteX0" fmla="*/ 0 w 1188720"/>
                <a:gd name="connsiteY0" fmla="*/ 0 h 955964"/>
                <a:gd name="connsiteX1" fmla="*/ 181394 w 1188720"/>
                <a:gd name="connsiteY1" fmla="*/ 97606 h 955964"/>
                <a:gd name="connsiteX2" fmla="*/ 365760 w 1188720"/>
                <a:gd name="connsiteY2" fmla="*/ 484451 h 955964"/>
                <a:gd name="connsiteX3" fmla="*/ 581891 w 1188720"/>
                <a:gd name="connsiteY3" fmla="*/ 822960 h 955964"/>
                <a:gd name="connsiteX4" fmla="*/ 1188720 w 1188720"/>
                <a:gd name="connsiteY4" fmla="*/ 955964 h 955964"/>
                <a:gd name="connsiteX0" fmla="*/ 0 w 1188720"/>
                <a:gd name="connsiteY0" fmla="*/ 0 h 955964"/>
                <a:gd name="connsiteX1" fmla="*/ 181394 w 1188720"/>
                <a:gd name="connsiteY1" fmla="*/ 97606 h 955964"/>
                <a:gd name="connsiteX2" fmla="*/ 393010 w 1188720"/>
                <a:gd name="connsiteY2" fmla="*/ 569229 h 955964"/>
                <a:gd name="connsiteX3" fmla="*/ 581891 w 1188720"/>
                <a:gd name="connsiteY3" fmla="*/ 822960 h 955964"/>
                <a:gd name="connsiteX4" fmla="*/ 1188720 w 1188720"/>
                <a:gd name="connsiteY4" fmla="*/ 955964 h 955964"/>
                <a:gd name="connsiteX0" fmla="*/ 0 w 1188720"/>
                <a:gd name="connsiteY0" fmla="*/ 0 h 955964"/>
                <a:gd name="connsiteX1" fmla="*/ 181394 w 1188720"/>
                <a:gd name="connsiteY1" fmla="*/ 97606 h 955964"/>
                <a:gd name="connsiteX2" fmla="*/ 393010 w 1188720"/>
                <a:gd name="connsiteY2" fmla="*/ 569229 h 955964"/>
                <a:gd name="connsiteX3" fmla="*/ 645475 w 1188720"/>
                <a:gd name="connsiteY3" fmla="*/ 877460 h 955964"/>
                <a:gd name="connsiteX4" fmla="*/ 1188720 w 1188720"/>
                <a:gd name="connsiteY4" fmla="*/ 955964 h 955964"/>
                <a:gd name="connsiteX0" fmla="*/ 0 w 1188720"/>
                <a:gd name="connsiteY0" fmla="*/ 0 h 955964"/>
                <a:gd name="connsiteX1" fmla="*/ 202589 w 1188720"/>
                <a:gd name="connsiteY1" fmla="*/ 133940 h 955964"/>
                <a:gd name="connsiteX2" fmla="*/ 393010 w 1188720"/>
                <a:gd name="connsiteY2" fmla="*/ 569229 h 955964"/>
                <a:gd name="connsiteX3" fmla="*/ 645475 w 1188720"/>
                <a:gd name="connsiteY3" fmla="*/ 877460 h 955964"/>
                <a:gd name="connsiteX4" fmla="*/ 1188720 w 1188720"/>
                <a:gd name="connsiteY4" fmla="*/ 955964 h 955964"/>
                <a:gd name="connsiteX0" fmla="*/ 0 w 1228241"/>
                <a:gd name="connsiteY0" fmla="*/ 0 h 965707"/>
                <a:gd name="connsiteX1" fmla="*/ 202589 w 1228241"/>
                <a:gd name="connsiteY1" fmla="*/ 133940 h 965707"/>
                <a:gd name="connsiteX2" fmla="*/ 393010 w 1228241"/>
                <a:gd name="connsiteY2" fmla="*/ 569229 h 965707"/>
                <a:gd name="connsiteX3" fmla="*/ 645475 w 1228241"/>
                <a:gd name="connsiteY3" fmla="*/ 877460 h 965707"/>
                <a:gd name="connsiteX4" fmla="*/ 1188720 w 1228241"/>
                <a:gd name="connsiteY4" fmla="*/ 955964 h 965707"/>
                <a:gd name="connsiteX5" fmla="*/ 1186188 w 1228241"/>
                <a:gd name="connsiteY5" fmla="*/ 965707 h 965707"/>
                <a:gd name="connsiteX0" fmla="*/ 0 w 1193278"/>
                <a:gd name="connsiteY0" fmla="*/ 0 h 961040"/>
                <a:gd name="connsiteX1" fmla="*/ 202589 w 1193278"/>
                <a:gd name="connsiteY1" fmla="*/ 133940 h 961040"/>
                <a:gd name="connsiteX2" fmla="*/ 393010 w 1193278"/>
                <a:gd name="connsiteY2" fmla="*/ 569229 h 961040"/>
                <a:gd name="connsiteX3" fmla="*/ 645475 w 1193278"/>
                <a:gd name="connsiteY3" fmla="*/ 877460 h 961040"/>
                <a:gd name="connsiteX4" fmla="*/ 1188720 w 1193278"/>
                <a:gd name="connsiteY4" fmla="*/ 955964 h 961040"/>
                <a:gd name="connsiteX5" fmla="*/ 2312 w 1193278"/>
                <a:gd name="connsiteY5" fmla="*/ 950568 h 961040"/>
                <a:gd name="connsiteX0" fmla="*/ 715 w 1193983"/>
                <a:gd name="connsiteY0" fmla="*/ 0 h 963059"/>
                <a:gd name="connsiteX1" fmla="*/ 203304 w 1193983"/>
                <a:gd name="connsiteY1" fmla="*/ 133940 h 963059"/>
                <a:gd name="connsiteX2" fmla="*/ 393725 w 1193983"/>
                <a:gd name="connsiteY2" fmla="*/ 569229 h 963059"/>
                <a:gd name="connsiteX3" fmla="*/ 646190 w 1193983"/>
                <a:gd name="connsiteY3" fmla="*/ 877460 h 963059"/>
                <a:gd name="connsiteX4" fmla="*/ 1189435 w 1193983"/>
                <a:gd name="connsiteY4" fmla="*/ 955964 h 963059"/>
                <a:gd name="connsiteX5" fmla="*/ 0 w 1193983"/>
                <a:gd name="connsiteY5" fmla="*/ 959651 h 963059"/>
                <a:gd name="connsiteX0" fmla="*/ 12826 w 1206053"/>
                <a:gd name="connsiteY0" fmla="*/ 0 h 964148"/>
                <a:gd name="connsiteX1" fmla="*/ 215415 w 1206053"/>
                <a:gd name="connsiteY1" fmla="*/ 133940 h 964148"/>
                <a:gd name="connsiteX2" fmla="*/ 405836 w 1206053"/>
                <a:gd name="connsiteY2" fmla="*/ 569229 h 964148"/>
                <a:gd name="connsiteX3" fmla="*/ 658301 w 1206053"/>
                <a:gd name="connsiteY3" fmla="*/ 877460 h 964148"/>
                <a:gd name="connsiteX4" fmla="*/ 1201546 w 1206053"/>
                <a:gd name="connsiteY4" fmla="*/ 955964 h 964148"/>
                <a:gd name="connsiteX5" fmla="*/ 0 w 1206053"/>
                <a:gd name="connsiteY5" fmla="*/ 962679 h 964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06053" h="964148">
                  <a:moveTo>
                    <a:pt x="12826" y="0"/>
                  </a:moveTo>
                  <a:cubicBezTo>
                    <a:pt x="113918" y="1619"/>
                    <a:pt x="149913" y="39069"/>
                    <a:pt x="215415" y="133940"/>
                  </a:cubicBezTo>
                  <a:cubicBezTo>
                    <a:pt x="280917" y="228812"/>
                    <a:pt x="332022" y="445309"/>
                    <a:pt x="405836" y="569229"/>
                  </a:cubicBezTo>
                  <a:cubicBezTo>
                    <a:pt x="479650" y="693149"/>
                    <a:pt x="525683" y="813004"/>
                    <a:pt x="658301" y="877460"/>
                  </a:cubicBezTo>
                  <a:cubicBezTo>
                    <a:pt x="790919" y="941916"/>
                    <a:pt x="966711" y="931025"/>
                    <a:pt x="1201546" y="955964"/>
                  </a:cubicBezTo>
                  <a:cubicBezTo>
                    <a:pt x="1291665" y="970672"/>
                    <a:pt x="528" y="960649"/>
                    <a:pt x="0" y="962679"/>
                  </a:cubicBezTo>
                </a:path>
              </a:pathLst>
            </a:custGeom>
            <a:solidFill>
              <a:srgbClr val="0070C0">
                <a:alpha val="30196"/>
              </a:srgbClr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フリーフォーム 22"/>
            <p:cNvSpPr/>
            <p:nvPr/>
          </p:nvSpPr>
          <p:spPr>
            <a:xfrm>
              <a:off x="6001788" y="3887331"/>
              <a:ext cx="1206053" cy="964148"/>
            </a:xfrm>
            <a:custGeom>
              <a:avLst/>
              <a:gdLst>
                <a:gd name="connsiteX0" fmla="*/ 0 w 1188720"/>
                <a:gd name="connsiteY0" fmla="*/ 25718 h 981682"/>
                <a:gd name="connsiteX1" fmla="*/ 166255 w 1188720"/>
                <a:gd name="connsiteY1" fmla="*/ 50656 h 981682"/>
                <a:gd name="connsiteX2" fmla="*/ 365760 w 1188720"/>
                <a:gd name="connsiteY2" fmla="*/ 482918 h 981682"/>
                <a:gd name="connsiteX3" fmla="*/ 581891 w 1188720"/>
                <a:gd name="connsiteY3" fmla="*/ 848678 h 981682"/>
                <a:gd name="connsiteX4" fmla="*/ 1188720 w 1188720"/>
                <a:gd name="connsiteY4" fmla="*/ 981682 h 981682"/>
                <a:gd name="connsiteX0" fmla="*/ 0 w 1188720"/>
                <a:gd name="connsiteY0" fmla="*/ 7041 h 963005"/>
                <a:gd name="connsiteX1" fmla="*/ 181394 w 1188720"/>
                <a:gd name="connsiteY1" fmla="*/ 104647 h 963005"/>
                <a:gd name="connsiteX2" fmla="*/ 365760 w 1188720"/>
                <a:gd name="connsiteY2" fmla="*/ 464241 h 963005"/>
                <a:gd name="connsiteX3" fmla="*/ 581891 w 1188720"/>
                <a:gd name="connsiteY3" fmla="*/ 830001 h 963005"/>
                <a:gd name="connsiteX4" fmla="*/ 1188720 w 1188720"/>
                <a:gd name="connsiteY4" fmla="*/ 963005 h 963005"/>
                <a:gd name="connsiteX0" fmla="*/ 0 w 1188720"/>
                <a:gd name="connsiteY0" fmla="*/ 0 h 955964"/>
                <a:gd name="connsiteX1" fmla="*/ 181394 w 1188720"/>
                <a:gd name="connsiteY1" fmla="*/ 97606 h 955964"/>
                <a:gd name="connsiteX2" fmla="*/ 365760 w 1188720"/>
                <a:gd name="connsiteY2" fmla="*/ 457200 h 955964"/>
                <a:gd name="connsiteX3" fmla="*/ 581891 w 1188720"/>
                <a:gd name="connsiteY3" fmla="*/ 822960 h 955964"/>
                <a:gd name="connsiteX4" fmla="*/ 1188720 w 1188720"/>
                <a:gd name="connsiteY4" fmla="*/ 955964 h 955964"/>
                <a:gd name="connsiteX0" fmla="*/ 0 w 1188720"/>
                <a:gd name="connsiteY0" fmla="*/ 0 h 955964"/>
                <a:gd name="connsiteX1" fmla="*/ 181394 w 1188720"/>
                <a:gd name="connsiteY1" fmla="*/ 97606 h 955964"/>
                <a:gd name="connsiteX2" fmla="*/ 365760 w 1188720"/>
                <a:gd name="connsiteY2" fmla="*/ 484451 h 955964"/>
                <a:gd name="connsiteX3" fmla="*/ 581891 w 1188720"/>
                <a:gd name="connsiteY3" fmla="*/ 822960 h 955964"/>
                <a:gd name="connsiteX4" fmla="*/ 1188720 w 1188720"/>
                <a:gd name="connsiteY4" fmla="*/ 955964 h 955964"/>
                <a:gd name="connsiteX0" fmla="*/ 0 w 1188720"/>
                <a:gd name="connsiteY0" fmla="*/ 0 h 955964"/>
                <a:gd name="connsiteX1" fmla="*/ 181394 w 1188720"/>
                <a:gd name="connsiteY1" fmla="*/ 97606 h 955964"/>
                <a:gd name="connsiteX2" fmla="*/ 393010 w 1188720"/>
                <a:gd name="connsiteY2" fmla="*/ 569229 h 955964"/>
                <a:gd name="connsiteX3" fmla="*/ 581891 w 1188720"/>
                <a:gd name="connsiteY3" fmla="*/ 822960 h 955964"/>
                <a:gd name="connsiteX4" fmla="*/ 1188720 w 1188720"/>
                <a:gd name="connsiteY4" fmla="*/ 955964 h 955964"/>
                <a:gd name="connsiteX0" fmla="*/ 0 w 1188720"/>
                <a:gd name="connsiteY0" fmla="*/ 0 h 955964"/>
                <a:gd name="connsiteX1" fmla="*/ 181394 w 1188720"/>
                <a:gd name="connsiteY1" fmla="*/ 97606 h 955964"/>
                <a:gd name="connsiteX2" fmla="*/ 393010 w 1188720"/>
                <a:gd name="connsiteY2" fmla="*/ 569229 h 955964"/>
                <a:gd name="connsiteX3" fmla="*/ 645475 w 1188720"/>
                <a:gd name="connsiteY3" fmla="*/ 877460 h 955964"/>
                <a:gd name="connsiteX4" fmla="*/ 1188720 w 1188720"/>
                <a:gd name="connsiteY4" fmla="*/ 955964 h 955964"/>
                <a:gd name="connsiteX0" fmla="*/ 0 w 1188720"/>
                <a:gd name="connsiteY0" fmla="*/ 0 h 955964"/>
                <a:gd name="connsiteX1" fmla="*/ 202589 w 1188720"/>
                <a:gd name="connsiteY1" fmla="*/ 133940 h 955964"/>
                <a:gd name="connsiteX2" fmla="*/ 393010 w 1188720"/>
                <a:gd name="connsiteY2" fmla="*/ 569229 h 955964"/>
                <a:gd name="connsiteX3" fmla="*/ 645475 w 1188720"/>
                <a:gd name="connsiteY3" fmla="*/ 877460 h 955964"/>
                <a:gd name="connsiteX4" fmla="*/ 1188720 w 1188720"/>
                <a:gd name="connsiteY4" fmla="*/ 955964 h 955964"/>
                <a:gd name="connsiteX0" fmla="*/ 0 w 1228241"/>
                <a:gd name="connsiteY0" fmla="*/ 0 h 965707"/>
                <a:gd name="connsiteX1" fmla="*/ 202589 w 1228241"/>
                <a:gd name="connsiteY1" fmla="*/ 133940 h 965707"/>
                <a:gd name="connsiteX2" fmla="*/ 393010 w 1228241"/>
                <a:gd name="connsiteY2" fmla="*/ 569229 h 965707"/>
                <a:gd name="connsiteX3" fmla="*/ 645475 w 1228241"/>
                <a:gd name="connsiteY3" fmla="*/ 877460 h 965707"/>
                <a:gd name="connsiteX4" fmla="*/ 1188720 w 1228241"/>
                <a:gd name="connsiteY4" fmla="*/ 955964 h 965707"/>
                <a:gd name="connsiteX5" fmla="*/ 1186188 w 1228241"/>
                <a:gd name="connsiteY5" fmla="*/ 965707 h 965707"/>
                <a:gd name="connsiteX0" fmla="*/ 0 w 1193278"/>
                <a:gd name="connsiteY0" fmla="*/ 0 h 961040"/>
                <a:gd name="connsiteX1" fmla="*/ 202589 w 1193278"/>
                <a:gd name="connsiteY1" fmla="*/ 133940 h 961040"/>
                <a:gd name="connsiteX2" fmla="*/ 393010 w 1193278"/>
                <a:gd name="connsiteY2" fmla="*/ 569229 h 961040"/>
                <a:gd name="connsiteX3" fmla="*/ 645475 w 1193278"/>
                <a:gd name="connsiteY3" fmla="*/ 877460 h 961040"/>
                <a:gd name="connsiteX4" fmla="*/ 1188720 w 1193278"/>
                <a:gd name="connsiteY4" fmla="*/ 955964 h 961040"/>
                <a:gd name="connsiteX5" fmla="*/ 2312 w 1193278"/>
                <a:gd name="connsiteY5" fmla="*/ 950568 h 961040"/>
                <a:gd name="connsiteX0" fmla="*/ 715 w 1193983"/>
                <a:gd name="connsiteY0" fmla="*/ 0 h 963059"/>
                <a:gd name="connsiteX1" fmla="*/ 203304 w 1193983"/>
                <a:gd name="connsiteY1" fmla="*/ 133940 h 963059"/>
                <a:gd name="connsiteX2" fmla="*/ 393725 w 1193983"/>
                <a:gd name="connsiteY2" fmla="*/ 569229 h 963059"/>
                <a:gd name="connsiteX3" fmla="*/ 646190 w 1193983"/>
                <a:gd name="connsiteY3" fmla="*/ 877460 h 963059"/>
                <a:gd name="connsiteX4" fmla="*/ 1189435 w 1193983"/>
                <a:gd name="connsiteY4" fmla="*/ 955964 h 963059"/>
                <a:gd name="connsiteX5" fmla="*/ 0 w 1193983"/>
                <a:gd name="connsiteY5" fmla="*/ 959651 h 963059"/>
                <a:gd name="connsiteX0" fmla="*/ 12826 w 1206053"/>
                <a:gd name="connsiteY0" fmla="*/ 0 h 964148"/>
                <a:gd name="connsiteX1" fmla="*/ 215415 w 1206053"/>
                <a:gd name="connsiteY1" fmla="*/ 133940 h 964148"/>
                <a:gd name="connsiteX2" fmla="*/ 405836 w 1206053"/>
                <a:gd name="connsiteY2" fmla="*/ 569229 h 964148"/>
                <a:gd name="connsiteX3" fmla="*/ 658301 w 1206053"/>
                <a:gd name="connsiteY3" fmla="*/ 877460 h 964148"/>
                <a:gd name="connsiteX4" fmla="*/ 1201546 w 1206053"/>
                <a:gd name="connsiteY4" fmla="*/ 955964 h 964148"/>
                <a:gd name="connsiteX5" fmla="*/ 0 w 1206053"/>
                <a:gd name="connsiteY5" fmla="*/ 962679 h 964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06053" h="964148">
                  <a:moveTo>
                    <a:pt x="12826" y="0"/>
                  </a:moveTo>
                  <a:cubicBezTo>
                    <a:pt x="113918" y="1619"/>
                    <a:pt x="149913" y="39069"/>
                    <a:pt x="215415" y="133940"/>
                  </a:cubicBezTo>
                  <a:cubicBezTo>
                    <a:pt x="280917" y="228812"/>
                    <a:pt x="332022" y="445309"/>
                    <a:pt x="405836" y="569229"/>
                  </a:cubicBezTo>
                  <a:cubicBezTo>
                    <a:pt x="479650" y="693149"/>
                    <a:pt x="525683" y="813004"/>
                    <a:pt x="658301" y="877460"/>
                  </a:cubicBezTo>
                  <a:cubicBezTo>
                    <a:pt x="790919" y="941916"/>
                    <a:pt x="966711" y="931025"/>
                    <a:pt x="1201546" y="955964"/>
                  </a:cubicBezTo>
                  <a:cubicBezTo>
                    <a:pt x="1291665" y="970672"/>
                    <a:pt x="528" y="960649"/>
                    <a:pt x="0" y="962679"/>
                  </a:cubicBezTo>
                </a:path>
              </a:pathLst>
            </a:custGeom>
            <a:solidFill>
              <a:srgbClr val="0070C0">
                <a:alpha val="30196"/>
              </a:srgbClr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24" name="直線矢印コネクタ 23"/>
            <p:cNvCxnSpPr/>
            <p:nvPr/>
          </p:nvCxnSpPr>
          <p:spPr>
            <a:xfrm>
              <a:off x="5856674" y="4846321"/>
              <a:ext cx="2682574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矢印コネクタ 24"/>
            <p:cNvCxnSpPr/>
            <p:nvPr/>
          </p:nvCxnSpPr>
          <p:spPr>
            <a:xfrm flipV="1">
              <a:off x="6014616" y="3383281"/>
              <a:ext cx="0" cy="155448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コネクタ 25"/>
            <p:cNvCxnSpPr/>
            <p:nvPr/>
          </p:nvCxnSpPr>
          <p:spPr>
            <a:xfrm>
              <a:off x="8150987" y="3458095"/>
              <a:ext cx="0" cy="1388226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7" name="TexTeXPicture" descr="&lt;?xml version=&quot;1.0&quot; encoding=&quot;utf-16&quot;?&gt;&#10;&lt;TeXTeX&gt;&#10;  &lt;preamble&gt;\documentclass{jarticle}&#10;\usepackage{amsmath}&#10;\pagestyle{empty}&lt;/preamble&gt;&#10;  &lt;body&gt;\begin{align*} &#10;\tau&#10;\end{align*}&lt;/body&gt;&#10;  &lt;fcolor&gt;FFFFFFFF&lt;/fcolor&gt;&#10;  &lt;bcolor&gt;FFFFFFFF&lt;/bcolor&gt;&#10;  &lt;transparent&gt;True&lt;/transparent&gt;&#10;  &lt;resolution&gt;1800&lt;/resolution&gt;&#10;  &lt;imageh&gt;109&lt;/imageh&gt;&#10;  &lt;imagew&gt;120&lt;/imagew&gt;&#10;  &lt;scale&gt;50&lt;/scale&gt;&#10;  &lt;cursor&gt;20&lt;/cursor&gt;&#10;&lt;/TeXTeX&gt;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64023" y="4487413"/>
              <a:ext cx="194425" cy="176602"/>
            </a:xfrm>
            <a:prstGeom prst="rect">
              <a:avLst/>
            </a:prstGeom>
          </p:spPr>
        </p:pic>
        <p:pic>
          <p:nvPicPr>
            <p:cNvPr id="28" name="TexTeXPicture" descr="&lt;?xml version=&quot;1.0&quot; encoding=&quot;utf-16&quot;?&gt;&#10;&lt;TeXTeX&gt;&#10;  &lt;preamble&gt;\documentclass{jarticle}&#10;\usepackage{amsmath}&#10;\pagestyle{empty}&lt;/preamble&gt;&#10;  &lt;body&gt;\begin{align*} &#10;1/T&#10;\end{align*}&lt;/body&gt;&#10;  &lt;fcolor&gt;FFFFFFFF&lt;/fcolor&gt;&#10;  &lt;bcolor&gt;FFFFFFFF&lt;/bcolor&gt;&#10;  &lt;transparent&gt;True&lt;/transparent&gt;&#10;  &lt;resolution&gt;1800&lt;/resolution&gt;&#10;  &lt;imageh&gt;250&lt;/imageh&gt;&#10;  &lt;imagew&gt;403&lt;/imagew&gt;&#10;  &lt;scale&gt;50&lt;/scale&gt;&#10;  &lt;cursor&gt;19&lt;/cursor&gt;&#10;&lt;/TeXTeX&gt;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45647" y="4937761"/>
              <a:ext cx="426508" cy="264583"/>
            </a:xfrm>
            <a:prstGeom prst="rect">
              <a:avLst/>
            </a:prstGeom>
          </p:spPr>
        </p:pic>
        <p:cxnSp>
          <p:nvCxnSpPr>
            <p:cNvPr id="29" name="直線コネクタ 28"/>
            <p:cNvCxnSpPr/>
            <p:nvPr/>
          </p:nvCxnSpPr>
          <p:spPr>
            <a:xfrm>
              <a:off x="6014616" y="3657601"/>
              <a:ext cx="0" cy="118872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0" name="TexTeXPicture" descr="&lt;?xml version=&quot;1.0&quot; encoding=&quot;utf-16&quot;?&gt;&#10;&lt;TeXTeX&gt;&#10;  &lt;preamble&gt;\documentclass{jarticle}&#10;\usepackage{amsmath}&#10;\pagestyle{empty}&lt;/preamble&gt;&#10;  &lt;body&gt;\begin{align*} &#10;t=0&#10;\end{align*}&lt;/body&gt;&#10;  &lt;fcolor&gt;FFFFFFFF&lt;/fcolor&gt;&#10;  &lt;bcolor&gt;FFFFFFFF&lt;/bcolor&gt;&#10;  &lt;transparent&gt;True&lt;/transparent&gt;&#10;  &lt;resolution&gt;1800&lt;/resolution&gt;&#10;  &lt;imageh&gt;172&lt;/imageh&gt;&#10;  &lt;imagew&gt;531&lt;/imagew&gt;&#10;  &lt;scale&gt;50&lt;/scale&gt;&#10;  &lt;cursor&gt;19&lt;/cursor&gt;&#10;&lt;/TeXTeX&gt;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9839" y="3499417"/>
              <a:ext cx="626473" cy="202925"/>
            </a:xfrm>
            <a:prstGeom prst="rect">
              <a:avLst/>
            </a:prstGeom>
          </p:spPr>
        </p:pic>
        <p:cxnSp>
          <p:nvCxnSpPr>
            <p:cNvPr id="31" name="直線コネクタ 30"/>
            <p:cNvCxnSpPr/>
            <p:nvPr/>
          </p:nvCxnSpPr>
          <p:spPr>
            <a:xfrm>
              <a:off x="6492504" y="4423919"/>
              <a:ext cx="8671" cy="430588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2" name="TexTeXPicture" descr="&lt;?xml version=&quot;1.0&quot; encoding=&quot;utf-16&quot;?&gt;&#10;&lt;TeXTeX&gt;&#10;  &lt;preamble&gt;\documentclass{jarticle}&#10;\usepackage{amsmath}&#10;\pagestyle{empty}&lt;/preamble&gt;&#10;  &lt;body&gt;\begin{align*} &#10;0&#10;\end{align*}&lt;/body&gt;&#10;  &lt;fcolor&gt;FFFFFFFF&lt;/fcolor&gt;&#10;  &lt;bcolor&gt;FFFFFFFF&lt;/bcolor&gt;&#10;  &lt;transparent&gt;True&lt;/transparent&gt;&#10;  &lt;resolution&gt;1800&lt;/resolution&gt;&#10;  &lt;imageh&gt;172&lt;/imageh&gt;&#10;  &lt;imagew&gt;105&lt;/imagew&gt;&#10;  &lt;scale&gt;50&lt;/scale&gt;&#10;  &lt;cursor&gt;17&lt;/cursor&gt;&#10;&lt;/TeXTeX&gt;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6481" y="4927645"/>
              <a:ext cx="111125" cy="182033"/>
            </a:xfrm>
            <a:prstGeom prst="rect">
              <a:avLst/>
            </a:prstGeom>
          </p:spPr>
        </p:pic>
        <p:sp>
          <p:nvSpPr>
            <p:cNvPr id="33" name="角丸四角形 32"/>
            <p:cNvSpPr/>
            <p:nvPr/>
          </p:nvSpPr>
          <p:spPr>
            <a:xfrm>
              <a:off x="6478669" y="3901705"/>
              <a:ext cx="771607" cy="278894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34" name="TexTeXPicture" descr="&lt;?xml version=&quot;1.0&quot; encoding=&quot;utf-16&quot;?&gt;&#10;&lt;TeXTeX&gt;&#10;  &lt;preamble&gt;\documentclass{jarticle}&#10;\usepackage{amsmath}&#10;\pagestyle{empty}&lt;/preamble&gt;&#10;  &lt;body&gt;\begin{align*} &#10;t&amp;gt;0&#10;\end{align*}&lt;/body&gt;&#10;  &lt;fcolor&gt;FFFFFFFF&lt;/fcolor&gt;&#10;  &lt;bcolor&gt;FFFFFFFF&lt;/bcolor&gt;&#10;  &lt;transparent&gt;True&lt;/transparent&gt;&#10;  &lt;resolution&gt;1800&lt;/resolution&gt;&#10;  &lt;imageh&gt;176&lt;/imageh&gt;&#10;  &lt;imagew&gt;531&lt;/imagew&gt;&#10;  &lt;scale&gt;50&lt;/scale&gt;&#10;  &lt;cursor&gt;18&lt;/cursor&gt;&#10;&lt;/TeXTeX&gt;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1915" y="3941719"/>
              <a:ext cx="626473" cy="207644"/>
            </a:xfrm>
            <a:prstGeom prst="rect">
              <a:avLst/>
            </a:prstGeom>
          </p:spPr>
        </p:pic>
        <p:cxnSp>
          <p:nvCxnSpPr>
            <p:cNvPr id="35" name="直線矢印コネクタ 34"/>
            <p:cNvCxnSpPr/>
            <p:nvPr/>
          </p:nvCxnSpPr>
          <p:spPr>
            <a:xfrm flipH="1">
              <a:off x="6014614" y="3720364"/>
              <a:ext cx="336310" cy="150341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線矢印コネクタ 35"/>
            <p:cNvCxnSpPr/>
            <p:nvPr/>
          </p:nvCxnSpPr>
          <p:spPr>
            <a:xfrm flipH="1">
              <a:off x="6293249" y="4154765"/>
              <a:ext cx="336310" cy="150341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7" name="TexTeXPicture" descr="&lt;?xml version=&quot;1.0&quot; encoding=&quot;utf-16&quot;?&gt;&#10;&lt;TeXTeX&gt;&#10;  &lt;preamble&gt;\documentclass{jarticle}&#10;\usepackage{amsmath}&#10;\pagestyle{empty}&lt;/preamble&gt;&#10;  &lt;body&gt;\begin{align*} &#10;\sqrt{2t}&#10;\end{align*}&lt;/body&gt;&#10;  &lt;fcolor&gt;FFFFFFFF&lt;/fcolor&gt;&#10;  &lt;bcolor&gt;FFFFFFFF&lt;/bcolor&gt;&#10;  &lt;transparent&gt;True&lt;/transparent&gt;&#10;  &lt;resolution&gt;1800&lt;/resolution&gt;&#10;  &lt;imageh&gt;249&lt;/imageh&gt;&#10;  &lt;imagew&gt;405&lt;/imagew&gt;&#10;  &lt;scale&gt;50&lt;/scale&gt;&#10;  &lt;cursor&gt;23&lt;/cursor&gt;&#10;&lt;/TeXTeX&gt;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8191" y="4938819"/>
              <a:ext cx="428625" cy="2635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44284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\mu\nu&#10;\end{align*}&lt;/body&gt;&#10;  &lt;fcolor&gt;FFFFFFFF&lt;/fcolor&gt;&#10;  &lt;bcolor&gt;FFFFFFFF&lt;/bcolor&gt;&#10;  &lt;transparent&gt;True&lt;/transparent&gt;&#10;  &lt;resolution&gt;1800&lt;/resolution&gt;&#10;  &lt;imageh&gt;164&lt;/imageh&gt;&#10;  &lt;imagew&gt;274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1017" y="3528272"/>
            <a:ext cx="2413149" cy="1444371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21596" y="1073365"/>
            <a:ext cx="3242269" cy="3221662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917717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角丸四角形 10"/>
          <p:cNvSpPr/>
          <p:nvPr/>
        </p:nvSpPr>
        <p:spPr>
          <a:xfrm>
            <a:off x="2635623" y="4796118"/>
            <a:ext cx="6391835" cy="132677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角丸四角形 47"/>
          <p:cNvSpPr/>
          <p:nvPr/>
        </p:nvSpPr>
        <p:spPr>
          <a:xfrm>
            <a:off x="5087389" y="1661390"/>
            <a:ext cx="3640975" cy="1331192"/>
          </a:xfrm>
          <a:prstGeom prst="round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Entropy Density at T=1.65Tc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45947"/>
          <a:stretch/>
        </p:blipFill>
        <p:spPr>
          <a:xfrm>
            <a:off x="417138" y="1470206"/>
            <a:ext cx="4246302" cy="2857876"/>
          </a:xfrm>
          <a:prstGeom prst="rect">
            <a:avLst/>
          </a:prstGeom>
        </p:spPr>
      </p:pic>
      <p:sp>
        <p:nvSpPr>
          <p:cNvPr id="6" name="角丸四角形 5"/>
          <p:cNvSpPr/>
          <p:nvPr/>
        </p:nvSpPr>
        <p:spPr>
          <a:xfrm>
            <a:off x="1344154" y="3143656"/>
            <a:ext cx="1562793" cy="465513"/>
          </a:xfrm>
          <a:prstGeom prst="roundRect">
            <a:avLst/>
          </a:prstGeom>
          <a:solidFill>
            <a:schemeClr val="tx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276111" y="1686328"/>
            <a:ext cx="33406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solidFill>
                  <a:srgbClr val="FFFF00"/>
                </a:solidFill>
              </a:rPr>
              <a:t>Emergent plateau! </a:t>
            </a:r>
            <a:endParaRPr kumimoji="1" lang="ja-JP" altLang="en-US" sz="3200" dirty="0">
              <a:solidFill>
                <a:srgbClr val="FFFF00"/>
              </a:solidFill>
            </a:endParaRPr>
          </a:p>
        </p:txBody>
      </p:sp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2a &amp;lt; \sqrt{8t} &amp;lt; 0.4T^{-1}&#10;\end{align*}&lt;/body&gt;&#10;  &lt;fcolor&gt;FFFFFFFF&lt;/fcolor&gt;&#10;  &lt;bcolor&gt;FFFFFFFF&lt;/bcolor&gt;&#10;  &lt;transparent&gt;True&lt;/transparent&gt;&#10;  &lt;resolution&gt;1800&lt;/resolution&gt;&#10;  &lt;imageh&gt;249&lt;/imageh&gt;&#10;  &lt;imagew&gt;2066&lt;/imagew&gt;&#10;  &lt;scale&gt;50&lt;/scale&gt;&#10;  &lt;cursor&gt;42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0681" y="2385751"/>
            <a:ext cx="2896839" cy="349135"/>
          </a:xfrm>
          <a:prstGeom prst="rect">
            <a:avLst/>
          </a:prstGeom>
        </p:spPr>
      </p:pic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\sim&#10;\end{align*}&lt;/body&gt;&#10;  &lt;fcolor&gt;FFFFFFFF&lt;/fcolor&gt;&#10;  &lt;bcolor&gt;FFFFFFFF&lt;/bcolor&gt;&#10;  &lt;transparent&gt;True&lt;/transparent&gt;&#10;  &lt;resolution&gt;1800&lt;/resolution&gt;&#10;  &lt;imageh&gt;58&lt;/imageh&gt;&#10;  &lt;imagew&gt;166&lt;/imagew&gt;&#10;  &lt;scale&gt;50&lt;/scale&gt;&#10;  &lt;cursor&gt;20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662" y="2734886"/>
            <a:ext cx="232756" cy="81324"/>
          </a:xfrm>
          <a:prstGeom prst="rect">
            <a:avLst/>
          </a:prstGeom>
        </p:spPr>
      </p:pic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\sim&#10;\end{align*}&lt;/body&gt;&#10;  &lt;fcolor&gt;FFFFFFFF&lt;/fcolor&gt;&#10;  &lt;bcolor&gt;FFFFFFFF&lt;/bcolor&gt;&#10;  &lt;transparent&gt;True&lt;/transparent&gt;&#10;  &lt;resolution&gt;1800&lt;/resolution&gt;&#10;  &lt;imageh&gt;58&lt;/imageh&gt;&#10;  &lt;imagew&gt;166&lt;/imagew&gt;&#10;  &lt;scale&gt;50&lt;/scale&gt;&#10;  &lt;cursor&gt;20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745" y="2739956"/>
            <a:ext cx="232756" cy="81324"/>
          </a:xfrm>
          <a:prstGeom prst="rect">
            <a:avLst/>
          </a:prstGeom>
        </p:spPr>
      </p:pic>
      <p:sp>
        <p:nvSpPr>
          <p:cNvPr id="45" name="テキスト ボックス 44"/>
          <p:cNvSpPr txBox="1"/>
          <p:nvPr/>
        </p:nvSpPr>
        <p:spPr>
          <a:xfrm>
            <a:off x="2837324" y="4891508"/>
            <a:ext cx="60287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/>
              <a:t>Direct measurement of </a:t>
            </a:r>
            <a:r>
              <a:rPr lang="en-US" altLang="ja-JP" sz="2800" dirty="0" err="1" smtClean="0"/>
              <a:t>e+p</a:t>
            </a:r>
            <a:r>
              <a:rPr lang="en-US" altLang="ja-JP" sz="2800" dirty="0"/>
              <a:t> </a:t>
            </a:r>
            <a:r>
              <a:rPr lang="en-US" altLang="ja-JP" sz="2800" dirty="0" smtClean="0"/>
              <a:t>on a given T!</a:t>
            </a:r>
            <a:endParaRPr kumimoji="1" lang="ja-JP" altLang="en-US" sz="2800" dirty="0"/>
          </a:p>
        </p:txBody>
      </p:sp>
      <p:pic>
        <p:nvPicPr>
          <p:cNvPr id="46" name="TexTeXPicture" descr="&lt;?xml version=&quot;1.0&quot; encoding=&quot;utf-16&quot;?&gt;&#10;&lt;TeXTeX&gt;&#10;  &lt;preamble&gt;\documentclass{jarticle}&#10;\usepackage{amsmath}&#10;\pagestyle{empty}&lt;/preamble&gt;&#10;  &lt;body&gt;\begin{align*} &#10;\sqrt{8t}=2a&#10;\end{align*}&lt;/body&gt;&#10;  &lt;fcolor&gt;FF000000&lt;/fcolor&gt;&#10;  &lt;bcolor&gt;FFFFFFFF&lt;/bcolor&gt;&#10;  &lt;transparent&gt;True&lt;/transparent&gt;&#10;  &lt;resolution&gt;1800&lt;/resolution&gt;&#10;  &lt;imageh&gt;249&lt;/imageh&gt;&#10;  &lt;imagew&gt;985&lt;/imagew&gt;&#10;  &lt;scale&gt;50&lt;/scale&gt;&#10;  &lt;cursor&gt;28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409" y="3218472"/>
            <a:ext cx="1216696" cy="307571"/>
          </a:xfrm>
          <a:prstGeom prst="rect">
            <a:avLst/>
          </a:prstGeom>
        </p:spPr>
      </p:pic>
      <p:sp>
        <p:nvSpPr>
          <p:cNvPr id="47" name="テキスト ボックス 46"/>
          <p:cNvSpPr txBox="1"/>
          <p:nvPr/>
        </p:nvSpPr>
        <p:spPr>
          <a:xfrm>
            <a:off x="3115231" y="2508355"/>
            <a:ext cx="1339925" cy="783193"/>
          </a:xfrm>
          <a:prstGeom prst="wedgeRoundRectCallout">
            <a:avLst>
              <a:gd name="adj1" fmla="val 33544"/>
              <a:gd name="adj2" fmla="val -73510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kumimoji="1" lang="en-US" altLang="ja-JP" sz="2000" dirty="0" smtClean="0"/>
              <a:t>systematic</a:t>
            </a:r>
          </a:p>
          <a:p>
            <a:pPr algn="ctr"/>
            <a:r>
              <a:rPr lang="en-US" altLang="ja-JP" sz="2000" dirty="0" smtClean="0"/>
              <a:t>error</a:t>
            </a:r>
            <a:endParaRPr kumimoji="1" lang="ja-JP" altLang="en-US" sz="2000" dirty="0"/>
          </a:p>
        </p:txBody>
      </p:sp>
      <p:sp>
        <p:nvSpPr>
          <p:cNvPr id="13" name="正方形/長方形 12"/>
          <p:cNvSpPr/>
          <p:nvPr/>
        </p:nvSpPr>
        <p:spPr>
          <a:xfrm>
            <a:off x="2070091" y="1551137"/>
            <a:ext cx="1255815" cy="590153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17138" y="4602145"/>
            <a:ext cx="184447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err="1" smtClean="0"/>
              <a:t>Nt</a:t>
            </a:r>
            <a:r>
              <a:rPr kumimoji="1" lang="en-US" altLang="ja-JP" sz="2800" dirty="0" smtClean="0"/>
              <a:t>=</a:t>
            </a:r>
            <a:r>
              <a:rPr kumimoji="1" lang="en-US" altLang="ja-JP" sz="2800" dirty="0" smtClean="0">
                <a:solidFill>
                  <a:srgbClr val="FF0000"/>
                </a:solidFill>
              </a:rPr>
              <a:t>6</a:t>
            </a:r>
            <a:r>
              <a:rPr kumimoji="1" lang="en-US" altLang="ja-JP" sz="2800" dirty="0" smtClean="0"/>
              <a:t>,</a:t>
            </a:r>
            <a:r>
              <a:rPr kumimoji="1" lang="en-US" altLang="ja-JP" sz="2800" dirty="0" smtClean="0">
                <a:solidFill>
                  <a:srgbClr val="0070C0"/>
                </a:solidFill>
              </a:rPr>
              <a:t>8</a:t>
            </a:r>
            <a:r>
              <a:rPr kumimoji="1" lang="en-US" altLang="ja-JP" sz="2800" dirty="0" smtClean="0"/>
              <a:t>,10</a:t>
            </a:r>
          </a:p>
          <a:p>
            <a:r>
              <a:rPr lang="en-US" altLang="ja-JP" sz="2800" dirty="0" smtClean="0"/>
              <a:t>~300 </a:t>
            </a:r>
            <a:r>
              <a:rPr lang="en-US" altLang="ja-JP" sz="2800" dirty="0" err="1" smtClean="0"/>
              <a:t>confs</a:t>
            </a:r>
            <a:r>
              <a:rPr lang="en-US" altLang="ja-JP" sz="2800" dirty="0" smtClean="0"/>
              <a:t>.</a:t>
            </a:r>
            <a:endParaRPr kumimoji="1" lang="ja-JP" altLang="en-US" sz="28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080457" y="5453734"/>
            <a:ext cx="55042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b="1" dirty="0" smtClean="0">
                <a:solidFill>
                  <a:srgbClr val="FFFF00"/>
                </a:solidFill>
              </a:rPr>
              <a:t>NO</a:t>
            </a:r>
            <a:r>
              <a:rPr kumimoji="1" lang="en-US" altLang="ja-JP" sz="2800" dirty="0" smtClean="0">
                <a:solidFill>
                  <a:srgbClr val="FFFF00"/>
                </a:solidFill>
              </a:rPr>
              <a:t> integral / </a:t>
            </a:r>
            <a:r>
              <a:rPr kumimoji="1" lang="en-US" altLang="ja-JP" sz="2800" b="1" dirty="0" smtClean="0">
                <a:solidFill>
                  <a:srgbClr val="FFFF00"/>
                </a:solidFill>
              </a:rPr>
              <a:t>NO</a:t>
            </a:r>
            <a:r>
              <a:rPr lang="en-US" altLang="ja-JP" sz="2800" dirty="0" smtClean="0">
                <a:solidFill>
                  <a:srgbClr val="FFFF00"/>
                </a:solidFill>
              </a:rPr>
              <a:t> vacuum subtraction</a:t>
            </a:r>
            <a:endParaRPr kumimoji="1" lang="ja-JP" alt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261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Continuum</a:t>
            </a:r>
            <a:r>
              <a:rPr kumimoji="1" lang="en-US" altLang="ja-JP" dirty="0" smtClean="0">
                <a:sym typeface="Wingdings" panose="05000000000000000000" pitchFamily="2" charset="2"/>
              </a:rPr>
              <a:t> Limit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001" y="1259760"/>
            <a:ext cx="3589848" cy="4621087"/>
          </a:xfrm>
          <a:prstGeom prst="rect">
            <a:avLst/>
          </a:prstGeom>
        </p:spPr>
      </p:pic>
      <p:cxnSp>
        <p:nvCxnSpPr>
          <p:cNvPr id="6" name="直線矢印コネクタ 5"/>
          <p:cNvCxnSpPr/>
          <p:nvPr/>
        </p:nvCxnSpPr>
        <p:spPr>
          <a:xfrm flipV="1">
            <a:off x="7628059" y="478342"/>
            <a:ext cx="1" cy="16200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矢印コネクタ 7"/>
          <p:cNvCxnSpPr/>
          <p:nvPr/>
        </p:nvCxnSpPr>
        <p:spPr>
          <a:xfrm>
            <a:off x="7376358" y="1829932"/>
            <a:ext cx="16200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/>
          <p:cNvSpPr txBox="1"/>
          <p:nvPr/>
        </p:nvSpPr>
        <p:spPr>
          <a:xfrm>
            <a:off x="7287901" y="1806133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0</a:t>
            </a:r>
            <a:endParaRPr kumimoji="1" lang="ja-JP" altLang="en-US" sz="2400" dirty="0"/>
          </a:p>
        </p:txBody>
      </p:sp>
      <p:pic>
        <p:nvPicPr>
          <p:cNvPr id="15" name="TexTeXPicture" descr="&lt;?xml version=&quot;1.0&quot; encoding=&quot;utf-16&quot;?&gt;&#10;&lt;TeXTeX&gt;&#10;  &lt;preamble&gt;\documentclass{jarticle}&#10;\usepackage{amsmath}&#10;\pagestyle{empty}&lt;/preamble&gt;&#10;  &lt;body&gt;\begin{align*} &#10;\sqrt{8t}T&#10;\end{align*}&lt;/body&gt;&#10;  &lt;fcolor&gt;FFFFFFFF&lt;/fcolor&gt;&#10;  &lt;bcolor&gt;FFFFFFFF&lt;/bcolor&gt;&#10;  &lt;transparent&gt;True&lt;/transparent&gt;&#10;  &lt;resolution&gt;1800&lt;/resolution&gt;&#10;  &lt;imageh&gt;249&lt;/imageh&gt;&#10;  &lt;imagew&gt;579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1735" y="118889"/>
            <a:ext cx="716947" cy="308324"/>
          </a:xfrm>
          <a:prstGeom prst="rect">
            <a:avLst/>
          </a:prstGeom>
        </p:spPr>
      </p:pic>
      <p:pic>
        <p:nvPicPr>
          <p:cNvPr id="16" name="TexTeXPicture" descr="&lt;?xml version=&quot;1.0&quot; encoding=&quot;utf-16&quot;?&gt;&#10;&lt;TeXTeX&gt;&#10;  &lt;preamble&gt;\documentclass{jarticle}&#10;\usepackage{amsmath}&#10;\pagestyle{empty}&lt;/preamble&gt;&#10;  &lt;body&gt;\begin{align*} &#10;a&#10;\end{align*}&lt;/body&gt;&#10;  &lt;fcolor&gt;FFFFFFFF&lt;/fcolor&gt;&#10;  &lt;bcolor&gt;FFFFFFFF&lt;/bcolor&gt;&#10;  &lt;transparent&gt;True&lt;/transparent&gt;&#10;  &lt;resolution&gt;1800&lt;/resolution&gt;&#10;  &lt;imageh&gt;112&lt;/imageh&gt;&#10;  &lt;imagew&gt;114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5583" y="1533512"/>
            <a:ext cx="141161" cy="138684"/>
          </a:xfrm>
          <a:prstGeom prst="rect">
            <a:avLst/>
          </a:prstGeom>
        </p:spPr>
      </p:pic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0.4&#10;\end{align*}&lt;/body&gt;&#10;  &lt;fcolor&gt;FFFFFFFF&lt;/fcolor&gt;&#10;  &lt;bcolor&gt;FFFFFFFF&lt;/bcolor&gt;&#10;  &lt;transparent&gt;True&lt;/transparent&gt;&#10;  &lt;resolution&gt;1800&lt;/resolution&gt;&#10;  &lt;imageh&gt;175&lt;/imageh&gt;&#10;  &lt;imagew&gt;301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3938" y="842187"/>
            <a:ext cx="387926" cy="225538"/>
          </a:xfrm>
          <a:prstGeom prst="rect">
            <a:avLst/>
          </a:prstGeom>
        </p:spPr>
      </p:pic>
      <p:cxnSp>
        <p:nvCxnSpPr>
          <p:cNvPr id="7" name="直線コネクタ 6"/>
          <p:cNvCxnSpPr/>
          <p:nvPr/>
        </p:nvCxnSpPr>
        <p:spPr>
          <a:xfrm>
            <a:off x="7508759" y="942427"/>
            <a:ext cx="22199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右矢印 16"/>
          <p:cNvSpPr/>
          <p:nvPr/>
        </p:nvSpPr>
        <p:spPr>
          <a:xfrm flipH="1">
            <a:off x="7774268" y="789820"/>
            <a:ext cx="840428" cy="31376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429621" y="1298097"/>
            <a:ext cx="1229054" cy="369332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mtClean="0"/>
              <a:t>Boyd+1996</a:t>
            </a:r>
            <a:endParaRPr kumimoji="1" lang="ja-JP" altLang="en-US" dirty="0"/>
          </a:p>
        </p:txBody>
      </p:sp>
      <p:cxnSp>
        <p:nvCxnSpPr>
          <p:cNvPr id="19" name="直線矢印コネクタ 18"/>
          <p:cNvCxnSpPr/>
          <p:nvPr/>
        </p:nvCxnSpPr>
        <p:spPr>
          <a:xfrm flipH="1">
            <a:off x="2528236" y="1667429"/>
            <a:ext cx="242342" cy="21989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テキスト ボックス 19"/>
          <p:cNvSpPr txBox="1"/>
          <p:nvPr/>
        </p:nvSpPr>
        <p:spPr>
          <a:xfrm>
            <a:off x="3977234" y="1129732"/>
            <a:ext cx="27530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32</a:t>
            </a:r>
            <a:r>
              <a:rPr kumimoji="1" lang="en-US" altLang="ja-JP" sz="2400" baseline="30000" dirty="0" smtClean="0"/>
              <a:t>3</a:t>
            </a:r>
            <a:r>
              <a:rPr kumimoji="1" lang="en-US" altLang="ja-JP" sz="2400" dirty="0" smtClean="0"/>
              <a:t>xNt</a:t>
            </a:r>
          </a:p>
          <a:p>
            <a:r>
              <a:rPr kumimoji="1" lang="en-US" altLang="ja-JP" sz="2400" dirty="0" err="1" smtClean="0"/>
              <a:t>Nt</a:t>
            </a:r>
            <a:r>
              <a:rPr kumimoji="1" lang="en-US" altLang="ja-JP" sz="2400" dirty="0" smtClean="0"/>
              <a:t> = 6, 8, 10</a:t>
            </a:r>
          </a:p>
          <a:p>
            <a:r>
              <a:rPr kumimoji="1" lang="en-US" altLang="ja-JP" sz="2400" dirty="0" smtClean="0"/>
              <a:t>T/Tc=0.99, 1.24, 1.65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649629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Continuum</a:t>
            </a:r>
            <a:r>
              <a:rPr kumimoji="1" lang="en-US" altLang="ja-JP" dirty="0" smtClean="0">
                <a:sym typeface="Wingdings" panose="05000000000000000000" pitchFamily="2" charset="2"/>
              </a:rPr>
              <a:t> Limit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001" y="1259760"/>
            <a:ext cx="3589848" cy="4621087"/>
          </a:xfrm>
          <a:prstGeom prst="rect">
            <a:avLst/>
          </a:prstGeom>
        </p:spPr>
      </p:pic>
      <p:cxnSp>
        <p:nvCxnSpPr>
          <p:cNvPr id="6" name="直線矢印コネクタ 5"/>
          <p:cNvCxnSpPr/>
          <p:nvPr/>
        </p:nvCxnSpPr>
        <p:spPr>
          <a:xfrm flipV="1">
            <a:off x="7628059" y="478342"/>
            <a:ext cx="1" cy="16200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矢印コネクタ 7"/>
          <p:cNvCxnSpPr/>
          <p:nvPr/>
        </p:nvCxnSpPr>
        <p:spPr>
          <a:xfrm>
            <a:off x="7376358" y="1829932"/>
            <a:ext cx="16200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/>
          <p:cNvSpPr txBox="1"/>
          <p:nvPr/>
        </p:nvSpPr>
        <p:spPr>
          <a:xfrm>
            <a:off x="7287901" y="1806133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0</a:t>
            </a:r>
            <a:endParaRPr kumimoji="1" lang="ja-JP" altLang="en-US" sz="2400" dirty="0"/>
          </a:p>
        </p:txBody>
      </p:sp>
      <p:pic>
        <p:nvPicPr>
          <p:cNvPr id="15" name="TexTeXPicture" descr="&lt;?xml version=&quot;1.0&quot; encoding=&quot;utf-16&quot;?&gt;&#10;&lt;TeXTeX&gt;&#10;  &lt;preamble&gt;\documentclass{jarticle}&#10;\usepackage{amsmath}&#10;\pagestyle{empty}&lt;/preamble&gt;&#10;  &lt;body&gt;\begin{align*} &#10;\sqrt{8t}T&#10;\end{align*}&lt;/body&gt;&#10;  &lt;fcolor&gt;FFFFFFFF&lt;/fcolor&gt;&#10;  &lt;bcolor&gt;FFFFFFFF&lt;/bcolor&gt;&#10;  &lt;transparent&gt;True&lt;/transparent&gt;&#10;  &lt;resolution&gt;1800&lt;/resolution&gt;&#10;  &lt;imageh&gt;249&lt;/imageh&gt;&#10;  &lt;imagew&gt;579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1735" y="118889"/>
            <a:ext cx="716947" cy="308324"/>
          </a:xfrm>
          <a:prstGeom prst="rect">
            <a:avLst/>
          </a:prstGeom>
        </p:spPr>
      </p:pic>
      <p:pic>
        <p:nvPicPr>
          <p:cNvPr id="16" name="TexTeXPicture" descr="&lt;?xml version=&quot;1.0&quot; encoding=&quot;utf-16&quot;?&gt;&#10;&lt;TeXTeX&gt;&#10;  &lt;preamble&gt;\documentclass{jarticle}&#10;\usepackage{amsmath}&#10;\pagestyle{empty}&lt;/preamble&gt;&#10;  &lt;body&gt;\begin{align*} &#10;a&#10;\end{align*}&lt;/body&gt;&#10;  &lt;fcolor&gt;FFFFFFFF&lt;/fcolor&gt;&#10;  &lt;bcolor&gt;FFFFFFFF&lt;/bcolor&gt;&#10;  &lt;transparent&gt;True&lt;/transparent&gt;&#10;  &lt;resolution&gt;1800&lt;/resolution&gt;&#10;  &lt;imageh&gt;112&lt;/imageh&gt;&#10;  &lt;imagew&gt;114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5583" y="1533512"/>
            <a:ext cx="141161" cy="138684"/>
          </a:xfrm>
          <a:prstGeom prst="rect">
            <a:avLst/>
          </a:prstGeom>
        </p:spPr>
      </p:pic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0.4&#10;\end{align*}&lt;/body&gt;&#10;  &lt;fcolor&gt;FFFFFFFF&lt;/fcolor&gt;&#10;  &lt;bcolor&gt;FFFFFFFF&lt;/bcolor&gt;&#10;  &lt;transparent&gt;True&lt;/transparent&gt;&#10;  &lt;resolution&gt;1800&lt;/resolution&gt;&#10;  &lt;imageh&gt;175&lt;/imageh&gt;&#10;  &lt;imagew&gt;301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3938" y="842187"/>
            <a:ext cx="387926" cy="225538"/>
          </a:xfrm>
          <a:prstGeom prst="rect">
            <a:avLst/>
          </a:prstGeom>
        </p:spPr>
      </p:pic>
      <p:cxnSp>
        <p:nvCxnSpPr>
          <p:cNvPr id="7" name="直線コネクタ 6"/>
          <p:cNvCxnSpPr/>
          <p:nvPr/>
        </p:nvCxnSpPr>
        <p:spPr>
          <a:xfrm>
            <a:off x="7508759" y="942427"/>
            <a:ext cx="22199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右矢印 16"/>
          <p:cNvSpPr/>
          <p:nvPr/>
        </p:nvSpPr>
        <p:spPr>
          <a:xfrm flipH="1">
            <a:off x="7774268" y="789820"/>
            <a:ext cx="840428" cy="31376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1" name="グループ化 10"/>
          <p:cNvGrpSpPr/>
          <p:nvPr/>
        </p:nvGrpSpPr>
        <p:grpSpPr>
          <a:xfrm>
            <a:off x="2329394" y="2291597"/>
            <a:ext cx="6612334" cy="4459770"/>
            <a:chOff x="2329394" y="2291597"/>
            <a:chExt cx="6612334" cy="4459770"/>
          </a:xfrm>
        </p:grpSpPr>
        <p:pic>
          <p:nvPicPr>
            <p:cNvPr id="13" name="図 1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325035" y="2291597"/>
              <a:ext cx="3616693" cy="4459770"/>
            </a:xfrm>
            <a:prstGeom prst="rect">
              <a:avLst/>
            </a:prstGeom>
          </p:spPr>
        </p:pic>
        <p:sp>
          <p:nvSpPr>
            <p:cNvPr id="5" name="テキスト ボックス 4"/>
            <p:cNvSpPr txBox="1"/>
            <p:nvPr/>
          </p:nvSpPr>
          <p:spPr>
            <a:xfrm>
              <a:off x="2329394" y="5764306"/>
              <a:ext cx="2420164" cy="919401"/>
            </a:xfrm>
            <a:prstGeom prst="round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/>
                <a:t>Comparison with </a:t>
              </a:r>
            </a:p>
            <a:p>
              <a:r>
                <a:rPr kumimoji="1" lang="en-US" altLang="ja-JP" sz="2400" dirty="0" smtClean="0"/>
                <a:t>previous studies</a:t>
              </a:r>
              <a:endParaRPr kumimoji="1" lang="ja-JP" altLang="en-US" sz="2400" dirty="0"/>
            </a:p>
          </p:txBody>
        </p:sp>
        <p:sp>
          <p:nvSpPr>
            <p:cNvPr id="9" name="右矢印 8"/>
            <p:cNvSpPr/>
            <p:nvPr/>
          </p:nvSpPr>
          <p:spPr>
            <a:xfrm>
              <a:off x="4749558" y="5961528"/>
              <a:ext cx="665124" cy="564776"/>
            </a:xfrm>
            <a:prstGeom prst="rightArrow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8" name="テキスト ボックス 17"/>
          <p:cNvSpPr txBox="1"/>
          <p:nvPr/>
        </p:nvSpPr>
        <p:spPr>
          <a:xfrm>
            <a:off x="2429621" y="1298097"/>
            <a:ext cx="1229054" cy="369332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mtClean="0"/>
              <a:t>Boyd+1996</a:t>
            </a:r>
            <a:endParaRPr kumimoji="1" lang="ja-JP" altLang="en-US" dirty="0"/>
          </a:p>
        </p:txBody>
      </p:sp>
      <p:cxnSp>
        <p:nvCxnSpPr>
          <p:cNvPr id="19" name="直線矢印コネクタ 18"/>
          <p:cNvCxnSpPr/>
          <p:nvPr/>
        </p:nvCxnSpPr>
        <p:spPr>
          <a:xfrm flipH="1">
            <a:off x="2429621" y="1667429"/>
            <a:ext cx="242342" cy="21989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テキスト ボックス 19"/>
          <p:cNvSpPr txBox="1"/>
          <p:nvPr/>
        </p:nvSpPr>
        <p:spPr>
          <a:xfrm>
            <a:off x="3977234" y="1129732"/>
            <a:ext cx="27530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32</a:t>
            </a:r>
            <a:r>
              <a:rPr kumimoji="1" lang="en-US" altLang="ja-JP" sz="2400" baseline="30000" dirty="0" smtClean="0"/>
              <a:t>3</a:t>
            </a:r>
            <a:r>
              <a:rPr kumimoji="1" lang="en-US" altLang="ja-JP" sz="2400" dirty="0" smtClean="0"/>
              <a:t>xNt</a:t>
            </a:r>
          </a:p>
          <a:p>
            <a:r>
              <a:rPr kumimoji="1" lang="en-US" altLang="ja-JP" sz="2400" dirty="0" err="1" smtClean="0"/>
              <a:t>Nt</a:t>
            </a:r>
            <a:r>
              <a:rPr kumimoji="1" lang="en-US" altLang="ja-JP" sz="2400" dirty="0" smtClean="0"/>
              <a:t> = 6, 8, 10</a:t>
            </a:r>
          </a:p>
          <a:p>
            <a:r>
              <a:rPr kumimoji="1" lang="en-US" altLang="ja-JP" sz="2400" dirty="0" smtClean="0"/>
              <a:t>T/Tc=0.99, 1.24, 1.65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193279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角丸四角形 17"/>
          <p:cNvSpPr/>
          <p:nvPr/>
        </p:nvSpPr>
        <p:spPr>
          <a:xfrm>
            <a:off x="4919583" y="2441664"/>
            <a:ext cx="3485782" cy="3101931"/>
          </a:xfrm>
          <a:prstGeom prst="roundRect">
            <a:avLst>
              <a:gd name="adj" fmla="val 10598"/>
            </a:avLst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C000"/>
              </a:solidFill>
            </a:endParaRPr>
          </a:p>
        </p:txBody>
      </p:sp>
      <p:sp>
        <p:nvSpPr>
          <p:cNvPr id="14" name="角丸四角形 13"/>
          <p:cNvSpPr/>
          <p:nvPr/>
        </p:nvSpPr>
        <p:spPr>
          <a:xfrm>
            <a:off x="808312" y="2441664"/>
            <a:ext cx="3485782" cy="3101931"/>
          </a:xfrm>
          <a:prstGeom prst="roundRect">
            <a:avLst>
              <a:gd name="adj" fmla="val 10598"/>
            </a:avLst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Numerical Simulation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068877" y="3718501"/>
            <a:ext cx="292189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400" dirty="0" smtClean="0"/>
              <a:t>lattice size: 32</a:t>
            </a:r>
            <a:r>
              <a:rPr lang="en-US" altLang="ja-JP" sz="2400" baseline="30000" dirty="0" smtClean="0"/>
              <a:t>3</a:t>
            </a:r>
            <a:r>
              <a:rPr lang="en-US" altLang="ja-JP" sz="2400" dirty="0" smtClean="0"/>
              <a:t>xN</a:t>
            </a:r>
            <a:r>
              <a:rPr lang="en-US" altLang="ja-JP" sz="2400" baseline="-25000" dirty="0" smtClean="0"/>
              <a:t>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400" dirty="0" err="1"/>
              <a:t>Nt</a:t>
            </a:r>
            <a:r>
              <a:rPr lang="en-US" altLang="ja-JP" sz="2400" dirty="0"/>
              <a:t> = 6, 8, 10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400" dirty="0" smtClean="0">
                <a:latin typeface="Symbol" panose="05050102010706020507" pitchFamily="18" charset="2"/>
              </a:rPr>
              <a:t>b</a:t>
            </a:r>
            <a:r>
              <a:rPr lang="en-US" altLang="ja-JP" sz="2400" dirty="0" smtClean="0"/>
              <a:t> = 5.89 – 6.56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2400" dirty="0" smtClean="0"/>
              <a:t>~300 configurations</a:t>
            </a:r>
            <a:endParaRPr kumimoji="1" lang="ja-JP" altLang="en-US" sz="24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123784" y="3718500"/>
            <a:ext cx="307738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400" dirty="0" smtClean="0"/>
              <a:t>lattice size: </a:t>
            </a:r>
            <a:r>
              <a:rPr lang="en-US" altLang="ja-JP" sz="2400" dirty="0" smtClean="0">
                <a:solidFill>
                  <a:srgbClr val="FFFF00"/>
                </a:solidFill>
              </a:rPr>
              <a:t>64</a:t>
            </a:r>
            <a:r>
              <a:rPr lang="en-US" altLang="ja-JP" sz="2400" baseline="30000" dirty="0" smtClean="0">
                <a:solidFill>
                  <a:srgbClr val="FFFF00"/>
                </a:solidFill>
              </a:rPr>
              <a:t>3</a:t>
            </a:r>
            <a:r>
              <a:rPr lang="en-US" altLang="ja-JP" sz="2400" dirty="0" smtClean="0"/>
              <a:t>xN</a:t>
            </a:r>
            <a:r>
              <a:rPr lang="en-US" altLang="ja-JP" sz="2400" baseline="-25000" dirty="0" smtClean="0"/>
              <a:t>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400" dirty="0" err="1"/>
              <a:t>Nt</a:t>
            </a:r>
            <a:r>
              <a:rPr lang="en-US" altLang="ja-JP" sz="2400" dirty="0"/>
              <a:t> = 10, 12, 14, </a:t>
            </a:r>
            <a:r>
              <a:rPr lang="en-US" altLang="ja-JP" sz="2400" dirty="0">
                <a:solidFill>
                  <a:srgbClr val="FFFF00"/>
                </a:solidFill>
              </a:rPr>
              <a:t>16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400" dirty="0" smtClean="0">
                <a:latin typeface="Symbol" panose="05050102010706020507" pitchFamily="18" charset="2"/>
              </a:rPr>
              <a:t>b</a:t>
            </a:r>
            <a:r>
              <a:rPr lang="en-US" altLang="ja-JP" sz="2400" dirty="0" smtClean="0"/>
              <a:t> = </a:t>
            </a:r>
            <a:r>
              <a:rPr lang="en-US" altLang="ja-JP" sz="2400" dirty="0" smtClean="0">
                <a:solidFill>
                  <a:srgbClr val="FFFF00"/>
                </a:solidFill>
              </a:rPr>
              <a:t>6.4 – 7.4</a:t>
            </a:r>
            <a:endParaRPr lang="en-US" altLang="ja-JP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400" dirty="0" smtClean="0"/>
              <a:t>~2000 configurations</a:t>
            </a:r>
            <a:endParaRPr kumimoji="1" lang="ja-JP" altLang="en-US" sz="2400" dirty="0"/>
          </a:p>
        </p:txBody>
      </p:sp>
      <p:sp>
        <p:nvSpPr>
          <p:cNvPr id="3" name="右矢印 2"/>
          <p:cNvSpPr/>
          <p:nvPr/>
        </p:nvSpPr>
        <p:spPr>
          <a:xfrm>
            <a:off x="4412603" y="4046713"/>
            <a:ext cx="413364" cy="913234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302623" y="1261589"/>
            <a:ext cx="343074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kumimoji="1" lang="en-US" altLang="ja-JP" sz="2800" dirty="0" smtClean="0"/>
              <a:t>SU(3) YM theory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kumimoji="1" lang="en-US" altLang="ja-JP" sz="2800" dirty="0" smtClean="0"/>
              <a:t>Wilson gauge action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343440" y="2538426"/>
            <a:ext cx="237276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3200" b="1" dirty="0" smtClean="0">
                <a:latin typeface="Calibri" panose="020F0502020204030204" pitchFamily="34" charset="0"/>
              </a:rPr>
              <a:t>Simulation 1</a:t>
            </a:r>
          </a:p>
          <a:p>
            <a:pPr algn="ctr"/>
            <a:r>
              <a:rPr lang="en-US" altLang="ja-JP" sz="2400" dirty="0" smtClean="0"/>
              <a:t>(arXiv:1312.7492)</a:t>
            </a:r>
            <a:endParaRPr kumimoji="1" lang="ja-JP" altLang="en-US" sz="24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351923" y="2538425"/>
            <a:ext cx="241668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3200" b="1" dirty="0" smtClean="0">
                <a:latin typeface="Calibri" panose="020F0502020204030204" pitchFamily="34" charset="0"/>
              </a:rPr>
              <a:t>Simulation 2</a:t>
            </a:r>
          </a:p>
          <a:p>
            <a:pPr algn="ctr"/>
            <a:r>
              <a:rPr lang="en-US" altLang="ja-JP" sz="2400" dirty="0" smtClean="0"/>
              <a:t>(</a:t>
            </a:r>
            <a:r>
              <a:rPr lang="en-US" altLang="ja-JP" sz="2400" dirty="0" smtClean="0">
                <a:solidFill>
                  <a:srgbClr val="FFFF00"/>
                </a:solidFill>
              </a:rPr>
              <a:t>new</a:t>
            </a:r>
            <a:r>
              <a:rPr lang="en-US" altLang="ja-JP" sz="2400" dirty="0" smtClean="0"/>
              <a:t>, preliminary)</a:t>
            </a:r>
            <a:endParaRPr kumimoji="1" lang="ja-JP" altLang="en-US" sz="24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271906" y="5640357"/>
            <a:ext cx="18149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SX8 @ RCNP</a:t>
            </a:r>
          </a:p>
          <a:p>
            <a:r>
              <a:rPr lang="en-US" altLang="ja-JP" sz="2000" dirty="0" smtClean="0"/>
              <a:t>SR16000 @ KEK</a:t>
            </a:r>
            <a:endParaRPr kumimoji="1" lang="ja-JP" altLang="en-US" sz="2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649510" y="5654579"/>
            <a:ext cx="675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using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720014" y="5654579"/>
            <a:ext cx="26853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2000" dirty="0" smtClean="0"/>
              <a:t>using </a:t>
            </a:r>
            <a:r>
              <a:rPr kumimoji="1" lang="en-US" altLang="ja-JP" sz="2000" dirty="0" err="1" smtClean="0"/>
              <a:t>BlueGeneQ</a:t>
            </a:r>
            <a:r>
              <a:rPr kumimoji="1" lang="en-US" altLang="ja-JP" sz="2000" dirty="0" smtClean="0"/>
              <a:t> @ KEK</a:t>
            </a:r>
          </a:p>
          <a:p>
            <a:pPr algn="r"/>
            <a:r>
              <a:rPr lang="en-US" altLang="ja-JP" sz="2000" dirty="0" smtClean="0"/>
              <a:t>efficiency ~40%</a:t>
            </a:r>
            <a:endParaRPr kumimoji="1" lang="ja-JP" altLang="en-US" sz="2000" dirty="0"/>
          </a:p>
        </p:txBody>
      </p:sp>
      <p:sp>
        <p:nvSpPr>
          <p:cNvPr id="12" name="角丸四角形 11"/>
          <p:cNvSpPr/>
          <p:nvPr/>
        </p:nvSpPr>
        <p:spPr>
          <a:xfrm>
            <a:off x="4746367" y="2215696"/>
            <a:ext cx="3905180" cy="4234351"/>
          </a:xfrm>
          <a:prstGeom prst="roundRect">
            <a:avLst>
              <a:gd name="adj" fmla="val 10010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/>
          <p:cNvSpPr txBox="1"/>
          <p:nvPr/>
        </p:nvSpPr>
        <p:spPr>
          <a:xfrm rot="749228">
            <a:off x="6318970" y="2021380"/>
            <a:ext cx="28016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>
                <a:solidFill>
                  <a:srgbClr val="FFFF00"/>
                </a:solidFill>
              </a:rPr>
              <a:t>twice finer lattice!</a:t>
            </a:r>
            <a:endParaRPr kumimoji="1" lang="ja-JP" altLang="en-US" sz="2800" dirty="0">
              <a:solidFill>
                <a:srgbClr val="FFFF00"/>
              </a:solidFill>
            </a:endParaRPr>
          </a:p>
        </p:txBody>
      </p:sp>
      <p:pic>
        <p:nvPicPr>
          <p:cNvPr id="21" name="Picture 76" descr="lattic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30204">
            <a:off x="6898128" y="112394"/>
            <a:ext cx="1843089" cy="1779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772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Entropy Density on Finer Lattices</a:t>
            </a:r>
            <a:endParaRPr kumimoji="1" lang="ja-JP" altLang="en-US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3852688" y="5297772"/>
            <a:ext cx="5291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The wider plateau on the finer lattices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Plateau may have a nonzero slope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2"/>
          <a:srcRect l="342" r="-1" b="11734"/>
          <a:stretch/>
        </p:blipFill>
        <p:spPr>
          <a:xfrm>
            <a:off x="439271" y="1352525"/>
            <a:ext cx="5221240" cy="3353946"/>
          </a:xfrm>
          <a:prstGeom prst="rect">
            <a:avLst/>
          </a:prstGeom>
        </p:spPr>
      </p:pic>
      <p:sp>
        <p:nvSpPr>
          <p:cNvPr id="5" name="右矢印 4"/>
          <p:cNvSpPr/>
          <p:nvPr/>
        </p:nvSpPr>
        <p:spPr>
          <a:xfrm flipH="1">
            <a:off x="2126526" y="1614135"/>
            <a:ext cx="914400" cy="484632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778894" y="1352525"/>
            <a:ext cx="2847254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/>
              <a:t>T = 2.31Tc</a:t>
            </a:r>
          </a:p>
          <a:p>
            <a:r>
              <a:rPr lang="en-US" altLang="ja-JP" sz="2800" dirty="0" smtClean="0"/>
              <a:t>64</a:t>
            </a:r>
            <a:r>
              <a:rPr lang="en-US" altLang="ja-JP" sz="2800" baseline="30000" dirty="0" smtClean="0"/>
              <a:t>3</a:t>
            </a:r>
            <a:r>
              <a:rPr lang="en-US" altLang="ja-JP" sz="2800" dirty="0" smtClean="0"/>
              <a:t>xNt</a:t>
            </a:r>
          </a:p>
          <a:p>
            <a:r>
              <a:rPr kumimoji="1" lang="en-US" altLang="ja-JP" sz="2800" dirty="0" err="1" smtClean="0"/>
              <a:t>Nt</a:t>
            </a:r>
            <a:r>
              <a:rPr kumimoji="1" lang="en-US" altLang="ja-JP" sz="2800" dirty="0" smtClean="0"/>
              <a:t> = 10, 12, 14, 16</a:t>
            </a:r>
            <a:endParaRPr lang="en-US" altLang="ja-JP" sz="2800" dirty="0"/>
          </a:p>
          <a:p>
            <a:r>
              <a:rPr lang="en-US" altLang="ja-JP" sz="2800" dirty="0"/>
              <a:t>2000 </a:t>
            </a:r>
            <a:r>
              <a:rPr lang="en-US" altLang="ja-JP" sz="2800" dirty="0" err="1"/>
              <a:t>confs</a:t>
            </a:r>
            <a:r>
              <a:rPr lang="en-US" altLang="ja-JP" sz="2800" dirty="0" smtClean="0"/>
              <a:t>.</a:t>
            </a:r>
            <a:endParaRPr lang="en-US" altLang="ja-JP" sz="2800" dirty="0"/>
          </a:p>
        </p:txBody>
      </p:sp>
      <p:pic>
        <p:nvPicPr>
          <p:cNvPr id="8" name="コンテンツ プレースホルダー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45947"/>
          <a:stretch/>
        </p:blipFill>
        <p:spPr>
          <a:xfrm>
            <a:off x="179295" y="4666600"/>
            <a:ext cx="3119718" cy="2099654"/>
          </a:xfrm>
          <a:prstGeom prst="rect">
            <a:avLst/>
          </a:prstGeom>
          <a:ln w="38100">
            <a:solidFill>
              <a:schemeClr val="accent3"/>
            </a:solidFill>
          </a:ln>
        </p:spPr>
      </p:pic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(\varepsilon+p)/T^4&#10;\end{align*}&lt;/body&gt;&#10;  &lt;fcolor&gt;FF000000&lt;/fcolor&gt;&#10;  &lt;bcolor&gt;FFFFFFFF&lt;/bcolor&gt;&#10;  &lt;transparent&gt;False&lt;/transparent&gt;&#10;  &lt;resolution&gt;1800&lt;/resolution&gt;&#10;  &lt;imageh&gt;284&lt;/imageh&gt;&#10;  &lt;imagew&gt;1111&lt;/imagew&gt;&#10;  &lt;scale&gt;50&lt;/scale&gt;&#10;  &lt;cursor&gt;35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11478" y="2764673"/>
            <a:ext cx="1479381" cy="378168"/>
          </a:xfrm>
          <a:prstGeom prst="rect">
            <a:avLst/>
          </a:prstGeom>
        </p:spPr>
      </p:pic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\sqrt{8t}T&#10;\end{align*}&lt;/body&gt;&#10;  &lt;fcolor&gt;FF000000&lt;/fcolor&gt;&#10;  &lt;bcolor&gt;FFFFFFFF&lt;/bcolor&gt;&#10;  &lt;transparent&gt;False&lt;/transparent&gt;&#10;  &lt;resolution&gt;1800&lt;/resolution&gt;&#10;  &lt;imageh&gt;249&lt;/imageh&gt;&#10;  &lt;imagew&gt;579&lt;/imagew&gt;&#10;  &lt;scale&gt;50&lt;/scale&gt;&#10;  &lt;cursor&gt;28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217" y="3908189"/>
            <a:ext cx="770983" cy="331563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1432911" y="5636444"/>
            <a:ext cx="1709955" cy="707886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002060"/>
                </a:solidFill>
              </a:rPr>
              <a:t>FlowQCD,2013</a:t>
            </a:r>
          </a:p>
          <a:p>
            <a:r>
              <a:rPr lang="en-US" altLang="ja-JP" sz="2000" dirty="0" smtClean="0">
                <a:solidFill>
                  <a:srgbClr val="002060"/>
                </a:solidFill>
              </a:rPr>
              <a:t>T=1.65Tc</a:t>
            </a:r>
            <a:endParaRPr kumimoji="1" lang="ja-JP" altLang="en-US" sz="2000" dirty="0">
              <a:solidFill>
                <a:srgbClr val="002060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 rot="20703901">
            <a:off x="2472568" y="3285019"/>
            <a:ext cx="23246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Preliminary!!</a:t>
            </a:r>
            <a:endParaRPr kumimoji="1" lang="ja-JP" alt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29675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角丸四角形 41"/>
          <p:cNvSpPr/>
          <p:nvPr/>
        </p:nvSpPr>
        <p:spPr>
          <a:xfrm>
            <a:off x="4802909" y="2597165"/>
            <a:ext cx="4041163" cy="2953890"/>
          </a:xfrm>
          <a:prstGeom prst="roundRect">
            <a:avLst>
              <a:gd name="adj" fmla="val 11977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Continuum Extrapolation</a:t>
            </a:r>
            <a:endParaRPr kumimoji="1" lang="ja-JP" altLang="en-US" dirty="0"/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 rotWithShape="1">
          <a:blip r:embed="rId2"/>
          <a:srcRect l="8397"/>
          <a:stretch/>
        </p:blipFill>
        <p:spPr>
          <a:xfrm>
            <a:off x="860612" y="1299895"/>
            <a:ext cx="3541063" cy="2698492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 rotWithShape="1">
          <a:blip r:embed="rId3"/>
          <a:srcRect l="8397"/>
          <a:stretch/>
        </p:blipFill>
        <p:spPr>
          <a:xfrm>
            <a:off x="860611" y="4072417"/>
            <a:ext cx="3541063" cy="2693017"/>
          </a:xfrm>
          <a:prstGeom prst="rect">
            <a:avLst/>
          </a:prstGeom>
        </p:spPr>
      </p:pic>
      <p:cxnSp>
        <p:nvCxnSpPr>
          <p:cNvPr id="24" name="直線矢印コネクタ 23"/>
          <p:cNvCxnSpPr/>
          <p:nvPr/>
        </p:nvCxnSpPr>
        <p:spPr>
          <a:xfrm flipV="1">
            <a:off x="6237398" y="3746583"/>
            <a:ext cx="1" cy="16200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矢印コネクタ 28"/>
          <p:cNvCxnSpPr/>
          <p:nvPr/>
        </p:nvCxnSpPr>
        <p:spPr>
          <a:xfrm>
            <a:off x="5896051" y="5064104"/>
            <a:ext cx="16200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テキスト ボックス 29"/>
          <p:cNvSpPr txBox="1"/>
          <p:nvPr/>
        </p:nvSpPr>
        <p:spPr>
          <a:xfrm>
            <a:off x="5897240" y="499209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0</a:t>
            </a:r>
            <a:endParaRPr kumimoji="1" lang="ja-JP" altLang="en-US" sz="2400" dirty="0"/>
          </a:p>
        </p:txBody>
      </p:sp>
      <p:pic>
        <p:nvPicPr>
          <p:cNvPr id="31" name="TexTeXPicture" descr="&lt;?xml version=&quot;1.0&quot; encoding=&quot;utf-16&quot;?&gt;&#10;&lt;TeXTeX&gt;&#10;  &lt;preamble&gt;\documentclass{jarticle}&#10;\usepackage{amsmath}&#10;\pagestyle{empty}&lt;/preamble&gt;&#10;  &lt;body&gt;\begin{align*} &#10;\sqrt{8t}T&#10;\end{align*}&lt;/body&gt;&#10;  &lt;fcolor&gt;FFFFFFFF&lt;/fcolor&gt;&#10;  &lt;bcolor&gt;FFFFFFFF&lt;/bcolor&gt;&#10;  &lt;transparent&gt;True&lt;/transparent&gt;&#10;  &lt;resolution&gt;1800&lt;/resolution&gt;&#10;  &lt;imageh&gt;249&lt;/imageh&gt;&#10;  &lt;imagew&gt;579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6051" y="3380932"/>
            <a:ext cx="716947" cy="308324"/>
          </a:xfrm>
          <a:prstGeom prst="rect">
            <a:avLst/>
          </a:prstGeom>
        </p:spPr>
      </p:pic>
      <p:pic>
        <p:nvPicPr>
          <p:cNvPr id="32" name="TexTeXPicture" descr="&lt;?xml version=&quot;1.0&quot; encoding=&quot;utf-16&quot;?&gt;&#10;&lt;TeXTeX&gt;&#10;  &lt;preamble&gt;\documentclass{jarticle}&#10;\usepackage{amsmath}&#10;\pagestyle{empty}&lt;/preamble&gt;&#10;  &lt;body&gt;\begin{align*} &#10;a&#10;\end{align*}&lt;/body&gt;&#10;  &lt;fcolor&gt;FFFFFFFF&lt;/fcolor&gt;&#10;  &lt;bcolor&gt;FFFFFFFF&lt;/bcolor&gt;&#10;  &lt;transparent&gt;True&lt;/transparent&gt;&#10;  &lt;resolution&gt;1800&lt;/resolution&gt;&#10;  &lt;imageh&gt;112&lt;/imageh&gt;&#10;  &lt;imagew&gt;114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4890" y="4830219"/>
            <a:ext cx="141161" cy="138684"/>
          </a:xfrm>
          <a:prstGeom prst="rect">
            <a:avLst/>
          </a:prstGeom>
        </p:spPr>
      </p:pic>
      <p:sp>
        <p:nvSpPr>
          <p:cNvPr id="35" name="右矢印 34"/>
          <p:cNvSpPr/>
          <p:nvPr/>
        </p:nvSpPr>
        <p:spPr>
          <a:xfrm rot="19504250" flipH="1">
            <a:off x="6266277" y="4527633"/>
            <a:ext cx="1065861" cy="31376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右矢印 35"/>
          <p:cNvSpPr/>
          <p:nvPr/>
        </p:nvSpPr>
        <p:spPr>
          <a:xfrm rot="18751923" flipH="1">
            <a:off x="6167613" y="4395348"/>
            <a:ext cx="1065861" cy="313765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6" name="TexTeXPicture" descr="&lt;?xml version=&quot;1.0&quot; encoding=&quot;utf-16&quot;?&gt;&#10;&lt;TeXTeX&gt;&#10;  &lt;preamble&gt;\documentclass{jarticle}&#10;\usepackage{amsmath}&#10;\pagestyle{empty}&lt;/preamble&gt;&#10;  &lt;body&gt;\begin{align*} &#10;(\varepsilon-3p)/T^4&#10;\end{align*}&lt;/body&gt;&#10;  &lt;fcolor&gt;FFFFFFFF&lt;/fcolor&gt;&#10;  &lt;bcolor&gt;FFFFFFFF&lt;/bcolor&gt;&#10;  &lt;transparent&gt;True&lt;/transparent&gt;&#10;  &lt;resolution&gt;1800&lt;/resolution&gt;&#10;  &lt;imageh&gt;284&lt;/imageh&gt;&#10;  &lt;imagew&gt;1236&lt;/imagew&gt;&#10;  &lt;scale&gt;50&lt;/scale&gt;&#10;  &lt;cursor&gt;28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389622" y="2485957"/>
            <a:ext cx="1634077" cy="375468"/>
          </a:xfrm>
          <a:prstGeom prst="rect">
            <a:avLst/>
          </a:prstGeom>
        </p:spPr>
      </p:pic>
      <p:pic>
        <p:nvPicPr>
          <p:cNvPr id="17" name="TexTeXPicture" descr="&lt;?xml version=&quot;1.0&quot; encoding=&quot;utf-16&quot;?&gt;&#10;&lt;TeXTeX&gt;&#10;  &lt;preamble&gt;\documentclass{jarticle}&#10;\usepackage{amsmath}&#10;\pagestyle{empty}&lt;/preamble&gt;&#10;  &lt;body&gt;\begin{align*} &#10;(\varepsilon+p)/T^4&#10;\end{align*}&lt;/body&gt;&#10;  &lt;fcolor&gt;FFFFFFFF&lt;/fcolor&gt;&#10;  &lt;bcolor&gt;FFFFFFFF&lt;/bcolor&gt;&#10;  &lt;transparent&gt;True&lt;/transparent&gt;&#10;  &lt;resolution&gt;1800&lt;/resolution&gt;&#10;  &lt;imageh&gt;284&lt;/imageh&gt;&#10;  &lt;imagew&gt;1111&lt;/imagew&gt;&#10;  &lt;scale&gt;50&lt;/scale&gt;&#10;  &lt;cursor&gt;29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306993" y="5231191"/>
            <a:ext cx="1468818" cy="375468"/>
          </a:xfrm>
          <a:prstGeom prst="rect">
            <a:avLst/>
          </a:prstGeom>
        </p:spPr>
      </p:pic>
      <p:sp>
        <p:nvSpPr>
          <p:cNvPr id="18" name="テキスト ボックス 17"/>
          <p:cNvSpPr txBox="1"/>
          <p:nvPr/>
        </p:nvSpPr>
        <p:spPr>
          <a:xfrm>
            <a:off x="6867249" y="824164"/>
            <a:ext cx="197682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2400" dirty="0" smtClean="0"/>
              <a:t>T=2.31Tc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400" dirty="0" smtClean="0"/>
              <a:t>2000 </a:t>
            </a:r>
            <a:r>
              <a:rPr lang="en-US" altLang="ja-JP" sz="2400" dirty="0" err="1" smtClean="0"/>
              <a:t>confs</a:t>
            </a:r>
            <a:endParaRPr lang="en-US" altLang="ja-JP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2400" dirty="0" err="1" smtClean="0"/>
              <a:t>Nt</a:t>
            </a:r>
            <a:r>
              <a:rPr kumimoji="1" lang="en-US" altLang="ja-JP" sz="2400" dirty="0" smtClean="0"/>
              <a:t> = 10 ~ 16</a:t>
            </a:r>
            <a:endParaRPr kumimoji="1" lang="ja-JP" altLang="en-US" sz="2400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1562258" y="5620175"/>
            <a:ext cx="8210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Nt</a:t>
            </a:r>
            <a:r>
              <a:rPr kumimoji="1" lang="en-US" altLang="ja-JP" sz="2000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=16</a:t>
            </a:r>
            <a:endParaRPr kumimoji="1" lang="ja-JP" altLang="en-US" sz="2000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2383317" y="5673739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14</a:t>
            </a:r>
            <a:endParaRPr kumimoji="1" lang="ja-JP" altLang="en-US" sz="2000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2808631" y="5551055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12</a:t>
            </a:r>
            <a:endParaRPr kumimoji="1" lang="ja-JP" altLang="en-US" sz="2000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3486968" y="5620175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10</a:t>
            </a:r>
            <a:endParaRPr kumimoji="1" lang="ja-JP" altLang="en-US" sz="2000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4975513" y="5728157"/>
            <a:ext cx="378347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/>
              <a:t>C</a:t>
            </a:r>
            <a:r>
              <a:rPr kumimoji="1" lang="en-US" altLang="ja-JP" sz="2800" dirty="0" smtClean="0"/>
              <a:t>ontinuum extrapolation</a:t>
            </a:r>
          </a:p>
          <a:p>
            <a:r>
              <a:rPr lang="en-US" altLang="ja-JP" sz="2800" dirty="0" smtClean="0"/>
              <a:t>is stable</a:t>
            </a:r>
            <a:endParaRPr kumimoji="1" lang="ja-JP" altLang="en-US" sz="2800" dirty="0"/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5006522" y="2713981"/>
            <a:ext cx="37108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a</a:t>
            </a:r>
            <a:r>
              <a:rPr kumimoji="1" lang="en-US" altLang="ja-JP" sz="2800" dirty="0" smtClean="0">
                <a:sym typeface="Wingdings" panose="05000000000000000000" pitchFamily="2" charset="2"/>
              </a:rPr>
              <a:t>0 limit </a:t>
            </a:r>
            <a:r>
              <a:rPr lang="en-US" altLang="ja-JP" sz="2800" dirty="0" smtClean="0">
                <a:sym typeface="Wingdings" panose="05000000000000000000" pitchFamily="2" charset="2"/>
              </a:rPr>
              <a:t>with fixed t/a</a:t>
            </a:r>
            <a:r>
              <a:rPr lang="en-US" altLang="ja-JP" sz="2800" baseline="30000" dirty="0" smtClean="0">
                <a:sym typeface="Wingdings" panose="05000000000000000000" pitchFamily="2" charset="2"/>
              </a:rPr>
              <a:t>2</a:t>
            </a:r>
            <a:endParaRPr kumimoji="1" lang="ja-JP" altLang="en-US" sz="2800" baseline="30000" dirty="0"/>
          </a:p>
        </p:txBody>
      </p:sp>
      <p:pic>
        <p:nvPicPr>
          <p:cNvPr id="43" name="TexTeXPicture" descr="&lt;?xml version=&quot;1.0&quot; encoding=&quot;utf-16&quot;?&gt;&#10;&lt;TeXTeX&gt;&#10;  &lt;preamble&gt;\documentclass{jarticle}&#10;\usepackage{amsmath}&#10;\pagestyle{empty}&lt;/preamble&gt;&#10;  &lt;body&gt;\begin{align*} &#10;t/a^2=1.0&#10;\end{align*}&lt;/body&gt;&#10;  &lt;fcolor&gt;FFFF0000&lt;/fcolor&gt;&#10;  &lt;bcolor&gt;FFFFFFFF&lt;/bcolor&gt;&#10;  &lt;transparent&gt;True&lt;/transparent&gt;&#10;  &lt;resolution&gt;1800&lt;/resolution&gt;&#10;  &lt;imageh&gt;282&lt;/imageh&gt;&#10;  &lt;imagew&gt;1093&lt;/imagew&gt;&#10;  &lt;scale&gt;50&lt;/scale&gt;&#10;  &lt;cursor&gt;25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621" y="4312766"/>
            <a:ext cx="1351320" cy="348648"/>
          </a:xfrm>
          <a:prstGeom prst="rect">
            <a:avLst/>
          </a:prstGeom>
        </p:spPr>
      </p:pic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t/a^2=1.3&#10;\end{align*}&lt;/body&gt;&#10;  &lt;fcolor&gt;FF0000FF&lt;/fcolor&gt;&#10;  &lt;bcolor&gt;FFFFFFFF&lt;/bcolor&gt;&#10;  &lt;transparent&gt;True&lt;/transparent&gt;&#10;  &lt;resolution&gt;1800&lt;/resolution&gt;&#10;  &lt;imageh&gt;282&lt;/imageh&gt;&#10;  &lt;imagew&gt;1092&lt;/imagew&gt;&#10;  &lt;scale&gt;50&lt;/scale&gt;&#10;  &lt;cursor&gt;25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467" y="3940697"/>
            <a:ext cx="1350084" cy="348648"/>
          </a:xfrm>
          <a:prstGeom prst="rect">
            <a:avLst/>
          </a:prstGeom>
        </p:spPr>
      </p:pic>
      <p:sp>
        <p:nvSpPr>
          <p:cNvPr id="4" name="右矢印 3"/>
          <p:cNvSpPr/>
          <p:nvPr/>
        </p:nvSpPr>
        <p:spPr>
          <a:xfrm flipH="1">
            <a:off x="6386610" y="3845655"/>
            <a:ext cx="802526" cy="315085"/>
          </a:xfrm>
          <a:prstGeom prst="rightArrow">
            <a:avLst/>
          </a:prstGeom>
          <a:noFill/>
          <a:ln w="19050">
            <a:solidFill>
              <a:srgbClr val="92D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722787" y="3512962"/>
            <a:ext cx="12859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92D050"/>
                </a:solidFill>
              </a:rPr>
              <a:t>1312.7492</a:t>
            </a:r>
            <a:endParaRPr kumimoji="1" lang="ja-JP" altLang="en-US" sz="2000" dirty="0">
              <a:solidFill>
                <a:srgbClr val="92D050"/>
              </a:solidFill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 rot="961091">
            <a:off x="1868502" y="1630108"/>
            <a:ext cx="23246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Preliminary!!</a:t>
            </a:r>
            <a:endParaRPr kumimoji="1" lang="ja-JP" alt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 rot="961091">
            <a:off x="2020902" y="4582849"/>
            <a:ext cx="23246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Preliminary!!</a:t>
            </a:r>
            <a:endParaRPr kumimoji="1" lang="ja-JP" alt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57749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Summary</a:t>
            </a:r>
            <a:endParaRPr kumimoji="1" lang="ja-JP" altLang="en-US" dirty="0"/>
          </a:p>
        </p:txBody>
      </p:sp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T_{\mu\nu}^R (x)&#10;\end{align*}&lt;/body&gt;&#10;  &lt;fcolor&gt;FFFFFFFF&lt;/fcolor&gt;&#10;  &lt;bcolor&gt;FFFFFFFF&lt;/bcolor&gt;&#10;  &lt;transparent&gt;True&lt;/transparent&gt;&#10;  &lt;resolution&gt;1800&lt;/resolution&gt;&#10;  &lt;imageh&gt;321&lt;/imageh&gt;&#10;  &lt;imagew&gt;695&lt;/imagew&gt;&#10;  &lt;scale&gt;50&lt;/scale&gt;&#10;  &lt;cursor&gt;33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238" y="2326190"/>
            <a:ext cx="1523971" cy="703877"/>
          </a:xfrm>
          <a:prstGeom prst="rect">
            <a:avLst/>
          </a:prstGeom>
          <a:effectLst>
            <a:glow rad="762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868061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角丸四角形 6"/>
          <p:cNvSpPr/>
          <p:nvPr/>
        </p:nvSpPr>
        <p:spPr>
          <a:xfrm>
            <a:off x="556489" y="1429132"/>
            <a:ext cx="7952438" cy="1900719"/>
          </a:xfrm>
          <a:prstGeom prst="round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Summary</a:t>
            </a:r>
            <a:endParaRPr kumimoji="1" lang="ja-JP" altLang="en-US" dirty="0"/>
          </a:p>
        </p:txBody>
      </p:sp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T_{\mu\nu}^R (x)&#10;\end{align*}&lt;/body&gt;&#10;  &lt;fcolor&gt;FFFFFFFF&lt;/fcolor&gt;&#10;  &lt;bcolor&gt;FFFFFFFF&lt;/bcolor&gt;&#10;  &lt;transparent&gt;True&lt;/transparent&gt;&#10;  &lt;resolution&gt;1800&lt;/resolution&gt;&#10;  &lt;imageh&gt;321&lt;/imageh&gt;&#10;  &lt;imagew&gt;695&lt;/imagew&gt;&#10;  &lt;scale&gt;50&lt;/scale&gt;&#10;  &lt;cursor&gt;33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238" y="2326190"/>
            <a:ext cx="1523971" cy="703877"/>
          </a:xfrm>
          <a:prstGeom prst="rect">
            <a:avLst/>
          </a:prstGeom>
          <a:effectLst>
            <a:glow rad="762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8" name="テキスト ボックス 7"/>
          <p:cNvSpPr txBox="1"/>
          <p:nvPr/>
        </p:nvSpPr>
        <p:spPr>
          <a:xfrm>
            <a:off x="2040328" y="1660779"/>
            <a:ext cx="49847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b="1" dirty="0" smtClean="0">
                <a:latin typeface="Calibri" panose="020F0502020204030204" pitchFamily="34" charset="0"/>
              </a:rPr>
              <a:t>EMT formula from gradient flow</a:t>
            </a:r>
            <a:endParaRPr kumimoji="1" lang="ja-JP" altLang="en-US" sz="2800" b="1" dirty="0">
              <a:latin typeface="Calibri" panose="020F0502020204030204" pitchFamily="34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930563" y="3593319"/>
            <a:ext cx="720428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dirty="0" smtClean="0"/>
              <a:t>This formula can successfully define and calculate the EMT on the lattice</a:t>
            </a:r>
          </a:p>
          <a:p>
            <a:pPr algn="ctr"/>
            <a:endParaRPr kumimoji="1" lang="en-US" altLang="ja-JP" sz="2800" dirty="0" smtClean="0"/>
          </a:p>
          <a:p>
            <a:pPr algn="ctr"/>
            <a:r>
              <a:rPr kumimoji="1" lang="en-US" altLang="ja-JP" sz="2800" dirty="0" smtClean="0"/>
              <a:t>This operator provides us </a:t>
            </a:r>
            <a:r>
              <a:rPr lang="en-US" altLang="ja-JP" sz="2800" dirty="0" smtClean="0"/>
              <a:t>with </a:t>
            </a:r>
            <a:r>
              <a:rPr kumimoji="1" lang="en-US" altLang="ja-JP" sz="2800" dirty="0" smtClean="0"/>
              <a:t>novel approaches to measure various observables on the lattice!</a:t>
            </a:r>
          </a:p>
          <a:p>
            <a:pPr algn="ctr"/>
            <a:endParaRPr lang="en-US" altLang="ja-JP" sz="2800" dirty="0"/>
          </a:p>
          <a:p>
            <a:pPr algn="ctr"/>
            <a:r>
              <a:rPr kumimoji="1" lang="en-US" altLang="ja-JP" sz="2800" dirty="0" smtClean="0"/>
              <a:t>This method is direct, intuitive and less noisy</a:t>
            </a:r>
            <a:endParaRPr kumimoji="1" lang="ja-JP" altLang="en-US" sz="2800" dirty="0"/>
          </a:p>
        </p:txBody>
      </p:sp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= \lim_{t\to0} \left[ \frac1{\alpha_U(t)}&#10;U_{\mu\nu}(t,x) + \frac{\delta_{\mu\nu}}{4\alpha_E(t)} E(t,x)_{\rm subt.} \right]&#10;\end{align*}&lt;/body&gt;&#10;  &lt;fcolor&gt;FFFFFFFF&lt;/fcolor&gt;&#10;  &lt;bcolor&gt;FFFFFFFF&lt;/bcolor&gt;&#10;  &lt;transparent&gt;True&lt;/transparent&gt;&#10;  &lt;resolution&gt;1800&lt;/resolution&gt;&#10;  &lt;imageh&gt;598&lt;/imageh&gt;&#10;  &lt;imagew&gt;4769&lt;/imagew&gt;&#10;  &lt;scale&gt;50&lt;/scale&gt;&#10;  &lt;cursor&gt;98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255" y="2368827"/>
            <a:ext cx="4981374" cy="624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721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テキスト ボックス 23"/>
          <p:cNvSpPr txBox="1"/>
          <p:nvPr/>
        </p:nvSpPr>
        <p:spPr>
          <a:xfrm>
            <a:off x="188259" y="5559490"/>
            <a:ext cx="457785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Other observables</a:t>
            </a:r>
          </a:p>
          <a:p>
            <a:r>
              <a:rPr kumimoji="1" lang="en-US" altLang="ja-JP" sz="2400" dirty="0" smtClean="0"/>
              <a:t>full QCD </a:t>
            </a:r>
            <a:r>
              <a:rPr kumimoji="1" lang="en-US" altLang="ja-JP" dirty="0" smtClean="0">
                <a:solidFill>
                  <a:schemeClr val="tx1">
                    <a:lumMod val="85000"/>
                  </a:schemeClr>
                </a:solidFill>
              </a:rPr>
              <a:t>Makino,Suzuki,2014</a:t>
            </a:r>
            <a:r>
              <a:rPr kumimoji="1" lang="en-US" altLang="ja-JP" sz="2400" dirty="0" smtClean="0">
                <a:solidFill>
                  <a:schemeClr val="tx1">
                    <a:lumMod val="85000"/>
                  </a:schemeClr>
                </a:solidFill>
              </a:rPr>
              <a:t> </a:t>
            </a:r>
          </a:p>
          <a:p>
            <a:r>
              <a:rPr kumimoji="1" lang="en-US" altLang="ja-JP" sz="2400" dirty="0" smtClean="0"/>
              <a:t>non-pert. improvement </a:t>
            </a:r>
            <a:r>
              <a:rPr kumimoji="1" lang="en-US" altLang="ja-JP" dirty="0" smtClean="0">
                <a:solidFill>
                  <a:schemeClr val="tx1">
                    <a:lumMod val="85000"/>
                  </a:schemeClr>
                </a:solidFill>
              </a:rPr>
              <a:t>Patella 7E(Thu)</a:t>
            </a:r>
          </a:p>
        </p:txBody>
      </p:sp>
      <p:pic>
        <p:nvPicPr>
          <p:cNvPr id="26" name="図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694" y="476824"/>
            <a:ext cx="7049330" cy="5083323"/>
          </a:xfrm>
          <a:prstGeom prst="rect">
            <a:avLst/>
          </a:prstGeom>
        </p:spPr>
      </p:pic>
      <p:sp>
        <p:nvSpPr>
          <p:cNvPr id="36" name="テキスト ボックス 35"/>
          <p:cNvSpPr txBox="1"/>
          <p:nvPr/>
        </p:nvSpPr>
        <p:spPr>
          <a:xfrm rot="675328">
            <a:off x="1261098" y="607607"/>
            <a:ext cx="7995394" cy="1107996"/>
          </a:xfrm>
          <a:prstGeom prst="rect">
            <a:avLst/>
          </a:prstGeom>
          <a:solidFill>
            <a:schemeClr val="tx1">
              <a:lumMod val="65000"/>
              <a:alpha val="50000"/>
            </a:schemeClr>
          </a:solidFill>
          <a:effectLst>
            <a:softEdge rad="241300"/>
          </a:effectLst>
        </p:spPr>
        <p:txBody>
          <a:bodyPr wrap="none" rtlCol="0">
            <a:spAutoFit/>
          </a:bodyPr>
          <a:lstStyle/>
          <a:p>
            <a:r>
              <a:rPr kumimoji="1" lang="en-US" altLang="ja-JP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Many Future Studies!!</a:t>
            </a:r>
            <a:endParaRPr kumimoji="1" lang="ja-JP" alt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4771971" y="5630653"/>
            <a:ext cx="303769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O(a) improvement </a:t>
            </a:r>
          </a:p>
          <a:p>
            <a:r>
              <a:rPr lang="en-US" altLang="ja-JP" dirty="0" err="1" smtClean="0">
                <a:solidFill>
                  <a:schemeClr val="tx1">
                    <a:lumMod val="85000"/>
                  </a:schemeClr>
                </a:solidFill>
              </a:rPr>
              <a:t>Nogradi</a:t>
            </a:r>
            <a:r>
              <a:rPr lang="en-US" altLang="ja-JP" dirty="0" smtClean="0">
                <a:solidFill>
                  <a:schemeClr val="tx1">
                    <a:lumMod val="85000"/>
                  </a:schemeClr>
                </a:solidFill>
              </a:rPr>
              <a:t>, 7E(Thu); </a:t>
            </a:r>
            <a:r>
              <a:rPr lang="en-US" altLang="ja-JP" dirty="0" err="1" smtClean="0">
                <a:solidFill>
                  <a:schemeClr val="tx1">
                    <a:lumMod val="85000"/>
                  </a:schemeClr>
                </a:solidFill>
              </a:rPr>
              <a:t>Sint</a:t>
            </a:r>
            <a:r>
              <a:rPr lang="en-US" altLang="ja-JP" dirty="0" smtClean="0">
                <a:solidFill>
                  <a:schemeClr val="tx1">
                    <a:lumMod val="85000"/>
                  </a:schemeClr>
                </a:solidFill>
              </a:rPr>
              <a:t>, 7E(Thu)</a:t>
            </a:r>
          </a:p>
          <a:p>
            <a:r>
              <a:rPr kumimoji="1" lang="en-US" altLang="ja-JP" dirty="0" smtClean="0">
                <a:solidFill>
                  <a:schemeClr val="tx1">
                    <a:lumMod val="85000"/>
                  </a:schemeClr>
                </a:solidFill>
              </a:rPr>
              <a:t>Monahan, 7E(Thu)</a:t>
            </a:r>
            <a:endParaRPr kumimoji="1" lang="ja-JP" altLang="en-US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7809662" y="6299055"/>
            <a:ext cx="11732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and etc.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521755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430633" y="1415185"/>
            <a:ext cx="437786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4400" dirty="0" smtClean="0"/>
              <a:t>One More Thing…</a:t>
            </a:r>
            <a:endParaRPr kumimoji="1" lang="ja-JP" altLang="en-US" sz="4400" dirty="0"/>
          </a:p>
        </p:txBody>
      </p:sp>
    </p:spTree>
    <p:extLst>
      <p:ext uri="{BB962C8B-B14F-4D97-AF65-F5344CB8AC3E}">
        <p14:creationId xmlns:p14="http://schemas.microsoft.com/office/powerpoint/2010/main" val="2866287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\mu\nu&#10;\end{align*}&lt;/body&gt;&#10;  &lt;fcolor&gt;FFFFFFFF&lt;/fcolor&gt;&#10;  &lt;bcolor&gt;FFFFFFFF&lt;/bcolor&gt;&#10;  &lt;transparent&gt;True&lt;/transparent&gt;&#10;  &lt;resolution&gt;1800&lt;/resolution&gt;&#10;  &lt;imageh&gt;164&lt;/imageh&gt;&#10;  &lt;imagew&gt;274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1017" y="3528272"/>
            <a:ext cx="2413149" cy="1444371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1596" y="1073365"/>
            <a:ext cx="3242269" cy="3221662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990630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430633" y="1415185"/>
            <a:ext cx="437786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4400" dirty="0" smtClean="0"/>
              <a:t>One More Thing…</a:t>
            </a:r>
            <a:endParaRPr kumimoji="1" lang="ja-JP" altLang="en-US" sz="4400" dirty="0"/>
          </a:p>
        </p:txBody>
      </p:sp>
      <p:sp>
        <p:nvSpPr>
          <p:cNvPr id="3" name="角丸四角形 2"/>
          <p:cNvSpPr/>
          <p:nvPr/>
        </p:nvSpPr>
        <p:spPr>
          <a:xfrm>
            <a:off x="2522457" y="2904018"/>
            <a:ext cx="4248000" cy="3024000"/>
          </a:xfrm>
          <a:prstGeom prst="roundRect">
            <a:avLst>
              <a:gd name="adj" fmla="val 9484"/>
            </a:avLst>
          </a:prstGeom>
          <a:solidFill>
            <a:srgbClr val="B3D9FF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 dirty="0">
              <a:latin typeface="Calibri" panose="020F0502020204030204" pitchFamily="34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195268" y="3114106"/>
            <a:ext cx="3368743" cy="9787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altLang="ja-JP" sz="3600" b="1" dirty="0" smtClean="0">
                <a:solidFill>
                  <a:srgbClr val="0000FF"/>
                </a:solidFill>
                <a:latin typeface="Calibri" panose="020F0502020204030204" pitchFamily="34" charset="0"/>
              </a:rPr>
              <a:t>Fluctuations and</a:t>
            </a:r>
          </a:p>
          <a:p>
            <a:pPr algn="r">
              <a:lnSpc>
                <a:spcPct val="80000"/>
              </a:lnSpc>
            </a:pPr>
            <a:r>
              <a:rPr kumimoji="1" lang="en-US" altLang="ja-JP" sz="3600" b="1" dirty="0" smtClean="0">
                <a:solidFill>
                  <a:srgbClr val="0000FF"/>
                </a:solidFill>
                <a:latin typeface="Calibri" panose="020F0502020204030204" pitchFamily="34" charset="0"/>
              </a:rPr>
              <a:t>Correlations</a:t>
            </a:r>
            <a:endParaRPr kumimoji="1" lang="ja-JP" altLang="en-US" sz="3600" b="1" dirty="0">
              <a:solidFill>
                <a:srgbClr val="0000FF"/>
              </a:solidFill>
              <a:latin typeface="Calibri" panose="020F0502020204030204" pitchFamily="34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43487" y="4088243"/>
            <a:ext cx="33205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0000FF"/>
                </a:solidFill>
              </a:rPr>
              <a:t>viscosity, specific heat, ... </a:t>
            </a:r>
          </a:p>
        </p:txBody>
      </p:sp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\eta = \langle T_{12}; T_{12} \rangle&#10;\end{align*}&lt;/body&gt;&#10;  &lt;fcolor&gt;FF0000FF&lt;/fcolor&gt;&#10;  &lt;bcolor&gt;FFFFFFFF&lt;/bcolor&gt;&#10;  &lt;transparent&gt;True&lt;/transparent&gt;&#10;  &lt;resolution&gt;1800&lt;/resolution&gt;&#10;  &lt;imageh&gt;249&lt;/imageh&gt;&#10;  &lt;imagew&gt;1447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5475" y="5223836"/>
            <a:ext cx="2343055" cy="403193"/>
          </a:xfrm>
          <a:prstGeom prst="rect">
            <a:avLst/>
          </a:prstGeom>
        </p:spPr>
      </p:pic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c_V \sim \langle \delta T_{00}^2 \rangle&#10;\end{align*}&lt;/body&gt;&#10;  &lt;fcolor&gt;FF0000FF&lt;/fcolor&gt;&#10;  &lt;bcolor&gt;FFFFFFFF&lt;/bcolor&gt;&#10;  &lt;transparent&gt;True&lt;/transparent&gt;&#10;  &lt;resolution&gt;1800&lt;/resolution&gt;&#10;  &lt;imageh&gt;284&lt;/imageh&gt;&#10;  &lt;imagew&gt;1246&lt;/imagew&gt;&#10;  &lt;scale&gt;50&lt;/scale&gt;&#10;  &lt;cursor&gt;56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0944" y="4591213"/>
            <a:ext cx="2017586" cy="459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19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Energy Correlation Function</a:t>
            </a:r>
            <a:endParaRPr kumimoji="1" lang="ja-JP" altLang="en-US" dirty="0"/>
          </a:p>
        </p:txBody>
      </p:sp>
      <p:pic>
        <p:nvPicPr>
          <p:cNvPr id="4" name="TexTeXPicture" descr="&lt;?xml version=&quot;1.0&quot; encoding=&quot;utf-16&quot;?&gt;&#10;&lt;TeXTeX&gt;&#10;  &lt;preamble&gt;\documentclass{jarticle}&#10;\usepackage{amsmath}&#10;\pagestyle{empty}&lt;/preamble&gt;&#10;  &lt;body&gt;\begin{align*} &#10;\langle T_{00}(\tau) T_{00}(0) \rangle &#10;\end{align*}&lt;/body&gt;&#10;  &lt;fcolor&gt;FFFFFFFF&lt;/fcolor&gt;&#10;  &lt;bcolor&gt;FFFFFFFF&lt;/bcolor&gt;&#10;  &lt;transparent&gt;True&lt;/transparent&gt;&#10;  &lt;resolution&gt;1800&lt;/resolution&gt;&#10;  &lt;imageh&gt;249&lt;/imageh&gt;&#10;  &lt;imagew&gt;1500&lt;/imagew&gt;&#10;  &lt;scale&gt;50&lt;/scale&gt;&#10;  &lt;cursor&gt;55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04" y="1557113"/>
            <a:ext cx="2754217" cy="457200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6750425" y="1229483"/>
            <a:ext cx="2239909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/>
              <a:t>T=2.31Tc</a:t>
            </a:r>
          </a:p>
          <a:p>
            <a:r>
              <a:rPr kumimoji="1" lang="en-US" altLang="ja-JP" sz="2800" dirty="0" smtClean="0"/>
              <a:t>b=7.2, </a:t>
            </a:r>
            <a:r>
              <a:rPr kumimoji="1" lang="en-US" altLang="ja-JP" sz="2800" dirty="0" err="1" smtClean="0"/>
              <a:t>Nt</a:t>
            </a:r>
            <a:r>
              <a:rPr kumimoji="1" lang="en-US" altLang="ja-JP" sz="2800" dirty="0" smtClean="0"/>
              <a:t>=16</a:t>
            </a:r>
          </a:p>
          <a:p>
            <a:r>
              <a:rPr kumimoji="1" lang="en-US" altLang="ja-JP" sz="2800" dirty="0" smtClean="0"/>
              <a:t>2000 </a:t>
            </a:r>
            <a:r>
              <a:rPr kumimoji="1" lang="en-US" altLang="ja-JP" sz="2800" dirty="0" err="1" smtClean="0"/>
              <a:t>confs</a:t>
            </a:r>
            <a:endParaRPr kumimoji="1" lang="en-US" altLang="ja-JP" sz="2800" dirty="0" smtClean="0"/>
          </a:p>
          <a:p>
            <a:r>
              <a:rPr lang="en-US" altLang="ja-JP" sz="2800" dirty="0" smtClean="0"/>
              <a:t>p=0 </a:t>
            </a:r>
            <a:r>
              <a:rPr lang="en-US" altLang="ja-JP" sz="2800" dirty="0" err="1" smtClean="0"/>
              <a:t>correlator</a:t>
            </a:r>
            <a:endParaRPr kumimoji="1" lang="ja-JP" altLang="en-US" sz="2800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135" y="2232212"/>
            <a:ext cx="5057995" cy="4411081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 rot="961091">
            <a:off x="2558784" y="3395229"/>
            <a:ext cx="23246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Preliminary!!</a:t>
            </a:r>
            <a:endParaRPr kumimoji="1" lang="ja-JP" alt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22" name="直線コネクタ 21"/>
          <p:cNvCxnSpPr/>
          <p:nvPr/>
        </p:nvCxnSpPr>
        <p:spPr>
          <a:xfrm>
            <a:off x="2890606" y="3272118"/>
            <a:ext cx="0" cy="1979893"/>
          </a:xfrm>
          <a:prstGeom prst="line">
            <a:avLst/>
          </a:prstGeom>
          <a:noFill/>
          <a:ln w="19050" cap="flat" cmpd="sng" algn="ctr">
            <a:solidFill>
              <a:srgbClr val="0070C0"/>
            </a:solidFill>
            <a:prstDash val="solid"/>
          </a:ln>
          <a:effectLst/>
        </p:spPr>
      </p:cxnSp>
      <p:sp>
        <p:nvSpPr>
          <p:cNvPr id="23" name="右矢印 22"/>
          <p:cNvSpPr/>
          <p:nvPr/>
        </p:nvSpPr>
        <p:spPr>
          <a:xfrm flipH="1">
            <a:off x="2381558" y="4734277"/>
            <a:ext cx="509048" cy="320504"/>
          </a:xfrm>
          <a:prstGeom prst="rightArrow">
            <a:avLst/>
          </a:prstGeom>
          <a:solidFill>
            <a:srgbClr val="2FA3EE"/>
          </a:solidFill>
          <a:ln w="15875" cap="flat" cmpd="sng" algn="ctr">
            <a:solidFill>
              <a:srgbClr val="2FA3EE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1227905" y="4645589"/>
            <a:ext cx="12426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0070C0"/>
                </a:solidFill>
                <a:latin typeface="Tw Cen MT" panose="020B0602020104020603"/>
              </a:rPr>
              <a:t>smeared</a:t>
            </a:r>
            <a:endParaRPr lang="ja-JP" altLang="en-US" sz="2400" dirty="0">
              <a:solidFill>
                <a:srgbClr val="0070C0"/>
              </a:solidFill>
              <a:latin typeface="Tw Cen MT" panose="020B0602020104020603"/>
            </a:endParaRPr>
          </a:p>
        </p:txBody>
      </p:sp>
      <p:pic>
        <p:nvPicPr>
          <p:cNvPr id="29" name="TexTeXPicture" descr="&lt;?xml version=&quot;1.0&quot; encoding=&quot;utf-16&quot;?&gt;&#10;&lt;TeXTeX&gt;&#10;  &lt;preamble&gt;\documentclass{jarticle}&#10;\usepackage{amsmath}&#10;\pagestyle{empty}&lt;/preamble&gt;&#10;  &lt;body&gt;\begin{align*} &#10;\tau&amp;lt;2\sqrt{2t}&#10;\end{align*}&lt;/body&gt;&#10;  &lt;fcolor&gt;FF0F2AFF&lt;/fcolor&gt;&#10;  &lt;bcolor&gt;FFFFFFFF&lt;/bcolor&gt;&#10;  &lt;transparent&gt;True&lt;/transparent&gt;&#10;  &lt;resolution&gt;1800&lt;/resolution&gt;&#10;  &lt;imageh&gt;249&lt;/imageh&gt;&#10;  &lt;imagew&gt;1009&lt;/imagew&gt;&#10;  &lt;scale&gt;50&lt;/scale&gt;&#10;  &lt;cursor&gt;31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076" y="4452415"/>
            <a:ext cx="1067858" cy="263525"/>
          </a:xfrm>
          <a:prstGeom prst="rect">
            <a:avLst/>
          </a:prstGeom>
        </p:spPr>
      </p:pic>
      <p:cxnSp>
        <p:nvCxnSpPr>
          <p:cNvPr id="31" name="直線コネクタ 30"/>
          <p:cNvCxnSpPr/>
          <p:nvPr/>
        </p:nvCxnSpPr>
        <p:spPr>
          <a:xfrm>
            <a:off x="2523229" y="2937400"/>
            <a:ext cx="0" cy="132979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/>
          <p:cNvCxnSpPr/>
          <p:nvPr/>
        </p:nvCxnSpPr>
        <p:spPr>
          <a:xfrm>
            <a:off x="2690192" y="3143591"/>
            <a:ext cx="0" cy="1401515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5316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Energy Correlation Function</a:t>
            </a:r>
            <a:endParaRPr kumimoji="1" lang="ja-JP" altLang="en-US" dirty="0"/>
          </a:p>
        </p:txBody>
      </p:sp>
      <p:pic>
        <p:nvPicPr>
          <p:cNvPr id="4" name="TexTeXPicture" descr="&lt;?xml version=&quot;1.0&quot; encoding=&quot;utf-16&quot;?&gt;&#10;&lt;TeXTeX&gt;&#10;  &lt;preamble&gt;\documentclass{jarticle}&#10;\usepackage{amsmath}&#10;\pagestyle{empty}&lt;/preamble&gt;&#10;  &lt;body&gt;\begin{align*} &#10;\langle T_{00}(\tau) T_{00}(0) \rangle &#10;\end{align*}&lt;/body&gt;&#10;  &lt;fcolor&gt;FFFFFFFF&lt;/fcolor&gt;&#10;  &lt;bcolor&gt;FFFFFFFF&lt;/bcolor&gt;&#10;  &lt;transparent&gt;True&lt;/transparent&gt;&#10;  &lt;resolution&gt;1800&lt;/resolution&gt;&#10;  &lt;imageh&gt;249&lt;/imageh&gt;&#10;  &lt;imagew&gt;1500&lt;/imagew&gt;&#10;  &lt;scale&gt;50&lt;/scale&gt;&#10;  &lt;cursor&gt;55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04" y="1557113"/>
            <a:ext cx="2754217" cy="457200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6750425" y="1229483"/>
            <a:ext cx="2239909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/>
              <a:t>T=2.31Tc</a:t>
            </a:r>
          </a:p>
          <a:p>
            <a:r>
              <a:rPr kumimoji="1" lang="en-US" altLang="ja-JP" sz="2800" dirty="0" smtClean="0"/>
              <a:t>b=7.2, </a:t>
            </a:r>
            <a:r>
              <a:rPr kumimoji="1" lang="en-US" altLang="ja-JP" sz="2800" dirty="0" err="1" smtClean="0"/>
              <a:t>Nt</a:t>
            </a:r>
            <a:r>
              <a:rPr kumimoji="1" lang="en-US" altLang="ja-JP" sz="2800" dirty="0" smtClean="0"/>
              <a:t>=16</a:t>
            </a:r>
          </a:p>
          <a:p>
            <a:r>
              <a:rPr kumimoji="1" lang="en-US" altLang="ja-JP" sz="2800" dirty="0" smtClean="0"/>
              <a:t>2000 </a:t>
            </a:r>
            <a:r>
              <a:rPr kumimoji="1" lang="en-US" altLang="ja-JP" sz="2800" dirty="0" err="1" smtClean="0"/>
              <a:t>confs</a:t>
            </a:r>
            <a:endParaRPr kumimoji="1" lang="en-US" altLang="ja-JP" sz="2800" dirty="0" smtClean="0"/>
          </a:p>
          <a:p>
            <a:r>
              <a:rPr lang="en-US" altLang="ja-JP" sz="2800" dirty="0" smtClean="0"/>
              <a:t>p=0 </a:t>
            </a:r>
            <a:r>
              <a:rPr lang="en-US" altLang="ja-JP" sz="2800" dirty="0" err="1" smtClean="0"/>
              <a:t>correlator</a:t>
            </a:r>
            <a:endParaRPr kumimoji="1" lang="ja-JP" altLang="en-US" sz="28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02941" y="3272118"/>
            <a:ext cx="32664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>
                <a:latin typeface="Symbol" panose="05050102010706020507" pitchFamily="18" charset="2"/>
              </a:rPr>
              <a:t>t </a:t>
            </a:r>
            <a:r>
              <a:rPr lang="en-US" altLang="ja-JP" sz="2400" dirty="0" smtClean="0"/>
              <a:t>independent const.</a:t>
            </a:r>
          </a:p>
          <a:p>
            <a:r>
              <a:rPr kumimoji="1" lang="en-US" altLang="ja-JP" sz="2400" dirty="0" smtClean="0">
                <a:solidFill>
                  <a:srgbClr val="FFFF00"/>
                </a:solidFill>
              </a:rPr>
              <a:t>   </a:t>
            </a:r>
            <a:r>
              <a:rPr kumimoji="1" lang="en-US" altLang="ja-JP" sz="2400" dirty="0" smtClean="0">
                <a:solidFill>
                  <a:srgbClr val="FFFF00"/>
                </a:solidFill>
                <a:sym typeface="Wingdings" panose="05000000000000000000" pitchFamily="2" charset="2"/>
              </a:rPr>
              <a:t> </a:t>
            </a:r>
            <a:r>
              <a:rPr kumimoji="1" lang="en-US" altLang="ja-JP" sz="2400" dirty="0" smtClean="0">
                <a:solidFill>
                  <a:srgbClr val="FFFF00"/>
                </a:solidFill>
              </a:rPr>
              <a:t>energy conservation</a:t>
            </a:r>
            <a:endParaRPr kumimoji="1" lang="ja-JP" altLang="en-US" sz="2400" dirty="0">
              <a:solidFill>
                <a:srgbClr val="FFFF00"/>
              </a:solidFill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135" y="2232212"/>
            <a:ext cx="5057995" cy="4411081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 rot="961091">
            <a:off x="2558784" y="3395229"/>
            <a:ext cx="23246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Preliminary!!</a:t>
            </a:r>
            <a:endParaRPr kumimoji="1" lang="ja-JP" alt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右矢印 16"/>
          <p:cNvSpPr/>
          <p:nvPr/>
        </p:nvSpPr>
        <p:spPr>
          <a:xfrm rot="19508281" flipH="1">
            <a:off x="4477247" y="3833512"/>
            <a:ext cx="1327409" cy="493059"/>
          </a:xfrm>
          <a:prstGeom prst="rightArrow">
            <a:avLst/>
          </a:prstGeom>
          <a:solidFill>
            <a:srgbClr val="FFC000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/>
          <p:cNvSpPr/>
          <p:nvPr/>
        </p:nvSpPr>
        <p:spPr>
          <a:xfrm>
            <a:off x="3108951" y="4545106"/>
            <a:ext cx="1956108" cy="582706"/>
          </a:xfrm>
          <a:prstGeom prst="rect">
            <a:avLst/>
          </a:prstGeom>
          <a:solidFill>
            <a:srgbClr val="FFC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2" name="直線コネクタ 21"/>
          <p:cNvCxnSpPr/>
          <p:nvPr/>
        </p:nvCxnSpPr>
        <p:spPr>
          <a:xfrm>
            <a:off x="2890606" y="3272118"/>
            <a:ext cx="0" cy="1979893"/>
          </a:xfrm>
          <a:prstGeom prst="line">
            <a:avLst/>
          </a:prstGeom>
          <a:noFill/>
          <a:ln w="19050" cap="flat" cmpd="sng" algn="ctr">
            <a:solidFill>
              <a:srgbClr val="0070C0"/>
            </a:solidFill>
            <a:prstDash val="solid"/>
          </a:ln>
          <a:effectLst/>
        </p:spPr>
      </p:cxnSp>
      <p:sp>
        <p:nvSpPr>
          <p:cNvPr id="23" name="右矢印 22"/>
          <p:cNvSpPr/>
          <p:nvPr/>
        </p:nvSpPr>
        <p:spPr>
          <a:xfrm flipH="1">
            <a:off x="2381558" y="4734277"/>
            <a:ext cx="509048" cy="320504"/>
          </a:xfrm>
          <a:prstGeom prst="rightArrow">
            <a:avLst/>
          </a:prstGeom>
          <a:solidFill>
            <a:srgbClr val="2FA3EE"/>
          </a:solidFill>
          <a:ln w="15875" cap="flat" cmpd="sng" algn="ctr">
            <a:solidFill>
              <a:srgbClr val="2FA3EE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1227905" y="4645589"/>
            <a:ext cx="12426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0070C0"/>
                </a:solidFill>
                <a:latin typeface="Tw Cen MT" panose="020B0602020104020603"/>
              </a:rPr>
              <a:t>smeared</a:t>
            </a:r>
            <a:endParaRPr lang="ja-JP" altLang="en-US" sz="2400" dirty="0">
              <a:solidFill>
                <a:srgbClr val="0070C0"/>
              </a:solidFill>
              <a:latin typeface="Tw Cen MT" panose="020B0602020104020603"/>
            </a:endParaRPr>
          </a:p>
        </p:txBody>
      </p:sp>
      <p:pic>
        <p:nvPicPr>
          <p:cNvPr id="29" name="TexTeXPicture" descr="&lt;?xml version=&quot;1.0&quot; encoding=&quot;utf-16&quot;?&gt;&#10;&lt;TeXTeX&gt;&#10;  &lt;preamble&gt;\documentclass{jarticle}&#10;\usepackage{amsmath}&#10;\pagestyle{empty}&lt;/preamble&gt;&#10;  &lt;body&gt;\begin{align*} &#10;\tau&amp;lt;2\sqrt{2t}&#10;\end{align*}&lt;/body&gt;&#10;  &lt;fcolor&gt;FF0F2AFF&lt;/fcolor&gt;&#10;  &lt;bcolor&gt;FFFFFFFF&lt;/bcolor&gt;&#10;  &lt;transparent&gt;True&lt;/transparent&gt;&#10;  &lt;resolution&gt;1800&lt;/resolution&gt;&#10;  &lt;imageh&gt;249&lt;/imageh&gt;&#10;  &lt;imagew&gt;1009&lt;/imagew&gt;&#10;  &lt;scale&gt;50&lt;/scale&gt;&#10;  &lt;cursor&gt;31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076" y="4452415"/>
            <a:ext cx="1067858" cy="263525"/>
          </a:xfrm>
          <a:prstGeom prst="rect">
            <a:avLst/>
          </a:prstGeom>
        </p:spPr>
      </p:pic>
      <p:cxnSp>
        <p:nvCxnSpPr>
          <p:cNvPr id="31" name="直線コネクタ 30"/>
          <p:cNvCxnSpPr/>
          <p:nvPr/>
        </p:nvCxnSpPr>
        <p:spPr>
          <a:xfrm>
            <a:off x="2523229" y="2937400"/>
            <a:ext cx="0" cy="132979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/>
          <p:cNvCxnSpPr/>
          <p:nvPr/>
        </p:nvCxnSpPr>
        <p:spPr>
          <a:xfrm>
            <a:off x="2690192" y="3143591"/>
            <a:ext cx="0" cy="1401515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4639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Energy Correlation Function</a:t>
            </a:r>
            <a:endParaRPr kumimoji="1" lang="ja-JP" altLang="en-US" dirty="0"/>
          </a:p>
        </p:txBody>
      </p:sp>
      <p:pic>
        <p:nvPicPr>
          <p:cNvPr id="4" name="TexTeXPicture" descr="&lt;?xml version=&quot;1.0&quot; encoding=&quot;utf-16&quot;?&gt;&#10;&lt;TeXTeX&gt;&#10;  &lt;preamble&gt;\documentclass{jarticle}&#10;\usepackage{amsmath}&#10;\pagestyle{empty}&lt;/preamble&gt;&#10;  &lt;body&gt;\begin{align*} &#10;\langle T_{00}(\tau) T_{00}(0) \rangle &#10;\end{align*}&lt;/body&gt;&#10;  &lt;fcolor&gt;FFFFFFFF&lt;/fcolor&gt;&#10;  &lt;bcolor&gt;FFFFFFFF&lt;/bcolor&gt;&#10;  &lt;transparent&gt;True&lt;/transparent&gt;&#10;  &lt;resolution&gt;1800&lt;/resolution&gt;&#10;  &lt;imageh&gt;249&lt;/imageh&gt;&#10;  &lt;imagew&gt;1500&lt;/imagew&gt;&#10;  &lt;scale&gt;50&lt;/scale&gt;&#10;  &lt;cursor&gt;55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04" y="1557113"/>
            <a:ext cx="2754217" cy="457200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6750425" y="1229483"/>
            <a:ext cx="2239909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/>
              <a:t>T=2.31Tc</a:t>
            </a:r>
          </a:p>
          <a:p>
            <a:r>
              <a:rPr kumimoji="1" lang="en-US" altLang="ja-JP" sz="2800" dirty="0" smtClean="0"/>
              <a:t>b=7.2, </a:t>
            </a:r>
            <a:r>
              <a:rPr kumimoji="1" lang="en-US" altLang="ja-JP" sz="2800" dirty="0" err="1" smtClean="0"/>
              <a:t>Nt</a:t>
            </a:r>
            <a:r>
              <a:rPr kumimoji="1" lang="en-US" altLang="ja-JP" sz="2800" dirty="0" smtClean="0"/>
              <a:t>=16</a:t>
            </a:r>
          </a:p>
          <a:p>
            <a:r>
              <a:rPr kumimoji="1" lang="en-US" altLang="ja-JP" sz="2800" dirty="0" smtClean="0"/>
              <a:t>2000 </a:t>
            </a:r>
            <a:r>
              <a:rPr kumimoji="1" lang="en-US" altLang="ja-JP" sz="2800" dirty="0" err="1" smtClean="0"/>
              <a:t>confs</a:t>
            </a:r>
            <a:endParaRPr kumimoji="1" lang="en-US" altLang="ja-JP" sz="2800" dirty="0" smtClean="0"/>
          </a:p>
          <a:p>
            <a:r>
              <a:rPr lang="en-US" altLang="ja-JP" sz="2800" dirty="0" smtClean="0"/>
              <a:t>p=0 </a:t>
            </a:r>
            <a:r>
              <a:rPr lang="en-US" altLang="ja-JP" sz="2800" dirty="0" err="1" smtClean="0"/>
              <a:t>correlator</a:t>
            </a:r>
            <a:endParaRPr kumimoji="1" lang="ja-JP" altLang="en-US" sz="28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02941" y="3272118"/>
            <a:ext cx="32664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>
                <a:latin typeface="Symbol" panose="05050102010706020507" pitchFamily="18" charset="2"/>
              </a:rPr>
              <a:t>t </a:t>
            </a:r>
            <a:r>
              <a:rPr lang="en-US" altLang="ja-JP" sz="2400" dirty="0" smtClean="0"/>
              <a:t>independent const.</a:t>
            </a:r>
          </a:p>
          <a:p>
            <a:r>
              <a:rPr kumimoji="1" lang="en-US" altLang="ja-JP" sz="2400" dirty="0" smtClean="0">
                <a:solidFill>
                  <a:srgbClr val="FFFF00"/>
                </a:solidFill>
              </a:rPr>
              <a:t>   </a:t>
            </a:r>
            <a:r>
              <a:rPr kumimoji="1" lang="en-US" altLang="ja-JP" sz="2400" dirty="0" smtClean="0">
                <a:solidFill>
                  <a:srgbClr val="FFFF00"/>
                </a:solidFill>
                <a:sym typeface="Wingdings" panose="05000000000000000000" pitchFamily="2" charset="2"/>
              </a:rPr>
              <a:t> </a:t>
            </a:r>
            <a:r>
              <a:rPr kumimoji="1" lang="en-US" altLang="ja-JP" sz="2400" dirty="0" smtClean="0">
                <a:solidFill>
                  <a:srgbClr val="FFFF00"/>
                </a:solidFill>
              </a:rPr>
              <a:t>energy conservation</a:t>
            </a:r>
            <a:endParaRPr kumimoji="1" lang="ja-JP" altLang="en-US" sz="2400" dirty="0">
              <a:solidFill>
                <a:srgbClr val="FFFF00"/>
              </a:solidFill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135" y="2232212"/>
            <a:ext cx="5057995" cy="4411081"/>
          </a:xfrm>
          <a:prstGeom prst="rect">
            <a:avLst/>
          </a:prstGeom>
        </p:spPr>
      </p:pic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c_V&#10;= \frac{\langle \delta E^2 \rangle}{VT^2} &#10;\end{align*}&lt;/body&gt;&#10;  &lt;fcolor&gt;FFFFFFFF&lt;/fcolor&gt;&#10;  &lt;bcolor&gt;FFFFFFFF&lt;/bcolor&gt;&#10;  &lt;transparent&gt;True&lt;/transparent&gt;&#10;  &lt;resolution&gt;1800&lt;/resolution&gt;&#10;  &lt;imageh&gt;551&lt;/imageh&gt;&#10;  &lt;imagew&gt;1257&lt;/imagew&gt;&#10;  &lt;scale&gt;50&lt;/scale&gt;&#10;  &lt;cursor&gt;46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259" y="4864358"/>
            <a:ext cx="1562359" cy="684853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5602941" y="4384186"/>
            <a:ext cx="20747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specific heat</a:t>
            </a:r>
            <a:endParaRPr kumimoji="1" lang="ja-JP" altLang="en-US" sz="2400" dirty="0"/>
          </a:p>
        </p:txBody>
      </p:sp>
      <p:sp>
        <p:nvSpPr>
          <p:cNvPr id="11" name="テキスト ボックス 10"/>
          <p:cNvSpPr txBox="1"/>
          <p:nvPr/>
        </p:nvSpPr>
        <p:spPr>
          <a:xfrm rot="961091">
            <a:off x="2558784" y="3395229"/>
            <a:ext cx="23246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Preliminary!!</a:t>
            </a:r>
            <a:endParaRPr kumimoji="1" lang="ja-JP" alt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角丸四角形 13"/>
          <p:cNvSpPr/>
          <p:nvPr/>
        </p:nvSpPr>
        <p:spPr>
          <a:xfrm>
            <a:off x="1192307" y="5223451"/>
            <a:ext cx="2321859" cy="555812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c_V=15.3(36)&#10;\end{align*}&lt;/body&gt;&#10;  &lt;fcolor&gt;FFFFFFFF&lt;/fcolor&gt;&#10;  &lt;bcolor&gt;FFFFFFFF&lt;/bcolor&gt;&#10;  &lt;transparent&gt;True&lt;/transparent&gt;&#10;  &lt;resolution&gt;1800&lt;/resolution&gt;&#10;  &lt;imageh&gt;249&lt;/imageh&gt;&#10;  &lt;imagew&gt;1464&lt;/imagew&gt;&#10;  &lt;scale&gt;50&lt;/scale&gt;&#10;  &lt;cursor&gt;28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059" y="5352944"/>
            <a:ext cx="2049968" cy="348663"/>
          </a:xfrm>
          <a:prstGeom prst="rect">
            <a:avLst/>
          </a:prstGeom>
          <a:noFill/>
        </p:spPr>
      </p:pic>
      <p:sp>
        <p:nvSpPr>
          <p:cNvPr id="15" name="右矢印 14"/>
          <p:cNvSpPr/>
          <p:nvPr/>
        </p:nvSpPr>
        <p:spPr>
          <a:xfrm rot="20530865">
            <a:off x="3406598" y="5111999"/>
            <a:ext cx="1272337" cy="320833"/>
          </a:xfrm>
          <a:prstGeom prst="right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814724" y="5648385"/>
            <a:ext cx="29711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FF00"/>
                </a:solidFill>
                <a:sym typeface="Wingdings" panose="05000000000000000000" pitchFamily="2" charset="2"/>
              </a:rPr>
              <a:t> </a:t>
            </a:r>
            <a:r>
              <a:rPr kumimoji="1" lang="en-US" altLang="ja-JP" sz="2400" dirty="0" smtClean="0">
                <a:solidFill>
                  <a:srgbClr val="FFFF00"/>
                </a:solidFill>
              </a:rPr>
              <a:t>Novel approach to </a:t>
            </a:r>
          </a:p>
          <a:p>
            <a:r>
              <a:rPr kumimoji="1" lang="en-US" altLang="ja-JP" sz="2400" dirty="0" smtClean="0">
                <a:solidFill>
                  <a:srgbClr val="FFFF00"/>
                </a:solidFill>
              </a:rPr>
              <a:t>measure </a:t>
            </a:r>
            <a:r>
              <a:rPr lang="en-US" altLang="ja-JP" sz="2400" dirty="0" smtClean="0">
                <a:solidFill>
                  <a:srgbClr val="FFFF00"/>
                </a:solidFill>
              </a:rPr>
              <a:t>specific heat!</a:t>
            </a:r>
            <a:endParaRPr kumimoji="1" lang="ja-JP" altLang="en-US" sz="2400" dirty="0">
              <a:solidFill>
                <a:srgbClr val="FFFF00"/>
              </a:solidFill>
            </a:endParaRPr>
          </a:p>
        </p:txBody>
      </p:sp>
      <p:sp>
        <p:nvSpPr>
          <p:cNvPr id="17" name="右矢印 16"/>
          <p:cNvSpPr/>
          <p:nvPr/>
        </p:nvSpPr>
        <p:spPr>
          <a:xfrm rot="19508281" flipH="1">
            <a:off x="4477247" y="3833512"/>
            <a:ext cx="1327409" cy="493059"/>
          </a:xfrm>
          <a:prstGeom prst="rightArrow">
            <a:avLst/>
          </a:prstGeom>
          <a:solidFill>
            <a:srgbClr val="FFC000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/>
          <p:cNvSpPr/>
          <p:nvPr/>
        </p:nvSpPr>
        <p:spPr>
          <a:xfrm>
            <a:off x="3108951" y="4545106"/>
            <a:ext cx="1956108" cy="582706"/>
          </a:xfrm>
          <a:prstGeom prst="rect">
            <a:avLst/>
          </a:prstGeom>
          <a:solidFill>
            <a:srgbClr val="FFC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2" name="直線コネクタ 21"/>
          <p:cNvCxnSpPr/>
          <p:nvPr/>
        </p:nvCxnSpPr>
        <p:spPr>
          <a:xfrm>
            <a:off x="2890606" y="3272118"/>
            <a:ext cx="0" cy="1979893"/>
          </a:xfrm>
          <a:prstGeom prst="line">
            <a:avLst/>
          </a:prstGeom>
          <a:noFill/>
          <a:ln w="19050" cap="flat" cmpd="sng" algn="ctr">
            <a:solidFill>
              <a:srgbClr val="0070C0"/>
            </a:solidFill>
            <a:prstDash val="solid"/>
          </a:ln>
          <a:effectLst/>
        </p:spPr>
      </p:cxnSp>
      <p:sp>
        <p:nvSpPr>
          <p:cNvPr id="23" name="右矢印 22"/>
          <p:cNvSpPr/>
          <p:nvPr/>
        </p:nvSpPr>
        <p:spPr>
          <a:xfrm flipH="1">
            <a:off x="2381558" y="4734277"/>
            <a:ext cx="509048" cy="320504"/>
          </a:xfrm>
          <a:prstGeom prst="rightArrow">
            <a:avLst/>
          </a:prstGeom>
          <a:solidFill>
            <a:srgbClr val="2FA3EE"/>
          </a:solidFill>
          <a:ln w="15875" cap="flat" cmpd="sng" algn="ctr">
            <a:solidFill>
              <a:srgbClr val="2FA3EE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1227905" y="4645589"/>
            <a:ext cx="12426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0070C0"/>
                </a:solidFill>
                <a:latin typeface="Tw Cen MT" panose="020B0602020104020603"/>
              </a:rPr>
              <a:t>smeared</a:t>
            </a:r>
            <a:endParaRPr lang="ja-JP" altLang="en-US" sz="2400" dirty="0">
              <a:solidFill>
                <a:srgbClr val="0070C0"/>
              </a:solidFill>
              <a:latin typeface="Tw Cen MT" panose="020B0602020104020603"/>
            </a:endParaRPr>
          </a:p>
        </p:txBody>
      </p:sp>
      <p:pic>
        <p:nvPicPr>
          <p:cNvPr id="29" name="TexTeXPicture" descr="&lt;?xml version=&quot;1.0&quot; encoding=&quot;utf-16&quot;?&gt;&#10;&lt;TeXTeX&gt;&#10;  &lt;preamble&gt;\documentclass{jarticle}&#10;\usepackage{amsmath}&#10;\pagestyle{empty}&lt;/preamble&gt;&#10;  &lt;body&gt;\begin{align*} &#10;\tau&amp;lt;2\sqrt{2t}&#10;\end{align*}&lt;/body&gt;&#10;  &lt;fcolor&gt;FF0F2AFF&lt;/fcolor&gt;&#10;  &lt;bcolor&gt;FFFFFFFF&lt;/bcolor&gt;&#10;  &lt;transparent&gt;True&lt;/transparent&gt;&#10;  &lt;resolution&gt;1800&lt;/resolution&gt;&#10;  &lt;imageh&gt;249&lt;/imageh&gt;&#10;  &lt;imagew&gt;1009&lt;/imagew&gt;&#10;  &lt;scale&gt;50&lt;/scale&gt;&#10;  &lt;cursor&gt;31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076" y="4452415"/>
            <a:ext cx="1067858" cy="263525"/>
          </a:xfrm>
          <a:prstGeom prst="rect">
            <a:avLst/>
          </a:prstGeom>
        </p:spPr>
      </p:pic>
      <p:cxnSp>
        <p:nvCxnSpPr>
          <p:cNvPr id="31" name="直線コネクタ 30"/>
          <p:cNvCxnSpPr/>
          <p:nvPr/>
        </p:nvCxnSpPr>
        <p:spPr>
          <a:xfrm>
            <a:off x="2523229" y="2937400"/>
            <a:ext cx="0" cy="132979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/>
          <p:cNvCxnSpPr/>
          <p:nvPr/>
        </p:nvCxnSpPr>
        <p:spPr>
          <a:xfrm>
            <a:off x="2690192" y="3143591"/>
            <a:ext cx="0" cy="1401515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217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57160" y="274948"/>
            <a:ext cx="84296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 smtClean="0"/>
              <a:t>Keep your attention to this new </a:t>
            </a:r>
            <a:r>
              <a:rPr kumimoji="1" lang="en-US" altLang="ja-JP" sz="4400" b="1" dirty="0" smtClean="0">
                <a:solidFill>
                  <a:srgbClr val="B3D9FF"/>
                </a:solidFill>
              </a:rPr>
              <a:t>flow</a:t>
            </a:r>
            <a:endParaRPr kumimoji="1" lang="ja-JP" altLang="en-US" sz="2800" b="1" dirty="0">
              <a:solidFill>
                <a:srgbClr val="B3D9FF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39270" y="1326776"/>
            <a:ext cx="15145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just like…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67924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57160" y="274948"/>
            <a:ext cx="84296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 smtClean="0"/>
              <a:t>Keep your attention to this new </a:t>
            </a:r>
            <a:r>
              <a:rPr kumimoji="1" lang="en-US" altLang="ja-JP" sz="4400" b="1" dirty="0" smtClean="0">
                <a:solidFill>
                  <a:srgbClr val="B3D9FF"/>
                </a:solidFill>
              </a:rPr>
              <a:t>flow</a:t>
            </a:r>
            <a:endParaRPr kumimoji="1" lang="ja-JP" altLang="en-US" sz="2800" b="1" dirty="0">
              <a:solidFill>
                <a:srgbClr val="B3D9FF"/>
              </a:solidFill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3" b="19999"/>
          <a:stretch/>
        </p:blipFill>
        <p:spPr>
          <a:xfrm>
            <a:off x="0" y="1290921"/>
            <a:ext cx="9144000" cy="4571999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439270" y="1326776"/>
            <a:ext cx="15145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just like…</a:t>
            </a:r>
            <a:endParaRPr kumimoji="1" lang="ja-JP" altLang="en-US" sz="28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730291" y="6140823"/>
            <a:ext cx="44137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Thank you </a:t>
            </a:r>
            <a:r>
              <a:rPr kumimoji="1" lang="en-US" altLang="ja-JP" sz="2800" dirty="0" smtClean="0"/>
              <a:t>for your attention!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238532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\mu\nu&#10;\end{align*}&lt;/body&gt;&#10;  &lt;fcolor&gt;FFFFFFFF&lt;/fcolor&gt;&#10;  &lt;bcolor&gt;FFFFFFFF&lt;/bcolor&gt;&#10;  &lt;transparent&gt;True&lt;/transparent&gt;&#10;  &lt;resolution&gt;1800&lt;/resolution&gt;&#10;  &lt;imageh&gt;164&lt;/imageh&gt;&#10;  &lt;imagew&gt;274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1017" y="3528272"/>
            <a:ext cx="2413149" cy="1444371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1596" y="1073365"/>
            <a:ext cx="3242269" cy="3221662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6" name="テキスト ボックス 5"/>
          <p:cNvSpPr txBox="1"/>
          <p:nvPr/>
        </p:nvSpPr>
        <p:spPr>
          <a:xfrm>
            <a:off x="253973" y="906652"/>
            <a:ext cx="182774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Poincare</a:t>
            </a:r>
          </a:p>
          <a:p>
            <a:pPr algn="ctr"/>
            <a:r>
              <a:rPr lang="en-US" altLang="ja-JP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symmetry</a:t>
            </a:r>
            <a:endParaRPr kumimoji="1" lang="ja-JP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26445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\mu\nu&#10;\end{align*}&lt;/body&gt;&#10;  &lt;fcolor&gt;FFFFFFFF&lt;/fcolor&gt;&#10;  &lt;bcolor&gt;FFFFFFFF&lt;/bcolor&gt;&#10;  &lt;transparent&gt;True&lt;/transparent&gt;&#10;  &lt;resolution&gt;1800&lt;/resolution&gt;&#10;  &lt;imageh&gt;164&lt;/imageh&gt;&#10;  &lt;imagew&gt;274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1017" y="3528272"/>
            <a:ext cx="2413149" cy="1444371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1596" y="1073365"/>
            <a:ext cx="3242269" cy="3221662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grpSp>
        <p:nvGrpSpPr>
          <p:cNvPr id="4" name="グループ化 3"/>
          <p:cNvGrpSpPr/>
          <p:nvPr/>
        </p:nvGrpSpPr>
        <p:grpSpPr>
          <a:xfrm>
            <a:off x="6225860" y="342415"/>
            <a:ext cx="2918140" cy="2699542"/>
            <a:chOff x="6225860" y="342415"/>
            <a:chExt cx="2918140" cy="2699542"/>
          </a:xfrm>
        </p:grpSpPr>
        <p:pic>
          <p:nvPicPr>
            <p:cNvPr id="24" name="TexTeXPicture" descr="&lt;?xml version=&quot;1.0&quot; encoding=&quot;utf-16&quot;?&gt;&#10;&lt;TeXTeX&gt;&#10;  &lt;preamble&gt;\documentclass{jarticle}&#10;\usepackage{amsmath}&#10;\pagestyle{empty}&lt;/preamble&gt;&#10;  &lt;body&gt;\begin{align*} &#10;\begin{bmatrix}&#10;T_{00} &amp;amp; T_{01} &amp;amp; T_{02} &amp;amp; T_{03} \\&#10;T_{10} &amp;amp; T_{11} &amp;amp; T_{12} &amp;amp; T_{13} \\&#10;T_{20} &amp;amp; T_{21} &amp;amp; T_{22} &amp;amp; T_{23} \\&#10;T_{30} &amp;amp; T_{31} &amp;amp; T_{32} &amp;amp; T_{33} \\&#10;\end{bmatrix}&#10;\end{align*}&lt;/body&gt;&#10;  &lt;fcolor&gt;FFFFFFFF&lt;/fcolor&gt;&#10;  &lt;bcolor&gt;FFFFFFFF&lt;/bcolor&gt;&#10;  &lt;transparent&gt;True&lt;/transparent&gt;&#10;  &lt;resolution&gt;1800&lt;/resolution&gt;&#10;  &lt;imageh&gt;1495&lt;/imageh&gt;&#10;  &lt;imagew&gt;2344&lt;/imagew&gt;&#10;  &lt;scale&gt;50&lt;/scale&gt;&#10;  &lt;cursor&gt;174&lt;/cursor&gt;&#10;&lt;/TeXTeX&gt;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9021" y="784522"/>
              <a:ext cx="2914979" cy="1859169"/>
            </a:xfrm>
            <a:prstGeom prst="rect">
              <a:avLst/>
            </a:prstGeom>
            <a:scene3d>
              <a:camera prst="orthographicFront">
                <a:rot lat="1200000" lon="19799989" rev="0"/>
              </a:camera>
              <a:lightRig rig="threePt" dir="t"/>
            </a:scene3d>
          </p:spPr>
        </p:pic>
        <p:sp>
          <p:nvSpPr>
            <p:cNvPr id="25" name="テキスト ボックス 24"/>
            <p:cNvSpPr txBox="1"/>
            <p:nvPr/>
          </p:nvSpPr>
          <p:spPr>
            <a:xfrm>
              <a:off x="6225860" y="528833"/>
              <a:ext cx="88941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smtClean="0">
                  <a:solidFill>
                    <a:srgbClr val="FFFF00"/>
                  </a:solidFill>
                </a:rPr>
                <a:t>energy</a:t>
              </a:r>
              <a:endParaRPr kumimoji="1" lang="ja-JP" altLang="en-US" sz="2000" dirty="0">
                <a:solidFill>
                  <a:srgbClr val="FFFF00"/>
                </a:solidFill>
              </a:endParaRPr>
            </a:p>
          </p:txBody>
        </p:sp>
        <p:sp>
          <p:nvSpPr>
            <p:cNvPr id="26" name="テキスト ボックス 25"/>
            <p:cNvSpPr txBox="1"/>
            <p:nvPr/>
          </p:nvSpPr>
          <p:spPr>
            <a:xfrm>
              <a:off x="6998273" y="342415"/>
              <a:ext cx="14036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smtClean="0">
                  <a:solidFill>
                    <a:srgbClr val="FF0000"/>
                  </a:solidFill>
                </a:rPr>
                <a:t>momentum</a:t>
              </a:r>
              <a:endParaRPr kumimoji="1" lang="ja-JP" alt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27" name="テキスト ボックス 26"/>
            <p:cNvSpPr txBox="1"/>
            <p:nvPr/>
          </p:nvSpPr>
          <p:spPr>
            <a:xfrm>
              <a:off x="8034905" y="2530641"/>
              <a:ext cx="107157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smtClean="0">
                  <a:solidFill>
                    <a:srgbClr val="92D050"/>
                  </a:solidFill>
                </a:rPr>
                <a:t>pressure</a:t>
              </a:r>
              <a:endParaRPr kumimoji="1" lang="ja-JP" altLang="en-US" sz="2000" dirty="0">
                <a:solidFill>
                  <a:srgbClr val="92D050"/>
                </a:solidFill>
              </a:endParaRPr>
            </a:p>
          </p:txBody>
        </p:sp>
        <p:sp>
          <p:nvSpPr>
            <p:cNvPr id="28" name="テキスト ボックス 27"/>
            <p:cNvSpPr txBox="1"/>
            <p:nvPr/>
          </p:nvSpPr>
          <p:spPr>
            <a:xfrm>
              <a:off x="7115271" y="2641847"/>
              <a:ext cx="77566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smtClean="0">
                  <a:solidFill>
                    <a:srgbClr val="00B0F0"/>
                  </a:solidFill>
                </a:rPr>
                <a:t>stress</a:t>
              </a:r>
              <a:endParaRPr kumimoji="1" lang="ja-JP" altLang="en-US" sz="2000" dirty="0">
                <a:solidFill>
                  <a:srgbClr val="00B0F0"/>
                </a:solidFill>
              </a:endParaRPr>
            </a:p>
          </p:txBody>
        </p:sp>
        <p:sp>
          <p:nvSpPr>
            <p:cNvPr id="29" name="平行四辺形 28"/>
            <p:cNvSpPr/>
            <p:nvPr/>
          </p:nvSpPr>
          <p:spPr>
            <a:xfrm rot="16200000" flipV="1">
              <a:off x="6503961" y="1016747"/>
              <a:ext cx="448235" cy="476250"/>
            </a:xfrm>
            <a:prstGeom prst="parallelogram">
              <a:avLst/>
            </a:prstGeom>
            <a:solidFill>
              <a:srgbClr val="FFFF00">
                <a:alpha val="10196"/>
              </a:srgbClr>
            </a:solidFill>
            <a:ln w="19050">
              <a:solidFill>
                <a:srgbClr val="FFFF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平行四辺形 29"/>
            <p:cNvSpPr/>
            <p:nvPr/>
          </p:nvSpPr>
          <p:spPr>
            <a:xfrm rot="16200000" flipV="1">
              <a:off x="7629780" y="74406"/>
              <a:ext cx="686303" cy="1829072"/>
            </a:xfrm>
            <a:prstGeom prst="parallelogram">
              <a:avLst>
                <a:gd name="adj" fmla="val 43892"/>
              </a:avLst>
            </a:prstGeom>
            <a:solidFill>
              <a:srgbClr val="FF0000">
                <a:alpha val="9804"/>
              </a:srgbClr>
            </a:solidFill>
            <a:ln w="1905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角丸四角形 30"/>
            <p:cNvSpPr/>
            <p:nvPr/>
          </p:nvSpPr>
          <p:spPr>
            <a:xfrm rot="6879585">
              <a:off x="7791630" y="866196"/>
              <a:ext cx="448235" cy="2080094"/>
            </a:xfrm>
            <a:prstGeom prst="roundRect">
              <a:avLst>
                <a:gd name="adj" fmla="val 50000"/>
              </a:avLst>
            </a:prstGeom>
            <a:solidFill>
              <a:srgbClr val="92D050">
                <a:alpha val="10196"/>
              </a:srgbClr>
            </a:solidFill>
            <a:ln w="19050">
              <a:solidFill>
                <a:srgbClr val="92D05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平行四辺形 31"/>
            <p:cNvSpPr/>
            <p:nvPr/>
          </p:nvSpPr>
          <p:spPr>
            <a:xfrm rot="16200000" flipV="1">
              <a:off x="7128596" y="1003163"/>
              <a:ext cx="1688669" cy="1829072"/>
            </a:xfrm>
            <a:prstGeom prst="parallelogram">
              <a:avLst>
                <a:gd name="adj" fmla="val 20366"/>
              </a:avLst>
            </a:prstGeom>
            <a:solidFill>
              <a:srgbClr val="00B0F0">
                <a:alpha val="9804"/>
              </a:srgbClr>
            </a:solidFill>
            <a:ln w="19050">
              <a:solidFill>
                <a:srgbClr val="00B0F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6" name="テキスト ボックス 5"/>
          <p:cNvSpPr txBox="1"/>
          <p:nvPr/>
        </p:nvSpPr>
        <p:spPr>
          <a:xfrm>
            <a:off x="253973" y="906652"/>
            <a:ext cx="182774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Poincare</a:t>
            </a:r>
          </a:p>
          <a:p>
            <a:pPr algn="ctr"/>
            <a:r>
              <a:rPr lang="en-US" altLang="ja-JP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symmetry</a:t>
            </a:r>
            <a:endParaRPr kumimoji="1" lang="ja-JP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46460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\mu\nu&#10;\end{align*}&lt;/body&gt;&#10;  &lt;fcolor&gt;FFFFFFFF&lt;/fcolor&gt;&#10;  &lt;bcolor&gt;FFFFFFFF&lt;/bcolor&gt;&#10;  &lt;transparent&gt;True&lt;/transparent&gt;&#10;  &lt;resolution&gt;1800&lt;/resolution&gt;&#10;  &lt;imageh&gt;164&lt;/imageh&gt;&#10;  &lt;imagew&gt;274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1017" y="3528272"/>
            <a:ext cx="2413149" cy="1444371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1596" y="1073365"/>
            <a:ext cx="3242269" cy="3221662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grpSp>
        <p:nvGrpSpPr>
          <p:cNvPr id="4" name="グループ化 3"/>
          <p:cNvGrpSpPr/>
          <p:nvPr/>
        </p:nvGrpSpPr>
        <p:grpSpPr>
          <a:xfrm>
            <a:off x="6225860" y="342415"/>
            <a:ext cx="2918140" cy="2699542"/>
            <a:chOff x="6225860" y="342415"/>
            <a:chExt cx="2918140" cy="2699542"/>
          </a:xfrm>
        </p:grpSpPr>
        <p:pic>
          <p:nvPicPr>
            <p:cNvPr id="24" name="TexTeXPicture" descr="&lt;?xml version=&quot;1.0&quot; encoding=&quot;utf-16&quot;?&gt;&#10;&lt;TeXTeX&gt;&#10;  &lt;preamble&gt;\documentclass{jarticle}&#10;\usepackage{amsmath}&#10;\pagestyle{empty}&lt;/preamble&gt;&#10;  &lt;body&gt;\begin{align*} &#10;\begin{bmatrix}&#10;T_{00} &amp;amp; T_{01} &amp;amp; T_{02} &amp;amp; T_{03} \\&#10;T_{10} &amp;amp; T_{11} &amp;amp; T_{12} &amp;amp; T_{13} \\&#10;T_{20} &amp;amp; T_{21} &amp;amp; T_{22} &amp;amp; T_{23} \\&#10;T_{30} &amp;amp; T_{31} &amp;amp; T_{32} &amp;amp; T_{33} \\&#10;\end{bmatrix}&#10;\end{align*}&lt;/body&gt;&#10;  &lt;fcolor&gt;FFFFFFFF&lt;/fcolor&gt;&#10;  &lt;bcolor&gt;FFFFFFFF&lt;/bcolor&gt;&#10;  &lt;transparent&gt;True&lt;/transparent&gt;&#10;  &lt;resolution&gt;1800&lt;/resolution&gt;&#10;  &lt;imageh&gt;1495&lt;/imageh&gt;&#10;  &lt;imagew&gt;2344&lt;/imagew&gt;&#10;  &lt;scale&gt;50&lt;/scale&gt;&#10;  &lt;cursor&gt;174&lt;/cursor&gt;&#10;&lt;/TeXTeX&gt;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9021" y="784522"/>
              <a:ext cx="2914979" cy="1859169"/>
            </a:xfrm>
            <a:prstGeom prst="rect">
              <a:avLst/>
            </a:prstGeom>
            <a:scene3d>
              <a:camera prst="orthographicFront">
                <a:rot lat="1200000" lon="19799989" rev="0"/>
              </a:camera>
              <a:lightRig rig="threePt" dir="t"/>
            </a:scene3d>
          </p:spPr>
        </p:pic>
        <p:sp>
          <p:nvSpPr>
            <p:cNvPr id="25" name="テキスト ボックス 24"/>
            <p:cNvSpPr txBox="1"/>
            <p:nvPr/>
          </p:nvSpPr>
          <p:spPr>
            <a:xfrm>
              <a:off x="6225860" y="528833"/>
              <a:ext cx="88941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smtClean="0">
                  <a:solidFill>
                    <a:srgbClr val="FFFF00"/>
                  </a:solidFill>
                </a:rPr>
                <a:t>energy</a:t>
              </a:r>
              <a:endParaRPr kumimoji="1" lang="ja-JP" altLang="en-US" sz="2000" dirty="0">
                <a:solidFill>
                  <a:srgbClr val="FFFF00"/>
                </a:solidFill>
              </a:endParaRPr>
            </a:p>
          </p:txBody>
        </p:sp>
        <p:sp>
          <p:nvSpPr>
            <p:cNvPr id="26" name="テキスト ボックス 25"/>
            <p:cNvSpPr txBox="1"/>
            <p:nvPr/>
          </p:nvSpPr>
          <p:spPr>
            <a:xfrm>
              <a:off x="6998273" y="342415"/>
              <a:ext cx="14036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smtClean="0">
                  <a:solidFill>
                    <a:srgbClr val="FF0000"/>
                  </a:solidFill>
                </a:rPr>
                <a:t>momentum</a:t>
              </a:r>
              <a:endParaRPr kumimoji="1" lang="ja-JP" alt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27" name="テキスト ボックス 26"/>
            <p:cNvSpPr txBox="1"/>
            <p:nvPr/>
          </p:nvSpPr>
          <p:spPr>
            <a:xfrm>
              <a:off x="8034905" y="2530641"/>
              <a:ext cx="107157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smtClean="0">
                  <a:solidFill>
                    <a:srgbClr val="92D050"/>
                  </a:solidFill>
                </a:rPr>
                <a:t>pressure</a:t>
              </a:r>
              <a:endParaRPr kumimoji="1" lang="ja-JP" altLang="en-US" sz="2000" dirty="0">
                <a:solidFill>
                  <a:srgbClr val="92D050"/>
                </a:solidFill>
              </a:endParaRPr>
            </a:p>
          </p:txBody>
        </p:sp>
        <p:sp>
          <p:nvSpPr>
            <p:cNvPr id="28" name="テキスト ボックス 27"/>
            <p:cNvSpPr txBox="1"/>
            <p:nvPr/>
          </p:nvSpPr>
          <p:spPr>
            <a:xfrm>
              <a:off x="7115271" y="2641847"/>
              <a:ext cx="77566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smtClean="0">
                  <a:solidFill>
                    <a:srgbClr val="00B0F0"/>
                  </a:solidFill>
                </a:rPr>
                <a:t>stress</a:t>
              </a:r>
              <a:endParaRPr kumimoji="1" lang="ja-JP" altLang="en-US" sz="2000" dirty="0">
                <a:solidFill>
                  <a:srgbClr val="00B0F0"/>
                </a:solidFill>
              </a:endParaRPr>
            </a:p>
          </p:txBody>
        </p:sp>
        <p:sp>
          <p:nvSpPr>
            <p:cNvPr id="29" name="平行四辺形 28"/>
            <p:cNvSpPr/>
            <p:nvPr/>
          </p:nvSpPr>
          <p:spPr>
            <a:xfrm rot="16200000" flipV="1">
              <a:off x="6503961" y="1016747"/>
              <a:ext cx="448235" cy="476250"/>
            </a:xfrm>
            <a:prstGeom prst="parallelogram">
              <a:avLst/>
            </a:prstGeom>
            <a:solidFill>
              <a:srgbClr val="FFFF00">
                <a:alpha val="10196"/>
              </a:srgbClr>
            </a:solidFill>
            <a:ln w="19050">
              <a:solidFill>
                <a:srgbClr val="FFFF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平行四辺形 29"/>
            <p:cNvSpPr/>
            <p:nvPr/>
          </p:nvSpPr>
          <p:spPr>
            <a:xfrm rot="16200000" flipV="1">
              <a:off x="7629780" y="74406"/>
              <a:ext cx="686303" cy="1829072"/>
            </a:xfrm>
            <a:prstGeom prst="parallelogram">
              <a:avLst>
                <a:gd name="adj" fmla="val 43892"/>
              </a:avLst>
            </a:prstGeom>
            <a:solidFill>
              <a:srgbClr val="FF0000">
                <a:alpha val="9804"/>
              </a:srgbClr>
            </a:solidFill>
            <a:ln w="1905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角丸四角形 30"/>
            <p:cNvSpPr/>
            <p:nvPr/>
          </p:nvSpPr>
          <p:spPr>
            <a:xfrm rot="6879585">
              <a:off x="7791630" y="866196"/>
              <a:ext cx="448235" cy="2080094"/>
            </a:xfrm>
            <a:prstGeom prst="roundRect">
              <a:avLst>
                <a:gd name="adj" fmla="val 50000"/>
              </a:avLst>
            </a:prstGeom>
            <a:solidFill>
              <a:srgbClr val="92D050">
                <a:alpha val="10196"/>
              </a:srgbClr>
            </a:solidFill>
            <a:ln w="19050">
              <a:solidFill>
                <a:srgbClr val="92D05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平行四辺形 31"/>
            <p:cNvSpPr/>
            <p:nvPr/>
          </p:nvSpPr>
          <p:spPr>
            <a:xfrm rot="16200000" flipV="1">
              <a:off x="7128596" y="1003163"/>
              <a:ext cx="1688669" cy="1829072"/>
            </a:xfrm>
            <a:prstGeom prst="parallelogram">
              <a:avLst>
                <a:gd name="adj" fmla="val 20366"/>
              </a:avLst>
            </a:prstGeom>
            <a:solidFill>
              <a:srgbClr val="00B0F0">
                <a:alpha val="9804"/>
              </a:srgbClr>
            </a:solidFill>
            <a:ln w="19050">
              <a:solidFill>
                <a:srgbClr val="00B0F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6" name="テキスト ボックス 5"/>
          <p:cNvSpPr txBox="1"/>
          <p:nvPr/>
        </p:nvSpPr>
        <p:spPr>
          <a:xfrm>
            <a:off x="253973" y="906652"/>
            <a:ext cx="182774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Poincare</a:t>
            </a:r>
          </a:p>
          <a:p>
            <a:pPr algn="ctr"/>
            <a:r>
              <a:rPr lang="en-US" altLang="ja-JP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symmetry</a:t>
            </a:r>
            <a:endParaRPr kumimoji="1" lang="ja-JP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" name="グループ化 1"/>
          <p:cNvGrpSpPr/>
          <p:nvPr/>
        </p:nvGrpSpPr>
        <p:grpSpPr>
          <a:xfrm>
            <a:off x="0" y="4699681"/>
            <a:ext cx="4431983" cy="1176618"/>
            <a:chOff x="398329" y="5145767"/>
            <a:chExt cx="4431983" cy="1176618"/>
          </a:xfrm>
          <a:scene3d>
            <a:camera prst="orthographicFront">
              <a:rot lat="518951" lon="1822876" rev="20702301"/>
            </a:camera>
            <a:lightRig rig="threePt" dir="t"/>
          </a:scene3d>
        </p:grpSpPr>
        <p:pic>
          <p:nvPicPr>
            <p:cNvPr id="35" name="TexTeXPicture" descr="&lt;?xml version=&quot;1.0&quot; encoding=&quot;utf-16&quot;?&gt;&#10;&lt;TeXTeX&gt;&#10;  &lt;preamble&gt;\documentclass{jarticle}&#10;\usepackage{amsmath}&#10;\pagestyle{empty}&lt;/preamble&gt;&#10;  &lt;body&gt;\begin{align*} &#10;G_{\mu\nu}+\Lambda g_{\mu\nu} = \kappa T_{\mu\nu}&#10;\end{align*}&lt;/body&gt;&#10;  &lt;fcolor&gt;FFFFFFFF&lt;/fcolor&gt;&#10;  &lt;bcolor&gt;FFFFFFFF&lt;/bcolor&gt;&#10;  &lt;transparent&gt;True&lt;/transparent&gt;&#10;  &lt;resolution&gt;1800&lt;/resolution&gt;&#10;  &lt;imageh&gt;253&lt;/imageh&gt;&#10;  &lt;imagew&gt;2115&lt;/imagew&gt;&#10;  &lt;scale&gt;50&lt;/scale&gt;&#10;  &lt;cursor&gt;55&lt;/cursor&gt;&#10;&lt;/TeXTeX&gt;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329" y="5792223"/>
              <a:ext cx="4431983" cy="530162"/>
            </a:xfrm>
            <a:prstGeom prst="rect">
              <a:avLst/>
            </a:prstGeom>
            <a:sp3d/>
          </p:spPr>
        </p:pic>
        <p:sp>
          <p:nvSpPr>
            <p:cNvPr id="36" name="テキスト ボックス 35"/>
            <p:cNvSpPr txBox="1"/>
            <p:nvPr/>
          </p:nvSpPr>
          <p:spPr>
            <a:xfrm>
              <a:off x="1280301" y="5145767"/>
              <a:ext cx="2675091" cy="523220"/>
            </a:xfrm>
            <a:prstGeom prst="rect">
              <a:avLst/>
            </a:prstGeom>
            <a:noFill/>
            <a:sp3d/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dirty="0" smtClean="0"/>
                <a:t>Einstein Equation</a:t>
              </a:r>
              <a:endParaRPr kumimoji="1" lang="ja-JP" altLang="en-US" sz="2800" dirty="0"/>
            </a:p>
          </p:txBody>
        </p:sp>
      </p:grpSp>
      <p:grpSp>
        <p:nvGrpSpPr>
          <p:cNvPr id="3" name="グループ化 2"/>
          <p:cNvGrpSpPr/>
          <p:nvPr/>
        </p:nvGrpSpPr>
        <p:grpSpPr>
          <a:xfrm>
            <a:off x="5880738" y="5026380"/>
            <a:ext cx="2790572" cy="1165541"/>
            <a:chOff x="5880738" y="5026380"/>
            <a:chExt cx="2790572" cy="1165541"/>
          </a:xfrm>
          <a:scene3d>
            <a:camera prst="orthographicFront">
              <a:rot lat="19867249" lon="1331529" rev="90070"/>
            </a:camera>
            <a:lightRig rig="threePt" dir="t"/>
          </a:scene3d>
        </p:grpSpPr>
        <p:pic>
          <p:nvPicPr>
            <p:cNvPr id="37" name="TexTeXPicture" descr="&lt;?xml version=&quot;1.0&quot; encoding=&quot;utf-16&quot;?&gt;&#10;&lt;TeXTeX&gt;&#10;  &lt;preamble&gt;\documentclass{jarticle}&#10;\usepackage{amsmath}&#10;\pagestyle{empty}&lt;/preamble&gt;&#10;  &lt;body&gt;\begin{align*} &#10;\partial_\mu T_{\mu\nu}=0&#10;\end{align*}&lt;/body&gt;&#10;  &lt;fcolor&gt;FFFFFFFF&lt;/fcolor&gt;&#10;  &lt;bcolor&gt;FFFFFFFF&lt;/bcolor&gt;&#10;  &lt;transparent&gt;True&lt;/transparent&gt;&#10;  &lt;resolution&gt;1800&lt;/resolution&gt;&#10;  &lt;imageh&gt;253&lt;/imageh&gt;&#10;  &lt;imagew&gt;1094&lt;/imagew&gt;&#10;  &lt;scale&gt;50&lt;/scale&gt;&#10;  &lt;cursor&gt;41&lt;/cursor&gt;&#10;&lt;/TeXTeX&gt;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8732" y="5661759"/>
              <a:ext cx="2292477" cy="530162"/>
            </a:xfrm>
            <a:prstGeom prst="rect">
              <a:avLst/>
            </a:prstGeom>
          </p:spPr>
        </p:pic>
        <p:sp>
          <p:nvSpPr>
            <p:cNvPr id="38" name="テキスト ボックス 37"/>
            <p:cNvSpPr txBox="1"/>
            <p:nvPr/>
          </p:nvSpPr>
          <p:spPr>
            <a:xfrm>
              <a:off x="5880738" y="5026380"/>
              <a:ext cx="279057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dirty="0" smtClean="0"/>
                <a:t>Hydrodynamic Eq.</a:t>
              </a:r>
              <a:endParaRPr kumimoji="1" lang="ja-JP" alt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3800349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296379" y="170260"/>
            <a:ext cx="487306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dirty="0" smtClean="0"/>
              <a:t>: nontrivial observable </a:t>
            </a:r>
          </a:p>
          <a:p>
            <a:r>
              <a:rPr lang="en-US" altLang="ja-JP" sz="4000" dirty="0" smtClean="0"/>
              <a:t>   on </a:t>
            </a:r>
            <a:r>
              <a:rPr lang="en-US" altLang="ja-JP" sz="4000" dirty="0"/>
              <a:t>the </a:t>
            </a:r>
            <a:r>
              <a:rPr lang="en-US" altLang="ja-JP" sz="4000" dirty="0" smtClean="0"/>
              <a:t>lattice</a:t>
            </a:r>
            <a:endParaRPr kumimoji="1" lang="ja-JP" altLang="en-US" sz="4000" dirty="0"/>
          </a:p>
        </p:txBody>
      </p:sp>
      <p:pic>
        <p:nvPicPr>
          <p:cNvPr id="5" name="Picture 76" descr="lattic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228" y="3029469"/>
            <a:ext cx="2150972" cy="2077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T_{\mu\nu}&#10;\end{align*}&lt;/body&gt;&#10;  &lt;fcolor&gt;FFFFFFFF&lt;/fcolor&gt;&#10;  &lt;bcolor&gt;FFFFFFFF&lt;/bcolor&gt;&#10;  &lt;transparent&gt;True&lt;/transparent&gt;&#10;  &lt;resolution&gt;1800&lt;/resolution&gt;&#10;  &lt;imageh&gt;244&lt;/imageh&gt;&#10;  &lt;imagew&gt;363&lt;/imagew&gt;&#10;  &lt;scale&gt;50&lt;/scale&gt;&#10;  &lt;cursor&gt;26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29" y="374124"/>
            <a:ext cx="1849621" cy="1243270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F_{\mu\nu}=&#10;\end{align*}&lt;/body&gt;&#10;  &lt;fcolor&gt;FFFFFFFF&lt;/fcolor&gt;&#10;  &lt;bcolor&gt;FFFFFFFF&lt;/bcolor&gt;&#10;  &lt;transparent&gt;True&lt;/transparent&gt;&#10;  &lt;resolution&gt;1800&lt;/resolution&gt;&#10;  &lt;imageh&gt;244&lt;/imageh&gt;&#10;  &lt;imagew&gt;645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246" y="4360673"/>
            <a:ext cx="846735" cy="320315"/>
          </a:xfrm>
          <a:prstGeom prst="rect">
            <a:avLst/>
          </a:prstGeom>
        </p:spPr>
      </p:pic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T_{\mu\nu} = F_{\mu\rho}F_{\nu\rho} - \frac14 \delta_{\mu\nu} FF&#10;\end{align*}&lt;/body&gt;&#10;  &lt;fcolor&gt;FFFFFFFF&lt;/fcolor&gt;&#10;  &lt;bcolor&gt;FFFFFFFF&lt;/bcolor&gt;&#10;  &lt;transparent&gt;True&lt;/transparent&gt;&#10;  &lt;resolution&gt;1800&lt;/resolution&gt;&#10;  &lt;imageh&gt;505&lt;/imageh&gt;&#10;  &lt;imagew&gt;2727&lt;/imagew&gt;&#10;  &lt;scale&gt;50&lt;/scale&gt;&#10;  &lt;cursor&gt;80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133" y="3166082"/>
            <a:ext cx="3368490" cy="623794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>
          <a:xfrm>
            <a:off x="6967707" y="4141133"/>
            <a:ext cx="678730" cy="688157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3" name="直線コネクタ 12"/>
          <p:cNvCxnSpPr/>
          <p:nvPr/>
        </p:nvCxnSpPr>
        <p:spPr>
          <a:xfrm flipH="1">
            <a:off x="7561596" y="4438077"/>
            <a:ext cx="84841" cy="1366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>
          <a:xfrm>
            <a:off x="7646437" y="4438077"/>
            <a:ext cx="84841" cy="1366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/>
          <p:cNvCxnSpPr/>
          <p:nvPr/>
        </p:nvCxnSpPr>
        <p:spPr>
          <a:xfrm flipH="1">
            <a:off x="6972070" y="4438077"/>
            <a:ext cx="84841" cy="1366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/>
          <p:cNvCxnSpPr/>
          <p:nvPr/>
        </p:nvCxnSpPr>
        <p:spPr>
          <a:xfrm>
            <a:off x="6882866" y="4418178"/>
            <a:ext cx="84841" cy="1366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乗算記号 18"/>
          <p:cNvSpPr/>
          <p:nvPr/>
        </p:nvSpPr>
        <p:spPr>
          <a:xfrm>
            <a:off x="5024239" y="2378776"/>
            <a:ext cx="3374796" cy="3210759"/>
          </a:xfrm>
          <a:prstGeom prst="mathMultiply">
            <a:avLst>
              <a:gd name="adj1" fmla="val 17061"/>
            </a:avLst>
          </a:prstGeom>
          <a:solidFill>
            <a:srgbClr val="FF00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198684" y="1889696"/>
            <a:ext cx="728782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 smtClean="0"/>
              <a:t>Definition of the operator is nontrivial </a:t>
            </a:r>
          </a:p>
          <a:p>
            <a:r>
              <a:rPr kumimoji="1" lang="en-US" altLang="ja-JP" sz="2400" dirty="0" smtClean="0"/>
              <a:t>because of the explicit breaking of Lorentz symmetry</a:t>
            </a:r>
            <a:endParaRPr kumimoji="1" lang="ja-JP" altLang="en-US" sz="24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41942" y="1937004"/>
            <a:ext cx="10342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ea"/>
              <a:buAutoNum type="circleNumDbPlain"/>
            </a:pPr>
            <a:r>
              <a:rPr kumimoji="1" lang="en-US" altLang="ja-JP" sz="5400" dirty="0" smtClean="0"/>
              <a:t> </a:t>
            </a:r>
            <a:endParaRPr kumimoji="1" lang="ja-JP" altLang="en-US" sz="5400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341942" y="5280336"/>
            <a:ext cx="12650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914400" indent="-914400">
              <a:buFont typeface="+mj-ea"/>
              <a:buAutoNum type="circleNumDbPlain" startAt="2"/>
            </a:pPr>
            <a:r>
              <a:rPr kumimoji="1" lang="en-US" altLang="ja-JP" sz="5400" dirty="0" smtClean="0"/>
              <a:t> </a:t>
            </a:r>
            <a:endParaRPr kumimoji="1" lang="ja-JP" altLang="en-US" sz="54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198684" y="5218927"/>
            <a:ext cx="671908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 smtClean="0"/>
              <a:t>Its measurement is extremely noisy</a:t>
            </a:r>
          </a:p>
          <a:p>
            <a:r>
              <a:rPr kumimoji="1" lang="en-US" altLang="ja-JP" sz="2400" dirty="0" smtClean="0"/>
              <a:t>due to high dimensionality and etc.</a:t>
            </a:r>
            <a:endParaRPr kumimoji="1" lang="ja-JP" altLang="en-US" sz="24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504435" y="3263153"/>
            <a:ext cx="5408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ex: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79430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メトロポリタン">
  <a:themeElements>
    <a:clrScheme name="メトロポリタン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メトロポリタン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メトロポリタン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D5487D36-20B9-4AF8-9845-4EE893DA08C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T e X T e X >  
     < p r e a m b l e > \ d o c u m e n t c l a s s { j a r t i c l e }  
 \ u s e p a c k a g e { a m s m a t h }  
 \ p a g e s t y l e { e m p t y } < / p r e a m b l e >  
     < b o d y > \ b e g i n { a l i g n * }    
  
 \ e n d { a l i g n * } < / b o d y >  
     < f c o l o r > F F F F F F F F < / f c o l o r >  
     < b c o l o r > F F F F F F F F < / b c o l o r >  
     < t r a n s p a r e n t > T r u e < / t r a n s p a r e n t >  
     < r e s o l u t i o n > 1 8 0 0 < / r e s o l u t i o n >  
     < i m a g e h > - 1 < / i m a g e h >  
     < i m a g e w > - 1 < / i m a g e w >  
     < s c a l e > 5 0 < / s c a l e >  
     < c u r s o r > 1 6 < / c u r s o r >  
 < / T e X T e X > 
</file>

<file path=customXml/itemProps1.xml><?xml version="1.0" encoding="utf-8"?>
<ds:datastoreItem xmlns:ds="http://schemas.openxmlformats.org/officeDocument/2006/customXml" ds:itemID="{D3C59963-43CF-4A2B-966A-8B1A19BBF98F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2329</TotalTime>
  <Words>1186</Words>
  <Application>Microsoft Office PowerPoint</Application>
  <PresentationFormat>画面に合わせる (4:3)</PresentationFormat>
  <Paragraphs>374</Paragraphs>
  <Slides>55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55</vt:i4>
      </vt:variant>
    </vt:vector>
  </HeadingPairs>
  <TitlesOfParts>
    <vt:vector size="63" baseType="lpstr">
      <vt:lpstr>ＭＳ Ｐゴシック</vt:lpstr>
      <vt:lpstr>Arial</vt:lpstr>
      <vt:lpstr>Calibri</vt:lpstr>
      <vt:lpstr>Calibri Light</vt:lpstr>
      <vt:lpstr>Symbol</vt:lpstr>
      <vt:lpstr>Tw Cen MT</vt:lpstr>
      <vt:lpstr>Wingdings</vt:lpstr>
      <vt:lpstr>1_メトロポリタン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Measurement of Thermodynamics  using gradient flow </vt:lpstr>
      <vt:lpstr>Flow QCD Collaboration</vt:lpstr>
      <vt:lpstr>Flow QCD Collaboration</vt:lpstr>
      <vt:lpstr>Flow QCD Collaboration</vt:lpstr>
      <vt:lpstr>PowerPoint プレゼンテーション</vt:lpstr>
      <vt:lpstr>YM Gradient Flow</vt:lpstr>
      <vt:lpstr>YM Gradient Flow</vt:lpstr>
      <vt:lpstr>Applications of Gradient Flow</vt:lpstr>
      <vt:lpstr>PowerPoint プレゼンテーション</vt:lpstr>
      <vt:lpstr>Operator Relation</vt:lpstr>
      <vt:lpstr>Operator Relation</vt:lpstr>
      <vt:lpstr>Operator Relation</vt:lpstr>
      <vt:lpstr>Constructing EMT</vt:lpstr>
      <vt:lpstr>Constructing EMT 2</vt:lpstr>
      <vt:lpstr>Constructing EMT 2</vt:lpstr>
      <vt:lpstr>PowerPoint プレゼンテーション</vt:lpstr>
      <vt:lpstr>Gradient Flow Method</vt:lpstr>
      <vt:lpstr>Gradient Flow Method</vt:lpstr>
      <vt:lpstr>Caveats</vt:lpstr>
      <vt:lpstr>Caveats</vt:lpstr>
      <vt:lpstr>PowerPoint プレゼンテーション</vt:lpstr>
      <vt:lpstr>PowerPoint プレゼンテーション</vt:lpstr>
      <vt:lpstr>Numerical Simulation</vt:lpstr>
      <vt:lpstr>Numerical Simulation</vt:lpstr>
      <vt:lpstr>e-3p at T=1.65Tc</vt:lpstr>
      <vt:lpstr>e-3p at T=1.65Tc</vt:lpstr>
      <vt:lpstr>Entropy Density at T=1.65Tc</vt:lpstr>
      <vt:lpstr>Continuum Limit</vt:lpstr>
      <vt:lpstr>Continuum Limit</vt:lpstr>
      <vt:lpstr>Numerical Simulation</vt:lpstr>
      <vt:lpstr>Entropy Density on Finer Lattices</vt:lpstr>
      <vt:lpstr>Continuum Extrapolation</vt:lpstr>
      <vt:lpstr>Summary</vt:lpstr>
      <vt:lpstr>Summary</vt:lpstr>
      <vt:lpstr>PowerPoint プレゼンテーション</vt:lpstr>
      <vt:lpstr>PowerPoint プレゼンテーション</vt:lpstr>
      <vt:lpstr>PowerPoint プレゼンテーション</vt:lpstr>
      <vt:lpstr>Energy Correlation Function</vt:lpstr>
      <vt:lpstr>Energy Correlation Function</vt:lpstr>
      <vt:lpstr>Energy Correlation Function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Thermodynamics of SU(3) gauge theory from gradient flow</dc:title>
  <dc:creator>Masakiyo Kitazawa</dc:creator>
  <cp:lastModifiedBy>Masakiyo Kitazawa</cp:lastModifiedBy>
  <cp:revision>208</cp:revision>
  <dcterms:created xsi:type="dcterms:W3CDTF">2014-05-30T06:19:35Z</dcterms:created>
  <dcterms:modified xsi:type="dcterms:W3CDTF">2014-06-28T03:30:29Z</dcterms:modified>
</cp:coreProperties>
</file>