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324" r:id="rId3"/>
    <p:sldId id="354" r:id="rId4"/>
    <p:sldId id="355" r:id="rId5"/>
    <p:sldId id="365" r:id="rId6"/>
    <p:sldId id="366" r:id="rId7"/>
    <p:sldId id="358" r:id="rId8"/>
    <p:sldId id="331" r:id="rId9"/>
    <p:sldId id="341" r:id="rId10"/>
    <p:sldId id="262" r:id="rId11"/>
    <p:sldId id="301" r:id="rId12"/>
    <p:sldId id="343" r:id="rId13"/>
    <p:sldId id="342" r:id="rId14"/>
    <p:sldId id="320" r:id="rId15"/>
    <p:sldId id="306" r:id="rId16"/>
    <p:sldId id="302" r:id="rId17"/>
    <p:sldId id="349" r:id="rId18"/>
    <p:sldId id="360" r:id="rId19"/>
    <p:sldId id="359" r:id="rId20"/>
    <p:sldId id="362" r:id="rId21"/>
    <p:sldId id="368" r:id="rId22"/>
    <p:sldId id="361" r:id="rId23"/>
    <p:sldId id="367" r:id="rId24"/>
    <p:sldId id="329" r:id="rId25"/>
    <p:sldId id="363" r:id="rId26"/>
    <p:sldId id="278" r:id="rId27"/>
    <p:sldId id="305" r:id="rId28"/>
    <p:sldId id="294" r:id="rId29"/>
    <p:sldId id="275" r:id="rId30"/>
    <p:sldId id="314" r:id="rId31"/>
    <p:sldId id="345" r:id="rId32"/>
    <p:sldId id="315" r:id="rId33"/>
    <p:sldId id="321" r:id="rId34"/>
    <p:sldId id="336" r:id="rId35"/>
    <p:sldId id="327" r:id="rId36"/>
    <p:sldId id="322" r:id="rId37"/>
    <p:sldId id="281" r:id="rId38"/>
    <p:sldId id="310" r:id="rId39"/>
    <p:sldId id="307" r:id="rId40"/>
    <p:sldId id="308" r:id="rId41"/>
    <p:sldId id="323" r:id="rId42"/>
    <p:sldId id="312" r:id="rId43"/>
    <p:sldId id="311" r:id="rId44"/>
    <p:sldId id="286" r:id="rId45"/>
    <p:sldId id="353" r:id="rId46"/>
    <p:sldId id="369" r:id="rId47"/>
    <p:sldId id="370" r:id="rId48"/>
    <p:sldId id="333" r:id="rId49"/>
    <p:sldId id="352" r:id="rId50"/>
    <p:sldId id="351" r:id="rId51"/>
    <p:sldId id="283" r:id="rId52"/>
    <p:sldId id="300" r:id="rId53"/>
    <p:sldId id="346" r:id="rId54"/>
    <p:sldId id="371" r:id="rId5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FFC000"/>
    <a:srgbClr val="B3D9FF"/>
    <a:srgbClr val="0070C0"/>
    <a:srgbClr val="FF9900"/>
    <a:srgbClr val="FF5050"/>
    <a:srgbClr val="A50021"/>
    <a:srgbClr val="003300"/>
    <a:srgbClr val="A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4" autoAdjust="0"/>
  </p:normalViewPr>
  <p:slideViewPr>
    <p:cSldViewPr snapToGrid="0">
      <p:cViewPr varScale="1">
        <p:scale>
          <a:sx n="71" d="100"/>
          <a:sy n="71" d="100"/>
        </p:scale>
        <p:origin x="44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2014/7/1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2014/7/1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2014/7/1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1E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2014/7/1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2014/7/1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2014/7/1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2014/7/1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2014/7/1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2014/7/1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2014/7/1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894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2014/7/1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2014/7/1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0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0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40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40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5.png"/><Relationship Id="rId4" Type="http://schemas.openxmlformats.org/officeDocument/2006/relationships/image" Target="../media/image6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emf"/><Relationship Id="rId7" Type="http://schemas.openxmlformats.org/officeDocument/2006/relationships/image" Target="../media/image83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86.png"/><Relationship Id="rId7" Type="http://schemas.openxmlformats.org/officeDocument/2006/relationships/image" Target="../media/image97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6600" dirty="0" smtClean="0"/>
              <a:t>Gradient Flow and Energy-Momentum Tensor </a:t>
            </a:r>
            <a:br>
              <a:rPr lang="en-US" altLang="ja-JP" sz="6600" dirty="0" smtClean="0"/>
            </a:br>
            <a:r>
              <a:rPr lang="en-US" altLang="ja-JP" sz="6600" dirty="0" smtClean="0"/>
              <a:t>in Lattice Gauge Theory</a:t>
            </a:r>
            <a:br>
              <a:rPr lang="en-US" altLang="ja-JP" sz="6600" dirty="0" smtClean="0"/>
            </a:b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7630354" cy="164592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Masakiyo Kitazawa</a:t>
            </a:r>
            <a:r>
              <a:rPr lang="ja-JP" altLang="en-US" sz="3600" dirty="0"/>
              <a:t> </a:t>
            </a:r>
            <a:r>
              <a:rPr lang="en-US" altLang="ja-JP" dirty="0" smtClean="0"/>
              <a:t>(Osaka U.)</a:t>
            </a:r>
          </a:p>
          <a:p>
            <a:r>
              <a:rPr lang="en-US" altLang="ja-JP" dirty="0" smtClean="0"/>
              <a:t>for </a:t>
            </a:r>
            <a:r>
              <a:rPr lang="en-US" altLang="ja-JP" dirty="0" err="1" smtClean="0"/>
              <a:t>FlowQCD</a:t>
            </a:r>
            <a:r>
              <a:rPr lang="en-US" altLang="ja-JP" dirty="0" smtClean="0"/>
              <a:t> Collaboration</a:t>
            </a:r>
            <a:endParaRPr lang="en-US" altLang="ja-JP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Asakawa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Hatsuda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Iritani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Itou, MK, Suzuki </a:t>
            </a:r>
          </a:p>
          <a:p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FlowQCD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arXiv:1312.7492[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hep-lat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]; to appear in PRD</a:t>
            </a:r>
            <a:endParaRPr kumimoji="1" lang="ja-JP" altLang="en-US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24947" y="6364944"/>
            <a:ext cx="2942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BNL seminar, 30 June 2014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90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17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17" name="角丸四角形 16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1420829" y="5247940"/>
            <a:ext cx="6223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We construct the EMT using gradient flow</a:t>
            </a:r>
          </a:p>
          <a:p>
            <a:pPr algn="ctr"/>
            <a:r>
              <a:rPr lang="en-US" altLang="ja-JP" sz="2800" dirty="0" smtClean="0"/>
              <a:t>and measure </a:t>
            </a:r>
            <a:r>
              <a:rPr lang="en-US" altLang="ja-JP" sz="2800" dirty="0"/>
              <a:t>these </a:t>
            </a:r>
            <a:r>
              <a:rPr lang="en-US" altLang="ja-JP" sz="2800" dirty="0" smtClean="0"/>
              <a:t>quantities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78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38" name="角丸四角形 37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30" name="角丸四角形 29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5" name="Picture 76" descr="lattic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グループ化 25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28" name="角丸四角形 27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50594" y="5074919"/>
              <a:ext cx="38056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confinement string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EM distribution in hadrons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25" name="Picture 76" descr="lattic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56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83456" y="2411505"/>
            <a:ext cx="5369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dirty="0" smtClean="0"/>
              <a:t>Gradient Flow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179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33003" y="1504604"/>
            <a:ext cx="5335747" cy="16778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YM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626" y="302012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4"/>
            <a:ext cx="4982881" cy="130246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96" y="2459739"/>
            <a:ext cx="2420510" cy="3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1264024" y="4572000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33003" y="1504604"/>
            <a:ext cx="5335747" cy="16778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YM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626" y="302012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4"/>
            <a:ext cx="4982881" cy="130246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96" y="2459739"/>
            <a:ext cx="2420510" cy="3435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52094" y="4052037"/>
            <a:ext cx="80411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transform gauge field like diffusion equation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length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This is </a:t>
            </a: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the standard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composite operators at t&gt;0 are UV finite </a:t>
            </a:r>
            <a:r>
              <a:rPr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Luescher,Weisz,2011</a:t>
            </a: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37" y="5247260"/>
            <a:ext cx="1095416" cy="312081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77" y="4657899"/>
            <a:ext cx="4880681" cy="366086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4186518" y="4572000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2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32135" y="2626659"/>
            <a:ext cx="6311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000" dirty="0" smtClean="0"/>
              <a:t>Lattice Scale Setting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5359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1477892" y="3510594"/>
            <a:ext cx="5619777" cy="11463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306840" y="1559860"/>
            <a:ext cx="5966439" cy="167640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Flow Time Dep. of an Observable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99915" y="1764201"/>
            <a:ext cx="399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: universal function of t</a:t>
            </a:r>
            <a:endParaRPr kumimoji="1" lang="ja-JP" altLang="en-US" sz="32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(t) \rangle &#10;\end{align*}&lt;/body&gt;&#10;  &lt;fcolor&gt;FFFFFFFF&lt;/fcolor&gt;&#10;  &lt;bcolor&gt;FFFFFFFF&lt;/bcolor&gt;&#10;  &lt;transparent&gt;True&lt;/transparent&gt;&#10;  &lt;resolution&gt;1800&lt;/resolution&gt;&#10;  &lt;imageh&gt;249&lt;/imageh&gt;&#10;  &lt;imagew&gt;626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45" y="1834991"/>
            <a:ext cx="1246553" cy="49583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{\cal O}&#10;\end{align*}&lt;/body&gt;&#10;  &lt;fcolor&gt;FFFFFFFF&lt;/fcolor&gt;&#10;  &lt;bcolor&gt;FFFFFFFF&lt;/bcolor&gt;&#10;  &lt;transparent&gt;True&lt;/transparent&gt;&#10;  &lt;resolution&gt;1800&lt;/resolution&gt;&#10;  &lt;imageh&gt;180&lt;/imageh&gt;&#10;  &lt;imagew&gt;1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98" y="2623310"/>
            <a:ext cx="276363" cy="27790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320110" y="1496263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2010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97219" y="2472848"/>
            <a:ext cx="2377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an observable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8636" y="5016029"/>
            <a:ext cx="315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standard choice of </a:t>
            </a:r>
            <a:r>
              <a:rPr kumimoji="1" lang="en-US" altLang="ja-JP" sz="2400" i="1" dirty="0" smtClean="0"/>
              <a:t>O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6597" y="5885128"/>
            <a:ext cx="2742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 err="1" smtClean="0"/>
              <a:t>perturbative</a:t>
            </a:r>
            <a:r>
              <a:rPr kumimoji="1" lang="en-US" altLang="ja-JP" sz="2000" dirty="0" smtClean="0"/>
              <a:t> formula:</a:t>
            </a:r>
            <a:endParaRPr kumimoji="1" lang="ja-JP" altLang="en-US" sz="20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 =&#10;\frac{3}{(4\pi)^2}g^2 ( 1 + k_1 g^2 + \cdots ) &#10;\end{align*}&lt;/body&gt;&#10;  &lt;fcolor&gt;FFFFFFFF&lt;/fcolor&gt;&#10;  &lt;bcolor&gt;FFFFFFFF&lt;/bcolor&gt;&#10;  &lt;transparent&gt;True&lt;/transparent&gt;&#10;  &lt;resolution&gt;1800&lt;/resolution&gt;&#10;  &lt;imageh&gt;567&lt;/imageh&gt;&#10;  &lt;imagew&gt;3515&lt;/imagew&gt;&#10;  &lt;scale&gt;50&lt;/scale&gt;&#10;  &lt;cursor&gt;8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92" y="5843370"/>
            <a:ext cx="3393109" cy="547339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{\cal O}(t) = \frac14 F_{\mu\nu} F^{\mu\nu} \equiv E&#10;\end{align*}&lt;/body&gt;&#10;  &lt;fcolor&gt;FFFFFFFF&lt;/fcolor&gt;&#10;  &lt;bcolor&gt;FFFFFFFF&lt;/bcolor&gt;&#10;  &lt;transparent&gt;True&lt;/transparent&gt;&#10;  &lt;resolution&gt;1800&lt;/resolution&gt;&#10;  &lt;imageh&gt;505&lt;/imageh&gt;&#10;  &lt;imagew&gt;2358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97" y="4915167"/>
            <a:ext cx="3097563" cy="66338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g=g(1/\sqrt{8t})&#10;\end{align*}&lt;/body&gt;&#10;  &lt;fcolor&gt;FFFFFFFF&lt;/fcolor&gt;&#10;  &lt;bcolor&gt;FFFFFFFF&lt;/bcolor&gt;&#10;  &lt;transparent&gt;True&lt;/transparent&gt;&#10;  &lt;resolution&gt;1800&lt;/resolution&gt;&#10;  &lt;imageh&gt;291&lt;/imageh&gt;&#10;  &lt;imagew&gt;1423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10" y="5968576"/>
            <a:ext cx="1252390" cy="25611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816543" y="3510594"/>
            <a:ext cx="528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use this function used to determin</a:t>
            </a:r>
            <a:r>
              <a:rPr lang="en-US" altLang="ja-JP" sz="2400" dirty="0" smtClean="0"/>
              <a:t>e a(</a:t>
            </a: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(t_0) \rangle = {\rm const}&#10;\end{align*}&lt;/body&gt;&#10;  &lt;fcolor&gt;FFFFFFFF&lt;/fcolor&gt;&#10;  &lt;bcolor&gt;FFFFFFFF&lt;/bcolor&gt;&#10;  &lt;transparent&gt;True&lt;/transparent&gt;&#10;  &lt;resolution&gt;1800&lt;/resolution&gt;&#10;  &lt;imageh&gt;249&lt;/imageh&gt;&#10;  &lt;imagew&gt;165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98" y="4180289"/>
            <a:ext cx="2144316" cy="323009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0 = \hat{t} a^2&#10;\end{align*}&lt;/body&gt;&#10;  &lt;fcolor&gt;FFFFFFFF&lt;/fcolor&gt;&#10;  &lt;bcolor&gt;FFFFFFFF&lt;/bcolor&gt;&#10;  &lt;transparent&gt;True&lt;/transparent&gt;&#10;  &lt;resolution&gt;1800&lt;/resolution&gt;&#10;  &lt;imageh&gt;260&lt;/imageh&gt;&#10;  &lt;imagew&gt;83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08" y="4126780"/>
            <a:ext cx="1213545" cy="376518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4520553" y="4135464"/>
            <a:ext cx="408760" cy="4318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7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 </a:t>
            </a:r>
            <a:r>
              <a:rPr kumimoji="1" lang="en-US" altLang="ja-JP" dirty="0" err="1" smtClean="0"/>
              <a:t>dep</a:t>
            </a:r>
            <a:r>
              <a:rPr kumimoji="1" lang="en-US" altLang="ja-JP" dirty="0" smtClean="0"/>
              <a:t> of t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&lt;E&gt;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15" y="1315624"/>
            <a:ext cx="6339154" cy="459820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238124" y="2043950"/>
            <a:ext cx="2945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one-loop perturbation</a:t>
            </a:r>
          </a:p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violated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475395" y="2874947"/>
            <a:ext cx="0" cy="133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矢印 8"/>
          <p:cNvSpPr/>
          <p:nvPr/>
        </p:nvSpPr>
        <p:spPr>
          <a:xfrm>
            <a:off x="2475395" y="2967316"/>
            <a:ext cx="617429" cy="31376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0852" y="6161477"/>
            <a:ext cx="3426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lattice discretization effect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595720" y="4061009"/>
            <a:ext cx="705159" cy="860612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21188855" flipV="1">
            <a:off x="1872573" y="5037151"/>
            <a:ext cx="457200" cy="113669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|_{t=t_0} = 0.3&#10;\end{align*}&lt;/body&gt;&#10;  &lt;fcolor&gt;FFFFFFFF&lt;/fcolor&gt;&#10;  &lt;bcolor&gt;FFFFFFFF&lt;/bcolor&gt;&#10;  &lt;transparent&gt;True&lt;/transparent&gt;&#10;  &lt;resolution&gt;1800&lt;/resolution&gt;&#10;  &lt;imageh&gt;285&lt;/imageh&gt;&#10;  &lt;imagew&gt;171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69" y="2232212"/>
            <a:ext cx="2097738" cy="349623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flipH="1">
            <a:off x="5220069" y="2407023"/>
            <a:ext cx="1620000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255368" y="2430676"/>
            <a:ext cx="0" cy="226800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角丸四角形吹き出し 22"/>
          <p:cNvSpPr/>
          <p:nvPr/>
        </p:nvSpPr>
        <p:spPr>
          <a:xfrm>
            <a:off x="4347881" y="5334000"/>
            <a:ext cx="1281953" cy="448235"/>
          </a:xfrm>
          <a:prstGeom prst="wedgeRoundRectCallout">
            <a:avLst>
              <a:gd name="adj1" fmla="val 20162"/>
              <a:gd name="adj2" fmla="val -12150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吹き出し 23"/>
          <p:cNvSpPr/>
          <p:nvPr/>
        </p:nvSpPr>
        <p:spPr>
          <a:xfrm>
            <a:off x="6164170" y="5343139"/>
            <a:ext cx="693831" cy="448235"/>
          </a:xfrm>
          <a:prstGeom prst="wedgeRoundRectCallout">
            <a:avLst>
              <a:gd name="adj1" fmla="val -23768"/>
              <a:gd name="adj2" fmla="val -11350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t_{0.4}&#10;\end{align*}&lt;/body&gt;&#10;  &lt;fcolor&gt;FFFFFFFF&lt;/fcolor&gt;&#10;  &lt;bcolor&gt;FFFFFFFF&lt;/bcolor&gt;&#10;  &lt;transparent&gt;True&lt;/transparent&gt;&#10;  &lt;resolution&gt;1800&lt;/resolution&gt;&#10;  &lt;imageh&gt;197&lt;/imageh&gt;&#10;  &lt;imagew&gt;33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38" y="5447595"/>
            <a:ext cx="436153" cy="257252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|_{t=t_{0.4}} = 0.4&#10;\end{align*}&lt;/body&gt;&#10;  &lt;fcolor&gt;FFFFFFFF&lt;/fcolor&gt;&#10;  &lt;bcolor&gt;FFFFFFFF&lt;/bcolor&gt;&#10;  &lt;transparent&gt;True&lt;/transparent&gt;&#10;  &lt;resolution&gt;1800&lt;/resolution&gt;&#10;  &lt;imageh&gt;285&lt;/imageh&gt;&#10;  &lt;imagew&gt;185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68" y="686708"/>
            <a:ext cx="2275616" cy="349623"/>
          </a:xfrm>
          <a:prstGeom prst="rect">
            <a:avLst/>
          </a:prstGeom>
        </p:spPr>
      </p:pic>
      <p:cxnSp>
        <p:nvCxnSpPr>
          <p:cNvPr id="29" name="直線コネクタ 28"/>
          <p:cNvCxnSpPr/>
          <p:nvPr/>
        </p:nvCxnSpPr>
        <p:spPr>
          <a:xfrm flipH="1">
            <a:off x="6339747" y="1140787"/>
            <a:ext cx="70018" cy="45844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t_0 \equiv t_{0.3}&#10;\end{align*}&lt;/body&gt;&#10;  &lt;fcolor&gt;FFFFFFFF&lt;/fcolor&gt;&#10;  &lt;bcolor&gt;FFFFFFFF&lt;/bcolor&gt;&#10;  &lt;transparent&gt;True&lt;/transparent&gt;&#10;  &lt;resolution&gt;1800&lt;/resolution&gt;&#10;  &lt;imageh&gt;197&lt;/imageh&gt;&#10;  &lt;imagew&gt;86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94" y="5438456"/>
            <a:ext cx="1130863" cy="2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QCD</a:t>
            </a:r>
            <a:endParaRPr kumimoji="1" lang="ja-JP" altLang="en-US" dirty="0"/>
          </a:p>
        </p:txBody>
      </p:sp>
      <p:pic>
        <p:nvPicPr>
          <p:cNvPr id="9" name="Picture 76" descr="latt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04">
            <a:off x="2744318" y="1122620"/>
            <a:ext cx="3686357" cy="355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3487275" y="1855687"/>
            <a:ext cx="2196000" cy="2196000"/>
          </a:xfrm>
          <a:prstGeom prst="ellipse">
            <a:avLst/>
          </a:prstGeom>
          <a:solidFill>
            <a:srgbClr val="B3D9FF">
              <a:alpha val="50000"/>
            </a:srgb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026183" y="2079089"/>
            <a:ext cx="1080000" cy="108000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339354" y="2549597"/>
            <a:ext cx="1080000" cy="1080000"/>
          </a:xfrm>
          <a:prstGeom prst="ellipse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758234" y="2585407"/>
            <a:ext cx="1080000" cy="108000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65373" y="4712247"/>
            <a:ext cx="5551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First principle calculation of QCD</a:t>
            </a:r>
          </a:p>
          <a:p>
            <a:pPr algn="ctr"/>
            <a:r>
              <a:rPr lang="en-US" altLang="ja-JP" sz="2800" dirty="0" smtClean="0"/>
              <a:t>Monte Carlo for path integral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73613" y="6033248"/>
            <a:ext cx="693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hadron spectra, chiral symmetry,  phase transition,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96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</a:t>
            </a:r>
            <a:r>
              <a:rPr lang="en-US" altLang="ja-JP" baseline="-25000" dirty="0" smtClean="0"/>
              <a:t>#</a:t>
            </a:r>
            <a:r>
              <a:rPr lang="en-US" altLang="ja-JP" dirty="0" smtClean="0"/>
              <a:t> Scale Setting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977" y="1673626"/>
            <a:ext cx="4724400" cy="377570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05599" y="2483223"/>
            <a:ext cx="2078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clover operator</a:t>
            </a:r>
          </a:p>
          <a:p>
            <a:r>
              <a:rPr lang="en-US" altLang="ja-JP" sz="2400" dirty="0" smtClean="0"/>
              <a:t>for FF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95286" y="4052102"/>
            <a:ext cx="220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plaquette</a:t>
            </a:r>
            <a:r>
              <a:rPr kumimoji="1" lang="en-US" altLang="ja-JP" sz="2400" dirty="0" smtClean="0"/>
              <a:t> action</a:t>
            </a:r>
            <a:endParaRPr kumimoji="1" lang="ja-JP" altLang="en-US" sz="2400" dirty="0"/>
          </a:p>
        </p:txBody>
      </p:sp>
      <p:sp>
        <p:nvSpPr>
          <p:cNvPr id="7" name="右矢印 6"/>
          <p:cNvSpPr/>
          <p:nvPr/>
        </p:nvSpPr>
        <p:spPr>
          <a:xfrm flipH="1">
            <a:off x="5970492" y="4123819"/>
            <a:ext cx="735107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flipH="1">
            <a:off x="5960179" y="2750805"/>
            <a:ext cx="735107" cy="29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0933" y="6003286"/>
            <a:ext cx="553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good agreement with previous scales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819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Analysis</a:t>
            </a:r>
            <a:endParaRPr kumimoji="1" lang="ja-JP" altLang="en-US" dirty="0"/>
          </a:p>
        </p:txBody>
      </p:sp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02623" y="1261589"/>
            <a:ext cx="34307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w</a:t>
            </a:r>
            <a:r>
              <a:rPr lang="en-US" altLang="ja-JP" sz="2800" baseline="-25000" dirty="0" smtClean="0"/>
              <a:t>0</a:t>
            </a:r>
            <a:r>
              <a:rPr lang="en-US" altLang="ja-JP" sz="2800" dirty="0" smtClean="0"/>
              <a:t> scaling</a:t>
            </a:r>
            <a:endParaRPr kumimoji="1" lang="en-US" altLang="ja-JP" sz="2800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59657"/>
              </p:ext>
            </p:extLst>
          </p:nvPr>
        </p:nvGraphicFramePr>
        <p:xfrm>
          <a:off x="1484709" y="2886074"/>
          <a:ext cx="6096000" cy="32004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endParaRPr kumimoji="1" lang="ja-JP" altLang="en-US" sz="2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size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baseline="-25000" dirty="0" err="1" smtClean="0"/>
                        <a:t>conf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Symbol" panose="05050102010706020507" pitchFamily="18" charset="2"/>
                        </a:rPr>
                        <a:t>b</a:t>
                      </a:r>
                      <a:endParaRPr kumimoji="1" lang="ja-JP" altLang="en-US" sz="24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size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N</a:t>
                      </a:r>
                      <a:r>
                        <a:rPr kumimoji="1" lang="en-US" altLang="ja-JP" sz="2400" baseline="-25000" dirty="0" err="1" smtClean="0"/>
                        <a:t>conf</a:t>
                      </a:r>
                      <a:endParaRPr kumimoji="1" lang="ja-JP" alt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30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30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96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30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96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50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128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40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6.7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30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128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40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4</a:t>
                      </a:r>
                      <a:endParaRPr kumimoji="1" lang="ja-JP" altLang="en-US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142139" y="6329083"/>
            <a:ext cx="6852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each configuration is separated by 1000 gauge updates (HB+OR</a:t>
            </a:r>
            <a:r>
              <a:rPr kumimoji="1" lang="en-US" altLang="ja-JP" sz="2000" baseline="30000" dirty="0" smtClean="0"/>
              <a:t>5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138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with Previous Studies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56" y="1368277"/>
            <a:ext cx="5747485" cy="416903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553200" y="3136178"/>
            <a:ext cx="2315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scale determined</a:t>
            </a:r>
          </a:p>
          <a:p>
            <a:r>
              <a:rPr kumimoji="1"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by w</a:t>
            </a:r>
            <a:r>
              <a:rPr kumimoji="1" lang="en-US" altLang="ja-JP" sz="2400" baseline="-25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</a:t>
            </a:r>
            <a:r>
              <a:rPr kumimoji="1"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scaling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 flipH="1">
            <a:off x="5943600" y="3291701"/>
            <a:ext cx="609599" cy="519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66914" y="1368277"/>
            <a:ext cx="17795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</a:t>
            </a:r>
            <a:r>
              <a:rPr kumimoji="1" lang="en-US" altLang="ja-JP" sz="2800" baseline="-25000" dirty="0" smtClean="0"/>
              <a:t>0.4</a:t>
            </a:r>
            <a:r>
              <a:rPr kumimoji="1" lang="en-US" altLang="ja-JP" sz="2800" dirty="0" smtClean="0"/>
              <a:t>/r</a:t>
            </a:r>
            <a:r>
              <a:rPr kumimoji="1" lang="en-US" altLang="ja-JP" sz="2800" baseline="-25000" dirty="0" smtClean="0"/>
              <a:t>0</a:t>
            </a:r>
          </a:p>
          <a:p>
            <a:r>
              <a:rPr lang="en-US" altLang="ja-JP" sz="2000" dirty="0" smtClean="0"/>
              <a:t>determined by</a:t>
            </a:r>
          </a:p>
          <a:p>
            <a:r>
              <a:rPr kumimoji="1" lang="en-US" altLang="ja-JP" sz="2000" dirty="0" smtClean="0"/>
              <a:t>4 data points at</a:t>
            </a:r>
          </a:p>
          <a:p>
            <a:r>
              <a:rPr lang="en-US" altLang="ja-JP" sz="2000" dirty="0" smtClean="0"/>
              <a:t>6.5&lt;</a:t>
            </a:r>
            <a:r>
              <a:rPr lang="en-US" altLang="ja-JP" sz="2000" dirty="0" smtClean="0">
                <a:latin typeface="Symbol" panose="05050102010706020507" pitchFamily="18" charset="2"/>
              </a:rPr>
              <a:t>b</a:t>
            </a:r>
            <a:r>
              <a:rPr lang="en-US" altLang="ja-JP" sz="2000" dirty="0" smtClean="0"/>
              <a:t>&lt;6.92</a:t>
            </a:r>
            <a:endParaRPr kumimoji="1" lang="ja-JP" altLang="en-US" sz="2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beta&#10;\end{align*}&lt;/body&gt;&#10;  &lt;fcolor&gt;FFFFFFFF&lt;/fcolor&gt;&#10;  &lt;bcolor&gt;FFFFFFFF&lt;/bcolor&gt;&#10;  &lt;transparent&gt;True&lt;/transparent&gt;&#10;  &lt;resolution&gt;1800&lt;/resolution&gt;&#10;  &lt;imageh&gt;223&lt;/imageh&gt;&#10;  &lt;imagew&gt;13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98" y="5656724"/>
            <a:ext cx="197224" cy="32339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20703901">
            <a:off x="1504379" y="2094216"/>
            <a:ext cx="23246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Very</a:t>
            </a:r>
          </a:p>
          <a:p>
            <a:pPr algn="ctr"/>
            <a:r>
              <a:rPr kumimoji="1" lang="en-US" altLang="ja-JP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26359" y="5621811"/>
            <a:ext cx="3471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EHK: Edwards, Heller, </a:t>
            </a:r>
            <a:r>
              <a:rPr kumimoji="1" lang="en-US" altLang="ja-JP" dirty="0" err="1" smtClean="0"/>
              <a:t>Klassen</a:t>
            </a:r>
            <a:r>
              <a:rPr kumimoji="1" lang="en-US" altLang="ja-JP" dirty="0" smtClean="0"/>
              <a:t>, 1998</a:t>
            </a:r>
          </a:p>
          <a:p>
            <a:r>
              <a:rPr lang="en-US" altLang="ja-JP" dirty="0" smtClean="0"/>
              <a:t>Alpha-Collaboration, </a:t>
            </a:r>
            <a:r>
              <a:rPr lang="en-US" altLang="ja-JP" dirty="0" smtClean="0"/>
              <a:t>1998</a:t>
            </a:r>
          </a:p>
          <a:p>
            <a:r>
              <a:rPr lang="en-US" altLang="ja-JP" dirty="0" smtClean="0"/>
              <a:t>NS: </a:t>
            </a:r>
            <a:r>
              <a:rPr lang="en-US" altLang="ja-JP" dirty="0" err="1" smtClean="0"/>
              <a:t>Necco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Sommer</a:t>
            </a:r>
            <a:r>
              <a:rPr lang="en-US" altLang="ja-JP" dirty="0" smtClean="0"/>
              <a:t>, 2002</a:t>
            </a:r>
          </a:p>
          <a:p>
            <a:r>
              <a:rPr kumimoji="1" lang="en-US" altLang="ja-JP" dirty="0" smtClean="0"/>
              <a:t>DFHK: </a:t>
            </a:r>
            <a:r>
              <a:rPr kumimoji="1" lang="en-US" altLang="ja-JP" dirty="0" err="1" smtClean="0"/>
              <a:t>Durr</a:t>
            </a:r>
            <a:r>
              <a:rPr kumimoji="1" lang="en-US" altLang="ja-JP" dirty="0" smtClean="0"/>
              <a:t>, Fodor, </a:t>
            </a:r>
            <a:r>
              <a:rPr kumimoji="1" lang="en-US" altLang="ja-JP" dirty="0" err="1" smtClean="0"/>
              <a:t>Hoelbling</a:t>
            </a:r>
            <a:r>
              <a:rPr kumimoji="1" lang="en-US" altLang="ja-JP" dirty="0" smtClean="0"/>
              <a:t>, 2007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a(\beta)_{\rm data,prev.} / a(\beta)_{\rm ours}&#10;\end{align*}&lt;/body&gt;&#10;  &lt;fcolor&gt;FFFFFFFF&lt;/fcolor&gt;&#10;  &lt;bcolor&gt;FFFFFFFF&lt;/bcolor&gt;&#10;  &lt;transparent&gt;True&lt;/transparent&gt;&#10;  &lt;resolution&gt;1800&lt;/resolution&gt;&#10;  &lt;imageh&gt;259&lt;/imageh&gt;&#10;  &lt;imagew&gt;2332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70964" y="3269286"/>
            <a:ext cx="3632269" cy="4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3278" y="981001"/>
            <a:ext cx="7649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 smtClean="0"/>
              <a:t>Small Flow Time Expansion</a:t>
            </a:r>
          </a:p>
          <a:p>
            <a:pPr algn="ctr"/>
            <a:r>
              <a:rPr kumimoji="1" lang="en-US" altLang="ja-JP" sz="5400" dirty="0" smtClean="0"/>
              <a:t>of Operators and EMT</a:t>
            </a:r>
            <a:endParaRPr kumimoji="1" lang="ja-JP" altLang="en-US" sz="5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1" y="5394570"/>
            <a:ext cx="2321859" cy="13897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317" y="3153456"/>
            <a:ext cx="2926219" cy="2907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417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Operator Relation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9388" y="818907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Weisz</a:t>
            </a:r>
            <a:r>
              <a:rPr kumimoji="1" lang="en-US" altLang="ja-JP" dirty="0" smtClean="0"/>
              <a:t>, 2011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573602" y="3319989"/>
            <a:ext cx="1366124" cy="3328896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1323977" y="4954069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乗算記号 4"/>
          <p:cNvSpPr/>
          <p:nvPr/>
        </p:nvSpPr>
        <p:spPr>
          <a:xfrm>
            <a:off x="2334328" y="4830545"/>
            <a:ext cx="268941" cy="2716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13" y="4953851"/>
            <a:ext cx="139582" cy="290186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1163871" y="4418058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90" y="4492246"/>
            <a:ext cx="789702" cy="328013"/>
          </a:xfrm>
          <a:prstGeom prst="rect">
            <a:avLst/>
          </a:prstGeom>
        </p:spPr>
      </p:pic>
      <p:sp>
        <p:nvSpPr>
          <p:cNvPr id="16" name="二等辺三角形 15"/>
          <p:cNvSpPr/>
          <p:nvPr/>
        </p:nvSpPr>
        <p:spPr>
          <a:xfrm rot="5400000">
            <a:off x="1359544" y="4406989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13" idx="1"/>
          </p:cNvCxnSpPr>
          <p:nvPr/>
        </p:nvCxnSpPr>
        <p:spPr>
          <a:xfrm>
            <a:off x="1217698" y="4579655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2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2" y="5454759"/>
            <a:ext cx="565150" cy="263525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34328" y="3444852"/>
            <a:ext cx="247356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  <p:sp>
        <p:nvSpPr>
          <p:cNvPr id="9" name="右矢印 8"/>
          <p:cNvSpPr/>
          <p:nvPr/>
        </p:nvSpPr>
        <p:spPr>
          <a:xfrm flipH="1">
            <a:off x="1715762" y="5244792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00367" y="5576198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0 limit</a:t>
            </a:r>
            <a:endParaRPr kumimoji="1" lang="ja-JP" alt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1025208" y="4860486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18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5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37160" y="479829"/>
            <a:ext cx="3206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Suzuki, 2013</a:t>
            </a:r>
          </a:p>
          <a:p>
            <a:r>
              <a:rPr lang="it-IT" altLang="ja-JP" sz="2000" dirty="0" smtClean="0"/>
              <a:t>DelDebbio,Patella,Rago,2013</a:t>
            </a:r>
            <a:endParaRPr lang="en-US" altLang="ja-JP" sz="2000" dirty="0" smtClean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2009" y="4101035"/>
            <a:ext cx="649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5" name="左中かっこ 24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9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14113" y="5281254"/>
            <a:ext cx="3508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See also, Patella, Parallel7E, Thu.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31694" y="5058062"/>
            <a:ext cx="8444753" cy="166302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96493" y="5085012"/>
            <a:ext cx="307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Calibri" panose="020F0502020204030204" pitchFamily="34" charset="0"/>
              </a:rPr>
              <a:t>Remormalized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 EMT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1" y="5736884"/>
            <a:ext cx="7431596" cy="7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2211" y="1961580"/>
            <a:ext cx="853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 smtClean="0"/>
              <a:t>Numerical Analysis: thermodynamics</a:t>
            </a:r>
            <a:endParaRPr kumimoji="1" lang="ja-JP" altLang="en-US" sz="4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438194" y="3289505"/>
            <a:ext cx="4248000" cy="3024000"/>
            <a:chOff x="154577" y="286328"/>
            <a:chExt cx="4248000" cy="3024000"/>
          </a:xfrm>
        </p:grpSpPr>
        <p:sp>
          <p:nvSpPr>
            <p:cNvPr id="5" name="角丸四角形 4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63426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692862" y="1370133"/>
            <a:ext cx="5335747" cy="126545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5" y="1487269"/>
            <a:ext cx="4084483" cy="10676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93975" y="1370133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6092" y="2945648"/>
            <a:ext cx="833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A powerful tool for various analyses on the lattice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755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9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21" name="下矢印 20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4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4" name="角丸四角形 3"/>
          <p:cNvSpPr/>
          <p:nvPr/>
        </p:nvSpPr>
        <p:spPr>
          <a:xfrm>
            <a:off x="4595463" y="5755341"/>
            <a:ext cx="414103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a \ll \sqrt{8t} \ll \Lambda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1730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08" y="5954952"/>
            <a:ext cx="3634543" cy="523122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  <p:sp>
        <p:nvSpPr>
          <p:cNvPr id="44" name="下矢印 43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8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154762" cy="924524"/>
          </a:xfrm>
          <a:prstGeom prst="rightArrow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classical</a:t>
            </a:r>
            <a:endParaRPr kumimoji="1" lang="ja-JP" alt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51311" y="4965067"/>
            <a:ext cx="18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on the lattice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 flipH="1">
            <a:off x="2290480" y="2762600"/>
            <a:ext cx="1335492" cy="2157463"/>
          </a:xfrm>
          <a:prstGeom prst="rect">
            <a:avLst/>
          </a:prstGeom>
          <a:gradFill flip="none" rotWithShape="1">
            <a:gsLst>
              <a:gs pos="0">
                <a:srgbClr val="A50021">
                  <a:alpha val="20000"/>
                </a:srgbClr>
              </a:gs>
              <a:gs pos="100000">
                <a:srgbClr val="A500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2515715" y="3619883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2531959" y="3744780"/>
            <a:ext cx="1132921" cy="7928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2829">
                <a:moveTo>
                  <a:pt x="887505" y="21866"/>
                </a:moveTo>
                <a:cubicBezTo>
                  <a:pt x="599140" y="2442"/>
                  <a:pt x="497540" y="-39394"/>
                  <a:pt x="349623" y="93582"/>
                </a:cubicBezTo>
                <a:cubicBezTo>
                  <a:pt x="201706" y="226558"/>
                  <a:pt x="100105" y="507452"/>
                  <a:pt x="0" y="792829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flipV="1">
            <a:off x="2524680" y="2822021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 flipV="1">
            <a:off x="2587156" y="2918152"/>
            <a:ext cx="1097063" cy="851645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  <a:gd name="connsiteX0" fmla="*/ 859415 w 859415"/>
              <a:gd name="connsiteY0" fmla="*/ 4701 h 856346"/>
              <a:gd name="connsiteX1" fmla="*/ 349623 w 859415"/>
              <a:gd name="connsiteY1" fmla="*/ 157099 h 856346"/>
              <a:gd name="connsiteX2" fmla="*/ 0 w 859415"/>
              <a:gd name="connsiteY2" fmla="*/ 856346 h 856346"/>
              <a:gd name="connsiteX0" fmla="*/ 859415 w 859415"/>
              <a:gd name="connsiteY0" fmla="*/ 0 h 851645"/>
              <a:gd name="connsiteX1" fmla="*/ 349623 w 859415"/>
              <a:gd name="connsiteY1" fmla="*/ 152398 h 851645"/>
              <a:gd name="connsiteX2" fmla="*/ 0 w 859415"/>
              <a:gd name="connsiteY2" fmla="*/ 851645 h 85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415" h="851645">
                <a:moveTo>
                  <a:pt x="859415" y="0"/>
                </a:moveTo>
                <a:cubicBezTo>
                  <a:pt x="571050" y="25399"/>
                  <a:pt x="497540" y="19422"/>
                  <a:pt x="349623" y="152398"/>
                </a:cubicBezTo>
                <a:cubicBezTo>
                  <a:pt x="201706" y="285374"/>
                  <a:pt x="100105" y="566268"/>
                  <a:pt x="0" y="851645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154762" cy="924524"/>
          </a:xfrm>
          <a:prstGeom prst="rightArrow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classical</a:t>
            </a:r>
            <a:endParaRPr kumimoji="1" lang="ja-JP" alt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69222" y="6178361"/>
            <a:ext cx="4210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 limit with keeping t&gt;&gt;a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</a:t>
            </a:r>
            <a:endParaRPr kumimoji="1"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412603" y="2021380"/>
            <a:ext cx="4707968" cy="4341085"/>
            <a:chOff x="4412603" y="2021380"/>
            <a:chExt cx="4707968" cy="4341085"/>
          </a:xfrm>
        </p:grpSpPr>
        <p:sp>
          <p:nvSpPr>
            <p:cNvPr id="18" name="角丸四角形 17"/>
            <p:cNvSpPr/>
            <p:nvPr/>
          </p:nvSpPr>
          <p:spPr>
            <a:xfrm>
              <a:off x="4919583" y="2441664"/>
              <a:ext cx="3485782" cy="3101931"/>
            </a:xfrm>
            <a:prstGeom prst="roundRect">
              <a:avLst>
                <a:gd name="adj" fmla="val 10598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84" y="3718500"/>
              <a:ext cx="307738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lattice size: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64</a:t>
              </a:r>
              <a:r>
                <a:rPr lang="en-US" altLang="ja-JP" sz="2400" baseline="30000" dirty="0" smtClean="0">
                  <a:solidFill>
                    <a:srgbClr val="FFFF00"/>
                  </a:solidFill>
                </a:rPr>
                <a:t>3</a:t>
              </a:r>
              <a:r>
                <a:rPr lang="en-US" altLang="ja-JP" sz="2400" dirty="0" smtClean="0"/>
                <a:t>xN</a:t>
              </a:r>
              <a:r>
                <a:rPr lang="en-US" altLang="ja-JP" sz="2400" baseline="-25000" dirty="0" smtClean="0"/>
                <a:t>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err="1"/>
                <a:t>Nt</a:t>
              </a:r>
              <a:r>
                <a:rPr lang="en-US" altLang="ja-JP" sz="2400" dirty="0"/>
                <a:t> = 10, 12, 14, </a:t>
              </a:r>
              <a:r>
                <a:rPr lang="en-US" altLang="ja-JP" sz="2400" dirty="0">
                  <a:solidFill>
                    <a:srgbClr val="FFFF00"/>
                  </a:solidFill>
                </a:rPr>
                <a:t>16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>
                  <a:latin typeface="Symbol" panose="05050102010706020507" pitchFamily="18" charset="2"/>
                </a:rPr>
                <a:t>b</a:t>
              </a:r>
              <a:r>
                <a:rPr lang="en-US" altLang="ja-JP" sz="2400" dirty="0" smtClean="0"/>
                <a:t> =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6.4 – 7.4</a:t>
              </a:r>
              <a:endParaRPr lang="en-US" altLang="ja-JP" sz="2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~2000 configurations</a:t>
              </a:r>
              <a:endParaRPr kumimoji="1" lang="ja-JP" altLang="en-US" sz="2400" dirty="0"/>
            </a:p>
          </p:txBody>
        </p:sp>
        <p:sp>
          <p:nvSpPr>
            <p:cNvPr id="3" name="右矢印 2"/>
            <p:cNvSpPr/>
            <p:nvPr/>
          </p:nvSpPr>
          <p:spPr>
            <a:xfrm>
              <a:off x="4412603" y="4046713"/>
              <a:ext cx="413364" cy="91323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749228">
              <a:off x="6318970" y="2021380"/>
              <a:ext cx="2801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FF00"/>
                  </a:solidFill>
                </a:rPr>
                <a:t>twice finer lattice!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351923" y="2538425"/>
              <a:ext cx="24166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latin typeface="Calibri" panose="020F0502020204030204" pitchFamily="34" charset="0"/>
                </a:rPr>
                <a:t>Simulation 2</a:t>
              </a:r>
            </a:p>
            <a:p>
              <a:pPr algn="ctr"/>
              <a:r>
                <a:rPr lang="en-US" altLang="ja-JP" sz="2400" dirty="0" smtClean="0"/>
                <a:t>(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new</a:t>
              </a:r>
              <a:r>
                <a:rPr lang="en-US" altLang="ja-JP" sz="2400" dirty="0" smtClean="0"/>
                <a:t>, preliminary)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20014" y="5654579"/>
              <a:ext cx="26853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000" dirty="0" smtClean="0"/>
                <a:t>using </a:t>
              </a:r>
              <a:r>
                <a:rPr kumimoji="1" lang="en-US" altLang="ja-JP" sz="2000" dirty="0" err="1" smtClean="0"/>
                <a:t>BlueGeneQ</a:t>
              </a:r>
              <a:r>
                <a:rPr kumimoji="1" lang="en-US" altLang="ja-JP" sz="2000" dirty="0" smtClean="0"/>
                <a:t> @ KEK</a:t>
              </a:r>
            </a:p>
            <a:p>
              <a:pPr algn="r"/>
              <a:r>
                <a:rPr lang="en-US" altLang="ja-JP" sz="2000" dirty="0" smtClean="0"/>
                <a:t>efficiency ~40%</a:t>
              </a:r>
              <a:endParaRPr kumimoji="1" lang="ja-JP" altLang="en-US" sz="2000" dirty="0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627529" y="2238165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3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smtClean="0"/>
              <a:t>-3p at 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4" name="角丸四角形 13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4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lang="en-US" altLang="ja-JP" dirty="0"/>
              <a:t>-3p at </a:t>
            </a:r>
            <a:r>
              <a:rPr kumimoji="1" lang="en-US" altLang="ja-JP" dirty="0" smtClean="0"/>
              <a:t>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6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5669585" y="2107085"/>
            <a:ext cx="3377435" cy="2194560"/>
            <a:chOff x="5417429" y="3150524"/>
            <a:chExt cx="3377435" cy="2194560"/>
          </a:xfrm>
        </p:grpSpPr>
        <p:sp>
          <p:nvSpPr>
            <p:cNvPr id="20" name="角丸四角形吹き出し 19"/>
            <p:cNvSpPr/>
            <p:nvPr/>
          </p:nvSpPr>
          <p:spPr>
            <a:xfrm>
              <a:off x="5417429" y="3150524"/>
              <a:ext cx="3377435" cy="2194560"/>
            </a:xfrm>
            <a:prstGeom prst="wedgeRoundRectCallout">
              <a:avLst>
                <a:gd name="adj1" fmla="val 7607"/>
                <a:gd name="adj2" fmla="val 87744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6176355" y="3458096"/>
              <a:ext cx="771607" cy="27889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 flipH="1">
              <a:off x="6947962" y="3884303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6001788" y="3887331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5856674" y="4846321"/>
              <a:ext cx="26825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6014616" y="3383281"/>
              <a:ext cx="0" cy="15544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150987" y="3458095"/>
              <a:ext cx="0" cy="13882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023" y="4487413"/>
              <a:ext cx="194425" cy="176602"/>
            </a:xfrm>
            <a:prstGeom prst="rect">
              <a:avLst/>
            </a:prstGeom>
          </p:spPr>
        </p:pic>
        <p:pic>
          <p:nvPicPr>
  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1/T&#10;\end{align*}&lt;/body&gt;&#10;  &lt;fcolor&gt;FFFFFFFF&lt;/fcolor&gt;&#10;  &lt;bcolor&gt;FFFFFFFF&lt;/bcolor&gt;&#10;  &lt;transparent&gt;True&lt;/transparent&gt;&#10;  &lt;resolution&gt;1800&lt;/resolution&gt;&#10;  &lt;imageh&gt;250&lt;/imageh&gt;&#10;  &lt;imagew&gt;403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647" y="4937761"/>
              <a:ext cx="426508" cy="264583"/>
            </a:xfrm>
            <a:prstGeom prst="rect">
              <a:avLst/>
            </a:prstGeom>
          </p:spPr>
        </p:pic>
        <p:cxnSp>
          <p:nvCxnSpPr>
            <p:cNvPr id="29" name="直線コネクタ 28"/>
            <p:cNvCxnSpPr/>
            <p:nvPr/>
          </p:nvCxnSpPr>
          <p:spPr>
            <a:xfrm>
              <a:off x="6014616" y="3657601"/>
              <a:ext cx="0" cy="11887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FFFFFF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839" y="3499417"/>
              <a:ext cx="626473" cy="202925"/>
            </a:xfrm>
            <a:prstGeom prst="rect">
              <a:avLst/>
            </a:prstGeom>
          </p:spPr>
        </p:pic>
        <p:cxnSp>
          <p:nvCxnSpPr>
            <p:cNvPr id="31" name="直線コネクタ 30"/>
            <p:cNvCxnSpPr/>
            <p:nvPr/>
          </p:nvCxnSpPr>
          <p:spPr>
            <a:xfrm>
              <a:off x="6492504" y="4423919"/>
              <a:ext cx="8671" cy="430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72&lt;/imageh&gt;&#10;  &lt;imagew&gt;105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81" y="4927645"/>
              <a:ext cx="111125" cy="182033"/>
            </a:xfrm>
            <a:prstGeom prst="rect">
              <a:avLst/>
            </a:prstGeom>
          </p:spPr>
        </p:pic>
        <p:sp>
          <p:nvSpPr>
            <p:cNvPr id="33" name="角丸四角形 32"/>
            <p:cNvSpPr/>
            <p:nvPr/>
          </p:nvSpPr>
          <p:spPr>
            <a:xfrm>
              <a:off x="6478669" y="3901705"/>
              <a:ext cx="771607" cy="27889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t&amp;gt;0&#10;\end{align*}&lt;/body&gt;&#10;  &lt;fcolor&gt;FFFFFFFF&lt;/fcolor&gt;&#10;  &lt;bcolor&gt;FFFFFFFF&lt;/bcolor&gt;&#10;  &lt;transparent&gt;True&lt;/transparent&gt;&#10;  &lt;resolution&gt;1800&lt;/resolution&gt;&#10;  &lt;imageh&gt;176&lt;/imageh&gt;&#10;  &lt;imagew&gt;531&lt;/imagew&gt;&#10;  &lt;scale&gt;50&lt;/scale&gt;&#10;  &lt;cursor&gt;18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915" y="3941719"/>
              <a:ext cx="626473" cy="207644"/>
            </a:xfrm>
            <a:prstGeom prst="rect">
              <a:avLst/>
            </a:prstGeom>
          </p:spPr>
        </p:pic>
        <p:cxnSp>
          <p:nvCxnSpPr>
            <p:cNvPr id="35" name="直線矢印コネクタ 34"/>
            <p:cNvCxnSpPr/>
            <p:nvPr/>
          </p:nvCxnSpPr>
          <p:spPr>
            <a:xfrm flipH="1">
              <a:off x="6014614" y="3720364"/>
              <a:ext cx="336310" cy="150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H="1">
              <a:off x="6293249" y="4154765"/>
              <a:ext cx="336310" cy="15034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qrt{2t}&#10;\end{align*}&lt;/body&gt;&#10;  &lt;fcolor&gt;FFFFFFFF&lt;/fcolor&gt;&#10;  &lt;bcolor&gt;FFFFFFFF&lt;/bcolor&gt;&#10;  &lt;transparent&gt;True&lt;/transparent&gt;&#10;  &lt;resolution&gt;1800&lt;/resolution&gt;&#10;  &lt;imageh&gt;249&lt;/imageh&gt;&#10;  &lt;imagew&gt;405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191" y="4938819"/>
              <a:ext cx="428625" cy="263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2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2635623" y="4796118"/>
            <a:ext cx="6391835" cy="13267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5087389" y="1661390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at T=1.65Tc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947"/>
          <a:stretch/>
        </p:blipFill>
        <p:spPr>
          <a:xfrm>
            <a:off x="417138" y="1470206"/>
            <a:ext cx="4246302" cy="2857876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344154" y="3143656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76111" y="1686328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1" y="2385751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2734886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5" y="2739956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2837324" y="4891508"/>
            <a:ext cx="602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Direct measurement of </a:t>
            </a:r>
            <a:r>
              <a:rPr lang="en-US" altLang="ja-JP" sz="2800" dirty="0" err="1" smtClean="0"/>
              <a:t>e+p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on a given T!</a:t>
            </a:r>
            <a:endParaRPr kumimoji="1" lang="ja-JP" altLang="en-US" sz="2800" dirty="0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9" y="3218472"/>
            <a:ext cx="1216696" cy="307571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3115231" y="2508355"/>
            <a:ext cx="1339925" cy="783193"/>
          </a:xfrm>
          <a:prstGeom prst="wedgeRoundRectCallout">
            <a:avLst>
              <a:gd name="adj1" fmla="val 33544"/>
              <a:gd name="adj2" fmla="val -7351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systematic</a:t>
            </a:r>
          </a:p>
          <a:p>
            <a:pPr algn="ctr"/>
            <a:r>
              <a:rPr lang="en-US" altLang="ja-JP" sz="2000" dirty="0" smtClean="0"/>
              <a:t>error</a:t>
            </a:r>
            <a:endParaRPr kumimoji="1"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070091" y="155113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7138" y="4602145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80457" y="5453734"/>
            <a:ext cx="550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integral / 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lang="en-US" altLang="ja-JP" sz="2800" dirty="0" smtClean="0">
                <a:solidFill>
                  <a:srgbClr val="FFFF00"/>
                </a:solidFill>
              </a:rPr>
              <a:t> vacuum subtraction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</a:t>
            </a:r>
            <a:r>
              <a:rPr kumimoji="1" lang="en-US" altLang="ja-JP" dirty="0" smtClean="0">
                <a:sym typeface="Wingdings" panose="05000000000000000000" pitchFamily="2" charset="2"/>
              </a:rPr>
              <a:t>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" y="1259760"/>
            <a:ext cx="3589848" cy="46210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7628059" y="478342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376358" y="1829932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7901" y="180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5" y="118889"/>
            <a:ext cx="716947" cy="30832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83" y="1533512"/>
            <a:ext cx="141161" cy="138684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4&#10;\end{align*}&lt;/body&gt;&#10;  &lt;fcolor&gt;FFFFFFFF&lt;/fcolor&gt;&#10;  &lt;bcolor&gt;FFFFFFFF&lt;/bcolor&gt;&#10;  &lt;transparent&gt;True&lt;/transparent&gt;&#10;  &lt;resolution&gt;1800&lt;/resolution&gt;&#10;  &lt;imageh&gt;175&lt;/imageh&gt;&#10;  &lt;imagew&gt;3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8" y="842187"/>
            <a:ext cx="387926" cy="22553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508759" y="942427"/>
            <a:ext cx="22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7774268" y="789820"/>
            <a:ext cx="840428" cy="31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29621" y="1298097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528236" y="1667429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77234" y="1129732"/>
            <a:ext cx="275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xNt</a:t>
            </a:r>
          </a:p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6, 8, 10</a:t>
            </a:r>
          </a:p>
          <a:p>
            <a:r>
              <a:rPr kumimoji="1" lang="en-US" altLang="ja-JP" sz="2400" dirty="0" smtClean="0"/>
              <a:t>T/Tc=0.99, 1.24, 1.65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96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692862" y="1370133"/>
            <a:ext cx="5335747" cy="126545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5" y="1487269"/>
            <a:ext cx="4084483" cy="10676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93975" y="1370133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6092" y="2945648"/>
            <a:ext cx="833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A powerful tool for various analyses on the lattice</a:t>
            </a:r>
            <a:endParaRPr kumimoji="1" lang="ja-JP" altLang="en-US" sz="32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t="5284" b="4106"/>
          <a:stretch/>
        </p:blipFill>
        <p:spPr>
          <a:xfrm>
            <a:off x="187250" y="3621748"/>
            <a:ext cx="4353185" cy="317350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/>
          <a:srcRect t="5283" b="3850"/>
          <a:stretch/>
        </p:blipFill>
        <p:spPr>
          <a:xfrm>
            <a:off x="4564595" y="3621748"/>
            <a:ext cx="4353185" cy="31824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92862" y="3525131"/>
            <a:ext cx="304089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D. </a:t>
            </a:r>
            <a:r>
              <a:rPr kumimoji="1" lang="en-US" altLang="ja-JP" sz="2000" dirty="0" err="1" smtClean="0"/>
              <a:t>Nogradi</a:t>
            </a:r>
            <a:r>
              <a:rPr kumimoji="1" lang="en-US" altLang="ja-JP" sz="2000" dirty="0" smtClean="0"/>
              <a:t>, LATTICE2014,7B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678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</a:t>
            </a:r>
            <a:r>
              <a:rPr kumimoji="1" lang="en-US" altLang="ja-JP" dirty="0" smtClean="0">
                <a:sym typeface="Wingdings" panose="05000000000000000000" pitchFamily="2" charset="2"/>
              </a:rPr>
              <a:t>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" y="1259760"/>
            <a:ext cx="3589848" cy="46210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7628059" y="478342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376358" y="1829932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7901" y="180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5" y="118889"/>
            <a:ext cx="716947" cy="30832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83" y="1533512"/>
            <a:ext cx="141161" cy="138684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4&#10;\end{align*}&lt;/body&gt;&#10;  &lt;fcolor&gt;FFFFFFFF&lt;/fcolor&gt;&#10;  &lt;bcolor&gt;FFFFFFFF&lt;/bcolor&gt;&#10;  &lt;transparent&gt;True&lt;/transparent&gt;&#10;  &lt;resolution&gt;1800&lt;/resolution&gt;&#10;  &lt;imageh&gt;175&lt;/imageh&gt;&#10;  &lt;imagew&gt;3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8" y="842187"/>
            <a:ext cx="387926" cy="22553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508759" y="942427"/>
            <a:ext cx="22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7774268" y="789820"/>
            <a:ext cx="840428" cy="31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329394" y="2291597"/>
            <a:ext cx="6612334" cy="4459770"/>
            <a:chOff x="2329394" y="2291597"/>
            <a:chExt cx="6612334" cy="445977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5035" y="2291597"/>
              <a:ext cx="3616693" cy="445977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329394" y="5764306"/>
              <a:ext cx="2420164" cy="919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Comparison with </a:t>
              </a:r>
            </a:p>
            <a:p>
              <a:r>
                <a:rPr kumimoji="1" lang="en-US" altLang="ja-JP" sz="2400" dirty="0" smtClean="0"/>
                <a:t>previous studies</a:t>
              </a:r>
              <a:endParaRPr kumimoji="1" lang="ja-JP" altLang="en-US" sz="2400" dirty="0"/>
            </a:p>
          </p:txBody>
        </p:sp>
        <p:sp>
          <p:nvSpPr>
            <p:cNvPr id="9" name="右矢印 8"/>
            <p:cNvSpPr/>
            <p:nvPr/>
          </p:nvSpPr>
          <p:spPr>
            <a:xfrm>
              <a:off x="4749558" y="5961528"/>
              <a:ext cx="665124" cy="564776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429621" y="1298097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528236" y="1667429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77234" y="1129732"/>
            <a:ext cx="275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xNt</a:t>
            </a:r>
          </a:p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6, 8, 10</a:t>
            </a:r>
          </a:p>
          <a:p>
            <a:r>
              <a:rPr kumimoji="1" lang="en-US" altLang="ja-JP" sz="2400" dirty="0" smtClean="0"/>
              <a:t>T/Tc=0.99, 1.24, 1.65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32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4919583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23784" y="3718500"/>
            <a:ext cx="3077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</a:t>
            </a:r>
            <a:r>
              <a:rPr lang="en-US" altLang="ja-JP" sz="2400" dirty="0" smtClean="0">
                <a:solidFill>
                  <a:srgbClr val="FFFF00"/>
                </a:solidFill>
              </a:rPr>
              <a:t>64</a:t>
            </a:r>
            <a:r>
              <a:rPr lang="en-US" altLang="ja-JP" sz="2400" baseline="30000" dirty="0" smtClean="0">
                <a:solidFill>
                  <a:srgbClr val="FFFF00"/>
                </a:solidFill>
              </a:rPr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10, 12, 14, </a:t>
            </a:r>
            <a:r>
              <a:rPr lang="en-US" altLang="ja-JP" sz="2400" dirty="0">
                <a:solidFill>
                  <a:srgbClr val="FFFF00"/>
                </a:solidFill>
              </a:rPr>
              <a:t>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</a:t>
            </a:r>
            <a:r>
              <a:rPr lang="en-US" altLang="ja-JP" sz="2400" dirty="0" smtClean="0">
                <a:solidFill>
                  <a:srgbClr val="FFFF00"/>
                </a:solidFill>
              </a:rPr>
              <a:t>6.4 – 7.4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~2000 configurations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>
          <a:xfrm>
            <a:off x="4412603" y="4046713"/>
            <a:ext cx="413364" cy="9132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1923" y="2538425"/>
            <a:ext cx="2416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2</a:t>
            </a:r>
          </a:p>
          <a:p>
            <a:pPr algn="ctr"/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FF00"/>
                </a:solidFill>
              </a:rPr>
              <a:t>new</a:t>
            </a:r>
            <a:r>
              <a:rPr lang="en-US" altLang="ja-JP" sz="2400" dirty="0" smtClean="0"/>
              <a:t>, preliminary)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0014" y="5654579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using </a:t>
            </a:r>
            <a:r>
              <a:rPr kumimoji="1" lang="en-US" altLang="ja-JP" sz="2000" dirty="0" err="1" smtClean="0"/>
              <a:t>BlueGeneQ</a:t>
            </a:r>
            <a:r>
              <a:rPr kumimoji="1" lang="en-US" altLang="ja-JP" sz="2000" dirty="0" smtClean="0"/>
              <a:t> @ KEK</a:t>
            </a:r>
          </a:p>
          <a:p>
            <a:pPr algn="r"/>
            <a:r>
              <a:rPr lang="en-US" altLang="ja-JP" sz="2000" dirty="0" smtClean="0"/>
              <a:t>efficiency ~40%</a:t>
            </a:r>
            <a:endParaRPr kumimoji="1" lang="ja-JP" altLang="en-US" sz="2000" dirty="0"/>
          </a:p>
        </p:txBody>
      </p:sp>
      <p:sp>
        <p:nvSpPr>
          <p:cNvPr id="12" name="角丸四角形 11"/>
          <p:cNvSpPr/>
          <p:nvPr/>
        </p:nvSpPr>
        <p:spPr>
          <a:xfrm>
            <a:off x="4746367" y="2215696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749228">
            <a:off x="6318970" y="2021380"/>
            <a:ext cx="280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twice finer lattice!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1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7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on Finer Lattices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52688" y="5297772"/>
            <a:ext cx="529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 wider plateau on the finer lattices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Plateau may have a nonzero slope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42" r="-1" b="11734"/>
          <a:stretch/>
        </p:blipFill>
        <p:spPr>
          <a:xfrm>
            <a:off x="439271" y="1352525"/>
            <a:ext cx="5221240" cy="3353946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 flipH="1">
            <a:off x="2126526" y="1614135"/>
            <a:ext cx="914400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78894" y="1352525"/>
            <a:ext cx="28472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 = 2.31Tc</a:t>
            </a:r>
          </a:p>
          <a:p>
            <a:r>
              <a:rPr lang="en-US" altLang="ja-JP" sz="2800" dirty="0" smtClean="0"/>
              <a:t>64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xNt</a:t>
            </a:r>
          </a:p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 = 10, 12, 14, 16</a:t>
            </a:r>
            <a:endParaRPr lang="en-US" altLang="ja-JP" sz="2800" dirty="0"/>
          </a:p>
          <a:p>
            <a:r>
              <a:rPr lang="en-US" altLang="ja-JP" sz="2800" dirty="0"/>
              <a:t>2000 </a:t>
            </a:r>
            <a:r>
              <a:rPr lang="en-US" altLang="ja-JP" sz="2800" dirty="0" err="1"/>
              <a:t>confs</a:t>
            </a:r>
            <a:r>
              <a:rPr lang="en-US" altLang="ja-JP" sz="2800" dirty="0" smtClean="0"/>
              <a:t>.</a:t>
            </a:r>
            <a:endParaRPr lang="en-US" altLang="ja-JP" sz="2800" dirty="0"/>
          </a:p>
        </p:txBody>
      </p:sp>
      <p:pic>
        <p:nvPicPr>
          <p:cNvPr id="8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947"/>
          <a:stretch/>
        </p:blipFill>
        <p:spPr>
          <a:xfrm>
            <a:off x="179295" y="4666600"/>
            <a:ext cx="3119718" cy="209965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000000&lt;/fcolor&gt;&#10;  &lt;bcolor&gt;FFFFFFFF&lt;/bcolor&gt;&#10;  &lt;transparent&gt;False&lt;/transparent&gt;&#10;  &lt;resolution&gt;1800&lt;/resolution&gt;&#10;  &lt;imageh&gt;284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478" y="2764673"/>
            <a:ext cx="1479381" cy="37816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False&lt;/transparent&gt;&#10;  &lt;resolution&gt;1800&lt;/resolution&gt;&#10;  &lt;imageh&gt;249&lt;/imageh&gt;&#10;  &lt;imagew&gt;57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17" y="3908189"/>
            <a:ext cx="770983" cy="33156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432911" y="5636444"/>
            <a:ext cx="1709955" cy="70788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FlowQCD,2013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T=1.65Tc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20703901">
            <a:off x="2472568" y="328501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6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角丸四角形 41"/>
          <p:cNvSpPr/>
          <p:nvPr/>
        </p:nvSpPr>
        <p:spPr>
          <a:xfrm>
            <a:off x="4802909" y="2597165"/>
            <a:ext cx="4041163" cy="2953890"/>
          </a:xfrm>
          <a:prstGeom prst="roundRect">
            <a:avLst>
              <a:gd name="adj" fmla="val 119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Continuum Extrapolation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8397"/>
          <a:stretch/>
        </p:blipFill>
        <p:spPr>
          <a:xfrm>
            <a:off x="860612" y="1299895"/>
            <a:ext cx="3541063" cy="26984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l="8397"/>
          <a:stretch/>
        </p:blipFill>
        <p:spPr>
          <a:xfrm>
            <a:off x="860611" y="4072417"/>
            <a:ext cx="3541063" cy="2693017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6237398" y="3746583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5896051" y="5064104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897240" y="49920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51" y="3380932"/>
            <a:ext cx="716947" cy="308324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90" y="4830219"/>
            <a:ext cx="141161" cy="138684"/>
          </a:xfrm>
          <a:prstGeom prst="rect">
            <a:avLst/>
          </a:prstGeom>
        </p:spPr>
      </p:pic>
      <p:sp>
        <p:nvSpPr>
          <p:cNvPr id="35" name="右矢印 34"/>
          <p:cNvSpPr/>
          <p:nvPr/>
        </p:nvSpPr>
        <p:spPr>
          <a:xfrm rot="19504250" flipH="1">
            <a:off x="6266277" y="4527633"/>
            <a:ext cx="1065861" cy="3137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 rot="18751923" flipH="1">
            <a:off x="6167613" y="4395348"/>
            <a:ext cx="1065861" cy="31376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(\varepsilon-3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23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9622" y="2485957"/>
            <a:ext cx="1634077" cy="37546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11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6993" y="5231191"/>
            <a:ext cx="1468818" cy="37546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867249" y="824164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T=2.31Tc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2000 </a:t>
            </a:r>
            <a:r>
              <a:rPr lang="en-US" altLang="ja-JP" sz="2400" dirty="0" err="1" smtClean="0"/>
              <a:t>confs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10 ~ 16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62258" y="562017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Nt</a:t>
            </a:r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=16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83317" y="567373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14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08631" y="55510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12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86968" y="562017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10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75513" y="5728157"/>
            <a:ext cx="3783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 smtClean="0"/>
              <a:t>ontinuum extrapolation</a:t>
            </a:r>
          </a:p>
          <a:p>
            <a:r>
              <a:rPr lang="en-US" altLang="ja-JP" sz="2800" dirty="0" smtClean="0"/>
              <a:t>is stable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06522" y="2713981"/>
            <a:ext cx="371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0 limit </a:t>
            </a:r>
            <a:r>
              <a:rPr lang="en-US" altLang="ja-JP" sz="2800" dirty="0" smtClean="0">
                <a:sym typeface="Wingdings" panose="05000000000000000000" pitchFamily="2" charset="2"/>
              </a:rPr>
              <a:t>with fixed t/a</a:t>
            </a:r>
            <a:r>
              <a:rPr lang="en-US" altLang="ja-JP" sz="2800" baseline="30000" dirty="0" smtClean="0">
                <a:sym typeface="Wingdings" panose="05000000000000000000" pitchFamily="2" charset="2"/>
              </a:rPr>
              <a:t>2</a:t>
            </a:r>
            <a:endParaRPr kumimoji="1" lang="ja-JP" altLang="en-US" sz="2800" baseline="300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/a^2=1.0&#10;\end{align*}&lt;/body&gt;&#10;  &lt;fcolor&gt;FFFF0000&lt;/fcolor&gt;&#10;  &lt;bcolor&gt;FFFFFFFF&lt;/bcolor&gt;&#10;  &lt;transparent&gt;True&lt;/transparent&gt;&#10;  &lt;resolution&gt;1800&lt;/resolution&gt;&#10;  &lt;imageh&gt;282&lt;/imageh&gt;&#10;  &lt;imagew&gt;10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21" y="4312766"/>
            <a:ext cx="1351320" cy="34864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a^2=1.3&#10;\end{align*}&lt;/body&gt;&#10;  &lt;fcolor&gt;FF0000FF&lt;/fcolor&gt;&#10;  &lt;bcolor&gt;FFFFFFFF&lt;/bcolor&gt;&#10;  &lt;transparent&gt;True&lt;/transparent&gt;&#10;  &lt;resolution&gt;1800&lt;/resolution&gt;&#10;  &lt;imageh&gt;282&lt;/imageh&gt;&#10;  &lt;imagew&gt;109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67" y="3940697"/>
            <a:ext cx="1350084" cy="348648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 flipH="1">
            <a:off x="6386610" y="3845655"/>
            <a:ext cx="802526" cy="315085"/>
          </a:xfrm>
          <a:prstGeom prst="rightArrow">
            <a:avLst/>
          </a:prstGeom>
          <a:noFill/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22787" y="351296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92D050"/>
                </a:solidFill>
              </a:rPr>
              <a:t>1312.7492</a:t>
            </a:r>
            <a:endParaRPr kumimoji="1" lang="ja-JP" altLang="en-US" sz="2000" dirty="0">
              <a:solidFill>
                <a:srgbClr val="92D05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961091">
            <a:off x="1868502" y="1630108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961091">
            <a:off x="2020902" y="458284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7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6641" y="1602413"/>
            <a:ext cx="8386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Numerical Analysis: EMT </a:t>
            </a:r>
            <a:r>
              <a:rPr kumimoji="1" lang="en-US" altLang="ja-JP" sz="4400" dirty="0" err="1" smtClean="0"/>
              <a:t>Correlators</a:t>
            </a:r>
            <a:endParaRPr kumimoji="1" lang="ja-JP" altLang="en-US" sz="4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361095" y="2697832"/>
            <a:ext cx="4248000" cy="3024000"/>
            <a:chOff x="4682954" y="286326"/>
            <a:chExt cx="4248000" cy="3024000"/>
          </a:xfrm>
        </p:grpSpPr>
        <p:sp>
          <p:nvSpPr>
            <p:cNvPr id="10" name="角丸四角形 9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EMT </a:t>
            </a:r>
            <a:r>
              <a:rPr lang="en-US" altLang="ja-JP" dirty="0" err="1" smtClean="0"/>
              <a:t>Correlator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571946"/>
            <a:ext cx="762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Kubo Formula: T</a:t>
            </a:r>
            <a:r>
              <a:rPr kumimoji="1" lang="en-US" altLang="ja-JP" sz="2800" baseline="-25000" dirty="0" smtClean="0"/>
              <a:t>12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correlator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shear viscosity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4184913"/>
            <a:ext cx="574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Energy </a:t>
            </a:r>
            <a:r>
              <a:rPr lang="en-US" altLang="ja-JP" sz="2800" dirty="0" smtClean="0"/>
              <a:t>fluctuation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specific heat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869960"/>
            <a:ext cx="1787516" cy="7835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07587" y="3401179"/>
            <a:ext cx="587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Hydrodynamics describes long range behavior of </a:t>
            </a:r>
            <a:r>
              <a:rPr kumimoji="1" lang="en-US" altLang="ja-JP" sz="2000" dirty="0" err="1" smtClean="0"/>
              <a:t>T</a:t>
            </a:r>
            <a:r>
              <a:rPr kumimoji="1" lang="en-US" altLang="ja-JP" sz="2000" baseline="-25000" dirty="0" err="1" smtClean="0">
                <a:latin typeface="Symbol" panose="05050102010706020507" pitchFamily="18" charset="2"/>
              </a:rPr>
              <a:t>mn</a:t>
            </a:r>
            <a:endParaRPr kumimoji="1" lang="ja-JP" altLang="en-US" sz="2000" baseline="-25000" dirty="0">
              <a:latin typeface="Symbol" panose="05050102010706020507" pitchFamily="18" charset="2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07" y="2339265"/>
            <a:ext cx="6191643" cy="7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</a:t>
            </a:r>
            <a:r>
              <a:rPr kumimoji="1" lang="en-US" altLang="ja-JP" dirty="0" err="1" smtClean="0"/>
              <a:t>Correlator</a:t>
            </a:r>
            <a:r>
              <a:rPr kumimoji="1" lang="en-US" altLang="ja-JP" dirty="0" smtClean="0"/>
              <a:t> : Noisy…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6" y="2497837"/>
            <a:ext cx="3663369" cy="287956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12}(\tau) T_{12}(0) 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5" y="2038546"/>
            <a:ext cx="2309562" cy="3833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0316" y="5315844"/>
            <a:ext cx="29553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Nakamura, Sakai, PRL,2005</a:t>
            </a:r>
          </a:p>
          <a:p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=8</a:t>
            </a:r>
          </a:p>
          <a:p>
            <a:r>
              <a:rPr lang="en-US" altLang="ja-JP" sz="2400" dirty="0" smtClean="0"/>
              <a:t>improved action</a:t>
            </a:r>
          </a:p>
          <a:p>
            <a:r>
              <a:rPr lang="en-US" altLang="ja-JP" sz="2400" dirty="0" smtClean="0"/>
              <a:t>~10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4664467" y="2497837"/>
            <a:ext cx="4347628" cy="287956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7458465" y="6346901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… no signal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\tau) T_{\mu\nu}(0)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156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50" y="1998180"/>
            <a:ext cx="2414262" cy="40340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64467" y="5377405"/>
            <a:ext cx="2711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=16</a:t>
            </a:r>
          </a:p>
          <a:p>
            <a:r>
              <a:rPr lang="en-US" altLang="ja-JP" sz="2400" dirty="0" smtClean="0"/>
              <a:t>standard action</a:t>
            </a:r>
          </a:p>
          <a:p>
            <a:r>
              <a:rPr lang="en-US" altLang="ja-JP" sz="2400" dirty="0" smtClean="0"/>
              <a:t>5x10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3" y="4850619"/>
            <a:ext cx="222449" cy="2020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564317" y="1374238"/>
            <a:ext cx="393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W</a:t>
            </a:r>
            <a:r>
              <a:rPr kumimoji="1" lang="en-US" altLang="ja-JP" sz="2800" dirty="0" smtClean="0"/>
              <a:t>ith naïve EMT operators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211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192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525398" cy="5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2941" y="3272118"/>
            <a:ext cx="3266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 </a:t>
            </a:r>
            <a:r>
              <a:rPr lang="en-US" altLang="ja-JP" sz="2400" dirty="0" smtClean="0"/>
              <a:t>independent const.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   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energy conservation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右矢印 16"/>
          <p:cNvSpPr/>
          <p:nvPr/>
        </p:nvSpPr>
        <p:spPr>
          <a:xfrm rot="19508281" flipH="1">
            <a:off x="4477247" y="3833512"/>
            <a:ext cx="1327409" cy="493059"/>
          </a:xfrm>
          <a:prstGeom prst="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108951" y="4545106"/>
            <a:ext cx="1956108" cy="5827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192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525398" cy="5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398621" y="5107254"/>
            <a:ext cx="3682625" cy="1688735"/>
          </a:xfrm>
          <a:prstGeom prst="roundRect">
            <a:avLst>
              <a:gd name="adj" fmla="val 134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92" y="3537055"/>
            <a:ext cx="1562359" cy="68485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512474" y="3056883"/>
            <a:ext cx="207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specific heat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81319" y="5223451"/>
            <a:ext cx="2832848" cy="5558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20530865">
            <a:off x="3406598" y="5111999"/>
            <a:ext cx="1272337" cy="32083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257" y="4276257"/>
            <a:ext cx="2971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Novel approach to 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measure </a:t>
            </a:r>
            <a:r>
              <a:rPr lang="en-US" altLang="ja-JP" sz="2400" dirty="0" smtClean="0">
                <a:solidFill>
                  <a:srgbClr val="FFFF00"/>
                </a:solidFill>
              </a:rPr>
              <a:t>specific heat!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08951" y="4545106"/>
            <a:ext cx="1956108" cy="5827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192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525398" cy="517793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c_V/T^3=15.3(36)&#10;\end{align*}&lt;/body&gt;&#10;  &lt;fcolor&gt;FFFFFFFF&lt;/fcolor&gt;&#10;  &lt;bcolor&gt;FFFFFFFF&lt;/bcolor&gt;&#10;  &lt;transparent&gt;True&lt;/transparent&gt;&#10;  &lt;resolution&gt;1800&lt;/resolution&gt;&#10;  &lt;imageh&gt;282&lt;/imageh&gt;&#10;  &lt;imagew&gt;18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0" y="5308660"/>
            <a:ext cx="2633873" cy="3948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628970" y="5127812"/>
            <a:ext cx="337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Gavai</a:t>
            </a:r>
            <a:r>
              <a:rPr kumimoji="1" lang="en-US" altLang="ja-JP" sz="2000" dirty="0" smtClean="0"/>
              <a:t>, Gupta, Mukherjee, 2005</a:t>
            </a: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c_V/T^3 &amp;amp;= 15(1)&#10;\\&#10;&amp;amp;= 18(2)&#10;\end{align*}&lt;/body&gt;&#10;  &lt;fcolor&gt;FFFFFFFF&lt;/fcolor&gt;&#10;  &lt;bcolor&gt;FFFFFFFF&lt;/bcolor&gt;&#10;  &lt;transparent&gt;True&lt;/transparent&gt;&#10;  &lt;resolution&gt;1800&lt;/resolution&gt;&#10;  &lt;imageh&gt;730&lt;/imageh&gt;&#10;  &lt;imagew&gt;1563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34" y="5590998"/>
            <a:ext cx="1654175" cy="772583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/T_c=2&#10;\\&#10;T/T_c=3&#10;\end{align*}&lt;/body&gt;&#10;  &lt;fcolor&gt;FFFFFFFF&lt;/fcolor&gt;&#10;  &lt;bcolor&gt;FFFFFFFF&lt;/bcolor&gt;&#10;  &lt;transparent&gt;True&lt;/transparent&gt;&#10;  &lt;resolution&gt;1800&lt;/resolution&gt;&#10;  &lt;imageh&gt;699&lt;/imageh&gt;&#10;  &lt;imagew&gt;985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12" y="5623807"/>
            <a:ext cx="1042458" cy="73977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771734" y="6426657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differential method / </a:t>
            </a:r>
            <a:r>
              <a:rPr kumimoji="1" lang="en-US" altLang="ja-JP" dirty="0" err="1" smtClean="0"/>
              <a:t>cont</a:t>
            </a:r>
            <a:r>
              <a:rPr kumimoji="1" lang="en-US" altLang="ja-JP" dirty="0" smtClean="0"/>
              <a:t> lim.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2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692862" y="1370133"/>
            <a:ext cx="5335747" cy="126545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5" y="1487269"/>
            <a:ext cx="4084483" cy="10676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93975" y="1370133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6092" y="2945648"/>
            <a:ext cx="833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A powerful tool for various analyses on the lattice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83440" y="3976105"/>
            <a:ext cx="33854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scale setting</a:t>
            </a:r>
            <a:endParaRPr lang="en-US" altLang="ja-JP" sz="2800" dirty="0"/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running coupling</a:t>
            </a:r>
            <a:endParaRPr lang="en-US" altLang="ja-JP" sz="2800" dirty="0" smtClean="0"/>
          </a:p>
          <a:p>
            <a:pPr marL="742950" indent="-742950">
              <a:buFont typeface="+mj-ea"/>
              <a:buAutoNum type="circleNumDbPlain"/>
            </a:pPr>
            <a:r>
              <a:rPr lang="en-US" altLang="ja-JP" sz="2800" dirty="0" smtClean="0"/>
              <a:t>topology</a:t>
            </a:r>
            <a:endParaRPr lang="en-US" altLang="ja-JP" sz="2800" dirty="0"/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operator relation</a:t>
            </a:r>
            <a:endParaRPr lang="en-US" altLang="ja-JP" sz="2800" dirty="0"/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autocorrelation</a:t>
            </a:r>
          </a:p>
          <a:p>
            <a:pPr marL="742950" indent="-742950">
              <a:buFont typeface="+mj-ea"/>
              <a:buAutoNum type="circleNumDbPlain"/>
            </a:pPr>
            <a:r>
              <a:rPr kumimoji="1" lang="en-US" altLang="ja-JP" sz="2800" dirty="0" smtClean="0"/>
              <a:t>etc.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3259" y="3976105"/>
            <a:ext cx="203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Applications: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2962" y="5064428"/>
            <a:ext cx="2614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</a:t>
            </a:r>
            <a:r>
              <a:rPr lang="en-US" altLang="ja-JP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hermodynamics</a:t>
            </a:r>
          </a:p>
          <a:p>
            <a:r>
              <a:rPr lang="en-US" altLang="ja-JP" sz="2800" dirty="0" smtClean="0"/>
              <a:t>EMT </a:t>
            </a:r>
            <a:r>
              <a:rPr lang="en-US" altLang="ja-JP" sz="2800" dirty="0" err="1" smtClean="0"/>
              <a:t>c</a:t>
            </a:r>
            <a:r>
              <a:rPr kumimoji="1" lang="en-US" altLang="ja-JP" sz="2800" dirty="0" err="1" smtClean="0"/>
              <a:t>orrelator</a:t>
            </a:r>
            <a:endParaRPr kumimoji="1" lang="ja-JP" altLang="en-US" sz="2800" dirty="0"/>
          </a:p>
        </p:txBody>
      </p:sp>
      <p:sp>
        <p:nvSpPr>
          <p:cNvPr id="11" name="角丸四角形 10"/>
          <p:cNvSpPr/>
          <p:nvPr/>
        </p:nvSpPr>
        <p:spPr>
          <a:xfrm>
            <a:off x="2583440" y="4037683"/>
            <a:ext cx="2913530" cy="41586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583439" y="5314933"/>
            <a:ext cx="3385479" cy="41586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中かっこ 12"/>
          <p:cNvSpPr/>
          <p:nvPr/>
        </p:nvSpPr>
        <p:spPr>
          <a:xfrm>
            <a:off x="6060140" y="5172635"/>
            <a:ext cx="233083" cy="75303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302961" y="5107003"/>
            <a:ext cx="2614819" cy="43318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6312700" y="5549153"/>
            <a:ext cx="2386635" cy="43318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2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80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56489" y="1429132"/>
            <a:ext cx="7952438" cy="1900719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2040328" y="1660779"/>
            <a:ext cx="498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Calibri" panose="020F0502020204030204" pitchFamily="34" charset="0"/>
              </a:rPr>
              <a:t>EMT formula from gradient flow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0563" y="3593319"/>
            <a:ext cx="72042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This formula can successfully define and calculate the EMT on the lattice</a:t>
            </a:r>
          </a:p>
          <a:p>
            <a:pPr algn="ctr"/>
            <a:endParaRPr kumimoji="1" lang="en-US" altLang="ja-JP" sz="2800" dirty="0" smtClean="0"/>
          </a:p>
          <a:p>
            <a:pPr algn="ctr"/>
            <a:r>
              <a:rPr lang="en-US" altLang="ja-JP" sz="2800" dirty="0" smtClean="0"/>
              <a:t>It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/>
              <a:t>provides us </a:t>
            </a:r>
            <a:r>
              <a:rPr lang="en-US" altLang="ja-JP" sz="2800" dirty="0" smtClean="0"/>
              <a:t>with </a:t>
            </a:r>
            <a:r>
              <a:rPr kumimoji="1" lang="en-US" altLang="ja-JP" sz="2800" dirty="0" smtClean="0"/>
              <a:t>novel approaches to measure various observables on the lattice!</a:t>
            </a:r>
          </a:p>
          <a:p>
            <a:pPr algn="ctr"/>
            <a:endParaRPr lang="en-US" altLang="ja-JP" sz="2800" dirty="0"/>
          </a:p>
          <a:p>
            <a:pPr algn="ctr"/>
            <a:r>
              <a:rPr kumimoji="1" lang="en-US" altLang="ja-JP" sz="2800" dirty="0" smtClean="0"/>
              <a:t>This method is direct, intuitive and less noisy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4769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55" y="2368827"/>
            <a:ext cx="4981374" cy="6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188259" y="5559490"/>
            <a:ext cx="4577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Other observables</a:t>
            </a:r>
          </a:p>
          <a:p>
            <a:r>
              <a:rPr kumimoji="1" lang="en-US" altLang="ja-JP" sz="2400" dirty="0" smtClean="0"/>
              <a:t>full QCD </a:t>
            </a:r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Makino,Suzuki,2014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r>
              <a:rPr kumimoji="1" lang="en-US" altLang="ja-JP" sz="2400" dirty="0" smtClean="0"/>
              <a:t>non-pert. improvement </a:t>
            </a:r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Patella 7E(Thu)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4" y="476824"/>
            <a:ext cx="7049330" cy="508332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 rot="675328">
            <a:off x="1261098" y="607607"/>
            <a:ext cx="7995394" cy="1107996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effectLst>
            <a:softEdge rad="2413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Many Future Studies!!</a:t>
            </a:r>
            <a:endParaRPr kumimoji="1" lang="ja-JP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71971" y="5630653"/>
            <a:ext cx="3037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O(a) improvement </a:t>
            </a:r>
          </a:p>
          <a:p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Nogradi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 7E(Thu); </a:t>
            </a: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Sint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 7E(Thu)</a:t>
            </a:r>
          </a:p>
          <a:p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Monahan, 7E(Thu)</a:t>
            </a:r>
            <a:endParaRPr kumimoji="1" lang="ja-JP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809662" y="6299055"/>
            <a:ext cx="117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and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17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6477848" y="1310134"/>
            <a:ext cx="2392776" cy="16308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Correlation Function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02458" y="1310133"/>
            <a:ext cx="20883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</a:t>
            </a:r>
            <a:r>
              <a:rPr lang="en-US" altLang="ja-JP" sz="2400" dirty="0" smtClean="0"/>
              <a:t>T~2.3Tc</a:t>
            </a:r>
            <a:r>
              <a:rPr lang="en-US" altLang="ja-JP" sz="2400" dirty="0" smtClean="0"/>
              <a:t>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=1.9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" y="2507774"/>
            <a:ext cx="5791520" cy="406270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C_{\mu\nu}(\tau) = \int d^3x\langle T_{\mu\nu}(x,\tau) T_{\mu\nu}(0,0) \rangle&#10;\end{align*}&lt;/body&gt;&#10;  &lt;fcolor&gt;FF000000&lt;/fcolor&gt;&#10;  &lt;bcolor&gt;FFFFFFFF&lt;/bcolor&gt;&#10;  &lt;transparent&gt;True&lt;/transparent&gt;&#10;  &lt;resolution&gt;1800&lt;/resolution&gt;&#10;  &lt;imageh&gt;553&lt;/imageh&gt;&#10;  &lt;imagew&gt;3833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8" y="1465052"/>
            <a:ext cx="5049627" cy="7285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右矢印 9"/>
          <p:cNvSpPr/>
          <p:nvPr/>
        </p:nvSpPr>
        <p:spPr>
          <a:xfrm flipH="1">
            <a:off x="5646656" y="3699365"/>
            <a:ext cx="801278" cy="4430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flipH="1">
            <a:off x="5648226" y="5574556"/>
            <a:ext cx="801278" cy="443059"/>
          </a:xfrm>
          <a:prstGeom prst="rightArrow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flipH="1">
            <a:off x="5648224" y="5254052"/>
            <a:ext cx="801278" cy="44305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3007151" y="2879793"/>
            <a:ext cx="3139" cy="3029877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2498103" y="5541109"/>
            <a:ext cx="509048" cy="320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44365" y="54611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smeared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58284" y="3221005"/>
            <a:ext cx="2669962" cy="892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kumimoji="1" lang="en-US" altLang="ja-JP" sz="2800" baseline="-25000" dirty="0" smtClean="0"/>
              <a:t>44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 :</a:t>
            </a:r>
            <a:r>
              <a:rPr lang="en-US" altLang="ja-JP" sz="2400" dirty="0" smtClean="0"/>
              <a:t>constant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conservation law!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59854" y="5683163"/>
            <a:ext cx="2174763" cy="892552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kumimoji="1" lang="en-US" altLang="ja-JP" sz="2800" baseline="-25000" dirty="0" smtClean="0"/>
              <a:t>41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negative </a:t>
            </a:r>
            <a:r>
              <a:rPr lang="en-US" altLang="ja-JP" sz="2400" dirty="0" smtClean="0"/>
              <a:t>i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=-1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59852" y="5098704"/>
            <a:ext cx="1016625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lang="en-US" altLang="ja-JP" sz="2800" baseline="-25000" dirty="0"/>
              <a:t>12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partial_\tau \langle \delta E(\tau) \delta E(0) \rangle =0&#10;\end{align*}&lt;/body&gt;&#10;  &lt;fcolor&gt;FFFFFFFF&lt;/fcolor&gt;&#10;  &lt;bcolor&gt;FFFFFFFF&lt;/bcolor&gt;&#10;  &lt;transparent&gt;True&lt;/transparent&gt;&#10;  &lt;resolution&gt;1800&lt;/resolution&gt;&#10;  &lt;imageh&gt;249&lt;/imageh&gt;&#10;  &lt;imagew&gt;2173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57" y="4168131"/>
            <a:ext cx="2299758" cy="263525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({\rm for }~ \tau \ne 0)&#10;\end{align*}&lt;/body&gt;&#10;  &lt;fcolor&gt;FFFFFFFF&lt;/fcolor&gt;&#10;  &lt;bcolor&gt;FFFFFFFF&lt;/bcolor&gt;&#10;  &lt;transparent&gt;True&lt;/transparent&gt;&#10;  &lt;resolution&gt;1800&lt;/resolution&gt;&#10;  &lt;imageh&gt;249&lt;/imageh&gt;&#10;  &lt;imagew&gt;1119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93" y="4506256"/>
            <a:ext cx="1184275" cy="26352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tau/a&#10;\end{align*}&lt;/body&gt;&#10;  &lt;fcolor&gt;FF000000&lt;/fcolor&gt;&#10;  &lt;bcolor&gt;FFFFFFFF&lt;/bcolor&gt;&#10;  &lt;transparent&gt;False&lt;/transparent&gt;&#10;  &lt;resolution&gt;1800&lt;/resolution&gt;&#10;  &lt;imageh&gt;250&lt;/imageh&gt;&#10;  &lt;imagew&gt;37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13" y="6364013"/>
            <a:ext cx="514478" cy="3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81980" y="3514172"/>
            <a:ext cx="8301457" cy="18825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Scale Setting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532965"/>
            <a:ext cx="3362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a(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8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previous references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32995" y="2469142"/>
            <a:ext cx="2279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string tension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Sommer</a:t>
            </a:r>
            <a:r>
              <a:rPr lang="en-US" altLang="ja-JP" sz="2400" dirty="0" smtClean="0"/>
              <a:t> scale</a:t>
            </a:r>
            <a:endParaRPr lang="en-US" altLang="ja-JP" sz="20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3496" y="3657607"/>
            <a:ext cx="2037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Calibri" panose="020F0502020204030204" pitchFamily="34" charset="0"/>
              </a:rPr>
              <a:t>SU(3) pure YM</a:t>
            </a:r>
          </a:p>
          <a:p>
            <a:r>
              <a:rPr lang="en-US" altLang="ja-JP" sz="2400" b="1" dirty="0" smtClean="0">
                <a:latin typeface="Calibri" panose="020F0502020204030204" pitchFamily="34" charset="0"/>
              </a:rPr>
              <a:t>Wilson gauge</a:t>
            </a:r>
            <a:endParaRPr kumimoji="1" lang="ja-JP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35673" y="3657607"/>
            <a:ext cx="4003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Edwards, Heller, </a:t>
            </a:r>
            <a:r>
              <a:rPr kumimoji="1" lang="en-US" altLang="ja-JP" sz="2400" dirty="0" err="1" smtClean="0"/>
              <a:t>Klassen</a:t>
            </a:r>
            <a:r>
              <a:rPr kumimoji="1" lang="en-US" altLang="ja-JP" sz="2400" dirty="0" smtClean="0"/>
              <a:t>, 1998</a:t>
            </a:r>
          </a:p>
          <a:p>
            <a:r>
              <a:rPr lang="en-US" altLang="ja-JP" sz="2400" dirty="0" smtClean="0"/>
              <a:t>Alpha-</a:t>
            </a:r>
            <a:r>
              <a:rPr lang="en-US" altLang="ja-JP" sz="2400" dirty="0" err="1" smtClean="0"/>
              <a:t>Collab</a:t>
            </a:r>
            <a:r>
              <a:rPr lang="en-US" altLang="ja-JP" sz="2400" dirty="0" smtClean="0"/>
              <a:t>., 1998</a:t>
            </a:r>
          </a:p>
          <a:p>
            <a:r>
              <a:rPr lang="en-US" altLang="ja-JP" sz="2400" dirty="0" err="1" smtClean="0"/>
              <a:t>Necco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Sommer</a:t>
            </a:r>
            <a:r>
              <a:rPr lang="en-US" altLang="ja-JP" sz="2400" dirty="0" smtClean="0"/>
              <a:t>, 2002</a:t>
            </a:r>
          </a:p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Durr</a:t>
            </a:r>
            <a:r>
              <a:rPr kumimoji="1" lang="en-US" altLang="ja-JP" sz="2400" dirty="0" smtClean="0"/>
              <a:t>, Fodor, </a:t>
            </a:r>
            <a:r>
              <a:rPr kumimoji="1" lang="en-US" altLang="ja-JP" sz="2400" dirty="0" err="1" smtClean="0"/>
              <a:t>Hoelbling</a:t>
            </a:r>
            <a:r>
              <a:rPr kumimoji="1" lang="en-US" altLang="ja-JP" sz="2400" dirty="0" smtClean="0"/>
              <a:t>, 2007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86332" y="3621748"/>
            <a:ext cx="1140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&lt;6.56</a:t>
            </a:r>
            <a:endParaRPr lang="en-US" altLang="ja-JP" sz="2400" dirty="0"/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&lt;6.57</a:t>
            </a:r>
            <a:endParaRPr lang="en-US" altLang="ja-JP" sz="2400" dirty="0"/>
          </a:p>
          <a:p>
            <a:r>
              <a:rPr lang="en-US" altLang="ja-JP" sz="2400" dirty="0">
                <a:latin typeface="Symbol" panose="05050102010706020507" pitchFamily="18" charset="2"/>
              </a:rPr>
              <a:t>b</a:t>
            </a:r>
            <a:r>
              <a:rPr lang="en-US" altLang="ja-JP" sz="2400" dirty="0"/>
              <a:t>&lt;6.92</a:t>
            </a:r>
            <a:endParaRPr lang="ja-JP" altLang="en-US" sz="2400" dirty="0"/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&lt;6.92)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87737" y="5681898"/>
            <a:ext cx="71359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FF00"/>
                </a:solidFill>
              </a:rPr>
              <a:t>We perform the precision scale setting of </a:t>
            </a:r>
          </a:p>
          <a:p>
            <a:pPr algn="ctr"/>
            <a:r>
              <a:rPr kumimoji="1" lang="en-US" altLang="ja-JP" sz="2800" dirty="0" smtClean="0">
                <a:solidFill>
                  <a:srgbClr val="FFFF00"/>
                </a:solidFill>
              </a:rPr>
              <a:t>SU(3) YM theory up </a:t>
            </a:r>
            <a:r>
              <a:rPr kumimoji="1" lang="en-US" altLang="ja-JP" sz="2800" dirty="0" err="1" smtClean="0">
                <a:solidFill>
                  <a:srgbClr val="FFFF00"/>
                </a:solidFill>
              </a:rPr>
              <a:t>tp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FF00"/>
                </a:solidFill>
                <a:latin typeface="Symbol" panose="05050102010706020507" pitchFamily="18" charset="2"/>
              </a:rPr>
              <a:t>b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=7.5 </a:t>
            </a:r>
            <a:r>
              <a:rPr lang="en-US" altLang="ja-JP" sz="2800" dirty="0" smtClean="0">
                <a:solidFill>
                  <a:srgbClr val="FFFF00"/>
                </a:solidFill>
              </a:rPr>
              <a:t>using gradient flow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06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6225860" y="342415"/>
            <a:ext cx="2918140" cy="2699542"/>
            <a:chOff x="6225860" y="342415"/>
            <a:chExt cx="2918140" cy="2699542"/>
          </a:xfrm>
        </p:grpSpPr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21" y="784522"/>
              <a:ext cx="2914979" cy="1859169"/>
            </a:xfrm>
            <a:prstGeom prst="rect">
              <a:avLst/>
            </a:prstGeom>
            <a:scene3d>
              <a:camera prst="orthographicFront">
                <a:rot lat="1200000" lon="19799989" rev="0"/>
              </a:camera>
              <a:lightRig rig="threePt" dir="t"/>
            </a:scene3d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6225860" y="528833"/>
              <a:ext cx="889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998273" y="342415"/>
              <a:ext cx="1403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momentum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34905" y="2530641"/>
              <a:ext cx="1071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92D050"/>
                  </a:solidFill>
                </a:rPr>
                <a:t>pressure</a:t>
              </a:r>
              <a:endParaRPr kumimoji="1"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115271" y="2641847"/>
              <a:ext cx="775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stress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29" name="平行四辺形 28"/>
            <p:cNvSpPr/>
            <p:nvPr/>
          </p:nvSpPr>
          <p:spPr>
            <a:xfrm rot="16200000" flipV="1">
              <a:off x="6503961" y="1016747"/>
              <a:ext cx="448235" cy="476250"/>
            </a:xfrm>
            <a:prstGeom prst="parallelogram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平行四辺形 29"/>
            <p:cNvSpPr/>
            <p:nvPr/>
          </p:nvSpPr>
          <p:spPr>
            <a:xfrm rot="16200000" flipV="1">
              <a:off x="7629780" y="74406"/>
              <a:ext cx="686303" cy="1829072"/>
            </a:xfrm>
            <a:prstGeom prst="parallelogram">
              <a:avLst>
                <a:gd name="adj" fmla="val 43892"/>
              </a:avLst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 rot="6879585">
              <a:off x="7791630" y="866196"/>
              <a:ext cx="448235" cy="2080094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10196"/>
              </a:srgbClr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平行四辺形 31"/>
            <p:cNvSpPr/>
            <p:nvPr/>
          </p:nvSpPr>
          <p:spPr>
            <a:xfrm rot="16200000" flipV="1">
              <a:off x="7128596" y="1003163"/>
              <a:ext cx="1688669" cy="1829072"/>
            </a:xfrm>
            <a:prstGeom prst="parallelogram">
              <a:avLst>
                <a:gd name="adj" fmla="val 20366"/>
              </a:avLst>
            </a:prstGeom>
            <a:solidFill>
              <a:srgbClr val="00B0F0">
                <a:alpha val="9804"/>
              </a:srgbClr>
            </a:solidFill>
            <a:ln w="190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53973" y="906652"/>
            <a:ext cx="1827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Poincare</a:t>
            </a:r>
          </a:p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4699681"/>
            <a:ext cx="4431983" cy="1176618"/>
            <a:chOff x="398329" y="5145767"/>
            <a:chExt cx="4431983" cy="1176618"/>
          </a:xfrm>
          <a:scene3d>
            <a:camera prst="orthographicFront">
              <a:rot lat="518951" lon="1822876" rev="20702301"/>
            </a:camera>
            <a:lightRig rig="threePt" dir="t"/>
          </a:scene3d>
        </p:grpSpPr>
        <p:pic>
          <p:nvPicPr>
  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29" y="5792223"/>
              <a:ext cx="4431983" cy="530162"/>
            </a:xfrm>
            <a:prstGeom prst="rect">
              <a:avLst/>
            </a:prstGeom>
            <a:sp3d/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1280301" y="5145767"/>
              <a:ext cx="2675091" cy="523220"/>
            </a:xfrm>
            <a:prstGeom prst="rect">
              <a:avLst/>
            </a:prstGeom>
            <a:noFill/>
            <a:sp3d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Einstein Equation</a:t>
              </a:r>
              <a:endParaRPr kumimoji="1" lang="ja-JP" altLang="en-US" sz="28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880738" y="5026380"/>
            <a:ext cx="2790572" cy="1165541"/>
            <a:chOff x="5880738" y="5026380"/>
            <a:chExt cx="2790572" cy="1165541"/>
          </a:xfrm>
          <a:scene3d>
            <a:camera prst="orthographicFront">
              <a:rot lat="19867249" lon="1331529" rev="90070"/>
            </a:camera>
            <a:lightRig rig="threePt" dir="t"/>
          </a:scene3d>
        </p:grpSpPr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732" y="5661759"/>
              <a:ext cx="2292477" cy="530162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5880738" y="5026380"/>
              <a:ext cx="27905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Hydrodynamic Eq.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3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96379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9" y="374124"/>
            <a:ext cx="1849621" cy="12432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4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D3C59963-43CF-4A2B-966A-8B1A19BBF9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1391</Words>
  <Application>Microsoft Office PowerPoint</Application>
  <PresentationFormat>画面に合わせる (4:3)</PresentationFormat>
  <Paragraphs>451</Paragraphs>
  <Slides>53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1" baseType="lpstr">
      <vt:lpstr>ＭＳ Ｐゴシック</vt:lpstr>
      <vt:lpstr>Arial</vt:lpstr>
      <vt:lpstr>Calibri</vt:lpstr>
      <vt:lpstr>Calibri Light</vt:lpstr>
      <vt:lpstr>Symbol</vt:lpstr>
      <vt:lpstr>Tw Cen MT</vt:lpstr>
      <vt:lpstr>Wingdings</vt:lpstr>
      <vt:lpstr>1_メトロポリタン</vt:lpstr>
      <vt:lpstr>Gradient Flow and Energy-Momentum Tensor  in Lattice Gauge Theory </vt:lpstr>
      <vt:lpstr>Lattice QCD</vt:lpstr>
      <vt:lpstr>Gradient Flow</vt:lpstr>
      <vt:lpstr>Gradient Flow</vt:lpstr>
      <vt:lpstr>Gradient Flow</vt:lpstr>
      <vt:lpstr>Lattice Scale Setting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YM Gradient Flow</vt:lpstr>
      <vt:lpstr>YM Gradient Flow</vt:lpstr>
      <vt:lpstr>PowerPoint プレゼンテーション</vt:lpstr>
      <vt:lpstr>Flow Time Dep. of an Observable</vt:lpstr>
      <vt:lpstr>t dep of t2&lt;E&gt;</vt:lpstr>
      <vt:lpstr>t# Scale Setting</vt:lpstr>
      <vt:lpstr>Numerical Analysis</vt:lpstr>
      <vt:lpstr>Comparison with Previous Studies</vt:lpstr>
      <vt:lpstr>PowerPoint プレゼンテーション</vt:lpstr>
      <vt:lpstr>Operator Relation</vt:lpstr>
      <vt:lpstr>Constructing EMT</vt:lpstr>
      <vt:lpstr>Constructing EMT 2</vt:lpstr>
      <vt:lpstr>Constructing EMT 2</vt:lpstr>
      <vt:lpstr>PowerPoint プレゼンテーション</vt:lpstr>
      <vt:lpstr>Gradient Flow Method</vt:lpstr>
      <vt:lpstr>Gradient Flow Method</vt:lpstr>
      <vt:lpstr>Caveats</vt:lpstr>
      <vt:lpstr>Caveats</vt:lpstr>
      <vt:lpstr>PowerPoint プレゼンテーション</vt:lpstr>
      <vt:lpstr>PowerPoint プレゼンテーション</vt:lpstr>
      <vt:lpstr>Numerical Simulation</vt:lpstr>
      <vt:lpstr>e-3p at T=1.65Tc</vt:lpstr>
      <vt:lpstr>e-3p at T=1.65Tc</vt:lpstr>
      <vt:lpstr>Entropy Density at T=1.65Tc</vt:lpstr>
      <vt:lpstr>Continuum Limit</vt:lpstr>
      <vt:lpstr>Continuum Limit</vt:lpstr>
      <vt:lpstr>Numerical Simulation</vt:lpstr>
      <vt:lpstr>Entropy Density on Finer Lattices</vt:lpstr>
      <vt:lpstr>Continuum Extrapolation</vt:lpstr>
      <vt:lpstr>PowerPoint プレゼンテーション</vt:lpstr>
      <vt:lpstr>EMT Correlator</vt:lpstr>
      <vt:lpstr>EMT Correlator : Noisy…</vt:lpstr>
      <vt:lpstr>Energy Correlation Function</vt:lpstr>
      <vt:lpstr>Energy Correlation Function</vt:lpstr>
      <vt:lpstr>Energy Correlation Function</vt:lpstr>
      <vt:lpstr>Summary</vt:lpstr>
      <vt:lpstr>Summary</vt:lpstr>
      <vt:lpstr>PowerPoint プレゼンテーション</vt:lpstr>
      <vt:lpstr>Correlation Function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of SU(3) gauge theory from gradient flow</dc:title>
  <dc:creator>Masakiyo Kitazawa</dc:creator>
  <cp:lastModifiedBy>Masakiyo Kitazawa</cp:lastModifiedBy>
  <cp:revision>238</cp:revision>
  <dcterms:created xsi:type="dcterms:W3CDTF">2014-05-30T06:19:35Z</dcterms:created>
  <dcterms:modified xsi:type="dcterms:W3CDTF">2014-06-30T17:48:11Z</dcterms:modified>
</cp:coreProperties>
</file>