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9" r:id="rId2"/>
    <p:sldMasterId id="2147484541" r:id="rId3"/>
    <p:sldMasterId id="2147484553" r:id="rId4"/>
  </p:sldMasterIdLst>
  <p:notesMasterIdLst>
    <p:notesMasterId r:id="rId76"/>
  </p:notesMasterIdLst>
  <p:sldIdLst>
    <p:sldId id="256" r:id="rId5"/>
    <p:sldId id="329" r:id="rId6"/>
    <p:sldId id="330" r:id="rId7"/>
    <p:sldId id="327" r:id="rId8"/>
    <p:sldId id="328" r:id="rId9"/>
    <p:sldId id="267" r:id="rId10"/>
    <p:sldId id="257" r:id="rId11"/>
    <p:sldId id="259" r:id="rId12"/>
    <p:sldId id="258" r:id="rId13"/>
    <p:sldId id="334" r:id="rId14"/>
    <p:sldId id="335" r:id="rId15"/>
    <p:sldId id="302" r:id="rId16"/>
    <p:sldId id="336" r:id="rId17"/>
    <p:sldId id="337" r:id="rId18"/>
    <p:sldId id="338" r:id="rId19"/>
    <p:sldId id="305" r:id="rId20"/>
    <p:sldId id="314" r:id="rId21"/>
    <p:sldId id="276" r:id="rId22"/>
    <p:sldId id="339" r:id="rId23"/>
    <p:sldId id="261" r:id="rId24"/>
    <p:sldId id="262" r:id="rId25"/>
    <p:sldId id="323" r:id="rId26"/>
    <p:sldId id="315" r:id="rId27"/>
    <p:sldId id="263" r:id="rId28"/>
    <p:sldId id="264" r:id="rId29"/>
    <p:sldId id="303" r:id="rId30"/>
    <p:sldId id="282" r:id="rId31"/>
    <p:sldId id="298" r:id="rId32"/>
    <p:sldId id="351" r:id="rId33"/>
    <p:sldId id="260" r:id="rId34"/>
    <p:sldId id="311" r:id="rId35"/>
    <p:sldId id="292" r:id="rId36"/>
    <p:sldId id="279" r:id="rId37"/>
    <p:sldId id="283" r:id="rId38"/>
    <p:sldId id="310" r:id="rId39"/>
    <p:sldId id="287" r:id="rId40"/>
    <p:sldId id="280" r:id="rId41"/>
    <p:sldId id="288" r:id="rId42"/>
    <p:sldId id="308" r:id="rId43"/>
    <p:sldId id="326" r:id="rId44"/>
    <p:sldId id="281" r:id="rId45"/>
    <p:sldId id="285" r:id="rId46"/>
    <p:sldId id="340" r:id="rId47"/>
    <p:sldId id="341" r:id="rId48"/>
    <p:sldId id="342" r:id="rId49"/>
    <p:sldId id="297" r:id="rId50"/>
    <p:sldId id="286" r:id="rId51"/>
    <p:sldId id="299" r:id="rId52"/>
    <p:sldId id="347" r:id="rId53"/>
    <p:sldId id="343" r:id="rId54"/>
    <p:sldId id="349" r:id="rId55"/>
    <p:sldId id="350" r:id="rId56"/>
    <p:sldId id="344" r:id="rId57"/>
    <p:sldId id="345" r:id="rId58"/>
    <p:sldId id="348" r:id="rId59"/>
    <p:sldId id="289" r:id="rId60"/>
    <p:sldId id="318" r:id="rId61"/>
    <p:sldId id="294" r:id="rId62"/>
    <p:sldId id="317" r:id="rId63"/>
    <p:sldId id="352" r:id="rId64"/>
    <p:sldId id="304" r:id="rId65"/>
    <p:sldId id="301" r:id="rId66"/>
    <p:sldId id="321" r:id="rId67"/>
    <p:sldId id="306" r:id="rId68"/>
    <p:sldId id="322" r:id="rId69"/>
    <p:sldId id="319" r:id="rId70"/>
    <p:sldId id="320" r:id="rId71"/>
    <p:sldId id="278" r:id="rId72"/>
    <p:sldId id="296" r:id="rId73"/>
    <p:sldId id="271" r:id="rId74"/>
    <p:sldId id="332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FF0000"/>
    <a:srgbClr val="00B0F0"/>
    <a:srgbClr val="FFC000"/>
    <a:srgbClr val="9FE6FF"/>
    <a:srgbClr val="AD0101"/>
    <a:srgbClr val="0F0F1E"/>
    <a:srgbClr val="FFB3B3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146-C4CC-4C46-9E4F-2B070474B8D6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7C18-D5EE-4AF4-94FF-F13F3C942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1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7C18-D5EE-4AF4-94FF-F13F3C942F9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6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75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3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4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7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4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6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0F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3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0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1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7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0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44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18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35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77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02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23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6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4.wmf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gif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6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6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4.png"/><Relationship Id="rId5" Type="http://schemas.openxmlformats.org/officeDocument/2006/relationships/image" Target="../media/image99.png"/><Relationship Id="rId4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5" Type="http://schemas.openxmlformats.org/officeDocument/2006/relationships/image" Target="../media/image123.png"/><Relationship Id="rId4" Type="http://schemas.openxmlformats.org/officeDocument/2006/relationships/image" Target="../media/image1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4.png"/><Relationship Id="rId5" Type="http://schemas.openxmlformats.org/officeDocument/2006/relationships/image" Target="../media/image99.png"/><Relationship Id="rId4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7200" dirty="0" smtClean="0"/>
              <a:t>Thermal Fluctuations in Heavy Ion Collisions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Masakiyo Kitazawa</a:t>
            </a:r>
          </a:p>
          <a:p>
            <a:r>
              <a:rPr lang="en-US" altLang="ja-JP" dirty="0" smtClean="0"/>
              <a:t>(Osaka U.)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1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Definite definition for operators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as a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Noether</a:t>
            </a:r>
            <a:r>
              <a:rPr lang="en-US" altLang="ja-JP" sz="2400" dirty="0" smtClean="0">
                <a:solidFill>
                  <a:prstClr val="black"/>
                </a:solidFill>
              </a:rPr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calculable on any theory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 on the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Definite definition for operators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Simple thermodynamic relations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as a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Noether</a:t>
            </a:r>
            <a:r>
              <a:rPr lang="en-US" altLang="ja-JP" sz="2400" dirty="0" smtClean="0">
                <a:solidFill>
                  <a:prstClr val="black"/>
                </a:solidFill>
              </a:rPr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calculable on any theory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 on the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>
                <a:solidFill>
                  <a:prstClr val="black"/>
                </a:solidFill>
              </a:rPr>
              <a:t>Intuitive </a:t>
            </a:r>
            <a:r>
              <a:rPr lang="en-US" altLang="ja-JP" sz="2400" dirty="0">
                <a:solidFill>
                  <a:prstClr val="black"/>
                </a:solidFill>
              </a:rPr>
              <a:t>interpretation for </a:t>
            </a:r>
            <a:r>
              <a:rPr lang="en-US" altLang="ja-JP" sz="2400" dirty="0" smtClean="0">
                <a:solidFill>
                  <a:prstClr val="black"/>
                </a:solidFill>
              </a:rPr>
              <a:t>the behaviors </a:t>
            </a:r>
            <a:r>
              <a:rPr lang="en-US" altLang="ja-JP" sz="2400" dirty="0">
                <a:solidFill>
                  <a:prstClr val="black"/>
                </a:solidFill>
              </a:rPr>
              <a:t>of </a:t>
            </a:r>
            <a:r>
              <a:rPr lang="en-US" altLang="ja-JP" sz="2400" dirty="0" err="1">
                <a:solidFill>
                  <a:prstClr val="black"/>
                </a:solidFill>
              </a:rPr>
              <a:t>cumulants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ex: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dirty="0" smtClean="0">
                <a:solidFill>
                  <a:srgbClr val="002060"/>
                </a:solidFill>
              </a:rPr>
              <a:t>, MK, 2009</a:t>
            </a:r>
            <a:endParaRPr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Conserved-Charge</a:t>
            </a:r>
            <a:r>
              <a:rPr lang="ja-JP" altLang="en-US" dirty="0" smtClean="0"/>
              <a:t> </a:t>
            </a:r>
            <a:r>
              <a:rPr lang="en-US" altLang="ja-JP" dirty="0" smtClean="0"/>
              <a:t>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025" y="1482893"/>
            <a:ext cx="774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Fluctuations of CC </a:t>
            </a:r>
            <a:r>
              <a:rPr kumimoji="1" lang="en-US" altLang="ja-JP" sz="2800" dirty="0" smtClean="0"/>
              <a:t>: rigorously defined in a theory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694329" y="4176718"/>
            <a:ext cx="5701553" cy="2035823"/>
            <a:chOff x="1694329" y="4176718"/>
            <a:chExt cx="5701553" cy="2035823"/>
          </a:xfrm>
        </p:grpSpPr>
        <p:sp>
          <p:nvSpPr>
            <p:cNvPr id="10" name="角丸四角形 9"/>
            <p:cNvSpPr/>
            <p:nvPr/>
          </p:nvSpPr>
          <p:spPr>
            <a:xfrm>
              <a:off x="1694329" y="4176718"/>
              <a:ext cx="5701553" cy="20358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580188" y="4303054"/>
              <a:ext cx="3905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dirty="0" smtClean="0"/>
                <a:t>Fluctuations of CC</a:t>
              </a:r>
              <a:endParaRPr kumimoji="1" lang="ja-JP" altLang="en-US" sz="4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99636" y="5271248"/>
              <a:ext cx="4714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b="1" dirty="0" smtClean="0">
                  <a:latin typeface="Calibri" panose="020F0502020204030204" pitchFamily="34" charset="0"/>
                </a:rPr>
                <a:t>LAT-HIC crossover</a:t>
              </a:r>
              <a:endParaRPr kumimoji="1" lang="ja-JP" altLang="en-US" sz="48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5400000">
              <a:off x="4272832" y="4661959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0" dirty="0" smtClean="0">
                  <a:latin typeface="Calibri" panose="020F0502020204030204" pitchFamily="34" charset="0"/>
                </a:rPr>
                <a:t>=</a:t>
              </a:r>
              <a:endParaRPr kumimoji="1" lang="ja-JP" altLang="en-US" sz="6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436622" y="3246063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They are lattice observables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5059" y="2098654"/>
            <a:ext cx="444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operators as the </a:t>
            </a:r>
            <a:r>
              <a:rPr kumimoji="1" lang="en-US" altLang="ja-JP" sz="2000" dirty="0" err="1" smtClean="0"/>
              <a:t>Noether</a:t>
            </a:r>
            <a:r>
              <a:rPr kumimoji="1" lang="en-US" altLang="ja-JP" sz="2000" dirty="0" smtClean="0"/>
              <a:t>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as derivatives of the partition function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0713" y="6261164"/>
            <a:ext cx="520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QCD phase diagram 3, Wed. 11:00-13:30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18405" cy="584775"/>
          </a:xfrm>
        </p:spPr>
        <p:txBody>
          <a:bodyPr/>
          <a:lstStyle/>
          <a:p>
            <a:r>
              <a:rPr kumimoji="1" lang="en-US" altLang="ja-JP" dirty="0" smtClean="0"/>
              <a:t> Recent Progress in Lattice </a:t>
            </a:r>
            <a:r>
              <a:rPr lang="en-US" altLang="ja-JP" dirty="0" smtClean="0"/>
              <a:t>Community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3528392" cy="25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56176" y="836712"/>
            <a:ext cx="291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From LATTICE2013</a:t>
            </a:r>
          </a:p>
          <a:p>
            <a:pPr algn="r"/>
            <a:r>
              <a:rPr lang="en-US" altLang="ja-JP" sz="2400" dirty="0" smtClean="0"/>
              <a:t>presentations</a:t>
            </a:r>
            <a:endParaRPr kumimoji="1" lang="ja-JP" alt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249623"/>
            <a:ext cx="3288579" cy="2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04396"/>
            <a:ext cx="3024336" cy="21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3" y="1856185"/>
            <a:ext cx="3637741" cy="31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44" y="4218211"/>
            <a:ext cx="3511609" cy="25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7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96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37539" y="1189532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Asakawa,Heinz,Muller</a:t>
            </a:r>
            <a:r>
              <a:rPr kumimoji="1" lang="en-US" altLang="ja-JP" sz="2000" dirty="0" smtClean="0"/>
              <a:t>; Jeon,Koch,2000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59784" y="4756325"/>
            <a:ext cx="5219590" cy="1872122"/>
            <a:chOff x="3813574" y="4648745"/>
            <a:chExt cx="5219590" cy="1872122"/>
          </a:xfrm>
        </p:grpSpPr>
        <p:sp>
          <p:nvSpPr>
            <p:cNvPr id="89" name="角丸四角形 88"/>
            <p:cNvSpPr/>
            <p:nvPr/>
          </p:nvSpPr>
          <p:spPr>
            <a:xfrm>
              <a:off x="3813574" y="4695657"/>
              <a:ext cx="5219590" cy="1825210"/>
            </a:xfrm>
            <a:prstGeom prst="roundRect">
              <a:avLst>
                <a:gd name="adj" fmla="val 12619"/>
              </a:avLst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914" y="5445620"/>
              <a:ext cx="2141096" cy="758102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4000847" y="4648745"/>
              <a:ext cx="2276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latin typeface="Calibri" panose="020F0502020204030204" pitchFamily="34" charset="0"/>
                </a:rPr>
                <a:t>D-measure</a:t>
              </a:r>
              <a:endParaRPr kumimoji="1" lang="ja-JP" altLang="en-US" sz="3600" b="1" dirty="0">
                <a:latin typeface="Calibri" panose="020F050202020403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6491699" y="5386141"/>
              <a:ext cx="25414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400" i="1" dirty="0" smtClean="0"/>
                <a:t>D</a:t>
              </a:r>
              <a:r>
                <a:rPr kumimoji="1" lang="en-US" altLang="ja-JP" sz="2400" dirty="0" smtClean="0"/>
                <a:t> ~ 3-4 </a:t>
              </a:r>
              <a:r>
                <a:rPr kumimoji="1" lang="en-US" altLang="ja-JP" sz="2400" dirty="0" err="1" smtClean="0"/>
                <a:t>Hadronic</a:t>
              </a:r>
              <a:endParaRPr kumimoji="1" lang="en-US" altLang="ja-JP" sz="24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2400" i="1" dirty="0" smtClean="0"/>
                <a:t>D</a:t>
              </a:r>
              <a:r>
                <a:rPr lang="en-US" altLang="ja-JP" sz="2400" dirty="0" smtClean="0"/>
                <a:t> ~ 1-1.5 QGP</a:t>
              </a:r>
              <a:endParaRPr kumimoji="1" lang="ja-JP" altLang="en-US" sz="2400" dirty="0"/>
            </a:p>
          </p:txBody>
        </p:sp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151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49" y="1998000"/>
            <a:ext cx="2188727" cy="375417"/>
          </a:xfrm>
          <a:prstGeom prst="rect">
            <a:avLst/>
          </a:prstGeom>
        </p:spPr>
      </p:pic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|q_B|=1&#10;\end{align*}&lt;/body&gt;&#10;  &lt;fcolor&gt;FFFFFFFF&lt;/fcolor&gt;&#10;  &lt;bcolor&gt;FFFFFFFF&lt;/bcolor&gt;&#10;  &lt;transparent&gt;True&lt;/transparent&gt;&#10;  &lt;resolution&gt;1800&lt;/resolution&gt;&#10;  &lt;imageh&gt;249&lt;/imageh&gt;&#10;  &lt;imagew&gt;82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66" y="3829414"/>
            <a:ext cx="1246867" cy="3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412730" y="2330827"/>
            <a:ext cx="2999978" cy="28382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Charge Fluctuation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-6738" b="-1"/>
          <a:stretch/>
        </p:blipFill>
        <p:spPr bwMode="auto">
          <a:xfrm>
            <a:off x="236724" y="1696250"/>
            <a:ext cx="4824040" cy="35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22019" y="1187777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PHENIX (2002); </a:t>
            </a:r>
            <a:r>
              <a:rPr lang="en-US" altLang="ja-JP" dirty="0" smtClean="0"/>
              <a:t>STAR (2003)</a:t>
            </a:r>
            <a:endParaRPr kumimoji="1" lang="en-US" altLang="ja-JP" dirty="0" smtClean="0"/>
          </a:p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FFFFFF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66" y="3074828"/>
            <a:ext cx="2376264" cy="8413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46506" y="2304098"/>
            <a:ext cx="2239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 panose="020F0502020204030204" pitchFamily="34" charset="0"/>
              </a:rPr>
              <a:t>D measure</a:t>
            </a:r>
            <a:endParaRPr kumimoji="1" lang="ja-JP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1242" y="4115594"/>
            <a:ext cx="254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Hadronic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/>
              <a:t>D</a:t>
            </a:r>
            <a:r>
              <a:rPr lang="en-US" altLang="ja-JP" sz="2400" dirty="0" smtClean="0"/>
              <a:t> ~ 1-1.5 QGP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7711" y="5740924"/>
            <a:ext cx="7699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No suppression at RHIC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Fluctuations @ LHC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400" dirty="0" smtClean="0"/>
              <a:t> be described by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d.o.f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3" name="二等辺三角形 2"/>
          <p:cNvSpPr/>
          <p:nvPr/>
        </p:nvSpPr>
        <p:spPr>
          <a:xfrm rot="16200000">
            <a:off x="5084026" y="3084543"/>
            <a:ext cx="394161" cy="5002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80564" y="2330827"/>
            <a:ext cx="1796939" cy="98611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7066" y="3827075"/>
            <a:ext cx="189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Suppression</a:t>
            </a:r>
          </a:p>
          <a:p>
            <a:pPr algn="r"/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@ LHC energy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697010" y="2950429"/>
            <a:ext cx="892919" cy="965767"/>
            <a:chOff x="3697010" y="2950429"/>
            <a:chExt cx="892919" cy="965767"/>
          </a:xfrm>
        </p:grpSpPr>
        <p:sp>
          <p:nvSpPr>
            <p:cNvPr id="14" name="円/楕円 13"/>
            <p:cNvSpPr/>
            <p:nvPr/>
          </p:nvSpPr>
          <p:spPr>
            <a:xfrm>
              <a:off x="4061012" y="2950429"/>
              <a:ext cx="528917" cy="965767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19069977">
              <a:off x="3697010" y="3619590"/>
              <a:ext cx="475449" cy="2953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896471" y="2222307"/>
            <a:ext cx="3621741" cy="79087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8904" y="2209070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78640" y="3255558"/>
            <a:ext cx="78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STAR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 Window Dependence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396111" y="1436149"/>
            <a:ext cx="4539470" cy="30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916706" y="152399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Smaller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95279" y="1927409"/>
            <a:ext cx="199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</a:t>
            </a:r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6706" y="2412395"/>
            <a:ext cx="195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Larger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endParaRPr kumimoji="1" lang="ja-JP" altLang="en-US" sz="2800" i="1" dirty="0">
              <a:latin typeface="Symbol" panose="05050102010706020507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5279" y="2874060"/>
            <a:ext cx="194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QGP like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95835" y="4856031"/>
            <a:ext cx="4484344" cy="1925750"/>
            <a:chOff x="295835" y="4856031"/>
            <a:chExt cx="4484344" cy="192575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95835" y="4856031"/>
              <a:ext cx="3177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S</a:t>
              </a:r>
              <a:r>
                <a:rPr kumimoji="1" lang="en-US" altLang="ja-JP" sz="2800" dirty="0" smtClean="0"/>
                <a:t>ame information in </a:t>
              </a:r>
              <a:endParaRPr kumimoji="1" lang="ja-JP" altLang="en-US" sz="2800" dirty="0"/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Q}^{\rm (net)}(\eta_1) \delta N_{\rm Q}^{\rm (net)}(\eta_2) \rangle&#10;\end{align*}&lt;/body&gt;&#10;  &lt;fcolor&gt;FFFFFFFF&lt;/fcolor&gt;&#10;  &lt;bcolor&gt;FFFFFFFF&lt;/bcolor&gt;&#10;  &lt;transparent&gt;True&lt;/transparent&gt;&#10;  &lt;resolution&gt;1800&lt;/resolution&gt;&#10;  &lt;imageh&gt;367&lt;/imageh&gt;&#10;  &lt;imagew&gt;2579&lt;/imagew&gt;&#10;  &lt;scale&gt;50&lt;/scale&gt;&#10;  &lt;cursor&gt;10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03" y="5398527"/>
              <a:ext cx="2729442" cy="38840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290915" y="5836016"/>
              <a:ext cx="224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balance function</a:t>
              </a:r>
              <a:endParaRPr kumimoji="1" lang="ja-JP" altLang="en-US" sz="24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FFFFFF&lt;/fcolor&gt;&#10;  &lt;bcolor&gt;FFFFFFFF&lt;/bcolor&gt;&#10;  &lt;transparent&gt;True&lt;/transparent&gt;&#10;  &lt;resolution&gt;1800&lt;/resolution&gt;&#10;  &lt;imageh&gt;107&lt;/imageh&gt;&#10;  &lt;imagew&gt;166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8" y="5975346"/>
              <a:ext cx="224117" cy="14446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60251" y="6320116"/>
              <a:ext cx="441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to be studied by </a:t>
              </a:r>
              <a:r>
                <a:rPr lang="en-US" altLang="ja-JP" sz="2400" dirty="0" smtClean="0"/>
                <a:t>fluctuating</a:t>
              </a:r>
              <a:r>
                <a:rPr kumimoji="1" lang="en-US" altLang="ja-JP" sz="2400" dirty="0" smtClean="0"/>
                <a:t> hydro.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45318" y="5360893"/>
              <a:ext cx="7120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en-US" altLang="ja-JP" sz="2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800" dirty="0" smtClean="0"/>
                <a:t>　</a:t>
              </a:r>
              <a:endParaRPr kumimoji="1" lang="ja-JP" altLang="en-US" sz="2800" dirty="0"/>
            </a:p>
          </p:txBody>
        </p:sp>
      </p:grpSp>
      <p:sp>
        <p:nvSpPr>
          <p:cNvPr id="15" name="左中かっこ 14"/>
          <p:cNvSpPr/>
          <p:nvPr/>
        </p:nvSpPr>
        <p:spPr>
          <a:xfrm>
            <a:off x="5558118" y="1637766"/>
            <a:ext cx="358588" cy="1697959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215646" y="4123765"/>
            <a:ext cx="3874810" cy="2599770"/>
            <a:chOff x="5215646" y="4123765"/>
            <a:chExt cx="3874810" cy="2599770"/>
          </a:xfrm>
        </p:grpSpPr>
        <p:sp>
          <p:nvSpPr>
            <p:cNvPr id="17" name="正方形/長方形 16"/>
            <p:cNvSpPr/>
            <p:nvPr/>
          </p:nvSpPr>
          <p:spPr>
            <a:xfrm>
              <a:off x="5215646" y="4123765"/>
              <a:ext cx="253234" cy="25997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r="2172" b="5941"/>
            <a:stretch/>
          </p:blipFill>
          <p:spPr bwMode="auto">
            <a:xfrm>
              <a:off x="5313478" y="4123765"/>
              <a:ext cx="3776978" cy="2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002246" y="4300974"/>
              <a:ext cx="30587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Stochastic Diffusion eq.</a:t>
              </a:r>
            </a:p>
            <a:p>
              <a:pPr algn="r"/>
              <a:r>
                <a:rPr kumimoji="1" lang="en-US" altLang="ja-JP" dirty="0" smtClean="0">
                  <a:solidFill>
                    <a:schemeClr val="bg1"/>
                  </a:solidFill>
                </a:rPr>
                <a:t>Shuryak,Stephanov,2001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sim D&#10;\end{align*}&lt;/body&gt;&#10;  &lt;fcolor&gt;FF000000&lt;/fcolor&gt;&#10;  &lt;bcolor&gt;FFFFFFFF&lt;/bcolor&gt;&#10;  &lt;transparent&gt;True&lt;/transparent&gt;&#10;  &lt;resolution&gt;1800&lt;/resolution&gt;&#10;  &lt;imageh&gt;170&lt;/imageh&gt;&#10;  &lt;imagew&gt;449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20475" y="5333691"/>
              <a:ext cx="475191" cy="179917"/>
            </a:xfrm>
            <a:prstGeom prst="rect">
              <a:avLst/>
            </a:prstGeom>
          </p:spPr>
        </p:pic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10" y="5915285"/>
              <a:ext cx="1182157" cy="264583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2058440" y="112828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ALICE, PRL </a:t>
            </a:r>
            <a:r>
              <a:rPr kumimoji="1" lang="en-US" altLang="ja-JP" b="1" dirty="0" smtClean="0"/>
              <a:t>110</a:t>
            </a:r>
            <a:r>
              <a:rPr kumimoji="1" lang="en-US" altLang="ja-JP" dirty="0" smtClean="0"/>
              <a:t>, 152301 (2013)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39903" y="1469130"/>
            <a:ext cx="3478309" cy="1229247"/>
            <a:chOff x="1039903" y="1469130"/>
            <a:chExt cx="3478309" cy="1229247"/>
          </a:xfrm>
        </p:grpSpPr>
        <p:sp>
          <p:nvSpPr>
            <p:cNvPr id="23" name="正方形/長方形 22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479867" y="1469130"/>
              <a:ext cx="147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hadronic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Quark-Gluon Plasma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Hadronization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48965" y="250926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Quark-Gluon Plasma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683552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Charge Conservation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r="4436"/>
          <a:stretch/>
        </p:blipFill>
        <p:spPr>
          <a:xfrm rot="5400000">
            <a:off x="1235055" y="3076034"/>
            <a:ext cx="2873909" cy="44524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31358" y="5032388"/>
            <a:ext cx="359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GCC effect on the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diffusion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is negligible </a:t>
            </a:r>
            <a:r>
              <a:rPr lang="en-US" altLang="ja-JP" sz="2400" dirty="0" smtClean="0"/>
              <a:t>in the </a:t>
            </a:r>
          </a:p>
          <a:p>
            <a:r>
              <a:rPr lang="en-US" altLang="ja-JP" sz="2400" dirty="0" smtClean="0"/>
              <a:t>ALICE result!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4536" y="6356926"/>
            <a:ext cx="2188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Sakaida</a:t>
            </a:r>
            <a:r>
              <a:rPr lang="en-US" altLang="ja-JP" sz="2000" dirty="0" smtClean="0"/>
              <a:t>, Poster I-35</a:t>
            </a:r>
            <a:endParaRPr kumimoji="1" lang="ja-JP" altLang="en-US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{\rm exp.}&#10;=\langle \delta N^2 \rangle_{\rm GC} \times \left( 1 - \frac{\Delta y}{y_{\rm tot}} \right)&#10;\end{align*}&lt;/body&gt;&#10;  &lt;fcolor&gt;FFFFFFFF&lt;/fcolor&gt;&#10;  &lt;bcolor&gt;FFFFFFFF&lt;/bcolor&gt;&#10;  &lt;transparent&gt;True&lt;/transparent&gt;&#10;  &lt;resolution&gt;1800&lt;/resolution&gt;&#10;  &lt;imageh&gt;597&lt;/imageh&gt;&#10;  &lt;imagew&gt;3790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143244"/>
            <a:ext cx="4216941" cy="664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766" y="1374409"/>
            <a:ext cx="387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For equilibrated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 medium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8844" y="2035768"/>
            <a:ext cx="2904565" cy="7702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766" y="3232909"/>
            <a:ext cx="439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Solving the time evolution…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8758" y="1231840"/>
            <a:ext cx="267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Jeon,Koch,2000</a:t>
            </a:r>
          </a:p>
          <a:p>
            <a:pPr algn="r"/>
            <a:r>
              <a:rPr kumimoji="1" lang="en-US" altLang="ja-JP" sz="2000" dirty="0" smtClean="0"/>
              <a:t>Bleicher,Jeon,Koch,2001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837199" y="2035768"/>
            <a:ext cx="1041419" cy="770286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898844" y="2995974"/>
            <a:ext cx="2904565" cy="219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37199" y="2619231"/>
            <a:ext cx="1041419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2227879"/>
            <a:ext cx="445761" cy="3231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FFFFFF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9" y="3107274"/>
            <a:ext cx="500088" cy="22845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24518" y="5387788"/>
            <a:ext cx="1201270" cy="844929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6958" y="5315412"/>
            <a:ext cx="147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GCC effect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01269" y="4043082"/>
            <a:ext cx="690283" cy="218067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9200" y="5422496"/>
            <a:ext cx="1294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detector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coverage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Electric-Charge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673626"/>
            <a:ext cx="74496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Electric charge fluctuations is suppressed at LHC!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The suppression is most probably attributed to primordial physics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Qualitative difference b/w RHIC and LHC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129" y="4858871"/>
            <a:ext cx="231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… but why?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78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2229721"/>
            <a:ext cx="8079581" cy="165819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000" dirty="0" smtClean="0"/>
              <a:t>Non </a:t>
            </a:r>
            <a:r>
              <a:rPr kumimoji="1" lang="en-US" altLang="ja-JP" sz="6000" dirty="0" err="1" smtClean="0"/>
              <a:t>Gaussianity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625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873" y="1414788"/>
            <a:ext cx="3380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Calibri" panose="020F0502020204030204" pitchFamily="34" charset="0"/>
              </a:rPr>
              <a:t>CMB</a:t>
            </a:r>
          </a:p>
          <a:p>
            <a:pPr algn="ctr"/>
            <a:r>
              <a:rPr lang="en-US" altLang="ja-JP" sz="2000" dirty="0" smtClean="0"/>
              <a:t>Cosmic Microwave Background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36194" y="1575011"/>
            <a:ext cx="365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Calibri" panose="020F0502020204030204" pitchFamily="34" charset="0"/>
              </a:rPr>
              <a:t>Mesoscopic</a:t>
            </a:r>
            <a:r>
              <a:rPr kumimoji="1" lang="en-US" altLang="ja-JP" sz="3200" b="1" dirty="0" smtClean="0">
                <a:latin typeface="Calibri" panose="020F0502020204030204" pitchFamily="34" charset="0"/>
              </a:rPr>
              <a:t> Systems</a:t>
            </a:r>
            <a:endParaRPr kumimoji="1"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17" y="5655344"/>
            <a:ext cx="387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No statistically-significant signals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207" y="5655344"/>
            <a:ext cx="318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Full counting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up to 5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 order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909214" y="602471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Planck, 2013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716715" y="6351611"/>
            <a:ext cx="3427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600" dirty="0" smtClean="0"/>
              <a:t>Gustavsson+, Surf.Sci.Rep.</a:t>
            </a:r>
            <a:r>
              <a:rPr lang="fr-FR" altLang="ja-JP" sz="1600" b="1" dirty="0" smtClean="0"/>
              <a:t>64</a:t>
            </a:r>
            <a:r>
              <a:rPr lang="fr-FR" altLang="ja-JP" sz="1600" dirty="0" smtClean="0"/>
              <a:t>,191(2009</a:t>
            </a:r>
            <a:r>
              <a:rPr lang="fr-FR" altLang="ja-JP" sz="1600" dirty="0"/>
              <a:t>)</a:t>
            </a:r>
            <a:endParaRPr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140171" y="2322490"/>
            <a:ext cx="3063548" cy="3279558"/>
            <a:chOff x="5140171" y="2322490"/>
            <a:chExt cx="3063548" cy="327955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3003" t="-1" r="65524" b="47238"/>
            <a:stretch/>
          </p:blipFill>
          <p:spPr>
            <a:xfrm>
              <a:off x="5140171" y="2322490"/>
              <a:ext cx="3063548" cy="3279558"/>
            </a:xfrm>
            <a:prstGeom prst="rect">
              <a:avLst/>
            </a:prstGeom>
            <a:effectLst>
              <a:softEdge rad="88900"/>
            </a:effectLst>
          </p:spPr>
        </p:pic>
        <p:sp>
          <p:nvSpPr>
            <p:cNvPr id="17" name="角丸四角形 16"/>
            <p:cNvSpPr/>
            <p:nvPr/>
          </p:nvSpPr>
          <p:spPr>
            <a:xfrm>
              <a:off x="5187032" y="2366879"/>
              <a:ext cx="326262" cy="6362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-2" r="1" b="33791"/>
          <a:stretch/>
        </p:blipFill>
        <p:spPr>
          <a:xfrm>
            <a:off x="690302" y="2374519"/>
            <a:ext cx="3317772" cy="313832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7089" y="2374519"/>
            <a:ext cx="544182" cy="3182785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2096193" y="3515569"/>
            <a:ext cx="397404" cy="3603952"/>
          </a:xfrm>
          <a:prstGeom prst="rect">
            <a:avLst/>
          </a:prstGeom>
          <a:gradFill flip="none" rotWithShape="1">
            <a:gsLst>
              <a:gs pos="0">
                <a:srgbClr val="0F0F1E"/>
              </a:gs>
              <a:gs pos="100000">
                <a:srgbClr val="0A0A14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4008074" y="2370713"/>
            <a:ext cx="0" cy="2994992"/>
          </a:xfrm>
          <a:prstGeom prst="line">
            <a:avLst/>
          </a:prstGeom>
          <a:ln w="15875">
            <a:solidFill>
              <a:srgbClr val="0F0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HIC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4729" y="1494326"/>
            <a:ext cx="55264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Ratio of conserved charges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Critical enhancement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Sign change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Strange confinement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Distribution </a:t>
            </a:r>
            <a:r>
              <a:rPr kumimoji="1" lang="en-US" altLang="ja-JP" sz="3200" dirty="0" err="1" smtClean="0"/>
              <a:t>funcs</a:t>
            </a:r>
            <a:r>
              <a:rPr kumimoji="1" lang="en-US" altLang="ja-JP" sz="3200" dirty="0" smtClean="0"/>
              <a:t> themselves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51668" y="508766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Morita+(2013); Nakamura</a:t>
            </a:r>
            <a:r>
              <a:rPr lang="en-US" altLang="ja-JP" dirty="0" smtClean="0"/>
              <a:t> (Wed.)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1668" y="3612777"/>
            <a:ext cx="554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Asakawa,Ejiri,MK</a:t>
            </a:r>
            <a:r>
              <a:rPr kumimoji="1" lang="en-US" altLang="ja-JP" dirty="0" smtClean="0"/>
              <a:t> (2009); </a:t>
            </a:r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+(2011); </a:t>
            </a:r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(2011)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1668" y="2922804"/>
            <a:ext cx="177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(2009)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1668" y="2137894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Ejiri,Karsch,Redlich</a:t>
            </a:r>
            <a:r>
              <a:rPr kumimoji="1" lang="en-US" altLang="ja-JP" dirty="0" smtClean="0"/>
              <a:t>(2005)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51668" y="435404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BNL-Bielefeld(2013)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Ratio of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8312" y="980536"/>
            <a:ext cx="340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Ejiri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Karsch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Redlich</a:t>
            </a:r>
            <a:r>
              <a:rPr kumimoji="1" lang="en-US" altLang="ja-JP" sz="2400" dirty="0" smtClean="0"/>
              <a:t>, 2005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50747" y="3621591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0747" y="1654176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38958" y="32408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11097" y="33288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971066" y="3119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70929" y="31128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55113" y="22936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03652" y="25812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57636" y="2388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62929" y="2053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67057" y="29034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390268" y="30114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277066" y="19045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64278" y="31668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79066" y="25619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971690" y="27654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791190" y="2245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46905" y="2373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081349" y="2391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42935" y="19837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951499" y="1870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523811" y="2507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389137" y="233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277066" y="32333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94041" y="1816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572387" y="266512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40041" y="32320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243057" y="3284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605506" y="1725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613309" y="19638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838889" y="2323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711097" y="19602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443574" y="51697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121666" y="5100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612776" y="43978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958972" y="4808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666776" y="44998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893828" y="47069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058569" y="38206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16770" y="39150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002834" y="5046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62209" y="501908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156368" y="38543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14835" y="49110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720776" y="43736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554864" y="52304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921795" y="38115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18388" y="40547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992765" y="38757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567196" y="43892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086751" y="457369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011525" y="46816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210368" y="39875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109418" y="49921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850972" y="4801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978896" y="4562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52646" y="50150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550723" y="51157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496325" y="4335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510051" y="446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726388" y="40052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085674" y="3962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055035" y="381960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410923" y="428769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878939" y="372272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410923" y="506175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914979" y="449094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2959666" y="491976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06835" y="486375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551864" y="430959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8819" y="46477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546827" y="38730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270937" y="2167912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302875" y="4107639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矢印 78"/>
          <p:cNvSpPr/>
          <p:nvPr/>
        </p:nvSpPr>
        <p:spPr>
          <a:xfrm>
            <a:off x="3988237" y="2494631"/>
            <a:ext cx="504056" cy="3414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langle N_B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3779089"/>
            <a:ext cx="2274376" cy="34807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\rangle_c = \langle N_q \rangle&#10;\end{align*}&lt;/body&gt;&#10;  &lt;fcolor&gt;FFFFFFFF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5" y="1748723"/>
            <a:ext cx="2176523" cy="395605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\rangle_c = \frac1{3^{n-1}}\langle N_B\rangle&#10;\end{align*}&lt;/body&gt;&#10;  &lt;fcolor&gt;FFFFFFFF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7" y="2278607"/>
            <a:ext cx="3079564" cy="711529"/>
          </a:xfrm>
          <a:prstGeom prst="rect">
            <a:avLst/>
          </a:prstGeom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85" y="3499110"/>
            <a:ext cx="4279115" cy="3018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角丸四角形 91"/>
          <p:cNvSpPr/>
          <p:nvPr/>
        </p:nvSpPr>
        <p:spPr>
          <a:xfrm>
            <a:off x="233082" y="5646415"/>
            <a:ext cx="4485521" cy="10860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35" y="5727100"/>
            <a:ext cx="135787" cy="274883"/>
          </a:xfrm>
          <a:prstGeom prst="rect">
            <a:avLst/>
          </a:prstGeom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1/9&#10;\end{align*}&lt;/body&gt;&#10;  &lt;fcolor&gt;FFFFFFFF&lt;/fcolor&gt;&#10;  &lt;bcolor&gt;FFFFFFFF&lt;/bcolor&gt;&#10;  &lt;transparent&gt;True&lt;/transparent&gt;&#10;  &lt;resolution&gt;1800&lt;/resolution&gt;&#10;  &lt;imageh&gt;250&lt;/imageh&gt;&#10;  &lt;imagew&gt;3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6" y="6234014"/>
            <a:ext cx="566331" cy="413980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3028335" y="5646415"/>
            <a:ext cx="126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39938" y="613186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91" name="左中かっこ 90"/>
          <p:cNvSpPr/>
          <p:nvPr/>
        </p:nvSpPr>
        <p:spPr>
          <a:xfrm>
            <a:off x="1969173" y="5727100"/>
            <a:ext cx="234633" cy="9208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4\rangle_c }{\langle \delta N_B^2\rangle }=&#10;\end{align*}&lt;/body&gt;&#10;  &lt;fcolor&gt;FFFFFFFF&lt;/fcolor&gt;&#10;  &lt;bcolor&gt;FFFFFFFF&lt;/bcolor&gt;&#10;  &lt;transparent&gt;True&lt;/transparent&gt;&#10;  &lt;resolution&gt;1800&lt;/resolution&gt;&#10;  &lt;imageh&gt;621&lt;/imageh&gt;&#10;  &lt;imagew&gt;1066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" y="5728291"/>
            <a:ext cx="1490157" cy="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30304" y="3937950"/>
            <a:ext cx="7862048" cy="13595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430304" y="1981197"/>
            <a:ext cx="6427694" cy="12539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Strange Confinement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327" y="1344703"/>
            <a:ext cx="14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Baryonic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= \langle \delta N_{\rm B}^4 \rangle &#10;\end{align*}&lt;/body&gt;&#10;  &lt;fcolor&gt;FFFFFFFF&lt;/fcolor&gt;&#10;  &lt;bcolor&gt;FFFFFFFF&lt;/bcolor&gt;&#10;  &lt;transparent&gt;True&lt;/transparent&gt;&#10;  &lt;resolution&gt;1800&lt;/resolution&gt;&#10;  &lt;imageh&gt;283&lt;/imageh&gt;&#10;  &lt;imagew&gt;1607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98" y="1400723"/>
            <a:ext cx="1999449" cy="35211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4" y="2194551"/>
            <a:ext cx="442453" cy="813190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>
            <a:off x="2877674" y="2244743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327" y="3415030"/>
            <a:ext cx="1976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</a:rPr>
              <a:t>S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trangeness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17578" y="2047517"/>
            <a:ext cx="231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baryons confined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7578" y="25987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=0&#10;\\&#10;\ne0&#10;\end{align*}&lt;/body&gt;&#10;  &lt;fcolor&gt;FFFFFFFF&lt;/fcolor&gt;&#10;  &lt;bcolor&gt;FFFFFFFF&lt;/bcolor&gt;&#10;  &lt;transparent&gt;True&lt;/transparent&gt;&#10;  &lt;resolution&gt;1800&lt;/resolution&gt;&#10;  &lt;imageh&gt;669&lt;/imageh&gt;&#10;  &lt;imagew&gt;36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9" y="4157059"/>
            <a:ext cx="442453" cy="813190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4029669" y="4209642"/>
            <a:ext cx="224118" cy="7080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91953" y="4024625"/>
            <a:ext cx="279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strangeness confined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0917" y="4563655"/>
            <a:ext cx="205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something else</a:t>
            </a:r>
            <a:endParaRPr kumimoji="1" lang="ja-JP" altLang="en-US" sz="24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B}^2 \rangle - \langle \delta N_{\rm B}^4 \rangle_c &#10;\end{align*}&lt;/body&gt;&#10;  &lt;fcolor&gt;FFFFFFFF&lt;/fcolor&gt;&#10;  &lt;bcolor&gt;FFFFFFFF&lt;/bcolor&gt;&#10;  &lt;transparent&gt;True&lt;/transparent&gt;&#10;  &lt;resolution&gt;1800&lt;/resolution&gt;&#10;  &lt;imageh&gt;283&lt;/imageh&gt;&#10;  &lt;imagew&gt;169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2422700"/>
            <a:ext cx="2106451" cy="35211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270222" y="859291"/>
            <a:ext cx="266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BNL-</a:t>
            </a:r>
            <a:r>
              <a:rPr kumimoji="1" lang="en-US" altLang="ja-JP" sz="2000" dirty="0" err="1" smtClean="0"/>
              <a:t>Bielefeld,PRL</a:t>
            </a:r>
            <a:r>
              <a:rPr kumimoji="1" lang="en-US" altLang="ja-JP" sz="2000" dirty="0" smtClean="0"/>
              <a:t>(2013)</a:t>
            </a:r>
          </a:p>
          <a:p>
            <a:r>
              <a:rPr lang="en-US" altLang="ja-JP" sz="2000" dirty="0" smtClean="0"/>
              <a:t>H.T. Ding,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This Morning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282" y="1512021"/>
            <a:ext cx="3602996" cy="26283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181757" y="5615635"/>
            <a:ext cx="89875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</a:rPr>
              <a:t>Many lattice studies </a:t>
            </a:r>
            <a:r>
              <a:rPr lang="en-US" altLang="ja-JP" sz="2400" dirty="0" smtClean="0"/>
              <a:t>(LAT-HIC crossover):</a:t>
            </a:r>
          </a:p>
          <a:p>
            <a:r>
              <a:rPr kumimoji="1" lang="en-US" altLang="ja-JP" sz="2000" dirty="0" smtClean="0"/>
              <a:t>Budapest-Wuppertal, 2013; BW,1403.4578; BNL-Bi.,1404.4043; </a:t>
            </a:r>
            <a:r>
              <a:rPr lang="en-US" altLang="ja-JP" sz="2000" dirty="0" smtClean="0"/>
              <a:t>Gupta+,1405.2206; </a:t>
            </a:r>
          </a:p>
          <a:p>
            <a:r>
              <a:rPr lang="en-US" altLang="ja-JP" sz="2000" dirty="0" err="1" smtClean="0"/>
              <a:t>Ratti</a:t>
            </a:r>
            <a:r>
              <a:rPr lang="en-US" altLang="ja-JP" sz="2000" dirty="0" smtClean="0"/>
              <a:t>, Wed.; Schmidt, Wed.; Nakamura, Wed.; Sharma, J-13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{\rm s} \delta N_{\rm B}^3 \rangle_c - \langle \delta N_{\rm s} \delta N_{\rm B} \rangle &#10;\end{align*}&lt;/body&gt;&#10;  &lt;fcolor&gt;FFFFFFFF&lt;/fcolor&gt;&#10;  &lt;bcolor&gt;FFFFFFFF&lt;/bcolor&gt;&#10;  &lt;transparent&gt;True&lt;/transparent&gt;&#10;  &lt;resolution&gt;1800&lt;/resolution&gt;&#10;  &lt;imageh&gt;281&lt;/imageh&gt;&#10;  &lt;imagew&gt;2503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9" y="4392086"/>
            <a:ext cx="3114263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55576" y="5301208"/>
            <a:ext cx="7704856" cy="12537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左右矢印 8"/>
          <p:cNvSpPr/>
          <p:nvPr/>
        </p:nvSpPr>
        <p:spPr>
          <a:xfrm>
            <a:off x="3422199" y="5445224"/>
            <a:ext cx="1795546" cy="726505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 smtClean="0">
                <a:solidFill>
                  <a:prstClr val="white"/>
                </a:solidFill>
                <a:latin typeface="Symbol" pitchFamily="18" charset="2"/>
              </a:rPr>
              <a:t>m</a:t>
            </a:r>
            <a:r>
              <a:rPr lang="ja-JP" altLang="en-US" sz="2400" dirty="0" smtClean="0">
                <a:solidFill>
                  <a:prstClr val="white"/>
                </a:solidFill>
                <a:latin typeface="Symbol" pitchFamily="18" charset="2"/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</a:rPr>
              <a:t>/</a:t>
            </a:r>
            <a:r>
              <a:rPr lang="en-US" altLang="ja-JP" sz="2400" i="1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9865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: HIC@RHIC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Lattice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flipH="1">
            <a:off x="5148064" y="1556792"/>
            <a:ext cx="7200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1412776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parameter window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constrained by lattice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5508012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fluctuations</a:t>
            </a:r>
          </a:p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“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exp</a:t>
            </a:r>
            <a:r>
              <a:rPr lang="en-US" altLang="ja-JP" sz="2400" dirty="0" smtClean="0">
                <a:solidFill>
                  <a:prstClr val="black"/>
                </a:solidFill>
              </a:rPr>
              <a:t> + lattice”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5517232"/>
            <a:ext cx="286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particle abundance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(chem.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093296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discrepancy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8021" y="2258997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BNL-Bielefeld,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LATTICE2013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339752" y="4221088"/>
            <a:ext cx="360040" cy="576064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360323" y="3723241"/>
            <a:ext cx="979430" cy="497847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at RHIC-BES</a:t>
            </a:r>
            <a:endParaRPr kumimoji="1" lang="ja-JP" altLang="en-US" dirty="0"/>
          </a:p>
        </p:txBody>
      </p:sp>
      <p:pic>
        <p:nvPicPr>
          <p:cNvPr id="5" name="Picture 19" descr="tch_mub_strange_gce_w_sabita_la_pim_linear.gif"/>
          <p:cNvPicPr>
            <a:picLocks noChangeAspect="1"/>
          </p:cNvPicPr>
          <p:nvPr/>
        </p:nvPicPr>
        <p:blipFill>
          <a:blip r:embed="rId2"/>
          <a:srcRect l="1420" t="8372" r="8521" b="1674"/>
          <a:stretch>
            <a:fillRect/>
          </a:stretch>
        </p:blipFill>
        <p:spPr>
          <a:xfrm>
            <a:off x="5963996" y="1833590"/>
            <a:ext cx="3020899" cy="25591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25127" y="1433481"/>
            <a:ext cx="125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2012</a:t>
            </a:r>
            <a:endParaRPr kumimoji="1" lang="ja-JP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433634" y="1715318"/>
            <a:ext cx="4927260" cy="39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489003" y="1774397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STAR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</a:rPr>
              <a:t>PRL</a:t>
            </a:r>
            <a:r>
              <a:rPr lang="en-US" altLang="ja-JP" b="1" dirty="0" smtClean="0">
                <a:solidFill>
                  <a:schemeClr val="bg1"/>
                </a:solidFill>
              </a:rPr>
              <a:t>112</a:t>
            </a:r>
            <a:r>
              <a:rPr lang="en-US" altLang="ja-JP" dirty="0" smtClean="0">
                <a:solidFill>
                  <a:schemeClr val="bg1"/>
                </a:solidFill>
              </a:rPr>
              <a:t>,032302(</a:t>
            </a:r>
            <a:r>
              <a:rPr kumimoji="1" lang="en-US" altLang="ja-JP" dirty="0" smtClean="0">
                <a:solidFill>
                  <a:schemeClr val="bg1"/>
                </a:solidFill>
              </a:rPr>
              <a:t>2014)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3634" y="5763818"/>
            <a:ext cx="7697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results are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close to and less than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Something interesting </a:t>
            </a:r>
            <a:r>
              <a:rPr lang="en-US" altLang="ja-JP" sz="2400" dirty="0" smtClean="0"/>
              <a:t>around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1873624" y="1732704"/>
            <a:ext cx="1380564" cy="3377177"/>
          </a:xfrm>
          <a:prstGeom prst="rect">
            <a:avLst/>
          </a:prstGeom>
          <a:solidFill>
            <a:srgbClr val="00B05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sqrt{s_{\rm NN}}\simeq 20{\rm 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68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33" y="6242887"/>
            <a:ext cx="2008095" cy="2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2919" y="3399038"/>
            <a:ext cx="8079582" cy="232037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-59986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Effects of Various </a:t>
            </a:r>
            <a:r>
              <a:rPr lang="en-US" altLang="ja-JP" dirty="0" smtClean="0"/>
              <a:t>Contribution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002" y="1598212"/>
            <a:ext cx="51712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jets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Negative binomial (?)</a:t>
            </a:r>
            <a:endParaRPr kumimoji="1"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Final state </a:t>
            </a:r>
            <a:r>
              <a:rPr lang="en-US" altLang="ja-JP" sz="2800" dirty="0" err="1" smtClean="0"/>
              <a:t>rescattering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Coordinate vs pseudo </a:t>
            </a:r>
            <a:r>
              <a:rPr lang="en-US" altLang="ja-JP" sz="2800" dirty="0" err="1" smtClean="0"/>
              <a:t>rapidities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missID</a:t>
            </a:r>
            <a:endParaRPr lang="en-US" altLang="ja-JP" sz="2800" dirty="0" smtClean="0"/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Efficiency correction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Global charge conservation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 rot="16200000">
            <a:off x="4040147" y="1734981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7660" y="17157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6200000">
            <a:off x="3209041" y="2295719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6554" y="227648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16200000">
            <a:off x="4426400" y="2825000"/>
            <a:ext cx="431423" cy="42320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3913" y="28057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altLang="ja-JP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nhance</a:t>
            </a:r>
            <a:endParaRPr kumimoji="1" lang="ja-JP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rot="18742502">
            <a:off x="4682348" y="341826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9861" y="339903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8742502">
            <a:off x="5848226" y="4013641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739" y="3994411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18742502">
            <a:off x="3473040" y="4580728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0553" y="4561498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18742502">
            <a:off x="4277082" y="5166670"/>
            <a:ext cx="431423" cy="42320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595" y="5147440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nhance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to Poisson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187826" y="5750815"/>
            <a:ext cx="431423" cy="423206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10113" y="5719412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Suppress</a:t>
            </a:r>
            <a:endParaRPr kumimoji="1" lang="ja-JP" alt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77645" y="1921164"/>
            <a:ext cx="7579663" cy="1810327"/>
          </a:xfrm>
          <a:prstGeom prst="roundRect">
            <a:avLst/>
          </a:prstGeom>
          <a:noFill/>
          <a:ln w="28575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Caution!!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1314" y="2180051"/>
            <a:ext cx="2811677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proton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8867" y="2180051"/>
            <a:ext cx="2847708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baryon number</a:t>
            </a:r>
          </a:p>
          <a:p>
            <a:pPr algn="ctr"/>
            <a:r>
              <a:rPr kumimoji="1" lang="en-US" altLang="ja-JP" sz="3200" dirty="0" err="1" smtClean="0"/>
              <a:t>cumulants</a:t>
            </a:r>
            <a:endParaRPr kumimoji="1" lang="ja-JP" altLang="en-US" sz="32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FFFFFF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2" y="2392388"/>
            <a:ext cx="618837" cy="8648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75784" y="4923524"/>
            <a:ext cx="5561512" cy="11918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Let’s clarify their relation!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MK,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Asakawa</a:t>
            </a:r>
            <a:r>
              <a:rPr lang="en-US" altLang="ja-JP" sz="2400" dirty="0" smtClean="0">
                <a:solidFill>
                  <a:schemeClr val="tx1"/>
                </a:solidFill>
              </a:rPr>
              <a:t> (2012;2012)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657163" y="4152925"/>
            <a:ext cx="1598754" cy="59112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0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and a coin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835696" y="2037081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8312" y="2037081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21810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403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40248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200" y="6362528"/>
            <a:ext cx="21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MK, Asakawa,2012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159" y="5165411"/>
            <a:ext cx="244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Nucleon has</a:t>
            </a:r>
          </a:p>
          <a:p>
            <a:pPr algn="ctr"/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2208" y="5290300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 has two sides.</a:t>
            </a:r>
            <a:endParaRPr kumimoji="1" lang="ja-JP" altLang="en-US" sz="2400" dirty="0"/>
          </a:p>
        </p:txBody>
      </p:sp>
      <p:pic>
        <p:nvPicPr>
          <p:cNvPr id="205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5185560" y="3943106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ドイツの国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175243" y="3938821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7243" y="1630506"/>
            <a:ext cx="91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1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角丸四角形 92"/>
          <p:cNvSpPr/>
          <p:nvPr/>
        </p:nvSpPr>
        <p:spPr>
          <a:xfrm>
            <a:off x="924910" y="1203397"/>
            <a:ext cx="2333297" cy="2632879"/>
          </a:xfrm>
          <a:prstGeom prst="roundRect">
            <a:avLst>
              <a:gd name="adj" fmla="val 8559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2660" y="128857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円/楕円 76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Arial"/>
              </a:rPr>
              <a:t>=     +</a:t>
            </a:r>
            <a:endParaRPr lang="ja-JP" altLang="en-US" sz="3600" dirty="0">
              <a:latin typeface="Arial"/>
            </a:endParaRPr>
          </a:p>
        </p:txBody>
      </p:sp>
      <p:pic>
        <p:nvPicPr>
          <p:cNvPr id="8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7561454" y="683153"/>
            <a:ext cx="504860" cy="50040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8430305" y="686769"/>
            <a:ext cx="515351" cy="516628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675683" y="491658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1991570" y="444794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842204" y="492929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1864123" y="529104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310895" y="567068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2527403" y="497038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343591" y="419021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1293131" y="491069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234925" y="5715732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98896" y="5608347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615439" y="42221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639073" y="4173560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7744" y="4132728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44008" y="1408425"/>
            <a:ext cx="3678271" cy="2234547"/>
            <a:chOff x="4644008" y="1408425"/>
            <a:chExt cx="3678271" cy="2234547"/>
          </a:xfrm>
        </p:grpSpPr>
        <p:sp>
          <p:nvSpPr>
            <p:cNvPr id="48" name="正方形/長方形 47"/>
            <p:cNvSpPr/>
            <p:nvPr/>
          </p:nvSpPr>
          <p:spPr>
            <a:xfrm>
              <a:off x="5387167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531183" y="3010600"/>
              <a:ext cx="144016" cy="19802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75199" y="2812578"/>
              <a:ext cx="144016" cy="3960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819215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963230" y="2416534"/>
              <a:ext cx="144017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107247" y="2200510"/>
              <a:ext cx="144016" cy="10081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1263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395279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539295" y="2272518"/>
              <a:ext cx="14401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683311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7327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71343" y="2668562"/>
              <a:ext cx="144016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115359" y="2920590"/>
              <a:ext cx="144016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259375" y="3017596"/>
              <a:ext cx="144016" cy="191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V="1">
              <a:off x="5387167" y="1840470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5171143" y="3208622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{\rm tot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813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08425"/>
              <a:ext cx="1268414" cy="388481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{\rm tot}&#10;\end{align*}&lt;/body&gt;&#10;  &lt;fcolor&gt;FFFFFFFF&lt;/fcolor&gt;&#10;  &lt;bcolor&gt;FFFFFFFF&lt;/bcolor&gt;&#10;  &lt;transparent&gt;True&lt;/transparent&gt;&#10;  &lt;resolution&gt;1800&lt;/resolution&gt;&#10;  &lt;imageh&gt;209&lt;/imageh&gt;&#10;  &lt;imagew&gt;432&lt;/imagew&gt;&#10;  &lt;scale&gt;50&lt;/scale&gt;&#10;  &lt;cursor&gt;2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029" y="3335640"/>
              <a:ext cx="635250" cy="30733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8048" y="4132728"/>
            <a:ext cx="3828632" cy="2327345"/>
            <a:chOff x="4648048" y="4132728"/>
            <a:chExt cx="3828632" cy="2327345"/>
          </a:xfrm>
        </p:grpSpPr>
        <p:sp>
          <p:nvSpPr>
            <p:cNvPr id="64" name="正方形/長方形 63"/>
            <p:cNvSpPr/>
            <p:nvPr/>
          </p:nvSpPr>
          <p:spPr>
            <a:xfrm>
              <a:off x="5402388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549579" y="5669959"/>
              <a:ext cx="144016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3922" y="5484465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8192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63230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112993" y="5489939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2409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385872" y="5561947"/>
              <a:ext cx="144016" cy="468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31067" y="5795973"/>
              <a:ext cx="144016" cy="2340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22636" y="5849978"/>
              <a:ext cx="144016" cy="18002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flipV="1">
              <a:off x="5402388" y="4661847"/>
              <a:ext cx="0" cy="165618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cxnSp>
          <p:nvCxnSpPr>
            <p:cNvPr id="88" name="直線矢印コネクタ 87"/>
            <p:cNvCxnSpPr/>
            <p:nvPr/>
          </p:nvCxnSpPr>
          <p:spPr>
            <a:xfrm>
              <a:off x="5186364" y="6029999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N_{\rm head}&#10;\end{align*}&lt;/body&gt;&#10;  &lt;fcolor&gt;FFFFFFFF&lt;/fcolor&gt;&#10;  &lt;bcolor&gt;FFFFFFFF&lt;/bcolor&gt;&#10;  &lt;transparent&gt;True&lt;/transparent&gt;&#10;  &lt;resolution&gt;1800&lt;/resolution&gt;&#10;  &lt;imageh&gt;210&lt;/imageh&gt;&#10;  &lt;imagew&gt;589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90" y="6175988"/>
              <a:ext cx="796790" cy="28408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{\rm head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967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048" y="4132728"/>
              <a:ext cx="1508679" cy="38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1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92919" y="1622606"/>
            <a:ext cx="8229740" cy="12819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Coin Number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_{\rm head}(N_{\rm head}) &#10;= \sum_{N_{\rm tot}}&#10;B_{1/2}(N_{\rm head};N_{\rm tot})&#10;P_{\rm tot}(N_{\rm tot})&#10;\end{align*}&lt;/body&gt;&#10;  &lt;fcolor&gt;FFFFFFFF&lt;/fcolor&gt;&#10;  &lt;bcolor&gt;FFFFFFFF&lt;/bcolor&gt;&#10;  &lt;transparent&gt;True&lt;/transparent&gt;&#10;  &lt;resolution&gt;1800&lt;/resolution&gt;&#10;  &lt;imageh&gt;561&lt;/imageh&gt;&#10;  &lt;imagew&gt;5107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" y="1950207"/>
            <a:ext cx="7626917" cy="837811"/>
          </a:xfrm>
          <a:prstGeom prst="rect">
            <a:avLst/>
          </a:prstGeom>
        </p:spPr>
      </p:pic>
      <p:pic>
        <p:nvPicPr>
          <p:cNvPr id="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5731771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047658" y="355015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6898292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6920211" y="439324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7366983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7583491" y="407259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6399679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6349219" y="401289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6291013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654984" y="471055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7671527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5695161" y="327576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593832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5773264" y="3286744"/>
            <a:ext cx="2666209" cy="2289297"/>
          </a:xfrm>
          <a:prstGeom prst="wedgeRectCallout">
            <a:avLst>
              <a:gd name="adj1" fmla="val 19566"/>
              <a:gd name="adj2" fmla="val -82236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781696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948217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416908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449604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340938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721452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643757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823189" y="3286744"/>
            <a:ext cx="2666209" cy="2289297"/>
          </a:xfrm>
          <a:prstGeom prst="wedgeRectCallout">
            <a:avLst>
              <a:gd name="adj1" fmla="val -21455"/>
              <a:gd name="adj2" fmla="val -80278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5538687" y="1578329"/>
            <a:ext cx="3581377" cy="2137692"/>
            <a:chOff x="5538687" y="1578329"/>
            <a:chExt cx="3581377" cy="2137692"/>
          </a:xfrm>
        </p:grpSpPr>
        <p:pic>
          <p:nvPicPr>
            <p:cNvPr id="1026" name="Picture 2" descr="Disney frozen elsa wid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145" r="20475" b="24786"/>
            <a:stretch/>
          </p:blipFill>
          <p:spPr bwMode="auto">
            <a:xfrm>
              <a:off x="5538687" y="1578329"/>
              <a:ext cx="3581377" cy="205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乗算記号 17"/>
            <p:cNvSpPr/>
            <p:nvPr/>
          </p:nvSpPr>
          <p:spPr>
            <a:xfrm>
              <a:off x="5633746" y="2707375"/>
              <a:ext cx="1069118" cy="1008646"/>
            </a:xfrm>
            <a:prstGeom prst="mathMultiply">
              <a:avLst/>
            </a:pr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角丸四角形 13"/>
          <p:cNvSpPr/>
          <p:nvPr/>
        </p:nvSpPr>
        <p:spPr>
          <a:xfrm>
            <a:off x="363984" y="1438185"/>
            <a:ext cx="3915053" cy="1340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Exchange Reaction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291205" y="1902882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875381" y="2234591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291205" y="2302775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875381" y="1893148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76" y="1766513"/>
            <a:ext cx="523817" cy="76130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FFFFFF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" y="1753528"/>
            <a:ext cx="523817" cy="76130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1" y="2039251"/>
            <a:ext cx="914400" cy="263525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289418" y="3902107"/>
            <a:ext cx="5042438" cy="2021952"/>
          </a:xfrm>
          <a:prstGeom prst="roundRect">
            <a:avLst>
              <a:gd name="adj" fmla="val 97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右矢印 55"/>
          <p:cNvSpPr/>
          <p:nvPr/>
        </p:nvSpPr>
        <p:spPr>
          <a:xfrm>
            <a:off x="5331856" y="4373987"/>
            <a:ext cx="574186" cy="451165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92808" y="5882275"/>
            <a:ext cx="260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mean reaction time</a:t>
            </a:r>
          </a:p>
          <a:p>
            <a:pPr algn="r"/>
            <a:r>
              <a:rPr kumimoji="1" lang="en-US" altLang="ja-JP" sz="2400" dirty="0" smtClean="0"/>
              <a:t> &lt; 5fm/c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906042" y="3927409"/>
            <a:ext cx="2376264" cy="1811527"/>
            <a:chOff x="5906042" y="3927409"/>
            <a:chExt cx="2376264" cy="1811527"/>
          </a:xfrm>
        </p:grpSpPr>
        <p:sp>
          <p:nvSpPr>
            <p:cNvPr id="54" name="角丸四角形 53"/>
            <p:cNvSpPr/>
            <p:nvPr/>
          </p:nvSpPr>
          <p:spPr>
            <a:xfrm>
              <a:off x="5906042" y="3927409"/>
              <a:ext cx="2376264" cy="1811527"/>
            </a:xfrm>
            <a:prstGeom prst="roundRect">
              <a:avLst>
                <a:gd name="adj" fmla="val 1226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1030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FFFFFF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756" y="4036046"/>
              <a:ext cx="1991526" cy="898665"/>
            </a:xfrm>
            <a:prstGeom prst="rect">
              <a:avLst/>
            </a:prstGeom>
          </p:spPr>
        </p:pic>
        <p:pic>
          <p:nvPicPr>
            <p:cNvPr id="1031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FFFFFF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252" y="5263670"/>
              <a:ext cx="1320742" cy="327348"/>
            </a:xfrm>
            <a:prstGeom prst="rect">
              <a:avLst/>
            </a:prstGeom>
          </p:spPr>
        </p:pic>
        <p:pic>
          <p:nvPicPr>
            <p:cNvPr id="1032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FFFFFF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335" y="4727566"/>
              <a:ext cx="913923" cy="29896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363305" y="2858616"/>
            <a:ext cx="4860540" cy="3868412"/>
            <a:chOff x="363305" y="2858616"/>
            <a:chExt cx="4860540" cy="3868412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1565018" y="3594041"/>
              <a:ext cx="7599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カギ線コネクタ 23"/>
            <p:cNvCxnSpPr/>
            <p:nvPr/>
          </p:nvCxnSpPr>
          <p:spPr>
            <a:xfrm>
              <a:off x="1565018" y="41995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カギ線コネクタ 24"/>
            <p:cNvCxnSpPr/>
            <p:nvPr/>
          </p:nvCxnSpPr>
          <p:spPr>
            <a:xfrm>
              <a:off x="1565017" y="5185080"/>
              <a:ext cx="759902" cy="174407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カギ線コネクタ 25"/>
            <p:cNvCxnSpPr/>
            <p:nvPr/>
          </p:nvCxnSpPr>
          <p:spPr>
            <a:xfrm flipV="1">
              <a:off x="1564439" y="4534773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カギ線コネクタ 26"/>
            <p:cNvCxnSpPr/>
            <p:nvPr/>
          </p:nvCxnSpPr>
          <p:spPr>
            <a:xfrm flipV="1">
              <a:off x="1565018" y="5514809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1564438" y="606996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3250006" y="3594206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カギ線コネクタ 38"/>
            <p:cNvCxnSpPr/>
            <p:nvPr/>
          </p:nvCxnSpPr>
          <p:spPr>
            <a:xfrm flipV="1">
              <a:off x="3250006" y="41997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カギ線コネクタ 39"/>
            <p:cNvCxnSpPr/>
            <p:nvPr/>
          </p:nvCxnSpPr>
          <p:spPr>
            <a:xfrm flipV="1">
              <a:off x="3250005" y="5185245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カギ線コネクタ 40"/>
            <p:cNvCxnSpPr/>
            <p:nvPr/>
          </p:nvCxnSpPr>
          <p:spPr>
            <a:xfrm>
              <a:off x="3249426" y="4534938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カギ線コネクタ 41"/>
            <p:cNvCxnSpPr/>
            <p:nvPr/>
          </p:nvCxnSpPr>
          <p:spPr>
            <a:xfrm>
              <a:off x="3250006" y="5514974"/>
              <a:ext cx="759902" cy="17440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3249425" y="6070131"/>
              <a:ext cx="759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587440" y="354112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3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587440" y="415079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1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587440" y="512021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2</a:t>
              </a:r>
              <a:endParaRPr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3525997" y="4249895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2:1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16200000">
              <a:off x="3544338" y="5270339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92D050"/>
                  </a:solidFill>
                </a:rPr>
                <a:t>1:2</a:t>
              </a:r>
              <a:endParaRPr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363305" y="3290664"/>
              <a:ext cx="4860540" cy="3068977"/>
            </a:xfrm>
            <a:prstGeom prst="roundRect">
              <a:avLst>
                <a:gd name="adj" fmla="val 7442"/>
              </a:avLst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1615521" y="3541129"/>
              <a:ext cx="266520" cy="1981783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448080" y="2858616"/>
              <a:ext cx="2063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C000"/>
                  </a:solidFill>
                </a:rPr>
                <a:t>cross sections of </a:t>
              </a:r>
              <a:r>
                <a:rPr lang="en-US" altLang="ja-JP" sz="2000" i="1" dirty="0" smtClean="0">
                  <a:solidFill>
                    <a:srgbClr val="FFC000"/>
                  </a:solidFill>
                </a:rPr>
                <a:t>p</a:t>
              </a:r>
              <a:endParaRPr lang="ja-JP" altLang="en-US" sz="2000" i="1" dirty="0">
                <a:solidFill>
                  <a:srgbClr val="FFC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21666" y="6357696"/>
              <a:ext cx="166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92D050"/>
                  </a:solidFill>
                </a:rPr>
                <a:t>decay rates of </a:t>
              </a:r>
              <a:r>
                <a:rPr lang="en-US" altLang="ja-JP" dirty="0" smtClean="0">
                  <a:solidFill>
                    <a:srgbClr val="92D050"/>
                  </a:solidFill>
                  <a:latin typeface="Symbol" pitchFamily="18" charset="2"/>
                </a:rPr>
                <a:t>D</a:t>
              </a:r>
              <a:endParaRPr lang="ja-JP" altLang="en-US" dirty="0">
                <a:solidFill>
                  <a:srgbClr val="92D050"/>
                </a:solidFill>
                <a:latin typeface="Symbol" pitchFamily="18" charset="2"/>
              </a:endParaRP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1882042" y="3146648"/>
              <a:ext cx="650460" cy="39448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3529778" y="5611097"/>
              <a:ext cx="180050" cy="847919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413036"/>
              <a:ext cx="953677" cy="338361"/>
            </a:xfrm>
            <a:prstGeom prst="rect">
              <a:avLst/>
            </a:prstGeom>
          </p:spPr>
        </p:pic>
        <p:pic>
          <p:nvPicPr>
  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3962645"/>
              <a:ext cx="887050" cy="348813"/>
            </a:xfrm>
            <a:prstGeom prst="rect">
              <a:avLst/>
            </a:prstGeom>
          </p:spPr>
        </p:pic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4449951"/>
              <a:ext cx="965435" cy="303089"/>
            </a:xfrm>
            <a:prstGeom prst="rect">
              <a:avLst/>
            </a:prstGeom>
          </p:spPr>
        </p:pic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033216"/>
              <a:ext cx="947145" cy="259977"/>
            </a:xfrm>
            <a:prstGeom prst="rect">
              <a:avLst/>
            </a:prstGeom>
          </p:spPr>
        </p:pic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5432555"/>
              <a:ext cx="900114" cy="313540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FFFFFF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02" y="3456214"/>
              <a:ext cx="640139" cy="275654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FFFFFF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4312124"/>
              <a:ext cx="440259" cy="275654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FFFFFF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207" y="5227637"/>
              <a:ext cx="374939" cy="286106"/>
            </a:xfrm>
            <a:prstGeom prst="rect">
              <a:avLst/>
            </a:prstGeom>
          </p:spPr>
        </p:pic>
        <p:pic>
          <p:nvPicPr>
            <p:cNvPr id="10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FFFFFF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413036"/>
              <a:ext cx="953677" cy="338361"/>
            </a:xfrm>
            <a:prstGeom prst="rect">
              <a:avLst/>
            </a:prstGeom>
          </p:spPr>
        </p:pic>
        <p:pic>
          <p:nvPicPr>
            <p:cNvPr id="102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FFFFFF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3971523"/>
              <a:ext cx="887050" cy="348813"/>
            </a:xfrm>
            <a:prstGeom prst="rect">
              <a:avLst/>
            </a:prstGeom>
          </p:spPr>
        </p:pic>
        <p:pic>
          <p:nvPicPr>
            <p:cNvPr id="1027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FFFFFF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4449951"/>
              <a:ext cx="965435" cy="303089"/>
            </a:xfrm>
            <a:prstGeom prst="rect">
              <a:avLst/>
            </a:prstGeom>
          </p:spPr>
        </p:pic>
        <p:pic>
          <p:nvPicPr>
            <p:cNvPr id="1028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FFFFFF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033216"/>
              <a:ext cx="947145" cy="259977"/>
            </a:xfrm>
            <a:prstGeom prst="rect">
              <a:avLst/>
            </a:prstGeom>
          </p:spPr>
        </p:pic>
        <p:pic>
          <p:nvPicPr>
            <p:cNvPr id="102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FFFFFF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5432555"/>
              <a:ext cx="900114" cy="313540"/>
            </a:xfrm>
            <a:prstGeom prst="rect">
              <a:avLst/>
            </a:prstGeom>
          </p:spPr>
        </p:pic>
        <p:pic>
          <p:nvPicPr>
            <p:cNvPr id="1033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9" y="6005324"/>
              <a:ext cx="958902" cy="224704"/>
            </a:xfrm>
            <a:prstGeom prst="rect">
              <a:avLst/>
            </a:prstGeom>
          </p:spPr>
        </p:pic>
        <p:pic>
          <p:nvPicPr>
            <p:cNvPr id="1034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FFFFFF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432" y="5997486"/>
              <a:ext cx="435034" cy="232542"/>
            </a:xfrm>
            <a:prstGeom prst="rect">
              <a:avLst/>
            </a:prstGeom>
          </p:spPr>
        </p:pic>
        <p:pic>
          <p:nvPicPr>
            <p:cNvPr id="1035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FFFFFF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95" y="6005324"/>
              <a:ext cx="958902" cy="224704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5494436" y="1522643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of N is </a:t>
            </a:r>
            <a:r>
              <a:rPr kumimoji="1" lang="en-US" altLang="ja-JP" sz="2400" b="1" dirty="0" smtClean="0"/>
              <a:t>not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frozen at chemical </a:t>
            </a:r>
          </a:p>
          <a:p>
            <a:r>
              <a:rPr lang="en-US" altLang="ja-JP" sz="2400" dirty="0" err="1" smtClean="0"/>
              <a:t>freezeout</a:t>
            </a:r>
            <a:r>
              <a:rPr lang="en-US" altLang="ja-JP" sz="2400" dirty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6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6300569" y="5349115"/>
            <a:ext cx="267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 many </a:t>
            </a:r>
            <a:r>
              <a:rPr kumimoji="1" lang="en-US" altLang="ja-JP" sz="2400" dirty="0" err="1" smtClean="0"/>
              <a:t>pions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quantum corr.</a:t>
            </a:r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56598" y="4929306"/>
            <a:ext cx="11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NOTE:</a:t>
            </a:r>
            <a:endParaRPr kumimoji="1" lang="ja-JP" alt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55788" y="2258831"/>
            <a:ext cx="8007926" cy="275131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 b/w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B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/>
              <a:t>N</a:t>
            </a:r>
            <a:r>
              <a:rPr kumimoji="1" lang="en-US" altLang="ja-JP" baseline="-25000" dirty="0" smtClean="0"/>
              <a:t>p</a:t>
            </a:r>
            <a:endParaRPr kumimoji="1" lang="ja-JP" altLang="en-US" baseline="-25000" dirty="0"/>
          </a:p>
        </p:txBody>
      </p:sp>
      <p:sp>
        <p:nvSpPr>
          <p:cNvPr id="4" name="角丸四角形 3"/>
          <p:cNvSpPr/>
          <p:nvPr/>
        </p:nvSpPr>
        <p:spPr>
          <a:xfrm>
            <a:off x="5653830" y="2460906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37606" y="2460906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1191639" y="2604922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8988" y="453149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genuine info.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52063" y="453149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FFFFFF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5" y="2532914"/>
            <a:ext cx="6050702" cy="19382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96939" y="1379805"/>
            <a:ext cx="461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net-</a:t>
            </a:r>
            <a:r>
              <a:rPr lang="en-US" altLang="ja-JP" sz="2000" dirty="0" err="1" smtClean="0"/>
              <a:t>cumulants</a:t>
            </a:r>
            <a:r>
              <a:rPr lang="en-US" altLang="ja-JP" sz="2000" dirty="0" smtClean="0"/>
              <a:t> deviate from thermal value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But,               are </a:t>
            </a:r>
            <a:r>
              <a:rPr lang="en-US" altLang="ja-JP" sz="2000" dirty="0" err="1" smtClean="0"/>
              <a:t>Poissoian</a:t>
            </a:r>
            <a:endParaRPr kumimoji="1" lang="ja-JP" altLang="en-US" sz="20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{\rm B}, N_{\bar{ \rm B}}&#10;\end{align*}&lt;/body&gt;&#10;  &lt;fcolor&gt;FFFFFFFF&lt;/fcolor&gt;&#10;  &lt;bcolor&gt;FFFFFFFF&lt;/bcolor&gt;&#10;  &lt;transparent&gt;True&lt;/transparent&gt;&#10;  &lt;resolution&gt;1800&lt;/resolution&gt;&#10;  &lt;imageh&gt;229&lt;/imageh&gt;&#10;  &lt;imagew&gt;779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84" y="1808292"/>
            <a:ext cx="701828" cy="20631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011497" y="1534416"/>
            <a:ext cx="159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Assumptions: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3766" y="5181284"/>
            <a:ext cx="776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Proton number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dominated by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noise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6884" y="6310893"/>
            <a:ext cx="411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cf.) </a:t>
            </a:r>
            <a:r>
              <a:rPr kumimoji="1" lang="en-US" altLang="ja-JP" sz="2400" dirty="0" err="1" smtClean="0"/>
              <a:t>Nahrgang</a:t>
            </a:r>
            <a:r>
              <a:rPr kumimoji="1" lang="en-US" altLang="ja-JP" sz="2400" dirty="0" smtClean="0"/>
              <a:t>+, arXiv:1402.1238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1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Efficiency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88633" y="6364941"/>
            <a:ext cx="602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Ono,Asakawa,MK</a:t>
            </a:r>
            <a:r>
              <a:rPr kumimoji="1" lang="en-US" altLang="ja-JP" sz="2400" dirty="0" smtClean="0"/>
              <a:t>, PRC,2013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776" y="645665"/>
            <a:ext cx="217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MK, </a:t>
            </a:r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2012</a:t>
            </a:r>
          </a:p>
          <a:p>
            <a:pPr algn="r"/>
            <a:r>
              <a:rPr lang="en-US" altLang="ja-JP" sz="2000" dirty="0" err="1" smtClean="0"/>
              <a:t>Bdzak</a:t>
            </a:r>
            <a:r>
              <a:rPr lang="en-US" altLang="ja-JP" sz="2000" dirty="0" smtClean="0"/>
              <a:t>, Koch, 2012</a:t>
            </a:r>
          </a:p>
          <a:p>
            <a:pPr algn="r"/>
            <a:r>
              <a:rPr lang="en-US" altLang="ja-JP" sz="2000" dirty="0" smtClean="0"/>
              <a:t>STAR, 2013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919" y="2034902"/>
            <a:ext cx="3026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efficiency for each </a:t>
            </a:r>
          </a:p>
          <a:p>
            <a:r>
              <a:rPr kumimoji="1" lang="en-US" altLang="ja-JP" sz="2400" dirty="0" smtClean="0"/>
              <a:t>particle is uncorrelated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P_{\rm exp.}(N) &#10;\\&#10;&amp;amp;= \sum_{N'}&#10;B_{\epsilon}(N;N')&#10;P(N')&#10;\end{align*}&lt;/body&gt;&#10;  &lt;fcolor&gt;FFFFFFFF&lt;/fcolor&gt;&#10;  &lt;bcolor&gt;FFFFFFFF&lt;/bcolor&gt;&#10;  &lt;transparent&gt;True&lt;/transparent&gt;&#10;  &lt;resolution&gt;1800&lt;/resolution&gt;&#10;  &lt;imageh&gt;958&lt;/imageh&gt;&#10;  &lt;imagew&gt;2497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1" y="4642727"/>
            <a:ext cx="2671622" cy="102499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2919" y="3603817"/>
            <a:ext cx="2920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binomial correction to</a:t>
            </a:r>
          </a:p>
          <a:p>
            <a:r>
              <a:rPr kumimoji="1" lang="en-US" altLang="ja-JP" sz="2400" dirty="0" smtClean="0"/>
              <a:t>distribution function</a:t>
            </a:r>
            <a:endParaRPr kumimoji="1" lang="ja-JP" altLang="en-US" sz="2400" dirty="0"/>
          </a:p>
        </p:txBody>
      </p:sp>
      <p:sp>
        <p:nvSpPr>
          <p:cNvPr id="14" name="下矢印 13"/>
          <p:cNvSpPr/>
          <p:nvPr/>
        </p:nvSpPr>
        <p:spPr>
          <a:xfrm>
            <a:off x="1299882" y="3012144"/>
            <a:ext cx="1075765" cy="5378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4158" t="31660" b="1935"/>
          <a:stretch/>
        </p:blipFill>
        <p:spPr>
          <a:xfrm>
            <a:off x="4078941" y="1953934"/>
            <a:ext cx="4769223" cy="39202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93957" y="5831408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arXiv:1402.1558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06989" y="2042740"/>
            <a:ext cx="199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chemeClr val="bg1"/>
                </a:solidFill>
              </a:rPr>
              <a:t>Electric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charge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Bulk (</a:t>
            </a:r>
            <a:r>
              <a:rPr lang="en-US" altLang="ja-JP" dirty="0"/>
              <a:t>Thermal</a:t>
            </a:r>
            <a:r>
              <a:rPr lang="en-US" altLang="ja-JP" dirty="0" smtClean="0"/>
              <a:t>) </a:t>
            </a:r>
            <a:r>
              <a:rPr kumimoji="1" lang="en-US" altLang="ja-JP" dirty="0" smtClean="0"/>
              <a:t>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0448" y="1424351"/>
            <a:ext cx="631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Observables in equilibrium are fluctuating!</a:t>
            </a:r>
            <a:endParaRPr kumimoji="1" lang="ja-JP" altLang="en-US" sz="28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906176" y="2110932"/>
            <a:ext cx="4302198" cy="2137920"/>
            <a:chOff x="3906176" y="2110932"/>
            <a:chExt cx="4302198" cy="2137920"/>
          </a:xfrm>
        </p:grpSpPr>
        <p:sp>
          <p:nvSpPr>
            <p:cNvPr id="4" name="フリーフォーム 3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左右矢印 20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variance</a:t>
              </a:r>
              <a:endParaRPr kumimoji="1" lang="ja-JP" altLang="en-US" sz="2400" dirty="0"/>
            </a:p>
          </p:txBody>
        </p:sp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sp>
          <p:nvSpPr>
            <p:cNvPr id="17" name="右矢印 16"/>
            <p:cNvSpPr/>
            <p:nvPr/>
          </p:nvSpPr>
          <p:spPr>
            <a:xfrm>
              <a:off x="3906176" y="2782440"/>
              <a:ext cx="734580" cy="103999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フリーフォーム 19"/>
          <p:cNvSpPr/>
          <p:nvPr/>
        </p:nvSpPr>
        <p:spPr>
          <a:xfrm>
            <a:off x="5492967" y="275503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5332956" y="242366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564844" y="4681376"/>
            <a:ext cx="3344841" cy="1998273"/>
            <a:chOff x="2564844" y="4681376"/>
            <a:chExt cx="3344841" cy="1998273"/>
          </a:xfrm>
        </p:grpSpPr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32" name="左中かっこ 31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3" name="右矢印 32"/>
          <p:cNvSpPr/>
          <p:nvPr/>
        </p:nvSpPr>
        <p:spPr>
          <a:xfrm>
            <a:off x="1695818" y="5160514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87418" y="540377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6068062" y="5176316"/>
            <a:ext cx="600222" cy="1134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>
            <a:off x="5127812" y="5160514"/>
            <a:ext cx="232186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578634" y="46355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Gaussian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3" grpId="0" animBg="1"/>
      <p:bldP spid="34" grpId="0"/>
      <p:bldP spid="35" grpId="0" animBg="1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8287" y="1577787"/>
            <a:ext cx="6706836" cy="2064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200" dirty="0" smtClean="0"/>
              <a:t>More Information on/from Fluctuations</a:t>
            </a:r>
          </a:p>
          <a:p>
            <a:pPr algn="ctr">
              <a:lnSpc>
                <a:spcPct val="150000"/>
              </a:lnSpc>
            </a:pPr>
            <a:r>
              <a:rPr lang="en-US" altLang="ja-JP" sz="6000" dirty="0" smtClean="0">
                <a:latin typeface="Symbol" panose="05050102010706020507" pitchFamily="18" charset="2"/>
              </a:rPr>
              <a:t>Dh</a:t>
            </a:r>
            <a:r>
              <a:rPr lang="en-US" altLang="ja-JP" sz="6000" dirty="0" smtClean="0"/>
              <a:t> dependence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5657" y="5843726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386 (2014)</a:t>
            </a:r>
          </a:p>
        </p:txBody>
      </p:sp>
    </p:spTree>
    <p:extLst>
      <p:ext uri="{BB962C8B-B14F-4D97-AF65-F5344CB8AC3E}">
        <p14:creationId xmlns:p14="http://schemas.microsoft.com/office/powerpoint/2010/main" val="1939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703641" y="1862100"/>
            <a:ext cx="2373977" cy="2746176"/>
            <a:chOff x="2703641" y="1862100"/>
            <a:chExt cx="2373977" cy="2746176"/>
          </a:xfrm>
        </p:grpSpPr>
        <p:sp>
          <p:nvSpPr>
            <p:cNvPr id="15" name="フリーフォーム 14"/>
            <p:cNvSpPr/>
            <p:nvPr/>
          </p:nvSpPr>
          <p:spPr>
            <a:xfrm>
              <a:off x="2703641" y="1862100"/>
              <a:ext cx="915860" cy="2499690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 rot="10800000" flipV="1">
              <a:off x="2952702" y="3592682"/>
              <a:ext cx="469024" cy="462455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59922" y="4146611"/>
              <a:ext cx="141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2060"/>
                  </a:solidFill>
                </a:rPr>
                <a:t>suppress?</a:t>
              </a:r>
              <a:endParaRPr kumimoji="1" lang="ja-JP" alt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Fluctuating Hydrodynamics?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2746" y="2126820"/>
            <a:ext cx="794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Distributions in experiments are close to </a:t>
            </a:r>
            <a:r>
              <a:rPr kumimoji="1" lang="en-US" altLang="ja-JP" sz="2400" dirty="0" err="1" smtClean="0"/>
              <a:t>Poissonian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expected to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increase</a:t>
            </a:r>
            <a:r>
              <a:rPr lang="en-US" altLang="ja-JP" sz="2400" dirty="0" smtClean="0"/>
              <a:t> in the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medium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4808" y="4452200"/>
            <a:ext cx="6153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These </a:t>
            </a:r>
            <a:r>
              <a:rPr lang="en-US" altLang="ja-JP" sz="2800" dirty="0" smtClean="0"/>
              <a:t>behaviors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cannot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/>
              <a:t>be described by</a:t>
            </a:r>
          </a:p>
          <a:p>
            <a:pPr algn="ctr"/>
            <a:r>
              <a:rPr lang="en-US" altLang="ja-JP" sz="2800" dirty="0" smtClean="0"/>
              <a:t>the theory of hydrodynamic fluctuations</a:t>
            </a:r>
            <a:endParaRPr kumimoji="1" lang="ja-JP" altLang="en-US" sz="2800" dirty="0"/>
          </a:p>
        </p:txBody>
      </p:sp>
      <p:sp>
        <p:nvSpPr>
          <p:cNvPr id="3" name="下矢印 2"/>
          <p:cNvSpPr/>
          <p:nvPr/>
        </p:nvSpPr>
        <p:spPr>
          <a:xfrm>
            <a:off x="3415553" y="3576918"/>
            <a:ext cx="1703294" cy="5916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1F497D"/>
                </a:solidFill>
              </a:rPr>
              <a:t>Landau, </a:t>
            </a:r>
            <a:r>
              <a:rPr lang="en-US" altLang="ja-JP" dirty="0" err="1" smtClean="0">
                <a:solidFill>
                  <a:srgbClr val="1F497D"/>
                </a:solidFill>
              </a:rPr>
              <a:t>Lifshitz</a:t>
            </a:r>
            <a:r>
              <a:rPr lang="en-US" altLang="ja-JP" dirty="0" smtClean="0">
                <a:solidFill>
                  <a:srgbClr val="1F497D"/>
                </a:solidFill>
              </a:rPr>
              <a:t>, Statistical </a:t>
            </a:r>
            <a:r>
              <a:rPr lang="en-US" altLang="ja-JP" dirty="0" err="1" smtClean="0">
                <a:solidFill>
                  <a:srgbClr val="1F497D"/>
                </a:solidFill>
              </a:rPr>
              <a:t>Mechaniqs</a:t>
            </a:r>
            <a:r>
              <a:rPr lang="en-US" altLang="ja-JP" dirty="0" smtClean="0">
                <a:solidFill>
                  <a:srgbClr val="1F497D"/>
                </a:solidFill>
              </a:rPr>
              <a:t> II</a:t>
            </a:r>
          </a:p>
          <a:p>
            <a:r>
              <a:rPr lang="en-US" altLang="ja-JP" dirty="0" err="1" smtClean="0">
                <a:solidFill>
                  <a:srgbClr val="1F497D"/>
                </a:solidFill>
              </a:rPr>
              <a:t>Kapusta</a:t>
            </a:r>
            <a:r>
              <a:rPr lang="en-US" altLang="ja-JP" dirty="0" smtClean="0">
                <a:solidFill>
                  <a:srgbClr val="1F497D"/>
                </a:solidFill>
              </a:rPr>
              <a:t>, Muller, </a:t>
            </a:r>
            <a:r>
              <a:rPr lang="en-US" altLang="ja-JP" dirty="0" err="1" smtClean="0">
                <a:solidFill>
                  <a:srgbClr val="1F497D"/>
                </a:solidFill>
              </a:rPr>
              <a:t>Stephanov</a:t>
            </a:r>
            <a:r>
              <a:rPr lang="en-US" altLang="ja-JP" dirty="0" smtClean="0">
                <a:solidFill>
                  <a:srgbClr val="1F497D"/>
                </a:solidFill>
              </a:rPr>
              <a:t>, 2012</a:t>
            </a:r>
          </a:p>
          <a:p>
            <a:r>
              <a:rPr lang="en-US" altLang="ja-JP" dirty="0" err="1" smtClean="0">
                <a:solidFill>
                  <a:srgbClr val="1F497D"/>
                </a:solidFill>
              </a:rPr>
              <a:t>Stephanov</a:t>
            </a:r>
            <a:r>
              <a:rPr lang="en-US" altLang="ja-JP" dirty="0" smtClean="0">
                <a:solidFill>
                  <a:srgbClr val="1F497D"/>
                </a:solidFill>
              </a:rPr>
              <a:t>, </a:t>
            </a:r>
            <a:r>
              <a:rPr lang="en-US" altLang="ja-JP" dirty="0" err="1" smtClean="0">
                <a:solidFill>
                  <a:srgbClr val="1F497D"/>
                </a:solidFill>
              </a:rPr>
              <a:t>Shuryak</a:t>
            </a:r>
            <a:r>
              <a:rPr lang="en-US" altLang="ja-JP" dirty="0" smtClean="0">
                <a:solidFill>
                  <a:srgbClr val="1F497D"/>
                </a:solidFill>
              </a:rPr>
              <a:t>, 2001</a:t>
            </a:r>
            <a:endParaRPr lang="ja-JP" altLang="en-US" dirty="0">
              <a:solidFill>
                <a:srgbClr val="1F497D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Markov</a:t>
            </a:r>
            <a:r>
              <a:rPr lang="en-US" altLang="ja-JP" sz="2400" dirty="0" smtClean="0">
                <a:solidFill>
                  <a:prstClr val="black"/>
                </a:solidFill>
              </a:rPr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Gaussian noise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Fluctuation of 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 is </a:t>
            </a:r>
          </a:p>
          <a:p>
            <a:pPr algn="ctr"/>
            <a:r>
              <a:rPr lang="en-US" altLang="ja-JP" sz="3200" dirty="0" smtClean="0">
                <a:solidFill>
                  <a:prstClr val="black"/>
                </a:solidFill>
              </a:rPr>
              <a:t>Gaussian in equilibrium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+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continuity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C0504D">
                    <a:lumMod val="50000"/>
                  </a:srgbClr>
                </a:solidFill>
              </a:rPr>
              <a:t>cf</a:t>
            </a:r>
            <a:r>
              <a:rPr lang="en-US" altLang="ja-JP" sz="2000" dirty="0" smtClean="0">
                <a:solidFill>
                  <a:srgbClr val="C0504D">
                    <a:lumMod val="50000"/>
                  </a:srgbClr>
                </a:solidFill>
              </a:rPr>
              <a:t>) Gardiner, “Stochastic Methods”</a:t>
            </a:r>
            <a:endParaRPr lang="ja-JP" altLang="en-US" sz="2000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Choices to introduce non-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Gaussianity</a:t>
            </a:r>
            <a:r>
              <a:rPr lang="en-US" altLang="ja-JP" sz="2800" dirty="0" smtClean="0">
                <a:solidFill>
                  <a:prstClr val="black"/>
                </a:solidFill>
              </a:rPr>
              <a:t> in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equil</a:t>
            </a:r>
            <a:r>
              <a:rPr lang="en-US" altLang="ja-JP" sz="2800" dirty="0" smtClean="0">
                <a:solidFill>
                  <a:prstClr val="black"/>
                </a:solidFill>
              </a:rPr>
              <a:t>.: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 dependence of diffusion constant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discretization of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</a:rPr>
              <a:t>Stochastic</a:t>
            </a:r>
            <a:r>
              <a:rPr lang="en-US" altLang="ja-JP" sz="2800" dirty="0" smtClean="0">
                <a:solidFill>
                  <a:prstClr val="black"/>
                </a:solidFill>
              </a:rPr>
              <a:t> diffusion equation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Choices to introduce non-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Gaussianity</a:t>
            </a:r>
            <a:r>
              <a:rPr lang="en-US" altLang="ja-JP" sz="2800" dirty="0" smtClean="0">
                <a:solidFill>
                  <a:prstClr val="black"/>
                </a:solidFill>
              </a:rPr>
              <a:t> in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equil</a:t>
            </a:r>
            <a:r>
              <a:rPr lang="en-US" altLang="ja-JP" sz="2800" dirty="0" smtClean="0">
                <a:solidFill>
                  <a:prstClr val="black"/>
                </a:solidFill>
              </a:rPr>
              <a:t>.: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 dependence of diffusion constant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(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discretization of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n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C0504D">
                      <a:lumMod val="50000"/>
                    </a:srgbClr>
                  </a:solidFill>
                </a:rPr>
                <a:t>o</a:t>
              </a:r>
              <a:r>
                <a:rPr lang="en-US" altLang="ja-JP" sz="2400" b="1" dirty="0" smtClean="0">
                  <a:solidFill>
                    <a:srgbClr val="C0504D">
                      <a:lumMod val="50000"/>
                    </a:srgbClr>
                  </a:solidFill>
                </a:rPr>
                <a:t>ur choice</a:t>
              </a:r>
              <a:endParaRPr lang="ja-JP" altLang="en-US" sz="2400" b="1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.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prstClr val="black"/>
                  </a:solidFill>
                </a:rPr>
                <a:t>REMARK: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Medium</a:t>
            </a:r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4" name="直線矢印コネクタ 203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6" name="直線コネクタ 3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337" name="直線コネクタ 3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341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346" name="直線コネクタ 34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3" name="直線コネクタ 352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4" name="直線コネクタ 353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5" name="グループ化 354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356" name="直線コネクタ 355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2" name="直線コネクタ 361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3" name="直線コネクタ 362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4" name="グループ化 363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365" name="直線コネクタ 364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4" name="直線コネクタ 373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375" name="直線コネクタ 37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6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79" name="直線コネクタ 378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381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3" name="テキスト ボックス 382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テキスト ボックス 393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395" name="テキスト ボックス 394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398" name="テキスト ボックス 397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99" name="テキスト ボックス 398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00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401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402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755" y="4476981"/>
            <a:ext cx="1754507" cy="21901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43488" y="1616775"/>
            <a:ext cx="438764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Baryons in </a:t>
            </a:r>
            <a:r>
              <a:rPr lang="en-US" altLang="ja-JP" sz="2800" dirty="0" err="1" smtClean="0"/>
              <a:t>hadronic</a:t>
            </a:r>
            <a:r>
              <a:rPr lang="en-US" altLang="ja-JP" sz="2800" dirty="0" smtClean="0"/>
              <a:t> medium</a:t>
            </a:r>
          </a:p>
          <a:p>
            <a:r>
              <a:rPr kumimoji="1" lang="en-US" altLang="ja-JP" sz="2800" dirty="0" smtClean="0"/>
              <a:t>behave like </a:t>
            </a:r>
            <a:r>
              <a:rPr kumimoji="1" lang="en-US" altLang="ja-JP" sz="2800" dirty="0" err="1" smtClean="0"/>
              <a:t>Browinian</a:t>
            </a:r>
            <a:r>
              <a:rPr kumimoji="1" lang="en-US" altLang="ja-JP" sz="2800" dirty="0" smtClean="0"/>
              <a:t> pollen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38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Master Equation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236296" y="2236227"/>
            <a:ext cx="1661051" cy="119451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95536" y="4078818"/>
            <a:ext cx="8136904" cy="18985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251520" y="3142714"/>
            <a:ext cx="6552728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39552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403648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267744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131840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5936" y="2632843"/>
            <a:ext cx="947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60032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724128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51520" y="1774562"/>
            <a:ext cx="542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Divide spatial coordinate into discrete cells</a:t>
            </a:r>
            <a:endParaRPr lang="ja-JP" altLang="en-US" sz="2400" dirty="0"/>
          </a:p>
        </p:txBody>
      </p:sp>
      <p:sp>
        <p:nvSpPr>
          <p:cNvPr id="65" name="円/楕円 64"/>
          <p:cNvSpPr/>
          <p:nvPr/>
        </p:nvSpPr>
        <p:spPr>
          <a:xfrm>
            <a:off x="3258551" y="267864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096122" y="256107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548585" y="272821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899592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5940152" y="282706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973137" y="2838067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381246" y="278267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4541089" y="278728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629297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145549" y="26108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926930" y="26201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666735" y="2632843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3363266"/>
            <a:ext cx="149419" cy="134959"/>
          </a:xfrm>
          <a:prstGeom prst="rect">
            <a:avLst/>
          </a:prstGeom>
        </p:spPr>
      </p:pic>
      <p:sp>
        <p:nvSpPr>
          <p:cNvPr id="78" name="右カーブ矢印 77"/>
          <p:cNvSpPr/>
          <p:nvPr/>
        </p:nvSpPr>
        <p:spPr>
          <a:xfrm rot="16200000">
            <a:off x="3830100" y="2840510"/>
            <a:ext cx="333566" cy="669023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カーブ矢印 78"/>
          <p:cNvSpPr/>
          <p:nvPr/>
        </p:nvSpPr>
        <p:spPr>
          <a:xfrm rot="5400000" flipH="1">
            <a:off x="3156461" y="2839603"/>
            <a:ext cx="333566" cy="670840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090287" y="4121157"/>
            <a:ext cx="25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Master Equation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301980" y="2350626"/>
            <a:ext cx="150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probability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6804248" y="2468255"/>
            <a:ext cx="432048" cy="60245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97695" y="6241667"/>
            <a:ext cx="538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Solve the DME 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</a:rPr>
              <a:t>exactly</a:t>
            </a:r>
            <a:r>
              <a:rPr lang="en-US" altLang="ja-JP" sz="2400" dirty="0" smtClean="0">
                <a:latin typeface="+mj-lt"/>
              </a:rPr>
              <a:t>, and take </a:t>
            </a:r>
            <a:r>
              <a:rPr lang="en-US" altLang="ja-JP" sz="2400" i="1" dirty="0" smtClean="0">
                <a:latin typeface="+mj-lt"/>
              </a:rPr>
              <a:t>a</a:t>
            </a:r>
            <a:r>
              <a:rPr lang="en-US" altLang="ja-JP" sz="2400" dirty="0" smtClean="0">
                <a:latin typeface="+mj-lt"/>
                <a:sym typeface="Wingdings" pitchFamily="2" charset="2"/>
              </a:rPr>
              <a:t>0 limit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4847828" y="3156034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FFFFFF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0626"/>
            <a:ext cx="595266" cy="179543"/>
          </a:xfrm>
          <a:prstGeom prst="rect">
            <a:avLst/>
          </a:prstGeom>
        </p:spPr>
      </p:pic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FFFFFF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2350626"/>
            <a:ext cx="295223" cy="179543"/>
          </a:xfrm>
          <a:prstGeom prst="rect">
            <a:avLst/>
          </a:prstGeom>
        </p:spPr>
      </p:pic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FFFFFF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2357948"/>
            <a:ext cx="591651" cy="203643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FFFFFF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96476"/>
            <a:ext cx="598881" cy="203643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2498839"/>
            <a:ext cx="297633" cy="31330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2591"/>
            <a:ext cx="297633" cy="3133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FFFFFF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12" y="2909808"/>
            <a:ext cx="747036" cy="36259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3554370" y="28546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FF909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76" y="3413391"/>
            <a:ext cx="230076" cy="2880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57126" y="1164149"/>
            <a:ext cx="392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-2 n_x P({\bf n})  ]&#10;\end{align*}&lt;/body&gt;&#10;  &lt;fcolor&gt;FFFFFFFF&lt;/fcolor&gt;&#10;  &lt;bcolor&gt;FFFFFFFF&lt;/bcolor&gt;&#10;  &lt;transparent&gt;True&lt;/transparent&gt;&#10;  &lt;resolution&gt;1800&lt;/resolution&gt;&#10;  &lt;imageh&gt;249&lt;/imageh&gt;&#10;  &lt;imagew&gt;116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85" y="5520726"/>
            <a:ext cx="1227666" cy="26352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end{align*}&lt;/body&gt;&#10;  &lt;fcolor&gt;FFFFFFFF&lt;/fcolor&gt;&#10;  &lt;bcolor&gt;FFFFFFFF&lt;/bcolor&gt;&#10;  &lt;transparent&gt;True&lt;/transparent&gt;&#10;  &lt;resolution&gt;1800&lt;/resolution&gt;&#10;  &lt;imageh&gt;634&lt;/imageh&gt;&#10;  &lt;imagew&gt;7080&lt;/imagew&gt;&#10;  &lt;scale&gt;50&lt;/scale&gt;&#10;  &lt;cursor&gt;17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717318"/>
            <a:ext cx="7492998" cy="67098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3358738"/>
            <a:ext cx="167551" cy="1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136774" y="475123"/>
            <a:ext cx="3532093" cy="2221460"/>
          </a:xfrm>
          <a:prstGeom prst="roundRect">
            <a:avLst>
              <a:gd name="adj" fmla="val 98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27530" y="611925"/>
            <a:ext cx="3738283" cy="1183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hadronization</a:t>
            </a:r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chemical </a:t>
            </a:r>
            <a:r>
              <a:rPr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627530" y="3478296"/>
            <a:ext cx="4580965" cy="1057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kinetic </a:t>
            </a:r>
            <a:r>
              <a:rPr kumimoji="1"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5" name="下矢印 4"/>
          <p:cNvSpPr/>
          <p:nvPr/>
        </p:nvSpPr>
        <p:spPr>
          <a:xfrm>
            <a:off x="957522" y="2078194"/>
            <a:ext cx="1174376" cy="12281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78300" y="2147508"/>
            <a:ext cx="13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</a:t>
            </a:r>
          </a:p>
          <a:p>
            <a:r>
              <a:rPr kumimoji="1" lang="en-US" altLang="ja-JP" sz="2400" dirty="0" smtClean="0"/>
              <a:t>diffusion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2" y="2123984"/>
            <a:ext cx="681318" cy="8505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42965" y="690821"/>
            <a:ext cx="25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Initial condition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2545970" y="2123984"/>
            <a:ext cx="2287701" cy="1010439"/>
          </a:xfrm>
          <a:prstGeom prst="wedgeRectCallout">
            <a:avLst>
              <a:gd name="adj1" fmla="val -70600"/>
              <a:gd name="adj2" fmla="val -21785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9483" y="1214041"/>
            <a:ext cx="3253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boost invariance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locality of fluctuations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small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</p:txBody>
      </p:sp>
      <p:sp>
        <p:nvSpPr>
          <p:cNvPr id="12" name="二等辺三角形 11"/>
          <p:cNvSpPr/>
          <p:nvPr/>
        </p:nvSpPr>
        <p:spPr>
          <a:xfrm rot="16200000">
            <a:off x="4607996" y="816574"/>
            <a:ext cx="502024" cy="7524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5455" y="5192798"/>
            <a:ext cx="188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Comments:</a:t>
            </a:r>
            <a:endParaRPr kumimoji="1" lang="ja-JP" altLang="en-US" sz="28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8689" y="5716018"/>
            <a:ext cx="85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agreement</a:t>
            </a:r>
            <a:r>
              <a:rPr kumimoji="1" lang="en-US" altLang="ja-JP" sz="2400" dirty="0" smtClean="0"/>
              <a:t> with stochastic diffusion eq. up to Gaussian </a:t>
            </a:r>
            <a:r>
              <a:rPr kumimoji="1" lang="en-US" altLang="ja-JP" sz="2400" dirty="0" err="1" smtClean="0"/>
              <a:t>fluctuaion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Poisson (</a:t>
            </a:r>
            <a:r>
              <a:rPr lang="en-US" altLang="ja-JP" sz="2400" dirty="0" err="1" smtClean="0"/>
              <a:t>Skellam</a:t>
            </a:r>
            <a:r>
              <a:rPr lang="en-US" altLang="ja-JP" sz="2400" dirty="0" smtClean="0"/>
              <a:t>) distribution in equilibrium: consistent with HRG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27530" y="1900518"/>
            <a:ext cx="12879" cy="1405841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0" y="2629203"/>
            <a:ext cx="217128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971600" y="5733256"/>
            <a:ext cx="698477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212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in a</a:t>
            </a:r>
            <a:r>
              <a:rPr lang="en-US" altLang="ja-JP" dirty="0" smtClean="0">
                <a:sym typeface="Wingdings" panose="05000000000000000000" pitchFamily="2" charset="2"/>
              </a:rPr>
              <a:t>0 Limit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5441" y="2309971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C</a:t>
            </a:r>
            <a:r>
              <a:rPr lang="en-US" altLang="ja-JP" sz="2400" dirty="0" smtClean="0">
                <a:solidFill>
                  <a:prstClr val="black"/>
                </a:solidFill>
              </a:rPr>
              <a:t>ontinuum limit with fixed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=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a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95736" y="231926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259" y="1079158"/>
            <a:ext cx="46602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1st order (deterministic)      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3275692"/>
            <a:ext cx="27206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2nd order         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5987" y="4005064"/>
            <a:ext cx="596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consistent with stochastic diffusion eq.</a:t>
            </a: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en-US" altLang="ja-JP" sz="2400" dirty="0" smtClean="0">
                <a:solidFill>
                  <a:prstClr val="black"/>
                </a:solidFill>
              </a:rPr>
              <a:t>    (for sufficiently smooth initial conditions)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85986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lang="en-US" altLang="ja-JP" dirty="0" smtClean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dirty="0" smtClean="0">
                <a:solidFill>
                  <a:srgbClr val="0070C0"/>
                </a:solidFill>
              </a:rPr>
              <a:t>, 2001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4944" y="1732166"/>
            <a:ext cx="674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consistent with diffusion equation with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</a:rPr>
              <a:t>=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a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2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5877272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79646">
                    <a:lumMod val="50000"/>
                  </a:srgbClr>
                </a:solidFill>
              </a:rPr>
              <a:t>Nontrivial results for non-Gaussian fluctuations</a:t>
            </a:r>
            <a:endParaRPr lang="ja-JP" altLang="en-US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8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66" y="1157127"/>
            <a:ext cx="432922" cy="37560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0" y="3356992"/>
            <a:ext cx="734786" cy="3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785094" y="1368826"/>
            <a:ext cx="3143294" cy="3490045"/>
          </a:xfrm>
          <a:prstGeom prst="roundRect">
            <a:avLst>
              <a:gd name="adj" fmla="val 13861"/>
            </a:avLst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Analysis</a:t>
            </a:r>
            <a:endParaRPr kumimoji="1" lang="ja-JP" altLang="en-US" dirty="0"/>
          </a:p>
        </p:txBody>
      </p:sp>
      <p:pic>
        <p:nvPicPr>
          <p:cNvPr id="4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191076" y="1690136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235695" y="4130605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189838" y="2646330"/>
            <a:ext cx="1080543" cy="196743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 flipV="1">
            <a:off x="2450065" y="2673050"/>
            <a:ext cx="1171676" cy="194071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027783" y="3196494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1573425" y="3095609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227901" y="3302534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387823" y="3278942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1883767" y="3222115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058204" y="3169231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72094" y="3202304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531839" y="3255351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70317" y="5722056"/>
            <a:ext cx="788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Search of QCD critical point  </a:t>
            </a:r>
            <a:r>
              <a:rPr kumimoji="1"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Stephanov,Rajagopal,Shuryak,PRL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(1998)</a:t>
            </a:r>
            <a:endParaRPr kumimoji="1" lang="en-US" altLang="ja-JP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Quark </a:t>
            </a:r>
            <a:r>
              <a:rPr lang="en-US" altLang="ja-JP" sz="2400" dirty="0" err="1" smtClean="0"/>
              <a:t>deconfinement</a:t>
            </a:r>
            <a:r>
              <a:rPr lang="en-US" altLang="ja-JP" sz="2400" dirty="0" smtClean="0"/>
              <a:t> 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Asakawa,Heinz,Muller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 PRL;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Jeon,Koch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 PRL(2000)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990410" y="1914267"/>
            <a:ext cx="3217964" cy="2137920"/>
            <a:chOff x="4990410" y="1914267"/>
            <a:chExt cx="3217964" cy="2137920"/>
          </a:xfrm>
        </p:grpSpPr>
        <p:sp>
          <p:nvSpPr>
            <p:cNvPr id="17" name="フリーフォーム 16"/>
            <p:cNvSpPr/>
            <p:nvPr/>
          </p:nvSpPr>
          <p:spPr>
            <a:xfrm>
              <a:off x="5510897" y="2621287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5141331" y="3892670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5319942" y="2317405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769911"/>
              <a:ext cx="301841" cy="245517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1914267"/>
              <a:ext cx="839089" cy="359610"/>
            </a:xfrm>
            <a:prstGeom prst="rect">
              <a:avLst/>
            </a:prstGeom>
          </p:spPr>
        </p:pic>
      </p:grpSp>
      <p:sp>
        <p:nvSpPr>
          <p:cNvPr id="25" name="右矢印 24"/>
          <p:cNvSpPr/>
          <p:nvPr/>
        </p:nvSpPr>
        <p:spPr>
          <a:xfrm>
            <a:off x="4182698" y="2640912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6926" y="5151150"/>
            <a:ext cx="39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Pioneering studies on </a:t>
            </a:r>
            <a:r>
              <a:rPr kumimoji="1" lang="en-US" altLang="ja-JP" sz="2800" b="1" i="1" dirty="0" smtClean="0">
                <a:solidFill>
                  <a:schemeClr val="tx1">
                    <a:lumMod val="75000"/>
                  </a:schemeClr>
                </a:solidFill>
                <a:latin typeface="Symbol" panose="05050102010706020507" pitchFamily="18" charset="2"/>
              </a:rPr>
              <a:t>s </a:t>
            </a:r>
            <a:r>
              <a:rPr kumimoji="1" lang="en-US" altLang="ja-JP" sz="2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kumimoji="1" lang="ja-JP" altLang="en-US" sz="2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Prepare 2 species of (non-interacting) particles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smtClean="0">
                <a:solidFill>
                  <a:prstClr val="black"/>
                </a:solidFill>
              </a:rPr>
              <a:t>Let us investigate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at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r>
              <a:rPr lang="en-US" altLang="ja-JP" sz="2400" dirty="0" smtClean="0">
                <a:solidFill>
                  <a:prstClr val="black"/>
                </a:solidFill>
              </a:rPr>
              <a:t> time 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Initial fluctuations: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2nd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4th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parameter </a:t>
            </a:r>
          </a:p>
          <a:p>
            <a:pPr algn="ctr"/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rgbClr val="C0504D">
                    <a:lumMod val="50000"/>
                  </a:srgbClr>
                </a:solidFill>
              </a:rPr>
              <a:t>hadronization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In recombination model,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6 quarks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6 antiquarks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>
                <a:solidFill>
                  <a:prstClr val="black"/>
                </a:solidFill>
              </a:rPr>
              <a:t>          can fluctuate, while            does not.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41064" y="2367804"/>
            <a:ext cx="1198180" cy="2815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at ALICE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0" y="2367805"/>
            <a:ext cx="3926195" cy="28154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6855"/>
          <a:stretch/>
        </p:blipFill>
        <p:spPr>
          <a:xfrm>
            <a:off x="4963141" y="2367805"/>
            <a:ext cx="3643035" cy="28236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357983" y="1136080"/>
            <a:ext cx="2767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Asakawa,Ono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(2014)</a:t>
            </a:r>
          </a:p>
          <a:p>
            <a:pPr algn="r"/>
            <a:r>
              <a:rPr lang="en-US" altLang="ja-JP" sz="2000" dirty="0" err="1" smtClean="0"/>
              <a:t>Sakaida</a:t>
            </a:r>
            <a:r>
              <a:rPr lang="en-US" altLang="ja-JP" sz="2000" dirty="0" smtClean="0"/>
              <a:t>+, poster I-35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1443319" y="2537005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曲折矢印 5"/>
          <p:cNvSpPr/>
          <p:nvPr/>
        </p:nvSpPr>
        <p:spPr>
          <a:xfrm rot="16200000" flipH="1">
            <a:off x="1653208" y="1978398"/>
            <a:ext cx="483312" cy="48565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8974" y="1823205"/>
            <a:ext cx="344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lang="en-US" altLang="ja-JP" sz="2400" dirty="0" smtClean="0"/>
              <a:t>coverage</a:t>
            </a:r>
            <a:r>
              <a:rPr kumimoji="1" lang="en-US" altLang="ja-JP" sz="2400" dirty="0" smtClean="0"/>
              <a:t> at ALICE 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64967" y="2524604"/>
            <a:ext cx="600635" cy="2070847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4361" y="5274568"/>
            <a:ext cx="7718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kumimoji="1" lang="en-US" altLang="ja-JP" sz="2800" dirty="0" smtClean="0"/>
              <a:t>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is sensitive to </a:t>
            </a:r>
          </a:p>
          <a:p>
            <a:pPr algn="ctr"/>
            <a:r>
              <a:rPr kumimoji="1" lang="en-US" altLang="ja-JP" sz="2800" dirty="0" smtClean="0"/>
              <a:t>initial fluctuation / transport property / confinement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1228" y="6228675"/>
            <a:ext cx="497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It can be non-monotonic and negative!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(\eta_{\rm tot}=8)&#10;\end{align*}&lt;/body&gt;&#10;  &lt;fcolor&gt;FFFFFFFF&lt;/fcolor&gt;&#10;  &lt;bcolor&gt;FFFFFFFF&lt;/bcolor&gt;&#10;  &lt;transparent&gt;True&lt;/transparent&gt;&#10;  &lt;resolution&gt;1800&lt;/resolution&gt;&#10;  &lt;imageh&gt;249&lt;/imageh&gt;&#10;  &lt;imagew&gt;99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95" y="1909975"/>
            <a:ext cx="1155480" cy="29003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4_{\rm net}\rangle_c(\eta)}{\langle \delta N_{\rm tot} \rangle}&#10;\end{align*}&lt;/body&gt;&#10;  &lt;fcolor&gt;FF000000&lt;/fcolor&gt;&#10;  &lt;bcolor&gt;FFFFFFFF&lt;/bcolor&gt;&#10;  &lt;transparent&gt;True&lt;/transparent&gt;&#10;  &lt;resolution&gt;1800&lt;/resolution&gt;&#10;  &lt;imageh&gt;610&lt;/imageh&gt;&#10;  &lt;imagew&gt;123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" y="3262578"/>
            <a:ext cx="1471484" cy="7291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2" y="4852751"/>
            <a:ext cx="1053232" cy="3214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\eta/\eta_{\rm tot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5" y="4862564"/>
            <a:ext cx="1053232" cy="3214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dirty="0" smtClean="0"/>
              <a:t> Dep. of </a:t>
            </a:r>
            <a:r>
              <a:rPr lang="en-US" altLang="ja-JP" dirty="0" smtClean="0"/>
              <a:t>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1814390" y="1355776"/>
            <a:ext cx="5658466" cy="37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08388" y="1355776"/>
            <a:ext cx="1198180" cy="3785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0" y="1453460"/>
            <a:ext cx="102088" cy="2066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46" y="4105878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42" y="2491615"/>
            <a:ext cx="1200138" cy="70287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1740935" y="5527972"/>
            <a:ext cx="5255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the 4-th order </a:t>
            </a:r>
            <a:r>
              <a:rPr kumimoji="1" lang="en-US" altLang="ja-JP" sz="2800" dirty="0" err="1" smtClean="0"/>
              <a:t>cumulant</a:t>
            </a:r>
            <a:r>
              <a:rPr kumimoji="1" lang="en-US" altLang="ja-JP" sz="2800" dirty="0" smtClean="0"/>
              <a:t> </a:t>
            </a:r>
          </a:p>
          <a:p>
            <a:pPr algn="ctr"/>
            <a:r>
              <a:rPr kumimoji="1" lang="en-US" altLang="ja-JP" sz="2800" dirty="0" smtClean="0"/>
              <a:t>behave </a:t>
            </a:r>
            <a:r>
              <a:rPr lang="en-US" altLang="ja-JP" sz="2800" dirty="0" smtClean="0"/>
              <a:t>as a function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9145" y="1622136"/>
            <a:ext cx="1933903" cy="1184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703641" y="1862100"/>
            <a:ext cx="915860" cy="2499690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0800000" flipV="1">
            <a:off x="2952702" y="3592682"/>
            <a:ext cx="469024" cy="46245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687456" y="1512429"/>
            <a:ext cx="2624505" cy="1293834"/>
            <a:chOff x="2687456" y="1512429"/>
            <a:chExt cx="2624505" cy="1293834"/>
          </a:xfrm>
        </p:grpSpPr>
        <p:sp>
          <p:nvSpPr>
            <p:cNvPr id="11" name="フリーフォーム 10"/>
            <p:cNvSpPr/>
            <p:nvPr/>
          </p:nvSpPr>
          <p:spPr>
            <a:xfrm>
              <a:off x="2687456" y="1512429"/>
              <a:ext cx="2031689" cy="129383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3468788" y="2144418"/>
              <a:ext cx="469024" cy="462455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23439" y="1939986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1">
                      <a:lumMod val="50000"/>
                    </a:schemeClr>
                  </a:solidFill>
                </a:rPr>
                <a:t>enhance?</a:t>
              </a:r>
              <a:endParaRPr kumimoji="1" lang="ja-JP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659922" y="4146611"/>
            <a:ext cx="141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suppress?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08082" y="5465378"/>
            <a:ext cx="5482999" cy="1105751"/>
          </a:xfrm>
          <a:prstGeom prst="roundRect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Suggestions to Experimentalists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368824"/>
            <a:ext cx="4193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many conserved charges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" y="3924946"/>
            <a:ext cx="428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window dependences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4934" y="4448166"/>
            <a:ext cx="648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primordial</a:t>
            </a:r>
            <a:r>
              <a:rPr kumimoji="1" lang="en-US" altLang="ja-JP" sz="2000" dirty="0" smtClean="0"/>
              <a:t> thermodynamics, transport property, confinement</a:t>
            </a:r>
          </a:p>
          <a:p>
            <a:r>
              <a:rPr kumimoji="1" lang="en-US" altLang="ja-JP" sz="2000" dirty="0" smtClean="0"/>
              <a:t>no normalization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919" y="2765412"/>
            <a:ext cx="32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various </a:t>
            </a: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4934" y="1885764"/>
            <a:ext cx="543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electric charge, baryon number, (and strangeness?)</a:t>
            </a:r>
          </a:p>
          <a:p>
            <a:r>
              <a:rPr lang="en-US" altLang="ja-JP" sz="2000" dirty="0" smtClean="0"/>
              <a:t>with different diffusion </a:t>
            </a:r>
            <a:r>
              <a:rPr lang="en-US" altLang="ja-JP" sz="2000" dirty="0" err="1" smtClean="0"/>
              <a:t>constans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4934" y="3288632"/>
            <a:ext cx="516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second, third, fourth, mixed, (and much higher?)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9" y="5191524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Beam Energy Scan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4934" y="5641685"/>
            <a:ext cx="395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LHC, RHIC-BES, FAIR, NICA, J-PARC, 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4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8" grpId="0"/>
      <p:bldP spid="9" grpId="0"/>
      <p:bldP spid="5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04047" y="5316071"/>
            <a:ext cx="7091082" cy="12640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e are just arriving at the starting point to explore QCD phase structure with fluctuations!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27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Messages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2002271"/>
            <a:ext cx="8340960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Fluctuations </a:t>
            </a:r>
            <a:r>
              <a:rPr lang="en-US" altLang="ja-JP" sz="3200" dirty="0" smtClean="0">
                <a:solidFill>
                  <a:schemeClr val="tx1"/>
                </a:solidFill>
              </a:rPr>
              <a:t>are inval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uable observables in HIC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 But, we must understand them in more detail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It’s possible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interesting, and important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995936" y="2852936"/>
            <a:ext cx="4788532" cy="2448272"/>
            <a:chOff x="3995936" y="2852936"/>
            <a:chExt cx="4788532" cy="2448272"/>
          </a:xfrm>
        </p:grpSpPr>
        <p:sp>
          <p:nvSpPr>
            <p:cNvPr id="14" name="角丸四角形 13"/>
            <p:cNvSpPr/>
            <p:nvPr/>
          </p:nvSpPr>
          <p:spPr>
            <a:xfrm>
              <a:off x="3995936" y="3573016"/>
              <a:ext cx="4788532" cy="17281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03947" y="3659540"/>
              <a:ext cx="4472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1F497D"/>
                </a:buClr>
              </a:pPr>
              <a:r>
                <a:rPr lang="en-US" altLang="ja-JP" sz="2400" b="1" dirty="0" smtClean="0">
                  <a:solidFill>
                    <a:srgbClr val="1F497D"/>
                  </a:solidFill>
                </a:rPr>
                <a:t>Diagnosing dynamics of HIC </a:t>
              </a: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history of hot medium</a:t>
              </a: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mechanism of </a:t>
              </a:r>
              <a:r>
                <a:rPr lang="en-US" altLang="ja-JP" sz="2400" dirty="0" err="1" smtClean="0">
                  <a:solidFill>
                    <a:prstClr val="black"/>
                  </a:solidFill>
                </a:rPr>
                <a:t>hadronization</a:t>
              </a:r>
              <a:endParaRPr lang="en-US" altLang="ja-JP" sz="2400" dirty="0" smtClean="0">
                <a:solidFill>
                  <a:prstClr val="black"/>
                </a:solidFill>
              </a:endParaRPr>
            </a:p>
            <a:p>
              <a:pPr marL="342900" indent="-342900">
                <a:buClr>
                  <a:srgbClr val="1F497D"/>
                </a:buClr>
                <a:buFont typeface="Wingdings" pitchFamily="2" charset="2"/>
                <a:buChar char="p"/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diffusion constant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>
              <a:off x="5076056" y="2852936"/>
              <a:ext cx="1008112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51520" y="2852936"/>
            <a:ext cx="2952328" cy="2376264"/>
            <a:chOff x="251520" y="2852936"/>
            <a:chExt cx="2952328" cy="2376264"/>
          </a:xfrm>
        </p:grpSpPr>
        <p:sp>
          <p:nvSpPr>
            <p:cNvPr id="15" name="下矢印 14"/>
            <p:cNvSpPr/>
            <p:nvPr/>
          </p:nvSpPr>
          <p:spPr>
            <a:xfrm>
              <a:off x="1475656" y="2852936"/>
              <a:ext cx="64807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51520" y="3789040"/>
              <a:ext cx="2952328" cy="14401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3528" y="3894147"/>
              <a:ext cx="27542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Physical meanings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of fluctuation obs.</a:t>
              </a:r>
            </a:p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in experiments.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Plenty of physics in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dependences of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various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endParaRPr lang="en-US" altLang="ja-JP" sz="2400" dirty="0" smtClean="0">
              <a:solidFill>
                <a:prstClr val="black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1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Fluctuations in HIC are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nonthermal</a:t>
            </a:r>
            <a:r>
              <a:rPr lang="en-US" altLang="ja-JP" sz="2800" dirty="0" smtClean="0">
                <a:solidFill>
                  <a:prstClr val="black"/>
                </a:solidFill>
              </a:rPr>
              <a:t>!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05200" y="2707341"/>
            <a:ext cx="19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backup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53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1F497D"/>
                </a:solidFill>
              </a:rPr>
              <a:t>STAR, QM2012</a:t>
            </a:r>
            <a:endParaRPr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decreases as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Dh</a:t>
            </a:r>
            <a:r>
              <a:rPr lang="en-US" altLang="ja-JP" sz="2400" dirty="0" smtClean="0">
                <a:solidFill>
                  <a:prstClr val="black"/>
                </a:solidFill>
              </a:rPr>
              <a:t> becomes larger at RHIC energy.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binomial distribution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</a:rPr>
              <a:t>for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STAR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433634" y="2143773"/>
            <a:ext cx="3848286" cy="30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158" t="31660" b="1935"/>
          <a:stretch/>
        </p:blipFill>
        <p:spPr>
          <a:xfrm>
            <a:off x="4653418" y="2143773"/>
            <a:ext cx="3707154" cy="30472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1" y="1558734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(Net-) Proton Number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4161" y="1558734"/>
            <a:ext cx="282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(Net-) Electric Charge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3634" y="5763818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results are close to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Proton number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lower than the </a:t>
            </a:r>
            <a:r>
              <a:rPr kumimoji="1" lang="en-US" altLang="ja-JP" sz="2400" dirty="0" err="1" smtClean="0"/>
              <a:t>Poissonian</a:t>
            </a:r>
            <a:r>
              <a:rPr kumimoji="1" lang="en-US" altLang="ja-JP" sz="2400" dirty="0" smtClean="0"/>
              <a:t> values.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57763" y="5190977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STAR, arXiv:1402.1558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8794" y="5190977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</a:t>
            </a:r>
            <a:r>
              <a:rPr lang="en-US" altLang="ja-JP" dirty="0"/>
              <a:t>, </a:t>
            </a:r>
            <a:r>
              <a:rPr lang="en-US" altLang="ja-JP" dirty="0" smtClean="0"/>
              <a:t>PRL</a:t>
            </a:r>
            <a:r>
              <a:rPr lang="en-US" altLang="ja-JP" b="1" dirty="0" smtClean="0"/>
              <a:t>112</a:t>
            </a:r>
            <a:r>
              <a:rPr lang="en-US" altLang="ja-JP" dirty="0" smtClean="0"/>
              <a:t>,032302(</a:t>
            </a:r>
            <a:r>
              <a:rPr kumimoji="1" lang="en-US" altLang="ja-JP" dirty="0" smtClean="0"/>
              <a:t>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0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2919" y="1504780"/>
            <a:ext cx="341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</a:t>
            </a:r>
            <a:r>
              <a:rPr lang="en-US" altLang="ja-JP" sz="2400" dirty="0" smtClean="0"/>
              <a:t>stochastic </a:t>
            </a:r>
          </a:p>
          <a:p>
            <a:r>
              <a:rPr lang="en-US" altLang="ja-JP" sz="2400" dirty="0" smtClean="0"/>
              <a:t>diffusion equation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59739" y="708009"/>
            <a:ext cx="2516294" cy="37255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/>
          <a:stretch/>
        </p:blipFill>
        <p:spPr bwMode="auto">
          <a:xfrm>
            <a:off x="5359728" y="3917896"/>
            <a:ext cx="1964437" cy="17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625789" y="3917896"/>
            <a:ext cx="993476" cy="1738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31" y="3962633"/>
            <a:ext cx="102088" cy="20666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9" y="5188101"/>
            <a:ext cx="340465" cy="19783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5601" y="4464902"/>
            <a:ext cx="912175" cy="534222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4139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898028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8000" dirty="0" smtClean="0"/>
              <a:t>Why Fluctuations?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1956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of QCD Phase Structure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0597" y="1502979"/>
            <a:ext cx="495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Stronger correlation length dep.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0563" y="3521081"/>
            <a:ext cx="2824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</a:rPr>
              <a:t>S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ign 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of </a:t>
            </a:r>
            <a:r>
              <a:rPr lang="en-US" altLang="ja-JP" sz="2800" b="1" dirty="0" err="1" smtClean="0">
                <a:latin typeface="Calibri" panose="020F0502020204030204" pitchFamily="34" charset="0"/>
              </a:rPr>
              <a:t>cumulants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54444" y="1661887"/>
            <a:ext cx="188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Stephanov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2009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51624" y="3532089"/>
            <a:ext cx="2683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Ejiri</a:t>
            </a:r>
            <a:r>
              <a:rPr kumimoji="1" lang="en-US" altLang="ja-JP" sz="2000" dirty="0" smtClean="0"/>
              <a:t>, MK, 2009</a:t>
            </a:r>
          </a:p>
          <a:p>
            <a:pPr algn="r"/>
            <a:r>
              <a:rPr lang="en-US" altLang="ja-JP" sz="2000" dirty="0" err="1" smtClean="0"/>
              <a:t>Friman</a:t>
            </a:r>
            <a:r>
              <a:rPr lang="en-US" altLang="ja-JP" sz="2000" dirty="0" smtClean="0"/>
              <a:t>+, 2011</a:t>
            </a:r>
          </a:p>
          <a:p>
            <a:pPr algn="r"/>
            <a:r>
              <a:rPr kumimoji="1" lang="en-US" altLang="ja-JP" sz="2000" dirty="0" err="1" smtClean="0"/>
              <a:t>Stephanov</a:t>
            </a:r>
            <a:r>
              <a:rPr kumimoji="1" lang="en-US" altLang="ja-JP" sz="2000" dirty="0" smtClean="0"/>
              <a:t>, 2011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 = T \frac{\partial^n}{\partial \hat\mu^n} \ln Z&#10;\end{align*}&lt;/body&gt;&#10;  &lt;fcolor&gt;FFFFFFFF&lt;/fcolor&gt;&#10;  &lt;bcolor&gt;FFFFFFFF&lt;/bcolor&gt;&#10;  &lt;transparent&gt;True&lt;/transparent&gt;&#10;  &lt;resolution&gt;1800&lt;/resolution&gt;&#10;  &lt;imageh&gt;571&lt;/imageh&gt;&#10;  &lt;imagew&gt;2123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20" y="4331205"/>
            <a:ext cx="2601732" cy="69975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= \frac{\partial}{\partial \hat\mu} \langle \delta N^2 \rangle&#10;\end{align*}&lt;/body&gt;&#10;  &lt;fcolor&gt;FFFFFFFF&lt;/fcolor&gt;&#10;  &lt;bcolor&gt;FFFFFFFF&lt;/bcolor&gt;&#10;  &lt;transparent&gt;True&lt;/transparent&gt;&#10;  &lt;resolution&gt;1800&lt;/resolution&gt;&#10;  &lt;imageh&gt;571&lt;/imageh&gt;&#10;  &lt;imagew&gt;193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1" y="5662261"/>
            <a:ext cx="2373789" cy="699759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002307" y="4547752"/>
            <a:ext cx="3106896" cy="2204244"/>
          </a:xfrm>
          <a:prstGeom prst="roundRect">
            <a:avLst>
              <a:gd name="adj" fmla="val 11719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  \sim \xi^2, &#10;~&#10;\langle \delta N^3 \rangle  \sim \xi^{4.5}, &#10;~&#10;\langle \delta N^4 \rangle_c &amp;amp; \sim \xi^7&#10;\end{align*}&lt;/body&gt;&#10;  &lt;fcolor&gt;FFFFFFFF&lt;/fcolor&gt;&#10;  &lt;bcolor&gt;FFFFFFFF&lt;/bcolor&gt;&#10;  &lt;transparent&gt;True&lt;/transparent&gt;&#10;  &lt;resolution&gt;1800&lt;/resolution&gt;&#10;  &lt;imageh&gt;283&lt;/imageh&gt;&#10;  &lt;imagew&gt;4254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20" y="2377782"/>
            <a:ext cx="5336249" cy="35499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459880" y="5192330"/>
            <a:ext cx="986118" cy="3227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Ratios between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Signs of higher order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9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ert brown botani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-1" r="17253" b="31214"/>
          <a:stretch/>
        </p:blipFill>
        <p:spPr bwMode="auto">
          <a:xfrm>
            <a:off x="3818871" y="3863816"/>
            <a:ext cx="1225485" cy="16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Brownian Motion</a:t>
            </a:r>
            <a:endParaRPr kumimoji="1" lang="ja-JP" altLang="en-US" dirty="0"/>
          </a:p>
        </p:txBody>
      </p:sp>
      <p:pic>
        <p:nvPicPr>
          <p:cNvPr id="1032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12" y="1499753"/>
            <a:ext cx="4185142" cy="41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15646" y="5640506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from Wikipedia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399575" y="2753944"/>
            <a:ext cx="1807407" cy="2985588"/>
            <a:chOff x="6399575" y="2753944"/>
            <a:chExt cx="1807407" cy="29855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979720" y="6214924"/>
            <a:ext cx="539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opened atomic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88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9" y="2226273"/>
            <a:ext cx="3585882" cy="34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5724555" y="1154753"/>
            <a:ext cx="334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/>
              <a:t>X. </a:t>
            </a:r>
            <a:r>
              <a:rPr lang="en-US" altLang="ja-JP" sz="2000" dirty="0" err="1" smtClean="0"/>
              <a:t>Jehl</a:t>
            </a:r>
            <a:r>
              <a:rPr lang="en-US" altLang="ja-JP" sz="2000" dirty="0" smtClean="0"/>
              <a:t>+, Nature</a:t>
            </a:r>
            <a:r>
              <a:rPr lang="en-US" altLang="ja-JP" sz="2000" b="1" dirty="0" smtClean="0"/>
              <a:t>405</a:t>
            </a:r>
            <a:r>
              <a:rPr lang="en-US" altLang="ja-JP" sz="2000" dirty="0" smtClean="0"/>
              <a:t>,50 </a:t>
            </a:r>
            <a:r>
              <a:rPr lang="en-US" altLang="ja-JP" sz="2000" dirty="0"/>
              <a:t>(2000</a:t>
            </a:r>
            <a:r>
              <a:rPr lang="en-US" altLang="ja-JP" sz="2000" dirty="0" smtClean="0"/>
              <a:t>)</a:t>
            </a:r>
            <a:endParaRPr lang="ja-JP" altLang="en-US" sz="2000" dirty="0">
              <a:ea typeface="HG丸ｺﾞｼｯｸM-PRO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6" y="2155011"/>
            <a:ext cx="1934119" cy="186307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202099" y="626828"/>
            <a:ext cx="532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at </a:t>
            </a:r>
            <a:r>
              <a:rPr kumimoji="1" lang="en-US" altLang="ja-JP" sz="2800" dirty="0" smtClean="0"/>
              <a:t>Normal-Superconductor Junction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4966" y="3286677"/>
            <a:ext cx="76495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super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11078" y="2224578"/>
            <a:ext cx="91884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</a:t>
            </a:r>
            <a:endParaRPr kumimoji="1" lang="ja-JP" altLang="en-US" sz="2000" dirty="0"/>
          </a:p>
        </p:txBody>
      </p:sp>
      <p:sp>
        <p:nvSpPr>
          <p:cNvPr id="30" name="右矢印 29"/>
          <p:cNvSpPr/>
          <p:nvPr/>
        </p:nvSpPr>
        <p:spPr>
          <a:xfrm rot="16200000">
            <a:off x="486709" y="2829574"/>
            <a:ext cx="1075385" cy="519564"/>
          </a:xfrm>
          <a:prstGeom prst="rightArrow">
            <a:avLst/>
          </a:prstGeom>
          <a:solidFill>
            <a:srgbClr val="AD0101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535439" y="2950794"/>
            <a:ext cx="930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current</a:t>
            </a:r>
            <a:endParaRPr kumimoji="1" lang="ja-JP" altLang="en-US" sz="20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668160" y="2029872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666122" y="2864860"/>
            <a:ext cx="1596764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7161986" y="3123094"/>
            <a:ext cx="602416" cy="288032"/>
            <a:chOff x="-1075153" y="2144904"/>
            <a:chExt cx="602416" cy="28803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-1075153" y="2144904"/>
              <a:ext cx="602416" cy="2880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-984232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-748207" y="2200302"/>
              <a:ext cx="177236" cy="17723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 prstMaterial="dkEdge">
              <a:bevelT/>
              <a:contourClr>
                <a:schemeClr val="bg1">
                  <a:lumMod val="50000"/>
                </a:schemeClr>
              </a:contourClr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</p:grpSp>
      <p:sp>
        <p:nvSpPr>
          <p:cNvPr id="50" name="右矢印 49"/>
          <p:cNvSpPr/>
          <p:nvPr/>
        </p:nvSpPr>
        <p:spPr>
          <a:xfrm>
            <a:off x="5784887" y="2446554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 rot="16200000">
            <a:off x="7221387" y="2670225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 rot="1941068">
            <a:off x="5751485" y="4060991"/>
            <a:ext cx="691400" cy="325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666122" y="4068580"/>
            <a:ext cx="1594726" cy="834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668160" y="4903568"/>
            <a:ext cx="1592688" cy="8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7377498" y="5236388"/>
            <a:ext cx="177236" cy="17723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dkEdge">
            <a:bevelT/>
            <a:contourClr>
              <a:schemeClr val="bg1">
                <a:lumMod val="50000"/>
              </a:schemeClr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FFFFFF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62" name="右矢印 61"/>
          <p:cNvSpPr/>
          <p:nvPr/>
        </p:nvSpPr>
        <p:spPr>
          <a:xfrm rot="16200000">
            <a:off x="7219349" y="4708933"/>
            <a:ext cx="488272" cy="30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8916" y="6336034"/>
            <a:ext cx="838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Similar experiments for fractional QHE </a:t>
            </a:r>
            <a:r>
              <a:rPr kumimoji="1" lang="en-US" altLang="ja-JP" dirty="0" smtClean="0"/>
              <a:t>ex. </a:t>
            </a:r>
            <a:r>
              <a:rPr kumimoji="1" lang="en-US" altLang="ja-JP" dirty="0" err="1" smtClean="0"/>
              <a:t>Saminadayar</a:t>
            </a:r>
            <a:r>
              <a:rPr kumimoji="1" lang="en-US" altLang="ja-JP" dirty="0" smtClean="0"/>
              <a:t>+, PRL</a:t>
            </a:r>
            <a:r>
              <a:rPr kumimoji="1" lang="en-US" altLang="ja-JP" b="1" dirty="0" smtClean="0"/>
              <a:t>79</a:t>
            </a:r>
            <a:r>
              <a:rPr kumimoji="1" lang="en-US" altLang="ja-JP" dirty="0" smtClean="0"/>
              <a:t>,2526(1997)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44625" y="194874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235660" y="398939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422079" y="332152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Super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231511" y="536702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Normal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FA00A95-12DF-4889-A6CC-E484D35139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3097</TotalTime>
  <Words>1839</Words>
  <Application>Microsoft Office PowerPoint</Application>
  <PresentationFormat>画面に合わせる (4:3)</PresentationFormat>
  <Paragraphs>508</Paragraphs>
  <Slides>71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71</vt:i4>
      </vt:variant>
    </vt:vector>
  </HeadingPairs>
  <TitlesOfParts>
    <vt:vector size="82" baseType="lpstr">
      <vt:lpstr>HG丸ｺﾞｼｯｸM-PRO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メトロポリタン</vt:lpstr>
      <vt:lpstr>1_標準デザイン</vt:lpstr>
      <vt:lpstr>2_標準デザイン</vt:lpstr>
      <vt:lpstr>Thermal Fluctuations in Heavy Ion Collisions</vt:lpstr>
      <vt:lpstr> Beam-Energy Scan  </vt:lpstr>
      <vt:lpstr> Beam-Energy Scan  </vt:lpstr>
      <vt:lpstr>Bulk (Thermal) Fluctuations</vt:lpstr>
      <vt:lpstr>Event-by-Event Analysis</vt:lpstr>
      <vt:lpstr>My Messages</vt:lpstr>
      <vt:lpstr>Why Fluctuations?</vt:lpstr>
      <vt:lpstr>Brownian Motion</vt:lpstr>
      <vt:lpstr>Shot Noise</vt:lpstr>
      <vt:lpstr> Conserved Charges : Theoretical Advantage  </vt:lpstr>
      <vt:lpstr> Conserved Charges : Theoretical Advantage  </vt:lpstr>
      <vt:lpstr>Conserved-Charge Fluctuations</vt:lpstr>
      <vt:lpstr> Recent Progress in Lattice Community  </vt:lpstr>
      <vt:lpstr> Fluctuations  </vt:lpstr>
      <vt:lpstr> Fluctuations  </vt:lpstr>
      <vt:lpstr>Electric Charge Fluctuation</vt:lpstr>
      <vt:lpstr>Electric Charge Fluctuation</vt:lpstr>
      <vt:lpstr>Rapidity Window Dependence</vt:lpstr>
      <vt:lpstr> Time Evolution in HIC  </vt:lpstr>
      <vt:lpstr>Various Contributions</vt:lpstr>
      <vt:lpstr>Global Charge Conservation</vt:lpstr>
      <vt:lpstr>Global Charge Conservation</vt:lpstr>
      <vt:lpstr>Electric-Charge Fluctuations</vt:lpstr>
      <vt:lpstr>Non Gaussianity</vt:lpstr>
      <vt:lpstr>Non-Gaussianity</vt:lpstr>
      <vt:lpstr>Non-Gaussianity in HIC</vt:lpstr>
      <vt:lpstr>Ratio of Cumulants</vt:lpstr>
      <vt:lpstr>Strange Confinement</vt:lpstr>
      <vt:lpstr> Cumulants : HIC@RHIC vs Lattice  </vt:lpstr>
      <vt:lpstr>Proton Number Cumulants at RHIC-BES</vt:lpstr>
      <vt:lpstr>Effects of Various Contributions</vt:lpstr>
      <vt:lpstr>Caution!!</vt:lpstr>
      <vt:lpstr>Nucleon isospin and a coin</vt:lpstr>
      <vt:lpstr>Slot Machine Analogy</vt:lpstr>
      <vt:lpstr>Reconstructing Total Coin Number</vt:lpstr>
      <vt:lpstr>Charge Exchange Reaction</vt:lpstr>
      <vt:lpstr>Nucleons in Hadronic Medium</vt:lpstr>
      <vt:lpstr>Difference b/w NB and Np</vt:lpstr>
      <vt:lpstr>Efficiency Correction</vt:lpstr>
      <vt:lpstr>PowerPoint プレゼンテーション</vt:lpstr>
      <vt:lpstr>Dh Dep. of Non-Gaussianity</vt:lpstr>
      <vt:lpstr>Fluctuating Hydrodynamics?</vt:lpstr>
      <vt:lpstr> Hydrodynamic Fluctuations  </vt:lpstr>
      <vt:lpstr> How to Introduce Non-Gaussianity?  </vt:lpstr>
      <vt:lpstr> How to Introduce Non-Gaussianity?  </vt:lpstr>
      <vt:lpstr>Nucleons in Hadronic Medium</vt:lpstr>
      <vt:lpstr>Diffusion Master Equation</vt:lpstr>
      <vt:lpstr>PowerPoint プレゼンテーション</vt:lpstr>
      <vt:lpstr> Solution of DME in a0 Limit  </vt:lpstr>
      <vt:lpstr> Net Charge Number  </vt:lpstr>
      <vt:lpstr> Time Evolution in Hadronic Phase  </vt:lpstr>
      <vt:lpstr> Time Evolution in Hadronic Phase  </vt:lpstr>
      <vt:lpstr> Dh Dependence at Freezeout  </vt:lpstr>
      <vt:lpstr> Total Charge Number  </vt:lpstr>
      <vt:lpstr> Dh Dependence at Freezeout  </vt:lpstr>
      <vt:lpstr>4th order Cumulant at ALICE</vt:lpstr>
      <vt:lpstr>Dh Dep. of Non-Gaussianity</vt:lpstr>
      <vt:lpstr>Suggestions to Experimentalists</vt:lpstr>
      <vt:lpstr>My Messages</vt:lpstr>
      <vt:lpstr> Summary  </vt:lpstr>
      <vt:lpstr>PowerPoint プレゼンテーション</vt:lpstr>
      <vt:lpstr> Dh Dependence at STAR  </vt:lpstr>
      <vt:lpstr> Probability Distribution                              </vt:lpstr>
      <vt:lpstr> 3rd &amp; 4th Order Fluctuations  </vt:lpstr>
      <vt:lpstr> Strange Baryons  </vt:lpstr>
      <vt:lpstr> Dh Dependence at Freezeout  </vt:lpstr>
      <vt:lpstr> Total Charge Number  </vt:lpstr>
      <vt:lpstr>Higher Order Cumulants @ STAR</vt:lpstr>
      <vt:lpstr>2nd Order Cumulant</vt:lpstr>
      <vt:lpstr>Search of QCD Phase Structure</vt:lpstr>
      <vt:lpstr> Fluctuations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Fluctuations and QCD Phase Structure</dc:title>
  <dc:creator>Masakiyo Kitazawa</dc:creator>
  <cp:lastModifiedBy>Masakiyo Kitazawa</cp:lastModifiedBy>
  <cp:revision>227</cp:revision>
  <dcterms:created xsi:type="dcterms:W3CDTF">2014-05-08T14:20:45Z</dcterms:created>
  <dcterms:modified xsi:type="dcterms:W3CDTF">2014-07-17T06:49:01Z</dcterms:modified>
</cp:coreProperties>
</file>