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sldIdLst>
    <p:sldId id="324" r:id="rId3"/>
    <p:sldId id="354" r:id="rId4"/>
    <p:sldId id="355" r:id="rId5"/>
    <p:sldId id="383" r:id="rId6"/>
    <p:sldId id="385" r:id="rId7"/>
    <p:sldId id="384" r:id="rId8"/>
    <p:sldId id="331" r:id="rId9"/>
    <p:sldId id="341" r:id="rId10"/>
    <p:sldId id="262" r:id="rId11"/>
    <p:sldId id="372" r:id="rId12"/>
    <p:sldId id="373" r:id="rId13"/>
    <p:sldId id="301" r:id="rId14"/>
    <p:sldId id="343" r:id="rId15"/>
    <p:sldId id="342" r:id="rId16"/>
    <p:sldId id="320" r:id="rId17"/>
    <p:sldId id="306" r:id="rId18"/>
    <p:sldId id="302" r:id="rId19"/>
    <p:sldId id="349" r:id="rId20"/>
    <p:sldId id="382" r:id="rId21"/>
    <p:sldId id="386" r:id="rId22"/>
    <p:sldId id="387" r:id="rId23"/>
    <p:sldId id="388" r:id="rId24"/>
    <p:sldId id="389" r:id="rId25"/>
    <p:sldId id="329" r:id="rId26"/>
    <p:sldId id="363" r:id="rId27"/>
    <p:sldId id="278" r:id="rId28"/>
    <p:sldId id="305" r:id="rId29"/>
    <p:sldId id="294" r:id="rId30"/>
    <p:sldId id="275" r:id="rId31"/>
    <p:sldId id="314" r:id="rId32"/>
    <p:sldId id="345" r:id="rId33"/>
    <p:sldId id="315" r:id="rId34"/>
    <p:sldId id="321" r:id="rId35"/>
    <p:sldId id="336" r:id="rId36"/>
    <p:sldId id="327" r:id="rId37"/>
    <p:sldId id="322" r:id="rId38"/>
    <p:sldId id="281" r:id="rId39"/>
    <p:sldId id="310" r:id="rId40"/>
    <p:sldId id="307" r:id="rId41"/>
    <p:sldId id="308" r:id="rId42"/>
    <p:sldId id="323" r:id="rId43"/>
    <p:sldId id="312" r:id="rId44"/>
    <p:sldId id="311" r:id="rId45"/>
    <p:sldId id="286" r:id="rId46"/>
    <p:sldId id="390" r:id="rId47"/>
    <p:sldId id="391" r:id="rId48"/>
    <p:sldId id="392" r:id="rId49"/>
    <p:sldId id="393" r:id="rId50"/>
    <p:sldId id="394" r:id="rId51"/>
    <p:sldId id="395" r:id="rId52"/>
    <p:sldId id="283" r:id="rId53"/>
    <p:sldId id="300" r:id="rId54"/>
    <p:sldId id="346" r:id="rId55"/>
    <p:sldId id="396" r:id="rId56"/>
    <p:sldId id="397" r:id="rId5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9FF"/>
    <a:srgbClr val="006600"/>
    <a:srgbClr val="FF0000"/>
    <a:srgbClr val="FFC000"/>
    <a:srgbClr val="0070C0"/>
    <a:srgbClr val="FF9900"/>
    <a:srgbClr val="FF5050"/>
    <a:srgbClr val="A50021"/>
    <a:srgbClr val="003300"/>
    <a:srgbClr val="A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4" autoAdjust="0"/>
  </p:normalViewPr>
  <p:slideViewPr>
    <p:cSldViewPr snapToGrid="0">
      <p:cViewPr varScale="1">
        <p:scale>
          <a:sx n="71" d="100"/>
          <a:sy n="71" d="100"/>
        </p:scale>
        <p:origin x="44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2014/8/18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51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2014/8/18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2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2014/8/18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8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1E1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2014/8/18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10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2014/8/18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4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2014/8/18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2014/8/18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52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919" y="15435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2014/8/18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2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2014/8/18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5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2014/8/18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67C877C-1C90-4B5F-90F0-EBA6F7746CE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8942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2014/8/18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1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2014/8/18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54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3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3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39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39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5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65.png"/><Relationship Id="rId4" Type="http://schemas.openxmlformats.org/officeDocument/2006/relationships/image" Target="../media/image64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58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1.emf"/><Relationship Id="rId7" Type="http://schemas.openxmlformats.org/officeDocument/2006/relationships/image" Target="../media/image83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8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86.png"/><Relationship Id="rId7" Type="http://schemas.openxmlformats.org/officeDocument/2006/relationships/image" Target="../media/image97.png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2.png"/><Relationship Id="rId7" Type="http://schemas.openxmlformats.org/officeDocument/2006/relationships/image" Target="../media/image107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emf"/><Relationship Id="rId5" Type="http://schemas.openxmlformats.org/officeDocument/2006/relationships/image" Target="../media/image105.png"/><Relationship Id="rId4" Type="http://schemas.openxmlformats.org/officeDocument/2006/relationships/image" Target="../media/image10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6000" dirty="0" smtClean="0"/>
              <a:t>格子</a:t>
            </a:r>
            <a:r>
              <a:rPr lang="en-US" altLang="ja-JP" sz="6000" dirty="0" smtClean="0"/>
              <a:t>QCD</a:t>
            </a:r>
            <a:r>
              <a:rPr lang="ja-JP" altLang="en-US" sz="6000" dirty="0" smtClean="0"/>
              <a:t>上でエネルギー運動量テンソルを測定する新しい試み</a:t>
            </a: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endParaRPr kumimoji="1" lang="ja-JP" alt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0634" y="4261165"/>
            <a:ext cx="7630354" cy="1645920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北沢正清</a:t>
            </a:r>
            <a:r>
              <a:rPr lang="ja-JP" altLang="en-US" sz="3600" dirty="0" smtClean="0"/>
              <a:t> （阪大理）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r>
              <a:rPr lang="en-US" altLang="ja-JP" dirty="0" smtClean="0"/>
              <a:t>for </a:t>
            </a:r>
            <a:r>
              <a:rPr lang="en-US" altLang="ja-JP" dirty="0" err="1" smtClean="0">
                <a:solidFill>
                  <a:srgbClr val="B3D9FF"/>
                </a:solidFill>
              </a:rPr>
              <a:t>Flow</a:t>
            </a:r>
            <a:r>
              <a:rPr lang="en-US" altLang="ja-JP" dirty="0" err="1" smtClean="0"/>
              <a:t>QCD</a:t>
            </a:r>
            <a:r>
              <a:rPr lang="en-US" altLang="ja-JP" dirty="0" smtClean="0"/>
              <a:t> Collaboration</a:t>
            </a:r>
            <a:endParaRPr lang="en-US" altLang="ja-JP" dirty="0" smtClean="0">
              <a:solidFill>
                <a:schemeClr val="tx1">
                  <a:lumMod val="85000"/>
                </a:schemeClr>
              </a:solidFill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Asakawa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Hatsuda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Iritani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Itou, MK, 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Suzuki,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FlowQCD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PR</a:t>
            </a:r>
            <a:r>
              <a:rPr kumimoji="1" lang="en-US" altLang="ja-JP" sz="2400" b="1" dirty="0" smtClean="0">
                <a:solidFill>
                  <a:schemeClr val="tx1">
                    <a:lumMod val="85000"/>
                  </a:schemeClr>
                </a:solidFill>
              </a:rPr>
              <a:t>D90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,011501R (2014)</a:t>
            </a:r>
            <a:endParaRPr kumimoji="1" lang="ja-JP" altLang="en-US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61602" y="6364944"/>
            <a:ext cx="6668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tx1">
                    <a:lumMod val="75000"/>
                  </a:schemeClr>
                </a:solidFill>
              </a:rPr>
              <a:t>高エネルギー</a:t>
            </a:r>
            <a:r>
              <a:rPr kumimoji="1"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QCD</a:t>
            </a:r>
            <a:r>
              <a:rPr kumimoji="1" lang="ja-JP" altLang="en-US" sz="2000" dirty="0" smtClean="0">
                <a:solidFill>
                  <a:schemeClr val="tx1">
                    <a:lumMod val="75000"/>
                  </a:schemeClr>
                </a:solidFill>
              </a:rPr>
              <a:t>・核子構造勉強会</a:t>
            </a:r>
            <a:r>
              <a:rPr kumimoji="1"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, 18 Aug. 2014, </a:t>
            </a:r>
            <a:r>
              <a:rPr lang="ja-JP" altLang="en-US" sz="2000" dirty="0" smtClean="0">
                <a:solidFill>
                  <a:schemeClr val="tx1">
                    <a:lumMod val="75000"/>
                  </a:schemeClr>
                </a:solidFill>
              </a:rPr>
              <a:t>京都</a:t>
            </a:r>
            <a:r>
              <a:rPr lang="ja-JP" altLang="en-US" sz="2000" dirty="0">
                <a:solidFill>
                  <a:schemeClr val="tx1">
                    <a:lumMod val="75000"/>
                  </a:schemeClr>
                </a:solidFill>
              </a:rPr>
              <a:t>大学</a:t>
            </a:r>
            <a:endParaRPr kumimoji="1" lang="ja-JP" alt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77157" y="1201268"/>
            <a:ext cx="726352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3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因小</a:t>
            </a:r>
            <a:r>
              <a:rPr lang="ja-JP" altLang="en-US" sz="138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失</a:t>
            </a:r>
            <a:r>
              <a:rPr lang="ja-JP" altLang="en-US" sz="13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大</a:t>
            </a:r>
            <a:endParaRPr kumimoji="1" lang="ja-JP" altLang="en-US" sz="138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0045" y="1138518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B3D9FF"/>
                </a:solidFill>
              </a:rPr>
              <a:t>small</a:t>
            </a:r>
            <a:endParaRPr kumimoji="1" lang="ja-JP" altLang="en-US" sz="2400" dirty="0">
              <a:solidFill>
                <a:srgbClr val="B3D9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91954" y="1138518"/>
            <a:ext cx="68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B3D9FF"/>
                </a:solidFill>
              </a:rPr>
              <a:t>lose</a:t>
            </a:r>
            <a:endParaRPr kumimoji="1" lang="ja-JP" altLang="en-US" sz="2400" dirty="0">
              <a:solidFill>
                <a:srgbClr val="B3D9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66970" y="1138518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B3D9FF"/>
                </a:solidFill>
              </a:rPr>
              <a:t>big</a:t>
            </a:r>
            <a:endParaRPr kumimoji="1" lang="ja-JP" altLang="en-US" sz="2400" dirty="0">
              <a:solidFill>
                <a:srgbClr val="B3D9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06666" y="1138518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B3D9FF"/>
                </a:solidFill>
              </a:rPr>
              <a:t>stem </a:t>
            </a:r>
            <a:r>
              <a:rPr lang="en-US" altLang="ja-JP" sz="2400" dirty="0" smtClean="0">
                <a:solidFill>
                  <a:srgbClr val="B3D9FF"/>
                </a:solidFill>
              </a:rPr>
              <a:t>from</a:t>
            </a:r>
            <a:endParaRPr kumimoji="1" lang="ja-JP" altLang="en-US" sz="2400" dirty="0">
              <a:solidFill>
                <a:srgbClr val="B3D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77157" y="1201268"/>
            <a:ext cx="726352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3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因小</a:t>
            </a:r>
            <a:r>
              <a:rPr lang="ja-JP" altLang="en-US" sz="138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失</a:t>
            </a:r>
            <a:r>
              <a:rPr lang="ja-JP" altLang="en-US" sz="13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大</a:t>
            </a:r>
            <a:endParaRPr kumimoji="1" lang="ja-JP" altLang="en-US" sz="138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83492" y="3953859"/>
            <a:ext cx="5756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3200" dirty="0" smtClean="0">
                <a:latin typeface="Century" panose="02040604050505020304" pitchFamily="18" charset="0"/>
              </a:rPr>
              <a:t>miss </a:t>
            </a:r>
            <a:r>
              <a:rPr lang="en-US" altLang="ja-JP" sz="3200" dirty="0">
                <a:latin typeface="Century" panose="02040604050505020304" pitchFamily="18" charset="0"/>
              </a:rPr>
              <a:t>the wood for the </a:t>
            </a:r>
            <a:r>
              <a:rPr lang="en-US" altLang="ja-JP" sz="3200" dirty="0" smtClean="0">
                <a:latin typeface="Century" panose="02040604050505020304" pitchFamily="18" charset="0"/>
              </a:rPr>
              <a:t>trees</a:t>
            </a:r>
            <a:endParaRPr lang="ja-JP" altLang="en-US" sz="3200" dirty="0">
              <a:latin typeface="Century" panose="02040604050505020304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686817" y="4778199"/>
            <a:ext cx="5749473" cy="983452"/>
            <a:chOff x="2054373" y="4536144"/>
            <a:chExt cx="5749473" cy="983452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054373" y="4536144"/>
              <a:ext cx="3929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p"/>
              </a:pPr>
              <a:r>
                <a:rPr kumimoji="1" lang="ja-JP" altLang="en-US" sz="3200" dirty="0" smtClean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見小利則大事不成</a:t>
              </a:r>
              <a:endParaRPr kumimoji="1" lang="ja-JP" altLang="en-US" sz="3200" dirty="0">
                <a:latin typeface="HGP教科書体" panose="02020600000000000000" pitchFamily="18" charset="-128"/>
                <a:ea typeface="HGP教科書体" panose="02020600000000000000" pitchFamily="18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974225" y="5057931"/>
              <a:ext cx="28296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孔子（</a:t>
              </a:r>
              <a:r>
                <a:rPr kumimoji="1" lang="ja-JP" altLang="en-US" sz="2400" dirty="0" smtClean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論語、子路</a:t>
              </a:r>
              <a:r>
                <a:rPr kumimoji="1" lang="en-US" altLang="ja-JP" sz="2400" dirty="0" smtClean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13</a:t>
              </a:r>
              <a:r>
                <a:rPr kumimoji="1" lang="ja-JP" altLang="en-US" sz="2400" dirty="0" smtClean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）</a:t>
              </a:r>
              <a:endParaRPr kumimoji="1" lang="ja-JP" altLang="en-US" sz="2400" dirty="0">
                <a:latin typeface="HGP教科書体" panose="02020600000000000000" pitchFamily="18" charset="-128"/>
                <a:ea typeface="HGP教科書体" panose="02020600000000000000" pitchFamily="18" charset="-128"/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3290045" y="1138518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B3D9FF"/>
                </a:solidFill>
              </a:rPr>
              <a:t>small</a:t>
            </a:r>
            <a:endParaRPr kumimoji="1" lang="ja-JP" altLang="en-US" sz="2400" dirty="0">
              <a:solidFill>
                <a:srgbClr val="B3D9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91954" y="1138518"/>
            <a:ext cx="68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B3D9FF"/>
                </a:solidFill>
              </a:rPr>
              <a:t>lose</a:t>
            </a:r>
            <a:endParaRPr kumimoji="1" lang="ja-JP" altLang="en-US" sz="2400" dirty="0">
              <a:solidFill>
                <a:srgbClr val="B3D9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66970" y="1138518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B3D9FF"/>
                </a:solidFill>
              </a:rPr>
              <a:t>big</a:t>
            </a:r>
            <a:endParaRPr kumimoji="1" lang="ja-JP" altLang="en-US" sz="2400" dirty="0">
              <a:solidFill>
                <a:srgbClr val="B3D9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06666" y="1138518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B3D9FF"/>
                </a:solidFill>
              </a:rPr>
              <a:t>stem </a:t>
            </a:r>
            <a:r>
              <a:rPr lang="en-US" altLang="ja-JP" sz="2400" dirty="0" smtClean="0">
                <a:solidFill>
                  <a:srgbClr val="B3D9FF"/>
                </a:solidFill>
              </a:rPr>
              <a:t>from</a:t>
            </a:r>
            <a:endParaRPr kumimoji="1" lang="ja-JP" altLang="en-US" sz="2400" dirty="0">
              <a:solidFill>
                <a:srgbClr val="B3D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5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490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2" name="角丸四角形 11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17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17" name="角丸四角形 16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302" y="2639940"/>
              <a:ext cx="1784617" cy="406767"/>
            </a:xfrm>
            <a:prstGeom prst="rect">
              <a:avLst/>
            </a:prstGeom>
          </p:spPr>
        </p:pic>
        <p:pic>
          <p:nvPicPr>
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eta = \textstyle \int_0^\infty dt \langle T_{12}; T_{12} \rangle&#10;\end{align*}&lt;/body&gt;&#10;  &lt;fcolor&gt;FF0000FF&lt;/fcolor&gt;&#10;  &lt;bcolor&gt;FFFFFFFF&lt;/bcolor&gt;&#10;  &lt;transparent&gt;True&lt;/transparent&gt;&#10;  &lt;resolution&gt;1800&lt;/resolution&gt;&#10;  &lt;imageh&gt;308&lt;/imageh&gt;&#10;  &lt;imagew&gt;2085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921" y="2051678"/>
              <a:ext cx="3119998" cy="460891"/>
            </a:xfrm>
            <a:prstGeom prst="rect">
              <a:avLst/>
            </a:prstGeom>
          </p:spPr>
        </p:pic>
      </p:grpSp>
      <p:grpSp>
        <p:nvGrpSpPr>
          <p:cNvPr id="36" name="グループ化 35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2" name="角丸四角形 11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678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グループ化 36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38" name="角丸四角形 37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302" y="2639940"/>
              <a:ext cx="1784617" cy="406767"/>
            </a:xfrm>
            <a:prstGeom prst="rect">
              <a:avLst/>
            </a:prstGeom>
          </p:spPr>
        </p:pic>
        <p:pic>
          <p:nvPicPr>
  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\eta = \textstyle \int_0^\infty dt \langle T_{12}; T_{12} \rangle&#10;\end{align*}&lt;/body&gt;&#10;  &lt;fcolor&gt;FF0000FF&lt;/fcolor&gt;&#10;  &lt;bcolor&gt;FFFFFFFF&lt;/bcolor&gt;&#10;  &lt;transparent&gt;True&lt;/transparent&gt;&#10;  &lt;resolution&gt;1800&lt;/resolution&gt;&#10;  &lt;imageh&gt;308&lt;/imageh&gt;&#10;  &lt;imagew&gt;2085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921" y="2051678"/>
              <a:ext cx="3119998" cy="460891"/>
            </a:xfrm>
            <a:prstGeom prst="rect">
              <a:avLst/>
            </a:prstGeom>
          </p:spPr>
        </p:pic>
      </p:grpSp>
      <p:grpSp>
        <p:nvGrpSpPr>
          <p:cNvPr id="36" name="グループ化 35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2" name="角丸四角形 11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grpSp>
        <p:nvGrpSpPr>
          <p:cNvPr id="24" name="グループ化 23"/>
          <p:cNvGrpSpPr/>
          <p:nvPr/>
        </p:nvGrpSpPr>
        <p:grpSpPr>
          <a:xfrm>
            <a:off x="4681092" y="3557754"/>
            <a:ext cx="4248000" cy="3024000"/>
            <a:chOff x="4681092" y="3557754"/>
            <a:chExt cx="4248000" cy="3024000"/>
          </a:xfrm>
        </p:grpSpPr>
        <p:sp>
          <p:nvSpPr>
            <p:cNvPr id="30" name="角丸四角形 29"/>
            <p:cNvSpPr/>
            <p:nvPr/>
          </p:nvSpPr>
          <p:spPr>
            <a:xfrm>
              <a:off x="4681092" y="3557754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111211" y="5767139"/>
              <a:ext cx="3613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Vacuum Structure</a:t>
              </a:r>
              <a:endParaRPr kumimoji="1" lang="ja-JP" altLang="en-US" sz="3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770220" y="5066358"/>
              <a:ext cx="39542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chemeClr val="bg1"/>
                  </a:solidFill>
                </a:rPr>
                <a:t>vacuum configuration</a:t>
              </a:r>
            </a:p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mixed state on 1</a:t>
              </a:r>
              <a:r>
                <a:rPr lang="en-US" altLang="ja-JP" sz="24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 transition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21" name="グループ化 20"/>
            <p:cNvGrpSpPr/>
            <p:nvPr/>
          </p:nvGrpSpPr>
          <p:grpSpPr>
            <a:xfrm rot="21415799">
              <a:off x="6852332" y="3629692"/>
              <a:ext cx="1632622" cy="1576507"/>
              <a:chOff x="6816472" y="3674517"/>
              <a:chExt cx="1632622" cy="1576507"/>
            </a:xfrm>
          </p:grpSpPr>
          <p:sp>
            <p:nvSpPr>
              <p:cNvPr id="18" name="フリーフォーム 17"/>
              <p:cNvSpPr/>
              <p:nvPr/>
            </p:nvSpPr>
            <p:spPr>
              <a:xfrm>
                <a:off x="6852654" y="3731986"/>
                <a:ext cx="1004210" cy="1458267"/>
              </a:xfrm>
              <a:custGeom>
                <a:avLst/>
                <a:gdLst>
                  <a:gd name="connsiteX0" fmla="*/ 26894 w 811870"/>
                  <a:gd name="connsiteY0" fmla="*/ 1445461 h 1469838"/>
                  <a:gd name="connsiteX1" fmla="*/ 699247 w 811870"/>
                  <a:gd name="connsiteY1" fmla="*/ 1418567 h 1469838"/>
                  <a:gd name="connsiteX2" fmla="*/ 770965 w 811870"/>
                  <a:gd name="connsiteY2" fmla="*/ 988261 h 1469838"/>
                  <a:gd name="connsiteX3" fmla="*/ 510988 w 811870"/>
                  <a:gd name="connsiteY3" fmla="*/ 737249 h 1469838"/>
                  <a:gd name="connsiteX4" fmla="*/ 528918 w 811870"/>
                  <a:gd name="connsiteY4" fmla="*/ 414520 h 1469838"/>
                  <a:gd name="connsiteX5" fmla="*/ 806824 w 811870"/>
                  <a:gd name="connsiteY5" fmla="*/ 217296 h 1469838"/>
                  <a:gd name="connsiteX6" fmla="*/ 690282 w 811870"/>
                  <a:gd name="connsiteY6" fmla="*/ 38002 h 1469838"/>
                  <a:gd name="connsiteX7" fmla="*/ 466165 w 811870"/>
                  <a:gd name="connsiteY7" fmla="*/ 46967 h 1469838"/>
                  <a:gd name="connsiteX8" fmla="*/ 0 w 811870"/>
                  <a:gd name="connsiteY8" fmla="*/ 531061 h 1469838"/>
                  <a:gd name="connsiteX0" fmla="*/ 26894 w 811870"/>
                  <a:gd name="connsiteY0" fmla="*/ 1445461 h 1461408"/>
                  <a:gd name="connsiteX1" fmla="*/ 699247 w 811870"/>
                  <a:gd name="connsiteY1" fmla="*/ 1418567 h 1461408"/>
                  <a:gd name="connsiteX2" fmla="*/ 770965 w 811870"/>
                  <a:gd name="connsiteY2" fmla="*/ 988261 h 1461408"/>
                  <a:gd name="connsiteX3" fmla="*/ 510988 w 811870"/>
                  <a:gd name="connsiteY3" fmla="*/ 737249 h 1461408"/>
                  <a:gd name="connsiteX4" fmla="*/ 528918 w 811870"/>
                  <a:gd name="connsiteY4" fmla="*/ 414520 h 1461408"/>
                  <a:gd name="connsiteX5" fmla="*/ 806824 w 811870"/>
                  <a:gd name="connsiteY5" fmla="*/ 217296 h 1461408"/>
                  <a:gd name="connsiteX6" fmla="*/ 690282 w 811870"/>
                  <a:gd name="connsiteY6" fmla="*/ 38002 h 1461408"/>
                  <a:gd name="connsiteX7" fmla="*/ 466165 w 811870"/>
                  <a:gd name="connsiteY7" fmla="*/ 46967 h 1461408"/>
                  <a:gd name="connsiteX8" fmla="*/ 0 w 811870"/>
                  <a:gd name="connsiteY8" fmla="*/ 531061 h 1461408"/>
                  <a:gd name="connsiteX0" fmla="*/ 26894 w 846189"/>
                  <a:gd name="connsiteY0" fmla="*/ 1445461 h 1449193"/>
                  <a:gd name="connsiteX1" fmla="*/ 699247 w 846189"/>
                  <a:gd name="connsiteY1" fmla="*/ 1418567 h 1449193"/>
                  <a:gd name="connsiteX2" fmla="*/ 770965 w 846189"/>
                  <a:gd name="connsiteY2" fmla="*/ 988261 h 1449193"/>
                  <a:gd name="connsiteX3" fmla="*/ 510988 w 846189"/>
                  <a:gd name="connsiteY3" fmla="*/ 737249 h 1449193"/>
                  <a:gd name="connsiteX4" fmla="*/ 528918 w 846189"/>
                  <a:gd name="connsiteY4" fmla="*/ 414520 h 1449193"/>
                  <a:gd name="connsiteX5" fmla="*/ 806824 w 846189"/>
                  <a:gd name="connsiteY5" fmla="*/ 217296 h 1449193"/>
                  <a:gd name="connsiteX6" fmla="*/ 690282 w 846189"/>
                  <a:gd name="connsiteY6" fmla="*/ 38002 h 1449193"/>
                  <a:gd name="connsiteX7" fmla="*/ 466165 w 846189"/>
                  <a:gd name="connsiteY7" fmla="*/ 46967 h 1449193"/>
                  <a:gd name="connsiteX8" fmla="*/ 0 w 846189"/>
                  <a:gd name="connsiteY8" fmla="*/ 531061 h 1449193"/>
                  <a:gd name="connsiteX0" fmla="*/ 26894 w 815772"/>
                  <a:gd name="connsiteY0" fmla="*/ 1445461 h 1473209"/>
                  <a:gd name="connsiteX1" fmla="*/ 699247 w 815772"/>
                  <a:gd name="connsiteY1" fmla="*/ 1418567 h 1473209"/>
                  <a:gd name="connsiteX2" fmla="*/ 770965 w 815772"/>
                  <a:gd name="connsiteY2" fmla="*/ 988261 h 1473209"/>
                  <a:gd name="connsiteX3" fmla="*/ 510988 w 815772"/>
                  <a:gd name="connsiteY3" fmla="*/ 737249 h 1473209"/>
                  <a:gd name="connsiteX4" fmla="*/ 528918 w 815772"/>
                  <a:gd name="connsiteY4" fmla="*/ 414520 h 1473209"/>
                  <a:gd name="connsiteX5" fmla="*/ 806824 w 815772"/>
                  <a:gd name="connsiteY5" fmla="*/ 217296 h 1473209"/>
                  <a:gd name="connsiteX6" fmla="*/ 690282 w 815772"/>
                  <a:gd name="connsiteY6" fmla="*/ 38002 h 1473209"/>
                  <a:gd name="connsiteX7" fmla="*/ 466165 w 815772"/>
                  <a:gd name="connsiteY7" fmla="*/ 46967 h 1473209"/>
                  <a:gd name="connsiteX8" fmla="*/ 0 w 815772"/>
                  <a:gd name="connsiteY8" fmla="*/ 531061 h 1473209"/>
                  <a:gd name="connsiteX0" fmla="*/ 26894 w 825280"/>
                  <a:gd name="connsiteY0" fmla="*/ 1445461 h 1446908"/>
                  <a:gd name="connsiteX1" fmla="*/ 715150 w 825280"/>
                  <a:gd name="connsiteY1" fmla="*/ 1358932 h 1446908"/>
                  <a:gd name="connsiteX2" fmla="*/ 770965 w 825280"/>
                  <a:gd name="connsiteY2" fmla="*/ 988261 h 1446908"/>
                  <a:gd name="connsiteX3" fmla="*/ 510988 w 825280"/>
                  <a:gd name="connsiteY3" fmla="*/ 737249 h 1446908"/>
                  <a:gd name="connsiteX4" fmla="*/ 528918 w 825280"/>
                  <a:gd name="connsiteY4" fmla="*/ 414520 h 1446908"/>
                  <a:gd name="connsiteX5" fmla="*/ 806824 w 825280"/>
                  <a:gd name="connsiteY5" fmla="*/ 217296 h 1446908"/>
                  <a:gd name="connsiteX6" fmla="*/ 690282 w 825280"/>
                  <a:gd name="connsiteY6" fmla="*/ 38002 h 1446908"/>
                  <a:gd name="connsiteX7" fmla="*/ 466165 w 825280"/>
                  <a:gd name="connsiteY7" fmla="*/ 46967 h 1446908"/>
                  <a:gd name="connsiteX8" fmla="*/ 0 w 825280"/>
                  <a:gd name="connsiteY8" fmla="*/ 531061 h 1446908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1158"/>
                  <a:gd name="connsiteY0" fmla="*/ 1378615 h 1417089"/>
                  <a:gd name="connsiteX1" fmla="*/ 671417 w 821158"/>
                  <a:gd name="connsiteY1" fmla="*/ 1367623 h 1417089"/>
                  <a:gd name="connsiteX2" fmla="*/ 770965 w 821158"/>
                  <a:gd name="connsiteY2" fmla="*/ 921415 h 1417089"/>
                  <a:gd name="connsiteX3" fmla="*/ 510988 w 821158"/>
                  <a:gd name="connsiteY3" fmla="*/ 670403 h 1417089"/>
                  <a:gd name="connsiteX4" fmla="*/ 528918 w 821158"/>
                  <a:gd name="connsiteY4" fmla="*/ 347674 h 1417089"/>
                  <a:gd name="connsiteX5" fmla="*/ 806824 w 821158"/>
                  <a:gd name="connsiteY5" fmla="*/ 150450 h 1417089"/>
                  <a:gd name="connsiteX6" fmla="*/ 749917 w 821158"/>
                  <a:gd name="connsiteY6" fmla="*/ 26815 h 1417089"/>
                  <a:gd name="connsiteX7" fmla="*/ 482068 w 821158"/>
                  <a:gd name="connsiteY7" fmla="*/ 0 h 1417089"/>
                  <a:gd name="connsiteX8" fmla="*/ 0 w 821158"/>
                  <a:gd name="connsiteY8" fmla="*/ 464215 h 1417089"/>
                  <a:gd name="connsiteX0" fmla="*/ 26894 w 821158"/>
                  <a:gd name="connsiteY0" fmla="*/ 1378615 h 1378733"/>
                  <a:gd name="connsiteX1" fmla="*/ 671417 w 821158"/>
                  <a:gd name="connsiteY1" fmla="*/ 1367623 h 1378733"/>
                  <a:gd name="connsiteX2" fmla="*/ 770965 w 821158"/>
                  <a:gd name="connsiteY2" fmla="*/ 921415 h 1378733"/>
                  <a:gd name="connsiteX3" fmla="*/ 510988 w 821158"/>
                  <a:gd name="connsiteY3" fmla="*/ 670403 h 1378733"/>
                  <a:gd name="connsiteX4" fmla="*/ 528918 w 821158"/>
                  <a:gd name="connsiteY4" fmla="*/ 347674 h 1378733"/>
                  <a:gd name="connsiteX5" fmla="*/ 806824 w 821158"/>
                  <a:gd name="connsiteY5" fmla="*/ 150450 h 1378733"/>
                  <a:gd name="connsiteX6" fmla="*/ 749917 w 821158"/>
                  <a:gd name="connsiteY6" fmla="*/ 26815 h 1378733"/>
                  <a:gd name="connsiteX7" fmla="*/ 482068 w 821158"/>
                  <a:gd name="connsiteY7" fmla="*/ 0 h 1378733"/>
                  <a:gd name="connsiteX8" fmla="*/ 0 w 821158"/>
                  <a:gd name="connsiteY8" fmla="*/ 464215 h 1378733"/>
                  <a:gd name="connsiteX0" fmla="*/ 0 w 830045"/>
                  <a:gd name="connsiteY0" fmla="*/ 1378615 h 1378733"/>
                  <a:gd name="connsiteX1" fmla="*/ 680304 w 830045"/>
                  <a:gd name="connsiteY1" fmla="*/ 1367623 h 1378733"/>
                  <a:gd name="connsiteX2" fmla="*/ 779852 w 830045"/>
                  <a:gd name="connsiteY2" fmla="*/ 921415 h 1378733"/>
                  <a:gd name="connsiteX3" fmla="*/ 519875 w 830045"/>
                  <a:gd name="connsiteY3" fmla="*/ 670403 h 1378733"/>
                  <a:gd name="connsiteX4" fmla="*/ 537805 w 830045"/>
                  <a:gd name="connsiteY4" fmla="*/ 347674 h 1378733"/>
                  <a:gd name="connsiteX5" fmla="*/ 815711 w 830045"/>
                  <a:gd name="connsiteY5" fmla="*/ 150450 h 1378733"/>
                  <a:gd name="connsiteX6" fmla="*/ 758804 w 830045"/>
                  <a:gd name="connsiteY6" fmla="*/ 26815 h 1378733"/>
                  <a:gd name="connsiteX7" fmla="*/ 490955 w 830045"/>
                  <a:gd name="connsiteY7" fmla="*/ 0 h 1378733"/>
                  <a:gd name="connsiteX8" fmla="*/ 8887 w 830045"/>
                  <a:gd name="connsiteY8" fmla="*/ 464215 h 137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0045" h="1378733">
                    <a:moveTo>
                      <a:pt x="0" y="1378615"/>
                    </a:moveTo>
                    <a:cubicBezTo>
                      <a:pt x="305975" y="1379414"/>
                      <a:pt x="448951" y="1376237"/>
                      <a:pt x="680304" y="1367623"/>
                    </a:cubicBezTo>
                    <a:cubicBezTo>
                      <a:pt x="863950" y="1263593"/>
                      <a:pt x="806590" y="1037618"/>
                      <a:pt x="779852" y="921415"/>
                    </a:cubicBezTo>
                    <a:cubicBezTo>
                      <a:pt x="753114" y="805212"/>
                      <a:pt x="560216" y="766026"/>
                      <a:pt x="519875" y="670403"/>
                    </a:cubicBezTo>
                    <a:cubicBezTo>
                      <a:pt x="479534" y="574780"/>
                      <a:pt x="488499" y="434333"/>
                      <a:pt x="537805" y="347674"/>
                    </a:cubicBezTo>
                    <a:cubicBezTo>
                      <a:pt x="587111" y="261015"/>
                      <a:pt x="778878" y="203926"/>
                      <a:pt x="815711" y="150450"/>
                    </a:cubicBezTo>
                    <a:cubicBezTo>
                      <a:pt x="852544" y="96974"/>
                      <a:pt x="812930" y="51890"/>
                      <a:pt x="758804" y="26815"/>
                    </a:cubicBezTo>
                    <a:cubicBezTo>
                      <a:pt x="704678" y="1740"/>
                      <a:pt x="633832" y="5289"/>
                      <a:pt x="490955" y="0"/>
                    </a:cubicBezTo>
                    <a:cubicBezTo>
                      <a:pt x="391811" y="86151"/>
                      <a:pt x="184446" y="263256"/>
                      <a:pt x="8887" y="464215"/>
                    </a:cubicBezTo>
                  </a:path>
                </a:pathLst>
              </a:custGeom>
              <a:solidFill>
                <a:srgbClr val="0070C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7311224" y="3731985"/>
                <a:ext cx="1065475" cy="1458267"/>
              </a:xfrm>
              <a:custGeom>
                <a:avLst/>
                <a:gdLst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07600"/>
                  <a:gd name="connsiteX1" fmla="*/ 477842 w 974799"/>
                  <a:gd name="connsiteY1" fmla="*/ 1398912 h 1407600"/>
                  <a:gd name="connsiteX2" fmla="*/ 143888 w 974799"/>
                  <a:gd name="connsiteY2" fmla="*/ 1383010 h 1407600"/>
                  <a:gd name="connsiteX3" fmla="*/ 294962 w 974799"/>
                  <a:gd name="connsiteY3" fmla="*/ 1116641 h 1407600"/>
                  <a:gd name="connsiteX4" fmla="*/ 84253 w 974799"/>
                  <a:gd name="connsiteY4" fmla="*/ 770759 h 1407600"/>
                  <a:gd name="connsiteX5" fmla="*/ 12691 w 974799"/>
                  <a:gd name="connsiteY5" fmla="*/ 389097 h 1407600"/>
                  <a:gd name="connsiteX6" fmla="*/ 326768 w 974799"/>
                  <a:gd name="connsiteY6" fmla="*/ 154533 h 1407600"/>
                  <a:gd name="connsiteX7" fmla="*/ 223401 w 974799"/>
                  <a:gd name="connsiteY7" fmla="*/ 11410 h 1407600"/>
                  <a:gd name="connsiteX8" fmla="*/ 962872 w 974799"/>
                  <a:gd name="connsiteY8" fmla="*/ 19361 h 1407600"/>
                  <a:gd name="connsiteX0" fmla="*/ 974799 w 974799"/>
                  <a:gd name="connsiteY0" fmla="*/ 933761 h 1398912"/>
                  <a:gd name="connsiteX1" fmla="*/ 477842 w 974799"/>
                  <a:gd name="connsiteY1" fmla="*/ 1398912 h 1398912"/>
                  <a:gd name="connsiteX2" fmla="*/ 131961 w 974799"/>
                  <a:gd name="connsiteY2" fmla="*/ 1359156 h 1398912"/>
                  <a:gd name="connsiteX3" fmla="*/ 294962 w 974799"/>
                  <a:gd name="connsiteY3" fmla="*/ 1116641 h 1398912"/>
                  <a:gd name="connsiteX4" fmla="*/ 84253 w 974799"/>
                  <a:gd name="connsiteY4" fmla="*/ 770759 h 1398912"/>
                  <a:gd name="connsiteX5" fmla="*/ 12691 w 974799"/>
                  <a:gd name="connsiteY5" fmla="*/ 389097 h 1398912"/>
                  <a:gd name="connsiteX6" fmla="*/ 326768 w 974799"/>
                  <a:gd name="connsiteY6" fmla="*/ 154533 h 1398912"/>
                  <a:gd name="connsiteX7" fmla="*/ 223401 w 974799"/>
                  <a:gd name="connsiteY7" fmla="*/ 11410 h 1398912"/>
                  <a:gd name="connsiteX8" fmla="*/ 962872 w 974799"/>
                  <a:gd name="connsiteY8" fmla="*/ 19361 h 1398912"/>
                  <a:gd name="connsiteX0" fmla="*/ 974874 w 974874"/>
                  <a:gd name="connsiteY0" fmla="*/ 933761 h 1398912"/>
                  <a:gd name="connsiteX1" fmla="*/ 477917 w 974874"/>
                  <a:gd name="connsiteY1" fmla="*/ 1398912 h 1398912"/>
                  <a:gd name="connsiteX2" fmla="*/ 132036 w 974874"/>
                  <a:gd name="connsiteY2" fmla="*/ 1359156 h 1398912"/>
                  <a:gd name="connsiteX3" fmla="*/ 299013 w 974874"/>
                  <a:gd name="connsiteY3" fmla="*/ 1120616 h 1398912"/>
                  <a:gd name="connsiteX4" fmla="*/ 84328 w 974874"/>
                  <a:gd name="connsiteY4" fmla="*/ 770759 h 1398912"/>
                  <a:gd name="connsiteX5" fmla="*/ 12766 w 974874"/>
                  <a:gd name="connsiteY5" fmla="*/ 389097 h 1398912"/>
                  <a:gd name="connsiteX6" fmla="*/ 326843 w 974874"/>
                  <a:gd name="connsiteY6" fmla="*/ 154533 h 1398912"/>
                  <a:gd name="connsiteX7" fmla="*/ 223476 w 974874"/>
                  <a:gd name="connsiteY7" fmla="*/ 11410 h 1398912"/>
                  <a:gd name="connsiteX8" fmla="*/ 962947 w 974874"/>
                  <a:gd name="connsiteY8" fmla="*/ 19361 h 1398912"/>
                  <a:gd name="connsiteX0" fmla="*/ 972956 w 972956"/>
                  <a:gd name="connsiteY0" fmla="*/ 933761 h 1398912"/>
                  <a:gd name="connsiteX1" fmla="*/ 475999 w 972956"/>
                  <a:gd name="connsiteY1" fmla="*/ 1398912 h 1398912"/>
                  <a:gd name="connsiteX2" fmla="*/ 130118 w 972956"/>
                  <a:gd name="connsiteY2" fmla="*/ 1359156 h 1398912"/>
                  <a:gd name="connsiteX3" fmla="*/ 297095 w 972956"/>
                  <a:gd name="connsiteY3" fmla="*/ 1120616 h 1398912"/>
                  <a:gd name="connsiteX4" fmla="*/ 181801 w 972956"/>
                  <a:gd name="connsiteY4" fmla="*/ 874126 h 1398912"/>
                  <a:gd name="connsiteX5" fmla="*/ 82410 w 972956"/>
                  <a:gd name="connsiteY5" fmla="*/ 770759 h 1398912"/>
                  <a:gd name="connsiteX6" fmla="*/ 10848 w 972956"/>
                  <a:gd name="connsiteY6" fmla="*/ 389097 h 1398912"/>
                  <a:gd name="connsiteX7" fmla="*/ 324925 w 972956"/>
                  <a:gd name="connsiteY7" fmla="*/ 154533 h 1398912"/>
                  <a:gd name="connsiteX8" fmla="*/ 221558 w 972956"/>
                  <a:gd name="connsiteY8" fmla="*/ 11410 h 1398912"/>
                  <a:gd name="connsiteX9" fmla="*/ 961029 w 972956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321130 w 996991"/>
                  <a:gd name="connsiteY3" fmla="*/ 1120616 h 1398912"/>
                  <a:gd name="connsiteX4" fmla="*/ 205836 w 996991"/>
                  <a:gd name="connsiteY4" fmla="*/ 874126 h 1398912"/>
                  <a:gd name="connsiteX5" fmla="*/ 26932 w 996991"/>
                  <a:gd name="connsiteY5" fmla="*/ 675343 h 1398912"/>
                  <a:gd name="connsiteX6" fmla="*/ 34883 w 996991"/>
                  <a:gd name="connsiteY6" fmla="*/ 389097 h 1398912"/>
                  <a:gd name="connsiteX7" fmla="*/ 348960 w 996991"/>
                  <a:gd name="connsiteY7" fmla="*/ 154533 h 1398912"/>
                  <a:gd name="connsiteX8" fmla="*/ 245593 w 996991"/>
                  <a:gd name="connsiteY8" fmla="*/ 11410 h 1398912"/>
                  <a:gd name="connsiteX9" fmla="*/ 985064 w 996991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321130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297276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2189 w 992189"/>
                  <a:gd name="connsiteY0" fmla="*/ 935225 h 1400376"/>
                  <a:gd name="connsiteX1" fmla="*/ 495232 w 992189"/>
                  <a:gd name="connsiteY1" fmla="*/ 1400376 h 1400376"/>
                  <a:gd name="connsiteX2" fmla="*/ 149351 w 992189"/>
                  <a:gd name="connsiteY2" fmla="*/ 1360620 h 1400376"/>
                  <a:gd name="connsiteX3" fmla="*/ 244767 w 992189"/>
                  <a:gd name="connsiteY3" fmla="*/ 1308936 h 1400376"/>
                  <a:gd name="connsiteX4" fmla="*/ 292474 w 992189"/>
                  <a:gd name="connsiteY4" fmla="*/ 1122080 h 1400376"/>
                  <a:gd name="connsiteX5" fmla="*/ 201034 w 992189"/>
                  <a:gd name="connsiteY5" fmla="*/ 875590 h 1400376"/>
                  <a:gd name="connsiteX6" fmla="*/ 22130 w 992189"/>
                  <a:gd name="connsiteY6" fmla="*/ 676807 h 1400376"/>
                  <a:gd name="connsiteX7" fmla="*/ 30081 w 992189"/>
                  <a:gd name="connsiteY7" fmla="*/ 390561 h 1400376"/>
                  <a:gd name="connsiteX8" fmla="*/ 268620 w 992189"/>
                  <a:gd name="connsiteY8" fmla="*/ 175875 h 1400376"/>
                  <a:gd name="connsiteX9" fmla="*/ 240791 w 992189"/>
                  <a:gd name="connsiteY9" fmla="*/ 12874 h 1400376"/>
                  <a:gd name="connsiteX10" fmla="*/ 980262 w 992189"/>
                  <a:gd name="connsiteY10" fmla="*/ 20825 h 1400376"/>
                  <a:gd name="connsiteX0" fmla="*/ 1022992 w 1022992"/>
                  <a:gd name="connsiteY0" fmla="*/ 935225 h 1400376"/>
                  <a:gd name="connsiteX1" fmla="*/ 526035 w 1022992"/>
                  <a:gd name="connsiteY1" fmla="*/ 1400376 h 1400376"/>
                  <a:gd name="connsiteX2" fmla="*/ 180154 w 1022992"/>
                  <a:gd name="connsiteY2" fmla="*/ 1360620 h 1400376"/>
                  <a:gd name="connsiteX3" fmla="*/ 275570 w 1022992"/>
                  <a:gd name="connsiteY3" fmla="*/ 1308936 h 1400376"/>
                  <a:gd name="connsiteX4" fmla="*/ 323277 w 1022992"/>
                  <a:gd name="connsiteY4" fmla="*/ 1122080 h 1400376"/>
                  <a:gd name="connsiteX5" fmla="*/ 231837 w 1022992"/>
                  <a:gd name="connsiteY5" fmla="*/ 875590 h 1400376"/>
                  <a:gd name="connsiteX6" fmla="*/ 52933 w 1022992"/>
                  <a:gd name="connsiteY6" fmla="*/ 676807 h 1400376"/>
                  <a:gd name="connsiteX7" fmla="*/ 17152 w 1022992"/>
                  <a:gd name="connsiteY7" fmla="*/ 406464 h 1400376"/>
                  <a:gd name="connsiteX8" fmla="*/ 299423 w 1022992"/>
                  <a:gd name="connsiteY8" fmla="*/ 175875 h 1400376"/>
                  <a:gd name="connsiteX9" fmla="*/ 271594 w 1022992"/>
                  <a:gd name="connsiteY9" fmla="*/ 12874 h 1400376"/>
                  <a:gd name="connsiteX10" fmla="*/ 1011065 w 1022992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4167" h="1387502">
                    <a:moveTo>
                      <a:pt x="1024167" y="922351"/>
                    </a:moveTo>
                    <a:cubicBezTo>
                      <a:pt x="817101" y="1109538"/>
                      <a:pt x="689549" y="1237090"/>
                      <a:pt x="527210" y="1387502"/>
                    </a:cubicBezTo>
                    <a:cubicBezTo>
                      <a:pt x="356920" y="1382864"/>
                      <a:pt x="223073" y="1362986"/>
                      <a:pt x="181329" y="1347746"/>
                    </a:cubicBezTo>
                    <a:cubicBezTo>
                      <a:pt x="139585" y="1332506"/>
                      <a:pt x="248916" y="1335819"/>
                      <a:pt x="276745" y="1296062"/>
                    </a:cubicBezTo>
                    <a:cubicBezTo>
                      <a:pt x="304574" y="1256305"/>
                      <a:pt x="331741" y="1181430"/>
                      <a:pt x="324452" y="1109206"/>
                    </a:cubicBezTo>
                    <a:cubicBezTo>
                      <a:pt x="317163" y="1036982"/>
                      <a:pt x="268793" y="921025"/>
                      <a:pt x="233012" y="862716"/>
                    </a:cubicBezTo>
                    <a:cubicBezTo>
                      <a:pt x="197231" y="804407"/>
                      <a:pt x="85913" y="797779"/>
                      <a:pt x="50132" y="719592"/>
                    </a:cubicBezTo>
                    <a:cubicBezTo>
                      <a:pt x="14351" y="641405"/>
                      <a:pt x="-23417" y="486355"/>
                      <a:pt x="18327" y="393590"/>
                    </a:cubicBezTo>
                    <a:cubicBezTo>
                      <a:pt x="60071" y="300825"/>
                      <a:pt x="258191" y="228599"/>
                      <a:pt x="300598" y="163001"/>
                    </a:cubicBezTo>
                    <a:cubicBezTo>
                      <a:pt x="343005" y="97403"/>
                      <a:pt x="181992" y="105355"/>
                      <a:pt x="272769" y="0"/>
                    </a:cubicBezTo>
                    <a:lnTo>
                      <a:pt x="1012240" y="7951"/>
                    </a:lnTo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5" name="Picture 76" descr="lattice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6472" y="3674517"/>
                <a:ext cx="1632622" cy="1576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" name="グループ化 25"/>
          <p:cNvGrpSpPr/>
          <p:nvPr/>
        </p:nvGrpSpPr>
        <p:grpSpPr>
          <a:xfrm>
            <a:off x="123974" y="3557517"/>
            <a:ext cx="4248000" cy="3024000"/>
            <a:chOff x="123974" y="3557517"/>
            <a:chExt cx="4248000" cy="3024000"/>
          </a:xfrm>
        </p:grpSpPr>
        <p:sp>
          <p:nvSpPr>
            <p:cNvPr id="28" name="角丸四角形 27"/>
            <p:cNvSpPr/>
            <p:nvPr/>
          </p:nvSpPr>
          <p:spPr>
            <a:xfrm>
              <a:off x="123974" y="3557517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FF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50594" y="5767260"/>
              <a:ext cx="3495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9900"/>
                  </a:solidFill>
                  <a:latin typeface="Calibri" panose="020F0502020204030204" pitchFamily="34" charset="0"/>
                </a:rPr>
                <a:t>Hadron Structure</a:t>
              </a:r>
              <a:endParaRPr kumimoji="1" lang="ja-JP" altLang="en-US" sz="3600" b="1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50594" y="5074919"/>
              <a:ext cx="38056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confinement string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EM distribution in hadrons</a:t>
              </a:r>
              <a:endParaRPr kumimoji="1" lang="ja-JP" altLang="en-US" sz="2400" dirty="0">
                <a:solidFill>
                  <a:srgbClr val="FF9900"/>
                </a:solidFill>
              </a:endParaRPr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619016">
              <a:off x="304345" y="3740753"/>
              <a:ext cx="2062110" cy="1012464"/>
            </a:xfrm>
            <a:prstGeom prst="rect">
              <a:avLst/>
            </a:prstGeom>
          </p:spPr>
        </p:pic>
        <p:pic>
          <p:nvPicPr>
            <p:cNvPr id="25" name="Picture 76" descr="lattic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4150">
              <a:off x="2365640" y="3871106"/>
              <a:ext cx="1322890" cy="1277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円/楕円 33"/>
            <p:cNvSpPr/>
            <p:nvPr/>
          </p:nvSpPr>
          <p:spPr>
            <a:xfrm>
              <a:off x="2503783" y="4028655"/>
              <a:ext cx="1008000" cy="1008000"/>
            </a:xfrm>
            <a:prstGeom prst="ellipse">
              <a:avLst/>
            </a:prstGeom>
            <a:solidFill>
              <a:srgbClr val="B3D9FF">
                <a:alpha val="50000"/>
              </a:srgb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798743" y="4162546"/>
              <a:ext cx="360000" cy="360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983606" y="4438394"/>
              <a:ext cx="360000" cy="360000"/>
            </a:xfrm>
            <a:prstGeom prst="ellipse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2657720" y="4466670"/>
              <a:ext cx="360000" cy="360000"/>
            </a:xfrm>
            <a:prstGeom prst="ellipse">
              <a:avLst/>
            </a:prstGeom>
            <a:solidFill>
              <a:srgbClr val="00B05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856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83456" y="2411505"/>
            <a:ext cx="5369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7200" dirty="0" smtClean="0"/>
              <a:t>Gradient Flow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4179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33003" y="1504604"/>
            <a:ext cx="5335747" cy="167786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YM Gradient Flow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87562" y="663862"/>
            <a:ext cx="159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4626" y="3020122"/>
            <a:ext cx="1925490" cy="919401"/>
          </a:xfrm>
          <a:prstGeom prst="wedgeRoundRectCallout">
            <a:avLst>
              <a:gd name="adj1" fmla="val 21267"/>
              <a:gd name="adj2" fmla="val -97002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1702424"/>
            <a:ext cx="4982881" cy="1302469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96" y="2459739"/>
            <a:ext cx="2420510" cy="3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1264024" y="4572000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33003" y="1504604"/>
            <a:ext cx="5335747" cy="167786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YM Gradient Flow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87562" y="663862"/>
            <a:ext cx="159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4626" y="3020122"/>
            <a:ext cx="1925490" cy="919401"/>
          </a:xfrm>
          <a:prstGeom prst="wedgeRoundRectCallout">
            <a:avLst>
              <a:gd name="adj1" fmla="val 21267"/>
              <a:gd name="adj2" fmla="val -97002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1702424"/>
            <a:ext cx="4982881" cy="1302469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96" y="2459739"/>
            <a:ext cx="2420510" cy="34354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52094" y="4052037"/>
            <a:ext cx="80411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transform gauge field like diffusion equation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diffusion length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This is </a:t>
            </a:r>
            <a:r>
              <a:rPr lang="en-US" altLang="ja-JP" sz="2400" dirty="0" smtClean="0">
                <a:solidFill>
                  <a:srgbClr val="FFFF00"/>
                </a:solidFill>
              </a:rPr>
              <a:t>NOT</a:t>
            </a:r>
            <a:r>
              <a:rPr lang="en-US" altLang="ja-JP" sz="2400" dirty="0" smtClean="0"/>
              <a:t> the standard cooling/smearing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All composite operators at t&gt;0 are UV finite </a:t>
            </a:r>
            <a:r>
              <a:rPr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Luescher,Weisz,2011</a:t>
            </a: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37" y="5247260"/>
            <a:ext cx="1095416" cy="312081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77" y="4657899"/>
            <a:ext cx="4880681" cy="366086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4186518" y="4572000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2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6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失小得大</a:t>
            </a:r>
            <a:endParaRPr kumimoji="1" lang="ja-JP" altLang="en-US" sz="66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4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6" y="1723049"/>
            <a:ext cx="3332044" cy="321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6" descr="latti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56" y="1723049"/>
            <a:ext cx="3332044" cy="3217519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4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933197" y="4469455"/>
            <a:ext cx="1172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FF00"/>
                </a:solidFill>
              </a:rPr>
              <a:t>coarse</a:t>
            </a:r>
          </a:p>
          <a:p>
            <a:pPr algn="ctr"/>
            <a:r>
              <a:rPr lang="en-US" altLang="ja-JP" sz="2400" dirty="0" smtClean="0">
                <a:solidFill>
                  <a:srgbClr val="FFFF00"/>
                </a:solidFill>
              </a:rPr>
              <a:t>graining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193628" y="2388939"/>
            <a:ext cx="651641" cy="17627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2094" y="4052037"/>
            <a:ext cx="44799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This is </a:t>
            </a:r>
            <a:r>
              <a:rPr lang="en-US" altLang="ja-JP" sz="2400" dirty="0" smtClean="0">
                <a:solidFill>
                  <a:srgbClr val="FFFF00"/>
                </a:solidFill>
              </a:rPr>
              <a:t>NOT</a:t>
            </a:r>
            <a:r>
              <a:rPr lang="en-US" altLang="ja-JP" sz="2400" dirty="0" smtClean="0"/>
              <a:t> the standard </a:t>
            </a:r>
            <a:r>
              <a:rPr lang="en-US" altLang="ja-JP" sz="2400" dirty="0" smtClean="0"/>
              <a:t>cooling</a:t>
            </a:r>
            <a:endParaRPr lang="en-US" altLang="ja-JP" sz="20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QCD</a:t>
            </a:r>
            <a:endParaRPr kumimoji="1" lang="ja-JP" altLang="en-US" dirty="0"/>
          </a:p>
        </p:txBody>
      </p:sp>
      <p:pic>
        <p:nvPicPr>
          <p:cNvPr id="9" name="Picture 76" descr="latti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104">
            <a:off x="2744318" y="1122620"/>
            <a:ext cx="3686357" cy="355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円/楕円 9"/>
          <p:cNvSpPr/>
          <p:nvPr/>
        </p:nvSpPr>
        <p:spPr>
          <a:xfrm>
            <a:off x="3487275" y="1855687"/>
            <a:ext cx="2196000" cy="2196000"/>
          </a:xfrm>
          <a:prstGeom prst="ellipse">
            <a:avLst/>
          </a:prstGeom>
          <a:solidFill>
            <a:srgbClr val="B3D9FF">
              <a:alpha val="50000"/>
            </a:srgb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026183" y="2079089"/>
            <a:ext cx="1080000" cy="1080000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339354" y="2549597"/>
            <a:ext cx="1080000" cy="1080000"/>
          </a:xfrm>
          <a:prstGeom prst="ellipse">
            <a:avLst/>
          </a:prstGeom>
          <a:solidFill>
            <a:srgbClr val="0070C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758234" y="2585407"/>
            <a:ext cx="1080000" cy="108000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65373" y="4712247"/>
            <a:ext cx="5551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First principle calculation of QCD</a:t>
            </a:r>
          </a:p>
          <a:p>
            <a:pPr algn="ctr"/>
            <a:r>
              <a:rPr lang="en-US" altLang="ja-JP" sz="2800" dirty="0" smtClean="0"/>
              <a:t>Monte Carlo for path integral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73613" y="6033248"/>
            <a:ext cx="693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hadron spectra, chiral symmetry,  phase transition, etc.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96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</a:t>
            </a:r>
            <a:r>
              <a:rPr kumimoji="1" lang="en-US" altLang="ja-JP" dirty="0" smtClean="0"/>
              <a:t>Flow : Applications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83440" y="3976105"/>
            <a:ext cx="33854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ea"/>
              <a:buAutoNum type="circleNumDbPlain"/>
            </a:pPr>
            <a:r>
              <a:rPr kumimoji="1" lang="en-US" altLang="ja-JP" sz="2800" dirty="0" smtClean="0"/>
              <a:t>scale setting</a:t>
            </a:r>
            <a:endParaRPr lang="en-US" altLang="ja-JP" sz="2800" dirty="0"/>
          </a:p>
          <a:p>
            <a:pPr marL="742950" indent="-742950">
              <a:buFont typeface="+mj-ea"/>
              <a:buAutoNum type="circleNumDbPlain"/>
            </a:pPr>
            <a:r>
              <a:rPr kumimoji="1" lang="en-US" altLang="ja-JP" sz="2800" dirty="0" smtClean="0"/>
              <a:t>running coupling</a:t>
            </a:r>
            <a:endParaRPr lang="en-US" altLang="ja-JP" sz="2800" dirty="0" smtClean="0"/>
          </a:p>
          <a:p>
            <a:pPr marL="742950" indent="-742950">
              <a:buFont typeface="+mj-ea"/>
              <a:buAutoNum type="circleNumDbPlain"/>
            </a:pPr>
            <a:r>
              <a:rPr lang="en-US" altLang="ja-JP" sz="2800" dirty="0" smtClean="0"/>
              <a:t>topology</a:t>
            </a:r>
            <a:endParaRPr lang="en-US" altLang="ja-JP" sz="2800" dirty="0"/>
          </a:p>
          <a:p>
            <a:pPr marL="742950" indent="-742950">
              <a:buFont typeface="+mj-ea"/>
              <a:buAutoNum type="circleNumDbPlain"/>
            </a:pPr>
            <a:r>
              <a:rPr kumimoji="1" lang="en-US" altLang="ja-JP" sz="2800" dirty="0" smtClean="0"/>
              <a:t>operator relation</a:t>
            </a:r>
            <a:endParaRPr lang="en-US" altLang="ja-JP" sz="2800" dirty="0"/>
          </a:p>
          <a:p>
            <a:pPr marL="742950" indent="-742950">
              <a:buFont typeface="+mj-ea"/>
              <a:buAutoNum type="circleNumDbPlain"/>
            </a:pPr>
            <a:r>
              <a:rPr kumimoji="1" lang="en-US" altLang="ja-JP" sz="2800" dirty="0" smtClean="0"/>
              <a:t>autocorrelation</a:t>
            </a:r>
          </a:p>
          <a:p>
            <a:pPr marL="742950" indent="-742950">
              <a:buFont typeface="+mj-ea"/>
              <a:buAutoNum type="circleNumDbPlain"/>
            </a:pPr>
            <a:r>
              <a:rPr kumimoji="1" lang="en-US" altLang="ja-JP" sz="2800" dirty="0" smtClean="0"/>
              <a:t>etc.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3259" y="3976105"/>
            <a:ext cx="2033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Applications: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02962" y="5064428"/>
            <a:ext cx="26148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</a:t>
            </a:r>
            <a:r>
              <a:rPr lang="en-US" altLang="ja-JP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hermodynamics</a:t>
            </a:r>
          </a:p>
          <a:p>
            <a:r>
              <a:rPr lang="en-US" altLang="ja-JP" sz="2800" dirty="0" smtClean="0"/>
              <a:t>EMT </a:t>
            </a:r>
            <a:r>
              <a:rPr lang="en-US" altLang="ja-JP" sz="2800" dirty="0" err="1" smtClean="0"/>
              <a:t>c</a:t>
            </a:r>
            <a:r>
              <a:rPr kumimoji="1" lang="en-US" altLang="ja-JP" sz="2800" dirty="0" err="1" smtClean="0"/>
              <a:t>orrelator</a:t>
            </a:r>
            <a:endParaRPr kumimoji="1" lang="ja-JP" altLang="en-US" sz="2800" dirty="0"/>
          </a:p>
        </p:txBody>
      </p:sp>
      <p:sp>
        <p:nvSpPr>
          <p:cNvPr id="12" name="角丸四角形 11"/>
          <p:cNvSpPr/>
          <p:nvPr/>
        </p:nvSpPr>
        <p:spPr>
          <a:xfrm>
            <a:off x="2583439" y="5314933"/>
            <a:ext cx="3385479" cy="41586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左中かっこ 12"/>
          <p:cNvSpPr/>
          <p:nvPr/>
        </p:nvSpPr>
        <p:spPr>
          <a:xfrm>
            <a:off x="6060140" y="5172635"/>
            <a:ext cx="233083" cy="75303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6302961" y="5107003"/>
            <a:ext cx="2614819" cy="43318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6312700" y="5549153"/>
            <a:ext cx="2386635" cy="43318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133003" y="1504604"/>
            <a:ext cx="5335747" cy="167786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1702424"/>
            <a:ext cx="4982881" cy="1302469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2583434" y="4015051"/>
            <a:ext cx="2786425" cy="415860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5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32135" y="2626659"/>
            <a:ext cx="63116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6000" dirty="0" smtClean="0"/>
              <a:t>Lattice Scale Setting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117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1477892" y="3510594"/>
            <a:ext cx="5619777" cy="11463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1306840" y="1559860"/>
            <a:ext cx="5966439" cy="167640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Flow Time Dep. of an Observable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99915" y="1764201"/>
            <a:ext cx="399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: universal function of t</a:t>
            </a:r>
            <a:endParaRPr kumimoji="1" lang="ja-JP" altLang="en-US" sz="32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(t) \rangle &#10;\end{align*}&lt;/body&gt;&#10;  &lt;fcolor&gt;FFFFFFFF&lt;/fcolor&gt;&#10;  &lt;bcolor&gt;FFFFFFFF&lt;/bcolor&gt;&#10;  &lt;transparent&gt;True&lt;/transparent&gt;&#10;  &lt;resolution&gt;1800&lt;/resolution&gt;&#10;  &lt;imageh&gt;249&lt;/imageh&gt;&#10;  &lt;imagew&gt;626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45" y="1834991"/>
            <a:ext cx="1246553" cy="49583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{\cal O}&#10;\end{align*}&lt;/body&gt;&#10;  &lt;fcolor&gt;FFFFFFFF&lt;/fcolor&gt;&#10;  &lt;bcolor&gt;FFFFFFFF&lt;/bcolor&gt;&#10;  &lt;transparent&gt;True&lt;/transparent&gt;&#10;  &lt;resolution&gt;1800&lt;/resolution&gt;&#10;  &lt;imageh&gt;180&lt;/imageh&gt;&#10;  &lt;imagew&gt;1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98" y="2623310"/>
            <a:ext cx="276363" cy="27790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320110" y="1496263"/>
            <a:ext cx="159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, 2010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97219" y="2472848"/>
            <a:ext cx="2377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: an observable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8636" y="5016029"/>
            <a:ext cx="3156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standard choice of </a:t>
            </a:r>
            <a:r>
              <a:rPr kumimoji="1" lang="en-US" altLang="ja-JP" sz="2400" i="1" dirty="0" smtClean="0"/>
              <a:t>O</a:t>
            </a:r>
            <a:r>
              <a:rPr kumimoji="1" lang="en-US" altLang="ja-JP" sz="2400" dirty="0" smtClean="0"/>
              <a:t>: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6597" y="5885128"/>
            <a:ext cx="2742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000" dirty="0" err="1" smtClean="0"/>
              <a:t>perturbative</a:t>
            </a:r>
            <a:r>
              <a:rPr kumimoji="1" lang="en-US" altLang="ja-JP" sz="2000" dirty="0" smtClean="0"/>
              <a:t> formula:</a:t>
            </a:r>
            <a:endParaRPr kumimoji="1" lang="ja-JP" altLang="en-US" sz="20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^2 \langle E \rangle =&#10;\frac{3}{(4\pi)^2}g^2 ( 1 + k_1 g^2 + \cdots ) &#10;\end{align*}&lt;/body&gt;&#10;  &lt;fcolor&gt;FFFFFFFF&lt;/fcolor&gt;&#10;  &lt;bcolor&gt;FFFFFFFF&lt;/bcolor&gt;&#10;  &lt;transparent&gt;True&lt;/transparent&gt;&#10;  &lt;resolution&gt;1800&lt;/resolution&gt;&#10;  &lt;imageh&gt;567&lt;/imageh&gt;&#10;  &lt;imagew&gt;3515&lt;/imagew&gt;&#10;  &lt;scale&gt;50&lt;/scale&gt;&#10;  &lt;cursor&gt;8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92" y="5843370"/>
            <a:ext cx="3393109" cy="547339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g=g(1/\sqrt{8t})&#10;\end{align*}&lt;/body&gt;&#10;  &lt;fcolor&gt;FFFFFFFF&lt;/fcolor&gt;&#10;  &lt;bcolor&gt;FFFFFFFF&lt;/bcolor&gt;&#10;  &lt;transparent&gt;True&lt;/transparent&gt;&#10;  &lt;resolution&gt;1800&lt;/resolution&gt;&#10;  &lt;imageh&gt;291&lt;/imageh&gt;&#10;  &lt;imagew&gt;1423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10" y="5968576"/>
            <a:ext cx="1252390" cy="25611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214889" y="3510594"/>
            <a:ext cx="448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use this </a:t>
            </a:r>
            <a:r>
              <a:rPr kumimoji="1" lang="en-US" altLang="ja-JP" sz="2400" dirty="0" smtClean="0"/>
              <a:t>function </a:t>
            </a:r>
            <a:r>
              <a:rPr kumimoji="1" lang="en-US" altLang="ja-JP" sz="2400" dirty="0" smtClean="0"/>
              <a:t>to determin</a:t>
            </a:r>
            <a:r>
              <a:rPr lang="en-US" altLang="ja-JP" sz="2400" dirty="0" smtClean="0"/>
              <a:t>e a(</a:t>
            </a: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(t_0) \rangle = {\rm const}&#10;\end{align*}&lt;/body&gt;&#10;  &lt;fcolor&gt;FFFFFFFF&lt;/fcolor&gt;&#10;  &lt;bcolor&gt;FFFFFFFF&lt;/bcolor&gt;&#10;  &lt;transparent&gt;True&lt;/transparent&gt;&#10;  &lt;resolution&gt;1800&lt;/resolution&gt;&#10;  &lt;imageh&gt;249&lt;/imageh&gt;&#10;  &lt;imagew&gt;1653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98" y="4180289"/>
            <a:ext cx="2144316" cy="323009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t_0 = \hat{t} a^2&#10;\end{align*}&lt;/body&gt;&#10;  &lt;fcolor&gt;FFFFFFFF&lt;/fcolor&gt;&#10;  &lt;bcolor&gt;FFFFFFFF&lt;/bcolor&gt;&#10;  &lt;transparent&gt;True&lt;/transparent&gt;&#10;  &lt;resolution&gt;1800&lt;/resolution&gt;&#10;  &lt;imageh&gt;260&lt;/imageh&gt;&#10;  &lt;imagew&gt;838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08" y="4126780"/>
            <a:ext cx="1213545" cy="376518"/>
          </a:xfrm>
          <a:prstGeom prst="rect">
            <a:avLst/>
          </a:prstGeom>
        </p:spPr>
      </p:pic>
      <p:sp>
        <p:nvSpPr>
          <p:cNvPr id="19" name="右矢印 18"/>
          <p:cNvSpPr/>
          <p:nvPr/>
        </p:nvSpPr>
        <p:spPr>
          <a:xfrm>
            <a:off x="4520553" y="4135464"/>
            <a:ext cx="408760" cy="4318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{\cal O}(t) = \frac14 t^2 F_{\mu\nu} F^{\mu\nu} \equiv t^2 E&#10;\end{align*}&lt;/body&gt;&#10;  &lt;fcolor&gt;FFFFFFFF&lt;/fcolor&gt;&#10;  &lt;bcolor&gt;FFFFFFFF&lt;/bcolor&gt;&#10;  &lt;transparent&gt;True&lt;/transparent&gt;&#10;  &lt;resolution&gt;1800&lt;/resolution&gt;&#10;  &lt;imageh&gt;505&lt;/imageh&gt;&#10;  &lt;imagew&gt;2762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697" y="4915167"/>
            <a:ext cx="3628273" cy="6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 </a:t>
            </a:r>
            <a:r>
              <a:rPr kumimoji="1" lang="en-US" altLang="ja-JP" dirty="0" err="1" smtClean="0"/>
              <a:t>dep</a:t>
            </a:r>
            <a:r>
              <a:rPr kumimoji="1" lang="en-US" altLang="ja-JP" dirty="0" smtClean="0"/>
              <a:t> of t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&lt;E&gt;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15" y="1315624"/>
            <a:ext cx="6339154" cy="459820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238124" y="2043950"/>
            <a:ext cx="2945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one-loop perturbation</a:t>
            </a:r>
          </a:p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violated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2475395" y="2874947"/>
            <a:ext cx="0" cy="1332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矢印 8"/>
          <p:cNvSpPr/>
          <p:nvPr/>
        </p:nvSpPr>
        <p:spPr>
          <a:xfrm>
            <a:off x="2475395" y="2967316"/>
            <a:ext cx="617429" cy="31376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0852" y="6161477"/>
            <a:ext cx="3426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000"/>
                </a:solidFill>
              </a:rPr>
              <a:t>lattice discretization effect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595720" y="4061009"/>
            <a:ext cx="705159" cy="860612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 rot="21188855" flipV="1">
            <a:off x="1872573" y="5037151"/>
            <a:ext cx="457200" cy="113669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t^2 \langle E \rangle|_{t=t_0} = 0.3&#10;\end{align*}&lt;/body&gt;&#10;  &lt;fcolor&gt;FFFFFFFF&lt;/fcolor&gt;&#10;  &lt;bcolor&gt;FFFFFFFF&lt;/bcolor&gt;&#10;  &lt;transparent&gt;True&lt;/transparent&gt;&#10;  &lt;resolution&gt;1800&lt;/resolution&gt;&#10;  &lt;imageh&gt;285&lt;/imageh&gt;&#10;  &lt;imagew&gt;171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69" y="2232212"/>
            <a:ext cx="2097738" cy="349623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 flipH="1">
            <a:off x="5220069" y="2407023"/>
            <a:ext cx="1620000" cy="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255368" y="2430676"/>
            <a:ext cx="0" cy="226800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角丸四角形吹き出し 22"/>
          <p:cNvSpPr/>
          <p:nvPr/>
        </p:nvSpPr>
        <p:spPr>
          <a:xfrm>
            <a:off x="4347881" y="5334000"/>
            <a:ext cx="1281953" cy="448235"/>
          </a:xfrm>
          <a:prstGeom prst="wedgeRoundRectCallout">
            <a:avLst>
              <a:gd name="adj1" fmla="val 20162"/>
              <a:gd name="adj2" fmla="val -12150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吹き出し 23"/>
          <p:cNvSpPr/>
          <p:nvPr/>
        </p:nvSpPr>
        <p:spPr>
          <a:xfrm>
            <a:off x="6164170" y="5343139"/>
            <a:ext cx="693831" cy="448235"/>
          </a:xfrm>
          <a:prstGeom prst="wedgeRoundRectCallout">
            <a:avLst>
              <a:gd name="adj1" fmla="val -23768"/>
              <a:gd name="adj2" fmla="val -11350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t_{0.4}&#10;\end{align*}&lt;/body&gt;&#10;  &lt;fcolor&gt;FFFFFFFF&lt;/fcolor&gt;&#10;  &lt;bcolor&gt;FFFFFFFF&lt;/bcolor&gt;&#10;  &lt;transparent&gt;True&lt;/transparent&gt;&#10;  &lt;resolution&gt;1800&lt;/resolution&gt;&#10;  &lt;imageh&gt;197&lt;/imageh&gt;&#10;  &lt;imagew&gt;33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38" y="5447595"/>
            <a:ext cx="436153" cy="257252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t^2 \langle E \rangle|_{t=t_{0.4}} = 0.4&#10;\end{align*}&lt;/body&gt;&#10;  &lt;fcolor&gt;FFFFFFFF&lt;/fcolor&gt;&#10;  &lt;bcolor&gt;FFFFFFFF&lt;/bcolor&gt;&#10;  &lt;transparent&gt;True&lt;/transparent&gt;&#10;  &lt;resolution&gt;1800&lt;/resolution&gt;&#10;  &lt;imageh&gt;285&lt;/imageh&gt;&#10;  &lt;imagew&gt;1855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68" y="686708"/>
            <a:ext cx="2275616" cy="349623"/>
          </a:xfrm>
          <a:prstGeom prst="rect">
            <a:avLst/>
          </a:prstGeom>
        </p:spPr>
      </p:pic>
      <p:cxnSp>
        <p:nvCxnSpPr>
          <p:cNvPr id="29" name="直線コネクタ 28"/>
          <p:cNvCxnSpPr/>
          <p:nvPr/>
        </p:nvCxnSpPr>
        <p:spPr>
          <a:xfrm flipH="1">
            <a:off x="6339747" y="1140787"/>
            <a:ext cx="70018" cy="458448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t_0 \equiv t_{0.3}&#10;\end{align*}&lt;/body&gt;&#10;  &lt;fcolor&gt;FFFFFFFF&lt;/fcolor&gt;&#10;  &lt;bcolor&gt;FFFFFFFF&lt;/bcolor&gt;&#10;  &lt;transparent&gt;True&lt;/transparent&gt;&#10;  &lt;resolution&gt;1800&lt;/resolution&gt;&#10;  &lt;imageh&gt;197&lt;/imageh&gt;&#10;  &lt;imagew&gt;86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094" y="5438456"/>
            <a:ext cx="1130863" cy="2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43278" y="981001"/>
            <a:ext cx="76496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5400" dirty="0" smtClean="0"/>
              <a:t>Small Flow Time Expansion</a:t>
            </a:r>
          </a:p>
          <a:p>
            <a:pPr algn="ctr"/>
            <a:r>
              <a:rPr kumimoji="1" lang="en-US" altLang="ja-JP" sz="5400" dirty="0" smtClean="0"/>
              <a:t>of Operators and EMT</a:t>
            </a:r>
            <a:endParaRPr kumimoji="1" lang="ja-JP" altLang="en-US" sz="5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11" y="5394570"/>
            <a:ext cx="2321859" cy="138973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317" y="3153456"/>
            <a:ext cx="2926219" cy="2907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417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Small </a:t>
            </a:r>
            <a:r>
              <a:rPr kumimoji="1" lang="en-US" altLang="ja-JP" i="1" dirty="0" smtClean="0"/>
              <a:t>t</a:t>
            </a:r>
            <a:r>
              <a:rPr kumimoji="1" lang="en-US" altLang="ja-JP" dirty="0" smtClean="0"/>
              <a:t> Expansion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59388" y="818907"/>
            <a:ext cx="22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Weisz</a:t>
            </a:r>
            <a:r>
              <a:rPr kumimoji="1" lang="en-US" altLang="ja-JP" dirty="0" smtClean="0"/>
              <a:t>, 2011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573602" y="3319989"/>
            <a:ext cx="1366124" cy="3328896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>
            <a:off x="1323977" y="4954069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乗算記号 4"/>
          <p:cNvSpPr/>
          <p:nvPr/>
        </p:nvSpPr>
        <p:spPr>
          <a:xfrm>
            <a:off x="2334328" y="4830545"/>
            <a:ext cx="268941" cy="27161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13" y="4953851"/>
            <a:ext cx="139582" cy="290186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1163871" y="4418058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90" y="4492246"/>
            <a:ext cx="789702" cy="328013"/>
          </a:xfrm>
          <a:prstGeom prst="rect">
            <a:avLst/>
          </a:prstGeom>
        </p:spPr>
      </p:pic>
      <p:sp>
        <p:nvSpPr>
          <p:cNvPr id="16" name="二等辺三角形 15"/>
          <p:cNvSpPr/>
          <p:nvPr/>
        </p:nvSpPr>
        <p:spPr>
          <a:xfrm rot="5400000">
            <a:off x="1359544" y="4406989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>
            <a:stCxn id="13" idx="1"/>
          </p:cNvCxnSpPr>
          <p:nvPr/>
        </p:nvCxnSpPr>
        <p:spPr>
          <a:xfrm>
            <a:off x="1217698" y="4579655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2\sqrt{8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2" y="5454759"/>
            <a:ext cx="565150" cy="263525"/>
          </a:xfrm>
          <a:prstGeom prst="rect">
            <a:avLst/>
          </a:prstGeom>
        </p:spPr>
      </p:pic>
      <p:sp>
        <p:nvSpPr>
          <p:cNvPr id="27" name="角丸四角形 26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34328" y="3444852"/>
            <a:ext cx="247356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t&gt;0</a:t>
            </a:r>
          </a:p>
        </p:txBody>
      </p:sp>
      <p:sp>
        <p:nvSpPr>
          <p:cNvPr id="9" name="右矢印 8"/>
          <p:cNvSpPr/>
          <p:nvPr/>
        </p:nvSpPr>
        <p:spPr>
          <a:xfrm flipH="1">
            <a:off x="1715762" y="5244792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00367" y="5576198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kumimoji="1" lang="en-US" altLang="ja-JP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0 limit</a:t>
            </a:r>
            <a:endParaRPr kumimoji="1" lang="ja-JP" alt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-1025208" y="4860486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original 4-dim theory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118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304800" y="4016188"/>
            <a:ext cx="8624047" cy="2456330"/>
          </a:xfrm>
          <a:prstGeom prst="roundRect">
            <a:avLst>
              <a:gd name="adj" fmla="val 11323"/>
            </a:avLst>
          </a:prstGeom>
          <a:solidFill>
            <a:schemeClr val="accent5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492919" y="1673625"/>
            <a:ext cx="5184674" cy="140208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37160" y="479829"/>
            <a:ext cx="3206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Suzuki, 2013</a:t>
            </a:r>
          </a:p>
          <a:p>
            <a:r>
              <a:rPr lang="it-IT" altLang="ja-JP" sz="2000" dirty="0" smtClean="0"/>
              <a:t>DelDebbio,Patella,Rago,2013</a:t>
            </a:r>
            <a:endParaRPr lang="en-US" altLang="ja-JP" sz="2000" dirty="0" smtClean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2054352"/>
            <a:ext cx="4458998" cy="838728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4" y="2540225"/>
            <a:ext cx="571470" cy="16773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53" y="1187716"/>
            <a:ext cx="2520182" cy="2571999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92009" y="4101035"/>
            <a:ext cx="6494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>
                <a:latin typeface="Calibri" panose="020F0502020204030204" pitchFamily="34" charset="0"/>
              </a:rPr>
              <a:t>gauge-invariant dimension 4 operators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25" name="左中かっこ 24"/>
          <p:cNvSpPr/>
          <p:nvPr/>
        </p:nvSpPr>
        <p:spPr>
          <a:xfrm>
            <a:off x="728141" y="4771063"/>
            <a:ext cx="335885" cy="13803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FFFFFF&lt;/fcolor&gt;&#10;  &lt;bcolor&gt;FFFFFFFF&lt;/bcolor&gt;&#10;  &lt;transparent&gt;True&lt;/transparent&gt;&#10;  &lt;resolution&gt;1800&lt;/resolution&gt;&#10;  &lt;imageh&gt;1105&lt;/imageh&gt;&#10;  &lt;imagew&gt;597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61" y="4771063"/>
            <a:ext cx="7468948" cy="1380361"/>
          </a:xfrm>
          <a:prstGeom prst="rect">
            <a:avLst/>
          </a:prstGeom>
        </p:spPr>
      </p:pic>
      <p:sp>
        <p:nvSpPr>
          <p:cNvPr id="3" name="上矢印 2"/>
          <p:cNvSpPr/>
          <p:nvPr/>
        </p:nvSpPr>
        <p:spPr>
          <a:xfrm>
            <a:off x="1064026" y="2893081"/>
            <a:ext cx="565269" cy="1123108"/>
          </a:xfrm>
          <a:prstGeom prst="upArrow">
            <a:avLst>
              <a:gd name="adj1" fmla="val 50000"/>
              <a:gd name="adj2" fmla="val 76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9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210099" y="3808534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FFFFFF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84" y="3570464"/>
            <a:ext cx="3646229" cy="956533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3067559" y="3570464"/>
            <a:ext cx="258349" cy="95653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 g = g(1/\sqrt{8t})&#10;\\&#10;&amp;amp; s_1 = 0.03296\dots&#10;\\&#10;&amp;amp; s_2 = 0.19783\dots&#10;\end{align*}&lt;/body&gt;&#10;  &lt;fcolor&gt;FFFFFFFF&lt;/fcolor&gt;&#10;  &lt;bcolor&gt;FFFFFFFF&lt;/bcolor&gt;&#10;  &lt;transparent&gt;True&lt;/transparent&gt;&#10;  &lt;resolution&gt;1800&lt;/resolution&gt;&#10;  &lt;imageh&gt;1162&lt;/imageh&gt;&#10;  &lt;imagew&gt;1684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6" y="3808986"/>
            <a:ext cx="1399391" cy="96561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24006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331694" y="5058062"/>
            <a:ext cx="8444753" cy="1663021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210099" y="3808534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FFFFFF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84" y="3570464"/>
            <a:ext cx="3646229" cy="956533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3067559" y="3570464"/>
            <a:ext cx="258349" cy="95653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 g = g(1/\sqrt{8t})&#10;\\&#10;&amp;amp; s_1 = 0.03296\dots&#10;\\&#10;&amp;amp; s_2 = 0.19783\dots&#10;\end{align*}&lt;/body&gt;&#10;  &lt;fcolor&gt;FFFFFFFF&lt;/fcolor&gt;&#10;  &lt;bcolor&gt;FFFFFFFF&lt;/bcolor&gt;&#10;  &lt;transparent&gt;True&lt;/transparent&gt;&#10;  &lt;resolution&gt;1800&lt;/resolution&gt;&#10;  &lt;imageh&gt;1162&lt;/imageh&gt;&#10;  &lt;imagew&gt;1684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6" y="3808986"/>
            <a:ext cx="1399391" cy="96561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996493" y="5085012"/>
            <a:ext cx="2979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Calibri" panose="020F0502020204030204" pitchFamily="34" charset="0"/>
              </a:rPr>
              <a:t>Renormalized </a:t>
            </a:r>
            <a:r>
              <a:rPr kumimoji="1" lang="en-US" altLang="ja-JP" sz="2800" b="1" dirty="0" smtClean="0">
                <a:latin typeface="Calibri" panose="020F0502020204030204" pitchFamily="34" charset="0"/>
              </a:rPr>
              <a:t>EMT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\frac1{\alpha_U(t)}&#10;U_{\mu\nu}(t,x) + \frac{\delta_{\mu\nu}}{4\alpha_E(t)} E(t,x)_{\rm subt.} \right]&#10;\end{align*}&lt;/body&gt;&#10;  &lt;fcolor&gt;FFFFFFFF&lt;/fcolor&gt;&#10;  &lt;bcolor&gt;FFFFFFFF&lt;/bcolor&gt;&#10;  &lt;transparent&gt;True&lt;/transparent&gt;&#10;  &lt;resolution&gt;1800&lt;/resolution&gt;&#10;  &lt;imageh&gt;598&lt;/imageh&gt;&#10;  &lt;imagew&gt;5573&lt;/imagew&gt;&#10;  &lt;scale&gt;50&lt;/scale&gt;&#10;  &lt;cursor&gt;10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1" y="5736884"/>
            <a:ext cx="7431596" cy="7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8930" y="1961580"/>
            <a:ext cx="86265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dirty="0" smtClean="0"/>
              <a:t>Numerical Analysis: Thermodynamics</a:t>
            </a:r>
            <a:endParaRPr kumimoji="1" lang="ja-JP" altLang="en-US" sz="44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438194" y="3289505"/>
            <a:ext cx="4248000" cy="3024000"/>
            <a:chOff x="154577" y="286328"/>
            <a:chExt cx="4248000" cy="3024000"/>
          </a:xfrm>
        </p:grpSpPr>
        <p:sp>
          <p:nvSpPr>
            <p:cNvPr id="5" name="角丸四角形 4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63426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71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6092" y="4514475"/>
            <a:ext cx="8333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A powerful tool for various analyses on the lattice</a:t>
            </a:r>
            <a:endParaRPr kumimoji="1" lang="ja-JP" altLang="en-US" sz="3200" dirty="0"/>
          </a:p>
        </p:txBody>
      </p:sp>
      <p:sp>
        <p:nvSpPr>
          <p:cNvPr id="7" name="角丸四角形 6"/>
          <p:cNvSpPr/>
          <p:nvPr/>
        </p:nvSpPr>
        <p:spPr>
          <a:xfrm>
            <a:off x="1692862" y="2087317"/>
            <a:ext cx="5335747" cy="126545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65" y="2204453"/>
            <a:ext cx="4084483" cy="106763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193975" y="1370133"/>
            <a:ext cx="159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12" name="角丸四角形 11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13" name="右矢印 12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sp>
        <p:nvSpPr>
          <p:cNvPr id="17" name="左右矢印 16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944835" y="3037127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HG教科書体" panose="02020609000000000000" pitchFamily="17" charset="-128"/>
                <a:ea typeface="HG教科書体" panose="02020609000000000000" pitchFamily="17" charset="-128"/>
              </a:rPr>
              <a:t>“</a:t>
            </a:r>
            <a:r>
              <a:rPr lang="ja-JP" altLang="en-US" sz="2800" dirty="0" smtClean="0">
                <a:latin typeface="HG教科書体" panose="02020609000000000000" pitchFamily="17" charset="-128"/>
                <a:ea typeface="HG教科書体" panose="02020609000000000000" pitchFamily="17" charset="-128"/>
              </a:rPr>
              <a:t>失</a:t>
            </a:r>
            <a:r>
              <a:rPr kumimoji="1" lang="ja-JP" altLang="en-US" sz="2800" dirty="0" smtClean="0">
                <a:latin typeface="HG教科書体" panose="02020609000000000000" pitchFamily="17" charset="-128"/>
                <a:ea typeface="HG教科書体" panose="02020609000000000000" pitchFamily="17" charset="-128"/>
              </a:rPr>
              <a:t>小得大</a:t>
            </a:r>
            <a:r>
              <a:rPr kumimoji="1" lang="en-US" altLang="ja-JP" sz="2800" dirty="0" smtClean="0">
                <a:latin typeface="HG教科書体" panose="02020609000000000000" pitchFamily="17" charset="-128"/>
                <a:ea typeface="HG教科書体" panose="02020609000000000000" pitchFamily="17" charset="-128"/>
              </a:rPr>
              <a:t>”</a:t>
            </a:r>
            <a:endParaRPr kumimoji="1" lang="ja-JP" altLang="en-US" sz="2800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0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12" name="角丸四角形 11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13" name="右矢印 12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sp>
        <p:nvSpPr>
          <p:cNvPr id="17" name="左右矢印 16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19" name="下矢印 18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2447" y="3257726"/>
            <a:ext cx="19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lattice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44835" y="3037127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HG教科書体" panose="02020609000000000000" pitchFamily="17" charset="-128"/>
                <a:ea typeface="HG教科書体" panose="02020609000000000000" pitchFamily="17" charset="-128"/>
              </a:rPr>
              <a:t>“</a:t>
            </a:r>
            <a:r>
              <a:rPr lang="ja-JP" altLang="en-US" sz="2800" dirty="0" smtClean="0">
                <a:latin typeface="HG教科書体" panose="02020609000000000000" pitchFamily="17" charset="-128"/>
                <a:ea typeface="HG教科書体" panose="02020609000000000000" pitchFamily="17" charset="-128"/>
              </a:rPr>
              <a:t>失</a:t>
            </a:r>
            <a:r>
              <a:rPr kumimoji="1" lang="ja-JP" altLang="en-US" sz="2800" dirty="0" smtClean="0">
                <a:latin typeface="HG教科書体" panose="02020609000000000000" pitchFamily="17" charset="-128"/>
                <a:ea typeface="HG教科書体" panose="02020609000000000000" pitchFamily="17" charset="-128"/>
              </a:rPr>
              <a:t>小得大</a:t>
            </a:r>
            <a:r>
              <a:rPr kumimoji="1" lang="en-US" altLang="ja-JP" sz="2800" dirty="0" smtClean="0">
                <a:latin typeface="HG教科書体" panose="02020609000000000000" pitchFamily="17" charset="-128"/>
                <a:ea typeface="HG教科書体" panose="02020609000000000000" pitchFamily="17" charset="-128"/>
              </a:rPr>
              <a:t>”</a:t>
            </a:r>
            <a:endParaRPr kumimoji="1" lang="ja-JP" altLang="en-US" sz="2800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750424" y="628618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HG教科書体" panose="02020609000000000000" pitchFamily="17" charset="-128"/>
                <a:ea typeface="HG教科書体" panose="02020609000000000000" pitchFamily="17" charset="-128"/>
              </a:rPr>
              <a:t>“</a:t>
            </a:r>
            <a:r>
              <a:rPr lang="ja-JP" altLang="en-US" sz="2800" dirty="0" smtClean="0">
                <a:latin typeface="HG教科書体" panose="02020609000000000000" pitchFamily="17" charset="-128"/>
                <a:ea typeface="HG教科書体" panose="02020609000000000000" pitchFamily="17" charset="-128"/>
              </a:rPr>
              <a:t>失</a:t>
            </a:r>
            <a:r>
              <a:rPr lang="ja-JP" altLang="en-US" sz="2800" dirty="0" smtClean="0">
                <a:latin typeface="HG教科書体" panose="02020609000000000000" pitchFamily="17" charset="-128"/>
                <a:ea typeface="HG教科書体" panose="02020609000000000000" pitchFamily="17" charset="-128"/>
              </a:rPr>
              <a:t>而復得</a:t>
            </a:r>
            <a:r>
              <a:rPr kumimoji="1" lang="en-US" altLang="ja-JP" sz="2800" dirty="0" smtClean="0">
                <a:latin typeface="HG教科書体" panose="02020609000000000000" pitchFamily="17" charset="-128"/>
                <a:ea typeface="HG教科書体" panose="02020609000000000000" pitchFamily="17" charset="-128"/>
              </a:rPr>
              <a:t>”</a:t>
            </a:r>
            <a:endParaRPr kumimoji="1" lang="ja-JP" altLang="en-US" sz="2800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89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30" name="右矢印 29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2" name="角丸四角形 31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34" name="角丸四角形 33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35" name="右矢印 34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37" name="乗算記号 36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Caveats</a:t>
            </a:r>
            <a:endParaRPr kumimoji="1" lang="ja-JP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5638002" y="447918"/>
            <a:ext cx="3035742" cy="1736646"/>
            <a:chOff x="2737787" y="750530"/>
            <a:chExt cx="3035742" cy="1736646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2737787" y="750530"/>
              <a:ext cx="3035742" cy="1736646"/>
            </a:xfrm>
            <a:prstGeom prst="wedgeRoundRectCallout">
              <a:avLst>
                <a:gd name="adj1" fmla="val -22303"/>
                <a:gd name="adj2" fmla="val 77452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/>
                <a:t>Gauge field has to be sufficiently smeared!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a \ll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932&lt;/imagew&gt;&#10;  &lt;scale&gt;50&lt;/scale&gt;&#10;  &lt;cursor&gt;31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28" y="1805494"/>
              <a:ext cx="1537471" cy="410762"/>
            </a:xfrm>
            <a:prstGeom prst="rect">
              <a:avLst/>
            </a:prstGeom>
          </p:spPr>
        </p:pic>
      </p:grpSp>
      <p:sp>
        <p:nvSpPr>
          <p:cNvPr id="21" name="下矢印 20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22447" y="3257726"/>
            <a:ext cx="19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lattice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左右矢印 22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1670325" y="2382929"/>
            <a:ext cx="3035742" cy="1736646"/>
            <a:chOff x="2947098" y="4796187"/>
            <a:chExt cx="3035742" cy="1736646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2947098" y="4796187"/>
              <a:ext cx="3035742" cy="1736646"/>
            </a:xfrm>
            <a:prstGeom prst="wedgeRoundRectCallout">
              <a:avLst>
                <a:gd name="adj1" fmla="val 19733"/>
                <a:gd name="adj2" fmla="val 69465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err="1" smtClean="0"/>
                <a:t>Perturbative</a:t>
              </a:r>
              <a:r>
                <a:rPr lang="en-US" altLang="ja-JP" sz="2400" dirty="0" smtClean="0"/>
                <a:t> relation has to be applicable!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sqrt{8t} \ll \Lambda^{-1}, T^{-1}&#10;\end{align*}&lt;/body&gt;&#10;  &lt;fcolor&gt;FFFFFFFF&lt;/fcolor&gt;&#10;  &lt;bcolor&gt;FFFFFFFF&lt;/bcolor&gt;&#10;  &lt;transparent&gt;True&lt;/transparent&gt;&#10;  &lt;resolution&gt;1800&lt;/resolution&gt;&#10;  &lt;imageh&gt;276&lt;/imageh&gt;&#10;  &lt;imagew&gt;1761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17" y="5873895"/>
              <a:ext cx="2625548" cy="411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94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30" name="右矢印 29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2" name="角丸四角形 31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34" name="角丸四角形 33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35" name="右矢印 34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37" name="乗算記号 36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Caveats</a:t>
            </a:r>
            <a:endParaRPr kumimoji="1" lang="ja-JP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5638002" y="447918"/>
            <a:ext cx="3035742" cy="1736646"/>
            <a:chOff x="2737787" y="750530"/>
            <a:chExt cx="3035742" cy="1736646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2737787" y="750530"/>
              <a:ext cx="3035742" cy="1736646"/>
            </a:xfrm>
            <a:prstGeom prst="wedgeRoundRectCallout">
              <a:avLst>
                <a:gd name="adj1" fmla="val -22303"/>
                <a:gd name="adj2" fmla="val 77452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/>
                <a:t>Gauge field has to be sufficiently smeared!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a \ll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932&lt;/imagew&gt;&#10;  &lt;scale&gt;50&lt;/scale&gt;&#10;  &lt;cursor&gt;31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28" y="1805494"/>
              <a:ext cx="1537471" cy="410762"/>
            </a:xfrm>
            <a:prstGeom prst="rect">
              <a:avLst/>
            </a:prstGeom>
          </p:spPr>
        </p:pic>
      </p:grpSp>
      <p:sp>
        <p:nvSpPr>
          <p:cNvPr id="4" name="角丸四角形 3"/>
          <p:cNvSpPr/>
          <p:nvPr/>
        </p:nvSpPr>
        <p:spPr>
          <a:xfrm>
            <a:off x="4595463" y="5755341"/>
            <a:ext cx="4141035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a \ll \sqrt{8t} \ll \Lambda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1730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08" y="5954952"/>
            <a:ext cx="3634543" cy="523122"/>
          </a:xfrm>
          <a:prstGeom prst="rect">
            <a:avLst/>
          </a:prstGeom>
        </p:spPr>
      </p:pic>
      <p:sp>
        <p:nvSpPr>
          <p:cNvPr id="42" name="左右矢印 41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1670325" y="2382929"/>
            <a:ext cx="3035742" cy="1736646"/>
            <a:chOff x="2947098" y="4796187"/>
            <a:chExt cx="3035742" cy="1736646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2947098" y="4796187"/>
              <a:ext cx="3035742" cy="1736646"/>
            </a:xfrm>
            <a:prstGeom prst="wedgeRoundRectCallout">
              <a:avLst>
                <a:gd name="adj1" fmla="val 19733"/>
                <a:gd name="adj2" fmla="val 69465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err="1" smtClean="0"/>
                <a:t>Perturbative</a:t>
              </a:r>
              <a:r>
                <a:rPr lang="en-US" altLang="ja-JP" sz="2400" dirty="0" smtClean="0"/>
                <a:t> relation has to be applicable!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sqrt{8t} \ll \Lambda^{-1}, T^{-1}&#10;\end{align*}&lt;/body&gt;&#10;  &lt;fcolor&gt;FFFFFFFF&lt;/fcolor&gt;&#10;  &lt;bcolor&gt;FFFFFFFF&lt;/bcolor&gt;&#10;  &lt;transparent&gt;True&lt;/transparent&gt;&#10;  &lt;resolution&gt;1800&lt;/resolution&gt;&#10;  &lt;imageh&gt;276&lt;/imageh&gt;&#10;  &lt;imagew&gt;1761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17" y="5873895"/>
              <a:ext cx="2625548" cy="411499"/>
            </a:xfrm>
            <a:prstGeom prst="rect">
              <a:avLst/>
            </a:prstGeom>
          </p:spPr>
        </p:pic>
      </p:grpSp>
      <p:sp>
        <p:nvSpPr>
          <p:cNvPr id="44" name="下矢印 43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22447" y="3257726"/>
            <a:ext cx="19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lattice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08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92576" y="600635"/>
            <a:ext cx="8394223" cy="121295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3" y="856519"/>
            <a:ext cx="4993767" cy="66065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29" y="950351"/>
            <a:ext cx="2176732" cy="47299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2277034" y="4930587"/>
            <a:ext cx="430305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リーフォーム 12"/>
          <p:cNvSpPr/>
          <p:nvPr/>
        </p:nvSpPr>
        <p:spPr>
          <a:xfrm>
            <a:off x="3962399" y="3620074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tilde{T}_{\mu\nu} (t)\rangle&#10;\end{align*}&lt;/body&gt;&#10;  &lt;fcolor&gt;FFFFFFFF&lt;/fcolor&gt;&#10;  &lt;bcolor&gt;FFFFFFFF&lt;/bcolor&gt;&#10;  &lt;transparent&gt;True&lt;/transparent&gt;&#10;  &lt;resolution&gt;1800&lt;/resolution&gt;&#10;  &lt;imageh&gt;305&lt;/imageh&gt;&#10;  &lt;imagew&gt;811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4" y="2183857"/>
            <a:ext cx="1181021" cy="444158"/>
          </a:xfrm>
          <a:prstGeom prst="rect">
            <a:avLst/>
          </a:prstGeom>
        </p:spPr>
      </p:pic>
      <p:sp>
        <p:nvSpPr>
          <p:cNvPr id="18" name="フリーフォーム 17"/>
          <p:cNvSpPr/>
          <p:nvPr/>
        </p:nvSpPr>
        <p:spPr>
          <a:xfrm flipV="1">
            <a:off x="3962399" y="2867037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69" y="4762851"/>
            <a:ext cx="161365" cy="335471"/>
          </a:xfrm>
          <a:prstGeom prst="rect">
            <a:avLst/>
          </a:prstGeom>
        </p:spPr>
      </p:pic>
      <p:cxnSp>
        <p:nvCxnSpPr>
          <p:cNvPr id="32" name="直線コネクタ 31"/>
          <p:cNvCxnSpPr/>
          <p:nvPr/>
        </p:nvCxnSpPr>
        <p:spPr>
          <a:xfrm>
            <a:off x="2274612" y="3623399"/>
            <a:ext cx="2133599" cy="2271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フリーフォーム 33"/>
          <p:cNvSpPr/>
          <p:nvPr/>
        </p:nvSpPr>
        <p:spPr>
          <a:xfrm>
            <a:off x="4401670" y="3844342"/>
            <a:ext cx="2178423" cy="788893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208222"/>
              <a:gd name="connsiteY0" fmla="*/ 285 h 816073"/>
              <a:gd name="connsiteX1" fmla="*/ 1746975 w 3208222"/>
              <a:gd name="connsiteY1" fmla="*/ 179579 h 816073"/>
              <a:gd name="connsiteX2" fmla="*/ 3208222 w 3208222"/>
              <a:gd name="connsiteY2" fmla="*/ 816073 h 816073"/>
              <a:gd name="connsiteX0" fmla="*/ 0 w 3208222"/>
              <a:gd name="connsiteY0" fmla="*/ 0 h 815788"/>
              <a:gd name="connsiteX1" fmla="*/ 1746975 w 3208222"/>
              <a:gd name="connsiteY1" fmla="*/ 179294 h 815788"/>
              <a:gd name="connsiteX2" fmla="*/ 3208222 w 3208222"/>
              <a:gd name="connsiteY2" fmla="*/ 815788 h 815788"/>
              <a:gd name="connsiteX0" fmla="*/ 0 w 3208222"/>
              <a:gd name="connsiteY0" fmla="*/ 0 h 788893"/>
              <a:gd name="connsiteX1" fmla="*/ 1746975 w 3208222"/>
              <a:gd name="connsiteY1" fmla="*/ 152399 h 788893"/>
              <a:gd name="connsiteX2" fmla="*/ 3208222 w 3208222"/>
              <a:gd name="connsiteY2" fmla="*/ 788893 h 788893"/>
              <a:gd name="connsiteX0" fmla="*/ 0 w 3208222"/>
              <a:gd name="connsiteY0" fmla="*/ 0 h 788893"/>
              <a:gd name="connsiteX1" fmla="*/ 1865799 w 3208222"/>
              <a:gd name="connsiteY1" fmla="*/ 233081 h 788893"/>
              <a:gd name="connsiteX2" fmla="*/ 3208222 w 3208222"/>
              <a:gd name="connsiteY2" fmla="*/ 788893 h 78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8222" h="788893">
                <a:moveTo>
                  <a:pt x="0" y="0"/>
                </a:moveTo>
                <a:cubicBezTo>
                  <a:pt x="821777" y="76200"/>
                  <a:pt x="1331095" y="101599"/>
                  <a:pt x="1865799" y="233081"/>
                </a:cubicBezTo>
                <a:cubicBezTo>
                  <a:pt x="2400503" y="364563"/>
                  <a:pt x="2780157" y="533399"/>
                  <a:pt x="3208222" y="788893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06160" y="3972777"/>
            <a:ext cx="14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O(t) effect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^R \rangle&#10;\end{align*}&lt;/body&gt;&#10;  &lt;fcolor&gt;FFFFFFFF&lt;/fcolor&gt;&#10;  &lt;bcolor&gt;FFFFFFFF&lt;/bcolor&gt;&#10;  &lt;transparent&gt;True&lt;/transparent&gt;&#10;  &lt;resolution&gt;1800&lt;/resolution&gt;&#10;  &lt;imageh&gt;321&lt;/imageh&gt;&#10;  &lt;imagew&gt;5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31" y="3437906"/>
            <a:ext cx="727203" cy="442945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V="1">
            <a:off x="2277034" y="2770093"/>
            <a:ext cx="0" cy="21604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リーフォーム 23"/>
          <p:cNvSpPr/>
          <p:nvPr/>
        </p:nvSpPr>
        <p:spPr>
          <a:xfrm flipV="1">
            <a:off x="4114799" y="3064262"/>
            <a:ext cx="2465294" cy="81658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630705"/>
              <a:gd name="connsiteY0" fmla="*/ 28254 h 781289"/>
              <a:gd name="connsiteX1" fmla="*/ 2169458 w 3630705"/>
              <a:gd name="connsiteY1" fmla="*/ 144795 h 781289"/>
              <a:gd name="connsiteX2" fmla="*/ 3630705 w 3630705"/>
              <a:gd name="connsiteY2" fmla="*/ 781289 h 781289"/>
              <a:gd name="connsiteX0" fmla="*/ 0 w 3630705"/>
              <a:gd name="connsiteY0" fmla="*/ 63554 h 816589"/>
              <a:gd name="connsiteX1" fmla="*/ 2116647 w 3630705"/>
              <a:gd name="connsiteY1" fmla="*/ 81483 h 816589"/>
              <a:gd name="connsiteX2" fmla="*/ 3630705 w 3630705"/>
              <a:gd name="connsiteY2" fmla="*/ 816589 h 81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816589">
                <a:moveTo>
                  <a:pt x="0" y="63554"/>
                </a:moveTo>
                <a:cubicBezTo>
                  <a:pt x="676549" y="-3682"/>
                  <a:pt x="1511530" y="-44023"/>
                  <a:pt x="2116647" y="81483"/>
                </a:cubicBezTo>
                <a:cubicBezTo>
                  <a:pt x="2721765" y="206989"/>
                  <a:pt x="3202640" y="561095"/>
                  <a:pt x="3630705" y="816589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6920753" y="3880851"/>
            <a:ext cx="1154762" cy="924524"/>
          </a:xfrm>
          <a:prstGeom prst="rightArrow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classical</a:t>
            </a:r>
            <a:endParaRPr kumimoji="1" lang="ja-JP" alt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769222" y="2770093"/>
            <a:ext cx="1842246" cy="2157463"/>
          </a:xfrm>
          <a:prstGeom prst="rect">
            <a:avLst/>
          </a:prstGeom>
          <a:gradFill flip="none" rotWithShape="1">
            <a:gsLst>
              <a:gs pos="0">
                <a:srgbClr val="003300">
                  <a:alpha val="20000"/>
                </a:srgbClr>
              </a:gs>
              <a:gs pos="100000">
                <a:srgbClr val="00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2277034" y="3621737"/>
            <a:ext cx="415065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2277034" y="3622116"/>
            <a:ext cx="215152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840663" y="2306558"/>
            <a:ext cx="2299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92D050"/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rgbClr val="92D050"/>
                </a:solidFill>
              </a:rPr>
              <a:t>perturbative</a:t>
            </a:r>
            <a:endParaRPr kumimoji="1" lang="en-US" altLang="ja-JP" sz="2400" dirty="0" smtClean="0">
              <a:solidFill>
                <a:srgbClr val="92D050"/>
              </a:solidFill>
            </a:endParaRPr>
          </a:p>
          <a:p>
            <a:r>
              <a:rPr lang="en-US" altLang="ja-JP" sz="2400" dirty="0" smtClean="0">
                <a:solidFill>
                  <a:srgbClr val="92D050"/>
                </a:solidFill>
              </a:rPr>
              <a:t>region</a:t>
            </a:r>
            <a:endParaRPr kumimoji="1" lang="ja-JP" altLang="en-US" sz="2400" dirty="0">
              <a:solidFill>
                <a:srgbClr val="92D05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715915" y="2290508"/>
            <a:ext cx="182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000"/>
                </a:solidFill>
              </a:rPr>
              <a:t>in continuum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92576" y="600635"/>
            <a:ext cx="8394223" cy="121295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3" y="856519"/>
            <a:ext cx="4993767" cy="66065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29" y="950351"/>
            <a:ext cx="2176732" cy="47299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2277034" y="4930587"/>
            <a:ext cx="430305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リーフォーム 12"/>
          <p:cNvSpPr/>
          <p:nvPr/>
        </p:nvSpPr>
        <p:spPr>
          <a:xfrm>
            <a:off x="3962399" y="3620074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tilde{T}_{\mu\nu} (t)\rangle&#10;\end{align*}&lt;/body&gt;&#10;  &lt;fcolor&gt;FFFFFFFF&lt;/fcolor&gt;&#10;  &lt;bcolor&gt;FFFFFFFF&lt;/bcolor&gt;&#10;  &lt;transparent&gt;True&lt;/transparent&gt;&#10;  &lt;resolution&gt;1800&lt;/resolution&gt;&#10;  &lt;imageh&gt;305&lt;/imageh&gt;&#10;  &lt;imagew&gt;811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4" y="2183857"/>
            <a:ext cx="1181021" cy="444158"/>
          </a:xfrm>
          <a:prstGeom prst="rect">
            <a:avLst/>
          </a:prstGeom>
        </p:spPr>
      </p:pic>
      <p:sp>
        <p:nvSpPr>
          <p:cNvPr id="18" name="フリーフォーム 17"/>
          <p:cNvSpPr/>
          <p:nvPr/>
        </p:nvSpPr>
        <p:spPr>
          <a:xfrm flipV="1">
            <a:off x="3962399" y="2867037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69" y="4762851"/>
            <a:ext cx="161365" cy="335471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2715915" y="2290508"/>
            <a:ext cx="182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000"/>
                </a:solidFill>
              </a:rPr>
              <a:t>in continuum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51311" y="4965067"/>
            <a:ext cx="18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5050"/>
                </a:solidFill>
              </a:rPr>
              <a:t>on the lattice</a:t>
            </a:r>
            <a:endParaRPr kumimoji="1" lang="ja-JP" altLang="en-US" sz="2400" dirty="0">
              <a:solidFill>
                <a:srgbClr val="FF5050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2274612" y="3623399"/>
            <a:ext cx="2133599" cy="2271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フリーフォーム 33"/>
          <p:cNvSpPr/>
          <p:nvPr/>
        </p:nvSpPr>
        <p:spPr>
          <a:xfrm>
            <a:off x="4401670" y="3844342"/>
            <a:ext cx="2178423" cy="788893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208222"/>
              <a:gd name="connsiteY0" fmla="*/ 285 h 816073"/>
              <a:gd name="connsiteX1" fmla="*/ 1746975 w 3208222"/>
              <a:gd name="connsiteY1" fmla="*/ 179579 h 816073"/>
              <a:gd name="connsiteX2" fmla="*/ 3208222 w 3208222"/>
              <a:gd name="connsiteY2" fmla="*/ 816073 h 816073"/>
              <a:gd name="connsiteX0" fmla="*/ 0 w 3208222"/>
              <a:gd name="connsiteY0" fmla="*/ 0 h 815788"/>
              <a:gd name="connsiteX1" fmla="*/ 1746975 w 3208222"/>
              <a:gd name="connsiteY1" fmla="*/ 179294 h 815788"/>
              <a:gd name="connsiteX2" fmla="*/ 3208222 w 3208222"/>
              <a:gd name="connsiteY2" fmla="*/ 815788 h 815788"/>
              <a:gd name="connsiteX0" fmla="*/ 0 w 3208222"/>
              <a:gd name="connsiteY0" fmla="*/ 0 h 788893"/>
              <a:gd name="connsiteX1" fmla="*/ 1746975 w 3208222"/>
              <a:gd name="connsiteY1" fmla="*/ 152399 h 788893"/>
              <a:gd name="connsiteX2" fmla="*/ 3208222 w 3208222"/>
              <a:gd name="connsiteY2" fmla="*/ 788893 h 788893"/>
              <a:gd name="connsiteX0" fmla="*/ 0 w 3208222"/>
              <a:gd name="connsiteY0" fmla="*/ 0 h 788893"/>
              <a:gd name="connsiteX1" fmla="*/ 1865799 w 3208222"/>
              <a:gd name="connsiteY1" fmla="*/ 233081 h 788893"/>
              <a:gd name="connsiteX2" fmla="*/ 3208222 w 3208222"/>
              <a:gd name="connsiteY2" fmla="*/ 788893 h 78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8222" h="788893">
                <a:moveTo>
                  <a:pt x="0" y="0"/>
                </a:moveTo>
                <a:cubicBezTo>
                  <a:pt x="821777" y="76200"/>
                  <a:pt x="1331095" y="101599"/>
                  <a:pt x="1865799" y="233081"/>
                </a:cubicBezTo>
                <a:cubicBezTo>
                  <a:pt x="2400503" y="364563"/>
                  <a:pt x="2780157" y="533399"/>
                  <a:pt x="3208222" y="788893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06160" y="3972777"/>
            <a:ext cx="14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O(t) effect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^R \rangle&#10;\end{align*}&lt;/body&gt;&#10;  &lt;fcolor&gt;FFFFFFFF&lt;/fcolor&gt;&#10;  &lt;bcolor&gt;FFFFFFFF&lt;/bcolor&gt;&#10;  &lt;transparent&gt;True&lt;/transparent&gt;&#10;  &lt;resolution&gt;1800&lt;/resolution&gt;&#10;  &lt;imageh&gt;321&lt;/imageh&gt;&#10;  &lt;imagew&gt;5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31" y="3437906"/>
            <a:ext cx="727203" cy="442945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 flipH="1">
            <a:off x="2290480" y="2762600"/>
            <a:ext cx="1335492" cy="2157463"/>
          </a:xfrm>
          <a:prstGeom prst="rect">
            <a:avLst/>
          </a:prstGeom>
          <a:gradFill flip="none" rotWithShape="1">
            <a:gsLst>
              <a:gs pos="0">
                <a:srgbClr val="A50021">
                  <a:alpha val="20000"/>
                </a:srgbClr>
              </a:gs>
              <a:gs pos="100000">
                <a:srgbClr val="A5002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277034" y="2770093"/>
            <a:ext cx="0" cy="21604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2515715" y="3619883"/>
            <a:ext cx="1132921" cy="798529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05" h="798529">
                <a:moveTo>
                  <a:pt x="887505" y="671"/>
                </a:moveTo>
                <a:cubicBezTo>
                  <a:pt x="599140" y="8141"/>
                  <a:pt x="497540" y="-33694"/>
                  <a:pt x="349623" y="99282"/>
                </a:cubicBezTo>
                <a:cubicBezTo>
                  <a:pt x="201706" y="232258"/>
                  <a:pt x="100105" y="513152"/>
                  <a:pt x="0" y="79852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flipV="1">
            <a:off x="4114799" y="3064262"/>
            <a:ext cx="2465294" cy="81658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630705"/>
              <a:gd name="connsiteY0" fmla="*/ 28254 h 781289"/>
              <a:gd name="connsiteX1" fmla="*/ 2169458 w 3630705"/>
              <a:gd name="connsiteY1" fmla="*/ 144795 h 781289"/>
              <a:gd name="connsiteX2" fmla="*/ 3630705 w 3630705"/>
              <a:gd name="connsiteY2" fmla="*/ 781289 h 781289"/>
              <a:gd name="connsiteX0" fmla="*/ 0 w 3630705"/>
              <a:gd name="connsiteY0" fmla="*/ 63554 h 816589"/>
              <a:gd name="connsiteX1" fmla="*/ 2116647 w 3630705"/>
              <a:gd name="connsiteY1" fmla="*/ 81483 h 816589"/>
              <a:gd name="connsiteX2" fmla="*/ 3630705 w 3630705"/>
              <a:gd name="connsiteY2" fmla="*/ 816589 h 81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816589">
                <a:moveTo>
                  <a:pt x="0" y="63554"/>
                </a:moveTo>
                <a:cubicBezTo>
                  <a:pt x="676549" y="-3682"/>
                  <a:pt x="1511530" y="-44023"/>
                  <a:pt x="2116647" y="81483"/>
                </a:cubicBezTo>
                <a:cubicBezTo>
                  <a:pt x="2721765" y="206989"/>
                  <a:pt x="3202640" y="561095"/>
                  <a:pt x="3630705" y="816589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2531959" y="3744780"/>
            <a:ext cx="1132921" cy="792829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  <a:gd name="connsiteX0" fmla="*/ 887505 w 887505"/>
              <a:gd name="connsiteY0" fmla="*/ 11214 h 782177"/>
              <a:gd name="connsiteX1" fmla="*/ 349623 w 887505"/>
              <a:gd name="connsiteY1" fmla="*/ 82930 h 782177"/>
              <a:gd name="connsiteX2" fmla="*/ 0 w 887505"/>
              <a:gd name="connsiteY2" fmla="*/ 782177 h 782177"/>
              <a:gd name="connsiteX0" fmla="*/ 887505 w 887505"/>
              <a:gd name="connsiteY0" fmla="*/ 21866 h 792829"/>
              <a:gd name="connsiteX1" fmla="*/ 349623 w 887505"/>
              <a:gd name="connsiteY1" fmla="*/ 93582 h 792829"/>
              <a:gd name="connsiteX2" fmla="*/ 0 w 887505"/>
              <a:gd name="connsiteY2" fmla="*/ 792829 h 79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05" h="792829">
                <a:moveTo>
                  <a:pt x="887505" y="21866"/>
                </a:moveTo>
                <a:cubicBezTo>
                  <a:pt x="599140" y="2442"/>
                  <a:pt x="497540" y="-39394"/>
                  <a:pt x="349623" y="93582"/>
                </a:cubicBezTo>
                <a:cubicBezTo>
                  <a:pt x="201706" y="226558"/>
                  <a:pt x="100105" y="507452"/>
                  <a:pt x="0" y="792829"/>
                </a:cubicBezTo>
              </a:path>
            </a:pathLst>
          </a:custGeom>
          <a:noFill/>
          <a:ln w="38100">
            <a:gradFill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 flipV="1">
            <a:off x="2524680" y="2822021"/>
            <a:ext cx="1132921" cy="798529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05" h="798529">
                <a:moveTo>
                  <a:pt x="887505" y="671"/>
                </a:moveTo>
                <a:cubicBezTo>
                  <a:pt x="599140" y="8141"/>
                  <a:pt x="497540" y="-33694"/>
                  <a:pt x="349623" y="99282"/>
                </a:cubicBezTo>
                <a:cubicBezTo>
                  <a:pt x="201706" y="232258"/>
                  <a:pt x="100105" y="513152"/>
                  <a:pt x="0" y="79852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 flipV="1">
            <a:off x="2587156" y="2918152"/>
            <a:ext cx="1097063" cy="851645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  <a:gd name="connsiteX0" fmla="*/ 887505 w 887505"/>
              <a:gd name="connsiteY0" fmla="*/ 11214 h 782177"/>
              <a:gd name="connsiteX1" fmla="*/ 349623 w 887505"/>
              <a:gd name="connsiteY1" fmla="*/ 82930 h 782177"/>
              <a:gd name="connsiteX2" fmla="*/ 0 w 887505"/>
              <a:gd name="connsiteY2" fmla="*/ 782177 h 782177"/>
              <a:gd name="connsiteX0" fmla="*/ 887505 w 887505"/>
              <a:gd name="connsiteY0" fmla="*/ 21866 h 792829"/>
              <a:gd name="connsiteX1" fmla="*/ 349623 w 887505"/>
              <a:gd name="connsiteY1" fmla="*/ 93582 h 792829"/>
              <a:gd name="connsiteX2" fmla="*/ 0 w 887505"/>
              <a:gd name="connsiteY2" fmla="*/ 792829 h 792829"/>
              <a:gd name="connsiteX0" fmla="*/ 859415 w 859415"/>
              <a:gd name="connsiteY0" fmla="*/ 4701 h 856346"/>
              <a:gd name="connsiteX1" fmla="*/ 349623 w 859415"/>
              <a:gd name="connsiteY1" fmla="*/ 157099 h 856346"/>
              <a:gd name="connsiteX2" fmla="*/ 0 w 859415"/>
              <a:gd name="connsiteY2" fmla="*/ 856346 h 856346"/>
              <a:gd name="connsiteX0" fmla="*/ 859415 w 859415"/>
              <a:gd name="connsiteY0" fmla="*/ 0 h 851645"/>
              <a:gd name="connsiteX1" fmla="*/ 349623 w 859415"/>
              <a:gd name="connsiteY1" fmla="*/ 152398 h 851645"/>
              <a:gd name="connsiteX2" fmla="*/ 0 w 859415"/>
              <a:gd name="connsiteY2" fmla="*/ 851645 h 85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9415" h="851645">
                <a:moveTo>
                  <a:pt x="859415" y="0"/>
                </a:moveTo>
                <a:cubicBezTo>
                  <a:pt x="571050" y="25399"/>
                  <a:pt x="497540" y="19422"/>
                  <a:pt x="349623" y="152398"/>
                </a:cubicBezTo>
                <a:cubicBezTo>
                  <a:pt x="201706" y="285374"/>
                  <a:pt x="100105" y="566268"/>
                  <a:pt x="0" y="851645"/>
                </a:cubicBezTo>
              </a:path>
            </a:pathLst>
          </a:custGeom>
          <a:noFill/>
          <a:ln w="38100">
            <a:gradFill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6920753" y="3880851"/>
            <a:ext cx="1154762" cy="924524"/>
          </a:xfrm>
          <a:prstGeom prst="rightArrow">
            <a:avLst/>
          </a:prstGeom>
          <a:noFill/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classical</a:t>
            </a:r>
            <a:endParaRPr kumimoji="1" lang="ja-JP" alt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69222" y="6178361"/>
            <a:ext cx="4210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0 limit with keeping t&gt;&gt;a</a:t>
            </a:r>
            <a:r>
              <a:rPr kumimoji="1" lang="en-US" altLang="ja-JP" sz="2400" baseline="30000" dirty="0" smtClean="0">
                <a:sym typeface="Wingdings" panose="05000000000000000000" pitchFamily="2" charset="2"/>
              </a:rPr>
              <a:t>2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</a:t>
            </a:r>
            <a:endParaRPr kumimoji="1" lang="ja-JP" altLang="en-US" sz="2400" dirty="0"/>
          </a:p>
        </p:txBody>
      </p:sp>
      <p:sp>
        <p:nvSpPr>
          <p:cNvPr id="31" name="正方形/長方形 30"/>
          <p:cNvSpPr/>
          <p:nvPr/>
        </p:nvSpPr>
        <p:spPr>
          <a:xfrm>
            <a:off x="4769222" y="2770093"/>
            <a:ext cx="1842246" cy="2157463"/>
          </a:xfrm>
          <a:prstGeom prst="rect">
            <a:avLst/>
          </a:prstGeom>
          <a:gradFill flip="none" rotWithShape="1">
            <a:gsLst>
              <a:gs pos="0">
                <a:srgbClr val="003300">
                  <a:alpha val="20000"/>
                </a:srgbClr>
              </a:gs>
              <a:gs pos="100000">
                <a:srgbClr val="00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2277034" y="3621737"/>
            <a:ext cx="415065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2277034" y="3622116"/>
            <a:ext cx="215152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840663" y="2306558"/>
            <a:ext cx="2299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92D050"/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rgbClr val="92D050"/>
                </a:solidFill>
              </a:rPr>
              <a:t>perturbative</a:t>
            </a:r>
            <a:endParaRPr kumimoji="1" lang="en-US" altLang="ja-JP" sz="2400" dirty="0" smtClean="0">
              <a:solidFill>
                <a:srgbClr val="92D050"/>
              </a:solidFill>
            </a:endParaRPr>
          </a:p>
          <a:p>
            <a:r>
              <a:rPr lang="en-US" altLang="ja-JP" sz="2400" dirty="0" smtClean="0">
                <a:solidFill>
                  <a:srgbClr val="92D050"/>
                </a:solidFill>
              </a:rPr>
              <a:t>region</a:t>
            </a:r>
            <a:endParaRPr kumimoji="1" lang="ja-JP" altLang="en-US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204">
            <a:off x="6898128" y="112394"/>
            <a:ext cx="1843089" cy="177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角丸四角形 13"/>
          <p:cNvSpPr/>
          <p:nvPr/>
        </p:nvSpPr>
        <p:spPr>
          <a:xfrm>
            <a:off x="808312" y="2441664"/>
            <a:ext cx="3485782" cy="3101931"/>
          </a:xfrm>
          <a:prstGeom prst="roundRect">
            <a:avLst>
              <a:gd name="adj" fmla="val 1059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68877" y="3718501"/>
            <a:ext cx="2921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lattice size: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Nt</a:t>
            </a:r>
            <a:r>
              <a:rPr lang="en-US" altLang="ja-JP" sz="2400" dirty="0"/>
              <a:t> = 6, 8,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 = 5.89 – 6.56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~300 configurations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02623" y="1261589"/>
            <a:ext cx="3430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Wilson gauge action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43440" y="2538426"/>
            <a:ext cx="2372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Simulation 1</a:t>
            </a:r>
          </a:p>
          <a:p>
            <a:pPr algn="ctr"/>
            <a:r>
              <a:rPr lang="en-US" altLang="ja-JP" sz="2400" dirty="0" smtClean="0"/>
              <a:t>(arXiv:1312.7492)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71906" y="5640357"/>
            <a:ext cx="1814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SX8 @ RCNP</a:t>
            </a:r>
          </a:p>
          <a:p>
            <a:r>
              <a:rPr lang="en-US" altLang="ja-JP" sz="2000" dirty="0" smtClean="0"/>
              <a:t>SR16000 @ KEK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510" y="565457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using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412603" y="2021380"/>
            <a:ext cx="4707968" cy="4341085"/>
            <a:chOff x="4412603" y="2021380"/>
            <a:chExt cx="4707968" cy="4341085"/>
          </a:xfrm>
        </p:grpSpPr>
        <p:sp>
          <p:nvSpPr>
            <p:cNvPr id="18" name="角丸四角形 17"/>
            <p:cNvSpPr/>
            <p:nvPr/>
          </p:nvSpPr>
          <p:spPr>
            <a:xfrm>
              <a:off x="4919583" y="2441664"/>
              <a:ext cx="3485782" cy="3101931"/>
            </a:xfrm>
            <a:prstGeom prst="roundRect">
              <a:avLst>
                <a:gd name="adj" fmla="val 10598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23784" y="3718500"/>
              <a:ext cx="307738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/>
                <a:t>lattice size: 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64</a:t>
              </a:r>
              <a:r>
                <a:rPr lang="en-US" altLang="ja-JP" sz="2400" baseline="30000" dirty="0" smtClean="0">
                  <a:solidFill>
                    <a:srgbClr val="FFFF00"/>
                  </a:solidFill>
                </a:rPr>
                <a:t>3</a:t>
              </a:r>
              <a:r>
                <a:rPr lang="en-US" altLang="ja-JP" sz="2400" dirty="0" smtClean="0"/>
                <a:t>xN</a:t>
              </a:r>
              <a:r>
                <a:rPr lang="en-US" altLang="ja-JP" sz="2400" baseline="-25000" dirty="0" smtClean="0"/>
                <a:t>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err="1"/>
                <a:t>Nt</a:t>
              </a:r>
              <a:r>
                <a:rPr lang="en-US" altLang="ja-JP" sz="2400" dirty="0"/>
                <a:t> = 10, 12, 14, </a:t>
              </a:r>
              <a:r>
                <a:rPr lang="en-US" altLang="ja-JP" sz="2400" dirty="0">
                  <a:solidFill>
                    <a:srgbClr val="FFFF00"/>
                  </a:solidFill>
                </a:rPr>
                <a:t>16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>
                  <a:latin typeface="Symbol" panose="05050102010706020507" pitchFamily="18" charset="2"/>
                </a:rPr>
                <a:t>b</a:t>
              </a:r>
              <a:r>
                <a:rPr lang="en-US" altLang="ja-JP" sz="2400" dirty="0" smtClean="0"/>
                <a:t> = 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6.4 – 7.4</a:t>
              </a:r>
              <a:endParaRPr lang="en-US" altLang="ja-JP" sz="2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/>
                <a:t>~2000 configurations</a:t>
              </a:r>
              <a:endParaRPr kumimoji="1" lang="ja-JP" altLang="en-US" sz="2400" dirty="0"/>
            </a:p>
          </p:txBody>
        </p:sp>
        <p:sp>
          <p:nvSpPr>
            <p:cNvPr id="3" name="右矢印 2"/>
            <p:cNvSpPr/>
            <p:nvPr/>
          </p:nvSpPr>
          <p:spPr>
            <a:xfrm>
              <a:off x="4412603" y="4046713"/>
              <a:ext cx="413364" cy="913234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749228">
              <a:off x="6318970" y="2021380"/>
              <a:ext cx="28016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FFFF00"/>
                  </a:solidFill>
                </a:rPr>
                <a:t>twice finer lattice!</a:t>
              </a:r>
              <a:endParaRPr kumimoji="1" lang="ja-JP" alt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351923" y="2538425"/>
              <a:ext cx="24166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>
                  <a:latin typeface="Calibri" panose="020F0502020204030204" pitchFamily="34" charset="0"/>
                </a:rPr>
                <a:t>Simulation 2</a:t>
              </a:r>
            </a:p>
            <a:p>
              <a:pPr algn="ctr"/>
              <a:r>
                <a:rPr lang="en-US" altLang="ja-JP" sz="2400" dirty="0" smtClean="0"/>
                <a:t>(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new</a:t>
              </a:r>
              <a:r>
                <a:rPr lang="en-US" altLang="ja-JP" sz="2400" dirty="0" smtClean="0"/>
                <a:t>, preliminary)</a:t>
              </a:r>
              <a:endParaRPr kumimoji="1" lang="ja-JP" altLang="en-US" sz="24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720014" y="5654579"/>
              <a:ext cx="26853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2000" dirty="0" smtClean="0"/>
                <a:t>using </a:t>
              </a:r>
              <a:r>
                <a:rPr kumimoji="1" lang="en-US" altLang="ja-JP" sz="2000" dirty="0" err="1" smtClean="0"/>
                <a:t>BlueGeneQ</a:t>
              </a:r>
              <a:r>
                <a:rPr kumimoji="1" lang="en-US" altLang="ja-JP" sz="2000" dirty="0" smtClean="0"/>
                <a:t> @ KEK</a:t>
              </a:r>
            </a:p>
            <a:p>
              <a:pPr algn="r"/>
              <a:r>
                <a:rPr lang="en-US" altLang="ja-JP" sz="2000" dirty="0" smtClean="0"/>
                <a:t>efficiency ~40%</a:t>
              </a:r>
              <a:endParaRPr kumimoji="1" lang="ja-JP" altLang="en-US" sz="2000" dirty="0"/>
            </a:p>
          </p:txBody>
        </p:sp>
      </p:grpSp>
      <p:sp>
        <p:nvSpPr>
          <p:cNvPr id="12" name="角丸四角形 11"/>
          <p:cNvSpPr/>
          <p:nvPr/>
        </p:nvSpPr>
        <p:spPr>
          <a:xfrm>
            <a:off x="627529" y="2238165"/>
            <a:ext cx="3905180" cy="4234351"/>
          </a:xfrm>
          <a:prstGeom prst="roundRect">
            <a:avLst>
              <a:gd name="adj" fmla="val 1001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3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5096354" y="4536651"/>
            <a:ext cx="3640975" cy="13311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smtClean="0"/>
              <a:t>-3p at T=1.65T</a:t>
            </a:r>
            <a:r>
              <a:rPr kumimoji="1" lang="en-US" altLang="ja-JP" baseline="-25000" dirty="0" smtClean="0"/>
              <a:t>c</a:t>
            </a:r>
            <a:endParaRPr kumimoji="1" lang="ja-JP" altLang="en-US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5076" y="4561589"/>
            <a:ext cx="33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Emergent plateau!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46" y="5261012"/>
            <a:ext cx="2896839" cy="3491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27" y="5610147"/>
            <a:ext cx="232756" cy="8132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10" y="5615217"/>
            <a:ext cx="232756" cy="8132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5007229" y="5999334"/>
            <a:ext cx="403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he range of t where</a:t>
            </a:r>
            <a:r>
              <a:rPr kumimoji="1" lang="en-US" altLang="ja-JP" sz="2400" dirty="0" smtClean="0"/>
              <a:t> the EMT formula is </a:t>
            </a:r>
            <a:r>
              <a:rPr lang="en-US" altLang="ja-JP" sz="2400" dirty="0" smtClean="0"/>
              <a:t> successfully used!</a:t>
            </a:r>
            <a:endParaRPr kumimoji="1" lang="ja-JP" altLang="en-US" sz="2400" dirty="0"/>
          </a:p>
        </p:txBody>
      </p:sp>
      <p:sp>
        <p:nvSpPr>
          <p:cNvPr id="14" name="角丸四角形 13"/>
          <p:cNvSpPr/>
          <p:nvPr/>
        </p:nvSpPr>
        <p:spPr>
          <a:xfrm>
            <a:off x="292577" y="1360383"/>
            <a:ext cx="5453800" cy="117662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4033" y="5876827"/>
            <a:ext cx="1844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800" dirty="0" smtClean="0"/>
              <a:t>,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2800" dirty="0" smtClean="0"/>
              <a:t>,10</a:t>
            </a:r>
          </a:p>
          <a:p>
            <a:r>
              <a:rPr lang="en-US" altLang="ja-JP" sz="2800" dirty="0" smtClean="0"/>
              <a:t>~300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pic>
        <p:nvPicPr>
          <p:cNvPr id="17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53375"/>
          <a:stretch/>
        </p:blipFill>
        <p:spPr>
          <a:xfrm>
            <a:off x="417138" y="2779215"/>
            <a:ext cx="4246302" cy="2465146"/>
          </a:xfrm>
          <a:prstGeom prst="rect">
            <a:avLst/>
          </a:prstGeom>
        </p:spPr>
      </p:pic>
      <p:pic>
        <p:nvPicPr>
          <p:cNvPr id="18" name="コンテンツ プレースホルダー 3"/>
          <p:cNvPicPr>
            <a:picLocks noChangeAspect="1"/>
          </p:cNvPicPr>
          <p:nvPr/>
        </p:nvPicPr>
        <p:blipFill rotWithShape="1">
          <a:blip r:embed="rId4"/>
          <a:srcRect t="89862"/>
          <a:stretch/>
        </p:blipFill>
        <p:spPr>
          <a:xfrm>
            <a:off x="417138" y="5226424"/>
            <a:ext cx="4246302" cy="536017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2070091" y="2755584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46" y="2830400"/>
            <a:ext cx="1216696" cy="307571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070091" y="3971617"/>
            <a:ext cx="1255815" cy="5901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258285" flipH="1">
            <a:off x="3377960" y="4675042"/>
            <a:ext cx="1643312" cy="357868"/>
          </a:xfrm>
          <a:prstGeom prst="rightArrow">
            <a:avLst>
              <a:gd name="adj1" fmla="val 50000"/>
              <a:gd name="adj2" fmla="val 117636"/>
            </a:avLst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" y="1591466"/>
            <a:ext cx="4993767" cy="660654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97" y="1447544"/>
            <a:ext cx="2176732" cy="47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>
          <a:xfrm>
            <a:off x="292577" y="1360383"/>
            <a:ext cx="5453800" cy="117662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" y="1591466"/>
            <a:ext cx="4993767" cy="660654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97" y="1447544"/>
            <a:ext cx="2176732" cy="472990"/>
          </a:xfrm>
          <a:prstGeom prst="rect">
            <a:avLst/>
          </a:prstGeom>
        </p:spPr>
      </p:pic>
      <p:sp>
        <p:nvSpPr>
          <p:cNvPr id="48" name="角丸四角形 47"/>
          <p:cNvSpPr/>
          <p:nvPr/>
        </p:nvSpPr>
        <p:spPr>
          <a:xfrm>
            <a:off x="5096354" y="4536651"/>
            <a:ext cx="3640975" cy="13311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Symbol" panose="05050102010706020507" pitchFamily="18" charset="2"/>
              </a:rPr>
              <a:t>e</a:t>
            </a:r>
            <a:r>
              <a:rPr lang="en-US" altLang="ja-JP" dirty="0"/>
              <a:t>-3p at </a:t>
            </a:r>
            <a:r>
              <a:rPr kumimoji="1" lang="en-US" altLang="ja-JP" dirty="0" smtClean="0"/>
              <a:t>T=1.65T</a:t>
            </a:r>
            <a:r>
              <a:rPr kumimoji="1" lang="en-US" altLang="ja-JP" baseline="-25000" dirty="0" smtClean="0"/>
              <a:t>c</a:t>
            </a:r>
            <a:endParaRPr kumimoji="1" lang="ja-JP" altLang="en-US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5076" y="4561589"/>
            <a:ext cx="33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Emergent plateau!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46" y="5261012"/>
            <a:ext cx="2896839" cy="3491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27" y="5610147"/>
            <a:ext cx="232756" cy="8132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10" y="5615217"/>
            <a:ext cx="232756" cy="8132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5007229" y="5999334"/>
            <a:ext cx="403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he range of t where</a:t>
            </a:r>
            <a:r>
              <a:rPr kumimoji="1" lang="en-US" altLang="ja-JP" sz="2400" dirty="0" smtClean="0"/>
              <a:t> the EMT formula is </a:t>
            </a:r>
            <a:r>
              <a:rPr lang="en-US" altLang="ja-JP" sz="2400" dirty="0" smtClean="0"/>
              <a:t> successfully used!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4033" y="5876827"/>
            <a:ext cx="1844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800" dirty="0" smtClean="0"/>
              <a:t>,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2800" dirty="0" smtClean="0"/>
              <a:t>,10</a:t>
            </a:r>
          </a:p>
          <a:p>
            <a:r>
              <a:rPr lang="en-US" altLang="ja-JP" sz="2800" dirty="0" smtClean="0"/>
              <a:t>~300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pic>
        <p:nvPicPr>
          <p:cNvPr id="17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b="53375"/>
          <a:stretch/>
        </p:blipFill>
        <p:spPr>
          <a:xfrm>
            <a:off x="417138" y="2779215"/>
            <a:ext cx="4246302" cy="2465146"/>
          </a:xfrm>
          <a:prstGeom prst="rect">
            <a:avLst/>
          </a:prstGeom>
        </p:spPr>
      </p:pic>
      <p:pic>
        <p:nvPicPr>
          <p:cNvPr id="18" name="コンテンツ プレースホルダー 3"/>
          <p:cNvPicPr>
            <a:picLocks noChangeAspect="1"/>
          </p:cNvPicPr>
          <p:nvPr/>
        </p:nvPicPr>
        <p:blipFill rotWithShape="1">
          <a:blip r:embed="rId6"/>
          <a:srcRect t="89862"/>
          <a:stretch/>
        </p:blipFill>
        <p:spPr>
          <a:xfrm>
            <a:off x="417138" y="5226424"/>
            <a:ext cx="4246302" cy="536017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2070091" y="2755584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46" y="2830400"/>
            <a:ext cx="1216696" cy="307571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070091" y="3971617"/>
            <a:ext cx="1255815" cy="5901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258285" flipH="1">
            <a:off x="3377960" y="4675042"/>
            <a:ext cx="1643312" cy="357868"/>
          </a:xfrm>
          <a:prstGeom prst="rightArrow">
            <a:avLst>
              <a:gd name="adj1" fmla="val 50000"/>
              <a:gd name="adj2" fmla="val 117636"/>
            </a:avLst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5669585" y="2107085"/>
            <a:ext cx="3377435" cy="2194560"/>
            <a:chOff x="5417429" y="3150524"/>
            <a:chExt cx="3377435" cy="2194560"/>
          </a:xfrm>
        </p:grpSpPr>
        <p:sp>
          <p:nvSpPr>
            <p:cNvPr id="20" name="角丸四角形吹き出し 19"/>
            <p:cNvSpPr/>
            <p:nvPr/>
          </p:nvSpPr>
          <p:spPr>
            <a:xfrm>
              <a:off x="5417429" y="3150524"/>
              <a:ext cx="3377435" cy="2194560"/>
            </a:xfrm>
            <a:prstGeom prst="wedgeRoundRectCallout">
              <a:avLst>
                <a:gd name="adj1" fmla="val 7607"/>
                <a:gd name="adj2" fmla="val 87744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6176355" y="3458096"/>
              <a:ext cx="771607" cy="27889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 flipH="1">
              <a:off x="6947962" y="3884303"/>
              <a:ext cx="1206053" cy="964148"/>
            </a:xfrm>
            <a:custGeom>
              <a:avLst/>
              <a:gdLst>
                <a:gd name="connsiteX0" fmla="*/ 0 w 1188720"/>
                <a:gd name="connsiteY0" fmla="*/ 25718 h 981682"/>
                <a:gd name="connsiteX1" fmla="*/ 166255 w 1188720"/>
                <a:gd name="connsiteY1" fmla="*/ 50656 h 981682"/>
                <a:gd name="connsiteX2" fmla="*/ 365760 w 1188720"/>
                <a:gd name="connsiteY2" fmla="*/ 482918 h 981682"/>
                <a:gd name="connsiteX3" fmla="*/ 581891 w 1188720"/>
                <a:gd name="connsiteY3" fmla="*/ 848678 h 981682"/>
                <a:gd name="connsiteX4" fmla="*/ 1188720 w 1188720"/>
                <a:gd name="connsiteY4" fmla="*/ 981682 h 981682"/>
                <a:gd name="connsiteX0" fmla="*/ 0 w 1188720"/>
                <a:gd name="connsiteY0" fmla="*/ 7041 h 963005"/>
                <a:gd name="connsiteX1" fmla="*/ 181394 w 1188720"/>
                <a:gd name="connsiteY1" fmla="*/ 104647 h 963005"/>
                <a:gd name="connsiteX2" fmla="*/ 365760 w 1188720"/>
                <a:gd name="connsiteY2" fmla="*/ 464241 h 963005"/>
                <a:gd name="connsiteX3" fmla="*/ 581891 w 1188720"/>
                <a:gd name="connsiteY3" fmla="*/ 830001 h 963005"/>
                <a:gd name="connsiteX4" fmla="*/ 1188720 w 1188720"/>
                <a:gd name="connsiteY4" fmla="*/ 963005 h 963005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57200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84451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202589 w 1188720"/>
                <a:gd name="connsiteY1" fmla="*/ 133940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228241"/>
                <a:gd name="connsiteY0" fmla="*/ 0 h 965707"/>
                <a:gd name="connsiteX1" fmla="*/ 202589 w 1228241"/>
                <a:gd name="connsiteY1" fmla="*/ 133940 h 965707"/>
                <a:gd name="connsiteX2" fmla="*/ 393010 w 1228241"/>
                <a:gd name="connsiteY2" fmla="*/ 569229 h 965707"/>
                <a:gd name="connsiteX3" fmla="*/ 645475 w 1228241"/>
                <a:gd name="connsiteY3" fmla="*/ 877460 h 965707"/>
                <a:gd name="connsiteX4" fmla="*/ 1188720 w 1228241"/>
                <a:gd name="connsiteY4" fmla="*/ 955964 h 965707"/>
                <a:gd name="connsiteX5" fmla="*/ 1186188 w 1228241"/>
                <a:gd name="connsiteY5" fmla="*/ 965707 h 965707"/>
                <a:gd name="connsiteX0" fmla="*/ 0 w 1193278"/>
                <a:gd name="connsiteY0" fmla="*/ 0 h 961040"/>
                <a:gd name="connsiteX1" fmla="*/ 202589 w 1193278"/>
                <a:gd name="connsiteY1" fmla="*/ 133940 h 961040"/>
                <a:gd name="connsiteX2" fmla="*/ 393010 w 1193278"/>
                <a:gd name="connsiteY2" fmla="*/ 569229 h 961040"/>
                <a:gd name="connsiteX3" fmla="*/ 645475 w 1193278"/>
                <a:gd name="connsiteY3" fmla="*/ 877460 h 961040"/>
                <a:gd name="connsiteX4" fmla="*/ 1188720 w 1193278"/>
                <a:gd name="connsiteY4" fmla="*/ 955964 h 961040"/>
                <a:gd name="connsiteX5" fmla="*/ 2312 w 1193278"/>
                <a:gd name="connsiteY5" fmla="*/ 950568 h 961040"/>
                <a:gd name="connsiteX0" fmla="*/ 715 w 1193983"/>
                <a:gd name="connsiteY0" fmla="*/ 0 h 963059"/>
                <a:gd name="connsiteX1" fmla="*/ 203304 w 1193983"/>
                <a:gd name="connsiteY1" fmla="*/ 133940 h 963059"/>
                <a:gd name="connsiteX2" fmla="*/ 393725 w 1193983"/>
                <a:gd name="connsiteY2" fmla="*/ 569229 h 963059"/>
                <a:gd name="connsiteX3" fmla="*/ 646190 w 1193983"/>
                <a:gd name="connsiteY3" fmla="*/ 877460 h 963059"/>
                <a:gd name="connsiteX4" fmla="*/ 1189435 w 1193983"/>
                <a:gd name="connsiteY4" fmla="*/ 955964 h 963059"/>
                <a:gd name="connsiteX5" fmla="*/ 0 w 1193983"/>
                <a:gd name="connsiteY5" fmla="*/ 959651 h 963059"/>
                <a:gd name="connsiteX0" fmla="*/ 12826 w 1206053"/>
                <a:gd name="connsiteY0" fmla="*/ 0 h 964148"/>
                <a:gd name="connsiteX1" fmla="*/ 215415 w 1206053"/>
                <a:gd name="connsiteY1" fmla="*/ 133940 h 964148"/>
                <a:gd name="connsiteX2" fmla="*/ 405836 w 1206053"/>
                <a:gd name="connsiteY2" fmla="*/ 569229 h 964148"/>
                <a:gd name="connsiteX3" fmla="*/ 658301 w 1206053"/>
                <a:gd name="connsiteY3" fmla="*/ 877460 h 964148"/>
                <a:gd name="connsiteX4" fmla="*/ 1201546 w 1206053"/>
                <a:gd name="connsiteY4" fmla="*/ 955964 h 964148"/>
                <a:gd name="connsiteX5" fmla="*/ 0 w 1206053"/>
                <a:gd name="connsiteY5" fmla="*/ 962679 h 96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053" h="964148">
                  <a:moveTo>
                    <a:pt x="12826" y="0"/>
                  </a:moveTo>
                  <a:cubicBezTo>
                    <a:pt x="113918" y="1619"/>
                    <a:pt x="149913" y="39069"/>
                    <a:pt x="215415" y="133940"/>
                  </a:cubicBezTo>
                  <a:cubicBezTo>
                    <a:pt x="280917" y="228812"/>
                    <a:pt x="332022" y="445309"/>
                    <a:pt x="405836" y="569229"/>
                  </a:cubicBezTo>
                  <a:cubicBezTo>
                    <a:pt x="479650" y="693149"/>
                    <a:pt x="525683" y="813004"/>
                    <a:pt x="658301" y="877460"/>
                  </a:cubicBezTo>
                  <a:cubicBezTo>
                    <a:pt x="790919" y="941916"/>
                    <a:pt x="966711" y="931025"/>
                    <a:pt x="1201546" y="955964"/>
                  </a:cubicBezTo>
                  <a:cubicBezTo>
                    <a:pt x="1291665" y="970672"/>
                    <a:pt x="528" y="960649"/>
                    <a:pt x="0" y="962679"/>
                  </a:cubicBezTo>
                </a:path>
              </a:pathLst>
            </a:custGeom>
            <a:solidFill>
              <a:srgbClr val="0070C0">
                <a:alpha val="30196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6001788" y="3887331"/>
              <a:ext cx="1206053" cy="964148"/>
            </a:xfrm>
            <a:custGeom>
              <a:avLst/>
              <a:gdLst>
                <a:gd name="connsiteX0" fmla="*/ 0 w 1188720"/>
                <a:gd name="connsiteY0" fmla="*/ 25718 h 981682"/>
                <a:gd name="connsiteX1" fmla="*/ 166255 w 1188720"/>
                <a:gd name="connsiteY1" fmla="*/ 50656 h 981682"/>
                <a:gd name="connsiteX2" fmla="*/ 365760 w 1188720"/>
                <a:gd name="connsiteY2" fmla="*/ 482918 h 981682"/>
                <a:gd name="connsiteX3" fmla="*/ 581891 w 1188720"/>
                <a:gd name="connsiteY3" fmla="*/ 848678 h 981682"/>
                <a:gd name="connsiteX4" fmla="*/ 1188720 w 1188720"/>
                <a:gd name="connsiteY4" fmla="*/ 981682 h 981682"/>
                <a:gd name="connsiteX0" fmla="*/ 0 w 1188720"/>
                <a:gd name="connsiteY0" fmla="*/ 7041 h 963005"/>
                <a:gd name="connsiteX1" fmla="*/ 181394 w 1188720"/>
                <a:gd name="connsiteY1" fmla="*/ 104647 h 963005"/>
                <a:gd name="connsiteX2" fmla="*/ 365760 w 1188720"/>
                <a:gd name="connsiteY2" fmla="*/ 464241 h 963005"/>
                <a:gd name="connsiteX3" fmla="*/ 581891 w 1188720"/>
                <a:gd name="connsiteY3" fmla="*/ 830001 h 963005"/>
                <a:gd name="connsiteX4" fmla="*/ 1188720 w 1188720"/>
                <a:gd name="connsiteY4" fmla="*/ 963005 h 963005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57200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84451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202589 w 1188720"/>
                <a:gd name="connsiteY1" fmla="*/ 133940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228241"/>
                <a:gd name="connsiteY0" fmla="*/ 0 h 965707"/>
                <a:gd name="connsiteX1" fmla="*/ 202589 w 1228241"/>
                <a:gd name="connsiteY1" fmla="*/ 133940 h 965707"/>
                <a:gd name="connsiteX2" fmla="*/ 393010 w 1228241"/>
                <a:gd name="connsiteY2" fmla="*/ 569229 h 965707"/>
                <a:gd name="connsiteX3" fmla="*/ 645475 w 1228241"/>
                <a:gd name="connsiteY3" fmla="*/ 877460 h 965707"/>
                <a:gd name="connsiteX4" fmla="*/ 1188720 w 1228241"/>
                <a:gd name="connsiteY4" fmla="*/ 955964 h 965707"/>
                <a:gd name="connsiteX5" fmla="*/ 1186188 w 1228241"/>
                <a:gd name="connsiteY5" fmla="*/ 965707 h 965707"/>
                <a:gd name="connsiteX0" fmla="*/ 0 w 1193278"/>
                <a:gd name="connsiteY0" fmla="*/ 0 h 961040"/>
                <a:gd name="connsiteX1" fmla="*/ 202589 w 1193278"/>
                <a:gd name="connsiteY1" fmla="*/ 133940 h 961040"/>
                <a:gd name="connsiteX2" fmla="*/ 393010 w 1193278"/>
                <a:gd name="connsiteY2" fmla="*/ 569229 h 961040"/>
                <a:gd name="connsiteX3" fmla="*/ 645475 w 1193278"/>
                <a:gd name="connsiteY3" fmla="*/ 877460 h 961040"/>
                <a:gd name="connsiteX4" fmla="*/ 1188720 w 1193278"/>
                <a:gd name="connsiteY4" fmla="*/ 955964 h 961040"/>
                <a:gd name="connsiteX5" fmla="*/ 2312 w 1193278"/>
                <a:gd name="connsiteY5" fmla="*/ 950568 h 961040"/>
                <a:gd name="connsiteX0" fmla="*/ 715 w 1193983"/>
                <a:gd name="connsiteY0" fmla="*/ 0 h 963059"/>
                <a:gd name="connsiteX1" fmla="*/ 203304 w 1193983"/>
                <a:gd name="connsiteY1" fmla="*/ 133940 h 963059"/>
                <a:gd name="connsiteX2" fmla="*/ 393725 w 1193983"/>
                <a:gd name="connsiteY2" fmla="*/ 569229 h 963059"/>
                <a:gd name="connsiteX3" fmla="*/ 646190 w 1193983"/>
                <a:gd name="connsiteY3" fmla="*/ 877460 h 963059"/>
                <a:gd name="connsiteX4" fmla="*/ 1189435 w 1193983"/>
                <a:gd name="connsiteY4" fmla="*/ 955964 h 963059"/>
                <a:gd name="connsiteX5" fmla="*/ 0 w 1193983"/>
                <a:gd name="connsiteY5" fmla="*/ 959651 h 963059"/>
                <a:gd name="connsiteX0" fmla="*/ 12826 w 1206053"/>
                <a:gd name="connsiteY0" fmla="*/ 0 h 964148"/>
                <a:gd name="connsiteX1" fmla="*/ 215415 w 1206053"/>
                <a:gd name="connsiteY1" fmla="*/ 133940 h 964148"/>
                <a:gd name="connsiteX2" fmla="*/ 405836 w 1206053"/>
                <a:gd name="connsiteY2" fmla="*/ 569229 h 964148"/>
                <a:gd name="connsiteX3" fmla="*/ 658301 w 1206053"/>
                <a:gd name="connsiteY3" fmla="*/ 877460 h 964148"/>
                <a:gd name="connsiteX4" fmla="*/ 1201546 w 1206053"/>
                <a:gd name="connsiteY4" fmla="*/ 955964 h 964148"/>
                <a:gd name="connsiteX5" fmla="*/ 0 w 1206053"/>
                <a:gd name="connsiteY5" fmla="*/ 962679 h 96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053" h="964148">
                  <a:moveTo>
                    <a:pt x="12826" y="0"/>
                  </a:moveTo>
                  <a:cubicBezTo>
                    <a:pt x="113918" y="1619"/>
                    <a:pt x="149913" y="39069"/>
                    <a:pt x="215415" y="133940"/>
                  </a:cubicBezTo>
                  <a:cubicBezTo>
                    <a:pt x="280917" y="228812"/>
                    <a:pt x="332022" y="445309"/>
                    <a:pt x="405836" y="569229"/>
                  </a:cubicBezTo>
                  <a:cubicBezTo>
                    <a:pt x="479650" y="693149"/>
                    <a:pt x="525683" y="813004"/>
                    <a:pt x="658301" y="877460"/>
                  </a:cubicBezTo>
                  <a:cubicBezTo>
                    <a:pt x="790919" y="941916"/>
                    <a:pt x="966711" y="931025"/>
                    <a:pt x="1201546" y="955964"/>
                  </a:cubicBezTo>
                  <a:cubicBezTo>
                    <a:pt x="1291665" y="970672"/>
                    <a:pt x="528" y="960649"/>
                    <a:pt x="0" y="962679"/>
                  </a:cubicBezTo>
                </a:path>
              </a:pathLst>
            </a:custGeom>
            <a:solidFill>
              <a:srgbClr val="0070C0">
                <a:alpha val="30196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>
              <a:off x="5856674" y="4846321"/>
              <a:ext cx="26825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V="1">
              <a:off x="6014616" y="3383281"/>
              <a:ext cx="0" cy="15544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8150987" y="3458095"/>
              <a:ext cx="0" cy="138822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4023" y="4487413"/>
              <a:ext cx="194425" cy="176602"/>
            </a:xfrm>
            <a:prstGeom prst="rect">
              <a:avLst/>
            </a:prstGeom>
          </p:spPr>
        </p:pic>
        <p:pic>
          <p:nvPicPr>
  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1/T&#10;\end{align*}&lt;/body&gt;&#10;  &lt;fcolor&gt;FFFFFFFF&lt;/fcolor&gt;&#10;  &lt;bcolor&gt;FFFFFFFF&lt;/bcolor&gt;&#10;  &lt;transparent&gt;True&lt;/transparent&gt;&#10;  &lt;resolution&gt;1800&lt;/resolution&gt;&#10;  &lt;imageh&gt;250&lt;/imageh&gt;&#10;  &lt;imagew&gt;403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5647" y="4937761"/>
              <a:ext cx="426508" cy="264583"/>
            </a:xfrm>
            <a:prstGeom prst="rect">
              <a:avLst/>
            </a:prstGeom>
          </p:spPr>
        </p:pic>
        <p:cxnSp>
          <p:nvCxnSpPr>
            <p:cNvPr id="29" name="直線コネクタ 28"/>
            <p:cNvCxnSpPr/>
            <p:nvPr/>
          </p:nvCxnSpPr>
          <p:spPr>
            <a:xfrm>
              <a:off x="6014616" y="3657601"/>
              <a:ext cx="0" cy="11887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t=0&#10;\end{align*}&lt;/body&gt;&#10;  &lt;fcolor&gt;FFFFFFFF&lt;/fcolor&gt;&#10;  &lt;bcolor&gt;FFFFFFFF&lt;/bcolor&gt;&#10;  &lt;transparent&gt;True&lt;/transparent&gt;&#10;  &lt;resolution&gt;1800&lt;/resolution&gt;&#10;  &lt;imageh&gt;172&lt;/imageh&gt;&#10;  &lt;imagew&gt;531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839" y="3499417"/>
              <a:ext cx="626473" cy="202925"/>
            </a:xfrm>
            <a:prstGeom prst="rect">
              <a:avLst/>
            </a:prstGeom>
          </p:spPr>
        </p:pic>
        <p:cxnSp>
          <p:nvCxnSpPr>
            <p:cNvPr id="31" name="直線コネクタ 30"/>
            <p:cNvCxnSpPr/>
            <p:nvPr/>
          </p:nvCxnSpPr>
          <p:spPr>
            <a:xfrm>
              <a:off x="6492504" y="4423919"/>
              <a:ext cx="8671" cy="430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72&lt;/imageh&gt;&#10;  &lt;imagew&gt;105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481" y="4927645"/>
              <a:ext cx="111125" cy="182033"/>
            </a:xfrm>
            <a:prstGeom prst="rect">
              <a:avLst/>
            </a:prstGeom>
          </p:spPr>
        </p:pic>
        <p:sp>
          <p:nvSpPr>
            <p:cNvPr id="33" name="角丸四角形 32"/>
            <p:cNvSpPr/>
            <p:nvPr/>
          </p:nvSpPr>
          <p:spPr>
            <a:xfrm>
              <a:off x="6478669" y="3901705"/>
              <a:ext cx="771607" cy="27889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t&amp;gt;0&#10;\end{align*}&lt;/body&gt;&#10;  &lt;fcolor&gt;FFFFFFFF&lt;/fcolor&gt;&#10;  &lt;bcolor&gt;FFFFFFFF&lt;/bcolor&gt;&#10;  &lt;transparent&gt;True&lt;/transparent&gt;&#10;  &lt;resolution&gt;1800&lt;/resolution&gt;&#10;  &lt;imageh&gt;176&lt;/imageh&gt;&#10;  &lt;imagew&gt;531&lt;/imagew&gt;&#10;  &lt;scale&gt;50&lt;/scale&gt;&#10;  &lt;cursor&gt;18&lt;/cursor&gt;&#10;&lt;/TeXTeX&gt;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915" y="3941719"/>
              <a:ext cx="626473" cy="207644"/>
            </a:xfrm>
            <a:prstGeom prst="rect">
              <a:avLst/>
            </a:prstGeom>
          </p:spPr>
        </p:pic>
        <p:cxnSp>
          <p:nvCxnSpPr>
            <p:cNvPr id="35" name="直線矢印コネクタ 34"/>
            <p:cNvCxnSpPr/>
            <p:nvPr/>
          </p:nvCxnSpPr>
          <p:spPr>
            <a:xfrm flipH="1">
              <a:off x="6014614" y="3720364"/>
              <a:ext cx="336310" cy="1503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 flipH="1">
              <a:off x="6293249" y="4154765"/>
              <a:ext cx="336310" cy="15034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qrt{2t}&#10;\end{align*}&lt;/body&gt;&#10;  &lt;fcolor&gt;FFFFFFFF&lt;/fcolor&gt;&#10;  &lt;bcolor&gt;FFFFFFFF&lt;/bcolor&gt;&#10;  &lt;transparent&gt;True&lt;/transparent&gt;&#10;  &lt;resolution&gt;1800&lt;/resolution&gt;&#10;  &lt;imageh&gt;249&lt;/imageh&gt;&#10;  &lt;imagew&gt;405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191" y="4938819"/>
              <a:ext cx="428625" cy="263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2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2635623" y="4796118"/>
            <a:ext cx="6391835" cy="13267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5087389" y="1661390"/>
            <a:ext cx="3640975" cy="13311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Entropy Density at T=1.65Tc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947"/>
          <a:stretch/>
        </p:blipFill>
        <p:spPr>
          <a:xfrm>
            <a:off x="417138" y="1470206"/>
            <a:ext cx="4246302" cy="2857876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1344154" y="3143656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76111" y="1686328"/>
            <a:ext cx="33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Emergent plateau!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81" y="2385751"/>
            <a:ext cx="2896839" cy="3491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62" y="2734886"/>
            <a:ext cx="232756" cy="8132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45" y="2739956"/>
            <a:ext cx="232756" cy="8132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2837324" y="4891508"/>
            <a:ext cx="602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Direct measurement of </a:t>
            </a:r>
            <a:r>
              <a:rPr lang="en-US" altLang="ja-JP" sz="2800" dirty="0" err="1" smtClean="0"/>
              <a:t>e+p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on a given T!</a:t>
            </a:r>
            <a:endParaRPr kumimoji="1" lang="ja-JP" altLang="en-US" sz="2800" dirty="0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9" y="3218472"/>
            <a:ext cx="1216696" cy="307571"/>
          </a:xfrm>
          <a:prstGeom prst="rect">
            <a:avLst/>
          </a:prstGeom>
        </p:spPr>
      </p:pic>
      <p:sp>
        <p:nvSpPr>
          <p:cNvPr id="47" name="テキスト ボックス 46"/>
          <p:cNvSpPr txBox="1"/>
          <p:nvPr/>
        </p:nvSpPr>
        <p:spPr>
          <a:xfrm>
            <a:off x="3115231" y="2508355"/>
            <a:ext cx="1339925" cy="783193"/>
          </a:xfrm>
          <a:prstGeom prst="wedgeRoundRectCallout">
            <a:avLst>
              <a:gd name="adj1" fmla="val 33544"/>
              <a:gd name="adj2" fmla="val -7351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systematic</a:t>
            </a:r>
          </a:p>
          <a:p>
            <a:pPr algn="ctr"/>
            <a:r>
              <a:rPr lang="en-US" altLang="ja-JP" sz="2000" dirty="0" smtClean="0"/>
              <a:t>error</a:t>
            </a:r>
            <a:endParaRPr kumimoji="1"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2070091" y="1551137"/>
            <a:ext cx="1255815" cy="5901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7138" y="4602145"/>
            <a:ext cx="1844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800" dirty="0" smtClean="0"/>
              <a:t>,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2800" dirty="0" smtClean="0"/>
              <a:t>,10</a:t>
            </a:r>
          </a:p>
          <a:p>
            <a:r>
              <a:rPr lang="en-US" altLang="ja-JP" sz="2800" dirty="0" smtClean="0"/>
              <a:t>~300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80457" y="5453734"/>
            <a:ext cx="550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FFFF00"/>
                </a:solidFill>
              </a:rPr>
              <a:t>NO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 integral / 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NO</a:t>
            </a:r>
            <a:r>
              <a:rPr lang="en-US" altLang="ja-JP" sz="2800" dirty="0" smtClean="0">
                <a:solidFill>
                  <a:srgbClr val="FFFF00"/>
                </a:solidFill>
              </a:rPr>
              <a:t> vacuum subtraction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692862" y="2087317"/>
            <a:ext cx="5335747" cy="126545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65" y="2204453"/>
            <a:ext cx="4084483" cy="106763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193975" y="1370133"/>
            <a:ext cx="159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/>
          <a:srcRect t="5284" b="4106"/>
          <a:stretch/>
        </p:blipFill>
        <p:spPr>
          <a:xfrm>
            <a:off x="187250" y="3621748"/>
            <a:ext cx="4353185" cy="317350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/>
          <a:srcRect t="5283" b="3850"/>
          <a:stretch/>
        </p:blipFill>
        <p:spPr>
          <a:xfrm>
            <a:off x="4564595" y="3621748"/>
            <a:ext cx="4353185" cy="318247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692862" y="3525131"/>
            <a:ext cx="330379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D. </a:t>
            </a:r>
            <a:r>
              <a:rPr kumimoji="1" lang="en-US" altLang="ja-JP" sz="2000" dirty="0" err="1" smtClean="0"/>
              <a:t>Nogradi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smtClean="0"/>
              <a:t>LATTICE2014, June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800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Continuum</a:t>
            </a:r>
            <a:r>
              <a:rPr kumimoji="1" lang="en-US" altLang="ja-JP" dirty="0" smtClean="0">
                <a:sym typeface="Wingdings" panose="05000000000000000000" pitchFamily="2" charset="2"/>
              </a:rPr>
              <a:t> Limit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1" y="1259760"/>
            <a:ext cx="3589848" cy="4621087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V="1">
            <a:off x="7628059" y="478342"/>
            <a:ext cx="1" cy="16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7376358" y="1829932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287901" y="18061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FFFFFF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35" y="118889"/>
            <a:ext cx="716947" cy="30832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83" y="1533512"/>
            <a:ext cx="141161" cy="138684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0.4&#10;\end{align*}&lt;/body&gt;&#10;  &lt;fcolor&gt;FFFFFFFF&lt;/fcolor&gt;&#10;  &lt;bcolor&gt;FFFFFFFF&lt;/bcolor&gt;&#10;  &lt;transparent&gt;True&lt;/transparent&gt;&#10;  &lt;resolution&gt;1800&lt;/resolution&gt;&#10;  &lt;imageh&gt;175&lt;/imageh&gt;&#10;  &lt;imagew&gt;3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38" y="842187"/>
            <a:ext cx="387926" cy="225538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7508759" y="942427"/>
            <a:ext cx="2219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矢印 16"/>
          <p:cNvSpPr/>
          <p:nvPr/>
        </p:nvSpPr>
        <p:spPr>
          <a:xfrm flipH="1">
            <a:off x="7774268" y="789820"/>
            <a:ext cx="840428" cy="3137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29621" y="1298097"/>
            <a:ext cx="122905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Boyd+1996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2528236" y="1667429"/>
            <a:ext cx="242342" cy="2198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977234" y="1129732"/>
            <a:ext cx="2753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32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xNt</a:t>
            </a:r>
          </a:p>
          <a:p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 = 6, 8, 10</a:t>
            </a:r>
          </a:p>
          <a:p>
            <a:r>
              <a:rPr kumimoji="1" lang="en-US" altLang="ja-JP" sz="2400" dirty="0" smtClean="0"/>
              <a:t>T/Tc=0.99, 1.24, 1.65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96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Continuum</a:t>
            </a:r>
            <a:r>
              <a:rPr kumimoji="1" lang="en-US" altLang="ja-JP" dirty="0" smtClean="0">
                <a:sym typeface="Wingdings" panose="05000000000000000000" pitchFamily="2" charset="2"/>
              </a:rPr>
              <a:t> Limit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1" y="1259760"/>
            <a:ext cx="3589848" cy="4621087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V="1">
            <a:off x="7628059" y="478342"/>
            <a:ext cx="1" cy="16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7376358" y="1829932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287901" y="18061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FFFFFF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35" y="118889"/>
            <a:ext cx="716947" cy="30832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83" y="1533512"/>
            <a:ext cx="141161" cy="138684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0.4&#10;\end{align*}&lt;/body&gt;&#10;  &lt;fcolor&gt;FFFFFFFF&lt;/fcolor&gt;&#10;  &lt;bcolor&gt;FFFFFFFF&lt;/bcolor&gt;&#10;  &lt;transparent&gt;True&lt;/transparent&gt;&#10;  &lt;resolution&gt;1800&lt;/resolution&gt;&#10;  &lt;imageh&gt;175&lt;/imageh&gt;&#10;  &lt;imagew&gt;3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38" y="842187"/>
            <a:ext cx="387926" cy="225538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7508759" y="942427"/>
            <a:ext cx="2219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矢印 16"/>
          <p:cNvSpPr/>
          <p:nvPr/>
        </p:nvSpPr>
        <p:spPr>
          <a:xfrm flipH="1">
            <a:off x="7774268" y="789820"/>
            <a:ext cx="840428" cy="3137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2329394" y="2291597"/>
            <a:ext cx="6612334" cy="4459770"/>
            <a:chOff x="2329394" y="2291597"/>
            <a:chExt cx="6612334" cy="4459770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25035" y="2291597"/>
              <a:ext cx="3616693" cy="4459770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2329394" y="5764306"/>
              <a:ext cx="2420164" cy="91940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Comparison with </a:t>
              </a:r>
            </a:p>
            <a:p>
              <a:r>
                <a:rPr kumimoji="1" lang="en-US" altLang="ja-JP" sz="2400" dirty="0" smtClean="0"/>
                <a:t>previous studies</a:t>
              </a:r>
              <a:endParaRPr kumimoji="1" lang="ja-JP" altLang="en-US" sz="2400" dirty="0"/>
            </a:p>
          </p:txBody>
        </p:sp>
        <p:sp>
          <p:nvSpPr>
            <p:cNvPr id="9" name="右矢印 8"/>
            <p:cNvSpPr/>
            <p:nvPr/>
          </p:nvSpPr>
          <p:spPr>
            <a:xfrm>
              <a:off x="4749558" y="5961528"/>
              <a:ext cx="665124" cy="564776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2429621" y="1298097"/>
            <a:ext cx="122905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Boyd+1996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2528236" y="1667429"/>
            <a:ext cx="242342" cy="2198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977234" y="1129732"/>
            <a:ext cx="2753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32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xNt</a:t>
            </a:r>
          </a:p>
          <a:p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 = 6, 8, 10</a:t>
            </a:r>
          </a:p>
          <a:p>
            <a:r>
              <a:rPr kumimoji="1" lang="en-US" altLang="ja-JP" sz="2400" dirty="0" smtClean="0"/>
              <a:t>T/Tc=0.99, 1.24, 1.65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932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4919583" y="2441664"/>
            <a:ext cx="3485782" cy="3101931"/>
          </a:xfrm>
          <a:prstGeom prst="roundRect">
            <a:avLst>
              <a:gd name="adj" fmla="val 1059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808312" y="2441664"/>
            <a:ext cx="3485782" cy="3101931"/>
          </a:xfrm>
          <a:prstGeom prst="roundRect">
            <a:avLst>
              <a:gd name="adj" fmla="val 1059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68877" y="3718501"/>
            <a:ext cx="2921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lattice size: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Nt</a:t>
            </a:r>
            <a:r>
              <a:rPr lang="en-US" altLang="ja-JP" sz="2400" dirty="0"/>
              <a:t> = 6, 8,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 = 5.89 – 6.56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~300 configurations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23784" y="3718500"/>
            <a:ext cx="30773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lattice size: </a:t>
            </a:r>
            <a:r>
              <a:rPr lang="en-US" altLang="ja-JP" sz="2400" dirty="0" smtClean="0">
                <a:solidFill>
                  <a:srgbClr val="FFFF00"/>
                </a:solidFill>
              </a:rPr>
              <a:t>64</a:t>
            </a:r>
            <a:r>
              <a:rPr lang="en-US" altLang="ja-JP" sz="2400" baseline="30000" dirty="0" smtClean="0">
                <a:solidFill>
                  <a:srgbClr val="FFFF00"/>
                </a:solidFill>
              </a:rPr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Nt</a:t>
            </a:r>
            <a:r>
              <a:rPr lang="en-US" altLang="ja-JP" sz="2400" dirty="0"/>
              <a:t> = 10, 12, 14, </a:t>
            </a:r>
            <a:r>
              <a:rPr lang="en-US" altLang="ja-JP" sz="2400" dirty="0">
                <a:solidFill>
                  <a:srgbClr val="FFFF00"/>
                </a:solidFill>
              </a:rPr>
              <a:t>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 = </a:t>
            </a:r>
            <a:r>
              <a:rPr lang="en-US" altLang="ja-JP" sz="2400" dirty="0" smtClean="0">
                <a:solidFill>
                  <a:srgbClr val="FFFF00"/>
                </a:solidFill>
              </a:rPr>
              <a:t>6.4 – 7.4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~2000 configurations</a:t>
            </a:r>
            <a:endParaRPr kumimoji="1" lang="ja-JP" altLang="en-US" sz="2400" dirty="0"/>
          </a:p>
        </p:txBody>
      </p:sp>
      <p:sp>
        <p:nvSpPr>
          <p:cNvPr id="3" name="右矢印 2"/>
          <p:cNvSpPr/>
          <p:nvPr/>
        </p:nvSpPr>
        <p:spPr>
          <a:xfrm>
            <a:off x="4412603" y="4046713"/>
            <a:ext cx="413364" cy="91323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02623" y="1261589"/>
            <a:ext cx="3430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Wilson gauge action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43440" y="2538426"/>
            <a:ext cx="2372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Simulation 1</a:t>
            </a:r>
          </a:p>
          <a:p>
            <a:pPr algn="ctr"/>
            <a:r>
              <a:rPr lang="en-US" altLang="ja-JP" sz="2400" dirty="0" smtClean="0"/>
              <a:t>(arXiv:1312.7492)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51923" y="2538425"/>
            <a:ext cx="2416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Simulation 2</a:t>
            </a:r>
          </a:p>
          <a:p>
            <a:pPr algn="ctr"/>
            <a:r>
              <a:rPr lang="en-US" altLang="ja-JP" sz="2400" dirty="0" smtClean="0"/>
              <a:t>(</a:t>
            </a:r>
            <a:r>
              <a:rPr lang="en-US" altLang="ja-JP" sz="2400" dirty="0" smtClean="0">
                <a:solidFill>
                  <a:srgbClr val="FFFF00"/>
                </a:solidFill>
              </a:rPr>
              <a:t>new</a:t>
            </a:r>
            <a:r>
              <a:rPr lang="en-US" altLang="ja-JP" sz="2400" dirty="0" smtClean="0"/>
              <a:t>, preliminary)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71906" y="5640357"/>
            <a:ext cx="1814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SX8 @ RCNP</a:t>
            </a:r>
          </a:p>
          <a:p>
            <a:r>
              <a:rPr lang="en-US" altLang="ja-JP" sz="2000" dirty="0" smtClean="0"/>
              <a:t>SR16000 @ KEK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510" y="565457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using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20014" y="5654579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using </a:t>
            </a:r>
            <a:r>
              <a:rPr kumimoji="1" lang="en-US" altLang="ja-JP" sz="2000" dirty="0" err="1" smtClean="0"/>
              <a:t>BlueGeneQ</a:t>
            </a:r>
            <a:r>
              <a:rPr kumimoji="1" lang="en-US" altLang="ja-JP" sz="2000" dirty="0" smtClean="0"/>
              <a:t> @ KEK</a:t>
            </a:r>
          </a:p>
          <a:p>
            <a:pPr algn="r"/>
            <a:r>
              <a:rPr lang="en-US" altLang="ja-JP" sz="2000" dirty="0" smtClean="0"/>
              <a:t>efficiency ~40%</a:t>
            </a:r>
            <a:endParaRPr kumimoji="1" lang="ja-JP" altLang="en-US" sz="2000" dirty="0"/>
          </a:p>
        </p:txBody>
      </p:sp>
      <p:sp>
        <p:nvSpPr>
          <p:cNvPr id="12" name="角丸四角形 11"/>
          <p:cNvSpPr/>
          <p:nvPr/>
        </p:nvSpPr>
        <p:spPr>
          <a:xfrm>
            <a:off x="4746367" y="2215696"/>
            <a:ext cx="3905180" cy="4234351"/>
          </a:xfrm>
          <a:prstGeom prst="roundRect">
            <a:avLst>
              <a:gd name="adj" fmla="val 1001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 rot="749228">
            <a:off x="6318970" y="2021380"/>
            <a:ext cx="280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twice finer lattice!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pic>
        <p:nvPicPr>
          <p:cNvPr id="21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204">
            <a:off x="6898128" y="112394"/>
            <a:ext cx="1843089" cy="177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7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Entropy Density on Finer Lattices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852688" y="5297772"/>
            <a:ext cx="5291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The wider plateau on the finer lattices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Plateau may have a nonzero slope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342" r="-1" b="11734"/>
          <a:stretch/>
        </p:blipFill>
        <p:spPr>
          <a:xfrm>
            <a:off x="439271" y="1352525"/>
            <a:ext cx="5221240" cy="3353946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 flipH="1">
            <a:off x="2126526" y="1614135"/>
            <a:ext cx="914400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78894" y="1352525"/>
            <a:ext cx="28472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 = 2.31Tc</a:t>
            </a:r>
          </a:p>
          <a:p>
            <a:r>
              <a:rPr lang="en-US" altLang="ja-JP" sz="2800" dirty="0" smtClean="0"/>
              <a:t>64</a:t>
            </a:r>
            <a:r>
              <a:rPr lang="en-US" altLang="ja-JP" sz="2800" baseline="30000" dirty="0" smtClean="0"/>
              <a:t>3</a:t>
            </a:r>
            <a:r>
              <a:rPr lang="en-US" altLang="ja-JP" sz="2800" dirty="0" smtClean="0"/>
              <a:t>xNt</a:t>
            </a:r>
          </a:p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 = 10, 12, 14, 16</a:t>
            </a:r>
            <a:endParaRPr lang="en-US" altLang="ja-JP" sz="2800" dirty="0"/>
          </a:p>
          <a:p>
            <a:r>
              <a:rPr lang="en-US" altLang="ja-JP" sz="2800" dirty="0"/>
              <a:t>2000 </a:t>
            </a:r>
            <a:r>
              <a:rPr lang="en-US" altLang="ja-JP" sz="2800" dirty="0" err="1"/>
              <a:t>confs</a:t>
            </a:r>
            <a:r>
              <a:rPr lang="en-US" altLang="ja-JP" sz="2800" dirty="0" smtClean="0"/>
              <a:t>.</a:t>
            </a:r>
            <a:endParaRPr lang="en-US" altLang="ja-JP" sz="2800" dirty="0"/>
          </a:p>
        </p:txBody>
      </p:sp>
      <p:pic>
        <p:nvPicPr>
          <p:cNvPr id="8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5947"/>
          <a:stretch/>
        </p:blipFill>
        <p:spPr>
          <a:xfrm>
            <a:off x="179295" y="4666600"/>
            <a:ext cx="3119718" cy="2099654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(\varepsilon+p)/T^4&#10;\end{align*}&lt;/body&gt;&#10;  &lt;fcolor&gt;FF000000&lt;/fcolor&gt;&#10;  &lt;bcolor&gt;FFFFFFFF&lt;/bcolor&gt;&#10;  &lt;transparent&gt;False&lt;/transparent&gt;&#10;  &lt;resolution&gt;1800&lt;/resolution&gt;&#10;  &lt;imageh&gt;284&lt;/imageh&gt;&#10;  &lt;imagew&gt;111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1478" y="2764673"/>
            <a:ext cx="1479381" cy="37816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000000&lt;/fcolor&gt;&#10;  &lt;bcolor&gt;FFFFFFFF&lt;/bcolor&gt;&#10;  &lt;transparent&gt;False&lt;/transparent&gt;&#10;  &lt;resolution&gt;1800&lt;/resolution&gt;&#10;  &lt;imageh&gt;249&lt;/imageh&gt;&#10;  &lt;imagew&gt;57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17" y="3908189"/>
            <a:ext cx="770983" cy="33156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432911" y="5636444"/>
            <a:ext cx="1709955" cy="70788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FlowQCD,2013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T=1.65Tc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20703901">
            <a:off x="2472568" y="328501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6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角丸四角形 41"/>
          <p:cNvSpPr/>
          <p:nvPr/>
        </p:nvSpPr>
        <p:spPr>
          <a:xfrm>
            <a:off x="4802909" y="2597165"/>
            <a:ext cx="4041163" cy="2953890"/>
          </a:xfrm>
          <a:prstGeom prst="roundRect">
            <a:avLst>
              <a:gd name="adj" fmla="val 1197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Continuum Extrapolation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l="8397"/>
          <a:stretch/>
        </p:blipFill>
        <p:spPr>
          <a:xfrm>
            <a:off x="860612" y="1299895"/>
            <a:ext cx="3541063" cy="269849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/>
          <a:srcRect l="8397"/>
          <a:stretch/>
        </p:blipFill>
        <p:spPr>
          <a:xfrm>
            <a:off x="860611" y="4072417"/>
            <a:ext cx="3541063" cy="2693017"/>
          </a:xfrm>
          <a:prstGeom prst="rect">
            <a:avLst/>
          </a:prstGeom>
        </p:spPr>
      </p:pic>
      <p:cxnSp>
        <p:nvCxnSpPr>
          <p:cNvPr id="24" name="直線矢印コネクタ 23"/>
          <p:cNvCxnSpPr/>
          <p:nvPr/>
        </p:nvCxnSpPr>
        <p:spPr>
          <a:xfrm flipV="1">
            <a:off x="6237398" y="3746583"/>
            <a:ext cx="1" cy="16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5896051" y="5064104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5897240" y="49920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FFFFFF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51" y="3380932"/>
            <a:ext cx="716947" cy="308324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890" y="4830219"/>
            <a:ext cx="141161" cy="138684"/>
          </a:xfrm>
          <a:prstGeom prst="rect">
            <a:avLst/>
          </a:prstGeom>
        </p:spPr>
      </p:pic>
      <p:sp>
        <p:nvSpPr>
          <p:cNvPr id="35" name="右矢印 34"/>
          <p:cNvSpPr/>
          <p:nvPr/>
        </p:nvSpPr>
        <p:spPr>
          <a:xfrm rot="19504250" flipH="1">
            <a:off x="6266277" y="4527633"/>
            <a:ext cx="1065861" cy="3137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右矢印 35"/>
          <p:cNvSpPr/>
          <p:nvPr/>
        </p:nvSpPr>
        <p:spPr>
          <a:xfrm rot="18751923" flipH="1">
            <a:off x="6167613" y="4395348"/>
            <a:ext cx="1065861" cy="31376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(\varepsilon-3p)/T^4&#10;\end{align*}&lt;/body&gt;&#10;  &lt;fcolor&gt;FFFFFFFF&lt;/fcolor&gt;&#10;  &lt;bcolor&gt;FFFFFFFF&lt;/bcolor&gt;&#10;  &lt;transparent&gt;True&lt;/transparent&gt;&#10;  &lt;resolution&gt;1800&lt;/resolution&gt;&#10;  &lt;imageh&gt;284&lt;/imageh&gt;&#10;  &lt;imagew&gt;123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9622" y="2485957"/>
            <a:ext cx="1634077" cy="375468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(\varepsilon+p)/T^4&#10;\end{align*}&lt;/body&gt;&#10;  &lt;fcolor&gt;FFFFFFFF&lt;/fcolor&gt;&#10;  &lt;bcolor&gt;FFFFFFFF&lt;/bcolor&gt;&#10;  &lt;transparent&gt;True&lt;/transparent&gt;&#10;  &lt;resolution&gt;1800&lt;/resolution&gt;&#10;  &lt;imageh&gt;284&lt;/imageh&gt;&#10;  &lt;imagew&gt;111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6993" y="5231191"/>
            <a:ext cx="1468818" cy="375468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867249" y="824164"/>
            <a:ext cx="1976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T=2.31Tc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2000 </a:t>
            </a:r>
            <a:r>
              <a:rPr lang="en-US" altLang="ja-JP" sz="2400" dirty="0" err="1" smtClean="0"/>
              <a:t>confs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 = 10 ~ 16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62258" y="5620175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Nt</a:t>
            </a:r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=16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383317" y="567373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14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808631" y="555105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12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86968" y="562017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10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75513" y="5728157"/>
            <a:ext cx="37834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 smtClean="0"/>
              <a:t>ontinuum extrapolation</a:t>
            </a:r>
          </a:p>
          <a:p>
            <a:r>
              <a:rPr lang="en-US" altLang="ja-JP" sz="2800" dirty="0" smtClean="0"/>
              <a:t>is stable</a:t>
            </a:r>
            <a:endParaRPr kumimoji="1" lang="ja-JP" altLang="en-US" sz="28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006522" y="2713981"/>
            <a:ext cx="3710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0 limit </a:t>
            </a:r>
            <a:r>
              <a:rPr lang="en-US" altLang="ja-JP" sz="2800" dirty="0" smtClean="0">
                <a:sym typeface="Wingdings" panose="05000000000000000000" pitchFamily="2" charset="2"/>
              </a:rPr>
              <a:t>with fixed t/a</a:t>
            </a:r>
            <a:r>
              <a:rPr lang="en-US" altLang="ja-JP" sz="2800" baseline="30000" dirty="0" smtClean="0">
                <a:sym typeface="Wingdings" panose="05000000000000000000" pitchFamily="2" charset="2"/>
              </a:rPr>
              <a:t>2</a:t>
            </a:r>
            <a:endParaRPr kumimoji="1" lang="ja-JP" altLang="en-US" sz="2800" baseline="300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/a^2=1.0&#10;\end{align*}&lt;/body&gt;&#10;  &lt;fcolor&gt;FFFF0000&lt;/fcolor&gt;&#10;  &lt;bcolor&gt;FFFFFFFF&lt;/bcolor&gt;&#10;  &lt;transparent&gt;True&lt;/transparent&gt;&#10;  &lt;resolution&gt;1800&lt;/resolution&gt;&#10;  &lt;imageh&gt;282&lt;/imageh&gt;&#10;  &lt;imagew&gt;10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21" y="4312766"/>
            <a:ext cx="1351320" cy="348648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/a^2=1.3&#10;\end{align*}&lt;/body&gt;&#10;  &lt;fcolor&gt;FF0000FF&lt;/fcolor&gt;&#10;  &lt;bcolor&gt;FFFFFFFF&lt;/bcolor&gt;&#10;  &lt;transparent&gt;True&lt;/transparent&gt;&#10;  &lt;resolution&gt;1800&lt;/resolution&gt;&#10;  &lt;imageh&gt;282&lt;/imageh&gt;&#10;  &lt;imagew&gt;1092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67" y="3940697"/>
            <a:ext cx="1350084" cy="348648"/>
          </a:xfrm>
          <a:prstGeom prst="rect">
            <a:avLst/>
          </a:prstGeom>
        </p:spPr>
      </p:pic>
      <p:sp>
        <p:nvSpPr>
          <p:cNvPr id="4" name="右矢印 3"/>
          <p:cNvSpPr/>
          <p:nvPr/>
        </p:nvSpPr>
        <p:spPr>
          <a:xfrm flipH="1">
            <a:off x="6386610" y="3845655"/>
            <a:ext cx="802526" cy="315085"/>
          </a:xfrm>
          <a:prstGeom prst="rightArrow">
            <a:avLst/>
          </a:prstGeom>
          <a:noFill/>
          <a:ln w="190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22787" y="351296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92D050"/>
                </a:solidFill>
              </a:rPr>
              <a:t>1312.7492</a:t>
            </a:r>
            <a:endParaRPr kumimoji="1" lang="ja-JP" altLang="en-US" sz="2000" dirty="0">
              <a:solidFill>
                <a:srgbClr val="92D05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961091">
            <a:off x="1868502" y="1630108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961091">
            <a:off x="2020902" y="458284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77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6641" y="1602413"/>
            <a:ext cx="8386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Numerical Analysis: EMT </a:t>
            </a:r>
            <a:r>
              <a:rPr kumimoji="1" lang="en-US" altLang="ja-JP" sz="4400" dirty="0" err="1" smtClean="0"/>
              <a:t>Correlators</a:t>
            </a:r>
            <a:endParaRPr kumimoji="1" lang="ja-JP" altLang="en-US" sz="44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2361095" y="2697832"/>
            <a:ext cx="4248000" cy="3024000"/>
            <a:chOff x="4682954" y="286326"/>
            <a:chExt cx="4248000" cy="3024000"/>
          </a:xfrm>
        </p:grpSpPr>
        <p:sp>
          <p:nvSpPr>
            <p:cNvPr id="10" name="角丸四角形 9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302" y="2639940"/>
              <a:ext cx="1784617" cy="406767"/>
            </a:xfrm>
            <a:prstGeom prst="rect">
              <a:avLst/>
            </a:prstGeom>
          </p:spPr>
        </p:pic>
        <p:pic>
          <p:nvPicPr>
  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eta = \textstyle \int_0^\infty dt \langle T_{12}; T_{12} \rangle&#10;\end{align*}&lt;/body&gt;&#10;  &lt;fcolor&gt;FF0000FF&lt;/fcolor&gt;&#10;  &lt;bcolor&gt;FFFFFFFF&lt;/bcolor&gt;&#10;  &lt;transparent&gt;True&lt;/transparent&gt;&#10;  &lt;resolution&gt;1800&lt;/resolution&gt;&#10;  &lt;imageh&gt;308&lt;/imageh&gt;&#10;  &lt;imagew&gt;2085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921" y="2051678"/>
              <a:ext cx="3119998" cy="460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32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EMT </a:t>
            </a:r>
            <a:r>
              <a:rPr lang="en-US" altLang="ja-JP" dirty="0" err="1" smtClean="0"/>
              <a:t>Correlator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571946"/>
            <a:ext cx="7624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Kubo Formula: T</a:t>
            </a:r>
            <a:r>
              <a:rPr kumimoji="1" lang="en-US" altLang="ja-JP" sz="2800" baseline="-25000" dirty="0" smtClean="0"/>
              <a:t>12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correlator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shear viscosity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918" y="4184913"/>
            <a:ext cx="574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Energy </a:t>
            </a:r>
            <a:r>
              <a:rPr lang="en-US" altLang="ja-JP" sz="2800" dirty="0" smtClean="0"/>
              <a:t>fluctuation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specific heat</a:t>
            </a:r>
            <a:endParaRPr kumimoji="1" lang="ja-JP" altLang="en-US" sz="28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4869960"/>
            <a:ext cx="1787516" cy="78355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07587" y="3401179"/>
            <a:ext cx="5878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Hydrodynamics describes long range behavior of </a:t>
            </a:r>
            <a:r>
              <a:rPr kumimoji="1" lang="en-US" altLang="ja-JP" sz="2000" dirty="0" err="1" smtClean="0"/>
              <a:t>T</a:t>
            </a:r>
            <a:r>
              <a:rPr kumimoji="1" lang="en-US" altLang="ja-JP" sz="2000" baseline="-25000" dirty="0" err="1" smtClean="0">
                <a:latin typeface="Symbol" panose="05050102010706020507" pitchFamily="18" charset="2"/>
              </a:rPr>
              <a:t>mn</a:t>
            </a:r>
            <a:endParaRPr kumimoji="1" lang="ja-JP" altLang="en-US" sz="2000" baseline="-25000" dirty="0">
              <a:latin typeface="Symbol" panose="05050102010706020507" pitchFamily="18" charset="2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eta = \int_0^\infty dt \int_0^{1/T}d\tau \int d^3x \langle T_{12}(x,-i\tau) T_{12}(0,t) \rangle&#10;\end{align*}&lt;/body&gt;&#10;  &lt;fcolor&gt;FFFFFFFF&lt;/fcolor&gt;&#10;  &lt;bcolor&gt;FFFFFFFF&lt;/bcolor&gt;&#10;  &lt;transparent&gt;True&lt;/transparent&gt;&#10;  &lt;resolution&gt;1800&lt;/resolution&gt;&#10;  &lt;imageh&gt;639&lt;/imageh&gt;&#10;  &lt;imagew&gt;5113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07" y="2339265"/>
            <a:ext cx="6191643" cy="7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</a:t>
            </a:r>
            <a:r>
              <a:rPr kumimoji="1" lang="en-US" altLang="ja-JP" dirty="0" err="1" smtClean="0"/>
              <a:t>Correlator</a:t>
            </a:r>
            <a:r>
              <a:rPr kumimoji="1" lang="en-US" altLang="ja-JP" dirty="0" smtClean="0"/>
              <a:t> : Noisy…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16" y="2497837"/>
            <a:ext cx="3663369" cy="2879568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T_{12}(\tau) T_{12}(0) 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0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15" y="2038546"/>
            <a:ext cx="2309562" cy="38338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90316" y="5315844"/>
            <a:ext cx="295536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Nakamura, Sakai, PRL,2005</a:t>
            </a:r>
          </a:p>
          <a:p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=8</a:t>
            </a:r>
          </a:p>
          <a:p>
            <a:r>
              <a:rPr lang="en-US" altLang="ja-JP" sz="2400" dirty="0" smtClean="0"/>
              <a:t>improved action</a:t>
            </a:r>
          </a:p>
          <a:p>
            <a:r>
              <a:rPr lang="en-US" altLang="ja-JP" sz="2400" dirty="0" smtClean="0"/>
              <a:t>~10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 configurations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>
          <a:xfrm>
            <a:off x="4664467" y="2497837"/>
            <a:ext cx="4347628" cy="287956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7458465" y="6346901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… no signal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\tau) T_{\mu\nu}(0) \rangle&#10;\end{align*}&lt;/body&gt;&#10;  &lt;fcolor&gt;FFFFFFFF&lt;/fcolor&gt;&#10;  &lt;bcolor&gt;FFFFFFFF&lt;/bcolor&gt;&#10;  &lt;transparent&gt;True&lt;/transparent&gt;&#10;  &lt;resolution&gt;1800&lt;/resolution&gt;&#10;  &lt;imageh&gt;262&lt;/imageh&gt;&#10;  &lt;imagew&gt;156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50" y="1998180"/>
            <a:ext cx="2414262" cy="40340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664467" y="5377405"/>
            <a:ext cx="2711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=16</a:t>
            </a:r>
          </a:p>
          <a:p>
            <a:r>
              <a:rPr lang="en-US" altLang="ja-JP" sz="2400" dirty="0" smtClean="0"/>
              <a:t>standard action</a:t>
            </a:r>
          </a:p>
          <a:p>
            <a:r>
              <a:rPr lang="en-US" altLang="ja-JP" sz="2400" dirty="0" smtClean="0"/>
              <a:t>5x10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 configurations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000000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43" y="4850619"/>
            <a:ext cx="222449" cy="20205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564317" y="1374238"/>
            <a:ext cx="3936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W</a:t>
            </a:r>
            <a:r>
              <a:rPr kumimoji="1" lang="en-US" altLang="ja-JP" sz="2800" dirty="0" smtClean="0"/>
              <a:t>ith naïve EMT operators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868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Correlation Function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50425" y="1229483"/>
            <a:ext cx="22399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T=2.31Tc</a:t>
            </a:r>
          </a:p>
          <a:p>
            <a:r>
              <a:rPr kumimoji="1" lang="en-US" altLang="ja-JP" sz="2800" dirty="0" smtClean="0"/>
              <a:t>b=7.2, </a:t>
            </a:r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=16</a:t>
            </a:r>
          </a:p>
          <a:p>
            <a:r>
              <a:rPr kumimoji="1" lang="en-US" altLang="ja-JP" sz="2800" dirty="0" smtClean="0"/>
              <a:t>2000 </a:t>
            </a:r>
            <a:r>
              <a:rPr kumimoji="1" lang="en-US" altLang="ja-JP" sz="2800" dirty="0" err="1" smtClean="0"/>
              <a:t>confs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p=0 </a:t>
            </a:r>
            <a:r>
              <a:rPr lang="en-US" altLang="ja-JP" sz="2800" dirty="0" err="1" smtClean="0"/>
              <a:t>correlator</a:t>
            </a:r>
            <a:endParaRPr kumimoji="1" lang="ja-JP" altLang="en-US" sz="2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5" y="2232212"/>
            <a:ext cx="5057995" cy="441108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961091">
            <a:off x="2558784" y="339522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2890606" y="3272118"/>
            <a:ext cx="0" cy="1979893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3" name="右矢印 22"/>
          <p:cNvSpPr/>
          <p:nvPr/>
        </p:nvSpPr>
        <p:spPr>
          <a:xfrm flipH="1">
            <a:off x="2381558" y="4734277"/>
            <a:ext cx="509048" cy="320504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27905" y="464558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  <a:latin typeface="Tw Cen MT" panose="020B0602020104020603"/>
              </a:rPr>
              <a:t>smeared</a:t>
            </a:r>
            <a:endParaRPr lang="ja-JP" altLang="en-US" sz="2400" dirty="0">
              <a:solidFill>
                <a:srgbClr val="0070C0"/>
              </a:solidFill>
              <a:latin typeface="Tw Cen MT" panose="020B0602020104020603"/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tau&amp;lt;2\sqrt{2t}&#10;\end{align*}&lt;/body&gt;&#10;  &lt;fcolor&gt;FF0F2AFF&lt;/fcolor&gt;&#10;  &lt;bcolor&gt;FFFFFFFF&lt;/bcolor&gt;&#10;  &lt;transparent&gt;True&lt;/transparent&gt;&#10;  &lt;resolution&gt;1800&lt;/resolution&gt;&#10;  &lt;imageh&gt;249&lt;/imageh&gt;&#10;  &lt;imagew&gt;100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76" y="4452415"/>
            <a:ext cx="1067858" cy="263525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2523229" y="2937400"/>
            <a:ext cx="0" cy="1329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690192" y="3143591"/>
            <a:ext cx="0" cy="1401515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00}(\tau) T_{00}(0) \rangle /T^5&#10;\end{align*}&lt;/body&gt;&#10;  &lt;fcolor&gt;FFFFFFFF&lt;/fcolor&gt;&#10;  &lt;bcolor&gt;FFFFFFFF&lt;/bcolor&gt;&#10;  &lt;transparent&gt;True&lt;/transparent&gt;&#10;  &lt;resolution&gt;1800&lt;/resolution&gt;&#10;  &lt;imageh&gt;282&lt;/imageh&gt;&#10;  &lt;imagew&gt;1920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4" y="1557113"/>
            <a:ext cx="3525398" cy="51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Correlation Function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50425" y="1229483"/>
            <a:ext cx="22399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T=2.31Tc</a:t>
            </a:r>
          </a:p>
          <a:p>
            <a:r>
              <a:rPr kumimoji="1" lang="en-US" altLang="ja-JP" sz="2800" dirty="0" smtClean="0"/>
              <a:t>b=7.2, </a:t>
            </a:r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=16</a:t>
            </a:r>
          </a:p>
          <a:p>
            <a:r>
              <a:rPr kumimoji="1" lang="en-US" altLang="ja-JP" sz="2800" dirty="0" smtClean="0"/>
              <a:t>2000 </a:t>
            </a:r>
            <a:r>
              <a:rPr kumimoji="1" lang="en-US" altLang="ja-JP" sz="2800" dirty="0" err="1" smtClean="0"/>
              <a:t>confs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p=0 </a:t>
            </a:r>
            <a:r>
              <a:rPr lang="en-US" altLang="ja-JP" sz="2800" dirty="0" err="1" smtClean="0"/>
              <a:t>correlator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2941" y="3272118"/>
            <a:ext cx="3266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Symbol" panose="05050102010706020507" pitchFamily="18" charset="2"/>
              </a:rPr>
              <a:t>t </a:t>
            </a:r>
            <a:r>
              <a:rPr lang="en-US" altLang="ja-JP" sz="2400" dirty="0" smtClean="0"/>
              <a:t>independent const.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   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energy conservation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5" y="2232212"/>
            <a:ext cx="5057995" cy="441108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961091">
            <a:off x="2558784" y="339522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右矢印 16"/>
          <p:cNvSpPr/>
          <p:nvPr/>
        </p:nvSpPr>
        <p:spPr>
          <a:xfrm rot="19508281" flipH="1">
            <a:off x="4477247" y="3833512"/>
            <a:ext cx="1327409" cy="493059"/>
          </a:xfrm>
          <a:prstGeom prst="rightArrow">
            <a:avLst/>
          </a:prstGeom>
          <a:solidFill>
            <a:srgbClr val="FFC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108951" y="4545106"/>
            <a:ext cx="1956108" cy="58270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>
            <a:off x="2890606" y="3272118"/>
            <a:ext cx="0" cy="1979893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3" name="右矢印 22"/>
          <p:cNvSpPr/>
          <p:nvPr/>
        </p:nvSpPr>
        <p:spPr>
          <a:xfrm flipH="1">
            <a:off x="2381558" y="4734277"/>
            <a:ext cx="509048" cy="320504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27905" y="464558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  <a:latin typeface="Tw Cen MT" panose="020B0602020104020603"/>
              </a:rPr>
              <a:t>smeared</a:t>
            </a:r>
            <a:endParaRPr lang="ja-JP" altLang="en-US" sz="2400" dirty="0">
              <a:solidFill>
                <a:srgbClr val="0070C0"/>
              </a:solidFill>
              <a:latin typeface="Tw Cen MT" panose="020B0602020104020603"/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tau&amp;lt;2\sqrt{2t}&#10;\end{align*}&lt;/body&gt;&#10;  &lt;fcolor&gt;FF0F2AFF&lt;/fcolor&gt;&#10;  &lt;bcolor&gt;FFFFFFFF&lt;/bcolor&gt;&#10;  &lt;transparent&gt;True&lt;/transparent&gt;&#10;  &lt;resolution&gt;1800&lt;/resolution&gt;&#10;  &lt;imageh&gt;249&lt;/imageh&gt;&#10;  &lt;imagew&gt;100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76" y="4452415"/>
            <a:ext cx="1067858" cy="263525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2523229" y="2937400"/>
            <a:ext cx="0" cy="1329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690192" y="3143591"/>
            <a:ext cx="0" cy="1401515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langle T_{00}(\tau) T_{00}(0) \rangle /T^5&#10;\end{align*}&lt;/body&gt;&#10;  &lt;fcolor&gt;FFFFFFFF&lt;/fcolor&gt;&#10;  &lt;bcolor&gt;FFFFFFFF&lt;/bcolor&gt;&#10;  &lt;transparent&gt;True&lt;/transparent&gt;&#10;  &lt;resolution&gt;1800&lt;/resolution&gt;&#10;  &lt;imageh&gt;282&lt;/imageh&gt;&#10;  &lt;imagew&gt;1920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4" y="1557113"/>
            <a:ext cx="3525398" cy="51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294098" y="1192306"/>
            <a:ext cx="4527176" cy="324522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Physics Motivation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3741" y="1380563"/>
            <a:ext cx="3702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Condensed matter physics of QCD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3741" y="4527183"/>
            <a:ext cx="5015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Relativistic heavy ion collisions</a:t>
            </a:r>
            <a:endParaRPr kumimoji="1" lang="ja-JP" altLang="en-US" sz="2800" dirty="0"/>
          </a:p>
        </p:txBody>
      </p:sp>
      <p:pic>
        <p:nvPicPr>
          <p:cNvPr id="217" name="図 216"/>
          <p:cNvPicPr>
            <a:picLocks noChangeAspect="1"/>
          </p:cNvPicPr>
          <p:nvPr/>
        </p:nvPicPr>
        <p:blipFill rotWithShape="1">
          <a:blip r:embed="rId2"/>
          <a:srcRect l="-1" t="1" r="17429" b="7142"/>
          <a:stretch/>
        </p:blipFill>
        <p:spPr>
          <a:xfrm>
            <a:off x="4491329" y="1274989"/>
            <a:ext cx="4204439" cy="2956352"/>
          </a:xfrm>
          <a:prstGeom prst="rect">
            <a:avLst/>
          </a:prstGeom>
        </p:spPr>
      </p:pic>
      <p:pic>
        <p:nvPicPr>
          <p:cNvPr id="218" name="Picture 3" descr="H:\tex\paris01\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76" y="5098577"/>
            <a:ext cx="7506096" cy="14283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5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398621" y="5107254"/>
            <a:ext cx="3682625" cy="1688735"/>
          </a:xfrm>
          <a:prstGeom prst="roundRect">
            <a:avLst>
              <a:gd name="adj" fmla="val 1348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Correlation Function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50425" y="1229483"/>
            <a:ext cx="22399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T=2.31Tc</a:t>
            </a:r>
          </a:p>
          <a:p>
            <a:r>
              <a:rPr kumimoji="1" lang="en-US" altLang="ja-JP" sz="2800" dirty="0" smtClean="0"/>
              <a:t>b=7.2, </a:t>
            </a:r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=16</a:t>
            </a:r>
          </a:p>
          <a:p>
            <a:r>
              <a:rPr kumimoji="1" lang="en-US" altLang="ja-JP" sz="2800" dirty="0" smtClean="0"/>
              <a:t>2000 </a:t>
            </a:r>
            <a:r>
              <a:rPr kumimoji="1" lang="en-US" altLang="ja-JP" sz="2800" dirty="0" err="1" smtClean="0"/>
              <a:t>confs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p=0 </a:t>
            </a:r>
            <a:r>
              <a:rPr lang="en-US" altLang="ja-JP" sz="2800" dirty="0" err="1" smtClean="0"/>
              <a:t>correlator</a:t>
            </a:r>
            <a:endParaRPr kumimoji="1" lang="ja-JP" altLang="en-US" sz="2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5" y="2232212"/>
            <a:ext cx="5057995" cy="441108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92" y="3537055"/>
            <a:ext cx="1562359" cy="68485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512474" y="3056883"/>
            <a:ext cx="207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specific heat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 rot="961091">
            <a:off x="2558784" y="339522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81319" y="5223451"/>
            <a:ext cx="2832848" cy="5558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20530865">
            <a:off x="3406598" y="5111999"/>
            <a:ext cx="1272337" cy="32083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24257" y="4276257"/>
            <a:ext cx="2971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Novel approach to 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measure </a:t>
            </a:r>
            <a:r>
              <a:rPr lang="en-US" altLang="ja-JP" sz="2400" dirty="0" smtClean="0">
                <a:solidFill>
                  <a:srgbClr val="FFFF00"/>
                </a:solidFill>
              </a:rPr>
              <a:t>specific heat!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108951" y="4545106"/>
            <a:ext cx="1956108" cy="58270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>
            <a:off x="2890606" y="3272118"/>
            <a:ext cx="0" cy="1979893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3" name="右矢印 22"/>
          <p:cNvSpPr/>
          <p:nvPr/>
        </p:nvSpPr>
        <p:spPr>
          <a:xfrm flipH="1">
            <a:off x="2381558" y="4734277"/>
            <a:ext cx="509048" cy="320504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27905" y="464558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  <a:latin typeface="Tw Cen MT" panose="020B0602020104020603"/>
              </a:rPr>
              <a:t>smeared</a:t>
            </a:r>
            <a:endParaRPr lang="ja-JP" altLang="en-US" sz="2400" dirty="0">
              <a:solidFill>
                <a:srgbClr val="0070C0"/>
              </a:solidFill>
              <a:latin typeface="Tw Cen MT" panose="020B0602020104020603"/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tau&amp;lt;2\sqrt{2t}&#10;\end{align*}&lt;/body&gt;&#10;  &lt;fcolor&gt;FF0F2AFF&lt;/fcolor&gt;&#10;  &lt;bcolor&gt;FFFFFFFF&lt;/bcolor&gt;&#10;  &lt;transparent&gt;True&lt;/transparent&gt;&#10;  &lt;resolution&gt;1800&lt;/resolution&gt;&#10;  &lt;imageh&gt;249&lt;/imageh&gt;&#10;  &lt;imagew&gt;100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76" y="4452415"/>
            <a:ext cx="1067858" cy="263525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2523229" y="2937400"/>
            <a:ext cx="0" cy="1329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690192" y="3143591"/>
            <a:ext cx="0" cy="1401515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T_{00}(\tau) T_{00}(0) \rangle /T^5&#10;\end{align*}&lt;/body&gt;&#10;  &lt;fcolor&gt;FFFFFFFF&lt;/fcolor&gt;&#10;  &lt;bcolor&gt;FFFFFFFF&lt;/bcolor&gt;&#10;  &lt;transparent&gt;True&lt;/transparent&gt;&#10;  &lt;resolution&gt;1800&lt;/resolution&gt;&#10;  &lt;imageh&gt;282&lt;/imageh&gt;&#10;  &lt;imagew&gt;1920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4" y="1557113"/>
            <a:ext cx="3525398" cy="517793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c_V/T^3=15.3(36)&#10;\end{align*}&lt;/body&gt;&#10;  &lt;fcolor&gt;FFFFFFFF&lt;/fcolor&gt;&#10;  &lt;bcolor&gt;FFFFFFFF&lt;/bcolor&gt;&#10;  &lt;transparent&gt;True&lt;/transparent&gt;&#10;  &lt;resolution&gt;1800&lt;/resolution&gt;&#10;  &lt;imageh&gt;282&lt;/imageh&gt;&#10;  &lt;imagew&gt;18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0" y="5308660"/>
            <a:ext cx="2633873" cy="39487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628970" y="5127812"/>
            <a:ext cx="337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Gavai</a:t>
            </a:r>
            <a:r>
              <a:rPr kumimoji="1" lang="en-US" altLang="ja-JP" sz="2000" dirty="0" smtClean="0"/>
              <a:t>, Gupta, Mukherjee, 2005</a:t>
            </a: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c_V/T^3 &amp;amp;= 15(1)&#10;\\&#10;&amp;amp;= 18(2)&#10;\end{align*}&lt;/body&gt;&#10;  &lt;fcolor&gt;FFFFFFFF&lt;/fcolor&gt;&#10;  &lt;bcolor&gt;FFFFFFFF&lt;/bcolor&gt;&#10;  &lt;transparent&gt;True&lt;/transparent&gt;&#10;  &lt;resolution&gt;1800&lt;/resolution&gt;&#10;  &lt;imageh&gt;730&lt;/imageh&gt;&#10;  &lt;imagew&gt;1563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34" y="5590998"/>
            <a:ext cx="1654175" cy="772583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/T_c=2&#10;\\&#10;T/T_c=3&#10;\end{align*}&lt;/body&gt;&#10;  &lt;fcolor&gt;FFFFFFFF&lt;/fcolor&gt;&#10;  &lt;bcolor&gt;FFFFFFFF&lt;/bcolor&gt;&#10;  &lt;transparent&gt;True&lt;/transparent&gt;&#10;  &lt;resolution&gt;1800&lt;/resolution&gt;&#10;  &lt;imageh&gt;699&lt;/imageh&gt;&#10;  &lt;imagew&gt;985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12" y="5623807"/>
            <a:ext cx="1042458" cy="739774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771734" y="6426657"/>
            <a:ext cx="297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differential method / </a:t>
            </a:r>
            <a:r>
              <a:rPr kumimoji="1" lang="en-US" altLang="ja-JP" dirty="0" err="1" smtClean="0"/>
              <a:t>cont</a:t>
            </a:r>
            <a:r>
              <a:rPr kumimoji="1" lang="en-US" altLang="ja-JP" dirty="0" smtClean="0"/>
              <a:t> lim.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59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\end{align*}&lt;/body&gt;&#10;  &lt;fcolor&gt;FFFFFFFF&lt;/fcolor&gt;&#10;  &lt;bcolor&gt;FFFFFFFF&lt;/bcolor&gt;&#10;  &lt;transparent&gt;True&lt;/transparent&gt;&#10;  &lt;resolution&gt;1800&lt;/resolution&gt;&#10;  &lt;imageh&gt;321&lt;/imageh&gt;&#10;  &lt;imagew&gt;69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8" y="2326190"/>
            <a:ext cx="1523971" cy="703877"/>
          </a:xfrm>
          <a:prstGeom prst="rect">
            <a:avLst/>
          </a:prstGeom>
          <a:effectLst>
            <a:glow rad="762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680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56489" y="1429132"/>
            <a:ext cx="7952438" cy="1900719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\end{align*}&lt;/body&gt;&#10;  &lt;fcolor&gt;FFFFFFFF&lt;/fcolor&gt;&#10;  &lt;bcolor&gt;FFFFFFFF&lt;/bcolor&gt;&#10;  &lt;transparent&gt;True&lt;/transparent&gt;&#10;  &lt;resolution&gt;1800&lt;/resolution&gt;&#10;  &lt;imageh&gt;321&lt;/imageh&gt;&#10;  &lt;imagew&gt;69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8" y="2326190"/>
            <a:ext cx="1523971" cy="703877"/>
          </a:xfrm>
          <a:prstGeom prst="rect">
            <a:avLst/>
          </a:prstGeom>
          <a:effectLst>
            <a:glow rad="762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2040328" y="1660779"/>
            <a:ext cx="498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Calibri" panose="020F0502020204030204" pitchFamily="34" charset="0"/>
              </a:rPr>
              <a:t>EMT formula from gradient flow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6489" y="3593319"/>
            <a:ext cx="79524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This formula can successfully define and calculate the EMT on the lattice. It’s direct and intuitive</a:t>
            </a:r>
          </a:p>
          <a:p>
            <a:pPr algn="ctr"/>
            <a:endParaRPr kumimoji="1" lang="en-US" altLang="ja-JP" sz="2800" dirty="0" smtClean="0"/>
          </a:p>
          <a:p>
            <a:pPr algn="ctr"/>
            <a:r>
              <a:rPr lang="en-US" altLang="ja-JP" sz="2800" dirty="0" smtClean="0"/>
              <a:t>Gradient flow </a:t>
            </a:r>
            <a:r>
              <a:rPr kumimoji="1" lang="en-US" altLang="ja-JP" sz="2800" dirty="0" smtClean="0"/>
              <a:t>provides us </a:t>
            </a:r>
            <a:r>
              <a:rPr lang="en-US" altLang="ja-JP" sz="2800" dirty="0" smtClean="0"/>
              <a:t>novel methods</a:t>
            </a:r>
            <a:r>
              <a:rPr kumimoji="1" lang="en-US" altLang="ja-JP" sz="2800" dirty="0" smtClean="0"/>
              <a:t> of  various analyses </a:t>
            </a:r>
            <a:r>
              <a:rPr lang="en-US" altLang="ja-JP" sz="2800" dirty="0" smtClean="0"/>
              <a:t>on the lattice avoiding </a:t>
            </a:r>
            <a:r>
              <a:rPr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因小失大 </a:t>
            </a:r>
            <a:r>
              <a:rPr lang="en-US" altLang="ja-JP" sz="2800" dirty="0" smtClean="0"/>
              <a:t>problem</a:t>
            </a:r>
            <a:endParaRPr kumimoji="1" lang="en-US" altLang="ja-JP" sz="28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= \lim_{t\to0} \left[ \frac1{\alpha_U(t)}&#10;U_{\mu\nu}(t,x) + \frac{\delta_{\mu\nu}}{4\alpha_E(t)} E(t,x)_{\rm subt.} \right]&#10;\end{align*}&lt;/body&gt;&#10;  &lt;fcolor&gt;FFFFFFFF&lt;/fcolor&gt;&#10;  &lt;bcolor&gt;FFFFFFFF&lt;/bcolor&gt;&#10;  &lt;transparent&gt;True&lt;/transparent&gt;&#10;  &lt;resolution&gt;1800&lt;/resolution&gt;&#10;  &lt;imageh&gt;598&lt;/imageh&gt;&#10;  &lt;imagew&gt;4769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55" y="2368827"/>
            <a:ext cx="4981374" cy="62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/>
          <p:cNvSpPr txBox="1"/>
          <p:nvPr/>
        </p:nvSpPr>
        <p:spPr>
          <a:xfrm>
            <a:off x="188259" y="5559490"/>
            <a:ext cx="4681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Other observables</a:t>
            </a:r>
          </a:p>
          <a:p>
            <a:r>
              <a:rPr kumimoji="1" lang="en-US" altLang="ja-JP" sz="2400" dirty="0" smtClean="0"/>
              <a:t>full QCD </a:t>
            </a:r>
            <a:r>
              <a:rPr lang="en-US" altLang="ja-JP" dirty="0">
                <a:solidFill>
                  <a:schemeClr val="tx1">
                    <a:lumMod val="85000"/>
                  </a:schemeClr>
                </a:solidFill>
              </a:rPr>
              <a:t>L</a:t>
            </a:r>
            <a:r>
              <a:rPr kumimoji="1" lang="en-US" altLang="ja-JP" dirty="0" smtClean="0">
                <a:solidFill>
                  <a:schemeClr val="tx1">
                    <a:lumMod val="85000"/>
                  </a:schemeClr>
                </a:solidFill>
              </a:rPr>
              <a:t>uscher,2013; Makino,Suzuki,2014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endParaRPr kumimoji="1" lang="en-US" altLang="ja-JP" sz="2400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kumimoji="1" lang="en-US" altLang="ja-JP" sz="2400" dirty="0" smtClean="0"/>
              <a:t>non-pert. improvement </a:t>
            </a:r>
            <a:r>
              <a:rPr kumimoji="1" lang="en-US" altLang="ja-JP" dirty="0" smtClean="0">
                <a:solidFill>
                  <a:schemeClr val="tx1">
                    <a:lumMod val="85000"/>
                  </a:schemeClr>
                </a:solidFill>
              </a:rPr>
              <a:t>Patella 7E(Thu)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94" y="476824"/>
            <a:ext cx="7049330" cy="508332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 rot="675328">
            <a:off x="1261098" y="607607"/>
            <a:ext cx="7995394" cy="1107996"/>
          </a:xfrm>
          <a:prstGeom prst="rect">
            <a:avLst/>
          </a:prstGeom>
          <a:solidFill>
            <a:schemeClr val="tx1">
              <a:lumMod val="65000"/>
              <a:alpha val="50000"/>
            </a:schemeClr>
          </a:solidFill>
          <a:effectLst>
            <a:softEdge rad="2413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Many Future Studies!!</a:t>
            </a:r>
            <a:endParaRPr kumimoji="1" lang="ja-JP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771971" y="5630653"/>
            <a:ext cx="30376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O(a) improvement </a:t>
            </a:r>
          </a:p>
          <a:p>
            <a:r>
              <a:rPr lang="en-US" altLang="ja-JP" dirty="0" err="1" smtClean="0">
                <a:solidFill>
                  <a:schemeClr val="tx1">
                    <a:lumMod val="85000"/>
                  </a:schemeClr>
                </a:solidFill>
              </a:rPr>
              <a:t>Nogradi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, 7E(Thu); </a:t>
            </a:r>
            <a:r>
              <a:rPr lang="en-US" altLang="ja-JP" dirty="0" err="1" smtClean="0">
                <a:solidFill>
                  <a:schemeClr val="tx1">
                    <a:lumMod val="85000"/>
                  </a:schemeClr>
                </a:solidFill>
              </a:rPr>
              <a:t>Sint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, 7E(Thu)</a:t>
            </a:r>
          </a:p>
          <a:p>
            <a:r>
              <a:rPr kumimoji="1" lang="en-US" altLang="ja-JP" dirty="0" smtClean="0">
                <a:solidFill>
                  <a:schemeClr val="tx1">
                    <a:lumMod val="85000"/>
                  </a:schemeClr>
                </a:solidFill>
              </a:rPr>
              <a:t>Monahan, 7E(Thu)</a:t>
            </a:r>
            <a:endParaRPr kumimoji="1" lang="ja-JP" alt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809662" y="6299055"/>
            <a:ext cx="1173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and etc.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17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573740" y="1461245"/>
            <a:ext cx="3343835" cy="11654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Themodynamic</a:t>
            </a:r>
            <a:r>
              <a:rPr lang="en-US" altLang="ja-JP" dirty="0" err="1" smtClean="0"/>
              <a:t>s</a:t>
            </a:r>
            <a:r>
              <a:rPr kumimoji="1" lang="en-US" altLang="ja-JP" dirty="0" smtClean="0"/>
              <a:t>: Integral Method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varepsilon&#10;\end{align*}&lt;/body&gt;&#10;  &lt;fcolor&gt;FFFFFFFF&lt;/fcolor&gt;&#10;  &lt;bcolor&gt;FFFFFFFF&lt;/bcolor&gt;&#10;  &lt;transparent&gt;True&lt;/transparent&gt;&#10;  &lt;resolution&gt;1800&lt;/resolution&gt;&#10;  &lt;imageh&gt;119&lt;/imageh&gt;&#10;  &lt;imagew&gt;10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66" y="1721221"/>
            <a:ext cx="182610" cy="21515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03304" y="1534332"/>
            <a:ext cx="2474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: energy density</a:t>
            </a:r>
          </a:p>
          <a:p>
            <a:r>
              <a:rPr lang="en-US" altLang="ja-JP" sz="2800" dirty="0" smtClean="0"/>
              <a:t>: pressure</a:t>
            </a:r>
            <a:endParaRPr kumimoji="1" lang="ja-JP" altLang="en-US" sz="28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&#10;\end{align*}&lt;/body&gt;&#10;  &lt;fcolor&gt;FFFFFFFF&lt;/fcolor&gt;&#10;  &lt;bcolor&gt;FFFFFFFF&lt;/bcolor&gt;&#10;  &lt;transparent&gt;True&lt;/transparent&gt;&#10;  &lt;resolution&gt;1800&lt;/resolution&gt;&#10;  &lt;imageh&gt;158&lt;/imageh&gt;&#10;  &lt;imagew&gt;13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9" y="2152276"/>
            <a:ext cx="235043" cy="285667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3769247" y="1461245"/>
            <a:ext cx="4440791" cy="1165412"/>
            <a:chOff x="3769247" y="1461245"/>
            <a:chExt cx="4440791" cy="1165412"/>
          </a:xfrm>
        </p:grpSpPr>
        <p:sp>
          <p:nvSpPr>
            <p:cNvPr id="19" name="角丸四角形 18"/>
            <p:cNvSpPr/>
            <p:nvPr/>
          </p:nvSpPr>
          <p:spPr>
            <a:xfrm>
              <a:off x="4866203" y="1461245"/>
              <a:ext cx="3343835" cy="116541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varepsilon-3p&#10;\end{align*}&lt;/body&gt;&#10;  &lt;fcolor&gt;FFFFFFFF&lt;/fcolor&gt;&#10;  &lt;bcolor&gt;FFFFFFFF&lt;/bcolor&gt;&#10;  &lt;transparent&gt;True&lt;/transparent&gt;&#10;  &lt;resolution&gt;1800&lt;/resolution&gt;&#10;  &lt;imageh&gt;214&lt;/imageh&gt;&#10;  &lt;imagew&gt;661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799" y="1629680"/>
              <a:ext cx="1040554" cy="336881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5113215" y="1986917"/>
              <a:ext cx="29154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directly observable</a:t>
              </a:r>
            </a:p>
          </p:txBody>
        </p:sp>
        <p:sp>
          <p:nvSpPr>
            <p:cNvPr id="18" name="左右矢印 17"/>
            <p:cNvSpPr/>
            <p:nvPr/>
          </p:nvSpPr>
          <p:spPr>
            <a:xfrm>
              <a:off x="3769247" y="1682592"/>
              <a:ext cx="1265596" cy="692596"/>
            </a:xfrm>
            <a:prstGeom prst="left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770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4866203" y="1461245"/>
            <a:ext cx="3343835" cy="11654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73740" y="1461245"/>
            <a:ext cx="3343835" cy="11654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Themodynamic</a:t>
            </a:r>
            <a:r>
              <a:rPr lang="en-US" altLang="ja-JP" dirty="0" err="1" smtClean="0"/>
              <a:t>s</a:t>
            </a:r>
            <a:r>
              <a:rPr kumimoji="1" lang="en-US" altLang="ja-JP" dirty="0" smtClean="0"/>
              <a:t>: Integral Method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varepsilon-3p&#10;\end{align*}&lt;/body&gt;&#10;  &lt;fcolor&gt;FFFFFFFF&lt;/fcolor&gt;&#10;  &lt;bcolor&gt;FFFFFFFF&lt;/bcolor&gt;&#10;  &lt;transparent&gt;True&lt;/transparent&gt;&#10;  &lt;resolution&gt;1800&lt;/resolution&gt;&#10;  &lt;imageh&gt;214&lt;/imageh&gt;&#10;  &lt;imagew&gt;661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99" y="1629680"/>
            <a:ext cx="1040554" cy="336881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varepsilon&#10;\end{align*}&lt;/body&gt;&#10;  &lt;fcolor&gt;FFFFFFFF&lt;/fcolor&gt;&#10;  &lt;bcolor&gt;FFFFFFFF&lt;/bcolor&gt;&#10;  &lt;transparent&gt;True&lt;/transparent&gt;&#10;  &lt;resolution&gt;1800&lt;/resolution&gt;&#10;  &lt;imageh&gt;119&lt;/imageh&gt;&#10;  &lt;imagew&gt;10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66" y="1721221"/>
            <a:ext cx="182610" cy="21515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03304" y="1534332"/>
            <a:ext cx="2474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: energy density</a:t>
            </a:r>
          </a:p>
          <a:p>
            <a:r>
              <a:rPr lang="en-US" altLang="ja-JP" sz="2800" dirty="0" smtClean="0"/>
              <a:t>: pressure</a:t>
            </a:r>
            <a:endParaRPr kumimoji="1" lang="ja-JP" altLang="en-US" sz="28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&#10;\end{align*}&lt;/body&gt;&#10;  &lt;fcolor&gt;FFFFFFFF&lt;/fcolor&gt;&#10;  &lt;bcolor&gt;FFFFFFFF&lt;/bcolor&gt;&#10;  &lt;transparent&gt;True&lt;/transparent&gt;&#10;  &lt;resolution&gt;1800&lt;/resolution&gt;&#10;  &lt;imageh&gt;158&lt;/imageh&gt;&#10;  &lt;imagew&gt;13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9" y="2152276"/>
            <a:ext cx="235043" cy="28566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113215" y="1986917"/>
            <a:ext cx="2915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directly observable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492919" y="3284174"/>
            <a:ext cx="3285294" cy="3059147"/>
          </a:xfrm>
          <a:prstGeom prst="roundRect">
            <a:avLst>
              <a:gd name="adj" fmla="val 1253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83749" y="5473120"/>
            <a:ext cx="4770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measurements of e-3p for </a:t>
            </a:r>
            <a:r>
              <a:rPr lang="en-US" altLang="ja-JP" sz="2400" dirty="0" smtClean="0"/>
              <a:t>many T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vacuum subtraction for each </a:t>
            </a:r>
            <a:r>
              <a:rPr lang="en-US" altLang="ja-JP" sz="2400" dirty="0"/>
              <a:t>T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information on beta function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T\frac{ \partial (p/T^4)}{\partial T} = \frac{\varepsilon-3p}{T^4}&#10;\end{align*}&lt;/body&gt;&#10;  &lt;fcolor&gt;FFFFFFFF&lt;/fcolor&gt;&#10;  &lt;bcolor&gt;FFFFFFFF&lt;/bcolor&gt;&#10;  &lt;transparent&gt;True&lt;/transparent&gt;&#10;  &lt;resolution&gt;1800&lt;/resolution&gt;&#10;  &lt;imageh&gt;552&lt;/imageh&gt;&#10;  &lt;imagew&gt;214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8" y="3570788"/>
            <a:ext cx="2660999" cy="68351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/>
          <a:srcRect t="51000"/>
          <a:stretch/>
        </p:blipFill>
        <p:spPr>
          <a:xfrm>
            <a:off x="4369467" y="3379174"/>
            <a:ext cx="4326293" cy="193307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7364931" y="2946532"/>
            <a:ext cx="1403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Boyd+ 1996</a:t>
            </a:r>
            <a:endParaRPr kumimoji="1" lang="ja-JP" altLang="en-US" sz="20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p}{T^4}&#10;= \int_{T_0}^T dT&#10;\frac{\varepsilon-3p}{T^5}&#10;\end{align*}&lt;/body&gt;&#10;  &lt;fcolor&gt;FFFFFFFF&lt;/fcolor&gt;&#10;  &lt;bcolor&gt;FFFFFFFF&lt;/bcolor&gt;&#10;  &lt;transparent&gt;True&lt;/transparent&gt;&#10;  &lt;resolution&gt;1800&lt;/resolution&gt;&#10;  &lt;imageh&gt;650&lt;/imageh&gt;&#10;  &lt;imagew&gt;2112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7" y="5140280"/>
            <a:ext cx="2705130" cy="832545"/>
          </a:xfrm>
          <a:prstGeom prst="rect">
            <a:avLst/>
          </a:prstGeom>
        </p:spPr>
      </p:pic>
      <p:sp>
        <p:nvSpPr>
          <p:cNvPr id="17" name="下矢印 16"/>
          <p:cNvSpPr/>
          <p:nvPr/>
        </p:nvSpPr>
        <p:spPr>
          <a:xfrm>
            <a:off x="1537512" y="4537621"/>
            <a:ext cx="1294544" cy="42090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右矢印 17"/>
          <p:cNvSpPr/>
          <p:nvPr/>
        </p:nvSpPr>
        <p:spPr>
          <a:xfrm>
            <a:off x="3769247" y="1682592"/>
            <a:ext cx="1265596" cy="692596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varepsilon-3p&#10;\end{align*}&lt;/body&gt;&#10;  &lt;fcolor&gt;FF000000&lt;/fcolor&gt;&#10;  &lt;bcolor&gt;FFFFFFFF&lt;/bcolor&gt;&#10;  &lt;transparent&gt;True&lt;/transparent&gt;&#10;  &lt;resolution&gt;1800&lt;/resolution&gt;&#10;  &lt;imageh&gt;214&lt;/imageh&gt;&#10;  &lt;imagew&gt;661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55" y="3549858"/>
            <a:ext cx="1040554" cy="33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</a:t>
            </a:r>
            <a:r>
              <a:rPr lang="en-US" altLang="ja-JP" dirty="0" err="1" smtClean="0"/>
              <a:t>EoS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dirty="0" smtClean="0"/>
              <a:t>(Energy Density, Pressure)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"/>
          <a:stretch/>
        </p:blipFill>
        <p:spPr bwMode="auto">
          <a:xfrm>
            <a:off x="2070147" y="1684613"/>
            <a:ext cx="4925124" cy="353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90896" y="5410574"/>
            <a:ext cx="8587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Rapid increase of </a:t>
            </a:r>
            <a:r>
              <a:rPr lang="en-US" altLang="ja-JP" sz="2400" dirty="0" smtClean="0">
                <a:latin typeface="Symbol" panose="05050102010706020507" pitchFamily="18" charset="2"/>
              </a:rPr>
              <a:t>e</a:t>
            </a:r>
            <a:r>
              <a:rPr lang="en-US" altLang="ja-JP" sz="2400" dirty="0" smtClean="0"/>
              <a:t>/T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 around T=150-200 MeV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Crossover transition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Rapid but smooth change of </a:t>
            </a:r>
            <a:r>
              <a:rPr kumimoji="1" lang="en-US" altLang="ja-JP" sz="2400" dirty="0" smtClean="0"/>
              <a:t>medium from </a:t>
            </a:r>
            <a:r>
              <a:rPr kumimoji="1" lang="en-US" altLang="ja-JP" sz="2400" dirty="0" err="1" smtClean="0"/>
              <a:t>hadronic</a:t>
            </a:r>
            <a:r>
              <a:rPr kumimoji="1" lang="en-US" altLang="ja-JP" sz="2400" dirty="0" smtClean="0"/>
              <a:t> to QGP-like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28607" y="1806952"/>
            <a:ext cx="1833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BNL-Bielefeld</a:t>
            </a:r>
          </a:p>
          <a:p>
            <a:pPr algn="r"/>
            <a:r>
              <a:rPr lang="en-US" altLang="ja-JP" sz="2400" dirty="0" smtClean="0"/>
              <a:t>2011</a:t>
            </a:r>
            <a:endParaRPr kumimoji="1" lang="ja-JP" altLang="en-US" sz="24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632822" y="2855442"/>
            <a:ext cx="2456690" cy="1854200"/>
            <a:chOff x="1172277" y="1654176"/>
            <a:chExt cx="2456690" cy="1854200"/>
          </a:xfrm>
        </p:grpSpPr>
        <p:sp>
          <p:nvSpPr>
            <p:cNvPr id="7" name="四角形吹き出し 6"/>
            <p:cNvSpPr/>
            <p:nvPr/>
          </p:nvSpPr>
          <p:spPr>
            <a:xfrm>
              <a:off x="1172277" y="1654176"/>
              <a:ext cx="2456690" cy="1854200"/>
            </a:xfrm>
            <a:prstGeom prst="wedgeRectCallout">
              <a:avLst>
                <a:gd name="adj1" fmla="val -41998"/>
                <a:gd name="adj2" fmla="val -78676"/>
              </a:avLst>
            </a:prstGeom>
            <a:gradFill>
              <a:gsLst>
                <a:gs pos="0">
                  <a:srgbClr val="FFCCCC"/>
                </a:gs>
                <a:gs pos="100000">
                  <a:srgbClr val="FF7C80"/>
                </a:gs>
              </a:gsLst>
              <a:lin ang="1800000" scaled="0"/>
            </a:gradFill>
            <a:ln w="25400" cap="flat" cmpd="sng" algn="ctr">
              <a:noFill/>
              <a:prstDash val="solid"/>
            </a:ln>
            <a:effectLst>
              <a:softEdge rad="508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1838958" y="324089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2372843" y="187062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2497864" y="2848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2971066" y="304345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1357636" y="238865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2819097" y="237424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1390268" y="301142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3277066" y="190450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3079066" y="256198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1971690" y="276543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1791190" y="224571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2081349" y="23911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042935" y="198374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523811" y="250798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3389137" y="23371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3277066" y="323336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1572387" y="266512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2243057" y="328450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2706061" y="318710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1613309" y="196386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2711097" y="196020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215736" y="2621536"/>
            <a:ext cx="2456689" cy="1854200"/>
            <a:chOff x="1172277" y="3621591"/>
            <a:chExt cx="2456689" cy="1854200"/>
          </a:xfrm>
        </p:grpSpPr>
        <p:sp>
          <p:nvSpPr>
            <p:cNvPr id="30" name="四角形吹き出し 29"/>
            <p:cNvSpPr/>
            <p:nvPr/>
          </p:nvSpPr>
          <p:spPr>
            <a:xfrm>
              <a:off x="1172277" y="3621591"/>
              <a:ext cx="2456689" cy="1854200"/>
            </a:xfrm>
            <a:prstGeom prst="wedgeRectCallout">
              <a:avLst>
                <a:gd name="adj1" fmla="val 44486"/>
                <a:gd name="adj2" fmla="val 66368"/>
              </a:avLst>
            </a:prstGeom>
            <a:gradFill>
              <a:gsLst>
                <a:gs pos="0">
                  <a:srgbClr val="CCECFF"/>
                </a:gs>
                <a:gs pos="100000">
                  <a:srgbClr val="99CCFF"/>
                </a:gs>
              </a:gsLst>
              <a:lin ang="3000000" scaled="0"/>
            </a:gradFill>
            <a:ln w="25400" cap="flat" cmpd="sng" algn="ctr">
              <a:noFill/>
              <a:prstDash val="solid"/>
            </a:ln>
            <a:effectLst>
              <a:softEdge rad="508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1443574" y="513389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3121666" y="51001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2612776" y="439789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2666776" y="449981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2058569" y="385651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3002834" y="50461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3156368" y="385435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2720776" y="437366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1554864" y="519456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1921795" y="384745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1992765" y="391163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1567196" y="438924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2158471" y="463644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2083245" y="474444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3210368" y="398758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3109418" y="499213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2050616" y="462553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1550723" y="507989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1496325" y="43352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1510051" y="44660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3085674" y="396235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3055035" y="3819607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1410923" y="4287695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1878939" y="3758586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1410923" y="5025891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1986699" y="4553697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2959666" y="4919760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2551864" y="4309592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59" name="テキスト ボックス 58"/>
          <p:cNvSpPr txBox="1"/>
          <p:nvPr/>
        </p:nvSpPr>
        <p:spPr>
          <a:xfrm>
            <a:off x="256827" y="2661993"/>
            <a:ext cx="1445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hadronic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233133" y="2886345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QGP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492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7" y="3528272"/>
            <a:ext cx="2413149" cy="144437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596" y="1073365"/>
            <a:ext cx="3242269" cy="3221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9063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7" y="3528272"/>
            <a:ext cx="2413149" cy="144437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596" y="1073365"/>
            <a:ext cx="3242269" cy="3221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6225860" y="342415"/>
            <a:ext cx="2918140" cy="2699542"/>
            <a:chOff x="6225860" y="342415"/>
            <a:chExt cx="2918140" cy="2699542"/>
          </a:xfrm>
        </p:grpSpPr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21" y="784522"/>
              <a:ext cx="2914979" cy="1859169"/>
            </a:xfrm>
            <a:prstGeom prst="rect">
              <a:avLst/>
            </a:prstGeom>
            <a:scene3d>
              <a:camera prst="orthographicFront">
                <a:rot lat="1200000" lon="19799989" rev="0"/>
              </a:camera>
              <a:lightRig rig="threePt" dir="t"/>
            </a:scene3d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6225860" y="528833"/>
              <a:ext cx="889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FF00"/>
                  </a:solidFill>
                </a:rPr>
                <a:t>energy</a:t>
              </a:r>
              <a:endParaRPr kumimoji="1" lang="ja-JP" alt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998273" y="342415"/>
              <a:ext cx="1403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momentum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034905" y="2530641"/>
              <a:ext cx="1071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92D050"/>
                  </a:solidFill>
                </a:rPr>
                <a:t>pressure</a:t>
              </a:r>
              <a:endParaRPr kumimoji="1" lang="ja-JP" altLang="en-US" sz="2000" dirty="0">
                <a:solidFill>
                  <a:srgbClr val="92D050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115271" y="2641847"/>
              <a:ext cx="7756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B0F0"/>
                  </a:solidFill>
                </a:rPr>
                <a:t>stress</a:t>
              </a:r>
              <a:endParaRPr kumimoji="1" lang="ja-JP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29" name="平行四辺形 28"/>
            <p:cNvSpPr/>
            <p:nvPr/>
          </p:nvSpPr>
          <p:spPr>
            <a:xfrm rot="16200000" flipV="1">
              <a:off x="6503961" y="1016747"/>
              <a:ext cx="448235" cy="476250"/>
            </a:xfrm>
            <a:prstGeom prst="parallelogram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平行四辺形 29"/>
            <p:cNvSpPr/>
            <p:nvPr/>
          </p:nvSpPr>
          <p:spPr>
            <a:xfrm rot="16200000" flipV="1">
              <a:off x="7629780" y="74406"/>
              <a:ext cx="686303" cy="1829072"/>
            </a:xfrm>
            <a:prstGeom prst="parallelogram">
              <a:avLst>
                <a:gd name="adj" fmla="val 43892"/>
              </a:avLst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角丸四角形 30"/>
            <p:cNvSpPr/>
            <p:nvPr/>
          </p:nvSpPr>
          <p:spPr>
            <a:xfrm rot="6879585">
              <a:off x="7791630" y="866196"/>
              <a:ext cx="448235" cy="2080094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10196"/>
              </a:srgbClr>
            </a:solidFill>
            <a:ln w="190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平行四辺形 31"/>
            <p:cNvSpPr/>
            <p:nvPr/>
          </p:nvSpPr>
          <p:spPr>
            <a:xfrm rot="16200000" flipV="1">
              <a:off x="7128596" y="1003163"/>
              <a:ext cx="1688669" cy="1829072"/>
            </a:xfrm>
            <a:prstGeom prst="parallelogram">
              <a:avLst>
                <a:gd name="adj" fmla="val 20366"/>
              </a:avLst>
            </a:prstGeom>
            <a:solidFill>
              <a:srgbClr val="00B0F0">
                <a:alpha val="9804"/>
              </a:srgbClr>
            </a:solidFill>
            <a:ln w="190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53973" y="906652"/>
            <a:ext cx="18277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Poincare</a:t>
            </a:r>
          </a:p>
          <a:p>
            <a:pPr algn="ctr"/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symmetry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0" y="4699681"/>
            <a:ext cx="4431983" cy="1176618"/>
            <a:chOff x="398329" y="5145767"/>
            <a:chExt cx="4431983" cy="1176618"/>
          </a:xfrm>
          <a:scene3d>
            <a:camera prst="orthographicFront">
              <a:rot lat="518951" lon="1822876" rev="20702301"/>
            </a:camera>
            <a:lightRig rig="threePt" dir="t"/>
          </a:scene3d>
        </p:grpSpPr>
        <p:pic>
          <p:nvPicPr>
  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G_{\mu\nu}+\Lambda g_{\mu\nu} = \kappa T_{\mu\nu}&#10;\end{align*}&lt;/body&gt;&#10;  &lt;fcolor&gt;FFFFFFFF&lt;/fcolor&gt;&#10;  &lt;bcolor&gt;FFFFFFFF&lt;/bcolor&gt;&#10;  &lt;transparent&gt;True&lt;/transparent&gt;&#10;  &lt;resolution&gt;1800&lt;/resolution&gt;&#10;  &lt;imageh&gt;253&lt;/imageh&gt;&#10;  &lt;imagew&gt;2115&lt;/imagew&gt;&#10;  &lt;scale&gt;50&lt;/scale&gt;&#10;  &lt;cursor&gt;5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29" y="5792223"/>
              <a:ext cx="4431983" cy="530162"/>
            </a:xfrm>
            <a:prstGeom prst="rect">
              <a:avLst/>
            </a:prstGeom>
            <a:sp3d/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1280301" y="5145767"/>
              <a:ext cx="2675091" cy="523220"/>
            </a:xfrm>
            <a:prstGeom prst="rect">
              <a:avLst/>
            </a:prstGeom>
            <a:noFill/>
            <a:sp3d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Einstein Equation</a:t>
              </a:r>
              <a:endParaRPr kumimoji="1" lang="ja-JP" altLang="en-US" sz="28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880738" y="5026380"/>
            <a:ext cx="2790572" cy="1165541"/>
            <a:chOff x="5880738" y="5026380"/>
            <a:chExt cx="2790572" cy="1165541"/>
          </a:xfrm>
          <a:scene3d>
            <a:camera prst="orthographicFront">
              <a:rot lat="19867249" lon="1331529" rev="90070"/>
            </a:camera>
            <a:lightRig rig="threePt" dir="t"/>
          </a:scene3d>
        </p:grpSpPr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partial_\mu T_{\mu\nu}=0&#10;\end{align*}&lt;/body&gt;&#10;  &lt;fcolor&gt;FFFFFFFF&lt;/fcolor&gt;&#10;  &lt;bcolor&gt;FFFFFFFF&lt;/bcolor&gt;&#10;  &lt;transparent&gt;True&lt;/transparent&gt;&#10;  &lt;resolution&gt;1800&lt;/resolution&gt;&#10;  &lt;imageh&gt;253&lt;/imageh&gt;&#10;  &lt;imagew&gt;1094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8732" y="5661759"/>
              <a:ext cx="2292477" cy="530162"/>
            </a:xfrm>
            <a:prstGeom prst="rect">
              <a:avLst/>
            </a:prstGeom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5880738" y="5026380"/>
              <a:ext cx="27905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Hydrodynamic Eq.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034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96379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: nontrivial observable </a:t>
            </a:r>
          </a:p>
          <a:p>
            <a:r>
              <a:rPr lang="en-US" altLang="ja-JP" sz="4000" dirty="0" smtClean="0"/>
              <a:t>   on </a:t>
            </a:r>
            <a:r>
              <a:rPr lang="en-US" altLang="ja-JP" sz="4000" dirty="0"/>
              <a:t>the </a:t>
            </a:r>
            <a:r>
              <a:rPr lang="en-US" altLang="ja-JP" sz="4000" dirty="0" smtClean="0"/>
              <a:t>lattice</a:t>
            </a:r>
            <a:endParaRPr kumimoji="1" lang="ja-JP" altLang="en-US" sz="4000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28" y="3029469"/>
            <a:ext cx="2150972" cy="2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9" y="374124"/>
            <a:ext cx="1849621" cy="124327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6" y="4360673"/>
            <a:ext cx="846735" cy="32031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3" y="3166082"/>
            <a:ext cx="3368490" cy="623794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967707" y="4141133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H="1">
            <a:off x="7561596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646437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6972070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882866" y="4418178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乗算記号 18"/>
          <p:cNvSpPr/>
          <p:nvPr/>
        </p:nvSpPr>
        <p:spPr>
          <a:xfrm>
            <a:off x="5024239" y="2378776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98684" y="1889696"/>
            <a:ext cx="7287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Definition of the operator is nontrivial </a:t>
            </a:r>
          </a:p>
          <a:p>
            <a:r>
              <a:rPr kumimoji="1" lang="en-US" altLang="ja-JP" sz="2400" dirty="0" smtClean="0"/>
              <a:t>because of the explicit breaking of Lorentz symmetry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1942" y="1937004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1942" y="5280336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98684" y="5218927"/>
            <a:ext cx="6719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Its measurement is extremely noisy</a:t>
            </a:r>
          </a:p>
          <a:p>
            <a:r>
              <a:rPr kumimoji="1" lang="en-US" altLang="ja-JP" sz="2400" dirty="0" smtClean="0"/>
              <a:t>due to high dimensionality and etc.</a:t>
            </a:r>
            <a:endParaRPr lang="en-US" altLang="ja-JP" sz="2400" dirty="0"/>
          </a:p>
          <a:p>
            <a:r>
              <a:rPr kumimoji="1" lang="en-US" altLang="ja-JP" sz="2400" dirty="0" smtClean="0"/>
              <a:t>the more severe on the finer lattices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04435" y="3263153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4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メトロポリタン">
  <a:themeElements>
    <a:clrScheme name="メトロポリタン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メトロポリタン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D3C59963-43CF-4A2B-966A-8B1A19BBF98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3167</TotalTime>
  <Words>1277</Words>
  <Application>Microsoft Office PowerPoint</Application>
  <PresentationFormat>画面に合わせる (4:3)</PresentationFormat>
  <Paragraphs>402</Paragraphs>
  <Slides>55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55</vt:i4>
      </vt:variant>
    </vt:vector>
  </HeadingPairs>
  <TitlesOfParts>
    <vt:vector size="66" baseType="lpstr">
      <vt:lpstr>HGP教科書体</vt:lpstr>
      <vt:lpstr>HG教科書体</vt:lpstr>
      <vt:lpstr>ＭＳ Ｐゴシック</vt:lpstr>
      <vt:lpstr>Arial</vt:lpstr>
      <vt:lpstr>Calibri</vt:lpstr>
      <vt:lpstr>Calibri Light</vt:lpstr>
      <vt:lpstr>Century</vt:lpstr>
      <vt:lpstr>Symbol</vt:lpstr>
      <vt:lpstr>Tw Cen MT</vt:lpstr>
      <vt:lpstr>Wingdings</vt:lpstr>
      <vt:lpstr>1_メトロポリタン</vt:lpstr>
      <vt:lpstr>格子QCD上でエネルギー運動量テンソルを測定する新しい試み </vt:lpstr>
      <vt:lpstr>Lattice QCD</vt:lpstr>
      <vt:lpstr>Gradient Flow</vt:lpstr>
      <vt:lpstr>Gradient Flow</vt:lpstr>
      <vt:lpstr>Physics Motivation</vt:lpstr>
      <vt:lpstr>QCD EoS  (Energy Density, Pressure)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YM Gradient Flow</vt:lpstr>
      <vt:lpstr>YM Gradient Flow</vt:lpstr>
      <vt:lpstr>失小得大</vt:lpstr>
      <vt:lpstr>Gradient Flow : Applications</vt:lpstr>
      <vt:lpstr>PowerPoint プレゼンテーション</vt:lpstr>
      <vt:lpstr>Flow Time Dep. of an Observable</vt:lpstr>
      <vt:lpstr>t dep of t2&lt;E&gt;</vt:lpstr>
      <vt:lpstr>PowerPoint プレゼンテーション</vt:lpstr>
      <vt:lpstr>Small t Expansion</vt:lpstr>
      <vt:lpstr>Constructing EMT</vt:lpstr>
      <vt:lpstr>Constructing EMT 2</vt:lpstr>
      <vt:lpstr>Constructing EMT 2</vt:lpstr>
      <vt:lpstr>PowerPoint プレゼンテーション</vt:lpstr>
      <vt:lpstr>Gradient Flow Method</vt:lpstr>
      <vt:lpstr>Gradient Flow Method</vt:lpstr>
      <vt:lpstr>Caveats</vt:lpstr>
      <vt:lpstr>Caveats</vt:lpstr>
      <vt:lpstr>PowerPoint プレゼンテーション</vt:lpstr>
      <vt:lpstr>PowerPoint プレゼンテーション</vt:lpstr>
      <vt:lpstr>Numerical Simulation</vt:lpstr>
      <vt:lpstr>e-3p at T=1.65Tc</vt:lpstr>
      <vt:lpstr>e-3p at T=1.65Tc</vt:lpstr>
      <vt:lpstr>Entropy Density at T=1.65Tc</vt:lpstr>
      <vt:lpstr>Continuum Limit</vt:lpstr>
      <vt:lpstr>Continuum Limit</vt:lpstr>
      <vt:lpstr>Numerical Simulation</vt:lpstr>
      <vt:lpstr>Entropy Density on Finer Lattices</vt:lpstr>
      <vt:lpstr>Continuum Extrapolation</vt:lpstr>
      <vt:lpstr>PowerPoint プレゼンテーション</vt:lpstr>
      <vt:lpstr>EMT Correlator</vt:lpstr>
      <vt:lpstr>EMT Correlator : Noisy…</vt:lpstr>
      <vt:lpstr>Energy Correlation Function</vt:lpstr>
      <vt:lpstr>Energy Correlation Function</vt:lpstr>
      <vt:lpstr>Energy Correlation Function</vt:lpstr>
      <vt:lpstr>Summary</vt:lpstr>
      <vt:lpstr>Summary</vt:lpstr>
      <vt:lpstr>PowerPoint プレゼンテーション</vt:lpstr>
      <vt:lpstr>Themodynamics: Integral Method</vt:lpstr>
      <vt:lpstr>Themodynamics: Integral Method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 of SU(3) gauge theory from gradient flow</dc:title>
  <dc:creator>Masakiyo Kitazawa</dc:creator>
  <cp:lastModifiedBy>Masakiyo Kitazawa</cp:lastModifiedBy>
  <cp:revision>274</cp:revision>
  <dcterms:created xsi:type="dcterms:W3CDTF">2014-05-30T06:19:35Z</dcterms:created>
  <dcterms:modified xsi:type="dcterms:W3CDTF">2014-08-18T06:21:38Z</dcterms:modified>
</cp:coreProperties>
</file>